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svg" ContentType="image/svg+xml"/>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10.jpg" ContentType="image/png"/>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25" r:id="rId4"/>
  </p:sldMasterIdLst>
  <p:notesMasterIdLst>
    <p:notesMasterId r:id="rId27"/>
  </p:notesMasterIdLst>
  <p:sldIdLst>
    <p:sldId id="256" r:id="rId5"/>
    <p:sldId id="259" r:id="rId6"/>
    <p:sldId id="279" r:id="rId7"/>
    <p:sldId id="260" r:id="rId8"/>
    <p:sldId id="261" r:id="rId9"/>
    <p:sldId id="280" r:id="rId10"/>
    <p:sldId id="266" r:id="rId11"/>
    <p:sldId id="262" r:id="rId12"/>
    <p:sldId id="263" r:id="rId13"/>
    <p:sldId id="264" r:id="rId14"/>
    <p:sldId id="265" r:id="rId15"/>
    <p:sldId id="267" r:id="rId16"/>
    <p:sldId id="268" r:id="rId17"/>
    <p:sldId id="270" r:id="rId18"/>
    <p:sldId id="271" r:id="rId19"/>
    <p:sldId id="272" r:id="rId20"/>
    <p:sldId id="269" r:id="rId21"/>
    <p:sldId id="273" r:id="rId22"/>
    <p:sldId id="274" r:id="rId23"/>
    <p:sldId id="275" r:id="rId24"/>
    <p:sldId id="276" r:id="rId25"/>
    <p:sldId id="27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F1A7F1-3D5E-4499-948F-04C6547D6088}" v="5" dt="2022-04-16T14:45:38.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0" autoAdjust="0"/>
    <p:restoredTop sz="95852" autoAdjust="0"/>
  </p:normalViewPr>
  <p:slideViewPr>
    <p:cSldViewPr snapToGrid="0">
      <p:cViewPr varScale="1">
        <p:scale>
          <a:sx n="96" d="100"/>
          <a:sy n="96" d="100"/>
        </p:scale>
        <p:origin x="65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notesMaster" Target="notesMasters/notesMaster1.xml"/><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32" Type="http://schemas.microsoft.com/office/2015/10/relationships/revisionInfo" Target="revisionInfo.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8FB7F4-8D88-4D25-B694-AFAEC8AD3927}" type="datetimeFigureOut">
              <a:rPr lang="en-IN" smtClean="0"/>
              <a:t>25/04/22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91923E-407F-4606-9D2A-C6DE0AA558F3}" type="slidenum">
              <a:rPr lang="en-IN" smtClean="0"/>
              <a:t>‹#›</a:t>
            </a:fld>
            <a:endParaRPr lang="en-IN"/>
          </a:p>
        </p:txBody>
      </p:sp>
    </p:spTree>
    <p:extLst>
      <p:ext uri="{BB962C8B-B14F-4D97-AF65-F5344CB8AC3E}">
        <p14:creationId xmlns:p14="http://schemas.microsoft.com/office/powerpoint/2010/main" val="3403680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The aim and the main objective of Apple is to deliver the best products to their customers.  High-quality products with attractive designs enhance the desire of the people to buy the products of Apple. Since the Apple products are highly </a:t>
            </a:r>
            <a:r>
              <a:rPr lang="en-US" sz="1800" b="0" i="0" u="none" strike="noStrike" dirty="0" err="1">
                <a:solidFill>
                  <a:srgbClr val="000000"/>
                </a:solidFill>
                <a:effectLst/>
                <a:latin typeface="Arial" panose="020B0604020202020204" pitchFamily="34" charset="0"/>
              </a:rPr>
              <a:t>digitalised</a:t>
            </a:r>
            <a:r>
              <a:rPr lang="en-US" sz="1800" b="0" i="0" u="none" strike="noStrike" dirty="0">
                <a:solidFill>
                  <a:srgbClr val="000000"/>
                </a:solidFill>
                <a:effectLst/>
                <a:latin typeface="Arial" panose="020B0604020202020204" pitchFamily="34" charset="0"/>
              </a:rPr>
              <a:t> and therefore they commit the customers to invent the best innovative futuristic technology. Another aim of the company Apple is to grow up with the advancement of modern technology as it has the objective to become the best brand among all brands in the world.</a:t>
            </a:r>
            <a:endParaRPr lang="en-US" b="0" dirty="0">
              <a:effectLst/>
            </a:endParaRPr>
          </a:p>
          <a:p>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4</a:t>
            </a:fld>
            <a:endParaRPr lang="en-IN"/>
          </a:p>
        </p:txBody>
      </p:sp>
    </p:spTree>
    <p:extLst>
      <p:ext uri="{BB962C8B-B14F-4D97-AF65-F5344CB8AC3E}">
        <p14:creationId xmlns:p14="http://schemas.microsoft.com/office/powerpoint/2010/main" val="3617821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The company Apple has been successful in manufacturing many electronic gadgets such as smartphones like the iPhone, laptops namely the Mac, Bluetooth devices, iPad and many other electronic accessories (</a:t>
            </a:r>
            <a:r>
              <a:rPr lang="en-US" sz="1800" b="0" i="0" u="none" strike="noStrike" dirty="0" err="1">
                <a:solidFill>
                  <a:srgbClr val="222222"/>
                </a:solidFill>
                <a:effectLst/>
                <a:latin typeface="Arial" panose="020B0604020202020204" pitchFamily="34" charset="0"/>
              </a:rPr>
              <a:t>Paam</a:t>
            </a:r>
            <a:r>
              <a:rPr lang="en-US" sz="1800" b="0" i="0" u="none" strike="noStrike" dirty="0">
                <a:solidFill>
                  <a:srgbClr val="222222"/>
                </a:solidFill>
                <a:effectLst/>
                <a:latin typeface="Arial" panose="020B0604020202020204" pitchFamily="34" charset="0"/>
              </a:rPr>
              <a:t> et al., 2019)</a:t>
            </a:r>
            <a:r>
              <a:rPr lang="en-US" sz="1800" b="0" i="0" u="none" strike="noStrike" dirty="0">
                <a:solidFill>
                  <a:srgbClr val="000000"/>
                </a:solidFill>
                <a:effectLst/>
                <a:latin typeface="Arial" panose="020B0604020202020204" pitchFamily="34" charset="0"/>
              </a:rPr>
              <a:t>. The main purpose of the company is to manufacture such devices that can change the ways of thinking, working and learning of an individual in a more advanced way. If the scope of the company is discussed it has been seen that Apple has made it possible to make a profit beyond the total stock valuation.</a:t>
            </a:r>
            <a:endParaRPr lang="en-US" b="0" dirty="0">
              <a:effectLst/>
            </a:endParaRPr>
          </a:p>
          <a:p>
            <a:r>
              <a:rPr lang="en-US" b="0" dirty="0">
                <a:effectLst/>
              </a:rPr>
              <a:t/>
            </a:r>
            <a:br>
              <a:rPr lang="en-US" b="0" dirty="0">
                <a:effectLst/>
              </a:rPr>
            </a:br>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5</a:t>
            </a:fld>
            <a:endParaRPr lang="en-IN"/>
          </a:p>
        </p:txBody>
      </p:sp>
    </p:spTree>
    <p:extLst>
      <p:ext uri="{BB962C8B-B14F-4D97-AF65-F5344CB8AC3E}">
        <p14:creationId xmlns:p14="http://schemas.microsoft.com/office/powerpoint/2010/main" val="420837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b="0" dirty="0">
                <a:effectLst/>
              </a:rPr>
              <a:t/>
            </a:r>
            <a:br>
              <a:rPr lang="en-US" b="0" dirty="0">
                <a:effectLst/>
              </a:rPr>
            </a:br>
            <a:r>
              <a:rPr lang="en-US" sz="1800" b="0" i="0" u="none" strike="noStrike" dirty="0">
                <a:solidFill>
                  <a:srgbClr val="000000"/>
                </a:solidFill>
                <a:effectLst/>
                <a:latin typeface="Arial" panose="020B0604020202020204" pitchFamily="34" charset="0"/>
              </a:rPr>
              <a:t>There are many challenges beyond the modern technology that can be faced by the company Apple. The network of 5G has already been launched therefore it is a big challenge for the company as the iPhones that were sold in the year 2021 are not accessible on this network. And the challenge is that there has been a shortage in the supply of the chips used in the phone. The most important challenge that can be very vital for the companies is that the company has failed to understand the market level position.</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7</a:t>
            </a:fld>
            <a:endParaRPr lang="en-IN"/>
          </a:p>
        </p:txBody>
      </p:sp>
    </p:spTree>
    <p:extLst>
      <p:ext uri="{BB962C8B-B14F-4D97-AF65-F5344CB8AC3E}">
        <p14:creationId xmlns:p14="http://schemas.microsoft.com/office/powerpoint/2010/main" val="315099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The company of Apple is highly focused on manufacturing such kinds of products rather confined to the manufacture of laptops, computers or smartphones. Therefore the company now has started manufacturing different wearable accessories like earbuds, Bluetooth headphones and so on (</a:t>
            </a:r>
            <a:r>
              <a:rPr lang="en-US" sz="1800" b="0" i="0" u="none" strike="noStrike" dirty="0" err="1">
                <a:solidFill>
                  <a:srgbClr val="222222"/>
                </a:solidFill>
                <a:effectLst/>
                <a:latin typeface="Arial" panose="020B0604020202020204" pitchFamily="34" charset="0"/>
              </a:rPr>
              <a:t>Podolny</a:t>
            </a:r>
            <a:r>
              <a:rPr lang="en-US" sz="1800" b="0" i="0" u="none" strike="noStrike" dirty="0">
                <a:solidFill>
                  <a:srgbClr val="222222"/>
                </a:solidFill>
                <a:effectLst/>
                <a:latin typeface="Arial" panose="020B0604020202020204" pitchFamily="34" charset="0"/>
              </a:rPr>
              <a:t> and Hansen,  2020)</a:t>
            </a:r>
            <a:r>
              <a:rPr lang="en-US" sz="1800" b="0" i="0" u="none" strike="noStrike" dirty="0">
                <a:solidFill>
                  <a:srgbClr val="000000"/>
                </a:solidFill>
                <a:effectLst/>
                <a:latin typeface="Arial" panose="020B0604020202020204" pitchFamily="34" charset="0"/>
              </a:rPr>
              <a:t>. The mission of the Apple company is to deliver or manufacture the products according to the desire of the customers. As a result, it has been seen that the design, as well as the operating system of Apple products, are so developed that it has the customers to attract to the company.</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8</a:t>
            </a:fld>
            <a:endParaRPr lang="en-IN"/>
          </a:p>
        </p:txBody>
      </p:sp>
    </p:spTree>
    <p:extLst>
      <p:ext uri="{BB962C8B-B14F-4D97-AF65-F5344CB8AC3E}">
        <p14:creationId xmlns:p14="http://schemas.microsoft.com/office/powerpoint/2010/main" val="857311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According to the record financial results of 2021, it has been seen that the company Apple has made a record revenue of $83.4 billion. Also, there is a share of $1.24 in the earnings of the company within four months intervals. The company has made a successful approach total sales rate of $365.82 billion in the year 2021. The sales rate was $74.52 in the year 2020. Therefore it can be said that there was a very little increase in profit in the year 2021.</a:t>
            </a:r>
            <a:endParaRPr lang="en-US" b="0" dirty="0">
              <a:effectLst/>
            </a:endParaRPr>
          </a:p>
          <a:p>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9</a:t>
            </a:fld>
            <a:endParaRPr lang="en-IN"/>
          </a:p>
        </p:txBody>
      </p:sp>
    </p:spTree>
    <p:extLst>
      <p:ext uri="{BB962C8B-B14F-4D97-AF65-F5344CB8AC3E}">
        <p14:creationId xmlns:p14="http://schemas.microsoft.com/office/powerpoint/2010/main" val="3274503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Over the past few decades, it has been seen that modern technology has been changing day by day.  The education system has got </a:t>
            </a:r>
            <a:r>
              <a:rPr lang="en-US" sz="1800" b="0" i="0" u="none" strike="noStrike" dirty="0" err="1">
                <a:solidFill>
                  <a:srgbClr val="000000"/>
                </a:solidFill>
                <a:effectLst/>
                <a:latin typeface="Arial" panose="020B0604020202020204" pitchFamily="34" charset="0"/>
              </a:rPr>
              <a:t>digitalised</a:t>
            </a:r>
            <a:r>
              <a:rPr lang="en-US" sz="1800" b="0" i="0" u="none" strike="noStrike" dirty="0">
                <a:solidFill>
                  <a:srgbClr val="000000"/>
                </a:solidFill>
                <a:effectLst/>
                <a:latin typeface="Arial" panose="020B0604020202020204" pitchFamily="34" charset="0"/>
              </a:rPr>
              <a:t> with the advancement of technology. All the companies as well as the service sectors have chosen modern technology to be the only tool for collecting and transferring data (</a:t>
            </a:r>
            <a:r>
              <a:rPr lang="en-US" sz="1800" b="0" i="0" u="none" strike="noStrike" dirty="0" err="1">
                <a:solidFill>
                  <a:srgbClr val="222222"/>
                </a:solidFill>
                <a:effectLst/>
                <a:latin typeface="Arial" panose="020B0604020202020204" pitchFamily="34" charset="0"/>
              </a:rPr>
              <a:t>Fazli</a:t>
            </a:r>
            <a:r>
              <a:rPr lang="en-US" sz="1800" b="0" i="0" u="none" strike="noStrike" dirty="0">
                <a:solidFill>
                  <a:srgbClr val="222222"/>
                </a:solidFill>
                <a:effectLst/>
                <a:latin typeface="Arial" panose="020B0604020202020204" pitchFamily="34" charset="0"/>
              </a:rPr>
              <a:t>-Salehi et al., 2021)</a:t>
            </a:r>
            <a:r>
              <a:rPr lang="en-US" sz="1800" b="0" i="0" u="none" strike="noStrike" dirty="0">
                <a:solidFill>
                  <a:srgbClr val="000000"/>
                </a:solidFill>
                <a:effectLst/>
                <a:latin typeface="Arial" panose="020B0604020202020204" pitchFamily="34" charset="0"/>
              </a:rPr>
              <a:t>. Likewise in the case of the Apple company it has been seen that the company is more focused on modern technology. The company has grown up the efficiency of manufacturing electronic gadgets like iPhones, laptops, and iPad with the help of advanced technology.</a:t>
            </a:r>
            <a:endParaRPr lang="en-US" b="0" dirty="0">
              <a:effectLst/>
            </a:endParaRPr>
          </a:p>
          <a:p>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11</a:t>
            </a:fld>
            <a:endParaRPr lang="en-IN"/>
          </a:p>
        </p:txBody>
      </p:sp>
    </p:spTree>
    <p:extLst>
      <p:ext uri="{BB962C8B-B14F-4D97-AF65-F5344CB8AC3E}">
        <p14:creationId xmlns:p14="http://schemas.microsoft.com/office/powerpoint/2010/main" val="2817199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There are many components used in the Apple company to display their use of technology. The main three components that are used in the company are LCD, LED-backlit and OLED. About these three components, the company mainly prefers the use of LCD and OLED are their manufactured products. The company has also started the use of TSMC's 5-nm measured chip which can be used for testing as well as designing the chip. The company also has a plan for starting the use of 4-nm chips.</a:t>
            </a:r>
            <a:endParaRPr lang="en-US" b="0" dirty="0">
              <a:effectLst/>
            </a:endParaRPr>
          </a:p>
          <a:p>
            <a:r>
              <a:rPr lang="en-US" b="0" dirty="0">
                <a:effectLst/>
              </a:rPr>
              <a:t/>
            </a:r>
            <a:br>
              <a:rPr lang="en-US" b="0" dirty="0">
                <a:effectLst/>
              </a:rPr>
            </a:br>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12</a:t>
            </a:fld>
            <a:endParaRPr lang="en-IN"/>
          </a:p>
        </p:txBody>
      </p:sp>
    </p:spTree>
    <p:extLst>
      <p:ext uri="{BB962C8B-B14F-4D97-AF65-F5344CB8AC3E}">
        <p14:creationId xmlns:p14="http://schemas.microsoft.com/office/powerpoint/2010/main" val="2464006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The components of the Apple company which is the OLED consist of six variations of layers. This OLED  works when the current is made to pass along the diodes, producing the light that passes through the final </a:t>
            </a:r>
            <a:r>
              <a:rPr lang="en-US" sz="1800" b="0" i="0" u="none" strike="noStrike" dirty="0" err="1">
                <a:solidFill>
                  <a:srgbClr val="000000"/>
                </a:solidFill>
                <a:effectLst/>
                <a:latin typeface="Arial" panose="020B0604020202020204" pitchFamily="34" charset="0"/>
              </a:rPr>
              <a:t>colour</a:t>
            </a:r>
            <a:r>
              <a:rPr lang="en-US" sz="1800" b="0" i="0" u="none" strike="noStrike" dirty="0">
                <a:solidFill>
                  <a:srgbClr val="000000"/>
                </a:solidFill>
                <a:effectLst/>
                <a:latin typeface="Arial" panose="020B0604020202020204" pitchFamily="34" charset="0"/>
              </a:rPr>
              <a:t> for producing the image on the screen. Likewise, another component of the Apple company is LCD. It is the kind of technology that is used for the display of messages and images on the screen of the product. There are many pixels divided into three </a:t>
            </a:r>
            <a:r>
              <a:rPr lang="en-US" sz="1800" b="0" i="0" u="none" strike="noStrike" dirty="0" err="1">
                <a:solidFill>
                  <a:srgbClr val="000000"/>
                </a:solidFill>
                <a:effectLst/>
                <a:latin typeface="Arial" panose="020B0604020202020204" pitchFamily="34" charset="0"/>
              </a:rPr>
              <a:t>colours</a:t>
            </a:r>
            <a:r>
              <a:rPr lang="en-US" sz="1800" b="0" i="0" u="none" strike="noStrike" dirty="0">
                <a:solidFill>
                  <a:srgbClr val="000000"/>
                </a:solidFill>
                <a:effectLst/>
                <a:latin typeface="Arial" panose="020B0604020202020204" pitchFamily="34" charset="0"/>
              </a:rPr>
              <a:t> blue, red and green.</a:t>
            </a:r>
            <a:endParaRPr lang="en-US" b="0" dirty="0">
              <a:effectLst/>
            </a:endParaRPr>
          </a:p>
          <a:p>
            <a:r>
              <a:rPr lang="en-US" b="0" dirty="0">
                <a:effectLst/>
              </a:rPr>
              <a:t/>
            </a:r>
            <a:br>
              <a:rPr lang="en-US" b="0" dirty="0">
                <a:effectLst/>
              </a:rPr>
            </a:br>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13</a:t>
            </a:fld>
            <a:endParaRPr lang="en-IN"/>
          </a:p>
        </p:txBody>
      </p:sp>
    </p:spTree>
    <p:extLst>
      <p:ext uri="{BB962C8B-B14F-4D97-AF65-F5344CB8AC3E}">
        <p14:creationId xmlns:p14="http://schemas.microsoft.com/office/powerpoint/2010/main" val="2773633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Technology has helped in making travelling easier from one place to another, it has made communication easy also (</a:t>
            </a:r>
            <a:r>
              <a:rPr lang="en-US" sz="1800" b="0" i="0" u="none" strike="noStrike" dirty="0">
                <a:solidFill>
                  <a:srgbClr val="222222"/>
                </a:solidFill>
                <a:effectLst/>
                <a:latin typeface="Arial" panose="020B0604020202020204" pitchFamily="34" charset="0"/>
              </a:rPr>
              <a:t>Raja and </a:t>
            </a:r>
            <a:r>
              <a:rPr lang="en-US" sz="1800" b="0" i="0" u="none" strike="noStrike" dirty="0" err="1">
                <a:solidFill>
                  <a:srgbClr val="222222"/>
                </a:solidFill>
                <a:effectLst/>
                <a:latin typeface="Arial" panose="020B0604020202020204" pitchFamily="34" charset="0"/>
              </a:rPr>
              <a:t>Nagasubramani</a:t>
            </a:r>
            <a:r>
              <a:rPr lang="en-US" sz="1800" b="0" i="0" u="none" strike="noStrike" dirty="0">
                <a:solidFill>
                  <a:srgbClr val="222222"/>
                </a:solidFill>
                <a:effectLst/>
                <a:latin typeface="Arial" panose="020B0604020202020204" pitchFamily="34" charset="0"/>
              </a:rPr>
              <a:t>, 2018)</a:t>
            </a:r>
            <a:r>
              <a:rPr lang="en-US" sz="1800" b="0" i="0" u="none" strike="noStrike" dirty="0">
                <a:solidFill>
                  <a:srgbClr val="000000"/>
                </a:solidFill>
                <a:effectLst/>
                <a:latin typeface="Arial" panose="020B0604020202020204" pitchFamily="34" charset="0"/>
              </a:rPr>
              <a:t>. Technology has made the education system much more developed and the students have got more advanced with the influence of modern technology. People of all ages have more or less digitalized the influence of modern technology</a:t>
            </a:r>
            <a:endParaRPr lang="en-US" b="0" dirty="0">
              <a:effectLst/>
            </a:endParaRPr>
          </a:p>
          <a:p>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15</a:t>
            </a:fld>
            <a:endParaRPr lang="en-IN"/>
          </a:p>
        </p:txBody>
      </p:sp>
    </p:spTree>
    <p:extLst>
      <p:ext uri="{BB962C8B-B14F-4D97-AF65-F5344CB8AC3E}">
        <p14:creationId xmlns:p14="http://schemas.microsoft.com/office/powerpoint/2010/main" val="3753565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Technology is also harmful to people in their daily lives. With the influence of technology, people are getting more addicted to their phones, and social media (</a:t>
            </a:r>
            <a:r>
              <a:rPr lang="en-US" sz="1800" b="0" i="0" u="none" strike="noStrike" dirty="0" err="1">
                <a:solidFill>
                  <a:srgbClr val="222222"/>
                </a:solidFill>
                <a:effectLst/>
                <a:latin typeface="Arial" panose="020B0604020202020204" pitchFamily="34" charset="0"/>
              </a:rPr>
              <a:t>Mustafaoğlu</a:t>
            </a:r>
            <a:r>
              <a:rPr lang="en-US" sz="1800" b="0" i="0" u="none" strike="noStrike" dirty="0">
                <a:solidFill>
                  <a:srgbClr val="222222"/>
                </a:solidFill>
                <a:effectLst/>
                <a:latin typeface="Arial" panose="020B0604020202020204" pitchFamily="34" charset="0"/>
              </a:rPr>
              <a:t> et al., 2018)</a:t>
            </a:r>
            <a:r>
              <a:rPr lang="en-US" sz="1800" b="0" i="0" u="none" strike="noStrike" dirty="0">
                <a:solidFill>
                  <a:srgbClr val="000000"/>
                </a:solidFill>
                <a:effectLst/>
                <a:latin typeface="Arial" panose="020B0604020202020204" pitchFamily="34" charset="0"/>
              </a:rPr>
              <a:t>. The health of the people is also getting affected due to the excess use of technology. People are getting detached from their relatives and engrossed with their activities on social media. This is creating harm for the students also. They are wasting their time on technology more than their studies.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16</a:t>
            </a:fld>
            <a:endParaRPr lang="en-IN"/>
          </a:p>
        </p:txBody>
      </p:sp>
    </p:spTree>
    <p:extLst>
      <p:ext uri="{BB962C8B-B14F-4D97-AF65-F5344CB8AC3E}">
        <p14:creationId xmlns:p14="http://schemas.microsoft.com/office/powerpoint/2010/main" val="277415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Technology has helped in improving communication, has made the production rate faster in the companies, and has helped to reduce the time. Technology has also helped many companies to develop innovative structures and inventions. With the growth of technology, the world has changed into more digital. Also, the patterns of technology can be defined as new inventions and innovations. Technology has helped in making people updated in this modern world.</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17</a:t>
            </a:fld>
            <a:endParaRPr lang="en-IN"/>
          </a:p>
        </p:txBody>
      </p:sp>
    </p:spTree>
    <p:extLst>
      <p:ext uri="{BB962C8B-B14F-4D97-AF65-F5344CB8AC3E}">
        <p14:creationId xmlns:p14="http://schemas.microsoft.com/office/powerpoint/2010/main" val="22768664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The differences between the old and the modern technology:</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The old Technology consists of unlimited amounts of products as well as services while on the other hand, modern technology has unlimited use of services as the technology is continuously advancing day by day (</a:t>
            </a:r>
            <a:r>
              <a:rPr lang="en-US" sz="1800" b="0" i="0" u="none" strike="noStrike" dirty="0" err="1">
                <a:solidFill>
                  <a:srgbClr val="222222"/>
                </a:solidFill>
                <a:effectLst/>
                <a:latin typeface="Arial" panose="020B0604020202020204" pitchFamily="34" charset="0"/>
              </a:rPr>
              <a:t>Puspitarini</a:t>
            </a:r>
            <a:r>
              <a:rPr lang="en-US" sz="1800" b="0" i="0" u="none" strike="noStrike" dirty="0">
                <a:solidFill>
                  <a:srgbClr val="222222"/>
                </a:solidFill>
                <a:effectLst/>
                <a:latin typeface="Arial" panose="020B0604020202020204" pitchFamily="34" charset="0"/>
              </a:rPr>
              <a:t> and Hanif, 2019)</a:t>
            </a:r>
            <a:r>
              <a:rPr lang="en-US" sz="1800" b="0" i="0" u="none" strike="noStrike" dirty="0">
                <a:solidFill>
                  <a:srgbClr val="000000"/>
                </a:solidFill>
                <a:effectLst/>
                <a:latin typeface="Arial" panose="020B0604020202020204" pitchFamily="34" charset="0"/>
              </a:rPr>
              <a:t>. The old Technology lacked smartphones, laptops, computers and other devices while on the other hand modern technology deals with the use of Smartphones laptops and other electronic gadgets. Old technology is more time consuming while modern technology is less time-consuming.</a:t>
            </a:r>
            <a:endParaRPr lang="en-US" b="0" dirty="0">
              <a:effectLst/>
            </a:endParaRPr>
          </a:p>
          <a:p>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19</a:t>
            </a:fld>
            <a:endParaRPr lang="en-IN"/>
          </a:p>
        </p:txBody>
      </p:sp>
    </p:spTree>
    <p:extLst>
      <p:ext uri="{BB962C8B-B14F-4D97-AF65-F5344CB8AC3E}">
        <p14:creationId xmlns:p14="http://schemas.microsoft.com/office/powerpoint/2010/main" val="38872534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Modern technology has helped to make the life of the people in the world easier. Communication has been possible with the influence of modern technology. Modern technology has a great influence over social media where people get connected through audiovisual mode. The education system has also been changed with the influence of modern technology. Classroom teaching has been turned into e-learning.</a:t>
            </a:r>
            <a:endParaRPr lang="en-US" b="0" dirty="0">
              <a:effectLst/>
            </a:endParaRPr>
          </a:p>
          <a:p>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D391923E-407F-4606-9D2A-C6DE0AA558F3}" type="slidenum">
              <a:rPr lang="en-IN" smtClean="0"/>
              <a:t>20</a:t>
            </a:fld>
            <a:endParaRPr lang="en-IN"/>
          </a:p>
        </p:txBody>
      </p:sp>
    </p:spTree>
    <p:extLst>
      <p:ext uri="{BB962C8B-B14F-4D97-AF65-F5344CB8AC3E}">
        <p14:creationId xmlns:p14="http://schemas.microsoft.com/office/powerpoint/2010/main" val="884127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F963352-15E8-4C38-A23E-3E4EA7309E02}" type="datetimeFigureOut">
              <a:rPr lang="en-IN" smtClean="0"/>
              <a:t>25/04/22</a:t>
            </a:fld>
            <a:endParaRPr lang="en-IN"/>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CBA4F869-4A96-47E1-97EF-A8579FF2B905}" type="slidenum">
              <a:rPr lang="en-IN" smtClean="0"/>
              <a:t>‹#›</a:t>
            </a:fld>
            <a:endParaRPr lang="en-IN"/>
          </a:p>
        </p:txBody>
      </p:sp>
    </p:spTree>
    <p:extLst>
      <p:ext uri="{BB962C8B-B14F-4D97-AF65-F5344CB8AC3E}">
        <p14:creationId xmlns:p14="http://schemas.microsoft.com/office/powerpoint/2010/main" val="1910302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3352-15E8-4C38-A23E-3E4EA7309E02}" type="datetimeFigureOut">
              <a:rPr lang="en-IN" smtClean="0"/>
              <a:t>25/04/22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3725997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963352-15E8-4C38-A23E-3E4EA7309E02}" type="datetimeFigureOut">
              <a:rPr lang="en-IN" smtClean="0"/>
              <a:t>25/04/22</a:t>
            </a:fld>
            <a:endParaRPr lang="en-IN"/>
          </a:p>
        </p:txBody>
      </p:sp>
      <p:sp>
        <p:nvSpPr>
          <p:cNvPr id="5" name="Footer Placeholder 4"/>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1150382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963352-15E8-4C38-A23E-3E4EA7309E02}" type="datetimeFigureOut">
              <a:rPr lang="en-IN" smtClean="0"/>
              <a:t>25/04/22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850925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963352-15E8-4C38-A23E-3E4EA7309E02}" type="datetimeFigureOut">
              <a:rPr lang="en-IN" smtClean="0"/>
              <a:t>25/04/22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4239726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963352-15E8-4C38-A23E-3E4EA7309E02}" type="datetimeFigureOut">
              <a:rPr lang="en-IN" smtClean="0"/>
              <a:t>25/04/22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1766131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963352-15E8-4C38-A23E-3E4EA7309E02}" type="datetimeFigureOut">
              <a:rPr lang="en-IN" smtClean="0"/>
              <a:t>25/04/22</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3355497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963352-15E8-4C38-A23E-3E4EA7309E02}" type="datetimeFigureOut">
              <a:rPr lang="en-IN" smtClean="0"/>
              <a:t>25/04/22</a:t>
            </a:fld>
            <a:endParaRPr lang="en-IN"/>
          </a:p>
        </p:txBody>
      </p:sp>
      <p:sp>
        <p:nvSpPr>
          <p:cNvPr id="6" name="Footer Placeholder 5"/>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3732379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963352-15E8-4C38-A23E-3E4EA7309E02}" type="datetimeFigureOut">
              <a:rPr lang="en-IN" smtClean="0"/>
              <a:t>25/04/22</a:t>
            </a:fld>
            <a:endParaRPr lang="en-IN"/>
          </a:p>
        </p:txBody>
      </p:sp>
      <p:sp>
        <p:nvSpPr>
          <p:cNvPr id="6" name="Footer Placeholder 5"/>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4254825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963352-15E8-4C38-A23E-3E4EA7309E02}" type="datetimeFigureOut">
              <a:rPr lang="en-IN" smtClean="0"/>
              <a:t>25/04/22</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1387626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F963352-15E8-4C38-A23E-3E4EA7309E02}" type="datetimeFigureOut">
              <a:rPr lang="en-IN" smtClean="0"/>
              <a:t>25/04/22</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1413940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F963352-15E8-4C38-A23E-3E4EA7309E02}" type="datetimeFigureOut">
              <a:rPr lang="en-IN" smtClean="0"/>
              <a:t>25/04/22</a:t>
            </a:fld>
            <a:endParaRPr lang="en-IN"/>
          </a:p>
        </p:txBody>
      </p:sp>
      <p:sp>
        <p:nvSpPr>
          <p:cNvPr id="5" name="Footer Placeholder 4"/>
          <p:cNvSpPr>
            <a:spLocks noGrp="1"/>
          </p:cNvSpPr>
          <p:nvPr>
            <p:ph type="ftr" sz="quarter" idx="11"/>
          </p:nvPr>
        </p:nvSpPr>
        <p:spPr/>
        <p:txBody>
          <a:bodyPr/>
          <a:lstStyle/>
          <a:p>
            <a:endParaRPr lang="en-IN"/>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376700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963352-15E8-4C38-A23E-3E4EA7309E02}" type="datetimeFigureOut">
              <a:rPr lang="en-IN" smtClean="0"/>
              <a:t>25/04/22</a:t>
            </a:fld>
            <a:endParaRPr lang="en-IN"/>
          </a:p>
        </p:txBody>
      </p:sp>
      <p:sp>
        <p:nvSpPr>
          <p:cNvPr id="5" name="Footer Placeholder 4"/>
          <p:cNvSpPr>
            <a:spLocks noGrp="1"/>
          </p:cNvSpPr>
          <p:nvPr>
            <p:ph type="ftr" sz="quarter" idx="11"/>
          </p:nvPr>
        </p:nvSpPr>
        <p:spPr/>
        <p:txBody>
          <a:bodyPr/>
          <a:lstStyle/>
          <a:p>
            <a:endParaRPr lang="en-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1618895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F963352-15E8-4C38-A23E-3E4EA7309E02}" type="datetimeFigureOut">
              <a:rPr lang="en-IN" smtClean="0"/>
              <a:t>25/04/22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28059288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F963352-15E8-4C38-A23E-3E4EA7309E02}" type="datetimeFigureOut">
              <a:rPr lang="en-IN" smtClean="0"/>
              <a:t>25/04/22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38723337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3352-15E8-4C38-A23E-3E4EA7309E02}" type="datetimeFigureOut">
              <a:rPr lang="en-IN" smtClean="0"/>
              <a:t>25/04/22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35956005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3352-15E8-4C38-A23E-3E4EA7309E02}" type="datetimeFigureOut">
              <a:rPr lang="en-IN" smtClean="0"/>
              <a:t>25/04/22</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BA4F869-4A96-47E1-97EF-A8579FF2B905}" type="slidenum">
              <a:rPr lang="en-IN" smtClean="0"/>
              <a:t>‹#›</a:t>
            </a:fld>
            <a:endParaRPr lang="en-IN"/>
          </a:p>
        </p:txBody>
      </p:sp>
    </p:spTree>
    <p:extLst>
      <p:ext uri="{BB962C8B-B14F-4D97-AF65-F5344CB8AC3E}">
        <p14:creationId xmlns:p14="http://schemas.microsoft.com/office/powerpoint/2010/main" val="240256609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1F963352-15E8-4C38-A23E-3E4EA7309E02}" type="datetimeFigureOut">
              <a:rPr lang="en-IN" smtClean="0"/>
              <a:t>25/04/22</a:t>
            </a:fld>
            <a:endParaRPr lang="en-IN"/>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IN"/>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CBA4F869-4A96-47E1-97EF-A8579FF2B905}" type="slidenum">
              <a:rPr lang="en-IN" smtClean="0"/>
              <a:t>‹#›</a:t>
            </a:fld>
            <a:endParaRPr lang="en-IN"/>
          </a:p>
        </p:txBody>
      </p:sp>
    </p:spTree>
    <p:extLst>
      <p:ext uri="{BB962C8B-B14F-4D97-AF65-F5344CB8AC3E}">
        <p14:creationId xmlns:p14="http://schemas.microsoft.com/office/powerpoint/2010/main" val="3676086494"/>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 id="2147483839" r:id="rId14"/>
    <p:sldLayoutId id="2147483840" r:id="rId15"/>
    <p:sldLayoutId id="2147483841" r:id="rId16"/>
    <p:sldLayoutId id="2147483842"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g"/><Relationship Id="rId3" Type="http://schemas.openxmlformats.org/officeDocument/2006/relationships/hyperlink" Target="http://www.peoplematters.in/article/technology/choose-right-e-learning-platform-11745"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sv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4" Type="http://schemas.openxmlformats.org/officeDocument/2006/relationships/hyperlink" Target="https://www.maxpixel.net/Office-Computer-Business-Laptop-Technology-3368242" TargetMode="External"/><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8.jpg"/></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4" Type="http://schemas.openxmlformats.org/officeDocument/2006/relationships/hyperlink" Target="http://myfreesoft.net/wallpapers/MacOS/" TargetMode="External"/><Relationship Id="rId5" Type="http://schemas.openxmlformats.org/officeDocument/2006/relationships/hyperlink" Target="https://creativecommons.org/licenses/by-nc-nd/3.0/" TargetMode="External"/><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hyperlink" Target="https://www.peoplematters.in/article/employee-engagement/here-is-how-technology-is-transforming-workplace-wellness-16635" TargetMode="External"/><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hyperlink" Target="https://technofaq.org/posts/2020/12/trends-in-education-technology-with-a-significant-impact/" TargetMode="External"/><Relationship Id="rId5" Type="http://schemas.openxmlformats.org/officeDocument/2006/relationships/hyperlink" Target="https://creativecommons.org/licenses/by-nc-sa/3.0/" TargetMode="External"/><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2.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4" Type="http://schemas.openxmlformats.org/officeDocument/2006/relationships/hyperlink" Target="https://singularityhub.com/2016/03/22/technology-feels-like-its-accelerating-because-it-actually-is/" TargetMode="External"/><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4.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files.eric.ed.gov/fulltext/EJ1281403.pdf" TargetMode="External"/><Relationship Id="rId4" Type="http://schemas.openxmlformats.org/officeDocument/2006/relationships/hyperlink" Target="https://journals.sagepub.com/doi/pdf/10.1177/1094428120935498" TargetMode="External"/><Relationship Id="rId5" Type="http://schemas.openxmlformats.org/officeDocument/2006/relationships/hyperlink" Target="http://academypublication.com/issues2/jltr/vol09/01/25.pdf" TargetMode="External"/><Relationship Id="rId6" Type="http://schemas.openxmlformats.org/officeDocument/2006/relationships/hyperlink" Target="https://www.researchgate.net/profile/Parichehr-Paam/publication/334478758_The_impact_of_inventory_management_on_economic_and_environmental_sustainability_in_the_apple_industry/links/5d39286e92851cd04684415d/The-impact-of-inventory-management-on-economic-and-environmental-sustainability-in-the-apple-industry.pdf" TargetMode="External"/><Relationship Id="rId7" Type="http://schemas.openxmlformats.org/officeDocument/2006/relationships/hyperlink" Target="https://empowerment.ee/wp-content/uploads/2021/03/How-Apple-Is-Organized-for-Innovation.pdf" TargetMode="External"/><Relationship Id="rId8" Type="http://schemas.openxmlformats.org/officeDocument/2006/relationships/hyperlink" Target="https://www.researchgate.net/profile/Reza-Fazli-Salehi/publication/341061265_Antecedents_and_Outcomes_of_Brand_Identification_with_Apple_Products_among_Iranian_Consumers/links/5fc6f85e299bf188d4e8e722/Antecedents-and-Outcomes-of-Brand-Identification-with-Apple-Products-among-Iranian-Consumers.pdf" TargetMode="External"/><Relationship Id="rId9" Type="http://schemas.openxmlformats.org/officeDocument/2006/relationships/hyperlink" Target="https://d1wqtxts1xzle7.cloudfront.net/63887921/Impact_of_modern_technology_in_education20200710-27957-jsmaeg-with-cover-page-v2.pdf?Expires=1649864746&amp;Signature=Vmbqiw9bYab5yUIvrU0OiN5BdDd~bqlGFHJ83Q21qQ~YHfCd7Uh~BnqROn54bzta0fc84eo5PSTJ6spCAKc70wOU4TyhxZqR0TrM9QLNw1oH4634oDLmsofjeO5d9MCUCdAxGTz35IIr81PSMB2sdTeVmeFdnDxDshFusTuLYErdkxZeBpRef9UYmzqzDVnCu3AA1vfnjClB5W8RIPG2DfkxwVbp2urt8gD73sM39~-KjeahdqNO0U6VO0lD8PBQqlmxHbIJ74k5~k7ucJhoawSHwrMEZve6hnksg4wVlnX6rFHGKqQoPMQEBgiUtuHX8yFDEvoQP90AD5kdptr7NQ__&amp;Key-Pair-Id=APKAJLOHF5GGSLRBV4ZA" TargetMode="External"/><Relationship Id="rId10" Type="http://schemas.openxmlformats.org/officeDocument/2006/relationships/hyperlink" Target="https://www.researchgate.net/profile/Rustem-Mustafaoglu/publication/325263798_The_Negative_Effects_of_Digital_Technology_Usage_on_Children's_Development_and_Health/links/5b027b564585154aeb061acf/The-Negative-Effects-of-Digital-Technology-Usage-on-Childrens-Development-and-Health.pdf" TargetMode="External"/><Relationship Id="rId1" Type="http://schemas.openxmlformats.org/officeDocument/2006/relationships/slideLayout" Target="../slideLayouts/slideLayout2.xml"/><Relationship Id="rId2" Type="http://schemas.openxmlformats.org/officeDocument/2006/relationships/hyperlink" Target="N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4C85537-3016-46DE-AA11-DECCB2D3CBED}"/>
              </a:ext>
            </a:extLst>
          </p:cNvPr>
          <p:cNvSpPr>
            <a:spLocks noGrp="1"/>
          </p:cNvSpPr>
          <p:nvPr>
            <p:ph type="ctrTitle"/>
          </p:nvPr>
        </p:nvSpPr>
        <p:spPr>
          <a:xfrm>
            <a:off x="333320" y="2997199"/>
            <a:ext cx="9562520" cy="642509"/>
          </a:xfrm>
        </p:spPr>
        <p:txBody>
          <a:bodyPr/>
          <a:lstStyle/>
          <a:p>
            <a:pPr algn="ctr"/>
            <a:r>
              <a:rPr lang="en-US" sz="2400" dirty="0"/>
              <a:t>Module Code: BMSW4003</a:t>
            </a:r>
            <a:endParaRPr lang="en-IN" sz="2400" dirty="0"/>
          </a:p>
        </p:txBody>
      </p:sp>
      <p:pic>
        <p:nvPicPr>
          <p:cNvPr id="5" name="Picture 4">
            <a:extLst>
              <a:ext uri="{FF2B5EF4-FFF2-40B4-BE49-F238E27FC236}">
                <a16:creationId xmlns="" xmlns:a16="http://schemas.microsoft.com/office/drawing/2014/main" id="{761C9488-D2DC-49CF-9B4D-834C73A34A5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7331103" y="3639709"/>
            <a:ext cx="4365266" cy="2727298"/>
          </a:xfrm>
          <a:prstGeom prst="rect">
            <a:avLst/>
          </a:prstGeom>
        </p:spPr>
      </p:pic>
      <p:sp>
        <p:nvSpPr>
          <p:cNvPr id="4" name="TextBox 3">
            <a:extLst>
              <a:ext uri="{FF2B5EF4-FFF2-40B4-BE49-F238E27FC236}">
                <a16:creationId xmlns="" xmlns:a16="http://schemas.microsoft.com/office/drawing/2014/main" id="{77804C6B-34E9-44C2-BDDB-B97DB33CA9D0}"/>
              </a:ext>
            </a:extLst>
          </p:cNvPr>
          <p:cNvSpPr txBox="1"/>
          <p:nvPr/>
        </p:nvSpPr>
        <p:spPr>
          <a:xfrm>
            <a:off x="495631" y="4622800"/>
            <a:ext cx="4492929" cy="1785104"/>
          </a:xfrm>
          <a:prstGeom prst="rect">
            <a:avLst/>
          </a:prstGeom>
          <a:noFill/>
        </p:spPr>
        <p:txBody>
          <a:bodyPr wrap="square" rtlCol="0">
            <a:spAutoFit/>
          </a:bodyPr>
          <a:lstStyle/>
          <a:p>
            <a:r>
              <a:rPr lang="en-GB" dirty="0">
                <a:solidFill>
                  <a:schemeClr val="bg1"/>
                </a:solidFill>
              </a:rPr>
              <a:t>1. Virgiliu Bahvalov 2123038</a:t>
            </a:r>
          </a:p>
          <a:p>
            <a:r>
              <a:rPr lang="en-GB" dirty="0">
                <a:solidFill>
                  <a:schemeClr val="bg1"/>
                </a:solidFill>
              </a:rPr>
              <a:t>2. Karina-Mirela </a:t>
            </a:r>
            <a:r>
              <a:rPr lang="en-GB" dirty="0" err="1">
                <a:solidFill>
                  <a:schemeClr val="bg1"/>
                </a:solidFill>
              </a:rPr>
              <a:t>Oprea</a:t>
            </a:r>
            <a:r>
              <a:rPr lang="en-GB" dirty="0">
                <a:solidFill>
                  <a:schemeClr val="bg1"/>
                </a:solidFill>
              </a:rPr>
              <a:t> 2120448</a:t>
            </a:r>
          </a:p>
          <a:p>
            <a:r>
              <a:rPr lang="en-GB" dirty="0">
                <a:solidFill>
                  <a:schemeClr val="bg1"/>
                </a:solidFill>
              </a:rPr>
              <a:t>3. Iulian </a:t>
            </a:r>
            <a:r>
              <a:rPr lang="en-GB" dirty="0" err="1">
                <a:solidFill>
                  <a:schemeClr val="bg1"/>
                </a:solidFill>
              </a:rPr>
              <a:t>Rentea</a:t>
            </a:r>
            <a:r>
              <a:rPr lang="en-GB" dirty="0">
                <a:solidFill>
                  <a:schemeClr val="bg1"/>
                </a:solidFill>
              </a:rPr>
              <a:t> 2123030</a:t>
            </a:r>
          </a:p>
          <a:p>
            <a:r>
              <a:rPr lang="en-GB" dirty="0">
                <a:solidFill>
                  <a:schemeClr val="bg1"/>
                </a:solidFill>
              </a:rPr>
              <a:t>4. Iulian </a:t>
            </a:r>
            <a:r>
              <a:rPr lang="en-GB" dirty="0" err="1">
                <a:solidFill>
                  <a:schemeClr val="bg1"/>
                </a:solidFill>
              </a:rPr>
              <a:t>Delpiero</a:t>
            </a:r>
            <a:r>
              <a:rPr lang="en-GB" dirty="0">
                <a:solidFill>
                  <a:schemeClr val="bg1"/>
                </a:solidFill>
              </a:rPr>
              <a:t> </a:t>
            </a:r>
            <a:r>
              <a:rPr lang="en-GB" dirty="0" err="1">
                <a:solidFill>
                  <a:schemeClr val="bg1"/>
                </a:solidFill>
              </a:rPr>
              <a:t>Mutcu</a:t>
            </a:r>
            <a:r>
              <a:rPr lang="en-GB" dirty="0">
                <a:solidFill>
                  <a:schemeClr val="bg1"/>
                </a:solidFill>
              </a:rPr>
              <a:t> 2121163 </a:t>
            </a:r>
          </a:p>
          <a:p>
            <a:endParaRPr lang="en-GB" dirty="0">
              <a:solidFill>
                <a:schemeClr val="bg1"/>
              </a:solidFill>
            </a:endParaRPr>
          </a:p>
          <a:p>
            <a:r>
              <a:rPr lang="en-GB" sz="2000" dirty="0">
                <a:solidFill>
                  <a:schemeClr val="bg1"/>
                </a:solidFill>
              </a:rPr>
              <a:t>Lecturer: </a:t>
            </a:r>
            <a:r>
              <a:rPr lang="en-GB" sz="2000" dirty="0" err="1">
                <a:solidFill>
                  <a:schemeClr val="bg1"/>
                </a:solidFill>
              </a:rPr>
              <a:t>Amitave</a:t>
            </a:r>
            <a:r>
              <a:rPr lang="en-GB" sz="2000" dirty="0">
                <a:solidFill>
                  <a:schemeClr val="bg1"/>
                </a:solidFill>
              </a:rPr>
              <a:t> </a:t>
            </a:r>
            <a:r>
              <a:rPr lang="en-GB" sz="2000" dirty="0" err="1">
                <a:solidFill>
                  <a:schemeClr val="bg1"/>
                </a:solidFill>
              </a:rPr>
              <a:t>Banik</a:t>
            </a:r>
            <a:endParaRPr lang="en-GB" sz="2000" dirty="0">
              <a:solidFill>
                <a:schemeClr val="bg1"/>
              </a:solidFill>
            </a:endParaRPr>
          </a:p>
        </p:txBody>
      </p:sp>
      <p:sp>
        <p:nvSpPr>
          <p:cNvPr id="3" name="TextBox 2">
            <a:extLst>
              <a:ext uri="{FF2B5EF4-FFF2-40B4-BE49-F238E27FC236}">
                <a16:creationId xmlns="" xmlns:a16="http://schemas.microsoft.com/office/drawing/2014/main" id="{83CAFCB3-E56C-4C91-B626-066EEED81897}"/>
              </a:ext>
            </a:extLst>
          </p:cNvPr>
          <p:cNvSpPr txBox="1"/>
          <p:nvPr/>
        </p:nvSpPr>
        <p:spPr>
          <a:xfrm>
            <a:off x="738909" y="701964"/>
            <a:ext cx="6289964" cy="461665"/>
          </a:xfrm>
          <a:prstGeom prst="rect">
            <a:avLst/>
          </a:prstGeom>
          <a:noFill/>
        </p:spPr>
        <p:txBody>
          <a:bodyPr wrap="square" rtlCol="0">
            <a:spAutoFit/>
          </a:bodyPr>
          <a:lstStyle/>
          <a:p>
            <a:r>
              <a:rPr lang="en-GB" sz="2400" dirty="0">
                <a:solidFill>
                  <a:schemeClr val="bg1"/>
                </a:solidFill>
              </a:rPr>
              <a:t>Modern technology in organisation</a:t>
            </a:r>
          </a:p>
        </p:txBody>
      </p:sp>
    </p:spTree>
    <p:extLst>
      <p:ext uri="{BB962C8B-B14F-4D97-AF65-F5344CB8AC3E}">
        <p14:creationId xmlns:p14="http://schemas.microsoft.com/office/powerpoint/2010/main" val="1978693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 xmlns:a16="http://schemas.microsoft.com/office/drawing/2014/main" id="{353BC003-D6B7-4BF0-937D-4A015F6DEB15}"/>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027"/>
            <a:ext cx="12192000" cy="6867027"/>
            <a:chOff x="0" y="-2373"/>
            <a:chExt cx="12192000" cy="6867027"/>
          </a:xfrm>
        </p:grpSpPr>
        <p:sp>
          <p:nvSpPr>
            <p:cNvPr id="24" name="Rectangle 23">
              <a:extLst>
                <a:ext uri="{FF2B5EF4-FFF2-40B4-BE49-F238E27FC236}">
                  <a16:creationId xmlns="" xmlns:a16="http://schemas.microsoft.com/office/drawing/2014/main" id="{4903268C-2C5A-4507-9244-86102327B74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 xmlns:a16="http://schemas.microsoft.com/office/drawing/2014/main" id="{539F7113-C588-46FB-ADDE-55CEC598144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 xmlns:a16="http://schemas.microsoft.com/office/drawing/2014/main" id="{B6481A55-E6DE-4B8B-9847-0230D12F7E3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 xmlns:a16="http://schemas.microsoft.com/office/drawing/2014/main" id="{052FD8DB-2F6F-462A-9BF4-1E26C93321C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 xmlns:a16="http://schemas.microsoft.com/office/drawing/2014/main" id="{BE52543D-8290-40DE-990A-27CC1992A36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 xmlns:a16="http://schemas.microsoft.com/office/drawing/2014/main" id="{8ECC693B-FBF3-45DD-849C-AC1B1B29053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 xmlns:a16="http://schemas.microsoft.com/office/drawing/2014/main" id="{56515BC8-A1CA-4EB4-81D8-6A891458F76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5194608" y="402165"/>
              <a:ext cx="657405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5">
              <a:extLst>
                <a:ext uri="{FF2B5EF4-FFF2-40B4-BE49-F238E27FC236}">
                  <a16:creationId xmlns="" xmlns:a16="http://schemas.microsoft.com/office/drawing/2014/main" id="{ED9E2ADE-2C74-4E7D-8701-6AE23ABD4D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2" name="Freeform 5">
              <a:extLst>
                <a:ext uri="{FF2B5EF4-FFF2-40B4-BE49-F238E27FC236}">
                  <a16:creationId xmlns="" xmlns:a16="http://schemas.microsoft.com/office/drawing/2014/main" id="{B7EBD6DC-7188-4268-9886-6535F41A67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3" name="Freeform 5">
              <a:extLst>
                <a:ext uri="{FF2B5EF4-FFF2-40B4-BE49-F238E27FC236}">
                  <a16:creationId xmlns="" xmlns:a16="http://schemas.microsoft.com/office/drawing/2014/main" id="{493CCA32-0C37-4525-8FFC-D62C5EEFBE6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Rectangle 15">
            <a:extLst>
              <a:ext uri="{FF2B5EF4-FFF2-40B4-BE49-F238E27FC236}">
                <a16:creationId xmlns="" xmlns:a16="http://schemas.microsoft.com/office/drawing/2014/main" id="{EEC28F1C-C85E-4F2D-980D-A7D57D4EDBEE}"/>
              </a:ext>
            </a:extLst>
          </p:cNvPr>
          <p:cNvSpPr/>
          <p:nvPr/>
        </p:nvSpPr>
        <p:spPr>
          <a:xfrm>
            <a:off x="641888" y="550030"/>
            <a:ext cx="4765135" cy="111971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500" cap="none" spc="50" dirty="0">
                <a:ln w="0"/>
                <a:solidFill>
                  <a:schemeClr val="bg2"/>
                </a:solidFill>
                <a:effectLst>
                  <a:innerShdw blurRad="63500" dist="50800" dir="13500000">
                    <a:srgbClr val="000000">
                      <a:alpha val="50000"/>
                    </a:srgbClr>
                  </a:innerShdw>
                </a:effectLst>
                <a:latin typeface="+mj-lt"/>
                <a:ea typeface="+mj-ea"/>
                <a:cs typeface="+mj-cs"/>
              </a:rPr>
              <a:t>Background of the </a:t>
            </a:r>
            <a:r>
              <a:rPr lang="en-US" sz="2500" cap="none" spc="50" dirty="0" err="1">
                <a:ln w="0"/>
                <a:solidFill>
                  <a:schemeClr val="bg2"/>
                </a:solidFill>
                <a:effectLst>
                  <a:innerShdw blurRad="63500" dist="50800" dir="13500000">
                    <a:srgbClr val="000000">
                      <a:alpha val="50000"/>
                    </a:srgbClr>
                  </a:innerShdw>
                </a:effectLst>
                <a:latin typeface="+mj-lt"/>
                <a:ea typeface="+mj-ea"/>
                <a:cs typeface="+mj-cs"/>
              </a:rPr>
              <a:t>Organisation</a:t>
            </a:r>
            <a:endParaRPr lang="en-US" sz="2500" cap="none" spc="50" dirty="0">
              <a:ln w="0"/>
              <a:solidFill>
                <a:schemeClr val="bg2"/>
              </a:solidFill>
              <a:effectLst>
                <a:innerShdw blurRad="63500" dist="50800" dir="13500000">
                  <a:srgbClr val="000000">
                    <a:alpha val="50000"/>
                  </a:srgbClr>
                </a:innerShdw>
              </a:effectLst>
              <a:latin typeface="+mj-lt"/>
              <a:ea typeface="+mj-ea"/>
              <a:cs typeface="+mj-cs"/>
            </a:endParaRPr>
          </a:p>
        </p:txBody>
      </p:sp>
      <p:sp>
        <p:nvSpPr>
          <p:cNvPr id="20" name="Content Placeholder 19">
            <a:extLst>
              <a:ext uri="{FF2B5EF4-FFF2-40B4-BE49-F238E27FC236}">
                <a16:creationId xmlns="" xmlns:a16="http://schemas.microsoft.com/office/drawing/2014/main" id="{E520EA16-337E-3E87-A924-76F2E2FF8E32}"/>
              </a:ext>
            </a:extLst>
          </p:cNvPr>
          <p:cNvSpPr>
            <a:spLocks noGrp="1"/>
          </p:cNvSpPr>
          <p:nvPr>
            <p:ph idx="1"/>
          </p:nvPr>
        </p:nvSpPr>
        <p:spPr>
          <a:xfrm>
            <a:off x="481720" y="2035087"/>
            <a:ext cx="3473977" cy="2300072"/>
          </a:xfrm>
        </p:spPr>
        <p:txBody>
          <a:bodyPr vert="horz" lIns="91440" tIns="45720" rIns="91440" bIns="45720" rtlCol="0">
            <a:normAutofit/>
          </a:bodyPr>
          <a:lstStyle/>
          <a:p>
            <a:r>
              <a:rPr lang="en-US" dirty="0">
                <a:solidFill>
                  <a:schemeClr val="bg1"/>
                </a:solidFill>
                <a:latin typeface="+mj-lt"/>
                <a:cs typeface="Arial" panose="020B0604020202020204" pitchFamily="34" charset="0"/>
              </a:rPr>
              <a:t>Virgiliu Bahvalov 2123038</a:t>
            </a:r>
          </a:p>
        </p:txBody>
      </p:sp>
      <p:pic>
        <p:nvPicPr>
          <p:cNvPr id="13" name="Content Placeholder 12">
            <a:extLst>
              <a:ext uri="{FF2B5EF4-FFF2-40B4-BE49-F238E27FC236}">
                <a16:creationId xmlns="" xmlns:a16="http://schemas.microsoft.com/office/drawing/2014/main" id="{8976E05B-C4C9-45CC-ADDC-89BE0833D0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4607" y="1631381"/>
            <a:ext cx="6391533" cy="3595238"/>
          </a:xfrm>
          <a:prstGeom prst="rect">
            <a:avLst/>
          </a:prstGeom>
        </p:spPr>
      </p:pic>
      <p:sp>
        <p:nvSpPr>
          <p:cNvPr id="35" name="Rectangle 34">
            <a:extLst>
              <a:ext uri="{FF2B5EF4-FFF2-40B4-BE49-F238E27FC236}">
                <a16:creationId xmlns="" xmlns:a16="http://schemas.microsoft.com/office/drawing/2014/main" id="{5014FF2D-4863-43AA-82A7-958E9F74395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47743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4B88D10-D40B-4968-BA38-A25F73CEC81E}"/>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Who is Apple ?</a:t>
            </a:r>
          </a:p>
        </p:txBody>
      </p:sp>
      <p:sp>
        <p:nvSpPr>
          <p:cNvPr id="3" name="Content Placeholder 2">
            <a:extLst>
              <a:ext uri="{FF2B5EF4-FFF2-40B4-BE49-F238E27FC236}">
                <a16:creationId xmlns="" xmlns:a16="http://schemas.microsoft.com/office/drawing/2014/main" id="{AF35A57D-F27A-4A11-B859-1F60A2330C2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 multinational technology company, Apple Inc. specializes in consumer electronics, software, and online services.</a:t>
            </a:r>
          </a:p>
          <a:p>
            <a:r>
              <a:rPr lang="en-GB" dirty="0">
                <a:latin typeface="Arial" panose="020B0604020202020204" pitchFamily="34" charset="0"/>
                <a:cs typeface="Arial" panose="020B0604020202020204" pitchFamily="34" charset="0"/>
              </a:rPr>
              <a:t>Apple Inc. is an American multinational technology company that specializes in consumer electronics, software and online services.</a:t>
            </a:r>
          </a:p>
          <a:p>
            <a:r>
              <a:rPr lang="en-GB" dirty="0">
                <a:latin typeface="Arial" panose="020B0604020202020204" pitchFamily="34" charset="0"/>
                <a:cs typeface="Arial" panose="020B0604020202020204" pitchFamily="34" charset="0"/>
              </a:rPr>
              <a:t>Apple company was first developed by Steve Jobs, Steve Wozniak and Ronald Wayne in the year 1976 on the 1st of April.</a:t>
            </a:r>
          </a:p>
          <a:p>
            <a:r>
              <a:rPr lang="en-GB" dirty="0">
                <a:latin typeface="Arial" panose="020B0604020202020204" pitchFamily="34" charset="0"/>
                <a:cs typeface="Arial" panose="020B0604020202020204" pitchFamily="34" charset="0"/>
              </a:rPr>
              <a:t>Their first product is Apple – 1 desktop computer released by the Apple Computer Company (now Apple Inc.) in 1976</a:t>
            </a: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624032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C92C22-FDAE-4396-BB54-09B18A761524}"/>
              </a:ext>
            </a:extLst>
          </p:cNvPr>
          <p:cNvSpPr>
            <a:spLocks noGrp="1"/>
          </p:cNvSpPr>
          <p:nvPr>
            <p:ph type="title"/>
          </p:nvPr>
        </p:nvSpPr>
        <p:spPr>
          <a:xfrm>
            <a:off x="1154953" y="973668"/>
            <a:ext cx="8761413" cy="706964"/>
          </a:xfrm>
        </p:spPr>
        <p:txBody>
          <a:bodyPr>
            <a:normAutofit/>
          </a:bodyPr>
          <a:lstStyle/>
          <a:p>
            <a:r>
              <a:rPr lang="en-IN" i="0" u="none" strike="noStrike" dirty="0">
                <a:effectLst/>
                <a:latin typeface="Times New Roman" panose="02020603050405020304" pitchFamily="18" charset="0"/>
                <a:cs typeface="Times New Roman" panose="02020603050405020304" pitchFamily="18" charset="0"/>
              </a:rPr>
              <a:t>Aim of the organisation </a:t>
            </a:r>
            <a:endParaRPr lang="en-IN" dirty="0">
              <a:latin typeface="Times New Roman" panose="02020603050405020304" pitchFamily="18" charset="0"/>
              <a:cs typeface="Times New Roman" panose="02020603050405020304" pitchFamily="18" charset="0"/>
            </a:endParaRPr>
          </a:p>
        </p:txBody>
      </p:sp>
      <p:pic>
        <p:nvPicPr>
          <p:cNvPr id="1026" name="Picture 2" descr="Apple Inc. - AnnualReports.com">
            <a:extLst>
              <a:ext uri="{FF2B5EF4-FFF2-40B4-BE49-F238E27FC236}">
                <a16:creationId xmlns="" xmlns:a16="http://schemas.microsoft.com/office/drawing/2014/main" id="{2006019A-81A8-44AF-9419-D0D25D038C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1467" y="3431877"/>
            <a:ext cx="3031901" cy="1755311"/>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 xmlns:a16="http://schemas.microsoft.com/office/drawing/2014/main" id="{7831C63D-DBBB-4CD4-89C7-99D2E75F6AD6}"/>
              </a:ext>
            </a:extLst>
          </p:cNvPr>
          <p:cNvSpPr>
            <a:spLocks noGrp="1"/>
          </p:cNvSpPr>
          <p:nvPr>
            <p:ph idx="1"/>
          </p:nvPr>
        </p:nvSpPr>
        <p:spPr>
          <a:xfrm>
            <a:off x="4641336" y="2603500"/>
            <a:ext cx="6551597" cy="3416300"/>
          </a:xfrm>
        </p:spPr>
        <p:txBody>
          <a:bodyPr anchor="ctr">
            <a:normAutofit/>
          </a:bodyPr>
          <a:lstStyle/>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The apple company aims to manufacture such types of products that people can </a:t>
            </a:r>
            <a:r>
              <a:rPr lang="en-US" b="0" i="0" u="none" strike="noStrike" dirty="0" err="1">
                <a:effectLst/>
                <a:latin typeface="Times New Roman" panose="02020603050405020304" pitchFamily="18" charset="0"/>
                <a:cs typeface="Times New Roman" panose="02020603050405020304" pitchFamily="18" charset="0"/>
              </a:rPr>
              <a:t>utilise</a:t>
            </a:r>
            <a:r>
              <a:rPr lang="en-US" b="0" i="0" u="none" strike="noStrike" dirty="0">
                <a:effectLst/>
                <a:latin typeface="Times New Roman" panose="02020603050405020304" pitchFamily="18" charset="0"/>
                <a:cs typeface="Times New Roman" panose="02020603050405020304" pitchFamily="18" charset="0"/>
              </a:rPr>
              <a:t> in their daily lives.</a:t>
            </a:r>
          </a:p>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Attractive quality and design attract the customers to purchase the products.</a:t>
            </a:r>
          </a:p>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Apple has developed innovative futuristic technology.</a:t>
            </a:r>
          </a:p>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 A different type of operating system makes the consumers biased to buy this company's products.</a:t>
            </a:r>
            <a:r>
              <a:rPr lang="en-US" b="0" dirty="0">
                <a:effectLst/>
                <a:latin typeface="Times New Roman" panose="02020603050405020304" pitchFamily="18" charset="0"/>
                <a:cs typeface="Times New Roman" panose="02020603050405020304" pitchFamily="18" charset="0"/>
              </a:rPr>
              <a:t/>
            </a:r>
            <a:br>
              <a:rPr lang="en-US" b="0" dirty="0">
                <a:effectLst/>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1960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16EFB3C-4FF6-4686-8302-89DC03E0F2AA}"/>
              </a:ext>
            </a:extLst>
          </p:cNvPr>
          <p:cNvSpPr>
            <a:spLocks noGrp="1"/>
          </p:cNvSpPr>
          <p:nvPr>
            <p:ph type="title"/>
          </p:nvPr>
        </p:nvSpPr>
        <p:spPr>
          <a:xfrm>
            <a:off x="1154953" y="973668"/>
            <a:ext cx="8761413" cy="706964"/>
          </a:xfrm>
        </p:spPr>
        <p:txBody>
          <a:bodyPr>
            <a:normAutofit/>
          </a:bodyPr>
          <a:lstStyle/>
          <a:p>
            <a:r>
              <a:rPr lang="en-IN" i="0" u="none" strike="noStrike" dirty="0">
                <a:effectLst/>
                <a:latin typeface="Times New Roman" panose="02020603050405020304" pitchFamily="18" charset="0"/>
                <a:cs typeface="Times New Roman" panose="02020603050405020304" pitchFamily="18" charset="0"/>
              </a:rPr>
              <a:t>Scope and purpose</a:t>
            </a:r>
            <a:endParaRPr lang="en-IN" dirty="0">
              <a:latin typeface="Times New Roman" panose="02020603050405020304" pitchFamily="18" charset="0"/>
              <a:cs typeface="Times New Roman" panose="02020603050405020304" pitchFamily="18" charset="0"/>
            </a:endParaRPr>
          </a:p>
        </p:txBody>
      </p:sp>
      <p:pic>
        <p:nvPicPr>
          <p:cNvPr id="7" name="Graphic 6" descr="Apple">
            <a:extLst>
              <a:ext uri="{FF2B5EF4-FFF2-40B4-BE49-F238E27FC236}">
                <a16:creationId xmlns="" xmlns:a16="http://schemas.microsoft.com/office/drawing/2014/main" id="{CCED3283-AE20-4589-517A-49E123E3799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1151467" y="2793582"/>
            <a:ext cx="3031901" cy="303190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 xmlns:a16="http://schemas.microsoft.com/office/drawing/2014/main" id="{56F15F77-18F3-4B07-B00D-9C75441F83A7}"/>
              </a:ext>
            </a:extLst>
          </p:cNvPr>
          <p:cNvSpPr>
            <a:spLocks noGrp="1"/>
          </p:cNvSpPr>
          <p:nvPr>
            <p:ph idx="1"/>
          </p:nvPr>
        </p:nvSpPr>
        <p:spPr>
          <a:xfrm>
            <a:off x="4641336" y="2603500"/>
            <a:ext cx="6551597" cy="3416300"/>
          </a:xfrm>
        </p:spPr>
        <p:txBody>
          <a:bodyPr anchor="ctr">
            <a:normAutofit/>
          </a:bodyPr>
          <a:lstStyle/>
          <a:p>
            <a:pPr fontAlgn="base">
              <a:spcBef>
                <a:spcPts val="0"/>
              </a:spcBef>
            </a:pPr>
            <a:r>
              <a:rPr lang="en-US" b="0" i="0" u="none" strike="noStrike" dirty="0">
                <a:effectLst/>
                <a:latin typeface="Arial" panose="020B0604020202020204" pitchFamily="34" charset="0"/>
              </a:rPr>
              <a:t>The Apple company used to deliver the best products regarding the electronic gadgets like smartphones, laptops and so on.</a:t>
            </a:r>
          </a:p>
          <a:p>
            <a:pPr fontAlgn="base">
              <a:spcBef>
                <a:spcPts val="0"/>
              </a:spcBef>
            </a:pPr>
            <a:r>
              <a:rPr lang="en-US" b="0" i="0" u="none" strike="noStrike" dirty="0">
                <a:effectLst/>
                <a:latin typeface="Arial" panose="020B0604020202020204" pitchFamily="34" charset="0"/>
              </a:rPr>
              <a:t> Apple has been successful in competing with other companies with a value of $2.08 trillion in the market.</a:t>
            </a:r>
          </a:p>
          <a:p>
            <a:pPr marL="0" indent="0">
              <a:buNone/>
            </a:pPr>
            <a:endParaRPr lang="en-IN" dirty="0"/>
          </a:p>
        </p:txBody>
      </p:sp>
    </p:spTree>
    <p:extLst>
      <p:ext uri="{BB962C8B-B14F-4D97-AF65-F5344CB8AC3E}">
        <p14:creationId xmlns:p14="http://schemas.microsoft.com/office/powerpoint/2010/main" val="1473750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3474BD5-5CDD-4624-B265-461D5D2FAB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 xmlns:a16="http://schemas.microsoft.com/office/drawing/2014/main" id="{97541F74-7AB4-44F5-B299-DC46587E96D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 xmlns:a16="http://schemas.microsoft.com/office/drawing/2014/main" id="{B7C5CDCA-4575-4FF4-A5EC-64DC449B20D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 xmlns:a16="http://schemas.microsoft.com/office/drawing/2014/main" id="{0742D19B-10DE-4D94-98F8-1F12F9938F3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 xmlns:a16="http://schemas.microsoft.com/office/drawing/2014/main" id="{9BC4F9F2-5068-498F-A8BD-B7B10532884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 xmlns:a16="http://schemas.microsoft.com/office/drawing/2014/main" id="{53E1DABB-ED82-4D7D-8F9D-4F5168E3E5F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 xmlns:a16="http://schemas.microsoft.com/office/drawing/2014/main" id="{93468F7E-1797-41D7-AB73-3AD2C4C2537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 xmlns:a16="http://schemas.microsoft.com/office/drawing/2014/main" id="{A20D4073-E031-435E-B8A6-63CEA7375E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 xmlns:a16="http://schemas.microsoft.com/office/drawing/2014/main" id="{8304B15C-CB59-49EF-BEFA-F4B5CFF1FEC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 xmlns:a16="http://schemas.microsoft.com/office/drawing/2014/main" id="{6739E239-4B56-4CD1-B3C9-F44730C4B14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 xmlns:a16="http://schemas.microsoft.com/office/drawing/2014/main" id="{B97F9A81-D694-4C86-AF0C-8D592AFE285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 xmlns:a16="http://schemas.microsoft.com/office/drawing/2014/main" id="{9E382A3D-2F90-475C-8DF2-F666FEA342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CC0D9680-BA18-4C64-8605-A81E8A9B9C7C}"/>
              </a:ext>
            </a:extLst>
          </p:cNvPr>
          <p:cNvSpPr>
            <a:spLocks noGrp="1"/>
          </p:cNvSpPr>
          <p:nvPr>
            <p:ph type="ctrTitle"/>
          </p:nvPr>
        </p:nvSpPr>
        <p:spPr>
          <a:xfrm>
            <a:off x="1683171" y="1143000"/>
            <a:ext cx="8825658" cy="3389217"/>
          </a:xfrm>
        </p:spPr>
        <p:txBody>
          <a:bodyPr anchor="ctr">
            <a:normAutofit/>
          </a:bodyPr>
          <a:lstStyle/>
          <a:p>
            <a:pPr algn="ctr"/>
            <a:r>
              <a:rPr lang="en-US" sz="6600">
                <a:solidFill>
                  <a:srgbClr val="FFFFFF"/>
                </a:solidFill>
                <a:cs typeface="Times New Roman" panose="02020603050405020304" pitchFamily="18" charset="0"/>
              </a:rPr>
              <a:t>Challenges before the </a:t>
            </a:r>
            <a:r>
              <a:rPr lang="en-US" sz="6600" i="0" u="none" strike="noStrike">
                <a:solidFill>
                  <a:srgbClr val="FFFFFF"/>
                </a:solidFill>
                <a:effectLst/>
                <a:cs typeface="Times New Roman" panose="02020603050405020304" pitchFamily="18" charset="0"/>
              </a:rPr>
              <a:t>modern technology</a:t>
            </a:r>
            <a:endParaRPr lang="en-GB" sz="6600">
              <a:solidFill>
                <a:srgbClr val="FFFFFF"/>
              </a:solidFill>
            </a:endParaRPr>
          </a:p>
        </p:txBody>
      </p:sp>
      <p:sp>
        <p:nvSpPr>
          <p:cNvPr id="3" name="Subtitle 2">
            <a:extLst>
              <a:ext uri="{FF2B5EF4-FFF2-40B4-BE49-F238E27FC236}">
                <a16:creationId xmlns="" xmlns:a16="http://schemas.microsoft.com/office/drawing/2014/main" id="{41142DEC-C6BB-499C-B4AA-B4795D1A2E6A}"/>
              </a:ext>
            </a:extLst>
          </p:cNvPr>
          <p:cNvSpPr>
            <a:spLocks noGrp="1"/>
          </p:cNvSpPr>
          <p:nvPr>
            <p:ph type="subTitle" idx="1"/>
          </p:nvPr>
        </p:nvSpPr>
        <p:spPr>
          <a:xfrm>
            <a:off x="1683171" y="5240851"/>
            <a:ext cx="8825658" cy="828932"/>
          </a:xfrm>
        </p:spPr>
        <p:txBody>
          <a:bodyPr>
            <a:normAutofit/>
          </a:bodyPr>
          <a:lstStyle/>
          <a:p>
            <a:pPr marL="285750" indent="-285750" algn="ctr">
              <a:buFont typeface="Century Gothic" panose="020B0502020202020204" pitchFamily="34" charset="0"/>
              <a:buChar char="►"/>
            </a:pPr>
            <a:r>
              <a:rPr lang="en-GB" sz="2400">
                <a:solidFill>
                  <a:schemeClr val="tx2"/>
                </a:solidFill>
              </a:rPr>
              <a:t>Iulian delpiero Mutcu 2121163</a:t>
            </a:r>
          </a:p>
        </p:txBody>
      </p:sp>
    </p:spTree>
    <p:extLst>
      <p:ext uri="{BB962C8B-B14F-4D97-AF65-F5344CB8AC3E}">
        <p14:creationId xmlns:p14="http://schemas.microsoft.com/office/powerpoint/2010/main" val="4260429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EC961F0-D8CC-4405-8EFA-8A20D4204DFF}"/>
              </a:ext>
            </a:extLst>
          </p:cNvPr>
          <p:cNvSpPr>
            <a:spLocks noGrp="1"/>
          </p:cNvSpPr>
          <p:nvPr>
            <p:ph type="title"/>
          </p:nvPr>
        </p:nvSpPr>
        <p:spPr/>
        <p:txBody>
          <a:bodyPr/>
          <a:lstStyle/>
          <a:p>
            <a:r>
              <a:rPr lang="en-US" i="0" u="none" strike="noStrike" dirty="0">
                <a:effectLst/>
                <a:latin typeface="Times New Roman" panose="02020603050405020304" pitchFamily="18" charset="0"/>
                <a:cs typeface="Times New Roman" panose="02020603050405020304" pitchFamily="18" charset="0"/>
              </a:rPr>
              <a:t>Challenges before the modern technology</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1E1F8F29-DF7C-460F-B8B1-6C275A167117}"/>
              </a:ext>
            </a:extLst>
          </p:cNvPr>
          <p:cNvSpPr>
            <a:spLocks noGrp="1"/>
          </p:cNvSpPr>
          <p:nvPr>
            <p:ph idx="1"/>
          </p:nvPr>
        </p:nvSpPr>
        <p:spPr>
          <a:xfrm>
            <a:off x="1154955" y="2603500"/>
            <a:ext cx="8761412" cy="4028306"/>
          </a:xfrm>
        </p:spPr>
        <p:txBody>
          <a:bodyPr>
            <a:noAutofit/>
          </a:bodyPr>
          <a:lstStyle/>
          <a:p>
            <a:pPr fontAlgn="base">
              <a:lnSpc>
                <a:spcPct val="150000"/>
              </a:lnSpc>
              <a:spcBef>
                <a:spcPts val="0"/>
              </a:spcBef>
            </a:pPr>
            <a:r>
              <a:rPr lang="en-US" sz="2000" i="0" u="none" strike="noStrike" dirty="0">
                <a:solidFill>
                  <a:srgbClr val="000000"/>
                </a:solidFill>
                <a:effectLst/>
                <a:latin typeface="Times New Roman" panose="02020603050405020304" pitchFamily="18" charset="0"/>
                <a:cs typeface="Times New Roman" panose="02020603050405020304" pitchFamily="18" charset="0"/>
              </a:rPr>
              <a:t>Apple company has faced many challenges before modern technology. One of the main challenges that may be faced by the company is that the iPhones are not accessible to the 5G network. </a:t>
            </a:r>
          </a:p>
          <a:p>
            <a:pPr fontAlgn="base">
              <a:lnSpc>
                <a:spcPct val="150000"/>
              </a:lnSpc>
              <a:spcBef>
                <a:spcPts val="0"/>
              </a:spcBef>
            </a:pPr>
            <a:r>
              <a:rPr lang="en-US" sz="2000" i="0" u="none" strike="noStrike" dirty="0">
                <a:solidFill>
                  <a:srgbClr val="000000"/>
                </a:solidFill>
                <a:effectLst/>
                <a:latin typeface="Times New Roman" panose="02020603050405020304" pitchFamily="18" charset="0"/>
                <a:cs typeface="Times New Roman" panose="02020603050405020304" pitchFamily="18" charset="0"/>
              </a:rPr>
              <a:t>The lack of chip availability can be another challenge for the company.</a:t>
            </a:r>
          </a:p>
          <a:p>
            <a:pPr fontAlgn="base">
              <a:lnSpc>
                <a:spcPct val="150000"/>
              </a:lnSpc>
              <a:spcBef>
                <a:spcPts val="0"/>
              </a:spcBef>
            </a:pPr>
            <a:r>
              <a:rPr lang="en-US" sz="2000" i="0" u="none" strike="noStrike" dirty="0">
                <a:solidFill>
                  <a:srgbClr val="000000"/>
                </a:solidFill>
                <a:effectLst/>
                <a:latin typeface="Times New Roman" panose="02020603050405020304" pitchFamily="18" charset="0"/>
                <a:cs typeface="Times New Roman" panose="02020603050405020304" pitchFamily="18" charset="0"/>
              </a:rPr>
              <a:t>Another important challenge is understanding problems at the market level.</a:t>
            </a:r>
            <a:r>
              <a:rPr lang="en-US" sz="2400" b="0" dirty="0">
                <a:effectLst/>
                <a:latin typeface="Times New Roman" panose="02020603050405020304" pitchFamily="18" charset="0"/>
                <a:cs typeface="Times New Roman" panose="02020603050405020304" pitchFamily="18" charset="0"/>
              </a:rPr>
              <a:t/>
            </a:r>
            <a:br>
              <a:rPr lang="en-US" sz="2400" b="0" dirty="0">
                <a:effectLst/>
                <a:latin typeface="Times New Roman" panose="02020603050405020304" pitchFamily="18" charset="0"/>
                <a:cs typeface="Times New Roman" panose="02020603050405020304" pitchFamily="18" charset="0"/>
              </a:rPr>
            </a:b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5060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7DB9298-31DE-4A76-8E3A-54788C61C1E4}"/>
              </a:ext>
            </a:extLst>
          </p:cNvPr>
          <p:cNvSpPr>
            <a:spLocks noGrp="1"/>
          </p:cNvSpPr>
          <p:nvPr>
            <p:ph type="title"/>
          </p:nvPr>
        </p:nvSpPr>
        <p:spPr/>
        <p:txBody>
          <a:bodyPr/>
          <a:lstStyle/>
          <a:p>
            <a:pPr algn="ctr"/>
            <a:r>
              <a:rPr lang="en-IN" i="0" u="none" strike="noStrike" dirty="0">
                <a:effectLst/>
                <a:latin typeface="Times New Roman" panose="02020603050405020304" pitchFamily="18" charset="0"/>
                <a:cs typeface="Times New Roman" panose="02020603050405020304" pitchFamily="18" charset="0"/>
              </a:rPr>
              <a:t>Vision and mission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BD7B2B87-F38B-4B3C-A8C1-CA3B90017E6D}"/>
              </a:ext>
            </a:extLst>
          </p:cNvPr>
          <p:cNvSpPr>
            <a:spLocks noGrp="1"/>
          </p:cNvSpPr>
          <p:nvPr>
            <p:ph idx="1"/>
          </p:nvPr>
        </p:nvSpPr>
        <p:spPr/>
        <p:txBody>
          <a:bodyPr>
            <a:normAutofit fontScale="85000" lnSpcReduction="10000"/>
          </a:bodyPr>
          <a:lstStyle/>
          <a:p>
            <a:pPr fontAlgn="base">
              <a:lnSpc>
                <a:spcPct val="160000"/>
              </a:lnSpc>
              <a:spcBef>
                <a:spcPts val="0"/>
              </a:spcBef>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The mission of the company Apple is to deliver the best experience to its customers.</a:t>
            </a:r>
          </a:p>
          <a:p>
            <a:pPr fontAlgn="base">
              <a:lnSpc>
                <a:spcPct val="160000"/>
              </a:lnSpc>
              <a:spcBef>
                <a:spcPts val="0"/>
              </a:spcBef>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Another mission lies in the innovative creation of the company based on modern technology.</a:t>
            </a:r>
          </a:p>
          <a:p>
            <a:pPr fontAlgn="base">
              <a:lnSpc>
                <a:spcPct val="160000"/>
              </a:lnSpc>
              <a:spcBef>
                <a:spcPts val="0"/>
              </a:spcBef>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The vision of Apple is to contribute high technology to the minds of every person.</a:t>
            </a:r>
          </a:p>
          <a:p>
            <a:pPr fontAlgn="base">
              <a:lnSpc>
                <a:spcPct val="160000"/>
              </a:lnSpc>
              <a:spcBef>
                <a:spcPts val="0"/>
              </a:spcBef>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Another vision of the company is to be an outstanding brand of technology.</a:t>
            </a:r>
            <a:endParaRPr lang="en-IN" dirty="0"/>
          </a:p>
        </p:txBody>
      </p:sp>
    </p:spTree>
    <p:extLst>
      <p:ext uri="{BB962C8B-B14F-4D97-AF65-F5344CB8AC3E}">
        <p14:creationId xmlns:p14="http://schemas.microsoft.com/office/powerpoint/2010/main" val="1998888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81EEAE-A7C5-45A3-9956-2274A3110F9E}"/>
              </a:ext>
            </a:extLst>
          </p:cNvPr>
          <p:cNvSpPr>
            <a:spLocks noGrp="1"/>
          </p:cNvSpPr>
          <p:nvPr>
            <p:ph type="title"/>
          </p:nvPr>
        </p:nvSpPr>
        <p:spPr>
          <a:xfrm>
            <a:off x="1154953" y="973668"/>
            <a:ext cx="8761413" cy="706964"/>
          </a:xfrm>
        </p:spPr>
        <p:txBody>
          <a:bodyPr>
            <a:normAutofit/>
          </a:bodyPr>
          <a:lstStyle/>
          <a:p>
            <a:r>
              <a:rPr lang="en-IN" i="0" u="none" strike="noStrike">
                <a:effectLst/>
                <a:latin typeface="Times New Roman" panose="02020603050405020304" pitchFamily="18" charset="0"/>
                <a:cs typeface="Times New Roman" panose="02020603050405020304" pitchFamily="18" charset="0"/>
              </a:rPr>
              <a:t>Current status of Apple</a:t>
            </a:r>
            <a:endParaRPr lang="en-IN">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49C688DB-C144-477F-AF7A-963EA5F6A872}"/>
              </a:ext>
            </a:extLst>
          </p:cNvPr>
          <p:cNvSpPr>
            <a:spLocks noGrp="1"/>
          </p:cNvSpPr>
          <p:nvPr>
            <p:ph idx="1"/>
          </p:nvPr>
        </p:nvSpPr>
        <p:spPr>
          <a:xfrm>
            <a:off x="1154954" y="2603500"/>
            <a:ext cx="6397313" cy="3416300"/>
          </a:xfrm>
        </p:spPr>
        <p:txBody>
          <a:bodyPr anchor="ctr">
            <a:normAutofit/>
          </a:bodyPr>
          <a:lstStyle/>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The company's financial result for the year 2021 is $83.4 billion according to the total revenue of September.</a:t>
            </a:r>
          </a:p>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The total sale of the company in the year 2021 has been recorded at nearly $365.82 billion. </a:t>
            </a:r>
          </a:p>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A slight increase has been noticed in 2021 concerning the sales rate of 2020.</a:t>
            </a:r>
            <a:r>
              <a:rPr lang="en-US" b="0" dirty="0">
                <a:effectLst/>
              </a:rPr>
              <a:t/>
            </a:r>
            <a:br>
              <a:rPr lang="en-US" b="0" dirty="0">
                <a:effectLst/>
              </a:rPr>
            </a:br>
            <a:endParaRPr lang="en-IN" dirty="0"/>
          </a:p>
        </p:txBody>
      </p:sp>
      <p:pic>
        <p:nvPicPr>
          <p:cNvPr id="5" name="Picture 4">
            <a:extLst>
              <a:ext uri="{FF2B5EF4-FFF2-40B4-BE49-F238E27FC236}">
                <a16:creationId xmlns="" xmlns:a16="http://schemas.microsoft.com/office/drawing/2014/main" id="{524EAAAF-1D80-4F16-8245-0C104617692A}"/>
              </a:ext>
            </a:extLst>
          </p:cNvPr>
          <p:cNvPicPr>
            <a:picLocks noChangeAspect="1"/>
          </p:cNvPicPr>
          <p:nvPr/>
        </p:nvPicPr>
        <p:blipFill rotWithShape="1">
          <a:blip r:embed="rId3">
            <a:extLst>
              <a:ext uri="{28A0092B-C50C-407E-A947-70E740481C1C}">
                <a14:useLocalDpi xmlns:a14="http://schemas.microsoft.com/office/drawing/2010/main" val="0"/>
              </a:ext>
            </a:extLst>
          </a:blip>
          <a:srcRect l="29968" r="13797"/>
          <a:stretch/>
        </p:blipFill>
        <p:spPr>
          <a:xfrm>
            <a:off x="8020571" y="2775951"/>
            <a:ext cx="3080048"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236036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 xmlns:a16="http://schemas.microsoft.com/office/drawing/2014/main" id="{89674B87-B7AA-4FDD-B75B-0E6F82BFAB5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67027"/>
            <a:chOff x="0" y="-2373"/>
            <a:chExt cx="12192000" cy="6867027"/>
          </a:xfrm>
        </p:grpSpPr>
        <p:sp>
          <p:nvSpPr>
            <p:cNvPr id="21" name="Rectangle 20">
              <a:extLst>
                <a:ext uri="{FF2B5EF4-FFF2-40B4-BE49-F238E27FC236}">
                  <a16:creationId xmlns="" xmlns:a16="http://schemas.microsoft.com/office/drawing/2014/main" id="{A779CFA5-3E2E-44AE-8901-888F319BB0B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21">
              <a:extLst>
                <a:ext uri="{FF2B5EF4-FFF2-40B4-BE49-F238E27FC236}">
                  <a16:creationId xmlns="" xmlns:a16="http://schemas.microsoft.com/office/drawing/2014/main" id="{6267043B-4282-450D-A595-165512D91D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 xmlns:a16="http://schemas.microsoft.com/office/drawing/2014/main" id="{C3ECCE6B-7124-49F7-A9F7-846F18D2370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 xmlns:a16="http://schemas.microsoft.com/office/drawing/2014/main" id="{E4B22195-E753-4CEB-9376-1E4C70F9D9B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 xmlns:a16="http://schemas.microsoft.com/office/drawing/2014/main" id="{1321F675-966F-4F38-9E8C-EF813E7B09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 xmlns:a16="http://schemas.microsoft.com/office/drawing/2014/main" id="{3C1E1FED-8209-4304-BD7B-1E364C44A62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 xmlns:a16="http://schemas.microsoft.com/office/drawing/2014/main" id="{DF77DFC8-AD0F-4293-A5B0-A4B35B41D1C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5194608" y="402165"/>
              <a:ext cx="657405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 xmlns:a16="http://schemas.microsoft.com/office/drawing/2014/main" id="{1A536217-7B6F-4117-90B1-9D52A579163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9" name="Freeform 5">
              <a:extLst>
                <a:ext uri="{FF2B5EF4-FFF2-40B4-BE49-F238E27FC236}">
                  <a16:creationId xmlns="" xmlns:a16="http://schemas.microsoft.com/office/drawing/2014/main" id="{11FF4C96-6962-4FEB-8800-B664A2ACCFE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 xmlns:a16="http://schemas.microsoft.com/office/drawing/2014/main" id="{309CC5A8-B34F-420B-82A5-2B885B24778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 name="Rectangle 8">
            <a:extLst>
              <a:ext uri="{FF2B5EF4-FFF2-40B4-BE49-F238E27FC236}">
                <a16:creationId xmlns="" xmlns:a16="http://schemas.microsoft.com/office/drawing/2014/main" id="{558DE49C-7F12-482D-93DB-DB5E93CF8599}"/>
              </a:ext>
            </a:extLst>
          </p:cNvPr>
          <p:cNvSpPr/>
          <p:nvPr/>
        </p:nvSpPr>
        <p:spPr>
          <a:xfrm>
            <a:off x="524121" y="475765"/>
            <a:ext cx="3977781" cy="169039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500" u="none" strike="noStrike" dirty="0">
                <a:solidFill>
                  <a:schemeClr val="bg2"/>
                </a:solidFill>
                <a:effectLst/>
                <a:latin typeface="+mj-lt"/>
                <a:ea typeface="+mj-ea"/>
                <a:cs typeface="+mj-cs"/>
              </a:rPr>
              <a:t>INSIGHTS OF MODERN TECHNOLOGY</a:t>
            </a:r>
            <a:endParaRPr lang="en-US" sz="2500" dirty="0">
              <a:solidFill>
                <a:schemeClr val="bg2"/>
              </a:solidFill>
              <a:effectLst/>
              <a:latin typeface="+mj-lt"/>
              <a:ea typeface="+mj-ea"/>
              <a:cs typeface="+mj-cs"/>
            </a:endParaRPr>
          </a:p>
          <a:p>
            <a:pPr>
              <a:lnSpc>
                <a:spcPct val="90000"/>
              </a:lnSpc>
              <a:spcBef>
                <a:spcPct val="0"/>
              </a:spcBef>
              <a:spcAft>
                <a:spcPts val="600"/>
              </a:spcAft>
            </a:pPr>
            <a:r>
              <a:rPr lang="en-US" sz="1400" dirty="0">
                <a:solidFill>
                  <a:schemeClr val="bg2"/>
                </a:solidFill>
                <a:latin typeface="+mj-lt"/>
                <a:ea typeface="+mj-ea"/>
                <a:cs typeface="+mj-cs"/>
              </a:rPr>
              <a:t/>
            </a:r>
            <a:br>
              <a:rPr lang="en-US" sz="1400" dirty="0">
                <a:solidFill>
                  <a:schemeClr val="bg2"/>
                </a:solidFill>
                <a:latin typeface="+mj-lt"/>
                <a:ea typeface="+mj-ea"/>
                <a:cs typeface="+mj-cs"/>
              </a:rPr>
            </a:br>
            <a:endParaRPr lang="en-US" sz="1400" dirty="0">
              <a:solidFill>
                <a:schemeClr val="bg2"/>
              </a:solidFill>
              <a:latin typeface="+mj-lt"/>
              <a:ea typeface="+mj-ea"/>
              <a:cs typeface="+mj-cs"/>
            </a:endParaRPr>
          </a:p>
          <a:p>
            <a:pPr>
              <a:lnSpc>
                <a:spcPct val="90000"/>
              </a:lnSpc>
              <a:spcBef>
                <a:spcPct val="0"/>
              </a:spcBef>
              <a:spcAft>
                <a:spcPts val="600"/>
              </a:spcAft>
            </a:pPr>
            <a:endParaRPr lang="en-US" sz="1400" cap="none" spc="0" dirty="0">
              <a:ln w="10160">
                <a:solidFill>
                  <a:schemeClr val="accent5"/>
                </a:solidFill>
                <a:prstDash val="solid"/>
              </a:ln>
              <a:solidFill>
                <a:schemeClr val="bg2"/>
              </a:solidFill>
              <a:effectLst>
                <a:outerShdw blurRad="38100" dist="22860" dir="5400000" algn="tl" rotWithShape="0">
                  <a:srgbClr val="000000">
                    <a:alpha val="30000"/>
                  </a:srgbClr>
                </a:outerShdw>
              </a:effectLst>
              <a:latin typeface="+mj-lt"/>
              <a:ea typeface="+mj-ea"/>
              <a:cs typeface="+mj-cs"/>
            </a:endParaRPr>
          </a:p>
        </p:txBody>
      </p:sp>
      <p:sp>
        <p:nvSpPr>
          <p:cNvPr id="15" name="Content Placeholder 12">
            <a:extLst>
              <a:ext uri="{FF2B5EF4-FFF2-40B4-BE49-F238E27FC236}">
                <a16:creationId xmlns="" xmlns:a16="http://schemas.microsoft.com/office/drawing/2014/main" id="{C92CF81A-4832-B454-C2E8-A7B46BB2E29A}"/>
              </a:ext>
            </a:extLst>
          </p:cNvPr>
          <p:cNvSpPr>
            <a:spLocks noGrp="1"/>
          </p:cNvSpPr>
          <p:nvPr>
            <p:ph idx="1"/>
          </p:nvPr>
        </p:nvSpPr>
        <p:spPr>
          <a:xfrm>
            <a:off x="479099" y="1512558"/>
            <a:ext cx="3534983" cy="770419"/>
          </a:xfrm>
        </p:spPr>
        <p:txBody>
          <a:bodyPr vert="horz" lIns="91440" tIns="45720" rIns="91440" bIns="45720" rtlCol="0">
            <a:normAutofit/>
          </a:bodyPr>
          <a:lstStyle/>
          <a:p>
            <a:r>
              <a:rPr lang="en-US" dirty="0">
                <a:solidFill>
                  <a:schemeClr val="bg1"/>
                </a:solidFill>
                <a:latin typeface="+mj-lt"/>
                <a:cs typeface="Arial" panose="020B0604020202020204" pitchFamily="34" charset="0"/>
              </a:rPr>
              <a:t>Virgiliu Bahvalov 2123038</a:t>
            </a:r>
          </a:p>
        </p:txBody>
      </p:sp>
      <p:pic>
        <p:nvPicPr>
          <p:cNvPr id="8" name="Content Placeholder 7">
            <a:extLst>
              <a:ext uri="{FF2B5EF4-FFF2-40B4-BE49-F238E27FC236}">
                <a16:creationId xmlns="" xmlns:a16="http://schemas.microsoft.com/office/drawing/2014/main" id="{36826824-B807-4E63-9AAE-17993FE20C3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rcRect l="15950" r="15881" b="1"/>
          <a:stretch/>
        </p:blipFill>
        <p:spPr>
          <a:xfrm>
            <a:off x="5194607" y="803751"/>
            <a:ext cx="6391533" cy="5250498"/>
          </a:xfrm>
          <a:prstGeom prst="rect">
            <a:avLst/>
          </a:prstGeom>
        </p:spPr>
      </p:pic>
      <p:sp>
        <p:nvSpPr>
          <p:cNvPr id="32" name="Rectangle 31">
            <a:extLst>
              <a:ext uri="{FF2B5EF4-FFF2-40B4-BE49-F238E27FC236}">
                <a16:creationId xmlns="" xmlns:a16="http://schemas.microsoft.com/office/drawing/2014/main" id="{B6E07BC7-FAEA-458C-90C9-A68082FBB32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49706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77ABB8B-D11D-49D2-B6A7-1BAF99F0D911}"/>
              </a:ext>
            </a:extLst>
          </p:cNvPr>
          <p:cNvSpPr>
            <a:spLocks noGrp="1"/>
          </p:cNvSpPr>
          <p:nvPr>
            <p:ph type="title"/>
          </p:nvPr>
        </p:nvSpPr>
        <p:spPr>
          <a:xfrm>
            <a:off x="1154954" y="1571624"/>
            <a:ext cx="8761413" cy="318557"/>
          </a:xfrm>
        </p:spPr>
        <p:txBody>
          <a:bodyPr>
            <a:noAutofit/>
          </a:bodyPr>
          <a:lstStyle/>
          <a:p>
            <a:pPr algn="ctr" rtl="0">
              <a:lnSpc>
                <a:spcPct val="90000"/>
              </a:lnSpc>
              <a:spcBef>
                <a:spcPts val="0"/>
              </a:spcBef>
              <a:spcAft>
                <a:spcPts val="0"/>
              </a:spcAft>
            </a:pPr>
            <a:r>
              <a:rPr lang="en-IN" b="1" i="0" u="none" strike="noStrike">
                <a:effectLst/>
                <a:latin typeface="Times New Roman" panose="02020603050405020304" pitchFamily="18" charset="0"/>
                <a:cs typeface="Times New Roman" panose="02020603050405020304" pitchFamily="18" charset="0"/>
              </a:rPr>
              <a:t>Brief description</a:t>
            </a:r>
            <a:r>
              <a:rPr lang="en-IN" b="0">
                <a:effectLst/>
                <a:latin typeface="Times New Roman" panose="02020603050405020304" pitchFamily="18" charset="0"/>
                <a:cs typeface="Times New Roman" panose="02020603050405020304" pitchFamily="18" charset="0"/>
              </a:rPr>
              <a:t/>
            </a:r>
            <a:br>
              <a:rPr lang="en-IN" b="0">
                <a:effectLst/>
                <a:latin typeface="Times New Roman" panose="02020603050405020304" pitchFamily="18" charset="0"/>
                <a:cs typeface="Times New Roman" panose="02020603050405020304" pitchFamily="18" charset="0"/>
              </a:rPr>
            </a:br>
            <a:r>
              <a:rPr lang="en-IN">
                <a:latin typeface="Times New Roman" panose="02020603050405020304" pitchFamily="18" charset="0"/>
                <a:cs typeface="Times New Roman" panose="02020603050405020304" pitchFamily="18" charset="0"/>
              </a:rPr>
              <a:t/>
            </a:r>
            <a:br>
              <a:rPr lang="en-IN">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65EDC845-EF4F-46CE-AE00-2B89EC654611}"/>
              </a:ext>
            </a:extLst>
          </p:cNvPr>
          <p:cNvSpPr>
            <a:spLocks noGrp="1"/>
          </p:cNvSpPr>
          <p:nvPr>
            <p:ph idx="1"/>
          </p:nvPr>
        </p:nvSpPr>
        <p:spPr>
          <a:xfrm>
            <a:off x="361950" y="2603500"/>
            <a:ext cx="6004983" cy="3416300"/>
          </a:xfrm>
        </p:spPr>
        <p:txBody>
          <a:bodyPr anchor="ctr">
            <a:normAutofit/>
          </a:bodyPr>
          <a:lstStyle/>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Modern technology has developed day by day. New equipment, electronic gadgets, and machinery have been invented to make the work of the people smoother and easier to do.</a:t>
            </a:r>
          </a:p>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 Modern technology has made the world more </a:t>
            </a:r>
            <a:r>
              <a:rPr lang="en-US" b="0" i="0" u="none" strike="noStrike" dirty="0" err="1">
                <a:effectLst/>
                <a:latin typeface="Times New Roman" panose="02020603050405020304" pitchFamily="18" charset="0"/>
                <a:cs typeface="Times New Roman" panose="02020603050405020304" pitchFamily="18" charset="0"/>
              </a:rPr>
              <a:t>digitalised</a:t>
            </a:r>
            <a:r>
              <a:rPr lang="en-US" b="0" i="0" u="none" strike="noStrike" dirty="0">
                <a:effectLst/>
                <a:latin typeface="Times New Roman" panose="02020603050405020304" pitchFamily="18" charset="0"/>
                <a:cs typeface="Times New Roman" panose="02020603050405020304" pitchFamily="18" charset="0"/>
              </a:rPr>
              <a:t> where manual working has turned into automatic working.</a:t>
            </a:r>
          </a:p>
          <a:p>
            <a:pPr fontAlgn="base">
              <a:spcBef>
                <a:spcPts val="0"/>
              </a:spcBef>
              <a:spcAft>
                <a:spcPts val="600"/>
              </a:spcAft>
            </a:pPr>
            <a:r>
              <a:rPr lang="en-US" b="0" i="0" u="none" strike="noStrike" dirty="0">
                <a:effectLst/>
                <a:latin typeface="Times New Roman" panose="02020603050405020304" pitchFamily="18" charset="0"/>
                <a:cs typeface="Times New Roman" panose="02020603050405020304" pitchFamily="18" charset="0"/>
              </a:rPr>
              <a:t>The company Apple has been successful in applying modern technology.</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 xmlns:a16="http://schemas.microsoft.com/office/drawing/2014/main" id="{47D3FCA7-4861-4503-97D5-5F938D5058B0}"/>
              </a:ext>
            </a:extLst>
          </p:cNvPr>
          <p:cNvPicPr>
            <a:picLocks noChangeAspect="1"/>
          </p:cNvPicPr>
          <p:nvPr/>
        </p:nvPicPr>
        <p:blipFill rotWithShape="1">
          <a:blip r:embed="rId3">
            <a:extLst>
              <a:ext uri="{28A0092B-C50C-407E-A947-70E740481C1C}">
                <a14:useLocalDpi xmlns:a14="http://schemas.microsoft.com/office/drawing/2010/main" val="0"/>
              </a:ext>
            </a:extLst>
          </a:blip>
          <a:srcRect r="15001" b="-2"/>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384856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AF36278-7376-462A-9727-7B6928C5C968}"/>
              </a:ext>
            </a:extLst>
          </p:cNvPr>
          <p:cNvSpPr>
            <a:spLocks noGrp="1"/>
          </p:cNvSpPr>
          <p:nvPr>
            <p:ph type="title"/>
          </p:nvPr>
        </p:nvSpPr>
        <p:spPr>
          <a:xfrm>
            <a:off x="1154953" y="973668"/>
            <a:ext cx="8761413" cy="706964"/>
          </a:xfrm>
        </p:spPr>
        <p:txBody>
          <a:bodyPr>
            <a:normAutofit fontScale="90000"/>
          </a:bodyPr>
          <a:lstStyle/>
          <a:p>
            <a:pPr rtl="0">
              <a:lnSpc>
                <a:spcPct val="90000"/>
              </a:lnSpc>
              <a:spcBef>
                <a:spcPts val="0"/>
              </a:spcBef>
              <a:spcAft>
                <a:spcPts val="0"/>
              </a:spcAft>
            </a:pPr>
            <a:r>
              <a:rPr lang="en-IN" i="0" u="none" strike="noStrike" dirty="0">
                <a:effectLst/>
                <a:cs typeface="Times New Roman" panose="02020603050405020304" pitchFamily="18" charset="0"/>
              </a:rPr>
              <a:t>Components</a:t>
            </a:r>
            <a:r>
              <a:rPr lang="en-IN" sz="1400" b="1" dirty="0">
                <a:effectLst/>
                <a:latin typeface="Times New Roman" panose="02020603050405020304" pitchFamily="18" charset="0"/>
                <a:cs typeface="Times New Roman" panose="02020603050405020304" pitchFamily="18" charset="0"/>
              </a:rPr>
              <a:t/>
            </a:r>
            <a:br>
              <a:rPr lang="en-IN" sz="1400" b="1" dirty="0">
                <a:effectLst/>
                <a:latin typeface="Times New Roman" panose="02020603050405020304" pitchFamily="18" charset="0"/>
                <a:cs typeface="Times New Roman" panose="02020603050405020304" pitchFamily="18" charset="0"/>
              </a:rPr>
            </a:br>
            <a:r>
              <a:rPr lang="en-IN" sz="1400" dirty="0"/>
              <a:t/>
            </a:r>
            <a:br>
              <a:rPr lang="en-IN" sz="1400" dirty="0"/>
            </a:br>
            <a:endParaRPr lang="en-IN" sz="1400" dirty="0"/>
          </a:p>
        </p:txBody>
      </p:sp>
      <p:sp>
        <p:nvSpPr>
          <p:cNvPr id="3" name="Content Placeholder 2">
            <a:extLst>
              <a:ext uri="{FF2B5EF4-FFF2-40B4-BE49-F238E27FC236}">
                <a16:creationId xmlns="" xmlns:a16="http://schemas.microsoft.com/office/drawing/2014/main" id="{904C2012-3DC5-4880-9433-B930F458A455}"/>
              </a:ext>
            </a:extLst>
          </p:cNvPr>
          <p:cNvSpPr>
            <a:spLocks noGrp="1"/>
          </p:cNvSpPr>
          <p:nvPr>
            <p:ph idx="1"/>
          </p:nvPr>
        </p:nvSpPr>
        <p:spPr>
          <a:xfrm>
            <a:off x="1154954" y="2603500"/>
            <a:ext cx="5211979" cy="3416300"/>
          </a:xfrm>
        </p:spPr>
        <p:txBody>
          <a:bodyPr anchor="ctr">
            <a:normAutofit/>
          </a:bodyPr>
          <a:lstStyle/>
          <a:p>
            <a:pPr fontAlgn="base">
              <a:spcBef>
                <a:spcPts val="0"/>
              </a:spcBef>
              <a:spcAft>
                <a:spcPts val="600"/>
              </a:spcAft>
            </a:pPr>
            <a:r>
              <a:rPr lang="en-US" b="0" i="0" u="none" strike="noStrike">
                <a:effectLst/>
                <a:latin typeface="Times New Roman" panose="02020603050405020304" pitchFamily="18" charset="0"/>
                <a:cs typeface="Times New Roman" panose="02020603050405020304" pitchFamily="18" charset="0"/>
              </a:rPr>
              <a:t>The Apple company uses the components of technology like LC, LED-backlit, and OLED.</a:t>
            </a:r>
          </a:p>
          <a:p>
            <a:pPr fontAlgn="base">
              <a:spcBef>
                <a:spcPts val="0"/>
              </a:spcBef>
              <a:spcAft>
                <a:spcPts val="600"/>
              </a:spcAft>
            </a:pPr>
            <a:r>
              <a:rPr lang="en-US" b="0" i="0" u="none" strike="noStrike">
                <a:effectLst/>
                <a:latin typeface="Times New Roman" panose="02020603050405020304" pitchFamily="18" charset="0"/>
                <a:cs typeface="Times New Roman" panose="02020603050405020304" pitchFamily="18" charset="0"/>
              </a:rPr>
              <a:t>Mainly LCD and OLED are used in this company.</a:t>
            </a:r>
          </a:p>
          <a:p>
            <a:pPr fontAlgn="base">
              <a:spcBef>
                <a:spcPts val="0"/>
              </a:spcBef>
              <a:spcAft>
                <a:spcPts val="600"/>
              </a:spcAft>
            </a:pPr>
            <a:r>
              <a:rPr lang="en-US" b="0" i="0" u="none" strike="noStrike">
                <a:effectLst/>
                <a:latin typeface="Times New Roman" panose="02020603050405020304" pitchFamily="18" charset="0"/>
                <a:cs typeface="Times New Roman" panose="02020603050405020304" pitchFamily="18" charset="0"/>
              </a:rPr>
              <a:t>In the case of the iPhone with 5G network access, the use of TSMC's 5 nm chip is used by the company.</a:t>
            </a:r>
          </a:p>
          <a:p>
            <a:pPr fontAlgn="base">
              <a:spcBef>
                <a:spcPts val="0"/>
              </a:spcBef>
              <a:spcAft>
                <a:spcPts val="600"/>
              </a:spcAft>
            </a:pPr>
            <a:r>
              <a:rPr lang="en-US" b="0" i="0" u="none" strike="noStrike">
                <a:effectLst/>
                <a:latin typeface="Times New Roman" panose="02020603050405020304" pitchFamily="18" charset="0"/>
                <a:cs typeface="Times New Roman" panose="02020603050405020304" pitchFamily="18" charset="0"/>
              </a:rPr>
              <a:t>The 4 nm technology has also been given importance by this company.</a:t>
            </a:r>
          </a:p>
        </p:txBody>
      </p:sp>
      <p:pic>
        <p:nvPicPr>
          <p:cNvPr id="8" name="Picture 7">
            <a:extLst>
              <a:ext uri="{FF2B5EF4-FFF2-40B4-BE49-F238E27FC236}">
                <a16:creationId xmlns="" xmlns:a16="http://schemas.microsoft.com/office/drawing/2014/main" id="{7F6BD26D-209A-4D60-9693-2E3DE470F60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rcRect l="18735" r="1581" b="1"/>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9" name="TextBox 8">
            <a:extLst>
              <a:ext uri="{FF2B5EF4-FFF2-40B4-BE49-F238E27FC236}">
                <a16:creationId xmlns="" xmlns:a16="http://schemas.microsoft.com/office/drawing/2014/main" id="{9EFFBA6E-285A-4E02-A096-33C5BDD7933F}"/>
              </a:ext>
            </a:extLst>
          </p:cNvPr>
          <p:cNvSpPr txBox="1"/>
          <p:nvPr/>
        </p:nvSpPr>
        <p:spPr>
          <a:xfrm>
            <a:off x="8270855" y="5643059"/>
            <a:ext cx="2872902" cy="200055"/>
          </a:xfrm>
          <a:prstGeom prst="rect">
            <a:avLst/>
          </a:prstGeom>
          <a:solidFill>
            <a:srgbClr val="000000"/>
          </a:solidFill>
        </p:spPr>
        <p:txBody>
          <a:bodyPr wrap="none" rtlCol="0">
            <a:spAutoFit/>
          </a:bodyPr>
          <a:lstStyle/>
          <a:p>
            <a:pPr algn="r">
              <a:spcAft>
                <a:spcPts val="600"/>
              </a:spcAft>
            </a:pPr>
            <a:r>
              <a:rPr lang="en-IN" sz="700">
                <a:solidFill>
                  <a:srgbClr val="FFFFFF"/>
                </a:solidFill>
                <a:hlinkClick r:id="rId4" tooltip="http://myfreesoft.net/wallpapers/MacOS/">
                  <a:extLst>
                    <a:ext uri="{A12FA001-AC4F-418D-AE19-62706E023703}">
                      <ahyp:hlinkClr xmlns="" xmlns:ahyp="http://schemas.microsoft.com/office/drawing/2018/hyperlinkcolor" val="tx"/>
                    </a:ext>
                  </a:extLst>
                </a:hlinkClick>
              </a:rPr>
              <a:t>This Photo</a:t>
            </a:r>
            <a:r>
              <a:rPr lang="en-IN" sz="700">
                <a:solidFill>
                  <a:srgbClr val="FFFFFF"/>
                </a:solidFill>
              </a:rPr>
              <a:t> by Unknown Author is licensed under </a:t>
            </a:r>
            <a:r>
              <a:rPr lang="en-IN" sz="700">
                <a:solidFill>
                  <a:srgbClr val="FFFFFF"/>
                </a:solidFill>
                <a:hlinkClick r:id="rId5" tooltip="https://creativecommons.org/licenses/by-nc-nd/3.0/">
                  <a:extLst>
                    <a:ext uri="{A12FA001-AC4F-418D-AE19-62706E023703}">
                      <ahyp:hlinkClr xmlns="" xmlns:ahyp="http://schemas.microsoft.com/office/drawing/2018/hyperlinkcolor" val="tx"/>
                    </a:ext>
                  </a:extLst>
                </a:hlinkClick>
              </a:rPr>
              <a:t>CC BY-NC-ND</a:t>
            </a:r>
            <a:endParaRPr lang="en-IN" sz="700">
              <a:solidFill>
                <a:srgbClr val="FFFFFF"/>
              </a:solidFill>
            </a:endParaRPr>
          </a:p>
        </p:txBody>
      </p:sp>
    </p:spTree>
    <p:extLst>
      <p:ext uri="{BB962C8B-B14F-4D97-AF65-F5344CB8AC3E}">
        <p14:creationId xmlns:p14="http://schemas.microsoft.com/office/powerpoint/2010/main" val="602862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24CE5C0-3243-4F8A-9D83-464DDB2F6CB7}"/>
              </a:ext>
            </a:extLst>
          </p:cNvPr>
          <p:cNvSpPr>
            <a:spLocks noGrp="1"/>
          </p:cNvSpPr>
          <p:nvPr>
            <p:ph type="title"/>
          </p:nvPr>
        </p:nvSpPr>
        <p:spPr>
          <a:xfrm>
            <a:off x="1154953" y="973668"/>
            <a:ext cx="8761413" cy="706964"/>
          </a:xfrm>
        </p:spPr>
        <p:txBody>
          <a:bodyPr>
            <a:normAutofit fontScale="90000"/>
          </a:bodyPr>
          <a:lstStyle/>
          <a:p>
            <a:pPr rtl="0">
              <a:lnSpc>
                <a:spcPct val="90000"/>
              </a:lnSpc>
              <a:spcBef>
                <a:spcPts val="0"/>
              </a:spcBef>
              <a:spcAft>
                <a:spcPts val="0"/>
              </a:spcAft>
            </a:pPr>
            <a:r>
              <a:rPr lang="en-IN" i="0" u="none" strike="noStrike" dirty="0">
                <a:effectLst/>
                <a:cs typeface="Times New Roman" panose="02020603050405020304" pitchFamily="18" charset="0"/>
              </a:rPr>
              <a:t>Working process</a:t>
            </a:r>
            <a:r>
              <a:rPr lang="en-IN" sz="1400" b="0" dirty="0">
                <a:effectLst/>
              </a:rPr>
              <a:t/>
            </a:r>
            <a:br>
              <a:rPr lang="en-IN" sz="1400" b="0" dirty="0">
                <a:effectLst/>
              </a:rPr>
            </a:br>
            <a:r>
              <a:rPr lang="en-IN" sz="1400" dirty="0"/>
              <a:t/>
            </a:r>
            <a:br>
              <a:rPr lang="en-IN" sz="1400" dirty="0"/>
            </a:br>
            <a:endParaRPr lang="en-IN" sz="1400" dirty="0"/>
          </a:p>
        </p:txBody>
      </p:sp>
      <p:sp>
        <p:nvSpPr>
          <p:cNvPr id="3" name="Content Placeholder 2">
            <a:extLst>
              <a:ext uri="{FF2B5EF4-FFF2-40B4-BE49-F238E27FC236}">
                <a16:creationId xmlns="" xmlns:a16="http://schemas.microsoft.com/office/drawing/2014/main" id="{68B9B7A2-65E2-4DCF-8A22-1CD3FCB296EC}"/>
              </a:ext>
            </a:extLst>
          </p:cNvPr>
          <p:cNvSpPr>
            <a:spLocks noGrp="1"/>
          </p:cNvSpPr>
          <p:nvPr>
            <p:ph idx="1"/>
          </p:nvPr>
        </p:nvSpPr>
        <p:spPr>
          <a:xfrm>
            <a:off x="1154954" y="2603500"/>
            <a:ext cx="5211979" cy="3416300"/>
          </a:xfrm>
        </p:spPr>
        <p:txBody>
          <a:bodyPr anchor="ctr">
            <a:normAutofit/>
          </a:bodyPr>
          <a:lstStyle/>
          <a:p>
            <a:pPr fontAlgn="base">
              <a:spcBef>
                <a:spcPts val="0"/>
              </a:spcBef>
            </a:pPr>
            <a:r>
              <a:rPr lang="en-US" b="0" i="0" u="none" strike="noStrike" dirty="0">
                <a:effectLst/>
                <a:latin typeface="Times New Roman" panose="02020603050405020304" pitchFamily="18" charset="0"/>
                <a:cs typeface="Times New Roman" panose="02020603050405020304" pitchFamily="18" charset="0"/>
              </a:rPr>
              <a:t>OLED and LCD are the components used by the company Apple.</a:t>
            </a:r>
          </a:p>
          <a:p>
            <a:pPr fontAlgn="base">
              <a:spcBef>
                <a:spcPts val="0"/>
              </a:spcBef>
            </a:pPr>
            <a:r>
              <a:rPr lang="en-US" b="0" i="0" u="none" strike="noStrike" dirty="0">
                <a:effectLst/>
                <a:latin typeface="Times New Roman" panose="02020603050405020304" pitchFamily="18" charset="0"/>
                <a:cs typeface="Times New Roman" panose="02020603050405020304" pitchFamily="18" charset="0"/>
              </a:rPr>
              <a:t>OLED is used for the current production of the diodes for producing light.</a:t>
            </a:r>
          </a:p>
          <a:p>
            <a:pPr fontAlgn="base">
              <a:spcBef>
                <a:spcPts val="0"/>
              </a:spcBef>
            </a:pPr>
            <a:r>
              <a:rPr lang="en-US" b="0" i="0" u="none" strike="noStrike" dirty="0">
                <a:effectLst/>
                <a:latin typeface="Times New Roman" panose="02020603050405020304" pitchFamily="18" charset="0"/>
                <a:cs typeface="Times New Roman" panose="02020603050405020304" pitchFamily="18" charset="0"/>
              </a:rPr>
              <a:t>This light when it is made to pass the final </a:t>
            </a:r>
            <a:r>
              <a:rPr lang="en-US" b="0" i="0" u="none" strike="noStrike" dirty="0" err="1">
                <a:effectLst/>
                <a:latin typeface="Times New Roman" panose="02020603050405020304" pitchFamily="18" charset="0"/>
                <a:cs typeface="Times New Roman" panose="02020603050405020304" pitchFamily="18" charset="0"/>
              </a:rPr>
              <a:t>colour</a:t>
            </a:r>
            <a:r>
              <a:rPr lang="en-US" b="0" i="0" u="none" strike="noStrike" dirty="0">
                <a:effectLst/>
                <a:latin typeface="Times New Roman" panose="02020603050405020304" pitchFamily="18" charset="0"/>
                <a:cs typeface="Times New Roman" panose="02020603050405020304" pitchFamily="18" charset="0"/>
              </a:rPr>
              <a:t> creates an image on the screen.</a:t>
            </a:r>
          </a:p>
          <a:p>
            <a:pPr fontAlgn="base">
              <a:spcBef>
                <a:spcPts val="0"/>
              </a:spcBef>
            </a:pPr>
            <a:r>
              <a:rPr lang="en-US" b="0" i="0" u="none" strike="noStrike" dirty="0">
                <a:effectLst/>
                <a:latin typeface="Times New Roman" panose="02020603050405020304" pitchFamily="18" charset="0"/>
                <a:cs typeface="Times New Roman" panose="02020603050405020304" pitchFamily="18" charset="0"/>
              </a:rPr>
              <a:t>The LCD component is used to display the messages and the images on the screen of the product with the help of </a:t>
            </a:r>
            <a:r>
              <a:rPr lang="en-US" b="0" i="0" u="none" strike="noStrike" dirty="0" err="1">
                <a:effectLst/>
                <a:latin typeface="Times New Roman" panose="02020603050405020304" pitchFamily="18" charset="0"/>
                <a:cs typeface="Times New Roman" panose="02020603050405020304" pitchFamily="18" charset="0"/>
              </a:rPr>
              <a:t>coloured</a:t>
            </a:r>
            <a:r>
              <a:rPr lang="en-US" b="0" i="0" u="none" strike="noStrike" dirty="0">
                <a:effectLst/>
                <a:latin typeface="Times New Roman" panose="02020603050405020304" pitchFamily="18" charset="0"/>
                <a:cs typeface="Times New Roman" panose="02020603050405020304" pitchFamily="18" charset="0"/>
              </a:rPr>
              <a:t> pixels like red, blue and green.</a:t>
            </a:r>
          </a:p>
          <a:p>
            <a:endParaRPr lang="en-IN" dirty="0"/>
          </a:p>
        </p:txBody>
      </p:sp>
      <p:pic>
        <p:nvPicPr>
          <p:cNvPr id="5" name="Picture 4">
            <a:extLst>
              <a:ext uri="{FF2B5EF4-FFF2-40B4-BE49-F238E27FC236}">
                <a16:creationId xmlns="" xmlns:a16="http://schemas.microsoft.com/office/drawing/2014/main" id="{351E642B-6F8E-49B0-9C9B-A1053507724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6798733" y="3087495"/>
            <a:ext cx="4345024" cy="2444075"/>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739647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 xmlns:a16="http://schemas.microsoft.com/office/drawing/2014/main" id="{06E96C53-1010-48EB-8728-70CB58236EC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 xmlns:a16="http://schemas.microsoft.com/office/drawing/2014/main" id="{5EE899E0-D27A-454B-8E91-14A292422D6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 xmlns:a16="http://schemas.microsoft.com/office/drawing/2014/main" id="{4EDF8A7C-C5E2-42D4-884A-EC7DE68E7D0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 xmlns:a16="http://schemas.microsoft.com/office/drawing/2014/main" id="{80ADD528-121C-4D05-B77B-54B31D7BABF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 xmlns:a16="http://schemas.microsoft.com/office/drawing/2014/main" id="{E7CF2869-5CDD-4AD2-8AC0-4AE179D39F2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 xmlns:a16="http://schemas.microsoft.com/office/drawing/2014/main" id="{0FD2D0A6-D3D4-4573-AD6B-2B5DBFF0C1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 xmlns:a16="http://schemas.microsoft.com/office/drawing/2014/main" id="{39749B2A-2C8D-45C7-A857-30307A08998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1" name="Freeform 5">
              <a:extLst>
                <a:ext uri="{FF2B5EF4-FFF2-40B4-BE49-F238E27FC236}">
                  <a16:creationId xmlns="" xmlns:a16="http://schemas.microsoft.com/office/drawing/2014/main" id="{FEC28B8C-B40C-4618-823B-C6D730FE849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 xmlns:a16="http://schemas.microsoft.com/office/drawing/2014/main" id="{64F318A3-6AEF-4E1C-A500-85436E873F12}"/>
              </a:ext>
            </a:extLst>
          </p:cNvPr>
          <p:cNvSpPr>
            <a:spLocks noGrp="1"/>
          </p:cNvSpPr>
          <p:nvPr>
            <p:ph type="title"/>
          </p:nvPr>
        </p:nvSpPr>
        <p:spPr>
          <a:xfrm>
            <a:off x="639098" y="629265"/>
            <a:ext cx="5132438" cy="1622322"/>
          </a:xfrm>
        </p:spPr>
        <p:txBody>
          <a:bodyPr>
            <a:normAutofit/>
          </a:bodyPr>
          <a:lstStyle/>
          <a:p>
            <a:r>
              <a:rPr lang="en-US" b="1" cap="none" spc="50">
                <a:ln w="0"/>
                <a:effectLst>
                  <a:innerShdw blurRad="63500" dist="50800" dir="13500000">
                    <a:srgbClr val="000000">
                      <a:alpha val="50000"/>
                    </a:srgbClr>
                  </a:innerShdw>
                </a:effectLst>
              </a:rPr>
              <a:t>IMPACT OF MODERN TECHNOLOGY</a:t>
            </a:r>
          </a:p>
        </p:txBody>
      </p:sp>
      <p:sp>
        <p:nvSpPr>
          <p:cNvPr id="11" name="Content Placeholder 10">
            <a:extLst>
              <a:ext uri="{FF2B5EF4-FFF2-40B4-BE49-F238E27FC236}">
                <a16:creationId xmlns="" xmlns:a16="http://schemas.microsoft.com/office/drawing/2014/main" id="{748187ED-B8D5-86CF-E805-DD55782BDD71}"/>
              </a:ext>
            </a:extLst>
          </p:cNvPr>
          <p:cNvSpPr>
            <a:spLocks noGrp="1"/>
          </p:cNvSpPr>
          <p:nvPr>
            <p:ph idx="1"/>
          </p:nvPr>
        </p:nvSpPr>
        <p:spPr>
          <a:xfrm>
            <a:off x="439510" y="721621"/>
            <a:ext cx="5132439" cy="3811742"/>
          </a:xfrm>
        </p:spPr>
        <p:txBody>
          <a:bodyPr anchor="ctr">
            <a:normAutofit/>
          </a:bodyPr>
          <a:lstStyle/>
          <a:p>
            <a:r>
              <a:rPr lang="en-US" dirty="0">
                <a:solidFill>
                  <a:schemeClr val="bg1"/>
                </a:solidFill>
              </a:rPr>
              <a:t>Karina – Mirela </a:t>
            </a:r>
            <a:r>
              <a:rPr lang="en-US" dirty="0" err="1">
                <a:solidFill>
                  <a:schemeClr val="bg1"/>
                </a:solidFill>
              </a:rPr>
              <a:t>Oprea</a:t>
            </a:r>
            <a:r>
              <a:rPr lang="en-US" dirty="0">
                <a:solidFill>
                  <a:schemeClr val="bg1"/>
                </a:solidFill>
              </a:rPr>
              <a:t> 2120448</a:t>
            </a:r>
          </a:p>
        </p:txBody>
      </p:sp>
      <p:pic>
        <p:nvPicPr>
          <p:cNvPr id="5" name="Content Placeholder 4">
            <a:extLst>
              <a:ext uri="{FF2B5EF4-FFF2-40B4-BE49-F238E27FC236}">
                <a16:creationId xmlns="" xmlns:a16="http://schemas.microsoft.com/office/drawing/2014/main" id="{F1484A8F-864E-4679-B1C7-734E7ADECDA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rcRect l="14867" r="27258"/>
          <a:stretch/>
        </p:blipFill>
        <p:spPr>
          <a:xfrm>
            <a:off x="6700827" y="645106"/>
            <a:ext cx="4842716" cy="5585369"/>
          </a:xfrm>
          <a:prstGeom prst="rect">
            <a:avLst/>
          </a:prstGeom>
        </p:spPr>
      </p:pic>
      <p:sp>
        <p:nvSpPr>
          <p:cNvPr id="23" name="Rectangle 22">
            <a:extLst>
              <a:ext uri="{FF2B5EF4-FFF2-40B4-BE49-F238E27FC236}">
                <a16:creationId xmlns="" xmlns:a16="http://schemas.microsoft.com/office/drawing/2014/main" id="{10CC18C0-9A66-45AE-B534-B8D29AFEA8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 xmlns:a16="http://schemas.microsoft.com/office/drawing/2014/main" id="{2C5EA68B-F58F-4693-9147-E8ACEC4A5D1A}"/>
              </a:ext>
            </a:extLst>
          </p:cNvPr>
          <p:cNvSpPr txBox="1"/>
          <p:nvPr/>
        </p:nvSpPr>
        <p:spPr>
          <a:xfrm>
            <a:off x="8693084" y="6030420"/>
            <a:ext cx="2850459" cy="200055"/>
          </a:xfrm>
          <a:prstGeom prst="rect">
            <a:avLst/>
          </a:prstGeom>
          <a:solidFill>
            <a:srgbClr val="000000"/>
          </a:solidFill>
        </p:spPr>
        <p:txBody>
          <a:bodyPr wrap="none" rtlCol="0">
            <a:spAutoFit/>
          </a:bodyPr>
          <a:lstStyle/>
          <a:p>
            <a:pPr algn="r">
              <a:spcAft>
                <a:spcPts val="600"/>
              </a:spcAft>
            </a:pPr>
            <a:r>
              <a:rPr lang="en-IN" sz="700">
                <a:solidFill>
                  <a:srgbClr val="FFFFFF"/>
                </a:solidFill>
                <a:hlinkClick r:id="rId4" tooltip="https://technofaq.org/posts/2020/12/trends-in-education-technology-with-a-significant-impact/">
                  <a:extLst>
                    <a:ext uri="{A12FA001-AC4F-418D-AE19-62706E023703}">
                      <ahyp:hlinkClr xmlns="" xmlns:ahyp="http://schemas.microsoft.com/office/drawing/2018/hyperlinkcolor" val="tx"/>
                    </a:ext>
                  </a:extLst>
                </a:hlinkClick>
              </a:rPr>
              <a:t>This Photo</a:t>
            </a:r>
            <a:r>
              <a:rPr lang="en-IN" sz="700">
                <a:solidFill>
                  <a:srgbClr val="FFFFFF"/>
                </a:solidFill>
              </a:rPr>
              <a:t> by Unknown Author is licensed under </a:t>
            </a:r>
            <a:r>
              <a:rPr lang="en-IN" sz="700">
                <a:solidFill>
                  <a:srgbClr val="FFFFFF"/>
                </a:solidFill>
                <a:hlinkClick r:id="rId5" tooltip="https://creativecommons.org/licenses/by-nc-sa/3.0/">
                  <a:extLst>
                    <a:ext uri="{A12FA001-AC4F-418D-AE19-62706E023703}">
                      <ahyp:hlinkClr xmlns="" xmlns:ahyp="http://schemas.microsoft.com/office/drawing/2018/hyperlinkcolor" val="tx"/>
                    </a:ext>
                  </a:extLst>
                </a:hlinkClick>
              </a:rPr>
              <a:t>CC BY-SA-NC</a:t>
            </a:r>
            <a:endParaRPr lang="en-IN" sz="700">
              <a:solidFill>
                <a:srgbClr val="FFFFFF"/>
              </a:solidFill>
            </a:endParaRPr>
          </a:p>
        </p:txBody>
      </p:sp>
    </p:spTree>
    <p:extLst>
      <p:ext uri="{BB962C8B-B14F-4D97-AF65-F5344CB8AC3E}">
        <p14:creationId xmlns:p14="http://schemas.microsoft.com/office/powerpoint/2010/main" val="390022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A81BBF5-E4AA-4D21-BB7C-64A5CC40A90E}"/>
              </a:ext>
            </a:extLst>
          </p:cNvPr>
          <p:cNvSpPr>
            <a:spLocks noGrp="1"/>
          </p:cNvSpPr>
          <p:nvPr>
            <p:ph type="title"/>
          </p:nvPr>
        </p:nvSpPr>
        <p:spPr/>
        <p:txBody>
          <a:bodyPr/>
          <a:lstStyle/>
          <a:p>
            <a:pPr algn="ctr"/>
            <a:r>
              <a:rPr lang="en-IN" i="0" u="none" strike="noStrike" dirty="0">
                <a:effectLst/>
                <a:cs typeface="Times New Roman" panose="02020603050405020304" pitchFamily="18" charset="0"/>
              </a:rPr>
              <a:t>Positive impacts</a:t>
            </a:r>
            <a:endParaRPr lang="en-IN" dirty="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C07FD81B-6A45-4068-8842-24562F2647EE}"/>
              </a:ext>
            </a:extLst>
          </p:cNvPr>
          <p:cNvSpPr>
            <a:spLocks noGrp="1"/>
          </p:cNvSpPr>
          <p:nvPr>
            <p:ph idx="1"/>
          </p:nvPr>
        </p:nvSpPr>
        <p:spPr>
          <a:xfrm>
            <a:off x="1154955" y="2603500"/>
            <a:ext cx="6294999" cy="3416300"/>
          </a:xfrm>
        </p:spPr>
        <p:txBody>
          <a:bodyPr>
            <a:normAutofit fontScale="92500" lnSpcReduction="10000"/>
          </a:bodyPr>
          <a:lstStyle/>
          <a:p>
            <a:pPr fontAlgn="base">
              <a:lnSpc>
                <a:spcPct val="150000"/>
              </a:lnSpc>
              <a:spcBef>
                <a:spcPts val="0"/>
              </a:spcBef>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Technology has helped to make travelling easier as well as communication.</a:t>
            </a:r>
          </a:p>
          <a:p>
            <a:pPr fontAlgn="base">
              <a:lnSpc>
                <a:spcPct val="150000"/>
              </a:lnSpc>
              <a:spcBef>
                <a:spcPts val="0"/>
              </a:spcBef>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The education system has got </a:t>
            </a:r>
            <a:r>
              <a:rPr lang="en-US" sz="2400" b="0" i="0" u="none" strike="noStrike" dirty="0" err="1">
                <a:solidFill>
                  <a:srgbClr val="000000"/>
                </a:solidFill>
                <a:effectLst/>
                <a:latin typeface="Times New Roman" panose="02020603050405020304" pitchFamily="18" charset="0"/>
                <a:cs typeface="Times New Roman" panose="02020603050405020304" pitchFamily="18" charset="0"/>
              </a:rPr>
              <a:t>digitalised</a:t>
            </a:r>
            <a:r>
              <a:rPr lang="en-US" sz="2400" b="0" i="0" u="none" strike="noStrike" dirty="0">
                <a:solidFill>
                  <a:srgbClr val="000000"/>
                </a:solidFill>
                <a:effectLst/>
                <a:latin typeface="Times New Roman" panose="02020603050405020304" pitchFamily="18" charset="0"/>
                <a:cs typeface="Times New Roman" panose="02020603050405020304" pitchFamily="18" charset="0"/>
              </a:rPr>
              <a:t> with the invention of technology. </a:t>
            </a:r>
          </a:p>
          <a:p>
            <a:pPr fontAlgn="base">
              <a:lnSpc>
                <a:spcPct val="150000"/>
              </a:lnSpc>
              <a:spcBef>
                <a:spcPts val="0"/>
              </a:spcBef>
            </a:pPr>
            <a:r>
              <a:rPr lang="en-US" sz="2400" b="0" i="0" u="none" strike="noStrike" dirty="0">
                <a:solidFill>
                  <a:srgbClr val="000000"/>
                </a:solidFill>
                <a:effectLst/>
                <a:latin typeface="Times New Roman" panose="02020603050405020304" pitchFamily="18" charset="0"/>
                <a:cs typeface="Times New Roman" panose="02020603050405020304" pitchFamily="18" charset="0"/>
              </a:rPr>
              <a:t>Technology has helped in linking the whole world through small devices.</a:t>
            </a:r>
            <a:r>
              <a:rPr lang="en-US" sz="2400" b="0" dirty="0">
                <a:effectLst/>
                <a:latin typeface="Times New Roman" panose="02020603050405020304" pitchFamily="18" charset="0"/>
                <a:cs typeface="Times New Roman" panose="02020603050405020304" pitchFamily="18" charset="0"/>
              </a:rPr>
              <a:t/>
            </a:r>
            <a:br>
              <a:rPr lang="en-US" sz="2400" b="0" dirty="0">
                <a:effectLst/>
                <a:latin typeface="Times New Roman" panose="02020603050405020304" pitchFamily="18" charset="0"/>
                <a:cs typeface="Times New Roman" panose="02020603050405020304" pitchFamily="18" charset="0"/>
              </a:rPr>
            </a:br>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 xmlns:a16="http://schemas.microsoft.com/office/drawing/2014/main" id="{7058D1C3-9234-45B7-8467-DD2965FA13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476" y="2790071"/>
            <a:ext cx="2572869" cy="2508637"/>
          </a:xfrm>
          <a:prstGeom prst="rect">
            <a:avLst/>
          </a:prstGeom>
        </p:spPr>
      </p:pic>
    </p:spTree>
    <p:extLst>
      <p:ext uri="{BB962C8B-B14F-4D97-AF65-F5344CB8AC3E}">
        <p14:creationId xmlns:p14="http://schemas.microsoft.com/office/powerpoint/2010/main" val="3580870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589AF64-440E-44E0-9DC1-80BE4B3001C9}"/>
              </a:ext>
            </a:extLst>
          </p:cNvPr>
          <p:cNvSpPr>
            <a:spLocks noGrp="1"/>
          </p:cNvSpPr>
          <p:nvPr>
            <p:ph type="title"/>
          </p:nvPr>
        </p:nvSpPr>
        <p:spPr>
          <a:xfrm>
            <a:off x="1238490" y="1084429"/>
            <a:ext cx="8761413" cy="1020674"/>
          </a:xfrm>
        </p:spPr>
        <p:txBody>
          <a:bodyPr>
            <a:noAutofit/>
          </a:bodyPr>
          <a:lstStyle/>
          <a:p>
            <a:pPr algn="ctr" rtl="0">
              <a:spcBef>
                <a:spcPts val="0"/>
              </a:spcBef>
              <a:spcAft>
                <a:spcPts val="0"/>
              </a:spcAft>
            </a:pPr>
            <a:r>
              <a:rPr lang="en-IN" i="0" u="none" strike="noStrike" dirty="0">
                <a:effectLst/>
                <a:cs typeface="Times New Roman" panose="02020603050405020304" pitchFamily="18" charset="0"/>
              </a:rPr>
              <a:t>Negative impacts</a:t>
            </a:r>
            <a:r>
              <a:rPr lang="en-IN" b="1" dirty="0">
                <a:effectLst/>
                <a:cs typeface="Times New Roman" panose="02020603050405020304" pitchFamily="18" charset="0"/>
              </a:rPr>
              <a:t/>
            </a:r>
            <a:br>
              <a:rPr lang="en-IN" b="1" dirty="0">
                <a:effectLst/>
                <a:cs typeface="Times New Roman" panose="02020603050405020304" pitchFamily="18" charset="0"/>
              </a:rPr>
            </a:br>
            <a:r>
              <a:rPr lang="en-IN" dirty="0"/>
              <a:t/>
            </a:r>
            <a:br>
              <a:rPr lang="en-IN" dirty="0"/>
            </a:br>
            <a:endParaRPr lang="en-IN" dirty="0"/>
          </a:p>
        </p:txBody>
      </p:sp>
      <p:sp>
        <p:nvSpPr>
          <p:cNvPr id="3" name="Content Placeholder 2">
            <a:extLst>
              <a:ext uri="{FF2B5EF4-FFF2-40B4-BE49-F238E27FC236}">
                <a16:creationId xmlns="" xmlns:a16="http://schemas.microsoft.com/office/drawing/2014/main" id="{035EA81A-AF4F-4188-B0FF-AD909BEC98B4}"/>
              </a:ext>
            </a:extLst>
          </p:cNvPr>
          <p:cNvSpPr>
            <a:spLocks noGrp="1"/>
          </p:cNvSpPr>
          <p:nvPr>
            <p:ph idx="1"/>
          </p:nvPr>
        </p:nvSpPr>
        <p:spPr>
          <a:xfrm>
            <a:off x="1154955" y="2603500"/>
            <a:ext cx="8761412" cy="3951304"/>
          </a:xfrm>
        </p:spPr>
        <p:txBody>
          <a:bodyPr>
            <a:normAutofit/>
          </a:bodyPr>
          <a:lstStyle/>
          <a:p>
            <a:pPr fontAlgn="base">
              <a:lnSpc>
                <a:spcPct val="150000"/>
              </a:lnSpc>
              <a:spcBef>
                <a:spcPts val="0"/>
              </a:spcBef>
            </a:pPr>
            <a:r>
              <a:rPr lang="en-US" sz="2200" b="0" i="0" u="none" strike="noStrike" dirty="0">
                <a:solidFill>
                  <a:srgbClr val="000000"/>
                </a:solidFill>
                <a:effectLst/>
                <a:latin typeface="Times New Roman" panose="02020603050405020304" pitchFamily="18" charset="0"/>
                <a:cs typeface="Times New Roman" panose="02020603050405020304" pitchFamily="18" charset="0"/>
              </a:rPr>
              <a:t>Technology also has bad impacts such as lack of sleep, and disturbance in the regular lifestyle due to the influence of social media.</a:t>
            </a:r>
          </a:p>
          <a:p>
            <a:pPr fontAlgn="base">
              <a:lnSpc>
                <a:spcPct val="150000"/>
              </a:lnSpc>
              <a:spcBef>
                <a:spcPts val="0"/>
              </a:spcBef>
            </a:pPr>
            <a:r>
              <a:rPr lang="en-US" sz="2200" b="0" i="0" u="none" strike="noStrike" dirty="0">
                <a:solidFill>
                  <a:srgbClr val="000000"/>
                </a:solidFill>
                <a:effectLst/>
                <a:latin typeface="Times New Roman" panose="02020603050405020304" pitchFamily="18" charset="0"/>
                <a:cs typeface="Times New Roman" panose="02020603050405020304" pitchFamily="18" charset="0"/>
              </a:rPr>
              <a:t>It affects the health of the students.</a:t>
            </a:r>
          </a:p>
          <a:p>
            <a:pPr fontAlgn="base">
              <a:lnSpc>
                <a:spcPct val="150000"/>
              </a:lnSpc>
              <a:spcBef>
                <a:spcPts val="0"/>
              </a:spcBef>
            </a:pPr>
            <a:r>
              <a:rPr lang="en-US" sz="2200" b="0" i="0" u="none" strike="noStrike" dirty="0">
                <a:solidFill>
                  <a:srgbClr val="000000"/>
                </a:solidFill>
                <a:effectLst/>
                <a:latin typeface="Times New Roman" panose="02020603050405020304" pitchFamily="18" charset="0"/>
                <a:cs typeface="Times New Roman" panose="02020603050405020304" pitchFamily="18" charset="0"/>
              </a:rPr>
              <a:t>Students get distracted from their studies and spend more time on social media.</a:t>
            </a:r>
          </a:p>
          <a:p>
            <a:pPr fontAlgn="base">
              <a:lnSpc>
                <a:spcPct val="150000"/>
              </a:lnSpc>
              <a:spcBef>
                <a:spcPts val="0"/>
              </a:spcBef>
            </a:pPr>
            <a:r>
              <a:rPr lang="en-US" sz="2200" b="0" i="0" u="none" strike="noStrike" dirty="0">
                <a:solidFill>
                  <a:srgbClr val="000000"/>
                </a:solidFill>
                <a:effectLst/>
                <a:latin typeface="Times New Roman" panose="02020603050405020304" pitchFamily="18" charset="0"/>
                <a:cs typeface="Times New Roman" panose="02020603050405020304" pitchFamily="18" charset="0"/>
              </a:rPr>
              <a:t>People are getting unsocial with the influence of technology.</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122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A4699B0-F873-4243-ADA5-6296AE548404}"/>
              </a:ext>
            </a:extLst>
          </p:cNvPr>
          <p:cNvSpPr>
            <a:spLocks noGrp="1"/>
          </p:cNvSpPr>
          <p:nvPr>
            <p:ph type="title"/>
          </p:nvPr>
        </p:nvSpPr>
        <p:spPr>
          <a:xfrm>
            <a:off x="1404336" y="627912"/>
            <a:ext cx="8761413" cy="1534602"/>
          </a:xfrm>
        </p:spPr>
        <p:txBody>
          <a:bodyPr>
            <a:noAutofit/>
          </a:bodyPr>
          <a:lstStyle/>
          <a:p>
            <a:pPr algn="ctr" rtl="0">
              <a:spcBef>
                <a:spcPts val="0"/>
              </a:spcBef>
              <a:spcAft>
                <a:spcPts val="0"/>
              </a:spcAft>
            </a:pPr>
            <a:r>
              <a:rPr lang="en-US" i="0" u="none" strike="noStrike" dirty="0">
                <a:effectLst/>
                <a:cs typeface="Times New Roman" panose="02020603050405020304" pitchFamily="18" charset="0"/>
              </a:rPr>
              <a:t>Patterns and benefits of technology </a:t>
            </a:r>
            <a:r>
              <a:rPr lang="en-US" b="1" dirty="0">
                <a:cs typeface="Times New Roman" panose="02020603050405020304" pitchFamily="18" charset="0"/>
              </a:rPr>
              <a:t/>
            </a:r>
            <a:br>
              <a:rPr lang="en-US" b="1" dirty="0">
                <a:cs typeface="Times New Roman" panose="02020603050405020304" pitchFamily="18" charset="0"/>
              </a:rPr>
            </a:br>
            <a:endParaRPr lang="en-IN" b="1" dirty="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A2621049-A46A-47E1-BE88-F430324F1856}"/>
              </a:ext>
            </a:extLst>
          </p:cNvPr>
          <p:cNvSpPr>
            <a:spLocks noGrp="1"/>
          </p:cNvSpPr>
          <p:nvPr>
            <p:ph idx="1"/>
          </p:nvPr>
        </p:nvSpPr>
        <p:spPr>
          <a:xfrm>
            <a:off x="1154955" y="2603500"/>
            <a:ext cx="8761412" cy="3556668"/>
          </a:xfrm>
        </p:spPr>
        <p:txBody>
          <a:bodyPr>
            <a:noAutofit/>
          </a:bodyPr>
          <a:lstStyle/>
          <a:p>
            <a:pPr fontAlgn="base">
              <a:lnSpc>
                <a:spcPct val="150000"/>
              </a:lnSpc>
              <a:spcBef>
                <a:spcPts val="0"/>
              </a:spcBef>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Technology has benefited to make communication easier and faster.</a:t>
            </a:r>
          </a:p>
          <a:p>
            <a:pPr fontAlgn="base">
              <a:lnSpc>
                <a:spcPct val="150000"/>
              </a:lnSpc>
              <a:spcBef>
                <a:spcPts val="0"/>
              </a:spcBef>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The technology has also helped to increase production at a faster rate in many companies.</a:t>
            </a:r>
          </a:p>
          <a:p>
            <a:pPr fontAlgn="base">
              <a:lnSpc>
                <a:spcPct val="150000"/>
              </a:lnSpc>
              <a:spcBef>
                <a:spcPts val="0"/>
              </a:spcBef>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Technological improvement has made manual work transformed into automatic work.</a:t>
            </a:r>
          </a:p>
          <a:p>
            <a:pPr fontAlgn="base">
              <a:lnSpc>
                <a:spcPct val="150000"/>
              </a:lnSpc>
              <a:spcBef>
                <a:spcPts val="0"/>
              </a:spcBef>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The high technology is less time consuming as it helps to do the work in a faster and easier way</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4185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 xmlns:a16="http://schemas.microsoft.com/office/drawing/2014/main" id="{FEEA6B06-37BF-43FC-9986-67E8966764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44" name="Rectangle 43">
              <a:extLst>
                <a:ext uri="{FF2B5EF4-FFF2-40B4-BE49-F238E27FC236}">
                  <a16:creationId xmlns="" xmlns:a16="http://schemas.microsoft.com/office/drawing/2014/main" id="{D932D0FE-76FF-4860-ACE3-458B2BB90ED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Oval 44">
              <a:extLst>
                <a:ext uri="{FF2B5EF4-FFF2-40B4-BE49-F238E27FC236}">
                  <a16:creationId xmlns="" xmlns:a16="http://schemas.microsoft.com/office/drawing/2014/main" id="{E5D4D113-E6B9-4BCC-8EE7-ABFD7E9420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 xmlns:a16="http://schemas.microsoft.com/office/drawing/2014/main" id="{909219B5-F7D1-4ED7-8DC1-CE442F43E60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 xmlns:a16="http://schemas.microsoft.com/office/drawing/2014/main" id="{A0E47095-D247-457B-8082-990F3184C4E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 xmlns:a16="http://schemas.microsoft.com/office/drawing/2014/main" id="{E2DAA052-A50D-47AE-87C9-AAAB2A38F0C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 xmlns:a16="http://schemas.microsoft.com/office/drawing/2014/main" id="{3053F849-6CC2-45B1-B2CA-CCD77F86223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0" name="Freeform 5">
              <a:extLst>
                <a:ext uri="{FF2B5EF4-FFF2-40B4-BE49-F238E27FC236}">
                  <a16:creationId xmlns="" xmlns:a16="http://schemas.microsoft.com/office/drawing/2014/main" id="{86B102DE-9EA5-422F-910A-E4E2F0A5941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2" name="Rectangle 51">
            <a:extLst>
              <a:ext uri="{FF2B5EF4-FFF2-40B4-BE49-F238E27FC236}">
                <a16:creationId xmlns="" xmlns:a16="http://schemas.microsoft.com/office/drawing/2014/main" id="{23D9DFF9-99E4-4FE6-9EAC-F1D7A7DFA57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4" name="Freeform 5">
            <a:extLst>
              <a:ext uri="{FF2B5EF4-FFF2-40B4-BE49-F238E27FC236}">
                <a16:creationId xmlns="" xmlns:a16="http://schemas.microsoft.com/office/drawing/2014/main" id="{2CEAC642-C34A-41A0-90D2-B9069BDA19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 xmlns:a16="http://schemas.microsoft.com/office/drawing/2014/main" id="{5B5CB78B-139C-4679-9C06-F6503858E45A}"/>
              </a:ext>
            </a:extLst>
          </p:cNvPr>
          <p:cNvSpPr>
            <a:spLocks noGrp="1"/>
          </p:cNvSpPr>
          <p:nvPr>
            <p:ph type="title"/>
          </p:nvPr>
        </p:nvSpPr>
        <p:spPr>
          <a:xfrm>
            <a:off x="4230018" y="-288164"/>
            <a:ext cx="7219949" cy="2677648"/>
          </a:xfrm>
        </p:spPr>
        <p:txBody>
          <a:bodyPr vert="horz" lIns="91440" tIns="45720" rIns="91440" bIns="45720" rtlCol="0" anchor="b">
            <a:normAutofit/>
          </a:bodyPr>
          <a:lstStyle/>
          <a:p>
            <a:r>
              <a:rPr lang="en-US" cap="none" spc="50" dirty="0">
                <a:ln w="0"/>
                <a:effectLst>
                  <a:innerShdw blurRad="63500" dist="50800" dir="13500000">
                    <a:srgbClr val="000000">
                      <a:alpha val="50000"/>
                    </a:srgbClr>
                  </a:innerShdw>
                </a:effectLst>
              </a:rPr>
              <a:t>LESSONS THAT ARE DRAWN FROM THE CASE STUDY</a:t>
            </a:r>
          </a:p>
        </p:txBody>
      </p:sp>
      <p:sp>
        <p:nvSpPr>
          <p:cNvPr id="16" name="Content Placeholder 15">
            <a:extLst>
              <a:ext uri="{FF2B5EF4-FFF2-40B4-BE49-F238E27FC236}">
                <a16:creationId xmlns="" xmlns:a16="http://schemas.microsoft.com/office/drawing/2014/main" id="{A6936720-9517-D8F6-9D2D-AF84872576F6}"/>
              </a:ext>
            </a:extLst>
          </p:cNvPr>
          <p:cNvSpPr>
            <a:spLocks noGrp="1"/>
          </p:cNvSpPr>
          <p:nvPr>
            <p:ph idx="1"/>
          </p:nvPr>
        </p:nvSpPr>
        <p:spPr>
          <a:xfrm>
            <a:off x="4194220" y="2647901"/>
            <a:ext cx="5730960" cy="861420"/>
          </a:xfrm>
        </p:spPr>
        <p:txBody>
          <a:bodyPr vert="horz" lIns="91440" tIns="45720" rIns="91440" bIns="45720" rtlCol="0" anchor="t">
            <a:normAutofit/>
          </a:bodyPr>
          <a:lstStyle/>
          <a:p>
            <a:r>
              <a:rPr lang="en-US" cap="all" dirty="0">
                <a:solidFill>
                  <a:schemeClr val="bg2"/>
                </a:solidFill>
              </a:rPr>
              <a:t>Iulian </a:t>
            </a:r>
            <a:r>
              <a:rPr lang="en-US" cap="all" dirty="0" err="1">
                <a:solidFill>
                  <a:schemeClr val="bg2"/>
                </a:solidFill>
              </a:rPr>
              <a:t>Reanta</a:t>
            </a:r>
            <a:r>
              <a:rPr lang="en-US" cap="all" dirty="0">
                <a:solidFill>
                  <a:schemeClr val="bg2"/>
                </a:solidFill>
              </a:rPr>
              <a:t> 2123030</a:t>
            </a:r>
          </a:p>
        </p:txBody>
      </p:sp>
      <p:pic>
        <p:nvPicPr>
          <p:cNvPr id="10" name="Content Placeholder 9">
            <a:extLst>
              <a:ext uri="{FF2B5EF4-FFF2-40B4-BE49-F238E27FC236}">
                <a16:creationId xmlns="" xmlns:a16="http://schemas.microsoft.com/office/drawing/2014/main" id="{4D1FE258-758F-4F9C-B33A-5DB83C01956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rcRect l="30691" r="42965" b="1"/>
          <a:stretch/>
        </p:blipFill>
        <p:spPr>
          <a:xfrm>
            <a:off x="478965" y="471948"/>
            <a:ext cx="3751053" cy="5909207"/>
          </a:xfrm>
          <a:prstGeom prst="rect">
            <a:avLst/>
          </a:prstGeom>
          <a:ln>
            <a:noFill/>
          </a:ln>
        </p:spPr>
      </p:pic>
      <p:sp>
        <p:nvSpPr>
          <p:cNvPr id="56" name="Rectangle 55">
            <a:extLst>
              <a:ext uri="{FF2B5EF4-FFF2-40B4-BE49-F238E27FC236}">
                <a16:creationId xmlns="" xmlns:a16="http://schemas.microsoft.com/office/drawing/2014/main" id="{DD941EA2-0691-46DD-A1AC-B3C27E9A805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61018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830A1C8-D2E0-4D56-BC3C-CD2F227E4AD5}"/>
              </a:ext>
            </a:extLst>
          </p:cNvPr>
          <p:cNvSpPr>
            <a:spLocks noGrp="1"/>
          </p:cNvSpPr>
          <p:nvPr>
            <p:ph type="title"/>
          </p:nvPr>
        </p:nvSpPr>
        <p:spPr>
          <a:xfrm>
            <a:off x="1307354" y="1079556"/>
            <a:ext cx="8761413" cy="1291018"/>
          </a:xfrm>
        </p:spPr>
        <p:txBody>
          <a:bodyPr>
            <a:noAutofit/>
          </a:bodyPr>
          <a:lstStyle/>
          <a:p>
            <a:pPr algn="ctr" rtl="0">
              <a:spcBef>
                <a:spcPts val="0"/>
              </a:spcBef>
              <a:spcAft>
                <a:spcPts val="0"/>
              </a:spcAft>
            </a:pPr>
            <a:r>
              <a:rPr lang="en-US" i="0" u="none" strike="noStrike" dirty="0">
                <a:effectLst/>
                <a:cs typeface="Times New Roman" panose="02020603050405020304" pitchFamily="18" charset="0"/>
              </a:rPr>
              <a:t>Huge difference between old and modern technology</a:t>
            </a:r>
            <a:r>
              <a:rPr lang="en-US" b="1" dirty="0">
                <a:effectLst/>
                <a:latin typeface="Times New Roman" panose="02020603050405020304" pitchFamily="18" charset="0"/>
                <a:cs typeface="Times New Roman" panose="02020603050405020304" pitchFamily="18" charset="0"/>
              </a:rPr>
              <a:t/>
            </a:r>
            <a:br>
              <a:rPr lang="en-US" b="1" dirty="0">
                <a:effectLst/>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
            </a:r>
            <a:br>
              <a:rPr lang="en-US"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651AC3D2-F10F-451F-916E-4718E61B5E7C}"/>
              </a:ext>
            </a:extLst>
          </p:cNvPr>
          <p:cNvSpPr>
            <a:spLocks noGrp="1"/>
          </p:cNvSpPr>
          <p:nvPr>
            <p:ph idx="1"/>
          </p:nvPr>
        </p:nvSpPr>
        <p:spPr/>
        <p:txBody>
          <a:bodyPr>
            <a:normAutofit lnSpcReduction="10000"/>
          </a:bodyPr>
          <a:lstStyle/>
          <a:p>
            <a:pPr marL="0" indent="0" rtl="0" fontAlgn="base">
              <a:lnSpc>
                <a:spcPct val="160000"/>
              </a:lnSpc>
              <a:spcBef>
                <a:spcPts val="0"/>
              </a:spcBef>
              <a:spcAft>
                <a:spcPts val="0"/>
              </a:spcAft>
              <a:buNone/>
            </a:pPr>
            <a:r>
              <a:rPr lang="en-US" b="0" dirty="0">
                <a:effectLst/>
              </a:rPr>
              <a:t/>
            </a:r>
            <a:br>
              <a:rPr lang="en-US" b="0" dirty="0">
                <a:effectLst/>
              </a:rPr>
            </a:br>
            <a:r>
              <a:rPr lang="en-US" dirty="0">
                <a:solidFill>
                  <a:srgbClr val="000000"/>
                </a:solidFill>
                <a:latin typeface="Times New Roman" panose="02020603050405020304" pitchFamily="18" charset="0"/>
                <a:cs typeface="Times New Roman" panose="02020603050405020304" pitchFamily="18" charset="0"/>
              </a:rPr>
              <a:t>The differences between the old and the modern technology are: </a:t>
            </a:r>
          </a:p>
          <a:p>
            <a:pPr fontAlgn="base">
              <a:lnSpc>
                <a:spcPct val="160000"/>
              </a:lnSpc>
              <a:spcBef>
                <a:spcPts val="0"/>
              </a:spcBef>
            </a:pPr>
            <a:r>
              <a:rPr lang="en-US" dirty="0">
                <a:solidFill>
                  <a:srgbClr val="000000"/>
                </a:solidFill>
                <a:latin typeface="Times New Roman" panose="02020603050405020304" pitchFamily="18" charset="0"/>
                <a:cs typeface="Times New Roman" panose="02020603050405020304" pitchFamily="18" charset="0"/>
              </a:rPr>
              <a:t>The old technology consists of a limited amount of products as well as services. Similarly in modern technology, there is no limitation.</a:t>
            </a:r>
          </a:p>
          <a:p>
            <a:pPr fontAlgn="base">
              <a:lnSpc>
                <a:spcPct val="160000"/>
              </a:lnSpc>
              <a:spcBef>
                <a:spcPts val="0"/>
              </a:spcBef>
            </a:pPr>
            <a:r>
              <a:rPr lang="en-US" dirty="0">
                <a:solidFill>
                  <a:srgbClr val="000000"/>
                </a:solidFill>
                <a:latin typeface="Times New Roman" panose="02020603050405020304" pitchFamily="18" charset="0"/>
                <a:cs typeface="Times New Roman" panose="02020603050405020304" pitchFamily="18" charset="0"/>
              </a:rPr>
              <a:t>There is an absence of Smartphones, laptops, media and so on, but modern technology contains all of these. </a:t>
            </a:r>
          </a:p>
          <a:p>
            <a:pPr fontAlgn="base">
              <a:lnSpc>
                <a:spcPct val="160000"/>
              </a:lnSpc>
              <a:spcBef>
                <a:spcPts val="0"/>
              </a:spcBef>
            </a:pPr>
            <a:r>
              <a:rPr lang="en-US" dirty="0">
                <a:solidFill>
                  <a:srgbClr val="000000"/>
                </a:solidFill>
                <a:latin typeface="Times New Roman" panose="02020603050405020304" pitchFamily="18" charset="0"/>
                <a:cs typeface="Times New Roman" panose="02020603050405020304" pitchFamily="18" charset="0"/>
              </a:rPr>
              <a:t>Technology was more time consuming, while the modern one is less time consuming.</a:t>
            </a:r>
            <a:r>
              <a:rPr lang="en-US" b="0" dirty="0">
                <a:effectLst/>
              </a:rPr>
              <a:t/>
            </a:r>
            <a:br>
              <a:rPr lang="en-US" b="0" dirty="0">
                <a:effectLst/>
              </a:rPr>
            </a:br>
            <a:endParaRPr lang="en-IN" dirty="0"/>
          </a:p>
        </p:txBody>
      </p:sp>
    </p:spTree>
    <p:extLst>
      <p:ext uri="{BB962C8B-B14F-4D97-AF65-F5344CB8AC3E}">
        <p14:creationId xmlns:p14="http://schemas.microsoft.com/office/powerpoint/2010/main" val="19392493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AC30E4-F22C-4C2F-A24F-F4A0963FC217}"/>
              </a:ext>
            </a:extLst>
          </p:cNvPr>
          <p:cNvSpPr>
            <a:spLocks noGrp="1"/>
          </p:cNvSpPr>
          <p:nvPr>
            <p:ph type="title"/>
          </p:nvPr>
        </p:nvSpPr>
        <p:spPr>
          <a:xfrm>
            <a:off x="1511857" y="989606"/>
            <a:ext cx="8761413" cy="1442093"/>
          </a:xfrm>
        </p:spPr>
        <p:txBody>
          <a:bodyPr>
            <a:noAutofit/>
          </a:bodyPr>
          <a:lstStyle/>
          <a:p>
            <a:pPr algn="ctr" rtl="0">
              <a:spcBef>
                <a:spcPts val="0"/>
              </a:spcBef>
              <a:spcAft>
                <a:spcPts val="0"/>
              </a:spcAft>
            </a:pPr>
            <a:r>
              <a:rPr lang="en-IN" i="0" u="none" strike="noStrike" dirty="0">
                <a:effectLst/>
                <a:cs typeface="Times New Roman" panose="02020603050405020304" pitchFamily="18" charset="0"/>
              </a:rPr>
              <a:t>Importance of modern technology</a:t>
            </a:r>
            <a:r>
              <a:rPr lang="en-IN" b="1" dirty="0">
                <a:effectLst/>
                <a:latin typeface="Times New Roman" panose="02020603050405020304" pitchFamily="18" charset="0"/>
                <a:cs typeface="Times New Roman" panose="02020603050405020304" pitchFamily="18" charset="0"/>
              </a:rPr>
              <a:t/>
            </a:r>
            <a:br>
              <a:rPr lang="en-IN" b="1" dirty="0">
                <a:effectLst/>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a:r>
            <a:br>
              <a:rPr lang="en-IN"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12BBB066-CAE3-4291-B0DA-4E512E46A7BA}"/>
              </a:ext>
            </a:extLst>
          </p:cNvPr>
          <p:cNvSpPr>
            <a:spLocks noGrp="1"/>
          </p:cNvSpPr>
          <p:nvPr>
            <p:ph idx="1"/>
          </p:nvPr>
        </p:nvSpPr>
        <p:spPr>
          <a:xfrm>
            <a:off x="1154955" y="2603499"/>
            <a:ext cx="7016893" cy="3778050"/>
          </a:xfrm>
        </p:spPr>
        <p:txBody>
          <a:bodyPr>
            <a:noAutofit/>
          </a:bodyPr>
          <a:lstStyle/>
          <a:p>
            <a:pPr fontAlgn="base">
              <a:lnSpc>
                <a:spcPct val="150000"/>
              </a:lnSpc>
              <a:spcBef>
                <a:spcPts val="0"/>
              </a:spcBef>
            </a:pPr>
            <a:r>
              <a:rPr lang="en-US" b="0" i="0" u="none" strike="noStrike" dirty="0">
                <a:solidFill>
                  <a:srgbClr val="000000"/>
                </a:solidFill>
                <a:effectLst/>
                <a:latin typeface="Times New Roman" panose="02020603050405020304" pitchFamily="18" charset="0"/>
                <a:cs typeface="Times New Roman" panose="02020603050405020304" pitchFamily="18" charset="0"/>
              </a:rPr>
              <a:t>Modern technology has helped to make the inventions of new ideas.</a:t>
            </a:r>
          </a:p>
          <a:p>
            <a:pPr fontAlgn="base">
              <a:lnSpc>
                <a:spcPct val="150000"/>
              </a:lnSpc>
              <a:spcBef>
                <a:spcPts val="0"/>
              </a:spcBef>
            </a:pPr>
            <a:r>
              <a:rPr lang="en-US" b="0" i="0" u="none" strike="noStrike" dirty="0">
                <a:solidFill>
                  <a:srgbClr val="000000"/>
                </a:solidFill>
                <a:effectLst/>
                <a:latin typeface="Times New Roman" panose="02020603050405020304" pitchFamily="18" charset="0"/>
                <a:cs typeface="Times New Roman" panose="02020603050405020304" pitchFamily="18" charset="0"/>
              </a:rPr>
              <a:t>It has played an important role in transforming manual work into automatic work.</a:t>
            </a:r>
          </a:p>
          <a:p>
            <a:pPr fontAlgn="base">
              <a:lnSpc>
                <a:spcPct val="150000"/>
              </a:lnSpc>
              <a:spcBef>
                <a:spcPts val="0"/>
              </a:spcBef>
            </a:pPr>
            <a:r>
              <a:rPr lang="en-US" b="0" i="0" u="none" strike="noStrike" dirty="0">
                <a:solidFill>
                  <a:srgbClr val="000000"/>
                </a:solidFill>
                <a:effectLst/>
                <a:latin typeface="Times New Roman" panose="02020603050405020304" pitchFamily="18" charset="0"/>
                <a:cs typeface="Times New Roman" panose="02020603050405020304" pitchFamily="18" charset="0"/>
              </a:rPr>
              <a:t>Modern technology has made the modern world easier. Communication has become possible from one place to another in the world. </a:t>
            </a:r>
          </a:p>
          <a:p>
            <a:pPr fontAlgn="base">
              <a:lnSpc>
                <a:spcPct val="150000"/>
              </a:lnSpc>
              <a:spcBef>
                <a:spcPts val="0"/>
              </a:spcBef>
            </a:pPr>
            <a:r>
              <a:rPr lang="en-US" b="0" i="0" u="none" strike="noStrike" dirty="0">
                <a:solidFill>
                  <a:srgbClr val="000000"/>
                </a:solidFill>
                <a:effectLst/>
                <a:latin typeface="Times New Roman" panose="02020603050405020304" pitchFamily="18" charset="0"/>
                <a:cs typeface="Times New Roman" panose="02020603050405020304" pitchFamily="18" charset="0"/>
              </a:rPr>
              <a:t>Social media has played a vital role in connecting people staying at a long distance.</a:t>
            </a:r>
            <a:r>
              <a:rPr lang="en-US" sz="2400" b="0" dirty="0">
                <a:effectLst/>
                <a:latin typeface="Times New Roman" panose="02020603050405020304" pitchFamily="18" charset="0"/>
                <a:cs typeface="Times New Roman" panose="02020603050405020304" pitchFamily="18" charset="0"/>
              </a:rPr>
              <a:t/>
            </a:r>
            <a:br>
              <a:rPr lang="en-US" sz="2400" b="0" dirty="0">
                <a:effectLst/>
                <a:latin typeface="Times New Roman" panose="02020603050405020304" pitchFamily="18" charset="0"/>
                <a:cs typeface="Times New Roman" panose="02020603050405020304" pitchFamily="18" charset="0"/>
              </a:rPr>
            </a:br>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 xmlns:a16="http://schemas.microsoft.com/office/drawing/2014/main" id="{74FD9740-D528-41A3-AAC0-29B17A61AD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32758" y="2895985"/>
            <a:ext cx="3681025" cy="2386192"/>
          </a:xfrm>
          <a:prstGeom prst="rect">
            <a:avLst/>
          </a:prstGeom>
        </p:spPr>
      </p:pic>
    </p:spTree>
    <p:extLst>
      <p:ext uri="{BB962C8B-B14F-4D97-AF65-F5344CB8AC3E}">
        <p14:creationId xmlns:p14="http://schemas.microsoft.com/office/powerpoint/2010/main" val="25728323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F87543A-A7BB-4264-9760-25E92B96FAA6}"/>
              </a:ext>
            </a:extLst>
          </p:cNvPr>
          <p:cNvSpPr>
            <a:spLocks noGrp="1"/>
          </p:cNvSpPr>
          <p:nvPr>
            <p:ph type="title"/>
          </p:nvPr>
        </p:nvSpPr>
        <p:spPr>
          <a:xfrm>
            <a:off x="1154954" y="1311965"/>
            <a:ext cx="8761413" cy="1807853"/>
          </a:xfrm>
        </p:spPr>
        <p:txBody>
          <a:bodyPr>
            <a:noAutofit/>
          </a:bodyPr>
          <a:lstStyle/>
          <a:p>
            <a:pPr algn="ctr" rtl="0">
              <a:spcBef>
                <a:spcPts val="0"/>
              </a:spcBef>
              <a:spcAft>
                <a:spcPts val="0"/>
              </a:spcAft>
            </a:pPr>
            <a:r>
              <a:rPr lang="en-IN" i="0" u="none" strike="noStrike" dirty="0">
                <a:effectLst/>
                <a:latin typeface="Times New Roman" panose="02020603050405020304" pitchFamily="18" charset="0"/>
                <a:cs typeface="Times New Roman" panose="02020603050405020304" pitchFamily="18" charset="0"/>
              </a:rPr>
              <a:t>Conclusion</a:t>
            </a:r>
            <a:r>
              <a:rPr lang="en-IN" sz="6000" b="1" dirty="0">
                <a:effectLst/>
                <a:latin typeface="Times New Roman" panose="02020603050405020304" pitchFamily="18" charset="0"/>
                <a:cs typeface="Times New Roman" panose="02020603050405020304" pitchFamily="18" charset="0"/>
              </a:rPr>
              <a:t/>
            </a:r>
            <a:br>
              <a:rPr lang="en-IN" sz="6000" b="1" dirty="0">
                <a:effectLst/>
                <a:latin typeface="Times New Roman" panose="02020603050405020304" pitchFamily="18" charset="0"/>
                <a:cs typeface="Times New Roman" panose="02020603050405020304" pitchFamily="18" charset="0"/>
              </a:rPr>
            </a:br>
            <a:r>
              <a:rPr lang="en-IN" sz="6000" b="1" dirty="0">
                <a:latin typeface="Times New Roman" panose="02020603050405020304" pitchFamily="18" charset="0"/>
                <a:cs typeface="Times New Roman" panose="02020603050405020304" pitchFamily="18" charset="0"/>
              </a:rPr>
              <a:t/>
            </a:r>
            <a:br>
              <a:rPr lang="en-IN" sz="6000" b="1" dirty="0">
                <a:latin typeface="Times New Roman" panose="02020603050405020304" pitchFamily="18" charset="0"/>
                <a:cs typeface="Times New Roman" panose="02020603050405020304" pitchFamily="18" charset="0"/>
              </a:rPr>
            </a:br>
            <a:endParaRPr lang="en-IN" sz="6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5AB13C64-EB7A-42D4-8677-56D114CD9331}"/>
              </a:ext>
            </a:extLst>
          </p:cNvPr>
          <p:cNvSpPr>
            <a:spLocks noGrp="1"/>
          </p:cNvSpPr>
          <p:nvPr>
            <p:ph idx="1"/>
          </p:nvPr>
        </p:nvSpPr>
        <p:spPr/>
        <p:txBody>
          <a:bodyPr/>
          <a:lstStyle/>
          <a:p>
            <a:pPr fontAlgn="base">
              <a:lnSpc>
                <a:spcPct val="150000"/>
              </a:lnSpc>
              <a:spcBef>
                <a:spcPts val="0"/>
              </a:spcBef>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Hence it could be concluded that modern technology is much influence on the modern world.</a:t>
            </a:r>
          </a:p>
          <a:p>
            <a:pPr fontAlgn="base">
              <a:lnSpc>
                <a:spcPct val="150000"/>
              </a:lnSpc>
              <a:spcBef>
                <a:spcPts val="0"/>
              </a:spcBef>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company Apple has achieved much success with the influence of modern technology and it is proceeding towards a bright future.</a:t>
            </a:r>
          </a:p>
          <a:p>
            <a:pPr fontAlgn="base">
              <a:lnSpc>
                <a:spcPct val="150000"/>
              </a:lnSpc>
              <a:spcBef>
                <a:spcPts val="0"/>
              </a:spcBef>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So it can be said that the modern world is dependent upon modern technology.</a:t>
            </a:r>
          </a:p>
          <a:p>
            <a:endParaRPr lang="en-IN" dirty="0"/>
          </a:p>
        </p:txBody>
      </p:sp>
    </p:spTree>
    <p:extLst>
      <p:ext uri="{BB962C8B-B14F-4D97-AF65-F5344CB8AC3E}">
        <p14:creationId xmlns:p14="http://schemas.microsoft.com/office/powerpoint/2010/main" val="15080967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E49F1A6-7803-4787-B2A5-BEF9CB6F226A}"/>
              </a:ext>
            </a:extLst>
          </p:cNvPr>
          <p:cNvSpPr>
            <a:spLocks noGrp="1"/>
          </p:cNvSpPr>
          <p:nvPr>
            <p:ph type="title"/>
          </p:nvPr>
        </p:nvSpPr>
        <p:spPr/>
        <p:txBody>
          <a:bodyPr/>
          <a:lstStyle/>
          <a:p>
            <a:pPr algn="ctr"/>
            <a:r>
              <a:rPr lang="en-IN" i="0" u="none" strike="noStrike" dirty="0">
                <a:effectLst/>
                <a:latin typeface="Times New Roman" panose="02020603050405020304" pitchFamily="18" charset="0"/>
                <a:cs typeface="Times New Roman" panose="02020603050405020304" pitchFamily="18" charset="0"/>
              </a:rPr>
              <a:t>Reference List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31E8BD80-2E29-4443-9146-CD65D97B4C8D}"/>
              </a:ext>
            </a:extLst>
          </p:cNvPr>
          <p:cNvSpPr>
            <a:spLocks noGrp="1"/>
          </p:cNvSpPr>
          <p:nvPr>
            <p:ph idx="1"/>
          </p:nvPr>
        </p:nvSpPr>
        <p:spPr>
          <a:xfrm>
            <a:off x="1154954" y="2329732"/>
            <a:ext cx="9181741" cy="4675366"/>
          </a:xfrm>
        </p:spPr>
        <p:txBody>
          <a:bodyPr>
            <a:noAutofit/>
          </a:bodyPr>
          <a:lstStyle/>
          <a:p>
            <a:pPr rtl="0">
              <a:lnSpc>
                <a:spcPct val="120000"/>
              </a:lnSpc>
              <a:spcBef>
                <a:spcPts val="0"/>
              </a:spcBef>
              <a:spcAft>
                <a:spcPts val="0"/>
              </a:spcAft>
            </a:pPr>
            <a:r>
              <a:rPr lang="en-IN" sz="800" b="0" i="0" u="none" strike="noStrike" dirty="0">
                <a:solidFill>
                  <a:srgbClr val="222222"/>
                </a:solidFill>
                <a:effectLst/>
                <a:latin typeface="Arial" panose="020B0604020202020204" pitchFamily="34" charset="0"/>
              </a:rPr>
              <a:t>van </a:t>
            </a:r>
            <a:r>
              <a:rPr lang="en-IN" sz="800" b="0" i="0" u="none" strike="noStrike" dirty="0" err="1">
                <a:solidFill>
                  <a:srgbClr val="222222"/>
                </a:solidFill>
                <a:effectLst/>
                <a:latin typeface="Arial" panose="020B0604020202020204" pitchFamily="34" charset="0"/>
              </a:rPr>
              <a:t>Laar</a:t>
            </a:r>
            <a:r>
              <a:rPr lang="en-IN" sz="800" b="0" i="0" u="none" strike="noStrike" dirty="0">
                <a:solidFill>
                  <a:srgbClr val="222222"/>
                </a:solidFill>
                <a:effectLst/>
                <a:latin typeface="Arial" panose="020B0604020202020204" pitchFamily="34" charset="0"/>
              </a:rPr>
              <a:t>, E., van </a:t>
            </a:r>
            <a:r>
              <a:rPr lang="en-IN" sz="800" b="0" i="0" u="none" strike="noStrike" dirty="0" err="1">
                <a:solidFill>
                  <a:srgbClr val="222222"/>
                </a:solidFill>
                <a:effectLst/>
                <a:latin typeface="Arial" panose="020B0604020202020204" pitchFamily="34" charset="0"/>
              </a:rPr>
              <a:t>Deursen</a:t>
            </a:r>
            <a:r>
              <a:rPr lang="en-IN" sz="800" b="0" i="0" u="none" strike="noStrike" dirty="0">
                <a:solidFill>
                  <a:srgbClr val="222222"/>
                </a:solidFill>
                <a:effectLst/>
                <a:latin typeface="Arial" panose="020B0604020202020204" pitchFamily="34" charset="0"/>
              </a:rPr>
              <a:t>, A.J., van Dijk, J.A. and de </a:t>
            </a:r>
            <a:r>
              <a:rPr lang="en-IN" sz="800" b="0" i="0" u="none" strike="noStrike" dirty="0" err="1">
                <a:solidFill>
                  <a:srgbClr val="222222"/>
                </a:solidFill>
                <a:effectLst/>
                <a:latin typeface="Arial" panose="020B0604020202020204" pitchFamily="34" charset="0"/>
              </a:rPr>
              <a:t>Haan</a:t>
            </a:r>
            <a:r>
              <a:rPr lang="en-IN" sz="800" b="0" i="0" u="none" strike="noStrike" dirty="0">
                <a:solidFill>
                  <a:srgbClr val="222222"/>
                </a:solidFill>
                <a:effectLst/>
                <a:latin typeface="Arial" panose="020B0604020202020204" pitchFamily="34" charset="0"/>
              </a:rPr>
              <a:t>, J., 2018. 21st-century digital skills instrument aimed at working professionals: Conceptual development and empirical validation. </a:t>
            </a:r>
            <a:r>
              <a:rPr lang="en-IN" sz="800" b="0" i="1" u="none" strike="noStrike" dirty="0">
                <a:solidFill>
                  <a:srgbClr val="222222"/>
                </a:solidFill>
                <a:effectLst/>
                <a:latin typeface="Arial" panose="020B0604020202020204" pitchFamily="34" charset="0"/>
              </a:rPr>
              <a:t>Telematics and informatics</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35</a:t>
            </a:r>
            <a:r>
              <a:rPr lang="en-IN" sz="800" b="0" i="0" u="none" strike="noStrike" dirty="0">
                <a:solidFill>
                  <a:srgbClr val="222222"/>
                </a:solidFill>
                <a:effectLst/>
                <a:latin typeface="Arial" panose="020B0604020202020204" pitchFamily="34" charset="0"/>
              </a:rPr>
              <a:t>(8), pp.2184-2200. Available at: </a:t>
            </a:r>
            <a:r>
              <a:rPr lang="en-IN" sz="800" b="0" i="0" u="sng" strike="noStrike" dirty="0">
                <a:solidFill>
                  <a:srgbClr val="1155CC"/>
                </a:solidFill>
                <a:effectLst/>
                <a:latin typeface="Arial" panose="020B0604020202020204" pitchFamily="34" charset="0"/>
                <a:hlinkClick r:id="rId2" invalidUrl="https://www.alexandervandeursen.nl/Joomla/Media/Journal/2018 - 21st.pdf"/>
              </a:rPr>
              <a:t>https://www.alexandervandeursen.nl/Joomla/Media/Journal/2018%20-%2021st.pdf</a:t>
            </a:r>
            <a:endParaRPr lang="en-IN" sz="800" b="0" dirty="0">
              <a:effectLst/>
            </a:endParaRPr>
          </a:p>
          <a:p>
            <a:pPr rtl="0">
              <a:lnSpc>
                <a:spcPct val="120000"/>
              </a:lnSpc>
              <a:spcBef>
                <a:spcPts val="0"/>
              </a:spcBef>
              <a:spcAft>
                <a:spcPts val="0"/>
              </a:spcAft>
            </a:pPr>
            <a:r>
              <a:rPr lang="en-IN" sz="800" b="0" i="0" u="none" strike="noStrike" dirty="0">
                <a:solidFill>
                  <a:srgbClr val="222222"/>
                </a:solidFill>
                <a:effectLst/>
                <a:latin typeface="Arial" panose="020B0604020202020204" pitchFamily="34" charset="0"/>
              </a:rPr>
              <a:t>Manco-Chavez, J.A., Uribe-Hernandez, Y.C., </a:t>
            </a:r>
            <a:r>
              <a:rPr lang="en-IN" sz="800" b="0" i="0" u="none" strike="noStrike" dirty="0" err="1">
                <a:solidFill>
                  <a:srgbClr val="222222"/>
                </a:solidFill>
                <a:effectLst/>
                <a:latin typeface="Arial" panose="020B0604020202020204" pitchFamily="34" charset="0"/>
              </a:rPr>
              <a:t>Buendia-Aparcana</a:t>
            </a:r>
            <a:r>
              <a:rPr lang="en-IN" sz="800" b="0" i="0" u="none" strike="noStrike" dirty="0">
                <a:solidFill>
                  <a:srgbClr val="222222"/>
                </a:solidFill>
                <a:effectLst/>
                <a:latin typeface="Arial" panose="020B0604020202020204" pitchFamily="34" charset="0"/>
              </a:rPr>
              <a:t>, R., </a:t>
            </a:r>
            <a:r>
              <a:rPr lang="en-IN" sz="800" b="0" i="0" u="none" strike="noStrike" dirty="0" err="1">
                <a:solidFill>
                  <a:srgbClr val="222222"/>
                </a:solidFill>
                <a:effectLst/>
                <a:latin typeface="Arial" panose="020B0604020202020204" pitchFamily="34" charset="0"/>
              </a:rPr>
              <a:t>Vertiz-Osores</a:t>
            </a:r>
            <a:r>
              <a:rPr lang="en-IN" sz="800" b="0" i="0" u="none" strike="noStrike" dirty="0">
                <a:solidFill>
                  <a:srgbClr val="222222"/>
                </a:solidFill>
                <a:effectLst/>
                <a:latin typeface="Arial" panose="020B0604020202020204" pitchFamily="34" charset="0"/>
              </a:rPr>
              <a:t>, J.J., Isla Alcoser, S.D. and </a:t>
            </a:r>
            <a:r>
              <a:rPr lang="en-IN" sz="800" b="0" i="0" u="none" strike="noStrike" dirty="0" err="1">
                <a:solidFill>
                  <a:srgbClr val="222222"/>
                </a:solidFill>
                <a:effectLst/>
                <a:latin typeface="Arial" panose="020B0604020202020204" pitchFamily="34" charset="0"/>
              </a:rPr>
              <a:t>Rengifo</a:t>
            </a:r>
            <a:r>
              <a:rPr lang="en-IN" sz="800" b="0" i="0" u="none" strike="noStrike" dirty="0">
                <a:solidFill>
                  <a:srgbClr val="222222"/>
                </a:solidFill>
                <a:effectLst/>
                <a:latin typeface="Arial" panose="020B0604020202020204" pitchFamily="34" charset="0"/>
              </a:rPr>
              <a:t>-Lozano, R.A., 2020. Integration of ICTS and Digital Skills in Times of the Pandemic COVID-19. </a:t>
            </a:r>
            <a:r>
              <a:rPr lang="en-IN" sz="800" b="0" i="1" u="none" strike="noStrike" dirty="0">
                <a:solidFill>
                  <a:srgbClr val="222222"/>
                </a:solidFill>
                <a:effectLst/>
                <a:latin typeface="Arial" panose="020B0604020202020204" pitchFamily="34" charset="0"/>
              </a:rPr>
              <a:t>International Journal of Higher Education</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9</a:t>
            </a:r>
            <a:r>
              <a:rPr lang="en-IN" sz="800" b="0" i="0" u="none" strike="noStrike" dirty="0">
                <a:solidFill>
                  <a:srgbClr val="222222"/>
                </a:solidFill>
                <a:effectLst/>
                <a:latin typeface="Arial" panose="020B0604020202020204" pitchFamily="34" charset="0"/>
              </a:rPr>
              <a:t>(9), pp.11-20. Available at: </a:t>
            </a:r>
            <a:r>
              <a:rPr lang="en-IN" sz="800" b="0" i="0" u="sng" strike="noStrike" dirty="0">
                <a:solidFill>
                  <a:srgbClr val="1155CC"/>
                </a:solidFill>
                <a:effectLst/>
                <a:latin typeface="Arial" panose="020B0604020202020204" pitchFamily="34" charset="0"/>
                <a:hlinkClick r:id="rId3"/>
              </a:rPr>
              <a:t>https://files.eric.ed.gov/fulltext/EJ1281403.pdf</a:t>
            </a:r>
            <a:endParaRPr lang="en-IN" sz="800" b="0" dirty="0">
              <a:effectLst/>
            </a:endParaRPr>
          </a:p>
          <a:p>
            <a:pPr rtl="0">
              <a:lnSpc>
                <a:spcPct val="120000"/>
              </a:lnSpc>
              <a:spcBef>
                <a:spcPts val="0"/>
              </a:spcBef>
              <a:spcAft>
                <a:spcPts val="0"/>
              </a:spcAft>
            </a:pPr>
            <a:r>
              <a:rPr lang="en-IN" sz="800" b="0" i="0" u="none" strike="noStrike" dirty="0">
                <a:solidFill>
                  <a:srgbClr val="222222"/>
                </a:solidFill>
                <a:effectLst/>
                <a:latin typeface="Arial" panose="020B0604020202020204" pitchFamily="34" charset="0"/>
              </a:rPr>
              <a:t>Lê, J.K. and Schmid, T., 2022. The practice of innovating research methods. </a:t>
            </a:r>
            <a:r>
              <a:rPr lang="en-IN" sz="800" b="0" i="1" u="none" strike="noStrike" dirty="0">
                <a:solidFill>
                  <a:srgbClr val="222222"/>
                </a:solidFill>
                <a:effectLst/>
                <a:latin typeface="Arial" panose="020B0604020202020204" pitchFamily="34" charset="0"/>
              </a:rPr>
              <a:t>Organizational Research Methods</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25</a:t>
            </a:r>
            <a:r>
              <a:rPr lang="en-IN" sz="800" b="0" i="0" u="none" strike="noStrike" dirty="0">
                <a:solidFill>
                  <a:srgbClr val="222222"/>
                </a:solidFill>
                <a:effectLst/>
                <a:latin typeface="Arial" panose="020B0604020202020204" pitchFamily="34" charset="0"/>
              </a:rPr>
              <a:t>(2), pp.308-336. Available at: </a:t>
            </a:r>
            <a:r>
              <a:rPr lang="en-IN" sz="800" b="0" i="0" u="sng" strike="noStrike" dirty="0">
                <a:solidFill>
                  <a:srgbClr val="1155CC"/>
                </a:solidFill>
                <a:effectLst/>
                <a:latin typeface="Arial" panose="020B0604020202020204" pitchFamily="34" charset="0"/>
                <a:hlinkClick r:id="rId4"/>
              </a:rPr>
              <a:t>https://journals.sagepub.com/doi/pdf/10.1177/1094428120935498</a:t>
            </a:r>
            <a:endParaRPr lang="en-IN" sz="800" b="0" dirty="0">
              <a:effectLst/>
            </a:endParaRPr>
          </a:p>
          <a:p>
            <a:pPr rtl="0">
              <a:lnSpc>
                <a:spcPct val="120000"/>
              </a:lnSpc>
              <a:spcBef>
                <a:spcPts val="0"/>
              </a:spcBef>
              <a:spcAft>
                <a:spcPts val="0"/>
              </a:spcAft>
            </a:pPr>
            <a:r>
              <a:rPr lang="en-IN" sz="800" b="0" i="0" u="none" strike="noStrike" dirty="0" err="1">
                <a:solidFill>
                  <a:srgbClr val="222222"/>
                </a:solidFill>
                <a:effectLst/>
                <a:latin typeface="Arial" panose="020B0604020202020204" pitchFamily="34" charset="0"/>
              </a:rPr>
              <a:t>Atmowardoyo</a:t>
            </a:r>
            <a:r>
              <a:rPr lang="en-IN" sz="800" b="0" i="0" u="none" strike="noStrike" dirty="0">
                <a:solidFill>
                  <a:srgbClr val="222222"/>
                </a:solidFill>
                <a:effectLst/>
                <a:latin typeface="Arial" panose="020B0604020202020204" pitchFamily="34" charset="0"/>
              </a:rPr>
              <a:t>, H., 2018. Research methods in TEFL studies: Descriptive research, case study, error analysis, and R &amp; D. </a:t>
            </a:r>
            <a:r>
              <a:rPr lang="en-IN" sz="800" b="0" i="1" u="none" strike="noStrike" dirty="0">
                <a:solidFill>
                  <a:srgbClr val="222222"/>
                </a:solidFill>
                <a:effectLst/>
                <a:latin typeface="Arial" panose="020B0604020202020204" pitchFamily="34" charset="0"/>
              </a:rPr>
              <a:t>Journal of Language Teaching and Research</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9</a:t>
            </a:r>
            <a:r>
              <a:rPr lang="en-IN" sz="800" b="0" i="0" u="none" strike="noStrike" dirty="0">
                <a:solidFill>
                  <a:srgbClr val="222222"/>
                </a:solidFill>
                <a:effectLst/>
                <a:latin typeface="Arial" panose="020B0604020202020204" pitchFamily="34" charset="0"/>
              </a:rPr>
              <a:t>(1), pp.197-204. Available at: </a:t>
            </a:r>
            <a:r>
              <a:rPr lang="en-IN" sz="800" b="0" i="0" u="sng" strike="noStrike" dirty="0">
                <a:solidFill>
                  <a:srgbClr val="1155CC"/>
                </a:solidFill>
                <a:effectLst/>
                <a:latin typeface="Arial" panose="020B0604020202020204" pitchFamily="34" charset="0"/>
                <a:hlinkClick r:id="rId5"/>
              </a:rPr>
              <a:t>http://academypublication.com/issues2/jltr/vol09/01/25.pdf</a:t>
            </a:r>
            <a:endParaRPr lang="en-IN" sz="800" b="0" dirty="0">
              <a:effectLst/>
            </a:endParaRPr>
          </a:p>
          <a:p>
            <a:pPr rtl="0">
              <a:lnSpc>
                <a:spcPct val="120000"/>
              </a:lnSpc>
              <a:spcBef>
                <a:spcPts val="0"/>
              </a:spcBef>
              <a:spcAft>
                <a:spcPts val="0"/>
              </a:spcAft>
            </a:pPr>
            <a:r>
              <a:rPr lang="en-IN" sz="800" b="0" i="0" u="none" strike="noStrike" dirty="0" err="1">
                <a:solidFill>
                  <a:srgbClr val="222222"/>
                </a:solidFill>
                <a:effectLst/>
                <a:latin typeface="Arial" panose="020B0604020202020204" pitchFamily="34" charset="0"/>
              </a:rPr>
              <a:t>Paam</a:t>
            </a:r>
            <a:r>
              <a:rPr lang="en-IN" sz="800" b="0" i="0" u="none" strike="noStrike" dirty="0">
                <a:solidFill>
                  <a:srgbClr val="222222"/>
                </a:solidFill>
                <a:effectLst/>
                <a:latin typeface="Arial" panose="020B0604020202020204" pitchFamily="34" charset="0"/>
              </a:rPr>
              <a:t>, P., Berretta, R., Heydar, M. and García-Flores, R., 2019. The impact of inventory management on economic and environmental sustainability in the apple industry. </a:t>
            </a:r>
            <a:r>
              <a:rPr lang="en-IN" sz="800" b="0" i="1" u="none" strike="noStrike" dirty="0">
                <a:solidFill>
                  <a:srgbClr val="222222"/>
                </a:solidFill>
                <a:effectLst/>
                <a:latin typeface="Arial" panose="020B0604020202020204" pitchFamily="34" charset="0"/>
              </a:rPr>
              <a:t>Computers and Electronics in Agriculture</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163</a:t>
            </a:r>
            <a:r>
              <a:rPr lang="en-IN" sz="800" b="0" i="0" u="none" strike="noStrike" dirty="0">
                <a:solidFill>
                  <a:srgbClr val="222222"/>
                </a:solidFill>
                <a:effectLst/>
                <a:latin typeface="Arial" panose="020B0604020202020204" pitchFamily="34" charset="0"/>
              </a:rPr>
              <a:t>, p.104848. Available at: </a:t>
            </a:r>
            <a:r>
              <a:rPr lang="en-IN" sz="800" b="0" i="0" u="sng" strike="noStrike" dirty="0">
                <a:solidFill>
                  <a:srgbClr val="1155CC"/>
                </a:solidFill>
                <a:effectLst/>
                <a:latin typeface="Arial" panose="020B0604020202020204" pitchFamily="34" charset="0"/>
                <a:hlinkClick r:id="rId6"/>
              </a:rPr>
              <a:t>https://www.researchgate.net/profile/Parichehr-Paam/publication/334478758_The_impact_of_inventory_management_on_economic_and_environmental_sustainability_in_the_apple_industry/links/5d39286e92851cd04684415d/The-impact-of-inventory-management-on-economic-and-environmental-sustainability-in-the-apple-industry.pdf</a:t>
            </a:r>
            <a:endParaRPr lang="en-IN" sz="800" b="0" dirty="0">
              <a:effectLst/>
            </a:endParaRPr>
          </a:p>
          <a:p>
            <a:pPr rtl="0">
              <a:lnSpc>
                <a:spcPct val="120000"/>
              </a:lnSpc>
              <a:spcBef>
                <a:spcPts val="0"/>
              </a:spcBef>
              <a:spcAft>
                <a:spcPts val="0"/>
              </a:spcAft>
            </a:pPr>
            <a:r>
              <a:rPr lang="en-IN" sz="800" b="0" i="0" u="none" strike="noStrike" dirty="0" err="1">
                <a:solidFill>
                  <a:srgbClr val="222222"/>
                </a:solidFill>
                <a:effectLst/>
                <a:latin typeface="Arial" panose="020B0604020202020204" pitchFamily="34" charset="0"/>
              </a:rPr>
              <a:t>Podolny</a:t>
            </a:r>
            <a:r>
              <a:rPr lang="en-IN" sz="800" b="0" i="0" u="none" strike="noStrike" dirty="0">
                <a:solidFill>
                  <a:srgbClr val="222222"/>
                </a:solidFill>
                <a:effectLst/>
                <a:latin typeface="Arial" panose="020B0604020202020204" pitchFamily="34" charset="0"/>
              </a:rPr>
              <a:t>, J.M. and Hansen, M.T., 2020. How Apple is organized for innovation. </a:t>
            </a:r>
            <a:r>
              <a:rPr lang="en-IN" sz="800" b="0" i="1" u="none" strike="noStrike" dirty="0">
                <a:solidFill>
                  <a:srgbClr val="222222"/>
                </a:solidFill>
                <a:effectLst/>
                <a:latin typeface="Arial" panose="020B0604020202020204" pitchFamily="34" charset="0"/>
              </a:rPr>
              <a:t>Harvard Business Review</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98</a:t>
            </a:r>
            <a:r>
              <a:rPr lang="en-IN" sz="800" b="0" i="0" u="none" strike="noStrike" dirty="0">
                <a:solidFill>
                  <a:srgbClr val="222222"/>
                </a:solidFill>
                <a:effectLst/>
                <a:latin typeface="Arial" panose="020B0604020202020204" pitchFamily="34" charset="0"/>
              </a:rPr>
              <a:t>(6), pp.86-95. Available at: </a:t>
            </a:r>
            <a:r>
              <a:rPr lang="en-IN" sz="800" b="0" i="0" u="sng" strike="noStrike" dirty="0">
                <a:solidFill>
                  <a:srgbClr val="1155CC"/>
                </a:solidFill>
                <a:effectLst/>
                <a:latin typeface="Arial" panose="020B0604020202020204" pitchFamily="34" charset="0"/>
                <a:hlinkClick r:id="rId7"/>
              </a:rPr>
              <a:t>https://empowerment.ee/wp-content/uploads/2021/03/How-Apple-Is-Organized-for-Innovation.pdf</a:t>
            </a:r>
            <a:endParaRPr lang="en-IN" sz="800" b="0" dirty="0">
              <a:effectLst/>
            </a:endParaRPr>
          </a:p>
          <a:p>
            <a:pPr rtl="0">
              <a:lnSpc>
                <a:spcPct val="120000"/>
              </a:lnSpc>
              <a:spcBef>
                <a:spcPts val="0"/>
              </a:spcBef>
              <a:spcAft>
                <a:spcPts val="0"/>
              </a:spcAft>
            </a:pPr>
            <a:r>
              <a:rPr lang="en-IN" sz="800" b="0" i="0" u="none" strike="noStrike" dirty="0" err="1">
                <a:solidFill>
                  <a:srgbClr val="222222"/>
                </a:solidFill>
                <a:effectLst/>
                <a:latin typeface="Arial" panose="020B0604020202020204" pitchFamily="34" charset="0"/>
              </a:rPr>
              <a:t>Fazli</a:t>
            </a:r>
            <a:r>
              <a:rPr lang="en-IN" sz="800" b="0" i="0" u="none" strike="noStrike" dirty="0">
                <a:solidFill>
                  <a:srgbClr val="222222"/>
                </a:solidFill>
                <a:effectLst/>
                <a:latin typeface="Arial" panose="020B0604020202020204" pitchFamily="34" charset="0"/>
              </a:rPr>
              <a:t>-Salehi, R., Azadi, M., Torres, I.M. and </a:t>
            </a:r>
            <a:r>
              <a:rPr lang="en-IN" sz="800" b="0" i="0" u="none" strike="noStrike" dirty="0" err="1">
                <a:solidFill>
                  <a:srgbClr val="222222"/>
                </a:solidFill>
                <a:effectLst/>
                <a:latin typeface="Arial" panose="020B0604020202020204" pitchFamily="34" charset="0"/>
              </a:rPr>
              <a:t>Zúñiga</a:t>
            </a:r>
            <a:r>
              <a:rPr lang="en-IN" sz="800" b="0" i="0" u="none" strike="noStrike" dirty="0">
                <a:solidFill>
                  <a:srgbClr val="222222"/>
                </a:solidFill>
                <a:effectLst/>
                <a:latin typeface="Arial" panose="020B0604020202020204" pitchFamily="34" charset="0"/>
              </a:rPr>
              <a:t>, M.Á., 2021. Antecedents and outcomes of brand identification with Apple products among Iranian consumers. </a:t>
            </a:r>
            <a:r>
              <a:rPr lang="en-IN" sz="800" b="0" i="1" u="none" strike="noStrike" dirty="0">
                <a:solidFill>
                  <a:srgbClr val="222222"/>
                </a:solidFill>
                <a:effectLst/>
                <a:latin typeface="Arial" panose="020B0604020202020204" pitchFamily="34" charset="0"/>
              </a:rPr>
              <a:t>Journal of Relationship Marketing</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20</a:t>
            </a:r>
            <a:r>
              <a:rPr lang="en-IN" sz="800" b="0" i="0" u="none" strike="noStrike" dirty="0">
                <a:solidFill>
                  <a:srgbClr val="222222"/>
                </a:solidFill>
                <a:effectLst/>
                <a:latin typeface="Arial" panose="020B0604020202020204" pitchFamily="34" charset="0"/>
              </a:rPr>
              <a:t>(2), pp.135-155. Available at: </a:t>
            </a:r>
            <a:r>
              <a:rPr lang="en-IN" sz="800" b="0" i="0" u="sng" strike="noStrike" dirty="0">
                <a:solidFill>
                  <a:srgbClr val="1155CC"/>
                </a:solidFill>
                <a:effectLst/>
                <a:latin typeface="Arial" panose="020B0604020202020204" pitchFamily="34" charset="0"/>
                <a:hlinkClick r:id="rId8"/>
              </a:rPr>
              <a:t>https://www.researchgate.net/profile/Reza-Fazli-Salehi/publication/341061265_Antecedents_and_Outcomes_of_Brand_Identification_with_Apple_Products_among_Iranian_Consumers/links/5fc6f85e299bf188d4e8e722/Antecedents-and-Outcomes-of-Brand-Identification-with-Apple-Products-among-Iranian-Consumers.pdf</a:t>
            </a:r>
            <a:endParaRPr lang="en-IN" sz="800" b="0" dirty="0">
              <a:effectLst/>
            </a:endParaRPr>
          </a:p>
          <a:p>
            <a:pPr rtl="0">
              <a:lnSpc>
                <a:spcPct val="120000"/>
              </a:lnSpc>
              <a:spcBef>
                <a:spcPts val="0"/>
              </a:spcBef>
              <a:spcAft>
                <a:spcPts val="0"/>
              </a:spcAft>
            </a:pPr>
            <a:r>
              <a:rPr lang="en-IN" sz="800" b="0" i="0" u="none" strike="noStrike" dirty="0">
                <a:solidFill>
                  <a:srgbClr val="222222"/>
                </a:solidFill>
                <a:effectLst/>
                <a:latin typeface="Arial" panose="020B0604020202020204" pitchFamily="34" charset="0"/>
              </a:rPr>
              <a:t>Raja, R. and </a:t>
            </a:r>
            <a:r>
              <a:rPr lang="en-IN" sz="800" b="0" i="0" u="none" strike="noStrike" dirty="0" err="1">
                <a:solidFill>
                  <a:srgbClr val="222222"/>
                </a:solidFill>
                <a:effectLst/>
                <a:latin typeface="Arial" panose="020B0604020202020204" pitchFamily="34" charset="0"/>
              </a:rPr>
              <a:t>Nagasubramani</a:t>
            </a:r>
            <a:r>
              <a:rPr lang="en-IN" sz="800" b="0" i="0" u="none" strike="noStrike" dirty="0">
                <a:solidFill>
                  <a:srgbClr val="222222"/>
                </a:solidFill>
                <a:effectLst/>
                <a:latin typeface="Arial" panose="020B0604020202020204" pitchFamily="34" charset="0"/>
              </a:rPr>
              <a:t>, P.C., 2018. Impact of modern technology in education. </a:t>
            </a:r>
            <a:r>
              <a:rPr lang="en-IN" sz="800" b="0" i="1" u="none" strike="noStrike" dirty="0">
                <a:solidFill>
                  <a:srgbClr val="222222"/>
                </a:solidFill>
                <a:effectLst/>
                <a:latin typeface="Arial" panose="020B0604020202020204" pitchFamily="34" charset="0"/>
              </a:rPr>
              <a:t>Journal of Applied and Advanced Research</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3</a:t>
            </a:r>
            <a:r>
              <a:rPr lang="en-IN" sz="800" b="0" i="0" u="none" strike="noStrike" dirty="0">
                <a:solidFill>
                  <a:srgbClr val="222222"/>
                </a:solidFill>
                <a:effectLst/>
                <a:latin typeface="Arial" panose="020B0604020202020204" pitchFamily="34" charset="0"/>
              </a:rPr>
              <a:t>(1), pp.33-35. Available at: </a:t>
            </a:r>
            <a:r>
              <a:rPr lang="en-IN" sz="800" b="0" i="0" u="sng" strike="noStrike" dirty="0">
                <a:solidFill>
                  <a:srgbClr val="1155CC"/>
                </a:solidFill>
                <a:effectLst/>
                <a:latin typeface="Arial" panose="020B0604020202020204" pitchFamily="34" charset="0"/>
                <a:hlinkClick r:id="rId9"/>
              </a:rPr>
              <a:t>https://d1wqtxts1xzle7.cloudfront.net/63887921/Impact_of_modern_technology_in_education20200710-27957-jsmaeg-with-cover-page-v2.pdf?Expires=1649864746&amp;Signature=Vmbqiw9bYab5yUIvrU0OiN5BdDd~bqlGFHJ83Q21qQ~YHfCd7Uh~BnqROn54bzta0fc84eo5PSTJ6spCAKc70wOU4TyhxZqR0TrM9QLNw1oH4634oDLmsofjeO5d9MCUCdAxGTz35IIr81PSMB2sdTeVmeFdnDxDshFusTuLYErdkxZeBpRef9UYmzqzDVnCu3AA1vfnjClB5W8RIPG2DfkxwVbp2urt8gD73sM39~-KjeahdqNO0U6VO0lD8PBQqlmxHbIJ74k5~k7ucJhoawSHwrMEZve6hnksg4wVlnX6rFHGKqQoPMQEBgiUtuHX8yFDEvoQP90AD5kdptr7NQ__&amp;Key-Pair-Id=APKAJLOHF5GGSLRBV4ZA</a:t>
            </a:r>
            <a:endParaRPr lang="en-IN" sz="800" b="0" dirty="0">
              <a:effectLst/>
            </a:endParaRPr>
          </a:p>
          <a:p>
            <a:pPr rtl="0">
              <a:lnSpc>
                <a:spcPct val="120000"/>
              </a:lnSpc>
              <a:spcBef>
                <a:spcPts val="0"/>
              </a:spcBef>
              <a:spcAft>
                <a:spcPts val="0"/>
              </a:spcAft>
            </a:pPr>
            <a:r>
              <a:rPr lang="en-IN" sz="800" b="0" i="0" u="none" strike="noStrike" dirty="0" err="1">
                <a:solidFill>
                  <a:srgbClr val="222222"/>
                </a:solidFill>
                <a:effectLst/>
                <a:latin typeface="Arial" panose="020B0604020202020204" pitchFamily="34" charset="0"/>
              </a:rPr>
              <a:t>Mustafaoğlu</a:t>
            </a:r>
            <a:r>
              <a:rPr lang="en-IN" sz="800" b="0" i="0" u="none" strike="noStrike" dirty="0">
                <a:solidFill>
                  <a:srgbClr val="222222"/>
                </a:solidFill>
                <a:effectLst/>
                <a:latin typeface="Arial" panose="020B0604020202020204" pitchFamily="34" charset="0"/>
              </a:rPr>
              <a:t>, R., </a:t>
            </a:r>
            <a:r>
              <a:rPr lang="en-IN" sz="800" b="0" i="0" u="none" strike="noStrike" dirty="0" err="1">
                <a:solidFill>
                  <a:srgbClr val="222222"/>
                </a:solidFill>
                <a:effectLst/>
                <a:latin typeface="Arial" panose="020B0604020202020204" pitchFamily="34" charset="0"/>
              </a:rPr>
              <a:t>Zirek</a:t>
            </a:r>
            <a:r>
              <a:rPr lang="en-IN" sz="800" b="0" i="0" u="none" strike="noStrike" dirty="0">
                <a:solidFill>
                  <a:srgbClr val="222222"/>
                </a:solidFill>
                <a:effectLst/>
                <a:latin typeface="Arial" panose="020B0604020202020204" pitchFamily="34" charset="0"/>
              </a:rPr>
              <a:t>, E., </a:t>
            </a:r>
            <a:r>
              <a:rPr lang="en-IN" sz="800" b="0" i="0" u="none" strike="noStrike" dirty="0" err="1">
                <a:solidFill>
                  <a:srgbClr val="222222"/>
                </a:solidFill>
                <a:effectLst/>
                <a:latin typeface="Arial" panose="020B0604020202020204" pitchFamily="34" charset="0"/>
              </a:rPr>
              <a:t>Yasacı</a:t>
            </a:r>
            <a:r>
              <a:rPr lang="en-IN" sz="800" b="0" i="0" u="none" strike="noStrike" dirty="0">
                <a:solidFill>
                  <a:srgbClr val="222222"/>
                </a:solidFill>
                <a:effectLst/>
                <a:latin typeface="Arial" panose="020B0604020202020204" pitchFamily="34" charset="0"/>
              </a:rPr>
              <a:t>, Z. and </a:t>
            </a:r>
            <a:r>
              <a:rPr lang="en-IN" sz="800" b="0" i="0" u="none" strike="noStrike" dirty="0" err="1">
                <a:solidFill>
                  <a:srgbClr val="222222"/>
                </a:solidFill>
                <a:effectLst/>
                <a:latin typeface="Arial" panose="020B0604020202020204" pitchFamily="34" charset="0"/>
              </a:rPr>
              <a:t>Özdinçler</a:t>
            </a:r>
            <a:r>
              <a:rPr lang="en-IN" sz="800" b="0" i="0" u="none" strike="noStrike" dirty="0">
                <a:solidFill>
                  <a:srgbClr val="222222"/>
                </a:solidFill>
                <a:effectLst/>
                <a:latin typeface="Arial" panose="020B0604020202020204" pitchFamily="34" charset="0"/>
              </a:rPr>
              <a:t>, A.R., 2018. The negative effects of digital technology usage on children’s development and health. </a:t>
            </a:r>
            <a:r>
              <a:rPr lang="en-IN" sz="800" b="0" i="1" u="none" strike="noStrike" dirty="0" err="1">
                <a:solidFill>
                  <a:srgbClr val="222222"/>
                </a:solidFill>
                <a:effectLst/>
                <a:latin typeface="Arial" panose="020B0604020202020204" pitchFamily="34" charset="0"/>
              </a:rPr>
              <a:t>Addicta</a:t>
            </a:r>
            <a:r>
              <a:rPr lang="en-IN" sz="800" b="0" i="1" u="none" strike="noStrike" dirty="0">
                <a:solidFill>
                  <a:srgbClr val="222222"/>
                </a:solidFill>
                <a:effectLst/>
                <a:latin typeface="Arial" panose="020B0604020202020204" pitchFamily="34" charset="0"/>
              </a:rPr>
              <a:t>: The Turkish Journal on Addictions</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5</a:t>
            </a:r>
            <a:r>
              <a:rPr lang="en-IN" sz="800" b="0" i="0" u="none" strike="noStrike" dirty="0">
                <a:solidFill>
                  <a:srgbClr val="222222"/>
                </a:solidFill>
                <a:effectLst/>
                <a:latin typeface="Arial" panose="020B0604020202020204" pitchFamily="34" charset="0"/>
              </a:rPr>
              <a:t>(2), pp.13-21. Available at: </a:t>
            </a:r>
            <a:r>
              <a:rPr lang="en-IN" sz="800" b="0" i="0" u="sng" strike="noStrike" dirty="0">
                <a:solidFill>
                  <a:srgbClr val="1155CC"/>
                </a:solidFill>
                <a:effectLst/>
                <a:latin typeface="Arial" panose="020B0604020202020204" pitchFamily="34" charset="0"/>
                <a:hlinkClick r:id="rId10"/>
              </a:rPr>
              <a:t>https://www.researchgate.net/profile/Rustem-Mustafaoglu/publication/325263798_The_Negative_Effects_of_Digital_Technology_Usage_on_Children's_Development_and_Health/links/5b027b564585154aeb061acf/The-Negative-Effects-of-Digital-Technology-Usage-on-Childrens-Development-and-Health.pdf</a:t>
            </a:r>
            <a:endParaRPr lang="en-IN" sz="800" b="0" dirty="0">
              <a:effectLst/>
            </a:endParaRPr>
          </a:p>
          <a:p>
            <a:pPr rtl="0">
              <a:lnSpc>
                <a:spcPct val="120000"/>
              </a:lnSpc>
              <a:spcBef>
                <a:spcPts val="0"/>
              </a:spcBef>
              <a:spcAft>
                <a:spcPts val="0"/>
              </a:spcAft>
            </a:pPr>
            <a:r>
              <a:rPr lang="en-IN" sz="800" b="0" i="0" u="none" strike="noStrike" dirty="0" err="1">
                <a:solidFill>
                  <a:srgbClr val="222222"/>
                </a:solidFill>
                <a:effectLst/>
                <a:latin typeface="Arial" panose="020B0604020202020204" pitchFamily="34" charset="0"/>
              </a:rPr>
              <a:t>Puspitarini</a:t>
            </a:r>
            <a:r>
              <a:rPr lang="en-IN" sz="800" b="0" i="0" u="none" strike="noStrike" dirty="0">
                <a:solidFill>
                  <a:srgbClr val="222222"/>
                </a:solidFill>
                <a:effectLst/>
                <a:latin typeface="Arial" panose="020B0604020202020204" pitchFamily="34" charset="0"/>
              </a:rPr>
              <a:t>, Y.D. and Hanif, M., 2019. Using Learning Media to Increase Learning Motivation in Elementary School. </a:t>
            </a:r>
            <a:r>
              <a:rPr lang="en-IN" sz="800" b="0" i="1" u="none" strike="noStrike" dirty="0">
                <a:solidFill>
                  <a:srgbClr val="222222"/>
                </a:solidFill>
                <a:effectLst/>
                <a:latin typeface="Arial" panose="020B0604020202020204" pitchFamily="34" charset="0"/>
              </a:rPr>
              <a:t>Anatolian Journal of Education</a:t>
            </a:r>
            <a:r>
              <a:rPr lang="en-IN" sz="800" b="0" i="0" u="none" strike="noStrike" dirty="0">
                <a:solidFill>
                  <a:srgbClr val="222222"/>
                </a:solidFill>
                <a:effectLst/>
                <a:latin typeface="Arial" panose="020B0604020202020204" pitchFamily="34" charset="0"/>
              </a:rPr>
              <a:t>, </a:t>
            </a:r>
            <a:r>
              <a:rPr lang="en-IN" sz="800" b="0" i="1" u="none" strike="noStrike" dirty="0">
                <a:solidFill>
                  <a:srgbClr val="222222"/>
                </a:solidFill>
                <a:effectLst/>
                <a:latin typeface="Arial" panose="020B0604020202020204" pitchFamily="34" charset="0"/>
              </a:rPr>
              <a:t>4</a:t>
            </a:r>
            <a:r>
              <a:rPr lang="en-IN" sz="800" b="0" i="0" u="none" strike="noStrike" dirty="0">
                <a:solidFill>
                  <a:srgbClr val="222222"/>
                </a:solidFill>
                <a:effectLst/>
                <a:latin typeface="Arial" panose="020B0604020202020204" pitchFamily="34" charset="0"/>
              </a:rPr>
              <a:t>(2), pp.53-60. Available at: </a:t>
            </a:r>
            <a:r>
              <a:rPr lang="en-IN" sz="800" u="sng" dirty="0">
                <a:solidFill>
                  <a:srgbClr val="1155CC"/>
                </a:solidFill>
                <a:latin typeface="Arial" panose="020B0604020202020204" pitchFamily="34" charset="0"/>
              </a:rPr>
              <a:t>https://files.eric.ed.gov/fulltext/EJ1244451.pdf</a:t>
            </a:r>
            <a:r>
              <a:rPr lang="en-IN" sz="900" dirty="0"/>
              <a:t/>
            </a:r>
            <a:br>
              <a:rPr lang="en-IN" sz="900" dirty="0"/>
            </a:br>
            <a:endParaRPr lang="en-IN" sz="900" dirty="0"/>
          </a:p>
        </p:txBody>
      </p:sp>
    </p:spTree>
    <p:extLst>
      <p:ext uri="{BB962C8B-B14F-4D97-AF65-F5344CB8AC3E}">
        <p14:creationId xmlns:p14="http://schemas.microsoft.com/office/powerpoint/2010/main" val="545831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2" ma:contentTypeDescription="Create a new document." ma:contentTypeScope="" ma:versionID="43a178c92310897d4495be509f702e6e">
  <xsd:schema xmlns:xsd="http://www.w3.org/2001/XMLSchema" xmlns:xs="http://www.w3.org/2001/XMLSchema" xmlns:p="http://schemas.microsoft.com/office/2006/metadata/properties" xmlns:ns3="2185e222-3c8d-40d1-8655-532d5209bd26" targetNamespace="http://schemas.microsoft.com/office/2006/metadata/properties" ma:root="true" ma:fieldsID="09ac7b1107ea48b1aa306ebfa6b0c574" ns3:_="">
    <xsd:import namespace="2185e222-3c8d-40d1-8655-532d5209bd26"/>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703F25F-61D3-48D0-9DBD-C3727065A7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366D3E-6C12-4547-9BC0-4754B949B757}">
  <ds:schemaRefs>
    <ds:schemaRef ds:uri="http://schemas.microsoft.com/sharepoint/v3/contenttype/forms"/>
  </ds:schemaRefs>
</ds:datastoreItem>
</file>

<file path=customXml/itemProps3.xml><?xml version="1.0" encoding="utf-8"?>
<ds:datastoreItem xmlns:ds="http://schemas.openxmlformats.org/officeDocument/2006/customXml" ds:itemID="{EE60ECAA-94B1-4567-930A-2A22888CA641}">
  <ds:schemaRefs>
    <ds:schemaRef ds:uri="http://www.w3.org/XML/1998/namespace"/>
    <ds:schemaRef ds:uri="http://purl.org/dc/terms/"/>
    <ds:schemaRef ds:uri="http://schemas.microsoft.com/office/2006/metadata/properties"/>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2185e222-3c8d-40d1-8655-532d5209bd26"/>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2073</Words>
  <Application>Microsoft Macintosh PowerPoint</Application>
  <PresentationFormat>Widescreen</PresentationFormat>
  <Paragraphs>141</Paragraphs>
  <Slides>22</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Century Gothic</vt:lpstr>
      <vt:lpstr>Times New Roman</vt:lpstr>
      <vt:lpstr>Wingdings 3</vt:lpstr>
      <vt:lpstr>Ion Boardroom</vt:lpstr>
      <vt:lpstr>Module Code: BMSW4003</vt:lpstr>
      <vt:lpstr>PowerPoint Presentation</vt:lpstr>
      <vt:lpstr>Who is Apple ?</vt:lpstr>
      <vt:lpstr>Aim of the organisation </vt:lpstr>
      <vt:lpstr>Scope and purpose</vt:lpstr>
      <vt:lpstr>Challenges before the modern technology</vt:lpstr>
      <vt:lpstr>Challenges before the modern technology</vt:lpstr>
      <vt:lpstr>Vision and mission </vt:lpstr>
      <vt:lpstr>Current status of Apple</vt:lpstr>
      <vt:lpstr>PowerPoint Presentation</vt:lpstr>
      <vt:lpstr>Brief description  </vt:lpstr>
      <vt:lpstr>Components  </vt:lpstr>
      <vt:lpstr>Working process  </vt:lpstr>
      <vt:lpstr>IMPACT OF MODERN TECHNOLOGY</vt:lpstr>
      <vt:lpstr>Positive impacts</vt:lpstr>
      <vt:lpstr>Negative impacts  </vt:lpstr>
      <vt:lpstr>Patterns and benefits of technology  </vt:lpstr>
      <vt:lpstr>LESSONS THAT ARE DRAWN FROM THE CASE STUDY</vt:lpstr>
      <vt:lpstr>Huge difference between old and modern technology  </vt:lpstr>
      <vt:lpstr>Importance of modern technology  </vt:lpstr>
      <vt:lpstr>Conclusion  </vt:lpstr>
      <vt:lpstr>Reference List</vt:lpstr>
    </vt:vector>
  </TitlesOfParts>
  <Company/>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
  <cp:lastModifiedBy/>
  <cp:revision>2</cp:revision>
  <dcterms:created xsi:type="dcterms:W3CDTF">2022-04-13T16:19:33Z</dcterms:created>
  <dcterms:modified xsi:type="dcterms:W3CDTF">2022-04-25T21:19:06Z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