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6" r:id="rId2"/>
    <p:sldId id="257" r:id="rId3"/>
    <p:sldId id="258" r:id="rId4"/>
    <p:sldId id="262" r:id="rId5"/>
    <p:sldId id="261" r:id="rId6"/>
    <p:sldId id="264" r:id="rId7"/>
    <p:sldId id="260" r:id="rId8"/>
    <p:sldId id="263" r:id="rId9"/>
    <p:sldId id="268" r:id="rId10"/>
    <p:sldId id="270" r:id="rId11"/>
    <p:sldId id="265" r:id="rId12"/>
    <p:sldId id="266" r:id="rId13"/>
    <p:sldId id="267" r:id="rId14"/>
    <p:sldId id="269" r:id="rId15"/>
    <p:sldId id="271" r:id="rId16"/>
    <p:sldId id="259"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C822EB-C65F-40C6-B1A8-33ED3C5788CE}" type="datetimeFigureOut">
              <a:rPr lang="en-GB" smtClean="0"/>
              <a:t>27/10/2015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CA50F8-2154-4014-8655-C0EEB5F231C8}" type="slidenum">
              <a:rPr lang="en-GB" smtClean="0"/>
              <a:t>‹#›</a:t>
            </a:fld>
            <a:endParaRPr lang="en-GB"/>
          </a:p>
        </p:txBody>
      </p:sp>
    </p:spTree>
    <p:extLst>
      <p:ext uri="{BB962C8B-B14F-4D97-AF65-F5344CB8AC3E}">
        <p14:creationId xmlns:p14="http://schemas.microsoft.com/office/powerpoint/2010/main" val="2129361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Welsh curriculum the Baker Act – Kenneth Baker Education Secretary</a:t>
            </a:r>
            <a:endParaRPr lang="en-GB" dirty="0"/>
          </a:p>
        </p:txBody>
      </p:sp>
      <p:sp>
        <p:nvSpPr>
          <p:cNvPr id="4" name="Slide Number Placeholder 3"/>
          <p:cNvSpPr>
            <a:spLocks noGrp="1"/>
          </p:cNvSpPr>
          <p:nvPr>
            <p:ph type="sldNum" sz="quarter" idx="10"/>
          </p:nvPr>
        </p:nvSpPr>
        <p:spPr/>
        <p:txBody>
          <a:bodyPr/>
          <a:lstStyle/>
          <a:p>
            <a:fld id="{F6CA50F8-2154-4014-8655-C0EEB5F231C8}" type="slidenum">
              <a:rPr lang="en-GB" smtClean="0"/>
              <a:t>3</a:t>
            </a:fld>
            <a:endParaRPr lang="en-GB"/>
          </a:p>
        </p:txBody>
      </p:sp>
    </p:spTree>
    <p:extLst>
      <p:ext uri="{BB962C8B-B14F-4D97-AF65-F5344CB8AC3E}">
        <p14:creationId xmlns:p14="http://schemas.microsoft.com/office/powerpoint/2010/main" val="27169771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learning should be viewed like an ‘expedition’ with ‘stops, detours and spurts’ along the way. </a:t>
            </a:r>
            <a:r>
              <a:rPr lang="en-GB" b="1" dirty="0" smtClean="0">
                <a:effectLst/>
              </a:rPr>
              <a:t>Rather than having ‘levels’ of achievement, Professor Donaldson recommends measuring progress through ‘Progression Steps’</a:t>
            </a:r>
          </a:p>
          <a:p>
            <a:endParaRPr lang="en-GB" b="1" dirty="0"/>
          </a:p>
          <a:p>
            <a:r>
              <a:rPr lang="en-GB" b="1" dirty="0" smtClean="0"/>
              <a:t>Will it happen?</a:t>
            </a:r>
            <a:endParaRPr lang="en-GB" dirty="0"/>
          </a:p>
        </p:txBody>
      </p:sp>
      <p:sp>
        <p:nvSpPr>
          <p:cNvPr id="4" name="Slide Number Placeholder 3"/>
          <p:cNvSpPr>
            <a:spLocks noGrp="1"/>
          </p:cNvSpPr>
          <p:nvPr>
            <p:ph type="sldNum" sz="quarter" idx="10"/>
          </p:nvPr>
        </p:nvSpPr>
        <p:spPr/>
        <p:txBody>
          <a:bodyPr/>
          <a:lstStyle/>
          <a:p>
            <a:fld id="{F6CA50F8-2154-4014-8655-C0EEB5F231C8}" type="slidenum">
              <a:rPr lang="en-GB" smtClean="0"/>
              <a:t>14</a:t>
            </a:fld>
            <a:endParaRPr lang="en-GB"/>
          </a:p>
        </p:txBody>
      </p:sp>
    </p:spTree>
    <p:extLst>
      <p:ext uri="{BB962C8B-B14F-4D97-AF65-F5344CB8AC3E}">
        <p14:creationId xmlns:p14="http://schemas.microsoft.com/office/powerpoint/2010/main" val="169981437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10/27/2015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10/27/2015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10/27/2015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10/27/2015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bbc.co.uk/news/uk-wales-31606122"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Curriculum Studies</a:t>
            </a:r>
            <a:endParaRPr lang="en-GB" dirty="0"/>
          </a:p>
        </p:txBody>
      </p:sp>
      <p:sp>
        <p:nvSpPr>
          <p:cNvPr id="3" name="Subtitle 2"/>
          <p:cNvSpPr>
            <a:spLocks noGrp="1"/>
          </p:cNvSpPr>
          <p:nvPr>
            <p:ph type="subTitle" idx="1"/>
          </p:nvPr>
        </p:nvSpPr>
        <p:spPr/>
        <p:txBody>
          <a:bodyPr/>
          <a:lstStyle/>
          <a:p>
            <a:r>
              <a:rPr lang="en-GB" b="1" dirty="0"/>
              <a:t>A radical change to Wales’ Curriculum </a:t>
            </a:r>
            <a:endParaRPr lang="en-GB" dirty="0"/>
          </a:p>
        </p:txBody>
      </p:sp>
    </p:spTree>
    <p:extLst>
      <p:ext uri="{BB962C8B-B14F-4D97-AF65-F5344CB8AC3E}">
        <p14:creationId xmlns:p14="http://schemas.microsoft.com/office/powerpoint/2010/main" val="2017470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pPr lvl="0"/>
            <a:r>
              <a:rPr lang="en-GB" dirty="0" smtClean="0"/>
              <a:t>To </a:t>
            </a:r>
            <a:r>
              <a:rPr lang="en-GB" dirty="0"/>
              <a:t>explore the main points of the Donaldson </a:t>
            </a:r>
            <a:r>
              <a:rPr lang="en-GB" dirty="0" smtClean="0"/>
              <a:t>Report</a:t>
            </a:r>
          </a:p>
          <a:p>
            <a:pPr marL="0" lvl="0" indent="0">
              <a:buNone/>
            </a:pPr>
            <a:endParaRPr lang="en-GB" dirty="0"/>
          </a:p>
          <a:p>
            <a:pPr lvl="0"/>
            <a:r>
              <a:rPr lang="en-GB" dirty="0"/>
              <a:t>To critically analyse the impact the Donaldson Report will have on the education of children and young people in Wales</a:t>
            </a:r>
          </a:p>
          <a:p>
            <a:endParaRPr lang="en-GB" dirty="0"/>
          </a:p>
        </p:txBody>
      </p:sp>
    </p:spTree>
    <p:extLst>
      <p:ext uri="{BB962C8B-B14F-4D97-AF65-F5344CB8AC3E}">
        <p14:creationId xmlns:p14="http://schemas.microsoft.com/office/powerpoint/2010/main" val="2132213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History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Welsh National Curriculum introduced in 1988 – started to be taught in schools in 1989 </a:t>
            </a:r>
          </a:p>
          <a:p>
            <a:r>
              <a:rPr lang="en-GB" dirty="0"/>
              <a:t>"we can no longer leave individual teachers, schools or local authorities to devise the curriculum that children should </a:t>
            </a:r>
            <a:r>
              <a:rPr lang="en-GB" dirty="0" smtClean="0"/>
              <a:t>follow“ (Baker, 1988). </a:t>
            </a:r>
          </a:p>
          <a:p>
            <a:pPr marL="0" indent="0">
              <a:buNone/>
            </a:pPr>
            <a:endParaRPr lang="en-GB" dirty="0" smtClean="0"/>
          </a:p>
          <a:p>
            <a:r>
              <a:rPr lang="en-GB" dirty="0" smtClean="0"/>
              <a:t>Curriculum same as it was 26 years ago.</a:t>
            </a:r>
          </a:p>
          <a:p>
            <a:endParaRPr lang="en-GB" dirty="0"/>
          </a:p>
          <a:p>
            <a:pPr marL="0" indent="0">
              <a:buNone/>
            </a:pPr>
            <a:r>
              <a:rPr lang="en-GB" b="1" dirty="0" smtClean="0"/>
              <a:t>Consider: why do we need to change now? </a:t>
            </a:r>
          </a:p>
          <a:p>
            <a:endParaRPr lang="en-GB" dirty="0" smtClean="0"/>
          </a:p>
        </p:txBody>
      </p:sp>
    </p:spTree>
    <p:extLst>
      <p:ext uri="{BB962C8B-B14F-4D97-AF65-F5344CB8AC3E}">
        <p14:creationId xmlns:p14="http://schemas.microsoft.com/office/powerpoint/2010/main" val="3597830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Developments</a:t>
            </a:r>
            <a:endParaRPr lang="en-GB" dirty="0"/>
          </a:p>
        </p:txBody>
      </p:sp>
      <p:sp>
        <p:nvSpPr>
          <p:cNvPr id="3" name="Content Placeholder 2"/>
          <p:cNvSpPr>
            <a:spLocks noGrp="1"/>
          </p:cNvSpPr>
          <p:nvPr>
            <p:ph idx="1"/>
          </p:nvPr>
        </p:nvSpPr>
        <p:spPr/>
        <p:txBody>
          <a:bodyPr>
            <a:normAutofit lnSpcReduction="10000"/>
          </a:bodyPr>
          <a:lstStyle/>
          <a:p>
            <a:r>
              <a:rPr lang="en-GB" dirty="0"/>
              <a:t>T</a:t>
            </a:r>
            <a:r>
              <a:rPr lang="en-GB" dirty="0" smtClean="0"/>
              <a:t>he </a:t>
            </a:r>
            <a:r>
              <a:rPr lang="en-GB" dirty="0"/>
              <a:t>introduction of a Foundation Phase to replace the former Key Stage 1; </a:t>
            </a:r>
            <a:endParaRPr lang="en-GB" dirty="0" smtClean="0"/>
          </a:p>
          <a:p>
            <a:r>
              <a:rPr lang="en-GB" dirty="0"/>
              <a:t>T</a:t>
            </a:r>
            <a:r>
              <a:rPr lang="en-GB" dirty="0" smtClean="0"/>
              <a:t>he </a:t>
            </a:r>
            <a:r>
              <a:rPr lang="en-GB" dirty="0"/>
              <a:t>development of an inclusive statutory National Literacy and Numeracy Framework (LNF) in response to growing evidence of problems in these vital aspects of education; </a:t>
            </a:r>
            <a:endParaRPr lang="en-GB" dirty="0" smtClean="0"/>
          </a:p>
          <a:p>
            <a:r>
              <a:rPr lang="en-GB" dirty="0"/>
              <a:t>T</a:t>
            </a:r>
            <a:r>
              <a:rPr lang="en-GB" dirty="0" smtClean="0"/>
              <a:t>he </a:t>
            </a:r>
            <a:r>
              <a:rPr lang="en-GB" dirty="0"/>
              <a:t>development of a Welsh Baccalaureate Qualification (WBQ) at Key Stage 4 and beyond; and an increased emphasis on skills across the curriculum. </a:t>
            </a:r>
            <a:endParaRPr lang="en-GB" dirty="0" smtClean="0"/>
          </a:p>
          <a:p>
            <a:pPr marL="0" indent="0">
              <a:buNone/>
            </a:pPr>
            <a:r>
              <a:rPr lang="en-GB" dirty="0" smtClean="0"/>
              <a:t>Donaldson (2015)</a:t>
            </a:r>
            <a:endParaRPr lang="en-GB" dirty="0"/>
          </a:p>
        </p:txBody>
      </p:sp>
    </p:spTree>
    <p:extLst>
      <p:ext uri="{BB962C8B-B14F-4D97-AF65-F5344CB8AC3E}">
        <p14:creationId xmlns:p14="http://schemas.microsoft.com/office/powerpoint/2010/main" val="2901279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change now?</a:t>
            </a:r>
            <a:endParaRPr lang="en-GB" dirty="0"/>
          </a:p>
        </p:txBody>
      </p:sp>
      <p:sp>
        <p:nvSpPr>
          <p:cNvPr id="3" name="Content Placeholder 2"/>
          <p:cNvSpPr>
            <a:spLocks noGrp="1"/>
          </p:cNvSpPr>
          <p:nvPr>
            <p:ph idx="1"/>
          </p:nvPr>
        </p:nvSpPr>
        <p:spPr>
          <a:xfrm>
            <a:off x="1295401" y="2372497"/>
            <a:ext cx="9601196" cy="3503371"/>
          </a:xfrm>
        </p:spPr>
        <p:txBody>
          <a:bodyPr>
            <a:normAutofit/>
          </a:bodyPr>
          <a:lstStyle/>
          <a:p>
            <a:r>
              <a:rPr lang="en-GB" dirty="0" smtClean="0"/>
              <a:t>Government concerned about standards in literacy and numeracy</a:t>
            </a:r>
          </a:p>
          <a:p>
            <a:r>
              <a:rPr lang="en-GB" dirty="0" smtClean="0"/>
              <a:t> </a:t>
            </a:r>
            <a:r>
              <a:rPr lang="en-GB" dirty="0"/>
              <a:t>The Welsh Government has consistently sought to respond to these pressures, as seen in curriculum changes in 2008, major reports and initiatives on school </a:t>
            </a:r>
            <a:r>
              <a:rPr lang="en-GB" dirty="0" smtClean="0"/>
              <a:t>improvement. (Donaldson 2014)</a:t>
            </a:r>
          </a:p>
          <a:p>
            <a:r>
              <a:rPr lang="en-GB" dirty="0"/>
              <a:t>Evidence from Programme for International Student Assessment (PISA) surveys, the relative performance of children and young people in Wales in national qualifications, and evaluations in </a:t>
            </a:r>
            <a:r>
              <a:rPr lang="en-GB" dirty="0" err="1"/>
              <a:t>Estyn</a:t>
            </a:r>
            <a:r>
              <a:rPr lang="en-GB" dirty="0"/>
              <a:t> reports all demonstrate that levels of achievement are not as high as they could and should be. </a:t>
            </a:r>
          </a:p>
          <a:p>
            <a:endParaRPr lang="en-GB" dirty="0" smtClean="0"/>
          </a:p>
          <a:p>
            <a:endParaRPr lang="en-GB" dirty="0" smtClean="0"/>
          </a:p>
          <a:p>
            <a:endParaRPr lang="en-GB" dirty="0"/>
          </a:p>
        </p:txBody>
      </p:sp>
    </p:spTree>
    <p:extLst>
      <p:ext uri="{BB962C8B-B14F-4D97-AF65-F5344CB8AC3E}">
        <p14:creationId xmlns:p14="http://schemas.microsoft.com/office/powerpoint/2010/main" val="3545918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Concerns </a:t>
            </a:r>
            <a:r>
              <a:rPr lang="en-GB" dirty="0" smtClean="0"/>
              <a:t>expressed about </a:t>
            </a:r>
            <a:r>
              <a:rPr lang="en-GB" dirty="0"/>
              <a:t>continuity in primary education and at points of transfer between stages. </a:t>
            </a:r>
            <a:endParaRPr lang="en-GB" dirty="0" smtClean="0"/>
          </a:p>
          <a:p>
            <a:pPr marL="0" indent="0">
              <a:buNone/>
            </a:pPr>
            <a:endParaRPr lang="en-GB" dirty="0" smtClean="0"/>
          </a:p>
          <a:p>
            <a:r>
              <a:rPr lang="en-GB" dirty="0" smtClean="0"/>
              <a:t>PSHE and </a:t>
            </a:r>
            <a:r>
              <a:rPr lang="en-GB" dirty="0"/>
              <a:t>the educational experience of young people at Key Stage 3 require radical improvement</a:t>
            </a:r>
            <a:r>
              <a:rPr lang="en-GB" dirty="0" smtClean="0"/>
              <a:t>.</a:t>
            </a:r>
          </a:p>
          <a:p>
            <a:pPr marL="0" indent="0">
              <a:buNone/>
            </a:pPr>
            <a:endParaRPr lang="en-GB" dirty="0" smtClean="0"/>
          </a:p>
          <a:p>
            <a:r>
              <a:rPr lang="en-GB" dirty="0" smtClean="0"/>
              <a:t>Curriculum has become outdated, overloaded and complicated </a:t>
            </a:r>
            <a:endParaRPr lang="en-GB" dirty="0"/>
          </a:p>
        </p:txBody>
      </p:sp>
    </p:spTree>
    <p:extLst>
      <p:ext uri="{BB962C8B-B14F-4D97-AF65-F5344CB8AC3E}">
        <p14:creationId xmlns:p14="http://schemas.microsoft.com/office/powerpoint/2010/main" val="4076022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Donaldson</a:t>
            </a:r>
            <a:endParaRPr lang="en-GB" dirty="0"/>
          </a:p>
        </p:txBody>
      </p:sp>
      <p:sp>
        <p:nvSpPr>
          <p:cNvPr id="3" name="Content Placeholder 2"/>
          <p:cNvSpPr>
            <a:spLocks noGrp="1"/>
          </p:cNvSpPr>
          <p:nvPr>
            <p:ph idx="1"/>
          </p:nvPr>
        </p:nvSpPr>
        <p:spPr/>
        <p:txBody>
          <a:bodyPr>
            <a:normAutofit lnSpcReduction="10000"/>
          </a:bodyPr>
          <a:lstStyle/>
          <a:p>
            <a:r>
              <a:rPr lang="en-GB" dirty="0" smtClean="0"/>
              <a:t>Conducted a review of curriculum and assessment arrangements in Wales for Foundation Phase to KS4</a:t>
            </a:r>
          </a:p>
          <a:p>
            <a:r>
              <a:rPr lang="en-GB" dirty="0" smtClean="0"/>
              <a:t>The </a:t>
            </a:r>
            <a:r>
              <a:rPr lang="en-GB" dirty="0"/>
              <a:t>Successful Futures report has taken nearly a year to </a:t>
            </a:r>
            <a:r>
              <a:rPr lang="en-GB" dirty="0" smtClean="0"/>
              <a:t>compile</a:t>
            </a:r>
          </a:p>
          <a:p>
            <a:r>
              <a:rPr lang="en-GB" dirty="0" smtClean="0"/>
              <a:t>Prof </a:t>
            </a:r>
            <a:r>
              <a:rPr lang="en-GB" dirty="0"/>
              <a:t>Donaldson said he had received a "clear and consistent" message after taking evidence from more than 700 people, from pupils and parents to teachers and business. </a:t>
            </a:r>
          </a:p>
          <a:p>
            <a:r>
              <a:rPr lang="en-GB" dirty="0"/>
              <a:t>Prof Donaldson said the proposed changes were about better learning and higher standards. </a:t>
            </a:r>
          </a:p>
          <a:p>
            <a:pPr marL="0" indent="0">
              <a:buNone/>
            </a:pPr>
            <a:endParaRPr lang="en-GB" dirty="0"/>
          </a:p>
        </p:txBody>
      </p:sp>
    </p:spTree>
    <p:extLst>
      <p:ext uri="{BB962C8B-B14F-4D97-AF65-F5344CB8AC3E}">
        <p14:creationId xmlns:p14="http://schemas.microsoft.com/office/powerpoint/2010/main" val="1715585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Grp="1"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6778" y="608856"/>
            <a:ext cx="10181968" cy="5640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6531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evidence tell us?</a:t>
            </a:r>
            <a:endParaRPr lang="en-GB" dirty="0"/>
          </a:p>
        </p:txBody>
      </p:sp>
      <p:sp>
        <p:nvSpPr>
          <p:cNvPr id="3" name="Content Placeholder 2"/>
          <p:cNvSpPr>
            <a:spLocks noGrp="1"/>
          </p:cNvSpPr>
          <p:nvPr>
            <p:ph idx="1"/>
          </p:nvPr>
        </p:nvSpPr>
        <p:spPr/>
        <p:txBody>
          <a:bodyPr>
            <a:normAutofit lnSpcReduction="10000"/>
          </a:bodyPr>
          <a:lstStyle/>
          <a:p>
            <a:r>
              <a:rPr lang="en-GB" b="1" dirty="0" smtClean="0"/>
              <a:t>Best aspects of Welsh Curriculum: </a:t>
            </a:r>
            <a:r>
              <a:rPr lang="en-GB" dirty="0"/>
              <a:t>‘the Foundation Phase, the Welsh language and bilingualism </a:t>
            </a:r>
            <a:r>
              <a:rPr lang="en-GB" dirty="0" smtClean="0"/>
              <a:t>and </a:t>
            </a:r>
            <a:r>
              <a:rPr lang="en-GB" dirty="0"/>
              <a:t>the focus on Welsh identity and the Curriculum </a:t>
            </a:r>
            <a:r>
              <a:rPr lang="en-GB" dirty="0" err="1" smtClean="0"/>
              <a:t>Cymreig</a:t>
            </a:r>
            <a:r>
              <a:rPr lang="en-GB" dirty="0" smtClean="0"/>
              <a:t>’</a:t>
            </a:r>
          </a:p>
          <a:p>
            <a:r>
              <a:rPr lang="en-GB" b="1" dirty="0" smtClean="0"/>
              <a:t>Concerns:</a:t>
            </a:r>
          </a:p>
          <a:p>
            <a:pPr>
              <a:buFontTx/>
              <a:buChar char="-"/>
            </a:pPr>
            <a:r>
              <a:rPr lang="en-GB" dirty="0" smtClean="0"/>
              <a:t>Current </a:t>
            </a:r>
            <a:r>
              <a:rPr lang="en-GB" dirty="0"/>
              <a:t>school curriculum was out of date in relation to digital technology. </a:t>
            </a:r>
            <a:endParaRPr lang="en-GB" dirty="0" smtClean="0"/>
          </a:p>
          <a:p>
            <a:pPr>
              <a:buFontTx/>
              <a:buChar char="-"/>
            </a:pPr>
            <a:r>
              <a:rPr lang="en-GB" dirty="0" smtClean="0"/>
              <a:t>Businesses </a:t>
            </a:r>
            <a:r>
              <a:rPr lang="en-GB" dirty="0"/>
              <a:t>saw the ability to use technology creatively for researching and problem solving as key competences that they wanted to see in prospective employees. </a:t>
            </a:r>
            <a:endParaRPr lang="en-GB" dirty="0"/>
          </a:p>
          <a:p>
            <a:endParaRPr lang="en-GB" dirty="0"/>
          </a:p>
        </p:txBody>
      </p:sp>
    </p:spTree>
    <p:extLst>
      <p:ext uri="{BB962C8B-B14F-4D97-AF65-F5344CB8AC3E}">
        <p14:creationId xmlns:p14="http://schemas.microsoft.com/office/powerpoint/2010/main" val="662130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Young people want a </a:t>
            </a:r>
            <a:r>
              <a:rPr lang="en-GB" dirty="0"/>
              <a:t>greater focus on general social competences (life skills and personal confidence, personal and social education (PSE)), basic skills (i.e. literacy and numeracy), more vocational education and careers </a:t>
            </a:r>
            <a:r>
              <a:rPr lang="en-GB" dirty="0" smtClean="0"/>
              <a:t>guidance</a:t>
            </a:r>
            <a:r>
              <a:rPr lang="en-GB" dirty="0"/>
              <a:t> </a:t>
            </a:r>
            <a:r>
              <a:rPr lang="en-GB" dirty="0" smtClean="0"/>
              <a:t>(Donaldson, 2015).</a:t>
            </a:r>
          </a:p>
          <a:p>
            <a:endParaRPr lang="en-GB" dirty="0"/>
          </a:p>
          <a:p>
            <a:endParaRPr lang="en-GB" dirty="0" smtClean="0"/>
          </a:p>
          <a:p>
            <a:pPr marL="0" indent="0">
              <a:buNone/>
            </a:pPr>
            <a:r>
              <a:rPr lang="en-GB" dirty="0">
                <a:hlinkClick r:id="rId2"/>
              </a:rPr>
              <a:t>http://</a:t>
            </a:r>
            <a:r>
              <a:rPr lang="en-GB" dirty="0" smtClean="0">
                <a:hlinkClick r:id="rId2"/>
              </a:rPr>
              <a:t>www.bbc.co.uk/news/uk-wales-31606122</a:t>
            </a: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7648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curriculum should be….</a:t>
            </a:r>
            <a:endParaRPr lang="en-GB" dirty="0"/>
          </a:p>
        </p:txBody>
      </p:sp>
      <p:sp>
        <p:nvSpPr>
          <p:cNvPr id="3" name="Content Placeholder 2"/>
          <p:cNvSpPr>
            <a:spLocks noGrp="1"/>
          </p:cNvSpPr>
          <p:nvPr>
            <p:ph idx="1"/>
          </p:nvPr>
        </p:nvSpPr>
        <p:spPr>
          <a:xfrm>
            <a:off x="1295401" y="2496065"/>
            <a:ext cx="9601196" cy="3690551"/>
          </a:xfrm>
        </p:spPr>
        <p:txBody>
          <a:bodyPr>
            <a:normAutofit fontScale="77500" lnSpcReduction="20000"/>
          </a:bodyPr>
          <a:lstStyle/>
          <a:p>
            <a:r>
              <a:rPr lang="en-GB" b="1" dirty="0"/>
              <a:t>authentic</a:t>
            </a:r>
            <a:r>
              <a:rPr lang="en-GB" dirty="0"/>
              <a:t>: rooted in Welsh values and culture and aligned with an agreed set of stated purposes </a:t>
            </a:r>
          </a:p>
          <a:p>
            <a:r>
              <a:rPr lang="en-GB" b="1" dirty="0"/>
              <a:t>evidence-based</a:t>
            </a:r>
            <a:r>
              <a:rPr lang="en-GB" dirty="0"/>
              <a:t>: drawing on the best of existing practice within Wales and from elsewhere, and on sound research </a:t>
            </a:r>
          </a:p>
          <a:p>
            <a:r>
              <a:rPr lang="en-GB" b="1" dirty="0"/>
              <a:t>responsive</a:t>
            </a:r>
            <a:r>
              <a:rPr lang="en-GB" dirty="0"/>
              <a:t>: relevant to the needs of today (individual, local and national) but also equipping all young people with the knowledge, skills and dispositions for future challenges as lifelong learners </a:t>
            </a:r>
          </a:p>
          <a:p>
            <a:r>
              <a:rPr lang="en-GB" b="1" dirty="0" smtClean="0"/>
              <a:t>inclusive</a:t>
            </a:r>
            <a:r>
              <a:rPr lang="en-GB" dirty="0"/>
              <a:t>: easily understood by all, encompassing an entitlement to high-quality education for every child and young person and taking account of their views in the context of the United Nations Convention on the Rights of the Child (UNCRC), and those of parents, carers and wider society </a:t>
            </a:r>
          </a:p>
          <a:p>
            <a:r>
              <a:rPr lang="en-GB" b="1" dirty="0"/>
              <a:t>ambitious</a:t>
            </a:r>
            <a:r>
              <a:rPr lang="en-GB" dirty="0"/>
              <a:t>: embodying high expectations and setting no artificial limits on achievement and challenge for each individual child and young person </a:t>
            </a: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302899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77500" lnSpcReduction="20000"/>
          </a:bodyPr>
          <a:lstStyle/>
          <a:p>
            <a:r>
              <a:rPr lang="en-GB" b="1" dirty="0"/>
              <a:t>empowering</a:t>
            </a:r>
            <a:r>
              <a:rPr lang="en-GB" dirty="0"/>
              <a:t>: developing competences which will allow young people to engage confidently with the challenges of their future lives </a:t>
            </a:r>
          </a:p>
          <a:p>
            <a:r>
              <a:rPr lang="en-GB" b="1" dirty="0"/>
              <a:t>unified</a:t>
            </a:r>
            <a:r>
              <a:rPr lang="en-GB" dirty="0"/>
              <a:t>: enabling continuity and flow with components which combine and build progressively </a:t>
            </a:r>
          </a:p>
          <a:p>
            <a:r>
              <a:rPr lang="en-GB" b="1" dirty="0"/>
              <a:t>engaging</a:t>
            </a:r>
            <a:r>
              <a:rPr lang="en-GB" dirty="0"/>
              <a:t>: encouraging enjoyment from learning and satisfaction in mastering challenging subject matter </a:t>
            </a:r>
          </a:p>
          <a:p>
            <a:r>
              <a:rPr lang="en-GB" b="1" dirty="0"/>
              <a:t>based on subsidiarity</a:t>
            </a:r>
            <a:r>
              <a:rPr lang="en-GB" dirty="0"/>
              <a:t>: commanding the confidence of all, while encouraging appropriate ownership and decision making by those closest to the teaching and learning process </a:t>
            </a:r>
          </a:p>
          <a:p>
            <a:r>
              <a:rPr lang="en-GB" b="1" dirty="0"/>
              <a:t>manageable</a:t>
            </a:r>
            <a:r>
              <a:rPr lang="en-GB" dirty="0"/>
              <a:t>: recognising the implications for and supported by appropriate assessment and accountability arrangements. </a:t>
            </a:r>
          </a:p>
          <a:p>
            <a:pPr marL="0" indent="0" algn="r">
              <a:buNone/>
            </a:pPr>
            <a:r>
              <a:rPr lang="en-GB" dirty="0"/>
              <a:t>Donaldson (2015)</a:t>
            </a:r>
          </a:p>
          <a:p>
            <a:pPr marL="0" indent="0" algn="r">
              <a:buNone/>
            </a:pPr>
            <a:endParaRPr lang="en-GB" dirty="0"/>
          </a:p>
        </p:txBody>
      </p:sp>
    </p:spTree>
    <p:extLst>
      <p:ext uri="{BB962C8B-B14F-4D97-AF65-F5344CB8AC3E}">
        <p14:creationId xmlns:p14="http://schemas.microsoft.com/office/powerpoint/2010/main" val="2783035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Smooth Transitions</a:t>
            </a:r>
            <a:endParaRPr lang="en-GB" dirty="0"/>
          </a:p>
        </p:txBody>
      </p:sp>
      <p:sp>
        <p:nvSpPr>
          <p:cNvPr id="3" name="Content Placeholder 2"/>
          <p:cNvSpPr>
            <a:spLocks noGrp="1"/>
          </p:cNvSpPr>
          <p:nvPr>
            <p:ph idx="1"/>
          </p:nvPr>
        </p:nvSpPr>
        <p:spPr>
          <a:xfrm>
            <a:off x="1295401" y="2556932"/>
            <a:ext cx="9601196" cy="3637922"/>
          </a:xfrm>
        </p:spPr>
        <p:txBody>
          <a:bodyPr>
            <a:normAutofit fontScale="85000" lnSpcReduction="20000"/>
          </a:bodyPr>
          <a:lstStyle/>
          <a:p>
            <a:pPr marL="0" indent="0">
              <a:buNone/>
            </a:pPr>
            <a:r>
              <a:rPr lang="en-GB" b="1" dirty="0" smtClean="0"/>
              <a:t>‘A continuum of learning’ </a:t>
            </a:r>
            <a:endParaRPr lang="en-GB" dirty="0" smtClean="0"/>
          </a:p>
          <a:p>
            <a:r>
              <a:rPr lang="en-GB" dirty="0" smtClean="0"/>
              <a:t>Scrapping the 4 key stages</a:t>
            </a:r>
          </a:p>
          <a:p>
            <a:pPr marL="0" indent="0">
              <a:buNone/>
            </a:pPr>
            <a:endParaRPr lang="en-GB" dirty="0" smtClean="0"/>
          </a:p>
          <a:p>
            <a:r>
              <a:rPr lang="en-GB" dirty="0"/>
              <a:t>"transitions" between them leads to too much of a disconnect for pupils; that teachers and schools do not see the education system as one long process, but rather a series of blocks</a:t>
            </a:r>
            <a:r>
              <a:rPr lang="en-GB" dirty="0" smtClean="0"/>
              <a:t>.</a:t>
            </a:r>
          </a:p>
          <a:p>
            <a:pPr marL="0" indent="0">
              <a:buNone/>
            </a:pPr>
            <a:endParaRPr lang="en-GB" dirty="0" smtClean="0"/>
          </a:p>
          <a:p>
            <a:r>
              <a:rPr lang="en-GB" dirty="0"/>
              <a:t>five "progression steps" at three-year </a:t>
            </a:r>
            <a:r>
              <a:rPr lang="en-GB" dirty="0" smtClean="0"/>
              <a:t>intervals.</a:t>
            </a:r>
          </a:p>
          <a:p>
            <a:pPr marL="0" indent="0">
              <a:buNone/>
            </a:pPr>
            <a:endParaRPr lang="en-GB" dirty="0" smtClean="0"/>
          </a:p>
          <a:p>
            <a:r>
              <a:rPr lang="en-GB" dirty="0" smtClean="0"/>
              <a:t>These </a:t>
            </a:r>
            <a:r>
              <a:rPr lang="en-GB" dirty="0"/>
              <a:t>would be used at five points of the ‘learning continuum’ and would relate to expectations at </a:t>
            </a:r>
            <a:r>
              <a:rPr lang="en-GB" b="1" dirty="0"/>
              <a:t>ages 5, 8, 11, 14 and 16</a:t>
            </a:r>
            <a:r>
              <a:rPr lang="en-GB" dirty="0"/>
              <a:t>.</a:t>
            </a:r>
          </a:p>
          <a:p>
            <a:pPr marL="0" indent="0">
              <a:buNone/>
            </a:pPr>
            <a:endParaRPr lang="en-GB" dirty="0"/>
          </a:p>
        </p:txBody>
      </p:sp>
    </p:spTree>
    <p:extLst>
      <p:ext uri="{BB962C8B-B14F-4D97-AF65-F5344CB8AC3E}">
        <p14:creationId xmlns:p14="http://schemas.microsoft.com/office/powerpoint/2010/main" val="770460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700216" y="634314"/>
            <a:ext cx="10832757" cy="5642917"/>
          </a:xfrm>
          <a:prstGeom prst="rect">
            <a:avLst/>
          </a:prstGeom>
        </p:spPr>
      </p:pic>
    </p:spTree>
    <p:extLst>
      <p:ext uri="{BB962C8B-B14F-4D97-AF65-F5344CB8AC3E}">
        <p14:creationId xmlns:p14="http://schemas.microsoft.com/office/powerpoint/2010/main" val="1099262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Subjects</a:t>
            </a:r>
            <a:endParaRPr lang="en-GB" dirty="0"/>
          </a:p>
        </p:txBody>
      </p:sp>
      <p:sp>
        <p:nvSpPr>
          <p:cNvPr id="3" name="Content Placeholder 2"/>
          <p:cNvSpPr>
            <a:spLocks noGrp="1"/>
          </p:cNvSpPr>
          <p:nvPr>
            <p:ph idx="1"/>
          </p:nvPr>
        </p:nvSpPr>
        <p:spPr/>
        <p:txBody>
          <a:bodyPr/>
          <a:lstStyle/>
          <a:p>
            <a:r>
              <a:rPr lang="en-GB" dirty="0" smtClean="0"/>
              <a:t>Scrapping of ‘core’ and ‘non core’ subjects </a:t>
            </a:r>
            <a:endParaRPr lang="en-GB" dirty="0"/>
          </a:p>
          <a:p>
            <a:endParaRPr lang="en-GB" dirty="0" smtClean="0"/>
          </a:p>
          <a:p>
            <a:r>
              <a:rPr lang="en-GB" dirty="0" smtClean="0"/>
              <a:t>Introducing six key areas</a:t>
            </a:r>
          </a:p>
          <a:p>
            <a:endParaRPr lang="en-GB" dirty="0"/>
          </a:p>
          <a:p>
            <a:r>
              <a:rPr lang="en-GB" dirty="0" smtClean="0"/>
              <a:t>Digital competency – just as important as literacy and numeracy (naturally embedded) = Framework 2016</a:t>
            </a:r>
          </a:p>
        </p:txBody>
      </p:sp>
    </p:spTree>
    <p:extLst>
      <p:ext uri="{BB962C8B-B14F-4D97-AF65-F5344CB8AC3E}">
        <p14:creationId xmlns:p14="http://schemas.microsoft.com/office/powerpoint/2010/main" val="3850465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48496" y="708455"/>
            <a:ext cx="10527957" cy="5427362"/>
          </a:xfrm>
          <a:prstGeom prst="rect">
            <a:avLst/>
          </a:prstGeom>
        </p:spPr>
      </p:pic>
    </p:spTree>
    <p:extLst>
      <p:ext uri="{BB962C8B-B14F-4D97-AF65-F5344CB8AC3E}">
        <p14:creationId xmlns:p14="http://schemas.microsoft.com/office/powerpoint/2010/main" val="3287805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 testing</a:t>
            </a:r>
            <a:endParaRPr lang="en-GB" dirty="0"/>
          </a:p>
        </p:txBody>
      </p:sp>
      <p:sp>
        <p:nvSpPr>
          <p:cNvPr id="3" name="Content Placeholder 2"/>
          <p:cNvSpPr>
            <a:spLocks noGrp="1"/>
          </p:cNvSpPr>
          <p:nvPr>
            <p:ph idx="1"/>
          </p:nvPr>
        </p:nvSpPr>
        <p:spPr>
          <a:xfrm>
            <a:off x="1295401" y="2556931"/>
            <a:ext cx="9601196" cy="3481403"/>
          </a:xfrm>
        </p:spPr>
        <p:txBody>
          <a:bodyPr>
            <a:normAutofit fontScale="92500" lnSpcReduction="20000"/>
          </a:bodyPr>
          <a:lstStyle/>
          <a:p>
            <a:pPr marL="0" indent="0">
              <a:buNone/>
            </a:pPr>
            <a:r>
              <a:rPr lang="en-GB" b="1" dirty="0" smtClean="0"/>
              <a:t>Currently: </a:t>
            </a:r>
          </a:p>
          <a:p>
            <a:r>
              <a:rPr lang="en-GB" dirty="0" smtClean="0"/>
              <a:t>pupils </a:t>
            </a:r>
            <a:r>
              <a:rPr lang="en-GB" dirty="0"/>
              <a:t>are tested every year in Wales from the age of seven. </a:t>
            </a:r>
            <a:endParaRPr lang="en-GB" dirty="0" smtClean="0"/>
          </a:p>
          <a:p>
            <a:pPr marL="0" indent="0">
              <a:buNone/>
            </a:pPr>
            <a:r>
              <a:rPr lang="en-GB" b="1" dirty="0" smtClean="0"/>
              <a:t>Why?</a:t>
            </a:r>
          </a:p>
          <a:p>
            <a:r>
              <a:rPr lang="en-GB" dirty="0" smtClean="0"/>
              <a:t>The </a:t>
            </a:r>
            <a:r>
              <a:rPr lang="en-GB" dirty="0"/>
              <a:t>results are used to track and monitor the progress of pupils and also to judge the relative success of schools</a:t>
            </a:r>
            <a:r>
              <a:rPr lang="en-GB" dirty="0" smtClean="0"/>
              <a:t>.</a:t>
            </a:r>
          </a:p>
          <a:p>
            <a:pPr marL="0" indent="0">
              <a:buNone/>
            </a:pPr>
            <a:r>
              <a:rPr lang="en-GB" b="1" dirty="0" smtClean="0"/>
              <a:t>Donaldson believes:</a:t>
            </a:r>
          </a:p>
          <a:p>
            <a:r>
              <a:rPr lang="en-GB" dirty="0" smtClean="0"/>
              <a:t>Pupils should </a:t>
            </a:r>
            <a:r>
              <a:rPr lang="en-GB" dirty="0"/>
              <a:t>be tested less often, and that it should be "part of learning". </a:t>
            </a:r>
            <a:endParaRPr lang="en-GB" dirty="0" smtClean="0"/>
          </a:p>
          <a:p>
            <a:r>
              <a:rPr lang="en-GB" dirty="0"/>
              <a:t>"Testing can be an important learning tool. And if I'd have to choose between accountability and learning, I'd go with learning every time."</a:t>
            </a:r>
          </a:p>
          <a:p>
            <a:pPr marL="0" indent="0">
              <a:buNone/>
            </a:pPr>
            <a:endParaRPr lang="en-GB" dirty="0"/>
          </a:p>
        </p:txBody>
      </p:sp>
    </p:spTree>
    <p:extLst>
      <p:ext uri="{BB962C8B-B14F-4D97-AF65-F5344CB8AC3E}">
        <p14:creationId xmlns:p14="http://schemas.microsoft.com/office/powerpoint/2010/main" val="3239573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Timescale</a:t>
            </a:r>
            <a:endParaRPr lang="en-GB" dirty="0"/>
          </a:p>
        </p:txBody>
      </p:sp>
      <p:sp>
        <p:nvSpPr>
          <p:cNvPr id="3" name="Content Placeholder 2"/>
          <p:cNvSpPr>
            <a:spLocks noGrp="1"/>
          </p:cNvSpPr>
          <p:nvPr>
            <p:ph idx="1"/>
          </p:nvPr>
        </p:nvSpPr>
        <p:spPr/>
        <p:txBody>
          <a:bodyPr/>
          <a:lstStyle/>
          <a:p>
            <a:r>
              <a:rPr lang="en-GB" dirty="0"/>
              <a:t>Prof Donaldson will not be drawn on a precise timescale but is keen that while we do not rush it we do not lose momentum either</a:t>
            </a:r>
            <a:r>
              <a:rPr lang="en-GB" dirty="0" smtClean="0"/>
              <a:t>.</a:t>
            </a:r>
          </a:p>
          <a:p>
            <a:pPr marL="0" indent="0">
              <a:buNone/>
            </a:pPr>
            <a:endParaRPr lang="en-GB" dirty="0"/>
          </a:p>
          <a:p>
            <a:r>
              <a:rPr lang="en-GB" dirty="0"/>
              <a:t>Education Minister Huw Lewis has said it could take a decade or more of "heavy lifting and hard work" from teachers before the new curriculum is in place. </a:t>
            </a:r>
          </a:p>
          <a:p>
            <a:pPr marL="0" indent="0">
              <a:buNone/>
            </a:pPr>
            <a:endParaRPr lang="en-GB" dirty="0"/>
          </a:p>
        </p:txBody>
      </p:sp>
    </p:spTree>
    <p:extLst>
      <p:ext uri="{BB962C8B-B14F-4D97-AF65-F5344CB8AC3E}">
        <p14:creationId xmlns:p14="http://schemas.microsoft.com/office/powerpoint/2010/main" val="17060104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lstStyle/>
          <a:p>
            <a:pPr marL="0" indent="0">
              <a:buNone/>
            </a:pPr>
            <a:r>
              <a:rPr lang="en-GB" dirty="0"/>
              <a:t>Donaldson, G. (2015) Successful Futures,  Independent Review of Curriculum and Assessment Arrangements in Wales. [Online] Available at: https://hwbplus.wales.gov.uk/schools/6714052/Documents/Donaldson%20Report.pdf [Last accessed 06</a:t>
            </a:r>
            <a:r>
              <a:rPr lang="en-GB" baseline="30000" dirty="0"/>
              <a:t>th</a:t>
            </a:r>
            <a:r>
              <a:rPr lang="en-GB" dirty="0"/>
              <a:t> August 2015]</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98749550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112</TotalTime>
  <Words>1104</Words>
  <Application>Microsoft Office PowerPoint</Application>
  <PresentationFormat>Widescreen</PresentationFormat>
  <Paragraphs>94</Paragraphs>
  <Slides>19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Garamond</vt:lpstr>
      <vt:lpstr>Organic</vt:lpstr>
      <vt:lpstr>Curriculum Studies</vt:lpstr>
      <vt:lpstr>Objectives</vt:lpstr>
      <vt:lpstr>Brief History</vt:lpstr>
      <vt:lpstr>Developments</vt:lpstr>
      <vt:lpstr>Why change now?</vt:lpstr>
      <vt:lpstr>Continued</vt:lpstr>
      <vt:lpstr>Donaldson</vt:lpstr>
      <vt:lpstr>PowerPoint Presentation</vt:lpstr>
      <vt:lpstr>What does the evidence tell us?</vt:lpstr>
      <vt:lpstr>Continued</vt:lpstr>
      <vt:lpstr>A curriculum should be….</vt:lpstr>
      <vt:lpstr>Continued</vt:lpstr>
      <vt:lpstr>Smooth Transitions</vt:lpstr>
      <vt:lpstr>PowerPoint Presentation</vt:lpstr>
      <vt:lpstr>Subjects</vt:lpstr>
      <vt:lpstr>PowerPoint Presentation</vt:lpstr>
      <vt:lpstr>Less testing</vt:lpstr>
      <vt:lpstr>Timescale</vt:lpstr>
      <vt:lpstr>Reference list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Laura Hutchings</cp:lastModifiedBy>
  <cp:revision>2</cp:revision>
  <dcterms:created xsi:type="dcterms:W3CDTF">2015-10-27T09:05:30Z</dcterms:created>
  <dcterms:modified xsi:type="dcterms:W3CDTF">2015-10-27T10:58:25Z</dcterms:modified>
</cp:coreProperties>
</file>