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snapToObjects="1">
      <p:cViewPr varScale="1">
        <p:scale>
          <a:sx n="92" d="100"/>
          <a:sy n="92" d="100"/>
        </p:scale>
        <p:origin x="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3/21/2022</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817821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3/21/2022</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703792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3/21/2022</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493077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3/21/2022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26242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3/21/2022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43662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3/21/2022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852489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3/21/2022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206246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3/21/2022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61568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3/21/2022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50365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3/21/2022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64548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3/21/2022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5588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3/21/2022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71473180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61" r:id="rId6"/>
    <p:sldLayoutId id="2147483756" r:id="rId7"/>
    <p:sldLayoutId id="2147483757" r:id="rId8"/>
    <p:sldLayoutId id="2147483758" r:id="rId9"/>
    <p:sldLayoutId id="2147483760" r:id="rId10"/>
    <p:sldLayoutId id="2147483759"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8" Type="http://schemas.openxmlformats.org/officeDocument/2006/relationships/hyperlink" Target="https://www.surveymonkey.com/mp/market-research-ultimate-guide/" TargetMode="External"/><Relationship Id="rId3" Type="http://schemas.openxmlformats.org/officeDocument/2006/relationships/hyperlink" Target="https://shanebarker.com/blog/social-media-giveaways/" TargetMode="External"/><Relationship Id="rId7" Type="http://schemas.openxmlformats.org/officeDocument/2006/relationships/hyperlink" Target="https://www.entrepreneur.com/article/411532" TargetMode="External"/><Relationship Id="rId2" Type="http://schemas.openxmlformats.org/officeDocument/2006/relationships/hyperlink" Target="https://www.forbes.com/advisor/investing/invest-in-startups/" TargetMode="External"/><Relationship Id="rId1" Type="http://schemas.openxmlformats.org/officeDocument/2006/relationships/slideLayout" Target="../slideLayouts/slideLayout2.xml"/><Relationship Id="rId6" Type="http://schemas.openxmlformats.org/officeDocument/2006/relationships/hyperlink" Target="https://opportunitymarketing.co.uk/blog/flyering-small-business" TargetMode="External"/><Relationship Id="rId5" Type="http://schemas.openxmlformats.org/officeDocument/2006/relationships/hyperlink" Target="https://www.gov.uk/set-up-sole-trader" TargetMode="External"/><Relationship Id="rId4" Type="http://schemas.openxmlformats.org/officeDocument/2006/relationships/hyperlink" Target="https://www.cpba.co.uk/are-nail-technicians-in-high-demand/" TargetMode="External"/><Relationship Id="rId9" Type="http://schemas.openxmlformats.org/officeDocument/2006/relationships/hyperlink" Target="https://www.cosmopolitan.com/uk/beauty-hair/nails/a27029301/acrylic-na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51B63EEE-B5E3-42ED-90DF-2948123C7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7" y="4738"/>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00DC7BE8-B819-4865-ACAD-6EE9C972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E6C9AB00-EF0D-4621-BAA6-149A927DC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47" name="Straight Connector 46">
              <a:extLst>
                <a:ext uri="{FF2B5EF4-FFF2-40B4-BE49-F238E27FC236}">
                  <a16:creationId xmlns:a16="http://schemas.microsoft.com/office/drawing/2014/main" id="{FE717950-671C-4648-A67E-18875C669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48" name="Group 47">
              <a:extLst>
                <a:ext uri="{FF2B5EF4-FFF2-40B4-BE49-F238E27FC236}">
                  <a16:creationId xmlns:a16="http://schemas.microsoft.com/office/drawing/2014/main" id="{C51BECCE-7ED9-446D-A97D-57E8FF75906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49" name="Straight Connector 48">
                <a:extLst>
                  <a:ext uri="{FF2B5EF4-FFF2-40B4-BE49-F238E27FC236}">
                    <a16:creationId xmlns:a16="http://schemas.microsoft.com/office/drawing/2014/main" id="{D0D499E1-048B-4EBD-A2B9-C31EC76B8D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FDE6FD2-F740-4F21-BDDD-5503189E1B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1F892CE-3849-449F-BDAC-6721134588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2299FA2-8995-44B7-B0A0-05C208AD60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89013704-B3F9-1542-8D94-2813AF43DBBC}"/>
              </a:ext>
            </a:extLst>
          </p:cNvPr>
          <p:cNvSpPr>
            <a:spLocks noGrp="1"/>
          </p:cNvSpPr>
          <p:nvPr>
            <p:ph type="ctrTitle"/>
          </p:nvPr>
        </p:nvSpPr>
        <p:spPr>
          <a:xfrm>
            <a:off x="946151" y="1289050"/>
            <a:ext cx="4668835" cy="2538535"/>
          </a:xfrm>
        </p:spPr>
        <p:txBody>
          <a:bodyPr>
            <a:normAutofit/>
          </a:bodyPr>
          <a:lstStyle/>
          <a:p>
            <a:r>
              <a:rPr lang="en-US" dirty="0">
                <a:latin typeface="Apple Chancery" panose="03020702040506060504" pitchFamily="66" charset="-79"/>
                <a:cs typeface="Apple Chancery" panose="03020702040506060504" pitchFamily="66" charset="-79"/>
              </a:rPr>
              <a:t>Business Presentation</a:t>
            </a:r>
          </a:p>
        </p:txBody>
      </p:sp>
      <p:sp>
        <p:nvSpPr>
          <p:cNvPr id="3" name="Subtitle 2">
            <a:extLst>
              <a:ext uri="{FF2B5EF4-FFF2-40B4-BE49-F238E27FC236}">
                <a16:creationId xmlns:a16="http://schemas.microsoft.com/office/drawing/2014/main" id="{53D3AA4F-684A-854B-A694-497CF45276CF}"/>
              </a:ext>
            </a:extLst>
          </p:cNvPr>
          <p:cNvSpPr>
            <a:spLocks noGrp="1"/>
          </p:cNvSpPr>
          <p:nvPr>
            <p:ph type="subTitle" idx="1"/>
          </p:nvPr>
        </p:nvSpPr>
        <p:spPr>
          <a:xfrm>
            <a:off x="946151" y="3905251"/>
            <a:ext cx="4668835" cy="1733572"/>
          </a:xfrm>
        </p:spPr>
        <p:txBody>
          <a:bodyPr>
            <a:normAutofit/>
          </a:bodyPr>
          <a:lstStyle/>
          <a:p>
            <a:r>
              <a:rPr lang="en-US" dirty="0"/>
              <a:t>Raluca Soroceanu 2028572</a:t>
            </a:r>
          </a:p>
        </p:txBody>
      </p:sp>
      <p:pic>
        <p:nvPicPr>
          <p:cNvPr id="5" name="Picture 4" descr="A picture containing text&#10;&#10;Description automatically generated">
            <a:extLst>
              <a:ext uri="{FF2B5EF4-FFF2-40B4-BE49-F238E27FC236}">
                <a16:creationId xmlns:a16="http://schemas.microsoft.com/office/drawing/2014/main" id="{636C8173-005E-1042-9370-AD243EDEEE33}"/>
              </a:ext>
            </a:extLst>
          </p:cNvPr>
          <p:cNvPicPr>
            <a:picLocks noChangeAspect="1"/>
          </p:cNvPicPr>
          <p:nvPr/>
        </p:nvPicPr>
        <p:blipFill rotWithShape="1">
          <a:blip r:embed="rId2"/>
          <a:srcRect r="1" b="10259"/>
          <a:stretch/>
        </p:blipFill>
        <p:spPr>
          <a:xfrm>
            <a:off x="6371620" y="1306823"/>
            <a:ext cx="4874230" cy="4177385"/>
          </a:xfrm>
          <a:prstGeom prst="rect">
            <a:avLst/>
          </a:prstGeom>
        </p:spPr>
      </p:pic>
    </p:spTree>
    <p:extLst>
      <p:ext uri="{BB962C8B-B14F-4D97-AF65-F5344CB8AC3E}">
        <p14:creationId xmlns:p14="http://schemas.microsoft.com/office/powerpoint/2010/main" val="4262938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2">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4">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9C3A3C-37EF-DC4B-898B-4B34C2A92168}"/>
              </a:ext>
            </a:extLst>
          </p:cNvPr>
          <p:cNvSpPr>
            <a:spLocks noGrp="1"/>
          </p:cNvSpPr>
          <p:nvPr>
            <p:ph type="title"/>
          </p:nvPr>
        </p:nvSpPr>
        <p:spPr>
          <a:xfrm>
            <a:off x="838200" y="581337"/>
            <a:ext cx="3798436" cy="1390869"/>
          </a:xfrm>
        </p:spPr>
        <p:txBody>
          <a:bodyPr anchor="b">
            <a:normAutofit fontScale="90000"/>
          </a:bodyPr>
          <a:lstStyle/>
          <a:p>
            <a:pPr algn="ctr"/>
            <a:r>
              <a:rPr lang="en-US" dirty="0"/>
              <a:t>Business Overview</a:t>
            </a:r>
          </a:p>
        </p:txBody>
      </p:sp>
      <p:sp>
        <p:nvSpPr>
          <p:cNvPr id="7" name="Content Placeholder 6">
            <a:extLst>
              <a:ext uri="{FF2B5EF4-FFF2-40B4-BE49-F238E27FC236}">
                <a16:creationId xmlns:a16="http://schemas.microsoft.com/office/drawing/2014/main" id="{0D898C49-F154-C842-AF26-9CE1AE78C3C4}"/>
              </a:ext>
            </a:extLst>
          </p:cNvPr>
          <p:cNvSpPr>
            <a:spLocks noGrp="1"/>
          </p:cNvSpPr>
          <p:nvPr>
            <p:ph idx="1"/>
          </p:nvPr>
        </p:nvSpPr>
        <p:spPr>
          <a:xfrm>
            <a:off x="888873" y="2379016"/>
            <a:ext cx="3798436" cy="3388042"/>
          </a:xfrm>
        </p:spPr>
        <p:txBody>
          <a:bodyPr>
            <a:normAutofit lnSpcReduction="10000"/>
          </a:bodyPr>
          <a:lstStyle/>
          <a:p>
            <a:pPr marL="0" indent="0" algn="ctr">
              <a:buNone/>
            </a:pPr>
            <a:r>
              <a:rPr lang="en-US" sz="2400" dirty="0"/>
              <a:t>Given the high demand for nail technicians (CBPA, 2017) and my passion for art, I decided to invest all my savings into opening Nails by Ralu, a nail salon which will offer a multitude of nail services in Tredegar. </a:t>
            </a:r>
          </a:p>
        </p:txBody>
      </p:sp>
      <p:grpSp>
        <p:nvGrpSpPr>
          <p:cNvPr id="27" name="Group 16">
            <a:extLst>
              <a:ext uri="{FF2B5EF4-FFF2-40B4-BE49-F238E27FC236}">
                <a16:creationId xmlns:a16="http://schemas.microsoft.com/office/drawing/2014/main" id="{87CB8D36-9DE0-44D4-B67A-16D4F212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7689" y="-6437"/>
            <a:ext cx="6399627" cy="6864437"/>
            <a:chOff x="5167689" y="-6437"/>
            <a:chExt cx="6399627" cy="6864437"/>
          </a:xfrm>
        </p:grpSpPr>
        <p:cxnSp>
          <p:nvCxnSpPr>
            <p:cNvPr id="18" name="Straight Connector 17">
              <a:extLst>
                <a:ext uri="{FF2B5EF4-FFF2-40B4-BE49-F238E27FC236}">
                  <a16:creationId xmlns:a16="http://schemas.microsoft.com/office/drawing/2014/main" id="{43B47A15-9292-4357-AA25-E187AC166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266E215-42AC-4D6A-A37F-B0C2E2FB99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DC49225-8670-4B30-BEA8-3CDE3C6DD4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58133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12D652B-23A7-429E-A3E1-62ABA17B8B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6276734"/>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8" name="Picture 7">
            <a:extLst>
              <a:ext uri="{FF2B5EF4-FFF2-40B4-BE49-F238E27FC236}">
                <a16:creationId xmlns:a16="http://schemas.microsoft.com/office/drawing/2014/main" id="{EEF903F4-5914-E044-A791-8A05C5D9D583}"/>
              </a:ext>
            </a:extLst>
          </p:cNvPr>
          <p:cNvPicPr>
            <a:picLocks noChangeAspect="1"/>
          </p:cNvPicPr>
          <p:nvPr/>
        </p:nvPicPr>
        <p:blipFill>
          <a:blip r:embed="rId2"/>
          <a:stretch>
            <a:fillRect/>
          </a:stretch>
        </p:blipFill>
        <p:spPr>
          <a:xfrm>
            <a:off x="5472647" y="1497690"/>
            <a:ext cx="5830480" cy="3862691"/>
          </a:xfrm>
          <a:prstGeom prst="rect">
            <a:avLst/>
          </a:prstGeom>
        </p:spPr>
      </p:pic>
    </p:spTree>
    <p:extLst>
      <p:ext uri="{BB962C8B-B14F-4D97-AF65-F5344CB8AC3E}">
        <p14:creationId xmlns:p14="http://schemas.microsoft.com/office/powerpoint/2010/main" val="150397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7" name="Straight Connector 16">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1"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22"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4" name="Rectangle 23">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F9E8D-674D-5C48-B2F1-A9C9BEDF4ADC}"/>
              </a:ext>
            </a:extLst>
          </p:cNvPr>
          <p:cNvSpPr>
            <a:spLocks noGrp="1"/>
          </p:cNvSpPr>
          <p:nvPr>
            <p:ph type="title"/>
          </p:nvPr>
        </p:nvSpPr>
        <p:spPr>
          <a:xfrm>
            <a:off x="625227" y="181472"/>
            <a:ext cx="3910046" cy="1668806"/>
          </a:xfrm>
        </p:spPr>
        <p:txBody>
          <a:bodyPr vert="horz" lIns="91440" tIns="45720" rIns="91440" bIns="45720" rtlCol="0" anchor="b">
            <a:normAutofit fontScale="90000"/>
          </a:bodyPr>
          <a:lstStyle/>
          <a:p>
            <a:r>
              <a:rPr lang="en-US" sz="5200" dirty="0"/>
              <a:t>Marketing &amp; PR strategy</a:t>
            </a:r>
          </a:p>
        </p:txBody>
      </p:sp>
      <p:grpSp>
        <p:nvGrpSpPr>
          <p:cNvPr id="28" name="Group 27">
            <a:extLst>
              <a:ext uri="{FF2B5EF4-FFF2-40B4-BE49-F238E27FC236}">
                <a16:creationId xmlns:a16="http://schemas.microsoft.com/office/drawing/2014/main" id="{09685C64-D442-42B1-ABC5-D54F0E4273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29" name="Straight Connector 28">
              <a:extLst>
                <a:ext uri="{FF2B5EF4-FFF2-40B4-BE49-F238E27FC236}">
                  <a16:creationId xmlns:a16="http://schemas.microsoft.com/office/drawing/2014/main" id="{658C3964-BF34-4211-835A-24B827B779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1337"/>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C498194-83A5-4CCE-AA0B-12C3FE68EE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6734"/>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B125AC6-B711-4F7C-B0D2-8369A8D67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5171535" y="0"/>
              <a:ext cx="0"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543B8FC-DC9A-4AC0-BF25-85AF5B494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6061C7A-8970-4408-BFCD-D49BCB151D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71935" y="579694"/>
              <a:ext cx="0" cy="5704216"/>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2A38DAD-2FDF-403A-A3B1-A8545AA355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429000"/>
              <a:ext cx="32004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5" name="Content Placeholder 4" descr="Diagram&#10;&#10;Description automatically generated">
            <a:extLst>
              <a:ext uri="{FF2B5EF4-FFF2-40B4-BE49-F238E27FC236}">
                <a16:creationId xmlns:a16="http://schemas.microsoft.com/office/drawing/2014/main" id="{E419A653-BD99-C545-B287-75ED8A068381}"/>
              </a:ext>
            </a:extLst>
          </p:cNvPr>
          <p:cNvPicPr>
            <a:picLocks noGrp="1" noChangeAspect="1"/>
          </p:cNvPicPr>
          <p:nvPr>
            <p:ph idx="1"/>
          </p:nvPr>
        </p:nvPicPr>
        <p:blipFill>
          <a:blip r:embed="rId2"/>
          <a:stretch>
            <a:fillRect/>
          </a:stretch>
        </p:blipFill>
        <p:spPr>
          <a:xfrm>
            <a:off x="5535136" y="753474"/>
            <a:ext cx="2484545" cy="2503320"/>
          </a:xfrm>
          <a:prstGeom prst="rect">
            <a:avLst/>
          </a:prstGeom>
        </p:spPr>
      </p:pic>
      <p:pic>
        <p:nvPicPr>
          <p:cNvPr id="7" name="Picture 6" descr="Text, whiteboard&#10;&#10;Description automatically generated">
            <a:extLst>
              <a:ext uri="{FF2B5EF4-FFF2-40B4-BE49-F238E27FC236}">
                <a16:creationId xmlns:a16="http://schemas.microsoft.com/office/drawing/2014/main" id="{15AC4851-33E8-3041-9ACE-8FD0090C7515}"/>
              </a:ext>
            </a:extLst>
          </p:cNvPr>
          <p:cNvPicPr>
            <a:picLocks noChangeAspect="1"/>
          </p:cNvPicPr>
          <p:nvPr/>
        </p:nvPicPr>
        <p:blipFill>
          <a:blip r:embed="rId3"/>
          <a:stretch>
            <a:fillRect/>
          </a:stretch>
        </p:blipFill>
        <p:spPr>
          <a:xfrm>
            <a:off x="5377884" y="3673322"/>
            <a:ext cx="2808441" cy="2359090"/>
          </a:xfrm>
          <a:prstGeom prst="rect">
            <a:avLst/>
          </a:prstGeom>
        </p:spPr>
      </p:pic>
      <p:pic>
        <p:nvPicPr>
          <p:cNvPr id="9" name="Picture 8" descr="Diagram&#10;&#10;Description automatically generated">
            <a:extLst>
              <a:ext uri="{FF2B5EF4-FFF2-40B4-BE49-F238E27FC236}">
                <a16:creationId xmlns:a16="http://schemas.microsoft.com/office/drawing/2014/main" id="{0D39BA5D-338D-CF4C-BC86-D52401165EE1}"/>
              </a:ext>
            </a:extLst>
          </p:cNvPr>
          <p:cNvPicPr>
            <a:picLocks noChangeAspect="1"/>
          </p:cNvPicPr>
          <p:nvPr/>
        </p:nvPicPr>
        <p:blipFill>
          <a:blip r:embed="rId4"/>
          <a:stretch>
            <a:fillRect/>
          </a:stretch>
        </p:blipFill>
        <p:spPr>
          <a:xfrm>
            <a:off x="8562242" y="1437196"/>
            <a:ext cx="2808441" cy="3983605"/>
          </a:xfrm>
          <a:prstGeom prst="rect">
            <a:avLst/>
          </a:prstGeom>
        </p:spPr>
      </p:pic>
      <p:sp>
        <p:nvSpPr>
          <p:cNvPr id="10" name="TextBox 9">
            <a:extLst>
              <a:ext uri="{FF2B5EF4-FFF2-40B4-BE49-F238E27FC236}">
                <a16:creationId xmlns:a16="http://schemas.microsoft.com/office/drawing/2014/main" id="{30139834-9321-FC4C-A492-2FB0C2333C97}"/>
              </a:ext>
            </a:extLst>
          </p:cNvPr>
          <p:cNvSpPr txBox="1"/>
          <p:nvPr/>
        </p:nvSpPr>
        <p:spPr>
          <a:xfrm>
            <a:off x="488959" y="1998324"/>
            <a:ext cx="4182581" cy="4062651"/>
          </a:xfrm>
          <a:prstGeom prst="rect">
            <a:avLst/>
          </a:prstGeom>
          <a:noFill/>
        </p:spPr>
        <p:txBody>
          <a:bodyPr wrap="square" rtlCol="0">
            <a:spAutoFit/>
          </a:bodyPr>
          <a:lstStyle/>
          <a:p>
            <a:pPr algn="ctr"/>
            <a:r>
              <a:rPr lang="en-US" sz="2000" dirty="0">
                <a:solidFill>
                  <a:schemeClr val="tx2">
                    <a:lumMod val="60000"/>
                    <a:lumOff val="40000"/>
                  </a:schemeClr>
                </a:solidFill>
              </a:rPr>
              <a:t>Marketing will be made online on Facebook and Instagram, as well as offline by using the flyer created. </a:t>
            </a:r>
          </a:p>
          <a:p>
            <a:pPr algn="ctr"/>
            <a:endParaRPr lang="en-US" sz="2000" dirty="0">
              <a:solidFill>
                <a:schemeClr val="tx2">
                  <a:lumMod val="60000"/>
                  <a:lumOff val="40000"/>
                </a:schemeClr>
              </a:solidFill>
            </a:endParaRPr>
          </a:p>
          <a:p>
            <a:pPr algn="ctr"/>
            <a:r>
              <a:rPr lang="en-GB" sz="2000" dirty="0">
                <a:solidFill>
                  <a:schemeClr val="tx2">
                    <a:lumMod val="60000"/>
                    <a:lumOff val="40000"/>
                  </a:schemeClr>
                </a:solidFill>
              </a:rPr>
              <a:t>The PR strategy will be to offer exclusive promotions to the first 50 clients, where they can have significant discount to any service and online giveaways where the customers can potentially gain a free service for 6 months. </a:t>
            </a:r>
          </a:p>
          <a:p>
            <a:pPr algn="ctr"/>
            <a:endParaRPr lang="en-US" dirty="0"/>
          </a:p>
        </p:txBody>
      </p:sp>
    </p:spTree>
    <p:extLst>
      <p:ext uri="{BB962C8B-B14F-4D97-AF65-F5344CB8AC3E}">
        <p14:creationId xmlns:p14="http://schemas.microsoft.com/office/powerpoint/2010/main" val="131446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7AC0FC7F-7C08-BBED-BE70-57E020724697}"/>
              </a:ext>
            </a:extLst>
          </p:cNvPr>
          <p:cNvPicPr>
            <a:picLocks noChangeAspect="1"/>
          </p:cNvPicPr>
          <p:nvPr/>
        </p:nvPicPr>
        <p:blipFill rotWithShape="1">
          <a:blip r:embed="rId2">
            <a:alphaModFix amt="40000"/>
          </a:blip>
          <a:srcRect t="1125" b="14415"/>
          <a:stretch/>
        </p:blipFill>
        <p:spPr>
          <a:xfrm>
            <a:off x="20" y="44805"/>
            <a:ext cx="12191980" cy="6873463"/>
          </a:xfrm>
          <a:prstGeom prst="rect">
            <a:avLst/>
          </a:prstGeom>
          <a:ln w="12700">
            <a:noFill/>
          </a:ln>
        </p:spPr>
      </p:pic>
      <p:grpSp>
        <p:nvGrpSpPr>
          <p:cNvPr id="15" name="Group 14">
            <a:extLst>
              <a:ext uri="{FF2B5EF4-FFF2-40B4-BE49-F238E27FC236}">
                <a16:creationId xmlns:a16="http://schemas.microsoft.com/office/drawing/2014/main" id="{B42A1F82-CCEE-4C0C-A877-4479E6E69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16" name="Straight Connector 15">
              <a:extLst>
                <a:ext uri="{FF2B5EF4-FFF2-40B4-BE49-F238E27FC236}">
                  <a16:creationId xmlns:a16="http://schemas.microsoft.com/office/drawing/2014/main" id="{DAF6120F-8C25-48EE-B58B-0B1A353014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F55B033-D8E3-4A82-AB0E-173CAD44C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21F3F31-AC49-40C2-9F6E-441F41C575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 name="Graphic 11">
              <a:extLst>
                <a:ext uri="{FF2B5EF4-FFF2-40B4-BE49-F238E27FC236}">
                  <a16:creationId xmlns:a16="http://schemas.microsoft.com/office/drawing/2014/main" id="{C820DA10-4D21-41E0-9E4D-DA1126254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77B9E282-7D7D-4E37-A9EA-0FC764361D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7D240B2-CB7B-4C39-9F1B-84F19DD7E8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B17155-CD99-45E3-8E4D-9229AB42A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840A735-9322-A342-8316-76380BA02700}"/>
              </a:ext>
            </a:extLst>
          </p:cNvPr>
          <p:cNvSpPr>
            <a:spLocks noGrp="1"/>
          </p:cNvSpPr>
          <p:nvPr>
            <p:ph type="title"/>
          </p:nvPr>
        </p:nvSpPr>
        <p:spPr>
          <a:xfrm>
            <a:off x="3496547" y="1932192"/>
            <a:ext cx="5105400" cy="943454"/>
          </a:xfrm>
        </p:spPr>
        <p:txBody>
          <a:bodyPr anchor="b">
            <a:normAutofit/>
          </a:bodyPr>
          <a:lstStyle/>
          <a:p>
            <a:pPr algn="ctr"/>
            <a:r>
              <a:rPr lang="en-US" dirty="0">
                <a:solidFill>
                  <a:srgbClr val="FFFFFF"/>
                </a:solidFill>
              </a:rPr>
              <a:t>Market Research</a:t>
            </a:r>
          </a:p>
        </p:txBody>
      </p:sp>
      <p:sp>
        <p:nvSpPr>
          <p:cNvPr id="3" name="Content Placeholder 2">
            <a:extLst>
              <a:ext uri="{FF2B5EF4-FFF2-40B4-BE49-F238E27FC236}">
                <a16:creationId xmlns:a16="http://schemas.microsoft.com/office/drawing/2014/main" id="{F0CC43BE-A218-AE4B-A18F-DA8D480234A2}"/>
              </a:ext>
            </a:extLst>
          </p:cNvPr>
          <p:cNvSpPr>
            <a:spLocks noGrp="1"/>
          </p:cNvSpPr>
          <p:nvPr>
            <p:ph idx="1"/>
          </p:nvPr>
        </p:nvSpPr>
        <p:spPr>
          <a:xfrm>
            <a:off x="3496547" y="3664401"/>
            <a:ext cx="5105400" cy="1995420"/>
          </a:xfrm>
        </p:spPr>
        <p:txBody>
          <a:bodyPr>
            <a:normAutofit fontScale="92500" lnSpcReduction="20000"/>
          </a:bodyPr>
          <a:lstStyle/>
          <a:p>
            <a:pPr algn="ctr"/>
            <a:r>
              <a:rPr lang="en-GB" dirty="0"/>
              <a:t>I have created a questionnaire with the purpose of finding if my target market is interested in nail art, or if they are constantly doing their nails, including other details such as if they have long nails or any kind of nail infection. Moreover, I also wanted to check how much are they willing to pay to have their nails done, so I can price my services accordingly. </a:t>
            </a:r>
            <a:endParaRPr lang="en-US" dirty="0">
              <a:solidFill>
                <a:srgbClr val="FFFFFF"/>
              </a:solidFill>
            </a:endParaRPr>
          </a:p>
        </p:txBody>
      </p:sp>
    </p:spTree>
    <p:extLst>
      <p:ext uri="{BB962C8B-B14F-4D97-AF65-F5344CB8AC3E}">
        <p14:creationId xmlns:p14="http://schemas.microsoft.com/office/powerpoint/2010/main" val="34469310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13E971-4E90-0D41-88C8-1A350A74D453}"/>
              </a:ext>
            </a:extLst>
          </p:cNvPr>
          <p:cNvSpPr>
            <a:spLocks noGrp="1"/>
          </p:cNvSpPr>
          <p:nvPr>
            <p:ph type="title"/>
          </p:nvPr>
        </p:nvSpPr>
        <p:spPr>
          <a:xfrm>
            <a:off x="838198" y="581337"/>
            <a:ext cx="5490073" cy="1012497"/>
          </a:xfrm>
        </p:spPr>
        <p:txBody>
          <a:bodyPr anchor="b">
            <a:normAutofit/>
          </a:bodyPr>
          <a:lstStyle/>
          <a:p>
            <a:r>
              <a:rPr lang="en-US" dirty="0"/>
              <a:t>Unique Selling Point</a:t>
            </a:r>
          </a:p>
        </p:txBody>
      </p:sp>
      <p:sp>
        <p:nvSpPr>
          <p:cNvPr id="9" name="Content Placeholder 8">
            <a:extLst>
              <a:ext uri="{FF2B5EF4-FFF2-40B4-BE49-F238E27FC236}">
                <a16:creationId xmlns:a16="http://schemas.microsoft.com/office/drawing/2014/main" id="{7B3EC011-161F-52AA-0303-5B5AD9BA0D80}"/>
              </a:ext>
            </a:extLst>
          </p:cNvPr>
          <p:cNvSpPr>
            <a:spLocks noGrp="1"/>
          </p:cNvSpPr>
          <p:nvPr>
            <p:ph idx="1"/>
          </p:nvPr>
        </p:nvSpPr>
        <p:spPr>
          <a:xfrm>
            <a:off x="838197" y="2326465"/>
            <a:ext cx="5490073" cy="3388042"/>
          </a:xfrm>
        </p:spPr>
        <p:txBody>
          <a:bodyPr>
            <a:normAutofit fontScale="92500" lnSpcReduction="10000"/>
          </a:bodyPr>
          <a:lstStyle/>
          <a:p>
            <a:r>
              <a:rPr lang="en-GB" dirty="0"/>
              <a:t>The benefits of coming to my nail salon are not only the affordable prices, but the overall experience that I will offer to my customers. From the most high-quality products to the luxurious feeling and excellent service, my mission is to pamper my customers and offer them the most impressive service. My clients will not only receive nail services, but they will also receive useful advice on how to take care of their nails, they will be invited to serve a cup of tea or coffee, they will be part of a relaxing environment and they will be able to have the best time and increase their mood. </a:t>
            </a:r>
          </a:p>
          <a:p>
            <a:endParaRPr lang="en-US" dirty="0"/>
          </a:p>
        </p:txBody>
      </p:sp>
      <p:grpSp>
        <p:nvGrpSpPr>
          <p:cNvPr id="29" name="Group 28">
            <a:extLst>
              <a:ext uri="{FF2B5EF4-FFF2-40B4-BE49-F238E27FC236}">
                <a16:creationId xmlns:a16="http://schemas.microsoft.com/office/drawing/2014/main" id="{DCEB7F4D-1F80-4780-9EF1-250B6009D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999" y="-6437"/>
            <a:ext cx="4141317" cy="6864437"/>
            <a:chOff x="7425999" y="-6437"/>
            <a:chExt cx="4141317" cy="6864437"/>
          </a:xfrm>
        </p:grpSpPr>
        <p:cxnSp>
          <p:nvCxnSpPr>
            <p:cNvPr id="30" name="Straight Connector 29">
              <a:extLst>
                <a:ext uri="{FF2B5EF4-FFF2-40B4-BE49-F238E27FC236}">
                  <a16:creationId xmlns:a16="http://schemas.microsoft.com/office/drawing/2014/main" id="{719ED225-F3C7-4528-920C-245DFBA2E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4990343-EA5D-4B3B-8816-6084C5BE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6B7FCFF-F925-4BD3-9747-281D760205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256022A-471C-402E-8FB7-07349DE5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B12F126-3723-4BC7-9A66-9D50FFDF8C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25999" y="3429000"/>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5" name="Content Placeholder 4" descr="A picture containing text&#10;&#10;Description automatically generated">
            <a:extLst>
              <a:ext uri="{FF2B5EF4-FFF2-40B4-BE49-F238E27FC236}">
                <a16:creationId xmlns:a16="http://schemas.microsoft.com/office/drawing/2014/main" id="{CDC10E0D-95CB-154F-ACFB-FA8C81B27CE3}"/>
              </a:ext>
            </a:extLst>
          </p:cNvPr>
          <p:cNvPicPr>
            <a:picLocks noChangeAspect="1"/>
          </p:cNvPicPr>
          <p:nvPr/>
        </p:nvPicPr>
        <p:blipFill>
          <a:blip r:embed="rId2"/>
          <a:stretch>
            <a:fillRect/>
          </a:stretch>
        </p:blipFill>
        <p:spPr>
          <a:xfrm>
            <a:off x="8200617" y="765424"/>
            <a:ext cx="2589655" cy="2473121"/>
          </a:xfrm>
          <a:prstGeom prst="rect">
            <a:avLst/>
          </a:prstGeom>
        </p:spPr>
      </p:pic>
      <p:pic>
        <p:nvPicPr>
          <p:cNvPr id="6" name="Picture 5">
            <a:extLst>
              <a:ext uri="{FF2B5EF4-FFF2-40B4-BE49-F238E27FC236}">
                <a16:creationId xmlns:a16="http://schemas.microsoft.com/office/drawing/2014/main" id="{315B13E6-7399-AD41-8DED-69B80A97F630}"/>
              </a:ext>
            </a:extLst>
          </p:cNvPr>
          <p:cNvPicPr>
            <a:picLocks noChangeAspect="1"/>
          </p:cNvPicPr>
          <p:nvPr/>
        </p:nvPicPr>
        <p:blipFill>
          <a:blip r:embed="rId3"/>
          <a:stretch>
            <a:fillRect/>
          </a:stretch>
        </p:blipFill>
        <p:spPr>
          <a:xfrm>
            <a:off x="8179955" y="3598104"/>
            <a:ext cx="2630979" cy="2473121"/>
          </a:xfrm>
          <a:prstGeom prst="rect">
            <a:avLst/>
          </a:prstGeom>
        </p:spPr>
      </p:pic>
    </p:spTree>
    <p:extLst>
      <p:ext uri="{BB962C8B-B14F-4D97-AF65-F5344CB8AC3E}">
        <p14:creationId xmlns:p14="http://schemas.microsoft.com/office/powerpoint/2010/main" val="793057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97B03DE-50EE-44C1-8ABE-2695C638D2CE}"/>
              </a:ext>
            </a:extLst>
          </p:cNvPr>
          <p:cNvSpPr>
            <a:spLocks noGrp="1"/>
          </p:cNvSpPr>
          <p:nvPr>
            <p:ph type="title"/>
          </p:nvPr>
        </p:nvSpPr>
        <p:spPr>
          <a:xfrm>
            <a:off x="637308" y="568036"/>
            <a:ext cx="3629891" cy="695141"/>
          </a:xfrm>
        </p:spPr>
        <p:txBody>
          <a:bodyPr>
            <a:normAutofit fontScale="90000"/>
          </a:bodyPr>
          <a:lstStyle/>
          <a:p>
            <a:r>
              <a:rPr lang="en-US" dirty="0"/>
              <a:t>Speaker Notes</a:t>
            </a:r>
            <a:endParaRPr lang="en-GB" dirty="0"/>
          </a:p>
        </p:txBody>
      </p:sp>
      <p:graphicFrame>
        <p:nvGraphicFramePr>
          <p:cNvPr id="4" name="Substituent conținut 3">
            <a:extLst>
              <a:ext uri="{FF2B5EF4-FFF2-40B4-BE49-F238E27FC236}">
                <a16:creationId xmlns:a16="http://schemas.microsoft.com/office/drawing/2014/main" id="{82A0D7BF-8F0B-4877-944D-DD8C95669FBD}"/>
              </a:ext>
            </a:extLst>
          </p:cNvPr>
          <p:cNvGraphicFramePr>
            <a:graphicFrameLocks noGrp="1" noChangeAspect="1"/>
          </p:cNvGraphicFramePr>
          <p:nvPr>
            <p:ph idx="1"/>
            <p:extLst>
              <p:ext uri="{D42A27DB-BD31-4B8C-83A1-F6EECF244321}">
                <p14:modId xmlns:p14="http://schemas.microsoft.com/office/powerpoint/2010/main" val="3979449547"/>
              </p:ext>
            </p:extLst>
          </p:nvPr>
        </p:nvGraphicFramePr>
        <p:xfrm>
          <a:off x="4249738" y="847725"/>
          <a:ext cx="6427787" cy="4921250"/>
        </p:xfrm>
        <a:graphic>
          <a:graphicData uri="http://schemas.openxmlformats.org/presentationml/2006/ole">
            <mc:AlternateContent xmlns:mc="http://schemas.openxmlformats.org/markup-compatibility/2006">
              <mc:Choice xmlns:v="urn:schemas-microsoft-com:vml" Requires="v">
                <p:oleObj spid="_x0000_s1026" name="Document" r:id="rId3" imgW="14886269" imgH="11398970" progId="Word.Document.12">
                  <p:embed/>
                </p:oleObj>
              </mc:Choice>
              <mc:Fallback>
                <p:oleObj name="Document" r:id="rId3" imgW="14886269" imgH="11398970" progId="Word.Document.12">
                  <p:embed/>
                  <p:pic>
                    <p:nvPicPr>
                      <p:cNvPr id="0" name=""/>
                      <p:cNvPicPr/>
                      <p:nvPr/>
                    </p:nvPicPr>
                    <p:blipFill>
                      <a:blip r:embed="rId4"/>
                      <a:stretch>
                        <a:fillRect/>
                      </a:stretch>
                    </p:blipFill>
                    <p:spPr>
                      <a:xfrm>
                        <a:off x="4249738" y="847725"/>
                        <a:ext cx="6427787" cy="4921250"/>
                      </a:xfrm>
                      <a:prstGeom prst="rect">
                        <a:avLst/>
                      </a:prstGeom>
                    </p:spPr>
                  </p:pic>
                </p:oleObj>
              </mc:Fallback>
            </mc:AlternateContent>
          </a:graphicData>
        </a:graphic>
      </p:graphicFrame>
    </p:spTree>
    <p:extLst>
      <p:ext uri="{BB962C8B-B14F-4D97-AF65-F5344CB8AC3E}">
        <p14:creationId xmlns:p14="http://schemas.microsoft.com/office/powerpoint/2010/main" val="1685942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63FC2-9B82-4145-A4F3-4B25EB2FF88C}"/>
              </a:ext>
            </a:extLst>
          </p:cNvPr>
          <p:cNvSpPr>
            <a:spLocks noGrp="1"/>
          </p:cNvSpPr>
          <p:nvPr>
            <p:ph type="title"/>
          </p:nvPr>
        </p:nvSpPr>
        <p:spPr>
          <a:xfrm>
            <a:off x="575442" y="359970"/>
            <a:ext cx="3145221" cy="928279"/>
          </a:xfrm>
        </p:spPr>
        <p:txBody>
          <a:bodyPr/>
          <a:lstStyle/>
          <a:p>
            <a:r>
              <a:rPr lang="en-US" dirty="0"/>
              <a:t>References</a:t>
            </a:r>
          </a:p>
        </p:txBody>
      </p:sp>
      <p:sp>
        <p:nvSpPr>
          <p:cNvPr id="3" name="Content Placeholder 2">
            <a:extLst>
              <a:ext uri="{FF2B5EF4-FFF2-40B4-BE49-F238E27FC236}">
                <a16:creationId xmlns:a16="http://schemas.microsoft.com/office/drawing/2014/main" id="{D280D58E-3122-A549-A357-F1AD9719C3D8}"/>
              </a:ext>
            </a:extLst>
          </p:cNvPr>
          <p:cNvSpPr>
            <a:spLocks noGrp="1"/>
          </p:cNvSpPr>
          <p:nvPr>
            <p:ph idx="1"/>
          </p:nvPr>
        </p:nvSpPr>
        <p:spPr>
          <a:xfrm>
            <a:off x="785649" y="1288249"/>
            <a:ext cx="10418379" cy="4989158"/>
          </a:xfrm>
        </p:spPr>
        <p:txBody>
          <a:bodyPr>
            <a:normAutofit fontScale="77500" lnSpcReduction="20000"/>
          </a:bodyPr>
          <a:lstStyle/>
          <a:p>
            <a:pPr lvl="0"/>
            <a:r>
              <a:rPr lang="en-US" dirty="0"/>
              <a:t>Abawi, K. (2017) </a:t>
            </a:r>
            <a:r>
              <a:rPr lang="en-US" i="1" dirty="0"/>
              <a:t>Data collection methods (questionnaire and interviews). </a:t>
            </a:r>
            <a:r>
              <a:rPr lang="en-US" dirty="0"/>
              <a:t>Geneva Workshop. </a:t>
            </a:r>
            <a:endParaRPr lang="en-GB" dirty="0"/>
          </a:p>
          <a:p>
            <a:pPr lvl="0"/>
            <a:r>
              <a:rPr lang="en-US" dirty="0"/>
              <a:t>Ashford, K., Schmidt, J. (2021) </a:t>
            </a:r>
            <a:r>
              <a:rPr lang="en-US" i="1" dirty="0"/>
              <a:t>How to invest in a startup</a:t>
            </a:r>
            <a:r>
              <a:rPr lang="en-US" dirty="0"/>
              <a:t>. Available at: </a:t>
            </a:r>
            <a:r>
              <a:rPr lang="en-US" u="sng" dirty="0">
                <a:hlinkClick r:id="rId2"/>
              </a:rPr>
              <a:t>https://www.forbes.com/advisor/investing/invest-in-startups/</a:t>
            </a:r>
            <a:r>
              <a:rPr lang="en-US" dirty="0"/>
              <a:t> (Accessed: 17</a:t>
            </a:r>
            <a:r>
              <a:rPr lang="en-US" baseline="30000" dirty="0"/>
              <a:t>th</a:t>
            </a:r>
            <a:r>
              <a:rPr lang="en-US" dirty="0"/>
              <a:t> of March 2022).</a:t>
            </a:r>
            <a:endParaRPr lang="en-GB" dirty="0"/>
          </a:p>
          <a:p>
            <a:pPr lvl="0"/>
            <a:r>
              <a:rPr lang="en-US" dirty="0"/>
              <a:t>Barker, S. (2022) </a:t>
            </a:r>
            <a:r>
              <a:rPr lang="en-US" i="1" dirty="0"/>
              <a:t>How to use social media giveaways to increase your reach</a:t>
            </a:r>
            <a:r>
              <a:rPr lang="en-US" dirty="0"/>
              <a:t>. Available at: </a:t>
            </a:r>
            <a:r>
              <a:rPr lang="en-US" u="sng" dirty="0">
                <a:hlinkClick r:id="rId3"/>
              </a:rPr>
              <a:t>https://shanebarker.com/blog/social-media-giveaways/</a:t>
            </a:r>
            <a:r>
              <a:rPr lang="en-US" dirty="0"/>
              <a:t> (Accessed: 17</a:t>
            </a:r>
            <a:r>
              <a:rPr lang="en-US" baseline="30000" dirty="0"/>
              <a:t>th</a:t>
            </a:r>
            <a:r>
              <a:rPr lang="en-US" dirty="0"/>
              <a:t> of March 2022).</a:t>
            </a:r>
            <a:endParaRPr lang="en-GB" dirty="0"/>
          </a:p>
          <a:p>
            <a:pPr lvl="0"/>
            <a:r>
              <a:rPr lang="en-US" dirty="0"/>
              <a:t>CPBA (2017) </a:t>
            </a:r>
            <a:r>
              <a:rPr lang="en-US" i="1" dirty="0"/>
              <a:t>Are nail technicians in high demand? </a:t>
            </a:r>
            <a:r>
              <a:rPr lang="en-US" dirty="0"/>
              <a:t>Available at: </a:t>
            </a:r>
            <a:r>
              <a:rPr lang="en-US" u="sng" dirty="0">
                <a:hlinkClick r:id="rId4"/>
              </a:rPr>
              <a:t>https://www.cpba.co.uk/are-nail-technicians-in-high-demand/</a:t>
            </a:r>
            <a:r>
              <a:rPr lang="en-US" dirty="0"/>
              <a:t> (Accessed: 17</a:t>
            </a:r>
            <a:r>
              <a:rPr lang="en-US" baseline="30000" dirty="0"/>
              <a:t>th</a:t>
            </a:r>
            <a:r>
              <a:rPr lang="en-US" dirty="0"/>
              <a:t> of March 2022).</a:t>
            </a:r>
            <a:endParaRPr lang="en-GB" dirty="0"/>
          </a:p>
          <a:p>
            <a:pPr lvl="0"/>
            <a:r>
              <a:rPr lang="en-US" dirty="0"/>
              <a:t>Gov (2022) </a:t>
            </a:r>
            <a:r>
              <a:rPr lang="en-US" i="1" dirty="0"/>
              <a:t>Set up as a sole trader. </a:t>
            </a:r>
            <a:r>
              <a:rPr lang="en-US" dirty="0"/>
              <a:t>Available at: </a:t>
            </a:r>
            <a:r>
              <a:rPr lang="en-US" u="sng" dirty="0">
                <a:hlinkClick r:id="rId5"/>
              </a:rPr>
              <a:t>https://www.gov.uk/set-up-sole-trader</a:t>
            </a:r>
            <a:r>
              <a:rPr lang="en-US" dirty="0"/>
              <a:t> (Accessed: 17</a:t>
            </a:r>
            <a:r>
              <a:rPr lang="en-US" baseline="30000" dirty="0"/>
              <a:t>th</a:t>
            </a:r>
            <a:r>
              <a:rPr lang="en-US" dirty="0"/>
              <a:t> of March 2022).</a:t>
            </a:r>
            <a:endParaRPr lang="en-GB" dirty="0"/>
          </a:p>
          <a:p>
            <a:pPr lvl="0"/>
            <a:r>
              <a:rPr lang="en-US" dirty="0"/>
              <a:t>Kirk, I. (2018) </a:t>
            </a:r>
            <a:r>
              <a:rPr lang="en-US" i="1" dirty="0"/>
              <a:t>Does flyering work for small businesses? Here is what you should know</a:t>
            </a:r>
            <a:r>
              <a:rPr lang="en-US" dirty="0"/>
              <a:t>. Available at: </a:t>
            </a:r>
            <a:r>
              <a:rPr lang="en-US" u="sng" dirty="0">
                <a:hlinkClick r:id="rId6"/>
              </a:rPr>
              <a:t>https://opportunitymarketing.co.uk/blog/flyering-small-business</a:t>
            </a:r>
            <a:r>
              <a:rPr lang="en-US" dirty="0"/>
              <a:t> (Accessed: 17</a:t>
            </a:r>
            <a:r>
              <a:rPr lang="en-US" baseline="30000" dirty="0"/>
              <a:t>th</a:t>
            </a:r>
            <a:r>
              <a:rPr lang="en-US" dirty="0"/>
              <a:t> of March 2022).</a:t>
            </a:r>
            <a:endParaRPr lang="en-GB" dirty="0"/>
          </a:p>
          <a:p>
            <a:pPr lvl="0"/>
            <a:r>
              <a:rPr lang="en-US" dirty="0"/>
              <a:t>Leighton, N. (2022) </a:t>
            </a:r>
            <a:r>
              <a:rPr lang="en-US" i="1" dirty="0"/>
              <a:t>5 Marketing Strategies Business owners should start in 2022</a:t>
            </a:r>
            <a:r>
              <a:rPr lang="en-US" dirty="0"/>
              <a:t>. Available at: </a:t>
            </a:r>
            <a:r>
              <a:rPr lang="en-US" u="sng" dirty="0">
                <a:hlinkClick r:id="rId7"/>
              </a:rPr>
              <a:t>https://www.entrepreneur.com/article/411532</a:t>
            </a:r>
            <a:r>
              <a:rPr lang="en-US" dirty="0"/>
              <a:t> (Accessed: 17</a:t>
            </a:r>
            <a:r>
              <a:rPr lang="en-US" baseline="30000" dirty="0"/>
              <a:t>th</a:t>
            </a:r>
            <a:r>
              <a:rPr lang="en-US" dirty="0"/>
              <a:t> of March 2022).</a:t>
            </a:r>
            <a:endParaRPr lang="en-GB" dirty="0"/>
          </a:p>
          <a:p>
            <a:pPr lvl="0"/>
            <a:r>
              <a:rPr lang="en-US" dirty="0"/>
              <a:t>Molnar, M. (2022) </a:t>
            </a:r>
            <a:r>
              <a:rPr lang="en-US" i="1" dirty="0"/>
              <a:t>How to do market research: the ultimate guide</a:t>
            </a:r>
            <a:r>
              <a:rPr lang="en-US" dirty="0"/>
              <a:t>. Available at: </a:t>
            </a:r>
            <a:r>
              <a:rPr lang="en-US" u="sng" dirty="0">
                <a:hlinkClick r:id="rId8"/>
              </a:rPr>
              <a:t>https://www.surveymonkey.com/mp/market-research-ultimate-guide/</a:t>
            </a:r>
            <a:r>
              <a:rPr lang="en-US" dirty="0"/>
              <a:t> (Accessed: 17</a:t>
            </a:r>
            <a:r>
              <a:rPr lang="en-US" baseline="30000" dirty="0"/>
              <a:t>th</a:t>
            </a:r>
            <a:r>
              <a:rPr lang="en-US" dirty="0"/>
              <a:t> of March 2022).</a:t>
            </a:r>
            <a:endParaRPr lang="en-GB" dirty="0"/>
          </a:p>
          <a:p>
            <a:pPr lvl="0"/>
            <a:r>
              <a:rPr lang="en-US" dirty="0"/>
              <a:t>Moorman, C., Deshpande, R., Zaltman, G. (1993) </a:t>
            </a:r>
            <a:r>
              <a:rPr lang="en-US" i="1" dirty="0"/>
              <a:t>Factors affecting trust in market research relationships.</a:t>
            </a:r>
            <a:r>
              <a:rPr lang="en-US" dirty="0"/>
              <a:t> Journal of Marketing, Vol. 57, No. 1.</a:t>
            </a:r>
            <a:endParaRPr lang="en-GB" dirty="0"/>
          </a:p>
          <a:p>
            <a:pPr lvl="0"/>
            <a:r>
              <a:rPr lang="en-US" dirty="0"/>
              <a:t>Reid, K. (2019) </a:t>
            </a:r>
            <a:r>
              <a:rPr lang="en-US" i="1" dirty="0"/>
              <a:t>Acrylic Nails: 8 things you should know before the appointment</a:t>
            </a:r>
            <a:r>
              <a:rPr lang="en-US" dirty="0"/>
              <a:t>. Available at: </a:t>
            </a:r>
            <a:r>
              <a:rPr lang="en-US" u="sng" dirty="0">
                <a:hlinkClick r:id="rId9"/>
              </a:rPr>
              <a:t>https://www.cosmopolitan.com/uk/beauty-hair/nails/a27029301/acrylic-nails/</a:t>
            </a:r>
            <a:r>
              <a:rPr lang="en-US" dirty="0"/>
              <a:t> (Accessed:17</a:t>
            </a:r>
            <a:r>
              <a:rPr lang="en-US" baseline="30000" dirty="0"/>
              <a:t>th</a:t>
            </a:r>
            <a:r>
              <a:rPr lang="en-US" dirty="0"/>
              <a:t> of March 2022).</a:t>
            </a:r>
            <a:endParaRPr lang="en-GB" dirty="0"/>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049489673"/>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otalTime>1030</TotalTime>
  <Words>684</Words>
  <Application>Microsoft Office PowerPoint</Application>
  <PresentationFormat>Ecran lat</PresentationFormat>
  <Paragraphs>32</Paragraphs>
  <Slides>7</Slides>
  <Notes>0</Notes>
  <HiddenSlides>0</HiddenSlides>
  <MMClips>0</MMClips>
  <ScaleCrop>false</ScaleCrop>
  <HeadingPairs>
    <vt:vector size="8" baseType="variant">
      <vt:variant>
        <vt:lpstr>Fonturi utilizate</vt:lpstr>
      </vt:variant>
      <vt:variant>
        <vt:i4>4</vt:i4>
      </vt:variant>
      <vt:variant>
        <vt:lpstr>Temă</vt:lpstr>
      </vt:variant>
      <vt:variant>
        <vt:i4>1</vt:i4>
      </vt:variant>
      <vt:variant>
        <vt:lpstr>Servere OLE încorporate</vt:lpstr>
      </vt:variant>
      <vt:variant>
        <vt:i4>1</vt:i4>
      </vt:variant>
      <vt:variant>
        <vt:lpstr>Titluri diapozitive</vt:lpstr>
      </vt:variant>
      <vt:variant>
        <vt:i4>7</vt:i4>
      </vt:variant>
    </vt:vector>
  </HeadingPairs>
  <TitlesOfParts>
    <vt:vector size="13" baseType="lpstr">
      <vt:lpstr>Apple Chancery</vt:lpstr>
      <vt:lpstr>Arial</vt:lpstr>
      <vt:lpstr>Avenir Next LT Pro</vt:lpstr>
      <vt:lpstr>Footlight MT Light</vt:lpstr>
      <vt:lpstr>ArchVTI</vt:lpstr>
      <vt:lpstr>Microsoft Word Document</vt:lpstr>
      <vt:lpstr>Business Presentation</vt:lpstr>
      <vt:lpstr>Business Overview</vt:lpstr>
      <vt:lpstr>Marketing &amp; PR strategy</vt:lpstr>
      <vt:lpstr>Market Research</vt:lpstr>
      <vt:lpstr>Unique Selling Point</vt:lpstr>
      <vt:lpstr>Speaker Notes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Presentation</dc:title>
  <dc:creator>Raluca Soroceanu</dc:creator>
  <cp:lastModifiedBy>Alina Culea</cp:lastModifiedBy>
  <cp:revision>2</cp:revision>
  <dcterms:created xsi:type="dcterms:W3CDTF">2022-03-20T19:02:05Z</dcterms:created>
  <dcterms:modified xsi:type="dcterms:W3CDTF">2022-03-21T12:20:21Z</dcterms:modified>
</cp:coreProperties>
</file>