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2" r:id="rId16"/>
    <p:sldId id="271"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508" autoAdjust="0"/>
    <p:restoredTop sz="94610"/>
  </p:normalViewPr>
  <p:slideViewPr>
    <p:cSldViewPr snapToGrid="0" snapToObjects="1">
      <p:cViewPr varScale="1">
        <p:scale>
          <a:sx n="87" d="100"/>
          <a:sy n="87" d="100"/>
        </p:scale>
        <p:origin x="365"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4087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This is my Part 2 demonstration for Enterprise Network Security: securing the Swansea enterprise network using Check Point Gaia appliances. I'll walk through three areas: first, deployment, SIC and licensing across A-GUI, A-SMS and A-GW; second, the access-control policy I designed and enforced; and finally I'll show live evidence for every control I claim to have implemented.</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Building on Part One's enterprise deployment, Part Two adds a Check Point layer in front of the two sites. A-GUI is my SmartConsole management workstation on 10.1.1.201, A-SMS is the Security Management Server on 10.1.1.101, and A-GW is the gateway itself, sitting between the internet, the Swansea domain and the London child domain, with four interfaces covering the internal, external and inter-site links.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start with section one: deployment, Secure Internal Communication and licensing, worth thirty percent of this assignment.</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I configured A-SMS through the Gaia first-time wizard, defining a named administrator rather than relying on the default admin account — that supports accountability. On the gateway side, A-GW's Gaia portal shows four Ethernet interfaces addressed for the internet edge, the internal Swansea network and the inter-site link to London, all before any security policy is installed.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next step is Secure Internal Communication, or SIC. Using a one-time activation key, A-SMS retrieved A-GW's full topology automatically, and the certificate state confirms 'Trust established.' This authenticated channel is what SmartConsole relies on for every policy push, log, and license update afterwards.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trust was established, the Gateway Installation Wizard summarised the new object — Open Server platform, SIC trusted, Firewall and NAT blades active. Every configuration change in SmartConsole lives as a draft until it's published, so I named the session and published it, making the change permanent and visible to any other administrator on A-SMS.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Licensing was checked on both appliances via Gateways and Servers, Device and License Information. A-GW carries the Firewall blade under an evaluation license, and A-SMS carries Network Policy Management and Logging and Status — both expiring 20th August 2026, well past my demonstration date. Check Point's own guidance confirms these evaluation licenses activate automatically, which is exactly what I verified.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documentation and audit purposes I used SmartUpdate to review every attached license and contract — package name, SKU, certificate number and expiry date — and exported a License Inventory report as PDF evidence. This satisfies the requirement to document licensing status and expiration details for both the SMS and the gateway.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Section two moves from build-out to control: the firewall access policy itself, worth another thirty percent.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policy follows least privilege: rule one allows the management workstation web and DNS traffic plus ping to the gateway; rule two restricts SSH management access specifically to A-SMS using SSH version two; rule three explicitly permits ICMP diagnostics to the gateway; rule four explicitly drops Telnet to the gateway because it's unencrypted; and rule five is the cleanup rule, an implicit deny logging anything not matched above.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verify Rule 1, I pinged the gateway's internal interface from A-GUI — four packets, zero loss — and cross-checked SmartConsole's log viewer, which shows the echo-request and related management traffic being accepted under this rule. This confirms the policy is not just configured but actively enforced.</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Rule 2, I opened an SSH session from A-GUI directly to A-SMS at 10.1.1.101, authenticated successfully, and reached the Gaia clish prompt. In parallel, attempts to reach the servers over other channels such as Telnet are refused, confirming SSH is the only permitted management path, exactly as the rule specifies.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I tested the explicit deny rule. A PowerShell Test-NetConnection on port 23 to the gateway fails the TCP test even though ICMP still succeeds, and SmartConsole's logs show the matching telnet attempts being dropped in red against Rule 4. This demonstrates a deliberate, justified control — Telnet is insecure because it sends credentials in clear text, so it is blocked while encrypted SSH management remains available.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Section two moves from build-out to control: the firewall access policy itself, worth another thirty percent.</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7169862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 that concludes my Part 2 demonstration. All of the screenshots, logs and terminal evidence shown today, along with timestamps, are compiled in my written report. I'm happy to take questions.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hyperlink" Target="https://uowtsd-my.sharepoint.com/:v:/g/personal/2517228_student_uwtsd_ac_uk/IQAcyAWl_R9GRaJ1a2sEZx5FAWG0opkR1s1aHRaaG21H5jQ?nav=eyJyZWZlcnJhbEluZm8iOnsicmVmZXJyYWxBcHAiOiJPbmVEcml2ZUZvckJ1c2luZXNzIiwicmVmZXJyYWxBcHBQbGF0Zm9ybSI6IldlYiIsInJlZmVycmFsTW9kZSI6InZpZXciLCJyZWZlcnJhbFZpZXciOiJNeUZpbGVzTGlua0NvcHkifX0&amp;e=JC3XNX"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9692640" y="-1463040"/>
            <a:ext cx="4572000" cy="4572000"/>
          </a:xfrm>
          <a:prstGeom prst="ellipse">
            <a:avLst/>
          </a:prstGeom>
          <a:solidFill>
            <a:srgbClr val="141A3D"/>
          </a:solidFill>
          <a:ln/>
        </p:spPr>
      </p:sp>
      <p:sp>
        <p:nvSpPr>
          <p:cNvPr id="3" name="Shape 1"/>
          <p:cNvSpPr/>
          <p:nvPr/>
        </p:nvSpPr>
        <p:spPr>
          <a:xfrm>
            <a:off x="-1645920" y="4754880"/>
            <a:ext cx="3840480" cy="3840480"/>
          </a:xfrm>
          <a:prstGeom prst="ellipse">
            <a:avLst/>
          </a:prstGeom>
          <a:solidFill>
            <a:srgbClr val="141A3D"/>
          </a:solidFill>
          <a:ln/>
        </p:spPr>
      </p:sp>
      <p:sp>
        <p:nvSpPr>
          <p:cNvPr id="4" name="Text 2"/>
          <p:cNvSpPr/>
          <p:nvPr/>
        </p:nvSpPr>
        <p:spPr>
          <a:xfrm>
            <a:off x="822960" y="1508760"/>
            <a:ext cx="10515600" cy="365760"/>
          </a:xfrm>
          <a:prstGeom prst="rect">
            <a:avLst/>
          </a:prstGeom>
          <a:noFill/>
          <a:ln/>
        </p:spPr>
        <p:txBody>
          <a:bodyPr wrap="square" rtlCol="0" anchor="ctr"/>
          <a:lstStyle/>
          <a:p>
            <a:pPr marL="0" indent="0">
              <a:buNone/>
            </a:pPr>
            <a:r>
              <a:rPr lang="en-US" sz="1400" b="1" kern="0" spc="300" dirty="0" smtClean="0">
                <a:solidFill>
                  <a:schemeClr val="bg1"/>
                </a:solidFill>
                <a:latin typeface="Calibri" pitchFamily="34" charset="0"/>
                <a:ea typeface="Calibri" pitchFamily="34" charset="-122"/>
                <a:cs typeface="Calibri" pitchFamily="34" charset="-120"/>
              </a:rPr>
              <a:t>SECURING </a:t>
            </a:r>
            <a:r>
              <a:rPr lang="en-US" sz="1400" b="1" kern="0" spc="300" dirty="0">
                <a:solidFill>
                  <a:schemeClr val="bg1"/>
                </a:solidFill>
                <a:latin typeface="Calibri" pitchFamily="34" charset="0"/>
                <a:ea typeface="Calibri" pitchFamily="34" charset="-122"/>
                <a:cs typeface="Calibri" pitchFamily="34" charset="-120"/>
              </a:rPr>
              <a:t>THE ENTERPRISE NETWORK</a:t>
            </a:r>
            <a:endParaRPr lang="en-US" sz="1400" dirty="0">
              <a:solidFill>
                <a:schemeClr val="bg1"/>
              </a:solidFill>
            </a:endParaRPr>
          </a:p>
        </p:txBody>
      </p:sp>
      <p:sp>
        <p:nvSpPr>
          <p:cNvPr id="5" name="Text 3"/>
          <p:cNvSpPr/>
          <p:nvPr/>
        </p:nvSpPr>
        <p:spPr>
          <a:xfrm>
            <a:off x="822960" y="1965960"/>
            <a:ext cx="10515600" cy="1737360"/>
          </a:xfrm>
          <a:prstGeom prst="rect">
            <a:avLst/>
          </a:prstGeom>
          <a:noFill/>
          <a:ln/>
        </p:spPr>
        <p:txBody>
          <a:bodyPr wrap="square" rtlCol="0" anchor="ctr"/>
          <a:lstStyle/>
          <a:p>
            <a:pPr marL="0" indent="0">
              <a:lnSpc>
                <a:spcPts val="4600"/>
              </a:lnSpc>
              <a:buNone/>
            </a:pPr>
            <a:r>
              <a:rPr lang="en-US" sz="4000" b="1" dirty="0">
                <a:solidFill>
                  <a:srgbClr val="FFFFFF"/>
                </a:solidFill>
                <a:latin typeface="Cambria" pitchFamily="34" charset="0"/>
                <a:ea typeface="Cambria" pitchFamily="34" charset="-122"/>
                <a:cs typeface="Cambria" pitchFamily="34" charset="-120"/>
              </a:rPr>
              <a:t>Implementation of a Network</a:t>
            </a:r>
            <a:endParaRPr lang="en-US" sz="4000" dirty="0"/>
          </a:p>
          <a:p>
            <a:pPr marL="0" indent="0">
              <a:lnSpc>
                <a:spcPts val="4600"/>
              </a:lnSpc>
              <a:buNone/>
            </a:pPr>
            <a:r>
              <a:rPr lang="en-US" sz="4000" b="1" dirty="0">
                <a:solidFill>
                  <a:srgbClr val="FFFFFF"/>
                </a:solidFill>
                <a:latin typeface="Cambria" pitchFamily="34" charset="0"/>
                <a:ea typeface="Cambria" pitchFamily="34" charset="-122"/>
                <a:cs typeface="Cambria" pitchFamily="34" charset="-120"/>
              </a:rPr>
              <a:t>Security Solution with Check Point</a:t>
            </a:r>
            <a:endParaRPr lang="en-US" sz="4000" dirty="0"/>
          </a:p>
        </p:txBody>
      </p:sp>
      <p:sp>
        <p:nvSpPr>
          <p:cNvPr id="6" name="Text 4"/>
          <p:cNvSpPr/>
          <p:nvPr/>
        </p:nvSpPr>
        <p:spPr>
          <a:xfrm>
            <a:off x="822960" y="3703320"/>
            <a:ext cx="10515600" cy="457200"/>
          </a:xfrm>
          <a:prstGeom prst="rect">
            <a:avLst/>
          </a:prstGeom>
          <a:noFill/>
          <a:ln/>
        </p:spPr>
        <p:txBody>
          <a:bodyPr wrap="square" rtlCol="0" anchor="ctr"/>
          <a:lstStyle/>
          <a:p>
            <a:pPr marL="0" indent="0">
              <a:buNone/>
            </a:pPr>
            <a:r>
              <a:rPr lang="en-US" sz="1600" dirty="0">
                <a:solidFill>
                  <a:srgbClr val="CADCFC"/>
                </a:solidFill>
                <a:latin typeface="Calibri" pitchFamily="34" charset="0"/>
                <a:ea typeface="Calibri" pitchFamily="34" charset="-122"/>
                <a:cs typeface="Calibri" pitchFamily="34" charset="-120"/>
              </a:rPr>
              <a:t>Deployment, SIC &amp; Licensing  ·  Access-Control Policy  </a:t>
            </a:r>
            <a:r>
              <a:rPr lang="en-US" sz="1600" dirty="0" smtClean="0">
                <a:solidFill>
                  <a:srgbClr val="CADCFC"/>
                </a:solidFill>
                <a:latin typeface="Calibri" pitchFamily="34" charset="0"/>
                <a:ea typeface="Calibri" pitchFamily="34" charset="-122"/>
                <a:cs typeface="Calibri" pitchFamily="34" charset="-120"/>
              </a:rPr>
              <a:t>· Demonstration</a:t>
            </a:r>
            <a:endParaRPr lang="en-US" sz="1600" dirty="0"/>
          </a:p>
        </p:txBody>
      </p:sp>
      <p:sp>
        <p:nvSpPr>
          <p:cNvPr id="7" name="Shape 5"/>
          <p:cNvSpPr/>
          <p:nvPr/>
        </p:nvSpPr>
        <p:spPr>
          <a:xfrm>
            <a:off x="822960" y="4343400"/>
            <a:ext cx="2926080" cy="0"/>
          </a:xfrm>
          <a:prstGeom prst="line">
            <a:avLst/>
          </a:prstGeom>
          <a:noFill/>
          <a:ln w="25400">
            <a:solidFill>
              <a:srgbClr val="00B4D8"/>
            </a:solidFill>
            <a:prstDash val="solid"/>
          </a:ln>
        </p:spPr>
      </p:sp>
      <p:sp>
        <p:nvSpPr>
          <p:cNvPr id="8" name="Text 6"/>
          <p:cNvSpPr/>
          <p:nvPr/>
        </p:nvSpPr>
        <p:spPr>
          <a:xfrm>
            <a:off x="822960" y="5065776"/>
            <a:ext cx="6400800" cy="1261872"/>
          </a:xfrm>
          <a:prstGeom prst="rect">
            <a:avLst/>
          </a:prstGeom>
          <a:noFill/>
          <a:ln/>
        </p:spPr>
        <p:txBody>
          <a:bodyPr wrap="square" rtlCol="0" anchor="ctr"/>
          <a:lstStyle/>
          <a:p>
            <a:pPr marL="0" indent="0">
              <a:lnSpc>
                <a:spcPct val="130000"/>
              </a:lnSpc>
              <a:buNone/>
            </a:pPr>
            <a:r>
              <a:rPr lang="en-US" b="1" dirty="0" err="1" smtClean="0">
                <a:solidFill>
                  <a:srgbClr val="FFFFFF"/>
                </a:solidFill>
                <a:latin typeface="Calibri" pitchFamily="34" charset="0"/>
                <a:ea typeface="Calibri" pitchFamily="34" charset="-122"/>
                <a:cs typeface="Calibri" pitchFamily="34" charset="-120"/>
              </a:rPr>
              <a:t>Mahedi</a:t>
            </a:r>
            <a:r>
              <a:rPr lang="en-US" b="1" dirty="0" smtClean="0">
                <a:solidFill>
                  <a:srgbClr val="FFFFFF"/>
                </a:solidFill>
                <a:latin typeface="Calibri" pitchFamily="34" charset="0"/>
                <a:ea typeface="Calibri" pitchFamily="34" charset="-122"/>
                <a:cs typeface="Calibri" pitchFamily="34" charset="-120"/>
              </a:rPr>
              <a:t> Hasan Rabbi</a:t>
            </a:r>
          </a:p>
          <a:p>
            <a:pPr marL="0" indent="0">
              <a:lnSpc>
                <a:spcPct val="130000"/>
              </a:lnSpc>
              <a:buNone/>
            </a:pPr>
            <a:r>
              <a:rPr lang="en-US" b="1" dirty="0" smtClean="0">
                <a:solidFill>
                  <a:srgbClr val="FFFFFF"/>
                </a:solidFill>
                <a:latin typeface="Calibri" pitchFamily="34" charset="0"/>
                <a:ea typeface="Calibri" pitchFamily="34" charset="-122"/>
                <a:cs typeface="Calibri" pitchFamily="34" charset="-120"/>
              </a:rPr>
              <a:t>2517228</a:t>
            </a:r>
            <a:endParaRPr lang="en-US" b="1" dirty="0">
              <a:solidFill>
                <a:srgbClr val="FFFFFF"/>
              </a:solidFill>
              <a:latin typeface="Calibri" pitchFamily="34" charset="0"/>
              <a:ea typeface="Calibri" pitchFamily="34" charset="-122"/>
              <a:cs typeface="Calibri" pitchFamily="34" charset="-120"/>
            </a:endParaRPr>
          </a:p>
          <a:p>
            <a:pPr marL="0" indent="0">
              <a:lnSpc>
                <a:spcPct val="130000"/>
              </a:lnSpc>
              <a:buNone/>
            </a:pPr>
            <a:r>
              <a:rPr lang="en-US" sz="1400" b="1" dirty="0" smtClean="0">
                <a:solidFill>
                  <a:srgbClr val="FFFFFF"/>
                </a:solidFill>
                <a:latin typeface="Calibri" pitchFamily="34" charset="0"/>
                <a:ea typeface="Calibri" pitchFamily="34" charset="-122"/>
                <a:cs typeface="Calibri" pitchFamily="34" charset="-120"/>
              </a:rPr>
              <a:t>ACCA7032 </a:t>
            </a:r>
            <a:r>
              <a:rPr lang="en-US" sz="1400" b="1" dirty="0">
                <a:solidFill>
                  <a:srgbClr val="FFFFFF"/>
                </a:solidFill>
                <a:latin typeface="Calibri" pitchFamily="34" charset="0"/>
                <a:ea typeface="Calibri" pitchFamily="34" charset="-122"/>
                <a:cs typeface="Calibri" pitchFamily="34" charset="-120"/>
              </a:rPr>
              <a:t>· Enterprise Network Security
</a:t>
            </a:r>
            <a:r>
              <a:rPr lang="en-US" sz="1300" dirty="0">
                <a:solidFill>
                  <a:srgbClr val="CADCFC"/>
                </a:solidFill>
                <a:latin typeface="Calibri" pitchFamily="34" charset="0"/>
                <a:ea typeface="Calibri" pitchFamily="34" charset="-122"/>
                <a:cs typeface="Calibri" pitchFamily="34" charset="-120"/>
              </a:rPr>
              <a:t>MSc Cybersecurity and Digital Forensics
University of Wales Trinity Saint David</a:t>
            </a:r>
            <a:endParaRPr lang="en-US" sz="14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47472"/>
            <a:ext cx="9144000" cy="292608"/>
          </a:xfrm>
          <a:prstGeom prst="rect">
            <a:avLst/>
          </a:prstGeom>
          <a:noFill/>
          <a:ln/>
        </p:spPr>
        <p:txBody>
          <a:bodyPr wrap="square" rtlCol="0" anchor="ctr"/>
          <a:lstStyle/>
          <a:p>
            <a:pPr marL="0" indent="0">
              <a:buNone/>
            </a:pPr>
            <a:r>
              <a:rPr lang="en-US" sz="1300" b="1" kern="0" spc="200" dirty="0">
                <a:solidFill>
                  <a:srgbClr val="00B4D8"/>
                </a:solidFill>
                <a:latin typeface="Calibri" pitchFamily="34" charset="0"/>
                <a:ea typeface="Calibri" pitchFamily="34" charset="-122"/>
                <a:cs typeface="Calibri" pitchFamily="34" charset="-120"/>
              </a:rPr>
              <a:t>ROADMAP</a:t>
            </a:r>
            <a:endParaRPr lang="en-US" sz="1300" dirty="0"/>
          </a:p>
        </p:txBody>
      </p:sp>
      <p:sp>
        <p:nvSpPr>
          <p:cNvPr id="3" name="Text 1"/>
          <p:cNvSpPr/>
          <p:nvPr/>
        </p:nvSpPr>
        <p:spPr>
          <a:xfrm>
            <a:off x="502920" y="603504"/>
            <a:ext cx="10607040" cy="658368"/>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What This Demonstration Covers</a:t>
            </a:r>
            <a:endParaRPr lang="en-US" sz="3000" dirty="0"/>
          </a:p>
        </p:txBody>
      </p:sp>
      <p:sp>
        <p:nvSpPr>
          <p:cNvPr id="4" name="Shape 2"/>
          <p:cNvSpPr/>
          <p:nvPr/>
        </p:nvSpPr>
        <p:spPr>
          <a:xfrm>
            <a:off x="502920" y="1920240"/>
            <a:ext cx="777240" cy="777240"/>
          </a:xfrm>
          <a:prstGeom prst="rect">
            <a:avLst/>
          </a:prstGeom>
          <a:solidFill>
            <a:srgbClr val="1E2761"/>
          </a:solidFill>
          <a:ln/>
        </p:spPr>
      </p:sp>
      <p:sp>
        <p:nvSpPr>
          <p:cNvPr id="5" name="Text 3"/>
          <p:cNvSpPr/>
          <p:nvPr/>
        </p:nvSpPr>
        <p:spPr>
          <a:xfrm>
            <a:off x="502920" y="1920240"/>
            <a:ext cx="777240" cy="7772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01</a:t>
            </a:r>
            <a:endParaRPr lang="en-US" sz="2200" dirty="0"/>
          </a:p>
        </p:txBody>
      </p:sp>
      <p:sp>
        <p:nvSpPr>
          <p:cNvPr id="6" name="Text 4"/>
          <p:cNvSpPr/>
          <p:nvPr/>
        </p:nvSpPr>
        <p:spPr>
          <a:xfrm>
            <a:off x="1508760" y="1865376"/>
            <a:ext cx="8138160" cy="365760"/>
          </a:xfrm>
          <a:prstGeom prst="rect">
            <a:avLst/>
          </a:prstGeom>
          <a:noFill/>
          <a:ln/>
        </p:spPr>
        <p:txBody>
          <a:bodyPr wrap="square" rtlCol="0" anchor="ctr"/>
          <a:lstStyle/>
          <a:p>
            <a:pPr marL="0" indent="0">
              <a:buNone/>
            </a:pPr>
            <a:r>
              <a:rPr lang="en-US" sz="1700" b="1" dirty="0">
                <a:solidFill>
                  <a:srgbClr val="1E2761"/>
                </a:solidFill>
                <a:latin typeface="Calibri" pitchFamily="34" charset="0"/>
                <a:ea typeface="Calibri" pitchFamily="34" charset="-122"/>
                <a:cs typeface="Calibri" pitchFamily="34" charset="-120"/>
              </a:rPr>
              <a:t>Deployment, SIC &amp; Licensing</a:t>
            </a:r>
            <a:endParaRPr lang="en-US" sz="1700" dirty="0"/>
          </a:p>
        </p:txBody>
      </p:sp>
      <p:sp>
        <p:nvSpPr>
          <p:cNvPr id="7" name="Text 5"/>
          <p:cNvSpPr/>
          <p:nvPr/>
        </p:nvSpPr>
        <p:spPr>
          <a:xfrm>
            <a:off x="1508760" y="2231136"/>
            <a:ext cx="8138160" cy="548640"/>
          </a:xfrm>
          <a:prstGeom prst="rect">
            <a:avLst/>
          </a:prstGeom>
          <a:noFill/>
          <a:ln/>
        </p:spPr>
        <p:txBody>
          <a:bodyPr wrap="square" rtlCol="0" anchor="ctr"/>
          <a:lstStyle/>
          <a:p>
            <a:pPr marL="0" indent="0">
              <a:buNone/>
            </a:pPr>
            <a:r>
              <a:rPr lang="en-US" sz="1250" dirty="0">
                <a:solidFill>
                  <a:srgbClr val="6B7280"/>
                </a:solidFill>
                <a:latin typeface="Calibri" pitchFamily="34" charset="0"/>
                <a:ea typeface="Calibri" pitchFamily="34" charset="-122"/>
                <a:cs typeface="Calibri" pitchFamily="34" charset="-120"/>
              </a:rPr>
              <a:t>A-GUI, A-SMS and A-GW build-out; Secure Internal Communication; license activation and audit.</a:t>
            </a:r>
            <a:endParaRPr lang="en-US" sz="1250" dirty="0"/>
          </a:p>
        </p:txBody>
      </p:sp>
      <p:sp>
        <p:nvSpPr>
          <p:cNvPr id="10" name="Shape 8"/>
          <p:cNvSpPr/>
          <p:nvPr/>
        </p:nvSpPr>
        <p:spPr>
          <a:xfrm>
            <a:off x="502920" y="3200400"/>
            <a:ext cx="777240" cy="777240"/>
          </a:xfrm>
          <a:prstGeom prst="rect">
            <a:avLst/>
          </a:prstGeom>
          <a:solidFill>
            <a:srgbClr val="1E2761"/>
          </a:solidFill>
          <a:ln/>
        </p:spPr>
      </p:sp>
      <p:sp>
        <p:nvSpPr>
          <p:cNvPr id="11" name="Text 9"/>
          <p:cNvSpPr/>
          <p:nvPr/>
        </p:nvSpPr>
        <p:spPr>
          <a:xfrm>
            <a:off x="502920" y="3200400"/>
            <a:ext cx="777240" cy="7772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02</a:t>
            </a:r>
            <a:endParaRPr lang="en-US" sz="2200" dirty="0"/>
          </a:p>
        </p:txBody>
      </p:sp>
      <p:sp>
        <p:nvSpPr>
          <p:cNvPr id="12" name="Text 10"/>
          <p:cNvSpPr/>
          <p:nvPr/>
        </p:nvSpPr>
        <p:spPr>
          <a:xfrm>
            <a:off x="1508760" y="3145536"/>
            <a:ext cx="8138160" cy="365760"/>
          </a:xfrm>
          <a:prstGeom prst="rect">
            <a:avLst/>
          </a:prstGeom>
          <a:noFill/>
          <a:ln/>
        </p:spPr>
        <p:txBody>
          <a:bodyPr wrap="square" rtlCol="0" anchor="ctr"/>
          <a:lstStyle/>
          <a:p>
            <a:pPr marL="0" indent="0">
              <a:buNone/>
            </a:pPr>
            <a:r>
              <a:rPr lang="en-US" sz="1700" b="1" dirty="0">
                <a:solidFill>
                  <a:srgbClr val="1E2761"/>
                </a:solidFill>
                <a:latin typeface="Calibri" pitchFamily="34" charset="0"/>
                <a:ea typeface="Calibri" pitchFamily="34" charset="-122"/>
                <a:cs typeface="Calibri" pitchFamily="34" charset="-120"/>
              </a:rPr>
              <a:t>Access-Control Policy</a:t>
            </a:r>
            <a:endParaRPr lang="en-US" sz="1700" dirty="0"/>
          </a:p>
        </p:txBody>
      </p:sp>
      <p:sp>
        <p:nvSpPr>
          <p:cNvPr id="13" name="Text 11"/>
          <p:cNvSpPr/>
          <p:nvPr/>
        </p:nvSpPr>
        <p:spPr>
          <a:xfrm>
            <a:off x="1508760" y="3511296"/>
            <a:ext cx="8138160" cy="548640"/>
          </a:xfrm>
          <a:prstGeom prst="rect">
            <a:avLst/>
          </a:prstGeom>
          <a:noFill/>
          <a:ln/>
        </p:spPr>
        <p:txBody>
          <a:bodyPr wrap="square" rtlCol="0" anchor="ctr"/>
          <a:lstStyle/>
          <a:p>
            <a:pPr marL="0" indent="0">
              <a:buNone/>
            </a:pPr>
            <a:r>
              <a:rPr lang="en-US" sz="1250" dirty="0">
                <a:solidFill>
                  <a:srgbClr val="6B7280"/>
                </a:solidFill>
                <a:latin typeface="Calibri" pitchFamily="34" charset="0"/>
                <a:ea typeface="Calibri" pitchFamily="34" charset="-122"/>
                <a:cs typeface="Calibri" pitchFamily="34" charset="-120"/>
              </a:rPr>
              <a:t>A layered firewall rule base controlling inbound/outbound ICMP, SSH and Telnet traffic.</a:t>
            </a:r>
            <a:endParaRPr lang="en-US" sz="1250" dirty="0"/>
          </a:p>
        </p:txBody>
      </p:sp>
      <p:sp>
        <p:nvSpPr>
          <p:cNvPr id="16" name="Shape 14"/>
          <p:cNvSpPr/>
          <p:nvPr/>
        </p:nvSpPr>
        <p:spPr>
          <a:xfrm>
            <a:off x="502920" y="4480560"/>
            <a:ext cx="777240" cy="777240"/>
          </a:xfrm>
          <a:prstGeom prst="rect">
            <a:avLst/>
          </a:prstGeom>
          <a:solidFill>
            <a:srgbClr val="1E2761"/>
          </a:solidFill>
          <a:ln/>
        </p:spPr>
      </p:sp>
      <p:sp>
        <p:nvSpPr>
          <p:cNvPr id="17" name="Text 15"/>
          <p:cNvSpPr/>
          <p:nvPr/>
        </p:nvSpPr>
        <p:spPr>
          <a:xfrm>
            <a:off x="502920" y="4480560"/>
            <a:ext cx="777240" cy="777240"/>
          </a:xfrm>
          <a:prstGeom prst="rect">
            <a:avLst/>
          </a:prstGeom>
          <a:noFill/>
          <a:ln/>
        </p:spPr>
        <p:txBody>
          <a:bodyPr wrap="square"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03</a:t>
            </a:r>
            <a:endParaRPr lang="en-US" sz="2200" dirty="0"/>
          </a:p>
        </p:txBody>
      </p:sp>
      <p:sp>
        <p:nvSpPr>
          <p:cNvPr id="18" name="Text 16"/>
          <p:cNvSpPr/>
          <p:nvPr/>
        </p:nvSpPr>
        <p:spPr>
          <a:xfrm>
            <a:off x="1508760" y="4425696"/>
            <a:ext cx="8138160" cy="365760"/>
          </a:xfrm>
          <a:prstGeom prst="rect">
            <a:avLst/>
          </a:prstGeom>
          <a:noFill/>
          <a:ln/>
        </p:spPr>
        <p:txBody>
          <a:bodyPr wrap="square" rtlCol="0" anchor="ctr"/>
          <a:lstStyle/>
          <a:p>
            <a:pPr marL="0" indent="0">
              <a:buNone/>
            </a:pPr>
            <a:r>
              <a:rPr lang="en-US" sz="1700" b="1" dirty="0" smtClean="0">
                <a:solidFill>
                  <a:srgbClr val="1E2761"/>
                </a:solidFill>
                <a:latin typeface="Calibri" pitchFamily="34" charset="0"/>
                <a:ea typeface="Calibri" pitchFamily="34" charset="-122"/>
                <a:cs typeface="Calibri" pitchFamily="34" charset="-120"/>
              </a:rPr>
              <a:t>Demonstration</a:t>
            </a:r>
            <a:endParaRPr lang="en-US" sz="1700" dirty="0"/>
          </a:p>
        </p:txBody>
      </p:sp>
      <p:sp>
        <p:nvSpPr>
          <p:cNvPr id="19" name="Text 17"/>
          <p:cNvSpPr/>
          <p:nvPr/>
        </p:nvSpPr>
        <p:spPr>
          <a:xfrm>
            <a:off x="1508760" y="4791456"/>
            <a:ext cx="8138160" cy="548640"/>
          </a:xfrm>
          <a:prstGeom prst="rect">
            <a:avLst/>
          </a:prstGeom>
          <a:noFill/>
          <a:ln/>
        </p:spPr>
        <p:txBody>
          <a:bodyPr wrap="square" rtlCol="0" anchor="ctr"/>
          <a:lstStyle/>
          <a:p>
            <a:pPr marL="0" indent="0">
              <a:buNone/>
            </a:pPr>
            <a:r>
              <a:rPr lang="en-US" sz="1250" dirty="0" smtClean="0">
                <a:solidFill>
                  <a:srgbClr val="6B7280"/>
                </a:solidFill>
                <a:latin typeface="Calibri" pitchFamily="34" charset="0"/>
                <a:ea typeface="Calibri" pitchFamily="34" charset="-122"/>
                <a:cs typeface="Calibri" pitchFamily="34" charset="-120"/>
              </a:rPr>
              <a:t>Video Link Added</a:t>
            </a:r>
            <a:endParaRPr lang="en-US" sz="1250" dirty="0"/>
          </a:p>
        </p:txBody>
      </p:sp>
      <p:sp>
        <p:nvSpPr>
          <p:cNvPr id="22" name="Text 20"/>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23" name="Text 21"/>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1</a:t>
            </a:r>
            <a:endParaRPr lang="en-US" sz="9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47472"/>
            <a:ext cx="9144000" cy="292608"/>
          </a:xfrm>
          <a:prstGeom prst="rect">
            <a:avLst/>
          </a:prstGeom>
          <a:noFill/>
          <a:ln/>
        </p:spPr>
        <p:txBody>
          <a:bodyPr wrap="square" rtlCol="0" anchor="ctr"/>
          <a:lstStyle/>
          <a:p>
            <a:pPr marL="0" indent="0">
              <a:buNone/>
            </a:pPr>
            <a:r>
              <a:rPr lang="en-US" sz="1300" b="1" kern="0" spc="200" dirty="0">
                <a:solidFill>
                  <a:srgbClr val="00B4D8"/>
                </a:solidFill>
                <a:latin typeface="Calibri" pitchFamily="34" charset="0"/>
                <a:ea typeface="Calibri" pitchFamily="34" charset="-122"/>
                <a:cs typeface="Calibri" pitchFamily="34" charset="-120"/>
              </a:rPr>
              <a:t>SCENARIO</a:t>
            </a:r>
            <a:endParaRPr lang="en-US" sz="1300" dirty="0"/>
          </a:p>
        </p:txBody>
      </p:sp>
      <p:sp>
        <p:nvSpPr>
          <p:cNvPr id="3" name="Text 1"/>
          <p:cNvSpPr/>
          <p:nvPr/>
        </p:nvSpPr>
        <p:spPr>
          <a:xfrm>
            <a:off x="502920" y="603504"/>
            <a:ext cx="10607040" cy="658368"/>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Figure 2 — Securing the Enterprise Network</a:t>
            </a:r>
            <a:endParaRPr lang="en-US" sz="3000" dirty="0"/>
          </a:p>
        </p:txBody>
      </p:sp>
      <p:pic>
        <p:nvPicPr>
          <p:cNvPr id="5" name="Image 0" descr="/home/claude/pdfimg/img-003.png"/>
          <p:cNvPicPr>
            <a:picLocks noChangeAspect="1"/>
          </p:cNvPicPr>
          <p:nvPr/>
        </p:nvPicPr>
        <p:blipFill>
          <a:blip r:embed="rId3"/>
          <a:srcRect/>
          <a:stretch/>
        </p:blipFill>
        <p:spPr>
          <a:xfrm>
            <a:off x="502920" y="1554480"/>
            <a:ext cx="6035040" cy="4343400"/>
          </a:xfrm>
          <a:prstGeom prst="rect">
            <a:avLst/>
          </a:prstGeom>
        </p:spPr>
      </p:pic>
      <p:sp>
        <p:nvSpPr>
          <p:cNvPr id="6" name="Text 3"/>
          <p:cNvSpPr/>
          <p:nvPr/>
        </p:nvSpPr>
        <p:spPr>
          <a:xfrm>
            <a:off x="502920" y="5961888"/>
            <a:ext cx="603504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Topology adapted from the assignment brief: A-GUI / A-SMS / A-GW added in</a:t>
            </a:r>
            <a:endParaRPr lang="en-US" sz="1050" dirty="0"/>
          </a:p>
          <a:p>
            <a:pPr marL="0" indent="0" algn="ctr">
              <a:buNone/>
            </a:pPr>
            <a:r>
              <a:rPr lang="en-US" sz="1050" i="1" dirty="0">
                <a:solidFill>
                  <a:srgbClr val="6B7280"/>
                </a:solidFill>
                <a:latin typeface="Calibri" pitchFamily="34" charset="0"/>
                <a:ea typeface="Calibri" pitchFamily="34" charset="-122"/>
                <a:cs typeface="Calibri" pitchFamily="34" charset="-120"/>
              </a:rPr>
              <a:t>front of the SWANSEA.ACCA and LONDON.SWANSEA.ACCA sites.</a:t>
            </a:r>
            <a:endParaRPr lang="en-US" sz="1050" dirty="0"/>
          </a:p>
        </p:txBody>
      </p:sp>
      <p:sp>
        <p:nvSpPr>
          <p:cNvPr id="21" name="Text 18"/>
          <p:cNvSpPr/>
          <p:nvPr/>
        </p:nvSpPr>
        <p:spPr>
          <a:xfrm>
            <a:off x="7178040" y="5059395"/>
            <a:ext cx="4480560" cy="49339"/>
          </a:xfrm>
          <a:prstGeom prst="rect">
            <a:avLst/>
          </a:prstGeom>
          <a:noFill/>
          <a:ln/>
        </p:spPr>
        <p:txBody>
          <a:bodyPr wrap="square" rtlCol="0" anchor="ctr"/>
          <a:lstStyle/>
          <a:p>
            <a:pPr marL="0" indent="0">
              <a:buNone/>
            </a:pPr>
            <a:endParaRPr lang="en-US" sz="1150" dirty="0"/>
          </a:p>
        </p:txBody>
      </p:sp>
      <p:sp>
        <p:nvSpPr>
          <p:cNvPr id="22" name="Text 19"/>
          <p:cNvSpPr/>
          <p:nvPr/>
        </p:nvSpPr>
        <p:spPr>
          <a:xfrm>
            <a:off x="7178040" y="5202936"/>
            <a:ext cx="4480560" cy="320040"/>
          </a:xfrm>
          <a:prstGeom prst="rect">
            <a:avLst/>
          </a:prstGeom>
          <a:noFill/>
          <a:ln/>
        </p:spPr>
        <p:txBody>
          <a:bodyPr wrap="square" rtlCol="0" anchor="ctr"/>
          <a:lstStyle/>
          <a:p>
            <a:pPr marL="0" indent="0">
              <a:buNone/>
            </a:pPr>
            <a:endParaRPr lang="en-US" sz="1150" dirty="0"/>
          </a:p>
        </p:txBody>
      </p:sp>
      <p:sp>
        <p:nvSpPr>
          <p:cNvPr id="23" name="Text 20"/>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24" name="Text 21"/>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2</a:t>
            </a:r>
            <a:endParaRPr lang="en-US" sz="900" dirty="0"/>
          </a:p>
        </p:txBody>
      </p:sp>
      <p:sp>
        <p:nvSpPr>
          <p:cNvPr id="25" name="Shape 4"/>
          <p:cNvSpPr/>
          <p:nvPr/>
        </p:nvSpPr>
        <p:spPr>
          <a:xfrm>
            <a:off x="7023999" y="2108748"/>
            <a:ext cx="109728" cy="822960"/>
          </a:xfrm>
          <a:prstGeom prst="rect">
            <a:avLst/>
          </a:prstGeom>
          <a:solidFill>
            <a:srgbClr val="00B4D8"/>
          </a:solidFill>
          <a:ln/>
        </p:spPr>
      </p:sp>
      <p:sp>
        <p:nvSpPr>
          <p:cNvPr id="26" name="Text 5"/>
          <p:cNvSpPr/>
          <p:nvPr/>
        </p:nvSpPr>
        <p:spPr>
          <a:xfrm>
            <a:off x="7298319" y="2081316"/>
            <a:ext cx="4480560" cy="292608"/>
          </a:xfrm>
          <a:prstGeom prst="rect">
            <a:avLst/>
          </a:prstGeom>
          <a:noFill/>
          <a:ln/>
        </p:spPr>
        <p:txBody>
          <a:bodyPr wrap="square" rtlCol="0" anchor="ctr"/>
          <a:lstStyle/>
          <a:p>
            <a:pPr marL="0" indent="0">
              <a:buNone/>
            </a:pPr>
            <a:r>
              <a:rPr lang="en-US" sz="1400" b="1" dirty="0">
                <a:solidFill>
                  <a:srgbClr val="1E2761"/>
                </a:solidFill>
                <a:latin typeface="Calibri" pitchFamily="34" charset="0"/>
                <a:ea typeface="Calibri" pitchFamily="34" charset="-122"/>
                <a:cs typeface="Calibri" pitchFamily="34" charset="-120"/>
              </a:rPr>
              <a:t>A-GUI</a:t>
            </a:r>
            <a:endParaRPr lang="en-US" sz="1400" dirty="0"/>
          </a:p>
        </p:txBody>
      </p:sp>
      <p:sp>
        <p:nvSpPr>
          <p:cNvPr id="27" name="Text 6"/>
          <p:cNvSpPr/>
          <p:nvPr/>
        </p:nvSpPr>
        <p:spPr>
          <a:xfrm>
            <a:off x="7298319" y="2355636"/>
            <a:ext cx="4480560" cy="274320"/>
          </a:xfrm>
          <a:prstGeom prst="rect">
            <a:avLst/>
          </a:prstGeom>
          <a:noFill/>
          <a:ln/>
        </p:spPr>
        <p:txBody>
          <a:bodyPr wrap="square" rtlCol="0" anchor="ctr"/>
          <a:lstStyle/>
          <a:p>
            <a:pPr marL="0" indent="0">
              <a:buNone/>
            </a:pPr>
            <a:r>
              <a:rPr lang="en-US" sz="1150" b="1" dirty="0">
                <a:solidFill>
                  <a:srgbClr val="00B4D8"/>
                </a:solidFill>
                <a:latin typeface="Calibri" pitchFamily="34" charset="0"/>
                <a:ea typeface="Calibri" pitchFamily="34" charset="-122"/>
                <a:cs typeface="Calibri" pitchFamily="34" charset="-120"/>
              </a:rPr>
              <a:t>10.1.1.201/24</a:t>
            </a:r>
            <a:endParaRPr lang="en-US" sz="1150" dirty="0"/>
          </a:p>
        </p:txBody>
      </p:sp>
      <p:sp>
        <p:nvSpPr>
          <p:cNvPr id="28" name="Text 7"/>
          <p:cNvSpPr/>
          <p:nvPr/>
        </p:nvSpPr>
        <p:spPr>
          <a:xfrm>
            <a:off x="7298319" y="2611668"/>
            <a:ext cx="4480560" cy="320040"/>
          </a:xfrm>
          <a:prstGeom prst="rect">
            <a:avLst/>
          </a:prstGeom>
          <a:noFill/>
          <a:ln/>
        </p:spPr>
        <p:txBody>
          <a:bodyPr wrap="square" rtlCol="0" anchor="ctr"/>
          <a:lstStyle/>
          <a:p>
            <a:pPr marL="0" indent="0">
              <a:buNone/>
            </a:pPr>
            <a:r>
              <a:rPr lang="en-US" sz="1150" dirty="0">
                <a:solidFill>
                  <a:srgbClr val="6B7280"/>
                </a:solidFill>
                <a:latin typeface="Calibri" pitchFamily="34" charset="0"/>
                <a:ea typeface="Calibri" pitchFamily="34" charset="-122"/>
                <a:cs typeface="Calibri" pitchFamily="34" charset="-120"/>
              </a:rPr>
              <a:t>SmartConsole management workstation</a:t>
            </a:r>
            <a:endParaRPr lang="en-US" sz="1150" dirty="0"/>
          </a:p>
        </p:txBody>
      </p:sp>
      <p:sp>
        <p:nvSpPr>
          <p:cNvPr id="29" name="Shape 8"/>
          <p:cNvSpPr/>
          <p:nvPr/>
        </p:nvSpPr>
        <p:spPr>
          <a:xfrm>
            <a:off x="7023999" y="3142020"/>
            <a:ext cx="109728" cy="822960"/>
          </a:xfrm>
          <a:prstGeom prst="rect">
            <a:avLst/>
          </a:prstGeom>
          <a:solidFill>
            <a:srgbClr val="00B4D8"/>
          </a:solidFill>
          <a:ln/>
        </p:spPr>
      </p:sp>
      <p:sp>
        <p:nvSpPr>
          <p:cNvPr id="30" name="Text 9"/>
          <p:cNvSpPr/>
          <p:nvPr/>
        </p:nvSpPr>
        <p:spPr>
          <a:xfrm>
            <a:off x="7298319" y="3114588"/>
            <a:ext cx="4480560" cy="292608"/>
          </a:xfrm>
          <a:prstGeom prst="rect">
            <a:avLst/>
          </a:prstGeom>
          <a:noFill/>
          <a:ln/>
        </p:spPr>
        <p:txBody>
          <a:bodyPr wrap="square" rtlCol="0" anchor="ctr"/>
          <a:lstStyle/>
          <a:p>
            <a:pPr marL="0" indent="0">
              <a:buNone/>
            </a:pPr>
            <a:r>
              <a:rPr lang="en-US" sz="1400" b="1" dirty="0">
                <a:solidFill>
                  <a:srgbClr val="1E2761"/>
                </a:solidFill>
                <a:latin typeface="Calibri" pitchFamily="34" charset="0"/>
                <a:ea typeface="Calibri" pitchFamily="34" charset="-122"/>
                <a:cs typeface="Calibri" pitchFamily="34" charset="-120"/>
              </a:rPr>
              <a:t>A-SMS</a:t>
            </a:r>
            <a:endParaRPr lang="en-US" sz="1400" dirty="0"/>
          </a:p>
        </p:txBody>
      </p:sp>
      <p:sp>
        <p:nvSpPr>
          <p:cNvPr id="31" name="Text 10"/>
          <p:cNvSpPr/>
          <p:nvPr/>
        </p:nvSpPr>
        <p:spPr>
          <a:xfrm>
            <a:off x="7298319" y="3388908"/>
            <a:ext cx="4480560" cy="274320"/>
          </a:xfrm>
          <a:prstGeom prst="rect">
            <a:avLst/>
          </a:prstGeom>
          <a:noFill/>
          <a:ln/>
        </p:spPr>
        <p:txBody>
          <a:bodyPr wrap="square" rtlCol="0" anchor="ctr"/>
          <a:lstStyle/>
          <a:p>
            <a:pPr marL="0" indent="0">
              <a:buNone/>
            </a:pPr>
            <a:r>
              <a:rPr lang="en-US" sz="1150" b="1" dirty="0">
                <a:solidFill>
                  <a:srgbClr val="00B4D8"/>
                </a:solidFill>
                <a:latin typeface="Calibri" pitchFamily="34" charset="0"/>
                <a:ea typeface="Calibri" pitchFamily="34" charset="-122"/>
                <a:cs typeface="Calibri" pitchFamily="34" charset="-120"/>
              </a:rPr>
              <a:t>10.1.1.101/24</a:t>
            </a:r>
            <a:endParaRPr lang="en-US" sz="1150" dirty="0"/>
          </a:p>
        </p:txBody>
      </p:sp>
      <p:sp>
        <p:nvSpPr>
          <p:cNvPr id="32" name="Text 11"/>
          <p:cNvSpPr/>
          <p:nvPr/>
        </p:nvSpPr>
        <p:spPr>
          <a:xfrm>
            <a:off x="7298319" y="3644940"/>
            <a:ext cx="4480560" cy="320040"/>
          </a:xfrm>
          <a:prstGeom prst="rect">
            <a:avLst/>
          </a:prstGeom>
          <a:noFill/>
          <a:ln/>
        </p:spPr>
        <p:txBody>
          <a:bodyPr wrap="square" rtlCol="0" anchor="ctr"/>
          <a:lstStyle/>
          <a:p>
            <a:pPr marL="0" indent="0">
              <a:buNone/>
            </a:pPr>
            <a:r>
              <a:rPr lang="en-US" sz="1150" dirty="0">
                <a:solidFill>
                  <a:srgbClr val="6B7280"/>
                </a:solidFill>
                <a:latin typeface="Calibri" pitchFamily="34" charset="0"/>
                <a:ea typeface="Calibri" pitchFamily="34" charset="-122"/>
                <a:cs typeface="Calibri" pitchFamily="34" charset="-120"/>
              </a:rPr>
              <a:t>Security Management Server (Gaia)</a:t>
            </a:r>
            <a:endParaRPr lang="en-US" sz="1150" dirty="0"/>
          </a:p>
        </p:txBody>
      </p:sp>
      <p:sp>
        <p:nvSpPr>
          <p:cNvPr id="33" name="Shape 12"/>
          <p:cNvSpPr/>
          <p:nvPr/>
        </p:nvSpPr>
        <p:spPr>
          <a:xfrm>
            <a:off x="7023999" y="4175292"/>
            <a:ext cx="109728" cy="822960"/>
          </a:xfrm>
          <a:prstGeom prst="rect">
            <a:avLst/>
          </a:prstGeom>
          <a:solidFill>
            <a:srgbClr val="00B4D8"/>
          </a:solidFill>
          <a:ln/>
        </p:spPr>
      </p:sp>
      <p:sp>
        <p:nvSpPr>
          <p:cNvPr id="34" name="Text 13"/>
          <p:cNvSpPr/>
          <p:nvPr/>
        </p:nvSpPr>
        <p:spPr>
          <a:xfrm>
            <a:off x="7298319" y="4147860"/>
            <a:ext cx="4480560" cy="292608"/>
          </a:xfrm>
          <a:prstGeom prst="rect">
            <a:avLst/>
          </a:prstGeom>
          <a:noFill/>
          <a:ln/>
        </p:spPr>
        <p:txBody>
          <a:bodyPr wrap="square" rtlCol="0" anchor="ctr"/>
          <a:lstStyle/>
          <a:p>
            <a:pPr marL="0" indent="0">
              <a:buNone/>
            </a:pPr>
            <a:r>
              <a:rPr lang="en-US" sz="1400" b="1" dirty="0">
                <a:solidFill>
                  <a:srgbClr val="1E2761"/>
                </a:solidFill>
                <a:latin typeface="Calibri" pitchFamily="34" charset="0"/>
                <a:ea typeface="Calibri" pitchFamily="34" charset="-122"/>
                <a:cs typeface="Calibri" pitchFamily="34" charset="-120"/>
              </a:rPr>
              <a:t>A-GW</a:t>
            </a:r>
            <a:endParaRPr lang="en-US" sz="1400" dirty="0"/>
          </a:p>
        </p:txBody>
      </p:sp>
      <p:sp>
        <p:nvSpPr>
          <p:cNvPr id="35" name="Text 14"/>
          <p:cNvSpPr/>
          <p:nvPr/>
        </p:nvSpPr>
        <p:spPr>
          <a:xfrm>
            <a:off x="7298319" y="4422180"/>
            <a:ext cx="4480560" cy="274320"/>
          </a:xfrm>
          <a:prstGeom prst="rect">
            <a:avLst/>
          </a:prstGeom>
          <a:noFill/>
          <a:ln/>
        </p:spPr>
        <p:txBody>
          <a:bodyPr wrap="square" rtlCol="0" anchor="ctr"/>
          <a:lstStyle/>
          <a:p>
            <a:pPr marL="0" indent="0">
              <a:buNone/>
            </a:pPr>
            <a:r>
              <a:rPr lang="en-US" sz="1150" b="1" dirty="0">
                <a:solidFill>
                  <a:srgbClr val="00B4D8"/>
                </a:solidFill>
                <a:latin typeface="Calibri" pitchFamily="34" charset="0"/>
                <a:ea typeface="Calibri" pitchFamily="34" charset="-122"/>
                <a:cs typeface="Calibri" pitchFamily="34" charset="-120"/>
              </a:rPr>
              <a:t>10.1.1.1 / 192.1.1.254 / 20.0.0.1</a:t>
            </a:r>
            <a:endParaRPr lang="en-US" sz="1150" dirty="0"/>
          </a:p>
        </p:txBody>
      </p:sp>
      <p:sp>
        <p:nvSpPr>
          <p:cNvPr id="36" name="Text 15"/>
          <p:cNvSpPr/>
          <p:nvPr/>
        </p:nvSpPr>
        <p:spPr>
          <a:xfrm>
            <a:off x="7298319" y="4678212"/>
            <a:ext cx="4480560" cy="320040"/>
          </a:xfrm>
          <a:prstGeom prst="rect">
            <a:avLst/>
          </a:prstGeom>
          <a:noFill/>
          <a:ln/>
        </p:spPr>
        <p:txBody>
          <a:bodyPr wrap="square" rtlCol="0" anchor="ctr"/>
          <a:lstStyle/>
          <a:p>
            <a:pPr marL="0" indent="0">
              <a:buNone/>
            </a:pPr>
            <a:r>
              <a:rPr lang="en-US" sz="1150" dirty="0">
                <a:solidFill>
                  <a:srgbClr val="6B7280"/>
                </a:solidFill>
                <a:latin typeface="Calibri" pitchFamily="34" charset="0"/>
                <a:ea typeface="Calibri" pitchFamily="34" charset="-122"/>
                <a:cs typeface="Calibri" pitchFamily="34" charset="-120"/>
              </a:rPr>
              <a:t>Security Gateway — 4 interfaces (eth0–eth3)</a:t>
            </a:r>
            <a:endParaRPr lang="en-US" sz="115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8961120" y="3291840"/>
            <a:ext cx="5486400" cy="5486400"/>
          </a:xfrm>
          <a:prstGeom prst="ellipse">
            <a:avLst/>
          </a:prstGeom>
          <a:solidFill>
            <a:srgbClr val="141A3D"/>
          </a:solidFill>
          <a:ln/>
        </p:spPr>
      </p:sp>
      <p:sp>
        <p:nvSpPr>
          <p:cNvPr id="3" name="Text 1"/>
          <p:cNvSpPr/>
          <p:nvPr/>
        </p:nvSpPr>
        <p:spPr>
          <a:xfrm>
            <a:off x="548640" y="1371600"/>
            <a:ext cx="3657600" cy="2743200"/>
          </a:xfrm>
          <a:prstGeom prst="rect">
            <a:avLst/>
          </a:prstGeom>
          <a:noFill/>
          <a:ln/>
        </p:spPr>
        <p:txBody>
          <a:bodyPr wrap="square" rtlCol="0" anchor="ctr"/>
          <a:lstStyle/>
          <a:p>
            <a:pPr marL="0" indent="0">
              <a:buNone/>
            </a:pPr>
            <a:r>
              <a:rPr lang="en-US" sz="13000" b="1" dirty="0">
                <a:solidFill>
                  <a:schemeClr val="bg1"/>
                </a:solidFill>
                <a:latin typeface="Cambria" pitchFamily="34" charset="0"/>
                <a:ea typeface="Cambria" pitchFamily="34" charset="-122"/>
                <a:cs typeface="Cambria" pitchFamily="34" charset="-120"/>
              </a:rPr>
              <a:t>01</a:t>
            </a:r>
            <a:endParaRPr lang="en-US" sz="13000" dirty="0">
              <a:solidFill>
                <a:schemeClr val="bg1"/>
              </a:solidFill>
            </a:endParaRPr>
          </a:p>
        </p:txBody>
      </p:sp>
      <p:sp>
        <p:nvSpPr>
          <p:cNvPr id="4" name="Shape 2"/>
          <p:cNvSpPr/>
          <p:nvPr/>
        </p:nvSpPr>
        <p:spPr>
          <a:xfrm>
            <a:off x="594360" y="4160520"/>
            <a:ext cx="2194560" cy="0"/>
          </a:xfrm>
          <a:prstGeom prst="line">
            <a:avLst/>
          </a:prstGeom>
          <a:noFill/>
          <a:ln w="38100">
            <a:solidFill>
              <a:srgbClr val="00B4D8"/>
            </a:solidFill>
            <a:prstDash val="solid"/>
          </a:ln>
        </p:spPr>
      </p:sp>
      <p:sp>
        <p:nvSpPr>
          <p:cNvPr id="5" name="Text 3"/>
          <p:cNvSpPr/>
          <p:nvPr/>
        </p:nvSpPr>
        <p:spPr>
          <a:xfrm>
            <a:off x="548640" y="4297680"/>
            <a:ext cx="9601200" cy="1005840"/>
          </a:xfrm>
          <a:prstGeom prst="rect">
            <a:avLst/>
          </a:prstGeom>
          <a:noFill/>
          <a:ln/>
        </p:spPr>
        <p:txBody>
          <a:bodyPr wrap="square"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Deployment, SIC &amp; Licensing</a:t>
            </a:r>
            <a:endParaRPr lang="en-US" sz="3400" dirty="0"/>
          </a:p>
        </p:txBody>
      </p:sp>
      <p:sp>
        <p:nvSpPr>
          <p:cNvPr id="6" name="Text 4"/>
          <p:cNvSpPr/>
          <p:nvPr/>
        </p:nvSpPr>
        <p:spPr>
          <a:xfrm>
            <a:off x="548640" y="5074920"/>
            <a:ext cx="9144000" cy="640080"/>
          </a:xfrm>
          <a:prstGeom prst="rect">
            <a:avLst/>
          </a:prstGeom>
          <a:noFill/>
          <a:ln/>
        </p:spPr>
        <p:txBody>
          <a:bodyPr wrap="square" rtlCol="0" anchor="ctr"/>
          <a:lstStyle/>
          <a:p>
            <a:pPr marL="0" indent="0">
              <a:buNone/>
            </a:pPr>
            <a:r>
              <a:rPr lang="en-US" sz="1500" dirty="0">
                <a:solidFill>
                  <a:srgbClr val="CADCFC"/>
                </a:solidFill>
                <a:latin typeface="Calibri" pitchFamily="34" charset="0"/>
                <a:ea typeface="Calibri" pitchFamily="34" charset="-122"/>
                <a:cs typeface="Calibri" pitchFamily="34" charset="-120"/>
              </a:rPr>
              <a:t>Building A-GUI, A-SMS and A-GW, establishing trust, and licensing every component.</a:t>
            </a:r>
            <a:endParaRPr lang="en-US" sz="1500" dirty="0"/>
          </a:p>
        </p:txBody>
      </p:sp>
      <p:sp>
        <p:nvSpPr>
          <p:cNvPr id="8" name="Text 6"/>
          <p:cNvSpPr/>
          <p:nvPr/>
        </p:nvSpPr>
        <p:spPr>
          <a:xfrm>
            <a:off x="548640" y="5852160"/>
            <a:ext cx="1554480" cy="457200"/>
          </a:xfrm>
          <a:prstGeom prst="rect">
            <a:avLst/>
          </a:prstGeom>
          <a:noFill/>
          <a:ln/>
        </p:spPr>
        <p:txBody>
          <a:bodyPr wrap="square" rtlCol="0" anchor="ctr"/>
          <a:lstStyle/>
          <a:p>
            <a:pPr marL="0" indent="0" algn="ctr">
              <a:buNone/>
            </a:pPr>
            <a:endParaRPr lang="en-US" sz="1500" dirty="0"/>
          </a:p>
        </p:txBody>
      </p:sp>
      <p:sp>
        <p:nvSpPr>
          <p:cNvPr id="9" name="Text 7"/>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10" name="Text 8"/>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3</a:t>
            </a:r>
            <a:endParaRPr lang="en-US" sz="9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47472"/>
            <a:ext cx="9144000" cy="292608"/>
          </a:xfrm>
          <a:prstGeom prst="rect">
            <a:avLst/>
          </a:prstGeom>
          <a:noFill/>
          <a:ln/>
        </p:spPr>
        <p:txBody>
          <a:bodyPr wrap="square" rtlCol="0" anchor="ctr"/>
          <a:lstStyle/>
          <a:p>
            <a:pPr marL="0" indent="0">
              <a:buNone/>
            </a:pPr>
            <a:r>
              <a:rPr lang="en-US" sz="1300" b="1" kern="0" spc="200" dirty="0">
                <a:solidFill>
                  <a:srgbClr val="00B4D8"/>
                </a:solidFill>
                <a:latin typeface="Calibri" pitchFamily="34" charset="0"/>
                <a:ea typeface="Calibri" pitchFamily="34" charset="-122"/>
                <a:cs typeface="Calibri" pitchFamily="34" charset="-120"/>
              </a:rPr>
              <a:t>STEP 1 · BUILD THE MANAGEMENT SERVER</a:t>
            </a:r>
            <a:endParaRPr lang="en-US" sz="1300" dirty="0"/>
          </a:p>
        </p:txBody>
      </p:sp>
      <p:sp>
        <p:nvSpPr>
          <p:cNvPr id="3" name="Text 1"/>
          <p:cNvSpPr/>
          <p:nvPr/>
        </p:nvSpPr>
        <p:spPr>
          <a:xfrm>
            <a:off x="502920" y="603504"/>
            <a:ext cx="10607040" cy="658368"/>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Gaia First-Time Setup &amp; Interface Configuration</a:t>
            </a:r>
            <a:endParaRPr lang="en-US" sz="3000" dirty="0"/>
          </a:p>
        </p:txBody>
      </p:sp>
      <p:pic>
        <p:nvPicPr>
          <p:cNvPr id="5" name="Image 0" descr="/home/claude/cropped/01.png"/>
          <p:cNvPicPr>
            <a:picLocks noChangeAspect="1"/>
          </p:cNvPicPr>
          <p:nvPr/>
        </p:nvPicPr>
        <p:blipFill>
          <a:blip r:embed="rId3"/>
          <a:srcRect/>
          <a:stretch/>
        </p:blipFill>
        <p:spPr>
          <a:xfrm>
            <a:off x="502920" y="1508760"/>
            <a:ext cx="5349240" cy="2514600"/>
          </a:xfrm>
          <a:prstGeom prst="rect">
            <a:avLst/>
          </a:prstGeom>
        </p:spPr>
      </p:pic>
      <p:sp>
        <p:nvSpPr>
          <p:cNvPr id="6" name="Text 3"/>
          <p:cNvSpPr/>
          <p:nvPr/>
        </p:nvSpPr>
        <p:spPr>
          <a:xfrm>
            <a:off x="502920" y="4087368"/>
            <a:ext cx="534924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A-SMS Gaia wizard — dedicated administrator account created (not the default "admin").</a:t>
            </a:r>
            <a:endParaRPr lang="en-US" sz="1050" dirty="0"/>
          </a:p>
        </p:txBody>
      </p:sp>
      <p:pic>
        <p:nvPicPr>
          <p:cNvPr id="8" name="Image 1" descr="/home/claude/cropped/02_Gaia_A-GW.png"/>
          <p:cNvPicPr>
            <a:picLocks noChangeAspect="1"/>
          </p:cNvPicPr>
          <p:nvPr/>
        </p:nvPicPr>
        <p:blipFill>
          <a:blip r:embed="rId4"/>
          <a:srcRect/>
          <a:stretch/>
        </p:blipFill>
        <p:spPr>
          <a:xfrm>
            <a:off x="6126480" y="1508760"/>
            <a:ext cx="5349240" cy="2514600"/>
          </a:xfrm>
          <a:prstGeom prst="rect">
            <a:avLst/>
          </a:prstGeom>
        </p:spPr>
      </p:pic>
      <p:sp>
        <p:nvSpPr>
          <p:cNvPr id="9" name="Text 5"/>
          <p:cNvSpPr/>
          <p:nvPr/>
        </p:nvSpPr>
        <p:spPr>
          <a:xfrm>
            <a:off x="6126480" y="4087368"/>
            <a:ext cx="534924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A-GW Gaia portal — four routed interfaces: eth0 (mgmt), eth1, eth2, eth3.</a:t>
            </a:r>
            <a:endParaRPr lang="en-US" sz="1050" dirty="0"/>
          </a:p>
        </p:txBody>
      </p:sp>
      <p:sp>
        <p:nvSpPr>
          <p:cNvPr id="10" name="Text 6"/>
          <p:cNvSpPr/>
          <p:nvPr/>
        </p:nvSpPr>
        <p:spPr>
          <a:xfrm>
            <a:off x="502920" y="4709160"/>
            <a:ext cx="11064240" cy="1371600"/>
          </a:xfrm>
          <a:prstGeom prst="rect">
            <a:avLst/>
          </a:prstGeom>
          <a:noFill/>
          <a:ln/>
        </p:spPr>
        <p:txBody>
          <a:bodyPr wrap="square" rtlCol="0" anchor="ctr"/>
          <a:lstStyle/>
          <a:p>
            <a:pPr marL="0" indent="0">
              <a:lnSpc>
                <a:spcPct val="125000"/>
              </a:lnSpc>
              <a:buNone/>
            </a:pPr>
            <a:r>
              <a:rPr lang="en-US" sz="1350" b="1" dirty="0">
                <a:solidFill>
                  <a:srgbClr val="1E2761"/>
                </a:solidFill>
                <a:latin typeface="Calibri" pitchFamily="34" charset="0"/>
                <a:ea typeface="Calibri" pitchFamily="34" charset="-122"/>
                <a:cs typeface="Calibri" pitchFamily="34" charset="-120"/>
              </a:rPr>
              <a:t>Why it matters:  </a:t>
            </a:r>
            <a:r>
              <a:rPr lang="en-US" sz="1350" dirty="0">
                <a:solidFill>
                  <a:srgbClr val="6B7280"/>
                </a:solidFill>
                <a:latin typeface="Calibri" pitchFamily="34" charset="0"/>
                <a:ea typeface="Calibri" pitchFamily="34" charset="-122"/>
                <a:cs typeface="Calibri" pitchFamily="34" charset="-120"/>
              </a:rPr>
              <a:t>a named administrator supports accountability and audit; correctly-addressed interfaces (10.1.1.1, 192.1.1.254, 20.0.0.1, 10.0.5.15) let the gateway route between the internet </a:t>
            </a:r>
            <a:r>
              <a:rPr lang="en-US" sz="1350" dirty="0" smtClean="0">
                <a:solidFill>
                  <a:srgbClr val="6B7280"/>
                </a:solidFill>
                <a:latin typeface="Calibri" pitchFamily="34" charset="0"/>
                <a:ea typeface="Calibri" pitchFamily="34" charset="-122"/>
                <a:cs typeface="Calibri" pitchFamily="34" charset="-120"/>
              </a:rPr>
              <a:t>edge</a:t>
            </a:r>
            <a:endParaRPr lang="en-US" sz="1350" dirty="0"/>
          </a:p>
        </p:txBody>
      </p:sp>
      <p:sp>
        <p:nvSpPr>
          <p:cNvPr id="11" name="Text 7"/>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12" name="Text 8"/>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4</a:t>
            </a:r>
            <a:endParaRPr lang="en-US" sz="9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47472"/>
            <a:ext cx="9144000" cy="292608"/>
          </a:xfrm>
          <a:prstGeom prst="rect">
            <a:avLst/>
          </a:prstGeom>
          <a:noFill/>
          <a:ln/>
        </p:spPr>
        <p:txBody>
          <a:bodyPr wrap="square" rtlCol="0" anchor="ctr"/>
          <a:lstStyle/>
          <a:p>
            <a:pPr marL="0" indent="0">
              <a:buNone/>
            </a:pPr>
            <a:r>
              <a:rPr lang="en-US" sz="1300" b="1" kern="0" spc="200" dirty="0">
                <a:solidFill>
                  <a:srgbClr val="00B4D8"/>
                </a:solidFill>
                <a:latin typeface="Calibri" pitchFamily="34" charset="0"/>
                <a:ea typeface="Calibri" pitchFamily="34" charset="-122"/>
                <a:cs typeface="Calibri" pitchFamily="34" charset="-120"/>
              </a:rPr>
              <a:t>STEP 2 · SECURE INTERNAL COMMUNICATION</a:t>
            </a:r>
            <a:endParaRPr lang="en-US" sz="1300" dirty="0"/>
          </a:p>
        </p:txBody>
      </p:sp>
      <p:sp>
        <p:nvSpPr>
          <p:cNvPr id="3" name="Text 1"/>
          <p:cNvSpPr/>
          <p:nvPr/>
        </p:nvSpPr>
        <p:spPr>
          <a:xfrm>
            <a:off x="502920" y="603504"/>
            <a:ext cx="10607040" cy="658368"/>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Establishing Trust Between A-SMS and A-GW</a:t>
            </a:r>
            <a:endParaRPr lang="en-US" sz="3000" dirty="0"/>
          </a:p>
        </p:txBody>
      </p:sp>
      <p:pic>
        <p:nvPicPr>
          <p:cNvPr id="5" name="Image 0" descr="/home/claude/cropped/03_.png"/>
          <p:cNvPicPr>
            <a:picLocks noChangeAspect="1"/>
          </p:cNvPicPr>
          <p:nvPr/>
        </p:nvPicPr>
        <p:blipFill>
          <a:blip r:embed="rId3"/>
          <a:srcRect/>
          <a:stretch/>
        </p:blipFill>
        <p:spPr>
          <a:xfrm>
            <a:off x="205740" y="1496568"/>
            <a:ext cx="5774575" cy="3246120"/>
          </a:xfrm>
          <a:prstGeom prst="rect">
            <a:avLst/>
          </a:prstGeom>
        </p:spPr>
      </p:pic>
      <p:sp>
        <p:nvSpPr>
          <p:cNvPr id="6" name="Text 3"/>
          <p:cNvSpPr/>
          <p:nvPr/>
        </p:nvSpPr>
        <p:spPr>
          <a:xfrm>
            <a:off x="502920" y="4818888"/>
            <a:ext cx="630936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Topology retrieved during the SIC wizard — all four A-GW interfaces discovered automatically.</a:t>
            </a:r>
            <a:endParaRPr lang="en-US" sz="1050" dirty="0"/>
          </a:p>
        </p:txBody>
      </p:sp>
      <p:pic>
        <p:nvPicPr>
          <p:cNvPr id="8" name="Image 1" descr="/home/claude/cropped/SIC_STATUS.png"/>
          <p:cNvPicPr>
            <a:picLocks noChangeAspect="1"/>
          </p:cNvPicPr>
          <p:nvPr/>
        </p:nvPicPr>
        <p:blipFill>
          <a:blip r:embed="rId4"/>
          <a:srcRect/>
          <a:stretch/>
        </p:blipFill>
        <p:spPr>
          <a:xfrm>
            <a:off x="6339840" y="1508760"/>
            <a:ext cx="5349240" cy="3246120"/>
          </a:xfrm>
          <a:prstGeom prst="rect">
            <a:avLst/>
          </a:prstGeom>
        </p:spPr>
      </p:pic>
      <p:sp>
        <p:nvSpPr>
          <p:cNvPr id="9" name="Text 5"/>
          <p:cNvSpPr/>
          <p:nvPr/>
        </p:nvSpPr>
        <p:spPr>
          <a:xfrm>
            <a:off x="6995160" y="4818888"/>
            <a:ext cx="448056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SIC status: "Trust established" — certificate exchanged between A-SMS and A-GW.</a:t>
            </a:r>
            <a:endParaRPr lang="en-US" sz="1050" dirty="0"/>
          </a:p>
        </p:txBody>
      </p:sp>
      <p:sp>
        <p:nvSpPr>
          <p:cNvPr id="10" name="Text 6"/>
          <p:cNvSpPr/>
          <p:nvPr/>
        </p:nvSpPr>
        <p:spPr>
          <a:xfrm>
            <a:off x="502920" y="5486400"/>
            <a:ext cx="11064240" cy="731520"/>
          </a:xfrm>
          <a:prstGeom prst="rect">
            <a:avLst/>
          </a:prstGeom>
          <a:noFill/>
          <a:ln/>
        </p:spPr>
        <p:txBody>
          <a:bodyPr wrap="square" rtlCol="0" anchor="ctr"/>
          <a:lstStyle/>
          <a:p>
            <a:pPr marL="0" indent="0">
              <a:lnSpc>
                <a:spcPct val="125000"/>
              </a:lnSpc>
              <a:buNone/>
            </a:pPr>
            <a:r>
              <a:rPr lang="en-US" sz="1350" b="1" dirty="0">
                <a:solidFill>
                  <a:srgbClr val="1E2761"/>
                </a:solidFill>
                <a:latin typeface="Calibri" pitchFamily="34" charset="0"/>
                <a:ea typeface="Calibri" pitchFamily="34" charset="-122"/>
                <a:cs typeface="Calibri" pitchFamily="34" charset="-120"/>
              </a:rPr>
              <a:t>SIC </a:t>
            </a:r>
            <a:r>
              <a:rPr lang="en-US" sz="1350" dirty="0">
                <a:solidFill>
                  <a:srgbClr val="6B7280"/>
                </a:solidFill>
                <a:latin typeface="Calibri" pitchFamily="34" charset="0"/>
                <a:ea typeface="Calibri" pitchFamily="34" charset="-122"/>
                <a:cs typeface="Calibri" pitchFamily="34" charset="-120"/>
              </a:rPr>
              <a:t>uses a one-time activation key and mutual certificates so the management server and gateway authenticate every future connection before a single policy rule is pushed.</a:t>
            </a:r>
            <a:endParaRPr lang="en-US" sz="1350" dirty="0"/>
          </a:p>
        </p:txBody>
      </p:sp>
      <p:sp>
        <p:nvSpPr>
          <p:cNvPr id="11" name="Text 7"/>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12" name="Text 8"/>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5</a:t>
            </a:r>
            <a:endParaRPr lang="en-US" sz="9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47472"/>
            <a:ext cx="9144000" cy="292608"/>
          </a:xfrm>
          <a:prstGeom prst="rect">
            <a:avLst/>
          </a:prstGeom>
          <a:noFill/>
          <a:ln/>
        </p:spPr>
        <p:txBody>
          <a:bodyPr wrap="square" rtlCol="0" anchor="ctr"/>
          <a:lstStyle/>
          <a:p>
            <a:pPr marL="0" indent="0">
              <a:buNone/>
            </a:pPr>
            <a:r>
              <a:rPr lang="en-US" sz="1300" b="1" kern="0" spc="200" dirty="0">
                <a:solidFill>
                  <a:srgbClr val="00B4D8"/>
                </a:solidFill>
                <a:latin typeface="Calibri" pitchFamily="34" charset="0"/>
                <a:ea typeface="Calibri" pitchFamily="34" charset="-122"/>
                <a:cs typeface="Calibri" pitchFamily="34" charset="-120"/>
              </a:rPr>
              <a:t>STEP 3 · REGISTER &amp; PUBLISH</a:t>
            </a:r>
            <a:endParaRPr lang="en-US" sz="1300" dirty="0"/>
          </a:p>
        </p:txBody>
      </p:sp>
      <p:sp>
        <p:nvSpPr>
          <p:cNvPr id="3" name="Text 1"/>
          <p:cNvSpPr/>
          <p:nvPr/>
        </p:nvSpPr>
        <p:spPr>
          <a:xfrm>
            <a:off x="502920" y="603504"/>
            <a:ext cx="10607040" cy="658368"/>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Gateway Object Created and Changes Published</a:t>
            </a:r>
            <a:endParaRPr lang="en-US" sz="3000" dirty="0"/>
          </a:p>
        </p:txBody>
      </p:sp>
      <p:pic>
        <p:nvPicPr>
          <p:cNvPr id="5" name="Image 0" descr="/home/claude/cropped/04_.png"/>
          <p:cNvPicPr>
            <a:picLocks noChangeAspect="1"/>
          </p:cNvPicPr>
          <p:nvPr/>
        </p:nvPicPr>
        <p:blipFill>
          <a:blip r:embed="rId3"/>
          <a:srcRect/>
          <a:stretch/>
        </p:blipFill>
        <p:spPr>
          <a:xfrm>
            <a:off x="502920" y="1508760"/>
            <a:ext cx="5570220" cy="3246120"/>
          </a:xfrm>
          <a:prstGeom prst="rect">
            <a:avLst/>
          </a:prstGeom>
        </p:spPr>
      </p:pic>
      <p:sp>
        <p:nvSpPr>
          <p:cNvPr id="6" name="Text 3"/>
          <p:cNvSpPr/>
          <p:nvPr/>
        </p:nvSpPr>
        <p:spPr>
          <a:xfrm>
            <a:off x="502920" y="4818888"/>
            <a:ext cx="534924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Installation-wizard summary: A-GW registered, Open Server platform, Firewall + NAT blades active.</a:t>
            </a:r>
            <a:endParaRPr lang="en-US" sz="1050" dirty="0"/>
          </a:p>
        </p:txBody>
      </p:sp>
      <p:pic>
        <p:nvPicPr>
          <p:cNvPr id="8" name="Image 1" descr="/home/claude/cropped/05_publish_.png"/>
          <p:cNvPicPr>
            <a:picLocks noChangeAspect="1"/>
          </p:cNvPicPr>
          <p:nvPr/>
        </p:nvPicPr>
        <p:blipFill>
          <a:blip r:embed="rId4"/>
          <a:srcRect/>
          <a:stretch/>
        </p:blipFill>
        <p:spPr>
          <a:xfrm>
            <a:off x="6126480" y="1508760"/>
            <a:ext cx="5524500" cy="3246120"/>
          </a:xfrm>
          <a:prstGeom prst="rect">
            <a:avLst/>
          </a:prstGeom>
        </p:spPr>
      </p:pic>
      <p:sp>
        <p:nvSpPr>
          <p:cNvPr id="9" name="Text 5"/>
          <p:cNvSpPr/>
          <p:nvPr/>
        </p:nvSpPr>
        <p:spPr>
          <a:xfrm>
            <a:off x="6126480" y="4818888"/>
            <a:ext cx="534924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Draft changes published to SmartConsole's shared management database — visible to all administrators.</a:t>
            </a:r>
            <a:endParaRPr lang="en-US" sz="1050" dirty="0"/>
          </a:p>
        </p:txBody>
      </p:sp>
      <p:sp>
        <p:nvSpPr>
          <p:cNvPr id="10" name="Text 6"/>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11" name="Text 7"/>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6</a:t>
            </a:r>
            <a:endParaRPr lang="en-US" sz="9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47472"/>
            <a:ext cx="9144000" cy="292608"/>
          </a:xfrm>
          <a:prstGeom prst="rect">
            <a:avLst/>
          </a:prstGeom>
          <a:noFill/>
          <a:ln/>
        </p:spPr>
        <p:txBody>
          <a:bodyPr wrap="square" rtlCol="0" anchor="ctr"/>
          <a:lstStyle/>
          <a:p>
            <a:pPr marL="0" indent="0">
              <a:buNone/>
            </a:pPr>
            <a:r>
              <a:rPr lang="en-US" sz="1300" b="1" kern="0" spc="200" dirty="0">
                <a:solidFill>
                  <a:srgbClr val="00B4D8"/>
                </a:solidFill>
                <a:latin typeface="Calibri" pitchFamily="34" charset="0"/>
                <a:ea typeface="Calibri" pitchFamily="34" charset="-122"/>
                <a:cs typeface="Calibri" pitchFamily="34" charset="-120"/>
              </a:rPr>
              <a:t>STEP 4 · LICENSING</a:t>
            </a:r>
            <a:endParaRPr lang="en-US" sz="1300" dirty="0"/>
          </a:p>
        </p:txBody>
      </p:sp>
      <p:sp>
        <p:nvSpPr>
          <p:cNvPr id="3" name="Text 1"/>
          <p:cNvSpPr/>
          <p:nvPr/>
        </p:nvSpPr>
        <p:spPr>
          <a:xfrm>
            <a:off x="502920" y="603504"/>
            <a:ext cx="10607040" cy="658368"/>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License Status on A-GW and A-SMS</a:t>
            </a:r>
            <a:endParaRPr lang="en-US" sz="3000" dirty="0"/>
          </a:p>
        </p:txBody>
      </p:sp>
      <p:pic>
        <p:nvPicPr>
          <p:cNvPr id="5" name="Image 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2362" y="1508760"/>
            <a:ext cx="5310356" cy="2971800"/>
          </a:xfrm>
          <a:prstGeom prst="rect">
            <a:avLst/>
          </a:prstGeom>
        </p:spPr>
      </p:pic>
      <p:sp>
        <p:nvSpPr>
          <p:cNvPr id="6" name="Text 3"/>
          <p:cNvSpPr/>
          <p:nvPr/>
        </p:nvSpPr>
        <p:spPr>
          <a:xfrm>
            <a:off x="502920" y="4544568"/>
            <a:ext cx="534924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A-GW — Firewall blade: Available, evaluation license, expires 20-Aug-2026.</a:t>
            </a:r>
            <a:endParaRPr lang="en-US" sz="1050" dirty="0"/>
          </a:p>
        </p:txBody>
      </p:sp>
      <p:pic>
        <p:nvPicPr>
          <p:cNvPr id="8" name="Imag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50875" y="1508760"/>
            <a:ext cx="5300449" cy="2971800"/>
          </a:xfrm>
          <a:prstGeom prst="rect">
            <a:avLst/>
          </a:prstGeom>
        </p:spPr>
      </p:pic>
      <p:sp>
        <p:nvSpPr>
          <p:cNvPr id="9" name="Text 5"/>
          <p:cNvSpPr/>
          <p:nvPr/>
        </p:nvSpPr>
        <p:spPr>
          <a:xfrm>
            <a:off x="6126480" y="4544568"/>
            <a:ext cx="534924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A-SMS — Network Policy Management + Logging &amp; Status blades: Available, same expiry.</a:t>
            </a:r>
            <a:endParaRPr lang="en-US" sz="1050" dirty="0"/>
          </a:p>
        </p:txBody>
      </p:sp>
      <p:sp>
        <p:nvSpPr>
          <p:cNvPr id="10" name="Shape 6"/>
          <p:cNvSpPr/>
          <p:nvPr/>
        </p:nvSpPr>
        <p:spPr>
          <a:xfrm>
            <a:off x="502920" y="5166360"/>
            <a:ext cx="10972800" cy="685800"/>
          </a:xfrm>
          <a:prstGeom prst="rect">
            <a:avLst/>
          </a:prstGeom>
          <a:solidFill>
            <a:srgbClr val="F1F4FB"/>
          </a:solidFill>
          <a:ln w="12700">
            <a:solidFill>
              <a:srgbClr val="D9E1F2"/>
            </a:solidFill>
            <a:prstDash val="solid"/>
          </a:ln>
        </p:spPr>
      </p:sp>
      <p:sp>
        <p:nvSpPr>
          <p:cNvPr id="11" name="Text 7"/>
          <p:cNvSpPr/>
          <p:nvPr/>
        </p:nvSpPr>
        <p:spPr>
          <a:xfrm>
            <a:off x="685800" y="5166360"/>
            <a:ext cx="10607040" cy="685800"/>
          </a:xfrm>
          <a:prstGeom prst="rect">
            <a:avLst/>
          </a:prstGeom>
          <a:noFill/>
          <a:ln/>
        </p:spPr>
        <p:txBody>
          <a:bodyPr wrap="square" rtlCol="0" anchor="ctr"/>
          <a:lstStyle/>
          <a:p>
            <a:pPr marL="0" indent="0">
              <a:buNone/>
            </a:pPr>
            <a:r>
              <a:rPr lang="en-US" sz="1250" b="1" dirty="0">
                <a:solidFill>
                  <a:srgbClr val="1E2761"/>
                </a:solidFill>
                <a:latin typeface="Calibri" pitchFamily="34" charset="0"/>
                <a:ea typeface="Calibri" pitchFamily="34" charset="-122"/>
                <a:cs typeface="Calibri" pitchFamily="34" charset="-120"/>
              </a:rPr>
              <a:t>Check Point manual guidance: </a:t>
            </a:r>
            <a:r>
              <a:rPr lang="en-US" sz="1250" dirty="0">
                <a:solidFill>
                  <a:srgbClr val="6B7280"/>
                </a:solidFill>
                <a:latin typeface="Calibri" pitchFamily="34" charset="0"/>
                <a:ea typeface="Calibri" pitchFamily="34" charset="-122"/>
                <a:cs typeface="Calibri" pitchFamily="34" charset="-120"/>
              </a:rPr>
              <a:t>evaluation licenses activate automatically on Gaia appliances — SmartUpdate is used to verify and audit them, not to manually attach every blade.</a:t>
            </a:r>
            <a:endParaRPr lang="en-US" sz="1250" dirty="0"/>
          </a:p>
        </p:txBody>
      </p:sp>
      <p:sp>
        <p:nvSpPr>
          <p:cNvPr id="12" name="Text 8"/>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13" name="Text 9"/>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7</a:t>
            </a:r>
            <a:endParaRPr lang="en-US" sz="9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47472"/>
            <a:ext cx="9144000" cy="292608"/>
          </a:xfrm>
          <a:prstGeom prst="rect">
            <a:avLst/>
          </a:prstGeom>
          <a:noFill/>
          <a:ln/>
        </p:spPr>
        <p:txBody>
          <a:bodyPr wrap="square" rtlCol="0" anchor="ctr"/>
          <a:lstStyle/>
          <a:p>
            <a:pPr marL="0" indent="0">
              <a:buNone/>
            </a:pPr>
            <a:r>
              <a:rPr lang="en-US" sz="1300" b="1" kern="0" spc="200" dirty="0">
                <a:solidFill>
                  <a:srgbClr val="00B4D8"/>
                </a:solidFill>
                <a:latin typeface="Calibri" pitchFamily="34" charset="0"/>
                <a:ea typeface="Calibri" pitchFamily="34" charset="-122"/>
                <a:cs typeface="Calibri" pitchFamily="34" charset="-120"/>
              </a:rPr>
              <a:t>STEP 5 · AUDIT THE LICENSE ESTATE</a:t>
            </a:r>
            <a:endParaRPr lang="en-US" sz="1300" dirty="0"/>
          </a:p>
        </p:txBody>
      </p:sp>
      <p:sp>
        <p:nvSpPr>
          <p:cNvPr id="3" name="Text 1"/>
          <p:cNvSpPr/>
          <p:nvPr/>
        </p:nvSpPr>
        <p:spPr>
          <a:xfrm>
            <a:off x="502920" y="603504"/>
            <a:ext cx="10607040" cy="658368"/>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SmartUpdate &amp; the License Inventory Report</a:t>
            </a:r>
            <a:endParaRPr lang="en-US" sz="3000" dirty="0"/>
          </a:p>
        </p:txBody>
      </p:sp>
      <p:pic>
        <p:nvPicPr>
          <p:cNvPr id="5" name="Image 0" descr="/home/claude/cropped/08_License_.png"/>
          <p:cNvPicPr>
            <a:picLocks noChangeAspect="1"/>
          </p:cNvPicPr>
          <p:nvPr/>
        </p:nvPicPr>
        <p:blipFill>
          <a:blip r:embed="rId3"/>
          <a:srcRect/>
          <a:stretch/>
        </p:blipFill>
        <p:spPr>
          <a:xfrm>
            <a:off x="502920" y="1524000"/>
            <a:ext cx="6446520" cy="3429000"/>
          </a:xfrm>
          <a:prstGeom prst="rect">
            <a:avLst/>
          </a:prstGeom>
        </p:spPr>
      </p:pic>
      <p:sp>
        <p:nvSpPr>
          <p:cNvPr id="6" name="Text 3"/>
          <p:cNvSpPr/>
          <p:nvPr/>
        </p:nvSpPr>
        <p:spPr>
          <a:xfrm>
            <a:off x="502920" y="5001768"/>
            <a:ext cx="644652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SmartUpdate — every license attached to A-GW / A-SMS, with certificate numbers, SKUs and expiry dates.</a:t>
            </a:r>
            <a:endParaRPr lang="en-US" sz="1050" dirty="0"/>
          </a:p>
        </p:txBody>
      </p:sp>
      <p:pic>
        <p:nvPicPr>
          <p:cNvPr id="8" name="Image 1" descr="/home/claude/cropped/09_lisence_pdf.png"/>
          <p:cNvPicPr>
            <a:picLocks noChangeAspect="1"/>
          </p:cNvPicPr>
          <p:nvPr/>
        </p:nvPicPr>
        <p:blipFill rotWithShape="1">
          <a:blip r:embed="rId4"/>
          <a:srcRect l="18789" r="17865" b="1367"/>
          <a:stretch/>
        </p:blipFill>
        <p:spPr>
          <a:xfrm>
            <a:off x="7104185" y="1538653"/>
            <a:ext cx="4360984" cy="3382109"/>
          </a:xfrm>
          <a:prstGeom prst="rect">
            <a:avLst/>
          </a:prstGeom>
        </p:spPr>
      </p:pic>
      <p:sp>
        <p:nvSpPr>
          <p:cNvPr id="9" name="Text 5"/>
          <p:cNvSpPr/>
          <p:nvPr/>
        </p:nvSpPr>
        <p:spPr>
          <a:xfrm>
            <a:off x="7086600" y="5001768"/>
            <a:ext cx="438912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Exportable License Inventory report — evidence trail for auditing and support renewal.</a:t>
            </a:r>
            <a:endParaRPr lang="en-US" sz="1050" dirty="0"/>
          </a:p>
        </p:txBody>
      </p:sp>
      <p:sp>
        <p:nvSpPr>
          <p:cNvPr id="10" name="Text 6"/>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11" name="Text 7"/>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8</a:t>
            </a:r>
            <a:endParaRPr lang="en-US" sz="9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8961120" y="3291840"/>
            <a:ext cx="5486400" cy="5486400"/>
          </a:xfrm>
          <a:prstGeom prst="ellipse">
            <a:avLst/>
          </a:prstGeom>
          <a:solidFill>
            <a:srgbClr val="141A3D"/>
          </a:solidFill>
          <a:ln/>
        </p:spPr>
      </p:sp>
      <p:sp>
        <p:nvSpPr>
          <p:cNvPr id="3" name="Text 1"/>
          <p:cNvSpPr/>
          <p:nvPr/>
        </p:nvSpPr>
        <p:spPr>
          <a:xfrm>
            <a:off x="548640" y="1371600"/>
            <a:ext cx="3657600" cy="2743200"/>
          </a:xfrm>
          <a:prstGeom prst="rect">
            <a:avLst/>
          </a:prstGeom>
          <a:noFill/>
          <a:ln/>
        </p:spPr>
        <p:txBody>
          <a:bodyPr wrap="square" rtlCol="0" anchor="ctr"/>
          <a:lstStyle/>
          <a:p>
            <a:pPr marL="0" indent="0">
              <a:buNone/>
            </a:pPr>
            <a:r>
              <a:rPr lang="en-US" sz="13000" b="1" dirty="0">
                <a:solidFill>
                  <a:schemeClr val="bg1"/>
                </a:solidFill>
                <a:latin typeface="Cambria" pitchFamily="34" charset="0"/>
                <a:ea typeface="Cambria" pitchFamily="34" charset="-122"/>
                <a:cs typeface="Cambria" pitchFamily="34" charset="-120"/>
              </a:rPr>
              <a:t>02</a:t>
            </a:r>
            <a:endParaRPr lang="en-US" sz="13000" dirty="0">
              <a:solidFill>
                <a:schemeClr val="bg1"/>
              </a:solidFill>
            </a:endParaRPr>
          </a:p>
        </p:txBody>
      </p:sp>
      <p:sp>
        <p:nvSpPr>
          <p:cNvPr id="4" name="Shape 2"/>
          <p:cNvSpPr/>
          <p:nvPr/>
        </p:nvSpPr>
        <p:spPr>
          <a:xfrm>
            <a:off x="594360" y="4160520"/>
            <a:ext cx="2194560" cy="0"/>
          </a:xfrm>
          <a:prstGeom prst="line">
            <a:avLst/>
          </a:prstGeom>
          <a:noFill/>
          <a:ln w="38100">
            <a:solidFill>
              <a:srgbClr val="00B4D8"/>
            </a:solidFill>
            <a:prstDash val="solid"/>
          </a:ln>
        </p:spPr>
      </p:sp>
      <p:sp>
        <p:nvSpPr>
          <p:cNvPr id="5" name="Text 3"/>
          <p:cNvSpPr/>
          <p:nvPr/>
        </p:nvSpPr>
        <p:spPr>
          <a:xfrm>
            <a:off x="548640" y="4297680"/>
            <a:ext cx="9601200" cy="1005840"/>
          </a:xfrm>
          <a:prstGeom prst="rect">
            <a:avLst/>
          </a:prstGeom>
          <a:noFill/>
          <a:ln/>
        </p:spPr>
        <p:txBody>
          <a:bodyPr wrap="square"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Access-Control Policy</a:t>
            </a:r>
            <a:endParaRPr lang="en-US" sz="3400" dirty="0"/>
          </a:p>
        </p:txBody>
      </p:sp>
      <p:sp>
        <p:nvSpPr>
          <p:cNvPr id="6" name="Text 4"/>
          <p:cNvSpPr/>
          <p:nvPr/>
        </p:nvSpPr>
        <p:spPr>
          <a:xfrm>
            <a:off x="548640" y="5074920"/>
            <a:ext cx="9144000" cy="640080"/>
          </a:xfrm>
          <a:prstGeom prst="rect">
            <a:avLst/>
          </a:prstGeom>
          <a:noFill/>
          <a:ln/>
        </p:spPr>
        <p:txBody>
          <a:bodyPr wrap="square" rtlCol="0" anchor="ctr"/>
          <a:lstStyle/>
          <a:p>
            <a:pPr marL="0" indent="0">
              <a:buNone/>
            </a:pPr>
            <a:r>
              <a:rPr lang="en-US" sz="1500" dirty="0">
                <a:solidFill>
                  <a:srgbClr val="CADCFC"/>
                </a:solidFill>
                <a:latin typeface="Calibri" pitchFamily="34" charset="0"/>
                <a:ea typeface="Calibri" pitchFamily="34" charset="-122"/>
                <a:cs typeface="Calibri" pitchFamily="34" charset="-120"/>
              </a:rPr>
              <a:t>A layered rule base enforcing least-privilege inbound and outbound traffic control.</a:t>
            </a:r>
            <a:endParaRPr lang="en-US" sz="1500" dirty="0"/>
          </a:p>
        </p:txBody>
      </p:sp>
      <p:sp>
        <p:nvSpPr>
          <p:cNvPr id="8" name="Text 6"/>
          <p:cNvSpPr/>
          <p:nvPr/>
        </p:nvSpPr>
        <p:spPr>
          <a:xfrm>
            <a:off x="548640" y="5852160"/>
            <a:ext cx="1554480" cy="457200"/>
          </a:xfrm>
          <a:prstGeom prst="rect">
            <a:avLst/>
          </a:prstGeom>
          <a:noFill/>
          <a:ln/>
        </p:spPr>
        <p:txBody>
          <a:bodyPr wrap="square" rtlCol="0" anchor="ctr"/>
          <a:lstStyle/>
          <a:p>
            <a:pPr marL="0" indent="0" algn="ctr">
              <a:buNone/>
            </a:pPr>
            <a:endParaRPr lang="en-US" sz="1500" dirty="0"/>
          </a:p>
        </p:txBody>
      </p:sp>
      <p:sp>
        <p:nvSpPr>
          <p:cNvPr id="9" name="Text 7"/>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10" name="Text 8"/>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9</a:t>
            </a:r>
            <a:endParaRPr lang="en-US" sz="9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47472"/>
            <a:ext cx="9144000" cy="292608"/>
          </a:xfrm>
          <a:prstGeom prst="rect">
            <a:avLst/>
          </a:prstGeom>
          <a:noFill/>
          <a:ln/>
        </p:spPr>
        <p:txBody>
          <a:bodyPr wrap="square" rtlCol="0" anchor="ctr"/>
          <a:lstStyle/>
          <a:p>
            <a:pPr marL="0" indent="0">
              <a:buNone/>
            </a:pPr>
            <a:r>
              <a:rPr lang="en-US" sz="1300" b="1" kern="0" spc="200" dirty="0">
                <a:solidFill>
                  <a:srgbClr val="00B4D8"/>
                </a:solidFill>
                <a:latin typeface="Calibri" pitchFamily="34" charset="0"/>
                <a:ea typeface="Calibri" pitchFamily="34" charset="-122"/>
                <a:cs typeface="Calibri" pitchFamily="34" charset="-120"/>
              </a:rPr>
              <a:t>DESIGN</a:t>
            </a:r>
            <a:endParaRPr lang="en-US" sz="1300" dirty="0"/>
          </a:p>
        </p:txBody>
      </p:sp>
      <p:sp>
        <p:nvSpPr>
          <p:cNvPr id="3" name="Text 1"/>
          <p:cNvSpPr/>
          <p:nvPr/>
        </p:nvSpPr>
        <p:spPr>
          <a:xfrm>
            <a:off x="502920" y="603504"/>
            <a:ext cx="10607040" cy="658368"/>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The Five-Rule Access-Control Policy</a:t>
            </a:r>
            <a:endParaRPr lang="en-US" sz="3000" dirty="0"/>
          </a:p>
        </p:txBody>
      </p:sp>
      <p:pic>
        <p:nvPicPr>
          <p:cNvPr id="5" name="Image 0" descr="/home/claude/cropped/All_Security_Policy.png"/>
          <p:cNvPicPr>
            <a:picLocks noChangeAspect="1"/>
          </p:cNvPicPr>
          <p:nvPr/>
        </p:nvPicPr>
        <p:blipFill>
          <a:blip r:embed="rId3"/>
          <a:srcRect/>
          <a:stretch/>
        </p:blipFill>
        <p:spPr>
          <a:xfrm>
            <a:off x="502920" y="1508760"/>
            <a:ext cx="6858000" cy="3566160"/>
          </a:xfrm>
          <a:prstGeom prst="rect">
            <a:avLst/>
          </a:prstGeom>
        </p:spPr>
      </p:pic>
      <p:sp>
        <p:nvSpPr>
          <p:cNvPr id="6" name="Text 3"/>
          <p:cNvSpPr/>
          <p:nvPr/>
        </p:nvSpPr>
        <p:spPr>
          <a:xfrm>
            <a:off x="502920" y="5138928"/>
            <a:ext cx="685800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SmartConsole — Security Policies &gt; Access Control &gt; Policy (Standard layer).</a:t>
            </a:r>
            <a:endParaRPr lang="en-US" sz="1050" dirty="0"/>
          </a:p>
        </p:txBody>
      </p:sp>
      <p:sp>
        <p:nvSpPr>
          <p:cNvPr id="7" name="Shape 4"/>
          <p:cNvSpPr/>
          <p:nvPr/>
        </p:nvSpPr>
        <p:spPr>
          <a:xfrm>
            <a:off x="7589520" y="1554480"/>
            <a:ext cx="384048" cy="621792"/>
          </a:xfrm>
          <a:prstGeom prst="rect">
            <a:avLst/>
          </a:prstGeom>
          <a:solidFill>
            <a:srgbClr val="1E2761"/>
          </a:solidFill>
          <a:ln/>
        </p:spPr>
      </p:sp>
      <p:sp>
        <p:nvSpPr>
          <p:cNvPr id="8" name="Text 5"/>
          <p:cNvSpPr/>
          <p:nvPr/>
        </p:nvSpPr>
        <p:spPr>
          <a:xfrm>
            <a:off x="7589520" y="1554480"/>
            <a:ext cx="384048" cy="621792"/>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1</a:t>
            </a:r>
            <a:endParaRPr lang="en-US" sz="1500" dirty="0"/>
          </a:p>
        </p:txBody>
      </p:sp>
      <p:sp>
        <p:nvSpPr>
          <p:cNvPr id="9" name="Text 6"/>
          <p:cNvSpPr/>
          <p:nvPr/>
        </p:nvSpPr>
        <p:spPr>
          <a:xfrm>
            <a:off x="8092440" y="1508760"/>
            <a:ext cx="3566160" cy="274320"/>
          </a:xfrm>
          <a:prstGeom prst="rect">
            <a:avLst/>
          </a:prstGeom>
          <a:noFill/>
          <a:ln/>
        </p:spPr>
        <p:txBody>
          <a:bodyPr wrap="square" rtlCol="0" anchor="ctr"/>
          <a:lstStyle/>
          <a:p>
            <a:pPr marL="0" indent="0">
              <a:buNone/>
            </a:pPr>
            <a:r>
              <a:rPr lang="en-US" sz="1250" b="1" dirty="0">
                <a:solidFill>
                  <a:srgbClr val="1E2761"/>
                </a:solidFill>
                <a:latin typeface="Calibri" pitchFamily="34" charset="0"/>
                <a:ea typeface="Calibri" pitchFamily="34" charset="-122"/>
                <a:cs typeface="Calibri" pitchFamily="34" charset="-120"/>
              </a:rPr>
              <a:t>Allow Web Traffic</a:t>
            </a:r>
            <a:endParaRPr lang="en-US" sz="1250" dirty="0"/>
          </a:p>
        </p:txBody>
      </p:sp>
      <p:sp>
        <p:nvSpPr>
          <p:cNvPr id="10" name="Text 7"/>
          <p:cNvSpPr/>
          <p:nvPr/>
        </p:nvSpPr>
        <p:spPr>
          <a:xfrm>
            <a:off x="8092440" y="1773936"/>
            <a:ext cx="3566160" cy="274320"/>
          </a:xfrm>
          <a:prstGeom prst="rect">
            <a:avLst/>
          </a:prstGeom>
          <a:noFill/>
          <a:ln/>
        </p:spPr>
        <p:txBody>
          <a:bodyPr wrap="square" rtlCol="0" anchor="ctr"/>
          <a:lstStyle/>
          <a:p>
            <a:pPr marL="0" indent="0">
              <a:buNone/>
            </a:pPr>
            <a:r>
              <a:rPr lang="en-US" sz="1050" dirty="0">
                <a:solidFill>
                  <a:srgbClr val="6B7280"/>
                </a:solidFill>
                <a:latin typeface="Calibri" pitchFamily="34" charset="0"/>
                <a:ea typeface="Calibri" pitchFamily="34" charset="-122"/>
                <a:cs typeface="Calibri" pitchFamily="34" charset="-120"/>
              </a:rPr>
              <a:t>A-GUI → A-GW   ·   http / https / dns / ping</a:t>
            </a:r>
            <a:endParaRPr lang="en-US" sz="1050" dirty="0"/>
          </a:p>
        </p:txBody>
      </p:sp>
      <p:sp>
        <p:nvSpPr>
          <p:cNvPr id="11" name="Shape 8"/>
          <p:cNvSpPr/>
          <p:nvPr/>
        </p:nvSpPr>
        <p:spPr>
          <a:xfrm>
            <a:off x="11292840" y="1728216"/>
            <a:ext cx="164592" cy="164592"/>
          </a:xfrm>
          <a:prstGeom prst="ellipse">
            <a:avLst/>
          </a:prstGeom>
          <a:solidFill>
            <a:srgbClr val="2ECC71"/>
          </a:solidFill>
          <a:ln/>
        </p:spPr>
      </p:sp>
      <p:sp>
        <p:nvSpPr>
          <p:cNvPr id="12" name="Shape 9"/>
          <p:cNvSpPr/>
          <p:nvPr/>
        </p:nvSpPr>
        <p:spPr>
          <a:xfrm>
            <a:off x="7589520" y="2249424"/>
            <a:ext cx="384048" cy="621792"/>
          </a:xfrm>
          <a:prstGeom prst="rect">
            <a:avLst/>
          </a:prstGeom>
          <a:solidFill>
            <a:srgbClr val="1E2761"/>
          </a:solidFill>
          <a:ln/>
        </p:spPr>
      </p:sp>
      <p:sp>
        <p:nvSpPr>
          <p:cNvPr id="13" name="Text 10"/>
          <p:cNvSpPr/>
          <p:nvPr/>
        </p:nvSpPr>
        <p:spPr>
          <a:xfrm>
            <a:off x="7589520" y="2249424"/>
            <a:ext cx="384048" cy="621792"/>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2</a:t>
            </a:r>
            <a:endParaRPr lang="en-US" sz="1500" dirty="0"/>
          </a:p>
        </p:txBody>
      </p:sp>
      <p:sp>
        <p:nvSpPr>
          <p:cNvPr id="14" name="Text 11"/>
          <p:cNvSpPr/>
          <p:nvPr/>
        </p:nvSpPr>
        <p:spPr>
          <a:xfrm>
            <a:off x="8092440" y="2203704"/>
            <a:ext cx="3566160" cy="274320"/>
          </a:xfrm>
          <a:prstGeom prst="rect">
            <a:avLst/>
          </a:prstGeom>
          <a:noFill/>
          <a:ln/>
        </p:spPr>
        <p:txBody>
          <a:bodyPr wrap="square" rtlCol="0" anchor="ctr"/>
          <a:lstStyle/>
          <a:p>
            <a:pPr marL="0" indent="0">
              <a:buNone/>
            </a:pPr>
            <a:r>
              <a:rPr lang="en-US" sz="1250" b="1" dirty="0">
                <a:solidFill>
                  <a:srgbClr val="1E2761"/>
                </a:solidFill>
                <a:latin typeface="Calibri" pitchFamily="34" charset="0"/>
                <a:ea typeface="Calibri" pitchFamily="34" charset="-122"/>
                <a:cs typeface="Calibri" pitchFamily="34" charset="-120"/>
              </a:rPr>
              <a:t>Secure </a:t>
            </a:r>
            <a:r>
              <a:rPr lang="en-US" sz="1250" b="1" dirty="0" smtClean="0">
                <a:solidFill>
                  <a:srgbClr val="1E2761"/>
                </a:solidFill>
                <a:latin typeface="Calibri" pitchFamily="34" charset="0"/>
                <a:ea typeface="Calibri" pitchFamily="34" charset="-122"/>
                <a:cs typeface="Calibri" pitchFamily="34" charset="-120"/>
              </a:rPr>
              <a:t>Management </a:t>
            </a:r>
            <a:r>
              <a:rPr lang="en-US" sz="1250" b="1" dirty="0">
                <a:solidFill>
                  <a:srgbClr val="1E2761"/>
                </a:solidFill>
                <a:latin typeface="Calibri" pitchFamily="34" charset="0"/>
                <a:ea typeface="Calibri" pitchFamily="34" charset="-122"/>
                <a:cs typeface="Calibri" pitchFamily="34" charset="-120"/>
              </a:rPr>
              <a:t>Access</a:t>
            </a:r>
            <a:endParaRPr lang="en-US" sz="1250" dirty="0"/>
          </a:p>
        </p:txBody>
      </p:sp>
      <p:sp>
        <p:nvSpPr>
          <p:cNvPr id="15" name="Text 12"/>
          <p:cNvSpPr/>
          <p:nvPr/>
        </p:nvSpPr>
        <p:spPr>
          <a:xfrm>
            <a:off x="8092440" y="2468880"/>
            <a:ext cx="3566160" cy="274320"/>
          </a:xfrm>
          <a:prstGeom prst="rect">
            <a:avLst/>
          </a:prstGeom>
          <a:noFill/>
          <a:ln/>
        </p:spPr>
        <p:txBody>
          <a:bodyPr wrap="square" rtlCol="0" anchor="ctr"/>
          <a:lstStyle/>
          <a:p>
            <a:pPr marL="0" indent="0">
              <a:buNone/>
            </a:pPr>
            <a:r>
              <a:rPr lang="en-US" sz="1050" dirty="0">
                <a:solidFill>
                  <a:srgbClr val="6B7280"/>
                </a:solidFill>
                <a:latin typeface="Calibri" pitchFamily="34" charset="0"/>
                <a:ea typeface="Calibri" pitchFamily="34" charset="-122"/>
                <a:cs typeface="Calibri" pitchFamily="34" charset="-120"/>
              </a:rPr>
              <a:t>A-GUI → A-SMS   ·   </a:t>
            </a:r>
            <a:r>
              <a:rPr lang="en-US" sz="1050" dirty="0" err="1">
                <a:solidFill>
                  <a:srgbClr val="6B7280"/>
                </a:solidFill>
                <a:latin typeface="Calibri" pitchFamily="34" charset="0"/>
                <a:ea typeface="Calibri" pitchFamily="34" charset="-122"/>
                <a:cs typeface="Calibri" pitchFamily="34" charset="-120"/>
              </a:rPr>
              <a:t>ssh</a:t>
            </a:r>
            <a:r>
              <a:rPr lang="en-US" sz="1050" dirty="0">
                <a:solidFill>
                  <a:srgbClr val="6B7280"/>
                </a:solidFill>
                <a:latin typeface="Calibri" pitchFamily="34" charset="0"/>
                <a:ea typeface="Calibri" pitchFamily="34" charset="-122"/>
                <a:cs typeface="Calibri" pitchFamily="34" charset="-120"/>
              </a:rPr>
              <a:t> </a:t>
            </a:r>
            <a:endParaRPr lang="en-US" sz="1050" dirty="0"/>
          </a:p>
        </p:txBody>
      </p:sp>
      <p:sp>
        <p:nvSpPr>
          <p:cNvPr id="16" name="Shape 13"/>
          <p:cNvSpPr/>
          <p:nvPr/>
        </p:nvSpPr>
        <p:spPr>
          <a:xfrm>
            <a:off x="11292840" y="2423160"/>
            <a:ext cx="164592" cy="164592"/>
          </a:xfrm>
          <a:prstGeom prst="ellipse">
            <a:avLst/>
          </a:prstGeom>
          <a:solidFill>
            <a:srgbClr val="2ECC71"/>
          </a:solidFill>
          <a:ln/>
        </p:spPr>
      </p:sp>
      <p:sp>
        <p:nvSpPr>
          <p:cNvPr id="17" name="Shape 14"/>
          <p:cNvSpPr/>
          <p:nvPr/>
        </p:nvSpPr>
        <p:spPr>
          <a:xfrm>
            <a:off x="7589520" y="2944368"/>
            <a:ext cx="384048" cy="621792"/>
          </a:xfrm>
          <a:prstGeom prst="rect">
            <a:avLst/>
          </a:prstGeom>
          <a:solidFill>
            <a:srgbClr val="1E2761"/>
          </a:solidFill>
          <a:ln/>
        </p:spPr>
      </p:sp>
      <p:sp>
        <p:nvSpPr>
          <p:cNvPr id="18" name="Text 15"/>
          <p:cNvSpPr/>
          <p:nvPr/>
        </p:nvSpPr>
        <p:spPr>
          <a:xfrm>
            <a:off x="7589520" y="2944368"/>
            <a:ext cx="384048" cy="621792"/>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3</a:t>
            </a:r>
            <a:endParaRPr lang="en-US" sz="1500" dirty="0"/>
          </a:p>
        </p:txBody>
      </p:sp>
      <p:sp>
        <p:nvSpPr>
          <p:cNvPr id="19" name="Text 16"/>
          <p:cNvSpPr/>
          <p:nvPr/>
        </p:nvSpPr>
        <p:spPr>
          <a:xfrm>
            <a:off x="8092440" y="2898648"/>
            <a:ext cx="3566160" cy="274320"/>
          </a:xfrm>
          <a:prstGeom prst="rect">
            <a:avLst/>
          </a:prstGeom>
          <a:noFill/>
          <a:ln/>
        </p:spPr>
        <p:txBody>
          <a:bodyPr wrap="square" rtlCol="0" anchor="ctr"/>
          <a:lstStyle/>
          <a:p>
            <a:pPr marL="0" indent="0">
              <a:buNone/>
            </a:pPr>
            <a:r>
              <a:rPr lang="en-US" sz="1250" b="1" dirty="0">
                <a:solidFill>
                  <a:srgbClr val="1E2761"/>
                </a:solidFill>
                <a:latin typeface="Calibri" pitchFamily="34" charset="0"/>
                <a:ea typeface="Calibri" pitchFamily="34" charset="-122"/>
                <a:cs typeface="Calibri" pitchFamily="34" charset="-120"/>
              </a:rPr>
              <a:t>Allow ping to Gateway</a:t>
            </a:r>
            <a:endParaRPr lang="en-US" sz="1250" dirty="0"/>
          </a:p>
        </p:txBody>
      </p:sp>
      <p:sp>
        <p:nvSpPr>
          <p:cNvPr id="20" name="Text 17"/>
          <p:cNvSpPr/>
          <p:nvPr/>
        </p:nvSpPr>
        <p:spPr>
          <a:xfrm>
            <a:off x="8092440" y="3163824"/>
            <a:ext cx="3566160" cy="274320"/>
          </a:xfrm>
          <a:prstGeom prst="rect">
            <a:avLst/>
          </a:prstGeom>
          <a:noFill/>
          <a:ln/>
        </p:spPr>
        <p:txBody>
          <a:bodyPr wrap="square" rtlCol="0" anchor="ctr"/>
          <a:lstStyle/>
          <a:p>
            <a:pPr marL="0" indent="0">
              <a:buNone/>
            </a:pPr>
            <a:r>
              <a:rPr lang="en-US" sz="1050" dirty="0">
                <a:solidFill>
                  <a:srgbClr val="6B7280"/>
                </a:solidFill>
                <a:latin typeface="Calibri" pitchFamily="34" charset="0"/>
                <a:ea typeface="Calibri" pitchFamily="34" charset="-122"/>
                <a:cs typeface="Calibri" pitchFamily="34" charset="-120"/>
              </a:rPr>
              <a:t>A-GUI → A-GW   ·   echo-request</a:t>
            </a:r>
            <a:endParaRPr lang="en-US" sz="1050" dirty="0"/>
          </a:p>
        </p:txBody>
      </p:sp>
      <p:sp>
        <p:nvSpPr>
          <p:cNvPr id="21" name="Shape 18"/>
          <p:cNvSpPr/>
          <p:nvPr/>
        </p:nvSpPr>
        <p:spPr>
          <a:xfrm>
            <a:off x="11292840" y="3118104"/>
            <a:ext cx="164592" cy="164592"/>
          </a:xfrm>
          <a:prstGeom prst="ellipse">
            <a:avLst/>
          </a:prstGeom>
          <a:solidFill>
            <a:srgbClr val="2ECC71"/>
          </a:solidFill>
          <a:ln/>
        </p:spPr>
      </p:sp>
      <p:sp>
        <p:nvSpPr>
          <p:cNvPr id="22" name="Shape 19"/>
          <p:cNvSpPr/>
          <p:nvPr/>
        </p:nvSpPr>
        <p:spPr>
          <a:xfrm>
            <a:off x="7589520" y="3639312"/>
            <a:ext cx="384048" cy="621792"/>
          </a:xfrm>
          <a:prstGeom prst="rect">
            <a:avLst/>
          </a:prstGeom>
          <a:solidFill>
            <a:srgbClr val="1E2761"/>
          </a:solidFill>
          <a:ln/>
        </p:spPr>
      </p:sp>
      <p:sp>
        <p:nvSpPr>
          <p:cNvPr id="23" name="Text 20"/>
          <p:cNvSpPr/>
          <p:nvPr/>
        </p:nvSpPr>
        <p:spPr>
          <a:xfrm>
            <a:off x="7589520" y="3639312"/>
            <a:ext cx="384048" cy="621792"/>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4</a:t>
            </a:r>
            <a:endParaRPr lang="en-US" sz="1500" dirty="0"/>
          </a:p>
        </p:txBody>
      </p:sp>
      <p:sp>
        <p:nvSpPr>
          <p:cNvPr id="24" name="Text 21"/>
          <p:cNvSpPr/>
          <p:nvPr/>
        </p:nvSpPr>
        <p:spPr>
          <a:xfrm>
            <a:off x="8092440" y="3593592"/>
            <a:ext cx="3566160" cy="274320"/>
          </a:xfrm>
          <a:prstGeom prst="rect">
            <a:avLst/>
          </a:prstGeom>
          <a:noFill/>
          <a:ln/>
        </p:spPr>
        <p:txBody>
          <a:bodyPr wrap="square" rtlCol="0" anchor="ctr"/>
          <a:lstStyle/>
          <a:p>
            <a:pPr marL="0" indent="0">
              <a:buNone/>
            </a:pPr>
            <a:r>
              <a:rPr lang="en-US" sz="1250" b="1" dirty="0">
                <a:solidFill>
                  <a:srgbClr val="1E2761"/>
                </a:solidFill>
                <a:latin typeface="Calibri" pitchFamily="34" charset="0"/>
                <a:ea typeface="Calibri" pitchFamily="34" charset="-122"/>
                <a:cs typeface="Calibri" pitchFamily="34" charset="-120"/>
              </a:rPr>
              <a:t>Block Telnet to Gateway</a:t>
            </a:r>
            <a:endParaRPr lang="en-US" sz="1250" dirty="0"/>
          </a:p>
        </p:txBody>
      </p:sp>
      <p:sp>
        <p:nvSpPr>
          <p:cNvPr id="25" name="Text 22"/>
          <p:cNvSpPr/>
          <p:nvPr/>
        </p:nvSpPr>
        <p:spPr>
          <a:xfrm>
            <a:off x="8092440" y="3858768"/>
            <a:ext cx="3566160" cy="274320"/>
          </a:xfrm>
          <a:prstGeom prst="rect">
            <a:avLst/>
          </a:prstGeom>
          <a:noFill/>
          <a:ln/>
        </p:spPr>
        <p:txBody>
          <a:bodyPr wrap="square" rtlCol="0" anchor="ctr"/>
          <a:lstStyle/>
          <a:p>
            <a:pPr marL="0" indent="0">
              <a:buNone/>
            </a:pPr>
            <a:r>
              <a:rPr lang="en-US" sz="1050" dirty="0">
                <a:solidFill>
                  <a:srgbClr val="6B7280"/>
                </a:solidFill>
                <a:latin typeface="Calibri" pitchFamily="34" charset="0"/>
                <a:ea typeface="Calibri" pitchFamily="34" charset="-122"/>
                <a:cs typeface="Calibri" pitchFamily="34" charset="-120"/>
              </a:rPr>
              <a:t>A-GUI → A-GW   ·   telnet</a:t>
            </a:r>
            <a:endParaRPr lang="en-US" sz="1050" dirty="0"/>
          </a:p>
        </p:txBody>
      </p:sp>
      <p:sp>
        <p:nvSpPr>
          <p:cNvPr id="26" name="Shape 23"/>
          <p:cNvSpPr/>
          <p:nvPr/>
        </p:nvSpPr>
        <p:spPr>
          <a:xfrm>
            <a:off x="11292840" y="3813048"/>
            <a:ext cx="164592" cy="164592"/>
          </a:xfrm>
          <a:prstGeom prst="ellipse">
            <a:avLst/>
          </a:prstGeom>
          <a:solidFill>
            <a:srgbClr val="E63946"/>
          </a:solidFill>
          <a:ln/>
        </p:spPr>
      </p:sp>
      <p:sp>
        <p:nvSpPr>
          <p:cNvPr id="27" name="Shape 24"/>
          <p:cNvSpPr/>
          <p:nvPr/>
        </p:nvSpPr>
        <p:spPr>
          <a:xfrm>
            <a:off x="7589520" y="4334256"/>
            <a:ext cx="384048" cy="621792"/>
          </a:xfrm>
          <a:prstGeom prst="rect">
            <a:avLst/>
          </a:prstGeom>
          <a:solidFill>
            <a:srgbClr val="1E2761"/>
          </a:solidFill>
          <a:ln/>
        </p:spPr>
      </p:sp>
      <p:sp>
        <p:nvSpPr>
          <p:cNvPr id="28" name="Text 25"/>
          <p:cNvSpPr/>
          <p:nvPr/>
        </p:nvSpPr>
        <p:spPr>
          <a:xfrm>
            <a:off x="7589520" y="4334256"/>
            <a:ext cx="384048" cy="621792"/>
          </a:xfrm>
          <a:prstGeom prst="rect">
            <a:avLst/>
          </a:prstGeom>
          <a:noFill/>
          <a:ln/>
        </p:spPr>
        <p:txBody>
          <a:bodyPr wrap="square"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5</a:t>
            </a:r>
            <a:endParaRPr lang="en-US" sz="1500" dirty="0"/>
          </a:p>
        </p:txBody>
      </p:sp>
      <p:sp>
        <p:nvSpPr>
          <p:cNvPr id="29" name="Text 26"/>
          <p:cNvSpPr/>
          <p:nvPr/>
        </p:nvSpPr>
        <p:spPr>
          <a:xfrm>
            <a:off x="8092440" y="4288536"/>
            <a:ext cx="3566160" cy="274320"/>
          </a:xfrm>
          <a:prstGeom prst="rect">
            <a:avLst/>
          </a:prstGeom>
          <a:noFill/>
          <a:ln/>
        </p:spPr>
        <p:txBody>
          <a:bodyPr wrap="square" rtlCol="0" anchor="ctr"/>
          <a:lstStyle/>
          <a:p>
            <a:pPr marL="0" indent="0">
              <a:buNone/>
            </a:pPr>
            <a:r>
              <a:rPr lang="en-US" sz="1250" b="1" dirty="0">
                <a:solidFill>
                  <a:srgbClr val="1E2761"/>
                </a:solidFill>
                <a:latin typeface="Calibri" pitchFamily="34" charset="0"/>
                <a:ea typeface="Calibri" pitchFamily="34" charset="-122"/>
                <a:cs typeface="Calibri" pitchFamily="34" charset="-120"/>
              </a:rPr>
              <a:t>Cleanup rule</a:t>
            </a:r>
            <a:endParaRPr lang="en-US" sz="1250" dirty="0"/>
          </a:p>
        </p:txBody>
      </p:sp>
      <p:sp>
        <p:nvSpPr>
          <p:cNvPr id="30" name="Text 27"/>
          <p:cNvSpPr/>
          <p:nvPr/>
        </p:nvSpPr>
        <p:spPr>
          <a:xfrm>
            <a:off x="8092440" y="4553712"/>
            <a:ext cx="3566160" cy="274320"/>
          </a:xfrm>
          <a:prstGeom prst="rect">
            <a:avLst/>
          </a:prstGeom>
          <a:noFill/>
          <a:ln/>
        </p:spPr>
        <p:txBody>
          <a:bodyPr wrap="square" rtlCol="0" anchor="ctr"/>
          <a:lstStyle/>
          <a:p>
            <a:pPr marL="0" indent="0">
              <a:buNone/>
            </a:pPr>
            <a:r>
              <a:rPr lang="en-US" sz="1050" dirty="0">
                <a:solidFill>
                  <a:srgbClr val="6B7280"/>
                </a:solidFill>
                <a:latin typeface="Calibri" pitchFamily="34" charset="0"/>
                <a:ea typeface="Calibri" pitchFamily="34" charset="-122"/>
                <a:cs typeface="Calibri" pitchFamily="34" charset="-120"/>
              </a:rPr>
              <a:t>Any → Any   ·   Any — implicit deny</a:t>
            </a:r>
            <a:endParaRPr lang="en-US" sz="1050" dirty="0"/>
          </a:p>
        </p:txBody>
      </p:sp>
      <p:sp>
        <p:nvSpPr>
          <p:cNvPr id="31" name="Shape 28"/>
          <p:cNvSpPr/>
          <p:nvPr/>
        </p:nvSpPr>
        <p:spPr>
          <a:xfrm>
            <a:off x="11292840" y="4507992"/>
            <a:ext cx="164592" cy="164592"/>
          </a:xfrm>
          <a:prstGeom prst="ellipse">
            <a:avLst/>
          </a:prstGeom>
          <a:solidFill>
            <a:srgbClr val="E63946"/>
          </a:solidFill>
          <a:ln/>
        </p:spPr>
      </p:sp>
      <p:sp>
        <p:nvSpPr>
          <p:cNvPr id="32" name="Text 29"/>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33" name="Text 30"/>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10</a:t>
            </a:r>
            <a:endParaRPr lang="en-US" sz="9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47472"/>
            <a:ext cx="9144000" cy="292608"/>
          </a:xfrm>
          <a:prstGeom prst="rect">
            <a:avLst/>
          </a:prstGeom>
          <a:noFill/>
          <a:ln/>
        </p:spPr>
        <p:txBody>
          <a:bodyPr wrap="square" rtlCol="0" anchor="ctr"/>
          <a:lstStyle/>
          <a:p>
            <a:pPr marL="0" indent="0">
              <a:buNone/>
            </a:pPr>
            <a:r>
              <a:rPr lang="en-US" sz="1300" b="1" kern="0" spc="200" dirty="0">
                <a:solidFill>
                  <a:srgbClr val="00B4D8"/>
                </a:solidFill>
                <a:latin typeface="Calibri" pitchFamily="34" charset="0"/>
                <a:ea typeface="Calibri" pitchFamily="34" charset="-122"/>
                <a:cs typeface="Calibri" pitchFamily="34" charset="-120"/>
              </a:rPr>
              <a:t>VERIFICATION A</a:t>
            </a:r>
            <a:endParaRPr lang="en-US" sz="1300" dirty="0"/>
          </a:p>
        </p:txBody>
      </p:sp>
      <p:sp>
        <p:nvSpPr>
          <p:cNvPr id="3" name="Text 1"/>
          <p:cNvSpPr/>
          <p:nvPr/>
        </p:nvSpPr>
        <p:spPr>
          <a:xfrm>
            <a:off x="502920" y="603504"/>
            <a:ext cx="10607040" cy="658368"/>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Rule 1 — Web / ICMP Traffic Is Permitted</a:t>
            </a:r>
            <a:endParaRPr lang="en-US" sz="3000" dirty="0"/>
          </a:p>
        </p:txBody>
      </p:sp>
      <p:pic>
        <p:nvPicPr>
          <p:cNvPr id="5" name="Image 0" descr="/home/claude/cropped/10_1st_rule.png"/>
          <p:cNvPicPr>
            <a:picLocks noChangeAspect="1"/>
          </p:cNvPicPr>
          <p:nvPr/>
        </p:nvPicPr>
        <p:blipFill>
          <a:blip r:embed="rId3"/>
          <a:srcRect/>
          <a:stretch/>
        </p:blipFill>
        <p:spPr>
          <a:xfrm>
            <a:off x="281940" y="1508760"/>
            <a:ext cx="6035040" cy="3383280"/>
          </a:xfrm>
          <a:prstGeom prst="rect">
            <a:avLst/>
          </a:prstGeom>
        </p:spPr>
      </p:pic>
      <p:sp>
        <p:nvSpPr>
          <p:cNvPr id="6" name="Text 3"/>
          <p:cNvSpPr/>
          <p:nvPr/>
        </p:nvSpPr>
        <p:spPr>
          <a:xfrm>
            <a:off x="502920" y="4956048"/>
            <a:ext cx="603504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ping 10.1.1.1 from A-GUI succeeds (0% loss) — Rule 1 "Allow Web Traffic" visible in the policy pane.</a:t>
            </a:r>
            <a:endParaRPr lang="en-US" sz="1050" dirty="0"/>
          </a:p>
        </p:txBody>
      </p:sp>
      <p:pic>
        <p:nvPicPr>
          <p:cNvPr id="8" name="Image 1" descr="/home/claude/cropped/1st_Rule_Log.png"/>
          <p:cNvPicPr>
            <a:picLocks noChangeAspect="1"/>
          </p:cNvPicPr>
          <p:nvPr/>
        </p:nvPicPr>
        <p:blipFill>
          <a:blip r:embed="rId4"/>
          <a:srcRect/>
          <a:stretch/>
        </p:blipFill>
        <p:spPr>
          <a:xfrm>
            <a:off x="6400800" y="1517904"/>
            <a:ext cx="5669280" cy="3383280"/>
          </a:xfrm>
          <a:prstGeom prst="rect">
            <a:avLst/>
          </a:prstGeom>
        </p:spPr>
      </p:pic>
      <p:sp>
        <p:nvSpPr>
          <p:cNvPr id="9" name="Text 5"/>
          <p:cNvSpPr/>
          <p:nvPr/>
        </p:nvSpPr>
        <p:spPr>
          <a:xfrm>
            <a:off x="7071360" y="4956048"/>
            <a:ext cx="489204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SmartConsole Logs — accepted echo-request / management traffic between A-GUI, A-GW and A-SMS.</a:t>
            </a:r>
            <a:endParaRPr lang="en-US" sz="1050" dirty="0"/>
          </a:p>
        </p:txBody>
      </p:sp>
      <p:sp>
        <p:nvSpPr>
          <p:cNvPr id="10" name="Shape 6"/>
          <p:cNvSpPr/>
          <p:nvPr/>
        </p:nvSpPr>
        <p:spPr>
          <a:xfrm>
            <a:off x="502920" y="5486400"/>
            <a:ext cx="201168" cy="201168"/>
          </a:xfrm>
          <a:prstGeom prst="rect">
            <a:avLst/>
          </a:prstGeom>
          <a:solidFill>
            <a:srgbClr val="2ECC71"/>
          </a:solidFill>
          <a:ln/>
        </p:spPr>
      </p:sp>
      <p:sp>
        <p:nvSpPr>
          <p:cNvPr id="11" name="Text 7"/>
          <p:cNvSpPr/>
          <p:nvPr/>
        </p:nvSpPr>
        <p:spPr>
          <a:xfrm>
            <a:off x="822960" y="5367528"/>
            <a:ext cx="10698480" cy="411480"/>
          </a:xfrm>
          <a:prstGeom prst="rect">
            <a:avLst/>
          </a:prstGeom>
          <a:noFill/>
          <a:ln/>
        </p:spPr>
        <p:txBody>
          <a:bodyPr wrap="square" rtlCol="0" anchor="ctr"/>
          <a:lstStyle/>
          <a:p>
            <a:pPr marL="0" indent="0">
              <a:buNone/>
            </a:pPr>
            <a:r>
              <a:rPr lang="en-US" sz="1300" dirty="0">
                <a:solidFill>
                  <a:srgbClr val="6B7280"/>
                </a:solidFill>
                <a:latin typeface="Calibri" pitchFamily="34" charset="0"/>
                <a:ea typeface="Calibri" pitchFamily="34" charset="-122"/>
                <a:cs typeface="Calibri" pitchFamily="34" charset="-120"/>
              </a:rPr>
              <a:t>Result: traffic matches Rule 1 and is Accepted — confirmed in both the live console and the log viewer.</a:t>
            </a:r>
            <a:endParaRPr lang="en-US" sz="1300" dirty="0"/>
          </a:p>
        </p:txBody>
      </p:sp>
      <p:sp>
        <p:nvSpPr>
          <p:cNvPr id="12" name="Text 8"/>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13" name="Text 9"/>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11</a:t>
            </a:r>
            <a:endParaRPr lang="en-US" sz="9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47472"/>
            <a:ext cx="9144000" cy="292608"/>
          </a:xfrm>
          <a:prstGeom prst="rect">
            <a:avLst/>
          </a:prstGeom>
          <a:noFill/>
          <a:ln/>
        </p:spPr>
        <p:txBody>
          <a:bodyPr wrap="square" rtlCol="0" anchor="ctr"/>
          <a:lstStyle/>
          <a:p>
            <a:pPr marL="0" indent="0">
              <a:buNone/>
            </a:pPr>
            <a:r>
              <a:rPr lang="en-US" sz="1300" b="1" kern="0" spc="200" dirty="0">
                <a:solidFill>
                  <a:srgbClr val="00B4D8"/>
                </a:solidFill>
                <a:latin typeface="Calibri" pitchFamily="34" charset="0"/>
                <a:ea typeface="Calibri" pitchFamily="34" charset="-122"/>
                <a:cs typeface="Calibri" pitchFamily="34" charset="-120"/>
              </a:rPr>
              <a:t>VERIFICATION B</a:t>
            </a:r>
            <a:endParaRPr lang="en-US" sz="1300" dirty="0"/>
          </a:p>
        </p:txBody>
      </p:sp>
      <p:sp>
        <p:nvSpPr>
          <p:cNvPr id="3" name="Text 1"/>
          <p:cNvSpPr/>
          <p:nvPr/>
        </p:nvSpPr>
        <p:spPr>
          <a:xfrm>
            <a:off x="502920" y="603504"/>
            <a:ext cx="10607040" cy="658368"/>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Rule 2 — SSH Management Access Is Permitted</a:t>
            </a:r>
            <a:endParaRPr lang="en-US" sz="3000" dirty="0"/>
          </a:p>
        </p:txBody>
      </p:sp>
      <p:pic>
        <p:nvPicPr>
          <p:cNvPr id="5" name="Image 0" descr="/home/claude/cropped/11_2nd_rule.png"/>
          <p:cNvPicPr>
            <a:picLocks noChangeAspect="1"/>
          </p:cNvPicPr>
          <p:nvPr/>
        </p:nvPicPr>
        <p:blipFill>
          <a:blip r:embed="rId3"/>
          <a:srcRect/>
          <a:stretch/>
        </p:blipFill>
        <p:spPr>
          <a:xfrm>
            <a:off x="502920" y="1508760"/>
            <a:ext cx="6035040" cy="3383280"/>
          </a:xfrm>
          <a:prstGeom prst="rect">
            <a:avLst/>
          </a:prstGeom>
        </p:spPr>
      </p:pic>
      <p:sp>
        <p:nvSpPr>
          <p:cNvPr id="6" name="Text 3"/>
          <p:cNvSpPr/>
          <p:nvPr/>
        </p:nvSpPr>
        <p:spPr>
          <a:xfrm>
            <a:off x="502920" y="4956048"/>
            <a:ext cx="603504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ssh admin@10.1.1.101 from A-GUI succeeds — the "Secure Management Access" rule sits above the cleanup rule.</a:t>
            </a:r>
            <a:endParaRPr lang="en-US" sz="1050" dirty="0"/>
          </a:p>
        </p:txBody>
      </p:sp>
      <p:pic>
        <p:nvPicPr>
          <p:cNvPr id="8" name="Image 1" descr="/home/claude/cropped/11_2nd_rule_log.png"/>
          <p:cNvPicPr>
            <a:picLocks noChangeAspect="1"/>
          </p:cNvPicPr>
          <p:nvPr/>
        </p:nvPicPr>
        <p:blipFill>
          <a:blip r:embed="rId4"/>
          <a:srcRect/>
          <a:stretch/>
        </p:blipFill>
        <p:spPr>
          <a:xfrm>
            <a:off x="6720840" y="1508760"/>
            <a:ext cx="4892040" cy="3383280"/>
          </a:xfrm>
          <a:prstGeom prst="rect">
            <a:avLst/>
          </a:prstGeom>
        </p:spPr>
      </p:pic>
      <p:sp>
        <p:nvSpPr>
          <p:cNvPr id="9" name="Text 5"/>
          <p:cNvSpPr/>
          <p:nvPr/>
        </p:nvSpPr>
        <p:spPr>
          <a:xfrm>
            <a:off x="6720840" y="4956048"/>
            <a:ext cx="489204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Gaia CLI — expert-mode telnet attempts to A-SMS/A-GUI are refused, while SSH is accepted, matching the policy intent.</a:t>
            </a:r>
            <a:endParaRPr lang="en-US" sz="1050" dirty="0"/>
          </a:p>
        </p:txBody>
      </p:sp>
      <p:sp>
        <p:nvSpPr>
          <p:cNvPr id="10" name="Shape 6"/>
          <p:cNvSpPr/>
          <p:nvPr/>
        </p:nvSpPr>
        <p:spPr>
          <a:xfrm>
            <a:off x="502920" y="5486400"/>
            <a:ext cx="201168" cy="201168"/>
          </a:xfrm>
          <a:prstGeom prst="rect">
            <a:avLst/>
          </a:prstGeom>
          <a:solidFill>
            <a:srgbClr val="2ECC71"/>
          </a:solidFill>
          <a:ln/>
        </p:spPr>
      </p:sp>
      <p:sp>
        <p:nvSpPr>
          <p:cNvPr id="11" name="Text 7"/>
          <p:cNvSpPr/>
          <p:nvPr/>
        </p:nvSpPr>
        <p:spPr>
          <a:xfrm>
            <a:off x="822960" y="5367528"/>
            <a:ext cx="10698480" cy="411480"/>
          </a:xfrm>
          <a:prstGeom prst="rect">
            <a:avLst/>
          </a:prstGeom>
          <a:noFill/>
          <a:ln/>
        </p:spPr>
        <p:txBody>
          <a:bodyPr wrap="square" rtlCol="0" anchor="ctr"/>
          <a:lstStyle/>
          <a:p>
            <a:pPr marL="0" indent="0">
              <a:buNone/>
            </a:pPr>
            <a:r>
              <a:rPr lang="en-US" sz="1300" dirty="0">
                <a:solidFill>
                  <a:srgbClr val="6B7280"/>
                </a:solidFill>
                <a:latin typeface="Calibri" pitchFamily="34" charset="0"/>
                <a:ea typeface="Calibri" pitchFamily="34" charset="-122"/>
                <a:cs typeface="Calibri" pitchFamily="34" charset="-120"/>
              </a:rPr>
              <a:t>Result: SSH authenticates successfully to A-SMS; only the intended management channel is open.</a:t>
            </a:r>
            <a:endParaRPr lang="en-US" sz="1300" dirty="0"/>
          </a:p>
        </p:txBody>
      </p:sp>
      <p:sp>
        <p:nvSpPr>
          <p:cNvPr id="12" name="Text 8"/>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13" name="Text 9"/>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12</a:t>
            </a:r>
            <a:endParaRPr lang="en-US" sz="9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347472"/>
            <a:ext cx="9144000" cy="292608"/>
          </a:xfrm>
          <a:prstGeom prst="rect">
            <a:avLst/>
          </a:prstGeom>
          <a:noFill/>
          <a:ln/>
        </p:spPr>
        <p:txBody>
          <a:bodyPr wrap="square" rtlCol="0" anchor="ctr"/>
          <a:lstStyle/>
          <a:p>
            <a:pPr marL="0" indent="0">
              <a:buNone/>
            </a:pPr>
            <a:r>
              <a:rPr lang="en-US" sz="1300" b="1" kern="0" spc="200" dirty="0">
                <a:solidFill>
                  <a:srgbClr val="00B4D8"/>
                </a:solidFill>
                <a:latin typeface="Calibri" pitchFamily="34" charset="0"/>
                <a:ea typeface="Calibri" pitchFamily="34" charset="-122"/>
                <a:cs typeface="Calibri" pitchFamily="34" charset="-120"/>
              </a:rPr>
              <a:t>VERIFICATION C</a:t>
            </a:r>
            <a:endParaRPr lang="en-US" sz="1300" dirty="0"/>
          </a:p>
        </p:txBody>
      </p:sp>
      <p:sp>
        <p:nvSpPr>
          <p:cNvPr id="3" name="Text 1"/>
          <p:cNvSpPr/>
          <p:nvPr/>
        </p:nvSpPr>
        <p:spPr>
          <a:xfrm>
            <a:off x="502920" y="603504"/>
            <a:ext cx="10607040" cy="658368"/>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Rule 4 — Telnet to the Gateway Is Blocked</a:t>
            </a:r>
            <a:endParaRPr lang="en-US" sz="3000" dirty="0"/>
          </a:p>
        </p:txBody>
      </p:sp>
      <p:pic>
        <p:nvPicPr>
          <p:cNvPr id="5" name="Image 0" descr="/home/claude/cropped/13_4th_rule.png"/>
          <p:cNvPicPr>
            <a:picLocks noChangeAspect="1"/>
          </p:cNvPicPr>
          <p:nvPr/>
        </p:nvPicPr>
        <p:blipFill>
          <a:blip r:embed="rId3"/>
          <a:srcRect/>
          <a:stretch/>
        </p:blipFill>
        <p:spPr>
          <a:xfrm>
            <a:off x="502920" y="1508760"/>
            <a:ext cx="6035040" cy="3383280"/>
          </a:xfrm>
          <a:prstGeom prst="rect">
            <a:avLst/>
          </a:prstGeom>
        </p:spPr>
      </p:pic>
      <p:sp>
        <p:nvSpPr>
          <p:cNvPr id="6" name="Text 3"/>
          <p:cNvSpPr/>
          <p:nvPr/>
        </p:nvSpPr>
        <p:spPr>
          <a:xfrm>
            <a:off x="502920" y="4956048"/>
            <a:ext cx="603504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PowerShell Test-NetConnection -Port 23 to 10.1.1.1 → TcpTestSucceeded: False; Rule 4 = Drop.</a:t>
            </a:r>
            <a:endParaRPr lang="en-US" sz="1050" dirty="0"/>
          </a:p>
        </p:txBody>
      </p:sp>
      <p:pic>
        <p:nvPicPr>
          <p:cNvPr id="8" name="Image 1" descr="/home/claude/cropped/13_4th_rule_log.png"/>
          <p:cNvPicPr>
            <a:picLocks noChangeAspect="1"/>
          </p:cNvPicPr>
          <p:nvPr/>
        </p:nvPicPr>
        <p:blipFill>
          <a:blip r:embed="rId4"/>
          <a:srcRect/>
          <a:stretch/>
        </p:blipFill>
        <p:spPr>
          <a:xfrm>
            <a:off x="6720840" y="1508760"/>
            <a:ext cx="4892040" cy="3383280"/>
          </a:xfrm>
          <a:prstGeom prst="rect">
            <a:avLst/>
          </a:prstGeom>
        </p:spPr>
      </p:pic>
      <p:sp>
        <p:nvSpPr>
          <p:cNvPr id="9" name="Text 5"/>
          <p:cNvSpPr/>
          <p:nvPr/>
        </p:nvSpPr>
        <p:spPr>
          <a:xfrm>
            <a:off x="6720840" y="4956048"/>
            <a:ext cx="4892040" cy="411480"/>
          </a:xfrm>
          <a:prstGeom prst="rect">
            <a:avLst/>
          </a:prstGeom>
          <a:noFill/>
          <a:ln/>
        </p:spPr>
        <p:txBody>
          <a:bodyPr wrap="square" rtlCol="0" anchor="t"/>
          <a:lstStyle/>
          <a:p>
            <a:pPr marL="0" indent="0" algn="ctr">
              <a:buNone/>
            </a:pPr>
            <a:r>
              <a:rPr lang="en-US" sz="1050" i="1" dirty="0">
                <a:solidFill>
                  <a:srgbClr val="6B7280"/>
                </a:solidFill>
                <a:latin typeface="Calibri" pitchFamily="34" charset="0"/>
                <a:ea typeface="Calibri" pitchFamily="34" charset="-122"/>
                <a:cs typeface="Calibri" pitchFamily="34" charset="-120"/>
              </a:rPr>
              <a:t>SmartConsole Logs — repeated telnet (TCP/23) attempts from A-GUI logged and dropped in red.</a:t>
            </a:r>
            <a:endParaRPr lang="en-US" sz="1050" dirty="0"/>
          </a:p>
        </p:txBody>
      </p:sp>
      <p:sp>
        <p:nvSpPr>
          <p:cNvPr id="10" name="Shape 6"/>
          <p:cNvSpPr/>
          <p:nvPr/>
        </p:nvSpPr>
        <p:spPr>
          <a:xfrm>
            <a:off x="502920" y="5486400"/>
            <a:ext cx="201168" cy="201168"/>
          </a:xfrm>
          <a:prstGeom prst="rect">
            <a:avLst/>
          </a:prstGeom>
          <a:solidFill>
            <a:srgbClr val="E63946"/>
          </a:solidFill>
          <a:ln/>
        </p:spPr>
      </p:sp>
      <p:sp>
        <p:nvSpPr>
          <p:cNvPr id="11" name="Text 7"/>
          <p:cNvSpPr/>
          <p:nvPr/>
        </p:nvSpPr>
        <p:spPr>
          <a:xfrm>
            <a:off x="822960" y="5367528"/>
            <a:ext cx="10698480" cy="411480"/>
          </a:xfrm>
          <a:prstGeom prst="rect">
            <a:avLst/>
          </a:prstGeom>
          <a:noFill/>
          <a:ln/>
        </p:spPr>
        <p:txBody>
          <a:bodyPr wrap="square" rtlCol="0" anchor="ctr"/>
          <a:lstStyle/>
          <a:p>
            <a:pPr marL="0" indent="0">
              <a:buNone/>
            </a:pPr>
            <a:r>
              <a:rPr lang="en-US" sz="1300" dirty="0">
                <a:solidFill>
                  <a:srgbClr val="6B7280"/>
                </a:solidFill>
                <a:latin typeface="Calibri" pitchFamily="34" charset="0"/>
                <a:ea typeface="Calibri" pitchFamily="34" charset="-122"/>
                <a:cs typeface="Calibri" pitchFamily="34" charset="-120"/>
              </a:rPr>
              <a:t>Result: TCP/23 is explicitly denied — ping to the same host still succeeds, proving the block is protocol-specific.</a:t>
            </a:r>
            <a:endParaRPr lang="en-US" sz="1300" dirty="0"/>
          </a:p>
        </p:txBody>
      </p:sp>
      <p:sp>
        <p:nvSpPr>
          <p:cNvPr id="12" name="Text 8"/>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13" name="Text 9"/>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13</a:t>
            </a:r>
            <a:endParaRPr lang="en-US" sz="9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8961120" y="3291840"/>
            <a:ext cx="5486400" cy="5486400"/>
          </a:xfrm>
          <a:prstGeom prst="ellipse">
            <a:avLst/>
          </a:prstGeom>
          <a:solidFill>
            <a:srgbClr val="141A3D"/>
          </a:solidFill>
          <a:ln/>
        </p:spPr>
      </p:sp>
      <p:sp>
        <p:nvSpPr>
          <p:cNvPr id="3" name="Text 1"/>
          <p:cNvSpPr/>
          <p:nvPr/>
        </p:nvSpPr>
        <p:spPr>
          <a:xfrm>
            <a:off x="548640" y="1371600"/>
            <a:ext cx="3657600" cy="2743200"/>
          </a:xfrm>
          <a:prstGeom prst="rect">
            <a:avLst/>
          </a:prstGeom>
          <a:noFill/>
          <a:ln/>
        </p:spPr>
        <p:txBody>
          <a:bodyPr wrap="square" rtlCol="0" anchor="ctr"/>
          <a:lstStyle/>
          <a:p>
            <a:pPr marL="0" indent="0">
              <a:buNone/>
            </a:pPr>
            <a:r>
              <a:rPr lang="en-US" sz="13000" b="1" dirty="0" smtClean="0">
                <a:solidFill>
                  <a:schemeClr val="bg1"/>
                </a:solidFill>
                <a:latin typeface="Cambria" pitchFamily="34" charset="0"/>
                <a:ea typeface="Cambria" pitchFamily="34" charset="-122"/>
                <a:cs typeface="Cambria" pitchFamily="34" charset="-120"/>
              </a:rPr>
              <a:t>03</a:t>
            </a:r>
            <a:endParaRPr lang="en-US" sz="13000" dirty="0">
              <a:solidFill>
                <a:schemeClr val="bg1"/>
              </a:solidFill>
            </a:endParaRPr>
          </a:p>
        </p:txBody>
      </p:sp>
      <p:sp>
        <p:nvSpPr>
          <p:cNvPr id="4" name="Shape 2"/>
          <p:cNvSpPr/>
          <p:nvPr/>
        </p:nvSpPr>
        <p:spPr>
          <a:xfrm>
            <a:off x="594360" y="4160520"/>
            <a:ext cx="2194560" cy="0"/>
          </a:xfrm>
          <a:prstGeom prst="line">
            <a:avLst/>
          </a:prstGeom>
          <a:noFill/>
          <a:ln w="38100">
            <a:solidFill>
              <a:srgbClr val="00B4D8"/>
            </a:solidFill>
            <a:prstDash val="solid"/>
          </a:ln>
        </p:spPr>
      </p:sp>
      <p:sp>
        <p:nvSpPr>
          <p:cNvPr id="5" name="Text 3"/>
          <p:cNvSpPr/>
          <p:nvPr/>
        </p:nvSpPr>
        <p:spPr>
          <a:xfrm>
            <a:off x="548640" y="4297680"/>
            <a:ext cx="9601200" cy="1005840"/>
          </a:xfrm>
          <a:prstGeom prst="rect">
            <a:avLst/>
          </a:prstGeom>
          <a:noFill/>
          <a:ln/>
        </p:spPr>
        <p:txBody>
          <a:bodyPr wrap="square" rtlCol="0" anchor="ctr"/>
          <a:lstStyle/>
          <a:p>
            <a:r>
              <a:rPr lang="en-US" sz="3600" b="1" dirty="0">
                <a:solidFill>
                  <a:schemeClr val="bg1"/>
                </a:solidFill>
                <a:latin typeface="Calibri" pitchFamily="34" charset="0"/>
                <a:ea typeface="Calibri" pitchFamily="34" charset="-122"/>
                <a:cs typeface="Calibri" pitchFamily="34" charset="-120"/>
              </a:rPr>
              <a:t>Demonstration</a:t>
            </a:r>
            <a:endParaRPr lang="en-US" sz="3600" dirty="0">
              <a:solidFill>
                <a:schemeClr val="bg1"/>
              </a:solidFill>
            </a:endParaRPr>
          </a:p>
        </p:txBody>
      </p:sp>
      <p:sp>
        <p:nvSpPr>
          <p:cNvPr id="6" name="Text 4"/>
          <p:cNvSpPr/>
          <p:nvPr/>
        </p:nvSpPr>
        <p:spPr>
          <a:xfrm>
            <a:off x="548640" y="5486398"/>
            <a:ext cx="9890760" cy="822961"/>
          </a:xfrm>
          <a:prstGeom prst="rect">
            <a:avLst/>
          </a:prstGeom>
          <a:noFill/>
          <a:ln/>
        </p:spPr>
        <p:txBody>
          <a:bodyPr wrap="square" rtlCol="0" anchor="ctr"/>
          <a:lstStyle/>
          <a:p>
            <a:endParaRPr lang="en-US" sz="1500" dirty="0"/>
          </a:p>
        </p:txBody>
      </p:sp>
      <p:sp>
        <p:nvSpPr>
          <p:cNvPr id="8" name="Text 6"/>
          <p:cNvSpPr/>
          <p:nvPr/>
        </p:nvSpPr>
        <p:spPr>
          <a:xfrm>
            <a:off x="548640" y="5852160"/>
            <a:ext cx="1554480" cy="457200"/>
          </a:xfrm>
          <a:prstGeom prst="rect">
            <a:avLst/>
          </a:prstGeom>
          <a:noFill/>
          <a:ln/>
        </p:spPr>
        <p:txBody>
          <a:bodyPr wrap="square" rtlCol="0" anchor="ctr"/>
          <a:lstStyle/>
          <a:p>
            <a:pPr marL="0" indent="0" algn="ctr">
              <a:buNone/>
            </a:pPr>
            <a:endParaRPr lang="en-US" sz="1500" dirty="0"/>
          </a:p>
        </p:txBody>
      </p:sp>
      <p:sp>
        <p:nvSpPr>
          <p:cNvPr id="9" name="Text 7"/>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10" name="Text 8"/>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9</a:t>
            </a:r>
            <a:endParaRPr lang="en-US" sz="900" dirty="0"/>
          </a:p>
        </p:txBody>
      </p:sp>
      <p:sp>
        <p:nvSpPr>
          <p:cNvPr id="11" name="Video Link Icon"/>
          <p:cNvSpPr/>
          <p:nvPr/>
        </p:nvSpPr>
        <p:spPr>
          <a:xfrm>
            <a:off x="548640" y="5418452"/>
            <a:ext cx="365760" cy="365760"/>
          </a:xfrm>
          <a:prstGeom prst="ellipse">
            <a:avLst/>
          </a:prstGeom>
          <a:solidFill>
            <a:srgbClr val="00B4D8"/>
          </a:solidFill>
          <a:ln>
            <a:noFill/>
          </a:ln>
        </p:spPr>
        <p:txBody>
          <a:bodyPr wrap="square" lIns="0" tIns="0" rIns="0" bIns="0" anchor="ctr" anchorCtr="1"/>
          <a:lstStyle/>
          <a:p>
            <a:pPr algn="ctr">
              <a:buNone/>
            </a:pPr>
            <a:r>
              <a:rPr lang="en-US" sz="1400" b="1" dirty="0">
                <a:solidFill>
                  <a:srgbClr val="1E2761"/>
                </a:solidFill>
                <a:latin typeface="Arial" pitchFamily="34" charset="0"/>
              </a:rPr>
              <a:t>▶</a:t>
            </a:r>
          </a:p>
        </p:txBody>
      </p:sp>
      <p:sp>
        <p:nvSpPr>
          <p:cNvPr id="12" name="Video Link Text"/>
          <p:cNvSpPr/>
          <p:nvPr/>
        </p:nvSpPr>
        <p:spPr>
          <a:xfrm>
            <a:off x="1005840" y="5400869"/>
            <a:ext cx="7620000" cy="365760"/>
          </a:xfrm>
          <a:prstGeom prst="rect">
            <a:avLst/>
          </a:prstGeom>
          <a:noFill/>
          <a:ln>
            <a:noFill/>
          </a:ln>
        </p:spPr>
        <p:txBody>
          <a:bodyPr wrap="square" lIns="0" tIns="0" rIns="0" bIns="0" anchor="ctr"/>
          <a:lstStyle/>
          <a:p>
            <a:pPr marL="0" indent="0">
              <a:buNone/>
            </a:pPr>
            <a:r>
              <a:rPr lang="en-US" sz="1600" b="1" u="sng" dirty="0">
                <a:solidFill>
                  <a:srgbClr val="00B4D8"/>
                </a:solidFill>
                <a:latin typeface="Calibri" pitchFamily="34" charset="0"/>
                <a:hlinkClick r:id="rId3"/>
              </a:rPr>
              <a:t>Watch the demonstration video</a:t>
            </a:r>
            <a:endParaRPr lang="en-US" sz="1600" b="1" dirty="0">
              <a:solidFill>
                <a:srgbClr val="00B4D8"/>
              </a:solidFill>
            </a:endParaRPr>
          </a:p>
        </p:txBody>
      </p:sp>
      <p:sp>
        <p:nvSpPr>
          <p:cNvPr id="7" name="Rectangle 6"/>
          <p:cNvSpPr/>
          <p:nvPr/>
        </p:nvSpPr>
        <p:spPr>
          <a:xfrm>
            <a:off x="496334" y="6003668"/>
            <a:ext cx="3457037" cy="369332"/>
          </a:xfrm>
          <a:prstGeom prst="rect">
            <a:avLst/>
          </a:prstGeom>
        </p:spPr>
        <p:txBody>
          <a:bodyPr wrap="none">
            <a:spAutoFit/>
          </a:bodyPr>
          <a:lstStyle/>
          <a:p>
            <a:r>
              <a:rPr lang="en-US" b="1" u="sng" dirty="0" smtClean="0">
                <a:solidFill>
                  <a:srgbClr val="00B4D8"/>
                </a:solidFill>
                <a:latin typeface="Calibri" pitchFamily="34" charset="0"/>
              </a:rPr>
              <a:t>All Screenshot in High Quality Link</a:t>
            </a:r>
            <a:endParaRPr lang="en-US" b="1" dirty="0">
              <a:solidFill>
                <a:srgbClr val="00B4D8"/>
              </a:solidFill>
            </a:endParaRPr>
          </a:p>
        </p:txBody>
      </p:sp>
    </p:spTree>
    <p:extLst>
      <p:ext uri="{BB962C8B-B14F-4D97-AF65-F5344CB8AC3E}">
        <p14:creationId xmlns:p14="http://schemas.microsoft.com/office/powerpoint/2010/main" val="215477440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1828800" y="-1828800"/>
            <a:ext cx="5486400" cy="5486400"/>
          </a:xfrm>
          <a:prstGeom prst="ellipse">
            <a:avLst/>
          </a:prstGeom>
          <a:solidFill>
            <a:srgbClr val="141A3D"/>
          </a:solidFill>
          <a:ln/>
        </p:spPr>
      </p:sp>
      <p:sp>
        <p:nvSpPr>
          <p:cNvPr id="3" name="Text 1"/>
          <p:cNvSpPr/>
          <p:nvPr/>
        </p:nvSpPr>
        <p:spPr>
          <a:xfrm>
            <a:off x="822960" y="2377440"/>
            <a:ext cx="9144000" cy="1005840"/>
          </a:xfrm>
          <a:prstGeom prst="rect">
            <a:avLst/>
          </a:prstGeom>
          <a:noFill/>
          <a:ln/>
        </p:spPr>
        <p:txBody>
          <a:bodyPr wrap="square" rtlCol="0" anchor="ctr"/>
          <a:lstStyle/>
          <a:p>
            <a:pPr marL="0" indent="0">
              <a:buNone/>
            </a:pPr>
            <a:r>
              <a:rPr lang="en-US" sz="4400" b="1" dirty="0">
                <a:solidFill>
                  <a:srgbClr val="FFFFFF"/>
                </a:solidFill>
                <a:latin typeface="Cambria" pitchFamily="34" charset="0"/>
                <a:ea typeface="Cambria" pitchFamily="34" charset="-122"/>
                <a:cs typeface="Cambria" pitchFamily="34" charset="-120"/>
              </a:rPr>
              <a:t>Thank You</a:t>
            </a:r>
            <a:endParaRPr lang="en-US" sz="4400" dirty="0"/>
          </a:p>
        </p:txBody>
      </p:sp>
      <p:sp>
        <p:nvSpPr>
          <p:cNvPr id="4" name="Text 2"/>
          <p:cNvSpPr/>
          <p:nvPr/>
        </p:nvSpPr>
        <p:spPr>
          <a:xfrm>
            <a:off x="822960" y="3246120"/>
            <a:ext cx="9144000" cy="548640"/>
          </a:xfrm>
          <a:prstGeom prst="rect">
            <a:avLst/>
          </a:prstGeom>
          <a:noFill/>
          <a:ln/>
        </p:spPr>
        <p:txBody>
          <a:bodyPr wrap="square" rtlCol="0" anchor="ctr"/>
          <a:lstStyle/>
          <a:p>
            <a:pPr marL="0" indent="0">
              <a:buNone/>
            </a:pPr>
            <a:r>
              <a:rPr lang="en-US" sz="1800" dirty="0">
                <a:solidFill>
                  <a:srgbClr val="CADCFC"/>
                </a:solidFill>
                <a:latin typeface="Calibri" pitchFamily="34" charset="0"/>
                <a:ea typeface="Calibri" pitchFamily="34" charset="-122"/>
                <a:cs typeface="Calibri" pitchFamily="34" charset="-120"/>
              </a:rPr>
              <a:t>Questions &amp; Discussion</a:t>
            </a:r>
            <a:endParaRPr lang="en-US" sz="1800" dirty="0"/>
          </a:p>
        </p:txBody>
      </p:sp>
      <p:sp>
        <p:nvSpPr>
          <p:cNvPr id="5" name="Shape 3"/>
          <p:cNvSpPr/>
          <p:nvPr/>
        </p:nvSpPr>
        <p:spPr>
          <a:xfrm>
            <a:off x="822960" y="3931920"/>
            <a:ext cx="2377440" cy="0"/>
          </a:xfrm>
          <a:prstGeom prst="line">
            <a:avLst/>
          </a:prstGeom>
          <a:noFill/>
          <a:ln w="25400">
            <a:solidFill>
              <a:srgbClr val="00B4D8"/>
            </a:solidFill>
            <a:prstDash val="solid"/>
          </a:ln>
        </p:spPr>
      </p:sp>
      <p:sp>
        <p:nvSpPr>
          <p:cNvPr id="6" name="Text 4"/>
          <p:cNvSpPr/>
          <p:nvPr/>
        </p:nvSpPr>
        <p:spPr>
          <a:xfrm>
            <a:off x="822960" y="4160520"/>
            <a:ext cx="8686800" cy="731520"/>
          </a:xfrm>
          <a:prstGeom prst="rect">
            <a:avLst/>
          </a:prstGeom>
          <a:noFill/>
          <a:ln/>
        </p:spPr>
        <p:txBody>
          <a:bodyPr wrap="square" rtlCol="0" anchor="ctr"/>
          <a:lstStyle/>
          <a:p>
            <a:pPr marL="0" indent="0">
              <a:buNone/>
            </a:pPr>
            <a:r>
              <a:rPr lang="en-US" sz="1300" dirty="0">
                <a:solidFill>
                  <a:srgbClr val="CADCFC"/>
                </a:solidFill>
                <a:latin typeface="Calibri" pitchFamily="34" charset="0"/>
                <a:ea typeface="Calibri" pitchFamily="34" charset="-122"/>
                <a:cs typeface="Calibri" pitchFamily="34" charset="-120"/>
              </a:rPr>
              <a:t>All configuration evidence — screenshots with timestamps, SmartConsole logs and terminal sessions — is compiled in the accompanying report.</a:t>
            </a:r>
            <a:endParaRPr lang="en-US" sz="1300" dirty="0"/>
          </a:p>
        </p:txBody>
      </p:sp>
      <p:sp>
        <p:nvSpPr>
          <p:cNvPr id="7" name="Text 5"/>
          <p:cNvSpPr/>
          <p:nvPr/>
        </p:nvSpPr>
        <p:spPr>
          <a:xfrm>
            <a:off x="457200" y="6528816"/>
            <a:ext cx="7315200" cy="274320"/>
          </a:xfrm>
          <a:prstGeom prst="rect">
            <a:avLst/>
          </a:prstGeom>
          <a:noFill/>
          <a:ln/>
        </p:spPr>
        <p:txBody>
          <a:bodyPr wrap="square" rtlCol="0" anchor="ctr"/>
          <a:lstStyle/>
          <a:p>
            <a:pPr marL="0" indent="0" algn="l">
              <a:buNone/>
            </a:pPr>
            <a:r>
              <a:rPr lang="en-US" sz="900" dirty="0">
                <a:solidFill>
                  <a:srgbClr val="6B7280"/>
                </a:solidFill>
                <a:latin typeface="Calibri" pitchFamily="34" charset="0"/>
                <a:ea typeface="Calibri" pitchFamily="34" charset="-122"/>
                <a:cs typeface="Calibri" pitchFamily="34" charset="-120"/>
              </a:rPr>
              <a:t>ACCA7032  ·  Enterprise Network Security  ·  Part 2 Demonstration</a:t>
            </a:r>
            <a:endParaRPr lang="en-US" sz="900" dirty="0"/>
          </a:p>
        </p:txBody>
      </p:sp>
      <p:sp>
        <p:nvSpPr>
          <p:cNvPr id="8" name="Text 6"/>
          <p:cNvSpPr/>
          <p:nvPr/>
        </p:nvSpPr>
        <p:spPr>
          <a:xfrm>
            <a:off x="11430000" y="6528816"/>
            <a:ext cx="365760" cy="274320"/>
          </a:xfrm>
          <a:prstGeom prst="rect">
            <a:avLst/>
          </a:prstGeom>
          <a:noFill/>
          <a:ln/>
        </p:spPr>
        <p:txBody>
          <a:bodyPr wrap="square" rtlCol="0" anchor="ctr"/>
          <a:lstStyle/>
          <a:p>
            <a:pPr marL="0" indent="0" algn="r">
              <a:buNone/>
            </a:pPr>
            <a:r>
              <a:rPr lang="en-US" sz="900" dirty="0">
                <a:solidFill>
                  <a:srgbClr val="6B7280"/>
                </a:solidFill>
                <a:latin typeface="Calibri" pitchFamily="34" charset="0"/>
                <a:ea typeface="Calibri" pitchFamily="34" charset="-122"/>
                <a:cs typeface="Calibri" pitchFamily="34" charset="-120"/>
              </a:rPr>
              <a:t>15</a:t>
            </a:r>
            <a:endParaRPr lang="en-US" sz="9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475</TotalTime>
  <Words>1757</Words>
  <Application>Microsoft Office PowerPoint</Application>
  <PresentationFormat>Widescreen</PresentationFormat>
  <Paragraphs>162</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Mah D Hasan</cp:lastModifiedBy>
  <cp:revision>22</cp:revision>
  <dcterms:created xsi:type="dcterms:W3CDTF">2026-08-11T12:59:22Z</dcterms:created>
  <dcterms:modified xsi:type="dcterms:W3CDTF">2026-08-12T11:21:57Z</dcterms:modified>
</cp:coreProperties>
</file>