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</p:sldMasterIdLst>
  <p:notesMasterIdLst>
    <p:notesMasterId r:id="rId30"/>
  </p:notesMasterIdLst>
  <p:sldIdLst>
    <p:sldId id="277" r:id="rId2"/>
    <p:sldId id="259" r:id="rId3"/>
    <p:sldId id="412" r:id="rId4"/>
    <p:sldId id="269" r:id="rId5"/>
    <p:sldId id="413" r:id="rId6"/>
    <p:sldId id="414" r:id="rId7"/>
    <p:sldId id="326" r:id="rId8"/>
    <p:sldId id="321" r:id="rId9"/>
    <p:sldId id="328" r:id="rId10"/>
    <p:sldId id="415" r:id="rId11"/>
    <p:sldId id="416" r:id="rId12"/>
    <p:sldId id="331" r:id="rId13"/>
    <p:sldId id="333" r:id="rId14"/>
    <p:sldId id="417" r:id="rId15"/>
    <p:sldId id="418" r:id="rId16"/>
    <p:sldId id="419" r:id="rId17"/>
    <p:sldId id="420" r:id="rId18"/>
    <p:sldId id="421" r:id="rId19"/>
    <p:sldId id="311" r:id="rId20"/>
    <p:sldId id="314" r:id="rId21"/>
    <p:sldId id="315" r:id="rId22"/>
    <p:sldId id="317" r:id="rId23"/>
    <p:sldId id="318" r:id="rId24"/>
    <p:sldId id="291" r:id="rId25"/>
    <p:sldId id="297" r:id="rId26"/>
    <p:sldId id="347" r:id="rId27"/>
    <p:sldId id="351" r:id="rId28"/>
    <p:sldId id="411" r:id="rId29"/>
  </p:sldIdLst>
  <p:sldSz cx="9144000" cy="6858000" type="screen4x3"/>
  <p:notesSz cx="6858000" cy="9144000"/>
  <p:embeddedFontLst>
    <p:embeddedFont>
      <p:font typeface="MS PGothic" panose="020B0600070205080204" pitchFamily="34" charset="-128"/>
      <p:regular r:id="rId31"/>
    </p:embeddedFont>
    <p:embeddedFont>
      <p:font typeface="Arial Black" panose="020B0A04020102020204" pitchFamily="34" charset="0"/>
      <p:bold r:id="rId32"/>
    </p:embeddedFont>
    <p:embeddedFont>
      <p:font typeface="Segoe Script" panose="030B0504020000000003" pitchFamily="66" charset="0"/>
      <p:regular r:id="rId33"/>
      <p:bold r:id="rId34"/>
    </p:embeddedFont>
    <p:embeddedFont>
      <p:font typeface="Times" panose="02020603050405020304" pitchFamily="18" charset="0"/>
      <p:regular r:id="rId35"/>
      <p:bold r:id="rId36"/>
      <p:italic r:id="rId37"/>
      <p:boldItalic r:id="rId38"/>
    </p:embeddedFont>
  </p:embeddedFont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D57FE6-787D-411E-996D-7CBA625142EE}" v="103" dt="2023-05-17T15:00:41.567"/>
    <p1510:client id="{E90B144C-F059-49CC-8847-526E3BD3B63F}" v="143" dt="2023-05-17T09:38:04.9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136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font" Target="fonts/font4.fntdata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2.fntdata"/><Relationship Id="rId37" Type="http://schemas.openxmlformats.org/officeDocument/2006/relationships/font" Target="fonts/font7.fntdata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font" Target="fonts/font5.fntdata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3.fntdata"/><Relationship Id="rId38" Type="http://schemas.openxmlformats.org/officeDocument/2006/relationships/font" Target="fonts/font8.fntdata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037A9A-1A1C-4051-8E9E-52D4BBD6DA20}" type="doc">
      <dgm:prSet loTypeId="urn:microsoft.com/office/officeart/2005/8/layout/lProcess2" loCatId="list" qsTypeId="urn:microsoft.com/office/officeart/2005/8/quickstyle/simple3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692810AD-482C-4DE0-8C87-7C46337CBAFD}">
      <dgm:prSet phldrT="[Text]" custT="1"/>
      <dgm:spPr/>
      <dgm:t>
        <a:bodyPr/>
        <a:lstStyle/>
        <a:p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Methodological Strategies / Choices</a:t>
          </a:r>
        </a:p>
      </dgm:t>
    </dgm:pt>
    <dgm:pt modelId="{968946CF-C24A-44EC-8A6B-7111B5E7E99B}" type="parTrans" cxnId="{C42E9E74-9523-406B-B448-0785E2095C7B}">
      <dgm:prSet/>
      <dgm:spPr/>
      <dgm:t>
        <a:bodyPr/>
        <a:lstStyle/>
        <a:p>
          <a:endParaRPr lang="en-US" sz="1200"/>
        </a:p>
      </dgm:t>
    </dgm:pt>
    <dgm:pt modelId="{C45F5105-BAC0-4070-82A4-44283F43D488}" type="sibTrans" cxnId="{C42E9E74-9523-406B-B448-0785E2095C7B}">
      <dgm:prSet/>
      <dgm:spPr/>
      <dgm:t>
        <a:bodyPr/>
        <a:lstStyle/>
        <a:p>
          <a:endParaRPr lang="en-US" sz="1200"/>
        </a:p>
      </dgm:t>
    </dgm:pt>
    <dgm:pt modelId="{C3D0EE0A-3B3F-4604-8E21-DD594B89B9CF}">
      <dgm:prSet phldrT="[Text]" custT="1"/>
      <dgm:spPr/>
      <dgm:t>
        <a:bodyPr/>
        <a:lstStyle/>
        <a:p>
          <a:r>
            <a:rPr lang="en-US" sz="1200">
              <a:latin typeface="Arial" panose="020B0604020202020204" pitchFamily="34" charset="0"/>
              <a:cs typeface="Arial" panose="020B0604020202020204" pitchFamily="34" charset="0"/>
            </a:rPr>
            <a:t>Based on </a:t>
          </a:r>
          <a:r>
            <a:rPr lang="en-US" sz="1200" b="1">
              <a:latin typeface="Arial" panose="020B0604020202020204" pitchFamily="34" charset="0"/>
              <a:cs typeface="Arial" panose="020B0604020202020204" pitchFamily="34" charset="0"/>
            </a:rPr>
            <a:t>data type</a:t>
          </a:r>
          <a:r>
            <a:rPr lang="en-US" sz="1200">
              <a:latin typeface="Arial" panose="020B0604020202020204" pitchFamily="34" charset="0"/>
              <a:cs typeface="Arial" panose="020B0604020202020204" pitchFamily="34" charset="0"/>
            </a:rPr>
            <a:t>. Qualitative, Quantitative and Mixed Methods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3891525-F2AE-49B0-B05C-3158F037B24F}" type="parTrans" cxnId="{9227EEDE-86EB-4BB4-A287-29D58B591D8A}">
      <dgm:prSet/>
      <dgm:spPr/>
      <dgm:t>
        <a:bodyPr/>
        <a:lstStyle/>
        <a:p>
          <a:endParaRPr lang="en-US" sz="1200"/>
        </a:p>
      </dgm:t>
    </dgm:pt>
    <dgm:pt modelId="{0545FE6F-259C-449B-B6CA-2B3248545015}" type="sibTrans" cxnId="{9227EEDE-86EB-4BB4-A287-29D58B591D8A}">
      <dgm:prSet/>
      <dgm:spPr/>
      <dgm:t>
        <a:bodyPr/>
        <a:lstStyle/>
        <a:p>
          <a:endParaRPr lang="en-US" sz="1200"/>
        </a:p>
      </dgm:t>
    </dgm:pt>
    <dgm:pt modelId="{1862C59A-B831-4552-A8CE-E75E8DD7923A}">
      <dgm:prSet phldrT="[Text]" custT="1"/>
      <dgm:spPr/>
      <dgm:t>
        <a:bodyPr/>
        <a:lstStyle/>
        <a:p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Research Strategies </a:t>
          </a:r>
        </a:p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(How the research is to be conducted)</a:t>
          </a:r>
        </a:p>
      </dgm:t>
    </dgm:pt>
    <dgm:pt modelId="{7CA486BD-BE9E-4FF6-B8A0-C6CE1126C9E8}" type="parTrans" cxnId="{BD340018-E641-4C60-A7AB-50CACA0C0527}">
      <dgm:prSet/>
      <dgm:spPr/>
      <dgm:t>
        <a:bodyPr/>
        <a:lstStyle/>
        <a:p>
          <a:endParaRPr lang="en-US" sz="1200"/>
        </a:p>
      </dgm:t>
    </dgm:pt>
    <dgm:pt modelId="{4B71490A-1530-4F70-83E6-682B357471A4}" type="sibTrans" cxnId="{BD340018-E641-4C60-A7AB-50CACA0C0527}">
      <dgm:prSet/>
      <dgm:spPr/>
      <dgm:t>
        <a:bodyPr/>
        <a:lstStyle/>
        <a:p>
          <a:endParaRPr lang="en-US" sz="1200"/>
        </a:p>
      </dgm:t>
    </dgm:pt>
    <dgm:pt modelId="{F063DA52-B478-46E0-8121-257726E312F9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Case Study, Survey, Experiment, Archival Research, Action Research, Ethnography, Grounded Theory, Narrative Enquiry</a:t>
          </a:r>
        </a:p>
      </dgm:t>
    </dgm:pt>
    <dgm:pt modelId="{02D30EB7-76F7-42DD-9762-7FA4AFD71C53}" type="parTrans" cxnId="{F83C7067-5E28-4789-B6CD-70E354B8F6D0}">
      <dgm:prSet/>
      <dgm:spPr/>
      <dgm:t>
        <a:bodyPr/>
        <a:lstStyle/>
        <a:p>
          <a:endParaRPr lang="en-US" sz="1200"/>
        </a:p>
      </dgm:t>
    </dgm:pt>
    <dgm:pt modelId="{B8DEAF66-EDC7-4995-996F-109C771793DF}" type="sibTrans" cxnId="{F83C7067-5E28-4789-B6CD-70E354B8F6D0}">
      <dgm:prSet/>
      <dgm:spPr/>
      <dgm:t>
        <a:bodyPr/>
        <a:lstStyle/>
        <a:p>
          <a:endParaRPr lang="en-US" sz="1200"/>
        </a:p>
      </dgm:t>
    </dgm:pt>
    <dgm:pt modelId="{69C03B80-E6AF-42C8-B2AF-121C088E0629}">
      <dgm:prSet phldrT="[Text]" custT="1"/>
      <dgm:spPr/>
      <dgm:t>
        <a:bodyPr/>
        <a:lstStyle/>
        <a:p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Time Horizon </a:t>
          </a:r>
        </a:p>
      </dgm:t>
    </dgm:pt>
    <dgm:pt modelId="{ED5D4E4D-C485-43E5-AD18-75390FF41AC2}" type="parTrans" cxnId="{2CD5F70F-FDD5-4261-9711-CB1474617173}">
      <dgm:prSet/>
      <dgm:spPr/>
      <dgm:t>
        <a:bodyPr/>
        <a:lstStyle/>
        <a:p>
          <a:endParaRPr lang="en-US" sz="1200"/>
        </a:p>
      </dgm:t>
    </dgm:pt>
    <dgm:pt modelId="{2EA87E12-A634-4397-90D0-8E747B4814E6}" type="sibTrans" cxnId="{2CD5F70F-FDD5-4261-9711-CB1474617173}">
      <dgm:prSet/>
      <dgm:spPr/>
      <dgm:t>
        <a:bodyPr/>
        <a:lstStyle/>
        <a:p>
          <a:endParaRPr lang="en-US" sz="1200"/>
        </a:p>
      </dgm:t>
    </dgm:pt>
    <dgm:pt modelId="{FC082F13-36DE-4E5E-A0EF-D931D3C9DA68}">
      <dgm:prSet phldrT="[Text]" custT="1"/>
      <dgm:spPr/>
      <dgm:t>
        <a:bodyPr/>
        <a:lstStyle/>
        <a:p>
          <a:r>
            <a:rPr lang="en-US" sz="1200" dirty="0"/>
            <a:t>How many points in time you intend to collect the data at. </a:t>
          </a:r>
        </a:p>
        <a:p>
          <a:r>
            <a:rPr lang="en-US" sz="1200" dirty="0"/>
            <a:t>(</a:t>
          </a:r>
          <a:r>
            <a:rPr lang="en-US" sz="1200" b="1" dirty="0"/>
            <a:t>longitudinal</a:t>
          </a:r>
          <a:r>
            <a:rPr lang="en-US" sz="1200" dirty="0"/>
            <a:t> – observe same objects to determine changes over time.</a:t>
          </a:r>
        </a:p>
        <a:p>
          <a:r>
            <a:rPr lang="en-US" sz="1200" b="1" dirty="0"/>
            <a:t>Cross sectional </a:t>
          </a:r>
          <a:r>
            <a:rPr lang="en-US" sz="1200" dirty="0"/>
            <a:t>- </a:t>
          </a:r>
          <a:r>
            <a:rPr lang="en-GB" sz="1200" b="0" i="0" dirty="0"/>
            <a:t>collect data from many different individuals at a single point in time.)</a:t>
          </a:r>
          <a:endParaRPr lang="en-US" sz="1200" b="0" dirty="0"/>
        </a:p>
      </dgm:t>
    </dgm:pt>
    <dgm:pt modelId="{B82A3EF7-CE73-4E80-A2A9-ED743B3C9A65}" type="parTrans" cxnId="{1CEAD1AC-22B2-4450-A2B5-04D77C79F936}">
      <dgm:prSet/>
      <dgm:spPr/>
      <dgm:t>
        <a:bodyPr/>
        <a:lstStyle/>
        <a:p>
          <a:endParaRPr lang="en-US" sz="1200"/>
        </a:p>
      </dgm:t>
    </dgm:pt>
    <dgm:pt modelId="{905DE236-8629-45C3-851D-002304C305DE}" type="sibTrans" cxnId="{1CEAD1AC-22B2-4450-A2B5-04D77C79F936}">
      <dgm:prSet/>
      <dgm:spPr/>
      <dgm:t>
        <a:bodyPr/>
        <a:lstStyle/>
        <a:p>
          <a:endParaRPr lang="en-US" sz="1200"/>
        </a:p>
      </dgm:t>
    </dgm:pt>
    <dgm:pt modelId="{CDA54DEB-BBEA-46C8-9A74-BB3057260B63}" type="pres">
      <dgm:prSet presAssocID="{6F037A9A-1A1C-4051-8E9E-52D4BBD6DA20}" presName="theList" presStyleCnt="0">
        <dgm:presLayoutVars>
          <dgm:dir/>
          <dgm:animLvl val="lvl"/>
          <dgm:resizeHandles val="exact"/>
        </dgm:presLayoutVars>
      </dgm:prSet>
      <dgm:spPr/>
    </dgm:pt>
    <dgm:pt modelId="{4E84516E-A9C6-446C-9F1F-A43DC90B999D}" type="pres">
      <dgm:prSet presAssocID="{692810AD-482C-4DE0-8C87-7C46337CBAFD}" presName="compNode" presStyleCnt="0"/>
      <dgm:spPr/>
    </dgm:pt>
    <dgm:pt modelId="{B1129B7A-2406-4503-9F15-87D7B8965E7A}" type="pres">
      <dgm:prSet presAssocID="{692810AD-482C-4DE0-8C87-7C46337CBAFD}" presName="aNode" presStyleLbl="bgShp" presStyleIdx="0" presStyleCnt="3"/>
      <dgm:spPr/>
    </dgm:pt>
    <dgm:pt modelId="{7C0F1A65-5DA7-408B-BC77-4092ED5B741C}" type="pres">
      <dgm:prSet presAssocID="{692810AD-482C-4DE0-8C87-7C46337CBAFD}" presName="textNode" presStyleLbl="bgShp" presStyleIdx="0" presStyleCnt="3"/>
      <dgm:spPr/>
    </dgm:pt>
    <dgm:pt modelId="{62056F00-E3E8-466A-827E-9648827BC5BD}" type="pres">
      <dgm:prSet presAssocID="{692810AD-482C-4DE0-8C87-7C46337CBAFD}" presName="compChildNode" presStyleCnt="0"/>
      <dgm:spPr/>
    </dgm:pt>
    <dgm:pt modelId="{9C2C98E8-25C4-434E-985B-B4D0443650D8}" type="pres">
      <dgm:prSet presAssocID="{692810AD-482C-4DE0-8C87-7C46337CBAFD}" presName="theInnerList" presStyleCnt="0"/>
      <dgm:spPr/>
    </dgm:pt>
    <dgm:pt modelId="{32C2B3D1-92D8-4BAB-B0B7-F8AC94B279EF}" type="pres">
      <dgm:prSet presAssocID="{C3D0EE0A-3B3F-4604-8E21-DD594B89B9CF}" presName="childNode" presStyleLbl="node1" presStyleIdx="0" presStyleCnt="3">
        <dgm:presLayoutVars>
          <dgm:bulletEnabled val="1"/>
        </dgm:presLayoutVars>
      </dgm:prSet>
      <dgm:spPr/>
    </dgm:pt>
    <dgm:pt modelId="{33077BCD-37BF-4309-ACCA-3325D5D53799}" type="pres">
      <dgm:prSet presAssocID="{692810AD-482C-4DE0-8C87-7C46337CBAFD}" presName="aSpace" presStyleCnt="0"/>
      <dgm:spPr/>
    </dgm:pt>
    <dgm:pt modelId="{58ED4DEF-8D91-49CA-88C1-6DC7A748DE4D}" type="pres">
      <dgm:prSet presAssocID="{1862C59A-B831-4552-A8CE-E75E8DD7923A}" presName="compNode" presStyleCnt="0"/>
      <dgm:spPr/>
    </dgm:pt>
    <dgm:pt modelId="{244D0280-8414-4740-845D-BA402DBF8D7C}" type="pres">
      <dgm:prSet presAssocID="{1862C59A-B831-4552-A8CE-E75E8DD7923A}" presName="aNode" presStyleLbl="bgShp" presStyleIdx="1" presStyleCnt="3"/>
      <dgm:spPr/>
    </dgm:pt>
    <dgm:pt modelId="{934205EB-A1BE-4256-98EF-F3EDCEC7C519}" type="pres">
      <dgm:prSet presAssocID="{1862C59A-B831-4552-A8CE-E75E8DD7923A}" presName="textNode" presStyleLbl="bgShp" presStyleIdx="1" presStyleCnt="3"/>
      <dgm:spPr/>
    </dgm:pt>
    <dgm:pt modelId="{0DCD1F03-5CAD-405E-8C44-7C6C6BFAA0DD}" type="pres">
      <dgm:prSet presAssocID="{1862C59A-B831-4552-A8CE-E75E8DD7923A}" presName="compChildNode" presStyleCnt="0"/>
      <dgm:spPr/>
    </dgm:pt>
    <dgm:pt modelId="{49FB4728-BC7A-47F0-9B77-EADC427631A1}" type="pres">
      <dgm:prSet presAssocID="{1862C59A-B831-4552-A8CE-E75E8DD7923A}" presName="theInnerList" presStyleCnt="0"/>
      <dgm:spPr/>
    </dgm:pt>
    <dgm:pt modelId="{DB0AF55C-700C-4B32-BEB4-07EC4C85727B}" type="pres">
      <dgm:prSet presAssocID="{F063DA52-B478-46E0-8121-257726E312F9}" presName="childNode" presStyleLbl="node1" presStyleIdx="1" presStyleCnt="3">
        <dgm:presLayoutVars>
          <dgm:bulletEnabled val="1"/>
        </dgm:presLayoutVars>
      </dgm:prSet>
      <dgm:spPr/>
    </dgm:pt>
    <dgm:pt modelId="{A5A08F52-48CF-4072-9BB5-C3266C8B7F78}" type="pres">
      <dgm:prSet presAssocID="{1862C59A-B831-4552-A8CE-E75E8DD7923A}" presName="aSpace" presStyleCnt="0"/>
      <dgm:spPr/>
    </dgm:pt>
    <dgm:pt modelId="{FAB1E44D-D991-4BD4-8367-FF0393619320}" type="pres">
      <dgm:prSet presAssocID="{69C03B80-E6AF-42C8-B2AF-121C088E0629}" presName="compNode" presStyleCnt="0"/>
      <dgm:spPr/>
    </dgm:pt>
    <dgm:pt modelId="{B933C6ED-C99B-4A7C-8D57-81CC4DEF70EA}" type="pres">
      <dgm:prSet presAssocID="{69C03B80-E6AF-42C8-B2AF-121C088E0629}" presName="aNode" presStyleLbl="bgShp" presStyleIdx="2" presStyleCnt="3"/>
      <dgm:spPr/>
    </dgm:pt>
    <dgm:pt modelId="{43F3D4BE-45B7-491F-BCE1-3982D50D0B89}" type="pres">
      <dgm:prSet presAssocID="{69C03B80-E6AF-42C8-B2AF-121C088E0629}" presName="textNode" presStyleLbl="bgShp" presStyleIdx="2" presStyleCnt="3"/>
      <dgm:spPr/>
    </dgm:pt>
    <dgm:pt modelId="{C4AC996E-07FE-44EC-9306-8125F17B495E}" type="pres">
      <dgm:prSet presAssocID="{69C03B80-E6AF-42C8-B2AF-121C088E0629}" presName="compChildNode" presStyleCnt="0"/>
      <dgm:spPr/>
    </dgm:pt>
    <dgm:pt modelId="{6A93AB5B-630B-4727-889F-CCC4DBB107AF}" type="pres">
      <dgm:prSet presAssocID="{69C03B80-E6AF-42C8-B2AF-121C088E0629}" presName="theInnerList" presStyleCnt="0"/>
      <dgm:spPr/>
    </dgm:pt>
    <dgm:pt modelId="{2E1B5478-9BC3-468F-9C24-41A6CAC19C2B}" type="pres">
      <dgm:prSet presAssocID="{FC082F13-36DE-4E5E-A0EF-D931D3C9DA68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F7FA830C-BFAB-41C8-8E79-0F240E9E87B6}" type="presOf" srcId="{6F037A9A-1A1C-4051-8E9E-52D4BBD6DA20}" destId="{CDA54DEB-BBEA-46C8-9A74-BB3057260B63}" srcOrd="0" destOrd="0" presId="urn:microsoft.com/office/officeart/2005/8/layout/lProcess2"/>
    <dgm:cxn modelId="{2CD5F70F-FDD5-4261-9711-CB1474617173}" srcId="{6F037A9A-1A1C-4051-8E9E-52D4BBD6DA20}" destId="{69C03B80-E6AF-42C8-B2AF-121C088E0629}" srcOrd="2" destOrd="0" parTransId="{ED5D4E4D-C485-43E5-AD18-75390FF41AC2}" sibTransId="{2EA87E12-A634-4397-90D0-8E747B4814E6}"/>
    <dgm:cxn modelId="{A2F78015-47F6-4F3B-B18A-75B68338AC40}" type="presOf" srcId="{1862C59A-B831-4552-A8CE-E75E8DD7923A}" destId="{244D0280-8414-4740-845D-BA402DBF8D7C}" srcOrd="0" destOrd="0" presId="urn:microsoft.com/office/officeart/2005/8/layout/lProcess2"/>
    <dgm:cxn modelId="{BD340018-E641-4C60-A7AB-50CACA0C0527}" srcId="{6F037A9A-1A1C-4051-8E9E-52D4BBD6DA20}" destId="{1862C59A-B831-4552-A8CE-E75E8DD7923A}" srcOrd="1" destOrd="0" parTransId="{7CA486BD-BE9E-4FF6-B8A0-C6CE1126C9E8}" sibTransId="{4B71490A-1530-4F70-83E6-682B357471A4}"/>
    <dgm:cxn modelId="{C4197123-470E-40F2-929B-2962A36559B6}" type="presOf" srcId="{FC082F13-36DE-4E5E-A0EF-D931D3C9DA68}" destId="{2E1B5478-9BC3-468F-9C24-41A6CAC19C2B}" srcOrd="0" destOrd="0" presId="urn:microsoft.com/office/officeart/2005/8/layout/lProcess2"/>
    <dgm:cxn modelId="{2CA6DC34-3BFF-415C-AFD2-B594DDA5849A}" type="presOf" srcId="{F063DA52-B478-46E0-8121-257726E312F9}" destId="{DB0AF55C-700C-4B32-BEB4-07EC4C85727B}" srcOrd="0" destOrd="0" presId="urn:microsoft.com/office/officeart/2005/8/layout/lProcess2"/>
    <dgm:cxn modelId="{A5394140-6554-4BC0-A62B-CC3B08454D2E}" type="presOf" srcId="{69C03B80-E6AF-42C8-B2AF-121C088E0629}" destId="{B933C6ED-C99B-4A7C-8D57-81CC4DEF70EA}" srcOrd="0" destOrd="0" presId="urn:microsoft.com/office/officeart/2005/8/layout/lProcess2"/>
    <dgm:cxn modelId="{F83C7067-5E28-4789-B6CD-70E354B8F6D0}" srcId="{1862C59A-B831-4552-A8CE-E75E8DD7923A}" destId="{F063DA52-B478-46E0-8121-257726E312F9}" srcOrd="0" destOrd="0" parTransId="{02D30EB7-76F7-42DD-9762-7FA4AFD71C53}" sibTransId="{B8DEAF66-EDC7-4995-996F-109C771793DF}"/>
    <dgm:cxn modelId="{73DF3C4D-3CA1-48A5-95F5-2AE08C1B8E5E}" type="presOf" srcId="{1862C59A-B831-4552-A8CE-E75E8DD7923A}" destId="{934205EB-A1BE-4256-98EF-F3EDCEC7C519}" srcOrd="1" destOrd="0" presId="urn:microsoft.com/office/officeart/2005/8/layout/lProcess2"/>
    <dgm:cxn modelId="{C42E9E74-9523-406B-B448-0785E2095C7B}" srcId="{6F037A9A-1A1C-4051-8E9E-52D4BBD6DA20}" destId="{692810AD-482C-4DE0-8C87-7C46337CBAFD}" srcOrd="0" destOrd="0" parTransId="{968946CF-C24A-44EC-8A6B-7111B5E7E99B}" sibTransId="{C45F5105-BAC0-4070-82A4-44283F43D488}"/>
    <dgm:cxn modelId="{C196478E-3528-4CD8-A3F7-B03C8E16B6D4}" type="presOf" srcId="{69C03B80-E6AF-42C8-B2AF-121C088E0629}" destId="{43F3D4BE-45B7-491F-BCE1-3982D50D0B89}" srcOrd="1" destOrd="0" presId="urn:microsoft.com/office/officeart/2005/8/layout/lProcess2"/>
    <dgm:cxn modelId="{8DEB6299-05C3-4933-8F3A-00A27DD62B6C}" type="presOf" srcId="{C3D0EE0A-3B3F-4604-8E21-DD594B89B9CF}" destId="{32C2B3D1-92D8-4BAB-B0B7-F8AC94B279EF}" srcOrd="0" destOrd="0" presId="urn:microsoft.com/office/officeart/2005/8/layout/lProcess2"/>
    <dgm:cxn modelId="{1CEAD1AC-22B2-4450-A2B5-04D77C79F936}" srcId="{69C03B80-E6AF-42C8-B2AF-121C088E0629}" destId="{FC082F13-36DE-4E5E-A0EF-D931D3C9DA68}" srcOrd="0" destOrd="0" parTransId="{B82A3EF7-CE73-4E80-A2A9-ED743B3C9A65}" sibTransId="{905DE236-8629-45C3-851D-002304C305DE}"/>
    <dgm:cxn modelId="{91F5A0BE-A1D6-4635-86A7-9FE7D5A161FB}" type="presOf" srcId="{692810AD-482C-4DE0-8C87-7C46337CBAFD}" destId="{B1129B7A-2406-4503-9F15-87D7B8965E7A}" srcOrd="0" destOrd="0" presId="urn:microsoft.com/office/officeart/2005/8/layout/lProcess2"/>
    <dgm:cxn modelId="{9227EEDE-86EB-4BB4-A287-29D58B591D8A}" srcId="{692810AD-482C-4DE0-8C87-7C46337CBAFD}" destId="{C3D0EE0A-3B3F-4604-8E21-DD594B89B9CF}" srcOrd="0" destOrd="0" parTransId="{83891525-F2AE-49B0-B05C-3158F037B24F}" sibTransId="{0545FE6F-259C-449B-B6CA-2B3248545015}"/>
    <dgm:cxn modelId="{59EA8CF5-640C-4BD5-B3B4-54AE4707CD9E}" type="presOf" srcId="{692810AD-482C-4DE0-8C87-7C46337CBAFD}" destId="{7C0F1A65-5DA7-408B-BC77-4092ED5B741C}" srcOrd="1" destOrd="0" presId="urn:microsoft.com/office/officeart/2005/8/layout/lProcess2"/>
    <dgm:cxn modelId="{73C9F02E-9A0C-4ED0-B984-08CD9B29220F}" type="presParOf" srcId="{CDA54DEB-BBEA-46C8-9A74-BB3057260B63}" destId="{4E84516E-A9C6-446C-9F1F-A43DC90B999D}" srcOrd="0" destOrd="0" presId="urn:microsoft.com/office/officeart/2005/8/layout/lProcess2"/>
    <dgm:cxn modelId="{96D3A0DA-C6FE-474D-B89F-6D44DBCB8B15}" type="presParOf" srcId="{4E84516E-A9C6-446C-9F1F-A43DC90B999D}" destId="{B1129B7A-2406-4503-9F15-87D7B8965E7A}" srcOrd="0" destOrd="0" presId="urn:microsoft.com/office/officeart/2005/8/layout/lProcess2"/>
    <dgm:cxn modelId="{8CFE4A22-0BBC-408B-9501-9D2204A24104}" type="presParOf" srcId="{4E84516E-A9C6-446C-9F1F-A43DC90B999D}" destId="{7C0F1A65-5DA7-408B-BC77-4092ED5B741C}" srcOrd="1" destOrd="0" presId="urn:microsoft.com/office/officeart/2005/8/layout/lProcess2"/>
    <dgm:cxn modelId="{7501F1FC-E0FD-496B-BD04-9C51D6FB2EE5}" type="presParOf" srcId="{4E84516E-A9C6-446C-9F1F-A43DC90B999D}" destId="{62056F00-E3E8-466A-827E-9648827BC5BD}" srcOrd="2" destOrd="0" presId="urn:microsoft.com/office/officeart/2005/8/layout/lProcess2"/>
    <dgm:cxn modelId="{2B864CD5-E369-4AC5-A3CB-73C2ACD48029}" type="presParOf" srcId="{62056F00-E3E8-466A-827E-9648827BC5BD}" destId="{9C2C98E8-25C4-434E-985B-B4D0443650D8}" srcOrd="0" destOrd="0" presId="urn:microsoft.com/office/officeart/2005/8/layout/lProcess2"/>
    <dgm:cxn modelId="{29B41829-7632-40C3-91DA-5066AA249133}" type="presParOf" srcId="{9C2C98E8-25C4-434E-985B-B4D0443650D8}" destId="{32C2B3D1-92D8-4BAB-B0B7-F8AC94B279EF}" srcOrd="0" destOrd="0" presId="urn:microsoft.com/office/officeart/2005/8/layout/lProcess2"/>
    <dgm:cxn modelId="{9B5D4832-4D8A-45B9-A539-D7F038BDFD83}" type="presParOf" srcId="{CDA54DEB-BBEA-46C8-9A74-BB3057260B63}" destId="{33077BCD-37BF-4309-ACCA-3325D5D53799}" srcOrd="1" destOrd="0" presId="urn:microsoft.com/office/officeart/2005/8/layout/lProcess2"/>
    <dgm:cxn modelId="{5A9C6272-51BB-4284-A68B-044CE38C1429}" type="presParOf" srcId="{CDA54DEB-BBEA-46C8-9A74-BB3057260B63}" destId="{58ED4DEF-8D91-49CA-88C1-6DC7A748DE4D}" srcOrd="2" destOrd="0" presId="urn:microsoft.com/office/officeart/2005/8/layout/lProcess2"/>
    <dgm:cxn modelId="{E16258F9-12AC-476A-ABB3-14E86361DF77}" type="presParOf" srcId="{58ED4DEF-8D91-49CA-88C1-6DC7A748DE4D}" destId="{244D0280-8414-4740-845D-BA402DBF8D7C}" srcOrd="0" destOrd="0" presId="urn:microsoft.com/office/officeart/2005/8/layout/lProcess2"/>
    <dgm:cxn modelId="{182E7C00-FF90-47CB-BEEB-834F25FFAB96}" type="presParOf" srcId="{58ED4DEF-8D91-49CA-88C1-6DC7A748DE4D}" destId="{934205EB-A1BE-4256-98EF-F3EDCEC7C519}" srcOrd="1" destOrd="0" presId="urn:microsoft.com/office/officeart/2005/8/layout/lProcess2"/>
    <dgm:cxn modelId="{4C77C393-C5DC-46E9-A338-9DAFFB4D7506}" type="presParOf" srcId="{58ED4DEF-8D91-49CA-88C1-6DC7A748DE4D}" destId="{0DCD1F03-5CAD-405E-8C44-7C6C6BFAA0DD}" srcOrd="2" destOrd="0" presId="urn:microsoft.com/office/officeart/2005/8/layout/lProcess2"/>
    <dgm:cxn modelId="{C6047924-345C-425C-9BC1-5FC2B1F4DA1B}" type="presParOf" srcId="{0DCD1F03-5CAD-405E-8C44-7C6C6BFAA0DD}" destId="{49FB4728-BC7A-47F0-9B77-EADC427631A1}" srcOrd="0" destOrd="0" presId="urn:microsoft.com/office/officeart/2005/8/layout/lProcess2"/>
    <dgm:cxn modelId="{91385B40-47CC-486A-8564-BDE8258C2776}" type="presParOf" srcId="{49FB4728-BC7A-47F0-9B77-EADC427631A1}" destId="{DB0AF55C-700C-4B32-BEB4-07EC4C85727B}" srcOrd="0" destOrd="0" presId="urn:microsoft.com/office/officeart/2005/8/layout/lProcess2"/>
    <dgm:cxn modelId="{4B88BD8D-9BAE-4BC8-A5A3-9587139FA3D3}" type="presParOf" srcId="{CDA54DEB-BBEA-46C8-9A74-BB3057260B63}" destId="{A5A08F52-48CF-4072-9BB5-C3266C8B7F78}" srcOrd="3" destOrd="0" presId="urn:microsoft.com/office/officeart/2005/8/layout/lProcess2"/>
    <dgm:cxn modelId="{FDBB4CA7-5489-410B-91F7-4AACA21C39FB}" type="presParOf" srcId="{CDA54DEB-BBEA-46C8-9A74-BB3057260B63}" destId="{FAB1E44D-D991-4BD4-8367-FF0393619320}" srcOrd="4" destOrd="0" presId="urn:microsoft.com/office/officeart/2005/8/layout/lProcess2"/>
    <dgm:cxn modelId="{DF68127B-1A88-41B0-8A48-19077D2F2C45}" type="presParOf" srcId="{FAB1E44D-D991-4BD4-8367-FF0393619320}" destId="{B933C6ED-C99B-4A7C-8D57-81CC4DEF70EA}" srcOrd="0" destOrd="0" presId="urn:microsoft.com/office/officeart/2005/8/layout/lProcess2"/>
    <dgm:cxn modelId="{9EECE032-142F-477A-92DD-7CAEC8EA1361}" type="presParOf" srcId="{FAB1E44D-D991-4BD4-8367-FF0393619320}" destId="{43F3D4BE-45B7-491F-BCE1-3982D50D0B89}" srcOrd="1" destOrd="0" presId="urn:microsoft.com/office/officeart/2005/8/layout/lProcess2"/>
    <dgm:cxn modelId="{243C80F4-9AAF-419E-BFBD-7DBC79B9C1FA}" type="presParOf" srcId="{FAB1E44D-D991-4BD4-8367-FF0393619320}" destId="{C4AC996E-07FE-44EC-9306-8125F17B495E}" srcOrd="2" destOrd="0" presId="urn:microsoft.com/office/officeart/2005/8/layout/lProcess2"/>
    <dgm:cxn modelId="{E6E2DDD6-C65A-4DCB-B2B2-5AEEC90E5EFE}" type="presParOf" srcId="{C4AC996E-07FE-44EC-9306-8125F17B495E}" destId="{6A93AB5B-630B-4727-889F-CCC4DBB107AF}" srcOrd="0" destOrd="0" presId="urn:microsoft.com/office/officeart/2005/8/layout/lProcess2"/>
    <dgm:cxn modelId="{10CD697A-22DF-4C26-85B2-ECFDD476FA05}" type="presParOf" srcId="{6A93AB5B-630B-4727-889F-CCC4DBB107AF}" destId="{2E1B5478-9BC3-468F-9C24-41A6CAC19C2B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2102B7-7F03-4FC4-B895-DBE5EC5FBDFF}" type="doc">
      <dgm:prSet loTypeId="urn:microsoft.com/office/officeart/2005/8/layout/lProcess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0EC6759F-A083-4BD6-95BE-3188EC4F4E3F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Positivism	</a:t>
          </a:r>
        </a:p>
      </dgm:t>
    </dgm:pt>
    <dgm:pt modelId="{2D5E23B4-6CB6-4E29-905E-19FA5528084F}" type="parTrans" cxnId="{5529C7F6-7B1C-4627-9232-62464C1CCCC4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AB2939-019A-4BAB-B6FA-A6F747E7EEB3}" type="sibTrans" cxnId="{5529C7F6-7B1C-4627-9232-62464C1CCCC4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F88C3B-4A5D-4273-A382-D13785CC0A29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Deductive</a:t>
          </a:r>
        </a:p>
      </dgm:t>
    </dgm:pt>
    <dgm:pt modelId="{E57703D0-E01F-48F7-BE11-B3CA48405820}" type="parTrans" cxnId="{38F99DA4-114B-4523-B6F5-291F410827CD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80A61A-2940-47B2-AF1D-59C4A0185E4E}" type="sibTrans" cxnId="{38F99DA4-114B-4523-B6F5-291F410827CD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A4F9D5-CA23-4D82-91DD-E38FCBA13BA0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Quantitative</a:t>
          </a:r>
        </a:p>
      </dgm:t>
    </dgm:pt>
    <dgm:pt modelId="{BED02417-667C-4F3A-876B-30A59CB5E95A}" type="parTrans" cxnId="{2445F718-A6EB-4AF2-BFDA-38CC43FB7CCB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40DE0E-5FCA-46E1-A0CD-06ECF3EEB544}" type="sibTrans" cxnId="{2445F718-A6EB-4AF2-BFDA-38CC43FB7CCB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91E44E-FD28-4A08-A8A8-D92739270660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Interpretivism</a:t>
          </a:r>
        </a:p>
      </dgm:t>
    </dgm:pt>
    <dgm:pt modelId="{F2B7EEF2-B9A3-494F-953A-870353E238FE}" type="parTrans" cxnId="{04174620-0953-43EF-B045-BDE42C868343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BC7084-1657-4F23-A2D5-65FD8C20DDCB}" type="sibTrans" cxnId="{04174620-0953-43EF-B045-BDE42C868343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AC839C-6B95-44D5-BFFA-BA574AA533A4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Inductive</a:t>
          </a:r>
        </a:p>
      </dgm:t>
    </dgm:pt>
    <dgm:pt modelId="{A14B7DBE-547B-4C1E-8E37-B9D63AC7A496}" type="parTrans" cxnId="{8175BE2C-48E9-4C13-AF0B-2BB4345A5C60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183E6C-F398-48C0-A94E-EA9064B9DBF9}" type="sibTrans" cxnId="{8175BE2C-48E9-4C13-AF0B-2BB4345A5C60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1052AA-4888-493B-8E41-74B707707342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Qualitative</a:t>
          </a:r>
        </a:p>
      </dgm:t>
    </dgm:pt>
    <dgm:pt modelId="{83D40F17-DD55-44B2-8FF4-53DB99E597B0}" type="parTrans" cxnId="{3DEB82BB-8179-486D-B25F-44A76ECBF073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F4F9FC-6065-4157-A427-622BD7E5A97C}" type="sibTrans" cxnId="{3DEB82BB-8179-486D-B25F-44A76ECBF073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209429-75FC-46F5-884D-3EAAD037E156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Critical Realism</a:t>
          </a:r>
        </a:p>
      </dgm:t>
    </dgm:pt>
    <dgm:pt modelId="{2E30A12A-0200-416E-94D3-DE9F92695BB4}" type="parTrans" cxnId="{48A43CDB-9C9F-47FB-9161-D561EB308E44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940165-C89D-498B-A780-DB10430711CA}" type="sibTrans" cxnId="{48A43CDB-9C9F-47FB-9161-D561EB308E44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921FF5-9C2D-4E50-A11D-2FC1FB6EDD6D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Pragmatism</a:t>
          </a:r>
        </a:p>
      </dgm:t>
    </dgm:pt>
    <dgm:pt modelId="{C3F63833-4ACD-4320-A839-7A10665D1501}" type="parTrans" cxnId="{C0A0F218-D78D-4ECC-891E-D22F7057D9E0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20DCFD-ADB1-4985-A371-789590E8C576}" type="sibTrans" cxnId="{C0A0F218-D78D-4ECC-891E-D22F7057D9E0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CA0346-6CD5-46A7-B84C-E698F70080F2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Postmodernism</a:t>
          </a:r>
        </a:p>
      </dgm:t>
    </dgm:pt>
    <dgm:pt modelId="{4D2E6D3F-327C-4546-9A31-23F114A2FEAF}" type="parTrans" cxnId="{51C05EF7-66B5-4C3A-AE08-52531CD13983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BE3E48-0CD0-4C49-9973-22B2F109F0D0}" type="sibTrans" cxnId="{51C05EF7-66B5-4C3A-AE08-52531CD13983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D2FD80-7F62-4578-B1A6-615C7810D2DB}">
      <dgm:prSet phldrT="[Text]" custT="1"/>
      <dgm:spPr/>
      <dgm:t>
        <a:bodyPr/>
        <a:lstStyle/>
        <a:p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Abductive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ADF9CD-85AD-431B-AD17-F9C3E43E027B}" type="parTrans" cxnId="{7C3980FF-0D4A-4F71-8E2C-10EDC8FD8469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A24E46C-86B5-4F63-AABF-A93679FD253E}" type="sibTrans" cxnId="{7C3980FF-0D4A-4F71-8E2C-10EDC8FD8469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82F1E4-BE9E-4B22-84A2-84CBD737A8E6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Qualitative, Quantitative or Mixed </a:t>
          </a:r>
        </a:p>
      </dgm:t>
    </dgm:pt>
    <dgm:pt modelId="{E64FA7B7-4F77-46F6-B60C-76EDFC73F675}" type="parTrans" cxnId="{56672BA4-BD3A-42FB-95E5-3F7651D05FE4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1E08E2-F422-4F11-A8A2-BF2A9DC216CF}" type="sibTrans" cxnId="{56672BA4-BD3A-42FB-95E5-3F7651D05FE4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6CFF7E-7C47-47CC-8F8D-FCC79DABF7DE}">
      <dgm:prSet phldrT="[Text]" custT="1"/>
      <dgm:spPr/>
      <dgm:t>
        <a:bodyPr/>
        <a:lstStyle/>
        <a:p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Abductive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48CBCE-B33F-4DCD-801A-04EE719A8E44}" type="parTrans" cxnId="{BD86FDCD-439F-44D5-BF61-7E56B674DE62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8E65A0-F00D-495A-9623-14718A7B144A}" type="sibTrans" cxnId="{BD86FDCD-439F-44D5-BF61-7E56B674DE62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1DA81D-2F4A-4413-B983-AFBCE410AF50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Qualitative</a:t>
          </a:r>
        </a:p>
      </dgm:t>
    </dgm:pt>
    <dgm:pt modelId="{D841745A-0F9E-400E-BF22-0DAA2CAC3A78}" type="parTrans" cxnId="{621FA448-9DCE-47B3-A44F-698C91947636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637D24-EA33-4A73-9D32-090A0F20A161}" type="sibTrans" cxnId="{621FA448-9DCE-47B3-A44F-698C91947636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0C69EC-783E-4001-8655-FD56216C007B}">
      <dgm:prSet phldrT="[Text]" custT="1"/>
      <dgm:spPr/>
      <dgm:t>
        <a:bodyPr/>
        <a:lstStyle/>
        <a:p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Abductive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5982E4-93EE-4425-94DD-C90BF81B16F5}" type="parTrans" cxnId="{CC7DC50F-7BF1-4BD6-8C17-A661308C94E1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D43F30-2D5E-4859-951F-F32C17DDC0BB}" type="sibTrans" cxnId="{CC7DC50F-7BF1-4BD6-8C17-A661308C94E1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22E9CA-EBF8-40A3-8064-3800010BFC13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Qualitative, Quantitative or Mixed </a:t>
          </a:r>
        </a:p>
      </dgm:t>
    </dgm:pt>
    <dgm:pt modelId="{E5526AD3-A51C-4534-BD90-C4F8DB23C8AB}" type="parTrans" cxnId="{E6190E56-7EC5-4570-9F39-CEA357C09D6A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75500E-EAA3-4CF5-B167-AAC78D189D5C}" type="sibTrans" cxnId="{E6190E56-7EC5-4570-9F39-CEA357C09D6A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967110-9264-4D4B-8ACF-0CB1762B369C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Experiments, Surveys</a:t>
          </a:r>
        </a:p>
      </dgm:t>
    </dgm:pt>
    <dgm:pt modelId="{3631A37C-6F70-4E51-AAAC-290A8FA80DA9}" type="parTrans" cxnId="{71E60F63-85A7-4560-977F-E5519A6AB4FC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1D32D09-8F32-4EB4-A308-592723821254}" type="sibTrans" cxnId="{71E60F63-85A7-4560-977F-E5519A6AB4FC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4C4E89-1E99-4E43-AE44-AFBBC1CAD1DF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Interviews, Ethnography, Grounded Theory</a:t>
          </a:r>
        </a:p>
      </dgm:t>
    </dgm:pt>
    <dgm:pt modelId="{96F1B2AB-7AC4-4E8A-A947-DA9480150F2A}" type="parTrans" cxnId="{12BC4D61-66E5-4E99-9713-00B00884FA82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B7AB78-2088-4732-8303-D6E74DEB7BB1}" type="sibTrans" cxnId="{12BC4D61-66E5-4E99-9713-00B00884FA82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B45504-8489-4357-ACC7-0F3F3A2FDE4F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Archival Research, Historical Analysis</a:t>
          </a:r>
        </a:p>
      </dgm:t>
    </dgm:pt>
    <dgm:pt modelId="{85DCCFD1-F6A6-4377-983C-5D1DE18ACBC4}" type="parTrans" cxnId="{A65D354A-3B7C-4DB5-B2CE-9F4D706C22F0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479C8B-0A66-47C5-BE69-CE2D9CED22D7}" type="sibTrans" cxnId="{A65D354A-3B7C-4DB5-B2CE-9F4D706C22F0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6BF2EE-08A9-467E-B029-E969CA29C886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Discourse Analysis, Visual Methods, etc.</a:t>
          </a:r>
        </a:p>
      </dgm:t>
    </dgm:pt>
    <dgm:pt modelId="{246BE130-C51C-4DE5-9911-E7480AD85AB3}" type="parTrans" cxnId="{B8BBDB69-2C4D-4243-9DED-F44C68058807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F69CB7-C0CB-4B24-8296-1D918ABE9F0C}" type="sibTrans" cxnId="{B8BBDB69-2C4D-4243-9DED-F44C68058807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164EAB-576B-4263-8E79-F76C8A7D8654}">
      <dgm:prSet phldrT="[Text]"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Any of the collection methods in any combination</a:t>
          </a:r>
        </a:p>
      </dgm:t>
    </dgm:pt>
    <dgm:pt modelId="{F0F110B5-1687-4BAA-9712-2991445DF953}" type="parTrans" cxnId="{E3544856-6FA3-4D1E-AE51-217752C4D5E0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278C54-06D0-475C-9B90-3B26CA877203}" type="sibTrans" cxnId="{E3544856-6FA3-4D1E-AE51-217752C4D5E0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E49144-0430-4347-B67C-A3477E5EC5E3}" type="pres">
      <dgm:prSet presAssocID="{552102B7-7F03-4FC4-B895-DBE5EC5FBDFF}" presName="Name0" presStyleCnt="0">
        <dgm:presLayoutVars>
          <dgm:dir/>
          <dgm:animLvl val="lvl"/>
          <dgm:resizeHandles val="exact"/>
        </dgm:presLayoutVars>
      </dgm:prSet>
      <dgm:spPr/>
    </dgm:pt>
    <dgm:pt modelId="{99FB30A8-99A2-406E-A3D4-0402CF097764}" type="pres">
      <dgm:prSet presAssocID="{0EC6759F-A083-4BD6-95BE-3188EC4F4E3F}" presName="vertFlow" presStyleCnt="0"/>
      <dgm:spPr/>
    </dgm:pt>
    <dgm:pt modelId="{BF6FEB5A-76F2-4F33-BC95-2EB89C674780}" type="pres">
      <dgm:prSet presAssocID="{0EC6759F-A083-4BD6-95BE-3188EC4F4E3F}" presName="header" presStyleLbl="node1" presStyleIdx="0" presStyleCnt="5"/>
      <dgm:spPr/>
    </dgm:pt>
    <dgm:pt modelId="{BB2E17CB-D84A-4450-AC6A-0B0B0E5BB922}" type="pres">
      <dgm:prSet presAssocID="{E57703D0-E01F-48F7-BE11-B3CA48405820}" presName="parTrans" presStyleLbl="sibTrans2D1" presStyleIdx="0" presStyleCnt="15"/>
      <dgm:spPr/>
    </dgm:pt>
    <dgm:pt modelId="{42A382E9-B8FC-4D0B-8127-4BCB00146ECE}" type="pres">
      <dgm:prSet presAssocID="{95F88C3B-4A5D-4273-A382-D13785CC0A29}" presName="child" presStyleLbl="alignAccFollowNode1" presStyleIdx="0" presStyleCnt="15">
        <dgm:presLayoutVars>
          <dgm:chMax val="0"/>
          <dgm:bulletEnabled val="1"/>
        </dgm:presLayoutVars>
      </dgm:prSet>
      <dgm:spPr/>
    </dgm:pt>
    <dgm:pt modelId="{96D3D907-5ED5-4812-9D43-50B1F087E700}" type="pres">
      <dgm:prSet presAssocID="{A380A61A-2940-47B2-AF1D-59C4A0185E4E}" presName="sibTrans" presStyleLbl="sibTrans2D1" presStyleIdx="1" presStyleCnt="15"/>
      <dgm:spPr/>
    </dgm:pt>
    <dgm:pt modelId="{DA7768DA-A50C-4CAD-AC8B-B2E72BCFFF68}" type="pres">
      <dgm:prSet presAssocID="{1CA4F9D5-CA23-4D82-91DD-E38FCBA13BA0}" presName="child" presStyleLbl="alignAccFollowNode1" presStyleIdx="1" presStyleCnt="15">
        <dgm:presLayoutVars>
          <dgm:chMax val="0"/>
          <dgm:bulletEnabled val="1"/>
        </dgm:presLayoutVars>
      </dgm:prSet>
      <dgm:spPr/>
    </dgm:pt>
    <dgm:pt modelId="{6111AC97-FEF0-4C66-B613-EA10F1390A6D}" type="pres">
      <dgm:prSet presAssocID="{1340DE0E-5FCA-46E1-A0CD-06ECF3EEB544}" presName="sibTrans" presStyleLbl="sibTrans2D1" presStyleIdx="2" presStyleCnt="15"/>
      <dgm:spPr/>
    </dgm:pt>
    <dgm:pt modelId="{CC340F3B-E7CA-4617-A70C-BC321B716577}" type="pres">
      <dgm:prSet presAssocID="{18967110-9264-4D4B-8ACF-0CB1762B369C}" presName="child" presStyleLbl="alignAccFollowNode1" presStyleIdx="2" presStyleCnt="15" custScaleY="139114">
        <dgm:presLayoutVars>
          <dgm:chMax val="0"/>
          <dgm:bulletEnabled val="1"/>
        </dgm:presLayoutVars>
      </dgm:prSet>
      <dgm:spPr/>
    </dgm:pt>
    <dgm:pt modelId="{29260A56-6CB7-4633-A34E-80D981D0486A}" type="pres">
      <dgm:prSet presAssocID="{0EC6759F-A083-4BD6-95BE-3188EC4F4E3F}" presName="hSp" presStyleCnt="0"/>
      <dgm:spPr/>
    </dgm:pt>
    <dgm:pt modelId="{A0EE7384-3D3C-4030-A428-119CD8668A89}" type="pres">
      <dgm:prSet presAssocID="{4291E44E-FD28-4A08-A8A8-D92739270660}" presName="vertFlow" presStyleCnt="0"/>
      <dgm:spPr/>
    </dgm:pt>
    <dgm:pt modelId="{FB28210F-2E01-4DB7-BBBC-C91776341167}" type="pres">
      <dgm:prSet presAssocID="{4291E44E-FD28-4A08-A8A8-D92739270660}" presName="header" presStyleLbl="node1" presStyleIdx="1" presStyleCnt="5"/>
      <dgm:spPr/>
    </dgm:pt>
    <dgm:pt modelId="{78C7AE0E-6A36-4754-B1B9-AFF6A4540384}" type="pres">
      <dgm:prSet presAssocID="{A14B7DBE-547B-4C1E-8E37-B9D63AC7A496}" presName="parTrans" presStyleLbl="sibTrans2D1" presStyleIdx="3" presStyleCnt="15"/>
      <dgm:spPr/>
    </dgm:pt>
    <dgm:pt modelId="{00453758-2E69-46AB-BA6D-1FCCDA12209C}" type="pres">
      <dgm:prSet presAssocID="{87AC839C-6B95-44D5-BFFA-BA574AA533A4}" presName="child" presStyleLbl="alignAccFollowNode1" presStyleIdx="3" presStyleCnt="15">
        <dgm:presLayoutVars>
          <dgm:chMax val="0"/>
          <dgm:bulletEnabled val="1"/>
        </dgm:presLayoutVars>
      </dgm:prSet>
      <dgm:spPr/>
    </dgm:pt>
    <dgm:pt modelId="{AD36E953-6822-400F-BB20-1C500A9F3BB1}" type="pres">
      <dgm:prSet presAssocID="{E9183E6C-F398-48C0-A94E-EA9064B9DBF9}" presName="sibTrans" presStyleLbl="sibTrans2D1" presStyleIdx="4" presStyleCnt="15"/>
      <dgm:spPr/>
    </dgm:pt>
    <dgm:pt modelId="{B131686E-4C5D-4E24-9278-097C2A6A2830}" type="pres">
      <dgm:prSet presAssocID="{4A1052AA-4888-493B-8E41-74B707707342}" presName="child" presStyleLbl="alignAccFollowNode1" presStyleIdx="4" presStyleCnt="15">
        <dgm:presLayoutVars>
          <dgm:chMax val="0"/>
          <dgm:bulletEnabled val="1"/>
        </dgm:presLayoutVars>
      </dgm:prSet>
      <dgm:spPr/>
    </dgm:pt>
    <dgm:pt modelId="{89697318-05EA-4E89-9E53-46097CF754A6}" type="pres">
      <dgm:prSet presAssocID="{ACF4F9FC-6065-4157-A427-622BD7E5A97C}" presName="sibTrans" presStyleLbl="sibTrans2D1" presStyleIdx="5" presStyleCnt="15"/>
      <dgm:spPr/>
    </dgm:pt>
    <dgm:pt modelId="{16C83E65-365E-4BCE-89CB-0C2D4C63377E}" type="pres">
      <dgm:prSet presAssocID="{DA4C4E89-1E99-4E43-AE44-AFBBC1CAD1DF}" presName="child" presStyleLbl="alignAccFollowNode1" presStyleIdx="5" presStyleCnt="15" custScaleY="139114">
        <dgm:presLayoutVars>
          <dgm:chMax val="0"/>
          <dgm:bulletEnabled val="1"/>
        </dgm:presLayoutVars>
      </dgm:prSet>
      <dgm:spPr/>
    </dgm:pt>
    <dgm:pt modelId="{85613E14-EC6F-4857-8E16-68CC5FA92BC6}" type="pres">
      <dgm:prSet presAssocID="{4291E44E-FD28-4A08-A8A8-D92739270660}" presName="hSp" presStyleCnt="0"/>
      <dgm:spPr/>
    </dgm:pt>
    <dgm:pt modelId="{283C3501-3128-4EC5-8E15-219562785A6E}" type="pres">
      <dgm:prSet presAssocID="{77209429-75FC-46F5-884D-3EAAD037E156}" presName="vertFlow" presStyleCnt="0"/>
      <dgm:spPr/>
    </dgm:pt>
    <dgm:pt modelId="{0D6C8607-F855-44DA-BFE7-B6670A1EFAB6}" type="pres">
      <dgm:prSet presAssocID="{77209429-75FC-46F5-884D-3EAAD037E156}" presName="header" presStyleLbl="node1" presStyleIdx="2" presStyleCnt="5"/>
      <dgm:spPr/>
    </dgm:pt>
    <dgm:pt modelId="{42628DFA-1E76-4E3F-B82B-1F052BFA5655}" type="pres">
      <dgm:prSet presAssocID="{33ADF9CD-85AD-431B-AD17-F9C3E43E027B}" presName="parTrans" presStyleLbl="sibTrans2D1" presStyleIdx="6" presStyleCnt="15"/>
      <dgm:spPr/>
    </dgm:pt>
    <dgm:pt modelId="{C4B908DC-40EF-4CCD-A6D7-67FB35B36DF1}" type="pres">
      <dgm:prSet presAssocID="{13D2FD80-7F62-4578-B1A6-615C7810D2DB}" presName="child" presStyleLbl="alignAccFollowNode1" presStyleIdx="6" presStyleCnt="15">
        <dgm:presLayoutVars>
          <dgm:chMax val="0"/>
          <dgm:bulletEnabled val="1"/>
        </dgm:presLayoutVars>
      </dgm:prSet>
      <dgm:spPr/>
    </dgm:pt>
    <dgm:pt modelId="{8A2ABD60-04F3-4953-BC14-3D37D249B5D7}" type="pres">
      <dgm:prSet presAssocID="{0A24E46C-86B5-4F63-AABF-A93679FD253E}" presName="sibTrans" presStyleLbl="sibTrans2D1" presStyleIdx="7" presStyleCnt="15"/>
      <dgm:spPr/>
    </dgm:pt>
    <dgm:pt modelId="{CC7D8983-7DC1-40CA-BD4C-92BB3226A634}" type="pres">
      <dgm:prSet presAssocID="{D182F1E4-BE9E-4B22-84A2-84CBD737A8E6}" presName="child" presStyleLbl="alignAccFollowNode1" presStyleIdx="7" presStyleCnt="15">
        <dgm:presLayoutVars>
          <dgm:chMax val="0"/>
          <dgm:bulletEnabled val="1"/>
        </dgm:presLayoutVars>
      </dgm:prSet>
      <dgm:spPr/>
    </dgm:pt>
    <dgm:pt modelId="{71DEB487-1CF0-4275-AD89-A93A660A8ECD}" type="pres">
      <dgm:prSet presAssocID="{0B1E08E2-F422-4F11-A8A2-BF2A9DC216CF}" presName="sibTrans" presStyleLbl="sibTrans2D1" presStyleIdx="8" presStyleCnt="15"/>
      <dgm:spPr/>
    </dgm:pt>
    <dgm:pt modelId="{2D904D8A-BAA6-4D83-8EB7-BF290145E59B}" type="pres">
      <dgm:prSet presAssocID="{B3B45504-8489-4357-ACC7-0F3F3A2FDE4F}" presName="child" presStyleLbl="alignAccFollowNode1" presStyleIdx="8" presStyleCnt="15" custScaleY="139114">
        <dgm:presLayoutVars>
          <dgm:chMax val="0"/>
          <dgm:bulletEnabled val="1"/>
        </dgm:presLayoutVars>
      </dgm:prSet>
      <dgm:spPr/>
    </dgm:pt>
    <dgm:pt modelId="{39AB1317-2A16-4F7B-A4AE-6A6E50986198}" type="pres">
      <dgm:prSet presAssocID="{77209429-75FC-46F5-884D-3EAAD037E156}" presName="hSp" presStyleCnt="0"/>
      <dgm:spPr/>
    </dgm:pt>
    <dgm:pt modelId="{49A4D91E-2492-4753-BA13-EDA5AC2DE3CB}" type="pres">
      <dgm:prSet presAssocID="{9BCA0346-6CD5-46A7-B84C-E698F70080F2}" presName="vertFlow" presStyleCnt="0"/>
      <dgm:spPr/>
    </dgm:pt>
    <dgm:pt modelId="{37F2190C-257C-441F-AD1F-1BA5DB5E5E0E}" type="pres">
      <dgm:prSet presAssocID="{9BCA0346-6CD5-46A7-B84C-E698F70080F2}" presName="header" presStyleLbl="node1" presStyleIdx="3" presStyleCnt="5"/>
      <dgm:spPr/>
    </dgm:pt>
    <dgm:pt modelId="{2903DD03-1D6A-41D4-90EC-958815B70CDB}" type="pres">
      <dgm:prSet presAssocID="{B548CBCE-B33F-4DCD-801A-04EE719A8E44}" presName="parTrans" presStyleLbl="sibTrans2D1" presStyleIdx="9" presStyleCnt="15"/>
      <dgm:spPr/>
    </dgm:pt>
    <dgm:pt modelId="{3C7EA888-93B1-4719-9100-FAD2F27C3DEE}" type="pres">
      <dgm:prSet presAssocID="{C36CFF7E-7C47-47CC-8F8D-FCC79DABF7DE}" presName="child" presStyleLbl="alignAccFollowNode1" presStyleIdx="9" presStyleCnt="15">
        <dgm:presLayoutVars>
          <dgm:chMax val="0"/>
          <dgm:bulletEnabled val="1"/>
        </dgm:presLayoutVars>
      </dgm:prSet>
      <dgm:spPr/>
    </dgm:pt>
    <dgm:pt modelId="{8F2899E6-3F55-4A44-AD17-72EAA271C2E1}" type="pres">
      <dgm:prSet presAssocID="{818E65A0-F00D-495A-9623-14718A7B144A}" presName="sibTrans" presStyleLbl="sibTrans2D1" presStyleIdx="10" presStyleCnt="15"/>
      <dgm:spPr/>
    </dgm:pt>
    <dgm:pt modelId="{0A157FE4-C880-46E6-B0D7-6EA1E644F1D7}" type="pres">
      <dgm:prSet presAssocID="{851DA81D-2F4A-4413-B983-AFBCE410AF50}" presName="child" presStyleLbl="alignAccFollowNode1" presStyleIdx="10" presStyleCnt="15">
        <dgm:presLayoutVars>
          <dgm:chMax val="0"/>
          <dgm:bulletEnabled val="1"/>
        </dgm:presLayoutVars>
      </dgm:prSet>
      <dgm:spPr/>
    </dgm:pt>
    <dgm:pt modelId="{D80B397F-577F-4D6C-9A25-B7BFEC3EBF29}" type="pres">
      <dgm:prSet presAssocID="{11637D24-EA33-4A73-9D32-090A0F20A161}" presName="sibTrans" presStyleLbl="sibTrans2D1" presStyleIdx="11" presStyleCnt="15"/>
      <dgm:spPr/>
    </dgm:pt>
    <dgm:pt modelId="{9B53F455-6068-4845-B894-BB1134CE5F00}" type="pres">
      <dgm:prSet presAssocID="{AB6BF2EE-08A9-467E-B029-E969CA29C886}" presName="child" presStyleLbl="alignAccFollowNode1" presStyleIdx="11" presStyleCnt="15" custScaleY="139114">
        <dgm:presLayoutVars>
          <dgm:chMax val="0"/>
          <dgm:bulletEnabled val="1"/>
        </dgm:presLayoutVars>
      </dgm:prSet>
      <dgm:spPr/>
    </dgm:pt>
    <dgm:pt modelId="{37CC040A-0B45-43EA-9555-36914E18FAF7}" type="pres">
      <dgm:prSet presAssocID="{9BCA0346-6CD5-46A7-B84C-E698F70080F2}" presName="hSp" presStyleCnt="0"/>
      <dgm:spPr/>
    </dgm:pt>
    <dgm:pt modelId="{3ACE1289-9872-4AF3-93D7-EC9454EF9754}" type="pres">
      <dgm:prSet presAssocID="{33921FF5-9C2D-4E50-A11D-2FC1FB6EDD6D}" presName="vertFlow" presStyleCnt="0"/>
      <dgm:spPr/>
    </dgm:pt>
    <dgm:pt modelId="{FE028918-155E-47FE-9BEE-5ED0A5D9B20B}" type="pres">
      <dgm:prSet presAssocID="{33921FF5-9C2D-4E50-A11D-2FC1FB6EDD6D}" presName="header" presStyleLbl="node1" presStyleIdx="4" presStyleCnt="5"/>
      <dgm:spPr/>
    </dgm:pt>
    <dgm:pt modelId="{95E1B5E7-12C9-4A3C-995C-4B62B7E51EE2}" type="pres">
      <dgm:prSet presAssocID="{1A5982E4-93EE-4425-94DD-C90BF81B16F5}" presName="parTrans" presStyleLbl="sibTrans2D1" presStyleIdx="12" presStyleCnt="15"/>
      <dgm:spPr/>
    </dgm:pt>
    <dgm:pt modelId="{60AAC88A-0C12-4E7B-924B-0344009A89EB}" type="pres">
      <dgm:prSet presAssocID="{1B0C69EC-783E-4001-8655-FD56216C007B}" presName="child" presStyleLbl="alignAccFollowNode1" presStyleIdx="12" presStyleCnt="15">
        <dgm:presLayoutVars>
          <dgm:chMax val="0"/>
          <dgm:bulletEnabled val="1"/>
        </dgm:presLayoutVars>
      </dgm:prSet>
      <dgm:spPr/>
    </dgm:pt>
    <dgm:pt modelId="{8034B863-6EA6-4F13-9BE1-10BCB844F3DF}" type="pres">
      <dgm:prSet presAssocID="{88D43F30-2D5E-4859-951F-F32C17DDC0BB}" presName="sibTrans" presStyleLbl="sibTrans2D1" presStyleIdx="13" presStyleCnt="15"/>
      <dgm:spPr/>
    </dgm:pt>
    <dgm:pt modelId="{B5E24860-6C49-4A64-AA5E-E85A32CAA14C}" type="pres">
      <dgm:prSet presAssocID="{6B22E9CA-EBF8-40A3-8064-3800010BFC13}" presName="child" presStyleLbl="alignAccFollowNode1" presStyleIdx="13" presStyleCnt="15">
        <dgm:presLayoutVars>
          <dgm:chMax val="0"/>
          <dgm:bulletEnabled val="1"/>
        </dgm:presLayoutVars>
      </dgm:prSet>
      <dgm:spPr/>
    </dgm:pt>
    <dgm:pt modelId="{AEFBDC79-E7CE-4CB2-BF9B-98CD25F160A3}" type="pres">
      <dgm:prSet presAssocID="{F775500E-EAA3-4CF5-B167-AAC78D189D5C}" presName="sibTrans" presStyleLbl="sibTrans2D1" presStyleIdx="14" presStyleCnt="15"/>
      <dgm:spPr/>
    </dgm:pt>
    <dgm:pt modelId="{BD85F2D8-F8F5-43D1-B902-C0D09CDE27C8}" type="pres">
      <dgm:prSet presAssocID="{0E164EAB-576B-4263-8E79-F76C8A7D8654}" presName="child" presStyleLbl="alignAccFollowNode1" presStyleIdx="14" presStyleCnt="15" custScaleY="139114">
        <dgm:presLayoutVars>
          <dgm:chMax val="0"/>
          <dgm:bulletEnabled val="1"/>
        </dgm:presLayoutVars>
      </dgm:prSet>
      <dgm:spPr/>
    </dgm:pt>
  </dgm:ptLst>
  <dgm:cxnLst>
    <dgm:cxn modelId="{CC7DC50F-7BF1-4BD6-8C17-A661308C94E1}" srcId="{33921FF5-9C2D-4E50-A11D-2FC1FB6EDD6D}" destId="{1B0C69EC-783E-4001-8655-FD56216C007B}" srcOrd="0" destOrd="0" parTransId="{1A5982E4-93EE-4425-94DD-C90BF81B16F5}" sibTransId="{88D43F30-2D5E-4859-951F-F32C17DDC0BB}"/>
    <dgm:cxn modelId="{7CEBE011-A4C9-4064-851E-4EF35D7A29B3}" type="presOf" srcId="{F775500E-EAA3-4CF5-B167-AAC78D189D5C}" destId="{AEFBDC79-E7CE-4CB2-BF9B-98CD25F160A3}" srcOrd="0" destOrd="0" presId="urn:microsoft.com/office/officeart/2005/8/layout/lProcess1"/>
    <dgm:cxn modelId="{D3673D13-4536-4BE6-A26D-BB53EBC6617D}" type="presOf" srcId="{A380A61A-2940-47B2-AF1D-59C4A0185E4E}" destId="{96D3D907-5ED5-4812-9D43-50B1F087E700}" srcOrd="0" destOrd="0" presId="urn:microsoft.com/office/officeart/2005/8/layout/lProcess1"/>
    <dgm:cxn modelId="{22A36417-57A6-49F4-B1A5-FC89CA0D10B9}" type="presOf" srcId="{1A5982E4-93EE-4425-94DD-C90BF81B16F5}" destId="{95E1B5E7-12C9-4A3C-995C-4B62B7E51EE2}" srcOrd="0" destOrd="0" presId="urn:microsoft.com/office/officeart/2005/8/layout/lProcess1"/>
    <dgm:cxn modelId="{C0A0F218-D78D-4ECC-891E-D22F7057D9E0}" srcId="{552102B7-7F03-4FC4-B895-DBE5EC5FBDFF}" destId="{33921FF5-9C2D-4E50-A11D-2FC1FB6EDD6D}" srcOrd="4" destOrd="0" parTransId="{C3F63833-4ACD-4320-A839-7A10665D1501}" sibTransId="{8B20DCFD-ADB1-4985-A371-789590E8C576}"/>
    <dgm:cxn modelId="{2445F718-A6EB-4AF2-BFDA-38CC43FB7CCB}" srcId="{0EC6759F-A083-4BD6-95BE-3188EC4F4E3F}" destId="{1CA4F9D5-CA23-4D82-91DD-E38FCBA13BA0}" srcOrd="1" destOrd="0" parTransId="{BED02417-667C-4F3A-876B-30A59CB5E95A}" sibTransId="{1340DE0E-5FCA-46E1-A0CD-06ECF3EEB544}"/>
    <dgm:cxn modelId="{93A4C61C-DF6B-49B3-834C-083EF8B521C4}" type="presOf" srcId="{0A24E46C-86B5-4F63-AABF-A93679FD253E}" destId="{8A2ABD60-04F3-4953-BC14-3D37D249B5D7}" srcOrd="0" destOrd="0" presId="urn:microsoft.com/office/officeart/2005/8/layout/lProcess1"/>
    <dgm:cxn modelId="{FC15301E-C767-476E-B7D5-1B4BB45B5125}" type="presOf" srcId="{87AC839C-6B95-44D5-BFFA-BA574AA533A4}" destId="{00453758-2E69-46AB-BA6D-1FCCDA12209C}" srcOrd="0" destOrd="0" presId="urn:microsoft.com/office/officeart/2005/8/layout/lProcess1"/>
    <dgm:cxn modelId="{04174620-0953-43EF-B045-BDE42C868343}" srcId="{552102B7-7F03-4FC4-B895-DBE5EC5FBDFF}" destId="{4291E44E-FD28-4A08-A8A8-D92739270660}" srcOrd="1" destOrd="0" parTransId="{F2B7EEF2-B9A3-494F-953A-870353E238FE}" sibTransId="{D0BC7084-1657-4F23-A2D5-65FD8C20DDCB}"/>
    <dgm:cxn modelId="{938E7B24-51E1-494C-8F62-68BE32637E47}" type="presOf" srcId="{B548CBCE-B33F-4DCD-801A-04EE719A8E44}" destId="{2903DD03-1D6A-41D4-90EC-958815B70CDB}" srcOrd="0" destOrd="0" presId="urn:microsoft.com/office/officeart/2005/8/layout/lProcess1"/>
    <dgm:cxn modelId="{8175BE2C-48E9-4C13-AF0B-2BB4345A5C60}" srcId="{4291E44E-FD28-4A08-A8A8-D92739270660}" destId="{87AC839C-6B95-44D5-BFFA-BA574AA533A4}" srcOrd="0" destOrd="0" parTransId="{A14B7DBE-547B-4C1E-8E37-B9D63AC7A496}" sibTransId="{E9183E6C-F398-48C0-A94E-EA9064B9DBF9}"/>
    <dgm:cxn modelId="{B2FAB337-0F16-4F1C-9B78-69D259D27F33}" type="presOf" srcId="{AB6BF2EE-08A9-467E-B029-E969CA29C886}" destId="{9B53F455-6068-4845-B894-BB1134CE5F00}" srcOrd="0" destOrd="0" presId="urn:microsoft.com/office/officeart/2005/8/layout/lProcess1"/>
    <dgm:cxn modelId="{127FAA3B-BE41-4EAB-89AF-258A256A39D0}" type="presOf" srcId="{552102B7-7F03-4FC4-B895-DBE5EC5FBDFF}" destId="{3AE49144-0430-4347-B67C-A3477E5EC5E3}" srcOrd="0" destOrd="0" presId="urn:microsoft.com/office/officeart/2005/8/layout/lProcess1"/>
    <dgm:cxn modelId="{DBF95E3F-0DE3-45C1-ABFC-5E5846E100B0}" type="presOf" srcId="{88D43F30-2D5E-4859-951F-F32C17DDC0BB}" destId="{8034B863-6EA6-4F13-9BE1-10BCB844F3DF}" srcOrd="0" destOrd="0" presId="urn:microsoft.com/office/officeart/2005/8/layout/lProcess1"/>
    <dgm:cxn modelId="{12BC4D61-66E5-4E99-9713-00B00884FA82}" srcId="{4291E44E-FD28-4A08-A8A8-D92739270660}" destId="{DA4C4E89-1E99-4E43-AE44-AFBBC1CAD1DF}" srcOrd="2" destOrd="0" parTransId="{96F1B2AB-7AC4-4E8A-A947-DA9480150F2A}" sibTransId="{C5B7AB78-2088-4732-8303-D6E74DEB7BB1}"/>
    <dgm:cxn modelId="{47DA1262-D5D2-4DCA-982C-42B60DC2C02A}" type="presOf" srcId="{13D2FD80-7F62-4578-B1A6-615C7810D2DB}" destId="{C4B908DC-40EF-4CCD-A6D7-67FB35B36DF1}" srcOrd="0" destOrd="0" presId="urn:microsoft.com/office/officeart/2005/8/layout/lProcess1"/>
    <dgm:cxn modelId="{71E60F63-85A7-4560-977F-E5519A6AB4FC}" srcId="{0EC6759F-A083-4BD6-95BE-3188EC4F4E3F}" destId="{18967110-9264-4D4B-8ACF-0CB1762B369C}" srcOrd="2" destOrd="0" parTransId="{3631A37C-6F70-4E51-AAAC-290A8FA80DA9}" sibTransId="{51D32D09-8F32-4EB4-A308-592723821254}"/>
    <dgm:cxn modelId="{69526343-73E1-49F7-8E37-1B84FDCEC13A}" type="presOf" srcId="{1CA4F9D5-CA23-4D82-91DD-E38FCBA13BA0}" destId="{DA7768DA-A50C-4CAD-AC8B-B2E72BCFFF68}" srcOrd="0" destOrd="0" presId="urn:microsoft.com/office/officeart/2005/8/layout/lProcess1"/>
    <dgm:cxn modelId="{9F346763-93E6-4993-BCAD-04044672302D}" type="presOf" srcId="{0E164EAB-576B-4263-8E79-F76C8A7D8654}" destId="{BD85F2D8-F8F5-43D1-B902-C0D09CDE27C8}" srcOrd="0" destOrd="0" presId="urn:microsoft.com/office/officeart/2005/8/layout/lProcess1"/>
    <dgm:cxn modelId="{523BC344-36D1-4445-9897-AD8928A3CC0E}" type="presOf" srcId="{4291E44E-FD28-4A08-A8A8-D92739270660}" destId="{FB28210F-2E01-4DB7-BBBC-C91776341167}" srcOrd="0" destOrd="0" presId="urn:microsoft.com/office/officeart/2005/8/layout/lProcess1"/>
    <dgm:cxn modelId="{621FA448-9DCE-47B3-A44F-698C91947636}" srcId="{9BCA0346-6CD5-46A7-B84C-E698F70080F2}" destId="{851DA81D-2F4A-4413-B983-AFBCE410AF50}" srcOrd="1" destOrd="0" parTransId="{D841745A-0F9E-400E-BF22-0DAA2CAC3A78}" sibTransId="{11637D24-EA33-4A73-9D32-090A0F20A161}"/>
    <dgm:cxn modelId="{B8BBDB69-2C4D-4243-9DED-F44C68058807}" srcId="{9BCA0346-6CD5-46A7-B84C-E698F70080F2}" destId="{AB6BF2EE-08A9-467E-B029-E969CA29C886}" srcOrd="2" destOrd="0" parTransId="{246BE130-C51C-4DE5-9911-E7480AD85AB3}" sibTransId="{24F69CB7-C0CB-4B24-8296-1D918ABE9F0C}"/>
    <dgm:cxn modelId="{6EE60E4A-60BD-475F-9E7E-A3AA55CD4F1F}" type="presOf" srcId="{11637D24-EA33-4A73-9D32-090A0F20A161}" destId="{D80B397F-577F-4D6C-9A25-B7BFEC3EBF29}" srcOrd="0" destOrd="0" presId="urn:microsoft.com/office/officeart/2005/8/layout/lProcess1"/>
    <dgm:cxn modelId="{A65D354A-3B7C-4DB5-B2CE-9F4D706C22F0}" srcId="{77209429-75FC-46F5-884D-3EAAD037E156}" destId="{B3B45504-8489-4357-ACC7-0F3F3A2FDE4F}" srcOrd="2" destOrd="0" parTransId="{85DCCFD1-F6A6-4377-983C-5D1DE18ACBC4}" sibTransId="{93479C8B-0A66-47C5-BE69-CE2D9CED22D7}"/>
    <dgm:cxn modelId="{4B160B53-2EB2-434F-8E59-D3748D66D2BD}" type="presOf" srcId="{D182F1E4-BE9E-4B22-84A2-84CBD737A8E6}" destId="{CC7D8983-7DC1-40CA-BD4C-92BB3226A634}" srcOrd="0" destOrd="0" presId="urn:microsoft.com/office/officeart/2005/8/layout/lProcess1"/>
    <dgm:cxn modelId="{D3857D73-4B63-47AA-AC67-4FC6FA18B0B4}" type="presOf" srcId="{77209429-75FC-46F5-884D-3EAAD037E156}" destId="{0D6C8607-F855-44DA-BFE7-B6670A1EFAB6}" srcOrd="0" destOrd="0" presId="urn:microsoft.com/office/officeart/2005/8/layout/lProcess1"/>
    <dgm:cxn modelId="{E6190E56-7EC5-4570-9F39-CEA357C09D6A}" srcId="{33921FF5-9C2D-4E50-A11D-2FC1FB6EDD6D}" destId="{6B22E9CA-EBF8-40A3-8064-3800010BFC13}" srcOrd="1" destOrd="0" parTransId="{E5526AD3-A51C-4534-BD90-C4F8DB23C8AB}" sibTransId="{F775500E-EAA3-4CF5-B167-AAC78D189D5C}"/>
    <dgm:cxn modelId="{E3544856-6FA3-4D1E-AE51-217752C4D5E0}" srcId="{33921FF5-9C2D-4E50-A11D-2FC1FB6EDD6D}" destId="{0E164EAB-576B-4263-8E79-F76C8A7D8654}" srcOrd="2" destOrd="0" parTransId="{F0F110B5-1687-4BAA-9712-2991445DF953}" sibTransId="{06278C54-06D0-475C-9B90-3B26CA877203}"/>
    <dgm:cxn modelId="{0C1A3277-C2E9-44D5-B3B7-C3B167F8383A}" type="presOf" srcId="{B3B45504-8489-4357-ACC7-0F3F3A2FDE4F}" destId="{2D904D8A-BAA6-4D83-8EB7-BF290145E59B}" srcOrd="0" destOrd="0" presId="urn:microsoft.com/office/officeart/2005/8/layout/lProcess1"/>
    <dgm:cxn modelId="{E32C7859-667C-4613-8217-550CCB1F5ADE}" type="presOf" srcId="{1B0C69EC-783E-4001-8655-FD56216C007B}" destId="{60AAC88A-0C12-4E7B-924B-0344009A89EB}" srcOrd="0" destOrd="0" presId="urn:microsoft.com/office/officeart/2005/8/layout/lProcess1"/>
    <dgm:cxn modelId="{B034327C-D7E3-4DFB-9710-35EEB6B53508}" type="presOf" srcId="{818E65A0-F00D-495A-9623-14718A7B144A}" destId="{8F2899E6-3F55-4A44-AD17-72EAA271C2E1}" srcOrd="0" destOrd="0" presId="urn:microsoft.com/office/officeart/2005/8/layout/lProcess1"/>
    <dgm:cxn modelId="{C0435983-65C2-4D1D-A5C4-C62E7D27FF29}" type="presOf" srcId="{C36CFF7E-7C47-47CC-8F8D-FCC79DABF7DE}" destId="{3C7EA888-93B1-4719-9100-FAD2F27C3DEE}" srcOrd="0" destOrd="0" presId="urn:microsoft.com/office/officeart/2005/8/layout/lProcess1"/>
    <dgm:cxn modelId="{238EBF89-EEC7-4BB6-B9F1-1705C521F9E2}" type="presOf" srcId="{1340DE0E-5FCA-46E1-A0CD-06ECF3EEB544}" destId="{6111AC97-FEF0-4C66-B613-EA10F1390A6D}" srcOrd="0" destOrd="0" presId="urn:microsoft.com/office/officeart/2005/8/layout/lProcess1"/>
    <dgm:cxn modelId="{12C6B18A-C043-4A57-B02D-FEFB8FC5AFB8}" type="presOf" srcId="{E57703D0-E01F-48F7-BE11-B3CA48405820}" destId="{BB2E17CB-D84A-4450-AC6A-0B0B0E5BB922}" srcOrd="0" destOrd="0" presId="urn:microsoft.com/office/officeart/2005/8/layout/lProcess1"/>
    <dgm:cxn modelId="{84706794-E6E2-459D-896D-E8FED44ED212}" type="presOf" srcId="{95F88C3B-4A5D-4273-A382-D13785CC0A29}" destId="{42A382E9-B8FC-4D0B-8127-4BCB00146ECE}" srcOrd="0" destOrd="0" presId="urn:microsoft.com/office/officeart/2005/8/layout/lProcess1"/>
    <dgm:cxn modelId="{AFDB4298-F298-4A6E-AD71-2CC9CA0BE4FC}" type="presOf" srcId="{18967110-9264-4D4B-8ACF-0CB1762B369C}" destId="{CC340F3B-E7CA-4617-A70C-BC321B716577}" srcOrd="0" destOrd="0" presId="urn:microsoft.com/office/officeart/2005/8/layout/lProcess1"/>
    <dgm:cxn modelId="{56672BA4-BD3A-42FB-95E5-3F7651D05FE4}" srcId="{77209429-75FC-46F5-884D-3EAAD037E156}" destId="{D182F1E4-BE9E-4B22-84A2-84CBD737A8E6}" srcOrd="1" destOrd="0" parTransId="{E64FA7B7-4F77-46F6-B60C-76EDFC73F675}" sibTransId="{0B1E08E2-F422-4F11-A8A2-BF2A9DC216CF}"/>
    <dgm:cxn modelId="{38F99DA4-114B-4523-B6F5-291F410827CD}" srcId="{0EC6759F-A083-4BD6-95BE-3188EC4F4E3F}" destId="{95F88C3B-4A5D-4273-A382-D13785CC0A29}" srcOrd="0" destOrd="0" parTransId="{E57703D0-E01F-48F7-BE11-B3CA48405820}" sibTransId="{A380A61A-2940-47B2-AF1D-59C4A0185E4E}"/>
    <dgm:cxn modelId="{CA8989AE-856E-412E-9253-7623D7A545EA}" type="presOf" srcId="{4A1052AA-4888-493B-8E41-74B707707342}" destId="{B131686E-4C5D-4E24-9278-097C2A6A2830}" srcOrd="0" destOrd="0" presId="urn:microsoft.com/office/officeart/2005/8/layout/lProcess1"/>
    <dgm:cxn modelId="{BC28F8B6-CEA6-459F-8D25-17EF80795409}" type="presOf" srcId="{33ADF9CD-85AD-431B-AD17-F9C3E43E027B}" destId="{42628DFA-1E76-4E3F-B82B-1F052BFA5655}" srcOrd="0" destOrd="0" presId="urn:microsoft.com/office/officeart/2005/8/layout/lProcess1"/>
    <dgm:cxn modelId="{3DEB82BB-8179-486D-B25F-44A76ECBF073}" srcId="{4291E44E-FD28-4A08-A8A8-D92739270660}" destId="{4A1052AA-4888-493B-8E41-74B707707342}" srcOrd="1" destOrd="0" parTransId="{83D40F17-DD55-44B2-8FF4-53DB99E597B0}" sibTransId="{ACF4F9FC-6065-4157-A427-622BD7E5A97C}"/>
    <dgm:cxn modelId="{A12ADEBB-697C-45B9-8D3D-F41E3FD51CFE}" type="presOf" srcId="{A14B7DBE-547B-4C1E-8E37-B9D63AC7A496}" destId="{78C7AE0E-6A36-4754-B1B9-AFF6A4540384}" srcOrd="0" destOrd="0" presId="urn:microsoft.com/office/officeart/2005/8/layout/lProcess1"/>
    <dgm:cxn modelId="{93014FCC-385C-404E-A0BA-9FED9BC55777}" type="presOf" srcId="{9BCA0346-6CD5-46A7-B84C-E698F70080F2}" destId="{37F2190C-257C-441F-AD1F-1BA5DB5E5E0E}" srcOrd="0" destOrd="0" presId="urn:microsoft.com/office/officeart/2005/8/layout/lProcess1"/>
    <dgm:cxn modelId="{BD86FDCD-439F-44D5-BF61-7E56B674DE62}" srcId="{9BCA0346-6CD5-46A7-B84C-E698F70080F2}" destId="{C36CFF7E-7C47-47CC-8F8D-FCC79DABF7DE}" srcOrd="0" destOrd="0" parTransId="{B548CBCE-B33F-4DCD-801A-04EE719A8E44}" sibTransId="{818E65A0-F00D-495A-9623-14718A7B144A}"/>
    <dgm:cxn modelId="{F8E5EECF-A75C-4623-A2CA-C9324D2ABF44}" type="presOf" srcId="{33921FF5-9C2D-4E50-A11D-2FC1FB6EDD6D}" destId="{FE028918-155E-47FE-9BEE-5ED0A5D9B20B}" srcOrd="0" destOrd="0" presId="urn:microsoft.com/office/officeart/2005/8/layout/lProcess1"/>
    <dgm:cxn modelId="{4655C1D3-25CC-400C-9082-071AD9FE71C3}" type="presOf" srcId="{ACF4F9FC-6065-4157-A427-622BD7E5A97C}" destId="{89697318-05EA-4E89-9E53-46097CF754A6}" srcOrd="0" destOrd="0" presId="urn:microsoft.com/office/officeart/2005/8/layout/lProcess1"/>
    <dgm:cxn modelId="{1988F5DA-4EFE-4A3D-B0AE-7F46300F1C53}" type="presOf" srcId="{E9183E6C-F398-48C0-A94E-EA9064B9DBF9}" destId="{AD36E953-6822-400F-BB20-1C500A9F3BB1}" srcOrd="0" destOrd="0" presId="urn:microsoft.com/office/officeart/2005/8/layout/lProcess1"/>
    <dgm:cxn modelId="{48A43CDB-9C9F-47FB-9161-D561EB308E44}" srcId="{552102B7-7F03-4FC4-B895-DBE5EC5FBDFF}" destId="{77209429-75FC-46F5-884D-3EAAD037E156}" srcOrd="2" destOrd="0" parTransId="{2E30A12A-0200-416E-94D3-DE9F92695BB4}" sibTransId="{48940165-C89D-498B-A780-DB10430711CA}"/>
    <dgm:cxn modelId="{F5EE6DDB-8972-4C34-85A8-6259AA87FF6F}" type="presOf" srcId="{DA4C4E89-1E99-4E43-AE44-AFBBC1CAD1DF}" destId="{16C83E65-365E-4BCE-89CB-0C2D4C63377E}" srcOrd="0" destOrd="0" presId="urn:microsoft.com/office/officeart/2005/8/layout/lProcess1"/>
    <dgm:cxn modelId="{6046D9E6-EB6C-4FD8-8732-55009E5FBFD4}" type="presOf" srcId="{0B1E08E2-F422-4F11-A8A2-BF2A9DC216CF}" destId="{71DEB487-1CF0-4275-AD89-A93A660A8ECD}" srcOrd="0" destOrd="0" presId="urn:microsoft.com/office/officeart/2005/8/layout/lProcess1"/>
    <dgm:cxn modelId="{B14C81E7-284F-429E-8200-0CDADF3EF7B3}" type="presOf" srcId="{0EC6759F-A083-4BD6-95BE-3188EC4F4E3F}" destId="{BF6FEB5A-76F2-4F33-BC95-2EB89C674780}" srcOrd="0" destOrd="0" presId="urn:microsoft.com/office/officeart/2005/8/layout/lProcess1"/>
    <dgm:cxn modelId="{5529C7F6-7B1C-4627-9232-62464C1CCCC4}" srcId="{552102B7-7F03-4FC4-B895-DBE5EC5FBDFF}" destId="{0EC6759F-A083-4BD6-95BE-3188EC4F4E3F}" srcOrd="0" destOrd="0" parTransId="{2D5E23B4-6CB6-4E29-905E-19FA5528084F}" sibTransId="{75AB2939-019A-4BAB-B6FA-A6F747E7EEB3}"/>
    <dgm:cxn modelId="{51C05EF7-66B5-4C3A-AE08-52531CD13983}" srcId="{552102B7-7F03-4FC4-B895-DBE5EC5FBDFF}" destId="{9BCA0346-6CD5-46A7-B84C-E698F70080F2}" srcOrd="3" destOrd="0" parTransId="{4D2E6D3F-327C-4546-9A31-23F114A2FEAF}" sibTransId="{89BE3E48-0CD0-4C49-9973-22B2F109F0D0}"/>
    <dgm:cxn modelId="{1F7EB8FB-30E6-4A5A-ADF2-1638D3EAC8AF}" type="presOf" srcId="{851DA81D-2F4A-4413-B983-AFBCE410AF50}" destId="{0A157FE4-C880-46E6-B0D7-6EA1E644F1D7}" srcOrd="0" destOrd="0" presId="urn:microsoft.com/office/officeart/2005/8/layout/lProcess1"/>
    <dgm:cxn modelId="{579976FE-E958-47DF-82EE-2624B55EE589}" type="presOf" srcId="{6B22E9CA-EBF8-40A3-8064-3800010BFC13}" destId="{B5E24860-6C49-4A64-AA5E-E85A32CAA14C}" srcOrd="0" destOrd="0" presId="urn:microsoft.com/office/officeart/2005/8/layout/lProcess1"/>
    <dgm:cxn modelId="{7C3980FF-0D4A-4F71-8E2C-10EDC8FD8469}" srcId="{77209429-75FC-46F5-884D-3EAAD037E156}" destId="{13D2FD80-7F62-4578-B1A6-615C7810D2DB}" srcOrd="0" destOrd="0" parTransId="{33ADF9CD-85AD-431B-AD17-F9C3E43E027B}" sibTransId="{0A24E46C-86B5-4F63-AABF-A93679FD253E}"/>
    <dgm:cxn modelId="{36D033B5-0EF5-42CA-A79A-B52AEA7F58A5}" type="presParOf" srcId="{3AE49144-0430-4347-B67C-A3477E5EC5E3}" destId="{99FB30A8-99A2-406E-A3D4-0402CF097764}" srcOrd="0" destOrd="0" presId="urn:microsoft.com/office/officeart/2005/8/layout/lProcess1"/>
    <dgm:cxn modelId="{0A588B15-E661-4B0A-815B-CCAC237C2E3D}" type="presParOf" srcId="{99FB30A8-99A2-406E-A3D4-0402CF097764}" destId="{BF6FEB5A-76F2-4F33-BC95-2EB89C674780}" srcOrd="0" destOrd="0" presId="urn:microsoft.com/office/officeart/2005/8/layout/lProcess1"/>
    <dgm:cxn modelId="{35F8DEA6-0924-4438-A068-B16F19B7A0D0}" type="presParOf" srcId="{99FB30A8-99A2-406E-A3D4-0402CF097764}" destId="{BB2E17CB-D84A-4450-AC6A-0B0B0E5BB922}" srcOrd="1" destOrd="0" presId="urn:microsoft.com/office/officeart/2005/8/layout/lProcess1"/>
    <dgm:cxn modelId="{2161AB86-BC3A-43B8-BC3E-0AF5FF6D4A3A}" type="presParOf" srcId="{99FB30A8-99A2-406E-A3D4-0402CF097764}" destId="{42A382E9-B8FC-4D0B-8127-4BCB00146ECE}" srcOrd="2" destOrd="0" presId="urn:microsoft.com/office/officeart/2005/8/layout/lProcess1"/>
    <dgm:cxn modelId="{BB519D50-A371-48F4-9EA4-8E1E577BCE19}" type="presParOf" srcId="{99FB30A8-99A2-406E-A3D4-0402CF097764}" destId="{96D3D907-5ED5-4812-9D43-50B1F087E700}" srcOrd="3" destOrd="0" presId="urn:microsoft.com/office/officeart/2005/8/layout/lProcess1"/>
    <dgm:cxn modelId="{6C796D0C-959A-4691-916E-FA18B205A479}" type="presParOf" srcId="{99FB30A8-99A2-406E-A3D4-0402CF097764}" destId="{DA7768DA-A50C-4CAD-AC8B-B2E72BCFFF68}" srcOrd="4" destOrd="0" presId="urn:microsoft.com/office/officeart/2005/8/layout/lProcess1"/>
    <dgm:cxn modelId="{9A59230A-B1DF-4B38-BCAC-F1404976D567}" type="presParOf" srcId="{99FB30A8-99A2-406E-A3D4-0402CF097764}" destId="{6111AC97-FEF0-4C66-B613-EA10F1390A6D}" srcOrd="5" destOrd="0" presId="urn:microsoft.com/office/officeart/2005/8/layout/lProcess1"/>
    <dgm:cxn modelId="{045C6FE0-7584-4200-9513-2814347B9830}" type="presParOf" srcId="{99FB30A8-99A2-406E-A3D4-0402CF097764}" destId="{CC340F3B-E7CA-4617-A70C-BC321B716577}" srcOrd="6" destOrd="0" presId="urn:microsoft.com/office/officeart/2005/8/layout/lProcess1"/>
    <dgm:cxn modelId="{1D52DF15-1426-47E5-A316-B18AFB17789A}" type="presParOf" srcId="{3AE49144-0430-4347-B67C-A3477E5EC5E3}" destId="{29260A56-6CB7-4633-A34E-80D981D0486A}" srcOrd="1" destOrd="0" presId="urn:microsoft.com/office/officeart/2005/8/layout/lProcess1"/>
    <dgm:cxn modelId="{1B58F3ED-CFDC-4E36-AEBE-1D2CFAEACA5B}" type="presParOf" srcId="{3AE49144-0430-4347-B67C-A3477E5EC5E3}" destId="{A0EE7384-3D3C-4030-A428-119CD8668A89}" srcOrd="2" destOrd="0" presId="urn:microsoft.com/office/officeart/2005/8/layout/lProcess1"/>
    <dgm:cxn modelId="{79A39FC1-A245-4F6A-A949-25F4027EA9B7}" type="presParOf" srcId="{A0EE7384-3D3C-4030-A428-119CD8668A89}" destId="{FB28210F-2E01-4DB7-BBBC-C91776341167}" srcOrd="0" destOrd="0" presId="urn:microsoft.com/office/officeart/2005/8/layout/lProcess1"/>
    <dgm:cxn modelId="{F16E492B-CD6B-4BB9-A146-306CAE76D183}" type="presParOf" srcId="{A0EE7384-3D3C-4030-A428-119CD8668A89}" destId="{78C7AE0E-6A36-4754-B1B9-AFF6A4540384}" srcOrd="1" destOrd="0" presId="urn:microsoft.com/office/officeart/2005/8/layout/lProcess1"/>
    <dgm:cxn modelId="{CA9901FB-4CFD-4814-99B1-638DC82205AE}" type="presParOf" srcId="{A0EE7384-3D3C-4030-A428-119CD8668A89}" destId="{00453758-2E69-46AB-BA6D-1FCCDA12209C}" srcOrd="2" destOrd="0" presId="urn:microsoft.com/office/officeart/2005/8/layout/lProcess1"/>
    <dgm:cxn modelId="{B65C42D9-D6A7-47D2-B241-4EAFB97ECB2B}" type="presParOf" srcId="{A0EE7384-3D3C-4030-A428-119CD8668A89}" destId="{AD36E953-6822-400F-BB20-1C500A9F3BB1}" srcOrd="3" destOrd="0" presId="urn:microsoft.com/office/officeart/2005/8/layout/lProcess1"/>
    <dgm:cxn modelId="{65ACC07E-B3A6-4770-94D5-5878BA604678}" type="presParOf" srcId="{A0EE7384-3D3C-4030-A428-119CD8668A89}" destId="{B131686E-4C5D-4E24-9278-097C2A6A2830}" srcOrd="4" destOrd="0" presId="urn:microsoft.com/office/officeart/2005/8/layout/lProcess1"/>
    <dgm:cxn modelId="{D6700A07-C700-4639-99E9-8B258E00CE31}" type="presParOf" srcId="{A0EE7384-3D3C-4030-A428-119CD8668A89}" destId="{89697318-05EA-4E89-9E53-46097CF754A6}" srcOrd="5" destOrd="0" presId="urn:microsoft.com/office/officeart/2005/8/layout/lProcess1"/>
    <dgm:cxn modelId="{FD785560-AAE9-4A3D-B229-21068FAEF332}" type="presParOf" srcId="{A0EE7384-3D3C-4030-A428-119CD8668A89}" destId="{16C83E65-365E-4BCE-89CB-0C2D4C63377E}" srcOrd="6" destOrd="0" presId="urn:microsoft.com/office/officeart/2005/8/layout/lProcess1"/>
    <dgm:cxn modelId="{9CCEB2F7-8E70-4AA4-A70B-52C2F3C4842A}" type="presParOf" srcId="{3AE49144-0430-4347-B67C-A3477E5EC5E3}" destId="{85613E14-EC6F-4857-8E16-68CC5FA92BC6}" srcOrd="3" destOrd="0" presId="urn:microsoft.com/office/officeart/2005/8/layout/lProcess1"/>
    <dgm:cxn modelId="{0FFCB58A-BD50-42C0-A6A7-6859DFBE6369}" type="presParOf" srcId="{3AE49144-0430-4347-B67C-A3477E5EC5E3}" destId="{283C3501-3128-4EC5-8E15-219562785A6E}" srcOrd="4" destOrd="0" presId="urn:microsoft.com/office/officeart/2005/8/layout/lProcess1"/>
    <dgm:cxn modelId="{C278E6E1-1740-4168-B977-38BE2F782A0D}" type="presParOf" srcId="{283C3501-3128-4EC5-8E15-219562785A6E}" destId="{0D6C8607-F855-44DA-BFE7-B6670A1EFAB6}" srcOrd="0" destOrd="0" presId="urn:microsoft.com/office/officeart/2005/8/layout/lProcess1"/>
    <dgm:cxn modelId="{8D350AFA-795C-471B-9B78-A3B9C212E139}" type="presParOf" srcId="{283C3501-3128-4EC5-8E15-219562785A6E}" destId="{42628DFA-1E76-4E3F-B82B-1F052BFA5655}" srcOrd="1" destOrd="0" presId="urn:microsoft.com/office/officeart/2005/8/layout/lProcess1"/>
    <dgm:cxn modelId="{5E4EFF02-4256-441B-B4E2-20B26E24FDE9}" type="presParOf" srcId="{283C3501-3128-4EC5-8E15-219562785A6E}" destId="{C4B908DC-40EF-4CCD-A6D7-67FB35B36DF1}" srcOrd="2" destOrd="0" presId="urn:microsoft.com/office/officeart/2005/8/layout/lProcess1"/>
    <dgm:cxn modelId="{EAA5EDB1-B776-4E2C-B0E6-D5858601051F}" type="presParOf" srcId="{283C3501-3128-4EC5-8E15-219562785A6E}" destId="{8A2ABD60-04F3-4953-BC14-3D37D249B5D7}" srcOrd="3" destOrd="0" presId="urn:microsoft.com/office/officeart/2005/8/layout/lProcess1"/>
    <dgm:cxn modelId="{070EE87C-A2DF-4F09-8C1A-83165D2FC2B0}" type="presParOf" srcId="{283C3501-3128-4EC5-8E15-219562785A6E}" destId="{CC7D8983-7DC1-40CA-BD4C-92BB3226A634}" srcOrd="4" destOrd="0" presId="urn:microsoft.com/office/officeart/2005/8/layout/lProcess1"/>
    <dgm:cxn modelId="{BD5FB2D2-7344-4725-9784-AAD9C9A42810}" type="presParOf" srcId="{283C3501-3128-4EC5-8E15-219562785A6E}" destId="{71DEB487-1CF0-4275-AD89-A93A660A8ECD}" srcOrd="5" destOrd="0" presId="urn:microsoft.com/office/officeart/2005/8/layout/lProcess1"/>
    <dgm:cxn modelId="{EA57DD92-BCE2-4B36-9BA1-6B1E6D09BA70}" type="presParOf" srcId="{283C3501-3128-4EC5-8E15-219562785A6E}" destId="{2D904D8A-BAA6-4D83-8EB7-BF290145E59B}" srcOrd="6" destOrd="0" presId="urn:microsoft.com/office/officeart/2005/8/layout/lProcess1"/>
    <dgm:cxn modelId="{405489EA-7F13-4961-8B13-637589995374}" type="presParOf" srcId="{3AE49144-0430-4347-B67C-A3477E5EC5E3}" destId="{39AB1317-2A16-4F7B-A4AE-6A6E50986198}" srcOrd="5" destOrd="0" presId="urn:microsoft.com/office/officeart/2005/8/layout/lProcess1"/>
    <dgm:cxn modelId="{7E9F6FA8-ABA9-4ECA-89EB-FE838053F862}" type="presParOf" srcId="{3AE49144-0430-4347-B67C-A3477E5EC5E3}" destId="{49A4D91E-2492-4753-BA13-EDA5AC2DE3CB}" srcOrd="6" destOrd="0" presId="urn:microsoft.com/office/officeart/2005/8/layout/lProcess1"/>
    <dgm:cxn modelId="{C8AAC45B-3398-44D2-AC3E-F3FF091110FE}" type="presParOf" srcId="{49A4D91E-2492-4753-BA13-EDA5AC2DE3CB}" destId="{37F2190C-257C-441F-AD1F-1BA5DB5E5E0E}" srcOrd="0" destOrd="0" presId="urn:microsoft.com/office/officeart/2005/8/layout/lProcess1"/>
    <dgm:cxn modelId="{1100B4FA-2DB6-4471-884E-76DC6FE21E70}" type="presParOf" srcId="{49A4D91E-2492-4753-BA13-EDA5AC2DE3CB}" destId="{2903DD03-1D6A-41D4-90EC-958815B70CDB}" srcOrd="1" destOrd="0" presId="urn:microsoft.com/office/officeart/2005/8/layout/lProcess1"/>
    <dgm:cxn modelId="{6225CFA7-3C8B-4F3B-BDCC-D5ABBE95B35B}" type="presParOf" srcId="{49A4D91E-2492-4753-BA13-EDA5AC2DE3CB}" destId="{3C7EA888-93B1-4719-9100-FAD2F27C3DEE}" srcOrd="2" destOrd="0" presId="urn:microsoft.com/office/officeart/2005/8/layout/lProcess1"/>
    <dgm:cxn modelId="{0E40765F-A489-4AE0-8DF4-236E4A2EF75C}" type="presParOf" srcId="{49A4D91E-2492-4753-BA13-EDA5AC2DE3CB}" destId="{8F2899E6-3F55-4A44-AD17-72EAA271C2E1}" srcOrd="3" destOrd="0" presId="urn:microsoft.com/office/officeart/2005/8/layout/lProcess1"/>
    <dgm:cxn modelId="{146E6996-DE64-4108-B36B-98BC295251AE}" type="presParOf" srcId="{49A4D91E-2492-4753-BA13-EDA5AC2DE3CB}" destId="{0A157FE4-C880-46E6-B0D7-6EA1E644F1D7}" srcOrd="4" destOrd="0" presId="urn:microsoft.com/office/officeart/2005/8/layout/lProcess1"/>
    <dgm:cxn modelId="{C7B9A73B-76A7-4F07-84D2-477A6EB6D1CC}" type="presParOf" srcId="{49A4D91E-2492-4753-BA13-EDA5AC2DE3CB}" destId="{D80B397F-577F-4D6C-9A25-B7BFEC3EBF29}" srcOrd="5" destOrd="0" presId="urn:microsoft.com/office/officeart/2005/8/layout/lProcess1"/>
    <dgm:cxn modelId="{7EC4426C-12C5-4B41-91EB-D7563F3DB8DD}" type="presParOf" srcId="{49A4D91E-2492-4753-BA13-EDA5AC2DE3CB}" destId="{9B53F455-6068-4845-B894-BB1134CE5F00}" srcOrd="6" destOrd="0" presId="urn:microsoft.com/office/officeart/2005/8/layout/lProcess1"/>
    <dgm:cxn modelId="{5E5F3A74-77F8-41EE-A563-BA247D4590B6}" type="presParOf" srcId="{3AE49144-0430-4347-B67C-A3477E5EC5E3}" destId="{37CC040A-0B45-43EA-9555-36914E18FAF7}" srcOrd="7" destOrd="0" presId="urn:microsoft.com/office/officeart/2005/8/layout/lProcess1"/>
    <dgm:cxn modelId="{07F0FC93-802E-4168-8A0A-6C35B663657A}" type="presParOf" srcId="{3AE49144-0430-4347-B67C-A3477E5EC5E3}" destId="{3ACE1289-9872-4AF3-93D7-EC9454EF9754}" srcOrd="8" destOrd="0" presId="urn:microsoft.com/office/officeart/2005/8/layout/lProcess1"/>
    <dgm:cxn modelId="{5DFD9361-EB26-46FD-88CF-175C5A036F40}" type="presParOf" srcId="{3ACE1289-9872-4AF3-93D7-EC9454EF9754}" destId="{FE028918-155E-47FE-9BEE-5ED0A5D9B20B}" srcOrd="0" destOrd="0" presId="urn:microsoft.com/office/officeart/2005/8/layout/lProcess1"/>
    <dgm:cxn modelId="{E0587F0F-B64A-4094-A532-BBC22698F0A8}" type="presParOf" srcId="{3ACE1289-9872-4AF3-93D7-EC9454EF9754}" destId="{95E1B5E7-12C9-4A3C-995C-4B62B7E51EE2}" srcOrd="1" destOrd="0" presId="urn:microsoft.com/office/officeart/2005/8/layout/lProcess1"/>
    <dgm:cxn modelId="{768C0B84-175E-40C4-88E4-C61EED4A5D8D}" type="presParOf" srcId="{3ACE1289-9872-4AF3-93D7-EC9454EF9754}" destId="{60AAC88A-0C12-4E7B-924B-0344009A89EB}" srcOrd="2" destOrd="0" presId="urn:microsoft.com/office/officeart/2005/8/layout/lProcess1"/>
    <dgm:cxn modelId="{FF4F0AD0-886C-4D64-B9A1-D3B33EF62302}" type="presParOf" srcId="{3ACE1289-9872-4AF3-93D7-EC9454EF9754}" destId="{8034B863-6EA6-4F13-9BE1-10BCB844F3DF}" srcOrd="3" destOrd="0" presId="urn:microsoft.com/office/officeart/2005/8/layout/lProcess1"/>
    <dgm:cxn modelId="{93DAA9CC-4794-4BCB-8430-5ECEC29552A9}" type="presParOf" srcId="{3ACE1289-9872-4AF3-93D7-EC9454EF9754}" destId="{B5E24860-6C49-4A64-AA5E-E85A32CAA14C}" srcOrd="4" destOrd="0" presId="urn:microsoft.com/office/officeart/2005/8/layout/lProcess1"/>
    <dgm:cxn modelId="{4CD972B7-1427-4C23-8957-6FCE4C1E68EE}" type="presParOf" srcId="{3ACE1289-9872-4AF3-93D7-EC9454EF9754}" destId="{AEFBDC79-E7CE-4CB2-BF9B-98CD25F160A3}" srcOrd="5" destOrd="0" presId="urn:microsoft.com/office/officeart/2005/8/layout/lProcess1"/>
    <dgm:cxn modelId="{C99A643B-1DA2-4B1A-98CF-615F051B1CC4}" type="presParOf" srcId="{3ACE1289-9872-4AF3-93D7-EC9454EF9754}" destId="{BD85F2D8-F8F5-43D1-B902-C0D09CDE27C8}" srcOrd="6" destOrd="0" presId="urn:microsoft.com/office/officeart/2005/8/layout/lProcess1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129B7A-2406-4503-9F15-87D7B8965E7A}">
      <dsp:nvSpPr>
        <dsp:cNvPr id="0" name=""/>
        <dsp:cNvSpPr/>
      </dsp:nvSpPr>
      <dsp:spPr>
        <a:xfrm>
          <a:off x="903" y="0"/>
          <a:ext cx="2349531" cy="3619871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Methodological Strategies / Choices</a:t>
          </a:r>
        </a:p>
      </dsp:txBody>
      <dsp:txXfrm>
        <a:off x="903" y="0"/>
        <a:ext cx="2349531" cy="1085961"/>
      </dsp:txXfrm>
    </dsp:sp>
    <dsp:sp modelId="{32C2B3D1-92D8-4BAB-B0B7-F8AC94B279EF}">
      <dsp:nvSpPr>
        <dsp:cNvPr id="0" name=""/>
        <dsp:cNvSpPr/>
      </dsp:nvSpPr>
      <dsp:spPr>
        <a:xfrm>
          <a:off x="235856" y="1085961"/>
          <a:ext cx="1879625" cy="23529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 panose="020B0604020202020204" pitchFamily="34" charset="0"/>
              <a:cs typeface="Arial" panose="020B0604020202020204" pitchFamily="34" charset="0"/>
            </a:rPr>
            <a:t>Based on </a:t>
          </a:r>
          <a:r>
            <a:rPr lang="en-US" sz="1200" b="1" kern="1200">
              <a:latin typeface="Arial" panose="020B0604020202020204" pitchFamily="34" charset="0"/>
              <a:cs typeface="Arial" panose="020B0604020202020204" pitchFamily="34" charset="0"/>
            </a:rPr>
            <a:t>data type</a:t>
          </a:r>
          <a:r>
            <a:rPr lang="en-US" sz="1200" kern="1200">
              <a:latin typeface="Arial" panose="020B0604020202020204" pitchFamily="34" charset="0"/>
              <a:cs typeface="Arial" panose="020B0604020202020204" pitchFamily="34" charset="0"/>
            </a:rPr>
            <a:t>. Qualitative, Quantitative and Mixed Methods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0908" y="1141013"/>
        <a:ext cx="1769521" cy="2242812"/>
      </dsp:txXfrm>
    </dsp:sp>
    <dsp:sp modelId="{244D0280-8414-4740-845D-BA402DBF8D7C}">
      <dsp:nvSpPr>
        <dsp:cNvPr id="0" name=""/>
        <dsp:cNvSpPr/>
      </dsp:nvSpPr>
      <dsp:spPr>
        <a:xfrm>
          <a:off x="2526649" y="0"/>
          <a:ext cx="2349531" cy="3619871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Research Strategies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(How the research is to be conducted)</a:t>
          </a:r>
        </a:p>
      </dsp:txBody>
      <dsp:txXfrm>
        <a:off x="2526649" y="0"/>
        <a:ext cx="2349531" cy="1085961"/>
      </dsp:txXfrm>
    </dsp:sp>
    <dsp:sp modelId="{DB0AF55C-700C-4B32-BEB4-07EC4C85727B}">
      <dsp:nvSpPr>
        <dsp:cNvPr id="0" name=""/>
        <dsp:cNvSpPr/>
      </dsp:nvSpPr>
      <dsp:spPr>
        <a:xfrm>
          <a:off x="2761602" y="1085961"/>
          <a:ext cx="1879625" cy="23529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Case Study, Survey, Experiment, Archival Research, Action Research, Ethnography, Grounded Theory, Narrative Enquiry</a:t>
          </a:r>
        </a:p>
      </dsp:txBody>
      <dsp:txXfrm>
        <a:off x="2816654" y="1141013"/>
        <a:ext cx="1769521" cy="2242812"/>
      </dsp:txXfrm>
    </dsp:sp>
    <dsp:sp modelId="{B933C6ED-C99B-4A7C-8D57-81CC4DEF70EA}">
      <dsp:nvSpPr>
        <dsp:cNvPr id="0" name=""/>
        <dsp:cNvSpPr/>
      </dsp:nvSpPr>
      <dsp:spPr>
        <a:xfrm>
          <a:off x="5052396" y="0"/>
          <a:ext cx="2349531" cy="3619871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Time Horizon </a:t>
          </a:r>
        </a:p>
      </dsp:txBody>
      <dsp:txXfrm>
        <a:off x="5052396" y="0"/>
        <a:ext cx="2349531" cy="1085961"/>
      </dsp:txXfrm>
    </dsp:sp>
    <dsp:sp modelId="{2E1B5478-9BC3-468F-9C24-41A6CAC19C2B}">
      <dsp:nvSpPr>
        <dsp:cNvPr id="0" name=""/>
        <dsp:cNvSpPr/>
      </dsp:nvSpPr>
      <dsp:spPr>
        <a:xfrm>
          <a:off x="5287349" y="1085961"/>
          <a:ext cx="1879625" cy="23529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How many points in time you intend to collect the data at.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(</a:t>
          </a:r>
          <a:r>
            <a:rPr lang="en-US" sz="1200" b="1" kern="1200" dirty="0"/>
            <a:t>longitudinal</a:t>
          </a:r>
          <a:r>
            <a:rPr lang="en-US" sz="1200" kern="1200" dirty="0"/>
            <a:t> – observe same objects to determine changes over time.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Cross sectional </a:t>
          </a:r>
          <a:r>
            <a:rPr lang="en-US" sz="1200" kern="1200" dirty="0"/>
            <a:t>- </a:t>
          </a:r>
          <a:r>
            <a:rPr lang="en-GB" sz="1200" b="0" i="0" kern="1200" dirty="0"/>
            <a:t>collect data from many different individuals at a single point in time.)</a:t>
          </a:r>
          <a:endParaRPr lang="en-US" sz="1200" b="0" kern="1200" dirty="0"/>
        </a:p>
      </dsp:txBody>
      <dsp:txXfrm>
        <a:off x="5342401" y="1141013"/>
        <a:ext cx="1769521" cy="22428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6FEB5A-76F2-4F33-BC95-2EB89C674780}">
      <dsp:nvSpPr>
        <dsp:cNvPr id="0" name=""/>
        <dsp:cNvSpPr/>
      </dsp:nvSpPr>
      <dsp:spPr>
        <a:xfrm>
          <a:off x="4221" y="992874"/>
          <a:ext cx="1565150" cy="3912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Positivism	</a:t>
          </a:r>
        </a:p>
      </dsp:txBody>
      <dsp:txXfrm>
        <a:off x="15681" y="1004334"/>
        <a:ext cx="1542230" cy="368367"/>
      </dsp:txXfrm>
    </dsp:sp>
    <dsp:sp modelId="{BB2E17CB-D84A-4450-AC6A-0B0B0E5BB922}">
      <dsp:nvSpPr>
        <dsp:cNvPr id="0" name=""/>
        <dsp:cNvSpPr/>
      </dsp:nvSpPr>
      <dsp:spPr>
        <a:xfrm rot="5400000">
          <a:off x="752559" y="1418399"/>
          <a:ext cx="68475" cy="68475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A382E9-B8FC-4D0B-8127-4BCB00146ECE}">
      <dsp:nvSpPr>
        <dsp:cNvPr id="0" name=""/>
        <dsp:cNvSpPr/>
      </dsp:nvSpPr>
      <dsp:spPr>
        <a:xfrm>
          <a:off x="4221" y="1521112"/>
          <a:ext cx="1565150" cy="391287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Deductive</a:t>
          </a:r>
        </a:p>
      </dsp:txBody>
      <dsp:txXfrm>
        <a:off x="15681" y="1532572"/>
        <a:ext cx="1542230" cy="368367"/>
      </dsp:txXfrm>
    </dsp:sp>
    <dsp:sp modelId="{96D3D907-5ED5-4812-9D43-50B1F087E700}">
      <dsp:nvSpPr>
        <dsp:cNvPr id="0" name=""/>
        <dsp:cNvSpPr/>
      </dsp:nvSpPr>
      <dsp:spPr>
        <a:xfrm rot="5400000">
          <a:off x="752559" y="1946638"/>
          <a:ext cx="68475" cy="68475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-318912"/>
            <a:satOff val="1921"/>
            <a:lumOff val="15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7768DA-A50C-4CAD-AC8B-B2E72BCFFF68}">
      <dsp:nvSpPr>
        <dsp:cNvPr id="0" name=""/>
        <dsp:cNvSpPr/>
      </dsp:nvSpPr>
      <dsp:spPr>
        <a:xfrm>
          <a:off x="4221" y="2049351"/>
          <a:ext cx="1565150" cy="391287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-281836"/>
            <a:satOff val="1583"/>
            <a:lumOff val="101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281836"/>
              <a:satOff val="1583"/>
              <a:lumOff val="10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Quantitative</a:t>
          </a:r>
        </a:p>
      </dsp:txBody>
      <dsp:txXfrm>
        <a:off x="15681" y="2060811"/>
        <a:ext cx="1542230" cy="368367"/>
      </dsp:txXfrm>
    </dsp:sp>
    <dsp:sp modelId="{6111AC97-FEF0-4C66-B613-EA10F1390A6D}">
      <dsp:nvSpPr>
        <dsp:cNvPr id="0" name=""/>
        <dsp:cNvSpPr/>
      </dsp:nvSpPr>
      <dsp:spPr>
        <a:xfrm rot="5400000">
          <a:off x="752559" y="2474876"/>
          <a:ext cx="68475" cy="68475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-637824"/>
            <a:satOff val="3843"/>
            <a:lumOff val="30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340F3B-E7CA-4617-A70C-BC321B716577}">
      <dsp:nvSpPr>
        <dsp:cNvPr id="0" name=""/>
        <dsp:cNvSpPr/>
      </dsp:nvSpPr>
      <dsp:spPr>
        <a:xfrm>
          <a:off x="4221" y="2577589"/>
          <a:ext cx="1565150" cy="54433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-563673"/>
            <a:satOff val="3165"/>
            <a:lumOff val="201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563673"/>
              <a:satOff val="3165"/>
              <a:lumOff val="20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Experiments, Surveys</a:t>
          </a:r>
        </a:p>
      </dsp:txBody>
      <dsp:txXfrm>
        <a:off x="20164" y="2593532"/>
        <a:ext cx="1533264" cy="512450"/>
      </dsp:txXfrm>
    </dsp:sp>
    <dsp:sp modelId="{FB28210F-2E01-4DB7-BBBC-C91776341167}">
      <dsp:nvSpPr>
        <dsp:cNvPr id="0" name=""/>
        <dsp:cNvSpPr/>
      </dsp:nvSpPr>
      <dsp:spPr>
        <a:xfrm>
          <a:off x="1788493" y="992874"/>
          <a:ext cx="1565150" cy="391287"/>
        </a:xfrm>
        <a:prstGeom prst="roundRect">
          <a:avLst>
            <a:gd name="adj" fmla="val 10000"/>
          </a:avLst>
        </a:prstGeom>
        <a:solidFill>
          <a:schemeClr val="accent4">
            <a:hueOff val="-1116192"/>
            <a:satOff val="6725"/>
            <a:lumOff val="53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Interpretivism</a:t>
          </a:r>
        </a:p>
      </dsp:txBody>
      <dsp:txXfrm>
        <a:off x="1799953" y="1004334"/>
        <a:ext cx="1542230" cy="368367"/>
      </dsp:txXfrm>
    </dsp:sp>
    <dsp:sp modelId="{78C7AE0E-6A36-4754-B1B9-AFF6A4540384}">
      <dsp:nvSpPr>
        <dsp:cNvPr id="0" name=""/>
        <dsp:cNvSpPr/>
      </dsp:nvSpPr>
      <dsp:spPr>
        <a:xfrm rot="5400000">
          <a:off x="2536831" y="1418399"/>
          <a:ext cx="68475" cy="68475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-956736"/>
            <a:satOff val="5764"/>
            <a:lumOff val="46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453758-2E69-46AB-BA6D-1FCCDA12209C}">
      <dsp:nvSpPr>
        <dsp:cNvPr id="0" name=""/>
        <dsp:cNvSpPr/>
      </dsp:nvSpPr>
      <dsp:spPr>
        <a:xfrm>
          <a:off x="1788493" y="1521112"/>
          <a:ext cx="1565150" cy="391287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-845509"/>
            <a:satOff val="4748"/>
            <a:lumOff val="302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845509"/>
              <a:satOff val="4748"/>
              <a:lumOff val="30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Inductive</a:t>
          </a:r>
        </a:p>
      </dsp:txBody>
      <dsp:txXfrm>
        <a:off x="1799953" y="1532572"/>
        <a:ext cx="1542230" cy="368367"/>
      </dsp:txXfrm>
    </dsp:sp>
    <dsp:sp modelId="{AD36E953-6822-400F-BB20-1C500A9F3BB1}">
      <dsp:nvSpPr>
        <dsp:cNvPr id="0" name=""/>
        <dsp:cNvSpPr/>
      </dsp:nvSpPr>
      <dsp:spPr>
        <a:xfrm rot="5400000">
          <a:off x="2536831" y="1946638"/>
          <a:ext cx="68475" cy="68475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-1275649"/>
            <a:satOff val="7685"/>
            <a:lumOff val="61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31686E-4C5D-4E24-9278-097C2A6A2830}">
      <dsp:nvSpPr>
        <dsp:cNvPr id="0" name=""/>
        <dsp:cNvSpPr/>
      </dsp:nvSpPr>
      <dsp:spPr>
        <a:xfrm>
          <a:off x="1788493" y="2049351"/>
          <a:ext cx="1565150" cy="391287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-1127346"/>
            <a:satOff val="6331"/>
            <a:lumOff val="402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1127346"/>
              <a:satOff val="6331"/>
              <a:lumOff val="40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Qualitative</a:t>
          </a:r>
        </a:p>
      </dsp:txBody>
      <dsp:txXfrm>
        <a:off x="1799953" y="2060811"/>
        <a:ext cx="1542230" cy="368367"/>
      </dsp:txXfrm>
    </dsp:sp>
    <dsp:sp modelId="{89697318-05EA-4E89-9E53-46097CF754A6}">
      <dsp:nvSpPr>
        <dsp:cNvPr id="0" name=""/>
        <dsp:cNvSpPr/>
      </dsp:nvSpPr>
      <dsp:spPr>
        <a:xfrm rot="5400000">
          <a:off x="2536831" y="2474876"/>
          <a:ext cx="68475" cy="68475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-1594561"/>
            <a:satOff val="9607"/>
            <a:lumOff val="77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C83E65-365E-4BCE-89CB-0C2D4C63377E}">
      <dsp:nvSpPr>
        <dsp:cNvPr id="0" name=""/>
        <dsp:cNvSpPr/>
      </dsp:nvSpPr>
      <dsp:spPr>
        <a:xfrm>
          <a:off x="1788493" y="2577589"/>
          <a:ext cx="1565150" cy="54433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-1409182"/>
            <a:satOff val="7913"/>
            <a:lumOff val="503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1409182"/>
              <a:satOff val="7913"/>
              <a:lumOff val="50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Interviews, Ethnography, Grounded Theory</a:t>
          </a:r>
        </a:p>
      </dsp:txBody>
      <dsp:txXfrm>
        <a:off x="1804436" y="2593532"/>
        <a:ext cx="1533264" cy="512450"/>
      </dsp:txXfrm>
    </dsp:sp>
    <dsp:sp modelId="{0D6C8607-F855-44DA-BFE7-B6670A1EFAB6}">
      <dsp:nvSpPr>
        <dsp:cNvPr id="0" name=""/>
        <dsp:cNvSpPr/>
      </dsp:nvSpPr>
      <dsp:spPr>
        <a:xfrm>
          <a:off x="3572765" y="992874"/>
          <a:ext cx="1565150" cy="391287"/>
        </a:xfrm>
        <a:prstGeom prst="roundRect">
          <a:avLst>
            <a:gd name="adj" fmla="val 10000"/>
          </a:avLst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Critical Realism</a:t>
          </a:r>
        </a:p>
      </dsp:txBody>
      <dsp:txXfrm>
        <a:off x="3584225" y="1004334"/>
        <a:ext cx="1542230" cy="368367"/>
      </dsp:txXfrm>
    </dsp:sp>
    <dsp:sp modelId="{42628DFA-1E76-4E3F-B82B-1F052BFA5655}">
      <dsp:nvSpPr>
        <dsp:cNvPr id="0" name=""/>
        <dsp:cNvSpPr/>
      </dsp:nvSpPr>
      <dsp:spPr>
        <a:xfrm rot="5400000">
          <a:off x="4321103" y="1418399"/>
          <a:ext cx="68475" cy="68475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-1913473"/>
            <a:satOff val="11528"/>
            <a:lumOff val="92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B908DC-40EF-4CCD-A6D7-67FB35B36DF1}">
      <dsp:nvSpPr>
        <dsp:cNvPr id="0" name=""/>
        <dsp:cNvSpPr/>
      </dsp:nvSpPr>
      <dsp:spPr>
        <a:xfrm>
          <a:off x="3572765" y="1521112"/>
          <a:ext cx="1565150" cy="391287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-1691018"/>
            <a:satOff val="9496"/>
            <a:lumOff val="603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1691018"/>
              <a:satOff val="9496"/>
              <a:lumOff val="60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Abductive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84225" y="1532572"/>
        <a:ext cx="1542230" cy="368367"/>
      </dsp:txXfrm>
    </dsp:sp>
    <dsp:sp modelId="{8A2ABD60-04F3-4953-BC14-3D37D249B5D7}">
      <dsp:nvSpPr>
        <dsp:cNvPr id="0" name=""/>
        <dsp:cNvSpPr/>
      </dsp:nvSpPr>
      <dsp:spPr>
        <a:xfrm rot="5400000">
          <a:off x="4321103" y="1946638"/>
          <a:ext cx="68475" cy="68475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7D8983-7DC1-40CA-BD4C-92BB3226A634}">
      <dsp:nvSpPr>
        <dsp:cNvPr id="0" name=""/>
        <dsp:cNvSpPr/>
      </dsp:nvSpPr>
      <dsp:spPr>
        <a:xfrm>
          <a:off x="3572765" y="2049351"/>
          <a:ext cx="1565150" cy="391287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-1972855"/>
            <a:satOff val="11079"/>
            <a:lumOff val="704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1972855"/>
              <a:satOff val="11079"/>
              <a:lumOff val="70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Qualitative, Quantitative or Mixed </a:t>
          </a:r>
        </a:p>
      </dsp:txBody>
      <dsp:txXfrm>
        <a:off x="3584225" y="2060811"/>
        <a:ext cx="1542230" cy="368367"/>
      </dsp:txXfrm>
    </dsp:sp>
    <dsp:sp modelId="{71DEB487-1CF0-4275-AD89-A93A660A8ECD}">
      <dsp:nvSpPr>
        <dsp:cNvPr id="0" name=""/>
        <dsp:cNvSpPr/>
      </dsp:nvSpPr>
      <dsp:spPr>
        <a:xfrm rot="5400000">
          <a:off x="4321103" y="2474876"/>
          <a:ext cx="68475" cy="68475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-2551297"/>
            <a:satOff val="15371"/>
            <a:lumOff val="123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904D8A-BAA6-4D83-8EB7-BF290145E59B}">
      <dsp:nvSpPr>
        <dsp:cNvPr id="0" name=""/>
        <dsp:cNvSpPr/>
      </dsp:nvSpPr>
      <dsp:spPr>
        <a:xfrm>
          <a:off x="3572765" y="2577589"/>
          <a:ext cx="1565150" cy="54433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-2254691"/>
            <a:satOff val="12661"/>
            <a:lumOff val="805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2254691"/>
              <a:satOff val="12661"/>
              <a:lumOff val="80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Archival Research, Historical Analysis</a:t>
          </a:r>
        </a:p>
      </dsp:txBody>
      <dsp:txXfrm>
        <a:off x="3588708" y="2593532"/>
        <a:ext cx="1533264" cy="512450"/>
      </dsp:txXfrm>
    </dsp:sp>
    <dsp:sp modelId="{37F2190C-257C-441F-AD1F-1BA5DB5E5E0E}">
      <dsp:nvSpPr>
        <dsp:cNvPr id="0" name=""/>
        <dsp:cNvSpPr/>
      </dsp:nvSpPr>
      <dsp:spPr>
        <a:xfrm>
          <a:off x="5357037" y="992874"/>
          <a:ext cx="1565150" cy="391287"/>
        </a:xfrm>
        <a:prstGeom prst="roundRect">
          <a:avLst>
            <a:gd name="adj" fmla="val 10000"/>
          </a:avLst>
        </a:prstGeom>
        <a:solidFill>
          <a:schemeClr val="accent4">
            <a:hueOff val="-3348577"/>
            <a:satOff val="20174"/>
            <a:lumOff val="161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Postmodernism</a:t>
          </a:r>
        </a:p>
      </dsp:txBody>
      <dsp:txXfrm>
        <a:off x="5368497" y="1004334"/>
        <a:ext cx="1542230" cy="368367"/>
      </dsp:txXfrm>
    </dsp:sp>
    <dsp:sp modelId="{2903DD03-1D6A-41D4-90EC-958815B70CDB}">
      <dsp:nvSpPr>
        <dsp:cNvPr id="0" name=""/>
        <dsp:cNvSpPr/>
      </dsp:nvSpPr>
      <dsp:spPr>
        <a:xfrm rot="5400000">
          <a:off x="6105375" y="1418399"/>
          <a:ext cx="68475" cy="68475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-2870209"/>
            <a:satOff val="17292"/>
            <a:lumOff val="13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7EA888-93B1-4719-9100-FAD2F27C3DEE}">
      <dsp:nvSpPr>
        <dsp:cNvPr id="0" name=""/>
        <dsp:cNvSpPr/>
      </dsp:nvSpPr>
      <dsp:spPr>
        <a:xfrm>
          <a:off x="5357037" y="1521112"/>
          <a:ext cx="1565150" cy="391287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-2536528"/>
            <a:satOff val="14244"/>
            <a:lumOff val="905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2536528"/>
              <a:satOff val="14244"/>
              <a:lumOff val="90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Abductive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68497" y="1532572"/>
        <a:ext cx="1542230" cy="368367"/>
      </dsp:txXfrm>
    </dsp:sp>
    <dsp:sp modelId="{8F2899E6-3F55-4A44-AD17-72EAA271C2E1}">
      <dsp:nvSpPr>
        <dsp:cNvPr id="0" name=""/>
        <dsp:cNvSpPr/>
      </dsp:nvSpPr>
      <dsp:spPr>
        <a:xfrm rot="5400000">
          <a:off x="6105375" y="1946638"/>
          <a:ext cx="68475" cy="68475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-3189121"/>
            <a:satOff val="19214"/>
            <a:lumOff val="154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157FE4-C880-46E6-B0D7-6EA1E644F1D7}">
      <dsp:nvSpPr>
        <dsp:cNvPr id="0" name=""/>
        <dsp:cNvSpPr/>
      </dsp:nvSpPr>
      <dsp:spPr>
        <a:xfrm>
          <a:off x="5357037" y="2049351"/>
          <a:ext cx="1565150" cy="391287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-2818364"/>
            <a:satOff val="15826"/>
            <a:lumOff val="1006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2818364"/>
              <a:satOff val="15826"/>
              <a:lumOff val="10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Qualitative</a:t>
          </a:r>
        </a:p>
      </dsp:txBody>
      <dsp:txXfrm>
        <a:off x="5368497" y="2060811"/>
        <a:ext cx="1542230" cy="368367"/>
      </dsp:txXfrm>
    </dsp:sp>
    <dsp:sp modelId="{D80B397F-577F-4D6C-9A25-B7BFEC3EBF29}">
      <dsp:nvSpPr>
        <dsp:cNvPr id="0" name=""/>
        <dsp:cNvSpPr/>
      </dsp:nvSpPr>
      <dsp:spPr>
        <a:xfrm rot="5400000">
          <a:off x="6105375" y="2474876"/>
          <a:ext cx="68475" cy="68475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-3508033"/>
            <a:satOff val="21135"/>
            <a:lumOff val="169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3F455-6068-4845-B894-BB1134CE5F00}">
      <dsp:nvSpPr>
        <dsp:cNvPr id="0" name=""/>
        <dsp:cNvSpPr/>
      </dsp:nvSpPr>
      <dsp:spPr>
        <a:xfrm>
          <a:off x="5357037" y="2577589"/>
          <a:ext cx="1565150" cy="54433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-3100200"/>
            <a:satOff val="17409"/>
            <a:lumOff val="1106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3100200"/>
              <a:satOff val="17409"/>
              <a:lumOff val="11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Discourse Analysis, Visual Methods, etc.</a:t>
          </a:r>
        </a:p>
      </dsp:txBody>
      <dsp:txXfrm>
        <a:off x="5372980" y="2593532"/>
        <a:ext cx="1533264" cy="512450"/>
      </dsp:txXfrm>
    </dsp:sp>
    <dsp:sp modelId="{FE028918-155E-47FE-9BEE-5ED0A5D9B20B}">
      <dsp:nvSpPr>
        <dsp:cNvPr id="0" name=""/>
        <dsp:cNvSpPr/>
      </dsp:nvSpPr>
      <dsp:spPr>
        <a:xfrm>
          <a:off x="7141309" y="992874"/>
          <a:ext cx="1565150" cy="391287"/>
        </a:xfrm>
        <a:prstGeom prst="roundRect">
          <a:avLst>
            <a:gd name="adj" fmla="val 1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Pragmatism</a:t>
          </a:r>
        </a:p>
      </dsp:txBody>
      <dsp:txXfrm>
        <a:off x="7152769" y="1004334"/>
        <a:ext cx="1542230" cy="368367"/>
      </dsp:txXfrm>
    </dsp:sp>
    <dsp:sp modelId="{95E1B5E7-12C9-4A3C-995C-4B62B7E51EE2}">
      <dsp:nvSpPr>
        <dsp:cNvPr id="0" name=""/>
        <dsp:cNvSpPr/>
      </dsp:nvSpPr>
      <dsp:spPr>
        <a:xfrm rot="5400000">
          <a:off x="7889647" y="1418399"/>
          <a:ext cx="68475" cy="68475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-3826945"/>
            <a:satOff val="23056"/>
            <a:lumOff val="184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AAC88A-0C12-4E7B-924B-0344009A89EB}">
      <dsp:nvSpPr>
        <dsp:cNvPr id="0" name=""/>
        <dsp:cNvSpPr/>
      </dsp:nvSpPr>
      <dsp:spPr>
        <a:xfrm>
          <a:off x="7141309" y="1521112"/>
          <a:ext cx="1565150" cy="391287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-3382037"/>
            <a:satOff val="18992"/>
            <a:lumOff val="1207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3382037"/>
              <a:satOff val="18992"/>
              <a:lumOff val="12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Abductive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52769" y="1532572"/>
        <a:ext cx="1542230" cy="368367"/>
      </dsp:txXfrm>
    </dsp:sp>
    <dsp:sp modelId="{8034B863-6EA6-4F13-9BE1-10BCB844F3DF}">
      <dsp:nvSpPr>
        <dsp:cNvPr id="0" name=""/>
        <dsp:cNvSpPr/>
      </dsp:nvSpPr>
      <dsp:spPr>
        <a:xfrm rot="5400000">
          <a:off x="7889647" y="1946638"/>
          <a:ext cx="68475" cy="68475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-4145858"/>
            <a:satOff val="24978"/>
            <a:lumOff val="200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E24860-6C49-4A64-AA5E-E85A32CAA14C}">
      <dsp:nvSpPr>
        <dsp:cNvPr id="0" name=""/>
        <dsp:cNvSpPr/>
      </dsp:nvSpPr>
      <dsp:spPr>
        <a:xfrm>
          <a:off x="7141309" y="2049351"/>
          <a:ext cx="1565150" cy="391287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-3663873"/>
            <a:satOff val="20574"/>
            <a:lumOff val="1307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3663873"/>
              <a:satOff val="20574"/>
              <a:lumOff val="13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Qualitative, Quantitative or Mixed </a:t>
          </a:r>
        </a:p>
      </dsp:txBody>
      <dsp:txXfrm>
        <a:off x="7152769" y="2060811"/>
        <a:ext cx="1542230" cy="368367"/>
      </dsp:txXfrm>
    </dsp:sp>
    <dsp:sp modelId="{AEFBDC79-E7CE-4CB2-BF9B-98CD25F160A3}">
      <dsp:nvSpPr>
        <dsp:cNvPr id="0" name=""/>
        <dsp:cNvSpPr/>
      </dsp:nvSpPr>
      <dsp:spPr>
        <a:xfrm rot="5400000">
          <a:off x="7889647" y="2474876"/>
          <a:ext cx="68475" cy="68475"/>
        </a:xfrm>
        <a:prstGeom prst="rightArrow">
          <a:avLst>
            <a:gd name="adj1" fmla="val 66700"/>
            <a:gd name="adj2" fmla="val 5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5F2D8-F8F5-43D1-B902-C0D09CDE27C8}">
      <dsp:nvSpPr>
        <dsp:cNvPr id="0" name=""/>
        <dsp:cNvSpPr/>
      </dsp:nvSpPr>
      <dsp:spPr>
        <a:xfrm>
          <a:off x="7141309" y="2577589"/>
          <a:ext cx="1565150" cy="54433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-3945710"/>
            <a:satOff val="22157"/>
            <a:lumOff val="1408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3945710"/>
              <a:satOff val="22157"/>
              <a:lumOff val="14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Any of the collection methods in any combination</a:t>
          </a:r>
        </a:p>
      </dsp:txBody>
      <dsp:txXfrm>
        <a:off x="7157252" y="2593532"/>
        <a:ext cx="1533264" cy="5124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BD764D-B6D1-4879-A70C-674375E3CE59}" type="datetimeFigureOut">
              <a:rPr lang="en-GB" smtClean="0"/>
              <a:t>08/02/2025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F9AA8C-64DB-4750-8C4C-232D6D7B7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051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358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2505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87396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AC06A-4905-4B1A-83C1-3B011A8CF0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68267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6A3695C7-1429-43E9-BE8D-691D970B58A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DC710BAD-D548-4424-99BC-A2977FA6B5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6228A035-2F28-4D84-AC9E-F7AACBAF07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C05051D-0665-4EA8-A1AB-29F1456634DA}" type="slidenum">
              <a:rPr lang="en-GB" altLang="en-US"/>
              <a:pPr>
                <a:spcBef>
                  <a:spcPct val="0"/>
                </a:spcBef>
              </a:pPr>
              <a:t>24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48E05F54-D877-4AD6-B5BA-86B23C1AF6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D4270152-3FDB-4B63-8D0B-3CEEB7B4EA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315090D6-2729-413B-B4A9-02DE7D6730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6B43EFDB-D269-4B37-A0E1-F47E98B74C7B}" type="slidenum">
              <a:rPr lang="en-GB" altLang="en-US"/>
              <a:pPr>
                <a:spcBef>
                  <a:spcPct val="0"/>
                </a:spcBef>
              </a:pPr>
              <a:t>25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z="1400" dirty="0">
              <a:ea typeface="MS PGothic" panose="020B0600070205080204" pitchFamily="34" charset="-128"/>
            </a:endParaRP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19FE2C1-F151-4C15-AC2F-72F2C3DC86DF}" type="slidenum">
              <a:rPr lang="en-US" altLang="en-US">
                <a:ea typeface="MS PGothic" panose="020B0600070205080204" pitchFamily="34" charset="-128"/>
              </a:rPr>
              <a:pPr>
                <a:spcBef>
                  <a:spcPct val="0"/>
                </a:spcBef>
              </a:pPr>
              <a:t>26</a:t>
            </a:fld>
            <a:endParaRPr lang="en-US" altLang="en-US"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47768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231D473-17B9-421D-A9F3-5E7766F6C740}" type="slidenum">
              <a:rPr lang="en-US" altLang="en-US">
                <a:ea typeface="MS PGothic" panose="020B0600070205080204" pitchFamily="34" charset="-128"/>
              </a:rPr>
              <a:pPr>
                <a:spcBef>
                  <a:spcPct val="0"/>
                </a:spcBef>
              </a:pPr>
              <a:t>27</a:t>
            </a:fld>
            <a:endParaRPr lang="en-US" altLang="en-US">
              <a:ea typeface="MS PGothic" panose="020B0600070205080204" pitchFamily="34" charset="-128"/>
            </a:endParaRPr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z="1400" dirty="0"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322317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06803C2A-1CDF-49BE-A6CB-71EA524127E9}" type="datetime1">
              <a:rPr lang="en-GB" smtClean="0"/>
              <a:t>08/02/2025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r>
              <a:rPr lang="en-GB"/>
              <a:t>International Financial Management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122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C8A9B3F-EF95-46CF-A3C6-AEC3D21447E9}" type="datetime1">
              <a:rPr lang="en-GB" smtClean="0"/>
              <a:t>08/02/2025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r>
              <a:rPr lang="en-GB"/>
              <a:t>International Financial Management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085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D45E7E4-5C83-4E4D-AB1D-B5D553137229}" type="datetime1">
              <a:rPr lang="en-GB" smtClean="0"/>
              <a:t>08/02/2025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684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9FD243-ADF3-4BCA-BDCB-C5D6C0AE4B66}" type="datetime1">
              <a:rPr lang="en-GB" smtClean="0"/>
              <a:t>08/02/2025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619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237593E-D2A7-4DD2-99F8-8ECA11FBA508}" type="datetime1">
              <a:rPr lang="en-GB" smtClean="0"/>
              <a:t>08/02/2025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442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64A1C52-5ECE-4A5F-9E4F-1CCD1C2B0987}" type="datetime1">
              <a:rPr lang="en-GB" smtClean="0"/>
              <a:t>08/02/2025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945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56C4E1-AED4-4217-B84A-16F265EAF1EB}" type="datetime1">
              <a:rPr lang="en-GB" smtClean="0"/>
              <a:t>08/02/2025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110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35CAB6-8E39-44F1-97E9-5CD9C03FF56A}" type="datetime1">
              <a:rPr lang="en-GB" smtClean="0"/>
              <a:t>08/02/2025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99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3BE73C-E32C-437D-9211-97086E7325C8}" type="datetime1">
              <a:rPr lang="en-GB" smtClean="0"/>
              <a:t>08/02/2025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004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BFCEAC8-84FE-4561-A79F-471DBFFC941F}" type="datetime1">
              <a:rPr lang="en-GB" smtClean="0"/>
              <a:t>08/02/2025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202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4030C6-9F44-43EF-9DA8-7AF5CBD10261}" type="datetime1">
              <a:rPr lang="en-GB" smtClean="0"/>
              <a:t>08/02/2025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8546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4000" y="432000"/>
            <a:ext cx="8505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23850" y="1008000"/>
            <a:ext cx="8504635" cy="360000"/>
          </a:xfrm>
        </p:spPr>
        <p:txBody>
          <a:bodyPr/>
          <a:lstStyle>
            <a:lvl1pPr marL="0" indent="0">
              <a:buNone/>
              <a:defRPr/>
            </a:lvl1pPr>
            <a:lvl2pPr marL="200025" indent="0">
              <a:buNone/>
              <a:defRPr/>
            </a:lvl2pPr>
            <a:lvl3pPr marL="407194" indent="0">
              <a:buNone/>
              <a:defRPr/>
            </a:lvl3pPr>
            <a:lvl4pPr marL="607219" indent="0">
              <a:buNone/>
              <a:defRPr/>
            </a:lvl4pPr>
            <a:lvl5pPr marL="807244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4000" y="2307689"/>
            <a:ext cx="4104000" cy="3600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4000" y="2815038"/>
            <a:ext cx="4104000" cy="3376963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725000" y="2308215"/>
            <a:ext cx="4104000" cy="358775"/>
          </a:xfrm>
        </p:spPr>
        <p:txBody>
          <a:bodyPr/>
          <a:lstStyle>
            <a:lvl1pPr marL="0" indent="0">
              <a:buNone/>
              <a:defRPr sz="1800" b="1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24916" y="2812214"/>
            <a:ext cx="4104085" cy="337903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33E7E-50D2-4F6C-9DF2-CF4C98C4B8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 descr="Accent block left">
            <a:extLst>
              <a:ext uri="{FF2B5EF4-FFF2-40B4-BE49-F238E27FC236}">
                <a16:creationId xmlns:a16="http://schemas.microsoft.com/office/drawing/2014/main" id="{BBC0CAF5-0DE6-4BEA-824E-124A54A76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23851" y="2100317"/>
            <a:ext cx="1488131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Rectangle 10" descr="Accent bar right&#10;">
            <a:extLst>
              <a:ext uri="{FF2B5EF4-FFF2-40B4-BE49-F238E27FC236}">
                <a16:creationId xmlns:a16="http://schemas.microsoft.com/office/drawing/2014/main" id="{ED008080-B2F5-441A-8B15-30AE86BBF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24916" y="2100317"/>
            <a:ext cx="1488131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672831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983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Only Left Middl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3F1F7A7-3825-4674-B370-D3BEDD3FC66D}"/>
              </a:ext>
            </a:extLst>
          </p:cNvPr>
          <p:cNvSpPr/>
          <p:nvPr userDrawn="1"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3033000"/>
            <a:ext cx="46764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560AB5-7355-4D05-AA13-FCB0024AF86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900" dirty="0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44CCDFF2-A2F9-4352-94BB-9BB119095D1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accent3"/>
            </a:solidFill>
          </a:ln>
        </p:spPr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algn="ctr" defTabSz="685800" fontAlgn="auto">
              <a:spcBef>
                <a:spcPts val="0"/>
              </a:spcBef>
              <a:spcAft>
                <a:spcPts val="0"/>
              </a:spcAft>
              <a:defRPr/>
            </a:pPr>
            <a:fld id="{7E0E41E9-E887-49CF-A358-8367F0C34840}" type="slidenum">
              <a:rPr lang="en-US" smtClean="0">
                <a:solidFill>
                  <a:srgbClr val="28C4CC"/>
                </a:solidFill>
                <a:latin typeface="Calibri"/>
                <a:cs typeface="+mn-cs"/>
              </a:rPr>
              <a:pPr algn="ctr" defTabSz="685800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dirty="0">
              <a:solidFill>
                <a:srgbClr val="28C4CC"/>
              </a:solidFill>
              <a:latin typeface="Calibri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6403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6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71FFEDD4-5072-4321-9AD2-2801448D51A0}" type="datetime1">
              <a:rPr lang="en-GB" smtClean="0"/>
              <a:t>08/02/2025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Myriad Pro"/>
              </a:defRPr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300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5" r:id="rId14"/>
  </p:sldLayoutIdLst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99432" y="2091961"/>
            <a:ext cx="7745136" cy="765564"/>
          </a:xfrm>
        </p:spPr>
        <p:txBody>
          <a:bodyPr/>
          <a:lstStyle/>
          <a:p>
            <a:r>
              <a:rPr lang="en-GB" alt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Module Title: Dissertation</a:t>
            </a:r>
            <a:br>
              <a:rPr lang="en-GB" alt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altLang="en-US" sz="15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Module Code: LCBB6000</a:t>
            </a:r>
            <a:endParaRPr lang="en-GB" altLang="en-US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486249" y="3103903"/>
            <a:ext cx="5840057" cy="1793147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Week 4</a:t>
            </a:r>
          </a:p>
          <a:p>
            <a:pPr eaLnBrk="1" hangingPunct="1"/>
            <a:endParaRPr lang="en-GB" altLang="en-US" sz="21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eaLnBrk="1" hangingPunct="1"/>
            <a:r>
              <a:rPr lang="en-GB" altLang="en-US" sz="2100" b="1">
                <a:solidFill>
                  <a:schemeClr val="accent2">
                    <a:lumMod val="60000"/>
                    <a:lumOff val="40000"/>
                  </a:schemeClr>
                </a:solidFill>
              </a:rPr>
              <a:t>Research Methods/</a:t>
            </a:r>
            <a:r>
              <a:rPr lang="en-GB" altLang="en-US" sz="21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Methodology</a:t>
            </a:r>
          </a:p>
          <a:p>
            <a:pPr eaLnBrk="1" hangingPunct="1"/>
            <a:endParaRPr lang="en-GB" altLang="en-US" sz="21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36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326306" y="5697253"/>
            <a:ext cx="547688" cy="25479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900" dirty="0">
              <a:solidFill>
                <a:srgbClr val="89898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9F0EED-E6B1-48C9-BFDA-6191CC451C7C}"/>
              </a:ext>
            </a:extLst>
          </p:cNvPr>
          <p:cNvSpPr txBox="1"/>
          <p:nvPr/>
        </p:nvSpPr>
        <p:spPr>
          <a:xfrm>
            <a:off x="3194895" y="1547438"/>
            <a:ext cx="2754210" cy="4213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788" dirty="0">
              <a:solidFill>
                <a:srgbClr val="000000"/>
              </a:solidFill>
            </a:endParaRPr>
          </a:p>
          <a:p>
            <a:r>
              <a:rPr lang="en-GB" sz="788" dirty="0">
                <a:solidFill>
                  <a:srgbClr val="000000"/>
                </a:solidFill>
              </a:rPr>
              <a:t> </a:t>
            </a:r>
            <a:r>
              <a:rPr lang="en-GB" sz="1350" b="1" dirty="0">
                <a:solidFill>
                  <a:srgbClr val="FF0000"/>
                </a:solidFill>
              </a:rPr>
              <a:t>BA BUSINESS MANAGEMENT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5CC6A3-C6D9-4264-9089-CA30207D7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B033E-86E3-4B32-95AB-8F3AF42363E9}" type="datetime1">
              <a:rPr lang="en-GB" smtClean="0"/>
              <a:t>08/02/2025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7601"/>
          </a:xfrm>
        </p:spPr>
        <p:txBody>
          <a:bodyPr wrap="square" anchor="ctr">
            <a:normAutofit fontScale="90000"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Lecture Overview</a:t>
            </a:r>
            <a:b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34BD45F6-C98F-4B28-BCEE-D58F45131FB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19501" r="19501"/>
          <a:stretch/>
        </p:blipFill>
        <p:spPr>
          <a:xfrm>
            <a:off x="398477" y="1298197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250000"/>
              </a:lnSpc>
            </a:pPr>
            <a:r>
              <a:rPr lang="en-US" sz="1600" dirty="0"/>
              <a:t>Research Methodology</a:t>
            </a:r>
          </a:p>
          <a:p>
            <a:pPr>
              <a:lnSpc>
                <a:spcPct val="250000"/>
              </a:lnSpc>
            </a:pPr>
            <a:r>
              <a:rPr lang="en-US" sz="1600" dirty="0"/>
              <a:t>Saunders Research Onion</a:t>
            </a:r>
          </a:p>
          <a:p>
            <a:pPr>
              <a:lnSpc>
                <a:spcPct val="250000"/>
              </a:lnSpc>
            </a:pPr>
            <a:r>
              <a:rPr lang="en-US" sz="1600" dirty="0"/>
              <a:t>Qualitative and Quantitative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 dirty="0"/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4F23C76E-6645-F89A-E627-34DA7BF35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</a:pPr>
            <a:fld id="{D12A0C4A-7608-4546-A227-EF597B6D36C6}" type="datetime1">
              <a:rPr lang="en-GB" smtClean="0"/>
              <a:t>08/02/2025</a:t>
            </a:fld>
            <a:endParaRPr lang="en-GB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593A5BCD-2909-7CD8-BC05-1AC70FC3D8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2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4BD6A3A-4F9D-41E3-A65D-BCC7D77E66B6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3927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4F23C76E-6645-F89A-E627-34DA7BF35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</a:pPr>
            <a:fld id="{D12A0C4A-7608-4546-A227-EF597B6D36C6}" type="datetime1">
              <a:rPr lang="en-GB" smtClean="0"/>
              <a:t>08/02/2025</a:t>
            </a:fld>
            <a:endParaRPr lang="en-GB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593A5BCD-2909-7CD8-BC05-1AC70FC3D8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2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4BD6A3A-4F9D-41E3-A65D-BCC7D77E66B6}" type="slidenum">
              <a:rPr lang="en-GB" smtClean="0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6F584B-7C87-B4AE-608A-1D9FCBE9B4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6600" y="1517512"/>
            <a:ext cx="1488131" cy="8611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82535FBC-F241-9573-C841-0915DB6EE5A3}"/>
              </a:ext>
            </a:extLst>
          </p:cNvPr>
          <p:cNvSpPr txBox="1">
            <a:spLocks/>
          </p:cNvSpPr>
          <p:nvPr/>
        </p:nvSpPr>
        <p:spPr bwMode="auto">
          <a:xfrm>
            <a:off x="363580" y="1159166"/>
            <a:ext cx="4104000" cy="378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10000"/>
          </a:bodyPr>
          <a:lstStyle>
            <a:lvl1pPr marL="257175" indent="-257175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Definition of Research</a:t>
            </a:r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0FCA7BBA-4437-0B40-747C-EDD80DA55153}"/>
              </a:ext>
            </a:extLst>
          </p:cNvPr>
          <p:cNvSpPr txBox="1">
            <a:spLocks/>
          </p:cNvSpPr>
          <p:nvPr/>
        </p:nvSpPr>
        <p:spPr bwMode="auto">
          <a:xfrm>
            <a:off x="363580" y="1802539"/>
            <a:ext cx="3740792" cy="1646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257175" indent="-257175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“An activity that involves </a:t>
            </a:r>
            <a:r>
              <a:rPr lang="en-GB" sz="15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out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in a more or less systematic way, things you did not know” (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Walliman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Walliman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2011; p.17). 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35A2DAB-B83A-764B-1CBF-97730E258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4572000" y="2629526"/>
            <a:ext cx="0" cy="1808498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7971DF2F-37E3-0FF4-58C9-8985FFB34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66861" y="1494501"/>
            <a:ext cx="1488131" cy="861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E1F29959-34E2-95F4-1FF3-DFF3A01165FF}"/>
              </a:ext>
            </a:extLst>
          </p:cNvPr>
          <p:cNvSpPr txBox="1">
            <a:spLocks/>
          </p:cNvSpPr>
          <p:nvPr/>
        </p:nvSpPr>
        <p:spPr>
          <a:xfrm>
            <a:off x="363664" y="3044943"/>
            <a:ext cx="3463628" cy="269081"/>
          </a:xfrm>
          <a:prstGeom prst="rect">
            <a:avLst/>
          </a:prstGeom>
        </p:spPr>
        <p:txBody>
          <a:bodyPr>
            <a:noAutofit/>
          </a:bodyPr>
          <a:lstStyle>
            <a:lvl1pPr marL="257175" indent="-257175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Definition of Methodology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C049E648-62F2-CF07-CCBE-A0E4B0F51C5F}"/>
              </a:ext>
            </a:extLst>
          </p:cNvPr>
          <p:cNvSpPr txBox="1">
            <a:spLocks/>
          </p:cNvSpPr>
          <p:nvPr/>
        </p:nvSpPr>
        <p:spPr>
          <a:xfrm>
            <a:off x="363580" y="3475737"/>
            <a:ext cx="3589548" cy="1358836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57175" indent="-257175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“The philosophical framework within which the research is conducted, or the foundation of the research is based” (Brown, 2006). 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way things are done, and that depends on the individual.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3D693DD-B40C-1BDE-BF61-A51E48B72771}"/>
              </a:ext>
            </a:extLst>
          </p:cNvPr>
          <p:cNvSpPr txBox="1"/>
          <p:nvPr/>
        </p:nvSpPr>
        <p:spPr>
          <a:xfrm>
            <a:off x="2038961" y="330215"/>
            <a:ext cx="519127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100" dirty="0">
                <a:latin typeface="Arial Black" panose="020B0A04020102020204" pitchFamily="34" charset="0"/>
              </a:rPr>
              <a:t>What is Research Methodology?</a:t>
            </a:r>
          </a:p>
        </p:txBody>
      </p:sp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247465DF-3AC6-3BEA-152F-7374DD511BD9}"/>
              </a:ext>
            </a:extLst>
          </p:cNvPr>
          <p:cNvSpPr txBox="1">
            <a:spLocks/>
          </p:cNvSpPr>
          <p:nvPr/>
        </p:nvSpPr>
        <p:spPr>
          <a:xfrm>
            <a:off x="4697561" y="1268479"/>
            <a:ext cx="3463628" cy="269081"/>
          </a:xfrm>
          <a:prstGeom prst="rect">
            <a:avLst/>
          </a:prstGeom>
        </p:spPr>
        <p:txBody>
          <a:bodyPr vert="horz" lIns="68580" tIns="34290" rIns="68580" bIns="34290" rtlCol="0">
            <a:normAutofit fontScale="85000"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Definition of Research Methodology</a:t>
            </a:r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2361515E-5DAB-3999-8F33-07DE852EB4AB}"/>
              </a:ext>
            </a:extLst>
          </p:cNvPr>
          <p:cNvSpPr txBox="1">
            <a:spLocks/>
          </p:cNvSpPr>
          <p:nvPr/>
        </p:nvSpPr>
        <p:spPr>
          <a:xfrm>
            <a:off x="4572000" y="1592780"/>
            <a:ext cx="3589548" cy="91988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Discusses, explains and </a:t>
            </a:r>
            <a:r>
              <a:rPr lang="en-US" sz="15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justifies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how a specific research will be conducted. </a:t>
            </a:r>
          </a:p>
        </p:txBody>
      </p:sp>
      <p:sp>
        <p:nvSpPr>
          <p:cNvPr id="18" name="Text Placeholder 6">
            <a:extLst>
              <a:ext uri="{FF2B5EF4-FFF2-40B4-BE49-F238E27FC236}">
                <a16:creationId xmlns:a16="http://schemas.microsoft.com/office/drawing/2014/main" id="{D3BF1E28-EFB6-2436-0B62-B68F6F4BD4B7}"/>
              </a:ext>
            </a:extLst>
          </p:cNvPr>
          <p:cNvSpPr txBox="1">
            <a:spLocks/>
          </p:cNvSpPr>
          <p:nvPr/>
        </p:nvSpPr>
        <p:spPr>
          <a:xfrm>
            <a:off x="4634600" y="2652708"/>
            <a:ext cx="3589548" cy="13588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Discuss, explain and justify your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Research Design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How you conduct the research…. </a:t>
            </a:r>
          </a:p>
          <a:p>
            <a:pPr marL="342900" lvl="1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So that you can produce </a:t>
            </a:r>
            <a:r>
              <a:rPr lang="en-US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reliable results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that address the </a:t>
            </a:r>
            <a:r>
              <a:rPr lang="en-US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RQs and ROs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AA0A982-8BD0-C321-5212-3DE66C147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6599" y="3357271"/>
            <a:ext cx="1488131" cy="8611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4854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  <p:bldP spid="11" grpId="0" build="p"/>
      <p:bldP spid="12" grpId="0" build="p"/>
      <p:bldP spid="16" grpId="0" build="p"/>
      <p:bldP spid="17" grpId="0" build="p"/>
      <p:bldP spid="1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070673" y="329880"/>
            <a:ext cx="500265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100" dirty="0">
                <a:latin typeface="Arial Black" panose="020B0A04020102020204" pitchFamily="34" charset="0"/>
              </a:rPr>
              <a:t>The Saunders Research Onion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B2019B-5015-4260-9EF2-D0DE6D2A19DD}"/>
              </a:ext>
            </a:extLst>
          </p:cNvPr>
          <p:cNvSpPr txBox="1"/>
          <p:nvPr/>
        </p:nvSpPr>
        <p:spPr>
          <a:xfrm>
            <a:off x="276242" y="2413336"/>
            <a:ext cx="283814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Saunders at al (2018) Research Onion helps the researcher to describe the key sections / areas / decisions to be taken in developing a research methodology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318262" y="1252008"/>
            <a:ext cx="5490773" cy="4353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764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0">
            <a:extLst>
              <a:ext uri="{FF2B5EF4-FFF2-40B4-BE49-F238E27FC236}">
                <a16:creationId xmlns:a16="http://schemas.microsoft.com/office/drawing/2014/main" id="{DF25359E-C075-D449-E075-99C7150E8243}"/>
              </a:ext>
            </a:extLst>
          </p:cNvPr>
          <p:cNvSpPr txBox="1">
            <a:spLocks/>
          </p:cNvSpPr>
          <p:nvPr/>
        </p:nvSpPr>
        <p:spPr>
          <a:xfrm>
            <a:off x="194481" y="1429261"/>
            <a:ext cx="8684087" cy="83849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>
            <a:noAutofit/>
          </a:bodyPr>
          <a:lstStyle>
            <a:lvl1pPr marL="257175" indent="-257175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the beliefs or assumptions in the way in which data should be gathered, </a:t>
            </a:r>
            <a:r>
              <a:rPr lang="en-US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analysed</a:t>
            </a:r>
            <a:r>
              <a:rPr lang="en-US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used.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D55598-0A36-9D0F-812F-1E4B6A220D28}"/>
              </a:ext>
            </a:extLst>
          </p:cNvPr>
          <p:cNvSpPr txBox="1"/>
          <p:nvPr/>
        </p:nvSpPr>
        <p:spPr>
          <a:xfrm>
            <a:off x="1683792" y="275621"/>
            <a:ext cx="603646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100" dirty="0">
                <a:latin typeface="Arial Black" panose="020B0A04020102020204" pitchFamily="34" charset="0"/>
              </a:rPr>
              <a:t>Layers of the Saunders Research Onion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1B2D7C-DD82-D3A4-F883-32B4EACBE85E}"/>
              </a:ext>
            </a:extLst>
          </p:cNvPr>
          <p:cNvSpPr txBox="1"/>
          <p:nvPr/>
        </p:nvSpPr>
        <p:spPr>
          <a:xfrm>
            <a:off x="2692065" y="775137"/>
            <a:ext cx="3259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Research Philosophies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B9F7BD2-2405-ACDC-9A8D-C4DECD90DDFF}"/>
              </a:ext>
            </a:extLst>
          </p:cNvPr>
          <p:cNvSpPr/>
          <p:nvPr/>
        </p:nvSpPr>
        <p:spPr>
          <a:xfrm>
            <a:off x="194481" y="2721105"/>
            <a:ext cx="2978624" cy="26910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C0911BB-7615-6C7C-8E18-DA39F75C3325}"/>
              </a:ext>
            </a:extLst>
          </p:cNvPr>
          <p:cNvSpPr/>
          <p:nvPr/>
        </p:nvSpPr>
        <p:spPr>
          <a:xfrm>
            <a:off x="301957" y="3230673"/>
            <a:ext cx="2763671" cy="1938992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/>
            <a:r>
              <a:rPr lang="en-GB" sz="1500" dirty="0"/>
              <a:t>Social world can be understood in an objective way. E.g. Scientist. </a:t>
            </a:r>
          </a:p>
          <a:p>
            <a:pPr algn="ctr"/>
            <a:endParaRPr lang="en-GB" sz="1500" dirty="0"/>
          </a:p>
          <a:p>
            <a:pPr algn="ctr"/>
            <a:r>
              <a:rPr lang="en-GB" sz="1500" dirty="0">
                <a:solidFill>
                  <a:schemeClr val="accent2">
                    <a:lumMod val="50000"/>
                  </a:schemeClr>
                </a:solidFill>
              </a:rPr>
              <a:t>Facts can be gained through observation and measurement – data collection and interpretation</a:t>
            </a:r>
            <a:r>
              <a:rPr lang="en-GB" sz="1500" dirty="0"/>
              <a:t>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67BBC-E27F-8E1E-6F21-2D6A116E9AFE}"/>
              </a:ext>
            </a:extLst>
          </p:cNvPr>
          <p:cNvSpPr/>
          <p:nvPr/>
        </p:nvSpPr>
        <p:spPr>
          <a:xfrm>
            <a:off x="307075" y="2805123"/>
            <a:ext cx="2763671" cy="369332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Positivism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FA8BA8E-75EF-90CC-B691-672D71024A46}"/>
              </a:ext>
            </a:extLst>
          </p:cNvPr>
          <p:cNvSpPr/>
          <p:nvPr/>
        </p:nvSpPr>
        <p:spPr>
          <a:xfrm>
            <a:off x="3285699" y="2721105"/>
            <a:ext cx="2809732" cy="2691085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5FDB53-F2FC-465B-4C2C-AC3CBF517835}"/>
              </a:ext>
            </a:extLst>
          </p:cNvPr>
          <p:cNvSpPr/>
          <p:nvPr/>
        </p:nvSpPr>
        <p:spPr>
          <a:xfrm>
            <a:off x="3442937" y="3230673"/>
            <a:ext cx="2500398" cy="203132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/>
            <a:r>
              <a:rPr lang="en-GB" sz="1500" dirty="0"/>
              <a:t>Focus of what you see and experience based on structures of realism </a:t>
            </a:r>
            <a:r>
              <a:rPr lang="en-GB" sz="1500" b="1" dirty="0"/>
              <a:t>as what we see or feel might be deceptive. </a:t>
            </a:r>
            <a:r>
              <a:rPr lang="en-GB" sz="1500" b="1" dirty="0">
                <a:solidFill>
                  <a:schemeClr val="accent2">
                    <a:lumMod val="50000"/>
                  </a:schemeClr>
                </a:solidFill>
              </a:rPr>
              <a:t>People interpret issues by what they see. 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rejection of mythical beings. </a:t>
            </a:r>
            <a:endParaRPr lang="en-GB" sz="15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F468067-7DB4-B6A5-11E0-46DB642D4849}"/>
              </a:ext>
            </a:extLst>
          </p:cNvPr>
          <p:cNvSpPr/>
          <p:nvPr/>
        </p:nvSpPr>
        <p:spPr>
          <a:xfrm>
            <a:off x="3442937" y="2791696"/>
            <a:ext cx="2500398" cy="369332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Critical Realism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B358531-5BE9-D26A-4C7F-3753D488E5DC}"/>
              </a:ext>
            </a:extLst>
          </p:cNvPr>
          <p:cNvSpPr/>
          <p:nvPr/>
        </p:nvSpPr>
        <p:spPr>
          <a:xfrm>
            <a:off x="6207712" y="2721105"/>
            <a:ext cx="2764253" cy="2691085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EDEBB46-DF81-1822-4473-0C5192686D46}"/>
              </a:ext>
            </a:extLst>
          </p:cNvPr>
          <p:cNvSpPr/>
          <p:nvPr/>
        </p:nvSpPr>
        <p:spPr>
          <a:xfrm>
            <a:off x="6307232" y="3205183"/>
            <a:ext cx="2577461" cy="203132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400" dirty="0"/>
              <a:t>Human beings are different from physical phenomena because they create meanings.</a:t>
            </a:r>
          </a:p>
          <a:p>
            <a:pPr algn="ctr"/>
            <a:endParaRPr lang="en-GB" sz="1400" dirty="0"/>
          </a:p>
          <a:p>
            <a:pPr algn="ctr"/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They use participant, and non-participant observations, with open questionnaires and interviews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F395CF3-33FD-C312-FA11-87EE889965B2}"/>
              </a:ext>
            </a:extLst>
          </p:cNvPr>
          <p:cNvSpPr/>
          <p:nvPr/>
        </p:nvSpPr>
        <p:spPr>
          <a:xfrm>
            <a:off x="6301107" y="2826678"/>
            <a:ext cx="2577461" cy="32316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500" b="1" dirty="0">
                <a:solidFill>
                  <a:srgbClr val="0070C0"/>
                </a:solidFill>
              </a:rPr>
              <a:t>Interpretivism</a:t>
            </a:r>
          </a:p>
        </p:txBody>
      </p:sp>
    </p:spTree>
    <p:extLst>
      <p:ext uri="{BB962C8B-B14F-4D97-AF65-F5344CB8AC3E}">
        <p14:creationId xmlns:p14="http://schemas.microsoft.com/office/powerpoint/2010/main" val="1316456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B9E6778-9C0E-1540-9606-03A0A0A22FEC}"/>
              </a:ext>
            </a:extLst>
          </p:cNvPr>
          <p:cNvSpPr txBox="1"/>
          <p:nvPr/>
        </p:nvSpPr>
        <p:spPr>
          <a:xfrm>
            <a:off x="1478090" y="374566"/>
            <a:ext cx="603646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100" dirty="0">
                <a:latin typeface="Arial Black" panose="020B0A04020102020204" pitchFamily="34" charset="0"/>
              </a:rPr>
              <a:t>Layers of the Saunders Research Onion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3401C2-E54E-D9EE-A32B-8DC891E1C15E}"/>
              </a:ext>
            </a:extLst>
          </p:cNvPr>
          <p:cNvSpPr txBox="1"/>
          <p:nvPr/>
        </p:nvSpPr>
        <p:spPr>
          <a:xfrm>
            <a:off x="2377629" y="987862"/>
            <a:ext cx="4388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Research Philosophies  … cont’d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711DA58-5A78-08B2-E2F3-7678207C7BAA}"/>
              </a:ext>
            </a:extLst>
          </p:cNvPr>
          <p:cNvSpPr/>
          <p:nvPr/>
        </p:nvSpPr>
        <p:spPr>
          <a:xfrm>
            <a:off x="1306772" y="1920858"/>
            <a:ext cx="3060510" cy="2832296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80A0D99-A7FF-AC75-39E7-B23DF80F88F8}"/>
              </a:ext>
            </a:extLst>
          </p:cNvPr>
          <p:cNvSpPr/>
          <p:nvPr/>
        </p:nvSpPr>
        <p:spPr>
          <a:xfrm>
            <a:off x="1511489" y="2390197"/>
            <a:ext cx="2702256" cy="230832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dirty="0"/>
              <a:t>Emphasizes the role of language and power of relations, seeking to question accepted ways of thinking and give voice to alternative marginalised views. </a:t>
            </a:r>
          </a:p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884EB4F-B783-E35F-1920-23129F30EC2A}"/>
              </a:ext>
            </a:extLst>
          </p:cNvPr>
          <p:cNvSpPr/>
          <p:nvPr/>
        </p:nvSpPr>
        <p:spPr>
          <a:xfrm>
            <a:off x="1511489" y="1982403"/>
            <a:ext cx="2702256" cy="36933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Postmodernism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5596C0A-E269-840C-DFA5-14CA09AB83CE}"/>
              </a:ext>
            </a:extLst>
          </p:cNvPr>
          <p:cNvSpPr/>
          <p:nvPr/>
        </p:nvSpPr>
        <p:spPr>
          <a:xfrm>
            <a:off x="4571999" y="1911005"/>
            <a:ext cx="3018235" cy="2842148"/>
          </a:xfrm>
          <a:prstGeom prst="rect">
            <a:avLst/>
          </a:prstGeom>
          <a:solidFill>
            <a:schemeClr val="bg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0349448-C9D5-123F-9C31-6EBEDB480BA8}"/>
              </a:ext>
            </a:extLst>
          </p:cNvPr>
          <p:cNvSpPr/>
          <p:nvPr/>
        </p:nvSpPr>
        <p:spPr>
          <a:xfrm>
            <a:off x="4677155" y="2400051"/>
            <a:ext cx="2822288" cy="216982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500" dirty="0"/>
              <a:t>“concepts are only relevant when they support action”. </a:t>
            </a:r>
          </a:p>
          <a:p>
            <a:pPr algn="ctr"/>
            <a:endParaRPr lang="en-GB" sz="1500" dirty="0"/>
          </a:p>
          <a:p>
            <a:pPr algn="ctr"/>
            <a:r>
              <a:rPr lang="en-GB" sz="1500" dirty="0">
                <a:solidFill>
                  <a:schemeClr val="accent1">
                    <a:lumMod val="50000"/>
                  </a:schemeClr>
                </a:solidFill>
              </a:rPr>
              <a:t>a way of dealing with problems or situations that focuses on practical approaches and solutions—ones that will work in practice, as opposed to being ideal in theory.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4BCE128-21AD-D721-50A3-BBD89A3A3E76}"/>
              </a:ext>
            </a:extLst>
          </p:cNvPr>
          <p:cNvSpPr/>
          <p:nvPr/>
        </p:nvSpPr>
        <p:spPr>
          <a:xfrm>
            <a:off x="4677155" y="1982403"/>
            <a:ext cx="2822288" cy="36933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Pragmatism</a:t>
            </a:r>
          </a:p>
        </p:txBody>
      </p:sp>
    </p:spTree>
    <p:extLst>
      <p:ext uri="{BB962C8B-B14F-4D97-AF65-F5344CB8AC3E}">
        <p14:creationId xmlns:p14="http://schemas.microsoft.com/office/powerpoint/2010/main" val="2131362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563457-1EC8-4978-BCCB-AFD88C9ED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4572000" y="2629526"/>
            <a:ext cx="0" cy="1808498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06148" y="2763146"/>
            <a:ext cx="2245931" cy="269081"/>
          </a:xfrm>
        </p:spPr>
        <p:txBody>
          <a:bodyPr>
            <a:normAutofit fontScale="77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Deductive Approach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92551" y="3032226"/>
            <a:ext cx="2399470" cy="1887140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 lnSpcReduction="10000"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Start with a theory, develop hypotheses / propositions of the theory, and collect and analyse data to test the theory.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DF1501-1C38-437D-9262-0E1DFEC192A4}"/>
              </a:ext>
            </a:extLst>
          </p:cNvPr>
          <p:cNvSpPr txBox="1"/>
          <p:nvPr/>
        </p:nvSpPr>
        <p:spPr>
          <a:xfrm>
            <a:off x="1530526" y="441752"/>
            <a:ext cx="608294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100" dirty="0">
                <a:latin typeface="Arial Black" panose="020B0A04020102020204" pitchFamily="34" charset="0"/>
              </a:rPr>
              <a:t>Layers of the Saunders Research Onion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6AAEF6C8-0C3A-414C-A5D5-CC086224DE53}"/>
              </a:ext>
            </a:extLst>
          </p:cNvPr>
          <p:cNvSpPr txBox="1">
            <a:spLocks/>
          </p:cNvSpPr>
          <p:nvPr/>
        </p:nvSpPr>
        <p:spPr>
          <a:xfrm>
            <a:off x="292551" y="1192267"/>
            <a:ext cx="8510255" cy="986453"/>
          </a:xfrm>
          <a:prstGeom prst="rect">
            <a:avLst/>
          </a:prstGeom>
          <a:solidFill>
            <a:schemeClr val="bg1"/>
          </a:solidFill>
        </p:spPr>
        <p:txBody>
          <a:bodyPr vert="horz" lIns="68580" tIns="34290" rIns="68580" bIns="3429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500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Approach to Theory Development: </a:t>
            </a:r>
          </a:p>
          <a:p>
            <a:pPr algn="ctr"/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concerns the approach or methods to theory development; whether focus is on testing existing theory or building a new theory.  </a:t>
            </a: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75789" y="2763145"/>
            <a:ext cx="2245931" cy="269081"/>
          </a:xfrm>
        </p:spPr>
        <p:txBody>
          <a:bodyPr>
            <a:normAutofit fontScale="77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Inductive Approach</a:t>
            </a: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925864" y="3032226"/>
            <a:ext cx="2745782" cy="1887140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 lnSpcReduction="10000"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Start with collecting  and analysing data to explore a phenomenon and generate or build a theory, based on the information. </a:t>
            </a:r>
          </a:p>
        </p:txBody>
      </p:sp>
      <p:sp>
        <p:nvSpPr>
          <p:cNvPr id="21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13468" y="2763145"/>
            <a:ext cx="2245931" cy="269081"/>
          </a:xfrm>
        </p:spPr>
        <p:txBody>
          <a:bodyPr>
            <a:normAutofit fontScale="77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Abductive Approach</a:t>
            </a:r>
          </a:p>
        </p:txBody>
      </p:sp>
      <p:sp>
        <p:nvSpPr>
          <p:cNvPr id="22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863544" y="3032226"/>
            <a:ext cx="2745782" cy="1887140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Start with collecting  and analysing data to explore a phenomenon, then identify themes and explain patterns to generate new or adapt existing theory.  </a:t>
            </a:r>
          </a:p>
        </p:txBody>
      </p:sp>
    </p:spTree>
    <p:extLst>
      <p:ext uri="{BB962C8B-B14F-4D97-AF65-F5344CB8AC3E}">
        <p14:creationId xmlns:p14="http://schemas.microsoft.com/office/powerpoint/2010/main" val="3049676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 animBg="1"/>
      <p:bldP spid="14" grpId="0" build="p" animBg="1"/>
      <p:bldP spid="18" grpId="0" build="p"/>
      <p:bldP spid="19" grpId="0" build="p" animBg="1"/>
      <p:bldP spid="21" grpId="0" build="p"/>
      <p:bldP spid="22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ADF1501-1C38-437D-9262-0E1DFEC192A4}"/>
              </a:ext>
            </a:extLst>
          </p:cNvPr>
          <p:cNvSpPr txBox="1"/>
          <p:nvPr/>
        </p:nvSpPr>
        <p:spPr>
          <a:xfrm>
            <a:off x="2068917" y="236308"/>
            <a:ext cx="480035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100" b="1" dirty="0">
                <a:latin typeface="Arial Black" panose="020B0A04020102020204" pitchFamily="34" charset="0"/>
              </a:rPr>
              <a:t>Layers of the Saunders Research Onion</a:t>
            </a: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4152451079"/>
              </p:ext>
            </p:extLst>
          </p:nvPr>
        </p:nvGraphicFramePr>
        <p:xfrm>
          <a:off x="767681" y="1443286"/>
          <a:ext cx="7402831" cy="36198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21360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857250"/>
            <a:ext cx="4565176" cy="51435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2ABE70-652B-49F8-A51E-DB6054B40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3132000"/>
            <a:ext cx="4004888" cy="594000"/>
          </a:xfrm>
          <a:solidFill>
            <a:schemeClr val="bg1">
              <a:lumMod val="95000"/>
            </a:schemeClr>
          </a:solidFill>
        </p:spPr>
        <p:txBody>
          <a:bodyPr>
            <a:noAutofit/>
          </a:bodyPr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DATA COLLECTION TECHNIQUES &amp; PROCEDURES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67534" y="1764950"/>
            <a:ext cx="4339988" cy="4196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i="1" dirty="0"/>
              <a:t>What data will be collected?</a:t>
            </a:r>
          </a:p>
          <a:p>
            <a:pPr marL="257175" indent="-257175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i="1" dirty="0"/>
              <a:t>What data collection methods will be used?</a:t>
            </a:r>
          </a:p>
          <a:p>
            <a:pPr marL="257175" indent="-257175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i="1" dirty="0"/>
              <a:t>What type of sampling will be used?</a:t>
            </a:r>
          </a:p>
          <a:p>
            <a:pPr marL="257175" indent="-257175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rgbClr val="0070C0"/>
                </a:solidFill>
              </a:rPr>
              <a:t>What type of data analysis will be employed?</a:t>
            </a:r>
          </a:p>
          <a:p>
            <a:pPr marL="257175" indent="-257175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rgbClr val="0070C0"/>
                </a:solidFill>
              </a:rPr>
              <a:t>What materials (e.g., questionnaires, interviews, etc. will be  used)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1268586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A373B8-2D47-2C80-A59C-B25FB39D6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FD243-ADF3-4BCA-BDCB-C5D6C0AE4B66}" type="datetime1">
              <a:rPr lang="en-GB" smtClean="0"/>
              <a:t>08/02/2025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285AF1-9306-AE04-E00A-85FA3A6289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10</a:t>
            </a:fld>
            <a:endParaRPr lang="en-GB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1E934E8D-16EF-A948-89D1-D4AB402EB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1120" y="413967"/>
            <a:ext cx="6287086" cy="594000"/>
          </a:xfrm>
          <a:solidFill>
            <a:schemeClr val="bg1">
              <a:lumMod val="95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RESEARCH DATA TYPES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54CAA8-EFD4-281E-0C9C-94358DD07AC0}"/>
              </a:ext>
            </a:extLst>
          </p:cNvPr>
          <p:cNvSpPr txBox="1"/>
          <p:nvPr/>
        </p:nvSpPr>
        <p:spPr>
          <a:xfrm>
            <a:off x="580405" y="1418286"/>
            <a:ext cx="4578824" cy="19505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50" b="1" dirty="0"/>
              <a:t>PRIMARY DATA</a:t>
            </a:r>
          </a:p>
          <a:p>
            <a:pPr marL="600075" lvl="1" indent="-257175">
              <a:buFont typeface="Arial" panose="020B0604020202020204" pitchFamily="34" charset="0"/>
              <a:buChar char="•"/>
            </a:pPr>
            <a:r>
              <a:rPr lang="en-GB" sz="1650" b="1" dirty="0">
                <a:solidFill>
                  <a:srgbClr val="C00000"/>
                </a:solidFill>
              </a:rPr>
              <a:t>First hand information gathered / collected by the researcher. </a:t>
            </a:r>
          </a:p>
          <a:p>
            <a:pPr lvl="2"/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fr-FR" sz="1500" b="1" i="1" dirty="0" err="1">
                <a:solidFill>
                  <a:srgbClr val="0070C0"/>
                </a:solidFill>
              </a:rPr>
              <a:t>Examples</a:t>
            </a:r>
            <a:r>
              <a:rPr lang="fr-FR" sz="1500" b="1" i="1" dirty="0">
                <a:solidFill>
                  <a:srgbClr val="0070C0"/>
                </a:solidFill>
              </a:rPr>
              <a:t>: </a:t>
            </a:r>
            <a:r>
              <a:rPr lang="fr-FR" sz="1500" b="1" i="1" dirty="0" err="1">
                <a:solidFill>
                  <a:srgbClr val="0070C0"/>
                </a:solidFill>
              </a:rPr>
              <a:t>Surveys</a:t>
            </a:r>
            <a:r>
              <a:rPr lang="fr-FR" sz="1500" b="1" i="1" dirty="0">
                <a:solidFill>
                  <a:srgbClr val="0070C0"/>
                </a:solidFill>
              </a:rPr>
              <a:t>, observations, </a:t>
            </a:r>
            <a:r>
              <a:rPr lang="fr-FR" sz="1500" b="1" i="1" dirty="0" err="1">
                <a:solidFill>
                  <a:srgbClr val="0070C0"/>
                </a:solidFill>
              </a:rPr>
              <a:t>experiments</a:t>
            </a:r>
            <a:r>
              <a:rPr lang="fr-FR" sz="1500" b="1" i="1" dirty="0">
                <a:solidFill>
                  <a:srgbClr val="0070C0"/>
                </a:solidFill>
              </a:rPr>
              <a:t>, questionnaire, </a:t>
            </a:r>
            <a:r>
              <a:rPr lang="fr-FR" sz="1500" b="1" i="1" dirty="0" err="1">
                <a:solidFill>
                  <a:srgbClr val="0070C0"/>
                </a:solidFill>
              </a:rPr>
              <a:t>personal</a:t>
            </a:r>
            <a:r>
              <a:rPr lang="fr-FR" sz="1500" b="1" i="1" dirty="0">
                <a:solidFill>
                  <a:srgbClr val="0070C0"/>
                </a:solidFill>
              </a:rPr>
              <a:t> interview</a:t>
            </a:r>
            <a:r>
              <a:rPr lang="en-GB" sz="1500" b="1" i="1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4720B0-AA06-D6E3-8CD5-99A695C04797}"/>
              </a:ext>
            </a:extLst>
          </p:cNvPr>
          <p:cNvSpPr txBox="1"/>
          <p:nvPr/>
        </p:nvSpPr>
        <p:spPr>
          <a:xfrm>
            <a:off x="4141720" y="3368820"/>
            <a:ext cx="4421875" cy="21582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50" b="1" dirty="0"/>
              <a:t>SECONDARY DATA</a:t>
            </a:r>
          </a:p>
          <a:p>
            <a:pPr marL="600075" lvl="1" indent="-257175">
              <a:buFont typeface="Arial" panose="020B0604020202020204" pitchFamily="34" charset="0"/>
              <a:buChar char="•"/>
            </a:pPr>
            <a:r>
              <a:rPr lang="en-GB" sz="1650" b="1" dirty="0">
                <a:solidFill>
                  <a:srgbClr val="C00000"/>
                </a:solidFill>
              </a:rPr>
              <a:t>Data earlier collected or gathered by someone else. </a:t>
            </a:r>
          </a:p>
          <a:p>
            <a:pPr lvl="1"/>
            <a:endParaRPr lang="en-GB" sz="1650" b="1" dirty="0">
              <a:solidFill>
                <a:srgbClr val="C00000"/>
              </a:solidFill>
            </a:endParaRPr>
          </a:p>
          <a:p>
            <a:pPr lvl="2"/>
            <a:r>
              <a:rPr lang="en-GB" sz="1500" b="1" i="1" dirty="0">
                <a:solidFill>
                  <a:srgbClr val="0070C0"/>
                </a:solidFill>
              </a:rPr>
              <a:t>Examples: Government publications, websites, books, journal articles are Not secondary data !!! , internal records etc.</a:t>
            </a:r>
          </a:p>
        </p:txBody>
      </p:sp>
    </p:spTree>
    <p:extLst>
      <p:ext uri="{BB962C8B-B14F-4D97-AF65-F5344CB8AC3E}">
        <p14:creationId xmlns:p14="http://schemas.microsoft.com/office/powerpoint/2010/main" val="3871811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563457-1EC8-4978-BCCB-AFD88C9ED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4572000" y="2629526"/>
            <a:ext cx="0" cy="1808498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9487" y="2833664"/>
            <a:ext cx="4212513" cy="2540151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Qualitative strategies usually focus on identifying frequently occurring phenomena. 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These phenomena are often called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patterns of behaviour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behaviour may be verbal or nonverbal.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6AAEF6C8-0C3A-414C-A5D5-CC086224DE53}"/>
              </a:ext>
            </a:extLst>
          </p:cNvPr>
          <p:cNvSpPr txBox="1">
            <a:spLocks/>
          </p:cNvSpPr>
          <p:nvPr/>
        </p:nvSpPr>
        <p:spPr>
          <a:xfrm>
            <a:off x="274258" y="265606"/>
            <a:ext cx="8510255" cy="911255"/>
          </a:xfrm>
          <a:prstGeom prst="rect">
            <a:avLst/>
          </a:prstGeom>
          <a:solidFill>
            <a:schemeClr val="bg1"/>
          </a:solidFill>
        </p:spPr>
        <p:txBody>
          <a:bodyPr vert="horz" lIns="68580" tIns="34290" rIns="68580" bIns="3429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100" u="sng" dirty="0">
                <a:latin typeface="Arial" panose="020B0604020202020204" pitchFamily="34" charset="0"/>
                <a:cs typeface="Arial" panose="020B0604020202020204" pitchFamily="34" charset="0"/>
              </a:rPr>
              <a:t>QUALITATIVE &amp; QUANTITATIVE STRATEGIES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344302" y="2494986"/>
            <a:ext cx="2962921" cy="269081"/>
          </a:xfrm>
        </p:spPr>
        <p:txBody>
          <a:bodyPr>
            <a:normAutofit fontScale="77500" lnSpcReduction="20000"/>
          </a:bodyPr>
          <a:lstStyle/>
          <a:p>
            <a:r>
              <a:rPr lang="en-US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Patterns of Behaviour</a:t>
            </a: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867012" y="2833664"/>
            <a:ext cx="3917501" cy="2540151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Autofit/>
          </a:bodyPr>
          <a:lstStyle/>
          <a:p>
            <a:pPr algn="just"/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The range of topics discussed in the journal entries; </a:t>
            </a:r>
          </a:p>
          <a:p>
            <a:pPr algn="just"/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Samples of each topic discussed in the journals; </a:t>
            </a:r>
          </a:p>
          <a:p>
            <a:pPr algn="just"/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Typical participant responses to a short-answer test; </a:t>
            </a:r>
          </a:p>
          <a:p>
            <a:pPr algn="just"/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Participant actions in different settings; </a:t>
            </a:r>
          </a:p>
          <a:p>
            <a:pPr algn="just"/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Interactions in different settings; or</a:t>
            </a:r>
          </a:p>
          <a:p>
            <a:pPr algn="just"/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Language used in different contexts.</a:t>
            </a:r>
            <a:endParaRPr lang="en-US" sz="15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9487" y="2430837"/>
            <a:ext cx="3668711" cy="269081"/>
          </a:xfrm>
          <a:noFill/>
        </p:spPr>
        <p:txBody>
          <a:bodyPr>
            <a:noAutofit/>
          </a:bodyPr>
          <a:lstStyle/>
          <a:p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What is Qualitative Data?</a:t>
            </a:r>
          </a:p>
        </p:txBody>
      </p:sp>
    </p:spTree>
    <p:extLst>
      <p:ext uri="{BB962C8B-B14F-4D97-AF65-F5344CB8AC3E}">
        <p14:creationId xmlns:p14="http://schemas.microsoft.com/office/powerpoint/2010/main" val="1033511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14" grpId="0" animBg="1"/>
      <p:bldP spid="18" grpId="0" build="p"/>
      <p:bldP spid="19" grpId="0" build="p" animBg="1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563457-1EC8-4978-BCCB-AFD88C9ED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4572000" y="2629526"/>
            <a:ext cx="0" cy="1808498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9487" y="2833664"/>
            <a:ext cx="4212513" cy="2540151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Quantitative research (quantity, in terms of amount)  involves analysis of numerical data. 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6AAEF6C8-0C3A-414C-A5D5-CC086224DE53}"/>
              </a:ext>
            </a:extLst>
          </p:cNvPr>
          <p:cNvSpPr txBox="1">
            <a:spLocks/>
          </p:cNvSpPr>
          <p:nvPr/>
        </p:nvSpPr>
        <p:spPr>
          <a:xfrm>
            <a:off x="147411" y="1817569"/>
            <a:ext cx="8510255" cy="911255"/>
          </a:xfrm>
          <a:prstGeom prst="rect">
            <a:avLst/>
          </a:prstGeom>
          <a:solidFill>
            <a:schemeClr val="bg1"/>
          </a:solidFill>
        </p:spPr>
        <p:txBody>
          <a:bodyPr vert="horz" lIns="68580" tIns="34290" rIns="68580" bIns="3429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100" u="sng" dirty="0">
                <a:latin typeface="Arial" panose="020B0604020202020204" pitchFamily="34" charset="0"/>
                <a:cs typeface="Arial" panose="020B0604020202020204" pitchFamily="34" charset="0"/>
              </a:rPr>
              <a:t>QUANTITATIVE STRATEGIES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344302" y="2494986"/>
            <a:ext cx="2962921" cy="269081"/>
          </a:xfrm>
        </p:spPr>
        <p:txBody>
          <a:bodyPr>
            <a:normAutofit fontScale="77500" lnSpcReduction="20000"/>
          </a:bodyPr>
          <a:lstStyle/>
          <a:p>
            <a:r>
              <a:rPr lang="en-US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Collected</a:t>
            </a: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867012" y="2833663"/>
            <a:ext cx="4129577" cy="2670650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Autofit/>
          </a:bodyPr>
          <a:lstStyle/>
          <a:p>
            <a:pPr algn="just"/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Tend to concentrate on numbers</a:t>
            </a:r>
          </a:p>
          <a:p>
            <a:pPr algn="just"/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Are good at answering “how much” questions</a:t>
            </a:r>
          </a:p>
          <a:p>
            <a:pPr algn="just"/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Are only as good as the figures available</a:t>
            </a:r>
          </a:p>
          <a:p>
            <a:pPr algn="just"/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Assume the use of certain methods</a:t>
            </a:r>
          </a:p>
          <a:p>
            <a:pPr algn="just"/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Are traditionally associated with deductive approaches and the “hard” sciences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9487" y="2430837"/>
            <a:ext cx="3668711" cy="269081"/>
          </a:xfrm>
          <a:noFill/>
        </p:spPr>
        <p:txBody>
          <a:bodyPr>
            <a:noAutofit/>
          </a:bodyPr>
          <a:lstStyle/>
          <a:p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What is Quantitative Data?</a:t>
            </a:r>
          </a:p>
        </p:txBody>
      </p:sp>
      <p:sp>
        <p:nvSpPr>
          <p:cNvPr id="2" name="Text Placeholder 5">
            <a:extLst>
              <a:ext uri="{FF2B5EF4-FFF2-40B4-BE49-F238E27FC236}">
                <a16:creationId xmlns:a16="http://schemas.microsoft.com/office/drawing/2014/main" id="{94DD2A47-7538-42AC-3FA6-2925FADE9D87}"/>
              </a:ext>
            </a:extLst>
          </p:cNvPr>
          <p:cNvSpPr txBox="1">
            <a:spLocks/>
          </p:cNvSpPr>
          <p:nvPr/>
        </p:nvSpPr>
        <p:spPr>
          <a:xfrm>
            <a:off x="274258" y="265606"/>
            <a:ext cx="8510255" cy="911255"/>
          </a:xfrm>
          <a:prstGeom prst="rect">
            <a:avLst/>
          </a:prstGeom>
          <a:solidFill>
            <a:schemeClr val="bg1"/>
          </a:solidFill>
        </p:spPr>
        <p:txBody>
          <a:bodyPr vert="horz" lIns="68580" tIns="34290" rIns="68580" bIns="3429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100" u="sng" dirty="0">
                <a:latin typeface="Arial" panose="020B0604020202020204" pitchFamily="34" charset="0"/>
                <a:cs typeface="Arial" panose="020B0604020202020204" pitchFamily="34" charset="0"/>
              </a:rPr>
              <a:t>QUALITATIVE &amp; QUANTITATIVE STRATEGIES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624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14" grpId="0" animBg="1"/>
      <p:bldP spid="18" grpId="0" build="p"/>
      <p:bldP spid="19" grpId="0" build="p" animBg="1"/>
      <p:bldP spid="6" grpId="0" build="p"/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359016" y="818219"/>
            <a:ext cx="6425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RESEARCH PHILOSOPHIES AND RESEARCH DESIGN</a:t>
            </a:r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731872435"/>
              </p:ext>
            </p:extLst>
          </p:nvPr>
        </p:nvGraphicFramePr>
        <p:xfrm>
          <a:off x="216659" y="1187551"/>
          <a:ext cx="8710682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67663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A373B8-2D47-2C80-A59C-B25FB39D6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FD243-ADF3-4BCA-BDCB-C5D6C0AE4B66}" type="datetime1">
              <a:rPr lang="en-GB" smtClean="0"/>
              <a:t>08/02/2025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285AF1-9306-AE04-E00A-85FA3A6289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14</a:t>
            </a:fld>
            <a:endParaRPr lang="en-GB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1E934E8D-16EF-A948-89D1-D4AB402EB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1120" y="413967"/>
            <a:ext cx="6287086" cy="594000"/>
          </a:xfrm>
          <a:solidFill>
            <a:schemeClr val="bg1">
              <a:lumMod val="95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Qualitative data collection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6A5C734-C0BF-EEB2-72E3-9C98C5029A8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7225" y="1485900"/>
            <a:ext cx="8077200" cy="3886200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altLang="en-US" dirty="0"/>
              <a:t>Interviews</a:t>
            </a:r>
          </a:p>
          <a:p>
            <a:pPr>
              <a:lnSpc>
                <a:spcPct val="200000"/>
              </a:lnSpc>
            </a:pPr>
            <a:r>
              <a:rPr lang="en-GB" altLang="en-US" dirty="0"/>
              <a:t>Focus groups</a:t>
            </a:r>
          </a:p>
          <a:p>
            <a:pPr>
              <a:lnSpc>
                <a:spcPct val="200000"/>
              </a:lnSpc>
            </a:pPr>
            <a:r>
              <a:rPr lang="en-GB" altLang="en-US" dirty="0"/>
              <a:t>Observation</a:t>
            </a:r>
          </a:p>
          <a:p>
            <a:pPr>
              <a:lnSpc>
                <a:spcPct val="200000"/>
              </a:lnSpc>
            </a:pPr>
            <a:r>
              <a:rPr lang="en-GB" altLang="en-US" dirty="0"/>
              <a:t>Others?</a:t>
            </a:r>
          </a:p>
        </p:txBody>
      </p:sp>
    </p:spTree>
    <p:extLst>
      <p:ext uri="{BB962C8B-B14F-4D97-AF65-F5344CB8AC3E}">
        <p14:creationId xmlns:p14="http://schemas.microsoft.com/office/powerpoint/2010/main" val="26110944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A373B8-2D47-2C80-A59C-B25FB39D6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FD243-ADF3-4BCA-BDCB-C5D6C0AE4B66}" type="datetime1">
              <a:rPr lang="en-GB" smtClean="0"/>
              <a:t>08/02/2025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285AF1-9306-AE04-E00A-85FA3A6289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15</a:t>
            </a:fld>
            <a:endParaRPr lang="en-GB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1E934E8D-16EF-A948-89D1-D4AB402EB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4657" y="254576"/>
            <a:ext cx="6287086" cy="594000"/>
          </a:xfrm>
          <a:solidFill>
            <a:schemeClr val="bg1">
              <a:lumMod val="95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Interviews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6A5C734-C0BF-EEB2-72E3-9C98C5029A8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" y="1125174"/>
            <a:ext cx="8077200" cy="3886200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altLang="en-US" dirty="0"/>
              <a:t>Interviewing subjects is a popular data collection technique</a:t>
            </a:r>
          </a:p>
          <a:p>
            <a:pPr>
              <a:lnSpc>
                <a:spcPct val="200000"/>
              </a:lnSpc>
            </a:pPr>
            <a:r>
              <a:rPr lang="en-GB" altLang="en-US" dirty="0"/>
              <a:t>It is a purposeful discussion between two or more people</a:t>
            </a:r>
          </a:p>
          <a:p>
            <a:pPr>
              <a:lnSpc>
                <a:spcPct val="200000"/>
              </a:lnSpc>
            </a:pPr>
            <a:r>
              <a:rPr lang="en-GB" altLang="en-US" dirty="0"/>
              <a:t>Interview: </a:t>
            </a:r>
          </a:p>
          <a:p>
            <a:pPr lvl="1"/>
            <a:r>
              <a:rPr lang="en-GB" altLang="en-US" dirty="0"/>
              <a:t>Structured (quantitative data)</a:t>
            </a:r>
          </a:p>
          <a:p>
            <a:pPr lvl="1"/>
            <a:r>
              <a:rPr lang="en-GB" altLang="en-US" dirty="0"/>
              <a:t>Semi structured</a:t>
            </a:r>
          </a:p>
          <a:p>
            <a:pPr lvl="1"/>
            <a:r>
              <a:rPr lang="en-GB" altLang="en-US" dirty="0"/>
              <a:t>unstructured/in depth </a:t>
            </a:r>
          </a:p>
          <a:p>
            <a:pPr>
              <a:lnSpc>
                <a:spcPct val="200000"/>
              </a:lnSpc>
            </a:pPr>
            <a:endParaRPr lang="en-GB" altLang="en-US" dirty="0"/>
          </a:p>
        </p:txBody>
      </p:sp>
      <p:pic>
        <p:nvPicPr>
          <p:cNvPr id="3" name="Picture 2" descr="5 Reasons Your Job Interviews Aren't Becoming Job Offers">
            <a:extLst>
              <a:ext uri="{FF2B5EF4-FFF2-40B4-BE49-F238E27FC236}">
                <a16:creationId xmlns:a16="http://schemas.microsoft.com/office/drawing/2014/main" id="{05DF3F98-ACED-D7CD-D4F2-C6A41F3AF0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8025" y="2833382"/>
            <a:ext cx="4168775" cy="2605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35689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2">
            <a:extLst>
              <a:ext uri="{FF2B5EF4-FFF2-40B4-BE49-F238E27FC236}">
                <a16:creationId xmlns:a16="http://schemas.microsoft.com/office/drawing/2014/main" id="{1E934E8D-16EF-A948-89D1-D4AB402EB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b="1"/>
              <a:t>Focus Group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6A5C734-C0BF-EEB2-72E3-9C98C5029A8F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altLang="en-US" dirty="0"/>
              <a:t>It is a group interview</a:t>
            </a:r>
            <a:endParaRPr lang="en-GB" altLang="en-US"/>
          </a:p>
          <a:p>
            <a:r>
              <a:rPr lang="en-GB" altLang="en-US" dirty="0"/>
              <a:t>Participants are selected (with certain characteristics)</a:t>
            </a:r>
            <a:endParaRPr lang="en-GB" altLang="en-US"/>
          </a:p>
          <a:p>
            <a:r>
              <a:rPr lang="en-GB" altLang="en-US" dirty="0"/>
              <a:t>Discussions are conducted several times with similar participants</a:t>
            </a:r>
            <a:endParaRPr lang="en-GB" altLang="en-US"/>
          </a:p>
          <a:p>
            <a:r>
              <a:rPr lang="en-GB" altLang="en-US" dirty="0"/>
              <a:t>The researcher is referred as moderator/facilitator</a:t>
            </a:r>
            <a:endParaRPr lang="en-GB" altLang="en-US"/>
          </a:p>
        </p:txBody>
      </p:sp>
      <p:pic>
        <p:nvPicPr>
          <p:cNvPr id="3" name="Picture 6" descr="Getting The Most From A Focus Group | | Fingertips Typing">
            <a:extLst>
              <a:ext uri="{FF2B5EF4-FFF2-40B4-BE49-F238E27FC236}">
                <a16:creationId xmlns:a16="http://schemas.microsoft.com/office/drawing/2014/main" id="{DF910CF1-60D2-8C34-75C8-F91B30790D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463913"/>
            <a:ext cx="4038600" cy="226161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A373B8-2D47-2C80-A59C-B25FB39D61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39FD243-ADF3-4BCA-BDCB-C5D6C0AE4B66}" type="datetime1">
              <a:rPr lang="en-GB" smtClean="0"/>
              <a:pPr>
                <a:spcAft>
                  <a:spcPts val="600"/>
                </a:spcAft>
              </a:pPr>
              <a:t>08/02/2025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285AF1-9306-AE04-E00A-85FA3A6289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2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F4BD6A3A-4F9D-41E3-A65D-BCC7D77E66B6}" type="slidenum">
              <a:rPr lang="en-GB" smtClean="0"/>
              <a:pPr>
                <a:spcAft>
                  <a:spcPts val="600"/>
                </a:spcAft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3470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A373B8-2D47-2C80-A59C-B25FB39D6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FD243-ADF3-4BCA-BDCB-C5D6C0AE4B66}" type="datetime1">
              <a:rPr lang="en-GB" smtClean="0"/>
              <a:t>08/02/2025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285AF1-9306-AE04-E00A-85FA3A6289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17</a:t>
            </a:fld>
            <a:endParaRPr lang="en-GB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1E934E8D-16EF-A948-89D1-D4AB402EB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4657" y="254576"/>
            <a:ext cx="6287086" cy="594000"/>
          </a:xfrm>
          <a:solidFill>
            <a:schemeClr val="bg1">
              <a:lumMod val="95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Observation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6A5C734-C0BF-EEB2-72E3-9C98C5029A8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069525"/>
            <a:ext cx="5673754" cy="4210224"/>
          </a:xfrm>
        </p:spPr>
        <p:txBody>
          <a:bodyPr/>
          <a:lstStyle/>
          <a:p>
            <a:r>
              <a:rPr lang="en-GB" altLang="en-US" sz="2000" b="1" dirty="0">
                <a:solidFill>
                  <a:srgbClr val="FF0000"/>
                </a:solidFill>
              </a:rPr>
              <a:t>Participant Observation </a:t>
            </a:r>
            <a:r>
              <a:rPr lang="en-GB" altLang="en-US" sz="2000" dirty="0"/>
              <a:t>(Qualitative Data)</a:t>
            </a:r>
          </a:p>
          <a:p>
            <a:pPr>
              <a:buFontTx/>
              <a:buNone/>
            </a:pPr>
            <a:r>
              <a:rPr lang="en-GB" altLang="en-US" sz="2000" dirty="0"/>
              <a:t>   The researcher immerses him/herself in a social </a:t>
            </a:r>
          </a:p>
          <a:p>
            <a:pPr>
              <a:buFontTx/>
              <a:buNone/>
            </a:pPr>
            <a:r>
              <a:rPr lang="en-GB" altLang="en-US" sz="2000" dirty="0"/>
              <a:t>    setting for a period and observes behaviour and </a:t>
            </a:r>
          </a:p>
          <a:p>
            <a:pPr>
              <a:buFontTx/>
              <a:buNone/>
            </a:pPr>
            <a:r>
              <a:rPr lang="en-GB" altLang="en-US" sz="2000" dirty="0"/>
              <a:t>    verbal statements and asks questions of the        population being studied </a:t>
            </a:r>
            <a:r>
              <a:rPr lang="en-GB" altLang="en-US" sz="2000" dirty="0" err="1"/>
              <a:t>ie</a:t>
            </a:r>
            <a:r>
              <a:rPr lang="en-GB" altLang="en-US" sz="2000" dirty="0"/>
              <a:t> accompanied shopping trip </a:t>
            </a:r>
          </a:p>
          <a:p>
            <a:pPr>
              <a:buFontTx/>
              <a:buNone/>
            </a:pPr>
            <a:endParaRPr lang="en-GB" altLang="en-US" sz="2000" dirty="0"/>
          </a:p>
          <a:p>
            <a:r>
              <a:rPr lang="en-GB" altLang="en-US" sz="2000" b="1" dirty="0">
                <a:solidFill>
                  <a:srgbClr val="FF0000"/>
                </a:solidFill>
              </a:rPr>
              <a:t>Structured Observation </a:t>
            </a:r>
            <a:r>
              <a:rPr lang="en-GB" altLang="en-US" sz="2000" dirty="0"/>
              <a:t>(Quantitative data)</a:t>
            </a:r>
          </a:p>
          <a:p>
            <a:pPr>
              <a:buFontTx/>
              <a:buNone/>
            </a:pPr>
            <a:r>
              <a:rPr lang="en-GB" altLang="en-US" sz="2000" dirty="0"/>
              <a:t>   To record the behaviour of a fixed number of subjects in a systematic way (the frequency of those activities) </a:t>
            </a:r>
            <a:r>
              <a:rPr lang="en-GB" altLang="en-US" sz="2000" dirty="0" err="1"/>
              <a:t>ie</a:t>
            </a:r>
            <a:r>
              <a:rPr lang="en-GB" altLang="en-US" sz="2000" dirty="0"/>
              <a:t> traffic survey </a:t>
            </a:r>
          </a:p>
        </p:txBody>
      </p:sp>
      <p:pic>
        <p:nvPicPr>
          <p:cNvPr id="4" name="Picture 2" descr="Research Tools 1: Observation - INDUSTRIAL ENGINEERING AND ...">
            <a:extLst>
              <a:ext uri="{FF2B5EF4-FFF2-40B4-BE49-F238E27FC236}">
                <a16:creationId xmlns:a16="http://schemas.microsoft.com/office/drawing/2014/main" id="{64F5EDB2-E2D0-11A1-1E18-CB2A44C10E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543" y="1069525"/>
            <a:ext cx="3170981" cy="1640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Dubai Market Research | Ethnographic observation">
            <a:extLst>
              <a:ext uri="{FF2B5EF4-FFF2-40B4-BE49-F238E27FC236}">
                <a16:creationId xmlns:a16="http://schemas.microsoft.com/office/drawing/2014/main" id="{1DF0EB4E-6CDE-B152-B6EC-3B63F94AC2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544" y="2943853"/>
            <a:ext cx="3158514" cy="213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60142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A373B8-2D47-2C80-A59C-B25FB39D6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FD243-ADF3-4BCA-BDCB-C5D6C0AE4B66}" type="datetime1">
              <a:rPr lang="en-GB" smtClean="0"/>
              <a:t>08/02/2025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285AF1-9306-AE04-E00A-85FA3A6289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18</a:t>
            </a:fld>
            <a:endParaRPr lang="en-GB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1E934E8D-16EF-A948-89D1-D4AB402EB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4657" y="254576"/>
            <a:ext cx="6287086" cy="594000"/>
          </a:xfrm>
          <a:solidFill>
            <a:schemeClr val="bg1">
              <a:lumMod val="95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Quantitative data collection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6A5C734-C0BF-EEB2-72E3-9C98C5029A8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" y="1125174"/>
            <a:ext cx="8077200" cy="3886200"/>
          </a:xfrm>
        </p:spPr>
        <p:txBody>
          <a:bodyPr/>
          <a:lstStyle/>
          <a:p>
            <a:endParaRPr lang="fr-FR" altLang="en-US" dirty="0"/>
          </a:p>
          <a:p>
            <a:r>
              <a:rPr lang="fr-FR" altLang="en-US" dirty="0"/>
              <a:t>Questionnaires</a:t>
            </a:r>
          </a:p>
          <a:p>
            <a:endParaRPr lang="fr-FR" altLang="en-US" dirty="0"/>
          </a:p>
          <a:p>
            <a:r>
              <a:rPr lang="fr-FR" altLang="en-US" dirty="0" err="1"/>
              <a:t>Archival</a:t>
            </a:r>
            <a:r>
              <a:rPr lang="fr-FR" altLang="en-US" dirty="0"/>
              <a:t>/</a:t>
            </a:r>
            <a:r>
              <a:rPr lang="fr-FR" altLang="en-US" dirty="0" err="1"/>
              <a:t>historic</a:t>
            </a:r>
            <a:r>
              <a:rPr lang="fr-FR" altLang="en-US" dirty="0"/>
              <a:t> data</a:t>
            </a:r>
          </a:p>
        </p:txBody>
      </p:sp>
    </p:spTree>
    <p:extLst>
      <p:ext uri="{BB962C8B-B14F-4D97-AF65-F5344CB8AC3E}">
        <p14:creationId xmlns:p14="http://schemas.microsoft.com/office/powerpoint/2010/main" val="25694307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263" y="485775"/>
            <a:ext cx="7772400" cy="710977"/>
          </a:xfrm>
        </p:spPr>
        <p:txBody>
          <a:bodyPr/>
          <a:lstStyle/>
          <a:p>
            <a:r>
              <a:rPr lang="en-GB" sz="3600" dirty="0"/>
              <a:t>Questionnaires (closed questions)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263" y="1268760"/>
            <a:ext cx="7772400" cy="4230340"/>
          </a:xfrm>
        </p:spPr>
        <p:txBody>
          <a:bodyPr/>
          <a:lstStyle/>
          <a:p>
            <a:pPr>
              <a:lnSpc>
                <a:spcPct val="80000"/>
              </a:lnSpc>
              <a:buFont typeface="Arial" pitchFamily="34" charset="0"/>
              <a:buChar char="•"/>
            </a:pPr>
            <a:endParaRPr lang="en-GB" sz="2400" dirty="0"/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r>
              <a:rPr lang="en-GB" sz="2400" dirty="0"/>
              <a:t>Most widely used-  essentially a positivist tool (the use of hypotheses, random sampling, testing relationships) between variables will be used</a:t>
            </a:r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r>
              <a:rPr lang="en-GB" sz="2400" dirty="0"/>
              <a:t>It asks the same set of questions (standardise questions)</a:t>
            </a:r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r>
              <a:rPr lang="en-GB" sz="2400" dirty="0"/>
              <a:t>Efficient way of collecting responses from a large sample</a:t>
            </a:r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r>
              <a:rPr lang="en-GB" sz="2400" dirty="0"/>
              <a:t>Can be linked well with other tools, e.g. interviews</a:t>
            </a:r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r>
              <a:rPr lang="en-GB" sz="2400" dirty="0"/>
              <a:t>Be aware that good questionnaires take a lot of time &amp; effort to design well</a:t>
            </a:r>
          </a:p>
          <a:p>
            <a:pPr marL="0" indent="0">
              <a:buNone/>
            </a:pPr>
            <a:endParaRPr lang="en-GB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263" y="404665"/>
            <a:ext cx="7772400" cy="792088"/>
          </a:xfrm>
        </p:spPr>
        <p:txBody>
          <a:bodyPr/>
          <a:lstStyle/>
          <a:p>
            <a:r>
              <a:rPr lang="en-GB" sz="3200" b="1" dirty="0"/>
              <a:t>Types of questionnaire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263" y="1268760"/>
            <a:ext cx="7772400" cy="4230340"/>
          </a:xfrm>
        </p:spPr>
        <p:txBody>
          <a:bodyPr/>
          <a:lstStyle/>
          <a:p>
            <a:pPr>
              <a:lnSpc>
                <a:spcPct val="80000"/>
              </a:lnSpc>
              <a:buFont typeface="Arial" pitchFamily="34" charset="0"/>
              <a:buChar char="•"/>
            </a:pPr>
            <a:endParaRPr lang="en-GB" sz="2800" dirty="0"/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r>
              <a:rPr lang="en-GB" sz="2800" dirty="0"/>
              <a:t>Self-administered (on-line, postal, delivered and collected by hand etc)</a:t>
            </a:r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endParaRPr lang="en-GB" sz="2800" dirty="0"/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r>
              <a:rPr lang="en-GB" sz="2800" dirty="0"/>
              <a:t>Interviewer-administered questionnaires (telephone or structured interview). The questions asked will be closed questions</a:t>
            </a:r>
            <a:r>
              <a:rPr lang="en-GB" dirty="0"/>
              <a:t>.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263" y="404665"/>
            <a:ext cx="7772400" cy="1152128"/>
          </a:xfrm>
        </p:spPr>
        <p:txBody>
          <a:bodyPr/>
          <a:lstStyle/>
          <a:p>
            <a:r>
              <a:rPr lang="en-GB" sz="3600" b="1" dirty="0"/>
              <a:t>Types of questions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263" y="1392572"/>
            <a:ext cx="8107508" cy="4106528"/>
          </a:xfrm>
        </p:spPr>
        <p:txBody>
          <a:bodyPr/>
          <a:lstStyle/>
          <a:p>
            <a:pPr lvl="1">
              <a:buFont typeface="Arial" pitchFamily="34" charset="0"/>
              <a:buChar char="•"/>
            </a:pPr>
            <a:endParaRPr lang="en-GB" dirty="0"/>
          </a:p>
          <a:p>
            <a:pPr lvl="1">
              <a:buFont typeface="Arial" pitchFamily="34" charset="0"/>
              <a:buChar char="•"/>
            </a:pPr>
            <a:r>
              <a:rPr lang="en-GB" dirty="0"/>
              <a:t>List – offers a list of items, any of which </a:t>
            </a:r>
          </a:p>
          <a:p>
            <a:pPr lvl="1">
              <a:buNone/>
            </a:pPr>
            <a:r>
              <a:rPr lang="en-GB" dirty="0"/>
              <a:t>may be selected (box ticking)</a:t>
            </a:r>
          </a:p>
          <a:p>
            <a:pPr lvl="1">
              <a:buFont typeface="Arial" pitchFamily="34" charset="0"/>
              <a:buChar char="•"/>
            </a:pPr>
            <a:r>
              <a:rPr lang="en-GB" dirty="0"/>
              <a:t>Category – one response selected from a </a:t>
            </a:r>
          </a:p>
          <a:p>
            <a:pPr lvl="1">
              <a:buNone/>
            </a:pPr>
            <a:r>
              <a:rPr lang="en-GB" dirty="0"/>
              <a:t>set of categories</a:t>
            </a:r>
          </a:p>
          <a:p>
            <a:pPr lvl="1">
              <a:buFont typeface="Arial" pitchFamily="34" charset="0"/>
              <a:buChar char="•"/>
            </a:pPr>
            <a:r>
              <a:rPr lang="en-GB" dirty="0"/>
              <a:t>Ranking – placing something in order of </a:t>
            </a:r>
          </a:p>
          <a:p>
            <a:pPr lvl="1">
              <a:buNone/>
            </a:pPr>
            <a:r>
              <a:rPr lang="en-GB" dirty="0"/>
              <a:t>importance</a:t>
            </a:r>
          </a:p>
          <a:p>
            <a:pPr lvl="1">
              <a:buFont typeface="Arial" pitchFamily="34" charset="0"/>
              <a:buChar char="•"/>
            </a:pPr>
            <a:r>
              <a:rPr lang="en-GB" dirty="0"/>
              <a:t>Rating or scale – record responses – opinion </a:t>
            </a:r>
          </a:p>
          <a:p>
            <a:pPr lvl="1">
              <a:buNone/>
            </a:pPr>
            <a:r>
              <a:rPr lang="en-GB" dirty="0"/>
              <a:t>data (</a:t>
            </a:r>
            <a:r>
              <a:rPr lang="en-GB" dirty="0" err="1"/>
              <a:t>Likert</a:t>
            </a:r>
            <a:r>
              <a:rPr lang="en-GB" dirty="0"/>
              <a:t> rating scale)</a:t>
            </a:r>
          </a:p>
          <a:p>
            <a:pPr lvl="1">
              <a:buFont typeface="Arial" pitchFamily="34" charset="0"/>
              <a:buChar char="•"/>
            </a:pPr>
            <a:r>
              <a:rPr lang="en-GB" dirty="0"/>
              <a:t>Quantity – response is numerical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263" y="332657"/>
            <a:ext cx="7772400" cy="720080"/>
          </a:xfrm>
        </p:spPr>
        <p:txBody>
          <a:bodyPr/>
          <a:lstStyle/>
          <a:p>
            <a:r>
              <a:rPr lang="en-GB" sz="4000" b="1" dirty="0"/>
              <a:t>Closed Questions</a:t>
            </a:r>
            <a:r>
              <a:rPr lang="en-GB" sz="40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- examples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5765" y="872716"/>
            <a:ext cx="7772400" cy="5112568"/>
          </a:xfrm>
        </p:spPr>
        <p:txBody>
          <a:bodyPr/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0000"/>
              </a:solidFill>
            </a:endParaRPr>
          </a:p>
          <a:p>
            <a:pPr marL="0" indent="0">
              <a:buFontTx/>
              <a:buNone/>
              <a:defRPr/>
            </a:pPr>
            <a:r>
              <a:rPr lang="en-GB" sz="2000" b="1" dirty="0">
                <a:solidFill>
                  <a:srgbClr val="000000"/>
                </a:solidFill>
              </a:rPr>
              <a:t>List:</a:t>
            </a:r>
          </a:p>
          <a:p>
            <a:pPr marL="0" indent="0">
              <a:buFontTx/>
              <a:buNone/>
              <a:defRPr/>
            </a:pPr>
            <a:r>
              <a:rPr lang="en-GB" sz="2000" dirty="0">
                <a:solidFill>
                  <a:srgbClr val="000000"/>
                </a:solidFill>
              </a:rPr>
              <a:t>What is your gender? </a:t>
            </a:r>
          </a:p>
          <a:p>
            <a:pPr marL="0" indent="0">
              <a:buFontTx/>
              <a:buNone/>
              <a:defRPr/>
            </a:pPr>
            <a:r>
              <a:rPr lang="en-GB" sz="2000" dirty="0">
                <a:solidFill>
                  <a:srgbClr val="000000"/>
                </a:solidFill>
              </a:rPr>
              <a:t>(</a:t>
            </a:r>
            <a:r>
              <a:rPr lang="en-GB" sz="2000" i="1" dirty="0">
                <a:solidFill>
                  <a:srgbClr val="000000"/>
                </a:solidFill>
              </a:rPr>
              <a:t>Please circle the appropriate response</a:t>
            </a:r>
            <a:r>
              <a:rPr lang="en-GB" sz="2000" dirty="0">
                <a:solidFill>
                  <a:srgbClr val="000000"/>
                </a:solidFill>
              </a:rPr>
              <a:t>)</a:t>
            </a:r>
          </a:p>
          <a:p>
            <a:pPr marL="514350" indent="-338138">
              <a:buFont typeface="+mj-lt"/>
              <a:buAutoNum type="arabicPeriod"/>
              <a:defRPr/>
            </a:pPr>
            <a:r>
              <a:rPr lang="en-GB" sz="2000" dirty="0">
                <a:solidFill>
                  <a:srgbClr val="000000"/>
                </a:solidFill>
              </a:rPr>
              <a:t>Male</a:t>
            </a:r>
          </a:p>
          <a:p>
            <a:pPr marL="514350" indent="-338138">
              <a:buFont typeface="+mj-lt"/>
              <a:buAutoNum type="arabicPeriod"/>
              <a:defRPr/>
            </a:pPr>
            <a:r>
              <a:rPr lang="en-GB" sz="2000" dirty="0">
                <a:solidFill>
                  <a:srgbClr val="000000"/>
                </a:solidFill>
              </a:rPr>
              <a:t>Female</a:t>
            </a:r>
          </a:p>
          <a:p>
            <a:pPr marL="0" indent="0">
              <a:spcBef>
                <a:spcPts val="1200"/>
              </a:spcBef>
              <a:buFontTx/>
              <a:buNone/>
              <a:defRPr/>
            </a:pPr>
            <a:r>
              <a:rPr lang="en-GB" sz="2000" b="1" dirty="0">
                <a:solidFill>
                  <a:srgbClr val="000000"/>
                </a:solidFill>
              </a:rPr>
              <a:t>Categories:</a:t>
            </a:r>
          </a:p>
          <a:p>
            <a:pPr marL="0" indent="0">
              <a:buFontTx/>
              <a:buNone/>
              <a:defRPr/>
            </a:pPr>
            <a:r>
              <a:rPr lang="en-GB" sz="2000" dirty="0">
                <a:solidFill>
                  <a:srgbClr val="000000"/>
                </a:solidFill>
              </a:rPr>
              <a:t>How often do you visit the library?</a:t>
            </a:r>
          </a:p>
          <a:p>
            <a:pPr marL="0" indent="0">
              <a:buFontTx/>
              <a:buNone/>
              <a:defRPr/>
            </a:pPr>
            <a:r>
              <a:rPr lang="en-GB" sz="2000" dirty="0">
                <a:solidFill>
                  <a:srgbClr val="000000"/>
                </a:solidFill>
              </a:rPr>
              <a:t>(</a:t>
            </a:r>
            <a:r>
              <a:rPr lang="en-GB" sz="2000" i="1" dirty="0">
                <a:solidFill>
                  <a:srgbClr val="000000"/>
                </a:solidFill>
              </a:rPr>
              <a:t>Please circle the appropriate response</a:t>
            </a:r>
            <a:r>
              <a:rPr lang="en-GB" sz="2000" dirty="0">
                <a:solidFill>
                  <a:srgbClr val="000000"/>
                </a:solidFill>
              </a:rPr>
              <a:t>)</a:t>
            </a:r>
          </a:p>
          <a:p>
            <a:pPr marL="514350" indent="-338138">
              <a:buFontTx/>
              <a:buAutoNum type="arabicPeriod"/>
              <a:defRPr/>
            </a:pPr>
            <a:r>
              <a:rPr lang="en-GB" sz="2000" dirty="0">
                <a:solidFill>
                  <a:srgbClr val="000000"/>
                </a:solidFill>
              </a:rPr>
              <a:t>First visit</a:t>
            </a:r>
          </a:p>
          <a:p>
            <a:pPr marL="514350" indent="-338138">
              <a:buFontTx/>
              <a:buAutoNum type="arabicPeriod"/>
              <a:defRPr/>
            </a:pPr>
            <a:r>
              <a:rPr lang="en-GB" sz="2000" dirty="0">
                <a:solidFill>
                  <a:srgbClr val="000000"/>
                </a:solidFill>
              </a:rPr>
              <a:t>Once a week</a:t>
            </a:r>
          </a:p>
          <a:p>
            <a:pPr marL="514350" indent="-338138">
              <a:buFontTx/>
              <a:buAutoNum type="arabicPeriod"/>
              <a:defRPr/>
            </a:pPr>
            <a:r>
              <a:rPr lang="en-GB" sz="2000" dirty="0">
                <a:solidFill>
                  <a:srgbClr val="000000"/>
                </a:solidFill>
              </a:rPr>
              <a:t>2 or more times a week</a:t>
            </a:r>
          </a:p>
          <a:p>
            <a:pPr marL="514350" indent="-338138">
              <a:buFontTx/>
              <a:buAutoNum type="arabicPeriod"/>
              <a:defRPr/>
            </a:pPr>
            <a:r>
              <a:rPr lang="en-GB" sz="2000" dirty="0">
                <a:solidFill>
                  <a:srgbClr val="000000"/>
                </a:solidFill>
              </a:rPr>
              <a:t>Never</a:t>
            </a:r>
            <a:endParaRPr lang="en-GB" sz="20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263" y="404665"/>
            <a:ext cx="7772400" cy="720080"/>
          </a:xfrm>
        </p:spPr>
        <p:txBody>
          <a:bodyPr/>
          <a:lstStyle/>
          <a:p>
            <a:r>
              <a:rPr lang="en-GB" sz="4000" b="1" dirty="0">
                <a:latin typeface="+mn-lt"/>
              </a:rPr>
              <a:t>Closed Questions</a:t>
            </a:r>
            <a:r>
              <a:rPr lang="en-GB" sz="4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</a:rPr>
              <a:t> - examples</a:t>
            </a:r>
            <a:endParaRPr lang="en-GB" sz="40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263" y="1052736"/>
            <a:ext cx="7772400" cy="5040560"/>
          </a:xfrm>
        </p:spPr>
        <p:txBody>
          <a:bodyPr/>
          <a:lstStyle/>
          <a:p>
            <a:pPr marL="0" indent="0">
              <a:buFontTx/>
              <a:buNone/>
              <a:tabLst>
                <a:tab pos="1136650" algn="l"/>
                <a:tab pos="1905000" algn="l"/>
                <a:tab pos="2673350" algn="l"/>
                <a:tab pos="3425825" algn="l"/>
                <a:tab pos="4194175" algn="l"/>
              </a:tabLst>
              <a:defRPr/>
            </a:pPr>
            <a:endParaRPr lang="en-GB" sz="1800" b="1" dirty="0">
              <a:solidFill>
                <a:srgbClr val="000000"/>
              </a:solidFill>
            </a:endParaRPr>
          </a:p>
          <a:p>
            <a:pPr marL="0" indent="0">
              <a:buFontTx/>
              <a:buNone/>
              <a:tabLst>
                <a:tab pos="1136650" algn="l"/>
                <a:tab pos="1905000" algn="l"/>
                <a:tab pos="2673350" algn="l"/>
                <a:tab pos="3425825" algn="l"/>
                <a:tab pos="4194175" algn="l"/>
              </a:tabLst>
              <a:defRPr/>
            </a:pPr>
            <a:r>
              <a:rPr lang="en-GB" sz="1800" b="1" dirty="0">
                <a:solidFill>
                  <a:srgbClr val="000000"/>
                </a:solidFill>
              </a:rPr>
              <a:t>Likert Scale:</a:t>
            </a:r>
          </a:p>
          <a:p>
            <a:pPr marL="0" indent="0">
              <a:buFontTx/>
              <a:buNone/>
              <a:tabLst>
                <a:tab pos="1136650" algn="l"/>
                <a:tab pos="1905000" algn="l"/>
                <a:tab pos="2673350" algn="l"/>
                <a:tab pos="3425825" algn="l"/>
                <a:tab pos="4194175" algn="l"/>
              </a:tabLst>
              <a:defRPr/>
            </a:pPr>
            <a:r>
              <a:rPr lang="en-GB" sz="1800" dirty="0">
                <a:solidFill>
                  <a:srgbClr val="000000"/>
                </a:solidFill>
              </a:rPr>
              <a:t>In the next set of questions, you are presented with a statement. You are being asked to indicate your level of agreement or disagreement with each statement by indicating whether you: Strongly Agree (SA), Agree (A), Undecided (U), Disagree (D), or Strongly Disagree (SD).</a:t>
            </a:r>
          </a:p>
          <a:p>
            <a:pPr>
              <a:buFontTx/>
              <a:buNone/>
              <a:tabLst>
                <a:tab pos="1136650" algn="l"/>
                <a:tab pos="1905000" algn="l"/>
                <a:tab pos="2673350" algn="l"/>
                <a:tab pos="3425825" algn="l"/>
                <a:tab pos="4194175" algn="l"/>
              </a:tabLst>
              <a:defRPr/>
            </a:pPr>
            <a:endParaRPr lang="en-GB" sz="1800" i="1" dirty="0">
              <a:solidFill>
                <a:srgbClr val="000000"/>
              </a:solidFill>
            </a:endParaRPr>
          </a:p>
          <a:p>
            <a:pPr marL="0" indent="0">
              <a:buFontTx/>
              <a:buNone/>
              <a:tabLst>
                <a:tab pos="1136650" algn="l"/>
                <a:tab pos="1905000" algn="l"/>
                <a:tab pos="2673350" algn="l"/>
                <a:tab pos="3425825" algn="l"/>
                <a:tab pos="4194175" algn="l"/>
              </a:tabLst>
              <a:defRPr/>
            </a:pPr>
            <a:r>
              <a:rPr lang="en-GB" sz="1800" i="1" dirty="0">
                <a:solidFill>
                  <a:srgbClr val="000000"/>
                </a:solidFill>
              </a:rPr>
              <a:t>Please indicate your level of agreement by circling the appropriate response.</a:t>
            </a:r>
          </a:p>
          <a:p>
            <a:pPr>
              <a:buFontTx/>
              <a:buNone/>
              <a:tabLst>
                <a:tab pos="1136650" algn="l"/>
                <a:tab pos="1905000" algn="l"/>
                <a:tab pos="2673350" algn="l"/>
                <a:tab pos="3425825" algn="l"/>
                <a:tab pos="4194175" algn="l"/>
              </a:tabLst>
              <a:defRPr/>
            </a:pPr>
            <a:endParaRPr lang="en-GB" sz="1800" dirty="0">
              <a:solidFill>
                <a:srgbClr val="000000"/>
              </a:solidFill>
            </a:endParaRPr>
          </a:p>
          <a:p>
            <a:pPr>
              <a:buFontTx/>
              <a:buNone/>
              <a:tabLst>
                <a:tab pos="1136650" algn="l"/>
                <a:tab pos="1905000" algn="l"/>
                <a:tab pos="2673350" algn="l"/>
                <a:tab pos="3425825" algn="l"/>
                <a:tab pos="4194175" algn="l"/>
              </a:tabLst>
              <a:defRPr/>
            </a:pPr>
            <a:r>
              <a:rPr lang="en-GB" sz="1800" dirty="0">
                <a:solidFill>
                  <a:srgbClr val="000000"/>
                </a:solidFill>
              </a:rPr>
              <a:t>My job is like a hobby to me.</a:t>
            </a:r>
          </a:p>
          <a:p>
            <a:pPr>
              <a:spcAft>
                <a:spcPts val="1200"/>
              </a:spcAft>
              <a:buFontTx/>
              <a:buNone/>
              <a:tabLst>
                <a:tab pos="1136650" algn="l"/>
                <a:tab pos="1905000" algn="l"/>
                <a:tab pos="2673350" algn="l"/>
                <a:tab pos="3425825" algn="l"/>
                <a:tab pos="4194175" algn="l"/>
              </a:tabLst>
              <a:defRPr/>
            </a:pPr>
            <a:r>
              <a:rPr lang="en-GB" sz="1800" dirty="0">
                <a:solidFill>
                  <a:srgbClr val="000000"/>
                </a:solidFill>
              </a:rPr>
              <a:t>	SA	A	U	D	SD</a:t>
            </a:r>
          </a:p>
          <a:p>
            <a:pPr>
              <a:buFontTx/>
              <a:buNone/>
              <a:tabLst>
                <a:tab pos="1136650" algn="l"/>
                <a:tab pos="1905000" algn="l"/>
                <a:tab pos="2673350" algn="l"/>
                <a:tab pos="3425825" algn="l"/>
                <a:tab pos="4194175" algn="l"/>
              </a:tabLst>
              <a:defRPr/>
            </a:pPr>
            <a:r>
              <a:rPr lang="en-GB" sz="1800" dirty="0">
                <a:solidFill>
                  <a:srgbClr val="000000"/>
                </a:solidFill>
              </a:rPr>
              <a:t>My job is usually interesting enough to keep me from getting bored.</a:t>
            </a:r>
          </a:p>
          <a:p>
            <a:pPr>
              <a:spcAft>
                <a:spcPts val="1200"/>
              </a:spcAft>
              <a:buFontTx/>
              <a:buNone/>
              <a:tabLst>
                <a:tab pos="1136650" algn="l"/>
                <a:tab pos="1905000" algn="l"/>
                <a:tab pos="2673350" algn="l"/>
                <a:tab pos="3425825" algn="l"/>
                <a:tab pos="4194175" algn="l"/>
              </a:tabLst>
              <a:defRPr/>
            </a:pPr>
            <a:r>
              <a:rPr lang="en-GB" sz="1800" dirty="0">
                <a:solidFill>
                  <a:srgbClr val="000000"/>
                </a:solidFill>
              </a:rPr>
              <a:t>	SA 	A 	U 	D 	SD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28ADDB4B-54A4-496C-8C28-C0E22FAC95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28600"/>
            <a:ext cx="8153400" cy="823913"/>
          </a:xfrm>
        </p:spPr>
        <p:txBody>
          <a:bodyPr/>
          <a:lstStyle/>
          <a:p>
            <a:r>
              <a:rPr lang="en-GB" sz="3600" b="1" dirty="0">
                <a:ea typeface="ＭＳ Ｐゴシック"/>
              </a:rPr>
              <a:t>Archival/historic data</a:t>
            </a:r>
            <a:endParaRPr lang="en-GB" sz="3600" b="1" dirty="0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3868ABC3-D36D-42A1-BF47-3694E9AE48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196975"/>
            <a:ext cx="8077200" cy="41370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 dirty="0"/>
              <a:t>Using a survey strategy that have already been analysed for their original purpose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altLang="en-US" sz="2800" dirty="0"/>
          </a:p>
          <a:p>
            <a:pPr>
              <a:lnSpc>
                <a:spcPct val="80000"/>
              </a:lnSpc>
            </a:pPr>
            <a:r>
              <a:rPr lang="en-GB" altLang="en-US" sz="2800" dirty="0"/>
              <a:t>Method of collection: censuses (e.g. Population censuses), continuous/regular surveys (e.g. Labour Force Survey), ad hoc surveys (data from questionnaires from individual researcher)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F853A677-E2E3-4EF9-8DD0-BBC4679017C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5800" y="1214438"/>
            <a:ext cx="8077200" cy="411956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 dirty="0"/>
              <a:t>The characteristic of this method is that different data sets can be combined to form another data set 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altLang="en-US" sz="2800" dirty="0"/>
          </a:p>
          <a:p>
            <a:pPr>
              <a:lnSpc>
                <a:spcPct val="80000"/>
              </a:lnSpc>
            </a:pPr>
            <a:r>
              <a:rPr lang="en-GB" altLang="en-US" sz="2800" dirty="0"/>
              <a:t>Example: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dirty="0"/>
              <a:t>   - Europe’s 15,000 Largest companies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dirty="0"/>
              <a:t>     (compilation of company information)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dirty="0"/>
              <a:t>   - FAME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dirty="0"/>
              <a:t>   - Dunn &amp; Bradstreet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dirty="0"/>
              <a:t>		- National archive of companies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altLang="en-US" sz="28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Number Placeholder 5"/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195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557213" indent="-214313">
              <a:spcBef>
                <a:spcPct val="20000"/>
              </a:spcBef>
              <a:buChar char="–"/>
              <a:defRPr sz="18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857250" indent="-171450">
              <a:spcBef>
                <a:spcPct val="20000"/>
              </a:spcBef>
              <a:buChar char="•"/>
              <a:defRPr sz="165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200150" indent="-171450">
              <a:spcBef>
                <a:spcPct val="20000"/>
              </a:spcBef>
              <a:buChar char="–"/>
              <a:defRPr sz="15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1543050" indent="-171450">
              <a:spcBef>
                <a:spcPct val="20000"/>
              </a:spcBef>
              <a:buChar char="»"/>
              <a:defRPr sz="15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5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2F1C2342-352D-4C85-99E2-2CE74896C008}" type="slidenum">
              <a:rPr lang="en-US" altLang="en-US" sz="600">
                <a:solidFill>
                  <a:schemeClr val="bg2"/>
                </a:solidFill>
                <a:ea typeface="MS PGothic" panose="020B0600070205080204" pitchFamily="34" charset="-128"/>
              </a:rPr>
              <a:pPr>
                <a:spcBef>
                  <a:spcPct val="0"/>
                </a:spcBef>
                <a:buClrTx/>
                <a:buFontTx/>
                <a:buNone/>
              </a:pPr>
              <a:t>26</a:t>
            </a:fld>
            <a:endParaRPr lang="en-US" altLang="en-US" sz="600">
              <a:solidFill>
                <a:schemeClr val="bg2"/>
              </a:solidFill>
              <a:ea typeface="MS PGothic" panose="020B0600070205080204" pitchFamily="34" charset="-12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43340" y="1190153"/>
            <a:ext cx="7713650" cy="15927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57175" indent="-257175">
              <a:spcBef>
                <a:spcPts val="900"/>
              </a:spcBef>
              <a:buFont typeface="Arial" pitchFamily="34" charset="0"/>
              <a:buChar char="•"/>
              <a:defRPr/>
            </a:pPr>
            <a:r>
              <a:rPr lang="en-GB" sz="1500" dirty="0"/>
              <a:t>The ‘population’ is all possible data sources of interest, sources of relevant data. </a:t>
            </a:r>
          </a:p>
          <a:p>
            <a:pPr marL="257175" indent="-257175">
              <a:spcBef>
                <a:spcPts val="900"/>
              </a:spcBef>
              <a:buFont typeface="Arial" pitchFamily="34" charset="0"/>
              <a:buChar char="•"/>
              <a:defRPr/>
            </a:pPr>
            <a:r>
              <a:rPr lang="en-GB" sz="1500" dirty="0"/>
              <a:t>A ‘sample’ of the population is a subset of sources selected to provide data.</a:t>
            </a:r>
          </a:p>
          <a:p>
            <a:pPr marL="257175" indent="-257175">
              <a:spcBef>
                <a:spcPts val="900"/>
              </a:spcBef>
              <a:buFont typeface="Arial" pitchFamily="34" charset="0"/>
              <a:buChar char="•"/>
              <a:defRPr/>
            </a:pPr>
            <a:r>
              <a:rPr lang="en-GB" sz="1500" dirty="0"/>
              <a:t>This process of selecting a subset of the population is referred to as </a:t>
            </a:r>
            <a:r>
              <a:rPr lang="en-GB" sz="1500" b="1" dirty="0"/>
              <a:t>sampling</a:t>
            </a:r>
            <a:r>
              <a:rPr lang="en-GB" sz="1500" dirty="0"/>
              <a:t>.</a:t>
            </a:r>
          </a:p>
          <a:p>
            <a:pPr marL="257175" indent="-257175">
              <a:spcBef>
                <a:spcPts val="900"/>
              </a:spcBef>
              <a:buFont typeface="Arial" pitchFamily="34" charset="0"/>
              <a:buChar char="•"/>
              <a:defRPr/>
            </a:pPr>
            <a:r>
              <a:rPr lang="en-GB" sz="1500" dirty="0"/>
              <a:t>Data is collected from the sample so that one can make inferences or extrapolations from the sample to the population. </a:t>
            </a:r>
          </a:p>
        </p:txBody>
      </p:sp>
      <p:sp>
        <p:nvSpPr>
          <p:cNvPr id="57348" name="Rectangle 8"/>
          <p:cNvSpPr>
            <a:spLocks noChangeArrowheads="1"/>
          </p:cNvSpPr>
          <p:nvPr/>
        </p:nvSpPr>
        <p:spPr bwMode="auto">
          <a:xfrm>
            <a:off x="1667092" y="3669506"/>
            <a:ext cx="108347" cy="100013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49" name="Rectangle 9"/>
          <p:cNvSpPr>
            <a:spLocks noChangeArrowheads="1"/>
          </p:cNvSpPr>
          <p:nvPr/>
        </p:nvSpPr>
        <p:spPr bwMode="auto">
          <a:xfrm>
            <a:off x="1862356" y="4162425"/>
            <a:ext cx="107156" cy="98822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50" name="Rectangle 10"/>
          <p:cNvSpPr>
            <a:spLocks noChangeArrowheads="1"/>
          </p:cNvSpPr>
          <p:nvPr/>
        </p:nvSpPr>
        <p:spPr bwMode="auto">
          <a:xfrm>
            <a:off x="2150486" y="3769519"/>
            <a:ext cx="108347" cy="98822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51" name="Rectangle 11"/>
          <p:cNvSpPr>
            <a:spLocks noChangeArrowheads="1"/>
          </p:cNvSpPr>
          <p:nvPr/>
        </p:nvSpPr>
        <p:spPr bwMode="auto">
          <a:xfrm>
            <a:off x="2367181" y="4021931"/>
            <a:ext cx="107156" cy="98822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52" name="Rectangle 12"/>
          <p:cNvSpPr>
            <a:spLocks noChangeArrowheads="1"/>
          </p:cNvSpPr>
          <p:nvPr/>
        </p:nvSpPr>
        <p:spPr bwMode="auto">
          <a:xfrm>
            <a:off x="1976655" y="3956448"/>
            <a:ext cx="108347" cy="98822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53" name="Rectangle 13"/>
          <p:cNvSpPr>
            <a:spLocks noChangeArrowheads="1"/>
          </p:cNvSpPr>
          <p:nvPr/>
        </p:nvSpPr>
        <p:spPr bwMode="auto">
          <a:xfrm>
            <a:off x="2394565" y="4375548"/>
            <a:ext cx="108347" cy="98822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54" name="Rectangle 14"/>
          <p:cNvSpPr>
            <a:spLocks noChangeArrowheads="1"/>
          </p:cNvSpPr>
          <p:nvPr/>
        </p:nvSpPr>
        <p:spPr bwMode="auto">
          <a:xfrm>
            <a:off x="2568396" y="3593306"/>
            <a:ext cx="107156" cy="100013"/>
          </a:xfrm>
          <a:prstGeom prst="rect">
            <a:avLst/>
          </a:prstGeom>
          <a:solidFill>
            <a:srgbClr val="E1006A"/>
          </a:solidFill>
          <a:ln w="9525" algn="ctr">
            <a:solidFill>
              <a:srgbClr val="FF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2702936" y="4227910"/>
            <a:ext cx="108347" cy="9882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GB">
              <a:latin typeface="Times" charset="0"/>
              <a:cs typeface="Arial" charset="0"/>
            </a:endParaRPr>
          </a:p>
        </p:txBody>
      </p:sp>
      <p:sp>
        <p:nvSpPr>
          <p:cNvPr id="57356" name="Rectangle 16"/>
          <p:cNvSpPr>
            <a:spLocks noChangeArrowheads="1"/>
          </p:cNvSpPr>
          <p:nvPr/>
        </p:nvSpPr>
        <p:spPr bwMode="auto">
          <a:xfrm>
            <a:off x="1801634" y="3833812"/>
            <a:ext cx="108347" cy="100013"/>
          </a:xfrm>
          <a:prstGeom prst="rect">
            <a:avLst/>
          </a:prstGeom>
          <a:solidFill>
            <a:srgbClr val="FF99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57" name="Rectangle 17"/>
          <p:cNvSpPr>
            <a:spLocks noChangeArrowheads="1"/>
          </p:cNvSpPr>
          <p:nvPr/>
        </p:nvSpPr>
        <p:spPr bwMode="auto">
          <a:xfrm>
            <a:off x="1693286" y="4360069"/>
            <a:ext cx="108347" cy="100013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58" name="Rectangle 18"/>
          <p:cNvSpPr>
            <a:spLocks noChangeArrowheads="1"/>
          </p:cNvSpPr>
          <p:nvPr/>
        </p:nvSpPr>
        <p:spPr bwMode="auto">
          <a:xfrm>
            <a:off x="2649359" y="4024312"/>
            <a:ext cx="108347" cy="98822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59" name="Rectangle 19"/>
          <p:cNvSpPr>
            <a:spLocks noChangeArrowheads="1"/>
          </p:cNvSpPr>
          <p:nvPr/>
        </p:nvSpPr>
        <p:spPr bwMode="auto">
          <a:xfrm>
            <a:off x="2144534" y="4176712"/>
            <a:ext cx="108347" cy="100013"/>
          </a:xfrm>
          <a:prstGeom prst="rect">
            <a:avLst/>
          </a:prstGeom>
          <a:solidFill>
            <a:srgbClr val="FFFF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0" name="Rectangle 20"/>
          <p:cNvSpPr>
            <a:spLocks noChangeArrowheads="1"/>
          </p:cNvSpPr>
          <p:nvPr/>
        </p:nvSpPr>
        <p:spPr bwMode="auto">
          <a:xfrm>
            <a:off x="2161203" y="4461273"/>
            <a:ext cx="108347" cy="98822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1" name="Rectangle 21"/>
          <p:cNvSpPr>
            <a:spLocks noChangeArrowheads="1"/>
          </p:cNvSpPr>
          <p:nvPr/>
        </p:nvSpPr>
        <p:spPr bwMode="auto">
          <a:xfrm>
            <a:off x="1417061" y="4021931"/>
            <a:ext cx="108347" cy="98822"/>
          </a:xfrm>
          <a:prstGeom prst="rect">
            <a:avLst/>
          </a:prstGeom>
          <a:solidFill>
            <a:srgbClr val="40A7B2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2" name="Rectangle 22"/>
          <p:cNvSpPr>
            <a:spLocks noChangeArrowheads="1"/>
          </p:cNvSpPr>
          <p:nvPr/>
        </p:nvSpPr>
        <p:spPr bwMode="auto">
          <a:xfrm>
            <a:off x="2801759" y="3851673"/>
            <a:ext cx="108347" cy="98822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3" name="Rectangle 23"/>
          <p:cNvSpPr>
            <a:spLocks noChangeArrowheads="1"/>
          </p:cNvSpPr>
          <p:nvPr/>
        </p:nvSpPr>
        <p:spPr bwMode="auto">
          <a:xfrm>
            <a:off x="2931537" y="3684985"/>
            <a:ext cx="107156" cy="98822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4" name="Rectangle 24"/>
          <p:cNvSpPr>
            <a:spLocks noChangeArrowheads="1"/>
          </p:cNvSpPr>
          <p:nvPr/>
        </p:nvSpPr>
        <p:spPr bwMode="auto">
          <a:xfrm>
            <a:off x="2992259" y="4005262"/>
            <a:ext cx="108347" cy="100013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5" name="Rectangle 25"/>
          <p:cNvSpPr>
            <a:spLocks noChangeArrowheads="1"/>
          </p:cNvSpPr>
          <p:nvPr/>
        </p:nvSpPr>
        <p:spPr bwMode="auto">
          <a:xfrm>
            <a:off x="3226811" y="4145756"/>
            <a:ext cx="108347" cy="98822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6" name="Rectangle 26"/>
          <p:cNvSpPr>
            <a:spLocks noChangeArrowheads="1"/>
          </p:cNvSpPr>
          <p:nvPr/>
        </p:nvSpPr>
        <p:spPr bwMode="auto">
          <a:xfrm>
            <a:off x="3043455" y="4375548"/>
            <a:ext cx="108347" cy="98822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7" name="Rectangle 27"/>
          <p:cNvSpPr>
            <a:spLocks noChangeArrowheads="1"/>
          </p:cNvSpPr>
          <p:nvPr/>
        </p:nvSpPr>
        <p:spPr bwMode="auto">
          <a:xfrm>
            <a:off x="3226811" y="3719512"/>
            <a:ext cx="108347" cy="100013"/>
          </a:xfrm>
          <a:prstGeom prst="rect">
            <a:avLst/>
          </a:prstGeom>
          <a:solidFill>
            <a:srgbClr val="FDA1F6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68" name="Rectangle 28"/>
          <p:cNvSpPr>
            <a:spLocks noChangeArrowheads="1"/>
          </p:cNvSpPr>
          <p:nvPr/>
        </p:nvSpPr>
        <p:spPr bwMode="auto">
          <a:xfrm>
            <a:off x="6428403" y="3707606"/>
            <a:ext cx="108347" cy="100013"/>
          </a:xfrm>
          <a:prstGeom prst="rect">
            <a:avLst/>
          </a:prstGeom>
          <a:solidFill>
            <a:srgbClr val="E1006A"/>
          </a:solidFill>
          <a:ln w="9525" algn="ctr">
            <a:solidFill>
              <a:srgbClr val="FF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30" name="Rectangle 29"/>
          <p:cNvSpPr/>
          <p:nvPr/>
        </p:nvSpPr>
        <p:spPr bwMode="auto">
          <a:xfrm>
            <a:off x="6564134" y="4342210"/>
            <a:ext cx="108347" cy="9882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GB">
              <a:latin typeface="Times" charset="0"/>
              <a:cs typeface="Arial" charset="0"/>
            </a:endParaRPr>
          </a:p>
        </p:txBody>
      </p:sp>
      <p:sp>
        <p:nvSpPr>
          <p:cNvPr id="57370" name="Rectangle 30"/>
          <p:cNvSpPr>
            <a:spLocks noChangeArrowheads="1"/>
          </p:cNvSpPr>
          <p:nvPr/>
        </p:nvSpPr>
        <p:spPr bwMode="auto">
          <a:xfrm>
            <a:off x="5662831" y="3948112"/>
            <a:ext cx="107156" cy="100013"/>
          </a:xfrm>
          <a:prstGeom prst="rect">
            <a:avLst/>
          </a:prstGeom>
          <a:solidFill>
            <a:srgbClr val="FF99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71" name="Rectangle 31"/>
          <p:cNvSpPr>
            <a:spLocks noChangeArrowheads="1"/>
          </p:cNvSpPr>
          <p:nvPr/>
        </p:nvSpPr>
        <p:spPr bwMode="auto">
          <a:xfrm>
            <a:off x="6005731" y="4291012"/>
            <a:ext cx="107156" cy="100013"/>
          </a:xfrm>
          <a:prstGeom prst="rect">
            <a:avLst/>
          </a:prstGeom>
          <a:solidFill>
            <a:srgbClr val="FFFF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72" name="Rectangle 32"/>
          <p:cNvSpPr>
            <a:spLocks noChangeArrowheads="1"/>
          </p:cNvSpPr>
          <p:nvPr/>
        </p:nvSpPr>
        <p:spPr bwMode="auto">
          <a:xfrm>
            <a:off x="5278259" y="4136231"/>
            <a:ext cx="108347" cy="98822"/>
          </a:xfrm>
          <a:prstGeom prst="rect">
            <a:avLst/>
          </a:prstGeom>
          <a:solidFill>
            <a:srgbClr val="40A7B2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57373" name="Rectangle 33"/>
          <p:cNvSpPr>
            <a:spLocks noChangeArrowheads="1"/>
          </p:cNvSpPr>
          <p:nvPr/>
        </p:nvSpPr>
        <p:spPr bwMode="auto">
          <a:xfrm>
            <a:off x="7088009" y="3833812"/>
            <a:ext cx="108347" cy="100013"/>
          </a:xfrm>
          <a:prstGeom prst="rect">
            <a:avLst/>
          </a:prstGeom>
          <a:solidFill>
            <a:srgbClr val="FDA1F6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cxnSp>
        <p:nvCxnSpPr>
          <p:cNvPr id="57374" name="Straight Arrow Connector 35"/>
          <p:cNvCxnSpPr>
            <a:cxnSpLocks noChangeShapeType="1"/>
          </p:cNvCxnSpPr>
          <p:nvPr/>
        </p:nvCxnSpPr>
        <p:spPr bwMode="auto">
          <a:xfrm>
            <a:off x="3847127" y="3956447"/>
            <a:ext cx="1026319" cy="0"/>
          </a:xfrm>
          <a:prstGeom prst="straightConnector1">
            <a:avLst/>
          </a:prstGeom>
          <a:noFill/>
          <a:ln w="38100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57375" name="TextBox 36"/>
          <p:cNvSpPr txBox="1">
            <a:spLocks noChangeArrowheads="1"/>
          </p:cNvSpPr>
          <p:nvPr/>
        </p:nvSpPr>
        <p:spPr bwMode="auto">
          <a:xfrm>
            <a:off x="5291355" y="3429000"/>
            <a:ext cx="104708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dirty="0">
                <a:solidFill>
                  <a:schemeClr val="tx1"/>
                </a:solidFill>
                <a:latin typeface="Segoe Script" panose="020B0504020000000003" pitchFamily="34" charset="0"/>
                <a:ea typeface="MS PGothic" panose="020B0600070205080204" pitchFamily="34" charset="-128"/>
              </a:rPr>
              <a:t>sample</a:t>
            </a:r>
          </a:p>
        </p:txBody>
      </p:sp>
      <p:sp>
        <p:nvSpPr>
          <p:cNvPr id="32" name="Rectangle 2"/>
          <p:cNvSpPr>
            <a:spLocks noGrp="1" noChangeArrowheads="1"/>
          </p:cNvSpPr>
          <p:nvPr>
            <p:ph type="title"/>
          </p:nvPr>
        </p:nvSpPr>
        <p:spPr>
          <a:xfrm>
            <a:off x="2833689" y="318504"/>
            <a:ext cx="3053197" cy="483599"/>
          </a:xfrm>
          <a:noFill/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Sampling</a:t>
            </a:r>
          </a:p>
        </p:txBody>
      </p:sp>
    </p:spTree>
    <p:extLst>
      <p:ext uri="{BB962C8B-B14F-4D97-AF65-F5344CB8AC3E}">
        <p14:creationId xmlns:p14="http://schemas.microsoft.com/office/powerpoint/2010/main" val="3892893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2" name="Rectangle 2"/>
          <p:cNvSpPr>
            <a:spLocks noGrp="1" noChangeArrowheads="1"/>
          </p:cNvSpPr>
          <p:nvPr>
            <p:ph type="title"/>
          </p:nvPr>
        </p:nvSpPr>
        <p:spPr>
          <a:xfrm>
            <a:off x="1291906" y="327798"/>
            <a:ext cx="6753136" cy="66734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</a:extLst>
        </p:spPr>
        <p:txBody>
          <a:bodyPr>
            <a:normAutofit/>
          </a:bodyPr>
          <a:lstStyle/>
          <a:p>
            <a:pPr algn="ctr"/>
            <a:r>
              <a:rPr lang="en-US" altLang="en-US" sz="2400" b="1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Key Considerations in Sampling</a:t>
            </a:r>
          </a:p>
        </p:txBody>
      </p:sp>
      <p:sp>
        <p:nvSpPr>
          <p:cNvPr id="63493" name="AutoShape 7"/>
          <p:cNvSpPr>
            <a:spLocks noChangeArrowheads="1"/>
          </p:cNvSpPr>
          <p:nvPr/>
        </p:nvSpPr>
        <p:spPr bwMode="auto">
          <a:xfrm>
            <a:off x="2937272" y="1453049"/>
            <a:ext cx="3269456" cy="496490"/>
          </a:xfrm>
          <a:prstGeom prst="roundRect">
            <a:avLst>
              <a:gd name="adj" fmla="val 50000"/>
            </a:avLst>
          </a:prstGeom>
          <a:solidFill>
            <a:srgbClr val="FFEAD5"/>
          </a:solidFill>
          <a:ln w="38100">
            <a:solidFill>
              <a:schemeClr val="tx1"/>
            </a:solidFill>
            <a:round/>
            <a:headEnd/>
            <a:tailEnd/>
          </a:ln>
          <a:effectLst>
            <a:outerShdw dist="53882" dir="2700000" algn="ctr" rotWithShape="0">
              <a:schemeClr val="tx1"/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500" dirty="0">
                <a:solidFill>
                  <a:schemeClr val="tx1"/>
                </a:solidFill>
                <a:latin typeface="Times" panose="02020603050405020304" pitchFamily="18" charset="0"/>
              </a:rPr>
              <a:t>1. What is the target population?</a:t>
            </a:r>
          </a:p>
        </p:txBody>
      </p:sp>
      <p:sp>
        <p:nvSpPr>
          <p:cNvPr id="63494" name="AutoShape 10"/>
          <p:cNvSpPr>
            <a:spLocks noChangeArrowheads="1"/>
          </p:cNvSpPr>
          <p:nvPr/>
        </p:nvSpPr>
        <p:spPr bwMode="auto">
          <a:xfrm>
            <a:off x="3273029" y="2105512"/>
            <a:ext cx="3212306" cy="497681"/>
          </a:xfrm>
          <a:prstGeom prst="roundRect">
            <a:avLst>
              <a:gd name="adj" fmla="val 50000"/>
            </a:avLst>
          </a:prstGeom>
          <a:solidFill>
            <a:srgbClr val="FFEAD5"/>
          </a:solidFill>
          <a:ln w="38100">
            <a:solidFill>
              <a:schemeClr val="tx1"/>
            </a:solidFill>
            <a:round/>
            <a:headEnd/>
            <a:tailEnd/>
          </a:ln>
          <a:effectLst>
            <a:outerShdw dist="53882" dir="2700000" algn="ctr" rotWithShape="0">
              <a:schemeClr val="tx1"/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500" dirty="0">
                <a:solidFill>
                  <a:schemeClr val="tx1"/>
                </a:solidFill>
                <a:latin typeface="Times" panose="02020603050405020304" pitchFamily="18" charset="0"/>
              </a:rPr>
              <a:t>2. What are the parameters of interest?</a:t>
            </a:r>
          </a:p>
        </p:txBody>
      </p:sp>
      <p:sp>
        <p:nvSpPr>
          <p:cNvPr id="63495" name="AutoShape 13"/>
          <p:cNvSpPr>
            <a:spLocks noChangeArrowheads="1"/>
          </p:cNvSpPr>
          <p:nvPr/>
        </p:nvSpPr>
        <p:spPr bwMode="auto">
          <a:xfrm>
            <a:off x="3592115" y="2784167"/>
            <a:ext cx="3211116" cy="495300"/>
          </a:xfrm>
          <a:prstGeom prst="roundRect">
            <a:avLst>
              <a:gd name="adj" fmla="val 50000"/>
            </a:avLst>
          </a:prstGeom>
          <a:solidFill>
            <a:srgbClr val="FFEAD5"/>
          </a:solidFill>
          <a:ln w="38100">
            <a:solidFill>
              <a:schemeClr val="tx1"/>
            </a:solidFill>
            <a:round/>
            <a:headEnd/>
            <a:tailEnd/>
          </a:ln>
          <a:effectLst>
            <a:outerShdw dist="53882" dir="2700000" algn="ctr" rotWithShape="0">
              <a:schemeClr val="tx1"/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500" dirty="0">
                <a:solidFill>
                  <a:schemeClr val="tx1"/>
                </a:solidFill>
                <a:latin typeface="Times" panose="02020603050405020304" pitchFamily="18" charset="0"/>
              </a:rPr>
              <a:t>3. What is the sampling frame?</a:t>
            </a:r>
          </a:p>
        </p:txBody>
      </p:sp>
      <p:sp>
        <p:nvSpPr>
          <p:cNvPr id="63496" name="AutoShape 16"/>
          <p:cNvSpPr>
            <a:spLocks noChangeArrowheads="1"/>
          </p:cNvSpPr>
          <p:nvPr/>
        </p:nvSpPr>
        <p:spPr bwMode="auto">
          <a:xfrm>
            <a:off x="3350420" y="3447346"/>
            <a:ext cx="3134915" cy="497681"/>
          </a:xfrm>
          <a:prstGeom prst="roundRect">
            <a:avLst>
              <a:gd name="adj" fmla="val 50000"/>
            </a:avLst>
          </a:prstGeom>
          <a:solidFill>
            <a:srgbClr val="FFEAD5"/>
          </a:solidFill>
          <a:ln w="38100">
            <a:solidFill>
              <a:schemeClr val="tx1"/>
            </a:solidFill>
            <a:round/>
            <a:headEnd/>
            <a:tailEnd/>
          </a:ln>
          <a:effectLst>
            <a:outerShdw dist="53882" dir="2700000" algn="ctr" rotWithShape="0">
              <a:schemeClr val="tx1"/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500" dirty="0">
                <a:solidFill>
                  <a:schemeClr val="tx1"/>
                </a:solidFill>
                <a:latin typeface="Times" panose="02020603050405020304" pitchFamily="18" charset="0"/>
              </a:rPr>
              <a:t>4. What is the appropriate sampling method?</a:t>
            </a:r>
          </a:p>
        </p:txBody>
      </p:sp>
      <p:sp>
        <p:nvSpPr>
          <p:cNvPr id="63497" name="AutoShape 61"/>
          <p:cNvSpPr>
            <a:spLocks noChangeArrowheads="1"/>
          </p:cNvSpPr>
          <p:nvPr/>
        </p:nvSpPr>
        <p:spPr bwMode="auto">
          <a:xfrm>
            <a:off x="3071813" y="4091474"/>
            <a:ext cx="3134915" cy="497681"/>
          </a:xfrm>
          <a:prstGeom prst="roundRect">
            <a:avLst>
              <a:gd name="adj" fmla="val 50000"/>
            </a:avLst>
          </a:prstGeom>
          <a:solidFill>
            <a:srgbClr val="FFEAD5"/>
          </a:solidFill>
          <a:ln w="38100">
            <a:solidFill>
              <a:schemeClr val="tx1"/>
            </a:solidFill>
            <a:round/>
            <a:headEnd/>
            <a:tailEnd/>
          </a:ln>
          <a:effectLst>
            <a:outerShdw dist="53882" dir="2700000" algn="ctr" rotWithShape="0">
              <a:schemeClr val="tx1"/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lr>
                <a:srgbClr val="14406B"/>
              </a:buClr>
              <a:buChar char="•"/>
              <a:defRPr sz="2600">
                <a:solidFill>
                  <a:srgbClr val="636363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636363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63636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636363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500" dirty="0">
                <a:solidFill>
                  <a:schemeClr val="tx1"/>
                </a:solidFill>
                <a:latin typeface="Times" panose="02020603050405020304" pitchFamily="18" charset="0"/>
              </a:rPr>
              <a:t>5. What size of sample is needed?</a:t>
            </a:r>
          </a:p>
        </p:txBody>
      </p:sp>
    </p:spTree>
    <p:extLst>
      <p:ext uri="{BB962C8B-B14F-4D97-AF65-F5344CB8AC3E}">
        <p14:creationId xmlns:p14="http://schemas.microsoft.com/office/powerpoint/2010/main" val="2883662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606DCE-6E7F-DB0C-B105-A7930C949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FD243-ADF3-4BCA-BDCB-C5D6C0AE4B66}" type="datetime1">
              <a:rPr lang="en-GB" smtClean="0"/>
              <a:t>08/02/2025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3A46A-D794-37C0-1819-A11EBE56BE8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28</a:t>
            </a:fld>
            <a:endParaRPr lang="en-GB"/>
          </a:p>
        </p:txBody>
      </p:sp>
      <p:pic>
        <p:nvPicPr>
          <p:cNvPr id="2050" name="Picture 2" descr="RES Research Fellows | IADB">
            <a:extLst>
              <a:ext uri="{FF2B5EF4-FFF2-40B4-BE49-F238E27FC236}">
                <a16:creationId xmlns:a16="http://schemas.microsoft.com/office/drawing/2014/main" id="{D55BDEC8-4D78-C234-4F9B-F3C8256CCC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3578" b="12643"/>
          <a:stretch/>
        </p:blipFill>
        <p:spPr bwMode="auto">
          <a:xfrm>
            <a:off x="28085" y="22019"/>
            <a:ext cx="9099137" cy="5674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B27960-0100-B21C-D581-0DA0F61DD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590" y="1914695"/>
            <a:ext cx="8229600" cy="1143000"/>
          </a:xfrm>
        </p:spPr>
        <p:txBody>
          <a:bodyPr/>
          <a:lstStyle/>
          <a:p>
            <a:r>
              <a:rPr lang="en-GB" sz="5400" b="1" dirty="0"/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170453005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D34569BD-AEF9-498D-A008-B077E5310D67}" vid="{359A477F-2B49-4062-B8BD-0B9E4E1852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71</TotalTime>
  <Words>1661</Words>
  <Application>Microsoft Office PowerPoint</Application>
  <PresentationFormat>On-screen Show (4:3)</PresentationFormat>
  <Paragraphs>255</Paragraphs>
  <Slides>28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Arial</vt:lpstr>
      <vt:lpstr>MS PGothic</vt:lpstr>
      <vt:lpstr>Arial Black</vt:lpstr>
      <vt:lpstr>MS PGothic</vt:lpstr>
      <vt:lpstr>Myriad Pro</vt:lpstr>
      <vt:lpstr>Calibri</vt:lpstr>
      <vt:lpstr>Courier New</vt:lpstr>
      <vt:lpstr>Segoe Script</vt:lpstr>
      <vt:lpstr>Times</vt:lpstr>
      <vt:lpstr>UWTSD</vt:lpstr>
      <vt:lpstr>Module Title: Dissertation Module Code: LCBB6000</vt:lpstr>
      <vt:lpstr>Lecture Overview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DATA COLLECTION TECHNIQUES &amp; PROCEDURES </vt:lpstr>
      <vt:lpstr>RESEARCH DATA TYPES</vt:lpstr>
      <vt:lpstr>PowerPoint Presentation</vt:lpstr>
      <vt:lpstr>PowerPoint Presentation</vt:lpstr>
      <vt:lpstr>PowerPoint Presentation</vt:lpstr>
      <vt:lpstr>Qualitative data collection</vt:lpstr>
      <vt:lpstr>Interviews</vt:lpstr>
      <vt:lpstr>Focus Group</vt:lpstr>
      <vt:lpstr>Observation</vt:lpstr>
      <vt:lpstr>Quantitative data collection</vt:lpstr>
      <vt:lpstr>Questionnaires (closed questions)</vt:lpstr>
      <vt:lpstr>Types of questionnaire </vt:lpstr>
      <vt:lpstr>Types of questions</vt:lpstr>
      <vt:lpstr>Closed Questions - examples</vt:lpstr>
      <vt:lpstr>Closed Questions - examples</vt:lpstr>
      <vt:lpstr>Archival/historic data</vt:lpstr>
      <vt:lpstr>PowerPoint Presentation</vt:lpstr>
      <vt:lpstr>Sampling</vt:lpstr>
      <vt:lpstr>Key Considerations in Sampling</vt:lpstr>
      <vt:lpstr>Thank you </vt:lpstr>
    </vt:vector>
  </TitlesOfParts>
  <Company>University of Dundee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Title: International Financial Management Module Code: LCBB6002</dc:title>
  <dc:creator>Khaza Ahmed (PG Research)</dc:creator>
  <cp:lastModifiedBy>Seyed Nasirpourosgoei</cp:lastModifiedBy>
  <cp:revision>6</cp:revision>
  <dcterms:created xsi:type="dcterms:W3CDTF">2022-09-10T15:12:48Z</dcterms:created>
  <dcterms:modified xsi:type="dcterms:W3CDTF">2025-02-08T10:23:46Z</dcterms:modified>
</cp:coreProperties>
</file>