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ST-019" initials="B" lastIdx="1" clrIdx="0">
    <p:extLst>
      <p:ext uri="{19B8F6BF-5375-455C-9EA6-DF929625EA0E}">
        <p15:presenceInfo xmlns:p15="http://schemas.microsoft.com/office/powerpoint/2012/main" userId="BST-01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202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E8BCD1E-4BCD-43CB-A59E-9E905E3903B2}" type="datetimeFigureOut">
              <a:rPr lang="en-IN" smtClean="0"/>
              <a:t>27-10-2025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1147675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8BCD1E-4BCD-43CB-A59E-9E905E3903B2}" type="datetimeFigureOut">
              <a:rPr lang="en-IN" smtClean="0"/>
              <a:t>27-10-2025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1456988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8BCD1E-4BCD-43CB-A59E-9E905E3903B2}" type="datetimeFigureOut">
              <a:rPr lang="en-IN" smtClean="0"/>
              <a:t>27-10-2025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2591533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E8BCD1E-4BCD-43CB-A59E-9E905E3903B2}" type="datetimeFigureOut">
              <a:rPr lang="en-IN" smtClean="0"/>
              <a:t>27-10-2025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3710413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E8BCD1E-4BCD-43CB-A59E-9E905E3903B2}" type="datetimeFigureOut">
              <a:rPr lang="en-IN" smtClean="0"/>
              <a:t>27-10-2025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3224968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E8BCD1E-4BCD-43CB-A59E-9E905E3903B2}" type="datetimeFigureOut">
              <a:rPr lang="en-IN" smtClean="0"/>
              <a:t>27-10-2025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2983769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8BCD1E-4BCD-43CB-A59E-9E905E3903B2}" type="datetimeFigureOut">
              <a:rPr lang="en-IN" smtClean="0"/>
              <a:t>27-10-2025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4112410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8BCD1E-4BCD-43CB-A59E-9E905E3903B2}" type="datetimeFigureOut">
              <a:rPr lang="en-IN" smtClean="0"/>
              <a:t>27-10-2025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95500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8BCD1E-4BCD-43CB-A59E-9E905E3903B2}" type="datetimeFigureOut">
              <a:rPr lang="en-IN" smtClean="0"/>
              <a:t>27-10-2025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2365139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8BCD1E-4BCD-43CB-A59E-9E905E3903B2}" type="datetimeFigureOut">
              <a:rPr lang="en-IN" smtClean="0"/>
              <a:t>27-10-2025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254089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8BCD1E-4BCD-43CB-A59E-9E905E3903B2}" type="datetimeFigureOut">
              <a:rPr lang="en-IN" smtClean="0"/>
              <a:t>27-10-2025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AE1DF8-1349-4EA6-8E39-BE072B6257CD}" type="slidenum">
              <a:rPr lang="en-IN" smtClean="0"/>
              <a:t>‹#›</a:t>
            </a:fld>
            <a:endParaRPr lang="en-IN"/>
          </a:p>
        </p:txBody>
      </p:sp>
    </p:spTree>
    <p:extLst>
      <p:ext uri="{BB962C8B-B14F-4D97-AF65-F5344CB8AC3E}">
        <p14:creationId xmlns:p14="http://schemas.microsoft.com/office/powerpoint/2010/main" val="858463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3E8BCD1E-4BCD-43CB-A59E-9E905E3903B2}" type="datetimeFigureOut">
              <a:rPr lang="en-IN" smtClean="0"/>
              <a:t>27-10-2025</a:t>
            </a:fld>
            <a:endParaRPr lang="en-IN"/>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E8AE1DF8-1349-4EA6-8E39-BE072B6257CD}" type="slidenum">
              <a:rPr lang="en-IN" smtClean="0"/>
              <a:t>‹#›</a:t>
            </a:fld>
            <a:endParaRPr lang="en-IN"/>
          </a:p>
        </p:txBody>
      </p:sp>
    </p:spTree>
    <p:extLst>
      <p:ext uri="{BB962C8B-B14F-4D97-AF65-F5344CB8AC3E}">
        <p14:creationId xmlns:p14="http://schemas.microsoft.com/office/powerpoint/2010/main" val="28307966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6.png"/><Relationship Id="rId3" Type="http://schemas.openxmlformats.org/officeDocument/2006/relationships/image" Target="../media/image2.png"/><Relationship Id="rId12"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11" Type="http://schemas.openxmlformats.org/officeDocument/2006/relationships/image" Target="../media/image4.png"/><Relationship Id="rId10" Type="http://schemas.openxmlformats.org/officeDocument/2006/relationships/image" Target="../media/image3.png"/><Relationship Id="rId9" Type="http://schemas.openxmlformats.org/officeDocument/2006/relationships/image" Target="../../word/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pic>
        <p:nvPicPr>
          <p:cNvPr id="4" name="Picture 3"/>
          <p:cNvPicPr/>
          <p:nvPr/>
        </p:nvPicPr>
        <p:blipFill>
          <a:blip r:embed="rId2"/>
          <a:stretch>
            <a:fillRect/>
          </a:stretch>
        </p:blipFill>
        <p:spPr>
          <a:xfrm>
            <a:off x="4274081" y="116958"/>
            <a:ext cx="2381901" cy="12528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84645" y="371783"/>
            <a:ext cx="4008474" cy="830997"/>
          </a:xfrm>
          <a:prstGeom prst="rect">
            <a:avLst/>
          </a:prstGeom>
          <a:noFill/>
        </p:spPr>
        <p:txBody>
          <a:bodyPr wrap="square" rtlCol="0">
            <a:spAutoFit/>
          </a:bodyPr>
          <a:lstStyle/>
          <a:p>
            <a:pPr algn="ctr"/>
            <a:r>
              <a:rPr lang="en-US" sz="2400" b="1" dirty="0" smtClean="0">
                <a:solidFill>
                  <a:schemeClr val="bg1"/>
                </a:solidFill>
                <a:latin typeface="Times New Roman" panose="02020603050405020304" pitchFamily="18" charset="0"/>
                <a:cs typeface="Times New Roman" panose="02020603050405020304" pitchFamily="18" charset="0"/>
              </a:rPr>
              <a:t>HOW TO CREATE A NEW TEAMS MEETING</a:t>
            </a:r>
            <a:endParaRPr lang="en-IN" sz="2400" b="1" dirty="0">
              <a:solidFill>
                <a:schemeClr val="bg1"/>
              </a:solidFill>
              <a:latin typeface="Times New Roman" panose="02020603050405020304" pitchFamily="18" charset="0"/>
              <a:cs typeface="Times New Roman" panose="02020603050405020304" pitchFamily="18" charset="0"/>
            </a:endParaRPr>
          </a:p>
        </p:txBody>
      </p:sp>
      <p:pic>
        <p:nvPicPr>
          <p:cNvPr id="6" name="Picture 5" descr="Decorative"/>
          <p:cNvPicPr/>
          <p:nvPr/>
        </p:nvPicPr>
        <p:blipFill>
          <a:blip r:embed="rId3" cstate="print">
            <a:extLst>
              <a:ext uri="{28A0092B-C50C-407E-A947-70E740481C1C}">
                <a14:useLocalDpi xmlns:a14="http://schemas.microsoft.com/office/drawing/2010/main" val="0"/>
              </a:ext>
              <a:ext uri="{96DAC541-7B7A-43D3-8B79-37D633B846F1}">
                <asvg:svgBlip xmln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pic="http://schemas.openxmlformats.org/drawingml/2006/picture" xmlns:asvg="http://schemas.microsoft.com/office/drawing/2016/SVG/main" xmlns:lc="http://schemas.openxmlformats.org/drawingml/2006/lockedCanvas" r:embed="rId9"/>
              </a:ext>
            </a:extLst>
          </a:blip>
          <a:stretch>
            <a:fillRect/>
          </a:stretch>
        </p:blipFill>
        <p:spPr>
          <a:xfrm>
            <a:off x="188437" y="3955660"/>
            <a:ext cx="2025695" cy="23567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10"/>
          <a:stretch>
            <a:fillRect/>
          </a:stretch>
        </p:blipFill>
        <p:spPr>
          <a:xfrm>
            <a:off x="185862" y="8741752"/>
            <a:ext cx="2264735" cy="16506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p:cNvPicPr>
            <a:picLocks noChangeAspect="1"/>
          </p:cNvPicPr>
          <p:nvPr/>
        </p:nvPicPr>
        <p:blipFill>
          <a:blip r:embed="rId11"/>
          <a:stretch>
            <a:fillRect/>
          </a:stretch>
        </p:blipFill>
        <p:spPr>
          <a:xfrm>
            <a:off x="2585356" y="5678914"/>
            <a:ext cx="4070626" cy="17359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p:cNvSpPr txBox="1"/>
          <p:nvPr/>
        </p:nvSpPr>
        <p:spPr>
          <a:xfrm>
            <a:off x="0" y="1633667"/>
            <a:ext cx="3716273" cy="1061829"/>
          </a:xfrm>
          <a:prstGeom prst="rect">
            <a:avLst/>
          </a:prstGeom>
          <a:noFill/>
        </p:spPr>
        <p:txBody>
          <a:bodyPr wrap="square" rtlCol="0">
            <a:spAutoFit/>
          </a:bodyPr>
          <a:lstStyle/>
          <a:p>
            <a:pPr algn="just"/>
            <a:r>
              <a:rPr lang="en-GB" sz="700" dirty="0">
                <a:solidFill>
                  <a:schemeClr val="bg1"/>
                </a:solidFill>
                <a:latin typeface="Times New Roman" panose="02020603050405020304" pitchFamily="18" charset="0"/>
                <a:cs typeface="Times New Roman" panose="02020603050405020304" pitchFamily="18" charset="0"/>
              </a:rPr>
              <a:t>A Microsoft teams meeting a multi-purpose, cloud-based platform for collaboration, permitting individuals to converse and work in group together virtually via audio, video and screen sharing. Being an integral part of Microsoft 365 suite, it mingles smoothly with different productivity applications like Outlook, SharePoint and OneDrive, giving the organisations or individuals a centralised hub for all project-related activities. While there are many ways to create a team’s meeting, scheduling it directly from the team’s calendar is the most useful and widely used method. This single process, when worked on thoughtfully, can streamline communication, enhance collaboration and empower productivity for teams working in any </a:t>
            </a:r>
            <a:r>
              <a:rPr lang="en-GB" sz="700" dirty="0" smtClean="0">
                <a:solidFill>
                  <a:schemeClr val="bg1"/>
                </a:solidFill>
                <a:latin typeface="Times New Roman" panose="02020603050405020304" pitchFamily="18" charset="0"/>
                <a:cs typeface="Times New Roman" panose="02020603050405020304" pitchFamily="18" charset="0"/>
              </a:rPr>
              <a:t>location (Hubbard,. </a:t>
            </a:r>
            <a:r>
              <a:rPr lang="en-GB" sz="700" i="1" dirty="0" smtClean="0">
                <a:solidFill>
                  <a:schemeClr val="bg1"/>
                </a:solidFill>
                <a:latin typeface="Times New Roman" panose="02020603050405020304" pitchFamily="18" charset="0"/>
                <a:cs typeface="Times New Roman" panose="02020603050405020304" pitchFamily="18" charset="0"/>
              </a:rPr>
              <a:t>Et al</a:t>
            </a:r>
            <a:r>
              <a:rPr lang="en-GB" sz="700" dirty="0" smtClean="0">
                <a:solidFill>
                  <a:schemeClr val="bg1"/>
                </a:solidFill>
                <a:latin typeface="Times New Roman" panose="02020603050405020304" pitchFamily="18" charset="0"/>
                <a:cs typeface="Times New Roman" panose="02020603050405020304" pitchFamily="18" charset="0"/>
              </a:rPr>
              <a:t>. 2021). </a:t>
            </a:r>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2" name="TextBox 11"/>
          <p:cNvSpPr txBox="1"/>
          <p:nvPr/>
        </p:nvSpPr>
        <p:spPr>
          <a:xfrm>
            <a:off x="68918" y="2711302"/>
            <a:ext cx="3546152" cy="1169551"/>
          </a:xfrm>
          <a:prstGeom prst="rect">
            <a:avLst/>
          </a:prstGeom>
          <a:noFill/>
        </p:spPr>
        <p:txBody>
          <a:bodyPr wrap="square" rtlCol="0">
            <a:spAutoFit/>
          </a:bodyPr>
          <a:lstStyle/>
          <a:p>
            <a:pPr algn="just"/>
            <a:r>
              <a:rPr lang="en-GB" sz="700" dirty="0">
                <a:solidFill>
                  <a:schemeClr val="bg1"/>
                </a:solidFill>
                <a:latin typeface="Times New Roman" panose="02020603050405020304" pitchFamily="18" charset="0"/>
                <a:cs typeface="Times New Roman" panose="02020603050405020304" pitchFamily="18" charset="0"/>
              </a:rPr>
              <a:t>The process: Scheduling a meeting from the Teams Calendar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b="1" dirty="0">
                <a:solidFill>
                  <a:schemeClr val="bg1"/>
                </a:solidFill>
                <a:latin typeface="Times New Roman" panose="02020603050405020304" pitchFamily="18" charset="0"/>
                <a:cs typeface="Times New Roman" panose="02020603050405020304" pitchFamily="18" charset="0"/>
              </a:rPr>
              <a:t>Step 1: Accessing the Teams Calendar</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The first step is to open the Microsoft Teams Application on your computer or via a web browser. On the left-hand navigation menu, choose the Calendar Icon. This view would give you a visual representation your schedule, and because of the tight syncing between the Microsoft 365, it integrates automatically with your outlook calendar. This urgent synchronisation is a crucial advantage, as it makes sure all meeting are assembled in one place, reducing the chances of scheduling conflicts or missed </a:t>
            </a:r>
            <a:r>
              <a:rPr lang="en-GB" sz="700" dirty="0" smtClean="0">
                <a:solidFill>
                  <a:schemeClr val="bg1"/>
                </a:solidFill>
                <a:latin typeface="Times New Roman" panose="02020603050405020304" pitchFamily="18" charset="0"/>
                <a:cs typeface="Times New Roman" panose="02020603050405020304" pitchFamily="18" charset="0"/>
              </a:rPr>
              <a:t>appointments (</a:t>
            </a:r>
            <a:r>
              <a:rPr lang="en-GB" sz="700" dirty="0" err="1" smtClean="0">
                <a:solidFill>
                  <a:schemeClr val="bg1"/>
                </a:solidFill>
                <a:latin typeface="Times New Roman" panose="02020603050405020304" pitchFamily="18" charset="0"/>
                <a:cs typeface="Times New Roman" panose="02020603050405020304" pitchFamily="18" charset="0"/>
              </a:rPr>
              <a:t>Vandome</a:t>
            </a:r>
            <a:r>
              <a:rPr lang="en-GB" sz="700" dirty="0" smtClean="0">
                <a:solidFill>
                  <a:schemeClr val="bg1"/>
                </a:solidFill>
                <a:latin typeface="Times New Roman" panose="02020603050405020304" pitchFamily="18" charset="0"/>
                <a:cs typeface="Times New Roman" panose="02020603050405020304" pitchFamily="18" charset="0"/>
              </a:rPr>
              <a:t>, 2021).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008474" y="2893831"/>
            <a:ext cx="2732568" cy="1169551"/>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2: Initiating a new meeting invitation</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In order to create the meeting, click the + new meeting button, which is naturally placed in the top-right corner of the calendar view. Instead, you can double click on the specific time slot inside the calendar interface to begin the process, automatically populating the form with the chosen date and time. This agility serves to the various scheduling workflows, making it comfortable to create a meeting whether you are planning far in future or need to set one up for instant </a:t>
            </a:r>
            <a:r>
              <a:rPr lang="en-GB" sz="700" dirty="0" smtClean="0">
                <a:solidFill>
                  <a:schemeClr val="bg1"/>
                </a:solidFill>
                <a:latin typeface="Times New Roman" panose="02020603050405020304" pitchFamily="18" charset="0"/>
                <a:cs typeface="Times New Roman" panose="02020603050405020304" pitchFamily="18" charset="0"/>
              </a:rPr>
              <a:t>moment (Hanlon, 2023).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4" name="TextBox 13"/>
          <p:cNvSpPr txBox="1"/>
          <p:nvPr/>
        </p:nvSpPr>
        <p:spPr>
          <a:xfrm>
            <a:off x="2450597" y="3963207"/>
            <a:ext cx="4290445" cy="1723549"/>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3: Entering core meeting details and recognising the participants</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A meeting information window will appear, stimulating you to fill in the required details. The first field requires a descriptive Title for your meeting. A clear and concise informative title helps participants understand the meeting’s goal at a single view. Next, you will add </a:t>
            </a:r>
            <a:r>
              <a:rPr lang="en-GB" sz="700" dirty="0">
                <a:solidFill>
                  <a:schemeClr val="bg1"/>
                </a:solidFill>
                <a:latin typeface="Times New Roman" panose="02020603050405020304" pitchFamily="18" charset="0"/>
                <a:cs typeface="Times New Roman" panose="02020603050405020304" pitchFamily="18" charset="0"/>
              </a:rPr>
              <a:t>attendees in the “Add required attendees” field. This is a crucial step that directly impact the meeting’s proficiency (</a:t>
            </a:r>
            <a:r>
              <a:rPr lang="en-GB" sz="700" dirty="0" err="1">
                <a:solidFill>
                  <a:schemeClr val="bg1"/>
                </a:solidFill>
                <a:latin typeface="Times New Roman" panose="02020603050405020304" pitchFamily="18" charset="0"/>
                <a:cs typeface="Times New Roman" panose="02020603050405020304" pitchFamily="18" charset="0"/>
              </a:rPr>
              <a:t>Ilag</a:t>
            </a:r>
            <a:r>
              <a:rPr lang="en-GB" sz="700" dirty="0">
                <a:solidFill>
                  <a:schemeClr val="bg1"/>
                </a:solidFill>
                <a:latin typeface="Times New Roman" panose="02020603050405020304" pitchFamily="18" charset="0"/>
                <a:cs typeface="Times New Roman" panose="02020603050405020304" pitchFamily="18" charset="0"/>
              </a:rPr>
              <a:t>, and Sabale,2022).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Purpose and participants: Before adding attendees, consider the meeting’s purpose or goal and invite only those who are important for the making of discussion. Unproductive meetings are frustrating </a:t>
            </a:r>
            <a:r>
              <a:rPr lang="en-GB" sz="700" dirty="0">
                <a:solidFill>
                  <a:schemeClr val="bg1"/>
                </a:solidFill>
                <a:latin typeface="Times New Roman" panose="02020603050405020304" pitchFamily="18" charset="0"/>
                <a:cs typeface="Times New Roman" panose="02020603050405020304" pitchFamily="18" charset="0"/>
              </a:rPr>
              <a:t>and inefficient. Limiting attendees to those directly concerned with the act of decision making confirms the probability of centred discussion and higher involvement. If someone needs to be kept in the loop but does not require active participation in the meeting, you can add them as an “optional attendee”.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b="1" dirty="0">
                <a:solidFill>
                  <a:schemeClr val="bg1"/>
                </a:solidFill>
                <a:latin typeface="Times New Roman" panose="02020603050405020304" pitchFamily="18" charset="0"/>
                <a:cs typeface="Times New Roman" panose="02020603050405020304" pitchFamily="18" charset="0"/>
              </a:rPr>
              <a:t>Efficient Communication</a:t>
            </a:r>
            <a:r>
              <a:rPr lang="en-GB" sz="700" dirty="0">
                <a:solidFill>
                  <a:schemeClr val="bg1"/>
                </a:solidFill>
                <a:latin typeface="Times New Roman" panose="02020603050405020304" pitchFamily="18" charset="0"/>
                <a:cs typeface="Times New Roman" panose="02020603050405020304" pitchFamily="18" charset="0"/>
              </a:rPr>
              <a:t>: For a meeting comprising individuals from within your organisations, Teams’ smart search functionality fills up names and email addresses as you type, streamlining the invitation procedure. This minimises the time and effort spent manually searching for contact information, permitting you to concentrate on the meeting’s agenda.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5" name="TextBox 14"/>
          <p:cNvSpPr txBox="1"/>
          <p:nvPr/>
        </p:nvSpPr>
        <p:spPr>
          <a:xfrm>
            <a:off x="68918" y="6494983"/>
            <a:ext cx="2381679" cy="2246769"/>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4: Scheduling and optimising timing with the Scheduling Assistant </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After setting the date, starting time and the ending time, you can click on the Scheduling Assistant tab at the top of the meeting form. This strong feature is one of the Teams’ most appreciated tools for managing and arranging meetings. It projects a visual grid showing the accessibility of all invited participants, including their working hours and other scheduled commitments to avoid any mishaps.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b="1" dirty="0">
                <a:solidFill>
                  <a:schemeClr val="bg1"/>
                </a:solidFill>
                <a:latin typeface="Times New Roman" panose="02020603050405020304" pitchFamily="18" charset="0"/>
                <a:cs typeface="Times New Roman" panose="02020603050405020304" pitchFamily="18" charset="0"/>
              </a:rPr>
              <a:t>Improved Collaborations</a:t>
            </a:r>
            <a:r>
              <a:rPr lang="en-GB" sz="700" dirty="0">
                <a:solidFill>
                  <a:schemeClr val="bg1"/>
                </a:solidFill>
                <a:latin typeface="Times New Roman" panose="02020603050405020304" pitchFamily="18" charset="0"/>
                <a:cs typeface="Times New Roman" panose="02020603050405020304" pitchFamily="18" charset="0"/>
              </a:rPr>
              <a:t>: By the use of Scheduling Assistant, you can instantly find a time slot that works for all the attendees, mitigating the chances of back-and-forth emails mostly related to the coordinating schedules. For large or geographically widespread teams, the tool automatically resembles with the different time zones, present everyone’s availability according to their local time. This ability to comfortably align and coordinate within different locations and times zones is a crucial advantage for new-age, global businesses.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6" name="TextBox 15"/>
          <p:cNvSpPr txBox="1"/>
          <p:nvPr/>
        </p:nvSpPr>
        <p:spPr>
          <a:xfrm>
            <a:off x="2450597" y="7513002"/>
            <a:ext cx="4113156" cy="846386"/>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5: Integrating with channels for centralised communication. </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For team-based meetings, you have the option to add a channel. This is performed by selecting the team and the particular channel from the respective dropdown menus in the meeting form.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b="1" dirty="0">
                <a:solidFill>
                  <a:schemeClr val="bg1"/>
                </a:solidFill>
                <a:latin typeface="Times New Roman" panose="02020603050405020304" pitchFamily="18" charset="0"/>
                <a:cs typeface="Times New Roman" panose="02020603050405020304" pitchFamily="18" charset="0"/>
              </a:rPr>
              <a:t>Centralised Communication</a:t>
            </a:r>
            <a:r>
              <a:rPr lang="en-GB" sz="700" dirty="0">
                <a:solidFill>
                  <a:schemeClr val="bg1"/>
                </a:solidFill>
                <a:latin typeface="Times New Roman" panose="02020603050405020304" pitchFamily="18" charset="0"/>
                <a:cs typeface="Times New Roman" panose="02020603050405020304" pitchFamily="18" charset="0"/>
              </a:rPr>
              <a:t>: Aligning a meeting with the channel offers a robust advantage by generating a centralised location for all related communications. The meeting chats, files exchanges while the meeting and the meeting recording itself are all accumulated within the channel’s conversation stream.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7" name="TextBox 16"/>
          <p:cNvSpPr txBox="1"/>
          <p:nvPr/>
        </p:nvSpPr>
        <p:spPr>
          <a:xfrm>
            <a:off x="2514392" y="8359388"/>
            <a:ext cx="3985565" cy="1061829"/>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6: Adding detailed agenda and meeting purpose. </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In the large text box given, write a clear and detailed description of the meeting. This is the place that highlights the objectives of the meeting, give a clear agenda, and comprises of any pre-reading materials or links to relevant </a:t>
            </a:r>
            <a:r>
              <a:rPr lang="en-GB" sz="700" dirty="0" smtClean="0">
                <a:solidFill>
                  <a:schemeClr val="bg1"/>
                </a:solidFill>
                <a:latin typeface="Times New Roman" panose="02020603050405020304" pitchFamily="18" charset="0"/>
                <a:cs typeface="Times New Roman" panose="02020603050405020304" pitchFamily="18" charset="0"/>
              </a:rPr>
              <a:t>documents (Siddique, </a:t>
            </a:r>
            <a:r>
              <a:rPr lang="en-GB" sz="700" i="1" dirty="0" smtClean="0">
                <a:solidFill>
                  <a:schemeClr val="bg1"/>
                </a:solidFill>
                <a:latin typeface="Times New Roman" panose="02020603050405020304" pitchFamily="18" charset="0"/>
                <a:cs typeface="Times New Roman" panose="02020603050405020304" pitchFamily="18" charset="0"/>
              </a:rPr>
              <a:t>et al.</a:t>
            </a:r>
            <a:r>
              <a:rPr lang="en-GB" sz="700" dirty="0" smtClean="0">
                <a:solidFill>
                  <a:schemeClr val="bg1"/>
                </a:solidFill>
                <a:latin typeface="Times New Roman" panose="02020603050405020304" pitchFamily="18" charset="0"/>
                <a:cs typeface="Times New Roman" panose="02020603050405020304" pitchFamily="18" charset="0"/>
              </a:rPr>
              <a:t> 2022).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b="1" dirty="0">
                <a:solidFill>
                  <a:schemeClr val="bg1"/>
                </a:solidFill>
                <a:latin typeface="Times New Roman" panose="02020603050405020304" pitchFamily="18" charset="0"/>
                <a:cs typeface="Times New Roman" panose="02020603050405020304" pitchFamily="18" charset="0"/>
              </a:rPr>
              <a:t>Effectiveness</a:t>
            </a:r>
            <a:r>
              <a:rPr lang="en-GB" sz="700" dirty="0">
                <a:solidFill>
                  <a:schemeClr val="bg1"/>
                </a:solidFill>
                <a:latin typeface="Times New Roman" panose="02020603050405020304" pitchFamily="18" charset="0"/>
                <a:cs typeface="Times New Roman" panose="02020603050405020304" pitchFamily="18" charset="0"/>
              </a:rPr>
              <a:t>: A well-defined agenda is a basis of an effective meeting, providing a form and structure. Without this, any discussions can easily go off-topic, leading to wasted time and stress. Sending this agenda ahead of time let participants to prepare, making sure that a productive and efficient discussion takes place.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8" name="TextBox 17"/>
          <p:cNvSpPr txBox="1"/>
          <p:nvPr/>
        </p:nvSpPr>
        <p:spPr>
          <a:xfrm>
            <a:off x="2585356" y="10931018"/>
            <a:ext cx="4226650" cy="1169551"/>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7: Configuring advanced meeting options</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Before sending the invitation, you can modify the meeting settings by clicking the Meeting Options link. This feature provides an extra likelihood of control and security for the functioning of the meeting. The security and control setting provide with customisable options like lobby settings which helps you control who can bypass the lobby and who must wait for the permission to enter, ensuring only authorised individuals enter the meeting. It also provides you with the option to choose presenter roles with assigning specific roles to the participants, stating who can share content and who can handle other attendees.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When configuring these options, it’s also worth considering accessibility features such as live captions, which can be enabled to ensure all participant can follow the conversation, </a:t>
            </a:r>
            <a:r>
              <a:rPr lang="en-GB" sz="700" dirty="0" err="1">
                <a:solidFill>
                  <a:schemeClr val="bg1"/>
                </a:solidFill>
                <a:latin typeface="Times New Roman" panose="02020603050405020304" pitchFamily="18" charset="0"/>
                <a:cs typeface="Times New Roman" panose="02020603050405020304" pitchFamily="18" charset="0"/>
              </a:rPr>
              <a:t>inspite</a:t>
            </a:r>
            <a:r>
              <a:rPr lang="en-GB" sz="700" dirty="0">
                <a:solidFill>
                  <a:schemeClr val="bg1"/>
                </a:solidFill>
                <a:latin typeface="Times New Roman" panose="02020603050405020304" pitchFamily="18" charset="0"/>
                <a:cs typeface="Times New Roman" panose="02020603050405020304" pitchFamily="18" charset="0"/>
              </a:rPr>
              <a:t> of any hearing issues.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sp>
        <p:nvSpPr>
          <p:cNvPr id="19" name="TextBox 18"/>
          <p:cNvSpPr txBox="1"/>
          <p:nvPr/>
        </p:nvSpPr>
        <p:spPr>
          <a:xfrm>
            <a:off x="92729" y="10823296"/>
            <a:ext cx="2421663" cy="1277273"/>
          </a:xfrm>
          <a:prstGeom prst="rect">
            <a:avLst/>
          </a:prstGeom>
          <a:noFill/>
        </p:spPr>
        <p:txBody>
          <a:bodyPr wrap="square" rtlCol="0">
            <a:spAutoFit/>
          </a:bodyPr>
          <a:lstStyle/>
          <a:p>
            <a:pPr algn="just"/>
            <a:r>
              <a:rPr lang="en-GB" sz="700" b="1" dirty="0">
                <a:solidFill>
                  <a:schemeClr val="bg1"/>
                </a:solidFill>
                <a:latin typeface="Times New Roman" panose="02020603050405020304" pitchFamily="18" charset="0"/>
                <a:cs typeface="Times New Roman" panose="02020603050405020304" pitchFamily="18" charset="0"/>
              </a:rPr>
              <a:t>Step 8: Sending the meeting invitation</a:t>
            </a:r>
            <a:endParaRPr lang="en-IN" sz="700" b="1"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Once all the details are finalised and meeting options are set, click the Send button. This action concurrently saves the meeting to your calendar, sends an email invitation with the meeting link to all the attendees, and posts a notification in the particular teams channel if one was selected. The email invitation contains all the necessary information, including the link to join and any dial-in details, making it immensely simple for both internal and external attendees to connect. </a:t>
            </a:r>
            <a:endParaRPr lang="en-IN" sz="700" dirty="0">
              <a:solidFill>
                <a:schemeClr val="bg1"/>
              </a:solidFill>
              <a:latin typeface="Times New Roman" panose="02020603050405020304" pitchFamily="18" charset="0"/>
              <a:cs typeface="Times New Roman" panose="02020603050405020304" pitchFamily="18" charset="0"/>
            </a:endParaRPr>
          </a:p>
          <a:p>
            <a:pPr algn="just"/>
            <a:r>
              <a:rPr lang="en-GB" sz="700" dirty="0">
                <a:solidFill>
                  <a:schemeClr val="bg1"/>
                </a:solidFill>
                <a:latin typeface="Times New Roman" panose="02020603050405020304" pitchFamily="18" charset="0"/>
                <a:cs typeface="Times New Roman" panose="02020603050405020304" pitchFamily="18" charset="0"/>
              </a:rPr>
              <a:t> </a:t>
            </a:r>
            <a:endParaRPr lang="en-IN" sz="700" dirty="0">
              <a:solidFill>
                <a:schemeClr val="bg1"/>
              </a:solidFill>
              <a:latin typeface="Times New Roman" panose="02020603050405020304" pitchFamily="18" charset="0"/>
              <a:cs typeface="Times New Roman" panose="02020603050405020304" pitchFamily="18" charset="0"/>
            </a:endParaRPr>
          </a:p>
          <a:p>
            <a:pPr algn="just"/>
            <a:endParaRPr lang="en-IN" sz="700" dirty="0">
              <a:solidFill>
                <a:schemeClr val="bg1"/>
              </a:solidFill>
              <a:latin typeface="Times New Roman" panose="02020603050405020304" pitchFamily="18" charset="0"/>
              <a:cs typeface="Times New Roman" panose="02020603050405020304" pitchFamily="18" charset="0"/>
            </a:endParaRPr>
          </a:p>
        </p:txBody>
      </p:sp>
      <p:pic>
        <p:nvPicPr>
          <p:cNvPr id="20" name="Picture 19"/>
          <p:cNvPicPr>
            <a:picLocks noChangeAspect="1"/>
          </p:cNvPicPr>
          <p:nvPr/>
        </p:nvPicPr>
        <p:blipFill>
          <a:blip r:embed="rId12"/>
          <a:stretch>
            <a:fillRect/>
          </a:stretch>
        </p:blipFill>
        <p:spPr>
          <a:xfrm>
            <a:off x="2567541" y="9432988"/>
            <a:ext cx="4070626" cy="13155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20"/>
          <p:cNvPicPr>
            <a:picLocks noChangeAspect="1"/>
          </p:cNvPicPr>
          <p:nvPr/>
        </p:nvPicPr>
        <p:blipFill>
          <a:blip r:embed="rId13"/>
          <a:stretch>
            <a:fillRect/>
          </a:stretch>
        </p:blipFill>
        <p:spPr>
          <a:xfrm>
            <a:off x="3838354" y="1577503"/>
            <a:ext cx="2817628" cy="11704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929736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References </a:t>
            </a:r>
            <a:r>
              <a:rPr lang="en-IN" dirty="0">
                <a:latin typeface="Times New Roman" panose="02020603050405020304" pitchFamily="18" charset="0"/>
                <a:cs typeface="Times New Roman" panose="02020603050405020304" pitchFamily="18" charset="0"/>
              </a:rPr>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GB" dirty="0" smtClean="0">
                <a:latin typeface="Times New Roman" panose="02020603050405020304" pitchFamily="18" charset="0"/>
                <a:cs typeface="Times New Roman" panose="02020603050405020304" pitchFamily="18" charset="0"/>
              </a:rPr>
              <a:t>Books </a:t>
            </a:r>
            <a:r>
              <a:rPr lang="en-GB" dirty="0">
                <a:latin typeface="Times New Roman" panose="02020603050405020304" pitchFamily="18" charset="0"/>
                <a:cs typeface="Times New Roman" panose="02020603050405020304" pitchFamily="18" charset="0"/>
              </a:rPr>
              <a:t>and Journals</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Hanlon, A., (2023). Join Microsoft Teams Meeting.</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Hubbard, M., and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(2021). </a:t>
            </a:r>
            <a:r>
              <a:rPr lang="en-GB" i="1" dirty="0">
                <a:latin typeface="Times New Roman" panose="02020603050405020304" pitchFamily="18" charset="0"/>
                <a:cs typeface="Times New Roman" panose="02020603050405020304" pitchFamily="18" charset="0"/>
              </a:rPr>
              <a:t>Mastering </a:t>
            </a:r>
            <a:r>
              <a:rPr lang="en-GB" i="1" dirty="0" err="1">
                <a:latin typeface="Times New Roman" panose="02020603050405020304" pitchFamily="18" charset="0"/>
                <a:cs typeface="Times New Roman" panose="02020603050405020304" pitchFamily="18" charset="0"/>
              </a:rPr>
              <a:t>microsoft</a:t>
            </a:r>
            <a:r>
              <a:rPr lang="en-GB" i="1" dirty="0">
                <a:latin typeface="Times New Roman" panose="02020603050405020304" pitchFamily="18" charset="0"/>
                <a:cs typeface="Times New Roman" panose="02020603050405020304" pitchFamily="18" charset="0"/>
              </a:rPr>
              <a:t> teams</a:t>
            </a:r>
            <a:r>
              <a:rPr lang="en-GB" dirty="0">
                <a:latin typeface="Times New Roman" panose="02020603050405020304" pitchFamily="18" charset="0"/>
                <a:cs typeface="Times New Roman" panose="02020603050405020304" pitchFamily="18" charset="0"/>
              </a:rPr>
              <a:t> (pp. 57-74). </a:t>
            </a:r>
            <a:r>
              <a:rPr lang="en-GB" dirty="0" err="1">
                <a:latin typeface="Times New Roman" panose="02020603050405020304" pitchFamily="18" charset="0"/>
                <a:cs typeface="Times New Roman" panose="02020603050405020304" pitchFamily="18" charset="0"/>
              </a:rPr>
              <a:t>Apress</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Ilag</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B.N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Sabale</a:t>
            </a:r>
            <a:r>
              <a:rPr lang="en-GB" dirty="0">
                <a:latin typeface="Times New Roman" panose="02020603050405020304" pitchFamily="18" charset="0"/>
                <a:cs typeface="Times New Roman" panose="02020603050405020304" pitchFamily="18" charset="0"/>
              </a:rPr>
              <a:t>, A.M., (2022). Microsoft teams overview. In </a:t>
            </a:r>
            <a:r>
              <a:rPr lang="en-GB" i="1" dirty="0">
                <a:latin typeface="Times New Roman" panose="02020603050405020304" pitchFamily="18" charset="0"/>
                <a:cs typeface="Times New Roman" panose="02020603050405020304" pitchFamily="18" charset="0"/>
              </a:rPr>
              <a:t>Troubleshooting Microsoft Teams: Enlisting the Right Approach and Tools in Teams for Mapping and Troubleshooting Issues</a:t>
            </a:r>
            <a:r>
              <a:rPr lang="en-GB" dirty="0">
                <a:latin typeface="Times New Roman" panose="02020603050405020304" pitchFamily="18" charset="0"/>
                <a:cs typeface="Times New Roman" panose="02020603050405020304" pitchFamily="18" charset="0"/>
              </a:rPr>
              <a:t> (pp. 17-74). Berkeley, CA: </a:t>
            </a:r>
            <a:r>
              <a:rPr lang="en-GB" dirty="0" err="1">
                <a:latin typeface="Times New Roman" panose="02020603050405020304" pitchFamily="18" charset="0"/>
                <a:cs typeface="Times New Roman" panose="02020603050405020304" pitchFamily="18" charset="0"/>
              </a:rPr>
              <a:t>Apress</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Siddique, </a:t>
            </a:r>
            <a:r>
              <a:rPr lang="en-GB" dirty="0" err="1">
                <a:latin typeface="Times New Roman" panose="02020603050405020304" pitchFamily="18" charset="0"/>
                <a:cs typeface="Times New Roman" panose="02020603050405020304" pitchFamily="18" charset="0"/>
              </a:rPr>
              <a:t>M.N</a:t>
            </a:r>
            <a:r>
              <a:rPr lang="en-GB" dirty="0">
                <a:latin typeface="Times New Roman" panose="02020603050405020304" pitchFamily="18" charset="0"/>
                <a:cs typeface="Times New Roman" panose="02020603050405020304" pitchFamily="18" charset="0"/>
              </a:rPr>
              <a:t>., and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(2022). Documenting team meetings in Microsoft Teams.</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Vandome</a:t>
            </a:r>
            <a:r>
              <a:rPr lang="en-GB" dirty="0">
                <a:latin typeface="Times New Roman" panose="02020603050405020304" pitchFamily="18" charset="0"/>
                <a:cs typeface="Times New Roman" panose="02020603050405020304" pitchFamily="18" charset="0"/>
              </a:rPr>
              <a:t>, N., (2021). </a:t>
            </a:r>
            <a:r>
              <a:rPr lang="en-GB" i="1" dirty="0">
                <a:latin typeface="Times New Roman" panose="02020603050405020304" pitchFamily="18" charset="0"/>
                <a:cs typeface="Times New Roman" panose="02020603050405020304" pitchFamily="18" charset="0"/>
              </a:rPr>
              <a:t>Microsoft Teams in easy steps</a:t>
            </a:r>
            <a:r>
              <a:rPr lang="en-GB" dirty="0">
                <a:latin typeface="Times New Roman" panose="02020603050405020304" pitchFamily="18" charset="0"/>
                <a:cs typeface="Times New Roman" panose="02020603050405020304" pitchFamily="18" charset="0"/>
              </a:rPr>
              <a:t>. In Easy Steps.</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93449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107</TotalTime>
  <Words>1220</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BST-019</dc:creator>
  <cp:lastModifiedBy>BST-019</cp:lastModifiedBy>
  <cp:revision>13</cp:revision>
  <dcterms:created xsi:type="dcterms:W3CDTF">2025-10-27T05:36:16Z</dcterms:created>
  <dcterms:modified xsi:type="dcterms:W3CDTF">2025-10-27T07:24:06Z</dcterms:modified>
</cp:coreProperties>
</file>