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71" r:id="rId2"/>
    <p:sldId id="272" r:id="rId3"/>
    <p:sldId id="257" r:id="rId4"/>
    <p:sldId id="258" r:id="rId5"/>
    <p:sldId id="261" r:id="rId6"/>
    <p:sldId id="262" r:id="rId7"/>
    <p:sldId id="263" r:id="rId8"/>
    <p:sldId id="264" r:id="rId9"/>
    <p:sldId id="265" r:id="rId10"/>
    <p:sldId id="266" r:id="rId11"/>
    <p:sldId id="267" r:id="rId12"/>
    <p:sldId id="268" r:id="rId13"/>
    <p:sldId id="259" r:id="rId14"/>
    <p:sldId id="260" r:id="rId15"/>
    <p:sldId id="269" r:id="rId16"/>
    <p:sldId id="270" r:id="rId17"/>
    <p:sldId id="277" r:id="rId18"/>
    <p:sldId id="273" r:id="rId19"/>
    <p:sldId id="274" r:id="rId20"/>
    <p:sldId id="275" r:id="rId21"/>
    <p:sldId id="276"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66141" autoAdjust="0"/>
  </p:normalViewPr>
  <p:slideViewPr>
    <p:cSldViewPr snapToGrid="0">
      <p:cViewPr varScale="1">
        <p:scale>
          <a:sx n="60" d="100"/>
          <a:sy n="60" d="100"/>
        </p:scale>
        <p:origin x="927" y="2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B46C5F-65B0-40EF-AEE9-A9C05C432B1C}" type="datetimeFigureOut">
              <a:rPr lang="en-GB" smtClean="0"/>
              <a:t>05/12/2017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3</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37145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4</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All students will study this module – both EYP and non-practitioner students.</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4191449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53366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For students on the EYP programme at the moment, there may be changes</a:t>
            </a:r>
            <a:r>
              <a:rPr lang="en-GB" altLang="en-US" baseline="0" dirty="0" smtClean="0">
                <a:latin typeface="Arial" pitchFamily="34" charset="0"/>
                <a:ea typeface="ＭＳ Ｐゴシック" pitchFamily="34" charset="-128"/>
              </a:rPr>
              <a:t> to non-</a:t>
            </a:r>
            <a:r>
              <a:rPr lang="en-GB" altLang="en-US" baseline="0" dirty="0" err="1" smtClean="0">
                <a:latin typeface="Arial" pitchFamily="34" charset="0"/>
                <a:ea typeface="ＭＳ Ｐゴシック" pitchFamily="34" charset="-128"/>
              </a:rPr>
              <a:t>prac</a:t>
            </a:r>
            <a:r>
              <a:rPr lang="en-GB" altLang="en-US" baseline="0" dirty="0" smtClean="0">
                <a:latin typeface="Arial" pitchFamily="34" charset="0"/>
                <a:ea typeface="ＭＳ Ｐゴシック" pitchFamily="34" charset="-128"/>
              </a:rPr>
              <a:t> programme.</a:t>
            </a:r>
            <a:endParaRPr lang="en-GB" altLang="en-US" dirty="0" smtClean="0">
              <a:latin typeface="Arial" pitchFamily="34" charset="0"/>
              <a:ea typeface="ＭＳ Ｐゴシック" pitchFamily="34" charset="-128"/>
            </a:endParaRPr>
          </a:p>
          <a:p>
            <a:endParaRPr lang="en-GB" altLang="en-US" dirty="0"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7</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754389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866645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EYP</a:t>
            </a:r>
            <a:r>
              <a:rPr lang="en-GB" altLang="en-US" baseline="0" dirty="0" smtClean="0">
                <a:latin typeface="Arial" pitchFamily="34" charset="0"/>
                <a:ea typeface="ＭＳ Ｐゴシック" pitchFamily="34" charset="-128"/>
              </a:rPr>
              <a:t> programme</a:t>
            </a:r>
            <a:endParaRPr lang="en-GB" altLang="en-US" dirty="0"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9</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923802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10</a:t>
            </a:fld>
            <a:endParaRPr lang="cy-GB" altLang="en-US" sz="1200">
              <a:latin typeface="Arial" pitchFamily="34" charset="0"/>
            </a:endParaRPr>
          </a:p>
        </p:txBody>
      </p:sp>
    </p:spTree>
    <p:extLst>
      <p:ext uri="{BB962C8B-B14F-4D97-AF65-F5344CB8AC3E}">
        <p14:creationId xmlns:p14="http://schemas.microsoft.com/office/powerpoint/2010/main" val="2275025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All students will study this module – both EYP and non-practitioner students</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11</a:t>
            </a:fld>
            <a:endParaRPr lang="en-GB"/>
          </a:p>
        </p:txBody>
      </p:sp>
    </p:spTree>
    <p:extLst>
      <p:ext uri="{BB962C8B-B14F-4D97-AF65-F5344CB8AC3E}">
        <p14:creationId xmlns:p14="http://schemas.microsoft.com/office/powerpoint/2010/main" val="863489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All students will study this module – both EYP and non-practitioner students</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13</a:t>
            </a:fld>
            <a:endParaRPr lang="en-GB"/>
          </a:p>
        </p:txBody>
      </p:sp>
    </p:spTree>
    <p:extLst>
      <p:ext uri="{BB962C8B-B14F-4D97-AF65-F5344CB8AC3E}">
        <p14:creationId xmlns:p14="http://schemas.microsoft.com/office/powerpoint/2010/main" val="4004935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Non-practitioner </a:t>
            </a:r>
            <a:r>
              <a:rPr lang="en-US" dirty="0" err="1" smtClean="0"/>
              <a:t>programme</a:t>
            </a:r>
            <a:r>
              <a:rPr lang="en-US" dirty="0" smtClean="0"/>
              <a:t> only.</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705525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4600007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EAEE6001, 6002,</a:t>
            </a:r>
            <a:r>
              <a:rPr lang="en-GB" baseline="0" dirty="0" smtClean="0"/>
              <a:t> 6005 and 6006 are relevant to both programmes but students on the non-practitioner programme will not study EAE6003 or EAEE6004 – they will have EAEE6008 instead.  </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17</a:t>
            </a:fld>
            <a:endParaRPr lang="en-GB"/>
          </a:p>
        </p:txBody>
      </p:sp>
    </p:spTree>
    <p:extLst>
      <p:ext uri="{BB962C8B-B14F-4D97-AF65-F5344CB8AC3E}">
        <p14:creationId xmlns:p14="http://schemas.microsoft.com/office/powerpoint/2010/main" val="1815604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18</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360769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19</a:t>
            </a:fld>
            <a:endParaRPr lang="cy-GB" altLang="en-US" sz="1200">
              <a:latin typeface="Arial" pitchFamily="34" charset="0"/>
            </a:endParaRPr>
          </a:p>
        </p:txBody>
      </p:sp>
    </p:spTree>
    <p:extLst>
      <p:ext uri="{BB962C8B-B14F-4D97-AF65-F5344CB8AC3E}">
        <p14:creationId xmlns:p14="http://schemas.microsoft.com/office/powerpoint/2010/main" val="2670548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20</a:t>
            </a:fld>
            <a:endParaRPr lang="cy-GB" altLang="en-US" sz="1200">
              <a:latin typeface="Arial" pitchFamily="34" charset="0"/>
            </a:endParaRPr>
          </a:p>
        </p:txBody>
      </p:sp>
    </p:spTree>
    <p:extLst>
      <p:ext uri="{BB962C8B-B14F-4D97-AF65-F5344CB8AC3E}">
        <p14:creationId xmlns:p14="http://schemas.microsoft.com/office/powerpoint/2010/main" val="216357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dirty="0" err="1" smtClean="0">
                <a:latin typeface="Arial" pitchFamily="34" charset="0"/>
                <a:ea typeface="ＭＳ Ｐゴシック" pitchFamily="34" charset="-128"/>
              </a:rPr>
              <a:t>Cysylltwch</a:t>
            </a:r>
            <a:r>
              <a:rPr lang="en-US" altLang="en-US" i="1" dirty="0" smtClean="0">
                <a:latin typeface="Arial" pitchFamily="34" charset="0"/>
                <a:ea typeface="ＭＳ Ｐゴシック" pitchFamily="34" charset="-128"/>
              </a:rPr>
              <a:t> a Sioned Saer – s.saer@uwtsd.ac.uk</a:t>
            </a:r>
          </a:p>
          <a:p>
            <a:r>
              <a:rPr lang="en-US" altLang="en-US" i="1" dirty="0" smtClean="0">
                <a:latin typeface="Arial" pitchFamily="34" charset="0"/>
                <a:ea typeface="ＭＳ Ｐゴシック" pitchFamily="34" charset="-128"/>
              </a:rPr>
              <a:t>Contact Sioned Saer</a:t>
            </a:r>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21</a:t>
            </a:fld>
            <a:endParaRPr lang="cy-GB" altLang="en-US" sz="1200">
              <a:latin typeface="Arial" pitchFamily="34" charset="0"/>
            </a:endParaRPr>
          </a:p>
        </p:txBody>
      </p:sp>
    </p:spTree>
    <p:extLst>
      <p:ext uri="{BB962C8B-B14F-4D97-AF65-F5344CB8AC3E}">
        <p14:creationId xmlns:p14="http://schemas.microsoft.com/office/powerpoint/2010/main" val="4209226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22</a:t>
            </a:fld>
            <a:endParaRPr lang="en-GB"/>
          </a:p>
        </p:txBody>
      </p:sp>
    </p:spTree>
    <p:extLst>
      <p:ext uri="{BB962C8B-B14F-4D97-AF65-F5344CB8AC3E}">
        <p14:creationId xmlns:p14="http://schemas.microsoft.com/office/powerpoint/2010/main" val="27969383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23</a:t>
            </a:fld>
            <a:endParaRPr lang="en-GB"/>
          </a:p>
        </p:txBody>
      </p:sp>
    </p:spTree>
    <p:extLst>
      <p:ext uri="{BB962C8B-B14F-4D97-AF65-F5344CB8AC3E}">
        <p14:creationId xmlns:p14="http://schemas.microsoft.com/office/powerpoint/2010/main" val="38854292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2DD90A1A-4CC4-4FF6-97CF-D95C5640CBE0}" type="datetimeFigureOut">
              <a:rPr lang="en-GB"/>
              <a:pPr>
                <a:defRPr/>
              </a:pPr>
              <a:t>05/12/2017</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7B4A36C-A7AC-49FF-B3CF-315D44E988E4}" type="slidenum">
              <a:rPr lang="en-GB" altLang="en-US"/>
              <a:pPr/>
              <a:t>‹#›</a:t>
            </a:fld>
            <a:endParaRPr lang="en-GB" altLang="en-US"/>
          </a:p>
        </p:txBody>
      </p:sp>
    </p:spTree>
    <p:extLst>
      <p:ext uri="{BB962C8B-B14F-4D97-AF65-F5344CB8AC3E}">
        <p14:creationId xmlns:p14="http://schemas.microsoft.com/office/powerpoint/2010/main" val="212978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E9C3403-B4C4-4FA5-9BEC-A4661B07DE28}" type="datetimeFigureOut">
              <a:rPr lang="en-GB"/>
              <a:pPr>
                <a:defRPr/>
              </a:pPr>
              <a:t>05/12/2017</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6F5834A9-B3EE-4991-80BF-19A816547566}" type="slidenum">
              <a:rPr lang="en-GB" altLang="en-US"/>
              <a:pPr/>
              <a:t>‹#›</a:t>
            </a:fld>
            <a:endParaRPr lang="en-GB" altLang="en-US"/>
          </a:p>
        </p:txBody>
      </p:sp>
    </p:spTree>
    <p:extLst>
      <p:ext uri="{BB962C8B-B14F-4D97-AF65-F5344CB8AC3E}">
        <p14:creationId xmlns:p14="http://schemas.microsoft.com/office/powerpoint/2010/main" val="438707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D5F4669-B95B-4775-9E2B-32675DB033C5}" type="datetimeFigureOut">
              <a:rPr lang="en-GB"/>
              <a:pPr>
                <a:defRPr/>
              </a:pPr>
              <a:t>05/12/2017</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8035BC0-C93D-4F7B-9ABE-71DC4E3337F5}" type="slidenum">
              <a:rPr lang="en-GB" altLang="en-US"/>
              <a:pPr/>
              <a:t>‹#›</a:t>
            </a:fld>
            <a:endParaRPr lang="en-GB" altLang="en-US"/>
          </a:p>
        </p:txBody>
      </p:sp>
    </p:spTree>
    <p:extLst>
      <p:ext uri="{BB962C8B-B14F-4D97-AF65-F5344CB8AC3E}">
        <p14:creationId xmlns:p14="http://schemas.microsoft.com/office/powerpoint/2010/main" val="314243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79D1F4-B159-4E75-A2FB-794A362795E9}" type="datetimeFigureOut">
              <a:rPr lang="en-GB"/>
              <a:pPr>
                <a:defRPr/>
              </a:pPr>
              <a:t>05/12/2017</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3CE31916-C52B-4D3D-B9E4-3B9522F85985}" type="slidenum">
              <a:rPr lang="en-GB" altLang="en-US"/>
              <a:pPr/>
              <a:t>‹#›</a:t>
            </a:fld>
            <a:endParaRPr lang="en-GB" altLang="en-US"/>
          </a:p>
        </p:txBody>
      </p:sp>
    </p:spTree>
    <p:extLst>
      <p:ext uri="{BB962C8B-B14F-4D97-AF65-F5344CB8AC3E}">
        <p14:creationId xmlns:p14="http://schemas.microsoft.com/office/powerpoint/2010/main" val="769998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2A137CE-EC32-4C82-B84F-3C4BA8C22634}" type="datetimeFigureOut">
              <a:rPr lang="en-GB"/>
              <a:pPr>
                <a:defRPr/>
              </a:pPr>
              <a:t>05/12/2017</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79001E46-35D9-4929-8848-54B8AF64753E}" type="slidenum">
              <a:rPr lang="en-GB" altLang="en-US"/>
              <a:pPr/>
              <a:t>‹#›</a:t>
            </a:fld>
            <a:endParaRPr lang="en-GB" altLang="en-US"/>
          </a:p>
        </p:txBody>
      </p:sp>
    </p:spTree>
    <p:extLst>
      <p:ext uri="{BB962C8B-B14F-4D97-AF65-F5344CB8AC3E}">
        <p14:creationId xmlns:p14="http://schemas.microsoft.com/office/powerpoint/2010/main" val="248674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0798694-5E11-4C22-AF23-49EB4CF56AE7}" type="datetimeFigureOut">
              <a:rPr lang="en-GB"/>
              <a:pPr>
                <a:defRPr/>
              </a:pPr>
              <a:t>05/12/2017</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4C24F21-ABB8-4609-92CE-5E6E9298936D}" type="slidenum">
              <a:rPr lang="en-GB" altLang="en-US"/>
              <a:pPr/>
              <a:t>‹#›</a:t>
            </a:fld>
            <a:endParaRPr lang="en-GB" altLang="en-US"/>
          </a:p>
        </p:txBody>
      </p:sp>
    </p:spTree>
    <p:extLst>
      <p:ext uri="{BB962C8B-B14F-4D97-AF65-F5344CB8AC3E}">
        <p14:creationId xmlns:p14="http://schemas.microsoft.com/office/powerpoint/2010/main" val="369273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72B4A33-2B9D-4AEF-BF17-55286B379ACF}" type="datetimeFigureOut">
              <a:rPr lang="en-GB"/>
              <a:pPr>
                <a:defRPr/>
              </a:pPr>
              <a:t>05/12/2017</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9798B74F-A685-40DD-8924-39E279FCED3B}" type="slidenum">
              <a:rPr lang="en-GB" altLang="en-US"/>
              <a:pPr/>
              <a:t>‹#›</a:t>
            </a:fld>
            <a:endParaRPr lang="en-GB" altLang="en-US"/>
          </a:p>
        </p:txBody>
      </p:sp>
    </p:spTree>
    <p:extLst>
      <p:ext uri="{BB962C8B-B14F-4D97-AF65-F5344CB8AC3E}">
        <p14:creationId xmlns:p14="http://schemas.microsoft.com/office/powerpoint/2010/main" val="229083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D0687A-AEDE-40E5-80CA-216BD12C4EA3}" type="datetimeFigureOut">
              <a:rPr lang="en-GB"/>
              <a:pPr>
                <a:defRPr/>
              </a:pPr>
              <a:t>05/12/2017</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F193D2E-FCCE-417D-AB19-8B5966EDD48A}" type="slidenum">
              <a:rPr lang="en-GB" altLang="en-US"/>
              <a:pPr/>
              <a:t>‹#›</a:t>
            </a:fld>
            <a:endParaRPr lang="en-GB" altLang="en-US"/>
          </a:p>
        </p:txBody>
      </p:sp>
    </p:spTree>
    <p:extLst>
      <p:ext uri="{BB962C8B-B14F-4D97-AF65-F5344CB8AC3E}">
        <p14:creationId xmlns:p14="http://schemas.microsoft.com/office/powerpoint/2010/main" val="8634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7FD6B4-1799-4024-B807-8B94078E0024}" type="datetimeFigureOut">
              <a:rPr lang="en-GB"/>
              <a:pPr>
                <a:defRPr/>
              </a:pPr>
              <a:t>05/12/2017</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FC6FD6C-EE77-4364-AF1D-B0342A6C371E}" type="slidenum">
              <a:rPr lang="en-GB" altLang="en-US"/>
              <a:pPr/>
              <a:t>‹#›</a:t>
            </a:fld>
            <a:endParaRPr lang="en-GB" altLang="en-US"/>
          </a:p>
        </p:txBody>
      </p:sp>
    </p:spTree>
    <p:extLst>
      <p:ext uri="{BB962C8B-B14F-4D97-AF65-F5344CB8AC3E}">
        <p14:creationId xmlns:p14="http://schemas.microsoft.com/office/powerpoint/2010/main" val="6121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75B5C87-DEC0-4FD5-8A87-E6086476E3B8}" type="datetimeFigureOut">
              <a:rPr lang="en-GB"/>
              <a:pPr>
                <a:defRPr/>
              </a:pPr>
              <a:t>05/12/2017</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CCC6E72-7B9E-4A70-A87A-55AB15D402AF}" type="slidenum">
              <a:rPr lang="en-GB" altLang="en-US"/>
              <a:pPr/>
              <a:t>‹#›</a:t>
            </a:fld>
            <a:endParaRPr lang="en-GB" altLang="en-US"/>
          </a:p>
        </p:txBody>
      </p:sp>
    </p:spTree>
    <p:extLst>
      <p:ext uri="{BB962C8B-B14F-4D97-AF65-F5344CB8AC3E}">
        <p14:creationId xmlns:p14="http://schemas.microsoft.com/office/powerpoint/2010/main" val="17223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B97BAF-2236-4728-A82D-B9BEA3817781}" type="datetimeFigureOut">
              <a:rPr lang="en-GB"/>
              <a:pPr>
                <a:defRPr/>
              </a:pPr>
              <a:t>05/12/2017</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CCDAC2DB-9D75-4926-B1D0-28DCE41D7294}" type="slidenum">
              <a:rPr lang="en-GB" altLang="en-US"/>
              <a:pPr/>
              <a:t>‹#›</a:t>
            </a:fld>
            <a:endParaRPr lang="en-GB" altLang="en-US"/>
          </a:p>
        </p:txBody>
      </p:sp>
    </p:spTree>
    <p:extLst>
      <p:ext uri="{BB962C8B-B14F-4D97-AF65-F5344CB8AC3E}">
        <p14:creationId xmlns:p14="http://schemas.microsoft.com/office/powerpoint/2010/main" val="353423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44D41467-BE4C-4FF1-A557-5934B781755D}" type="datetimeFigureOut">
              <a:rPr lang="en-GB"/>
              <a:pPr>
                <a:defRPr/>
              </a:pPr>
              <a:t>05/12/2017</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pPr>
            <a:fld id="{4C2765C5-AA1C-4921-9785-6FB2111C5674}" type="slidenum">
              <a:rPr lang="en-GB" altLang="en-US">
                <a:ea typeface="ＭＳ Ｐゴシック" pitchFamily="34" charset="-128"/>
              </a:rPr>
              <a:pPr fontAlgn="base">
                <a:spcBef>
                  <a:spcPct val="0"/>
                </a:spcBef>
                <a:spcAft>
                  <a:spcPct val="0"/>
                </a:spcAft>
              </a:pPr>
              <a:t>‹#›</a:t>
            </a:fld>
            <a:endParaRPr lang="en-GB" altLang="en-US">
              <a:ea typeface="ＭＳ Ｐゴシック" pitchFamily="34" charset="-128"/>
            </a:endParaRPr>
          </a:p>
        </p:txBody>
      </p:sp>
    </p:spTree>
    <p:extLst>
      <p:ext uri="{BB962C8B-B14F-4D97-AF65-F5344CB8AC3E}">
        <p14:creationId xmlns:p14="http://schemas.microsoft.com/office/powerpoint/2010/main" val="93985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600" dirty="0" err="1" smtClean="0">
                <a:solidFill>
                  <a:schemeClr val="bg1"/>
                </a:solidFill>
              </a:rPr>
              <a:t>Anwytho</a:t>
            </a:r>
            <a:r>
              <a:rPr lang="en-GB" sz="6600" dirty="0" smtClean="0">
                <a:solidFill>
                  <a:schemeClr val="bg1"/>
                </a:solidFill>
              </a:rPr>
              <a:t> FTF Induction</a:t>
            </a:r>
            <a:endParaRPr lang="en-GB" sz="6600" dirty="0">
              <a:solidFill>
                <a:schemeClr val="bg1"/>
              </a:solidFill>
            </a:endParaRPr>
          </a:p>
        </p:txBody>
      </p:sp>
      <p:sp>
        <p:nvSpPr>
          <p:cNvPr id="3" name="Subtitle 2"/>
          <p:cNvSpPr>
            <a:spLocks noGrp="1"/>
          </p:cNvSpPr>
          <p:nvPr>
            <p:ph type="subTitle" idx="1"/>
          </p:nvPr>
        </p:nvSpPr>
        <p:spPr/>
        <p:txBody>
          <a:bodyPr/>
          <a:lstStyle/>
          <a:p>
            <a:r>
              <a:rPr lang="en-GB" sz="5400" dirty="0" smtClean="0">
                <a:solidFill>
                  <a:schemeClr val="bg1"/>
                </a:solidFill>
              </a:rPr>
              <a:t>04.12.17</a:t>
            </a:r>
            <a:endParaRPr lang="en-GB" sz="5400" dirty="0">
              <a:solidFill>
                <a:schemeClr val="bg1"/>
              </a:solidFill>
            </a:endParaRPr>
          </a:p>
        </p:txBody>
      </p:sp>
    </p:spTree>
    <p:extLst>
      <p:ext uri="{BB962C8B-B14F-4D97-AF65-F5344CB8AC3E}">
        <p14:creationId xmlns:p14="http://schemas.microsoft.com/office/powerpoint/2010/main" val="4217647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5659"/>
            <a:ext cx="10972800" cy="739471"/>
          </a:xfrm>
        </p:spPr>
        <p:txBody>
          <a:bodyPr/>
          <a:lstStyle/>
          <a:p>
            <a:r>
              <a:rPr lang="en-GB" dirty="0" err="1" smtClean="0"/>
              <a:t>Cynnwys</a:t>
            </a:r>
            <a:r>
              <a:rPr lang="en-GB" dirty="0" smtClean="0"/>
              <a:t>      Contents</a:t>
            </a:r>
            <a:endParaRPr lang="en-GB" dirty="0"/>
          </a:p>
        </p:txBody>
      </p:sp>
      <p:sp>
        <p:nvSpPr>
          <p:cNvPr id="4" name="Content Placeholder 3"/>
          <p:cNvSpPr>
            <a:spLocks noGrp="1"/>
          </p:cNvSpPr>
          <p:nvPr>
            <p:ph sz="half" idx="1"/>
          </p:nvPr>
        </p:nvSpPr>
        <p:spPr>
          <a:xfrm>
            <a:off x="609600" y="985962"/>
            <a:ext cx="5384800" cy="4603279"/>
          </a:xfrm>
        </p:spPr>
        <p:txBody>
          <a:bodyPr/>
          <a:lstStyle/>
          <a:p>
            <a:r>
              <a:rPr lang="en-GB" dirty="0" err="1" smtClean="0"/>
              <a:t>Modylau</a:t>
            </a:r>
            <a:r>
              <a:rPr lang="en-GB" dirty="0" smtClean="0"/>
              <a:t> </a:t>
            </a:r>
            <a:r>
              <a:rPr lang="en-GB" dirty="0" err="1" smtClean="0"/>
              <a:t>lefel</a:t>
            </a:r>
            <a:r>
              <a:rPr lang="en-GB" dirty="0" smtClean="0"/>
              <a:t> 6</a:t>
            </a:r>
          </a:p>
          <a:p>
            <a:r>
              <a:rPr lang="en-GB" dirty="0" err="1" smtClean="0"/>
              <a:t>Amserlen</a:t>
            </a:r>
            <a:endParaRPr lang="en-GB" dirty="0" smtClean="0"/>
          </a:p>
          <a:p>
            <a:r>
              <a:rPr lang="en-GB" dirty="0" err="1" smtClean="0"/>
              <a:t>Gwybodaeth</a:t>
            </a:r>
            <a:r>
              <a:rPr lang="en-GB" dirty="0" smtClean="0"/>
              <a:t> TAR</a:t>
            </a:r>
          </a:p>
          <a:p>
            <a:r>
              <a:rPr lang="en-GB" dirty="0" err="1" smtClean="0"/>
              <a:t>Gwybodaeth</a:t>
            </a:r>
            <a:r>
              <a:rPr lang="en-GB" dirty="0" smtClean="0"/>
              <a:t> </a:t>
            </a:r>
            <a:r>
              <a:rPr lang="en-GB" dirty="0" err="1" smtClean="0"/>
              <a:t>gyrfaoedd</a:t>
            </a:r>
            <a:endParaRPr lang="en-GB" dirty="0" smtClean="0"/>
          </a:p>
          <a:p>
            <a:r>
              <a:rPr lang="en-GB" dirty="0" err="1" smtClean="0"/>
              <a:t>Sesiwn</a:t>
            </a:r>
            <a:r>
              <a:rPr lang="en-GB" dirty="0" smtClean="0"/>
              <a:t> </a:t>
            </a:r>
            <a:r>
              <a:rPr lang="en-GB" dirty="0" err="1" smtClean="0"/>
              <a:t>llyfrgell</a:t>
            </a:r>
            <a:endParaRPr lang="en-GB" dirty="0" smtClean="0"/>
          </a:p>
          <a:p>
            <a:r>
              <a:rPr lang="en-GB" dirty="0" err="1" smtClean="0"/>
              <a:t>Diogelu</a:t>
            </a:r>
            <a:r>
              <a:rPr lang="en-GB" dirty="0" smtClean="0"/>
              <a:t> a CCUHP</a:t>
            </a:r>
          </a:p>
          <a:p>
            <a:r>
              <a:rPr lang="en-GB" dirty="0" err="1" smtClean="0"/>
              <a:t>Sgiliau</a:t>
            </a:r>
            <a:r>
              <a:rPr lang="en-GB" dirty="0" smtClean="0"/>
              <a:t> </a:t>
            </a:r>
            <a:r>
              <a:rPr lang="en-GB" dirty="0" err="1" smtClean="0"/>
              <a:t>astudio</a:t>
            </a:r>
            <a:r>
              <a:rPr lang="en-GB" dirty="0" smtClean="0"/>
              <a:t> </a:t>
            </a:r>
            <a:r>
              <a:rPr lang="en-GB" dirty="0" err="1" smtClean="0"/>
              <a:t>lefel</a:t>
            </a:r>
            <a:r>
              <a:rPr lang="en-GB" dirty="0" smtClean="0"/>
              <a:t> 6</a:t>
            </a:r>
          </a:p>
          <a:p>
            <a:r>
              <a:rPr lang="en-GB" dirty="0" err="1" smtClean="0"/>
              <a:t>Rhaglen</a:t>
            </a:r>
            <a:r>
              <a:rPr lang="en-GB" dirty="0" smtClean="0"/>
              <a:t> </a:t>
            </a:r>
            <a:r>
              <a:rPr lang="en-GB" dirty="0" err="1" smtClean="0"/>
              <a:t>heb</a:t>
            </a:r>
            <a:r>
              <a:rPr lang="en-GB" dirty="0" smtClean="0"/>
              <a:t> </a:t>
            </a:r>
            <a:r>
              <a:rPr lang="en-GB" dirty="0" err="1" smtClean="0"/>
              <a:t>elfen</a:t>
            </a:r>
            <a:r>
              <a:rPr lang="en-GB" dirty="0" smtClean="0"/>
              <a:t> </a:t>
            </a:r>
            <a:r>
              <a:rPr lang="en-GB" dirty="0" err="1" smtClean="0"/>
              <a:t>ymarferydd</a:t>
            </a:r>
            <a:r>
              <a:rPr lang="en-GB" dirty="0" smtClean="0"/>
              <a:t> </a:t>
            </a:r>
            <a:r>
              <a:rPr lang="en-GB" dirty="0" err="1" smtClean="0"/>
              <a:t>blynyddoedd</a:t>
            </a:r>
            <a:r>
              <a:rPr lang="en-GB" dirty="0" smtClean="0"/>
              <a:t> </a:t>
            </a:r>
            <a:r>
              <a:rPr lang="en-GB" dirty="0" err="1" smtClean="0"/>
              <a:t>cynnar</a:t>
            </a:r>
            <a:endParaRPr lang="en-GB" dirty="0" smtClean="0"/>
          </a:p>
          <a:p>
            <a:endParaRPr lang="en-GB" dirty="0"/>
          </a:p>
        </p:txBody>
      </p:sp>
      <p:sp>
        <p:nvSpPr>
          <p:cNvPr id="5" name="Content Placeholder 4"/>
          <p:cNvSpPr>
            <a:spLocks noGrp="1"/>
          </p:cNvSpPr>
          <p:nvPr>
            <p:ph sz="half" idx="2"/>
          </p:nvPr>
        </p:nvSpPr>
        <p:spPr>
          <a:xfrm>
            <a:off x="6197600" y="985962"/>
            <a:ext cx="5384800" cy="4603279"/>
          </a:xfrm>
        </p:spPr>
        <p:txBody>
          <a:bodyPr/>
          <a:lstStyle/>
          <a:p>
            <a:r>
              <a:rPr lang="en-GB" dirty="0" smtClean="0"/>
              <a:t>Level 6 modules</a:t>
            </a:r>
          </a:p>
          <a:p>
            <a:r>
              <a:rPr lang="en-GB" dirty="0" smtClean="0"/>
              <a:t>Timetable</a:t>
            </a:r>
          </a:p>
          <a:p>
            <a:r>
              <a:rPr lang="en-GB" dirty="0" smtClean="0"/>
              <a:t>PGCE information</a:t>
            </a:r>
          </a:p>
          <a:p>
            <a:r>
              <a:rPr lang="en-GB" dirty="0" smtClean="0"/>
              <a:t>Careers information</a:t>
            </a:r>
          </a:p>
          <a:p>
            <a:r>
              <a:rPr lang="en-GB" dirty="0" smtClean="0"/>
              <a:t>Library session</a:t>
            </a:r>
          </a:p>
          <a:p>
            <a:r>
              <a:rPr lang="en-GB" dirty="0" smtClean="0"/>
              <a:t>Safeguarding and the UNCRC</a:t>
            </a:r>
          </a:p>
          <a:p>
            <a:r>
              <a:rPr lang="en-GB" dirty="0" smtClean="0"/>
              <a:t>Level 6 study skills</a:t>
            </a:r>
          </a:p>
          <a:p>
            <a:r>
              <a:rPr lang="en-GB" dirty="0" smtClean="0"/>
              <a:t>Programme with non-practitioner element</a:t>
            </a:r>
            <a:endParaRPr lang="en-GB" dirty="0"/>
          </a:p>
        </p:txBody>
      </p:sp>
    </p:spTree>
    <p:extLst>
      <p:ext uri="{BB962C8B-B14F-4D97-AF65-F5344CB8AC3E}">
        <p14:creationId xmlns:p14="http://schemas.microsoft.com/office/powerpoint/2010/main" val="2344610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lstStyle/>
          <a:p>
            <a:pPr eaLnBrk="1" hangingPunct="1"/>
            <a:r>
              <a:rPr lang="en-US" altLang="en-US" sz="2800" dirty="0" smtClean="0"/>
              <a:t>EAEE6001/C</a:t>
            </a:r>
            <a:br>
              <a:rPr lang="en-US" altLang="en-US" sz="2800" dirty="0" smtClean="0"/>
            </a:br>
            <a:r>
              <a:rPr lang="cy-GB" altLang="en-US" sz="2800" dirty="0" smtClean="0"/>
              <a:t>Arweinyddiaeth a gwaith tîm yn y blynyddoedd cynnar </a:t>
            </a:r>
            <a:br>
              <a:rPr lang="cy-GB" altLang="en-US" sz="2800" dirty="0" smtClean="0"/>
            </a:br>
            <a:r>
              <a:rPr lang="en-GB" altLang="en-US" sz="2800" dirty="0" smtClean="0"/>
              <a:t>Leadership and teamwork in the early years  </a:t>
            </a:r>
            <a:endParaRPr lang="en-US" altLang="en-US" sz="2800" dirty="0" smtClean="0"/>
          </a:p>
        </p:txBody>
      </p:sp>
      <p:sp>
        <p:nvSpPr>
          <p:cNvPr id="5" name="Content Placeholder 4"/>
          <p:cNvSpPr>
            <a:spLocks noGrp="1"/>
          </p:cNvSpPr>
          <p:nvPr>
            <p:ph sz="half" idx="1"/>
          </p:nvPr>
        </p:nvSpPr>
        <p:spPr/>
        <p:txBody>
          <a:bodyPr/>
          <a:lstStyle/>
          <a:p>
            <a:pPr lvl="0"/>
            <a:r>
              <a:rPr lang="cy-GB" sz="2000" dirty="0" smtClean="0"/>
              <a:t>dadansoddi’n </a:t>
            </a:r>
            <a:r>
              <a:rPr lang="cy-GB" sz="2000" dirty="0"/>
              <a:t>feirniadol </a:t>
            </a:r>
            <a:r>
              <a:rPr lang="cy-GB" sz="2000" b="1" dirty="0"/>
              <a:t>athroniaeth ac egwyddorion dulliau arwain </a:t>
            </a:r>
            <a:r>
              <a:rPr lang="cy-GB" sz="2000" dirty="0"/>
              <a:t>mewn lleoliadau blynyddoedd cynnar;</a:t>
            </a:r>
            <a:endParaRPr lang="en-GB" sz="2000" dirty="0"/>
          </a:p>
          <a:p>
            <a:pPr lvl="0"/>
            <a:endParaRPr lang="cy-GB" sz="2000" dirty="0" smtClean="0"/>
          </a:p>
          <a:p>
            <a:pPr lvl="0"/>
            <a:r>
              <a:rPr lang="cy-GB" sz="2000" dirty="0" smtClean="0"/>
              <a:t>ymchwilio </a:t>
            </a:r>
            <a:r>
              <a:rPr lang="cy-GB" sz="2000" dirty="0"/>
              <a:t>a dangos dealltwriaeth feirniadol o </a:t>
            </a:r>
            <a:r>
              <a:rPr lang="cy-GB" sz="2000" b="1" dirty="0"/>
              <a:t>ofynion statudol a pholisïau a gweithdrefnau cyflogaeth</a:t>
            </a:r>
            <a:r>
              <a:rPr lang="cy-GB" sz="2000" dirty="0"/>
              <a:t>; </a:t>
            </a:r>
            <a:endParaRPr lang="en-GB" sz="2000" dirty="0"/>
          </a:p>
          <a:p>
            <a:pPr lvl="0"/>
            <a:endParaRPr lang="cy-GB" sz="2000" dirty="0" smtClean="0"/>
          </a:p>
          <a:p>
            <a:pPr lvl="0"/>
            <a:r>
              <a:rPr lang="cy-GB" sz="2000" dirty="0" smtClean="0"/>
              <a:t>dadansoddi’n </a:t>
            </a:r>
            <a:r>
              <a:rPr lang="cy-GB" sz="2000" dirty="0"/>
              <a:t>feirniadol </a:t>
            </a:r>
            <a:r>
              <a:rPr lang="cy-GB" sz="2000" b="1" dirty="0"/>
              <a:t>ddulliau a ffyrdd o feithrin tîm</a:t>
            </a:r>
            <a:r>
              <a:rPr lang="cy-GB" sz="2000" dirty="0"/>
              <a:t> o fewn lleoliadau blynyddoedd cynnar;</a:t>
            </a:r>
            <a:endParaRPr lang="en-GB" sz="2000" dirty="0"/>
          </a:p>
          <a:p>
            <a:endParaRPr lang="en-GB" dirty="0"/>
          </a:p>
        </p:txBody>
      </p:sp>
      <p:sp>
        <p:nvSpPr>
          <p:cNvPr id="6" name="Content Placeholder 5"/>
          <p:cNvSpPr>
            <a:spLocks noGrp="1"/>
          </p:cNvSpPr>
          <p:nvPr>
            <p:ph sz="half" idx="2"/>
          </p:nvPr>
        </p:nvSpPr>
        <p:spPr/>
        <p:txBody>
          <a:bodyPr/>
          <a:lstStyle/>
          <a:p>
            <a:pPr lvl="0"/>
            <a:r>
              <a:rPr lang="en-GB" sz="2000" dirty="0"/>
              <a:t>critically analyse the </a:t>
            </a:r>
            <a:r>
              <a:rPr lang="en-GB" sz="2000" b="1" dirty="0"/>
              <a:t>philosophy and principles of leadership styles </a:t>
            </a:r>
            <a:r>
              <a:rPr lang="en-GB" sz="2000" dirty="0"/>
              <a:t>in early years settings</a:t>
            </a:r>
            <a:r>
              <a:rPr lang="en-GB" sz="2000" dirty="0" smtClean="0"/>
              <a:t>;</a:t>
            </a:r>
          </a:p>
          <a:p>
            <a:pPr lvl="0"/>
            <a:endParaRPr lang="en-GB" sz="2000" dirty="0"/>
          </a:p>
          <a:p>
            <a:pPr lvl="0"/>
            <a:r>
              <a:rPr lang="en-GB" sz="2000" dirty="0"/>
              <a:t>research and demonstrate a critical understanding of </a:t>
            </a:r>
            <a:r>
              <a:rPr lang="en-GB" sz="2000" b="1" dirty="0"/>
              <a:t>statutory requirements and employment policies and procedures</a:t>
            </a:r>
            <a:r>
              <a:rPr lang="en-GB" sz="2000" dirty="0"/>
              <a:t>; </a:t>
            </a:r>
            <a:endParaRPr lang="en-GB" sz="2000" dirty="0" smtClean="0"/>
          </a:p>
          <a:p>
            <a:pPr lvl="0"/>
            <a:endParaRPr lang="en-GB" sz="2000" dirty="0"/>
          </a:p>
          <a:p>
            <a:pPr lvl="0"/>
            <a:r>
              <a:rPr lang="en-GB" sz="2000" dirty="0"/>
              <a:t>critically analyse </a:t>
            </a:r>
            <a:r>
              <a:rPr lang="en-GB" sz="2000" b="1" dirty="0"/>
              <a:t>methods and approaches to team building</a:t>
            </a:r>
            <a:r>
              <a:rPr lang="en-GB" sz="2000" dirty="0"/>
              <a:t> within early years settings;</a:t>
            </a:r>
          </a:p>
          <a:p>
            <a:endParaRPr lang="en-GB" sz="1800" dirty="0"/>
          </a:p>
        </p:txBody>
      </p:sp>
    </p:spTree>
    <p:extLst>
      <p:ext uri="{BB962C8B-B14F-4D97-AF65-F5344CB8AC3E}">
        <p14:creationId xmlns:p14="http://schemas.microsoft.com/office/powerpoint/2010/main" val="1569707516"/>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4000" i="1" dirty="0" err="1" smtClean="0"/>
              <a:t>Aseiniad</a:t>
            </a:r>
            <a:r>
              <a:rPr lang="en-US" altLang="en-US" sz="4000" i="1" dirty="0" smtClean="0"/>
              <a:t>/Assessment</a:t>
            </a:r>
            <a:endParaRPr lang="en-US" altLang="en-US" sz="4000" i="1" dirty="0"/>
          </a:p>
        </p:txBody>
      </p:sp>
      <p:sp>
        <p:nvSpPr>
          <p:cNvPr id="17411" name="Content Placeholder 2"/>
          <p:cNvSpPr>
            <a:spLocks noGrp="1"/>
          </p:cNvSpPr>
          <p:nvPr>
            <p:ph sz="half" idx="1"/>
          </p:nvPr>
        </p:nvSpPr>
        <p:spPr>
          <a:xfrm>
            <a:off x="309966" y="1196976"/>
            <a:ext cx="5796366" cy="4899026"/>
          </a:xfrm>
        </p:spPr>
        <p:txBody>
          <a:bodyPr/>
          <a:lstStyle/>
          <a:p>
            <a:pPr marL="0" indent="0" eaLnBrk="1" hangingPunct="1">
              <a:buNone/>
            </a:pPr>
            <a:r>
              <a:rPr lang="en-GB" altLang="en-US" dirty="0" err="1" smtClean="0">
                <a:ea typeface="ＭＳ Ｐゴシック" pitchFamily="34" charset="-128"/>
              </a:rPr>
              <a:t>Aseniad</a:t>
            </a:r>
            <a:r>
              <a:rPr lang="en-GB" altLang="en-US" dirty="0" smtClean="0">
                <a:ea typeface="ＭＳ Ｐゴシック" pitchFamily="34" charset="-128"/>
              </a:rPr>
              <a:t>  - 2 </a:t>
            </a:r>
            <a:r>
              <a:rPr lang="en-GB" altLang="en-US" dirty="0" err="1" smtClean="0">
                <a:ea typeface="ＭＳ Ｐゴシック" pitchFamily="34" charset="-128"/>
              </a:rPr>
              <a:t>rhan</a:t>
            </a:r>
            <a:endParaRPr lang="en-GB" altLang="en-US" dirty="0" smtClean="0">
              <a:ea typeface="ＭＳ Ｐゴシック" pitchFamily="34" charset="-128"/>
            </a:endParaRPr>
          </a:p>
          <a:p>
            <a:pPr marL="0" indent="0" eaLnBrk="1" hangingPunct="1">
              <a:buNone/>
            </a:pPr>
            <a:r>
              <a:rPr lang="en-GB" altLang="en-US" dirty="0" smtClean="0">
                <a:ea typeface="ＭＳ Ｐゴシック" pitchFamily="34" charset="-128"/>
              </a:rPr>
              <a:t>1) </a:t>
            </a:r>
            <a:r>
              <a:rPr lang="en-GB" altLang="en-US" dirty="0" err="1" smtClean="0">
                <a:ea typeface="ＭＳ Ｐゴシック" pitchFamily="34" charset="-128"/>
              </a:rPr>
              <a:t>Prosiect</a:t>
            </a:r>
            <a:r>
              <a:rPr lang="en-GB" altLang="en-US" dirty="0" smtClean="0">
                <a:ea typeface="ＭＳ Ｐゴシック" pitchFamily="34" charset="-128"/>
              </a:rPr>
              <a:t> </a:t>
            </a:r>
            <a:r>
              <a:rPr lang="en-GB" altLang="en-US" dirty="0" err="1">
                <a:ea typeface="ＭＳ Ｐゴシック" pitchFamily="34" charset="-128"/>
              </a:rPr>
              <a:t>perfformiad</a:t>
            </a:r>
            <a:r>
              <a:rPr lang="en-GB" altLang="en-US" dirty="0">
                <a:ea typeface="ＭＳ Ｐゴシック" pitchFamily="34" charset="-128"/>
              </a:rPr>
              <a:t> </a:t>
            </a:r>
            <a:r>
              <a:rPr lang="en-GB" altLang="en-US" dirty="0" err="1" smtClean="0">
                <a:ea typeface="ＭＳ Ｐゴシック" pitchFamily="34" charset="-128"/>
              </a:rPr>
              <a:t>grŵp</a:t>
            </a:r>
            <a:r>
              <a:rPr lang="en-GB" altLang="en-US" dirty="0" smtClean="0">
                <a:ea typeface="ＭＳ Ｐゴシック" pitchFamily="34" charset="-128"/>
              </a:rPr>
              <a:t> </a:t>
            </a:r>
            <a:r>
              <a:rPr lang="en-GB" altLang="en-US" dirty="0" err="1" smtClean="0">
                <a:ea typeface="ＭＳ Ｐゴシック" pitchFamily="34" charset="-128"/>
              </a:rPr>
              <a:t>ymarferol</a:t>
            </a:r>
            <a:r>
              <a:rPr lang="en-GB" altLang="en-US" dirty="0" smtClean="0">
                <a:ea typeface="ＭＳ Ｐゴシック" pitchFamily="34" charset="-128"/>
              </a:rPr>
              <a:t> </a:t>
            </a:r>
          </a:p>
          <a:p>
            <a:pPr marL="0" indent="0" eaLnBrk="1" hangingPunct="1">
              <a:buNone/>
            </a:pPr>
            <a:r>
              <a:rPr lang="en-GB" altLang="en-US" dirty="0" smtClean="0">
                <a:ea typeface="ＭＳ Ｐゴシック" pitchFamily="34" charset="-128"/>
              </a:rPr>
              <a:t> - </a:t>
            </a:r>
            <a:r>
              <a:rPr lang="en-GB" altLang="en-US" dirty="0" err="1" smtClean="0">
                <a:ea typeface="ＭＳ Ｐゴシック" pitchFamily="34" charset="-128"/>
              </a:rPr>
              <a:t>trafodaeth</a:t>
            </a:r>
            <a:r>
              <a:rPr lang="en-GB" altLang="en-US" dirty="0" smtClean="0">
                <a:ea typeface="ＭＳ Ｐゴシック" pitchFamily="34" charset="-128"/>
              </a:rPr>
              <a:t> </a:t>
            </a:r>
            <a:r>
              <a:rPr lang="en-GB" altLang="en-US" dirty="0" err="1">
                <a:ea typeface="ＭＳ Ｐゴシック" pitchFamily="34" charset="-128"/>
              </a:rPr>
              <a:t>grŵp</a:t>
            </a:r>
            <a:r>
              <a:rPr lang="en-GB" altLang="en-US" dirty="0">
                <a:ea typeface="ＭＳ Ｐゴシック" pitchFamily="34" charset="-128"/>
              </a:rPr>
              <a:t> 30 </a:t>
            </a:r>
            <a:r>
              <a:rPr lang="en-GB" altLang="en-US" dirty="0" err="1" smtClean="0">
                <a:ea typeface="ＭＳ Ｐゴシック" pitchFamily="34" charset="-128"/>
              </a:rPr>
              <a:t>munud</a:t>
            </a:r>
            <a:endParaRPr lang="en-GB" altLang="en-US" dirty="0" smtClean="0">
              <a:ea typeface="ＭＳ Ｐゴシック" pitchFamily="34" charset="-128"/>
            </a:endParaRPr>
          </a:p>
          <a:p>
            <a:pPr marL="0" indent="0" eaLnBrk="1" hangingPunct="1">
              <a:buNone/>
            </a:pPr>
            <a:r>
              <a:rPr lang="sv-SE" altLang="en-US" b="1" dirty="0" smtClean="0">
                <a:ea typeface="ＭＳ Ｐゴシック" pitchFamily="34" charset="-128"/>
              </a:rPr>
              <a:t>Nos Lun 22ain Ionawr 2018 (amser darlith)</a:t>
            </a:r>
            <a:endParaRPr lang="en-GB" altLang="en-US" b="1" dirty="0" smtClean="0">
              <a:ea typeface="ＭＳ Ｐゴシック" pitchFamily="34" charset="-128"/>
            </a:endParaRPr>
          </a:p>
          <a:p>
            <a:pPr marL="0" indent="0" eaLnBrk="1" hangingPunct="1">
              <a:buNone/>
            </a:pPr>
            <a:r>
              <a:rPr lang="en-GB" altLang="en-US" dirty="0" smtClean="0">
                <a:ea typeface="ＭＳ Ｐゴシック" pitchFamily="34" charset="-128"/>
              </a:rPr>
              <a:t>2) </a:t>
            </a:r>
            <a:r>
              <a:rPr lang="en-GB" altLang="en-US" dirty="0" err="1" smtClean="0">
                <a:ea typeface="ＭＳ Ｐゴシック" pitchFamily="34" charset="-128"/>
              </a:rPr>
              <a:t>Papur</a:t>
            </a:r>
            <a:r>
              <a:rPr lang="en-GB" altLang="en-US" dirty="0" smtClean="0">
                <a:ea typeface="ＭＳ Ｐゴシック" pitchFamily="34" charset="-128"/>
              </a:rPr>
              <a:t> </a:t>
            </a:r>
            <a:r>
              <a:rPr lang="en-GB" altLang="en-US" dirty="0" err="1">
                <a:ea typeface="ＭＳ Ｐゴシック" pitchFamily="34" charset="-128"/>
              </a:rPr>
              <a:t>adfyfyriol</a:t>
            </a:r>
            <a:r>
              <a:rPr lang="en-GB" altLang="en-US" dirty="0">
                <a:ea typeface="ＭＳ Ｐゴシック" pitchFamily="34" charset="-128"/>
              </a:rPr>
              <a:t> </a:t>
            </a:r>
            <a:r>
              <a:rPr lang="en-GB" altLang="en-US" dirty="0" err="1">
                <a:ea typeface="ＭＳ Ｐゴシック" pitchFamily="34" charset="-128"/>
              </a:rPr>
              <a:t>unigol</a:t>
            </a:r>
            <a:r>
              <a:rPr lang="en-GB" altLang="en-US" dirty="0">
                <a:ea typeface="ＭＳ Ｐゴシック" pitchFamily="34" charset="-128"/>
              </a:rPr>
              <a:t> </a:t>
            </a:r>
            <a:r>
              <a:rPr lang="en-GB" altLang="en-US" dirty="0" smtClean="0">
                <a:ea typeface="ＭＳ Ｐゴシック" pitchFamily="34" charset="-128"/>
              </a:rPr>
              <a:t>2,500 –  </a:t>
            </a:r>
            <a:r>
              <a:rPr lang="en-GB" altLang="en-US" b="1" dirty="0" err="1">
                <a:ea typeface="ＭＳ Ｐゴシック" pitchFamily="34" charset="-128"/>
              </a:rPr>
              <a:t>Dydd</a:t>
            </a:r>
            <a:r>
              <a:rPr lang="en-GB" altLang="en-US" b="1" dirty="0">
                <a:ea typeface="ＭＳ Ｐゴシック" pitchFamily="34" charset="-128"/>
              </a:rPr>
              <a:t> </a:t>
            </a:r>
            <a:r>
              <a:rPr lang="en-GB" altLang="en-US" b="1" dirty="0" err="1" smtClean="0">
                <a:ea typeface="ＭＳ Ｐゴシック" pitchFamily="34" charset="-128"/>
              </a:rPr>
              <a:t>Llun</a:t>
            </a:r>
            <a:r>
              <a:rPr lang="en-GB" altLang="en-US" b="1" dirty="0" smtClean="0">
                <a:ea typeface="ＭＳ Ｐゴシック" pitchFamily="34" charset="-128"/>
              </a:rPr>
              <a:t> 29ain </a:t>
            </a:r>
            <a:r>
              <a:rPr lang="en-GB" altLang="en-US" b="1" dirty="0" err="1" smtClean="0">
                <a:ea typeface="ＭＳ Ｐゴシック" pitchFamily="34" charset="-128"/>
              </a:rPr>
              <a:t>Ionawr</a:t>
            </a:r>
            <a:r>
              <a:rPr lang="en-GB" altLang="en-US" b="1" dirty="0" smtClean="0">
                <a:ea typeface="ＭＳ Ｐゴシック" pitchFamily="34" charset="-128"/>
              </a:rPr>
              <a:t> 2018 </a:t>
            </a:r>
            <a:r>
              <a:rPr lang="en-GB" altLang="en-US" b="1" dirty="0" err="1" smtClean="0">
                <a:ea typeface="ＭＳ Ｐゴシック" pitchFamily="34" charset="-128"/>
              </a:rPr>
              <a:t>erbyn</a:t>
            </a:r>
            <a:r>
              <a:rPr lang="en-GB" altLang="en-US" b="1" dirty="0" smtClean="0">
                <a:ea typeface="ＭＳ Ｐゴシック" pitchFamily="34" charset="-128"/>
              </a:rPr>
              <a:t> 3.00 </a:t>
            </a:r>
            <a:r>
              <a:rPr lang="en-GB" altLang="en-US" b="1" dirty="0" err="1" smtClean="0">
                <a:ea typeface="ＭＳ Ｐゴシック" pitchFamily="34" charset="-128"/>
              </a:rPr>
              <a:t>o’r</a:t>
            </a:r>
            <a:r>
              <a:rPr lang="en-GB" altLang="en-US" b="1" dirty="0" smtClean="0">
                <a:ea typeface="ＭＳ Ｐゴシック" pitchFamily="34" charset="-128"/>
              </a:rPr>
              <a:t> </a:t>
            </a:r>
            <a:r>
              <a:rPr lang="en-GB" altLang="en-US" b="1" dirty="0" err="1" smtClean="0">
                <a:ea typeface="ＭＳ Ｐゴシック" pitchFamily="34" charset="-128"/>
              </a:rPr>
              <a:t>gloch</a:t>
            </a:r>
            <a:endParaRPr lang="en-GB" altLang="en-US" b="1" dirty="0" smtClean="0">
              <a:ea typeface="ＭＳ Ｐゴシック" pitchFamily="34" charset="-128"/>
            </a:endParaRPr>
          </a:p>
          <a:p>
            <a:pPr marL="0" indent="0" eaLnBrk="1" hangingPunct="1">
              <a:buNone/>
            </a:pPr>
            <a:endParaRPr lang="en-GB" altLang="en-US" dirty="0" smtClean="0">
              <a:ea typeface="ＭＳ Ｐゴシック" pitchFamily="34" charset="-128"/>
            </a:endParaRP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5920353" y="1100380"/>
            <a:ext cx="5890647" cy="4995622"/>
          </a:xfrm>
        </p:spPr>
        <p:txBody>
          <a:bodyPr/>
          <a:lstStyle/>
          <a:p>
            <a:pPr marL="0" indent="0" eaLnBrk="1" hangingPunct="1">
              <a:buNone/>
            </a:pPr>
            <a:r>
              <a:rPr lang="en-US" altLang="en-US" i="1" dirty="0" smtClean="0">
                <a:ea typeface="ＭＳ Ｐゴシック" pitchFamily="34" charset="-128"/>
              </a:rPr>
              <a:t>Assessment  - two parts                </a:t>
            </a:r>
          </a:p>
          <a:p>
            <a:pPr marL="514350" indent="-514350" eaLnBrk="1" hangingPunct="1">
              <a:buAutoNum type="arabicParenR"/>
            </a:pPr>
            <a:r>
              <a:rPr lang="en-US" altLang="en-US" i="1" dirty="0" smtClean="0">
                <a:ea typeface="ＭＳ Ｐゴシック" pitchFamily="34" charset="-128"/>
              </a:rPr>
              <a:t>Practical  group performance project </a:t>
            </a:r>
          </a:p>
          <a:p>
            <a:pPr marL="0" indent="0" eaLnBrk="1" hangingPunct="1">
              <a:buNone/>
            </a:pPr>
            <a:r>
              <a:rPr lang="en-GB" altLang="en-US" i="1" dirty="0" smtClean="0">
                <a:ea typeface="ＭＳ Ｐゴシック" pitchFamily="34" charset="-128"/>
              </a:rPr>
              <a:t> - 30 minute group discussion Monday evening 22</a:t>
            </a:r>
            <a:r>
              <a:rPr lang="en-GB" altLang="en-US" i="1" baseline="30000" dirty="0" smtClean="0">
                <a:ea typeface="ＭＳ Ｐゴシック" pitchFamily="34" charset="-128"/>
              </a:rPr>
              <a:t>nd</a:t>
            </a:r>
            <a:r>
              <a:rPr lang="en-GB" altLang="en-US" i="1" dirty="0" smtClean="0">
                <a:ea typeface="ＭＳ Ｐゴシック" pitchFamily="34" charset="-128"/>
              </a:rPr>
              <a:t> January 2018 (during lecture time) </a:t>
            </a:r>
          </a:p>
          <a:p>
            <a:pPr marL="0" indent="0" eaLnBrk="1" hangingPunct="1">
              <a:buNone/>
            </a:pPr>
            <a:r>
              <a:rPr lang="en-GB" altLang="en-US" i="1" dirty="0" smtClean="0">
                <a:ea typeface="ＭＳ Ｐゴシック" pitchFamily="34" charset="-128"/>
              </a:rPr>
              <a:t>2) Individual reflective paper           2,500 words </a:t>
            </a:r>
          </a:p>
          <a:p>
            <a:pPr marL="0" indent="0" eaLnBrk="1" hangingPunct="1">
              <a:buNone/>
            </a:pPr>
            <a:r>
              <a:rPr lang="en-GB" altLang="en-US" b="1" i="1" dirty="0" smtClean="0">
                <a:ea typeface="ＭＳ Ｐゴシック" pitchFamily="34" charset="-128"/>
              </a:rPr>
              <a:t>Monday 29</a:t>
            </a:r>
            <a:r>
              <a:rPr lang="en-GB" altLang="en-US" b="1" i="1" baseline="30000" dirty="0" smtClean="0">
                <a:ea typeface="ＭＳ Ｐゴシック" pitchFamily="34" charset="-128"/>
              </a:rPr>
              <a:t>th</a:t>
            </a:r>
            <a:r>
              <a:rPr lang="en-GB" altLang="en-US" b="1" i="1" dirty="0" smtClean="0">
                <a:ea typeface="ＭＳ Ｐゴシック" pitchFamily="34" charset="-128"/>
              </a:rPr>
              <a:t> January 2018 by 3pm </a:t>
            </a:r>
            <a:endParaRPr lang="en-US" altLang="en-US" b="1" i="1" dirty="0" smtClean="0">
              <a:ea typeface="ＭＳ Ｐゴシック" pitchFamily="34" charset="-128"/>
            </a:endParaRPr>
          </a:p>
        </p:txBody>
      </p:sp>
    </p:spTree>
    <p:extLst>
      <p:ext uri="{BB962C8B-B14F-4D97-AF65-F5344CB8AC3E}">
        <p14:creationId xmlns:p14="http://schemas.microsoft.com/office/powerpoint/2010/main" val="1382256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9712" y="116633"/>
            <a:ext cx="8784976" cy="1872206"/>
          </a:xfrm>
        </p:spPr>
        <p:txBody>
          <a:bodyPr>
            <a:normAutofit/>
          </a:bodyPr>
          <a:lstStyle/>
          <a:p>
            <a:r>
              <a:rPr lang="cy-GB" sz="2700" dirty="0">
                <a:latin typeface="Lucida Sans" panose="020B0602030504020204" pitchFamily="34" charset="0"/>
              </a:rPr>
              <a:t>EAEE6002C Plant ag anghenion cymorth ychwanegol: cynhwysiant,  eiriolaeth a thegwch </a:t>
            </a:r>
            <a:r>
              <a:rPr lang="en-GB" dirty="0" smtClean="0">
                <a:latin typeface="Lucida Sans" panose="020B0602030504020204" pitchFamily="34" charset="0"/>
              </a:rPr>
              <a:t/>
            </a:r>
            <a:br>
              <a:rPr lang="en-GB" dirty="0" smtClean="0">
                <a:latin typeface="Lucida Sans" panose="020B0602030504020204" pitchFamily="34" charset="0"/>
              </a:rPr>
            </a:br>
            <a:r>
              <a:rPr lang="en-GB" sz="2700" dirty="0">
                <a:solidFill>
                  <a:srgbClr val="0000FF"/>
                </a:solidFill>
                <a:latin typeface="Lucida Sans" panose="020B0602030504020204" pitchFamily="34" charset="0"/>
              </a:rPr>
              <a:t>EAEE6002 Children with additional support needs: inclusion, advocacy and equity </a:t>
            </a:r>
            <a:endParaRPr lang="en-US" sz="27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981200" y="1988840"/>
            <a:ext cx="4038600" cy="3600401"/>
          </a:xfrm>
        </p:spPr>
        <p:txBody>
          <a:bodyPr>
            <a:noAutofit/>
          </a:bodyPr>
          <a:lstStyle/>
          <a:p>
            <a:r>
              <a:rPr lang="cy-GB" sz="2400" dirty="0">
                <a:latin typeface="Lucida Sans" panose="020B0602030504020204" pitchFamily="34" charset="0"/>
              </a:rPr>
              <a:t>Cefnogi plant ifainc ag ADY</a:t>
            </a:r>
          </a:p>
          <a:p>
            <a:r>
              <a:rPr lang="cy-GB" sz="2400" dirty="0">
                <a:latin typeface="Lucida Sans" panose="020B0602030504020204" pitchFamily="34" charset="0"/>
              </a:rPr>
              <a:t>Beirniadaeth o arfer gynhwysol</a:t>
            </a:r>
          </a:p>
          <a:p>
            <a:r>
              <a:rPr lang="cy-GB" sz="2400" dirty="0">
                <a:latin typeface="Lucida Sans" panose="020B0602030504020204" pitchFamily="34" charset="0"/>
              </a:rPr>
              <a:t>Ymyrraeth gynnar</a:t>
            </a:r>
          </a:p>
          <a:p>
            <a:r>
              <a:rPr lang="cy-GB" sz="2400" dirty="0">
                <a:latin typeface="Lucida Sans" panose="020B0602030504020204" pitchFamily="34" charset="0"/>
              </a:rPr>
              <a:t>Eiriolaeth</a:t>
            </a:r>
          </a:p>
          <a:p>
            <a:r>
              <a:rPr lang="cy-GB" sz="2400" dirty="0">
                <a:latin typeface="Lucida Sans" panose="020B0602030504020204" pitchFamily="34" charset="0"/>
              </a:rPr>
              <a:t>Cyfiawnder ac amrywiaeth</a:t>
            </a:r>
          </a:p>
          <a:p>
            <a:r>
              <a:rPr lang="cy-GB" sz="2400" dirty="0">
                <a:latin typeface="Lucida Sans" panose="020B0602030504020204" pitchFamily="34" charset="0"/>
              </a:rPr>
              <a:t>Deddfwriaeth</a:t>
            </a:r>
          </a:p>
        </p:txBody>
      </p:sp>
      <p:sp>
        <p:nvSpPr>
          <p:cNvPr id="4" name="Content Placeholder 3"/>
          <p:cNvSpPr>
            <a:spLocks noGrp="1"/>
          </p:cNvSpPr>
          <p:nvPr>
            <p:ph sz="half" idx="2"/>
          </p:nvPr>
        </p:nvSpPr>
        <p:spPr>
          <a:xfrm>
            <a:off x="6172200" y="1988840"/>
            <a:ext cx="4038600" cy="3600401"/>
          </a:xfrm>
        </p:spPr>
        <p:txBody>
          <a:bodyPr>
            <a:normAutofit/>
          </a:bodyPr>
          <a:lstStyle/>
          <a:p>
            <a:r>
              <a:rPr lang="en-GB" sz="2400" dirty="0">
                <a:solidFill>
                  <a:srgbClr val="0000FF"/>
                </a:solidFill>
                <a:latin typeface="Lucida Sans" panose="020B0602030504020204" pitchFamily="34" charset="0"/>
              </a:rPr>
              <a:t>Supporting young children with ALN</a:t>
            </a:r>
          </a:p>
          <a:p>
            <a:r>
              <a:rPr lang="en-GB" sz="2400" dirty="0">
                <a:solidFill>
                  <a:srgbClr val="0000FF"/>
                </a:solidFill>
                <a:latin typeface="Lucida Sans" panose="020B0602030504020204" pitchFamily="34" charset="0"/>
              </a:rPr>
              <a:t>Critique of inclusive practice</a:t>
            </a:r>
          </a:p>
          <a:p>
            <a:r>
              <a:rPr lang="en-GB" sz="2400" dirty="0">
                <a:solidFill>
                  <a:srgbClr val="0000FF"/>
                </a:solidFill>
                <a:latin typeface="Lucida Sans" panose="020B0602030504020204" pitchFamily="34" charset="0"/>
              </a:rPr>
              <a:t>Early intervention</a:t>
            </a:r>
          </a:p>
          <a:p>
            <a:r>
              <a:rPr lang="en-GB" sz="2400" dirty="0">
                <a:solidFill>
                  <a:srgbClr val="0000FF"/>
                </a:solidFill>
                <a:latin typeface="Lucida Sans" panose="020B0602030504020204" pitchFamily="34" charset="0"/>
              </a:rPr>
              <a:t>Advocacy</a:t>
            </a:r>
          </a:p>
          <a:p>
            <a:r>
              <a:rPr lang="en-GB" sz="2400" dirty="0">
                <a:solidFill>
                  <a:srgbClr val="0000FF"/>
                </a:solidFill>
                <a:latin typeface="Lucida Sans" panose="020B0602030504020204" pitchFamily="34" charset="0"/>
              </a:rPr>
              <a:t>Equity and diversity</a:t>
            </a:r>
          </a:p>
          <a:p>
            <a:r>
              <a:rPr lang="en-GB" sz="2400" dirty="0">
                <a:solidFill>
                  <a:srgbClr val="0000FF"/>
                </a:solidFill>
                <a:latin typeface="Lucida Sans" panose="020B0602030504020204" pitchFamily="34" charset="0"/>
              </a:rPr>
              <a:t>Legislation</a:t>
            </a:r>
            <a:endParaRPr lang="en-US" sz="24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973000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latin typeface="Lucida Sans" panose="020B0602030504020204" pitchFamily="34" charset="0"/>
              </a:rPr>
              <a:t>Aseiniad</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00FF"/>
                </a:solidFill>
                <a:latin typeface="Lucida Sans" panose="020B0602030504020204" pitchFamily="34" charset="0"/>
              </a:rPr>
              <a:t>Assignment</a:t>
            </a: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03512" y="1600201"/>
            <a:ext cx="4316288" cy="3989040"/>
          </a:xfrm>
        </p:spPr>
        <p:txBody>
          <a:bodyPr>
            <a:normAutofit lnSpcReduction="10000"/>
          </a:bodyPr>
          <a:lstStyle/>
          <a:p>
            <a:pPr marL="0" indent="0">
              <a:buNone/>
            </a:pPr>
            <a:r>
              <a:rPr lang="cy-GB" sz="2400" b="1" dirty="0">
                <a:latin typeface="Lucida Sans" panose="020B0602030504020204" pitchFamily="34" charset="0"/>
              </a:rPr>
              <a:t>Portffolio a chyflwyniad unigol</a:t>
            </a:r>
          </a:p>
          <a:p>
            <a:r>
              <a:rPr lang="cy-GB" sz="2400" dirty="0">
                <a:latin typeface="Lucida Sans" panose="020B0602030504020204" pitchFamily="34" charset="0"/>
              </a:rPr>
              <a:t>Portffolio (3,000 o eiriau)</a:t>
            </a:r>
          </a:p>
          <a:p>
            <a:pPr>
              <a:buFontTx/>
              <a:buChar char="-"/>
            </a:pPr>
            <a:r>
              <a:rPr lang="cy-GB" sz="2400" dirty="0">
                <a:latin typeface="Lucida Sans" panose="020B0602030504020204" pitchFamily="34" charset="0"/>
              </a:rPr>
              <a:t>Dadansoddiad beirniadol o strategaethau cefnogol ar gyfer ADY penodol</a:t>
            </a:r>
          </a:p>
          <a:p>
            <a:r>
              <a:rPr lang="cy-GB" sz="2400" dirty="0">
                <a:latin typeface="Lucida Sans" panose="020B0602030504020204" pitchFamily="34" charset="0"/>
              </a:rPr>
              <a:t>Cyflwyniad Poster (15 munud)</a:t>
            </a:r>
          </a:p>
          <a:p>
            <a:pPr marL="0" indent="0">
              <a:buNone/>
            </a:pPr>
            <a:r>
              <a:rPr lang="cy-GB" sz="2400">
                <a:latin typeface="Lucida Sans" panose="020B0602030504020204" pitchFamily="34" charset="0"/>
              </a:rPr>
              <a:t>- Gwerthusiad beirniadol o arfer gynhwysol</a:t>
            </a:r>
            <a:endParaRPr lang="cy-GB" sz="2400" dirty="0">
              <a:latin typeface="Lucida Sans" panose="020B0602030504020204" pitchFamily="34" charset="0"/>
            </a:endParaRPr>
          </a:p>
        </p:txBody>
      </p:sp>
      <p:sp>
        <p:nvSpPr>
          <p:cNvPr id="4" name="Content Placeholder 3"/>
          <p:cNvSpPr>
            <a:spLocks noGrp="1"/>
          </p:cNvSpPr>
          <p:nvPr>
            <p:ph sz="half" idx="2"/>
          </p:nvPr>
        </p:nvSpPr>
        <p:spPr>
          <a:xfrm>
            <a:off x="6172200" y="1600201"/>
            <a:ext cx="4388296" cy="3989040"/>
          </a:xfrm>
        </p:spPr>
        <p:txBody>
          <a:bodyPr>
            <a:normAutofit lnSpcReduction="10000"/>
          </a:bodyPr>
          <a:lstStyle/>
          <a:p>
            <a:pPr marL="0" indent="0">
              <a:buNone/>
            </a:pPr>
            <a:r>
              <a:rPr lang="en-GB" sz="2400" b="1" dirty="0" smtClean="0">
                <a:solidFill>
                  <a:srgbClr val="0000FF"/>
                </a:solidFill>
                <a:latin typeface="Lucida Sans" panose="020B0602030504020204" pitchFamily="34" charset="0"/>
              </a:rPr>
              <a:t>Portfolio </a:t>
            </a:r>
            <a:r>
              <a:rPr lang="en-GB" sz="2400" b="1" dirty="0">
                <a:solidFill>
                  <a:srgbClr val="0000FF"/>
                </a:solidFill>
                <a:latin typeface="Lucida Sans" panose="020B0602030504020204" pitchFamily="34" charset="0"/>
              </a:rPr>
              <a:t>and </a:t>
            </a:r>
            <a:r>
              <a:rPr lang="en-GB" sz="2400" b="1" dirty="0" smtClean="0">
                <a:solidFill>
                  <a:srgbClr val="0000FF"/>
                </a:solidFill>
                <a:latin typeface="Lucida Sans" panose="020B0602030504020204" pitchFamily="34" charset="0"/>
              </a:rPr>
              <a:t>individual presentation</a:t>
            </a:r>
            <a:endParaRPr lang="en-GB" sz="2400" b="1" dirty="0">
              <a:solidFill>
                <a:srgbClr val="0000FF"/>
              </a:solidFill>
              <a:latin typeface="Lucida Sans" panose="020B0602030504020204" pitchFamily="34" charset="0"/>
            </a:endParaRPr>
          </a:p>
          <a:p>
            <a:r>
              <a:rPr lang="en-GB" sz="2400" dirty="0">
                <a:solidFill>
                  <a:srgbClr val="0000FF"/>
                </a:solidFill>
                <a:latin typeface="Lucida Sans" panose="020B0602030504020204" pitchFamily="34" charset="0"/>
              </a:rPr>
              <a:t>Portfolio (3,000 words)</a:t>
            </a:r>
          </a:p>
          <a:p>
            <a:pPr marL="0" indent="0">
              <a:buNone/>
            </a:pPr>
            <a:r>
              <a:rPr lang="en-GB" sz="2400" dirty="0">
                <a:solidFill>
                  <a:srgbClr val="0000FF"/>
                </a:solidFill>
                <a:latin typeface="Lucida Sans" panose="020B0602030504020204" pitchFamily="34" charset="0"/>
              </a:rPr>
              <a:t>- A critical analysis of support strategies for a specific ALN</a:t>
            </a:r>
          </a:p>
          <a:p>
            <a:r>
              <a:rPr lang="en-GB" sz="2400" dirty="0">
                <a:solidFill>
                  <a:srgbClr val="0000FF"/>
                </a:solidFill>
                <a:latin typeface="Lucida Sans" panose="020B0602030504020204" pitchFamily="34" charset="0"/>
              </a:rPr>
              <a:t>Poster Presentation (15 minutes)</a:t>
            </a:r>
          </a:p>
          <a:p>
            <a:pPr marL="0" indent="0">
              <a:buNone/>
            </a:pPr>
            <a:r>
              <a:rPr lang="en-GB" sz="2400" dirty="0">
                <a:solidFill>
                  <a:srgbClr val="0000FF"/>
                </a:solidFill>
                <a:latin typeface="Lucida Sans" panose="020B0602030504020204" pitchFamily="34" charset="0"/>
              </a:rPr>
              <a:t>- A critical evaluation of inclusive practice</a:t>
            </a:r>
            <a:endParaRPr lang="en-US" sz="24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8638365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lstStyle/>
          <a:p>
            <a:pPr eaLnBrk="1" hangingPunct="1"/>
            <a:r>
              <a:rPr lang="en-US" altLang="en-US" sz="2800" dirty="0" smtClean="0"/>
              <a:t>EAEE6003/C</a:t>
            </a:r>
            <a:br>
              <a:rPr lang="en-US" altLang="en-US" sz="2800" dirty="0" smtClean="0"/>
            </a:br>
            <a:r>
              <a:rPr lang="cy-GB" altLang="en-US" sz="2800" dirty="0" smtClean="0"/>
              <a:t>Arweinyddiaeth </a:t>
            </a:r>
            <a:r>
              <a:rPr lang="cy-GB" altLang="en-US" sz="2800" dirty="0"/>
              <a:t>ar gyfer systemau o ansawdd</a:t>
            </a:r>
            <a:r>
              <a:rPr lang="cy-GB" altLang="en-US" sz="2800" dirty="0" smtClean="0"/>
              <a:t/>
            </a:r>
            <a:br>
              <a:rPr lang="cy-GB" altLang="en-US" sz="2800" dirty="0" smtClean="0"/>
            </a:br>
            <a:r>
              <a:rPr lang="en-GB" altLang="en-US" sz="2800" dirty="0"/>
              <a:t>Leadership for systems of quality </a:t>
            </a:r>
            <a:endParaRPr lang="en-US" altLang="en-US" sz="2800" dirty="0" smtClean="0"/>
          </a:p>
        </p:txBody>
      </p:sp>
      <p:sp>
        <p:nvSpPr>
          <p:cNvPr id="5" name="Content Placeholder 4"/>
          <p:cNvSpPr>
            <a:spLocks noGrp="1"/>
          </p:cNvSpPr>
          <p:nvPr>
            <p:ph sz="half" idx="1"/>
          </p:nvPr>
        </p:nvSpPr>
        <p:spPr/>
        <p:txBody>
          <a:bodyPr/>
          <a:lstStyle/>
          <a:p>
            <a:r>
              <a:rPr lang="en-GB" sz="1800" dirty="0" err="1" smtClean="0"/>
              <a:t>ymchwilio</a:t>
            </a:r>
            <a:r>
              <a:rPr lang="en-GB" sz="1800" dirty="0" smtClean="0"/>
              <a:t> </a:t>
            </a:r>
            <a:r>
              <a:rPr lang="en-GB" sz="1800" dirty="0"/>
              <a:t>a </a:t>
            </a:r>
            <a:r>
              <a:rPr lang="en-GB" sz="1800" dirty="0" err="1"/>
              <a:t>dangos</a:t>
            </a:r>
            <a:r>
              <a:rPr lang="en-GB" sz="1800" dirty="0"/>
              <a:t> </a:t>
            </a:r>
            <a:r>
              <a:rPr lang="en-GB" sz="1800" dirty="0" err="1"/>
              <a:t>dealltwriaeth</a:t>
            </a:r>
            <a:r>
              <a:rPr lang="en-GB" sz="1800" dirty="0"/>
              <a:t> </a:t>
            </a:r>
            <a:r>
              <a:rPr lang="en-GB" sz="1800" dirty="0" err="1"/>
              <a:t>feirniadol</a:t>
            </a:r>
            <a:r>
              <a:rPr lang="en-GB" sz="1800" dirty="0"/>
              <a:t> o </a:t>
            </a:r>
            <a:r>
              <a:rPr lang="en-GB" sz="1800" dirty="0" err="1"/>
              <a:t>ofynion</a:t>
            </a:r>
            <a:r>
              <a:rPr lang="en-GB" sz="1800" dirty="0"/>
              <a:t> </a:t>
            </a:r>
            <a:r>
              <a:rPr lang="en-GB" sz="1800" dirty="0" err="1"/>
              <a:t>cofrestru</a:t>
            </a:r>
            <a:r>
              <a:rPr lang="en-GB" sz="1800" dirty="0"/>
              <a:t> a </a:t>
            </a:r>
            <a:r>
              <a:rPr lang="en-GB" sz="1800" dirty="0" err="1"/>
              <a:t>gweithdrefnau</a:t>
            </a:r>
            <a:r>
              <a:rPr lang="en-GB" sz="1800" dirty="0"/>
              <a:t> </a:t>
            </a:r>
            <a:r>
              <a:rPr lang="en-GB" sz="1800" dirty="0" err="1"/>
              <a:t>arolygu</a:t>
            </a:r>
            <a:r>
              <a:rPr lang="en-GB" sz="1800" dirty="0"/>
              <a:t>, </a:t>
            </a:r>
            <a:r>
              <a:rPr lang="en-GB" sz="1800" dirty="0" err="1"/>
              <a:t>gan</a:t>
            </a:r>
            <a:r>
              <a:rPr lang="en-GB" sz="1800" dirty="0"/>
              <a:t> </a:t>
            </a:r>
            <a:r>
              <a:rPr lang="en-GB" sz="1800" dirty="0" err="1"/>
              <a:t>gyfeirio</a:t>
            </a:r>
            <a:r>
              <a:rPr lang="en-GB" sz="1800" dirty="0"/>
              <a:t> at </a:t>
            </a:r>
            <a:r>
              <a:rPr lang="en-GB" sz="1800" dirty="0" err="1"/>
              <a:t>gyrff</a:t>
            </a:r>
            <a:r>
              <a:rPr lang="en-GB" sz="1800" dirty="0"/>
              <a:t> </a:t>
            </a:r>
            <a:r>
              <a:rPr lang="en-GB" sz="1800" dirty="0" err="1"/>
              <a:t>statudol</a:t>
            </a:r>
            <a:r>
              <a:rPr lang="en-GB" sz="1800" dirty="0"/>
              <a:t> </a:t>
            </a:r>
            <a:r>
              <a:rPr lang="en-GB" sz="1800" dirty="0" err="1"/>
              <a:t>ym</a:t>
            </a:r>
            <a:r>
              <a:rPr lang="en-GB" sz="1800" dirty="0"/>
              <a:t> </a:t>
            </a:r>
            <a:r>
              <a:rPr lang="en-GB" sz="1800" dirty="0" err="1"/>
              <a:t>maes</a:t>
            </a:r>
            <a:r>
              <a:rPr lang="en-GB" sz="1800" dirty="0"/>
              <a:t> </a:t>
            </a:r>
            <a:r>
              <a:rPr lang="en-GB" sz="1800" dirty="0" err="1"/>
              <a:t>gofal</a:t>
            </a:r>
            <a:r>
              <a:rPr lang="en-GB" sz="1800" dirty="0"/>
              <a:t> ac </a:t>
            </a:r>
            <a:r>
              <a:rPr lang="en-GB" sz="1800" dirty="0" err="1"/>
              <a:t>addysg</a:t>
            </a:r>
            <a:r>
              <a:rPr lang="en-GB" sz="1800" dirty="0"/>
              <a:t>; </a:t>
            </a:r>
          </a:p>
          <a:p>
            <a:r>
              <a:rPr lang="en-GB" sz="1800" dirty="0" err="1" smtClean="0"/>
              <a:t>dadansoddi’n</a:t>
            </a:r>
            <a:r>
              <a:rPr lang="en-GB" sz="1800" dirty="0" smtClean="0"/>
              <a:t> </a:t>
            </a:r>
            <a:r>
              <a:rPr lang="en-GB" sz="1800" dirty="0" err="1"/>
              <a:t>feirniadol</a:t>
            </a:r>
            <a:r>
              <a:rPr lang="en-GB" sz="1800" dirty="0"/>
              <a:t> </a:t>
            </a:r>
            <a:r>
              <a:rPr lang="en-GB" sz="1800" dirty="0" err="1"/>
              <a:t>ddulliau</a:t>
            </a:r>
            <a:r>
              <a:rPr lang="en-GB" sz="1800" dirty="0"/>
              <a:t> o </a:t>
            </a:r>
            <a:r>
              <a:rPr lang="en-GB" sz="1800" dirty="0" err="1"/>
              <a:t>sicrhau</a:t>
            </a:r>
            <a:r>
              <a:rPr lang="en-GB" sz="1800" dirty="0"/>
              <a:t> </a:t>
            </a:r>
            <a:r>
              <a:rPr lang="en-GB" sz="1800" dirty="0" err="1"/>
              <a:t>ansawdd</a:t>
            </a:r>
            <a:r>
              <a:rPr lang="en-GB" sz="1800" dirty="0"/>
              <a:t> </a:t>
            </a:r>
            <a:r>
              <a:rPr lang="en-GB" sz="1800" dirty="0" err="1"/>
              <a:t>gofal</a:t>
            </a:r>
            <a:r>
              <a:rPr lang="en-GB" sz="1800" dirty="0"/>
              <a:t> a </a:t>
            </a:r>
            <a:r>
              <a:rPr lang="en-GB" sz="1800" dirty="0" err="1"/>
              <a:t>datblygiad</a:t>
            </a:r>
            <a:r>
              <a:rPr lang="en-GB" sz="1800" dirty="0"/>
              <a:t> plant </a:t>
            </a:r>
            <a:r>
              <a:rPr lang="en-GB" sz="1800" dirty="0" err="1"/>
              <a:t>gyda</a:t>
            </a:r>
            <a:r>
              <a:rPr lang="en-GB" sz="1800" dirty="0"/>
              <a:t> </a:t>
            </a:r>
            <a:r>
              <a:rPr lang="en-GB" sz="1800" dirty="0" err="1"/>
              <a:t>chysylltiadau</a:t>
            </a:r>
            <a:r>
              <a:rPr lang="en-GB" sz="1800" dirty="0"/>
              <a:t> â </a:t>
            </a:r>
            <a:r>
              <a:rPr lang="en-GB" sz="1800" dirty="0" err="1"/>
              <a:t>gofynion</a:t>
            </a:r>
            <a:r>
              <a:rPr lang="en-GB" sz="1800" dirty="0"/>
              <a:t> </a:t>
            </a:r>
            <a:r>
              <a:rPr lang="en-GB" sz="1800" dirty="0" err="1"/>
              <a:t>polisi</a:t>
            </a:r>
            <a:r>
              <a:rPr lang="en-GB" sz="1800" dirty="0"/>
              <a:t> </a:t>
            </a:r>
            <a:r>
              <a:rPr lang="en-GB" sz="1800" dirty="0" err="1"/>
              <a:t>statudol</a:t>
            </a:r>
            <a:r>
              <a:rPr lang="en-GB" sz="1800" dirty="0"/>
              <a:t> </a:t>
            </a:r>
            <a:r>
              <a:rPr lang="en-GB" sz="1800" dirty="0" err="1"/>
              <a:t>a’r</a:t>
            </a:r>
            <a:r>
              <a:rPr lang="en-GB" sz="1800" dirty="0"/>
              <a:t> </a:t>
            </a:r>
            <a:r>
              <a:rPr lang="en-GB" sz="1800" dirty="0" err="1"/>
              <a:t>rôl</a:t>
            </a:r>
            <a:r>
              <a:rPr lang="en-GB" sz="1800" dirty="0"/>
              <a:t> o </a:t>
            </a:r>
            <a:r>
              <a:rPr lang="en-GB" sz="1800" dirty="0" err="1"/>
              <a:t>arwain</a:t>
            </a:r>
            <a:r>
              <a:rPr lang="en-GB" sz="1800" dirty="0"/>
              <a:t>;</a:t>
            </a:r>
          </a:p>
          <a:p>
            <a:r>
              <a:rPr lang="en-GB" sz="1800" dirty="0" err="1" smtClean="0"/>
              <a:t>gwerthuso’n</a:t>
            </a:r>
            <a:r>
              <a:rPr lang="en-GB" sz="1800" dirty="0" smtClean="0"/>
              <a:t> </a:t>
            </a:r>
            <a:r>
              <a:rPr lang="en-GB" sz="1800" dirty="0" err="1"/>
              <a:t>feirniadol</a:t>
            </a:r>
            <a:r>
              <a:rPr lang="en-GB" sz="1800" dirty="0"/>
              <a:t> </a:t>
            </a:r>
            <a:r>
              <a:rPr lang="en-GB" sz="1800" dirty="0" err="1"/>
              <a:t>ddulliau</a:t>
            </a:r>
            <a:r>
              <a:rPr lang="en-GB" sz="1800" dirty="0"/>
              <a:t> </a:t>
            </a:r>
            <a:r>
              <a:rPr lang="en-GB" sz="1800" dirty="0" err="1"/>
              <a:t>sy’n</a:t>
            </a:r>
            <a:r>
              <a:rPr lang="en-GB" sz="1800" dirty="0"/>
              <a:t> </a:t>
            </a:r>
            <a:r>
              <a:rPr lang="en-GB" sz="1800" dirty="0" err="1"/>
              <a:t>barnu</a:t>
            </a:r>
            <a:r>
              <a:rPr lang="en-GB" sz="1800" dirty="0"/>
              <a:t> </a:t>
            </a:r>
            <a:r>
              <a:rPr lang="en-GB" sz="1800" dirty="0" err="1"/>
              <a:t>perfformiad</a:t>
            </a:r>
            <a:r>
              <a:rPr lang="en-GB" sz="1800" dirty="0"/>
              <a:t> </a:t>
            </a:r>
            <a:r>
              <a:rPr lang="en-GB" sz="1800" dirty="0" err="1"/>
              <a:t>lleoliadau</a:t>
            </a:r>
            <a:r>
              <a:rPr lang="en-GB" sz="1800" dirty="0"/>
              <a:t> </a:t>
            </a:r>
            <a:r>
              <a:rPr lang="en-GB" sz="1800" dirty="0" err="1"/>
              <a:t>blynyddoedd</a:t>
            </a:r>
            <a:r>
              <a:rPr lang="en-GB" sz="1800" dirty="0"/>
              <a:t> </a:t>
            </a:r>
            <a:r>
              <a:rPr lang="en-GB" sz="1800" dirty="0" err="1"/>
              <a:t>cynnar</a:t>
            </a:r>
            <a:r>
              <a:rPr lang="en-GB" sz="1800" dirty="0"/>
              <a:t>, </a:t>
            </a:r>
            <a:r>
              <a:rPr lang="en-GB" sz="1800" dirty="0" err="1"/>
              <a:t>yn</a:t>
            </a:r>
            <a:r>
              <a:rPr lang="en-GB" sz="1800" dirty="0"/>
              <a:t> </a:t>
            </a:r>
            <a:r>
              <a:rPr lang="en-GB" sz="1800" dirty="0" err="1"/>
              <a:t>cynnwys</a:t>
            </a:r>
            <a:r>
              <a:rPr lang="en-GB" sz="1800" dirty="0"/>
              <a:t> </a:t>
            </a:r>
            <a:r>
              <a:rPr lang="en-GB" sz="1800" dirty="0" err="1"/>
              <a:t>cysylltiadau</a:t>
            </a:r>
            <a:r>
              <a:rPr lang="en-GB" sz="1800" dirty="0"/>
              <a:t> â </a:t>
            </a:r>
            <a:r>
              <a:rPr lang="en-GB" sz="1800" dirty="0" err="1"/>
              <a:t>diweddaru</a:t>
            </a:r>
            <a:r>
              <a:rPr lang="en-GB" sz="1800" dirty="0"/>
              <a:t> ac </a:t>
            </a:r>
            <a:r>
              <a:rPr lang="en-GB" sz="1800" dirty="0" err="1"/>
              <a:t>adolygu</a:t>
            </a:r>
            <a:r>
              <a:rPr lang="en-GB" sz="1800" dirty="0"/>
              <a:t> </a:t>
            </a:r>
            <a:r>
              <a:rPr lang="en-GB" sz="1800" dirty="0" err="1"/>
              <a:t>polisïau</a:t>
            </a:r>
            <a:r>
              <a:rPr lang="en-GB" sz="1800" dirty="0"/>
              <a:t> a </a:t>
            </a:r>
            <a:r>
              <a:rPr lang="en-GB" sz="1800" dirty="0" err="1"/>
              <a:t>gweithdrefnau’n</a:t>
            </a:r>
            <a:r>
              <a:rPr lang="en-GB" sz="1800" dirty="0"/>
              <a:t> </a:t>
            </a:r>
            <a:r>
              <a:rPr lang="en-GB" sz="1800" dirty="0" err="1"/>
              <a:t>rheolaidd</a:t>
            </a:r>
            <a:r>
              <a:rPr lang="en-GB" sz="1800" dirty="0"/>
              <a:t> a </a:t>
            </a:r>
            <a:r>
              <a:rPr lang="en-GB" sz="1800" dirty="0" err="1"/>
              <a:t>rôl</a:t>
            </a:r>
            <a:r>
              <a:rPr lang="en-GB" sz="1800" dirty="0"/>
              <a:t> </a:t>
            </a:r>
            <a:r>
              <a:rPr lang="en-GB" sz="1800" dirty="0" err="1"/>
              <a:t>cyrff</a:t>
            </a:r>
            <a:r>
              <a:rPr lang="en-GB" sz="1800" dirty="0"/>
              <a:t> </a:t>
            </a:r>
            <a:r>
              <a:rPr lang="en-GB" sz="1800" dirty="0" err="1"/>
              <a:t>ymbarél</a:t>
            </a:r>
            <a:r>
              <a:rPr lang="en-GB" sz="1800" dirty="0"/>
              <a:t>;</a:t>
            </a:r>
          </a:p>
          <a:p>
            <a:endParaRPr lang="en-GB" dirty="0"/>
          </a:p>
        </p:txBody>
      </p:sp>
      <p:sp>
        <p:nvSpPr>
          <p:cNvPr id="6" name="Content Placeholder 5"/>
          <p:cNvSpPr>
            <a:spLocks noGrp="1"/>
          </p:cNvSpPr>
          <p:nvPr>
            <p:ph sz="half" idx="2"/>
          </p:nvPr>
        </p:nvSpPr>
        <p:spPr/>
        <p:txBody>
          <a:bodyPr/>
          <a:lstStyle/>
          <a:p>
            <a:r>
              <a:rPr lang="en-GB" sz="1800" dirty="0" smtClean="0"/>
              <a:t>research </a:t>
            </a:r>
            <a:r>
              <a:rPr lang="en-GB" sz="1800" dirty="0"/>
              <a:t>and demonstrate a critical understanding of registration requirements and inspection procedures, with reference to care and education statutory bodies; </a:t>
            </a:r>
          </a:p>
          <a:p>
            <a:r>
              <a:rPr lang="en-GB" sz="1800" dirty="0" smtClean="0"/>
              <a:t>critically </a:t>
            </a:r>
            <a:r>
              <a:rPr lang="en-GB" sz="1800" dirty="0"/>
              <a:t>analyse methods of assuring quality of children’s care and development with links to statutory policy requirements and the leadership role;</a:t>
            </a:r>
          </a:p>
          <a:p>
            <a:r>
              <a:rPr lang="en-GB" sz="1800" dirty="0" smtClean="0"/>
              <a:t>critically </a:t>
            </a:r>
            <a:r>
              <a:rPr lang="en-GB" sz="1800" dirty="0"/>
              <a:t>evaluate methods which judge the performance of early years settings, including links to updating and regular review of policies and procedures and the role of umbrella bodies</a:t>
            </a:r>
            <a:r>
              <a:rPr lang="en-GB" sz="1800" dirty="0" smtClean="0"/>
              <a:t>;</a:t>
            </a:r>
            <a:endParaRPr lang="en-GB" sz="1800" dirty="0"/>
          </a:p>
        </p:txBody>
      </p:sp>
    </p:spTree>
    <p:extLst>
      <p:ext uri="{BB962C8B-B14F-4D97-AF65-F5344CB8AC3E}">
        <p14:creationId xmlns:p14="http://schemas.microsoft.com/office/powerpoint/2010/main" val="2754062643"/>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4000" i="1" dirty="0" err="1" smtClean="0"/>
              <a:t>Aseiniad</a:t>
            </a:r>
            <a:r>
              <a:rPr lang="en-US" altLang="en-US" sz="4000" i="1" dirty="0" smtClean="0"/>
              <a:t>/Assessment</a:t>
            </a:r>
            <a:endParaRPr lang="en-US" altLang="en-US" sz="4000" i="1" dirty="0"/>
          </a:p>
        </p:txBody>
      </p:sp>
      <p:sp>
        <p:nvSpPr>
          <p:cNvPr id="17411" name="Content Placeholder 2"/>
          <p:cNvSpPr>
            <a:spLocks noGrp="1"/>
          </p:cNvSpPr>
          <p:nvPr>
            <p:ph sz="half" idx="1"/>
          </p:nvPr>
        </p:nvSpPr>
        <p:spPr>
          <a:xfrm>
            <a:off x="381000" y="1196976"/>
            <a:ext cx="5638800" cy="4899026"/>
          </a:xfrm>
        </p:spPr>
        <p:txBody>
          <a:bodyPr/>
          <a:lstStyle/>
          <a:p>
            <a:pPr marL="0" indent="0" eaLnBrk="1" hangingPunct="1">
              <a:buNone/>
            </a:pPr>
            <a:r>
              <a:rPr lang="en-GB" altLang="en-US" dirty="0" err="1" smtClean="0">
                <a:ea typeface="ＭＳ Ｐゴシック" pitchFamily="34" charset="-128"/>
              </a:rPr>
              <a:t>Aseniad</a:t>
            </a:r>
            <a:r>
              <a:rPr lang="en-GB" altLang="en-US" dirty="0" smtClean="0">
                <a:ea typeface="ＭＳ Ｐゴシック" pitchFamily="34" charset="-128"/>
              </a:rPr>
              <a:t> A - </a:t>
            </a:r>
            <a:r>
              <a:rPr lang="en-GB" altLang="en-US" dirty="0" err="1" smtClean="0">
                <a:ea typeface="ＭＳ Ｐゴシック" pitchFamily="34" charset="-128"/>
              </a:rPr>
              <a:t>Prosiect</a:t>
            </a:r>
            <a:r>
              <a:rPr lang="en-GB" altLang="en-US" dirty="0" smtClean="0">
                <a:ea typeface="ＭＳ Ｐゴシック" pitchFamily="34" charset="-128"/>
              </a:rPr>
              <a:t> </a:t>
            </a:r>
            <a:r>
              <a:rPr lang="en-GB" altLang="en-US" dirty="0" err="1">
                <a:ea typeface="ＭＳ Ｐゴシック" pitchFamily="34" charset="-128"/>
              </a:rPr>
              <a:t>perfformiad</a:t>
            </a:r>
            <a:r>
              <a:rPr lang="en-GB" altLang="en-US" dirty="0">
                <a:ea typeface="ＭＳ Ｐゴシック" pitchFamily="34" charset="-128"/>
              </a:rPr>
              <a:t> </a:t>
            </a:r>
            <a:r>
              <a:rPr lang="en-GB" altLang="en-US" dirty="0" err="1" smtClean="0">
                <a:ea typeface="ＭＳ Ｐゴシック" pitchFamily="34" charset="-128"/>
              </a:rPr>
              <a:t>ymarferol</a:t>
            </a:r>
            <a:r>
              <a:rPr lang="en-GB" altLang="en-US" dirty="0" smtClean="0">
                <a:ea typeface="ＭＳ Ｐゴシック" pitchFamily="34" charset="-128"/>
              </a:rPr>
              <a:t> – 50%</a:t>
            </a:r>
          </a:p>
          <a:p>
            <a:pPr eaLnBrk="1" hangingPunct="1">
              <a:buFontTx/>
              <a:buChar char="-"/>
            </a:pPr>
            <a:r>
              <a:rPr lang="en-GB" altLang="en-US" dirty="0" err="1" smtClean="0">
                <a:ea typeface="ＭＳ Ｐゴシック" pitchFamily="34" charset="-128"/>
              </a:rPr>
              <a:t>thrafodaeth</a:t>
            </a:r>
            <a:r>
              <a:rPr lang="en-GB" altLang="en-US" dirty="0" smtClean="0">
                <a:ea typeface="ＭＳ Ｐゴシック" pitchFamily="34" charset="-128"/>
              </a:rPr>
              <a:t> </a:t>
            </a:r>
            <a:r>
              <a:rPr lang="en-GB" altLang="en-US" dirty="0" err="1">
                <a:ea typeface="ＭＳ Ｐゴシック" pitchFamily="34" charset="-128"/>
              </a:rPr>
              <a:t>grŵp</a:t>
            </a:r>
            <a:r>
              <a:rPr lang="en-GB" altLang="en-US" dirty="0">
                <a:ea typeface="ＭＳ Ｐゴシック" pitchFamily="34" charset="-128"/>
              </a:rPr>
              <a:t> 30 </a:t>
            </a:r>
            <a:r>
              <a:rPr lang="en-GB" altLang="en-US" dirty="0" err="1" smtClean="0">
                <a:ea typeface="ＭＳ Ｐゴシック" pitchFamily="34" charset="-128"/>
              </a:rPr>
              <a:t>munud</a:t>
            </a:r>
            <a:endParaRPr lang="en-GB" altLang="en-US" dirty="0" smtClean="0">
              <a:ea typeface="ＭＳ Ｐゴシック" pitchFamily="34" charset="-128"/>
            </a:endParaRPr>
          </a:p>
          <a:p>
            <a:pPr eaLnBrk="1" hangingPunct="1">
              <a:buFontTx/>
              <a:buChar char="-"/>
            </a:pPr>
            <a:r>
              <a:rPr lang="sv-SE" altLang="en-US" dirty="0">
                <a:ea typeface="ＭＳ Ｐゴシック" pitchFamily="34" charset="-128"/>
              </a:rPr>
              <a:t>Dydd Sadwrn 9 Mehefin 2018</a:t>
            </a:r>
            <a:endParaRPr lang="en-GB" altLang="en-US" dirty="0" smtClean="0">
              <a:ea typeface="ＭＳ Ｐゴシック" pitchFamily="34" charset="-128"/>
            </a:endParaRPr>
          </a:p>
          <a:p>
            <a:pPr eaLnBrk="1" hangingPunct="1">
              <a:buFontTx/>
              <a:buChar char="-"/>
            </a:pPr>
            <a:endParaRPr lang="en-GB" altLang="en-US" dirty="0" smtClean="0">
              <a:ea typeface="ＭＳ Ｐゴシック" pitchFamily="34" charset="-128"/>
            </a:endParaRPr>
          </a:p>
          <a:p>
            <a:pPr marL="0" indent="0" eaLnBrk="1" hangingPunct="1">
              <a:buNone/>
            </a:pPr>
            <a:r>
              <a:rPr lang="en-GB" altLang="en-US" dirty="0" err="1" smtClean="0">
                <a:ea typeface="ＭＳ Ｐゴシック" pitchFamily="34" charset="-128"/>
              </a:rPr>
              <a:t>Aseniad</a:t>
            </a:r>
            <a:r>
              <a:rPr lang="en-GB" altLang="en-US" dirty="0" smtClean="0">
                <a:ea typeface="ＭＳ Ｐゴシック" pitchFamily="34" charset="-128"/>
              </a:rPr>
              <a:t> B </a:t>
            </a:r>
            <a:r>
              <a:rPr lang="en-GB" altLang="en-US" dirty="0">
                <a:ea typeface="ＭＳ Ｐゴシック" pitchFamily="34" charset="-128"/>
              </a:rPr>
              <a:t>- </a:t>
            </a:r>
            <a:r>
              <a:rPr lang="en-GB" altLang="en-US" dirty="0" err="1">
                <a:ea typeface="ＭＳ Ｐゴシック" pitchFamily="34" charset="-128"/>
              </a:rPr>
              <a:t>phapur</a:t>
            </a:r>
            <a:r>
              <a:rPr lang="en-GB" altLang="en-US" dirty="0">
                <a:ea typeface="ＭＳ Ｐゴシック" pitchFamily="34" charset="-128"/>
              </a:rPr>
              <a:t> </a:t>
            </a:r>
            <a:r>
              <a:rPr lang="en-GB" altLang="en-US" dirty="0" err="1">
                <a:ea typeface="ＭＳ Ｐゴシック" pitchFamily="34" charset="-128"/>
              </a:rPr>
              <a:t>adfyfyriol</a:t>
            </a:r>
            <a:r>
              <a:rPr lang="en-GB" altLang="en-US" dirty="0">
                <a:ea typeface="ＭＳ Ｐゴシック" pitchFamily="34" charset="-128"/>
              </a:rPr>
              <a:t> </a:t>
            </a:r>
            <a:r>
              <a:rPr lang="en-GB" altLang="en-US" dirty="0" err="1">
                <a:ea typeface="ＭＳ Ｐゴシック" pitchFamily="34" charset="-128"/>
              </a:rPr>
              <a:t>unigol</a:t>
            </a:r>
            <a:r>
              <a:rPr lang="en-GB" altLang="en-US" dirty="0">
                <a:ea typeface="ＭＳ Ｐゴシック" pitchFamily="34" charset="-128"/>
              </a:rPr>
              <a:t> </a:t>
            </a:r>
            <a:r>
              <a:rPr lang="en-GB" altLang="en-US" dirty="0" smtClean="0">
                <a:ea typeface="ＭＳ Ｐゴシック" pitchFamily="34" charset="-128"/>
              </a:rPr>
              <a:t>2,500 – 50%</a:t>
            </a:r>
          </a:p>
          <a:p>
            <a:pPr marL="0" indent="0" eaLnBrk="1" hangingPunct="1">
              <a:buNone/>
            </a:pPr>
            <a:r>
              <a:rPr lang="en-GB" altLang="en-US" dirty="0">
                <a:ea typeface="ＭＳ Ｐゴシック" pitchFamily="34" charset="-128"/>
              </a:rPr>
              <a:t>- </a:t>
            </a:r>
            <a:r>
              <a:rPr lang="en-GB" altLang="en-US" dirty="0" err="1">
                <a:ea typeface="ＭＳ Ｐゴシック" pitchFamily="34" charset="-128"/>
              </a:rPr>
              <a:t>Dydd</a:t>
            </a:r>
            <a:r>
              <a:rPr lang="en-GB" altLang="en-US" dirty="0">
                <a:ea typeface="ＭＳ Ｐゴシック" pitchFamily="34" charset="-128"/>
              </a:rPr>
              <a:t> </a:t>
            </a:r>
            <a:r>
              <a:rPr lang="en-GB" altLang="en-US" dirty="0" err="1">
                <a:ea typeface="ＭＳ Ｐゴシック" pitchFamily="34" charset="-128"/>
              </a:rPr>
              <a:t>Gwener</a:t>
            </a:r>
            <a:r>
              <a:rPr lang="en-GB" altLang="en-US" dirty="0">
                <a:ea typeface="ＭＳ Ｐゴシック" pitchFamily="34" charset="-128"/>
              </a:rPr>
              <a:t> 15 </a:t>
            </a:r>
            <a:r>
              <a:rPr lang="en-GB" altLang="en-US" dirty="0" err="1">
                <a:ea typeface="ＭＳ Ｐゴシック" pitchFamily="34" charset="-128"/>
              </a:rPr>
              <a:t>Mehefin</a:t>
            </a:r>
            <a:r>
              <a:rPr lang="en-GB" altLang="en-US" dirty="0">
                <a:ea typeface="ＭＳ Ｐゴシック" pitchFamily="34" charset="-128"/>
              </a:rPr>
              <a:t> </a:t>
            </a:r>
            <a:r>
              <a:rPr lang="en-GB" altLang="en-US" dirty="0" smtClean="0">
                <a:ea typeface="ＭＳ Ｐゴシック" pitchFamily="34" charset="-128"/>
              </a:rPr>
              <a:t>3pm 2018</a:t>
            </a:r>
          </a:p>
          <a:p>
            <a:pPr marL="0" indent="0" eaLnBrk="1" hangingPunct="1">
              <a:buNone/>
            </a:pPr>
            <a:endParaRPr lang="en-GB" altLang="en-US" dirty="0" smtClean="0">
              <a:ea typeface="ＭＳ Ｐゴシック" pitchFamily="34" charset="-128"/>
            </a:endParaRP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6172200" y="1196976"/>
            <a:ext cx="5638800" cy="4899026"/>
          </a:xfrm>
        </p:spPr>
        <p:txBody>
          <a:bodyPr/>
          <a:lstStyle/>
          <a:p>
            <a:pPr marL="0" indent="0" eaLnBrk="1" hangingPunct="1">
              <a:buNone/>
            </a:pPr>
            <a:r>
              <a:rPr lang="en-US" altLang="en-US" i="1" dirty="0" smtClean="0">
                <a:ea typeface="ＭＳ Ｐゴシック" pitchFamily="34" charset="-128"/>
              </a:rPr>
              <a:t>Assessment A -Practical </a:t>
            </a:r>
            <a:r>
              <a:rPr lang="en-US" altLang="en-US" i="1" dirty="0">
                <a:ea typeface="ＭＳ Ｐゴシック" pitchFamily="34" charset="-128"/>
              </a:rPr>
              <a:t>performance </a:t>
            </a:r>
            <a:r>
              <a:rPr lang="en-US" altLang="en-US" i="1" dirty="0" smtClean="0">
                <a:ea typeface="ＭＳ Ｐゴシック" pitchFamily="34" charset="-128"/>
              </a:rPr>
              <a:t>project – 50%</a:t>
            </a:r>
          </a:p>
          <a:p>
            <a:pPr eaLnBrk="1" hangingPunct="1">
              <a:buFontTx/>
              <a:buChar char="-"/>
            </a:pPr>
            <a:r>
              <a:rPr lang="en-GB" altLang="en-US" i="1" dirty="0" smtClean="0">
                <a:ea typeface="ＭＳ Ｐゴシック" pitchFamily="34" charset="-128"/>
              </a:rPr>
              <a:t>30 </a:t>
            </a:r>
            <a:r>
              <a:rPr lang="en-GB" altLang="en-US" i="1" dirty="0">
                <a:ea typeface="ＭＳ Ｐゴシック" pitchFamily="34" charset="-128"/>
              </a:rPr>
              <a:t>minutes of group </a:t>
            </a:r>
            <a:r>
              <a:rPr lang="en-GB" altLang="en-US" i="1" dirty="0" smtClean="0">
                <a:ea typeface="ＭＳ Ｐゴシック" pitchFamily="34" charset="-128"/>
              </a:rPr>
              <a:t>discussion</a:t>
            </a:r>
          </a:p>
          <a:p>
            <a:pPr eaLnBrk="1" hangingPunct="1">
              <a:buFontTx/>
              <a:buChar char="-"/>
            </a:pPr>
            <a:r>
              <a:rPr lang="en-GB" altLang="en-US" i="1" dirty="0" smtClean="0">
                <a:ea typeface="ＭＳ Ｐゴシック" pitchFamily="34" charset="-128"/>
              </a:rPr>
              <a:t>Saturday 9</a:t>
            </a:r>
            <a:r>
              <a:rPr lang="en-GB" altLang="en-US" i="1" baseline="30000" dirty="0" smtClean="0">
                <a:ea typeface="ＭＳ Ｐゴシック" pitchFamily="34" charset="-128"/>
              </a:rPr>
              <a:t>th</a:t>
            </a:r>
            <a:r>
              <a:rPr lang="en-GB" altLang="en-US" i="1" dirty="0" smtClean="0">
                <a:ea typeface="ＭＳ Ｐゴシック" pitchFamily="34" charset="-128"/>
              </a:rPr>
              <a:t> June 2018</a:t>
            </a:r>
          </a:p>
          <a:p>
            <a:pPr marL="0" indent="0" eaLnBrk="1" hangingPunct="1">
              <a:buNone/>
            </a:pPr>
            <a:endParaRPr lang="en-GB" altLang="en-US" i="1" dirty="0" smtClean="0">
              <a:ea typeface="ＭＳ Ｐゴシック" pitchFamily="34" charset="-128"/>
            </a:endParaRPr>
          </a:p>
          <a:p>
            <a:pPr marL="0" indent="0" eaLnBrk="1" hangingPunct="1">
              <a:buNone/>
            </a:pPr>
            <a:r>
              <a:rPr lang="en-GB" altLang="en-US" i="1" dirty="0">
                <a:ea typeface="ＭＳ Ｐゴシック" pitchFamily="34" charset="-128"/>
              </a:rPr>
              <a:t>Assessment B - 2,500 word </a:t>
            </a:r>
            <a:r>
              <a:rPr lang="en-GB" altLang="en-US" i="1" dirty="0" smtClean="0">
                <a:ea typeface="ＭＳ Ｐゴシック" pitchFamily="34" charset="-128"/>
              </a:rPr>
              <a:t>reflection – 50%</a:t>
            </a:r>
          </a:p>
          <a:p>
            <a:pPr marL="0" indent="0" eaLnBrk="1" hangingPunct="1">
              <a:buNone/>
            </a:pPr>
            <a:r>
              <a:rPr lang="en-GB" altLang="en-US" i="1" dirty="0" smtClean="0">
                <a:ea typeface="ＭＳ Ｐゴシック" pitchFamily="34" charset="-128"/>
              </a:rPr>
              <a:t>- Friday 15</a:t>
            </a:r>
            <a:r>
              <a:rPr lang="en-GB" altLang="en-US" i="1" baseline="30000" dirty="0" smtClean="0">
                <a:ea typeface="ＭＳ Ｐゴシック" pitchFamily="34" charset="-128"/>
              </a:rPr>
              <a:t>th</a:t>
            </a:r>
            <a:r>
              <a:rPr lang="en-GB" altLang="en-US" i="1" dirty="0" smtClean="0">
                <a:ea typeface="ＭＳ Ｐゴシック" pitchFamily="34" charset="-128"/>
              </a:rPr>
              <a:t> June 3pm 2018</a:t>
            </a:r>
            <a:endParaRPr lang="en-US" altLang="en-US" i="1" dirty="0" smtClean="0">
              <a:ea typeface="ＭＳ Ｐゴシック" pitchFamily="34" charset="-128"/>
            </a:endParaRPr>
          </a:p>
        </p:txBody>
      </p:sp>
    </p:spTree>
    <p:extLst>
      <p:ext uri="{BB962C8B-B14F-4D97-AF65-F5344CB8AC3E}">
        <p14:creationId xmlns:p14="http://schemas.microsoft.com/office/powerpoint/2010/main" val="89194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lstStyle/>
          <a:p>
            <a:pPr eaLnBrk="1" hangingPunct="1"/>
            <a:r>
              <a:rPr lang="en-US" altLang="en-US" sz="2800" dirty="0" smtClean="0"/>
              <a:t>EAEE6004/C</a:t>
            </a:r>
            <a:br>
              <a:rPr lang="en-US" altLang="en-US" sz="2800" dirty="0" smtClean="0"/>
            </a:br>
            <a:r>
              <a:rPr lang="cy-GB" sz="2800" b="1" dirty="0"/>
              <a:t>Sgiliau arwain mewn entrepreneuriaeth</a:t>
            </a:r>
            <a:r>
              <a:rPr lang="cy-GB" altLang="en-US" sz="2800" dirty="0" smtClean="0"/>
              <a:t/>
            </a:r>
            <a:br>
              <a:rPr lang="cy-GB" altLang="en-US" sz="2800" dirty="0" smtClean="0"/>
            </a:br>
            <a:r>
              <a:rPr lang="en-GB" altLang="en-US" sz="2800" b="1" dirty="0" smtClean="0"/>
              <a:t>Leadership skills in entrepreneurship   </a:t>
            </a:r>
            <a:endParaRPr lang="en-US" altLang="en-US" sz="2800" b="1" dirty="0" smtClean="0"/>
          </a:p>
        </p:txBody>
      </p:sp>
      <p:sp>
        <p:nvSpPr>
          <p:cNvPr id="5" name="Content Placeholder 4"/>
          <p:cNvSpPr>
            <a:spLocks noGrp="1"/>
          </p:cNvSpPr>
          <p:nvPr>
            <p:ph sz="half" idx="1"/>
          </p:nvPr>
        </p:nvSpPr>
        <p:spPr/>
        <p:txBody>
          <a:bodyPr/>
          <a:lstStyle/>
          <a:p>
            <a:pPr lvl="0"/>
            <a:r>
              <a:rPr lang="cy-GB" sz="1800" dirty="0"/>
              <a:t>ymchwilio a dangos dadansoddiad beirniadol o </a:t>
            </a:r>
            <a:r>
              <a:rPr lang="cy-GB" sz="1800" b="1" dirty="0"/>
              <a:t>egwyddorion sgiliau arwain effeithiol ac arfer da gyda chysylltiadau ag entrepreneuriaeth ac arloesi;</a:t>
            </a:r>
            <a:endParaRPr lang="en-GB" sz="1800" b="1" dirty="0"/>
          </a:p>
          <a:p>
            <a:pPr lvl="0"/>
            <a:r>
              <a:rPr lang="cy-GB" sz="1800" dirty="0"/>
              <a:t>gwerthuso’n feirniadol athroniaeth </a:t>
            </a:r>
            <a:r>
              <a:rPr lang="cy-GB" sz="1800" b="1" dirty="0"/>
              <a:t>meithrin a chynnal partneriaethau llwyddiannus gyda </a:t>
            </a:r>
            <a:r>
              <a:rPr lang="cy-GB" sz="1800" b="1" dirty="0" err="1"/>
              <a:t>rhanddeiliaid</a:t>
            </a:r>
            <a:r>
              <a:rPr lang="cy-GB" sz="1800" b="1" dirty="0"/>
              <a:t> ac asiantaethau allanol</a:t>
            </a:r>
            <a:r>
              <a:rPr lang="cy-GB" sz="1800" dirty="0"/>
              <a:t>; </a:t>
            </a:r>
            <a:endParaRPr lang="en-GB" sz="1800" dirty="0"/>
          </a:p>
          <a:p>
            <a:pPr lvl="0"/>
            <a:r>
              <a:rPr lang="cy-GB" sz="1800" dirty="0"/>
              <a:t>dadansoddi’n feirniadol ddulliau ac ymagweddau at </a:t>
            </a:r>
            <a:r>
              <a:rPr lang="cy-GB" sz="1800" b="1" dirty="0"/>
              <a:t>gynlluniau busnes a marchnata, dadansoddi ariannol, rhagolygon cyllideb, rheoli risg a chynllunio strategol </a:t>
            </a:r>
            <a:r>
              <a:rPr lang="cy-GB" sz="1800" dirty="0"/>
              <a:t>o fewn lleoliadau blynyddoedd cynnar;</a:t>
            </a:r>
            <a:endParaRPr lang="en-GB" sz="1800" dirty="0"/>
          </a:p>
          <a:p>
            <a:endParaRPr lang="en-GB" dirty="0"/>
          </a:p>
        </p:txBody>
      </p:sp>
      <p:sp>
        <p:nvSpPr>
          <p:cNvPr id="6" name="Content Placeholder 5"/>
          <p:cNvSpPr>
            <a:spLocks noGrp="1"/>
          </p:cNvSpPr>
          <p:nvPr>
            <p:ph sz="half" idx="2"/>
          </p:nvPr>
        </p:nvSpPr>
        <p:spPr/>
        <p:txBody>
          <a:bodyPr/>
          <a:lstStyle/>
          <a:p>
            <a:pPr lvl="0"/>
            <a:r>
              <a:rPr lang="en-GB" sz="1800" dirty="0"/>
              <a:t>research and demonstrate a critical analysis of the </a:t>
            </a:r>
            <a:r>
              <a:rPr lang="en-GB" sz="1800" b="1" dirty="0"/>
              <a:t>principles of effective leadership skills and good practice with links to entrepreneurship and innovation</a:t>
            </a:r>
            <a:r>
              <a:rPr lang="en-GB" sz="1800" dirty="0"/>
              <a:t>;</a:t>
            </a:r>
          </a:p>
          <a:p>
            <a:pPr lvl="0"/>
            <a:r>
              <a:rPr lang="en-GB" sz="1800" dirty="0"/>
              <a:t>critically evaluate the philosophy of </a:t>
            </a:r>
            <a:r>
              <a:rPr lang="en-GB" sz="1800" b="1" dirty="0"/>
              <a:t>building and sustaining successful partnerships with stakeholders and external agencies</a:t>
            </a:r>
            <a:r>
              <a:rPr lang="en-GB" sz="1800" dirty="0"/>
              <a:t>; </a:t>
            </a:r>
          </a:p>
          <a:p>
            <a:pPr lvl="0"/>
            <a:r>
              <a:rPr lang="en-GB" sz="1800" dirty="0"/>
              <a:t>critically analyse methods and approaches to </a:t>
            </a:r>
            <a:r>
              <a:rPr lang="en-GB" sz="1800" b="1" dirty="0"/>
              <a:t>business and marketing plans</a:t>
            </a:r>
            <a:r>
              <a:rPr lang="en-GB" sz="1800" dirty="0"/>
              <a:t>, </a:t>
            </a:r>
            <a:r>
              <a:rPr lang="en-GB" sz="1800" b="1" dirty="0"/>
              <a:t>financial analysis, budget forecasts, risk management and  strategic planning</a:t>
            </a:r>
            <a:r>
              <a:rPr lang="en-GB" sz="1800" dirty="0"/>
              <a:t> within early years settings;</a:t>
            </a:r>
          </a:p>
          <a:p>
            <a:endParaRPr lang="en-GB" sz="1800" dirty="0"/>
          </a:p>
        </p:txBody>
      </p:sp>
    </p:spTree>
    <p:extLst>
      <p:ext uri="{BB962C8B-B14F-4D97-AF65-F5344CB8AC3E}">
        <p14:creationId xmlns:p14="http://schemas.microsoft.com/office/powerpoint/2010/main" val="820867420"/>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4000" i="1" dirty="0" err="1" smtClean="0"/>
              <a:t>Aseiniad</a:t>
            </a:r>
            <a:r>
              <a:rPr lang="en-US" altLang="en-US" sz="4000" i="1" dirty="0" smtClean="0"/>
              <a:t>/Assessment</a:t>
            </a:r>
            <a:endParaRPr lang="en-US" altLang="en-US" sz="4000" i="1" dirty="0"/>
          </a:p>
        </p:txBody>
      </p:sp>
      <p:sp>
        <p:nvSpPr>
          <p:cNvPr id="17411" name="Content Placeholder 2"/>
          <p:cNvSpPr>
            <a:spLocks noGrp="1"/>
          </p:cNvSpPr>
          <p:nvPr>
            <p:ph sz="half" idx="1"/>
          </p:nvPr>
        </p:nvSpPr>
        <p:spPr>
          <a:xfrm>
            <a:off x="309966" y="1196976"/>
            <a:ext cx="5517397" cy="4899026"/>
          </a:xfrm>
        </p:spPr>
        <p:txBody>
          <a:bodyPr/>
          <a:lstStyle/>
          <a:p>
            <a:pPr marL="0" indent="0" eaLnBrk="1" hangingPunct="1">
              <a:buNone/>
            </a:pPr>
            <a:r>
              <a:rPr lang="en-GB" altLang="en-US" dirty="0" err="1" smtClean="0">
                <a:ea typeface="ＭＳ Ｐゴシック" pitchFamily="34" charset="-128"/>
              </a:rPr>
              <a:t>Aseniad</a:t>
            </a:r>
            <a:r>
              <a:rPr lang="en-GB" altLang="en-US" dirty="0" smtClean="0">
                <a:ea typeface="ＭＳ Ｐゴシック" pitchFamily="34" charset="-128"/>
              </a:rPr>
              <a:t>  - </a:t>
            </a:r>
          </a:p>
          <a:p>
            <a:pPr marL="0" indent="0" eaLnBrk="1" hangingPunct="1">
              <a:buNone/>
            </a:pPr>
            <a:r>
              <a:rPr lang="en-GB" altLang="en-US" dirty="0" err="1" smtClean="0">
                <a:ea typeface="ＭＳ Ｐゴシック" pitchFamily="34" charset="-128"/>
              </a:rPr>
              <a:t>Portffolio</a:t>
            </a:r>
            <a:r>
              <a:rPr lang="en-GB" altLang="en-US" dirty="0" smtClean="0">
                <a:ea typeface="ＭＳ Ｐゴシック" pitchFamily="34" charset="-128"/>
              </a:rPr>
              <a:t> </a:t>
            </a:r>
            <a:r>
              <a:rPr lang="en-GB" altLang="en-US" dirty="0" err="1" smtClean="0">
                <a:ea typeface="ＭＳ Ｐゴシック" pitchFamily="34" charset="-128"/>
              </a:rPr>
              <a:t>unigol</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cynnwys</a:t>
            </a:r>
            <a:r>
              <a:rPr lang="en-GB" altLang="en-US" dirty="0" smtClean="0">
                <a:ea typeface="ＭＳ Ｐゴシック" pitchFamily="34" charset="-128"/>
              </a:rPr>
              <a:t>:</a:t>
            </a:r>
          </a:p>
          <a:p>
            <a:pPr marL="514350" indent="-514350" eaLnBrk="1" hangingPunct="1">
              <a:buFont typeface="Arial" pitchFamily="34" charset="0"/>
              <a:buAutoNum type="arabicParenR"/>
            </a:pPr>
            <a:r>
              <a:rPr lang="en-GB" altLang="en-US" dirty="0" err="1">
                <a:ea typeface="ＭＳ Ｐゴシック" pitchFamily="34" charset="-128"/>
              </a:rPr>
              <a:t>Cyflwyniad</a:t>
            </a:r>
            <a:r>
              <a:rPr lang="en-GB" altLang="en-US" dirty="0">
                <a:ea typeface="ＭＳ Ｐゴシック" pitchFamily="34" charset="-128"/>
              </a:rPr>
              <a:t> </a:t>
            </a:r>
            <a:r>
              <a:rPr lang="en-GB" altLang="en-US" dirty="0" err="1">
                <a:ea typeface="ＭＳ Ｐゴシック" pitchFamily="34" charset="-128"/>
              </a:rPr>
              <a:t>unigol</a:t>
            </a:r>
            <a:r>
              <a:rPr lang="en-GB" altLang="en-US" dirty="0">
                <a:ea typeface="ＭＳ Ｐゴシック" pitchFamily="34" charset="-128"/>
              </a:rPr>
              <a:t> 10 </a:t>
            </a:r>
            <a:r>
              <a:rPr lang="en-GB" altLang="en-US" dirty="0" err="1" smtClean="0">
                <a:ea typeface="ＭＳ Ｐゴシック" pitchFamily="34" charset="-128"/>
              </a:rPr>
              <a:t>munud</a:t>
            </a:r>
            <a:r>
              <a:rPr lang="en-GB" altLang="en-US" dirty="0" smtClean="0">
                <a:ea typeface="ＭＳ Ｐゴシック" pitchFamily="34" charset="-128"/>
              </a:rPr>
              <a:t> </a:t>
            </a:r>
            <a:r>
              <a:rPr lang="sv-SE" altLang="en-US" b="1" dirty="0" smtClean="0">
                <a:ea typeface="ＭＳ Ｐゴシック" pitchFamily="34" charset="-128"/>
              </a:rPr>
              <a:t>Nos </a:t>
            </a:r>
            <a:r>
              <a:rPr lang="sv-SE" altLang="en-US" b="1" dirty="0">
                <a:ea typeface="ＭＳ Ｐゴシック" pitchFamily="34" charset="-128"/>
              </a:rPr>
              <a:t>Lun </a:t>
            </a:r>
            <a:r>
              <a:rPr lang="sv-SE" altLang="en-US" b="1" dirty="0" smtClean="0">
                <a:ea typeface="ＭＳ Ｐゴシック" pitchFamily="34" charset="-128"/>
              </a:rPr>
              <a:t>9fed </a:t>
            </a:r>
            <a:r>
              <a:rPr lang="sv-SE" altLang="en-US" b="1" dirty="0" smtClean="0">
                <a:ea typeface="ＭＳ Ｐゴシック" pitchFamily="34" charset="-128"/>
              </a:rPr>
              <a:t>Gorffennaf</a:t>
            </a:r>
            <a:r>
              <a:rPr lang="sv-SE" altLang="en-US" b="1" dirty="0" smtClean="0">
                <a:ea typeface="ＭＳ Ｐゴシック" pitchFamily="34" charset="-128"/>
              </a:rPr>
              <a:t> </a:t>
            </a:r>
            <a:r>
              <a:rPr lang="sv-SE" altLang="en-US" b="1" dirty="0">
                <a:ea typeface="ＭＳ Ｐゴシック" pitchFamily="34" charset="-128"/>
              </a:rPr>
              <a:t>2018 (amser darlith)</a:t>
            </a:r>
            <a:endParaRPr lang="en-GB" altLang="en-US" b="1" dirty="0">
              <a:ea typeface="ＭＳ Ｐゴシック" pitchFamily="34" charset="-128"/>
            </a:endParaRPr>
          </a:p>
          <a:p>
            <a:pPr marL="514350" indent="-514350" eaLnBrk="1" hangingPunct="1">
              <a:buFont typeface="Arial" pitchFamily="34" charset="0"/>
              <a:buAutoNum type="arabicParenR"/>
            </a:pPr>
            <a:r>
              <a:rPr lang="en-GB" altLang="en-US" dirty="0" smtClean="0">
                <a:ea typeface="ＭＳ Ｐゴシック" pitchFamily="34" charset="-128"/>
              </a:rPr>
              <a:t> Portfolio 3000 o </a:t>
            </a:r>
            <a:r>
              <a:rPr lang="en-GB" altLang="en-US" dirty="0" err="1" smtClean="0">
                <a:ea typeface="ＭＳ Ｐゴシック" pitchFamily="34" charset="-128"/>
              </a:rPr>
              <a:t>eiriau</a:t>
            </a:r>
            <a:r>
              <a:rPr lang="en-GB" altLang="en-US" dirty="0" smtClean="0">
                <a:ea typeface="ＭＳ Ｐゴシック" pitchFamily="34" charset="-128"/>
              </a:rPr>
              <a:t> –            </a:t>
            </a:r>
            <a:r>
              <a:rPr lang="en-GB" altLang="en-US" b="1" dirty="0" err="1" smtClean="0">
                <a:ea typeface="ＭＳ Ｐゴシック" pitchFamily="34" charset="-128"/>
              </a:rPr>
              <a:t>Dydd</a:t>
            </a:r>
            <a:r>
              <a:rPr lang="en-GB" altLang="en-US" b="1" dirty="0" smtClean="0">
                <a:ea typeface="ＭＳ Ｐゴシック" pitchFamily="34" charset="-128"/>
              </a:rPr>
              <a:t> </a:t>
            </a:r>
            <a:r>
              <a:rPr lang="en-GB" altLang="en-US" b="1" dirty="0" err="1" smtClean="0">
                <a:ea typeface="ＭＳ Ｐゴシック" pitchFamily="34" charset="-128"/>
              </a:rPr>
              <a:t>Llun</a:t>
            </a:r>
            <a:r>
              <a:rPr lang="en-GB" altLang="en-US" b="1" dirty="0" smtClean="0">
                <a:ea typeface="ＭＳ Ｐゴシック" pitchFamily="34" charset="-128"/>
              </a:rPr>
              <a:t> 16eg o </a:t>
            </a:r>
            <a:r>
              <a:rPr lang="en-GB" altLang="en-US" b="1" dirty="0" err="1" smtClean="0">
                <a:ea typeface="ＭＳ Ｐゴシック" pitchFamily="34" charset="-128"/>
              </a:rPr>
              <a:t>Orffennaf</a:t>
            </a:r>
            <a:r>
              <a:rPr lang="en-GB" altLang="en-US" b="1" dirty="0" smtClean="0">
                <a:ea typeface="ＭＳ Ｐゴシック" pitchFamily="34" charset="-128"/>
              </a:rPr>
              <a:t>  2018 </a:t>
            </a:r>
            <a:r>
              <a:rPr lang="en-GB" altLang="en-US" b="1" dirty="0" err="1" smtClean="0">
                <a:ea typeface="ＭＳ Ｐゴシック" pitchFamily="34" charset="-128"/>
              </a:rPr>
              <a:t>erbyn</a:t>
            </a:r>
            <a:r>
              <a:rPr lang="en-GB" altLang="en-US" b="1" dirty="0" smtClean="0">
                <a:ea typeface="ＭＳ Ｐゴシック" pitchFamily="34" charset="-128"/>
              </a:rPr>
              <a:t> 3.00 </a:t>
            </a:r>
            <a:r>
              <a:rPr lang="en-GB" altLang="en-US" b="1" dirty="0" err="1" smtClean="0">
                <a:ea typeface="ＭＳ Ｐゴシック" pitchFamily="34" charset="-128"/>
              </a:rPr>
              <a:t>o’r</a:t>
            </a:r>
            <a:r>
              <a:rPr lang="en-GB" altLang="en-US" b="1" dirty="0" smtClean="0">
                <a:ea typeface="ＭＳ Ｐゴシック" pitchFamily="34" charset="-128"/>
              </a:rPr>
              <a:t> </a:t>
            </a:r>
            <a:r>
              <a:rPr lang="en-GB" altLang="en-US" b="1" dirty="0" err="1" smtClean="0">
                <a:ea typeface="ＭＳ Ｐゴシック" pitchFamily="34" charset="-128"/>
              </a:rPr>
              <a:t>gloch</a:t>
            </a:r>
            <a:endParaRPr lang="en-GB" altLang="en-US" b="1" dirty="0" smtClean="0">
              <a:ea typeface="ＭＳ Ｐゴシック" pitchFamily="34" charset="-128"/>
            </a:endParaRPr>
          </a:p>
          <a:p>
            <a:pPr marL="0" indent="0" eaLnBrk="1" hangingPunct="1">
              <a:buNone/>
            </a:pPr>
            <a:endParaRPr lang="en-GB" altLang="en-US" dirty="0" smtClean="0">
              <a:ea typeface="ＭＳ Ｐゴシック" pitchFamily="34" charset="-128"/>
            </a:endParaRP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5920353" y="1100380"/>
            <a:ext cx="5890647" cy="4995622"/>
          </a:xfrm>
        </p:spPr>
        <p:txBody>
          <a:bodyPr/>
          <a:lstStyle/>
          <a:p>
            <a:pPr marL="0" indent="0" eaLnBrk="1" hangingPunct="1">
              <a:buNone/>
            </a:pPr>
            <a:r>
              <a:rPr lang="en-US" altLang="en-US" i="1" dirty="0" smtClean="0">
                <a:ea typeface="ＭＳ Ｐゴシック" pitchFamily="34" charset="-128"/>
              </a:rPr>
              <a:t>Assessment  - Individual portfolio including:                </a:t>
            </a:r>
          </a:p>
          <a:p>
            <a:pPr marL="514350" indent="-514350" eaLnBrk="1" hangingPunct="1">
              <a:buAutoNum type="arabicParenR"/>
            </a:pPr>
            <a:r>
              <a:rPr lang="en-US" altLang="en-US" i="1" dirty="0" smtClean="0">
                <a:ea typeface="ＭＳ Ｐゴシック" pitchFamily="34" charset="-128"/>
              </a:rPr>
              <a:t>Individual 10 minute presentation                                </a:t>
            </a:r>
            <a:r>
              <a:rPr lang="en-GB" altLang="en-US" b="1" i="1" dirty="0" smtClean="0">
                <a:ea typeface="ＭＳ Ｐゴシック" pitchFamily="34" charset="-128"/>
              </a:rPr>
              <a:t>Monday evening 9</a:t>
            </a:r>
            <a:r>
              <a:rPr lang="en-GB" altLang="en-US" b="1" i="1" baseline="30000" dirty="0" smtClean="0">
                <a:ea typeface="ＭＳ Ｐゴシック" pitchFamily="34" charset="-128"/>
              </a:rPr>
              <a:t>th</a:t>
            </a:r>
            <a:r>
              <a:rPr lang="en-GB" altLang="en-US" b="1" i="1" dirty="0" smtClean="0">
                <a:ea typeface="ＭＳ Ｐゴシック" pitchFamily="34" charset="-128"/>
              </a:rPr>
              <a:t> July 2018 (during lecture time) </a:t>
            </a:r>
          </a:p>
          <a:p>
            <a:pPr marL="0" indent="0" eaLnBrk="1" hangingPunct="1">
              <a:buNone/>
            </a:pPr>
            <a:r>
              <a:rPr lang="en-GB" altLang="en-US" i="1" dirty="0" smtClean="0">
                <a:ea typeface="ＭＳ Ｐゴシック" pitchFamily="34" charset="-128"/>
              </a:rPr>
              <a:t>2) Portfolio of 3000 words  </a:t>
            </a:r>
          </a:p>
          <a:p>
            <a:pPr marL="0" indent="0" eaLnBrk="1" hangingPunct="1">
              <a:buNone/>
            </a:pPr>
            <a:r>
              <a:rPr lang="en-GB" altLang="en-US" b="1" i="1" dirty="0" smtClean="0">
                <a:ea typeface="ＭＳ Ｐゴシック" pitchFamily="34" charset="-128"/>
              </a:rPr>
              <a:t>Monday 16</a:t>
            </a:r>
            <a:r>
              <a:rPr lang="en-GB" altLang="en-US" b="1" i="1" baseline="30000" dirty="0" smtClean="0">
                <a:ea typeface="ＭＳ Ｐゴシック" pitchFamily="34" charset="-128"/>
              </a:rPr>
              <a:t>th</a:t>
            </a:r>
            <a:r>
              <a:rPr lang="en-GB" altLang="en-US" b="1" i="1" dirty="0" smtClean="0">
                <a:ea typeface="ＭＳ Ｐゴシック" pitchFamily="34" charset="-128"/>
              </a:rPr>
              <a:t> July 2018 by 3pm </a:t>
            </a:r>
            <a:endParaRPr lang="en-US" altLang="en-US" b="1" i="1" dirty="0" smtClean="0">
              <a:ea typeface="ＭＳ Ｐゴシック" pitchFamily="34" charset="-128"/>
            </a:endParaRPr>
          </a:p>
        </p:txBody>
      </p:sp>
    </p:spTree>
    <p:extLst>
      <p:ext uri="{BB962C8B-B14F-4D97-AF65-F5344CB8AC3E}">
        <p14:creationId xmlns:p14="http://schemas.microsoft.com/office/powerpoint/2010/main" val="4007789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smtClean="0"/>
              <a:t/>
            </a:r>
            <a:br>
              <a:rPr lang="en-GB" dirty="0" smtClean="0"/>
            </a:br>
            <a:r>
              <a:rPr lang="en-GB" sz="3600" dirty="0" smtClean="0"/>
              <a:t>EAEE6005/C </a:t>
            </a:r>
            <a:br>
              <a:rPr lang="en-GB" sz="3600" dirty="0" smtClean="0"/>
            </a:br>
            <a:r>
              <a:rPr lang="cy-GB" sz="3600" dirty="0" smtClean="0"/>
              <a:t>Cynaladwyedd yn y blynyddoedd cynnar</a:t>
            </a:r>
            <a:br>
              <a:rPr lang="cy-GB" sz="3600" dirty="0" smtClean="0"/>
            </a:br>
            <a:r>
              <a:rPr lang="en-GB" sz="3600" i="1" dirty="0" smtClean="0">
                <a:solidFill>
                  <a:srgbClr val="00B0F0"/>
                </a:solidFill>
              </a:rPr>
              <a:t>Sustainability in the early years</a:t>
            </a:r>
            <a:r>
              <a:rPr lang="en-GB" i="1" dirty="0" smtClean="0">
                <a:solidFill>
                  <a:srgbClr val="00B0F0"/>
                </a:solidFill>
              </a:rPr>
              <a:t/>
            </a:r>
            <a:br>
              <a:rPr lang="en-GB" i="1" dirty="0" smtClean="0">
                <a:solidFill>
                  <a:srgbClr val="00B0F0"/>
                </a:solidFill>
              </a:rPr>
            </a:br>
            <a:endParaRPr lang="cy-GB" i="1" dirty="0">
              <a:solidFill>
                <a:srgbClr val="00B0F0"/>
              </a:solidFill>
            </a:endParaRPr>
          </a:p>
        </p:txBody>
      </p:sp>
      <p:sp>
        <p:nvSpPr>
          <p:cNvPr id="5" name="Content Placeholder 4"/>
          <p:cNvSpPr>
            <a:spLocks noGrp="1"/>
          </p:cNvSpPr>
          <p:nvPr>
            <p:ph sz="half" idx="1"/>
          </p:nvPr>
        </p:nvSpPr>
        <p:spPr/>
        <p:txBody>
          <a:bodyPr>
            <a:normAutofit fontScale="92500" lnSpcReduction="20000"/>
          </a:bodyPr>
          <a:lstStyle/>
          <a:p>
            <a:r>
              <a:rPr lang="cy-GB" dirty="0" smtClean="0"/>
              <a:t>Trafod a gwerthuso datblygiad cynaliadwy a dinasyddiaeth fyd</a:t>
            </a:r>
            <a:r>
              <a:rPr lang="cy-GB" dirty="0"/>
              <a:t>-</a:t>
            </a:r>
            <a:r>
              <a:rPr lang="cy-GB" dirty="0" smtClean="0"/>
              <a:t>eang.</a:t>
            </a:r>
          </a:p>
          <a:p>
            <a:r>
              <a:rPr lang="cy-GB" dirty="0" smtClean="0"/>
              <a:t>Archwilio y cyd-destun rhyngwladol a </a:t>
            </a:r>
            <a:r>
              <a:rPr lang="cy-GB" dirty="0" err="1" smtClean="0"/>
              <a:t>Chymreig</a:t>
            </a:r>
            <a:endParaRPr lang="cy-GB" dirty="0" smtClean="0"/>
          </a:p>
          <a:p>
            <a:r>
              <a:rPr lang="cy-GB" dirty="0" smtClean="0"/>
              <a:t>Cysylltiadau gyda hawliau , cynhwysiant, deddfwriaeth ac addysgeg </a:t>
            </a:r>
          </a:p>
          <a:p>
            <a:r>
              <a:rPr lang="cy-GB" dirty="0" smtClean="0"/>
              <a:t>Archwilio y cyd-destun blynyddoedd cynnar  addysg ar gyfer cynaladwyedd.</a:t>
            </a:r>
            <a:endParaRPr lang="cy-GB" dirty="0"/>
          </a:p>
        </p:txBody>
      </p:sp>
      <p:sp>
        <p:nvSpPr>
          <p:cNvPr id="6" name="Content Placeholder 5"/>
          <p:cNvSpPr>
            <a:spLocks noGrp="1"/>
          </p:cNvSpPr>
          <p:nvPr>
            <p:ph sz="half" idx="2"/>
          </p:nvPr>
        </p:nvSpPr>
        <p:spPr/>
        <p:txBody>
          <a:bodyPr>
            <a:normAutofit fontScale="92500" lnSpcReduction="20000"/>
          </a:bodyPr>
          <a:lstStyle/>
          <a:p>
            <a:r>
              <a:rPr lang="en-GB" i="1" dirty="0" smtClean="0">
                <a:solidFill>
                  <a:srgbClr val="00B0F0"/>
                </a:solidFill>
              </a:rPr>
              <a:t>Discuss and evaluate sustainable development  and global citizenship.</a:t>
            </a:r>
          </a:p>
          <a:p>
            <a:r>
              <a:rPr lang="en-GB" i="1" dirty="0" smtClean="0">
                <a:solidFill>
                  <a:srgbClr val="00B0F0"/>
                </a:solidFill>
              </a:rPr>
              <a:t>Explore the international and Welsh context</a:t>
            </a:r>
          </a:p>
          <a:p>
            <a:r>
              <a:rPr lang="en-GB" i="1" dirty="0" smtClean="0">
                <a:solidFill>
                  <a:srgbClr val="00B0F0"/>
                </a:solidFill>
              </a:rPr>
              <a:t>Links to rights, inclusion, legislation and pedagogy</a:t>
            </a:r>
          </a:p>
          <a:p>
            <a:r>
              <a:rPr lang="en-GB" i="1" dirty="0" smtClean="0">
                <a:solidFill>
                  <a:srgbClr val="00B0F0"/>
                </a:solidFill>
              </a:rPr>
              <a:t>Explore early years context of  education for sustainability. </a:t>
            </a:r>
          </a:p>
          <a:p>
            <a:endParaRPr lang="en-GB" dirty="0"/>
          </a:p>
        </p:txBody>
      </p:sp>
    </p:spTree>
    <p:extLst>
      <p:ext uri="{BB962C8B-B14F-4D97-AF65-F5344CB8AC3E}">
        <p14:creationId xmlns:p14="http://schemas.microsoft.com/office/powerpoint/2010/main" val="2936395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67566"/>
          </a:xfrm>
        </p:spPr>
        <p:txBody>
          <a:bodyPr/>
          <a:lstStyle/>
          <a:p>
            <a:r>
              <a:rPr lang="en-GB" sz="4000" dirty="0" err="1" smtClean="0"/>
              <a:t>Aseiniad</a:t>
            </a:r>
            <a:r>
              <a:rPr lang="en-GB" sz="4000" dirty="0" smtClean="0"/>
              <a:t> (100%)</a:t>
            </a:r>
            <a:br>
              <a:rPr lang="en-GB" sz="4000" dirty="0" smtClean="0"/>
            </a:br>
            <a:r>
              <a:rPr lang="en-GB" sz="4000" i="1" dirty="0" smtClean="0">
                <a:solidFill>
                  <a:srgbClr val="00B0F0"/>
                </a:solidFill>
              </a:rPr>
              <a:t>Assignment (100%)</a:t>
            </a:r>
            <a:endParaRPr lang="en-GB" sz="4000" i="1" dirty="0">
              <a:solidFill>
                <a:srgbClr val="00B0F0"/>
              </a:solidFill>
            </a:endParaRPr>
          </a:p>
        </p:txBody>
      </p:sp>
      <p:sp>
        <p:nvSpPr>
          <p:cNvPr id="3" name="Content Placeholder 2"/>
          <p:cNvSpPr>
            <a:spLocks noGrp="1"/>
          </p:cNvSpPr>
          <p:nvPr>
            <p:ph sz="half" idx="1"/>
          </p:nvPr>
        </p:nvSpPr>
        <p:spPr>
          <a:xfrm>
            <a:off x="333555" y="1466491"/>
            <a:ext cx="5917720" cy="4710472"/>
          </a:xfrm>
        </p:spPr>
        <p:txBody>
          <a:bodyPr>
            <a:noAutofit/>
          </a:bodyPr>
          <a:lstStyle/>
          <a:p>
            <a:pPr>
              <a:spcBef>
                <a:spcPts val="0"/>
              </a:spcBef>
            </a:pPr>
            <a:r>
              <a:rPr lang="en-GB" sz="2000" dirty="0" err="1" smtClean="0"/>
              <a:t>Cynllunio</a:t>
            </a:r>
            <a:r>
              <a:rPr lang="en-GB" sz="2000" dirty="0" smtClean="0"/>
              <a:t> </a:t>
            </a:r>
            <a:r>
              <a:rPr lang="en-GB" sz="2000" dirty="0" err="1" smtClean="0"/>
              <a:t>gweithgaredd</a:t>
            </a:r>
            <a:r>
              <a:rPr lang="en-GB" sz="2000" dirty="0" smtClean="0"/>
              <a:t>, </a:t>
            </a:r>
            <a:r>
              <a:rPr lang="en-GB" sz="2000" dirty="0" err="1" smtClean="0"/>
              <a:t>profiad</a:t>
            </a:r>
            <a:r>
              <a:rPr lang="en-GB" sz="2000" dirty="0" smtClean="0"/>
              <a:t> </a:t>
            </a:r>
            <a:r>
              <a:rPr lang="en-GB" sz="2000" dirty="0" err="1" smtClean="0"/>
              <a:t>neu</a:t>
            </a:r>
            <a:r>
              <a:rPr lang="en-GB" sz="2000" dirty="0" smtClean="0"/>
              <a:t> </a:t>
            </a:r>
            <a:r>
              <a:rPr lang="en-GB" sz="2000" dirty="0" err="1" smtClean="0"/>
              <a:t>adnodd</a:t>
            </a:r>
            <a:r>
              <a:rPr lang="en-GB" sz="2000" dirty="0" smtClean="0"/>
              <a:t> </a:t>
            </a:r>
            <a:r>
              <a:rPr lang="en-GB" sz="2000" dirty="0" err="1" smtClean="0"/>
              <a:t>i</a:t>
            </a:r>
            <a:r>
              <a:rPr lang="en-GB" sz="2000" dirty="0" smtClean="0"/>
              <a:t> </a:t>
            </a:r>
            <a:r>
              <a:rPr lang="cy-GB" sz="2000" dirty="0" smtClean="0"/>
              <a:t>gefnogi dealltwriaeth plant ifanc o themâu Addysg ar gyfer Datblygiad Cynaliadwy (ADCDF) a chefnogi ardaloedd dysgu y Cyfnod Sylfaen</a:t>
            </a:r>
          </a:p>
          <a:p>
            <a:pPr>
              <a:spcBef>
                <a:spcPts val="0"/>
              </a:spcBef>
            </a:pPr>
            <a:r>
              <a:rPr lang="cy-GB" sz="2000" dirty="0" smtClean="0"/>
              <a:t>Cyflwyno’r weithgaredd, profiad neu adnodd mewn seminar sydd hefyd </a:t>
            </a:r>
            <a:r>
              <a:rPr lang="cy-GB" sz="2000" dirty="0"/>
              <a:t>c</a:t>
            </a:r>
            <a:r>
              <a:rPr lang="cy-GB" sz="2000" dirty="0" smtClean="0"/>
              <a:t>ynnwys gwerthusiad beirniadol o sut wnaethoch datblygu’r weithgaredd/ adnodd neu profiad gyda chysylltiadau gyda damcaniaeth, deddfwriaeth, polisi a llenyddiaeth ymchwil.</a:t>
            </a:r>
            <a:endParaRPr lang="cy-GB" sz="2000" dirty="0"/>
          </a:p>
        </p:txBody>
      </p:sp>
      <p:sp>
        <p:nvSpPr>
          <p:cNvPr id="4" name="Content Placeholder 3"/>
          <p:cNvSpPr>
            <a:spLocks noGrp="1"/>
          </p:cNvSpPr>
          <p:nvPr>
            <p:ph sz="half" idx="2"/>
          </p:nvPr>
        </p:nvSpPr>
        <p:spPr>
          <a:xfrm>
            <a:off x="6172199" y="1570008"/>
            <a:ext cx="5691997" cy="4606955"/>
          </a:xfrm>
        </p:spPr>
        <p:txBody>
          <a:bodyPr>
            <a:normAutofit/>
          </a:bodyPr>
          <a:lstStyle/>
          <a:p>
            <a:r>
              <a:rPr lang="en-GB" sz="2000" i="1" dirty="0" smtClean="0">
                <a:solidFill>
                  <a:srgbClr val="00B0F0"/>
                </a:solidFill>
              </a:rPr>
              <a:t>Design and create an activity, experience or resource to support young children’s understanding of Education for Sustainable Development and Global Citizenship (ESDGC) themes and the areas of learning within the Foundation Phase</a:t>
            </a:r>
          </a:p>
          <a:p>
            <a:r>
              <a:rPr lang="en-GB" sz="2000" i="1" dirty="0">
                <a:solidFill>
                  <a:srgbClr val="00B0F0"/>
                </a:solidFill>
              </a:rPr>
              <a:t>P</a:t>
            </a:r>
            <a:r>
              <a:rPr lang="en-GB" sz="2000" i="1" dirty="0" smtClean="0">
                <a:solidFill>
                  <a:srgbClr val="00B0F0"/>
                </a:solidFill>
              </a:rPr>
              <a:t>resent your activity, experience or resource in a seminar which also includes a formal presentation providing a critical evaluation of how you developed your activity / experience or resource with relevant links to theory, legislation, policy and research literature. </a:t>
            </a:r>
          </a:p>
          <a:p>
            <a:endParaRPr lang="en-GB" sz="2000" dirty="0"/>
          </a:p>
        </p:txBody>
      </p:sp>
    </p:spTree>
    <p:extLst>
      <p:ext uri="{BB962C8B-B14F-4D97-AF65-F5344CB8AC3E}">
        <p14:creationId xmlns:p14="http://schemas.microsoft.com/office/powerpoint/2010/main" val="4198913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EAEE6006/C</a:t>
            </a:r>
            <a:br>
              <a:rPr lang="en-GB" sz="3200" dirty="0" smtClean="0"/>
            </a:br>
            <a:r>
              <a:rPr lang="en-GB" sz="3200" dirty="0" err="1" smtClean="0"/>
              <a:t>Llythrennedd</a:t>
            </a:r>
            <a:r>
              <a:rPr lang="en-GB" sz="3200" dirty="0" smtClean="0"/>
              <a:t> </a:t>
            </a:r>
            <a:r>
              <a:rPr lang="en-GB" sz="3200" dirty="0" err="1" smtClean="0"/>
              <a:t>digidol</a:t>
            </a:r>
            <a:r>
              <a:rPr lang="en-GB" sz="3200" dirty="0" smtClean="0"/>
              <a:t> ac </a:t>
            </a:r>
            <a:r>
              <a:rPr lang="en-GB" sz="3200" dirty="0" err="1" smtClean="0"/>
              <a:t>yn</a:t>
            </a:r>
            <a:r>
              <a:rPr lang="en-GB" sz="3200" dirty="0" smtClean="0"/>
              <a:t> y </a:t>
            </a:r>
            <a:r>
              <a:rPr lang="en-GB" sz="3200" dirty="0" err="1" smtClean="0"/>
              <a:t>cyfryngau</a:t>
            </a:r>
            <a:r>
              <a:rPr lang="en-GB" sz="3200" dirty="0" smtClean="0"/>
              <a:t/>
            </a:r>
            <a:br>
              <a:rPr lang="en-GB" sz="3200" dirty="0" smtClean="0"/>
            </a:br>
            <a:r>
              <a:rPr lang="en-GB" sz="3200" dirty="0" smtClean="0"/>
              <a:t>Media and digital literacy</a:t>
            </a:r>
            <a:endParaRPr lang="en-GB" sz="3200" dirty="0"/>
          </a:p>
        </p:txBody>
      </p:sp>
      <p:sp>
        <p:nvSpPr>
          <p:cNvPr id="3" name="Content Placeholder 2"/>
          <p:cNvSpPr>
            <a:spLocks noGrp="1"/>
          </p:cNvSpPr>
          <p:nvPr>
            <p:ph sz="half" idx="1"/>
          </p:nvPr>
        </p:nvSpPr>
        <p:spPr/>
        <p:txBody>
          <a:bodyPr/>
          <a:lstStyle/>
          <a:p>
            <a:pPr lvl="0"/>
            <a:r>
              <a:rPr lang="cy-GB" sz="2000" dirty="0"/>
              <a:t>ddadansoddi darpariaeth </a:t>
            </a:r>
            <a:r>
              <a:rPr lang="cy-GB" sz="2000" dirty="0" err="1"/>
              <a:t>TGCh</a:t>
            </a:r>
            <a:r>
              <a:rPr lang="cy-GB" sz="2000" dirty="0"/>
              <a:t> yn feirniadol o ran ei defnydd i hyrwyddo datblygiad plant;</a:t>
            </a:r>
            <a:endParaRPr lang="en-GB" sz="2000" dirty="0"/>
          </a:p>
          <a:p>
            <a:pPr lvl="0"/>
            <a:r>
              <a:rPr lang="cy-GB" sz="2000" dirty="0"/>
              <a:t>gwerthuso gweithgareddau </a:t>
            </a:r>
            <a:r>
              <a:rPr lang="cy-GB" sz="2000" dirty="0" err="1"/>
              <a:t>TGCh</a:t>
            </a:r>
            <a:r>
              <a:rPr lang="cy-GB" sz="2000" dirty="0"/>
              <a:t> yn feirniadol ar gyfer plant o bob oed, rhyw, anghenion a galluoedd;</a:t>
            </a:r>
            <a:endParaRPr lang="en-GB" sz="2000" dirty="0"/>
          </a:p>
          <a:p>
            <a:pPr lvl="0"/>
            <a:r>
              <a:rPr lang="cy-GB" sz="2000" dirty="0"/>
              <a:t>dadansoddi a gwerthuso’n feirniadol fesurau diogelu mewn </a:t>
            </a:r>
            <a:r>
              <a:rPr lang="cy-GB" sz="2000" dirty="0" err="1"/>
              <a:t>TGCh</a:t>
            </a:r>
            <a:r>
              <a:rPr lang="cy-GB" sz="2000" dirty="0"/>
              <a:t>; </a:t>
            </a:r>
            <a:endParaRPr lang="en-GB" sz="2000" dirty="0"/>
          </a:p>
          <a:p>
            <a:pPr lvl="0"/>
            <a:r>
              <a:rPr lang="cy-GB" sz="2000" dirty="0"/>
              <a:t>trefnu eu gwybodaeth a’r hyn y maent wedi’i ddysgu drwy ddefnyddio amrywiaeth o adnoddau gwybodaeth, a chyflwyno’u gwaith ar y lefel briodol. </a:t>
            </a:r>
            <a:endParaRPr lang="en-GB" sz="2000" dirty="0"/>
          </a:p>
          <a:p>
            <a:endParaRPr lang="en-GB" sz="2000" dirty="0"/>
          </a:p>
        </p:txBody>
      </p:sp>
      <p:sp>
        <p:nvSpPr>
          <p:cNvPr id="4" name="Content Placeholder 3"/>
          <p:cNvSpPr>
            <a:spLocks noGrp="1"/>
          </p:cNvSpPr>
          <p:nvPr>
            <p:ph sz="half" idx="2"/>
          </p:nvPr>
        </p:nvSpPr>
        <p:spPr/>
        <p:txBody>
          <a:bodyPr/>
          <a:lstStyle/>
          <a:p>
            <a:pPr lvl="0"/>
            <a:r>
              <a:rPr lang="en-GB" sz="2000" dirty="0"/>
              <a:t>critically analyse ICT provision in its use to promote children’s development;</a:t>
            </a:r>
          </a:p>
          <a:p>
            <a:pPr lvl="0"/>
            <a:r>
              <a:rPr lang="en-GB" sz="2000" dirty="0"/>
              <a:t>critically evaluate ICT activities for children of all ages, gender, needs and abilities;</a:t>
            </a:r>
          </a:p>
          <a:p>
            <a:r>
              <a:rPr lang="en-GB" sz="2000" dirty="0"/>
              <a:t>critically analyse and evaluate safeguarding measures in </a:t>
            </a:r>
            <a:r>
              <a:rPr lang="en-GB" sz="2000" dirty="0" smtClean="0"/>
              <a:t>ICT</a:t>
            </a:r>
          </a:p>
          <a:p>
            <a:r>
              <a:rPr lang="en-GB" sz="2000" dirty="0">
                <a:latin typeface="Arial" panose="020B0604020202020204" pitchFamily="34" charset="0"/>
                <a:ea typeface="Times New Roman" panose="02020603050405020304" pitchFamily="18" charset="0"/>
              </a:rPr>
              <a:t>organise their knowledge and learning through use of a range of information resources, and present their work at the appropriate level.</a:t>
            </a:r>
            <a:endParaRPr lang="en-GB" sz="2000" dirty="0"/>
          </a:p>
        </p:txBody>
      </p:sp>
    </p:spTree>
    <p:extLst>
      <p:ext uri="{BB962C8B-B14F-4D97-AF65-F5344CB8AC3E}">
        <p14:creationId xmlns:p14="http://schemas.microsoft.com/office/powerpoint/2010/main" val="3064507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38162"/>
          </a:xfrm>
        </p:spPr>
        <p:txBody>
          <a:bodyPr/>
          <a:lstStyle/>
          <a:p>
            <a:r>
              <a:rPr lang="en-GB" sz="3200" dirty="0" err="1" smtClean="0">
                <a:solidFill>
                  <a:prstClr val="black"/>
                </a:solidFill>
              </a:rPr>
              <a:t>Asesiad</a:t>
            </a:r>
            <a:r>
              <a:rPr lang="en-GB" sz="3200" dirty="0" smtClean="0">
                <a:solidFill>
                  <a:prstClr val="black"/>
                </a:solidFill>
              </a:rPr>
              <a:t>            Assessment</a:t>
            </a:r>
            <a:endParaRPr lang="en-GB" dirty="0"/>
          </a:p>
        </p:txBody>
      </p:sp>
      <p:sp>
        <p:nvSpPr>
          <p:cNvPr id="3" name="Content Placeholder 2"/>
          <p:cNvSpPr>
            <a:spLocks noGrp="1"/>
          </p:cNvSpPr>
          <p:nvPr>
            <p:ph sz="half" idx="1"/>
          </p:nvPr>
        </p:nvSpPr>
        <p:spPr>
          <a:xfrm>
            <a:off x="325120" y="812800"/>
            <a:ext cx="5669280" cy="4776441"/>
          </a:xfrm>
        </p:spPr>
        <p:txBody>
          <a:bodyPr/>
          <a:lstStyle/>
          <a:p>
            <a:pPr>
              <a:spcAft>
                <a:spcPts val="600"/>
              </a:spcAft>
            </a:pPr>
            <a:r>
              <a:rPr lang="en-GB" sz="1800" dirty="0" err="1">
                <a:latin typeface="Times New Roman" panose="02020603050405020304" pitchFamily="18" charset="0"/>
                <a:cs typeface="Times New Roman" panose="02020603050405020304" pitchFamily="18" charset="0"/>
              </a:rPr>
              <a:t>Teitl</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Paratowch</a:t>
            </a:r>
            <a:r>
              <a:rPr lang="en-GB" sz="1800" dirty="0">
                <a:latin typeface="Times New Roman" panose="02020603050405020304" pitchFamily="18" charset="0"/>
                <a:cs typeface="Times New Roman" panose="02020603050405020304" pitchFamily="18" charset="0"/>
              </a:rPr>
              <a:t> a </a:t>
            </a:r>
            <a:r>
              <a:rPr lang="en-GB" sz="1800" dirty="0" err="1">
                <a:latin typeface="Times New Roman" panose="02020603050405020304" pitchFamily="18" charset="0"/>
                <a:cs typeface="Times New Roman" panose="02020603050405020304" pitchFamily="18" charset="0"/>
              </a:rPr>
              <a:t>chyflwynwch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adroddiad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yn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dadansoddi’n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gritigol</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effeithiolrwydd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TGCh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gyfer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hyrwyddo</a:t>
            </a:r>
            <a:r>
              <a:rPr lang="en-GB" sz="1800" dirty="0">
                <a:latin typeface="Times New Roman" panose="02020603050405020304" pitchFamily="18" charset="0"/>
                <a:cs typeface="Times New Roman" panose="02020603050405020304" pitchFamily="18" charset="0"/>
              </a:rPr>
              <a:t> a </a:t>
            </a:r>
            <a:r>
              <a:rPr lang="en-GB" sz="1800" dirty="0" err="1">
                <a:latin typeface="Times New Roman" panose="02020603050405020304" pitchFamily="18" charset="0"/>
                <a:cs typeface="Times New Roman" panose="02020603050405020304" pitchFamily="18" charset="0"/>
              </a:rPr>
              <a:t>chefnogi</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datblygiad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cyfannol</a:t>
            </a:r>
            <a:r>
              <a:rPr lang="en-GB" sz="1800" dirty="0">
                <a:latin typeface="Times New Roman" panose="02020603050405020304" pitchFamily="18" charset="0"/>
                <a:cs typeface="Times New Roman" panose="02020603050405020304" pitchFamily="18" charset="0"/>
              </a:rPr>
              <a:t> plant </a:t>
            </a:r>
            <a:r>
              <a:rPr lang="en-GB" sz="1800" dirty="0" err="1">
                <a:latin typeface="Times New Roman" panose="02020603050405020304" pitchFamily="18" charset="0"/>
                <a:cs typeface="Times New Roman" panose="02020603050405020304" pitchFamily="18" charset="0"/>
              </a:rPr>
              <a:t>ifanc</a:t>
            </a:r>
            <a:r>
              <a:rPr lang="en-GB" sz="1800" dirty="0">
                <a:latin typeface="Times New Roman" panose="02020603050405020304" pitchFamily="18" charset="0"/>
                <a:cs typeface="Times New Roman" panose="02020603050405020304" pitchFamily="18" charset="0"/>
              </a:rPr>
              <a:t>. </a:t>
            </a:r>
          </a:p>
          <a:p>
            <a:pPr marL="0" indent="0">
              <a:spcAft>
                <a:spcPts val="600"/>
              </a:spcAft>
              <a:buNone/>
            </a:pPr>
            <a:r>
              <a:rPr lang="en-GB" sz="1800" dirty="0" smtClean="0">
                <a:latin typeface="Times New Roman" panose="02020603050405020304" pitchFamily="18" charset="0"/>
                <a:cs typeface="Times New Roman" panose="02020603050405020304" pitchFamily="18" charset="0"/>
              </a:rPr>
              <a:t>1. </a:t>
            </a:r>
            <a:r>
              <a:rPr lang="en-GB" sz="1800" dirty="0" err="1" smtClean="0">
                <a:latin typeface="Times New Roman" panose="02020603050405020304" pitchFamily="18" charset="0"/>
                <a:cs typeface="Times New Roman" panose="02020603050405020304" pitchFamily="18" charset="0"/>
              </a:rPr>
              <a:t>Gwerthusiad</a:t>
            </a:r>
            <a:r>
              <a:rPr lang="en-GB" sz="1800" dirty="0" smtClean="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critigol</a:t>
            </a:r>
            <a:r>
              <a:rPr lang="en-GB" sz="1800" dirty="0">
                <a:latin typeface="Times New Roman" panose="02020603050405020304" pitchFamily="18" charset="0"/>
                <a:cs typeface="Times New Roman" panose="02020603050405020304" pitchFamily="18" charset="0"/>
              </a:rPr>
              <a:t> o UN </a:t>
            </a:r>
            <a:r>
              <a:rPr lang="en-GB" sz="1800" dirty="0" err="1">
                <a:latin typeface="Times New Roman" panose="02020603050405020304" pitchFamily="18" charset="0"/>
                <a:cs typeface="Times New Roman" panose="02020603050405020304" pitchFamily="18" charset="0"/>
              </a:rPr>
              <a:t>ddyfais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ddigidol</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defnyddir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gan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blant</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ifanc</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wrth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gyrchu</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cynnwys</a:t>
            </a:r>
            <a:r>
              <a:rPr lang="en-GB" sz="1800" dirty="0">
                <a:latin typeface="Times New Roman" panose="02020603050405020304" pitchFamily="18" charset="0"/>
                <a:cs typeface="Times New Roman" panose="02020603050405020304" pitchFamily="18" charset="0"/>
              </a:rPr>
              <a:t>/</a:t>
            </a:r>
            <a:r>
              <a:rPr lang="en-GB" sz="1800" dirty="0" err="1">
                <a:latin typeface="Times New Roman" panose="02020603050405020304" pitchFamily="18" charset="0"/>
                <a:cs typeface="Times New Roman" panose="02020603050405020304" pitchFamily="18" charset="0"/>
              </a:rPr>
              <a:t>cefnogi</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datblygiad</a:t>
            </a:r>
            <a:r>
              <a:rPr lang="en-GB" sz="1800" dirty="0">
                <a:latin typeface="Times New Roman" panose="02020603050405020304" pitchFamily="18" charset="0"/>
                <a:cs typeface="Times New Roman" panose="02020603050405020304" pitchFamily="18" charset="0"/>
              </a:rPr>
              <a:t> </a:t>
            </a:r>
            <a:r>
              <a:rPr lang="en-GB" sz="1800" dirty="0" err="1" smtClean="0">
                <a:latin typeface="Times New Roman" panose="02020603050405020304" pitchFamily="18" charset="0"/>
                <a:cs typeface="Times New Roman" panose="02020603050405020304" pitchFamily="18" charset="0"/>
              </a:rPr>
              <a:t>TGCh</a:t>
            </a:r>
            <a:r>
              <a:rPr lang="en-GB" sz="1800" dirty="0" smtClean="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(1,500 o </a:t>
            </a:r>
            <a:r>
              <a:rPr lang="en-GB" sz="1800" dirty="0" err="1">
                <a:latin typeface="Times New Roman" panose="02020603050405020304" pitchFamily="18" charset="0"/>
                <a:cs typeface="Times New Roman" panose="02020603050405020304" pitchFamily="18" charset="0"/>
              </a:rPr>
              <a:t>eiriau</a:t>
            </a:r>
            <a:r>
              <a:rPr lang="en-GB" sz="1800" dirty="0">
                <a:latin typeface="Times New Roman" panose="02020603050405020304" pitchFamily="18" charset="0"/>
                <a:cs typeface="Times New Roman" panose="02020603050405020304" pitchFamily="18" charset="0"/>
              </a:rPr>
              <a:t>).</a:t>
            </a:r>
          </a:p>
          <a:p>
            <a:pPr marL="0" indent="0">
              <a:spcAft>
                <a:spcPts val="600"/>
              </a:spcAft>
              <a:buNone/>
            </a:pPr>
            <a:r>
              <a:rPr lang="en-GB" sz="1800" dirty="0" smtClean="0">
                <a:latin typeface="Times New Roman" panose="02020603050405020304" pitchFamily="18" charset="0"/>
                <a:cs typeface="Times New Roman" panose="02020603050405020304" pitchFamily="18" charset="0"/>
              </a:rPr>
              <a:t>2.  </a:t>
            </a:r>
            <a:r>
              <a:rPr lang="en-GB" sz="1800" dirty="0" err="1" smtClean="0">
                <a:latin typeface="Times New Roman" panose="02020603050405020304" pitchFamily="18" charset="0"/>
                <a:cs typeface="Times New Roman" panose="02020603050405020304" pitchFamily="18" charset="0"/>
              </a:rPr>
              <a:t>Dadansoddiad</a:t>
            </a:r>
            <a:r>
              <a:rPr lang="en-GB" sz="1800" dirty="0" smtClean="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critigol</a:t>
            </a:r>
            <a:r>
              <a:rPr lang="en-GB" sz="1800" dirty="0">
                <a:latin typeface="Times New Roman" panose="02020603050405020304" pitchFamily="18" charset="0"/>
                <a:cs typeface="Times New Roman" panose="02020603050405020304" pitchFamily="18" charset="0"/>
              </a:rPr>
              <a:t> o </a:t>
            </a:r>
            <a:r>
              <a:rPr lang="en-GB" sz="1800" dirty="0" err="1">
                <a:latin typeface="Times New Roman" panose="02020603050405020304" pitchFamily="18" charset="0"/>
                <a:cs typeface="Times New Roman" panose="02020603050405020304" pitchFamily="18" charset="0"/>
              </a:rPr>
              <a:t>weithgaredd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seiliwyd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TGCh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gyfer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plentyn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neu</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grŵp</a:t>
            </a:r>
            <a:r>
              <a:rPr lang="en-GB" sz="1800" dirty="0">
                <a:latin typeface="Times New Roman" panose="02020603050405020304" pitchFamily="18" charset="0"/>
                <a:cs typeface="Times New Roman" panose="02020603050405020304" pitchFamily="18" charset="0"/>
              </a:rPr>
              <a:t> o </a:t>
            </a:r>
            <a:r>
              <a:rPr lang="en-GB" sz="1800" dirty="0" err="1">
                <a:latin typeface="Times New Roman" panose="02020603050405020304" pitchFamily="18" charset="0"/>
                <a:cs typeface="Times New Roman" panose="02020603050405020304" pitchFamily="18" charset="0"/>
              </a:rPr>
              <a:t>blant</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ifanc</a:t>
            </a:r>
            <a:r>
              <a:rPr lang="en-GB" sz="1800" dirty="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2,000 o </a:t>
            </a:r>
            <a:r>
              <a:rPr lang="en-GB" sz="1800" dirty="0" err="1">
                <a:latin typeface="Times New Roman" panose="02020603050405020304" pitchFamily="18" charset="0"/>
                <a:cs typeface="Times New Roman" panose="02020603050405020304" pitchFamily="18" charset="0"/>
              </a:rPr>
              <a:t>eiriau</a:t>
            </a:r>
            <a:r>
              <a:rPr lang="en-GB" sz="1800" dirty="0">
                <a:latin typeface="Times New Roman" panose="02020603050405020304" pitchFamily="18" charset="0"/>
                <a:cs typeface="Times New Roman" panose="02020603050405020304" pitchFamily="18" charset="0"/>
              </a:rPr>
              <a:t>)</a:t>
            </a:r>
          </a:p>
          <a:p>
            <a:pPr marL="0" indent="0">
              <a:spcAft>
                <a:spcPts val="600"/>
              </a:spcAft>
              <a:buNone/>
            </a:pPr>
            <a:r>
              <a:rPr lang="en-GB" sz="1800" dirty="0" smtClean="0">
                <a:latin typeface="Times New Roman" panose="02020603050405020304" pitchFamily="18" charset="0"/>
                <a:cs typeface="Times New Roman" panose="02020603050405020304" pitchFamily="18" charset="0"/>
              </a:rPr>
              <a:t>3.  </a:t>
            </a:r>
            <a:r>
              <a:rPr lang="en-GB" sz="1800" dirty="0" err="1" smtClean="0">
                <a:latin typeface="Times New Roman" panose="02020603050405020304" pitchFamily="18" charset="0"/>
                <a:cs typeface="Times New Roman" panose="02020603050405020304" pitchFamily="18" charset="0"/>
              </a:rPr>
              <a:t>Taflen</a:t>
            </a:r>
            <a:r>
              <a:rPr lang="en-GB" sz="1800" dirty="0" smtClean="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wybodaeth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gyfer</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rhieni</a:t>
            </a:r>
            <a:r>
              <a:rPr lang="en-GB" sz="1800" dirty="0">
                <a:latin typeface="Times New Roman" panose="02020603050405020304" pitchFamily="18" charset="0"/>
                <a:cs typeface="Times New Roman" panose="02020603050405020304" pitchFamily="18" charset="0"/>
              </a:rPr>
              <a:t>/</a:t>
            </a:r>
            <a:r>
              <a:rPr lang="en-GB" sz="1800" dirty="0" err="1">
                <a:latin typeface="Times New Roman" panose="02020603050405020304" pitchFamily="18" charset="0"/>
                <a:cs typeface="Times New Roman" panose="02020603050405020304" pitchFamily="18" charset="0"/>
              </a:rPr>
              <a:t>gofalwyr</a:t>
            </a:r>
            <a:r>
              <a:rPr lang="en-GB" sz="1800" dirty="0">
                <a:latin typeface="Times New Roman" panose="02020603050405020304" pitchFamily="18" charset="0"/>
                <a:cs typeface="Times New Roman" panose="02020603050405020304" pitchFamily="18" charset="0"/>
              </a:rPr>
              <a:t> plant </a:t>
            </a:r>
            <a:r>
              <a:rPr lang="en-GB" sz="1800" dirty="0" err="1">
                <a:latin typeface="Times New Roman" panose="02020603050405020304" pitchFamily="18" charset="0"/>
                <a:cs typeface="Times New Roman" panose="02020603050405020304" pitchFamily="18" charset="0"/>
              </a:rPr>
              <a:t>ifanc</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yn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amlinellu</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materion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yn</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ymwneud</a:t>
            </a:r>
            <a:r>
              <a:rPr lang="en-GB" sz="1800" dirty="0">
                <a:latin typeface="Times New Roman" panose="02020603050405020304" pitchFamily="18" charset="0"/>
                <a:cs typeface="Times New Roman" panose="02020603050405020304" pitchFamily="18" charset="0"/>
              </a:rPr>
              <a:t> a </a:t>
            </a:r>
            <a:r>
              <a:rPr lang="en-GB" sz="1800" dirty="0" err="1">
                <a:latin typeface="Times New Roman" panose="02020603050405020304" pitchFamily="18" charset="0"/>
                <a:cs typeface="Times New Roman" panose="02020603050405020304" pitchFamily="18" charset="0"/>
              </a:rPr>
              <a:t>diogelu</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eu</a:t>
            </a:r>
            <a:r>
              <a:rPr lang="en-GB" sz="1800" dirty="0">
                <a:latin typeface="Times New Roman" panose="02020603050405020304" pitchFamily="18" charset="0"/>
                <a:cs typeface="Times New Roman" panose="02020603050405020304" pitchFamily="18" charset="0"/>
              </a:rPr>
              <a:t> plant </a:t>
            </a:r>
            <a:r>
              <a:rPr lang="en-GB" sz="1800" dirty="0" err="1">
                <a:latin typeface="Times New Roman" panose="02020603050405020304" pitchFamily="18" charset="0"/>
                <a:cs typeface="Times New Roman" panose="02020603050405020304" pitchFamily="18" charset="0"/>
              </a:rPr>
              <a:t>wrth</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gyrchu</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TGCh</a:t>
            </a:r>
            <a:r>
              <a:rPr lang="en-GB" sz="1800" dirty="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1,500 o </a:t>
            </a:r>
            <a:r>
              <a:rPr lang="en-GB" sz="1800" dirty="0" err="1">
                <a:latin typeface="Times New Roman" panose="02020603050405020304" pitchFamily="18" charset="0"/>
                <a:cs typeface="Times New Roman" panose="02020603050405020304" pitchFamily="18" charset="0"/>
              </a:rPr>
              <a:t>eiriau</a:t>
            </a:r>
            <a:r>
              <a:rPr lang="en-GB" sz="1800" dirty="0">
                <a:latin typeface="Times New Roman" panose="02020603050405020304" pitchFamily="18" charset="0"/>
                <a:cs typeface="Times New Roman" panose="02020603050405020304" pitchFamily="18" charset="0"/>
              </a:rPr>
              <a:t>).</a:t>
            </a:r>
          </a:p>
          <a:p>
            <a:r>
              <a:rPr lang="en-GB" sz="1600" dirty="0" smtClean="0"/>
              <a:t>03.04.18 3.00y.p.</a:t>
            </a:r>
            <a:endParaRPr lang="en-GB" sz="1600" dirty="0"/>
          </a:p>
        </p:txBody>
      </p:sp>
      <p:sp>
        <p:nvSpPr>
          <p:cNvPr id="4" name="Content Placeholder 3"/>
          <p:cNvSpPr>
            <a:spLocks noGrp="1"/>
          </p:cNvSpPr>
          <p:nvPr>
            <p:ph sz="half" idx="2"/>
          </p:nvPr>
        </p:nvSpPr>
        <p:spPr>
          <a:xfrm>
            <a:off x="6197600" y="812800"/>
            <a:ext cx="5730240" cy="4776441"/>
          </a:xfrm>
        </p:spPr>
        <p:txBody>
          <a:bodyPr/>
          <a:lstStyle/>
          <a:p>
            <a:pPr marR="337185" algn="just">
              <a:spcAft>
                <a:spcPts val="600"/>
              </a:spcAft>
            </a:pPr>
            <a:r>
              <a:rPr lang="en-GB" sz="1800" dirty="0">
                <a:latin typeface="Times New Roman" panose="02020603050405020304" pitchFamily="18" charset="0"/>
                <a:ea typeface="Times New Roman" panose="02020603050405020304" pitchFamily="18" charset="0"/>
              </a:rPr>
              <a:t>Title:  Prepare and submit a report critically analysing the use of ICT as a means of promoting and supporting young children’s holistic development.  </a:t>
            </a:r>
          </a:p>
          <a:p>
            <a:pPr marR="337185" lvl="0" algn="just">
              <a:spcAft>
                <a:spcPts val="600"/>
              </a:spcAft>
              <a:buFont typeface="+mj-lt"/>
              <a:buAutoNum type="arabicPeriod"/>
            </a:pPr>
            <a:r>
              <a:rPr lang="en-GB" sz="1800" dirty="0">
                <a:latin typeface="Times New Roman" panose="02020603050405020304" pitchFamily="18" charset="0"/>
                <a:ea typeface="Times New Roman" panose="02020603050405020304" pitchFamily="18" charset="0"/>
              </a:rPr>
              <a:t>A critical evaluation of the effectiveness of ONE digital device used by young children to access </a:t>
            </a:r>
            <a:r>
              <a:rPr lang="en-GB" sz="1800" dirty="0" smtClean="0">
                <a:latin typeface="Times New Roman" panose="02020603050405020304" pitchFamily="18" charset="0"/>
                <a:ea typeface="Times New Roman" panose="02020603050405020304" pitchFamily="18" charset="0"/>
              </a:rPr>
              <a:t>media. (</a:t>
            </a:r>
            <a:r>
              <a:rPr lang="en-GB" sz="1800" dirty="0">
                <a:latin typeface="Times New Roman" panose="02020603050405020304" pitchFamily="18" charset="0"/>
                <a:ea typeface="Times New Roman" panose="02020603050405020304" pitchFamily="18" charset="0"/>
              </a:rPr>
              <a:t>1,500 words)</a:t>
            </a:r>
            <a:endParaRPr lang="en-GB" sz="1200" dirty="0">
              <a:latin typeface="Times New Roman" panose="02020603050405020304" pitchFamily="18" charset="0"/>
              <a:ea typeface="Times New Roman" panose="02020603050405020304" pitchFamily="18" charset="0"/>
            </a:endParaRPr>
          </a:p>
          <a:p>
            <a:pPr marR="337185" lvl="0" algn="just">
              <a:spcAft>
                <a:spcPts val="600"/>
              </a:spcAft>
              <a:buFont typeface="+mj-lt"/>
              <a:buAutoNum type="arabicPeriod"/>
            </a:pPr>
            <a:r>
              <a:rPr lang="en-GB" sz="1800" dirty="0">
                <a:latin typeface="Times New Roman" panose="02020603050405020304" pitchFamily="18" charset="0"/>
                <a:ea typeface="Times New Roman" panose="02020603050405020304" pitchFamily="18" charset="0"/>
              </a:rPr>
              <a:t>A critical analysis of an activity based on ICT for a young child or a group of young children. </a:t>
            </a:r>
            <a:r>
              <a:rPr lang="en-GB" sz="1800" dirty="0" smtClean="0">
                <a:latin typeface="Times New Roman" panose="02020603050405020304" pitchFamily="18" charset="0"/>
                <a:ea typeface="Times New Roman" panose="02020603050405020304" pitchFamily="18" charset="0"/>
              </a:rPr>
              <a:t>(</a:t>
            </a:r>
            <a:r>
              <a:rPr lang="en-GB" sz="1800" dirty="0">
                <a:latin typeface="Times New Roman" panose="02020603050405020304" pitchFamily="18" charset="0"/>
                <a:ea typeface="Times New Roman" panose="02020603050405020304" pitchFamily="18" charset="0"/>
              </a:rPr>
              <a:t>2,000 words)</a:t>
            </a:r>
            <a:endParaRPr lang="en-GB" sz="1200" dirty="0">
              <a:latin typeface="Times New Roman" panose="02020603050405020304" pitchFamily="18" charset="0"/>
              <a:ea typeface="Times New Roman" panose="02020603050405020304" pitchFamily="18" charset="0"/>
            </a:endParaRPr>
          </a:p>
          <a:p>
            <a:pPr marR="337185" lvl="0" algn="just">
              <a:spcAft>
                <a:spcPts val="600"/>
              </a:spcAft>
              <a:buFont typeface="+mj-lt"/>
              <a:buAutoNum type="arabicPeriod"/>
            </a:pPr>
            <a:r>
              <a:rPr lang="en-GB" sz="1800" dirty="0">
                <a:latin typeface="Times New Roman" panose="02020603050405020304" pitchFamily="18" charset="0"/>
                <a:ea typeface="Times New Roman" panose="02020603050405020304" pitchFamily="18" charset="0"/>
              </a:rPr>
              <a:t>An information leaflet for the parents/carers of young children outlining issues relating to safeguarding their children when accessing ICT. </a:t>
            </a:r>
            <a:r>
              <a:rPr lang="en-GB" sz="1800" dirty="0" smtClean="0">
                <a:latin typeface="Times New Roman" panose="02020603050405020304" pitchFamily="18" charset="0"/>
                <a:ea typeface="Times New Roman" panose="02020603050405020304" pitchFamily="18" charset="0"/>
              </a:rPr>
              <a:t>(</a:t>
            </a:r>
            <a:r>
              <a:rPr lang="en-GB" sz="1800" dirty="0">
                <a:latin typeface="Times New Roman" panose="02020603050405020304" pitchFamily="18" charset="0"/>
                <a:ea typeface="Times New Roman" panose="02020603050405020304" pitchFamily="18" charset="0"/>
              </a:rPr>
              <a:t>1,500 words) </a:t>
            </a:r>
            <a:endParaRPr lang="en-GB" sz="1800" dirty="0" smtClean="0">
              <a:latin typeface="Times New Roman" panose="02020603050405020304" pitchFamily="18" charset="0"/>
              <a:ea typeface="Times New Roman" panose="02020603050405020304" pitchFamily="18" charset="0"/>
            </a:endParaRPr>
          </a:p>
          <a:p>
            <a:pPr marR="337185" algn="just">
              <a:spcAft>
                <a:spcPts val="600"/>
              </a:spcAft>
            </a:pPr>
            <a:r>
              <a:rPr lang="en-GB" sz="1800" dirty="0" smtClean="0">
                <a:latin typeface="Times New Roman" panose="02020603050405020304" pitchFamily="18" charset="0"/>
                <a:ea typeface="Times New Roman" panose="02020603050405020304" pitchFamily="18" charset="0"/>
              </a:rPr>
              <a:t>03.04.18 3.00p.m.</a:t>
            </a:r>
            <a:endParaRPr lang="en-GB" sz="1200" dirty="0">
              <a:latin typeface="Times New Roman" panose="02020603050405020304" pitchFamily="18" charset="0"/>
              <a:ea typeface="Times New Roman" panose="02020603050405020304" pitchFamily="18" charset="0"/>
            </a:endParaRPr>
          </a:p>
          <a:p>
            <a:endParaRPr lang="en-GB" sz="1200" dirty="0"/>
          </a:p>
        </p:txBody>
      </p:sp>
    </p:spTree>
    <p:extLst>
      <p:ext uri="{BB962C8B-B14F-4D97-AF65-F5344CB8AC3E}">
        <p14:creationId xmlns:p14="http://schemas.microsoft.com/office/powerpoint/2010/main" val="3920962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9712" y="116634"/>
            <a:ext cx="8784976" cy="1224135"/>
          </a:xfrm>
        </p:spPr>
        <p:txBody>
          <a:bodyPr>
            <a:normAutofit/>
          </a:bodyPr>
          <a:lstStyle/>
          <a:p>
            <a:r>
              <a:rPr lang="cy-GB" sz="2700" dirty="0">
                <a:latin typeface="Lucida Sans" panose="020B0602030504020204" pitchFamily="34" charset="0"/>
              </a:rPr>
              <a:t>EAEE6008C Prosiect Ymchwil Personol </a:t>
            </a:r>
            <a:r>
              <a:rPr lang="en-GB" dirty="0" smtClean="0">
                <a:latin typeface="Lucida Sans" panose="020B0602030504020204" pitchFamily="34" charset="0"/>
              </a:rPr>
              <a:t/>
            </a:r>
            <a:br>
              <a:rPr lang="en-GB" dirty="0" smtClean="0">
                <a:latin typeface="Lucida Sans" panose="020B0602030504020204" pitchFamily="34" charset="0"/>
              </a:rPr>
            </a:br>
            <a:r>
              <a:rPr lang="en-GB" sz="2700" dirty="0">
                <a:solidFill>
                  <a:srgbClr val="0000FF"/>
                </a:solidFill>
                <a:latin typeface="Lucida Sans" panose="020B0602030504020204" pitchFamily="34" charset="0"/>
              </a:rPr>
              <a:t>EAEE6008 Personal Research Project</a:t>
            </a:r>
            <a:endParaRPr lang="en-US" sz="27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79712" y="1340769"/>
            <a:ext cx="4604320" cy="4248472"/>
          </a:xfrm>
        </p:spPr>
        <p:txBody>
          <a:bodyPr>
            <a:noAutofit/>
          </a:bodyPr>
          <a:lstStyle/>
          <a:p>
            <a:pPr marL="0" indent="0">
              <a:buNone/>
            </a:pPr>
            <a:r>
              <a:rPr lang="cy-GB" sz="2400" b="1" dirty="0">
                <a:latin typeface="Lucida Sans" panose="020B0602030504020204" pitchFamily="34" charset="0"/>
              </a:rPr>
              <a:t>Darlithoedd a thiwtorialau</a:t>
            </a:r>
          </a:p>
          <a:p>
            <a:r>
              <a:rPr lang="cy-GB" sz="2200" dirty="0">
                <a:latin typeface="Lucida Sans" panose="020B0602030504020204" pitchFamily="34" charset="0"/>
              </a:rPr>
              <a:t>Diddordeb personol mewn maes</a:t>
            </a:r>
          </a:p>
          <a:p>
            <a:r>
              <a:rPr lang="cy-GB" sz="2200" dirty="0">
                <a:latin typeface="Lucida Sans" panose="020B0602030504020204" pitchFamily="34" charset="0"/>
              </a:rPr>
              <a:t>Sgiliau ymchwilio</a:t>
            </a:r>
          </a:p>
          <a:p>
            <a:r>
              <a:rPr lang="cy-GB" sz="2200" dirty="0">
                <a:latin typeface="Lucida Sans" panose="020B0602030504020204" pitchFamily="34" charset="0"/>
              </a:rPr>
              <a:t>Dylunio prosiect</a:t>
            </a:r>
          </a:p>
          <a:p>
            <a:r>
              <a:rPr lang="cy-GB" sz="2200" dirty="0">
                <a:latin typeface="Lucida Sans" panose="020B0602030504020204" pitchFamily="34" charset="0"/>
              </a:rPr>
              <a:t>Adolygiad llenyddol</a:t>
            </a:r>
          </a:p>
          <a:p>
            <a:r>
              <a:rPr lang="cy-GB" sz="2200" dirty="0">
                <a:latin typeface="Lucida Sans" panose="020B0602030504020204" pitchFamily="34" charset="0"/>
              </a:rPr>
              <a:t>Methodoleg</a:t>
            </a:r>
          </a:p>
          <a:p>
            <a:r>
              <a:rPr lang="cy-GB" sz="2200" dirty="0">
                <a:latin typeface="Lucida Sans" panose="020B0602030504020204" pitchFamily="34" charset="0"/>
              </a:rPr>
              <a:t>Canfyddiadau o’r ymchwil</a:t>
            </a:r>
          </a:p>
          <a:p>
            <a:r>
              <a:rPr lang="cy-GB" sz="2200" dirty="0">
                <a:latin typeface="Lucida Sans" panose="020B0602030504020204" pitchFamily="34" charset="0"/>
              </a:rPr>
              <a:t>Materion moesegol</a:t>
            </a:r>
          </a:p>
          <a:p>
            <a:r>
              <a:rPr lang="cy-GB" sz="2200" dirty="0">
                <a:latin typeface="Lucida Sans" panose="020B0602030504020204" pitchFamily="34" charset="0"/>
              </a:rPr>
              <a:t>Dadansoddi a gwerthuso’n feirniadol</a:t>
            </a:r>
          </a:p>
        </p:txBody>
      </p:sp>
      <p:sp>
        <p:nvSpPr>
          <p:cNvPr id="4" name="Content Placeholder 3"/>
          <p:cNvSpPr>
            <a:spLocks noGrp="1"/>
          </p:cNvSpPr>
          <p:nvPr>
            <p:ph sz="half" idx="2"/>
          </p:nvPr>
        </p:nvSpPr>
        <p:spPr>
          <a:xfrm>
            <a:off x="6384032" y="1340768"/>
            <a:ext cx="3960440" cy="4680520"/>
          </a:xfrm>
        </p:spPr>
        <p:txBody>
          <a:bodyPr>
            <a:normAutofit/>
          </a:bodyPr>
          <a:lstStyle/>
          <a:p>
            <a:pPr marL="0" indent="0">
              <a:buNone/>
            </a:pPr>
            <a:r>
              <a:rPr lang="en-GB" sz="2400" b="1" dirty="0">
                <a:solidFill>
                  <a:srgbClr val="0000FF"/>
                </a:solidFill>
                <a:latin typeface="Lucida Sans" panose="020B0602030504020204" pitchFamily="34" charset="0"/>
              </a:rPr>
              <a:t>Lectures and tutorials</a:t>
            </a:r>
          </a:p>
          <a:p>
            <a:r>
              <a:rPr lang="en-GB" sz="2200" dirty="0">
                <a:solidFill>
                  <a:srgbClr val="0000FF"/>
                </a:solidFill>
                <a:latin typeface="Lucida Sans" panose="020B0602030504020204" pitchFamily="34" charset="0"/>
              </a:rPr>
              <a:t>Subject of personal interest</a:t>
            </a:r>
          </a:p>
          <a:p>
            <a:r>
              <a:rPr lang="en-GB" sz="2200" dirty="0">
                <a:solidFill>
                  <a:srgbClr val="0000FF"/>
                </a:solidFill>
                <a:latin typeface="Lucida Sans" panose="020B0602030504020204" pitchFamily="34" charset="0"/>
              </a:rPr>
              <a:t>Researching skills</a:t>
            </a:r>
          </a:p>
          <a:p>
            <a:r>
              <a:rPr lang="en-GB" sz="2200" dirty="0">
                <a:solidFill>
                  <a:srgbClr val="0000FF"/>
                </a:solidFill>
                <a:latin typeface="Lucida Sans" panose="020B0602030504020204" pitchFamily="34" charset="0"/>
              </a:rPr>
              <a:t>Project design</a:t>
            </a:r>
          </a:p>
          <a:p>
            <a:r>
              <a:rPr lang="en-GB" sz="2200" dirty="0">
                <a:solidFill>
                  <a:srgbClr val="0000FF"/>
                </a:solidFill>
                <a:latin typeface="Lucida Sans" panose="020B0602030504020204" pitchFamily="34" charset="0"/>
              </a:rPr>
              <a:t>Literature review</a:t>
            </a:r>
          </a:p>
          <a:p>
            <a:r>
              <a:rPr lang="en-GB" sz="2200" dirty="0">
                <a:solidFill>
                  <a:srgbClr val="0000FF"/>
                </a:solidFill>
                <a:latin typeface="Lucida Sans" panose="020B0602030504020204" pitchFamily="34" charset="0"/>
              </a:rPr>
              <a:t>Methodology</a:t>
            </a:r>
          </a:p>
          <a:p>
            <a:r>
              <a:rPr lang="en-GB" sz="2200" dirty="0">
                <a:solidFill>
                  <a:srgbClr val="0000FF"/>
                </a:solidFill>
                <a:latin typeface="Lucida Sans" panose="020B0602030504020204" pitchFamily="34" charset="0"/>
              </a:rPr>
              <a:t>Research findings</a:t>
            </a:r>
          </a:p>
          <a:p>
            <a:r>
              <a:rPr lang="en-GB" sz="2200" dirty="0">
                <a:solidFill>
                  <a:srgbClr val="0000FF"/>
                </a:solidFill>
                <a:latin typeface="Lucida Sans" panose="020B0602030504020204" pitchFamily="34" charset="0"/>
              </a:rPr>
              <a:t>Ethical issues</a:t>
            </a:r>
          </a:p>
          <a:p>
            <a:r>
              <a:rPr lang="en-GB" sz="2200" dirty="0">
                <a:solidFill>
                  <a:srgbClr val="0000FF"/>
                </a:solidFill>
                <a:latin typeface="Lucida Sans" panose="020B0602030504020204" pitchFamily="34" charset="0"/>
              </a:rPr>
              <a:t>Critical analysis and evaluation</a:t>
            </a:r>
            <a:endParaRPr lang="en-US" sz="22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78194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latin typeface="Lucida Sans" panose="020B0602030504020204" pitchFamily="34" charset="0"/>
              </a:rPr>
              <a:t>Aseiniad</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00FF"/>
                </a:solidFill>
                <a:latin typeface="Lucida Sans" panose="020B0602030504020204" pitchFamily="34" charset="0"/>
              </a:rPr>
              <a:t>Assignment</a:t>
            </a: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03512" y="1600201"/>
            <a:ext cx="4316288" cy="3989040"/>
          </a:xfrm>
        </p:spPr>
        <p:txBody>
          <a:bodyPr>
            <a:normAutofit fontScale="92500"/>
          </a:bodyPr>
          <a:lstStyle/>
          <a:p>
            <a:pPr marL="0" indent="0">
              <a:buNone/>
            </a:pPr>
            <a:r>
              <a:rPr lang="cy-GB" sz="2400" b="1" dirty="0">
                <a:latin typeface="Lucida Sans" panose="020B0602030504020204" pitchFamily="34" charset="0"/>
              </a:rPr>
              <a:t>Cyflwyniad Ymchwil Academaidd</a:t>
            </a:r>
          </a:p>
          <a:p>
            <a:pPr marL="0" indent="0">
              <a:buNone/>
            </a:pPr>
            <a:r>
              <a:rPr lang="cy-GB" sz="2400" b="1" dirty="0">
                <a:latin typeface="Lucida Sans" panose="020B0602030504020204" pitchFamily="34" charset="0"/>
              </a:rPr>
              <a:t>Rhan 1 – </a:t>
            </a:r>
            <a:r>
              <a:rPr lang="cy-GB" sz="2400" dirty="0">
                <a:latin typeface="Lucida Sans" panose="020B0602030504020204" pitchFamily="34" charset="0"/>
              </a:rPr>
              <a:t>Adolygiad llenyddol cryno o’ch cwestiwn ymchwil (2,000 o eiriau)</a:t>
            </a:r>
          </a:p>
          <a:p>
            <a:pPr marL="0" indent="0">
              <a:buNone/>
            </a:pPr>
            <a:endParaRPr lang="cy-GB" sz="2400" dirty="0">
              <a:latin typeface="Lucida Sans" panose="020B0602030504020204" pitchFamily="34" charset="0"/>
            </a:endParaRPr>
          </a:p>
          <a:p>
            <a:pPr marL="0" indent="0">
              <a:buNone/>
            </a:pPr>
            <a:r>
              <a:rPr lang="cy-GB" sz="2400" b="1" dirty="0">
                <a:latin typeface="Lucida Sans" panose="020B0602030504020204" pitchFamily="34" charset="0"/>
              </a:rPr>
              <a:t>Rhan 2 </a:t>
            </a:r>
            <a:r>
              <a:rPr lang="cy-GB" sz="2400" dirty="0">
                <a:latin typeface="Lucida Sans" panose="020B0602030504020204" pitchFamily="34" charset="0"/>
              </a:rPr>
              <a:t>– Cyflwyniad unigol ar sut fyddech yn cynllunio methodoleg ar gyfer ymchwil cynradd ac ystyriaethau moesegol (30 munud)</a:t>
            </a:r>
          </a:p>
        </p:txBody>
      </p:sp>
      <p:sp>
        <p:nvSpPr>
          <p:cNvPr id="4" name="Content Placeholder 3"/>
          <p:cNvSpPr>
            <a:spLocks noGrp="1"/>
          </p:cNvSpPr>
          <p:nvPr>
            <p:ph sz="half" idx="2"/>
          </p:nvPr>
        </p:nvSpPr>
        <p:spPr>
          <a:xfrm>
            <a:off x="6172200" y="1600201"/>
            <a:ext cx="4388296" cy="3989040"/>
          </a:xfrm>
        </p:spPr>
        <p:txBody>
          <a:bodyPr>
            <a:normAutofit fontScale="92500"/>
          </a:bodyPr>
          <a:lstStyle/>
          <a:p>
            <a:pPr marL="0" indent="0">
              <a:buNone/>
            </a:pPr>
            <a:r>
              <a:rPr lang="en-GB" sz="2400" b="1" dirty="0">
                <a:solidFill>
                  <a:srgbClr val="0000FF"/>
                </a:solidFill>
                <a:latin typeface="Lucida Sans" panose="020B0602030504020204" pitchFamily="34" charset="0"/>
              </a:rPr>
              <a:t>Academic Research Presentation</a:t>
            </a:r>
          </a:p>
          <a:p>
            <a:pPr marL="0" indent="0">
              <a:buNone/>
            </a:pPr>
            <a:r>
              <a:rPr lang="en-GB" sz="2400" b="1" dirty="0">
                <a:solidFill>
                  <a:srgbClr val="0000FF"/>
                </a:solidFill>
                <a:latin typeface="Lucida Sans" panose="020B0602030504020204" pitchFamily="34" charset="0"/>
              </a:rPr>
              <a:t>Part 1 – </a:t>
            </a:r>
            <a:r>
              <a:rPr lang="en-GB" sz="2400" dirty="0">
                <a:solidFill>
                  <a:srgbClr val="0000FF"/>
                </a:solidFill>
                <a:latin typeface="Lucida Sans" panose="020B0602030504020204" pitchFamily="34" charset="0"/>
              </a:rPr>
              <a:t>Brief literature review of your research question (2,000 words)</a:t>
            </a:r>
          </a:p>
          <a:p>
            <a:pPr marL="0" indent="0">
              <a:buNone/>
            </a:pPr>
            <a:endParaRPr lang="en-GB" sz="2400" b="1" dirty="0">
              <a:solidFill>
                <a:srgbClr val="0000FF"/>
              </a:solidFill>
              <a:latin typeface="Lucida Sans" panose="020B0602030504020204" pitchFamily="34" charset="0"/>
            </a:endParaRPr>
          </a:p>
          <a:p>
            <a:pPr marL="0" indent="0">
              <a:buNone/>
            </a:pPr>
            <a:r>
              <a:rPr lang="en-GB" sz="2400" b="1" dirty="0">
                <a:solidFill>
                  <a:srgbClr val="0000FF"/>
                </a:solidFill>
                <a:latin typeface="Lucida Sans" panose="020B0602030504020204" pitchFamily="34" charset="0"/>
              </a:rPr>
              <a:t>Part 2 – </a:t>
            </a:r>
            <a:r>
              <a:rPr lang="en-GB" sz="2400" dirty="0">
                <a:solidFill>
                  <a:srgbClr val="0000FF"/>
                </a:solidFill>
                <a:latin typeface="Lucida Sans" panose="020B0602030504020204" pitchFamily="34" charset="0"/>
              </a:rPr>
              <a:t>Individual presentation on </a:t>
            </a:r>
            <a:r>
              <a:rPr lang="en-US" sz="2400" dirty="0">
                <a:solidFill>
                  <a:srgbClr val="0000FF"/>
                </a:solidFill>
                <a:latin typeface="Lucida Sans" panose="020B0602030504020204" pitchFamily="34" charset="0"/>
              </a:rPr>
              <a:t>how you would plan a primary research methodology and ethical considerations (30 minutes) </a:t>
            </a:r>
          </a:p>
        </p:txBody>
      </p:sp>
    </p:spTree>
    <p:extLst>
      <p:ext uri="{BB962C8B-B14F-4D97-AF65-F5344CB8AC3E}">
        <p14:creationId xmlns:p14="http://schemas.microsoft.com/office/powerpoint/2010/main" val="32381133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18992"/>
          </a:xfrm>
        </p:spPr>
        <p:txBody>
          <a:bodyPr/>
          <a:lstStyle/>
          <a:p>
            <a:r>
              <a:rPr lang="en-GB" dirty="0" err="1" smtClean="0"/>
              <a:t>Amserlen</a:t>
            </a:r>
            <a:r>
              <a:rPr lang="en-GB" dirty="0" smtClean="0"/>
              <a:t> - Timetable</a:t>
            </a:r>
            <a:endParaRPr lang="en-GB" dirty="0"/>
          </a:p>
        </p:txBody>
      </p:sp>
      <p:sp>
        <p:nvSpPr>
          <p:cNvPr id="3" name="Content Placeholder 2"/>
          <p:cNvSpPr>
            <a:spLocks noGrp="1"/>
          </p:cNvSpPr>
          <p:nvPr>
            <p:ph sz="half" idx="1"/>
          </p:nvPr>
        </p:nvSpPr>
        <p:spPr>
          <a:xfrm>
            <a:off x="253042" y="1006415"/>
            <a:ext cx="5741358" cy="4582826"/>
          </a:xfrm>
        </p:spPr>
        <p:txBody>
          <a:bodyPr/>
          <a:lstStyle/>
          <a:p>
            <a:pPr marL="0" indent="0">
              <a:buNone/>
            </a:pPr>
            <a:r>
              <a:rPr lang="en-GB" sz="2400" b="1" dirty="0" err="1" smtClean="0"/>
              <a:t>Lefel</a:t>
            </a:r>
            <a:r>
              <a:rPr lang="en-GB" sz="2400" b="1" dirty="0" smtClean="0"/>
              <a:t> 6                           </a:t>
            </a:r>
          </a:p>
          <a:p>
            <a:pPr marL="0" indent="0">
              <a:buNone/>
            </a:pPr>
            <a:r>
              <a:rPr lang="en-GB" sz="2400" dirty="0" smtClean="0"/>
              <a:t>Bloc 1:11/12/17 – 22/01//18 EAEE6001C</a:t>
            </a:r>
          </a:p>
          <a:p>
            <a:pPr marL="0" indent="0">
              <a:buNone/>
            </a:pPr>
            <a:r>
              <a:rPr lang="en-GB" sz="2400" dirty="0" smtClean="0"/>
              <a:t>Bloc 2: 29/01/18 </a:t>
            </a:r>
            <a:r>
              <a:rPr lang="en-GB" sz="2400" dirty="0"/>
              <a:t>– </a:t>
            </a:r>
            <a:r>
              <a:rPr lang="en-GB" sz="2400" dirty="0" smtClean="0"/>
              <a:t>26/02/18 EAEE6005C</a:t>
            </a:r>
            <a:endParaRPr lang="en-GB" sz="2400" dirty="0"/>
          </a:p>
          <a:p>
            <a:pPr marL="0" indent="0">
              <a:buNone/>
            </a:pPr>
            <a:r>
              <a:rPr lang="en-GB" sz="2400" dirty="0" smtClean="0"/>
              <a:t>Bloc 3: 05/03/18 </a:t>
            </a:r>
            <a:r>
              <a:rPr lang="en-GB" sz="2400" dirty="0"/>
              <a:t>– </a:t>
            </a:r>
            <a:r>
              <a:rPr lang="en-GB" sz="2400" dirty="0" smtClean="0"/>
              <a:t>26/03/18 EAEE6006C</a:t>
            </a:r>
            <a:endParaRPr lang="en-GB" sz="2400" dirty="0"/>
          </a:p>
          <a:p>
            <a:pPr marL="0" indent="0">
              <a:buNone/>
            </a:pPr>
            <a:r>
              <a:rPr lang="en-GB" sz="2400" dirty="0" smtClean="0"/>
              <a:t>Bloc 4: 23/04/18 </a:t>
            </a:r>
            <a:r>
              <a:rPr lang="en-GB" sz="2400" dirty="0"/>
              <a:t>– </a:t>
            </a:r>
            <a:r>
              <a:rPr lang="en-GB" sz="2400" dirty="0" smtClean="0"/>
              <a:t>14/05/18 EAEE6002C</a:t>
            </a:r>
            <a:endParaRPr lang="en-GB" sz="2400" dirty="0"/>
          </a:p>
          <a:p>
            <a:pPr marL="0" indent="0">
              <a:buNone/>
            </a:pPr>
            <a:r>
              <a:rPr lang="en-GB" sz="2400" dirty="0" smtClean="0"/>
              <a:t>Bloc 5: 21/05/18 </a:t>
            </a:r>
            <a:r>
              <a:rPr lang="en-GB" sz="2400" dirty="0"/>
              <a:t>– </a:t>
            </a:r>
            <a:r>
              <a:rPr lang="en-GB" sz="2400" dirty="0" smtClean="0"/>
              <a:t>11/06/18 EAEE6003C</a:t>
            </a:r>
            <a:endParaRPr lang="en-GB" sz="2400" dirty="0"/>
          </a:p>
          <a:p>
            <a:pPr marL="0" indent="0">
              <a:buNone/>
            </a:pPr>
            <a:r>
              <a:rPr lang="en-GB" sz="2400" dirty="0" smtClean="0"/>
              <a:t>Bloc 6: 18/06/18 </a:t>
            </a:r>
            <a:r>
              <a:rPr lang="en-GB" sz="2400" dirty="0"/>
              <a:t>– </a:t>
            </a:r>
            <a:r>
              <a:rPr lang="en-GB" sz="2400" dirty="0" smtClean="0"/>
              <a:t>09/07/18 EAEE6004C</a:t>
            </a:r>
          </a:p>
          <a:p>
            <a:pPr marL="0" indent="0">
              <a:buNone/>
            </a:pPr>
            <a:r>
              <a:rPr lang="en-GB" sz="2400" dirty="0" smtClean="0">
                <a:solidFill>
                  <a:schemeClr val="tx2"/>
                </a:solidFill>
              </a:rPr>
              <a:t>Bloc 5 a 6 EAEE6008C </a:t>
            </a:r>
          </a:p>
          <a:p>
            <a:pPr marL="0" indent="0">
              <a:buNone/>
            </a:pPr>
            <a:r>
              <a:rPr lang="en-GB" sz="2000" b="1" dirty="0" err="1" smtClean="0"/>
              <a:t>Asesiad</a:t>
            </a:r>
            <a:r>
              <a:rPr lang="en-GB" sz="2000" b="1" dirty="0" smtClean="0"/>
              <a:t> </a:t>
            </a:r>
            <a:r>
              <a:rPr lang="en-GB" sz="2000" b="1" dirty="0" err="1" smtClean="0"/>
              <a:t>olaf</a:t>
            </a:r>
            <a:r>
              <a:rPr lang="en-GB" sz="2000" b="1" dirty="0" smtClean="0"/>
              <a:t> </a:t>
            </a:r>
            <a:r>
              <a:rPr lang="en-GB" sz="2000" b="1" dirty="0" err="1" smtClean="0"/>
              <a:t>erbyn</a:t>
            </a:r>
            <a:r>
              <a:rPr lang="en-GB" sz="2000" b="1" dirty="0" smtClean="0"/>
              <a:t> </a:t>
            </a:r>
            <a:r>
              <a:rPr lang="en-GB" sz="2000" b="1" dirty="0" err="1" smtClean="0"/>
              <a:t>Llun</a:t>
            </a:r>
            <a:r>
              <a:rPr lang="en-GB" sz="2000" b="1" dirty="0" smtClean="0"/>
              <a:t> 16/07/18</a:t>
            </a:r>
            <a:endParaRPr lang="en-GB" sz="2000" b="1" dirty="0"/>
          </a:p>
          <a:p>
            <a:pPr marL="0" indent="0">
              <a:buNone/>
            </a:pPr>
            <a:endParaRPr lang="en-GB" dirty="0"/>
          </a:p>
        </p:txBody>
      </p:sp>
      <p:sp>
        <p:nvSpPr>
          <p:cNvPr id="4" name="Content Placeholder 3"/>
          <p:cNvSpPr>
            <a:spLocks noGrp="1"/>
          </p:cNvSpPr>
          <p:nvPr>
            <p:ph sz="half" idx="2"/>
          </p:nvPr>
        </p:nvSpPr>
        <p:spPr>
          <a:xfrm>
            <a:off x="6197600" y="1109932"/>
            <a:ext cx="5626340" cy="4479309"/>
          </a:xfrm>
        </p:spPr>
        <p:txBody>
          <a:bodyPr/>
          <a:lstStyle/>
          <a:p>
            <a:pPr marL="0" indent="0">
              <a:buNone/>
            </a:pPr>
            <a:r>
              <a:rPr lang="en-GB" sz="2400" b="1" dirty="0" smtClean="0"/>
              <a:t>Level </a:t>
            </a:r>
            <a:r>
              <a:rPr lang="en-GB" sz="2400" b="1" dirty="0"/>
              <a:t>6                           </a:t>
            </a:r>
            <a:endParaRPr lang="en-GB" sz="2400" b="1" dirty="0" smtClean="0"/>
          </a:p>
          <a:p>
            <a:pPr marL="0" indent="0">
              <a:buNone/>
            </a:pPr>
            <a:r>
              <a:rPr lang="en-GB" sz="2400" dirty="0" smtClean="0"/>
              <a:t>Block 1:11/12/17 </a:t>
            </a:r>
            <a:r>
              <a:rPr lang="en-GB" sz="2400" dirty="0"/>
              <a:t>-</a:t>
            </a:r>
            <a:r>
              <a:rPr lang="en-GB" sz="2400" dirty="0" smtClean="0"/>
              <a:t> </a:t>
            </a:r>
            <a:r>
              <a:rPr lang="en-GB" sz="2400" dirty="0"/>
              <a:t>22/01//</a:t>
            </a:r>
            <a:r>
              <a:rPr lang="en-GB" sz="2400" dirty="0" smtClean="0"/>
              <a:t>18 EAEE6001</a:t>
            </a:r>
            <a:endParaRPr lang="en-GB" sz="2400" dirty="0"/>
          </a:p>
          <a:p>
            <a:pPr marL="0" indent="0">
              <a:buNone/>
            </a:pPr>
            <a:r>
              <a:rPr lang="en-GB" sz="2400" dirty="0"/>
              <a:t>Block 2: 29/01/18 </a:t>
            </a:r>
            <a:r>
              <a:rPr lang="en-GB" sz="2400" dirty="0" smtClean="0"/>
              <a:t>- 26/02/18 EAEE6005</a:t>
            </a:r>
            <a:endParaRPr lang="en-GB" sz="2400" dirty="0"/>
          </a:p>
          <a:p>
            <a:pPr marL="0" indent="0">
              <a:buNone/>
            </a:pPr>
            <a:r>
              <a:rPr lang="en-GB" sz="2400" dirty="0"/>
              <a:t>Block 3: 05/03/18 </a:t>
            </a:r>
            <a:r>
              <a:rPr lang="en-GB" sz="2400" dirty="0" smtClean="0"/>
              <a:t>- 26/03/18 EAEE6006</a:t>
            </a:r>
            <a:endParaRPr lang="en-GB" sz="2400" dirty="0"/>
          </a:p>
          <a:p>
            <a:pPr marL="0" indent="0">
              <a:buNone/>
            </a:pPr>
            <a:r>
              <a:rPr lang="en-GB" sz="2400" dirty="0"/>
              <a:t>Block 4: 23/04/18 </a:t>
            </a:r>
            <a:r>
              <a:rPr lang="en-GB" sz="2400" dirty="0" smtClean="0"/>
              <a:t>- 14/05/18 EAEE6002</a:t>
            </a:r>
            <a:endParaRPr lang="en-GB" sz="2400" dirty="0"/>
          </a:p>
          <a:p>
            <a:pPr marL="0" indent="0">
              <a:buNone/>
            </a:pPr>
            <a:r>
              <a:rPr lang="en-GB" sz="2400" dirty="0"/>
              <a:t>Block 5: 21/05/18 </a:t>
            </a:r>
            <a:r>
              <a:rPr lang="en-GB" sz="2400" dirty="0" smtClean="0"/>
              <a:t>- 11/06/18 EAEE6003</a:t>
            </a:r>
            <a:endParaRPr lang="en-GB" sz="2400" dirty="0"/>
          </a:p>
          <a:p>
            <a:pPr marL="0" indent="0">
              <a:buNone/>
            </a:pPr>
            <a:r>
              <a:rPr lang="en-GB" sz="2400" dirty="0"/>
              <a:t>Block 6: 18/06/18 </a:t>
            </a:r>
            <a:r>
              <a:rPr lang="en-GB" sz="2400" dirty="0" smtClean="0"/>
              <a:t>- 09/07/18 EAEE604</a:t>
            </a:r>
          </a:p>
          <a:p>
            <a:pPr marL="0" indent="0">
              <a:buNone/>
            </a:pPr>
            <a:r>
              <a:rPr lang="en-GB" sz="2400" dirty="0" smtClean="0">
                <a:solidFill>
                  <a:schemeClr val="tx2"/>
                </a:solidFill>
              </a:rPr>
              <a:t>Block 5 and 6 EAEE6008</a:t>
            </a:r>
            <a:endParaRPr lang="en-GB" sz="2400" dirty="0">
              <a:solidFill>
                <a:schemeClr val="tx2"/>
              </a:solidFill>
            </a:endParaRPr>
          </a:p>
          <a:p>
            <a:pPr marL="0" indent="0">
              <a:buNone/>
            </a:pPr>
            <a:r>
              <a:rPr lang="en-GB" sz="2000" b="1" dirty="0"/>
              <a:t>Last assessment due Mon 16/07/18</a:t>
            </a:r>
          </a:p>
          <a:p>
            <a:endParaRPr lang="en-GB" dirty="0"/>
          </a:p>
        </p:txBody>
      </p:sp>
    </p:spTree>
    <p:extLst>
      <p:ext uri="{BB962C8B-B14F-4D97-AF65-F5344CB8AC3E}">
        <p14:creationId xmlns:p14="http://schemas.microsoft.com/office/powerpoint/2010/main" val="2543376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lstStyle/>
          <a:p>
            <a:pPr eaLnBrk="1" hangingPunct="1"/>
            <a:r>
              <a:rPr lang="en-US" altLang="en-US" sz="2800" b="1" dirty="0" smtClean="0"/>
              <a:t/>
            </a:r>
            <a:br>
              <a:rPr lang="en-US" altLang="en-US" sz="2800" b="1" dirty="0" smtClean="0"/>
            </a:br>
            <a:r>
              <a:rPr lang="en-US" altLang="en-US" sz="2800" b="1" dirty="0" smtClean="0"/>
              <a:t>TAR  -  </a:t>
            </a:r>
            <a:r>
              <a:rPr lang="en-US" altLang="en-US" sz="2800" b="1" i="1" dirty="0" smtClean="0"/>
              <a:t>PGCE</a:t>
            </a:r>
            <a:r>
              <a:rPr lang="en-US" altLang="en-US" sz="2800" b="1" dirty="0" smtClean="0"/>
              <a:t/>
            </a:r>
            <a:br>
              <a:rPr lang="en-US" altLang="en-US" sz="2800" b="1" dirty="0" smtClean="0"/>
            </a:br>
            <a:r>
              <a:rPr lang="en-US" altLang="en-US" sz="2800" b="1" dirty="0" err="1" smtClean="0"/>
              <a:t>Cyfweliadau</a:t>
            </a:r>
            <a:r>
              <a:rPr lang="en-US" altLang="en-US" sz="2800" b="1" dirty="0" smtClean="0"/>
              <a:t> </a:t>
            </a:r>
            <a:r>
              <a:rPr lang="en-US" altLang="en-US" sz="2800" b="1" dirty="0" err="1" smtClean="0"/>
              <a:t>Ffug</a:t>
            </a:r>
            <a:r>
              <a:rPr lang="en-US" altLang="en-US" sz="2800" b="1" dirty="0" smtClean="0"/>
              <a:t> – </a:t>
            </a:r>
            <a:r>
              <a:rPr lang="en-US" altLang="en-US" sz="2800" b="1" i="1" dirty="0" smtClean="0"/>
              <a:t>Mock Interviews</a:t>
            </a:r>
            <a:r>
              <a:rPr lang="en-US" altLang="en-US" sz="2800" b="1" dirty="0" smtClean="0"/>
              <a:t/>
            </a:r>
            <a:br>
              <a:rPr lang="en-US" altLang="en-US" sz="2800" b="1" dirty="0" smtClean="0"/>
            </a:br>
            <a:endParaRPr lang="en-US" altLang="en-US" sz="2800" b="1" dirty="0" smtClean="0"/>
          </a:p>
        </p:txBody>
      </p:sp>
      <p:sp>
        <p:nvSpPr>
          <p:cNvPr id="5" name="Content Placeholder 4"/>
          <p:cNvSpPr>
            <a:spLocks noGrp="1"/>
          </p:cNvSpPr>
          <p:nvPr>
            <p:ph sz="half" idx="1"/>
          </p:nvPr>
        </p:nvSpPr>
        <p:spPr>
          <a:xfrm>
            <a:off x="609600" y="1456841"/>
            <a:ext cx="5384800" cy="4132400"/>
          </a:xfrm>
        </p:spPr>
        <p:txBody>
          <a:bodyPr/>
          <a:lstStyle/>
          <a:p>
            <a:r>
              <a:rPr lang="en-US" sz="1800" dirty="0" err="1" smtClean="0"/>
              <a:t>Cyfle</a:t>
            </a:r>
            <a:r>
              <a:rPr lang="en-US" sz="1800" dirty="0" smtClean="0"/>
              <a:t> </a:t>
            </a:r>
            <a:r>
              <a:rPr lang="en-US" sz="1800" dirty="0" err="1" smtClean="0"/>
              <a:t>i</a:t>
            </a:r>
            <a:r>
              <a:rPr lang="en-US" sz="1800" dirty="0" smtClean="0"/>
              <a:t> </a:t>
            </a:r>
            <a:r>
              <a:rPr lang="en-US" sz="1800" dirty="0" err="1" smtClean="0"/>
              <a:t>gael</a:t>
            </a:r>
            <a:r>
              <a:rPr lang="en-US" sz="1800" dirty="0" smtClean="0"/>
              <a:t> </a:t>
            </a:r>
            <a:r>
              <a:rPr lang="en-US" sz="1800" dirty="0" err="1" smtClean="0"/>
              <a:t>profiad</a:t>
            </a:r>
            <a:r>
              <a:rPr lang="en-US" sz="1800" dirty="0" smtClean="0"/>
              <a:t> ac </a:t>
            </a:r>
            <a:r>
              <a:rPr lang="en-US" sz="1800" dirty="0" err="1" smtClean="0"/>
              <a:t>adborth</a:t>
            </a:r>
            <a:r>
              <a:rPr lang="en-US" sz="1800" dirty="0" smtClean="0"/>
              <a:t> </a:t>
            </a:r>
            <a:r>
              <a:rPr lang="en-US" sz="1800" dirty="0" err="1" smtClean="0"/>
              <a:t>ar</a:t>
            </a:r>
            <a:r>
              <a:rPr lang="en-US" sz="1800" dirty="0" smtClean="0"/>
              <a:t> </a:t>
            </a:r>
            <a:r>
              <a:rPr lang="en-US" sz="1800" dirty="0" err="1" smtClean="0"/>
              <a:t>gyfer</a:t>
            </a:r>
            <a:r>
              <a:rPr lang="en-US" sz="1800" dirty="0" smtClean="0"/>
              <a:t> y </a:t>
            </a:r>
            <a:r>
              <a:rPr lang="en-US" sz="1800" dirty="0" err="1" smtClean="0"/>
              <a:t>sawl</a:t>
            </a:r>
            <a:r>
              <a:rPr lang="en-US" sz="1800" dirty="0" smtClean="0"/>
              <a:t> </a:t>
            </a:r>
            <a:r>
              <a:rPr lang="en-US" sz="1800" dirty="0" err="1" smtClean="0"/>
              <a:t>sydd</a:t>
            </a:r>
            <a:r>
              <a:rPr lang="en-US" sz="1800" dirty="0" smtClean="0"/>
              <a:t> </a:t>
            </a:r>
            <a:r>
              <a:rPr lang="en-US" sz="1800" dirty="0" err="1" smtClean="0"/>
              <a:t>yn</a:t>
            </a:r>
            <a:r>
              <a:rPr lang="en-US" sz="1800" dirty="0" smtClean="0"/>
              <a:t> </a:t>
            </a:r>
            <a:r>
              <a:rPr lang="en-US" sz="1800" dirty="0" err="1" smtClean="0"/>
              <a:t>dymuno</a:t>
            </a:r>
            <a:r>
              <a:rPr lang="en-US" sz="1800" dirty="0" smtClean="0"/>
              <a:t> </a:t>
            </a:r>
            <a:r>
              <a:rPr lang="en-US" sz="1800" dirty="0" err="1" smtClean="0"/>
              <a:t>gwneud</a:t>
            </a:r>
            <a:r>
              <a:rPr lang="en-US" sz="1800" dirty="0" smtClean="0"/>
              <a:t> </a:t>
            </a:r>
            <a:r>
              <a:rPr lang="en-US" sz="1800" dirty="0" err="1" smtClean="0"/>
              <a:t>cais</a:t>
            </a:r>
            <a:r>
              <a:rPr lang="en-US" sz="1800" dirty="0" smtClean="0"/>
              <a:t> </a:t>
            </a:r>
            <a:r>
              <a:rPr lang="en-US" sz="1800" dirty="0" err="1" smtClean="0"/>
              <a:t>ar</a:t>
            </a:r>
            <a:r>
              <a:rPr lang="en-US" sz="1800" dirty="0" smtClean="0"/>
              <a:t> </a:t>
            </a:r>
            <a:r>
              <a:rPr lang="en-US" sz="1800" dirty="0" err="1" smtClean="0"/>
              <a:t>gyfer</a:t>
            </a:r>
            <a:r>
              <a:rPr lang="en-US" sz="1800" dirty="0" smtClean="0"/>
              <a:t> </a:t>
            </a:r>
            <a:r>
              <a:rPr lang="en-US" sz="1800" dirty="0" err="1" smtClean="0"/>
              <a:t>cwrs</a:t>
            </a:r>
            <a:r>
              <a:rPr lang="en-US" sz="1800" dirty="0" smtClean="0"/>
              <a:t> TAR </a:t>
            </a:r>
          </a:p>
          <a:p>
            <a:r>
              <a:rPr lang="en-US" sz="1800" dirty="0" err="1" smtClean="0"/>
              <a:t>Mae’r</a:t>
            </a:r>
            <a:r>
              <a:rPr lang="en-US" sz="1800" dirty="0" smtClean="0"/>
              <a:t> staff o </a:t>
            </a:r>
            <a:r>
              <a:rPr lang="en-US" sz="1800" b="1" dirty="0" err="1" smtClean="0"/>
              <a:t>Ganolfan</a:t>
            </a:r>
            <a:r>
              <a:rPr lang="en-US" sz="1800" b="1" dirty="0" smtClean="0"/>
              <a:t> </a:t>
            </a:r>
            <a:r>
              <a:rPr lang="en-US" sz="1800" b="1" dirty="0" err="1"/>
              <a:t>Addysg</a:t>
            </a:r>
            <a:r>
              <a:rPr lang="en-US" sz="1800" b="1" dirty="0"/>
              <a:t> </a:t>
            </a:r>
            <a:r>
              <a:rPr lang="en-US" sz="1800" b="1" dirty="0" err="1"/>
              <a:t>Athrawon</a:t>
            </a:r>
            <a:r>
              <a:rPr lang="en-US" sz="1800" b="1" dirty="0"/>
              <a:t> De </a:t>
            </a:r>
            <a:r>
              <a:rPr lang="en-US" sz="1800" b="1" dirty="0" err="1"/>
              <a:t>Orllewin</a:t>
            </a:r>
            <a:r>
              <a:rPr lang="en-US" sz="1800" b="1" dirty="0"/>
              <a:t> </a:t>
            </a:r>
            <a:r>
              <a:rPr lang="en-US" sz="1800" b="1" dirty="0" err="1" smtClean="0"/>
              <a:t>Cymru</a:t>
            </a:r>
            <a:r>
              <a:rPr lang="en-US" sz="1800" b="1" dirty="0" smtClean="0"/>
              <a:t> </a:t>
            </a:r>
            <a:r>
              <a:rPr lang="en-US" sz="1800" dirty="0" err="1" smtClean="0"/>
              <a:t>ar</a:t>
            </a:r>
            <a:r>
              <a:rPr lang="en-US" sz="1800" dirty="0" smtClean="0"/>
              <a:t> </a:t>
            </a:r>
            <a:r>
              <a:rPr lang="en-US" sz="1800" dirty="0" err="1" smtClean="0"/>
              <a:t>gampws</a:t>
            </a:r>
            <a:r>
              <a:rPr lang="en-US" sz="1800" dirty="0" smtClean="0"/>
              <a:t> </a:t>
            </a:r>
            <a:r>
              <a:rPr lang="en-US" sz="1800" dirty="0" err="1" smtClean="0"/>
              <a:t>Townhill</a:t>
            </a:r>
            <a:r>
              <a:rPr lang="en-US" sz="1800" dirty="0" smtClean="0"/>
              <a:t> </a:t>
            </a:r>
            <a:r>
              <a:rPr lang="en-US" sz="1800" dirty="0" err="1" smtClean="0"/>
              <a:t>yn</a:t>
            </a:r>
            <a:r>
              <a:rPr lang="en-US" sz="1800" dirty="0" smtClean="0"/>
              <a:t> </a:t>
            </a:r>
            <a:r>
              <a:rPr lang="en-US" sz="1800" dirty="0" err="1" smtClean="0"/>
              <a:t>cynnig</a:t>
            </a:r>
            <a:r>
              <a:rPr lang="en-US" sz="1800" dirty="0" smtClean="0"/>
              <a:t> </a:t>
            </a:r>
            <a:r>
              <a:rPr lang="en-US" sz="1800" dirty="0" err="1" smtClean="0"/>
              <a:t>cyfweliadau</a:t>
            </a:r>
            <a:r>
              <a:rPr lang="en-US" sz="1800" dirty="0" smtClean="0"/>
              <a:t> </a:t>
            </a:r>
            <a:r>
              <a:rPr lang="en-US" sz="1800" dirty="0" err="1" smtClean="0"/>
              <a:t>ffug</a:t>
            </a:r>
            <a:r>
              <a:rPr lang="en-US" sz="1800" dirty="0" smtClean="0"/>
              <a:t> ac </a:t>
            </a:r>
            <a:r>
              <a:rPr lang="en-US" sz="1800" dirty="0" err="1" smtClean="0"/>
              <a:t>yn</a:t>
            </a:r>
            <a:r>
              <a:rPr lang="en-US" sz="1800" dirty="0" smtClean="0"/>
              <a:t> </a:t>
            </a:r>
            <a:r>
              <a:rPr lang="en-US" sz="1800" dirty="0" err="1" smtClean="0"/>
              <a:t>eich</a:t>
            </a:r>
            <a:r>
              <a:rPr lang="en-US" sz="1800" dirty="0" smtClean="0"/>
              <a:t> </a:t>
            </a:r>
            <a:r>
              <a:rPr lang="en-US" sz="1800" dirty="0" err="1" smtClean="0"/>
              <a:t>paratoi</a:t>
            </a:r>
            <a:r>
              <a:rPr lang="en-US" sz="1800" dirty="0" smtClean="0"/>
              <a:t> </a:t>
            </a:r>
            <a:r>
              <a:rPr lang="en-US" sz="1800" dirty="0" err="1" smtClean="0"/>
              <a:t>ar</a:t>
            </a:r>
            <a:r>
              <a:rPr lang="en-US" sz="1800" dirty="0" smtClean="0"/>
              <a:t> </a:t>
            </a:r>
            <a:r>
              <a:rPr lang="en-US" sz="1800" dirty="0" err="1" smtClean="0"/>
              <a:t>gyfer</a:t>
            </a:r>
            <a:r>
              <a:rPr lang="en-US" sz="1800" dirty="0" smtClean="0"/>
              <a:t> </a:t>
            </a:r>
            <a:r>
              <a:rPr lang="en-US" sz="1800" dirty="0" err="1" smtClean="0"/>
              <a:t>eich</a:t>
            </a:r>
            <a:r>
              <a:rPr lang="en-US" sz="1800" dirty="0" smtClean="0"/>
              <a:t> </a:t>
            </a:r>
            <a:r>
              <a:rPr lang="en-US" sz="1800" dirty="0" err="1" smtClean="0"/>
              <a:t>cyfweliad</a:t>
            </a:r>
            <a:r>
              <a:rPr lang="en-US" sz="1800" dirty="0" smtClean="0"/>
              <a:t> </a:t>
            </a:r>
            <a:r>
              <a:rPr lang="en-US" sz="1800" dirty="0" err="1" smtClean="0"/>
              <a:t>ffurfiol</a:t>
            </a:r>
            <a:r>
              <a:rPr lang="en-US" sz="1800" dirty="0" smtClean="0"/>
              <a:t>.</a:t>
            </a:r>
          </a:p>
          <a:p>
            <a:pPr marL="0" indent="0">
              <a:buNone/>
            </a:pPr>
            <a:r>
              <a:rPr lang="en-US" sz="1800" b="1" dirty="0" err="1" smtClean="0"/>
              <a:t>Ar</a:t>
            </a:r>
            <a:r>
              <a:rPr lang="en-US" sz="1800" b="1" dirty="0" smtClean="0"/>
              <a:t> </a:t>
            </a:r>
            <a:r>
              <a:rPr lang="en-US" sz="1800" b="1" dirty="0" err="1" smtClean="0"/>
              <a:t>gyfer</a:t>
            </a:r>
            <a:r>
              <a:rPr lang="en-US" sz="1800" b="1" dirty="0" smtClean="0"/>
              <a:t> </a:t>
            </a:r>
            <a:r>
              <a:rPr lang="en-US" sz="1800" b="1" dirty="0" err="1" smtClean="0"/>
              <a:t>mynediad</a:t>
            </a:r>
            <a:r>
              <a:rPr lang="en-US" sz="1800" b="1" dirty="0" smtClean="0"/>
              <a:t> </a:t>
            </a:r>
            <a:r>
              <a:rPr lang="en-US" sz="1800" b="1" dirty="0" err="1" smtClean="0"/>
              <a:t>Medi</a:t>
            </a:r>
            <a:r>
              <a:rPr lang="en-US" sz="1800" b="1" dirty="0" smtClean="0"/>
              <a:t> 2018</a:t>
            </a:r>
          </a:p>
          <a:p>
            <a:r>
              <a:rPr lang="en-US" sz="1800" dirty="0" err="1" smtClean="0"/>
              <a:t>Rhagfyr</a:t>
            </a:r>
            <a:r>
              <a:rPr lang="en-US" sz="1800" dirty="0" smtClean="0"/>
              <a:t> 12fed – </a:t>
            </a:r>
            <a:r>
              <a:rPr lang="en-US" sz="1800" dirty="0" err="1" smtClean="0"/>
              <a:t>trwy’r</a:t>
            </a:r>
            <a:r>
              <a:rPr lang="en-US" sz="1800" dirty="0" smtClean="0"/>
              <a:t> </a:t>
            </a:r>
            <a:r>
              <a:rPr lang="en-US" sz="1800" dirty="0" err="1" smtClean="0"/>
              <a:t>dydd</a:t>
            </a:r>
            <a:endParaRPr lang="en-US" sz="1800" dirty="0" smtClean="0"/>
          </a:p>
          <a:p>
            <a:pPr marL="0" indent="0">
              <a:buNone/>
            </a:pPr>
            <a:r>
              <a:rPr lang="en-US" sz="1800" dirty="0" smtClean="0"/>
              <a:t>      </a:t>
            </a:r>
            <a:r>
              <a:rPr lang="en-US" sz="1800" dirty="0" err="1" smtClean="0"/>
              <a:t>ar</a:t>
            </a:r>
            <a:r>
              <a:rPr lang="en-US" sz="1800" dirty="0" smtClean="0"/>
              <a:t> </a:t>
            </a:r>
            <a:r>
              <a:rPr lang="en-US" sz="1800" dirty="0" err="1" smtClean="0"/>
              <a:t>gampws</a:t>
            </a:r>
            <a:r>
              <a:rPr lang="en-US" sz="1800" dirty="0" smtClean="0"/>
              <a:t> </a:t>
            </a:r>
            <a:r>
              <a:rPr lang="en-US" sz="1800" dirty="0" err="1" smtClean="0"/>
              <a:t>Townhill</a:t>
            </a:r>
            <a:endParaRPr lang="en-US" sz="1800" dirty="0" smtClean="0"/>
          </a:p>
          <a:p>
            <a:r>
              <a:rPr lang="en-US" sz="1800" dirty="0" err="1" smtClean="0"/>
              <a:t>Neu</a:t>
            </a:r>
            <a:r>
              <a:rPr lang="en-US" sz="1800" dirty="0" smtClean="0"/>
              <a:t> </a:t>
            </a:r>
            <a:r>
              <a:rPr lang="en-US" sz="1800" dirty="0" err="1" smtClean="0"/>
              <a:t>rhowch</a:t>
            </a:r>
            <a:r>
              <a:rPr lang="en-US" sz="1800" dirty="0" smtClean="0"/>
              <a:t> </a:t>
            </a:r>
            <a:r>
              <a:rPr lang="en-US" sz="1800" dirty="0" err="1" smtClean="0"/>
              <a:t>eich</a:t>
            </a:r>
            <a:r>
              <a:rPr lang="en-US" sz="1800" dirty="0" smtClean="0"/>
              <a:t> </a:t>
            </a:r>
            <a:r>
              <a:rPr lang="en-US" sz="1800" dirty="0" err="1" smtClean="0"/>
              <a:t>enw</a:t>
            </a:r>
            <a:r>
              <a:rPr lang="en-US" sz="1800" dirty="0" smtClean="0"/>
              <a:t> </a:t>
            </a:r>
            <a:r>
              <a:rPr lang="en-US" sz="1800" dirty="0" err="1" smtClean="0"/>
              <a:t>heno</a:t>
            </a:r>
            <a:r>
              <a:rPr lang="en-US" sz="1800" dirty="0" smtClean="0"/>
              <a:t> ac </a:t>
            </a:r>
            <a:r>
              <a:rPr lang="en-US" sz="1800" dirty="0" err="1" smtClean="0"/>
              <a:t>fe</a:t>
            </a:r>
            <a:r>
              <a:rPr lang="en-US" sz="1800" dirty="0" smtClean="0"/>
              <a:t> </a:t>
            </a:r>
            <a:r>
              <a:rPr lang="en-US" sz="1800" dirty="0" err="1" smtClean="0"/>
              <a:t>fyddwn</a:t>
            </a:r>
            <a:r>
              <a:rPr lang="en-US" sz="1800" dirty="0" smtClean="0"/>
              <a:t> </a:t>
            </a:r>
            <a:r>
              <a:rPr lang="en-US" sz="1800" dirty="0" err="1" smtClean="0"/>
              <a:t>yn</a:t>
            </a:r>
            <a:r>
              <a:rPr lang="en-US" sz="1800" dirty="0" smtClean="0"/>
              <a:t> </a:t>
            </a:r>
            <a:r>
              <a:rPr lang="en-US" sz="1800" dirty="0" err="1" smtClean="0"/>
              <a:t>gallu</a:t>
            </a:r>
            <a:r>
              <a:rPr lang="en-US" sz="1800" dirty="0" smtClean="0"/>
              <a:t> </a:t>
            </a:r>
            <a:r>
              <a:rPr lang="en-US" sz="1800" dirty="0" err="1" smtClean="0"/>
              <a:t>gofyn</a:t>
            </a:r>
            <a:r>
              <a:rPr lang="en-US" sz="1800" dirty="0" smtClean="0"/>
              <a:t> am </a:t>
            </a:r>
            <a:r>
              <a:rPr lang="en-US" sz="1800" dirty="0" err="1" smtClean="0"/>
              <a:t>ddyddiadau</a:t>
            </a:r>
            <a:r>
              <a:rPr lang="en-US" sz="1800" dirty="0" smtClean="0"/>
              <a:t> </a:t>
            </a:r>
            <a:r>
              <a:rPr lang="en-US" sz="1800" dirty="0" err="1" smtClean="0"/>
              <a:t>pellach</a:t>
            </a:r>
            <a:r>
              <a:rPr lang="en-US" sz="1800" dirty="0" smtClean="0"/>
              <a:t> </a:t>
            </a:r>
            <a:r>
              <a:rPr lang="en-US" sz="1800" dirty="0" err="1" smtClean="0"/>
              <a:t>ar</a:t>
            </a:r>
            <a:r>
              <a:rPr lang="en-US" sz="1800" dirty="0" smtClean="0"/>
              <a:t> </a:t>
            </a:r>
            <a:r>
              <a:rPr lang="en-US" sz="1800" dirty="0" err="1" smtClean="0"/>
              <a:t>gyfer</a:t>
            </a:r>
            <a:r>
              <a:rPr lang="en-US" sz="1800" dirty="0" smtClean="0"/>
              <a:t> </a:t>
            </a:r>
            <a:r>
              <a:rPr lang="en-US" sz="1800" dirty="0" err="1" smtClean="0"/>
              <a:t>Ionawr</a:t>
            </a:r>
            <a:r>
              <a:rPr lang="en-US" sz="1800" dirty="0" smtClean="0"/>
              <a:t> 2018 </a:t>
            </a:r>
            <a:endParaRPr lang="en-GB" sz="1800" dirty="0"/>
          </a:p>
          <a:p>
            <a:endParaRPr lang="en-GB" dirty="0"/>
          </a:p>
        </p:txBody>
      </p:sp>
      <p:sp>
        <p:nvSpPr>
          <p:cNvPr id="6" name="Content Placeholder 5"/>
          <p:cNvSpPr>
            <a:spLocks noGrp="1"/>
          </p:cNvSpPr>
          <p:nvPr>
            <p:ph sz="half" idx="2"/>
          </p:nvPr>
        </p:nvSpPr>
        <p:spPr>
          <a:xfrm>
            <a:off x="6197600" y="1379349"/>
            <a:ext cx="5384800" cy="4209892"/>
          </a:xfrm>
        </p:spPr>
        <p:txBody>
          <a:bodyPr/>
          <a:lstStyle/>
          <a:p>
            <a:r>
              <a:rPr lang="en-GB" sz="1800" i="1" dirty="0" smtClean="0"/>
              <a:t>An opportunity to gain experience and feedback for those wishing to apply for the PGCE</a:t>
            </a:r>
          </a:p>
          <a:p>
            <a:r>
              <a:rPr lang="en-GB" sz="1800" i="1" dirty="0" smtClean="0"/>
              <a:t>Staff from the </a:t>
            </a:r>
            <a:r>
              <a:rPr lang="en-US" sz="1800" b="1" i="1" dirty="0" smtClean="0"/>
              <a:t>South </a:t>
            </a:r>
            <a:r>
              <a:rPr lang="en-US" sz="1800" b="1" i="1" dirty="0"/>
              <a:t>West Wales Centre of Teacher </a:t>
            </a:r>
            <a:r>
              <a:rPr lang="en-US" sz="1800" b="1" i="1" dirty="0" smtClean="0"/>
              <a:t>Education at </a:t>
            </a:r>
            <a:r>
              <a:rPr lang="en-US" sz="1800" b="1" i="1" dirty="0" err="1" smtClean="0"/>
              <a:t>Townhill</a:t>
            </a:r>
            <a:r>
              <a:rPr lang="en-US" sz="1800" b="1" i="1" dirty="0" smtClean="0"/>
              <a:t> Campus </a:t>
            </a:r>
            <a:r>
              <a:rPr lang="en-US" sz="1800" i="1" dirty="0" smtClean="0"/>
              <a:t>offer ‘Mock interviews’ and prepare you for your formal interview</a:t>
            </a:r>
          </a:p>
          <a:p>
            <a:pPr marL="0" indent="0">
              <a:buNone/>
            </a:pPr>
            <a:r>
              <a:rPr lang="en-US" sz="1800" b="1" i="1" dirty="0" smtClean="0"/>
              <a:t>For entry September 2018</a:t>
            </a:r>
          </a:p>
          <a:p>
            <a:r>
              <a:rPr lang="en-US" sz="1800" i="1" smtClean="0"/>
              <a:t>December  </a:t>
            </a:r>
            <a:r>
              <a:rPr lang="en-US" sz="1800" i="1" dirty="0" smtClean="0"/>
              <a:t>12</a:t>
            </a:r>
            <a:r>
              <a:rPr lang="en-US" sz="1800" i="1" baseline="30000" dirty="0" smtClean="0"/>
              <a:t>th</a:t>
            </a:r>
            <a:r>
              <a:rPr lang="en-US" sz="1800" i="1" dirty="0" smtClean="0"/>
              <a:t> - all day </a:t>
            </a:r>
            <a:r>
              <a:rPr lang="en-US" sz="1800" i="1" baseline="30000" dirty="0" smtClean="0"/>
              <a:t>      </a:t>
            </a:r>
            <a:endParaRPr lang="en-US" sz="1800" i="1" dirty="0" smtClean="0"/>
          </a:p>
          <a:p>
            <a:pPr marL="0" indent="0">
              <a:buNone/>
            </a:pPr>
            <a:r>
              <a:rPr lang="en-US" sz="1800" i="1" dirty="0" smtClean="0"/>
              <a:t>      at </a:t>
            </a:r>
            <a:r>
              <a:rPr lang="en-US" sz="1800" i="1" dirty="0" err="1" smtClean="0"/>
              <a:t>Townhill</a:t>
            </a:r>
            <a:r>
              <a:rPr lang="en-US" sz="1800" i="1" dirty="0" smtClean="0"/>
              <a:t> Campus</a:t>
            </a:r>
            <a:endParaRPr lang="en-US" sz="1800" i="1" dirty="0"/>
          </a:p>
          <a:p>
            <a:r>
              <a:rPr lang="en-US" sz="1800" i="1" dirty="0" smtClean="0"/>
              <a:t>Or please provide your name this evening and we can request further dates mock interviews in January 2018</a:t>
            </a:r>
            <a:endParaRPr lang="en-GB" sz="1800" i="1" dirty="0"/>
          </a:p>
          <a:p>
            <a:endParaRPr lang="en-GB" sz="1800" dirty="0"/>
          </a:p>
        </p:txBody>
      </p:sp>
    </p:spTree>
    <p:extLst>
      <p:ext uri="{BB962C8B-B14F-4D97-AF65-F5344CB8AC3E}">
        <p14:creationId xmlns:p14="http://schemas.microsoft.com/office/powerpoint/2010/main" val="564737856"/>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3600" b="1" dirty="0" err="1" smtClean="0"/>
              <a:t>Gyrfaoedd</a:t>
            </a:r>
            <a:r>
              <a:rPr lang="en-US" altLang="en-US" sz="3600" b="1" dirty="0" smtClean="0"/>
              <a:t> a </a:t>
            </a:r>
            <a:r>
              <a:rPr lang="en-US" altLang="en-US" sz="3600" b="1" dirty="0" err="1" smtClean="0"/>
              <a:t>chyfleoedd</a:t>
            </a:r>
            <a:r>
              <a:rPr lang="en-US" altLang="en-US" sz="3600" b="1" dirty="0" smtClean="0"/>
              <a:t> </a:t>
            </a:r>
            <a:r>
              <a:rPr lang="en-US" altLang="en-US" sz="3600" b="1" dirty="0" err="1" smtClean="0"/>
              <a:t>pellach</a:t>
            </a:r>
            <a:r>
              <a:rPr lang="en-US" altLang="en-US" sz="3600" b="1" i="1" dirty="0" smtClean="0"/>
              <a:t/>
            </a:r>
            <a:br>
              <a:rPr lang="en-US" altLang="en-US" sz="3600" b="1" i="1" dirty="0" smtClean="0"/>
            </a:br>
            <a:r>
              <a:rPr lang="en-US" altLang="en-US" sz="3600" b="1" i="1" dirty="0" smtClean="0"/>
              <a:t>Careers and further opportunities </a:t>
            </a:r>
            <a:endParaRPr lang="en-US" altLang="en-US" sz="3600" b="1" i="1" dirty="0"/>
          </a:p>
        </p:txBody>
      </p:sp>
      <p:sp>
        <p:nvSpPr>
          <p:cNvPr id="17411" name="Content Placeholder 2"/>
          <p:cNvSpPr>
            <a:spLocks noGrp="1"/>
          </p:cNvSpPr>
          <p:nvPr>
            <p:ph sz="half" idx="1"/>
          </p:nvPr>
        </p:nvSpPr>
        <p:spPr>
          <a:xfrm>
            <a:off x="309966" y="1196976"/>
            <a:ext cx="5517397" cy="4899026"/>
          </a:xfrm>
        </p:spPr>
        <p:txBody>
          <a:bodyPr/>
          <a:lstStyle/>
          <a:p>
            <a:pPr marL="0" indent="0" eaLnBrk="1" hangingPunct="1">
              <a:buNone/>
            </a:pPr>
            <a:endParaRPr lang="en-GB" altLang="en-US" dirty="0" smtClean="0">
              <a:ea typeface="ＭＳ Ｐゴシック" pitchFamily="34" charset="-128"/>
            </a:endParaRPr>
          </a:p>
          <a:p>
            <a:pPr marL="0" indent="0" eaLnBrk="1" hangingPunct="1">
              <a:buNone/>
            </a:pP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ystod</a:t>
            </a:r>
            <a:r>
              <a:rPr lang="en-GB" altLang="en-US" dirty="0" smtClean="0">
                <a:ea typeface="ＭＳ Ｐゴシック" pitchFamily="34" charset="-128"/>
              </a:rPr>
              <a:t> Module EAEE6001C </a:t>
            </a:r>
            <a:r>
              <a:rPr lang="en-GB" altLang="en-US" dirty="0" err="1" smtClean="0">
                <a:ea typeface="ＭＳ Ｐゴシック" pitchFamily="34" charset="-128"/>
              </a:rPr>
              <a:t>bydd</a:t>
            </a:r>
            <a:r>
              <a:rPr lang="en-GB" altLang="en-US" dirty="0" smtClean="0">
                <a:ea typeface="ＭＳ Ｐゴシック" pitchFamily="34" charset="-128"/>
              </a:rPr>
              <a:t> </a:t>
            </a:r>
            <a:r>
              <a:rPr lang="en-GB" altLang="en-US" dirty="0" err="1" smtClean="0">
                <a:ea typeface="ＭＳ Ｐゴシック" pitchFamily="34" charset="-128"/>
              </a:rPr>
              <a:t>sesiwn</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cael</a:t>
            </a:r>
            <a:r>
              <a:rPr lang="en-GB" altLang="en-US" dirty="0" smtClean="0">
                <a:ea typeface="ＭＳ Ｐゴシック" pitchFamily="34" charset="-128"/>
              </a:rPr>
              <a:t> </a:t>
            </a:r>
            <a:r>
              <a:rPr lang="en-GB" altLang="en-US" dirty="0" err="1" smtClean="0">
                <a:ea typeface="ＭＳ Ｐゴシック" pitchFamily="34" charset="-128"/>
              </a:rPr>
              <a:t>ei</a:t>
            </a:r>
            <a:r>
              <a:rPr lang="en-GB" altLang="en-US" dirty="0" smtClean="0">
                <a:ea typeface="ＭＳ Ｐゴシック" pitchFamily="34" charset="-128"/>
              </a:rPr>
              <a:t> </a:t>
            </a:r>
            <a:r>
              <a:rPr lang="en-GB" altLang="en-US" dirty="0" err="1" smtClean="0">
                <a:ea typeface="ＭＳ Ｐゴシック" pitchFamily="34" charset="-128"/>
              </a:rPr>
              <a:t>rhedeg</a:t>
            </a:r>
            <a:r>
              <a:rPr lang="en-GB" altLang="en-US" dirty="0" smtClean="0">
                <a:ea typeface="ＭＳ Ｐゴシック" pitchFamily="34" charset="-128"/>
              </a:rPr>
              <a:t> </a:t>
            </a:r>
            <a:r>
              <a:rPr lang="en-GB" altLang="en-US" dirty="0" err="1" smtClean="0">
                <a:ea typeface="ＭＳ Ｐゴシック" pitchFamily="34" charset="-128"/>
              </a:rPr>
              <a:t>ar</a:t>
            </a:r>
            <a:r>
              <a:rPr lang="en-GB" altLang="en-US" dirty="0" smtClean="0">
                <a:ea typeface="ＭＳ Ｐゴシック" pitchFamily="34" charset="-128"/>
              </a:rPr>
              <a:t> </a:t>
            </a:r>
            <a:r>
              <a:rPr lang="en-GB" altLang="en-US" dirty="0" err="1" smtClean="0">
                <a:ea typeface="ＭＳ Ｐゴシック" pitchFamily="34" charset="-128"/>
              </a:rPr>
              <a:t>gyfer</a:t>
            </a:r>
            <a:r>
              <a:rPr lang="en-GB" altLang="en-US" dirty="0" smtClean="0">
                <a:ea typeface="ＭＳ Ｐゴシック" pitchFamily="34" charset="-128"/>
              </a:rPr>
              <a:t> </a:t>
            </a:r>
            <a:r>
              <a:rPr lang="en-GB" altLang="en-US" dirty="0" err="1" smtClean="0">
                <a:ea typeface="ＭＳ Ｐゴシック" pitchFamily="34" charset="-128"/>
              </a:rPr>
              <a:t>cyfleoedd</a:t>
            </a:r>
            <a:r>
              <a:rPr lang="en-GB" altLang="en-US" dirty="0" smtClean="0">
                <a:ea typeface="ＭＳ Ｐゴシック" pitchFamily="34" charset="-128"/>
              </a:rPr>
              <a:t> </a:t>
            </a:r>
            <a:r>
              <a:rPr lang="en-GB" altLang="en-US" dirty="0" err="1" smtClean="0">
                <a:ea typeface="ＭＳ Ｐゴシック" pitchFamily="34" charset="-128"/>
              </a:rPr>
              <a:t>pellach</a:t>
            </a:r>
            <a:r>
              <a:rPr lang="en-GB" altLang="en-US" dirty="0" smtClean="0">
                <a:ea typeface="ＭＳ Ｐゴシック" pitchFamily="34" charset="-128"/>
              </a:rPr>
              <a:t> a </a:t>
            </a:r>
            <a:r>
              <a:rPr lang="en-GB" altLang="en-US" dirty="0" err="1" smtClean="0">
                <a:ea typeface="ＭＳ Ｐゴシック" pitchFamily="34" charset="-128"/>
              </a:rPr>
              <a:t>gwybodaeth</a:t>
            </a:r>
            <a:r>
              <a:rPr lang="en-GB" altLang="en-US" dirty="0" smtClean="0">
                <a:ea typeface="ＭＳ Ｐゴシック" pitchFamily="34" charset="-128"/>
              </a:rPr>
              <a:t> </a:t>
            </a:r>
            <a:r>
              <a:rPr lang="en-GB" altLang="en-US" dirty="0" err="1" smtClean="0">
                <a:ea typeface="ＭＳ Ｐゴシック" pitchFamily="34" charset="-128"/>
              </a:rPr>
              <a:t>gyrfaoedd</a:t>
            </a:r>
            <a:r>
              <a:rPr lang="en-GB" altLang="en-US" dirty="0" smtClean="0">
                <a:ea typeface="ＭＳ Ｐゴシック" pitchFamily="34" charset="-128"/>
              </a:rPr>
              <a:t> </a:t>
            </a:r>
            <a:r>
              <a:rPr lang="en-GB" altLang="en-US" dirty="0" err="1" smtClean="0">
                <a:ea typeface="ＭＳ Ｐゴシック" pitchFamily="34" charset="-128"/>
              </a:rPr>
              <a:t>posib</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dilyn</a:t>
            </a:r>
            <a:r>
              <a:rPr lang="en-GB" altLang="en-US" dirty="0" smtClean="0">
                <a:ea typeface="ＭＳ Ｐゴシック" pitchFamily="34" charset="-128"/>
              </a:rPr>
              <a:t> </a:t>
            </a:r>
            <a:r>
              <a:rPr lang="en-GB" altLang="en-US" dirty="0" err="1" smtClean="0">
                <a:ea typeface="ＭＳ Ｐゴシック" pitchFamily="34" charset="-128"/>
              </a:rPr>
              <a:t>Gradd</a:t>
            </a:r>
            <a:r>
              <a:rPr lang="en-GB" altLang="en-US" dirty="0" smtClean="0">
                <a:ea typeface="ＭＳ Ｐゴシック" pitchFamily="34" charset="-128"/>
              </a:rPr>
              <a:t> BA.</a:t>
            </a:r>
          </a:p>
          <a:p>
            <a:pPr marL="0" indent="0" eaLnBrk="1" hangingPunct="1">
              <a:buNone/>
            </a:pPr>
            <a:endParaRPr lang="en-GB" altLang="en-US" dirty="0">
              <a:ea typeface="ＭＳ Ｐゴシック" pitchFamily="34" charset="-128"/>
            </a:endParaRPr>
          </a:p>
          <a:p>
            <a:pPr marL="0" indent="0" eaLnBrk="1" hangingPunct="1">
              <a:buNone/>
            </a:pPr>
            <a:r>
              <a:rPr lang="en-GB" altLang="en-US" dirty="0" err="1" smtClean="0">
                <a:ea typeface="ＭＳ Ｐゴシック" pitchFamily="34" charset="-128"/>
              </a:rPr>
              <a:t>Bydd</a:t>
            </a:r>
            <a:r>
              <a:rPr lang="en-GB" altLang="en-US" dirty="0" smtClean="0">
                <a:ea typeface="ＭＳ Ｐゴシック" pitchFamily="34" charset="-128"/>
              </a:rPr>
              <a:t> </a:t>
            </a:r>
            <a:r>
              <a:rPr lang="en-GB" altLang="en-US" dirty="0" err="1" smtClean="0">
                <a:ea typeface="ＭＳ Ｐゴシック" pitchFamily="34" charset="-128"/>
              </a:rPr>
              <a:t>hwn</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rhan</a:t>
            </a:r>
            <a:r>
              <a:rPr lang="en-GB" altLang="en-US" dirty="0" smtClean="0">
                <a:ea typeface="ＭＳ Ｐゴシック" pitchFamily="34" charset="-128"/>
              </a:rPr>
              <a:t> o </a:t>
            </a:r>
            <a:r>
              <a:rPr lang="en-GB" altLang="en-US" dirty="0" err="1" smtClean="0">
                <a:ea typeface="ＭＳ Ｐゴシック" pitchFamily="34" charset="-128"/>
              </a:rPr>
              <a:t>ddarlithoedd</a:t>
            </a:r>
            <a:r>
              <a:rPr lang="en-GB" altLang="en-US" dirty="0" smtClean="0">
                <a:ea typeface="ＭＳ Ｐゴシック" pitchFamily="34" charset="-128"/>
              </a:rPr>
              <a:t> y </a:t>
            </a:r>
            <a:r>
              <a:rPr lang="en-GB" altLang="en-US" dirty="0" err="1" smtClean="0">
                <a:ea typeface="ＭＳ Ｐゴシック" pitchFamily="34" charset="-128"/>
              </a:rPr>
              <a:t>modiwl</a:t>
            </a:r>
            <a:r>
              <a:rPr lang="en-GB" altLang="en-US" dirty="0" smtClean="0">
                <a:ea typeface="ＭＳ Ｐゴシック" pitchFamily="34" charset="-128"/>
              </a:rPr>
              <a:t> </a:t>
            </a:r>
            <a:r>
              <a:rPr lang="en-GB" altLang="en-US" dirty="0" err="1" smtClean="0">
                <a:ea typeface="ＭＳ Ｐゴシック" pitchFamily="34" charset="-128"/>
              </a:rPr>
              <a:t>nesaf</a:t>
            </a:r>
            <a:r>
              <a:rPr lang="en-GB" altLang="en-US" dirty="0" smtClean="0">
                <a:ea typeface="ＭＳ Ｐゴシック" pitchFamily="34" charset="-128"/>
              </a:rPr>
              <a:t>.  </a:t>
            </a: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5920353" y="1193369"/>
            <a:ext cx="5890647" cy="4902633"/>
          </a:xfrm>
        </p:spPr>
        <p:txBody>
          <a:bodyPr/>
          <a:lstStyle/>
          <a:p>
            <a:pPr marL="0" indent="0" eaLnBrk="1" hangingPunct="1">
              <a:buNone/>
            </a:pPr>
            <a:endParaRPr lang="en-US" altLang="en-US" b="1" i="1" dirty="0" smtClean="0">
              <a:ea typeface="ＭＳ Ｐゴシック" pitchFamily="34" charset="-128"/>
            </a:endParaRPr>
          </a:p>
          <a:p>
            <a:pPr marL="0" indent="0" eaLnBrk="1" hangingPunct="1">
              <a:buNone/>
            </a:pPr>
            <a:r>
              <a:rPr lang="en-US" altLang="en-US" i="1" dirty="0" smtClean="0">
                <a:ea typeface="ＭＳ Ｐゴシック" pitchFamily="34" charset="-128"/>
              </a:rPr>
              <a:t>During the next module EAEE6001, a session will be delivered on further opportunities and possible careers following a BA degree.</a:t>
            </a:r>
          </a:p>
          <a:p>
            <a:pPr marL="0" indent="0" eaLnBrk="1" hangingPunct="1">
              <a:buNone/>
            </a:pPr>
            <a:endParaRPr lang="en-US" altLang="en-US" i="1" dirty="0">
              <a:ea typeface="ＭＳ Ｐゴシック" pitchFamily="34" charset="-128"/>
            </a:endParaRPr>
          </a:p>
          <a:p>
            <a:pPr marL="0" indent="0" eaLnBrk="1" hangingPunct="1">
              <a:buNone/>
            </a:pPr>
            <a:r>
              <a:rPr lang="en-US" altLang="en-US" i="1" dirty="0" smtClean="0">
                <a:ea typeface="ＭＳ Ｐゴシック" pitchFamily="34" charset="-128"/>
              </a:rPr>
              <a:t>This will be part of the lectures of your next module.  </a:t>
            </a:r>
          </a:p>
        </p:txBody>
      </p:sp>
    </p:spTree>
    <p:extLst>
      <p:ext uri="{BB962C8B-B14F-4D97-AF65-F5344CB8AC3E}">
        <p14:creationId xmlns:p14="http://schemas.microsoft.com/office/powerpoint/2010/main" val="4290884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4000" b="1" dirty="0" err="1" smtClean="0"/>
              <a:t>Sesiwn</a:t>
            </a:r>
            <a:r>
              <a:rPr lang="en-US" altLang="en-US" sz="4000" b="1" dirty="0" smtClean="0"/>
              <a:t> </a:t>
            </a:r>
            <a:r>
              <a:rPr lang="en-US" altLang="en-US" sz="4000" b="1" dirty="0" err="1" smtClean="0"/>
              <a:t>Llyfrgell</a:t>
            </a:r>
            <a:r>
              <a:rPr lang="en-US" altLang="en-US" sz="4000" b="1" dirty="0" smtClean="0"/>
              <a:t> </a:t>
            </a:r>
            <a:r>
              <a:rPr lang="en-US" altLang="en-US" sz="4000" b="1" i="1" dirty="0" smtClean="0"/>
              <a:t/>
            </a:r>
            <a:br>
              <a:rPr lang="en-US" altLang="en-US" sz="4000" b="1" i="1" dirty="0" smtClean="0"/>
            </a:br>
            <a:r>
              <a:rPr lang="en-US" altLang="en-US" sz="4000" b="1" i="1" dirty="0" smtClean="0"/>
              <a:t>Library session  </a:t>
            </a:r>
            <a:endParaRPr lang="en-US" altLang="en-US" sz="4000" b="1" i="1" dirty="0"/>
          </a:p>
        </p:txBody>
      </p:sp>
      <p:sp>
        <p:nvSpPr>
          <p:cNvPr id="17411" name="Content Placeholder 2"/>
          <p:cNvSpPr>
            <a:spLocks noGrp="1"/>
          </p:cNvSpPr>
          <p:nvPr>
            <p:ph sz="half" idx="1"/>
          </p:nvPr>
        </p:nvSpPr>
        <p:spPr>
          <a:xfrm>
            <a:off x="309966" y="976393"/>
            <a:ext cx="5517397" cy="5119609"/>
          </a:xfrm>
        </p:spPr>
        <p:txBody>
          <a:bodyPr/>
          <a:lstStyle/>
          <a:p>
            <a:pPr marL="0" indent="0" eaLnBrk="1" hangingPunct="1">
              <a:buNone/>
            </a:pPr>
            <a:endParaRPr lang="en-GB" altLang="en-US" dirty="0" smtClean="0">
              <a:ea typeface="ＭＳ Ｐゴシック" pitchFamily="34" charset="-128"/>
            </a:endParaRPr>
          </a:p>
          <a:p>
            <a:pPr marL="0" indent="0" eaLnBrk="1" hangingPunct="1">
              <a:buNone/>
            </a:pP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ystod</a:t>
            </a:r>
            <a:r>
              <a:rPr lang="en-GB" altLang="en-US" dirty="0" smtClean="0">
                <a:ea typeface="ＭＳ Ｐゴシック" pitchFamily="34" charset="-128"/>
              </a:rPr>
              <a:t> Module EAEE6001C </a:t>
            </a:r>
            <a:r>
              <a:rPr lang="en-GB" altLang="en-US" dirty="0" err="1" smtClean="0">
                <a:ea typeface="ＭＳ Ｐゴシック" pitchFamily="34" charset="-128"/>
              </a:rPr>
              <a:t>bydd</a:t>
            </a:r>
            <a:r>
              <a:rPr lang="en-GB" altLang="en-US" dirty="0" smtClean="0">
                <a:ea typeface="ＭＳ Ｐゴシック" pitchFamily="34" charset="-128"/>
              </a:rPr>
              <a:t> </a:t>
            </a:r>
            <a:r>
              <a:rPr lang="en-GB" altLang="en-US" dirty="0" err="1" smtClean="0">
                <a:ea typeface="ＭＳ Ｐゴシック" pitchFamily="34" charset="-128"/>
              </a:rPr>
              <a:t>sesiwn</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cael</a:t>
            </a:r>
            <a:r>
              <a:rPr lang="en-GB" altLang="en-US" dirty="0" smtClean="0">
                <a:ea typeface="ＭＳ Ｐゴシック" pitchFamily="34" charset="-128"/>
              </a:rPr>
              <a:t> </a:t>
            </a:r>
            <a:r>
              <a:rPr lang="en-GB" altLang="en-US" dirty="0" err="1" smtClean="0">
                <a:ea typeface="ＭＳ Ｐゴシック" pitchFamily="34" charset="-128"/>
              </a:rPr>
              <a:t>ei</a:t>
            </a:r>
            <a:r>
              <a:rPr lang="en-GB" altLang="en-US" dirty="0" smtClean="0">
                <a:ea typeface="ＭＳ Ｐゴシック" pitchFamily="34" charset="-128"/>
              </a:rPr>
              <a:t> </a:t>
            </a:r>
            <a:r>
              <a:rPr lang="en-GB" altLang="en-US" dirty="0" err="1" smtClean="0">
                <a:ea typeface="ＭＳ Ｐゴシック" pitchFamily="34" charset="-128"/>
              </a:rPr>
              <a:t>rhedeg</a:t>
            </a:r>
            <a:r>
              <a:rPr lang="en-GB" altLang="en-US" dirty="0" smtClean="0">
                <a:ea typeface="ＭＳ Ｐゴシック" pitchFamily="34" charset="-128"/>
              </a:rPr>
              <a:t> </a:t>
            </a:r>
            <a:r>
              <a:rPr lang="en-GB" altLang="en-US" dirty="0" err="1" smtClean="0">
                <a:ea typeface="ＭＳ Ｐゴシック" pitchFamily="34" charset="-128"/>
              </a:rPr>
              <a:t>ar</a:t>
            </a:r>
            <a:r>
              <a:rPr lang="en-GB" altLang="en-US" dirty="0" smtClean="0">
                <a:ea typeface="ＭＳ Ｐゴシック" pitchFamily="34" charset="-128"/>
              </a:rPr>
              <a:t> </a:t>
            </a:r>
            <a:r>
              <a:rPr lang="en-GB" altLang="en-US" dirty="0" err="1" smtClean="0">
                <a:ea typeface="ＭＳ Ｐゴシック" pitchFamily="34" charset="-128"/>
              </a:rPr>
              <a:t>sut</a:t>
            </a:r>
            <a:r>
              <a:rPr lang="en-GB" altLang="en-US" dirty="0" smtClean="0">
                <a:ea typeface="ＭＳ Ｐゴシック" pitchFamily="34" charset="-128"/>
              </a:rPr>
              <a:t> </a:t>
            </a:r>
            <a:r>
              <a:rPr lang="en-GB" altLang="en-US" dirty="0" err="1" smtClean="0">
                <a:ea typeface="ＭＳ Ｐゴシック" pitchFamily="34" charset="-128"/>
              </a:rPr>
              <a:t>i</a:t>
            </a:r>
            <a:r>
              <a:rPr lang="en-GB" altLang="en-US" dirty="0" smtClean="0">
                <a:ea typeface="ＭＳ Ｐゴシック" pitchFamily="34" charset="-128"/>
              </a:rPr>
              <a:t> </a:t>
            </a:r>
            <a:r>
              <a:rPr lang="en-GB" altLang="en-US" dirty="0" err="1" smtClean="0">
                <a:ea typeface="ＭＳ Ｐゴシック" pitchFamily="34" charset="-128"/>
              </a:rPr>
              <a:t>gael</a:t>
            </a:r>
            <a:r>
              <a:rPr lang="en-GB" altLang="en-US" dirty="0" smtClean="0">
                <a:ea typeface="ＭＳ Ｐゴシック" pitchFamily="34" charset="-128"/>
              </a:rPr>
              <a:t> y </a:t>
            </a:r>
            <a:r>
              <a:rPr lang="en-GB" altLang="en-US" dirty="0" err="1" smtClean="0">
                <a:ea typeface="ＭＳ Ｐゴシック" pitchFamily="34" charset="-128"/>
              </a:rPr>
              <a:t>defnydd</a:t>
            </a:r>
            <a:r>
              <a:rPr lang="en-GB" altLang="en-US" dirty="0" smtClean="0">
                <a:ea typeface="ＭＳ Ｐゴシック" pitchFamily="34" charset="-128"/>
              </a:rPr>
              <a:t> </a:t>
            </a:r>
            <a:r>
              <a:rPr lang="en-GB" altLang="en-US" dirty="0" err="1" smtClean="0">
                <a:ea typeface="ＭＳ Ｐゴシック" pitchFamily="34" charset="-128"/>
              </a:rPr>
              <a:t>gorau</a:t>
            </a:r>
            <a:r>
              <a:rPr lang="en-GB" altLang="en-US" dirty="0" smtClean="0">
                <a:ea typeface="ＭＳ Ｐゴシック" pitchFamily="34" charset="-128"/>
              </a:rPr>
              <a:t> </a:t>
            </a:r>
            <a:r>
              <a:rPr lang="en-GB" altLang="en-US" dirty="0" err="1" smtClean="0">
                <a:ea typeface="ＭＳ Ｐゴシック" pitchFamily="34" charset="-128"/>
              </a:rPr>
              <a:t>allan</a:t>
            </a:r>
            <a:r>
              <a:rPr lang="en-GB" altLang="en-US" dirty="0" smtClean="0">
                <a:ea typeface="ＭＳ Ｐゴシック" pitchFamily="34" charset="-128"/>
              </a:rPr>
              <a:t> o </a:t>
            </a:r>
            <a:r>
              <a:rPr lang="en-GB" altLang="en-US" dirty="0" err="1" smtClean="0">
                <a:ea typeface="ＭＳ Ｐゴシック" pitchFamily="34" charset="-128"/>
              </a:rPr>
              <a:t>wasanaethau’r</a:t>
            </a:r>
            <a:r>
              <a:rPr lang="en-GB" altLang="en-US" dirty="0" smtClean="0">
                <a:ea typeface="ＭＳ Ｐゴシック" pitchFamily="34" charset="-128"/>
              </a:rPr>
              <a:t> </a:t>
            </a:r>
            <a:r>
              <a:rPr lang="en-GB" altLang="en-US" dirty="0" err="1" smtClean="0">
                <a:ea typeface="ＭＳ Ｐゴシック" pitchFamily="34" charset="-128"/>
              </a:rPr>
              <a:t>llyfrgell</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enwedig</a:t>
            </a:r>
            <a:r>
              <a:rPr lang="en-GB" altLang="en-US" dirty="0" smtClean="0">
                <a:ea typeface="ＭＳ Ｐゴシック" pitchFamily="34" charset="-128"/>
              </a:rPr>
              <a:t> </a:t>
            </a:r>
            <a:r>
              <a:rPr lang="en-GB" altLang="en-US" dirty="0" err="1" smtClean="0">
                <a:ea typeface="ＭＳ Ｐゴシック" pitchFamily="34" charset="-128"/>
              </a:rPr>
              <a:t>ymchwil</a:t>
            </a:r>
            <a:r>
              <a:rPr lang="en-GB" altLang="en-US" dirty="0" smtClean="0">
                <a:ea typeface="ＭＳ Ｐゴシック" pitchFamily="34" charset="-128"/>
              </a:rPr>
              <a:t> </a:t>
            </a:r>
            <a:r>
              <a:rPr lang="en-GB" altLang="en-US" dirty="0" err="1" smtClean="0">
                <a:ea typeface="ＭＳ Ｐゴシック" pitchFamily="34" charset="-128"/>
              </a:rPr>
              <a:t>ar-lein</a:t>
            </a:r>
            <a:r>
              <a:rPr lang="en-GB" altLang="en-US" dirty="0" smtClean="0">
                <a:ea typeface="ＭＳ Ｐゴシック" pitchFamily="34" charset="-128"/>
              </a:rPr>
              <a:t>. </a:t>
            </a:r>
          </a:p>
          <a:p>
            <a:pPr marL="0" indent="0" eaLnBrk="1" hangingPunct="1">
              <a:buNone/>
            </a:pPr>
            <a:endParaRPr lang="en-GB" altLang="en-US" dirty="0">
              <a:ea typeface="ＭＳ Ｐゴシック" pitchFamily="34" charset="-128"/>
            </a:endParaRPr>
          </a:p>
          <a:p>
            <a:pPr marL="0" indent="0" eaLnBrk="1" hangingPunct="1">
              <a:buNone/>
            </a:pPr>
            <a:r>
              <a:rPr lang="en-GB" altLang="en-US" dirty="0" err="1" smtClean="0">
                <a:ea typeface="ＭＳ Ｐゴシック" pitchFamily="34" charset="-128"/>
              </a:rPr>
              <a:t>Bydd</a:t>
            </a:r>
            <a:r>
              <a:rPr lang="en-GB" altLang="en-US" dirty="0" smtClean="0">
                <a:ea typeface="ＭＳ Ｐゴシック" pitchFamily="34" charset="-128"/>
              </a:rPr>
              <a:t> y </a:t>
            </a:r>
            <a:r>
              <a:rPr lang="en-GB" altLang="en-US" dirty="0" err="1" smtClean="0">
                <a:ea typeface="ＭＳ Ｐゴシック" pitchFamily="34" charset="-128"/>
              </a:rPr>
              <a:t>sesiwn</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eich</a:t>
            </a:r>
            <a:r>
              <a:rPr lang="en-GB" altLang="en-US" dirty="0" smtClean="0">
                <a:ea typeface="ＭＳ Ｐゴシック" pitchFamily="34" charset="-128"/>
              </a:rPr>
              <a:t> </a:t>
            </a:r>
            <a:r>
              <a:rPr lang="en-GB" altLang="en-US" dirty="0" err="1" smtClean="0">
                <a:ea typeface="ＭＳ Ｐゴシック" pitchFamily="34" charset="-128"/>
              </a:rPr>
              <a:t>galluogi</a:t>
            </a:r>
            <a:r>
              <a:rPr lang="en-GB" altLang="en-US" dirty="0" smtClean="0">
                <a:ea typeface="ＭＳ Ｐゴシック" pitchFamily="34" charset="-128"/>
              </a:rPr>
              <a:t> </a:t>
            </a:r>
            <a:r>
              <a:rPr lang="en-GB" altLang="en-US" dirty="0" err="1" smtClean="0">
                <a:ea typeface="ＭＳ Ｐゴシック" pitchFamily="34" charset="-128"/>
              </a:rPr>
              <a:t>i</a:t>
            </a:r>
            <a:r>
              <a:rPr lang="en-GB" altLang="en-US" dirty="0" smtClean="0">
                <a:ea typeface="ＭＳ Ｐゴシック" pitchFamily="34" charset="-128"/>
              </a:rPr>
              <a:t> </a:t>
            </a:r>
            <a:r>
              <a:rPr lang="en-GB" altLang="en-US" dirty="0" err="1" smtClean="0">
                <a:ea typeface="ＭＳ Ｐゴシック" pitchFamily="34" charset="-128"/>
              </a:rPr>
              <a:t>ddysgu</a:t>
            </a:r>
            <a:r>
              <a:rPr lang="en-GB" altLang="en-US" dirty="0" smtClean="0">
                <a:ea typeface="ＭＳ Ｐゴシック" pitchFamily="34" charset="-128"/>
              </a:rPr>
              <a:t> </a:t>
            </a:r>
            <a:r>
              <a:rPr lang="en-GB" altLang="en-US" dirty="0" err="1" smtClean="0">
                <a:ea typeface="ＭＳ Ｐゴシック" pitchFamily="34" charset="-128"/>
              </a:rPr>
              <a:t>mwy</a:t>
            </a:r>
            <a:r>
              <a:rPr lang="en-GB" altLang="en-US" dirty="0" smtClean="0">
                <a:ea typeface="ＭＳ Ｐゴシック" pitchFamily="34" charset="-128"/>
              </a:rPr>
              <a:t> am </a:t>
            </a:r>
            <a:r>
              <a:rPr lang="en-GB" altLang="en-US" dirty="0" err="1" smtClean="0">
                <a:ea typeface="ＭＳ Ｐゴシック" pitchFamily="34" charset="-128"/>
              </a:rPr>
              <a:t>ystod</a:t>
            </a:r>
            <a:r>
              <a:rPr lang="en-GB" altLang="en-US" dirty="0" smtClean="0">
                <a:ea typeface="ＭＳ Ｐゴシック" pitchFamily="34" charset="-128"/>
              </a:rPr>
              <a:t> o </a:t>
            </a:r>
            <a:r>
              <a:rPr lang="en-GB" altLang="en-US" dirty="0" err="1" smtClean="0">
                <a:ea typeface="ＭＳ Ｐゴシック" pitchFamily="34" charset="-128"/>
              </a:rPr>
              <a:t>ffyrdd</a:t>
            </a:r>
            <a:r>
              <a:rPr lang="en-GB" altLang="en-US" dirty="0" smtClean="0">
                <a:ea typeface="ＭＳ Ｐゴシック" pitchFamily="34" charset="-128"/>
              </a:rPr>
              <a:t> </a:t>
            </a:r>
            <a:r>
              <a:rPr lang="en-GB" altLang="en-US" dirty="0" err="1" smtClean="0">
                <a:ea typeface="ＭＳ Ｐゴシック" pitchFamily="34" charset="-128"/>
              </a:rPr>
              <a:t>i</a:t>
            </a:r>
            <a:r>
              <a:rPr lang="en-GB" altLang="en-US" dirty="0" smtClean="0">
                <a:ea typeface="ＭＳ Ｐゴシック" pitchFamily="34" charset="-128"/>
              </a:rPr>
              <a:t> </a:t>
            </a:r>
            <a:r>
              <a:rPr lang="en-GB" altLang="en-US" dirty="0" err="1" smtClean="0">
                <a:ea typeface="ＭＳ Ｐゴシック" pitchFamily="34" charset="-128"/>
              </a:rPr>
              <a:t>ymchwilio</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bellach</a:t>
            </a:r>
            <a:r>
              <a:rPr lang="en-GB" altLang="en-US" dirty="0" smtClean="0">
                <a:ea typeface="ＭＳ Ｐゴシック" pitchFamily="34" charset="-128"/>
              </a:rPr>
              <a:t>.   </a:t>
            </a: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5920353" y="914401"/>
            <a:ext cx="5890647" cy="5181602"/>
          </a:xfrm>
        </p:spPr>
        <p:txBody>
          <a:bodyPr/>
          <a:lstStyle/>
          <a:p>
            <a:pPr marL="0" indent="0" eaLnBrk="1" hangingPunct="1">
              <a:buNone/>
            </a:pPr>
            <a:endParaRPr lang="en-US" altLang="en-US" b="1" i="1" dirty="0" smtClean="0">
              <a:ea typeface="ＭＳ Ｐゴシック" pitchFamily="34" charset="-128"/>
            </a:endParaRPr>
          </a:p>
          <a:p>
            <a:pPr marL="0" indent="0" eaLnBrk="1" hangingPunct="1">
              <a:buNone/>
            </a:pPr>
            <a:r>
              <a:rPr lang="en-US" altLang="en-US" i="1" dirty="0" smtClean="0">
                <a:ea typeface="ＭＳ Ｐゴシック" pitchFamily="34" charset="-128"/>
              </a:rPr>
              <a:t>During the next module EAEE6001, a session will be delivered on how to get the best out of the library services, especially online research. </a:t>
            </a:r>
            <a:endParaRPr lang="en-US" altLang="en-US" i="1" dirty="0">
              <a:ea typeface="ＭＳ Ｐゴシック" pitchFamily="34" charset="-128"/>
            </a:endParaRPr>
          </a:p>
          <a:p>
            <a:pPr marL="0" indent="0" eaLnBrk="1" hangingPunct="1">
              <a:buNone/>
            </a:pPr>
            <a:endParaRPr lang="en-US" altLang="en-US" i="1" dirty="0" smtClean="0">
              <a:ea typeface="ＭＳ Ｐゴシック" pitchFamily="34" charset="-128"/>
            </a:endParaRPr>
          </a:p>
          <a:p>
            <a:pPr marL="0" indent="0" eaLnBrk="1" hangingPunct="1">
              <a:buNone/>
            </a:pPr>
            <a:r>
              <a:rPr lang="en-US" altLang="en-US" i="1" dirty="0" smtClean="0">
                <a:ea typeface="ＭＳ Ｐゴシック" pitchFamily="34" charset="-128"/>
              </a:rPr>
              <a:t>The session will enable you to learn more about the range of methods to carry out further research.   </a:t>
            </a:r>
          </a:p>
        </p:txBody>
      </p:sp>
    </p:spTree>
    <p:extLst>
      <p:ext uri="{BB962C8B-B14F-4D97-AF65-F5344CB8AC3E}">
        <p14:creationId xmlns:p14="http://schemas.microsoft.com/office/powerpoint/2010/main" val="3494588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4"/>
            <a:ext cx="7772400" cy="1169961"/>
          </a:xfrm>
        </p:spPr>
        <p:txBody>
          <a:bodyPr/>
          <a:lstStyle/>
          <a:p>
            <a:pPr eaLnBrk="1" hangingPunct="1"/>
            <a:r>
              <a:rPr lang="en-US" altLang="en-US" sz="2800" b="1" dirty="0" err="1" smtClean="0"/>
              <a:t>Cyfle</a:t>
            </a:r>
            <a:r>
              <a:rPr lang="en-US" altLang="en-US" sz="2800" b="1" dirty="0" smtClean="0"/>
              <a:t> </a:t>
            </a:r>
            <a:r>
              <a:rPr lang="en-US" altLang="en-US" sz="2800" b="1" dirty="0" err="1" smtClean="0"/>
              <a:t>i</a:t>
            </a:r>
            <a:r>
              <a:rPr lang="en-US" altLang="en-US" sz="2800" b="1" dirty="0" smtClean="0"/>
              <a:t> </a:t>
            </a:r>
            <a:r>
              <a:rPr lang="en-US" altLang="en-US" sz="2800" b="1" dirty="0" err="1" smtClean="0"/>
              <a:t>ennill</a:t>
            </a:r>
            <a:r>
              <a:rPr lang="en-US" altLang="en-US" sz="2800" b="1" dirty="0" smtClean="0"/>
              <a:t> </a:t>
            </a:r>
            <a:r>
              <a:rPr lang="en-US" altLang="en-US" sz="2800" b="1" dirty="0" err="1" smtClean="0"/>
              <a:t>Tystysgrifau</a:t>
            </a:r>
            <a:r>
              <a:rPr lang="en-US" altLang="en-US" sz="2800" b="1" dirty="0" smtClean="0"/>
              <a:t> </a:t>
            </a:r>
            <a:r>
              <a:rPr lang="en-US" altLang="en-US" sz="2800" b="1" dirty="0" err="1" smtClean="0"/>
              <a:t>Diogelu</a:t>
            </a:r>
            <a:r>
              <a:rPr lang="en-US" altLang="en-US" sz="2800" b="1" dirty="0" smtClean="0"/>
              <a:t> </a:t>
            </a:r>
            <a:r>
              <a:rPr lang="en-US" altLang="en-US" sz="2800" b="1" dirty="0" err="1" smtClean="0"/>
              <a:t>a’r</a:t>
            </a:r>
            <a:r>
              <a:rPr lang="en-US" altLang="en-US" sz="2800" b="1" dirty="0" smtClean="0"/>
              <a:t> CCUHP                                      An oppor</a:t>
            </a:r>
            <a:r>
              <a:rPr lang="en-US" altLang="en-US" sz="2800" b="1" i="1" dirty="0" smtClean="0"/>
              <a:t>tunity to gain certificates in Safeguarding and the UNCRC   </a:t>
            </a:r>
            <a:endParaRPr lang="en-US" altLang="en-US" sz="2800" b="1" i="1" dirty="0"/>
          </a:p>
        </p:txBody>
      </p:sp>
      <p:sp>
        <p:nvSpPr>
          <p:cNvPr id="17411" name="Content Placeholder 2"/>
          <p:cNvSpPr>
            <a:spLocks noGrp="1"/>
          </p:cNvSpPr>
          <p:nvPr>
            <p:ph sz="half" idx="1"/>
          </p:nvPr>
        </p:nvSpPr>
        <p:spPr>
          <a:xfrm>
            <a:off x="309966" y="1196976"/>
            <a:ext cx="5517397" cy="4899026"/>
          </a:xfrm>
        </p:spPr>
        <p:txBody>
          <a:bodyPr/>
          <a:lstStyle/>
          <a:p>
            <a:pPr marL="0" indent="0" eaLnBrk="1" hangingPunct="1">
              <a:buNone/>
            </a:pPr>
            <a:endParaRPr lang="en-GB" altLang="en-US" dirty="0" smtClean="0">
              <a:ea typeface="ＭＳ Ｐゴシック" pitchFamily="34" charset="-128"/>
            </a:endParaRPr>
          </a:p>
          <a:p>
            <a:pPr marL="0" indent="0" eaLnBrk="1" hangingPunct="1">
              <a:buNone/>
            </a:pPr>
            <a:r>
              <a:rPr lang="en-US" altLang="en-US" sz="2000" b="1" dirty="0" err="1" smtClean="0">
                <a:ea typeface="ＭＳ Ｐゴシック" pitchFamily="34" charset="-128"/>
              </a:rPr>
              <a:t>Dydd</a:t>
            </a:r>
            <a:r>
              <a:rPr lang="en-US" altLang="en-US" sz="2000" b="1" dirty="0" smtClean="0">
                <a:ea typeface="ＭＳ Ｐゴシック" pitchFamily="34" charset="-128"/>
              </a:rPr>
              <a:t> </a:t>
            </a:r>
            <a:r>
              <a:rPr lang="en-US" altLang="en-US" sz="2000" b="1" dirty="0" err="1" smtClean="0">
                <a:ea typeface="ＭＳ Ｐゴシック" pitchFamily="34" charset="-128"/>
              </a:rPr>
              <a:t>Sadwrn</a:t>
            </a:r>
            <a:r>
              <a:rPr lang="en-US" altLang="en-US" sz="2000" b="1" dirty="0" smtClean="0">
                <a:ea typeface="ＭＳ Ｐゴシック" pitchFamily="34" charset="-128"/>
              </a:rPr>
              <a:t> 13eg </a:t>
            </a:r>
            <a:r>
              <a:rPr lang="en-US" altLang="en-US" sz="2000" b="1" dirty="0" err="1" smtClean="0">
                <a:ea typeface="ＭＳ Ｐゴシック" pitchFamily="34" charset="-128"/>
              </a:rPr>
              <a:t>Ionawr</a:t>
            </a:r>
            <a:r>
              <a:rPr lang="en-US" altLang="en-US" sz="2000" b="1" dirty="0" smtClean="0">
                <a:ea typeface="ＭＳ Ｐゴシック" pitchFamily="34" charset="-128"/>
              </a:rPr>
              <a:t> </a:t>
            </a:r>
            <a:r>
              <a:rPr lang="en-US" altLang="en-US" sz="2000" b="1" dirty="0">
                <a:ea typeface="ＭＳ Ｐゴシック" pitchFamily="34" charset="-128"/>
              </a:rPr>
              <a:t>– </a:t>
            </a:r>
            <a:r>
              <a:rPr lang="en-US" altLang="en-US" sz="2000" b="1" dirty="0" err="1" smtClean="0">
                <a:ea typeface="ＭＳ Ｐゴシック" pitchFamily="34" charset="-128"/>
              </a:rPr>
              <a:t>Campws</a:t>
            </a:r>
            <a:r>
              <a:rPr lang="en-US" altLang="en-US" sz="2000" b="1" dirty="0" smtClean="0">
                <a:ea typeface="ＭＳ Ｐゴシック" pitchFamily="34" charset="-128"/>
              </a:rPr>
              <a:t> </a:t>
            </a:r>
            <a:r>
              <a:rPr lang="en-US" altLang="en-US" sz="2000" b="1" dirty="0" err="1" smtClean="0">
                <a:ea typeface="ＭＳ Ｐゴシック" pitchFamily="34" charset="-128"/>
              </a:rPr>
              <a:t>Townhill</a:t>
            </a:r>
            <a:r>
              <a:rPr lang="en-US" altLang="en-US" sz="2000" b="1" dirty="0" smtClean="0">
                <a:ea typeface="ＭＳ Ｐゴシック" pitchFamily="34" charset="-128"/>
              </a:rPr>
              <a:t>  - CWRS DYDD 9.00 - 3.30</a:t>
            </a:r>
            <a:endParaRPr lang="en-US" altLang="en-US" sz="2000" b="1" dirty="0">
              <a:ea typeface="ＭＳ Ｐゴシック" pitchFamily="34" charset="-128"/>
            </a:endParaRPr>
          </a:p>
          <a:p>
            <a:pPr marL="0" indent="0" eaLnBrk="1" hangingPunct="1">
              <a:buNone/>
            </a:pPr>
            <a:r>
              <a:rPr lang="en-US" altLang="en-US" sz="2000" b="1" dirty="0" err="1" smtClean="0">
                <a:ea typeface="ＭＳ Ｐゴシック" pitchFamily="34" charset="-128"/>
              </a:rPr>
              <a:t>Dydd</a:t>
            </a:r>
            <a:r>
              <a:rPr lang="en-US" altLang="en-US" sz="2000" b="1" dirty="0" smtClean="0">
                <a:ea typeface="ＭＳ Ｐゴシック" pitchFamily="34" charset="-128"/>
              </a:rPr>
              <a:t> Saturday 20fed </a:t>
            </a:r>
            <a:r>
              <a:rPr lang="en-US" altLang="en-US" sz="2000" b="1" dirty="0" err="1" smtClean="0">
                <a:ea typeface="ＭＳ Ｐゴシック" pitchFamily="34" charset="-128"/>
              </a:rPr>
              <a:t>Ionawr</a:t>
            </a:r>
            <a:r>
              <a:rPr lang="en-US" altLang="en-US" sz="2000" b="1" dirty="0" smtClean="0">
                <a:ea typeface="ＭＳ Ｐゴシック" pitchFamily="34" charset="-128"/>
              </a:rPr>
              <a:t> – </a:t>
            </a:r>
            <a:r>
              <a:rPr lang="en-US" altLang="en-US" sz="2000" b="1" dirty="0" err="1" smtClean="0">
                <a:ea typeface="ＭＳ Ｐゴシック" pitchFamily="34" charset="-128"/>
              </a:rPr>
              <a:t>Campws</a:t>
            </a:r>
            <a:r>
              <a:rPr lang="en-US" altLang="en-US" sz="2000" b="1" dirty="0" smtClean="0">
                <a:ea typeface="ＭＳ Ｐゴシック" pitchFamily="34" charset="-128"/>
              </a:rPr>
              <a:t> </a:t>
            </a:r>
            <a:r>
              <a:rPr lang="en-US" altLang="en-US" sz="2000" b="1" dirty="0" err="1" smtClean="0">
                <a:ea typeface="ＭＳ Ｐゴシック" pitchFamily="34" charset="-128"/>
              </a:rPr>
              <a:t>Caerfyrddin</a:t>
            </a:r>
            <a:r>
              <a:rPr lang="en-US" altLang="en-US" sz="2000" b="1" dirty="0" smtClean="0">
                <a:ea typeface="ＭＳ Ｐゴシック" pitchFamily="34" charset="-128"/>
              </a:rPr>
              <a:t> - </a:t>
            </a:r>
            <a:r>
              <a:rPr lang="en-US" altLang="en-US" sz="2000" b="1" dirty="0">
                <a:ea typeface="ＭＳ Ｐゴシック" pitchFamily="34" charset="-128"/>
              </a:rPr>
              <a:t>CWRS DYDD 9.00 - 3.30</a:t>
            </a:r>
          </a:p>
          <a:p>
            <a:pPr marL="0" indent="0" eaLnBrk="1" hangingPunct="1">
              <a:buNone/>
            </a:pPr>
            <a:r>
              <a:rPr lang="en-US" altLang="en-US" sz="2000" b="1" dirty="0" smtClean="0">
                <a:solidFill>
                  <a:srgbClr val="FF0000"/>
                </a:solidFill>
                <a:ea typeface="ＭＳ Ｐゴシック" pitchFamily="34" charset="-128"/>
              </a:rPr>
              <a:t>9.00 </a:t>
            </a:r>
            <a:r>
              <a:rPr lang="en-US" altLang="en-US" sz="2000" b="1" dirty="0">
                <a:solidFill>
                  <a:srgbClr val="FF0000"/>
                </a:solidFill>
                <a:ea typeface="ＭＳ Ｐゴシック" pitchFamily="34" charset="-128"/>
              </a:rPr>
              <a:t>– 11.00 </a:t>
            </a:r>
          </a:p>
          <a:p>
            <a:pPr marL="0" indent="0" eaLnBrk="1" hangingPunct="1">
              <a:buNone/>
            </a:pPr>
            <a:r>
              <a:rPr lang="en-US" altLang="en-US" sz="2000" b="1" dirty="0" err="1" smtClean="0">
                <a:solidFill>
                  <a:srgbClr val="FF0000"/>
                </a:solidFill>
                <a:ea typeface="ＭＳ Ｐゴシック" pitchFamily="34" charset="-128"/>
              </a:rPr>
              <a:t>Hyfforddiant</a:t>
            </a:r>
            <a:r>
              <a:rPr lang="en-US" altLang="en-US" sz="2000" b="1" dirty="0" smtClean="0">
                <a:solidFill>
                  <a:srgbClr val="FF0000"/>
                </a:solidFill>
                <a:ea typeface="ＭＳ Ｐゴシック" pitchFamily="34" charset="-128"/>
              </a:rPr>
              <a:t> CCUHP – AM DDIM                   (</a:t>
            </a:r>
            <a:r>
              <a:rPr lang="en-US" altLang="en-US" sz="2000" b="1" dirty="0" err="1" smtClean="0">
                <a:solidFill>
                  <a:srgbClr val="FF0000"/>
                </a:solidFill>
                <a:ea typeface="ＭＳ Ｐゴシック" pitchFamily="34" charset="-128"/>
              </a:rPr>
              <a:t>Tystysgrif</a:t>
            </a:r>
            <a:r>
              <a:rPr lang="en-US" altLang="en-US" sz="2000" b="1" dirty="0" smtClean="0">
                <a:solidFill>
                  <a:srgbClr val="FF0000"/>
                </a:solidFill>
                <a:ea typeface="ＭＳ Ｐゴシック" pitchFamily="34" charset="-128"/>
              </a:rPr>
              <a:t> </a:t>
            </a:r>
            <a:r>
              <a:rPr lang="en-US" altLang="en-US" sz="2000" b="1" dirty="0" err="1" smtClean="0">
                <a:solidFill>
                  <a:srgbClr val="FF0000"/>
                </a:solidFill>
                <a:ea typeface="ＭＳ Ｐゴシック" pitchFamily="34" charset="-128"/>
              </a:rPr>
              <a:t>ar</a:t>
            </a:r>
            <a:r>
              <a:rPr lang="en-US" altLang="en-US" sz="2000" b="1" dirty="0" smtClean="0">
                <a:solidFill>
                  <a:srgbClr val="FF0000"/>
                </a:solidFill>
                <a:ea typeface="ＭＳ Ｐゴシック" pitchFamily="34" charset="-128"/>
              </a:rPr>
              <a:t> </a:t>
            </a:r>
            <a:r>
              <a:rPr lang="en-US" altLang="en-US" sz="2000" b="1" dirty="0" err="1" smtClean="0">
                <a:solidFill>
                  <a:srgbClr val="FF0000"/>
                </a:solidFill>
                <a:ea typeface="ＭＳ Ｐゴシック" pitchFamily="34" charset="-128"/>
              </a:rPr>
              <a:t>gyfer</a:t>
            </a:r>
            <a:r>
              <a:rPr lang="en-US" altLang="en-US" sz="2000" b="1" dirty="0" smtClean="0">
                <a:solidFill>
                  <a:srgbClr val="FF0000"/>
                </a:solidFill>
                <a:ea typeface="ＭＳ Ｐゴシック" pitchFamily="34" charset="-128"/>
              </a:rPr>
              <a:t> </a:t>
            </a:r>
            <a:r>
              <a:rPr lang="en-US" altLang="en-US" sz="2000" b="1" dirty="0" err="1" smtClean="0">
                <a:solidFill>
                  <a:srgbClr val="FF0000"/>
                </a:solidFill>
                <a:ea typeface="ＭＳ Ｐゴシック" pitchFamily="34" charset="-128"/>
              </a:rPr>
              <a:t>presenoldeb</a:t>
            </a:r>
            <a:r>
              <a:rPr lang="en-US" altLang="en-US" sz="2000" b="1" dirty="0" smtClean="0">
                <a:solidFill>
                  <a:srgbClr val="FF0000"/>
                </a:solidFill>
                <a:ea typeface="ＭＳ Ｐゴシック" pitchFamily="34" charset="-128"/>
              </a:rPr>
              <a:t>) </a:t>
            </a:r>
            <a:endParaRPr lang="en-US" altLang="en-US" sz="2000" b="1" dirty="0">
              <a:solidFill>
                <a:srgbClr val="FF0000"/>
              </a:solidFill>
              <a:ea typeface="ＭＳ Ｐゴシック" pitchFamily="34" charset="-128"/>
            </a:endParaRPr>
          </a:p>
          <a:p>
            <a:pPr marL="0" indent="0" eaLnBrk="1" hangingPunct="1">
              <a:buNone/>
            </a:pPr>
            <a:r>
              <a:rPr lang="en-US" altLang="en-US" sz="2000" b="1" dirty="0">
                <a:solidFill>
                  <a:srgbClr val="00B050"/>
                </a:solidFill>
                <a:ea typeface="ＭＳ Ｐゴシック" pitchFamily="34" charset="-128"/>
              </a:rPr>
              <a:t>11.30am – 3.30pm </a:t>
            </a:r>
            <a:r>
              <a:rPr lang="en-US" altLang="en-US" sz="2000" b="1" dirty="0" err="1" smtClean="0">
                <a:solidFill>
                  <a:srgbClr val="00B050"/>
                </a:solidFill>
                <a:ea typeface="ＭＳ Ｐゴシック" pitchFamily="34" charset="-128"/>
              </a:rPr>
              <a:t>Diogelu</a:t>
            </a:r>
            <a:r>
              <a:rPr lang="en-US" altLang="en-US" sz="2000" b="1" dirty="0" smtClean="0">
                <a:solidFill>
                  <a:srgbClr val="00B050"/>
                </a:solidFill>
                <a:ea typeface="ＭＳ Ｐゴシック" pitchFamily="34" charset="-128"/>
              </a:rPr>
              <a:t>: </a:t>
            </a:r>
            <a:r>
              <a:rPr lang="en-US" altLang="en-US" sz="2000" b="1" dirty="0" err="1" smtClean="0">
                <a:solidFill>
                  <a:srgbClr val="00B050"/>
                </a:solidFill>
                <a:ea typeface="ＭＳ Ｐゴシック" pitchFamily="34" charset="-128"/>
              </a:rPr>
              <a:t>Polisi</a:t>
            </a:r>
            <a:r>
              <a:rPr lang="en-US" altLang="en-US" sz="2000" b="1" dirty="0" smtClean="0">
                <a:solidFill>
                  <a:srgbClr val="00B050"/>
                </a:solidFill>
                <a:ea typeface="ＭＳ Ｐゴシック" pitchFamily="34" charset="-128"/>
              </a:rPr>
              <a:t> ac </a:t>
            </a:r>
            <a:r>
              <a:rPr lang="en-US" altLang="en-US" sz="2000" b="1" dirty="0" err="1" smtClean="0">
                <a:solidFill>
                  <a:srgbClr val="00B050"/>
                </a:solidFill>
                <a:ea typeface="ＭＳ Ｐゴシック" pitchFamily="34" charset="-128"/>
              </a:rPr>
              <a:t>Arfer</a:t>
            </a:r>
            <a:r>
              <a:rPr lang="en-US" altLang="en-US" sz="2000" b="1" dirty="0" smtClean="0">
                <a:solidFill>
                  <a:srgbClr val="00B050"/>
                </a:solidFill>
                <a:ea typeface="ＭＳ Ｐゴシック" pitchFamily="34" charset="-128"/>
              </a:rPr>
              <a:t> </a:t>
            </a:r>
            <a:r>
              <a:rPr lang="en-US" altLang="en-US" sz="2000" b="1" dirty="0" err="1" smtClean="0">
                <a:solidFill>
                  <a:srgbClr val="00B050"/>
                </a:solidFill>
                <a:ea typeface="ＭＳ Ｐゴシック" pitchFamily="34" charset="-128"/>
              </a:rPr>
              <a:t>yn</a:t>
            </a:r>
            <a:r>
              <a:rPr lang="en-US" altLang="en-US" sz="2000" b="1" dirty="0" smtClean="0">
                <a:solidFill>
                  <a:srgbClr val="00B050"/>
                </a:solidFill>
                <a:ea typeface="ＭＳ Ｐゴシック" pitchFamily="34" charset="-128"/>
              </a:rPr>
              <a:t> y </a:t>
            </a:r>
            <a:r>
              <a:rPr lang="en-US" altLang="en-US" sz="2000" b="1" dirty="0" err="1" smtClean="0">
                <a:solidFill>
                  <a:srgbClr val="00B050"/>
                </a:solidFill>
                <a:ea typeface="ＭＳ Ｐゴシック" pitchFamily="34" charset="-128"/>
              </a:rPr>
              <a:t>Blynyddoedd</a:t>
            </a:r>
            <a:r>
              <a:rPr lang="en-US" altLang="en-US" sz="2000" b="1" dirty="0" smtClean="0">
                <a:solidFill>
                  <a:srgbClr val="00B050"/>
                </a:solidFill>
                <a:ea typeface="ＭＳ Ｐゴシック" pitchFamily="34" charset="-128"/>
              </a:rPr>
              <a:t> </a:t>
            </a:r>
            <a:r>
              <a:rPr lang="en-US" altLang="en-US" sz="2000" b="1" dirty="0" err="1" smtClean="0">
                <a:solidFill>
                  <a:srgbClr val="00B050"/>
                </a:solidFill>
                <a:ea typeface="ＭＳ Ｐゴシック" pitchFamily="34" charset="-128"/>
              </a:rPr>
              <a:t>Cynnar</a:t>
            </a:r>
            <a:r>
              <a:rPr lang="en-US" altLang="en-US" sz="2000" b="1" dirty="0" smtClean="0">
                <a:solidFill>
                  <a:srgbClr val="00B050"/>
                </a:solidFill>
                <a:ea typeface="ＭＳ Ｐゴシック" pitchFamily="34" charset="-128"/>
              </a:rPr>
              <a:t> ( </a:t>
            </a:r>
            <a:r>
              <a:rPr lang="en-US" altLang="en-US" sz="2000" b="1" dirty="0" err="1" smtClean="0">
                <a:solidFill>
                  <a:srgbClr val="00B050"/>
                </a:solidFill>
                <a:ea typeface="ＭＳ Ｐゴシック" pitchFamily="34" charset="-128"/>
              </a:rPr>
              <a:t>Tystysgrif</a:t>
            </a:r>
            <a:r>
              <a:rPr lang="en-US" altLang="en-US" sz="2000" b="1" dirty="0" smtClean="0">
                <a:solidFill>
                  <a:srgbClr val="00B050"/>
                </a:solidFill>
                <a:ea typeface="ＭＳ Ｐゴシック" pitchFamily="34" charset="-128"/>
              </a:rPr>
              <a:t> 3 </a:t>
            </a:r>
            <a:r>
              <a:rPr lang="en-US" altLang="en-US" sz="2000" b="1" dirty="0" err="1" smtClean="0">
                <a:solidFill>
                  <a:srgbClr val="00B050"/>
                </a:solidFill>
                <a:ea typeface="ＭＳ Ｐゴシック" pitchFamily="34" charset="-128"/>
              </a:rPr>
              <a:t>mlynedd</a:t>
            </a:r>
            <a:r>
              <a:rPr lang="en-US" altLang="en-US" sz="2000" b="1" dirty="0" smtClean="0">
                <a:solidFill>
                  <a:srgbClr val="00B050"/>
                </a:solidFill>
                <a:ea typeface="ＭＳ Ｐゴシック" pitchFamily="34" charset="-128"/>
              </a:rPr>
              <a:t> </a:t>
            </a:r>
            <a:r>
              <a:rPr lang="en-US" altLang="en-US" sz="2000" b="1" dirty="0" err="1" smtClean="0">
                <a:solidFill>
                  <a:srgbClr val="00B050"/>
                </a:solidFill>
                <a:ea typeface="ＭＳ Ｐゴシック" pitchFamily="34" charset="-128"/>
              </a:rPr>
              <a:t>gan</a:t>
            </a:r>
            <a:r>
              <a:rPr lang="en-US" altLang="en-US" sz="2000" b="1" dirty="0" smtClean="0">
                <a:solidFill>
                  <a:srgbClr val="00B050"/>
                </a:solidFill>
                <a:ea typeface="ＭＳ Ｐゴシック" pitchFamily="34" charset="-128"/>
              </a:rPr>
              <a:t> </a:t>
            </a:r>
            <a:r>
              <a:rPr lang="en-US" altLang="en-US" sz="2000" b="1" dirty="0" err="1" smtClean="0">
                <a:solidFill>
                  <a:srgbClr val="00B050"/>
                </a:solidFill>
                <a:ea typeface="ＭＳ Ｐゴシック" pitchFamily="34" charset="-128"/>
              </a:rPr>
              <a:t>Hyfforddwr</a:t>
            </a:r>
            <a:r>
              <a:rPr lang="en-US" altLang="en-US" sz="2000" b="1" dirty="0" smtClean="0">
                <a:solidFill>
                  <a:srgbClr val="00B050"/>
                </a:solidFill>
                <a:ea typeface="ＭＳ Ｐゴシック" pitchFamily="34" charset="-128"/>
              </a:rPr>
              <a:t> </a:t>
            </a:r>
            <a:r>
              <a:rPr lang="en-US" altLang="en-US" sz="2000" b="1" dirty="0" err="1" smtClean="0">
                <a:solidFill>
                  <a:srgbClr val="00B050"/>
                </a:solidFill>
                <a:ea typeface="ＭＳ Ｐゴシック" pitchFamily="34" charset="-128"/>
              </a:rPr>
              <a:t>Achrededig</a:t>
            </a:r>
            <a:r>
              <a:rPr lang="en-US" altLang="en-US" sz="2000" b="1" dirty="0" smtClean="0">
                <a:solidFill>
                  <a:srgbClr val="00B050"/>
                </a:solidFill>
                <a:ea typeface="ＭＳ Ｐゴシック" pitchFamily="34" charset="-128"/>
              </a:rPr>
              <a:t>) </a:t>
            </a:r>
            <a:endParaRPr lang="en-US" altLang="en-US" sz="2000" b="1" dirty="0">
              <a:solidFill>
                <a:srgbClr val="00B050"/>
              </a:solidFill>
              <a:ea typeface="ＭＳ Ｐゴシック" pitchFamily="34" charset="-128"/>
            </a:endParaRPr>
          </a:p>
          <a:p>
            <a:pPr marL="0" indent="0" eaLnBrk="1" hangingPunct="1">
              <a:buNone/>
            </a:pPr>
            <a:r>
              <a:rPr lang="en-US" altLang="en-US" sz="2000" b="1" dirty="0">
                <a:solidFill>
                  <a:srgbClr val="00B050"/>
                </a:solidFill>
                <a:ea typeface="ＭＳ Ｐゴシック" pitchFamily="34" charset="-128"/>
              </a:rPr>
              <a:t>Cost: £20.00</a:t>
            </a: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5920353" y="1131377"/>
            <a:ext cx="5890647" cy="4964626"/>
          </a:xfrm>
        </p:spPr>
        <p:txBody>
          <a:bodyPr/>
          <a:lstStyle/>
          <a:p>
            <a:pPr marL="0" indent="0" eaLnBrk="1" hangingPunct="1">
              <a:buNone/>
            </a:pPr>
            <a:endParaRPr lang="en-US" altLang="en-US" b="1" i="1" dirty="0" smtClean="0">
              <a:ea typeface="ＭＳ Ｐゴシック" pitchFamily="34" charset="-128"/>
            </a:endParaRPr>
          </a:p>
          <a:p>
            <a:pPr marL="0" indent="0" eaLnBrk="1" hangingPunct="1">
              <a:buNone/>
            </a:pPr>
            <a:r>
              <a:rPr lang="en-US" altLang="en-US" sz="2000" b="1" i="1" dirty="0" smtClean="0">
                <a:ea typeface="ＭＳ Ｐゴシック" pitchFamily="34" charset="-128"/>
              </a:rPr>
              <a:t>Saturday 13</a:t>
            </a:r>
            <a:r>
              <a:rPr lang="en-US" altLang="en-US" sz="2000" b="1" i="1" baseline="30000" dirty="0" smtClean="0">
                <a:ea typeface="ＭＳ Ｐゴシック" pitchFamily="34" charset="-128"/>
              </a:rPr>
              <a:t>th</a:t>
            </a:r>
            <a:r>
              <a:rPr lang="en-US" altLang="en-US" sz="2000" b="1" i="1" dirty="0" smtClean="0">
                <a:ea typeface="ＭＳ Ｐゴシック" pitchFamily="34" charset="-128"/>
              </a:rPr>
              <a:t> January – </a:t>
            </a:r>
            <a:r>
              <a:rPr lang="en-US" altLang="en-US" sz="2000" b="1" i="1" dirty="0" err="1" smtClean="0">
                <a:ea typeface="ＭＳ Ｐゴシック" pitchFamily="34" charset="-128"/>
              </a:rPr>
              <a:t>Townhill</a:t>
            </a:r>
            <a:r>
              <a:rPr lang="en-US" altLang="en-US" sz="2000" b="1" i="1" dirty="0" smtClean="0">
                <a:ea typeface="ＭＳ Ｐゴシック" pitchFamily="34" charset="-128"/>
              </a:rPr>
              <a:t> Campus – DAY COURSE 9.00-3.30</a:t>
            </a:r>
          </a:p>
          <a:p>
            <a:pPr marL="0" indent="0" eaLnBrk="1" hangingPunct="1">
              <a:buNone/>
            </a:pPr>
            <a:r>
              <a:rPr lang="en-US" altLang="en-US" sz="2000" b="1" i="1" dirty="0" smtClean="0">
                <a:ea typeface="ＭＳ Ｐゴシック" pitchFamily="34" charset="-128"/>
              </a:rPr>
              <a:t>Saturday 20</a:t>
            </a:r>
            <a:r>
              <a:rPr lang="en-US" altLang="en-US" sz="2000" b="1" i="1" baseline="30000" dirty="0" smtClean="0">
                <a:ea typeface="ＭＳ Ｐゴシック" pitchFamily="34" charset="-128"/>
              </a:rPr>
              <a:t>th</a:t>
            </a:r>
            <a:r>
              <a:rPr lang="en-US" altLang="en-US" sz="2000" b="1" i="1" dirty="0" smtClean="0">
                <a:ea typeface="ＭＳ Ｐゴシック" pitchFamily="34" charset="-128"/>
              </a:rPr>
              <a:t> January – Carmarthen Campus - </a:t>
            </a:r>
            <a:r>
              <a:rPr lang="en-US" altLang="en-US" sz="2000" b="1" i="1" dirty="0">
                <a:ea typeface="ＭＳ Ｐゴシック" pitchFamily="34" charset="-128"/>
              </a:rPr>
              <a:t>DAY COURSE 9.00-3.30</a:t>
            </a:r>
          </a:p>
          <a:p>
            <a:pPr marL="0" indent="0" eaLnBrk="1" hangingPunct="1">
              <a:buNone/>
            </a:pPr>
            <a:r>
              <a:rPr lang="en-US" altLang="en-US" sz="2000" b="1" i="1" dirty="0" smtClean="0">
                <a:solidFill>
                  <a:srgbClr val="FF0000"/>
                </a:solidFill>
                <a:ea typeface="ＭＳ Ｐゴシック" pitchFamily="34" charset="-128"/>
              </a:rPr>
              <a:t>9.00 – 11.00 </a:t>
            </a:r>
          </a:p>
          <a:p>
            <a:pPr marL="0" indent="0" eaLnBrk="1" hangingPunct="1">
              <a:buNone/>
            </a:pPr>
            <a:r>
              <a:rPr lang="en-US" altLang="en-US" sz="2000" b="1" i="1" dirty="0" smtClean="0">
                <a:solidFill>
                  <a:srgbClr val="FF0000"/>
                </a:solidFill>
                <a:ea typeface="ＭＳ Ｐゴシック" pitchFamily="34" charset="-128"/>
              </a:rPr>
              <a:t>UNCRC Training – Free (Certificate will be provided for attendance) </a:t>
            </a:r>
          </a:p>
          <a:p>
            <a:pPr marL="0" indent="0" eaLnBrk="1" hangingPunct="1">
              <a:buNone/>
            </a:pPr>
            <a:r>
              <a:rPr lang="en-US" altLang="en-US" sz="2000" b="1" i="1" dirty="0" smtClean="0">
                <a:solidFill>
                  <a:srgbClr val="00B050"/>
                </a:solidFill>
                <a:ea typeface="ＭＳ Ｐゴシック" pitchFamily="34" charset="-128"/>
              </a:rPr>
              <a:t>11.30am – 3.30pm Safeguarding: Policy and Practice in the Early Years ( 3 year certificate by Accredited Trainer) </a:t>
            </a:r>
          </a:p>
          <a:p>
            <a:pPr marL="0" indent="0" eaLnBrk="1" hangingPunct="1">
              <a:buNone/>
            </a:pPr>
            <a:r>
              <a:rPr lang="en-US" altLang="en-US" sz="2000" b="1" i="1" dirty="0" smtClean="0">
                <a:solidFill>
                  <a:srgbClr val="00B050"/>
                </a:solidFill>
                <a:ea typeface="ＭＳ Ｐゴシック" pitchFamily="34" charset="-128"/>
              </a:rPr>
              <a:t>Cost: £20.00</a:t>
            </a:r>
          </a:p>
        </p:txBody>
      </p:sp>
    </p:spTree>
    <p:extLst>
      <p:ext uri="{BB962C8B-B14F-4D97-AF65-F5344CB8AC3E}">
        <p14:creationId xmlns:p14="http://schemas.microsoft.com/office/powerpoint/2010/main" val="23616572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Sgiliau</a:t>
            </a:r>
            <a:r>
              <a:rPr lang="en-GB" dirty="0" smtClean="0"/>
              <a:t> </a:t>
            </a:r>
            <a:r>
              <a:rPr lang="en-GB" dirty="0" err="1" smtClean="0"/>
              <a:t>Lefel</a:t>
            </a:r>
            <a:r>
              <a:rPr lang="en-GB" dirty="0" smtClean="0"/>
              <a:t> 6        Level 6 skills</a:t>
            </a:r>
            <a:endParaRPr lang="en-GB" dirty="0"/>
          </a:p>
        </p:txBody>
      </p:sp>
      <p:sp>
        <p:nvSpPr>
          <p:cNvPr id="3" name="Content Placeholder 2"/>
          <p:cNvSpPr>
            <a:spLocks noGrp="1"/>
          </p:cNvSpPr>
          <p:nvPr>
            <p:ph sz="half" idx="1"/>
          </p:nvPr>
        </p:nvSpPr>
        <p:spPr>
          <a:xfrm>
            <a:off x="609600" y="1417638"/>
            <a:ext cx="5384800" cy="4171603"/>
          </a:xfrm>
        </p:spPr>
        <p:txBody>
          <a:bodyPr/>
          <a:lstStyle/>
          <a:p>
            <a:r>
              <a:rPr lang="en-GB" dirty="0" err="1" smtClean="0"/>
              <a:t>Meddwl</a:t>
            </a:r>
            <a:r>
              <a:rPr lang="en-GB" dirty="0" smtClean="0"/>
              <a:t> </a:t>
            </a:r>
            <a:r>
              <a:rPr lang="en-GB" dirty="0" err="1" smtClean="0"/>
              <a:t>yn</a:t>
            </a:r>
            <a:r>
              <a:rPr lang="en-GB" dirty="0" smtClean="0"/>
              <a:t> </a:t>
            </a:r>
            <a:r>
              <a:rPr lang="en-GB" dirty="0" err="1" smtClean="0"/>
              <a:t>gritigol</a:t>
            </a:r>
            <a:endParaRPr lang="en-GB" dirty="0" smtClean="0"/>
          </a:p>
          <a:p>
            <a:r>
              <a:rPr lang="en-GB" dirty="0" err="1" smtClean="0"/>
              <a:t>Ymchwil</a:t>
            </a:r>
            <a:r>
              <a:rPr lang="en-GB" dirty="0" smtClean="0"/>
              <a:t> </a:t>
            </a:r>
            <a:r>
              <a:rPr lang="en-GB" dirty="0" err="1" smtClean="0"/>
              <a:t>eang</a:t>
            </a:r>
            <a:r>
              <a:rPr lang="en-GB" dirty="0" smtClean="0"/>
              <a:t> ac o </a:t>
            </a:r>
            <a:r>
              <a:rPr lang="en-GB" dirty="0" err="1" smtClean="0"/>
              <a:t>safon</a:t>
            </a:r>
            <a:r>
              <a:rPr lang="en-GB" dirty="0" smtClean="0"/>
              <a:t> </a:t>
            </a:r>
            <a:r>
              <a:rPr lang="en-GB" dirty="0" err="1" smtClean="0"/>
              <a:t>academaidd</a:t>
            </a:r>
            <a:r>
              <a:rPr lang="en-GB" dirty="0" smtClean="0"/>
              <a:t> </a:t>
            </a:r>
            <a:r>
              <a:rPr lang="en-GB" dirty="0" err="1" smtClean="0"/>
              <a:t>addas</a:t>
            </a:r>
            <a:endParaRPr lang="en-GB" dirty="0" smtClean="0"/>
          </a:p>
          <a:p>
            <a:r>
              <a:rPr lang="en-GB" dirty="0" err="1" smtClean="0"/>
              <a:t>Adfyfyrio</a:t>
            </a:r>
            <a:r>
              <a:rPr lang="en-GB" dirty="0" smtClean="0"/>
              <a:t> </a:t>
            </a:r>
            <a:r>
              <a:rPr lang="en-GB" dirty="0" err="1" smtClean="0"/>
              <a:t>ar</a:t>
            </a:r>
            <a:r>
              <a:rPr lang="en-GB" dirty="0" smtClean="0"/>
              <a:t> </a:t>
            </a:r>
            <a:r>
              <a:rPr lang="en-GB" dirty="0" err="1" smtClean="0"/>
              <a:t>lefel</a:t>
            </a:r>
            <a:r>
              <a:rPr lang="en-GB" dirty="0" smtClean="0"/>
              <a:t> 5</a:t>
            </a:r>
          </a:p>
          <a:p>
            <a:r>
              <a:rPr lang="en-GB" dirty="0" err="1" smtClean="0"/>
              <a:t>Sgiliau</a:t>
            </a:r>
            <a:r>
              <a:rPr lang="en-GB" dirty="0" smtClean="0"/>
              <a:t> </a:t>
            </a:r>
            <a:r>
              <a:rPr lang="en-GB" dirty="0" err="1" smtClean="0"/>
              <a:t>acadeaidd</a:t>
            </a:r>
            <a:endParaRPr lang="en-GB" dirty="0" smtClean="0"/>
          </a:p>
          <a:p>
            <a:pPr lvl="1"/>
            <a:r>
              <a:rPr lang="en-GB" dirty="0" err="1" smtClean="0"/>
              <a:t>Cyferinodi</a:t>
            </a:r>
            <a:endParaRPr lang="en-GB" dirty="0" smtClean="0"/>
          </a:p>
          <a:p>
            <a:pPr lvl="1"/>
            <a:r>
              <a:rPr lang="en-GB" dirty="0" err="1" smtClean="0"/>
              <a:t>Mynegiant</a:t>
            </a:r>
            <a:r>
              <a:rPr lang="en-GB" dirty="0" smtClean="0"/>
              <a:t> </a:t>
            </a:r>
            <a:r>
              <a:rPr lang="en-GB" dirty="0" err="1" smtClean="0"/>
              <a:t>clir</a:t>
            </a:r>
            <a:endParaRPr lang="en-GB" dirty="0" smtClean="0"/>
          </a:p>
          <a:p>
            <a:pPr lvl="1"/>
            <a:r>
              <a:rPr lang="en-GB" dirty="0" err="1" smtClean="0"/>
              <a:t>Fformat</a:t>
            </a:r>
            <a:r>
              <a:rPr lang="en-GB" dirty="0" smtClean="0"/>
              <a:t> </a:t>
            </a:r>
            <a:r>
              <a:rPr lang="en-GB" dirty="0" err="1" smtClean="0"/>
              <a:t>cywir</a:t>
            </a:r>
            <a:endParaRPr lang="en-GB" dirty="0" smtClean="0"/>
          </a:p>
          <a:p>
            <a:endParaRPr lang="en-GB" dirty="0"/>
          </a:p>
        </p:txBody>
      </p:sp>
      <p:sp>
        <p:nvSpPr>
          <p:cNvPr id="4" name="Content Placeholder 3"/>
          <p:cNvSpPr>
            <a:spLocks noGrp="1"/>
          </p:cNvSpPr>
          <p:nvPr>
            <p:ph sz="half" idx="2"/>
          </p:nvPr>
        </p:nvSpPr>
        <p:spPr>
          <a:xfrm>
            <a:off x="6197600" y="1288111"/>
            <a:ext cx="5384800" cy="4301130"/>
          </a:xfrm>
        </p:spPr>
        <p:txBody>
          <a:bodyPr/>
          <a:lstStyle/>
          <a:p>
            <a:r>
              <a:rPr lang="en-GB" dirty="0" smtClean="0"/>
              <a:t>Critical thinking</a:t>
            </a:r>
          </a:p>
          <a:p>
            <a:r>
              <a:rPr lang="en-GB" dirty="0" smtClean="0"/>
              <a:t>Wide range of research which is of an acceptable academic standard</a:t>
            </a:r>
          </a:p>
          <a:p>
            <a:r>
              <a:rPr lang="en-GB" dirty="0" smtClean="0"/>
              <a:t>Reflecting on level 5</a:t>
            </a:r>
          </a:p>
          <a:p>
            <a:r>
              <a:rPr lang="en-GB" dirty="0" smtClean="0"/>
              <a:t>Academic skills</a:t>
            </a:r>
          </a:p>
          <a:p>
            <a:pPr lvl="1"/>
            <a:r>
              <a:rPr lang="en-GB" dirty="0" smtClean="0"/>
              <a:t>Referencing</a:t>
            </a:r>
          </a:p>
          <a:p>
            <a:pPr lvl="1"/>
            <a:r>
              <a:rPr lang="en-GB" dirty="0" smtClean="0"/>
              <a:t>Clear expression</a:t>
            </a:r>
          </a:p>
          <a:p>
            <a:pPr lvl="1"/>
            <a:r>
              <a:rPr lang="en-GB" dirty="0" smtClean="0"/>
              <a:t>Correct format</a:t>
            </a:r>
            <a:endParaRPr lang="en-GB" dirty="0"/>
          </a:p>
        </p:txBody>
      </p:sp>
    </p:spTree>
    <p:extLst>
      <p:ext uri="{BB962C8B-B14F-4D97-AF65-F5344CB8AC3E}">
        <p14:creationId xmlns:p14="http://schemas.microsoft.com/office/powerpoint/2010/main" val="710633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4294967295"/>
          </p:nvPr>
        </p:nvSpPr>
        <p:spPr>
          <a:xfrm>
            <a:off x="0" y="1600200"/>
            <a:ext cx="10972800" cy="3916363"/>
          </a:xfrm>
        </p:spPr>
        <p:txBody>
          <a:bodyPr/>
          <a:lstStyle/>
          <a:p>
            <a:pPr marL="0" indent="0" algn="ctr">
              <a:buNone/>
            </a:pPr>
            <a:r>
              <a:rPr lang="en-GB" sz="6000" dirty="0" err="1" smtClean="0"/>
              <a:t>Unrhyw</a:t>
            </a:r>
            <a:r>
              <a:rPr lang="en-GB" sz="6000" dirty="0" smtClean="0"/>
              <a:t> </a:t>
            </a:r>
            <a:r>
              <a:rPr lang="en-GB" sz="6000" dirty="0" err="1" smtClean="0"/>
              <a:t>gwestiynau</a:t>
            </a:r>
            <a:r>
              <a:rPr lang="en-GB" sz="6000" dirty="0" smtClean="0"/>
              <a:t>?</a:t>
            </a:r>
          </a:p>
          <a:p>
            <a:pPr marL="0" indent="0" algn="ctr">
              <a:buNone/>
            </a:pPr>
            <a:endParaRPr lang="en-GB" sz="6000" dirty="0"/>
          </a:p>
          <a:p>
            <a:pPr marL="0" indent="0" algn="ctr">
              <a:buNone/>
            </a:pPr>
            <a:r>
              <a:rPr lang="en-GB" sz="6000" dirty="0" smtClean="0"/>
              <a:t>Any questions?</a:t>
            </a:r>
            <a:endParaRPr lang="en-GB" sz="6000" dirty="0"/>
          </a:p>
        </p:txBody>
      </p:sp>
    </p:spTree>
    <p:extLst>
      <p:ext uri="{BB962C8B-B14F-4D97-AF65-F5344CB8AC3E}">
        <p14:creationId xmlns:p14="http://schemas.microsoft.com/office/powerpoint/2010/main" val="7925108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2133</Words>
  <Application>Microsoft Office PowerPoint</Application>
  <PresentationFormat>Widescreen</PresentationFormat>
  <Paragraphs>274</Paragraphs>
  <Slides>23</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ＭＳ Ｐゴシック</vt:lpstr>
      <vt:lpstr>Arial</vt:lpstr>
      <vt:lpstr>Calibri</vt:lpstr>
      <vt:lpstr>Lucida Sans</vt:lpstr>
      <vt:lpstr>Myriad Pro</vt:lpstr>
      <vt:lpstr>Times</vt:lpstr>
      <vt:lpstr>Times New Roman</vt:lpstr>
      <vt:lpstr>20140311PresentationUWTSDTemplate</vt:lpstr>
      <vt:lpstr>Anwytho FTF Induction</vt:lpstr>
      <vt:lpstr>Cynnwys      Contents</vt:lpstr>
      <vt:lpstr>EAEE6001/C Arweinyddiaeth a gwaith tîm yn y blynyddoedd cynnar  Leadership and teamwork in the early years  </vt:lpstr>
      <vt:lpstr>Aseiniad/Assessment</vt:lpstr>
      <vt:lpstr>EAEE6002C Plant ag anghenion cymorth ychwanegol: cynhwysiant,  eiriolaeth a thegwch  EAEE6002 Children with additional support needs: inclusion, advocacy and equity </vt:lpstr>
      <vt:lpstr>Aseiniad Assignment</vt:lpstr>
      <vt:lpstr>EAEE6003/C Arweinyddiaeth ar gyfer systemau o ansawdd Leadership for systems of quality </vt:lpstr>
      <vt:lpstr>Aseiniad/Assessment</vt:lpstr>
      <vt:lpstr>EAEE6004/C Sgiliau arwain mewn entrepreneuriaeth Leadership skills in entrepreneurship   </vt:lpstr>
      <vt:lpstr>Aseiniad/Assessment</vt:lpstr>
      <vt:lpstr> EAEE6005/C  Cynaladwyedd yn y blynyddoedd cynnar Sustainability in the early years </vt:lpstr>
      <vt:lpstr>Aseiniad (100%) Assignment (100%)</vt:lpstr>
      <vt:lpstr>EAEE6006/C Llythrennedd digidol ac yn y cyfryngau Media and digital literacy</vt:lpstr>
      <vt:lpstr>Asesiad            Assessment</vt:lpstr>
      <vt:lpstr>EAEE6008C Prosiect Ymchwil Personol  EAEE6008 Personal Research Project</vt:lpstr>
      <vt:lpstr>Aseiniad Assignment</vt:lpstr>
      <vt:lpstr>Amserlen - Timetable</vt:lpstr>
      <vt:lpstr> TAR  -  PGCE Cyfweliadau Ffug – Mock Interviews </vt:lpstr>
      <vt:lpstr>Gyrfaoedd a chyfleoedd pellach Careers and further opportunities </vt:lpstr>
      <vt:lpstr>Sesiwn Llyfrgell  Library session  </vt:lpstr>
      <vt:lpstr>Cyfle i ennill Tystysgrifau Diogelu a’r CCUHP                                      An opportunity to gain certificates in Safeguarding and the UNCRC   </vt:lpstr>
      <vt:lpstr>Sgiliau Lefel 6        Level 6 skills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dc:title>
  <dc:creator>Paul Darby</dc:creator>
  <cp:lastModifiedBy>Gwyneth Davies</cp:lastModifiedBy>
  <cp:revision>11</cp:revision>
  <dcterms:created xsi:type="dcterms:W3CDTF">2016-09-30T12:54:06Z</dcterms:created>
  <dcterms:modified xsi:type="dcterms:W3CDTF">2017-12-05T09:49:28Z</dcterms:modified>
</cp:coreProperties>
</file>