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70" r:id="rId4"/>
    <p:sldId id="258" r:id="rId5"/>
    <p:sldId id="259" r:id="rId6"/>
    <p:sldId id="260" r:id="rId7"/>
    <p:sldId id="262" r:id="rId8"/>
    <p:sldId id="263" r:id="rId9"/>
    <p:sldId id="265" r:id="rId10"/>
    <p:sldId id="264" r:id="rId11"/>
    <p:sldId id="266" r:id="rId12"/>
    <p:sldId id="269"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30" autoAdjust="0"/>
    <p:restoredTop sz="94660"/>
  </p:normalViewPr>
  <p:slideViewPr>
    <p:cSldViewPr snapToGrid="0">
      <p:cViewPr varScale="1">
        <p:scale>
          <a:sx n="72" d="100"/>
          <a:sy n="72" d="100"/>
        </p:scale>
        <p:origin x="109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9B7479-D534-4685-AAB2-08567CEC80B5}" type="datetimeFigureOut">
              <a:rPr lang="en-GB" smtClean="0"/>
              <a:t>12/07/2023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FE41E-0EA3-4B63-AB82-ABA466AD4F65}" type="slidenum">
              <a:rPr lang="en-GB" smtClean="0"/>
              <a:t>‹#›</a:t>
            </a:fld>
            <a:endParaRPr lang="en-GB"/>
          </a:p>
        </p:txBody>
      </p:sp>
    </p:spTree>
    <p:extLst>
      <p:ext uri="{BB962C8B-B14F-4D97-AF65-F5344CB8AC3E}">
        <p14:creationId xmlns:p14="http://schemas.microsoft.com/office/powerpoint/2010/main" val="2783504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P&amp;G’s diversity in terms of both geography and product range has helped it to deal with the coronavirus crisis, as it witnessed a 6% increase in organic sales in 2020.All its businesses are projected to witness rise in CAGR during 2020-2025 and are thereby expected to perform well in 2021 as well.</a:t>
            </a:r>
            <a:br>
              <a:rPr lang="en-US" dirty="0"/>
            </a:br>
            <a:br>
              <a:rPr lang="en-US" dirty="0"/>
            </a:br>
            <a:r>
              <a:rPr lang="en-US" sz="1200" b="0" i="0" kern="1200" dirty="0">
                <a:solidFill>
                  <a:schemeClr val="tx1"/>
                </a:solidFill>
                <a:effectLst/>
                <a:latin typeface="+mn-lt"/>
                <a:ea typeface="+mn-ea"/>
                <a:cs typeface="+mn-cs"/>
              </a:rPr>
              <a:t>Overall, the company has several core strengths that leave it well placed to deal with the current crisis, based on the latest available information.</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3</a:t>
            </a:fld>
            <a:endParaRPr lang="en-GB"/>
          </a:p>
        </p:txBody>
      </p:sp>
    </p:spTree>
    <p:extLst>
      <p:ext uri="{BB962C8B-B14F-4D97-AF65-F5344CB8AC3E}">
        <p14:creationId xmlns:p14="http://schemas.microsoft.com/office/powerpoint/2010/main" val="68505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Like many other businesses, P&amp;G had to grapple with the COVID-19 pandemic in 2020. In December 2019, a novel strain of corona virus was first detected in Wuhan city in China. While 80 percent% of the people infected with COVID-19 showed mild symptoms such as cold and flu, around 14% displayed symptoms of pneumonia and shortness of breath. Around 5 percent of the patients suffered from septic shock, respiratory failure, and multiple organ failure, according to data released by the Chinese authorities. The virus soon spread to other provinces of China and throughout the world. On March 11, 2020, the World Health Organization declared it a pandemic. mid all race for production, P&amp;G’s witnessed a massive surge in its third-quarter financial results, the best US sales in decades. In April 2020, the company reported that its organic sales in US surged 10 percent and global net sales rose about 5 percent to US$17.21 billion. The adjusted earnings per share wasUS$1.17 per share. Analysts, however, predicted sales of US$17.46..</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4</a:t>
            </a:fld>
            <a:endParaRPr lang="en-GB"/>
          </a:p>
        </p:txBody>
      </p:sp>
    </p:spTree>
    <p:extLst>
      <p:ext uri="{BB962C8B-B14F-4D97-AF65-F5344CB8AC3E}">
        <p14:creationId xmlns:p14="http://schemas.microsoft.com/office/powerpoint/2010/main" val="2491602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Besides scaling </a:t>
            </a:r>
            <a:r>
              <a:rPr lang="en-US" sz="1200" b="0" i="0" kern="1200" dirty="0" err="1">
                <a:solidFill>
                  <a:schemeClr val="tx1"/>
                </a:solidFill>
                <a:effectLst/>
                <a:latin typeface="+mn-lt"/>
                <a:ea typeface="+mn-ea"/>
                <a:cs typeface="+mn-cs"/>
              </a:rPr>
              <a:t>upto</a:t>
            </a:r>
            <a:r>
              <a:rPr lang="en-US" sz="1200" b="0" i="0" kern="1200" dirty="0">
                <a:solidFill>
                  <a:schemeClr val="tx1"/>
                </a:solidFill>
                <a:effectLst/>
                <a:latin typeface="+mn-lt"/>
                <a:ea typeface="+mn-ea"/>
                <a:cs typeface="+mn-cs"/>
              </a:rPr>
              <a:t> meet the consumer demands and the double down bid, another major challenge for the company was to keep the workers safe during the pandemic. P&amp;G released a series of safety protocols to keep workers healthy.</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 In addition to requiring them to wear face masks, wash hands and keep 6-feet apart, the company also eliminated in-person meetings and other large gatherings places like the cafeteria, break rooms and locker rooms to prevent close contact with other employees..</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5</a:t>
            </a:fld>
            <a:endParaRPr lang="en-GB"/>
          </a:p>
        </p:txBody>
      </p:sp>
    </p:spTree>
    <p:extLst>
      <p:ext uri="{BB962C8B-B14F-4D97-AF65-F5344CB8AC3E}">
        <p14:creationId xmlns:p14="http://schemas.microsoft.com/office/powerpoint/2010/main" val="1578455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COVID-19, Procter &amp; Gamble's (P&amp;G) SWOT analysis can be </a:t>
            </a:r>
            <a:r>
              <a:rPr lang="en-US" dirty="0" err="1"/>
              <a:t>summarised</a:t>
            </a:r>
            <a:r>
              <a:rPr lang="en-US" dirty="0"/>
              <a:t> as </a:t>
            </a:r>
            <a:r>
              <a:rPr lang="en-US" dirty="0" err="1"/>
              <a:t>follows:Strengths:P&amp;G</a:t>
            </a:r>
            <a:r>
              <a:rPr lang="en-US" dirty="0"/>
              <a:t> has a diverse portfolio of well-established and reputable brands, which provides a competitive </a:t>
            </a:r>
            <a:r>
              <a:rPr lang="en-US" dirty="0" err="1"/>
              <a:t>advantage.Global</a:t>
            </a:r>
            <a:r>
              <a:rPr lang="en-US" dirty="0"/>
              <a:t> Market Presence: Using economies of scale and distribution networks, P&amp;G operates in numerous regions around the </a:t>
            </a:r>
            <a:r>
              <a:rPr lang="en-US" dirty="0" err="1"/>
              <a:t>globe.Research</a:t>
            </a:r>
            <a:r>
              <a:rPr lang="en-US" dirty="0"/>
              <a:t> and Innovation: P&amp;G invests in R&amp;D, which enables the introduction of innovative products to satisfy the changing needs of </a:t>
            </a:r>
            <a:r>
              <a:rPr lang="en-US" dirty="0" err="1"/>
              <a:t>consumers.Expertise</a:t>
            </a:r>
            <a:r>
              <a:rPr lang="en-US" dirty="0"/>
              <a:t> in the Supply Chain P&amp;G has a robust supply chain that ensures the production, distribution, and availability of its </a:t>
            </a:r>
            <a:r>
              <a:rPr lang="en-US" dirty="0" err="1"/>
              <a:t>products.Weaknesses:Dependence</a:t>
            </a:r>
            <a:r>
              <a:rPr lang="en-US" dirty="0"/>
              <a:t> on Traditional Channels: In an increasingly digital marketplace, P&amp;G's reliance on brick-and-mortar retail may present </a:t>
            </a:r>
            <a:r>
              <a:rPr lang="en-US" dirty="0" err="1"/>
              <a:t>challenges.Product</a:t>
            </a:r>
            <a:r>
              <a:rPr lang="en-US" dirty="0"/>
              <a:t> Concentration: P&amp;G's revenue is highly dependent on a few major product categories, leaving the company susceptible to changes in consumer </a:t>
            </a:r>
            <a:r>
              <a:rPr lang="en-US" dirty="0" err="1"/>
              <a:t>preferences.Limited</a:t>
            </a:r>
            <a:r>
              <a:rPr lang="en-US" dirty="0"/>
              <a:t> Geographic Diversification: P&amp;G's over-reliance on particular markets or regions exposes it to regional economic conditions-related </a:t>
            </a:r>
            <a:r>
              <a:rPr lang="en-US" dirty="0" err="1"/>
              <a:t>risks.Opportunities:E-commerce</a:t>
            </a:r>
            <a:r>
              <a:rPr lang="en-US" dirty="0"/>
              <a:t> Expansion: P&amp;G can </a:t>
            </a:r>
            <a:r>
              <a:rPr lang="en-US" dirty="0" err="1"/>
              <a:t>capitalise</a:t>
            </a:r>
            <a:r>
              <a:rPr lang="en-US" dirty="0"/>
              <a:t> on the rise of online purchasing to expand its e-commerce presence and directly reach more </a:t>
            </a:r>
            <a:r>
              <a:rPr lang="en-US" dirty="0" err="1"/>
              <a:t>consumers.Increased</a:t>
            </a:r>
            <a:r>
              <a:rPr lang="en-US" dirty="0"/>
              <a:t> consumer interest in health and sanitation presents opportunities for P&amp;G's personal care and cleaning </a:t>
            </a:r>
            <a:r>
              <a:rPr lang="en-US" dirty="0" err="1"/>
              <a:t>products.Sustainability</a:t>
            </a:r>
            <a:r>
              <a:rPr lang="en-US" dirty="0"/>
              <a:t> and Environmental Concerns: P&amp;G can </a:t>
            </a:r>
            <a:r>
              <a:rPr lang="en-US" dirty="0" err="1"/>
              <a:t>capitalise</a:t>
            </a:r>
            <a:r>
              <a:rPr lang="en-US" dirty="0"/>
              <a:t> on the rising demand for environmentally </a:t>
            </a:r>
            <a:r>
              <a:rPr lang="en-US" dirty="0" err="1"/>
              <a:t>favourable</a:t>
            </a:r>
            <a:r>
              <a:rPr lang="en-US" dirty="0"/>
              <a:t> and sustainable </a:t>
            </a:r>
            <a:r>
              <a:rPr lang="en-US" dirty="0" err="1"/>
              <a:t>products.Emerging</a:t>
            </a:r>
            <a:r>
              <a:rPr lang="en-US" dirty="0"/>
              <a:t> Markets: Expansion into emergent markets with increasing consumer purchasing power affords P&amp;G expansion </a:t>
            </a:r>
            <a:r>
              <a:rPr lang="en-US" dirty="0" err="1"/>
              <a:t>opportunities.Threats:P&amp;G</a:t>
            </a:r>
            <a:r>
              <a:rPr lang="en-US" dirty="0"/>
              <a:t> faces intense competition from global and local competitors across all of its product categories, which may have an effect on its market </a:t>
            </a:r>
            <a:r>
              <a:rPr lang="en-US" dirty="0" err="1"/>
              <a:t>share.Economic</a:t>
            </a:r>
            <a:r>
              <a:rPr lang="en-US" dirty="0"/>
              <a:t> Uncertainty: Volatile economic conditions may affect consumer spending habits and product </a:t>
            </a:r>
            <a:r>
              <a:rPr lang="en-US" dirty="0" err="1"/>
              <a:t>demand.Regulatory</a:t>
            </a:r>
            <a:r>
              <a:rPr lang="en-US" dirty="0"/>
              <a:t> Difficulties Evolving regulations pertaining to product safety, labelling, and environmental standards can present compliance </a:t>
            </a:r>
            <a:r>
              <a:rPr lang="en-US" dirty="0" err="1"/>
              <a:t>difficulties.Risks</a:t>
            </a:r>
            <a:r>
              <a:rPr lang="en-US" dirty="0"/>
              <a:t> of Disruption: External factors, such as supply chain disruptions or public health crises, can affect the operations and product availability of </a:t>
            </a:r>
            <a:r>
              <a:rPr lang="en-US" dirty="0" err="1"/>
              <a:t>P&amp;G.By</a:t>
            </a:r>
            <a:r>
              <a:rPr lang="en-US" dirty="0"/>
              <a:t> diversifying distribution channels, investing in digital capabilities, expanding sustainability efforts, exploring emerging markets, and remaining flexible in response to shifting consumer preferences and market dynamics, Procter &amp; Gamble should </a:t>
            </a:r>
            <a:r>
              <a:rPr lang="en-US" dirty="0" err="1"/>
              <a:t>capitalise</a:t>
            </a:r>
            <a:r>
              <a:rPr lang="en-US" dirty="0"/>
              <a:t> on its strengths, compensate for its weaknesses, seize opportunities, and protect itself from threats.</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6</a:t>
            </a:fld>
            <a:endParaRPr lang="en-GB"/>
          </a:p>
        </p:txBody>
      </p:sp>
    </p:spTree>
    <p:extLst>
      <p:ext uri="{BB962C8B-B14F-4D97-AF65-F5344CB8AC3E}">
        <p14:creationId xmlns:p14="http://schemas.microsoft.com/office/powerpoint/2010/main" val="1275104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elements that may contribute to P&amp;G's market failure during COVID-19 </a:t>
            </a:r>
            <a:r>
              <a:rPr lang="en-US" dirty="0" err="1"/>
              <a:t>include:Supply</a:t>
            </a:r>
            <a:r>
              <a:rPr lang="en-US" dirty="0"/>
              <a:t> Chain Disruption COVID-19 has significantly disrupted global supply chains, resulting in shortages of basic materials, manufacturing delays, and distribution difficulties. Due to these supply chain issues, P&amp;G may be unable to meet consumer demand, which could lead to its failure in the </a:t>
            </a:r>
            <a:r>
              <a:rPr lang="en-US" dirty="0" err="1"/>
              <a:t>market.The</a:t>
            </a:r>
            <a:r>
              <a:rPr lang="en-US" dirty="0"/>
              <a:t> pandemic has resulted in a shift in consumer </a:t>
            </a:r>
            <a:r>
              <a:rPr lang="en-US" dirty="0" err="1"/>
              <a:t>behaviour</a:t>
            </a:r>
            <a:r>
              <a:rPr lang="en-US" dirty="0"/>
              <a:t> and preferences. If P&amp;G fails to adapt its product offerings to the shifting requirements and priorities of consumers during and after the pandemic, it risks experiencing market </a:t>
            </a:r>
            <a:r>
              <a:rPr lang="en-US" dirty="0" err="1"/>
              <a:t>failure.The</a:t>
            </a:r>
            <a:r>
              <a:rPr lang="en-US" dirty="0"/>
              <a:t> economic downturn triggered by the COVID-19 virus has diminished consumer purchasing power. If consumers </a:t>
            </a:r>
            <a:r>
              <a:rPr lang="en-US" dirty="0" err="1"/>
              <a:t>prioritise</a:t>
            </a:r>
            <a:r>
              <a:rPr lang="en-US" dirty="0"/>
              <a:t> essential items and reduce discretionary spending on P&amp;G products, the company could face market </a:t>
            </a:r>
            <a:r>
              <a:rPr lang="en-US" dirty="0" err="1"/>
              <a:t>failure.Reduced</a:t>
            </a:r>
            <a:r>
              <a:rPr lang="en-US" dirty="0"/>
              <a:t> Brand Loyalty: The financial distress caused by the pandemic may prompt consumers to seek out cheaper alternatives or private label products, which can have a negative effect on P&amp;G's market share and brand </a:t>
            </a:r>
            <a:r>
              <a:rPr lang="en-US" dirty="0" err="1"/>
              <a:t>loyalty.Traditional</a:t>
            </a:r>
            <a:r>
              <a:rPr lang="en-US" dirty="0"/>
              <a:t> marketing and advertising channels, including in-store promotions, events, and out-of-home advertising, have been disrupted by the pandemic. P&amp;G may experience market failure if it is unable to effectively reach and engage consumers via alternative digital </a:t>
            </a:r>
            <a:r>
              <a:rPr lang="en-US" dirty="0" err="1"/>
              <a:t>channels.Competition</a:t>
            </a:r>
            <a:r>
              <a:rPr lang="en-US" dirty="0"/>
              <a:t> Intensified COVID-19 has intensified competition in the consumer products industry. If P&amp;G fails to differentiate itself from competitors and entice consumers with compelling value propositions, it may face market </a:t>
            </a:r>
            <a:r>
              <a:rPr lang="en-US" dirty="0" err="1"/>
              <a:t>failure.Uncertainty</a:t>
            </a:r>
            <a:r>
              <a:rPr lang="en-US" dirty="0"/>
              <a:t> and Volatility: The pandemic's unpredictability and long-lasting effects produce uncertainty and volatility in the market. P&amp;G could face market failure if it is unable to adapt to a shifting environment and make sound business decisions in the face of persistent </a:t>
            </a:r>
            <a:r>
              <a:rPr lang="en-US" dirty="0" err="1"/>
              <a:t>uncertainties.To</a:t>
            </a:r>
            <a:r>
              <a:rPr lang="en-US" dirty="0"/>
              <a:t> mitigate these factors and avoid market failure, P&amp;G should concentrate on adapting its supply chain, conducting market research to understand changing consumer preferences, exploring cost-effective product options, leveraging digital marketing strategies, enhancing brand loyalty through effective communication, and maintaining market flexibility.</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7</a:t>
            </a:fld>
            <a:endParaRPr lang="en-GB"/>
          </a:p>
        </p:txBody>
      </p:sp>
    </p:spTree>
    <p:extLst>
      <p:ext uri="{BB962C8B-B14F-4D97-AF65-F5344CB8AC3E}">
        <p14:creationId xmlns:p14="http://schemas.microsoft.com/office/powerpoint/2010/main" val="4151475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P&amp;G allocates resources strategically to resolve environmental challenges. This consists </a:t>
            </a:r>
            <a:r>
              <a:rPr lang="en-US" dirty="0" err="1"/>
              <a:t>of:Research</a:t>
            </a:r>
            <a:r>
              <a:rPr lang="en-US" dirty="0"/>
              <a:t> and Development: P&amp;G invests in R&amp;D to drive innovation and develop new products that satisfy consumers' changing needs and preferences. By investing in research and development, P&amp;G can remain ahead of competitors and introduce innovative solutions to market </a:t>
            </a:r>
            <a:r>
              <a:rPr lang="en-US" dirty="0" err="1"/>
              <a:t>challenges.Marketing</a:t>
            </a:r>
            <a:r>
              <a:rPr lang="en-US" dirty="0"/>
              <a:t> and Advertising: P&amp;G allocates resources to marketing and advertising initiatives in order to increase brand recognition, promote its products, and engage consumers. This includes investments in advertising campaigns, digital marketing strategies, and partnerships with personalities and influencers to reach target audiences </a:t>
            </a:r>
            <a:r>
              <a:rPr lang="en-US" dirty="0" err="1"/>
              <a:t>effectively.P&amp;G</a:t>
            </a:r>
            <a:r>
              <a:rPr lang="en-US" dirty="0"/>
              <a:t> </a:t>
            </a:r>
            <a:r>
              <a:rPr lang="en-US" dirty="0" err="1"/>
              <a:t>recognises</a:t>
            </a:r>
            <a:r>
              <a:rPr lang="en-US" dirty="0"/>
              <a:t> the significance of digital transformation and allocates resources to enhance its digital capabilities. This includes investments in technology infrastructure, data analytics, and e-commerce platforms to enhance consumer experiences, </a:t>
            </a:r>
            <a:r>
              <a:rPr lang="en-US" dirty="0" err="1"/>
              <a:t>optimise</a:t>
            </a:r>
            <a:r>
              <a:rPr lang="en-US" dirty="0"/>
              <a:t> operations, and leverage digital channels for marketing and </a:t>
            </a:r>
            <a:r>
              <a:rPr lang="en-US" dirty="0" err="1"/>
              <a:t>sales.P&amp;G</a:t>
            </a:r>
            <a:r>
              <a:rPr lang="en-US" dirty="0"/>
              <a:t> is committed to </a:t>
            </a:r>
            <a:r>
              <a:rPr lang="en-US" dirty="0" err="1"/>
              <a:t>optimising</a:t>
            </a:r>
            <a:r>
              <a:rPr lang="en-US" dirty="0"/>
              <a:t> its supply chain to ensure efficient product production, distribution, and availability. This involves making investments in logistics, inventory management systems, and strategic procurement </a:t>
            </a:r>
            <a:r>
              <a:rPr lang="en-US" dirty="0" err="1"/>
              <a:t>practises</a:t>
            </a:r>
            <a:r>
              <a:rPr lang="en-US" dirty="0"/>
              <a:t> in order to </a:t>
            </a:r>
            <a:r>
              <a:rPr lang="en-US" dirty="0" err="1"/>
              <a:t>minimise</a:t>
            </a:r>
            <a:r>
              <a:rPr lang="en-US" dirty="0"/>
              <a:t> disruptions, increase efficiency, and meet consumer </a:t>
            </a:r>
            <a:r>
              <a:rPr lang="en-US" dirty="0" err="1"/>
              <a:t>demand.P&amp;G</a:t>
            </a:r>
            <a:r>
              <a:rPr lang="en-US" dirty="0"/>
              <a:t> allocates resources to sustainability initiatives, such as eco-friendly product development, responsible procurement of raw materials, and reducing its environmental footprint. P&amp;G intends to meet consumer expectations and contribute to a greener future by investing in sustainable </a:t>
            </a:r>
            <a:r>
              <a:rPr lang="en-US" dirty="0" err="1"/>
              <a:t>practises.Employee</a:t>
            </a:r>
            <a:r>
              <a:rPr lang="en-US" dirty="0"/>
              <a:t> Growth and Well-Being: P&amp;G acknowledges the significance of its personnel and invests in employee development and wellness </a:t>
            </a:r>
            <a:r>
              <a:rPr lang="en-US" dirty="0" err="1"/>
              <a:t>programmes</a:t>
            </a:r>
            <a:r>
              <a:rPr lang="en-US" dirty="0"/>
              <a:t>. This includes training, opportunities for career advancement, and efforts to promote work-life balance and employee </a:t>
            </a:r>
            <a:r>
              <a:rPr lang="en-US" dirty="0" err="1"/>
              <a:t>satisfaction.By</a:t>
            </a:r>
            <a:r>
              <a:rPr lang="en-US" dirty="0"/>
              <a:t> strategically allocating resources to these areas, P&amp;G can effectively address business environment challenges, maintain competitiveness, and drive sustainable development in the post-pandemic period.</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8</a:t>
            </a:fld>
            <a:endParaRPr lang="en-GB"/>
          </a:p>
        </p:txBody>
      </p:sp>
    </p:spTree>
    <p:extLst>
      <p:ext uri="{BB962C8B-B14F-4D97-AF65-F5344CB8AC3E}">
        <p14:creationId xmlns:p14="http://schemas.microsoft.com/office/powerpoint/2010/main" val="838747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COVID-19 pandemic, P&amp;G has implemented several ecological marketing and corporate social responsibility (CSR) strategies. Here are some </a:t>
            </a:r>
            <a:r>
              <a:rPr lang="en-US" dirty="0" err="1"/>
              <a:t>examples:Innovation</a:t>
            </a:r>
            <a:r>
              <a:rPr lang="en-US" dirty="0"/>
              <a:t> in Sustainable Products: P&amp;G has </a:t>
            </a:r>
            <a:r>
              <a:rPr lang="en-US" dirty="0" err="1"/>
              <a:t>prioritised</a:t>
            </a:r>
            <a:r>
              <a:rPr lang="en-US" dirty="0"/>
              <a:t> the development and promotion of sustainable product options. For example, they have implemented concentrated formulations and refillable packaging for a number of products, thereby reducing waste and environmental </a:t>
            </a:r>
            <a:r>
              <a:rPr lang="en-US" dirty="0" err="1"/>
              <a:t>impact.Responsible</a:t>
            </a:r>
            <a:r>
              <a:rPr lang="en-US" dirty="0"/>
              <a:t> Sourcing: To ensure the ethical and sustainable procurement of raw materials, P&amp;G has </a:t>
            </a:r>
            <a:r>
              <a:rPr lang="en-US" dirty="0" err="1"/>
              <a:t>emphasised</a:t>
            </a:r>
            <a:r>
              <a:rPr lang="en-US" dirty="0"/>
              <a:t> responsible sourcing </a:t>
            </a:r>
            <a:r>
              <a:rPr lang="en-US" dirty="0" err="1"/>
              <a:t>practises</a:t>
            </a:r>
            <a:r>
              <a:rPr lang="en-US" dirty="0"/>
              <a:t>. This includes collaborating with suppliers who adhere to environmental and social standards, such as employing responsible forestry and agricultural </a:t>
            </a:r>
            <a:r>
              <a:rPr lang="en-US" dirty="0" err="1"/>
              <a:t>practises.Waste</a:t>
            </a:r>
            <a:r>
              <a:rPr lang="en-US" dirty="0"/>
              <a:t> Reduction and Recycling: P&amp;G has implemented waste reduction and recycling initiatives. They have launched recycling </a:t>
            </a:r>
            <a:r>
              <a:rPr lang="en-US" dirty="0" err="1"/>
              <a:t>programmes</a:t>
            </a:r>
            <a:r>
              <a:rPr lang="en-US" dirty="0"/>
              <a:t> and partnered with </a:t>
            </a:r>
            <a:r>
              <a:rPr lang="en-US" dirty="0" err="1"/>
              <a:t>organisations</a:t>
            </a:r>
            <a:r>
              <a:rPr lang="en-US" dirty="0"/>
              <a:t> to educate consumers on appropriate waste disposal and recycling </a:t>
            </a:r>
            <a:r>
              <a:rPr lang="en-US" dirty="0" err="1"/>
              <a:t>procedures.Reduction</a:t>
            </a:r>
            <a:r>
              <a:rPr lang="en-US" dirty="0"/>
              <a:t> of Environmental Footprint: P&amp;G has set ambitious environmental objectives to reduce its overall environmental footprint. This includes efforts to reduce their operations' greenhouse gas emissions, water consumption, and refuse </a:t>
            </a:r>
            <a:r>
              <a:rPr lang="en-US" dirty="0" err="1"/>
              <a:t>production.Community</a:t>
            </a:r>
            <a:r>
              <a:rPr lang="en-US" dirty="0"/>
              <a:t> Support and Philanthropy: P&amp;G has engaged in numerous CSR initiatives to assist pandemic-affected communities. They have contributed products, funds, and resources to </a:t>
            </a:r>
            <a:r>
              <a:rPr lang="en-US" dirty="0" err="1"/>
              <a:t>organisations</a:t>
            </a:r>
            <a:r>
              <a:rPr lang="en-US" dirty="0"/>
              <a:t> addressing critical requirements including hygiene, health, and </a:t>
            </a:r>
            <a:r>
              <a:rPr lang="en-US" dirty="0" err="1"/>
              <a:t>education.P&amp;G</a:t>
            </a:r>
            <a:r>
              <a:rPr lang="en-US" dirty="0"/>
              <a:t> maintains transparent reporting </a:t>
            </a:r>
            <a:r>
              <a:rPr lang="en-US" dirty="0" err="1"/>
              <a:t>practises</a:t>
            </a:r>
            <a:r>
              <a:rPr lang="en-US" dirty="0"/>
              <a:t>, informing stakeholders about their sustainability efforts, progress, and objectives. They publish annual sustainability reports that detail their commitments and </a:t>
            </a:r>
            <a:r>
              <a:rPr lang="en-US" dirty="0" err="1"/>
              <a:t>accomplishments.Employee</a:t>
            </a:r>
            <a:r>
              <a:rPr lang="en-US" dirty="0"/>
              <a:t> Well-Being and Diversity: As part of its CSR strategy, P&amp;G </a:t>
            </a:r>
            <a:r>
              <a:rPr lang="en-US" dirty="0" err="1"/>
              <a:t>prioritises</a:t>
            </a:r>
            <a:r>
              <a:rPr lang="en-US" dirty="0"/>
              <a:t> employee well-being and diversity. They promote an inclusive workplace culture, invest in diversity and inclusion </a:t>
            </a:r>
            <a:r>
              <a:rPr lang="en-US" dirty="0" err="1"/>
              <a:t>programmes</a:t>
            </a:r>
            <a:r>
              <a:rPr lang="en-US" dirty="0"/>
              <a:t>, and support employee health and </a:t>
            </a:r>
            <a:r>
              <a:rPr lang="en-US" dirty="0" err="1"/>
              <a:t>safety.These</a:t>
            </a:r>
            <a:r>
              <a:rPr lang="en-US" dirty="0"/>
              <a:t> CSR and green marketing strategies demonstrate P&amp;G's dedication to environmental sustainability, responsible business </a:t>
            </a:r>
            <a:r>
              <a:rPr lang="en-US" dirty="0" err="1"/>
              <a:t>practises</a:t>
            </a:r>
            <a:r>
              <a:rPr lang="en-US" dirty="0"/>
              <a:t>, and social impact. P&amp;G seeks to strengthen its brand reputation, meet consumer expectations, and contribute to a more sustainable and equitable future by incorporating these strategies into its operations.</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9</a:t>
            </a:fld>
            <a:endParaRPr lang="en-GB"/>
          </a:p>
        </p:txBody>
      </p:sp>
    </p:spTree>
    <p:extLst>
      <p:ext uri="{BB962C8B-B14F-4D97-AF65-F5344CB8AC3E}">
        <p14:creationId xmlns:p14="http://schemas.microsoft.com/office/powerpoint/2010/main" val="14131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Procter &amp; Gamble's (P&amp;G) post-pandemic competitive strategy focuses on obtaining a competitive advantage in its global business environment. The following is a summary of the main components of P&amp;G's competitive </a:t>
            </a:r>
            <a:r>
              <a:rPr lang="en-US" dirty="0" err="1"/>
              <a:t>strategy:Innovation</a:t>
            </a:r>
            <a:r>
              <a:rPr lang="en-US" dirty="0"/>
              <a:t> and Product Development: P&amp;G places a high priority on innovation and product development. By investing in research and development, they intend to introduce new and enhanced products that satisfy the changing needs and preferences of consumers. The innovation strategy of Procter &amp; Gamble helps differentiate its brands and maintain a market </a:t>
            </a:r>
            <a:r>
              <a:rPr lang="en-US" dirty="0" err="1"/>
              <a:t>advantage.P&amp;G</a:t>
            </a:r>
            <a:r>
              <a:rPr lang="en-US" dirty="0"/>
              <a:t> </a:t>
            </a:r>
            <a:r>
              <a:rPr lang="en-US" dirty="0" err="1"/>
              <a:t>recognises</a:t>
            </a:r>
            <a:r>
              <a:rPr lang="en-US" dirty="0"/>
              <a:t> the significance of digital transformation and leverages technology to drive its competitive strategy. They invest in digital platforms, data analytics, and e-commerce capabilities to improve consumer engagement, operational efficiency, and data-driven decision </a:t>
            </a:r>
            <a:r>
              <a:rPr lang="en-US" dirty="0" err="1"/>
              <a:t>making.Supply</a:t>
            </a:r>
            <a:r>
              <a:rPr lang="en-US" dirty="0"/>
              <a:t> Chain Resilience: P&amp;G </a:t>
            </a:r>
            <a:r>
              <a:rPr lang="en-US" dirty="0" err="1"/>
              <a:t>prioritises</a:t>
            </a:r>
            <a:r>
              <a:rPr lang="en-US" dirty="0"/>
              <a:t> the </a:t>
            </a:r>
            <a:r>
              <a:rPr lang="en-US" dirty="0" err="1"/>
              <a:t>optimisation</a:t>
            </a:r>
            <a:r>
              <a:rPr lang="en-US" dirty="0"/>
              <a:t> of its supply chain to ensure a resilient and productive operation. This includes diversifying suppliers, instituting risk management strategies, and </a:t>
            </a:r>
            <a:r>
              <a:rPr lang="en-US" dirty="0" err="1"/>
              <a:t>utilising</a:t>
            </a:r>
            <a:r>
              <a:rPr lang="en-US" dirty="0"/>
              <a:t> technologies such as AI and automation to improve supply chain visibility, flexibility, and responsiveness. By bolstering its supply chain, Procter &amp; Gamble intends to ensure product availability and reduce </a:t>
            </a:r>
            <a:r>
              <a:rPr lang="en-US" dirty="0" err="1"/>
              <a:t>disruptions.Consumer</a:t>
            </a:r>
            <a:r>
              <a:rPr lang="en-US" dirty="0"/>
              <a:t> Engagement and Brand Development: P&amp;G places a high priority on consumer engagement and brand development. They invest in marketing campaigns, social media strategies, influencer partnerships, and </a:t>
            </a:r>
            <a:r>
              <a:rPr lang="en-US" dirty="0" err="1"/>
              <a:t>personalised</a:t>
            </a:r>
            <a:r>
              <a:rPr lang="en-US" dirty="0"/>
              <a:t> communication in order to develop brand loyalty, attract new customers, and maintain a competitive market </a:t>
            </a:r>
            <a:r>
              <a:rPr lang="en-US" dirty="0" err="1"/>
              <a:t>position.P&amp;G</a:t>
            </a:r>
            <a:r>
              <a:rPr lang="en-US" dirty="0"/>
              <a:t> actively pursues strategic partnerships and collaborations with complementary businesses or entrepreneurs. These alliances assist P&amp;G in gaining access to new markets, leveraging synergies, driving innovation, and staying ahead of the competition. P&amp;G increases its capabilities and obtains a competitive advantage through the formation of strategic </a:t>
            </a:r>
            <a:r>
              <a:rPr lang="en-US" dirty="0" err="1"/>
              <a:t>alliances.Sustainability</a:t>
            </a:r>
            <a:r>
              <a:rPr lang="en-US" dirty="0"/>
              <a:t> Initiatives: P&amp;G's competitive strategy incorporates sustainability. They </a:t>
            </a:r>
            <a:r>
              <a:rPr lang="en-US" dirty="0" err="1"/>
              <a:t>prioritise</a:t>
            </a:r>
            <a:r>
              <a:rPr lang="en-US" dirty="0"/>
              <a:t> the creation of eco-friendly products, responsible procurement, waste reduction, and other sustainability </a:t>
            </a:r>
            <a:r>
              <a:rPr lang="en-US" dirty="0" err="1"/>
              <a:t>practises</a:t>
            </a:r>
            <a:r>
              <a:rPr lang="en-US" dirty="0"/>
              <a:t>. P&amp;G aims to meet the growing demand for sustainable products and obtain a competitive advantage by addressing environmental and social </a:t>
            </a:r>
            <a:r>
              <a:rPr lang="en-US" dirty="0" err="1"/>
              <a:t>concerns.P&amp;G</a:t>
            </a:r>
            <a:r>
              <a:rPr lang="en-US" dirty="0"/>
              <a:t> seeks to differentiate itself, meet consumer expectations, strengthen its market position, and drive sustainable growth in the post-pandemic business environment by incorporating these elements into its competitive strategy.</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10</a:t>
            </a:fld>
            <a:endParaRPr lang="en-GB"/>
          </a:p>
        </p:txBody>
      </p:sp>
    </p:spTree>
    <p:extLst>
      <p:ext uri="{BB962C8B-B14F-4D97-AF65-F5344CB8AC3E}">
        <p14:creationId xmlns:p14="http://schemas.microsoft.com/office/powerpoint/2010/main" val="1622325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some suggestions for Procter &amp; Gamble (P&amp;G) to obtain a competitive edge in its </a:t>
            </a:r>
            <a:r>
              <a:rPr lang="en-US" dirty="0" err="1"/>
              <a:t>industry:Foster</a:t>
            </a:r>
            <a:r>
              <a:rPr lang="en-US" dirty="0"/>
              <a:t> a culture of continuous innovation and adaptability within the </a:t>
            </a:r>
            <a:r>
              <a:rPr lang="en-US" dirty="0" err="1"/>
              <a:t>organisation</a:t>
            </a:r>
            <a:r>
              <a:rPr lang="en-US" dirty="0"/>
              <a:t>. Encourage employees to generate new ideas, investigate emerging technologies, and experiment with innovative solutions in order to meet the evolving requirements and preferences of </a:t>
            </a:r>
            <a:r>
              <a:rPr lang="en-US" dirty="0" err="1"/>
              <a:t>consumers.Invest</a:t>
            </a:r>
            <a:r>
              <a:rPr lang="en-US" dirty="0"/>
              <a:t> in the continued enhancement of P&amp;G's digital capabilities. This includes </a:t>
            </a:r>
            <a:r>
              <a:rPr lang="en-US" dirty="0" err="1"/>
              <a:t>utilising</a:t>
            </a:r>
            <a:r>
              <a:rPr lang="en-US" dirty="0"/>
              <a:t> sophisticated analytics, artificial intelligence, and automation to gain insights into consumer </a:t>
            </a:r>
            <a:r>
              <a:rPr lang="en-US" dirty="0" err="1"/>
              <a:t>behaviour</a:t>
            </a:r>
            <a:r>
              <a:rPr lang="en-US" dirty="0"/>
              <a:t>, enhance operational efficiency, and deliver </a:t>
            </a:r>
            <a:r>
              <a:rPr lang="en-US" dirty="0" err="1"/>
              <a:t>personalised</a:t>
            </a:r>
            <a:r>
              <a:rPr lang="en-US" dirty="0"/>
              <a:t> experiences via digital </a:t>
            </a:r>
            <a:r>
              <a:rPr lang="en-US" dirty="0" err="1"/>
              <a:t>channels.Enhance</a:t>
            </a:r>
            <a:r>
              <a:rPr lang="en-US" dirty="0"/>
              <a:t> Supply Chain Resilience: Continually </a:t>
            </a:r>
            <a:r>
              <a:rPr lang="en-US" dirty="0" err="1"/>
              <a:t>optimise</a:t>
            </a:r>
            <a:r>
              <a:rPr lang="en-US" dirty="0"/>
              <a:t> the supply chain to improve its agility and resilience. Diversify suppliers, establish strategic alliances, and incorporate technologies such as </a:t>
            </a:r>
            <a:r>
              <a:rPr lang="en-US" dirty="0" err="1"/>
              <a:t>blockchain</a:t>
            </a:r>
            <a:r>
              <a:rPr lang="en-US" dirty="0"/>
              <a:t> and </a:t>
            </a:r>
            <a:r>
              <a:rPr lang="en-US" dirty="0" err="1"/>
              <a:t>IoT</a:t>
            </a:r>
            <a:r>
              <a:rPr lang="en-US" dirty="0"/>
              <a:t> to enhance supply chain visibility, </a:t>
            </a:r>
            <a:r>
              <a:rPr lang="en-US" dirty="0" err="1"/>
              <a:t>minimise</a:t>
            </a:r>
            <a:r>
              <a:rPr lang="en-US" dirty="0"/>
              <a:t> disruptions, and ensure on-time product delivery to meet customer </a:t>
            </a:r>
            <a:r>
              <a:rPr lang="en-US" dirty="0" err="1"/>
              <a:t>demand.Seek</a:t>
            </a:r>
            <a:r>
              <a:rPr lang="en-US" dirty="0"/>
              <a:t> strategic collaborations, partnerships, or acquisitions with complementary businesses or ventures to promote growth. This enables P&amp;G to gain access to new markets, technologies, and innovative concepts, thereby driving growth and strengthening its competitive </a:t>
            </a:r>
            <a:r>
              <a:rPr lang="en-US" dirty="0" err="1"/>
              <a:t>position.Increase</a:t>
            </a:r>
            <a:r>
              <a:rPr lang="en-US" dirty="0"/>
              <a:t> Sustainability Efforts: Integrate sustainability further into P&amp;G's business strategy. Establish lofty objectives for </a:t>
            </a:r>
            <a:r>
              <a:rPr lang="en-US" dirty="0" err="1"/>
              <a:t>minimising</a:t>
            </a:r>
            <a:r>
              <a:rPr lang="en-US" dirty="0"/>
              <a:t> environmental impact, expanding eco-friendly product offerings, and promoting responsible procurement </a:t>
            </a:r>
            <a:r>
              <a:rPr lang="en-US" dirty="0" err="1"/>
              <a:t>practises</a:t>
            </a:r>
            <a:r>
              <a:rPr lang="en-US" dirty="0"/>
              <a:t>. Communicate these efforts openly to consumers in order to enhance the brand's reputation and satisfy the rising demand for sustainable </a:t>
            </a:r>
            <a:r>
              <a:rPr lang="en-US" dirty="0" err="1"/>
              <a:t>products.Focus</a:t>
            </a:r>
            <a:r>
              <a:rPr lang="en-US" dirty="0"/>
              <a:t> on comprehending and anticipating evolving consumer preferences and </a:t>
            </a:r>
            <a:r>
              <a:rPr lang="en-US" dirty="0" err="1"/>
              <a:t>behaviour</a:t>
            </a:r>
            <a:r>
              <a:rPr lang="en-US" dirty="0"/>
              <a:t>. </a:t>
            </a:r>
            <a:r>
              <a:rPr lang="en-US" dirty="0" err="1"/>
              <a:t>Utilise</a:t>
            </a:r>
            <a:r>
              <a:rPr lang="en-US" dirty="0"/>
              <a:t> market research, consumer insights, and data analytics to develop target-audience-resonant products, marketing campaigns, and customer </a:t>
            </a:r>
            <a:r>
              <a:rPr lang="en-US" dirty="0" err="1"/>
              <a:t>experiences.Invest</a:t>
            </a:r>
            <a:r>
              <a:rPr lang="en-US" dirty="0"/>
              <a:t> in talent development </a:t>
            </a:r>
            <a:r>
              <a:rPr lang="en-US" dirty="0" err="1"/>
              <a:t>programmes</a:t>
            </a:r>
            <a:r>
              <a:rPr lang="en-US" dirty="0"/>
              <a:t> to cultivate a competent workforce able to drive innovation, digitalization, and sustainability initiatives. Foster a learning and development culture to enable employees to contribute their best to the success of </a:t>
            </a:r>
            <a:r>
              <a:rPr lang="en-US" dirty="0" err="1"/>
              <a:t>P&amp;G.Implement</a:t>
            </a:r>
            <a:r>
              <a:rPr lang="en-US" dirty="0"/>
              <a:t> strategies for establishing and sustaining brand loyalty. This includes consumer engagement via </a:t>
            </a:r>
            <a:r>
              <a:rPr lang="en-US" dirty="0" err="1"/>
              <a:t>personalised</a:t>
            </a:r>
            <a:r>
              <a:rPr lang="en-US" dirty="0"/>
              <a:t> marketing, social media platforms, and loyalty </a:t>
            </a:r>
            <a:r>
              <a:rPr lang="en-US" dirty="0" err="1"/>
              <a:t>programmes</a:t>
            </a:r>
            <a:r>
              <a:rPr lang="en-US" dirty="0"/>
              <a:t>. </a:t>
            </a:r>
            <a:r>
              <a:rPr lang="en-US" dirty="0" err="1"/>
              <a:t>Utilise</a:t>
            </a:r>
            <a:r>
              <a:rPr lang="en-US" dirty="0"/>
              <a:t> customer feedback to enhance products and experiences </a:t>
            </a:r>
            <a:r>
              <a:rPr lang="en-US" dirty="0" err="1"/>
              <a:t>continuously.Identify</a:t>
            </a:r>
            <a:r>
              <a:rPr lang="en-US" dirty="0"/>
              <a:t> opportunities to geographically and demographically expand P&amp;G's market reach. </a:t>
            </a:r>
            <a:r>
              <a:rPr lang="en-US" dirty="0" err="1"/>
              <a:t>Analyse</a:t>
            </a:r>
            <a:r>
              <a:rPr lang="en-US" dirty="0"/>
              <a:t> untapped markets, investigate new distribution channels, and tailor product offerings to specific consumer segments in order to stimulate growth and expand market </a:t>
            </a:r>
            <a:r>
              <a:rPr lang="en-US" dirty="0" err="1"/>
              <a:t>share.Monitor</a:t>
            </a:r>
            <a:r>
              <a:rPr lang="en-US" dirty="0"/>
              <a:t> and adapt proactively to evolving regulations and industry standards. To mitigate risks and maintain a positive brand image, ensure compliance with environmental, health, and safety regulations and consumer protection </a:t>
            </a:r>
            <a:r>
              <a:rPr lang="en-US" dirty="0" err="1"/>
              <a:t>laws.By</a:t>
            </a:r>
            <a:r>
              <a:rPr lang="en-US" dirty="0"/>
              <a:t> implementing these suggestions, P&amp;G will be able to enhance its competitive advantage, strengthen its market position, and effectively navigate the challenges of the business environment.</a:t>
            </a:r>
            <a:endParaRPr lang="en-GB" dirty="0"/>
          </a:p>
        </p:txBody>
      </p:sp>
      <p:sp>
        <p:nvSpPr>
          <p:cNvPr id="4" name="Slide Number Placeholder 3"/>
          <p:cNvSpPr>
            <a:spLocks noGrp="1"/>
          </p:cNvSpPr>
          <p:nvPr>
            <p:ph type="sldNum" sz="quarter" idx="10"/>
          </p:nvPr>
        </p:nvSpPr>
        <p:spPr/>
        <p:txBody>
          <a:bodyPr/>
          <a:lstStyle/>
          <a:p>
            <a:fld id="{D79FE41E-0EA3-4B63-AB82-ABA466AD4F65}" type="slidenum">
              <a:rPr lang="en-GB" smtClean="0"/>
              <a:t>11</a:t>
            </a:fld>
            <a:endParaRPr lang="en-GB"/>
          </a:p>
        </p:txBody>
      </p:sp>
    </p:spTree>
    <p:extLst>
      <p:ext uri="{BB962C8B-B14F-4D97-AF65-F5344CB8AC3E}">
        <p14:creationId xmlns:p14="http://schemas.microsoft.com/office/powerpoint/2010/main" val="1365002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0B53A97D-960A-4D79-B603-8BC154A9B6BD}" type="datetimeFigureOut">
              <a:rPr lang="en-GB" smtClean="0"/>
              <a:t>12/07/2023</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2A01C5BF-4CA5-428A-8440-756B634A6F86}"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3595219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53A97D-960A-4D79-B603-8BC154A9B6BD}" type="datetimeFigureOut">
              <a:rPr lang="en-GB" smtClean="0"/>
              <a:t>12/07/2023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2687181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53A97D-960A-4D79-B603-8BC154A9B6BD}" type="datetimeFigureOut">
              <a:rPr lang="en-GB" smtClean="0"/>
              <a:t>12/07/2023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01C5BF-4CA5-428A-8440-756B634A6F86}"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175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53A97D-960A-4D79-B603-8BC154A9B6BD}" type="datetimeFigureOut">
              <a:rPr lang="en-GB" smtClean="0"/>
              <a:t>12/07/2023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2168708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53A97D-960A-4D79-B603-8BC154A9B6BD}" type="datetimeFigureOut">
              <a:rPr lang="en-GB" smtClean="0"/>
              <a:t>12/07/2023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1599347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53A97D-960A-4D79-B603-8BC154A9B6BD}" type="datetimeFigureOut">
              <a:rPr lang="en-GB" smtClean="0"/>
              <a:t>12/07/2023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2454552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53A97D-960A-4D79-B603-8BC154A9B6BD}" type="datetimeFigureOut">
              <a:rPr lang="en-GB" smtClean="0"/>
              <a:t>12/07/2023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3071271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53A97D-960A-4D79-B603-8BC154A9B6BD}" type="datetimeFigureOut">
              <a:rPr lang="en-GB" smtClean="0"/>
              <a:t>12/07/2023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3527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53A97D-960A-4D79-B603-8BC154A9B6BD}" type="datetimeFigureOut">
              <a:rPr lang="en-GB" smtClean="0"/>
              <a:t>12/07/2023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4016748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53A97D-960A-4D79-B603-8BC154A9B6BD}" type="datetimeFigureOut">
              <a:rPr lang="en-GB" smtClean="0"/>
              <a:t>12/07/2023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2870099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53A97D-960A-4D79-B603-8BC154A9B6BD}" type="datetimeFigureOut">
              <a:rPr lang="en-GB" smtClean="0"/>
              <a:t>12/07/2023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01C5BF-4CA5-428A-8440-756B634A6F86}" type="slidenum">
              <a:rPr lang="en-GB" smtClean="0"/>
              <a:t>‹#›</a:t>
            </a:fld>
            <a:endParaRPr lang="en-GB"/>
          </a:p>
        </p:txBody>
      </p:sp>
    </p:spTree>
    <p:extLst>
      <p:ext uri="{BB962C8B-B14F-4D97-AF65-F5344CB8AC3E}">
        <p14:creationId xmlns:p14="http://schemas.microsoft.com/office/powerpoint/2010/main" val="449450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B53A97D-960A-4D79-B603-8BC154A9B6BD}" type="datetimeFigureOut">
              <a:rPr lang="en-GB" smtClean="0"/>
              <a:t>12/07/2023</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2A01C5BF-4CA5-428A-8440-756B634A6F86}" type="slidenum">
              <a:rPr lang="en-GB" smtClean="0"/>
              <a:t>‹#›</a:t>
            </a:fld>
            <a:endParaRPr lang="en-GB"/>
          </a:p>
        </p:txBody>
      </p:sp>
    </p:spTree>
    <p:extLst>
      <p:ext uri="{BB962C8B-B14F-4D97-AF65-F5344CB8AC3E}">
        <p14:creationId xmlns:p14="http://schemas.microsoft.com/office/powerpoint/2010/main" val="783765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A Critical Analysis of the Global Business Environment - Post Pandemic </a:t>
            </a:r>
            <a:endParaRPr lang="en-GB" dirty="0"/>
          </a:p>
        </p:txBody>
      </p:sp>
      <p:sp>
        <p:nvSpPr>
          <p:cNvPr id="3" name="Subtitle 2"/>
          <p:cNvSpPr>
            <a:spLocks noGrp="1"/>
          </p:cNvSpPr>
          <p:nvPr>
            <p:ph type="subTitle" idx="1"/>
          </p:nvPr>
        </p:nvSpPr>
        <p:spPr/>
        <p:txBody>
          <a:bodyPr/>
          <a:lstStyle/>
          <a:p>
            <a:r>
              <a:rPr lang="en-US" dirty="0">
                <a:latin typeface="Arial" panose="020B0604020202020204" pitchFamily="34" charset="0"/>
                <a:cs typeface="Arial" panose="020B0604020202020204" pitchFamily="34" charset="0"/>
              </a:rPr>
              <a:t>Procter &amp; Gamble</a:t>
            </a:r>
            <a:endParaRPr lang="en-GB" dirty="0"/>
          </a:p>
        </p:txBody>
      </p:sp>
      <p:pic>
        <p:nvPicPr>
          <p:cNvPr id="1026" name="Picture 2" descr="P&amp;G logo and name, png | PNGWin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344" b="77344" l="10000" r="90000">
                        <a14:foregroundMark x1="47500" y1="30469" x2="47500" y2="30469"/>
                        <a14:foregroundMark x1="44783" y1="31641" x2="44783" y2="31641"/>
                        <a14:foregroundMark x1="48370" y1="39063" x2="48370" y2="39063"/>
                        <a14:foregroundMark x1="50761" y1="35156" x2="50761" y2="35156"/>
                        <a14:foregroundMark x1="53043" y1="27734" x2="53043" y2="27734"/>
                        <a14:foregroundMark x1="53804" y1="41406" x2="53804" y2="41406"/>
                        <a14:foregroundMark x1="32717" y1="84375" x2="32717" y2="84375"/>
                        <a14:foregroundMark x1="34022" y1="86328" x2="34022" y2="86328"/>
                        <a14:foregroundMark x1="34783" y1="88672" x2="34783" y2="88672"/>
                        <a14:foregroundMark x1="39891" y1="86719" x2="39891" y2="86719"/>
                        <a14:foregroundMark x1="49457" y1="40234" x2="49457" y2="40234"/>
                      </a14:backgroundRemoval>
                    </a14:imgEffect>
                  </a14:imgLayer>
                </a14:imgProps>
              </a:ext>
              <a:ext uri="{28A0092B-C50C-407E-A947-70E740481C1C}">
                <a14:useLocalDpi xmlns:a14="http://schemas.microsoft.com/office/drawing/2010/main" val="0"/>
              </a:ext>
            </a:extLst>
          </a:blip>
          <a:srcRect b="24000"/>
          <a:stretch/>
        </p:blipFill>
        <p:spPr bwMode="auto">
          <a:xfrm>
            <a:off x="3333307" y="3793236"/>
            <a:ext cx="8763000" cy="18531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91708E-CF6B-55B3-7050-09AC34DBB421}"/>
              </a:ext>
            </a:extLst>
          </p:cNvPr>
          <p:cNvSpPr txBox="1"/>
          <p:nvPr/>
        </p:nvSpPr>
        <p:spPr>
          <a:xfrm>
            <a:off x="1244151" y="5333302"/>
            <a:ext cx="13854082" cy="923330"/>
          </a:xfrm>
          <a:prstGeom prst="rect">
            <a:avLst/>
          </a:prstGeom>
          <a:noFill/>
        </p:spPr>
        <p:txBody>
          <a:bodyPr wrap="square" rtlCol="0">
            <a:spAutoFit/>
          </a:bodyPr>
          <a:lstStyle/>
          <a:p>
            <a:r>
              <a:rPr lang="en-IN" dirty="0"/>
              <a:t>MUHAMMED SHAMSHAD MANNINGHACHALI </a:t>
            </a:r>
          </a:p>
          <a:p>
            <a:r>
              <a:rPr lang="en-IN" dirty="0"/>
              <a:t>STUDENT ID : 2243411</a:t>
            </a:r>
          </a:p>
          <a:p>
            <a:r>
              <a:rPr lang="en-IN" dirty="0"/>
              <a:t>MARKETING MANAGEMENT, LCMB7001</a:t>
            </a:r>
          </a:p>
        </p:txBody>
      </p:sp>
    </p:spTree>
    <p:extLst>
      <p:ext uri="{BB962C8B-B14F-4D97-AF65-F5344CB8AC3E}">
        <p14:creationId xmlns:p14="http://schemas.microsoft.com/office/powerpoint/2010/main" val="271383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a:t>
            </a:r>
          </a:p>
        </p:txBody>
      </p:sp>
      <p:sp>
        <p:nvSpPr>
          <p:cNvPr id="3" name="Content Placeholder 2"/>
          <p:cNvSpPr>
            <a:spLocks noGrp="1"/>
          </p:cNvSpPr>
          <p:nvPr>
            <p:ph idx="1"/>
          </p:nvPr>
        </p:nvSpPr>
        <p:spPr/>
        <p:txBody>
          <a:bodyPr>
            <a:normAutofit/>
          </a:bodyPr>
          <a:lstStyle/>
          <a:p>
            <a:pPr lvl="0" hangingPunct="0"/>
            <a:r>
              <a:rPr lang="en-GB" dirty="0"/>
              <a:t>Overview of Organization</a:t>
            </a:r>
          </a:p>
          <a:p>
            <a:pPr lvl="0" hangingPunct="0"/>
            <a:r>
              <a:rPr lang="en-GB" dirty="0"/>
              <a:t>Market Analysis</a:t>
            </a:r>
            <a:endParaRPr lang="en-GB" b="1" dirty="0"/>
          </a:p>
          <a:p>
            <a:pPr lvl="0" hangingPunct="0"/>
            <a:r>
              <a:rPr lang="en-GB" dirty="0"/>
              <a:t>Factors leading to market failure </a:t>
            </a:r>
            <a:endParaRPr lang="en-GB" b="1" dirty="0"/>
          </a:p>
          <a:p>
            <a:pPr lvl="0" hangingPunct="0"/>
            <a:r>
              <a:rPr lang="en-GB" dirty="0"/>
              <a:t>Resources to meet the current challenges </a:t>
            </a:r>
          </a:p>
          <a:p>
            <a:pPr lvl="0" hangingPunct="0"/>
            <a:r>
              <a:rPr lang="en-GB" dirty="0"/>
              <a:t>Competitive Strategy </a:t>
            </a:r>
          </a:p>
          <a:p>
            <a:pPr lvl="0" hangingPunct="0"/>
            <a:r>
              <a:rPr lang="en-GB" dirty="0"/>
              <a:t>Green marketing and corporate social responsibility strategies.</a:t>
            </a:r>
            <a:endParaRPr lang="en-GB" b="1" dirty="0"/>
          </a:p>
          <a:p>
            <a:pPr hangingPunct="0"/>
            <a:r>
              <a:rPr lang="en-GB" dirty="0"/>
              <a:t>Recommendations</a:t>
            </a:r>
          </a:p>
        </p:txBody>
      </p:sp>
      <p:pic>
        <p:nvPicPr>
          <p:cNvPr id="5" name="Picture 2" descr="P&amp;G logo and name, png | PNGWin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344" b="77344" l="10000" r="90000">
                        <a14:foregroundMark x1="47500" y1="30469" x2="47500" y2="30469"/>
                        <a14:foregroundMark x1="44783" y1="31641" x2="44783" y2="31641"/>
                        <a14:foregroundMark x1="48370" y1="39063" x2="48370" y2="39063"/>
                        <a14:foregroundMark x1="50761" y1="35156" x2="50761" y2="35156"/>
                        <a14:foregroundMark x1="53043" y1="27734" x2="53043" y2="27734"/>
                        <a14:foregroundMark x1="53804" y1="41406" x2="53804" y2="41406"/>
                        <a14:foregroundMark x1="32717" y1="84375" x2="32717" y2="84375"/>
                        <a14:foregroundMark x1="34022" y1="86328" x2="34022" y2="86328"/>
                        <a14:foregroundMark x1="34783" y1="88672" x2="34783" y2="88672"/>
                        <a14:foregroundMark x1="39891" y1="86719" x2="39891" y2="86719"/>
                        <a14:foregroundMark x1="49457" y1="40234" x2="49457" y2="40234"/>
                      </a14:backgroundRemoval>
                    </a14:imgEffect>
                  </a14:imgLayer>
                </a14:imgProps>
              </a:ext>
              <a:ext uri="{28A0092B-C50C-407E-A947-70E740481C1C}">
                <a14:useLocalDpi xmlns:a14="http://schemas.microsoft.com/office/drawing/2010/main" val="0"/>
              </a:ext>
            </a:extLst>
          </a:blip>
          <a:srcRect b="24000"/>
          <a:stretch/>
        </p:blipFill>
        <p:spPr bwMode="auto">
          <a:xfrm>
            <a:off x="8166142" y="5709071"/>
            <a:ext cx="5040811" cy="1066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187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a:t>
            </a:r>
          </a:p>
        </p:txBody>
      </p:sp>
      <p:sp>
        <p:nvSpPr>
          <p:cNvPr id="3" name="Content Placeholder 2"/>
          <p:cNvSpPr>
            <a:spLocks noGrp="1"/>
          </p:cNvSpPr>
          <p:nvPr>
            <p:ph idx="1"/>
          </p:nvPr>
        </p:nvSpPr>
        <p:spPr>
          <a:xfrm>
            <a:off x="476781" y="1948872"/>
            <a:ext cx="7817473" cy="4351337"/>
          </a:xfrm>
        </p:spPr>
        <p:txBody>
          <a:bodyPr>
            <a:noAutofit/>
          </a:bodyPr>
          <a:lstStyle/>
          <a:p>
            <a:pPr algn="just">
              <a:lnSpc>
                <a:spcPct val="100000"/>
              </a:lnSpc>
            </a:pPr>
            <a:r>
              <a:rPr lang="en-US" sz="1600" dirty="0">
                <a:latin typeface="Arial" panose="020B0604020202020204" pitchFamily="34" charset="0"/>
                <a:cs typeface="Arial" panose="020B0604020202020204" pitchFamily="34" charset="0"/>
              </a:rPr>
              <a:t>P&amp;G's production as well as its supply chain operations were hampered by COVID-19.</a:t>
            </a:r>
          </a:p>
          <a:p>
            <a:pPr algn="just">
              <a:lnSpc>
                <a:spcPct val="100000"/>
              </a:lnSpc>
            </a:pPr>
            <a:r>
              <a:rPr lang="en-US" sz="1600" dirty="0">
                <a:latin typeface="Arial" panose="020B0604020202020204" pitchFamily="34" charset="0"/>
                <a:cs typeface="Arial" panose="020B0604020202020204" pitchFamily="34" charset="0"/>
              </a:rPr>
              <a:t>During the pandemic, there was a significant increase in the demand for necessary products like as those used for cleaning and maintaining hygiene.</a:t>
            </a:r>
          </a:p>
          <a:p>
            <a:pPr algn="just">
              <a:lnSpc>
                <a:spcPct val="100000"/>
              </a:lnSpc>
            </a:pPr>
            <a:r>
              <a:rPr lang="en-US" sz="1600" dirty="0">
                <a:latin typeface="Arial" panose="020B0604020202020204" pitchFamily="34" charset="0"/>
                <a:cs typeface="Arial" panose="020B0604020202020204" pitchFamily="34" charset="0"/>
              </a:rPr>
              <a:t>P&amp;G altered their manufacturing processes as well as their distribution tactics in order to suit the shifting demands of their customers (</a:t>
            </a:r>
            <a:r>
              <a:rPr lang="en-US" sz="1600" dirty="0" err="1">
                <a:latin typeface="Arial" panose="020B0604020202020204" pitchFamily="34" charset="0"/>
                <a:cs typeface="Arial" panose="020B0604020202020204" pitchFamily="34" charset="0"/>
              </a:rPr>
              <a:t>Cai</a:t>
            </a:r>
            <a:r>
              <a:rPr lang="en-US" sz="1600" dirty="0">
                <a:latin typeface="Arial" panose="020B0604020202020204" pitchFamily="34" charset="0"/>
                <a:cs typeface="Arial" panose="020B0604020202020204" pitchFamily="34" charset="0"/>
              </a:rPr>
              <a:t> and Luo, 2020).</a:t>
            </a:r>
          </a:p>
          <a:p>
            <a:pPr algn="just">
              <a:lnSpc>
                <a:spcPct val="100000"/>
              </a:lnSpc>
            </a:pPr>
            <a:r>
              <a:rPr lang="en-US" sz="1600" dirty="0">
                <a:latin typeface="Arial" panose="020B0604020202020204" pitchFamily="34" charset="0"/>
                <a:cs typeface="Arial" panose="020B0604020202020204" pitchFamily="34" charset="0"/>
              </a:rPr>
              <a:t>The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of consumers evolved, with greater emphasis placed on personal hygiene, cleanliness, and self-care.</a:t>
            </a:r>
          </a:p>
          <a:p>
            <a:pPr algn="just">
              <a:lnSpc>
                <a:spcPct val="100000"/>
              </a:lnSpc>
            </a:pPr>
            <a:r>
              <a:rPr lang="en-US" sz="1600" dirty="0">
                <a:latin typeface="Arial" panose="020B0604020202020204" pitchFamily="34" charset="0"/>
                <a:cs typeface="Arial" panose="020B0604020202020204" pitchFamily="34" charset="0"/>
              </a:rPr>
              <a:t>P&amp;G has adopted digital communication methods and e-commerce platforms in order to connect with customers on a more personal level.</a:t>
            </a:r>
          </a:p>
          <a:p>
            <a:pPr algn="just">
              <a:lnSpc>
                <a:spcPct val="100000"/>
              </a:lnSpc>
            </a:pPr>
            <a:r>
              <a:rPr lang="en-US" sz="1600" dirty="0">
                <a:latin typeface="Arial" panose="020B0604020202020204" pitchFamily="34" charset="0"/>
                <a:cs typeface="Arial" panose="020B0604020202020204" pitchFamily="34" charset="0"/>
              </a:rPr>
              <a:t>P&amp;G has made the health and safety of its workforce a primary priority in recent years.</a:t>
            </a:r>
          </a:p>
          <a:p>
            <a:pPr algn="just">
              <a:lnSpc>
                <a:spcPct val="100000"/>
              </a:lnSpc>
            </a:pPr>
            <a:r>
              <a:rPr lang="en-US" sz="1600" dirty="0">
                <a:latin typeface="Arial" panose="020B0604020202020204" pitchFamily="34" charset="0"/>
                <a:cs typeface="Arial" panose="020B0604020202020204" pitchFamily="34" charset="0"/>
              </a:rPr>
              <a:t>P&amp;G participated in a variety of corporate social responsibility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to provide assistance to communities who were impacted by the pandemic.</a:t>
            </a:r>
            <a:endParaRPr lang="en-GB" sz="1600" dirty="0">
              <a:latin typeface="Arial" panose="020B0604020202020204" pitchFamily="34" charset="0"/>
              <a:cs typeface="Arial" panose="020B0604020202020204" pitchFamily="34" charset="0"/>
            </a:endParaRPr>
          </a:p>
        </p:txBody>
      </p:sp>
      <p:pic>
        <p:nvPicPr>
          <p:cNvPr id="1026" name="Picture 2" descr="P&amp;G Covid-19 Response | Procter &amp; Gam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0069" y="438911"/>
            <a:ext cx="1924443" cy="19244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ronavirus Information P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8178" y="2433925"/>
            <a:ext cx="2609850" cy="26193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P&amp;G logo and name, png | PNGWing"/>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2344" b="77344" l="10000" r="90000">
                        <a14:foregroundMark x1="47500" y1="30469" x2="47500" y2="30469"/>
                        <a14:foregroundMark x1="44783" y1="31641" x2="44783" y2="31641"/>
                        <a14:foregroundMark x1="48370" y1="39063" x2="48370" y2="39063"/>
                        <a14:foregroundMark x1="50761" y1="35156" x2="50761" y2="35156"/>
                        <a14:foregroundMark x1="53043" y1="27734" x2="53043" y2="27734"/>
                        <a14:foregroundMark x1="53804" y1="41406" x2="53804" y2="41406"/>
                        <a14:foregroundMark x1="32717" y1="84375" x2="32717" y2="84375"/>
                        <a14:foregroundMark x1="34022" y1="86328" x2="34022" y2="86328"/>
                        <a14:foregroundMark x1="34783" y1="88672" x2="34783" y2="88672"/>
                        <a14:foregroundMark x1="39891" y1="86719" x2="39891" y2="86719"/>
                        <a14:foregroundMark x1="49457" y1="40234" x2="49457" y2="40234"/>
                      </a14:backgroundRemoval>
                    </a14:imgEffect>
                  </a14:imgLayer>
                </a14:imgProps>
              </a:ext>
              <a:ext uri="{28A0092B-C50C-407E-A947-70E740481C1C}">
                <a14:useLocalDpi xmlns:a14="http://schemas.microsoft.com/office/drawing/2010/main" val="0"/>
              </a:ext>
            </a:extLst>
          </a:blip>
          <a:srcRect b="24000"/>
          <a:stretch/>
        </p:blipFill>
        <p:spPr bwMode="auto">
          <a:xfrm>
            <a:off x="8166142" y="5709071"/>
            <a:ext cx="5040811" cy="1066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9445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Analysis</a:t>
            </a:r>
          </a:p>
        </p:txBody>
      </p:sp>
      <p:sp>
        <p:nvSpPr>
          <p:cNvPr id="4" name="Text Placeholder 3"/>
          <p:cNvSpPr>
            <a:spLocks noGrp="1"/>
          </p:cNvSpPr>
          <p:nvPr>
            <p:ph type="body" idx="1"/>
          </p:nvPr>
        </p:nvSpPr>
        <p:spPr>
          <a:xfrm>
            <a:off x="423720" y="1776030"/>
            <a:ext cx="4480560" cy="731520"/>
          </a:xfrm>
        </p:spPr>
        <p:txBody>
          <a:bodyPr/>
          <a:lstStyle/>
          <a:p>
            <a:r>
              <a:rPr lang="en-GB" b="1" dirty="0"/>
              <a:t>Market Size and Growth</a:t>
            </a:r>
          </a:p>
        </p:txBody>
      </p:sp>
      <p:sp>
        <p:nvSpPr>
          <p:cNvPr id="5" name="Content Placeholder 4"/>
          <p:cNvSpPr>
            <a:spLocks noGrp="1"/>
          </p:cNvSpPr>
          <p:nvPr>
            <p:ph sz="half" idx="2"/>
          </p:nvPr>
        </p:nvSpPr>
        <p:spPr>
          <a:xfrm>
            <a:off x="328998" y="2507550"/>
            <a:ext cx="4670005" cy="3664650"/>
          </a:xfrm>
        </p:spPr>
        <p:txBody>
          <a:bodyPr>
            <a:noAutofit/>
          </a:bodyPr>
          <a:lstStyle/>
          <a:p>
            <a:pPr algn="just">
              <a:lnSpc>
                <a:spcPct val="150000"/>
              </a:lnSpc>
            </a:pPr>
            <a:r>
              <a:rPr lang="en-US" sz="1500" dirty="0">
                <a:latin typeface="Arial" panose="020B0604020202020204" pitchFamily="34" charset="0"/>
                <a:cs typeface="Arial" panose="020B0604020202020204" pitchFamily="34" charset="0"/>
              </a:rPr>
              <a:t>P&amp;G competes in a sizable global consumer goods market (</a:t>
            </a:r>
            <a:r>
              <a:rPr lang="en-US" sz="1500" dirty="0" err="1">
                <a:latin typeface="Arial" panose="020B0604020202020204" pitchFamily="34" charset="0"/>
                <a:cs typeface="Arial" panose="020B0604020202020204" pitchFamily="34" charset="0"/>
              </a:rPr>
              <a:t>Chesbrough</a:t>
            </a:r>
            <a:r>
              <a:rPr lang="en-US" sz="1500" dirty="0">
                <a:latin typeface="Arial" panose="020B0604020202020204" pitchFamily="34" charset="0"/>
                <a:cs typeface="Arial" panose="020B0604020202020204" pitchFamily="34" charset="0"/>
              </a:rPr>
              <a:t>, 2020).</a:t>
            </a:r>
          </a:p>
          <a:p>
            <a:pPr algn="just">
              <a:lnSpc>
                <a:spcPct val="150000"/>
              </a:lnSpc>
            </a:pPr>
            <a:r>
              <a:rPr lang="en-US" sz="1500" dirty="0">
                <a:latin typeface="Arial" panose="020B0604020202020204" pitchFamily="34" charset="0"/>
                <a:cs typeface="Arial" panose="020B0604020202020204" pitchFamily="34" charset="0"/>
              </a:rPr>
              <a:t>A number of variables, including population growth, disposable income, shifting consumer tastes, and shifting market trends, have an impact on the size and growth of this industry. </a:t>
            </a:r>
          </a:p>
          <a:p>
            <a:pPr algn="just">
              <a:lnSpc>
                <a:spcPct val="150000"/>
              </a:lnSpc>
            </a:pPr>
            <a:r>
              <a:rPr lang="en-US" sz="1500" dirty="0">
                <a:latin typeface="Arial" panose="020B0604020202020204" pitchFamily="34" charset="0"/>
                <a:cs typeface="Arial" panose="020B0604020202020204" pitchFamily="34" charset="0"/>
              </a:rPr>
              <a:t>The consumer products business as a whole has had consistent expansion over the years, even though specific market sizes can vary by product category and country (</a:t>
            </a:r>
            <a:r>
              <a:rPr lang="en-US" sz="1500" dirty="0" err="1">
                <a:latin typeface="Arial" panose="020B0604020202020204" pitchFamily="34" charset="0"/>
                <a:cs typeface="Arial" panose="020B0604020202020204" pitchFamily="34" charset="0"/>
              </a:rPr>
              <a:t>Chesbrough</a:t>
            </a:r>
            <a:r>
              <a:rPr lang="en-US" sz="1500" dirty="0">
                <a:latin typeface="Arial" panose="020B0604020202020204" pitchFamily="34" charset="0"/>
                <a:cs typeface="Arial" panose="020B0604020202020204" pitchFamily="34" charset="0"/>
              </a:rPr>
              <a:t>, 2020).</a:t>
            </a:r>
          </a:p>
        </p:txBody>
      </p:sp>
      <p:sp>
        <p:nvSpPr>
          <p:cNvPr id="6" name="Text Placeholder 5"/>
          <p:cNvSpPr>
            <a:spLocks noGrp="1"/>
          </p:cNvSpPr>
          <p:nvPr>
            <p:ph type="body" sz="quarter" idx="3"/>
          </p:nvPr>
        </p:nvSpPr>
        <p:spPr>
          <a:xfrm>
            <a:off x="5285971" y="1981510"/>
            <a:ext cx="4480560" cy="731520"/>
          </a:xfrm>
        </p:spPr>
        <p:txBody>
          <a:bodyPr/>
          <a:lstStyle/>
          <a:p>
            <a:r>
              <a:rPr lang="en-GB" b="1" dirty="0"/>
              <a:t>Competition</a:t>
            </a:r>
          </a:p>
        </p:txBody>
      </p:sp>
      <p:sp>
        <p:nvSpPr>
          <p:cNvPr id="7" name="Content Placeholder 6"/>
          <p:cNvSpPr>
            <a:spLocks noGrp="1"/>
          </p:cNvSpPr>
          <p:nvPr>
            <p:ph sz="quarter" idx="4"/>
          </p:nvPr>
        </p:nvSpPr>
        <p:spPr>
          <a:xfrm>
            <a:off x="5285971" y="2803113"/>
            <a:ext cx="4828032" cy="3664650"/>
          </a:xfrm>
        </p:spPr>
        <p:txBody>
          <a:bodyPr>
            <a:normAutofit lnSpcReduction="10000"/>
          </a:bodyPr>
          <a:lstStyle/>
          <a:p>
            <a:pPr algn="just">
              <a:lnSpc>
                <a:spcPct val="150000"/>
              </a:lnSpc>
            </a:pPr>
            <a:r>
              <a:rPr lang="en-US" sz="1600" dirty="0">
                <a:latin typeface="Arial" panose="020B0604020202020204" pitchFamily="34" charset="0"/>
                <a:cs typeface="Arial" panose="020B0604020202020204" pitchFamily="34" charset="0"/>
              </a:rPr>
              <a:t>In its different product categories, P&amp;G faces competition from both international and regional businesses. </a:t>
            </a:r>
          </a:p>
          <a:p>
            <a:pPr algn="just">
              <a:lnSpc>
                <a:spcPct val="150000"/>
              </a:lnSpc>
            </a:pPr>
            <a:r>
              <a:rPr lang="en-US" sz="1600" dirty="0">
                <a:latin typeface="Arial" panose="020B0604020202020204" pitchFamily="34" charset="0"/>
                <a:cs typeface="Arial" panose="020B0604020202020204" pitchFamily="34" charset="0"/>
              </a:rPr>
              <a:t>Unilever, Johnson &amp; Johnson, Kimberly-Clark, Colgate-Palmolive, and Nestlé are a few examples of competitors (</a:t>
            </a:r>
            <a:r>
              <a:rPr lang="en-US" sz="1600" dirty="0" err="1">
                <a:latin typeface="Arial" panose="020B0604020202020204" pitchFamily="34" charset="0"/>
                <a:cs typeface="Arial" panose="020B0604020202020204" pitchFamily="34" charset="0"/>
              </a:rPr>
              <a:t>Chesbrough</a:t>
            </a:r>
            <a:r>
              <a:rPr lang="en-US" sz="1600" dirty="0">
                <a:latin typeface="Arial" panose="020B0604020202020204" pitchFamily="34" charset="0"/>
                <a:cs typeface="Arial" panose="020B0604020202020204" pitchFamily="34" charset="0"/>
              </a:rPr>
              <a:t>, 2020).</a:t>
            </a:r>
          </a:p>
          <a:p>
            <a:pPr algn="just">
              <a:lnSpc>
                <a:spcPct val="150000"/>
              </a:lnSpc>
            </a:pPr>
            <a:r>
              <a:rPr lang="en-US" sz="1600" dirty="0">
                <a:latin typeface="Arial" panose="020B0604020202020204" pitchFamily="34" charset="0"/>
                <a:cs typeface="Arial" panose="020B0604020202020204" pitchFamily="34" charset="0"/>
              </a:rPr>
              <a:t>Industry competition is influenced by things like supply chain effectiveness, price strategies, brand recognition, and product innovation.</a:t>
            </a:r>
            <a:endParaRPr lang="en-GB" sz="1600" dirty="0">
              <a:latin typeface="Arial" panose="020B0604020202020204" pitchFamily="34" charset="0"/>
              <a:cs typeface="Arial" panose="020B0604020202020204" pitchFamily="34" charset="0"/>
            </a:endParaRPr>
          </a:p>
        </p:txBody>
      </p:sp>
      <p:pic>
        <p:nvPicPr>
          <p:cNvPr id="8" name="Picture 2" descr="P&amp;G logo and name, png | PNGWin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2344" b="77344" l="10000" r="90000">
                        <a14:foregroundMark x1="47500" y1="30469" x2="47500" y2="30469"/>
                        <a14:foregroundMark x1="44783" y1="31641" x2="44783" y2="31641"/>
                        <a14:foregroundMark x1="48370" y1="39063" x2="48370" y2="39063"/>
                        <a14:foregroundMark x1="50761" y1="35156" x2="50761" y2="35156"/>
                        <a14:foregroundMark x1="53043" y1="27734" x2="53043" y2="27734"/>
                        <a14:foregroundMark x1="53804" y1="41406" x2="53804" y2="41406"/>
                        <a14:foregroundMark x1="32717" y1="84375" x2="32717" y2="84375"/>
                        <a14:foregroundMark x1="34022" y1="86328" x2="34022" y2="86328"/>
                        <a14:foregroundMark x1="34783" y1="88672" x2="34783" y2="88672"/>
                        <a14:foregroundMark x1="39891" y1="86719" x2="39891" y2="86719"/>
                        <a14:foregroundMark x1="49457" y1="40234" x2="49457" y2="40234"/>
                      </a14:backgroundRemoval>
                    </a14:imgEffect>
                  </a14:imgLayer>
                </a14:imgProps>
              </a:ext>
              <a:ext uri="{28A0092B-C50C-407E-A947-70E740481C1C}">
                <a14:useLocalDpi xmlns:a14="http://schemas.microsoft.com/office/drawing/2010/main" val="0"/>
              </a:ext>
            </a:extLst>
          </a:blip>
          <a:srcRect b="24000"/>
          <a:stretch/>
        </p:blipFill>
        <p:spPr bwMode="auto">
          <a:xfrm>
            <a:off x="8166142" y="5709071"/>
            <a:ext cx="5040811" cy="1066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143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3652" y="-19928"/>
            <a:ext cx="10515600" cy="1325563"/>
          </a:xfrm>
        </p:spPr>
        <p:txBody>
          <a:bodyPr/>
          <a:lstStyle/>
          <a:p>
            <a:r>
              <a:rPr lang="en-GB" dirty="0"/>
              <a:t>PESTLE Analysis</a:t>
            </a:r>
          </a:p>
        </p:txBody>
      </p:sp>
      <p:pic>
        <p:nvPicPr>
          <p:cNvPr id="4" name="Content Placeholder 3"/>
          <p:cNvPicPr>
            <a:picLocks noGrp="1"/>
          </p:cNvPicPr>
          <p:nvPr>
            <p:ph idx="1"/>
          </p:nvPr>
        </p:nvPicPr>
        <p:blipFill rotWithShape="1">
          <a:blip r:embed="rId3">
            <a:extLst>
              <a:ext uri="{28A0092B-C50C-407E-A947-70E740481C1C}">
                <a14:useLocalDpi xmlns:a14="http://schemas.microsoft.com/office/drawing/2010/main" val="0"/>
              </a:ext>
            </a:extLst>
          </a:blip>
          <a:srcRect r="12274" b="248"/>
          <a:stretch/>
        </p:blipFill>
        <p:spPr>
          <a:xfrm>
            <a:off x="7807569" y="131075"/>
            <a:ext cx="3399693" cy="2846587"/>
          </a:xfrm>
          <a:prstGeom prst="rect">
            <a:avLst/>
          </a:prstGeom>
        </p:spPr>
      </p:pic>
      <p:sp>
        <p:nvSpPr>
          <p:cNvPr id="5" name="Rectangle 4"/>
          <p:cNvSpPr/>
          <p:nvPr/>
        </p:nvSpPr>
        <p:spPr>
          <a:xfrm>
            <a:off x="899160" y="1231594"/>
            <a:ext cx="9724344" cy="5309146"/>
          </a:xfrm>
          <a:prstGeom prst="rect">
            <a:avLst/>
          </a:prstGeom>
        </p:spPr>
        <p:txBody>
          <a:bodyPr wrap="square">
            <a:spAutoFit/>
          </a:bodyPr>
          <a:lstStyle/>
          <a:p>
            <a:pPr>
              <a:lnSpc>
                <a:spcPct val="150000"/>
              </a:lnSpc>
            </a:pPr>
            <a:r>
              <a:rPr lang="en-GB" sz="1400" b="1" dirty="0">
                <a:latin typeface="Arial" panose="020B0604020202020204" pitchFamily="34" charset="0"/>
                <a:cs typeface="Arial" panose="020B0604020202020204" pitchFamily="34" charset="0"/>
              </a:rPr>
              <a:t>Political:</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Product safety, labelling, and advertising laws affect P&amp;G's business .</a:t>
            </a:r>
          </a:p>
          <a:p>
            <a:pPr>
              <a:lnSpc>
                <a:spcPct val="150000"/>
              </a:lnSpc>
            </a:pPr>
            <a:r>
              <a:rPr lang="en-GB" sz="1400" b="1" dirty="0">
                <a:latin typeface="Arial" panose="020B0604020202020204" pitchFamily="34" charset="0"/>
                <a:cs typeface="Arial" panose="020B0604020202020204" pitchFamily="34" charset="0"/>
              </a:rPr>
              <a:t>Economic:</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GDP growth, inflation, and exchange rates affect P&amp;G product sales.</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Consumer confidence and disposable money effect P&amp;G product demand.</a:t>
            </a:r>
          </a:p>
          <a:p>
            <a:pPr>
              <a:lnSpc>
                <a:spcPct val="150000"/>
              </a:lnSpc>
            </a:pPr>
            <a:r>
              <a:rPr lang="en-GB" sz="1400" b="1" dirty="0">
                <a:latin typeface="Arial" panose="020B0604020202020204" pitchFamily="34" charset="0"/>
                <a:cs typeface="Arial" panose="020B0604020202020204" pitchFamily="34" charset="0"/>
              </a:rPr>
              <a:t>Sociocultural:</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Consumer preferences for sustainability, health, and well-being affect P&amp;G's product development and marketing tactics (Mittal and Woodside, 2022).</a:t>
            </a:r>
          </a:p>
          <a:p>
            <a:pPr>
              <a:lnSpc>
                <a:spcPct val="150000"/>
              </a:lnSpc>
            </a:pPr>
            <a:r>
              <a:rPr lang="en-GB" sz="1400" b="1" dirty="0">
                <a:latin typeface="Arial" panose="020B0604020202020204" pitchFamily="34" charset="0"/>
                <a:cs typeface="Arial" panose="020B0604020202020204" pitchFamily="34" charset="0"/>
              </a:rPr>
              <a:t>Technological:</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improve marketing, supply chain, and consumer engagement using technology and digitalization.</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Product development and manufacturing innovation can boost P&amp;G's competitiveness.</a:t>
            </a:r>
          </a:p>
          <a:p>
            <a:pPr>
              <a:lnSpc>
                <a:spcPct val="150000"/>
              </a:lnSpc>
            </a:pPr>
            <a:r>
              <a:rPr lang="en-GB" sz="1400" b="1" dirty="0">
                <a:latin typeface="Arial" panose="020B0604020202020204" pitchFamily="34" charset="0"/>
                <a:cs typeface="Arial" panose="020B0604020202020204" pitchFamily="34" charset="0"/>
              </a:rPr>
              <a:t>Legal:</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P&amp;G comply with product safety, environmental, and intellectual property laws.</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P&amp;G's marketing and communication strategies follow consumer protection and advertising rules.</a:t>
            </a:r>
          </a:p>
          <a:p>
            <a:pPr>
              <a:lnSpc>
                <a:spcPct val="150000"/>
              </a:lnSpc>
            </a:pPr>
            <a:r>
              <a:rPr lang="en-GB" sz="1400" b="1" dirty="0">
                <a:latin typeface="Arial" panose="020B0604020202020204" pitchFamily="34" charset="0"/>
                <a:cs typeface="Arial" panose="020B0604020202020204" pitchFamily="34" charset="0"/>
              </a:rPr>
              <a:t>Environmental:</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Climate change and resource shortages affect P&amp;G's supply chain, sourcing, and operatio</a:t>
            </a:r>
            <a:r>
              <a:rPr lang="en-GB" sz="1600" dirty="0"/>
              <a:t>ns.</a:t>
            </a:r>
          </a:p>
        </p:txBody>
      </p:sp>
      <p:pic>
        <p:nvPicPr>
          <p:cNvPr id="7" name="Picture 2" descr="P&amp;G logo and name, png | PNGWin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2344" b="77344" l="10000" r="90000">
                        <a14:foregroundMark x1="47500" y1="30469" x2="47500" y2="30469"/>
                        <a14:foregroundMark x1="44783" y1="31641" x2="44783" y2="31641"/>
                        <a14:foregroundMark x1="48370" y1="39063" x2="48370" y2="39063"/>
                        <a14:foregroundMark x1="50761" y1="35156" x2="50761" y2="35156"/>
                        <a14:foregroundMark x1="53043" y1="27734" x2="53043" y2="27734"/>
                        <a14:foregroundMark x1="53804" y1="41406" x2="53804" y2="41406"/>
                        <a14:foregroundMark x1="32717" y1="84375" x2="32717" y2="84375"/>
                        <a14:foregroundMark x1="34022" y1="86328" x2="34022" y2="86328"/>
                        <a14:foregroundMark x1="34783" y1="88672" x2="34783" y2="88672"/>
                        <a14:foregroundMark x1="39891" y1="86719" x2="39891" y2="86719"/>
                        <a14:foregroundMark x1="49457" y1="40234" x2="49457" y2="40234"/>
                      </a14:backgroundRemoval>
                    </a14:imgEffect>
                  </a14:imgLayer>
                </a14:imgProps>
              </a:ext>
              <a:ext uri="{28A0092B-C50C-407E-A947-70E740481C1C}">
                <a14:useLocalDpi xmlns:a14="http://schemas.microsoft.com/office/drawing/2010/main" val="0"/>
              </a:ext>
            </a:extLst>
          </a:blip>
          <a:srcRect b="24000"/>
          <a:stretch/>
        </p:blipFill>
        <p:spPr bwMode="auto">
          <a:xfrm>
            <a:off x="8166142" y="5709071"/>
            <a:ext cx="5040811" cy="1066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673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051" y="-26543"/>
            <a:ext cx="9692640" cy="1325562"/>
          </a:xfrm>
        </p:spPr>
        <p:txBody>
          <a:bodyPr/>
          <a:lstStyle/>
          <a:p>
            <a:r>
              <a:rPr lang="en-GB" dirty="0"/>
              <a:t>SWOT Analysis  </a:t>
            </a:r>
            <a:r>
              <a:rPr lang="en-GB" sz="2400" dirty="0"/>
              <a:t>(Admin, 2023)</a:t>
            </a:r>
            <a:endParaRPr lang="en-GB" dirty="0"/>
          </a:p>
        </p:txBody>
      </p:sp>
      <p:sp>
        <p:nvSpPr>
          <p:cNvPr id="8" name="TextBox 7"/>
          <p:cNvSpPr txBox="1"/>
          <p:nvPr/>
        </p:nvSpPr>
        <p:spPr>
          <a:xfrm>
            <a:off x="357051" y="1466042"/>
            <a:ext cx="4972595" cy="2423740"/>
          </a:xfrm>
          <a:prstGeom prst="rect">
            <a:avLst/>
          </a:prstGeom>
          <a:noFill/>
        </p:spPr>
        <p:txBody>
          <a:bodyPr wrap="square" rtlCol="0">
            <a:spAutoFit/>
          </a:bodyPr>
          <a:lstStyle/>
          <a:p>
            <a:pPr algn="just"/>
            <a:r>
              <a:rPr lang="en-US" b="1" dirty="0"/>
              <a:t>Strengths:</a:t>
            </a:r>
          </a:p>
          <a:p>
            <a:pPr algn="just"/>
            <a:endParaRPr lang="en-US" dirty="0"/>
          </a:p>
          <a:p>
            <a:pPr algn="just">
              <a:lnSpc>
                <a:spcPct val="150000"/>
              </a:lnSpc>
            </a:pPr>
            <a:r>
              <a:rPr lang="en-US" sz="1100" dirty="0">
                <a:latin typeface="Arial" panose="020B0604020202020204" pitchFamily="34" charset="0"/>
                <a:cs typeface="Arial" panose="020B0604020202020204" pitchFamily="34" charset="0"/>
              </a:rPr>
              <a:t>P&amp;G's strong brand portfolio gives it a competitive edge and client loyalty.</a:t>
            </a:r>
          </a:p>
          <a:p>
            <a:pPr algn="just">
              <a:lnSpc>
                <a:spcPct val="150000"/>
              </a:lnSpc>
            </a:pPr>
            <a:r>
              <a:rPr lang="en-US" sz="1100" dirty="0">
                <a:latin typeface="Arial" panose="020B0604020202020204" pitchFamily="34" charset="0"/>
                <a:cs typeface="Arial" panose="020B0604020202020204" pitchFamily="34" charset="0"/>
              </a:rPr>
              <a:t>Global Market Presence: P&amp;G leverages economies of scale, market knowledge, and distribution networks in multiple regions.</a:t>
            </a:r>
          </a:p>
          <a:p>
            <a:pPr algn="just">
              <a:lnSpc>
                <a:spcPct val="150000"/>
              </a:lnSpc>
            </a:pPr>
            <a:r>
              <a:rPr lang="en-US" sz="1100" dirty="0">
                <a:latin typeface="Arial" panose="020B0604020202020204" pitchFamily="34" charset="0"/>
                <a:cs typeface="Arial" panose="020B0604020202020204" pitchFamily="34" charset="0"/>
              </a:rPr>
              <a:t>Research and Innovation: P&amp;G invests in R&amp;D to introduce new goods and keep ahead of the competition.</a:t>
            </a:r>
          </a:p>
          <a:p>
            <a:pPr algn="just">
              <a:lnSpc>
                <a:spcPct val="150000"/>
              </a:lnSpc>
            </a:pPr>
            <a:r>
              <a:rPr lang="en-US" sz="1100" dirty="0">
                <a:latin typeface="Arial" panose="020B0604020202020204" pitchFamily="34" charset="0"/>
                <a:cs typeface="Arial" panose="020B0604020202020204" pitchFamily="34" charset="0"/>
              </a:rPr>
              <a:t>P&amp;G's effective supply chain ensures product manufacturing, distribution, and availability.</a:t>
            </a:r>
            <a:endParaRPr lang="en-GB" sz="1100" dirty="0">
              <a:latin typeface="Arial" panose="020B0604020202020204" pitchFamily="34" charset="0"/>
              <a:cs typeface="Arial" panose="020B0604020202020204" pitchFamily="34" charset="0"/>
            </a:endParaRPr>
          </a:p>
        </p:txBody>
      </p:sp>
      <p:sp>
        <p:nvSpPr>
          <p:cNvPr id="10" name="TextBox 9"/>
          <p:cNvSpPr txBox="1"/>
          <p:nvPr/>
        </p:nvSpPr>
        <p:spPr>
          <a:xfrm>
            <a:off x="5773784" y="1503936"/>
            <a:ext cx="5440680" cy="2169825"/>
          </a:xfrm>
          <a:prstGeom prst="rect">
            <a:avLst/>
          </a:prstGeom>
          <a:noFill/>
        </p:spPr>
        <p:txBody>
          <a:bodyPr wrap="square" rtlCol="0">
            <a:spAutoFit/>
          </a:bodyPr>
          <a:lstStyle/>
          <a:p>
            <a:pPr algn="just"/>
            <a:r>
              <a:rPr lang="en-US" b="1" dirty="0"/>
              <a:t>Weaknesses:</a:t>
            </a:r>
          </a:p>
          <a:p>
            <a:pPr algn="just"/>
            <a:endParaRPr lang="en-US" dirty="0"/>
          </a:p>
          <a:p>
            <a:pPr algn="just">
              <a:lnSpc>
                <a:spcPct val="150000"/>
              </a:lnSpc>
            </a:pPr>
            <a:r>
              <a:rPr lang="en-US" sz="1100" dirty="0">
                <a:latin typeface="Arial" panose="020B0604020202020204" pitchFamily="34" charset="0"/>
                <a:cs typeface="Arial" panose="020B0604020202020204" pitchFamily="34" charset="0"/>
              </a:rPr>
              <a:t>In an increasingly digital and e-commerce-focused market, P&amp;G's reliance on traditional brick-and-mortar retail may be problematic.</a:t>
            </a:r>
          </a:p>
          <a:p>
            <a:pPr algn="just">
              <a:lnSpc>
                <a:spcPct val="150000"/>
              </a:lnSpc>
            </a:pPr>
            <a:r>
              <a:rPr lang="en-US" sz="1100" dirty="0">
                <a:latin typeface="Arial" panose="020B0604020202020204" pitchFamily="34" charset="0"/>
                <a:cs typeface="Arial" panose="020B0604020202020204" pitchFamily="34" charset="0"/>
              </a:rPr>
              <a:t>Product Concentration: P&amp;G's revenue depends on a few main product categories, making it subject to consumer preferences and market developments.</a:t>
            </a:r>
          </a:p>
          <a:p>
            <a:pPr algn="just">
              <a:lnSpc>
                <a:spcPct val="150000"/>
              </a:lnSpc>
            </a:pPr>
            <a:r>
              <a:rPr lang="en-US" sz="1100" dirty="0">
                <a:latin typeface="Arial" panose="020B0604020202020204" pitchFamily="34" charset="0"/>
                <a:cs typeface="Arial" panose="020B0604020202020204" pitchFamily="34" charset="0"/>
              </a:rPr>
              <a:t>Limited Geographic Diversification: Despite its global presence, P&amp;G may suffer risks from overreliance on specific markets or areas.</a:t>
            </a:r>
            <a:endParaRPr lang="en-GB" sz="1100" dirty="0">
              <a:latin typeface="Arial" panose="020B0604020202020204" pitchFamily="34" charset="0"/>
              <a:cs typeface="Arial" panose="020B0604020202020204" pitchFamily="34" charset="0"/>
            </a:endParaRPr>
          </a:p>
        </p:txBody>
      </p:sp>
      <p:sp>
        <p:nvSpPr>
          <p:cNvPr id="11" name="TextBox 10"/>
          <p:cNvSpPr txBox="1"/>
          <p:nvPr/>
        </p:nvSpPr>
        <p:spPr>
          <a:xfrm>
            <a:off x="357051" y="3878679"/>
            <a:ext cx="4972595" cy="2639184"/>
          </a:xfrm>
          <a:prstGeom prst="rect">
            <a:avLst/>
          </a:prstGeom>
          <a:noFill/>
        </p:spPr>
        <p:txBody>
          <a:bodyPr wrap="square" rtlCol="0">
            <a:spAutoFit/>
          </a:bodyPr>
          <a:lstStyle/>
          <a:p>
            <a:pPr algn="just"/>
            <a:r>
              <a:rPr lang="en-US" sz="1600" b="1" dirty="0"/>
              <a:t>Opportunities:</a:t>
            </a:r>
          </a:p>
          <a:p>
            <a:pPr algn="just"/>
            <a:endParaRPr lang="en-US" sz="1600" dirty="0"/>
          </a:p>
          <a:p>
            <a:pPr algn="just">
              <a:lnSpc>
                <a:spcPct val="150000"/>
              </a:lnSpc>
            </a:pPr>
            <a:r>
              <a:rPr lang="en-US" sz="1100" dirty="0">
                <a:latin typeface="Arial" panose="020B0604020202020204" pitchFamily="34" charset="0"/>
                <a:cs typeface="Arial" panose="020B0604020202020204" pitchFamily="34" charset="0"/>
              </a:rPr>
              <a:t>With internet purchasing on the rise, P&amp;G can reach more people directly and collect vital customer data.</a:t>
            </a:r>
          </a:p>
          <a:p>
            <a:pPr algn="just">
              <a:lnSpc>
                <a:spcPct val="150000"/>
              </a:lnSpc>
            </a:pPr>
            <a:r>
              <a:rPr lang="en-US" sz="1100" dirty="0">
                <a:latin typeface="Arial" panose="020B0604020202020204" pitchFamily="34" charset="0"/>
                <a:cs typeface="Arial" panose="020B0604020202020204" pitchFamily="34" charset="0"/>
              </a:rPr>
              <a:t>Post-pandemic consumer focus on health and hygiene creates prospects for P&amp;G's personal care and cleaning goods (Mittal and Woodside, 2022).</a:t>
            </a:r>
          </a:p>
          <a:p>
            <a:pPr algn="just">
              <a:lnSpc>
                <a:spcPct val="150000"/>
              </a:lnSpc>
            </a:pPr>
            <a:r>
              <a:rPr lang="en-US" sz="1100" dirty="0">
                <a:latin typeface="Arial" panose="020B0604020202020204" pitchFamily="34" charset="0"/>
                <a:cs typeface="Arial" panose="020B0604020202020204" pitchFamily="34" charset="0"/>
              </a:rPr>
              <a:t>P&amp;G may leverage its sustainability initiatives to meet consumer demand for sustainable and eco-friendly products.</a:t>
            </a:r>
          </a:p>
          <a:p>
            <a:pPr algn="just">
              <a:lnSpc>
                <a:spcPct val="150000"/>
              </a:lnSpc>
            </a:pPr>
            <a:r>
              <a:rPr lang="en-US" sz="1100" dirty="0">
                <a:latin typeface="Arial" panose="020B0604020202020204" pitchFamily="34" charset="0"/>
                <a:cs typeface="Arial" panose="020B0604020202020204" pitchFamily="34" charset="0"/>
              </a:rPr>
              <a:t>P&amp;G may grow by expanding into emerging markets, where disposable incomes and consumer purchasing power are rising.</a:t>
            </a:r>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
        <p:nvSpPr>
          <p:cNvPr id="12" name="TextBox 11"/>
          <p:cNvSpPr txBox="1"/>
          <p:nvPr/>
        </p:nvSpPr>
        <p:spPr>
          <a:xfrm>
            <a:off x="5632382" y="3889782"/>
            <a:ext cx="5440681" cy="2654573"/>
          </a:xfrm>
          <a:prstGeom prst="rect">
            <a:avLst/>
          </a:prstGeom>
          <a:noFill/>
        </p:spPr>
        <p:txBody>
          <a:bodyPr wrap="square" rtlCol="0">
            <a:spAutoFit/>
          </a:bodyPr>
          <a:lstStyle/>
          <a:p>
            <a:r>
              <a:rPr lang="en-US" b="1" dirty="0"/>
              <a:t>Threats:</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Global and local competitors across P&amp;G's product categories put price pressures and market share at risk.</a:t>
            </a:r>
          </a:p>
          <a:p>
            <a:pPr>
              <a:lnSpc>
                <a:spcPct val="150000"/>
              </a:lnSpc>
            </a:pPr>
            <a:r>
              <a:rPr lang="en-US" sz="1100" dirty="0">
                <a:latin typeface="Arial" panose="020B0604020202020204" pitchFamily="34" charset="0"/>
                <a:cs typeface="Arial" panose="020B0604020202020204" pitchFamily="34" charset="0"/>
              </a:rPr>
              <a:t>Recessions and currency changes may affect consumer purchasing and P&amp;G's products.</a:t>
            </a:r>
          </a:p>
          <a:p>
            <a:pPr>
              <a:lnSpc>
                <a:spcPct val="150000"/>
              </a:lnSpc>
            </a:pPr>
            <a:r>
              <a:rPr lang="en-US" sz="1100" dirty="0">
                <a:latin typeface="Arial" panose="020B0604020202020204" pitchFamily="34" charset="0"/>
                <a:cs typeface="Arial" panose="020B0604020202020204" pitchFamily="34" charset="0"/>
              </a:rPr>
              <a:t>Evolving product safety, labelling, and environmental standards can increase operational expenses and compliance issues.</a:t>
            </a:r>
          </a:p>
          <a:p>
            <a:pPr>
              <a:lnSpc>
                <a:spcPct val="150000"/>
              </a:lnSpc>
            </a:pPr>
            <a:r>
              <a:rPr lang="en-US" sz="1100" dirty="0">
                <a:latin typeface="Arial" panose="020B0604020202020204" pitchFamily="34" charset="0"/>
                <a:cs typeface="Arial" panose="020B0604020202020204" pitchFamily="34" charset="0"/>
              </a:rPr>
              <a:t>:Natural disasters, supply chain disruptions, and public health emergencies can affect P&amp;G's operations and product availability.</a:t>
            </a:r>
            <a:endParaRPr lang="en-GB" sz="1100" dirty="0">
              <a:latin typeface="Arial" panose="020B0604020202020204" pitchFamily="34" charset="0"/>
              <a:cs typeface="Arial" panose="020B0604020202020204" pitchFamily="34" charset="0"/>
            </a:endParaRPr>
          </a:p>
        </p:txBody>
      </p:sp>
      <p:pic>
        <p:nvPicPr>
          <p:cNvPr id="9" name="Picture 2" descr="P&amp;G logo and name, png | PNGWin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344" b="77344" l="10000" r="90000">
                        <a14:foregroundMark x1="47500" y1="30469" x2="47500" y2="30469"/>
                        <a14:foregroundMark x1="44783" y1="31641" x2="44783" y2="31641"/>
                        <a14:foregroundMark x1="48370" y1="39063" x2="48370" y2="39063"/>
                        <a14:foregroundMark x1="50761" y1="35156" x2="50761" y2="35156"/>
                        <a14:foregroundMark x1="53043" y1="27734" x2="53043" y2="27734"/>
                        <a14:foregroundMark x1="53804" y1="41406" x2="53804" y2="41406"/>
                        <a14:foregroundMark x1="32717" y1="84375" x2="32717" y2="84375"/>
                        <a14:foregroundMark x1="34022" y1="86328" x2="34022" y2="86328"/>
                        <a14:foregroundMark x1="34783" y1="88672" x2="34783" y2="88672"/>
                        <a14:foregroundMark x1="39891" y1="86719" x2="39891" y2="86719"/>
                        <a14:foregroundMark x1="49457" y1="40234" x2="49457" y2="40234"/>
                      </a14:backgroundRemoval>
                    </a14:imgEffect>
                  </a14:imgLayer>
                </a14:imgProps>
              </a:ext>
              <a:ext uri="{28A0092B-C50C-407E-A947-70E740481C1C}">
                <a14:useLocalDpi xmlns:a14="http://schemas.microsoft.com/office/drawing/2010/main" val="0"/>
              </a:ext>
            </a:extLst>
          </a:blip>
          <a:srcRect b="24000"/>
          <a:stretch/>
        </p:blipFill>
        <p:spPr bwMode="auto">
          <a:xfrm>
            <a:off x="8552657" y="6188700"/>
            <a:ext cx="3164861" cy="669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494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r>
              <a:rPr lang="en-US" dirty="0">
                <a:latin typeface="Arial" panose="020B0604020202020204" pitchFamily="34" charset="0"/>
                <a:cs typeface="Arial" panose="020B0604020202020204" pitchFamily="34" charset="0"/>
              </a:rPr>
              <a:t>Key factors contributing to market failure:</a:t>
            </a:r>
          </a:p>
        </p:txBody>
      </p:sp>
      <p:sp>
        <p:nvSpPr>
          <p:cNvPr id="3" name="Content Placeholder 2"/>
          <p:cNvSpPr>
            <a:spLocks noGrp="1"/>
          </p:cNvSpPr>
          <p:nvPr>
            <p:ph idx="1"/>
          </p:nvPr>
        </p:nvSpPr>
        <p:spPr/>
        <p:txBody>
          <a:bodyPr>
            <a:normAutofit/>
          </a:bodyPr>
          <a:lstStyle/>
          <a:p>
            <a:pPr algn="just">
              <a:lnSpc>
                <a:spcPct val="100000"/>
              </a:lnSpc>
            </a:pPr>
            <a:r>
              <a:rPr lang="en-US" sz="2000" dirty="0">
                <a:latin typeface="Arial" panose="020B0604020202020204" pitchFamily="34" charset="0"/>
                <a:cs typeface="Arial" panose="020B0604020202020204" pitchFamily="34" charset="0"/>
              </a:rPr>
              <a:t>Inability to adapt quickly to changing consumer preferences, emerging technologies, and market trends can result in market failure.</a:t>
            </a:r>
          </a:p>
          <a:p>
            <a:pPr algn="just">
              <a:lnSpc>
                <a:spcPct val="100000"/>
              </a:lnSpc>
            </a:pPr>
            <a:r>
              <a:rPr lang="en-US" sz="2000" dirty="0">
                <a:latin typeface="Arial" panose="020B0604020202020204" pitchFamily="34" charset="0"/>
                <a:cs typeface="Arial" panose="020B0604020202020204" pitchFamily="34" charset="0"/>
              </a:rPr>
              <a:t>Failing to invest in research and development and failing to introduce innovative products and solutions can lead to market decline.</a:t>
            </a:r>
          </a:p>
          <a:p>
            <a:pPr algn="just">
              <a:lnSpc>
                <a:spcPct val="100000"/>
              </a:lnSpc>
            </a:pPr>
            <a:r>
              <a:rPr lang="en-US" sz="2000" dirty="0">
                <a:latin typeface="Arial" panose="020B0604020202020204" pitchFamily="34" charset="0"/>
                <a:cs typeface="Arial" panose="020B0604020202020204" pitchFamily="34" charset="0"/>
              </a:rPr>
              <a:t>Poor marketing strategies and weak brand positioning can result in a loss of market share and failure to attract customers.</a:t>
            </a:r>
          </a:p>
          <a:p>
            <a:pPr algn="just">
              <a:lnSpc>
                <a:spcPct val="100000"/>
              </a:lnSpc>
            </a:pPr>
            <a:r>
              <a:rPr lang="en-US" sz="2000" dirty="0">
                <a:latin typeface="Arial" panose="020B0604020202020204" pitchFamily="34" charset="0"/>
                <a:cs typeface="Arial" panose="020B0604020202020204" pitchFamily="34" charset="0"/>
              </a:rPr>
              <a:t>Disruptions in the supply chain, including logistics and sourcing issues, can negatively impact product availability and customer satisfaction.</a:t>
            </a:r>
          </a:p>
          <a:p>
            <a:pPr algn="just">
              <a:lnSpc>
                <a:spcPct val="100000"/>
              </a:lnSpc>
            </a:pPr>
            <a:r>
              <a:rPr lang="en-US" sz="2000" dirty="0">
                <a:latin typeface="Arial" panose="020B0604020202020204" pitchFamily="34" charset="0"/>
                <a:cs typeface="Arial" panose="020B0604020202020204" pitchFamily="34" charset="0"/>
              </a:rPr>
              <a:t>Non-compliance with evolving regulations and industry standards can lead to legal issues, reputational damage, and loss of market share.</a:t>
            </a:r>
          </a:p>
        </p:txBody>
      </p:sp>
    </p:spTree>
    <p:extLst>
      <p:ext uri="{BB962C8B-B14F-4D97-AF65-F5344CB8AC3E}">
        <p14:creationId xmlns:p14="http://schemas.microsoft.com/office/powerpoint/2010/main" val="3662162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Resources</a:t>
            </a:r>
          </a:p>
        </p:txBody>
      </p:sp>
      <p:sp>
        <p:nvSpPr>
          <p:cNvPr id="3" name="Content Placeholder 2"/>
          <p:cNvSpPr>
            <a:spLocks noGrp="1"/>
          </p:cNvSpPr>
          <p:nvPr>
            <p:ph idx="1"/>
          </p:nvPr>
        </p:nvSpPr>
        <p:spPr>
          <a:xfrm>
            <a:off x="1261871" y="1828800"/>
            <a:ext cx="9394405" cy="4351337"/>
          </a:xfrm>
        </p:spPr>
        <p:txBody>
          <a:bodyPr>
            <a:noAutofit/>
          </a:bodyPr>
          <a:lstStyle/>
          <a:p>
            <a:pPr algn="just">
              <a:lnSpc>
                <a:spcPct val="100000"/>
              </a:lnSpc>
            </a:pPr>
            <a:r>
              <a:rPr lang="en-US" sz="1600" dirty="0">
                <a:latin typeface="Arial" panose="020B0604020202020204" pitchFamily="34" charset="0"/>
                <a:cs typeface="Arial" panose="020B0604020202020204" pitchFamily="34" charset="0"/>
              </a:rPr>
              <a:t>P&amp;G allocates resources strategically to address the challenges within its environment. This includes:</a:t>
            </a:r>
          </a:p>
          <a:p>
            <a:pPr algn="just">
              <a:lnSpc>
                <a:spcPct val="100000"/>
              </a:lnSpc>
            </a:pPr>
            <a:r>
              <a:rPr lang="en-US" sz="1600" dirty="0">
                <a:latin typeface="Arial" panose="020B0604020202020204" pitchFamily="34" charset="0"/>
                <a:cs typeface="Arial" panose="020B0604020202020204" pitchFamily="34" charset="0"/>
              </a:rPr>
              <a:t>Investing in R&amp;D to develop innovative products and solutions that meet the evolving needs of consumers.</a:t>
            </a:r>
          </a:p>
          <a:p>
            <a:pPr algn="just">
              <a:lnSpc>
                <a:spcPct val="100000"/>
              </a:lnSpc>
            </a:pPr>
            <a:r>
              <a:rPr lang="en-US" sz="1600" dirty="0">
                <a:latin typeface="Arial" panose="020B0604020202020204" pitchFamily="34" charset="0"/>
                <a:cs typeface="Arial" panose="020B0604020202020204" pitchFamily="34" charset="0"/>
              </a:rPr>
              <a:t> Allocating funds for effective marketing campaigns to build brand awareness and maintain a competitive edge.</a:t>
            </a:r>
          </a:p>
          <a:p>
            <a:pPr algn="just">
              <a:lnSpc>
                <a:spcPct val="100000"/>
              </a:lnSpc>
            </a:pPr>
            <a:r>
              <a:rPr lang="en-US" sz="1600" dirty="0">
                <a:latin typeface="Arial" panose="020B0604020202020204" pitchFamily="34" charset="0"/>
                <a:cs typeface="Arial" panose="020B0604020202020204" pitchFamily="34" charset="0"/>
              </a:rPr>
              <a:t>Investing in technology and digital platforms to enhance customer engagement, improve operational efficiency, and enable data-driven decision-making.</a:t>
            </a:r>
          </a:p>
          <a:p>
            <a:pPr algn="just">
              <a:lnSpc>
                <a:spcPct val="100000"/>
              </a:lnSpc>
            </a:pPr>
            <a:r>
              <a:rPr lang="en-US" sz="1600" dirty="0">
                <a:latin typeface="Arial" panose="020B0604020202020204" pitchFamily="34" charset="0"/>
                <a:cs typeface="Arial" panose="020B0604020202020204" pitchFamily="34" charset="0"/>
              </a:rPr>
              <a:t>Allocating resources to ensure a resilient and efficient supply chain, including strategic sourcing, inventory management, and logistics optimization.</a:t>
            </a:r>
          </a:p>
          <a:p>
            <a:pPr algn="just">
              <a:lnSpc>
                <a:spcPct val="100000"/>
              </a:lnSpc>
            </a:pPr>
            <a:r>
              <a:rPr lang="en-US" sz="1600" dirty="0">
                <a:latin typeface="Arial" panose="020B0604020202020204" pitchFamily="34" charset="0"/>
                <a:cs typeface="Arial" panose="020B0604020202020204" pitchFamily="34" charset="0"/>
              </a:rPr>
              <a:t>Allocating resources towards sustainability goals, including eco-friendly product development, responsible sourcing, and reduction of environmental footprint.</a:t>
            </a:r>
          </a:p>
        </p:txBody>
      </p:sp>
    </p:spTree>
    <p:extLst>
      <p:ext uri="{BB962C8B-B14F-4D97-AF65-F5344CB8AC3E}">
        <p14:creationId xmlns:p14="http://schemas.microsoft.com/office/powerpoint/2010/main" val="3512732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Green marketing and CSR strategies</a:t>
            </a:r>
          </a:p>
        </p:txBody>
      </p:sp>
      <p:sp>
        <p:nvSpPr>
          <p:cNvPr id="3" name="Content Placeholder 2"/>
          <p:cNvSpPr>
            <a:spLocks noGrp="1"/>
          </p:cNvSpPr>
          <p:nvPr>
            <p:ph idx="1"/>
          </p:nvPr>
        </p:nvSpPr>
        <p:spPr>
          <a:xfrm>
            <a:off x="307975" y="1791855"/>
            <a:ext cx="7244819" cy="4351337"/>
          </a:xfrm>
        </p:spPr>
        <p:txBody>
          <a:bodyPr>
            <a:noAutofit/>
          </a:bodyPr>
          <a:lstStyle/>
          <a:p>
            <a:pPr algn="just">
              <a:lnSpc>
                <a:spcPct val="100000"/>
              </a:lnSpc>
            </a:pPr>
            <a:r>
              <a:rPr lang="en-US" dirty="0">
                <a:latin typeface="Arial" panose="020B0604020202020204" pitchFamily="34" charset="0"/>
                <a:cs typeface="Arial" panose="020B0604020202020204" pitchFamily="34" charset="0"/>
              </a:rPr>
              <a:t>To lessen the influence on the environment, eco-friendly products and packaging are being created with things like concentrated formulae and recyclable materials.</a:t>
            </a:r>
          </a:p>
          <a:p>
            <a:pPr algn="just">
              <a:lnSpc>
                <a:spcPct val="100000"/>
              </a:lnSpc>
            </a:pPr>
            <a:r>
              <a:rPr lang="en-US" dirty="0">
                <a:latin typeface="Arial" panose="020B0604020202020204" pitchFamily="34" charset="0"/>
                <a:cs typeface="Arial" panose="020B0604020202020204" pitchFamily="34" charset="0"/>
              </a:rPr>
              <a:t>Promote sustainable sourcing methods, such as ethical forestry and agricultural practices, in order to guarantee the use of environmentally and ethically derived raw resources.</a:t>
            </a:r>
          </a:p>
          <a:p>
            <a:pPr algn="just">
              <a:lnSpc>
                <a:spcPct val="100000"/>
              </a:lnSpc>
            </a:pPr>
            <a:r>
              <a:rPr lang="en-US" dirty="0">
                <a:latin typeface="Arial" panose="020B0604020202020204" pitchFamily="34" charset="0"/>
                <a:cs typeface="Arial" panose="020B0604020202020204" pitchFamily="34" charset="0"/>
              </a:rPr>
              <a:t>Putting in place waste reduction programs, like recycling schemes and circular economy ideas, to cut down on waste production and encourage more sustainable company models.</a:t>
            </a:r>
          </a:p>
          <a:p>
            <a:pPr algn="just">
              <a:lnSpc>
                <a:spcPct val="100000"/>
              </a:lnSpc>
            </a:pPr>
            <a:r>
              <a:rPr lang="en-US" dirty="0">
                <a:latin typeface="Arial" panose="020B0604020202020204" pitchFamily="34" charset="0"/>
                <a:cs typeface="Arial" panose="020B0604020202020204" pitchFamily="34" charset="0"/>
              </a:rPr>
              <a:t>Taking part in charitable activities and social projects to assist communities and deal with difficulties like access to clean water, education, and cleanliness.</a:t>
            </a:r>
          </a:p>
          <a:p>
            <a:pPr algn="just">
              <a:lnSpc>
                <a:spcPct val="100000"/>
              </a:lnSpc>
            </a:pPr>
            <a:r>
              <a:rPr lang="en-US" dirty="0">
                <a:latin typeface="Arial" panose="020B0604020202020204" pitchFamily="34" charset="0"/>
                <a:cs typeface="Arial" panose="020B0604020202020204" pitchFamily="34" charset="0"/>
              </a:rPr>
              <a:t>Building trust and responsibility with stakeholders by being upfront about sustainability practices and goals.</a:t>
            </a:r>
            <a:endParaRPr lang="en-GB" dirty="0">
              <a:latin typeface="Arial" panose="020B0604020202020204" pitchFamily="34" charset="0"/>
              <a:cs typeface="Arial" panose="020B0604020202020204" pitchFamily="34" charset="0"/>
            </a:endParaRPr>
          </a:p>
        </p:txBody>
      </p:sp>
      <p:sp>
        <p:nvSpPr>
          <p:cNvPr id="4" name="AutoShape 2" descr="Environmental Sustainability | Procter &amp; Gamb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rotWithShape="1">
          <a:blip r:embed="rId3"/>
          <a:srcRect l="-4202" t="-1239" r="46395" b="1239"/>
          <a:stretch/>
        </p:blipFill>
        <p:spPr>
          <a:xfrm>
            <a:off x="8038592" y="2117835"/>
            <a:ext cx="1994614" cy="1800000"/>
          </a:xfrm>
          <a:prstGeom prst="rect">
            <a:avLst/>
          </a:prstGeom>
        </p:spPr>
      </p:pic>
      <p:pic>
        <p:nvPicPr>
          <p:cNvPr id="5126" name="Picture 6" descr="Meet P&amp;G's Sustainability Star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37030" y="4344348"/>
            <a:ext cx="3776785" cy="180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595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560" y="365760"/>
            <a:ext cx="9692640" cy="1325562"/>
          </a:xfrm>
        </p:spPr>
        <p:txBody>
          <a:bodyPr>
            <a:normAutofit/>
          </a:bodyPr>
          <a:lstStyle/>
          <a:p>
            <a:r>
              <a:rPr lang="en-GB" dirty="0"/>
              <a:t>Competitive Strategy</a:t>
            </a:r>
          </a:p>
        </p:txBody>
      </p:sp>
      <p:sp>
        <p:nvSpPr>
          <p:cNvPr id="3" name="Content Placeholder 2"/>
          <p:cNvSpPr>
            <a:spLocks noGrp="1"/>
          </p:cNvSpPr>
          <p:nvPr>
            <p:ph idx="1"/>
          </p:nvPr>
        </p:nvSpPr>
        <p:spPr>
          <a:xfrm>
            <a:off x="356709" y="1691322"/>
            <a:ext cx="7429546" cy="4351337"/>
          </a:xfrm>
        </p:spPr>
        <p:txBody>
          <a:bodyPr>
            <a:normAutofit fontScale="92500"/>
          </a:bodyPr>
          <a:lstStyle/>
          <a:p>
            <a:pPr algn="just">
              <a:lnSpc>
                <a:spcPct val="100000"/>
              </a:lnSpc>
            </a:pPr>
            <a:r>
              <a:rPr lang="en-US" dirty="0">
                <a:latin typeface="Arial" panose="020B0604020202020204" pitchFamily="34" charset="0"/>
                <a:cs typeface="Arial" panose="020B0604020202020204" pitchFamily="34" charset="0"/>
              </a:rPr>
              <a:t>To bring new products and solutions to market that address shifting consumer demands and tastes, put an emphasis on continual innovation.</a:t>
            </a:r>
          </a:p>
          <a:p>
            <a:pPr algn="just">
              <a:lnSpc>
                <a:spcPct val="100000"/>
              </a:lnSpc>
            </a:pPr>
            <a:r>
              <a:rPr lang="en-US" dirty="0">
                <a:latin typeface="Arial" panose="020B0604020202020204" pitchFamily="34" charset="0"/>
                <a:cs typeface="Arial" panose="020B0604020202020204" pitchFamily="34" charset="0"/>
              </a:rPr>
              <a:t>Embrace digital technologies and e-commerce channels to connect with customers directly, improve customer experiences, and collect information for individualized marketing.</a:t>
            </a:r>
          </a:p>
          <a:p>
            <a:pPr algn="just">
              <a:lnSpc>
                <a:spcPct val="100000"/>
              </a:lnSpc>
            </a:pPr>
            <a:r>
              <a:rPr lang="en-US" dirty="0">
                <a:latin typeface="Arial" panose="020B0604020202020204" pitchFamily="34" charset="0"/>
                <a:cs typeface="Arial" panose="020B0604020202020204" pitchFamily="34" charset="0"/>
              </a:rPr>
              <a:t>To assure product availability and reduce disruptions, strengthen the supply chain by diversifying suppliers, streamlining logistics, and putting risk management techniques into place (</a:t>
            </a:r>
            <a:r>
              <a:rPr lang="en-US" dirty="0" err="1">
                <a:latin typeface="Arial" panose="020B0604020202020204" pitchFamily="34" charset="0"/>
                <a:cs typeface="Arial" panose="020B0604020202020204" pitchFamily="34" charset="0"/>
              </a:rPr>
              <a:t>Bejjani</a:t>
            </a:r>
            <a:r>
              <a:rPr lang="en-US" dirty="0">
                <a:latin typeface="Arial" panose="020B0604020202020204" pitchFamily="34" charset="0"/>
                <a:cs typeface="Arial" panose="020B0604020202020204" pitchFamily="34" charset="0"/>
              </a:rPr>
              <a:t>, 2022).</a:t>
            </a:r>
          </a:p>
          <a:p>
            <a:pPr algn="just">
              <a:lnSpc>
                <a:spcPct val="100000"/>
              </a:lnSpc>
            </a:pPr>
            <a:r>
              <a:rPr lang="en-US" dirty="0">
                <a:latin typeface="Arial" panose="020B0604020202020204" pitchFamily="34" charset="0"/>
                <a:cs typeface="Arial" panose="020B0604020202020204" pitchFamily="34" charset="0"/>
              </a:rPr>
              <a:t>Build a loyal customer base for P&amp;G by running successful marketing campaigns and using social media to interact with the audience.</a:t>
            </a:r>
          </a:p>
          <a:p>
            <a:pPr algn="just">
              <a:lnSpc>
                <a:spcPct val="100000"/>
              </a:lnSpc>
            </a:pPr>
            <a:r>
              <a:rPr lang="en-US" dirty="0">
                <a:latin typeface="Arial" panose="020B0604020202020204" pitchFamily="34" charset="0"/>
                <a:cs typeface="Arial" panose="020B0604020202020204" pitchFamily="34" charset="0"/>
              </a:rPr>
              <a:t>Work together with like-minded companies or upstarts to take advantage of synergies, enter new markets, and promote innovation.</a:t>
            </a:r>
            <a:endParaRPr lang="en-GB" dirty="0">
              <a:latin typeface="Arial" panose="020B0604020202020204" pitchFamily="34" charset="0"/>
              <a:cs typeface="Arial" panose="020B0604020202020204" pitchFamily="34" charset="0"/>
            </a:endParaRPr>
          </a:p>
        </p:txBody>
      </p:sp>
      <p:pic>
        <p:nvPicPr>
          <p:cNvPr id="4098" name="Picture 2" descr="What is really interesting about P&amp;G marketing plans | Mabaya"/>
          <p:cNvPicPr>
            <a:picLocks noChangeAspect="1" noChangeArrowheads="1"/>
          </p:cNvPicPr>
          <p:nvPr/>
        </p:nvPicPr>
        <p:blipFill rotWithShape="1">
          <a:blip r:embed="rId3">
            <a:extLst>
              <a:ext uri="{28A0092B-C50C-407E-A947-70E740481C1C}">
                <a14:useLocalDpi xmlns:a14="http://schemas.microsoft.com/office/drawing/2010/main" val="0"/>
              </a:ext>
            </a:extLst>
          </a:blip>
          <a:srcRect l="13932" r="14569"/>
          <a:stretch/>
        </p:blipFill>
        <p:spPr bwMode="auto">
          <a:xfrm>
            <a:off x="8128000" y="572464"/>
            <a:ext cx="2946400" cy="252297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Procter &amp; Gamble Marketing Mix | Marketing9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86255" y="3517628"/>
            <a:ext cx="3234170" cy="1819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52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hangingPunct="0"/>
            <a:r>
              <a:rPr lang="en-GB" dirty="0"/>
              <a:t>Recommendations</a:t>
            </a:r>
            <a:endParaRPr lang="en-GB" b="1" dirty="0"/>
          </a:p>
        </p:txBody>
      </p:sp>
      <p:sp>
        <p:nvSpPr>
          <p:cNvPr id="3" name="Content Placeholder 2"/>
          <p:cNvSpPr>
            <a:spLocks noGrp="1"/>
          </p:cNvSpPr>
          <p:nvPr>
            <p:ph idx="1"/>
          </p:nvPr>
        </p:nvSpPr>
        <p:spPr>
          <a:xfrm>
            <a:off x="1261872" y="1828800"/>
            <a:ext cx="6792237" cy="4351337"/>
          </a:xfrm>
        </p:spPr>
        <p:txBody>
          <a:bodyPr>
            <a:normAutofit fontScale="92500" lnSpcReduction="20000"/>
          </a:bodyPr>
          <a:lstStyle/>
          <a:p>
            <a:pPr algn="just">
              <a:lnSpc>
                <a:spcPct val="100000"/>
              </a:lnSpc>
            </a:pPr>
            <a:r>
              <a:rPr lang="en-US" sz="2400" dirty="0">
                <a:latin typeface="Arial" panose="020B0604020202020204" pitchFamily="34" charset="0"/>
                <a:cs typeface="Arial" panose="020B0604020202020204" pitchFamily="34" charset="0"/>
              </a:rPr>
              <a:t>Promote a culture of constant innovation and flexibility to quickly respond to market shifts and consumer demands by embracing agility and innovation.</a:t>
            </a:r>
          </a:p>
          <a:p>
            <a:pPr algn="just">
              <a:lnSpc>
                <a:spcPct val="100000"/>
              </a:lnSpc>
            </a:pPr>
            <a:r>
              <a:rPr lang="en-US" sz="2400" dirty="0">
                <a:latin typeface="Arial" panose="020B0604020202020204" pitchFamily="34" charset="0"/>
                <a:cs typeface="Arial" panose="020B0604020202020204" pitchFamily="34" charset="0"/>
              </a:rPr>
              <a:t>Invest in data analytics, e-commerce, and personalized marketing projects as part of P&amp;G digital transformation strategy to better comprehend and interact with their customers (</a:t>
            </a:r>
            <a:r>
              <a:rPr lang="en-US" sz="2400" dirty="0" err="1">
                <a:latin typeface="Arial" panose="020B0604020202020204" pitchFamily="34" charset="0"/>
                <a:cs typeface="Arial" panose="020B0604020202020204" pitchFamily="34" charset="0"/>
              </a:rPr>
              <a:t>Herz</a:t>
            </a:r>
            <a:r>
              <a:rPr lang="en-US" sz="2400" dirty="0">
                <a:latin typeface="Arial" panose="020B0604020202020204" pitchFamily="34" charset="0"/>
                <a:cs typeface="Arial" panose="020B0604020202020204" pitchFamily="34" charset="0"/>
              </a:rPr>
              <a:t> et al., 2022).</a:t>
            </a:r>
          </a:p>
          <a:p>
            <a:pPr algn="just">
              <a:lnSpc>
                <a:spcPct val="100000"/>
              </a:lnSpc>
            </a:pPr>
            <a:r>
              <a:rPr lang="en-US" sz="2400" dirty="0">
                <a:latin typeface="Arial" panose="020B0604020202020204" pitchFamily="34" charset="0"/>
                <a:cs typeface="Arial" panose="020B0604020202020204" pitchFamily="34" charset="0"/>
              </a:rPr>
              <a:t>By utilizing technologies like AI and automation, diversifying the supplier base, and putting effective risk management policies into place, P&amp;G may further optimize their supply chain.</a:t>
            </a:r>
          </a:p>
          <a:p>
            <a:endParaRPr lang="en-GB" dirty="0"/>
          </a:p>
        </p:txBody>
      </p:sp>
      <p:pic>
        <p:nvPicPr>
          <p:cNvPr id="5" name="Picture 4"/>
          <p:cNvPicPr>
            <a:picLocks noChangeAspect="1"/>
          </p:cNvPicPr>
          <p:nvPr/>
        </p:nvPicPr>
        <p:blipFill>
          <a:blip r:embed="rId3"/>
          <a:stretch>
            <a:fillRect/>
          </a:stretch>
        </p:blipFill>
        <p:spPr>
          <a:xfrm>
            <a:off x="8493991" y="193963"/>
            <a:ext cx="2598882" cy="2598882"/>
          </a:xfrm>
          <a:prstGeom prst="rect">
            <a:avLst/>
          </a:prstGeom>
        </p:spPr>
      </p:pic>
      <p:pic>
        <p:nvPicPr>
          <p:cNvPr id="7" name="Picture 6"/>
          <p:cNvPicPr>
            <a:picLocks noChangeAspect="1"/>
          </p:cNvPicPr>
          <p:nvPr/>
        </p:nvPicPr>
        <p:blipFill>
          <a:blip r:embed="rId4"/>
          <a:stretch>
            <a:fillRect/>
          </a:stretch>
        </p:blipFill>
        <p:spPr>
          <a:xfrm>
            <a:off x="8364682" y="3394940"/>
            <a:ext cx="2857500" cy="2857500"/>
          </a:xfrm>
          <a:prstGeom prst="rect">
            <a:avLst/>
          </a:prstGeom>
        </p:spPr>
      </p:pic>
    </p:spTree>
    <p:extLst>
      <p:ext uri="{BB962C8B-B14F-4D97-AF65-F5344CB8AC3E}">
        <p14:creationId xmlns:p14="http://schemas.microsoft.com/office/powerpoint/2010/main" val="1557895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normAutofit/>
          </a:bodyPr>
          <a:lstStyle/>
          <a:p>
            <a:pPr algn="just">
              <a:lnSpc>
                <a:spcPct val="100000"/>
              </a:lnSpc>
            </a:pPr>
            <a:r>
              <a:rPr lang="en-US" sz="2000" dirty="0">
                <a:latin typeface="Arial" panose="020B0604020202020204" pitchFamily="34" charset="0"/>
                <a:cs typeface="Arial" panose="020B0604020202020204" pitchFamily="34" charset="0"/>
              </a:rPr>
              <a:t>Despite the fact that the outbreak will cause enormous disruptions for all consumer goods companies.</a:t>
            </a:r>
          </a:p>
          <a:p>
            <a:pPr algn="just">
              <a:lnSpc>
                <a:spcPct val="100000"/>
              </a:lnSpc>
            </a:pPr>
            <a:r>
              <a:rPr lang="en-US" sz="2000" dirty="0">
                <a:latin typeface="Arial" panose="020B0604020202020204" pitchFamily="34" charset="0"/>
                <a:cs typeface="Arial" panose="020B0604020202020204" pitchFamily="34" charset="0"/>
              </a:rPr>
              <a:t> P&amp;G is surprisingly well-positioned to handle the crisis thanks to its diversification in terms of both geographic and product line. </a:t>
            </a:r>
          </a:p>
          <a:p>
            <a:pPr algn="just">
              <a:lnSpc>
                <a:spcPct val="100000"/>
              </a:lnSpc>
            </a:pPr>
            <a:r>
              <a:rPr lang="en-US" sz="2000" dirty="0">
                <a:latin typeface="Arial" panose="020B0604020202020204" pitchFamily="34" charset="0"/>
                <a:cs typeface="Arial" panose="020B0604020202020204" pitchFamily="34" charset="0"/>
              </a:rPr>
              <a:t>Although many industries could gain, new strategies will undoubtedly be needed in the food industry in particular to cut down on sales declines. </a:t>
            </a:r>
          </a:p>
          <a:p>
            <a:pPr algn="just">
              <a:lnSpc>
                <a:spcPct val="100000"/>
              </a:lnSpc>
            </a:pPr>
            <a:r>
              <a:rPr lang="en-US" sz="2000" dirty="0">
                <a:latin typeface="Arial" panose="020B0604020202020204" pitchFamily="34" charset="0"/>
                <a:cs typeface="Arial" panose="020B0604020202020204" pitchFamily="34" charset="0"/>
              </a:rPr>
              <a:t>Despite its prices rising, the corporation is currently demonstrating a strong commitment to helping its most vulnerable customers and staff (</a:t>
            </a:r>
            <a:r>
              <a:rPr lang="en-US" sz="2000" dirty="0" err="1">
                <a:latin typeface="Arial" panose="020B0604020202020204" pitchFamily="34" charset="0"/>
                <a:cs typeface="Arial" panose="020B0604020202020204" pitchFamily="34" charset="0"/>
              </a:rPr>
              <a:t>Gu</a:t>
            </a:r>
            <a:r>
              <a:rPr lang="en-US" sz="2000" dirty="0">
                <a:latin typeface="Arial" panose="020B0604020202020204" pitchFamily="34" charset="0"/>
                <a:cs typeface="Arial" panose="020B0604020202020204" pitchFamily="34" charset="0"/>
              </a:rPr>
              <a:t>, 2022).</a:t>
            </a:r>
          </a:p>
          <a:p>
            <a:pPr algn="just">
              <a:lnSpc>
                <a:spcPct val="100000"/>
              </a:lnSpc>
            </a:pPr>
            <a:r>
              <a:rPr lang="en-US" sz="2000" dirty="0">
                <a:latin typeface="Arial" panose="020B0604020202020204" pitchFamily="34" charset="0"/>
                <a:cs typeface="Arial" panose="020B0604020202020204" pitchFamily="34" charset="0"/>
              </a:rPr>
              <a:t> Based on the most recent information, the company has a number of key characteristics that put it in a position to handle the current situation.</a:t>
            </a:r>
            <a:endParaRPr lang="en-GB"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9228860" y="0"/>
            <a:ext cx="1873250" cy="1873250"/>
          </a:xfrm>
          <a:prstGeom prst="rect">
            <a:avLst/>
          </a:prstGeom>
        </p:spPr>
      </p:pic>
    </p:spTree>
    <p:extLst>
      <p:ext uri="{BB962C8B-B14F-4D97-AF65-F5344CB8AC3E}">
        <p14:creationId xmlns:p14="http://schemas.microsoft.com/office/powerpoint/2010/main" val="577160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pPr marL="342900" indent="-342900" algn="just">
              <a:buFont typeface="+mj-lt"/>
              <a:buAutoNum type="arabicPeriod"/>
            </a:pPr>
            <a:r>
              <a:rPr lang="en-GB" dirty="0"/>
              <a:t>Admin. (2023, April 1). </a:t>
            </a:r>
            <a:r>
              <a:rPr lang="en-GB" i="1" dirty="0"/>
              <a:t>Proctor &amp; Gamble (P&amp;G) SWOT Analysis</a:t>
            </a:r>
            <a:r>
              <a:rPr lang="en-GB" dirty="0"/>
              <a:t>. The Strategy Story. https://thestrategystory.com/blog/proctor-gamble-pg-swot-analysis/</a:t>
            </a:r>
          </a:p>
          <a:p>
            <a:pPr marL="342900" indent="-342900" algn="just">
              <a:buFont typeface="+mj-lt"/>
              <a:buAutoNum type="arabicPeriod"/>
            </a:pPr>
            <a:r>
              <a:rPr lang="en-US" dirty="0" err="1"/>
              <a:t>Cai</a:t>
            </a:r>
            <a:r>
              <a:rPr lang="en-US" dirty="0"/>
              <a:t>, M. and Luo, J. (2020). Influence of COVID-19 on Manufacturing Industry and Corresponding Countermeasures from Supply Chain Perspective. </a:t>
            </a:r>
            <a:r>
              <a:rPr lang="en-US" i="1" dirty="0"/>
              <a:t>Journal of Shanghai </a:t>
            </a:r>
            <a:r>
              <a:rPr lang="en-US" i="1" dirty="0" err="1"/>
              <a:t>Jiaotong</a:t>
            </a:r>
            <a:r>
              <a:rPr lang="en-US" i="1" dirty="0"/>
              <a:t> University (Science)</a:t>
            </a:r>
            <a:r>
              <a:rPr lang="en-US" dirty="0"/>
              <a:t>, [online] 25(4), pp.409–416. </a:t>
            </a:r>
            <a:r>
              <a:rPr lang="en-US" dirty="0" err="1"/>
              <a:t>doi:https</a:t>
            </a:r>
            <a:r>
              <a:rPr lang="en-US" dirty="0"/>
              <a:t>://doi.org/10.1007/s12204-020-2206-z.</a:t>
            </a:r>
          </a:p>
          <a:p>
            <a:pPr marL="342900" indent="-342900" algn="just">
              <a:buFont typeface="+mj-lt"/>
              <a:buAutoNum type="arabicPeriod"/>
            </a:pPr>
            <a:r>
              <a:rPr lang="en-US" dirty="0" err="1"/>
              <a:t>Chesbrough</a:t>
            </a:r>
            <a:r>
              <a:rPr lang="en-US" dirty="0"/>
              <a:t>, H. (2020). To recover faster from Covid-19, open up: Managerial implications from an open innovation perspective. </a:t>
            </a:r>
            <a:r>
              <a:rPr lang="en-US" i="1" dirty="0"/>
              <a:t>Industrial Marketing Management</a:t>
            </a:r>
            <a:r>
              <a:rPr lang="en-US" dirty="0"/>
              <a:t>, 88. </a:t>
            </a:r>
            <a:r>
              <a:rPr lang="en-US" dirty="0" err="1"/>
              <a:t>doi:https</a:t>
            </a:r>
            <a:r>
              <a:rPr lang="en-US" dirty="0"/>
              <a:t>://doi.org/10.1016/j.indmarman.2020.04.010.</a:t>
            </a:r>
          </a:p>
          <a:p>
            <a:pPr marL="342900" indent="-342900" algn="just">
              <a:buFont typeface="+mj-lt"/>
              <a:buAutoNum type="arabicPeriod"/>
            </a:pPr>
            <a:r>
              <a:rPr lang="en-US" dirty="0" err="1"/>
              <a:t>Gu</a:t>
            </a:r>
            <a:r>
              <a:rPr lang="en-US" dirty="0"/>
              <a:t>, T. (2022). </a:t>
            </a:r>
            <a:r>
              <a:rPr lang="en-US" i="1" dirty="0"/>
              <a:t>Research on Proctor and Gamble Marketing Strategy during Covid-19 in The U.S.</a:t>
            </a:r>
            <a:r>
              <a:rPr lang="en-US" dirty="0"/>
              <a:t> [online] www.atlantis-press.com. </a:t>
            </a:r>
            <a:r>
              <a:rPr lang="en-US" dirty="0" err="1"/>
              <a:t>doi:https</a:t>
            </a:r>
            <a:r>
              <a:rPr lang="en-US" dirty="0"/>
              <a:t>://doi.org/10.2991/aebmr.k.220405.128.</a:t>
            </a:r>
          </a:p>
          <a:p>
            <a:pPr marL="342900" indent="-342900" algn="just">
              <a:buFont typeface="+mj-lt"/>
              <a:buAutoNum type="arabicPeriod"/>
            </a:pPr>
            <a:r>
              <a:rPr lang="en-US" dirty="0" err="1"/>
              <a:t>Herz</a:t>
            </a:r>
            <a:r>
              <a:rPr lang="en-US" dirty="0"/>
              <a:t>, R.S., Larsson, M., Trujillo, R., Casola, M.C., Ahmed, F.K., </a:t>
            </a:r>
            <a:r>
              <a:rPr lang="en-US" dirty="0" err="1"/>
              <a:t>Lipe</a:t>
            </a:r>
            <a:r>
              <a:rPr lang="en-US" dirty="0"/>
              <a:t>, S. and Brashear, M.E. (2022). A three-factor benefits framework for understanding consumer preference for scented household products: psychological interactions and implications for future development. </a:t>
            </a:r>
            <a:r>
              <a:rPr lang="en-US" i="1" dirty="0"/>
              <a:t>Cognitive Research: Principles and Implications</a:t>
            </a:r>
            <a:r>
              <a:rPr lang="en-US" dirty="0"/>
              <a:t>, 7(1). </a:t>
            </a:r>
            <a:r>
              <a:rPr lang="en-US" dirty="0" err="1"/>
              <a:t>doi:https</a:t>
            </a:r>
            <a:r>
              <a:rPr lang="en-US" dirty="0"/>
              <a:t>://doi.org/10.1186/s41235-022-00378-6.</a:t>
            </a:r>
          </a:p>
          <a:p>
            <a:pPr marL="342900" indent="-342900" algn="just">
              <a:buFont typeface="+mj-lt"/>
              <a:buAutoNum type="arabicPeriod"/>
            </a:pPr>
            <a:r>
              <a:rPr lang="en-US" dirty="0"/>
              <a:t>Mittal, B. and Woodside, A.G. (2022). Post-COVID-19 Consumers’ Cautious and Virtuous Mindsets: New Marketing Opportunities for Positive Social Change. </a:t>
            </a:r>
            <a:r>
              <a:rPr lang="en-US" i="1" dirty="0"/>
              <a:t>Journal of </a:t>
            </a:r>
            <a:r>
              <a:rPr lang="en-US" i="1" dirty="0" err="1"/>
              <a:t>Macromarketing</a:t>
            </a:r>
            <a:r>
              <a:rPr lang="en-US" dirty="0"/>
              <a:t>, p.027614672211319. </a:t>
            </a:r>
            <a:r>
              <a:rPr lang="en-US" dirty="0" err="1"/>
              <a:t>doi:https</a:t>
            </a:r>
            <a:r>
              <a:rPr lang="en-US" dirty="0"/>
              <a:t>://doi.org/10.1177/02761467221131943.</a:t>
            </a:r>
          </a:p>
          <a:p>
            <a:pPr marL="342900" indent="-342900" algn="just">
              <a:buFont typeface="+mj-lt"/>
              <a:buAutoNum type="arabicPeriod"/>
            </a:pPr>
            <a:r>
              <a:rPr lang="en-US" dirty="0" err="1"/>
              <a:t>Bejjani</a:t>
            </a:r>
            <a:r>
              <a:rPr lang="en-US" dirty="0"/>
              <a:t>, N. A. (2022). </a:t>
            </a:r>
            <a:r>
              <a:rPr lang="en-US" i="1" dirty="0"/>
              <a:t>Post-</a:t>
            </a:r>
            <a:r>
              <a:rPr lang="en-US" i="1" dirty="0" err="1"/>
              <a:t>covid</a:t>
            </a:r>
            <a:r>
              <a:rPr lang="en-US" i="1" dirty="0"/>
              <a:t> supply chain Challenges Focus: Procter and Gamble France</a:t>
            </a:r>
            <a:r>
              <a:rPr lang="en-US" dirty="0"/>
              <a:t>. [online] webthesis.biblio.polito.it. Available at: https://webthesis.biblio.polito.it/24448/ [Accessed 17 Jun. 2023].</a:t>
            </a:r>
          </a:p>
        </p:txBody>
      </p:sp>
    </p:spTree>
    <p:extLst>
      <p:ext uri="{BB962C8B-B14F-4D97-AF65-F5344CB8AC3E}">
        <p14:creationId xmlns:p14="http://schemas.microsoft.com/office/powerpoint/2010/main" val="3428738762"/>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261</TotalTime>
  <Words>4638</Words>
  <Application>Microsoft Office PowerPoint</Application>
  <PresentationFormat>Widescreen</PresentationFormat>
  <Paragraphs>131</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Schoolbook</vt:lpstr>
      <vt:lpstr>Wingdings 2</vt:lpstr>
      <vt:lpstr>View</vt:lpstr>
      <vt:lpstr>A Critical Analysis of the Global Business Environment - Post Pandemic </vt:lpstr>
      <vt:lpstr>Table of content</vt:lpstr>
      <vt:lpstr>Overview</vt:lpstr>
      <vt:lpstr>Market Analysis</vt:lpstr>
      <vt:lpstr>PESTLE Analysis</vt:lpstr>
      <vt:lpstr>SWOT Analysis  (Admin, 2023)</vt:lpstr>
      <vt:lpstr>Key factors contributing to market failure:</vt:lpstr>
      <vt:lpstr>Resources</vt:lpstr>
      <vt:lpstr>Green marketing and CSR strategies</vt:lpstr>
      <vt:lpstr>Competitive Strategy</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Sandra Krishna</dc:creator>
  <cp:lastModifiedBy>Sandra Krishna</cp:lastModifiedBy>
  <cp:revision>17</cp:revision>
  <dcterms:created xsi:type="dcterms:W3CDTF">2023-06-17T16:22:03Z</dcterms:created>
  <dcterms:modified xsi:type="dcterms:W3CDTF">2023-07-12T09:08:32Z</dcterms:modified>
</cp:coreProperties>
</file>