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ls" ContentType="application/vnd.ms-exce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bin" ContentType="application/vnd.openxmlformats-officedocument.oleObject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Default Extension="emf" ContentType="image/x-em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1"/>
  </p:notesMasterIdLst>
  <p:sldIdLst>
    <p:sldId id="437" r:id="rId2"/>
    <p:sldId id="258" r:id="rId3"/>
    <p:sldId id="310" r:id="rId4"/>
    <p:sldId id="352" r:id="rId5"/>
    <p:sldId id="333" r:id="rId6"/>
    <p:sldId id="402" r:id="rId7"/>
    <p:sldId id="407" r:id="rId8"/>
    <p:sldId id="404" r:id="rId9"/>
    <p:sldId id="405" r:id="rId10"/>
    <p:sldId id="406" r:id="rId11"/>
    <p:sldId id="415" r:id="rId12"/>
    <p:sldId id="416" r:id="rId13"/>
    <p:sldId id="427" r:id="rId14"/>
    <p:sldId id="417" r:id="rId15"/>
    <p:sldId id="422" r:id="rId16"/>
    <p:sldId id="432" r:id="rId17"/>
    <p:sldId id="349" r:id="rId18"/>
    <p:sldId id="397" r:id="rId19"/>
    <p:sldId id="394" r:id="rId20"/>
    <p:sldId id="396" r:id="rId21"/>
    <p:sldId id="348" r:id="rId22"/>
    <p:sldId id="433" r:id="rId23"/>
    <p:sldId id="398" r:id="rId24"/>
    <p:sldId id="434" r:id="rId25"/>
    <p:sldId id="435" r:id="rId26"/>
    <p:sldId id="423" r:id="rId27"/>
    <p:sldId id="399" r:id="rId28"/>
    <p:sldId id="286" r:id="rId29"/>
    <p:sldId id="287" r:id="rId30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CC"/>
    <a:srgbClr val="33CC33"/>
    <a:srgbClr val="EAEAEA"/>
    <a:srgbClr val="FFFFCC"/>
    <a:srgbClr val="CCFF66"/>
    <a:srgbClr val="66FF99"/>
    <a:srgbClr val="DDDDDD"/>
    <a:srgbClr val="FF99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8484" autoAdjust="0"/>
    <p:restoredTop sz="96454" autoAdjust="0"/>
  </p:normalViewPr>
  <p:slideViewPr>
    <p:cSldViewPr>
      <p:cViewPr>
        <p:scale>
          <a:sx n="98" d="100"/>
          <a:sy n="98" d="100"/>
        </p:scale>
        <p:origin x="-636" y="-16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7.emf"/><Relationship Id="rId1" Type="http://schemas.openxmlformats.org/officeDocument/2006/relationships/image" Target="../media/image6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GB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GB"/>
          </a:p>
        </p:txBody>
      </p:sp>
      <p:sp>
        <p:nvSpPr>
          <p:cNvPr id="4813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 smtClean="0"/>
              <a:t>Click to edit Master text styles</a:t>
            </a:r>
          </a:p>
          <a:p>
            <a:pPr lvl="1"/>
            <a:r>
              <a:rPr lang="en-GB" noProof="0" smtClean="0"/>
              <a:t>Second level</a:t>
            </a:r>
          </a:p>
          <a:p>
            <a:pPr lvl="2"/>
            <a:r>
              <a:rPr lang="en-GB" noProof="0" smtClean="0"/>
              <a:t>Third level</a:t>
            </a:r>
          </a:p>
          <a:p>
            <a:pPr lvl="3"/>
            <a:r>
              <a:rPr lang="en-GB" noProof="0" smtClean="0"/>
              <a:t>Fourth level</a:t>
            </a:r>
          </a:p>
          <a:p>
            <a:pPr lvl="4"/>
            <a:r>
              <a:rPr lang="en-GB" noProof="0" smtClean="0"/>
              <a:t>Fifth level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GB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14890079-8696-41E2-9FB1-D133DFEBBE37}" type="slidenum">
              <a:rPr lang="en-GB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017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GB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GB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222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GB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5DE097-83A2-4440-AE48-DD85D43EA55A}" type="datetimeFigureOut">
              <a:rPr lang="en-US" smtClean="0"/>
              <a:pPr/>
              <a:t>3/13/2013</a:t>
            </a:fld>
            <a:endParaRPr lang="en-GB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718127-9798-40F4-94DA-C55C21BBAB9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5DE097-83A2-4440-AE48-DD85D43EA55A}" type="datetimeFigureOut">
              <a:rPr lang="en-US" smtClean="0"/>
              <a:pPr/>
              <a:t>3/13/2013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AC8D09-6A1B-4DD1-B084-124F13124C4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5DE097-83A2-4440-AE48-DD85D43EA55A}" type="datetimeFigureOut">
              <a:rPr lang="en-US" smtClean="0"/>
              <a:pPr/>
              <a:t>3/13/2013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27FCEB4D-7DB0-465D-9434-DFE66DA74E1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000108"/>
            <a:ext cx="4038600" cy="5429288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000108"/>
            <a:ext cx="4038600" cy="5429288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5DE097-83A2-4440-AE48-DD85D43EA55A}" type="datetimeFigureOut">
              <a:rPr lang="en-US" smtClean="0"/>
              <a:pPr/>
              <a:t>3/13/2013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B1FEE3-9796-4643-B392-410B8EC5C95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584182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928670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928670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714488"/>
            <a:ext cx="4040188" cy="471490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714488"/>
            <a:ext cx="4041775" cy="471490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5DE097-83A2-4440-AE48-DD85D43EA55A}" type="datetimeFigureOut">
              <a:rPr lang="en-US" smtClean="0"/>
              <a:pPr/>
              <a:t>3/13/2013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502440-D8B0-4EBB-8A5E-F5D8DA7BB74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5DE097-83A2-4440-AE48-DD85D43EA55A}" type="datetimeFigureOut">
              <a:rPr lang="en-US" smtClean="0"/>
              <a:pPr/>
              <a:t>3/13/2013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1D8244-2BF5-4A4C-ABDC-A2C861A3E4D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5DE097-83A2-4440-AE48-DD85D43EA55A}" type="datetimeFigureOut">
              <a:rPr lang="en-US" smtClean="0"/>
              <a:pPr/>
              <a:t>3/13/2013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BD32ED-628F-4E50-AE05-9199263CB68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798496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142984"/>
            <a:ext cx="3008313" cy="5286412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6156346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5DE097-83A2-4440-AE48-DD85D43EA55A}" type="datetimeFigureOut">
              <a:rPr lang="en-US" smtClean="0"/>
              <a:pPr/>
              <a:t>3/13/2013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52F9DA-28DA-4B92-80F4-C7C13E8779B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en-US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5DE097-83A2-4440-AE48-DD85D43EA55A}" type="datetimeFigureOut">
              <a:rPr lang="en-US" smtClean="0"/>
              <a:pPr/>
              <a:t>3/13/2013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148FA-F862-4994-A9DD-BA1D5C9DAA1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5DE097-83A2-4440-AE48-DD85D43EA55A}" type="datetimeFigureOut">
              <a:rPr lang="en-US" smtClean="0"/>
              <a:pPr/>
              <a:t>3/13/2013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CB98C8-9DFC-407E-AD8C-C18268FF6B7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6154758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6154758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5DE097-83A2-4440-AE48-DD85D43EA55A}" type="datetimeFigureOut">
              <a:rPr lang="en-US" smtClean="0"/>
              <a:pPr/>
              <a:t>3/13/2013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8AC52-8ACF-47CE-8F99-FB2B4BE8530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2594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en-US" smtClean="0"/>
              <a:t>Click to edit Master title style</a:t>
            </a:r>
            <a:endParaRPr kumimoji="0" lang="en-US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000108"/>
            <a:ext cx="8229600" cy="53092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 dirty="0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015DE097-83A2-4440-AE48-DD85D43EA55A}" type="datetimeFigureOut">
              <a:rPr lang="en-US" smtClean="0"/>
              <a:pPr/>
              <a:t>3/13/2013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31386A7F-5376-4BCA-808D-6B2131B25D0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Office_Excel_97-2003_Worksheet1.xls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Office_Excel_97-2003_Worksheet2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Office_Excel_97-2003_Worksheet3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Office_Excel_97-2003_Worksheet4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Office_Excel_97-2003_Worksheet5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5" Type="http://schemas.openxmlformats.org/officeDocument/2006/relationships/oleObject" Target="../embeddings/oleObject1.bin"/><Relationship Id="rId4" Type="http://schemas.openxmlformats.org/officeDocument/2006/relationships/oleObject" Target="../embeddings/Microsoft_Office_Excel_97-2003_Worksheet6.xls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GB" dirty="0" smtClean="0">
                <a:latin typeface="Arial" pitchFamily="34" charset="0"/>
                <a:cs typeface="Arial" pitchFamily="34" charset="0"/>
              </a:rPr>
              <a:t>Data Warehousing for Business Intelligence</a:t>
            </a:r>
            <a:endParaRPr lang="en-GB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 smtClean="0"/>
              <a:t>M3XCP4</a:t>
            </a:r>
          </a:p>
          <a:p>
            <a:r>
              <a:rPr lang="en-GB" dirty="0" smtClean="0"/>
              <a:t>Lecture </a:t>
            </a:r>
            <a:r>
              <a:rPr lang="en-GB" dirty="0" smtClean="0"/>
              <a:t>16</a:t>
            </a:r>
            <a:endParaRPr lang="en-GB" dirty="0" smtClean="0"/>
          </a:p>
          <a:p>
            <a:r>
              <a:rPr lang="en-GB" dirty="0" smtClean="0"/>
              <a:t>Classification Using Decision Trees</a:t>
            </a:r>
          </a:p>
          <a:p>
            <a:endParaRPr lang="en-GB" dirty="0" smtClean="0"/>
          </a:p>
          <a:p>
            <a:r>
              <a:rPr lang="en-GB" dirty="0" smtClean="0"/>
              <a:t>Dr </a:t>
            </a:r>
            <a:r>
              <a:rPr lang="en-GB" dirty="0" err="1" smtClean="0"/>
              <a:t>Nik</a:t>
            </a:r>
            <a:r>
              <a:rPr lang="en-GB" dirty="0" smtClean="0"/>
              <a:t> Whitehead</a:t>
            </a:r>
            <a:endParaRPr lang="en-GB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b="1" dirty="0" smtClean="0"/>
              <a:t>Introduction</a:t>
            </a:r>
          </a:p>
        </p:txBody>
      </p:sp>
      <p:sp>
        <p:nvSpPr>
          <p:cNvPr id="13315" name="Content Placeholder 8"/>
          <p:cNvSpPr>
            <a:spLocks noGrp="1"/>
          </p:cNvSpPr>
          <p:nvPr>
            <p:ph idx="1"/>
          </p:nvPr>
        </p:nvSpPr>
        <p:spPr>
          <a:xfrm>
            <a:off x="500034" y="1142984"/>
            <a:ext cx="7900987" cy="4425950"/>
          </a:xfrm>
        </p:spPr>
        <p:txBody>
          <a:bodyPr/>
          <a:lstStyle/>
          <a:p>
            <a:pPr marL="284163" indent="-284163"/>
            <a:r>
              <a:rPr lang="en-GB" sz="2800" dirty="0" smtClean="0"/>
              <a:t>Process of Classification</a:t>
            </a:r>
            <a:endParaRPr lang="en-GB" sz="2800" dirty="0" smtClean="0">
              <a:ea typeface="SimSun" pitchFamily="2" charset="-122"/>
            </a:endParaRPr>
          </a:p>
          <a:p>
            <a:pPr marL="284163" indent="-284163"/>
            <a:r>
              <a:rPr lang="en-GB" sz="2800" dirty="0" smtClean="0">
                <a:ea typeface="SimSun" pitchFamily="2" charset="-122"/>
              </a:rPr>
              <a:t>Decision Tree Approach for Classification</a:t>
            </a:r>
          </a:p>
          <a:p>
            <a:pPr marL="284163" indent="-284163"/>
            <a:r>
              <a:rPr lang="en-GB" sz="2800" dirty="0" smtClean="0">
                <a:ea typeface="SimSun" pitchFamily="2" charset="-122"/>
              </a:rPr>
              <a:t>ID3 Algorithm </a:t>
            </a:r>
          </a:p>
          <a:p>
            <a:pPr marL="284163" indent="-284163"/>
            <a:r>
              <a:rPr lang="en-GB" sz="2800" dirty="0" smtClean="0">
                <a:ea typeface="SimSun" pitchFamily="2" charset="-122"/>
              </a:rPr>
              <a:t>Evaluating Performance of Decision Trees </a:t>
            </a:r>
          </a:p>
          <a:p>
            <a:pPr marL="284163" indent="-284163"/>
            <a:r>
              <a:rPr lang="en-GB" sz="2800" dirty="0" smtClean="0">
                <a:ea typeface="SimSun" pitchFamily="2" charset="-122"/>
              </a:rPr>
              <a:t>Decision Tree Induction in </a:t>
            </a:r>
            <a:r>
              <a:rPr lang="en-GB" sz="2800" dirty="0" err="1" smtClean="0">
                <a:ea typeface="SimSun" pitchFamily="2" charset="-122"/>
              </a:rPr>
              <a:t>Weka</a:t>
            </a:r>
            <a:endParaRPr lang="en-GB" sz="2800" dirty="0" smtClean="0">
              <a:ea typeface="SimSun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b="1" smtClean="0"/>
              <a:t>Process of Classification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071546"/>
            <a:ext cx="8382000" cy="995363"/>
          </a:xfrm>
        </p:spPr>
        <p:txBody>
          <a:bodyPr/>
          <a:lstStyle/>
          <a:p>
            <a:r>
              <a:rPr lang="en-GB" sz="2600" b="1" smtClean="0"/>
              <a:t>Training, Validation and Testing Examples</a:t>
            </a:r>
          </a:p>
        </p:txBody>
      </p:sp>
      <p:grpSp>
        <p:nvGrpSpPr>
          <p:cNvPr id="14340" name="Group 47"/>
          <p:cNvGrpSpPr>
            <a:grpSpLocks/>
          </p:cNvGrpSpPr>
          <p:nvPr/>
        </p:nvGrpSpPr>
        <p:grpSpPr bwMode="auto">
          <a:xfrm>
            <a:off x="1285875" y="1928813"/>
            <a:ext cx="6502400" cy="4191000"/>
            <a:chOff x="768" y="1152"/>
            <a:chExt cx="4096" cy="2640"/>
          </a:xfrm>
        </p:grpSpPr>
        <p:sp>
          <p:nvSpPr>
            <p:cNvPr id="14346" name="AutoShape 3"/>
            <p:cNvSpPr>
              <a:spLocks noChangeArrowheads="1"/>
            </p:cNvSpPr>
            <p:nvPr/>
          </p:nvSpPr>
          <p:spPr bwMode="auto">
            <a:xfrm>
              <a:off x="1809" y="1317"/>
              <a:ext cx="282" cy="274"/>
            </a:xfrm>
            <a:prstGeom prst="can">
              <a:avLst>
                <a:gd name="adj" fmla="val 25000"/>
              </a:avLst>
            </a:prstGeom>
            <a:gradFill rotWithShape="0">
              <a:gsLst>
                <a:gs pos="0">
                  <a:srgbClr val="666666"/>
                </a:gs>
                <a:gs pos="50000">
                  <a:srgbClr val="DDDDDD"/>
                </a:gs>
                <a:gs pos="100000">
                  <a:srgbClr val="666666"/>
                </a:gs>
              </a:gsLst>
              <a:lin ang="0" scaled="1"/>
            </a:gra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4347" name="Text Box 4"/>
            <p:cNvSpPr txBox="1">
              <a:spLocks noChangeArrowheads="1"/>
            </p:cNvSpPr>
            <p:nvPr/>
          </p:nvSpPr>
          <p:spPr bwMode="auto">
            <a:xfrm>
              <a:off x="1521" y="1165"/>
              <a:ext cx="847" cy="1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hangingPunct="0"/>
              <a:r>
                <a:rPr lang="en-GB" sz="1100" b="1">
                  <a:latin typeface="Helvetica" pitchFamily="34" charset="0"/>
                </a:rPr>
                <a:t>Training Records</a:t>
              </a:r>
            </a:p>
          </p:txBody>
        </p:sp>
        <p:sp>
          <p:nvSpPr>
            <p:cNvPr id="74" name="AutoShape 5"/>
            <p:cNvSpPr>
              <a:spLocks noChangeArrowheads="1"/>
            </p:cNvSpPr>
            <p:nvPr/>
          </p:nvSpPr>
          <p:spPr bwMode="auto">
            <a:xfrm>
              <a:off x="2608" y="1248"/>
              <a:ext cx="875" cy="391"/>
            </a:xfrm>
            <a:prstGeom prst="roundRect">
              <a:avLst>
                <a:gd name="adj" fmla="val 16667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>
              <a:outerShdw dist="35921" dir="2700000" algn="ctr" rotWithShape="0">
                <a:schemeClr val="bg2"/>
              </a:outerShdw>
            </a:effectLst>
          </p:spPr>
          <p:txBody>
            <a:bodyPr wrap="none" anchor="ctr"/>
            <a:lstStyle/>
            <a:p>
              <a:pPr algn="ctr" eaLnBrk="0" hangingPunct="0">
                <a:defRPr/>
              </a:pPr>
              <a:r>
                <a:rPr lang="en-GB" sz="1300" b="1" dirty="0">
                  <a:latin typeface="Arial Narrow" pitchFamily="34" charset="0"/>
                </a:rPr>
                <a:t>Model Construction</a:t>
              </a:r>
            </a:p>
            <a:p>
              <a:pPr algn="ctr" eaLnBrk="0" hangingPunct="0">
                <a:defRPr/>
              </a:pPr>
              <a:r>
                <a:rPr lang="en-GB" sz="1300" b="1" dirty="0">
                  <a:latin typeface="Arial Narrow" pitchFamily="34" charset="0"/>
                </a:rPr>
                <a:t>Method</a:t>
              </a:r>
            </a:p>
          </p:txBody>
        </p:sp>
        <p:sp>
          <p:nvSpPr>
            <p:cNvPr id="75" name="AutoShape 6"/>
            <p:cNvSpPr>
              <a:spLocks noChangeArrowheads="1"/>
            </p:cNvSpPr>
            <p:nvPr/>
          </p:nvSpPr>
          <p:spPr bwMode="auto">
            <a:xfrm>
              <a:off x="4019" y="1317"/>
              <a:ext cx="484" cy="312"/>
            </a:xfrm>
            <a:prstGeom prst="triangle">
              <a:avLst>
                <a:gd name="adj" fmla="val 50000"/>
              </a:avLst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>
              <a:outerShdw dist="107763" dir="2700000" algn="ctr" rotWithShape="0">
                <a:schemeClr val="bg2"/>
              </a:outerShdw>
            </a:effec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4350" name="Text Box 7"/>
            <p:cNvSpPr txBox="1">
              <a:spLocks noChangeArrowheads="1"/>
            </p:cNvSpPr>
            <p:nvPr/>
          </p:nvSpPr>
          <p:spPr bwMode="auto">
            <a:xfrm>
              <a:off x="4011" y="1152"/>
              <a:ext cx="627" cy="1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hangingPunct="0"/>
              <a:r>
                <a:rPr lang="en-GB" sz="1100" b="1" dirty="0">
                  <a:latin typeface="Helvetica" pitchFamily="34" charset="0"/>
                </a:rPr>
                <a:t>Initial Model</a:t>
              </a:r>
            </a:p>
          </p:txBody>
        </p:sp>
        <p:sp>
          <p:nvSpPr>
            <p:cNvPr id="14351" name="Line 8"/>
            <p:cNvSpPr>
              <a:spLocks noChangeShapeType="1"/>
            </p:cNvSpPr>
            <p:nvPr/>
          </p:nvSpPr>
          <p:spPr bwMode="auto">
            <a:xfrm>
              <a:off x="3531" y="1440"/>
              <a:ext cx="485" cy="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stealth" w="med" len="med"/>
            </a:ln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78" name="AutoShape 22"/>
            <p:cNvSpPr>
              <a:spLocks noChangeArrowheads="1"/>
            </p:cNvSpPr>
            <p:nvPr/>
          </p:nvSpPr>
          <p:spPr bwMode="auto">
            <a:xfrm>
              <a:off x="1803" y="2952"/>
              <a:ext cx="282" cy="274"/>
            </a:xfrm>
            <a:prstGeom prst="can">
              <a:avLst>
                <a:gd name="adj" fmla="val 25000"/>
              </a:avLst>
            </a:prstGeom>
            <a:gradFill rotWithShape="0">
              <a:gsLst>
                <a:gs pos="0">
                  <a:schemeClr val="folHlink">
                    <a:gamma/>
                    <a:shade val="46275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4353" name="Text Box 23"/>
            <p:cNvSpPr txBox="1">
              <a:spLocks noChangeArrowheads="1"/>
            </p:cNvSpPr>
            <p:nvPr/>
          </p:nvSpPr>
          <p:spPr bwMode="auto">
            <a:xfrm>
              <a:off x="1722" y="2817"/>
              <a:ext cx="462" cy="1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hangingPunct="0"/>
              <a:r>
                <a:rPr lang="en-GB" sz="1100" b="1">
                  <a:latin typeface="Helvetica" pitchFamily="34" charset="0"/>
                </a:rPr>
                <a:t>Test Set</a:t>
              </a:r>
            </a:p>
          </p:txBody>
        </p:sp>
        <p:sp>
          <p:nvSpPr>
            <p:cNvPr id="80" name="AutoShape 24"/>
            <p:cNvSpPr>
              <a:spLocks noChangeArrowheads="1"/>
            </p:cNvSpPr>
            <p:nvPr/>
          </p:nvSpPr>
          <p:spPr bwMode="auto">
            <a:xfrm>
              <a:off x="2619" y="3077"/>
              <a:ext cx="906" cy="391"/>
            </a:xfrm>
            <a:prstGeom prst="roundRect">
              <a:avLst>
                <a:gd name="adj" fmla="val 16667"/>
              </a:avLst>
            </a:prstGeom>
            <a:solidFill>
              <a:schemeClr val="accent2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>
              <a:outerShdw dist="35921" dir="2700000" algn="ctr" rotWithShape="0">
                <a:schemeClr val="bg2"/>
              </a:outerShdw>
            </a:effectLst>
          </p:spPr>
          <p:txBody>
            <a:bodyPr wrap="none" anchor="ctr"/>
            <a:lstStyle/>
            <a:p>
              <a:pPr algn="ctr" eaLnBrk="0" hangingPunct="0">
                <a:defRPr/>
              </a:pPr>
              <a:r>
                <a:rPr lang="en-GB" sz="1300" b="1" dirty="0">
                  <a:latin typeface="Arial Narrow" pitchFamily="34" charset="0"/>
                </a:rPr>
                <a:t>Measuring</a:t>
              </a:r>
            </a:p>
            <a:p>
              <a:pPr algn="ctr" eaLnBrk="0" hangingPunct="0">
                <a:defRPr/>
              </a:pPr>
              <a:r>
                <a:rPr lang="en-GB" sz="1300" b="1" dirty="0">
                  <a:latin typeface="Arial Narrow" pitchFamily="34" charset="0"/>
                </a:rPr>
                <a:t>Model Accuracy</a:t>
              </a:r>
            </a:p>
          </p:txBody>
        </p:sp>
        <p:sp>
          <p:nvSpPr>
            <p:cNvPr id="14355" name="Text Box 25"/>
            <p:cNvSpPr txBox="1">
              <a:spLocks noChangeArrowheads="1"/>
            </p:cNvSpPr>
            <p:nvPr/>
          </p:nvSpPr>
          <p:spPr bwMode="auto">
            <a:xfrm>
              <a:off x="3908" y="2880"/>
              <a:ext cx="956" cy="27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en-GB" sz="1100" b="1">
                  <a:latin typeface="Helvetica" pitchFamily="34" charset="0"/>
                </a:rPr>
                <a:t>Final Model with </a:t>
              </a:r>
            </a:p>
            <a:p>
              <a:pPr algn="ctr" eaLnBrk="0" hangingPunct="0"/>
              <a:r>
                <a:rPr lang="en-GB" sz="1100" b="1">
                  <a:latin typeface="Helvetica" pitchFamily="34" charset="0"/>
                </a:rPr>
                <a:t>Measured Accuracy</a:t>
              </a:r>
            </a:p>
          </p:txBody>
        </p:sp>
        <p:sp>
          <p:nvSpPr>
            <p:cNvPr id="14356" name="Line 26"/>
            <p:cNvSpPr>
              <a:spLocks noChangeShapeType="1"/>
            </p:cNvSpPr>
            <p:nvPr/>
          </p:nvSpPr>
          <p:spPr bwMode="auto">
            <a:xfrm>
              <a:off x="3562" y="3276"/>
              <a:ext cx="497" cy="3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stealth" w="med" len="med"/>
            </a:ln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4357" name="Line 27"/>
            <p:cNvSpPr>
              <a:spLocks noChangeShapeType="1"/>
            </p:cNvSpPr>
            <p:nvPr/>
          </p:nvSpPr>
          <p:spPr bwMode="auto">
            <a:xfrm>
              <a:off x="2187" y="3132"/>
              <a:ext cx="336" cy="14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 type="stealth" w="med" len="med"/>
            </a:ln>
          </p:spPr>
          <p:txBody>
            <a:bodyPr wrap="none"/>
            <a:lstStyle/>
            <a:p>
              <a:endParaRPr lang="en-GB"/>
            </a:p>
          </p:txBody>
        </p:sp>
        <p:sp>
          <p:nvSpPr>
            <p:cNvPr id="84" name="AutoShape 28"/>
            <p:cNvSpPr>
              <a:spLocks noChangeArrowheads="1"/>
            </p:cNvSpPr>
            <p:nvPr/>
          </p:nvSpPr>
          <p:spPr bwMode="auto">
            <a:xfrm>
              <a:off x="1713" y="3267"/>
              <a:ext cx="484" cy="312"/>
            </a:xfrm>
            <a:prstGeom prst="triangle">
              <a:avLst>
                <a:gd name="adj" fmla="val 50000"/>
              </a:avLst>
            </a:prstGeom>
            <a:solidFill>
              <a:srgbClr val="C0C0C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>
              <a:outerShdw dist="107763" dir="2700000" algn="ctr" rotWithShape="0">
                <a:schemeClr val="bg2"/>
              </a:outerShdw>
            </a:effec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4359" name="Text Box 29"/>
            <p:cNvSpPr txBox="1">
              <a:spLocks noChangeArrowheads="1"/>
            </p:cNvSpPr>
            <p:nvPr/>
          </p:nvSpPr>
          <p:spPr bwMode="auto">
            <a:xfrm>
              <a:off x="1617" y="3627"/>
              <a:ext cx="723" cy="1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hangingPunct="0"/>
              <a:r>
                <a:rPr lang="en-GB" sz="1100" b="1">
                  <a:latin typeface="Helvetica" pitchFamily="34" charset="0"/>
                </a:rPr>
                <a:t>Refined Model</a:t>
              </a:r>
            </a:p>
          </p:txBody>
        </p:sp>
        <p:sp>
          <p:nvSpPr>
            <p:cNvPr id="14360" name="Line 30"/>
            <p:cNvSpPr>
              <a:spLocks noChangeShapeType="1"/>
            </p:cNvSpPr>
            <p:nvPr/>
          </p:nvSpPr>
          <p:spPr bwMode="auto">
            <a:xfrm flipV="1">
              <a:off x="2163" y="3372"/>
              <a:ext cx="360" cy="12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 type="stealth" w="med" len="med"/>
            </a:ln>
          </p:spPr>
          <p:txBody>
            <a:bodyPr wrap="none"/>
            <a:lstStyle/>
            <a:p>
              <a:endParaRPr lang="en-GB"/>
            </a:p>
          </p:txBody>
        </p:sp>
        <p:sp>
          <p:nvSpPr>
            <p:cNvPr id="87" name="AutoShape 31"/>
            <p:cNvSpPr>
              <a:spLocks noChangeArrowheads="1"/>
            </p:cNvSpPr>
            <p:nvPr/>
          </p:nvSpPr>
          <p:spPr bwMode="auto">
            <a:xfrm>
              <a:off x="4055" y="3132"/>
              <a:ext cx="484" cy="312"/>
            </a:xfrm>
            <a:prstGeom prst="triangle">
              <a:avLst>
                <a:gd name="adj" fmla="val 50000"/>
              </a:avLst>
            </a:prstGeom>
            <a:solidFill>
              <a:schemeClr val="bg2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>
              <a:outerShdw dist="107763" dir="2700000" algn="ctr" rotWithShape="0">
                <a:schemeClr val="bg2"/>
              </a:outerShdw>
            </a:effec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4362" name="AutoShape 11"/>
            <p:cNvSpPr>
              <a:spLocks noChangeArrowheads="1"/>
            </p:cNvSpPr>
            <p:nvPr/>
          </p:nvSpPr>
          <p:spPr bwMode="auto">
            <a:xfrm>
              <a:off x="1817" y="1845"/>
              <a:ext cx="282" cy="274"/>
            </a:xfrm>
            <a:prstGeom prst="can">
              <a:avLst>
                <a:gd name="adj" fmla="val 25000"/>
              </a:avLst>
            </a:prstGeom>
            <a:gradFill rotWithShape="0">
              <a:gsLst>
                <a:gs pos="0">
                  <a:srgbClr val="666666"/>
                </a:gs>
                <a:gs pos="50000">
                  <a:srgbClr val="DDDDDD"/>
                </a:gs>
                <a:gs pos="100000">
                  <a:srgbClr val="666666"/>
                </a:gs>
              </a:gsLst>
              <a:lin ang="0" scaled="1"/>
            </a:gra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4363" name="Text Box 12"/>
            <p:cNvSpPr txBox="1">
              <a:spLocks noChangeArrowheads="1"/>
            </p:cNvSpPr>
            <p:nvPr/>
          </p:nvSpPr>
          <p:spPr bwMode="auto">
            <a:xfrm>
              <a:off x="1532" y="1704"/>
              <a:ext cx="921" cy="1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hangingPunct="0"/>
              <a:r>
                <a:rPr lang="en-GB" sz="1100" b="1">
                  <a:latin typeface="Helvetica" pitchFamily="34" charset="0"/>
                </a:rPr>
                <a:t>Validation Records</a:t>
              </a:r>
            </a:p>
          </p:txBody>
        </p:sp>
        <p:sp>
          <p:nvSpPr>
            <p:cNvPr id="90" name="AutoShape 13"/>
            <p:cNvSpPr>
              <a:spLocks noChangeArrowheads="1"/>
            </p:cNvSpPr>
            <p:nvPr/>
          </p:nvSpPr>
          <p:spPr bwMode="auto">
            <a:xfrm>
              <a:off x="2605" y="1937"/>
              <a:ext cx="895" cy="391"/>
            </a:xfrm>
            <a:prstGeom prst="roundRect">
              <a:avLst>
                <a:gd name="adj" fmla="val 16667"/>
              </a:avLst>
            </a:prstGeom>
            <a:solidFill>
              <a:schemeClr val="accent5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>
              <a:outerShdw dist="35921" dir="2700000" algn="ctr" rotWithShape="0">
                <a:schemeClr val="bg2"/>
              </a:outerShdw>
            </a:effectLst>
          </p:spPr>
          <p:txBody>
            <a:bodyPr wrap="none" anchor="ctr"/>
            <a:lstStyle/>
            <a:p>
              <a:pPr algn="ctr" eaLnBrk="0" hangingPunct="0">
                <a:defRPr/>
              </a:pPr>
              <a:r>
                <a:rPr lang="en-GB" sz="1300" b="1" dirty="0">
                  <a:latin typeface="Arial Narrow" pitchFamily="34" charset="0"/>
                </a:rPr>
                <a:t>Model Refinement</a:t>
              </a:r>
            </a:p>
            <a:p>
              <a:pPr algn="ctr" eaLnBrk="0" hangingPunct="0">
                <a:defRPr/>
              </a:pPr>
              <a:r>
                <a:rPr lang="en-GB" sz="1300" b="1" dirty="0">
                  <a:latin typeface="Arial Narrow" pitchFamily="34" charset="0"/>
                </a:rPr>
                <a:t>Method</a:t>
              </a:r>
            </a:p>
          </p:txBody>
        </p:sp>
        <p:sp>
          <p:nvSpPr>
            <p:cNvPr id="91" name="AutoShape 14"/>
            <p:cNvSpPr>
              <a:spLocks noChangeArrowheads="1"/>
            </p:cNvSpPr>
            <p:nvPr/>
          </p:nvSpPr>
          <p:spPr bwMode="auto">
            <a:xfrm>
              <a:off x="4046" y="1988"/>
              <a:ext cx="484" cy="312"/>
            </a:xfrm>
            <a:prstGeom prst="triangle">
              <a:avLst>
                <a:gd name="adj" fmla="val 50000"/>
              </a:avLst>
            </a:prstGeom>
            <a:solidFill>
              <a:srgbClr val="C0C0C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>
              <a:outerShdw dist="107763" dir="2700000" algn="ctr" rotWithShape="0">
                <a:schemeClr val="bg2"/>
              </a:outerShdw>
            </a:effec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4366" name="Text Box 15"/>
            <p:cNvSpPr txBox="1">
              <a:spLocks noChangeArrowheads="1"/>
            </p:cNvSpPr>
            <p:nvPr/>
          </p:nvSpPr>
          <p:spPr bwMode="auto">
            <a:xfrm>
              <a:off x="3980" y="1852"/>
              <a:ext cx="723" cy="1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hangingPunct="0"/>
              <a:r>
                <a:rPr lang="en-GB" sz="1100" b="1">
                  <a:latin typeface="Helvetica" pitchFamily="34" charset="0"/>
                </a:rPr>
                <a:t>Refined Model</a:t>
              </a:r>
            </a:p>
          </p:txBody>
        </p:sp>
        <p:sp>
          <p:nvSpPr>
            <p:cNvPr id="14367" name="Line 16"/>
            <p:cNvSpPr>
              <a:spLocks noChangeShapeType="1"/>
            </p:cNvSpPr>
            <p:nvPr/>
          </p:nvSpPr>
          <p:spPr bwMode="auto">
            <a:xfrm>
              <a:off x="3554" y="2136"/>
              <a:ext cx="485" cy="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stealth" w="med" len="med"/>
            </a:ln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4" name="AutoShape 18"/>
            <p:cNvSpPr>
              <a:spLocks noChangeArrowheads="1"/>
            </p:cNvSpPr>
            <p:nvPr/>
          </p:nvSpPr>
          <p:spPr bwMode="auto">
            <a:xfrm>
              <a:off x="1703" y="2195"/>
              <a:ext cx="484" cy="312"/>
            </a:xfrm>
            <a:prstGeom prst="triangle">
              <a:avLst>
                <a:gd name="adj" fmla="val 50000"/>
              </a:avLst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>
              <a:outerShdw dist="107763" dir="2700000" algn="ctr" rotWithShape="0">
                <a:schemeClr val="bg2"/>
              </a:outerShdw>
            </a:effec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4369" name="Text Box 19"/>
            <p:cNvSpPr txBox="1">
              <a:spLocks noChangeArrowheads="1"/>
            </p:cNvSpPr>
            <p:nvPr/>
          </p:nvSpPr>
          <p:spPr bwMode="auto">
            <a:xfrm>
              <a:off x="1666" y="2526"/>
              <a:ext cx="627" cy="1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hangingPunct="0"/>
              <a:r>
                <a:rPr lang="en-GB" sz="1100" b="1">
                  <a:latin typeface="Helvetica" pitchFamily="34" charset="0"/>
                </a:rPr>
                <a:t>Initial Model</a:t>
              </a:r>
            </a:p>
          </p:txBody>
        </p:sp>
        <p:sp>
          <p:nvSpPr>
            <p:cNvPr id="14370" name="Line 33"/>
            <p:cNvSpPr>
              <a:spLocks noChangeShapeType="1"/>
            </p:cNvSpPr>
            <p:nvPr/>
          </p:nvSpPr>
          <p:spPr bwMode="auto">
            <a:xfrm>
              <a:off x="2187" y="2016"/>
              <a:ext cx="353" cy="9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stealth" w="med" len="med"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4371" name="Line 34"/>
            <p:cNvSpPr>
              <a:spLocks noChangeShapeType="1"/>
            </p:cNvSpPr>
            <p:nvPr/>
          </p:nvSpPr>
          <p:spPr bwMode="auto">
            <a:xfrm flipV="1">
              <a:off x="2156" y="2232"/>
              <a:ext cx="384" cy="14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stealth" w="med" len="med"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4372" name="Line 37"/>
            <p:cNvSpPr>
              <a:spLocks noChangeShapeType="1"/>
            </p:cNvSpPr>
            <p:nvPr/>
          </p:nvSpPr>
          <p:spPr bwMode="auto">
            <a:xfrm>
              <a:off x="2139" y="1440"/>
              <a:ext cx="384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stealth" w="med" len="med"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4373" name="Text Box 40"/>
            <p:cNvSpPr txBox="1">
              <a:spLocks noChangeArrowheads="1"/>
            </p:cNvSpPr>
            <p:nvPr/>
          </p:nvSpPr>
          <p:spPr bwMode="auto">
            <a:xfrm>
              <a:off x="942" y="1470"/>
              <a:ext cx="629" cy="1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hangingPunct="0"/>
              <a:r>
                <a:rPr lang="en-GB" sz="1100" b="1">
                  <a:latin typeface="Helvetica" pitchFamily="34" charset="0"/>
                </a:rPr>
                <a:t>Training Set</a:t>
              </a:r>
            </a:p>
          </p:txBody>
        </p:sp>
        <p:sp>
          <p:nvSpPr>
            <p:cNvPr id="100" name="AutoShape 41"/>
            <p:cNvSpPr>
              <a:spLocks noChangeArrowheads="1"/>
            </p:cNvSpPr>
            <p:nvPr/>
          </p:nvSpPr>
          <p:spPr bwMode="auto">
            <a:xfrm>
              <a:off x="768" y="2352"/>
              <a:ext cx="282" cy="274"/>
            </a:xfrm>
            <a:prstGeom prst="can">
              <a:avLst>
                <a:gd name="adj" fmla="val 25000"/>
              </a:avLst>
            </a:prstGeom>
            <a:gradFill rotWithShape="0">
              <a:gsLst>
                <a:gs pos="0">
                  <a:schemeClr val="folHlink">
                    <a:gamma/>
                    <a:shade val="46275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01" name="AutoShape 42"/>
            <p:cNvSpPr>
              <a:spLocks noChangeArrowheads="1"/>
            </p:cNvSpPr>
            <p:nvPr/>
          </p:nvSpPr>
          <p:spPr bwMode="auto">
            <a:xfrm>
              <a:off x="1104" y="1632"/>
              <a:ext cx="282" cy="274"/>
            </a:xfrm>
            <a:prstGeom prst="can">
              <a:avLst>
                <a:gd name="adj" fmla="val 25000"/>
              </a:avLst>
            </a:prstGeom>
            <a:gradFill rotWithShape="0">
              <a:gsLst>
                <a:gs pos="0">
                  <a:schemeClr val="folHlink">
                    <a:gamma/>
                    <a:shade val="46275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cxnSp>
          <p:nvCxnSpPr>
            <p:cNvPr id="14376" name="AutoShape 43"/>
            <p:cNvCxnSpPr>
              <a:cxnSpLocks noChangeShapeType="1"/>
              <a:stCxn id="100" idx="1"/>
              <a:endCxn id="101" idx="2"/>
            </p:cNvCxnSpPr>
            <p:nvPr/>
          </p:nvCxnSpPr>
          <p:spPr bwMode="auto">
            <a:xfrm rot="-5400000">
              <a:off x="715" y="1963"/>
              <a:ext cx="583" cy="195"/>
            </a:xfrm>
            <a:prstGeom prst="bentConnector2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 type="stealth" w="med" len="med"/>
            </a:ln>
          </p:spPr>
        </p:cxnSp>
        <p:cxnSp>
          <p:nvCxnSpPr>
            <p:cNvPr id="14377" name="AutoShape 44"/>
            <p:cNvCxnSpPr>
              <a:cxnSpLocks noChangeShapeType="1"/>
              <a:stCxn id="100" idx="3"/>
              <a:endCxn id="78" idx="2"/>
            </p:cNvCxnSpPr>
            <p:nvPr/>
          </p:nvCxnSpPr>
          <p:spPr bwMode="auto">
            <a:xfrm rot="16200000" flipH="1">
              <a:off x="1124" y="2411"/>
              <a:ext cx="463" cy="894"/>
            </a:xfrm>
            <a:prstGeom prst="bentConnector2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 type="stealth" w="med" len="med"/>
            </a:ln>
          </p:spPr>
        </p:cxnSp>
        <p:sp>
          <p:nvSpPr>
            <p:cNvPr id="14378" name="Line 45"/>
            <p:cNvSpPr>
              <a:spLocks noChangeShapeType="1"/>
            </p:cNvSpPr>
            <p:nvPr/>
          </p:nvSpPr>
          <p:spPr bwMode="auto">
            <a:xfrm flipV="1">
              <a:off x="1440" y="1488"/>
              <a:ext cx="288" cy="14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stealth" w="med" len="med"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4379" name="Line 46"/>
            <p:cNvSpPr>
              <a:spLocks noChangeShapeType="1"/>
            </p:cNvSpPr>
            <p:nvPr/>
          </p:nvSpPr>
          <p:spPr bwMode="auto">
            <a:xfrm>
              <a:off x="1440" y="1824"/>
              <a:ext cx="288" cy="14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stealth" w="med" len="med"/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14341" name="TextBox 106"/>
          <p:cNvSpPr txBox="1">
            <a:spLocks noChangeArrowheads="1"/>
          </p:cNvSpPr>
          <p:nvPr/>
        </p:nvSpPr>
        <p:spPr bwMode="auto">
          <a:xfrm>
            <a:off x="1685925" y="3910013"/>
            <a:ext cx="64135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GB" sz="1400" b="1"/>
              <a:t>50:50</a:t>
            </a:r>
          </a:p>
        </p:txBody>
      </p:sp>
      <p:sp>
        <p:nvSpPr>
          <p:cNvPr id="14342" name="TextBox 107"/>
          <p:cNvSpPr txBox="1">
            <a:spLocks noChangeArrowheads="1"/>
          </p:cNvSpPr>
          <p:nvPr/>
        </p:nvSpPr>
        <p:spPr bwMode="auto">
          <a:xfrm>
            <a:off x="1671638" y="3092450"/>
            <a:ext cx="741362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GB" sz="1400" b="1"/>
              <a:t>2/3:1/3</a:t>
            </a:r>
          </a:p>
        </p:txBody>
      </p:sp>
      <p:sp>
        <p:nvSpPr>
          <p:cNvPr id="14343" name="TextBox 108"/>
          <p:cNvSpPr txBox="1">
            <a:spLocks noChangeArrowheads="1"/>
          </p:cNvSpPr>
          <p:nvPr/>
        </p:nvSpPr>
        <p:spPr bwMode="auto">
          <a:xfrm>
            <a:off x="4714875" y="2714625"/>
            <a:ext cx="4032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GB" sz="1400" b="1"/>
              <a:t>(1)</a:t>
            </a:r>
          </a:p>
        </p:txBody>
      </p:sp>
      <p:sp>
        <p:nvSpPr>
          <p:cNvPr id="14344" name="TextBox 109"/>
          <p:cNvSpPr txBox="1">
            <a:spLocks noChangeArrowheads="1"/>
          </p:cNvSpPr>
          <p:nvPr/>
        </p:nvSpPr>
        <p:spPr bwMode="auto">
          <a:xfrm>
            <a:off x="4714875" y="3786188"/>
            <a:ext cx="4032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GB" sz="1400" b="1"/>
              <a:t>(2)</a:t>
            </a:r>
          </a:p>
        </p:txBody>
      </p:sp>
      <p:sp>
        <p:nvSpPr>
          <p:cNvPr id="14345" name="TextBox 110"/>
          <p:cNvSpPr txBox="1">
            <a:spLocks noChangeArrowheads="1"/>
          </p:cNvSpPr>
          <p:nvPr/>
        </p:nvSpPr>
        <p:spPr bwMode="auto">
          <a:xfrm>
            <a:off x="4714875" y="5621338"/>
            <a:ext cx="4032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GB" sz="1400" b="1"/>
              <a:t>(3)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57182" y="142852"/>
            <a:ext cx="7272338" cy="666733"/>
          </a:xfrm>
        </p:spPr>
        <p:txBody>
          <a:bodyPr/>
          <a:lstStyle/>
          <a:p>
            <a:r>
              <a:rPr lang="en-GB" sz="3200" b="1" dirty="0" smtClean="0"/>
              <a:t>Process of Classification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57228" y="928670"/>
            <a:ext cx="8186738" cy="4424363"/>
          </a:xfrm>
        </p:spPr>
        <p:txBody>
          <a:bodyPr/>
          <a:lstStyle/>
          <a:p>
            <a:pPr marL="266700" indent="-266700">
              <a:lnSpc>
                <a:spcPct val="90000"/>
              </a:lnSpc>
            </a:pPr>
            <a:r>
              <a:rPr lang="en-GB" sz="2800" b="1" dirty="0" smtClean="0"/>
              <a:t>Influential Factors for a Good Model</a:t>
            </a:r>
          </a:p>
          <a:p>
            <a:pPr marL="628650" lvl="1" indent="-361950"/>
            <a:r>
              <a:rPr lang="en-GB" altLang="zh-CN" sz="2400" dirty="0" smtClean="0">
                <a:ea typeface="SimSun" pitchFamily="2" charset="-122"/>
              </a:rPr>
              <a:t>Classification Accuracy</a:t>
            </a:r>
          </a:p>
          <a:p>
            <a:pPr marL="990600" lvl="2" indent="-263525"/>
            <a:r>
              <a:rPr lang="en-GB" altLang="zh-CN" sz="2000" dirty="0" smtClean="0">
                <a:ea typeface="SimSun" pitchFamily="2" charset="-122"/>
              </a:rPr>
              <a:t>Estimated accuracy during development stage vs. actual accuracy during practical use</a:t>
            </a:r>
          </a:p>
          <a:p>
            <a:pPr marL="628650" lvl="1" indent="-361950"/>
            <a:r>
              <a:rPr lang="en-GB" altLang="zh-CN" sz="2400" dirty="0" smtClean="0">
                <a:ea typeface="SimSun" pitchFamily="2" charset="-122"/>
              </a:rPr>
              <a:t>Classification Performance</a:t>
            </a:r>
          </a:p>
          <a:p>
            <a:pPr marL="990600" lvl="2" indent="-263525"/>
            <a:r>
              <a:rPr lang="en-GB" altLang="zh-CN" sz="2000" dirty="0" smtClean="0">
                <a:ea typeface="SimSun" pitchFamily="2" charset="-122"/>
              </a:rPr>
              <a:t>Time taken for model construction </a:t>
            </a:r>
          </a:p>
          <a:p>
            <a:pPr marL="990600" lvl="2" indent="-263525"/>
            <a:r>
              <a:rPr lang="en-GB" altLang="zh-CN" sz="2000" dirty="0" smtClean="0">
                <a:ea typeface="SimSun" pitchFamily="2" charset="-122"/>
              </a:rPr>
              <a:t>Time taken for classification</a:t>
            </a:r>
          </a:p>
          <a:p>
            <a:pPr marL="628650" lvl="1" indent="-361950"/>
            <a:r>
              <a:rPr lang="en-GB" altLang="zh-CN" sz="2400" dirty="0" smtClean="0">
                <a:ea typeface="SimSun" pitchFamily="2" charset="-122"/>
              </a:rPr>
              <a:t>Comprehensibility of the model</a:t>
            </a:r>
          </a:p>
          <a:p>
            <a:pPr marL="990600" lvl="2" indent="-263525"/>
            <a:r>
              <a:rPr lang="en-GB" altLang="zh-CN" sz="2000" dirty="0" smtClean="0">
                <a:ea typeface="SimSun" pitchFamily="2" charset="-122"/>
              </a:rPr>
              <a:t>Ease of interpreting decisions by the classification model</a:t>
            </a:r>
            <a:endParaRPr lang="en-GB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42934" y="261937"/>
            <a:ext cx="7272338" cy="595295"/>
          </a:xfrm>
        </p:spPr>
        <p:txBody>
          <a:bodyPr/>
          <a:lstStyle/>
          <a:p>
            <a:r>
              <a:rPr lang="en-GB" sz="3200" b="1" dirty="0" smtClean="0"/>
              <a:t>Decision Tree Induction</a:t>
            </a:r>
          </a:p>
        </p:txBody>
      </p:sp>
      <p:graphicFrame>
        <p:nvGraphicFramePr>
          <p:cNvPr id="1026" name="Object 1"/>
          <p:cNvGraphicFramePr>
            <a:graphicFrameLocks noChangeAspect="1"/>
          </p:cNvGraphicFramePr>
          <p:nvPr/>
        </p:nvGraphicFramePr>
        <p:xfrm>
          <a:off x="252413" y="2195513"/>
          <a:ext cx="4083050" cy="2792412"/>
        </p:xfrm>
        <a:graphic>
          <a:graphicData uri="http://schemas.openxmlformats.org/presentationml/2006/ole">
            <p:oleObj spid="_x0000_s1026" name="Worksheet" r:id="rId3" imgW="4480587" imgH="2872741" progId="Excel.Sheet.8">
              <p:embed/>
            </p:oleObj>
          </a:graphicData>
        </a:graphic>
      </p:graphicFrame>
      <p:sp>
        <p:nvSpPr>
          <p:cNvPr id="1028" name="Text Box 7"/>
          <p:cNvSpPr txBox="1">
            <a:spLocks noChangeArrowheads="1"/>
          </p:cNvSpPr>
          <p:nvPr/>
        </p:nvSpPr>
        <p:spPr bwMode="auto">
          <a:xfrm>
            <a:off x="1042988" y="1836738"/>
            <a:ext cx="2124075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GB" sz="1600" b="1">
                <a:latin typeface="Arial Narrow" pitchFamily="34" charset="0"/>
              </a:rPr>
              <a:t>Input Training Examples</a:t>
            </a:r>
          </a:p>
        </p:txBody>
      </p:sp>
      <p:sp>
        <p:nvSpPr>
          <p:cNvPr id="1029" name="Text Box 7"/>
          <p:cNvSpPr txBox="1">
            <a:spLocks noChangeArrowheads="1"/>
          </p:cNvSpPr>
          <p:nvPr/>
        </p:nvSpPr>
        <p:spPr bwMode="auto">
          <a:xfrm>
            <a:off x="928688" y="5357813"/>
            <a:ext cx="1922462" cy="33813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GB" sz="1600" b="1">
                <a:latin typeface="Arial Narrow" pitchFamily="34" charset="0"/>
              </a:rPr>
              <a:t>Descriptive Attributes</a:t>
            </a:r>
          </a:p>
        </p:txBody>
      </p:sp>
      <p:sp>
        <p:nvSpPr>
          <p:cNvPr id="1030" name="Text Box 7"/>
          <p:cNvSpPr txBox="1">
            <a:spLocks noChangeArrowheads="1"/>
          </p:cNvSpPr>
          <p:nvPr/>
        </p:nvSpPr>
        <p:spPr bwMode="auto">
          <a:xfrm>
            <a:off x="3571875" y="5357813"/>
            <a:ext cx="1500188" cy="338137"/>
          </a:xfrm>
          <a:prstGeom prst="rect">
            <a:avLst/>
          </a:prstGeom>
          <a:noFill/>
          <a:ln w="317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GB" sz="1600" b="1">
                <a:latin typeface="Arial Narrow" pitchFamily="34" charset="0"/>
              </a:rPr>
              <a:t>Class attribute</a:t>
            </a:r>
          </a:p>
        </p:txBody>
      </p:sp>
      <p:grpSp>
        <p:nvGrpSpPr>
          <p:cNvPr id="1031" name="Group 59"/>
          <p:cNvGrpSpPr>
            <a:grpSpLocks/>
          </p:cNvGrpSpPr>
          <p:nvPr/>
        </p:nvGrpSpPr>
        <p:grpSpPr bwMode="auto">
          <a:xfrm>
            <a:off x="5219700" y="2555875"/>
            <a:ext cx="3741738" cy="1812925"/>
            <a:chOff x="3120" y="1690"/>
            <a:chExt cx="2357" cy="1142"/>
          </a:xfrm>
        </p:grpSpPr>
        <p:sp>
          <p:nvSpPr>
            <p:cNvPr id="1041" name="Line 10"/>
            <p:cNvSpPr>
              <a:spLocks noChangeShapeType="1"/>
            </p:cNvSpPr>
            <p:nvPr/>
          </p:nvSpPr>
          <p:spPr bwMode="auto">
            <a:xfrm>
              <a:off x="3744" y="2410"/>
              <a:ext cx="288" cy="28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/>
            <a:lstStyle/>
            <a:p>
              <a:endParaRPr lang="en-GB"/>
            </a:p>
          </p:txBody>
        </p:sp>
        <p:sp>
          <p:nvSpPr>
            <p:cNvPr id="1042" name="Line 11"/>
            <p:cNvSpPr>
              <a:spLocks noChangeShapeType="1"/>
            </p:cNvSpPr>
            <p:nvPr/>
          </p:nvSpPr>
          <p:spPr bwMode="auto">
            <a:xfrm flipH="1">
              <a:off x="3264" y="2410"/>
              <a:ext cx="384" cy="28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/>
            <a:lstStyle/>
            <a:p>
              <a:endParaRPr lang="en-GB"/>
            </a:p>
          </p:txBody>
        </p:sp>
        <p:sp>
          <p:nvSpPr>
            <p:cNvPr id="1043" name="Rectangle 12"/>
            <p:cNvSpPr>
              <a:spLocks noChangeArrowheads="1"/>
            </p:cNvSpPr>
            <p:nvPr/>
          </p:nvSpPr>
          <p:spPr bwMode="auto">
            <a:xfrm>
              <a:off x="4080" y="1690"/>
              <a:ext cx="577" cy="220"/>
            </a:xfrm>
            <a:prstGeom prst="rect">
              <a:avLst/>
            </a:prstGeom>
            <a:noFill/>
            <a:ln w="1270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44" name="Rectangle 13"/>
            <p:cNvSpPr>
              <a:spLocks noChangeArrowheads="1"/>
            </p:cNvSpPr>
            <p:nvPr/>
          </p:nvSpPr>
          <p:spPr bwMode="auto">
            <a:xfrm>
              <a:off x="4144" y="1786"/>
              <a:ext cx="483" cy="1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45" name="Rectangle 14"/>
            <p:cNvSpPr>
              <a:spLocks noChangeArrowheads="1"/>
            </p:cNvSpPr>
            <p:nvPr/>
          </p:nvSpPr>
          <p:spPr bwMode="auto">
            <a:xfrm>
              <a:off x="4176" y="1738"/>
              <a:ext cx="395" cy="1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300" b="1">
                  <a:solidFill>
                    <a:srgbClr val="000000"/>
                  </a:solidFill>
                  <a:latin typeface="Helvetica" pitchFamily="34" charset="0"/>
                </a:rPr>
                <a:t>Outlook</a:t>
              </a:r>
              <a:endParaRPr lang="en-GB">
                <a:latin typeface="Times New Roman" pitchFamily="18" charset="0"/>
              </a:endParaRPr>
            </a:p>
          </p:txBody>
        </p:sp>
        <p:sp>
          <p:nvSpPr>
            <p:cNvPr id="1046" name="Line 15"/>
            <p:cNvSpPr>
              <a:spLocks noChangeShapeType="1"/>
            </p:cNvSpPr>
            <p:nvPr/>
          </p:nvSpPr>
          <p:spPr bwMode="auto">
            <a:xfrm flipH="1">
              <a:off x="3734" y="1909"/>
              <a:ext cx="426" cy="308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47" name="Line 16"/>
            <p:cNvSpPr>
              <a:spLocks noChangeShapeType="1"/>
            </p:cNvSpPr>
            <p:nvPr/>
          </p:nvSpPr>
          <p:spPr bwMode="auto">
            <a:xfrm>
              <a:off x="4373" y="1909"/>
              <a:ext cx="1" cy="254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48" name="Line 17"/>
            <p:cNvSpPr>
              <a:spLocks noChangeShapeType="1"/>
            </p:cNvSpPr>
            <p:nvPr/>
          </p:nvSpPr>
          <p:spPr bwMode="auto">
            <a:xfrm>
              <a:off x="4586" y="1909"/>
              <a:ext cx="404" cy="29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49" name="Oval 18"/>
            <p:cNvSpPr>
              <a:spLocks noChangeArrowheads="1"/>
            </p:cNvSpPr>
            <p:nvPr/>
          </p:nvSpPr>
          <p:spPr bwMode="auto">
            <a:xfrm>
              <a:off x="4251" y="2182"/>
              <a:ext cx="254" cy="124"/>
            </a:xfrm>
            <a:prstGeom prst="ellips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50" name="Rectangle 19"/>
            <p:cNvSpPr>
              <a:spLocks noChangeArrowheads="1"/>
            </p:cNvSpPr>
            <p:nvPr/>
          </p:nvSpPr>
          <p:spPr bwMode="auto">
            <a:xfrm>
              <a:off x="4358" y="2202"/>
              <a:ext cx="111" cy="1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51" name="Rectangle 20"/>
            <p:cNvSpPr>
              <a:spLocks noChangeArrowheads="1"/>
            </p:cNvSpPr>
            <p:nvPr/>
          </p:nvSpPr>
          <p:spPr bwMode="auto">
            <a:xfrm>
              <a:off x="4358" y="2201"/>
              <a:ext cx="64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200" b="1">
                  <a:solidFill>
                    <a:srgbClr val="000000"/>
                  </a:solidFill>
                  <a:latin typeface="Helvetica" pitchFamily="34" charset="0"/>
                </a:rPr>
                <a:t>P</a:t>
              </a:r>
              <a:endParaRPr lang="en-GB">
                <a:latin typeface="Times New Roman" pitchFamily="18" charset="0"/>
              </a:endParaRPr>
            </a:p>
          </p:txBody>
        </p:sp>
        <p:sp>
          <p:nvSpPr>
            <p:cNvPr id="1052" name="Rectangle 21"/>
            <p:cNvSpPr>
              <a:spLocks noChangeArrowheads="1"/>
            </p:cNvSpPr>
            <p:nvPr/>
          </p:nvSpPr>
          <p:spPr bwMode="auto">
            <a:xfrm>
              <a:off x="3781" y="2025"/>
              <a:ext cx="261" cy="1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53" name="Rectangle 22"/>
            <p:cNvSpPr>
              <a:spLocks noChangeArrowheads="1"/>
            </p:cNvSpPr>
            <p:nvPr/>
          </p:nvSpPr>
          <p:spPr bwMode="auto">
            <a:xfrm>
              <a:off x="3781" y="2017"/>
              <a:ext cx="285" cy="1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54" name="Rectangle 23"/>
            <p:cNvSpPr>
              <a:spLocks noChangeArrowheads="1"/>
            </p:cNvSpPr>
            <p:nvPr/>
          </p:nvSpPr>
          <p:spPr bwMode="auto">
            <a:xfrm>
              <a:off x="3648" y="1959"/>
              <a:ext cx="255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200">
                  <a:solidFill>
                    <a:srgbClr val="000000"/>
                  </a:solidFill>
                  <a:latin typeface="Helvetica" pitchFamily="34" charset="0"/>
                </a:rPr>
                <a:t>sunny</a:t>
              </a:r>
              <a:endParaRPr lang="en-GB">
                <a:latin typeface="Times New Roman" pitchFamily="18" charset="0"/>
              </a:endParaRPr>
            </a:p>
          </p:txBody>
        </p:sp>
        <p:sp>
          <p:nvSpPr>
            <p:cNvPr id="1055" name="Rectangle 24"/>
            <p:cNvSpPr>
              <a:spLocks noChangeArrowheads="1"/>
            </p:cNvSpPr>
            <p:nvPr/>
          </p:nvSpPr>
          <p:spPr bwMode="auto">
            <a:xfrm>
              <a:off x="4215" y="2025"/>
              <a:ext cx="371" cy="1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56" name="Rectangle 25"/>
            <p:cNvSpPr>
              <a:spLocks noChangeArrowheads="1"/>
            </p:cNvSpPr>
            <p:nvPr/>
          </p:nvSpPr>
          <p:spPr bwMode="auto">
            <a:xfrm>
              <a:off x="4215" y="2017"/>
              <a:ext cx="388" cy="1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57" name="Rectangle 26"/>
            <p:cNvSpPr>
              <a:spLocks noChangeArrowheads="1"/>
            </p:cNvSpPr>
            <p:nvPr/>
          </p:nvSpPr>
          <p:spPr bwMode="auto">
            <a:xfrm>
              <a:off x="4152" y="1978"/>
              <a:ext cx="430" cy="116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pPr algn="ctr" eaLnBrk="0" hangingPunct="0"/>
              <a:r>
                <a:rPr lang="en-GB" sz="1200" dirty="0">
                  <a:latin typeface="Helvetica" pitchFamily="34" charset="0"/>
                </a:rPr>
                <a:t>overcast</a:t>
              </a:r>
              <a:endParaRPr lang="en-GB" dirty="0">
                <a:latin typeface="Times New Roman" pitchFamily="18" charset="0"/>
              </a:endParaRPr>
            </a:p>
          </p:txBody>
        </p:sp>
        <p:sp>
          <p:nvSpPr>
            <p:cNvPr id="1058" name="Rectangle 27"/>
            <p:cNvSpPr>
              <a:spLocks noChangeArrowheads="1"/>
            </p:cNvSpPr>
            <p:nvPr/>
          </p:nvSpPr>
          <p:spPr bwMode="auto">
            <a:xfrm>
              <a:off x="4745" y="2025"/>
              <a:ext cx="165" cy="1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59" name="Rectangle 28"/>
            <p:cNvSpPr>
              <a:spLocks noChangeArrowheads="1"/>
            </p:cNvSpPr>
            <p:nvPr/>
          </p:nvSpPr>
          <p:spPr bwMode="auto">
            <a:xfrm>
              <a:off x="4745" y="2017"/>
              <a:ext cx="199" cy="1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60" name="Rectangle 29"/>
            <p:cNvSpPr>
              <a:spLocks noChangeArrowheads="1"/>
            </p:cNvSpPr>
            <p:nvPr/>
          </p:nvSpPr>
          <p:spPr bwMode="auto">
            <a:xfrm>
              <a:off x="4881" y="1978"/>
              <a:ext cx="159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200">
                  <a:solidFill>
                    <a:srgbClr val="000000"/>
                  </a:solidFill>
                  <a:latin typeface="Helvetica" pitchFamily="34" charset="0"/>
                </a:rPr>
                <a:t>rain</a:t>
              </a:r>
              <a:endParaRPr lang="en-GB">
                <a:latin typeface="Times New Roman" pitchFamily="18" charset="0"/>
              </a:endParaRPr>
            </a:p>
          </p:txBody>
        </p:sp>
        <p:grpSp>
          <p:nvGrpSpPr>
            <p:cNvPr id="1061" name="Group 31"/>
            <p:cNvGrpSpPr>
              <a:grpSpLocks/>
            </p:cNvGrpSpPr>
            <p:nvPr/>
          </p:nvGrpSpPr>
          <p:grpSpPr bwMode="auto">
            <a:xfrm>
              <a:off x="3408" y="2218"/>
              <a:ext cx="577" cy="220"/>
              <a:chOff x="3504" y="2400"/>
              <a:chExt cx="577" cy="220"/>
            </a:xfrm>
          </p:grpSpPr>
          <p:sp>
            <p:nvSpPr>
              <p:cNvPr id="1082" name="Rectangle 32"/>
              <p:cNvSpPr>
                <a:spLocks noChangeArrowheads="1"/>
              </p:cNvSpPr>
              <p:nvPr/>
            </p:nvSpPr>
            <p:spPr bwMode="auto">
              <a:xfrm>
                <a:off x="3504" y="2400"/>
                <a:ext cx="577" cy="220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083" name="Rectangle 33"/>
              <p:cNvSpPr>
                <a:spLocks noChangeArrowheads="1"/>
              </p:cNvSpPr>
              <p:nvPr/>
            </p:nvSpPr>
            <p:spPr bwMode="auto">
              <a:xfrm>
                <a:off x="3552" y="2448"/>
                <a:ext cx="450" cy="126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eaLnBrk="0" hangingPunct="0"/>
                <a:r>
                  <a:rPr lang="en-GB" sz="1300" b="1" dirty="0">
                    <a:latin typeface="Helvetica" pitchFamily="34" charset="0"/>
                  </a:rPr>
                  <a:t>Humidity</a:t>
                </a:r>
                <a:endParaRPr lang="en-GB" dirty="0">
                  <a:latin typeface="Times New Roman" pitchFamily="18" charset="0"/>
                </a:endParaRPr>
              </a:p>
            </p:txBody>
          </p:sp>
        </p:grpSp>
        <p:grpSp>
          <p:nvGrpSpPr>
            <p:cNvPr id="1062" name="Group 34"/>
            <p:cNvGrpSpPr>
              <a:grpSpLocks/>
            </p:cNvGrpSpPr>
            <p:nvPr/>
          </p:nvGrpSpPr>
          <p:grpSpPr bwMode="auto">
            <a:xfrm>
              <a:off x="3120" y="2698"/>
              <a:ext cx="254" cy="134"/>
              <a:chOff x="3216" y="2448"/>
              <a:chExt cx="254" cy="134"/>
            </a:xfrm>
          </p:grpSpPr>
          <p:sp>
            <p:nvSpPr>
              <p:cNvPr id="1080" name="Oval 35"/>
              <p:cNvSpPr>
                <a:spLocks noChangeArrowheads="1"/>
              </p:cNvSpPr>
              <p:nvPr/>
            </p:nvSpPr>
            <p:spPr bwMode="auto">
              <a:xfrm>
                <a:off x="3216" y="2448"/>
                <a:ext cx="254" cy="124"/>
              </a:xfrm>
              <a:prstGeom prst="ellips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081" name="Rectangle 36"/>
              <p:cNvSpPr>
                <a:spLocks noChangeArrowheads="1"/>
              </p:cNvSpPr>
              <p:nvPr/>
            </p:nvSpPr>
            <p:spPr bwMode="auto">
              <a:xfrm>
                <a:off x="3323" y="2467"/>
                <a:ext cx="69" cy="11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eaLnBrk="0" hangingPunct="0"/>
                <a:r>
                  <a:rPr lang="en-GB" sz="1200" b="1">
                    <a:solidFill>
                      <a:srgbClr val="000000"/>
                    </a:solidFill>
                    <a:latin typeface="Helvetica" pitchFamily="34" charset="0"/>
                  </a:rPr>
                  <a:t>N</a:t>
                </a:r>
                <a:endParaRPr lang="en-GB">
                  <a:latin typeface="Times New Roman" pitchFamily="18" charset="0"/>
                </a:endParaRPr>
              </a:p>
            </p:txBody>
          </p:sp>
        </p:grpSp>
        <p:grpSp>
          <p:nvGrpSpPr>
            <p:cNvPr id="1063" name="Group 37"/>
            <p:cNvGrpSpPr>
              <a:grpSpLocks/>
            </p:cNvGrpSpPr>
            <p:nvPr/>
          </p:nvGrpSpPr>
          <p:grpSpPr bwMode="auto">
            <a:xfrm>
              <a:off x="3936" y="2698"/>
              <a:ext cx="240" cy="134"/>
              <a:chOff x="3216" y="2448"/>
              <a:chExt cx="254" cy="134"/>
            </a:xfrm>
          </p:grpSpPr>
          <p:sp>
            <p:nvSpPr>
              <p:cNvPr id="1078" name="Oval 38"/>
              <p:cNvSpPr>
                <a:spLocks noChangeArrowheads="1"/>
              </p:cNvSpPr>
              <p:nvPr/>
            </p:nvSpPr>
            <p:spPr bwMode="auto">
              <a:xfrm>
                <a:off x="3216" y="2448"/>
                <a:ext cx="254" cy="124"/>
              </a:xfrm>
              <a:prstGeom prst="ellips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079" name="Rectangle 39"/>
              <p:cNvSpPr>
                <a:spLocks noChangeArrowheads="1"/>
              </p:cNvSpPr>
              <p:nvPr/>
            </p:nvSpPr>
            <p:spPr bwMode="auto">
              <a:xfrm>
                <a:off x="3323" y="2467"/>
                <a:ext cx="68" cy="11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eaLnBrk="0" hangingPunct="0"/>
                <a:r>
                  <a:rPr lang="en-GB" sz="1200" b="1">
                    <a:solidFill>
                      <a:srgbClr val="000000"/>
                    </a:solidFill>
                    <a:latin typeface="Helvetica" pitchFamily="34" charset="0"/>
                  </a:rPr>
                  <a:t>P</a:t>
                </a:r>
                <a:endParaRPr lang="en-GB">
                  <a:latin typeface="Times New Roman" pitchFamily="18" charset="0"/>
                </a:endParaRPr>
              </a:p>
            </p:txBody>
          </p:sp>
        </p:grpSp>
        <p:sp>
          <p:nvSpPr>
            <p:cNvPr id="1064" name="Rectangle 40"/>
            <p:cNvSpPr>
              <a:spLocks noChangeArrowheads="1"/>
            </p:cNvSpPr>
            <p:nvPr/>
          </p:nvSpPr>
          <p:spPr bwMode="auto">
            <a:xfrm>
              <a:off x="3180" y="2506"/>
              <a:ext cx="180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200">
                  <a:solidFill>
                    <a:srgbClr val="000000"/>
                  </a:solidFill>
                  <a:latin typeface="Helvetica" pitchFamily="34" charset="0"/>
                </a:rPr>
                <a:t>high</a:t>
              </a:r>
              <a:endParaRPr lang="en-GB">
                <a:latin typeface="Times New Roman" pitchFamily="18" charset="0"/>
              </a:endParaRPr>
            </a:p>
          </p:txBody>
        </p:sp>
        <p:sp>
          <p:nvSpPr>
            <p:cNvPr id="1065" name="Rectangle 41"/>
            <p:cNvSpPr>
              <a:spLocks noChangeArrowheads="1"/>
            </p:cNvSpPr>
            <p:nvPr/>
          </p:nvSpPr>
          <p:spPr bwMode="auto">
            <a:xfrm>
              <a:off x="3978" y="2506"/>
              <a:ext cx="294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200">
                  <a:solidFill>
                    <a:srgbClr val="000000"/>
                  </a:solidFill>
                  <a:latin typeface="Helvetica" pitchFamily="34" charset="0"/>
                </a:rPr>
                <a:t>normal</a:t>
              </a:r>
              <a:endParaRPr lang="en-GB">
                <a:latin typeface="Times New Roman" pitchFamily="18" charset="0"/>
              </a:endParaRPr>
            </a:p>
          </p:txBody>
        </p:sp>
        <p:sp>
          <p:nvSpPr>
            <p:cNvPr id="1066" name="Line 46"/>
            <p:cNvSpPr>
              <a:spLocks noChangeShapeType="1"/>
            </p:cNvSpPr>
            <p:nvPr/>
          </p:nvSpPr>
          <p:spPr bwMode="auto">
            <a:xfrm>
              <a:off x="5040" y="2400"/>
              <a:ext cx="288" cy="28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/>
            <a:lstStyle/>
            <a:p>
              <a:endParaRPr lang="en-GB"/>
            </a:p>
          </p:txBody>
        </p:sp>
        <p:sp>
          <p:nvSpPr>
            <p:cNvPr id="1067" name="Line 47"/>
            <p:cNvSpPr>
              <a:spLocks noChangeShapeType="1"/>
            </p:cNvSpPr>
            <p:nvPr/>
          </p:nvSpPr>
          <p:spPr bwMode="auto">
            <a:xfrm flipH="1">
              <a:off x="4560" y="2400"/>
              <a:ext cx="384" cy="28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/>
            <a:lstStyle/>
            <a:p>
              <a:endParaRPr lang="en-GB"/>
            </a:p>
          </p:txBody>
        </p:sp>
        <p:sp>
          <p:nvSpPr>
            <p:cNvPr id="1068" name="Rectangle 49"/>
            <p:cNvSpPr>
              <a:spLocks noChangeArrowheads="1"/>
            </p:cNvSpPr>
            <p:nvPr/>
          </p:nvSpPr>
          <p:spPr bwMode="auto">
            <a:xfrm>
              <a:off x="4704" y="2208"/>
              <a:ext cx="577" cy="220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69" name="Rectangle 50"/>
            <p:cNvSpPr>
              <a:spLocks noChangeArrowheads="1"/>
            </p:cNvSpPr>
            <p:nvPr/>
          </p:nvSpPr>
          <p:spPr bwMode="auto">
            <a:xfrm>
              <a:off x="4826" y="2256"/>
              <a:ext cx="315" cy="126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300" b="1" dirty="0">
                  <a:latin typeface="Helvetica" pitchFamily="34" charset="0"/>
                </a:rPr>
                <a:t>Wind</a:t>
              </a:r>
              <a:r>
                <a:rPr lang="en-GB" sz="1300" b="1" dirty="0">
                  <a:solidFill>
                    <a:srgbClr val="000000"/>
                  </a:solidFill>
                  <a:latin typeface="Helvetica" pitchFamily="34" charset="0"/>
                </a:rPr>
                <a:t>y</a:t>
              </a:r>
              <a:endParaRPr lang="en-GB" dirty="0">
                <a:latin typeface="Times New Roman" pitchFamily="18" charset="0"/>
              </a:endParaRPr>
            </a:p>
          </p:txBody>
        </p:sp>
        <p:grpSp>
          <p:nvGrpSpPr>
            <p:cNvPr id="1070" name="Group 51"/>
            <p:cNvGrpSpPr>
              <a:grpSpLocks/>
            </p:cNvGrpSpPr>
            <p:nvPr/>
          </p:nvGrpSpPr>
          <p:grpSpPr bwMode="auto">
            <a:xfrm>
              <a:off x="4416" y="2688"/>
              <a:ext cx="254" cy="134"/>
              <a:chOff x="3216" y="2448"/>
              <a:chExt cx="254" cy="134"/>
            </a:xfrm>
          </p:grpSpPr>
          <p:sp>
            <p:nvSpPr>
              <p:cNvPr id="1076" name="Oval 52"/>
              <p:cNvSpPr>
                <a:spLocks noChangeArrowheads="1"/>
              </p:cNvSpPr>
              <p:nvPr/>
            </p:nvSpPr>
            <p:spPr bwMode="auto">
              <a:xfrm>
                <a:off x="3216" y="2448"/>
                <a:ext cx="254" cy="124"/>
              </a:xfrm>
              <a:prstGeom prst="ellips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077" name="Rectangle 53"/>
              <p:cNvSpPr>
                <a:spLocks noChangeArrowheads="1"/>
              </p:cNvSpPr>
              <p:nvPr/>
            </p:nvSpPr>
            <p:spPr bwMode="auto">
              <a:xfrm>
                <a:off x="3323" y="2467"/>
                <a:ext cx="69" cy="11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eaLnBrk="0" hangingPunct="0"/>
                <a:r>
                  <a:rPr lang="en-GB" sz="1200" b="1">
                    <a:solidFill>
                      <a:srgbClr val="000000"/>
                    </a:solidFill>
                    <a:latin typeface="Helvetica" pitchFamily="34" charset="0"/>
                  </a:rPr>
                  <a:t>N</a:t>
                </a:r>
                <a:endParaRPr lang="en-GB">
                  <a:latin typeface="Times New Roman" pitchFamily="18" charset="0"/>
                </a:endParaRPr>
              </a:p>
            </p:txBody>
          </p:sp>
        </p:grpSp>
        <p:grpSp>
          <p:nvGrpSpPr>
            <p:cNvPr id="1071" name="Group 54"/>
            <p:cNvGrpSpPr>
              <a:grpSpLocks/>
            </p:cNvGrpSpPr>
            <p:nvPr/>
          </p:nvGrpSpPr>
          <p:grpSpPr bwMode="auto">
            <a:xfrm>
              <a:off x="5232" y="2688"/>
              <a:ext cx="240" cy="134"/>
              <a:chOff x="3216" y="2448"/>
              <a:chExt cx="254" cy="134"/>
            </a:xfrm>
          </p:grpSpPr>
          <p:sp>
            <p:nvSpPr>
              <p:cNvPr id="1074" name="Oval 55"/>
              <p:cNvSpPr>
                <a:spLocks noChangeArrowheads="1"/>
              </p:cNvSpPr>
              <p:nvPr/>
            </p:nvSpPr>
            <p:spPr bwMode="auto">
              <a:xfrm>
                <a:off x="3216" y="2448"/>
                <a:ext cx="254" cy="124"/>
              </a:xfrm>
              <a:prstGeom prst="ellips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075" name="Rectangle 56"/>
              <p:cNvSpPr>
                <a:spLocks noChangeArrowheads="1"/>
              </p:cNvSpPr>
              <p:nvPr/>
            </p:nvSpPr>
            <p:spPr bwMode="auto">
              <a:xfrm>
                <a:off x="3323" y="2467"/>
                <a:ext cx="68" cy="11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eaLnBrk="0" hangingPunct="0"/>
                <a:r>
                  <a:rPr lang="en-GB" sz="1200" b="1">
                    <a:solidFill>
                      <a:srgbClr val="000000"/>
                    </a:solidFill>
                    <a:latin typeface="Helvetica" pitchFamily="34" charset="0"/>
                  </a:rPr>
                  <a:t>P</a:t>
                </a:r>
                <a:endParaRPr lang="en-GB">
                  <a:latin typeface="Times New Roman" pitchFamily="18" charset="0"/>
                </a:endParaRPr>
              </a:p>
            </p:txBody>
          </p:sp>
        </p:grpSp>
        <p:sp>
          <p:nvSpPr>
            <p:cNvPr id="1072" name="Rectangle 57"/>
            <p:cNvSpPr>
              <a:spLocks noChangeArrowheads="1"/>
            </p:cNvSpPr>
            <p:nvPr/>
          </p:nvSpPr>
          <p:spPr bwMode="auto">
            <a:xfrm>
              <a:off x="4476" y="2496"/>
              <a:ext cx="165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200">
                  <a:solidFill>
                    <a:srgbClr val="000000"/>
                  </a:solidFill>
                  <a:latin typeface="Helvetica" pitchFamily="34" charset="0"/>
                </a:rPr>
                <a:t>true</a:t>
              </a:r>
              <a:endParaRPr lang="en-GB">
                <a:latin typeface="Times New Roman" pitchFamily="18" charset="0"/>
              </a:endParaRPr>
            </a:p>
          </p:txBody>
        </p:sp>
        <p:sp>
          <p:nvSpPr>
            <p:cNvPr id="1073" name="Rectangle 58"/>
            <p:cNvSpPr>
              <a:spLocks noChangeArrowheads="1"/>
            </p:cNvSpPr>
            <p:nvPr/>
          </p:nvSpPr>
          <p:spPr bwMode="auto">
            <a:xfrm>
              <a:off x="5274" y="2496"/>
              <a:ext cx="203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200">
                  <a:solidFill>
                    <a:srgbClr val="000000"/>
                  </a:solidFill>
                  <a:latin typeface="Helvetica" pitchFamily="34" charset="0"/>
                </a:rPr>
                <a:t>false</a:t>
              </a:r>
              <a:endParaRPr lang="en-GB">
                <a:latin typeface="Times New Roman" pitchFamily="18" charset="0"/>
              </a:endParaRPr>
            </a:p>
          </p:txBody>
        </p:sp>
      </p:grpSp>
      <p:sp>
        <p:nvSpPr>
          <p:cNvPr id="1032" name="Text Box 7"/>
          <p:cNvSpPr txBox="1">
            <a:spLocks noChangeArrowheads="1"/>
          </p:cNvSpPr>
          <p:nvPr/>
        </p:nvSpPr>
        <p:spPr bwMode="auto">
          <a:xfrm>
            <a:off x="6904038" y="4572000"/>
            <a:ext cx="2239962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GB" sz="1600" b="1">
                <a:latin typeface="Arial Narrow" pitchFamily="34" charset="0"/>
              </a:rPr>
              <a:t>Internal Nodes: Attributes</a:t>
            </a:r>
          </a:p>
          <a:p>
            <a:r>
              <a:rPr lang="en-GB" sz="1600" b="1">
                <a:latin typeface="Arial Narrow" pitchFamily="34" charset="0"/>
              </a:rPr>
              <a:t>Links: Attribute values</a:t>
            </a:r>
          </a:p>
          <a:p>
            <a:r>
              <a:rPr lang="en-GB" sz="1600" b="1">
                <a:latin typeface="Arial Narrow" pitchFamily="34" charset="0"/>
              </a:rPr>
              <a:t>Leaf Nodes: Class labels</a:t>
            </a:r>
          </a:p>
        </p:txBody>
      </p:sp>
      <p:sp>
        <p:nvSpPr>
          <p:cNvPr id="55" name="Right Arrow 54"/>
          <p:cNvSpPr/>
          <p:nvPr/>
        </p:nvSpPr>
        <p:spPr>
          <a:xfrm>
            <a:off x="4572000" y="3571875"/>
            <a:ext cx="571500" cy="136525"/>
          </a:xfrm>
          <a:prstGeom prst="rightArrow">
            <a:avLst/>
          </a:prstGeom>
          <a:solidFill>
            <a:srgbClr val="0033CC"/>
          </a:solidFill>
          <a:ln>
            <a:solidFill>
              <a:srgbClr val="0033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GB">
              <a:solidFill>
                <a:srgbClr val="FFFFFF"/>
              </a:solidFill>
            </a:endParaRPr>
          </a:p>
        </p:txBody>
      </p:sp>
      <p:cxnSp>
        <p:nvCxnSpPr>
          <p:cNvPr id="56" name="Straight Arrow Connector 55"/>
          <p:cNvCxnSpPr>
            <a:stCxn id="1030" idx="0"/>
          </p:cNvCxnSpPr>
          <p:nvPr/>
        </p:nvCxnSpPr>
        <p:spPr>
          <a:xfrm rot="16200000" flipV="1">
            <a:off x="3982244" y="5018881"/>
            <a:ext cx="357188" cy="320675"/>
          </a:xfrm>
          <a:prstGeom prst="straightConnector1">
            <a:avLst/>
          </a:prstGeom>
          <a:ln>
            <a:solidFill>
              <a:schemeClr val="tx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Arrow Connector 59"/>
          <p:cNvCxnSpPr>
            <a:stCxn id="1029" idx="0"/>
          </p:cNvCxnSpPr>
          <p:nvPr/>
        </p:nvCxnSpPr>
        <p:spPr>
          <a:xfrm rot="16200000" flipV="1">
            <a:off x="1159669" y="4626769"/>
            <a:ext cx="357188" cy="1104900"/>
          </a:xfrm>
          <a:prstGeom prst="straightConnector1">
            <a:avLst/>
          </a:prstGeom>
          <a:ln>
            <a:solidFill>
              <a:schemeClr val="tx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Arrow Connector 61"/>
          <p:cNvCxnSpPr>
            <a:stCxn id="1029" idx="0"/>
          </p:cNvCxnSpPr>
          <p:nvPr/>
        </p:nvCxnSpPr>
        <p:spPr>
          <a:xfrm rot="16200000" flipV="1">
            <a:off x="1588294" y="5055394"/>
            <a:ext cx="357188" cy="247650"/>
          </a:xfrm>
          <a:prstGeom prst="straightConnector1">
            <a:avLst/>
          </a:prstGeom>
          <a:ln>
            <a:solidFill>
              <a:schemeClr val="tx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Straight Arrow Connector 63"/>
          <p:cNvCxnSpPr>
            <a:stCxn id="1029" idx="0"/>
          </p:cNvCxnSpPr>
          <p:nvPr/>
        </p:nvCxnSpPr>
        <p:spPr>
          <a:xfrm rot="5400000" flipH="1" flipV="1">
            <a:off x="2016919" y="4874419"/>
            <a:ext cx="357188" cy="609600"/>
          </a:xfrm>
          <a:prstGeom prst="straightConnector1">
            <a:avLst/>
          </a:prstGeom>
          <a:ln>
            <a:solidFill>
              <a:schemeClr val="tx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Straight Arrow Connector 65"/>
          <p:cNvCxnSpPr>
            <a:stCxn id="1029" idx="0"/>
          </p:cNvCxnSpPr>
          <p:nvPr/>
        </p:nvCxnSpPr>
        <p:spPr>
          <a:xfrm>
            <a:off x="1928813" y="5357813"/>
            <a:ext cx="914400" cy="9144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Straight Arrow Connector 67"/>
          <p:cNvCxnSpPr>
            <a:stCxn id="1029" idx="0"/>
          </p:cNvCxnSpPr>
          <p:nvPr/>
        </p:nvCxnSpPr>
        <p:spPr>
          <a:xfrm rot="5400000" flipH="1" flipV="1">
            <a:off x="2409825" y="4481513"/>
            <a:ext cx="357188" cy="1395412"/>
          </a:xfrm>
          <a:prstGeom prst="straightConnector1">
            <a:avLst/>
          </a:prstGeom>
          <a:ln>
            <a:solidFill>
              <a:schemeClr val="tx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Rectangle 3"/>
          <p:cNvSpPr txBox="1">
            <a:spLocks noChangeArrowheads="1"/>
          </p:cNvSpPr>
          <p:nvPr/>
        </p:nvSpPr>
        <p:spPr>
          <a:xfrm>
            <a:off x="457200" y="1000108"/>
            <a:ext cx="8382000" cy="566738"/>
          </a:xfrm>
          <a:prstGeom prst="rect">
            <a:avLst/>
          </a:prstGeom>
        </p:spPr>
        <p:txBody>
          <a:bodyPr/>
          <a:lstStyle/>
          <a:p>
            <a:pPr marL="180975" indent="-180975" eaLnBrk="0" hangingPunct="0">
              <a:spcBef>
                <a:spcPct val="20000"/>
              </a:spcBef>
              <a:buFontTx/>
              <a:buChar char="•"/>
            </a:pPr>
            <a:r>
              <a:rPr lang="en-GB" altLang="zh-CN" sz="2800" b="1" dirty="0">
                <a:ea typeface="SimSun" pitchFamily="2" charset="-122"/>
              </a:rPr>
              <a:t>The Approach</a:t>
            </a:r>
          </a:p>
          <a:p>
            <a:pPr marL="762000" lvl="1" indent="-3175" eaLnBrk="0" hangingPunct="0">
              <a:spcBef>
                <a:spcPct val="20000"/>
              </a:spcBef>
              <a:buFontTx/>
              <a:buChar char="–"/>
            </a:pPr>
            <a:endParaRPr lang="en-GB" altLang="zh-CN" b="1" dirty="0">
              <a:solidFill>
                <a:schemeClr val="folHlink"/>
              </a:solidFill>
              <a:ea typeface="SimSun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b="1" smtClean="0"/>
              <a:t>Decision Tree Induction</a:t>
            </a:r>
            <a:endParaRPr lang="en-GB" sz="3200" smtClean="0"/>
          </a:p>
        </p:txBody>
      </p:sp>
      <p:sp>
        <p:nvSpPr>
          <p:cNvPr id="560131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219200"/>
            <a:ext cx="8382000" cy="4710113"/>
          </a:xfrm>
        </p:spPr>
        <p:txBody>
          <a:bodyPr/>
          <a:lstStyle/>
          <a:p>
            <a:pPr marL="285750" indent="-285750">
              <a:spcAft>
                <a:spcPts val="1200"/>
              </a:spcAft>
            </a:pPr>
            <a:r>
              <a:rPr lang="en-GB" altLang="zh-CN" sz="2800" b="1" smtClean="0">
                <a:ea typeface="SimSun" pitchFamily="2" charset="-122"/>
              </a:rPr>
              <a:t>Principle of Tree Construction</a:t>
            </a:r>
          </a:p>
          <a:p>
            <a:pPr marL="762000" lvl="1" indent="-495300">
              <a:spcBef>
                <a:spcPct val="0"/>
              </a:spcBef>
              <a:spcAft>
                <a:spcPct val="20000"/>
              </a:spcAft>
              <a:buClr>
                <a:schemeClr val="tx1"/>
              </a:buClr>
              <a:buFont typeface="Monotype Sorts"/>
              <a:buAutoNum type="arabicPeriod"/>
            </a:pPr>
            <a:r>
              <a:rPr lang="en-GB" sz="2400" smtClean="0">
                <a:latin typeface="Helvetica" pitchFamily="34" charset="0"/>
              </a:rPr>
              <a:t>If all examples are of the same class, create a leaf node labelled by the class</a:t>
            </a:r>
          </a:p>
          <a:p>
            <a:pPr marL="762000" lvl="1" indent="-495300">
              <a:spcBef>
                <a:spcPct val="0"/>
              </a:spcBef>
              <a:spcAft>
                <a:spcPct val="20000"/>
              </a:spcAft>
              <a:buClr>
                <a:schemeClr val="tx1"/>
              </a:buClr>
              <a:buFont typeface="Monotype Sorts"/>
              <a:buAutoNum type="arabicPeriod"/>
            </a:pPr>
            <a:r>
              <a:rPr lang="en-GB" sz="2400" smtClean="0">
                <a:latin typeface="Helvetica" pitchFamily="34" charset="0"/>
              </a:rPr>
              <a:t>If examples in the training set are of different classes, determine which attribute should be </a:t>
            </a:r>
            <a:r>
              <a:rPr lang="en-GB" sz="2400" i="1" smtClean="0">
                <a:latin typeface="Helvetica" pitchFamily="34" charset="0"/>
              </a:rPr>
              <a:t>selected</a:t>
            </a:r>
            <a:r>
              <a:rPr lang="en-GB" sz="2400" smtClean="0">
                <a:latin typeface="Helvetica" pitchFamily="34" charset="0"/>
              </a:rPr>
              <a:t> as the root of the current tree</a:t>
            </a:r>
          </a:p>
          <a:p>
            <a:pPr marL="762000" lvl="1" indent="-495300">
              <a:spcBef>
                <a:spcPct val="0"/>
              </a:spcBef>
              <a:spcAft>
                <a:spcPct val="20000"/>
              </a:spcAft>
              <a:buClr>
                <a:schemeClr val="tx1"/>
              </a:buClr>
              <a:buFont typeface="Monotype Sorts"/>
              <a:buAutoNum type="arabicPeriod"/>
            </a:pPr>
            <a:r>
              <a:rPr lang="en-GB" altLang="zh-CN" sz="2400" smtClean="0">
                <a:latin typeface="Helvetica" pitchFamily="34" charset="0"/>
                <a:ea typeface="SimSun" pitchFamily="2" charset="-122"/>
              </a:rPr>
              <a:t>Partition the input examples into subsets according to the values of the selected root attribute</a:t>
            </a:r>
          </a:p>
          <a:p>
            <a:pPr marL="762000" lvl="1" indent="-495300">
              <a:spcBef>
                <a:spcPct val="0"/>
              </a:spcBef>
              <a:spcAft>
                <a:spcPct val="20000"/>
              </a:spcAft>
              <a:buClr>
                <a:schemeClr val="tx1"/>
              </a:buClr>
              <a:buFont typeface="Monotype Sorts"/>
              <a:buAutoNum type="arabicPeriod"/>
            </a:pPr>
            <a:r>
              <a:rPr lang="en-GB" altLang="zh-CN" sz="2400" smtClean="0">
                <a:latin typeface="Helvetica" pitchFamily="34" charset="0"/>
                <a:ea typeface="SimSun" pitchFamily="2" charset="-122"/>
              </a:rPr>
              <a:t>Construct a decision tree recursively for each subset</a:t>
            </a:r>
          </a:p>
          <a:p>
            <a:pPr marL="762000" lvl="1" indent="-495300">
              <a:spcBef>
                <a:spcPct val="0"/>
              </a:spcBef>
              <a:spcAft>
                <a:spcPct val="20000"/>
              </a:spcAft>
              <a:buClr>
                <a:schemeClr val="tx1"/>
              </a:buClr>
              <a:buFont typeface="Monotype Sorts"/>
              <a:buAutoNum type="arabicPeriod"/>
            </a:pPr>
            <a:r>
              <a:rPr lang="en-GB" altLang="zh-CN" sz="2400" smtClean="0">
                <a:latin typeface="Helvetica" pitchFamily="34" charset="0"/>
                <a:ea typeface="SimSun" pitchFamily="2" charset="-122"/>
              </a:rPr>
              <a:t>Connect the roots for the subtrees to the root of the whole tree via labelled links</a:t>
            </a:r>
          </a:p>
          <a:p>
            <a:pPr marL="762000" lvl="1" indent="-495300"/>
            <a:endParaRPr lang="en-GB" altLang="zh-CN" sz="1800" b="1" smtClean="0">
              <a:solidFill>
                <a:schemeClr val="folHlink"/>
              </a:solidFill>
              <a:ea typeface="SimSun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b="1" smtClean="0"/>
              <a:t>Decision Tree Induction</a:t>
            </a:r>
            <a:endParaRPr lang="en-GB" sz="3200" smtClean="0"/>
          </a:p>
        </p:txBody>
      </p:sp>
      <p:sp>
        <p:nvSpPr>
          <p:cNvPr id="17411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219200"/>
            <a:ext cx="8382000" cy="533400"/>
          </a:xfrm>
        </p:spPr>
        <p:txBody>
          <a:bodyPr/>
          <a:lstStyle/>
          <a:p>
            <a:pPr marL="285750" indent="-285750"/>
            <a:r>
              <a:rPr lang="en-GB" sz="2800" b="1" smtClean="0"/>
              <a:t>Random Selection of Attributes</a:t>
            </a:r>
          </a:p>
        </p:txBody>
      </p:sp>
      <p:grpSp>
        <p:nvGrpSpPr>
          <p:cNvPr id="2" name="Group 5"/>
          <p:cNvGrpSpPr>
            <a:grpSpLocks/>
          </p:cNvGrpSpPr>
          <p:nvPr/>
        </p:nvGrpSpPr>
        <p:grpSpPr bwMode="auto">
          <a:xfrm>
            <a:off x="1143000" y="1960563"/>
            <a:ext cx="7239000" cy="3954462"/>
            <a:chOff x="371" y="707"/>
            <a:chExt cx="4943" cy="2634"/>
          </a:xfrm>
        </p:grpSpPr>
        <p:sp>
          <p:nvSpPr>
            <p:cNvPr id="17413" name="Rectangle 6"/>
            <p:cNvSpPr>
              <a:spLocks noChangeArrowheads="1"/>
            </p:cNvSpPr>
            <p:nvPr/>
          </p:nvSpPr>
          <p:spPr bwMode="auto">
            <a:xfrm>
              <a:off x="2152" y="707"/>
              <a:ext cx="1003" cy="212"/>
            </a:xfrm>
            <a:prstGeom prst="rect">
              <a:avLst/>
            </a:prstGeom>
            <a:noFill/>
            <a:ln w="158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14" name="Rectangle 7"/>
            <p:cNvSpPr>
              <a:spLocks noChangeArrowheads="1"/>
            </p:cNvSpPr>
            <p:nvPr/>
          </p:nvSpPr>
          <p:spPr bwMode="auto">
            <a:xfrm>
              <a:off x="2248" y="712"/>
              <a:ext cx="749" cy="1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15" name="Rectangle 8"/>
            <p:cNvSpPr>
              <a:spLocks noChangeArrowheads="1"/>
            </p:cNvSpPr>
            <p:nvPr/>
          </p:nvSpPr>
          <p:spPr bwMode="auto">
            <a:xfrm>
              <a:off x="2368" y="748"/>
              <a:ext cx="578" cy="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100" b="1">
                  <a:solidFill>
                    <a:srgbClr val="000000"/>
                  </a:solidFill>
                </a:rPr>
                <a:t>Temperature</a:t>
              </a:r>
              <a:endParaRPr lang="en-GB" sz="1100">
                <a:latin typeface="Times New Roman" pitchFamily="18" charset="0"/>
              </a:endParaRPr>
            </a:p>
          </p:txBody>
        </p:sp>
        <p:sp>
          <p:nvSpPr>
            <p:cNvPr id="17416" name="Rectangle 10"/>
            <p:cNvSpPr>
              <a:spLocks noChangeArrowheads="1"/>
            </p:cNvSpPr>
            <p:nvPr/>
          </p:nvSpPr>
          <p:spPr bwMode="auto">
            <a:xfrm>
              <a:off x="882" y="1355"/>
              <a:ext cx="456" cy="18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17" name="Rectangle 16"/>
            <p:cNvSpPr>
              <a:spLocks noChangeArrowheads="1"/>
            </p:cNvSpPr>
            <p:nvPr/>
          </p:nvSpPr>
          <p:spPr bwMode="auto">
            <a:xfrm>
              <a:off x="3998" y="1355"/>
              <a:ext cx="365" cy="18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18" name="Rectangle 18"/>
            <p:cNvSpPr>
              <a:spLocks noChangeArrowheads="1"/>
            </p:cNvSpPr>
            <p:nvPr/>
          </p:nvSpPr>
          <p:spPr bwMode="auto">
            <a:xfrm>
              <a:off x="1120" y="1972"/>
              <a:ext cx="597" cy="211"/>
            </a:xfrm>
            <a:prstGeom prst="rect">
              <a:avLst/>
            </a:prstGeom>
            <a:noFill/>
            <a:ln w="158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19" name="Rectangle 19"/>
            <p:cNvSpPr>
              <a:spLocks noChangeArrowheads="1"/>
            </p:cNvSpPr>
            <p:nvPr/>
          </p:nvSpPr>
          <p:spPr bwMode="auto">
            <a:xfrm>
              <a:off x="1227" y="1986"/>
              <a:ext cx="364" cy="1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20" name="Rectangle 20"/>
            <p:cNvSpPr>
              <a:spLocks noChangeArrowheads="1"/>
            </p:cNvSpPr>
            <p:nvPr/>
          </p:nvSpPr>
          <p:spPr bwMode="auto">
            <a:xfrm>
              <a:off x="1287" y="2021"/>
              <a:ext cx="270" cy="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100" b="1">
                  <a:solidFill>
                    <a:srgbClr val="000000"/>
                  </a:solidFill>
                </a:rPr>
                <a:t>windy</a:t>
              </a:r>
              <a:endParaRPr lang="en-GB" sz="1100">
                <a:latin typeface="Times New Roman" pitchFamily="18" charset="0"/>
              </a:endParaRPr>
            </a:p>
          </p:txBody>
        </p:sp>
        <p:sp>
          <p:nvSpPr>
            <p:cNvPr id="17421" name="Line 21"/>
            <p:cNvSpPr>
              <a:spLocks noChangeShapeType="1"/>
            </p:cNvSpPr>
            <p:nvPr/>
          </p:nvSpPr>
          <p:spPr bwMode="auto">
            <a:xfrm flipH="1">
              <a:off x="1379" y="920"/>
              <a:ext cx="899" cy="421"/>
            </a:xfrm>
            <a:prstGeom prst="line">
              <a:avLst/>
            </a:prstGeom>
            <a:noFill/>
            <a:ln w="158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22" name="Line 22"/>
            <p:cNvSpPr>
              <a:spLocks noChangeShapeType="1"/>
            </p:cNvSpPr>
            <p:nvPr/>
          </p:nvSpPr>
          <p:spPr bwMode="auto">
            <a:xfrm>
              <a:off x="2631" y="913"/>
              <a:ext cx="1" cy="421"/>
            </a:xfrm>
            <a:prstGeom prst="line">
              <a:avLst/>
            </a:prstGeom>
            <a:noFill/>
            <a:ln w="158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23" name="Line 23"/>
            <p:cNvSpPr>
              <a:spLocks noChangeShapeType="1"/>
            </p:cNvSpPr>
            <p:nvPr/>
          </p:nvSpPr>
          <p:spPr bwMode="auto">
            <a:xfrm>
              <a:off x="3053" y="928"/>
              <a:ext cx="991" cy="411"/>
            </a:xfrm>
            <a:prstGeom prst="line">
              <a:avLst/>
            </a:prstGeom>
            <a:noFill/>
            <a:ln w="158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24" name="Rectangle 24"/>
            <p:cNvSpPr>
              <a:spLocks noChangeArrowheads="1"/>
            </p:cNvSpPr>
            <p:nvPr/>
          </p:nvSpPr>
          <p:spPr bwMode="auto">
            <a:xfrm>
              <a:off x="1808" y="1951"/>
              <a:ext cx="597" cy="221"/>
            </a:xfrm>
            <a:prstGeom prst="rect">
              <a:avLst/>
            </a:prstGeom>
            <a:noFill/>
            <a:ln w="158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25" name="Rectangle 25"/>
            <p:cNvSpPr>
              <a:spLocks noChangeArrowheads="1"/>
            </p:cNvSpPr>
            <p:nvPr/>
          </p:nvSpPr>
          <p:spPr bwMode="auto">
            <a:xfrm>
              <a:off x="1924" y="1977"/>
              <a:ext cx="365" cy="18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26" name="Rectangle 26"/>
            <p:cNvSpPr>
              <a:spLocks noChangeArrowheads="1"/>
            </p:cNvSpPr>
            <p:nvPr/>
          </p:nvSpPr>
          <p:spPr bwMode="auto">
            <a:xfrm>
              <a:off x="1975" y="2008"/>
              <a:ext cx="270" cy="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100" b="1">
                  <a:solidFill>
                    <a:srgbClr val="000000"/>
                  </a:solidFill>
                </a:rPr>
                <a:t>windy</a:t>
              </a:r>
              <a:endParaRPr lang="en-GB" sz="1100">
                <a:latin typeface="Times New Roman" pitchFamily="18" charset="0"/>
              </a:endParaRPr>
            </a:p>
          </p:txBody>
        </p:sp>
        <p:sp>
          <p:nvSpPr>
            <p:cNvPr id="17427" name="Rectangle 28"/>
            <p:cNvSpPr>
              <a:spLocks noChangeArrowheads="1"/>
            </p:cNvSpPr>
            <p:nvPr/>
          </p:nvSpPr>
          <p:spPr bwMode="auto">
            <a:xfrm>
              <a:off x="2956" y="1967"/>
              <a:ext cx="538" cy="18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28" name="Rectangle 30"/>
            <p:cNvSpPr>
              <a:spLocks noChangeArrowheads="1"/>
            </p:cNvSpPr>
            <p:nvPr/>
          </p:nvSpPr>
          <p:spPr bwMode="auto">
            <a:xfrm>
              <a:off x="4438" y="1951"/>
              <a:ext cx="669" cy="212"/>
            </a:xfrm>
            <a:prstGeom prst="rect">
              <a:avLst/>
            </a:prstGeom>
            <a:noFill/>
            <a:ln w="158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29" name="Rectangle 31"/>
            <p:cNvSpPr>
              <a:spLocks noChangeArrowheads="1"/>
            </p:cNvSpPr>
            <p:nvPr/>
          </p:nvSpPr>
          <p:spPr bwMode="auto">
            <a:xfrm>
              <a:off x="4484" y="1967"/>
              <a:ext cx="537" cy="18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30" name="Rectangle 32"/>
            <p:cNvSpPr>
              <a:spLocks noChangeArrowheads="1"/>
            </p:cNvSpPr>
            <p:nvPr/>
          </p:nvSpPr>
          <p:spPr bwMode="auto">
            <a:xfrm>
              <a:off x="4588" y="1990"/>
              <a:ext cx="396" cy="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100" b="1">
                  <a:solidFill>
                    <a:srgbClr val="000000"/>
                  </a:solidFill>
                </a:rPr>
                <a:t>humidity</a:t>
              </a:r>
              <a:endParaRPr lang="en-GB" sz="1100">
                <a:latin typeface="Times New Roman" pitchFamily="18" charset="0"/>
              </a:endParaRPr>
            </a:p>
          </p:txBody>
        </p:sp>
        <p:sp>
          <p:nvSpPr>
            <p:cNvPr id="17431" name="Line 33"/>
            <p:cNvSpPr>
              <a:spLocks noChangeShapeType="1"/>
            </p:cNvSpPr>
            <p:nvPr/>
          </p:nvSpPr>
          <p:spPr bwMode="auto">
            <a:xfrm>
              <a:off x="1186" y="1535"/>
              <a:ext cx="233" cy="442"/>
            </a:xfrm>
            <a:prstGeom prst="line">
              <a:avLst/>
            </a:prstGeom>
            <a:noFill/>
            <a:ln w="158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32" name="Line 34"/>
            <p:cNvSpPr>
              <a:spLocks noChangeShapeType="1"/>
            </p:cNvSpPr>
            <p:nvPr/>
          </p:nvSpPr>
          <p:spPr bwMode="auto">
            <a:xfrm flipH="1">
              <a:off x="2045" y="1535"/>
              <a:ext cx="385" cy="411"/>
            </a:xfrm>
            <a:prstGeom prst="line">
              <a:avLst/>
            </a:prstGeom>
            <a:noFill/>
            <a:ln w="158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33" name="Line 35"/>
            <p:cNvSpPr>
              <a:spLocks noChangeShapeType="1"/>
            </p:cNvSpPr>
            <p:nvPr/>
          </p:nvSpPr>
          <p:spPr bwMode="auto">
            <a:xfrm>
              <a:off x="2844" y="1545"/>
              <a:ext cx="360" cy="428"/>
            </a:xfrm>
            <a:prstGeom prst="line">
              <a:avLst/>
            </a:prstGeom>
            <a:noFill/>
            <a:ln w="158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34" name="Line 36"/>
            <p:cNvSpPr>
              <a:spLocks noChangeShapeType="1"/>
            </p:cNvSpPr>
            <p:nvPr/>
          </p:nvSpPr>
          <p:spPr bwMode="auto">
            <a:xfrm flipH="1">
              <a:off x="3917" y="1545"/>
              <a:ext cx="212" cy="401"/>
            </a:xfrm>
            <a:prstGeom prst="line">
              <a:avLst/>
            </a:prstGeom>
            <a:noFill/>
            <a:ln w="158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35" name="Line 37"/>
            <p:cNvSpPr>
              <a:spLocks noChangeShapeType="1"/>
            </p:cNvSpPr>
            <p:nvPr/>
          </p:nvSpPr>
          <p:spPr bwMode="auto">
            <a:xfrm>
              <a:off x="4321" y="1535"/>
              <a:ext cx="426" cy="411"/>
            </a:xfrm>
            <a:prstGeom prst="line">
              <a:avLst/>
            </a:prstGeom>
            <a:noFill/>
            <a:ln w="158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36" name="Rectangle 38"/>
            <p:cNvSpPr>
              <a:spLocks noChangeArrowheads="1"/>
            </p:cNvSpPr>
            <p:nvPr/>
          </p:nvSpPr>
          <p:spPr bwMode="auto">
            <a:xfrm>
              <a:off x="3811" y="1951"/>
              <a:ext cx="193" cy="182"/>
            </a:xfrm>
            <a:prstGeom prst="rect">
              <a:avLst/>
            </a:prstGeom>
            <a:noFill/>
            <a:ln w="158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37" name="Rectangle 39"/>
            <p:cNvSpPr>
              <a:spLocks noChangeArrowheads="1"/>
            </p:cNvSpPr>
            <p:nvPr/>
          </p:nvSpPr>
          <p:spPr bwMode="auto">
            <a:xfrm>
              <a:off x="3847" y="1977"/>
              <a:ext cx="143" cy="18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38" name="Rectangle 40"/>
            <p:cNvSpPr>
              <a:spLocks noChangeArrowheads="1"/>
            </p:cNvSpPr>
            <p:nvPr/>
          </p:nvSpPr>
          <p:spPr bwMode="auto">
            <a:xfrm>
              <a:off x="3845" y="2000"/>
              <a:ext cx="70" cy="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100" b="1">
                  <a:solidFill>
                    <a:srgbClr val="000000"/>
                  </a:solidFill>
                </a:rPr>
                <a:t>N</a:t>
              </a:r>
              <a:endParaRPr lang="en-GB" sz="1100">
                <a:latin typeface="Times New Roman" pitchFamily="18" charset="0"/>
              </a:endParaRPr>
            </a:p>
          </p:txBody>
        </p:sp>
        <p:sp>
          <p:nvSpPr>
            <p:cNvPr id="17439" name="Rectangle 41"/>
            <p:cNvSpPr>
              <a:spLocks noChangeArrowheads="1"/>
            </p:cNvSpPr>
            <p:nvPr/>
          </p:nvSpPr>
          <p:spPr bwMode="auto">
            <a:xfrm>
              <a:off x="3932" y="2564"/>
              <a:ext cx="679" cy="200"/>
            </a:xfrm>
            <a:prstGeom prst="rect">
              <a:avLst/>
            </a:prstGeom>
            <a:noFill/>
            <a:ln w="158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40" name="Rectangle 42"/>
            <p:cNvSpPr>
              <a:spLocks noChangeArrowheads="1"/>
            </p:cNvSpPr>
            <p:nvPr/>
          </p:nvSpPr>
          <p:spPr bwMode="auto">
            <a:xfrm>
              <a:off x="4048" y="2589"/>
              <a:ext cx="457" cy="18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41" name="Rectangle 43"/>
            <p:cNvSpPr>
              <a:spLocks noChangeArrowheads="1"/>
            </p:cNvSpPr>
            <p:nvPr/>
          </p:nvSpPr>
          <p:spPr bwMode="auto">
            <a:xfrm>
              <a:off x="4048" y="2612"/>
              <a:ext cx="345" cy="1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100" b="1">
                  <a:solidFill>
                    <a:srgbClr val="000000"/>
                  </a:solidFill>
                </a:rPr>
                <a:t>outlook</a:t>
              </a:r>
              <a:endParaRPr lang="en-GB" sz="1100">
                <a:latin typeface="Times New Roman" pitchFamily="18" charset="0"/>
              </a:endParaRPr>
            </a:p>
          </p:txBody>
        </p:sp>
        <p:sp>
          <p:nvSpPr>
            <p:cNvPr id="17442" name="Rectangle 44"/>
            <p:cNvSpPr>
              <a:spLocks noChangeArrowheads="1"/>
            </p:cNvSpPr>
            <p:nvPr/>
          </p:nvSpPr>
          <p:spPr bwMode="auto">
            <a:xfrm>
              <a:off x="5085" y="2593"/>
              <a:ext cx="204" cy="183"/>
            </a:xfrm>
            <a:prstGeom prst="rect">
              <a:avLst/>
            </a:prstGeom>
            <a:noFill/>
            <a:ln w="158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43" name="Line 45"/>
            <p:cNvSpPr>
              <a:spLocks noChangeShapeType="1"/>
            </p:cNvSpPr>
            <p:nvPr/>
          </p:nvSpPr>
          <p:spPr bwMode="auto">
            <a:xfrm>
              <a:off x="4786" y="2157"/>
              <a:ext cx="375" cy="421"/>
            </a:xfrm>
            <a:prstGeom prst="line">
              <a:avLst/>
            </a:prstGeom>
            <a:noFill/>
            <a:ln w="158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44" name="Line 46"/>
            <p:cNvSpPr>
              <a:spLocks noChangeShapeType="1"/>
            </p:cNvSpPr>
            <p:nvPr/>
          </p:nvSpPr>
          <p:spPr bwMode="auto">
            <a:xfrm flipH="1">
              <a:off x="4321" y="2157"/>
              <a:ext cx="375" cy="411"/>
            </a:xfrm>
            <a:prstGeom prst="line">
              <a:avLst/>
            </a:prstGeom>
            <a:noFill/>
            <a:ln w="158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45" name="Rectangle 47"/>
            <p:cNvSpPr>
              <a:spLocks noChangeArrowheads="1"/>
            </p:cNvSpPr>
            <p:nvPr/>
          </p:nvSpPr>
          <p:spPr bwMode="auto">
            <a:xfrm>
              <a:off x="3780" y="3155"/>
              <a:ext cx="204" cy="181"/>
            </a:xfrm>
            <a:prstGeom prst="rect">
              <a:avLst/>
            </a:prstGeom>
            <a:noFill/>
            <a:ln w="158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46" name="Rectangle 48"/>
            <p:cNvSpPr>
              <a:spLocks noChangeArrowheads="1"/>
            </p:cNvSpPr>
            <p:nvPr/>
          </p:nvSpPr>
          <p:spPr bwMode="auto">
            <a:xfrm>
              <a:off x="4224" y="3130"/>
              <a:ext cx="204" cy="182"/>
            </a:xfrm>
            <a:prstGeom prst="rect">
              <a:avLst/>
            </a:prstGeom>
            <a:noFill/>
            <a:ln w="158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47" name="Rectangle 49"/>
            <p:cNvSpPr>
              <a:spLocks noChangeArrowheads="1"/>
            </p:cNvSpPr>
            <p:nvPr/>
          </p:nvSpPr>
          <p:spPr bwMode="auto">
            <a:xfrm>
              <a:off x="4701" y="3155"/>
              <a:ext cx="204" cy="181"/>
            </a:xfrm>
            <a:prstGeom prst="rect">
              <a:avLst/>
            </a:prstGeom>
            <a:noFill/>
            <a:ln w="158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48" name="Line 50"/>
            <p:cNvSpPr>
              <a:spLocks noChangeShapeType="1"/>
            </p:cNvSpPr>
            <p:nvPr/>
          </p:nvSpPr>
          <p:spPr bwMode="auto">
            <a:xfrm flipH="1">
              <a:off x="3887" y="2768"/>
              <a:ext cx="283" cy="382"/>
            </a:xfrm>
            <a:prstGeom prst="line">
              <a:avLst/>
            </a:prstGeom>
            <a:noFill/>
            <a:ln w="158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49" name="Line 51"/>
            <p:cNvSpPr>
              <a:spLocks noChangeShapeType="1"/>
            </p:cNvSpPr>
            <p:nvPr/>
          </p:nvSpPr>
          <p:spPr bwMode="auto">
            <a:xfrm>
              <a:off x="4302" y="2769"/>
              <a:ext cx="19" cy="351"/>
            </a:xfrm>
            <a:prstGeom prst="line">
              <a:avLst/>
            </a:prstGeom>
            <a:noFill/>
            <a:ln w="158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50" name="Line 52"/>
            <p:cNvSpPr>
              <a:spLocks noChangeShapeType="1"/>
            </p:cNvSpPr>
            <p:nvPr/>
          </p:nvSpPr>
          <p:spPr bwMode="auto">
            <a:xfrm>
              <a:off x="4433" y="2768"/>
              <a:ext cx="314" cy="392"/>
            </a:xfrm>
            <a:prstGeom prst="line">
              <a:avLst/>
            </a:prstGeom>
            <a:noFill/>
            <a:ln w="158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51" name="Rectangle 53"/>
            <p:cNvSpPr>
              <a:spLocks noChangeArrowheads="1"/>
            </p:cNvSpPr>
            <p:nvPr/>
          </p:nvSpPr>
          <p:spPr bwMode="auto">
            <a:xfrm>
              <a:off x="2576" y="2563"/>
              <a:ext cx="599" cy="213"/>
            </a:xfrm>
            <a:prstGeom prst="rect">
              <a:avLst/>
            </a:prstGeom>
            <a:noFill/>
            <a:ln w="158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52" name="Rectangle 54"/>
            <p:cNvSpPr>
              <a:spLocks noChangeArrowheads="1"/>
            </p:cNvSpPr>
            <p:nvPr/>
          </p:nvSpPr>
          <p:spPr bwMode="auto">
            <a:xfrm>
              <a:off x="2693" y="2579"/>
              <a:ext cx="366" cy="18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53" name="Rectangle 55"/>
            <p:cNvSpPr>
              <a:spLocks noChangeArrowheads="1"/>
            </p:cNvSpPr>
            <p:nvPr/>
          </p:nvSpPr>
          <p:spPr bwMode="auto">
            <a:xfrm>
              <a:off x="2694" y="2601"/>
              <a:ext cx="270" cy="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100" b="1">
                  <a:solidFill>
                    <a:srgbClr val="000000"/>
                  </a:solidFill>
                </a:rPr>
                <a:t>windy</a:t>
              </a:r>
              <a:endParaRPr lang="en-GB" sz="1100">
                <a:latin typeface="Times New Roman" pitchFamily="18" charset="0"/>
              </a:endParaRPr>
            </a:p>
          </p:txBody>
        </p:sp>
        <p:sp>
          <p:nvSpPr>
            <p:cNvPr id="17454" name="Rectangle 56"/>
            <p:cNvSpPr>
              <a:spLocks noChangeArrowheads="1"/>
            </p:cNvSpPr>
            <p:nvPr/>
          </p:nvSpPr>
          <p:spPr bwMode="auto">
            <a:xfrm>
              <a:off x="3527" y="2593"/>
              <a:ext cx="203" cy="172"/>
            </a:xfrm>
            <a:prstGeom prst="rect">
              <a:avLst/>
            </a:prstGeom>
            <a:noFill/>
            <a:ln w="158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55" name="Rectangle 57"/>
            <p:cNvSpPr>
              <a:spLocks noChangeArrowheads="1"/>
            </p:cNvSpPr>
            <p:nvPr/>
          </p:nvSpPr>
          <p:spPr bwMode="auto">
            <a:xfrm>
              <a:off x="3071" y="3155"/>
              <a:ext cx="193" cy="181"/>
            </a:xfrm>
            <a:prstGeom prst="rect">
              <a:avLst/>
            </a:prstGeom>
            <a:noFill/>
            <a:ln w="158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56" name="Rectangle 58"/>
            <p:cNvSpPr>
              <a:spLocks noChangeArrowheads="1"/>
            </p:cNvSpPr>
            <p:nvPr/>
          </p:nvSpPr>
          <p:spPr bwMode="auto">
            <a:xfrm>
              <a:off x="2557" y="3145"/>
              <a:ext cx="203" cy="182"/>
            </a:xfrm>
            <a:prstGeom prst="rect">
              <a:avLst/>
            </a:prstGeom>
            <a:noFill/>
            <a:ln w="158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57" name="Line 59"/>
            <p:cNvSpPr>
              <a:spLocks noChangeShapeType="1"/>
            </p:cNvSpPr>
            <p:nvPr/>
          </p:nvSpPr>
          <p:spPr bwMode="auto">
            <a:xfrm>
              <a:off x="3320" y="2157"/>
              <a:ext cx="283" cy="421"/>
            </a:xfrm>
            <a:prstGeom prst="line">
              <a:avLst/>
            </a:prstGeom>
            <a:noFill/>
            <a:ln w="158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58" name="Line 60"/>
            <p:cNvSpPr>
              <a:spLocks noChangeShapeType="1"/>
            </p:cNvSpPr>
            <p:nvPr/>
          </p:nvSpPr>
          <p:spPr bwMode="auto">
            <a:xfrm flipH="1">
              <a:off x="2835" y="2157"/>
              <a:ext cx="222" cy="401"/>
            </a:xfrm>
            <a:prstGeom prst="line">
              <a:avLst/>
            </a:prstGeom>
            <a:noFill/>
            <a:ln w="158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59" name="Line 61"/>
            <p:cNvSpPr>
              <a:spLocks noChangeShapeType="1"/>
            </p:cNvSpPr>
            <p:nvPr/>
          </p:nvSpPr>
          <p:spPr bwMode="auto">
            <a:xfrm>
              <a:off x="2925" y="2778"/>
              <a:ext cx="234" cy="382"/>
            </a:xfrm>
            <a:prstGeom prst="line">
              <a:avLst/>
            </a:prstGeom>
            <a:noFill/>
            <a:ln w="158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60" name="Line 62"/>
            <p:cNvSpPr>
              <a:spLocks noChangeShapeType="1"/>
            </p:cNvSpPr>
            <p:nvPr/>
          </p:nvSpPr>
          <p:spPr bwMode="auto">
            <a:xfrm flipH="1">
              <a:off x="2626" y="2779"/>
              <a:ext cx="202" cy="371"/>
            </a:xfrm>
            <a:prstGeom prst="line">
              <a:avLst/>
            </a:prstGeom>
            <a:noFill/>
            <a:ln w="158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61" name="Rectangle 63"/>
            <p:cNvSpPr>
              <a:spLocks noChangeArrowheads="1"/>
            </p:cNvSpPr>
            <p:nvPr/>
          </p:nvSpPr>
          <p:spPr bwMode="auto">
            <a:xfrm>
              <a:off x="2536" y="1982"/>
              <a:ext cx="203" cy="181"/>
            </a:xfrm>
            <a:prstGeom prst="rect">
              <a:avLst/>
            </a:prstGeom>
            <a:noFill/>
            <a:ln w="158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62" name="Rectangle 64"/>
            <p:cNvSpPr>
              <a:spLocks noChangeArrowheads="1"/>
            </p:cNvSpPr>
            <p:nvPr/>
          </p:nvSpPr>
          <p:spPr bwMode="auto">
            <a:xfrm>
              <a:off x="2222" y="2609"/>
              <a:ext cx="203" cy="181"/>
            </a:xfrm>
            <a:prstGeom prst="rect">
              <a:avLst/>
            </a:prstGeom>
            <a:noFill/>
            <a:ln w="158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63" name="Rectangle 65"/>
            <p:cNvSpPr>
              <a:spLocks noChangeArrowheads="1"/>
            </p:cNvSpPr>
            <p:nvPr/>
          </p:nvSpPr>
          <p:spPr bwMode="auto">
            <a:xfrm>
              <a:off x="1787" y="2598"/>
              <a:ext cx="205" cy="182"/>
            </a:xfrm>
            <a:prstGeom prst="rect">
              <a:avLst/>
            </a:prstGeom>
            <a:noFill/>
            <a:ln w="158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64" name="Rectangle 66"/>
            <p:cNvSpPr>
              <a:spLocks noChangeArrowheads="1"/>
            </p:cNvSpPr>
            <p:nvPr/>
          </p:nvSpPr>
          <p:spPr bwMode="auto">
            <a:xfrm>
              <a:off x="1443" y="2594"/>
              <a:ext cx="203" cy="181"/>
            </a:xfrm>
            <a:prstGeom prst="rect">
              <a:avLst/>
            </a:prstGeom>
            <a:noFill/>
            <a:ln w="158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65" name="Rectangle 67"/>
            <p:cNvSpPr>
              <a:spLocks noChangeArrowheads="1"/>
            </p:cNvSpPr>
            <p:nvPr/>
          </p:nvSpPr>
          <p:spPr bwMode="auto">
            <a:xfrm>
              <a:off x="1049" y="2634"/>
              <a:ext cx="203" cy="181"/>
            </a:xfrm>
            <a:prstGeom prst="rect">
              <a:avLst/>
            </a:prstGeom>
            <a:noFill/>
            <a:ln w="158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66" name="Rectangle 68"/>
            <p:cNvSpPr>
              <a:spLocks noChangeArrowheads="1"/>
            </p:cNvSpPr>
            <p:nvPr/>
          </p:nvSpPr>
          <p:spPr bwMode="auto">
            <a:xfrm>
              <a:off x="817" y="1982"/>
              <a:ext cx="203" cy="181"/>
            </a:xfrm>
            <a:prstGeom prst="rect">
              <a:avLst/>
            </a:prstGeom>
            <a:noFill/>
            <a:ln w="158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67" name="Rectangle 69"/>
            <p:cNvSpPr>
              <a:spLocks noChangeArrowheads="1"/>
            </p:cNvSpPr>
            <p:nvPr/>
          </p:nvSpPr>
          <p:spPr bwMode="auto">
            <a:xfrm>
              <a:off x="371" y="1982"/>
              <a:ext cx="194" cy="181"/>
            </a:xfrm>
            <a:prstGeom prst="rect">
              <a:avLst/>
            </a:prstGeom>
            <a:noFill/>
            <a:ln w="158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68" name="Line 70"/>
            <p:cNvSpPr>
              <a:spLocks noChangeShapeType="1"/>
            </p:cNvSpPr>
            <p:nvPr/>
          </p:nvSpPr>
          <p:spPr bwMode="auto">
            <a:xfrm flipH="1">
              <a:off x="478" y="1535"/>
              <a:ext cx="415" cy="442"/>
            </a:xfrm>
            <a:prstGeom prst="line">
              <a:avLst/>
            </a:prstGeom>
            <a:noFill/>
            <a:ln w="158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69" name="Line 71"/>
            <p:cNvSpPr>
              <a:spLocks noChangeShapeType="1"/>
            </p:cNvSpPr>
            <p:nvPr/>
          </p:nvSpPr>
          <p:spPr bwMode="auto">
            <a:xfrm flipH="1">
              <a:off x="933" y="1535"/>
              <a:ext cx="100" cy="451"/>
            </a:xfrm>
            <a:prstGeom prst="line">
              <a:avLst/>
            </a:prstGeom>
            <a:noFill/>
            <a:ln w="158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70" name="Line 72"/>
            <p:cNvSpPr>
              <a:spLocks noChangeShapeType="1"/>
            </p:cNvSpPr>
            <p:nvPr/>
          </p:nvSpPr>
          <p:spPr bwMode="auto">
            <a:xfrm>
              <a:off x="2633" y="1535"/>
              <a:ext cx="1" cy="451"/>
            </a:xfrm>
            <a:prstGeom prst="line">
              <a:avLst/>
            </a:prstGeom>
            <a:noFill/>
            <a:ln w="158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71" name="Line 73"/>
            <p:cNvSpPr>
              <a:spLocks noChangeShapeType="1"/>
            </p:cNvSpPr>
            <p:nvPr/>
          </p:nvSpPr>
          <p:spPr bwMode="auto">
            <a:xfrm>
              <a:off x="2178" y="2166"/>
              <a:ext cx="130" cy="432"/>
            </a:xfrm>
            <a:prstGeom prst="line">
              <a:avLst/>
            </a:prstGeom>
            <a:noFill/>
            <a:ln w="158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72" name="Line 74"/>
            <p:cNvSpPr>
              <a:spLocks noChangeShapeType="1"/>
            </p:cNvSpPr>
            <p:nvPr/>
          </p:nvSpPr>
          <p:spPr bwMode="auto">
            <a:xfrm flipH="1">
              <a:off x="1884" y="2177"/>
              <a:ext cx="141" cy="421"/>
            </a:xfrm>
            <a:prstGeom prst="line">
              <a:avLst/>
            </a:prstGeom>
            <a:noFill/>
            <a:ln w="158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73" name="Line 75"/>
            <p:cNvSpPr>
              <a:spLocks noChangeShapeType="1"/>
            </p:cNvSpPr>
            <p:nvPr/>
          </p:nvSpPr>
          <p:spPr bwMode="auto">
            <a:xfrm>
              <a:off x="1448" y="2177"/>
              <a:ext cx="52" cy="421"/>
            </a:xfrm>
            <a:prstGeom prst="line">
              <a:avLst/>
            </a:prstGeom>
            <a:noFill/>
            <a:ln w="158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74" name="Line 76"/>
            <p:cNvSpPr>
              <a:spLocks noChangeShapeType="1"/>
            </p:cNvSpPr>
            <p:nvPr/>
          </p:nvSpPr>
          <p:spPr bwMode="auto">
            <a:xfrm flipH="1">
              <a:off x="1125" y="2177"/>
              <a:ext cx="162" cy="451"/>
            </a:xfrm>
            <a:prstGeom prst="line">
              <a:avLst/>
            </a:prstGeom>
            <a:noFill/>
            <a:ln w="158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75" name="Rectangle 77"/>
            <p:cNvSpPr>
              <a:spLocks noChangeArrowheads="1"/>
            </p:cNvSpPr>
            <p:nvPr/>
          </p:nvSpPr>
          <p:spPr bwMode="auto">
            <a:xfrm>
              <a:off x="1671" y="1054"/>
              <a:ext cx="253" cy="1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76" name="Rectangle 78"/>
            <p:cNvSpPr>
              <a:spLocks noChangeArrowheads="1"/>
            </p:cNvSpPr>
            <p:nvPr/>
          </p:nvSpPr>
          <p:spPr bwMode="auto">
            <a:xfrm>
              <a:off x="1671" y="1053"/>
              <a:ext cx="214" cy="1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77" name="Rectangle 79"/>
            <p:cNvSpPr>
              <a:spLocks noChangeArrowheads="1"/>
            </p:cNvSpPr>
            <p:nvPr/>
          </p:nvSpPr>
          <p:spPr bwMode="auto">
            <a:xfrm>
              <a:off x="1629" y="1042"/>
              <a:ext cx="175" cy="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100">
                  <a:solidFill>
                    <a:srgbClr val="000000"/>
                  </a:solidFill>
                </a:rPr>
                <a:t>cool</a:t>
              </a:r>
              <a:endParaRPr lang="en-GB" sz="1100">
                <a:latin typeface="Times New Roman" pitchFamily="18" charset="0"/>
              </a:endParaRPr>
            </a:p>
          </p:txBody>
        </p:sp>
        <p:sp>
          <p:nvSpPr>
            <p:cNvPr id="17478" name="Rectangle 80"/>
            <p:cNvSpPr>
              <a:spLocks noChangeArrowheads="1"/>
            </p:cNvSpPr>
            <p:nvPr/>
          </p:nvSpPr>
          <p:spPr bwMode="auto">
            <a:xfrm>
              <a:off x="2541" y="1073"/>
              <a:ext cx="263" cy="14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79" name="Rectangle 81"/>
            <p:cNvSpPr>
              <a:spLocks noChangeArrowheads="1"/>
            </p:cNvSpPr>
            <p:nvPr/>
          </p:nvSpPr>
          <p:spPr bwMode="auto">
            <a:xfrm>
              <a:off x="2541" y="1073"/>
              <a:ext cx="234" cy="1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80" name="Rectangle 82"/>
            <p:cNvSpPr>
              <a:spLocks noChangeArrowheads="1"/>
            </p:cNvSpPr>
            <p:nvPr/>
          </p:nvSpPr>
          <p:spPr bwMode="auto">
            <a:xfrm>
              <a:off x="2541" y="1057"/>
              <a:ext cx="176" cy="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100">
                  <a:solidFill>
                    <a:srgbClr val="000000"/>
                  </a:solidFill>
                </a:rPr>
                <a:t>mild</a:t>
              </a:r>
              <a:endParaRPr lang="en-GB" sz="1100">
                <a:latin typeface="Times New Roman" pitchFamily="18" charset="0"/>
              </a:endParaRPr>
            </a:p>
          </p:txBody>
        </p:sp>
        <p:sp>
          <p:nvSpPr>
            <p:cNvPr id="17481" name="Rectangle 83"/>
            <p:cNvSpPr>
              <a:spLocks noChangeArrowheads="1"/>
            </p:cNvSpPr>
            <p:nvPr/>
          </p:nvSpPr>
          <p:spPr bwMode="auto">
            <a:xfrm>
              <a:off x="3432" y="1073"/>
              <a:ext cx="211" cy="14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82" name="Rectangle 84"/>
            <p:cNvSpPr>
              <a:spLocks noChangeArrowheads="1"/>
            </p:cNvSpPr>
            <p:nvPr/>
          </p:nvSpPr>
          <p:spPr bwMode="auto">
            <a:xfrm>
              <a:off x="3432" y="1073"/>
              <a:ext cx="172" cy="1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83" name="Rectangle 85"/>
            <p:cNvSpPr>
              <a:spLocks noChangeArrowheads="1"/>
            </p:cNvSpPr>
            <p:nvPr/>
          </p:nvSpPr>
          <p:spPr bwMode="auto">
            <a:xfrm>
              <a:off x="3623" y="1052"/>
              <a:ext cx="132" cy="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100">
                  <a:solidFill>
                    <a:srgbClr val="000000"/>
                  </a:solidFill>
                </a:rPr>
                <a:t>hot</a:t>
              </a:r>
              <a:endParaRPr lang="en-GB" sz="1100">
                <a:latin typeface="Times New Roman" pitchFamily="18" charset="0"/>
              </a:endParaRPr>
            </a:p>
          </p:txBody>
        </p:sp>
        <p:sp>
          <p:nvSpPr>
            <p:cNvPr id="17484" name="Rectangle 86"/>
            <p:cNvSpPr>
              <a:spLocks noChangeArrowheads="1"/>
            </p:cNvSpPr>
            <p:nvPr/>
          </p:nvSpPr>
          <p:spPr bwMode="auto">
            <a:xfrm>
              <a:off x="4433" y="1676"/>
              <a:ext cx="314" cy="1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85" name="Rectangle 87"/>
            <p:cNvSpPr>
              <a:spLocks noChangeArrowheads="1"/>
            </p:cNvSpPr>
            <p:nvPr/>
          </p:nvSpPr>
          <p:spPr bwMode="auto">
            <a:xfrm>
              <a:off x="4433" y="1676"/>
              <a:ext cx="214" cy="1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86" name="Rectangle 88"/>
            <p:cNvSpPr>
              <a:spLocks noChangeArrowheads="1"/>
            </p:cNvSpPr>
            <p:nvPr/>
          </p:nvSpPr>
          <p:spPr bwMode="auto">
            <a:xfrm>
              <a:off x="4431" y="1689"/>
              <a:ext cx="204" cy="1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100">
                  <a:solidFill>
                    <a:srgbClr val="000000"/>
                  </a:solidFill>
                </a:rPr>
                <a:t>false</a:t>
              </a:r>
              <a:endParaRPr lang="en-GB" sz="1100">
                <a:latin typeface="Times New Roman" pitchFamily="18" charset="0"/>
              </a:endParaRPr>
            </a:p>
          </p:txBody>
        </p:sp>
        <p:sp>
          <p:nvSpPr>
            <p:cNvPr id="17487" name="Rectangle 90"/>
            <p:cNvSpPr>
              <a:spLocks noChangeArrowheads="1"/>
            </p:cNvSpPr>
            <p:nvPr/>
          </p:nvSpPr>
          <p:spPr bwMode="auto">
            <a:xfrm>
              <a:off x="3876" y="1676"/>
              <a:ext cx="263" cy="1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88" name="Rectangle 91"/>
            <p:cNvSpPr>
              <a:spLocks noChangeArrowheads="1"/>
            </p:cNvSpPr>
            <p:nvPr/>
          </p:nvSpPr>
          <p:spPr bwMode="auto">
            <a:xfrm>
              <a:off x="3876" y="1676"/>
              <a:ext cx="193" cy="1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89" name="Rectangle 92"/>
            <p:cNvSpPr>
              <a:spLocks noChangeArrowheads="1"/>
            </p:cNvSpPr>
            <p:nvPr/>
          </p:nvSpPr>
          <p:spPr bwMode="auto">
            <a:xfrm>
              <a:off x="3874" y="1694"/>
              <a:ext cx="164" cy="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100">
                  <a:solidFill>
                    <a:srgbClr val="000000"/>
                  </a:solidFill>
                </a:rPr>
                <a:t>true</a:t>
              </a:r>
              <a:endParaRPr lang="en-GB" sz="1100">
                <a:latin typeface="Times New Roman" pitchFamily="18" charset="0"/>
              </a:endParaRPr>
            </a:p>
          </p:txBody>
        </p:sp>
        <p:sp>
          <p:nvSpPr>
            <p:cNvPr id="17490" name="Rectangle 93"/>
            <p:cNvSpPr>
              <a:spLocks noChangeArrowheads="1"/>
            </p:cNvSpPr>
            <p:nvPr/>
          </p:nvSpPr>
          <p:spPr bwMode="auto">
            <a:xfrm>
              <a:off x="2986" y="1716"/>
              <a:ext cx="243" cy="14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91" name="Rectangle 94"/>
            <p:cNvSpPr>
              <a:spLocks noChangeArrowheads="1"/>
            </p:cNvSpPr>
            <p:nvPr/>
          </p:nvSpPr>
          <p:spPr bwMode="auto">
            <a:xfrm>
              <a:off x="2986" y="1716"/>
              <a:ext cx="194" cy="14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92" name="Rectangle 95"/>
            <p:cNvSpPr>
              <a:spLocks noChangeArrowheads="1"/>
            </p:cNvSpPr>
            <p:nvPr/>
          </p:nvSpPr>
          <p:spPr bwMode="auto">
            <a:xfrm>
              <a:off x="2985" y="1734"/>
              <a:ext cx="159" cy="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100">
                  <a:solidFill>
                    <a:srgbClr val="000000"/>
                  </a:solidFill>
                </a:rPr>
                <a:t>rain</a:t>
              </a:r>
              <a:endParaRPr lang="en-GB" sz="1100">
                <a:latin typeface="Times New Roman" pitchFamily="18" charset="0"/>
              </a:endParaRPr>
            </a:p>
          </p:txBody>
        </p:sp>
        <p:sp>
          <p:nvSpPr>
            <p:cNvPr id="17493" name="Rectangle 96"/>
            <p:cNvSpPr>
              <a:spLocks noChangeArrowheads="1"/>
            </p:cNvSpPr>
            <p:nvPr/>
          </p:nvSpPr>
          <p:spPr bwMode="auto">
            <a:xfrm>
              <a:off x="4888" y="2307"/>
              <a:ext cx="426" cy="14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94" name="Rectangle 97"/>
            <p:cNvSpPr>
              <a:spLocks noChangeArrowheads="1"/>
            </p:cNvSpPr>
            <p:nvPr/>
          </p:nvSpPr>
          <p:spPr bwMode="auto">
            <a:xfrm>
              <a:off x="4888" y="2307"/>
              <a:ext cx="325" cy="1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95" name="Rectangle 98"/>
            <p:cNvSpPr>
              <a:spLocks noChangeArrowheads="1"/>
            </p:cNvSpPr>
            <p:nvPr/>
          </p:nvSpPr>
          <p:spPr bwMode="auto">
            <a:xfrm>
              <a:off x="4888" y="2327"/>
              <a:ext cx="292" cy="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100">
                  <a:solidFill>
                    <a:srgbClr val="000000"/>
                  </a:solidFill>
                </a:rPr>
                <a:t>normal</a:t>
              </a:r>
              <a:endParaRPr lang="en-GB" sz="1100">
                <a:latin typeface="Times New Roman" pitchFamily="18" charset="0"/>
              </a:endParaRPr>
            </a:p>
          </p:txBody>
        </p:sp>
        <p:sp>
          <p:nvSpPr>
            <p:cNvPr id="17496" name="Rectangle 99"/>
            <p:cNvSpPr>
              <a:spLocks noChangeArrowheads="1"/>
            </p:cNvSpPr>
            <p:nvPr/>
          </p:nvSpPr>
          <p:spPr bwMode="auto">
            <a:xfrm>
              <a:off x="4362" y="2318"/>
              <a:ext cx="263" cy="1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97" name="Rectangle 100"/>
            <p:cNvSpPr>
              <a:spLocks noChangeArrowheads="1"/>
            </p:cNvSpPr>
            <p:nvPr/>
          </p:nvSpPr>
          <p:spPr bwMode="auto">
            <a:xfrm>
              <a:off x="4362" y="2317"/>
              <a:ext cx="224" cy="1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498" name="Rectangle 101"/>
            <p:cNvSpPr>
              <a:spLocks noChangeArrowheads="1"/>
            </p:cNvSpPr>
            <p:nvPr/>
          </p:nvSpPr>
          <p:spPr bwMode="auto">
            <a:xfrm>
              <a:off x="4361" y="2336"/>
              <a:ext cx="181" cy="1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100">
                  <a:solidFill>
                    <a:srgbClr val="000000"/>
                  </a:solidFill>
                </a:rPr>
                <a:t>high</a:t>
              </a:r>
              <a:endParaRPr lang="en-GB" sz="1100">
                <a:latin typeface="Times New Roman" pitchFamily="18" charset="0"/>
              </a:endParaRPr>
            </a:p>
          </p:txBody>
        </p:sp>
        <p:sp>
          <p:nvSpPr>
            <p:cNvPr id="17499" name="Rectangle 102"/>
            <p:cNvSpPr>
              <a:spLocks noChangeArrowheads="1"/>
            </p:cNvSpPr>
            <p:nvPr/>
          </p:nvSpPr>
          <p:spPr bwMode="auto">
            <a:xfrm>
              <a:off x="4473" y="2839"/>
              <a:ext cx="243" cy="1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500" name="Rectangle 103"/>
            <p:cNvSpPr>
              <a:spLocks noChangeArrowheads="1"/>
            </p:cNvSpPr>
            <p:nvPr/>
          </p:nvSpPr>
          <p:spPr bwMode="auto">
            <a:xfrm>
              <a:off x="4473" y="2838"/>
              <a:ext cx="193" cy="1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501" name="Rectangle 104"/>
            <p:cNvSpPr>
              <a:spLocks noChangeArrowheads="1"/>
            </p:cNvSpPr>
            <p:nvPr/>
          </p:nvSpPr>
          <p:spPr bwMode="auto">
            <a:xfrm>
              <a:off x="4473" y="2858"/>
              <a:ext cx="159" cy="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100">
                  <a:solidFill>
                    <a:srgbClr val="000000"/>
                  </a:solidFill>
                </a:rPr>
                <a:t>rain</a:t>
              </a:r>
              <a:endParaRPr lang="en-GB" sz="1100">
                <a:latin typeface="Times New Roman" pitchFamily="18" charset="0"/>
              </a:endParaRPr>
            </a:p>
          </p:txBody>
        </p:sp>
        <p:sp>
          <p:nvSpPr>
            <p:cNvPr id="17502" name="Rectangle 105"/>
            <p:cNvSpPr>
              <a:spLocks noChangeArrowheads="1"/>
            </p:cNvSpPr>
            <p:nvPr/>
          </p:nvSpPr>
          <p:spPr bwMode="auto">
            <a:xfrm>
              <a:off x="4150" y="2979"/>
              <a:ext cx="374" cy="14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503" name="Rectangle 106"/>
            <p:cNvSpPr>
              <a:spLocks noChangeArrowheads="1"/>
            </p:cNvSpPr>
            <p:nvPr/>
          </p:nvSpPr>
          <p:spPr bwMode="auto">
            <a:xfrm>
              <a:off x="4150" y="2979"/>
              <a:ext cx="284" cy="1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504" name="Rectangle 107"/>
            <p:cNvSpPr>
              <a:spLocks noChangeArrowheads="1"/>
            </p:cNvSpPr>
            <p:nvPr/>
          </p:nvSpPr>
          <p:spPr bwMode="auto">
            <a:xfrm>
              <a:off x="4170" y="2867"/>
              <a:ext cx="249" cy="1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100">
                  <a:solidFill>
                    <a:srgbClr val="000000"/>
                  </a:solidFill>
                </a:rPr>
                <a:t>o’cast</a:t>
              </a:r>
              <a:endParaRPr lang="en-GB" sz="1100">
                <a:latin typeface="Times New Roman" pitchFamily="18" charset="0"/>
              </a:endParaRPr>
            </a:p>
          </p:txBody>
        </p:sp>
        <p:sp>
          <p:nvSpPr>
            <p:cNvPr id="17505" name="Rectangle 108"/>
            <p:cNvSpPr>
              <a:spLocks noChangeArrowheads="1"/>
            </p:cNvSpPr>
            <p:nvPr/>
          </p:nvSpPr>
          <p:spPr bwMode="auto">
            <a:xfrm>
              <a:off x="3847" y="2839"/>
              <a:ext cx="363" cy="1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506" name="Rectangle 109"/>
            <p:cNvSpPr>
              <a:spLocks noChangeArrowheads="1"/>
            </p:cNvSpPr>
            <p:nvPr/>
          </p:nvSpPr>
          <p:spPr bwMode="auto">
            <a:xfrm>
              <a:off x="3847" y="2838"/>
              <a:ext cx="283" cy="1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507" name="Rectangle 110"/>
            <p:cNvSpPr>
              <a:spLocks noChangeArrowheads="1"/>
            </p:cNvSpPr>
            <p:nvPr/>
          </p:nvSpPr>
          <p:spPr bwMode="auto">
            <a:xfrm>
              <a:off x="3845" y="2858"/>
              <a:ext cx="255" cy="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100">
                  <a:solidFill>
                    <a:srgbClr val="000000"/>
                  </a:solidFill>
                </a:rPr>
                <a:t>sunny</a:t>
              </a:r>
              <a:endParaRPr lang="en-GB" sz="1100">
                <a:latin typeface="Times New Roman" pitchFamily="18" charset="0"/>
              </a:endParaRPr>
            </a:p>
          </p:txBody>
        </p:sp>
        <p:sp>
          <p:nvSpPr>
            <p:cNvPr id="17508" name="Rectangle 111"/>
            <p:cNvSpPr>
              <a:spLocks noChangeArrowheads="1"/>
            </p:cNvSpPr>
            <p:nvPr/>
          </p:nvSpPr>
          <p:spPr bwMode="auto">
            <a:xfrm>
              <a:off x="2491" y="1726"/>
              <a:ext cx="374" cy="13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509" name="Rectangle 112"/>
            <p:cNvSpPr>
              <a:spLocks noChangeArrowheads="1"/>
            </p:cNvSpPr>
            <p:nvPr/>
          </p:nvSpPr>
          <p:spPr bwMode="auto">
            <a:xfrm>
              <a:off x="2491" y="1726"/>
              <a:ext cx="285" cy="1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510" name="Rectangle 113"/>
            <p:cNvSpPr>
              <a:spLocks noChangeArrowheads="1"/>
            </p:cNvSpPr>
            <p:nvPr/>
          </p:nvSpPr>
          <p:spPr bwMode="auto">
            <a:xfrm>
              <a:off x="2490" y="1745"/>
              <a:ext cx="250" cy="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100">
                  <a:solidFill>
                    <a:srgbClr val="000000"/>
                  </a:solidFill>
                </a:rPr>
                <a:t>o’cast</a:t>
              </a:r>
              <a:endParaRPr lang="en-GB" sz="1100">
                <a:latin typeface="Times New Roman" pitchFamily="18" charset="0"/>
              </a:endParaRPr>
            </a:p>
          </p:txBody>
        </p:sp>
        <p:sp>
          <p:nvSpPr>
            <p:cNvPr id="17511" name="Rectangle 114"/>
            <p:cNvSpPr>
              <a:spLocks noChangeArrowheads="1"/>
            </p:cNvSpPr>
            <p:nvPr/>
          </p:nvSpPr>
          <p:spPr bwMode="auto">
            <a:xfrm>
              <a:off x="2016" y="1705"/>
              <a:ext cx="354" cy="1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512" name="Rectangle 115"/>
            <p:cNvSpPr>
              <a:spLocks noChangeArrowheads="1"/>
            </p:cNvSpPr>
            <p:nvPr/>
          </p:nvSpPr>
          <p:spPr bwMode="auto">
            <a:xfrm>
              <a:off x="2016" y="1705"/>
              <a:ext cx="284" cy="1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513" name="Rectangle 116"/>
            <p:cNvSpPr>
              <a:spLocks noChangeArrowheads="1"/>
            </p:cNvSpPr>
            <p:nvPr/>
          </p:nvSpPr>
          <p:spPr bwMode="auto">
            <a:xfrm>
              <a:off x="2015" y="1725"/>
              <a:ext cx="255" cy="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100">
                  <a:solidFill>
                    <a:srgbClr val="000000"/>
                  </a:solidFill>
                </a:rPr>
                <a:t>sunny</a:t>
              </a:r>
              <a:endParaRPr lang="en-GB" sz="1100">
                <a:latin typeface="Times New Roman" pitchFamily="18" charset="0"/>
              </a:endParaRPr>
            </a:p>
          </p:txBody>
        </p:sp>
        <p:sp>
          <p:nvSpPr>
            <p:cNvPr id="17514" name="Rectangle 117"/>
            <p:cNvSpPr>
              <a:spLocks noChangeArrowheads="1"/>
            </p:cNvSpPr>
            <p:nvPr/>
          </p:nvSpPr>
          <p:spPr bwMode="auto">
            <a:xfrm>
              <a:off x="3340" y="2297"/>
              <a:ext cx="426" cy="1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515" name="Rectangle 118"/>
            <p:cNvSpPr>
              <a:spLocks noChangeArrowheads="1"/>
            </p:cNvSpPr>
            <p:nvPr/>
          </p:nvSpPr>
          <p:spPr bwMode="auto">
            <a:xfrm>
              <a:off x="3340" y="2297"/>
              <a:ext cx="325" cy="1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516" name="Rectangle 119"/>
            <p:cNvSpPr>
              <a:spLocks noChangeArrowheads="1"/>
            </p:cNvSpPr>
            <p:nvPr/>
          </p:nvSpPr>
          <p:spPr bwMode="auto">
            <a:xfrm>
              <a:off x="3340" y="2317"/>
              <a:ext cx="292" cy="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100">
                  <a:solidFill>
                    <a:srgbClr val="000000"/>
                  </a:solidFill>
                </a:rPr>
                <a:t>normal</a:t>
              </a:r>
              <a:endParaRPr lang="en-GB" sz="1100">
                <a:latin typeface="Times New Roman" pitchFamily="18" charset="0"/>
              </a:endParaRPr>
            </a:p>
          </p:txBody>
        </p:sp>
        <p:sp>
          <p:nvSpPr>
            <p:cNvPr id="17517" name="Rectangle 120"/>
            <p:cNvSpPr>
              <a:spLocks noChangeArrowheads="1"/>
            </p:cNvSpPr>
            <p:nvPr/>
          </p:nvSpPr>
          <p:spPr bwMode="auto">
            <a:xfrm>
              <a:off x="2844" y="2297"/>
              <a:ext cx="263" cy="1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518" name="Rectangle 121"/>
            <p:cNvSpPr>
              <a:spLocks noChangeArrowheads="1"/>
            </p:cNvSpPr>
            <p:nvPr/>
          </p:nvSpPr>
          <p:spPr bwMode="auto">
            <a:xfrm>
              <a:off x="2844" y="2297"/>
              <a:ext cx="224" cy="1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519" name="Rectangle 122"/>
            <p:cNvSpPr>
              <a:spLocks noChangeArrowheads="1"/>
            </p:cNvSpPr>
            <p:nvPr/>
          </p:nvSpPr>
          <p:spPr bwMode="auto">
            <a:xfrm>
              <a:off x="2844" y="2317"/>
              <a:ext cx="181" cy="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100">
                  <a:solidFill>
                    <a:srgbClr val="000000"/>
                  </a:solidFill>
                </a:rPr>
                <a:t>high</a:t>
              </a:r>
              <a:endParaRPr lang="en-GB" sz="1100">
                <a:latin typeface="Times New Roman" pitchFamily="18" charset="0"/>
              </a:endParaRPr>
            </a:p>
          </p:txBody>
        </p:sp>
        <p:sp>
          <p:nvSpPr>
            <p:cNvPr id="17520" name="Rectangle 123"/>
            <p:cNvSpPr>
              <a:spLocks noChangeArrowheads="1"/>
            </p:cNvSpPr>
            <p:nvPr/>
          </p:nvSpPr>
          <p:spPr bwMode="auto">
            <a:xfrm>
              <a:off x="2936" y="2899"/>
              <a:ext cx="323" cy="1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521" name="Rectangle 124"/>
            <p:cNvSpPr>
              <a:spLocks noChangeArrowheads="1"/>
            </p:cNvSpPr>
            <p:nvPr/>
          </p:nvSpPr>
          <p:spPr bwMode="auto">
            <a:xfrm>
              <a:off x="2936" y="2899"/>
              <a:ext cx="213" cy="14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522" name="Rectangle 125"/>
            <p:cNvSpPr>
              <a:spLocks noChangeArrowheads="1"/>
            </p:cNvSpPr>
            <p:nvPr/>
          </p:nvSpPr>
          <p:spPr bwMode="auto">
            <a:xfrm>
              <a:off x="2935" y="2913"/>
              <a:ext cx="204" cy="1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100">
                  <a:solidFill>
                    <a:srgbClr val="000000"/>
                  </a:solidFill>
                </a:rPr>
                <a:t>false</a:t>
              </a:r>
              <a:endParaRPr lang="en-GB" sz="1100">
                <a:latin typeface="Times New Roman" pitchFamily="18" charset="0"/>
              </a:endParaRPr>
            </a:p>
          </p:txBody>
        </p:sp>
        <p:sp>
          <p:nvSpPr>
            <p:cNvPr id="17523" name="Rectangle 127"/>
            <p:cNvSpPr>
              <a:spLocks noChangeArrowheads="1"/>
            </p:cNvSpPr>
            <p:nvPr/>
          </p:nvSpPr>
          <p:spPr bwMode="auto">
            <a:xfrm>
              <a:off x="2591" y="2879"/>
              <a:ext cx="263" cy="1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524" name="Rectangle 128"/>
            <p:cNvSpPr>
              <a:spLocks noChangeArrowheads="1"/>
            </p:cNvSpPr>
            <p:nvPr/>
          </p:nvSpPr>
          <p:spPr bwMode="auto">
            <a:xfrm>
              <a:off x="2591" y="2879"/>
              <a:ext cx="193" cy="1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525" name="Rectangle 129"/>
            <p:cNvSpPr>
              <a:spLocks noChangeArrowheads="1"/>
            </p:cNvSpPr>
            <p:nvPr/>
          </p:nvSpPr>
          <p:spPr bwMode="auto">
            <a:xfrm>
              <a:off x="2591" y="2898"/>
              <a:ext cx="164" cy="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100">
                  <a:solidFill>
                    <a:srgbClr val="000000"/>
                  </a:solidFill>
                </a:rPr>
                <a:t>true</a:t>
              </a:r>
              <a:endParaRPr lang="en-GB" sz="1100">
                <a:latin typeface="Times New Roman" pitchFamily="18" charset="0"/>
              </a:endParaRPr>
            </a:p>
          </p:txBody>
        </p:sp>
        <p:sp>
          <p:nvSpPr>
            <p:cNvPr id="17526" name="Rectangle 130"/>
            <p:cNvSpPr>
              <a:spLocks noChangeArrowheads="1"/>
            </p:cNvSpPr>
            <p:nvPr/>
          </p:nvSpPr>
          <p:spPr bwMode="auto">
            <a:xfrm>
              <a:off x="2157" y="2378"/>
              <a:ext cx="313" cy="1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527" name="Rectangle 131"/>
            <p:cNvSpPr>
              <a:spLocks noChangeArrowheads="1"/>
            </p:cNvSpPr>
            <p:nvPr/>
          </p:nvSpPr>
          <p:spPr bwMode="auto">
            <a:xfrm>
              <a:off x="2157" y="2377"/>
              <a:ext cx="214" cy="1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528" name="Rectangle 132"/>
            <p:cNvSpPr>
              <a:spLocks noChangeArrowheads="1"/>
            </p:cNvSpPr>
            <p:nvPr/>
          </p:nvSpPr>
          <p:spPr bwMode="auto">
            <a:xfrm>
              <a:off x="2155" y="2392"/>
              <a:ext cx="204" cy="1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100">
                  <a:solidFill>
                    <a:srgbClr val="000000"/>
                  </a:solidFill>
                </a:rPr>
                <a:t>false</a:t>
              </a:r>
              <a:endParaRPr lang="en-GB" sz="1100">
                <a:latin typeface="Times New Roman" pitchFamily="18" charset="0"/>
              </a:endParaRPr>
            </a:p>
          </p:txBody>
        </p:sp>
        <p:sp>
          <p:nvSpPr>
            <p:cNvPr id="17529" name="Rectangle 134"/>
            <p:cNvSpPr>
              <a:spLocks noChangeArrowheads="1"/>
            </p:cNvSpPr>
            <p:nvPr/>
          </p:nvSpPr>
          <p:spPr bwMode="auto">
            <a:xfrm>
              <a:off x="1803" y="2378"/>
              <a:ext cx="263" cy="1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530" name="Rectangle 135"/>
            <p:cNvSpPr>
              <a:spLocks noChangeArrowheads="1"/>
            </p:cNvSpPr>
            <p:nvPr/>
          </p:nvSpPr>
          <p:spPr bwMode="auto">
            <a:xfrm>
              <a:off x="1803" y="2377"/>
              <a:ext cx="193" cy="1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531" name="Rectangle 136"/>
            <p:cNvSpPr>
              <a:spLocks noChangeArrowheads="1"/>
            </p:cNvSpPr>
            <p:nvPr/>
          </p:nvSpPr>
          <p:spPr bwMode="auto">
            <a:xfrm>
              <a:off x="1802" y="2396"/>
              <a:ext cx="164" cy="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100">
                  <a:solidFill>
                    <a:srgbClr val="000000"/>
                  </a:solidFill>
                </a:rPr>
                <a:t>true</a:t>
              </a:r>
              <a:endParaRPr lang="en-GB" sz="1100">
                <a:latin typeface="Times New Roman" pitchFamily="18" charset="0"/>
              </a:endParaRPr>
            </a:p>
          </p:txBody>
        </p:sp>
        <p:sp>
          <p:nvSpPr>
            <p:cNvPr id="17532" name="Rectangle 137"/>
            <p:cNvSpPr>
              <a:spLocks noChangeArrowheads="1"/>
            </p:cNvSpPr>
            <p:nvPr/>
          </p:nvSpPr>
          <p:spPr bwMode="auto">
            <a:xfrm>
              <a:off x="1367" y="2378"/>
              <a:ext cx="315" cy="1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533" name="Rectangle 138"/>
            <p:cNvSpPr>
              <a:spLocks noChangeArrowheads="1"/>
            </p:cNvSpPr>
            <p:nvPr/>
          </p:nvSpPr>
          <p:spPr bwMode="auto">
            <a:xfrm>
              <a:off x="1367" y="2377"/>
              <a:ext cx="215" cy="1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534" name="Rectangle 139"/>
            <p:cNvSpPr>
              <a:spLocks noChangeArrowheads="1"/>
            </p:cNvSpPr>
            <p:nvPr/>
          </p:nvSpPr>
          <p:spPr bwMode="auto">
            <a:xfrm>
              <a:off x="1367" y="2392"/>
              <a:ext cx="215" cy="1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 eaLnBrk="0" hangingPunct="0"/>
              <a:r>
                <a:rPr lang="en-GB" sz="1100">
                  <a:solidFill>
                    <a:srgbClr val="000000"/>
                  </a:solidFill>
                </a:rPr>
                <a:t>false</a:t>
              </a:r>
              <a:endParaRPr lang="en-GB" sz="1100">
                <a:latin typeface="Times New Roman" pitchFamily="18" charset="0"/>
              </a:endParaRPr>
            </a:p>
          </p:txBody>
        </p:sp>
        <p:sp>
          <p:nvSpPr>
            <p:cNvPr id="17535" name="Rectangle 141"/>
            <p:cNvSpPr>
              <a:spLocks noChangeArrowheads="1"/>
            </p:cNvSpPr>
            <p:nvPr/>
          </p:nvSpPr>
          <p:spPr bwMode="auto">
            <a:xfrm>
              <a:off x="1044" y="2388"/>
              <a:ext cx="264" cy="14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536" name="Rectangle 142"/>
            <p:cNvSpPr>
              <a:spLocks noChangeArrowheads="1"/>
            </p:cNvSpPr>
            <p:nvPr/>
          </p:nvSpPr>
          <p:spPr bwMode="auto">
            <a:xfrm>
              <a:off x="1044" y="2388"/>
              <a:ext cx="194" cy="14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537" name="Rectangle 143"/>
            <p:cNvSpPr>
              <a:spLocks noChangeArrowheads="1"/>
            </p:cNvSpPr>
            <p:nvPr/>
          </p:nvSpPr>
          <p:spPr bwMode="auto">
            <a:xfrm>
              <a:off x="1043" y="2406"/>
              <a:ext cx="164" cy="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100">
                  <a:solidFill>
                    <a:srgbClr val="000000"/>
                  </a:solidFill>
                </a:rPr>
                <a:t>true</a:t>
              </a:r>
              <a:endParaRPr lang="en-GB" sz="1100">
                <a:latin typeface="Times New Roman" pitchFamily="18" charset="0"/>
              </a:endParaRPr>
            </a:p>
          </p:txBody>
        </p:sp>
        <p:sp>
          <p:nvSpPr>
            <p:cNvPr id="17538" name="Rectangle 144"/>
            <p:cNvSpPr>
              <a:spLocks noChangeArrowheads="1"/>
            </p:cNvSpPr>
            <p:nvPr/>
          </p:nvSpPr>
          <p:spPr bwMode="auto">
            <a:xfrm>
              <a:off x="812" y="1716"/>
              <a:ext cx="374" cy="14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539" name="Rectangle 145"/>
            <p:cNvSpPr>
              <a:spLocks noChangeArrowheads="1"/>
            </p:cNvSpPr>
            <p:nvPr/>
          </p:nvSpPr>
          <p:spPr bwMode="auto">
            <a:xfrm>
              <a:off x="812" y="1716"/>
              <a:ext cx="284" cy="14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540" name="Rectangle 146"/>
            <p:cNvSpPr>
              <a:spLocks noChangeArrowheads="1"/>
            </p:cNvSpPr>
            <p:nvPr/>
          </p:nvSpPr>
          <p:spPr bwMode="auto">
            <a:xfrm>
              <a:off x="811" y="1734"/>
              <a:ext cx="249" cy="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100">
                  <a:solidFill>
                    <a:srgbClr val="000000"/>
                  </a:solidFill>
                </a:rPr>
                <a:t>o’cast</a:t>
              </a:r>
              <a:endParaRPr lang="en-GB" sz="1100">
                <a:latin typeface="Times New Roman" pitchFamily="18" charset="0"/>
              </a:endParaRPr>
            </a:p>
          </p:txBody>
        </p:sp>
        <p:sp>
          <p:nvSpPr>
            <p:cNvPr id="17541" name="Rectangle 147"/>
            <p:cNvSpPr>
              <a:spLocks noChangeArrowheads="1"/>
            </p:cNvSpPr>
            <p:nvPr/>
          </p:nvSpPr>
          <p:spPr bwMode="auto">
            <a:xfrm>
              <a:off x="1246" y="1716"/>
              <a:ext cx="244" cy="14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542" name="Rectangle 148"/>
            <p:cNvSpPr>
              <a:spLocks noChangeArrowheads="1"/>
            </p:cNvSpPr>
            <p:nvPr/>
          </p:nvSpPr>
          <p:spPr bwMode="auto">
            <a:xfrm>
              <a:off x="1246" y="1716"/>
              <a:ext cx="194" cy="14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543" name="Rectangle 149"/>
            <p:cNvSpPr>
              <a:spLocks noChangeArrowheads="1"/>
            </p:cNvSpPr>
            <p:nvPr/>
          </p:nvSpPr>
          <p:spPr bwMode="auto">
            <a:xfrm>
              <a:off x="1246" y="1734"/>
              <a:ext cx="159" cy="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100">
                  <a:solidFill>
                    <a:srgbClr val="000000"/>
                  </a:solidFill>
                </a:rPr>
                <a:t>rain</a:t>
              </a:r>
              <a:endParaRPr lang="en-GB" sz="1100">
                <a:latin typeface="Times New Roman" pitchFamily="18" charset="0"/>
              </a:endParaRPr>
            </a:p>
          </p:txBody>
        </p:sp>
        <p:sp>
          <p:nvSpPr>
            <p:cNvPr id="17544" name="Rectangle 150"/>
            <p:cNvSpPr>
              <a:spLocks noChangeArrowheads="1"/>
            </p:cNvSpPr>
            <p:nvPr/>
          </p:nvSpPr>
          <p:spPr bwMode="auto">
            <a:xfrm>
              <a:off x="376" y="1716"/>
              <a:ext cx="365" cy="14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545" name="Rectangle 151"/>
            <p:cNvSpPr>
              <a:spLocks noChangeArrowheads="1"/>
            </p:cNvSpPr>
            <p:nvPr/>
          </p:nvSpPr>
          <p:spPr bwMode="auto">
            <a:xfrm>
              <a:off x="376" y="1716"/>
              <a:ext cx="285" cy="14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546" name="Rectangle 152"/>
            <p:cNvSpPr>
              <a:spLocks noChangeArrowheads="1"/>
            </p:cNvSpPr>
            <p:nvPr/>
          </p:nvSpPr>
          <p:spPr bwMode="auto">
            <a:xfrm>
              <a:off x="375" y="1734"/>
              <a:ext cx="255" cy="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100">
                  <a:solidFill>
                    <a:srgbClr val="000000"/>
                  </a:solidFill>
                </a:rPr>
                <a:t>sunny</a:t>
              </a:r>
              <a:endParaRPr lang="en-GB" sz="1100">
                <a:latin typeface="Times New Roman" pitchFamily="18" charset="0"/>
              </a:endParaRPr>
            </a:p>
          </p:txBody>
        </p:sp>
        <p:sp>
          <p:nvSpPr>
            <p:cNvPr id="17547" name="Rectangle 153"/>
            <p:cNvSpPr>
              <a:spLocks noChangeArrowheads="1"/>
            </p:cNvSpPr>
            <p:nvPr/>
          </p:nvSpPr>
          <p:spPr bwMode="auto">
            <a:xfrm>
              <a:off x="1115" y="2639"/>
              <a:ext cx="144" cy="18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548" name="Rectangle 154"/>
            <p:cNvSpPr>
              <a:spLocks noChangeArrowheads="1"/>
            </p:cNvSpPr>
            <p:nvPr/>
          </p:nvSpPr>
          <p:spPr bwMode="auto">
            <a:xfrm>
              <a:off x="1114" y="2661"/>
              <a:ext cx="69" cy="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100" b="1">
                  <a:solidFill>
                    <a:srgbClr val="000000"/>
                  </a:solidFill>
                </a:rPr>
                <a:t>N</a:t>
              </a:r>
              <a:endParaRPr lang="en-GB" sz="1100">
                <a:latin typeface="Times New Roman" pitchFamily="18" charset="0"/>
              </a:endParaRPr>
            </a:p>
          </p:txBody>
        </p:sp>
        <p:sp>
          <p:nvSpPr>
            <p:cNvPr id="17549" name="Rectangle 155"/>
            <p:cNvSpPr>
              <a:spLocks noChangeArrowheads="1"/>
            </p:cNvSpPr>
            <p:nvPr/>
          </p:nvSpPr>
          <p:spPr bwMode="auto">
            <a:xfrm>
              <a:off x="2299" y="2629"/>
              <a:ext cx="143" cy="18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550" name="Rectangle 156"/>
            <p:cNvSpPr>
              <a:spLocks noChangeArrowheads="1"/>
            </p:cNvSpPr>
            <p:nvPr/>
          </p:nvSpPr>
          <p:spPr bwMode="auto">
            <a:xfrm>
              <a:off x="2297" y="2652"/>
              <a:ext cx="70" cy="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100" b="1">
                  <a:solidFill>
                    <a:srgbClr val="000000"/>
                  </a:solidFill>
                </a:rPr>
                <a:t>N</a:t>
              </a:r>
              <a:endParaRPr lang="en-GB" sz="1100">
                <a:latin typeface="Times New Roman" pitchFamily="18" charset="0"/>
              </a:endParaRPr>
            </a:p>
          </p:txBody>
        </p:sp>
        <p:sp>
          <p:nvSpPr>
            <p:cNvPr id="17551" name="Rectangle 157"/>
            <p:cNvSpPr>
              <a:spLocks noChangeArrowheads="1"/>
            </p:cNvSpPr>
            <p:nvPr/>
          </p:nvSpPr>
          <p:spPr bwMode="auto">
            <a:xfrm>
              <a:off x="2612" y="3150"/>
              <a:ext cx="143" cy="18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552" name="Rectangle 158"/>
            <p:cNvSpPr>
              <a:spLocks noChangeArrowheads="1"/>
            </p:cNvSpPr>
            <p:nvPr/>
          </p:nvSpPr>
          <p:spPr bwMode="auto">
            <a:xfrm>
              <a:off x="2612" y="3174"/>
              <a:ext cx="69" cy="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100" b="1">
                  <a:solidFill>
                    <a:srgbClr val="000000"/>
                  </a:solidFill>
                </a:rPr>
                <a:t>N</a:t>
              </a:r>
              <a:endParaRPr lang="en-GB" sz="1100">
                <a:latin typeface="Times New Roman" pitchFamily="18" charset="0"/>
              </a:endParaRPr>
            </a:p>
          </p:txBody>
        </p:sp>
        <p:sp>
          <p:nvSpPr>
            <p:cNvPr id="17553" name="Rectangle 159"/>
            <p:cNvSpPr>
              <a:spLocks noChangeArrowheads="1"/>
            </p:cNvSpPr>
            <p:nvPr/>
          </p:nvSpPr>
          <p:spPr bwMode="auto">
            <a:xfrm>
              <a:off x="3816" y="3160"/>
              <a:ext cx="143" cy="18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554" name="Rectangle 160"/>
            <p:cNvSpPr>
              <a:spLocks noChangeArrowheads="1"/>
            </p:cNvSpPr>
            <p:nvPr/>
          </p:nvSpPr>
          <p:spPr bwMode="auto">
            <a:xfrm>
              <a:off x="3815" y="3183"/>
              <a:ext cx="69" cy="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100" b="1">
                  <a:solidFill>
                    <a:srgbClr val="000000"/>
                  </a:solidFill>
                </a:rPr>
                <a:t>N</a:t>
              </a:r>
              <a:endParaRPr lang="en-GB" sz="1100">
                <a:latin typeface="Times New Roman" pitchFamily="18" charset="0"/>
              </a:endParaRPr>
            </a:p>
          </p:txBody>
        </p:sp>
        <p:sp>
          <p:nvSpPr>
            <p:cNvPr id="17555" name="Rectangle 161"/>
            <p:cNvSpPr>
              <a:spLocks noChangeArrowheads="1"/>
            </p:cNvSpPr>
            <p:nvPr/>
          </p:nvSpPr>
          <p:spPr bwMode="auto">
            <a:xfrm>
              <a:off x="1832" y="2618"/>
              <a:ext cx="124" cy="1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556" name="Rectangle 162"/>
            <p:cNvSpPr>
              <a:spLocks noChangeArrowheads="1"/>
            </p:cNvSpPr>
            <p:nvPr/>
          </p:nvSpPr>
          <p:spPr bwMode="auto">
            <a:xfrm>
              <a:off x="1832" y="2641"/>
              <a:ext cx="64" cy="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100" b="1">
                  <a:solidFill>
                    <a:srgbClr val="000000"/>
                  </a:solidFill>
                </a:rPr>
                <a:t>P</a:t>
              </a:r>
              <a:endParaRPr lang="en-GB" sz="1100">
                <a:latin typeface="Times New Roman" pitchFamily="18" charset="0"/>
              </a:endParaRPr>
            </a:p>
          </p:txBody>
        </p:sp>
        <p:sp>
          <p:nvSpPr>
            <p:cNvPr id="17557" name="Rectangle 163"/>
            <p:cNvSpPr>
              <a:spLocks noChangeArrowheads="1"/>
            </p:cNvSpPr>
            <p:nvPr/>
          </p:nvSpPr>
          <p:spPr bwMode="auto">
            <a:xfrm>
              <a:off x="1500" y="2629"/>
              <a:ext cx="122" cy="18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558" name="Rectangle 164"/>
            <p:cNvSpPr>
              <a:spLocks noChangeArrowheads="1"/>
            </p:cNvSpPr>
            <p:nvPr/>
          </p:nvSpPr>
          <p:spPr bwMode="auto">
            <a:xfrm>
              <a:off x="1513" y="2629"/>
              <a:ext cx="64" cy="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100" b="1">
                  <a:solidFill>
                    <a:srgbClr val="000000"/>
                  </a:solidFill>
                </a:rPr>
                <a:t>P</a:t>
              </a:r>
              <a:endParaRPr lang="en-GB" sz="1100">
                <a:latin typeface="Times New Roman" pitchFamily="18" charset="0"/>
              </a:endParaRPr>
            </a:p>
          </p:txBody>
        </p:sp>
        <p:sp>
          <p:nvSpPr>
            <p:cNvPr id="17559" name="Rectangle 165"/>
            <p:cNvSpPr>
              <a:spLocks noChangeArrowheads="1"/>
            </p:cNvSpPr>
            <p:nvPr/>
          </p:nvSpPr>
          <p:spPr bwMode="auto">
            <a:xfrm>
              <a:off x="872" y="1986"/>
              <a:ext cx="124" cy="1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560" name="Rectangle 166"/>
            <p:cNvSpPr>
              <a:spLocks noChangeArrowheads="1"/>
            </p:cNvSpPr>
            <p:nvPr/>
          </p:nvSpPr>
          <p:spPr bwMode="auto">
            <a:xfrm>
              <a:off x="872" y="2010"/>
              <a:ext cx="64" cy="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100" b="1">
                  <a:solidFill>
                    <a:srgbClr val="000000"/>
                  </a:solidFill>
                </a:rPr>
                <a:t>P</a:t>
              </a:r>
              <a:endParaRPr lang="en-GB" sz="1100">
                <a:latin typeface="Times New Roman" pitchFamily="18" charset="0"/>
              </a:endParaRPr>
            </a:p>
          </p:txBody>
        </p:sp>
        <p:sp>
          <p:nvSpPr>
            <p:cNvPr id="17561" name="Rectangle 167"/>
            <p:cNvSpPr>
              <a:spLocks noChangeArrowheads="1"/>
            </p:cNvSpPr>
            <p:nvPr/>
          </p:nvSpPr>
          <p:spPr bwMode="auto">
            <a:xfrm>
              <a:off x="417" y="1986"/>
              <a:ext cx="122" cy="1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562" name="Rectangle 168"/>
            <p:cNvSpPr>
              <a:spLocks noChangeArrowheads="1"/>
            </p:cNvSpPr>
            <p:nvPr/>
          </p:nvSpPr>
          <p:spPr bwMode="auto">
            <a:xfrm>
              <a:off x="417" y="2010"/>
              <a:ext cx="63" cy="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100" b="1">
                  <a:solidFill>
                    <a:srgbClr val="000000"/>
                  </a:solidFill>
                </a:rPr>
                <a:t>P</a:t>
              </a:r>
              <a:endParaRPr lang="en-GB" sz="1100">
                <a:latin typeface="Times New Roman" pitchFamily="18" charset="0"/>
              </a:endParaRPr>
            </a:p>
          </p:txBody>
        </p:sp>
        <p:sp>
          <p:nvSpPr>
            <p:cNvPr id="17563" name="Rectangle 169"/>
            <p:cNvSpPr>
              <a:spLocks noChangeArrowheads="1"/>
            </p:cNvSpPr>
            <p:nvPr/>
          </p:nvSpPr>
          <p:spPr bwMode="auto">
            <a:xfrm>
              <a:off x="2591" y="1977"/>
              <a:ext cx="124" cy="18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564" name="Rectangle 170"/>
            <p:cNvSpPr>
              <a:spLocks noChangeArrowheads="1"/>
            </p:cNvSpPr>
            <p:nvPr/>
          </p:nvSpPr>
          <p:spPr bwMode="auto">
            <a:xfrm>
              <a:off x="2591" y="2000"/>
              <a:ext cx="64" cy="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100" b="1">
                  <a:solidFill>
                    <a:srgbClr val="000000"/>
                  </a:solidFill>
                </a:rPr>
                <a:t>P</a:t>
              </a:r>
              <a:endParaRPr lang="en-GB" sz="1100">
                <a:latin typeface="Times New Roman" pitchFamily="18" charset="0"/>
              </a:endParaRPr>
            </a:p>
          </p:txBody>
        </p:sp>
        <p:sp>
          <p:nvSpPr>
            <p:cNvPr id="17565" name="Rectangle 171"/>
            <p:cNvSpPr>
              <a:spLocks noChangeArrowheads="1"/>
            </p:cNvSpPr>
            <p:nvPr/>
          </p:nvSpPr>
          <p:spPr bwMode="auto">
            <a:xfrm>
              <a:off x="3572" y="2598"/>
              <a:ext cx="124" cy="18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566" name="Rectangle 172"/>
            <p:cNvSpPr>
              <a:spLocks noChangeArrowheads="1"/>
            </p:cNvSpPr>
            <p:nvPr/>
          </p:nvSpPr>
          <p:spPr bwMode="auto">
            <a:xfrm>
              <a:off x="3572" y="2622"/>
              <a:ext cx="64" cy="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100" b="1">
                  <a:solidFill>
                    <a:srgbClr val="000000"/>
                  </a:solidFill>
                </a:rPr>
                <a:t>P</a:t>
              </a:r>
              <a:endParaRPr lang="en-GB" sz="1100">
                <a:latin typeface="Times New Roman" pitchFamily="18" charset="0"/>
              </a:endParaRPr>
            </a:p>
          </p:txBody>
        </p:sp>
        <p:sp>
          <p:nvSpPr>
            <p:cNvPr id="17567" name="Rectangle 173"/>
            <p:cNvSpPr>
              <a:spLocks noChangeArrowheads="1"/>
            </p:cNvSpPr>
            <p:nvPr/>
          </p:nvSpPr>
          <p:spPr bwMode="auto">
            <a:xfrm>
              <a:off x="3199" y="3160"/>
              <a:ext cx="123" cy="18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568" name="Rectangle 174"/>
            <p:cNvSpPr>
              <a:spLocks noChangeArrowheads="1"/>
            </p:cNvSpPr>
            <p:nvPr/>
          </p:nvSpPr>
          <p:spPr bwMode="auto">
            <a:xfrm>
              <a:off x="3136" y="3183"/>
              <a:ext cx="64" cy="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100" b="1">
                  <a:solidFill>
                    <a:srgbClr val="000000"/>
                  </a:solidFill>
                </a:rPr>
                <a:t>P</a:t>
              </a:r>
              <a:endParaRPr lang="en-GB" sz="1100">
                <a:latin typeface="Times New Roman" pitchFamily="18" charset="0"/>
              </a:endParaRPr>
            </a:p>
          </p:txBody>
        </p:sp>
        <p:sp>
          <p:nvSpPr>
            <p:cNvPr id="17569" name="Rectangle 175"/>
            <p:cNvSpPr>
              <a:spLocks noChangeArrowheads="1"/>
            </p:cNvSpPr>
            <p:nvPr/>
          </p:nvSpPr>
          <p:spPr bwMode="auto">
            <a:xfrm>
              <a:off x="4281" y="3150"/>
              <a:ext cx="122" cy="18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570" name="Rectangle 176"/>
            <p:cNvSpPr>
              <a:spLocks noChangeArrowheads="1"/>
            </p:cNvSpPr>
            <p:nvPr/>
          </p:nvSpPr>
          <p:spPr bwMode="auto">
            <a:xfrm>
              <a:off x="4281" y="3174"/>
              <a:ext cx="64" cy="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100" b="1">
                  <a:solidFill>
                    <a:srgbClr val="000000"/>
                  </a:solidFill>
                </a:rPr>
                <a:t>P</a:t>
              </a:r>
              <a:endParaRPr lang="en-GB" sz="1100">
                <a:latin typeface="Times New Roman" pitchFamily="18" charset="0"/>
              </a:endParaRPr>
            </a:p>
          </p:txBody>
        </p:sp>
        <p:sp>
          <p:nvSpPr>
            <p:cNvPr id="17571" name="Rectangle 177"/>
            <p:cNvSpPr>
              <a:spLocks noChangeArrowheads="1"/>
            </p:cNvSpPr>
            <p:nvPr/>
          </p:nvSpPr>
          <p:spPr bwMode="auto">
            <a:xfrm>
              <a:off x="5151" y="2608"/>
              <a:ext cx="122" cy="18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572" name="Rectangle 178"/>
            <p:cNvSpPr>
              <a:spLocks noChangeArrowheads="1"/>
            </p:cNvSpPr>
            <p:nvPr/>
          </p:nvSpPr>
          <p:spPr bwMode="auto">
            <a:xfrm>
              <a:off x="5151" y="2631"/>
              <a:ext cx="64" cy="1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100" b="1">
                  <a:solidFill>
                    <a:srgbClr val="000000"/>
                  </a:solidFill>
                </a:rPr>
                <a:t>P</a:t>
              </a:r>
              <a:endParaRPr lang="en-GB" sz="1100">
                <a:latin typeface="Times New Roman" pitchFamily="18" charset="0"/>
              </a:endParaRPr>
            </a:p>
          </p:txBody>
        </p:sp>
        <p:sp>
          <p:nvSpPr>
            <p:cNvPr id="17573" name="Freeform 179"/>
            <p:cNvSpPr>
              <a:spLocks/>
            </p:cNvSpPr>
            <p:nvPr/>
          </p:nvSpPr>
          <p:spPr bwMode="auto">
            <a:xfrm>
              <a:off x="4719" y="3163"/>
              <a:ext cx="166" cy="175"/>
            </a:xfrm>
            <a:custGeom>
              <a:avLst/>
              <a:gdLst>
                <a:gd name="T0" fmla="*/ 166 w 166"/>
                <a:gd name="T1" fmla="*/ 14 h 175"/>
                <a:gd name="T2" fmla="*/ 152 w 166"/>
                <a:gd name="T3" fmla="*/ 0 h 175"/>
                <a:gd name="T4" fmla="*/ 0 w 166"/>
                <a:gd name="T5" fmla="*/ 160 h 175"/>
                <a:gd name="T6" fmla="*/ 15 w 166"/>
                <a:gd name="T7" fmla="*/ 175 h 175"/>
                <a:gd name="T8" fmla="*/ 166 w 166"/>
                <a:gd name="T9" fmla="*/ 14 h 17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66"/>
                <a:gd name="T16" fmla="*/ 0 h 175"/>
                <a:gd name="T17" fmla="*/ 166 w 166"/>
                <a:gd name="T18" fmla="*/ 175 h 17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66" h="175">
                  <a:moveTo>
                    <a:pt x="166" y="14"/>
                  </a:moveTo>
                  <a:lnTo>
                    <a:pt x="152" y="0"/>
                  </a:lnTo>
                  <a:lnTo>
                    <a:pt x="0" y="160"/>
                  </a:lnTo>
                  <a:lnTo>
                    <a:pt x="15" y="175"/>
                  </a:lnTo>
                  <a:lnTo>
                    <a:pt x="166" y="14"/>
                  </a:lnTo>
                  <a:close/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574" name="Line 180"/>
            <p:cNvSpPr>
              <a:spLocks noChangeShapeType="1"/>
            </p:cNvSpPr>
            <p:nvPr/>
          </p:nvSpPr>
          <p:spPr bwMode="auto">
            <a:xfrm flipH="1">
              <a:off x="4728" y="3168"/>
              <a:ext cx="168" cy="148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7575" name="Rectangle 9"/>
            <p:cNvSpPr>
              <a:spLocks noChangeArrowheads="1"/>
            </p:cNvSpPr>
            <p:nvPr/>
          </p:nvSpPr>
          <p:spPr bwMode="auto">
            <a:xfrm>
              <a:off x="796" y="1339"/>
              <a:ext cx="689" cy="212"/>
            </a:xfrm>
            <a:prstGeom prst="rect">
              <a:avLst/>
            </a:prstGeom>
            <a:noFill/>
            <a:ln w="158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576" name="Rectangle 11"/>
            <p:cNvSpPr>
              <a:spLocks noChangeArrowheads="1"/>
            </p:cNvSpPr>
            <p:nvPr/>
          </p:nvSpPr>
          <p:spPr bwMode="auto">
            <a:xfrm>
              <a:off x="992" y="1397"/>
              <a:ext cx="344" cy="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100" b="1">
                  <a:solidFill>
                    <a:srgbClr val="000000"/>
                  </a:solidFill>
                </a:rPr>
                <a:t>outlook</a:t>
              </a:r>
              <a:endParaRPr lang="en-GB" sz="1100">
                <a:latin typeface="Times New Roman" pitchFamily="18" charset="0"/>
              </a:endParaRPr>
            </a:p>
          </p:txBody>
        </p:sp>
        <p:sp>
          <p:nvSpPr>
            <p:cNvPr id="17577" name="Rectangle 12"/>
            <p:cNvSpPr>
              <a:spLocks noChangeArrowheads="1"/>
            </p:cNvSpPr>
            <p:nvPr/>
          </p:nvSpPr>
          <p:spPr bwMode="auto">
            <a:xfrm>
              <a:off x="2253" y="1339"/>
              <a:ext cx="709" cy="212"/>
            </a:xfrm>
            <a:prstGeom prst="rect">
              <a:avLst/>
            </a:prstGeom>
            <a:noFill/>
            <a:ln w="158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578" name="Rectangle 14"/>
            <p:cNvSpPr>
              <a:spLocks noChangeArrowheads="1"/>
            </p:cNvSpPr>
            <p:nvPr/>
          </p:nvSpPr>
          <p:spPr bwMode="auto">
            <a:xfrm>
              <a:off x="2467" y="1397"/>
              <a:ext cx="345" cy="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100" b="1" dirty="0">
                  <a:solidFill>
                    <a:srgbClr val="000000"/>
                  </a:solidFill>
                </a:rPr>
                <a:t>outlook</a:t>
              </a:r>
              <a:endParaRPr lang="en-GB" sz="1100" dirty="0">
                <a:latin typeface="Times New Roman" pitchFamily="18" charset="0"/>
              </a:endParaRPr>
            </a:p>
          </p:txBody>
        </p:sp>
        <p:sp>
          <p:nvSpPr>
            <p:cNvPr id="17579" name="Rectangle 15"/>
            <p:cNvSpPr>
              <a:spLocks noChangeArrowheads="1"/>
            </p:cNvSpPr>
            <p:nvPr/>
          </p:nvSpPr>
          <p:spPr bwMode="auto">
            <a:xfrm>
              <a:off x="3892" y="1339"/>
              <a:ext cx="618" cy="212"/>
            </a:xfrm>
            <a:prstGeom prst="rect">
              <a:avLst/>
            </a:prstGeom>
            <a:noFill/>
            <a:ln w="158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580" name="Rectangle 17"/>
            <p:cNvSpPr>
              <a:spLocks noChangeArrowheads="1"/>
            </p:cNvSpPr>
            <p:nvPr/>
          </p:nvSpPr>
          <p:spPr bwMode="auto">
            <a:xfrm>
              <a:off x="4089" y="1397"/>
              <a:ext cx="270" cy="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100" b="1" dirty="0">
                  <a:solidFill>
                    <a:srgbClr val="000000"/>
                  </a:solidFill>
                </a:rPr>
                <a:t>windy</a:t>
              </a:r>
              <a:endParaRPr lang="en-GB" sz="1100" dirty="0">
                <a:latin typeface="Times New Roman" pitchFamily="18" charset="0"/>
              </a:endParaRPr>
            </a:p>
          </p:txBody>
        </p:sp>
        <p:sp>
          <p:nvSpPr>
            <p:cNvPr id="17581" name="Rectangle 27"/>
            <p:cNvSpPr>
              <a:spLocks noChangeArrowheads="1"/>
            </p:cNvSpPr>
            <p:nvPr/>
          </p:nvSpPr>
          <p:spPr bwMode="auto">
            <a:xfrm>
              <a:off x="2910" y="1951"/>
              <a:ext cx="670" cy="212"/>
            </a:xfrm>
            <a:prstGeom prst="rect">
              <a:avLst/>
            </a:prstGeom>
            <a:noFill/>
            <a:ln w="158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582" name="Rectangle 29"/>
            <p:cNvSpPr>
              <a:spLocks noChangeArrowheads="1"/>
            </p:cNvSpPr>
            <p:nvPr/>
          </p:nvSpPr>
          <p:spPr bwMode="auto">
            <a:xfrm>
              <a:off x="3057" y="1990"/>
              <a:ext cx="397" cy="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100" b="1" dirty="0">
                  <a:solidFill>
                    <a:srgbClr val="000000"/>
                  </a:solidFill>
                </a:rPr>
                <a:t>humidity</a:t>
              </a:r>
              <a:endParaRPr lang="en-GB" sz="1100" dirty="0">
                <a:latin typeface="Times New Roman" pitchFamily="18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b="1" smtClean="0"/>
              <a:t>ID3 Algorithm</a:t>
            </a:r>
            <a:endParaRPr lang="en-GB" sz="3200" smtClean="0"/>
          </a:p>
        </p:txBody>
      </p:sp>
      <p:sp>
        <p:nvSpPr>
          <p:cNvPr id="2052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000108"/>
            <a:ext cx="8382000" cy="533400"/>
          </a:xfrm>
        </p:spPr>
        <p:txBody>
          <a:bodyPr/>
          <a:lstStyle/>
          <a:p>
            <a:pPr marL="285750" indent="-285750"/>
            <a:r>
              <a:rPr lang="en-GB" sz="2800" b="1" dirty="0" smtClean="0"/>
              <a:t>Algorithm Illustration</a:t>
            </a:r>
          </a:p>
          <a:p>
            <a:pPr marL="285750" indent="-285750"/>
            <a:endParaRPr lang="en-GB" dirty="0" smtClean="0"/>
          </a:p>
        </p:txBody>
      </p:sp>
      <p:graphicFrame>
        <p:nvGraphicFramePr>
          <p:cNvPr id="2050" name="Object 2"/>
          <p:cNvGraphicFramePr>
            <a:graphicFrameLocks noChangeAspect="1"/>
          </p:cNvGraphicFramePr>
          <p:nvPr/>
        </p:nvGraphicFramePr>
        <p:xfrm>
          <a:off x="850900" y="1789113"/>
          <a:ext cx="3792538" cy="2792412"/>
        </p:xfrm>
        <a:graphic>
          <a:graphicData uri="http://schemas.openxmlformats.org/presentationml/2006/ole">
            <p:oleObj spid="_x0000_s2050" name="Worksheet" r:id="rId3" imgW="4160545" imgH="2872741" progId="Excel.Sheet.8">
              <p:embed/>
            </p:oleObj>
          </a:graphicData>
        </a:graphic>
      </p:graphicFrame>
      <p:sp>
        <p:nvSpPr>
          <p:cNvPr id="2053" name="Text Box 104"/>
          <p:cNvSpPr txBox="1">
            <a:spLocks noChangeArrowheads="1"/>
          </p:cNvSpPr>
          <p:nvPr/>
        </p:nvSpPr>
        <p:spPr bwMode="auto">
          <a:xfrm>
            <a:off x="1187450" y="4797425"/>
            <a:ext cx="2813050" cy="132238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GB" sz="1600" b="1" dirty="0">
                <a:solidFill>
                  <a:schemeClr val="accent1"/>
                </a:solidFill>
                <a:latin typeface="Arial Narrow" pitchFamily="34" charset="0"/>
              </a:rPr>
              <a:t>Gain(Outlook) = 0.246 bits</a:t>
            </a:r>
          </a:p>
          <a:p>
            <a:r>
              <a:rPr lang="en-GB" sz="1600" b="1" dirty="0">
                <a:latin typeface="Arial Narrow" pitchFamily="34" charset="0"/>
              </a:rPr>
              <a:t>Gain(Temperature) = 0.029 bits</a:t>
            </a:r>
          </a:p>
          <a:p>
            <a:r>
              <a:rPr lang="en-GB" sz="1600" b="1" dirty="0">
                <a:latin typeface="Arial Narrow" pitchFamily="34" charset="0"/>
              </a:rPr>
              <a:t>Gain(Humidity) = 0.151 bits</a:t>
            </a:r>
          </a:p>
          <a:p>
            <a:r>
              <a:rPr lang="en-GB" sz="1600" b="1" dirty="0">
                <a:latin typeface="Arial Narrow" pitchFamily="34" charset="0"/>
              </a:rPr>
              <a:t>Gain(Windy) = 0.048 bits</a:t>
            </a:r>
          </a:p>
          <a:p>
            <a:r>
              <a:rPr lang="en-GB" sz="1600" b="1" dirty="0">
                <a:latin typeface="Arial Narrow" pitchFamily="34" charset="0"/>
                <a:sym typeface="Symbol" pitchFamily="18" charset="2"/>
              </a:rPr>
              <a:t> </a:t>
            </a:r>
            <a:r>
              <a:rPr lang="en-GB" sz="1600" b="1" dirty="0">
                <a:latin typeface="Arial Narrow" pitchFamily="34" charset="0"/>
              </a:rPr>
              <a:t>Outlook is chosen as the root.</a:t>
            </a:r>
          </a:p>
        </p:txBody>
      </p:sp>
      <p:grpSp>
        <p:nvGrpSpPr>
          <p:cNvPr id="2054" name="Group 161"/>
          <p:cNvGrpSpPr>
            <a:grpSpLocks/>
          </p:cNvGrpSpPr>
          <p:nvPr/>
        </p:nvGrpSpPr>
        <p:grpSpPr bwMode="auto">
          <a:xfrm>
            <a:off x="5638800" y="2794000"/>
            <a:ext cx="2667000" cy="1397000"/>
            <a:chOff x="3264" y="2768"/>
            <a:chExt cx="1680" cy="880"/>
          </a:xfrm>
        </p:grpSpPr>
        <p:sp>
          <p:nvSpPr>
            <p:cNvPr id="2056" name="Rectangle 107"/>
            <p:cNvSpPr>
              <a:spLocks noChangeArrowheads="1"/>
            </p:cNvSpPr>
            <p:nvPr/>
          </p:nvSpPr>
          <p:spPr bwMode="auto">
            <a:xfrm>
              <a:off x="3840" y="2768"/>
              <a:ext cx="577" cy="220"/>
            </a:xfrm>
            <a:prstGeom prst="rect">
              <a:avLst/>
            </a:prstGeom>
            <a:noFill/>
            <a:ln w="1270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057" name="Rectangle 108"/>
            <p:cNvSpPr>
              <a:spLocks noChangeArrowheads="1"/>
            </p:cNvSpPr>
            <p:nvPr/>
          </p:nvSpPr>
          <p:spPr bwMode="auto">
            <a:xfrm>
              <a:off x="3904" y="2880"/>
              <a:ext cx="483" cy="1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058" name="Rectangle 109"/>
            <p:cNvSpPr>
              <a:spLocks noChangeArrowheads="1"/>
            </p:cNvSpPr>
            <p:nvPr/>
          </p:nvSpPr>
          <p:spPr bwMode="auto">
            <a:xfrm>
              <a:off x="3936" y="2832"/>
              <a:ext cx="395" cy="1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300" b="1">
                  <a:solidFill>
                    <a:srgbClr val="000000"/>
                  </a:solidFill>
                  <a:latin typeface="Helvetica" pitchFamily="34" charset="0"/>
                </a:rPr>
                <a:t>Outlook</a:t>
              </a:r>
              <a:endParaRPr lang="en-GB">
                <a:latin typeface="Times New Roman" pitchFamily="18" charset="0"/>
              </a:endParaRPr>
            </a:p>
          </p:txBody>
        </p:sp>
        <p:sp>
          <p:nvSpPr>
            <p:cNvPr id="2059" name="Line 116"/>
            <p:cNvSpPr>
              <a:spLocks noChangeShapeType="1"/>
            </p:cNvSpPr>
            <p:nvPr/>
          </p:nvSpPr>
          <p:spPr bwMode="auto">
            <a:xfrm flipH="1">
              <a:off x="3494" y="3003"/>
              <a:ext cx="426" cy="308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060" name="Line 117"/>
            <p:cNvSpPr>
              <a:spLocks noChangeShapeType="1"/>
            </p:cNvSpPr>
            <p:nvPr/>
          </p:nvSpPr>
          <p:spPr bwMode="auto">
            <a:xfrm>
              <a:off x="4133" y="3003"/>
              <a:ext cx="1" cy="254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061" name="Line 118"/>
            <p:cNvSpPr>
              <a:spLocks noChangeShapeType="1"/>
            </p:cNvSpPr>
            <p:nvPr/>
          </p:nvSpPr>
          <p:spPr bwMode="auto">
            <a:xfrm>
              <a:off x="4346" y="3003"/>
              <a:ext cx="404" cy="29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062" name="Oval 119"/>
            <p:cNvSpPr>
              <a:spLocks noChangeArrowheads="1"/>
            </p:cNvSpPr>
            <p:nvPr/>
          </p:nvSpPr>
          <p:spPr bwMode="auto">
            <a:xfrm>
              <a:off x="4011" y="3276"/>
              <a:ext cx="254" cy="124"/>
            </a:xfrm>
            <a:prstGeom prst="ellips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063" name="Rectangle 120"/>
            <p:cNvSpPr>
              <a:spLocks noChangeArrowheads="1"/>
            </p:cNvSpPr>
            <p:nvPr/>
          </p:nvSpPr>
          <p:spPr bwMode="auto">
            <a:xfrm>
              <a:off x="4118" y="3296"/>
              <a:ext cx="111" cy="1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064" name="Rectangle 121"/>
            <p:cNvSpPr>
              <a:spLocks noChangeArrowheads="1"/>
            </p:cNvSpPr>
            <p:nvPr/>
          </p:nvSpPr>
          <p:spPr bwMode="auto">
            <a:xfrm>
              <a:off x="4118" y="3295"/>
              <a:ext cx="64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200" b="1">
                  <a:solidFill>
                    <a:srgbClr val="000000"/>
                  </a:solidFill>
                  <a:latin typeface="Helvetica" pitchFamily="34" charset="0"/>
                </a:rPr>
                <a:t>P</a:t>
              </a:r>
              <a:endParaRPr lang="en-GB">
                <a:latin typeface="Times New Roman" pitchFamily="18" charset="0"/>
              </a:endParaRPr>
            </a:p>
          </p:txBody>
        </p:sp>
        <p:sp>
          <p:nvSpPr>
            <p:cNvPr id="2065" name="Rectangle 125"/>
            <p:cNvSpPr>
              <a:spLocks noChangeArrowheads="1"/>
            </p:cNvSpPr>
            <p:nvPr/>
          </p:nvSpPr>
          <p:spPr bwMode="auto">
            <a:xfrm>
              <a:off x="3541" y="3119"/>
              <a:ext cx="261" cy="1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066" name="Rectangle 126"/>
            <p:cNvSpPr>
              <a:spLocks noChangeArrowheads="1"/>
            </p:cNvSpPr>
            <p:nvPr/>
          </p:nvSpPr>
          <p:spPr bwMode="auto">
            <a:xfrm>
              <a:off x="3541" y="3111"/>
              <a:ext cx="285" cy="1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067" name="Rectangle 127"/>
            <p:cNvSpPr>
              <a:spLocks noChangeArrowheads="1"/>
            </p:cNvSpPr>
            <p:nvPr/>
          </p:nvSpPr>
          <p:spPr bwMode="auto">
            <a:xfrm>
              <a:off x="3408" y="3053"/>
              <a:ext cx="255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200">
                  <a:solidFill>
                    <a:srgbClr val="000000"/>
                  </a:solidFill>
                  <a:latin typeface="Helvetica" pitchFamily="34" charset="0"/>
                </a:rPr>
                <a:t>sunny</a:t>
              </a:r>
              <a:endParaRPr lang="en-GB">
                <a:latin typeface="Times New Roman" pitchFamily="18" charset="0"/>
              </a:endParaRPr>
            </a:p>
          </p:txBody>
        </p:sp>
        <p:sp>
          <p:nvSpPr>
            <p:cNvPr id="2068" name="Rectangle 128"/>
            <p:cNvSpPr>
              <a:spLocks noChangeArrowheads="1"/>
            </p:cNvSpPr>
            <p:nvPr/>
          </p:nvSpPr>
          <p:spPr bwMode="auto">
            <a:xfrm>
              <a:off x="3975" y="3119"/>
              <a:ext cx="371" cy="1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069" name="Rectangle 129"/>
            <p:cNvSpPr>
              <a:spLocks noChangeArrowheads="1"/>
            </p:cNvSpPr>
            <p:nvPr/>
          </p:nvSpPr>
          <p:spPr bwMode="auto">
            <a:xfrm>
              <a:off x="3975" y="3111"/>
              <a:ext cx="388" cy="1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070" name="Rectangle 130"/>
            <p:cNvSpPr>
              <a:spLocks noChangeArrowheads="1"/>
            </p:cNvSpPr>
            <p:nvPr/>
          </p:nvSpPr>
          <p:spPr bwMode="auto">
            <a:xfrm>
              <a:off x="3976" y="3072"/>
              <a:ext cx="362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200" dirty="0">
                  <a:solidFill>
                    <a:srgbClr val="000000"/>
                  </a:solidFill>
                  <a:latin typeface="Helvetica" pitchFamily="34" charset="0"/>
                </a:rPr>
                <a:t>overcast</a:t>
              </a:r>
              <a:endParaRPr lang="en-GB" dirty="0">
                <a:latin typeface="Times New Roman" pitchFamily="18" charset="0"/>
              </a:endParaRPr>
            </a:p>
          </p:txBody>
        </p:sp>
        <p:sp>
          <p:nvSpPr>
            <p:cNvPr id="2071" name="Rectangle 131"/>
            <p:cNvSpPr>
              <a:spLocks noChangeArrowheads="1"/>
            </p:cNvSpPr>
            <p:nvPr/>
          </p:nvSpPr>
          <p:spPr bwMode="auto">
            <a:xfrm>
              <a:off x="4505" y="3119"/>
              <a:ext cx="165" cy="1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072" name="Rectangle 132"/>
            <p:cNvSpPr>
              <a:spLocks noChangeArrowheads="1"/>
            </p:cNvSpPr>
            <p:nvPr/>
          </p:nvSpPr>
          <p:spPr bwMode="auto">
            <a:xfrm>
              <a:off x="4505" y="3111"/>
              <a:ext cx="199" cy="1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073" name="Rectangle 133"/>
            <p:cNvSpPr>
              <a:spLocks noChangeArrowheads="1"/>
            </p:cNvSpPr>
            <p:nvPr/>
          </p:nvSpPr>
          <p:spPr bwMode="auto">
            <a:xfrm>
              <a:off x="4641" y="3072"/>
              <a:ext cx="159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200">
                  <a:solidFill>
                    <a:srgbClr val="000000"/>
                  </a:solidFill>
                  <a:latin typeface="Helvetica" pitchFamily="34" charset="0"/>
                </a:rPr>
                <a:t>rain</a:t>
              </a:r>
              <a:endParaRPr lang="en-GB">
                <a:latin typeface="Times New Roman" pitchFamily="18" charset="0"/>
              </a:endParaRPr>
            </a:p>
          </p:txBody>
        </p:sp>
        <p:sp>
          <p:nvSpPr>
            <p:cNvPr id="2074" name="AutoShape 159"/>
            <p:cNvSpPr>
              <a:spLocks noChangeArrowheads="1"/>
            </p:cNvSpPr>
            <p:nvPr/>
          </p:nvSpPr>
          <p:spPr bwMode="auto">
            <a:xfrm>
              <a:off x="3264" y="3312"/>
              <a:ext cx="432" cy="336"/>
            </a:xfrm>
            <a:prstGeom prst="triangle">
              <a:avLst>
                <a:gd name="adj" fmla="val 50000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2075" name="AutoShape 160"/>
            <p:cNvSpPr>
              <a:spLocks noChangeArrowheads="1"/>
            </p:cNvSpPr>
            <p:nvPr/>
          </p:nvSpPr>
          <p:spPr bwMode="auto">
            <a:xfrm>
              <a:off x="4512" y="3264"/>
              <a:ext cx="432" cy="288"/>
            </a:xfrm>
            <a:prstGeom prst="triangle">
              <a:avLst>
                <a:gd name="adj" fmla="val 50000"/>
              </a:avLst>
            </a:prstGeom>
            <a:solidFill>
              <a:srgbClr val="FF9933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GB"/>
            </a:p>
          </p:txBody>
        </p:sp>
      </p:grpSp>
      <p:sp>
        <p:nvSpPr>
          <p:cNvPr id="2055" name="AutoShape 162"/>
          <p:cNvSpPr>
            <a:spLocks noChangeArrowheads="1"/>
          </p:cNvSpPr>
          <p:nvPr/>
        </p:nvSpPr>
        <p:spPr bwMode="auto">
          <a:xfrm>
            <a:off x="2484438" y="4581525"/>
            <a:ext cx="228600" cy="228600"/>
          </a:xfrm>
          <a:prstGeom prst="downArrow">
            <a:avLst>
              <a:gd name="adj1" fmla="val 50000"/>
              <a:gd name="adj2" fmla="val 25000"/>
            </a:avLst>
          </a:prstGeom>
          <a:solidFill>
            <a:schemeClr val="accent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b="1" smtClean="0"/>
              <a:t>ID3 Algorithm</a:t>
            </a:r>
            <a:endParaRPr lang="en-GB" sz="3200" smtClean="0"/>
          </a:p>
        </p:txBody>
      </p:sp>
      <p:sp>
        <p:nvSpPr>
          <p:cNvPr id="3076" name="Rectangle 3"/>
          <p:cNvSpPr>
            <a:spLocks noGrp="1" noChangeArrowheads="1"/>
          </p:cNvSpPr>
          <p:nvPr>
            <p:ph idx="1"/>
          </p:nvPr>
        </p:nvSpPr>
        <p:spPr>
          <a:xfrm>
            <a:off x="476280" y="1000108"/>
            <a:ext cx="8382000" cy="533400"/>
          </a:xfrm>
        </p:spPr>
        <p:txBody>
          <a:bodyPr/>
          <a:lstStyle/>
          <a:p>
            <a:pPr marL="285750" indent="-285750"/>
            <a:r>
              <a:rPr lang="en-GB" sz="2800" b="1" dirty="0" smtClean="0"/>
              <a:t>Algorithm Illustration</a:t>
            </a:r>
          </a:p>
          <a:p>
            <a:pPr marL="285750" indent="-285750"/>
            <a:endParaRPr lang="en-GB" dirty="0" smtClean="0"/>
          </a:p>
        </p:txBody>
      </p:sp>
      <p:grpSp>
        <p:nvGrpSpPr>
          <p:cNvPr id="3077" name="Group 30"/>
          <p:cNvGrpSpPr>
            <a:grpSpLocks/>
          </p:cNvGrpSpPr>
          <p:nvPr/>
        </p:nvGrpSpPr>
        <p:grpSpPr bwMode="auto">
          <a:xfrm>
            <a:off x="1062038" y="1844675"/>
            <a:ext cx="3581400" cy="1568450"/>
            <a:chOff x="480" y="1164"/>
            <a:chExt cx="2256" cy="852"/>
          </a:xfrm>
        </p:grpSpPr>
        <p:graphicFrame>
          <p:nvGraphicFramePr>
            <p:cNvPr id="3074" name="Object 2"/>
            <p:cNvGraphicFramePr>
              <a:graphicFrameLocks noChangeAspect="1"/>
            </p:cNvGraphicFramePr>
            <p:nvPr/>
          </p:nvGraphicFramePr>
          <p:xfrm>
            <a:off x="540" y="1386"/>
            <a:ext cx="1764" cy="630"/>
          </p:xfrm>
          <a:graphic>
            <a:graphicData uri="http://schemas.openxmlformats.org/presentationml/2006/ole">
              <p:oleObj spid="_x0000_s3074" name="Worksheet" r:id="rId3" imgW="3078000" imgH="1029240" progId="Excel.Sheet.8">
                <p:embed/>
              </p:oleObj>
            </a:graphicData>
          </a:graphic>
        </p:graphicFrame>
        <p:sp>
          <p:nvSpPr>
            <p:cNvPr id="3113" name="Text Box 6"/>
            <p:cNvSpPr txBox="1">
              <a:spLocks noChangeArrowheads="1"/>
            </p:cNvSpPr>
            <p:nvPr/>
          </p:nvSpPr>
          <p:spPr bwMode="auto">
            <a:xfrm>
              <a:off x="480" y="1164"/>
              <a:ext cx="2256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GB" b="1"/>
                <a:t>Training Set(outlook=sunny)</a:t>
              </a:r>
            </a:p>
          </p:txBody>
        </p:sp>
      </p:grpSp>
      <p:sp>
        <p:nvSpPr>
          <p:cNvPr id="3078" name="Text Box 7"/>
          <p:cNvSpPr txBox="1">
            <a:spLocks noChangeArrowheads="1"/>
          </p:cNvSpPr>
          <p:nvPr/>
        </p:nvSpPr>
        <p:spPr bwMode="auto">
          <a:xfrm>
            <a:off x="1116013" y="3933825"/>
            <a:ext cx="2897187" cy="10763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GB" sz="1600" b="1" dirty="0">
                <a:latin typeface="Arial Narrow" pitchFamily="34" charset="0"/>
              </a:rPr>
              <a:t>Gain(Temperature) = 0.571 bits</a:t>
            </a:r>
          </a:p>
          <a:p>
            <a:r>
              <a:rPr lang="en-GB" sz="1600" b="1" dirty="0">
                <a:solidFill>
                  <a:schemeClr val="accent1"/>
                </a:solidFill>
                <a:latin typeface="Arial Narrow" pitchFamily="34" charset="0"/>
              </a:rPr>
              <a:t>Gain(Humidity) = 0.971 bits</a:t>
            </a:r>
          </a:p>
          <a:p>
            <a:r>
              <a:rPr lang="en-GB" sz="1600" b="1" dirty="0">
                <a:latin typeface="Arial Narrow" pitchFamily="34" charset="0"/>
              </a:rPr>
              <a:t>Gain(Windy) = 0.020 bits</a:t>
            </a:r>
          </a:p>
          <a:p>
            <a:r>
              <a:rPr lang="en-GB" sz="1600" b="1" dirty="0">
                <a:latin typeface="Arial Narrow" pitchFamily="34" charset="0"/>
                <a:sym typeface="Symbol" pitchFamily="18" charset="2"/>
              </a:rPr>
              <a:t> </a:t>
            </a:r>
            <a:r>
              <a:rPr lang="en-GB" sz="1600" b="1" dirty="0">
                <a:latin typeface="Arial Narrow" pitchFamily="34" charset="0"/>
              </a:rPr>
              <a:t>Humidity is chosen as the root.</a:t>
            </a:r>
          </a:p>
        </p:txBody>
      </p:sp>
      <p:sp>
        <p:nvSpPr>
          <p:cNvPr id="3079" name="AutoShape 31"/>
          <p:cNvSpPr>
            <a:spLocks noChangeArrowheads="1"/>
          </p:cNvSpPr>
          <p:nvPr/>
        </p:nvSpPr>
        <p:spPr bwMode="auto">
          <a:xfrm>
            <a:off x="2514600" y="3500438"/>
            <a:ext cx="257175" cy="309562"/>
          </a:xfrm>
          <a:prstGeom prst="downArrow">
            <a:avLst>
              <a:gd name="adj1" fmla="val 50000"/>
              <a:gd name="adj2" fmla="val 58446"/>
            </a:avLst>
          </a:prstGeom>
          <a:solidFill>
            <a:schemeClr val="accent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grpSp>
        <p:nvGrpSpPr>
          <p:cNvPr id="3080" name="Group 47"/>
          <p:cNvGrpSpPr>
            <a:grpSpLocks/>
          </p:cNvGrpSpPr>
          <p:nvPr/>
        </p:nvGrpSpPr>
        <p:grpSpPr bwMode="auto">
          <a:xfrm>
            <a:off x="5219700" y="2606675"/>
            <a:ext cx="3276600" cy="1812925"/>
            <a:chOff x="3216" y="1392"/>
            <a:chExt cx="2064" cy="1142"/>
          </a:xfrm>
        </p:grpSpPr>
        <p:sp>
          <p:nvSpPr>
            <p:cNvPr id="3081" name="Line 45"/>
            <p:cNvSpPr>
              <a:spLocks noChangeShapeType="1"/>
            </p:cNvSpPr>
            <p:nvPr/>
          </p:nvSpPr>
          <p:spPr bwMode="auto">
            <a:xfrm>
              <a:off x="3840" y="2112"/>
              <a:ext cx="288" cy="28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/>
            <a:lstStyle/>
            <a:p>
              <a:endParaRPr lang="en-GB"/>
            </a:p>
          </p:txBody>
        </p:sp>
        <p:sp>
          <p:nvSpPr>
            <p:cNvPr id="3082" name="Line 43"/>
            <p:cNvSpPr>
              <a:spLocks noChangeShapeType="1"/>
            </p:cNvSpPr>
            <p:nvPr/>
          </p:nvSpPr>
          <p:spPr bwMode="auto">
            <a:xfrm flipH="1">
              <a:off x="3360" y="2112"/>
              <a:ext cx="384" cy="28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/>
            <a:lstStyle/>
            <a:p>
              <a:endParaRPr lang="en-GB"/>
            </a:p>
          </p:txBody>
        </p:sp>
        <p:sp>
          <p:nvSpPr>
            <p:cNvPr id="3083" name="Rectangle 10"/>
            <p:cNvSpPr>
              <a:spLocks noChangeArrowheads="1"/>
            </p:cNvSpPr>
            <p:nvPr/>
          </p:nvSpPr>
          <p:spPr bwMode="auto">
            <a:xfrm>
              <a:off x="4176" y="1392"/>
              <a:ext cx="577" cy="220"/>
            </a:xfrm>
            <a:prstGeom prst="rect">
              <a:avLst/>
            </a:prstGeom>
            <a:noFill/>
            <a:ln w="1270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084" name="Rectangle 11"/>
            <p:cNvSpPr>
              <a:spLocks noChangeArrowheads="1"/>
            </p:cNvSpPr>
            <p:nvPr/>
          </p:nvSpPr>
          <p:spPr bwMode="auto">
            <a:xfrm>
              <a:off x="4240" y="1488"/>
              <a:ext cx="483" cy="1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085" name="Rectangle 12"/>
            <p:cNvSpPr>
              <a:spLocks noChangeArrowheads="1"/>
            </p:cNvSpPr>
            <p:nvPr/>
          </p:nvSpPr>
          <p:spPr bwMode="auto">
            <a:xfrm>
              <a:off x="4272" y="1440"/>
              <a:ext cx="395" cy="1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300" b="1">
                  <a:solidFill>
                    <a:srgbClr val="000000"/>
                  </a:solidFill>
                  <a:latin typeface="Helvetica" pitchFamily="34" charset="0"/>
                </a:rPr>
                <a:t>Outlook</a:t>
              </a:r>
              <a:endParaRPr lang="en-GB">
                <a:latin typeface="Times New Roman" pitchFamily="18" charset="0"/>
              </a:endParaRPr>
            </a:p>
          </p:txBody>
        </p:sp>
        <p:sp>
          <p:nvSpPr>
            <p:cNvPr id="3086" name="Line 13"/>
            <p:cNvSpPr>
              <a:spLocks noChangeShapeType="1"/>
            </p:cNvSpPr>
            <p:nvPr/>
          </p:nvSpPr>
          <p:spPr bwMode="auto">
            <a:xfrm flipH="1">
              <a:off x="3830" y="1611"/>
              <a:ext cx="426" cy="308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087" name="Line 14"/>
            <p:cNvSpPr>
              <a:spLocks noChangeShapeType="1"/>
            </p:cNvSpPr>
            <p:nvPr/>
          </p:nvSpPr>
          <p:spPr bwMode="auto">
            <a:xfrm>
              <a:off x="4469" y="1611"/>
              <a:ext cx="1" cy="254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088" name="Line 15"/>
            <p:cNvSpPr>
              <a:spLocks noChangeShapeType="1"/>
            </p:cNvSpPr>
            <p:nvPr/>
          </p:nvSpPr>
          <p:spPr bwMode="auto">
            <a:xfrm>
              <a:off x="4682" y="1611"/>
              <a:ext cx="404" cy="29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089" name="Oval 16"/>
            <p:cNvSpPr>
              <a:spLocks noChangeArrowheads="1"/>
            </p:cNvSpPr>
            <p:nvPr/>
          </p:nvSpPr>
          <p:spPr bwMode="auto">
            <a:xfrm>
              <a:off x="4347" y="1884"/>
              <a:ext cx="254" cy="124"/>
            </a:xfrm>
            <a:prstGeom prst="ellips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090" name="Rectangle 17"/>
            <p:cNvSpPr>
              <a:spLocks noChangeArrowheads="1"/>
            </p:cNvSpPr>
            <p:nvPr/>
          </p:nvSpPr>
          <p:spPr bwMode="auto">
            <a:xfrm>
              <a:off x="4454" y="1904"/>
              <a:ext cx="111" cy="1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091" name="Rectangle 18"/>
            <p:cNvSpPr>
              <a:spLocks noChangeArrowheads="1"/>
            </p:cNvSpPr>
            <p:nvPr/>
          </p:nvSpPr>
          <p:spPr bwMode="auto">
            <a:xfrm>
              <a:off x="4454" y="1903"/>
              <a:ext cx="64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200" b="1">
                  <a:solidFill>
                    <a:srgbClr val="000000"/>
                  </a:solidFill>
                  <a:latin typeface="Helvetica" pitchFamily="34" charset="0"/>
                </a:rPr>
                <a:t>P</a:t>
              </a:r>
              <a:endParaRPr lang="en-GB">
                <a:latin typeface="Times New Roman" pitchFamily="18" charset="0"/>
              </a:endParaRPr>
            </a:p>
          </p:txBody>
        </p:sp>
        <p:sp>
          <p:nvSpPr>
            <p:cNvPr id="3092" name="Rectangle 19"/>
            <p:cNvSpPr>
              <a:spLocks noChangeArrowheads="1"/>
            </p:cNvSpPr>
            <p:nvPr/>
          </p:nvSpPr>
          <p:spPr bwMode="auto">
            <a:xfrm>
              <a:off x="3877" y="1727"/>
              <a:ext cx="261" cy="1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093" name="Rectangle 20"/>
            <p:cNvSpPr>
              <a:spLocks noChangeArrowheads="1"/>
            </p:cNvSpPr>
            <p:nvPr/>
          </p:nvSpPr>
          <p:spPr bwMode="auto">
            <a:xfrm>
              <a:off x="3877" y="1719"/>
              <a:ext cx="285" cy="1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094" name="Rectangle 21"/>
            <p:cNvSpPr>
              <a:spLocks noChangeArrowheads="1"/>
            </p:cNvSpPr>
            <p:nvPr/>
          </p:nvSpPr>
          <p:spPr bwMode="auto">
            <a:xfrm>
              <a:off x="3744" y="1661"/>
              <a:ext cx="255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200">
                  <a:solidFill>
                    <a:srgbClr val="000000"/>
                  </a:solidFill>
                  <a:latin typeface="Helvetica" pitchFamily="34" charset="0"/>
                </a:rPr>
                <a:t>sunny</a:t>
              </a:r>
              <a:endParaRPr lang="en-GB">
                <a:latin typeface="Times New Roman" pitchFamily="18" charset="0"/>
              </a:endParaRPr>
            </a:p>
          </p:txBody>
        </p:sp>
        <p:sp>
          <p:nvSpPr>
            <p:cNvPr id="3095" name="Rectangle 22"/>
            <p:cNvSpPr>
              <a:spLocks noChangeArrowheads="1"/>
            </p:cNvSpPr>
            <p:nvPr/>
          </p:nvSpPr>
          <p:spPr bwMode="auto">
            <a:xfrm>
              <a:off x="4311" y="1727"/>
              <a:ext cx="371" cy="1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096" name="Rectangle 23"/>
            <p:cNvSpPr>
              <a:spLocks noChangeArrowheads="1"/>
            </p:cNvSpPr>
            <p:nvPr/>
          </p:nvSpPr>
          <p:spPr bwMode="auto">
            <a:xfrm>
              <a:off x="4311" y="1719"/>
              <a:ext cx="388" cy="1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097" name="Rectangle 24"/>
            <p:cNvSpPr>
              <a:spLocks noChangeArrowheads="1"/>
            </p:cNvSpPr>
            <p:nvPr/>
          </p:nvSpPr>
          <p:spPr bwMode="auto">
            <a:xfrm>
              <a:off x="4312" y="1680"/>
              <a:ext cx="362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200" dirty="0">
                  <a:solidFill>
                    <a:srgbClr val="000000"/>
                  </a:solidFill>
                  <a:latin typeface="Helvetica" pitchFamily="34" charset="0"/>
                </a:rPr>
                <a:t>overcast</a:t>
              </a:r>
              <a:endParaRPr lang="en-GB" dirty="0">
                <a:latin typeface="Times New Roman" pitchFamily="18" charset="0"/>
              </a:endParaRPr>
            </a:p>
          </p:txBody>
        </p:sp>
        <p:sp>
          <p:nvSpPr>
            <p:cNvPr id="3098" name="Rectangle 25"/>
            <p:cNvSpPr>
              <a:spLocks noChangeArrowheads="1"/>
            </p:cNvSpPr>
            <p:nvPr/>
          </p:nvSpPr>
          <p:spPr bwMode="auto">
            <a:xfrm>
              <a:off x="4841" y="1727"/>
              <a:ext cx="165" cy="1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099" name="Rectangle 26"/>
            <p:cNvSpPr>
              <a:spLocks noChangeArrowheads="1"/>
            </p:cNvSpPr>
            <p:nvPr/>
          </p:nvSpPr>
          <p:spPr bwMode="auto">
            <a:xfrm>
              <a:off x="4841" y="1719"/>
              <a:ext cx="199" cy="1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100" name="Rectangle 27"/>
            <p:cNvSpPr>
              <a:spLocks noChangeArrowheads="1"/>
            </p:cNvSpPr>
            <p:nvPr/>
          </p:nvSpPr>
          <p:spPr bwMode="auto">
            <a:xfrm>
              <a:off x="4977" y="1680"/>
              <a:ext cx="159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200">
                  <a:solidFill>
                    <a:srgbClr val="000000"/>
                  </a:solidFill>
                  <a:latin typeface="Helvetica" pitchFamily="34" charset="0"/>
                </a:rPr>
                <a:t>rain</a:t>
              </a:r>
              <a:endParaRPr lang="en-GB">
                <a:latin typeface="Times New Roman" pitchFamily="18" charset="0"/>
              </a:endParaRPr>
            </a:p>
          </p:txBody>
        </p:sp>
        <p:sp>
          <p:nvSpPr>
            <p:cNvPr id="3101" name="AutoShape 29"/>
            <p:cNvSpPr>
              <a:spLocks noChangeArrowheads="1"/>
            </p:cNvSpPr>
            <p:nvPr/>
          </p:nvSpPr>
          <p:spPr bwMode="auto">
            <a:xfrm>
              <a:off x="4848" y="1872"/>
              <a:ext cx="432" cy="288"/>
            </a:xfrm>
            <a:prstGeom prst="triangle">
              <a:avLst>
                <a:gd name="adj" fmla="val 50000"/>
              </a:avLst>
            </a:prstGeom>
            <a:solidFill>
              <a:srgbClr val="FF9933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GB"/>
            </a:p>
          </p:txBody>
        </p:sp>
        <p:grpSp>
          <p:nvGrpSpPr>
            <p:cNvPr id="3102" name="Group 35"/>
            <p:cNvGrpSpPr>
              <a:grpSpLocks/>
            </p:cNvGrpSpPr>
            <p:nvPr/>
          </p:nvGrpSpPr>
          <p:grpSpPr bwMode="auto">
            <a:xfrm>
              <a:off x="3504" y="1920"/>
              <a:ext cx="577" cy="220"/>
              <a:chOff x="3504" y="2400"/>
              <a:chExt cx="577" cy="220"/>
            </a:xfrm>
          </p:grpSpPr>
          <p:sp>
            <p:nvSpPr>
              <p:cNvPr id="3111" name="Rectangle 32"/>
              <p:cNvSpPr>
                <a:spLocks noChangeArrowheads="1"/>
              </p:cNvSpPr>
              <p:nvPr/>
            </p:nvSpPr>
            <p:spPr bwMode="auto">
              <a:xfrm>
                <a:off x="3504" y="2400"/>
                <a:ext cx="577" cy="220"/>
              </a:xfrm>
              <a:prstGeom prst="rect">
                <a:avLst/>
              </a:prstGeom>
              <a:noFill/>
              <a:ln w="1270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3112" name="Rectangle 34"/>
              <p:cNvSpPr>
                <a:spLocks noChangeArrowheads="1"/>
              </p:cNvSpPr>
              <p:nvPr/>
            </p:nvSpPr>
            <p:spPr bwMode="auto">
              <a:xfrm>
                <a:off x="3552" y="2448"/>
                <a:ext cx="443" cy="12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eaLnBrk="0" hangingPunct="0"/>
                <a:r>
                  <a:rPr lang="en-GB" sz="1300" b="1" dirty="0">
                    <a:solidFill>
                      <a:srgbClr val="000000"/>
                    </a:solidFill>
                    <a:latin typeface="Helvetica" pitchFamily="34" charset="0"/>
                  </a:rPr>
                  <a:t>Humidity</a:t>
                </a:r>
                <a:endParaRPr lang="en-GB" dirty="0">
                  <a:latin typeface="Times New Roman" pitchFamily="18" charset="0"/>
                </a:endParaRPr>
              </a:p>
            </p:txBody>
          </p:sp>
        </p:grpSp>
        <p:grpSp>
          <p:nvGrpSpPr>
            <p:cNvPr id="3103" name="Group 39"/>
            <p:cNvGrpSpPr>
              <a:grpSpLocks/>
            </p:cNvGrpSpPr>
            <p:nvPr/>
          </p:nvGrpSpPr>
          <p:grpSpPr bwMode="auto">
            <a:xfrm>
              <a:off x="3216" y="2400"/>
              <a:ext cx="254" cy="134"/>
              <a:chOff x="3216" y="2448"/>
              <a:chExt cx="254" cy="134"/>
            </a:xfrm>
          </p:grpSpPr>
          <p:sp>
            <p:nvSpPr>
              <p:cNvPr id="3109" name="Oval 36"/>
              <p:cNvSpPr>
                <a:spLocks noChangeArrowheads="1"/>
              </p:cNvSpPr>
              <p:nvPr/>
            </p:nvSpPr>
            <p:spPr bwMode="auto">
              <a:xfrm>
                <a:off x="3216" y="2448"/>
                <a:ext cx="254" cy="124"/>
              </a:xfrm>
              <a:prstGeom prst="ellips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3110" name="Rectangle 38"/>
              <p:cNvSpPr>
                <a:spLocks noChangeArrowheads="1"/>
              </p:cNvSpPr>
              <p:nvPr/>
            </p:nvSpPr>
            <p:spPr bwMode="auto">
              <a:xfrm>
                <a:off x="3323" y="2467"/>
                <a:ext cx="69" cy="11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eaLnBrk="0" hangingPunct="0"/>
                <a:r>
                  <a:rPr lang="en-GB" sz="1200" b="1">
                    <a:solidFill>
                      <a:srgbClr val="000000"/>
                    </a:solidFill>
                    <a:latin typeface="Helvetica" pitchFamily="34" charset="0"/>
                  </a:rPr>
                  <a:t>N</a:t>
                </a:r>
                <a:endParaRPr lang="en-GB">
                  <a:latin typeface="Times New Roman" pitchFamily="18" charset="0"/>
                </a:endParaRPr>
              </a:p>
            </p:txBody>
          </p:sp>
        </p:grpSp>
        <p:grpSp>
          <p:nvGrpSpPr>
            <p:cNvPr id="3104" name="Group 40"/>
            <p:cNvGrpSpPr>
              <a:grpSpLocks/>
            </p:cNvGrpSpPr>
            <p:nvPr/>
          </p:nvGrpSpPr>
          <p:grpSpPr bwMode="auto">
            <a:xfrm>
              <a:off x="4032" y="2400"/>
              <a:ext cx="240" cy="134"/>
              <a:chOff x="3216" y="2448"/>
              <a:chExt cx="254" cy="134"/>
            </a:xfrm>
          </p:grpSpPr>
          <p:sp>
            <p:nvSpPr>
              <p:cNvPr id="3107" name="Oval 41"/>
              <p:cNvSpPr>
                <a:spLocks noChangeArrowheads="1"/>
              </p:cNvSpPr>
              <p:nvPr/>
            </p:nvSpPr>
            <p:spPr bwMode="auto">
              <a:xfrm>
                <a:off x="3216" y="2448"/>
                <a:ext cx="254" cy="124"/>
              </a:xfrm>
              <a:prstGeom prst="ellips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3108" name="Rectangle 42"/>
              <p:cNvSpPr>
                <a:spLocks noChangeArrowheads="1"/>
              </p:cNvSpPr>
              <p:nvPr/>
            </p:nvSpPr>
            <p:spPr bwMode="auto">
              <a:xfrm>
                <a:off x="3323" y="2467"/>
                <a:ext cx="68" cy="11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eaLnBrk="0" hangingPunct="0"/>
                <a:r>
                  <a:rPr lang="en-GB" sz="1200" b="1">
                    <a:solidFill>
                      <a:srgbClr val="000000"/>
                    </a:solidFill>
                    <a:latin typeface="Helvetica" pitchFamily="34" charset="0"/>
                  </a:rPr>
                  <a:t>P</a:t>
                </a:r>
                <a:endParaRPr lang="en-GB">
                  <a:latin typeface="Times New Roman" pitchFamily="18" charset="0"/>
                </a:endParaRPr>
              </a:p>
            </p:txBody>
          </p:sp>
        </p:grpSp>
        <p:sp>
          <p:nvSpPr>
            <p:cNvPr id="3105" name="Rectangle 44"/>
            <p:cNvSpPr>
              <a:spLocks noChangeArrowheads="1"/>
            </p:cNvSpPr>
            <p:nvPr/>
          </p:nvSpPr>
          <p:spPr bwMode="auto">
            <a:xfrm>
              <a:off x="3276" y="2208"/>
              <a:ext cx="180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200">
                  <a:solidFill>
                    <a:srgbClr val="000000"/>
                  </a:solidFill>
                  <a:latin typeface="Helvetica" pitchFamily="34" charset="0"/>
                </a:rPr>
                <a:t>high</a:t>
              </a:r>
              <a:endParaRPr lang="en-GB">
                <a:latin typeface="Times New Roman" pitchFamily="18" charset="0"/>
              </a:endParaRPr>
            </a:p>
          </p:txBody>
        </p:sp>
        <p:sp>
          <p:nvSpPr>
            <p:cNvPr id="3106" name="Rectangle 46"/>
            <p:cNvSpPr>
              <a:spLocks noChangeArrowheads="1"/>
            </p:cNvSpPr>
            <p:nvPr/>
          </p:nvSpPr>
          <p:spPr bwMode="auto">
            <a:xfrm>
              <a:off x="4074" y="2208"/>
              <a:ext cx="294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200">
                  <a:solidFill>
                    <a:srgbClr val="000000"/>
                  </a:solidFill>
                  <a:latin typeface="Helvetica" pitchFamily="34" charset="0"/>
                </a:rPr>
                <a:t>normal</a:t>
              </a:r>
              <a:endParaRPr lang="en-GB">
                <a:latin typeface="Times New Roman" pitchFamily="18" charset="0"/>
              </a:endParaRPr>
            </a:p>
          </p:txBody>
        </p:sp>
      </p:grp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b="1" smtClean="0"/>
              <a:t>ID3 Algorithm</a:t>
            </a:r>
            <a:endParaRPr lang="en-GB" sz="3200" smtClean="0"/>
          </a:p>
        </p:txBody>
      </p:sp>
      <p:sp>
        <p:nvSpPr>
          <p:cNvPr id="4100" name="Rectangle 3"/>
          <p:cNvSpPr>
            <a:spLocks noGrp="1" noChangeArrowheads="1"/>
          </p:cNvSpPr>
          <p:nvPr>
            <p:ph idx="1"/>
          </p:nvPr>
        </p:nvSpPr>
        <p:spPr>
          <a:xfrm>
            <a:off x="500034" y="1038212"/>
            <a:ext cx="8382000" cy="533400"/>
          </a:xfrm>
        </p:spPr>
        <p:txBody>
          <a:bodyPr/>
          <a:lstStyle/>
          <a:p>
            <a:pPr marL="285750" indent="-285750"/>
            <a:r>
              <a:rPr lang="en-GB" sz="2800" b="1" dirty="0" smtClean="0"/>
              <a:t>Algorithm Illustration</a:t>
            </a:r>
          </a:p>
          <a:p>
            <a:pPr marL="285750" indent="-285750"/>
            <a:endParaRPr lang="en-GB" dirty="0" smtClean="0"/>
          </a:p>
        </p:txBody>
      </p:sp>
      <p:sp>
        <p:nvSpPr>
          <p:cNvPr id="4101" name="Text Box 7"/>
          <p:cNvSpPr txBox="1">
            <a:spLocks noChangeArrowheads="1"/>
          </p:cNvSpPr>
          <p:nvPr/>
        </p:nvSpPr>
        <p:spPr bwMode="auto">
          <a:xfrm>
            <a:off x="971550" y="3863975"/>
            <a:ext cx="2681288" cy="107791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GB" sz="1600" b="1" dirty="0">
                <a:latin typeface="Arial Narrow" pitchFamily="34" charset="0"/>
              </a:rPr>
              <a:t>Gain(Temperature) = 0.020 bits</a:t>
            </a:r>
          </a:p>
          <a:p>
            <a:r>
              <a:rPr lang="en-GB" sz="1600" b="1" dirty="0">
                <a:latin typeface="Arial Narrow" pitchFamily="34" charset="0"/>
              </a:rPr>
              <a:t>Gain(Humidity) = 0.020 bits</a:t>
            </a:r>
          </a:p>
          <a:p>
            <a:r>
              <a:rPr lang="en-GB" sz="1600" b="1" dirty="0">
                <a:solidFill>
                  <a:schemeClr val="accent1"/>
                </a:solidFill>
                <a:latin typeface="Arial Narrow" pitchFamily="34" charset="0"/>
              </a:rPr>
              <a:t>Gain(Windy) = 0.971 bits</a:t>
            </a:r>
          </a:p>
          <a:p>
            <a:r>
              <a:rPr lang="en-GB" sz="1600" b="1" dirty="0">
                <a:latin typeface="Arial Narrow" pitchFamily="34" charset="0"/>
                <a:sym typeface="Symbol" pitchFamily="18" charset="2"/>
              </a:rPr>
              <a:t> </a:t>
            </a:r>
            <a:r>
              <a:rPr lang="en-GB" sz="1600" b="1" dirty="0">
                <a:latin typeface="Arial Narrow" pitchFamily="34" charset="0"/>
              </a:rPr>
              <a:t>Windy is chosen as the root.</a:t>
            </a:r>
          </a:p>
        </p:txBody>
      </p:sp>
      <p:sp>
        <p:nvSpPr>
          <p:cNvPr id="4102" name="AutoShape 8"/>
          <p:cNvSpPr>
            <a:spLocks noChangeArrowheads="1"/>
          </p:cNvSpPr>
          <p:nvPr/>
        </p:nvSpPr>
        <p:spPr bwMode="auto">
          <a:xfrm>
            <a:off x="2268538" y="3332163"/>
            <a:ext cx="215900" cy="312737"/>
          </a:xfrm>
          <a:prstGeom prst="downArrow">
            <a:avLst>
              <a:gd name="adj1" fmla="val 50000"/>
              <a:gd name="adj2" fmla="val 58283"/>
            </a:avLst>
          </a:prstGeom>
          <a:solidFill>
            <a:schemeClr val="accent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grpSp>
        <p:nvGrpSpPr>
          <p:cNvPr id="4103" name="Group 45"/>
          <p:cNvGrpSpPr>
            <a:grpSpLocks/>
          </p:cNvGrpSpPr>
          <p:nvPr/>
        </p:nvGrpSpPr>
        <p:grpSpPr bwMode="auto">
          <a:xfrm>
            <a:off x="838200" y="1847850"/>
            <a:ext cx="3581400" cy="1352550"/>
            <a:chOff x="528" y="1104"/>
            <a:chExt cx="2256" cy="852"/>
          </a:xfrm>
        </p:grpSpPr>
        <p:sp>
          <p:nvSpPr>
            <p:cNvPr id="4148" name="Text Box 6"/>
            <p:cNvSpPr txBox="1">
              <a:spLocks noChangeArrowheads="1"/>
            </p:cNvSpPr>
            <p:nvPr/>
          </p:nvSpPr>
          <p:spPr bwMode="auto">
            <a:xfrm>
              <a:off x="528" y="1104"/>
              <a:ext cx="2256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GB" b="1"/>
                <a:t>Training Set(outlook=rain)</a:t>
              </a:r>
            </a:p>
          </p:txBody>
        </p:sp>
        <p:graphicFrame>
          <p:nvGraphicFramePr>
            <p:cNvPr id="4098" name="Object 2"/>
            <p:cNvGraphicFramePr>
              <a:graphicFrameLocks noChangeAspect="1"/>
            </p:cNvGraphicFramePr>
            <p:nvPr/>
          </p:nvGraphicFramePr>
          <p:xfrm>
            <a:off x="600" y="1326"/>
            <a:ext cx="1764" cy="630"/>
          </p:xfrm>
          <a:graphic>
            <a:graphicData uri="http://schemas.openxmlformats.org/presentationml/2006/ole">
              <p:oleObj spid="_x0000_s4098" name="Worksheet" r:id="rId3" imgW="3078000" imgH="1029240" progId="Excel.Sheet.8">
                <p:embed/>
              </p:oleObj>
            </a:graphicData>
          </a:graphic>
        </p:graphicFrame>
      </p:grpSp>
      <p:grpSp>
        <p:nvGrpSpPr>
          <p:cNvPr id="4104" name="Group 59"/>
          <p:cNvGrpSpPr>
            <a:grpSpLocks/>
          </p:cNvGrpSpPr>
          <p:nvPr/>
        </p:nvGrpSpPr>
        <p:grpSpPr bwMode="auto">
          <a:xfrm>
            <a:off x="5021263" y="2835275"/>
            <a:ext cx="3741737" cy="1812925"/>
            <a:chOff x="3120" y="1690"/>
            <a:chExt cx="2357" cy="1142"/>
          </a:xfrm>
        </p:grpSpPr>
        <p:sp>
          <p:nvSpPr>
            <p:cNvPr id="4105" name="Line 10"/>
            <p:cNvSpPr>
              <a:spLocks noChangeShapeType="1"/>
            </p:cNvSpPr>
            <p:nvPr/>
          </p:nvSpPr>
          <p:spPr bwMode="auto">
            <a:xfrm>
              <a:off x="3744" y="2410"/>
              <a:ext cx="288" cy="28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/>
            <a:lstStyle/>
            <a:p>
              <a:endParaRPr lang="en-GB"/>
            </a:p>
          </p:txBody>
        </p:sp>
        <p:sp>
          <p:nvSpPr>
            <p:cNvPr id="4106" name="Line 11"/>
            <p:cNvSpPr>
              <a:spLocks noChangeShapeType="1"/>
            </p:cNvSpPr>
            <p:nvPr/>
          </p:nvSpPr>
          <p:spPr bwMode="auto">
            <a:xfrm flipH="1">
              <a:off x="3264" y="2410"/>
              <a:ext cx="384" cy="28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/>
            <a:lstStyle/>
            <a:p>
              <a:endParaRPr lang="en-GB"/>
            </a:p>
          </p:txBody>
        </p:sp>
        <p:sp>
          <p:nvSpPr>
            <p:cNvPr id="4107" name="Rectangle 12"/>
            <p:cNvSpPr>
              <a:spLocks noChangeArrowheads="1"/>
            </p:cNvSpPr>
            <p:nvPr/>
          </p:nvSpPr>
          <p:spPr bwMode="auto">
            <a:xfrm>
              <a:off x="4080" y="1690"/>
              <a:ext cx="577" cy="220"/>
            </a:xfrm>
            <a:prstGeom prst="rect">
              <a:avLst/>
            </a:prstGeom>
            <a:noFill/>
            <a:ln w="1270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4108" name="Rectangle 13"/>
            <p:cNvSpPr>
              <a:spLocks noChangeArrowheads="1"/>
            </p:cNvSpPr>
            <p:nvPr/>
          </p:nvSpPr>
          <p:spPr bwMode="auto">
            <a:xfrm>
              <a:off x="4144" y="1786"/>
              <a:ext cx="483" cy="1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4109" name="Rectangle 14"/>
            <p:cNvSpPr>
              <a:spLocks noChangeArrowheads="1"/>
            </p:cNvSpPr>
            <p:nvPr/>
          </p:nvSpPr>
          <p:spPr bwMode="auto">
            <a:xfrm>
              <a:off x="4176" y="1738"/>
              <a:ext cx="395" cy="1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300" b="1">
                  <a:solidFill>
                    <a:srgbClr val="000000"/>
                  </a:solidFill>
                  <a:latin typeface="Helvetica" pitchFamily="34" charset="0"/>
                </a:rPr>
                <a:t>Outlook</a:t>
              </a:r>
              <a:endParaRPr lang="en-GB">
                <a:latin typeface="Times New Roman" pitchFamily="18" charset="0"/>
              </a:endParaRPr>
            </a:p>
          </p:txBody>
        </p:sp>
        <p:sp>
          <p:nvSpPr>
            <p:cNvPr id="4110" name="Line 15"/>
            <p:cNvSpPr>
              <a:spLocks noChangeShapeType="1"/>
            </p:cNvSpPr>
            <p:nvPr/>
          </p:nvSpPr>
          <p:spPr bwMode="auto">
            <a:xfrm flipH="1">
              <a:off x="3734" y="1909"/>
              <a:ext cx="426" cy="308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4111" name="Line 16"/>
            <p:cNvSpPr>
              <a:spLocks noChangeShapeType="1"/>
            </p:cNvSpPr>
            <p:nvPr/>
          </p:nvSpPr>
          <p:spPr bwMode="auto">
            <a:xfrm>
              <a:off x="4373" y="1909"/>
              <a:ext cx="1" cy="254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4112" name="Line 17"/>
            <p:cNvSpPr>
              <a:spLocks noChangeShapeType="1"/>
            </p:cNvSpPr>
            <p:nvPr/>
          </p:nvSpPr>
          <p:spPr bwMode="auto">
            <a:xfrm>
              <a:off x="4586" y="1909"/>
              <a:ext cx="404" cy="29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4113" name="Oval 18"/>
            <p:cNvSpPr>
              <a:spLocks noChangeArrowheads="1"/>
            </p:cNvSpPr>
            <p:nvPr/>
          </p:nvSpPr>
          <p:spPr bwMode="auto">
            <a:xfrm>
              <a:off x="4251" y="2182"/>
              <a:ext cx="254" cy="124"/>
            </a:xfrm>
            <a:prstGeom prst="ellips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4114" name="Rectangle 19"/>
            <p:cNvSpPr>
              <a:spLocks noChangeArrowheads="1"/>
            </p:cNvSpPr>
            <p:nvPr/>
          </p:nvSpPr>
          <p:spPr bwMode="auto">
            <a:xfrm>
              <a:off x="4358" y="2202"/>
              <a:ext cx="111" cy="1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4115" name="Rectangle 20"/>
            <p:cNvSpPr>
              <a:spLocks noChangeArrowheads="1"/>
            </p:cNvSpPr>
            <p:nvPr/>
          </p:nvSpPr>
          <p:spPr bwMode="auto">
            <a:xfrm>
              <a:off x="4358" y="2201"/>
              <a:ext cx="64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200" b="1">
                  <a:solidFill>
                    <a:srgbClr val="000000"/>
                  </a:solidFill>
                  <a:latin typeface="Helvetica" pitchFamily="34" charset="0"/>
                </a:rPr>
                <a:t>P</a:t>
              </a:r>
              <a:endParaRPr lang="en-GB">
                <a:latin typeface="Times New Roman" pitchFamily="18" charset="0"/>
              </a:endParaRPr>
            </a:p>
          </p:txBody>
        </p:sp>
        <p:sp>
          <p:nvSpPr>
            <p:cNvPr id="4116" name="Rectangle 21"/>
            <p:cNvSpPr>
              <a:spLocks noChangeArrowheads="1"/>
            </p:cNvSpPr>
            <p:nvPr/>
          </p:nvSpPr>
          <p:spPr bwMode="auto">
            <a:xfrm>
              <a:off x="3781" y="2025"/>
              <a:ext cx="261" cy="1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4117" name="Rectangle 22"/>
            <p:cNvSpPr>
              <a:spLocks noChangeArrowheads="1"/>
            </p:cNvSpPr>
            <p:nvPr/>
          </p:nvSpPr>
          <p:spPr bwMode="auto">
            <a:xfrm>
              <a:off x="3781" y="2017"/>
              <a:ext cx="285" cy="1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4118" name="Rectangle 23"/>
            <p:cNvSpPr>
              <a:spLocks noChangeArrowheads="1"/>
            </p:cNvSpPr>
            <p:nvPr/>
          </p:nvSpPr>
          <p:spPr bwMode="auto">
            <a:xfrm>
              <a:off x="3648" y="1959"/>
              <a:ext cx="255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200">
                  <a:solidFill>
                    <a:srgbClr val="000000"/>
                  </a:solidFill>
                  <a:latin typeface="Helvetica" pitchFamily="34" charset="0"/>
                </a:rPr>
                <a:t>sunny</a:t>
              </a:r>
              <a:endParaRPr lang="en-GB">
                <a:latin typeface="Times New Roman" pitchFamily="18" charset="0"/>
              </a:endParaRPr>
            </a:p>
          </p:txBody>
        </p:sp>
        <p:sp>
          <p:nvSpPr>
            <p:cNvPr id="4119" name="Rectangle 24"/>
            <p:cNvSpPr>
              <a:spLocks noChangeArrowheads="1"/>
            </p:cNvSpPr>
            <p:nvPr/>
          </p:nvSpPr>
          <p:spPr bwMode="auto">
            <a:xfrm>
              <a:off x="4215" y="2025"/>
              <a:ext cx="371" cy="1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4120" name="Rectangle 25"/>
            <p:cNvSpPr>
              <a:spLocks noChangeArrowheads="1"/>
            </p:cNvSpPr>
            <p:nvPr/>
          </p:nvSpPr>
          <p:spPr bwMode="auto">
            <a:xfrm>
              <a:off x="4215" y="2017"/>
              <a:ext cx="388" cy="1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4121" name="Rectangle 26"/>
            <p:cNvSpPr>
              <a:spLocks noChangeArrowheads="1"/>
            </p:cNvSpPr>
            <p:nvPr/>
          </p:nvSpPr>
          <p:spPr bwMode="auto">
            <a:xfrm>
              <a:off x="4216" y="1978"/>
              <a:ext cx="362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200" dirty="0">
                  <a:solidFill>
                    <a:srgbClr val="000000"/>
                  </a:solidFill>
                  <a:latin typeface="Helvetica" pitchFamily="34" charset="0"/>
                </a:rPr>
                <a:t>overcast</a:t>
              </a:r>
              <a:endParaRPr lang="en-GB" dirty="0">
                <a:latin typeface="Times New Roman" pitchFamily="18" charset="0"/>
              </a:endParaRPr>
            </a:p>
          </p:txBody>
        </p:sp>
        <p:sp>
          <p:nvSpPr>
            <p:cNvPr id="4122" name="Rectangle 27"/>
            <p:cNvSpPr>
              <a:spLocks noChangeArrowheads="1"/>
            </p:cNvSpPr>
            <p:nvPr/>
          </p:nvSpPr>
          <p:spPr bwMode="auto">
            <a:xfrm>
              <a:off x="4745" y="2025"/>
              <a:ext cx="165" cy="1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4123" name="Rectangle 28"/>
            <p:cNvSpPr>
              <a:spLocks noChangeArrowheads="1"/>
            </p:cNvSpPr>
            <p:nvPr/>
          </p:nvSpPr>
          <p:spPr bwMode="auto">
            <a:xfrm>
              <a:off x="4745" y="2017"/>
              <a:ext cx="199" cy="1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4124" name="Rectangle 29"/>
            <p:cNvSpPr>
              <a:spLocks noChangeArrowheads="1"/>
            </p:cNvSpPr>
            <p:nvPr/>
          </p:nvSpPr>
          <p:spPr bwMode="auto">
            <a:xfrm>
              <a:off x="4881" y="1978"/>
              <a:ext cx="159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200">
                  <a:solidFill>
                    <a:srgbClr val="000000"/>
                  </a:solidFill>
                  <a:latin typeface="Helvetica" pitchFamily="34" charset="0"/>
                </a:rPr>
                <a:t>rain</a:t>
              </a:r>
              <a:endParaRPr lang="en-GB">
                <a:latin typeface="Times New Roman" pitchFamily="18" charset="0"/>
              </a:endParaRPr>
            </a:p>
          </p:txBody>
        </p:sp>
        <p:grpSp>
          <p:nvGrpSpPr>
            <p:cNvPr id="4125" name="Group 31"/>
            <p:cNvGrpSpPr>
              <a:grpSpLocks/>
            </p:cNvGrpSpPr>
            <p:nvPr/>
          </p:nvGrpSpPr>
          <p:grpSpPr bwMode="auto">
            <a:xfrm>
              <a:off x="3408" y="2218"/>
              <a:ext cx="577" cy="220"/>
              <a:chOff x="3504" y="2400"/>
              <a:chExt cx="577" cy="220"/>
            </a:xfrm>
          </p:grpSpPr>
          <p:sp>
            <p:nvSpPr>
              <p:cNvPr id="4146" name="Rectangle 32"/>
              <p:cNvSpPr>
                <a:spLocks noChangeArrowheads="1"/>
              </p:cNvSpPr>
              <p:nvPr/>
            </p:nvSpPr>
            <p:spPr bwMode="auto">
              <a:xfrm>
                <a:off x="3504" y="2400"/>
                <a:ext cx="577" cy="220"/>
              </a:xfrm>
              <a:prstGeom prst="rect">
                <a:avLst/>
              </a:prstGeom>
              <a:noFill/>
              <a:ln w="1270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147" name="Rectangle 33"/>
              <p:cNvSpPr>
                <a:spLocks noChangeArrowheads="1"/>
              </p:cNvSpPr>
              <p:nvPr/>
            </p:nvSpPr>
            <p:spPr bwMode="auto">
              <a:xfrm>
                <a:off x="3552" y="2448"/>
                <a:ext cx="443" cy="12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eaLnBrk="0" hangingPunct="0"/>
                <a:r>
                  <a:rPr lang="en-GB" sz="1300" b="1" dirty="0">
                    <a:solidFill>
                      <a:srgbClr val="000000"/>
                    </a:solidFill>
                    <a:latin typeface="Helvetica" pitchFamily="34" charset="0"/>
                  </a:rPr>
                  <a:t>Humidity</a:t>
                </a:r>
                <a:endParaRPr lang="en-GB" dirty="0">
                  <a:latin typeface="Times New Roman" pitchFamily="18" charset="0"/>
                </a:endParaRPr>
              </a:p>
            </p:txBody>
          </p:sp>
        </p:grpSp>
        <p:grpSp>
          <p:nvGrpSpPr>
            <p:cNvPr id="4126" name="Group 34"/>
            <p:cNvGrpSpPr>
              <a:grpSpLocks/>
            </p:cNvGrpSpPr>
            <p:nvPr/>
          </p:nvGrpSpPr>
          <p:grpSpPr bwMode="auto">
            <a:xfrm>
              <a:off x="3120" y="2698"/>
              <a:ext cx="254" cy="134"/>
              <a:chOff x="3216" y="2448"/>
              <a:chExt cx="254" cy="134"/>
            </a:xfrm>
          </p:grpSpPr>
          <p:sp>
            <p:nvSpPr>
              <p:cNvPr id="4144" name="Oval 35"/>
              <p:cNvSpPr>
                <a:spLocks noChangeArrowheads="1"/>
              </p:cNvSpPr>
              <p:nvPr/>
            </p:nvSpPr>
            <p:spPr bwMode="auto">
              <a:xfrm>
                <a:off x="3216" y="2448"/>
                <a:ext cx="254" cy="124"/>
              </a:xfrm>
              <a:prstGeom prst="ellips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145" name="Rectangle 36"/>
              <p:cNvSpPr>
                <a:spLocks noChangeArrowheads="1"/>
              </p:cNvSpPr>
              <p:nvPr/>
            </p:nvSpPr>
            <p:spPr bwMode="auto">
              <a:xfrm>
                <a:off x="3323" y="2467"/>
                <a:ext cx="69" cy="11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eaLnBrk="0" hangingPunct="0"/>
                <a:r>
                  <a:rPr lang="en-GB" sz="1200" b="1">
                    <a:solidFill>
                      <a:srgbClr val="000000"/>
                    </a:solidFill>
                    <a:latin typeface="Helvetica" pitchFamily="34" charset="0"/>
                  </a:rPr>
                  <a:t>N</a:t>
                </a:r>
                <a:endParaRPr lang="en-GB">
                  <a:latin typeface="Times New Roman" pitchFamily="18" charset="0"/>
                </a:endParaRPr>
              </a:p>
            </p:txBody>
          </p:sp>
        </p:grpSp>
        <p:grpSp>
          <p:nvGrpSpPr>
            <p:cNvPr id="4127" name="Group 37"/>
            <p:cNvGrpSpPr>
              <a:grpSpLocks/>
            </p:cNvGrpSpPr>
            <p:nvPr/>
          </p:nvGrpSpPr>
          <p:grpSpPr bwMode="auto">
            <a:xfrm>
              <a:off x="3936" y="2698"/>
              <a:ext cx="240" cy="134"/>
              <a:chOff x="3216" y="2448"/>
              <a:chExt cx="254" cy="134"/>
            </a:xfrm>
          </p:grpSpPr>
          <p:sp>
            <p:nvSpPr>
              <p:cNvPr id="4142" name="Oval 38"/>
              <p:cNvSpPr>
                <a:spLocks noChangeArrowheads="1"/>
              </p:cNvSpPr>
              <p:nvPr/>
            </p:nvSpPr>
            <p:spPr bwMode="auto">
              <a:xfrm>
                <a:off x="3216" y="2448"/>
                <a:ext cx="254" cy="124"/>
              </a:xfrm>
              <a:prstGeom prst="ellips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143" name="Rectangle 39"/>
              <p:cNvSpPr>
                <a:spLocks noChangeArrowheads="1"/>
              </p:cNvSpPr>
              <p:nvPr/>
            </p:nvSpPr>
            <p:spPr bwMode="auto">
              <a:xfrm>
                <a:off x="3323" y="2467"/>
                <a:ext cx="68" cy="11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eaLnBrk="0" hangingPunct="0"/>
                <a:r>
                  <a:rPr lang="en-GB" sz="1200" b="1">
                    <a:solidFill>
                      <a:srgbClr val="000000"/>
                    </a:solidFill>
                    <a:latin typeface="Helvetica" pitchFamily="34" charset="0"/>
                  </a:rPr>
                  <a:t>P</a:t>
                </a:r>
                <a:endParaRPr lang="en-GB">
                  <a:latin typeface="Times New Roman" pitchFamily="18" charset="0"/>
                </a:endParaRPr>
              </a:p>
            </p:txBody>
          </p:sp>
        </p:grpSp>
        <p:sp>
          <p:nvSpPr>
            <p:cNvPr id="4128" name="Rectangle 40"/>
            <p:cNvSpPr>
              <a:spLocks noChangeArrowheads="1"/>
            </p:cNvSpPr>
            <p:nvPr/>
          </p:nvSpPr>
          <p:spPr bwMode="auto">
            <a:xfrm>
              <a:off x="3180" y="2506"/>
              <a:ext cx="180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200">
                  <a:solidFill>
                    <a:srgbClr val="000000"/>
                  </a:solidFill>
                  <a:latin typeface="Helvetica" pitchFamily="34" charset="0"/>
                </a:rPr>
                <a:t>high</a:t>
              </a:r>
              <a:endParaRPr lang="en-GB">
                <a:latin typeface="Times New Roman" pitchFamily="18" charset="0"/>
              </a:endParaRPr>
            </a:p>
          </p:txBody>
        </p:sp>
        <p:sp>
          <p:nvSpPr>
            <p:cNvPr id="4129" name="Rectangle 41"/>
            <p:cNvSpPr>
              <a:spLocks noChangeArrowheads="1"/>
            </p:cNvSpPr>
            <p:nvPr/>
          </p:nvSpPr>
          <p:spPr bwMode="auto">
            <a:xfrm>
              <a:off x="3978" y="2506"/>
              <a:ext cx="294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200">
                  <a:solidFill>
                    <a:srgbClr val="000000"/>
                  </a:solidFill>
                  <a:latin typeface="Helvetica" pitchFamily="34" charset="0"/>
                </a:rPr>
                <a:t>normal</a:t>
              </a:r>
              <a:endParaRPr lang="en-GB">
                <a:latin typeface="Times New Roman" pitchFamily="18" charset="0"/>
              </a:endParaRPr>
            </a:p>
          </p:txBody>
        </p:sp>
        <p:sp>
          <p:nvSpPr>
            <p:cNvPr id="4130" name="Line 46"/>
            <p:cNvSpPr>
              <a:spLocks noChangeShapeType="1"/>
            </p:cNvSpPr>
            <p:nvPr/>
          </p:nvSpPr>
          <p:spPr bwMode="auto">
            <a:xfrm>
              <a:off x="5040" y="2400"/>
              <a:ext cx="288" cy="28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/>
            <a:lstStyle/>
            <a:p>
              <a:endParaRPr lang="en-GB"/>
            </a:p>
          </p:txBody>
        </p:sp>
        <p:sp>
          <p:nvSpPr>
            <p:cNvPr id="4131" name="Line 47"/>
            <p:cNvSpPr>
              <a:spLocks noChangeShapeType="1"/>
            </p:cNvSpPr>
            <p:nvPr/>
          </p:nvSpPr>
          <p:spPr bwMode="auto">
            <a:xfrm flipH="1">
              <a:off x="4560" y="2400"/>
              <a:ext cx="384" cy="28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/>
            <a:lstStyle/>
            <a:p>
              <a:endParaRPr lang="en-GB"/>
            </a:p>
          </p:txBody>
        </p:sp>
        <p:sp>
          <p:nvSpPr>
            <p:cNvPr id="4132" name="Rectangle 49"/>
            <p:cNvSpPr>
              <a:spLocks noChangeArrowheads="1"/>
            </p:cNvSpPr>
            <p:nvPr/>
          </p:nvSpPr>
          <p:spPr bwMode="auto">
            <a:xfrm>
              <a:off x="4704" y="2208"/>
              <a:ext cx="577" cy="220"/>
            </a:xfrm>
            <a:prstGeom prst="rect">
              <a:avLst/>
            </a:prstGeom>
            <a:noFill/>
            <a:ln w="1270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4133" name="Rectangle 50"/>
            <p:cNvSpPr>
              <a:spLocks noChangeArrowheads="1"/>
            </p:cNvSpPr>
            <p:nvPr/>
          </p:nvSpPr>
          <p:spPr bwMode="auto">
            <a:xfrm>
              <a:off x="4826" y="2256"/>
              <a:ext cx="310" cy="1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300" b="1" dirty="0">
                  <a:solidFill>
                    <a:srgbClr val="000000"/>
                  </a:solidFill>
                  <a:latin typeface="Helvetica" pitchFamily="34" charset="0"/>
                </a:rPr>
                <a:t>Windy</a:t>
              </a:r>
              <a:endParaRPr lang="en-GB" dirty="0">
                <a:latin typeface="Times New Roman" pitchFamily="18" charset="0"/>
              </a:endParaRPr>
            </a:p>
          </p:txBody>
        </p:sp>
        <p:grpSp>
          <p:nvGrpSpPr>
            <p:cNvPr id="4134" name="Group 51"/>
            <p:cNvGrpSpPr>
              <a:grpSpLocks/>
            </p:cNvGrpSpPr>
            <p:nvPr/>
          </p:nvGrpSpPr>
          <p:grpSpPr bwMode="auto">
            <a:xfrm>
              <a:off x="4416" y="2688"/>
              <a:ext cx="254" cy="134"/>
              <a:chOff x="3216" y="2448"/>
              <a:chExt cx="254" cy="134"/>
            </a:xfrm>
          </p:grpSpPr>
          <p:sp>
            <p:nvSpPr>
              <p:cNvPr id="4140" name="Oval 52"/>
              <p:cNvSpPr>
                <a:spLocks noChangeArrowheads="1"/>
              </p:cNvSpPr>
              <p:nvPr/>
            </p:nvSpPr>
            <p:spPr bwMode="auto">
              <a:xfrm>
                <a:off x="3216" y="2448"/>
                <a:ext cx="254" cy="124"/>
              </a:xfrm>
              <a:prstGeom prst="ellips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141" name="Rectangle 53"/>
              <p:cNvSpPr>
                <a:spLocks noChangeArrowheads="1"/>
              </p:cNvSpPr>
              <p:nvPr/>
            </p:nvSpPr>
            <p:spPr bwMode="auto">
              <a:xfrm>
                <a:off x="3323" y="2467"/>
                <a:ext cx="69" cy="11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eaLnBrk="0" hangingPunct="0"/>
                <a:r>
                  <a:rPr lang="en-GB" sz="1200" b="1">
                    <a:solidFill>
                      <a:srgbClr val="000000"/>
                    </a:solidFill>
                    <a:latin typeface="Helvetica" pitchFamily="34" charset="0"/>
                  </a:rPr>
                  <a:t>N</a:t>
                </a:r>
                <a:endParaRPr lang="en-GB">
                  <a:latin typeface="Times New Roman" pitchFamily="18" charset="0"/>
                </a:endParaRPr>
              </a:p>
            </p:txBody>
          </p:sp>
        </p:grpSp>
        <p:grpSp>
          <p:nvGrpSpPr>
            <p:cNvPr id="4135" name="Group 54"/>
            <p:cNvGrpSpPr>
              <a:grpSpLocks/>
            </p:cNvGrpSpPr>
            <p:nvPr/>
          </p:nvGrpSpPr>
          <p:grpSpPr bwMode="auto">
            <a:xfrm>
              <a:off x="5232" y="2688"/>
              <a:ext cx="240" cy="134"/>
              <a:chOff x="3216" y="2448"/>
              <a:chExt cx="254" cy="134"/>
            </a:xfrm>
          </p:grpSpPr>
          <p:sp>
            <p:nvSpPr>
              <p:cNvPr id="4138" name="Oval 55"/>
              <p:cNvSpPr>
                <a:spLocks noChangeArrowheads="1"/>
              </p:cNvSpPr>
              <p:nvPr/>
            </p:nvSpPr>
            <p:spPr bwMode="auto">
              <a:xfrm>
                <a:off x="3216" y="2448"/>
                <a:ext cx="254" cy="124"/>
              </a:xfrm>
              <a:prstGeom prst="ellips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139" name="Rectangle 56"/>
              <p:cNvSpPr>
                <a:spLocks noChangeArrowheads="1"/>
              </p:cNvSpPr>
              <p:nvPr/>
            </p:nvSpPr>
            <p:spPr bwMode="auto">
              <a:xfrm>
                <a:off x="3323" y="2467"/>
                <a:ext cx="68" cy="11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eaLnBrk="0" hangingPunct="0"/>
                <a:r>
                  <a:rPr lang="en-GB" sz="1200" b="1">
                    <a:solidFill>
                      <a:srgbClr val="000000"/>
                    </a:solidFill>
                    <a:latin typeface="Helvetica" pitchFamily="34" charset="0"/>
                  </a:rPr>
                  <a:t>P</a:t>
                </a:r>
                <a:endParaRPr lang="en-GB">
                  <a:latin typeface="Times New Roman" pitchFamily="18" charset="0"/>
                </a:endParaRPr>
              </a:p>
            </p:txBody>
          </p:sp>
        </p:grpSp>
        <p:sp>
          <p:nvSpPr>
            <p:cNvPr id="4136" name="Rectangle 57"/>
            <p:cNvSpPr>
              <a:spLocks noChangeArrowheads="1"/>
            </p:cNvSpPr>
            <p:nvPr/>
          </p:nvSpPr>
          <p:spPr bwMode="auto">
            <a:xfrm>
              <a:off x="4476" y="2496"/>
              <a:ext cx="165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200">
                  <a:solidFill>
                    <a:srgbClr val="000000"/>
                  </a:solidFill>
                  <a:latin typeface="Helvetica" pitchFamily="34" charset="0"/>
                </a:rPr>
                <a:t>true</a:t>
              </a:r>
              <a:endParaRPr lang="en-GB">
                <a:latin typeface="Times New Roman" pitchFamily="18" charset="0"/>
              </a:endParaRPr>
            </a:p>
          </p:txBody>
        </p:sp>
        <p:sp>
          <p:nvSpPr>
            <p:cNvPr id="4137" name="Rectangle 58"/>
            <p:cNvSpPr>
              <a:spLocks noChangeArrowheads="1"/>
            </p:cNvSpPr>
            <p:nvPr/>
          </p:nvSpPr>
          <p:spPr bwMode="auto">
            <a:xfrm>
              <a:off x="5274" y="2496"/>
              <a:ext cx="203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GB" sz="1200">
                  <a:solidFill>
                    <a:srgbClr val="000000"/>
                  </a:solidFill>
                  <a:latin typeface="Helvetica" pitchFamily="34" charset="0"/>
                </a:rPr>
                <a:t>false</a:t>
              </a:r>
              <a:endParaRPr lang="en-GB">
                <a:latin typeface="Times New Roman" pitchFamily="18" charset="0"/>
              </a:endParaRPr>
            </a:p>
          </p:txBody>
        </p:sp>
      </p:grp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>
          <a:xfrm>
            <a:off x="357188" y="285728"/>
            <a:ext cx="7429500" cy="595295"/>
          </a:xfrm>
        </p:spPr>
        <p:txBody>
          <a:bodyPr/>
          <a:lstStyle/>
          <a:p>
            <a:r>
              <a:rPr lang="en-GB" sz="3200" b="1" dirty="0" smtClean="0"/>
              <a:t>Other Algorithms</a:t>
            </a:r>
          </a:p>
        </p:txBody>
      </p:sp>
      <p:sp>
        <p:nvSpPr>
          <p:cNvPr id="578563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143000"/>
            <a:ext cx="8686800" cy="5181600"/>
          </a:xfrm>
        </p:spPr>
        <p:txBody>
          <a:bodyPr/>
          <a:lstStyle/>
          <a:p>
            <a:pPr marL="266700" indent="-266700">
              <a:defRPr/>
            </a:pPr>
            <a:r>
              <a:rPr lang="en-GB" sz="2600" b="1" dirty="0" smtClean="0"/>
              <a:t>Overview</a:t>
            </a:r>
            <a:endParaRPr lang="en-GB" sz="2600" b="1" dirty="0"/>
          </a:p>
          <a:p>
            <a:pPr marL="628650" lvl="1" indent="-361950">
              <a:defRPr/>
            </a:pPr>
            <a:r>
              <a:rPr lang="en-GB" altLang="zh-CN" sz="2400" dirty="0">
                <a:ea typeface="SimSun" pitchFamily="2" charset="-122"/>
              </a:rPr>
              <a:t>ID3 </a:t>
            </a:r>
            <a:r>
              <a:rPr lang="en-GB" altLang="zh-CN" sz="2400" dirty="0" smtClean="0">
                <a:ea typeface="SimSun" pitchFamily="2" charset="-122"/>
              </a:rPr>
              <a:t>Family: </a:t>
            </a:r>
            <a:r>
              <a:rPr lang="en-GB" altLang="zh-CN" sz="2400" dirty="0">
                <a:ea typeface="SimSun" pitchFamily="2" charset="-122"/>
              </a:rPr>
              <a:t>C4.5 and C5 (See5)</a:t>
            </a:r>
          </a:p>
          <a:p>
            <a:pPr marL="628650" lvl="1" indent="-361950">
              <a:defRPr/>
            </a:pPr>
            <a:r>
              <a:rPr lang="en-GB" altLang="zh-CN" sz="2400" dirty="0" smtClean="0">
                <a:ea typeface="SimSun" pitchFamily="2" charset="-122"/>
              </a:rPr>
              <a:t>CART Algorithm</a:t>
            </a:r>
            <a:endParaRPr lang="en-GB" altLang="zh-CN" sz="2400" dirty="0">
              <a:ea typeface="SimSun" pitchFamily="2" charset="-122"/>
            </a:endParaRPr>
          </a:p>
          <a:p>
            <a:pPr marL="990600" lvl="2" indent="-276225">
              <a:defRPr/>
            </a:pPr>
            <a:r>
              <a:rPr lang="en-GB" altLang="zh-CN" sz="2000" dirty="0">
                <a:ea typeface="SimSun" pitchFamily="2" charset="-122"/>
              </a:rPr>
              <a:t>Produce binary decision </a:t>
            </a:r>
            <a:r>
              <a:rPr lang="en-GB" altLang="zh-CN" sz="2000" dirty="0" smtClean="0">
                <a:ea typeface="SimSun" pitchFamily="2" charset="-122"/>
              </a:rPr>
              <a:t>tree with nodes </a:t>
            </a:r>
            <a:r>
              <a:rPr lang="en-GB" altLang="zh-CN" sz="2000" dirty="0">
                <a:ea typeface="SimSun" pitchFamily="2" charset="-122"/>
              </a:rPr>
              <a:t>represent a </a:t>
            </a:r>
            <a:r>
              <a:rPr lang="en-GB" altLang="zh-CN" sz="2000" dirty="0" smtClean="0">
                <a:ea typeface="SimSun" pitchFamily="2" charset="-122"/>
              </a:rPr>
              <a:t>test</a:t>
            </a:r>
            <a:endParaRPr lang="en-GB" altLang="zh-CN" sz="2000" dirty="0">
              <a:ea typeface="SimSun" pitchFamily="2" charset="-122"/>
            </a:endParaRPr>
          </a:p>
          <a:p>
            <a:pPr marL="990600" lvl="2" indent="-276225">
              <a:defRPr/>
            </a:pPr>
            <a:r>
              <a:rPr lang="en-GB" altLang="zh-CN" sz="2000" dirty="0">
                <a:ea typeface="SimSun" pitchFamily="2" charset="-122"/>
              </a:rPr>
              <a:t>Use </a:t>
            </a:r>
            <a:r>
              <a:rPr lang="en-GB" altLang="zh-CN" sz="2000" dirty="0" err="1">
                <a:ea typeface="SimSun" pitchFamily="2" charset="-122"/>
              </a:rPr>
              <a:t>Gini</a:t>
            </a:r>
            <a:r>
              <a:rPr lang="en-GB" altLang="zh-CN" sz="2000" dirty="0">
                <a:ea typeface="SimSun" pitchFamily="2" charset="-122"/>
              </a:rPr>
              <a:t> Index of Impurity as attribute selection measure</a:t>
            </a:r>
          </a:p>
          <a:p>
            <a:pPr marL="628650" lvl="1" indent="-361950">
              <a:defRPr/>
            </a:pPr>
            <a:r>
              <a:rPr lang="en-GB" altLang="zh-CN" sz="2400" dirty="0">
                <a:ea typeface="SimSun" pitchFamily="2" charset="-122"/>
              </a:rPr>
              <a:t>CHAID </a:t>
            </a:r>
            <a:r>
              <a:rPr lang="en-GB" altLang="zh-CN" sz="2400" dirty="0" smtClean="0">
                <a:ea typeface="SimSun" pitchFamily="2" charset="-122"/>
              </a:rPr>
              <a:t>Algorithm</a:t>
            </a:r>
            <a:endParaRPr lang="en-GB" altLang="zh-CN" sz="2400" dirty="0">
              <a:ea typeface="SimSun" pitchFamily="2" charset="-122"/>
            </a:endParaRPr>
          </a:p>
          <a:p>
            <a:pPr marL="990600" lvl="2" indent="-276225">
              <a:defRPr/>
            </a:pPr>
            <a:r>
              <a:rPr lang="en-GB" altLang="zh-CN" sz="2000" dirty="0">
                <a:ea typeface="SimSun" pitchFamily="2" charset="-122"/>
              </a:rPr>
              <a:t>Use Chi-square test (</a:t>
            </a:r>
            <a:r>
              <a:rPr lang="en-GB" altLang="zh-CN" sz="2000" dirty="0">
                <a:ea typeface="SimSun" pitchFamily="2" charset="-122"/>
                <a:sym typeface="Symbol" pitchFamily="18" charset="2"/>
              </a:rPr>
              <a:t></a:t>
            </a:r>
            <a:r>
              <a:rPr lang="en-GB" altLang="zh-CN" sz="2000" baseline="30000" dirty="0">
                <a:ea typeface="SimSun" pitchFamily="2" charset="-122"/>
                <a:sym typeface="Symbol" pitchFamily="18" charset="2"/>
              </a:rPr>
              <a:t>2</a:t>
            </a:r>
            <a:r>
              <a:rPr lang="en-GB" altLang="zh-CN" sz="2000" dirty="0">
                <a:ea typeface="SimSun" pitchFamily="2" charset="-122"/>
              </a:rPr>
              <a:t>) as attribute selection measure</a:t>
            </a:r>
          </a:p>
          <a:p>
            <a:pPr marL="266700" indent="-200025">
              <a:defRPr/>
            </a:pPr>
            <a:r>
              <a:rPr lang="en-GB" altLang="zh-CN" sz="2600" dirty="0" smtClean="0">
                <a:ea typeface="SimSun" pitchFamily="2" charset="-122"/>
              </a:rPr>
              <a:t>The algorithms mainly differ in attribute selection measures adopted</a:t>
            </a:r>
          </a:p>
          <a:p>
            <a:pPr marL="266700" indent="-200025">
              <a:defRPr/>
            </a:pPr>
            <a:r>
              <a:rPr lang="en-GB" altLang="zh-CN" sz="2600" dirty="0" smtClean="0">
                <a:ea typeface="SimSun" pitchFamily="2" charset="-122"/>
              </a:rPr>
              <a:t>Studies show </a:t>
            </a:r>
            <a:r>
              <a:rPr lang="en-GB" altLang="zh-CN" sz="2600" dirty="0">
                <a:ea typeface="SimSun" pitchFamily="2" charset="-122"/>
              </a:rPr>
              <a:t>that </a:t>
            </a:r>
            <a:r>
              <a:rPr lang="en-GB" altLang="zh-CN" sz="2600" dirty="0" smtClean="0">
                <a:ea typeface="SimSun" pitchFamily="2" charset="-122"/>
              </a:rPr>
              <a:t>there are only marginal differences </a:t>
            </a:r>
            <a:r>
              <a:rPr lang="en-GB" altLang="zh-CN" sz="2600" dirty="0">
                <a:ea typeface="SimSun" pitchFamily="2" charset="-122"/>
              </a:rPr>
              <a:t>among the attribute selection </a:t>
            </a:r>
            <a:r>
              <a:rPr lang="en-GB" altLang="zh-CN" sz="2600" dirty="0" smtClean="0">
                <a:ea typeface="SimSun" pitchFamily="2" charset="-122"/>
              </a:rPr>
              <a:t>measures </a:t>
            </a:r>
            <a:r>
              <a:rPr lang="en-GB" altLang="zh-CN" sz="2600" dirty="0" err="1" smtClean="0">
                <a:ea typeface="SimSun" pitchFamily="2" charset="-122"/>
              </a:rPr>
              <a:t>w.r.t</a:t>
            </a:r>
            <a:r>
              <a:rPr lang="en-GB" altLang="zh-CN" sz="2600" dirty="0" smtClean="0">
                <a:ea typeface="SimSun" pitchFamily="2" charset="-122"/>
              </a:rPr>
              <a:t>. model accuracy</a:t>
            </a:r>
            <a:endParaRPr lang="en-GB" altLang="zh-CN" sz="2600" dirty="0">
              <a:ea typeface="SimSun" pitchFamily="2" charset="-122"/>
            </a:endParaRPr>
          </a:p>
        </p:txBody>
      </p:sp>
      <p:sp>
        <p:nvSpPr>
          <p:cNvPr id="23556" name="Rectangle 4"/>
          <p:cNvSpPr>
            <a:spLocks noChangeArrowheads="1"/>
          </p:cNvSpPr>
          <p:nvPr/>
        </p:nvSpPr>
        <p:spPr bwMode="auto">
          <a:xfrm>
            <a:off x="3729038" y="322421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GB"/>
          </a:p>
        </p:txBody>
      </p:sp>
      <p:sp>
        <p:nvSpPr>
          <p:cNvPr id="23557" name="Rectangle 5"/>
          <p:cNvSpPr>
            <a:spLocks noChangeArrowheads="1"/>
          </p:cNvSpPr>
          <p:nvPr/>
        </p:nvSpPr>
        <p:spPr bwMode="auto">
          <a:xfrm>
            <a:off x="2952750" y="322421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b="1" smtClean="0"/>
              <a:t>The Problem of Model Overfitting</a:t>
            </a:r>
          </a:p>
        </p:txBody>
      </p:sp>
      <p:sp>
        <p:nvSpPr>
          <p:cNvPr id="24579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219200"/>
            <a:ext cx="8401050" cy="4852988"/>
          </a:xfrm>
        </p:spPr>
        <p:txBody>
          <a:bodyPr/>
          <a:lstStyle/>
          <a:p>
            <a:pPr marL="285750" indent="-285750">
              <a:lnSpc>
                <a:spcPct val="90000"/>
              </a:lnSpc>
            </a:pPr>
            <a:r>
              <a:rPr lang="en-GB" sz="2800" b="1" smtClean="0"/>
              <a:t>Problem Description</a:t>
            </a:r>
          </a:p>
          <a:p>
            <a:pPr marL="762000" lvl="1" indent="-400050">
              <a:lnSpc>
                <a:spcPct val="90000"/>
              </a:lnSpc>
            </a:pPr>
            <a:r>
              <a:rPr lang="en-GB" sz="2400" smtClean="0"/>
              <a:t>Any algorithms that build a classification model based on a finite set of training examples tend to have the problem of model overfitting: the model induced from the training examples fits the training examples </a:t>
            </a:r>
            <a:r>
              <a:rPr lang="en-GB" sz="2400" i="1" smtClean="0"/>
              <a:t>too well</a:t>
            </a:r>
            <a:r>
              <a:rPr lang="en-GB" sz="2400" smtClean="0"/>
              <a:t>. It reflects the specific features of the examples than features of actual data at large. </a:t>
            </a:r>
          </a:p>
          <a:p>
            <a:pPr marL="762000" lvl="1" indent="-400050">
              <a:lnSpc>
                <a:spcPct val="90000"/>
              </a:lnSpc>
            </a:pPr>
            <a:r>
              <a:rPr lang="en-GB" sz="2400" smtClean="0"/>
              <a:t>In decision tree induction, a fuller tree with more branches towards the leaf nodes may be built in order to classify those few examples. </a:t>
            </a:r>
          </a:p>
          <a:p>
            <a:pPr marL="762000" lvl="1" indent="-400050">
              <a:lnSpc>
                <a:spcPct val="90000"/>
              </a:lnSpc>
            </a:pPr>
            <a:r>
              <a:rPr lang="en-GB" sz="2400" smtClean="0"/>
              <a:t>Using such trees often results in misclassification</a:t>
            </a:r>
          </a:p>
          <a:p>
            <a:pPr marL="762000" lvl="1" indent="-400050">
              <a:lnSpc>
                <a:spcPct val="90000"/>
              </a:lnSpc>
            </a:pPr>
            <a:r>
              <a:rPr lang="en-GB" sz="2400" smtClean="0"/>
              <a:t>Causes of the problem include presence of noise data, lack of representative training examples, etc. </a:t>
            </a:r>
          </a:p>
        </p:txBody>
      </p:sp>
      <p:sp>
        <p:nvSpPr>
          <p:cNvPr id="24580" name="Rectangle 4"/>
          <p:cNvSpPr>
            <a:spLocks noChangeArrowheads="1"/>
          </p:cNvSpPr>
          <p:nvPr/>
        </p:nvSpPr>
        <p:spPr bwMode="auto">
          <a:xfrm>
            <a:off x="3729038" y="322421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GB"/>
          </a:p>
        </p:txBody>
      </p:sp>
      <p:sp>
        <p:nvSpPr>
          <p:cNvPr id="24581" name="Rectangle 5"/>
          <p:cNvSpPr>
            <a:spLocks noChangeArrowheads="1"/>
          </p:cNvSpPr>
          <p:nvPr/>
        </p:nvSpPr>
        <p:spPr bwMode="auto">
          <a:xfrm>
            <a:off x="2952750" y="322421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b="1" smtClean="0"/>
              <a:t>The Problem of Model Overfitting</a:t>
            </a:r>
            <a:endParaRPr lang="en-GB" sz="3200" smtClean="0"/>
          </a:p>
        </p:txBody>
      </p:sp>
      <p:sp>
        <p:nvSpPr>
          <p:cNvPr id="25603" name="Content Placeholder 2"/>
          <p:cNvSpPr>
            <a:spLocks noGrp="1"/>
          </p:cNvSpPr>
          <p:nvPr>
            <p:ph idx="1"/>
          </p:nvPr>
        </p:nvSpPr>
        <p:spPr>
          <a:xfrm>
            <a:off x="457200" y="1214438"/>
            <a:ext cx="8229600" cy="4929187"/>
          </a:xfrm>
        </p:spPr>
        <p:txBody>
          <a:bodyPr/>
          <a:lstStyle/>
          <a:p>
            <a:pPr marL="266700" indent="-266700"/>
            <a:r>
              <a:rPr lang="en-GB" sz="2800" b="1" dirty="0" smtClean="0"/>
              <a:t>Approaches to Tackle the Problem</a:t>
            </a:r>
          </a:p>
          <a:p>
            <a:pPr lvl="1" indent="-274638"/>
            <a:r>
              <a:rPr lang="en-GB" sz="2400" dirty="0" smtClean="0"/>
              <a:t>Early stopping rule (also known as pre-pruning): tree construction is halted at some stage</a:t>
            </a:r>
          </a:p>
          <a:p>
            <a:pPr lvl="1" indent="-274638"/>
            <a:r>
              <a:rPr lang="en-GB" sz="2400" dirty="0" smtClean="0"/>
              <a:t>Tree pruning (also known as post-pruning): to “cut back” certain </a:t>
            </a:r>
            <a:r>
              <a:rPr lang="en-GB" sz="2400" dirty="0" err="1" smtClean="0"/>
              <a:t>subtrees</a:t>
            </a:r>
            <a:r>
              <a:rPr lang="en-GB" sz="2400" dirty="0" smtClean="0"/>
              <a:t> and replace them with leaf nodes, making the tree smaller and more robust</a:t>
            </a:r>
          </a:p>
          <a:p>
            <a:pPr lvl="1" indent="-274638"/>
            <a:r>
              <a:rPr lang="en-GB" sz="2400" dirty="0" smtClean="0"/>
              <a:t>Use an independently sampled validation set to assist tree pruning</a:t>
            </a:r>
          </a:p>
          <a:p>
            <a:pPr lvl="1" indent="-274638"/>
            <a:r>
              <a:rPr lang="en-GB" sz="2400" dirty="0" smtClean="0"/>
              <a:t>Pruning methods: </a:t>
            </a:r>
          </a:p>
          <a:p>
            <a:pPr lvl="2" indent="-274638"/>
            <a:r>
              <a:rPr lang="en-GB" sz="2000" dirty="0" smtClean="0"/>
              <a:t>reduced error pruning</a:t>
            </a:r>
          </a:p>
          <a:p>
            <a:pPr lvl="2" indent="-274638"/>
            <a:r>
              <a:rPr lang="en-GB" sz="2000" dirty="0" smtClean="0"/>
              <a:t>cost complexity pruning</a:t>
            </a:r>
          </a:p>
          <a:p>
            <a:pPr lvl="2" indent="-274638"/>
            <a:r>
              <a:rPr lang="en-GB" altLang="zh-CN" sz="2000" dirty="0" smtClean="0">
                <a:ea typeface="SimSun" pitchFamily="2" charset="-122"/>
              </a:rPr>
              <a:t>pessimistic pruning and many others</a:t>
            </a:r>
          </a:p>
          <a:p>
            <a:pPr lvl="1" indent="-274638"/>
            <a:endParaRPr lang="en-GB" sz="2400" dirty="0" smtClean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b="1" smtClean="0"/>
              <a:t>The Problem of Model Overfitting</a:t>
            </a:r>
            <a:endParaRPr lang="en-GB" sz="3200" smtClean="0"/>
          </a:p>
        </p:txBody>
      </p:sp>
      <p:sp>
        <p:nvSpPr>
          <p:cNvPr id="580611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071546"/>
            <a:ext cx="8534400" cy="4852988"/>
          </a:xfrm>
        </p:spPr>
        <p:txBody>
          <a:bodyPr/>
          <a:lstStyle/>
          <a:p>
            <a:pPr marL="285750" indent="-285750"/>
            <a:r>
              <a:rPr lang="en-GB" sz="2800" b="1" dirty="0" smtClean="0"/>
              <a:t>Reduced Error Pruning Method</a:t>
            </a:r>
          </a:p>
          <a:p>
            <a:pPr marL="542925" lvl="1" indent="-276225">
              <a:spcBef>
                <a:spcPct val="30000"/>
              </a:spcBef>
              <a:spcAft>
                <a:spcPct val="20000"/>
              </a:spcAft>
              <a:buClr>
                <a:schemeClr val="tx1"/>
              </a:buClr>
              <a:buFont typeface="Monotype Sorts"/>
              <a:buAutoNum type="arabicPeriod"/>
            </a:pPr>
            <a:r>
              <a:rPr lang="en-GB" sz="2400" dirty="0" smtClean="0"/>
              <a:t>Classify all validation examples using the tree. Note down errors at non-leaf nodes</a:t>
            </a:r>
          </a:p>
          <a:p>
            <a:pPr marL="542925" lvl="1" indent="-276225">
              <a:spcBef>
                <a:spcPct val="0"/>
              </a:spcBef>
              <a:spcAft>
                <a:spcPct val="20000"/>
              </a:spcAft>
              <a:buClr>
                <a:schemeClr val="tx1"/>
              </a:buClr>
              <a:buFont typeface="Monotype Sorts"/>
              <a:buAutoNum type="arabicPeriod"/>
            </a:pPr>
            <a:r>
              <a:rPr lang="en-GB" sz="2400" dirty="0" smtClean="0"/>
              <a:t>For every non-leaf node, count the number of errors if the </a:t>
            </a:r>
            <a:r>
              <a:rPr lang="en-GB" sz="2400" dirty="0" err="1" smtClean="0"/>
              <a:t>subtree</a:t>
            </a:r>
            <a:r>
              <a:rPr lang="en-GB" sz="2400" dirty="0" smtClean="0"/>
              <a:t> is replaced by </a:t>
            </a:r>
            <a:r>
              <a:rPr lang="en-GB" sz="2400" i="1" dirty="0" smtClean="0">
                <a:solidFill>
                  <a:schemeClr val="accent1"/>
                </a:solidFill>
              </a:rPr>
              <a:t>the best possible</a:t>
            </a:r>
            <a:r>
              <a:rPr lang="en-GB" sz="2400" i="1" dirty="0" smtClean="0">
                <a:solidFill>
                  <a:schemeClr val="accent2"/>
                </a:solidFill>
              </a:rPr>
              <a:t> </a:t>
            </a:r>
            <a:r>
              <a:rPr lang="en-GB" sz="2400" dirty="0" smtClean="0"/>
              <a:t>leaf. </a:t>
            </a:r>
          </a:p>
          <a:p>
            <a:pPr marL="542925" lvl="1" indent="-276225">
              <a:spcBef>
                <a:spcPct val="0"/>
              </a:spcBef>
              <a:buClr>
                <a:schemeClr val="tx1"/>
              </a:buClr>
              <a:buFont typeface="Monotype Sorts"/>
              <a:buAutoNum type="arabicPeriod"/>
            </a:pPr>
            <a:r>
              <a:rPr lang="en-GB" sz="2400" dirty="0" smtClean="0"/>
              <a:t>Choose the </a:t>
            </a:r>
            <a:r>
              <a:rPr lang="en-GB" sz="2400" dirty="0" err="1" smtClean="0"/>
              <a:t>subtree</a:t>
            </a:r>
            <a:r>
              <a:rPr lang="en-GB" sz="2400" dirty="0" smtClean="0"/>
              <a:t> that has the largest reduction of the number of errors to prune, if any of its </a:t>
            </a:r>
            <a:r>
              <a:rPr lang="en-GB" sz="2400" dirty="0" err="1" smtClean="0"/>
              <a:t>subtree</a:t>
            </a:r>
            <a:r>
              <a:rPr lang="en-GB" sz="2400" dirty="0" smtClean="0"/>
              <a:t> do not reduce the number of errors. Repeat this step until any further pruning increases the number of errors.</a:t>
            </a:r>
          </a:p>
          <a:p>
            <a:pPr marL="542925" lvl="1" indent="-276225">
              <a:spcBef>
                <a:spcPct val="0"/>
              </a:spcBef>
              <a:buClr>
                <a:schemeClr val="tx1"/>
              </a:buClr>
              <a:buFont typeface="Monotype Sorts"/>
              <a:buNone/>
            </a:pPr>
            <a:endParaRPr lang="en-GB" sz="1000" dirty="0" smtClean="0">
              <a:solidFill>
                <a:srgbClr val="0000FF"/>
              </a:solidFill>
            </a:endParaRPr>
          </a:p>
          <a:p>
            <a:pPr marL="542925" lvl="1" indent="-276225">
              <a:spcBef>
                <a:spcPct val="0"/>
              </a:spcBef>
              <a:buClr>
                <a:schemeClr val="tx1"/>
              </a:buClr>
              <a:buFont typeface="Wingdings" pitchFamily="2" charset="2"/>
              <a:buNone/>
            </a:pPr>
            <a:r>
              <a:rPr lang="en-GB" sz="2000" dirty="0" smtClean="0">
                <a:latin typeface="Helvetica" pitchFamily="34" charset="0"/>
              </a:rPr>
              <a:t>(a) Prune the tree even when there is a zero reduction in errors.</a:t>
            </a:r>
          </a:p>
          <a:p>
            <a:pPr marL="542925" lvl="1" indent="-276225">
              <a:spcBef>
                <a:spcPct val="0"/>
              </a:spcBef>
              <a:buClr>
                <a:schemeClr val="tx1"/>
              </a:buClr>
              <a:buFont typeface="Wingdings" pitchFamily="2" charset="2"/>
              <a:buNone/>
            </a:pPr>
            <a:r>
              <a:rPr lang="en-GB" sz="2000" dirty="0" smtClean="0">
                <a:latin typeface="Helvetica" pitchFamily="34" charset="0"/>
              </a:rPr>
              <a:t>(b) There may be a number of </a:t>
            </a:r>
            <a:r>
              <a:rPr lang="en-GB" sz="2000" dirty="0" err="1" smtClean="0">
                <a:latin typeface="Helvetica" pitchFamily="34" charset="0"/>
              </a:rPr>
              <a:t>subtrees</a:t>
            </a:r>
            <a:r>
              <a:rPr lang="en-GB" sz="2000" dirty="0" smtClean="0">
                <a:latin typeface="Helvetica" pitchFamily="34" charset="0"/>
              </a:rPr>
              <a:t> with the same error reduction. In this case, choose to prune the largest </a:t>
            </a:r>
            <a:r>
              <a:rPr lang="en-GB" sz="2000" dirty="0" err="1" smtClean="0">
                <a:latin typeface="Helvetica" pitchFamily="34" charset="0"/>
              </a:rPr>
              <a:t>subtree</a:t>
            </a:r>
            <a:r>
              <a:rPr lang="en-GB" sz="2000" dirty="0" smtClean="0">
                <a:latin typeface="Helvetica" pitchFamily="34" charset="0"/>
              </a:rPr>
              <a:t>.</a:t>
            </a:r>
          </a:p>
        </p:txBody>
      </p:sp>
      <p:sp>
        <p:nvSpPr>
          <p:cNvPr id="26628" name="Rectangle 4"/>
          <p:cNvSpPr>
            <a:spLocks noChangeArrowheads="1"/>
          </p:cNvSpPr>
          <p:nvPr/>
        </p:nvSpPr>
        <p:spPr bwMode="auto">
          <a:xfrm>
            <a:off x="3729038" y="322421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GB"/>
          </a:p>
        </p:txBody>
      </p:sp>
      <p:sp>
        <p:nvSpPr>
          <p:cNvPr id="26629" name="Rectangle 5"/>
          <p:cNvSpPr>
            <a:spLocks noChangeArrowheads="1"/>
          </p:cNvSpPr>
          <p:nvPr/>
        </p:nvSpPr>
        <p:spPr bwMode="auto">
          <a:xfrm>
            <a:off x="2952750" y="322421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GB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b="1" smtClean="0"/>
              <a:t>Evaluating Tree Accuracy</a:t>
            </a:r>
          </a:p>
        </p:txBody>
      </p:sp>
      <p:sp>
        <p:nvSpPr>
          <p:cNvPr id="10246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219200"/>
            <a:ext cx="8686800" cy="1371600"/>
          </a:xfrm>
        </p:spPr>
        <p:txBody>
          <a:bodyPr/>
          <a:lstStyle/>
          <a:p>
            <a:pPr marL="285750" indent="-285750">
              <a:lnSpc>
                <a:spcPct val="90000"/>
              </a:lnSpc>
            </a:pPr>
            <a:r>
              <a:rPr lang="en-GB" sz="2800" b="1" smtClean="0"/>
              <a:t>What to Evaluate?</a:t>
            </a:r>
          </a:p>
          <a:p>
            <a:pPr marL="666750" lvl="1" indent="-393700">
              <a:lnSpc>
                <a:spcPct val="90000"/>
              </a:lnSpc>
            </a:pPr>
            <a:r>
              <a:rPr lang="en-GB" sz="2400" smtClean="0"/>
              <a:t>Accuracy is measured in terms of error rate</a:t>
            </a:r>
          </a:p>
          <a:p>
            <a:pPr marL="666750" lvl="1" indent="-393700">
              <a:lnSpc>
                <a:spcPct val="90000"/>
              </a:lnSpc>
            </a:pPr>
            <a:r>
              <a:rPr lang="en-GB" sz="2400" smtClean="0"/>
              <a:t>Details of errors are shown in a confusion matrix.</a:t>
            </a:r>
          </a:p>
        </p:txBody>
      </p:sp>
      <p:sp>
        <p:nvSpPr>
          <p:cNvPr id="10247" name="Rectangle 4"/>
          <p:cNvSpPr>
            <a:spLocks noChangeArrowheads="1"/>
          </p:cNvSpPr>
          <p:nvPr/>
        </p:nvSpPr>
        <p:spPr bwMode="auto">
          <a:xfrm>
            <a:off x="3729038" y="322421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GB"/>
          </a:p>
        </p:txBody>
      </p:sp>
      <p:sp>
        <p:nvSpPr>
          <p:cNvPr id="10248" name="Rectangle 5"/>
          <p:cNvSpPr>
            <a:spLocks noChangeArrowheads="1"/>
          </p:cNvSpPr>
          <p:nvPr/>
        </p:nvSpPr>
        <p:spPr bwMode="auto">
          <a:xfrm>
            <a:off x="2952750" y="322421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GB"/>
          </a:p>
        </p:txBody>
      </p:sp>
      <p:sp>
        <p:nvSpPr>
          <p:cNvPr id="10249" name="Rectangle 6"/>
          <p:cNvSpPr>
            <a:spLocks noChangeArrowheads="1"/>
          </p:cNvSpPr>
          <p:nvPr/>
        </p:nvSpPr>
        <p:spPr bwMode="auto">
          <a:xfrm>
            <a:off x="4114800" y="33147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GB"/>
          </a:p>
        </p:txBody>
      </p:sp>
      <p:sp>
        <p:nvSpPr>
          <p:cNvPr id="10250" name="Rectangle 9"/>
          <p:cNvSpPr>
            <a:spLocks noChangeArrowheads="1"/>
          </p:cNvSpPr>
          <p:nvPr/>
        </p:nvSpPr>
        <p:spPr bwMode="auto">
          <a:xfrm>
            <a:off x="3962400" y="322421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GB"/>
          </a:p>
        </p:txBody>
      </p:sp>
      <p:graphicFrame>
        <p:nvGraphicFramePr>
          <p:cNvPr id="10242" name="Object 2"/>
          <p:cNvGraphicFramePr>
            <a:graphicFrameLocks noChangeAspect="1"/>
          </p:cNvGraphicFramePr>
          <p:nvPr/>
        </p:nvGraphicFramePr>
        <p:xfrm>
          <a:off x="2124075" y="3933825"/>
          <a:ext cx="3851275" cy="1101725"/>
        </p:xfrm>
        <a:graphic>
          <a:graphicData uri="http://schemas.openxmlformats.org/presentationml/2006/ole">
            <p:oleObj spid="_x0000_s10242" name="Worksheet" r:id="rId3" imgW="3762436" imgH="1009552" progId="Excel.Sheet.8">
              <p:embed/>
            </p:oleObj>
          </a:graphicData>
        </a:graphic>
      </p:graphicFrame>
      <p:graphicFrame>
        <p:nvGraphicFramePr>
          <p:cNvPr id="10243" name="Object 3"/>
          <p:cNvGraphicFramePr>
            <a:graphicFrameLocks noChangeAspect="1"/>
          </p:cNvGraphicFramePr>
          <p:nvPr/>
        </p:nvGraphicFramePr>
        <p:xfrm>
          <a:off x="1979613" y="2636838"/>
          <a:ext cx="4348162" cy="1069975"/>
        </p:xfrm>
        <a:graphic>
          <a:graphicData uri="http://schemas.openxmlformats.org/presentationml/2006/ole">
            <p:oleObj spid="_x0000_s10243" name="Worksheet" r:id="rId4" imgW="4248059" imgH="981209" progId="Excel.Sheet.8">
              <p:embed/>
            </p:oleObj>
          </a:graphicData>
        </a:graphic>
      </p:graphicFrame>
      <p:sp>
        <p:nvSpPr>
          <p:cNvPr id="10251" name="TextBox 12"/>
          <p:cNvSpPr txBox="1">
            <a:spLocks noChangeArrowheads="1"/>
          </p:cNvSpPr>
          <p:nvPr/>
        </p:nvSpPr>
        <p:spPr bwMode="auto">
          <a:xfrm>
            <a:off x="1187450" y="3860800"/>
            <a:ext cx="158432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 sz="2000" b="1">
                <a:latin typeface="Arial Narrow" pitchFamily="34" charset="0"/>
              </a:rPr>
              <a:t>e.g.</a:t>
            </a:r>
          </a:p>
        </p:txBody>
      </p:sp>
      <p:sp>
        <p:nvSpPr>
          <p:cNvPr id="10252" name="TextBox 13"/>
          <p:cNvSpPr txBox="1">
            <a:spLocks noChangeArrowheads="1"/>
          </p:cNvSpPr>
          <p:nvPr/>
        </p:nvSpPr>
        <p:spPr bwMode="auto">
          <a:xfrm>
            <a:off x="900113" y="5272088"/>
            <a:ext cx="2871787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273050" indent="-273050">
              <a:buFont typeface="Arial" pitchFamily="34" charset="0"/>
              <a:buChar char="̶"/>
            </a:pPr>
            <a:r>
              <a:rPr lang="en-GB" sz="2400"/>
              <a:t>Overall error rate:</a:t>
            </a:r>
          </a:p>
        </p:txBody>
      </p:sp>
      <p:graphicFrame>
        <p:nvGraphicFramePr>
          <p:cNvPr id="10244" name="Object 4"/>
          <p:cNvGraphicFramePr>
            <a:graphicFrameLocks noChangeAspect="1"/>
          </p:cNvGraphicFramePr>
          <p:nvPr/>
        </p:nvGraphicFramePr>
        <p:xfrm>
          <a:off x="3924300" y="5300663"/>
          <a:ext cx="3743325" cy="663575"/>
        </p:xfrm>
        <a:graphic>
          <a:graphicData uri="http://schemas.openxmlformats.org/presentationml/2006/ole">
            <p:oleObj spid="_x0000_s10244" name="Equation" r:id="rId5" imgW="2247840" imgH="39348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b="1" smtClean="0"/>
              <a:t>Evaluating Tree Accuracy</a:t>
            </a:r>
          </a:p>
        </p:txBody>
      </p:sp>
      <p:sp>
        <p:nvSpPr>
          <p:cNvPr id="30723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000108"/>
            <a:ext cx="8435975" cy="4657725"/>
          </a:xfrm>
        </p:spPr>
        <p:txBody>
          <a:bodyPr/>
          <a:lstStyle/>
          <a:p>
            <a:pPr marL="285750" indent="-285750">
              <a:lnSpc>
                <a:spcPct val="90000"/>
              </a:lnSpc>
            </a:pPr>
            <a:r>
              <a:rPr lang="en-GB" sz="2800" b="1" dirty="0" smtClean="0"/>
              <a:t>How to Evaluate?</a:t>
            </a:r>
          </a:p>
          <a:p>
            <a:pPr marL="666750" lvl="1" indent="-393700">
              <a:lnSpc>
                <a:spcPct val="90000"/>
              </a:lnSpc>
            </a:pPr>
            <a:r>
              <a:rPr lang="en-GB" sz="2400" dirty="0" smtClean="0"/>
              <a:t>Normally, a separate independently sampled test set is used to measure accuracy of a classification model</a:t>
            </a:r>
          </a:p>
          <a:p>
            <a:pPr marL="666750" lvl="1" indent="-393700">
              <a:lnSpc>
                <a:spcPct val="90000"/>
              </a:lnSpc>
            </a:pPr>
            <a:r>
              <a:rPr lang="en-GB" sz="2400" dirty="0" smtClean="0"/>
              <a:t>Evaluation methods:</a:t>
            </a:r>
          </a:p>
          <a:p>
            <a:pPr marL="952500" lvl="2" indent="-228600"/>
            <a:r>
              <a:rPr lang="en-GB" sz="2000" dirty="0" smtClean="0"/>
              <a:t>Holdout Method: divide data set 50-50 as training and test sets</a:t>
            </a:r>
          </a:p>
          <a:p>
            <a:pPr marL="952500" lvl="2" indent="-228600"/>
            <a:r>
              <a:rPr lang="en-GB" sz="2000" dirty="0" smtClean="0"/>
              <a:t>Random </a:t>
            </a:r>
            <a:r>
              <a:rPr lang="en-GB" sz="2000" dirty="0" err="1" smtClean="0"/>
              <a:t>Subsampling</a:t>
            </a:r>
            <a:r>
              <a:rPr lang="en-GB" sz="2000" dirty="0" smtClean="0"/>
              <a:t>: use the holdout method several times and take the average of the accuracy.</a:t>
            </a:r>
          </a:p>
          <a:p>
            <a:pPr marL="952500" lvl="2" indent="-228600"/>
            <a:r>
              <a:rPr lang="en-GB" altLang="zh-CN" sz="2000" dirty="0" smtClean="0">
                <a:ea typeface="SimSun" pitchFamily="2" charset="-122"/>
              </a:rPr>
              <a:t>Bootstrap: use sampling with replacement. Training examples are also test examples.</a:t>
            </a:r>
          </a:p>
          <a:p>
            <a:pPr marL="952500" lvl="2" indent="-228600"/>
            <a:r>
              <a:rPr lang="en-GB" altLang="zh-CN" sz="2000" dirty="0" smtClean="0">
                <a:ea typeface="SimSun" pitchFamily="2" charset="-122"/>
              </a:rPr>
              <a:t>Cross Validation: the data set is divided into k equal-size partitions. For each round of decision tree induction, one partition is used for testing and the rest used for training. After k rounds, the average error rate is used.</a:t>
            </a:r>
          </a:p>
        </p:txBody>
      </p:sp>
      <p:sp>
        <p:nvSpPr>
          <p:cNvPr id="30724" name="Rectangle 4"/>
          <p:cNvSpPr>
            <a:spLocks noChangeArrowheads="1"/>
          </p:cNvSpPr>
          <p:nvPr/>
        </p:nvSpPr>
        <p:spPr bwMode="auto">
          <a:xfrm>
            <a:off x="3729038" y="322421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GB"/>
          </a:p>
        </p:txBody>
      </p:sp>
      <p:sp>
        <p:nvSpPr>
          <p:cNvPr id="30725" name="Rectangle 5"/>
          <p:cNvSpPr>
            <a:spLocks noChangeArrowheads="1"/>
          </p:cNvSpPr>
          <p:nvPr/>
        </p:nvSpPr>
        <p:spPr bwMode="auto">
          <a:xfrm>
            <a:off x="2952750" y="322421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GB"/>
          </a:p>
        </p:txBody>
      </p:sp>
      <p:sp>
        <p:nvSpPr>
          <p:cNvPr id="30726" name="Rectangle 6"/>
          <p:cNvSpPr>
            <a:spLocks noChangeArrowheads="1"/>
          </p:cNvSpPr>
          <p:nvPr/>
        </p:nvSpPr>
        <p:spPr bwMode="auto">
          <a:xfrm>
            <a:off x="4114800" y="33147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GB"/>
          </a:p>
        </p:txBody>
      </p:sp>
      <p:sp>
        <p:nvSpPr>
          <p:cNvPr id="30727" name="Rectangle 9"/>
          <p:cNvSpPr>
            <a:spLocks noChangeArrowheads="1"/>
          </p:cNvSpPr>
          <p:nvPr/>
        </p:nvSpPr>
        <p:spPr bwMode="auto">
          <a:xfrm>
            <a:off x="3962400" y="322421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b="1" smtClean="0"/>
              <a:t>Decision Tree Induction in Weka</a:t>
            </a:r>
          </a:p>
        </p:txBody>
      </p:sp>
      <p:sp>
        <p:nvSpPr>
          <p:cNvPr id="31747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000108"/>
            <a:ext cx="8458200" cy="4638675"/>
          </a:xfrm>
        </p:spPr>
        <p:txBody>
          <a:bodyPr/>
          <a:lstStyle/>
          <a:p>
            <a:pPr marL="273050" indent="-273050"/>
            <a:r>
              <a:rPr lang="en-GB" sz="2800" b="1" dirty="0" smtClean="0"/>
              <a:t>Many algorithms available</a:t>
            </a:r>
            <a:endParaRPr lang="en-GB" sz="2800" b="1" dirty="0" smtClean="0"/>
          </a:p>
          <a:p>
            <a:pPr marL="622300" lvl="1" indent="-349250"/>
            <a:r>
              <a:rPr lang="en-GB" sz="2400" dirty="0" smtClean="0"/>
              <a:t> ID3 (only work for categorical attributes)</a:t>
            </a:r>
          </a:p>
          <a:p>
            <a:pPr marL="622300" lvl="1" indent="-349250"/>
            <a:r>
              <a:rPr lang="en-GB" sz="2400" dirty="0" smtClean="0"/>
              <a:t>J48 (Java implementation of C4.5)</a:t>
            </a:r>
          </a:p>
          <a:p>
            <a:pPr marL="622300" lvl="1" indent="-349250"/>
            <a:r>
              <a:rPr lang="en-GB" sz="2400" dirty="0" err="1" smtClean="0"/>
              <a:t>RandomTree</a:t>
            </a:r>
            <a:r>
              <a:rPr lang="en-GB" sz="2400" dirty="0" smtClean="0"/>
              <a:t> (with K attributes)</a:t>
            </a:r>
          </a:p>
          <a:p>
            <a:pPr marL="622300" lvl="1" indent="-349250"/>
            <a:r>
              <a:rPr lang="en-GB" sz="2400" dirty="0" err="1" smtClean="0"/>
              <a:t>RandomForest</a:t>
            </a:r>
            <a:r>
              <a:rPr lang="en-GB" sz="2400" dirty="0" smtClean="0"/>
              <a:t> (a forest of random trees)</a:t>
            </a:r>
          </a:p>
          <a:p>
            <a:pPr marL="622300" lvl="1" indent="-349250"/>
            <a:r>
              <a:rPr lang="en-GB" sz="2400" dirty="0" err="1" smtClean="0"/>
              <a:t>REPTree</a:t>
            </a:r>
            <a:r>
              <a:rPr lang="en-GB" sz="2400" dirty="0" smtClean="0"/>
              <a:t> (regression tree with reduced error pruning)</a:t>
            </a:r>
          </a:p>
          <a:p>
            <a:pPr marL="622300" lvl="1" indent="-349250"/>
            <a:r>
              <a:rPr lang="en-GB" sz="2400" dirty="0" err="1" smtClean="0"/>
              <a:t>BFTree</a:t>
            </a:r>
            <a:r>
              <a:rPr lang="en-GB" sz="2400" dirty="0" smtClean="0"/>
              <a:t> (best-first tree, using Gain or </a:t>
            </a:r>
            <a:r>
              <a:rPr lang="en-GB" sz="2400" dirty="0" err="1" smtClean="0"/>
              <a:t>Gini</a:t>
            </a:r>
            <a:r>
              <a:rPr lang="en-GB" sz="2400" dirty="0" smtClean="0"/>
              <a:t>)</a:t>
            </a:r>
          </a:p>
          <a:p>
            <a:pPr marL="622300" lvl="1" indent="-349250"/>
            <a:r>
              <a:rPr lang="en-GB" sz="2400" dirty="0" smtClean="0"/>
              <a:t>FT (functional tree, logistic regression as split nodes)</a:t>
            </a:r>
          </a:p>
          <a:p>
            <a:pPr marL="622300" lvl="1" indent="-349250"/>
            <a:r>
              <a:rPr lang="en-GB" sz="2400" dirty="0" err="1" smtClean="0"/>
              <a:t>SimpleCart</a:t>
            </a:r>
            <a:r>
              <a:rPr lang="en-GB" sz="2400" dirty="0" smtClean="0"/>
              <a:t> (CART with cost-complexity pruning)</a:t>
            </a:r>
          </a:p>
          <a:p>
            <a:pPr marL="622300" lvl="1" indent="-349250"/>
            <a:endParaRPr lang="en-GB" sz="2400" dirty="0" smtClean="0"/>
          </a:p>
        </p:txBody>
      </p:sp>
      <p:sp>
        <p:nvSpPr>
          <p:cNvPr id="31748" name="Rectangle 4"/>
          <p:cNvSpPr>
            <a:spLocks noChangeArrowheads="1"/>
          </p:cNvSpPr>
          <p:nvPr/>
        </p:nvSpPr>
        <p:spPr bwMode="auto">
          <a:xfrm>
            <a:off x="3824288" y="324326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b="1" smtClean="0"/>
              <a:t>Decision Tree Induction in Weka</a:t>
            </a:r>
          </a:p>
        </p:txBody>
      </p:sp>
      <p:sp>
        <p:nvSpPr>
          <p:cNvPr id="32771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219200"/>
            <a:ext cx="8458200" cy="554038"/>
          </a:xfrm>
        </p:spPr>
        <p:txBody>
          <a:bodyPr/>
          <a:lstStyle/>
          <a:p>
            <a:pPr marL="273050" indent="-273050"/>
            <a:r>
              <a:rPr lang="en-GB" sz="2800" b="1" smtClean="0"/>
              <a:t>Preparation</a:t>
            </a:r>
          </a:p>
        </p:txBody>
      </p:sp>
      <p:sp>
        <p:nvSpPr>
          <p:cNvPr id="32772" name="Rectangle 4"/>
          <p:cNvSpPr>
            <a:spLocks noChangeArrowheads="1"/>
          </p:cNvSpPr>
          <p:nvPr/>
        </p:nvSpPr>
        <p:spPr bwMode="auto">
          <a:xfrm>
            <a:off x="3824288" y="324326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GB"/>
          </a:p>
        </p:txBody>
      </p:sp>
      <p:pic>
        <p:nvPicPr>
          <p:cNvPr id="32773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57313" y="1785938"/>
            <a:ext cx="6357937" cy="4214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Rectangular Callout 14"/>
          <p:cNvSpPr/>
          <p:nvPr/>
        </p:nvSpPr>
        <p:spPr>
          <a:xfrm>
            <a:off x="500063" y="4643438"/>
            <a:ext cx="1500187" cy="649287"/>
          </a:xfrm>
          <a:prstGeom prst="wedgeRectCallout">
            <a:avLst>
              <a:gd name="adj1" fmla="val 92714"/>
              <a:gd name="adj2" fmla="val -118461"/>
            </a:avLst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600" b="1" dirty="0">
                <a:solidFill>
                  <a:schemeClr val="tx1"/>
                </a:solidFill>
              </a:rPr>
              <a:t>Selecting attributes</a:t>
            </a:r>
          </a:p>
        </p:txBody>
      </p:sp>
      <p:sp>
        <p:nvSpPr>
          <p:cNvPr id="16" name="Rectangular Callout 15"/>
          <p:cNvSpPr/>
          <p:nvPr/>
        </p:nvSpPr>
        <p:spPr>
          <a:xfrm>
            <a:off x="3786188" y="1643063"/>
            <a:ext cx="2357437" cy="649287"/>
          </a:xfrm>
          <a:prstGeom prst="wedgeRectCallout">
            <a:avLst>
              <a:gd name="adj1" fmla="val -125231"/>
              <a:gd name="adj2" fmla="val 100277"/>
            </a:avLst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600" b="1" dirty="0">
                <a:solidFill>
                  <a:schemeClr val="tx1"/>
                </a:solidFill>
              </a:rPr>
              <a:t>Pre-processing attributes if necessary</a:t>
            </a:r>
          </a:p>
        </p:txBody>
      </p:sp>
      <p:sp>
        <p:nvSpPr>
          <p:cNvPr id="17" name="Rectangular Callout 16"/>
          <p:cNvSpPr/>
          <p:nvPr/>
        </p:nvSpPr>
        <p:spPr>
          <a:xfrm>
            <a:off x="6572250" y="3000375"/>
            <a:ext cx="2214563" cy="649288"/>
          </a:xfrm>
          <a:prstGeom prst="wedgeRectCallout">
            <a:avLst>
              <a:gd name="adj1" fmla="val -86830"/>
              <a:gd name="adj2" fmla="val 143725"/>
            </a:avLst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600" b="1" dirty="0">
                <a:solidFill>
                  <a:schemeClr val="tx1"/>
                </a:solidFill>
              </a:rPr>
              <a:t>Specifying the class attribute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b="1" smtClean="0"/>
              <a:t>Decision Tree Induction in Weka</a:t>
            </a:r>
          </a:p>
        </p:txBody>
      </p:sp>
      <p:sp>
        <p:nvSpPr>
          <p:cNvPr id="33795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219200"/>
            <a:ext cx="8458200" cy="554038"/>
          </a:xfrm>
        </p:spPr>
        <p:txBody>
          <a:bodyPr/>
          <a:lstStyle/>
          <a:p>
            <a:pPr marL="273050" indent="-273050"/>
            <a:r>
              <a:rPr lang="en-GB" sz="2800" b="1" smtClean="0"/>
              <a:t>Constructing Classification Models (ID3)</a:t>
            </a:r>
          </a:p>
        </p:txBody>
      </p:sp>
      <p:sp>
        <p:nvSpPr>
          <p:cNvPr id="33796" name="Rectangle 4"/>
          <p:cNvSpPr>
            <a:spLocks noChangeArrowheads="1"/>
          </p:cNvSpPr>
          <p:nvPr/>
        </p:nvSpPr>
        <p:spPr bwMode="auto">
          <a:xfrm>
            <a:off x="3824288" y="324326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GB"/>
          </a:p>
        </p:txBody>
      </p:sp>
      <p:pic>
        <p:nvPicPr>
          <p:cNvPr id="33797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57313" y="1714500"/>
            <a:ext cx="5857875" cy="439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ectangular Callout 8"/>
          <p:cNvSpPr/>
          <p:nvPr/>
        </p:nvSpPr>
        <p:spPr>
          <a:xfrm>
            <a:off x="7000875" y="3500438"/>
            <a:ext cx="1928813" cy="576262"/>
          </a:xfrm>
          <a:prstGeom prst="wedgeRectCallout">
            <a:avLst>
              <a:gd name="adj1" fmla="val -72271"/>
              <a:gd name="adj2" fmla="val 43963"/>
            </a:avLst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600" b="1" dirty="0">
                <a:solidFill>
                  <a:schemeClr val="tx1"/>
                </a:solidFill>
                <a:latin typeface="Arial Narrow" pitchFamily="34" charset="0"/>
              </a:rPr>
              <a:t>4. View the model and evaluation results</a:t>
            </a:r>
          </a:p>
        </p:txBody>
      </p:sp>
      <p:sp>
        <p:nvSpPr>
          <p:cNvPr id="6" name="Rectangular Callout 5"/>
          <p:cNvSpPr/>
          <p:nvPr/>
        </p:nvSpPr>
        <p:spPr>
          <a:xfrm>
            <a:off x="4714875" y="1714500"/>
            <a:ext cx="2286000" cy="642938"/>
          </a:xfrm>
          <a:prstGeom prst="wedgeRectCallout">
            <a:avLst>
              <a:gd name="adj1" fmla="val -139325"/>
              <a:gd name="adj2" fmla="val 38880"/>
            </a:avLst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600" b="1" dirty="0">
                <a:solidFill>
                  <a:schemeClr val="tx1"/>
                </a:solidFill>
                <a:latin typeface="Arial Narrow" pitchFamily="34" charset="0"/>
              </a:rPr>
              <a:t>1. Choosing a method and setting parameters</a:t>
            </a:r>
          </a:p>
        </p:txBody>
      </p:sp>
      <p:sp>
        <p:nvSpPr>
          <p:cNvPr id="10" name="Rectangular Callout 9"/>
          <p:cNvSpPr/>
          <p:nvPr/>
        </p:nvSpPr>
        <p:spPr>
          <a:xfrm>
            <a:off x="49213" y="3357563"/>
            <a:ext cx="1285875" cy="642937"/>
          </a:xfrm>
          <a:prstGeom prst="wedgeRectCallout">
            <a:avLst>
              <a:gd name="adj1" fmla="val 74016"/>
              <a:gd name="adj2" fmla="val -56438"/>
            </a:avLst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600" b="1" dirty="0">
                <a:solidFill>
                  <a:schemeClr val="tx1"/>
                </a:solidFill>
                <a:latin typeface="Arial Narrow" pitchFamily="34" charset="0"/>
              </a:rPr>
              <a:t>2. Setting a test option</a:t>
            </a:r>
          </a:p>
        </p:txBody>
      </p:sp>
      <p:sp>
        <p:nvSpPr>
          <p:cNvPr id="11" name="Rectangular Callout 10"/>
          <p:cNvSpPr/>
          <p:nvPr/>
        </p:nvSpPr>
        <p:spPr>
          <a:xfrm>
            <a:off x="28575" y="4071938"/>
            <a:ext cx="1285875" cy="642937"/>
          </a:xfrm>
          <a:prstGeom prst="wedgeRectCallout">
            <a:avLst>
              <a:gd name="adj1" fmla="val 72503"/>
              <a:gd name="adj2" fmla="val -68542"/>
            </a:avLst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600" b="1" dirty="0">
                <a:solidFill>
                  <a:schemeClr val="tx1"/>
                </a:solidFill>
                <a:latin typeface="Arial Narrow" pitchFamily="34" charset="0"/>
              </a:rPr>
              <a:t>3. Starting the process</a:t>
            </a:r>
          </a:p>
        </p:txBody>
      </p:sp>
      <p:sp>
        <p:nvSpPr>
          <p:cNvPr id="13" name="Rectangle 12"/>
          <p:cNvSpPr/>
          <p:nvPr/>
        </p:nvSpPr>
        <p:spPr>
          <a:xfrm>
            <a:off x="3071813" y="2643188"/>
            <a:ext cx="1643062" cy="1000125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GB">
              <a:solidFill>
                <a:srgbClr val="FFFFFF"/>
              </a:solidFill>
            </a:endParaRPr>
          </a:p>
        </p:txBody>
      </p:sp>
      <p:sp>
        <p:nvSpPr>
          <p:cNvPr id="14" name="Rectangular Callout 13"/>
          <p:cNvSpPr/>
          <p:nvPr/>
        </p:nvSpPr>
        <p:spPr>
          <a:xfrm>
            <a:off x="214313" y="5072063"/>
            <a:ext cx="1428750" cy="714375"/>
          </a:xfrm>
          <a:prstGeom prst="wedgeRectCallout">
            <a:avLst>
              <a:gd name="adj1" fmla="val 101249"/>
              <a:gd name="adj2" fmla="val -160834"/>
            </a:avLst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600" b="1" dirty="0">
                <a:solidFill>
                  <a:schemeClr val="tx1"/>
                </a:solidFill>
                <a:latin typeface="Arial Narrow" pitchFamily="34" charset="0"/>
              </a:rPr>
              <a:t>5. Selecting the option to view the tree </a:t>
            </a:r>
          </a:p>
        </p:txBody>
      </p:sp>
      <p:sp>
        <p:nvSpPr>
          <p:cNvPr id="15" name="Oval 14"/>
          <p:cNvSpPr/>
          <p:nvPr/>
        </p:nvSpPr>
        <p:spPr>
          <a:xfrm>
            <a:off x="5715000" y="4143375"/>
            <a:ext cx="1071563" cy="642938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GB">
              <a:solidFill>
                <a:srgbClr val="FFFFFF"/>
              </a:solidFill>
            </a:endParaRPr>
          </a:p>
        </p:txBody>
      </p:sp>
      <p:pic>
        <p:nvPicPr>
          <p:cNvPr id="3380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72313" y="4643438"/>
            <a:ext cx="1695450" cy="10382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b="1" smtClean="0"/>
              <a:t>Decision Tree Induction in Weka</a:t>
            </a:r>
          </a:p>
        </p:txBody>
      </p:sp>
      <p:sp>
        <p:nvSpPr>
          <p:cNvPr id="34819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214438"/>
            <a:ext cx="8458200" cy="554037"/>
          </a:xfrm>
        </p:spPr>
        <p:txBody>
          <a:bodyPr/>
          <a:lstStyle/>
          <a:p>
            <a:pPr marL="273050" indent="-273050"/>
            <a:r>
              <a:rPr lang="en-GB" sz="2800" b="1" smtClean="0"/>
              <a:t>J48 (unpruned tree)</a:t>
            </a:r>
          </a:p>
        </p:txBody>
      </p:sp>
      <p:sp>
        <p:nvSpPr>
          <p:cNvPr id="34820" name="Rectangle 4"/>
          <p:cNvSpPr>
            <a:spLocks noChangeArrowheads="1"/>
          </p:cNvSpPr>
          <p:nvPr/>
        </p:nvSpPr>
        <p:spPr bwMode="auto">
          <a:xfrm>
            <a:off x="3824288" y="324326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GB"/>
          </a:p>
        </p:txBody>
      </p:sp>
      <p:pic>
        <p:nvPicPr>
          <p:cNvPr id="34821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43063" y="1714500"/>
            <a:ext cx="5715000" cy="4421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22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86063" y="4429125"/>
            <a:ext cx="1355725" cy="154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7" name="Straight Arrow Connector 16"/>
          <p:cNvCxnSpPr/>
          <p:nvPr/>
        </p:nvCxnSpPr>
        <p:spPr>
          <a:xfrm rot="5400000">
            <a:off x="3536157" y="4464844"/>
            <a:ext cx="1214437" cy="1000125"/>
          </a:xfrm>
          <a:prstGeom prst="straightConnector1">
            <a:avLst/>
          </a:prstGeom>
          <a:ln w="57150">
            <a:solidFill>
              <a:schemeClr val="bg1">
                <a:lumMod val="50000"/>
              </a:schemeClr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Oval 20"/>
          <p:cNvSpPr/>
          <p:nvPr/>
        </p:nvSpPr>
        <p:spPr>
          <a:xfrm>
            <a:off x="6072188" y="4786313"/>
            <a:ext cx="928687" cy="500062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GB">
              <a:solidFill>
                <a:srgbClr val="FFFF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b="1" smtClean="0"/>
              <a:t>Decision Tree Induction in Weka</a:t>
            </a:r>
          </a:p>
        </p:txBody>
      </p:sp>
      <p:sp>
        <p:nvSpPr>
          <p:cNvPr id="35843" name="Rectangle 3"/>
          <p:cNvSpPr>
            <a:spLocks noGrp="1" noChangeArrowheads="1"/>
          </p:cNvSpPr>
          <p:nvPr>
            <p:ph idx="1"/>
          </p:nvPr>
        </p:nvSpPr>
        <p:spPr>
          <a:xfrm>
            <a:off x="428625" y="1214438"/>
            <a:ext cx="8458200" cy="554037"/>
          </a:xfrm>
        </p:spPr>
        <p:txBody>
          <a:bodyPr/>
          <a:lstStyle/>
          <a:p>
            <a:pPr marL="273050" indent="-273050"/>
            <a:r>
              <a:rPr lang="en-GB" sz="2800" b="1" smtClean="0"/>
              <a:t>RandomTree</a:t>
            </a:r>
          </a:p>
        </p:txBody>
      </p:sp>
      <p:sp>
        <p:nvSpPr>
          <p:cNvPr id="35844" name="Rectangle 4"/>
          <p:cNvSpPr>
            <a:spLocks noChangeArrowheads="1"/>
          </p:cNvSpPr>
          <p:nvPr/>
        </p:nvSpPr>
        <p:spPr bwMode="auto">
          <a:xfrm>
            <a:off x="3824288" y="324326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GB"/>
          </a:p>
        </p:txBody>
      </p:sp>
      <p:pic>
        <p:nvPicPr>
          <p:cNvPr id="35845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4438" y="1714500"/>
            <a:ext cx="6786562" cy="443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b="1" smtClean="0"/>
              <a:t>Decision Tree Induction in Weka</a:t>
            </a:r>
          </a:p>
        </p:txBody>
      </p:sp>
      <p:sp>
        <p:nvSpPr>
          <p:cNvPr id="36867" name="Rectangle 3"/>
          <p:cNvSpPr>
            <a:spLocks noGrp="1" noChangeArrowheads="1"/>
          </p:cNvSpPr>
          <p:nvPr>
            <p:ph idx="1"/>
          </p:nvPr>
        </p:nvSpPr>
        <p:spPr>
          <a:xfrm>
            <a:off x="428625" y="1214438"/>
            <a:ext cx="8458200" cy="1071562"/>
          </a:xfrm>
        </p:spPr>
        <p:txBody>
          <a:bodyPr/>
          <a:lstStyle/>
          <a:p>
            <a:pPr marL="273050" indent="-273050"/>
            <a:r>
              <a:rPr lang="en-GB" sz="2800" b="1" smtClean="0"/>
              <a:t>Classifying Unseen Records</a:t>
            </a:r>
          </a:p>
          <a:p>
            <a:pPr marL="655638" lvl="1" indent="-457200">
              <a:buFontTx/>
              <a:buAutoNum type="arabicPeriod"/>
            </a:pPr>
            <a:r>
              <a:rPr lang="en-GB" sz="2400" b="1" smtClean="0"/>
              <a:t>Preparing unseen records in an ARFF file</a:t>
            </a:r>
          </a:p>
        </p:txBody>
      </p:sp>
      <p:sp>
        <p:nvSpPr>
          <p:cNvPr id="36868" name="Rectangle 4"/>
          <p:cNvSpPr>
            <a:spLocks noChangeArrowheads="1"/>
          </p:cNvSpPr>
          <p:nvPr/>
        </p:nvSpPr>
        <p:spPr bwMode="auto">
          <a:xfrm>
            <a:off x="3824288" y="324326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GB"/>
          </a:p>
        </p:txBody>
      </p:sp>
      <p:pic>
        <p:nvPicPr>
          <p:cNvPr id="36869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0313" y="2286000"/>
            <a:ext cx="3981450" cy="364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ular Callout 6"/>
          <p:cNvSpPr/>
          <p:nvPr/>
        </p:nvSpPr>
        <p:spPr>
          <a:xfrm>
            <a:off x="6643688" y="3929063"/>
            <a:ext cx="2000250" cy="714375"/>
          </a:xfrm>
          <a:prstGeom prst="wedgeRectCallout">
            <a:avLst>
              <a:gd name="adj1" fmla="val -144668"/>
              <a:gd name="adj2" fmla="val 32449"/>
            </a:avLst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600" b="1" dirty="0">
                <a:solidFill>
                  <a:schemeClr val="tx1"/>
                </a:solidFill>
                <a:latin typeface="Arial Narrow" pitchFamily="34" charset="0"/>
              </a:rPr>
              <a:t>Class values are left as “unknown” (“?”)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b="1" smtClean="0"/>
              <a:t>Decision Tree Induction in Weka</a:t>
            </a:r>
          </a:p>
        </p:txBody>
      </p:sp>
      <p:sp>
        <p:nvSpPr>
          <p:cNvPr id="37891" name="Rectangle 3"/>
          <p:cNvSpPr>
            <a:spLocks noGrp="1" noChangeArrowheads="1"/>
          </p:cNvSpPr>
          <p:nvPr>
            <p:ph idx="1"/>
          </p:nvPr>
        </p:nvSpPr>
        <p:spPr>
          <a:xfrm>
            <a:off x="428625" y="1214438"/>
            <a:ext cx="8458200" cy="1071562"/>
          </a:xfrm>
        </p:spPr>
        <p:txBody>
          <a:bodyPr/>
          <a:lstStyle/>
          <a:p>
            <a:pPr marL="273050" indent="-273050"/>
            <a:r>
              <a:rPr lang="en-GB" sz="2800" b="1" smtClean="0"/>
              <a:t>Classifying Unseen Records</a:t>
            </a:r>
          </a:p>
          <a:p>
            <a:pPr marL="655638" lvl="1" indent="-382588">
              <a:buFontTx/>
              <a:buAutoNum type="arabicPeriod" startAt="2"/>
            </a:pPr>
            <a:r>
              <a:rPr lang="en-GB" sz="2400" b="1" smtClean="0"/>
              <a:t>Classifying unseen records in the file</a:t>
            </a:r>
          </a:p>
        </p:txBody>
      </p:sp>
      <p:sp>
        <p:nvSpPr>
          <p:cNvPr id="37892" name="Rectangle 4"/>
          <p:cNvSpPr>
            <a:spLocks noChangeArrowheads="1"/>
          </p:cNvSpPr>
          <p:nvPr/>
        </p:nvSpPr>
        <p:spPr bwMode="auto">
          <a:xfrm>
            <a:off x="3824288" y="324326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GB"/>
          </a:p>
        </p:txBody>
      </p:sp>
      <p:pic>
        <p:nvPicPr>
          <p:cNvPr id="37893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85938" y="2214563"/>
            <a:ext cx="5643562" cy="4003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ular Callout 9"/>
          <p:cNvSpPr/>
          <p:nvPr/>
        </p:nvSpPr>
        <p:spPr>
          <a:xfrm>
            <a:off x="214313" y="2357438"/>
            <a:ext cx="1500187" cy="857250"/>
          </a:xfrm>
          <a:prstGeom prst="wedgeRectCallout">
            <a:avLst>
              <a:gd name="adj1" fmla="val 62503"/>
              <a:gd name="adj2" fmla="val 50377"/>
            </a:avLst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buClr>
                <a:srgbClr val="C00000"/>
              </a:buClr>
              <a:buFont typeface="+mj-lt"/>
              <a:buAutoNum type="arabicPeriod"/>
              <a:defRPr/>
            </a:pPr>
            <a:r>
              <a:rPr lang="en-GB" sz="1600" b="1" dirty="0">
                <a:solidFill>
                  <a:schemeClr val="tx1"/>
                </a:solidFill>
                <a:latin typeface="Arial Narrow" pitchFamily="34" charset="0"/>
              </a:rPr>
              <a:t>Selecting this option and click Set… button</a:t>
            </a:r>
          </a:p>
        </p:txBody>
      </p:sp>
      <p:sp>
        <p:nvSpPr>
          <p:cNvPr id="11" name="Rectangular Callout 10"/>
          <p:cNvSpPr/>
          <p:nvPr/>
        </p:nvSpPr>
        <p:spPr>
          <a:xfrm>
            <a:off x="5786438" y="2357438"/>
            <a:ext cx="1714500" cy="714375"/>
          </a:xfrm>
          <a:prstGeom prst="wedgeRectCallout">
            <a:avLst>
              <a:gd name="adj1" fmla="val -140049"/>
              <a:gd name="adj2" fmla="val 6558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buFont typeface="+mj-lt"/>
              <a:buAutoNum type="arabicPeriod" startAt="2"/>
              <a:defRPr/>
            </a:pPr>
            <a:r>
              <a:rPr lang="en-GB" sz="1600" b="1" dirty="0">
                <a:solidFill>
                  <a:schemeClr val="tx1"/>
                </a:solidFill>
                <a:latin typeface="Arial Narrow" pitchFamily="34" charset="0"/>
              </a:rPr>
              <a:t>Press the button and load the file</a:t>
            </a:r>
          </a:p>
        </p:txBody>
      </p:sp>
      <p:sp>
        <p:nvSpPr>
          <p:cNvPr id="12" name="Rectangular Callout 11"/>
          <p:cNvSpPr/>
          <p:nvPr/>
        </p:nvSpPr>
        <p:spPr>
          <a:xfrm>
            <a:off x="5786438" y="2357438"/>
            <a:ext cx="1714500" cy="714375"/>
          </a:xfrm>
          <a:prstGeom prst="wedgeRectCallout">
            <a:avLst>
              <a:gd name="adj1" fmla="val -113950"/>
              <a:gd name="adj2" fmla="val 203114"/>
            </a:avLst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buClr>
                <a:srgbClr val="C00000"/>
              </a:buClr>
              <a:buFont typeface="+mj-lt"/>
              <a:buAutoNum type="arabicPeriod" startAt="2"/>
              <a:defRPr/>
            </a:pPr>
            <a:r>
              <a:rPr lang="en-GB" sz="1600" b="1" dirty="0">
                <a:solidFill>
                  <a:schemeClr val="tx1"/>
                </a:solidFill>
                <a:latin typeface="Arial Narrow" pitchFamily="34" charset="0"/>
              </a:rPr>
              <a:t>Press the button and load the file</a:t>
            </a:r>
          </a:p>
        </p:txBody>
      </p:sp>
      <p:sp>
        <p:nvSpPr>
          <p:cNvPr id="13" name="Rectangular Callout 12"/>
          <p:cNvSpPr/>
          <p:nvPr/>
        </p:nvSpPr>
        <p:spPr>
          <a:xfrm>
            <a:off x="142875" y="4786313"/>
            <a:ext cx="1571625" cy="571500"/>
          </a:xfrm>
          <a:prstGeom prst="wedgeRectCallout">
            <a:avLst>
              <a:gd name="adj1" fmla="val 71079"/>
              <a:gd name="adj2" fmla="val -142530"/>
            </a:avLst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buClr>
                <a:srgbClr val="C00000"/>
              </a:buClr>
              <a:buFont typeface="+mj-lt"/>
              <a:buAutoNum type="arabicPeriod" startAt="3"/>
              <a:defRPr/>
            </a:pPr>
            <a:r>
              <a:rPr lang="en-GB" sz="1600" b="1" dirty="0">
                <a:solidFill>
                  <a:schemeClr val="tx1"/>
                </a:solidFill>
                <a:latin typeface="Arial Narrow" pitchFamily="34" charset="0"/>
              </a:rPr>
              <a:t>Press to start the classification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b="1" smtClean="0"/>
              <a:t>Decision Tree Induction in Weka</a:t>
            </a:r>
          </a:p>
        </p:txBody>
      </p:sp>
      <p:sp>
        <p:nvSpPr>
          <p:cNvPr id="38915" name="Rectangle 3"/>
          <p:cNvSpPr>
            <a:spLocks noGrp="1" noChangeArrowheads="1"/>
          </p:cNvSpPr>
          <p:nvPr>
            <p:ph idx="1"/>
          </p:nvPr>
        </p:nvSpPr>
        <p:spPr>
          <a:xfrm>
            <a:off x="428625" y="1214438"/>
            <a:ext cx="8458200" cy="1071562"/>
          </a:xfrm>
        </p:spPr>
        <p:txBody>
          <a:bodyPr/>
          <a:lstStyle/>
          <a:p>
            <a:pPr marL="273050" indent="-273050"/>
            <a:r>
              <a:rPr lang="en-GB" sz="2800" b="1" smtClean="0"/>
              <a:t>Classifying Unseen Records</a:t>
            </a:r>
          </a:p>
          <a:p>
            <a:pPr marL="622300" lvl="1" indent="-349250">
              <a:buFontTx/>
              <a:buAutoNum type="arabicPeriod" startAt="3"/>
            </a:pPr>
            <a:r>
              <a:rPr lang="en-GB" sz="2400" b="1" smtClean="0"/>
              <a:t>Saving Classification Results into a file</a:t>
            </a:r>
          </a:p>
        </p:txBody>
      </p:sp>
      <p:sp>
        <p:nvSpPr>
          <p:cNvPr id="38916" name="Rectangle 4"/>
          <p:cNvSpPr>
            <a:spLocks noChangeArrowheads="1"/>
          </p:cNvSpPr>
          <p:nvPr/>
        </p:nvSpPr>
        <p:spPr bwMode="auto">
          <a:xfrm>
            <a:off x="3824288" y="324326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GB"/>
          </a:p>
        </p:txBody>
      </p:sp>
      <p:pic>
        <p:nvPicPr>
          <p:cNvPr id="38917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14500" y="2143125"/>
            <a:ext cx="5715000" cy="3998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18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71750" y="4500563"/>
            <a:ext cx="1179513" cy="133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4" name="Straight Arrow Connector 13"/>
          <p:cNvCxnSpPr/>
          <p:nvPr/>
        </p:nvCxnSpPr>
        <p:spPr>
          <a:xfrm rot="5400000">
            <a:off x="3357562" y="4429126"/>
            <a:ext cx="1071563" cy="785812"/>
          </a:xfrm>
          <a:prstGeom prst="straightConnector1">
            <a:avLst/>
          </a:prstGeom>
          <a:ln w="57150">
            <a:solidFill>
              <a:schemeClr val="bg1">
                <a:lumMod val="50000"/>
              </a:schemeClr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ectangular Callout 16"/>
          <p:cNvSpPr/>
          <p:nvPr/>
        </p:nvSpPr>
        <p:spPr>
          <a:xfrm>
            <a:off x="142875" y="4929188"/>
            <a:ext cx="1500188" cy="857250"/>
          </a:xfrm>
          <a:prstGeom prst="wedgeRectCallout">
            <a:avLst>
              <a:gd name="adj1" fmla="val 111135"/>
              <a:gd name="adj2" fmla="val 3853"/>
            </a:avLst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buClr>
                <a:srgbClr val="C00000"/>
              </a:buClr>
              <a:buFont typeface="+mj-lt"/>
              <a:buAutoNum type="arabicPeriod"/>
              <a:defRPr/>
            </a:pPr>
            <a:r>
              <a:rPr lang="en-GB" sz="1600" b="1" dirty="0">
                <a:solidFill>
                  <a:schemeClr val="tx1"/>
                </a:solidFill>
                <a:latin typeface="Arial Narrow" pitchFamily="34" charset="0"/>
              </a:rPr>
              <a:t>Selecting the option to pop up visualisation</a:t>
            </a:r>
          </a:p>
        </p:txBody>
      </p:sp>
      <p:sp>
        <p:nvSpPr>
          <p:cNvPr id="18" name="Rectangular Callout 17"/>
          <p:cNvSpPr/>
          <p:nvPr/>
        </p:nvSpPr>
        <p:spPr>
          <a:xfrm>
            <a:off x="571500" y="2500313"/>
            <a:ext cx="2000250" cy="642937"/>
          </a:xfrm>
          <a:prstGeom prst="wedgeRectCallout">
            <a:avLst>
              <a:gd name="adj1" fmla="val 91682"/>
              <a:gd name="adj2" fmla="val -40024"/>
            </a:avLst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buClr>
                <a:srgbClr val="C00000"/>
              </a:buClr>
              <a:buFont typeface="+mj-lt"/>
              <a:buAutoNum type="arabicPeriod" startAt="2"/>
              <a:defRPr/>
            </a:pPr>
            <a:r>
              <a:rPr lang="en-GB" sz="1600" b="1" dirty="0">
                <a:solidFill>
                  <a:schemeClr val="tx1"/>
                </a:solidFill>
                <a:latin typeface="Arial Narrow" pitchFamily="34" charset="0"/>
              </a:rPr>
              <a:t>Setting both X and Y to </a:t>
            </a:r>
            <a:r>
              <a:rPr lang="en-GB" sz="1600" b="1" dirty="0" err="1">
                <a:solidFill>
                  <a:schemeClr val="tx1"/>
                </a:solidFill>
                <a:latin typeface="Arial Narrow" pitchFamily="34" charset="0"/>
              </a:rPr>
              <a:t>instance_number</a:t>
            </a:r>
            <a:endParaRPr lang="en-GB" sz="1600" b="1" dirty="0">
              <a:solidFill>
                <a:schemeClr val="tx1"/>
              </a:solidFill>
              <a:latin typeface="Arial Narrow" pitchFamily="34" charset="0"/>
            </a:endParaRPr>
          </a:p>
        </p:txBody>
      </p:sp>
      <p:sp>
        <p:nvSpPr>
          <p:cNvPr id="19" name="Rectangular Callout 18"/>
          <p:cNvSpPr/>
          <p:nvPr/>
        </p:nvSpPr>
        <p:spPr>
          <a:xfrm>
            <a:off x="6858000" y="3429000"/>
            <a:ext cx="1785938" cy="642938"/>
          </a:xfrm>
          <a:prstGeom prst="wedgeRectCallout">
            <a:avLst>
              <a:gd name="adj1" fmla="val -136810"/>
              <a:gd name="adj2" fmla="val -130803"/>
            </a:avLst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buClr>
                <a:srgbClr val="C00000"/>
              </a:buClr>
              <a:buFont typeface="+mj-lt"/>
              <a:buAutoNum type="arabicPeriod" startAt="3"/>
              <a:defRPr/>
            </a:pPr>
            <a:r>
              <a:rPr lang="en-GB" sz="1600" b="1" dirty="0">
                <a:solidFill>
                  <a:schemeClr val="tx1"/>
                </a:solidFill>
                <a:latin typeface="Arial Narrow" pitchFamily="34" charset="0"/>
              </a:rPr>
              <a:t>Saving the results into a file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b="1" smtClean="0"/>
              <a:t>Decision Tree Induction in Weka</a:t>
            </a:r>
          </a:p>
        </p:txBody>
      </p:sp>
      <p:sp>
        <p:nvSpPr>
          <p:cNvPr id="39939" name="Rectangle 3"/>
          <p:cNvSpPr>
            <a:spLocks noGrp="1" noChangeArrowheads="1"/>
          </p:cNvSpPr>
          <p:nvPr>
            <p:ph idx="1"/>
          </p:nvPr>
        </p:nvSpPr>
        <p:spPr>
          <a:xfrm>
            <a:off x="428625" y="1214438"/>
            <a:ext cx="8458200" cy="1071562"/>
          </a:xfrm>
        </p:spPr>
        <p:txBody>
          <a:bodyPr/>
          <a:lstStyle/>
          <a:p>
            <a:pPr marL="273050" indent="-273050"/>
            <a:r>
              <a:rPr lang="en-GB" sz="2800" b="1" smtClean="0"/>
              <a:t>Classifying Unseen Records</a:t>
            </a:r>
          </a:p>
          <a:p>
            <a:pPr marL="655638" lvl="1" indent="-457200">
              <a:buFontTx/>
              <a:buAutoNum type="arabicPeriod" startAt="4"/>
            </a:pPr>
            <a:r>
              <a:rPr lang="en-GB" sz="2400" b="1" smtClean="0"/>
              <a:t>Classification Results in an ARFF file</a:t>
            </a:r>
          </a:p>
        </p:txBody>
      </p:sp>
      <p:sp>
        <p:nvSpPr>
          <p:cNvPr id="39940" name="Rectangle 4"/>
          <p:cNvSpPr>
            <a:spLocks noChangeArrowheads="1"/>
          </p:cNvSpPr>
          <p:nvPr/>
        </p:nvSpPr>
        <p:spPr bwMode="auto">
          <a:xfrm>
            <a:off x="3824288" y="324326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GB"/>
          </a:p>
        </p:txBody>
      </p:sp>
      <p:pic>
        <p:nvPicPr>
          <p:cNvPr id="39941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28875" y="2286000"/>
            <a:ext cx="3981450" cy="364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7"/>
          <p:cNvSpPr/>
          <p:nvPr/>
        </p:nvSpPr>
        <p:spPr>
          <a:xfrm>
            <a:off x="6572250" y="4143375"/>
            <a:ext cx="1428750" cy="642938"/>
          </a:xfrm>
          <a:prstGeom prst="rect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600" b="1" dirty="0">
                <a:solidFill>
                  <a:schemeClr val="tx1"/>
                </a:solidFill>
                <a:latin typeface="Arial Narrow" pitchFamily="34" charset="0"/>
              </a:rPr>
              <a:t>Class labels </a:t>
            </a:r>
            <a:r>
              <a:rPr lang="en-GB" sz="1600" b="1" dirty="0" smtClean="0">
                <a:solidFill>
                  <a:schemeClr val="tx1"/>
                </a:solidFill>
                <a:latin typeface="Arial Narrow" pitchFamily="34" charset="0"/>
              </a:rPr>
              <a:t>assigned</a:t>
            </a:r>
            <a:endParaRPr lang="en-GB" sz="1600" b="1" dirty="0">
              <a:solidFill>
                <a:schemeClr val="tx1"/>
              </a:solidFill>
              <a:latin typeface="Arial Narrow" pitchFamily="34" charset="0"/>
            </a:endParaRPr>
          </a:p>
        </p:txBody>
      </p:sp>
      <p:cxnSp>
        <p:nvCxnSpPr>
          <p:cNvPr id="10" name="Straight Arrow Connector 9"/>
          <p:cNvCxnSpPr>
            <a:stCxn id="8" idx="1"/>
          </p:cNvCxnSpPr>
          <p:nvPr/>
        </p:nvCxnSpPr>
        <p:spPr>
          <a:xfrm rot="10800000" flipV="1">
            <a:off x="4857750" y="4465638"/>
            <a:ext cx="1714500" cy="249237"/>
          </a:xfrm>
          <a:prstGeom prst="straightConnector1">
            <a:avLst/>
          </a:prstGeom>
          <a:ln w="19050">
            <a:solidFill>
              <a:schemeClr val="tx1">
                <a:lumMod val="65000"/>
                <a:lumOff val="35000"/>
              </a:schemeClr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>
            <a:stCxn id="8" idx="1"/>
          </p:cNvCxnSpPr>
          <p:nvPr/>
        </p:nvCxnSpPr>
        <p:spPr>
          <a:xfrm rot="10800000" flipV="1">
            <a:off x="4714875" y="4465638"/>
            <a:ext cx="1857375" cy="463550"/>
          </a:xfrm>
          <a:prstGeom prst="straightConnector1">
            <a:avLst/>
          </a:prstGeom>
          <a:ln w="19050">
            <a:solidFill>
              <a:schemeClr val="tx1">
                <a:lumMod val="65000"/>
                <a:lumOff val="35000"/>
              </a:schemeClr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>
            <a:stCxn id="8" idx="1"/>
          </p:cNvCxnSpPr>
          <p:nvPr/>
        </p:nvCxnSpPr>
        <p:spPr>
          <a:xfrm rot="10800000" flipV="1">
            <a:off x="4643438" y="4465638"/>
            <a:ext cx="1928812" cy="606425"/>
          </a:xfrm>
          <a:prstGeom prst="straightConnector1">
            <a:avLst/>
          </a:prstGeom>
          <a:ln w="19050">
            <a:solidFill>
              <a:schemeClr val="tx1">
                <a:lumMod val="65000"/>
                <a:lumOff val="35000"/>
              </a:schemeClr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>
            <a:stCxn id="8" idx="1"/>
          </p:cNvCxnSpPr>
          <p:nvPr/>
        </p:nvCxnSpPr>
        <p:spPr>
          <a:xfrm rot="10800000" flipV="1">
            <a:off x="4857750" y="4465638"/>
            <a:ext cx="1714500" cy="749300"/>
          </a:xfrm>
          <a:prstGeom prst="straightConnector1">
            <a:avLst/>
          </a:prstGeom>
          <a:ln w="19050">
            <a:solidFill>
              <a:schemeClr val="tx1">
                <a:lumMod val="65000"/>
                <a:lumOff val="35000"/>
              </a:schemeClr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>
            <a:stCxn id="8" idx="1"/>
          </p:cNvCxnSpPr>
          <p:nvPr/>
        </p:nvCxnSpPr>
        <p:spPr>
          <a:xfrm rot="10800000" flipV="1">
            <a:off x="4572000" y="4465638"/>
            <a:ext cx="2000250" cy="928687"/>
          </a:xfrm>
          <a:prstGeom prst="straightConnector1">
            <a:avLst/>
          </a:prstGeom>
          <a:ln w="19050">
            <a:solidFill>
              <a:schemeClr val="tx1">
                <a:lumMod val="65000"/>
                <a:lumOff val="35000"/>
              </a:schemeClr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b="1" smtClean="0"/>
              <a:t>Related Issues</a:t>
            </a:r>
          </a:p>
        </p:txBody>
      </p:sp>
      <p:sp>
        <p:nvSpPr>
          <p:cNvPr id="587779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000108"/>
            <a:ext cx="8305800" cy="4638675"/>
          </a:xfrm>
        </p:spPr>
        <p:txBody>
          <a:bodyPr/>
          <a:lstStyle/>
          <a:p>
            <a:pPr marL="285750" indent="-285750">
              <a:lnSpc>
                <a:spcPct val="90000"/>
              </a:lnSpc>
            </a:pPr>
            <a:r>
              <a:rPr lang="en-GB" sz="2800" b="1" dirty="0" smtClean="0"/>
              <a:t>Strengths and Weaknesses</a:t>
            </a:r>
          </a:p>
          <a:p>
            <a:pPr marL="666750" lvl="1" indent="-393700">
              <a:lnSpc>
                <a:spcPct val="90000"/>
              </a:lnSpc>
              <a:spcBef>
                <a:spcPts val="600"/>
              </a:spcBef>
              <a:buFont typeface="Wingdings" pitchFamily="2" charset="2"/>
              <a:buChar char="ü"/>
            </a:pPr>
            <a:r>
              <a:rPr lang="en-GB" sz="2400" dirty="0" smtClean="0"/>
              <a:t>Capability of generating understandable rules</a:t>
            </a:r>
          </a:p>
          <a:p>
            <a:pPr marL="666750" lvl="1" indent="-393700">
              <a:lnSpc>
                <a:spcPct val="90000"/>
              </a:lnSpc>
              <a:spcBef>
                <a:spcPts val="600"/>
              </a:spcBef>
              <a:buFont typeface="Wingdings" pitchFamily="2" charset="2"/>
              <a:buChar char="ü"/>
            </a:pPr>
            <a:r>
              <a:rPr lang="en-GB" sz="2400" dirty="0" smtClean="0"/>
              <a:t>Efficiency in classifying unseen data</a:t>
            </a:r>
          </a:p>
          <a:p>
            <a:pPr marL="666750" lvl="1" indent="-393700">
              <a:lnSpc>
                <a:spcPct val="90000"/>
              </a:lnSpc>
              <a:spcBef>
                <a:spcPts val="600"/>
              </a:spcBef>
              <a:buFont typeface="Wingdings" pitchFamily="2" charset="2"/>
              <a:buChar char="ü"/>
            </a:pPr>
            <a:r>
              <a:rPr lang="en-GB" sz="2400" dirty="0" smtClean="0"/>
              <a:t>Ability to handle categorical and continuous attributes</a:t>
            </a:r>
          </a:p>
          <a:p>
            <a:pPr marL="666750" lvl="1" indent="-393700">
              <a:lnSpc>
                <a:spcPct val="90000"/>
              </a:lnSpc>
              <a:spcBef>
                <a:spcPts val="600"/>
              </a:spcBef>
              <a:buFont typeface="Wingdings" pitchFamily="2" charset="2"/>
              <a:buChar char="ü"/>
            </a:pPr>
            <a:r>
              <a:rPr lang="en-GB" sz="2400" dirty="0" smtClean="0"/>
              <a:t>Ability to indicate the most important attribute for classification</a:t>
            </a:r>
          </a:p>
          <a:p>
            <a:pPr marL="285750" indent="-285750">
              <a:lnSpc>
                <a:spcPct val="90000"/>
              </a:lnSpc>
              <a:spcBef>
                <a:spcPts val="600"/>
              </a:spcBef>
              <a:buFontTx/>
              <a:buNone/>
            </a:pPr>
            <a:endParaRPr lang="en-GB" sz="800" dirty="0" smtClean="0">
              <a:solidFill>
                <a:srgbClr val="009900"/>
              </a:solidFill>
            </a:endParaRPr>
          </a:p>
          <a:p>
            <a:pPr marL="666750" lvl="1" indent="-393700">
              <a:lnSpc>
                <a:spcPct val="90000"/>
              </a:lnSpc>
              <a:spcBef>
                <a:spcPts val="600"/>
              </a:spcBef>
              <a:buFont typeface="Webdings" pitchFamily="18" charset="2"/>
              <a:buChar char=""/>
            </a:pPr>
            <a:r>
              <a:rPr lang="en-GB" sz="2400" dirty="0" smtClean="0"/>
              <a:t>Error rate increases as the training set contains a small</a:t>
            </a:r>
            <a:r>
              <a:rPr lang="en-GB" sz="2400" dirty="0" smtClean="0">
                <a:sym typeface="Webdings" pitchFamily="18" charset="2"/>
              </a:rPr>
              <a:t> </a:t>
            </a:r>
            <a:r>
              <a:rPr lang="en-GB" sz="2400" dirty="0" smtClean="0"/>
              <a:t>number of instances of a large variety of classes</a:t>
            </a:r>
          </a:p>
          <a:p>
            <a:pPr marL="666750" lvl="1" indent="-393700">
              <a:lnSpc>
                <a:spcPct val="90000"/>
              </a:lnSpc>
              <a:spcBef>
                <a:spcPts val="600"/>
              </a:spcBef>
              <a:buFont typeface="Webdings" pitchFamily="18" charset="2"/>
              <a:buChar char=""/>
            </a:pPr>
            <a:r>
              <a:rPr lang="en-GB" sz="2400" dirty="0" smtClean="0"/>
              <a:t>The computationally expensive to build</a:t>
            </a:r>
          </a:p>
          <a:p>
            <a:pPr marL="666750" lvl="1" indent="-393700">
              <a:lnSpc>
                <a:spcPct val="90000"/>
              </a:lnSpc>
              <a:spcBef>
                <a:spcPts val="600"/>
              </a:spcBef>
              <a:buFont typeface="Webdings" pitchFamily="18" charset="2"/>
              <a:buChar char=""/>
            </a:pPr>
            <a:r>
              <a:rPr lang="en-GB" sz="2400" dirty="0" smtClean="0"/>
              <a:t>Single attribute splitting results in class boxes in rectangular shapes.</a:t>
            </a:r>
          </a:p>
        </p:txBody>
      </p:sp>
      <p:sp>
        <p:nvSpPr>
          <p:cNvPr id="40964" name="Rectangle 4"/>
          <p:cNvSpPr>
            <a:spLocks noChangeArrowheads="1"/>
          </p:cNvSpPr>
          <p:nvPr/>
        </p:nvSpPr>
        <p:spPr bwMode="auto">
          <a:xfrm>
            <a:off x="3729038" y="322421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GB"/>
          </a:p>
        </p:txBody>
      </p:sp>
      <p:sp>
        <p:nvSpPr>
          <p:cNvPr id="40965" name="Rectangle 5"/>
          <p:cNvSpPr>
            <a:spLocks noChangeArrowheads="1"/>
          </p:cNvSpPr>
          <p:nvPr/>
        </p:nvSpPr>
        <p:spPr bwMode="auto">
          <a:xfrm>
            <a:off x="2952750" y="322421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GB"/>
          </a:p>
        </p:txBody>
      </p:sp>
      <p:sp>
        <p:nvSpPr>
          <p:cNvPr id="40966" name="Rectangle 6"/>
          <p:cNvSpPr>
            <a:spLocks noChangeArrowheads="1"/>
          </p:cNvSpPr>
          <p:nvPr/>
        </p:nvSpPr>
        <p:spPr bwMode="auto">
          <a:xfrm>
            <a:off x="4114800" y="33147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GB"/>
          </a:p>
        </p:txBody>
      </p:sp>
      <p:sp>
        <p:nvSpPr>
          <p:cNvPr id="40967" name="Rectangle 7"/>
          <p:cNvSpPr>
            <a:spLocks noChangeArrowheads="1"/>
          </p:cNvSpPr>
          <p:nvPr/>
        </p:nvSpPr>
        <p:spPr bwMode="auto">
          <a:xfrm>
            <a:off x="3962400" y="322421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42844" y="214290"/>
            <a:ext cx="7272338" cy="571504"/>
          </a:xfrm>
        </p:spPr>
        <p:txBody>
          <a:bodyPr>
            <a:normAutofit fontScale="90000"/>
          </a:bodyPr>
          <a:lstStyle/>
          <a:p>
            <a:r>
              <a:rPr lang="en-GB" sz="3200" b="1" dirty="0" smtClean="0"/>
              <a:t>Decision Tree Induction in Practice</a:t>
            </a:r>
          </a:p>
        </p:txBody>
      </p:sp>
      <p:sp>
        <p:nvSpPr>
          <p:cNvPr id="45061" name="Rectangle 14"/>
          <p:cNvSpPr>
            <a:spLocks noGrp="1" noChangeArrowheads="1"/>
          </p:cNvSpPr>
          <p:nvPr>
            <p:ph type="body" idx="4294967295"/>
          </p:nvPr>
        </p:nvSpPr>
        <p:spPr>
          <a:xfrm>
            <a:off x="214282" y="1000108"/>
            <a:ext cx="8686800" cy="4800600"/>
          </a:xfrm>
        </p:spPr>
        <p:txBody>
          <a:bodyPr>
            <a:normAutofit lnSpcReduction="10000"/>
          </a:bodyPr>
          <a:lstStyle/>
          <a:p>
            <a:pPr marL="285750" indent="-285750"/>
            <a:r>
              <a:rPr lang="en-GB" sz="2800" b="1" dirty="0" smtClean="0"/>
              <a:t>Key Stages in a Classification Project with Decision Tree Induction</a:t>
            </a:r>
          </a:p>
          <a:p>
            <a:pPr marL="857250" lvl="1" indent="-381000">
              <a:spcBef>
                <a:spcPts val="400"/>
              </a:spcBef>
            </a:pPr>
            <a:r>
              <a:rPr lang="en-GB" sz="2400" dirty="0" smtClean="0"/>
              <a:t>Selection of class attribute</a:t>
            </a:r>
          </a:p>
          <a:p>
            <a:pPr marL="857250" lvl="1" indent="-381000">
              <a:spcBef>
                <a:spcPts val="400"/>
              </a:spcBef>
            </a:pPr>
            <a:r>
              <a:rPr lang="en-GB" sz="2400" dirty="0" smtClean="0"/>
              <a:t>Inclusion of descriptive attributes (manual selection of attributes to be used not recommended)</a:t>
            </a:r>
          </a:p>
          <a:p>
            <a:pPr marL="857250" lvl="1" indent="-381000">
              <a:spcBef>
                <a:spcPts val="400"/>
              </a:spcBef>
            </a:pPr>
            <a:r>
              <a:rPr lang="en-GB" sz="2400" dirty="0" smtClean="0"/>
              <a:t>Ensuring sufficient coverage of all classes and all descriptive values</a:t>
            </a:r>
          </a:p>
          <a:p>
            <a:pPr marL="857250" lvl="1" indent="-381000">
              <a:spcBef>
                <a:spcPts val="400"/>
              </a:spcBef>
            </a:pPr>
            <a:r>
              <a:rPr lang="en-GB" sz="2400" dirty="0" smtClean="0"/>
              <a:t>Data transformation, if necessary, to suit the solution</a:t>
            </a:r>
          </a:p>
          <a:p>
            <a:pPr marL="857250" lvl="1" indent="-381000">
              <a:spcBef>
                <a:spcPts val="400"/>
              </a:spcBef>
            </a:pPr>
            <a:r>
              <a:rPr lang="en-GB" sz="2400" dirty="0" smtClean="0"/>
              <a:t>Using a suitable test option</a:t>
            </a:r>
          </a:p>
          <a:p>
            <a:pPr marL="857250" lvl="1" indent="-381000">
              <a:spcBef>
                <a:spcPts val="400"/>
              </a:spcBef>
            </a:pPr>
            <a:r>
              <a:rPr lang="en-GB" sz="2400" dirty="0" smtClean="0"/>
              <a:t>Setting solution parameters (minimum number of leaf node examples, pruned or </a:t>
            </a:r>
            <a:r>
              <a:rPr lang="en-GB" sz="2400" dirty="0" err="1" smtClean="0"/>
              <a:t>unpruned</a:t>
            </a:r>
            <a:r>
              <a:rPr lang="en-GB" sz="2400" dirty="0" smtClean="0"/>
              <a:t>)</a:t>
            </a:r>
          </a:p>
          <a:p>
            <a:pPr marL="857250" lvl="1" indent="-381000">
              <a:spcBef>
                <a:spcPts val="400"/>
              </a:spcBef>
            </a:pPr>
            <a:r>
              <a:rPr lang="en-GB" sz="2400" dirty="0" smtClean="0"/>
              <a:t>Evaluating model accuracy (confusion matrix details)</a:t>
            </a:r>
          </a:p>
        </p:txBody>
      </p:sp>
      <p:sp>
        <p:nvSpPr>
          <p:cNvPr id="45059" name="Rectangle 4"/>
          <p:cNvSpPr>
            <a:spLocks noChangeArrowheads="1"/>
          </p:cNvSpPr>
          <p:nvPr/>
        </p:nvSpPr>
        <p:spPr bwMode="auto">
          <a:xfrm>
            <a:off x="3824288" y="324326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GB"/>
          </a:p>
        </p:txBody>
      </p:sp>
      <p:sp>
        <p:nvSpPr>
          <p:cNvPr id="45060" name="Rectangle 5"/>
          <p:cNvSpPr>
            <a:spLocks noChangeArrowheads="1"/>
          </p:cNvSpPr>
          <p:nvPr/>
        </p:nvSpPr>
        <p:spPr bwMode="auto">
          <a:xfrm>
            <a:off x="3833813" y="324326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GB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Title 7"/>
          <p:cNvSpPr>
            <a:spLocks noGrp="1"/>
          </p:cNvSpPr>
          <p:nvPr>
            <p:ph type="title" idx="4294967295"/>
          </p:nvPr>
        </p:nvSpPr>
        <p:spPr>
          <a:xfrm>
            <a:off x="442934" y="285728"/>
            <a:ext cx="7272338" cy="595295"/>
          </a:xfrm>
        </p:spPr>
        <p:txBody>
          <a:bodyPr/>
          <a:lstStyle/>
          <a:p>
            <a:r>
              <a:rPr lang="en-GB" sz="3200" b="1" dirty="0" smtClean="0"/>
              <a:t>Summary</a:t>
            </a:r>
          </a:p>
        </p:txBody>
      </p:sp>
      <p:sp>
        <p:nvSpPr>
          <p:cNvPr id="46083" name="Content Placeholder 8"/>
          <p:cNvSpPr>
            <a:spLocks noGrp="1"/>
          </p:cNvSpPr>
          <p:nvPr>
            <p:ph idx="4294967295"/>
          </p:nvPr>
        </p:nvSpPr>
        <p:spPr>
          <a:xfrm>
            <a:off x="285720" y="1071546"/>
            <a:ext cx="8686800" cy="4714875"/>
          </a:xfrm>
        </p:spPr>
        <p:txBody>
          <a:bodyPr/>
          <a:lstStyle/>
          <a:p>
            <a:pPr marL="284163" indent="-284163">
              <a:spcBef>
                <a:spcPts val="1200"/>
              </a:spcBef>
            </a:pPr>
            <a:r>
              <a:rPr lang="en-GB" sz="2200" dirty="0" smtClean="0"/>
              <a:t>Decision Tree is a form of classification model</a:t>
            </a:r>
          </a:p>
          <a:p>
            <a:pPr marL="284163" indent="-284163"/>
            <a:r>
              <a:rPr lang="en-GB" sz="2200" dirty="0" smtClean="0"/>
              <a:t>A decision tree is induced from a set of training examples by using a tree induction algorithm such as ID3</a:t>
            </a:r>
          </a:p>
          <a:p>
            <a:pPr marL="284163" indent="-284163"/>
            <a:r>
              <a:rPr lang="en-GB" sz="2200" dirty="0" smtClean="0"/>
              <a:t>There exists a common procedural framework for building a tree </a:t>
            </a:r>
          </a:p>
          <a:p>
            <a:pPr marL="284163" indent="-284163"/>
            <a:r>
              <a:rPr lang="en-GB" sz="2200" dirty="0" smtClean="0"/>
              <a:t>Information gain is an attribute selection measure based on the idea of reduction of uncertainty over classification. There are other attribute selection measures</a:t>
            </a:r>
          </a:p>
          <a:p>
            <a:pPr marL="284163" indent="-284163"/>
            <a:r>
              <a:rPr lang="en-GB" sz="2200" dirty="0" smtClean="0"/>
              <a:t>Tree pruning is a way of reducing the effect of model </a:t>
            </a:r>
            <a:r>
              <a:rPr lang="en-GB" sz="2200" dirty="0" err="1" smtClean="0"/>
              <a:t>overfitting</a:t>
            </a:r>
            <a:r>
              <a:rPr lang="en-GB" sz="2200" dirty="0" smtClean="0"/>
              <a:t>. There exists a number of tree pruning methods</a:t>
            </a:r>
          </a:p>
          <a:p>
            <a:pPr marL="284163" indent="-284163"/>
            <a:r>
              <a:rPr lang="en-GB" sz="2200" dirty="0" smtClean="0"/>
              <a:t>Accuracy is a main evaluator for the performance of a model. Different aspects of accuracy (TP, FP, TN, FN) are important</a:t>
            </a:r>
          </a:p>
          <a:p>
            <a:pPr marL="284163" indent="-284163"/>
            <a:r>
              <a:rPr lang="en-GB" sz="2200" dirty="0" smtClean="0"/>
              <a:t>There is a rich collection of tree induction solutions in </a:t>
            </a:r>
            <a:r>
              <a:rPr lang="en-GB" sz="2200" dirty="0" err="1" smtClean="0"/>
              <a:t>Weka</a:t>
            </a:r>
            <a:endParaRPr lang="en-GB" sz="22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Title 7"/>
          <p:cNvSpPr>
            <a:spLocks noGrp="1"/>
          </p:cNvSpPr>
          <p:nvPr>
            <p:ph type="title" idx="4294967295"/>
          </p:nvPr>
        </p:nvSpPr>
        <p:spPr>
          <a:xfrm>
            <a:off x="142844" y="142852"/>
            <a:ext cx="7272338" cy="1012825"/>
          </a:xfrm>
        </p:spPr>
        <p:txBody>
          <a:bodyPr/>
          <a:lstStyle/>
          <a:p>
            <a:r>
              <a:rPr lang="en-GB" sz="3200" b="1" dirty="0" smtClean="0"/>
              <a:t>Useful Further References</a:t>
            </a:r>
          </a:p>
        </p:txBody>
      </p:sp>
      <p:sp>
        <p:nvSpPr>
          <p:cNvPr id="47107" name="Content Placeholder 8"/>
          <p:cNvSpPr>
            <a:spLocks noGrp="1"/>
          </p:cNvSpPr>
          <p:nvPr>
            <p:ph idx="4294967295"/>
          </p:nvPr>
        </p:nvSpPr>
        <p:spPr>
          <a:xfrm>
            <a:off x="428596" y="1285860"/>
            <a:ext cx="8153400" cy="4425950"/>
          </a:xfrm>
        </p:spPr>
        <p:txBody>
          <a:bodyPr/>
          <a:lstStyle/>
          <a:p>
            <a:pPr marL="284163" indent="-284163"/>
            <a:r>
              <a:rPr lang="en-GB" sz="2400" dirty="0" smtClean="0"/>
              <a:t>Coming next: Putting it </a:t>
            </a:r>
            <a:r>
              <a:rPr lang="en-GB" sz="2400" smtClean="0"/>
              <a:t>all together</a:t>
            </a:r>
            <a:endParaRPr lang="en-GB" sz="2400" dirty="0" smtClean="0"/>
          </a:p>
          <a:p>
            <a:pPr marL="284163" indent="-284163"/>
            <a:endParaRPr lang="en-GB" dirty="0" smtClean="0"/>
          </a:p>
          <a:p>
            <a:pPr marL="284163" indent="-284163"/>
            <a:r>
              <a:rPr lang="en-GB" sz="2400" dirty="0" smtClean="0"/>
              <a:t>Chapter </a:t>
            </a:r>
            <a:r>
              <a:rPr lang="en-GB" sz="2400" dirty="0" smtClean="0"/>
              <a:t>6 of the main book</a:t>
            </a:r>
          </a:p>
          <a:p>
            <a:pPr marL="284163" indent="-284163"/>
            <a:endParaRPr lang="en-GB" sz="2400" dirty="0" smtClean="0"/>
          </a:p>
          <a:p>
            <a:pPr marL="284163" indent="-284163"/>
            <a:r>
              <a:rPr lang="en-GB" sz="2400" dirty="0" smtClean="0">
                <a:ea typeface="Arial Unicode MS" pitchFamily="34" charset="-128"/>
                <a:cs typeface="Arial Unicode MS" pitchFamily="34" charset="-128"/>
              </a:rPr>
              <a:t>Tan, P-N., Steinbach, M. and Kumar, V. (2006), </a:t>
            </a:r>
            <a:r>
              <a:rPr lang="en-GB" sz="2400" i="1" dirty="0" smtClean="0">
                <a:ea typeface="Arial Unicode MS" pitchFamily="34" charset="-128"/>
                <a:cs typeface="Arial Unicode MS" pitchFamily="34" charset="-128"/>
              </a:rPr>
              <a:t>Introduction to Data Mining</a:t>
            </a:r>
            <a:r>
              <a:rPr lang="en-GB" sz="2400" dirty="0" smtClean="0">
                <a:ea typeface="Arial Unicode MS" pitchFamily="34" charset="-128"/>
                <a:cs typeface="Arial Unicode MS" pitchFamily="34" charset="-128"/>
              </a:rPr>
              <a:t>, Addison-Wesley, Chapters 4</a:t>
            </a:r>
          </a:p>
          <a:p>
            <a:pPr marL="284163" indent="-284163"/>
            <a:r>
              <a:rPr lang="en-GB" sz="2400" dirty="0" smtClean="0">
                <a:ea typeface="Arial Unicode MS" pitchFamily="34" charset="-128"/>
                <a:cs typeface="Arial Unicode MS" pitchFamily="34" charset="-128"/>
              </a:rPr>
              <a:t>Han, J. and </a:t>
            </a:r>
            <a:r>
              <a:rPr lang="en-GB" sz="2400" dirty="0" err="1" smtClean="0">
                <a:ea typeface="Arial Unicode MS" pitchFamily="34" charset="-128"/>
                <a:cs typeface="Arial Unicode MS" pitchFamily="34" charset="-128"/>
              </a:rPr>
              <a:t>Kamber</a:t>
            </a:r>
            <a:r>
              <a:rPr lang="en-GB" sz="2400" dirty="0" smtClean="0">
                <a:ea typeface="Arial Unicode MS" pitchFamily="34" charset="-128"/>
                <a:cs typeface="Arial Unicode MS" pitchFamily="34" charset="-128"/>
              </a:rPr>
              <a:t>, M. (2006), Data Mining: Concepts and Techniques, 2</a:t>
            </a:r>
            <a:r>
              <a:rPr lang="en-GB" sz="2400" baseline="30000" dirty="0" smtClean="0">
                <a:ea typeface="Arial Unicode MS" pitchFamily="34" charset="-128"/>
                <a:cs typeface="Arial Unicode MS" pitchFamily="34" charset="-128"/>
              </a:rPr>
              <a:t>nd</a:t>
            </a:r>
            <a:r>
              <a:rPr lang="en-GB" sz="2400" dirty="0" smtClean="0">
                <a:ea typeface="Arial Unicode MS" pitchFamily="34" charset="-128"/>
                <a:cs typeface="Arial Unicode MS" pitchFamily="34" charset="-128"/>
              </a:rPr>
              <a:t> ed. Morgan Kaufmann, Chapter 6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pex">
  <a:themeElements>
    <a:clrScheme name="Module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Office Classic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Modul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NikTeachingTemplate</Template>
  <TotalTime>10423</TotalTime>
  <Words>1581</Words>
  <Application>Microsoft Office PowerPoint</Application>
  <PresentationFormat>On-screen Show (4:3)</PresentationFormat>
  <Paragraphs>303</Paragraphs>
  <Slides>29</Slides>
  <Notes>3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29</vt:i4>
      </vt:variant>
    </vt:vector>
  </HeadingPairs>
  <TitlesOfParts>
    <vt:vector size="32" baseType="lpstr">
      <vt:lpstr>Apex</vt:lpstr>
      <vt:lpstr>Worksheet</vt:lpstr>
      <vt:lpstr>Equation</vt:lpstr>
      <vt:lpstr>Data Warehousing for Business Intelligence</vt:lpstr>
      <vt:lpstr>Introduction</vt:lpstr>
      <vt:lpstr>Process of Classification</vt:lpstr>
      <vt:lpstr>Process of Classification</vt:lpstr>
      <vt:lpstr>Decision Tree Induction</vt:lpstr>
      <vt:lpstr>Decision Tree Induction</vt:lpstr>
      <vt:lpstr>Decision Tree Induction</vt:lpstr>
      <vt:lpstr>ID3 Algorithm</vt:lpstr>
      <vt:lpstr>ID3 Algorithm</vt:lpstr>
      <vt:lpstr>ID3 Algorithm</vt:lpstr>
      <vt:lpstr>Other Algorithms</vt:lpstr>
      <vt:lpstr>The Problem of Model Overfitting</vt:lpstr>
      <vt:lpstr>The Problem of Model Overfitting</vt:lpstr>
      <vt:lpstr>The Problem of Model Overfitting</vt:lpstr>
      <vt:lpstr>Evaluating Tree Accuracy</vt:lpstr>
      <vt:lpstr>Evaluating Tree Accuracy</vt:lpstr>
      <vt:lpstr>Decision Tree Induction in Weka</vt:lpstr>
      <vt:lpstr>Decision Tree Induction in Weka</vt:lpstr>
      <vt:lpstr>Decision Tree Induction in Weka</vt:lpstr>
      <vt:lpstr>Decision Tree Induction in Weka</vt:lpstr>
      <vt:lpstr>Decision Tree Induction in Weka</vt:lpstr>
      <vt:lpstr>Decision Tree Induction in Weka</vt:lpstr>
      <vt:lpstr>Decision Tree Induction in Weka</vt:lpstr>
      <vt:lpstr>Decision Tree Induction in Weka</vt:lpstr>
      <vt:lpstr>Decision Tree Induction in Weka</vt:lpstr>
      <vt:lpstr>Related Issues</vt:lpstr>
      <vt:lpstr>Decision Tree Induction in Practice</vt:lpstr>
      <vt:lpstr>Summary</vt:lpstr>
      <vt:lpstr>Useful Further References</vt:lpstr>
    </vt:vector>
  </TitlesOfParts>
  <Company>tl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ldawson-bowling</dc:creator>
  <cp:lastModifiedBy>Dr Nik Whitehead</cp:lastModifiedBy>
  <cp:revision>681</cp:revision>
  <dcterms:created xsi:type="dcterms:W3CDTF">2008-03-04T16:40:50Z</dcterms:created>
  <dcterms:modified xsi:type="dcterms:W3CDTF">2013-03-13T17:41:42Z</dcterms:modified>
</cp:coreProperties>
</file>