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 id="2147483672" r:id="rId2"/>
    <p:sldMasterId id="2147483684" r:id="rId3"/>
    <p:sldMasterId id="2147483702" r:id="rId4"/>
  </p:sldMasterIdLst>
  <p:sldIdLst>
    <p:sldId id="256" r:id="rId5"/>
    <p:sldId id="259" r:id="rId6"/>
    <p:sldId id="270" r:id="rId7"/>
    <p:sldId id="267" r:id="rId8"/>
    <p:sldId id="282" r:id="rId9"/>
    <p:sldId id="283" r:id="rId10"/>
    <p:sldId id="284" r:id="rId11"/>
    <p:sldId id="278" r:id="rId12"/>
    <p:sldId id="280" r:id="rId13"/>
    <p:sldId id="281" r:id="rId14"/>
    <p:sldId id="286" r:id="rId15"/>
    <p:sldId id="285"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2" d="100"/>
          <a:sy n="92" d="100"/>
        </p:scale>
        <p:origin x="-498"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a:xfrm>
            <a:off x="1451579" y="329307"/>
            <a:ext cx="5626774" cy="309201"/>
          </a:xfrm>
        </p:spPr>
        <p:txBody>
          <a:bodyPr/>
          <a:lstStyle/>
          <a:p>
            <a:endParaRPr lang="en-US" dirty="0"/>
          </a:p>
        </p:txBody>
      </p:sp>
      <p:sp>
        <p:nvSpPr>
          <p:cNvPr id="6" name="Slide Number Placeholder 5"/>
          <p:cNvSpPr>
            <a:spLocks noGrp="1"/>
          </p:cNvSpPr>
          <p:nvPr>
            <p:ph type="sldNum" sz="quarter" idx="12"/>
          </p:nvPr>
        </p:nvSpPr>
        <p:spPr>
          <a:xfrm>
            <a:off x="476834" y="798973"/>
            <a:ext cx="811019" cy="503578"/>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08674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28866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5567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31556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31988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62258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61136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96640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05132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2826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355109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6D22F896-40B5-4ADD-8801-0D06FADFA095}" type="slidenum">
              <a:rPr lang="en-US" smtClean="0"/>
              <a:pPr/>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726917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457906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047633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968908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8198703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4562844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872526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331341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6D22F896-40B5-4ADD-8801-0D06FADFA095}" type="slidenum">
              <a:rPr lang="en-US" smtClean="0"/>
              <a:pPr/>
              <a:t>‹#›</a:t>
            </a:fld>
            <a:endParaRPr lang="en-US" dirty="0"/>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2263665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75759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9704116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smtClean="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865650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428073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909316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88002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87324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801500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407677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980228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649981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5056123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5936659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432670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5961611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932486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575992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1843396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1888240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a:lstStyle/>
          <a:p>
            <a:fld id="{6D22F896-40B5-4ADD-8801-0D06FADFA095}" type="slidenum">
              <a:rPr lang="en-US" smtClean="0"/>
              <a:pPr/>
              <a:t>‹#›</a:t>
            </a:fld>
            <a:endParaRPr lang="en-US" dirty="0"/>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133600" y="2507786"/>
            <a:ext cx="94488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66400" y="6416676"/>
            <a:ext cx="1016000" cy="365125"/>
          </a:xfrm>
        </p:spPr>
        <p:txBody>
          <a:bodyPr/>
          <a:lstStyle/>
          <a:p>
            <a:fld id="{6D22F896-40B5-4ADD-8801-0D06FADFA095}"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image" Target="../media/image7.jpe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701406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689870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48A87A34-81AB-432B-8DAE-1953F412C126}" type="datetimeFigureOut">
              <a:rPr lang="en-US" smtClean="0"/>
              <a:pPr/>
              <a:t>6/13/2018</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4874595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48A87A34-81AB-432B-8DAE-1953F412C126}" type="datetimeFigureOut">
              <a:rPr lang="en-US" smtClean="0"/>
              <a:pPr/>
              <a:t>6/13/2018</a:t>
            </a:fld>
            <a:endParaRPr lang="en-US" dirty="0"/>
          </a:p>
        </p:txBody>
      </p:sp>
      <p:sp>
        <p:nvSpPr>
          <p:cNvPr id="3" name="Footer Placeholder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dirty="0"/>
          </a:p>
        </p:txBody>
      </p:sp>
      <p:sp>
        <p:nvSpPr>
          <p:cNvPr id="23" name="Slide Number Placeholder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6D22F896-40B5-4ADD-8801-0D06FADFA09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thecollaboratory.wikidot.com/2013-spring-sociology" TargetMode="External"/><Relationship Id="rId7" Type="http://schemas.openxmlformats.org/officeDocument/2006/relationships/hyperlink" Target="http://microrrelatososhortstories.wordpress.com/2014/03/25/being-40-ultrasound-results" TargetMode="Externa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hyperlink" Target="https://whatdoiknowaboutplanning.wikispaces.com/Group+Work" TargetMode="External"/><Relationship Id="rId4" Type="http://schemas.openxmlformats.org/officeDocument/2006/relationships/image" Target="../media/image10.jpeg"/></Relationships>
</file>

<file path=ppt/slides/_rels/slide3.xml.rels><?xml version="1.0" encoding="UTF-8" standalone="yes"?>
<Relationships xmlns="http://schemas.openxmlformats.org/package/2006/relationships"><Relationship Id="rId3" Type="http://schemas.openxmlformats.org/officeDocument/2006/relationships/hyperlink" Target="http://www.pngall.com/team-work-png" TargetMode="External"/><Relationship Id="rId2" Type="http://schemas.openxmlformats.org/officeDocument/2006/relationships/image" Target="../media/image12.png"/><Relationship Id="rId1" Type="http://schemas.openxmlformats.org/officeDocument/2006/relationships/slideLayout" Target="../slideLayouts/slideLayout13.xml"/><Relationship Id="rId5" Type="http://schemas.openxmlformats.org/officeDocument/2006/relationships/hyperlink" Target="https://roneringa.com/development-team-evolution/" TargetMode="External"/><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hyperlink" Target="http://inventosquecambiaronelmundo.wikispaces.com/Conclusiones" TargetMode="External"/><Relationship Id="rId2" Type="http://schemas.openxmlformats.org/officeDocument/2006/relationships/image" Target="../media/image14.gif"/><Relationship Id="rId1" Type="http://schemas.openxmlformats.org/officeDocument/2006/relationships/slideLayout" Target="../slideLayouts/slideLayout29.xml"/><Relationship Id="rId5" Type="http://schemas.openxmlformats.org/officeDocument/2006/relationships/hyperlink" Target="http://revistaarrobalibre.blogspot.com/2014/11/biblioteca-de-imagenes-para-scratch-gru.html" TargetMode="Externa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2.xml.rels><?xml version="1.0" encoding="UTF-8" standalone="yes"?>
<Relationships xmlns="http://schemas.openxmlformats.org/package/2006/relationships"><Relationship Id="rId2" Type="http://schemas.openxmlformats.org/officeDocument/2006/relationships/hyperlink" Target="https://www.pediaa.com/" TargetMode="External"/><Relationship Id="rId1" Type="http://schemas.openxmlformats.org/officeDocument/2006/relationships/slideLayout" Target="../slideLayouts/slideLayout4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2488CC-0834-4840-A8A8-5E47A265974A}"/>
              </a:ext>
            </a:extLst>
          </p:cNvPr>
          <p:cNvSpPr>
            <a:spLocks noGrp="1"/>
          </p:cNvSpPr>
          <p:nvPr>
            <p:ph type="ctrTitle"/>
          </p:nvPr>
        </p:nvSpPr>
        <p:spPr/>
        <p:txBody>
          <a:bodyPr>
            <a:normAutofit/>
          </a:bodyPr>
          <a:lstStyle/>
          <a:p>
            <a:r>
              <a:rPr lang="en-GB" sz="3200" b="1" dirty="0" smtClean="0">
                <a:solidFill>
                  <a:schemeClr val="bg1"/>
                </a:solidFill>
                <a:highlight>
                  <a:srgbClr val="808080"/>
                </a:highlight>
                <a:latin typeface="Algerian" panose="04020705040A02060702" pitchFamily="82" charset="0"/>
              </a:rPr>
              <a:t>Fulmodina </a:t>
            </a:r>
            <a:r>
              <a:rPr lang="en-GB" sz="3200" b="1" dirty="0" err="1" smtClean="0">
                <a:solidFill>
                  <a:schemeClr val="bg1"/>
                </a:solidFill>
                <a:highlight>
                  <a:srgbClr val="808080"/>
                </a:highlight>
                <a:latin typeface="Algerian" panose="04020705040A02060702" pitchFamily="82" charset="0"/>
              </a:rPr>
              <a:t>hannan</a:t>
            </a:r>
            <a:r>
              <a:rPr lang="en-GB" sz="3200" b="1" dirty="0" smtClean="0">
                <a:solidFill>
                  <a:schemeClr val="bg1"/>
                </a:solidFill>
                <a:highlight>
                  <a:srgbClr val="808080"/>
                </a:highlight>
                <a:latin typeface="Algerian" panose="04020705040A02060702" pitchFamily="82" charset="0"/>
              </a:rPr>
              <a:t> 1709529</a:t>
            </a:r>
            <a:endParaRPr lang="en-GB" sz="3200" b="1" dirty="0">
              <a:solidFill>
                <a:schemeClr val="bg1"/>
              </a:solidFill>
              <a:highlight>
                <a:srgbClr val="808080"/>
              </a:highlight>
              <a:latin typeface="Algerian" panose="04020705040A02060702" pitchFamily="82" charset="0"/>
            </a:endParaRPr>
          </a:p>
        </p:txBody>
      </p:sp>
      <p:sp>
        <p:nvSpPr>
          <p:cNvPr id="3" name="Subtitle 2">
            <a:extLst>
              <a:ext uri="{FF2B5EF4-FFF2-40B4-BE49-F238E27FC236}">
                <a16:creationId xmlns:a16="http://schemas.microsoft.com/office/drawing/2014/main" xmlns="" id="{DDBFE8BB-2041-4418-94BA-F726667F57ED}"/>
              </a:ext>
            </a:extLst>
          </p:cNvPr>
          <p:cNvSpPr>
            <a:spLocks noGrp="1"/>
          </p:cNvSpPr>
          <p:nvPr>
            <p:ph type="subTitle" idx="1"/>
          </p:nvPr>
        </p:nvSpPr>
        <p:spPr/>
        <p:txBody>
          <a:bodyPr>
            <a:normAutofit/>
          </a:bodyPr>
          <a:lstStyle/>
          <a:p>
            <a:r>
              <a:rPr lang="en-GB" sz="4400" dirty="0">
                <a:solidFill>
                  <a:schemeClr val="bg1"/>
                </a:solidFill>
                <a:highlight>
                  <a:srgbClr val="800000"/>
                </a:highlight>
                <a:latin typeface="Cambria" panose="02040503050406030204" pitchFamily="18" charset="0"/>
                <a:ea typeface="Cambria" panose="02040503050406030204" pitchFamily="18" charset="0"/>
              </a:rPr>
              <a:t>Bulletin points</a:t>
            </a:r>
          </a:p>
        </p:txBody>
      </p:sp>
    </p:spTree>
    <p:extLst>
      <p:ext uri="{BB962C8B-B14F-4D97-AF65-F5344CB8AC3E}">
        <p14:creationId xmlns:p14="http://schemas.microsoft.com/office/powerpoint/2010/main" val="2532080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able, sky, indoor, light&#10;&#10;Description generated with very high confidence">
            <a:extLst>
              <a:ext uri="{FF2B5EF4-FFF2-40B4-BE49-F238E27FC236}">
                <a16:creationId xmlns:a16="http://schemas.microsoft.com/office/drawing/2014/main" xmlns="" id="{122C2DCC-FD06-4561-8A54-A9F6AB67B9B6}"/>
              </a:ext>
            </a:extLst>
          </p:cNvPr>
          <p:cNvPicPr>
            <a:picLocks noChangeAspect="1"/>
          </p:cNvPicPr>
          <p:nvPr/>
        </p:nvPicPr>
        <p:blipFill rotWithShape="1">
          <a:blip r:embed="rId2">
            <a:extLst>
              <a:ext uri="{837473B0-CC2E-450A-ABE3-18F120FF3D39}">
                <a1611:picAttrSrcUrl xmlns="" xmlns:a1611="http://schemas.microsoft.com/office/drawing/2016/11/main" r:id="rId3"/>
              </a:ext>
            </a:extLst>
          </a:blip>
          <a:srcRect t="11511" r="-1" b="13486"/>
          <a:stretch/>
        </p:blipFill>
        <p:spPr>
          <a:xfrm>
            <a:off x="8116373" y="1254467"/>
            <a:ext cx="2799103" cy="1574542"/>
          </a:xfrm>
          <a:prstGeom prst="rect">
            <a:avLst/>
          </a:prstGeom>
        </p:spPr>
      </p:pic>
      <p:pic>
        <p:nvPicPr>
          <p:cNvPr id="4" name="Picture 3" descr="A picture containing clipart&#10;&#10;Description generated with high confidence">
            <a:extLst>
              <a:ext uri="{FF2B5EF4-FFF2-40B4-BE49-F238E27FC236}">
                <a16:creationId xmlns:a16="http://schemas.microsoft.com/office/drawing/2014/main" xmlns="" id="{FD540FCA-49FE-41A5-84E9-28A7594505A2}"/>
              </a:ext>
            </a:extLst>
          </p:cNvPr>
          <p:cNvPicPr>
            <a:picLocks noChangeAspect="1"/>
          </p:cNvPicPr>
          <p:nvPr/>
        </p:nvPicPr>
        <p:blipFill>
          <a:blip r:embed="rId4">
            <a:extLst>
              <a:ext uri="{837473B0-CC2E-450A-ABE3-18F120FF3D39}">
                <a1611:picAttrSrcUrl xmlns="" xmlns:a1611="http://schemas.microsoft.com/office/drawing/2016/11/main" r:id="rId5"/>
              </a:ext>
            </a:extLst>
          </a:blip>
          <a:stretch>
            <a:fillRect/>
          </a:stretch>
        </p:blipFill>
        <p:spPr>
          <a:xfrm>
            <a:off x="8116373" y="3602267"/>
            <a:ext cx="2799103" cy="909708"/>
          </a:xfrm>
          <a:prstGeom prst="rect">
            <a:avLst/>
          </a:prstGeom>
        </p:spPr>
      </p:pic>
      <p:sp>
        <p:nvSpPr>
          <p:cNvPr id="2" name="Title 1">
            <a:extLst>
              <a:ext uri="{FF2B5EF4-FFF2-40B4-BE49-F238E27FC236}">
                <a16:creationId xmlns:a16="http://schemas.microsoft.com/office/drawing/2014/main" xmlns="" id="{6F33E377-EADC-4BC6-BF76-80E2A53C79A7}"/>
              </a:ext>
            </a:extLst>
          </p:cNvPr>
          <p:cNvSpPr>
            <a:spLocks noGrp="1"/>
          </p:cNvSpPr>
          <p:nvPr>
            <p:ph type="title"/>
          </p:nvPr>
        </p:nvSpPr>
        <p:spPr>
          <a:xfrm>
            <a:off x="41807" y="582408"/>
            <a:ext cx="7510913" cy="1049235"/>
          </a:xfrm>
        </p:spPr>
        <p:txBody>
          <a:bodyPr>
            <a:normAutofit/>
          </a:bodyPr>
          <a:lstStyle/>
          <a:p>
            <a:r>
              <a:rPr lang="en-GB" sz="2700" b="1" dirty="0">
                <a:solidFill>
                  <a:schemeClr val="tx1"/>
                </a:solidFill>
                <a:highlight>
                  <a:srgbClr val="808080"/>
                </a:highlight>
                <a:latin typeface="Cambria" panose="02040503050406030204" pitchFamily="18" charset="0"/>
              </a:rPr>
              <a:t>Difference between groups and teams by </a:t>
            </a:r>
            <a:r>
              <a:rPr lang="en-GB" sz="2700" b="1" dirty="0" err="1" smtClean="0">
                <a:solidFill>
                  <a:schemeClr val="tx1"/>
                </a:solidFill>
                <a:highlight>
                  <a:srgbClr val="808080"/>
                </a:highlight>
                <a:latin typeface="Cambria" panose="02040503050406030204" pitchFamily="18" charset="0"/>
              </a:rPr>
              <a:t>fulmodina</a:t>
            </a:r>
            <a:r>
              <a:rPr lang="en-GB" sz="2700" b="1" dirty="0" smtClean="0">
                <a:solidFill>
                  <a:schemeClr val="tx1"/>
                </a:solidFill>
                <a:highlight>
                  <a:srgbClr val="808080"/>
                </a:highlight>
                <a:latin typeface="Cambria" panose="02040503050406030204" pitchFamily="18" charset="0"/>
              </a:rPr>
              <a:t> </a:t>
            </a:r>
            <a:endParaRPr lang="en-GB" sz="2700" b="1" dirty="0">
              <a:solidFill>
                <a:schemeClr val="tx1"/>
              </a:solidFill>
              <a:highlight>
                <a:srgbClr val="808080"/>
              </a:highlight>
              <a:latin typeface="Cambria" panose="02040503050406030204" pitchFamily="18" charset="0"/>
            </a:endParaRPr>
          </a:p>
        </p:txBody>
      </p:sp>
      <p:sp>
        <p:nvSpPr>
          <p:cNvPr id="30" name="Content Placeholder 29">
            <a:extLst>
              <a:ext uri="{FF2B5EF4-FFF2-40B4-BE49-F238E27FC236}">
                <a16:creationId xmlns:a16="http://schemas.microsoft.com/office/drawing/2014/main" xmlns="" id="{4DB1C9F2-ACA0-4A20-99D1-F7F2AAB4A2CD}"/>
              </a:ext>
            </a:extLst>
          </p:cNvPr>
          <p:cNvSpPr>
            <a:spLocks noGrp="1"/>
          </p:cNvSpPr>
          <p:nvPr>
            <p:ph idx="1"/>
          </p:nvPr>
        </p:nvSpPr>
        <p:spPr>
          <a:xfrm>
            <a:off x="1451579" y="1703693"/>
            <a:ext cx="5550355" cy="3450613"/>
          </a:xfrm>
        </p:spPr>
        <p:txBody>
          <a:bodyPr>
            <a:noAutofit/>
          </a:bodyPr>
          <a:lstStyle/>
          <a:p>
            <a:pPr>
              <a:buClr>
                <a:srgbClr val="FFB02F"/>
              </a:buClr>
              <a:buFont typeface="Wingdings" panose="05000000000000000000" pitchFamily="2" charset="2"/>
              <a:buChar char="q"/>
            </a:pPr>
            <a:r>
              <a:rPr lang="en-GB" sz="3200" b="1" dirty="0">
                <a:highlight>
                  <a:srgbClr val="800000"/>
                </a:highlight>
                <a:latin typeface="Cambria" panose="02040503050406030204" pitchFamily="18" charset="0"/>
              </a:rPr>
              <a:t>What is a group? </a:t>
            </a:r>
            <a:r>
              <a:rPr lang="en-GB" sz="3200" b="1" dirty="0">
                <a:latin typeface="Cambria" panose="02040503050406030204" pitchFamily="18" charset="0"/>
              </a:rPr>
              <a:t>Hasa (2016)</a:t>
            </a:r>
          </a:p>
          <a:p>
            <a:pPr>
              <a:buClr>
                <a:srgbClr val="FFB02F"/>
              </a:buClr>
              <a:buFont typeface="Wingdings" panose="05000000000000000000" pitchFamily="2" charset="2"/>
              <a:buChar char="q"/>
            </a:pPr>
            <a:r>
              <a:rPr lang="en-GB" sz="3200" b="1" dirty="0">
                <a:highlight>
                  <a:srgbClr val="800000"/>
                </a:highlight>
                <a:latin typeface="Cambria" panose="02040503050406030204" pitchFamily="18" charset="0"/>
              </a:rPr>
              <a:t>Sharing group work fairly </a:t>
            </a:r>
            <a:r>
              <a:rPr lang="en-GB" sz="3200" b="1" dirty="0">
                <a:latin typeface="Cambria" panose="02040503050406030204" pitchFamily="18" charset="0"/>
              </a:rPr>
              <a:t>Cottrell (2013)</a:t>
            </a:r>
            <a:r>
              <a:rPr lang="en-GB" sz="3200" b="1" dirty="0">
                <a:solidFill>
                  <a:schemeClr val="bg1"/>
                </a:solidFill>
                <a:highlight>
                  <a:srgbClr val="800000"/>
                </a:highlight>
                <a:latin typeface="Cambria" panose="02040503050406030204" pitchFamily="18" charset="0"/>
              </a:rPr>
              <a:t> </a:t>
            </a:r>
          </a:p>
          <a:p>
            <a:pPr>
              <a:buClr>
                <a:srgbClr val="FFB02F"/>
              </a:buClr>
              <a:buFont typeface="Wingdings" panose="05000000000000000000" pitchFamily="2" charset="2"/>
              <a:buChar char="q"/>
            </a:pPr>
            <a:r>
              <a:rPr lang="en-GB" sz="3200" b="1" dirty="0">
                <a:highlight>
                  <a:srgbClr val="800000"/>
                </a:highlight>
                <a:latin typeface="Cambria" panose="02040503050406030204" pitchFamily="18" charset="0"/>
              </a:rPr>
              <a:t>What is a team? </a:t>
            </a:r>
            <a:r>
              <a:rPr lang="en-GB" sz="3200" b="1" dirty="0">
                <a:latin typeface="Cambria" panose="02040503050406030204" pitchFamily="18" charset="0"/>
              </a:rPr>
              <a:t>Slater (2010)</a:t>
            </a:r>
          </a:p>
          <a:p>
            <a:pPr marL="0" indent="0">
              <a:buClr>
                <a:srgbClr val="FFB02F"/>
              </a:buClr>
              <a:buNone/>
            </a:pPr>
            <a:endParaRPr lang="en-GB" sz="3200" b="1" dirty="0">
              <a:latin typeface="Cambria" panose="02040503050406030204" pitchFamily="18" charset="0"/>
            </a:endParaRPr>
          </a:p>
          <a:p>
            <a:pPr>
              <a:buClr>
                <a:srgbClr val="FFB02F"/>
              </a:buClr>
              <a:buFont typeface="Wingdings" panose="05000000000000000000" pitchFamily="2" charset="2"/>
              <a:buChar char="q"/>
            </a:pPr>
            <a:endParaRPr lang="en-GB" sz="3200" b="1" dirty="0">
              <a:latin typeface="Cambria" panose="02040503050406030204" pitchFamily="18" charset="0"/>
            </a:endParaRPr>
          </a:p>
          <a:p>
            <a:pPr>
              <a:buClr>
                <a:srgbClr val="FFB02F"/>
              </a:buClr>
              <a:buFont typeface="Wingdings" panose="05000000000000000000" pitchFamily="2" charset="2"/>
              <a:buChar char="q"/>
            </a:pPr>
            <a:endParaRPr lang="en-GB" sz="3200" b="1" dirty="0">
              <a:latin typeface="Cambria" panose="02040503050406030204" pitchFamily="18" charset="0"/>
            </a:endParaRPr>
          </a:p>
        </p:txBody>
      </p:sp>
      <p:pic>
        <p:nvPicPr>
          <p:cNvPr id="8" name="Picture 7" descr="A drawing of a cartoon character&#10;&#10;Description generated with high confidence">
            <a:extLst>
              <a:ext uri="{FF2B5EF4-FFF2-40B4-BE49-F238E27FC236}">
                <a16:creationId xmlns:a16="http://schemas.microsoft.com/office/drawing/2014/main" xmlns="" id="{60796623-33A7-4371-8DFD-DFD11101BFD2}"/>
              </a:ext>
            </a:extLst>
          </p:cNvPr>
          <p:cNvPicPr>
            <a:picLocks noChangeAspect="1"/>
          </p:cNvPicPr>
          <p:nvPr/>
        </p:nvPicPr>
        <p:blipFill>
          <a:blip r:embed="rId6">
            <a:extLst>
              <a:ext uri="{837473B0-CC2E-450A-ABE3-18F120FF3D39}">
                <a1611:picAttrSrcUrl xmlns="" xmlns:a1611="http://schemas.microsoft.com/office/drawing/2016/11/main" r:id="rId7"/>
              </a:ext>
            </a:extLst>
          </a:blip>
          <a:stretch>
            <a:fillRect/>
          </a:stretch>
        </p:blipFill>
        <p:spPr>
          <a:xfrm>
            <a:off x="7826206" y="4752893"/>
            <a:ext cx="3414530" cy="160899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9" name="TextBox 8">
            <a:extLst>
              <a:ext uri="{FF2B5EF4-FFF2-40B4-BE49-F238E27FC236}">
                <a16:creationId xmlns:a16="http://schemas.microsoft.com/office/drawing/2014/main" xmlns="" id="{1F46CE91-984D-49A1-8B08-E3B19DBC15A3}"/>
              </a:ext>
            </a:extLst>
          </p:cNvPr>
          <p:cNvSpPr txBox="1"/>
          <p:nvPr/>
        </p:nvSpPr>
        <p:spPr>
          <a:xfrm>
            <a:off x="4928136" y="7185449"/>
            <a:ext cx="3299616" cy="369332"/>
          </a:xfrm>
          <a:prstGeom prst="rect">
            <a:avLst/>
          </a:prstGeom>
          <a:noFill/>
        </p:spPr>
        <p:txBody>
          <a:bodyPr wrap="square" rtlCol="0">
            <a:spAutoFit/>
          </a:bodyPr>
          <a:lstStyle/>
          <a:p>
            <a:r>
              <a:rPr lang="en-GB" sz="900">
                <a:hlinkClick r:id="rId7" tooltip="http://microrrelatososhortstories.wordpress.com/2014/03/25/being-40-ultrasound-results"/>
              </a:rPr>
              <a:t>This Photo</a:t>
            </a:r>
            <a:r>
              <a:rPr lang="en-GB" sz="900"/>
              <a:t> by Unknown Author is licensed under </a:t>
            </a:r>
            <a:r>
              <a:rPr lang="en-GB" sz="900">
                <a:hlinkClick r:id="rId8" tooltip="https://creativecommons.org/licenses/by-nc-nd/3.0/"/>
              </a:rPr>
              <a:t>CC BY-NC-ND</a:t>
            </a:r>
            <a:endParaRPr lang="en-GB" sz="900"/>
          </a:p>
        </p:txBody>
      </p:sp>
    </p:spTree>
    <p:extLst>
      <p:ext uri="{BB962C8B-B14F-4D97-AF65-F5344CB8AC3E}">
        <p14:creationId xmlns:p14="http://schemas.microsoft.com/office/powerpoint/2010/main" val="3022272923"/>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1250">
        <p15:prstTrans prst="pageCurlDoubl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toy&#10;&#10;Description generated with high confidence">
            <a:extLst>
              <a:ext uri="{FF2B5EF4-FFF2-40B4-BE49-F238E27FC236}">
                <a16:creationId xmlns:a16="http://schemas.microsoft.com/office/drawing/2014/main" xmlns="" id="{F450FA07-AF7D-477C-AF36-F6B2E8CBAB90}"/>
              </a:ext>
            </a:extLst>
          </p:cNvPr>
          <p:cNvPicPr>
            <a:picLocks noChangeAspect="1"/>
          </p:cNvPicPr>
          <p:nvPr/>
        </p:nvPicPr>
        <p:blipFill>
          <a:blip r:embed="rId2">
            <a:extLst>
              <a:ext uri="{837473B0-CC2E-450A-ABE3-18F120FF3D39}">
                <a1611:picAttrSrcUrl xmlns="" xmlns:a1611="http://schemas.microsoft.com/office/drawing/2016/11/main" r:id="rId3"/>
              </a:ext>
            </a:extLst>
          </a:blip>
          <a:stretch>
            <a:fillRect/>
          </a:stretch>
        </p:blipFill>
        <p:spPr>
          <a:xfrm>
            <a:off x="7454740" y="1768286"/>
            <a:ext cx="4074836" cy="2349665"/>
          </a:xfrm>
          <a:prstGeom prst="rect">
            <a:avLst/>
          </a:prstGeom>
        </p:spPr>
      </p:pic>
      <p:pic>
        <p:nvPicPr>
          <p:cNvPr id="8" name="Picture 7">
            <a:extLst>
              <a:ext uri="{FF2B5EF4-FFF2-40B4-BE49-F238E27FC236}">
                <a16:creationId xmlns:a16="http://schemas.microsoft.com/office/drawing/2014/main" xmlns="" id="{43AB4DFF-C177-44CF-8359-7357E5DDEFA5}"/>
              </a:ext>
            </a:extLst>
          </p:cNvPr>
          <p:cNvPicPr>
            <a:picLocks noChangeAspect="1"/>
          </p:cNvPicPr>
          <p:nvPr/>
        </p:nvPicPr>
        <p:blipFill>
          <a:blip r:embed="rId4">
            <a:extLst>
              <a:ext uri="{837473B0-CC2E-450A-ABE3-18F120FF3D39}">
                <a1611:picAttrSrcUrl xmlns="" xmlns:a1611="http://schemas.microsoft.com/office/drawing/2016/11/main" r:id="rId5"/>
              </a:ext>
            </a:extLst>
          </a:blip>
          <a:stretch>
            <a:fillRect/>
          </a:stretch>
        </p:blipFill>
        <p:spPr>
          <a:xfrm>
            <a:off x="4250708" y="5196189"/>
            <a:ext cx="4074836" cy="1487314"/>
          </a:xfrm>
          <a:prstGeom prst="rect">
            <a:avLst/>
          </a:prstGeom>
        </p:spPr>
      </p:pic>
      <p:sp>
        <p:nvSpPr>
          <p:cNvPr id="2" name="Title 1">
            <a:extLst>
              <a:ext uri="{FF2B5EF4-FFF2-40B4-BE49-F238E27FC236}">
                <a16:creationId xmlns:a16="http://schemas.microsoft.com/office/drawing/2014/main" xmlns="" id="{09CBE84C-C5D3-4FDF-B354-588EA591E480}"/>
              </a:ext>
            </a:extLst>
          </p:cNvPr>
          <p:cNvSpPr>
            <a:spLocks noGrp="1"/>
          </p:cNvSpPr>
          <p:nvPr>
            <p:ph type="title"/>
          </p:nvPr>
        </p:nvSpPr>
        <p:spPr>
          <a:xfrm>
            <a:off x="2197865" y="210574"/>
            <a:ext cx="9907571" cy="1049235"/>
          </a:xfrm>
        </p:spPr>
        <p:txBody>
          <a:bodyPr>
            <a:normAutofit/>
          </a:bodyPr>
          <a:lstStyle/>
          <a:p>
            <a:r>
              <a:rPr lang="en-GB" sz="2800" b="1" dirty="0">
                <a:solidFill>
                  <a:schemeClr val="bg1"/>
                </a:solidFill>
                <a:highlight>
                  <a:srgbClr val="808080"/>
                </a:highlight>
                <a:latin typeface="Cambria" panose="02040503050406030204" pitchFamily="18" charset="0"/>
              </a:rPr>
              <a:t>Difference between groups and teams by </a:t>
            </a:r>
            <a:r>
              <a:rPr lang="en-GB" sz="2800" b="1" dirty="0" smtClean="0">
                <a:solidFill>
                  <a:schemeClr val="bg1"/>
                </a:solidFill>
                <a:highlight>
                  <a:srgbClr val="808080"/>
                </a:highlight>
                <a:latin typeface="Cambria" panose="02040503050406030204" pitchFamily="18" charset="0"/>
              </a:rPr>
              <a:t>Fulmodina </a:t>
            </a:r>
            <a:endParaRPr lang="en-GB" sz="2800" dirty="0">
              <a:solidFill>
                <a:schemeClr val="bg1"/>
              </a:solidFill>
              <a:highlight>
                <a:srgbClr val="808080"/>
              </a:highlight>
            </a:endParaRPr>
          </a:p>
        </p:txBody>
      </p:sp>
      <p:sp>
        <p:nvSpPr>
          <p:cNvPr id="3" name="Content Placeholder 2">
            <a:extLst>
              <a:ext uri="{FF2B5EF4-FFF2-40B4-BE49-F238E27FC236}">
                <a16:creationId xmlns:a16="http://schemas.microsoft.com/office/drawing/2014/main" xmlns="" id="{7D2B6ADC-E182-45F4-9EFE-61F5F20122BC}"/>
              </a:ext>
            </a:extLst>
          </p:cNvPr>
          <p:cNvSpPr>
            <a:spLocks noGrp="1"/>
          </p:cNvSpPr>
          <p:nvPr>
            <p:ph idx="1"/>
          </p:nvPr>
        </p:nvSpPr>
        <p:spPr>
          <a:xfrm>
            <a:off x="782727" y="1050206"/>
            <a:ext cx="6445769" cy="3450613"/>
          </a:xfrm>
        </p:spPr>
        <p:txBody>
          <a:bodyPr>
            <a:normAutofit fontScale="25000" lnSpcReduction="20000"/>
          </a:bodyPr>
          <a:lstStyle/>
          <a:p>
            <a:pPr>
              <a:buClr>
                <a:srgbClr val="FFB02F"/>
              </a:buClr>
              <a:buFont typeface="Wingdings" panose="05000000000000000000" pitchFamily="2" charset="2"/>
              <a:buChar char="q"/>
            </a:pPr>
            <a:r>
              <a:rPr lang="en-GB" sz="11200" b="1" dirty="0">
                <a:solidFill>
                  <a:schemeClr val="bg1"/>
                </a:solidFill>
                <a:highlight>
                  <a:srgbClr val="800000"/>
                </a:highlight>
                <a:latin typeface="Cambria" panose="02040503050406030204" pitchFamily="18" charset="0"/>
              </a:rPr>
              <a:t>Tuckman’s stage of team development </a:t>
            </a:r>
            <a:r>
              <a:rPr lang="en-GB" sz="11200" b="1" dirty="0">
                <a:latin typeface="Cambria" panose="02040503050406030204" pitchFamily="18" charset="0"/>
              </a:rPr>
              <a:t>Holmes (2011)</a:t>
            </a:r>
          </a:p>
          <a:p>
            <a:pPr>
              <a:buClr>
                <a:srgbClr val="FFB02F"/>
              </a:buClr>
              <a:buFont typeface="Wingdings" panose="05000000000000000000" pitchFamily="2" charset="2"/>
              <a:buChar char="q"/>
            </a:pPr>
            <a:endParaRPr lang="en-GB" sz="11200" b="1" dirty="0">
              <a:solidFill>
                <a:schemeClr val="bg1"/>
              </a:solidFill>
              <a:latin typeface="Cambria" panose="02040503050406030204" pitchFamily="18" charset="0"/>
            </a:endParaRPr>
          </a:p>
          <a:p>
            <a:pPr>
              <a:buClr>
                <a:srgbClr val="FFB02F"/>
              </a:buClr>
              <a:buFont typeface="Wingdings" panose="05000000000000000000" pitchFamily="2" charset="2"/>
              <a:buChar char="q"/>
            </a:pPr>
            <a:r>
              <a:rPr lang="en-GB" sz="11200" b="1" dirty="0">
                <a:solidFill>
                  <a:schemeClr val="bg1"/>
                </a:solidFill>
                <a:highlight>
                  <a:srgbClr val="800000"/>
                </a:highlight>
                <a:latin typeface="Cambria" panose="02040503050406030204" pitchFamily="18" charset="0"/>
              </a:rPr>
              <a:t>What is a team? </a:t>
            </a:r>
            <a:r>
              <a:rPr lang="en-GB" sz="11200" b="1" dirty="0">
                <a:latin typeface="Cambria" panose="02040503050406030204" pitchFamily="18" charset="0"/>
              </a:rPr>
              <a:t>Slater (2010)</a:t>
            </a:r>
          </a:p>
          <a:p>
            <a:pPr>
              <a:buClr>
                <a:srgbClr val="FFB02F"/>
              </a:buClr>
              <a:buFont typeface="Wingdings" panose="05000000000000000000" pitchFamily="2" charset="2"/>
              <a:buChar char="q"/>
            </a:pPr>
            <a:r>
              <a:rPr lang="en-GB" sz="11200" b="1" dirty="0">
                <a:solidFill>
                  <a:schemeClr val="bg1"/>
                </a:solidFill>
                <a:highlight>
                  <a:srgbClr val="800000"/>
                </a:highlight>
                <a:latin typeface="Cambria" panose="02040503050406030204" pitchFamily="18" charset="0"/>
              </a:rPr>
              <a:t>The main elements of team success </a:t>
            </a:r>
            <a:r>
              <a:rPr lang="en-GB" sz="11200" b="1" dirty="0">
                <a:latin typeface="Cambria" panose="02040503050406030204" pitchFamily="18" charset="0"/>
              </a:rPr>
              <a:t>Kirton (2012)</a:t>
            </a:r>
          </a:p>
          <a:p>
            <a:pPr>
              <a:buClr>
                <a:srgbClr val="FFB02F"/>
              </a:buClr>
              <a:buFont typeface="Wingdings" panose="05000000000000000000" pitchFamily="2" charset="2"/>
              <a:buChar char="q"/>
            </a:pPr>
            <a:r>
              <a:rPr lang="en-GB" sz="11200" b="1" dirty="0">
                <a:solidFill>
                  <a:schemeClr val="bg1"/>
                </a:solidFill>
                <a:highlight>
                  <a:srgbClr val="800000"/>
                </a:highlight>
                <a:latin typeface="Cambria" panose="02040503050406030204" pitchFamily="18" charset="0"/>
              </a:rPr>
              <a:t>Belbin’s nine different roles of an effective team </a:t>
            </a:r>
            <a:r>
              <a:rPr lang="en-GB" sz="11200" b="1" dirty="0">
                <a:latin typeface="Cambria" panose="02040503050406030204" pitchFamily="18" charset="0"/>
              </a:rPr>
              <a:t>Holmes (2011)</a:t>
            </a:r>
          </a:p>
          <a:p>
            <a:endParaRPr lang="en-GB" dirty="0"/>
          </a:p>
        </p:txBody>
      </p:sp>
    </p:spTree>
    <p:extLst>
      <p:ext uri="{BB962C8B-B14F-4D97-AF65-F5344CB8AC3E}">
        <p14:creationId xmlns:p14="http://schemas.microsoft.com/office/powerpoint/2010/main" val="204461929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xmlns="" id="{0BEDA938-B4BA-45EB-8CA0-5D66F3241B7C}"/>
              </a:ext>
            </a:extLst>
          </p:cNvPr>
          <p:cNvSpPr>
            <a:spLocks noGrp="1"/>
          </p:cNvSpPr>
          <p:nvPr>
            <p:ph idx="4294967295"/>
          </p:nvPr>
        </p:nvSpPr>
        <p:spPr>
          <a:xfrm>
            <a:off x="80970" y="1850737"/>
            <a:ext cx="9604375" cy="3449638"/>
          </a:xfrm>
        </p:spPr>
        <p:txBody>
          <a:bodyPr>
            <a:normAutofit fontScale="85000" lnSpcReduction="10000"/>
          </a:bodyPr>
          <a:lstStyle/>
          <a:p>
            <a:pPr>
              <a:buFont typeface="Wingdings" panose="05000000000000000000" pitchFamily="2" charset="2"/>
              <a:buChar char="ü"/>
            </a:pPr>
            <a:r>
              <a:rPr lang="en-GB" sz="3600" dirty="0">
                <a:solidFill>
                  <a:schemeClr val="bg1"/>
                </a:solidFill>
                <a:highlight>
                  <a:srgbClr val="800000"/>
                </a:highlight>
                <a:latin typeface="Cambria" panose="02040503050406030204" pitchFamily="18" charset="0"/>
                <a:ea typeface="Cambria" panose="02040503050406030204" pitchFamily="18" charset="0"/>
              </a:rPr>
              <a:t>Group and Team</a:t>
            </a:r>
          </a:p>
          <a:p>
            <a:pPr>
              <a:buFont typeface="Wingdings" panose="05000000000000000000" pitchFamily="2" charset="2"/>
              <a:buChar char="ü"/>
            </a:pPr>
            <a:r>
              <a:rPr lang="en-GB" sz="3600" dirty="0">
                <a:solidFill>
                  <a:schemeClr val="bg1"/>
                </a:solidFill>
                <a:highlight>
                  <a:srgbClr val="800000"/>
                </a:highlight>
                <a:latin typeface="Cambria" panose="02040503050406030204" pitchFamily="18" charset="0"/>
                <a:ea typeface="Cambria" panose="02040503050406030204" pitchFamily="18" charset="0"/>
              </a:rPr>
              <a:t>Interactions and behaviour</a:t>
            </a:r>
          </a:p>
          <a:p>
            <a:pPr>
              <a:buFont typeface="Wingdings" panose="05000000000000000000" pitchFamily="2" charset="2"/>
              <a:buChar char="ü"/>
            </a:pPr>
            <a:r>
              <a:rPr lang="en-GB" sz="3600" dirty="0">
                <a:solidFill>
                  <a:schemeClr val="bg1"/>
                </a:solidFill>
                <a:highlight>
                  <a:srgbClr val="800000"/>
                </a:highlight>
                <a:latin typeface="Cambria" panose="02040503050406030204" pitchFamily="18" charset="0"/>
                <a:ea typeface="Cambria" panose="02040503050406030204" pitchFamily="18" charset="0"/>
              </a:rPr>
              <a:t>Understanding the basic skills of a team</a:t>
            </a:r>
          </a:p>
          <a:p>
            <a:pPr>
              <a:buFont typeface="Wingdings" panose="05000000000000000000" pitchFamily="2" charset="2"/>
              <a:buChar char="ü"/>
            </a:pPr>
            <a:r>
              <a:rPr lang="en-GB" sz="3600" dirty="0">
                <a:solidFill>
                  <a:schemeClr val="bg1"/>
                </a:solidFill>
                <a:highlight>
                  <a:srgbClr val="800000"/>
                </a:highlight>
                <a:latin typeface="Cambria" panose="02040503050406030204" pitchFamily="18" charset="0"/>
                <a:ea typeface="Cambria" panose="02040503050406030204" pitchFamily="18" charset="0"/>
              </a:rPr>
              <a:t>Way of handling conflict effectively</a:t>
            </a:r>
          </a:p>
          <a:p>
            <a:pPr marL="0" indent="0">
              <a:buNone/>
            </a:pPr>
            <a:r>
              <a:rPr lang="en-GB" sz="2600" dirty="0">
                <a:solidFill>
                  <a:srgbClr val="C00000"/>
                </a:solidFill>
                <a:latin typeface="Cambria" panose="02040503050406030204" pitchFamily="18" charset="0"/>
                <a:ea typeface="Cambria" panose="02040503050406030204" pitchFamily="18" charset="0"/>
              </a:rPr>
              <a:t>                                                                                   </a:t>
            </a:r>
            <a:r>
              <a:rPr lang="en-GB" sz="3000" b="1" dirty="0">
                <a:latin typeface="Algerian" panose="04020705040A02060702" pitchFamily="82" charset="0"/>
                <a:ea typeface="Cambria" panose="02040503050406030204" pitchFamily="18" charset="0"/>
              </a:rPr>
              <a:t>Concluded by </a:t>
            </a:r>
            <a:r>
              <a:rPr lang="en-GB" sz="3000" b="1" dirty="0" err="1" smtClean="0">
                <a:latin typeface="Algerian" panose="04020705040A02060702" pitchFamily="82" charset="0"/>
                <a:ea typeface="Cambria" panose="02040503050406030204" pitchFamily="18" charset="0"/>
              </a:rPr>
              <a:t>fulmodina</a:t>
            </a:r>
            <a:endParaRPr lang="en-GB" sz="3000" b="1" dirty="0">
              <a:latin typeface="Algerian" panose="04020705040A02060702" pitchFamily="82" charset="0"/>
              <a:ea typeface="Cambria" panose="02040503050406030204" pitchFamily="18" charset="0"/>
            </a:endParaRPr>
          </a:p>
          <a:p>
            <a:pPr marL="0" indent="0">
              <a:buNone/>
            </a:pPr>
            <a:endParaRPr lang="en-GB" dirty="0">
              <a:solidFill>
                <a:schemeClr val="bg1"/>
              </a:solidFill>
            </a:endParaRPr>
          </a:p>
        </p:txBody>
      </p:sp>
      <p:pic>
        <p:nvPicPr>
          <p:cNvPr id="10" name="Picture 9">
            <a:extLst>
              <a:ext uri="{FF2B5EF4-FFF2-40B4-BE49-F238E27FC236}">
                <a16:creationId xmlns:a16="http://schemas.microsoft.com/office/drawing/2014/main" xmlns="" id="{86F9DCC8-744F-4BB4-A3BD-8F74BB0BA7BF}"/>
              </a:ext>
            </a:extLst>
          </p:cNvPr>
          <p:cNvPicPr>
            <a:picLocks noChangeAspect="1"/>
          </p:cNvPicPr>
          <p:nvPr/>
        </p:nvPicPr>
        <p:blipFill>
          <a:blip r:embed="rId2">
            <a:extLst>
              <a:ext uri="{837473B0-CC2E-450A-ABE3-18F120FF3D39}">
                <a1611:picAttrSrcUrl xmlns="" xmlns:a1611="http://schemas.microsoft.com/office/drawing/2016/11/main" r:id="rId3"/>
              </a:ext>
            </a:extLst>
          </a:blip>
          <a:stretch>
            <a:fillRect/>
          </a:stretch>
        </p:blipFill>
        <p:spPr>
          <a:xfrm>
            <a:off x="6645897" y="267034"/>
            <a:ext cx="5366922" cy="2526384"/>
          </a:xfrm>
          <a:prstGeom prst="rect">
            <a:avLst/>
          </a:prstGeom>
        </p:spPr>
      </p:pic>
      <p:pic>
        <p:nvPicPr>
          <p:cNvPr id="3" name="Picture 2" descr="A picture containing yellow&#10;&#10;Description generated with very high confidence">
            <a:extLst>
              <a:ext uri="{FF2B5EF4-FFF2-40B4-BE49-F238E27FC236}">
                <a16:creationId xmlns:a16="http://schemas.microsoft.com/office/drawing/2014/main" xmlns="" id="{5EFAFD4C-B9BB-4AAE-913C-576D794344B8}"/>
              </a:ext>
            </a:extLst>
          </p:cNvPr>
          <p:cNvPicPr>
            <a:picLocks noChangeAspect="1"/>
          </p:cNvPicPr>
          <p:nvPr/>
        </p:nvPicPr>
        <p:blipFill>
          <a:blip r:embed="rId4">
            <a:extLst>
              <a:ext uri="{837473B0-CC2E-450A-ABE3-18F120FF3D39}">
                <a1611:picAttrSrcUrl xmlns="" xmlns:a1611="http://schemas.microsoft.com/office/drawing/2016/11/main" r:id="rId5"/>
              </a:ext>
            </a:extLst>
          </a:blip>
          <a:stretch>
            <a:fillRect/>
          </a:stretch>
        </p:blipFill>
        <p:spPr>
          <a:xfrm>
            <a:off x="8983042" y="3102556"/>
            <a:ext cx="3029777" cy="3095623"/>
          </a:xfrm>
          <a:prstGeom prst="rect">
            <a:avLst/>
          </a:prstGeom>
        </p:spPr>
      </p:pic>
    </p:spTree>
    <p:extLst>
      <p:ext uri="{BB962C8B-B14F-4D97-AF65-F5344CB8AC3E}">
        <p14:creationId xmlns:p14="http://schemas.microsoft.com/office/powerpoint/2010/main" val="524015181"/>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p15:prstTrans prst="drap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Fulmodina’s</a:t>
            </a:r>
            <a:r>
              <a:rPr lang="en-GB" dirty="0" smtClean="0"/>
              <a:t> </a:t>
            </a:r>
            <a:r>
              <a:rPr lang="en-GB" dirty="0" smtClean="0"/>
              <a:t>notes</a:t>
            </a:r>
            <a:endParaRPr lang="en-GB" dirty="0"/>
          </a:p>
        </p:txBody>
      </p:sp>
      <p:sp>
        <p:nvSpPr>
          <p:cNvPr id="3" name="Content Placeholder 2"/>
          <p:cNvSpPr>
            <a:spLocks noGrp="1"/>
          </p:cNvSpPr>
          <p:nvPr>
            <p:ph idx="1"/>
          </p:nvPr>
        </p:nvSpPr>
        <p:spPr/>
        <p:txBody>
          <a:bodyPr>
            <a:normAutofit fontScale="92500" lnSpcReduction="20000"/>
          </a:bodyPr>
          <a:lstStyle/>
          <a:p>
            <a:r>
              <a:rPr lang="en-GB" b="1" dirty="0">
                <a:highlight>
                  <a:srgbClr val="800000"/>
                </a:highlight>
                <a:latin typeface="Cambria" panose="02040503050406030204" pitchFamily="18" charset="0"/>
              </a:rPr>
              <a:t>What is a group? </a:t>
            </a:r>
            <a:r>
              <a:rPr lang="en-GB" b="1" dirty="0" err="1">
                <a:latin typeface="Cambria" panose="02040503050406030204" pitchFamily="18" charset="0"/>
              </a:rPr>
              <a:t>Hasa</a:t>
            </a:r>
            <a:r>
              <a:rPr lang="en-GB" b="1" dirty="0">
                <a:latin typeface="Cambria" panose="02040503050406030204" pitchFamily="18" charset="0"/>
              </a:rPr>
              <a:t> (2016)</a:t>
            </a:r>
          </a:p>
          <a:p>
            <a:endParaRPr lang="en-GB" dirty="0" smtClean="0"/>
          </a:p>
          <a:p>
            <a:pPr lvl="0"/>
            <a:r>
              <a:rPr lang="en-GB" sz="2600" dirty="0" smtClean="0">
                <a:latin typeface="Calibri" pitchFamily="34" charset="0"/>
                <a:ea typeface="Calibri" pitchFamily="34" charset="0"/>
                <a:cs typeface="Times New Roman" pitchFamily="18" charset="0"/>
              </a:rPr>
              <a:t>A group is a number of people, who work independently and have individual responsibilities to perform and also share some activity, interest, or qualities. More than three individuals can form a group and work collaboratively to achieve their success. The term ‘group’ can relate to any normal small collection of individuals depending on what type of work and task they perform, they may be a family group, a friend group, a worker group and many more. This is suggested by </a:t>
            </a:r>
            <a:r>
              <a:rPr lang="en-GB" sz="2600" dirty="0" err="1" smtClean="0">
                <a:latin typeface="Calibri" pitchFamily="34" charset="0"/>
                <a:ea typeface="Calibri" pitchFamily="34" charset="0"/>
                <a:cs typeface="Times New Roman" pitchFamily="18" charset="0"/>
              </a:rPr>
              <a:t>Hasa</a:t>
            </a:r>
            <a:r>
              <a:rPr lang="en-GB" sz="2600" dirty="0" smtClean="0">
                <a:latin typeface="Calibri" pitchFamily="34" charset="0"/>
                <a:ea typeface="Calibri" pitchFamily="34" charset="0"/>
                <a:cs typeface="Times New Roman" pitchFamily="18" charset="0"/>
              </a:rPr>
              <a:t> (2016).</a:t>
            </a:r>
            <a:endParaRPr lang="en-GB" sz="2600" dirty="0" smtClean="0">
              <a:latin typeface="Arial" pitchFamily="34" charset="0"/>
              <a:cs typeface="Arial" pitchFamily="34" charset="0"/>
            </a:endParaRPr>
          </a:p>
          <a:p>
            <a:pPr>
              <a:buNone/>
            </a:pPr>
            <a:endParaRPr lang="en-GB" sz="2600" dirty="0" smtClean="0"/>
          </a:p>
          <a:p>
            <a:pPr>
              <a:buNone/>
            </a:pPr>
            <a:r>
              <a:rPr lang="en-GB" sz="2600" dirty="0" smtClean="0"/>
              <a:t>      According to Cottrell (2013) although individuals in a group have common characteristics, they may not have a common goal or task. The absence of a specific, shared goal or purpose is a main factor that differentiates a group.</a:t>
            </a:r>
          </a:p>
          <a:p>
            <a:pPr>
              <a:buNone/>
            </a:pPr>
            <a:endParaRPr lang="en-GB" dirty="0"/>
          </a:p>
        </p:txBody>
      </p:sp>
    </p:spTree>
    <p:extLst>
      <p:ext uri="{BB962C8B-B14F-4D97-AF65-F5344CB8AC3E}">
        <p14:creationId xmlns:p14="http://schemas.microsoft.com/office/powerpoint/2010/main" val="2460479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Fulmodina’s</a:t>
            </a:r>
            <a:r>
              <a:rPr lang="en-GB" dirty="0" smtClean="0"/>
              <a:t> </a:t>
            </a:r>
            <a:r>
              <a:rPr lang="en-GB" dirty="0" smtClean="0"/>
              <a:t>notes</a:t>
            </a:r>
            <a:endParaRPr lang="en-GB" dirty="0"/>
          </a:p>
        </p:txBody>
      </p:sp>
      <p:sp>
        <p:nvSpPr>
          <p:cNvPr id="3" name="Content Placeholder 2"/>
          <p:cNvSpPr>
            <a:spLocks noGrp="1"/>
          </p:cNvSpPr>
          <p:nvPr>
            <p:ph idx="1"/>
          </p:nvPr>
        </p:nvSpPr>
        <p:spPr/>
        <p:txBody>
          <a:bodyPr/>
          <a:lstStyle/>
          <a:p>
            <a:r>
              <a:rPr lang="en-GB" b="1" dirty="0">
                <a:highlight>
                  <a:srgbClr val="800000"/>
                </a:highlight>
                <a:latin typeface="Cambria" panose="02040503050406030204" pitchFamily="18" charset="0"/>
              </a:rPr>
              <a:t>Sharing group work fairly </a:t>
            </a:r>
            <a:r>
              <a:rPr lang="en-GB" b="1" dirty="0">
                <a:latin typeface="Cambria" panose="02040503050406030204" pitchFamily="18" charset="0"/>
              </a:rPr>
              <a:t>Cottrell (2013)</a:t>
            </a:r>
            <a:r>
              <a:rPr lang="en-GB" b="1" dirty="0">
                <a:solidFill>
                  <a:schemeClr val="bg1"/>
                </a:solidFill>
                <a:highlight>
                  <a:srgbClr val="800000"/>
                </a:highlight>
                <a:latin typeface="Cambria" panose="02040503050406030204" pitchFamily="18" charset="0"/>
              </a:rPr>
              <a:t> </a:t>
            </a:r>
          </a:p>
          <a:p>
            <a:endParaRPr lang="en-GB" dirty="0" smtClean="0"/>
          </a:p>
          <a:p>
            <a:r>
              <a:rPr lang="en-GB" sz="2400" dirty="0" smtClean="0"/>
              <a:t>To be able to share group work fairly, it is needed to consider what is fair in the circumstances, and what to do if someone really cannot do what was agreed. It is need to be clear what the group will do if someone does not pull their weight. Talk through whether, it is better to assign tasks according to individual strengths. This was supported by Cottrell (2013).</a:t>
            </a:r>
          </a:p>
          <a:p>
            <a:endParaRPr lang="en-GB" dirty="0"/>
          </a:p>
        </p:txBody>
      </p:sp>
    </p:spTree>
    <p:extLst>
      <p:ext uri="{BB962C8B-B14F-4D97-AF65-F5344CB8AC3E}">
        <p14:creationId xmlns:p14="http://schemas.microsoft.com/office/powerpoint/2010/main" val="950292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Fulmodina’s</a:t>
            </a:r>
            <a:r>
              <a:rPr lang="en-GB" dirty="0" smtClean="0"/>
              <a:t> </a:t>
            </a:r>
            <a:r>
              <a:rPr lang="en-GB" dirty="0" smtClean="0"/>
              <a:t>notes</a:t>
            </a:r>
            <a:endParaRPr lang="en-GB" dirty="0"/>
          </a:p>
        </p:txBody>
      </p:sp>
      <p:sp>
        <p:nvSpPr>
          <p:cNvPr id="3" name="Content Placeholder 2"/>
          <p:cNvSpPr>
            <a:spLocks noGrp="1"/>
          </p:cNvSpPr>
          <p:nvPr>
            <p:ph idx="1"/>
          </p:nvPr>
        </p:nvSpPr>
        <p:spPr/>
        <p:txBody>
          <a:bodyPr/>
          <a:lstStyle/>
          <a:p>
            <a:r>
              <a:rPr lang="en-GB" b="1" dirty="0">
                <a:highlight>
                  <a:srgbClr val="800000"/>
                </a:highlight>
                <a:latin typeface="Cambria" panose="02040503050406030204" pitchFamily="18" charset="0"/>
              </a:rPr>
              <a:t>What is a team? </a:t>
            </a:r>
            <a:r>
              <a:rPr lang="en-GB" b="1" dirty="0">
                <a:latin typeface="Cambria" panose="02040503050406030204" pitchFamily="18" charset="0"/>
              </a:rPr>
              <a:t>Slater (2010)</a:t>
            </a:r>
          </a:p>
          <a:p>
            <a:endParaRPr lang="en-GB" dirty="0" smtClean="0"/>
          </a:p>
          <a:p>
            <a:r>
              <a:rPr lang="en-GB" dirty="0" smtClean="0"/>
              <a:t>Slater (2010) states a Team is a group of people who have a common aim and goals. Team members are closely committed to each other and their goals, which help to increase motivation and creates strong bond between team members, thus improving performance.</a:t>
            </a:r>
          </a:p>
          <a:p>
            <a:endParaRPr lang="en-GB" dirty="0"/>
          </a:p>
        </p:txBody>
      </p:sp>
    </p:spTree>
    <p:extLst>
      <p:ext uri="{BB962C8B-B14F-4D97-AF65-F5344CB8AC3E}">
        <p14:creationId xmlns:p14="http://schemas.microsoft.com/office/powerpoint/2010/main" val="3302566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Fulmodina’s</a:t>
            </a:r>
            <a:r>
              <a:rPr lang="en-GB" dirty="0" smtClean="0"/>
              <a:t> </a:t>
            </a:r>
            <a:r>
              <a:rPr lang="en-GB" dirty="0" smtClean="0"/>
              <a:t>notes </a:t>
            </a:r>
            <a:endParaRPr lang="en-GB" dirty="0"/>
          </a:p>
        </p:txBody>
      </p:sp>
      <p:sp>
        <p:nvSpPr>
          <p:cNvPr id="3" name="Content Placeholder 2"/>
          <p:cNvSpPr>
            <a:spLocks noGrp="1"/>
          </p:cNvSpPr>
          <p:nvPr>
            <p:ph idx="1"/>
          </p:nvPr>
        </p:nvSpPr>
        <p:spPr/>
        <p:txBody>
          <a:bodyPr>
            <a:normAutofit/>
          </a:bodyPr>
          <a:lstStyle/>
          <a:p>
            <a:r>
              <a:rPr lang="en-GB" b="1" dirty="0">
                <a:highlight>
                  <a:srgbClr val="800000"/>
                </a:highlight>
                <a:latin typeface="Cambria" panose="02040503050406030204" pitchFamily="18" charset="0"/>
              </a:rPr>
              <a:t>Tuckman’s stage of team development </a:t>
            </a:r>
            <a:r>
              <a:rPr lang="en-GB" b="1" dirty="0">
                <a:latin typeface="Cambria" panose="02040503050406030204" pitchFamily="18" charset="0"/>
              </a:rPr>
              <a:t>Holmes (2011)</a:t>
            </a:r>
          </a:p>
          <a:p>
            <a:r>
              <a:rPr lang="en-GB" sz="2400" dirty="0" smtClean="0"/>
              <a:t>Bruce </a:t>
            </a:r>
            <a:r>
              <a:rPr lang="en-GB" sz="2400" dirty="0" err="1" smtClean="0"/>
              <a:t>Tuckman</a:t>
            </a:r>
            <a:r>
              <a:rPr lang="en-GB" sz="2400" dirty="0" smtClean="0"/>
              <a:t> suggested that teams grow gradually by moving through four stages of team development which are: </a:t>
            </a:r>
            <a:r>
              <a:rPr lang="en-GB" sz="2400" b="1" dirty="0" smtClean="0"/>
              <a:t>Forming, Storming, </a:t>
            </a:r>
            <a:r>
              <a:rPr lang="en-GB" sz="2400" b="1" dirty="0" err="1" smtClean="0"/>
              <a:t>Norming</a:t>
            </a:r>
            <a:r>
              <a:rPr lang="en-GB" sz="2400" b="1" dirty="0" smtClean="0"/>
              <a:t> and Performing.</a:t>
            </a:r>
            <a:endParaRPr lang="en-GB" sz="2400" dirty="0" smtClean="0"/>
          </a:p>
          <a:p>
            <a:r>
              <a:rPr lang="en-GB" sz="2400" dirty="0" smtClean="0"/>
              <a:t>According to </a:t>
            </a:r>
            <a:r>
              <a:rPr lang="en-GB" sz="2400" dirty="0" err="1" smtClean="0"/>
              <a:t>Tuckman</a:t>
            </a:r>
            <a:r>
              <a:rPr lang="en-GB" sz="2400" dirty="0" smtClean="0"/>
              <a:t> forming is when the team first gets together and the members start weighing each other up. They also find out what their team goal is. In the process of the forming, the group begins to meet up to describe uneasiness and vulnerabilities. Typical outcomes of the forming stage include things like gaining an understanding of the groups purpose, determining how the team will be organised and who will be responsible for what.</a:t>
            </a:r>
          </a:p>
          <a:p>
            <a:pPr marL="137160" indent="0">
              <a:buNone/>
            </a:pPr>
            <a:endParaRPr lang="en-GB" dirty="0"/>
          </a:p>
        </p:txBody>
      </p:sp>
    </p:spTree>
    <p:extLst>
      <p:ext uri="{BB962C8B-B14F-4D97-AF65-F5344CB8AC3E}">
        <p14:creationId xmlns:p14="http://schemas.microsoft.com/office/powerpoint/2010/main" val="1575202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Fulmodina’s</a:t>
            </a:r>
            <a:r>
              <a:rPr lang="en-GB" dirty="0" smtClean="0"/>
              <a:t> </a:t>
            </a:r>
            <a:r>
              <a:rPr lang="en-GB" dirty="0" smtClean="0"/>
              <a:t>notes</a:t>
            </a:r>
            <a:endParaRPr lang="en-GB" dirty="0"/>
          </a:p>
        </p:txBody>
      </p:sp>
      <p:sp>
        <p:nvSpPr>
          <p:cNvPr id="3" name="Content Placeholder 2"/>
          <p:cNvSpPr>
            <a:spLocks noGrp="1"/>
          </p:cNvSpPr>
          <p:nvPr>
            <p:ph idx="1"/>
          </p:nvPr>
        </p:nvSpPr>
        <p:spPr>
          <a:xfrm>
            <a:off x="609600" y="1600200"/>
            <a:ext cx="11308080" cy="5257800"/>
          </a:xfrm>
        </p:spPr>
        <p:txBody>
          <a:bodyPr>
            <a:normAutofit/>
          </a:bodyPr>
          <a:lstStyle/>
          <a:p>
            <a:r>
              <a:rPr lang="en-GB" sz="3200" b="1" dirty="0">
                <a:highlight>
                  <a:srgbClr val="800000"/>
                </a:highlight>
                <a:latin typeface="Cambria" panose="02040503050406030204" pitchFamily="18" charset="0"/>
              </a:rPr>
              <a:t>The main elements of team success </a:t>
            </a:r>
            <a:r>
              <a:rPr lang="en-GB" sz="3200" b="1" dirty="0" err="1">
                <a:latin typeface="Cambria" panose="02040503050406030204" pitchFamily="18" charset="0"/>
              </a:rPr>
              <a:t>Kirton</a:t>
            </a:r>
            <a:r>
              <a:rPr lang="en-GB" sz="3200" b="1" dirty="0">
                <a:latin typeface="Cambria" panose="02040503050406030204" pitchFamily="18" charset="0"/>
              </a:rPr>
              <a:t> (2012)</a:t>
            </a:r>
          </a:p>
          <a:p>
            <a:pPr fontAlgn="base"/>
            <a:endParaRPr lang="en-GB" sz="3500" dirty="0" smtClean="0"/>
          </a:p>
          <a:p>
            <a:pPr fontAlgn="base"/>
            <a:r>
              <a:rPr lang="en-GB" sz="3000" dirty="0" smtClean="0"/>
              <a:t>According to </a:t>
            </a:r>
            <a:r>
              <a:rPr lang="en-GB" sz="3000" dirty="0" err="1" smtClean="0"/>
              <a:t>Kirton</a:t>
            </a:r>
            <a:r>
              <a:rPr lang="en-GB" sz="3000" dirty="0" smtClean="0"/>
              <a:t> (2012) there are many key elements that bind the team together to work effectively, such as:</a:t>
            </a:r>
          </a:p>
          <a:p>
            <a:pPr lvl="0" fontAlgn="base"/>
            <a:r>
              <a:rPr lang="en-GB" sz="3000" b="1" dirty="0" smtClean="0">
                <a:solidFill>
                  <a:schemeClr val="bg1"/>
                </a:solidFill>
              </a:rPr>
              <a:t>Shared goals</a:t>
            </a:r>
            <a:r>
              <a:rPr lang="en-GB" sz="3000" dirty="0" smtClean="0">
                <a:solidFill>
                  <a:schemeClr val="bg1"/>
                </a:solidFill>
              </a:rPr>
              <a:t>...</a:t>
            </a:r>
          </a:p>
          <a:p>
            <a:pPr lvl="0" fontAlgn="base"/>
            <a:r>
              <a:rPr lang="en-GB" sz="3000" b="1" dirty="0" smtClean="0">
                <a:solidFill>
                  <a:schemeClr val="bg1"/>
                </a:solidFill>
              </a:rPr>
              <a:t>Productivity... </a:t>
            </a:r>
            <a:endParaRPr lang="en-GB" sz="3000" dirty="0" smtClean="0">
              <a:solidFill>
                <a:schemeClr val="bg1"/>
              </a:solidFill>
            </a:endParaRPr>
          </a:p>
          <a:p>
            <a:pPr lvl="0" fontAlgn="base"/>
            <a:r>
              <a:rPr lang="en-GB" sz="3000" b="1" dirty="0" smtClean="0">
                <a:solidFill>
                  <a:schemeClr val="bg1"/>
                </a:solidFill>
              </a:rPr>
              <a:t>Good communication... </a:t>
            </a:r>
            <a:endParaRPr lang="en-GB" sz="3000" dirty="0" smtClean="0">
              <a:solidFill>
                <a:schemeClr val="bg1"/>
              </a:solidFill>
            </a:endParaRPr>
          </a:p>
          <a:p>
            <a:pPr lvl="0" fontAlgn="base"/>
            <a:r>
              <a:rPr lang="en-GB" sz="3000" b="1" dirty="0" smtClean="0">
                <a:solidFill>
                  <a:schemeClr val="bg1"/>
                </a:solidFill>
              </a:rPr>
              <a:t>Personal growth and recognition...</a:t>
            </a:r>
            <a:endParaRPr lang="en-GB" sz="3000" dirty="0" smtClean="0">
              <a:solidFill>
                <a:schemeClr val="bg1"/>
              </a:solidFill>
            </a:endParaRPr>
          </a:p>
          <a:p>
            <a:pPr lvl="0" fontAlgn="base"/>
            <a:r>
              <a:rPr lang="en-GB" sz="3000" b="1" dirty="0" smtClean="0">
                <a:solidFill>
                  <a:schemeClr val="bg1"/>
                </a:solidFill>
              </a:rPr>
              <a:t>Team spirit and mutual respect...</a:t>
            </a:r>
            <a:endParaRPr lang="en-GB" sz="3000" dirty="0" smtClean="0">
              <a:solidFill>
                <a:schemeClr val="bg1"/>
              </a:solidFill>
            </a:endParaRPr>
          </a:p>
        </p:txBody>
      </p:sp>
    </p:spTree>
    <p:extLst>
      <p:ext uri="{BB962C8B-B14F-4D97-AF65-F5344CB8AC3E}">
        <p14:creationId xmlns:p14="http://schemas.microsoft.com/office/powerpoint/2010/main" val="4229161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Fulmodina’s</a:t>
            </a:r>
            <a:r>
              <a:rPr lang="en-GB" dirty="0" smtClean="0"/>
              <a:t> notes</a:t>
            </a:r>
            <a:endParaRPr lang="en-GB" dirty="0"/>
          </a:p>
        </p:txBody>
      </p:sp>
      <p:sp>
        <p:nvSpPr>
          <p:cNvPr id="3" name="Content Placeholder 2"/>
          <p:cNvSpPr>
            <a:spLocks noGrp="1"/>
          </p:cNvSpPr>
          <p:nvPr>
            <p:ph idx="1"/>
          </p:nvPr>
        </p:nvSpPr>
        <p:spPr/>
        <p:txBody>
          <a:bodyPr>
            <a:normAutofit fontScale="92500"/>
          </a:bodyPr>
          <a:lstStyle/>
          <a:p>
            <a:pPr fontAlgn="base"/>
            <a:r>
              <a:rPr lang="en-GB" sz="2400" b="1" dirty="0" err="1" smtClean="0">
                <a:highlight>
                  <a:srgbClr val="800000"/>
                </a:highlight>
                <a:latin typeface="Cambria" panose="02040503050406030204" pitchFamily="18" charset="0"/>
              </a:rPr>
              <a:t>Belbin’s</a:t>
            </a:r>
            <a:r>
              <a:rPr lang="en-GB" sz="2400" b="1" dirty="0" smtClean="0">
                <a:highlight>
                  <a:srgbClr val="800000"/>
                </a:highlight>
                <a:latin typeface="Cambria" panose="02040503050406030204" pitchFamily="18" charset="0"/>
              </a:rPr>
              <a:t> nine different roles of an effective team</a:t>
            </a:r>
            <a:r>
              <a:rPr lang="en-GB" sz="2400" b="1" dirty="0" smtClean="0">
                <a:latin typeface="Cambria" panose="02040503050406030204" pitchFamily="18" charset="0"/>
              </a:rPr>
              <a:t> Holmes (2011)</a:t>
            </a:r>
          </a:p>
          <a:p>
            <a:pPr fontAlgn="base"/>
            <a:r>
              <a:rPr lang="en-GB" sz="2400" b="1" dirty="0" smtClean="0">
                <a:highlight>
                  <a:srgbClr val="800000"/>
                </a:highlight>
                <a:latin typeface="Cambria" panose="02040503050406030204" pitchFamily="18" charset="0"/>
              </a:rPr>
              <a:t> </a:t>
            </a:r>
            <a:r>
              <a:rPr lang="en-GB" sz="2400" dirty="0" smtClean="0"/>
              <a:t>Meredith </a:t>
            </a:r>
            <a:r>
              <a:rPr lang="en-GB" sz="2400" dirty="0" err="1" smtClean="0"/>
              <a:t>Belbin</a:t>
            </a:r>
            <a:r>
              <a:rPr lang="en-GB" sz="2400" dirty="0" smtClean="0"/>
              <a:t> suggested that the effective team members are made up of different types of people who will take on nine different roles. The</a:t>
            </a:r>
            <a:r>
              <a:rPr lang="en-GB" sz="2200" dirty="0" smtClean="0"/>
              <a:t> first three are </a:t>
            </a:r>
            <a:r>
              <a:rPr lang="en-GB" sz="2200" b="1" dirty="0" smtClean="0">
                <a:solidFill>
                  <a:schemeClr val="bg1"/>
                </a:solidFill>
              </a:rPr>
              <a:t>action-oriented roles</a:t>
            </a:r>
            <a:r>
              <a:rPr lang="en-GB" sz="2200" dirty="0" smtClean="0"/>
              <a:t>. They are:  </a:t>
            </a:r>
            <a:r>
              <a:rPr lang="en-GB" sz="2200" b="1" dirty="0" smtClean="0">
                <a:solidFill>
                  <a:schemeClr val="bg1"/>
                </a:solidFill>
              </a:rPr>
              <a:t>Shapers, Implementers </a:t>
            </a:r>
            <a:r>
              <a:rPr lang="en-GB" sz="2200" b="1" dirty="0" smtClean="0"/>
              <a:t>and </a:t>
            </a:r>
            <a:r>
              <a:rPr lang="en-GB" sz="2200" b="1" dirty="0" smtClean="0">
                <a:solidFill>
                  <a:schemeClr val="bg1"/>
                </a:solidFill>
              </a:rPr>
              <a:t>Completer-finishers</a:t>
            </a:r>
            <a:r>
              <a:rPr lang="en-GB" sz="2200" dirty="0" smtClean="0"/>
              <a:t>. These are the people that get things done!</a:t>
            </a:r>
          </a:p>
          <a:p>
            <a:pPr fontAlgn="base"/>
            <a:r>
              <a:rPr lang="en-GB" sz="2400" dirty="0" smtClean="0"/>
              <a:t>The second three are</a:t>
            </a:r>
            <a:r>
              <a:rPr lang="en-GB" sz="2400" b="1" dirty="0" smtClean="0"/>
              <a:t> </a:t>
            </a:r>
            <a:r>
              <a:rPr lang="en-GB" sz="2400" b="1" dirty="0" smtClean="0">
                <a:solidFill>
                  <a:schemeClr val="bg1"/>
                </a:solidFill>
              </a:rPr>
              <a:t>people-oriented roles</a:t>
            </a:r>
            <a:r>
              <a:rPr lang="en-GB" sz="2400" b="1" dirty="0" smtClean="0"/>
              <a:t>. </a:t>
            </a:r>
            <a:r>
              <a:rPr lang="en-GB" sz="2400" dirty="0" smtClean="0"/>
              <a:t>They are: </a:t>
            </a:r>
            <a:r>
              <a:rPr lang="en-GB" sz="2400" b="1" dirty="0" smtClean="0">
                <a:solidFill>
                  <a:schemeClr val="bg1"/>
                </a:solidFill>
              </a:rPr>
              <a:t>Co-ordinators, </a:t>
            </a:r>
            <a:r>
              <a:rPr lang="en-GB" sz="2400" b="1" dirty="0" err="1" smtClean="0">
                <a:solidFill>
                  <a:schemeClr val="bg1"/>
                </a:solidFill>
              </a:rPr>
              <a:t>Teamworkers</a:t>
            </a:r>
            <a:r>
              <a:rPr lang="en-GB" sz="2400" b="1" dirty="0" smtClean="0">
                <a:solidFill>
                  <a:schemeClr val="bg1"/>
                </a:solidFill>
              </a:rPr>
              <a:t> </a:t>
            </a:r>
            <a:r>
              <a:rPr lang="en-GB" sz="2400" b="1" dirty="0" smtClean="0"/>
              <a:t>and </a:t>
            </a:r>
            <a:r>
              <a:rPr lang="en-GB" sz="2400" b="1" dirty="0" smtClean="0">
                <a:solidFill>
                  <a:schemeClr val="bg1"/>
                </a:solidFill>
              </a:rPr>
              <a:t>Resource investigators</a:t>
            </a:r>
            <a:r>
              <a:rPr lang="en-GB" sz="2400" b="1" dirty="0" smtClean="0"/>
              <a:t>. </a:t>
            </a:r>
            <a:r>
              <a:rPr lang="en-GB" sz="2400" dirty="0" smtClean="0"/>
              <a:t>These are the team members that ‘</a:t>
            </a:r>
            <a:r>
              <a:rPr lang="en-GB" sz="2400" b="1" dirty="0" smtClean="0"/>
              <a:t>glue</a:t>
            </a:r>
            <a:r>
              <a:rPr lang="en-GB" sz="2400" dirty="0" smtClean="0"/>
              <a:t>’ the rest of the team together.</a:t>
            </a:r>
          </a:p>
          <a:p>
            <a:pPr fontAlgn="base"/>
            <a:r>
              <a:rPr lang="en-GB" sz="2400" dirty="0" smtClean="0"/>
              <a:t>The remaining three are </a:t>
            </a:r>
            <a:r>
              <a:rPr lang="en-GB" sz="2400" b="1" dirty="0" smtClean="0">
                <a:solidFill>
                  <a:schemeClr val="bg1"/>
                </a:solidFill>
              </a:rPr>
              <a:t>thought-oriented</a:t>
            </a:r>
            <a:r>
              <a:rPr lang="en-GB" sz="2400" dirty="0" smtClean="0"/>
              <a:t>. They are: </a:t>
            </a:r>
            <a:r>
              <a:rPr lang="en-GB" sz="2400" b="1" dirty="0" smtClean="0"/>
              <a:t>plants, Monitor-evaluators and specialists</a:t>
            </a:r>
            <a:r>
              <a:rPr lang="en-GB" sz="2400" dirty="0" smtClean="0"/>
              <a:t>. These are the </a:t>
            </a:r>
            <a:r>
              <a:rPr lang="en-GB" sz="2400" b="1" dirty="0" smtClean="0"/>
              <a:t>‘ideas’</a:t>
            </a:r>
            <a:r>
              <a:rPr lang="en-GB" sz="2400" dirty="0" smtClean="0"/>
              <a:t> people. This is supported by Holmes(2011).</a:t>
            </a:r>
          </a:p>
          <a:p>
            <a:pPr fontAlgn="base"/>
            <a:r>
              <a:rPr lang="en-GB" sz="2400" dirty="0" err="1" smtClean="0"/>
              <a:t>Belbin</a:t>
            </a:r>
            <a:r>
              <a:rPr lang="en-GB" sz="2400" dirty="0" smtClean="0"/>
              <a:t> also suggests that, by understanding the role within a particular team, can develop strengths and manage weaknesses as a team member. This is supported by </a:t>
            </a:r>
            <a:r>
              <a:rPr lang="en-GB" sz="2400" dirty="0" err="1" smtClean="0"/>
              <a:t>Shindler</a:t>
            </a:r>
            <a:r>
              <a:rPr lang="en-GB" sz="2400" dirty="0" smtClean="0"/>
              <a:t> (2011).</a:t>
            </a:r>
            <a:endParaRPr lang="en-GB" sz="2400" b="1" dirty="0" smtClean="0">
              <a:latin typeface="Cambria" panose="02040503050406030204" pitchFamily="18" charset="0"/>
            </a:endParaRPr>
          </a:p>
        </p:txBody>
      </p:sp>
    </p:spTree>
    <p:extLst>
      <p:ext uri="{BB962C8B-B14F-4D97-AF65-F5344CB8AC3E}">
        <p14:creationId xmlns:p14="http://schemas.microsoft.com/office/powerpoint/2010/main" val="473262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a:t>
            </a:r>
            <a:endParaRPr lang="en-GB" dirty="0"/>
          </a:p>
        </p:txBody>
      </p:sp>
      <p:sp>
        <p:nvSpPr>
          <p:cNvPr id="3" name="Content Placeholder 2"/>
          <p:cNvSpPr>
            <a:spLocks noGrp="1"/>
          </p:cNvSpPr>
          <p:nvPr>
            <p:ph idx="1"/>
          </p:nvPr>
        </p:nvSpPr>
        <p:spPr/>
        <p:txBody>
          <a:bodyPr/>
          <a:lstStyle/>
          <a:p>
            <a:pPr fontAlgn="base"/>
            <a:r>
              <a:rPr lang="en-GB" dirty="0" smtClean="0"/>
              <a:t>In conclusion a group consists of people who work individually and have individual responsibilities within the group whereas a team </a:t>
            </a:r>
            <a:r>
              <a:rPr lang="en-GB" dirty="0" smtClean="0"/>
              <a:t>is </a:t>
            </a:r>
            <a:r>
              <a:rPr lang="en-GB" dirty="0" smtClean="0"/>
              <a:t>where all members each share the challenges and responsibilities. Group dynamics is the interactions that change the attitude and behaviour of a person when grouped with others. The characteristics of an effective team must include basic skills so that everyone can understand each other and minimises any conflict. The way to handle conflict effectively is to approach it with a positive manner and ensure that everyone’s opinions are heard.</a:t>
            </a:r>
            <a:endParaRPr lang="en-GB" dirty="0"/>
          </a:p>
        </p:txBody>
      </p:sp>
    </p:spTree>
    <p:extLst>
      <p:ext uri="{BB962C8B-B14F-4D97-AF65-F5344CB8AC3E}">
        <p14:creationId xmlns:p14="http://schemas.microsoft.com/office/powerpoint/2010/main" val="2507038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a:bodyPr>
          <a:lstStyle/>
          <a:p>
            <a:r>
              <a:rPr lang="en-GB" sz="2000" dirty="0" smtClean="0"/>
              <a:t>Cottrell, S. (2013), </a:t>
            </a:r>
            <a:r>
              <a:rPr lang="en-GB" sz="2000" u="sng" dirty="0" smtClean="0"/>
              <a:t>The Study Skills Handbook</a:t>
            </a:r>
            <a:r>
              <a:rPr lang="en-GB" sz="2000" dirty="0" smtClean="0"/>
              <a:t>, (Fourth Edition), Hampshire: Palgrave Macmillan.</a:t>
            </a:r>
          </a:p>
          <a:p>
            <a:r>
              <a:rPr lang="en-GB" sz="2000" dirty="0" err="1" smtClean="0"/>
              <a:t>Hasa</a:t>
            </a:r>
            <a:r>
              <a:rPr lang="en-GB" sz="2000" dirty="0" smtClean="0"/>
              <a:t> (2016),‘Difference between Group and Team’ [Online] </a:t>
            </a:r>
            <a:r>
              <a:rPr lang="en-GB" sz="2000" u="sng" dirty="0" smtClean="0">
                <a:hlinkClick r:id="rId2"/>
              </a:rPr>
              <a:t>https://www.pediaa.com</a:t>
            </a:r>
            <a:r>
              <a:rPr lang="en-GB" sz="2000" dirty="0" smtClean="0"/>
              <a:t>, Accessed Date 9</a:t>
            </a:r>
            <a:r>
              <a:rPr lang="en-GB" sz="2000" baseline="30000" dirty="0" smtClean="0"/>
              <a:t>th</a:t>
            </a:r>
            <a:r>
              <a:rPr lang="en-GB" sz="2000" dirty="0" smtClean="0"/>
              <a:t> May 2018.</a:t>
            </a:r>
          </a:p>
          <a:p>
            <a:r>
              <a:rPr lang="en-GB" sz="2000" dirty="0" smtClean="0"/>
              <a:t>Holmes, K. (2011), </a:t>
            </a:r>
            <a:r>
              <a:rPr lang="en-GB" sz="2000" u="sng" dirty="0" smtClean="0"/>
              <a:t>What Employers Want The work skills handbook</a:t>
            </a:r>
            <a:r>
              <a:rPr lang="en-GB" sz="2000" dirty="0" smtClean="0"/>
              <a:t>, Surrey: Imprint of Crimson.</a:t>
            </a:r>
          </a:p>
          <a:p>
            <a:r>
              <a:rPr lang="en-GB" sz="2000" dirty="0" err="1" smtClean="0"/>
              <a:t>Kirton</a:t>
            </a:r>
            <a:r>
              <a:rPr lang="en-GB" sz="2000" dirty="0" smtClean="0"/>
              <a:t>, B. (2012), </a:t>
            </a:r>
            <a:r>
              <a:rPr lang="en-GB" sz="2000" u="sng" dirty="0" smtClean="0"/>
              <a:t>Brilliant Workplace Skills For Students and Graduates</a:t>
            </a:r>
            <a:r>
              <a:rPr lang="en-GB" sz="2000" dirty="0" smtClean="0"/>
              <a:t>, Harlow: Pearson.</a:t>
            </a:r>
          </a:p>
          <a:p>
            <a:r>
              <a:rPr lang="en-GB" sz="2000" dirty="0" smtClean="0"/>
              <a:t>Shindler, D. (2011), </a:t>
            </a:r>
            <a:r>
              <a:rPr lang="en-GB" sz="2000" u="sng" dirty="0" smtClean="0"/>
              <a:t>Learning to Leap a guide to being more employable</a:t>
            </a:r>
            <a:r>
              <a:rPr lang="en-GB" sz="2000" dirty="0" smtClean="0"/>
              <a:t>, Evesham: </a:t>
            </a:r>
            <a:r>
              <a:rPr lang="en-GB" sz="2000" dirty="0" err="1" smtClean="0"/>
              <a:t>HotHive</a:t>
            </a:r>
            <a:r>
              <a:rPr lang="en-GB" sz="2000" dirty="0" smtClean="0"/>
              <a:t> Books.</a:t>
            </a:r>
          </a:p>
          <a:p>
            <a:r>
              <a:rPr lang="en-GB" sz="2000" dirty="0" smtClean="0"/>
              <a:t>Slater, R. (2010), </a:t>
            </a:r>
            <a:r>
              <a:rPr lang="en-GB" sz="2000" u="sng" dirty="0" smtClean="0"/>
              <a:t>Team Management Secrets</a:t>
            </a:r>
            <a:r>
              <a:rPr lang="en-GB" sz="2000" dirty="0" smtClean="0"/>
              <a:t>, London: Collins.</a:t>
            </a:r>
          </a:p>
          <a:p>
            <a:endParaRPr lang="en-GB" dirty="0"/>
          </a:p>
        </p:txBody>
      </p:sp>
    </p:spTree>
    <p:extLst>
      <p:ext uri="{BB962C8B-B14F-4D97-AF65-F5344CB8AC3E}">
        <p14:creationId xmlns:p14="http://schemas.microsoft.com/office/powerpoint/2010/main" val="2950765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minions team</a:t>
            </a:r>
            <a:endParaRPr lang="en-GB" dirty="0"/>
          </a:p>
        </p:txBody>
      </p:sp>
      <p:sp>
        <p:nvSpPr>
          <p:cNvPr id="3" name="Content Placeholder 2"/>
          <p:cNvSpPr>
            <a:spLocks noGrp="1"/>
          </p:cNvSpPr>
          <p:nvPr>
            <p:ph idx="1"/>
          </p:nvPr>
        </p:nvSpPr>
        <p:spPr/>
        <p:txBody>
          <a:bodyPr/>
          <a:lstStyle/>
          <a:p>
            <a:r>
              <a:rPr lang="en-GB" b="1" dirty="0" smtClean="0"/>
              <a:t>Fulmodina </a:t>
            </a:r>
            <a:r>
              <a:rPr lang="en-GB" b="1" dirty="0"/>
              <a:t>H</a:t>
            </a:r>
            <a:r>
              <a:rPr lang="en-GB" b="1" dirty="0" smtClean="0"/>
              <a:t>annan 1709529</a:t>
            </a:r>
          </a:p>
          <a:p>
            <a:r>
              <a:rPr lang="en-GB" b="1" dirty="0" smtClean="0"/>
              <a:t>Zahide Ahmed 1710173</a:t>
            </a:r>
          </a:p>
          <a:p>
            <a:r>
              <a:rPr lang="en-GB" b="1" dirty="0" smtClean="0"/>
              <a:t>Mehek Sayeed 1709656</a:t>
            </a:r>
          </a:p>
          <a:p>
            <a:r>
              <a:rPr lang="en-GB" b="1" dirty="0" smtClean="0"/>
              <a:t>Shahida Miah 1710331</a:t>
            </a:r>
          </a:p>
          <a:p>
            <a:r>
              <a:rPr lang="en-GB" b="1" dirty="0" smtClean="0"/>
              <a:t>Title: How to maintain and create an effective team</a:t>
            </a:r>
          </a:p>
          <a:p>
            <a:r>
              <a:rPr lang="en-GB" b="1" dirty="0" smtClean="0"/>
              <a:t>Start date: 2</a:t>
            </a:r>
            <a:r>
              <a:rPr lang="en-GB" b="1" baseline="30000" dirty="0" smtClean="0"/>
              <a:t>nd</a:t>
            </a:r>
            <a:r>
              <a:rPr lang="en-GB" b="1" dirty="0" smtClean="0"/>
              <a:t> May 2018</a:t>
            </a:r>
          </a:p>
          <a:p>
            <a:r>
              <a:rPr lang="en-GB" b="1" dirty="0" smtClean="0"/>
              <a:t>End date: 6</a:t>
            </a:r>
            <a:r>
              <a:rPr lang="en-GB" b="1" baseline="30000" dirty="0" smtClean="0"/>
              <a:t>th</a:t>
            </a:r>
            <a:r>
              <a:rPr lang="en-GB" b="1" dirty="0" smtClean="0"/>
              <a:t> June 2018</a:t>
            </a:r>
            <a:endParaRPr lang="en-GB" b="1" dirty="0"/>
          </a:p>
        </p:txBody>
      </p:sp>
    </p:spTree>
    <p:extLst>
      <p:ext uri="{BB962C8B-B14F-4D97-AF65-F5344CB8AC3E}">
        <p14:creationId xmlns:p14="http://schemas.microsoft.com/office/powerpoint/2010/main" val="110062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191" y="453643"/>
            <a:ext cx="9295603" cy="1056319"/>
          </a:xfrm>
        </p:spPr>
        <p:txBody>
          <a:bodyPr>
            <a:normAutofit/>
          </a:bodyPr>
          <a:lstStyle/>
          <a:p>
            <a:r>
              <a:rPr lang="en-GB" sz="2400" dirty="0" smtClean="0"/>
              <a:t>Skill audit for the minions team</a:t>
            </a:r>
            <a:endParaRPr lang="en-GB" sz="2400" dirty="0"/>
          </a:p>
        </p:txBody>
      </p:sp>
      <p:sp>
        <p:nvSpPr>
          <p:cNvPr id="4" name="Text Placeholder 3"/>
          <p:cNvSpPr>
            <a:spLocks noGrp="1"/>
          </p:cNvSpPr>
          <p:nvPr>
            <p:ph type="body" idx="1"/>
          </p:nvPr>
        </p:nvSpPr>
        <p:spPr>
          <a:xfrm>
            <a:off x="1553871" y="1638549"/>
            <a:ext cx="4488794" cy="801943"/>
          </a:xfrm>
        </p:spPr>
        <p:txBody>
          <a:bodyPr>
            <a:normAutofit/>
          </a:bodyPr>
          <a:lstStyle/>
          <a:p>
            <a:r>
              <a:rPr lang="en-GB" sz="2000" dirty="0"/>
              <a:t>2</a:t>
            </a:r>
            <a:r>
              <a:rPr lang="en-GB" sz="2000" baseline="30000" dirty="0"/>
              <a:t>nd</a:t>
            </a:r>
            <a:r>
              <a:rPr lang="en-GB" sz="2000" dirty="0"/>
              <a:t> May 2018 </a:t>
            </a:r>
          </a:p>
          <a:p>
            <a:endParaRPr lang="en-GB" sz="2000" dirty="0"/>
          </a:p>
        </p:txBody>
      </p:sp>
      <p:sp>
        <p:nvSpPr>
          <p:cNvPr id="3" name="Content Placeholder 2"/>
          <p:cNvSpPr>
            <a:spLocks noGrp="1"/>
          </p:cNvSpPr>
          <p:nvPr>
            <p:ph sz="half" idx="2"/>
          </p:nvPr>
        </p:nvSpPr>
        <p:spPr>
          <a:xfrm>
            <a:off x="1523391" y="2199429"/>
            <a:ext cx="4488794" cy="2644457"/>
          </a:xfrm>
        </p:spPr>
        <p:txBody>
          <a:bodyPr/>
          <a:lstStyle/>
          <a:p>
            <a:r>
              <a:rPr lang="en-GB" b="1" dirty="0" smtClean="0"/>
              <a:t> </a:t>
            </a:r>
            <a:r>
              <a:rPr lang="en-GB" b="1" dirty="0" err="1" smtClean="0"/>
              <a:t>Fulmodina</a:t>
            </a:r>
            <a:r>
              <a:rPr lang="en-GB" b="1" dirty="0" smtClean="0"/>
              <a:t> </a:t>
            </a:r>
            <a:r>
              <a:rPr lang="en-GB" b="1" dirty="0"/>
              <a:t>Hannan 1709529</a:t>
            </a:r>
          </a:p>
          <a:p>
            <a:r>
              <a:rPr lang="en-GB" b="1" dirty="0"/>
              <a:t>Zahide Ahmed 1710173</a:t>
            </a:r>
          </a:p>
          <a:p>
            <a:r>
              <a:rPr lang="en-GB" b="1" dirty="0"/>
              <a:t>Mehek Sayeed 1709656</a:t>
            </a:r>
          </a:p>
          <a:p>
            <a:r>
              <a:rPr lang="en-GB" b="1" dirty="0"/>
              <a:t>Shahida Miah 1710331</a:t>
            </a:r>
          </a:p>
          <a:p>
            <a:pPr marL="0" indent="0">
              <a:buNone/>
            </a:pPr>
            <a:endParaRPr lang="en-GB" dirty="0" smtClean="0"/>
          </a:p>
          <a:p>
            <a:endParaRPr lang="en-GB" dirty="0" smtClean="0"/>
          </a:p>
          <a:p>
            <a:endParaRPr lang="en-GB" dirty="0"/>
          </a:p>
        </p:txBody>
      </p:sp>
      <p:sp>
        <p:nvSpPr>
          <p:cNvPr id="5" name="Text Placeholder 4"/>
          <p:cNvSpPr>
            <a:spLocks noGrp="1"/>
          </p:cNvSpPr>
          <p:nvPr>
            <p:ph type="body" sz="quarter" idx="3"/>
          </p:nvPr>
        </p:nvSpPr>
        <p:spPr>
          <a:xfrm>
            <a:off x="5943605" y="1198138"/>
            <a:ext cx="4488794" cy="802237"/>
          </a:xfrm>
        </p:spPr>
        <p:txBody>
          <a:bodyPr>
            <a:normAutofit/>
          </a:bodyPr>
          <a:lstStyle/>
          <a:p>
            <a:r>
              <a:rPr lang="en-GB" sz="2000" dirty="0" smtClean="0"/>
              <a:t>Week 1:</a:t>
            </a:r>
            <a:endParaRPr lang="en-GB" sz="2000" dirty="0"/>
          </a:p>
        </p:txBody>
      </p:sp>
      <p:sp>
        <p:nvSpPr>
          <p:cNvPr id="6" name="Content Placeholder 5"/>
          <p:cNvSpPr>
            <a:spLocks noGrp="1"/>
          </p:cNvSpPr>
          <p:nvPr>
            <p:ph sz="quarter" idx="4"/>
          </p:nvPr>
        </p:nvSpPr>
        <p:spPr>
          <a:xfrm>
            <a:off x="5920745" y="2044251"/>
            <a:ext cx="4488794" cy="2637371"/>
          </a:xfrm>
        </p:spPr>
        <p:txBody>
          <a:bodyPr>
            <a:normAutofit fontScale="85000" lnSpcReduction="10000"/>
          </a:bodyPr>
          <a:lstStyle/>
          <a:p>
            <a:r>
              <a:rPr lang="en-GB" dirty="0" smtClean="0"/>
              <a:t>Fulmodina </a:t>
            </a:r>
            <a:r>
              <a:rPr lang="en-GB" dirty="0"/>
              <a:t>-</a:t>
            </a:r>
            <a:r>
              <a:rPr lang="en-GB" dirty="0" smtClean="0"/>
              <a:t> </a:t>
            </a:r>
            <a:r>
              <a:rPr lang="en-GB" dirty="0" smtClean="0"/>
              <a:t>will cover the difference between groups and teams.</a:t>
            </a:r>
          </a:p>
          <a:p>
            <a:r>
              <a:rPr lang="en-GB" dirty="0" smtClean="0"/>
              <a:t>Zahide </a:t>
            </a:r>
            <a:r>
              <a:rPr lang="en-GB" dirty="0" smtClean="0"/>
              <a:t>- </a:t>
            </a:r>
            <a:r>
              <a:rPr lang="en-GB" dirty="0" smtClean="0"/>
              <a:t>will do Group Dynamics.</a:t>
            </a:r>
          </a:p>
          <a:p>
            <a:r>
              <a:rPr lang="en-GB" dirty="0" smtClean="0"/>
              <a:t>Mehek </a:t>
            </a:r>
            <a:r>
              <a:rPr lang="en-GB" dirty="0" smtClean="0"/>
              <a:t>- </a:t>
            </a:r>
            <a:r>
              <a:rPr lang="en-GB" dirty="0" smtClean="0"/>
              <a:t>will cover the characteristics of an effective team and do power points.</a:t>
            </a:r>
          </a:p>
          <a:p>
            <a:r>
              <a:rPr lang="en-GB" dirty="0" smtClean="0"/>
              <a:t>Shahida </a:t>
            </a:r>
            <a:r>
              <a:rPr lang="en-GB" dirty="0" smtClean="0"/>
              <a:t>- </a:t>
            </a:r>
            <a:r>
              <a:rPr lang="en-GB" dirty="0" smtClean="0"/>
              <a:t>will cover effective conflict handling and do introduction. </a:t>
            </a:r>
            <a:endParaRPr lang="en-GB" dirty="0"/>
          </a:p>
        </p:txBody>
      </p:sp>
    </p:spTree>
    <p:extLst>
      <p:ext uri="{BB962C8B-B14F-4D97-AF65-F5344CB8AC3E}">
        <p14:creationId xmlns:p14="http://schemas.microsoft.com/office/powerpoint/2010/main" val="398983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9111" y="468883"/>
            <a:ext cx="9295603" cy="1056319"/>
          </a:xfrm>
        </p:spPr>
        <p:txBody>
          <a:bodyPr>
            <a:normAutofit/>
          </a:bodyPr>
          <a:lstStyle/>
          <a:p>
            <a:r>
              <a:rPr lang="en-GB" sz="2400" dirty="0"/>
              <a:t>Skill audit for the minions team</a:t>
            </a:r>
          </a:p>
        </p:txBody>
      </p:sp>
      <p:sp>
        <p:nvSpPr>
          <p:cNvPr id="3" name="Text Placeholder 2"/>
          <p:cNvSpPr>
            <a:spLocks noGrp="1"/>
          </p:cNvSpPr>
          <p:nvPr>
            <p:ph type="body" idx="1"/>
          </p:nvPr>
        </p:nvSpPr>
        <p:spPr>
          <a:xfrm>
            <a:off x="1401471" y="1364229"/>
            <a:ext cx="4488794" cy="801943"/>
          </a:xfrm>
        </p:spPr>
        <p:txBody>
          <a:bodyPr/>
          <a:lstStyle/>
          <a:p>
            <a:r>
              <a:rPr lang="en-GB" sz="2000" dirty="0" smtClean="0"/>
              <a:t>9</a:t>
            </a:r>
            <a:r>
              <a:rPr lang="en-GB" sz="2000" baseline="30000" dirty="0" smtClean="0"/>
              <a:t>th</a:t>
            </a:r>
            <a:r>
              <a:rPr lang="en-GB" sz="2000" dirty="0" smtClean="0"/>
              <a:t> May </a:t>
            </a:r>
            <a:r>
              <a:rPr lang="en-GB" sz="2000" dirty="0"/>
              <a:t>2018 </a:t>
            </a:r>
          </a:p>
          <a:p>
            <a:endParaRPr lang="en-GB" dirty="0"/>
          </a:p>
        </p:txBody>
      </p:sp>
      <p:sp>
        <p:nvSpPr>
          <p:cNvPr id="4" name="Content Placeholder 3"/>
          <p:cNvSpPr>
            <a:spLocks noGrp="1"/>
          </p:cNvSpPr>
          <p:nvPr>
            <p:ph sz="half" idx="2"/>
          </p:nvPr>
        </p:nvSpPr>
        <p:spPr>
          <a:xfrm>
            <a:off x="1370991" y="1864149"/>
            <a:ext cx="4488794" cy="2326851"/>
          </a:xfrm>
        </p:spPr>
        <p:txBody>
          <a:bodyPr/>
          <a:lstStyle/>
          <a:p>
            <a:r>
              <a:rPr lang="en-GB" b="1" dirty="0"/>
              <a:t>Fulmodina Hannan 1709529</a:t>
            </a:r>
          </a:p>
          <a:p>
            <a:r>
              <a:rPr lang="en-GB" b="1" dirty="0"/>
              <a:t>Zahide Ahmed 1710173</a:t>
            </a:r>
          </a:p>
          <a:p>
            <a:r>
              <a:rPr lang="en-GB" b="1" dirty="0"/>
              <a:t>Mehek Sayeed 1709656</a:t>
            </a:r>
          </a:p>
          <a:p>
            <a:r>
              <a:rPr lang="en-GB" b="1" dirty="0"/>
              <a:t>Shahida Miah 1710331</a:t>
            </a:r>
          </a:p>
          <a:p>
            <a:pPr marL="0" indent="0">
              <a:buNone/>
            </a:pPr>
            <a:endParaRPr lang="en-GB" dirty="0"/>
          </a:p>
          <a:p>
            <a:endParaRPr lang="en-GB" dirty="0"/>
          </a:p>
        </p:txBody>
      </p:sp>
      <p:sp>
        <p:nvSpPr>
          <p:cNvPr id="5" name="Text Placeholder 4"/>
          <p:cNvSpPr>
            <a:spLocks noGrp="1"/>
          </p:cNvSpPr>
          <p:nvPr>
            <p:ph type="body" sz="quarter" idx="3"/>
          </p:nvPr>
        </p:nvSpPr>
        <p:spPr>
          <a:xfrm>
            <a:off x="6088385" y="1382923"/>
            <a:ext cx="4488794" cy="802237"/>
          </a:xfrm>
        </p:spPr>
        <p:txBody>
          <a:bodyPr/>
          <a:lstStyle/>
          <a:p>
            <a:r>
              <a:rPr lang="en-GB" sz="2000" dirty="0"/>
              <a:t>Week </a:t>
            </a:r>
            <a:r>
              <a:rPr lang="en-GB" sz="2000" dirty="0" smtClean="0"/>
              <a:t>2:</a:t>
            </a:r>
            <a:endParaRPr lang="en-GB" sz="2000" dirty="0"/>
          </a:p>
          <a:p>
            <a:endParaRPr lang="en-GB" dirty="0"/>
          </a:p>
        </p:txBody>
      </p:sp>
      <p:sp>
        <p:nvSpPr>
          <p:cNvPr id="6" name="Content Placeholder 5"/>
          <p:cNvSpPr>
            <a:spLocks noGrp="1"/>
          </p:cNvSpPr>
          <p:nvPr>
            <p:ph sz="quarter" idx="4"/>
          </p:nvPr>
        </p:nvSpPr>
        <p:spPr>
          <a:xfrm>
            <a:off x="6179825" y="1952811"/>
            <a:ext cx="4488794" cy="3167829"/>
          </a:xfrm>
        </p:spPr>
        <p:txBody>
          <a:bodyPr>
            <a:normAutofit fontScale="85000" lnSpcReduction="10000"/>
          </a:bodyPr>
          <a:lstStyle/>
          <a:p>
            <a:r>
              <a:rPr lang="en-GB" dirty="0" smtClean="0"/>
              <a:t>Fulmodina </a:t>
            </a:r>
            <a:r>
              <a:rPr lang="en-GB" dirty="0"/>
              <a:t>-</a:t>
            </a:r>
            <a:r>
              <a:rPr lang="en-GB" dirty="0" smtClean="0"/>
              <a:t> </a:t>
            </a:r>
            <a:r>
              <a:rPr lang="en-GB" dirty="0" smtClean="0"/>
              <a:t>needs to add more information.</a:t>
            </a:r>
          </a:p>
          <a:p>
            <a:r>
              <a:rPr lang="en-GB" dirty="0" smtClean="0"/>
              <a:t>Zahide </a:t>
            </a:r>
            <a:r>
              <a:rPr lang="en-GB" dirty="0" smtClean="0"/>
              <a:t>- </a:t>
            </a:r>
            <a:r>
              <a:rPr lang="en-GB" dirty="0" smtClean="0"/>
              <a:t>still to complete researching.</a:t>
            </a:r>
          </a:p>
          <a:p>
            <a:r>
              <a:rPr lang="en-GB" dirty="0" smtClean="0"/>
              <a:t>Mehek </a:t>
            </a:r>
            <a:r>
              <a:rPr lang="en-GB" dirty="0"/>
              <a:t>-</a:t>
            </a:r>
            <a:r>
              <a:rPr lang="en-GB" dirty="0" smtClean="0"/>
              <a:t> </a:t>
            </a:r>
            <a:r>
              <a:rPr lang="en-GB" dirty="0" smtClean="0"/>
              <a:t>needs add more slides and finishes her part.</a:t>
            </a:r>
            <a:endParaRPr lang="en-GB" dirty="0"/>
          </a:p>
          <a:p>
            <a:r>
              <a:rPr lang="en-GB" dirty="0" smtClean="0"/>
              <a:t>Shahida </a:t>
            </a:r>
            <a:r>
              <a:rPr lang="en-GB" dirty="0" smtClean="0"/>
              <a:t>- </a:t>
            </a:r>
            <a:r>
              <a:rPr lang="en-GB" dirty="0" smtClean="0"/>
              <a:t>most </a:t>
            </a:r>
            <a:r>
              <a:rPr lang="en-GB" dirty="0" smtClean="0"/>
              <a:t>of her work is done, but needs to complete it. Also created </a:t>
            </a:r>
            <a:r>
              <a:rPr lang="en-GB" dirty="0" smtClean="0"/>
              <a:t>WhatsApp </a:t>
            </a:r>
            <a:r>
              <a:rPr lang="en-GB" dirty="0" smtClean="0"/>
              <a:t>group to communicate. </a:t>
            </a:r>
          </a:p>
          <a:p>
            <a:endParaRPr lang="en-GB" dirty="0"/>
          </a:p>
        </p:txBody>
      </p:sp>
    </p:spTree>
    <p:extLst>
      <p:ext uri="{BB962C8B-B14F-4D97-AF65-F5344CB8AC3E}">
        <p14:creationId xmlns:p14="http://schemas.microsoft.com/office/powerpoint/2010/main" val="3453700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1951" y="270763"/>
            <a:ext cx="9295603" cy="1056319"/>
          </a:xfrm>
        </p:spPr>
        <p:txBody>
          <a:bodyPr>
            <a:normAutofit/>
          </a:bodyPr>
          <a:lstStyle/>
          <a:p>
            <a:r>
              <a:rPr lang="en-GB" sz="2400" dirty="0"/>
              <a:t>Skill audit for the minions team</a:t>
            </a:r>
          </a:p>
        </p:txBody>
      </p:sp>
      <p:sp>
        <p:nvSpPr>
          <p:cNvPr id="3" name="Text Placeholder 2"/>
          <p:cNvSpPr>
            <a:spLocks noGrp="1"/>
          </p:cNvSpPr>
          <p:nvPr>
            <p:ph type="body" idx="1"/>
          </p:nvPr>
        </p:nvSpPr>
        <p:spPr>
          <a:xfrm>
            <a:off x="1462431" y="1288029"/>
            <a:ext cx="4488794" cy="801943"/>
          </a:xfrm>
        </p:spPr>
        <p:txBody>
          <a:bodyPr/>
          <a:lstStyle/>
          <a:p>
            <a:r>
              <a:rPr lang="en-GB" sz="2000" dirty="0" smtClean="0"/>
              <a:t>16</a:t>
            </a:r>
            <a:r>
              <a:rPr lang="en-GB" sz="2000" baseline="30000" dirty="0" smtClean="0"/>
              <a:t>th</a:t>
            </a:r>
            <a:r>
              <a:rPr lang="en-GB" sz="2000" dirty="0" smtClean="0"/>
              <a:t> May 2018 </a:t>
            </a:r>
          </a:p>
          <a:p>
            <a:endParaRPr lang="en-GB" dirty="0"/>
          </a:p>
        </p:txBody>
      </p:sp>
      <p:sp>
        <p:nvSpPr>
          <p:cNvPr id="4" name="Content Placeholder 3"/>
          <p:cNvSpPr>
            <a:spLocks noGrp="1"/>
          </p:cNvSpPr>
          <p:nvPr>
            <p:ph sz="half" idx="2"/>
          </p:nvPr>
        </p:nvSpPr>
        <p:spPr>
          <a:xfrm>
            <a:off x="1492911" y="1696509"/>
            <a:ext cx="4488794" cy="2644457"/>
          </a:xfrm>
        </p:spPr>
        <p:txBody>
          <a:bodyPr/>
          <a:lstStyle/>
          <a:p>
            <a:r>
              <a:rPr lang="en-GB" b="1" dirty="0" smtClean="0"/>
              <a:t>Fulmodina Hannan 1709529</a:t>
            </a:r>
          </a:p>
          <a:p>
            <a:r>
              <a:rPr lang="en-GB" b="1" dirty="0" smtClean="0"/>
              <a:t>Zahide Ahmed 1710173</a:t>
            </a:r>
          </a:p>
          <a:p>
            <a:r>
              <a:rPr lang="en-GB" b="1" dirty="0" smtClean="0"/>
              <a:t>Mehek Sayeed 1709656</a:t>
            </a:r>
          </a:p>
          <a:p>
            <a:r>
              <a:rPr lang="en-GB" b="1" dirty="0" smtClean="0"/>
              <a:t>Shahida Miah 1710331</a:t>
            </a:r>
          </a:p>
          <a:p>
            <a:endParaRPr lang="en-GB" dirty="0"/>
          </a:p>
        </p:txBody>
      </p:sp>
      <p:sp>
        <p:nvSpPr>
          <p:cNvPr id="5" name="Text Placeholder 4"/>
          <p:cNvSpPr>
            <a:spLocks noGrp="1"/>
          </p:cNvSpPr>
          <p:nvPr>
            <p:ph type="body" sz="quarter" idx="3"/>
          </p:nvPr>
        </p:nvSpPr>
        <p:spPr>
          <a:xfrm>
            <a:off x="6027425" y="1367683"/>
            <a:ext cx="4488794" cy="802237"/>
          </a:xfrm>
        </p:spPr>
        <p:txBody>
          <a:bodyPr/>
          <a:lstStyle/>
          <a:p>
            <a:r>
              <a:rPr lang="en-GB" sz="2000" dirty="0"/>
              <a:t>Week </a:t>
            </a:r>
            <a:r>
              <a:rPr lang="en-GB" sz="2000" dirty="0" smtClean="0"/>
              <a:t>3:</a:t>
            </a:r>
            <a:endParaRPr lang="en-GB" sz="2000" dirty="0"/>
          </a:p>
          <a:p>
            <a:endParaRPr lang="en-GB" dirty="0"/>
          </a:p>
        </p:txBody>
      </p:sp>
      <p:sp>
        <p:nvSpPr>
          <p:cNvPr id="6" name="Content Placeholder 5"/>
          <p:cNvSpPr>
            <a:spLocks noGrp="1"/>
          </p:cNvSpPr>
          <p:nvPr>
            <p:ph sz="quarter" idx="4"/>
          </p:nvPr>
        </p:nvSpPr>
        <p:spPr>
          <a:xfrm>
            <a:off x="6012185" y="1815651"/>
            <a:ext cx="4488794" cy="3045909"/>
          </a:xfrm>
        </p:spPr>
        <p:txBody>
          <a:bodyPr>
            <a:normAutofit fontScale="70000" lnSpcReduction="20000"/>
          </a:bodyPr>
          <a:lstStyle/>
          <a:p>
            <a:r>
              <a:rPr lang="en-GB" dirty="0" smtClean="0"/>
              <a:t>Fulmodina </a:t>
            </a:r>
            <a:r>
              <a:rPr lang="en-GB" dirty="0"/>
              <a:t>-</a:t>
            </a:r>
            <a:r>
              <a:rPr lang="en-GB" dirty="0" smtClean="0"/>
              <a:t> </a:t>
            </a:r>
            <a:r>
              <a:rPr lang="en-GB" dirty="0" smtClean="0"/>
              <a:t>needs to complete conclusion and provide references. Communicating on the group chat on task progress.</a:t>
            </a:r>
            <a:endParaRPr lang="en-GB" dirty="0"/>
          </a:p>
          <a:p>
            <a:r>
              <a:rPr lang="en-GB" dirty="0"/>
              <a:t>Zahide </a:t>
            </a:r>
            <a:r>
              <a:rPr lang="en-GB" dirty="0"/>
              <a:t>-</a:t>
            </a:r>
            <a:r>
              <a:rPr lang="en-GB" dirty="0" smtClean="0"/>
              <a:t> </a:t>
            </a:r>
            <a:r>
              <a:rPr lang="en-GB" dirty="0" smtClean="0"/>
              <a:t>need to complete on group dynamic and provide references.</a:t>
            </a:r>
            <a:endParaRPr lang="en-GB" dirty="0"/>
          </a:p>
          <a:p>
            <a:r>
              <a:rPr lang="en-GB" dirty="0" smtClean="0"/>
              <a:t>Mehek </a:t>
            </a:r>
            <a:r>
              <a:rPr lang="en-GB" dirty="0" smtClean="0"/>
              <a:t>- </a:t>
            </a:r>
            <a:r>
              <a:rPr lang="en-GB" dirty="0" smtClean="0"/>
              <a:t>to complete all slides and add last bit of information. communicating through group chat also.</a:t>
            </a:r>
            <a:endParaRPr lang="en-GB" dirty="0"/>
          </a:p>
          <a:p>
            <a:r>
              <a:rPr lang="en-GB" dirty="0"/>
              <a:t>Shahida </a:t>
            </a:r>
            <a:r>
              <a:rPr lang="en-GB" dirty="0"/>
              <a:t>-</a:t>
            </a:r>
            <a:r>
              <a:rPr lang="en-GB" dirty="0" smtClean="0"/>
              <a:t> </a:t>
            </a:r>
            <a:r>
              <a:rPr lang="en-GB" dirty="0" smtClean="0"/>
              <a:t>introduction and conflict handling completed. Needs to provide references .  Communicating on the group chat for the progress of the work.</a:t>
            </a:r>
            <a:endParaRPr lang="en-GB" dirty="0"/>
          </a:p>
          <a:p>
            <a:endParaRPr lang="en-GB" dirty="0"/>
          </a:p>
          <a:p>
            <a:endParaRPr lang="en-GB" dirty="0"/>
          </a:p>
        </p:txBody>
      </p:sp>
    </p:spTree>
    <p:extLst>
      <p:ext uri="{BB962C8B-B14F-4D97-AF65-F5344CB8AC3E}">
        <p14:creationId xmlns:p14="http://schemas.microsoft.com/office/powerpoint/2010/main" val="3204202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2911" y="316483"/>
            <a:ext cx="9295603" cy="1056319"/>
          </a:xfrm>
        </p:spPr>
        <p:txBody>
          <a:bodyPr>
            <a:normAutofit/>
          </a:bodyPr>
          <a:lstStyle/>
          <a:p>
            <a:r>
              <a:rPr lang="en-GB" sz="2400" dirty="0" smtClean="0"/>
              <a:t> </a:t>
            </a:r>
            <a:r>
              <a:rPr lang="en-GB" sz="2000" dirty="0" smtClean="0"/>
              <a:t>Skill</a:t>
            </a:r>
            <a:r>
              <a:rPr lang="en-GB" sz="2400" dirty="0" smtClean="0"/>
              <a:t> audit </a:t>
            </a:r>
            <a:r>
              <a:rPr lang="en-GB" sz="2400" dirty="0"/>
              <a:t>for the minions team</a:t>
            </a:r>
          </a:p>
        </p:txBody>
      </p:sp>
      <p:sp>
        <p:nvSpPr>
          <p:cNvPr id="3" name="Text Placeholder 2"/>
          <p:cNvSpPr>
            <a:spLocks noGrp="1"/>
          </p:cNvSpPr>
          <p:nvPr>
            <p:ph type="body" idx="1"/>
          </p:nvPr>
        </p:nvSpPr>
        <p:spPr>
          <a:xfrm>
            <a:off x="1233831" y="1028949"/>
            <a:ext cx="4488794" cy="801943"/>
          </a:xfrm>
        </p:spPr>
        <p:txBody>
          <a:bodyPr/>
          <a:lstStyle/>
          <a:p>
            <a:r>
              <a:rPr lang="en-GB" sz="2000" dirty="0" smtClean="0"/>
              <a:t>23</a:t>
            </a:r>
            <a:r>
              <a:rPr lang="en-GB" sz="2000" baseline="30000" dirty="0" smtClean="0"/>
              <a:t>rd</a:t>
            </a:r>
            <a:r>
              <a:rPr lang="en-GB" sz="2000" dirty="0" smtClean="0"/>
              <a:t> May 2018</a:t>
            </a:r>
            <a:endParaRPr lang="en-GB" sz="2000" dirty="0"/>
          </a:p>
          <a:p>
            <a:endParaRPr lang="en-GB" dirty="0"/>
          </a:p>
        </p:txBody>
      </p:sp>
      <p:sp>
        <p:nvSpPr>
          <p:cNvPr id="4" name="Content Placeholder 3"/>
          <p:cNvSpPr>
            <a:spLocks noGrp="1"/>
          </p:cNvSpPr>
          <p:nvPr>
            <p:ph sz="half" idx="2"/>
          </p:nvPr>
        </p:nvSpPr>
        <p:spPr>
          <a:xfrm>
            <a:off x="700431" y="1559349"/>
            <a:ext cx="4488794" cy="2644457"/>
          </a:xfrm>
        </p:spPr>
        <p:txBody>
          <a:bodyPr/>
          <a:lstStyle/>
          <a:p>
            <a:r>
              <a:rPr lang="en-GB" b="1" dirty="0"/>
              <a:t>Fulmodina Hannan 1709529</a:t>
            </a:r>
          </a:p>
          <a:p>
            <a:r>
              <a:rPr lang="en-GB" b="1" dirty="0"/>
              <a:t>Zahide Ahmed 1710173</a:t>
            </a:r>
          </a:p>
          <a:p>
            <a:r>
              <a:rPr lang="en-GB" b="1" dirty="0"/>
              <a:t>Mehek Sayeed 1709656</a:t>
            </a:r>
          </a:p>
          <a:p>
            <a:r>
              <a:rPr lang="en-GB" b="1" dirty="0"/>
              <a:t>Shahida Miah 1710331</a:t>
            </a:r>
          </a:p>
          <a:p>
            <a:endParaRPr lang="en-GB" dirty="0"/>
          </a:p>
          <a:p>
            <a:endParaRPr lang="en-GB" dirty="0"/>
          </a:p>
        </p:txBody>
      </p:sp>
      <p:sp>
        <p:nvSpPr>
          <p:cNvPr id="5" name="Text Placeholder 4"/>
          <p:cNvSpPr>
            <a:spLocks noGrp="1"/>
          </p:cNvSpPr>
          <p:nvPr>
            <p:ph type="body" sz="quarter" idx="3"/>
          </p:nvPr>
        </p:nvSpPr>
        <p:spPr>
          <a:xfrm>
            <a:off x="6050285" y="739033"/>
            <a:ext cx="4488794" cy="802237"/>
          </a:xfrm>
        </p:spPr>
        <p:txBody>
          <a:bodyPr>
            <a:normAutofit/>
          </a:bodyPr>
          <a:lstStyle/>
          <a:p>
            <a:r>
              <a:rPr lang="en-GB" sz="1800" dirty="0" smtClean="0"/>
              <a:t>Week</a:t>
            </a:r>
            <a:r>
              <a:rPr lang="en-GB" sz="2000" dirty="0" smtClean="0"/>
              <a:t> 4:</a:t>
            </a:r>
            <a:endParaRPr lang="en-GB" sz="2000" dirty="0"/>
          </a:p>
        </p:txBody>
      </p:sp>
      <p:sp>
        <p:nvSpPr>
          <p:cNvPr id="6" name="Content Placeholder 5"/>
          <p:cNvSpPr>
            <a:spLocks noGrp="1"/>
          </p:cNvSpPr>
          <p:nvPr>
            <p:ph sz="quarter" idx="4"/>
          </p:nvPr>
        </p:nvSpPr>
        <p:spPr>
          <a:xfrm>
            <a:off x="4876800" y="1447800"/>
            <a:ext cx="5547360" cy="2956560"/>
          </a:xfrm>
        </p:spPr>
        <p:txBody>
          <a:bodyPr>
            <a:normAutofit fontScale="40000" lnSpcReduction="20000"/>
          </a:bodyPr>
          <a:lstStyle/>
          <a:p>
            <a:r>
              <a:rPr lang="en-GB" sz="3500" dirty="0" err="1" smtClean="0"/>
              <a:t>Fulmodina</a:t>
            </a:r>
            <a:r>
              <a:rPr lang="en-GB" sz="3500" dirty="0"/>
              <a:t> </a:t>
            </a:r>
            <a:r>
              <a:rPr lang="en-GB" sz="3500" dirty="0" smtClean="0"/>
              <a:t>– completed conclusion, references done, did rehearsal and still continuing communicating on the group chat.</a:t>
            </a:r>
            <a:endParaRPr lang="en-GB" sz="3500" dirty="0"/>
          </a:p>
          <a:p>
            <a:r>
              <a:rPr lang="en-GB" sz="3500" dirty="0" err="1"/>
              <a:t>Zahide</a:t>
            </a:r>
            <a:r>
              <a:rPr lang="en-GB" sz="3500" dirty="0"/>
              <a:t> </a:t>
            </a:r>
            <a:r>
              <a:rPr lang="en-GB" sz="3500" dirty="0" smtClean="0"/>
              <a:t>– most of the work completed and still needs to do references. Did rehearsal with the group and communicating on group chat.</a:t>
            </a:r>
            <a:endParaRPr lang="en-GB" sz="3500" dirty="0"/>
          </a:p>
          <a:p>
            <a:r>
              <a:rPr lang="en-GB" sz="3500" dirty="0" smtClean="0"/>
              <a:t>Mehek </a:t>
            </a:r>
            <a:r>
              <a:rPr lang="en-GB" sz="3500" dirty="0" smtClean="0"/>
              <a:t>- </a:t>
            </a:r>
            <a:r>
              <a:rPr lang="en-GB" sz="3500" dirty="0" smtClean="0"/>
              <a:t>completed the characteristics  and all slides are completed but needs to add more information.  Did rehearsal  and continuance commutation through group chat.</a:t>
            </a:r>
            <a:endParaRPr lang="en-GB" sz="3500" dirty="0"/>
          </a:p>
          <a:p>
            <a:r>
              <a:rPr lang="en-GB" sz="3500" dirty="0" err="1"/>
              <a:t>Shahida</a:t>
            </a:r>
            <a:r>
              <a:rPr lang="en-GB" sz="3500" dirty="0"/>
              <a:t> </a:t>
            </a:r>
            <a:r>
              <a:rPr lang="en-GB" sz="3500" dirty="0" smtClean="0"/>
              <a:t>– reference are done. Rehearsed with the group and continuing communicating on the group chat.</a:t>
            </a:r>
            <a:endParaRPr lang="en-GB" sz="3500" dirty="0"/>
          </a:p>
          <a:p>
            <a:endParaRPr lang="en-GB" dirty="0"/>
          </a:p>
          <a:p>
            <a:endParaRPr lang="en-GB" dirty="0"/>
          </a:p>
        </p:txBody>
      </p:sp>
    </p:spTree>
    <p:extLst>
      <p:ext uri="{BB962C8B-B14F-4D97-AF65-F5344CB8AC3E}">
        <p14:creationId xmlns:p14="http://schemas.microsoft.com/office/powerpoint/2010/main" val="2631454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2471" y="621283"/>
            <a:ext cx="9295603" cy="1056319"/>
          </a:xfrm>
        </p:spPr>
        <p:txBody>
          <a:bodyPr>
            <a:normAutofit/>
          </a:bodyPr>
          <a:lstStyle/>
          <a:p>
            <a:r>
              <a:rPr lang="en-GB" sz="2400" dirty="0"/>
              <a:t>Skill audit for the minions team</a:t>
            </a:r>
          </a:p>
        </p:txBody>
      </p:sp>
      <p:sp>
        <p:nvSpPr>
          <p:cNvPr id="3" name="Text Placeholder 2"/>
          <p:cNvSpPr>
            <a:spLocks noGrp="1"/>
          </p:cNvSpPr>
          <p:nvPr>
            <p:ph type="body" idx="1"/>
          </p:nvPr>
        </p:nvSpPr>
        <p:spPr>
          <a:xfrm>
            <a:off x="1477671" y="1135629"/>
            <a:ext cx="4488794" cy="801943"/>
          </a:xfrm>
        </p:spPr>
        <p:txBody>
          <a:bodyPr/>
          <a:lstStyle/>
          <a:p>
            <a:r>
              <a:rPr lang="en-GB" dirty="0" smtClean="0"/>
              <a:t>30</a:t>
            </a:r>
            <a:r>
              <a:rPr lang="en-GB" baseline="30000" dirty="0" smtClean="0"/>
              <a:t>th</a:t>
            </a:r>
            <a:r>
              <a:rPr lang="en-GB" dirty="0" smtClean="0"/>
              <a:t> May </a:t>
            </a:r>
            <a:r>
              <a:rPr lang="en-GB" sz="2000" dirty="0" smtClean="0"/>
              <a:t>2018</a:t>
            </a:r>
            <a:r>
              <a:rPr lang="en-GB" dirty="0" smtClean="0"/>
              <a:t> </a:t>
            </a:r>
            <a:endParaRPr lang="en-GB" dirty="0"/>
          </a:p>
        </p:txBody>
      </p:sp>
      <p:sp>
        <p:nvSpPr>
          <p:cNvPr id="4" name="Content Placeholder 3"/>
          <p:cNvSpPr>
            <a:spLocks noGrp="1"/>
          </p:cNvSpPr>
          <p:nvPr>
            <p:ph sz="half" idx="2"/>
          </p:nvPr>
        </p:nvSpPr>
        <p:spPr>
          <a:xfrm>
            <a:off x="1340511" y="1879389"/>
            <a:ext cx="4488794" cy="2644457"/>
          </a:xfrm>
        </p:spPr>
        <p:txBody>
          <a:bodyPr/>
          <a:lstStyle/>
          <a:p>
            <a:r>
              <a:rPr lang="en-GB" b="1" dirty="0"/>
              <a:t>Fulmodina Hannan 1709529</a:t>
            </a:r>
          </a:p>
          <a:p>
            <a:r>
              <a:rPr lang="en-GB" b="1" dirty="0"/>
              <a:t>Zahide Ahmed 1710173</a:t>
            </a:r>
          </a:p>
          <a:p>
            <a:r>
              <a:rPr lang="en-GB" b="1" dirty="0"/>
              <a:t>Mehek Sayeed 1709656</a:t>
            </a:r>
          </a:p>
          <a:p>
            <a:r>
              <a:rPr lang="en-GB" b="1" dirty="0"/>
              <a:t>Shahida Miah 1710331</a:t>
            </a:r>
          </a:p>
          <a:p>
            <a:endParaRPr lang="en-GB" dirty="0"/>
          </a:p>
          <a:p>
            <a:endParaRPr lang="en-GB" dirty="0"/>
          </a:p>
        </p:txBody>
      </p:sp>
      <p:sp>
        <p:nvSpPr>
          <p:cNvPr id="5" name="Text Placeholder 4"/>
          <p:cNvSpPr>
            <a:spLocks noGrp="1"/>
          </p:cNvSpPr>
          <p:nvPr>
            <p:ph type="body" sz="quarter" idx="3"/>
          </p:nvPr>
        </p:nvSpPr>
        <p:spPr>
          <a:xfrm>
            <a:off x="6088385" y="1139083"/>
            <a:ext cx="4488794" cy="802237"/>
          </a:xfrm>
        </p:spPr>
        <p:txBody>
          <a:bodyPr/>
          <a:lstStyle/>
          <a:p>
            <a:r>
              <a:rPr lang="en-GB" sz="2000" dirty="0" smtClean="0"/>
              <a:t>Week</a:t>
            </a:r>
            <a:r>
              <a:rPr lang="en-GB" dirty="0" smtClean="0"/>
              <a:t> 5:</a:t>
            </a:r>
            <a:endParaRPr lang="en-GB" dirty="0"/>
          </a:p>
        </p:txBody>
      </p:sp>
      <p:sp>
        <p:nvSpPr>
          <p:cNvPr id="6" name="Content Placeholder 5"/>
          <p:cNvSpPr>
            <a:spLocks noGrp="1"/>
          </p:cNvSpPr>
          <p:nvPr>
            <p:ph sz="quarter" idx="4"/>
          </p:nvPr>
        </p:nvSpPr>
        <p:spPr>
          <a:xfrm>
            <a:off x="5905505" y="1861371"/>
            <a:ext cx="4488794" cy="2637371"/>
          </a:xfrm>
        </p:spPr>
        <p:txBody>
          <a:bodyPr>
            <a:normAutofit fontScale="70000" lnSpcReduction="20000"/>
          </a:bodyPr>
          <a:lstStyle/>
          <a:p>
            <a:r>
              <a:rPr lang="en-GB" dirty="0" err="1"/>
              <a:t>Fulmodina</a:t>
            </a:r>
            <a:r>
              <a:rPr lang="en-GB" dirty="0"/>
              <a:t> </a:t>
            </a:r>
            <a:r>
              <a:rPr lang="en-GB" dirty="0" smtClean="0"/>
              <a:t>– needs to cut parts off from the difference between groups and team. Did rehearsal.</a:t>
            </a:r>
            <a:endParaRPr lang="en-GB" dirty="0"/>
          </a:p>
          <a:p>
            <a:r>
              <a:rPr lang="en-GB" dirty="0" smtClean="0"/>
              <a:t>Zahide</a:t>
            </a:r>
            <a:r>
              <a:rPr lang="en-GB" dirty="0" smtClean="0"/>
              <a:t> -</a:t>
            </a:r>
            <a:r>
              <a:rPr lang="en-GB" dirty="0" smtClean="0"/>
              <a:t> </a:t>
            </a:r>
            <a:r>
              <a:rPr lang="en-GB" dirty="0" smtClean="0"/>
              <a:t>did rehearsal.</a:t>
            </a:r>
            <a:endParaRPr lang="en-GB" dirty="0"/>
          </a:p>
          <a:p>
            <a:r>
              <a:rPr lang="en-GB" dirty="0" err="1" smtClean="0"/>
              <a:t>Mehek</a:t>
            </a:r>
            <a:r>
              <a:rPr lang="en-GB" dirty="0" smtClean="0"/>
              <a:t> – needs to take parts off from the characteristics and slides are done. Did rehearsal.</a:t>
            </a:r>
            <a:endParaRPr lang="en-GB" dirty="0"/>
          </a:p>
          <a:p>
            <a:r>
              <a:rPr lang="en-GB" dirty="0" err="1"/>
              <a:t>Shahida</a:t>
            </a:r>
            <a:r>
              <a:rPr lang="en-GB" dirty="0"/>
              <a:t> </a:t>
            </a:r>
            <a:r>
              <a:rPr lang="en-GB" dirty="0" smtClean="0"/>
              <a:t>– also needs cut down on effective conflict handling. Did rehearsal.</a:t>
            </a:r>
            <a:endParaRPr lang="en-GB" dirty="0"/>
          </a:p>
          <a:p>
            <a:pPr marL="0" indent="0">
              <a:buNone/>
            </a:pPr>
            <a:endParaRPr lang="en-GB" dirty="0"/>
          </a:p>
        </p:txBody>
      </p:sp>
    </p:spTree>
    <p:extLst>
      <p:ext uri="{BB962C8B-B14F-4D97-AF65-F5344CB8AC3E}">
        <p14:creationId xmlns:p14="http://schemas.microsoft.com/office/powerpoint/2010/main" val="18596051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191" y="225043"/>
            <a:ext cx="9295603" cy="1056319"/>
          </a:xfrm>
        </p:spPr>
        <p:txBody>
          <a:bodyPr>
            <a:normAutofit/>
          </a:bodyPr>
          <a:lstStyle/>
          <a:p>
            <a:r>
              <a:rPr lang="en-GB" sz="2400" dirty="0"/>
              <a:t>Skill audit for the minions </a:t>
            </a:r>
            <a:r>
              <a:rPr lang="en-GB" sz="2400" dirty="0" smtClean="0"/>
              <a:t>team</a:t>
            </a:r>
            <a:br>
              <a:rPr lang="en-GB" sz="2400" dirty="0" smtClean="0"/>
            </a:br>
            <a:r>
              <a:rPr lang="en-GB" sz="2400" dirty="0" smtClean="0"/>
              <a:t>presentation day</a:t>
            </a:r>
            <a:endParaRPr lang="en-GB" sz="2400" dirty="0"/>
          </a:p>
        </p:txBody>
      </p:sp>
      <p:sp>
        <p:nvSpPr>
          <p:cNvPr id="3" name="Text Placeholder 2"/>
          <p:cNvSpPr>
            <a:spLocks noGrp="1"/>
          </p:cNvSpPr>
          <p:nvPr>
            <p:ph type="body" idx="1"/>
          </p:nvPr>
        </p:nvSpPr>
        <p:spPr>
          <a:xfrm>
            <a:off x="1630071" y="1135629"/>
            <a:ext cx="4488794" cy="801943"/>
          </a:xfrm>
        </p:spPr>
        <p:txBody>
          <a:bodyPr/>
          <a:lstStyle/>
          <a:p>
            <a:r>
              <a:rPr lang="en-GB" dirty="0" smtClean="0"/>
              <a:t>6</a:t>
            </a:r>
            <a:r>
              <a:rPr lang="en-GB" baseline="30000" dirty="0" smtClean="0"/>
              <a:t>th</a:t>
            </a:r>
            <a:r>
              <a:rPr lang="en-GB" dirty="0" smtClean="0"/>
              <a:t> June </a:t>
            </a:r>
            <a:r>
              <a:rPr lang="en-GB" sz="2000" dirty="0" smtClean="0"/>
              <a:t>2018</a:t>
            </a:r>
            <a:endParaRPr lang="en-GB" sz="2000" dirty="0"/>
          </a:p>
        </p:txBody>
      </p:sp>
      <p:sp>
        <p:nvSpPr>
          <p:cNvPr id="4" name="Content Placeholder 3"/>
          <p:cNvSpPr>
            <a:spLocks noGrp="1"/>
          </p:cNvSpPr>
          <p:nvPr>
            <p:ph sz="half" idx="2"/>
          </p:nvPr>
        </p:nvSpPr>
        <p:spPr>
          <a:xfrm>
            <a:off x="1431951" y="1955589"/>
            <a:ext cx="4488794" cy="2644457"/>
          </a:xfrm>
        </p:spPr>
        <p:txBody>
          <a:bodyPr/>
          <a:lstStyle/>
          <a:p>
            <a:r>
              <a:rPr lang="en-GB" b="1" dirty="0"/>
              <a:t>Fulmodina Hannan 1709529</a:t>
            </a:r>
          </a:p>
          <a:p>
            <a:r>
              <a:rPr lang="en-GB" b="1" dirty="0"/>
              <a:t>Zahide Ahmed 1710173</a:t>
            </a:r>
          </a:p>
          <a:p>
            <a:r>
              <a:rPr lang="en-GB" b="1" dirty="0"/>
              <a:t>Mehek Sayeed 1709656</a:t>
            </a:r>
          </a:p>
          <a:p>
            <a:r>
              <a:rPr lang="en-GB" b="1" dirty="0"/>
              <a:t>Shahida Miah 1710331</a:t>
            </a:r>
          </a:p>
          <a:p>
            <a:endParaRPr lang="en-GB" dirty="0"/>
          </a:p>
        </p:txBody>
      </p:sp>
      <p:sp>
        <p:nvSpPr>
          <p:cNvPr id="5" name="Text Placeholder 4"/>
          <p:cNvSpPr>
            <a:spLocks noGrp="1"/>
          </p:cNvSpPr>
          <p:nvPr>
            <p:ph type="body" sz="quarter" idx="3"/>
          </p:nvPr>
        </p:nvSpPr>
        <p:spPr>
          <a:xfrm>
            <a:off x="6057905" y="1169563"/>
            <a:ext cx="4488794" cy="802237"/>
          </a:xfrm>
        </p:spPr>
        <p:txBody>
          <a:bodyPr/>
          <a:lstStyle/>
          <a:p>
            <a:r>
              <a:rPr lang="en-GB" dirty="0" smtClean="0"/>
              <a:t>Week 6:</a:t>
            </a:r>
            <a:endParaRPr lang="en-GB" dirty="0"/>
          </a:p>
        </p:txBody>
      </p:sp>
      <p:sp>
        <p:nvSpPr>
          <p:cNvPr id="6" name="Content Placeholder 5"/>
          <p:cNvSpPr>
            <a:spLocks noGrp="1"/>
          </p:cNvSpPr>
          <p:nvPr>
            <p:ph sz="quarter" idx="4"/>
          </p:nvPr>
        </p:nvSpPr>
        <p:spPr>
          <a:xfrm>
            <a:off x="6073145" y="2013771"/>
            <a:ext cx="4488794" cy="2637371"/>
          </a:xfrm>
        </p:spPr>
        <p:txBody>
          <a:bodyPr>
            <a:normAutofit fontScale="92500"/>
          </a:bodyPr>
          <a:lstStyle/>
          <a:p>
            <a:r>
              <a:rPr lang="en-GB" dirty="0" err="1"/>
              <a:t>Fulmodina</a:t>
            </a:r>
            <a:r>
              <a:rPr lang="en-GB" dirty="0"/>
              <a:t> </a:t>
            </a:r>
            <a:r>
              <a:rPr lang="en-GB" dirty="0" smtClean="0"/>
              <a:t>– did rehearsal with the team.</a:t>
            </a:r>
            <a:endParaRPr lang="en-GB" dirty="0"/>
          </a:p>
          <a:p>
            <a:r>
              <a:rPr lang="en-GB" dirty="0" err="1" smtClean="0"/>
              <a:t>Zahide</a:t>
            </a:r>
            <a:r>
              <a:rPr lang="en-GB" dirty="0" smtClean="0"/>
              <a:t> – rehearsed with the team. </a:t>
            </a:r>
            <a:endParaRPr lang="en-GB" dirty="0"/>
          </a:p>
          <a:p>
            <a:r>
              <a:rPr lang="en-GB" dirty="0" err="1" smtClean="0"/>
              <a:t>Mehek</a:t>
            </a:r>
            <a:r>
              <a:rPr lang="en-GB" dirty="0" smtClean="0"/>
              <a:t> – rehearsal done with the team.</a:t>
            </a:r>
            <a:endParaRPr lang="en-GB" dirty="0"/>
          </a:p>
          <a:p>
            <a:r>
              <a:rPr lang="en-GB" dirty="0" err="1"/>
              <a:t>Shahida</a:t>
            </a:r>
            <a:r>
              <a:rPr lang="en-GB" dirty="0"/>
              <a:t> </a:t>
            </a:r>
            <a:r>
              <a:rPr lang="en-GB" dirty="0" smtClean="0"/>
              <a:t>– rehearsed with the team.</a:t>
            </a:r>
            <a:endParaRPr lang="en-GB" dirty="0"/>
          </a:p>
          <a:p>
            <a:pPr marL="0" indent="0">
              <a:buNone/>
            </a:pPr>
            <a:endParaRPr lang="en-GB" dirty="0"/>
          </a:p>
          <a:p>
            <a:endParaRPr lang="en-GB" dirty="0"/>
          </a:p>
        </p:txBody>
      </p:sp>
    </p:spTree>
    <p:extLst>
      <p:ext uri="{BB962C8B-B14F-4D97-AF65-F5344CB8AC3E}">
        <p14:creationId xmlns:p14="http://schemas.microsoft.com/office/powerpoint/2010/main" val="729853438"/>
      </p:ext>
    </p:extLst>
  </p:cSld>
  <p:clrMapOvr>
    <a:masterClrMapping/>
  </p:clrMapOvr>
</p:sld>
</file>

<file path=ppt/theme/_rels/them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_rels/theme4.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xmlns="" name="Gallery" id="{BBFCD31E-59A1-489D-B089-A3EAD7CAE12E}" vid="{BB5F5D82-B5E9-469E-A815-C655ED4AF243}"/>
    </a:ext>
  </a:extLst>
</a:theme>
</file>

<file path=ppt/theme/theme2.xml><?xml version="1.0" encoding="utf-8"?>
<a:theme xmlns:a="http://schemas.openxmlformats.org/drawingml/2006/main" name="1_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xmlns="" name="Gallery" id="{BBFCD31E-59A1-489D-B089-A3EAD7CAE12E}" vid="{E050AC27-895F-4B90-991D-A6818FC89AB6}"/>
    </a:ext>
  </a:extLst>
</a:theme>
</file>

<file path=ppt/theme/theme3.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xmlns="" name="Main Event" id="{AC372BB4-D83D-411E-B849-B641926BA760}" vid="{F1EFBDE3-1A95-4E3D-81AD-1F53D65BEA01}"/>
    </a:ext>
  </a:extLst>
</a:theme>
</file>

<file path=ppt/theme/theme4.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270</TotalTime>
  <Words>1485</Words>
  <Application>Microsoft Office PowerPoint</Application>
  <PresentationFormat>Custom</PresentationFormat>
  <Paragraphs>136</Paragraphs>
  <Slides>19</Slides>
  <Notes>0</Notes>
  <HiddenSlides>0</HiddenSlides>
  <MMClips>0</MMClips>
  <ScaleCrop>false</ScaleCrop>
  <HeadingPairs>
    <vt:vector size="4" baseType="variant">
      <vt:variant>
        <vt:lpstr>Theme</vt:lpstr>
      </vt:variant>
      <vt:variant>
        <vt:i4>4</vt:i4>
      </vt:variant>
      <vt:variant>
        <vt:lpstr>Slide Titles</vt:lpstr>
      </vt:variant>
      <vt:variant>
        <vt:i4>19</vt:i4>
      </vt:variant>
    </vt:vector>
  </HeadingPairs>
  <TitlesOfParts>
    <vt:vector size="23" baseType="lpstr">
      <vt:lpstr>Gallery</vt:lpstr>
      <vt:lpstr>1_Gallery</vt:lpstr>
      <vt:lpstr>Main Event</vt:lpstr>
      <vt:lpstr>Apex</vt:lpstr>
      <vt:lpstr>Fulmodina hannan 1709529</vt:lpstr>
      <vt:lpstr>Difference between groups and teams by fulmodina </vt:lpstr>
      <vt:lpstr>Difference between groups and teams by Fulmodina </vt:lpstr>
      <vt:lpstr>PowerPoint Presentation</vt:lpstr>
      <vt:lpstr>Fulmodina’s notes</vt:lpstr>
      <vt:lpstr>Fulmodina’s notes</vt:lpstr>
      <vt:lpstr>Fulmodina’s notes</vt:lpstr>
      <vt:lpstr>Fulmodina’s notes </vt:lpstr>
      <vt:lpstr>Fulmodina’s notes</vt:lpstr>
      <vt:lpstr>Fulmodina’s notes</vt:lpstr>
      <vt:lpstr>Conclusions </vt:lpstr>
      <vt:lpstr>References </vt:lpstr>
      <vt:lpstr>The minions team</vt:lpstr>
      <vt:lpstr>Skill audit for the minions team</vt:lpstr>
      <vt:lpstr>Skill audit for the minions team</vt:lpstr>
      <vt:lpstr>Skill audit for the minions team</vt:lpstr>
      <vt:lpstr> Skill audit for the minions team</vt:lpstr>
      <vt:lpstr>Skill audit for the minions team</vt:lpstr>
      <vt:lpstr>Skill audit for the minions team presentation day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fulmodina</dc:title>
  <dc:creator>Mehek Sayeed</dc:creator>
  <cp:lastModifiedBy>HP</cp:lastModifiedBy>
  <cp:revision>35</cp:revision>
  <dcterms:created xsi:type="dcterms:W3CDTF">2018-06-09T12:37:24Z</dcterms:created>
  <dcterms:modified xsi:type="dcterms:W3CDTF">2018-06-13T00:50:12Z</dcterms:modified>
</cp:coreProperties>
</file>