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notesMasterIdLst>
    <p:notesMasterId r:id="rId24"/>
  </p:notesMasterIdLst>
  <p:sldIdLst>
    <p:sldId id="256" r:id="rId2"/>
    <p:sldId id="257" r:id="rId3"/>
    <p:sldId id="269" r:id="rId4"/>
    <p:sldId id="282" r:id="rId5"/>
    <p:sldId id="274" r:id="rId6"/>
    <p:sldId id="283" r:id="rId7"/>
    <p:sldId id="275" r:id="rId8"/>
    <p:sldId id="279" r:id="rId9"/>
    <p:sldId id="281" r:id="rId10"/>
    <p:sldId id="258" r:id="rId11"/>
    <p:sldId id="268" r:id="rId12"/>
    <p:sldId id="277" r:id="rId13"/>
    <p:sldId id="270" r:id="rId14"/>
    <p:sldId id="276" r:id="rId15"/>
    <p:sldId id="266" r:id="rId16"/>
    <p:sldId id="267" r:id="rId17"/>
    <p:sldId id="271" r:id="rId18"/>
    <p:sldId id="261" r:id="rId19"/>
    <p:sldId id="262" r:id="rId20"/>
    <p:sldId id="280" r:id="rId21"/>
    <p:sldId id="263" r:id="rId22"/>
    <p:sldId id="278"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D9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theme" Target="theme/theme1.xml" /></Relationships>
</file>

<file path=ppt/diagrams/_rels/data1.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svg" /><Relationship Id="rId1" Type="http://schemas.openxmlformats.org/officeDocument/2006/relationships/image" Target="../media/image3.png" /><Relationship Id="rId4" Type="http://schemas.openxmlformats.org/officeDocument/2006/relationships/image" Target="../media/image6.svg" /></Relationships>
</file>

<file path=ppt/diagrams/_rels/data2.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svg" /><Relationship Id="rId1" Type="http://schemas.openxmlformats.org/officeDocument/2006/relationships/image" Target="../media/image7.png" /><Relationship Id="rId4" Type="http://schemas.openxmlformats.org/officeDocument/2006/relationships/image" Target="../media/image10.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svg" /><Relationship Id="rId1" Type="http://schemas.openxmlformats.org/officeDocument/2006/relationships/image" Target="../media/image3.png" /><Relationship Id="rId4" Type="http://schemas.openxmlformats.org/officeDocument/2006/relationships/image" Target="../media/image6.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svg" /><Relationship Id="rId1" Type="http://schemas.openxmlformats.org/officeDocument/2006/relationships/image" Target="../media/image7.png" /><Relationship Id="rId4" Type="http://schemas.openxmlformats.org/officeDocument/2006/relationships/image" Target="../media/image10.sv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8052B1-3487-477E-B1F2-747ED7B9A85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3D999D-B7F8-4EEB-BB80-D4934C0005FC}">
      <dgm:prSet/>
      <dgm:spPr/>
      <dgm:t>
        <a:bodyPr/>
        <a:lstStyle/>
        <a:p>
          <a:pPr rtl="0"/>
          <a:r>
            <a:rPr lang="en-GB"/>
            <a:t>We are researching how students use technology to collaborate at UWTSD, focusing specifically on </a:t>
          </a:r>
          <a:r>
            <a:rPr lang="en-GB">
              <a:latin typeface="Corbel" panose="020B0503020204020204"/>
            </a:rPr>
            <a:t>which digital tool is most used to collaborate together.</a:t>
          </a:r>
          <a:endParaRPr lang="en-GB"/>
        </a:p>
      </dgm:t>
    </dgm:pt>
    <dgm:pt modelId="{71A2F87D-349E-4B26-97B6-5BB49464A44D}" type="parTrans" cxnId="{E2DA24D2-8792-4752-AE08-B84120139B58}">
      <dgm:prSet/>
      <dgm:spPr/>
      <dgm:t>
        <a:bodyPr/>
        <a:lstStyle/>
        <a:p>
          <a:endParaRPr lang="en-US"/>
        </a:p>
      </dgm:t>
    </dgm:pt>
    <dgm:pt modelId="{35EDCDB5-555F-4BE3-BF2E-C4FCB6262689}" type="sibTrans" cxnId="{E2DA24D2-8792-4752-AE08-B84120139B58}">
      <dgm:prSet/>
      <dgm:spPr/>
      <dgm:t>
        <a:bodyPr/>
        <a:lstStyle/>
        <a:p>
          <a:endParaRPr lang="en-US"/>
        </a:p>
      </dgm:t>
    </dgm:pt>
    <dgm:pt modelId="{595453F6-79DF-4C9E-9CD4-E51170AA498D}">
      <dgm:prSet/>
      <dgm:spPr/>
      <dgm:t>
        <a:bodyPr/>
        <a:lstStyle/>
        <a:p>
          <a:pPr rtl="0"/>
          <a:r>
            <a:rPr lang="en-GB"/>
            <a:t>Research Question: </a:t>
          </a:r>
          <a:r>
            <a:rPr lang="en-GB">
              <a:latin typeface="Corbel" panose="020B0503020204020204"/>
            </a:rPr>
            <a:t>Which digital tool is most used by students at UWTSD to collaborate together?</a:t>
          </a:r>
          <a:endParaRPr lang="en-GB"/>
        </a:p>
      </dgm:t>
    </dgm:pt>
    <dgm:pt modelId="{E9222642-53FA-4A9F-A552-4850F32ED045}" type="parTrans" cxnId="{7707156C-301F-41A7-A36F-F0067E5A5168}">
      <dgm:prSet/>
      <dgm:spPr/>
      <dgm:t>
        <a:bodyPr/>
        <a:lstStyle/>
        <a:p>
          <a:endParaRPr lang="en-US"/>
        </a:p>
      </dgm:t>
    </dgm:pt>
    <dgm:pt modelId="{30579BBB-B2DC-453F-83A0-C9FDF27B3A46}" type="sibTrans" cxnId="{7707156C-301F-41A7-A36F-F0067E5A5168}">
      <dgm:prSet/>
      <dgm:spPr/>
      <dgm:t>
        <a:bodyPr/>
        <a:lstStyle/>
        <a:p>
          <a:endParaRPr lang="en-US"/>
        </a:p>
      </dgm:t>
    </dgm:pt>
    <dgm:pt modelId="{A50D0854-8F55-4233-B8BC-D1752903B5FA}" type="pres">
      <dgm:prSet presAssocID="{818052B1-3487-477E-B1F2-747ED7B9A85A}" presName="root" presStyleCnt="0">
        <dgm:presLayoutVars>
          <dgm:dir/>
          <dgm:resizeHandles val="exact"/>
        </dgm:presLayoutVars>
      </dgm:prSet>
      <dgm:spPr/>
    </dgm:pt>
    <dgm:pt modelId="{2B4F3780-12A1-4A5E-A98D-E6912449647C}" type="pres">
      <dgm:prSet presAssocID="{313D999D-B7F8-4EEB-BB80-D4934C0005FC}" presName="compNode" presStyleCnt="0"/>
      <dgm:spPr/>
    </dgm:pt>
    <dgm:pt modelId="{4B126CA9-B895-43C0-8A4A-732AE530D5A9}" type="pres">
      <dgm:prSet presAssocID="{313D999D-B7F8-4EEB-BB80-D4934C0005FC}" presName="bgRect" presStyleLbl="bgShp" presStyleIdx="0" presStyleCnt="2"/>
      <dgm:spPr/>
    </dgm:pt>
    <dgm:pt modelId="{6E6F8E26-35B9-49E0-ADE7-FCDB02DAD56B}" type="pres">
      <dgm:prSet presAssocID="{313D999D-B7F8-4EEB-BB80-D4934C0005F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9E56629-FF3D-4758-B5F3-8C3AD2812986}" type="pres">
      <dgm:prSet presAssocID="{313D999D-B7F8-4EEB-BB80-D4934C0005FC}" presName="spaceRect" presStyleCnt="0"/>
      <dgm:spPr/>
    </dgm:pt>
    <dgm:pt modelId="{5D48DE29-4540-4B32-BA54-15371BAB43B9}" type="pres">
      <dgm:prSet presAssocID="{313D999D-B7F8-4EEB-BB80-D4934C0005FC}" presName="parTx" presStyleLbl="revTx" presStyleIdx="0" presStyleCnt="2">
        <dgm:presLayoutVars>
          <dgm:chMax val="0"/>
          <dgm:chPref val="0"/>
        </dgm:presLayoutVars>
      </dgm:prSet>
      <dgm:spPr/>
    </dgm:pt>
    <dgm:pt modelId="{678CD47B-6DFC-4E95-B692-80AB03722B71}" type="pres">
      <dgm:prSet presAssocID="{35EDCDB5-555F-4BE3-BF2E-C4FCB6262689}" presName="sibTrans" presStyleCnt="0"/>
      <dgm:spPr/>
    </dgm:pt>
    <dgm:pt modelId="{167F29B8-8A30-45A8-AEAD-9A427F3EA07A}" type="pres">
      <dgm:prSet presAssocID="{595453F6-79DF-4C9E-9CD4-E51170AA498D}" presName="compNode" presStyleCnt="0"/>
      <dgm:spPr/>
    </dgm:pt>
    <dgm:pt modelId="{5CF76674-4A68-495F-BC24-6DE43C1EC1BE}" type="pres">
      <dgm:prSet presAssocID="{595453F6-79DF-4C9E-9CD4-E51170AA498D}" presName="bgRect" presStyleLbl="bgShp" presStyleIdx="1" presStyleCnt="2"/>
      <dgm:spPr/>
    </dgm:pt>
    <dgm:pt modelId="{948F89D3-E1AE-4C4F-8F0F-31CBE722525A}" type="pres">
      <dgm:prSet presAssocID="{595453F6-79DF-4C9E-9CD4-E51170AA498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BCE512D0-5B99-48CD-87C5-06B999BE665C}" type="pres">
      <dgm:prSet presAssocID="{595453F6-79DF-4C9E-9CD4-E51170AA498D}" presName="spaceRect" presStyleCnt="0"/>
      <dgm:spPr/>
    </dgm:pt>
    <dgm:pt modelId="{28F761CB-4840-460F-B538-24C750F99FC8}" type="pres">
      <dgm:prSet presAssocID="{595453F6-79DF-4C9E-9CD4-E51170AA498D}" presName="parTx" presStyleLbl="revTx" presStyleIdx="1" presStyleCnt="2">
        <dgm:presLayoutVars>
          <dgm:chMax val="0"/>
          <dgm:chPref val="0"/>
        </dgm:presLayoutVars>
      </dgm:prSet>
      <dgm:spPr/>
    </dgm:pt>
  </dgm:ptLst>
  <dgm:cxnLst>
    <dgm:cxn modelId="{E3FAB718-3EB6-45A0-8F36-0811D64CA0F9}" type="presOf" srcId="{818052B1-3487-477E-B1F2-747ED7B9A85A}" destId="{A50D0854-8F55-4233-B8BC-D1752903B5FA}" srcOrd="0" destOrd="0" presId="urn:microsoft.com/office/officeart/2018/2/layout/IconVerticalSolidList"/>
    <dgm:cxn modelId="{4A410F5B-F01B-4F4E-96D1-A674AD24C6E6}" type="presOf" srcId="{595453F6-79DF-4C9E-9CD4-E51170AA498D}" destId="{28F761CB-4840-460F-B538-24C750F99FC8}" srcOrd="0" destOrd="0" presId="urn:microsoft.com/office/officeart/2018/2/layout/IconVerticalSolidList"/>
    <dgm:cxn modelId="{7707156C-301F-41A7-A36F-F0067E5A5168}" srcId="{818052B1-3487-477E-B1F2-747ED7B9A85A}" destId="{595453F6-79DF-4C9E-9CD4-E51170AA498D}" srcOrd="1" destOrd="0" parTransId="{E9222642-53FA-4A9F-A552-4850F32ED045}" sibTransId="{30579BBB-B2DC-453F-83A0-C9FDF27B3A46}"/>
    <dgm:cxn modelId="{918DDE99-8C6D-4F5E-B187-5F87BC131C9D}" type="presOf" srcId="{313D999D-B7F8-4EEB-BB80-D4934C0005FC}" destId="{5D48DE29-4540-4B32-BA54-15371BAB43B9}" srcOrd="0" destOrd="0" presId="urn:microsoft.com/office/officeart/2018/2/layout/IconVerticalSolidList"/>
    <dgm:cxn modelId="{E2DA24D2-8792-4752-AE08-B84120139B58}" srcId="{818052B1-3487-477E-B1F2-747ED7B9A85A}" destId="{313D999D-B7F8-4EEB-BB80-D4934C0005FC}" srcOrd="0" destOrd="0" parTransId="{71A2F87D-349E-4B26-97B6-5BB49464A44D}" sibTransId="{35EDCDB5-555F-4BE3-BF2E-C4FCB6262689}"/>
    <dgm:cxn modelId="{5853B2CA-3ECA-4394-B151-FEEB04EFEE82}" type="presParOf" srcId="{A50D0854-8F55-4233-B8BC-D1752903B5FA}" destId="{2B4F3780-12A1-4A5E-A98D-E6912449647C}" srcOrd="0" destOrd="0" presId="urn:microsoft.com/office/officeart/2018/2/layout/IconVerticalSolidList"/>
    <dgm:cxn modelId="{C85CF538-7EB8-439F-9611-69D5162D0B57}" type="presParOf" srcId="{2B4F3780-12A1-4A5E-A98D-E6912449647C}" destId="{4B126CA9-B895-43C0-8A4A-732AE530D5A9}" srcOrd="0" destOrd="0" presId="urn:microsoft.com/office/officeart/2018/2/layout/IconVerticalSolidList"/>
    <dgm:cxn modelId="{3D6AB468-5055-42B8-B402-3EC93790A3A1}" type="presParOf" srcId="{2B4F3780-12A1-4A5E-A98D-E6912449647C}" destId="{6E6F8E26-35B9-49E0-ADE7-FCDB02DAD56B}" srcOrd="1" destOrd="0" presId="urn:microsoft.com/office/officeart/2018/2/layout/IconVerticalSolidList"/>
    <dgm:cxn modelId="{7488596F-D0D4-412C-9C4B-4F239633D184}" type="presParOf" srcId="{2B4F3780-12A1-4A5E-A98D-E6912449647C}" destId="{69E56629-FF3D-4758-B5F3-8C3AD2812986}" srcOrd="2" destOrd="0" presId="urn:microsoft.com/office/officeart/2018/2/layout/IconVerticalSolidList"/>
    <dgm:cxn modelId="{0E470688-36F2-4119-887E-ECCB2EF7C931}" type="presParOf" srcId="{2B4F3780-12A1-4A5E-A98D-E6912449647C}" destId="{5D48DE29-4540-4B32-BA54-15371BAB43B9}" srcOrd="3" destOrd="0" presId="urn:microsoft.com/office/officeart/2018/2/layout/IconVerticalSolidList"/>
    <dgm:cxn modelId="{4E63B0FB-938C-476F-9166-8D98C17123C3}" type="presParOf" srcId="{A50D0854-8F55-4233-B8BC-D1752903B5FA}" destId="{678CD47B-6DFC-4E95-B692-80AB03722B71}" srcOrd="1" destOrd="0" presId="urn:microsoft.com/office/officeart/2018/2/layout/IconVerticalSolidList"/>
    <dgm:cxn modelId="{1536BDAE-B47A-4A01-A4A5-6E448E800C09}" type="presParOf" srcId="{A50D0854-8F55-4233-B8BC-D1752903B5FA}" destId="{167F29B8-8A30-45A8-AEAD-9A427F3EA07A}" srcOrd="2" destOrd="0" presId="urn:microsoft.com/office/officeart/2018/2/layout/IconVerticalSolidList"/>
    <dgm:cxn modelId="{915479E2-E420-43D9-85ED-B8305829DAAC}" type="presParOf" srcId="{167F29B8-8A30-45A8-AEAD-9A427F3EA07A}" destId="{5CF76674-4A68-495F-BC24-6DE43C1EC1BE}" srcOrd="0" destOrd="0" presId="urn:microsoft.com/office/officeart/2018/2/layout/IconVerticalSolidList"/>
    <dgm:cxn modelId="{7DEBD969-F2CA-4C1E-B801-D778893B9257}" type="presParOf" srcId="{167F29B8-8A30-45A8-AEAD-9A427F3EA07A}" destId="{948F89D3-E1AE-4C4F-8F0F-31CBE722525A}" srcOrd="1" destOrd="0" presId="urn:microsoft.com/office/officeart/2018/2/layout/IconVerticalSolidList"/>
    <dgm:cxn modelId="{EEAF7835-23C4-4303-9E86-72979DBB1E68}" type="presParOf" srcId="{167F29B8-8A30-45A8-AEAD-9A427F3EA07A}" destId="{BCE512D0-5B99-48CD-87C5-06B999BE665C}" srcOrd="2" destOrd="0" presId="urn:microsoft.com/office/officeart/2018/2/layout/IconVerticalSolidList"/>
    <dgm:cxn modelId="{C09A1FA4-F74D-4B55-8647-496EE1D7A803}" type="presParOf" srcId="{167F29B8-8A30-45A8-AEAD-9A427F3EA07A}" destId="{28F761CB-4840-460F-B538-24C750F99FC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470B3C-8042-4CAB-8270-BDAEF9A6F6E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CC7D5D-8390-4EF9-8BF5-023736A6FACC}">
      <dgm:prSet/>
      <dgm:spPr/>
      <dgm:t>
        <a:bodyPr/>
        <a:lstStyle/>
        <a:p>
          <a:r>
            <a:rPr lang="en-US"/>
            <a:t>In the covid 19 pandemic, many people had to learn from home making the use of digital tools for collaboration in higher demand than ever. </a:t>
          </a:r>
        </a:p>
      </dgm:t>
    </dgm:pt>
    <dgm:pt modelId="{EDB501AF-A7B2-4FE8-9AD7-59A8BA2B998C}" type="parTrans" cxnId="{25531CA0-532E-4EA3-B766-0E350A7D5182}">
      <dgm:prSet/>
      <dgm:spPr/>
      <dgm:t>
        <a:bodyPr/>
        <a:lstStyle/>
        <a:p>
          <a:endParaRPr lang="en-US"/>
        </a:p>
      </dgm:t>
    </dgm:pt>
    <dgm:pt modelId="{DE545238-C380-49DC-B18C-15CB85577359}" type="sibTrans" cxnId="{25531CA0-532E-4EA3-B766-0E350A7D5182}">
      <dgm:prSet/>
      <dgm:spPr/>
      <dgm:t>
        <a:bodyPr/>
        <a:lstStyle/>
        <a:p>
          <a:endParaRPr lang="en-US"/>
        </a:p>
      </dgm:t>
    </dgm:pt>
    <dgm:pt modelId="{1480AA66-4043-4F47-A4BC-6DD7960E8CDD}">
      <dgm:prSet/>
      <dgm:spPr/>
      <dgm:t>
        <a:bodyPr/>
        <a:lstStyle/>
        <a:p>
          <a:r>
            <a:rPr lang="en-US"/>
            <a:t>"Collaborative research is increasingly recognized as a way of enhancing the depth and impact of research in higher education" Kelly, Doyle, J., &amp; Parker, M. (2020)  </a:t>
          </a:r>
        </a:p>
      </dgm:t>
    </dgm:pt>
    <dgm:pt modelId="{8E898602-BDCF-4732-99F1-2DE0970BD7A3}" type="parTrans" cxnId="{5BBCFED0-678C-4CED-9E8C-EC4D567ABEE6}">
      <dgm:prSet/>
      <dgm:spPr/>
      <dgm:t>
        <a:bodyPr/>
        <a:lstStyle/>
        <a:p>
          <a:endParaRPr lang="en-US"/>
        </a:p>
      </dgm:t>
    </dgm:pt>
    <dgm:pt modelId="{62F0918E-92AF-4C1E-B9AF-4C3C40827A4C}" type="sibTrans" cxnId="{5BBCFED0-678C-4CED-9E8C-EC4D567ABEE6}">
      <dgm:prSet/>
      <dgm:spPr/>
      <dgm:t>
        <a:bodyPr/>
        <a:lstStyle/>
        <a:p>
          <a:endParaRPr lang="en-US"/>
        </a:p>
      </dgm:t>
    </dgm:pt>
    <dgm:pt modelId="{5E7B441A-D142-4621-B7A3-134F58C85C2E}" type="pres">
      <dgm:prSet presAssocID="{47470B3C-8042-4CAB-8270-BDAEF9A6F6E8}" presName="root" presStyleCnt="0">
        <dgm:presLayoutVars>
          <dgm:dir/>
          <dgm:resizeHandles val="exact"/>
        </dgm:presLayoutVars>
      </dgm:prSet>
      <dgm:spPr/>
    </dgm:pt>
    <dgm:pt modelId="{6EBA3220-B810-4B91-B17C-D50719ADEE70}" type="pres">
      <dgm:prSet presAssocID="{D2CC7D5D-8390-4EF9-8BF5-023736A6FACC}" presName="compNode" presStyleCnt="0"/>
      <dgm:spPr/>
    </dgm:pt>
    <dgm:pt modelId="{4D8A2880-3319-49CD-B3B7-55B834220A4E}" type="pres">
      <dgm:prSet presAssocID="{D2CC7D5D-8390-4EF9-8BF5-023736A6FACC}" presName="bgRect" presStyleLbl="bgShp" presStyleIdx="0" presStyleCnt="2"/>
      <dgm:spPr/>
    </dgm:pt>
    <dgm:pt modelId="{2C929805-00E4-4A2C-91EB-DFEC39ABDFBE}" type="pres">
      <dgm:prSet presAssocID="{D2CC7D5D-8390-4EF9-8BF5-023736A6FAC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16A2231B-DEA4-440E-B2CE-996FEDFA1185}" type="pres">
      <dgm:prSet presAssocID="{D2CC7D5D-8390-4EF9-8BF5-023736A6FACC}" presName="spaceRect" presStyleCnt="0"/>
      <dgm:spPr/>
    </dgm:pt>
    <dgm:pt modelId="{201F12A3-4D23-48CB-8CC7-13897F37CF2F}" type="pres">
      <dgm:prSet presAssocID="{D2CC7D5D-8390-4EF9-8BF5-023736A6FACC}" presName="parTx" presStyleLbl="revTx" presStyleIdx="0" presStyleCnt="2">
        <dgm:presLayoutVars>
          <dgm:chMax val="0"/>
          <dgm:chPref val="0"/>
        </dgm:presLayoutVars>
      </dgm:prSet>
      <dgm:spPr/>
    </dgm:pt>
    <dgm:pt modelId="{96D642BE-64F4-4AFD-AE4D-2458731ECA4B}" type="pres">
      <dgm:prSet presAssocID="{DE545238-C380-49DC-B18C-15CB85577359}" presName="sibTrans" presStyleCnt="0"/>
      <dgm:spPr/>
    </dgm:pt>
    <dgm:pt modelId="{E0744CA6-656C-4652-B9FF-5D0BA1BAC949}" type="pres">
      <dgm:prSet presAssocID="{1480AA66-4043-4F47-A4BC-6DD7960E8CDD}" presName="compNode" presStyleCnt="0"/>
      <dgm:spPr/>
    </dgm:pt>
    <dgm:pt modelId="{6634F10E-709D-4C11-B4DB-D28F5DAECD8F}" type="pres">
      <dgm:prSet presAssocID="{1480AA66-4043-4F47-A4BC-6DD7960E8CDD}" presName="bgRect" presStyleLbl="bgShp" presStyleIdx="1" presStyleCnt="2"/>
      <dgm:spPr/>
    </dgm:pt>
    <dgm:pt modelId="{B49F91BC-77E2-41C7-ADE7-2C21B7FCA90A}" type="pres">
      <dgm:prSet presAssocID="{1480AA66-4043-4F47-A4BC-6DD7960E8CD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A74D4265-2A96-41DA-8CED-495076E724A7}" type="pres">
      <dgm:prSet presAssocID="{1480AA66-4043-4F47-A4BC-6DD7960E8CDD}" presName="spaceRect" presStyleCnt="0"/>
      <dgm:spPr/>
    </dgm:pt>
    <dgm:pt modelId="{F03F28DD-9D23-41E5-A905-011AF261833B}" type="pres">
      <dgm:prSet presAssocID="{1480AA66-4043-4F47-A4BC-6DD7960E8CDD}" presName="parTx" presStyleLbl="revTx" presStyleIdx="1" presStyleCnt="2">
        <dgm:presLayoutVars>
          <dgm:chMax val="0"/>
          <dgm:chPref val="0"/>
        </dgm:presLayoutVars>
      </dgm:prSet>
      <dgm:spPr/>
    </dgm:pt>
  </dgm:ptLst>
  <dgm:cxnLst>
    <dgm:cxn modelId="{4A489D0D-A3B8-4D59-860E-47F053DF1424}" type="presOf" srcId="{D2CC7D5D-8390-4EF9-8BF5-023736A6FACC}" destId="{201F12A3-4D23-48CB-8CC7-13897F37CF2F}" srcOrd="0" destOrd="0" presId="urn:microsoft.com/office/officeart/2018/2/layout/IconVerticalSolidList"/>
    <dgm:cxn modelId="{0CB4770E-CF8C-460B-A801-D77B77DB6C24}" type="presOf" srcId="{1480AA66-4043-4F47-A4BC-6DD7960E8CDD}" destId="{F03F28DD-9D23-41E5-A905-011AF261833B}" srcOrd="0" destOrd="0" presId="urn:microsoft.com/office/officeart/2018/2/layout/IconVerticalSolidList"/>
    <dgm:cxn modelId="{25531CA0-532E-4EA3-B766-0E350A7D5182}" srcId="{47470B3C-8042-4CAB-8270-BDAEF9A6F6E8}" destId="{D2CC7D5D-8390-4EF9-8BF5-023736A6FACC}" srcOrd="0" destOrd="0" parTransId="{EDB501AF-A7B2-4FE8-9AD7-59A8BA2B998C}" sibTransId="{DE545238-C380-49DC-B18C-15CB85577359}"/>
    <dgm:cxn modelId="{FDE511CF-DA44-48B9-BA7C-AE23A69CBFA2}" type="presOf" srcId="{47470B3C-8042-4CAB-8270-BDAEF9A6F6E8}" destId="{5E7B441A-D142-4621-B7A3-134F58C85C2E}" srcOrd="0" destOrd="0" presId="urn:microsoft.com/office/officeart/2018/2/layout/IconVerticalSolidList"/>
    <dgm:cxn modelId="{5BBCFED0-678C-4CED-9E8C-EC4D567ABEE6}" srcId="{47470B3C-8042-4CAB-8270-BDAEF9A6F6E8}" destId="{1480AA66-4043-4F47-A4BC-6DD7960E8CDD}" srcOrd="1" destOrd="0" parTransId="{8E898602-BDCF-4732-99F1-2DE0970BD7A3}" sibTransId="{62F0918E-92AF-4C1E-B9AF-4C3C40827A4C}"/>
    <dgm:cxn modelId="{A036D140-F8BD-4067-84D8-4B849D7C7ECB}" type="presParOf" srcId="{5E7B441A-D142-4621-B7A3-134F58C85C2E}" destId="{6EBA3220-B810-4B91-B17C-D50719ADEE70}" srcOrd="0" destOrd="0" presId="urn:microsoft.com/office/officeart/2018/2/layout/IconVerticalSolidList"/>
    <dgm:cxn modelId="{0FC7A3B6-D167-4A7E-9AA4-B3E1F7993E19}" type="presParOf" srcId="{6EBA3220-B810-4B91-B17C-D50719ADEE70}" destId="{4D8A2880-3319-49CD-B3B7-55B834220A4E}" srcOrd="0" destOrd="0" presId="urn:microsoft.com/office/officeart/2018/2/layout/IconVerticalSolidList"/>
    <dgm:cxn modelId="{17EF0444-7D3F-460E-A277-FA58D2BCCC71}" type="presParOf" srcId="{6EBA3220-B810-4B91-B17C-D50719ADEE70}" destId="{2C929805-00E4-4A2C-91EB-DFEC39ABDFBE}" srcOrd="1" destOrd="0" presId="urn:microsoft.com/office/officeart/2018/2/layout/IconVerticalSolidList"/>
    <dgm:cxn modelId="{5C7B7B17-08A2-441D-8A10-EF53A8084043}" type="presParOf" srcId="{6EBA3220-B810-4B91-B17C-D50719ADEE70}" destId="{16A2231B-DEA4-440E-B2CE-996FEDFA1185}" srcOrd="2" destOrd="0" presId="urn:microsoft.com/office/officeart/2018/2/layout/IconVerticalSolidList"/>
    <dgm:cxn modelId="{72085CD7-B226-41A6-B27F-512E32A466BC}" type="presParOf" srcId="{6EBA3220-B810-4B91-B17C-D50719ADEE70}" destId="{201F12A3-4D23-48CB-8CC7-13897F37CF2F}" srcOrd="3" destOrd="0" presId="urn:microsoft.com/office/officeart/2018/2/layout/IconVerticalSolidList"/>
    <dgm:cxn modelId="{95A93C7C-1FA1-4B2F-B8E5-E549072C5AB7}" type="presParOf" srcId="{5E7B441A-D142-4621-B7A3-134F58C85C2E}" destId="{96D642BE-64F4-4AFD-AE4D-2458731ECA4B}" srcOrd="1" destOrd="0" presId="urn:microsoft.com/office/officeart/2018/2/layout/IconVerticalSolidList"/>
    <dgm:cxn modelId="{D65E5CB6-B42C-4734-A428-B4AD5159BBD9}" type="presParOf" srcId="{5E7B441A-D142-4621-B7A3-134F58C85C2E}" destId="{E0744CA6-656C-4652-B9FF-5D0BA1BAC949}" srcOrd="2" destOrd="0" presId="urn:microsoft.com/office/officeart/2018/2/layout/IconVerticalSolidList"/>
    <dgm:cxn modelId="{A0662A69-3813-4308-9C84-C1C172EB6059}" type="presParOf" srcId="{E0744CA6-656C-4652-B9FF-5D0BA1BAC949}" destId="{6634F10E-709D-4C11-B4DB-D28F5DAECD8F}" srcOrd="0" destOrd="0" presId="urn:microsoft.com/office/officeart/2018/2/layout/IconVerticalSolidList"/>
    <dgm:cxn modelId="{A10A638F-83C6-45CB-816D-3CCEEE709AD6}" type="presParOf" srcId="{E0744CA6-656C-4652-B9FF-5D0BA1BAC949}" destId="{B49F91BC-77E2-41C7-ADE7-2C21B7FCA90A}" srcOrd="1" destOrd="0" presId="urn:microsoft.com/office/officeart/2018/2/layout/IconVerticalSolidList"/>
    <dgm:cxn modelId="{8FA1E41D-3DBC-408A-9640-563D4B3B4A4A}" type="presParOf" srcId="{E0744CA6-656C-4652-B9FF-5D0BA1BAC949}" destId="{A74D4265-2A96-41DA-8CED-495076E724A7}" srcOrd="2" destOrd="0" presId="urn:microsoft.com/office/officeart/2018/2/layout/IconVerticalSolidList"/>
    <dgm:cxn modelId="{8D5B5D5C-928B-4A50-99A4-B20A7E040BD5}" type="presParOf" srcId="{E0744CA6-656C-4652-B9FF-5D0BA1BAC949}" destId="{F03F28DD-9D23-41E5-A905-011AF26183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5B20A7-9967-416E-B376-29B9A91792ED}"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GB"/>
        </a:p>
      </dgm:t>
    </dgm:pt>
    <dgm:pt modelId="{0B696A03-C832-40EB-8DCB-8C27FA410676}">
      <dgm:prSet phldrT="[Text]" phldr="0"/>
      <dgm:spPr/>
      <dgm:t>
        <a:bodyPr/>
        <a:lstStyle/>
        <a:p>
          <a:r>
            <a:rPr lang="en-GB">
              <a:latin typeface="Corbel" panose="020B0503020204020204"/>
            </a:rPr>
            <a:t>Teams</a:t>
          </a:r>
          <a:endParaRPr lang="en-GB"/>
        </a:p>
      </dgm:t>
    </dgm:pt>
    <dgm:pt modelId="{D004F7F0-5991-42EE-8FE7-5F8611238EFC}" type="parTrans" cxnId="{18B264EF-3821-4A7A-A79E-468506D50E05}">
      <dgm:prSet/>
      <dgm:spPr/>
      <dgm:t>
        <a:bodyPr/>
        <a:lstStyle/>
        <a:p>
          <a:endParaRPr lang="en-GB"/>
        </a:p>
      </dgm:t>
    </dgm:pt>
    <dgm:pt modelId="{7B42A1D4-016D-4B26-9525-9E4FA4AE5EBB}" type="sibTrans" cxnId="{18B264EF-3821-4A7A-A79E-468506D50E05}">
      <dgm:prSet/>
      <dgm:spPr/>
      <dgm:t>
        <a:bodyPr/>
        <a:lstStyle/>
        <a:p>
          <a:endParaRPr lang="en-GB"/>
        </a:p>
      </dgm:t>
    </dgm:pt>
    <dgm:pt modelId="{13FF0FBF-8EA6-4D9B-A54D-DE40A16CC9B7}">
      <dgm:prSet phldrT="[Text]" phldr="0"/>
      <dgm:spPr/>
      <dgm:t>
        <a:bodyPr/>
        <a:lstStyle/>
        <a:p>
          <a:pPr rtl="0"/>
          <a:r>
            <a:rPr lang="en-GB">
              <a:latin typeface="Corbel" panose="020B0503020204020204"/>
            </a:rPr>
            <a:t>Word </a:t>
          </a:r>
          <a:endParaRPr lang="en-GB"/>
        </a:p>
      </dgm:t>
    </dgm:pt>
    <dgm:pt modelId="{2F3C0A2C-060A-4E9D-9048-8BF0F1644423}" type="parTrans" cxnId="{5AAC84CF-AD4D-4352-AA82-BFADAB5B4E27}">
      <dgm:prSet/>
      <dgm:spPr/>
      <dgm:t>
        <a:bodyPr/>
        <a:lstStyle/>
        <a:p>
          <a:endParaRPr lang="en-GB"/>
        </a:p>
      </dgm:t>
    </dgm:pt>
    <dgm:pt modelId="{912A4073-7945-475F-BFAA-77644C0782D1}" type="sibTrans" cxnId="{5AAC84CF-AD4D-4352-AA82-BFADAB5B4E27}">
      <dgm:prSet/>
      <dgm:spPr/>
      <dgm:t>
        <a:bodyPr/>
        <a:lstStyle/>
        <a:p>
          <a:endParaRPr lang="en-GB"/>
        </a:p>
      </dgm:t>
    </dgm:pt>
    <dgm:pt modelId="{BAEF33FC-4C61-4D87-876F-8C3FF5876049}">
      <dgm:prSet phldrT="[Text]" phldr="0"/>
      <dgm:spPr/>
      <dgm:t>
        <a:bodyPr/>
        <a:lstStyle/>
        <a:p>
          <a:pPr rtl="0"/>
          <a:r>
            <a:rPr lang="en-GB">
              <a:latin typeface="Corbel" panose="020B0503020204020204"/>
            </a:rPr>
            <a:t>PowerPoint </a:t>
          </a:r>
          <a:endParaRPr lang="en-GB"/>
        </a:p>
      </dgm:t>
    </dgm:pt>
    <dgm:pt modelId="{A5CDC516-D555-42BD-A389-FD169BF8A29D}" type="parTrans" cxnId="{7B7B87F4-8657-4778-AF80-AA095AF3B1B8}">
      <dgm:prSet/>
      <dgm:spPr/>
      <dgm:t>
        <a:bodyPr/>
        <a:lstStyle/>
        <a:p>
          <a:endParaRPr lang="en-GB"/>
        </a:p>
      </dgm:t>
    </dgm:pt>
    <dgm:pt modelId="{BA1BF4AB-8C62-4319-9874-32C5D69F371A}" type="sibTrans" cxnId="{7B7B87F4-8657-4778-AF80-AA095AF3B1B8}">
      <dgm:prSet/>
      <dgm:spPr/>
      <dgm:t>
        <a:bodyPr/>
        <a:lstStyle/>
        <a:p>
          <a:endParaRPr lang="en-GB"/>
        </a:p>
      </dgm:t>
    </dgm:pt>
    <dgm:pt modelId="{EC754C90-E29D-461C-8A43-5F1563B80D82}">
      <dgm:prSet phldrT="[Text]" phldr="0"/>
      <dgm:spPr/>
      <dgm:t>
        <a:bodyPr/>
        <a:lstStyle/>
        <a:p>
          <a:r>
            <a:rPr lang="en-GB">
              <a:latin typeface="Corbel" panose="020B0503020204020204"/>
            </a:rPr>
            <a:t>OneNote</a:t>
          </a:r>
          <a:endParaRPr lang="en-GB"/>
        </a:p>
      </dgm:t>
    </dgm:pt>
    <dgm:pt modelId="{005AFC3D-8395-485B-AB15-5ABD9EC0A959}" type="parTrans" cxnId="{8C7B59E1-E557-4B01-8CCE-FEE859CE8CE5}">
      <dgm:prSet/>
      <dgm:spPr/>
      <dgm:t>
        <a:bodyPr/>
        <a:lstStyle/>
        <a:p>
          <a:endParaRPr lang="en-GB"/>
        </a:p>
      </dgm:t>
    </dgm:pt>
    <dgm:pt modelId="{9594AFA8-C74D-44A7-BB2E-AA16C7A602DA}" type="sibTrans" cxnId="{8C7B59E1-E557-4B01-8CCE-FEE859CE8CE5}">
      <dgm:prSet/>
      <dgm:spPr/>
      <dgm:t>
        <a:bodyPr/>
        <a:lstStyle/>
        <a:p>
          <a:endParaRPr lang="en-GB"/>
        </a:p>
      </dgm:t>
    </dgm:pt>
    <dgm:pt modelId="{4EF4581C-789A-482D-A077-11CBAE0E19D2}">
      <dgm:prSet phldrT="[Text]" phldr="0"/>
      <dgm:spPr/>
      <dgm:t>
        <a:bodyPr/>
        <a:lstStyle/>
        <a:p>
          <a:r>
            <a:rPr lang="en-GB">
              <a:latin typeface="Corbel" panose="020B0503020204020204"/>
            </a:rPr>
            <a:t>OneDrive</a:t>
          </a:r>
          <a:endParaRPr lang="en-GB"/>
        </a:p>
      </dgm:t>
    </dgm:pt>
    <dgm:pt modelId="{B354F552-259C-4F20-8AA2-97FB4C583014}" type="parTrans" cxnId="{B70F95CD-729D-49C1-BD18-A5AA8AC678CF}">
      <dgm:prSet/>
      <dgm:spPr/>
      <dgm:t>
        <a:bodyPr/>
        <a:lstStyle/>
        <a:p>
          <a:endParaRPr lang="en-GB"/>
        </a:p>
      </dgm:t>
    </dgm:pt>
    <dgm:pt modelId="{6657A287-4CD7-49B9-808D-A8C1464A2CD8}" type="sibTrans" cxnId="{B70F95CD-729D-49C1-BD18-A5AA8AC678CF}">
      <dgm:prSet/>
      <dgm:spPr/>
      <dgm:t>
        <a:bodyPr/>
        <a:lstStyle/>
        <a:p>
          <a:endParaRPr lang="en-GB"/>
        </a:p>
      </dgm:t>
    </dgm:pt>
    <dgm:pt modelId="{F10179D5-531B-4C6B-8FFC-869BE24D774F}">
      <dgm:prSet phldr="0"/>
      <dgm:spPr/>
      <dgm:t>
        <a:bodyPr/>
        <a:lstStyle/>
        <a:p>
          <a:r>
            <a:rPr lang="en-GB">
              <a:latin typeface="Corbel" panose="020B0503020204020204"/>
            </a:rPr>
            <a:t>Outlook</a:t>
          </a:r>
        </a:p>
      </dgm:t>
    </dgm:pt>
    <dgm:pt modelId="{9D9DCC09-1E6D-48B8-A868-7BE746E5182D}" type="parTrans" cxnId="{76F90AA2-8FDB-45B8-99E9-DAA2B67E2194}">
      <dgm:prSet/>
      <dgm:spPr/>
    </dgm:pt>
    <dgm:pt modelId="{574CE180-DE95-4AB9-9664-FC261774EDC3}" type="sibTrans" cxnId="{76F90AA2-8FDB-45B8-99E9-DAA2B67E2194}">
      <dgm:prSet/>
      <dgm:spPr/>
      <dgm:t>
        <a:bodyPr/>
        <a:lstStyle/>
        <a:p>
          <a:endParaRPr lang="en-US"/>
        </a:p>
      </dgm:t>
    </dgm:pt>
    <dgm:pt modelId="{32575333-8F25-46EC-A6E6-31585441BC99}">
      <dgm:prSet phldr="0"/>
      <dgm:spPr/>
      <dgm:t>
        <a:bodyPr/>
        <a:lstStyle/>
        <a:p>
          <a:r>
            <a:rPr lang="en-GB">
              <a:latin typeface="Corbel" panose="020B0503020204020204"/>
            </a:rPr>
            <a:t>Stream</a:t>
          </a:r>
        </a:p>
      </dgm:t>
    </dgm:pt>
    <dgm:pt modelId="{3026B8B2-8AC7-4958-96F4-2D5CE5902035}" type="parTrans" cxnId="{AD30EF73-AECD-41F1-BE40-AAAC48E0C2F5}">
      <dgm:prSet/>
      <dgm:spPr/>
    </dgm:pt>
    <dgm:pt modelId="{F1F8C6CE-DE51-4970-AA9D-B3729A8CB4AA}" type="sibTrans" cxnId="{AD30EF73-AECD-41F1-BE40-AAAC48E0C2F5}">
      <dgm:prSet/>
      <dgm:spPr/>
      <dgm:t>
        <a:bodyPr/>
        <a:lstStyle/>
        <a:p>
          <a:endParaRPr lang="en-US"/>
        </a:p>
      </dgm:t>
    </dgm:pt>
    <dgm:pt modelId="{1398F094-2730-42B9-844F-A396F1836E2E}">
      <dgm:prSet phldr="0"/>
      <dgm:spPr/>
      <dgm:t>
        <a:bodyPr/>
        <a:lstStyle/>
        <a:p>
          <a:r>
            <a:rPr lang="en-GB">
              <a:latin typeface="Corbel" panose="020B0503020204020204"/>
            </a:rPr>
            <a:t>SharePoint</a:t>
          </a:r>
        </a:p>
      </dgm:t>
    </dgm:pt>
    <dgm:pt modelId="{9E1B3909-7964-4699-8C34-030D46EF94C3}" type="parTrans" cxnId="{993AA63C-B33E-478D-8118-BC9FB8AEBAA7}">
      <dgm:prSet/>
      <dgm:spPr/>
    </dgm:pt>
    <dgm:pt modelId="{C6946488-3ECB-4DCA-B3AA-6BB137E1526C}" type="sibTrans" cxnId="{993AA63C-B33E-478D-8118-BC9FB8AEBAA7}">
      <dgm:prSet/>
      <dgm:spPr/>
      <dgm:t>
        <a:bodyPr/>
        <a:lstStyle/>
        <a:p>
          <a:endParaRPr lang="en-US"/>
        </a:p>
      </dgm:t>
    </dgm:pt>
    <dgm:pt modelId="{D0436268-0405-42DE-B412-00B207EB0BD9}" type="pres">
      <dgm:prSet presAssocID="{E85B20A7-9967-416E-B376-29B9A91792ED}" presName="vert0" presStyleCnt="0">
        <dgm:presLayoutVars>
          <dgm:dir/>
          <dgm:animOne val="branch"/>
          <dgm:animLvl val="lvl"/>
        </dgm:presLayoutVars>
      </dgm:prSet>
      <dgm:spPr/>
    </dgm:pt>
    <dgm:pt modelId="{6E17C02A-EA7C-4637-B666-33943C64FAD1}" type="pres">
      <dgm:prSet presAssocID="{0B696A03-C832-40EB-8DCB-8C27FA410676}" presName="thickLine" presStyleLbl="alignNode1" presStyleIdx="0" presStyleCnt="8"/>
      <dgm:spPr/>
    </dgm:pt>
    <dgm:pt modelId="{66B4E54B-65AC-43CD-85A6-BC677306C505}" type="pres">
      <dgm:prSet presAssocID="{0B696A03-C832-40EB-8DCB-8C27FA410676}" presName="horz1" presStyleCnt="0"/>
      <dgm:spPr/>
    </dgm:pt>
    <dgm:pt modelId="{53D70D17-E0CB-491B-B123-34895C8B6916}" type="pres">
      <dgm:prSet presAssocID="{0B696A03-C832-40EB-8DCB-8C27FA410676}" presName="tx1" presStyleLbl="revTx" presStyleIdx="0" presStyleCnt="8"/>
      <dgm:spPr/>
    </dgm:pt>
    <dgm:pt modelId="{E25AFA4A-B8C4-4D83-A87D-133904392306}" type="pres">
      <dgm:prSet presAssocID="{0B696A03-C832-40EB-8DCB-8C27FA410676}" presName="vert1" presStyleCnt="0"/>
      <dgm:spPr/>
    </dgm:pt>
    <dgm:pt modelId="{2BCB058C-266F-4B38-8182-17CDEBDF6BED}" type="pres">
      <dgm:prSet presAssocID="{13FF0FBF-8EA6-4D9B-A54D-DE40A16CC9B7}" presName="thickLine" presStyleLbl="alignNode1" presStyleIdx="1" presStyleCnt="8"/>
      <dgm:spPr/>
    </dgm:pt>
    <dgm:pt modelId="{7EC11D4A-9FB9-4945-81E6-C0A04A218A08}" type="pres">
      <dgm:prSet presAssocID="{13FF0FBF-8EA6-4D9B-A54D-DE40A16CC9B7}" presName="horz1" presStyleCnt="0"/>
      <dgm:spPr/>
    </dgm:pt>
    <dgm:pt modelId="{321146E5-EBAF-4AB0-A5A3-ECD6EFA1B4E3}" type="pres">
      <dgm:prSet presAssocID="{13FF0FBF-8EA6-4D9B-A54D-DE40A16CC9B7}" presName="tx1" presStyleLbl="revTx" presStyleIdx="1" presStyleCnt="8"/>
      <dgm:spPr/>
    </dgm:pt>
    <dgm:pt modelId="{9FEC3792-A427-46EE-8938-A2E58EAB6948}" type="pres">
      <dgm:prSet presAssocID="{13FF0FBF-8EA6-4D9B-A54D-DE40A16CC9B7}" presName="vert1" presStyleCnt="0"/>
      <dgm:spPr/>
    </dgm:pt>
    <dgm:pt modelId="{70A44EFD-2662-4D3E-A231-27325CEC9C12}" type="pres">
      <dgm:prSet presAssocID="{BAEF33FC-4C61-4D87-876F-8C3FF5876049}" presName="thickLine" presStyleLbl="alignNode1" presStyleIdx="2" presStyleCnt="8"/>
      <dgm:spPr/>
    </dgm:pt>
    <dgm:pt modelId="{49444727-94CE-4177-A585-486C8E2EBEF9}" type="pres">
      <dgm:prSet presAssocID="{BAEF33FC-4C61-4D87-876F-8C3FF5876049}" presName="horz1" presStyleCnt="0"/>
      <dgm:spPr/>
    </dgm:pt>
    <dgm:pt modelId="{7305FA0E-D426-4F24-971A-4E10E8A32053}" type="pres">
      <dgm:prSet presAssocID="{BAEF33FC-4C61-4D87-876F-8C3FF5876049}" presName="tx1" presStyleLbl="revTx" presStyleIdx="2" presStyleCnt="8"/>
      <dgm:spPr/>
    </dgm:pt>
    <dgm:pt modelId="{5AC6EEFA-464C-4F64-B165-4B4DDBFEF753}" type="pres">
      <dgm:prSet presAssocID="{BAEF33FC-4C61-4D87-876F-8C3FF5876049}" presName="vert1" presStyleCnt="0"/>
      <dgm:spPr/>
    </dgm:pt>
    <dgm:pt modelId="{A5A4234D-C2CF-40FE-A2CC-FDD7A62CA90D}" type="pres">
      <dgm:prSet presAssocID="{EC754C90-E29D-461C-8A43-5F1563B80D82}" presName="thickLine" presStyleLbl="alignNode1" presStyleIdx="3" presStyleCnt="8"/>
      <dgm:spPr/>
    </dgm:pt>
    <dgm:pt modelId="{736F5F2C-93A9-47F2-B841-8818FA7D6D01}" type="pres">
      <dgm:prSet presAssocID="{EC754C90-E29D-461C-8A43-5F1563B80D82}" presName="horz1" presStyleCnt="0"/>
      <dgm:spPr/>
    </dgm:pt>
    <dgm:pt modelId="{D2B5DFF5-E40F-47F6-B69A-2471A16178F4}" type="pres">
      <dgm:prSet presAssocID="{EC754C90-E29D-461C-8A43-5F1563B80D82}" presName="tx1" presStyleLbl="revTx" presStyleIdx="3" presStyleCnt="8"/>
      <dgm:spPr/>
    </dgm:pt>
    <dgm:pt modelId="{FD1D95BB-39CA-4AE6-A954-CAC996004B3C}" type="pres">
      <dgm:prSet presAssocID="{EC754C90-E29D-461C-8A43-5F1563B80D82}" presName="vert1" presStyleCnt="0"/>
      <dgm:spPr/>
    </dgm:pt>
    <dgm:pt modelId="{E8C9DA50-8C6C-4AD7-B7FF-CCB3202F1F84}" type="pres">
      <dgm:prSet presAssocID="{4EF4581C-789A-482D-A077-11CBAE0E19D2}" presName="thickLine" presStyleLbl="alignNode1" presStyleIdx="4" presStyleCnt="8"/>
      <dgm:spPr/>
    </dgm:pt>
    <dgm:pt modelId="{21F4E2BF-3F27-4AF7-A304-B56E195E8567}" type="pres">
      <dgm:prSet presAssocID="{4EF4581C-789A-482D-A077-11CBAE0E19D2}" presName="horz1" presStyleCnt="0"/>
      <dgm:spPr/>
    </dgm:pt>
    <dgm:pt modelId="{A642A658-FC23-4716-99CD-F0FB85A78981}" type="pres">
      <dgm:prSet presAssocID="{4EF4581C-789A-482D-A077-11CBAE0E19D2}" presName="tx1" presStyleLbl="revTx" presStyleIdx="4" presStyleCnt="8"/>
      <dgm:spPr/>
    </dgm:pt>
    <dgm:pt modelId="{A049C1D2-80F8-48A9-BDC7-4E902733C657}" type="pres">
      <dgm:prSet presAssocID="{4EF4581C-789A-482D-A077-11CBAE0E19D2}" presName="vert1" presStyleCnt="0"/>
      <dgm:spPr/>
    </dgm:pt>
    <dgm:pt modelId="{4357BC79-8E78-4249-A7D7-3C6148C88722}" type="pres">
      <dgm:prSet presAssocID="{F10179D5-531B-4C6B-8FFC-869BE24D774F}" presName="thickLine" presStyleLbl="alignNode1" presStyleIdx="5" presStyleCnt="8"/>
      <dgm:spPr/>
    </dgm:pt>
    <dgm:pt modelId="{BBE3F722-32FE-4DB4-9A01-35B45914AB59}" type="pres">
      <dgm:prSet presAssocID="{F10179D5-531B-4C6B-8FFC-869BE24D774F}" presName="horz1" presStyleCnt="0"/>
      <dgm:spPr/>
    </dgm:pt>
    <dgm:pt modelId="{F2E73A9D-9118-4D0E-B6F7-59DFD8792135}" type="pres">
      <dgm:prSet presAssocID="{F10179D5-531B-4C6B-8FFC-869BE24D774F}" presName="tx1" presStyleLbl="revTx" presStyleIdx="5" presStyleCnt="8"/>
      <dgm:spPr/>
    </dgm:pt>
    <dgm:pt modelId="{40DEB375-F174-40C4-A18F-059E29F83F04}" type="pres">
      <dgm:prSet presAssocID="{F10179D5-531B-4C6B-8FFC-869BE24D774F}" presName="vert1" presStyleCnt="0"/>
      <dgm:spPr/>
    </dgm:pt>
    <dgm:pt modelId="{2A436893-1FC2-4843-ACCB-3B0F312203B4}" type="pres">
      <dgm:prSet presAssocID="{32575333-8F25-46EC-A6E6-31585441BC99}" presName="thickLine" presStyleLbl="alignNode1" presStyleIdx="6" presStyleCnt="8"/>
      <dgm:spPr/>
    </dgm:pt>
    <dgm:pt modelId="{00BB5698-D84D-4CBD-807B-54BAF900D7FB}" type="pres">
      <dgm:prSet presAssocID="{32575333-8F25-46EC-A6E6-31585441BC99}" presName="horz1" presStyleCnt="0"/>
      <dgm:spPr/>
    </dgm:pt>
    <dgm:pt modelId="{3FB4FB6A-F313-4688-94D7-B7E43F6A1627}" type="pres">
      <dgm:prSet presAssocID="{32575333-8F25-46EC-A6E6-31585441BC99}" presName="tx1" presStyleLbl="revTx" presStyleIdx="6" presStyleCnt="8"/>
      <dgm:spPr/>
    </dgm:pt>
    <dgm:pt modelId="{8F7BCD55-BEE0-4128-B2D9-F5530979FE2D}" type="pres">
      <dgm:prSet presAssocID="{32575333-8F25-46EC-A6E6-31585441BC99}" presName="vert1" presStyleCnt="0"/>
      <dgm:spPr/>
    </dgm:pt>
    <dgm:pt modelId="{3A5766ED-53C4-425C-A3F1-ED45810C84A3}" type="pres">
      <dgm:prSet presAssocID="{1398F094-2730-42B9-844F-A396F1836E2E}" presName="thickLine" presStyleLbl="alignNode1" presStyleIdx="7" presStyleCnt="8"/>
      <dgm:spPr/>
    </dgm:pt>
    <dgm:pt modelId="{934F46D9-6577-4354-8B5C-612DF3DE67DC}" type="pres">
      <dgm:prSet presAssocID="{1398F094-2730-42B9-844F-A396F1836E2E}" presName="horz1" presStyleCnt="0"/>
      <dgm:spPr/>
    </dgm:pt>
    <dgm:pt modelId="{61728C8A-D4F9-4838-A6CC-49A26812DB34}" type="pres">
      <dgm:prSet presAssocID="{1398F094-2730-42B9-844F-A396F1836E2E}" presName="tx1" presStyleLbl="revTx" presStyleIdx="7" presStyleCnt="8"/>
      <dgm:spPr/>
    </dgm:pt>
    <dgm:pt modelId="{09733B59-988D-4E2D-B627-6F76CCC0B6FE}" type="pres">
      <dgm:prSet presAssocID="{1398F094-2730-42B9-844F-A396F1836E2E}" presName="vert1" presStyleCnt="0"/>
      <dgm:spPr/>
    </dgm:pt>
  </dgm:ptLst>
  <dgm:cxnLst>
    <dgm:cxn modelId="{83249B01-40B8-4D79-96E4-B77D9EEA409D}" type="presOf" srcId="{4EF4581C-789A-482D-A077-11CBAE0E19D2}" destId="{A642A658-FC23-4716-99CD-F0FB85A78981}" srcOrd="0" destOrd="0" presId="urn:microsoft.com/office/officeart/2008/layout/LinedList"/>
    <dgm:cxn modelId="{F289BE04-2D30-4297-90D6-158E9191DBED}" type="presOf" srcId="{EC754C90-E29D-461C-8A43-5F1563B80D82}" destId="{D2B5DFF5-E40F-47F6-B69A-2471A16178F4}" srcOrd="0" destOrd="0" presId="urn:microsoft.com/office/officeart/2008/layout/LinedList"/>
    <dgm:cxn modelId="{3D5BB10B-5D04-4127-81D6-4BE097298D99}" type="presOf" srcId="{0B696A03-C832-40EB-8DCB-8C27FA410676}" destId="{53D70D17-E0CB-491B-B123-34895C8B6916}" srcOrd="0" destOrd="0" presId="urn:microsoft.com/office/officeart/2008/layout/LinedList"/>
    <dgm:cxn modelId="{46BCD911-0D02-47B6-996B-E2D91C1E7CF7}" type="presOf" srcId="{E85B20A7-9967-416E-B376-29B9A91792ED}" destId="{D0436268-0405-42DE-B412-00B207EB0BD9}" srcOrd="0" destOrd="0" presId="urn:microsoft.com/office/officeart/2008/layout/LinedList"/>
    <dgm:cxn modelId="{89FA3514-1AA7-4BB3-8434-A9369708551E}" type="presOf" srcId="{BAEF33FC-4C61-4D87-876F-8C3FF5876049}" destId="{7305FA0E-D426-4F24-971A-4E10E8A32053}" srcOrd="0" destOrd="0" presId="urn:microsoft.com/office/officeart/2008/layout/LinedList"/>
    <dgm:cxn modelId="{993AA63C-B33E-478D-8118-BC9FB8AEBAA7}" srcId="{E85B20A7-9967-416E-B376-29B9A91792ED}" destId="{1398F094-2730-42B9-844F-A396F1836E2E}" srcOrd="7" destOrd="0" parTransId="{9E1B3909-7964-4699-8C34-030D46EF94C3}" sibTransId="{C6946488-3ECB-4DCA-B3AA-6BB137E1526C}"/>
    <dgm:cxn modelId="{160D093E-BF2C-4869-92D8-A6AC08AD6DE1}" type="presOf" srcId="{32575333-8F25-46EC-A6E6-31585441BC99}" destId="{3FB4FB6A-F313-4688-94D7-B7E43F6A1627}" srcOrd="0" destOrd="0" presId="urn:microsoft.com/office/officeart/2008/layout/LinedList"/>
    <dgm:cxn modelId="{F80E4067-73BC-484A-9D7E-0C6CF2EB4ED1}" type="presOf" srcId="{F10179D5-531B-4C6B-8FFC-869BE24D774F}" destId="{F2E73A9D-9118-4D0E-B6F7-59DFD8792135}" srcOrd="0" destOrd="0" presId="urn:microsoft.com/office/officeart/2008/layout/LinedList"/>
    <dgm:cxn modelId="{AD30EF73-AECD-41F1-BE40-AAAC48E0C2F5}" srcId="{E85B20A7-9967-416E-B376-29B9A91792ED}" destId="{32575333-8F25-46EC-A6E6-31585441BC99}" srcOrd="6" destOrd="0" parTransId="{3026B8B2-8AC7-4958-96F4-2D5CE5902035}" sibTransId="{F1F8C6CE-DE51-4970-AA9D-B3729A8CB4AA}"/>
    <dgm:cxn modelId="{E31FCF78-D6BE-409C-B75B-E2E3728FEA14}" type="presOf" srcId="{13FF0FBF-8EA6-4D9B-A54D-DE40A16CC9B7}" destId="{321146E5-EBAF-4AB0-A5A3-ECD6EFA1B4E3}" srcOrd="0" destOrd="0" presId="urn:microsoft.com/office/officeart/2008/layout/LinedList"/>
    <dgm:cxn modelId="{F10D4487-72AB-4091-85A9-0731D2A0B7AB}" type="presOf" srcId="{1398F094-2730-42B9-844F-A396F1836E2E}" destId="{61728C8A-D4F9-4838-A6CC-49A26812DB34}" srcOrd="0" destOrd="0" presId="urn:microsoft.com/office/officeart/2008/layout/LinedList"/>
    <dgm:cxn modelId="{76F90AA2-8FDB-45B8-99E9-DAA2B67E2194}" srcId="{E85B20A7-9967-416E-B376-29B9A91792ED}" destId="{F10179D5-531B-4C6B-8FFC-869BE24D774F}" srcOrd="5" destOrd="0" parTransId="{9D9DCC09-1E6D-48B8-A868-7BE746E5182D}" sibTransId="{574CE180-DE95-4AB9-9664-FC261774EDC3}"/>
    <dgm:cxn modelId="{B70F95CD-729D-49C1-BD18-A5AA8AC678CF}" srcId="{E85B20A7-9967-416E-B376-29B9A91792ED}" destId="{4EF4581C-789A-482D-A077-11CBAE0E19D2}" srcOrd="4" destOrd="0" parTransId="{B354F552-259C-4F20-8AA2-97FB4C583014}" sibTransId="{6657A287-4CD7-49B9-808D-A8C1464A2CD8}"/>
    <dgm:cxn modelId="{5AAC84CF-AD4D-4352-AA82-BFADAB5B4E27}" srcId="{E85B20A7-9967-416E-B376-29B9A91792ED}" destId="{13FF0FBF-8EA6-4D9B-A54D-DE40A16CC9B7}" srcOrd="1" destOrd="0" parTransId="{2F3C0A2C-060A-4E9D-9048-8BF0F1644423}" sibTransId="{912A4073-7945-475F-BFAA-77644C0782D1}"/>
    <dgm:cxn modelId="{8C7B59E1-E557-4B01-8CCE-FEE859CE8CE5}" srcId="{E85B20A7-9967-416E-B376-29B9A91792ED}" destId="{EC754C90-E29D-461C-8A43-5F1563B80D82}" srcOrd="3" destOrd="0" parTransId="{005AFC3D-8395-485B-AB15-5ABD9EC0A959}" sibTransId="{9594AFA8-C74D-44A7-BB2E-AA16C7A602DA}"/>
    <dgm:cxn modelId="{18B264EF-3821-4A7A-A79E-468506D50E05}" srcId="{E85B20A7-9967-416E-B376-29B9A91792ED}" destId="{0B696A03-C832-40EB-8DCB-8C27FA410676}" srcOrd="0" destOrd="0" parTransId="{D004F7F0-5991-42EE-8FE7-5F8611238EFC}" sibTransId="{7B42A1D4-016D-4B26-9525-9E4FA4AE5EBB}"/>
    <dgm:cxn modelId="{7B7B87F4-8657-4778-AF80-AA095AF3B1B8}" srcId="{E85B20A7-9967-416E-B376-29B9A91792ED}" destId="{BAEF33FC-4C61-4D87-876F-8C3FF5876049}" srcOrd="2" destOrd="0" parTransId="{A5CDC516-D555-42BD-A389-FD169BF8A29D}" sibTransId="{BA1BF4AB-8C62-4319-9874-32C5D69F371A}"/>
    <dgm:cxn modelId="{A9AD9D51-C0D1-4335-8C99-106B5EBC0811}" type="presParOf" srcId="{D0436268-0405-42DE-B412-00B207EB0BD9}" destId="{6E17C02A-EA7C-4637-B666-33943C64FAD1}" srcOrd="0" destOrd="0" presId="urn:microsoft.com/office/officeart/2008/layout/LinedList"/>
    <dgm:cxn modelId="{AE040D7D-DD68-4C5F-BEE7-F2AB61D9D91A}" type="presParOf" srcId="{D0436268-0405-42DE-B412-00B207EB0BD9}" destId="{66B4E54B-65AC-43CD-85A6-BC677306C505}" srcOrd="1" destOrd="0" presId="urn:microsoft.com/office/officeart/2008/layout/LinedList"/>
    <dgm:cxn modelId="{735340CF-63A5-4DF3-9D0B-883B73067DAC}" type="presParOf" srcId="{66B4E54B-65AC-43CD-85A6-BC677306C505}" destId="{53D70D17-E0CB-491B-B123-34895C8B6916}" srcOrd="0" destOrd="0" presId="urn:microsoft.com/office/officeart/2008/layout/LinedList"/>
    <dgm:cxn modelId="{5297EF78-43F7-4CA3-829D-1947EA438F3D}" type="presParOf" srcId="{66B4E54B-65AC-43CD-85A6-BC677306C505}" destId="{E25AFA4A-B8C4-4D83-A87D-133904392306}" srcOrd="1" destOrd="0" presId="urn:microsoft.com/office/officeart/2008/layout/LinedList"/>
    <dgm:cxn modelId="{F101F934-AF81-4959-BF44-3E8C7466DEA4}" type="presParOf" srcId="{D0436268-0405-42DE-B412-00B207EB0BD9}" destId="{2BCB058C-266F-4B38-8182-17CDEBDF6BED}" srcOrd="2" destOrd="0" presId="urn:microsoft.com/office/officeart/2008/layout/LinedList"/>
    <dgm:cxn modelId="{87BB78B7-A54E-4DF7-9AC0-E36BE2DE8CA4}" type="presParOf" srcId="{D0436268-0405-42DE-B412-00B207EB0BD9}" destId="{7EC11D4A-9FB9-4945-81E6-C0A04A218A08}" srcOrd="3" destOrd="0" presId="urn:microsoft.com/office/officeart/2008/layout/LinedList"/>
    <dgm:cxn modelId="{820CF1B6-884E-4BDB-A9B6-37D35B1C2F3B}" type="presParOf" srcId="{7EC11D4A-9FB9-4945-81E6-C0A04A218A08}" destId="{321146E5-EBAF-4AB0-A5A3-ECD6EFA1B4E3}" srcOrd="0" destOrd="0" presId="urn:microsoft.com/office/officeart/2008/layout/LinedList"/>
    <dgm:cxn modelId="{19257270-FAF1-4599-80B7-A3335D33CC74}" type="presParOf" srcId="{7EC11D4A-9FB9-4945-81E6-C0A04A218A08}" destId="{9FEC3792-A427-46EE-8938-A2E58EAB6948}" srcOrd="1" destOrd="0" presId="urn:microsoft.com/office/officeart/2008/layout/LinedList"/>
    <dgm:cxn modelId="{5A291966-95BE-46ED-A9CE-6B44254D03E2}" type="presParOf" srcId="{D0436268-0405-42DE-B412-00B207EB0BD9}" destId="{70A44EFD-2662-4D3E-A231-27325CEC9C12}" srcOrd="4" destOrd="0" presId="urn:microsoft.com/office/officeart/2008/layout/LinedList"/>
    <dgm:cxn modelId="{906F5C20-4133-4DF3-804F-910D58AE6D4D}" type="presParOf" srcId="{D0436268-0405-42DE-B412-00B207EB0BD9}" destId="{49444727-94CE-4177-A585-486C8E2EBEF9}" srcOrd="5" destOrd="0" presId="urn:microsoft.com/office/officeart/2008/layout/LinedList"/>
    <dgm:cxn modelId="{40C7EA28-3D5C-4D88-BDD3-73D972A24D12}" type="presParOf" srcId="{49444727-94CE-4177-A585-486C8E2EBEF9}" destId="{7305FA0E-D426-4F24-971A-4E10E8A32053}" srcOrd="0" destOrd="0" presId="urn:microsoft.com/office/officeart/2008/layout/LinedList"/>
    <dgm:cxn modelId="{F2CC920C-F905-45C2-AE97-6E908633F9E0}" type="presParOf" srcId="{49444727-94CE-4177-A585-486C8E2EBEF9}" destId="{5AC6EEFA-464C-4F64-B165-4B4DDBFEF753}" srcOrd="1" destOrd="0" presId="urn:microsoft.com/office/officeart/2008/layout/LinedList"/>
    <dgm:cxn modelId="{4918EA10-524C-4903-87FF-21DC815E5F94}" type="presParOf" srcId="{D0436268-0405-42DE-B412-00B207EB0BD9}" destId="{A5A4234D-C2CF-40FE-A2CC-FDD7A62CA90D}" srcOrd="6" destOrd="0" presId="urn:microsoft.com/office/officeart/2008/layout/LinedList"/>
    <dgm:cxn modelId="{212F0CB0-114B-489A-928F-F0AB426A316F}" type="presParOf" srcId="{D0436268-0405-42DE-B412-00B207EB0BD9}" destId="{736F5F2C-93A9-47F2-B841-8818FA7D6D01}" srcOrd="7" destOrd="0" presId="urn:microsoft.com/office/officeart/2008/layout/LinedList"/>
    <dgm:cxn modelId="{49ACE87D-8F16-4A04-8ED4-B2D61A987BC0}" type="presParOf" srcId="{736F5F2C-93A9-47F2-B841-8818FA7D6D01}" destId="{D2B5DFF5-E40F-47F6-B69A-2471A16178F4}" srcOrd="0" destOrd="0" presId="urn:microsoft.com/office/officeart/2008/layout/LinedList"/>
    <dgm:cxn modelId="{4A222F31-5263-4988-82EE-0FEC70EE13D1}" type="presParOf" srcId="{736F5F2C-93A9-47F2-B841-8818FA7D6D01}" destId="{FD1D95BB-39CA-4AE6-A954-CAC996004B3C}" srcOrd="1" destOrd="0" presId="urn:microsoft.com/office/officeart/2008/layout/LinedList"/>
    <dgm:cxn modelId="{423918AA-8C64-441E-A126-EAAA1FF1AD00}" type="presParOf" srcId="{D0436268-0405-42DE-B412-00B207EB0BD9}" destId="{E8C9DA50-8C6C-4AD7-B7FF-CCB3202F1F84}" srcOrd="8" destOrd="0" presId="urn:microsoft.com/office/officeart/2008/layout/LinedList"/>
    <dgm:cxn modelId="{626FAEDF-FBE2-47B2-8AC3-1ED1634170C4}" type="presParOf" srcId="{D0436268-0405-42DE-B412-00B207EB0BD9}" destId="{21F4E2BF-3F27-4AF7-A304-B56E195E8567}" srcOrd="9" destOrd="0" presId="urn:microsoft.com/office/officeart/2008/layout/LinedList"/>
    <dgm:cxn modelId="{FB0888F6-3FBB-4E6E-997E-E444F1D738E0}" type="presParOf" srcId="{21F4E2BF-3F27-4AF7-A304-B56E195E8567}" destId="{A642A658-FC23-4716-99CD-F0FB85A78981}" srcOrd="0" destOrd="0" presId="urn:microsoft.com/office/officeart/2008/layout/LinedList"/>
    <dgm:cxn modelId="{EDF7256E-1827-4E92-ACD6-38280F538AA1}" type="presParOf" srcId="{21F4E2BF-3F27-4AF7-A304-B56E195E8567}" destId="{A049C1D2-80F8-48A9-BDC7-4E902733C657}" srcOrd="1" destOrd="0" presId="urn:microsoft.com/office/officeart/2008/layout/LinedList"/>
    <dgm:cxn modelId="{8D170940-E980-43CD-8D2D-292AA70BC27D}" type="presParOf" srcId="{D0436268-0405-42DE-B412-00B207EB0BD9}" destId="{4357BC79-8E78-4249-A7D7-3C6148C88722}" srcOrd="10" destOrd="0" presId="urn:microsoft.com/office/officeart/2008/layout/LinedList"/>
    <dgm:cxn modelId="{C5F85BDF-00AE-409C-8251-40E7AA94A4C8}" type="presParOf" srcId="{D0436268-0405-42DE-B412-00B207EB0BD9}" destId="{BBE3F722-32FE-4DB4-9A01-35B45914AB59}" srcOrd="11" destOrd="0" presId="urn:microsoft.com/office/officeart/2008/layout/LinedList"/>
    <dgm:cxn modelId="{16CF400B-DEAD-429B-B78D-A31228DB545B}" type="presParOf" srcId="{BBE3F722-32FE-4DB4-9A01-35B45914AB59}" destId="{F2E73A9D-9118-4D0E-B6F7-59DFD8792135}" srcOrd="0" destOrd="0" presId="urn:microsoft.com/office/officeart/2008/layout/LinedList"/>
    <dgm:cxn modelId="{644CF899-F28D-4E09-BFD1-CEA735977A27}" type="presParOf" srcId="{BBE3F722-32FE-4DB4-9A01-35B45914AB59}" destId="{40DEB375-F174-40C4-A18F-059E29F83F04}" srcOrd="1" destOrd="0" presId="urn:microsoft.com/office/officeart/2008/layout/LinedList"/>
    <dgm:cxn modelId="{DDA66FD0-4461-4F39-8AA0-E8B681872C15}" type="presParOf" srcId="{D0436268-0405-42DE-B412-00B207EB0BD9}" destId="{2A436893-1FC2-4843-ACCB-3B0F312203B4}" srcOrd="12" destOrd="0" presId="urn:microsoft.com/office/officeart/2008/layout/LinedList"/>
    <dgm:cxn modelId="{4143B32F-D4DB-418D-B566-B57B3173635D}" type="presParOf" srcId="{D0436268-0405-42DE-B412-00B207EB0BD9}" destId="{00BB5698-D84D-4CBD-807B-54BAF900D7FB}" srcOrd="13" destOrd="0" presId="urn:microsoft.com/office/officeart/2008/layout/LinedList"/>
    <dgm:cxn modelId="{BF127C50-3B91-4CC7-835C-BD967CD9ED74}" type="presParOf" srcId="{00BB5698-D84D-4CBD-807B-54BAF900D7FB}" destId="{3FB4FB6A-F313-4688-94D7-B7E43F6A1627}" srcOrd="0" destOrd="0" presId="urn:microsoft.com/office/officeart/2008/layout/LinedList"/>
    <dgm:cxn modelId="{E277E156-EA3A-48D5-AADE-600EE3FAD9A0}" type="presParOf" srcId="{00BB5698-D84D-4CBD-807B-54BAF900D7FB}" destId="{8F7BCD55-BEE0-4128-B2D9-F5530979FE2D}" srcOrd="1" destOrd="0" presId="urn:microsoft.com/office/officeart/2008/layout/LinedList"/>
    <dgm:cxn modelId="{2C64A6B7-0D9E-4530-85E0-8E5EDDE60D1E}" type="presParOf" srcId="{D0436268-0405-42DE-B412-00B207EB0BD9}" destId="{3A5766ED-53C4-425C-A3F1-ED45810C84A3}" srcOrd="14" destOrd="0" presId="urn:microsoft.com/office/officeart/2008/layout/LinedList"/>
    <dgm:cxn modelId="{5BD8CEF7-FFBB-4C4B-BA96-7A64961A4283}" type="presParOf" srcId="{D0436268-0405-42DE-B412-00B207EB0BD9}" destId="{934F46D9-6577-4354-8B5C-612DF3DE67DC}" srcOrd="15" destOrd="0" presId="urn:microsoft.com/office/officeart/2008/layout/LinedList"/>
    <dgm:cxn modelId="{B6BC8515-518D-4025-B446-6E7AD881D510}" type="presParOf" srcId="{934F46D9-6577-4354-8B5C-612DF3DE67DC}" destId="{61728C8A-D4F9-4838-A6CC-49A26812DB34}" srcOrd="0" destOrd="0" presId="urn:microsoft.com/office/officeart/2008/layout/LinedList"/>
    <dgm:cxn modelId="{588072B4-0839-439E-B1A4-89A23C39048B}" type="presParOf" srcId="{934F46D9-6577-4354-8B5C-612DF3DE67DC}" destId="{09733B59-988D-4E2D-B627-6F76CCC0B6F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FB9AA1-E851-4C85-B15A-9D297E26835D}" type="doc">
      <dgm:prSet loTypeId="urn:microsoft.com/office/officeart/2008/layout/LinedList" loCatId="list" qsTypeId="urn:microsoft.com/office/officeart/2005/8/quickstyle/simple1" qsCatId="simple" csTypeId="urn:microsoft.com/office/officeart/2005/8/colors/colorful2" csCatId="colorful" phldr="1"/>
      <dgm:spPr/>
    </dgm:pt>
    <dgm:pt modelId="{F113CF6C-E285-42C8-8A58-0EE4E274E0DB}">
      <dgm:prSet phldrT="[Text]" phldr="0"/>
      <dgm:spPr/>
      <dgm:t>
        <a:bodyPr/>
        <a:lstStyle/>
        <a:p>
          <a:pPr rtl="0"/>
          <a:r>
            <a:rPr lang="en-GB">
              <a:latin typeface="Corbel" panose="020B0503020204020204"/>
            </a:rPr>
            <a:t>Participants consent freely.</a:t>
          </a:r>
          <a:endParaRPr lang="en-GB"/>
        </a:p>
      </dgm:t>
    </dgm:pt>
    <dgm:pt modelId="{D72AD82F-85E0-4F27-8344-E7C029353243}" type="parTrans" cxnId="{ADA6BCDF-B9E8-4798-8752-C0DE392BD29A}">
      <dgm:prSet/>
      <dgm:spPr/>
    </dgm:pt>
    <dgm:pt modelId="{D43F1F53-B06A-40C6-A17D-950C9C4FFF8A}" type="sibTrans" cxnId="{ADA6BCDF-B9E8-4798-8752-C0DE392BD29A}">
      <dgm:prSet/>
      <dgm:spPr/>
      <dgm:t>
        <a:bodyPr/>
        <a:lstStyle/>
        <a:p>
          <a:endParaRPr lang="en-GB"/>
        </a:p>
      </dgm:t>
    </dgm:pt>
    <dgm:pt modelId="{D68E6938-09D2-4E43-B479-AD8F987D98A3}">
      <dgm:prSet phldrT="[Text]" phldr="0"/>
      <dgm:spPr/>
      <dgm:t>
        <a:bodyPr/>
        <a:lstStyle/>
        <a:p>
          <a:pPr rtl="0"/>
          <a:r>
            <a:rPr lang="en-GB">
              <a:latin typeface="Corbel" panose="020B0503020204020204"/>
            </a:rPr>
            <a:t>Participants will be treated with privacy.</a:t>
          </a:r>
          <a:endParaRPr lang="en-GB"/>
        </a:p>
      </dgm:t>
    </dgm:pt>
    <dgm:pt modelId="{68F1F556-BA4F-425A-9332-8DFF0B595407}" type="parTrans" cxnId="{A06793FC-CE58-4D14-9FDB-CA3644F3B3D4}">
      <dgm:prSet/>
      <dgm:spPr/>
    </dgm:pt>
    <dgm:pt modelId="{1A484917-D644-4DBA-A7A3-ED3DD8653B18}" type="sibTrans" cxnId="{A06793FC-CE58-4D14-9FDB-CA3644F3B3D4}">
      <dgm:prSet/>
      <dgm:spPr/>
      <dgm:t>
        <a:bodyPr/>
        <a:lstStyle/>
        <a:p>
          <a:endParaRPr lang="en-GB"/>
        </a:p>
      </dgm:t>
    </dgm:pt>
    <dgm:pt modelId="{BC7EB3EF-386B-4E69-B118-4075182F6F00}">
      <dgm:prSet phldrT="[Text]" phldr="0"/>
      <dgm:spPr/>
      <dgm:t>
        <a:bodyPr/>
        <a:lstStyle/>
        <a:p>
          <a:pPr rtl="0"/>
          <a:r>
            <a:rPr lang="en-GB">
              <a:latin typeface="Corbel" panose="020B0503020204020204"/>
            </a:rPr>
            <a:t> All information collected will be confidential.</a:t>
          </a:r>
          <a:endParaRPr lang="en-GB"/>
        </a:p>
      </dgm:t>
    </dgm:pt>
    <dgm:pt modelId="{AFBFFCF0-A227-447B-8346-CFBC6683922E}" type="parTrans" cxnId="{74BBCDE7-17B2-440B-90DB-D7331959713C}">
      <dgm:prSet/>
      <dgm:spPr/>
    </dgm:pt>
    <dgm:pt modelId="{48E1262D-E232-44AB-B9AA-D6C936EDCBAA}" type="sibTrans" cxnId="{74BBCDE7-17B2-440B-90DB-D7331959713C}">
      <dgm:prSet/>
      <dgm:spPr/>
      <dgm:t>
        <a:bodyPr/>
        <a:lstStyle/>
        <a:p>
          <a:endParaRPr lang="en-GB"/>
        </a:p>
      </dgm:t>
    </dgm:pt>
    <dgm:pt modelId="{8C9796D2-AF1F-4419-A579-5E04F2EAEFFE}">
      <dgm:prSet phldr="0"/>
      <dgm:spPr/>
      <dgm:t>
        <a:bodyPr/>
        <a:lstStyle/>
        <a:p>
          <a:pPr rtl="0"/>
          <a:r>
            <a:rPr lang="en-GB">
              <a:latin typeface="Corbel" panose="020B0503020204020204"/>
            </a:rPr>
            <a:t>Participants can withdraw at any time.</a:t>
          </a:r>
        </a:p>
      </dgm:t>
    </dgm:pt>
    <dgm:pt modelId="{3C39D86A-3E7B-4070-81AB-5F454D4CA298}" type="parTrans" cxnId="{4861A6E1-82F1-430D-B072-ED28EDB0BBBC}">
      <dgm:prSet/>
      <dgm:spPr/>
    </dgm:pt>
    <dgm:pt modelId="{796719CD-0919-4651-A0A3-05170D809A29}" type="sibTrans" cxnId="{4861A6E1-82F1-430D-B072-ED28EDB0BBBC}">
      <dgm:prSet/>
      <dgm:spPr/>
      <dgm:t>
        <a:bodyPr/>
        <a:lstStyle/>
        <a:p>
          <a:endParaRPr lang="en-GB"/>
        </a:p>
      </dgm:t>
    </dgm:pt>
    <dgm:pt modelId="{181ACED2-C208-4A02-AA9C-494328CF260D}" type="pres">
      <dgm:prSet presAssocID="{B6FB9AA1-E851-4C85-B15A-9D297E26835D}" presName="vert0" presStyleCnt="0">
        <dgm:presLayoutVars>
          <dgm:dir/>
          <dgm:animOne val="branch"/>
          <dgm:animLvl val="lvl"/>
        </dgm:presLayoutVars>
      </dgm:prSet>
      <dgm:spPr/>
    </dgm:pt>
    <dgm:pt modelId="{F6A14CBD-8112-411E-8267-29AC1E2C6419}" type="pres">
      <dgm:prSet presAssocID="{F113CF6C-E285-42C8-8A58-0EE4E274E0DB}" presName="thickLine" presStyleLbl="alignNode1" presStyleIdx="0" presStyleCnt="4"/>
      <dgm:spPr/>
    </dgm:pt>
    <dgm:pt modelId="{C4B22E3C-A32F-4559-8AFA-14363305943E}" type="pres">
      <dgm:prSet presAssocID="{F113CF6C-E285-42C8-8A58-0EE4E274E0DB}" presName="horz1" presStyleCnt="0"/>
      <dgm:spPr/>
    </dgm:pt>
    <dgm:pt modelId="{82515D7B-6536-4F60-8B86-6177ED5BDF9E}" type="pres">
      <dgm:prSet presAssocID="{F113CF6C-E285-42C8-8A58-0EE4E274E0DB}" presName="tx1" presStyleLbl="revTx" presStyleIdx="0" presStyleCnt="4"/>
      <dgm:spPr/>
    </dgm:pt>
    <dgm:pt modelId="{36594C4A-D89F-47AF-A49F-61D379AB8DBF}" type="pres">
      <dgm:prSet presAssocID="{F113CF6C-E285-42C8-8A58-0EE4E274E0DB}" presName="vert1" presStyleCnt="0"/>
      <dgm:spPr/>
    </dgm:pt>
    <dgm:pt modelId="{7BE5765D-CB43-4099-B971-9433DD44A26E}" type="pres">
      <dgm:prSet presAssocID="{D68E6938-09D2-4E43-B479-AD8F987D98A3}" presName="thickLine" presStyleLbl="alignNode1" presStyleIdx="1" presStyleCnt="4"/>
      <dgm:spPr/>
    </dgm:pt>
    <dgm:pt modelId="{8F9363D6-DD78-4002-9A12-59CA223C98C0}" type="pres">
      <dgm:prSet presAssocID="{D68E6938-09D2-4E43-B479-AD8F987D98A3}" presName="horz1" presStyleCnt="0"/>
      <dgm:spPr/>
    </dgm:pt>
    <dgm:pt modelId="{9CB36645-3707-43F3-AED2-1CB99FC5E4E8}" type="pres">
      <dgm:prSet presAssocID="{D68E6938-09D2-4E43-B479-AD8F987D98A3}" presName="tx1" presStyleLbl="revTx" presStyleIdx="1" presStyleCnt="4"/>
      <dgm:spPr/>
    </dgm:pt>
    <dgm:pt modelId="{039C0ED3-789F-460A-9AF2-8734EDCCB7F8}" type="pres">
      <dgm:prSet presAssocID="{D68E6938-09D2-4E43-B479-AD8F987D98A3}" presName="vert1" presStyleCnt="0"/>
      <dgm:spPr/>
    </dgm:pt>
    <dgm:pt modelId="{E1DEE591-5EF3-42D5-BEEE-F9EF7338B77B}" type="pres">
      <dgm:prSet presAssocID="{BC7EB3EF-386B-4E69-B118-4075182F6F00}" presName="thickLine" presStyleLbl="alignNode1" presStyleIdx="2" presStyleCnt="4"/>
      <dgm:spPr/>
    </dgm:pt>
    <dgm:pt modelId="{BF50FEB0-00A8-46ED-AB4C-C03C57FE28C9}" type="pres">
      <dgm:prSet presAssocID="{BC7EB3EF-386B-4E69-B118-4075182F6F00}" presName="horz1" presStyleCnt="0"/>
      <dgm:spPr/>
    </dgm:pt>
    <dgm:pt modelId="{E3BE3137-84F3-4BE1-BEAE-F7683998DA19}" type="pres">
      <dgm:prSet presAssocID="{BC7EB3EF-386B-4E69-B118-4075182F6F00}" presName="tx1" presStyleLbl="revTx" presStyleIdx="2" presStyleCnt="4"/>
      <dgm:spPr/>
    </dgm:pt>
    <dgm:pt modelId="{E3027375-E76B-44CC-98BB-6F5140096C44}" type="pres">
      <dgm:prSet presAssocID="{BC7EB3EF-386B-4E69-B118-4075182F6F00}" presName="vert1" presStyleCnt="0"/>
      <dgm:spPr/>
    </dgm:pt>
    <dgm:pt modelId="{9CC69D89-BFC2-4427-8BD0-17DE2DD74539}" type="pres">
      <dgm:prSet presAssocID="{8C9796D2-AF1F-4419-A579-5E04F2EAEFFE}" presName="thickLine" presStyleLbl="alignNode1" presStyleIdx="3" presStyleCnt="4"/>
      <dgm:spPr/>
    </dgm:pt>
    <dgm:pt modelId="{275730A0-6741-4039-8C18-95078A1C3565}" type="pres">
      <dgm:prSet presAssocID="{8C9796D2-AF1F-4419-A579-5E04F2EAEFFE}" presName="horz1" presStyleCnt="0"/>
      <dgm:spPr/>
    </dgm:pt>
    <dgm:pt modelId="{C1A867DC-EE1D-42FD-8D2C-2E8764206720}" type="pres">
      <dgm:prSet presAssocID="{8C9796D2-AF1F-4419-A579-5E04F2EAEFFE}" presName="tx1" presStyleLbl="revTx" presStyleIdx="3" presStyleCnt="4"/>
      <dgm:spPr/>
    </dgm:pt>
    <dgm:pt modelId="{5F9FE190-A70D-408D-88A1-6B29A11A8072}" type="pres">
      <dgm:prSet presAssocID="{8C9796D2-AF1F-4419-A579-5E04F2EAEFFE}" presName="vert1" presStyleCnt="0"/>
      <dgm:spPr/>
    </dgm:pt>
  </dgm:ptLst>
  <dgm:cxnLst>
    <dgm:cxn modelId="{EE7F3225-C0F5-4683-B5FD-81A6CDF12A51}" type="presOf" srcId="{F113CF6C-E285-42C8-8A58-0EE4E274E0DB}" destId="{82515D7B-6536-4F60-8B86-6177ED5BDF9E}" srcOrd="0" destOrd="0" presId="urn:microsoft.com/office/officeart/2008/layout/LinedList"/>
    <dgm:cxn modelId="{A9AE562C-F877-4BA7-BA13-F009D3379BE4}" type="presOf" srcId="{B6FB9AA1-E851-4C85-B15A-9D297E26835D}" destId="{181ACED2-C208-4A02-AA9C-494328CF260D}" srcOrd="0" destOrd="0" presId="urn:microsoft.com/office/officeart/2008/layout/LinedList"/>
    <dgm:cxn modelId="{C262F859-C5FF-484D-912F-22233AEBD81A}" type="presOf" srcId="{8C9796D2-AF1F-4419-A579-5E04F2EAEFFE}" destId="{C1A867DC-EE1D-42FD-8D2C-2E8764206720}" srcOrd="0" destOrd="0" presId="urn:microsoft.com/office/officeart/2008/layout/LinedList"/>
    <dgm:cxn modelId="{4D9D0883-AB4F-4B63-BCC5-7E4EDA2C2787}" type="presOf" srcId="{D68E6938-09D2-4E43-B479-AD8F987D98A3}" destId="{9CB36645-3707-43F3-AED2-1CB99FC5E4E8}" srcOrd="0" destOrd="0" presId="urn:microsoft.com/office/officeart/2008/layout/LinedList"/>
    <dgm:cxn modelId="{ADA6BCDF-B9E8-4798-8752-C0DE392BD29A}" srcId="{B6FB9AA1-E851-4C85-B15A-9D297E26835D}" destId="{F113CF6C-E285-42C8-8A58-0EE4E274E0DB}" srcOrd="0" destOrd="0" parTransId="{D72AD82F-85E0-4F27-8344-E7C029353243}" sibTransId="{D43F1F53-B06A-40C6-A17D-950C9C4FFF8A}"/>
    <dgm:cxn modelId="{4861A6E1-82F1-430D-B072-ED28EDB0BBBC}" srcId="{B6FB9AA1-E851-4C85-B15A-9D297E26835D}" destId="{8C9796D2-AF1F-4419-A579-5E04F2EAEFFE}" srcOrd="3" destOrd="0" parTransId="{3C39D86A-3E7B-4070-81AB-5F454D4CA298}" sibTransId="{796719CD-0919-4651-A0A3-05170D809A29}"/>
    <dgm:cxn modelId="{74BBCDE7-17B2-440B-90DB-D7331959713C}" srcId="{B6FB9AA1-E851-4C85-B15A-9D297E26835D}" destId="{BC7EB3EF-386B-4E69-B118-4075182F6F00}" srcOrd="2" destOrd="0" parTransId="{AFBFFCF0-A227-447B-8346-CFBC6683922E}" sibTransId="{48E1262D-E232-44AB-B9AA-D6C936EDCBAA}"/>
    <dgm:cxn modelId="{6F6173EA-EFAA-44A9-BD95-950A06C99284}" type="presOf" srcId="{BC7EB3EF-386B-4E69-B118-4075182F6F00}" destId="{E3BE3137-84F3-4BE1-BEAE-F7683998DA19}" srcOrd="0" destOrd="0" presId="urn:microsoft.com/office/officeart/2008/layout/LinedList"/>
    <dgm:cxn modelId="{A06793FC-CE58-4D14-9FDB-CA3644F3B3D4}" srcId="{B6FB9AA1-E851-4C85-B15A-9D297E26835D}" destId="{D68E6938-09D2-4E43-B479-AD8F987D98A3}" srcOrd="1" destOrd="0" parTransId="{68F1F556-BA4F-425A-9332-8DFF0B595407}" sibTransId="{1A484917-D644-4DBA-A7A3-ED3DD8653B18}"/>
    <dgm:cxn modelId="{CF9EB13E-FB12-4C10-BCEF-1BC7411A57E7}" type="presParOf" srcId="{181ACED2-C208-4A02-AA9C-494328CF260D}" destId="{F6A14CBD-8112-411E-8267-29AC1E2C6419}" srcOrd="0" destOrd="0" presId="urn:microsoft.com/office/officeart/2008/layout/LinedList"/>
    <dgm:cxn modelId="{AF4AC6B4-47FA-4875-98A2-5DD257DFBE61}" type="presParOf" srcId="{181ACED2-C208-4A02-AA9C-494328CF260D}" destId="{C4B22E3C-A32F-4559-8AFA-14363305943E}" srcOrd="1" destOrd="0" presId="urn:microsoft.com/office/officeart/2008/layout/LinedList"/>
    <dgm:cxn modelId="{648E3A9B-73A1-4CFE-87B0-972373D40D0B}" type="presParOf" srcId="{C4B22E3C-A32F-4559-8AFA-14363305943E}" destId="{82515D7B-6536-4F60-8B86-6177ED5BDF9E}" srcOrd="0" destOrd="0" presId="urn:microsoft.com/office/officeart/2008/layout/LinedList"/>
    <dgm:cxn modelId="{42D2F0CD-795A-49A4-A714-8A808392FD6E}" type="presParOf" srcId="{C4B22E3C-A32F-4559-8AFA-14363305943E}" destId="{36594C4A-D89F-47AF-A49F-61D379AB8DBF}" srcOrd="1" destOrd="0" presId="urn:microsoft.com/office/officeart/2008/layout/LinedList"/>
    <dgm:cxn modelId="{C894363C-DE93-4FA8-93BC-DDB8C3B4FD72}" type="presParOf" srcId="{181ACED2-C208-4A02-AA9C-494328CF260D}" destId="{7BE5765D-CB43-4099-B971-9433DD44A26E}" srcOrd="2" destOrd="0" presId="urn:microsoft.com/office/officeart/2008/layout/LinedList"/>
    <dgm:cxn modelId="{6AD27BC4-8D43-4D78-8828-D628168C1C11}" type="presParOf" srcId="{181ACED2-C208-4A02-AA9C-494328CF260D}" destId="{8F9363D6-DD78-4002-9A12-59CA223C98C0}" srcOrd="3" destOrd="0" presId="urn:microsoft.com/office/officeart/2008/layout/LinedList"/>
    <dgm:cxn modelId="{289340AF-BB7A-4304-8817-06232C69FE83}" type="presParOf" srcId="{8F9363D6-DD78-4002-9A12-59CA223C98C0}" destId="{9CB36645-3707-43F3-AED2-1CB99FC5E4E8}" srcOrd="0" destOrd="0" presId="urn:microsoft.com/office/officeart/2008/layout/LinedList"/>
    <dgm:cxn modelId="{E90E11C1-27FA-4AD3-AE97-DFE8D6C7822B}" type="presParOf" srcId="{8F9363D6-DD78-4002-9A12-59CA223C98C0}" destId="{039C0ED3-789F-460A-9AF2-8734EDCCB7F8}" srcOrd="1" destOrd="0" presId="urn:microsoft.com/office/officeart/2008/layout/LinedList"/>
    <dgm:cxn modelId="{16340924-F710-465D-BA6F-5A9B09A044DE}" type="presParOf" srcId="{181ACED2-C208-4A02-AA9C-494328CF260D}" destId="{E1DEE591-5EF3-42D5-BEEE-F9EF7338B77B}" srcOrd="4" destOrd="0" presId="urn:microsoft.com/office/officeart/2008/layout/LinedList"/>
    <dgm:cxn modelId="{36BAFCF1-5B93-41DB-9341-B6CAF0FA3B6F}" type="presParOf" srcId="{181ACED2-C208-4A02-AA9C-494328CF260D}" destId="{BF50FEB0-00A8-46ED-AB4C-C03C57FE28C9}" srcOrd="5" destOrd="0" presId="urn:microsoft.com/office/officeart/2008/layout/LinedList"/>
    <dgm:cxn modelId="{8CFC5E4A-F115-4CCC-AFAC-0F55036E2890}" type="presParOf" srcId="{BF50FEB0-00A8-46ED-AB4C-C03C57FE28C9}" destId="{E3BE3137-84F3-4BE1-BEAE-F7683998DA19}" srcOrd="0" destOrd="0" presId="urn:microsoft.com/office/officeart/2008/layout/LinedList"/>
    <dgm:cxn modelId="{93170474-4B79-4364-9E23-9C5275A705A2}" type="presParOf" srcId="{BF50FEB0-00A8-46ED-AB4C-C03C57FE28C9}" destId="{E3027375-E76B-44CC-98BB-6F5140096C44}" srcOrd="1" destOrd="0" presId="urn:microsoft.com/office/officeart/2008/layout/LinedList"/>
    <dgm:cxn modelId="{3A573159-0F69-4746-AF4F-155AEAF81CDC}" type="presParOf" srcId="{181ACED2-C208-4A02-AA9C-494328CF260D}" destId="{9CC69D89-BFC2-4427-8BD0-17DE2DD74539}" srcOrd="6" destOrd="0" presId="urn:microsoft.com/office/officeart/2008/layout/LinedList"/>
    <dgm:cxn modelId="{F01206F6-F5B0-4F05-A217-4D0AE6B31DC6}" type="presParOf" srcId="{181ACED2-C208-4A02-AA9C-494328CF260D}" destId="{275730A0-6741-4039-8C18-95078A1C3565}" srcOrd="7" destOrd="0" presId="urn:microsoft.com/office/officeart/2008/layout/LinedList"/>
    <dgm:cxn modelId="{5253F9A7-BFA2-41AA-A275-7EDEE314B731}" type="presParOf" srcId="{275730A0-6741-4039-8C18-95078A1C3565}" destId="{C1A867DC-EE1D-42FD-8D2C-2E8764206720}" srcOrd="0" destOrd="0" presId="urn:microsoft.com/office/officeart/2008/layout/LinedList"/>
    <dgm:cxn modelId="{82457AD8-AE34-4851-BFB2-21E1097282FF}" type="presParOf" srcId="{275730A0-6741-4039-8C18-95078A1C3565}" destId="{5F9FE190-A70D-408D-88A1-6B29A11A80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F52D513-7A65-41DD-BC8C-0B322CA18D9A}"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662A1AA4-132C-4FBF-BDB1-8F5C61A1A052}">
      <dgm:prSet phldrT="[Text]" phldr="0"/>
      <dgm:spPr/>
      <dgm:t>
        <a:bodyPr/>
        <a:lstStyle/>
        <a:p>
          <a:pPr rtl="0"/>
          <a:r>
            <a:rPr lang="en-GB">
              <a:latin typeface="Arial Nova"/>
              <a:cs typeface="Arial"/>
            </a:rPr>
            <a:t>I consent to take part voluntarily? Yes or No</a:t>
          </a:r>
          <a:endParaRPr lang="en-GB">
            <a:latin typeface="Arial Nova"/>
          </a:endParaRPr>
        </a:p>
      </dgm:t>
    </dgm:pt>
    <dgm:pt modelId="{855ABB25-06A6-49D2-A617-2AC8CF94330B}" type="parTrans" cxnId="{A8F26652-829F-424B-92F2-28CDD257169D}">
      <dgm:prSet/>
      <dgm:spPr/>
      <dgm:t>
        <a:bodyPr/>
        <a:lstStyle/>
        <a:p>
          <a:endParaRPr lang="en-GB"/>
        </a:p>
      </dgm:t>
    </dgm:pt>
    <dgm:pt modelId="{6BA1B602-3480-44DE-9929-B623C92F5B50}" type="sibTrans" cxnId="{A8F26652-829F-424B-92F2-28CDD257169D}">
      <dgm:prSet/>
      <dgm:spPr/>
      <dgm:t>
        <a:bodyPr/>
        <a:lstStyle/>
        <a:p>
          <a:endParaRPr lang="en-GB"/>
        </a:p>
      </dgm:t>
    </dgm:pt>
    <dgm:pt modelId="{C7498021-7CCC-4E18-995A-EE4966DEE20A}">
      <dgm:prSet phldrT="[Text]" phldr="0"/>
      <dgm:spPr/>
      <dgm:t>
        <a:bodyPr/>
        <a:lstStyle/>
        <a:p>
          <a:pPr rtl="0"/>
          <a:r>
            <a:rPr lang="en-GB">
              <a:latin typeface="Arial Nova"/>
              <a:cs typeface="Arial"/>
            </a:rPr>
            <a:t>Do you use MS Teams more than other digital tools to work with your peers? Yes or No</a:t>
          </a:r>
          <a:endParaRPr lang="en-GB">
            <a:latin typeface="Arial Nova"/>
          </a:endParaRPr>
        </a:p>
      </dgm:t>
    </dgm:pt>
    <dgm:pt modelId="{A8675729-079F-4507-9531-D66C287CC16C}" type="parTrans" cxnId="{3493D917-E2FF-4850-96B6-71824B243CDB}">
      <dgm:prSet/>
      <dgm:spPr/>
      <dgm:t>
        <a:bodyPr/>
        <a:lstStyle/>
        <a:p>
          <a:endParaRPr lang="en-GB"/>
        </a:p>
      </dgm:t>
    </dgm:pt>
    <dgm:pt modelId="{6238D35B-4050-45A2-BC30-09D29AD295B1}" type="sibTrans" cxnId="{3493D917-E2FF-4850-96B6-71824B243CDB}">
      <dgm:prSet/>
      <dgm:spPr/>
      <dgm:t>
        <a:bodyPr/>
        <a:lstStyle/>
        <a:p>
          <a:endParaRPr lang="en-GB"/>
        </a:p>
      </dgm:t>
    </dgm:pt>
    <dgm:pt modelId="{E40684B8-436B-410E-A336-18EB24E23D58}">
      <dgm:prSet phldr="0"/>
      <dgm:spPr/>
      <dgm:t>
        <a:bodyPr/>
        <a:lstStyle/>
        <a:p>
          <a:r>
            <a:rPr lang="en-GB">
              <a:latin typeface="Arial Nova"/>
              <a:cs typeface="Arial"/>
            </a:rPr>
            <a:t>Do you use the OneDrive more than other digital tools to collaborate with peers? Yes or No</a:t>
          </a:r>
          <a:endParaRPr lang="en-GB">
            <a:latin typeface="Arial Nova"/>
          </a:endParaRPr>
        </a:p>
      </dgm:t>
    </dgm:pt>
    <dgm:pt modelId="{82428731-4D75-4CED-BBA4-49D6E4CB13AB}" type="parTrans" cxnId="{9BA78614-11B7-4A2A-9759-98D71DA3426C}">
      <dgm:prSet/>
      <dgm:spPr/>
      <dgm:t>
        <a:bodyPr/>
        <a:lstStyle/>
        <a:p>
          <a:endParaRPr lang="en-GB"/>
        </a:p>
      </dgm:t>
    </dgm:pt>
    <dgm:pt modelId="{7D7012DB-E6C7-4EEE-B72A-47371C9AFC82}" type="sibTrans" cxnId="{9BA78614-11B7-4A2A-9759-98D71DA3426C}">
      <dgm:prSet/>
      <dgm:spPr/>
      <dgm:t>
        <a:bodyPr/>
        <a:lstStyle/>
        <a:p>
          <a:endParaRPr lang="en-GB"/>
        </a:p>
      </dgm:t>
    </dgm:pt>
    <dgm:pt modelId="{DF9DD8BD-BF8B-4E56-8536-D485304A7535}">
      <dgm:prSet phldr="0"/>
      <dgm:spPr/>
      <dgm:t>
        <a:bodyPr/>
        <a:lstStyle/>
        <a:p>
          <a:r>
            <a:rPr lang="en-GB">
              <a:latin typeface="Arial Nova"/>
              <a:cs typeface="Arial"/>
            </a:rPr>
            <a:t>Do you use Moodle more than other digital tools to collaborate with peers? Yes or No</a:t>
          </a:r>
          <a:endParaRPr lang="en-GB">
            <a:latin typeface="Arial Nova"/>
          </a:endParaRPr>
        </a:p>
      </dgm:t>
    </dgm:pt>
    <dgm:pt modelId="{0D3539B4-8F11-4BD5-95FD-E7A299F78E38}" type="parTrans" cxnId="{6A78FE60-6BCD-4F4E-B9BF-1C2256B0DECA}">
      <dgm:prSet/>
      <dgm:spPr/>
      <dgm:t>
        <a:bodyPr/>
        <a:lstStyle/>
        <a:p>
          <a:endParaRPr lang="en-GB"/>
        </a:p>
      </dgm:t>
    </dgm:pt>
    <dgm:pt modelId="{907047F9-841B-47AD-B0E9-4F09BDABA0FF}" type="sibTrans" cxnId="{6A78FE60-6BCD-4F4E-B9BF-1C2256B0DECA}">
      <dgm:prSet/>
      <dgm:spPr/>
      <dgm:t>
        <a:bodyPr/>
        <a:lstStyle/>
        <a:p>
          <a:endParaRPr lang="en-GB"/>
        </a:p>
      </dgm:t>
    </dgm:pt>
    <dgm:pt modelId="{18D94192-E313-414A-9081-43D29FB431B8}">
      <dgm:prSet phldr="0"/>
      <dgm:spPr/>
      <dgm:t>
        <a:bodyPr/>
        <a:lstStyle/>
        <a:p>
          <a:pPr rtl="0"/>
          <a:r>
            <a:rPr lang="en-GB">
              <a:latin typeface="Arial Nova"/>
              <a:cs typeface="Arial"/>
            </a:rPr>
            <a:t>Rank these applications in order according to how frequently you use them to collaborate with others. (Most frequent at the top) </a:t>
          </a:r>
          <a:br>
            <a:rPr lang="en-GB">
              <a:latin typeface="Arial Nova"/>
              <a:cs typeface="Arial"/>
            </a:rPr>
          </a:br>
          <a:r>
            <a:rPr lang="en-US">
              <a:latin typeface="Arial Nova"/>
              <a:cs typeface="Arial"/>
            </a:rPr>
            <a:t> </a:t>
          </a:r>
          <a:r>
            <a:rPr lang="en-GB">
              <a:latin typeface="Arial Nova"/>
              <a:cs typeface="Arial"/>
            </a:rPr>
            <a:t>MS Teams</a:t>
          </a:r>
          <a:br>
            <a:rPr lang="en-GB">
              <a:latin typeface="Arial Nova"/>
              <a:cs typeface="Arial"/>
            </a:rPr>
          </a:br>
          <a:r>
            <a:rPr lang="en-GB">
              <a:latin typeface="Arial Nova"/>
              <a:cs typeface="Arial"/>
            </a:rPr>
            <a:t> </a:t>
          </a:r>
          <a:r>
            <a:rPr lang="en-US">
              <a:latin typeface="Arial Nova"/>
              <a:cs typeface="Arial"/>
            </a:rPr>
            <a:t> </a:t>
          </a:r>
          <a:r>
            <a:rPr lang="en-GB">
              <a:latin typeface="Arial Nova"/>
              <a:cs typeface="Arial"/>
            </a:rPr>
            <a:t>OneDrive</a:t>
          </a:r>
          <a:br>
            <a:rPr lang="en-GB">
              <a:latin typeface="Arial Nova"/>
              <a:cs typeface="Arial"/>
            </a:rPr>
          </a:br>
          <a:r>
            <a:rPr lang="en-GB">
              <a:latin typeface="Arial Nova"/>
              <a:cs typeface="Arial"/>
            </a:rPr>
            <a:t> </a:t>
          </a:r>
          <a:r>
            <a:rPr lang="en-US">
              <a:latin typeface="Arial Nova"/>
              <a:cs typeface="Arial"/>
            </a:rPr>
            <a:t> </a:t>
          </a:r>
          <a:r>
            <a:rPr lang="en-GB">
              <a:latin typeface="Arial Nova"/>
              <a:cs typeface="Arial"/>
            </a:rPr>
            <a:t>MS Word</a:t>
          </a:r>
          <a:br>
            <a:rPr lang="en-GB">
              <a:latin typeface="Arial Nova"/>
              <a:cs typeface="Arial"/>
            </a:rPr>
          </a:br>
          <a:r>
            <a:rPr lang="en-GB">
              <a:latin typeface="Arial Nova"/>
              <a:cs typeface="Arial"/>
            </a:rPr>
            <a:t> </a:t>
          </a:r>
          <a:r>
            <a:rPr lang="en-US">
              <a:latin typeface="Arial Nova"/>
              <a:cs typeface="Arial"/>
            </a:rPr>
            <a:t> </a:t>
          </a:r>
          <a:r>
            <a:rPr lang="en-GB">
              <a:latin typeface="Arial Nova"/>
              <a:cs typeface="Arial"/>
            </a:rPr>
            <a:t>WhatsApp </a:t>
          </a:r>
          <a:r>
            <a:rPr lang="en-US">
              <a:latin typeface="Arial Nova"/>
              <a:cs typeface="Arial"/>
            </a:rPr>
            <a:t> </a:t>
          </a:r>
          <a:br>
            <a:rPr lang="en-US">
              <a:latin typeface="Arial Nova"/>
              <a:cs typeface="Arial"/>
            </a:rPr>
          </a:br>
          <a:r>
            <a:rPr lang="en-GB">
              <a:latin typeface="Arial Nova"/>
              <a:cs typeface="Arial"/>
            </a:rPr>
            <a:t>  Moodle </a:t>
          </a:r>
          <a:endParaRPr lang="en-US">
            <a:latin typeface="Arial Nova"/>
          </a:endParaRPr>
        </a:p>
      </dgm:t>
    </dgm:pt>
    <dgm:pt modelId="{2C7C7689-6AFA-4B11-AE15-506158966856}" type="parTrans" cxnId="{7D858CC5-5125-4F36-A704-81ACE4DC9C32}">
      <dgm:prSet/>
      <dgm:spPr/>
      <dgm:t>
        <a:bodyPr/>
        <a:lstStyle/>
        <a:p>
          <a:endParaRPr lang="en-GB"/>
        </a:p>
      </dgm:t>
    </dgm:pt>
    <dgm:pt modelId="{58148411-D14A-4530-A261-41CF91F55801}" type="sibTrans" cxnId="{7D858CC5-5125-4F36-A704-81ACE4DC9C32}">
      <dgm:prSet/>
      <dgm:spPr/>
      <dgm:t>
        <a:bodyPr/>
        <a:lstStyle/>
        <a:p>
          <a:endParaRPr lang="en-GB"/>
        </a:p>
      </dgm:t>
    </dgm:pt>
    <dgm:pt modelId="{6E1823B2-A2AB-486C-B214-24A59EDF2A69}">
      <dgm:prSet phldr="0"/>
      <dgm:spPr/>
      <dgm:t>
        <a:bodyPr/>
        <a:lstStyle/>
        <a:p>
          <a:pPr rtl="0"/>
          <a:r>
            <a:rPr lang="en-GB">
              <a:latin typeface="Arial Nova"/>
              <a:cs typeface="Arial"/>
            </a:rPr>
            <a:t>There is no digital tool that I use more frequently than others. </a:t>
          </a:r>
          <a:r>
            <a:rPr lang="en-US">
              <a:latin typeface="Arial Nova"/>
              <a:cs typeface="Arial"/>
            </a:rPr>
            <a:t> </a:t>
          </a:r>
          <a:br>
            <a:rPr lang="en-US" b="0">
              <a:latin typeface="Arial Nova"/>
              <a:cs typeface="Arial"/>
            </a:rPr>
          </a:br>
          <a:r>
            <a:rPr lang="en-GB" b="1">
              <a:latin typeface="Arial Nova"/>
              <a:cs typeface="Arial"/>
            </a:rPr>
            <a:t>Strongly Agree, Agree, Disagree, Strongly Disagree. </a:t>
          </a:r>
          <a:r>
            <a:rPr lang="en-GB">
              <a:latin typeface="Arial Nova"/>
              <a:cs typeface="Arial"/>
            </a:rPr>
            <a:t> </a:t>
          </a:r>
          <a:br>
            <a:rPr lang="en-GB" b="0">
              <a:latin typeface="Arial Nova"/>
              <a:cs typeface="Arial"/>
            </a:rPr>
          </a:br>
          <a:r>
            <a:rPr lang="en-GB" b="1">
              <a:latin typeface="Arial Nova"/>
              <a:cs typeface="Arial"/>
            </a:rPr>
            <a:t>(Circle one response)</a:t>
          </a:r>
          <a:endParaRPr lang="en-US">
            <a:latin typeface="Arial Nova"/>
          </a:endParaRPr>
        </a:p>
      </dgm:t>
    </dgm:pt>
    <dgm:pt modelId="{69F27CA9-B45B-46C0-8782-51327CDC25B8}" type="parTrans" cxnId="{06194300-9F37-48C8-8C2A-6A7ECF59B166}">
      <dgm:prSet/>
      <dgm:spPr/>
      <dgm:t>
        <a:bodyPr/>
        <a:lstStyle/>
        <a:p>
          <a:endParaRPr lang="en-GB"/>
        </a:p>
      </dgm:t>
    </dgm:pt>
    <dgm:pt modelId="{D499B53D-0919-459F-941F-ADD216BE4165}" type="sibTrans" cxnId="{06194300-9F37-48C8-8C2A-6A7ECF59B166}">
      <dgm:prSet/>
      <dgm:spPr/>
      <dgm:t>
        <a:bodyPr/>
        <a:lstStyle/>
        <a:p>
          <a:endParaRPr lang="en-GB"/>
        </a:p>
      </dgm:t>
    </dgm:pt>
    <dgm:pt modelId="{92192479-3377-4492-82AA-2D27C44CBFEE}" type="pres">
      <dgm:prSet presAssocID="{BF52D513-7A65-41DD-BC8C-0B322CA18D9A}" presName="diagram" presStyleCnt="0">
        <dgm:presLayoutVars>
          <dgm:dir/>
          <dgm:resizeHandles val="exact"/>
        </dgm:presLayoutVars>
      </dgm:prSet>
      <dgm:spPr/>
    </dgm:pt>
    <dgm:pt modelId="{57172323-11AD-4E31-A8E2-74F4DFFB031F}" type="pres">
      <dgm:prSet presAssocID="{662A1AA4-132C-4FBF-BDB1-8F5C61A1A052}" presName="node" presStyleLbl="node1" presStyleIdx="0" presStyleCnt="6">
        <dgm:presLayoutVars>
          <dgm:bulletEnabled val="1"/>
        </dgm:presLayoutVars>
      </dgm:prSet>
      <dgm:spPr/>
    </dgm:pt>
    <dgm:pt modelId="{30823900-5FFE-4DA7-9005-1FA50E11962D}" type="pres">
      <dgm:prSet presAssocID="{6BA1B602-3480-44DE-9929-B623C92F5B50}" presName="sibTrans" presStyleCnt="0"/>
      <dgm:spPr/>
    </dgm:pt>
    <dgm:pt modelId="{F4581C5A-2EB7-41A3-AFE1-43F775C0AE0A}" type="pres">
      <dgm:prSet presAssocID="{C7498021-7CCC-4E18-995A-EE4966DEE20A}" presName="node" presStyleLbl="node1" presStyleIdx="1" presStyleCnt="6">
        <dgm:presLayoutVars>
          <dgm:bulletEnabled val="1"/>
        </dgm:presLayoutVars>
      </dgm:prSet>
      <dgm:spPr/>
    </dgm:pt>
    <dgm:pt modelId="{B188E8FE-3195-4877-AFF1-878A1D89B5A0}" type="pres">
      <dgm:prSet presAssocID="{6238D35B-4050-45A2-BC30-09D29AD295B1}" presName="sibTrans" presStyleCnt="0"/>
      <dgm:spPr/>
    </dgm:pt>
    <dgm:pt modelId="{ED2E2E64-D3D0-4D33-A2AF-F4B63A5A2979}" type="pres">
      <dgm:prSet presAssocID="{E40684B8-436B-410E-A336-18EB24E23D58}" presName="node" presStyleLbl="node1" presStyleIdx="2" presStyleCnt="6">
        <dgm:presLayoutVars>
          <dgm:bulletEnabled val="1"/>
        </dgm:presLayoutVars>
      </dgm:prSet>
      <dgm:spPr/>
    </dgm:pt>
    <dgm:pt modelId="{C164F03D-7FBD-46C2-9E02-3F65E69CE757}" type="pres">
      <dgm:prSet presAssocID="{7D7012DB-E6C7-4EEE-B72A-47371C9AFC82}" presName="sibTrans" presStyleCnt="0"/>
      <dgm:spPr/>
    </dgm:pt>
    <dgm:pt modelId="{FCCB63C1-9EB0-4FFD-91B9-18F9FF5E60E2}" type="pres">
      <dgm:prSet presAssocID="{DF9DD8BD-BF8B-4E56-8536-D485304A7535}" presName="node" presStyleLbl="node1" presStyleIdx="3" presStyleCnt="6">
        <dgm:presLayoutVars>
          <dgm:bulletEnabled val="1"/>
        </dgm:presLayoutVars>
      </dgm:prSet>
      <dgm:spPr/>
    </dgm:pt>
    <dgm:pt modelId="{59B91D8C-6A59-423D-BCE8-A7500517E5A8}" type="pres">
      <dgm:prSet presAssocID="{907047F9-841B-47AD-B0E9-4F09BDABA0FF}" presName="sibTrans" presStyleCnt="0"/>
      <dgm:spPr/>
    </dgm:pt>
    <dgm:pt modelId="{F5F76A39-6308-4E41-8E87-8001BEB87772}" type="pres">
      <dgm:prSet presAssocID="{18D94192-E313-414A-9081-43D29FB431B8}" presName="node" presStyleLbl="node1" presStyleIdx="4" presStyleCnt="6">
        <dgm:presLayoutVars>
          <dgm:bulletEnabled val="1"/>
        </dgm:presLayoutVars>
      </dgm:prSet>
      <dgm:spPr/>
    </dgm:pt>
    <dgm:pt modelId="{63948CF5-5A87-4180-8463-81D0835746F0}" type="pres">
      <dgm:prSet presAssocID="{58148411-D14A-4530-A261-41CF91F55801}" presName="sibTrans" presStyleCnt="0"/>
      <dgm:spPr/>
    </dgm:pt>
    <dgm:pt modelId="{8B5D3C66-9097-477A-B31C-D7151B2786BF}" type="pres">
      <dgm:prSet presAssocID="{6E1823B2-A2AB-486C-B214-24A59EDF2A69}" presName="node" presStyleLbl="node1" presStyleIdx="5" presStyleCnt="6">
        <dgm:presLayoutVars>
          <dgm:bulletEnabled val="1"/>
        </dgm:presLayoutVars>
      </dgm:prSet>
      <dgm:spPr/>
    </dgm:pt>
  </dgm:ptLst>
  <dgm:cxnLst>
    <dgm:cxn modelId="{06194300-9F37-48C8-8C2A-6A7ECF59B166}" srcId="{BF52D513-7A65-41DD-BC8C-0B322CA18D9A}" destId="{6E1823B2-A2AB-486C-B214-24A59EDF2A69}" srcOrd="5" destOrd="0" parTransId="{69F27CA9-B45B-46C0-8782-51327CDC25B8}" sibTransId="{D499B53D-0919-459F-941F-ADD216BE4165}"/>
    <dgm:cxn modelId="{9BA78614-11B7-4A2A-9759-98D71DA3426C}" srcId="{BF52D513-7A65-41DD-BC8C-0B322CA18D9A}" destId="{E40684B8-436B-410E-A336-18EB24E23D58}" srcOrd="2" destOrd="0" parTransId="{82428731-4D75-4CED-BBA4-49D6E4CB13AB}" sibTransId="{7D7012DB-E6C7-4EEE-B72A-47371C9AFC82}"/>
    <dgm:cxn modelId="{3493D917-E2FF-4850-96B6-71824B243CDB}" srcId="{BF52D513-7A65-41DD-BC8C-0B322CA18D9A}" destId="{C7498021-7CCC-4E18-995A-EE4966DEE20A}" srcOrd="1" destOrd="0" parTransId="{A8675729-079F-4507-9531-D66C287CC16C}" sibTransId="{6238D35B-4050-45A2-BC30-09D29AD295B1}"/>
    <dgm:cxn modelId="{73D66B18-C8E2-4B37-B99C-B9D91015B7CE}" type="presOf" srcId="{E40684B8-436B-410E-A336-18EB24E23D58}" destId="{ED2E2E64-D3D0-4D33-A2AF-F4B63A5A2979}" srcOrd="0" destOrd="0" presId="urn:microsoft.com/office/officeart/2005/8/layout/default"/>
    <dgm:cxn modelId="{80024036-E657-46D3-A66D-36E7C162D258}" type="presOf" srcId="{C7498021-7CCC-4E18-995A-EE4966DEE20A}" destId="{F4581C5A-2EB7-41A3-AFE1-43F775C0AE0A}" srcOrd="0" destOrd="0" presId="urn:microsoft.com/office/officeart/2005/8/layout/default"/>
    <dgm:cxn modelId="{6A78FE60-6BCD-4F4E-B9BF-1C2256B0DECA}" srcId="{BF52D513-7A65-41DD-BC8C-0B322CA18D9A}" destId="{DF9DD8BD-BF8B-4E56-8536-D485304A7535}" srcOrd="3" destOrd="0" parTransId="{0D3539B4-8F11-4BD5-95FD-E7A299F78E38}" sibTransId="{907047F9-841B-47AD-B0E9-4F09BDABA0FF}"/>
    <dgm:cxn modelId="{B93CC341-1BCC-4B1A-B518-77AE0E7E1576}" type="presOf" srcId="{18D94192-E313-414A-9081-43D29FB431B8}" destId="{F5F76A39-6308-4E41-8E87-8001BEB87772}" srcOrd="0" destOrd="0" presId="urn:microsoft.com/office/officeart/2005/8/layout/default"/>
    <dgm:cxn modelId="{14F07B47-646E-41BD-99F0-D5E702A15703}" type="presOf" srcId="{BF52D513-7A65-41DD-BC8C-0B322CA18D9A}" destId="{92192479-3377-4492-82AA-2D27C44CBFEE}" srcOrd="0" destOrd="0" presId="urn:microsoft.com/office/officeart/2005/8/layout/default"/>
    <dgm:cxn modelId="{A8F26652-829F-424B-92F2-28CDD257169D}" srcId="{BF52D513-7A65-41DD-BC8C-0B322CA18D9A}" destId="{662A1AA4-132C-4FBF-BDB1-8F5C61A1A052}" srcOrd="0" destOrd="0" parTransId="{855ABB25-06A6-49D2-A617-2AC8CF94330B}" sibTransId="{6BA1B602-3480-44DE-9929-B623C92F5B50}"/>
    <dgm:cxn modelId="{2FD20AB4-58A9-4E12-9254-9790D18B4DDD}" type="presOf" srcId="{662A1AA4-132C-4FBF-BDB1-8F5C61A1A052}" destId="{57172323-11AD-4E31-A8E2-74F4DFFB031F}" srcOrd="0" destOrd="0" presId="urn:microsoft.com/office/officeart/2005/8/layout/default"/>
    <dgm:cxn modelId="{7D858CC5-5125-4F36-A704-81ACE4DC9C32}" srcId="{BF52D513-7A65-41DD-BC8C-0B322CA18D9A}" destId="{18D94192-E313-414A-9081-43D29FB431B8}" srcOrd="4" destOrd="0" parTransId="{2C7C7689-6AFA-4B11-AE15-506158966856}" sibTransId="{58148411-D14A-4530-A261-41CF91F55801}"/>
    <dgm:cxn modelId="{DBE2A3E9-7AE3-46A0-826A-5C04FF42E542}" type="presOf" srcId="{6E1823B2-A2AB-486C-B214-24A59EDF2A69}" destId="{8B5D3C66-9097-477A-B31C-D7151B2786BF}" srcOrd="0" destOrd="0" presId="urn:microsoft.com/office/officeart/2005/8/layout/default"/>
    <dgm:cxn modelId="{1EABEFFD-FA73-42CA-9A03-D1492C54E062}" type="presOf" srcId="{DF9DD8BD-BF8B-4E56-8536-D485304A7535}" destId="{FCCB63C1-9EB0-4FFD-91B9-18F9FF5E60E2}" srcOrd="0" destOrd="0" presId="urn:microsoft.com/office/officeart/2005/8/layout/default"/>
    <dgm:cxn modelId="{BA98116E-EEF5-4B57-95DE-51CCE2601ECD}" type="presParOf" srcId="{92192479-3377-4492-82AA-2D27C44CBFEE}" destId="{57172323-11AD-4E31-A8E2-74F4DFFB031F}" srcOrd="0" destOrd="0" presId="urn:microsoft.com/office/officeart/2005/8/layout/default"/>
    <dgm:cxn modelId="{FCDFCC6D-781E-48F0-809A-A341225D7E61}" type="presParOf" srcId="{92192479-3377-4492-82AA-2D27C44CBFEE}" destId="{30823900-5FFE-4DA7-9005-1FA50E11962D}" srcOrd="1" destOrd="0" presId="urn:microsoft.com/office/officeart/2005/8/layout/default"/>
    <dgm:cxn modelId="{6EB9E917-A76B-4651-BD70-8A30E45BE988}" type="presParOf" srcId="{92192479-3377-4492-82AA-2D27C44CBFEE}" destId="{F4581C5A-2EB7-41A3-AFE1-43F775C0AE0A}" srcOrd="2" destOrd="0" presId="urn:microsoft.com/office/officeart/2005/8/layout/default"/>
    <dgm:cxn modelId="{D8C764A9-CD12-41EF-B27A-4FE35ED96A13}" type="presParOf" srcId="{92192479-3377-4492-82AA-2D27C44CBFEE}" destId="{B188E8FE-3195-4877-AFF1-878A1D89B5A0}" srcOrd="3" destOrd="0" presId="urn:microsoft.com/office/officeart/2005/8/layout/default"/>
    <dgm:cxn modelId="{36331D7F-4B12-4FEC-A0AF-F4DDF4439FB8}" type="presParOf" srcId="{92192479-3377-4492-82AA-2D27C44CBFEE}" destId="{ED2E2E64-D3D0-4D33-A2AF-F4B63A5A2979}" srcOrd="4" destOrd="0" presId="urn:microsoft.com/office/officeart/2005/8/layout/default"/>
    <dgm:cxn modelId="{69F49954-E74A-47AF-9765-08926810817F}" type="presParOf" srcId="{92192479-3377-4492-82AA-2D27C44CBFEE}" destId="{C164F03D-7FBD-46C2-9E02-3F65E69CE757}" srcOrd="5" destOrd="0" presId="urn:microsoft.com/office/officeart/2005/8/layout/default"/>
    <dgm:cxn modelId="{03E85C36-1DFC-4029-A48E-ADE1B7E5D457}" type="presParOf" srcId="{92192479-3377-4492-82AA-2D27C44CBFEE}" destId="{FCCB63C1-9EB0-4FFD-91B9-18F9FF5E60E2}" srcOrd="6" destOrd="0" presId="urn:microsoft.com/office/officeart/2005/8/layout/default"/>
    <dgm:cxn modelId="{F913E1A6-D506-4AA8-8E65-81B0533422A0}" type="presParOf" srcId="{92192479-3377-4492-82AA-2D27C44CBFEE}" destId="{59B91D8C-6A59-423D-BCE8-A7500517E5A8}" srcOrd="7" destOrd="0" presId="urn:microsoft.com/office/officeart/2005/8/layout/default"/>
    <dgm:cxn modelId="{77B30732-0D26-4C24-97C2-E0849FE951A8}" type="presParOf" srcId="{92192479-3377-4492-82AA-2D27C44CBFEE}" destId="{F5F76A39-6308-4E41-8E87-8001BEB87772}" srcOrd="8" destOrd="0" presId="urn:microsoft.com/office/officeart/2005/8/layout/default"/>
    <dgm:cxn modelId="{A0A7329E-6DBC-42F6-8ED8-7AAB419E26BE}" type="presParOf" srcId="{92192479-3377-4492-82AA-2D27C44CBFEE}" destId="{63948CF5-5A87-4180-8463-81D0835746F0}" srcOrd="9" destOrd="0" presId="urn:microsoft.com/office/officeart/2005/8/layout/default"/>
    <dgm:cxn modelId="{A33DBBBE-91C5-4B0A-9CD3-E2F7E7D3F9CF}" type="presParOf" srcId="{92192479-3377-4492-82AA-2D27C44CBFEE}" destId="{8B5D3C66-9097-477A-B31C-D7151B2786B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F9ABAC-13A2-4F1A-B4C2-A659D0A68155}" type="doc">
      <dgm:prSet loTypeId="urn:microsoft.com/office/officeart/2005/8/layout/vList5" loCatId="list" qsTypeId="urn:microsoft.com/office/officeart/2005/8/quickstyle/simple2" qsCatId="simple" csTypeId="urn:microsoft.com/office/officeart/2005/8/colors/accent3_2" csCatId="accent3" phldr="1"/>
      <dgm:spPr/>
      <dgm:t>
        <a:bodyPr/>
        <a:lstStyle/>
        <a:p>
          <a:endParaRPr lang="en-GB"/>
        </a:p>
      </dgm:t>
    </dgm:pt>
    <dgm:pt modelId="{BA422BB0-6177-4D70-A126-7ADF948E2FB6}">
      <dgm:prSet phldrT="[Text]" phldr="0"/>
      <dgm:spPr/>
      <dgm:t>
        <a:bodyPr/>
        <a:lstStyle/>
        <a:p>
          <a:pPr rtl="0"/>
          <a:r>
            <a:rPr lang="en-GB">
              <a:latin typeface="Corbel" panose="020B0503020204020204"/>
            </a:rPr>
            <a:t>Week 7</a:t>
          </a:r>
          <a:endParaRPr lang="en-GB"/>
        </a:p>
      </dgm:t>
    </dgm:pt>
    <dgm:pt modelId="{A75484FC-FD74-4DD5-8FFE-3EA75D561AE5}" type="parTrans" cxnId="{7A010431-B195-4F18-A6BE-8416A1D2ADF6}">
      <dgm:prSet/>
      <dgm:spPr/>
      <dgm:t>
        <a:bodyPr/>
        <a:lstStyle/>
        <a:p>
          <a:endParaRPr lang="en-GB"/>
        </a:p>
      </dgm:t>
    </dgm:pt>
    <dgm:pt modelId="{7EE86740-7EA5-45EC-AA26-7C885E64ECD4}" type="sibTrans" cxnId="{7A010431-B195-4F18-A6BE-8416A1D2ADF6}">
      <dgm:prSet/>
      <dgm:spPr/>
      <dgm:t>
        <a:bodyPr/>
        <a:lstStyle/>
        <a:p>
          <a:endParaRPr lang="en-GB"/>
        </a:p>
      </dgm:t>
    </dgm:pt>
    <dgm:pt modelId="{4D370293-3487-4DF9-872A-32A5E55B8187}">
      <dgm:prSet phldrT="[Text]" phldr="0"/>
      <dgm:spPr/>
      <dgm:t>
        <a:bodyPr/>
        <a:lstStyle/>
        <a:p>
          <a:pPr rtl="0"/>
          <a:r>
            <a:rPr lang="en-GB" b="1"/>
            <a:t>Create questionnaire and collect data</a:t>
          </a:r>
          <a:endParaRPr lang="en-GB"/>
        </a:p>
      </dgm:t>
    </dgm:pt>
    <dgm:pt modelId="{B5EE81A7-1039-44DD-9D2B-1A9965D994AF}" type="parTrans" cxnId="{918BCE5B-942A-42D7-B17C-C90EE768A039}">
      <dgm:prSet/>
      <dgm:spPr/>
      <dgm:t>
        <a:bodyPr/>
        <a:lstStyle/>
        <a:p>
          <a:endParaRPr lang="en-GB"/>
        </a:p>
      </dgm:t>
    </dgm:pt>
    <dgm:pt modelId="{384AE935-8206-4FDD-83AC-63719D121679}" type="sibTrans" cxnId="{918BCE5B-942A-42D7-B17C-C90EE768A039}">
      <dgm:prSet/>
      <dgm:spPr/>
      <dgm:t>
        <a:bodyPr/>
        <a:lstStyle/>
        <a:p>
          <a:endParaRPr lang="en-GB"/>
        </a:p>
      </dgm:t>
    </dgm:pt>
    <dgm:pt modelId="{226FB7A6-212C-4748-9A9E-E27DB3B44B12}">
      <dgm:prSet phldrT="[Text]" phldr="0"/>
      <dgm:spPr/>
      <dgm:t>
        <a:bodyPr/>
        <a:lstStyle/>
        <a:p>
          <a:pPr rtl="0"/>
          <a:r>
            <a:rPr lang="en-GB">
              <a:latin typeface="Corbel" panose="020B0503020204020204"/>
            </a:rPr>
            <a:t>Week 8</a:t>
          </a:r>
          <a:endParaRPr lang="en-GB"/>
        </a:p>
      </dgm:t>
    </dgm:pt>
    <dgm:pt modelId="{3D403176-F307-4C6D-9AD9-DFD7E19DD499}" type="parTrans" cxnId="{AE4917E5-FA6B-4928-AB9A-A592846D2541}">
      <dgm:prSet/>
      <dgm:spPr/>
      <dgm:t>
        <a:bodyPr/>
        <a:lstStyle/>
        <a:p>
          <a:endParaRPr lang="en-GB"/>
        </a:p>
      </dgm:t>
    </dgm:pt>
    <dgm:pt modelId="{407BE749-9E69-47A9-B4ED-CA696FDFE2C7}" type="sibTrans" cxnId="{AE4917E5-FA6B-4928-AB9A-A592846D2541}">
      <dgm:prSet/>
      <dgm:spPr/>
      <dgm:t>
        <a:bodyPr/>
        <a:lstStyle/>
        <a:p>
          <a:endParaRPr lang="en-GB"/>
        </a:p>
      </dgm:t>
    </dgm:pt>
    <dgm:pt modelId="{C77C82EA-FF7D-480B-9539-FCCBCA902D1F}">
      <dgm:prSet phldrT="[Text]" phldr="0"/>
      <dgm:spPr/>
      <dgm:t>
        <a:bodyPr/>
        <a:lstStyle/>
        <a:p>
          <a:pPr rtl="0"/>
          <a:r>
            <a:rPr lang="en-GB" b="1"/>
            <a:t>Analyse results.</a:t>
          </a:r>
          <a:r>
            <a:rPr lang="en-GB" b="1">
              <a:latin typeface="Corbel" panose="020B0503020204020204"/>
            </a:rPr>
            <a:t> </a:t>
          </a:r>
          <a:endParaRPr lang="en-GB">
            <a:latin typeface="Corbel" panose="020B0503020204020204"/>
          </a:endParaRPr>
        </a:p>
      </dgm:t>
    </dgm:pt>
    <dgm:pt modelId="{ED131AE1-F8FB-4A60-9434-90215C0C3BEE}" type="parTrans" cxnId="{819669C2-7A53-45DE-8905-7837065B5497}">
      <dgm:prSet/>
      <dgm:spPr/>
      <dgm:t>
        <a:bodyPr/>
        <a:lstStyle/>
        <a:p>
          <a:endParaRPr lang="en-GB"/>
        </a:p>
      </dgm:t>
    </dgm:pt>
    <dgm:pt modelId="{CD3C8134-1A65-4769-B89A-3E11F00FEF42}" type="sibTrans" cxnId="{819669C2-7A53-45DE-8905-7837065B5497}">
      <dgm:prSet/>
      <dgm:spPr/>
      <dgm:t>
        <a:bodyPr/>
        <a:lstStyle/>
        <a:p>
          <a:endParaRPr lang="en-GB"/>
        </a:p>
      </dgm:t>
    </dgm:pt>
    <dgm:pt modelId="{BBCAB901-FD01-4DFB-9B53-BB17EF2F2B64}">
      <dgm:prSet phldrT="[Text]" phldr="0"/>
      <dgm:spPr/>
      <dgm:t>
        <a:bodyPr/>
        <a:lstStyle/>
        <a:p>
          <a:pPr rtl="0"/>
          <a:r>
            <a:rPr lang="en-GB">
              <a:latin typeface="Corbel" panose="020B0503020204020204"/>
            </a:rPr>
            <a:t>Week 9/10</a:t>
          </a:r>
          <a:endParaRPr lang="en-GB"/>
        </a:p>
      </dgm:t>
    </dgm:pt>
    <dgm:pt modelId="{F3F31BCB-D021-4237-A593-7F8958968D6D}" type="parTrans" cxnId="{9FD3CBEF-9D03-41E1-8D5B-EAFF166989C7}">
      <dgm:prSet/>
      <dgm:spPr/>
      <dgm:t>
        <a:bodyPr/>
        <a:lstStyle/>
        <a:p>
          <a:endParaRPr lang="en-GB"/>
        </a:p>
      </dgm:t>
    </dgm:pt>
    <dgm:pt modelId="{EEE8647B-BB22-46D7-8D95-F0B934134CBC}" type="sibTrans" cxnId="{9FD3CBEF-9D03-41E1-8D5B-EAFF166989C7}">
      <dgm:prSet/>
      <dgm:spPr/>
      <dgm:t>
        <a:bodyPr/>
        <a:lstStyle/>
        <a:p>
          <a:endParaRPr lang="en-GB"/>
        </a:p>
      </dgm:t>
    </dgm:pt>
    <dgm:pt modelId="{66B287B5-71CA-4278-9901-EE68EFF6CA5A}">
      <dgm:prSet phldrT="[Text]" phldr="0"/>
      <dgm:spPr/>
      <dgm:t>
        <a:bodyPr/>
        <a:lstStyle/>
        <a:p>
          <a:pPr rtl="0"/>
          <a:r>
            <a:rPr lang="en-GB" b="1"/>
            <a:t>Write up full report with discussions and conclusion.</a:t>
          </a:r>
          <a:r>
            <a:rPr lang="en-GB" b="1">
              <a:latin typeface="Corbel" panose="020B0503020204020204"/>
            </a:rPr>
            <a:t> </a:t>
          </a:r>
          <a:endParaRPr lang="en-GB"/>
        </a:p>
      </dgm:t>
    </dgm:pt>
    <dgm:pt modelId="{9DED6CDD-B097-4C81-9194-FAF686247B82}" type="parTrans" cxnId="{1EFDEB88-176B-478F-A126-8BACC7D2186B}">
      <dgm:prSet/>
      <dgm:spPr/>
      <dgm:t>
        <a:bodyPr/>
        <a:lstStyle/>
        <a:p>
          <a:endParaRPr lang="en-GB"/>
        </a:p>
      </dgm:t>
    </dgm:pt>
    <dgm:pt modelId="{290C57E2-4282-4FD7-A9DE-8E431F5C20F8}" type="sibTrans" cxnId="{1EFDEB88-176B-478F-A126-8BACC7D2186B}">
      <dgm:prSet/>
      <dgm:spPr/>
      <dgm:t>
        <a:bodyPr/>
        <a:lstStyle/>
        <a:p>
          <a:endParaRPr lang="en-GB"/>
        </a:p>
      </dgm:t>
    </dgm:pt>
    <dgm:pt modelId="{01ED88E9-F267-49B4-94CA-7DEE940757D1}" type="pres">
      <dgm:prSet presAssocID="{D5F9ABAC-13A2-4F1A-B4C2-A659D0A68155}" presName="Name0" presStyleCnt="0">
        <dgm:presLayoutVars>
          <dgm:dir/>
          <dgm:animLvl val="lvl"/>
          <dgm:resizeHandles val="exact"/>
        </dgm:presLayoutVars>
      </dgm:prSet>
      <dgm:spPr/>
    </dgm:pt>
    <dgm:pt modelId="{E6CB8DBB-69FA-44EE-AFBB-EFF6CF1409EC}" type="pres">
      <dgm:prSet presAssocID="{BA422BB0-6177-4D70-A126-7ADF948E2FB6}" presName="linNode" presStyleCnt="0"/>
      <dgm:spPr/>
    </dgm:pt>
    <dgm:pt modelId="{9F09C26C-095D-495D-AC3E-2959EE19F032}" type="pres">
      <dgm:prSet presAssocID="{BA422BB0-6177-4D70-A126-7ADF948E2FB6}" presName="parentText" presStyleLbl="node1" presStyleIdx="0" presStyleCnt="3">
        <dgm:presLayoutVars>
          <dgm:chMax val="1"/>
          <dgm:bulletEnabled val="1"/>
        </dgm:presLayoutVars>
      </dgm:prSet>
      <dgm:spPr/>
    </dgm:pt>
    <dgm:pt modelId="{BA1C2F4A-F8A9-4156-B27B-201F89FA0372}" type="pres">
      <dgm:prSet presAssocID="{BA422BB0-6177-4D70-A126-7ADF948E2FB6}" presName="descendantText" presStyleLbl="alignAccFollowNode1" presStyleIdx="0" presStyleCnt="3">
        <dgm:presLayoutVars>
          <dgm:bulletEnabled val="1"/>
        </dgm:presLayoutVars>
      </dgm:prSet>
      <dgm:spPr/>
    </dgm:pt>
    <dgm:pt modelId="{64808C1D-A8C3-4CF4-B16E-DE255C686545}" type="pres">
      <dgm:prSet presAssocID="{7EE86740-7EA5-45EC-AA26-7C885E64ECD4}" presName="sp" presStyleCnt="0"/>
      <dgm:spPr/>
    </dgm:pt>
    <dgm:pt modelId="{76F3E3D8-7B94-4EAB-88E7-F07CF45440BF}" type="pres">
      <dgm:prSet presAssocID="{226FB7A6-212C-4748-9A9E-E27DB3B44B12}" presName="linNode" presStyleCnt="0"/>
      <dgm:spPr/>
    </dgm:pt>
    <dgm:pt modelId="{9FEFE854-AFD2-4EFD-AC4E-8EC10FF127CA}" type="pres">
      <dgm:prSet presAssocID="{226FB7A6-212C-4748-9A9E-E27DB3B44B12}" presName="parentText" presStyleLbl="node1" presStyleIdx="1" presStyleCnt="3">
        <dgm:presLayoutVars>
          <dgm:chMax val="1"/>
          <dgm:bulletEnabled val="1"/>
        </dgm:presLayoutVars>
      </dgm:prSet>
      <dgm:spPr/>
    </dgm:pt>
    <dgm:pt modelId="{32D256B0-4E54-4066-8705-E14650D445D2}" type="pres">
      <dgm:prSet presAssocID="{226FB7A6-212C-4748-9A9E-E27DB3B44B12}" presName="descendantText" presStyleLbl="alignAccFollowNode1" presStyleIdx="1" presStyleCnt="3">
        <dgm:presLayoutVars>
          <dgm:bulletEnabled val="1"/>
        </dgm:presLayoutVars>
      </dgm:prSet>
      <dgm:spPr/>
    </dgm:pt>
    <dgm:pt modelId="{0EA49D5F-9825-4743-93D4-6BF9B09CE843}" type="pres">
      <dgm:prSet presAssocID="{407BE749-9E69-47A9-B4ED-CA696FDFE2C7}" presName="sp" presStyleCnt="0"/>
      <dgm:spPr/>
    </dgm:pt>
    <dgm:pt modelId="{F7C2C3D3-3484-442B-A907-355133E81874}" type="pres">
      <dgm:prSet presAssocID="{BBCAB901-FD01-4DFB-9B53-BB17EF2F2B64}" presName="linNode" presStyleCnt="0"/>
      <dgm:spPr/>
    </dgm:pt>
    <dgm:pt modelId="{B0B9875E-A91F-49BF-9FB2-DFD0CE05C848}" type="pres">
      <dgm:prSet presAssocID="{BBCAB901-FD01-4DFB-9B53-BB17EF2F2B64}" presName="parentText" presStyleLbl="node1" presStyleIdx="2" presStyleCnt="3">
        <dgm:presLayoutVars>
          <dgm:chMax val="1"/>
          <dgm:bulletEnabled val="1"/>
        </dgm:presLayoutVars>
      </dgm:prSet>
      <dgm:spPr/>
    </dgm:pt>
    <dgm:pt modelId="{3FCEFA30-72E9-44E4-8FB9-4013590CF0FE}" type="pres">
      <dgm:prSet presAssocID="{BBCAB901-FD01-4DFB-9B53-BB17EF2F2B64}" presName="descendantText" presStyleLbl="alignAccFollowNode1" presStyleIdx="2" presStyleCnt="3">
        <dgm:presLayoutVars>
          <dgm:bulletEnabled val="1"/>
        </dgm:presLayoutVars>
      </dgm:prSet>
      <dgm:spPr/>
    </dgm:pt>
  </dgm:ptLst>
  <dgm:cxnLst>
    <dgm:cxn modelId="{7B103102-3D9E-4085-86A3-165F128446A4}" type="presOf" srcId="{BBCAB901-FD01-4DFB-9B53-BB17EF2F2B64}" destId="{B0B9875E-A91F-49BF-9FB2-DFD0CE05C848}" srcOrd="0" destOrd="0" presId="urn:microsoft.com/office/officeart/2005/8/layout/vList5"/>
    <dgm:cxn modelId="{DA23AA02-2575-476A-A385-8A3C87F4FD8D}" type="presOf" srcId="{66B287B5-71CA-4278-9901-EE68EFF6CA5A}" destId="{3FCEFA30-72E9-44E4-8FB9-4013590CF0FE}" srcOrd="0" destOrd="0" presId="urn:microsoft.com/office/officeart/2005/8/layout/vList5"/>
    <dgm:cxn modelId="{3D5B6012-EF66-41F2-B541-A702FDEA8AB8}" type="presOf" srcId="{BA422BB0-6177-4D70-A126-7ADF948E2FB6}" destId="{9F09C26C-095D-495D-AC3E-2959EE19F032}" srcOrd="0" destOrd="0" presId="urn:microsoft.com/office/officeart/2005/8/layout/vList5"/>
    <dgm:cxn modelId="{350EA22C-065C-4FCB-888F-CB8E8D0F4597}" type="presOf" srcId="{C77C82EA-FF7D-480B-9539-FCCBCA902D1F}" destId="{32D256B0-4E54-4066-8705-E14650D445D2}" srcOrd="0" destOrd="0" presId="urn:microsoft.com/office/officeart/2005/8/layout/vList5"/>
    <dgm:cxn modelId="{7A010431-B195-4F18-A6BE-8416A1D2ADF6}" srcId="{D5F9ABAC-13A2-4F1A-B4C2-A659D0A68155}" destId="{BA422BB0-6177-4D70-A126-7ADF948E2FB6}" srcOrd="0" destOrd="0" parTransId="{A75484FC-FD74-4DD5-8FFE-3EA75D561AE5}" sibTransId="{7EE86740-7EA5-45EC-AA26-7C885E64ECD4}"/>
    <dgm:cxn modelId="{918BCE5B-942A-42D7-B17C-C90EE768A039}" srcId="{BA422BB0-6177-4D70-A126-7ADF948E2FB6}" destId="{4D370293-3487-4DF9-872A-32A5E55B8187}" srcOrd="0" destOrd="0" parTransId="{B5EE81A7-1039-44DD-9D2B-1A9965D994AF}" sibTransId="{384AE935-8206-4FDD-83AC-63719D121679}"/>
    <dgm:cxn modelId="{1EFDEB88-176B-478F-A126-8BACC7D2186B}" srcId="{BBCAB901-FD01-4DFB-9B53-BB17EF2F2B64}" destId="{66B287B5-71CA-4278-9901-EE68EFF6CA5A}" srcOrd="0" destOrd="0" parTransId="{9DED6CDD-B097-4C81-9194-FAF686247B82}" sibTransId="{290C57E2-4282-4FD7-A9DE-8E431F5C20F8}"/>
    <dgm:cxn modelId="{00B272B0-23FD-4DF4-9B8C-DAA05A5C7771}" type="presOf" srcId="{226FB7A6-212C-4748-9A9E-E27DB3B44B12}" destId="{9FEFE854-AFD2-4EFD-AC4E-8EC10FF127CA}" srcOrd="0" destOrd="0" presId="urn:microsoft.com/office/officeart/2005/8/layout/vList5"/>
    <dgm:cxn modelId="{819669C2-7A53-45DE-8905-7837065B5497}" srcId="{226FB7A6-212C-4748-9A9E-E27DB3B44B12}" destId="{C77C82EA-FF7D-480B-9539-FCCBCA902D1F}" srcOrd="0" destOrd="0" parTransId="{ED131AE1-F8FB-4A60-9434-90215C0C3BEE}" sibTransId="{CD3C8134-1A65-4769-B89A-3E11F00FEF42}"/>
    <dgm:cxn modelId="{1183C5E4-53B2-46AC-9020-C56BCEBE5EE1}" type="presOf" srcId="{D5F9ABAC-13A2-4F1A-B4C2-A659D0A68155}" destId="{01ED88E9-F267-49B4-94CA-7DEE940757D1}" srcOrd="0" destOrd="0" presId="urn:microsoft.com/office/officeart/2005/8/layout/vList5"/>
    <dgm:cxn modelId="{AE4917E5-FA6B-4928-AB9A-A592846D2541}" srcId="{D5F9ABAC-13A2-4F1A-B4C2-A659D0A68155}" destId="{226FB7A6-212C-4748-9A9E-E27DB3B44B12}" srcOrd="1" destOrd="0" parTransId="{3D403176-F307-4C6D-9AD9-DFD7E19DD499}" sibTransId="{407BE749-9E69-47A9-B4ED-CA696FDFE2C7}"/>
    <dgm:cxn modelId="{9FD3CBEF-9D03-41E1-8D5B-EAFF166989C7}" srcId="{D5F9ABAC-13A2-4F1A-B4C2-A659D0A68155}" destId="{BBCAB901-FD01-4DFB-9B53-BB17EF2F2B64}" srcOrd="2" destOrd="0" parTransId="{F3F31BCB-D021-4237-A593-7F8958968D6D}" sibTransId="{EEE8647B-BB22-46D7-8D95-F0B934134CBC}"/>
    <dgm:cxn modelId="{532AA3F7-4ED0-417F-AD64-1184B2FC4C93}" type="presOf" srcId="{4D370293-3487-4DF9-872A-32A5E55B8187}" destId="{BA1C2F4A-F8A9-4156-B27B-201F89FA0372}" srcOrd="0" destOrd="0" presId="urn:microsoft.com/office/officeart/2005/8/layout/vList5"/>
    <dgm:cxn modelId="{8F80B935-3A2D-43F0-B9AF-EB9B74F831F9}" type="presParOf" srcId="{01ED88E9-F267-49B4-94CA-7DEE940757D1}" destId="{E6CB8DBB-69FA-44EE-AFBB-EFF6CF1409EC}" srcOrd="0" destOrd="0" presId="urn:microsoft.com/office/officeart/2005/8/layout/vList5"/>
    <dgm:cxn modelId="{28DD7124-0BEE-4307-80AB-3849B2C6907F}" type="presParOf" srcId="{E6CB8DBB-69FA-44EE-AFBB-EFF6CF1409EC}" destId="{9F09C26C-095D-495D-AC3E-2959EE19F032}" srcOrd="0" destOrd="0" presId="urn:microsoft.com/office/officeart/2005/8/layout/vList5"/>
    <dgm:cxn modelId="{A43DD195-EA55-4DBC-B70D-D0FCEB6FEB65}" type="presParOf" srcId="{E6CB8DBB-69FA-44EE-AFBB-EFF6CF1409EC}" destId="{BA1C2F4A-F8A9-4156-B27B-201F89FA0372}" srcOrd="1" destOrd="0" presId="urn:microsoft.com/office/officeart/2005/8/layout/vList5"/>
    <dgm:cxn modelId="{67087B71-D157-4E8F-99DF-9F0EB8CAC21F}" type="presParOf" srcId="{01ED88E9-F267-49B4-94CA-7DEE940757D1}" destId="{64808C1D-A8C3-4CF4-B16E-DE255C686545}" srcOrd="1" destOrd="0" presId="urn:microsoft.com/office/officeart/2005/8/layout/vList5"/>
    <dgm:cxn modelId="{FE995C3E-288D-479B-A6A2-E99C62C06F85}" type="presParOf" srcId="{01ED88E9-F267-49B4-94CA-7DEE940757D1}" destId="{76F3E3D8-7B94-4EAB-88E7-F07CF45440BF}" srcOrd="2" destOrd="0" presId="urn:microsoft.com/office/officeart/2005/8/layout/vList5"/>
    <dgm:cxn modelId="{92C63ADA-0A9B-48C0-8677-86A7D08128DC}" type="presParOf" srcId="{76F3E3D8-7B94-4EAB-88E7-F07CF45440BF}" destId="{9FEFE854-AFD2-4EFD-AC4E-8EC10FF127CA}" srcOrd="0" destOrd="0" presId="urn:microsoft.com/office/officeart/2005/8/layout/vList5"/>
    <dgm:cxn modelId="{AF2D4B75-6C29-4DE2-BD90-BE434D6458C5}" type="presParOf" srcId="{76F3E3D8-7B94-4EAB-88E7-F07CF45440BF}" destId="{32D256B0-4E54-4066-8705-E14650D445D2}" srcOrd="1" destOrd="0" presId="urn:microsoft.com/office/officeart/2005/8/layout/vList5"/>
    <dgm:cxn modelId="{80F260E9-D6A5-4019-A95A-7305ED547788}" type="presParOf" srcId="{01ED88E9-F267-49B4-94CA-7DEE940757D1}" destId="{0EA49D5F-9825-4743-93D4-6BF9B09CE843}" srcOrd="3" destOrd="0" presId="urn:microsoft.com/office/officeart/2005/8/layout/vList5"/>
    <dgm:cxn modelId="{1E9515B1-E3FF-4CC4-BE48-F2EF072E69C9}" type="presParOf" srcId="{01ED88E9-F267-49B4-94CA-7DEE940757D1}" destId="{F7C2C3D3-3484-442B-A907-355133E81874}" srcOrd="4" destOrd="0" presId="urn:microsoft.com/office/officeart/2005/8/layout/vList5"/>
    <dgm:cxn modelId="{032A8064-8597-4A15-B739-96E09F5D81E0}" type="presParOf" srcId="{F7C2C3D3-3484-442B-A907-355133E81874}" destId="{B0B9875E-A91F-49BF-9FB2-DFD0CE05C848}" srcOrd="0" destOrd="0" presId="urn:microsoft.com/office/officeart/2005/8/layout/vList5"/>
    <dgm:cxn modelId="{7C13F895-F000-46B4-AF9B-8205903E5437}" type="presParOf" srcId="{F7C2C3D3-3484-442B-A907-355133E81874}" destId="{3FCEFA30-72E9-44E4-8FB9-4013590CF0FE}"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26CA9-B895-43C0-8A4A-732AE530D5A9}">
      <dsp:nvSpPr>
        <dsp:cNvPr id="0" name=""/>
        <dsp:cNvSpPr/>
      </dsp:nvSpPr>
      <dsp:spPr>
        <a:xfrm>
          <a:off x="0" y="742022"/>
          <a:ext cx="6237359" cy="1369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6F8E26-35B9-49E0-ADE7-FCDB02DAD56B}">
      <dsp:nvSpPr>
        <dsp:cNvPr id="0" name=""/>
        <dsp:cNvSpPr/>
      </dsp:nvSpPr>
      <dsp:spPr>
        <a:xfrm>
          <a:off x="414390" y="1050246"/>
          <a:ext cx="753438" cy="7534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48DE29-4540-4B32-BA54-15371BAB43B9}">
      <dsp:nvSpPr>
        <dsp:cNvPr id="0" name=""/>
        <dsp:cNvSpPr/>
      </dsp:nvSpPr>
      <dsp:spPr>
        <a:xfrm>
          <a:off x="1582219" y="742022"/>
          <a:ext cx="4655139" cy="136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980" tIns="144980" rIns="144980" bIns="144980" numCol="1" spcCol="1270" anchor="ctr" anchorCtr="0">
          <a:noAutofit/>
        </a:bodyPr>
        <a:lstStyle/>
        <a:p>
          <a:pPr marL="0" lvl="0" indent="0" algn="l" defTabSz="844550" rtl="0">
            <a:lnSpc>
              <a:spcPct val="90000"/>
            </a:lnSpc>
            <a:spcBef>
              <a:spcPct val="0"/>
            </a:spcBef>
            <a:spcAft>
              <a:spcPct val="35000"/>
            </a:spcAft>
            <a:buNone/>
          </a:pPr>
          <a:r>
            <a:rPr lang="en-GB" sz="1900" kern="1200"/>
            <a:t>We are researching how students use technology to collaborate at UWTSD, focusing specifically on </a:t>
          </a:r>
          <a:r>
            <a:rPr lang="en-GB" sz="1900" kern="1200">
              <a:latin typeface="Corbel" panose="020B0503020204020204"/>
            </a:rPr>
            <a:t>which digital tool is most used to collaborate together.</a:t>
          </a:r>
          <a:endParaRPr lang="en-GB" sz="1900" kern="1200"/>
        </a:p>
      </dsp:txBody>
      <dsp:txXfrm>
        <a:off x="1582219" y="742022"/>
        <a:ext cx="4655139" cy="1369887"/>
      </dsp:txXfrm>
    </dsp:sp>
    <dsp:sp modelId="{5CF76674-4A68-495F-BC24-6DE43C1EC1BE}">
      <dsp:nvSpPr>
        <dsp:cNvPr id="0" name=""/>
        <dsp:cNvSpPr/>
      </dsp:nvSpPr>
      <dsp:spPr>
        <a:xfrm>
          <a:off x="0" y="2454381"/>
          <a:ext cx="6237359" cy="1369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8F89D3-E1AE-4C4F-8F0F-31CBE722525A}">
      <dsp:nvSpPr>
        <dsp:cNvPr id="0" name=""/>
        <dsp:cNvSpPr/>
      </dsp:nvSpPr>
      <dsp:spPr>
        <a:xfrm>
          <a:off x="414390" y="2762606"/>
          <a:ext cx="753438" cy="7534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F761CB-4840-460F-B538-24C750F99FC8}">
      <dsp:nvSpPr>
        <dsp:cNvPr id="0" name=""/>
        <dsp:cNvSpPr/>
      </dsp:nvSpPr>
      <dsp:spPr>
        <a:xfrm>
          <a:off x="1582219" y="2454381"/>
          <a:ext cx="4655139" cy="136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980" tIns="144980" rIns="144980" bIns="144980" numCol="1" spcCol="1270" anchor="ctr" anchorCtr="0">
          <a:noAutofit/>
        </a:bodyPr>
        <a:lstStyle/>
        <a:p>
          <a:pPr marL="0" lvl="0" indent="0" algn="l" defTabSz="844550" rtl="0">
            <a:lnSpc>
              <a:spcPct val="90000"/>
            </a:lnSpc>
            <a:spcBef>
              <a:spcPct val="0"/>
            </a:spcBef>
            <a:spcAft>
              <a:spcPct val="35000"/>
            </a:spcAft>
            <a:buNone/>
          </a:pPr>
          <a:r>
            <a:rPr lang="en-GB" sz="1900" kern="1200"/>
            <a:t>Research Question: </a:t>
          </a:r>
          <a:r>
            <a:rPr lang="en-GB" sz="1900" kern="1200">
              <a:latin typeface="Corbel" panose="020B0503020204020204"/>
            </a:rPr>
            <a:t>Which digital tool is most used by students at UWTSD to collaborate together?</a:t>
          </a:r>
          <a:endParaRPr lang="en-GB" sz="1900" kern="1200"/>
        </a:p>
      </dsp:txBody>
      <dsp:txXfrm>
        <a:off x="1582219" y="2454381"/>
        <a:ext cx="4655139" cy="13698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A2880-3319-49CD-B3B7-55B834220A4E}">
      <dsp:nvSpPr>
        <dsp:cNvPr id="0" name=""/>
        <dsp:cNvSpPr/>
      </dsp:nvSpPr>
      <dsp:spPr>
        <a:xfrm>
          <a:off x="0" y="829627"/>
          <a:ext cx="6492875" cy="15316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929805-00E4-4A2C-91EB-DFEC39ABDFBE}">
      <dsp:nvSpPr>
        <dsp:cNvPr id="0" name=""/>
        <dsp:cNvSpPr/>
      </dsp:nvSpPr>
      <dsp:spPr>
        <a:xfrm>
          <a:off x="463315" y="1174241"/>
          <a:ext cx="842391" cy="8423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1F12A3-4D23-48CB-8CC7-13897F37CF2F}">
      <dsp:nvSpPr>
        <dsp:cNvPr id="0" name=""/>
        <dsp:cNvSpPr/>
      </dsp:nvSpPr>
      <dsp:spPr>
        <a:xfrm>
          <a:off x="1769021" y="829627"/>
          <a:ext cx="4723853" cy="1531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096" tIns="162096" rIns="162096" bIns="162096" numCol="1" spcCol="1270" anchor="ctr" anchorCtr="0">
          <a:noAutofit/>
        </a:bodyPr>
        <a:lstStyle/>
        <a:p>
          <a:pPr marL="0" lvl="0" indent="0" algn="l" defTabSz="755650">
            <a:lnSpc>
              <a:spcPct val="90000"/>
            </a:lnSpc>
            <a:spcBef>
              <a:spcPct val="0"/>
            </a:spcBef>
            <a:spcAft>
              <a:spcPct val="35000"/>
            </a:spcAft>
            <a:buNone/>
          </a:pPr>
          <a:r>
            <a:rPr lang="en-US" sz="1700" kern="1200"/>
            <a:t>In the covid 19 pandemic, many people had to learn from home making the use of digital tools for collaboration in higher demand than ever. </a:t>
          </a:r>
        </a:p>
      </dsp:txBody>
      <dsp:txXfrm>
        <a:off x="1769021" y="829627"/>
        <a:ext cx="4723853" cy="1531620"/>
      </dsp:txXfrm>
    </dsp:sp>
    <dsp:sp modelId="{6634F10E-709D-4C11-B4DB-D28F5DAECD8F}">
      <dsp:nvSpPr>
        <dsp:cNvPr id="0" name=""/>
        <dsp:cNvSpPr/>
      </dsp:nvSpPr>
      <dsp:spPr>
        <a:xfrm>
          <a:off x="0" y="2744152"/>
          <a:ext cx="6492875" cy="15316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9F91BC-77E2-41C7-ADE7-2C21B7FCA90A}">
      <dsp:nvSpPr>
        <dsp:cNvPr id="0" name=""/>
        <dsp:cNvSpPr/>
      </dsp:nvSpPr>
      <dsp:spPr>
        <a:xfrm>
          <a:off x="463315" y="3088767"/>
          <a:ext cx="842391" cy="8423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3F28DD-9D23-41E5-A905-011AF261833B}">
      <dsp:nvSpPr>
        <dsp:cNvPr id="0" name=""/>
        <dsp:cNvSpPr/>
      </dsp:nvSpPr>
      <dsp:spPr>
        <a:xfrm>
          <a:off x="1769021" y="2744152"/>
          <a:ext cx="4723853" cy="1531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096" tIns="162096" rIns="162096" bIns="162096" numCol="1" spcCol="1270" anchor="ctr" anchorCtr="0">
          <a:noAutofit/>
        </a:bodyPr>
        <a:lstStyle/>
        <a:p>
          <a:pPr marL="0" lvl="0" indent="0" algn="l" defTabSz="755650">
            <a:lnSpc>
              <a:spcPct val="90000"/>
            </a:lnSpc>
            <a:spcBef>
              <a:spcPct val="0"/>
            </a:spcBef>
            <a:spcAft>
              <a:spcPct val="35000"/>
            </a:spcAft>
            <a:buNone/>
          </a:pPr>
          <a:r>
            <a:rPr lang="en-US" sz="1700" kern="1200"/>
            <a:t>"Collaborative research is increasingly recognized as a way of enhancing the depth and impact of research in higher education" Kelly, Doyle, J., &amp; Parker, M. (2020)  </a:t>
          </a:r>
        </a:p>
      </dsp:txBody>
      <dsp:txXfrm>
        <a:off x="1769021" y="2744152"/>
        <a:ext cx="4723853" cy="15316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7C02A-EA7C-4637-B666-33943C64FAD1}">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D70D17-E0CB-491B-B123-34895C8B6916}">
      <dsp:nvSpPr>
        <dsp:cNvPr id="0" name=""/>
        <dsp:cNvSpPr/>
      </dsp:nvSpPr>
      <dsp:spPr>
        <a:xfrm>
          <a:off x="0" y="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Teams</a:t>
          </a:r>
          <a:endParaRPr lang="en-GB" sz="2900" kern="1200"/>
        </a:p>
      </dsp:txBody>
      <dsp:txXfrm>
        <a:off x="0" y="0"/>
        <a:ext cx="6492875" cy="638175"/>
      </dsp:txXfrm>
    </dsp:sp>
    <dsp:sp modelId="{2BCB058C-266F-4B38-8182-17CDEBDF6BED}">
      <dsp:nvSpPr>
        <dsp:cNvPr id="0" name=""/>
        <dsp:cNvSpPr/>
      </dsp:nvSpPr>
      <dsp:spPr>
        <a:xfrm>
          <a:off x="0" y="638175"/>
          <a:ext cx="6492875" cy="0"/>
        </a:xfrm>
        <a:prstGeom prst="line">
          <a:avLst/>
        </a:prstGeom>
        <a:solidFill>
          <a:schemeClr val="accent2">
            <a:hueOff val="-513423"/>
            <a:satOff val="3532"/>
            <a:lumOff val="392"/>
            <a:alphaOff val="0"/>
          </a:schemeClr>
        </a:solidFill>
        <a:ln w="15875" cap="rnd" cmpd="sng" algn="ctr">
          <a:solidFill>
            <a:schemeClr val="accent2">
              <a:hueOff val="-513423"/>
              <a:satOff val="3532"/>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1146E5-EBAF-4AB0-A5A3-ECD6EFA1B4E3}">
      <dsp:nvSpPr>
        <dsp:cNvPr id="0" name=""/>
        <dsp:cNvSpPr/>
      </dsp:nvSpPr>
      <dsp:spPr>
        <a:xfrm>
          <a:off x="0" y="6381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kern="1200">
              <a:latin typeface="Corbel" panose="020B0503020204020204"/>
            </a:rPr>
            <a:t>Word </a:t>
          </a:r>
          <a:endParaRPr lang="en-GB" sz="2900" kern="1200"/>
        </a:p>
      </dsp:txBody>
      <dsp:txXfrm>
        <a:off x="0" y="638175"/>
        <a:ext cx="6492875" cy="638175"/>
      </dsp:txXfrm>
    </dsp:sp>
    <dsp:sp modelId="{70A44EFD-2662-4D3E-A231-27325CEC9C12}">
      <dsp:nvSpPr>
        <dsp:cNvPr id="0" name=""/>
        <dsp:cNvSpPr/>
      </dsp:nvSpPr>
      <dsp:spPr>
        <a:xfrm>
          <a:off x="0" y="1276350"/>
          <a:ext cx="6492875" cy="0"/>
        </a:xfrm>
        <a:prstGeom prst="line">
          <a:avLst/>
        </a:prstGeom>
        <a:solidFill>
          <a:schemeClr val="accent2">
            <a:hueOff val="-1026846"/>
            <a:satOff val="7063"/>
            <a:lumOff val="784"/>
            <a:alphaOff val="0"/>
          </a:schemeClr>
        </a:solidFill>
        <a:ln w="15875" cap="rnd" cmpd="sng" algn="ctr">
          <a:solidFill>
            <a:schemeClr val="accent2">
              <a:hueOff val="-1026846"/>
              <a:satOff val="706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05FA0E-D426-4F24-971A-4E10E8A32053}">
      <dsp:nvSpPr>
        <dsp:cNvPr id="0" name=""/>
        <dsp:cNvSpPr/>
      </dsp:nvSpPr>
      <dsp:spPr>
        <a:xfrm>
          <a:off x="0" y="12763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kern="1200">
              <a:latin typeface="Corbel" panose="020B0503020204020204"/>
            </a:rPr>
            <a:t>PowerPoint </a:t>
          </a:r>
          <a:endParaRPr lang="en-GB" sz="2900" kern="1200"/>
        </a:p>
      </dsp:txBody>
      <dsp:txXfrm>
        <a:off x="0" y="1276350"/>
        <a:ext cx="6492875" cy="638175"/>
      </dsp:txXfrm>
    </dsp:sp>
    <dsp:sp modelId="{A5A4234D-C2CF-40FE-A2CC-FDD7A62CA90D}">
      <dsp:nvSpPr>
        <dsp:cNvPr id="0" name=""/>
        <dsp:cNvSpPr/>
      </dsp:nvSpPr>
      <dsp:spPr>
        <a:xfrm>
          <a:off x="0" y="1914524"/>
          <a:ext cx="6492875" cy="0"/>
        </a:xfrm>
        <a:prstGeom prst="line">
          <a:avLst/>
        </a:prstGeom>
        <a:solidFill>
          <a:schemeClr val="accent2">
            <a:hueOff val="-1540269"/>
            <a:satOff val="10595"/>
            <a:lumOff val="1176"/>
            <a:alphaOff val="0"/>
          </a:schemeClr>
        </a:solidFill>
        <a:ln w="15875" cap="rnd" cmpd="sng" algn="ctr">
          <a:solidFill>
            <a:schemeClr val="accent2">
              <a:hueOff val="-1540269"/>
              <a:satOff val="10595"/>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B5DFF5-E40F-47F6-B69A-2471A16178F4}">
      <dsp:nvSpPr>
        <dsp:cNvPr id="0" name=""/>
        <dsp:cNvSpPr/>
      </dsp:nvSpPr>
      <dsp:spPr>
        <a:xfrm>
          <a:off x="0" y="19145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OneNote</a:t>
          </a:r>
          <a:endParaRPr lang="en-GB" sz="2900" kern="1200"/>
        </a:p>
      </dsp:txBody>
      <dsp:txXfrm>
        <a:off x="0" y="1914525"/>
        <a:ext cx="6492875" cy="638175"/>
      </dsp:txXfrm>
    </dsp:sp>
    <dsp:sp modelId="{E8C9DA50-8C6C-4AD7-B7FF-CCB3202F1F84}">
      <dsp:nvSpPr>
        <dsp:cNvPr id="0" name=""/>
        <dsp:cNvSpPr/>
      </dsp:nvSpPr>
      <dsp:spPr>
        <a:xfrm>
          <a:off x="0" y="2552700"/>
          <a:ext cx="6492875" cy="0"/>
        </a:xfrm>
        <a:prstGeom prst="line">
          <a:avLst/>
        </a:prstGeom>
        <a:solidFill>
          <a:schemeClr val="accent2">
            <a:hueOff val="-2053692"/>
            <a:satOff val="14127"/>
            <a:lumOff val="1568"/>
            <a:alphaOff val="0"/>
          </a:schemeClr>
        </a:solidFill>
        <a:ln w="15875" cap="rnd" cmpd="sng" algn="ctr">
          <a:solidFill>
            <a:schemeClr val="accent2">
              <a:hueOff val="-2053692"/>
              <a:satOff val="14127"/>
              <a:lumOff val="15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42A658-FC23-4716-99CD-F0FB85A78981}">
      <dsp:nvSpPr>
        <dsp:cNvPr id="0" name=""/>
        <dsp:cNvSpPr/>
      </dsp:nvSpPr>
      <dsp:spPr>
        <a:xfrm>
          <a:off x="0" y="255270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OneDrive</a:t>
          </a:r>
          <a:endParaRPr lang="en-GB" sz="2900" kern="1200"/>
        </a:p>
      </dsp:txBody>
      <dsp:txXfrm>
        <a:off x="0" y="2552700"/>
        <a:ext cx="6492875" cy="638175"/>
      </dsp:txXfrm>
    </dsp:sp>
    <dsp:sp modelId="{4357BC79-8E78-4249-A7D7-3C6148C88722}">
      <dsp:nvSpPr>
        <dsp:cNvPr id="0" name=""/>
        <dsp:cNvSpPr/>
      </dsp:nvSpPr>
      <dsp:spPr>
        <a:xfrm>
          <a:off x="0" y="3190874"/>
          <a:ext cx="6492875" cy="0"/>
        </a:xfrm>
        <a:prstGeom prst="line">
          <a:avLst/>
        </a:prstGeom>
        <a:solidFill>
          <a:schemeClr val="accent2">
            <a:hueOff val="-2567115"/>
            <a:satOff val="17659"/>
            <a:lumOff val="1960"/>
            <a:alphaOff val="0"/>
          </a:schemeClr>
        </a:solidFill>
        <a:ln w="15875" cap="rnd" cmpd="sng" algn="ctr">
          <a:solidFill>
            <a:schemeClr val="accent2">
              <a:hueOff val="-2567115"/>
              <a:satOff val="17659"/>
              <a:lumOff val="196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E73A9D-9118-4D0E-B6F7-59DFD8792135}">
      <dsp:nvSpPr>
        <dsp:cNvPr id="0" name=""/>
        <dsp:cNvSpPr/>
      </dsp:nvSpPr>
      <dsp:spPr>
        <a:xfrm>
          <a:off x="0" y="31908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Outlook</a:t>
          </a:r>
        </a:p>
      </dsp:txBody>
      <dsp:txXfrm>
        <a:off x="0" y="3190875"/>
        <a:ext cx="6492875" cy="638175"/>
      </dsp:txXfrm>
    </dsp:sp>
    <dsp:sp modelId="{2A436893-1FC2-4843-ACCB-3B0F312203B4}">
      <dsp:nvSpPr>
        <dsp:cNvPr id="0" name=""/>
        <dsp:cNvSpPr/>
      </dsp:nvSpPr>
      <dsp:spPr>
        <a:xfrm>
          <a:off x="0" y="3829050"/>
          <a:ext cx="6492875" cy="0"/>
        </a:xfrm>
        <a:prstGeom prst="line">
          <a:avLst/>
        </a:prstGeom>
        <a:solidFill>
          <a:schemeClr val="accent2">
            <a:hueOff val="-3080538"/>
            <a:satOff val="21190"/>
            <a:lumOff val="2352"/>
            <a:alphaOff val="0"/>
          </a:schemeClr>
        </a:solidFill>
        <a:ln w="15875" cap="rnd" cmpd="sng" algn="ctr">
          <a:solidFill>
            <a:schemeClr val="accent2">
              <a:hueOff val="-3080538"/>
              <a:satOff val="21190"/>
              <a:lumOff val="23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B4FB6A-F313-4688-94D7-B7E43F6A1627}">
      <dsp:nvSpPr>
        <dsp:cNvPr id="0" name=""/>
        <dsp:cNvSpPr/>
      </dsp:nvSpPr>
      <dsp:spPr>
        <a:xfrm>
          <a:off x="0" y="38290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Stream</a:t>
          </a:r>
        </a:p>
      </dsp:txBody>
      <dsp:txXfrm>
        <a:off x="0" y="3829050"/>
        <a:ext cx="6492875" cy="638175"/>
      </dsp:txXfrm>
    </dsp:sp>
    <dsp:sp modelId="{3A5766ED-53C4-425C-A3F1-ED45810C84A3}">
      <dsp:nvSpPr>
        <dsp:cNvPr id="0" name=""/>
        <dsp:cNvSpPr/>
      </dsp:nvSpPr>
      <dsp:spPr>
        <a:xfrm>
          <a:off x="0" y="4467225"/>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728C8A-D4F9-4838-A6CC-49A26812DB34}">
      <dsp:nvSpPr>
        <dsp:cNvPr id="0" name=""/>
        <dsp:cNvSpPr/>
      </dsp:nvSpPr>
      <dsp:spPr>
        <a:xfrm>
          <a:off x="0" y="44672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SharePoint</a:t>
          </a:r>
        </a:p>
      </dsp:txBody>
      <dsp:txXfrm>
        <a:off x="0" y="4467225"/>
        <a:ext cx="6492875" cy="6381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A14CBD-8112-411E-8267-29AC1E2C6419}">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515D7B-6536-4F60-8B86-6177ED5BDF9E}">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Corbel" panose="020B0503020204020204"/>
            </a:rPr>
            <a:t>Participants consent freely.</a:t>
          </a:r>
          <a:endParaRPr lang="en-GB" sz="3500" kern="1200"/>
        </a:p>
      </dsp:txBody>
      <dsp:txXfrm>
        <a:off x="0" y="0"/>
        <a:ext cx="6492875" cy="1276350"/>
      </dsp:txXfrm>
    </dsp:sp>
    <dsp:sp modelId="{7BE5765D-CB43-4099-B971-9433DD44A26E}">
      <dsp:nvSpPr>
        <dsp:cNvPr id="0" name=""/>
        <dsp:cNvSpPr/>
      </dsp:nvSpPr>
      <dsp:spPr>
        <a:xfrm>
          <a:off x="0" y="1276350"/>
          <a:ext cx="6492875" cy="0"/>
        </a:xfrm>
        <a:prstGeom prst="line">
          <a:avLst/>
        </a:prstGeom>
        <a:solidFill>
          <a:schemeClr val="accent2">
            <a:hueOff val="-1197987"/>
            <a:satOff val="8241"/>
            <a:lumOff val="915"/>
            <a:alphaOff val="0"/>
          </a:schemeClr>
        </a:solidFill>
        <a:ln w="15875" cap="rnd" cmpd="sng" algn="ctr">
          <a:solidFill>
            <a:schemeClr val="accent2">
              <a:hueOff val="-1197987"/>
              <a:satOff val="8241"/>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B36645-3707-43F3-AED2-1CB99FC5E4E8}">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Corbel" panose="020B0503020204020204"/>
            </a:rPr>
            <a:t>Participants will be treated with privacy.</a:t>
          </a:r>
          <a:endParaRPr lang="en-GB" sz="3500" kern="1200"/>
        </a:p>
      </dsp:txBody>
      <dsp:txXfrm>
        <a:off x="0" y="1276350"/>
        <a:ext cx="6492875" cy="1276350"/>
      </dsp:txXfrm>
    </dsp:sp>
    <dsp:sp modelId="{E1DEE591-5EF3-42D5-BEEE-F9EF7338B77B}">
      <dsp:nvSpPr>
        <dsp:cNvPr id="0" name=""/>
        <dsp:cNvSpPr/>
      </dsp:nvSpPr>
      <dsp:spPr>
        <a:xfrm>
          <a:off x="0" y="2552700"/>
          <a:ext cx="6492875" cy="0"/>
        </a:xfrm>
        <a:prstGeom prst="line">
          <a:avLst/>
        </a:prstGeom>
        <a:solidFill>
          <a:schemeClr val="accent2">
            <a:hueOff val="-2395974"/>
            <a:satOff val="16481"/>
            <a:lumOff val="1829"/>
            <a:alphaOff val="0"/>
          </a:schemeClr>
        </a:solidFill>
        <a:ln w="15875" cap="rnd" cmpd="sng" algn="ctr">
          <a:solidFill>
            <a:schemeClr val="accent2">
              <a:hueOff val="-2395974"/>
              <a:satOff val="16481"/>
              <a:lumOff val="18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BE3137-84F3-4BE1-BEAE-F7683998DA19}">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Corbel" panose="020B0503020204020204"/>
            </a:rPr>
            <a:t> All information collected will be confidential.</a:t>
          </a:r>
          <a:endParaRPr lang="en-GB" sz="3500" kern="1200"/>
        </a:p>
      </dsp:txBody>
      <dsp:txXfrm>
        <a:off x="0" y="2552700"/>
        <a:ext cx="6492875" cy="1276350"/>
      </dsp:txXfrm>
    </dsp:sp>
    <dsp:sp modelId="{9CC69D89-BFC2-4427-8BD0-17DE2DD74539}">
      <dsp:nvSpPr>
        <dsp:cNvPr id="0" name=""/>
        <dsp:cNvSpPr/>
      </dsp:nvSpPr>
      <dsp:spPr>
        <a:xfrm>
          <a:off x="0" y="3829050"/>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A867DC-EE1D-42FD-8D2C-2E8764206720}">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Corbel" panose="020B0503020204020204"/>
            </a:rPr>
            <a:t>Participants can withdraw at any time.</a:t>
          </a:r>
        </a:p>
      </dsp:txBody>
      <dsp:txXfrm>
        <a:off x="0" y="3829050"/>
        <a:ext cx="6492875" cy="12763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172323-11AD-4E31-A8E2-74F4DFFB031F}">
      <dsp:nvSpPr>
        <dsp:cNvPr id="0" name=""/>
        <dsp:cNvSpPr/>
      </dsp:nvSpPr>
      <dsp:spPr>
        <a:xfrm>
          <a:off x="0" y="397565"/>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Nova"/>
              <a:cs typeface="Arial"/>
            </a:rPr>
            <a:t>I consent to take part voluntarily? Yes or No</a:t>
          </a:r>
          <a:endParaRPr lang="en-GB" sz="1600" kern="1200">
            <a:latin typeface="Arial Nova"/>
          </a:endParaRPr>
        </a:p>
      </dsp:txBody>
      <dsp:txXfrm>
        <a:off x="0" y="397565"/>
        <a:ext cx="3626239" cy="2175743"/>
      </dsp:txXfrm>
    </dsp:sp>
    <dsp:sp modelId="{F4581C5A-2EB7-41A3-AFE1-43F775C0AE0A}">
      <dsp:nvSpPr>
        <dsp:cNvPr id="0" name=""/>
        <dsp:cNvSpPr/>
      </dsp:nvSpPr>
      <dsp:spPr>
        <a:xfrm>
          <a:off x="3988863" y="397565"/>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Nova"/>
              <a:cs typeface="Arial"/>
            </a:rPr>
            <a:t>Do you use MS Teams more than other digital tools to work with your peers? Yes or No</a:t>
          </a:r>
          <a:endParaRPr lang="en-GB" sz="1600" kern="1200">
            <a:latin typeface="Arial Nova"/>
          </a:endParaRPr>
        </a:p>
      </dsp:txBody>
      <dsp:txXfrm>
        <a:off x="3988863" y="397565"/>
        <a:ext cx="3626239" cy="2175743"/>
      </dsp:txXfrm>
    </dsp:sp>
    <dsp:sp modelId="{ED2E2E64-D3D0-4D33-A2AF-F4B63A5A2979}">
      <dsp:nvSpPr>
        <dsp:cNvPr id="0" name=""/>
        <dsp:cNvSpPr/>
      </dsp:nvSpPr>
      <dsp:spPr>
        <a:xfrm>
          <a:off x="7977726" y="397565"/>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Nova"/>
              <a:cs typeface="Arial"/>
            </a:rPr>
            <a:t>Do you use the OneDrive more than other digital tools to collaborate with peers? Yes or No</a:t>
          </a:r>
          <a:endParaRPr lang="en-GB" sz="1600" kern="1200">
            <a:latin typeface="Arial Nova"/>
          </a:endParaRPr>
        </a:p>
      </dsp:txBody>
      <dsp:txXfrm>
        <a:off x="7977726" y="397565"/>
        <a:ext cx="3626239" cy="2175743"/>
      </dsp:txXfrm>
    </dsp:sp>
    <dsp:sp modelId="{FCCB63C1-9EB0-4FFD-91B9-18F9FF5E60E2}">
      <dsp:nvSpPr>
        <dsp:cNvPr id="0" name=""/>
        <dsp:cNvSpPr/>
      </dsp:nvSpPr>
      <dsp:spPr>
        <a:xfrm>
          <a:off x="0" y="2935933"/>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Nova"/>
              <a:cs typeface="Arial"/>
            </a:rPr>
            <a:t>Do you use Moodle more than other digital tools to collaborate with peers? Yes or No</a:t>
          </a:r>
          <a:endParaRPr lang="en-GB" sz="1600" kern="1200">
            <a:latin typeface="Arial Nova"/>
          </a:endParaRPr>
        </a:p>
      </dsp:txBody>
      <dsp:txXfrm>
        <a:off x="0" y="2935933"/>
        <a:ext cx="3626239" cy="2175743"/>
      </dsp:txXfrm>
    </dsp:sp>
    <dsp:sp modelId="{F5F76A39-6308-4E41-8E87-8001BEB87772}">
      <dsp:nvSpPr>
        <dsp:cNvPr id="0" name=""/>
        <dsp:cNvSpPr/>
      </dsp:nvSpPr>
      <dsp:spPr>
        <a:xfrm>
          <a:off x="3988863" y="2935933"/>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Nova"/>
              <a:cs typeface="Arial"/>
            </a:rPr>
            <a:t>Rank these applications in order according to how frequently you use them to collaborate with others. (Most frequent at the top) </a:t>
          </a:r>
          <a:br>
            <a:rPr lang="en-GB" sz="1600" kern="1200">
              <a:latin typeface="Arial Nova"/>
              <a:cs typeface="Arial"/>
            </a:rPr>
          </a:br>
          <a:r>
            <a:rPr lang="en-US" sz="1600" kern="1200">
              <a:latin typeface="Arial Nova"/>
              <a:cs typeface="Arial"/>
            </a:rPr>
            <a:t> </a:t>
          </a:r>
          <a:r>
            <a:rPr lang="en-GB" sz="1600" kern="1200">
              <a:latin typeface="Arial Nova"/>
              <a:cs typeface="Arial"/>
            </a:rPr>
            <a:t>MS Teams</a:t>
          </a:r>
          <a:br>
            <a:rPr lang="en-GB" sz="1600" kern="1200">
              <a:latin typeface="Arial Nova"/>
              <a:cs typeface="Arial"/>
            </a:rPr>
          </a:br>
          <a:r>
            <a:rPr lang="en-GB" sz="1600" kern="1200">
              <a:latin typeface="Arial Nova"/>
              <a:cs typeface="Arial"/>
            </a:rPr>
            <a:t> </a:t>
          </a:r>
          <a:r>
            <a:rPr lang="en-US" sz="1600" kern="1200">
              <a:latin typeface="Arial Nova"/>
              <a:cs typeface="Arial"/>
            </a:rPr>
            <a:t> </a:t>
          </a:r>
          <a:r>
            <a:rPr lang="en-GB" sz="1600" kern="1200">
              <a:latin typeface="Arial Nova"/>
              <a:cs typeface="Arial"/>
            </a:rPr>
            <a:t>OneDrive</a:t>
          </a:r>
          <a:br>
            <a:rPr lang="en-GB" sz="1600" kern="1200">
              <a:latin typeface="Arial Nova"/>
              <a:cs typeface="Arial"/>
            </a:rPr>
          </a:br>
          <a:r>
            <a:rPr lang="en-GB" sz="1600" kern="1200">
              <a:latin typeface="Arial Nova"/>
              <a:cs typeface="Arial"/>
            </a:rPr>
            <a:t> </a:t>
          </a:r>
          <a:r>
            <a:rPr lang="en-US" sz="1600" kern="1200">
              <a:latin typeface="Arial Nova"/>
              <a:cs typeface="Arial"/>
            </a:rPr>
            <a:t> </a:t>
          </a:r>
          <a:r>
            <a:rPr lang="en-GB" sz="1600" kern="1200">
              <a:latin typeface="Arial Nova"/>
              <a:cs typeface="Arial"/>
            </a:rPr>
            <a:t>MS Word</a:t>
          </a:r>
          <a:br>
            <a:rPr lang="en-GB" sz="1600" kern="1200">
              <a:latin typeface="Arial Nova"/>
              <a:cs typeface="Arial"/>
            </a:rPr>
          </a:br>
          <a:r>
            <a:rPr lang="en-GB" sz="1600" kern="1200">
              <a:latin typeface="Arial Nova"/>
              <a:cs typeface="Arial"/>
            </a:rPr>
            <a:t> </a:t>
          </a:r>
          <a:r>
            <a:rPr lang="en-US" sz="1600" kern="1200">
              <a:latin typeface="Arial Nova"/>
              <a:cs typeface="Arial"/>
            </a:rPr>
            <a:t> </a:t>
          </a:r>
          <a:r>
            <a:rPr lang="en-GB" sz="1600" kern="1200">
              <a:latin typeface="Arial Nova"/>
              <a:cs typeface="Arial"/>
            </a:rPr>
            <a:t>WhatsApp </a:t>
          </a:r>
          <a:r>
            <a:rPr lang="en-US" sz="1600" kern="1200">
              <a:latin typeface="Arial Nova"/>
              <a:cs typeface="Arial"/>
            </a:rPr>
            <a:t> </a:t>
          </a:r>
          <a:br>
            <a:rPr lang="en-US" sz="1600" kern="1200">
              <a:latin typeface="Arial Nova"/>
              <a:cs typeface="Arial"/>
            </a:rPr>
          </a:br>
          <a:r>
            <a:rPr lang="en-GB" sz="1600" kern="1200">
              <a:latin typeface="Arial Nova"/>
              <a:cs typeface="Arial"/>
            </a:rPr>
            <a:t>  Moodle </a:t>
          </a:r>
          <a:endParaRPr lang="en-US" sz="1600" kern="1200">
            <a:latin typeface="Arial Nova"/>
          </a:endParaRPr>
        </a:p>
      </dsp:txBody>
      <dsp:txXfrm>
        <a:off x="3988863" y="2935933"/>
        <a:ext cx="3626239" cy="2175743"/>
      </dsp:txXfrm>
    </dsp:sp>
    <dsp:sp modelId="{8B5D3C66-9097-477A-B31C-D7151B2786BF}">
      <dsp:nvSpPr>
        <dsp:cNvPr id="0" name=""/>
        <dsp:cNvSpPr/>
      </dsp:nvSpPr>
      <dsp:spPr>
        <a:xfrm>
          <a:off x="7977726" y="2935933"/>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Nova"/>
              <a:cs typeface="Arial"/>
            </a:rPr>
            <a:t>There is no digital tool that I use more frequently than others. </a:t>
          </a:r>
          <a:r>
            <a:rPr lang="en-US" sz="1600" kern="1200">
              <a:latin typeface="Arial Nova"/>
              <a:cs typeface="Arial"/>
            </a:rPr>
            <a:t> </a:t>
          </a:r>
          <a:br>
            <a:rPr lang="en-US" sz="1600" b="0" kern="1200">
              <a:latin typeface="Arial Nova"/>
              <a:cs typeface="Arial"/>
            </a:rPr>
          </a:br>
          <a:r>
            <a:rPr lang="en-GB" sz="1600" b="1" kern="1200">
              <a:latin typeface="Arial Nova"/>
              <a:cs typeface="Arial"/>
            </a:rPr>
            <a:t>Strongly Agree, Agree, Disagree, Strongly Disagree. </a:t>
          </a:r>
          <a:r>
            <a:rPr lang="en-GB" sz="1600" kern="1200">
              <a:latin typeface="Arial Nova"/>
              <a:cs typeface="Arial"/>
            </a:rPr>
            <a:t> </a:t>
          </a:r>
          <a:br>
            <a:rPr lang="en-GB" sz="1600" b="0" kern="1200">
              <a:latin typeface="Arial Nova"/>
              <a:cs typeface="Arial"/>
            </a:rPr>
          </a:br>
          <a:r>
            <a:rPr lang="en-GB" sz="1600" b="1" kern="1200">
              <a:latin typeface="Arial Nova"/>
              <a:cs typeface="Arial"/>
            </a:rPr>
            <a:t>(Circle one response)</a:t>
          </a:r>
          <a:endParaRPr lang="en-US" sz="1600" kern="1200">
            <a:latin typeface="Arial Nova"/>
          </a:endParaRPr>
        </a:p>
      </dsp:txBody>
      <dsp:txXfrm>
        <a:off x="7977726" y="2935933"/>
        <a:ext cx="3626239" cy="21757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1C2F4A-F8A9-4156-B27B-201F89FA0372}">
      <dsp:nvSpPr>
        <dsp:cNvPr id="0" name=""/>
        <dsp:cNvSpPr/>
      </dsp:nvSpPr>
      <dsp:spPr>
        <a:xfrm rot="5400000">
          <a:off x="3841988" y="-1306647"/>
          <a:ext cx="1280253" cy="4218461"/>
        </a:xfrm>
        <a:prstGeom prst="round2SameRect">
          <a:avLst/>
        </a:prstGeom>
        <a:solidFill>
          <a:schemeClr val="accent3">
            <a:alpha val="90000"/>
            <a:tint val="40000"/>
            <a:hueOff val="0"/>
            <a:satOff val="0"/>
            <a:lumOff val="0"/>
            <a:alphaOff val="0"/>
          </a:schemeClr>
        </a:solidFill>
        <a:ln w="15875" cap="rnd"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47625" rIns="95250" bIns="47625" numCol="1" spcCol="1270" anchor="ctr" anchorCtr="0">
          <a:noAutofit/>
        </a:bodyPr>
        <a:lstStyle/>
        <a:p>
          <a:pPr marL="228600" lvl="1" indent="-228600" algn="l" defTabSz="1111250" rtl="0">
            <a:lnSpc>
              <a:spcPct val="90000"/>
            </a:lnSpc>
            <a:spcBef>
              <a:spcPct val="0"/>
            </a:spcBef>
            <a:spcAft>
              <a:spcPct val="15000"/>
            </a:spcAft>
            <a:buChar char="•"/>
          </a:pPr>
          <a:r>
            <a:rPr lang="en-GB" sz="2500" b="1" kern="1200"/>
            <a:t>Create questionnaire and collect data</a:t>
          </a:r>
          <a:endParaRPr lang="en-GB" sz="2500" kern="1200"/>
        </a:p>
      </dsp:txBody>
      <dsp:txXfrm rot="-5400000">
        <a:off x="2372885" y="224953"/>
        <a:ext cx="4155964" cy="1155259"/>
      </dsp:txXfrm>
    </dsp:sp>
    <dsp:sp modelId="{9F09C26C-095D-495D-AC3E-2959EE19F032}">
      <dsp:nvSpPr>
        <dsp:cNvPr id="0" name=""/>
        <dsp:cNvSpPr/>
      </dsp:nvSpPr>
      <dsp:spPr>
        <a:xfrm>
          <a:off x="0" y="2424"/>
          <a:ext cx="2372884" cy="1600317"/>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GB" sz="4500" kern="1200">
              <a:latin typeface="Corbel" panose="020B0503020204020204"/>
            </a:rPr>
            <a:t>Week 7</a:t>
          </a:r>
          <a:endParaRPr lang="en-GB" sz="4500" kern="1200"/>
        </a:p>
      </dsp:txBody>
      <dsp:txXfrm>
        <a:off x="78121" y="80545"/>
        <a:ext cx="2216642" cy="1444075"/>
      </dsp:txXfrm>
    </dsp:sp>
    <dsp:sp modelId="{32D256B0-4E54-4066-8705-E14650D445D2}">
      <dsp:nvSpPr>
        <dsp:cNvPr id="0" name=""/>
        <dsp:cNvSpPr/>
      </dsp:nvSpPr>
      <dsp:spPr>
        <a:xfrm rot="5400000">
          <a:off x="3841988" y="373685"/>
          <a:ext cx="1280253" cy="4218461"/>
        </a:xfrm>
        <a:prstGeom prst="round2SameRect">
          <a:avLst/>
        </a:prstGeom>
        <a:solidFill>
          <a:schemeClr val="accent3">
            <a:alpha val="90000"/>
            <a:tint val="40000"/>
            <a:hueOff val="0"/>
            <a:satOff val="0"/>
            <a:lumOff val="0"/>
            <a:alphaOff val="0"/>
          </a:schemeClr>
        </a:solidFill>
        <a:ln w="15875" cap="rnd"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47625" rIns="95250" bIns="47625" numCol="1" spcCol="1270" anchor="ctr" anchorCtr="0">
          <a:noAutofit/>
        </a:bodyPr>
        <a:lstStyle/>
        <a:p>
          <a:pPr marL="228600" lvl="1" indent="-228600" algn="l" defTabSz="1111250" rtl="0">
            <a:lnSpc>
              <a:spcPct val="90000"/>
            </a:lnSpc>
            <a:spcBef>
              <a:spcPct val="0"/>
            </a:spcBef>
            <a:spcAft>
              <a:spcPct val="15000"/>
            </a:spcAft>
            <a:buChar char="•"/>
          </a:pPr>
          <a:r>
            <a:rPr lang="en-GB" sz="2500" b="1" kern="1200"/>
            <a:t>Analyse results.</a:t>
          </a:r>
          <a:r>
            <a:rPr lang="en-GB" sz="2500" b="1" kern="1200">
              <a:latin typeface="Corbel" panose="020B0503020204020204"/>
            </a:rPr>
            <a:t> </a:t>
          </a:r>
          <a:endParaRPr lang="en-GB" sz="2500" kern="1200">
            <a:latin typeface="Corbel" panose="020B0503020204020204"/>
          </a:endParaRPr>
        </a:p>
      </dsp:txBody>
      <dsp:txXfrm rot="-5400000">
        <a:off x="2372885" y="1905286"/>
        <a:ext cx="4155964" cy="1155259"/>
      </dsp:txXfrm>
    </dsp:sp>
    <dsp:sp modelId="{9FEFE854-AFD2-4EFD-AC4E-8EC10FF127CA}">
      <dsp:nvSpPr>
        <dsp:cNvPr id="0" name=""/>
        <dsp:cNvSpPr/>
      </dsp:nvSpPr>
      <dsp:spPr>
        <a:xfrm>
          <a:off x="0" y="1682757"/>
          <a:ext cx="2372884" cy="1600317"/>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GB" sz="4500" kern="1200">
              <a:latin typeface="Corbel" panose="020B0503020204020204"/>
            </a:rPr>
            <a:t>Week 8</a:t>
          </a:r>
          <a:endParaRPr lang="en-GB" sz="4500" kern="1200"/>
        </a:p>
      </dsp:txBody>
      <dsp:txXfrm>
        <a:off x="78121" y="1760878"/>
        <a:ext cx="2216642" cy="1444075"/>
      </dsp:txXfrm>
    </dsp:sp>
    <dsp:sp modelId="{3FCEFA30-72E9-44E4-8FB9-4013590CF0FE}">
      <dsp:nvSpPr>
        <dsp:cNvPr id="0" name=""/>
        <dsp:cNvSpPr/>
      </dsp:nvSpPr>
      <dsp:spPr>
        <a:xfrm rot="5400000">
          <a:off x="3841988" y="2054018"/>
          <a:ext cx="1280253" cy="4218461"/>
        </a:xfrm>
        <a:prstGeom prst="round2SameRect">
          <a:avLst/>
        </a:prstGeom>
        <a:solidFill>
          <a:schemeClr val="accent3">
            <a:alpha val="90000"/>
            <a:tint val="40000"/>
            <a:hueOff val="0"/>
            <a:satOff val="0"/>
            <a:lumOff val="0"/>
            <a:alphaOff val="0"/>
          </a:schemeClr>
        </a:solidFill>
        <a:ln w="15875" cap="rnd"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47625" rIns="95250" bIns="47625" numCol="1" spcCol="1270" anchor="ctr" anchorCtr="0">
          <a:noAutofit/>
        </a:bodyPr>
        <a:lstStyle/>
        <a:p>
          <a:pPr marL="228600" lvl="1" indent="-228600" algn="l" defTabSz="1111250" rtl="0">
            <a:lnSpc>
              <a:spcPct val="90000"/>
            </a:lnSpc>
            <a:spcBef>
              <a:spcPct val="0"/>
            </a:spcBef>
            <a:spcAft>
              <a:spcPct val="15000"/>
            </a:spcAft>
            <a:buChar char="•"/>
          </a:pPr>
          <a:r>
            <a:rPr lang="en-GB" sz="2500" b="1" kern="1200"/>
            <a:t>Write up full report with discussions and conclusion.</a:t>
          </a:r>
          <a:r>
            <a:rPr lang="en-GB" sz="2500" b="1" kern="1200">
              <a:latin typeface="Corbel" panose="020B0503020204020204"/>
            </a:rPr>
            <a:t> </a:t>
          </a:r>
          <a:endParaRPr lang="en-GB" sz="2500" kern="1200"/>
        </a:p>
      </dsp:txBody>
      <dsp:txXfrm rot="-5400000">
        <a:off x="2372885" y="3585619"/>
        <a:ext cx="4155964" cy="1155259"/>
      </dsp:txXfrm>
    </dsp:sp>
    <dsp:sp modelId="{B0B9875E-A91F-49BF-9FB2-DFD0CE05C848}">
      <dsp:nvSpPr>
        <dsp:cNvPr id="0" name=""/>
        <dsp:cNvSpPr/>
      </dsp:nvSpPr>
      <dsp:spPr>
        <a:xfrm>
          <a:off x="0" y="3363091"/>
          <a:ext cx="2372884" cy="1600317"/>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GB" sz="4500" kern="1200">
              <a:latin typeface="Corbel" panose="020B0503020204020204"/>
            </a:rPr>
            <a:t>Week 9/10</a:t>
          </a:r>
          <a:endParaRPr lang="en-GB" sz="4500" kern="1200"/>
        </a:p>
      </dsp:txBody>
      <dsp:txXfrm>
        <a:off x="78121" y="3441212"/>
        <a:ext cx="2216642" cy="14440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AB59FC-2ACF-4316-8677-F822078AA8F7}" type="datetimeFigureOut">
              <a:t>6/25/2022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C275F4-C290-4B80-A3F1-C97F5EC3B76A}" type="slidenum">
              <a:t>‹#›</a:t>
            </a:fld>
            <a:endParaRPr lang="en-GB"/>
          </a:p>
        </p:txBody>
      </p:sp>
    </p:spTree>
    <p:extLst>
      <p:ext uri="{BB962C8B-B14F-4D97-AF65-F5344CB8AC3E}">
        <p14:creationId xmlns:p14="http://schemas.microsoft.com/office/powerpoint/2010/main" val="3056285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group of researchers compiled a report to find out how effective students found using the Moodle platform to collaborate and enhance their learning. The outcome of this study shows that it is a powerful tool that has many benefits for the student but also for the tutor. It is also imperative to use Moodle as a platform for effective medium for teaching and learning, by way of an induction in the beginning of the academic year for students to </a:t>
            </a:r>
            <a:r>
              <a:rPr lang="en-US" err="1"/>
              <a:t>familiarise</a:t>
            </a:r>
            <a:r>
              <a:rPr lang="en-US"/>
              <a:t> themselves with learning and interactive tools available on the platform.</a:t>
            </a:r>
          </a:p>
        </p:txBody>
      </p:sp>
      <p:sp>
        <p:nvSpPr>
          <p:cNvPr id="4" name="Slide Number Placeholder 3"/>
          <p:cNvSpPr>
            <a:spLocks noGrp="1"/>
          </p:cNvSpPr>
          <p:nvPr>
            <p:ph type="sldNum" sz="quarter" idx="5"/>
          </p:nvPr>
        </p:nvSpPr>
        <p:spPr/>
        <p:txBody>
          <a:bodyPr/>
          <a:lstStyle/>
          <a:p>
            <a:fld id="{16C275F4-C290-4B80-A3F1-C97F5EC3B76A}" type="slidenum">
              <a:rPr lang="en-GB"/>
              <a:t>8</a:t>
            </a:fld>
            <a:endParaRPr lang="en-GB"/>
          </a:p>
        </p:txBody>
      </p:sp>
    </p:spTree>
    <p:extLst>
      <p:ext uri="{BB962C8B-B14F-4D97-AF65-F5344CB8AC3E}">
        <p14:creationId xmlns:p14="http://schemas.microsoft.com/office/powerpoint/2010/main" val="1046584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promoting personalized and collaborative learning.</a:t>
            </a:r>
          </a:p>
          <a:p>
            <a:pPr marL="171450" indent="-171450">
              <a:buFont typeface="Arial"/>
              <a:buChar char="•"/>
            </a:pPr>
            <a:r>
              <a:rPr lang="en-US"/>
              <a:t>, it embodies a Knowledge Assessment Module</a:t>
            </a:r>
          </a:p>
          <a:p>
            <a:pPr marL="171450" indent="-171450">
              <a:buFont typeface="Arial"/>
              <a:buChar char="•"/>
            </a:pPr>
            <a:r>
              <a:rPr lang="en-US"/>
              <a:t>Quiz Time! Was an app used to research if quizzes that could be done on mobile phones could be more beneficial than paper quizzes, research suggests the Quiz time! App helped students improve their knowledge level and increased student engagement. </a:t>
            </a:r>
            <a:endParaRPr lang="en-US">
              <a:cs typeface="Calibri"/>
            </a:endParaRPr>
          </a:p>
          <a:p>
            <a:pPr marL="171450" indent="-171450">
              <a:buFont typeface="Arial"/>
              <a:buChar char="•"/>
            </a:pPr>
            <a:r>
              <a:rPr lang="en-US"/>
              <a:t>game-based learning approaches can promote the development of specific skills and competences of university students.</a:t>
            </a:r>
            <a:endParaRPr lang="en-US">
              <a:cs typeface="Calibri"/>
            </a:endParaRPr>
          </a:p>
          <a:p>
            <a:pPr marL="171450" indent="-171450">
              <a:buFont typeface="Arial"/>
              <a:buChar char="•"/>
            </a:pPr>
            <a:r>
              <a:rPr lang="en-US"/>
              <a:t>Game-based learning, as well as smartphones, can be seen as powerful tools in order to further enhance tutoring in higher education (</a:t>
            </a:r>
            <a:endParaRPr lang="en-US">
              <a:cs typeface="Calibri"/>
            </a:endParaRPr>
          </a:p>
        </p:txBody>
      </p:sp>
      <p:sp>
        <p:nvSpPr>
          <p:cNvPr id="4" name="Slide Number Placeholder 3"/>
          <p:cNvSpPr>
            <a:spLocks noGrp="1"/>
          </p:cNvSpPr>
          <p:nvPr>
            <p:ph type="sldNum" sz="quarter" idx="5"/>
          </p:nvPr>
        </p:nvSpPr>
        <p:spPr/>
        <p:txBody>
          <a:bodyPr/>
          <a:lstStyle/>
          <a:p>
            <a:fld id="{16C275F4-C290-4B80-A3F1-C97F5EC3B76A}" type="slidenum">
              <a:rPr lang="en-GB"/>
              <a:t>10</a:t>
            </a:fld>
            <a:endParaRPr lang="en-GB"/>
          </a:p>
        </p:txBody>
      </p:sp>
    </p:spTree>
    <p:extLst>
      <p:ext uri="{BB962C8B-B14F-4D97-AF65-F5344CB8AC3E}">
        <p14:creationId xmlns:p14="http://schemas.microsoft.com/office/powerpoint/2010/main" val="3114666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a:t>Microsoft teams is an application that allows students and many other professional organisations to collaborate with one and other freely. </a:t>
            </a:r>
          </a:p>
          <a:p>
            <a:pPr marL="171450" indent="-171450">
              <a:buFont typeface="Arial"/>
              <a:buChar char="•"/>
            </a:pPr>
            <a:r>
              <a:rPr lang="en-GB">
                <a:cs typeface="Calibri" panose="020F0502020204030204"/>
              </a:rPr>
              <a:t>The growth in Microsoft has been vast since the global pandemic (covid 19) due to all the work from home that students and businesses had to abide by during lockdowns</a:t>
            </a:r>
          </a:p>
          <a:p>
            <a:pPr marL="171450" indent="-171450">
              <a:buFont typeface="Arial"/>
              <a:buChar char="•"/>
            </a:pPr>
            <a:r>
              <a:rPr lang="en-GB">
                <a:cs typeface="Calibri" panose="020F0502020204030204"/>
              </a:rPr>
              <a:t>Started being used by companies such as schools, </a:t>
            </a:r>
            <a:r>
              <a:rPr lang="en-GB" err="1">
                <a:cs typeface="Calibri" panose="020F0502020204030204"/>
              </a:rPr>
              <a:t>univeristies</a:t>
            </a:r>
            <a:r>
              <a:rPr lang="en-GB">
                <a:cs typeface="Calibri" panose="020F0502020204030204"/>
              </a:rPr>
              <a:t>, doctors/hospitals, any sort of meetings with professional people</a:t>
            </a:r>
          </a:p>
          <a:p>
            <a:pPr marL="171450" indent="-171450">
              <a:buFont typeface="Arial"/>
              <a:buChar char="•"/>
            </a:pPr>
            <a:endParaRPr lang="en-GB">
              <a:cs typeface="Calibri" panose="020F0502020204030204"/>
            </a:endParaRPr>
          </a:p>
        </p:txBody>
      </p:sp>
      <p:sp>
        <p:nvSpPr>
          <p:cNvPr id="4" name="Slide Number Placeholder 3"/>
          <p:cNvSpPr>
            <a:spLocks noGrp="1"/>
          </p:cNvSpPr>
          <p:nvPr>
            <p:ph type="sldNum" sz="quarter" idx="5"/>
          </p:nvPr>
        </p:nvSpPr>
        <p:spPr/>
        <p:txBody>
          <a:bodyPr/>
          <a:lstStyle/>
          <a:p>
            <a:fld id="{16C275F4-C290-4B80-A3F1-C97F5EC3B76A}" type="slidenum">
              <a:t>11</a:t>
            </a:fld>
            <a:endParaRPr lang="en-GB"/>
          </a:p>
        </p:txBody>
      </p:sp>
    </p:spTree>
    <p:extLst>
      <p:ext uri="{BB962C8B-B14F-4D97-AF65-F5344CB8AC3E}">
        <p14:creationId xmlns:p14="http://schemas.microsoft.com/office/powerpoint/2010/main" val="3090074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Microsoft office 365 has over 400 applications, here are a few common applications that you might have heard of. </a:t>
            </a:r>
          </a:p>
          <a:p>
            <a:pPr marL="171450" indent="-171450">
              <a:buFont typeface="Arial"/>
              <a:buChar char="•"/>
            </a:pPr>
            <a:r>
              <a:rPr lang="en-US"/>
              <a:t> MS Teams was not built for educational purposes; however, it has evolved rapidly to adapt to education rapidly.</a:t>
            </a:r>
            <a:endParaRPr lang="en-US">
              <a:cs typeface="Calibri"/>
            </a:endParaRPr>
          </a:p>
          <a:p>
            <a:pPr marL="171450" indent="-171450">
              <a:buFont typeface="Arial"/>
              <a:buChar char="•"/>
            </a:pPr>
            <a:r>
              <a:rPr lang="en-US"/>
              <a:t> none of the students preferred online or distance learning in expectations vs reality compared to the previous where the results were the opposite. </a:t>
            </a:r>
            <a:endParaRPr lang="en-US">
              <a:cs typeface="Calibri"/>
            </a:endParaRPr>
          </a:p>
          <a:p>
            <a:pPr marL="171450" indent="-171450">
              <a:buFont typeface="Arial"/>
              <a:buChar char="•"/>
            </a:pPr>
            <a:r>
              <a:rPr lang="en-US"/>
              <a:t> resources shared for all students (cloud and online/distance learning mode students). </a:t>
            </a:r>
            <a:endParaRPr lang="en-US">
              <a:cs typeface="Calibri"/>
            </a:endParaRPr>
          </a:p>
        </p:txBody>
      </p:sp>
      <p:sp>
        <p:nvSpPr>
          <p:cNvPr id="4" name="Slide Number Placeholder 3"/>
          <p:cNvSpPr>
            <a:spLocks noGrp="1"/>
          </p:cNvSpPr>
          <p:nvPr>
            <p:ph type="sldNum" sz="quarter" idx="5"/>
          </p:nvPr>
        </p:nvSpPr>
        <p:spPr/>
        <p:txBody>
          <a:bodyPr/>
          <a:lstStyle/>
          <a:p>
            <a:fld id="{16C275F4-C290-4B80-A3F1-C97F5EC3B76A}" type="slidenum">
              <a:rPr lang="en-GB"/>
              <a:t>12</a:t>
            </a:fld>
            <a:endParaRPr lang="en-GB"/>
          </a:p>
        </p:txBody>
      </p:sp>
    </p:spTree>
    <p:extLst>
      <p:ext uri="{BB962C8B-B14F-4D97-AF65-F5344CB8AC3E}">
        <p14:creationId xmlns:p14="http://schemas.microsoft.com/office/powerpoint/2010/main" val="799764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707001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937997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55042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60205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375279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98362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322331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910134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4549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06642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928809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541936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31021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177561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2158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91051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557859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6/25/2022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14909388"/>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 id="2147483845" r:id="rId12"/>
    <p:sldLayoutId id="2147483846" r:id="rId13"/>
    <p:sldLayoutId id="2147483847" r:id="rId14"/>
    <p:sldLayoutId id="2147483848" r:id="rId15"/>
    <p:sldLayoutId id="2147483849" r:id="rId16"/>
    <p:sldLayoutId id="2147483850" r:id="rId17"/>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4.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image" Target="../media/image1.jpeg" /><Relationship Id="rId1" Type="http://schemas.openxmlformats.org/officeDocument/2006/relationships/slideLayout" Target="../slideLayouts/slideLayout2.xml" /><Relationship Id="rId4" Type="http://schemas.openxmlformats.org/officeDocument/2006/relationships/image" Target="../media/image12.svg" /></Relationships>
</file>

<file path=ppt/slides/_rels/slide5.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image" Target="../media/image14.png" /><Relationship Id="rId1" Type="http://schemas.openxmlformats.org/officeDocument/2006/relationships/slideLayout" Target="../slideLayouts/slideLayout2.xml" /><Relationship Id="rId5" Type="http://schemas.openxmlformats.org/officeDocument/2006/relationships/hyperlink" Target="https://creativecommons.org/licenses/by-nc-nd/3.0/" TargetMode="External" /><Relationship Id="rId4" Type="http://schemas.openxmlformats.org/officeDocument/2006/relationships/hyperlink" Target="http://windytheplaneh.deviantart.com/art/Onedrive-Logo-vector-611346233" TargetMode="External" /></Relationships>
</file>

<file path=ppt/slides/_rels/slide7.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image" Target="../media/image1.jpeg" /><Relationship Id="rId1" Type="http://schemas.openxmlformats.org/officeDocument/2006/relationships/slideLayout" Target="../slideLayouts/slideLayout1.xml" /><Relationship Id="rId4" Type="http://schemas.openxmlformats.org/officeDocument/2006/relationships/image" Target="../media/image17.svg" /></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c-sa/3.0/" TargetMode="External" /><Relationship Id="rId3" Type="http://schemas.openxmlformats.org/officeDocument/2006/relationships/image" Target="../media/image1.jpeg" /><Relationship Id="rId7" Type="http://schemas.openxmlformats.org/officeDocument/2006/relationships/hyperlink" Target="https://glosariobibliotecas.com/moodle/" TargetMode="Externa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image" Target="../media/image19.png" /><Relationship Id="rId5" Type="http://schemas.openxmlformats.org/officeDocument/2006/relationships/hyperlink" Target="http://www.duperrin.com/english/2015/01/27/collaboration-2015-email-new-interfaces/" TargetMode="External" /><Relationship Id="rId4" Type="http://schemas.openxmlformats.org/officeDocument/2006/relationships/image" Target="../media/image18.jpeg" /></Relationships>
</file>

<file path=ppt/slides/_rels/slide9.xml.rels><?xml version="1.0" encoding="UTF-8" standalone="yes"?>
<Relationships xmlns="http://schemas.openxmlformats.org/package/2006/relationships"><Relationship Id="rId3" Type="http://schemas.openxmlformats.org/officeDocument/2006/relationships/image" Target="../media/image20.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jpeg" /><Relationship Id="rId7" Type="http://schemas.openxmlformats.org/officeDocument/2006/relationships/hyperlink" Target="https://creativecommons.org/licenses/by-sa/3.0/" TargetMode="Externa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hyperlink" Target="https://gonitsora.com/science-quiz-2-2/" TargetMode="External" /><Relationship Id="rId5" Type="http://schemas.openxmlformats.org/officeDocument/2006/relationships/image" Target="../media/image22.jpeg" /><Relationship Id="rId4" Type="http://schemas.openxmlformats.org/officeDocument/2006/relationships/image" Target="../media/image21.png" /></Relationships>
</file>

<file path=ppt/slides/_rels/slide11.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hyperlink" Target="https://creativecommons.org/licenses/by-sa/3.0/" TargetMode="External" /><Relationship Id="rId5" Type="http://schemas.openxmlformats.org/officeDocument/2006/relationships/hyperlink" Target="https://en.wikipedia.org/wiki/Microsoft_Teams" TargetMode="External" /><Relationship Id="rId4" Type="http://schemas.openxmlformats.org/officeDocument/2006/relationships/image" Target="../media/image24.png" /></Relationships>
</file>

<file path=ppt/slides/_rels/slide12.xml.rels><?xml version="1.0" encoding="UTF-8" standalone="yes"?>
<Relationships xmlns="http://schemas.openxmlformats.org/package/2006/relationships"><Relationship Id="rId8" Type="http://schemas.openxmlformats.org/officeDocument/2006/relationships/image" Target="../media/image25.jpeg" /><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6.xml" /><Relationship Id="rId6" Type="http://schemas.openxmlformats.org/officeDocument/2006/relationships/diagramColors" Target="../diagrams/colors3.xml" /><Relationship Id="rId5" Type="http://schemas.openxmlformats.org/officeDocument/2006/relationships/diagramQuickStyle" Target="../diagrams/quickStyle3.xml" /><Relationship Id="rId10" Type="http://schemas.openxmlformats.org/officeDocument/2006/relationships/hyperlink" Target="https://creativecommons.org/licenses/by-nc-sa/3.0/" TargetMode="External" /><Relationship Id="rId4" Type="http://schemas.openxmlformats.org/officeDocument/2006/relationships/diagramLayout" Target="../diagrams/layout3.xml" /><Relationship Id="rId9" Type="http://schemas.openxmlformats.org/officeDocument/2006/relationships/hyperlink" Target="http://rootuniverse.blogspot.com/2015/01/office-365-free-download-with-product.html" TargetMode="External" /></Relationships>
</file>

<file path=ppt/slides/_rels/slide13.xml.rels><?xml version="1.0" encoding="UTF-8" standalone="yes"?>
<Relationships xmlns="http://schemas.openxmlformats.org/package/2006/relationships"><Relationship Id="rId2" Type="http://schemas.openxmlformats.org/officeDocument/2006/relationships/image" Target="../media/image26.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4.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8.xml.rels><?xml version="1.0" encoding="UTF-8" standalone="yes"?>
<Relationships xmlns="http://schemas.openxmlformats.org/package/2006/relationships"><Relationship Id="rId8" Type="http://schemas.microsoft.com/office/2007/relationships/diagramDrawing" Target="../diagrams/drawing6.xml" /><Relationship Id="rId3" Type="http://schemas.openxmlformats.org/officeDocument/2006/relationships/hyperlink" Target="http://owl.excelsior.edu/research/research-process/" TargetMode="External" /><Relationship Id="rId7" Type="http://schemas.openxmlformats.org/officeDocument/2006/relationships/diagramColors" Target="../diagrams/colors6.xml" /><Relationship Id="rId2" Type="http://schemas.openxmlformats.org/officeDocument/2006/relationships/image" Target="../media/image27.jpeg" /><Relationship Id="rId1" Type="http://schemas.openxmlformats.org/officeDocument/2006/relationships/slideLayout" Target="../slideLayouts/slideLayout2.xml" /><Relationship Id="rId6" Type="http://schemas.openxmlformats.org/officeDocument/2006/relationships/diagramQuickStyle" Target="../diagrams/quickStyle6.xml" /><Relationship Id="rId5" Type="http://schemas.openxmlformats.org/officeDocument/2006/relationships/diagramLayout" Target="../diagrams/layout6.xml" /><Relationship Id="rId4" Type="http://schemas.openxmlformats.org/officeDocument/2006/relationships/diagramData" Target="../diagrams/data6.xml" /><Relationship Id="rId9" Type="http://schemas.openxmlformats.org/officeDocument/2006/relationships/hyperlink" Target="https://creativecommons.org/licenses/by/3.0/" TargetMode="External" /></Relationships>
</file>

<file path=ppt/slides/_rels/slide19.xml.rels><?xml version="1.0" encoding="UTF-8" standalone="yes"?>
<Relationships xmlns="http://schemas.openxmlformats.org/package/2006/relationships"><Relationship Id="rId8" Type="http://schemas.openxmlformats.org/officeDocument/2006/relationships/image" Target="../media/image31.png" /><Relationship Id="rId3" Type="http://schemas.openxmlformats.org/officeDocument/2006/relationships/image" Target="../media/image28.jpeg" /><Relationship Id="rId7" Type="http://schemas.openxmlformats.org/officeDocument/2006/relationships/image" Target="../media/image30.jpeg"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hyperlink" Target="https://creativecommons.org/licenses/by-nd/3.0/" TargetMode="External" /><Relationship Id="rId5" Type="http://schemas.openxmlformats.org/officeDocument/2006/relationships/hyperlink" Target="https://blogs.imperial.ac.uk/imperial-medicine/2018/04/06/universal-health-coverage-in-the-united-kingdom-past-present-and-future/" TargetMode="External" /><Relationship Id="rId10" Type="http://schemas.openxmlformats.org/officeDocument/2006/relationships/hyperlink" Target="https://creativecommons.org/licenses/by-nc/3.0/" TargetMode="External" /><Relationship Id="rId4" Type="http://schemas.openxmlformats.org/officeDocument/2006/relationships/image" Target="../media/image29.jpeg" /><Relationship Id="rId9" Type="http://schemas.openxmlformats.org/officeDocument/2006/relationships/hyperlink" Target="http://www.pngall.com/meeting-png" TargetMode="External" /></Relationships>
</file>

<file path=ppt/slides/_rels/slide20.xml.rels><?xml version="1.0" encoding="UTF-8" standalone="yes"?>
<Relationships xmlns="http://schemas.openxmlformats.org/package/2006/relationships"><Relationship Id="rId8" Type="http://schemas.openxmlformats.org/officeDocument/2006/relationships/hyperlink" Target="https://teknodiot.com/microsoft-365-uygulamalari-artik-daha-akilli" TargetMode="External" /><Relationship Id="rId3" Type="http://schemas.openxmlformats.org/officeDocument/2006/relationships/image" Target="../media/image28.jpeg" /><Relationship Id="rId7" Type="http://schemas.openxmlformats.org/officeDocument/2006/relationships/image" Target="../media/image33.jpeg"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hyperlink" Target="https://creativecommons.org/licenses/by-nc-sa/3.0/" TargetMode="External" /><Relationship Id="rId11" Type="http://schemas.openxmlformats.org/officeDocument/2006/relationships/hyperlink" Target="https://campus.extension.org/course/view.php?id=719" TargetMode="External" /><Relationship Id="rId5" Type="http://schemas.openxmlformats.org/officeDocument/2006/relationships/hyperlink" Target="http://abrircorreooutlook.blogspot.com/2014/02/onedrive-nuevos-servicios-skydrive-desde-outlook-correo.html" TargetMode="External" /><Relationship Id="rId10" Type="http://schemas.openxmlformats.org/officeDocument/2006/relationships/image" Target="../media/image34.jpeg" /><Relationship Id="rId4" Type="http://schemas.openxmlformats.org/officeDocument/2006/relationships/image" Target="../media/image32.png" /><Relationship Id="rId9" Type="http://schemas.openxmlformats.org/officeDocument/2006/relationships/hyperlink" Target="https://creativecommons.org/licenses/by-nc-nd/3.0/" TargetMode="External" /></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080/07294360.2019.1676199" TargetMode="External"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3" Type="http://schemas.openxmlformats.org/officeDocument/2006/relationships/hyperlink" Target="https://office365itpros.com/2021/04/28/teams-hits-145-million/" TargetMode="External" /><Relationship Id="rId2" Type="http://schemas.openxmlformats.org/officeDocument/2006/relationships/image" Target="../media/image1.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7"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8"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9"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0"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1"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2"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54" name="Rectangle 53">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Picture 3">
            <a:extLst>
              <a:ext uri="{FF2B5EF4-FFF2-40B4-BE49-F238E27FC236}">
                <a16:creationId xmlns:a16="http://schemas.microsoft.com/office/drawing/2014/main" id="{9EADE596-45D8-9848-B81C-7A7F1CE129F5}"/>
              </a:ext>
            </a:extLst>
          </p:cNvPr>
          <p:cNvPicPr>
            <a:picLocks noChangeAspect="1"/>
          </p:cNvPicPr>
          <p:nvPr/>
        </p:nvPicPr>
        <p:blipFill rotWithShape="1">
          <a:blip r:embed="rId3"/>
          <a:srcRect l="32054" r="6130" b="-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56" name="Group 55">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57"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8"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9"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0"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1"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2"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972080" y="685800"/>
            <a:ext cx="5260680" cy="1752599"/>
          </a:xfrm>
        </p:spPr>
        <p:txBody>
          <a:bodyPr vert="horz" lIns="91440" tIns="45720" rIns="91440" bIns="45720" rtlCol="0" anchor="ctr">
            <a:normAutofit/>
          </a:bodyPr>
          <a:lstStyle/>
          <a:p>
            <a:pPr algn="l">
              <a:lnSpc>
                <a:spcPct val="90000"/>
              </a:lnSpc>
            </a:pPr>
            <a:r>
              <a:rPr lang="en-US" sz="2800"/>
              <a:t>How do Students use technology to collaborate at UWTSD?</a:t>
            </a:r>
            <a:br>
              <a:rPr lang="en-US" sz="2800"/>
            </a:br>
            <a:endParaRPr lang="en-US" sz="2800"/>
          </a:p>
        </p:txBody>
      </p:sp>
      <p:sp>
        <p:nvSpPr>
          <p:cNvPr id="3" name="Subtitle 2"/>
          <p:cNvSpPr>
            <a:spLocks noGrp="1"/>
          </p:cNvSpPr>
          <p:nvPr>
            <p:ph type="subTitle" idx="1"/>
          </p:nvPr>
        </p:nvSpPr>
        <p:spPr>
          <a:xfrm>
            <a:off x="643468" y="2666999"/>
            <a:ext cx="5260680" cy="3124201"/>
          </a:xfrm>
        </p:spPr>
        <p:txBody>
          <a:bodyPr vert="horz" lIns="91440" tIns="45720" rIns="91440" bIns="45720" rtlCol="0" anchor="ctr">
            <a:normAutofit/>
          </a:bodyPr>
          <a:lstStyle/>
          <a:p>
            <a:pPr algn="l">
              <a:lnSpc>
                <a:spcPct val="90000"/>
              </a:lnSpc>
              <a:buFont typeface="Arial"/>
              <a:buChar char="•"/>
            </a:pPr>
            <a:r>
              <a:rPr lang="en-US" sz="2000"/>
              <a:t>BMSW4003</a:t>
            </a:r>
            <a:br>
              <a:rPr lang="en-US" sz="2000"/>
            </a:br>
            <a:r>
              <a:rPr lang="en-US" sz="2000"/>
              <a:t>Digital Skills and Research methods.</a:t>
            </a:r>
            <a:br>
              <a:rPr lang="en-US" sz="2000"/>
            </a:br>
            <a:r>
              <a:rPr lang="en-US" sz="2000"/>
              <a:t>Olu Adegbite.</a:t>
            </a:r>
          </a:p>
          <a:p>
            <a:pPr algn="l">
              <a:lnSpc>
                <a:spcPct val="90000"/>
              </a:lnSpc>
              <a:buFont typeface="Arial"/>
              <a:buChar char="•"/>
            </a:pPr>
            <a:endParaRPr lang="en-US" sz="2000"/>
          </a:p>
          <a:p>
            <a:pPr indent="-228600" algn="l">
              <a:lnSpc>
                <a:spcPct val="90000"/>
              </a:lnSpc>
              <a:buFont typeface="Arial"/>
              <a:buChar char="•"/>
            </a:pPr>
            <a:r>
              <a:rPr lang="en-US" sz="2000" b="0"/>
              <a:t>Rebecca Travers  2128316</a:t>
            </a:r>
          </a:p>
          <a:p>
            <a:pPr indent="-228600" algn="l">
              <a:lnSpc>
                <a:spcPct val="90000"/>
              </a:lnSpc>
              <a:buFont typeface="Arial"/>
              <a:buChar char="•"/>
            </a:pPr>
            <a:r>
              <a:rPr lang="en-US" sz="2000" b="0"/>
              <a:t>Merleen Garvey   2129226</a:t>
            </a:r>
          </a:p>
          <a:p>
            <a:pPr indent="-228600" algn="l">
              <a:lnSpc>
                <a:spcPct val="90000"/>
              </a:lnSpc>
              <a:buFont typeface="Arial"/>
              <a:buChar char="•"/>
            </a:pPr>
            <a:r>
              <a:rPr lang="en-US" sz="2000" b="0"/>
              <a:t>Jayne Stead          </a:t>
            </a:r>
            <a:r>
              <a:rPr lang="en-US" sz="2000"/>
              <a:t> </a:t>
            </a:r>
            <a:r>
              <a:rPr lang="en-US" sz="2000" b="0"/>
              <a:t>2126373</a:t>
            </a:r>
          </a:p>
          <a:p>
            <a:pPr indent="-228600" algn="l">
              <a:lnSpc>
                <a:spcPct val="90000"/>
              </a:lnSpc>
              <a:buFont typeface="Arial"/>
              <a:buChar char="•"/>
            </a:pPr>
            <a:r>
              <a:rPr lang="en-US" sz="2000"/>
              <a:t>Syed Imran            2120439</a:t>
            </a:r>
          </a:p>
        </p:txBody>
      </p:sp>
      <p:sp>
        <p:nvSpPr>
          <p:cNvPr id="5" name="TextBox 4">
            <a:extLst>
              <a:ext uri="{FF2B5EF4-FFF2-40B4-BE49-F238E27FC236}">
                <a16:creationId xmlns:a16="http://schemas.microsoft.com/office/drawing/2014/main" id="{BC39C2C9-083E-F216-0C27-8A46F5A8CB5F}"/>
              </a:ext>
            </a:extLst>
          </p:cNvPr>
          <p:cNvSpPr txBox="1"/>
          <p:nvPr/>
        </p:nvSpPr>
        <p:spPr>
          <a:xfrm>
            <a:off x="9914626"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Jayne Stead 2126373</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59A9-671D-1B3F-2C02-B1E3E72E9FB4}"/>
              </a:ext>
            </a:extLst>
          </p:cNvPr>
          <p:cNvSpPr>
            <a:spLocks noGrp="1"/>
          </p:cNvSpPr>
          <p:nvPr>
            <p:ph type="title"/>
          </p:nvPr>
        </p:nvSpPr>
        <p:spPr>
          <a:xfrm>
            <a:off x="1484312" y="1284051"/>
            <a:ext cx="2812385" cy="3723836"/>
          </a:xfrm>
        </p:spPr>
        <p:txBody>
          <a:bodyPr>
            <a:normAutofit/>
          </a:bodyPr>
          <a:lstStyle/>
          <a:p>
            <a:r>
              <a:rPr lang="en-GB" sz="3600">
                <a:solidFill>
                  <a:srgbClr val="000000"/>
                </a:solidFill>
                <a:latin typeface="Arial"/>
                <a:cs typeface="Arial"/>
              </a:rPr>
              <a:t>Introduction</a:t>
            </a:r>
          </a:p>
        </p:txBody>
      </p:sp>
      <p:graphicFrame>
        <p:nvGraphicFramePr>
          <p:cNvPr id="5" name="Content Placeholder 2">
            <a:extLst>
              <a:ext uri="{FF2B5EF4-FFF2-40B4-BE49-F238E27FC236}">
                <a16:creationId xmlns:a16="http://schemas.microsoft.com/office/drawing/2014/main" id="{CAE9D58A-94B0-A563-C770-BA3A1F377081}"/>
              </a:ext>
            </a:extLst>
          </p:cNvPr>
          <p:cNvGraphicFramePr>
            <a:graphicFrameLocks noGrp="1"/>
          </p:cNvGraphicFramePr>
          <p:nvPr>
            <p:ph idx="1"/>
            <p:extLst>
              <p:ext uri="{D42A27DB-BD31-4B8C-83A1-F6EECF244321}">
                <p14:modId xmlns:p14="http://schemas.microsoft.com/office/powerpoint/2010/main" val="1991327471"/>
              </p:ext>
            </p:extLst>
          </p:nvPr>
        </p:nvGraphicFramePr>
        <p:xfrm>
          <a:off x="4954019" y="865349"/>
          <a:ext cx="6237359"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Footer Placeholder 10">
            <a:extLst>
              <a:ext uri="{FF2B5EF4-FFF2-40B4-BE49-F238E27FC236}">
                <a16:creationId xmlns:a16="http://schemas.microsoft.com/office/drawing/2014/main" id="{DAADBC1D-01BC-711F-31DA-56124AD1FF9A}"/>
              </a:ext>
            </a:extLst>
          </p:cNvPr>
          <p:cNvSpPr>
            <a:spLocks noGrp="1"/>
          </p:cNvSpPr>
          <p:nvPr>
            <p:ph type="ftr" sz="quarter" idx="11"/>
          </p:nvPr>
        </p:nvSpPr>
        <p:spPr>
          <a:xfrm>
            <a:off x="10149147" y="6185200"/>
            <a:ext cx="1850819" cy="494521"/>
          </a:xfrm>
        </p:spPr>
        <p:txBody>
          <a:bodyPr/>
          <a:lstStyle/>
          <a:p>
            <a:r>
              <a:rPr lang="en-GB" sz="1200"/>
              <a:t>Jayne Stead 2126373</a:t>
            </a:r>
          </a:p>
        </p:txBody>
      </p:sp>
    </p:spTree>
    <p:extLst>
      <p:ext uri="{BB962C8B-B14F-4D97-AF65-F5344CB8AC3E}">
        <p14:creationId xmlns:p14="http://schemas.microsoft.com/office/powerpoint/2010/main" val="9844759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3F4F-BEAA-9CC4-BBC2-767D7E1CEFD9}"/>
              </a:ext>
            </a:extLst>
          </p:cNvPr>
          <p:cNvSpPr>
            <a:spLocks noGrp="1"/>
          </p:cNvSpPr>
          <p:nvPr>
            <p:ph type="title"/>
          </p:nvPr>
        </p:nvSpPr>
        <p:spPr>
          <a:xfrm>
            <a:off x="1167625" y="685800"/>
            <a:ext cx="2639962" cy="5105400"/>
          </a:xfrm>
        </p:spPr>
        <p:txBody>
          <a:bodyPr vert="horz" lIns="91440" tIns="45720" rIns="91440" bIns="45720" rtlCol="0" anchor="ctr">
            <a:normAutofit/>
          </a:bodyPr>
          <a:lstStyle/>
          <a:p>
            <a:r>
              <a:rPr lang="en-US" sz="3400"/>
              <a:t>Why are digital tools and collaboration important?</a:t>
            </a:r>
          </a:p>
        </p:txBody>
      </p:sp>
      <p:graphicFrame>
        <p:nvGraphicFramePr>
          <p:cNvPr id="51" name="TextBox 13">
            <a:extLst>
              <a:ext uri="{FF2B5EF4-FFF2-40B4-BE49-F238E27FC236}">
                <a16:creationId xmlns:a16="http://schemas.microsoft.com/office/drawing/2014/main" id="{D364562A-1FCC-6A92-DD36-53EBAC1138C2}"/>
              </a:ext>
            </a:extLst>
          </p:cNvPr>
          <p:cNvGraphicFramePr/>
          <p:nvPr>
            <p:extLst>
              <p:ext uri="{D42A27DB-BD31-4B8C-83A1-F6EECF244321}">
                <p14:modId xmlns:p14="http://schemas.microsoft.com/office/powerpoint/2010/main" val="527177146"/>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B022857F-E77E-BDA9-2EE4-C9AC61205D34}"/>
              </a:ext>
            </a:extLst>
          </p:cNvPr>
          <p:cNvSpPr txBox="1"/>
          <p:nvPr/>
        </p:nvSpPr>
        <p:spPr>
          <a:xfrm>
            <a:off x="9986513" y="64065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Jayne Stead 2126373</a:t>
            </a:r>
          </a:p>
        </p:txBody>
      </p:sp>
    </p:spTree>
    <p:extLst>
      <p:ext uri="{BB962C8B-B14F-4D97-AF65-F5344CB8AC3E}">
        <p14:creationId xmlns:p14="http://schemas.microsoft.com/office/powerpoint/2010/main" val="15549102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fade">
                                      <p:cBhvr>
                                        <p:cTn id="7" dur="1000"/>
                                        <p:tgtEl>
                                          <p:spTgt spid="51"/>
                                        </p:tgtEl>
                                      </p:cBhvr>
                                    </p:animEffect>
                                    <p:anim calcmode="lin" valueType="num">
                                      <p:cBhvr>
                                        <p:cTn id="8" dur="1000" fill="hold"/>
                                        <p:tgtEl>
                                          <p:spTgt spid="51"/>
                                        </p:tgtEl>
                                        <p:attrNameLst>
                                          <p:attrName>ppt_x</p:attrName>
                                        </p:attrNameLst>
                                      </p:cBhvr>
                                      <p:tavLst>
                                        <p:tav tm="0">
                                          <p:val>
                                            <p:strVal val="#ppt_x"/>
                                          </p:val>
                                        </p:tav>
                                        <p:tav tm="100000">
                                          <p:val>
                                            <p:strVal val="#ppt_x"/>
                                          </p:val>
                                        </p:tav>
                                      </p:tavLst>
                                    </p:anim>
                                    <p:anim calcmode="lin" valueType="num">
                                      <p:cBhvr>
                                        <p:cTn id="9" dur="900" decel="100000" fill="hold"/>
                                        <p:tgtEl>
                                          <p:spTgt spid="51"/>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1"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2"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3"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4"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5"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6"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7"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412B0093-B4D1-53B1-EA98-F4C2F8D6A549}"/>
              </a:ext>
            </a:extLst>
          </p:cNvPr>
          <p:cNvSpPr txBox="1"/>
          <p:nvPr/>
        </p:nvSpPr>
        <p:spPr>
          <a:xfrm>
            <a:off x="2253785" y="1380068"/>
            <a:ext cx="4978303" cy="261619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defTabSz="457200">
              <a:spcBef>
                <a:spcPct val="0"/>
              </a:spcBef>
              <a:spcAft>
                <a:spcPts val="600"/>
              </a:spcAft>
            </a:pPr>
            <a:r>
              <a:rPr lang="en-US" sz="6000">
                <a:ln w="3175" cmpd="sng">
                  <a:noFill/>
                </a:ln>
                <a:latin typeface="+mj-lt"/>
                <a:ea typeface="+mj-ea"/>
                <a:cs typeface="+mj-cs"/>
              </a:rPr>
              <a:t>Rational</a:t>
            </a:r>
          </a:p>
        </p:txBody>
      </p:sp>
      <p:sp>
        <p:nvSpPr>
          <p:cNvPr id="19" name="Rounded Rectangle 4">
            <a:extLst>
              <a:ext uri="{FF2B5EF4-FFF2-40B4-BE49-F238E27FC236}">
                <a16:creationId xmlns:a16="http://schemas.microsoft.com/office/drawing/2014/main" id="{260615AE-7DBC-4FF7-9107-9FE957695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Questions">
            <a:extLst>
              <a:ext uri="{FF2B5EF4-FFF2-40B4-BE49-F238E27FC236}">
                <a16:creationId xmlns:a16="http://schemas.microsoft.com/office/drawing/2014/main" id="{087C8628-3126-9C5B-4F17-63869BAF27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73801" y="1614524"/>
            <a:ext cx="3341190" cy="3341190"/>
          </a:xfrm>
          <a:prstGeom prst="rect">
            <a:avLst/>
          </a:prstGeom>
        </p:spPr>
      </p:pic>
    </p:spTree>
    <p:extLst>
      <p:ext uri="{BB962C8B-B14F-4D97-AF65-F5344CB8AC3E}">
        <p14:creationId xmlns:p14="http://schemas.microsoft.com/office/powerpoint/2010/main" val="7735850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EF23245B-B436-287B-8711-F2A6C8CFF6C8}"/>
              </a:ext>
            </a:extLst>
          </p:cNvPr>
          <p:cNvPicPr>
            <a:picLocks noChangeAspect="1"/>
          </p:cNvPicPr>
          <p:nvPr/>
        </p:nvPicPr>
        <p:blipFill rotWithShape="1">
          <a:blip r:embed="rId3"/>
          <a:srcRect l="33481" r="27885"/>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a:extLst>
              <a:ext uri="{FF2B5EF4-FFF2-40B4-BE49-F238E27FC236}">
                <a16:creationId xmlns:a16="http://schemas.microsoft.com/office/drawing/2014/main" id="{2C626AED-91E1-F5D0-5BC0-33AAA6D765B1}"/>
              </a:ext>
            </a:extLst>
          </p:cNvPr>
          <p:cNvSpPr>
            <a:spLocks noGrp="1"/>
          </p:cNvSpPr>
          <p:nvPr>
            <p:ph type="title"/>
          </p:nvPr>
        </p:nvSpPr>
        <p:spPr>
          <a:xfrm>
            <a:off x="1575929" y="1433423"/>
            <a:ext cx="5260680" cy="1752599"/>
          </a:xfrm>
        </p:spPr>
        <p:txBody>
          <a:bodyPr>
            <a:normAutofit fontScale="90000"/>
          </a:bodyPr>
          <a:lstStyle/>
          <a:p>
            <a:pPr algn="l">
              <a:lnSpc>
                <a:spcPct val="90000"/>
              </a:lnSpc>
            </a:pPr>
            <a:r>
              <a:rPr lang="en-GB" sz="2200"/>
              <a:t>OneDrive is used for managing and storing files and being  able to access them at any time.</a:t>
            </a:r>
            <a:br>
              <a:rPr lang="en-GB" sz="2200"/>
            </a:br>
            <a:r>
              <a:rPr lang="en-GB" sz="2200"/>
              <a:t>According to (Huaman-Romani, et al.,2022)</a:t>
            </a:r>
            <a:br>
              <a:rPr lang="en-GB" sz="2200"/>
            </a:br>
            <a:r>
              <a:rPr lang="en-GB" sz="2200"/>
              <a:t>To carry out academic activities OneDrive is used.</a:t>
            </a:r>
          </a:p>
        </p:txBody>
      </p:sp>
      <p:sp>
        <p:nvSpPr>
          <p:cNvPr id="22" name="Footer Placeholder 21">
            <a:extLst>
              <a:ext uri="{FF2B5EF4-FFF2-40B4-BE49-F238E27FC236}">
                <a16:creationId xmlns:a16="http://schemas.microsoft.com/office/drawing/2014/main" id="{28F4D273-555B-871E-483C-931908BFD8FF}"/>
              </a:ext>
            </a:extLst>
          </p:cNvPr>
          <p:cNvSpPr>
            <a:spLocks noGrp="1"/>
          </p:cNvSpPr>
          <p:nvPr>
            <p:ph type="ftr" sz="quarter" idx="11"/>
          </p:nvPr>
        </p:nvSpPr>
        <p:spPr>
          <a:xfrm>
            <a:off x="10264166" y="6084558"/>
            <a:ext cx="2037725" cy="767691"/>
          </a:xfrm>
        </p:spPr>
        <p:txBody>
          <a:bodyPr/>
          <a:lstStyle/>
          <a:p>
            <a:r>
              <a:rPr lang="en-GB" sz="1400"/>
              <a:t>Jayne Stead 2126373</a:t>
            </a:r>
          </a:p>
        </p:txBody>
      </p:sp>
    </p:spTree>
    <p:extLst>
      <p:ext uri="{BB962C8B-B14F-4D97-AF65-F5344CB8AC3E}">
        <p14:creationId xmlns:p14="http://schemas.microsoft.com/office/powerpoint/2010/main" val="42404391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E5788-98EB-D6F6-25DB-22D42F520669}"/>
              </a:ext>
            </a:extLst>
          </p:cNvPr>
          <p:cNvSpPr>
            <a:spLocks noGrp="1"/>
          </p:cNvSpPr>
          <p:nvPr>
            <p:ph type="title"/>
          </p:nvPr>
        </p:nvSpPr>
        <p:spPr>
          <a:xfrm>
            <a:off x="1168009" y="-205596"/>
            <a:ext cx="10018713" cy="1752599"/>
          </a:xfrm>
        </p:spPr>
        <p:txBody>
          <a:bodyPr/>
          <a:lstStyle/>
          <a:p>
            <a:r>
              <a:rPr lang="en-GB" dirty="0"/>
              <a:t>OneDrive</a:t>
            </a:r>
          </a:p>
        </p:txBody>
      </p:sp>
      <p:sp>
        <p:nvSpPr>
          <p:cNvPr id="4" name="TextBox 3">
            <a:extLst>
              <a:ext uri="{FF2B5EF4-FFF2-40B4-BE49-F238E27FC236}">
                <a16:creationId xmlns:a16="http://schemas.microsoft.com/office/drawing/2014/main" id="{66FE6614-8B4F-6042-04BB-CA7A7C020C10}"/>
              </a:ext>
            </a:extLst>
          </p:cNvPr>
          <p:cNvSpPr txBox="1"/>
          <p:nvPr/>
        </p:nvSpPr>
        <p:spPr>
          <a:xfrm>
            <a:off x="9828362" y="63921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Jayne Stead 2126373</a:t>
            </a:r>
          </a:p>
        </p:txBody>
      </p:sp>
      <p:pic>
        <p:nvPicPr>
          <p:cNvPr id="5" name="Picture 5" descr="Table&#10;&#10;Description automatically generated">
            <a:extLst>
              <a:ext uri="{FF2B5EF4-FFF2-40B4-BE49-F238E27FC236}">
                <a16:creationId xmlns:a16="http://schemas.microsoft.com/office/drawing/2014/main" id="{9380BE86-21C8-9DB2-A0E9-262802708A75}"/>
              </a:ext>
            </a:extLst>
          </p:cNvPr>
          <p:cNvPicPr>
            <a:picLocks noChangeAspect="1"/>
          </p:cNvPicPr>
          <p:nvPr/>
        </p:nvPicPr>
        <p:blipFill>
          <a:blip r:embed="rId2"/>
          <a:stretch>
            <a:fillRect/>
          </a:stretch>
        </p:blipFill>
        <p:spPr>
          <a:xfrm>
            <a:off x="727495" y="1710267"/>
            <a:ext cx="8551652" cy="2387916"/>
          </a:xfrm>
          <a:prstGeom prst="rect">
            <a:avLst/>
          </a:prstGeom>
        </p:spPr>
      </p:pic>
      <p:sp>
        <p:nvSpPr>
          <p:cNvPr id="6" name="TextBox 5">
            <a:extLst>
              <a:ext uri="{FF2B5EF4-FFF2-40B4-BE49-F238E27FC236}">
                <a16:creationId xmlns:a16="http://schemas.microsoft.com/office/drawing/2014/main" id="{254A9FDD-4D88-3571-04F6-5D1F6F79D4BF}"/>
              </a:ext>
            </a:extLst>
          </p:cNvPr>
          <p:cNvSpPr txBox="1"/>
          <p:nvPr/>
        </p:nvSpPr>
        <p:spPr>
          <a:xfrm>
            <a:off x="2222740" y="5098212"/>
            <a:ext cx="776089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Nova"/>
              </a:rPr>
              <a:t>"The sample consists of 813 knowledge workers and contains usage data that is aggregated per month and covers the timespan from June 2018 until January 2019. The usage frequency of each tool is given as the sum of actions performed per tool and per month. For example, accessing files on OneDrive, or sending an email or chat message." </a:t>
            </a:r>
            <a:r>
              <a:rPr lang="en-US" dirty="0" err="1">
                <a:latin typeface="Arial Nova"/>
                <a:ea typeface="+mn-lt"/>
                <a:cs typeface="+mn-lt"/>
              </a:rPr>
              <a:t>Hüllmann</a:t>
            </a:r>
            <a:r>
              <a:rPr lang="en-US" dirty="0">
                <a:latin typeface="Arial Nova"/>
                <a:ea typeface="+mn-lt"/>
                <a:cs typeface="+mn-lt"/>
              </a:rPr>
              <a:t> (2021)</a:t>
            </a:r>
            <a:endParaRPr lang="en-US" dirty="0">
              <a:latin typeface="Arial Nova"/>
            </a:endParaRPr>
          </a:p>
        </p:txBody>
      </p:sp>
      <p:pic>
        <p:nvPicPr>
          <p:cNvPr id="7" name="Picture 7" descr="Logo&#10;&#10;Description automatically generated">
            <a:extLst>
              <a:ext uri="{FF2B5EF4-FFF2-40B4-BE49-F238E27FC236}">
                <a16:creationId xmlns:a16="http://schemas.microsoft.com/office/drawing/2014/main" id="{B9CA2FFD-737B-9DDA-4E70-0B19923A6C4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67646" y="166862"/>
            <a:ext cx="2743199" cy="2038540"/>
          </a:xfrm>
          <a:prstGeom prst="rect">
            <a:avLst/>
          </a:prstGeom>
        </p:spPr>
      </p:pic>
      <p:sp>
        <p:nvSpPr>
          <p:cNvPr id="8" name="TextBox 7">
            <a:extLst>
              <a:ext uri="{FF2B5EF4-FFF2-40B4-BE49-F238E27FC236}">
                <a16:creationId xmlns:a16="http://schemas.microsoft.com/office/drawing/2014/main" id="{7A01D3A3-0A78-C46A-3DDA-108E734BDCE9}"/>
              </a:ext>
            </a:extLst>
          </p:cNvPr>
          <p:cNvSpPr txBox="1"/>
          <p:nvPr/>
        </p:nvSpPr>
        <p:spPr>
          <a:xfrm>
            <a:off x="9267646" y="2277194"/>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BY-NC-ND</a:t>
            </a:r>
            <a:r>
              <a:rPr lang="en-US"/>
              <a:t>.</a:t>
            </a:r>
          </a:p>
        </p:txBody>
      </p:sp>
      <p:sp>
        <p:nvSpPr>
          <p:cNvPr id="10" name="TextBox 9">
            <a:extLst>
              <a:ext uri="{FF2B5EF4-FFF2-40B4-BE49-F238E27FC236}">
                <a16:creationId xmlns:a16="http://schemas.microsoft.com/office/drawing/2014/main" id="{69DA15ED-50DE-D259-2C3F-1A60BBF04294}"/>
              </a:ext>
            </a:extLst>
          </p:cNvPr>
          <p:cNvSpPr txBox="1"/>
          <p:nvPr/>
        </p:nvSpPr>
        <p:spPr>
          <a:xfrm>
            <a:off x="3286664" y="4192437"/>
            <a:ext cx="59924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Figure 1: Use of digital tools</a:t>
            </a:r>
            <a:endParaRPr lang="en-US" dirty="0">
              <a:ea typeface="+mn-lt"/>
              <a:cs typeface="+mn-lt"/>
            </a:endParaRPr>
          </a:p>
          <a:p>
            <a:r>
              <a:rPr lang="en-GB" dirty="0">
                <a:ea typeface="+mn-lt"/>
                <a:cs typeface="+mn-lt"/>
              </a:rPr>
              <a:t>(</a:t>
            </a:r>
            <a:r>
              <a:rPr lang="en-US" dirty="0">
                <a:ea typeface="+mn-lt"/>
                <a:cs typeface="+mn-lt"/>
              </a:rPr>
              <a:t> </a:t>
            </a:r>
            <a:r>
              <a:rPr lang="en-US" dirty="0" err="1">
                <a:ea typeface="+mn-lt"/>
                <a:cs typeface="+mn-lt"/>
              </a:rPr>
              <a:t>Hüllmann</a:t>
            </a:r>
            <a:r>
              <a:rPr lang="en-GB" dirty="0">
                <a:ea typeface="+mn-lt"/>
                <a:cs typeface="+mn-lt"/>
              </a:rPr>
              <a:t>, 2021).</a:t>
            </a:r>
            <a:endParaRPr lang="en-GB" dirty="0"/>
          </a:p>
        </p:txBody>
      </p:sp>
    </p:spTree>
    <p:extLst>
      <p:ext uri="{BB962C8B-B14F-4D97-AF65-F5344CB8AC3E}">
        <p14:creationId xmlns:p14="http://schemas.microsoft.com/office/powerpoint/2010/main" val="18551791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900" decel="100000" fill="hold"/>
                                        <p:tgtEl>
                                          <p:spTgt spid="6"/>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DB7CA-B803-16AD-FA9F-D7B76B766FFE}"/>
              </a:ext>
            </a:extLst>
          </p:cNvPr>
          <p:cNvSpPr>
            <a:spLocks noGrp="1"/>
          </p:cNvSpPr>
          <p:nvPr>
            <p:ph type="ctrTitle"/>
          </p:nvPr>
        </p:nvSpPr>
        <p:spPr>
          <a:xfrm>
            <a:off x="4842934" y="905933"/>
            <a:ext cx="6660090" cy="965200"/>
          </a:xfrm>
        </p:spPr>
        <p:txBody>
          <a:bodyPr vert="horz" lIns="91440" tIns="45720" rIns="91440" bIns="45720" rtlCol="0" anchor="ctr">
            <a:normAutofit/>
          </a:bodyPr>
          <a:lstStyle/>
          <a:p>
            <a:pPr algn="ctr"/>
            <a:r>
              <a:rPr lang="en-US" sz="4000"/>
              <a:t>Moodle</a:t>
            </a:r>
          </a:p>
        </p:txBody>
      </p:sp>
      <p:sp>
        <p:nvSpPr>
          <p:cNvPr id="3" name="Subtitle 2">
            <a:extLst>
              <a:ext uri="{FF2B5EF4-FFF2-40B4-BE49-F238E27FC236}">
                <a16:creationId xmlns:a16="http://schemas.microsoft.com/office/drawing/2014/main" id="{6FC96AAD-217D-F7E6-1AA0-67A81D926239}"/>
              </a:ext>
            </a:extLst>
          </p:cNvPr>
          <p:cNvSpPr>
            <a:spLocks noGrp="1"/>
          </p:cNvSpPr>
          <p:nvPr>
            <p:ph type="subTitle" idx="1"/>
          </p:nvPr>
        </p:nvSpPr>
        <p:spPr>
          <a:xfrm>
            <a:off x="4842933" y="1998133"/>
            <a:ext cx="6660090" cy="3793067"/>
          </a:xfrm>
        </p:spPr>
        <p:txBody>
          <a:bodyPr vert="horz" lIns="91440" tIns="45720" rIns="91440" bIns="45720" rtlCol="0" anchor="ctr">
            <a:normAutofit/>
          </a:bodyPr>
          <a:lstStyle/>
          <a:p>
            <a:pPr algn="l">
              <a:buFont typeface="Arial"/>
              <a:buChar char="•"/>
            </a:pPr>
            <a:r>
              <a:rPr lang="en-US"/>
              <a:t>· Access to learning tutorial materials i.e., Video, presentation</a:t>
            </a:r>
          </a:p>
          <a:p>
            <a:pPr algn="l">
              <a:buFont typeface="Arial"/>
              <a:buChar char="•"/>
            </a:pPr>
            <a:r>
              <a:rPr lang="en-US"/>
              <a:t>· Support and assess learning</a:t>
            </a:r>
          </a:p>
          <a:p>
            <a:pPr algn="l">
              <a:buFont typeface="Arial"/>
              <a:buChar char="•"/>
            </a:pPr>
            <a:r>
              <a:rPr lang="en-US"/>
              <a:t>· Communication and collaborating with other students and tutors</a:t>
            </a:r>
          </a:p>
          <a:p>
            <a:pPr algn="l">
              <a:buFont typeface="Arial"/>
              <a:buChar char="•"/>
            </a:pPr>
            <a:r>
              <a:rPr lang="en-US"/>
              <a:t>· Course forum to discuss topics share ideas, feedbacks</a:t>
            </a:r>
          </a:p>
          <a:p>
            <a:pPr algn="l">
              <a:buFont typeface="Arial"/>
              <a:buChar char="•"/>
            </a:pPr>
            <a:r>
              <a:rPr lang="en-US"/>
              <a:t>· Security (password protected)</a:t>
            </a:r>
          </a:p>
          <a:p>
            <a:pPr algn="l">
              <a:buFont typeface="Arial"/>
              <a:buChar char="•"/>
            </a:pPr>
            <a:r>
              <a:rPr lang="en-US"/>
              <a:t>· Confidentiality</a:t>
            </a:r>
          </a:p>
          <a:p>
            <a:pPr algn="l">
              <a:buFont typeface="Arial"/>
              <a:buChar char="•"/>
            </a:pPr>
            <a:endParaRPr lang="en-US"/>
          </a:p>
        </p:txBody>
      </p:sp>
      <p:sp>
        <p:nvSpPr>
          <p:cNvPr id="4" name="Footer Placeholder 3">
            <a:extLst>
              <a:ext uri="{FF2B5EF4-FFF2-40B4-BE49-F238E27FC236}">
                <a16:creationId xmlns:a16="http://schemas.microsoft.com/office/drawing/2014/main" id="{5F4283F9-C52A-ACB7-3B15-2192CC913699}"/>
              </a:ext>
            </a:extLst>
          </p:cNvPr>
          <p:cNvSpPr>
            <a:spLocks noGrp="1"/>
          </p:cNvSpPr>
          <p:nvPr>
            <p:ph type="ftr" sz="quarter" idx="11"/>
          </p:nvPr>
        </p:nvSpPr>
        <p:spPr>
          <a:xfrm>
            <a:off x="9688752" y="6027049"/>
            <a:ext cx="2210573" cy="523275"/>
          </a:xfrm>
        </p:spPr>
        <p:txBody>
          <a:bodyPr/>
          <a:lstStyle/>
          <a:p>
            <a:r>
              <a:rPr lang="en-GB" sz="1400"/>
              <a:t>Merleen Garvey 2129226</a:t>
            </a:r>
            <a:r>
              <a:rPr lang="en-GB" sz="1200"/>
              <a:t>​</a:t>
            </a:r>
          </a:p>
        </p:txBody>
      </p:sp>
      <p:pic>
        <p:nvPicPr>
          <p:cNvPr id="7" name="Graphic 6" descr="Books">
            <a:extLst>
              <a:ext uri="{FF2B5EF4-FFF2-40B4-BE49-F238E27FC236}">
                <a16:creationId xmlns:a16="http://schemas.microsoft.com/office/drawing/2014/main" id="{5C78A93A-4882-E243-15F1-6502537F45A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2000" y="1616063"/>
            <a:ext cx="3632789" cy="363278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173279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D16BC69-5A32-9661-F873-A3B672F6FE86}"/>
              </a:ext>
            </a:extLst>
          </p:cNvPr>
          <p:cNvSpPr>
            <a:spLocks noGrp="1"/>
          </p:cNvSpPr>
          <p:nvPr>
            <p:ph idx="1"/>
          </p:nvPr>
        </p:nvSpPr>
        <p:spPr>
          <a:xfrm>
            <a:off x="1484311" y="2666999"/>
            <a:ext cx="5747778" cy="3124201"/>
          </a:xfrm>
        </p:spPr>
        <p:txBody>
          <a:bodyPr>
            <a:normAutofit/>
          </a:bodyPr>
          <a:lstStyle/>
          <a:p>
            <a:pPr marL="0" indent="0">
              <a:buNone/>
            </a:pPr>
            <a:r>
              <a:rPr lang="en-GB">
                <a:ea typeface="+mn-lt"/>
                <a:cs typeface="+mn-lt"/>
              </a:rPr>
              <a:t>According to Jackson (2015), M-Learning is a common phenomenon used by researchers in the Current Information Age, in which all aspects of people’s lives is determined by access to portable devices of some sort [e.g., iPad, Smartphones. (“Impact of MOODLE platform on the pedagogy of students and staff: Cross ...”) etc.]</a:t>
            </a:r>
            <a:endParaRPr lang="en-US"/>
          </a:p>
        </p:txBody>
      </p:sp>
      <p:pic>
        <p:nvPicPr>
          <p:cNvPr id="5" name="Picture 5">
            <a:extLst>
              <a:ext uri="{FF2B5EF4-FFF2-40B4-BE49-F238E27FC236}">
                <a16:creationId xmlns:a16="http://schemas.microsoft.com/office/drawing/2014/main" id="{F205404E-D0F0-BACB-D72A-5A9940EE4AC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891366" y="444002"/>
            <a:ext cx="3417007"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 name="Footer Placeholder 1">
            <a:extLst>
              <a:ext uri="{FF2B5EF4-FFF2-40B4-BE49-F238E27FC236}">
                <a16:creationId xmlns:a16="http://schemas.microsoft.com/office/drawing/2014/main" id="{8E1B4D8D-74BC-BAC5-7C08-4CF3917CDD5D}"/>
              </a:ext>
            </a:extLst>
          </p:cNvPr>
          <p:cNvSpPr>
            <a:spLocks noGrp="1"/>
          </p:cNvSpPr>
          <p:nvPr>
            <p:ph type="ftr" sz="quarter" idx="11"/>
          </p:nvPr>
        </p:nvSpPr>
        <p:spPr>
          <a:xfrm>
            <a:off x="9602807" y="6142068"/>
            <a:ext cx="2641574" cy="810823"/>
          </a:xfrm>
        </p:spPr>
        <p:txBody>
          <a:bodyPr>
            <a:normAutofit/>
          </a:bodyPr>
          <a:lstStyle/>
          <a:p>
            <a:pPr>
              <a:spcAft>
                <a:spcPts val="600"/>
              </a:spcAft>
            </a:pPr>
            <a:r>
              <a:rPr lang="en-GB" sz="1400"/>
              <a:t>Merleen Garvey 2129226​</a:t>
            </a:r>
          </a:p>
        </p:txBody>
      </p:sp>
      <p:pic>
        <p:nvPicPr>
          <p:cNvPr id="4" name="Picture 7" descr="Logo&#10;&#10;Description automatically generated">
            <a:extLst>
              <a:ext uri="{FF2B5EF4-FFF2-40B4-BE49-F238E27FC236}">
                <a16:creationId xmlns:a16="http://schemas.microsoft.com/office/drawing/2014/main" id="{90FCC3E0-6D98-897F-D6B6-B449BA9E325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552943" y="4148575"/>
            <a:ext cx="3950079" cy="100726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8" name="TextBox 7">
            <a:extLst>
              <a:ext uri="{FF2B5EF4-FFF2-40B4-BE49-F238E27FC236}">
                <a16:creationId xmlns:a16="http://schemas.microsoft.com/office/drawing/2014/main" id="{FEB4AB68-A8E5-81F9-D850-280DA536AB68}"/>
              </a:ext>
            </a:extLst>
          </p:cNvPr>
          <p:cNvSpPr txBox="1"/>
          <p:nvPr/>
        </p:nvSpPr>
        <p:spPr>
          <a:xfrm>
            <a:off x="8993952" y="5214578"/>
            <a:ext cx="252344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6" name="TextBox 5">
            <a:extLst>
              <a:ext uri="{FF2B5EF4-FFF2-40B4-BE49-F238E27FC236}">
                <a16:creationId xmlns:a16="http://schemas.microsoft.com/office/drawing/2014/main" id="{DB813960-1B53-7518-8A8A-D329184C4DFC}"/>
              </a:ext>
            </a:extLst>
          </p:cNvPr>
          <p:cNvSpPr txBox="1"/>
          <p:nvPr/>
        </p:nvSpPr>
        <p:spPr>
          <a:xfrm>
            <a:off x="8713039" y="2965273"/>
            <a:ext cx="252344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4780627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9"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BAEB5BA-95A6-2805-C92C-BD84EED6209B}"/>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The importance of ICT!</a:t>
            </a:r>
          </a:p>
        </p:txBody>
      </p:sp>
      <p:grpSp>
        <p:nvGrpSpPr>
          <p:cNvPr id="31"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3"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E9EDF5BF-0ADE-BA3C-A7B0-595E6F6D15E2}"/>
              </a:ext>
            </a:extLst>
          </p:cNvPr>
          <p:cNvSpPr>
            <a:spLocks noGrp="1"/>
          </p:cNvSpPr>
          <p:nvPr>
            <p:ph idx="1"/>
          </p:nvPr>
        </p:nvSpPr>
        <p:spPr>
          <a:xfrm>
            <a:off x="5073975" y="815197"/>
            <a:ext cx="6860370" cy="3164457"/>
          </a:xfrm>
        </p:spPr>
        <p:txBody>
          <a:bodyPr>
            <a:normAutofit/>
          </a:bodyPr>
          <a:lstStyle/>
          <a:p>
            <a:pPr>
              <a:buNone/>
            </a:pPr>
            <a:r>
              <a:rPr lang="en-GB" sz="2000">
                <a:ea typeface="+mn-lt"/>
                <a:cs typeface="+mn-lt"/>
              </a:rPr>
              <a:t>To further support the significance of ICT in today's technology the following statements suggests that:</a:t>
            </a:r>
            <a:endParaRPr lang="en-US"/>
          </a:p>
          <a:p>
            <a:pPr>
              <a:buNone/>
            </a:pPr>
            <a:r>
              <a:rPr lang="en-GB" sz="2000">
                <a:ea typeface="+mn-lt"/>
                <a:cs typeface="+mn-lt"/>
              </a:rPr>
              <a:t>“Today ICT has affected almost every aspect of our world, from trade to education. Their influence has changed the daily lifestyle of many people (Martin Diaz, </a:t>
            </a:r>
            <a:r>
              <a:rPr lang="en-GB" sz="2000" err="1">
                <a:ea typeface="+mn-lt"/>
                <a:cs typeface="+mn-lt"/>
              </a:rPr>
              <a:t>Sancristobal</a:t>
            </a:r>
            <a:r>
              <a:rPr lang="en-GB" sz="2000">
                <a:ea typeface="+mn-lt"/>
                <a:cs typeface="+mn-lt"/>
              </a:rPr>
              <a:t>, Gil, Castro &amp; Peire, 2011; Ceyhan, 2008). The increasing introduction of ICT in the universities is currently evidence (Fernandez, 2003).</a:t>
            </a:r>
            <a:endParaRPr lang="en-GB"/>
          </a:p>
          <a:p>
            <a:pPr marL="0" indent="0">
              <a:buNone/>
            </a:pPr>
            <a:endParaRPr lang="en-GB" sz="2000"/>
          </a:p>
        </p:txBody>
      </p:sp>
      <p:sp>
        <p:nvSpPr>
          <p:cNvPr id="4" name="TextBox 3">
            <a:extLst>
              <a:ext uri="{FF2B5EF4-FFF2-40B4-BE49-F238E27FC236}">
                <a16:creationId xmlns:a16="http://schemas.microsoft.com/office/drawing/2014/main" id="{A15B818B-2C59-1E0B-4C8F-E2F647FE9B57}"/>
              </a:ext>
            </a:extLst>
          </p:cNvPr>
          <p:cNvSpPr txBox="1"/>
          <p:nvPr/>
        </p:nvSpPr>
        <p:spPr>
          <a:xfrm>
            <a:off x="9526438" y="63346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Merleen Garvey 2129226​</a:t>
            </a:r>
          </a:p>
        </p:txBody>
      </p:sp>
      <p:pic>
        <p:nvPicPr>
          <p:cNvPr id="5" name="Picture 5" descr="Free Images : laptop, table, technology, white, photographer, mouse ...">
            <a:extLst>
              <a:ext uri="{FF2B5EF4-FFF2-40B4-BE49-F238E27FC236}">
                <a16:creationId xmlns:a16="http://schemas.microsoft.com/office/drawing/2014/main" id="{3FA57783-7812-199B-6D9F-60165AB00F38}"/>
              </a:ext>
            </a:extLst>
          </p:cNvPr>
          <p:cNvPicPr>
            <a:picLocks noChangeAspect="1"/>
          </p:cNvPicPr>
          <p:nvPr/>
        </p:nvPicPr>
        <p:blipFill>
          <a:blip r:embed="rId3"/>
          <a:stretch>
            <a:fillRect/>
          </a:stretch>
        </p:blipFill>
        <p:spPr>
          <a:xfrm>
            <a:off x="5342628" y="4139243"/>
            <a:ext cx="3476445" cy="2303252"/>
          </a:xfrm>
          <a:prstGeom prst="rect">
            <a:avLst/>
          </a:prstGeom>
        </p:spPr>
      </p:pic>
    </p:spTree>
    <p:extLst>
      <p:ext uri="{BB962C8B-B14F-4D97-AF65-F5344CB8AC3E}">
        <p14:creationId xmlns:p14="http://schemas.microsoft.com/office/powerpoint/2010/main" val="22660262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42EED3F8-7EA2-B9A8-8FB8-9D2990E08476}"/>
              </a:ext>
            </a:extLst>
          </p:cNvPr>
          <p:cNvSpPr>
            <a:spLocks noGrp="1"/>
          </p:cNvSpPr>
          <p:nvPr>
            <p:ph type="ftr" sz="quarter" idx="11"/>
          </p:nvPr>
        </p:nvSpPr>
        <p:spPr>
          <a:xfrm>
            <a:off x="10077261" y="6156444"/>
            <a:ext cx="2109611" cy="882710"/>
          </a:xfrm>
        </p:spPr>
        <p:txBody>
          <a:bodyPr/>
          <a:lstStyle/>
          <a:p>
            <a:r>
              <a:rPr lang="en-GB" sz="1400"/>
              <a:t>Rebecca Travers 2128316</a:t>
            </a:r>
          </a:p>
        </p:txBody>
      </p:sp>
      <p:pic>
        <p:nvPicPr>
          <p:cNvPr id="4" name="Picture 4" descr="Chart, bar chart&#10;&#10;Description automatically generated">
            <a:extLst>
              <a:ext uri="{FF2B5EF4-FFF2-40B4-BE49-F238E27FC236}">
                <a16:creationId xmlns:a16="http://schemas.microsoft.com/office/drawing/2014/main" id="{5DFB6358-720F-CEC1-50B0-0732BCF8699F}"/>
              </a:ext>
            </a:extLst>
          </p:cNvPr>
          <p:cNvPicPr>
            <a:picLocks noChangeAspect="1"/>
          </p:cNvPicPr>
          <p:nvPr/>
        </p:nvPicPr>
        <p:blipFill rotWithShape="1">
          <a:blip r:embed="rId4"/>
          <a:srcRect l="13144" r="2" b="2"/>
          <a:stretch/>
        </p:blipFill>
        <p:spPr>
          <a:xfrm>
            <a:off x="1969390" y="277335"/>
            <a:ext cx="9845441" cy="490738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AA7264D1-29CA-B608-A498-195C93B6BB87}"/>
              </a:ext>
            </a:extLst>
          </p:cNvPr>
          <p:cNvSpPr txBox="1"/>
          <p:nvPr/>
        </p:nvSpPr>
        <p:spPr>
          <a:xfrm>
            <a:off x="7211683" y="5198853"/>
            <a:ext cx="47704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Computers &amp; Education 144 (</a:t>
            </a:r>
            <a:r>
              <a:rPr lang="en-GB" err="1">
                <a:ea typeface="+mn-lt"/>
                <a:cs typeface="+mn-lt"/>
              </a:rPr>
              <a:t>Troussas</a:t>
            </a:r>
            <a:r>
              <a:rPr lang="en-GB">
                <a:ea typeface="+mn-lt"/>
                <a:cs typeface="+mn-lt"/>
              </a:rPr>
              <a:t>, 2020).</a:t>
            </a:r>
            <a:endParaRPr lang="en-GB"/>
          </a:p>
        </p:txBody>
      </p:sp>
      <p:pic>
        <p:nvPicPr>
          <p:cNvPr id="2" name="Picture 2">
            <a:extLst>
              <a:ext uri="{FF2B5EF4-FFF2-40B4-BE49-F238E27FC236}">
                <a16:creationId xmlns:a16="http://schemas.microsoft.com/office/drawing/2014/main" id="{973BFE9F-C433-EF93-2BAB-7088EB0B6B4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751" y="5004414"/>
            <a:ext cx="3318294" cy="1852493"/>
          </a:xfrm>
          <a:prstGeom prst="rect">
            <a:avLst/>
          </a:prstGeom>
        </p:spPr>
      </p:pic>
      <p:sp>
        <p:nvSpPr>
          <p:cNvPr id="3" name="TextBox 2">
            <a:extLst>
              <a:ext uri="{FF2B5EF4-FFF2-40B4-BE49-F238E27FC236}">
                <a16:creationId xmlns:a16="http://schemas.microsoft.com/office/drawing/2014/main" id="{EF3B0F5C-AAF5-475F-E3EE-7C0D8FF110C6}"/>
              </a:ext>
            </a:extLst>
          </p:cNvPr>
          <p:cNvSpPr txBox="1"/>
          <p:nvPr/>
        </p:nvSpPr>
        <p:spPr>
          <a:xfrm>
            <a:off x="741872" y="6540859"/>
            <a:ext cx="2743200" cy="317500"/>
          </a:xfrm>
          <a:prstGeom prst="rect">
            <a:avLst/>
          </a:prstGeom>
        </p:spPr>
        <p:txBody>
          <a:bodyPr>
            <a:normAutofit fontScale="47500" lnSpcReduction="20000"/>
          </a:bodyPr>
          <a:lstStyle/>
          <a:p>
            <a:r>
              <a:rPr lang="en-US">
                <a:hlinkClick r:id="rId6"/>
              </a:rPr>
              <a:t>This Photo</a:t>
            </a:r>
            <a:r>
              <a:rPr lang="en-US"/>
              <a:t> by Unknown author is licensed under </a:t>
            </a:r>
            <a:r>
              <a:rPr lang="en-US">
                <a:hlinkClick r:id="rId7"/>
              </a:rPr>
              <a:t>CC BY-SA</a:t>
            </a:r>
            <a:r>
              <a:rPr lang="en-US"/>
              <a:t>.</a:t>
            </a:r>
          </a:p>
        </p:txBody>
      </p:sp>
    </p:spTree>
    <p:extLst>
      <p:ext uri="{BB962C8B-B14F-4D97-AF65-F5344CB8AC3E}">
        <p14:creationId xmlns:p14="http://schemas.microsoft.com/office/powerpoint/2010/main" val="37071705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BDEDBAF3-FFF4-9A24-872C-EF6A68640CFE}"/>
              </a:ext>
            </a:extLst>
          </p:cNvPr>
          <p:cNvGrpSpPr/>
          <p:nvPr/>
        </p:nvGrpSpPr>
        <p:grpSpPr>
          <a:xfrm>
            <a:off x="4005534" y="1324560"/>
            <a:ext cx="8091576" cy="4017416"/>
            <a:chOff x="2596552" y="1843"/>
            <a:chExt cx="8091576" cy="4017416"/>
          </a:xfrm>
        </p:grpSpPr>
        <p:pic>
          <p:nvPicPr>
            <p:cNvPr id="2" name="Picture 2" descr="Chart&#10;&#10;Description automatically generated">
              <a:extLst>
                <a:ext uri="{FF2B5EF4-FFF2-40B4-BE49-F238E27FC236}">
                  <a16:creationId xmlns:a16="http://schemas.microsoft.com/office/drawing/2014/main" id="{54F70033-849C-45EC-AD37-7956AB6A8EE1}"/>
                </a:ext>
              </a:extLst>
            </p:cNvPr>
            <p:cNvPicPr>
              <a:picLocks noChangeAspect="1"/>
            </p:cNvPicPr>
            <p:nvPr/>
          </p:nvPicPr>
          <p:blipFill>
            <a:blip r:embed="rId3"/>
            <a:stretch>
              <a:fillRect/>
            </a:stretch>
          </p:blipFill>
          <p:spPr>
            <a:xfrm>
              <a:off x="2596552" y="1843"/>
              <a:ext cx="7890292" cy="3346236"/>
            </a:xfrm>
            <a:prstGeom prst="rect">
              <a:avLst/>
            </a:prstGeom>
          </p:spPr>
        </p:pic>
        <p:sp>
          <p:nvSpPr>
            <p:cNvPr id="3" name="TextBox 2">
              <a:extLst>
                <a:ext uri="{FF2B5EF4-FFF2-40B4-BE49-F238E27FC236}">
                  <a16:creationId xmlns:a16="http://schemas.microsoft.com/office/drawing/2014/main" id="{41E0C21F-982C-C9BE-293F-F009AB1BB2C0}"/>
                </a:ext>
              </a:extLst>
            </p:cNvPr>
            <p:cNvSpPr txBox="1"/>
            <p:nvPr/>
          </p:nvSpPr>
          <p:spPr>
            <a:xfrm>
              <a:off x="5960852" y="3358551"/>
              <a:ext cx="4727276" cy="6607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Figure 1: Growth in Teams Daily Active Users,</a:t>
              </a:r>
            </a:p>
            <a:p>
              <a:r>
                <a:rPr lang="en-GB"/>
                <a:t>(Redmond, 2021).</a:t>
              </a:r>
            </a:p>
          </p:txBody>
        </p:sp>
      </p:grpSp>
      <p:sp>
        <p:nvSpPr>
          <p:cNvPr id="5" name="Footer Placeholder 4">
            <a:extLst>
              <a:ext uri="{FF2B5EF4-FFF2-40B4-BE49-F238E27FC236}">
                <a16:creationId xmlns:a16="http://schemas.microsoft.com/office/drawing/2014/main" id="{79BF19DC-254C-7444-2D80-FE7EC52E6EF9}"/>
              </a:ext>
            </a:extLst>
          </p:cNvPr>
          <p:cNvSpPr>
            <a:spLocks noGrp="1"/>
          </p:cNvSpPr>
          <p:nvPr>
            <p:ph type="ftr" sz="quarter" idx="11"/>
          </p:nvPr>
        </p:nvSpPr>
        <p:spPr>
          <a:xfrm>
            <a:off x="9976618" y="6328972"/>
            <a:ext cx="2210253" cy="767691"/>
          </a:xfrm>
        </p:spPr>
        <p:txBody>
          <a:bodyPr/>
          <a:lstStyle/>
          <a:p>
            <a:r>
              <a:rPr lang="en-GB" sz="1400"/>
              <a:t>Rebecca Travers 2128316</a:t>
            </a:r>
          </a:p>
        </p:txBody>
      </p:sp>
      <p:sp>
        <p:nvSpPr>
          <p:cNvPr id="4" name="TextBox 3">
            <a:extLst>
              <a:ext uri="{FF2B5EF4-FFF2-40B4-BE49-F238E27FC236}">
                <a16:creationId xmlns:a16="http://schemas.microsoft.com/office/drawing/2014/main" id="{026447F2-AC71-3F08-1BBD-6CD35C15C09D}"/>
              </a:ext>
            </a:extLst>
          </p:cNvPr>
          <p:cNvSpPr txBox="1"/>
          <p:nvPr/>
        </p:nvSpPr>
        <p:spPr>
          <a:xfrm>
            <a:off x="4451230" y="353683"/>
            <a:ext cx="3332671" cy="646331"/>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Microsoft Teams</a:t>
            </a:r>
          </a:p>
        </p:txBody>
      </p:sp>
      <p:pic>
        <p:nvPicPr>
          <p:cNvPr id="7" name="Picture 7" descr="Icon&#10;&#10;Description automatically generated">
            <a:extLst>
              <a:ext uri="{FF2B5EF4-FFF2-40B4-BE49-F238E27FC236}">
                <a16:creationId xmlns:a16="http://schemas.microsoft.com/office/drawing/2014/main" id="{25376AE2-CCC9-FBFF-B4B9-3368C1E7DD6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rot="-1440000">
            <a:off x="583720" y="255601"/>
            <a:ext cx="2311880" cy="2148611"/>
          </a:xfrm>
          <a:prstGeom prst="rect">
            <a:avLst/>
          </a:prstGeom>
        </p:spPr>
      </p:pic>
      <p:sp>
        <p:nvSpPr>
          <p:cNvPr id="8" name="TextBox 7">
            <a:extLst>
              <a:ext uri="{FF2B5EF4-FFF2-40B4-BE49-F238E27FC236}">
                <a16:creationId xmlns:a16="http://schemas.microsoft.com/office/drawing/2014/main" id="{4203451A-8D15-C0C1-56AB-42E1044276D4}"/>
              </a:ext>
            </a:extLst>
          </p:cNvPr>
          <p:cNvSpPr txBox="1"/>
          <p:nvPr/>
        </p:nvSpPr>
        <p:spPr>
          <a:xfrm>
            <a:off x="871268" y="2261199"/>
            <a:ext cx="2743200" cy="317500"/>
          </a:xfrm>
          <a:prstGeom prst="rect">
            <a:avLst/>
          </a:prstGeom>
        </p:spPr>
        <p:txBody>
          <a:bodyPr>
            <a:normAutofit fontScale="47500" lnSpcReduction="20000"/>
          </a:bodyPr>
          <a:lstStyle/>
          <a:p>
            <a:r>
              <a:rPr lang="en-US">
                <a:hlinkClick r:id="rId5"/>
              </a:rPr>
              <a:t>This Photo</a:t>
            </a:r>
            <a:r>
              <a:rPr lang="en-US"/>
              <a:t> by Unknown author is licensed under </a:t>
            </a:r>
            <a:r>
              <a:rPr lang="en-US">
                <a:hlinkClick r:id="rId6"/>
              </a:rPr>
              <a:t>CC BY-SA</a:t>
            </a:r>
            <a:r>
              <a:rPr lang="en-US"/>
              <a:t>.</a:t>
            </a:r>
          </a:p>
        </p:txBody>
      </p:sp>
      <p:sp>
        <p:nvSpPr>
          <p:cNvPr id="9" name="TextBox 8">
            <a:extLst>
              <a:ext uri="{FF2B5EF4-FFF2-40B4-BE49-F238E27FC236}">
                <a16:creationId xmlns:a16="http://schemas.microsoft.com/office/drawing/2014/main" id="{22C6735C-1DA9-A3CF-C50E-29CEEE44A470}"/>
              </a:ext>
            </a:extLst>
          </p:cNvPr>
          <p:cNvSpPr txBox="1"/>
          <p:nvPr/>
        </p:nvSpPr>
        <p:spPr>
          <a:xfrm>
            <a:off x="1388855" y="4810666"/>
            <a:ext cx="553240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Nova"/>
                <a:ea typeface="Roboto"/>
              </a:rPr>
              <a:t>MS Teams is amongst the top three most used applications by high schools for online teaching and learning. Ahmad, Kashi (2021). </a:t>
            </a:r>
            <a:endParaRPr lang="en-US" sz="2000" b="1">
              <a:latin typeface="Arial Nova"/>
            </a:endParaRPr>
          </a:p>
        </p:txBody>
      </p:sp>
    </p:spTree>
    <p:extLst>
      <p:ext uri="{BB962C8B-B14F-4D97-AF65-F5344CB8AC3E}">
        <p14:creationId xmlns:p14="http://schemas.microsoft.com/office/powerpoint/2010/main" val="8423969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900" decel="100000" fill="hold"/>
                                        <p:tgtEl>
                                          <p:spTgt spid="6"/>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456" name="Title 455">
            <a:extLst>
              <a:ext uri="{FF2B5EF4-FFF2-40B4-BE49-F238E27FC236}">
                <a16:creationId xmlns:a16="http://schemas.microsoft.com/office/drawing/2014/main" id="{9813B3E9-B13F-B843-EC85-AF65EAE1E8E6}"/>
              </a:ext>
            </a:extLst>
          </p:cNvPr>
          <p:cNvSpPr>
            <a:spLocks noGrp="1"/>
          </p:cNvSpPr>
          <p:nvPr>
            <p:ph type="title"/>
          </p:nvPr>
        </p:nvSpPr>
        <p:spPr>
          <a:xfrm>
            <a:off x="535021" y="685800"/>
            <a:ext cx="2639962" cy="5105400"/>
          </a:xfrm>
        </p:spPr>
        <p:style>
          <a:lnRef idx="1">
            <a:schemeClr val="dk1"/>
          </a:lnRef>
          <a:fillRef idx="2">
            <a:schemeClr val="dk1"/>
          </a:fillRef>
          <a:effectRef idx="1">
            <a:schemeClr val="dk1"/>
          </a:effectRef>
          <a:fontRef idx="minor">
            <a:schemeClr val="dk1"/>
          </a:fontRef>
        </p:style>
        <p:txBody>
          <a:bodyPr vert="horz" lIns="91440" tIns="45720" rIns="91440" bIns="45720" rtlCol="0" anchor="ctr">
            <a:normAutofit/>
          </a:bodyPr>
          <a:lstStyle/>
          <a:p>
            <a:r>
              <a:rPr lang="en-US" b="1">
                <a:solidFill>
                  <a:srgbClr val="FFFFFF"/>
                </a:solidFill>
                <a:latin typeface="+mj-lt"/>
                <a:ea typeface="+mj-ea"/>
                <a:cs typeface="+mj-cs"/>
              </a:rPr>
              <a:t>Microsoft Office 365</a:t>
            </a:r>
          </a:p>
        </p:txBody>
      </p:sp>
      <p:sp>
        <p:nvSpPr>
          <p:cNvPr id="28" name="Footer Placeholder 27">
            <a:extLst>
              <a:ext uri="{FF2B5EF4-FFF2-40B4-BE49-F238E27FC236}">
                <a16:creationId xmlns:a16="http://schemas.microsoft.com/office/drawing/2014/main" id="{CB09FA25-2AF5-67D1-FCB7-E7932E00FD11}"/>
              </a:ext>
            </a:extLst>
          </p:cNvPr>
          <p:cNvSpPr>
            <a:spLocks noGrp="1"/>
          </p:cNvSpPr>
          <p:nvPr>
            <p:ph type="ftr" sz="quarter" idx="11"/>
          </p:nvPr>
        </p:nvSpPr>
        <p:spPr>
          <a:xfrm>
            <a:off x="9789714" y="6314596"/>
            <a:ext cx="2282139" cy="537653"/>
          </a:xfrm>
        </p:spPr>
        <p:txBody>
          <a:bodyPr/>
          <a:lstStyle/>
          <a:p>
            <a:r>
              <a:rPr lang="en-GB" sz="1400"/>
              <a:t>Rebecca Travers 2128316</a:t>
            </a:r>
          </a:p>
        </p:txBody>
      </p:sp>
      <p:graphicFrame>
        <p:nvGraphicFramePr>
          <p:cNvPr id="35" name="Diagram 35">
            <a:extLst>
              <a:ext uri="{FF2B5EF4-FFF2-40B4-BE49-F238E27FC236}">
                <a16:creationId xmlns:a16="http://schemas.microsoft.com/office/drawing/2014/main" id="{DD476A63-1A36-BB87-F0B3-1B5D586CB737}"/>
              </a:ext>
            </a:extLst>
          </p:cNvPr>
          <p:cNvGraphicFramePr/>
          <p:nvPr>
            <p:extLst>
              <p:ext uri="{D42A27DB-BD31-4B8C-83A1-F6EECF244321}">
                <p14:modId xmlns:p14="http://schemas.microsoft.com/office/powerpoint/2010/main" val="415320658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Picture 19">
            <a:extLst>
              <a:ext uri="{FF2B5EF4-FFF2-40B4-BE49-F238E27FC236}">
                <a16:creationId xmlns:a16="http://schemas.microsoft.com/office/drawing/2014/main" id="{C3C63498-FC4C-EC43-2EA0-900D9424A2A0}"/>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40589" y="4900343"/>
            <a:ext cx="2743200" cy="1543050"/>
          </a:xfrm>
          <a:prstGeom prst="rect">
            <a:avLst/>
          </a:prstGeom>
        </p:spPr>
      </p:pic>
      <p:sp>
        <p:nvSpPr>
          <p:cNvPr id="20" name="TextBox 19">
            <a:extLst>
              <a:ext uri="{FF2B5EF4-FFF2-40B4-BE49-F238E27FC236}">
                <a16:creationId xmlns:a16="http://schemas.microsoft.com/office/drawing/2014/main" id="{CD600088-063F-922A-C396-E56D025E8909}"/>
              </a:ext>
            </a:extLst>
          </p:cNvPr>
          <p:cNvSpPr txBox="1"/>
          <p:nvPr/>
        </p:nvSpPr>
        <p:spPr>
          <a:xfrm>
            <a:off x="540589" y="6443393"/>
            <a:ext cx="2743200" cy="317500"/>
          </a:xfrm>
          <a:prstGeom prst="rect">
            <a:avLst/>
          </a:prstGeom>
        </p:spPr>
        <p:txBody>
          <a:bodyPr>
            <a:normAutofit fontScale="47500" lnSpcReduction="20000"/>
          </a:bodyPr>
          <a:lstStyle/>
          <a:p>
            <a:r>
              <a:rPr lang="en-US">
                <a:hlinkClick r:id="rId9"/>
              </a:rPr>
              <a:t>This Photo</a:t>
            </a:r>
            <a:r>
              <a:rPr lang="en-US"/>
              <a:t> by Unknown author is licensed under </a:t>
            </a:r>
            <a:r>
              <a:rPr lang="en-US">
                <a:hlinkClick r:id="rId10"/>
              </a:rPr>
              <a:t>CC BY-SA-NC</a:t>
            </a:r>
            <a:r>
              <a:rPr lang="en-US"/>
              <a:t>.</a:t>
            </a:r>
          </a:p>
        </p:txBody>
      </p:sp>
      <p:sp>
        <p:nvSpPr>
          <p:cNvPr id="40" name="TextBox 39">
            <a:extLst>
              <a:ext uri="{FF2B5EF4-FFF2-40B4-BE49-F238E27FC236}">
                <a16:creationId xmlns:a16="http://schemas.microsoft.com/office/drawing/2014/main" id="{50FB380E-2DF3-0321-C7F9-C6CDC4400370}"/>
              </a:ext>
            </a:extLst>
          </p:cNvPr>
          <p:cNvSpPr txBox="1"/>
          <p:nvPr/>
        </p:nvSpPr>
        <p:spPr>
          <a:xfrm>
            <a:off x="7182928" y="5529532"/>
            <a:ext cx="47560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Source: Concept adopted from Ahmad, Kashi (2021) and created by the Author, 2022</a:t>
            </a:r>
            <a:endParaRPr lang="en-US"/>
          </a:p>
        </p:txBody>
      </p:sp>
      <p:sp>
        <p:nvSpPr>
          <p:cNvPr id="21" name="Wave 20">
            <a:extLst>
              <a:ext uri="{FF2B5EF4-FFF2-40B4-BE49-F238E27FC236}">
                <a16:creationId xmlns:a16="http://schemas.microsoft.com/office/drawing/2014/main" id="{6F5652BE-7AE6-761C-D08D-F39C8E194337}"/>
              </a:ext>
            </a:extLst>
          </p:cNvPr>
          <p:cNvSpPr/>
          <p:nvPr/>
        </p:nvSpPr>
        <p:spPr>
          <a:xfrm>
            <a:off x="17253" y="-4313"/>
            <a:ext cx="3766866" cy="2012829"/>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ea typeface="+mn-lt"/>
                <a:cs typeface="+mn-lt"/>
              </a:rPr>
              <a:t>Teams are now offering up to 400+ applications available within the Teams store.</a:t>
            </a:r>
          </a:p>
          <a:p>
            <a:pPr algn="ctr"/>
            <a:r>
              <a:rPr lang="en-GB" dirty="0"/>
              <a:t>Research by Ahmad, Kashi (2021)</a:t>
            </a:r>
          </a:p>
        </p:txBody>
      </p:sp>
    </p:spTree>
    <p:extLst>
      <p:ext uri="{BB962C8B-B14F-4D97-AF65-F5344CB8AC3E}">
        <p14:creationId xmlns:p14="http://schemas.microsoft.com/office/powerpoint/2010/main" val="33731706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1000"/>
                                        <p:tgtEl>
                                          <p:spTgt spid="35"/>
                                        </p:tgtEl>
                                      </p:cBhvr>
                                    </p:animEffect>
                                    <p:anim calcmode="lin" valueType="num">
                                      <p:cBhvr>
                                        <p:cTn id="8" dur="1000" fill="hold"/>
                                        <p:tgtEl>
                                          <p:spTgt spid="35"/>
                                        </p:tgtEl>
                                        <p:attrNameLst>
                                          <p:attrName>ppt_x</p:attrName>
                                        </p:attrNameLst>
                                      </p:cBhvr>
                                      <p:tavLst>
                                        <p:tav tm="0">
                                          <p:val>
                                            <p:strVal val="#ppt_x"/>
                                          </p:val>
                                        </p:tav>
                                        <p:tav tm="100000">
                                          <p:val>
                                            <p:strVal val="#ppt_x"/>
                                          </p:val>
                                        </p:tav>
                                      </p:tavLst>
                                    </p:anim>
                                    <p:anim calcmode="lin" valueType="num">
                                      <p:cBhvr>
                                        <p:cTn id="9" dur="900" decel="100000" fill="hold"/>
                                        <p:tgtEl>
                                          <p:spTgt spid="3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5"/>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fade">
                                      <p:cBhvr>
                                        <p:cTn id="15" dur="1000"/>
                                        <p:tgtEl>
                                          <p:spTgt spid="21"/>
                                        </p:tgtEl>
                                      </p:cBhvr>
                                    </p:animEffect>
                                    <p:anim calcmode="lin" valueType="num">
                                      <p:cBhvr>
                                        <p:cTn id="16" dur="1000" fill="hold"/>
                                        <p:tgtEl>
                                          <p:spTgt spid="21"/>
                                        </p:tgtEl>
                                        <p:attrNameLst>
                                          <p:attrName>ppt_x</p:attrName>
                                        </p:attrNameLst>
                                      </p:cBhvr>
                                      <p:tavLst>
                                        <p:tav tm="0">
                                          <p:val>
                                            <p:strVal val="#ppt_x"/>
                                          </p:val>
                                        </p:tav>
                                        <p:tav tm="100000">
                                          <p:val>
                                            <p:strVal val="#ppt_x"/>
                                          </p:val>
                                        </p:tav>
                                      </p:tavLst>
                                    </p:anim>
                                    <p:anim calcmode="lin" valueType="num">
                                      <p:cBhvr>
                                        <p:cTn id="17" dur="900" decel="100000" fill="hold"/>
                                        <p:tgtEl>
                                          <p:spTgt spid="21"/>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2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5" grpId="0">
        <p:bldAsOne/>
      </p:bldGraphic>
      <p:bldP spid="2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E789B1-AFA7-616E-CAA9-C290E7F3F1C2}"/>
              </a:ext>
            </a:extLst>
          </p:cNvPr>
          <p:cNvSpPr txBox="1"/>
          <p:nvPr/>
        </p:nvSpPr>
        <p:spPr>
          <a:xfrm>
            <a:off x="3114136" y="166777"/>
            <a:ext cx="4252822"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Microsoft Teams</a:t>
            </a:r>
            <a:r>
              <a:rPr lang="en-GB"/>
              <a:t>​</a:t>
            </a:r>
            <a:br>
              <a:rPr lang="en-GB"/>
            </a:br>
            <a:r>
              <a:rPr lang="en-GB"/>
              <a:t>​</a:t>
            </a:r>
            <a:br>
              <a:rPr lang="en-GB"/>
            </a:br>
            <a:r>
              <a:rPr lang="en-US">
                <a:latin typeface="Calibri"/>
              </a:rPr>
              <a:t>A learning Management system</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Collaborates multiple tools such as, meetings, files, conversations, chatrooms, video conferencing.</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Globally used across the world,  in small and big companies and education fields  amongst teachers and students</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Popular with students with the mobile app</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features are similar to social media apps</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Easy to use</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keeps you informed</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Encourages students to be more engaged</a:t>
            </a:r>
            <a:endParaRPr lang="en-GB"/>
          </a:p>
        </p:txBody>
      </p:sp>
      <p:pic>
        <p:nvPicPr>
          <p:cNvPr id="5" name="Picture 5">
            <a:extLst>
              <a:ext uri="{FF2B5EF4-FFF2-40B4-BE49-F238E27FC236}">
                <a16:creationId xmlns:a16="http://schemas.microsoft.com/office/drawing/2014/main" id="{05CEACD8-7E1D-2E41-2C4D-5E95AB4F85D3}"/>
              </a:ext>
            </a:extLst>
          </p:cNvPr>
          <p:cNvPicPr>
            <a:picLocks noChangeAspect="1"/>
          </p:cNvPicPr>
          <p:nvPr/>
        </p:nvPicPr>
        <p:blipFill>
          <a:blip r:embed="rId2"/>
          <a:stretch>
            <a:fillRect/>
          </a:stretch>
        </p:blipFill>
        <p:spPr>
          <a:xfrm>
            <a:off x="8433758" y="783301"/>
            <a:ext cx="2743200" cy="1840832"/>
          </a:xfrm>
          <a:prstGeom prst="rect">
            <a:avLst/>
          </a:prstGeom>
        </p:spPr>
      </p:pic>
      <p:sp>
        <p:nvSpPr>
          <p:cNvPr id="2" name="TextBox 1">
            <a:extLst>
              <a:ext uri="{FF2B5EF4-FFF2-40B4-BE49-F238E27FC236}">
                <a16:creationId xmlns:a16="http://schemas.microsoft.com/office/drawing/2014/main" id="{E65E61A6-9D71-E9D9-A3AA-355F884F90DC}"/>
              </a:ext>
            </a:extLst>
          </p:cNvPr>
          <p:cNvSpPr txBox="1"/>
          <p:nvPr/>
        </p:nvSpPr>
        <p:spPr>
          <a:xfrm>
            <a:off x="9799608" y="64065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Syed Imran 2120439</a:t>
            </a:r>
            <a:endParaRPr lang="en-GB"/>
          </a:p>
        </p:txBody>
      </p:sp>
    </p:spTree>
    <p:extLst>
      <p:ext uri="{BB962C8B-B14F-4D97-AF65-F5344CB8AC3E}">
        <p14:creationId xmlns:p14="http://schemas.microsoft.com/office/powerpoint/2010/main" val="15617778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9">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2"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3"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4"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7"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9"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27" name="Rectangle 17">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019CF9-69E3-9F48-91E5-4436789D3C92}"/>
              </a:ext>
            </a:extLst>
          </p:cNvPr>
          <p:cNvSpPr>
            <a:spLocks noGrp="1"/>
          </p:cNvSpPr>
          <p:nvPr>
            <p:ph type="title"/>
          </p:nvPr>
        </p:nvSpPr>
        <p:spPr>
          <a:xfrm>
            <a:off x="8041742" y="648930"/>
            <a:ext cx="3461281" cy="3347337"/>
          </a:xfrm>
        </p:spPr>
        <p:txBody>
          <a:bodyPr vert="horz" lIns="91440" tIns="45720" rIns="91440" bIns="45720" rtlCol="0" anchor="b">
            <a:normAutofit/>
          </a:bodyPr>
          <a:lstStyle/>
          <a:p>
            <a:pPr algn="r"/>
            <a:r>
              <a:rPr lang="en-US" sz="4800"/>
              <a:t>Microsoft Teams</a:t>
            </a:r>
          </a:p>
        </p:txBody>
      </p:sp>
      <p:grpSp>
        <p:nvGrpSpPr>
          <p:cNvPr id="20" name="Group 19">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1"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2"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3"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4"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5"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5" name="Footer Placeholder 4">
            <a:extLst>
              <a:ext uri="{FF2B5EF4-FFF2-40B4-BE49-F238E27FC236}">
                <a16:creationId xmlns:a16="http://schemas.microsoft.com/office/drawing/2014/main" id="{6D194894-7748-DD28-0D85-13C8EC0DB045}"/>
              </a:ext>
            </a:extLst>
          </p:cNvPr>
          <p:cNvSpPr>
            <a:spLocks noGrp="1"/>
          </p:cNvSpPr>
          <p:nvPr>
            <p:ph type="ftr" sz="quarter" idx="11"/>
          </p:nvPr>
        </p:nvSpPr>
        <p:spPr>
          <a:xfrm>
            <a:off x="9861280" y="6314596"/>
            <a:ext cx="2167441" cy="638294"/>
          </a:xfrm>
        </p:spPr>
        <p:txBody>
          <a:bodyPr vert="horz" lIns="91440" tIns="45720" rIns="91440" bIns="45720" rtlCol="0" anchor="ctr">
            <a:normAutofit/>
          </a:bodyPr>
          <a:lstStyle/>
          <a:p>
            <a:pPr>
              <a:spcAft>
                <a:spcPts val="600"/>
              </a:spcAft>
            </a:pPr>
            <a:r>
              <a:rPr lang="en-US" sz="1400" b="0" i="0" kern="1200">
                <a:effectLst/>
                <a:latin typeface="+mn-lt"/>
                <a:ea typeface="+mn-ea"/>
                <a:cs typeface="+mn-cs"/>
              </a:rPr>
              <a:t>Syed Imran 2120439</a:t>
            </a:r>
          </a:p>
        </p:txBody>
      </p:sp>
      <p:sp>
        <p:nvSpPr>
          <p:cNvPr id="28"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3">
            <a:extLst>
              <a:ext uri="{FF2B5EF4-FFF2-40B4-BE49-F238E27FC236}">
                <a16:creationId xmlns:a16="http://schemas.microsoft.com/office/drawing/2014/main" id="{91B2CF27-39BF-3182-1F32-0C5904A40457}"/>
              </a:ext>
            </a:extLst>
          </p:cNvPr>
          <p:cNvGraphicFramePr>
            <a:graphicFrameLocks noGrp="1"/>
          </p:cNvGraphicFramePr>
          <p:nvPr>
            <p:extLst>
              <p:ext uri="{D42A27DB-BD31-4B8C-83A1-F6EECF244321}">
                <p14:modId xmlns:p14="http://schemas.microsoft.com/office/powerpoint/2010/main" val="718400365"/>
              </p:ext>
            </p:extLst>
          </p:nvPr>
        </p:nvGraphicFramePr>
        <p:xfrm>
          <a:off x="977550" y="1086264"/>
          <a:ext cx="6202779" cy="4397711"/>
        </p:xfrm>
        <a:graphic>
          <a:graphicData uri="http://schemas.openxmlformats.org/drawingml/2006/table">
            <a:tbl>
              <a:tblPr firstRow="1" bandRow="1">
                <a:noFill/>
                <a:tableStyleId>{5C22544A-7EE6-4342-B048-85BDC9FD1C3A}</a:tableStyleId>
              </a:tblPr>
              <a:tblGrid>
                <a:gridCol w="3234213">
                  <a:extLst>
                    <a:ext uri="{9D8B030D-6E8A-4147-A177-3AD203B41FA5}">
                      <a16:colId xmlns:a16="http://schemas.microsoft.com/office/drawing/2014/main" val="683674184"/>
                    </a:ext>
                  </a:extLst>
                </a:gridCol>
                <a:gridCol w="2968566">
                  <a:extLst>
                    <a:ext uri="{9D8B030D-6E8A-4147-A177-3AD203B41FA5}">
                      <a16:colId xmlns:a16="http://schemas.microsoft.com/office/drawing/2014/main" val="4209545069"/>
                    </a:ext>
                  </a:extLst>
                </a:gridCol>
              </a:tblGrid>
              <a:tr h="687615">
                <a:tc>
                  <a:txBody>
                    <a:bodyPr/>
                    <a:lstStyle/>
                    <a:p>
                      <a:r>
                        <a:rPr lang="en-GB" sz="2000" b="1">
                          <a:solidFill>
                            <a:srgbClr val="FFFFFF"/>
                          </a:solidFill>
                        </a:rPr>
                        <a:t>Advantages</a:t>
                      </a:r>
                    </a:p>
                  </a:txBody>
                  <a:tcPr marL="283358" marR="170015" marT="170015" marB="170015">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2000" b="1">
                          <a:solidFill>
                            <a:srgbClr val="FFFFFF"/>
                          </a:solidFill>
                        </a:rPr>
                        <a:t>Disadvantages</a:t>
                      </a:r>
                    </a:p>
                  </a:txBody>
                  <a:tcPr marL="283358" marR="170015" marT="170015" marB="170015">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8103074"/>
                  </a:ext>
                </a:extLst>
              </a:tr>
              <a:tr h="3710096">
                <a:tc>
                  <a:txBody>
                    <a:bodyPr/>
                    <a:lstStyle/>
                    <a:p>
                      <a:pPr marL="0" marR="0" lvl="0" indent="0" algn="l">
                        <a:lnSpc>
                          <a:spcPct val="100000"/>
                        </a:lnSpc>
                        <a:spcBef>
                          <a:spcPts val="0"/>
                        </a:spcBef>
                        <a:spcAft>
                          <a:spcPts val="0"/>
                        </a:spcAft>
                        <a:buClr>
                          <a:srgbClr val="000000"/>
                        </a:buClr>
                        <a:buNone/>
                      </a:pPr>
                      <a:endParaRPr lang="en-GB"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Improves collaboration and communication</a:t>
                      </a:r>
                      <a:endParaRPr lang="en-US"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It has features to send files and documents easily</a:t>
                      </a:r>
                      <a:endParaRPr lang="en-US"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Keeps you connected anywhere any time</a:t>
                      </a:r>
                      <a:endParaRPr lang="en-GB" sz="2000">
                        <a:solidFill>
                          <a:schemeClr val="tx1">
                            <a:lumMod val="85000"/>
                            <a:lumOff val="15000"/>
                          </a:schemeClr>
                        </a:solidFill>
                      </a:endParaRPr>
                    </a:p>
                  </a:txBody>
                  <a:tcPr marL="283358" marR="170015" marT="170015" marB="170015">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marL="0" marR="0" lvl="0" indent="0" algn="ctr">
                        <a:lnSpc>
                          <a:spcPct val="100000"/>
                        </a:lnSpc>
                        <a:spcBef>
                          <a:spcPts val="0"/>
                        </a:spcBef>
                        <a:spcAft>
                          <a:spcPts val="0"/>
                        </a:spcAft>
                        <a:buNone/>
                      </a:pPr>
                      <a:endParaRPr lang="en-GB"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Structure can be confusing</a:t>
                      </a:r>
                      <a:endParaRPr lang="en-US"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Difficulty with permission settings</a:t>
                      </a:r>
                      <a:endParaRPr lang="en-US"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Cannot be used without internet</a:t>
                      </a:r>
                      <a:endParaRPr lang="en-GB" sz="2000">
                        <a:solidFill>
                          <a:schemeClr val="tx1">
                            <a:lumMod val="85000"/>
                            <a:lumOff val="15000"/>
                          </a:schemeClr>
                        </a:solidFill>
                      </a:endParaRPr>
                    </a:p>
                  </a:txBody>
                  <a:tcPr marL="283358" marR="170015" marT="170015" marB="170015">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1308009234"/>
                  </a:ext>
                </a:extLst>
              </a:tr>
            </a:tbl>
          </a:graphicData>
        </a:graphic>
      </p:graphicFrame>
    </p:spTree>
    <p:extLst>
      <p:ext uri="{BB962C8B-B14F-4D97-AF65-F5344CB8AC3E}">
        <p14:creationId xmlns:p14="http://schemas.microsoft.com/office/powerpoint/2010/main" val="30282099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1000"/>
                                        <p:tgtEl>
                                          <p:spTgt spid="28"/>
                                        </p:tgtEl>
                                      </p:cBhvr>
                                    </p:animEffect>
                                    <p:anim calcmode="lin" valueType="num">
                                      <p:cBhvr>
                                        <p:cTn id="8" dur="1000" fill="hold"/>
                                        <p:tgtEl>
                                          <p:spTgt spid="28"/>
                                        </p:tgtEl>
                                        <p:attrNameLst>
                                          <p:attrName>ppt_x</p:attrName>
                                        </p:attrNameLst>
                                      </p:cBhvr>
                                      <p:tavLst>
                                        <p:tav tm="0">
                                          <p:val>
                                            <p:strVal val="#ppt_x"/>
                                          </p:val>
                                        </p:tav>
                                        <p:tav tm="100000">
                                          <p:val>
                                            <p:strVal val="#ppt_x"/>
                                          </p:val>
                                        </p:tav>
                                      </p:tavLst>
                                    </p:anim>
                                    <p:anim calcmode="lin" valueType="num">
                                      <p:cBhvr>
                                        <p:cTn id="9" dur="900" decel="100000" fill="hold"/>
                                        <p:tgtEl>
                                          <p:spTgt spid="2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C4666-D8B3-82ED-1877-445CA4C79975}"/>
              </a:ext>
            </a:extLst>
          </p:cNvPr>
          <p:cNvSpPr>
            <a:spLocks noGrp="1"/>
          </p:cNvSpPr>
          <p:nvPr>
            <p:ph type="title"/>
          </p:nvPr>
        </p:nvSpPr>
        <p:spPr>
          <a:xfrm>
            <a:off x="1081745" y="-507521"/>
            <a:ext cx="10018713" cy="1752599"/>
          </a:xfrm>
        </p:spPr>
        <p:txBody>
          <a:bodyPr/>
          <a:lstStyle/>
          <a:p>
            <a:r>
              <a:rPr lang="en-GB"/>
              <a:t>Ethical consideration</a:t>
            </a:r>
          </a:p>
        </p:txBody>
      </p:sp>
      <p:sp>
        <p:nvSpPr>
          <p:cNvPr id="5" name="Rectangle: Rounded Corners 4">
            <a:extLst>
              <a:ext uri="{FF2B5EF4-FFF2-40B4-BE49-F238E27FC236}">
                <a16:creationId xmlns:a16="http://schemas.microsoft.com/office/drawing/2014/main" id="{0BB50914-EB4D-480E-6F76-C58F4EDD1E53}"/>
              </a:ext>
            </a:extLst>
          </p:cNvPr>
          <p:cNvSpPr/>
          <p:nvPr/>
        </p:nvSpPr>
        <p:spPr>
          <a:xfrm>
            <a:off x="4372694" y="3488487"/>
            <a:ext cx="3321169" cy="9201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latin typeface="Arial"/>
                <a:cs typeface="Arial"/>
              </a:rPr>
              <a:t>What are Ethical Considerations?</a:t>
            </a:r>
            <a:endParaRPr lang="en-US" b="1">
              <a:solidFill>
                <a:schemeClr val="tx1"/>
              </a:solidFill>
            </a:endParaRPr>
          </a:p>
        </p:txBody>
      </p:sp>
      <p:sp>
        <p:nvSpPr>
          <p:cNvPr id="6" name="Rectangle: Rounded Corners 5">
            <a:extLst>
              <a:ext uri="{FF2B5EF4-FFF2-40B4-BE49-F238E27FC236}">
                <a16:creationId xmlns:a16="http://schemas.microsoft.com/office/drawing/2014/main" id="{66C4F1E0-A297-5CE2-1F65-9C21FB169D32}"/>
              </a:ext>
            </a:extLst>
          </p:cNvPr>
          <p:cNvSpPr/>
          <p:nvPr/>
        </p:nvSpPr>
        <p:spPr>
          <a:xfrm>
            <a:off x="1078" y="2064230"/>
            <a:ext cx="3853130" cy="690113"/>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solidFill>
                  <a:schemeClr val="tx1"/>
                </a:solidFill>
                <a:latin typeface="Arial"/>
                <a:ea typeface="+mn-lt"/>
                <a:cs typeface="+mn-lt"/>
              </a:rPr>
              <a:t>Integrity, fairness and open-mindedness. </a:t>
            </a:r>
            <a:endParaRPr lang="en-US" sz="1400">
              <a:solidFill>
                <a:schemeClr val="tx1"/>
              </a:solidFill>
            </a:endParaRPr>
          </a:p>
        </p:txBody>
      </p:sp>
      <p:sp>
        <p:nvSpPr>
          <p:cNvPr id="7" name="Rectangle: Rounded Corners 6">
            <a:extLst>
              <a:ext uri="{FF2B5EF4-FFF2-40B4-BE49-F238E27FC236}">
                <a16:creationId xmlns:a16="http://schemas.microsoft.com/office/drawing/2014/main" id="{4AFDA08E-F165-32C4-17C4-9638A20477FA}"/>
              </a:ext>
            </a:extLst>
          </p:cNvPr>
          <p:cNvSpPr/>
          <p:nvPr/>
        </p:nvSpPr>
        <p:spPr>
          <a:xfrm>
            <a:off x="8727236" y="4708763"/>
            <a:ext cx="2817963" cy="646981"/>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a:ea typeface="+mn-lt"/>
                <a:cs typeface="+mn-lt"/>
              </a:rPr>
              <a:t>Respect for others.</a:t>
            </a:r>
            <a:endParaRPr lang="en-US" sz="1600">
              <a:solidFill>
                <a:schemeClr val="tx1"/>
              </a:solidFill>
              <a:latin typeface="Arial"/>
            </a:endParaRPr>
          </a:p>
        </p:txBody>
      </p:sp>
      <p:sp>
        <p:nvSpPr>
          <p:cNvPr id="8" name="Rectangle: Rounded Corners 7">
            <a:extLst>
              <a:ext uri="{FF2B5EF4-FFF2-40B4-BE49-F238E27FC236}">
                <a16:creationId xmlns:a16="http://schemas.microsoft.com/office/drawing/2014/main" id="{56D4C56C-7EC8-6288-D5D3-540631B938E0}"/>
              </a:ext>
            </a:extLst>
          </p:cNvPr>
          <p:cNvSpPr/>
          <p:nvPr/>
        </p:nvSpPr>
        <p:spPr>
          <a:xfrm>
            <a:off x="4614413" y="1544847"/>
            <a:ext cx="2961735" cy="690113"/>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a:ea typeface="+mn-lt"/>
                <a:cs typeface="+mn-lt"/>
              </a:rPr>
              <a:t>Privacy of those taking part.</a:t>
            </a:r>
            <a:endParaRPr lang="en-US" sz="1600">
              <a:solidFill>
                <a:schemeClr val="tx1"/>
              </a:solidFill>
              <a:latin typeface="Arial"/>
            </a:endParaRPr>
          </a:p>
        </p:txBody>
      </p:sp>
      <p:sp>
        <p:nvSpPr>
          <p:cNvPr id="9" name="Rectangle: Rounded Corners 8">
            <a:extLst>
              <a:ext uri="{FF2B5EF4-FFF2-40B4-BE49-F238E27FC236}">
                <a16:creationId xmlns:a16="http://schemas.microsoft.com/office/drawing/2014/main" id="{9ECB86D8-DF76-6739-BF72-0DEEF9948EAC}"/>
              </a:ext>
            </a:extLst>
          </p:cNvPr>
          <p:cNvSpPr/>
          <p:nvPr/>
        </p:nvSpPr>
        <p:spPr>
          <a:xfrm>
            <a:off x="4239704" y="5627119"/>
            <a:ext cx="3723733" cy="877018"/>
          </a:xfrm>
          <a:prstGeom prst="roundRect">
            <a:avLst/>
          </a:prstGeom>
          <a:solidFill>
            <a:srgbClr val="FFFD9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a:ea typeface="+mn-lt"/>
                <a:cs typeface="+mn-lt"/>
              </a:rPr>
              <a:t>Voluntary nature of participation and right to withdraw.</a:t>
            </a:r>
            <a:endParaRPr lang="en-US" sz="1600">
              <a:solidFill>
                <a:schemeClr val="tx1"/>
              </a:solidFill>
              <a:latin typeface="Arial"/>
            </a:endParaRPr>
          </a:p>
        </p:txBody>
      </p:sp>
      <p:sp>
        <p:nvSpPr>
          <p:cNvPr id="11" name="Rectangle: Rounded Corners 10">
            <a:extLst>
              <a:ext uri="{FF2B5EF4-FFF2-40B4-BE49-F238E27FC236}">
                <a16:creationId xmlns:a16="http://schemas.microsoft.com/office/drawing/2014/main" id="{A5E2C058-47CB-BAD4-BB44-1F723FB04954}"/>
              </a:ext>
            </a:extLst>
          </p:cNvPr>
          <p:cNvSpPr/>
          <p:nvPr/>
        </p:nvSpPr>
        <p:spPr>
          <a:xfrm>
            <a:off x="931113" y="4690792"/>
            <a:ext cx="2329131" cy="69011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a:solidFill>
                  <a:schemeClr val="tx1"/>
                </a:solidFill>
                <a:latin typeface="Arial"/>
                <a:ea typeface="+mn-lt"/>
                <a:cs typeface="+mn-lt"/>
              </a:rPr>
              <a:t>Avoidance of harm.</a:t>
            </a:r>
            <a:endParaRPr lang="en-US" sz="1600">
              <a:solidFill>
                <a:schemeClr val="tx1"/>
              </a:solidFill>
              <a:latin typeface="Arial"/>
            </a:endParaRPr>
          </a:p>
        </p:txBody>
      </p:sp>
      <p:sp>
        <p:nvSpPr>
          <p:cNvPr id="12" name="Rectangle: Rounded Corners 11">
            <a:extLst>
              <a:ext uri="{FF2B5EF4-FFF2-40B4-BE49-F238E27FC236}">
                <a16:creationId xmlns:a16="http://schemas.microsoft.com/office/drawing/2014/main" id="{383F50C9-D046-717F-8BC4-CD1A6615CED7}"/>
              </a:ext>
            </a:extLst>
          </p:cNvPr>
          <p:cNvSpPr/>
          <p:nvPr/>
        </p:nvSpPr>
        <p:spPr>
          <a:xfrm>
            <a:off x="8219536" y="2058838"/>
            <a:ext cx="3321168" cy="69011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a:ea typeface="+mn-lt"/>
                <a:cs typeface="+mn-lt"/>
              </a:rPr>
              <a:t>Informed consent of those taking part.</a:t>
            </a:r>
            <a:endParaRPr lang="en-US" sz="1600">
              <a:solidFill>
                <a:schemeClr val="tx1"/>
              </a:solidFill>
              <a:latin typeface="Arial"/>
            </a:endParaRPr>
          </a:p>
        </p:txBody>
      </p:sp>
      <p:cxnSp>
        <p:nvCxnSpPr>
          <p:cNvPr id="13" name="Straight Arrow Connector 12">
            <a:extLst>
              <a:ext uri="{FF2B5EF4-FFF2-40B4-BE49-F238E27FC236}">
                <a16:creationId xmlns:a16="http://schemas.microsoft.com/office/drawing/2014/main" id="{74EBB291-3AB6-4484-A7A7-A6A949745AF0}"/>
              </a:ext>
            </a:extLst>
          </p:cNvPr>
          <p:cNvCxnSpPr/>
          <p:nvPr/>
        </p:nvCxnSpPr>
        <p:spPr>
          <a:xfrm flipH="1" flipV="1">
            <a:off x="3698396" y="3001096"/>
            <a:ext cx="508959" cy="46582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93EF003A-3236-F984-47D3-43619BF0A225}"/>
              </a:ext>
            </a:extLst>
          </p:cNvPr>
          <p:cNvCxnSpPr>
            <a:cxnSpLocks/>
          </p:cNvCxnSpPr>
          <p:nvPr/>
        </p:nvCxnSpPr>
        <p:spPr>
          <a:xfrm flipV="1">
            <a:off x="7801694" y="3029849"/>
            <a:ext cx="684362" cy="45144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04AF4358-4B2A-3083-A64F-1DBC836DBFF0}"/>
              </a:ext>
            </a:extLst>
          </p:cNvPr>
          <p:cNvCxnSpPr>
            <a:cxnSpLocks/>
          </p:cNvCxnSpPr>
          <p:nvPr/>
        </p:nvCxnSpPr>
        <p:spPr>
          <a:xfrm flipV="1">
            <a:off x="6033280" y="2598529"/>
            <a:ext cx="8626" cy="68148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6" name="Straight Arrow Connector 15">
            <a:extLst>
              <a:ext uri="{FF2B5EF4-FFF2-40B4-BE49-F238E27FC236}">
                <a16:creationId xmlns:a16="http://schemas.microsoft.com/office/drawing/2014/main" id="{159EC6C9-C735-9E13-AAB0-60D8CEB1D76D}"/>
              </a:ext>
            </a:extLst>
          </p:cNvPr>
          <p:cNvCxnSpPr>
            <a:cxnSpLocks/>
          </p:cNvCxnSpPr>
          <p:nvPr/>
        </p:nvCxnSpPr>
        <p:spPr>
          <a:xfrm>
            <a:off x="7844826" y="4372693"/>
            <a:ext cx="741871" cy="38244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10CDF495-4E24-F4F3-65DF-8168BEFCE6AF}"/>
              </a:ext>
            </a:extLst>
          </p:cNvPr>
          <p:cNvCxnSpPr>
            <a:cxnSpLocks/>
          </p:cNvCxnSpPr>
          <p:nvPr/>
        </p:nvCxnSpPr>
        <p:spPr>
          <a:xfrm flipH="1">
            <a:off x="3640886" y="4516466"/>
            <a:ext cx="580846" cy="38243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45F0CFB9-5E96-B721-A464-2C7231A7CC12}"/>
              </a:ext>
            </a:extLst>
          </p:cNvPr>
          <p:cNvCxnSpPr>
            <a:cxnSpLocks/>
          </p:cNvCxnSpPr>
          <p:nvPr/>
        </p:nvCxnSpPr>
        <p:spPr>
          <a:xfrm flipH="1">
            <a:off x="6013151" y="4847145"/>
            <a:ext cx="5751" cy="49745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9" name="TextBox 18">
            <a:extLst>
              <a:ext uri="{FF2B5EF4-FFF2-40B4-BE49-F238E27FC236}">
                <a16:creationId xmlns:a16="http://schemas.microsoft.com/office/drawing/2014/main" id="{0B9FBEC7-8129-95AF-4A44-E4785E8E3624}"/>
              </a:ext>
            </a:extLst>
          </p:cNvPr>
          <p:cNvSpPr txBox="1"/>
          <p:nvPr/>
        </p:nvSpPr>
        <p:spPr>
          <a:xfrm>
            <a:off x="1417609" y="785004"/>
            <a:ext cx="108951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Saunders et al (2019) outlines the following  six principles as key ethical principles that all researchers should be aware and mindful of.</a:t>
            </a:r>
            <a:endParaRPr lang="en-US">
              <a:latin typeface="Arial"/>
            </a:endParaRPr>
          </a:p>
        </p:txBody>
      </p:sp>
      <p:sp>
        <p:nvSpPr>
          <p:cNvPr id="4" name="Footer Placeholder 3">
            <a:extLst>
              <a:ext uri="{FF2B5EF4-FFF2-40B4-BE49-F238E27FC236}">
                <a16:creationId xmlns:a16="http://schemas.microsoft.com/office/drawing/2014/main" id="{7D91B7DF-66FD-1EFA-89A6-306469E67188}"/>
              </a:ext>
            </a:extLst>
          </p:cNvPr>
          <p:cNvSpPr>
            <a:spLocks noGrp="1"/>
          </p:cNvSpPr>
          <p:nvPr>
            <p:ph type="ftr" sz="quarter" idx="11"/>
          </p:nvPr>
        </p:nvSpPr>
        <p:spPr>
          <a:xfrm>
            <a:off x="9832845" y="6285841"/>
            <a:ext cx="2526555" cy="695804"/>
          </a:xfrm>
        </p:spPr>
        <p:txBody>
          <a:bodyPr/>
          <a:lstStyle/>
          <a:p>
            <a:r>
              <a:rPr lang="en-GB" sz="1400"/>
              <a:t>Rebecca Travers 2128316</a:t>
            </a:r>
          </a:p>
        </p:txBody>
      </p:sp>
    </p:spTree>
    <p:extLst>
      <p:ext uri="{BB962C8B-B14F-4D97-AF65-F5344CB8AC3E}">
        <p14:creationId xmlns:p14="http://schemas.microsoft.com/office/powerpoint/2010/main" val="29364684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7"/>
                                        </p:tgtEl>
                                        <p:attrNameLst>
                                          <p:attrName>style.visibility</p:attrName>
                                        </p:attrNameLst>
                                      </p:cBhvr>
                                      <p:to>
                                        <p:strVal val="visible"/>
                                      </p:to>
                                    </p:set>
                                    <p:anim calcmode="lin" valueType="num">
                                      <p:cBhvr additive="base">
                                        <p:cTn id="55" dur="500" fill="hold"/>
                                        <p:tgtEl>
                                          <p:spTgt spid="17"/>
                                        </p:tgtEl>
                                        <p:attrNameLst>
                                          <p:attrName>ppt_x</p:attrName>
                                        </p:attrNameLst>
                                      </p:cBhvr>
                                      <p:tavLst>
                                        <p:tav tm="0">
                                          <p:val>
                                            <p:strVal val="#ppt_x"/>
                                          </p:val>
                                        </p:tav>
                                        <p:tav tm="100000">
                                          <p:val>
                                            <p:strVal val="#ppt_x"/>
                                          </p:val>
                                        </p:tav>
                                      </p:tavLst>
                                    </p:anim>
                                    <p:anim calcmode="lin" valueType="num">
                                      <p:cBhvr additive="base">
                                        <p:cTn id="5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anim calcmode="lin" valueType="num">
                                      <p:cBhvr additive="base">
                                        <p:cTn id="61" dur="500" fill="hold"/>
                                        <p:tgtEl>
                                          <p:spTgt spid="11"/>
                                        </p:tgtEl>
                                        <p:attrNameLst>
                                          <p:attrName>ppt_x</p:attrName>
                                        </p:attrNameLst>
                                      </p:cBhvr>
                                      <p:tavLst>
                                        <p:tav tm="0">
                                          <p:val>
                                            <p:strVal val="#ppt_x"/>
                                          </p:val>
                                        </p:tav>
                                        <p:tav tm="100000">
                                          <p:val>
                                            <p:strVal val="#ppt_x"/>
                                          </p:val>
                                        </p:tav>
                                      </p:tavLst>
                                    </p:anim>
                                    <p:anim calcmode="lin" valueType="num">
                                      <p:cBhvr additive="base">
                                        <p:cTn id="6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8"/>
                                        </p:tgtEl>
                                        <p:attrNameLst>
                                          <p:attrName>style.visibility</p:attrName>
                                        </p:attrNameLst>
                                      </p:cBhvr>
                                      <p:to>
                                        <p:strVal val="visible"/>
                                      </p:to>
                                    </p:set>
                                    <p:anim calcmode="lin" valueType="num">
                                      <p:cBhvr additive="base">
                                        <p:cTn id="67" dur="500" fill="hold"/>
                                        <p:tgtEl>
                                          <p:spTgt spid="18"/>
                                        </p:tgtEl>
                                        <p:attrNameLst>
                                          <p:attrName>ppt_x</p:attrName>
                                        </p:attrNameLst>
                                      </p:cBhvr>
                                      <p:tavLst>
                                        <p:tav tm="0">
                                          <p:val>
                                            <p:strVal val="#ppt_x"/>
                                          </p:val>
                                        </p:tav>
                                        <p:tav tm="100000">
                                          <p:val>
                                            <p:strVal val="#ppt_x"/>
                                          </p:val>
                                        </p:tav>
                                      </p:tavLst>
                                    </p:anim>
                                    <p:anim calcmode="lin" valueType="num">
                                      <p:cBhvr additive="base">
                                        <p:cTn id="6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9"/>
                                        </p:tgtEl>
                                        <p:attrNameLst>
                                          <p:attrName>style.visibility</p:attrName>
                                        </p:attrNameLst>
                                      </p:cBhvr>
                                      <p:to>
                                        <p:strVal val="visible"/>
                                      </p:to>
                                    </p:set>
                                    <p:anim calcmode="lin" valueType="num">
                                      <p:cBhvr additive="base">
                                        <p:cTn id="73" dur="500" fill="hold"/>
                                        <p:tgtEl>
                                          <p:spTgt spid="9"/>
                                        </p:tgtEl>
                                        <p:attrNameLst>
                                          <p:attrName>ppt_x</p:attrName>
                                        </p:attrNameLst>
                                      </p:cBhvr>
                                      <p:tavLst>
                                        <p:tav tm="0">
                                          <p:val>
                                            <p:strVal val="#ppt_x"/>
                                          </p:val>
                                        </p:tav>
                                        <p:tav tm="100000">
                                          <p:val>
                                            <p:strVal val="#ppt_x"/>
                                          </p:val>
                                        </p:tav>
                                      </p:tavLst>
                                    </p:anim>
                                    <p:anim calcmode="lin" valueType="num">
                                      <p:cBhvr additive="base">
                                        <p:cTn id="7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6"/>
                                        </p:tgtEl>
                                        <p:attrNameLst>
                                          <p:attrName>style.visibility</p:attrName>
                                        </p:attrNameLst>
                                      </p:cBhvr>
                                      <p:to>
                                        <p:strVal val="visible"/>
                                      </p:to>
                                    </p:set>
                                    <p:anim calcmode="lin" valueType="num">
                                      <p:cBhvr additive="base">
                                        <p:cTn id="79" dur="500" fill="hold"/>
                                        <p:tgtEl>
                                          <p:spTgt spid="16"/>
                                        </p:tgtEl>
                                        <p:attrNameLst>
                                          <p:attrName>ppt_x</p:attrName>
                                        </p:attrNameLst>
                                      </p:cBhvr>
                                      <p:tavLst>
                                        <p:tav tm="0">
                                          <p:val>
                                            <p:strVal val="#ppt_x"/>
                                          </p:val>
                                        </p:tav>
                                        <p:tav tm="100000">
                                          <p:val>
                                            <p:strVal val="#ppt_x"/>
                                          </p:val>
                                        </p:tav>
                                      </p:tavLst>
                                    </p:anim>
                                    <p:anim calcmode="lin" valueType="num">
                                      <p:cBhvr additive="base">
                                        <p:cTn id="8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7"/>
                                        </p:tgtEl>
                                        <p:attrNameLst>
                                          <p:attrName>style.visibility</p:attrName>
                                        </p:attrNameLst>
                                      </p:cBhvr>
                                      <p:to>
                                        <p:strVal val="visible"/>
                                      </p:to>
                                    </p:set>
                                    <p:anim calcmode="lin" valueType="num">
                                      <p:cBhvr additive="base">
                                        <p:cTn id="85" dur="500" fill="hold"/>
                                        <p:tgtEl>
                                          <p:spTgt spid="7"/>
                                        </p:tgtEl>
                                        <p:attrNameLst>
                                          <p:attrName>ppt_x</p:attrName>
                                        </p:attrNameLst>
                                      </p:cBhvr>
                                      <p:tavLst>
                                        <p:tav tm="0">
                                          <p:val>
                                            <p:strVal val="#ppt_x"/>
                                          </p:val>
                                        </p:tav>
                                        <p:tav tm="100000">
                                          <p:val>
                                            <p:strVal val="#ppt_x"/>
                                          </p:val>
                                        </p:tav>
                                      </p:tavLst>
                                    </p:anim>
                                    <p:anim calcmode="lin" valueType="num">
                                      <p:cBhvr additive="base">
                                        <p:cTn id="8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1" grpId="0" animBg="1"/>
      <p:bldP spid="12" grpId="0" animBg="1"/>
      <p:bldP spid="19"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E5984-2B3D-00DF-8E51-F68A00FBE21D}"/>
              </a:ext>
            </a:extLst>
          </p:cNvPr>
          <p:cNvSpPr>
            <a:spLocks noGrp="1"/>
          </p:cNvSpPr>
          <p:nvPr>
            <p:ph type="title"/>
          </p:nvPr>
        </p:nvSpPr>
        <p:spPr>
          <a:xfrm>
            <a:off x="535021" y="685800"/>
            <a:ext cx="3991433" cy="5680494"/>
          </a:xfrm>
        </p:spPr>
        <p:txBody>
          <a:bodyPr>
            <a:normAutofit/>
          </a:bodyPr>
          <a:lstStyle/>
          <a:p>
            <a:r>
              <a:rPr lang="en-GB" sz="4800"/>
              <a:t>Ethical Consideration</a:t>
            </a:r>
          </a:p>
        </p:txBody>
      </p:sp>
      <p:graphicFrame>
        <p:nvGraphicFramePr>
          <p:cNvPr id="3" name="Diagram 4">
            <a:extLst>
              <a:ext uri="{FF2B5EF4-FFF2-40B4-BE49-F238E27FC236}">
                <a16:creationId xmlns:a16="http://schemas.microsoft.com/office/drawing/2014/main" id="{D0844D22-9620-7DCF-4E8F-D4138BAD84A8}"/>
              </a:ext>
            </a:extLst>
          </p:cNvPr>
          <p:cNvGraphicFramePr/>
          <p:nvPr>
            <p:extLst>
              <p:ext uri="{D42A27DB-BD31-4B8C-83A1-F6EECF244321}">
                <p14:modId xmlns:p14="http://schemas.microsoft.com/office/powerpoint/2010/main" val="175060580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Footer Placeholder 12">
            <a:extLst>
              <a:ext uri="{FF2B5EF4-FFF2-40B4-BE49-F238E27FC236}">
                <a16:creationId xmlns:a16="http://schemas.microsoft.com/office/drawing/2014/main" id="{936F0E76-EAAE-B073-4524-1E54918E0EE1}"/>
              </a:ext>
            </a:extLst>
          </p:cNvPr>
          <p:cNvSpPr>
            <a:spLocks noGrp="1"/>
          </p:cNvSpPr>
          <p:nvPr>
            <p:ph type="ftr" sz="quarter" idx="11"/>
          </p:nvPr>
        </p:nvSpPr>
        <p:spPr>
          <a:xfrm>
            <a:off x="9113978" y="5854520"/>
            <a:ext cx="2871610" cy="925841"/>
          </a:xfrm>
        </p:spPr>
        <p:txBody>
          <a:bodyPr/>
          <a:lstStyle/>
          <a:p>
            <a:r>
              <a:rPr lang="en-GB" sz="1400"/>
              <a:t>Rebecca Travers 2128316</a:t>
            </a:r>
          </a:p>
        </p:txBody>
      </p:sp>
    </p:spTree>
    <p:extLst>
      <p:ext uri="{BB962C8B-B14F-4D97-AF65-F5344CB8AC3E}">
        <p14:creationId xmlns:p14="http://schemas.microsoft.com/office/powerpoint/2010/main" val="9700933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B3CB41-01B0-2723-8A6D-6DAFEE6E4ED4}"/>
              </a:ext>
            </a:extLst>
          </p:cNvPr>
          <p:cNvSpPr txBox="1"/>
          <p:nvPr/>
        </p:nvSpPr>
        <p:spPr>
          <a:xfrm>
            <a:off x="685800" y="4944534"/>
            <a:ext cx="4080933" cy="93979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r>
              <a:rPr lang="en-US" sz="2100">
                <a:solidFill>
                  <a:schemeClr val="bg1"/>
                </a:solidFill>
              </a:rPr>
              <a:t>Proposed Method</a:t>
            </a:r>
          </a:p>
        </p:txBody>
      </p:sp>
      <p:graphicFrame>
        <p:nvGraphicFramePr>
          <p:cNvPr id="31" name="Diagram 31">
            <a:extLst>
              <a:ext uri="{FF2B5EF4-FFF2-40B4-BE49-F238E27FC236}">
                <a16:creationId xmlns:a16="http://schemas.microsoft.com/office/drawing/2014/main" id="{01F1429D-5952-1352-9C10-19D8D1C783D2}"/>
              </a:ext>
            </a:extLst>
          </p:cNvPr>
          <p:cNvGraphicFramePr/>
          <p:nvPr>
            <p:extLst>
              <p:ext uri="{D42A27DB-BD31-4B8C-83A1-F6EECF244321}">
                <p14:modId xmlns:p14="http://schemas.microsoft.com/office/powerpoint/2010/main" val="503861095"/>
              </p:ext>
            </p:extLst>
          </p:nvPr>
        </p:nvGraphicFramePr>
        <p:xfrm>
          <a:off x="297611" y="910407"/>
          <a:ext cx="11603966" cy="55092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4D7CE700-C692-0C4A-CF63-3B6193309CEB}"/>
              </a:ext>
            </a:extLst>
          </p:cNvPr>
          <p:cNvSpPr txBox="1"/>
          <p:nvPr/>
        </p:nvSpPr>
        <p:spPr>
          <a:xfrm>
            <a:off x="4307456" y="-5751"/>
            <a:ext cx="3591464" cy="923330"/>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5400">
                <a:latin typeface="Arial Nova"/>
              </a:rPr>
              <a:t>Questions:</a:t>
            </a:r>
          </a:p>
        </p:txBody>
      </p:sp>
      <p:sp>
        <p:nvSpPr>
          <p:cNvPr id="33" name="Footer Placeholder 32">
            <a:extLst>
              <a:ext uri="{FF2B5EF4-FFF2-40B4-BE49-F238E27FC236}">
                <a16:creationId xmlns:a16="http://schemas.microsoft.com/office/drawing/2014/main" id="{C12B42D3-D9DF-0F4E-A309-2971E64F2FBC}"/>
              </a:ext>
            </a:extLst>
          </p:cNvPr>
          <p:cNvSpPr>
            <a:spLocks noGrp="1"/>
          </p:cNvSpPr>
          <p:nvPr>
            <p:ph type="ftr" sz="quarter" idx="11"/>
          </p:nvPr>
        </p:nvSpPr>
        <p:spPr>
          <a:xfrm>
            <a:off x="10019751" y="6429615"/>
            <a:ext cx="3475461" cy="393879"/>
          </a:xfrm>
        </p:spPr>
        <p:txBody>
          <a:bodyPr/>
          <a:lstStyle/>
          <a:p>
            <a:r>
              <a:rPr lang="en-GB" sz="1400" b="1">
                <a:ea typeface="+mn-lt"/>
                <a:cs typeface="+mn-lt"/>
              </a:rPr>
              <a:t>Syed Imran   2120439</a:t>
            </a:r>
            <a:endParaRPr lang="en-US" sz="1200"/>
          </a:p>
        </p:txBody>
      </p:sp>
    </p:spTree>
    <p:extLst>
      <p:ext uri="{BB962C8B-B14F-4D97-AF65-F5344CB8AC3E}">
        <p14:creationId xmlns:p14="http://schemas.microsoft.com/office/powerpoint/2010/main" val="3041718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900" decel="100000" fill="hold"/>
                                        <p:tgtEl>
                                          <p:spTgt spid="31"/>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1"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02" name="Rectangle 2401">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96" name="Picture 2396" descr="Logo&#10;&#10;Description automatically generated">
            <a:extLst>
              <a:ext uri="{FF2B5EF4-FFF2-40B4-BE49-F238E27FC236}">
                <a16:creationId xmlns:a16="http://schemas.microsoft.com/office/drawing/2014/main" id="{A86DF090-788A-008E-7F66-D385E69DD422}"/>
              </a:ext>
            </a:extLst>
          </p:cNvPr>
          <p:cNvPicPr>
            <a:picLocks noChangeAspect="1"/>
          </p:cNvPicPr>
          <p:nvPr/>
        </p:nvPicPr>
        <p:blipFill rotWithShape="1">
          <a:blip r:embed="rId2">
            <a:duotone>
              <a:schemeClr val="bg2">
                <a:shade val="45000"/>
                <a:satMod val="135000"/>
              </a:schemeClr>
              <a:prstClr val="white"/>
            </a:duotone>
            <a:alphaModFix amt="25000"/>
            <a:extLst>
              <a:ext uri="{837473B0-CC2E-450A-ABE3-18F120FF3D39}">
                <a1611:picAttrSrcUrl xmlns:a1611="http://schemas.microsoft.com/office/drawing/2016/11/main" r:id="rId3"/>
              </a:ext>
            </a:extLst>
          </a:blip>
          <a:srcRect l="9973" r="692"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C331AB74-D3FE-72AB-0969-619C455EC76A}"/>
              </a:ext>
            </a:extLst>
          </p:cNvPr>
          <p:cNvSpPr>
            <a:spLocks noGrp="1"/>
          </p:cNvSpPr>
          <p:nvPr>
            <p:ph type="title"/>
          </p:nvPr>
        </p:nvSpPr>
        <p:spPr>
          <a:xfrm>
            <a:off x="643467" y="639099"/>
            <a:ext cx="3647493" cy="4965833"/>
          </a:xfrm>
        </p:spPr>
        <p:txBody>
          <a:bodyPr vert="horz" lIns="91440" tIns="45720" rIns="91440" bIns="45720" rtlCol="0">
            <a:normAutofit/>
          </a:bodyPr>
          <a:lstStyle/>
          <a:p>
            <a:pPr algn="r"/>
            <a:r>
              <a:rPr lang="en-US"/>
              <a:t>Research Timeline</a:t>
            </a:r>
          </a:p>
        </p:txBody>
      </p:sp>
      <p:cxnSp>
        <p:nvCxnSpPr>
          <p:cNvPr id="2404" name="Straight Connector 2403">
            <a:extLst>
              <a:ext uri="{FF2B5EF4-FFF2-40B4-BE49-F238E27FC236}">
                <a16:creationId xmlns:a16="http://schemas.microsoft.com/office/drawing/2014/main" id="{3378FF8B-3743-48E1-88E3-F4CADB3DEC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2155" name="Diagram 2155">
            <a:extLst>
              <a:ext uri="{FF2B5EF4-FFF2-40B4-BE49-F238E27FC236}">
                <a16:creationId xmlns:a16="http://schemas.microsoft.com/office/drawing/2014/main" id="{B06E353A-67C6-718F-12BE-78248410DB89}"/>
              </a:ext>
            </a:extLst>
          </p:cNvPr>
          <p:cNvGraphicFramePr/>
          <p:nvPr>
            <p:extLst>
              <p:ext uri="{D42A27DB-BD31-4B8C-83A1-F6EECF244321}">
                <p14:modId xmlns:p14="http://schemas.microsoft.com/office/powerpoint/2010/main" val="2309300931"/>
              </p:ext>
            </p:extLst>
          </p:nvPr>
        </p:nvGraphicFramePr>
        <p:xfrm>
          <a:off x="4979938" y="639099"/>
          <a:ext cx="6591346" cy="49658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397" name="TextBox 2396">
            <a:extLst>
              <a:ext uri="{FF2B5EF4-FFF2-40B4-BE49-F238E27FC236}">
                <a16:creationId xmlns:a16="http://schemas.microsoft.com/office/drawing/2014/main" id="{B2D738DB-D89A-1BCD-3A8D-03C22CDB6725}"/>
              </a:ext>
            </a:extLst>
          </p:cNvPr>
          <p:cNvSpPr txBox="1"/>
          <p:nvPr/>
        </p:nvSpPr>
        <p:spPr>
          <a:xfrm>
            <a:off x="9952284" y="6657945"/>
            <a:ext cx="22397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0" name="Footer Placeholder 9">
            <a:extLst>
              <a:ext uri="{FF2B5EF4-FFF2-40B4-BE49-F238E27FC236}">
                <a16:creationId xmlns:a16="http://schemas.microsoft.com/office/drawing/2014/main" id="{FC862D14-275C-1A86-BA0E-A6512D8CF8D7}"/>
              </a:ext>
            </a:extLst>
          </p:cNvPr>
          <p:cNvSpPr>
            <a:spLocks noGrp="1"/>
          </p:cNvSpPr>
          <p:nvPr>
            <p:ph type="ftr" sz="quarter" idx="11"/>
          </p:nvPr>
        </p:nvSpPr>
        <p:spPr>
          <a:xfrm>
            <a:off x="9818468" y="6271464"/>
            <a:ext cx="2670328" cy="480143"/>
          </a:xfrm>
        </p:spPr>
        <p:txBody>
          <a:bodyPr/>
          <a:lstStyle/>
          <a:p>
            <a:r>
              <a:rPr lang="en-GB" sz="1600" b="1"/>
              <a:t>Syed Imran   2120439</a:t>
            </a:r>
          </a:p>
        </p:txBody>
      </p:sp>
    </p:spTree>
    <p:extLst>
      <p:ext uri="{BB962C8B-B14F-4D97-AF65-F5344CB8AC3E}">
        <p14:creationId xmlns:p14="http://schemas.microsoft.com/office/powerpoint/2010/main" val="297909402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A4EC59-B8A3-489A-9FB4-AA0699200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alculus formula">
            <a:extLst>
              <a:ext uri="{FF2B5EF4-FFF2-40B4-BE49-F238E27FC236}">
                <a16:creationId xmlns:a16="http://schemas.microsoft.com/office/drawing/2014/main" id="{0E11CDDF-629D-D6D0-6E3F-690DCCA1BC0A}"/>
              </a:ext>
            </a:extLst>
          </p:cNvPr>
          <p:cNvPicPr>
            <a:picLocks noChangeAspect="1"/>
          </p:cNvPicPr>
          <p:nvPr/>
        </p:nvPicPr>
        <p:blipFill rotWithShape="1">
          <a:blip r:embed="rId3"/>
          <a:srcRect t="5366" b="10364"/>
          <a:stretch/>
        </p:blipFill>
        <p:spPr>
          <a:xfrm>
            <a:off x="20" y="10"/>
            <a:ext cx="12191980" cy="6857990"/>
          </a:xfrm>
          <a:prstGeom prst="rect">
            <a:avLst/>
          </a:prstGeom>
        </p:spPr>
      </p:pic>
      <p:sp>
        <p:nvSpPr>
          <p:cNvPr id="12" name="Freeform 15">
            <a:extLst>
              <a:ext uri="{FF2B5EF4-FFF2-40B4-BE49-F238E27FC236}">
                <a16:creationId xmlns:a16="http://schemas.microsoft.com/office/drawing/2014/main" id="{1143E968-E203-496D-A1AD-2EA10AB3E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FBB3444A-472E-400E-81D0-7CCDEEECC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5" name="Freeform 6">
              <a:extLst>
                <a:ext uri="{FF2B5EF4-FFF2-40B4-BE49-F238E27FC236}">
                  <a16:creationId xmlns:a16="http://schemas.microsoft.com/office/drawing/2014/main" id="{B7E64D84-2392-46A1-99D2-C8FC063F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89352A95-1C82-4A0D-9B20-8AC7280C7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 name="Freeform 8">
              <a:extLst>
                <a:ext uri="{FF2B5EF4-FFF2-40B4-BE49-F238E27FC236}">
                  <a16:creationId xmlns:a16="http://schemas.microsoft.com/office/drawing/2014/main" id="{81B60E48-D617-4CF1-8900-497D49142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BFF6C14F-3347-46BB-A317-C1C12263E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CDD86299-6737-471C-98C5-872BDC681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60C6C46B-7841-473B-AC3A-9A69908AB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4646C92-856A-AB82-9565-079224461938}"/>
              </a:ext>
            </a:extLst>
          </p:cNvPr>
          <p:cNvSpPr>
            <a:spLocks noGrp="1"/>
          </p:cNvSpPr>
          <p:nvPr>
            <p:ph type="title"/>
          </p:nvPr>
        </p:nvSpPr>
        <p:spPr>
          <a:xfrm>
            <a:off x="3970867" y="558800"/>
            <a:ext cx="7535333" cy="1413933"/>
          </a:xfrm>
        </p:spPr>
        <p:txBody>
          <a:bodyPr vert="horz" lIns="91440" tIns="45720" rIns="91440" bIns="45720" rtlCol="0" anchor="ctr">
            <a:normAutofit/>
          </a:bodyPr>
          <a:lstStyle/>
          <a:p>
            <a:r>
              <a:rPr lang="en-US">
                <a:solidFill>
                  <a:schemeClr val="bg1"/>
                </a:solidFill>
              </a:rPr>
              <a:t>Hypothesis</a:t>
            </a:r>
          </a:p>
        </p:txBody>
      </p:sp>
      <p:sp>
        <p:nvSpPr>
          <p:cNvPr id="3" name="TextBox 2">
            <a:extLst>
              <a:ext uri="{FF2B5EF4-FFF2-40B4-BE49-F238E27FC236}">
                <a16:creationId xmlns:a16="http://schemas.microsoft.com/office/drawing/2014/main" id="{EDB0C92A-DDD5-B033-27DE-0C24A888FD0E}"/>
              </a:ext>
            </a:extLst>
          </p:cNvPr>
          <p:cNvSpPr txBox="1"/>
          <p:nvPr/>
        </p:nvSpPr>
        <p:spPr>
          <a:xfrm>
            <a:off x="4258414" y="1100027"/>
            <a:ext cx="7532156" cy="3742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b="1">
                <a:solidFill>
                  <a:schemeClr val="bg1"/>
                </a:solidFill>
              </a:rPr>
              <a:t>From the research gathered we conclude that since the pandemic the need to be able to collaborate with others has become an importance to many industries and organizations.</a:t>
            </a:r>
          </a:p>
          <a:p>
            <a:pPr defTabSz="457200">
              <a:spcBef>
                <a:spcPct val="20000"/>
              </a:spcBef>
              <a:spcAft>
                <a:spcPts val="600"/>
              </a:spcAft>
              <a:buClr>
                <a:srgbClr val="1287C3"/>
              </a:buClr>
              <a:buSzPct val="145000"/>
              <a:buFont typeface="Arial"/>
              <a:buChar char="•"/>
            </a:pPr>
            <a:endParaRPr lang="en-US" b="1">
              <a:solidFill>
                <a:schemeClr val="bg1"/>
              </a:solidFill>
            </a:endParaRPr>
          </a:p>
          <a:p>
            <a:pPr defTabSz="457200">
              <a:spcBef>
                <a:spcPct val="20000"/>
              </a:spcBef>
              <a:spcAft>
                <a:spcPts val="600"/>
              </a:spcAft>
              <a:buClr>
                <a:srgbClr val="1287C3"/>
              </a:buClr>
              <a:buSzPct val="145000"/>
            </a:pPr>
            <a:endParaRPr lang="en-US" b="1">
              <a:solidFill>
                <a:schemeClr val="bg1"/>
              </a:solidFill>
            </a:endParaRPr>
          </a:p>
        </p:txBody>
      </p:sp>
      <p:pic>
        <p:nvPicPr>
          <p:cNvPr id="4" name="Picture 5" descr="A picture containing person&#10;&#10;Description automatically generated">
            <a:extLst>
              <a:ext uri="{FF2B5EF4-FFF2-40B4-BE49-F238E27FC236}">
                <a16:creationId xmlns:a16="http://schemas.microsoft.com/office/drawing/2014/main" id="{9BD15E57-9F8C-7804-F71C-DAC8B407778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566249" y="4603426"/>
            <a:ext cx="2743200" cy="1533033"/>
          </a:xfrm>
          <a:prstGeom prst="rect">
            <a:avLst/>
          </a:prstGeom>
        </p:spPr>
      </p:pic>
      <p:sp>
        <p:nvSpPr>
          <p:cNvPr id="6" name="TextBox 5">
            <a:extLst>
              <a:ext uri="{FF2B5EF4-FFF2-40B4-BE49-F238E27FC236}">
                <a16:creationId xmlns:a16="http://schemas.microsoft.com/office/drawing/2014/main" id="{F2C0118B-3448-C0C5-EBAB-7C8EE98EA0E6}"/>
              </a:ext>
            </a:extLst>
          </p:cNvPr>
          <p:cNvSpPr txBox="1"/>
          <p:nvPr/>
        </p:nvSpPr>
        <p:spPr>
          <a:xfrm>
            <a:off x="4566249" y="6194215"/>
            <a:ext cx="2743200" cy="317500"/>
          </a:xfrm>
          <a:prstGeom prst="rect">
            <a:avLst/>
          </a:prstGeom>
        </p:spPr>
        <p:txBody>
          <a:bodyPr>
            <a:normAutofit fontScale="47500" lnSpcReduction="20000"/>
          </a:bodyPr>
          <a:lstStyle/>
          <a:p>
            <a:r>
              <a:rPr lang="en-US">
                <a:hlinkClick r:id="rId5">
                  <a:extLst>
                    <a:ext uri="{A12FA001-AC4F-418D-AE19-62706E023703}">
                      <ahyp:hlinkClr xmlns:ahyp="http://schemas.microsoft.com/office/drawing/2018/hyperlinkcolor" val="tx"/>
                    </a:ext>
                  </a:extLst>
                </a:hlinkClick>
              </a:rPr>
              <a:t>This Photo</a:t>
            </a:r>
            <a:r>
              <a:rPr lang="en-US"/>
              <a:t> by Unknown author is licensed under </a:t>
            </a:r>
            <a:r>
              <a:rPr lang="en-US">
                <a:hlinkClick r:id="rId6">
                  <a:extLst>
                    <a:ext uri="{A12FA001-AC4F-418D-AE19-62706E023703}">
                      <ahyp:hlinkClr xmlns:ahyp="http://schemas.microsoft.com/office/drawing/2018/hyperlinkcolor" val="tx"/>
                    </a:ext>
                  </a:extLst>
                </a:hlinkClick>
              </a:rPr>
              <a:t>CC BY-ND</a:t>
            </a:r>
            <a:r>
              <a:rPr lang="en-US"/>
              <a:t>.</a:t>
            </a:r>
          </a:p>
        </p:txBody>
      </p:sp>
      <p:pic>
        <p:nvPicPr>
          <p:cNvPr id="9" name="Picture 10" descr="Primary school pencils and apple image - Free stock photo - Public ...">
            <a:extLst>
              <a:ext uri="{FF2B5EF4-FFF2-40B4-BE49-F238E27FC236}">
                <a16:creationId xmlns:a16="http://schemas.microsoft.com/office/drawing/2014/main" id="{A8C7A569-E4E7-F8BD-1304-A77AAF3DEBCF}"/>
              </a:ext>
            </a:extLst>
          </p:cNvPr>
          <p:cNvPicPr>
            <a:picLocks noChangeAspect="1"/>
          </p:cNvPicPr>
          <p:nvPr/>
        </p:nvPicPr>
        <p:blipFill>
          <a:blip r:embed="rId7"/>
          <a:stretch>
            <a:fillRect/>
          </a:stretch>
        </p:blipFill>
        <p:spPr>
          <a:xfrm>
            <a:off x="181155" y="3923581"/>
            <a:ext cx="2743200" cy="1828800"/>
          </a:xfrm>
          <a:prstGeom prst="rect">
            <a:avLst/>
          </a:prstGeom>
        </p:spPr>
      </p:pic>
      <p:pic>
        <p:nvPicPr>
          <p:cNvPr id="11" name="Picture 12">
            <a:extLst>
              <a:ext uri="{FF2B5EF4-FFF2-40B4-BE49-F238E27FC236}">
                <a16:creationId xmlns:a16="http://schemas.microsoft.com/office/drawing/2014/main" id="{02354633-F5CC-D7A0-F388-3C4809DCB4A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836324" y="3708640"/>
            <a:ext cx="2743199" cy="2057399"/>
          </a:xfrm>
          <a:prstGeom prst="rect">
            <a:avLst/>
          </a:prstGeom>
        </p:spPr>
      </p:pic>
      <p:sp>
        <p:nvSpPr>
          <p:cNvPr id="13" name="TextBox 12">
            <a:extLst>
              <a:ext uri="{FF2B5EF4-FFF2-40B4-BE49-F238E27FC236}">
                <a16:creationId xmlns:a16="http://schemas.microsoft.com/office/drawing/2014/main" id="{3A51BF4F-E46E-F65B-D5ED-FA15AAF94A50}"/>
              </a:ext>
            </a:extLst>
          </p:cNvPr>
          <p:cNvSpPr txBox="1"/>
          <p:nvPr/>
        </p:nvSpPr>
        <p:spPr>
          <a:xfrm>
            <a:off x="8836324" y="5766040"/>
            <a:ext cx="2743200" cy="317500"/>
          </a:xfrm>
          <a:prstGeom prst="rect">
            <a:avLst/>
          </a:prstGeom>
        </p:spPr>
        <p:txBody>
          <a:bodyPr>
            <a:normAutofit fontScale="47500" lnSpcReduction="20000"/>
          </a:bodyPr>
          <a:lstStyle/>
          <a:p>
            <a:r>
              <a:rPr lang="en-US">
                <a:hlinkClick r:id="rId9"/>
              </a:rPr>
              <a:t>This Photo</a:t>
            </a:r>
            <a:r>
              <a:rPr lang="en-US"/>
              <a:t> by Unknown author is licensed under </a:t>
            </a:r>
            <a:r>
              <a:rPr lang="en-US">
                <a:hlinkClick r:id="rId10"/>
              </a:rPr>
              <a:t>CC BY-NC</a:t>
            </a:r>
            <a:r>
              <a:rPr lang="en-US"/>
              <a:t>.</a:t>
            </a:r>
          </a:p>
        </p:txBody>
      </p:sp>
      <p:sp>
        <p:nvSpPr>
          <p:cNvPr id="21" name="Footer Placeholder 20">
            <a:extLst>
              <a:ext uri="{FF2B5EF4-FFF2-40B4-BE49-F238E27FC236}">
                <a16:creationId xmlns:a16="http://schemas.microsoft.com/office/drawing/2014/main" id="{083149D8-4DBA-E786-5CA6-298F9234AD3E}"/>
              </a:ext>
            </a:extLst>
          </p:cNvPr>
          <p:cNvSpPr>
            <a:spLocks noGrp="1"/>
          </p:cNvSpPr>
          <p:nvPr>
            <p:ph type="ftr" sz="quarter" idx="11"/>
          </p:nvPr>
        </p:nvSpPr>
        <p:spPr>
          <a:xfrm>
            <a:off x="10005373" y="6257086"/>
            <a:ext cx="2210253" cy="595163"/>
          </a:xfrm>
        </p:spPr>
        <p:txBody>
          <a:bodyPr/>
          <a:lstStyle/>
          <a:p>
            <a:r>
              <a:rPr lang="en-GB" sz="1200" b="1">
                <a:solidFill>
                  <a:schemeClr val="bg1"/>
                </a:solidFill>
              </a:rPr>
              <a:t>Merleen Garvey 2129226​</a:t>
            </a:r>
          </a:p>
        </p:txBody>
      </p:sp>
    </p:spTree>
    <p:extLst>
      <p:ext uri="{BB962C8B-B14F-4D97-AF65-F5344CB8AC3E}">
        <p14:creationId xmlns:p14="http://schemas.microsoft.com/office/powerpoint/2010/main" val="5754650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A4EC59-B8A3-489A-9FB4-AA0699200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alculus formula">
            <a:extLst>
              <a:ext uri="{FF2B5EF4-FFF2-40B4-BE49-F238E27FC236}">
                <a16:creationId xmlns:a16="http://schemas.microsoft.com/office/drawing/2014/main" id="{0E11CDDF-629D-D6D0-6E3F-690DCCA1BC0A}"/>
              </a:ext>
            </a:extLst>
          </p:cNvPr>
          <p:cNvPicPr>
            <a:picLocks noChangeAspect="1"/>
          </p:cNvPicPr>
          <p:nvPr/>
        </p:nvPicPr>
        <p:blipFill rotWithShape="1">
          <a:blip r:embed="rId3"/>
          <a:srcRect t="5366" b="10364"/>
          <a:stretch/>
        </p:blipFill>
        <p:spPr>
          <a:xfrm>
            <a:off x="20" y="10"/>
            <a:ext cx="12191980" cy="6857990"/>
          </a:xfrm>
          <a:prstGeom prst="rect">
            <a:avLst/>
          </a:prstGeom>
        </p:spPr>
      </p:pic>
      <p:sp>
        <p:nvSpPr>
          <p:cNvPr id="12" name="Freeform 15">
            <a:extLst>
              <a:ext uri="{FF2B5EF4-FFF2-40B4-BE49-F238E27FC236}">
                <a16:creationId xmlns:a16="http://schemas.microsoft.com/office/drawing/2014/main" id="{1143E968-E203-496D-A1AD-2EA10AB3E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FBB3444A-472E-400E-81D0-7CCDEEECC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5" name="Freeform 6">
              <a:extLst>
                <a:ext uri="{FF2B5EF4-FFF2-40B4-BE49-F238E27FC236}">
                  <a16:creationId xmlns:a16="http://schemas.microsoft.com/office/drawing/2014/main" id="{B7E64D84-2392-46A1-99D2-C8FC063F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89352A95-1C82-4A0D-9B20-8AC7280C7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 name="Freeform 8">
              <a:extLst>
                <a:ext uri="{FF2B5EF4-FFF2-40B4-BE49-F238E27FC236}">
                  <a16:creationId xmlns:a16="http://schemas.microsoft.com/office/drawing/2014/main" id="{81B60E48-D617-4CF1-8900-497D49142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BFF6C14F-3347-46BB-A317-C1C12263E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CDD86299-6737-471C-98C5-872BDC681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60C6C46B-7841-473B-AC3A-9A69908AB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4646C92-856A-AB82-9565-079224461938}"/>
              </a:ext>
            </a:extLst>
          </p:cNvPr>
          <p:cNvSpPr>
            <a:spLocks noGrp="1"/>
          </p:cNvSpPr>
          <p:nvPr>
            <p:ph type="title"/>
          </p:nvPr>
        </p:nvSpPr>
        <p:spPr>
          <a:xfrm>
            <a:off x="3970867" y="558800"/>
            <a:ext cx="7535333" cy="1413933"/>
          </a:xfrm>
        </p:spPr>
        <p:txBody>
          <a:bodyPr vert="horz" lIns="91440" tIns="45720" rIns="91440" bIns="45720" rtlCol="0" anchor="ctr">
            <a:normAutofit/>
          </a:bodyPr>
          <a:lstStyle/>
          <a:p>
            <a:r>
              <a:rPr lang="en-US">
                <a:solidFill>
                  <a:schemeClr val="bg1"/>
                </a:solidFill>
              </a:rPr>
              <a:t>Hypothesis</a:t>
            </a:r>
          </a:p>
        </p:txBody>
      </p:sp>
      <p:sp>
        <p:nvSpPr>
          <p:cNvPr id="3" name="TextBox 2">
            <a:extLst>
              <a:ext uri="{FF2B5EF4-FFF2-40B4-BE49-F238E27FC236}">
                <a16:creationId xmlns:a16="http://schemas.microsoft.com/office/drawing/2014/main" id="{EDB0C92A-DDD5-B033-27DE-0C24A888FD0E}"/>
              </a:ext>
            </a:extLst>
          </p:cNvPr>
          <p:cNvSpPr txBox="1"/>
          <p:nvPr/>
        </p:nvSpPr>
        <p:spPr>
          <a:xfrm>
            <a:off x="4258414" y="1847650"/>
            <a:ext cx="7532156" cy="21032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rgbClr val="1287C3"/>
              </a:buClr>
              <a:buSzPct val="145000"/>
              <a:buFont typeface="Arial"/>
              <a:buChar char="•"/>
            </a:pPr>
            <a:r>
              <a:rPr lang="en-US" sz="2000" b="1">
                <a:solidFill>
                  <a:schemeClr val="bg1"/>
                </a:solidFill>
              </a:rPr>
              <a:t>This has shown clearly a lot of advantages and disadvantages on the digital tools we use to collaborate. There is a lot of research  to suggest that a few of the  most used platforms consist of Microsoft 365 (Teams), Moodle and OneDrive.</a:t>
            </a:r>
          </a:p>
          <a:p>
            <a:pPr defTabSz="457200">
              <a:spcBef>
                <a:spcPct val="20000"/>
              </a:spcBef>
              <a:spcAft>
                <a:spcPts val="600"/>
              </a:spcAft>
              <a:buClr>
                <a:srgbClr val="1287C3"/>
              </a:buClr>
              <a:buSzPct val="145000"/>
              <a:buFont typeface="Arial"/>
              <a:buChar char="•"/>
            </a:pPr>
            <a:endParaRPr lang="en-US" b="1">
              <a:solidFill>
                <a:schemeClr val="bg1"/>
              </a:solidFill>
            </a:endParaRPr>
          </a:p>
          <a:p>
            <a:pPr defTabSz="457200">
              <a:spcBef>
                <a:spcPct val="20000"/>
              </a:spcBef>
              <a:spcAft>
                <a:spcPts val="600"/>
              </a:spcAft>
              <a:buClr>
                <a:srgbClr val="1287C3"/>
              </a:buClr>
              <a:buSzPct val="145000"/>
            </a:pPr>
            <a:endParaRPr lang="en-US" b="1">
              <a:solidFill>
                <a:schemeClr val="bg1"/>
              </a:solidFill>
            </a:endParaRPr>
          </a:p>
        </p:txBody>
      </p:sp>
      <p:pic>
        <p:nvPicPr>
          <p:cNvPr id="8" name="Picture 16">
            <a:extLst>
              <a:ext uri="{FF2B5EF4-FFF2-40B4-BE49-F238E27FC236}">
                <a16:creationId xmlns:a16="http://schemas.microsoft.com/office/drawing/2014/main" id="{08685762-02A5-B2A0-9CFC-D2DC3A4AC7D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98739" y="4772391"/>
            <a:ext cx="2743200" cy="1453896"/>
          </a:xfrm>
          <a:prstGeom prst="rect">
            <a:avLst/>
          </a:prstGeom>
        </p:spPr>
      </p:pic>
      <p:sp>
        <p:nvSpPr>
          <p:cNvPr id="17" name="TextBox 16">
            <a:extLst>
              <a:ext uri="{FF2B5EF4-FFF2-40B4-BE49-F238E27FC236}">
                <a16:creationId xmlns:a16="http://schemas.microsoft.com/office/drawing/2014/main" id="{406C3D45-0B3D-83EB-E1E9-C5A316779B58}"/>
              </a:ext>
            </a:extLst>
          </p:cNvPr>
          <p:cNvSpPr txBox="1"/>
          <p:nvPr/>
        </p:nvSpPr>
        <p:spPr>
          <a:xfrm>
            <a:off x="914400" y="6226415"/>
            <a:ext cx="2743200" cy="317500"/>
          </a:xfrm>
          <a:prstGeom prst="rect">
            <a:avLst/>
          </a:prstGeom>
        </p:spPr>
        <p:txBody>
          <a:bodyPr>
            <a:normAutofit fontScale="47500" lnSpcReduction="20000"/>
          </a:bodyPr>
          <a:lstStyle/>
          <a:p>
            <a:r>
              <a:rPr lang="en-US">
                <a:hlinkClick r:id="rId5"/>
              </a:rPr>
              <a:t>This Photo</a:t>
            </a:r>
            <a:r>
              <a:rPr lang="en-US"/>
              <a:t> by Unknown author is licensed under </a:t>
            </a:r>
            <a:r>
              <a:rPr lang="en-US">
                <a:hlinkClick r:id="rId6"/>
              </a:rPr>
              <a:t>CC BY-SA-NC</a:t>
            </a:r>
            <a:r>
              <a:rPr lang="en-US"/>
              <a:t>.</a:t>
            </a:r>
          </a:p>
        </p:txBody>
      </p:sp>
      <p:pic>
        <p:nvPicPr>
          <p:cNvPr id="22" name="Picture 22" descr="Graphical user interface&#10;&#10;Description automatically generated">
            <a:extLst>
              <a:ext uri="{FF2B5EF4-FFF2-40B4-BE49-F238E27FC236}">
                <a16:creationId xmlns:a16="http://schemas.microsoft.com/office/drawing/2014/main" id="{D589C36A-CE36-65FF-5B5E-52B7F08DFFE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652513" y="3827936"/>
            <a:ext cx="2743200" cy="1588770"/>
          </a:xfrm>
          <a:prstGeom prst="rect">
            <a:avLst/>
          </a:prstGeom>
        </p:spPr>
      </p:pic>
      <p:sp>
        <p:nvSpPr>
          <p:cNvPr id="23" name="TextBox 22">
            <a:extLst>
              <a:ext uri="{FF2B5EF4-FFF2-40B4-BE49-F238E27FC236}">
                <a16:creationId xmlns:a16="http://schemas.microsoft.com/office/drawing/2014/main" id="{0AF9580B-B035-7ED8-6679-1E4023C433C7}"/>
              </a:ext>
            </a:extLst>
          </p:cNvPr>
          <p:cNvSpPr txBox="1"/>
          <p:nvPr/>
        </p:nvSpPr>
        <p:spPr>
          <a:xfrm>
            <a:off x="4652513" y="5416071"/>
            <a:ext cx="2743200" cy="317500"/>
          </a:xfrm>
          <a:prstGeom prst="rect">
            <a:avLst/>
          </a:prstGeom>
        </p:spPr>
        <p:txBody>
          <a:bodyPr>
            <a:normAutofit fontScale="47500" lnSpcReduction="20000"/>
          </a:bodyPr>
          <a:lstStyle/>
          <a:p>
            <a:r>
              <a:rPr lang="en-US">
                <a:hlinkClick r:id="rId8"/>
              </a:rPr>
              <a:t>This Photo</a:t>
            </a:r>
            <a:r>
              <a:rPr lang="en-US"/>
              <a:t> by Unknown author is licensed under </a:t>
            </a:r>
            <a:r>
              <a:rPr lang="en-US">
                <a:hlinkClick r:id="rId9"/>
              </a:rPr>
              <a:t>CC BY-NC-ND</a:t>
            </a:r>
            <a:r>
              <a:rPr lang="en-US"/>
              <a:t>.</a:t>
            </a:r>
          </a:p>
        </p:txBody>
      </p:sp>
      <p:pic>
        <p:nvPicPr>
          <p:cNvPr id="25" name="Picture 25" descr="Logo&#10;&#10;Description automatically generated">
            <a:extLst>
              <a:ext uri="{FF2B5EF4-FFF2-40B4-BE49-F238E27FC236}">
                <a16:creationId xmlns:a16="http://schemas.microsoft.com/office/drawing/2014/main" id="{8FB1C259-E6D9-D497-A4E9-8DBAA10E7967}"/>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9008853" y="3832275"/>
            <a:ext cx="2743199" cy="2040168"/>
          </a:xfrm>
          <a:prstGeom prst="rect">
            <a:avLst/>
          </a:prstGeom>
        </p:spPr>
      </p:pic>
      <p:sp>
        <p:nvSpPr>
          <p:cNvPr id="26" name="TextBox 25">
            <a:extLst>
              <a:ext uri="{FF2B5EF4-FFF2-40B4-BE49-F238E27FC236}">
                <a16:creationId xmlns:a16="http://schemas.microsoft.com/office/drawing/2014/main" id="{B6E02D9B-B5AF-34F7-05F0-41B0657AFC0E}"/>
              </a:ext>
            </a:extLst>
          </p:cNvPr>
          <p:cNvSpPr txBox="1"/>
          <p:nvPr/>
        </p:nvSpPr>
        <p:spPr>
          <a:xfrm>
            <a:off x="9066362" y="5844367"/>
            <a:ext cx="2743200" cy="317500"/>
          </a:xfrm>
          <a:prstGeom prst="rect">
            <a:avLst/>
          </a:prstGeom>
        </p:spPr>
        <p:txBody>
          <a:bodyPr>
            <a:normAutofit fontScale="47500" lnSpcReduction="20000"/>
          </a:bodyPr>
          <a:lstStyle/>
          <a:p>
            <a:r>
              <a:rPr lang="en-US">
                <a:hlinkClick r:id="rId11"/>
              </a:rPr>
              <a:t>This Photo</a:t>
            </a:r>
            <a:r>
              <a:rPr lang="en-US"/>
              <a:t> by Unknown author is licensed under </a:t>
            </a:r>
            <a:r>
              <a:rPr lang="en-US">
                <a:hlinkClick r:id="rId6"/>
              </a:rPr>
              <a:t>CC BY-SA-NC</a:t>
            </a:r>
            <a:r>
              <a:rPr lang="en-US"/>
              <a:t>.</a:t>
            </a:r>
          </a:p>
        </p:txBody>
      </p:sp>
      <p:sp>
        <p:nvSpPr>
          <p:cNvPr id="28" name="Footer Placeholder 27">
            <a:extLst>
              <a:ext uri="{FF2B5EF4-FFF2-40B4-BE49-F238E27FC236}">
                <a16:creationId xmlns:a16="http://schemas.microsoft.com/office/drawing/2014/main" id="{D4615EBE-98D3-C250-8156-D13162C57010}"/>
              </a:ext>
            </a:extLst>
          </p:cNvPr>
          <p:cNvSpPr>
            <a:spLocks noGrp="1"/>
          </p:cNvSpPr>
          <p:nvPr>
            <p:ph type="ftr" sz="quarter" idx="11"/>
          </p:nvPr>
        </p:nvSpPr>
        <p:spPr>
          <a:xfrm>
            <a:off x="10177902" y="6386482"/>
            <a:ext cx="2037725" cy="537654"/>
          </a:xfrm>
        </p:spPr>
        <p:txBody>
          <a:bodyPr/>
          <a:lstStyle/>
          <a:p>
            <a:r>
              <a:rPr lang="en-GB" sz="1200" b="1">
                <a:solidFill>
                  <a:schemeClr val="bg1"/>
                </a:solidFill>
              </a:rPr>
              <a:t>Merleen Garvey 2129226</a:t>
            </a:r>
            <a:r>
              <a:rPr lang="en-GB" sz="1200">
                <a:solidFill>
                  <a:schemeClr val="bg1"/>
                </a:solidFill>
              </a:rPr>
              <a:t>​</a:t>
            </a:r>
          </a:p>
        </p:txBody>
      </p:sp>
    </p:spTree>
    <p:extLst>
      <p:ext uri="{BB962C8B-B14F-4D97-AF65-F5344CB8AC3E}">
        <p14:creationId xmlns:p14="http://schemas.microsoft.com/office/powerpoint/2010/main" val="21188980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5DF6E9A-0614-AC45-49BD-F0C10540C4A6}"/>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Reference List</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8EFA08D1-C999-004D-D5A8-125066CD9768}"/>
              </a:ext>
            </a:extLst>
          </p:cNvPr>
          <p:cNvSpPr>
            <a:spLocks noGrp="1"/>
          </p:cNvSpPr>
          <p:nvPr>
            <p:ph idx="1"/>
          </p:nvPr>
        </p:nvSpPr>
        <p:spPr>
          <a:xfrm>
            <a:off x="2701710" y="1203385"/>
            <a:ext cx="9247012" cy="5522345"/>
          </a:xfrm>
        </p:spPr>
        <p:txBody>
          <a:bodyPr vert="horz" lIns="91440" tIns="45720" rIns="91440" bIns="45720" rtlCol="0" anchor="ctr">
            <a:noAutofit/>
          </a:bodyPr>
          <a:lstStyle/>
          <a:p>
            <a:pPr>
              <a:lnSpc>
                <a:spcPct val="90000"/>
              </a:lnSpc>
              <a:buNone/>
            </a:pPr>
            <a:endParaRPr lang="en-US" sz="1600" dirty="0">
              <a:latin typeface="Arial Nova"/>
              <a:cs typeface="Arial"/>
            </a:endParaRPr>
          </a:p>
          <a:p>
            <a:pPr>
              <a:lnSpc>
                <a:spcPct val="90000"/>
              </a:lnSpc>
              <a:buNone/>
            </a:pPr>
            <a:endParaRPr lang="en-GB" sz="1600" dirty="0">
              <a:latin typeface="Arial Nova"/>
              <a:ea typeface="+mn-lt"/>
              <a:cs typeface="+mn-lt"/>
            </a:endParaRPr>
          </a:p>
          <a:p>
            <a:pPr>
              <a:lnSpc>
                <a:spcPct val="90000"/>
              </a:lnSpc>
              <a:buNone/>
            </a:pPr>
            <a:r>
              <a:rPr lang="en-GB" sz="1600" dirty="0">
                <a:latin typeface="Arial Nova"/>
                <a:ea typeface="+mn-lt"/>
                <a:cs typeface="+mn-lt"/>
              </a:rPr>
              <a:t> Ahmad, M. &amp; Kashi, H. (2021). Expectations Vs. Reality: A Narrative Anecdotal Approach to Examining the Digital Tools Used to Engage Undergraduate Students During Pandemic. Journal of Higher Education Theory and Practice, 21(3), 29–43. Available @: https://doi.org/10.33423/jhetp.v21i3.4139 (accessed on 19/06/22).</a:t>
            </a:r>
            <a:endParaRPr lang="en-GB" sz="1600">
              <a:latin typeface="Arial Nova"/>
              <a:cs typeface="Arial"/>
            </a:endParaRPr>
          </a:p>
          <a:p>
            <a:pPr>
              <a:lnSpc>
                <a:spcPct val="90000"/>
              </a:lnSpc>
              <a:buNone/>
            </a:pPr>
            <a:endParaRPr lang="en-GB" sz="1600" dirty="0">
              <a:latin typeface="Arial Nova"/>
              <a:ea typeface="+mn-lt"/>
              <a:cs typeface="+mn-lt"/>
            </a:endParaRPr>
          </a:p>
          <a:p>
            <a:pPr>
              <a:lnSpc>
                <a:spcPct val="90000"/>
              </a:lnSpc>
              <a:buNone/>
            </a:pPr>
            <a:r>
              <a:rPr lang="en-GB" sz="1600" dirty="0" err="1">
                <a:latin typeface="Arial Nova"/>
                <a:ea typeface="+mn-lt"/>
                <a:cs typeface="+mn-lt"/>
              </a:rPr>
              <a:t>Duţă</a:t>
            </a:r>
            <a:r>
              <a:rPr lang="en-GB" sz="1600" dirty="0">
                <a:latin typeface="Arial Nova"/>
                <a:ea typeface="+mn-lt"/>
                <a:cs typeface="+mn-lt"/>
              </a:rPr>
              <a:t>, N. and Martínez-Rivera, O., 2015. Between theory and practice: the importance of ICT in Higher Education as a tool for collaborative learning. </a:t>
            </a:r>
            <a:r>
              <a:rPr lang="en-GB" sz="1600" i="1" dirty="0">
                <a:latin typeface="Arial Nova"/>
                <a:ea typeface="+mn-lt"/>
                <a:cs typeface="+mn-lt"/>
              </a:rPr>
              <a:t>Procedia-Social and </a:t>
            </a:r>
            <a:r>
              <a:rPr lang="en-GB" sz="1600" i="1" dirty="0" err="1">
                <a:latin typeface="Arial Nova"/>
                <a:ea typeface="+mn-lt"/>
                <a:cs typeface="+mn-lt"/>
              </a:rPr>
              <a:t>Behavioral</a:t>
            </a:r>
            <a:r>
              <a:rPr lang="en-GB" sz="1600" i="1" dirty="0">
                <a:latin typeface="Arial Nova"/>
                <a:ea typeface="+mn-lt"/>
                <a:cs typeface="+mn-lt"/>
              </a:rPr>
              <a:t> Sciences</a:t>
            </a:r>
            <a:r>
              <a:rPr lang="en-GB" sz="1600" dirty="0">
                <a:latin typeface="Arial Nova"/>
                <a:ea typeface="+mn-lt"/>
                <a:cs typeface="+mn-lt"/>
              </a:rPr>
              <a:t>, </a:t>
            </a:r>
            <a:r>
              <a:rPr lang="en-GB" sz="1600" i="1" dirty="0">
                <a:latin typeface="Arial Nova"/>
                <a:ea typeface="+mn-lt"/>
                <a:cs typeface="+mn-lt"/>
              </a:rPr>
              <a:t>180</a:t>
            </a:r>
            <a:r>
              <a:rPr lang="en-GB" sz="1600" dirty="0">
                <a:latin typeface="Arial Nova"/>
                <a:ea typeface="+mn-lt"/>
                <a:cs typeface="+mn-lt"/>
              </a:rPr>
              <a:t>, pp.1466-1473.</a:t>
            </a:r>
          </a:p>
          <a:p>
            <a:pPr>
              <a:lnSpc>
                <a:spcPct val="90000"/>
              </a:lnSpc>
              <a:buNone/>
            </a:pPr>
            <a:endParaRPr lang="en-GB" sz="1600" dirty="0">
              <a:latin typeface="Arial Nova"/>
              <a:ea typeface="+mn-lt"/>
              <a:cs typeface="+mn-lt"/>
            </a:endParaRPr>
          </a:p>
          <a:p>
            <a:pPr>
              <a:lnSpc>
                <a:spcPct val="90000"/>
              </a:lnSpc>
              <a:buNone/>
            </a:pPr>
            <a:r>
              <a:rPr lang="en-GB" sz="1600" dirty="0">
                <a:latin typeface="Arial Nova"/>
                <a:ea typeface="+mn-lt"/>
                <a:cs typeface="+mn-lt"/>
              </a:rPr>
              <a:t>Huaman-Romani,  Y ., Roque- Tito, E., Kurokawa-</a:t>
            </a:r>
            <a:r>
              <a:rPr lang="en-GB" sz="1600" dirty="0" err="1">
                <a:latin typeface="Arial Nova"/>
                <a:ea typeface="+mn-lt"/>
                <a:cs typeface="+mn-lt"/>
              </a:rPr>
              <a:t>Gerreros</a:t>
            </a:r>
            <a:r>
              <a:rPr lang="en-GB" sz="1600" dirty="0">
                <a:latin typeface="Arial Nova"/>
                <a:ea typeface="+mn-lt"/>
                <a:cs typeface="+mn-lt"/>
              </a:rPr>
              <a:t>, M., Luque-Brazan, E., and Apaza-Apaza, O., Education, IJETAE, Vol. 12 (6), p.123-131</a:t>
            </a:r>
            <a:endParaRPr lang="en-GB" sz="1600">
              <a:latin typeface="Arial Nova"/>
              <a:cs typeface="Arial"/>
            </a:endParaRPr>
          </a:p>
          <a:p>
            <a:pPr>
              <a:lnSpc>
                <a:spcPct val="90000"/>
              </a:lnSpc>
              <a:buNone/>
            </a:pPr>
            <a:endParaRPr lang="en-GB" sz="1600" dirty="0">
              <a:latin typeface="Arial Nova"/>
              <a:ea typeface="+mn-lt"/>
              <a:cs typeface="+mn-lt"/>
            </a:endParaRPr>
          </a:p>
          <a:p>
            <a:pPr>
              <a:lnSpc>
                <a:spcPct val="90000"/>
              </a:lnSpc>
              <a:buNone/>
            </a:pPr>
            <a:r>
              <a:rPr lang="en-GB" sz="1600" dirty="0" err="1">
                <a:latin typeface="Arial Nova"/>
                <a:ea typeface="+mn-lt"/>
                <a:cs typeface="+mn-lt"/>
              </a:rPr>
              <a:t>Hüllmann</a:t>
            </a:r>
            <a:r>
              <a:rPr lang="en-GB" sz="1600" dirty="0">
                <a:latin typeface="Arial Nova"/>
                <a:ea typeface="+mn-lt"/>
                <a:cs typeface="+mn-lt"/>
              </a:rPr>
              <a:t>, J.A., 2022. Media Choice in the Digital Era: A Replication Study using Digital Traces. In </a:t>
            </a:r>
            <a:r>
              <a:rPr lang="en-GB" sz="1600" i="1" dirty="0">
                <a:latin typeface="Arial Nova"/>
                <a:ea typeface="+mn-lt"/>
                <a:cs typeface="+mn-lt"/>
              </a:rPr>
              <a:t>35th Bled </a:t>
            </a:r>
            <a:r>
              <a:rPr lang="en-GB" sz="1600" i="1" dirty="0" err="1">
                <a:latin typeface="Arial Nova"/>
                <a:ea typeface="+mn-lt"/>
                <a:cs typeface="+mn-lt"/>
              </a:rPr>
              <a:t>eConference</a:t>
            </a:r>
            <a:r>
              <a:rPr lang="en-GB" sz="1600" i="1" dirty="0">
                <a:latin typeface="Arial Nova"/>
                <a:ea typeface="+mn-lt"/>
                <a:cs typeface="+mn-lt"/>
              </a:rPr>
              <a:t>: Digital Restructuring and Human (Re) action</a:t>
            </a:r>
            <a:r>
              <a:rPr lang="en-GB" sz="1600" dirty="0">
                <a:latin typeface="Arial Nova"/>
                <a:ea typeface="+mn-lt"/>
                <a:cs typeface="+mn-lt"/>
              </a:rPr>
              <a:t>.</a:t>
            </a:r>
            <a:endParaRPr lang="en-GB" sz="1600" dirty="0">
              <a:latin typeface="Arial Nova"/>
              <a:ea typeface="+mn-lt"/>
              <a:cs typeface="Arial"/>
            </a:endParaRPr>
          </a:p>
          <a:p>
            <a:pPr>
              <a:lnSpc>
                <a:spcPct val="90000"/>
              </a:lnSpc>
              <a:buNone/>
            </a:pPr>
            <a:endParaRPr lang="en-GB" sz="1600" dirty="0">
              <a:latin typeface="Arial Nova"/>
              <a:ea typeface="+mn-lt"/>
              <a:cs typeface="+mn-lt"/>
            </a:endParaRPr>
          </a:p>
          <a:p>
            <a:pPr>
              <a:lnSpc>
                <a:spcPct val="90000"/>
              </a:lnSpc>
              <a:buNone/>
            </a:pPr>
            <a:r>
              <a:rPr lang="en-GB" sz="1600" dirty="0">
                <a:latin typeface="Arial Nova"/>
                <a:ea typeface="+mn-lt"/>
                <a:cs typeface="+mn-lt"/>
              </a:rPr>
              <a:t>Jackson,  E A. (2015) </a:t>
            </a:r>
            <a:r>
              <a:rPr lang="en-GB" sz="1600" dirty="0">
                <a:latin typeface="Arial Nova"/>
                <a:ea typeface="+mn-lt"/>
                <a:cs typeface="Arial"/>
              </a:rPr>
              <a:t>Springer Science Business Media New York</a:t>
            </a:r>
            <a:r>
              <a:rPr lang="en-GB" sz="1600" dirty="0">
                <a:latin typeface="Arial Nova"/>
                <a:ea typeface="+mn-lt"/>
                <a:cs typeface="+mn-lt"/>
              </a:rPr>
              <a:t> EA. (2015) </a:t>
            </a:r>
            <a:r>
              <a:rPr lang="en-GB" sz="1600" dirty="0" err="1">
                <a:latin typeface="Arial Nova"/>
                <a:ea typeface="+mn-lt"/>
                <a:cs typeface="+mn-lt"/>
              </a:rPr>
              <a:t>Educ</a:t>
            </a:r>
            <a:r>
              <a:rPr lang="en-GB" sz="1600" dirty="0">
                <a:latin typeface="Arial Nova"/>
                <a:ea typeface="+mn-lt"/>
                <a:cs typeface="+mn-lt"/>
              </a:rPr>
              <a:t> Inf </a:t>
            </a:r>
            <a:r>
              <a:rPr lang="en-GB" sz="1600" dirty="0" err="1">
                <a:latin typeface="Arial Nova"/>
                <a:ea typeface="+mn-lt"/>
                <a:cs typeface="+mn-lt"/>
              </a:rPr>
              <a:t>Technol</a:t>
            </a:r>
            <a:r>
              <a:rPr lang="en-GB" sz="1600" dirty="0">
                <a:latin typeface="Arial Nova"/>
                <a:ea typeface="+mn-lt"/>
                <a:cs typeface="+mn-lt"/>
              </a:rPr>
              <a:t> (2017) 22:177–193 available @: DOI 10.1007/s10639-015-9438-9</a:t>
            </a:r>
            <a:endParaRPr lang="en-GB" sz="1600">
              <a:latin typeface="Arial Nova"/>
              <a:cs typeface="Arial"/>
            </a:endParaRPr>
          </a:p>
          <a:p>
            <a:pPr>
              <a:lnSpc>
                <a:spcPct val="90000"/>
              </a:lnSpc>
              <a:buNone/>
            </a:pPr>
            <a:r>
              <a:rPr lang="en-GB" sz="1600" dirty="0">
                <a:latin typeface="Arial Nova"/>
                <a:ea typeface="+mn-lt"/>
                <a:cs typeface="+mn-lt"/>
              </a:rPr>
              <a:t>  </a:t>
            </a:r>
          </a:p>
          <a:p>
            <a:pPr>
              <a:lnSpc>
                <a:spcPct val="90000"/>
              </a:lnSpc>
              <a:buNone/>
            </a:pPr>
            <a:r>
              <a:rPr lang="en-GB" sz="1600" dirty="0">
                <a:latin typeface="Arial Nova"/>
                <a:ea typeface="+mn-lt"/>
                <a:cs typeface="+mn-lt"/>
              </a:rPr>
              <a:t>Kelly, Doyle, J., &amp; Parker, M. (2020). Methods for assessing higher education research team collaboration: comparing research outputs and participant perceptions across four collaborative research teams. Higher Education Research and Development, 39(2), 215–229. Available @: </a:t>
            </a:r>
            <a:r>
              <a:rPr lang="en-GB" sz="1600" dirty="0">
                <a:latin typeface="Arial Nova"/>
                <a:ea typeface="+mn-lt"/>
                <a:cs typeface="+mn-lt"/>
                <a:hlinkClick r:id="rId3"/>
              </a:rPr>
              <a:t>https://doi.org/10.1080/07294360.2019.1676199</a:t>
            </a:r>
            <a:r>
              <a:rPr lang="en-GB" sz="1600" dirty="0">
                <a:latin typeface="Arial Nova"/>
                <a:ea typeface="+mn-lt"/>
                <a:cs typeface="+mn-lt"/>
              </a:rPr>
              <a:t> (accessed on 19/06/22).</a:t>
            </a:r>
            <a:endParaRPr lang="en-GB" sz="1600" dirty="0">
              <a:latin typeface="Arial Nova"/>
              <a:cs typeface="Arial"/>
            </a:endParaRPr>
          </a:p>
          <a:p>
            <a:pPr>
              <a:lnSpc>
                <a:spcPct val="90000"/>
              </a:lnSpc>
              <a:buNone/>
            </a:pPr>
            <a:endParaRPr lang="en-GB" sz="1400">
              <a:latin typeface="Arial"/>
              <a:cs typeface="Arial"/>
            </a:endParaRPr>
          </a:p>
          <a:p>
            <a:pPr>
              <a:lnSpc>
                <a:spcPct val="90000"/>
              </a:lnSpc>
              <a:buNone/>
            </a:pPr>
            <a:endParaRPr lang="en-GB" sz="1200">
              <a:latin typeface="Arial"/>
              <a:cs typeface="Arial"/>
            </a:endParaRPr>
          </a:p>
          <a:p>
            <a:pPr>
              <a:lnSpc>
                <a:spcPct val="90000"/>
              </a:lnSpc>
              <a:buNone/>
            </a:pPr>
            <a:endParaRPr lang="en-GB" sz="1100">
              <a:latin typeface="Corbel" panose="020B0503020204020204"/>
              <a:cs typeface="Arial"/>
            </a:endParaRPr>
          </a:p>
          <a:p>
            <a:pPr>
              <a:lnSpc>
                <a:spcPct val="90000"/>
              </a:lnSpc>
              <a:buNone/>
            </a:pPr>
            <a:endParaRPr lang="en-GB" sz="1100">
              <a:latin typeface="Corbel" panose="020B0503020204020204"/>
              <a:cs typeface="Arial"/>
            </a:endParaRPr>
          </a:p>
          <a:p>
            <a:pPr>
              <a:lnSpc>
                <a:spcPct val="90000"/>
              </a:lnSpc>
              <a:buNone/>
            </a:pPr>
            <a:endParaRPr lang="en-GB" sz="1100">
              <a:latin typeface="Corbel" panose="020B0503020204020204"/>
              <a:cs typeface="Arial"/>
            </a:endParaRPr>
          </a:p>
          <a:p>
            <a:pPr marL="0" indent="0">
              <a:lnSpc>
                <a:spcPct val="90000"/>
              </a:lnSpc>
              <a:buNone/>
            </a:pPr>
            <a:endParaRPr lang="en-GB" sz="1100"/>
          </a:p>
        </p:txBody>
      </p:sp>
    </p:spTree>
    <p:extLst>
      <p:ext uri="{BB962C8B-B14F-4D97-AF65-F5344CB8AC3E}">
        <p14:creationId xmlns:p14="http://schemas.microsoft.com/office/powerpoint/2010/main" val="30422146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B7FC595-0EFA-2521-8ADB-091AAB07B647}"/>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Reference List </a:t>
            </a:r>
          </a:p>
        </p:txBody>
      </p:sp>
      <p:grpSp>
        <p:nvGrpSpPr>
          <p:cNvPr id="7"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0EF0419D-98A2-BC51-6924-32DB14F0D63C}"/>
              </a:ext>
            </a:extLst>
          </p:cNvPr>
          <p:cNvSpPr>
            <a:spLocks noGrp="1"/>
          </p:cNvSpPr>
          <p:nvPr>
            <p:ph idx="1"/>
          </p:nvPr>
        </p:nvSpPr>
        <p:spPr>
          <a:xfrm>
            <a:off x="3233673" y="-219972"/>
            <a:ext cx="8901954" cy="7075097"/>
          </a:xfrm>
        </p:spPr>
        <p:txBody>
          <a:bodyPr>
            <a:normAutofit/>
          </a:bodyPr>
          <a:lstStyle/>
          <a:p>
            <a:pPr>
              <a:lnSpc>
                <a:spcPct val="90000"/>
              </a:lnSpc>
              <a:buNone/>
            </a:pPr>
            <a:endParaRPr lang="en-GB" sz="2000">
              <a:ea typeface="+mn-lt"/>
              <a:cs typeface="+mn-lt"/>
            </a:endParaRPr>
          </a:p>
          <a:p>
            <a:pPr>
              <a:lnSpc>
                <a:spcPct val="90000"/>
              </a:lnSpc>
              <a:buNone/>
            </a:pPr>
            <a:r>
              <a:rPr lang="en-GB" sz="1400">
                <a:latin typeface="Arial Nova"/>
                <a:ea typeface="+mn-lt"/>
                <a:cs typeface="+mn-lt"/>
              </a:rPr>
              <a:t>Martin, L. and Tapp, D., 2019. Teaching with Teams: An introduction to teaching an undergraduate law module using Microsoft Teams. Innovative Practice in Higher Education, 3(3).</a:t>
            </a:r>
            <a:endParaRPr lang="en-GB" sz="1400">
              <a:latin typeface="Arial Nova"/>
              <a:ea typeface="+mn-lt"/>
              <a:cs typeface="Arial"/>
            </a:endParaRPr>
          </a:p>
          <a:p>
            <a:pPr>
              <a:lnSpc>
                <a:spcPct val="90000"/>
              </a:lnSpc>
              <a:buNone/>
            </a:pPr>
            <a:endParaRPr lang="en-GB" sz="1400">
              <a:latin typeface="Arial Nova"/>
              <a:ea typeface="+mn-lt"/>
              <a:cs typeface="Arial"/>
            </a:endParaRPr>
          </a:p>
          <a:p>
            <a:pPr>
              <a:lnSpc>
                <a:spcPct val="90000"/>
              </a:lnSpc>
              <a:buNone/>
            </a:pPr>
            <a:r>
              <a:rPr lang="en-GB" sz="1400" err="1">
                <a:latin typeface="Arial Nova"/>
                <a:ea typeface="+mn-lt"/>
                <a:cs typeface="Arial"/>
              </a:rPr>
              <a:t>Mengella</a:t>
            </a:r>
            <a:r>
              <a:rPr lang="en-GB" sz="1400">
                <a:latin typeface="Arial Nova"/>
                <a:ea typeface="+mn-lt"/>
                <a:cs typeface="Arial"/>
              </a:rPr>
              <a:t>, S., 2019. Microsoft Teams for Business: Advantages and Disadvantages - </a:t>
            </a:r>
            <a:r>
              <a:rPr lang="en-GB" sz="1400" err="1">
                <a:latin typeface="Arial Nova"/>
                <a:ea typeface="+mn-lt"/>
                <a:cs typeface="Arial"/>
              </a:rPr>
              <a:t>TechMag</a:t>
            </a:r>
            <a:r>
              <a:rPr lang="en-GB" sz="1400">
                <a:latin typeface="Arial Nova"/>
                <a:ea typeface="+mn-lt"/>
                <a:cs typeface="Arial"/>
              </a:rPr>
              <a:t>. [online] </a:t>
            </a:r>
            <a:r>
              <a:rPr lang="en-GB" sz="1400" err="1">
                <a:latin typeface="Arial Nova"/>
                <a:ea typeface="+mn-lt"/>
                <a:cs typeface="Arial"/>
              </a:rPr>
              <a:t>TechMag</a:t>
            </a:r>
            <a:r>
              <a:rPr lang="en-GB" sz="1400">
                <a:latin typeface="Arial Nova"/>
                <a:ea typeface="+mn-lt"/>
                <a:cs typeface="Arial"/>
              </a:rPr>
              <a:t>. Available @: &lt;https://www.tech-mag.co.uk/microsoft-teams-for-business-advantages-and-disadvantages/&gt; [Accessed 21 June 2022].</a:t>
            </a:r>
            <a:endParaRPr lang="en-GB" sz="1400">
              <a:latin typeface="Arial Nova"/>
            </a:endParaRPr>
          </a:p>
          <a:p>
            <a:pPr>
              <a:lnSpc>
                <a:spcPct val="90000"/>
              </a:lnSpc>
              <a:buNone/>
            </a:pPr>
            <a:endParaRPr lang="en-GB" sz="1400">
              <a:latin typeface="Arial Nova"/>
              <a:ea typeface="+mn-lt"/>
              <a:cs typeface="Arial"/>
            </a:endParaRPr>
          </a:p>
          <a:p>
            <a:pPr>
              <a:lnSpc>
                <a:spcPct val="90000"/>
              </a:lnSpc>
              <a:buNone/>
            </a:pPr>
            <a:r>
              <a:rPr lang="en-GB" sz="1400">
                <a:latin typeface="Arial Nova"/>
                <a:ea typeface="+mn-lt"/>
                <a:cs typeface="Arial"/>
              </a:rPr>
              <a:t>Redmond, T. (2021) Teams Daily Active User Number Hits 145 Million, available @: </a:t>
            </a:r>
            <a:r>
              <a:rPr lang="en-GB" sz="1400">
                <a:latin typeface="Arial Nova"/>
                <a:ea typeface="+mn-lt"/>
                <a:cs typeface="Arial"/>
                <a:hlinkClick r:id="rId3"/>
              </a:rPr>
              <a:t>https://office365itpros.com/2021/04/28/teams-hits-145-million/</a:t>
            </a:r>
            <a:r>
              <a:rPr lang="en-GB" sz="1400">
                <a:latin typeface="Arial Nova"/>
                <a:ea typeface="+mn-lt"/>
                <a:cs typeface="Arial"/>
              </a:rPr>
              <a:t> (accessed on 19/06/22).</a:t>
            </a:r>
            <a:endParaRPr lang="en-GB" sz="1400">
              <a:latin typeface="Arial Nova"/>
              <a:ea typeface="+mn-lt"/>
              <a:cs typeface="+mn-lt"/>
            </a:endParaRPr>
          </a:p>
          <a:p>
            <a:pPr>
              <a:lnSpc>
                <a:spcPct val="90000"/>
              </a:lnSpc>
              <a:buNone/>
            </a:pPr>
            <a:endParaRPr lang="en-GB" sz="1400">
              <a:latin typeface="Arial Nova"/>
              <a:ea typeface="+mn-lt"/>
              <a:cs typeface="+mn-lt"/>
            </a:endParaRPr>
          </a:p>
          <a:p>
            <a:pPr>
              <a:lnSpc>
                <a:spcPct val="90000"/>
              </a:lnSpc>
              <a:buNone/>
            </a:pPr>
            <a:r>
              <a:rPr lang="en-GB" sz="1400">
                <a:latin typeface="Arial Nova"/>
                <a:ea typeface="+mn-lt"/>
                <a:cs typeface="Arial"/>
              </a:rPr>
              <a:t>Saunders, M.N.K., Lewis, P. and Thornhill, A. (2019) </a:t>
            </a:r>
            <a:r>
              <a:rPr lang="en-GB" sz="1400" i="1">
                <a:latin typeface="Arial Nova"/>
                <a:ea typeface="+mn-lt"/>
                <a:cs typeface="Arial"/>
              </a:rPr>
              <a:t>Research methods for business students</a:t>
            </a:r>
            <a:r>
              <a:rPr lang="en-GB" sz="1400">
                <a:latin typeface="Arial Nova"/>
                <a:ea typeface="+mn-lt"/>
                <a:cs typeface="Arial"/>
              </a:rPr>
              <a:t>. 8th edition. Harlow: Pearson</a:t>
            </a:r>
            <a:endParaRPr lang="en-GB" sz="1400">
              <a:latin typeface="Arial Nova"/>
              <a:ea typeface="+mn-lt"/>
              <a:cs typeface="+mn-lt"/>
            </a:endParaRPr>
          </a:p>
          <a:p>
            <a:pPr marL="0" indent="0">
              <a:buNone/>
            </a:pPr>
            <a:endParaRPr lang="en-GB" sz="1400">
              <a:latin typeface="Arial Nova"/>
              <a:ea typeface="+mn-lt"/>
              <a:cs typeface="+mn-lt"/>
            </a:endParaRPr>
          </a:p>
          <a:p>
            <a:pPr marL="0" indent="0">
              <a:buNone/>
            </a:pPr>
            <a:r>
              <a:rPr lang="en-GB" sz="1400" err="1">
                <a:latin typeface="Arial Nova"/>
                <a:ea typeface="+mn-lt"/>
                <a:cs typeface="+mn-lt"/>
              </a:rPr>
              <a:t>Troussas</a:t>
            </a:r>
            <a:r>
              <a:rPr lang="en-GB" sz="1400">
                <a:latin typeface="Arial Nova"/>
                <a:ea typeface="+mn-lt"/>
                <a:cs typeface="+mn-lt"/>
              </a:rPr>
              <a:t>, C., </a:t>
            </a:r>
            <a:r>
              <a:rPr lang="en-GB" sz="1400" err="1">
                <a:latin typeface="Arial Nova"/>
                <a:ea typeface="+mn-lt"/>
                <a:cs typeface="+mn-lt"/>
              </a:rPr>
              <a:t>Krouska</a:t>
            </a:r>
            <a:r>
              <a:rPr lang="en-GB" sz="1400">
                <a:latin typeface="Arial Nova"/>
                <a:ea typeface="+mn-lt"/>
                <a:cs typeface="+mn-lt"/>
              </a:rPr>
              <a:t>, A. and </a:t>
            </a:r>
            <a:r>
              <a:rPr lang="en-GB" sz="1400" err="1">
                <a:latin typeface="Arial Nova"/>
                <a:ea typeface="+mn-lt"/>
                <a:cs typeface="+mn-lt"/>
              </a:rPr>
              <a:t>Sgouropoulou</a:t>
            </a:r>
            <a:r>
              <a:rPr lang="en-GB" sz="1400">
                <a:latin typeface="Arial Nova"/>
                <a:ea typeface="+mn-lt"/>
                <a:cs typeface="+mn-lt"/>
              </a:rPr>
              <a:t>, C., 2020. Collaboration and fuzzy-</a:t>
            </a:r>
            <a:r>
              <a:rPr lang="en-GB" sz="1400" err="1">
                <a:latin typeface="Arial Nova"/>
                <a:ea typeface="+mn-lt"/>
                <a:cs typeface="+mn-lt"/>
              </a:rPr>
              <a:t>modeled</a:t>
            </a:r>
            <a:r>
              <a:rPr lang="en-GB" sz="1400">
                <a:latin typeface="Arial Nova"/>
                <a:ea typeface="+mn-lt"/>
                <a:cs typeface="+mn-lt"/>
              </a:rPr>
              <a:t> personalization for mobile game-based learning in higher education. </a:t>
            </a:r>
            <a:r>
              <a:rPr lang="en-GB" sz="1400" i="1">
                <a:latin typeface="Arial Nova"/>
                <a:ea typeface="+mn-lt"/>
                <a:cs typeface="+mn-lt"/>
              </a:rPr>
              <a:t>Computers &amp; Education</a:t>
            </a:r>
            <a:r>
              <a:rPr lang="en-GB" sz="1400">
                <a:latin typeface="Arial Nova"/>
                <a:ea typeface="+mn-lt"/>
                <a:cs typeface="+mn-lt"/>
              </a:rPr>
              <a:t>, </a:t>
            </a:r>
            <a:r>
              <a:rPr lang="en-GB" sz="1400" i="1">
                <a:latin typeface="Arial Nova"/>
                <a:ea typeface="+mn-lt"/>
                <a:cs typeface="+mn-lt"/>
              </a:rPr>
              <a:t>144</a:t>
            </a:r>
            <a:r>
              <a:rPr lang="en-GB" sz="1400">
                <a:latin typeface="Arial Nova"/>
                <a:ea typeface="+mn-lt"/>
                <a:cs typeface="+mn-lt"/>
              </a:rPr>
              <a:t>, p.103698.</a:t>
            </a:r>
            <a:endParaRPr lang="en-GB" sz="1400">
              <a:latin typeface="Arial Nova"/>
            </a:endParaRPr>
          </a:p>
          <a:p>
            <a:pPr marL="0" indent="0">
              <a:buNone/>
            </a:pPr>
            <a:endParaRPr lang="en-GB" sz="1400">
              <a:latin typeface="Arial Nova"/>
              <a:ea typeface="+mn-lt"/>
              <a:cs typeface="+mn-lt"/>
            </a:endParaRPr>
          </a:p>
          <a:p>
            <a:pPr marL="0" indent="0">
              <a:buNone/>
            </a:pPr>
            <a:r>
              <a:rPr lang="en-GB" sz="1400" err="1">
                <a:latin typeface="Arial Nova"/>
                <a:ea typeface="+mn-lt"/>
                <a:cs typeface="+mn-lt"/>
              </a:rPr>
              <a:t>Winqvist</a:t>
            </a:r>
            <a:r>
              <a:rPr lang="en-GB" sz="1400">
                <a:latin typeface="Arial Nova"/>
                <a:ea typeface="+mn-lt"/>
                <a:cs typeface="+mn-lt"/>
              </a:rPr>
              <a:t>, J., 2022. 5 reasons why you should start using Microsoft Teams today. [online] Microsoft Pulse. Available at: &lt;https://pulse.microsoft.com/en/work-productivity-en/na/fa2-reasons-why-you-should-start-using-microsoft-teams-today/&gt; [Accessed 21 June 2022].</a:t>
            </a:r>
            <a:endParaRPr lang="en-GB" sz="1400">
              <a:latin typeface="Arial Nova"/>
              <a:cs typeface="Arial"/>
            </a:endParaRPr>
          </a:p>
        </p:txBody>
      </p:sp>
    </p:spTree>
    <p:extLst>
      <p:ext uri="{BB962C8B-B14F-4D97-AF65-F5344CB8AC3E}">
        <p14:creationId xmlns:p14="http://schemas.microsoft.com/office/powerpoint/2010/main" val="1726405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4</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Parallax</vt:lpstr>
      <vt:lpstr>How do Students use technology to collaborate at UWTSD? </vt:lpstr>
      <vt:lpstr>Introduction</vt:lpstr>
      <vt:lpstr>Why are digital tools and collaboration important?</vt:lpstr>
      <vt:lpstr>PowerPoint Presentation</vt:lpstr>
      <vt:lpstr>OneDrive is used for managing and storing files and being  able to access them at any time. According to (Huaman-Romani, et al.,2022) To carry out academic activities OneDrive is used.</vt:lpstr>
      <vt:lpstr>OneDrive</vt:lpstr>
      <vt:lpstr>Moodle</vt:lpstr>
      <vt:lpstr>PowerPoint Presentation</vt:lpstr>
      <vt:lpstr>The importance of ICT!</vt:lpstr>
      <vt:lpstr>PowerPoint Presentation</vt:lpstr>
      <vt:lpstr>PowerPoint Presentation</vt:lpstr>
      <vt:lpstr>Microsoft Office 365</vt:lpstr>
      <vt:lpstr>PowerPoint Presentation</vt:lpstr>
      <vt:lpstr>Microsoft Teams</vt:lpstr>
      <vt:lpstr>Ethical consideration</vt:lpstr>
      <vt:lpstr>Ethical Consideration</vt:lpstr>
      <vt:lpstr>PowerPoint Presentation</vt:lpstr>
      <vt:lpstr>Research Timeline</vt:lpstr>
      <vt:lpstr>Hypothesis</vt:lpstr>
      <vt:lpstr>Hypothesis</vt:lpstr>
      <vt:lpstr>Reference List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Syed Shahadat Hussain Imran</cp:lastModifiedBy>
  <cp:revision>73</cp:revision>
  <dcterms:created xsi:type="dcterms:W3CDTF">2022-06-06T08:48:44Z</dcterms:created>
  <dcterms:modified xsi:type="dcterms:W3CDTF">2022-06-25T08:45:21Z</dcterms:modified>
</cp:coreProperties>
</file>