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8.jpg" ContentType="image/jpg"/>
  <Override PartName="/ppt/media/image11.jpg" ContentType="image/jpg"/>
  <Override PartName="/ppt/media/image12.jpg" ContentType="image/jpg"/>
  <Override PartName="/ppt/media/image14.jpg" ContentType="image/jpg"/>
  <Override PartName="/ppt/media/image15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48"/>
  </p:notesMasterIdLst>
  <p:sldIdLst>
    <p:sldId id="258" r:id="rId6"/>
    <p:sldId id="397" r:id="rId7"/>
    <p:sldId id="725" r:id="rId8"/>
    <p:sldId id="726" r:id="rId9"/>
    <p:sldId id="617" r:id="rId10"/>
    <p:sldId id="660" r:id="rId11"/>
    <p:sldId id="727" r:id="rId12"/>
    <p:sldId id="661" r:id="rId13"/>
    <p:sldId id="728" r:id="rId14"/>
    <p:sldId id="662" r:id="rId15"/>
    <p:sldId id="663" r:id="rId16"/>
    <p:sldId id="664" r:id="rId17"/>
    <p:sldId id="730" r:id="rId18"/>
    <p:sldId id="729" r:id="rId19"/>
    <p:sldId id="666" r:id="rId20"/>
    <p:sldId id="268" r:id="rId21"/>
    <p:sldId id="667" r:id="rId22"/>
    <p:sldId id="668" r:id="rId23"/>
    <p:sldId id="669" r:id="rId24"/>
    <p:sldId id="670" r:id="rId25"/>
    <p:sldId id="671" r:id="rId26"/>
    <p:sldId id="672" r:id="rId27"/>
    <p:sldId id="731" r:id="rId28"/>
    <p:sldId id="673" r:id="rId29"/>
    <p:sldId id="674" r:id="rId30"/>
    <p:sldId id="732" r:id="rId31"/>
    <p:sldId id="675" r:id="rId32"/>
    <p:sldId id="676" r:id="rId33"/>
    <p:sldId id="677" r:id="rId34"/>
    <p:sldId id="685" r:id="rId35"/>
    <p:sldId id="687" r:id="rId36"/>
    <p:sldId id="688" r:id="rId37"/>
    <p:sldId id="689" r:id="rId38"/>
    <p:sldId id="690" r:id="rId39"/>
    <p:sldId id="733" r:id="rId40"/>
    <p:sldId id="734" r:id="rId41"/>
    <p:sldId id="691" r:id="rId42"/>
    <p:sldId id="692" r:id="rId43"/>
    <p:sldId id="735" r:id="rId44"/>
    <p:sldId id="693" r:id="rId45"/>
    <p:sldId id="694" r:id="rId46"/>
    <p:sldId id="658" r:id="rId4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97" autoAdjust="0"/>
    <p:restoredTop sz="94643" autoAdjust="0"/>
  </p:normalViewPr>
  <p:slideViewPr>
    <p:cSldViewPr snapToGrid="0">
      <p:cViewPr varScale="1">
        <p:scale>
          <a:sx n="63" d="100"/>
          <a:sy n="63" d="100"/>
        </p:scale>
        <p:origin x="193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ju, Odette" userId="845f355a-5fc8-4f35-b11b-358d3a531ac2" providerId="ADAL" clId="{007F6EC7-AF18-496D-BFDA-C64B51D256DE}"/>
    <pc:docChg chg="modSld">
      <pc:chgData name="Foju, Odette" userId="845f355a-5fc8-4f35-b11b-358d3a531ac2" providerId="ADAL" clId="{007F6EC7-AF18-496D-BFDA-C64B51D256DE}" dt="2022-01-08T13:12:24.184" v="12" actId="20577"/>
      <pc:docMkLst>
        <pc:docMk/>
      </pc:docMkLst>
      <pc:sldChg chg="modSp mod">
        <pc:chgData name="Foju, Odette" userId="845f355a-5fc8-4f35-b11b-358d3a531ac2" providerId="ADAL" clId="{007F6EC7-AF18-496D-BFDA-C64B51D256DE}" dt="2022-01-08T13:12:24.184" v="12" actId="20577"/>
        <pc:sldMkLst>
          <pc:docMk/>
          <pc:sldMk cId="0" sldId="258"/>
        </pc:sldMkLst>
        <pc:spChg chg="mod">
          <ac:chgData name="Foju, Odette" userId="845f355a-5fc8-4f35-b11b-358d3a531ac2" providerId="ADAL" clId="{007F6EC7-AF18-496D-BFDA-C64B51D256DE}" dt="2022-01-08T13:12:24.184" v="12" actId="20577"/>
          <ac:spMkLst>
            <pc:docMk/>
            <pc:sldMk cId="0" sldId="258"/>
            <ac:spMk id="4098" creationId="{81317620-DA92-412E-917D-5124DAB6595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 Part 1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endParaRPr lang="en-US" altLang="en-US" sz="4000" b="1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33478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Definition of risk</a:t>
            </a:r>
          </a:p>
          <a:p>
            <a:pPr>
              <a:lnSpc>
                <a:spcPct val="150000"/>
              </a:lnSpc>
              <a:buClr>
                <a:srgbClr val="FF0000"/>
              </a:buClr>
              <a:buSzPct val="60000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	– Why projects fail…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analysis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evaluation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Development of mitigation plans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4252-4DFB-4A8C-9675-6D768DFE0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FBBD3C2A-CFAC-466C-A090-0E14A2119BDF}"/>
              </a:ext>
            </a:extLst>
          </p:cNvPr>
          <p:cNvSpPr/>
          <p:nvPr/>
        </p:nvSpPr>
        <p:spPr>
          <a:xfrm rot="16200000">
            <a:off x="2300843" y="-1184565"/>
            <a:ext cx="4903025" cy="786888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9530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3690-ABD9-4B87-A2C5-5C7C85903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92B22A4-B87E-48A2-9834-7860E37D6A91}"/>
              </a:ext>
            </a:extLst>
          </p:cNvPr>
          <p:cNvSpPr/>
          <p:nvPr/>
        </p:nvSpPr>
        <p:spPr>
          <a:xfrm rot="16200000">
            <a:off x="2210003" y="-1138838"/>
            <a:ext cx="4746259" cy="77441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326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Risk?</a:t>
            </a: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85842EBE-0E32-4AEE-995C-CB2A3C36045E}"/>
              </a:ext>
            </a:extLst>
          </p:cNvPr>
          <p:cNvSpPr txBox="1"/>
          <p:nvPr/>
        </p:nvSpPr>
        <p:spPr>
          <a:xfrm>
            <a:off x="463042" y="1146174"/>
            <a:ext cx="3740823" cy="1489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An </a:t>
            </a:r>
            <a:r>
              <a:rPr sz="2400" b="1" spc="-15" dirty="0">
                <a:solidFill>
                  <a:srgbClr val="FF0000"/>
                </a:solidFill>
                <a:cs typeface="Arial" panose="020B0604020202020204" pitchFamily="34" charset="0"/>
              </a:rPr>
              <a:t>event </a:t>
            </a:r>
            <a:r>
              <a:rPr sz="2400" spc="-10" dirty="0">
                <a:cs typeface="Arial" panose="020B0604020202020204" pitchFamily="34" charset="0"/>
              </a:rPr>
              <a:t>that </a:t>
            </a:r>
            <a:r>
              <a:rPr sz="2400" b="1" spc="-15" dirty="0">
                <a:solidFill>
                  <a:srgbClr val="FF3300"/>
                </a:solidFill>
                <a:cs typeface="Arial" panose="020B0604020202020204" pitchFamily="34" charset="0"/>
              </a:rPr>
              <a:t>may </a:t>
            </a:r>
            <a:r>
              <a:rPr sz="2400" b="1" spc="-5" dirty="0">
                <a:cs typeface="Arial" panose="020B0604020202020204" pitchFamily="34" charset="0"/>
              </a:rPr>
              <a:t>or </a:t>
            </a:r>
            <a:r>
              <a:rPr sz="2400" b="1" spc="-15" dirty="0">
                <a:cs typeface="Arial" panose="020B0604020202020204" pitchFamily="34" charset="0"/>
              </a:rPr>
              <a:t>may  </a:t>
            </a:r>
            <a:r>
              <a:rPr sz="2400" b="1" spc="-5" dirty="0">
                <a:cs typeface="Arial" panose="020B0604020202020204" pitchFamily="34" charset="0"/>
              </a:rPr>
              <a:t>not </a:t>
            </a:r>
            <a:r>
              <a:rPr sz="2400" spc="-10" dirty="0">
                <a:cs typeface="Arial" panose="020B0604020202020204" pitchFamily="34" charset="0"/>
              </a:rPr>
              <a:t>happen but </a:t>
            </a:r>
            <a:r>
              <a:rPr sz="2400" spc="-5" dirty="0">
                <a:cs typeface="Arial" panose="020B0604020202020204" pitchFamily="34" charset="0"/>
              </a:rPr>
              <a:t>if it </a:t>
            </a:r>
            <a:r>
              <a:rPr sz="2400" spc="-10" dirty="0">
                <a:cs typeface="Arial" panose="020B0604020202020204" pitchFamily="34" charset="0"/>
              </a:rPr>
              <a:t>does, </a:t>
            </a:r>
            <a:r>
              <a:rPr sz="2400" spc="-5" dirty="0">
                <a:cs typeface="Arial" panose="020B0604020202020204" pitchFamily="34" charset="0"/>
              </a:rPr>
              <a:t>it  </a:t>
            </a:r>
            <a:r>
              <a:rPr sz="2400" spc="-10" dirty="0">
                <a:cs typeface="Arial" panose="020B0604020202020204" pitchFamily="34" charset="0"/>
              </a:rPr>
              <a:t>causes </a:t>
            </a:r>
            <a:r>
              <a:rPr sz="2400" b="1" spc="-5" dirty="0">
                <a:solidFill>
                  <a:srgbClr val="FF0000"/>
                </a:solidFill>
                <a:cs typeface="Arial" panose="020B0604020202020204" pitchFamily="34" charset="0"/>
              </a:rPr>
              <a:t>unpleasant  </a:t>
            </a:r>
            <a:r>
              <a:rPr sz="2400" spc="-15" dirty="0">
                <a:cs typeface="Arial" panose="020B0604020202020204" pitchFamily="34" charset="0"/>
              </a:rPr>
              <a:t>outcomes for </a:t>
            </a:r>
            <a:r>
              <a:rPr sz="2400" spc="-10" dirty="0">
                <a:cs typeface="Arial" panose="020B0604020202020204" pitchFamily="34" charset="0"/>
              </a:rPr>
              <a:t>our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project.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9EB39E69-178E-467B-A20F-C4D1631C2999}"/>
              </a:ext>
            </a:extLst>
          </p:cNvPr>
          <p:cNvSpPr/>
          <p:nvPr/>
        </p:nvSpPr>
        <p:spPr>
          <a:xfrm>
            <a:off x="5664530" y="676869"/>
            <a:ext cx="3295233" cy="31469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9950B92D-F3C2-4B12-972C-6A7C80996183}"/>
              </a:ext>
            </a:extLst>
          </p:cNvPr>
          <p:cNvSpPr txBox="1"/>
          <p:nvPr/>
        </p:nvSpPr>
        <p:spPr>
          <a:xfrm>
            <a:off x="409338" y="3945144"/>
            <a:ext cx="8277462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5" dirty="0">
                <a:cs typeface="Arial" panose="020B0604020202020204" pitchFamily="34" charset="0"/>
              </a:rPr>
              <a:t>Project risks </a:t>
            </a:r>
            <a:r>
              <a:rPr sz="2400" b="1" dirty="0">
                <a:cs typeface="Arial" panose="020B0604020202020204" pitchFamily="34" charset="0"/>
              </a:rPr>
              <a:t>are </a:t>
            </a:r>
            <a:r>
              <a:rPr sz="2400" b="1" spc="-5" dirty="0">
                <a:cs typeface="Arial" panose="020B0604020202020204" pitchFamily="34" charset="0"/>
              </a:rPr>
              <a:t>threats to </a:t>
            </a:r>
            <a:r>
              <a:rPr sz="2400" b="1" dirty="0">
                <a:cs typeface="Arial" panose="020B0604020202020204" pitchFamily="34" charset="0"/>
              </a:rPr>
              <a:t>the success of the</a:t>
            </a:r>
            <a:r>
              <a:rPr sz="2400" b="1" spc="-13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project!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in your project</a:t>
            </a:r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DA53703-AFFA-448C-8A8F-C251269EAAED}"/>
              </a:ext>
            </a:extLst>
          </p:cNvPr>
          <p:cNvSpPr txBox="1"/>
          <p:nvPr/>
        </p:nvSpPr>
        <p:spPr>
          <a:xfrm>
            <a:off x="241005" y="1088790"/>
            <a:ext cx="4521000" cy="297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 marR="393700" indent="-285750">
              <a:lnSpc>
                <a:spcPct val="100000"/>
              </a:lnSpc>
              <a:spcBef>
                <a:spcPts val="1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Consequences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of  neglecting</a:t>
            </a:r>
            <a:r>
              <a:rPr sz="2000" spc="-2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risks</a:t>
            </a:r>
            <a:endParaRPr sz="2000" dirty="0">
              <a:cs typeface="Arial" panose="020B0604020202020204" pitchFamily="34" charset="0"/>
            </a:endParaRPr>
          </a:p>
          <a:p>
            <a:pPr marL="384175" marR="102870" lvl="1" indent="-14351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time </a:t>
            </a:r>
            <a:r>
              <a:rPr sz="2000" spc="-5" dirty="0">
                <a:cs typeface="Arial" panose="020B0604020202020204" pitchFamily="34" charset="0"/>
              </a:rPr>
              <a:t>to </a:t>
            </a:r>
            <a:r>
              <a:rPr sz="2000" dirty="0">
                <a:cs typeface="Arial" panose="020B0604020202020204" pitchFamily="34" charset="0"/>
              </a:rPr>
              <a:t>fix  </a:t>
            </a:r>
            <a:r>
              <a:rPr sz="2000" spc="-5" dirty="0">
                <a:cs typeface="Arial" panose="020B0604020202020204" pitchFamily="34" charset="0"/>
              </a:rPr>
              <a:t>problems,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investigate  </a:t>
            </a:r>
            <a:r>
              <a:rPr sz="2000" dirty="0">
                <a:cs typeface="Arial" panose="020B0604020202020204" pitchFamily="34" charset="0"/>
              </a:rPr>
              <a:t>issues, </a:t>
            </a:r>
            <a:r>
              <a:rPr sz="2000" spc="-5" dirty="0">
                <a:cs typeface="Arial" panose="020B0604020202020204" pitchFamily="34" charset="0"/>
              </a:rPr>
              <a:t>develop  solutions,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Grumpy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supervisors</a:t>
            </a:r>
            <a:endParaRPr sz="2000" dirty="0">
              <a:cs typeface="Arial" panose="020B0604020202020204" pitchFamily="34" charset="0"/>
            </a:endParaRPr>
          </a:p>
          <a:p>
            <a:pPr marL="384175" marR="31496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Lower marks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than  </a:t>
            </a:r>
            <a:r>
              <a:rPr sz="2000" spc="-5" dirty="0">
                <a:cs typeface="Arial" panose="020B0604020202020204" pitchFamily="34" charset="0"/>
              </a:rPr>
              <a:t>expected</a:t>
            </a:r>
            <a:endParaRPr sz="2000" dirty="0">
              <a:cs typeface="Arial" panose="020B0604020202020204" pitchFamily="34" charset="0"/>
            </a:endParaRPr>
          </a:p>
          <a:p>
            <a:pPr marL="384175" marR="50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Stress, heroics </a:t>
            </a:r>
            <a:r>
              <a:rPr sz="2000" dirty="0">
                <a:cs typeface="Arial" panose="020B0604020202020204" pitchFamily="34" charset="0"/>
              </a:rPr>
              <a:t>and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late  </a:t>
            </a:r>
            <a:r>
              <a:rPr sz="2000" spc="-5" dirty="0">
                <a:cs typeface="Arial" panose="020B0604020202020204" pitchFamily="34" charset="0"/>
              </a:rPr>
              <a:t>nights</a:t>
            </a:r>
            <a:endParaRPr sz="20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10" dirty="0">
                <a:cs typeface="Arial" panose="020B0604020202020204" pitchFamily="34" charset="0"/>
              </a:rPr>
              <a:t>Etc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20CC9ADC-9CCE-4C14-BC07-138DFABFCB6F}"/>
              </a:ext>
            </a:extLst>
          </p:cNvPr>
          <p:cNvSpPr txBox="1"/>
          <p:nvPr/>
        </p:nvSpPr>
        <p:spPr>
          <a:xfrm>
            <a:off x="5220151" y="1073175"/>
            <a:ext cx="3682844" cy="348300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45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Predicting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84810" marR="508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25" dirty="0">
                <a:cs typeface="Arial" panose="020B0604020202020204" pitchFamily="34" charset="0"/>
              </a:rPr>
              <a:t>Your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supervisor’s  experience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Simulations</a:t>
            </a:r>
            <a:endParaRPr sz="2000" dirty="0">
              <a:cs typeface="Arial" panose="020B0604020202020204" pitchFamily="34" charset="0"/>
            </a:endParaRPr>
          </a:p>
          <a:p>
            <a:pPr marL="384810" marR="28448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Ex</a:t>
            </a:r>
            <a:r>
              <a:rPr sz="2000" dirty="0">
                <a:cs typeface="Arial" panose="020B0604020202020204" pitchFamily="34" charset="0"/>
              </a:rPr>
              <a:t>peri</a:t>
            </a:r>
            <a:r>
              <a:rPr sz="2000" spc="5" dirty="0">
                <a:cs typeface="Arial" panose="020B0604020202020204" pitchFamily="34" charset="0"/>
              </a:rPr>
              <a:t>m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ts  </a:t>
            </a:r>
            <a:r>
              <a:rPr sz="2000" spc="-5" dirty="0">
                <a:cs typeface="Arial" panose="020B0604020202020204" pitchFamily="34" charset="0"/>
              </a:rPr>
              <a:t>(</a:t>
            </a:r>
            <a:r>
              <a:rPr sz="2000" dirty="0">
                <a:cs typeface="Arial" panose="020B0604020202020204" pitchFamily="34" charset="0"/>
              </a:rPr>
              <a:t>p</a:t>
            </a:r>
            <a:r>
              <a:rPr sz="2000" spc="-25" dirty="0">
                <a:cs typeface="Arial" panose="020B0604020202020204" pitchFamily="34" charset="0"/>
              </a:rPr>
              <a:t>r</a:t>
            </a:r>
            <a:r>
              <a:rPr sz="2000" dirty="0">
                <a:cs typeface="Arial" panose="020B0604020202020204" pitchFamily="34" charset="0"/>
              </a:rPr>
              <a:t>o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otype</a:t>
            </a:r>
            <a:r>
              <a:rPr sz="2000" spc="-5" dirty="0">
                <a:cs typeface="Arial" panose="020B0604020202020204" pitchFamily="34" charset="0"/>
              </a:rPr>
              <a:t>s)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  <a:endParaRPr lang="en-US"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384810" algn="l"/>
              </a:tabLst>
            </a:pP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315"/>
              </a:spcBef>
              <a:buClr>
                <a:srgbClr val="FF0000"/>
              </a:buClr>
              <a:buSzPct val="59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Controlling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Risk</a:t>
            </a:r>
          </a:p>
          <a:p>
            <a:pPr marL="384810" lvl="1" indent="-14351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384810" algn="l"/>
              </a:tabLst>
            </a:pPr>
            <a:r>
              <a:rPr sz="2000" spc="-5" dirty="0">
                <a:cs typeface="Arial" panose="020B0604020202020204" pitchFamily="34" charset="0"/>
              </a:rPr>
              <a:t>Contingencies</a:t>
            </a:r>
            <a:endParaRPr sz="2000" dirty="0">
              <a:cs typeface="Arial" panose="020B0604020202020204" pitchFamily="34" charset="0"/>
            </a:endParaRPr>
          </a:p>
          <a:p>
            <a:pPr marL="384810" lvl="1" indent="-14351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384810" algn="l"/>
              </a:tabLst>
            </a:pPr>
            <a:r>
              <a:rPr sz="2000" dirty="0">
                <a:cs typeface="Arial" panose="020B0604020202020204" pitchFamily="34" charset="0"/>
              </a:rPr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2311334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C58CC-1450-4D48-866B-3D508CC6C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78" y="4975761"/>
            <a:ext cx="8229600" cy="70772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Working with people is inherently risky!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D4B59-BB5E-4D0E-ABC0-1178DE90F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object 7">
            <a:extLst>
              <a:ext uri="{FF2B5EF4-FFF2-40B4-BE49-F238E27FC236}">
                <a16:creationId xmlns:a16="http://schemas.microsoft.com/office/drawing/2014/main" id="{54074860-7D1E-42EF-9863-1D8201040C71}"/>
              </a:ext>
            </a:extLst>
          </p:cNvPr>
          <p:cNvSpPr/>
          <p:nvPr/>
        </p:nvSpPr>
        <p:spPr>
          <a:xfrm>
            <a:off x="748145" y="136525"/>
            <a:ext cx="7647709" cy="48392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5036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7" y="1118017"/>
            <a:ext cx="8666357" cy="4291109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have a plan, but there are events  beyond our control…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may be trying to achieve something new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Impossible to eliminate risk completely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 we can make sensible decisions when we  are aware of where the main risk lie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06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0468" y="856760"/>
            <a:ext cx="8666357" cy="4291109"/>
          </a:xfrm>
        </p:spPr>
        <p:txBody>
          <a:bodyPr>
            <a:normAutofit lnSpcReduction="1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Risk: the chance of adverse consequences occurring.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Issue: when the risk happens.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Often too late to manage by that stage.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is inherent and inevitable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degree of risk varies widely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need to know: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risks are there?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how likely are they to occur?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will their impact be if they do?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what can we do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their occurrence?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39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involves some rick …</a:t>
            </a:r>
          </a:p>
        </p:txBody>
      </p:sp>
      <p:sp>
        <p:nvSpPr>
          <p:cNvPr id="7" name="object 4">
            <a:extLst>
              <a:ext uri="{FF2B5EF4-FFF2-40B4-BE49-F238E27FC236}">
                <a16:creationId xmlns:a16="http://schemas.microsoft.com/office/drawing/2014/main" id="{B8AD380D-8418-4556-8C10-1984B79E2FC7}"/>
              </a:ext>
            </a:extLst>
          </p:cNvPr>
          <p:cNvSpPr txBox="1"/>
          <p:nvPr/>
        </p:nvSpPr>
        <p:spPr>
          <a:xfrm>
            <a:off x="147145" y="794902"/>
            <a:ext cx="4962862" cy="1367682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825"/>
              </a:spcBef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400" b="1" spc="-15" dirty="0">
                <a:cs typeface="Arial" panose="020B0604020202020204" pitchFamily="34" charset="0"/>
              </a:rPr>
              <a:t>Key</a:t>
            </a:r>
            <a:r>
              <a:rPr sz="2400" b="1" spc="-5" dirty="0">
                <a:cs typeface="Arial" panose="020B0604020202020204" pitchFamily="34" charset="0"/>
              </a:rPr>
              <a:t> Questions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2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could </a:t>
            </a:r>
            <a:r>
              <a:rPr sz="2400" spc="-10" dirty="0">
                <a:cs typeface="Arial" panose="020B0604020202020204" pitchFamily="34" charset="0"/>
              </a:rPr>
              <a:t>go</a:t>
            </a:r>
            <a:r>
              <a:rPr sz="2400" spc="-7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wrong?</a:t>
            </a:r>
            <a:endParaRPr sz="2400" dirty="0">
              <a:cs typeface="Arial" panose="020B0604020202020204" pitchFamily="34" charset="0"/>
            </a:endParaRPr>
          </a:p>
          <a:p>
            <a:pPr marL="384175" lvl="1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84810" algn="l"/>
              </a:tabLst>
            </a:pPr>
            <a:r>
              <a:rPr sz="2400" spc="-5" dirty="0">
                <a:cs typeface="Arial" panose="020B0604020202020204" pitchFamily="34" charset="0"/>
              </a:rPr>
              <a:t>What </a:t>
            </a:r>
            <a:r>
              <a:rPr sz="2400" spc="-10" dirty="0">
                <a:cs typeface="Arial" panose="020B0604020202020204" pitchFamily="34" charset="0"/>
              </a:rPr>
              <a:t>can we </a:t>
            </a:r>
            <a:r>
              <a:rPr sz="2400" dirty="0">
                <a:cs typeface="Arial" panose="020B0604020202020204" pitchFamily="34" charset="0"/>
              </a:rPr>
              <a:t>do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to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prevent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it?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29DD2DF8-0BBE-4513-8A1C-BE7FEBED37A9}"/>
              </a:ext>
            </a:extLst>
          </p:cNvPr>
          <p:cNvSpPr txBox="1"/>
          <p:nvPr/>
        </p:nvSpPr>
        <p:spPr>
          <a:xfrm>
            <a:off x="5567723" y="1456267"/>
            <a:ext cx="3449102" cy="3039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cs typeface="Arial" panose="020B0604020202020204" pitchFamily="34" charset="0"/>
              </a:rPr>
              <a:t>And</a:t>
            </a:r>
            <a:r>
              <a:rPr sz="2000" b="1" spc="-20" dirty="0">
                <a:cs typeface="Arial" panose="020B0604020202020204" pitchFamily="34" charset="0"/>
              </a:rPr>
              <a:t> </a:t>
            </a:r>
            <a:r>
              <a:rPr sz="2000" b="1" spc="-15" dirty="0">
                <a:cs typeface="Arial" panose="020B0604020202020204" pitchFamily="34" charset="0"/>
              </a:rPr>
              <a:t>/or</a:t>
            </a:r>
            <a:endParaRPr sz="2000" dirty="0">
              <a:cs typeface="Arial" panose="020B0604020202020204" pitchFamily="34" charset="0"/>
            </a:endParaRPr>
          </a:p>
          <a:p>
            <a:pPr marL="20320">
              <a:lnSpc>
                <a:spcPct val="100000"/>
              </a:lnSpc>
            </a:pPr>
            <a:r>
              <a:rPr sz="2000" b="1" spc="-5" dirty="0">
                <a:cs typeface="Arial" panose="020B0604020202020204" pitchFamily="34" charset="0"/>
              </a:rPr>
              <a:t>Mitigation</a:t>
            </a:r>
            <a:r>
              <a:rPr sz="2000" b="1" spc="-35" dirty="0">
                <a:cs typeface="Arial" panose="020B0604020202020204" pitchFamily="34" charset="0"/>
              </a:rPr>
              <a:t> </a:t>
            </a:r>
            <a:r>
              <a:rPr sz="2000" b="1" spc="-10" dirty="0">
                <a:cs typeface="Arial" panose="020B0604020202020204" pitchFamily="34" charset="0"/>
              </a:rPr>
              <a:t>Strategies</a:t>
            </a:r>
            <a:endParaRPr sz="2000" dirty="0">
              <a:cs typeface="Arial" panose="020B0604020202020204" pitchFamily="34" charset="0"/>
            </a:endParaRPr>
          </a:p>
          <a:p>
            <a:pPr marL="155575" marR="8890" indent="-143510">
              <a:lnSpc>
                <a:spcPct val="100000"/>
              </a:lnSpc>
              <a:spcBef>
                <a:spcPts val="8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dirty="0">
                <a:cs typeface="Arial" panose="020B0604020202020204" pitchFamily="34" charset="0"/>
              </a:rPr>
              <a:t>or minimise losses</a:t>
            </a:r>
            <a:r>
              <a:rPr sz="2000" spc="-1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after  </a:t>
            </a:r>
            <a:r>
              <a:rPr sz="2000" dirty="0">
                <a:cs typeface="Arial" panose="020B0604020202020204" pitchFamily="34" charset="0"/>
              </a:rPr>
              <a:t>an</a:t>
            </a:r>
            <a:r>
              <a:rPr sz="2000" spc="-1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incident?</a:t>
            </a:r>
          </a:p>
          <a:p>
            <a:pPr marL="155575" marR="5080" indent="-143510">
              <a:lnSpc>
                <a:spcPct val="100000"/>
              </a:lnSpc>
              <a:spcBef>
                <a:spcPts val="605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</a:t>
            </a:r>
            <a:r>
              <a:rPr sz="2000" spc="-5" dirty="0">
                <a:cs typeface="Arial" panose="020B0604020202020204" pitchFamily="34" charset="0"/>
              </a:rPr>
              <a:t>resolve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the  issue?</a:t>
            </a:r>
          </a:p>
          <a:p>
            <a:pPr marL="155575" marR="75565" indent="-14351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156210" algn="l"/>
              </a:tabLst>
            </a:pPr>
            <a:r>
              <a:rPr sz="2000" spc="-5" dirty="0">
                <a:cs typeface="Arial" panose="020B0604020202020204" pitchFamily="34" charset="0"/>
              </a:rPr>
              <a:t>How will </a:t>
            </a:r>
            <a:r>
              <a:rPr sz="2000" spc="-10" dirty="0">
                <a:cs typeface="Arial" panose="020B0604020202020204" pitchFamily="34" charset="0"/>
              </a:rPr>
              <a:t>we pay for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an  incident or </a:t>
            </a:r>
            <a:r>
              <a:rPr sz="2000" spc="-10" dirty="0">
                <a:cs typeface="Arial" panose="020B0604020202020204" pitchFamily="34" charset="0"/>
              </a:rPr>
              <a:t>for  </a:t>
            </a:r>
            <a:r>
              <a:rPr sz="2000" spc="-5" dirty="0">
                <a:cs typeface="Arial" panose="020B0604020202020204" pitchFamily="34" charset="0"/>
              </a:rPr>
              <a:t>prevention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strategies?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9" name="object 6">
            <a:extLst>
              <a:ext uri="{FF2B5EF4-FFF2-40B4-BE49-F238E27FC236}">
                <a16:creationId xmlns:a16="http://schemas.microsoft.com/office/drawing/2014/main" id="{641F7E73-935E-4F1F-9DCA-6CBC03D8D60F}"/>
              </a:ext>
            </a:extLst>
          </p:cNvPr>
          <p:cNvSpPr txBox="1"/>
          <p:nvPr/>
        </p:nvSpPr>
        <p:spPr>
          <a:xfrm>
            <a:off x="540362" y="3429000"/>
            <a:ext cx="3449102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cs typeface="Arial" panose="020B0604020202020204" pitchFamily="34" charset="0"/>
              </a:rPr>
              <a:t>Prevention</a:t>
            </a:r>
            <a:r>
              <a:rPr sz="2400" b="1" spc="-3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Strategies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929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8489" y="907477"/>
            <a:ext cx="5363542" cy="2521523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the chance something  bad will happen; and…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Limits the effects if/when  something happens.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E750BF27-F0A3-4399-8F84-D2B4B50E9ABB}"/>
              </a:ext>
            </a:extLst>
          </p:cNvPr>
          <p:cNvSpPr/>
          <p:nvPr/>
        </p:nvSpPr>
        <p:spPr>
          <a:xfrm>
            <a:off x="6400800" y="989286"/>
            <a:ext cx="2142175" cy="40458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4551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1248892"/>
            <a:ext cx="8558004" cy="26669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management is the process of  identifying the risks and handling those  which are most threatening to the  project, so that they don’t become  problems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address everything, or you’d never  get anything done!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02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2998" y="785753"/>
            <a:ext cx="8558004" cy="4843151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identification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Identify project, product and business risks;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likelihood of occurrence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Estimation of their causes and the magnitude of their 			potential  impact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evaluation in the project context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effects of the risk;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planning/monitoring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Draw up plans to avoid 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(mitigate) the effects</a:t>
            </a:r>
          </a:p>
          <a:p>
            <a:pPr marL="0" indent="0"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Monitor the risks throughout the project;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83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606884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4B22B1E0-11D4-4589-BEA2-791B48A0D202}"/>
              </a:ext>
            </a:extLst>
          </p:cNvPr>
          <p:cNvSpPr txBox="1"/>
          <p:nvPr/>
        </p:nvSpPr>
        <p:spPr>
          <a:xfrm>
            <a:off x="2532971" y="832071"/>
            <a:ext cx="4098028" cy="1738552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484"/>
              </a:spcBef>
            </a:pPr>
            <a:r>
              <a:rPr sz="2400" spc="-5" dirty="0">
                <a:cs typeface="Arial" panose="020B0604020202020204" pitchFamily="34" charset="0"/>
              </a:rPr>
              <a:t>=</a:t>
            </a:r>
            <a:endParaRPr sz="2400" dirty="0">
              <a:cs typeface="Arial" panose="020B0604020202020204" pitchFamily="34" charset="0"/>
            </a:endParaRPr>
          </a:p>
          <a:p>
            <a:pPr marL="12065" marR="5080" algn="ctr">
              <a:lnSpc>
                <a:spcPct val="120000"/>
              </a:lnSpc>
            </a:pPr>
            <a:r>
              <a:rPr sz="2400" spc="-10" dirty="0">
                <a:cs typeface="Arial" panose="020B0604020202020204" pitchFamily="34" charset="0"/>
              </a:rPr>
              <a:t>(probability </a:t>
            </a:r>
            <a:r>
              <a:rPr sz="2400" spc="-5" dirty="0">
                <a:cs typeface="Arial" panose="020B0604020202020204" pitchFamily="34" charset="0"/>
              </a:rPr>
              <a:t>of risk </a:t>
            </a:r>
            <a:r>
              <a:rPr sz="2400" spc="-10" dirty="0">
                <a:cs typeface="Arial" panose="020B0604020202020204" pitchFamily="34" charset="0"/>
              </a:rPr>
              <a:t>occurring)  </a:t>
            </a:r>
            <a:r>
              <a:rPr sz="2400" spc="-5" dirty="0">
                <a:cs typeface="Arial" panose="020B0604020202020204" pitchFamily="34" charset="0"/>
              </a:rPr>
              <a:t>x</a:t>
            </a:r>
            <a:endParaRPr sz="2400" dirty="0">
              <a:cs typeface="Arial" panose="020B0604020202020204" pitchFamily="34" charset="0"/>
            </a:endParaRPr>
          </a:p>
          <a:p>
            <a:pPr marL="635" algn="ctr">
              <a:lnSpc>
                <a:spcPct val="100000"/>
              </a:lnSpc>
              <a:spcBef>
                <a:spcPts val="380"/>
              </a:spcBef>
            </a:pPr>
            <a:r>
              <a:rPr sz="2400" spc="-10" dirty="0">
                <a:cs typeface="Arial" panose="020B0604020202020204" pitchFamily="34" charset="0"/>
              </a:rPr>
              <a:t>(impact </a:t>
            </a:r>
            <a:r>
              <a:rPr sz="2400" spc="-5" dirty="0">
                <a:cs typeface="Arial" panose="020B0604020202020204" pitchFamily="34" charset="0"/>
              </a:rPr>
              <a:t>if risk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occurred</a:t>
            </a:r>
            <a:r>
              <a:rPr sz="1600" spc="-10" dirty="0">
                <a:latin typeface="Carlito"/>
                <a:cs typeface="Carlito"/>
              </a:rPr>
              <a:t>)</a:t>
            </a:r>
            <a:endParaRPr sz="1600" dirty="0">
              <a:latin typeface="Carlito"/>
              <a:cs typeface="Carlito"/>
            </a:endParaRPr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6A0E9CE1-D53B-4756-8428-DF4CA1AAC1C8}"/>
              </a:ext>
            </a:extLst>
          </p:cNvPr>
          <p:cNvSpPr txBox="1"/>
          <p:nvPr/>
        </p:nvSpPr>
        <p:spPr>
          <a:xfrm>
            <a:off x="626336" y="3536531"/>
            <a:ext cx="791129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9390" algn="ctr">
              <a:lnSpc>
                <a:spcPct val="100000"/>
              </a:lnSpc>
              <a:spcBef>
                <a:spcPts val="95"/>
              </a:spcBef>
            </a:pPr>
            <a:r>
              <a:rPr sz="2400" spc="-5" dirty="0">
                <a:cs typeface="Arial" panose="020B0604020202020204" pitchFamily="34" charset="0"/>
              </a:rPr>
              <a:t>Risk </a:t>
            </a: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5" dirty="0">
                <a:cs typeface="Arial" panose="020B0604020202020204" pitchFamily="34" charset="0"/>
              </a:rPr>
              <a:t>be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5" dirty="0">
                <a:cs typeface="Arial" panose="020B0604020202020204" pitchFamily="34" charset="0"/>
              </a:rPr>
              <a:t>as the </a:t>
            </a:r>
            <a:r>
              <a:rPr sz="2400" spc="-10" dirty="0">
                <a:cs typeface="Arial" panose="020B0604020202020204" pitchFamily="34" charset="0"/>
              </a:rPr>
              <a:t>likelihood of  occurrence </a:t>
            </a:r>
            <a:r>
              <a:rPr sz="2400" spc="-5" dirty="0">
                <a:cs typeface="Arial" panose="020B0604020202020204" pitchFamily="34" charset="0"/>
              </a:rPr>
              <a:t>of an </a:t>
            </a:r>
            <a:r>
              <a:rPr sz="2400" spc="-10" dirty="0">
                <a:cs typeface="Arial" panose="020B0604020202020204" pitchFamily="34" charset="0"/>
              </a:rPr>
              <a:t>undesirable </a:t>
            </a:r>
            <a:r>
              <a:rPr sz="2400" spc="-15" dirty="0">
                <a:cs typeface="Arial" panose="020B0604020202020204" pitchFamily="34" charset="0"/>
              </a:rPr>
              <a:t>event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combined</a:t>
            </a:r>
            <a:r>
              <a:rPr lang="en-US" sz="2400" spc="-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to </a:t>
            </a:r>
            <a:r>
              <a:rPr sz="2400" spc="-5" dirty="0">
                <a:cs typeface="Arial" panose="020B0604020202020204" pitchFamily="34" charset="0"/>
              </a:rPr>
              <a:t>the magnitude of </a:t>
            </a:r>
            <a:r>
              <a:rPr sz="2400" dirty="0">
                <a:cs typeface="Arial" panose="020B0604020202020204" pitchFamily="34" charset="0"/>
              </a:rPr>
              <a:t>its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014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1036132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risk management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243874" y="880511"/>
            <a:ext cx="8676221" cy="418406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to eliminate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But, to identify them and minimize their  effects through: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improved awareness of their likelihood of  occurrence 	and potential impact and;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see them coming)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appropriate  mitigation plans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(the ability to fend off the worst)</a:t>
            </a:r>
          </a:p>
        </p:txBody>
      </p:sp>
    </p:spTree>
    <p:extLst>
      <p:ext uri="{BB962C8B-B14F-4D97-AF65-F5344CB8AC3E}">
        <p14:creationId xmlns:p14="http://schemas.microsoft.com/office/powerpoint/2010/main" val="24795006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5531" y="990347"/>
            <a:ext cx="448841" cy="31661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50">
              <a:lnSpc>
                <a:spcPts val="3465"/>
              </a:lnSpc>
            </a:pP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3000" b="1" spc="-98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8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3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8514" y="1704496"/>
            <a:ext cx="8606971" cy="511679"/>
          </a:xfrm>
          <a:prstGeom prst="rect">
            <a:avLst/>
          </a:prstGeom>
        </p:spPr>
        <p:txBody>
          <a:bodyPr vert="horz" wrap="square" lIns="0" tIns="19050" rIns="0" bIns="0" rtlCol="0" anchor="ctr">
            <a:spAutoFit/>
          </a:bodyPr>
          <a:lstStyle/>
          <a:p>
            <a:pPr marL="19050">
              <a:spcBef>
                <a:spcPts val="150"/>
              </a:spcBef>
            </a:pPr>
            <a:r>
              <a:rPr lang="en-US" altLang="en-US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common themes</a:t>
            </a:r>
            <a:endParaRPr sz="3200" spc="-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some projects succeed?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779319" cy="4934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fortune &amp; law of averages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Because some of them have to succeed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Great stakeholder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project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experienced, competent project manager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Strong, capable, motivated and well-managed project team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Crisp project design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Supportive, demanding, understanding and engaged customers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Appropriate budget and nearly enough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and shared vision and understanding of what is required and why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(Eventually) a clear definition of what the project will do and how it will do  it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Adequate governance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mature attitude to change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Excellent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3520007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project fail</a:t>
            </a:r>
          </a:p>
        </p:txBody>
      </p:sp>
      <p:sp>
        <p:nvSpPr>
          <p:cNvPr id="6" name="object 4">
            <a:extLst>
              <a:ext uri="{FF2B5EF4-FFF2-40B4-BE49-F238E27FC236}">
                <a16:creationId xmlns:a16="http://schemas.microsoft.com/office/drawing/2014/main" id="{2EB16C46-4AF7-42C7-A4D4-3E1DA0AABD9C}"/>
              </a:ext>
            </a:extLst>
          </p:cNvPr>
          <p:cNvSpPr/>
          <p:nvPr/>
        </p:nvSpPr>
        <p:spPr>
          <a:xfrm>
            <a:off x="817869" y="713739"/>
            <a:ext cx="7508261" cy="3887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6C368D48-D6C5-4A71-928E-E0338C790BC3}"/>
              </a:ext>
            </a:extLst>
          </p:cNvPr>
          <p:cNvSpPr txBox="1"/>
          <p:nvPr/>
        </p:nvSpPr>
        <p:spPr>
          <a:xfrm>
            <a:off x="1197563" y="4919441"/>
            <a:ext cx="7032037" cy="640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The </a:t>
            </a:r>
            <a:r>
              <a:rPr sz="2000" i="1" spc="-5" dirty="0">
                <a:solidFill>
                  <a:srgbClr val="00279F"/>
                </a:solidFill>
                <a:latin typeface="Arial"/>
                <a:cs typeface="Arial"/>
              </a:rPr>
              <a:t>Chaos Report, Standish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Group,</a:t>
            </a:r>
            <a:r>
              <a:rPr sz="2000" i="1" spc="45" dirty="0">
                <a:solidFill>
                  <a:srgbClr val="00279F"/>
                </a:solidFill>
                <a:latin typeface="Arial"/>
                <a:cs typeface="Arial"/>
              </a:rPr>
              <a:t> </a:t>
            </a:r>
            <a:r>
              <a:rPr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20</a:t>
            </a:r>
          </a:p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lang="en-US" sz="2000" i="1" spc="-10" dirty="0">
                <a:solidFill>
                  <a:srgbClr val="00279F"/>
                </a:solidFill>
                <a:latin typeface="Arial"/>
                <a:cs typeface="Arial"/>
              </a:rPr>
              <a:t>Survey of 377 Managers</a:t>
            </a:r>
            <a:endParaRPr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9684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7F4C9C1-A473-4F51-9AA5-3BDF0AF0FABF}"/>
              </a:ext>
            </a:extLst>
          </p:cNvPr>
          <p:cNvSpPr/>
          <p:nvPr/>
        </p:nvSpPr>
        <p:spPr>
          <a:xfrm>
            <a:off x="-2" y="0"/>
            <a:ext cx="9144000" cy="183523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5">
            <a:extLst>
              <a:ext uri="{FF2B5EF4-FFF2-40B4-BE49-F238E27FC236}">
                <a16:creationId xmlns:a16="http://schemas.microsoft.com/office/drawing/2014/main" id="{5D6F07EA-B2FC-4051-9A53-45B282604343}"/>
              </a:ext>
            </a:extLst>
          </p:cNvPr>
          <p:cNvSpPr/>
          <p:nvPr/>
        </p:nvSpPr>
        <p:spPr>
          <a:xfrm>
            <a:off x="-1" y="3871356"/>
            <a:ext cx="9143999" cy="18352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229E11F8-5C44-4E14-ADB9-C61A02C35843}"/>
              </a:ext>
            </a:extLst>
          </p:cNvPr>
          <p:cNvSpPr txBox="1"/>
          <p:nvPr/>
        </p:nvSpPr>
        <p:spPr>
          <a:xfrm>
            <a:off x="130629" y="2040892"/>
            <a:ext cx="8775865" cy="1624804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550"/>
              </a:spcBef>
              <a:tabLst>
                <a:tab pos="185420" algn="l"/>
              </a:tabLst>
            </a:pPr>
            <a:r>
              <a:rPr sz="1600" spc="150" dirty="0">
                <a:latin typeface="Arial"/>
                <a:cs typeface="Arial"/>
              </a:rPr>
              <a:t>“</a:t>
            </a:r>
            <a:r>
              <a:rPr sz="2400" spc="150" dirty="0">
                <a:cs typeface="Arial" panose="020B0604020202020204" pitchFamily="34" charset="0"/>
              </a:rPr>
              <a:t>London </a:t>
            </a:r>
            <a:r>
              <a:rPr sz="2400" spc="40" dirty="0" err="1">
                <a:cs typeface="Arial" panose="020B0604020202020204" pitchFamily="34" charset="0"/>
              </a:rPr>
              <a:t>Ambu</a:t>
            </a:r>
            <a:r>
              <a:rPr lang="en-GB" sz="2400" spc="40" dirty="0">
                <a:cs typeface="Arial" panose="020B0604020202020204" pitchFamily="34" charset="0"/>
              </a:rPr>
              <a:t>la</a:t>
            </a:r>
            <a:r>
              <a:rPr sz="2400" spc="40" dirty="0" err="1">
                <a:cs typeface="Arial" panose="020B0604020202020204" pitchFamily="34" charset="0"/>
              </a:rPr>
              <a:t>nce</a:t>
            </a:r>
            <a:r>
              <a:rPr sz="2400" spc="-180" dirty="0">
                <a:cs typeface="Arial" panose="020B0604020202020204" pitchFamily="34" charset="0"/>
              </a:rPr>
              <a:t> </a:t>
            </a:r>
            <a:r>
              <a:rPr sz="2400" spc="110" dirty="0">
                <a:cs typeface="Arial" panose="020B0604020202020204" pitchFamily="34" charset="0"/>
              </a:rPr>
              <a:t>Fi</a:t>
            </a:r>
            <a:r>
              <a:rPr lang="en-GB" sz="2400" spc="110" dirty="0">
                <a:cs typeface="Arial" panose="020B0604020202020204" pitchFamily="34" charset="0"/>
              </a:rPr>
              <a:t>a</a:t>
            </a:r>
            <a:r>
              <a:rPr sz="2400" spc="110" dirty="0" err="1">
                <a:cs typeface="Arial" panose="020B0604020202020204" pitchFamily="34" charset="0"/>
              </a:rPr>
              <a:t>sco</a:t>
            </a:r>
            <a:r>
              <a:rPr sz="2400" spc="110" dirty="0">
                <a:cs typeface="Arial" panose="020B0604020202020204" pitchFamily="34" charset="0"/>
              </a:rPr>
              <a:t>”</a:t>
            </a:r>
            <a:endParaRPr sz="2400" dirty="0">
              <a:cs typeface="Arial" panose="020B0604020202020204" pitchFamily="34" charset="0"/>
            </a:endParaRPr>
          </a:p>
          <a:p>
            <a:pPr marL="469900" lvl="1">
              <a:lnSpc>
                <a:spcPct val="100000"/>
              </a:lnSpc>
              <a:spcBef>
                <a:spcPts val="340"/>
              </a:spcBef>
              <a:tabLst>
                <a:tab pos="584200" algn="l"/>
              </a:tabLst>
            </a:pPr>
            <a:r>
              <a:rPr sz="2400" spc="-5" dirty="0">
                <a:cs typeface="Arial" panose="020B0604020202020204" pitchFamily="34" charset="0"/>
              </a:rPr>
              <a:t>Computer </a:t>
            </a:r>
            <a:r>
              <a:rPr sz="2400" dirty="0">
                <a:cs typeface="Arial" panose="020B0604020202020204" pitchFamily="34" charset="0"/>
              </a:rPr>
              <a:t>Aided </a:t>
            </a:r>
            <a:r>
              <a:rPr sz="2400" spc="-5" dirty="0">
                <a:cs typeface="Arial" panose="020B0604020202020204" pitchFamily="34" charset="0"/>
              </a:rPr>
              <a:t>Despatch</a:t>
            </a:r>
            <a:r>
              <a:rPr sz="2400" spc="-6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System</a:t>
            </a:r>
            <a:endParaRPr sz="2400" dirty="0">
              <a:cs typeface="Arial" panose="020B0604020202020204" pitchFamily="34" charset="0"/>
            </a:endParaRPr>
          </a:p>
          <a:p>
            <a:pPr marL="12065" marR="5080">
              <a:lnSpc>
                <a:spcPct val="100000"/>
              </a:lnSpc>
              <a:spcBef>
                <a:spcPts val="330"/>
              </a:spcBef>
              <a:tabLst>
                <a:tab pos="185420" algn="l"/>
              </a:tabLst>
            </a:pPr>
            <a:r>
              <a:rPr sz="2400" spc="75" dirty="0">
                <a:cs typeface="Arial" panose="020B0604020202020204" pitchFamily="34" charset="0"/>
              </a:rPr>
              <a:t>“</a:t>
            </a:r>
            <a:r>
              <a:rPr sz="2400" spc="75" dirty="0" err="1">
                <a:cs typeface="Arial" panose="020B0604020202020204" pitchFamily="34" charset="0"/>
              </a:rPr>
              <a:t>Ambu</a:t>
            </a:r>
            <a:r>
              <a:rPr lang="en-GB" sz="2400" spc="75" dirty="0">
                <a:cs typeface="Arial" panose="020B0604020202020204" pitchFamily="34" charset="0"/>
              </a:rPr>
              <a:t>la</a:t>
            </a:r>
            <a:r>
              <a:rPr sz="2400" spc="75" dirty="0" err="1">
                <a:cs typeface="Arial" panose="020B0604020202020204" pitchFamily="34" charset="0"/>
              </a:rPr>
              <a:t>nce</a:t>
            </a:r>
            <a:r>
              <a:rPr sz="2400" spc="75" dirty="0">
                <a:cs typeface="Arial" panose="020B0604020202020204" pitchFamily="34" charset="0"/>
              </a:rPr>
              <a:t> </a:t>
            </a:r>
            <a:r>
              <a:rPr sz="2400" spc="135" dirty="0" err="1">
                <a:cs typeface="Arial" panose="020B0604020202020204" pitchFamily="34" charset="0"/>
              </a:rPr>
              <a:t>chie</a:t>
            </a:r>
            <a:r>
              <a:rPr lang="en-GB" sz="2400" spc="135" dirty="0">
                <a:cs typeface="Arial" panose="020B0604020202020204" pitchFamily="34" charset="0"/>
              </a:rPr>
              <a:t>f</a:t>
            </a:r>
            <a:r>
              <a:rPr sz="2400" spc="135" dirty="0">
                <a:cs typeface="Arial" panose="020B0604020202020204" pitchFamily="34" charset="0"/>
              </a:rPr>
              <a:t> </a:t>
            </a:r>
            <a:r>
              <a:rPr sz="2400" spc="235" dirty="0">
                <a:cs typeface="Arial" panose="020B0604020202020204" pitchFamily="34" charset="0"/>
              </a:rPr>
              <a:t>quits </a:t>
            </a:r>
            <a:r>
              <a:rPr lang="en-GB" sz="2400" spc="190" dirty="0" err="1">
                <a:cs typeface="Arial" panose="020B0604020202020204" pitchFamily="34" charset="0"/>
              </a:rPr>
              <a:t>af</a:t>
            </a:r>
            <a:r>
              <a:rPr sz="2400" spc="190" dirty="0" err="1">
                <a:cs typeface="Arial" panose="020B0604020202020204" pitchFamily="34" charset="0"/>
              </a:rPr>
              <a:t>ter</a:t>
            </a:r>
            <a:r>
              <a:rPr sz="2400" spc="190" dirty="0">
                <a:cs typeface="Arial" panose="020B0604020202020204" pitchFamily="34" charset="0"/>
              </a:rPr>
              <a:t>  </a:t>
            </a:r>
            <a:r>
              <a:rPr lang="en-GB" sz="2400" spc="200" dirty="0">
                <a:cs typeface="Arial" panose="020B0604020202020204" pitchFamily="34" charset="0"/>
              </a:rPr>
              <a:t>pa</a:t>
            </a:r>
            <a:r>
              <a:rPr sz="2400" spc="200" dirty="0" err="1">
                <a:cs typeface="Arial" panose="020B0604020202020204" pitchFamily="34" charset="0"/>
              </a:rPr>
              <a:t>tients</a:t>
            </a:r>
            <a:r>
              <a:rPr sz="2400" spc="-35" dirty="0">
                <a:cs typeface="Arial" panose="020B0604020202020204" pitchFamily="34" charset="0"/>
              </a:rPr>
              <a:t> </a:t>
            </a:r>
            <a:r>
              <a:rPr sz="2400" spc="150" dirty="0">
                <a:cs typeface="Arial" panose="020B0604020202020204" pitchFamily="34" charset="0"/>
              </a:rPr>
              <a:t>die</a:t>
            </a:r>
            <a:r>
              <a:rPr sz="2400" spc="-45" dirty="0">
                <a:cs typeface="Arial" panose="020B0604020202020204" pitchFamily="34" charset="0"/>
              </a:rPr>
              <a:t> </a:t>
            </a:r>
            <a:r>
              <a:rPr sz="2400" spc="225" dirty="0">
                <a:cs typeface="Arial" panose="020B0604020202020204" pitchFamily="34" charset="0"/>
              </a:rPr>
              <a:t>in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spc="195" dirty="0">
                <a:cs typeface="Arial" panose="020B0604020202020204" pitchFamily="34" charset="0"/>
              </a:rPr>
              <a:t>computer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229" dirty="0" err="1">
                <a:cs typeface="Arial" panose="020B0604020202020204" pitchFamily="34" charset="0"/>
              </a:rPr>
              <a:t>cr</a:t>
            </a:r>
            <a:r>
              <a:rPr lang="en-GB" sz="2400" spc="229" dirty="0">
                <a:cs typeface="Arial" panose="020B0604020202020204" pitchFamily="34" charset="0"/>
              </a:rPr>
              <a:t>a</a:t>
            </a:r>
            <a:r>
              <a:rPr sz="2400" spc="229" dirty="0" err="1">
                <a:cs typeface="Arial" panose="020B0604020202020204" pitchFamily="34" charset="0"/>
              </a:rPr>
              <a:t>sh</a:t>
            </a:r>
            <a:r>
              <a:rPr sz="1600" spc="229" dirty="0">
                <a:latin typeface="Arial"/>
                <a:cs typeface="Arial"/>
              </a:rPr>
              <a:t>”</a:t>
            </a:r>
            <a:endParaRPr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31516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Ambulance Service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D44BD50D-BED9-41B2-B9C8-4C5D45B504DD}"/>
              </a:ext>
            </a:extLst>
          </p:cNvPr>
          <p:cNvSpPr txBox="1"/>
          <p:nvPr/>
        </p:nvSpPr>
        <p:spPr>
          <a:xfrm>
            <a:off x="249383" y="686434"/>
            <a:ext cx="3859480" cy="43582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4488" indent="-344488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</a:pPr>
            <a:r>
              <a:rPr lang="en-US" sz="2000" spc="-5" dirty="0">
                <a:cs typeface="Arial" panose="020B0604020202020204" pitchFamily="34" charset="0"/>
              </a:rPr>
              <a:t>Ridiculously short </a:t>
            </a:r>
            <a:r>
              <a:rPr sz="2000" spc="-5" dirty="0">
                <a:cs typeface="Arial" panose="020B0604020202020204" pitchFamily="34" charset="0"/>
              </a:rPr>
              <a:t>timescales</a:t>
            </a:r>
            <a:endParaRPr sz="2000" dirty="0">
              <a:cs typeface="Arial" panose="020B0604020202020204" pitchFamily="34" charset="0"/>
            </a:endParaRPr>
          </a:p>
          <a:p>
            <a:pPr marL="354965" marR="8572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Belief that </a:t>
            </a:r>
            <a:r>
              <a:rPr sz="2000" spc="-15" dirty="0">
                <a:cs typeface="Arial" panose="020B0604020202020204" pitchFamily="34" charset="0"/>
              </a:rPr>
              <a:t>system </a:t>
            </a:r>
            <a:r>
              <a:rPr sz="2000" spc="-5" dirty="0">
                <a:cs typeface="Arial" panose="020B0604020202020204" pitchFamily="34" charset="0"/>
              </a:rPr>
              <a:t>could  </a:t>
            </a:r>
            <a:r>
              <a:rPr sz="2000" spc="-10" dirty="0">
                <a:cs typeface="Arial" panose="020B0604020202020204" pitchFamily="34" charset="0"/>
              </a:rPr>
              <a:t>solve </a:t>
            </a:r>
            <a:r>
              <a:rPr sz="2000" dirty="0">
                <a:cs typeface="Arial" panose="020B0604020202020204" pitchFamily="34" charset="0"/>
              </a:rPr>
              <a:t>major</a:t>
            </a:r>
            <a:r>
              <a:rPr sz="2000" spc="-5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organisational  problems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Fear </a:t>
            </a:r>
            <a:r>
              <a:rPr sz="2000" dirty="0">
                <a:cs typeface="Arial" panose="020B0604020202020204" pitchFamily="34" charset="0"/>
              </a:rPr>
              <a:t>based</a:t>
            </a:r>
            <a:r>
              <a:rPr sz="2000" spc="-9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culture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Insufficient</a:t>
            </a:r>
            <a:r>
              <a:rPr sz="2000" spc="-9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budget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engagement with</a:t>
            </a:r>
            <a:r>
              <a:rPr sz="2000" spc="-75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staff</a:t>
            </a:r>
            <a:endParaRPr sz="2000" dirty="0">
              <a:cs typeface="Arial" panose="020B0604020202020204" pitchFamily="34" charset="0"/>
            </a:endParaRPr>
          </a:p>
          <a:p>
            <a:pPr marL="354965" marR="42481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  understanding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Responsibilities </a:t>
            </a:r>
            <a:r>
              <a:rPr sz="2000" dirty="0">
                <a:cs typeface="Arial" panose="020B0604020202020204" pitchFamily="34" charset="0"/>
              </a:rPr>
              <a:t>not</a:t>
            </a:r>
            <a:r>
              <a:rPr sz="2000" spc="-6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defined</a:t>
            </a:r>
            <a:endParaRPr sz="2000" dirty="0">
              <a:cs typeface="Arial" panose="020B0604020202020204" pitchFamily="34" charset="0"/>
            </a:endParaRPr>
          </a:p>
          <a:p>
            <a:pPr marL="354965" marR="179070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Lack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5" dirty="0">
                <a:cs typeface="Arial" panose="020B0604020202020204" pitchFamily="34" charset="0"/>
              </a:rPr>
              <a:t>project  management</a:t>
            </a:r>
            <a:r>
              <a:rPr sz="2000" spc="-7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experience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5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independent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review</a:t>
            </a:r>
            <a:endParaRPr sz="2000" dirty="0">
              <a:cs typeface="Arial" panose="020B0604020202020204" pitchFamily="34" charset="0"/>
            </a:endParaRPr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C66A3F65-1539-4E1E-99EB-5B817013664F}"/>
              </a:ext>
            </a:extLst>
          </p:cNvPr>
          <p:cNvSpPr txBox="1"/>
          <p:nvPr/>
        </p:nvSpPr>
        <p:spPr>
          <a:xfrm>
            <a:off x="5035139" y="1301987"/>
            <a:ext cx="3755155" cy="374269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3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dirty="0">
                <a:cs typeface="Arial" panose="020B0604020202020204" pitchFamily="34" charset="0"/>
              </a:rPr>
              <a:t>risk</a:t>
            </a:r>
            <a:r>
              <a:rPr sz="2000" spc="-8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Inexperienced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supplier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New/unproven</a:t>
            </a:r>
            <a:r>
              <a:rPr sz="2000" spc="-5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technology</a:t>
            </a:r>
            <a:endParaRPr sz="2000" dirty="0">
              <a:cs typeface="Arial" panose="020B0604020202020204" pitchFamily="34" charset="0"/>
            </a:endParaRPr>
          </a:p>
          <a:p>
            <a:pPr marL="354965" marR="12128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Ina</a:t>
            </a:r>
            <a:r>
              <a:rPr sz="2000" spc="5" dirty="0">
                <a:cs typeface="Arial" panose="020B0604020202020204" pitchFamily="34" charset="0"/>
              </a:rPr>
              <a:t>d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q</a:t>
            </a:r>
            <a:r>
              <a:rPr sz="2000" dirty="0">
                <a:cs typeface="Arial" panose="020B0604020202020204" pitchFamily="34" charset="0"/>
              </a:rPr>
              <a:t>u</a:t>
            </a:r>
            <a:r>
              <a:rPr sz="2000" spc="-15" dirty="0">
                <a:cs typeface="Arial" panose="020B0604020202020204" pitchFamily="34" charset="0"/>
              </a:rPr>
              <a:t>a</a:t>
            </a:r>
            <a:r>
              <a:rPr sz="2000" spc="-1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5" dirty="0">
                <a:cs typeface="Arial" panose="020B0604020202020204" pitchFamily="34" charset="0"/>
              </a:rPr>
              <a:t>/</a:t>
            </a:r>
            <a:r>
              <a:rPr sz="2000" dirty="0">
                <a:cs typeface="Arial" panose="020B0604020202020204" pitchFamily="34" charset="0"/>
              </a:rPr>
              <a:t>n</a:t>
            </a:r>
            <a:r>
              <a:rPr sz="2000" spc="-10" dirty="0">
                <a:cs typeface="Arial" panose="020B0604020202020204" pitchFamily="34" charset="0"/>
              </a:rPr>
              <a:t>o</a:t>
            </a:r>
            <a:r>
              <a:rPr sz="2000" spc="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-</a:t>
            </a:r>
            <a:r>
              <a:rPr sz="2000" spc="-25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x</a:t>
            </a:r>
            <a:r>
              <a:rPr sz="2000" dirty="0">
                <a:cs typeface="Arial" panose="020B0604020202020204" pitchFamily="34" charset="0"/>
              </a:rPr>
              <a:t>i</a:t>
            </a:r>
            <a:r>
              <a:rPr sz="2000" spc="-15" dirty="0">
                <a:cs typeface="Arial" panose="020B0604020202020204" pitchFamily="34" charset="0"/>
              </a:rPr>
              <a:t>s</a:t>
            </a:r>
            <a:r>
              <a:rPr sz="2000" spc="-20" dirty="0">
                <a:cs typeface="Arial" panose="020B0604020202020204" pitchFamily="34" charset="0"/>
              </a:rPr>
              <a:t>t</a:t>
            </a:r>
            <a:r>
              <a:rPr sz="2000" dirty="0">
                <a:cs typeface="Arial" panose="020B0604020202020204" pitchFamily="34" charset="0"/>
              </a:rPr>
              <a:t>e</a:t>
            </a:r>
            <a:r>
              <a:rPr sz="2000" spc="-5" dirty="0">
                <a:cs typeface="Arial" panose="020B0604020202020204" pitchFamily="34" charset="0"/>
              </a:rPr>
              <a:t>n</a:t>
            </a:r>
            <a:r>
              <a:rPr sz="2000" dirty="0">
                <a:cs typeface="Arial" panose="020B0604020202020204" pitchFamily="34" charset="0"/>
              </a:rPr>
              <a:t>t  </a:t>
            </a:r>
            <a:r>
              <a:rPr sz="2000" spc="-5" dirty="0">
                <a:cs typeface="Arial" panose="020B0604020202020204" pitchFamily="34" charset="0"/>
              </a:rPr>
              <a:t>testing </a:t>
            </a:r>
            <a:r>
              <a:rPr sz="2000" dirty="0">
                <a:cs typeface="Arial" panose="020B0604020202020204" pitchFamily="34" charset="0"/>
              </a:rPr>
              <a:t>&amp;</a:t>
            </a:r>
            <a:r>
              <a:rPr sz="2000" spc="-4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QA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</a:t>
            </a:r>
            <a:r>
              <a:rPr sz="2000" spc="-15" dirty="0">
                <a:cs typeface="Arial" panose="020B0604020202020204" pitchFamily="34" charset="0"/>
              </a:rPr>
              <a:t>system</a:t>
            </a:r>
            <a:r>
              <a:rPr sz="2000" spc="-6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performance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5" dirty="0">
                <a:cs typeface="Arial" panose="020B0604020202020204" pitchFamily="34" charset="0"/>
              </a:rPr>
              <a:t>Poor change</a:t>
            </a:r>
            <a:r>
              <a:rPr sz="2000" spc="-30" dirty="0">
                <a:cs typeface="Arial" panose="020B0604020202020204" pitchFamily="34" charset="0"/>
              </a:rPr>
              <a:t> </a:t>
            </a:r>
            <a:r>
              <a:rPr sz="2000" spc="-10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354965" marR="55880" indent="-342900">
              <a:lnSpc>
                <a:spcPct val="100000"/>
              </a:lnSpc>
              <a:spcBef>
                <a:spcPts val="285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 </a:t>
            </a:r>
            <a:r>
              <a:rPr sz="2000" spc="-5" dirty="0">
                <a:cs typeface="Arial" panose="020B0604020202020204" pitchFamily="34" charset="0"/>
              </a:rPr>
              <a:t>contingency  </a:t>
            </a:r>
            <a:r>
              <a:rPr sz="2000" dirty="0">
                <a:cs typeface="Arial" panose="020B0604020202020204" pitchFamily="34" charset="0"/>
              </a:rPr>
              <a:t>planning/fall back</a:t>
            </a:r>
            <a:r>
              <a:rPr sz="2000" spc="-120" dirty="0">
                <a:cs typeface="Arial" panose="020B0604020202020204" pitchFamily="34" charset="0"/>
              </a:rPr>
              <a:t> </a:t>
            </a:r>
            <a:r>
              <a:rPr sz="2000" dirty="0">
                <a:cs typeface="Arial" panose="020B0604020202020204" pitchFamily="34" charset="0"/>
              </a:rPr>
              <a:t>options</a:t>
            </a: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dirty="0">
                <a:cs typeface="Arial" panose="020B0604020202020204" pitchFamily="34" charset="0"/>
              </a:rPr>
              <a:t>No/poor</a:t>
            </a:r>
            <a:r>
              <a:rPr sz="2000" spc="-35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training</a:t>
            </a:r>
            <a:endParaRPr sz="20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29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  <a:tabLst>
                <a:tab pos="185420" algn="l"/>
              </a:tabLst>
            </a:pPr>
            <a:r>
              <a:rPr sz="2000" spc="-10" dirty="0">
                <a:cs typeface="Arial" panose="020B0604020202020204" pitchFamily="34" charset="0"/>
              </a:rPr>
              <a:t>Staff</a:t>
            </a:r>
            <a:r>
              <a:rPr sz="2000" spc="-20" dirty="0">
                <a:cs typeface="Arial" panose="020B0604020202020204" pitchFamily="34" charset="0"/>
              </a:rPr>
              <a:t> </a:t>
            </a:r>
            <a:r>
              <a:rPr sz="2000" spc="-5" dirty="0">
                <a:cs typeface="Arial" panose="020B0604020202020204" pitchFamily="34" charset="0"/>
              </a:rPr>
              <a:t>hostility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003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go wrong?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4578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kind of risks can you expect to occur in your  projects?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break down by category…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People-related 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holidays – e.g. people unavailable for interviews – Project  	Delayed, not a big enough sample collected in the time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Lack of senior management support - people refusing to  meet with 	you as they consider being interviewed as  unimportant - Project 	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99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Poorly defined work breakdown structures which  detail project requirements,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 i.e., end items, tasks and resources, into manageable work  units – 	project team spends valuable time in an  unproductive activity 	determining the meaning and /or  relationship of tasks and 	associated end items – Project 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Inadequate change control process – scope creep  (unplanned additional work -Project Cost Overrun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Accounting busy closing the books – accounting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personnel “off-limits” for everyone –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494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Technology-related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 conversion issues -unclean data resulting in  valuable process owner time spent “fire-fighting”–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Systems crash – time lost for everyone involved –  Project Delayed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65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fix it…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4" y="812800"/>
            <a:ext cx="8660565" cy="1882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go about mitigating  these people, process and technology  risks?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377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 People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Policies and Procedures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Monitoring and supervision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roles, expectations, and boundaries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9636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address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711202"/>
            <a:ext cx="8668482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Insurance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–General liability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–Other insurance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Liability Shields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–Waivers, permission slips, consent forms,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0309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127175" y="694046"/>
            <a:ext cx="8660565" cy="4934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arguably four levels of risk: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risks involved in ensuring business survival and long-  term security or stability of the organization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Program risks involved in managing interdependencies  between individual projects and the wider business  environment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Projects risks involved in making progress against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plans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Operational risks involved in technical problems, supplier  management and so on.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levels of risk feed into lower levels; strategic risks will  have implications at all the other levels, while operational  risks are localized and more limited in scope.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411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298367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organisations will face different types of  risk. Some types or risk are as follows: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Strategic / Commercial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/ Financial / Market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and Regulatory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Organizational Management / People Issues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/ Societal Factors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 Factors / Acts of God (force majeure)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Technical / Operational / Infrastructure Risks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2236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… back to the four key steps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4C61AF2-3BB2-4E76-A8A4-C19E2D89706C}"/>
              </a:ext>
            </a:extLst>
          </p:cNvPr>
          <p:cNvSpPr txBox="1">
            <a:spLocks noChangeArrowheads="1"/>
          </p:cNvSpPr>
          <p:nvPr/>
        </p:nvSpPr>
        <p:spPr>
          <a:xfrm>
            <a:off x="388432" y="812800"/>
            <a:ext cx="8434933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Identify – Acknowledge and list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Analyse - Evaluate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them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Manage/Treat – decide which are worth your  time/money and select and implement risk  management techniques</a:t>
            </a: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fontAlgn="auto">
              <a:spcAft>
                <a:spcPts val="0"/>
              </a:spcAft>
              <a:buClr>
                <a:srgbClr val="FF0000"/>
              </a:buClr>
              <a:buSzPct val="61000"/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– track them,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update  the risk management plan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2721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risk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22363" y="667657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When risks have been identified and evaluated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Then you need to decide what to do about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much risk you take will depend on: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benefits you hope to achieve, 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your organisation’s cultural attitude to risk, and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its ability to limit the exposure to risk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8169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3089FE93-05B4-4B47-8A26-993F81C506F3}"/>
              </a:ext>
            </a:extLst>
          </p:cNvPr>
          <p:cNvSpPr txBox="1"/>
          <p:nvPr/>
        </p:nvSpPr>
        <p:spPr>
          <a:xfrm>
            <a:off x="2767790" y="4686669"/>
            <a:ext cx="3628390" cy="677108"/>
          </a:xfrm>
          <a:prstGeom prst="rect">
            <a:avLst/>
          </a:prstGeom>
          <a:solidFill>
            <a:srgbClr val="FFFF00">
              <a:alpha val="47842"/>
            </a:srgbClr>
          </a:solidFill>
          <a:ln w="12700">
            <a:solidFill>
              <a:srgbClr val="385D89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95"/>
              </a:spcBef>
            </a:pPr>
            <a:r>
              <a:rPr sz="2200" spc="-75" dirty="0">
                <a:latin typeface="Carlito"/>
                <a:cs typeface="Carlito"/>
              </a:rPr>
              <a:t>ALWAYS</a:t>
            </a:r>
            <a:endParaRPr sz="22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200" spc="-10" dirty="0">
                <a:latin typeface="Carlito"/>
                <a:cs typeface="Carlito"/>
              </a:rPr>
              <a:t>REMEMBER </a:t>
            </a:r>
            <a:r>
              <a:rPr sz="2200" spc="-5" dirty="0">
                <a:latin typeface="Carlito"/>
                <a:cs typeface="Carlito"/>
              </a:rPr>
              <a:t>the</a:t>
            </a:r>
            <a:r>
              <a:rPr sz="2200" spc="30" dirty="0">
                <a:latin typeface="Carlito"/>
                <a:cs typeface="Carlito"/>
              </a:rPr>
              <a:t> </a:t>
            </a:r>
            <a:r>
              <a:rPr sz="2200" spc="-10" dirty="0">
                <a:latin typeface="Carlito"/>
                <a:cs typeface="Carlito"/>
              </a:rPr>
              <a:t>CONTEXT!</a:t>
            </a:r>
            <a:endParaRPr sz="2200" dirty="0">
              <a:latin typeface="Carlito"/>
              <a:cs typeface="Carlito"/>
            </a:endParaRPr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81B1216-EFC4-47B2-90E2-5993BF86A680}"/>
              </a:ext>
            </a:extLst>
          </p:cNvPr>
          <p:cNvSpPr/>
          <p:nvPr/>
        </p:nvSpPr>
        <p:spPr>
          <a:xfrm>
            <a:off x="704464" y="964244"/>
            <a:ext cx="7698872" cy="3379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66987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Organisation Culture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Innovative cultures assume that the potential value  of innovation carries some level of risk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“Fail forward” attitude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acknowledge and learn from failures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are investment in success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Non-innovative cultures don’t acknowledge failure  as an acceptable outcome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“Don’t bring me problems, bring me solutions.”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acknowledging risks is admitting the possibility of failure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086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should I care?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project may dodge some of the “bullets,” but not  all of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lessons learned captured for future projects  means making the same mistakes again and again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Insanity - doing the same thing over and over again and  expecting 		different results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Repeated project failures due to unforeseen (but  predictable) risks costs you business, if not the whole  company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8905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risks are not managed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402394" y="812800"/>
            <a:ext cx="8594461" cy="3599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easy to ignore risks when they are not  being tracked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that are known to project staff are often  not known or a surprise to management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Every time a new problem manifests, a new  management technique is tried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4841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1F506-CEF9-45FB-A044-BE7A45D26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E89CA025-544F-448C-9CD3-09F5CA6C7593}"/>
              </a:ext>
            </a:extLst>
          </p:cNvPr>
          <p:cNvSpPr/>
          <p:nvPr/>
        </p:nvSpPr>
        <p:spPr>
          <a:xfrm rot="16200000">
            <a:off x="1864426" y="-1258785"/>
            <a:ext cx="4843647" cy="7862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3418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1849EA-A2EE-4C11-8722-50DE21541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  <p:sp>
        <p:nvSpPr>
          <p:cNvPr id="5" name="object 8">
            <a:extLst>
              <a:ext uri="{FF2B5EF4-FFF2-40B4-BE49-F238E27FC236}">
                <a16:creationId xmlns:a16="http://schemas.microsoft.com/office/drawing/2014/main" id="{D77D1F40-8F0F-4C77-9F2B-A5FD453250BD}"/>
              </a:ext>
            </a:extLst>
          </p:cNvPr>
          <p:cNvSpPr/>
          <p:nvPr/>
        </p:nvSpPr>
        <p:spPr>
          <a:xfrm>
            <a:off x="560526" y="136524"/>
            <a:ext cx="8126273" cy="49936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0">
            <a:extLst>
              <a:ext uri="{FF2B5EF4-FFF2-40B4-BE49-F238E27FC236}">
                <a16:creationId xmlns:a16="http://schemas.microsoft.com/office/drawing/2014/main" id="{67A180E8-F743-44F8-840F-EC659C44D545}"/>
              </a:ext>
            </a:extLst>
          </p:cNvPr>
          <p:cNvSpPr txBox="1"/>
          <p:nvPr/>
        </p:nvSpPr>
        <p:spPr>
          <a:xfrm>
            <a:off x="1971018" y="2878286"/>
            <a:ext cx="5977643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0105" marR="5080" indent="-82804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cs typeface="Arial" panose="020B0604020202020204" pitchFamily="34" charset="0"/>
              </a:rPr>
              <a:t>“If </a:t>
            </a:r>
            <a:r>
              <a:rPr sz="2400" b="1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project has </a:t>
            </a:r>
            <a:r>
              <a:rPr sz="2400" b="1" dirty="0">
                <a:cs typeface="Arial" panose="020B0604020202020204" pitchFamily="34" charset="0"/>
              </a:rPr>
              <a:t>no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risks,  </a:t>
            </a:r>
            <a:r>
              <a:rPr sz="2400" b="1" dirty="0">
                <a:cs typeface="Arial" panose="020B0604020202020204" pitchFamily="34" charset="0"/>
              </a:rPr>
              <a:t>don’t do</a:t>
            </a:r>
            <a:r>
              <a:rPr sz="2400" b="1" spc="-25" dirty="0">
                <a:cs typeface="Arial" panose="020B0604020202020204" pitchFamily="34" charset="0"/>
              </a:rPr>
              <a:t> </a:t>
            </a:r>
            <a:r>
              <a:rPr sz="2400" b="1" spc="15" dirty="0">
                <a:cs typeface="Arial" panose="020B0604020202020204" pitchFamily="34" charset="0"/>
              </a:rPr>
              <a:t>it”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1293A07E-349F-442A-848A-3EDDA4D04D54}"/>
              </a:ext>
            </a:extLst>
          </p:cNvPr>
          <p:cNvSpPr txBox="1"/>
          <p:nvPr/>
        </p:nvSpPr>
        <p:spPr>
          <a:xfrm>
            <a:off x="3275547" y="294388"/>
            <a:ext cx="3255881" cy="3827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spc="-10" dirty="0">
                <a:cs typeface="Arial" panose="020B0604020202020204" pitchFamily="34" charset="0"/>
              </a:rPr>
              <a:t>DeMarco </a:t>
            </a:r>
            <a:r>
              <a:rPr sz="2400" b="1" dirty="0">
                <a:cs typeface="Arial" panose="020B0604020202020204" pitchFamily="34" charset="0"/>
              </a:rPr>
              <a:t>&amp;</a:t>
            </a:r>
            <a:r>
              <a:rPr sz="2400" b="1" spc="-65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Lister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1855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Uncertainty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41234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can be defined as many things but at the root  of every definition is the fact that risks represent  uncertain outcomes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outcomes can be either negative or positive.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opportunities (e.g. for excellence) as well as threats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you need to know which you are dealing with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Requires: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having practices in place to identify and then monitor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convenient access to dependable, current information about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the correct balance of control in place to deal with the risks;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and decision-making processes that are supported by a framework 		of  risk analysis and evaluation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7109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assessed continuously and used for  decision-making in all phases of the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Effective risk management considers all areas of the  project: 	personnel, process, business, technology, etc.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Risks need to be clearly communicated by all team  members and 	to all team members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environment must allow people to identify risks  without negative consequences to them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0584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Principles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4269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Risks must be clearly stated before they can be  managed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Deal with important risks first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Action items to address risks need to be integrated into the overall project plan or action item list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project should not be judged solely on the  number or nature of risks uncovered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a risky project may be the best, depending on what you  aim to 	achieve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6551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60" y="1115039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actually do, to do a risk assessment?</a:t>
            </a:r>
          </a:p>
        </p:txBody>
      </p:sp>
    </p:spTree>
    <p:extLst>
      <p:ext uri="{BB962C8B-B14F-4D97-AF65-F5344CB8AC3E}">
        <p14:creationId xmlns:p14="http://schemas.microsoft.com/office/powerpoint/2010/main" val="19427102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by reviewing project parameters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4FACC610-A438-4A02-8E86-BCC29F71A7BF}"/>
              </a:ext>
            </a:extLst>
          </p:cNvPr>
          <p:cNvSpPr/>
          <p:nvPr/>
        </p:nvSpPr>
        <p:spPr>
          <a:xfrm>
            <a:off x="421486" y="804925"/>
            <a:ext cx="8366253" cy="45389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73741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LongProperties xmlns="http://schemas.microsoft.com/office/2006/metadata/longProperties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2559</TotalTime>
  <Words>1818</Words>
  <Application>Microsoft Office PowerPoint</Application>
  <PresentationFormat>On-screen Show (4:3)</PresentationFormat>
  <Paragraphs>307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Arial Narrow</vt:lpstr>
      <vt:lpstr>Carlito</vt:lpstr>
      <vt:lpstr>Myriad Pro</vt:lpstr>
      <vt:lpstr>Tahoma</vt:lpstr>
      <vt:lpstr>Wingdings</vt:lpstr>
      <vt:lpstr>1_Custom Design</vt:lpstr>
      <vt:lpstr>20140311PresentationUWTSDTemplate</vt:lpstr>
      <vt:lpstr>Week 6 Part 1 Risk Management </vt:lpstr>
      <vt:lpstr>Learning Objectives:</vt:lpstr>
      <vt:lpstr>PowerPoint Presentation</vt:lpstr>
      <vt:lpstr>PowerPoint Presentation</vt:lpstr>
      <vt:lpstr>What is Project Risk?</vt:lpstr>
      <vt:lpstr>Risk in your project</vt:lpstr>
      <vt:lpstr>PowerPoint Presentation</vt:lpstr>
      <vt:lpstr>Risk Management</vt:lpstr>
      <vt:lpstr>Risk Management</vt:lpstr>
      <vt:lpstr>Everything involves some rick …</vt:lpstr>
      <vt:lpstr>Risk Management</vt:lpstr>
      <vt:lpstr>What is it?</vt:lpstr>
      <vt:lpstr>The formal risk management process</vt:lpstr>
      <vt:lpstr>Risk</vt:lpstr>
      <vt:lpstr>Objectives of risk management</vt:lpstr>
      <vt:lpstr>Some common themes</vt:lpstr>
      <vt:lpstr>Why do some projects succeed?</vt:lpstr>
      <vt:lpstr>Reasons project fail</vt:lpstr>
      <vt:lpstr>PowerPoint Presentation</vt:lpstr>
      <vt:lpstr>London Ambulance Service</vt:lpstr>
      <vt:lpstr>What can go wrong?</vt:lpstr>
      <vt:lpstr>Process-related</vt:lpstr>
      <vt:lpstr>Technology-related</vt:lpstr>
      <vt:lpstr>How to fix it…</vt:lpstr>
      <vt:lpstr>Strategies to address risk</vt:lpstr>
      <vt:lpstr>Strategies to address risk</vt:lpstr>
      <vt:lpstr>Levels of risk</vt:lpstr>
      <vt:lpstr>Types of risk</vt:lpstr>
      <vt:lpstr>Then … back to the four key steps</vt:lpstr>
      <vt:lpstr>Response to risk</vt:lpstr>
      <vt:lpstr>Risk Management</vt:lpstr>
      <vt:lpstr>Risk and Organisation Culture</vt:lpstr>
      <vt:lpstr>Why should I care?</vt:lpstr>
      <vt:lpstr>When risks are not managed</vt:lpstr>
      <vt:lpstr>PowerPoint Presentation</vt:lpstr>
      <vt:lpstr>PowerPoint Presentation</vt:lpstr>
      <vt:lpstr>Managing Uncertainty</vt:lpstr>
      <vt:lpstr>Risk Management Principles</vt:lpstr>
      <vt:lpstr>Risk Management Principles</vt:lpstr>
      <vt:lpstr>What do I actually do, to do a risk assessment?</vt:lpstr>
      <vt:lpstr>Start by reviewing project parameters</vt:lpstr>
      <vt:lpstr>Thank you …!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Foju, Odette</cp:lastModifiedBy>
  <cp:revision>192</cp:revision>
  <dcterms:created xsi:type="dcterms:W3CDTF">2005-02-17T16:44:33Z</dcterms:created>
  <dcterms:modified xsi:type="dcterms:W3CDTF">2022-01-08T13:14:00Z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MSIP_Label_569bf4a9-87bd-4dbf-a36c-1db5158e5def_Enabled">
    <vt:lpwstr>true</vt:lpwstr>
  </property>
  <property fmtid="{D5CDD505-2E9C-101B-9397-08002B2CF9AE}" pid="17" name="MSIP_Label_569bf4a9-87bd-4dbf-a36c-1db5158e5def_SetDate">
    <vt:lpwstr>2022-01-08T13:13:59Z</vt:lpwstr>
  </property>
  <property fmtid="{D5CDD505-2E9C-101B-9397-08002B2CF9AE}" pid="18" name="MSIP_Label_569bf4a9-87bd-4dbf-a36c-1db5158e5def_Method">
    <vt:lpwstr>Privileged</vt:lpwstr>
  </property>
  <property fmtid="{D5CDD505-2E9C-101B-9397-08002B2CF9AE}" pid="19" name="MSIP_Label_569bf4a9-87bd-4dbf-a36c-1db5158e5def_Name">
    <vt:lpwstr>569bf4a9-87bd-4dbf-a36c-1db5158e5def</vt:lpwstr>
  </property>
  <property fmtid="{D5CDD505-2E9C-101B-9397-08002B2CF9AE}" pid="20" name="MSIP_Label_569bf4a9-87bd-4dbf-a36c-1db5158e5def_SiteId">
    <vt:lpwstr>ea80952e-a476-42d4-aaf4-5457852b0f7e</vt:lpwstr>
  </property>
  <property fmtid="{D5CDD505-2E9C-101B-9397-08002B2CF9AE}" pid="21" name="MSIP_Label_569bf4a9-87bd-4dbf-a36c-1db5158e5def_ActionId">
    <vt:lpwstr>c284c680-d303-49da-8868-ad62521a0c0f</vt:lpwstr>
  </property>
  <property fmtid="{D5CDD505-2E9C-101B-9397-08002B2CF9AE}" pid="22" name="MSIP_Label_569bf4a9-87bd-4dbf-a36c-1db5158e5def_ContentBits">
    <vt:lpwstr>0</vt:lpwstr>
  </property>
</Properties>
</file>