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3" r:id="rId1"/>
  </p:sldMasterIdLst>
  <p:notesMasterIdLst>
    <p:notesMasterId r:id="rId24"/>
  </p:notesMasterIdLst>
  <p:sldIdLst>
    <p:sldId id="256" r:id="rId2"/>
    <p:sldId id="257" r:id="rId3"/>
    <p:sldId id="263" r:id="rId4"/>
    <p:sldId id="264" r:id="rId5"/>
    <p:sldId id="258" r:id="rId6"/>
    <p:sldId id="259" r:id="rId7"/>
    <p:sldId id="260" r:id="rId8"/>
    <p:sldId id="261" r:id="rId9"/>
    <p:sldId id="274" r:id="rId10"/>
    <p:sldId id="266" r:id="rId11"/>
    <p:sldId id="270" r:id="rId12"/>
    <p:sldId id="275" r:id="rId13"/>
    <p:sldId id="276" r:id="rId14"/>
    <p:sldId id="277" r:id="rId15"/>
    <p:sldId id="278" r:id="rId16"/>
    <p:sldId id="267" r:id="rId17"/>
    <p:sldId id="272" r:id="rId18"/>
    <p:sldId id="265" r:id="rId19"/>
    <p:sldId id="269" r:id="rId20"/>
    <p:sldId id="271" r:id="rId21"/>
    <p:sldId id="279" r:id="rId22"/>
    <p:sldId id="268"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A00"/>
    <a:srgbClr val="FF2F92"/>
    <a:srgbClr val="FFED00"/>
    <a:srgbClr val="76D6FF"/>
    <a:srgbClr val="FF26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77556"/>
  </p:normalViewPr>
  <p:slideViewPr>
    <p:cSldViewPr snapToGrid="0">
      <p:cViewPr varScale="1">
        <p:scale>
          <a:sx n="82" d="100"/>
          <a:sy n="82" d="100"/>
        </p:scale>
        <p:origin x="1696"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89358C3-232A-DC41-9239-149C55961739}" type="datetimeFigureOut">
              <a:rPr lang="en-GB" smtClean="0"/>
              <a:t>06/12/2024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1FE1172-5E97-1F4A-8B7C-3AB37B32C475}" type="slidenum">
              <a:rPr lang="en-GB" smtClean="0"/>
              <a:t>‹#›</a:t>
            </a:fld>
            <a:endParaRPr lang="en-GB"/>
          </a:p>
        </p:txBody>
      </p:sp>
    </p:spTree>
    <p:extLst>
      <p:ext uri="{BB962C8B-B14F-4D97-AF65-F5344CB8AC3E}">
        <p14:creationId xmlns:p14="http://schemas.microsoft.com/office/powerpoint/2010/main" val="34490845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module ECGE7007Q; Assessment 2, </a:t>
            </a:r>
            <a:r>
              <a:rPr lang="en-GB" dirty="0" err="1"/>
              <a:t>Im</a:t>
            </a:r>
            <a:r>
              <a:rPr lang="en-GB" dirty="0"/>
              <a:t> Jessica Rowe, student number 2108311 and this presentation is to critically engage with one model of a sustainable community. </a:t>
            </a:r>
          </a:p>
        </p:txBody>
      </p:sp>
      <p:sp>
        <p:nvSpPr>
          <p:cNvPr id="4" name="Slide Number Placeholder 3"/>
          <p:cNvSpPr>
            <a:spLocks noGrp="1"/>
          </p:cNvSpPr>
          <p:nvPr>
            <p:ph type="sldNum" sz="quarter" idx="5"/>
          </p:nvPr>
        </p:nvSpPr>
        <p:spPr/>
        <p:txBody>
          <a:bodyPr/>
          <a:lstStyle/>
          <a:p>
            <a:fld id="{41FE1172-5E97-1F4A-8B7C-3AB37B32C475}" type="slidenum">
              <a:rPr lang="en-GB" smtClean="0"/>
              <a:t>1</a:t>
            </a:fld>
            <a:endParaRPr lang="en-GB"/>
          </a:p>
        </p:txBody>
      </p:sp>
    </p:spTree>
    <p:extLst>
      <p:ext uri="{BB962C8B-B14F-4D97-AF65-F5344CB8AC3E}">
        <p14:creationId xmlns:p14="http://schemas.microsoft.com/office/powerpoint/2010/main" val="35227455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cap="none" spc="0" dirty="0">
                <a:solidFill>
                  <a:srgbClr val="000000"/>
                </a:solidFill>
              </a:rPr>
              <a:t>This presentation</a:t>
            </a:r>
            <a:r>
              <a:rPr lang="en-GB" sz="1200" b="0" i="0" u="none" strike="noStrike" cap="none" spc="0" dirty="0">
                <a:solidFill>
                  <a:srgbClr val="000000"/>
                </a:solidFill>
                <a:effectLst/>
              </a:rPr>
              <a:t> critically engages with the concept of </a:t>
            </a:r>
            <a:r>
              <a:rPr lang="en-GB" sz="1200" b="0" i="1" u="none" strike="noStrike" cap="none" spc="0" dirty="0">
                <a:solidFill>
                  <a:srgbClr val="000000"/>
                </a:solidFill>
                <a:effectLst/>
              </a:rPr>
              <a:t>eco-centric theory</a:t>
            </a:r>
            <a:r>
              <a:rPr lang="en-GB" sz="1200" b="0" i="0" u="none" strike="noStrike" cap="none" spc="0" dirty="0">
                <a:solidFill>
                  <a:srgbClr val="000000"/>
                </a:solidFill>
                <a:effectLst/>
              </a:rPr>
              <a:t> and its practical application through </a:t>
            </a:r>
            <a:r>
              <a:rPr lang="en-GB" sz="1200" b="0" i="1" u="none" strike="noStrike" cap="none" spc="0" dirty="0">
                <a:solidFill>
                  <a:srgbClr val="000000"/>
                </a:solidFill>
                <a:effectLst/>
              </a:rPr>
              <a:t>eco-communities</a:t>
            </a:r>
            <a:r>
              <a:rPr lang="en-GB" sz="1200" b="0" i="0" u="none" strike="noStrike" cap="none" spc="0" dirty="0">
                <a:solidFill>
                  <a:srgbClr val="000000"/>
                </a:solidFill>
                <a:effectLst/>
              </a:rPr>
              <a:t>. This model provides a compelling framework for rethinking how we live in harmony with our environment, placing ecological health and sustainability at the core of community development. This presentation will also examine different types of eco-communities, with a particular focus on examples from Wales, a country at the forefront of sustainable development initiatives.</a:t>
            </a:r>
            <a:br>
              <a:rPr lang="en-GB" sz="1200" b="0" i="0" u="none" strike="noStrike" cap="none" spc="0" dirty="0">
                <a:solidFill>
                  <a:srgbClr val="000000"/>
                </a:solidFill>
                <a:effectLst/>
              </a:rPr>
            </a:br>
            <a:r>
              <a:rPr lang="en-GB" sz="1200" cap="none" spc="0" dirty="0">
                <a:solidFill>
                  <a:srgbClr val="000000"/>
                </a:solidFill>
              </a:rPr>
              <a:t>This submission </a:t>
            </a:r>
            <a:r>
              <a:rPr lang="en-GB" sz="1200" b="0" i="0" u="none" strike="noStrike" cap="none" spc="0" dirty="0">
                <a:solidFill>
                  <a:srgbClr val="000000"/>
                </a:solidFill>
                <a:effectLst/>
              </a:rPr>
              <a:t> will also connect this discussion to the united nations sustainable development goals (</a:t>
            </a:r>
            <a:r>
              <a:rPr lang="en-GB" sz="1200" b="0" i="0" u="none" strike="noStrike" cap="none" spc="0" dirty="0" err="1">
                <a:solidFill>
                  <a:srgbClr val="000000"/>
                </a:solidFill>
                <a:effectLst/>
              </a:rPr>
              <a:t>sdgs</a:t>
            </a:r>
            <a:r>
              <a:rPr lang="en-GB" sz="1200" b="0" i="0" u="none" strike="noStrike" cap="none" spc="0" dirty="0">
                <a:solidFill>
                  <a:srgbClr val="000000"/>
                </a:solidFill>
                <a:effectLst/>
              </a:rPr>
              <a:t>), highlighting how eco-centric approaches align with global objectives. </a:t>
            </a:r>
          </a:p>
          <a:p>
            <a:r>
              <a:rPr lang="en-GB" sz="1200" b="0" i="0" u="none" strike="noStrike" cap="none" spc="0" dirty="0">
                <a:solidFill>
                  <a:srgbClr val="000000"/>
                </a:solidFill>
                <a:effectLst/>
              </a:rPr>
              <a:t>By critically </a:t>
            </a:r>
            <a:r>
              <a:rPr lang="en-GB" sz="1200" b="0" i="0" u="none" strike="noStrike" cap="none" spc="0" dirty="0" err="1">
                <a:solidFill>
                  <a:srgbClr val="000000"/>
                </a:solidFill>
                <a:effectLst/>
              </a:rPr>
              <a:t>analyzing</a:t>
            </a:r>
            <a:r>
              <a:rPr lang="en-GB" sz="1200" b="0" i="0" u="none" strike="noStrike" cap="none" spc="0" dirty="0">
                <a:solidFill>
                  <a:srgbClr val="000000"/>
                </a:solidFill>
                <a:effectLst/>
              </a:rPr>
              <a:t> both the strengths and challenges of eco-centric theory and its implementation, </a:t>
            </a:r>
            <a:r>
              <a:rPr lang="en-GB" sz="1200" cap="none" spc="0" dirty="0">
                <a:solidFill>
                  <a:srgbClr val="000000"/>
                </a:solidFill>
              </a:rPr>
              <a:t>This presentation </a:t>
            </a:r>
            <a:r>
              <a:rPr lang="en-GB" sz="1200" b="0" i="0" u="none" strike="noStrike" cap="none" spc="0" dirty="0">
                <a:solidFill>
                  <a:srgbClr val="000000"/>
                </a:solidFill>
                <a:effectLst/>
              </a:rPr>
              <a:t>aims to shed light on how eco-communities contribute to building a more sustainable future. </a:t>
            </a:r>
            <a:endParaRPr lang="en-GB" dirty="0"/>
          </a:p>
        </p:txBody>
      </p:sp>
      <p:sp>
        <p:nvSpPr>
          <p:cNvPr id="4" name="Slide Number Placeholder 3"/>
          <p:cNvSpPr>
            <a:spLocks noGrp="1"/>
          </p:cNvSpPr>
          <p:nvPr>
            <p:ph type="sldNum" sz="quarter" idx="5"/>
          </p:nvPr>
        </p:nvSpPr>
        <p:spPr/>
        <p:txBody>
          <a:bodyPr/>
          <a:lstStyle/>
          <a:p>
            <a:fld id="{41FE1172-5E97-1F4A-8B7C-3AB37B32C475}" type="slidenum">
              <a:rPr lang="en-GB" smtClean="0"/>
              <a:t>2</a:t>
            </a:fld>
            <a:endParaRPr lang="en-GB"/>
          </a:p>
        </p:txBody>
      </p:sp>
    </p:spTree>
    <p:extLst>
      <p:ext uri="{BB962C8B-B14F-4D97-AF65-F5344CB8AC3E}">
        <p14:creationId xmlns:p14="http://schemas.microsoft.com/office/powerpoint/2010/main" val="36071409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1" i="0" u="none" strike="noStrike" dirty="0">
                <a:solidFill>
                  <a:srgbClr val="000000"/>
                </a:solidFill>
                <a:effectLst/>
              </a:rPr>
              <a:t>sustainability</a:t>
            </a:r>
            <a:r>
              <a:rPr lang="en-GB" b="0" i="0" u="none" strike="noStrike" dirty="0">
                <a:solidFill>
                  <a:srgbClr val="000000"/>
                </a:solidFill>
                <a:effectLst/>
                <a:latin typeface="-webkit-standard"/>
              </a:rPr>
              <a:t> often involves ensuring that resources are used in a way that allows them to replenish or remain available for future generations. The concept of putting back in what you take out is a simplified way to understand one aspect of sustainability, particularly in terms of resource use. However, sustainability goes beyond just replacing what is consumed.</a:t>
            </a:r>
          </a:p>
          <a:p>
            <a:pPr algn="l"/>
            <a:endParaRPr lang="en-GB" b="0" i="0" u="none" strike="noStrike" dirty="0">
              <a:solidFill>
                <a:srgbClr val="000000"/>
              </a:solidFill>
              <a:effectLst/>
            </a:endParaRPr>
          </a:p>
          <a:p>
            <a:pPr algn="l"/>
            <a:r>
              <a:rPr lang="en-GB" b="0" i="0" u="none" strike="noStrike" dirty="0">
                <a:solidFill>
                  <a:srgbClr val="000000"/>
                </a:solidFill>
                <a:effectLst/>
              </a:rPr>
              <a:t>A sustainable planet represents a state where the Earth's ecosystems, natural resources, and human societies thrive in harmony, ensuring a balanced and enduring relationship over time. This concept emphasizes the preservation and responsible management of environmental assets, safeguarding biodiversity, and maintaining ecological integrity. It seeks to meet the needs of current generations without compromising the ability of future generations to enjoy a healthy environment, robust well-being, and an equitable standard of living. Achieving this requires global cooperation, innovative solutions, and a commitment to practices that protect the planet from degradation while promoting social and economic stability.</a:t>
            </a:r>
          </a:p>
          <a:p>
            <a:pPr algn="l"/>
            <a:endParaRPr lang="en-GB" b="0" i="0" u="none" strike="noStrike" dirty="0">
              <a:solidFill>
                <a:srgbClr val="000000"/>
              </a:solidFill>
              <a:effectLst/>
            </a:endParaRPr>
          </a:p>
          <a:p>
            <a:pPr algn="l"/>
            <a:r>
              <a:rPr lang="en-GB" b="0" i="0" u="none" strike="noStrike" dirty="0">
                <a:solidFill>
                  <a:srgbClr val="000000"/>
                </a:solidFill>
                <a:effectLst/>
              </a:rPr>
              <a:t>For example:</a:t>
            </a:r>
          </a:p>
          <a:p>
            <a:pPr algn="l">
              <a:buFont typeface="Arial" panose="020B0604020202020204" pitchFamily="34" charset="0"/>
              <a:buChar char="•"/>
            </a:pPr>
            <a:r>
              <a:rPr lang="en-GB" b="0" i="0" u="none" strike="noStrike" dirty="0">
                <a:solidFill>
                  <a:srgbClr val="000000"/>
                </a:solidFill>
                <a:effectLst/>
              </a:rPr>
              <a:t>In farming, sustainability could mean replanting trees to replace those harvested, but also preserving soil health and reducing water usage.</a:t>
            </a:r>
          </a:p>
          <a:p>
            <a:pPr algn="l">
              <a:buFont typeface="Arial" panose="020B0604020202020204" pitchFamily="34" charset="0"/>
              <a:buChar char="•"/>
            </a:pPr>
            <a:r>
              <a:rPr lang="en-GB" b="0" i="0" u="none" strike="noStrike" dirty="0">
                <a:solidFill>
                  <a:srgbClr val="000000"/>
                </a:solidFill>
                <a:effectLst/>
              </a:rPr>
              <a:t>In energy, it might involve using renewable resources like wind or solar instead of finite ones like coal or oil.</a:t>
            </a:r>
          </a:p>
          <a:p>
            <a:pPr algn="l">
              <a:buFont typeface="Arial" panose="020B0604020202020204" pitchFamily="34" charset="0"/>
              <a:buChar char="•"/>
            </a:pPr>
            <a:endParaRPr lang="en-GB" b="0" i="0" u="none" strike="noStrike" dirty="0">
              <a:solidFill>
                <a:srgbClr val="000000"/>
              </a:solidFill>
              <a:effectLst/>
            </a:endParaRPr>
          </a:p>
          <a:p>
            <a:pPr algn="l"/>
            <a:r>
              <a:rPr lang="en-GB" b="0" i="0" u="none" strike="noStrike" dirty="0">
                <a:solidFill>
                  <a:srgbClr val="000000"/>
                </a:solidFill>
                <a:effectLst/>
              </a:rPr>
              <a:t>True sustainability is about balancing environmental health, social well-being, and economic needs to ensure long-term viability.</a:t>
            </a:r>
          </a:p>
          <a:p>
            <a:pPr algn="l"/>
            <a:endParaRPr lang="en-GB" b="0" i="0" u="none" strike="noStrike" dirty="0">
              <a:solidFill>
                <a:srgbClr val="000000"/>
              </a:solidFill>
              <a:effectLst/>
            </a:endParaRPr>
          </a:p>
          <a:p>
            <a:endParaRPr lang="en-GB" dirty="0"/>
          </a:p>
        </p:txBody>
      </p:sp>
      <p:sp>
        <p:nvSpPr>
          <p:cNvPr id="4" name="Slide Number Placeholder 3"/>
          <p:cNvSpPr>
            <a:spLocks noGrp="1"/>
          </p:cNvSpPr>
          <p:nvPr>
            <p:ph type="sldNum" sz="quarter" idx="5"/>
          </p:nvPr>
        </p:nvSpPr>
        <p:spPr/>
        <p:txBody>
          <a:bodyPr/>
          <a:lstStyle/>
          <a:p>
            <a:fld id="{41FE1172-5E97-1F4A-8B7C-3AB37B32C475}" type="slidenum">
              <a:rPr lang="en-GB" smtClean="0"/>
              <a:t>3</a:t>
            </a:fld>
            <a:endParaRPr lang="en-GB"/>
          </a:p>
        </p:txBody>
      </p:sp>
    </p:spTree>
    <p:extLst>
      <p:ext uri="{BB962C8B-B14F-4D97-AF65-F5344CB8AC3E}">
        <p14:creationId xmlns:p14="http://schemas.microsoft.com/office/powerpoint/2010/main" val="41697197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sz="1200" dirty="0">
                <a:effectLst/>
                <a:latin typeface="Times New Roman" panose="02020603050405020304" pitchFamily="18" charset="0"/>
                <a:ea typeface="Times New Roman" panose="02020603050405020304" pitchFamily="18" charset="0"/>
              </a:rPr>
              <a:t>Sustainability encompasses various aspects, including environmental, social, and economic dimensions. Also known as the 3 P’s; people, profit, and planet Some examples of these are. </a:t>
            </a:r>
          </a:p>
          <a:p>
            <a:pPr marL="457200" algn="just">
              <a:lnSpc>
                <a:spcPct val="150000"/>
              </a:lnSpc>
            </a:pPr>
            <a:r>
              <a:rPr lang="en-GB" sz="1200" dirty="0">
                <a:effectLst/>
                <a:latin typeface="Times New Roman" panose="02020603050405020304" pitchFamily="18" charset="0"/>
                <a:ea typeface="Times New Roman" panose="02020603050405020304" pitchFamily="18" charset="0"/>
              </a:rPr>
              <a:t>Social Sustainability (People) – (CLICK) </a:t>
            </a:r>
          </a:p>
          <a:p>
            <a:pPr marL="457200" algn="just">
              <a:lnSpc>
                <a:spcPct val="150000"/>
              </a:lnSpc>
            </a:pPr>
            <a:r>
              <a:rPr lang="en-GB" sz="1200" dirty="0">
                <a:effectLst/>
                <a:latin typeface="Times New Roman" panose="02020603050405020304" pitchFamily="18" charset="0"/>
                <a:ea typeface="Times New Roman" panose="02020603050405020304" pitchFamily="18" charset="0"/>
              </a:rPr>
              <a:t>Where a sustainable world promotes equality and social justice by providing essential necessities like air, water, food, healthcare, education, and economic opportunities. It also respects cultural diversity, traditions, and heritage, ensuring their importance in human societies </a:t>
            </a:r>
          </a:p>
          <a:p>
            <a:pPr algn="just">
              <a:lnSpc>
                <a:spcPct val="150000"/>
              </a:lnSpc>
            </a:pPr>
            <a:r>
              <a:rPr lang="en-GB" sz="1200" dirty="0">
                <a:effectLst/>
                <a:latin typeface="Times New Roman" panose="02020603050405020304" pitchFamily="18" charset="0"/>
                <a:ea typeface="Times New Roman" panose="02020603050405020304" pitchFamily="18" charset="0"/>
              </a:rPr>
              <a:t>Economic Sustainability (Profit)–  (CLICK)</a:t>
            </a:r>
          </a:p>
          <a:p>
            <a:pPr algn="just">
              <a:lnSpc>
                <a:spcPct val="150000"/>
              </a:lnSpc>
            </a:pPr>
            <a:r>
              <a:rPr lang="en-GB" sz="1200" dirty="0">
                <a:effectLst/>
                <a:latin typeface="Times New Roman" panose="02020603050405020304" pitchFamily="18" charset="0"/>
                <a:ea typeface="Times New Roman" panose="02020603050405020304" pitchFamily="18" charset="0"/>
              </a:rPr>
              <a:t>Sustainable economies prioritize efficient resource use, waste reduction, and circular models. They are prioritizing long-term prosperity, stability, and resilience over short-term benefits, while focusing on green sectors, innovation, and job development.</a:t>
            </a:r>
          </a:p>
          <a:p>
            <a:pPr algn="just">
              <a:lnSpc>
                <a:spcPct val="150000"/>
              </a:lnSpc>
            </a:pPr>
            <a:r>
              <a:rPr lang="en-GB" sz="1200" dirty="0">
                <a:effectLst/>
                <a:latin typeface="Times New Roman" panose="02020603050405020304" pitchFamily="18" charset="0"/>
                <a:ea typeface="Times New Roman" panose="02020603050405020304" pitchFamily="18" charset="0"/>
              </a:rPr>
              <a:t>Environmental Sustainability (Planet)– (CLICK)</a:t>
            </a:r>
          </a:p>
          <a:p>
            <a:pPr marL="457200" algn="just">
              <a:lnSpc>
                <a:spcPct val="150000"/>
              </a:lnSpc>
            </a:pPr>
            <a:r>
              <a:rPr lang="en-GB" sz="1200" dirty="0">
                <a:effectLst/>
                <a:latin typeface="Times New Roman" panose="02020603050405020304" pitchFamily="18" charset="0"/>
                <a:ea typeface="Times New Roman" panose="02020603050405020304" pitchFamily="18" charset="0"/>
              </a:rPr>
              <a:t>Preserving natural resources like clean water, fossil fuels, minerals, forests, reducing pollution. As well as combating climate change through strategies like reducing carbon emissions, transitioning to renewable energy, and improving carbon sequestration is crucial for our planets long-term sustainability. </a:t>
            </a:r>
          </a:p>
          <a:p>
            <a:pPr algn="just">
              <a:lnSpc>
                <a:spcPct val="150000"/>
              </a:lnSpc>
            </a:pPr>
            <a:endParaRPr lang="en-GB" sz="1200" dirty="0">
              <a:effectLst/>
              <a:latin typeface="Times New Roman" panose="02020603050405020304" pitchFamily="18" charset="0"/>
              <a:ea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41FE1172-5E97-1F4A-8B7C-3AB37B32C475}" type="slidenum">
              <a:rPr lang="en-GB" smtClean="0"/>
              <a:t>4</a:t>
            </a:fld>
            <a:endParaRPr lang="en-GB"/>
          </a:p>
        </p:txBody>
      </p:sp>
    </p:spTree>
    <p:extLst>
      <p:ext uri="{BB962C8B-B14F-4D97-AF65-F5344CB8AC3E}">
        <p14:creationId xmlns:p14="http://schemas.microsoft.com/office/powerpoint/2010/main" val="37350446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u="none" strike="noStrike" dirty="0">
                <a:solidFill>
                  <a:srgbClr val="000000"/>
                </a:solidFill>
                <a:effectLst/>
                <a:latin typeface="-webkit-standard"/>
              </a:rPr>
              <a:t>Sustainability theories provide diverse perspectives and frameworks for tackling environmental, social, and economic challenges, including approaches like hard and soft sustainable development. Eco-Centric Theory is viewed as. A hard sustainable development. There are three areas to eco-centric, environmentalism, deep ecologist or deep greens and </a:t>
            </a:r>
            <a:r>
              <a:rPr lang="en-GB" b="0" i="0" u="none" strike="noStrike" dirty="0" err="1">
                <a:solidFill>
                  <a:srgbClr val="000000"/>
                </a:solidFill>
                <a:effectLst/>
                <a:latin typeface="-webkit-standard"/>
              </a:rPr>
              <a:t>gaianists</a:t>
            </a:r>
            <a:r>
              <a:rPr lang="en-GB" b="0" i="0" u="none" strike="noStrike" dirty="0">
                <a:solidFill>
                  <a:srgbClr val="000000"/>
                </a:solidFill>
                <a:effectLst/>
                <a:latin typeface="-webkit-standard"/>
              </a:rPr>
              <a:t>. </a:t>
            </a:r>
            <a:endParaRPr lang="en-GB" dirty="0"/>
          </a:p>
        </p:txBody>
      </p:sp>
      <p:sp>
        <p:nvSpPr>
          <p:cNvPr id="4" name="Slide Number Placeholder 3"/>
          <p:cNvSpPr>
            <a:spLocks noGrp="1"/>
          </p:cNvSpPr>
          <p:nvPr>
            <p:ph type="sldNum" sz="quarter" idx="5"/>
          </p:nvPr>
        </p:nvSpPr>
        <p:spPr/>
        <p:txBody>
          <a:bodyPr/>
          <a:lstStyle/>
          <a:p>
            <a:fld id="{41FE1172-5E97-1F4A-8B7C-3AB37B32C475}" type="slidenum">
              <a:rPr lang="en-GB" smtClean="0"/>
              <a:t>5</a:t>
            </a:fld>
            <a:endParaRPr lang="en-GB"/>
          </a:p>
        </p:txBody>
      </p:sp>
    </p:spTree>
    <p:extLst>
      <p:ext uri="{BB962C8B-B14F-4D97-AF65-F5344CB8AC3E}">
        <p14:creationId xmlns:p14="http://schemas.microsoft.com/office/powerpoint/2010/main" val="31141558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 environmentalist is somebody who actively works to save the environment, particularly against the negative impacts of pollution. They are often associated with the principles of conservationism and preservation.</a:t>
            </a:r>
          </a:p>
          <a:p>
            <a:r>
              <a:rPr lang="en-GB" b="0" i="0" u="none" strike="noStrike" dirty="0">
                <a:solidFill>
                  <a:srgbClr val="000000"/>
                </a:solidFill>
                <a:effectLst/>
                <a:latin typeface="-webkit-standard"/>
              </a:rPr>
              <a:t>Eco-centric environmentalism emphasizes the intrinsic value of ecosystems, viewing them as valuable in their own right, independent of human needs. It advocates for</a:t>
            </a:r>
          </a:p>
          <a:p>
            <a:pPr marL="342900" lvl="0" indent="-342900">
              <a:buFont typeface="+mj-lt"/>
              <a:buAutoNum type="arabicPeriod"/>
              <a:tabLst>
                <a:tab pos="457200" algn="l"/>
              </a:tabLst>
            </a:pPr>
            <a:r>
              <a:rPr lang="en-GB" sz="1800" b="1" dirty="0">
                <a:solidFill>
                  <a:srgbClr val="000000"/>
                </a:solidFill>
                <a:effectLst/>
                <a:latin typeface="Times New Roman" panose="02020603050405020304" pitchFamily="18" charset="0"/>
                <a:ea typeface="Times New Roman" panose="02020603050405020304" pitchFamily="18" charset="0"/>
              </a:rPr>
              <a:t>Intrinsic Value of Nature</a:t>
            </a:r>
            <a:r>
              <a:rPr lang="en-GB" sz="1800" dirty="0">
                <a:solidFill>
                  <a:srgbClr val="000000"/>
                </a:solidFill>
                <a:effectLst/>
                <a:latin typeface="Times New Roman" panose="02020603050405020304" pitchFamily="18" charset="0"/>
                <a:ea typeface="Times New Roman" panose="02020603050405020304" pitchFamily="18" charset="0"/>
              </a:rPr>
              <a:t>: All components of ecosystems have inherent worth, beyond human use.</a:t>
            </a:r>
          </a:p>
          <a:p>
            <a:pPr marL="342900" lvl="0" indent="-342900">
              <a:buFont typeface="+mj-lt"/>
              <a:buAutoNum type="arabicPeriod"/>
              <a:tabLst>
                <a:tab pos="457200" algn="l"/>
              </a:tabLst>
            </a:pPr>
            <a:r>
              <a:rPr lang="en-GB" sz="1800" b="1" dirty="0">
                <a:solidFill>
                  <a:srgbClr val="000000"/>
                </a:solidFill>
                <a:effectLst/>
                <a:latin typeface="Times New Roman" panose="02020603050405020304" pitchFamily="18" charset="0"/>
                <a:ea typeface="Times New Roman" panose="02020603050405020304" pitchFamily="18" charset="0"/>
              </a:rPr>
              <a:t>Holistic Approach</a:t>
            </a:r>
            <a:r>
              <a:rPr lang="en-GB" sz="1800" dirty="0">
                <a:solidFill>
                  <a:srgbClr val="000000"/>
                </a:solidFill>
                <a:effectLst/>
                <a:latin typeface="Times New Roman" panose="02020603050405020304" pitchFamily="18" charset="0"/>
                <a:ea typeface="Times New Roman" panose="02020603050405020304" pitchFamily="18" charset="0"/>
              </a:rPr>
              <a:t>: Protecting entire ecosystems is key to maintaining balance and survival.</a:t>
            </a:r>
          </a:p>
          <a:p>
            <a:pPr marL="342900" lvl="0" indent="-342900">
              <a:buFont typeface="+mj-lt"/>
              <a:buAutoNum type="arabicPeriod"/>
              <a:tabLst>
                <a:tab pos="457200" algn="l"/>
              </a:tabLst>
            </a:pPr>
            <a:r>
              <a:rPr lang="en-GB" sz="1800" b="1" dirty="0">
                <a:solidFill>
                  <a:srgbClr val="000000"/>
                </a:solidFill>
                <a:effectLst/>
                <a:latin typeface="Times New Roman" panose="02020603050405020304" pitchFamily="18" charset="0"/>
                <a:ea typeface="Times New Roman" panose="02020603050405020304" pitchFamily="18" charset="0"/>
              </a:rPr>
              <a:t>Human-Nature Relationship</a:t>
            </a:r>
            <a:r>
              <a:rPr lang="en-GB" sz="1800" dirty="0">
                <a:solidFill>
                  <a:srgbClr val="000000"/>
                </a:solidFill>
                <a:effectLst/>
                <a:latin typeface="Times New Roman" panose="02020603050405020304" pitchFamily="18" charset="0"/>
                <a:ea typeface="Times New Roman" panose="02020603050405020304" pitchFamily="18" charset="0"/>
              </a:rPr>
              <a:t>: Shifts from a human-</a:t>
            </a:r>
            <a:r>
              <a:rPr lang="en-GB" sz="1800" dirty="0" err="1">
                <a:solidFill>
                  <a:srgbClr val="000000"/>
                </a:solidFill>
                <a:effectLst/>
                <a:latin typeface="Times New Roman" panose="02020603050405020304" pitchFamily="18" charset="0"/>
                <a:ea typeface="Times New Roman" panose="02020603050405020304" pitchFamily="18" charset="0"/>
              </a:rPr>
              <a:t>centered</a:t>
            </a:r>
            <a:r>
              <a:rPr lang="en-GB" sz="1800" dirty="0">
                <a:solidFill>
                  <a:srgbClr val="000000"/>
                </a:solidFill>
                <a:effectLst/>
                <a:latin typeface="Times New Roman" panose="02020603050405020304" pitchFamily="18" charset="0"/>
                <a:ea typeface="Times New Roman" panose="02020603050405020304" pitchFamily="18" charset="0"/>
              </a:rPr>
              <a:t> view to a more equal relationship with nature.</a:t>
            </a:r>
          </a:p>
          <a:p>
            <a:pPr marL="342900" lvl="0" indent="-342900">
              <a:buFont typeface="+mj-lt"/>
              <a:buAutoNum type="arabicPeriod"/>
              <a:tabLst>
                <a:tab pos="457200" algn="l"/>
              </a:tabLst>
            </a:pPr>
            <a:r>
              <a:rPr lang="en-GB" sz="1800" b="1" dirty="0">
                <a:solidFill>
                  <a:srgbClr val="000000"/>
                </a:solidFill>
                <a:effectLst/>
                <a:latin typeface="Times New Roman" panose="02020603050405020304" pitchFamily="18" charset="0"/>
                <a:ea typeface="Times New Roman" panose="02020603050405020304" pitchFamily="18" charset="0"/>
              </a:rPr>
              <a:t>Preservation over Utilitarianism</a:t>
            </a:r>
            <a:r>
              <a:rPr lang="en-GB" sz="1800" dirty="0">
                <a:solidFill>
                  <a:srgbClr val="000000"/>
                </a:solidFill>
                <a:effectLst/>
                <a:latin typeface="Times New Roman" panose="02020603050405020304" pitchFamily="18" charset="0"/>
                <a:ea typeface="Times New Roman" panose="02020603050405020304" pitchFamily="18" charset="0"/>
              </a:rPr>
              <a:t>: Prioritizes conservation, even at the expense of human convenience or economic gain.</a:t>
            </a:r>
          </a:p>
          <a:p>
            <a:pPr marL="342900" lvl="0" indent="-342900">
              <a:buFont typeface="+mj-lt"/>
              <a:buAutoNum type="arabicPeriod"/>
              <a:tabLst>
                <a:tab pos="457200" algn="l"/>
              </a:tabLst>
            </a:pPr>
            <a:r>
              <a:rPr lang="en-GB" sz="1800" b="1" dirty="0">
                <a:solidFill>
                  <a:srgbClr val="000000"/>
                </a:solidFill>
                <a:effectLst/>
                <a:latin typeface="Times New Roman" panose="02020603050405020304" pitchFamily="18" charset="0"/>
                <a:ea typeface="Times New Roman" panose="02020603050405020304" pitchFamily="18" charset="0"/>
              </a:rPr>
              <a:t>Inspiration from Deep Ecology</a:t>
            </a:r>
            <a:r>
              <a:rPr lang="en-GB" sz="1800" dirty="0">
                <a:solidFill>
                  <a:srgbClr val="000000"/>
                </a:solidFill>
                <a:effectLst/>
                <a:latin typeface="Times New Roman" panose="02020603050405020304" pitchFamily="18" charset="0"/>
                <a:ea typeface="Times New Roman" panose="02020603050405020304" pitchFamily="18" charset="0"/>
              </a:rPr>
              <a:t>: Related to deep ecology, which calls for a radical societal restructuring based on ecological principles.</a:t>
            </a:r>
          </a:p>
          <a:p>
            <a:r>
              <a:rPr lang="en-GB" sz="1800" dirty="0">
                <a:effectLst/>
                <a:latin typeface="Times New Roman" panose="02020603050405020304" pitchFamily="18" charset="0"/>
                <a:ea typeface="Times New Roman" panose="02020603050405020304" pitchFamily="18" charset="0"/>
              </a:rPr>
              <a:t> </a:t>
            </a:r>
          </a:p>
          <a:p>
            <a:endParaRPr lang="en-GB" dirty="0"/>
          </a:p>
        </p:txBody>
      </p:sp>
      <p:sp>
        <p:nvSpPr>
          <p:cNvPr id="4" name="Slide Number Placeholder 3"/>
          <p:cNvSpPr>
            <a:spLocks noGrp="1"/>
          </p:cNvSpPr>
          <p:nvPr>
            <p:ph type="sldNum" sz="quarter" idx="5"/>
          </p:nvPr>
        </p:nvSpPr>
        <p:spPr/>
        <p:txBody>
          <a:bodyPr/>
          <a:lstStyle/>
          <a:p>
            <a:fld id="{41FE1172-5E97-1F4A-8B7C-3AB37B32C475}" type="slidenum">
              <a:rPr lang="en-GB" smtClean="0"/>
              <a:t>6</a:t>
            </a:fld>
            <a:endParaRPr lang="en-GB"/>
          </a:p>
        </p:txBody>
      </p:sp>
    </p:spTree>
    <p:extLst>
      <p:ext uri="{BB962C8B-B14F-4D97-AF65-F5344CB8AC3E}">
        <p14:creationId xmlns:p14="http://schemas.microsoft.com/office/powerpoint/2010/main" val="26130055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Deep greens emphasizes the need to prioritize what is good for the planet rather than what is good for humankind. Human society can only be understood from the viewpoint of ecology, they see the connections between every organism as being important. They </a:t>
            </a:r>
            <a:r>
              <a:rPr lang="en-GB" b="0" i="0" u="none" strike="noStrike" dirty="0">
                <a:solidFill>
                  <a:srgbClr val="000000"/>
                </a:solidFill>
                <a:effectLst/>
                <a:latin typeface="-webkit-standard"/>
              </a:rPr>
              <a:t>view all living beings as equally entitled to live and thrive, recognizing humans as just one species among many, without any inherent superiority. It advocates for a fundamental restructuring of human societies to align with ecological values, including reducing population and consumption levels to lessen ecological impacts. Central to this philosophy is the concept of "biocentric equality," which holds that no species, including humans, has greater rights to existence than another. Deep Greens strongly oppose anthropocentrism and consumerist lifestyles, often promoting the decentralization of power and economies to foster localized, ecologically sustainable communities. However, the movement has been criticized as overly idealistic and impractical within modern, industrialized societies, with its calls for radical social and economic change sometimes alienating mainstream environmentalists.</a:t>
            </a:r>
            <a:endParaRPr lang="en-GB" dirty="0"/>
          </a:p>
        </p:txBody>
      </p:sp>
      <p:sp>
        <p:nvSpPr>
          <p:cNvPr id="4" name="Slide Number Placeholder 3"/>
          <p:cNvSpPr>
            <a:spLocks noGrp="1"/>
          </p:cNvSpPr>
          <p:nvPr>
            <p:ph type="sldNum" sz="quarter" idx="5"/>
          </p:nvPr>
        </p:nvSpPr>
        <p:spPr/>
        <p:txBody>
          <a:bodyPr/>
          <a:lstStyle/>
          <a:p>
            <a:fld id="{41FE1172-5E97-1F4A-8B7C-3AB37B32C475}" type="slidenum">
              <a:rPr lang="en-GB" smtClean="0"/>
              <a:t>7</a:t>
            </a:fld>
            <a:endParaRPr lang="en-GB"/>
          </a:p>
        </p:txBody>
      </p:sp>
    </p:spTree>
    <p:extLst>
      <p:ext uri="{BB962C8B-B14F-4D97-AF65-F5344CB8AC3E}">
        <p14:creationId xmlns:p14="http://schemas.microsoft.com/office/powerpoint/2010/main" val="16417944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u="none" strike="noStrike" dirty="0" err="1">
                <a:solidFill>
                  <a:srgbClr val="000000"/>
                </a:solidFill>
                <a:effectLst/>
              </a:rPr>
              <a:t>Gaianism</a:t>
            </a:r>
            <a:r>
              <a:rPr lang="en-GB" b="0" i="0" u="none" strike="noStrike" dirty="0">
                <a:solidFill>
                  <a:srgbClr val="000000"/>
                </a:solidFill>
                <a:effectLst/>
              </a:rPr>
              <a:t> is rooted in James Lovelock's Gaia hypothesis, which suggests that organisms interact with their environment on Earth to create a complex, self-regulating system that sustains the conditions necessary for life. This concept envisions Gaia as a superorganism composed of all living organisms, much like how multicellular life can be seen as a superorganism on a smaller scale.</a:t>
            </a:r>
          </a:p>
          <a:p>
            <a:pPr algn="l"/>
            <a:r>
              <a:rPr lang="en-GB" b="0" i="0" u="none" strike="noStrike" dirty="0">
                <a:solidFill>
                  <a:srgbClr val="000000"/>
                </a:solidFill>
                <a:effectLst/>
              </a:rPr>
              <a:t>Those who practice </a:t>
            </a:r>
            <a:r>
              <a:rPr lang="en-GB" b="0" i="0" u="none" strike="noStrike" dirty="0" err="1">
                <a:solidFill>
                  <a:srgbClr val="000000"/>
                </a:solidFill>
                <a:effectLst/>
              </a:rPr>
              <a:t>Gaianism</a:t>
            </a:r>
            <a:r>
              <a:rPr lang="en-GB" b="0" i="0" u="none" strike="noStrike" dirty="0">
                <a:solidFill>
                  <a:srgbClr val="000000"/>
                </a:solidFill>
                <a:effectLst/>
              </a:rPr>
              <a:t> are known as "Gaians" or sometimes "</a:t>
            </a:r>
            <a:r>
              <a:rPr lang="en-GB" b="0" i="0" u="none" strike="noStrike" dirty="0" err="1">
                <a:solidFill>
                  <a:srgbClr val="000000"/>
                </a:solidFill>
                <a:effectLst/>
              </a:rPr>
              <a:t>Gaianists</a:t>
            </a:r>
            <a:r>
              <a:rPr lang="en-GB" b="0" i="0" u="none" strike="noStrike" dirty="0">
                <a:solidFill>
                  <a:srgbClr val="000000"/>
                </a:solidFill>
                <a:effectLst/>
              </a:rPr>
              <a:t>." They embrace a philosophy </a:t>
            </a:r>
            <a:r>
              <a:rPr lang="en-GB" b="0" i="0" u="none" strike="noStrike" dirty="0" err="1">
                <a:solidFill>
                  <a:srgbClr val="000000"/>
                </a:solidFill>
                <a:effectLst/>
              </a:rPr>
              <a:t>centered</a:t>
            </a:r>
            <a:r>
              <a:rPr lang="en-GB" b="0" i="0" u="none" strike="noStrike" dirty="0">
                <a:solidFill>
                  <a:srgbClr val="000000"/>
                </a:solidFill>
                <a:effectLst/>
              </a:rPr>
              <a:t> on </a:t>
            </a:r>
            <a:r>
              <a:rPr lang="en-GB" b="0" i="0" u="none" strike="noStrike" dirty="0" err="1">
                <a:solidFill>
                  <a:srgbClr val="000000"/>
                </a:solidFill>
                <a:effectLst/>
              </a:rPr>
              <a:t>honoring</a:t>
            </a:r>
            <a:r>
              <a:rPr lang="en-GB" b="0" i="0" u="none" strike="noStrike" dirty="0">
                <a:solidFill>
                  <a:srgbClr val="000000"/>
                </a:solidFill>
                <a:effectLst/>
              </a:rPr>
              <a:t> the Earth, minimizing humanity's ecological footprint, and respecting all forms of life, whether plant, animal, or human. Many followers seek a deep connection with the planet, aspiring to foster global peace, maintain Earth's balance, and achieve personal </a:t>
            </a:r>
            <a:r>
              <a:rPr lang="en-GB" b="0" i="0" u="none" strike="noStrike" dirty="0" err="1">
                <a:solidFill>
                  <a:srgbClr val="000000"/>
                </a:solidFill>
                <a:effectLst/>
              </a:rPr>
              <a:t>fulfillment</a:t>
            </a:r>
            <a:r>
              <a:rPr lang="en-GB" b="0" i="0" u="none" strike="noStrike" dirty="0">
                <a:solidFill>
                  <a:srgbClr val="000000"/>
                </a:solidFill>
                <a:effectLst/>
              </a:rPr>
              <a:t>.</a:t>
            </a:r>
          </a:p>
          <a:p>
            <a:endParaRPr lang="en-GB" dirty="0"/>
          </a:p>
        </p:txBody>
      </p:sp>
      <p:sp>
        <p:nvSpPr>
          <p:cNvPr id="4" name="Slide Number Placeholder 3"/>
          <p:cNvSpPr>
            <a:spLocks noGrp="1"/>
          </p:cNvSpPr>
          <p:nvPr>
            <p:ph type="sldNum" sz="quarter" idx="5"/>
          </p:nvPr>
        </p:nvSpPr>
        <p:spPr/>
        <p:txBody>
          <a:bodyPr/>
          <a:lstStyle/>
          <a:p>
            <a:fld id="{41FE1172-5E97-1F4A-8B7C-3AB37B32C475}" type="slidenum">
              <a:rPr lang="en-GB" smtClean="0"/>
              <a:t>8</a:t>
            </a:fld>
            <a:endParaRPr lang="en-GB"/>
          </a:p>
        </p:txBody>
      </p:sp>
    </p:spTree>
    <p:extLst>
      <p:ext uri="{BB962C8B-B14F-4D97-AF65-F5344CB8AC3E}">
        <p14:creationId xmlns:p14="http://schemas.microsoft.com/office/powerpoint/2010/main" val="6756213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1" i="0" u="none" strike="noStrike" dirty="0">
                <a:solidFill>
                  <a:srgbClr val="000000"/>
                </a:solidFill>
                <a:effectLst/>
              </a:rPr>
              <a:t>Environmentalism</a:t>
            </a:r>
            <a:r>
              <a:rPr lang="en-GB" b="0" i="0" u="none" strike="noStrike" dirty="0">
                <a:solidFill>
                  <a:srgbClr val="000000"/>
                </a:solidFill>
                <a:effectLst/>
              </a:rPr>
              <a:t> generally adopts a </a:t>
            </a:r>
            <a:r>
              <a:rPr lang="en-GB" b="1" i="0" u="none" strike="noStrike" dirty="0">
                <a:solidFill>
                  <a:srgbClr val="000000"/>
                </a:solidFill>
                <a:effectLst/>
              </a:rPr>
              <a:t>pragmatic and solution-oriented approach</a:t>
            </a:r>
            <a:r>
              <a:rPr lang="en-GB" b="0" i="0" u="none" strike="noStrike" dirty="0">
                <a:solidFill>
                  <a:srgbClr val="000000"/>
                </a:solidFill>
                <a:effectLst/>
              </a:rPr>
              <a:t>, focusing on sustainable development. It views humanity as an </a:t>
            </a:r>
            <a:r>
              <a:rPr lang="en-GB" b="1" i="0" u="none" strike="noStrike" dirty="0">
                <a:solidFill>
                  <a:srgbClr val="000000"/>
                </a:solidFill>
                <a:effectLst/>
              </a:rPr>
              <a:t>integral part of nature</a:t>
            </a:r>
            <a:r>
              <a:rPr lang="en-GB" b="0" i="0" u="none" strike="noStrike" dirty="0">
                <a:solidFill>
                  <a:srgbClr val="000000"/>
                </a:solidFill>
                <a:effectLst/>
              </a:rPr>
              <a:t>, with a role as stewards of the environment. While its spiritual dimension is typically </a:t>
            </a:r>
            <a:r>
              <a:rPr lang="en-GB" b="1" i="0" u="none" strike="noStrike" dirty="0">
                <a:solidFill>
                  <a:srgbClr val="000000"/>
                </a:solidFill>
                <a:effectLst/>
              </a:rPr>
              <a:t>secular or minimal</a:t>
            </a:r>
            <a:r>
              <a:rPr lang="en-GB" b="0" i="0" u="none" strike="noStrike" dirty="0">
                <a:solidFill>
                  <a:srgbClr val="000000"/>
                </a:solidFill>
                <a:effectLst/>
              </a:rPr>
              <a:t>, the movement faces critiques for being </a:t>
            </a:r>
            <a:r>
              <a:rPr lang="en-GB" b="1" i="0" u="none" strike="noStrike" dirty="0">
                <a:solidFill>
                  <a:srgbClr val="000000"/>
                </a:solidFill>
                <a:effectLst/>
              </a:rPr>
              <a:t>not radical enough</a:t>
            </a:r>
            <a:r>
              <a:rPr lang="en-GB" b="0" i="0" u="none" strike="noStrike" dirty="0">
                <a:solidFill>
                  <a:srgbClr val="000000"/>
                </a:solidFill>
                <a:effectLst/>
              </a:rPr>
              <a:t> in addressing environmental issues.</a:t>
            </a:r>
          </a:p>
          <a:p>
            <a:pPr algn="l"/>
            <a:r>
              <a:rPr lang="en-GB" b="1" i="0" u="none" strike="noStrike" dirty="0">
                <a:solidFill>
                  <a:srgbClr val="000000"/>
                </a:solidFill>
                <a:effectLst/>
              </a:rPr>
              <a:t>Deep Greens</a:t>
            </a:r>
            <a:r>
              <a:rPr lang="en-GB" b="0" i="0" u="none" strike="noStrike" dirty="0">
                <a:solidFill>
                  <a:srgbClr val="000000"/>
                </a:solidFill>
                <a:effectLst/>
              </a:rPr>
              <a:t> or </a:t>
            </a:r>
            <a:r>
              <a:rPr lang="en-GB" b="1" i="0" u="none" strike="noStrike" dirty="0">
                <a:solidFill>
                  <a:srgbClr val="000000"/>
                </a:solidFill>
                <a:effectLst/>
              </a:rPr>
              <a:t>Deep Ecologists</a:t>
            </a:r>
            <a:r>
              <a:rPr lang="en-GB" b="0" i="0" u="none" strike="noStrike" dirty="0">
                <a:solidFill>
                  <a:srgbClr val="000000"/>
                </a:solidFill>
                <a:effectLst/>
              </a:rPr>
              <a:t>, on the other hand, take a more </a:t>
            </a:r>
            <a:r>
              <a:rPr lang="en-GB" b="1" i="0" u="none" strike="noStrike" dirty="0">
                <a:solidFill>
                  <a:srgbClr val="000000"/>
                </a:solidFill>
                <a:effectLst/>
              </a:rPr>
              <a:t>radical and transformative stance</a:t>
            </a:r>
            <a:r>
              <a:rPr lang="en-GB" b="0" i="0" u="none" strike="noStrike" dirty="0">
                <a:solidFill>
                  <a:srgbClr val="000000"/>
                </a:solidFill>
                <a:effectLst/>
              </a:rPr>
              <a:t>. They emphasize reducing human impact and advocate for viewing humanity as </a:t>
            </a:r>
            <a:r>
              <a:rPr lang="en-GB" b="1" i="0" u="none" strike="noStrike" dirty="0">
                <a:solidFill>
                  <a:srgbClr val="000000"/>
                </a:solidFill>
                <a:effectLst/>
              </a:rPr>
              <a:t>equal among all species</a:t>
            </a:r>
            <a:r>
              <a:rPr lang="en-GB" b="0" i="0" u="none" strike="noStrike" dirty="0">
                <a:solidFill>
                  <a:srgbClr val="000000"/>
                </a:solidFill>
                <a:effectLst/>
              </a:rPr>
              <a:t>, rejecting any hierarchical perspective. Their ethos is often </a:t>
            </a:r>
            <a:r>
              <a:rPr lang="en-GB" b="1" i="0" u="none" strike="noStrike" dirty="0">
                <a:solidFill>
                  <a:srgbClr val="000000"/>
                </a:solidFill>
                <a:effectLst/>
              </a:rPr>
              <a:t>secular</a:t>
            </a:r>
            <a:r>
              <a:rPr lang="en-GB" b="0" i="0" u="none" strike="noStrike" dirty="0">
                <a:solidFill>
                  <a:srgbClr val="000000"/>
                </a:solidFill>
                <a:effectLst/>
              </a:rPr>
              <a:t> but deeply </a:t>
            </a:r>
            <a:r>
              <a:rPr lang="en-GB" b="1" i="0" u="none" strike="noStrike" dirty="0">
                <a:solidFill>
                  <a:srgbClr val="000000"/>
                </a:solidFill>
                <a:effectLst/>
              </a:rPr>
              <a:t>biocentric</a:t>
            </a:r>
            <a:r>
              <a:rPr lang="en-GB" b="0" i="0" u="none" strike="noStrike" dirty="0">
                <a:solidFill>
                  <a:srgbClr val="000000"/>
                </a:solidFill>
                <a:effectLst/>
              </a:rPr>
              <a:t>, valuing all life forms equally. However, their approach is sometimes criticized as being </a:t>
            </a:r>
            <a:r>
              <a:rPr lang="en-GB" b="1" i="0" u="none" strike="noStrike" dirty="0">
                <a:solidFill>
                  <a:srgbClr val="000000"/>
                </a:solidFill>
                <a:effectLst/>
              </a:rPr>
              <a:t>too idealistic</a:t>
            </a:r>
            <a:r>
              <a:rPr lang="en-GB" b="0" i="0" u="none" strike="noStrike" dirty="0">
                <a:solidFill>
                  <a:srgbClr val="000000"/>
                </a:solidFill>
                <a:effectLst/>
              </a:rPr>
              <a:t> to implement on a large scale.</a:t>
            </a:r>
          </a:p>
          <a:p>
            <a:pPr algn="l"/>
            <a:endParaRPr lang="en-GB" b="0" i="0" u="none" strike="noStrike" dirty="0">
              <a:solidFill>
                <a:srgbClr val="000000"/>
              </a:solidFill>
              <a:effectLst/>
            </a:endParaRPr>
          </a:p>
          <a:p>
            <a:pPr algn="l"/>
            <a:r>
              <a:rPr lang="en-GB" b="1" i="0" u="none" strike="noStrike" dirty="0" err="1">
                <a:solidFill>
                  <a:srgbClr val="000000"/>
                </a:solidFill>
                <a:effectLst/>
              </a:rPr>
              <a:t>Gaianists</a:t>
            </a:r>
            <a:r>
              <a:rPr lang="en-GB" b="0" i="0" u="none" strike="noStrike" dirty="0">
                <a:solidFill>
                  <a:srgbClr val="000000"/>
                </a:solidFill>
                <a:effectLst/>
              </a:rPr>
              <a:t> adopt a </a:t>
            </a:r>
            <a:r>
              <a:rPr lang="en-GB" b="1" i="0" u="none" strike="noStrike" dirty="0">
                <a:solidFill>
                  <a:srgbClr val="000000"/>
                </a:solidFill>
                <a:effectLst/>
              </a:rPr>
              <a:t>holistic and systemic approach</a:t>
            </a:r>
            <a:r>
              <a:rPr lang="en-GB" b="0" i="0" u="none" strike="noStrike" dirty="0">
                <a:solidFill>
                  <a:srgbClr val="000000"/>
                </a:solidFill>
                <a:effectLst/>
              </a:rPr>
              <a:t>, seeking to understand Earth's interconnected systems. They view humanity as </a:t>
            </a:r>
            <a:r>
              <a:rPr lang="en-GB" b="1" i="0" u="none" strike="noStrike" dirty="0">
                <a:solidFill>
                  <a:srgbClr val="000000"/>
                </a:solidFill>
                <a:effectLst/>
              </a:rPr>
              <a:t>subordinate to Earth's systems</a:t>
            </a:r>
            <a:r>
              <a:rPr lang="en-GB" b="0" i="0" u="none" strike="noStrike" dirty="0">
                <a:solidFill>
                  <a:srgbClr val="000000"/>
                </a:solidFill>
                <a:effectLst/>
              </a:rPr>
              <a:t>, emphasizing the planet's primacy over human interests. Spirituality often plays a significant role in </a:t>
            </a:r>
            <a:r>
              <a:rPr lang="en-GB" b="0" i="0" u="none" strike="noStrike" dirty="0" err="1">
                <a:solidFill>
                  <a:srgbClr val="000000"/>
                </a:solidFill>
                <a:effectLst/>
              </a:rPr>
              <a:t>Gaianist</a:t>
            </a:r>
            <a:r>
              <a:rPr lang="en-GB" b="0" i="0" u="none" strike="noStrike" dirty="0">
                <a:solidFill>
                  <a:srgbClr val="000000"/>
                </a:solidFill>
                <a:effectLst/>
              </a:rPr>
              <a:t> thought, integrating ecological principles with spiritual beliefs. However, this perspective can be critiqued as being </a:t>
            </a:r>
            <a:r>
              <a:rPr lang="en-GB" b="1" i="0" u="none" strike="noStrike" dirty="0">
                <a:solidFill>
                  <a:srgbClr val="000000"/>
                </a:solidFill>
                <a:effectLst/>
              </a:rPr>
              <a:t>too mystical or abstract</a:t>
            </a:r>
            <a:r>
              <a:rPr lang="en-GB" b="0" i="0" u="none" strike="noStrike" dirty="0">
                <a:solidFill>
                  <a:srgbClr val="000000"/>
                </a:solidFill>
                <a:effectLst/>
              </a:rPr>
              <a:t> for practical application.</a:t>
            </a:r>
          </a:p>
        </p:txBody>
      </p:sp>
      <p:sp>
        <p:nvSpPr>
          <p:cNvPr id="4" name="Slide Number Placeholder 3"/>
          <p:cNvSpPr>
            <a:spLocks noGrp="1"/>
          </p:cNvSpPr>
          <p:nvPr>
            <p:ph type="sldNum" sz="quarter" idx="5"/>
          </p:nvPr>
        </p:nvSpPr>
        <p:spPr/>
        <p:txBody>
          <a:bodyPr/>
          <a:lstStyle/>
          <a:p>
            <a:fld id="{41FE1172-5E97-1F4A-8B7C-3AB37B32C475}" type="slidenum">
              <a:rPr lang="en-GB" smtClean="0"/>
              <a:t>9</a:t>
            </a:fld>
            <a:endParaRPr lang="en-GB"/>
          </a:p>
        </p:txBody>
      </p:sp>
    </p:spTree>
    <p:extLst>
      <p:ext uri="{BB962C8B-B14F-4D97-AF65-F5344CB8AC3E}">
        <p14:creationId xmlns:p14="http://schemas.microsoft.com/office/powerpoint/2010/main" val="21333396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dirty="0"/>
              <a:t>The Institute of Sustainable Communities (2024) defines a sustainable community as: </a:t>
            </a:r>
          </a:p>
          <a:p>
            <a:pPr marL="0" indent="0">
              <a:buNone/>
            </a:pPr>
            <a:r>
              <a:rPr lang="en-GB" dirty="0"/>
              <a:t>‘A sustainable community manages its human, natural, and financial capital to meet current needs while ensuring that adequate resources are available for future generations.’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There are many different approaches to defining and developing a sustainable community.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41FE1172-5E97-1F4A-8B7C-3AB37B32C475}" type="slidenum">
              <a:rPr lang="en-GB" smtClean="0"/>
              <a:t>10</a:t>
            </a:fld>
            <a:endParaRPr lang="en-GB"/>
          </a:p>
        </p:txBody>
      </p:sp>
    </p:spTree>
    <p:extLst>
      <p:ext uri="{BB962C8B-B14F-4D97-AF65-F5344CB8AC3E}">
        <p14:creationId xmlns:p14="http://schemas.microsoft.com/office/powerpoint/2010/main" val="3021419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Some examples of sustainable communities are Tipi valley, which is based in Carmarthenshire, Llamas project and </a:t>
            </a:r>
            <a:r>
              <a:rPr lang="en-GB" dirty="0" err="1"/>
              <a:t>Brithdir</a:t>
            </a:r>
            <a:r>
              <a:rPr lang="en-GB" dirty="0"/>
              <a:t> </a:t>
            </a:r>
            <a:r>
              <a:rPr lang="en-GB" dirty="0" err="1"/>
              <a:t>Mawr</a:t>
            </a:r>
            <a:r>
              <a:rPr lang="en-GB" dirty="0"/>
              <a:t> both located in </a:t>
            </a:r>
            <a:r>
              <a:rPr lang="en-GB" dirty="0" err="1"/>
              <a:t>pembrokshire</a:t>
            </a:r>
            <a:r>
              <a:rPr lang="en-GB" dirty="0"/>
              <a:t>. These communitas aim</a:t>
            </a:r>
            <a:r>
              <a:rPr lang="en-GB" b="0" i="0" u="none" strike="noStrike" dirty="0">
                <a:solidFill>
                  <a:srgbClr val="000000"/>
                </a:solidFill>
                <a:effectLst/>
                <a:latin typeface="-webkit-standard"/>
              </a:rPr>
              <a:t> to achieve economic and social development while respecting the constraints of natural resources, the focus is on minimizing environmental impact while ensuring residents enjoy a decent quality of life. </a:t>
            </a:r>
          </a:p>
        </p:txBody>
      </p:sp>
      <p:sp>
        <p:nvSpPr>
          <p:cNvPr id="4" name="Slide Number Placeholder 3"/>
          <p:cNvSpPr>
            <a:spLocks noGrp="1"/>
          </p:cNvSpPr>
          <p:nvPr>
            <p:ph type="sldNum" sz="quarter" idx="5"/>
          </p:nvPr>
        </p:nvSpPr>
        <p:spPr/>
        <p:txBody>
          <a:bodyPr/>
          <a:lstStyle/>
          <a:p>
            <a:fld id="{41FE1172-5E97-1F4A-8B7C-3AB37B32C475}" type="slidenum">
              <a:rPr lang="en-GB" smtClean="0"/>
              <a:t>11</a:t>
            </a:fld>
            <a:endParaRPr lang="en-GB"/>
          </a:p>
        </p:txBody>
      </p:sp>
    </p:spTree>
    <p:extLst>
      <p:ext uri="{BB962C8B-B14F-4D97-AF65-F5344CB8AC3E}">
        <p14:creationId xmlns:p14="http://schemas.microsoft.com/office/powerpoint/2010/main" val="42636989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kern="100" dirty="0">
                <a:effectLst/>
                <a:latin typeface="Aptos" panose="020B0004020202020204" pitchFamily="34" charset="0"/>
                <a:ea typeface="Aptos" panose="020B0004020202020204" pitchFamily="34" charset="0"/>
                <a:cs typeface="Times New Roman" panose="02020603050405020304" pitchFamily="18" charset="0"/>
              </a:rPr>
              <a:t>Tipi Valley is a self-sustaining, off-grid community in Carmarthenshire, Wales. Residents live in tipis, yurts, and other low-impact dwellings, practicing communal living and emphasizing harmony with nature. The community relies on renewable energy sources, grows food locally, and minimizes its environmental footprint. Some strengths are that they </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promotes an alternative lifestyle, focusing on sustainability and eco-friendly living. Acts as a model for off-grid living, showcasing how small-scale communities can reduce dependency on conventional infrastructure. Encourages self-sufficiency and a deeper connection to the environment. Some of their challenges are Accessibility: Its off-grid nature might not be suitable or feasible for everyone, especially those needing modern conveniences. Social inclusion: It appeals to a niche demographic, which may exclude broader societal participation or awareness. Legal and regulatory issues: Some low-impact developments face challenges with planning permission and local council regulations.</a:t>
            </a:r>
          </a:p>
          <a:p>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buSzPts val="1000"/>
              <a:buFont typeface="Symbol" pitchFamily="2" charset="2"/>
              <a:buChar char=""/>
              <a:tabLst>
                <a:tab pos="457200" algn="l"/>
              </a:tabLs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41FE1172-5E97-1F4A-8B7C-3AB37B32C475}" type="slidenum">
              <a:rPr lang="en-GB" smtClean="0"/>
              <a:t>12</a:t>
            </a:fld>
            <a:endParaRPr lang="en-GB"/>
          </a:p>
        </p:txBody>
      </p:sp>
    </p:spTree>
    <p:extLst>
      <p:ext uri="{BB962C8B-B14F-4D97-AF65-F5344CB8AC3E}">
        <p14:creationId xmlns:p14="http://schemas.microsoft.com/office/powerpoint/2010/main" val="34957473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kern="100" dirty="0">
                <a:effectLst/>
                <a:latin typeface="Aptos" panose="020B0004020202020204" pitchFamily="34" charset="0"/>
                <a:ea typeface="Aptos" panose="020B0004020202020204" pitchFamily="34" charset="0"/>
                <a:cs typeface="Times New Roman" panose="02020603050405020304" pitchFamily="18" charset="0"/>
              </a:rPr>
              <a:t>The Lammas Project is an eco-village in Pembrokeshire, Wales, designed to demonstrate and encourage low-impact development. Residents use permaculture principles, renewable energy, and eco-friendly building techniques. It serves as a pioneer in working with planning authorities under Pembrokeshire’s "One Planet Development" (OPD) policy, a progressive framework that supports sustainable living. There strengths are that they </a:t>
            </a:r>
            <a:r>
              <a:rPr lang="en-GB" sz="1200" kern="100" dirty="0" err="1">
                <a:effectLst/>
                <a:latin typeface="Aptos" panose="020B0004020202020204" pitchFamily="34" charset="0"/>
                <a:ea typeface="Aptos" panose="020B0004020202020204" pitchFamily="34" charset="0"/>
                <a:cs typeface="Times New Roman" panose="02020603050405020304" pitchFamily="18" charset="0"/>
              </a:rPr>
              <a:t>povides</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 a replicable model for low-impact living that aligns with government policies like OPD. Combines individual autonomy with community collaboration, fostering innovation in sustainable practices. And actively engages with the public through workshops, tours, and education, spreading awareness about sustainable living. Some of the challenges they face are Financial sustainability: Initial investments and ongoing costs can be high, limiting broader accessibility. Scalability: While effective as a small-scale community, it may face difficulties being adopted on a larger scale due to societal and economic constraints. And Criticism of exclusivity: Like many eco-projects, it risks becoming inaccessible to those without the financial or social capital to participate.</a:t>
            </a:r>
          </a:p>
          <a:p>
            <a:pPr marL="342900" lvl="0" indent="-342900">
              <a:buSzPts val="1000"/>
              <a:buFont typeface="Symbol" pitchFamily="2" charset="2"/>
              <a:buChar char=""/>
              <a:tabLst>
                <a:tab pos="457200" algn="l"/>
              </a:tabLst>
            </a:pP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41FE1172-5E97-1F4A-8B7C-3AB37B32C475}" type="slidenum">
              <a:rPr lang="en-GB" smtClean="0"/>
              <a:t>13</a:t>
            </a:fld>
            <a:endParaRPr lang="en-GB"/>
          </a:p>
        </p:txBody>
      </p:sp>
    </p:spTree>
    <p:extLst>
      <p:ext uri="{BB962C8B-B14F-4D97-AF65-F5344CB8AC3E}">
        <p14:creationId xmlns:p14="http://schemas.microsoft.com/office/powerpoint/2010/main" val="21134708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Brithdir</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a:t>
            </a: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Mawr</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is a low-impact, eco-friendly community in Pembrokeshire, Wales. Known for its focus on communal living, it prioritizes sustainable agriculture, renewable energy, and resource sharing. The community has faced legal challenges regarding planning permissions for its off-grid structures, sparking debates about balancing innovation with regulation. </a:t>
            </a:r>
            <a:r>
              <a:rPr lang="en-GB" sz="1200" kern="1200" dirty="0">
                <a:effectLst/>
                <a:latin typeface="+mn-lt"/>
                <a:ea typeface="+mn-ea"/>
                <a:cs typeface="+mn-cs"/>
              </a:rPr>
              <a:t>They </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Emphasizes cooperation and collective responsibility, fostering a strong sense of community. Offers practical insights into sustainable farming and living off the land, and contributes to the discourse on sustainability versus legal constraints, pushing for more adaptive policies. However, there are Legal hurdles: Issues with planning permissions highlight systemic barriers for alternative living models. Dependency on external goodwill: Legal battles and reliance on public support may hinder long-term stability. And Limited scalability: Like other eco-communities, its model may not translate well to urban or high-density settings.</a:t>
            </a:r>
          </a:p>
          <a:p>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buSzPts val="1000"/>
              <a:buFont typeface="Symbol" pitchFamily="2" charset="2"/>
              <a:buChar char=""/>
              <a:tabLst>
                <a:tab pos="457200" algn="l"/>
              </a:tabLs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41FE1172-5E97-1F4A-8B7C-3AB37B32C475}" type="slidenum">
              <a:rPr lang="en-GB" smtClean="0"/>
              <a:t>14</a:t>
            </a:fld>
            <a:endParaRPr lang="en-GB"/>
          </a:p>
        </p:txBody>
      </p:sp>
    </p:spTree>
    <p:extLst>
      <p:ext uri="{BB962C8B-B14F-4D97-AF65-F5344CB8AC3E}">
        <p14:creationId xmlns:p14="http://schemas.microsoft.com/office/powerpoint/2010/main" val="7025267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lvl="0" indent="-342900">
              <a:buSzPts val="1000"/>
              <a:buFont typeface="Symbol" pitchFamily="2" charset="2"/>
              <a:buChar char=""/>
              <a:tabLst>
                <a:tab pos="457200" algn="l"/>
              </a:tabLs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All three initiatives share a commitment to sustainability and low-impact living, but they differ in scale, focus, and approach. Tipi Valley emphasizes a return to primitive, minimalist living, while Lammas integrates modern sustainable practices within a regulated framework. </a:t>
            </a: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Brithdir</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a:t>
            </a: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Mawr</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serves as a middle ground, emphasizing collective living with an ongoing dialogue about regulatory challenges. They challenge mainstream living norms and inspire sustainable innovation. However, each faces scalability, inclusivity, and regulatory challenges that need addressing for broader societal adoption.</a:t>
            </a:r>
          </a:p>
        </p:txBody>
      </p:sp>
      <p:sp>
        <p:nvSpPr>
          <p:cNvPr id="4" name="Slide Number Placeholder 3"/>
          <p:cNvSpPr>
            <a:spLocks noGrp="1"/>
          </p:cNvSpPr>
          <p:nvPr>
            <p:ph type="sldNum" sz="quarter" idx="5"/>
          </p:nvPr>
        </p:nvSpPr>
        <p:spPr/>
        <p:txBody>
          <a:bodyPr/>
          <a:lstStyle/>
          <a:p>
            <a:fld id="{41FE1172-5E97-1F4A-8B7C-3AB37B32C475}" type="slidenum">
              <a:rPr lang="en-GB" smtClean="0"/>
              <a:t>15</a:t>
            </a:fld>
            <a:endParaRPr lang="en-GB"/>
          </a:p>
        </p:txBody>
      </p:sp>
    </p:spTree>
    <p:extLst>
      <p:ext uri="{BB962C8B-B14F-4D97-AF65-F5344CB8AC3E}">
        <p14:creationId xmlns:p14="http://schemas.microsoft.com/office/powerpoint/2010/main" val="305295499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u="none" strike="noStrike" dirty="0">
                <a:solidFill>
                  <a:srgbClr val="000000"/>
                </a:solidFill>
                <a:effectLst/>
                <a:latin typeface="-webkit-standard"/>
              </a:rPr>
              <a:t>The Sustainable Development Goals (</a:t>
            </a:r>
            <a:r>
              <a:rPr lang="en-GB" b="0" i="0" u="none" strike="noStrike" dirty="0" err="1">
                <a:solidFill>
                  <a:srgbClr val="000000"/>
                </a:solidFill>
                <a:effectLst/>
                <a:latin typeface="-webkit-standard"/>
              </a:rPr>
              <a:t>Clikck</a:t>
            </a:r>
            <a:r>
              <a:rPr lang="en-GB" b="0" i="0" u="none" strike="noStrike" dirty="0">
                <a:solidFill>
                  <a:srgbClr val="000000"/>
                </a:solidFill>
                <a:effectLst/>
                <a:latin typeface="-webkit-standard"/>
              </a:rPr>
              <a:t>) (SDGs) are a framework of 17 interconnected global objectives established by the United Nations in 2015. They serve as a universal call to action to address critical challenges and pave the way for a more equitable, sustainable, and prosperous future by 2030. These goals aim to combat pressing issues such as poverty, hunger, and inequality while safeguarding the environment and combating climate change. Additionally, they emphasize fostering peace, justice, and strong institutions, ensuring that progress benefits everyone without leaving anyone behind. The SDGs recognize the interconnectedness of social, economic, and environmental factors, offering a comprehensive roadmap for nations, organizations, and individuals to collaborate on solutions that promote long-term global well-being.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u="none" strike="noStrike" dirty="0">
                <a:solidFill>
                  <a:srgbClr val="000000"/>
                </a:solidFill>
                <a:effectLst/>
                <a:latin typeface="-webkit-standard"/>
              </a:rPr>
              <a:t>Sustainable communities align with a few of the </a:t>
            </a:r>
            <a:r>
              <a:rPr lang="en-GB" b="0" i="0" u="none" strike="noStrike" dirty="0" err="1">
                <a:solidFill>
                  <a:srgbClr val="000000"/>
                </a:solidFill>
                <a:effectLst/>
                <a:latin typeface="-webkit-standard"/>
              </a:rPr>
              <a:t>Un’s</a:t>
            </a:r>
            <a:r>
              <a:rPr lang="en-GB" b="0" i="0" u="none" strike="noStrike" dirty="0">
                <a:solidFill>
                  <a:srgbClr val="000000"/>
                </a:solidFill>
                <a:effectLst/>
                <a:latin typeface="-webkit-standard"/>
              </a:rPr>
              <a:t> Sustainable development goal, such as SDG 11, sustainable cities and communities. 12, responsible consumption and  production which </a:t>
            </a:r>
            <a:r>
              <a:rPr lang="en-GB" b="0" i="0" u="none" strike="noStrike" dirty="0">
                <a:solidFill>
                  <a:srgbClr val="FFFFFF"/>
                </a:solidFill>
                <a:effectLst/>
                <a:latin typeface="Oswald-Bold"/>
              </a:rPr>
              <a:t>ensure sustainable consumption and production patterns in regard to our carbon footprint. </a:t>
            </a:r>
            <a:r>
              <a:rPr lang="en-GB" b="0" i="0" u="none" strike="noStrike" dirty="0">
                <a:solidFill>
                  <a:srgbClr val="000000"/>
                </a:solidFill>
                <a:effectLst/>
                <a:latin typeface="-webkit-standard"/>
              </a:rPr>
              <a:t>15, Life on land, which </a:t>
            </a:r>
            <a:r>
              <a:rPr lang="en-GB" b="0" i="0" u="none" strike="noStrike" dirty="0">
                <a:solidFill>
                  <a:srgbClr val="FFFFFF"/>
                </a:solidFill>
                <a:effectLst/>
                <a:latin typeface="Oswald-Bold"/>
              </a:rPr>
              <a:t>Protect, restore and promote sustainable use of terrestrial ecosystems, sustainably manage forests, combat desertification, and halt and reverse land degradation and halt biodiversity loss, and SDG 13 climate action, which address’ taking urgent action to combat climate change.</a:t>
            </a:r>
          </a:p>
          <a:p>
            <a:endParaRPr lang="en-GB" dirty="0"/>
          </a:p>
        </p:txBody>
      </p:sp>
      <p:sp>
        <p:nvSpPr>
          <p:cNvPr id="4" name="Slide Number Placeholder 3"/>
          <p:cNvSpPr>
            <a:spLocks noGrp="1"/>
          </p:cNvSpPr>
          <p:nvPr>
            <p:ph type="sldNum" sz="quarter" idx="5"/>
          </p:nvPr>
        </p:nvSpPr>
        <p:spPr/>
        <p:txBody>
          <a:bodyPr/>
          <a:lstStyle/>
          <a:p>
            <a:fld id="{41FE1172-5E97-1F4A-8B7C-3AB37B32C475}" type="slidenum">
              <a:rPr lang="en-GB" smtClean="0"/>
              <a:t>16</a:t>
            </a:fld>
            <a:endParaRPr lang="en-GB"/>
          </a:p>
        </p:txBody>
      </p:sp>
    </p:spTree>
    <p:extLst>
      <p:ext uri="{BB962C8B-B14F-4D97-AF65-F5344CB8AC3E}">
        <p14:creationId xmlns:p14="http://schemas.microsoft.com/office/powerpoint/2010/main" val="89892326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u="none" strike="noStrike" dirty="0">
                <a:solidFill>
                  <a:srgbClr val="000000"/>
                </a:solidFill>
                <a:effectLst/>
              </a:rPr>
              <a:t>this presentation has explored eco-centric communities in Wales, highlighting their vital role in fostering sustainability and aligning with the United Nations Sustainable Development Goals. By critically engaging with the eco-centric model, we have seen how these communities prioritize ecological balance, resource conservation, and social equity. From permaculture-based settlements to co-housing projects, the diverse forms of eco-communities demonstrate innovative approaches to sustainable living that address key areas such as climate action, responsible consumption, and sustainable cities and communities.</a:t>
            </a:r>
          </a:p>
          <a:p>
            <a:pPr algn="l"/>
            <a:r>
              <a:rPr lang="en-GB" b="0" i="0" u="none" strike="noStrike" dirty="0">
                <a:solidFill>
                  <a:srgbClr val="000000"/>
                </a:solidFill>
                <a:effectLst/>
              </a:rPr>
              <a:t>These initiatives not only contribute to environmental preservation but also promote a sense of community, resilience, and well-being among their members. </a:t>
            </a:r>
          </a:p>
          <a:p>
            <a:pPr algn="l"/>
            <a:r>
              <a:rPr lang="en-GB" b="0" i="0" u="none" strike="noStrike" dirty="0">
                <a:solidFill>
                  <a:srgbClr val="000000"/>
                </a:solidFill>
                <a:effectLst/>
              </a:rPr>
              <a:t>Moving forward, eco-centric communities serve as inspiring examples of how societies can transition toward more sustainable lifestyles. Their practices and principles challenge us to rethink our relationship with the environment and encourage broader societal shifts toward ecological harmony. By learning from and supporting these communities, we take crucial steps toward building a more sustainable and equitable world for current and future generations</a:t>
            </a:r>
          </a:p>
          <a:p>
            <a:endParaRPr lang="en-GB" dirty="0"/>
          </a:p>
        </p:txBody>
      </p:sp>
      <p:sp>
        <p:nvSpPr>
          <p:cNvPr id="4" name="Slide Number Placeholder 3"/>
          <p:cNvSpPr>
            <a:spLocks noGrp="1"/>
          </p:cNvSpPr>
          <p:nvPr>
            <p:ph type="sldNum" sz="quarter" idx="5"/>
          </p:nvPr>
        </p:nvSpPr>
        <p:spPr/>
        <p:txBody>
          <a:bodyPr/>
          <a:lstStyle/>
          <a:p>
            <a:fld id="{41FE1172-5E97-1F4A-8B7C-3AB37B32C475}" type="slidenum">
              <a:rPr lang="en-GB" smtClean="0"/>
              <a:t>17</a:t>
            </a:fld>
            <a:endParaRPr lang="en-GB"/>
          </a:p>
        </p:txBody>
      </p:sp>
    </p:spTree>
    <p:extLst>
      <p:ext uri="{BB962C8B-B14F-4D97-AF65-F5344CB8AC3E}">
        <p14:creationId xmlns:p14="http://schemas.microsoft.com/office/powerpoint/2010/main" val="412459507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5185BB-8B07-4DC9-86F3-2A225C77748D}"/>
              </a:ext>
            </a:extLst>
          </p:cNvPr>
          <p:cNvSpPr>
            <a:spLocks noGrp="1"/>
          </p:cNvSpPr>
          <p:nvPr>
            <p:ph type="ctrTitle"/>
          </p:nvPr>
        </p:nvSpPr>
        <p:spPr>
          <a:xfrm>
            <a:off x="1600200" y="1261872"/>
            <a:ext cx="7638222" cy="2852928"/>
          </a:xfrm>
        </p:spPr>
        <p:txBody>
          <a:bodyPr anchor="b">
            <a:normAutofit/>
          </a:bodyPr>
          <a:lstStyle>
            <a:lvl1pPr algn="l">
              <a:lnSpc>
                <a:spcPct val="130000"/>
              </a:lnSpc>
              <a:defRPr sz="3600" spc="1300" baseline="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514D496A-6E7A-4923-8ED5-B4164125DEB6}"/>
              </a:ext>
            </a:extLst>
          </p:cNvPr>
          <p:cNvSpPr>
            <a:spLocks noGrp="1"/>
          </p:cNvSpPr>
          <p:nvPr>
            <p:ph type="subTitle" idx="1"/>
          </p:nvPr>
        </p:nvSpPr>
        <p:spPr>
          <a:xfrm>
            <a:off x="1600200" y="4681728"/>
            <a:ext cx="7638222" cy="929296"/>
          </a:xfrm>
          <a:prstGeom prst="rect">
            <a:avLst/>
          </a:prstGeom>
        </p:spPr>
        <p:txBody>
          <a:bodyPr>
            <a:normAutofit/>
          </a:bodyPr>
          <a:lstStyle>
            <a:lvl1pPr marL="0" indent="0" algn="l">
              <a:lnSpc>
                <a:spcPct val="130000"/>
              </a:lnSpc>
              <a:buNone/>
              <a:defRPr sz="1600" b="1" cap="all" spc="6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3F5E3D20-43DC-4C14-8CFF-18545AED1B5B}"/>
              </a:ext>
            </a:extLst>
          </p:cNvPr>
          <p:cNvSpPr>
            <a:spLocks noGrp="1"/>
          </p:cNvSpPr>
          <p:nvPr>
            <p:ph type="dt" sz="half" idx="10"/>
          </p:nvPr>
        </p:nvSpPr>
        <p:spPr/>
        <p:txBody>
          <a:bodyPr/>
          <a:lstStyle/>
          <a:p>
            <a:fld id="{E6171E64-FE02-4DE5-B72F-53C3706641C3}" type="datetimeFigureOut">
              <a:rPr lang="en-US" smtClean="0"/>
              <a:t>11/15/24</a:t>
            </a:fld>
            <a:endParaRPr lang="en-US"/>
          </a:p>
        </p:txBody>
      </p:sp>
      <p:sp>
        <p:nvSpPr>
          <p:cNvPr id="5" name="Footer Placeholder 4">
            <a:extLst>
              <a:ext uri="{FF2B5EF4-FFF2-40B4-BE49-F238E27FC236}">
                <a16:creationId xmlns:a16="http://schemas.microsoft.com/office/drawing/2014/main" id="{E34FC300-5AFC-418B-85FD-EFA94BD7AF4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69C7E81-ED3C-4DB0-8E74-AD2A87E6BE8A}"/>
              </a:ext>
            </a:extLst>
          </p:cNvPr>
          <p:cNvSpPr>
            <a:spLocks noGrp="1"/>
          </p:cNvSpPr>
          <p:nvPr>
            <p:ph type="sldNum" sz="quarter" idx="12"/>
          </p:nvPr>
        </p:nvSpPr>
        <p:spPr/>
        <p:txBody>
          <a:bodyPr/>
          <a:lstStyle/>
          <a:p>
            <a:fld id="{91F18EF7-BE1E-4ECB-84D4-67C2B4D8F095}" type="slidenum">
              <a:rPr lang="en-US" smtClean="0"/>
              <a:t>‹#›</a:t>
            </a:fld>
            <a:endParaRPr lang="en-US"/>
          </a:p>
        </p:txBody>
      </p:sp>
      <p:grpSp>
        <p:nvGrpSpPr>
          <p:cNvPr id="7" name="Group 6">
            <a:extLst>
              <a:ext uri="{FF2B5EF4-FFF2-40B4-BE49-F238E27FC236}">
                <a16:creationId xmlns:a16="http://schemas.microsoft.com/office/drawing/2014/main" id="{F0C817C9-850F-4FB6-B93B-CF3076C4A5C1}"/>
              </a:ext>
            </a:extLst>
          </p:cNvPr>
          <p:cNvGrpSpPr/>
          <p:nvPr/>
        </p:nvGrpSpPr>
        <p:grpSpPr>
          <a:xfrm flipH="1">
            <a:off x="0" y="0"/>
            <a:ext cx="567782" cy="3306479"/>
            <a:chOff x="11619770" y="-2005"/>
            <a:chExt cx="567782" cy="3306479"/>
          </a:xfrm>
        </p:grpSpPr>
        <p:sp>
          <p:nvSpPr>
            <p:cNvPr id="8" name="Freeform: Shape 7">
              <a:extLst>
                <a:ext uri="{FF2B5EF4-FFF2-40B4-BE49-F238E27FC236}">
                  <a16:creationId xmlns:a16="http://schemas.microsoft.com/office/drawing/2014/main" id="{159433A8-B67D-4675-AFDE-131069A709FC}"/>
                </a:ext>
              </a:extLst>
            </p:cNvPr>
            <p:cNvSpPr/>
            <p:nvPr/>
          </p:nvSpPr>
          <p:spPr>
            <a:xfrm flipV="1">
              <a:off x="11619770" y="373807"/>
              <a:ext cx="526228" cy="2930667"/>
            </a:xfrm>
            <a:custGeom>
              <a:avLst/>
              <a:gdLst>
                <a:gd name="connsiteX0" fmla="*/ 757287 w 757287"/>
                <a:gd name="connsiteY0" fmla="*/ 3694096 h 3694096"/>
                <a:gd name="connsiteX1" fmla="*/ 757287 w 757287"/>
                <a:gd name="connsiteY1" fmla="*/ 0 h 3694096"/>
                <a:gd name="connsiteX2" fmla="*/ 0 w 757287"/>
                <a:gd name="connsiteY2" fmla="*/ 0 h 3694096"/>
                <a:gd name="connsiteX3" fmla="*/ 0 w 757287"/>
                <a:gd name="connsiteY3" fmla="*/ 3686094 h 3694096"/>
              </a:gdLst>
              <a:ahLst/>
              <a:cxnLst>
                <a:cxn ang="0">
                  <a:pos x="connsiteX0" y="connsiteY0"/>
                </a:cxn>
                <a:cxn ang="0">
                  <a:pos x="connsiteX1" y="connsiteY1"/>
                </a:cxn>
                <a:cxn ang="0">
                  <a:pos x="connsiteX2" y="connsiteY2"/>
                </a:cxn>
                <a:cxn ang="0">
                  <a:pos x="connsiteX3" y="connsiteY3"/>
                </a:cxn>
              </a:cxnLst>
              <a:rect l="l" t="t" r="r" b="b"/>
              <a:pathLst>
                <a:path w="757287" h="3694096">
                  <a:moveTo>
                    <a:pt x="757287" y="3694096"/>
                  </a:moveTo>
                  <a:lnTo>
                    <a:pt x="757287" y="0"/>
                  </a:lnTo>
                  <a:lnTo>
                    <a:pt x="0" y="0"/>
                  </a:lnTo>
                  <a:lnTo>
                    <a:pt x="0" y="3686094"/>
                  </a:lnTo>
                  <a:close/>
                </a:path>
              </a:pathLst>
            </a:custGeom>
            <a:blipFill dpi="0" rotWithShape="1">
              <a:blip r:embed="rId2">
                <a:extLst>
                  <a:ext uri="{96DAC541-7B7A-43D3-8B79-37D633B846F1}">
                    <asvg:svgBlip xmlns:asvg="http://schemas.microsoft.com/office/drawing/2016/SVG/main" r:embed="rId3"/>
                  </a:ext>
                </a:extLst>
              </a:blip>
              <a:srcRect/>
              <a:tile tx="0" ty="0" sx="6000" sy="6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 name="Rectangle 8">
              <a:extLst>
                <a:ext uri="{FF2B5EF4-FFF2-40B4-BE49-F238E27FC236}">
                  <a16:creationId xmlns:a16="http://schemas.microsoft.com/office/drawing/2014/main" id="{E1CD1C45-6A4D-4237-B39C-2D58F401A8C5}"/>
                </a:ext>
                <a:ext uri="{C183D7F6-B498-43B3-948B-1728B52AA6E4}">
                  <adec:decorative xmlns:adec="http://schemas.microsoft.com/office/drawing/2017/decorative" val="1"/>
                </a:ext>
              </a:extLst>
            </p:cNvPr>
            <p:cNvSpPr/>
            <p:nvPr/>
          </p:nvSpPr>
          <p:spPr>
            <a:xfrm flipH="1" flipV="1">
              <a:off x="11980943" y="-2005"/>
              <a:ext cx="206609" cy="202130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40028184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B25F8D-0421-4AEC-9C40-A13163EC8AF0}"/>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F2037680-115A-411F-AEF6-4AC2096B4A70}"/>
              </a:ext>
            </a:extLst>
          </p:cNvPr>
          <p:cNvSpPr>
            <a:spLocks noGrp="1"/>
          </p:cNvSpPr>
          <p:nvPr>
            <p:ph idx="1"/>
          </p:nvPr>
        </p:nvSpPr>
        <p:spPr>
          <a:xfrm>
            <a:off x="808662" y="2019299"/>
            <a:ext cx="10357666" cy="4114801"/>
          </a:xfrm>
          <a:prstGeom prst="rect">
            <a:avLst/>
          </a:prstGeom>
        </p:spPr>
        <p:txBody>
          <a:bodyPr/>
          <a:lstStyle>
            <a:lvl1pPr>
              <a:defRPr>
                <a:latin typeface="+mj-lt"/>
              </a:defRPr>
            </a:lvl1pPr>
            <a:lvl2pPr>
              <a:defRPr>
                <a:latin typeface="+mj-lt"/>
              </a:defRPr>
            </a:lvl2pPr>
            <a:lvl3pPr>
              <a:defRPr>
                <a:latin typeface="+mj-lt"/>
              </a:defRPr>
            </a:lvl3pPr>
            <a:lvl4pPr>
              <a:defRPr>
                <a:latin typeface="+mj-lt"/>
              </a:defRPr>
            </a:lvl4pPr>
            <a:lvl5pPr>
              <a:defRPr>
                <a:latin typeface="+mj-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90CC193-1304-4D0F-8331-14D4EC08EFE8}"/>
              </a:ext>
            </a:extLst>
          </p:cNvPr>
          <p:cNvSpPr>
            <a:spLocks noGrp="1"/>
          </p:cNvSpPr>
          <p:nvPr>
            <p:ph type="dt" sz="half" idx="10"/>
          </p:nvPr>
        </p:nvSpPr>
        <p:spPr/>
        <p:txBody>
          <a:bodyPr/>
          <a:lstStyle/>
          <a:p>
            <a:fld id="{E6171E64-FE02-4DE5-B72F-53C3706641C3}" type="datetimeFigureOut">
              <a:rPr lang="en-US" smtClean="0"/>
              <a:t>11/15/24</a:t>
            </a:fld>
            <a:endParaRPr lang="en-US"/>
          </a:p>
        </p:txBody>
      </p:sp>
      <p:sp>
        <p:nvSpPr>
          <p:cNvPr id="5" name="Footer Placeholder 4">
            <a:extLst>
              <a:ext uri="{FF2B5EF4-FFF2-40B4-BE49-F238E27FC236}">
                <a16:creationId xmlns:a16="http://schemas.microsoft.com/office/drawing/2014/main" id="{0AF455C1-CD32-4050-BAFF-51CC6B62DFB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00AF608-FF11-4CBE-B717-5D56AE67DDE1}"/>
              </a:ext>
            </a:extLst>
          </p:cNvPr>
          <p:cNvSpPr>
            <a:spLocks noGrp="1"/>
          </p:cNvSpPr>
          <p:nvPr>
            <p:ph type="sldNum" sz="quarter" idx="12"/>
          </p:nvPr>
        </p:nvSpPr>
        <p:spPr/>
        <p:txBody>
          <a:bodyPr/>
          <a:lstStyle/>
          <a:p>
            <a:fld id="{91F18EF7-BE1E-4ECB-84D4-67C2B4D8F095}" type="slidenum">
              <a:rPr lang="en-US" smtClean="0"/>
              <a:t>‹#›</a:t>
            </a:fld>
            <a:endParaRPr lang="en-US"/>
          </a:p>
        </p:txBody>
      </p:sp>
    </p:spTree>
    <p:extLst>
      <p:ext uri="{BB962C8B-B14F-4D97-AF65-F5344CB8AC3E}">
        <p14:creationId xmlns:p14="http://schemas.microsoft.com/office/powerpoint/2010/main" val="21539403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8" name="Oval 7">
            <a:extLst>
              <a:ext uri="{FF2B5EF4-FFF2-40B4-BE49-F238E27FC236}">
                <a16:creationId xmlns:a16="http://schemas.microsoft.com/office/drawing/2014/main" id="{BD23A02E-6DCF-427A-8CFD-281B2185C7F0}"/>
              </a:ext>
            </a:extLst>
          </p:cNvPr>
          <p:cNvSpPr/>
          <p:nvPr/>
        </p:nvSpPr>
        <p:spPr>
          <a:xfrm>
            <a:off x="3242985" y="511814"/>
            <a:ext cx="5706031" cy="5706031"/>
          </a:xfrm>
          <a:prstGeom prst="ellipse">
            <a:avLst/>
          </a:prstGeom>
          <a:solidFill>
            <a:schemeClr val="accent1">
              <a:lumMod val="20000"/>
              <a:lumOff val="80000"/>
            </a:schemeClr>
          </a:solidFill>
          <a:ln>
            <a:noFill/>
          </a:ln>
          <a:effectLst>
            <a:outerShdw dist="165100" dir="2220000" algn="tr" rotWithShape="0">
              <a:schemeClr val="tx1"/>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F6B4C32-F19C-44F3-8EF8-1F506D74DD7A}"/>
              </a:ext>
            </a:extLst>
          </p:cNvPr>
          <p:cNvSpPr>
            <a:spLocks noGrp="1"/>
          </p:cNvSpPr>
          <p:nvPr>
            <p:ph type="title"/>
          </p:nvPr>
        </p:nvSpPr>
        <p:spPr>
          <a:xfrm>
            <a:off x="3649192" y="1709738"/>
            <a:ext cx="4893617" cy="2553893"/>
          </a:xfrm>
        </p:spPr>
        <p:txBody>
          <a:bodyPr anchor="b">
            <a:normAutofit/>
          </a:bodyPr>
          <a:lstStyle>
            <a:lvl1pPr algn="ctr">
              <a:defRPr sz="36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0889729-131C-4F78-9DAA-E9EE28EA912F}"/>
              </a:ext>
            </a:extLst>
          </p:cNvPr>
          <p:cNvSpPr>
            <a:spLocks noGrp="1"/>
          </p:cNvSpPr>
          <p:nvPr>
            <p:ph type="body" idx="1"/>
          </p:nvPr>
        </p:nvSpPr>
        <p:spPr>
          <a:xfrm>
            <a:off x="4062249" y="4540468"/>
            <a:ext cx="4067503" cy="1154037"/>
          </a:xfrm>
          <a:prstGeom prst="rect">
            <a:avLst/>
          </a:prstGeom>
        </p:spPr>
        <p:txBody>
          <a:bodyPr>
            <a:normAutofit/>
          </a:bodyPr>
          <a:lstStyle>
            <a:lvl1pPr marL="0" indent="0" algn="ctr">
              <a:buNone/>
              <a:defRPr sz="1600" b="1" cap="all" spc="600" baseline="0">
                <a:solidFill>
                  <a:schemeClr val="tx1"/>
                </a:solidFill>
                <a:latin typeface="+mn-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924E608-AC1F-41FB-974A-BD619C6C26B5}"/>
              </a:ext>
            </a:extLst>
          </p:cNvPr>
          <p:cNvSpPr>
            <a:spLocks noGrp="1"/>
          </p:cNvSpPr>
          <p:nvPr>
            <p:ph type="dt" sz="half" idx="10"/>
          </p:nvPr>
        </p:nvSpPr>
        <p:spPr/>
        <p:txBody>
          <a:bodyPr/>
          <a:lstStyle/>
          <a:p>
            <a:fld id="{E6171E64-FE02-4DE5-B72F-53C3706641C3}" type="datetimeFigureOut">
              <a:rPr lang="en-US" smtClean="0"/>
              <a:t>11/15/24</a:t>
            </a:fld>
            <a:endParaRPr lang="en-US"/>
          </a:p>
        </p:txBody>
      </p:sp>
      <p:sp>
        <p:nvSpPr>
          <p:cNvPr id="5" name="Footer Placeholder 4">
            <a:extLst>
              <a:ext uri="{FF2B5EF4-FFF2-40B4-BE49-F238E27FC236}">
                <a16:creationId xmlns:a16="http://schemas.microsoft.com/office/drawing/2014/main" id="{C0986158-8B03-45C3-891D-0357B198B6B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EC3B054-E8A2-43FD-B0FB-B1CCFA4BC0AD}"/>
              </a:ext>
            </a:extLst>
          </p:cNvPr>
          <p:cNvSpPr>
            <a:spLocks noGrp="1"/>
          </p:cNvSpPr>
          <p:nvPr>
            <p:ph type="sldNum" sz="quarter" idx="12"/>
          </p:nvPr>
        </p:nvSpPr>
        <p:spPr/>
        <p:txBody>
          <a:bodyPr/>
          <a:lstStyle/>
          <a:p>
            <a:fld id="{91F18EF7-BE1E-4ECB-84D4-67C2B4D8F095}" type="slidenum">
              <a:rPr lang="en-US" smtClean="0"/>
              <a:t>‹#›</a:t>
            </a:fld>
            <a:endParaRPr lang="en-US"/>
          </a:p>
        </p:txBody>
      </p:sp>
    </p:spTree>
    <p:extLst>
      <p:ext uri="{BB962C8B-B14F-4D97-AF65-F5344CB8AC3E}">
        <p14:creationId xmlns:p14="http://schemas.microsoft.com/office/powerpoint/2010/main" val="17317601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D64AA7-6D5A-402E-AD1A-880F2BDB7EE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70D32B6-F9D8-4A43-B52C-336CFAB00A56}"/>
              </a:ext>
            </a:extLst>
          </p:cNvPr>
          <p:cNvSpPr>
            <a:spLocks noGrp="1"/>
          </p:cNvSpPr>
          <p:nvPr>
            <p:ph sz="half" idx="1"/>
          </p:nvPr>
        </p:nvSpPr>
        <p:spPr>
          <a:xfrm>
            <a:off x="812976" y="2019299"/>
            <a:ext cx="4995019" cy="4157663"/>
          </a:xfrm>
          <a:prstGeom prst="rect">
            <a:avLst/>
          </a:prstGeom>
        </p:spPr>
        <p:txBody>
          <a:bodyPr/>
          <a:lstStyle>
            <a:lvl1pPr>
              <a:defRPr>
                <a:latin typeface="+mj-lt"/>
              </a:defRPr>
            </a:lvl1pPr>
            <a:lvl2pPr>
              <a:defRPr>
                <a:latin typeface="+mj-lt"/>
              </a:defRPr>
            </a:lvl2pPr>
            <a:lvl3pPr>
              <a:defRPr>
                <a:latin typeface="+mj-lt"/>
              </a:defRPr>
            </a:lvl3pPr>
            <a:lvl4pPr>
              <a:defRPr>
                <a:latin typeface="+mj-lt"/>
              </a:defRPr>
            </a:lvl4pPr>
            <a:lvl5pPr>
              <a:defRPr>
                <a:latin typeface="+mj-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BF50CDD9-5742-4A34-BA72-7CCA72D914F4}"/>
              </a:ext>
            </a:extLst>
          </p:cNvPr>
          <p:cNvSpPr>
            <a:spLocks noGrp="1"/>
          </p:cNvSpPr>
          <p:nvPr>
            <p:ph sz="half" idx="2"/>
          </p:nvPr>
        </p:nvSpPr>
        <p:spPr>
          <a:xfrm>
            <a:off x="6293718" y="2019299"/>
            <a:ext cx="5027954" cy="4157663"/>
          </a:xfrm>
          <a:prstGeom prst="rect">
            <a:avLst/>
          </a:prstGeom>
        </p:spPr>
        <p:txBody>
          <a:bodyPr/>
          <a:lstStyle>
            <a:lvl1pPr>
              <a:defRPr>
                <a:latin typeface="+mj-lt"/>
              </a:defRPr>
            </a:lvl1pPr>
            <a:lvl2pPr>
              <a:defRPr>
                <a:latin typeface="+mj-lt"/>
              </a:defRPr>
            </a:lvl2pPr>
            <a:lvl3pPr>
              <a:defRPr>
                <a:latin typeface="+mj-lt"/>
              </a:defRPr>
            </a:lvl3pPr>
            <a:lvl4pPr>
              <a:defRPr>
                <a:latin typeface="+mj-lt"/>
              </a:defRPr>
            </a:lvl4pPr>
            <a:lvl5pPr>
              <a:defRPr>
                <a:latin typeface="+mj-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B02783AA-D2AB-4385-A91F-870CB6564611}"/>
              </a:ext>
            </a:extLst>
          </p:cNvPr>
          <p:cNvSpPr>
            <a:spLocks noGrp="1"/>
          </p:cNvSpPr>
          <p:nvPr>
            <p:ph type="dt" sz="half" idx="10"/>
          </p:nvPr>
        </p:nvSpPr>
        <p:spPr/>
        <p:txBody>
          <a:bodyPr/>
          <a:lstStyle/>
          <a:p>
            <a:fld id="{E6171E64-FE02-4DE5-B72F-53C3706641C3}" type="datetimeFigureOut">
              <a:rPr lang="en-US" smtClean="0"/>
              <a:t>11/15/24</a:t>
            </a:fld>
            <a:endParaRPr lang="en-US"/>
          </a:p>
        </p:txBody>
      </p:sp>
      <p:sp>
        <p:nvSpPr>
          <p:cNvPr id="6" name="Footer Placeholder 5">
            <a:extLst>
              <a:ext uri="{FF2B5EF4-FFF2-40B4-BE49-F238E27FC236}">
                <a16:creationId xmlns:a16="http://schemas.microsoft.com/office/drawing/2014/main" id="{855AAD9C-5CA2-4DA1-84D3-B1838979F61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51AB3C7-9574-47BC-932D-782BEE9989DA}"/>
              </a:ext>
            </a:extLst>
          </p:cNvPr>
          <p:cNvSpPr>
            <a:spLocks noGrp="1"/>
          </p:cNvSpPr>
          <p:nvPr>
            <p:ph type="sldNum" sz="quarter" idx="12"/>
          </p:nvPr>
        </p:nvSpPr>
        <p:spPr/>
        <p:txBody>
          <a:bodyPr/>
          <a:lstStyle/>
          <a:p>
            <a:fld id="{91F18EF7-BE1E-4ECB-84D4-67C2B4D8F095}" type="slidenum">
              <a:rPr lang="en-US" smtClean="0"/>
              <a:t>‹#›</a:t>
            </a:fld>
            <a:endParaRPr lang="en-US"/>
          </a:p>
        </p:txBody>
      </p:sp>
    </p:spTree>
    <p:extLst>
      <p:ext uri="{BB962C8B-B14F-4D97-AF65-F5344CB8AC3E}">
        <p14:creationId xmlns:p14="http://schemas.microsoft.com/office/powerpoint/2010/main" val="22815633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44C468-781B-4BC5-8DEA-B9EF2BF90DD2}"/>
              </a:ext>
            </a:extLst>
          </p:cNvPr>
          <p:cNvSpPr>
            <a:spLocks noGrp="1"/>
          </p:cNvSpPr>
          <p:nvPr>
            <p:ph type="title"/>
          </p:nvPr>
        </p:nvSpPr>
        <p:spPr>
          <a:xfrm>
            <a:off x="811460" y="369168"/>
            <a:ext cx="10458729" cy="1439818"/>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5367223F-48E4-491D-AB5D-5FC8A0C566AF}"/>
              </a:ext>
            </a:extLst>
          </p:cNvPr>
          <p:cNvSpPr>
            <a:spLocks noGrp="1"/>
          </p:cNvSpPr>
          <p:nvPr>
            <p:ph type="body" idx="1"/>
          </p:nvPr>
        </p:nvSpPr>
        <p:spPr>
          <a:xfrm>
            <a:off x="800101" y="1843067"/>
            <a:ext cx="5007894" cy="662007"/>
          </a:xfrm>
          <a:prstGeom prst="rect">
            <a:avLst/>
          </a:prstGeom>
        </p:spPr>
        <p:txBody>
          <a:bodyPr anchor="b">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3D6B764-4B87-42FF-ABAA-69B07B88FF40}"/>
              </a:ext>
            </a:extLst>
          </p:cNvPr>
          <p:cNvSpPr>
            <a:spLocks noGrp="1"/>
          </p:cNvSpPr>
          <p:nvPr>
            <p:ph sz="half" idx="2"/>
          </p:nvPr>
        </p:nvSpPr>
        <p:spPr>
          <a:xfrm>
            <a:off x="800101" y="2505075"/>
            <a:ext cx="5007894" cy="3684588"/>
          </a:xfrm>
          <a:prstGeom prst="rect">
            <a:avLst/>
          </a:prstGeom>
        </p:spPr>
        <p:txBody>
          <a:bodyPr/>
          <a:lstStyle>
            <a:lvl1pPr>
              <a:defRPr>
                <a:latin typeface="+mj-lt"/>
              </a:defRPr>
            </a:lvl1pPr>
            <a:lvl2pPr>
              <a:defRPr>
                <a:latin typeface="+mj-lt"/>
              </a:defRPr>
            </a:lvl2pPr>
            <a:lvl3pPr>
              <a:defRPr>
                <a:latin typeface="+mj-lt"/>
              </a:defRPr>
            </a:lvl3pPr>
            <a:lvl4pPr>
              <a:defRPr>
                <a:latin typeface="+mj-lt"/>
              </a:defRPr>
            </a:lvl4pPr>
            <a:lvl5pPr>
              <a:defRPr>
                <a:latin typeface="+mj-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174357B9-406F-4BF9-B8FB-C53421EEF5A6}"/>
              </a:ext>
            </a:extLst>
          </p:cNvPr>
          <p:cNvSpPr>
            <a:spLocks noGrp="1"/>
          </p:cNvSpPr>
          <p:nvPr>
            <p:ph type="body" sz="quarter" idx="3"/>
          </p:nvPr>
        </p:nvSpPr>
        <p:spPr>
          <a:xfrm>
            <a:off x="6276061" y="1843067"/>
            <a:ext cx="4994128" cy="662007"/>
          </a:xfrm>
          <a:prstGeom prst="rect">
            <a:avLst/>
          </a:prstGeom>
        </p:spPr>
        <p:txBody>
          <a:bodyPr anchor="b">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3320462B-1939-4DAA-A7DD-6BDC95054A6E}"/>
              </a:ext>
            </a:extLst>
          </p:cNvPr>
          <p:cNvSpPr>
            <a:spLocks noGrp="1"/>
          </p:cNvSpPr>
          <p:nvPr>
            <p:ph sz="quarter" idx="4"/>
          </p:nvPr>
        </p:nvSpPr>
        <p:spPr>
          <a:xfrm>
            <a:off x="6276061" y="2505075"/>
            <a:ext cx="4994128" cy="3684588"/>
          </a:xfrm>
          <a:prstGeom prst="rect">
            <a:avLst/>
          </a:prstGeom>
        </p:spPr>
        <p:txBody>
          <a:bodyPr/>
          <a:lstStyle>
            <a:lvl1pPr>
              <a:defRPr>
                <a:latin typeface="+mj-lt"/>
              </a:defRPr>
            </a:lvl1pPr>
            <a:lvl2pPr>
              <a:defRPr>
                <a:latin typeface="+mj-lt"/>
              </a:defRPr>
            </a:lvl2pPr>
            <a:lvl3pPr>
              <a:defRPr>
                <a:latin typeface="+mj-lt"/>
              </a:defRPr>
            </a:lvl3pPr>
            <a:lvl4pPr>
              <a:defRPr>
                <a:latin typeface="+mj-lt"/>
              </a:defRPr>
            </a:lvl4pPr>
            <a:lvl5pPr>
              <a:defRPr>
                <a:latin typeface="+mj-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76C938B-C4C2-4FA9-85CA-9CD742CD7523}"/>
              </a:ext>
            </a:extLst>
          </p:cNvPr>
          <p:cNvSpPr>
            <a:spLocks noGrp="1"/>
          </p:cNvSpPr>
          <p:nvPr>
            <p:ph type="dt" sz="half" idx="10"/>
          </p:nvPr>
        </p:nvSpPr>
        <p:spPr/>
        <p:txBody>
          <a:bodyPr/>
          <a:lstStyle/>
          <a:p>
            <a:fld id="{E6171E64-FE02-4DE5-B72F-53C3706641C3}" type="datetimeFigureOut">
              <a:rPr lang="en-US" smtClean="0"/>
              <a:t>11/15/24</a:t>
            </a:fld>
            <a:endParaRPr lang="en-US"/>
          </a:p>
        </p:txBody>
      </p:sp>
      <p:sp>
        <p:nvSpPr>
          <p:cNvPr id="8" name="Footer Placeholder 7">
            <a:extLst>
              <a:ext uri="{FF2B5EF4-FFF2-40B4-BE49-F238E27FC236}">
                <a16:creationId xmlns:a16="http://schemas.microsoft.com/office/drawing/2014/main" id="{11AD8886-0D28-4D49-8D43-151D37E948E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72FDDE8-E9F8-4B6C-9A40-829617A7C84D}"/>
              </a:ext>
            </a:extLst>
          </p:cNvPr>
          <p:cNvSpPr>
            <a:spLocks noGrp="1"/>
          </p:cNvSpPr>
          <p:nvPr>
            <p:ph type="sldNum" sz="quarter" idx="12"/>
          </p:nvPr>
        </p:nvSpPr>
        <p:spPr/>
        <p:txBody>
          <a:bodyPr/>
          <a:lstStyle/>
          <a:p>
            <a:fld id="{91F18EF7-BE1E-4ECB-84D4-67C2B4D8F095}" type="slidenum">
              <a:rPr lang="en-US" smtClean="0"/>
              <a:t>‹#›</a:t>
            </a:fld>
            <a:endParaRPr lang="en-US"/>
          </a:p>
        </p:txBody>
      </p:sp>
    </p:spTree>
    <p:extLst>
      <p:ext uri="{BB962C8B-B14F-4D97-AF65-F5344CB8AC3E}">
        <p14:creationId xmlns:p14="http://schemas.microsoft.com/office/powerpoint/2010/main" val="33668376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6AE3D8-6C35-428B-B2F2-251FDE10BD20}"/>
              </a:ext>
            </a:extLst>
          </p:cNvPr>
          <p:cNvSpPr>
            <a:spLocks noGrp="1"/>
          </p:cNvSpPr>
          <p:nvPr>
            <p:ph type="title"/>
          </p:nvPr>
        </p:nvSpPr>
        <p:spPr>
          <a:xfrm>
            <a:off x="800100" y="983769"/>
            <a:ext cx="10094770" cy="1180574"/>
          </a:xfrm>
          <a:solidFill>
            <a:schemeClr val="accent1">
              <a:lumMod val="20000"/>
              <a:lumOff val="80000"/>
            </a:schemeClr>
          </a:solidFill>
          <a:effectLst>
            <a:outerShdw dist="165100" dir="18900000" algn="bl" rotWithShape="0">
              <a:prstClr val="black"/>
            </a:outerShdw>
          </a:effectLst>
        </p:spPr>
        <p:txBody>
          <a:bodyPr/>
          <a:lstStyle>
            <a:lvl1pPr marL="182880">
              <a:defRPr/>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4F0B8015-E11A-42CA-AE88-7BD73F87E566}"/>
              </a:ext>
            </a:extLst>
          </p:cNvPr>
          <p:cNvSpPr>
            <a:spLocks noGrp="1"/>
          </p:cNvSpPr>
          <p:nvPr>
            <p:ph type="dt" sz="half" idx="10"/>
          </p:nvPr>
        </p:nvSpPr>
        <p:spPr/>
        <p:txBody>
          <a:bodyPr/>
          <a:lstStyle/>
          <a:p>
            <a:fld id="{E6171E64-FE02-4DE5-B72F-53C3706641C3}" type="datetimeFigureOut">
              <a:rPr lang="en-US" smtClean="0"/>
              <a:t>11/15/24</a:t>
            </a:fld>
            <a:endParaRPr lang="en-US"/>
          </a:p>
        </p:txBody>
      </p:sp>
      <p:sp>
        <p:nvSpPr>
          <p:cNvPr id="4" name="Footer Placeholder 3">
            <a:extLst>
              <a:ext uri="{FF2B5EF4-FFF2-40B4-BE49-F238E27FC236}">
                <a16:creationId xmlns:a16="http://schemas.microsoft.com/office/drawing/2014/main" id="{07309078-34CA-45CD-B479-03906A265C6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0D03258-F989-47B2-A643-A60CD8A77BC8}"/>
              </a:ext>
            </a:extLst>
          </p:cNvPr>
          <p:cNvSpPr>
            <a:spLocks noGrp="1"/>
          </p:cNvSpPr>
          <p:nvPr>
            <p:ph type="sldNum" sz="quarter" idx="12"/>
          </p:nvPr>
        </p:nvSpPr>
        <p:spPr/>
        <p:txBody>
          <a:bodyPr/>
          <a:lstStyle/>
          <a:p>
            <a:fld id="{91F18EF7-BE1E-4ECB-84D4-67C2B4D8F095}" type="slidenum">
              <a:rPr lang="en-US" smtClean="0"/>
              <a:t>‹#›</a:t>
            </a:fld>
            <a:endParaRPr lang="en-US"/>
          </a:p>
        </p:txBody>
      </p:sp>
    </p:spTree>
    <p:extLst>
      <p:ext uri="{BB962C8B-B14F-4D97-AF65-F5344CB8AC3E}">
        <p14:creationId xmlns:p14="http://schemas.microsoft.com/office/powerpoint/2010/main" val="27131397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7DA2F31-48B6-40CE-A364-3CE73FD859B4}"/>
              </a:ext>
            </a:extLst>
          </p:cNvPr>
          <p:cNvSpPr>
            <a:spLocks noGrp="1"/>
          </p:cNvSpPr>
          <p:nvPr>
            <p:ph type="dt" sz="half" idx="10"/>
          </p:nvPr>
        </p:nvSpPr>
        <p:spPr/>
        <p:txBody>
          <a:bodyPr/>
          <a:lstStyle/>
          <a:p>
            <a:fld id="{E6171E64-FE02-4DE5-B72F-53C3706641C3}" type="datetimeFigureOut">
              <a:rPr lang="en-US" smtClean="0"/>
              <a:t>11/15/24</a:t>
            </a:fld>
            <a:endParaRPr lang="en-US"/>
          </a:p>
        </p:txBody>
      </p:sp>
      <p:sp>
        <p:nvSpPr>
          <p:cNvPr id="3" name="Footer Placeholder 2">
            <a:extLst>
              <a:ext uri="{FF2B5EF4-FFF2-40B4-BE49-F238E27FC236}">
                <a16:creationId xmlns:a16="http://schemas.microsoft.com/office/drawing/2014/main" id="{117EEA00-F166-41EB-9331-CA99BB70F02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3BB051F-F8FC-4FF6-9783-45F9FE7AC302}"/>
              </a:ext>
            </a:extLst>
          </p:cNvPr>
          <p:cNvSpPr>
            <a:spLocks noGrp="1"/>
          </p:cNvSpPr>
          <p:nvPr>
            <p:ph type="sldNum" sz="quarter" idx="12"/>
          </p:nvPr>
        </p:nvSpPr>
        <p:spPr/>
        <p:txBody>
          <a:bodyPr/>
          <a:lstStyle/>
          <a:p>
            <a:fld id="{91F18EF7-BE1E-4ECB-84D4-67C2B4D8F095}" type="slidenum">
              <a:rPr lang="en-US" smtClean="0"/>
              <a:t>‹#›</a:t>
            </a:fld>
            <a:endParaRPr lang="en-US"/>
          </a:p>
        </p:txBody>
      </p:sp>
    </p:spTree>
    <p:extLst>
      <p:ext uri="{BB962C8B-B14F-4D97-AF65-F5344CB8AC3E}">
        <p14:creationId xmlns:p14="http://schemas.microsoft.com/office/powerpoint/2010/main" val="18262111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508635-A5AF-48F4-8CD2-FB0E01113904}"/>
              </a:ext>
            </a:extLst>
          </p:cNvPr>
          <p:cNvSpPr>
            <a:spLocks noGrp="1"/>
          </p:cNvSpPr>
          <p:nvPr>
            <p:ph type="title"/>
          </p:nvPr>
        </p:nvSpPr>
        <p:spPr>
          <a:xfrm>
            <a:off x="839788" y="987425"/>
            <a:ext cx="3932237" cy="1600200"/>
          </a:xfrm>
        </p:spPr>
        <p:txBody>
          <a:bodyPr anchor="t">
            <a:normAutofit/>
          </a:bodyPr>
          <a:lstStyle>
            <a:lvl1pPr>
              <a:defRPr sz="2800" b="1">
                <a:latin typeface="+mn-lt"/>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6E15E0E-DCC0-4781-A608-962B1241B5AA}"/>
              </a:ext>
            </a:extLst>
          </p:cNvPr>
          <p:cNvSpPr>
            <a:spLocks noGrp="1"/>
          </p:cNvSpPr>
          <p:nvPr>
            <p:ph idx="1"/>
          </p:nvPr>
        </p:nvSpPr>
        <p:spPr>
          <a:xfrm>
            <a:off x="5309826" y="987425"/>
            <a:ext cx="6045562"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121F43E-3D50-4A1C-A289-B3D0DD0E710F}"/>
              </a:ext>
            </a:extLst>
          </p:cNvPr>
          <p:cNvSpPr>
            <a:spLocks noGrp="1"/>
          </p:cNvSpPr>
          <p:nvPr>
            <p:ph type="body" sz="half" idx="2"/>
          </p:nvPr>
        </p:nvSpPr>
        <p:spPr>
          <a:xfrm>
            <a:off x="839788" y="2743200"/>
            <a:ext cx="3932237" cy="3127376"/>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1E70E3A-6639-4EA0-8305-C1899DAB49EB}"/>
              </a:ext>
            </a:extLst>
          </p:cNvPr>
          <p:cNvSpPr>
            <a:spLocks noGrp="1"/>
          </p:cNvSpPr>
          <p:nvPr>
            <p:ph type="dt" sz="half" idx="10"/>
          </p:nvPr>
        </p:nvSpPr>
        <p:spPr/>
        <p:txBody>
          <a:bodyPr/>
          <a:lstStyle/>
          <a:p>
            <a:fld id="{E6171E64-FE02-4DE5-B72F-53C3706641C3}" type="datetimeFigureOut">
              <a:rPr lang="en-US" smtClean="0"/>
              <a:t>11/15/24</a:t>
            </a:fld>
            <a:endParaRPr lang="en-US"/>
          </a:p>
        </p:txBody>
      </p:sp>
      <p:sp>
        <p:nvSpPr>
          <p:cNvPr id="6" name="Footer Placeholder 5">
            <a:extLst>
              <a:ext uri="{FF2B5EF4-FFF2-40B4-BE49-F238E27FC236}">
                <a16:creationId xmlns:a16="http://schemas.microsoft.com/office/drawing/2014/main" id="{5B6AFD57-4189-42FB-B29E-96366E51B44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AF5E2EC-8483-4FBC-9D29-C19025FA8F97}"/>
              </a:ext>
            </a:extLst>
          </p:cNvPr>
          <p:cNvSpPr>
            <a:spLocks noGrp="1"/>
          </p:cNvSpPr>
          <p:nvPr>
            <p:ph type="sldNum" sz="quarter" idx="12"/>
          </p:nvPr>
        </p:nvSpPr>
        <p:spPr/>
        <p:txBody>
          <a:bodyPr/>
          <a:lstStyle/>
          <a:p>
            <a:fld id="{91F18EF7-BE1E-4ECB-84D4-67C2B4D8F095}" type="slidenum">
              <a:rPr lang="en-US" smtClean="0"/>
              <a:t>‹#›</a:t>
            </a:fld>
            <a:endParaRPr lang="en-US"/>
          </a:p>
        </p:txBody>
      </p:sp>
    </p:spTree>
    <p:extLst>
      <p:ext uri="{BB962C8B-B14F-4D97-AF65-F5344CB8AC3E}">
        <p14:creationId xmlns:p14="http://schemas.microsoft.com/office/powerpoint/2010/main" val="38040273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5CE581-A090-4AE9-9965-B06BDB52BD95}"/>
              </a:ext>
            </a:extLst>
          </p:cNvPr>
          <p:cNvSpPr>
            <a:spLocks noGrp="1"/>
          </p:cNvSpPr>
          <p:nvPr>
            <p:ph type="title"/>
          </p:nvPr>
        </p:nvSpPr>
        <p:spPr>
          <a:xfrm>
            <a:off x="839788" y="987425"/>
            <a:ext cx="3932237" cy="1600200"/>
          </a:xfrm>
        </p:spPr>
        <p:txBody>
          <a:bodyPr anchor="t">
            <a:normAutofit/>
          </a:bodyPr>
          <a:lstStyle>
            <a:lvl1pPr>
              <a:defRPr sz="2800" b="1">
                <a:latin typeface="+mn-lt"/>
              </a:defRPr>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839DEF4-262F-4ACF-9B29-3D4B819E7065}"/>
              </a:ext>
            </a:extLst>
          </p:cNvPr>
          <p:cNvSpPr>
            <a:spLocks noGrp="1"/>
          </p:cNvSpPr>
          <p:nvPr>
            <p:ph type="pic" idx="1"/>
          </p:nvPr>
        </p:nvSpPr>
        <p:spPr>
          <a:xfrm>
            <a:off x="5353969" y="987425"/>
            <a:ext cx="5694503"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04ED7CBB-7A6F-441E-9072-2494B952FA8B}"/>
              </a:ext>
            </a:extLst>
          </p:cNvPr>
          <p:cNvSpPr>
            <a:spLocks noGrp="1"/>
          </p:cNvSpPr>
          <p:nvPr>
            <p:ph type="body" sz="half" idx="2"/>
          </p:nvPr>
        </p:nvSpPr>
        <p:spPr>
          <a:xfrm>
            <a:off x="839788" y="2743200"/>
            <a:ext cx="3932237" cy="3127376"/>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2159692-77BE-4A7D-AA70-635007A6E92C}"/>
              </a:ext>
            </a:extLst>
          </p:cNvPr>
          <p:cNvSpPr>
            <a:spLocks noGrp="1"/>
          </p:cNvSpPr>
          <p:nvPr>
            <p:ph type="dt" sz="half" idx="10"/>
          </p:nvPr>
        </p:nvSpPr>
        <p:spPr/>
        <p:txBody>
          <a:bodyPr/>
          <a:lstStyle/>
          <a:p>
            <a:fld id="{E6171E64-FE02-4DE5-B72F-53C3706641C3}" type="datetimeFigureOut">
              <a:rPr lang="en-US" smtClean="0"/>
              <a:t>11/15/24</a:t>
            </a:fld>
            <a:endParaRPr lang="en-US"/>
          </a:p>
        </p:txBody>
      </p:sp>
      <p:sp>
        <p:nvSpPr>
          <p:cNvPr id="6" name="Footer Placeholder 5">
            <a:extLst>
              <a:ext uri="{FF2B5EF4-FFF2-40B4-BE49-F238E27FC236}">
                <a16:creationId xmlns:a16="http://schemas.microsoft.com/office/drawing/2014/main" id="{FBB9A4DA-63AF-4D6A-98DB-E1D0AC741E5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76B7958-B19B-4C23-A82F-DD4E4B912B29}"/>
              </a:ext>
            </a:extLst>
          </p:cNvPr>
          <p:cNvSpPr>
            <a:spLocks noGrp="1"/>
          </p:cNvSpPr>
          <p:nvPr>
            <p:ph type="sldNum" sz="quarter" idx="12"/>
          </p:nvPr>
        </p:nvSpPr>
        <p:spPr/>
        <p:txBody>
          <a:bodyPr/>
          <a:lstStyle/>
          <a:p>
            <a:fld id="{91F18EF7-BE1E-4ECB-84D4-67C2B4D8F095}" type="slidenum">
              <a:rPr lang="en-US" smtClean="0"/>
              <a:t>‹#›</a:t>
            </a:fld>
            <a:endParaRPr lang="en-US"/>
          </a:p>
        </p:txBody>
      </p:sp>
    </p:spTree>
    <p:extLst>
      <p:ext uri="{BB962C8B-B14F-4D97-AF65-F5344CB8AC3E}">
        <p14:creationId xmlns:p14="http://schemas.microsoft.com/office/powerpoint/2010/main" val="22203510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2958AD-1CAD-45B3-B83D-DC9D33CD613F}"/>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9153F2E-0397-4423-8A88-D0059DEAF0CE}"/>
              </a:ext>
            </a:extLst>
          </p:cNvPr>
          <p:cNvSpPr>
            <a:spLocks noGrp="1"/>
          </p:cNvSpPr>
          <p:nvPr>
            <p:ph type="body" orient="vert" idx="1"/>
          </p:nvPr>
        </p:nvSpPr>
        <p:spPr>
          <a:xfrm>
            <a:off x="808662" y="2019299"/>
            <a:ext cx="10357666" cy="4114801"/>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27ADDE1-7025-4FA9-822D-481685085490}"/>
              </a:ext>
            </a:extLst>
          </p:cNvPr>
          <p:cNvSpPr>
            <a:spLocks noGrp="1"/>
          </p:cNvSpPr>
          <p:nvPr>
            <p:ph type="dt" sz="half" idx="10"/>
          </p:nvPr>
        </p:nvSpPr>
        <p:spPr/>
        <p:txBody>
          <a:bodyPr/>
          <a:lstStyle/>
          <a:p>
            <a:fld id="{E6171E64-FE02-4DE5-B72F-53C3706641C3}" type="datetimeFigureOut">
              <a:rPr lang="en-US" smtClean="0"/>
              <a:t>11/15/24</a:t>
            </a:fld>
            <a:endParaRPr lang="en-US"/>
          </a:p>
        </p:txBody>
      </p:sp>
      <p:sp>
        <p:nvSpPr>
          <p:cNvPr id="5" name="Footer Placeholder 4">
            <a:extLst>
              <a:ext uri="{FF2B5EF4-FFF2-40B4-BE49-F238E27FC236}">
                <a16:creationId xmlns:a16="http://schemas.microsoft.com/office/drawing/2014/main" id="{6B2A73E0-F328-46DC-98BE-CA0981F75A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4652226-010C-494F-8BE8-BF91F3553DD5}"/>
              </a:ext>
            </a:extLst>
          </p:cNvPr>
          <p:cNvSpPr>
            <a:spLocks noGrp="1"/>
          </p:cNvSpPr>
          <p:nvPr>
            <p:ph type="sldNum" sz="quarter" idx="12"/>
          </p:nvPr>
        </p:nvSpPr>
        <p:spPr/>
        <p:txBody>
          <a:bodyPr/>
          <a:lstStyle/>
          <a:p>
            <a:fld id="{91F18EF7-BE1E-4ECB-84D4-67C2B4D8F095}" type="slidenum">
              <a:rPr lang="en-US" smtClean="0"/>
              <a:t>‹#›</a:t>
            </a:fld>
            <a:endParaRPr lang="en-US"/>
          </a:p>
        </p:txBody>
      </p:sp>
      <p:grpSp>
        <p:nvGrpSpPr>
          <p:cNvPr id="7" name="Group 6">
            <a:extLst>
              <a:ext uri="{FF2B5EF4-FFF2-40B4-BE49-F238E27FC236}">
                <a16:creationId xmlns:a16="http://schemas.microsoft.com/office/drawing/2014/main" id="{9F89E9C4-9D18-4529-BC0C-68EAE507CDF8}"/>
              </a:ext>
            </a:extLst>
          </p:cNvPr>
          <p:cNvGrpSpPr/>
          <p:nvPr/>
        </p:nvGrpSpPr>
        <p:grpSpPr>
          <a:xfrm flipH="1" flipV="1">
            <a:off x="0" y="3551521"/>
            <a:ext cx="567782" cy="3306479"/>
            <a:chOff x="11619770" y="-2005"/>
            <a:chExt cx="567782" cy="3306479"/>
          </a:xfrm>
        </p:grpSpPr>
        <p:sp>
          <p:nvSpPr>
            <p:cNvPr id="8" name="Freeform: Shape 7">
              <a:extLst>
                <a:ext uri="{FF2B5EF4-FFF2-40B4-BE49-F238E27FC236}">
                  <a16:creationId xmlns:a16="http://schemas.microsoft.com/office/drawing/2014/main" id="{D7DF5937-0C03-4786-AB62-3CF7CECB92D6}"/>
                </a:ext>
              </a:extLst>
            </p:cNvPr>
            <p:cNvSpPr/>
            <p:nvPr/>
          </p:nvSpPr>
          <p:spPr>
            <a:xfrm flipV="1">
              <a:off x="11619770" y="373807"/>
              <a:ext cx="526228" cy="2930667"/>
            </a:xfrm>
            <a:custGeom>
              <a:avLst/>
              <a:gdLst>
                <a:gd name="connsiteX0" fmla="*/ 757287 w 757287"/>
                <a:gd name="connsiteY0" fmla="*/ 3694096 h 3694096"/>
                <a:gd name="connsiteX1" fmla="*/ 757287 w 757287"/>
                <a:gd name="connsiteY1" fmla="*/ 0 h 3694096"/>
                <a:gd name="connsiteX2" fmla="*/ 0 w 757287"/>
                <a:gd name="connsiteY2" fmla="*/ 0 h 3694096"/>
                <a:gd name="connsiteX3" fmla="*/ 0 w 757287"/>
                <a:gd name="connsiteY3" fmla="*/ 3686094 h 3694096"/>
              </a:gdLst>
              <a:ahLst/>
              <a:cxnLst>
                <a:cxn ang="0">
                  <a:pos x="connsiteX0" y="connsiteY0"/>
                </a:cxn>
                <a:cxn ang="0">
                  <a:pos x="connsiteX1" y="connsiteY1"/>
                </a:cxn>
                <a:cxn ang="0">
                  <a:pos x="connsiteX2" y="connsiteY2"/>
                </a:cxn>
                <a:cxn ang="0">
                  <a:pos x="connsiteX3" y="connsiteY3"/>
                </a:cxn>
              </a:cxnLst>
              <a:rect l="l" t="t" r="r" b="b"/>
              <a:pathLst>
                <a:path w="757287" h="3694096">
                  <a:moveTo>
                    <a:pt x="757287" y="3694096"/>
                  </a:moveTo>
                  <a:lnTo>
                    <a:pt x="757287" y="0"/>
                  </a:lnTo>
                  <a:lnTo>
                    <a:pt x="0" y="0"/>
                  </a:lnTo>
                  <a:lnTo>
                    <a:pt x="0" y="3686094"/>
                  </a:lnTo>
                  <a:close/>
                </a:path>
              </a:pathLst>
            </a:custGeom>
            <a:blipFill dpi="0" rotWithShape="1">
              <a:blip r:embed="rId2">
                <a:extLst>
                  <a:ext uri="{96DAC541-7B7A-43D3-8B79-37D633B846F1}">
                    <asvg:svgBlip xmlns:asvg="http://schemas.microsoft.com/office/drawing/2016/SVG/main" r:embed="rId3"/>
                  </a:ext>
                </a:extLst>
              </a:blip>
              <a:srcRect/>
              <a:tile tx="0" ty="0" sx="6000" sy="6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 name="Rectangle 8">
              <a:extLst>
                <a:ext uri="{FF2B5EF4-FFF2-40B4-BE49-F238E27FC236}">
                  <a16:creationId xmlns:a16="http://schemas.microsoft.com/office/drawing/2014/main" id="{E9AD93DB-2DB0-4B2D-884B-6EC45344325B}"/>
                </a:ext>
                <a:ext uri="{C183D7F6-B498-43B3-948B-1728B52AA6E4}">
                  <adec:decorative xmlns:adec="http://schemas.microsoft.com/office/drawing/2017/decorative" val="1"/>
                </a:ext>
              </a:extLst>
            </p:cNvPr>
            <p:cNvSpPr/>
            <p:nvPr/>
          </p:nvSpPr>
          <p:spPr>
            <a:xfrm flipH="1" flipV="1">
              <a:off x="11980943" y="-2005"/>
              <a:ext cx="206609" cy="202130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8517687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9C635D0-31D9-44E1-911D-F7D5D5400992}"/>
              </a:ext>
            </a:extLst>
          </p:cNvPr>
          <p:cNvSpPr>
            <a:spLocks noGrp="1"/>
          </p:cNvSpPr>
          <p:nvPr>
            <p:ph type="title" orient="vert"/>
          </p:nvPr>
        </p:nvSpPr>
        <p:spPr>
          <a:xfrm>
            <a:off x="8853914" y="624313"/>
            <a:ext cx="2537986" cy="5509787"/>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A67F9230-1FA4-439D-A800-B5F006F07C0D}"/>
              </a:ext>
            </a:extLst>
          </p:cNvPr>
          <p:cNvSpPr>
            <a:spLocks noGrp="1"/>
          </p:cNvSpPr>
          <p:nvPr>
            <p:ph type="body" orient="vert" idx="1"/>
          </p:nvPr>
        </p:nvSpPr>
        <p:spPr>
          <a:xfrm>
            <a:off x="800100" y="624313"/>
            <a:ext cx="7816542" cy="5509787"/>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05AB2A3-7055-43AF-8BAB-0A9B7444867A}"/>
              </a:ext>
            </a:extLst>
          </p:cNvPr>
          <p:cNvSpPr>
            <a:spLocks noGrp="1"/>
          </p:cNvSpPr>
          <p:nvPr>
            <p:ph type="dt" sz="half" idx="10"/>
          </p:nvPr>
        </p:nvSpPr>
        <p:spPr/>
        <p:txBody>
          <a:bodyPr/>
          <a:lstStyle/>
          <a:p>
            <a:fld id="{E6171E64-FE02-4DE5-B72F-53C3706641C3}" type="datetimeFigureOut">
              <a:rPr lang="en-US" smtClean="0"/>
              <a:t>11/15/24</a:t>
            </a:fld>
            <a:endParaRPr lang="en-US"/>
          </a:p>
        </p:txBody>
      </p:sp>
      <p:sp>
        <p:nvSpPr>
          <p:cNvPr id="5" name="Footer Placeholder 4">
            <a:extLst>
              <a:ext uri="{FF2B5EF4-FFF2-40B4-BE49-F238E27FC236}">
                <a16:creationId xmlns:a16="http://schemas.microsoft.com/office/drawing/2014/main" id="{EE9A1821-A311-49CD-BCB4-B4BC8866101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637C6A8-813A-486A-AA90-AB28935F2B4F}"/>
              </a:ext>
            </a:extLst>
          </p:cNvPr>
          <p:cNvSpPr>
            <a:spLocks noGrp="1"/>
          </p:cNvSpPr>
          <p:nvPr>
            <p:ph type="sldNum" sz="quarter" idx="12"/>
          </p:nvPr>
        </p:nvSpPr>
        <p:spPr/>
        <p:txBody>
          <a:bodyPr/>
          <a:lstStyle/>
          <a:p>
            <a:fld id="{91F18EF7-BE1E-4ECB-84D4-67C2B4D8F095}" type="slidenum">
              <a:rPr lang="en-US" smtClean="0"/>
              <a:t>‹#›</a:t>
            </a:fld>
            <a:endParaRPr lang="en-US"/>
          </a:p>
        </p:txBody>
      </p:sp>
      <p:grpSp>
        <p:nvGrpSpPr>
          <p:cNvPr id="7" name="Group 6">
            <a:extLst>
              <a:ext uri="{FF2B5EF4-FFF2-40B4-BE49-F238E27FC236}">
                <a16:creationId xmlns:a16="http://schemas.microsoft.com/office/drawing/2014/main" id="{F38C7A17-06CC-442C-A876-A51B2B556508}"/>
              </a:ext>
            </a:extLst>
          </p:cNvPr>
          <p:cNvGrpSpPr/>
          <p:nvPr/>
        </p:nvGrpSpPr>
        <p:grpSpPr>
          <a:xfrm flipH="1" flipV="1">
            <a:off x="0" y="3551521"/>
            <a:ext cx="567782" cy="3306479"/>
            <a:chOff x="11619770" y="-2005"/>
            <a:chExt cx="567782" cy="3306479"/>
          </a:xfrm>
        </p:grpSpPr>
        <p:sp>
          <p:nvSpPr>
            <p:cNvPr id="8" name="Freeform: Shape 7">
              <a:extLst>
                <a:ext uri="{FF2B5EF4-FFF2-40B4-BE49-F238E27FC236}">
                  <a16:creationId xmlns:a16="http://schemas.microsoft.com/office/drawing/2014/main" id="{54C1798A-2980-4F34-8355-7BCB6B295322}"/>
                </a:ext>
              </a:extLst>
            </p:cNvPr>
            <p:cNvSpPr/>
            <p:nvPr/>
          </p:nvSpPr>
          <p:spPr>
            <a:xfrm flipV="1">
              <a:off x="11619770" y="373807"/>
              <a:ext cx="526228" cy="2930667"/>
            </a:xfrm>
            <a:custGeom>
              <a:avLst/>
              <a:gdLst>
                <a:gd name="connsiteX0" fmla="*/ 757287 w 757287"/>
                <a:gd name="connsiteY0" fmla="*/ 3694096 h 3694096"/>
                <a:gd name="connsiteX1" fmla="*/ 757287 w 757287"/>
                <a:gd name="connsiteY1" fmla="*/ 0 h 3694096"/>
                <a:gd name="connsiteX2" fmla="*/ 0 w 757287"/>
                <a:gd name="connsiteY2" fmla="*/ 0 h 3694096"/>
                <a:gd name="connsiteX3" fmla="*/ 0 w 757287"/>
                <a:gd name="connsiteY3" fmla="*/ 3686094 h 3694096"/>
              </a:gdLst>
              <a:ahLst/>
              <a:cxnLst>
                <a:cxn ang="0">
                  <a:pos x="connsiteX0" y="connsiteY0"/>
                </a:cxn>
                <a:cxn ang="0">
                  <a:pos x="connsiteX1" y="connsiteY1"/>
                </a:cxn>
                <a:cxn ang="0">
                  <a:pos x="connsiteX2" y="connsiteY2"/>
                </a:cxn>
                <a:cxn ang="0">
                  <a:pos x="connsiteX3" y="connsiteY3"/>
                </a:cxn>
              </a:cxnLst>
              <a:rect l="l" t="t" r="r" b="b"/>
              <a:pathLst>
                <a:path w="757287" h="3694096">
                  <a:moveTo>
                    <a:pt x="757287" y="3694096"/>
                  </a:moveTo>
                  <a:lnTo>
                    <a:pt x="757287" y="0"/>
                  </a:lnTo>
                  <a:lnTo>
                    <a:pt x="0" y="0"/>
                  </a:lnTo>
                  <a:lnTo>
                    <a:pt x="0" y="3686094"/>
                  </a:lnTo>
                  <a:close/>
                </a:path>
              </a:pathLst>
            </a:custGeom>
            <a:blipFill dpi="0" rotWithShape="1">
              <a:blip r:embed="rId2">
                <a:extLst>
                  <a:ext uri="{96DAC541-7B7A-43D3-8B79-37D633B846F1}">
                    <asvg:svgBlip xmlns:asvg="http://schemas.microsoft.com/office/drawing/2016/SVG/main" r:embed="rId3"/>
                  </a:ext>
                </a:extLst>
              </a:blip>
              <a:srcRect/>
              <a:tile tx="0" ty="0" sx="6000" sy="6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 name="Rectangle 8">
              <a:extLst>
                <a:ext uri="{FF2B5EF4-FFF2-40B4-BE49-F238E27FC236}">
                  <a16:creationId xmlns:a16="http://schemas.microsoft.com/office/drawing/2014/main" id="{59D7542C-E4AE-488F-BC75-2E7ED83910CE}"/>
                </a:ext>
                <a:ext uri="{C183D7F6-B498-43B3-948B-1728B52AA6E4}">
                  <adec:decorative xmlns:adec="http://schemas.microsoft.com/office/drawing/2017/decorative" val="1"/>
                </a:ext>
              </a:extLst>
            </p:cNvPr>
            <p:cNvSpPr/>
            <p:nvPr/>
          </p:nvSpPr>
          <p:spPr>
            <a:xfrm flipH="1" flipV="1">
              <a:off x="11980943" y="-2005"/>
              <a:ext cx="206609" cy="202130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41279340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sv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586DAE1-1F65-43B8-A400-95E6DEEDCDFC}"/>
              </a:ext>
            </a:extLst>
          </p:cNvPr>
          <p:cNvSpPr>
            <a:spLocks noGrp="1"/>
          </p:cNvSpPr>
          <p:nvPr>
            <p:ph type="title"/>
          </p:nvPr>
        </p:nvSpPr>
        <p:spPr>
          <a:xfrm>
            <a:off x="808661" y="365125"/>
            <a:ext cx="10357666" cy="1438450"/>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D75C993-A44B-4C2D-818E-4C9000BB05C1}"/>
              </a:ext>
            </a:extLst>
          </p:cNvPr>
          <p:cNvSpPr>
            <a:spLocks noGrp="1"/>
          </p:cNvSpPr>
          <p:nvPr>
            <p:ph type="body" idx="1"/>
          </p:nvPr>
        </p:nvSpPr>
        <p:spPr>
          <a:xfrm>
            <a:off x="808662" y="2019299"/>
            <a:ext cx="10357666" cy="411480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95A21B6E-ECC6-47D0-9C14-812B746F1563}"/>
              </a:ext>
            </a:extLst>
          </p:cNvPr>
          <p:cNvSpPr>
            <a:spLocks noGrp="1"/>
          </p:cNvSpPr>
          <p:nvPr>
            <p:ph type="dt" sz="half" idx="2"/>
          </p:nvPr>
        </p:nvSpPr>
        <p:spPr>
          <a:xfrm>
            <a:off x="795014" y="6342042"/>
            <a:ext cx="2743200" cy="365125"/>
          </a:xfrm>
          <a:prstGeom prst="rect">
            <a:avLst/>
          </a:prstGeom>
        </p:spPr>
        <p:txBody>
          <a:bodyPr vert="horz" lIns="91440" tIns="45720" rIns="91440" bIns="45720" rtlCol="0" anchor="ctr"/>
          <a:lstStyle>
            <a:lvl1pPr algn="l">
              <a:defRPr sz="1000" spc="100" baseline="0">
                <a:solidFill>
                  <a:schemeClr val="tx1"/>
                </a:solidFill>
              </a:defRPr>
            </a:lvl1pPr>
          </a:lstStyle>
          <a:p>
            <a:fld id="{E6171E64-FE02-4DE5-B72F-53C3706641C3}" type="datetimeFigureOut">
              <a:rPr lang="en-US" smtClean="0"/>
              <a:t>11/15/24</a:t>
            </a:fld>
            <a:endParaRPr lang="en-US"/>
          </a:p>
        </p:txBody>
      </p:sp>
      <p:sp>
        <p:nvSpPr>
          <p:cNvPr id="5" name="Footer Placeholder 4">
            <a:extLst>
              <a:ext uri="{FF2B5EF4-FFF2-40B4-BE49-F238E27FC236}">
                <a16:creationId xmlns:a16="http://schemas.microsoft.com/office/drawing/2014/main" id="{5209A716-DEA9-48A9-A5BC-0F392D2B49AC}"/>
              </a:ext>
            </a:extLst>
          </p:cNvPr>
          <p:cNvSpPr>
            <a:spLocks noGrp="1"/>
          </p:cNvSpPr>
          <p:nvPr>
            <p:ph type="ftr" sz="quarter" idx="3"/>
          </p:nvPr>
        </p:nvSpPr>
        <p:spPr>
          <a:xfrm>
            <a:off x="7696200" y="6342042"/>
            <a:ext cx="3470128" cy="365125"/>
          </a:xfrm>
          <a:prstGeom prst="rect">
            <a:avLst/>
          </a:prstGeom>
        </p:spPr>
        <p:txBody>
          <a:bodyPr vert="horz" lIns="91440" tIns="45720" rIns="91440" bIns="45720" rtlCol="0" anchor="ctr"/>
          <a:lstStyle>
            <a:lvl1pPr algn="r">
              <a:defRPr sz="1000" spc="50" baseline="0">
                <a:solidFill>
                  <a:schemeClr val="tx1"/>
                </a:solidFill>
              </a:defRPr>
            </a:lvl1pPr>
          </a:lstStyle>
          <a:p>
            <a:endParaRPr lang="en-US"/>
          </a:p>
        </p:txBody>
      </p:sp>
      <p:sp>
        <p:nvSpPr>
          <p:cNvPr id="6" name="Slide Number Placeholder 5">
            <a:extLst>
              <a:ext uri="{FF2B5EF4-FFF2-40B4-BE49-F238E27FC236}">
                <a16:creationId xmlns:a16="http://schemas.microsoft.com/office/drawing/2014/main" id="{C09CB69E-A0E4-4558-9C62-4CD8CDD2A501}"/>
              </a:ext>
            </a:extLst>
          </p:cNvPr>
          <p:cNvSpPr>
            <a:spLocks noGrp="1"/>
          </p:cNvSpPr>
          <p:nvPr>
            <p:ph type="sldNum" sz="quarter" idx="4"/>
          </p:nvPr>
        </p:nvSpPr>
        <p:spPr>
          <a:xfrm>
            <a:off x="11166329" y="6342042"/>
            <a:ext cx="526228" cy="365125"/>
          </a:xfrm>
          <a:prstGeom prst="rect">
            <a:avLst/>
          </a:prstGeom>
        </p:spPr>
        <p:txBody>
          <a:bodyPr vert="horz" lIns="91440" tIns="45720" rIns="91440" bIns="45720" rtlCol="0" anchor="ctr"/>
          <a:lstStyle>
            <a:lvl1pPr algn="r">
              <a:defRPr sz="1000" spc="100" baseline="0">
                <a:solidFill>
                  <a:schemeClr val="tx1"/>
                </a:solidFill>
              </a:defRPr>
            </a:lvl1pPr>
          </a:lstStyle>
          <a:p>
            <a:fld id="{91F18EF7-BE1E-4ECB-84D4-67C2B4D8F095}" type="slidenum">
              <a:rPr lang="en-US" smtClean="0"/>
              <a:t>‹#›</a:t>
            </a:fld>
            <a:endParaRPr lang="en-US"/>
          </a:p>
        </p:txBody>
      </p:sp>
      <p:grpSp>
        <p:nvGrpSpPr>
          <p:cNvPr id="7" name="Group 6">
            <a:extLst>
              <a:ext uri="{FF2B5EF4-FFF2-40B4-BE49-F238E27FC236}">
                <a16:creationId xmlns:a16="http://schemas.microsoft.com/office/drawing/2014/main" id="{EB6ECC43-D65E-4A7B-A76B-D278A2184166}"/>
              </a:ext>
            </a:extLst>
          </p:cNvPr>
          <p:cNvGrpSpPr/>
          <p:nvPr/>
        </p:nvGrpSpPr>
        <p:grpSpPr>
          <a:xfrm flipV="1">
            <a:off x="11626076" y="3551521"/>
            <a:ext cx="567782" cy="3306479"/>
            <a:chOff x="11619770" y="-2005"/>
            <a:chExt cx="567782" cy="3306479"/>
          </a:xfrm>
        </p:grpSpPr>
        <p:sp>
          <p:nvSpPr>
            <p:cNvPr id="8" name="Freeform: Shape 7">
              <a:extLst>
                <a:ext uri="{FF2B5EF4-FFF2-40B4-BE49-F238E27FC236}">
                  <a16:creationId xmlns:a16="http://schemas.microsoft.com/office/drawing/2014/main" id="{7EE443C5-5AB9-407B-A8C3-011BB14FEF06}"/>
                </a:ext>
              </a:extLst>
            </p:cNvPr>
            <p:cNvSpPr/>
            <p:nvPr/>
          </p:nvSpPr>
          <p:spPr>
            <a:xfrm flipV="1">
              <a:off x="11619770" y="373807"/>
              <a:ext cx="526228" cy="2930667"/>
            </a:xfrm>
            <a:custGeom>
              <a:avLst/>
              <a:gdLst>
                <a:gd name="connsiteX0" fmla="*/ 757287 w 757287"/>
                <a:gd name="connsiteY0" fmla="*/ 3694096 h 3694096"/>
                <a:gd name="connsiteX1" fmla="*/ 757287 w 757287"/>
                <a:gd name="connsiteY1" fmla="*/ 0 h 3694096"/>
                <a:gd name="connsiteX2" fmla="*/ 0 w 757287"/>
                <a:gd name="connsiteY2" fmla="*/ 0 h 3694096"/>
                <a:gd name="connsiteX3" fmla="*/ 0 w 757287"/>
                <a:gd name="connsiteY3" fmla="*/ 3686094 h 3694096"/>
              </a:gdLst>
              <a:ahLst/>
              <a:cxnLst>
                <a:cxn ang="0">
                  <a:pos x="connsiteX0" y="connsiteY0"/>
                </a:cxn>
                <a:cxn ang="0">
                  <a:pos x="connsiteX1" y="connsiteY1"/>
                </a:cxn>
                <a:cxn ang="0">
                  <a:pos x="connsiteX2" y="connsiteY2"/>
                </a:cxn>
                <a:cxn ang="0">
                  <a:pos x="connsiteX3" y="connsiteY3"/>
                </a:cxn>
              </a:cxnLst>
              <a:rect l="l" t="t" r="r" b="b"/>
              <a:pathLst>
                <a:path w="757287" h="3694096">
                  <a:moveTo>
                    <a:pt x="757287" y="3694096"/>
                  </a:moveTo>
                  <a:lnTo>
                    <a:pt x="757287" y="0"/>
                  </a:lnTo>
                  <a:lnTo>
                    <a:pt x="0" y="0"/>
                  </a:lnTo>
                  <a:lnTo>
                    <a:pt x="0" y="3686094"/>
                  </a:lnTo>
                  <a:close/>
                </a:path>
              </a:pathLst>
            </a:custGeom>
            <a:blipFill dpi="0" rotWithShape="1">
              <a:blip r:embed="rId13">
                <a:extLst>
                  <a:ext uri="{96DAC541-7B7A-43D3-8B79-37D633B846F1}">
                    <asvg:svgBlip xmlns:asvg="http://schemas.microsoft.com/office/drawing/2016/SVG/main" r:embed="rId14"/>
                  </a:ext>
                </a:extLst>
              </a:blip>
              <a:srcRect/>
              <a:tile tx="0" ty="0" sx="6000" sy="6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 name="Rectangle 8">
              <a:extLst>
                <a:ext uri="{FF2B5EF4-FFF2-40B4-BE49-F238E27FC236}">
                  <a16:creationId xmlns:a16="http://schemas.microsoft.com/office/drawing/2014/main" id="{4538C9FA-DA5E-4785-8F4A-CA481A3A6526}"/>
                </a:ext>
                <a:ext uri="{C183D7F6-B498-43B3-948B-1728B52AA6E4}">
                  <adec:decorative xmlns:adec="http://schemas.microsoft.com/office/drawing/2017/decorative" val="1"/>
                </a:ext>
              </a:extLst>
            </p:cNvPr>
            <p:cNvSpPr/>
            <p:nvPr/>
          </p:nvSpPr>
          <p:spPr>
            <a:xfrm flipH="1" flipV="1">
              <a:off x="11980943" y="-2005"/>
              <a:ext cx="206609" cy="202130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192643022"/>
      </p:ext>
    </p:extLst>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62" r:id="rId7"/>
    <p:sldLayoutId id="2147483663" r:id="rId8"/>
    <p:sldLayoutId id="2147483664" r:id="rId9"/>
    <p:sldLayoutId id="2147483665" r:id="rId10"/>
    <p:sldLayoutId id="2147483672" r:id="rId11"/>
  </p:sldLayoutIdLst>
  <p:txStyles>
    <p:titleStyle>
      <a:lvl1pPr algn="l" defTabSz="914400" rtl="0" eaLnBrk="1" latinLnBrk="0" hangingPunct="1">
        <a:lnSpc>
          <a:spcPct val="120000"/>
        </a:lnSpc>
        <a:spcBef>
          <a:spcPct val="0"/>
        </a:spcBef>
        <a:buNone/>
        <a:defRPr sz="3200" kern="1200" cap="all" spc="700" baseline="0">
          <a:solidFill>
            <a:schemeClr val="tx1"/>
          </a:solidFill>
          <a:latin typeface="+mj-lt"/>
          <a:ea typeface="+mj-ea"/>
          <a:cs typeface="+mj-cs"/>
        </a:defRPr>
      </a:lvl1pPr>
    </p:titleStyle>
    <p:bodyStyle>
      <a:lvl1pPr marL="228600" indent="-228600" algn="l" defTabSz="914400" rtl="0" eaLnBrk="1" latinLnBrk="0" hangingPunct="1">
        <a:lnSpc>
          <a:spcPct val="130000"/>
        </a:lnSpc>
        <a:spcBef>
          <a:spcPts val="1000"/>
        </a:spcBef>
        <a:buSzPct val="85000"/>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30000"/>
        </a:lnSpc>
        <a:spcBef>
          <a:spcPts val="500"/>
        </a:spcBef>
        <a:buSzPct val="100000"/>
        <a:buFont typeface="Avenir Next LT Pro Light" panose="020B0304020202020204" pitchFamily="34" charset="0"/>
        <a:buChar char="–"/>
        <a:defRPr sz="1800" kern="1200">
          <a:solidFill>
            <a:schemeClr val="tx1"/>
          </a:solidFill>
          <a:latin typeface="+mn-lt"/>
          <a:ea typeface="+mn-ea"/>
          <a:cs typeface="+mn-cs"/>
        </a:defRPr>
      </a:lvl2pPr>
      <a:lvl3pPr marL="731520" indent="-228600" algn="l" defTabSz="914400" rtl="0" eaLnBrk="1" latinLnBrk="0" hangingPunct="1">
        <a:lnSpc>
          <a:spcPct val="130000"/>
        </a:lnSpc>
        <a:spcBef>
          <a:spcPts val="500"/>
        </a:spcBef>
        <a:buSzPct val="85000"/>
        <a:buFont typeface="Arial" panose="020B0604020202020204" pitchFamily="34" charset="0"/>
        <a:buChar char="•"/>
        <a:defRPr sz="1600" kern="1200">
          <a:solidFill>
            <a:schemeClr val="tx1"/>
          </a:solidFill>
          <a:latin typeface="+mn-lt"/>
          <a:ea typeface="+mn-ea"/>
          <a:cs typeface="+mn-cs"/>
        </a:defRPr>
      </a:lvl3pPr>
      <a:lvl4pPr marL="1005840" indent="-228600" algn="l" defTabSz="914400" rtl="0" eaLnBrk="1" latinLnBrk="0" hangingPunct="1">
        <a:lnSpc>
          <a:spcPct val="130000"/>
        </a:lnSpc>
        <a:spcBef>
          <a:spcPts val="500"/>
        </a:spcBef>
        <a:buSzPct val="100000"/>
        <a:buFont typeface="Avenir Next LT Pro Light" panose="020B0304020202020204" pitchFamily="34" charset="0"/>
        <a:buChar char="–"/>
        <a:defRPr sz="1400" kern="1200">
          <a:solidFill>
            <a:schemeClr val="tx1"/>
          </a:solidFill>
          <a:latin typeface="+mn-lt"/>
          <a:ea typeface="+mn-ea"/>
          <a:cs typeface="+mn-cs"/>
        </a:defRPr>
      </a:lvl4pPr>
      <a:lvl5pPr marL="1188720" indent="-228600" algn="l" defTabSz="914400" rtl="0" eaLnBrk="1" latinLnBrk="0" hangingPunct="1">
        <a:lnSpc>
          <a:spcPct val="130000"/>
        </a:lnSpc>
        <a:spcBef>
          <a:spcPts val="500"/>
        </a:spcBef>
        <a:buSzPct val="85000"/>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5.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2.svg"/><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2.sv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2.svg"/><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2.svg"/><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sv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10.jpeg"/><Relationship Id="rId4" Type="http://schemas.openxmlformats.org/officeDocument/2006/relationships/image" Target="../media/image2.svg"/></Relationships>
</file>

<file path=ppt/slides/_rels/slide7.xml.rels><?xml version="1.0" encoding="UTF-8" standalone="yes"?>
<Relationships xmlns="http://schemas.openxmlformats.org/package/2006/relationships"><Relationship Id="rId8" Type="http://schemas.openxmlformats.org/officeDocument/2006/relationships/image" Target="../media/image14.jpg"/><Relationship Id="rId13" Type="http://schemas.openxmlformats.org/officeDocument/2006/relationships/image" Target="../media/image19.jpg"/><Relationship Id="rId3" Type="http://schemas.openxmlformats.org/officeDocument/2006/relationships/image" Target="../media/image1.png"/><Relationship Id="rId7" Type="http://schemas.openxmlformats.org/officeDocument/2006/relationships/image" Target="../media/image13.jpg"/><Relationship Id="rId12" Type="http://schemas.openxmlformats.org/officeDocument/2006/relationships/image" Target="../media/image18.jp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2.svg"/><Relationship Id="rId11" Type="http://schemas.openxmlformats.org/officeDocument/2006/relationships/image" Target="../media/image17.jpg"/><Relationship Id="rId5" Type="http://schemas.openxmlformats.org/officeDocument/2006/relationships/image" Target="../media/image11.png"/><Relationship Id="rId10" Type="http://schemas.openxmlformats.org/officeDocument/2006/relationships/image" Target="../media/image16.jpg"/><Relationship Id="rId4" Type="http://schemas.openxmlformats.org/officeDocument/2006/relationships/image" Target="../media/image2.svg"/><Relationship Id="rId9" Type="http://schemas.openxmlformats.org/officeDocument/2006/relationships/image" Target="../media/image15.jpg"/><Relationship Id="rId14" Type="http://schemas.openxmlformats.org/officeDocument/2006/relationships/image" Target="../media/image20.jp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sv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25.jpg"/><Relationship Id="rId5" Type="http://schemas.openxmlformats.org/officeDocument/2006/relationships/image" Target="../media/image24.jpg"/><Relationship Id="rId4" Type="http://schemas.openxmlformats.org/officeDocument/2006/relationships/image" Target="../media/image23.jpg"/></Relationships>
</file>

<file path=ppt/slides/_rels/slide11.xml.rels><?xml version="1.0" encoding="UTF-8" standalone="yes"?>
<Relationships xmlns="http://schemas.openxmlformats.org/package/2006/relationships"><Relationship Id="rId8" Type="http://schemas.openxmlformats.org/officeDocument/2006/relationships/image" Target="../media/image22.jpg"/><Relationship Id="rId3" Type="http://schemas.openxmlformats.org/officeDocument/2006/relationships/image" Target="../media/image11.png"/><Relationship Id="rId7" Type="http://schemas.openxmlformats.org/officeDocument/2006/relationships/image" Target="../media/image25.jp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23.jpg"/><Relationship Id="rId5" Type="http://schemas.openxmlformats.org/officeDocument/2006/relationships/image" Target="../media/image24.jpg"/><Relationship Id="rId4" Type="http://schemas.openxmlformats.org/officeDocument/2006/relationships/image" Target="../media/image12.svg"/></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2.svg"/><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2.svg"/><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2.svg"/><Relationship Id="rId4" Type="http://schemas.openxmlformats.org/officeDocument/2006/relationships/image" Target="../media/image1.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26.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28.png"/><Relationship Id="rId4" Type="http://schemas.openxmlformats.org/officeDocument/2006/relationships/image" Target="../media/image2.svg"/></Relationships>
</file>

<file path=ppt/slides/_rels/slide16.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9.png"/><Relationship Id="rId7"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svg"/><Relationship Id="rId4" Type="http://schemas.openxmlformats.org/officeDocument/2006/relationships/image" Target="../media/image1.png"/></Relationships>
</file>

<file path=ppt/slides/_rels/slide17.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1.png"/><Relationship Id="rId7" Type="http://schemas.openxmlformats.org/officeDocument/2006/relationships/image" Target="../media/image33.jp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32.jpg"/><Relationship Id="rId5" Type="http://schemas.openxmlformats.org/officeDocument/2006/relationships/image" Target="../media/image31.jpg"/><Relationship Id="rId10" Type="http://schemas.openxmlformats.org/officeDocument/2006/relationships/image" Target="../media/image26.png"/><Relationship Id="rId4" Type="http://schemas.openxmlformats.org/officeDocument/2006/relationships/image" Target="../media/image2.svg"/><Relationship Id="rId9" Type="http://schemas.openxmlformats.org/officeDocument/2006/relationships/image" Target="../media/image28.png"/></Relationships>
</file>

<file path=ppt/slides/_rels/slide18.xml.rels><?xml version="1.0" encoding="UTF-8" standalone="yes"?>
<Relationships xmlns="http://schemas.openxmlformats.org/package/2006/relationships"><Relationship Id="rId3" Type="http://schemas.openxmlformats.org/officeDocument/2006/relationships/hyperlink" Target="https://brithdirmawr.co.uk/" TargetMode="External"/><Relationship Id="rId2" Type="http://schemas.openxmlformats.org/officeDocument/2006/relationships/hyperlink" Target="https://www.researchgate.net/profile/Annu-Baranwal/" TargetMode="External"/><Relationship Id="rId1" Type="http://schemas.openxmlformats.org/officeDocument/2006/relationships/slideLayout" Target="../slideLayouts/slideLayout2.xml"/><Relationship Id="rId5" Type="http://schemas.openxmlformats.org/officeDocument/2006/relationships/hyperlink" Target="https://gaianism.org/what-is-gaianism/" TargetMode="External"/><Relationship Id="rId4" Type="http://schemas.openxmlformats.org/officeDocument/2006/relationships/hyperlink" Target="https://sustainabledevelopment.un.org/content/documents/5987our-common-future.pdf"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www.iisd.org/mission-and-goals/sustainable-development" TargetMode="External"/><Relationship Id="rId2" Type="http://schemas.openxmlformats.org/officeDocument/2006/relationships/hyperlink" Target="https://www.huckmag.com/article/enter-the-tipi-inside-uks-original-eco-community-2" TargetMode="External"/><Relationship Id="rId1" Type="http://schemas.openxmlformats.org/officeDocument/2006/relationships/slideLayout" Target="../slideLayouts/slideLayout2.xml"/><Relationship Id="rId6" Type="http://schemas.openxmlformats.org/officeDocument/2006/relationships/hyperlink" Target="https://www.google.co.uk/books/edition/Ecology_Community_and_Lifestyle/egGtPctMg8UC?hl=en&amp;gb%20pv=1&amp;dq=N%C3%A6ss+1989+Ecology,+Community+and+Lifestyle:+Outline+of+an+Ecosophy&amp;printsec=fr%20ontcover" TargetMode="External"/><Relationship Id="rId5" Type="http://schemas.openxmlformats.org/officeDocument/2006/relationships/hyperlink" Target="https://doi.org/10.26332/seemedj.v6i1.219" TargetMode="External"/><Relationship Id="rId4" Type="http://schemas.openxmlformats.org/officeDocument/2006/relationships/hyperlink" Target="https://lammas.org.uk/en/ecovillage/"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tcpa.org.uk/wp-content/uploads/2021/11/final_20mnguide-compressed.pdf" TargetMode="External"/><Relationship Id="rId2" Type="http://schemas.openxmlformats.org/officeDocument/2006/relationships/hyperlink" Target="https://doi.org/10.1007/s11625-018-0627-5" TargetMode="External"/><Relationship Id="rId1" Type="http://schemas.openxmlformats.org/officeDocument/2006/relationships/slideLayout" Target="../slideLayouts/slideLayout2.xml"/><Relationship Id="rId6" Type="http://schemas.openxmlformats.org/officeDocument/2006/relationships/hyperlink" Target="https://sdgs.un.org/goals/goal11" TargetMode="External"/><Relationship Id="rId5" Type="http://schemas.openxmlformats.org/officeDocument/2006/relationships/hyperlink" Target="https://sdgs.un.org/goals" TargetMode="External"/><Relationship Id="rId4" Type="http://schemas.openxmlformats.org/officeDocument/2006/relationships/hyperlink" Target="https://www.sustain.ucla.edu/what-is-sustainability/" TargetMode="External"/></Relationships>
</file>

<file path=ppt/slides/_rels/slide21.xml.rels><?xml version="1.0" encoding="UTF-8" standalone="yes"?>
<Relationships xmlns="http://schemas.openxmlformats.org/package/2006/relationships"><Relationship Id="rId3" Type="http://schemas.openxmlformats.org/officeDocument/2006/relationships/hyperlink" Target="https://sdgs.un.org/goals/goal15" TargetMode="External"/><Relationship Id="rId2" Type="http://schemas.openxmlformats.org/officeDocument/2006/relationships/hyperlink" Target="https://sdgs.un.org/goals/goal12" TargetMode="External"/><Relationship Id="rId1" Type="http://schemas.openxmlformats.org/officeDocument/2006/relationships/slideLayout" Target="../slideLayouts/slideLayout2.xml"/><Relationship Id="rId5" Type="http://schemas.openxmlformats.org/officeDocument/2006/relationships/hyperlink" Target="https://www.gov.wales/sites/default/files/publications/2019-06/planning-permission-one-planet-developments-in-open-countryside.pdf" TargetMode="External"/><Relationship Id="rId4" Type="http://schemas.openxmlformats.org/officeDocument/2006/relationships/hyperlink" Target="https://sdgs.un.org/goals/goal13" TargetMode="External"/></Relationships>
</file>

<file path=ppt/slides/_rels/slide22.xml.rels><?xml version="1.0" encoding="UTF-8" standalone="yes"?>
<Relationships xmlns="http://schemas.openxmlformats.org/package/2006/relationships"><Relationship Id="rId3" Type="http://schemas.openxmlformats.org/officeDocument/2006/relationships/hyperlink" Target="https://spells8.com/lessons/gaia-goddess/" TargetMode="External"/><Relationship Id="rId2" Type="http://schemas.openxmlformats.org/officeDocument/2006/relationships/hyperlink" Target="https://www.facebook.com/photo/?fbid=505046035093803&amp;set=a.505046018427138" TargetMode="External"/><Relationship Id="rId1" Type="http://schemas.openxmlformats.org/officeDocument/2006/relationships/slideLayout" Target="../slideLayouts/slideLayout2.xml"/><Relationship Id="rId6" Type="http://schemas.openxmlformats.org/officeDocument/2006/relationships/hyperlink" Target="https://www.rl360.com/row/funds/investment-definitions/sdgs.htm" TargetMode="External"/><Relationship Id="rId5" Type="http://schemas.openxmlformats.org/officeDocument/2006/relationships/hyperlink" Target="https://gbezine.co.uk/lammas-eco-village/2/" TargetMode="External"/><Relationship Id="rId4" Type="http://schemas.openxmlformats.org/officeDocument/2006/relationships/hyperlink" Target="https://www.thetimes.com/uk/environment/article/police-descend-on-eco-haven-after-acid-attack-x2sm209qd"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3" name="Rectangle 42">
            <a:extLst>
              <a:ext uri="{FF2B5EF4-FFF2-40B4-BE49-F238E27FC236}">
                <a16:creationId xmlns:a16="http://schemas.microsoft.com/office/drawing/2014/main" id="{FFC321AD-2C92-446F-AF58-8CAA634BFD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3EA855B9-EE27-4441-846C-35DF1C6483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Figures of houses in different position and sizes">
            <a:extLst>
              <a:ext uri="{FF2B5EF4-FFF2-40B4-BE49-F238E27FC236}">
                <a16:creationId xmlns:a16="http://schemas.microsoft.com/office/drawing/2014/main" id="{BDF003CC-035F-249B-4D68-788E4417D4BE}"/>
              </a:ext>
            </a:extLst>
          </p:cNvPr>
          <p:cNvPicPr>
            <a:picLocks noChangeAspect="1"/>
          </p:cNvPicPr>
          <p:nvPr/>
        </p:nvPicPr>
        <p:blipFill>
          <a:blip r:embed="rId3">
            <a:alphaModFix amt="50000"/>
          </a:blip>
          <a:srcRect/>
          <a:stretch/>
        </p:blipFill>
        <p:spPr>
          <a:xfrm>
            <a:off x="-13253" y="11"/>
            <a:ext cx="12191979" cy="6857989"/>
          </a:xfrm>
          <a:prstGeom prst="rect">
            <a:avLst/>
          </a:prstGeom>
        </p:spPr>
      </p:pic>
      <p:sp>
        <p:nvSpPr>
          <p:cNvPr id="2" name="Title 1">
            <a:extLst>
              <a:ext uri="{FF2B5EF4-FFF2-40B4-BE49-F238E27FC236}">
                <a16:creationId xmlns:a16="http://schemas.microsoft.com/office/drawing/2014/main" id="{3B0BD77D-E0B7-E1B6-73AF-47571CA57B64}"/>
              </a:ext>
            </a:extLst>
          </p:cNvPr>
          <p:cNvSpPr>
            <a:spLocks noGrp="1"/>
          </p:cNvSpPr>
          <p:nvPr>
            <p:ph type="ctrTitle"/>
          </p:nvPr>
        </p:nvSpPr>
        <p:spPr>
          <a:xfrm>
            <a:off x="797047" y="2002536"/>
            <a:ext cx="9633312" cy="2852928"/>
          </a:xfrm>
        </p:spPr>
        <p:txBody>
          <a:bodyPr>
            <a:normAutofit/>
          </a:bodyPr>
          <a:lstStyle/>
          <a:p>
            <a:pPr>
              <a:lnSpc>
                <a:spcPct val="120000"/>
              </a:lnSpc>
            </a:pPr>
            <a:r>
              <a:rPr lang="en-GB" spc="300" dirty="0">
                <a:solidFill>
                  <a:srgbClr val="FFFFFF"/>
                </a:solidFill>
              </a:rPr>
              <a:t>ECGE7007Q; Assessment 2</a:t>
            </a:r>
            <a:br>
              <a:rPr lang="en-GB" spc="300" dirty="0">
                <a:solidFill>
                  <a:srgbClr val="FFFFFF"/>
                </a:solidFill>
              </a:rPr>
            </a:br>
            <a:r>
              <a:rPr lang="en-GB" spc="300" dirty="0">
                <a:solidFill>
                  <a:srgbClr val="FFFFFF"/>
                </a:solidFill>
              </a:rPr>
              <a:t>Jessica Rowe; 2108311</a:t>
            </a:r>
            <a:br>
              <a:rPr lang="en-GB" spc="300" dirty="0">
                <a:solidFill>
                  <a:srgbClr val="FFFFFF"/>
                </a:solidFill>
              </a:rPr>
            </a:br>
            <a:r>
              <a:rPr lang="en-GB" spc="300" dirty="0">
                <a:solidFill>
                  <a:srgbClr val="FFFFFF"/>
                </a:solidFill>
              </a:rPr>
              <a:t>Critical engage with ONE model of a Sustainable Community.</a:t>
            </a:r>
          </a:p>
        </p:txBody>
      </p:sp>
      <p:sp>
        <p:nvSpPr>
          <p:cNvPr id="23" name="Rectangle 22">
            <a:extLst>
              <a:ext uri="{FF2B5EF4-FFF2-40B4-BE49-F238E27FC236}">
                <a16:creationId xmlns:a16="http://schemas.microsoft.com/office/drawing/2014/main" id="{2BF5D4DB-368A-4B23-81E4-E0454BAD86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253" y="322803"/>
            <a:ext cx="642729" cy="2930667"/>
          </a:xfrm>
          <a:prstGeom prst="rect">
            <a:avLst/>
          </a:prstGeom>
          <a:blipFill dpi="0" rotWithShape="1">
            <a:blip r:embed="rId4">
              <a:alphaModFix amt="99000"/>
              <a:extLst>
                <a:ext uri="{96DAC541-7B7A-43D3-8B79-37D633B846F1}">
                  <asvg:svgBlip xmlns:asvg="http://schemas.microsoft.com/office/drawing/2016/SVG/main" r:embed="rId5"/>
                </a:ext>
              </a:extLst>
            </a:blip>
            <a:srcRect/>
            <a:tile tx="0" ty="0" sx="6000" sy="6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F372D7B9-36D5-4C1F-B7C9-36717C28F1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0"/>
            <a:ext cx="206609" cy="202130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543143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6" name="Rectangle 65">
            <a:extLst>
              <a:ext uri="{FF2B5EF4-FFF2-40B4-BE49-F238E27FC236}">
                <a16:creationId xmlns:a16="http://schemas.microsoft.com/office/drawing/2014/main" id="{506CCDAE-0A4A-4C57-86B8-1F328D743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Picture 21">
            <a:extLst>
              <a:ext uri="{FF2B5EF4-FFF2-40B4-BE49-F238E27FC236}">
                <a16:creationId xmlns:a16="http://schemas.microsoft.com/office/drawing/2014/main" id="{CB7CD2A0-B1CC-B09E-D70D-9E838552C359}"/>
              </a:ext>
            </a:extLst>
          </p:cNvPr>
          <p:cNvPicPr>
            <a:picLocks noChangeAspect="1"/>
          </p:cNvPicPr>
          <p:nvPr/>
        </p:nvPicPr>
        <p:blipFill>
          <a:blip r:embed="rId3"/>
          <a:srcRect l="12387" r="18408"/>
          <a:stretch/>
        </p:blipFill>
        <p:spPr>
          <a:xfrm>
            <a:off x="-1" y="1"/>
            <a:ext cx="8437419" cy="6857999"/>
          </a:xfrm>
          <a:prstGeom prst="rect">
            <a:avLst/>
          </a:prstGeom>
        </p:spPr>
      </p:pic>
      <p:sp>
        <p:nvSpPr>
          <p:cNvPr id="68" name="Freeform: Shape 67">
            <a:extLst>
              <a:ext uri="{FF2B5EF4-FFF2-40B4-BE49-F238E27FC236}">
                <a16:creationId xmlns:a16="http://schemas.microsoft.com/office/drawing/2014/main" id="{5E128A23-424F-41CE-9C96-0C2384BC54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638010" y="67499"/>
            <a:ext cx="5161398" cy="8437420"/>
          </a:xfrm>
          <a:custGeom>
            <a:avLst/>
            <a:gdLst>
              <a:gd name="connsiteX0" fmla="*/ 2192785 w 2192785"/>
              <a:gd name="connsiteY0" fmla="*/ 3807381 h 3807381"/>
              <a:gd name="connsiteX1" fmla="*/ 0 w 2192785"/>
              <a:gd name="connsiteY1" fmla="*/ 3807381 h 3807381"/>
              <a:gd name="connsiteX2" fmla="*/ 0 w 2192785"/>
              <a:gd name="connsiteY2" fmla="*/ 0 h 3807381"/>
              <a:gd name="connsiteX3" fmla="*/ 2192785 w 2192785"/>
              <a:gd name="connsiteY3" fmla="*/ 0 h 3807381"/>
            </a:gdLst>
            <a:ahLst/>
            <a:cxnLst>
              <a:cxn ang="0">
                <a:pos x="connsiteX0" y="connsiteY0"/>
              </a:cxn>
              <a:cxn ang="0">
                <a:pos x="connsiteX1" y="connsiteY1"/>
              </a:cxn>
              <a:cxn ang="0">
                <a:pos x="connsiteX2" y="connsiteY2"/>
              </a:cxn>
              <a:cxn ang="0">
                <a:pos x="connsiteX3" y="connsiteY3"/>
              </a:cxn>
            </a:cxnLst>
            <a:rect l="l" t="t" r="r" b="b"/>
            <a:pathLst>
              <a:path w="2192785" h="3807381">
                <a:moveTo>
                  <a:pt x="2192785" y="3807381"/>
                </a:moveTo>
                <a:lnTo>
                  <a:pt x="0" y="3807381"/>
                </a:lnTo>
                <a:lnTo>
                  <a:pt x="0" y="0"/>
                </a:lnTo>
                <a:lnTo>
                  <a:pt x="2192785" y="0"/>
                </a:lnTo>
                <a:close/>
              </a:path>
            </a:pathLst>
          </a:custGeom>
          <a:gradFill>
            <a:gsLst>
              <a:gs pos="29000">
                <a:srgbClr val="000000">
                  <a:alpha val="0"/>
                </a:srgbClr>
              </a:gs>
              <a:gs pos="100000">
                <a:srgbClr val="000000">
                  <a:alpha val="58000"/>
                </a:srgb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0" name="Freeform: Shape 69">
            <a:extLst>
              <a:ext uri="{FF2B5EF4-FFF2-40B4-BE49-F238E27FC236}">
                <a16:creationId xmlns:a16="http://schemas.microsoft.com/office/drawing/2014/main" id="{D51F9122-EC78-4319-BEF3-3BAC59103E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9048782" y="851150"/>
            <a:ext cx="3940765" cy="2309454"/>
          </a:xfrm>
          <a:custGeom>
            <a:avLst/>
            <a:gdLst>
              <a:gd name="connsiteX0" fmla="*/ 757287 w 757287"/>
              <a:gd name="connsiteY0" fmla="*/ 3694096 h 3694096"/>
              <a:gd name="connsiteX1" fmla="*/ 757287 w 757287"/>
              <a:gd name="connsiteY1" fmla="*/ 0 h 3694096"/>
              <a:gd name="connsiteX2" fmla="*/ 0 w 757287"/>
              <a:gd name="connsiteY2" fmla="*/ 0 h 3694096"/>
              <a:gd name="connsiteX3" fmla="*/ 0 w 757287"/>
              <a:gd name="connsiteY3" fmla="*/ 3686094 h 3694096"/>
            </a:gdLst>
            <a:ahLst/>
            <a:cxnLst>
              <a:cxn ang="0">
                <a:pos x="connsiteX0" y="connsiteY0"/>
              </a:cxn>
              <a:cxn ang="0">
                <a:pos x="connsiteX1" y="connsiteY1"/>
              </a:cxn>
              <a:cxn ang="0">
                <a:pos x="connsiteX2" y="connsiteY2"/>
              </a:cxn>
              <a:cxn ang="0">
                <a:pos x="connsiteX3" y="connsiteY3"/>
              </a:cxn>
            </a:cxnLst>
            <a:rect l="l" t="t" r="r" b="b"/>
            <a:pathLst>
              <a:path w="757287" h="3694096">
                <a:moveTo>
                  <a:pt x="757287" y="3694096"/>
                </a:moveTo>
                <a:lnTo>
                  <a:pt x="757287" y="0"/>
                </a:lnTo>
                <a:lnTo>
                  <a:pt x="0" y="0"/>
                </a:lnTo>
                <a:lnTo>
                  <a:pt x="0" y="3686094"/>
                </a:lnTo>
                <a:close/>
              </a:path>
            </a:pathLst>
          </a:custGeom>
          <a:blipFill dpi="0" rotWithShape="1">
            <a:blip r:embed="rId4">
              <a:extLst>
                <a:ext uri="{96DAC541-7B7A-43D3-8B79-37D633B846F1}">
                  <asvg:svgBlip xmlns:asvg="http://schemas.microsoft.com/office/drawing/2016/SVG/main" r:embed="rId5"/>
                </a:ext>
              </a:extLst>
            </a:blip>
            <a:srcRect/>
            <a:tile tx="0" ty="0" sx="6000" sy="6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2" name="Freeform: Shape 71">
            <a:extLst>
              <a:ext uri="{FF2B5EF4-FFF2-40B4-BE49-F238E27FC236}">
                <a16:creationId xmlns:a16="http://schemas.microsoft.com/office/drawing/2014/main" id="{EC4F2EB3-B40A-458E-A48D-484FD95356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33855" y="742946"/>
            <a:ext cx="3920496" cy="5365173"/>
          </a:xfrm>
          <a:custGeom>
            <a:avLst/>
            <a:gdLst>
              <a:gd name="connsiteX0" fmla="*/ 0 w 1738307"/>
              <a:gd name="connsiteY0" fmla="*/ 0 h 3276601"/>
              <a:gd name="connsiteX1" fmla="*/ 1738307 w 1738307"/>
              <a:gd name="connsiteY1" fmla="*/ 0 h 3276601"/>
              <a:gd name="connsiteX2" fmla="*/ 1738307 w 1738307"/>
              <a:gd name="connsiteY2" fmla="*/ 3276601 h 3276601"/>
              <a:gd name="connsiteX3" fmla="*/ 0 w 1738307"/>
              <a:gd name="connsiteY3" fmla="*/ 3276601 h 3276601"/>
            </a:gdLst>
            <a:ahLst/>
            <a:cxnLst>
              <a:cxn ang="0">
                <a:pos x="connsiteX0" y="connsiteY0"/>
              </a:cxn>
              <a:cxn ang="0">
                <a:pos x="connsiteX1" y="connsiteY1"/>
              </a:cxn>
              <a:cxn ang="0">
                <a:pos x="connsiteX2" y="connsiteY2"/>
              </a:cxn>
              <a:cxn ang="0">
                <a:pos x="connsiteX3" y="connsiteY3"/>
              </a:cxn>
            </a:cxnLst>
            <a:rect l="l" t="t" r="r" b="b"/>
            <a:pathLst>
              <a:path w="1738307" h="3276601">
                <a:moveTo>
                  <a:pt x="0" y="0"/>
                </a:moveTo>
                <a:lnTo>
                  <a:pt x="1738307" y="0"/>
                </a:lnTo>
                <a:lnTo>
                  <a:pt x="1738307" y="3276601"/>
                </a:lnTo>
                <a:lnTo>
                  <a:pt x="0" y="3276601"/>
                </a:lnTo>
                <a:close/>
              </a:path>
            </a:pathLst>
          </a:custGeom>
          <a:solidFill>
            <a:schemeClr val="accent1">
              <a:lumMod val="20000"/>
              <a:lumOff val="80000"/>
            </a:schemeClr>
          </a:solidFill>
          <a:ln>
            <a:noFill/>
          </a:ln>
          <a:effectLst>
            <a:outerShdw dist="165100" dir="18900000" algn="tr" rotWithShape="0">
              <a:schemeClr val="tx1"/>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7" name="TextBox 46">
            <a:extLst>
              <a:ext uri="{FF2B5EF4-FFF2-40B4-BE49-F238E27FC236}">
                <a16:creationId xmlns:a16="http://schemas.microsoft.com/office/drawing/2014/main" id="{FFA3DB5A-C85A-8371-D7AC-2397C868E2B8}"/>
              </a:ext>
            </a:extLst>
          </p:cNvPr>
          <p:cNvSpPr txBox="1"/>
          <p:nvPr/>
        </p:nvSpPr>
        <p:spPr>
          <a:xfrm>
            <a:off x="8126868" y="1226127"/>
            <a:ext cx="2960952" cy="4475017"/>
          </a:xfrm>
          <a:prstGeom prst="rect">
            <a:avLst/>
          </a:prstGeom>
        </p:spPr>
        <p:txBody>
          <a:bodyPr vert="horz" lIns="91440" tIns="45720" rIns="91440" bIns="45720" rtlCol="0">
            <a:normAutofit/>
          </a:bodyPr>
          <a:lstStyle/>
          <a:p>
            <a:pPr marL="285750" indent="-228600">
              <a:lnSpc>
                <a:spcPct val="120000"/>
              </a:lnSpc>
              <a:spcAft>
                <a:spcPts val="600"/>
              </a:spcAft>
              <a:buFont typeface="Arial" panose="020B0604020202020204" pitchFamily="34" charset="0"/>
              <a:buChar char="•"/>
            </a:pPr>
            <a:endParaRPr lang="en-US" sz="1500" i="1" spc="300" dirty="0">
              <a:solidFill>
                <a:srgbClr val="000000"/>
              </a:solidFill>
              <a:latin typeface="+mj-lt"/>
            </a:endParaRPr>
          </a:p>
          <a:p>
            <a:pPr marL="285750" indent="-228600">
              <a:lnSpc>
                <a:spcPct val="120000"/>
              </a:lnSpc>
              <a:spcAft>
                <a:spcPts val="600"/>
              </a:spcAft>
              <a:buSzPct val="75000"/>
              <a:buFont typeface="Arial" panose="020B0604020202020204" pitchFamily="34" charset="0"/>
              <a:buChar char="•"/>
            </a:pPr>
            <a:r>
              <a:rPr lang="en-US" sz="1500" i="1" spc="300" dirty="0">
                <a:solidFill>
                  <a:srgbClr val="000000"/>
                </a:solidFill>
                <a:latin typeface="+mj-lt"/>
              </a:rPr>
              <a:t>E</a:t>
            </a:r>
            <a:r>
              <a:rPr lang="en-US" sz="1500" b="0" i="1" u="none" strike="noStrike" cap="none" spc="300" dirty="0">
                <a:solidFill>
                  <a:srgbClr val="000000"/>
                </a:solidFill>
                <a:effectLst/>
                <a:latin typeface="+mj-lt"/>
              </a:rPr>
              <a:t>co-centric theory</a:t>
            </a:r>
            <a:r>
              <a:rPr lang="en-US" sz="1500" b="0" i="0" u="none" strike="noStrike" cap="none" spc="300" dirty="0">
                <a:solidFill>
                  <a:srgbClr val="000000"/>
                </a:solidFill>
                <a:effectLst/>
                <a:latin typeface="+mj-lt"/>
              </a:rPr>
              <a:t> </a:t>
            </a:r>
          </a:p>
          <a:p>
            <a:pPr marL="285750" indent="-228600">
              <a:lnSpc>
                <a:spcPct val="120000"/>
              </a:lnSpc>
              <a:spcAft>
                <a:spcPts val="600"/>
              </a:spcAft>
              <a:buSzPct val="75000"/>
              <a:buFont typeface="Arial" panose="020B0604020202020204" pitchFamily="34" charset="0"/>
              <a:buChar char="•"/>
            </a:pPr>
            <a:r>
              <a:rPr lang="en-US" sz="1500" i="1" spc="300" dirty="0">
                <a:solidFill>
                  <a:srgbClr val="000000"/>
                </a:solidFill>
                <a:latin typeface="+mj-lt"/>
              </a:rPr>
              <a:t>E</a:t>
            </a:r>
            <a:r>
              <a:rPr lang="en-US" sz="1500" b="0" i="1" u="none" strike="noStrike" cap="none" spc="300" dirty="0">
                <a:solidFill>
                  <a:srgbClr val="000000"/>
                </a:solidFill>
                <a:effectLst/>
                <a:latin typeface="+mj-lt"/>
              </a:rPr>
              <a:t>co-communities</a:t>
            </a:r>
            <a:endParaRPr lang="en-US" sz="1500" spc="300" dirty="0">
              <a:solidFill>
                <a:srgbClr val="000000"/>
              </a:solidFill>
              <a:latin typeface="+mj-lt"/>
            </a:endParaRPr>
          </a:p>
          <a:p>
            <a:pPr marL="285750" indent="-228600">
              <a:lnSpc>
                <a:spcPct val="120000"/>
              </a:lnSpc>
              <a:spcAft>
                <a:spcPts val="600"/>
              </a:spcAft>
              <a:buSzPct val="75000"/>
              <a:buFont typeface="Arial" panose="020B0604020202020204" pitchFamily="34" charset="0"/>
              <a:buChar char="•"/>
            </a:pPr>
            <a:r>
              <a:rPr lang="en-US" sz="1500" spc="300" dirty="0">
                <a:solidFill>
                  <a:srgbClr val="000000"/>
                </a:solidFill>
                <a:latin typeface="+mj-lt"/>
              </a:rPr>
              <a:t>U</a:t>
            </a:r>
            <a:r>
              <a:rPr lang="en-US" sz="1500" b="0" i="0" u="none" strike="noStrike" cap="none" spc="300" dirty="0">
                <a:solidFill>
                  <a:srgbClr val="000000"/>
                </a:solidFill>
                <a:effectLst/>
                <a:latin typeface="+mj-lt"/>
              </a:rPr>
              <a:t>nited nations Sustainable </a:t>
            </a:r>
            <a:r>
              <a:rPr lang="en-US" sz="1500" spc="300" dirty="0">
                <a:solidFill>
                  <a:srgbClr val="000000"/>
                </a:solidFill>
                <a:latin typeface="+mj-lt"/>
              </a:rPr>
              <a:t>D</a:t>
            </a:r>
            <a:r>
              <a:rPr lang="en-US" sz="1500" b="0" i="0" u="none" strike="noStrike" cap="none" spc="300" dirty="0">
                <a:solidFill>
                  <a:srgbClr val="000000"/>
                </a:solidFill>
                <a:effectLst/>
                <a:latin typeface="+mj-lt"/>
              </a:rPr>
              <a:t>evelopment </a:t>
            </a:r>
            <a:r>
              <a:rPr lang="en-US" sz="1500" spc="300" dirty="0">
                <a:solidFill>
                  <a:srgbClr val="000000"/>
                </a:solidFill>
                <a:latin typeface="+mj-lt"/>
              </a:rPr>
              <a:t>G</a:t>
            </a:r>
            <a:r>
              <a:rPr lang="en-US" sz="1500" b="0" i="0" u="none" strike="noStrike" cap="none" spc="300" dirty="0">
                <a:solidFill>
                  <a:srgbClr val="000000"/>
                </a:solidFill>
                <a:effectLst/>
                <a:latin typeface="+mj-lt"/>
              </a:rPr>
              <a:t>oals (</a:t>
            </a:r>
            <a:r>
              <a:rPr lang="en-US" sz="1500" b="0" i="0" u="none" strike="noStrike" cap="none" spc="300" dirty="0" err="1">
                <a:solidFill>
                  <a:srgbClr val="000000"/>
                </a:solidFill>
                <a:effectLst/>
                <a:latin typeface="+mj-lt"/>
              </a:rPr>
              <a:t>sdg</a:t>
            </a:r>
            <a:r>
              <a:rPr lang="en-US" sz="1500" spc="300" dirty="0" err="1">
                <a:solidFill>
                  <a:srgbClr val="000000"/>
                </a:solidFill>
                <a:latin typeface="+mj-lt"/>
              </a:rPr>
              <a:t>’</a:t>
            </a:r>
            <a:r>
              <a:rPr lang="en-US" sz="1500" b="0" i="0" u="none" strike="noStrike" cap="none" spc="300" dirty="0" err="1">
                <a:solidFill>
                  <a:srgbClr val="000000"/>
                </a:solidFill>
                <a:effectLst/>
                <a:latin typeface="+mj-lt"/>
              </a:rPr>
              <a:t>s</a:t>
            </a:r>
            <a:r>
              <a:rPr lang="en-US" sz="1500" b="0" i="0" u="none" strike="noStrike" cap="none" spc="300" dirty="0">
                <a:solidFill>
                  <a:srgbClr val="000000"/>
                </a:solidFill>
                <a:effectLst/>
                <a:latin typeface="+mj-lt"/>
              </a:rPr>
              <a:t>)</a:t>
            </a:r>
          </a:p>
          <a:p>
            <a:pPr indent="-228600">
              <a:lnSpc>
                <a:spcPct val="120000"/>
              </a:lnSpc>
              <a:spcAft>
                <a:spcPts val="600"/>
              </a:spcAft>
            </a:pPr>
            <a:endParaRPr lang="en-US" sz="1500" b="0" i="0" u="none" strike="noStrike" cap="none" spc="300" dirty="0">
              <a:solidFill>
                <a:srgbClr val="000000"/>
              </a:solidFill>
              <a:effectLst/>
              <a:latin typeface="+mj-lt"/>
            </a:endParaRPr>
          </a:p>
          <a:p>
            <a:pPr indent="-228600">
              <a:lnSpc>
                <a:spcPct val="120000"/>
              </a:lnSpc>
              <a:spcAft>
                <a:spcPts val="600"/>
              </a:spcAft>
            </a:pPr>
            <a:endParaRPr lang="en-US" sz="1500" b="0" i="0" u="none" strike="noStrike" cap="none" spc="300" dirty="0">
              <a:solidFill>
                <a:srgbClr val="000000"/>
              </a:solidFill>
              <a:effectLst/>
              <a:latin typeface="+mj-lt"/>
            </a:endParaRPr>
          </a:p>
          <a:p>
            <a:pPr indent="-228600">
              <a:lnSpc>
                <a:spcPct val="120000"/>
              </a:lnSpc>
              <a:spcAft>
                <a:spcPts val="600"/>
              </a:spcAft>
            </a:pPr>
            <a:r>
              <a:rPr lang="en-US" sz="1500" b="0" i="0" u="none" strike="noStrike" cap="none" spc="300" dirty="0">
                <a:solidFill>
                  <a:srgbClr val="000000"/>
                </a:solidFill>
                <a:effectLst/>
                <a:latin typeface="+mj-lt"/>
              </a:rPr>
              <a:t>Eco-communities contribute to building a more sustainable future. </a:t>
            </a:r>
            <a:endParaRPr lang="en-US" sz="1500" spc="300" dirty="0">
              <a:solidFill>
                <a:srgbClr val="000000"/>
              </a:solidFill>
              <a:latin typeface="+mj-lt"/>
            </a:endParaRPr>
          </a:p>
        </p:txBody>
      </p:sp>
      <p:sp>
        <p:nvSpPr>
          <p:cNvPr id="15" name="TextBox 14">
            <a:extLst>
              <a:ext uri="{FF2B5EF4-FFF2-40B4-BE49-F238E27FC236}">
                <a16:creationId xmlns:a16="http://schemas.microsoft.com/office/drawing/2014/main" id="{139E1D5B-1539-2B4E-2511-880E0DB2F11B}"/>
              </a:ext>
            </a:extLst>
          </p:cNvPr>
          <p:cNvSpPr txBox="1"/>
          <p:nvPr/>
        </p:nvSpPr>
        <p:spPr>
          <a:xfrm>
            <a:off x="8625394" y="6401943"/>
            <a:ext cx="3378630" cy="615553"/>
          </a:xfrm>
          <a:prstGeom prst="rect">
            <a:avLst/>
          </a:prstGeom>
          <a:noFill/>
        </p:spPr>
        <p:txBody>
          <a:bodyPr wrap="square" rtlCol="0">
            <a:spAutoFit/>
          </a:bodyPr>
          <a:lstStyle/>
          <a:p>
            <a:r>
              <a:rPr lang="en-GB" sz="800" dirty="0" err="1">
                <a:latin typeface="Times New Roman" panose="02020603050405020304" pitchFamily="18" charset="0"/>
                <a:cs typeface="Times New Roman" panose="02020603050405020304" pitchFamily="18" charset="0"/>
              </a:rPr>
              <a:t>Brithdirmawr</a:t>
            </a:r>
            <a:r>
              <a:rPr lang="en-GB" sz="800" dirty="0">
                <a:latin typeface="Times New Roman" panose="02020603050405020304" pitchFamily="18" charset="0"/>
                <a:cs typeface="Times New Roman" panose="02020603050405020304" pitchFamily="18" charset="0"/>
              </a:rPr>
              <a:t>, 2024; Lammas., 2024; Huck, No Date; TCPA, 2021; </a:t>
            </a: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Brundtland report, 1987; Purvis, Mao and Robinson, 2019; </a:t>
            </a:r>
            <a:r>
              <a:rPr lang="en-US" sz="800" dirty="0" err="1">
                <a:latin typeface="Times New Roman" panose="02020603050405020304" pitchFamily="18" charset="0"/>
                <a:cs typeface="Times New Roman" panose="02020603050405020304" pitchFamily="18" charset="0"/>
              </a:rPr>
              <a:t>O’riordan</a:t>
            </a:r>
            <a:r>
              <a:rPr lang="en-US" sz="800" dirty="0">
                <a:latin typeface="Times New Roman" panose="02020603050405020304" pitchFamily="18" charset="0"/>
                <a:cs typeface="Times New Roman" panose="02020603050405020304" pitchFamily="18" charset="0"/>
              </a:rPr>
              <a:t>, 1989)</a:t>
            </a:r>
            <a:endParaRPr lang="en-GB" sz="800" dirty="0">
              <a:latin typeface="Times New Roman" panose="02020603050405020304" pitchFamily="18"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1280135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47" name="Group 46">
            <a:extLst>
              <a:ext uri="{FF2B5EF4-FFF2-40B4-BE49-F238E27FC236}">
                <a16:creationId xmlns:a16="http://schemas.microsoft.com/office/drawing/2014/main" id="{F0C817C9-850F-4FB6-B93B-CF3076C4A5C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0" y="0"/>
            <a:ext cx="567782" cy="3306479"/>
            <a:chOff x="11619770" y="-2005"/>
            <a:chExt cx="567782" cy="3306479"/>
          </a:xfrm>
        </p:grpSpPr>
        <p:sp>
          <p:nvSpPr>
            <p:cNvPr id="48" name="Freeform: Shape 35">
              <a:extLst>
                <a:ext uri="{FF2B5EF4-FFF2-40B4-BE49-F238E27FC236}">
                  <a16:creationId xmlns:a16="http://schemas.microsoft.com/office/drawing/2014/main" id="{159433A8-B67D-4675-AFDE-131069A709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V="1">
              <a:off x="11619770" y="373807"/>
              <a:ext cx="526228" cy="2930667"/>
            </a:xfrm>
            <a:custGeom>
              <a:avLst/>
              <a:gdLst>
                <a:gd name="connsiteX0" fmla="*/ 757287 w 757287"/>
                <a:gd name="connsiteY0" fmla="*/ 3694096 h 3694096"/>
                <a:gd name="connsiteX1" fmla="*/ 757287 w 757287"/>
                <a:gd name="connsiteY1" fmla="*/ 0 h 3694096"/>
                <a:gd name="connsiteX2" fmla="*/ 0 w 757287"/>
                <a:gd name="connsiteY2" fmla="*/ 0 h 3694096"/>
                <a:gd name="connsiteX3" fmla="*/ 0 w 757287"/>
                <a:gd name="connsiteY3" fmla="*/ 3686094 h 3694096"/>
              </a:gdLst>
              <a:ahLst/>
              <a:cxnLst>
                <a:cxn ang="0">
                  <a:pos x="connsiteX0" y="connsiteY0"/>
                </a:cxn>
                <a:cxn ang="0">
                  <a:pos x="connsiteX1" y="connsiteY1"/>
                </a:cxn>
                <a:cxn ang="0">
                  <a:pos x="connsiteX2" y="connsiteY2"/>
                </a:cxn>
                <a:cxn ang="0">
                  <a:pos x="connsiteX3" y="connsiteY3"/>
                </a:cxn>
              </a:cxnLst>
              <a:rect l="l" t="t" r="r" b="b"/>
              <a:pathLst>
                <a:path w="757287" h="3694096">
                  <a:moveTo>
                    <a:pt x="757287" y="3694096"/>
                  </a:moveTo>
                  <a:lnTo>
                    <a:pt x="757287" y="0"/>
                  </a:lnTo>
                  <a:lnTo>
                    <a:pt x="0" y="0"/>
                  </a:lnTo>
                  <a:lnTo>
                    <a:pt x="0" y="3686094"/>
                  </a:lnTo>
                  <a:close/>
                </a:path>
              </a:pathLst>
            </a:custGeom>
            <a:blipFill dpi="0" rotWithShape="1">
              <a:blip r:embed="rId3">
                <a:extLst>
                  <a:ext uri="{96DAC541-7B7A-43D3-8B79-37D633B846F1}">
                    <asvg:svgBlip xmlns:asvg="http://schemas.microsoft.com/office/drawing/2016/SVG/main" r:embed="rId4"/>
                  </a:ext>
                </a:extLst>
              </a:blip>
              <a:srcRect/>
              <a:tile tx="0" ty="0" sx="6000" sy="6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9" name="Rectangle 48">
              <a:extLst>
                <a:ext uri="{FF2B5EF4-FFF2-40B4-BE49-F238E27FC236}">
                  <a16:creationId xmlns:a16="http://schemas.microsoft.com/office/drawing/2014/main" id="{E1CD1C45-6A4D-4237-B39C-2D58F401A8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11980943" y="-2005"/>
              <a:ext cx="206609" cy="202130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useBgFill="1">
        <p:nvSpPr>
          <p:cNvPr id="50" name="Rectangle 49">
            <a:extLst>
              <a:ext uri="{FF2B5EF4-FFF2-40B4-BE49-F238E27FC236}">
                <a16:creationId xmlns:a16="http://schemas.microsoft.com/office/drawing/2014/main" id="{F6E7DCFE-4F50-48FD-A0DF-0B44956E84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 name="Picture 50" descr="Hand holding fern">
            <a:extLst>
              <a:ext uri="{FF2B5EF4-FFF2-40B4-BE49-F238E27FC236}">
                <a16:creationId xmlns:a16="http://schemas.microsoft.com/office/drawing/2014/main" id="{87A41C8F-D509-1824-403D-E617C49FDB41}"/>
              </a:ext>
            </a:extLst>
          </p:cNvPr>
          <p:cNvPicPr>
            <a:picLocks noChangeAspect="1"/>
          </p:cNvPicPr>
          <p:nvPr/>
        </p:nvPicPr>
        <p:blipFill>
          <a:blip r:embed="rId5"/>
          <a:srcRect t="5521" b="10209"/>
          <a:stretch/>
        </p:blipFill>
        <p:spPr>
          <a:xfrm>
            <a:off x="-17754" y="0"/>
            <a:ext cx="12191999" cy="6858000"/>
          </a:xfrm>
          <a:prstGeom prst="rect">
            <a:avLst/>
          </a:prstGeom>
        </p:spPr>
      </p:pic>
      <p:sp>
        <p:nvSpPr>
          <p:cNvPr id="52" name="Freeform: Shape 40">
            <a:extLst>
              <a:ext uri="{FF2B5EF4-FFF2-40B4-BE49-F238E27FC236}">
                <a16:creationId xmlns:a16="http://schemas.microsoft.com/office/drawing/2014/main" id="{92ACA378-7594-4CA7-A0F2-B9D9DB9EE8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flipV="1">
            <a:off x="17755" y="3756691"/>
            <a:ext cx="2743200" cy="3101309"/>
          </a:xfrm>
          <a:custGeom>
            <a:avLst/>
            <a:gdLst>
              <a:gd name="connsiteX0" fmla="*/ 757287 w 757287"/>
              <a:gd name="connsiteY0" fmla="*/ 3694096 h 3694096"/>
              <a:gd name="connsiteX1" fmla="*/ 757287 w 757287"/>
              <a:gd name="connsiteY1" fmla="*/ 0 h 3694096"/>
              <a:gd name="connsiteX2" fmla="*/ 0 w 757287"/>
              <a:gd name="connsiteY2" fmla="*/ 0 h 3694096"/>
              <a:gd name="connsiteX3" fmla="*/ 0 w 757287"/>
              <a:gd name="connsiteY3" fmla="*/ 3686094 h 3694096"/>
            </a:gdLst>
            <a:ahLst/>
            <a:cxnLst>
              <a:cxn ang="0">
                <a:pos x="connsiteX0" y="connsiteY0"/>
              </a:cxn>
              <a:cxn ang="0">
                <a:pos x="connsiteX1" y="connsiteY1"/>
              </a:cxn>
              <a:cxn ang="0">
                <a:pos x="connsiteX2" y="connsiteY2"/>
              </a:cxn>
              <a:cxn ang="0">
                <a:pos x="connsiteX3" y="connsiteY3"/>
              </a:cxn>
            </a:cxnLst>
            <a:rect l="l" t="t" r="r" b="b"/>
            <a:pathLst>
              <a:path w="757287" h="3694096">
                <a:moveTo>
                  <a:pt x="757287" y="3694096"/>
                </a:moveTo>
                <a:lnTo>
                  <a:pt x="757287" y="0"/>
                </a:lnTo>
                <a:lnTo>
                  <a:pt x="0" y="0"/>
                </a:lnTo>
                <a:lnTo>
                  <a:pt x="0" y="3686094"/>
                </a:lnTo>
                <a:close/>
              </a:path>
            </a:pathLst>
          </a:custGeom>
          <a:blipFill dpi="0" rotWithShape="1">
            <a:blip r:embed="rId3">
              <a:extLst>
                <a:ext uri="{96DAC541-7B7A-43D3-8B79-37D633B846F1}">
                  <asvg:svgBlip xmlns:asvg="http://schemas.microsoft.com/office/drawing/2016/SVG/main" r:embed="rId4"/>
                </a:ext>
              </a:extLst>
            </a:blip>
            <a:srcRect/>
            <a:tile tx="0" ty="0" sx="6000" sy="6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3" name="Freeform: Shape 42">
            <a:extLst>
              <a:ext uri="{FF2B5EF4-FFF2-40B4-BE49-F238E27FC236}">
                <a16:creationId xmlns:a16="http://schemas.microsoft.com/office/drawing/2014/main" id="{8009804D-EEDA-4241-A1DC-D0EE369954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094513" y="0"/>
            <a:ext cx="7097487" cy="6858000"/>
          </a:xfrm>
          <a:custGeom>
            <a:avLst/>
            <a:gdLst>
              <a:gd name="connsiteX0" fmla="*/ 2192785 w 2192785"/>
              <a:gd name="connsiteY0" fmla="*/ 3807381 h 3807381"/>
              <a:gd name="connsiteX1" fmla="*/ 0 w 2192785"/>
              <a:gd name="connsiteY1" fmla="*/ 3807381 h 3807381"/>
              <a:gd name="connsiteX2" fmla="*/ 0 w 2192785"/>
              <a:gd name="connsiteY2" fmla="*/ 0 h 3807381"/>
              <a:gd name="connsiteX3" fmla="*/ 2192785 w 2192785"/>
              <a:gd name="connsiteY3" fmla="*/ 0 h 3807381"/>
            </a:gdLst>
            <a:ahLst/>
            <a:cxnLst>
              <a:cxn ang="0">
                <a:pos x="connsiteX0" y="connsiteY0"/>
              </a:cxn>
              <a:cxn ang="0">
                <a:pos x="connsiteX1" y="connsiteY1"/>
              </a:cxn>
              <a:cxn ang="0">
                <a:pos x="connsiteX2" y="connsiteY2"/>
              </a:cxn>
              <a:cxn ang="0">
                <a:pos x="connsiteX3" y="connsiteY3"/>
              </a:cxn>
            </a:cxnLst>
            <a:rect l="l" t="t" r="r" b="b"/>
            <a:pathLst>
              <a:path w="2192785" h="3807381">
                <a:moveTo>
                  <a:pt x="2192785" y="3807381"/>
                </a:moveTo>
                <a:lnTo>
                  <a:pt x="0" y="3807381"/>
                </a:lnTo>
                <a:lnTo>
                  <a:pt x="0" y="0"/>
                </a:lnTo>
                <a:lnTo>
                  <a:pt x="2192785" y="0"/>
                </a:lnTo>
                <a:close/>
              </a:path>
            </a:pathLst>
          </a:custGeom>
          <a:gradFill>
            <a:gsLst>
              <a:gs pos="0">
                <a:srgbClr val="000000">
                  <a:alpha val="0"/>
                </a:srgbClr>
              </a:gs>
              <a:gs pos="100000">
                <a:srgbClr val="000000">
                  <a:alpha val="55000"/>
                </a:srgb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4" name="Oval 53">
            <a:extLst>
              <a:ext uri="{FF2B5EF4-FFF2-40B4-BE49-F238E27FC236}">
                <a16:creationId xmlns:a16="http://schemas.microsoft.com/office/drawing/2014/main" id="{9C455384-AD1E-43F5-A0B6-C938F95643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8686" y="1560529"/>
            <a:ext cx="4527613" cy="4527613"/>
          </a:xfrm>
          <a:prstGeom prst="ellipse">
            <a:avLst/>
          </a:prstGeom>
          <a:solidFill>
            <a:schemeClr val="accent1">
              <a:lumMod val="20000"/>
              <a:lumOff val="80000"/>
            </a:schemeClr>
          </a:solidFill>
          <a:ln>
            <a:noFill/>
          </a:ln>
          <a:effectLst>
            <a:outerShdw dist="165100" dir="8100000" algn="tr" rotWithShape="0">
              <a:prstClr val="black"/>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C3DFDCB-C725-D4AD-08AF-BAEC31218759}"/>
              </a:ext>
            </a:extLst>
          </p:cNvPr>
          <p:cNvSpPr>
            <a:spLocks noGrp="1"/>
          </p:cNvSpPr>
          <p:nvPr>
            <p:ph type="title"/>
          </p:nvPr>
        </p:nvSpPr>
        <p:spPr>
          <a:xfrm>
            <a:off x="1097109" y="3429000"/>
            <a:ext cx="3790765" cy="2823099"/>
          </a:xfrm>
        </p:spPr>
        <p:txBody>
          <a:bodyPr vert="horz" lIns="91440" tIns="45720" rIns="91440" bIns="45720" rtlCol="0" anchor="ctr">
            <a:normAutofit fontScale="90000"/>
          </a:bodyPr>
          <a:lstStyle/>
          <a:p>
            <a:pPr algn="ctr">
              <a:lnSpc>
                <a:spcPct val="130000"/>
              </a:lnSpc>
            </a:pPr>
            <a:r>
              <a:rPr lang="en-US" sz="2700" spc="1300" dirty="0">
                <a:solidFill>
                  <a:srgbClr val="000000"/>
                </a:solidFill>
              </a:rPr>
              <a:t>What is </a:t>
            </a:r>
            <a:r>
              <a:rPr lang="en-US" sz="2700" spc="600" dirty="0">
                <a:solidFill>
                  <a:srgbClr val="FF0000"/>
                </a:solidFill>
              </a:rPr>
              <a:t>s</a:t>
            </a:r>
            <a:r>
              <a:rPr lang="en-US" sz="2700" spc="600" dirty="0">
                <a:solidFill>
                  <a:srgbClr val="00B050"/>
                </a:solidFill>
              </a:rPr>
              <a:t>u</a:t>
            </a:r>
            <a:r>
              <a:rPr lang="en-US" sz="2700" spc="600" dirty="0">
                <a:solidFill>
                  <a:schemeClr val="accent2">
                    <a:lumMod val="75000"/>
                  </a:schemeClr>
                </a:solidFill>
              </a:rPr>
              <a:t>s</a:t>
            </a:r>
            <a:r>
              <a:rPr lang="en-US" sz="2700" spc="600" dirty="0">
                <a:solidFill>
                  <a:srgbClr val="7030A0"/>
                </a:solidFill>
              </a:rPr>
              <a:t>t</a:t>
            </a:r>
            <a:r>
              <a:rPr lang="en-US" sz="2700" spc="600" dirty="0">
                <a:solidFill>
                  <a:schemeClr val="bg2">
                    <a:lumMod val="50000"/>
                  </a:schemeClr>
                </a:solidFill>
              </a:rPr>
              <a:t>a</a:t>
            </a:r>
            <a:r>
              <a:rPr lang="en-US" sz="2700" spc="600" dirty="0">
                <a:solidFill>
                  <a:srgbClr val="76D6FF"/>
                </a:solidFill>
              </a:rPr>
              <a:t>i</a:t>
            </a:r>
            <a:r>
              <a:rPr lang="en-US" sz="2700" spc="600" dirty="0">
                <a:solidFill>
                  <a:srgbClr val="FF2F92"/>
                </a:solidFill>
              </a:rPr>
              <a:t>n</a:t>
            </a:r>
            <a:r>
              <a:rPr lang="en-US" sz="2700" spc="600" dirty="0">
                <a:solidFill>
                  <a:srgbClr val="00FA00"/>
                </a:solidFill>
              </a:rPr>
              <a:t>a</a:t>
            </a:r>
            <a:r>
              <a:rPr lang="en-US" sz="2700" spc="600" dirty="0">
                <a:solidFill>
                  <a:srgbClr val="FF2600"/>
                </a:solidFill>
              </a:rPr>
              <a:t>b</a:t>
            </a:r>
            <a:r>
              <a:rPr lang="en-US" sz="2700" spc="600" dirty="0">
                <a:solidFill>
                  <a:srgbClr val="00B050"/>
                </a:solidFill>
              </a:rPr>
              <a:t>i</a:t>
            </a:r>
            <a:r>
              <a:rPr lang="en-US" sz="2700" spc="600" dirty="0">
                <a:solidFill>
                  <a:schemeClr val="accent2">
                    <a:lumMod val="75000"/>
                  </a:schemeClr>
                </a:solidFill>
              </a:rPr>
              <a:t>l</a:t>
            </a:r>
            <a:r>
              <a:rPr lang="en-US" sz="2700" spc="600" dirty="0">
                <a:solidFill>
                  <a:srgbClr val="000000"/>
                </a:solidFill>
              </a:rPr>
              <a:t>i</a:t>
            </a:r>
            <a:r>
              <a:rPr lang="en-US" sz="2700" spc="600" dirty="0">
                <a:solidFill>
                  <a:srgbClr val="7030A0"/>
                </a:solidFill>
              </a:rPr>
              <a:t>t</a:t>
            </a:r>
            <a:r>
              <a:rPr lang="en-US" sz="2700" spc="600" dirty="0">
                <a:solidFill>
                  <a:srgbClr val="76D6FF"/>
                </a:solidFill>
              </a:rPr>
              <a:t>y</a:t>
            </a:r>
            <a:br>
              <a:rPr lang="en-US" sz="2400" spc="600" dirty="0">
                <a:solidFill>
                  <a:srgbClr val="76D6FF"/>
                </a:solidFill>
              </a:rPr>
            </a:br>
            <a:br>
              <a:rPr lang="en-US" sz="2400" spc="600" dirty="0">
                <a:solidFill>
                  <a:srgbClr val="76D6FF"/>
                </a:solidFill>
              </a:rPr>
            </a:br>
            <a:br>
              <a:rPr lang="en-US" sz="2400" spc="600" dirty="0">
                <a:solidFill>
                  <a:srgbClr val="76D6FF"/>
                </a:solidFill>
              </a:rPr>
            </a:br>
            <a:br>
              <a:rPr lang="en-US" sz="1100" spc="600" dirty="0">
                <a:solidFill>
                  <a:srgbClr val="76D6FF"/>
                </a:solidFill>
              </a:rPr>
            </a:br>
            <a:r>
              <a:rPr lang="en-GB" sz="1000" kern="0" spc="0" dirty="0">
                <a:ea typeface="Times New Roman" panose="02020603050405020304" pitchFamily="18" charset="0"/>
              </a:rPr>
              <a:t>(IISD, 2024; United Nations, 2024;</a:t>
            </a:r>
            <a:br>
              <a:rPr lang="en-GB" sz="1000" kern="0" spc="0" dirty="0">
                <a:ea typeface="Times New Roman" panose="02020603050405020304" pitchFamily="18" charset="0"/>
              </a:rPr>
            </a:br>
            <a:r>
              <a:rPr lang="en-GB" sz="1000" kern="0" spc="0" dirty="0">
                <a:ea typeface="Times New Roman" panose="02020603050405020304" pitchFamily="18" charset="0"/>
              </a:rPr>
              <a:t> UCLA, 2024; Brundtland report, 1987).</a:t>
            </a:r>
            <a:r>
              <a:rPr lang="en-GB" sz="1000" spc="0" dirty="0"/>
              <a:t> </a:t>
            </a:r>
            <a:br>
              <a:rPr lang="en-GB" sz="2400" dirty="0"/>
            </a:br>
            <a:br>
              <a:rPr lang="en-GB" sz="2400" dirty="0"/>
            </a:br>
            <a:endParaRPr lang="en-US" sz="2400" spc="1300" dirty="0">
              <a:solidFill>
                <a:srgbClr val="000000"/>
              </a:solidFill>
            </a:endParaRPr>
          </a:p>
        </p:txBody>
      </p:sp>
    </p:spTree>
    <p:extLst>
      <p:ext uri="{BB962C8B-B14F-4D97-AF65-F5344CB8AC3E}">
        <p14:creationId xmlns:p14="http://schemas.microsoft.com/office/powerpoint/2010/main" val="2275777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506CCDAE-0A4A-4C57-86B8-1F328D743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descr="A hand holding a plant&#10;&#10;Description automatically generated">
            <a:extLst>
              <a:ext uri="{FF2B5EF4-FFF2-40B4-BE49-F238E27FC236}">
                <a16:creationId xmlns:a16="http://schemas.microsoft.com/office/drawing/2014/main" id="{5711334E-F7FF-33A0-8910-B89231F34E55}"/>
              </a:ext>
            </a:extLst>
          </p:cNvPr>
          <p:cNvPicPr>
            <a:picLocks noChangeAspect="1"/>
          </p:cNvPicPr>
          <p:nvPr/>
        </p:nvPicPr>
        <p:blipFill>
          <a:blip r:embed="rId3"/>
          <a:srcRect t="18719" r="2" b="2"/>
          <a:stretch/>
        </p:blipFill>
        <p:spPr>
          <a:xfrm>
            <a:off x="-1" y="1"/>
            <a:ext cx="8437419" cy="6857999"/>
          </a:xfrm>
          <a:prstGeom prst="rect">
            <a:avLst/>
          </a:prstGeom>
        </p:spPr>
      </p:pic>
      <p:sp>
        <p:nvSpPr>
          <p:cNvPr id="27" name="Freeform: Shape 26">
            <a:extLst>
              <a:ext uri="{FF2B5EF4-FFF2-40B4-BE49-F238E27FC236}">
                <a16:creationId xmlns:a16="http://schemas.microsoft.com/office/drawing/2014/main" id="{5E128A23-424F-41CE-9C96-0C2384BC54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638010" y="67499"/>
            <a:ext cx="5161398" cy="8437420"/>
          </a:xfrm>
          <a:custGeom>
            <a:avLst/>
            <a:gdLst>
              <a:gd name="connsiteX0" fmla="*/ 2192785 w 2192785"/>
              <a:gd name="connsiteY0" fmla="*/ 3807381 h 3807381"/>
              <a:gd name="connsiteX1" fmla="*/ 0 w 2192785"/>
              <a:gd name="connsiteY1" fmla="*/ 3807381 h 3807381"/>
              <a:gd name="connsiteX2" fmla="*/ 0 w 2192785"/>
              <a:gd name="connsiteY2" fmla="*/ 0 h 3807381"/>
              <a:gd name="connsiteX3" fmla="*/ 2192785 w 2192785"/>
              <a:gd name="connsiteY3" fmla="*/ 0 h 3807381"/>
            </a:gdLst>
            <a:ahLst/>
            <a:cxnLst>
              <a:cxn ang="0">
                <a:pos x="connsiteX0" y="connsiteY0"/>
              </a:cxn>
              <a:cxn ang="0">
                <a:pos x="connsiteX1" y="connsiteY1"/>
              </a:cxn>
              <a:cxn ang="0">
                <a:pos x="connsiteX2" y="connsiteY2"/>
              </a:cxn>
              <a:cxn ang="0">
                <a:pos x="connsiteX3" y="connsiteY3"/>
              </a:cxn>
            </a:cxnLst>
            <a:rect l="l" t="t" r="r" b="b"/>
            <a:pathLst>
              <a:path w="2192785" h="3807381">
                <a:moveTo>
                  <a:pt x="2192785" y="3807381"/>
                </a:moveTo>
                <a:lnTo>
                  <a:pt x="0" y="3807381"/>
                </a:lnTo>
                <a:lnTo>
                  <a:pt x="0" y="0"/>
                </a:lnTo>
                <a:lnTo>
                  <a:pt x="2192785" y="0"/>
                </a:lnTo>
                <a:close/>
              </a:path>
            </a:pathLst>
          </a:custGeom>
          <a:gradFill>
            <a:gsLst>
              <a:gs pos="29000">
                <a:srgbClr val="000000">
                  <a:alpha val="0"/>
                </a:srgbClr>
              </a:gs>
              <a:gs pos="100000">
                <a:srgbClr val="000000">
                  <a:alpha val="58000"/>
                </a:srgb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ACF9283B-EDA3-DAE0-EDC6-D29B8CD4F896}"/>
              </a:ext>
            </a:extLst>
          </p:cNvPr>
          <p:cNvSpPr>
            <a:spLocks noGrp="1"/>
          </p:cNvSpPr>
          <p:nvPr>
            <p:ph type="title"/>
          </p:nvPr>
        </p:nvSpPr>
        <p:spPr>
          <a:xfrm>
            <a:off x="795014" y="3318165"/>
            <a:ext cx="5841313" cy="2653144"/>
          </a:xfrm>
        </p:spPr>
        <p:txBody>
          <a:bodyPr anchor="b">
            <a:normAutofit/>
          </a:bodyPr>
          <a:lstStyle/>
          <a:p>
            <a:r>
              <a:rPr lang="en-GB" sz="3600" dirty="0">
                <a:solidFill>
                  <a:srgbClr val="FFFFFF"/>
                </a:solidFill>
              </a:rPr>
              <a:t>People, profit, planet</a:t>
            </a:r>
          </a:p>
        </p:txBody>
      </p:sp>
      <p:sp>
        <p:nvSpPr>
          <p:cNvPr id="29" name="Freeform: Shape 28">
            <a:extLst>
              <a:ext uri="{FF2B5EF4-FFF2-40B4-BE49-F238E27FC236}">
                <a16:creationId xmlns:a16="http://schemas.microsoft.com/office/drawing/2014/main" id="{D51F9122-EC78-4319-BEF3-3BAC59103E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9048782" y="851150"/>
            <a:ext cx="3940765" cy="2309454"/>
          </a:xfrm>
          <a:custGeom>
            <a:avLst/>
            <a:gdLst>
              <a:gd name="connsiteX0" fmla="*/ 757287 w 757287"/>
              <a:gd name="connsiteY0" fmla="*/ 3694096 h 3694096"/>
              <a:gd name="connsiteX1" fmla="*/ 757287 w 757287"/>
              <a:gd name="connsiteY1" fmla="*/ 0 h 3694096"/>
              <a:gd name="connsiteX2" fmla="*/ 0 w 757287"/>
              <a:gd name="connsiteY2" fmla="*/ 0 h 3694096"/>
              <a:gd name="connsiteX3" fmla="*/ 0 w 757287"/>
              <a:gd name="connsiteY3" fmla="*/ 3686094 h 3694096"/>
            </a:gdLst>
            <a:ahLst/>
            <a:cxnLst>
              <a:cxn ang="0">
                <a:pos x="connsiteX0" y="connsiteY0"/>
              </a:cxn>
              <a:cxn ang="0">
                <a:pos x="connsiteX1" y="connsiteY1"/>
              </a:cxn>
              <a:cxn ang="0">
                <a:pos x="connsiteX2" y="connsiteY2"/>
              </a:cxn>
              <a:cxn ang="0">
                <a:pos x="connsiteX3" y="connsiteY3"/>
              </a:cxn>
            </a:cxnLst>
            <a:rect l="l" t="t" r="r" b="b"/>
            <a:pathLst>
              <a:path w="757287" h="3694096">
                <a:moveTo>
                  <a:pt x="757287" y="3694096"/>
                </a:moveTo>
                <a:lnTo>
                  <a:pt x="757287" y="0"/>
                </a:lnTo>
                <a:lnTo>
                  <a:pt x="0" y="0"/>
                </a:lnTo>
                <a:lnTo>
                  <a:pt x="0" y="3686094"/>
                </a:lnTo>
                <a:close/>
              </a:path>
            </a:pathLst>
          </a:custGeom>
          <a:blipFill dpi="0" rotWithShape="1">
            <a:blip r:embed="rId4">
              <a:extLst>
                <a:ext uri="{96DAC541-7B7A-43D3-8B79-37D633B846F1}">
                  <asvg:svgBlip xmlns:asvg="http://schemas.microsoft.com/office/drawing/2016/SVG/main" r:embed="rId5"/>
                </a:ext>
              </a:extLst>
            </a:blip>
            <a:srcRect/>
            <a:tile tx="0" ty="0" sx="6000" sy="6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1" name="Freeform: Shape 30">
            <a:extLst>
              <a:ext uri="{FF2B5EF4-FFF2-40B4-BE49-F238E27FC236}">
                <a16:creationId xmlns:a16="http://schemas.microsoft.com/office/drawing/2014/main" id="{EC4F2EB3-B40A-458E-A48D-484FD95356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33855" y="742946"/>
            <a:ext cx="3920496" cy="5365173"/>
          </a:xfrm>
          <a:custGeom>
            <a:avLst/>
            <a:gdLst>
              <a:gd name="connsiteX0" fmla="*/ 0 w 1738307"/>
              <a:gd name="connsiteY0" fmla="*/ 0 h 3276601"/>
              <a:gd name="connsiteX1" fmla="*/ 1738307 w 1738307"/>
              <a:gd name="connsiteY1" fmla="*/ 0 h 3276601"/>
              <a:gd name="connsiteX2" fmla="*/ 1738307 w 1738307"/>
              <a:gd name="connsiteY2" fmla="*/ 3276601 h 3276601"/>
              <a:gd name="connsiteX3" fmla="*/ 0 w 1738307"/>
              <a:gd name="connsiteY3" fmla="*/ 3276601 h 3276601"/>
            </a:gdLst>
            <a:ahLst/>
            <a:cxnLst>
              <a:cxn ang="0">
                <a:pos x="connsiteX0" y="connsiteY0"/>
              </a:cxn>
              <a:cxn ang="0">
                <a:pos x="connsiteX1" y="connsiteY1"/>
              </a:cxn>
              <a:cxn ang="0">
                <a:pos x="connsiteX2" y="connsiteY2"/>
              </a:cxn>
              <a:cxn ang="0">
                <a:pos x="connsiteX3" y="connsiteY3"/>
              </a:cxn>
            </a:cxnLst>
            <a:rect l="l" t="t" r="r" b="b"/>
            <a:pathLst>
              <a:path w="1738307" h="3276601">
                <a:moveTo>
                  <a:pt x="0" y="0"/>
                </a:moveTo>
                <a:lnTo>
                  <a:pt x="1738307" y="0"/>
                </a:lnTo>
                <a:lnTo>
                  <a:pt x="1738307" y="3276601"/>
                </a:lnTo>
                <a:lnTo>
                  <a:pt x="0" y="3276601"/>
                </a:lnTo>
                <a:close/>
              </a:path>
            </a:pathLst>
          </a:custGeom>
          <a:solidFill>
            <a:schemeClr val="accent1">
              <a:lumMod val="20000"/>
              <a:lumOff val="80000"/>
            </a:schemeClr>
          </a:solidFill>
          <a:ln>
            <a:noFill/>
          </a:ln>
          <a:effectLst>
            <a:outerShdw dist="165100" dir="18900000" algn="tr" rotWithShape="0">
              <a:schemeClr val="tx1"/>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78276620-21B9-81D5-3B61-F39B7617BF13}"/>
              </a:ext>
            </a:extLst>
          </p:cNvPr>
          <p:cNvSpPr>
            <a:spLocks noGrp="1"/>
          </p:cNvSpPr>
          <p:nvPr>
            <p:ph idx="1"/>
          </p:nvPr>
        </p:nvSpPr>
        <p:spPr>
          <a:xfrm>
            <a:off x="8063977" y="1188023"/>
            <a:ext cx="3060251" cy="4475017"/>
          </a:xfrm>
        </p:spPr>
        <p:txBody>
          <a:bodyPr>
            <a:normAutofit/>
          </a:bodyPr>
          <a:lstStyle/>
          <a:p>
            <a:pPr marL="0" indent="0">
              <a:lnSpc>
                <a:spcPct val="150000"/>
              </a:lnSpc>
              <a:buNone/>
            </a:pPr>
            <a:r>
              <a:rPr lang="en-GB" spc="300" dirty="0">
                <a:solidFill>
                  <a:srgbClr val="000000"/>
                </a:solidFill>
                <a:ea typeface="Times New Roman" panose="02020603050405020304" pitchFamily="18" charset="0"/>
              </a:rPr>
              <a:t>Social Sustainability </a:t>
            </a:r>
            <a:r>
              <a:rPr lang="en-GB" spc="300" dirty="0">
                <a:solidFill>
                  <a:schemeClr val="accent1">
                    <a:lumMod val="75000"/>
                  </a:schemeClr>
                </a:solidFill>
                <a:ea typeface="Times New Roman" panose="02020603050405020304" pitchFamily="18" charset="0"/>
              </a:rPr>
              <a:t>(People) </a:t>
            </a:r>
          </a:p>
          <a:p>
            <a:pPr marL="0" indent="0">
              <a:lnSpc>
                <a:spcPct val="150000"/>
              </a:lnSpc>
              <a:buNone/>
            </a:pPr>
            <a:r>
              <a:rPr lang="en-GB" spc="300" dirty="0">
                <a:solidFill>
                  <a:srgbClr val="000000"/>
                </a:solidFill>
                <a:ea typeface="Times New Roman" panose="02020603050405020304" pitchFamily="18" charset="0"/>
              </a:rPr>
              <a:t>Economic Sustainability </a:t>
            </a:r>
            <a:r>
              <a:rPr lang="en-GB" spc="300" dirty="0">
                <a:solidFill>
                  <a:srgbClr val="00B050"/>
                </a:solidFill>
                <a:ea typeface="Times New Roman" panose="02020603050405020304" pitchFamily="18" charset="0"/>
              </a:rPr>
              <a:t>(Profit)</a:t>
            </a:r>
          </a:p>
          <a:p>
            <a:pPr marL="0" indent="0">
              <a:lnSpc>
                <a:spcPct val="150000"/>
              </a:lnSpc>
              <a:buNone/>
            </a:pPr>
            <a:r>
              <a:rPr lang="en-GB" spc="300" dirty="0">
                <a:solidFill>
                  <a:srgbClr val="000000"/>
                </a:solidFill>
                <a:effectLst/>
                <a:ea typeface="Times New Roman" panose="02020603050405020304" pitchFamily="18" charset="0"/>
              </a:rPr>
              <a:t>Environmental Sustainability </a:t>
            </a:r>
            <a:r>
              <a:rPr lang="en-GB" spc="300" dirty="0">
                <a:solidFill>
                  <a:schemeClr val="accent2">
                    <a:lumMod val="75000"/>
                  </a:schemeClr>
                </a:solidFill>
                <a:effectLst/>
                <a:ea typeface="Times New Roman" panose="02020603050405020304" pitchFamily="18" charset="0"/>
              </a:rPr>
              <a:t>(Planet)</a:t>
            </a:r>
          </a:p>
        </p:txBody>
      </p:sp>
      <p:sp>
        <p:nvSpPr>
          <p:cNvPr id="5" name="TextBox 4">
            <a:extLst>
              <a:ext uri="{FF2B5EF4-FFF2-40B4-BE49-F238E27FC236}">
                <a16:creationId xmlns:a16="http://schemas.microsoft.com/office/drawing/2014/main" id="{E2F9655A-BA0B-B601-98F3-DDB9B2CD8248}"/>
              </a:ext>
            </a:extLst>
          </p:cNvPr>
          <p:cNvSpPr txBox="1"/>
          <p:nvPr/>
        </p:nvSpPr>
        <p:spPr>
          <a:xfrm>
            <a:off x="9412370" y="6216386"/>
            <a:ext cx="2141981" cy="677108"/>
          </a:xfrm>
          <a:prstGeom prst="rect">
            <a:avLst/>
          </a:prstGeom>
          <a:noFill/>
        </p:spPr>
        <p:txBody>
          <a:bodyPr wrap="square" rtlCol="0">
            <a:spAutoFit/>
          </a:bodyPr>
          <a:lstStyle/>
          <a:p>
            <a:pPr algn="ctr"/>
            <a:r>
              <a:rPr lang="en-GB" sz="1000" dirty="0">
                <a:effectLst/>
                <a:latin typeface="+mj-lt"/>
                <a:ea typeface="Times New Roman" panose="02020603050405020304" pitchFamily="18" charset="0"/>
              </a:rPr>
              <a:t>(Brundtland report, 1987; Purvis, Mao and Robinson, 2019).</a:t>
            </a:r>
            <a:endParaRPr lang="en-GB" sz="1000" dirty="0">
              <a:latin typeface="+mj-lt"/>
            </a:endParaRPr>
          </a:p>
          <a:p>
            <a:endParaRPr lang="en-GB" dirty="0"/>
          </a:p>
        </p:txBody>
      </p:sp>
    </p:spTree>
    <p:extLst>
      <p:ext uri="{BB962C8B-B14F-4D97-AF65-F5344CB8AC3E}">
        <p14:creationId xmlns:p14="http://schemas.microsoft.com/office/powerpoint/2010/main" val="1827339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grpId="0" nodeType="clickEffect">
                                  <p:stCondLst>
                                    <p:cond delay="0"/>
                                  </p:stCondLst>
                                  <p:childTnLst>
                                    <p:animClr clrSpc="rgb" dir="cw">
                                      <p:cBhvr override="childStyle">
                                        <p:cTn id="6" dur="2000" fill="hold"/>
                                        <p:tgtEl>
                                          <p:spTgt spid="2"/>
                                        </p:tgtEl>
                                        <p:attrNameLst>
                                          <p:attrName>style.color</p:attrName>
                                        </p:attrNameLst>
                                      </p:cBhvr>
                                      <p:to>
                                        <a:srgbClr val="EE6E6F"/>
                                      </p:to>
                                    </p:animClr>
                                  </p:childTnLst>
                                </p:cTn>
                              </p:par>
                            </p:childTnLst>
                          </p:cTn>
                        </p:par>
                      </p:childTnLst>
                    </p:cTn>
                  </p:par>
                  <p:par>
                    <p:cTn id="7" fill="hold">
                      <p:stCondLst>
                        <p:cond delay="indefinite"/>
                      </p:stCondLst>
                      <p:childTnLst>
                        <p:par>
                          <p:cTn id="8" fill="hold">
                            <p:stCondLst>
                              <p:cond delay="0"/>
                            </p:stCondLst>
                            <p:childTnLst>
                              <p:par>
                                <p:cTn id="9" presetID="3" presetClass="emph" presetSubtype="2" fill="hold" grpId="1" nodeType="clickEffect">
                                  <p:stCondLst>
                                    <p:cond delay="0"/>
                                  </p:stCondLst>
                                  <p:childTnLst>
                                    <p:animClr clrSpc="rgb" dir="cw">
                                      <p:cBhvr override="childStyle">
                                        <p:cTn id="10" dur="2000" fill="hold"/>
                                        <p:tgtEl>
                                          <p:spTgt spid="2"/>
                                        </p:tgtEl>
                                        <p:attrNameLst>
                                          <p:attrName>style.color</p:attrName>
                                        </p:attrNameLst>
                                      </p:cBhvr>
                                      <p:to>
                                        <a:srgbClr val="00E100"/>
                                      </p:to>
                                    </p:animClr>
                                  </p:childTnLst>
                                </p:cTn>
                              </p:par>
                            </p:childTnLst>
                          </p:cTn>
                        </p:par>
                      </p:childTnLst>
                    </p:cTn>
                  </p:par>
                  <p:par>
                    <p:cTn id="11" fill="hold">
                      <p:stCondLst>
                        <p:cond delay="indefinite"/>
                      </p:stCondLst>
                      <p:childTnLst>
                        <p:par>
                          <p:cTn id="12" fill="hold">
                            <p:stCondLst>
                              <p:cond delay="0"/>
                            </p:stCondLst>
                            <p:childTnLst>
                              <p:par>
                                <p:cTn id="13" presetID="3" presetClass="emph" presetSubtype="2" fill="hold" grpId="2" nodeType="clickEffect">
                                  <p:stCondLst>
                                    <p:cond delay="0"/>
                                  </p:stCondLst>
                                  <p:childTnLst>
                                    <p:animClr clrSpc="rgb" dir="cw">
                                      <p:cBhvr override="childStyle">
                                        <p:cTn id="14" dur="2000" fill="hold"/>
                                        <p:tgtEl>
                                          <p:spTgt spid="2"/>
                                        </p:tgtEl>
                                        <p:attrNameLst>
                                          <p:attrName>style.color</p:attrName>
                                        </p:attrNameLst>
                                      </p:cBhvr>
                                      <p:to>
                                        <a:srgbClr val="DD9A4F"/>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2" grpId="2"/>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 name="Rectangle 40">
            <a:extLst>
              <a:ext uri="{FF2B5EF4-FFF2-40B4-BE49-F238E27FC236}">
                <a16:creationId xmlns:a16="http://schemas.microsoft.com/office/drawing/2014/main" id="{506CCDAE-0A4A-4C57-86B8-1F328D743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2" name="Picture 41" descr="Light bulb on green grass">
            <a:extLst>
              <a:ext uri="{FF2B5EF4-FFF2-40B4-BE49-F238E27FC236}">
                <a16:creationId xmlns:a16="http://schemas.microsoft.com/office/drawing/2014/main" id="{E915087C-6E81-C527-93B7-E8DFFAECD728}"/>
              </a:ext>
            </a:extLst>
          </p:cNvPr>
          <p:cNvPicPr>
            <a:picLocks noChangeAspect="1"/>
          </p:cNvPicPr>
          <p:nvPr/>
        </p:nvPicPr>
        <p:blipFill>
          <a:blip r:embed="rId3"/>
          <a:srcRect l="12575" r="5301" b="-2"/>
          <a:stretch/>
        </p:blipFill>
        <p:spPr>
          <a:xfrm>
            <a:off x="-1" y="1"/>
            <a:ext cx="8437419" cy="6857999"/>
          </a:xfrm>
          <a:prstGeom prst="rect">
            <a:avLst/>
          </a:prstGeom>
        </p:spPr>
      </p:pic>
      <p:sp>
        <p:nvSpPr>
          <p:cNvPr id="43" name="Freeform: Shape 35">
            <a:extLst>
              <a:ext uri="{FF2B5EF4-FFF2-40B4-BE49-F238E27FC236}">
                <a16:creationId xmlns:a16="http://schemas.microsoft.com/office/drawing/2014/main" id="{5E128A23-424F-41CE-9C96-0C2384BC54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638010" y="67499"/>
            <a:ext cx="5161398" cy="8437420"/>
          </a:xfrm>
          <a:custGeom>
            <a:avLst/>
            <a:gdLst>
              <a:gd name="connsiteX0" fmla="*/ 2192785 w 2192785"/>
              <a:gd name="connsiteY0" fmla="*/ 3807381 h 3807381"/>
              <a:gd name="connsiteX1" fmla="*/ 0 w 2192785"/>
              <a:gd name="connsiteY1" fmla="*/ 3807381 h 3807381"/>
              <a:gd name="connsiteX2" fmla="*/ 0 w 2192785"/>
              <a:gd name="connsiteY2" fmla="*/ 0 h 3807381"/>
              <a:gd name="connsiteX3" fmla="*/ 2192785 w 2192785"/>
              <a:gd name="connsiteY3" fmla="*/ 0 h 3807381"/>
            </a:gdLst>
            <a:ahLst/>
            <a:cxnLst>
              <a:cxn ang="0">
                <a:pos x="connsiteX0" y="connsiteY0"/>
              </a:cxn>
              <a:cxn ang="0">
                <a:pos x="connsiteX1" y="connsiteY1"/>
              </a:cxn>
              <a:cxn ang="0">
                <a:pos x="connsiteX2" y="connsiteY2"/>
              </a:cxn>
              <a:cxn ang="0">
                <a:pos x="connsiteX3" y="connsiteY3"/>
              </a:cxn>
            </a:cxnLst>
            <a:rect l="l" t="t" r="r" b="b"/>
            <a:pathLst>
              <a:path w="2192785" h="3807381">
                <a:moveTo>
                  <a:pt x="2192785" y="3807381"/>
                </a:moveTo>
                <a:lnTo>
                  <a:pt x="0" y="3807381"/>
                </a:lnTo>
                <a:lnTo>
                  <a:pt x="0" y="0"/>
                </a:lnTo>
                <a:lnTo>
                  <a:pt x="2192785" y="0"/>
                </a:lnTo>
                <a:close/>
              </a:path>
            </a:pathLst>
          </a:custGeom>
          <a:gradFill>
            <a:gsLst>
              <a:gs pos="29000">
                <a:srgbClr val="000000">
                  <a:alpha val="0"/>
                </a:srgbClr>
              </a:gs>
              <a:gs pos="100000">
                <a:srgbClr val="000000">
                  <a:alpha val="58000"/>
                </a:srgb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TextBox 18">
            <a:extLst>
              <a:ext uri="{FF2B5EF4-FFF2-40B4-BE49-F238E27FC236}">
                <a16:creationId xmlns:a16="http://schemas.microsoft.com/office/drawing/2014/main" id="{D6029D80-ADCD-51AF-7312-C70A81028727}"/>
              </a:ext>
            </a:extLst>
          </p:cNvPr>
          <p:cNvSpPr txBox="1"/>
          <p:nvPr/>
        </p:nvSpPr>
        <p:spPr>
          <a:xfrm>
            <a:off x="795014" y="3318165"/>
            <a:ext cx="5841313" cy="2653144"/>
          </a:xfrm>
          <a:prstGeom prst="rect">
            <a:avLst/>
          </a:prstGeom>
        </p:spPr>
        <p:txBody>
          <a:bodyPr vert="horz" lIns="91440" tIns="45720" rIns="91440" bIns="45720" rtlCol="0" anchor="b">
            <a:normAutofit/>
          </a:bodyPr>
          <a:lstStyle/>
          <a:p>
            <a:pPr>
              <a:lnSpc>
                <a:spcPct val="120000"/>
              </a:lnSpc>
              <a:spcBef>
                <a:spcPct val="0"/>
              </a:spcBef>
              <a:spcAft>
                <a:spcPts val="600"/>
              </a:spcAft>
            </a:pPr>
            <a:r>
              <a:rPr lang="en-US" sz="3600" cap="all" spc="700">
                <a:solidFill>
                  <a:srgbClr val="FFFFFF"/>
                </a:solidFill>
                <a:latin typeface="+mj-lt"/>
                <a:ea typeface="+mj-ea"/>
                <a:cs typeface="+mj-cs"/>
              </a:rPr>
              <a:t>Eco-Centric</a:t>
            </a:r>
          </a:p>
        </p:txBody>
      </p:sp>
      <p:sp>
        <p:nvSpPr>
          <p:cNvPr id="44" name="Freeform: Shape 37">
            <a:extLst>
              <a:ext uri="{FF2B5EF4-FFF2-40B4-BE49-F238E27FC236}">
                <a16:creationId xmlns:a16="http://schemas.microsoft.com/office/drawing/2014/main" id="{D51F9122-EC78-4319-BEF3-3BAC59103E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9048782" y="851150"/>
            <a:ext cx="3940765" cy="2309454"/>
          </a:xfrm>
          <a:custGeom>
            <a:avLst/>
            <a:gdLst>
              <a:gd name="connsiteX0" fmla="*/ 757287 w 757287"/>
              <a:gd name="connsiteY0" fmla="*/ 3694096 h 3694096"/>
              <a:gd name="connsiteX1" fmla="*/ 757287 w 757287"/>
              <a:gd name="connsiteY1" fmla="*/ 0 h 3694096"/>
              <a:gd name="connsiteX2" fmla="*/ 0 w 757287"/>
              <a:gd name="connsiteY2" fmla="*/ 0 h 3694096"/>
              <a:gd name="connsiteX3" fmla="*/ 0 w 757287"/>
              <a:gd name="connsiteY3" fmla="*/ 3686094 h 3694096"/>
            </a:gdLst>
            <a:ahLst/>
            <a:cxnLst>
              <a:cxn ang="0">
                <a:pos x="connsiteX0" y="connsiteY0"/>
              </a:cxn>
              <a:cxn ang="0">
                <a:pos x="connsiteX1" y="connsiteY1"/>
              </a:cxn>
              <a:cxn ang="0">
                <a:pos x="connsiteX2" y="connsiteY2"/>
              </a:cxn>
              <a:cxn ang="0">
                <a:pos x="connsiteX3" y="connsiteY3"/>
              </a:cxn>
            </a:cxnLst>
            <a:rect l="l" t="t" r="r" b="b"/>
            <a:pathLst>
              <a:path w="757287" h="3694096">
                <a:moveTo>
                  <a:pt x="757287" y="3694096"/>
                </a:moveTo>
                <a:lnTo>
                  <a:pt x="757287" y="0"/>
                </a:lnTo>
                <a:lnTo>
                  <a:pt x="0" y="0"/>
                </a:lnTo>
                <a:lnTo>
                  <a:pt x="0" y="3686094"/>
                </a:lnTo>
                <a:close/>
              </a:path>
            </a:pathLst>
          </a:custGeom>
          <a:blipFill dpi="0" rotWithShape="1">
            <a:blip r:embed="rId4">
              <a:extLst>
                <a:ext uri="{96DAC541-7B7A-43D3-8B79-37D633B846F1}">
                  <asvg:svgBlip xmlns:asvg="http://schemas.microsoft.com/office/drawing/2016/SVG/main" r:embed="rId5"/>
                </a:ext>
              </a:extLst>
            </a:blip>
            <a:srcRect/>
            <a:tile tx="0" ty="0" sx="6000" sy="6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0" name="Freeform: Shape 39">
            <a:extLst>
              <a:ext uri="{FF2B5EF4-FFF2-40B4-BE49-F238E27FC236}">
                <a16:creationId xmlns:a16="http://schemas.microsoft.com/office/drawing/2014/main" id="{EC4F2EB3-B40A-458E-A48D-484FD95356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33855" y="742946"/>
            <a:ext cx="3920496" cy="5365173"/>
          </a:xfrm>
          <a:custGeom>
            <a:avLst/>
            <a:gdLst>
              <a:gd name="connsiteX0" fmla="*/ 0 w 1738307"/>
              <a:gd name="connsiteY0" fmla="*/ 0 h 3276601"/>
              <a:gd name="connsiteX1" fmla="*/ 1738307 w 1738307"/>
              <a:gd name="connsiteY1" fmla="*/ 0 h 3276601"/>
              <a:gd name="connsiteX2" fmla="*/ 1738307 w 1738307"/>
              <a:gd name="connsiteY2" fmla="*/ 3276601 h 3276601"/>
              <a:gd name="connsiteX3" fmla="*/ 0 w 1738307"/>
              <a:gd name="connsiteY3" fmla="*/ 3276601 h 3276601"/>
            </a:gdLst>
            <a:ahLst/>
            <a:cxnLst>
              <a:cxn ang="0">
                <a:pos x="connsiteX0" y="connsiteY0"/>
              </a:cxn>
              <a:cxn ang="0">
                <a:pos x="connsiteX1" y="connsiteY1"/>
              </a:cxn>
              <a:cxn ang="0">
                <a:pos x="connsiteX2" y="connsiteY2"/>
              </a:cxn>
              <a:cxn ang="0">
                <a:pos x="connsiteX3" y="connsiteY3"/>
              </a:cxn>
            </a:cxnLst>
            <a:rect l="l" t="t" r="r" b="b"/>
            <a:pathLst>
              <a:path w="1738307" h="3276601">
                <a:moveTo>
                  <a:pt x="0" y="0"/>
                </a:moveTo>
                <a:lnTo>
                  <a:pt x="1738307" y="0"/>
                </a:lnTo>
                <a:lnTo>
                  <a:pt x="1738307" y="3276601"/>
                </a:lnTo>
                <a:lnTo>
                  <a:pt x="0" y="3276601"/>
                </a:lnTo>
                <a:close/>
              </a:path>
            </a:pathLst>
          </a:custGeom>
          <a:solidFill>
            <a:schemeClr val="accent1">
              <a:lumMod val="20000"/>
              <a:lumOff val="80000"/>
            </a:schemeClr>
          </a:solidFill>
          <a:ln>
            <a:noFill/>
          </a:ln>
          <a:effectLst>
            <a:outerShdw dist="165100" dir="18900000" algn="tr" rotWithShape="0">
              <a:schemeClr val="tx1"/>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5" name="TextBox 44">
            <a:extLst>
              <a:ext uri="{FF2B5EF4-FFF2-40B4-BE49-F238E27FC236}">
                <a16:creationId xmlns:a16="http://schemas.microsoft.com/office/drawing/2014/main" id="{85ED81C8-68B3-6BA7-D9A5-18E69B7AFB69}"/>
              </a:ext>
            </a:extLst>
          </p:cNvPr>
          <p:cNvSpPr txBox="1"/>
          <p:nvPr/>
        </p:nvSpPr>
        <p:spPr>
          <a:xfrm>
            <a:off x="8126868" y="1226127"/>
            <a:ext cx="2960952" cy="4475017"/>
          </a:xfrm>
          <a:prstGeom prst="rect">
            <a:avLst/>
          </a:prstGeom>
        </p:spPr>
        <p:txBody>
          <a:bodyPr vert="horz" lIns="91440" tIns="45720" rIns="91440" bIns="45720" rtlCol="0">
            <a:normAutofit/>
          </a:bodyPr>
          <a:lstStyle/>
          <a:p>
            <a:pPr indent="-228600">
              <a:lnSpc>
                <a:spcPct val="130000"/>
              </a:lnSpc>
              <a:spcAft>
                <a:spcPts val="600"/>
              </a:spcAft>
            </a:pPr>
            <a:r>
              <a:rPr lang="en-US" spc="300" dirty="0">
                <a:solidFill>
                  <a:srgbClr val="000000"/>
                </a:solidFill>
                <a:latin typeface="+mj-lt"/>
              </a:rPr>
              <a:t>Environmentalism </a:t>
            </a:r>
            <a:r>
              <a:rPr lang="en-US" sz="1400" dirty="0">
                <a:solidFill>
                  <a:schemeClr val="accent6">
                    <a:lumMod val="75000"/>
                  </a:schemeClr>
                </a:solidFill>
                <a:latin typeface="+mj-lt"/>
              </a:rPr>
              <a:t>(</a:t>
            </a:r>
            <a:r>
              <a:rPr lang="en-US" sz="1400" dirty="0" err="1">
                <a:solidFill>
                  <a:schemeClr val="accent6">
                    <a:lumMod val="75000"/>
                  </a:schemeClr>
                </a:solidFill>
                <a:latin typeface="+mj-lt"/>
              </a:rPr>
              <a:t>O’riordan</a:t>
            </a:r>
            <a:r>
              <a:rPr lang="en-US" sz="1400" dirty="0">
                <a:solidFill>
                  <a:schemeClr val="accent6">
                    <a:lumMod val="75000"/>
                  </a:schemeClr>
                </a:solidFill>
                <a:latin typeface="+mj-lt"/>
              </a:rPr>
              <a:t>, 1989; </a:t>
            </a:r>
            <a:r>
              <a:rPr lang="en-US" sz="1400" dirty="0" err="1">
                <a:solidFill>
                  <a:schemeClr val="accent6">
                    <a:lumMod val="75000"/>
                  </a:schemeClr>
                </a:solidFill>
                <a:latin typeface="+mj-lt"/>
              </a:rPr>
              <a:t>Baranwal</a:t>
            </a:r>
            <a:r>
              <a:rPr lang="en-US" sz="1400" dirty="0">
                <a:solidFill>
                  <a:schemeClr val="accent6">
                    <a:lumMod val="75000"/>
                  </a:schemeClr>
                </a:solidFill>
                <a:latin typeface="+mj-lt"/>
              </a:rPr>
              <a:t> and </a:t>
            </a:r>
            <a:r>
              <a:rPr lang="en-US" sz="1400" dirty="0" err="1">
                <a:solidFill>
                  <a:schemeClr val="accent6">
                    <a:lumMod val="75000"/>
                  </a:schemeClr>
                </a:solidFill>
                <a:latin typeface="+mj-lt"/>
              </a:rPr>
              <a:t>Thekkiniyath</a:t>
            </a:r>
            <a:r>
              <a:rPr lang="en-US" sz="1400" dirty="0">
                <a:solidFill>
                  <a:schemeClr val="accent6">
                    <a:lumMod val="75000"/>
                  </a:schemeClr>
                </a:solidFill>
                <a:latin typeface="+mj-lt"/>
              </a:rPr>
              <a:t>, 2017)</a:t>
            </a:r>
          </a:p>
          <a:p>
            <a:pPr indent="-228600">
              <a:lnSpc>
                <a:spcPct val="130000"/>
              </a:lnSpc>
              <a:spcAft>
                <a:spcPts val="600"/>
              </a:spcAft>
            </a:pPr>
            <a:r>
              <a:rPr lang="en-US" spc="300" dirty="0">
                <a:solidFill>
                  <a:srgbClr val="000000"/>
                </a:solidFill>
                <a:latin typeface="+mj-lt"/>
              </a:rPr>
              <a:t>Deep Ecologist/Deep Green </a:t>
            </a:r>
          </a:p>
          <a:p>
            <a:pPr indent="-228600">
              <a:lnSpc>
                <a:spcPct val="130000"/>
              </a:lnSpc>
              <a:spcAft>
                <a:spcPts val="600"/>
              </a:spcAft>
            </a:pPr>
            <a:r>
              <a:rPr lang="en-US" sz="1400" dirty="0">
                <a:solidFill>
                  <a:schemeClr val="accent6">
                    <a:lumMod val="75000"/>
                  </a:schemeClr>
                </a:solidFill>
                <a:latin typeface="+mj-lt"/>
              </a:rPr>
              <a:t>(</a:t>
            </a:r>
            <a:r>
              <a:rPr lang="en-US" sz="1400" dirty="0" err="1">
                <a:solidFill>
                  <a:schemeClr val="accent6">
                    <a:lumMod val="75000"/>
                  </a:schemeClr>
                </a:solidFill>
                <a:latin typeface="+mj-lt"/>
              </a:rPr>
              <a:t>N</a:t>
            </a:r>
            <a:r>
              <a:rPr lang="en-US" sz="1400" cap="none" dirty="0" err="1">
                <a:solidFill>
                  <a:schemeClr val="accent6">
                    <a:lumMod val="75000"/>
                  </a:schemeClr>
                </a:solidFill>
                <a:effectLst/>
                <a:latin typeface="+mj-lt"/>
              </a:rPr>
              <a:t>æss</a:t>
            </a:r>
            <a:r>
              <a:rPr lang="en-US" sz="1400" cap="none" dirty="0">
                <a:solidFill>
                  <a:schemeClr val="accent6">
                    <a:lumMod val="75000"/>
                  </a:schemeClr>
                </a:solidFill>
                <a:effectLst/>
                <a:latin typeface="+mj-lt"/>
              </a:rPr>
              <a:t> and </a:t>
            </a:r>
            <a:r>
              <a:rPr lang="en-US" sz="1400" dirty="0">
                <a:solidFill>
                  <a:schemeClr val="accent6">
                    <a:lumMod val="75000"/>
                  </a:schemeClr>
                </a:solidFill>
                <a:latin typeface="+mj-lt"/>
              </a:rPr>
              <a:t>R</a:t>
            </a:r>
            <a:r>
              <a:rPr lang="en-US" sz="1400" cap="none" dirty="0">
                <a:solidFill>
                  <a:schemeClr val="accent6">
                    <a:lumMod val="75000"/>
                  </a:schemeClr>
                </a:solidFill>
                <a:effectLst/>
                <a:latin typeface="+mj-lt"/>
              </a:rPr>
              <a:t>othenberg, 1989; </a:t>
            </a:r>
            <a:r>
              <a:rPr lang="en-US" sz="1400" dirty="0" err="1">
                <a:solidFill>
                  <a:schemeClr val="accent6">
                    <a:lumMod val="75000"/>
                  </a:schemeClr>
                </a:solidFill>
                <a:effectLst/>
                <a:latin typeface="+mj-lt"/>
              </a:rPr>
              <a:t>Mijac</a:t>
            </a:r>
            <a:r>
              <a:rPr lang="en-US" sz="1400" dirty="0">
                <a:solidFill>
                  <a:schemeClr val="accent6">
                    <a:lumMod val="75000"/>
                  </a:schemeClr>
                </a:solidFill>
                <a:effectLst/>
                <a:latin typeface="+mj-lt"/>
              </a:rPr>
              <a:t>̌, </a:t>
            </a:r>
            <a:r>
              <a:rPr lang="en-US" sz="1400" dirty="0" err="1">
                <a:solidFill>
                  <a:schemeClr val="accent6">
                    <a:lumMod val="75000"/>
                  </a:schemeClr>
                </a:solidFill>
                <a:effectLst/>
                <a:latin typeface="+mj-lt"/>
              </a:rPr>
              <a:t>Slivšek</a:t>
            </a:r>
            <a:r>
              <a:rPr lang="en-US" sz="1400" dirty="0">
                <a:solidFill>
                  <a:schemeClr val="accent6">
                    <a:lumMod val="75000"/>
                  </a:schemeClr>
                </a:solidFill>
                <a:effectLst/>
                <a:latin typeface="+mj-lt"/>
              </a:rPr>
              <a:t> and </a:t>
            </a:r>
            <a:r>
              <a:rPr lang="en-US" sz="1400" dirty="0" err="1">
                <a:solidFill>
                  <a:schemeClr val="accent6">
                    <a:lumMod val="75000"/>
                  </a:schemeClr>
                </a:solidFill>
                <a:effectLst/>
                <a:latin typeface="+mj-lt"/>
              </a:rPr>
              <a:t>Džajic</a:t>
            </a:r>
            <a:r>
              <a:rPr lang="en-US" sz="1400" dirty="0">
                <a:solidFill>
                  <a:schemeClr val="accent6">
                    <a:lumMod val="75000"/>
                  </a:schemeClr>
                </a:solidFill>
                <a:effectLst/>
                <a:latin typeface="+mj-lt"/>
              </a:rPr>
              <a:t>́, 2022</a:t>
            </a:r>
            <a:r>
              <a:rPr lang="en-US" sz="1400" cap="none" dirty="0">
                <a:solidFill>
                  <a:schemeClr val="accent6">
                    <a:lumMod val="75000"/>
                  </a:schemeClr>
                </a:solidFill>
                <a:effectLst/>
                <a:latin typeface="+mj-lt"/>
              </a:rPr>
              <a:t>)</a:t>
            </a:r>
            <a:endParaRPr lang="en-US" sz="1400" dirty="0">
              <a:solidFill>
                <a:schemeClr val="accent6">
                  <a:lumMod val="75000"/>
                </a:schemeClr>
              </a:solidFill>
              <a:latin typeface="+mj-lt"/>
            </a:endParaRPr>
          </a:p>
          <a:p>
            <a:pPr indent="-228600">
              <a:lnSpc>
                <a:spcPct val="130000"/>
              </a:lnSpc>
              <a:spcAft>
                <a:spcPts val="600"/>
              </a:spcAft>
            </a:pPr>
            <a:r>
              <a:rPr lang="en-US" spc="300" dirty="0" err="1">
                <a:solidFill>
                  <a:srgbClr val="000000"/>
                </a:solidFill>
                <a:latin typeface="+mj-lt"/>
              </a:rPr>
              <a:t>Gaianists</a:t>
            </a:r>
            <a:r>
              <a:rPr lang="en-US" spc="300" dirty="0">
                <a:solidFill>
                  <a:srgbClr val="000000"/>
                </a:solidFill>
                <a:latin typeface="+mj-lt"/>
              </a:rPr>
              <a:t> </a:t>
            </a:r>
          </a:p>
          <a:p>
            <a:pPr indent="-228600">
              <a:lnSpc>
                <a:spcPct val="130000"/>
              </a:lnSpc>
              <a:spcAft>
                <a:spcPts val="600"/>
              </a:spcAft>
            </a:pPr>
            <a:r>
              <a:rPr lang="en-US" sz="1400" dirty="0">
                <a:solidFill>
                  <a:schemeClr val="accent6">
                    <a:lumMod val="75000"/>
                  </a:schemeClr>
                </a:solidFill>
                <a:latin typeface="+mj-lt"/>
              </a:rPr>
              <a:t>(Lovelock, 2009; </a:t>
            </a:r>
            <a:r>
              <a:rPr lang="en-US" sz="1400" dirty="0" err="1">
                <a:solidFill>
                  <a:schemeClr val="accent6">
                    <a:lumMod val="75000"/>
                  </a:schemeClr>
                </a:solidFill>
                <a:effectLst/>
                <a:latin typeface="+mj-lt"/>
              </a:rPr>
              <a:t>Gribbin</a:t>
            </a:r>
            <a:r>
              <a:rPr lang="en-US" sz="1400" dirty="0">
                <a:solidFill>
                  <a:schemeClr val="accent6">
                    <a:lumMod val="75000"/>
                  </a:schemeClr>
                </a:solidFill>
                <a:effectLst/>
                <a:latin typeface="+mj-lt"/>
              </a:rPr>
              <a:t> and </a:t>
            </a:r>
            <a:r>
              <a:rPr lang="en-US" sz="1400" dirty="0" err="1">
                <a:solidFill>
                  <a:schemeClr val="accent6">
                    <a:lumMod val="75000"/>
                  </a:schemeClr>
                </a:solidFill>
                <a:effectLst/>
                <a:latin typeface="+mj-lt"/>
              </a:rPr>
              <a:t>Gribbin</a:t>
            </a:r>
            <a:r>
              <a:rPr lang="en-US" sz="1400" dirty="0">
                <a:solidFill>
                  <a:schemeClr val="accent6">
                    <a:lumMod val="75000"/>
                  </a:schemeClr>
                </a:solidFill>
                <a:effectLst/>
                <a:latin typeface="+mj-lt"/>
              </a:rPr>
              <a:t>, 2021)</a:t>
            </a:r>
            <a:endParaRPr lang="en-US" sz="1400" dirty="0">
              <a:solidFill>
                <a:schemeClr val="accent6">
                  <a:lumMod val="75000"/>
                </a:schemeClr>
              </a:solidFill>
              <a:latin typeface="+mj-lt"/>
            </a:endParaRPr>
          </a:p>
          <a:p>
            <a:pPr indent="-228600">
              <a:lnSpc>
                <a:spcPct val="130000"/>
              </a:lnSpc>
              <a:spcAft>
                <a:spcPts val="600"/>
              </a:spcAft>
            </a:pPr>
            <a:endParaRPr lang="en-US" dirty="0">
              <a:solidFill>
                <a:srgbClr val="000000"/>
              </a:solidFill>
              <a:latin typeface="+mj-lt"/>
            </a:endParaRPr>
          </a:p>
        </p:txBody>
      </p:sp>
      <p:sp>
        <p:nvSpPr>
          <p:cNvPr id="13" name="TextBox 12">
            <a:extLst>
              <a:ext uri="{FF2B5EF4-FFF2-40B4-BE49-F238E27FC236}">
                <a16:creationId xmlns:a16="http://schemas.microsoft.com/office/drawing/2014/main" id="{6B233B33-66CB-1B8F-5E16-36C080B58FE8}"/>
              </a:ext>
            </a:extLst>
          </p:cNvPr>
          <p:cNvSpPr txBox="1"/>
          <p:nvPr/>
        </p:nvSpPr>
        <p:spPr>
          <a:xfrm>
            <a:off x="808663" y="2019299"/>
            <a:ext cx="5701405" cy="4114801"/>
          </a:xfrm>
          <a:prstGeom prst="rect">
            <a:avLst/>
          </a:prstGeom>
        </p:spPr>
        <p:txBody>
          <a:bodyPr vert="horz" lIns="91440" tIns="45720" rIns="91440" bIns="45720" rtlCol="0">
            <a:normAutofit/>
          </a:bodyPr>
          <a:lstStyle/>
          <a:p>
            <a:pPr indent="-228600">
              <a:lnSpc>
                <a:spcPct val="130000"/>
              </a:lnSpc>
              <a:spcAft>
                <a:spcPts val="600"/>
              </a:spcAft>
            </a:pPr>
            <a:endParaRPr lang="en-US" dirty="0">
              <a:latin typeface="+mj-lt"/>
            </a:endParaRPr>
          </a:p>
        </p:txBody>
      </p:sp>
    </p:spTree>
    <p:extLst>
      <p:ext uri="{BB962C8B-B14F-4D97-AF65-F5344CB8AC3E}">
        <p14:creationId xmlns:p14="http://schemas.microsoft.com/office/powerpoint/2010/main" val="29963374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56" name="Group 55">
            <a:extLst>
              <a:ext uri="{FF2B5EF4-FFF2-40B4-BE49-F238E27FC236}">
                <a16:creationId xmlns:a16="http://schemas.microsoft.com/office/drawing/2014/main" id="{F0C817C9-850F-4FB6-B93B-CF3076C4A5C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0" y="0"/>
            <a:ext cx="567782" cy="3306479"/>
            <a:chOff x="11619770" y="-2005"/>
            <a:chExt cx="567782" cy="3306479"/>
          </a:xfrm>
        </p:grpSpPr>
        <p:sp>
          <p:nvSpPr>
            <p:cNvPr id="57" name="Freeform: Shape 43">
              <a:extLst>
                <a:ext uri="{FF2B5EF4-FFF2-40B4-BE49-F238E27FC236}">
                  <a16:creationId xmlns:a16="http://schemas.microsoft.com/office/drawing/2014/main" id="{159433A8-B67D-4675-AFDE-131069A709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V="1">
              <a:off x="11619770" y="373807"/>
              <a:ext cx="526228" cy="2930667"/>
            </a:xfrm>
            <a:custGeom>
              <a:avLst/>
              <a:gdLst>
                <a:gd name="connsiteX0" fmla="*/ 757287 w 757287"/>
                <a:gd name="connsiteY0" fmla="*/ 3694096 h 3694096"/>
                <a:gd name="connsiteX1" fmla="*/ 757287 w 757287"/>
                <a:gd name="connsiteY1" fmla="*/ 0 h 3694096"/>
                <a:gd name="connsiteX2" fmla="*/ 0 w 757287"/>
                <a:gd name="connsiteY2" fmla="*/ 0 h 3694096"/>
                <a:gd name="connsiteX3" fmla="*/ 0 w 757287"/>
                <a:gd name="connsiteY3" fmla="*/ 3686094 h 3694096"/>
              </a:gdLst>
              <a:ahLst/>
              <a:cxnLst>
                <a:cxn ang="0">
                  <a:pos x="connsiteX0" y="connsiteY0"/>
                </a:cxn>
                <a:cxn ang="0">
                  <a:pos x="connsiteX1" y="connsiteY1"/>
                </a:cxn>
                <a:cxn ang="0">
                  <a:pos x="connsiteX2" y="connsiteY2"/>
                </a:cxn>
                <a:cxn ang="0">
                  <a:pos x="connsiteX3" y="connsiteY3"/>
                </a:cxn>
              </a:cxnLst>
              <a:rect l="l" t="t" r="r" b="b"/>
              <a:pathLst>
                <a:path w="757287" h="3694096">
                  <a:moveTo>
                    <a:pt x="757287" y="3694096"/>
                  </a:moveTo>
                  <a:lnTo>
                    <a:pt x="757287" y="0"/>
                  </a:lnTo>
                  <a:lnTo>
                    <a:pt x="0" y="0"/>
                  </a:lnTo>
                  <a:lnTo>
                    <a:pt x="0" y="3686094"/>
                  </a:lnTo>
                  <a:close/>
                </a:path>
              </a:pathLst>
            </a:custGeom>
            <a:blipFill dpi="0" rotWithShape="1">
              <a:blip r:embed="rId3">
                <a:extLst>
                  <a:ext uri="{96DAC541-7B7A-43D3-8B79-37D633B846F1}">
                    <asvg:svgBlip xmlns:asvg="http://schemas.microsoft.com/office/drawing/2016/SVG/main" r:embed="rId4"/>
                  </a:ext>
                </a:extLst>
              </a:blip>
              <a:srcRect/>
              <a:tile tx="0" ty="0" sx="6000" sy="6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8" name="Rectangle 57">
              <a:extLst>
                <a:ext uri="{FF2B5EF4-FFF2-40B4-BE49-F238E27FC236}">
                  <a16:creationId xmlns:a16="http://schemas.microsoft.com/office/drawing/2014/main" id="{E1CD1C45-6A4D-4237-B39C-2D58F401A8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11980943" y="-2005"/>
              <a:ext cx="206609" cy="202130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useBgFill="1">
        <p:nvSpPr>
          <p:cNvPr id="59" name="Rectangle 58">
            <a:extLst>
              <a:ext uri="{FF2B5EF4-FFF2-40B4-BE49-F238E27FC236}">
                <a16:creationId xmlns:a16="http://schemas.microsoft.com/office/drawing/2014/main" id="{FFC321AD-2C92-446F-AF58-8CAA634BFD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0" name="Picture 59" descr="Cross section of young plant and roots">
            <a:extLst>
              <a:ext uri="{FF2B5EF4-FFF2-40B4-BE49-F238E27FC236}">
                <a16:creationId xmlns:a16="http://schemas.microsoft.com/office/drawing/2014/main" id="{DF2CD82C-7B53-CCF0-B7D2-CD5EE5351B0B}"/>
              </a:ext>
            </a:extLst>
          </p:cNvPr>
          <p:cNvPicPr>
            <a:picLocks noChangeAspect="1"/>
          </p:cNvPicPr>
          <p:nvPr/>
        </p:nvPicPr>
        <p:blipFill>
          <a:blip r:embed="rId5">
            <a:alphaModFix/>
          </a:blip>
          <a:srcRect t="2423" b="18906"/>
          <a:stretch/>
        </p:blipFill>
        <p:spPr>
          <a:xfrm>
            <a:off x="20" y="10"/>
            <a:ext cx="12191980" cy="6857989"/>
          </a:xfrm>
          <a:prstGeom prst="rect">
            <a:avLst/>
          </a:prstGeom>
        </p:spPr>
      </p:pic>
      <p:sp>
        <p:nvSpPr>
          <p:cNvPr id="61" name="Freeform: Shape 48">
            <a:extLst>
              <a:ext uri="{FF2B5EF4-FFF2-40B4-BE49-F238E27FC236}">
                <a16:creationId xmlns:a16="http://schemas.microsoft.com/office/drawing/2014/main" id="{50220E3B-B61B-7FE6-8157-FEE84BBD0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722853" cy="6858000"/>
          </a:xfrm>
          <a:custGeom>
            <a:avLst/>
            <a:gdLst>
              <a:gd name="connsiteX0" fmla="*/ 2192785 w 2192785"/>
              <a:gd name="connsiteY0" fmla="*/ 3807381 h 3807381"/>
              <a:gd name="connsiteX1" fmla="*/ 0 w 2192785"/>
              <a:gd name="connsiteY1" fmla="*/ 3807381 h 3807381"/>
              <a:gd name="connsiteX2" fmla="*/ 0 w 2192785"/>
              <a:gd name="connsiteY2" fmla="*/ 0 h 3807381"/>
              <a:gd name="connsiteX3" fmla="*/ 2192785 w 2192785"/>
              <a:gd name="connsiteY3" fmla="*/ 0 h 3807381"/>
            </a:gdLst>
            <a:ahLst/>
            <a:cxnLst>
              <a:cxn ang="0">
                <a:pos x="connsiteX0" y="connsiteY0"/>
              </a:cxn>
              <a:cxn ang="0">
                <a:pos x="connsiteX1" y="connsiteY1"/>
              </a:cxn>
              <a:cxn ang="0">
                <a:pos x="connsiteX2" y="connsiteY2"/>
              </a:cxn>
              <a:cxn ang="0">
                <a:pos x="connsiteX3" y="connsiteY3"/>
              </a:cxn>
            </a:cxnLst>
            <a:rect l="l" t="t" r="r" b="b"/>
            <a:pathLst>
              <a:path w="2192785" h="3807381">
                <a:moveTo>
                  <a:pt x="2192785" y="3807381"/>
                </a:moveTo>
                <a:lnTo>
                  <a:pt x="0" y="3807381"/>
                </a:lnTo>
                <a:lnTo>
                  <a:pt x="0" y="0"/>
                </a:lnTo>
                <a:lnTo>
                  <a:pt x="2192785" y="0"/>
                </a:lnTo>
                <a:close/>
              </a:path>
            </a:pathLst>
          </a:custGeom>
          <a:gradFill>
            <a:gsLst>
              <a:gs pos="0">
                <a:srgbClr val="000000">
                  <a:alpha val="0"/>
                </a:srgbClr>
              </a:gs>
              <a:gs pos="95000">
                <a:srgbClr val="000000">
                  <a:alpha val="55000"/>
                </a:srgb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3F27BF49-EB08-77E9-6E82-8A896FFC27D6}"/>
              </a:ext>
            </a:extLst>
          </p:cNvPr>
          <p:cNvSpPr>
            <a:spLocks noGrp="1"/>
          </p:cNvSpPr>
          <p:nvPr>
            <p:ph type="title"/>
          </p:nvPr>
        </p:nvSpPr>
        <p:spPr>
          <a:xfrm>
            <a:off x="304668" y="590254"/>
            <a:ext cx="5622528" cy="2852928"/>
          </a:xfrm>
        </p:spPr>
        <p:txBody>
          <a:bodyPr vert="horz" lIns="91440" tIns="45720" rIns="91440" bIns="45720" rtlCol="0" anchor="t">
            <a:normAutofit/>
          </a:bodyPr>
          <a:lstStyle/>
          <a:p>
            <a:pPr>
              <a:lnSpc>
                <a:spcPct val="200000"/>
              </a:lnSpc>
            </a:pPr>
            <a:r>
              <a:rPr lang="en-US" sz="1800" spc="300" dirty="0">
                <a:solidFill>
                  <a:srgbClr val="FFFFFF"/>
                </a:solidFill>
              </a:rPr>
              <a:t>Intrinsic Value of Nature</a:t>
            </a:r>
            <a:br>
              <a:rPr lang="en-US" sz="1800" spc="300" dirty="0">
                <a:solidFill>
                  <a:srgbClr val="FFFFFF"/>
                </a:solidFill>
              </a:rPr>
            </a:br>
            <a:r>
              <a:rPr lang="en-US" sz="1800" spc="300" dirty="0">
                <a:solidFill>
                  <a:srgbClr val="FFFFFF"/>
                </a:solidFill>
              </a:rPr>
              <a:t>Holistic Approach</a:t>
            </a:r>
            <a:br>
              <a:rPr lang="en-US" sz="1800" spc="300" dirty="0">
                <a:solidFill>
                  <a:srgbClr val="FFFFFF"/>
                </a:solidFill>
              </a:rPr>
            </a:br>
            <a:r>
              <a:rPr lang="en-US" sz="1800" spc="300" dirty="0">
                <a:solidFill>
                  <a:srgbClr val="FFFFFF"/>
                </a:solidFill>
              </a:rPr>
              <a:t>Human-Nature Relationship</a:t>
            </a:r>
            <a:br>
              <a:rPr lang="en-US" sz="1800" spc="300" dirty="0">
                <a:solidFill>
                  <a:srgbClr val="FFFFFF"/>
                </a:solidFill>
              </a:rPr>
            </a:br>
            <a:r>
              <a:rPr lang="en-US" sz="1800" spc="300" dirty="0">
                <a:solidFill>
                  <a:srgbClr val="FFFFFF"/>
                </a:solidFill>
              </a:rPr>
              <a:t>Preservation over Utilitarianism</a:t>
            </a:r>
            <a:br>
              <a:rPr lang="en-US" sz="1800" spc="300" dirty="0">
                <a:solidFill>
                  <a:srgbClr val="FFFFFF"/>
                </a:solidFill>
              </a:rPr>
            </a:br>
            <a:r>
              <a:rPr lang="en-US" sz="1800" spc="300" dirty="0">
                <a:solidFill>
                  <a:srgbClr val="FFFFFF"/>
                </a:solidFill>
              </a:rPr>
              <a:t>Inspiration from Deep Ecology</a:t>
            </a:r>
          </a:p>
        </p:txBody>
      </p:sp>
      <p:sp>
        <p:nvSpPr>
          <p:cNvPr id="5" name="TextBox 4">
            <a:extLst>
              <a:ext uri="{FF2B5EF4-FFF2-40B4-BE49-F238E27FC236}">
                <a16:creationId xmlns:a16="http://schemas.microsoft.com/office/drawing/2014/main" id="{1ACFBFAC-07A9-C0D9-25E0-CB9234B87D7F}"/>
              </a:ext>
            </a:extLst>
          </p:cNvPr>
          <p:cNvSpPr txBox="1"/>
          <p:nvPr/>
        </p:nvSpPr>
        <p:spPr>
          <a:xfrm>
            <a:off x="807027" y="4681727"/>
            <a:ext cx="5530513" cy="1276249"/>
          </a:xfrm>
          <a:prstGeom prst="rect">
            <a:avLst/>
          </a:prstGeom>
        </p:spPr>
        <p:txBody>
          <a:bodyPr vert="horz" lIns="91440" tIns="45720" rIns="91440" bIns="45720" rtlCol="0">
            <a:normAutofit/>
          </a:bodyPr>
          <a:lstStyle/>
          <a:p>
            <a:pPr>
              <a:lnSpc>
                <a:spcPct val="130000"/>
              </a:lnSpc>
              <a:spcBef>
                <a:spcPts val="1000"/>
              </a:spcBef>
              <a:spcAft>
                <a:spcPts val="600"/>
              </a:spcAft>
              <a:buSzPct val="85000"/>
            </a:pPr>
            <a:r>
              <a:rPr lang="en-US" b="1" cap="all" spc="600" dirty="0">
                <a:solidFill>
                  <a:srgbClr val="FFFFFF"/>
                </a:solidFill>
              </a:rPr>
              <a:t>Eco-centric Environmentalism</a:t>
            </a:r>
          </a:p>
        </p:txBody>
      </p:sp>
      <p:sp>
        <p:nvSpPr>
          <p:cNvPr id="62" name="Freeform: Shape 50">
            <a:extLst>
              <a:ext uri="{FF2B5EF4-FFF2-40B4-BE49-F238E27FC236}">
                <a16:creationId xmlns:a16="http://schemas.microsoft.com/office/drawing/2014/main" id="{2FA801D1-B067-4DAE-708F-7C47567C2C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9995139" y="0"/>
            <a:ext cx="2196859" cy="6858000"/>
          </a:xfrm>
          <a:custGeom>
            <a:avLst/>
            <a:gdLst>
              <a:gd name="connsiteX0" fmla="*/ 2192785 w 2192785"/>
              <a:gd name="connsiteY0" fmla="*/ 3807381 h 3807381"/>
              <a:gd name="connsiteX1" fmla="*/ 0 w 2192785"/>
              <a:gd name="connsiteY1" fmla="*/ 3807381 h 3807381"/>
              <a:gd name="connsiteX2" fmla="*/ 0 w 2192785"/>
              <a:gd name="connsiteY2" fmla="*/ 0 h 3807381"/>
              <a:gd name="connsiteX3" fmla="*/ 2192785 w 2192785"/>
              <a:gd name="connsiteY3" fmla="*/ 0 h 3807381"/>
            </a:gdLst>
            <a:ahLst/>
            <a:cxnLst>
              <a:cxn ang="0">
                <a:pos x="connsiteX0" y="connsiteY0"/>
              </a:cxn>
              <a:cxn ang="0">
                <a:pos x="connsiteX1" y="connsiteY1"/>
              </a:cxn>
              <a:cxn ang="0">
                <a:pos x="connsiteX2" y="connsiteY2"/>
              </a:cxn>
              <a:cxn ang="0">
                <a:pos x="connsiteX3" y="connsiteY3"/>
              </a:cxn>
            </a:cxnLst>
            <a:rect l="l" t="t" r="r" b="b"/>
            <a:pathLst>
              <a:path w="2192785" h="3807381">
                <a:moveTo>
                  <a:pt x="2192785" y="3807381"/>
                </a:moveTo>
                <a:lnTo>
                  <a:pt x="0" y="3807381"/>
                </a:lnTo>
                <a:lnTo>
                  <a:pt x="0" y="0"/>
                </a:lnTo>
                <a:lnTo>
                  <a:pt x="2192785" y="0"/>
                </a:lnTo>
                <a:close/>
              </a:path>
            </a:pathLst>
          </a:custGeom>
          <a:gradFill>
            <a:gsLst>
              <a:gs pos="0">
                <a:srgbClr val="000000">
                  <a:alpha val="0"/>
                </a:srgbClr>
              </a:gs>
              <a:gs pos="100000">
                <a:srgbClr val="000000">
                  <a:alpha val="31000"/>
                </a:srgb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3" name="Rectangle 62">
            <a:extLst>
              <a:ext uri="{FF2B5EF4-FFF2-40B4-BE49-F238E27FC236}">
                <a16:creationId xmlns:a16="http://schemas.microsoft.com/office/drawing/2014/main" id="{2BF5D4DB-368A-4B23-81E4-E0454BAD86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1563125" y="3424422"/>
            <a:ext cx="642729" cy="2930667"/>
          </a:xfrm>
          <a:prstGeom prst="rect">
            <a:avLst/>
          </a:prstGeom>
          <a:blipFill dpi="0" rotWithShape="1">
            <a:blip r:embed="rId6">
              <a:alphaModFix amt="99000"/>
              <a:extLst>
                <a:ext uri="{96DAC541-7B7A-43D3-8B79-37D633B846F1}">
                  <asvg:svgBlip xmlns:asvg="http://schemas.microsoft.com/office/drawing/2016/SVG/main" r:embed="rId7"/>
                </a:ext>
              </a:extLst>
            </a:blip>
            <a:srcRect/>
            <a:tile tx="0" ty="0" sx="6000" sy="6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Rectangle 54">
            <a:extLst>
              <a:ext uri="{FF2B5EF4-FFF2-40B4-BE49-F238E27FC236}">
                <a16:creationId xmlns:a16="http://schemas.microsoft.com/office/drawing/2014/main" id="{F372D7B9-36D5-4C1F-B7C9-36717C28F1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V="1">
            <a:off x="11985992" y="4836695"/>
            <a:ext cx="206609" cy="202130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B0471E15-FDB1-A040-A444-41C026A1570B}"/>
              </a:ext>
            </a:extLst>
          </p:cNvPr>
          <p:cNvSpPr txBox="1"/>
          <p:nvPr/>
        </p:nvSpPr>
        <p:spPr>
          <a:xfrm>
            <a:off x="103304" y="6269888"/>
            <a:ext cx="3249234" cy="800219"/>
          </a:xfrm>
          <a:prstGeom prst="rect">
            <a:avLst/>
          </a:prstGeom>
          <a:noFill/>
        </p:spPr>
        <p:txBody>
          <a:bodyPr wrap="square" rtlCol="0">
            <a:spAutoFit/>
          </a:bodyPr>
          <a:lstStyle/>
          <a:p>
            <a:r>
              <a:rPr lang="en-US" sz="1000" dirty="0">
                <a:solidFill>
                  <a:schemeClr val="bg1"/>
                </a:solidFill>
                <a:latin typeface="+mj-lt"/>
              </a:rPr>
              <a:t>(</a:t>
            </a:r>
            <a:r>
              <a:rPr lang="en-US" sz="1000" dirty="0" err="1">
                <a:solidFill>
                  <a:schemeClr val="bg1"/>
                </a:solidFill>
                <a:latin typeface="+mj-lt"/>
              </a:rPr>
              <a:t>O’riordan</a:t>
            </a:r>
            <a:r>
              <a:rPr lang="en-US" sz="1000" dirty="0">
                <a:solidFill>
                  <a:schemeClr val="bg1"/>
                </a:solidFill>
                <a:latin typeface="+mj-lt"/>
              </a:rPr>
              <a:t>, 1989; </a:t>
            </a:r>
            <a:r>
              <a:rPr lang="en-US" sz="1000" dirty="0" err="1">
                <a:solidFill>
                  <a:schemeClr val="bg1"/>
                </a:solidFill>
                <a:latin typeface="+mj-lt"/>
              </a:rPr>
              <a:t>Baranwal</a:t>
            </a:r>
            <a:r>
              <a:rPr lang="en-US" sz="1000" dirty="0">
                <a:solidFill>
                  <a:schemeClr val="bg1"/>
                </a:solidFill>
                <a:latin typeface="+mj-lt"/>
              </a:rPr>
              <a:t> and </a:t>
            </a:r>
            <a:r>
              <a:rPr lang="en-US" sz="1000" dirty="0" err="1">
                <a:solidFill>
                  <a:schemeClr val="bg1"/>
                </a:solidFill>
                <a:latin typeface="+mj-lt"/>
              </a:rPr>
              <a:t>Thekkiniyath</a:t>
            </a:r>
            <a:r>
              <a:rPr lang="en-US" sz="1000" dirty="0">
                <a:solidFill>
                  <a:schemeClr val="bg1"/>
                </a:solidFill>
                <a:latin typeface="+mj-lt"/>
              </a:rPr>
              <a:t>, 2017)</a:t>
            </a:r>
          </a:p>
          <a:p>
            <a:endParaRPr lang="en-US" sz="1800" dirty="0">
              <a:solidFill>
                <a:schemeClr val="bg1"/>
              </a:solidFill>
              <a:latin typeface="+mj-lt"/>
            </a:endParaRPr>
          </a:p>
          <a:p>
            <a:endParaRPr lang="en-GB" dirty="0"/>
          </a:p>
        </p:txBody>
      </p:sp>
    </p:spTree>
    <p:extLst>
      <p:ext uri="{BB962C8B-B14F-4D97-AF65-F5344CB8AC3E}">
        <p14:creationId xmlns:p14="http://schemas.microsoft.com/office/powerpoint/2010/main" val="657589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3" name="Group 22">
            <a:extLst>
              <a:ext uri="{FF2B5EF4-FFF2-40B4-BE49-F238E27FC236}">
                <a16:creationId xmlns:a16="http://schemas.microsoft.com/office/drawing/2014/main" id="{F0C817C9-850F-4FB6-B93B-CF3076C4A5C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0" y="0"/>
            <a:ext cx="567782" cy="3306479"/>
            <a:chOff x="11619770" y="-2005"/>
            <a:chExt cx="567782" cy="3306479"/>
          </a:xfrm>
        </p:grpSpPr>
        <p:sp>
          <p:nvSpPr>
            <p:cNvPr id="24" name="Freeform: Shape 23">
              <a:extLst>
                <a:ext uri="{FF2B5EF4-FFF2-40B4-BE49-F238E27FC236}">
                  <a16:creationId xmlns:a16="http://schemas.microsoft.com/office/drawing/2014/main" id="{159433A8-B67D-4675-AFDE-131069A709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V="1">
              <a:off x="11619770" y="373807"/>
              <a:ext cx="526228" cy="2930667"/>
            </a:xfrm>
            <a:custGeom>
              <a:avLst/>
              <a:gdLst>
                <a:gd name="connsiteX0" fmla="*/ 757287 w 757287"/>
                <a:gd name="connsiteY0" fmla="*/ 3694096 h 3694096"/>
                <a:gd name="connsiteX1" fmla="*/ 757287 w 757287"/>
                <a:gd name="connsiteY1" fmla="*/ 0 h 3694096"/>
                <a:gd name="connsiteX2" fmla="*/ 0 w 757287"/>
                <a:gd name="connsiteY2" fmla="*/ 0 h 3694096"/>
                <a:gd name="connsiteX3" fmla="*/ 0 w 757287"/>
                <a:gd name="connsiteY3" fmla="*/ 3686094 h 3694096"/>
              </a:gdLst>
              <a:ahLst/>
              <a:cxnLst>
                <a:cxn ang="0">
                  <a:pos x="connsiteX0" y="connsiteY0"/>
                </a:cxn>
                <a:cxn ang="0">
                  <a:pos x="connsiteX1" y="connsiteY1"/>
                </a:cxn>
                <a:cxn ang="0">
                  <a:pos x="connsiteX2" y="connsiteY2"/>
                </a:cxn>
                <a:cxn ang="0">
                  <a:pos x="connsiteX3" y="connsiteY3"/>
                </a:cxn>
              </a:cxnLst>
              <a:rect l="l" t="t" r="r" b="b"/>
              <a:pathLst>
                <a:path w="757287" h="3694096">
                  <a:moveTo>
                    <a:pt x="757287" y="3694096"/>
                  </a:moveTo>
                  <a:lnTo>
                    <a:pt x="757287" y="0"/>
                  </a:lnTo>
                  <a:lnTo>
                    <a:pt x="0" y="0"/>
                  </a:lnTo>
                  <a:lnTo>
                    <a:pt x="0" y="3686094"/>
                  </a:lnTo>
                  <a:close/>
                </a:path>
              </a:pathLst>
            </a:custGeom>
            <a:blipFill dpi="0" rotWithShape="1">
              <a:blip r:embed="rId3">
                <a:extLst>
                  <a:ext uri="{96DAC541-7B7A-43D3-8B79-37D633B846F1}">
                    <asvg:svgBlip xmlns:asvg="http://schemas.microsoft.com/office/drawing/2016/SVG/main" r:embed="rId4"/>
                  </a:ext>
                </a:extLst>
              </a:blip>
              <a:srcRect/>
              <a:tile tx="0" ty="0" sx="6000" sy="6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5" name="Rectangle 24">
              <a:extLst>
                <a:ext uri="{FF2B5EF4-FFF2-40B4-BE49-F238E27FC236}">
                  <a16:creationId xmlns:a16="http://schemas.microsoft.com/office/drawing/2014/main" id="{E1CD1C45-6A4D-4237-B39C-2D58F401A8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11980943" y="-2005"/>
              <a:ext cx="206609" cy="202130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useBgFill="1">
        <p:nvSpPr>
          <p:cNvPr id="27" name="Rectangle 26">
            <a:extLst>
              <a:ext uri="{FF2B5EF4-FFF2-40B4-BE49-F238E27FC236}">
                <a16:creationId xmlns:a16="http://schemas.microsoft.com/office/drawing/2014/main" id="{F63226DE-7000-4FAF-BE14-E3C3CE3737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85233AC3-4E84-4387-AAFF-A500B445AE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84" y="0"/>
            <a:ext cx="12196884" cy="6858000"/>
          </a:xfrm>
          <a:prstGeom prst="rect">
            <a:avLst/>
          </a:prstGeom>
          <a:solidFill>
            <a:schemeClr val="accent1">
              <a:lumMod val="20000"/>
              <a:lumOff val="8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7">
            <a:extLst>
              <a:ext uri="{FF2B5EF4-FFF2-40B4-BE49-F238E27FC236}">
                <a16:creationId xmlns:a16="http://schemas.microsoft.com/office/drawing/2014/main" id="{000D408D-84C2-4911-89AE-8BBD2C54A6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84" y="3058886"/>
            <a:ext cx="3831080" cy="3799114"/>
          </a:xfrm>
          <a:custGeom>
            <a:avLst/>
            <a:gdLst>
              <a:gd name="connsiteX0" fmla="*/ 0 w 6918934"/>
              <a:gd name="connsiteY0" fmla="*/ 0 h 6861203"/>
              <a:gd name="connsiteX1" fmla="*/ 6918934 w 6918934"/>
              <a:gd name="connsiteY1" fmla="*/ 0 h 6861203"/>
              <a:gd name="connsiteX2" fmla="*/ 6918934 w 6918934"/>
              <a:gd name="connsiteY2" fmla="*/ 6861203 h 6861203"/>
              <a:gd name="connsiteX3" fmla="*/ 0 w 6918934"/>
              <a:gd name="connsiteY3" fmla="*/ 6861203 h 6861203"/>
              <a:gd name="connsiteX4" fmla="*/ 0 w 6918934"/>
              <a:gd name="connsiteY4" fmla="*/ 0 h 6861203"/>
              <a:gd name="connsiteX0" fmla="*/ 0 w 6918934"/>
              <a:gd name="connsiteY0" fmla="*/ 0 h 6861203"/>
              <a:gd name="connsiteX1" fmla="*/ 6918934 w 6918934"/>
              <a:gd name="connsiteY1" fmla="*/ 6861203 h 6861203"/>
              <a:gd name="connsiteX2" fmla="*/ 0 w 6918934"/>
              <a:gd name="connsiteY2" fmla="*/ 6861203 h 6861203"/>
              <a:gd name="connsiteX3" fmla="*/ 0 w 6918934"/>
              <a:gd name="connsiteY3" fmla="*/ 0 h 6861203"/>
            </a:gdLst>
            <a:ahLst/>
            <a:cxnLst>
              <a:cxn ang="0">
                <a:pos x="connsiteX0" y="connsiteY0"/>
              </a:cxn>
              <a:cxn ang="0">
                <a:pos x="connsiteX1" y="connsiteY1"/>
              </a:cxn>
              <a:cxn ang="0">
                <a:pos x="connsiteX2" y="connsiteY2"/>
              </a:cxn>
              <a:cxn ang="0">
                <a:pos x="connsiteX3" y="connsiteY3"/>
              </a:cxn>
            </a:cxnLst>
            <a:rect l="l" t="t" r="r" b="b"/>
            <a:pathLst>
              <a:path w="6918934" h="6861203">
                <a:moveTo>
                  <a:pt x="0" y="0"/>
                </a:moveTo>
                <a:lnTo>
                  <a:pt x="6918934" y="6861203"/>
                </a:lnTo>
                <a:lnTo>
                  <a:pt x="0" y="6861203"/>
                </a:lnTo>
                <a:lnTo>
                  <a:pt x="0" y="0"/>
                </a:lnTo>
                <a:close/>
              </a:path>
            </a:pathLst>
          </a:custGeom>
          <a:solidFill>
            <a:schemeClr val="accent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D99C0D10-35E6-46AC-A9BC-C31599F542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71655" y="0"/>
            <a:ext cx="4920343" cy="4920343"/>
          </a:xfrm>
          <a:custGeom>
            <a:avLst/>
            <a:gdLst>
              <a:gd name="connsiteX0" fmla="*/ 0 w 4920343"/>
              <a:gd name="connsiteY0" fmla="*/ 0 h 4920343"/>
              <a:gd name="connsiteX1" fmla="*/ 4920343 w 4920343"/>
              <a:gd name="connsiteY1" fmla="*/ 0 h 4920343"/>
              <a:gd name="connsiteX2" fmla="*/ 4920343 w 4920343"/>
              <a:gd name="connsiteY2" fmla="*/ 4920343 h 4920343"/>
            </a:gdLst>
            <a:ahLst/>
            <a:cxnLst>
              <a:cxn ang="0">
                <a:pos x="connsiteX0" y="connsiteY0"/>
              </a:cxn>
              <a:cxn ang="0">
                <a:pos x="connsiteX1" y="connsiteY1"/>
              </a:cxn>
              <a:cxn ang="0">
                <a:pos x="connsiteX2" y="connsiteY2"/>
              </a:cxn>
            </a:cxnLst>
            <a:rect l="l" t="t" r="r" b="b"/>
            <a:pathLst>
              <a:path w="4920343" h="4920343">
                <a:moveTo>
                  <a:pt x="0" y="0"/>
                </a:moveTo>
                <a:lnTo>
                  <a:pt x="4920343" y="0"/>
                </a:lnTo>
                <a:lnTo>
                  <a:pt x="4920343" y="4920343"/>
                </a:lnTo>
                <a:close/>
              </a:path>
            </a:pathLst>
          </a:custGeom>
          <a:blipFill dpi="0" rotWithShape="0">
            <a:blip r:embed="rId5">
              <a:alphaModFix amt="99000"/>
              <a:extLst>
                <a:ext uri="{96DAC541-7B7A-43D3-8B79-37D633B846F1}">
                  <asvg:svgBlip xmlns:asvg="http://schemas.microsoft.com/office/drawing/2016/SVG/main" r:embed="rId6"/>
                </a:ext>
              </a:extLst>
            </a:blip>
            <a:srcRect/>
            <a:tile tx="0" ty="0" sx="40000" sy="40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35" name="Rectangle 34">
            <a:extLst>
              <a:ext uri="{FF2B5EF4-FFF2-40B4-BE49-F238E27FC236}">
                <a16:creationId xmlns:a16="http://schemas.microsoft.com/office/drawing/2014/main" id="{36259759-A9F9-4D41-AF92-198AAC53F5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74195" y="1374192"/>
            <a:ext cx="9443611" cy="4154323"/>
          </a:xfrm>
          <a:prstGeom prst="rect">
            <a:avLst/>
          </a:prstGeom>
          <a:ln w="38100">
            <a:noFill/>
          </a:ln>
          <a:effectLst>
            <a:outerShdw dist="165100" dir="2700000" algn="tl" rotWithShape="0">
              <a:schemeClr val="tx1"/>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0" name="Picture 69" descr="Mountains and reflection">
            <a:extLst>
              <a:ext uri="{FF2B5EF4-FFF2-40B4-BE49-F238E27FC236}">
                <a16:creationId xmlns:a16="http://schemas.microsoft.com/office/drawing/2014/main" id="{EFFDFCA7-DCCD-795E-61CF-03B91D723D8C}"/>
              </a:ext>
            </a:extLst>
          </p:cNvPr>
          <p:cNvPicPr>
            <a:picLocks noChangeAspect="1"/>
          </p:cNvPicPr>
          <p:nvPr/>
        </p:nvPicPr>
        <p:blipFill>
          <a:blip r:embed="rId7"/>
          <a:stretch>
            <a:fillRect/>
          </a:stretch>
        </p:blipFill>
        <p:spPr>
          <a:xfrm>
            <a:off x="5764156" y="2262873"/>
            <a:ext cx="4194158" cy="2804854"/>
          </a:xfrm>
          <a:prstGeom prst="rect">
            <a:avLst/>
          </a:prstGeom>
        </p:spPr>
      </p:pic>
      <p:pic>
        <p:nvPicPr>
          <p:cNvPr id="20" name="Picture 19" descr="Aerial view of the lake and a dense forest">
            <a:extLst>
              <a:ext uri="{FF2B5EF4-FFF2-40B4-BE49-F238E27FC236}">
                <a16:creationId xmlns:a16="http://schemas.microsoft.com/office/drawing/2014/main" id="{DDA43EC5-16C5-70DC-E5AF-DDE0569577C2}"/>
              </a:ext>
            </a:extLst>
          </p:cNvPr>
          <p:cNvPicPr>
            <a:picLocks noChangeAspect="1"/>
          </p:cNvPicPr>
          <p:nvPr/>
        </p:nvPicPr>
        <p:blipFill>
          <a:blip r:embed="rId8"/>
          <a:stretch>
            <a:fillRect/>
          </a:stretch>
        </p:blipFill>
        <p:spPr>
          <a:xfrm>
            <a:off x="5475801" y="4896252"/>
            <a:ext cx="4630748" cy="3087165"/>
          </a:xfrm>
          <a:prstGeom prst="rect">
            <a:avLst/>
          </a:prstGeom>
        </p:spPr>
      </p:pic>
      <p:pic>
        <p:nvPicPr>
          <p:cNvPr id="28" name="Picture 27" descr="Sunlight filtering thru forest canopy illuminating dirt road">
            <a:extLst>
              <a:ext uri="{FF2B5EF4-FFF2-40B4-BE49-F238E27FC236}">
                <a16:creationId xmlns:a16="http://schemas.microsoft.com/office/drawing/2014/main" id="{588F9324-4ECA-9C94-653B-5061E2906DB7}"/>
              </a:ext>
            </a:extLst>
          </p:cNvPr>
          <p:cNvPicPr>
            <a:picLocks noChangeAspect="1"/>
          </p:cNvPicPr>
          <p:nvPr/>
        </p:nvPicPr>
        <p:blipFill>
          <a:blip r:embed="rId9"/>
          <a:stretch>
            <a:fillRect/>
          </a:stretch>
        </p:blipFill>
        <p:spPr>
          <a:xfrm>
            <a:off x="9463360" y="2381944"/>
            <a:ext cx="3850068" cy="2566712"/>
          </a:xfrm>
          <a:prstGeom prst="rect">
            <a:avLst/>
          </a:prstGeom>
        </p:spPr>
      </p:pic>
      <p:pic>
        <p:nvPicPr>
          <p:cNvPr id="22" name="Picture 21" descr="Road in snowy forest">
            <a:extLst>
              <a:ext uri="{FF2B5EF4-FFF2-40B4-BE49-F238E27FC236}">
                <a16:creationId xmlns:a16="http://schemas.microsoft.com/office/drawing/2014/main" id="{04D478D1-8088-3267-3697-B8AAC2EE7F0D}"/>
              </a:ext>
            </a:extLst>
          </p:cNvPr>
          <p:cNvPicPr>
            <a:picLocks noChangeAspect="1"/>
          </p:cNvPicPr>
          <p:nvPr/>
        </p:nvPicPr>
        <p:blipFill>
          <a:blip r:embed="rId10"/>
          <a:stretch>
            <a:fillRect/>
          </a:stretch>
        </p:blipFill>
        <p:spPr>
          <a:xfrm>
            <a:off x="9259392" y="4885804"/>
            <a:ext cx="3248690" cy="2433500"/>
          </a:xfrm>
          <a:prstGeom prst="rect">
            <a:avLst/>
          </a:prstGeom>
        </p:spPr>
      </p:pic>
      <p:pic>
        <p:nvPicPr>
          <p:cNvPr id="32" name="Picture 31" descr="Person standing on a rock facing a lake and mountains">
            <a:extLst>
              <a:ext uri="{FF2B5EF4-FFF2-40B4-BE49-F238E27FC236}">
                <a16:creationId xmlns:a16="http://schemas.microsoft.com/office/drawing/2014/main" id="{D6D74BF7-8CC7-3A87-0540-532EC202F905}"/>
              </a:ext>
            </a:extLst>
          </p:cNvPr>
          <p:cNvPicPr>
            <a:picLocks noChangeAspect="1"/>
          </p:cNvPicPr>
          <p:nvPr/>
        </p:nvPicPr>
        <p:blipFill>
          <a:blip r:embed="rId11"/>
          <a:stretch>
            <a:fillRect/>
          </a:stretch>
        </p:blipFill>
        <p:spPr>
          <a:xfrm>
            <a:off x="-2231959" y="2461460"/>
            <a:ext cx="8212410" cy="5474940"/>
          </a:xfrm>
          <a:prstGeom prst="rect">
            <a:avLst/>
          </a:prstGeom>
        </p:spPr>
      </p:pic>
      <p:pic>
        <p:nvPicPr>
          <p:cNvPr id="36" name="Picture 35" descr="Autumn aspen tree forest">
            <a:extLst>
              <a:ext uri="{FF2B5EF4-FFF2-40B4-BE49-F238E27FC236}">
                <a16:creationId xmlns:a16="http://schemas.microsoft.com/office/drawing/2014/main" id="{FA1BA856-3D88-DEB8-254E-B9D5D810167F}"/>
              </a:ext>
            </a:extLst>
          </p:cNvPr>
          <p:cNvPicPr>
            <a:picLocks noChangeAspect="1"/>
          </p:cNvPicPr>
          <p:nvPr/>
        </p:nvPicPr>
        <p:blipFill>
          <a:blip r:embed="rId12"/>
          <a:stretch>
            <a:fillRect/>
          </a:stretch>
        </p:blipFill>
        <p:spPr>
          <a:xfrm>
            <a:off x="7094803" y="-14099"/>
            <a:ext cx="5203147" cy="2632060"/>
          </a:xfrm>
          <a:prstGeom prst="rect">
            <a:avLst/>
          </a:prstGeom>
        </p:spPr>
      </p:pic>
      <p:pic>
        <p:nvPicPr>
          <p:cNvPr id="39" name="Picture 38" descr="Forest with pink skies">
            <a:extLst>
              <a:ext uri="{FF2B5EF4-FFF2-40B4-BE49-F238E27FC236}">
                <a16:creationId xmlns:a16="http://schemas.microsoft.com/office/drawing/2014/main" id="{55A30C13-9AEC-9F3C-B13A-B870A7CDF657}"/>
              </a:ext>
            </a:extLst>
          </p:cNvPr>
          <p:cNvPicPr>
            <a:picLocks noChangeAspect="1"/>
          </p:cNvPicPr>
          <p:nvPr/>
        </p:nvPicPr>
        <p:blipFill>
          <a:blip r:embed="rId13"/>
          <a:stretch>
            <a:fillRect/>
          </a:stretch>
        </p:blipFill>
        <p:spPr>
          <a:xfrm>
            <a:off x="3901065" y="-18125"/>
            <a:ext cx="4270354" cy="2640113"/>
          </a:xfrm>
          <a:prstGeom prst="rect">
            <a:avLst/>
          </a:prstGeom>
        </p:spPr>
      </p:pic>
      <p:pic>
        <p:nvPicPr>
          <p:cNvPr id="77" name="Picture 76" descr="Gorilla in the forest">
            <a:extLst>
              <a:ext uri="{FF2B5EF4-FFF2-40B4-BE49-F238E27FC236}">
                <a16:creationId xmlns:a16="http://schemas.microsoft.com/office/drawing/2014/main" id="{2573EC4F-FFEC-0845-05BC-6C1B42D159EE}"/>
              </a:ext>
            </a:extLst>
          </p:cNvPr>
          <p:cNvPicPr>
            <a:picLocks noChangeAspect="1"/>
          </p:cNvPicPr>
          <p:nvPr/>
        </p:nvPicPr>
        <p:blipFill>
          <a:blip r:embed="rId14"/>
          <a:stretch>
            <a:fillRect/>
          </a:stretch>
        </p:blipFill>
        <p:spPr>
          <a:xfrm>
            <a:off x="-50754" y="-28764"/>
            <a:ext cx="3960170" cy="2640113"/>
          </a:xfrm>
          <a:prstGeom prst="rect">
            <a:avLst/>
          </a:prstGeom>
        </p:spPr>
      </p:pic>
      <p:sp>
        <p:nvSpPr>
          <p:cNvPr id="79" name="TextBox 78">
            <a:extLst>
              <a:ext uri="{FF2B5EF4-FFF2-40B4-BE49-F238E27FC236}">
                <a16:creationId xmlns:a16="http://schemas.microsoft.com/office/drawing/2014/main" id="{420E22FD-A315-AD78-40E0-DE6FD0BB1348}"/>
              </a:ext>
            </a:extLst>
          </p:cNvPr>
          <p:cNvSpPr txBox="1"/>
          <p:nvPr/>
        </p:nvSpPr>
        <p:spPr>
          <a:xfrm>
            <a:off x="3259027" y="5992019"/>
            <a:ext cx="2721423" cy="1015663"/>
          </a:xfrm>
          <a:prstGeom prst="rect">
            <a:avLst/>
          </a:prstGeom>
          <a:noFill/>
        </p:spPr>
        <p:txBody>
          <a:bodyPr wrap="square" rtlCol="0">
            <a:spAutoFit/>
          </a:bodyPr>
          <a:lstStyle/>
          <a:p>
            <a:r>
              <a:rPr lang="en-GB" sz="1400" spc="300" dirty="0">
                <a:solidFill>
                  <a:schemeClr val="bg1"/>
                </a:solidFill>
                <a:highlight>
                  <a:srgbClr val="008000"/>
                </a:highlight>
                <a:latin typeface="+mj-lt"/>
              </a:rPr>
              <a:t>Sustainable Communities - Llamas and Tipi Valley</a:t>
            </a:r>
          </a:p>
          <a:p>
            <a:endParaRPr lang="en-GB" dirty="0"/>
          </a:p>
        </p:txBody>
      </p:sp>
      <p:sp>
        <p:nvSpPr>
          <p:cNvPr id="81" name="Title 80">
            <a:extLst>
              <a:ext uri="{FF2B5EF4-FFF2-40B4-BE49-F238E27FC236}">
                <a16:creationId xmlns:a16="http://schemas.microsoft.com/office/drawing/2014/main" id="{9B1AD528-46A1-E828-98CA-5291BB25D9A0}"/>
              </a:ext>
            </a:extLst>
          </p:cNvPr>
          <p:cNvSpPr>
            <a:spLocks noGrp="1"/>
          </p:cNvSpPr>
          <p:nvPr>
            <p:ph type="title"/>
          </p:nvPr>
        </p:nvSpPr>
        <p:spPr>
          <a:xfrm>
            <a:off x="1751344" y="128775"/>
            <a:ext cx="10357666" cy="1438450"/>
          </a:xfrm>
        </p:spPr>
        <p:txBody>
          <a:bodyPr>
            <a:normAutofit/>
          </a:bodyPr>
          <a:lstStyle/>
          <a:p>
            <a:r>
              <a:rPr lang="en-GB" sz="2800" cap="none" spc="300" dirty="0">
                <a:solidFill>
                  <a:schemeClr val="bg1"/>
                </a:solidFill>
                <a:effectLst/>
                <a:highlight>
                  <a:srgbClr val="008000"/>
                </a:highlight>
                <a:ea typeface="Times New Roman" panose="02020603050405020304" pitchFamily="18" charset="0"/>
              </a:rPr>
              <a:t>Eco-centric deep ecologists / deep greens</a:t>
            </a:r>
            <a:br>
              <a:rPr lang="en-GB" sz="2800" dirty="0">
                <a:solidFill>
                  <a:schemeClr val="bg1"/>
                </a:solidFill>
                <a:highlight>
                  <a:srgbClr val="008000"/>
                </a:highlight>
              </a:rPr>
            </a:br>
            <a:endParaRPr lang="en-GB" sz="2800" dirty="0">
              <a:solidFill>
                <a:schemeClr val="bg1"/>
              </a:solidFill>
              <a:highlight>
                <a:srgbClr val="008000"/>
              </a:highlight>
            </a:endParaRPr>
          </a:p>
        </p:txBody>
      </p:sp>
      <p:sp>
        <p:nvSpPr>
          <p:cNvPr id="82" name="TextBox 81">
            <a:extLst>
              <a:ext uri="{FF2B5EF4-FFF2-40B4-BE49-F238E27FC236}">
                <a16:creationId xmlns:a16="http://schemas.microsoft.com/office/drawing/2014/main" id="{0C6AE64A-EEBE-44C3-8BD2-F7CFE1A733C1}"/>
              </a:ext>
            </a:extLst>
          </p:cNvPr>
          <p:cNvSpPr txBox="1"/>
          <p:nvPr/>
        </p:nvSpPr>
        <p:spPr>
          <a:xfrm>
            <a:off x="118072" y="2968559"/>
            <a:ext cx="5502263" cy="1323439"/>
          </a:xfrm>
          <a:prstGeom prst="rect">
            <a:avLst/>
          </a:prstGeom>
          <a:noFill/>
        </p:spPr>
        <p:txBody>
          <a:bodyPr wrap="square" rtlCol="0">
            <a:spAutoFit/>
          </a:bodyPr>
          <a:lstStyle/>
          <a:p>
            <a:r>
              <a:rPr lang="en-GB" sz="1600" cap="none" spc="300" dirty="0">
                <a:solidFill>
                  <a:schemeClr val="bg1"/>
                </a:solidFill>
                <a:effectLst/>
                <a:highlight>
                  <a:srgbClr val="008000"/>
                </a:highlight>
                <a:latin typeface="+mj-lt"/>
                <a:ea typeface="Times New Roman" panose="02020603050405020304" pitchFamily="18" charset="0"/>
              </a:rPr>
              <a:t>prioritize what is good for the planet rather than what is good for humankind</a:t>
            </a:r>
            <a:br>
              <a:rPr lang="en-GB" sz="1600" cap="none" spc="300" dirty="0">
                <a:solidFill>
                  <a:schemeClr val="bg1"/>
                </a:solidFill>
                <a:effectLst/>
                <a:highlight>
                  <a:srgbClr val="008000"/>
                </a:highlight>
                <a:latin typeface="+mj-lt"/>
                <a:ea typeface="Times New Roman" panose="02020603050405020304" pitchFamily="18" charset="0"/>
              </a:rPr>
            </a:br>
            <a:r>
              <a:rPr lang="en-GB" sz="1600" cap="none" spc="300" dirty="0">
                <a:solidFill>
                  <a:schemeClr val="bg1"/>
                </a:solidFill>
                <a:effectLst/>
                <a:highlight>
                  <a:srgbClr val="008000"/>
                </a:highlight>
                <a:latin typeface="+mj-lt"/>
                <a:ea typeface="Times New Roman" panose="02020603050405020304" pitchFamily="18" charset="0"/>
              </a:rPr>
              <a:t>connections between every organism as being important</a:t>
            </a:r>
            <a:br>
              <a:rPr lang="en-GB" sz="1600" cap="none" spc="300" dirty="0">
                <a:solidFill>
                  <a:schemeClr val="bg1"/>
                </a:solidFill>
                <a:effectLst/>
                <a:highlight>
                  <a:srgbClr val="008000"/>
                </a:highlight>
                <a:latin typeface="+mj-lt"/>
                <a:ea typeface="Times New Roman" panose="02020603050405020304" pitchFamily="18" charset="0"/>
              </a:rPr>
            </a:br>
            <a:endParaRPr lang="en-GB" sz="1600" dirty="0">
              <a:solidFill>
                <a:schemeClr val="bg1"/>
              </a:solidFill>
              <a:highlight>
                <a:srgbClr val="008000"/>
              </a:highlight>
              <a:latin typeface="+mj-lt"/>
            </a:endParaRPr>
          </a:p>
        </p:txBody>
      </p:sp>
      <p:sp>
        <p:nvSpPr>
          <p:cNvPr id="83" name="TextBox 82">
            <a:extLst>
              <a:ext uri="{FF2B5EF4-FFF2-40B4-BE49-F238E27FC236}">
                <a16:creationId xmlns:a16="http://schemas.microsoft.com/office/drawing/2014/main" id="{151CEFEB-0F5B-7C9C-4958-336F0E940B52}"/>
              </a:ext>
            </a:extLst>
          </p:cNvPr>
          <p:cNvSpPr txBox="1"/>
          <p:nvPr/>
        </p:nvSpPr>
        <p:spPr>
          <a:xfrm>
            <a:off x="6741763" y="2460171"/>
            <a:ext cx="4076043" cy="1739870"/>
          </a:xfrm>
          <a:prstGeom prst="rect">
            <a:avLst/>
          </a:prstGeom>
          <a:noFill/>
        </p:spPr>
        <p:txBody>
          <a:bodyPr wrap="square" rtlCol="0">
            <a:spAutoFit/>
          </a:bodyPr>
          <a:lstStyle/>
          <a:p>
            <a:endParaRPr lang="en-GB" dirty="0"/>
          </a:p>
        </p:txBody>
      </p:sp>
      <p:sp>
        <p:nvSpPr>
          <p:cNvPr id="84" name="TextBox 83">
            <a:extLst>
              <a:ext uri="{FF2B5EF4-FFF2-40B4-BE49-F238E27FC236}">
                <a16:creationId xmlns:a16="http://schemas.microsoft.com/office/drawing/2014/main" id="{9B921A98-54E8-2F51-B43F-B59460727A27}"/>
              </a:ext>
            </a:extLst>
          </p:cNvPr>
          <p:cNvSpPr txBox="1"/>
          <p:nvPr/>
        </p:nvSpPr>
        <p:spPr>
          <a:xfrm>
            <a:off x="8765963" y="6439834"/>
            <a:ext cx="3328323" cy="246221"/>
          </a:xfrm>
          <a:prstGeom prst="rect">
            <a:avLst/>
          </a:prstGeom>
          <a:noFill/>
        </p:spPr>
        <p:txBody>
          <a:bodyPr wrap="square" rtlCol="0">
            <a:spAutoFit/>
          </a:bodyPr>
          <a:lstStyle/>
          <a:p>
            <a:r>
              <a:rPr lang="en-GB" sz="1000" dirty="0">
                <a:solidFill>
                  <a:schemeClr val="bg1"/>
                </a:solidFill>
                <a:highlight>
                  <a:srgbClr val="008000"/>
                </a:highlight>
              </a:rPr>
              <a:t>(</a:t>
            </a:r>
            <a:r>
              <a:rPr lang="en-GB" sz="1000" dirty="0" err="1">
                <a:solidFill>
                  <a:schemeClr val="bg1"/>
                </a:solidFill>
                <a:highlight>
                  <a:srgbClr val="008000"/>
                </a:highlight>
              </a:rPr>
              <a:t>O’riordan</a:t>
            </a:r>
            <a:r>
              <a:rPr lang="en-GB" sz="1000" dirty="0">
                <a:solidFill>
                  <a:schemeClr val="bg1"/>
                </a:solidFill>
                <a:highlight>
                  <a:srgbClr val="008000"/>
                </a:highlight>
              </a:rPr>
              <a:t>, 1989; </a:t>
            </a:r>
            <a:r>
              <a:rPr lang="en-GB" sz="1000" dirty="0" err="1">
                <a:solidFill>
                  <a:schemeClr val="bg1"/>
                </a:solidFill>
                <a:highlight>
                  <a:srgbClr val="008000"/>
                </a:highlight>
              </a:rPr>
              <a:t>Næss</a:t>
            </a:r>
            <a:r>
              <a:rPr lang="en-GB" sz="1000" dirty="0">
                <a:solidFill>
                  <a:schemeClr val="bg1"/>
                </a:solidFill>
                <a:highlight>
                  <a:srgbClr val="008000"/>
                </a:highlight>
              </a:rPr>
              <a:t> and Rothenberg, 1989)</a:t>
            </a:r>
          </a:p>
        </p:txBody>
      </p:sp>
    </p:spTree>
    <p:extLst>
      <p:ext uri="{BB962C8B-B14F-4D97-AF65-F5344CB8AC3E}">
        <p14:creationId xmlns:p14="http://schemas.microsoft.com/office/powerpoint/2010/main" val="23840332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DC024122-C80E-4076-B618-426FF2225C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DF46D5-FF6C-8155-24C0-9F4F8F9D1FFC}"/>
              </a:ext>
            </a:extLst>
          </p:cNvPr>
          <p:cNvSpPr>
            <a:spLocks noGrp="1"/>
          </p:cNvSpPr>
          <p:nvPr>
            <p:ph type="title"/>
          </p:nvPr>
        </p:nvSpPr>
        <p:spPr>
          <a:xfrm>
            <a:off x="1490651" y="642341"/>
            <a:ext cx="9791698" cy="1397004"/>
          </a:xfrm>
        </p:spPr>
        <p:txBody>
          <a:bodyPr anchor="b">
            <a:normAutofit/>
          </a:bodyPr>
          <a:lstStyle/>
          <a:p>
            <a:r>
              <a:rPr lang="en-GB" spc="300" dirty="0">
                <a:effectLst/>
                <a:latin typeface="Times New Roman" panose="02020603050405020304" pitchFamily="18" charset="0"/>
                <a:ea typeface="Times New Roman" panose="02020603050405020304" pitchFamily="18" charset="0"/>
              </a:rPr>
              <a:t>Eco-centric  </a:t>
            </a:r>
            <a:r>
              <a:rPr lang="en-GB" spc="300" dirty="0" err="1">
                <a:effectLst/>
                <a:latin typeface="Times New Roman" panose="02020603050405020304" pitchFamily="18" charset="0"/>
                <a:ea typeface="Times New Roman" panose="02020603050405020304" pitchFamily="18" charset="0"/>
              </a:rPr>
              <a:t>gaianists</a:t>
            </a:r>
            <a:endParaRPr lang="en-GB" dirty="0"/>
          </a:p>
        </p:txBody>
      </p:sp>
      <p:grpSp>
        <p:nvGrpSpPr>
          <p:cNvPr id="17" name="Group 16">
            <a:extLst>
              <a:ext uri="{FF2B5EF4-FFF2-40B4-BE49-F238E27FC236}">
                <a16:creationId xmlns:a16="http://schemas.microsoft.com/office/drawing/2014/main" id="{829DAB2C-3574-4B22-939F-BB6C5D2637B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581000" cy="3664635"/>
            <a:chOff x="5006254" y="-1431285"/>
            <a:chExt cx="581000" cy="3664635"/>
          </a:xfrm>
        </p:grpSpPr>
        <p:sp>
          <p:nvSpPr>
            <p:cNvPr id="18" name="Rectangle 17">
              <a:extLst>
                <a:ext uri="{FF2B5EF4-FFF2-40B4-BE49-F238E27FC236}">
                  <a16:creationId xmlns:a16="http://schemas.microsoft.com/office/drawing/2014/main" id="{96BD37F6-BAB4-4BBF-B3E2-4395EAB835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flipV="1">
              <a:off x="5061025" y="-788944"/>
              <a:ext cx="526229" cy="3022294"/>
            </a:xfrm>
            <a:prstGeom prst="rect">
              <a:avLst/>
            </a:prstGeom>
            <a:blipFill dpi="0" rotWithShape="1">
              <a:blip r:embed="rId3">
                <a:extLst>
                  <a:ext uri="{96DAC541-7B7A-43D3-8B79-37D633B846F1}">
                    <asvg:svgBlip xmlns:asvg="http://schemas.microsoft.com/office/drawing/2016/SVG/main" r:embed="rId4"/>
                  </a:ext>
                </a:extLst>
              </a:blip>
              <a:srcRect/>
              <a:tile tx="0" ty="0" sx="6000" sy="6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B9809A8D-5A7C-4A05-9F64-844C66FABC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flipV="1">
              <a:off x="5006254" y="-1431285"/>
              <a:ext cx="206609" cy="202130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9" name="Picture 8" descr="A statue of a person with a waterfall in the background&#10;&#10;Description automatically generated">
            <a:extLst>
              <a:ext uri="{FF2B5EF4-FFF2-40B4-BE49-F238E27FC236}">
                <a16:creationId xmlns:a16="http://schemas.microsoft.com/office/drawing/2014/main" id="{A9DFF09C-6AB4-5191-C8B2-4A7B1694FE47}"/>
              </a:ext>
            </a:extLst>
          </p:cNvPr>
          <p:cNvPicPr>
            <a:picLocks noChangeAspect="1"/>
          </p:cNvPicPr>
          <p:nvPr/>
        </p:nvPicPr>
        <p:blipFill>
          <a:blip r:embed="rId5"/>
          <a:stretch>
            <a:fillRect/>
          </a:stretch>
        </p:blipFill>
        <p:spPr>
          <a:xfrm>
            <a:off x="-227308" y="-1010632"/>
            <a:ext cx="12646616" cy="8254144"/>
          </a:xfrm>
          <a:prstGeom prst="rect">
            <a:avLst/>
          </a:prstGeom>
        </p:spPr>
      </p:pic>
      <p:sp>
        <p:nvSpPr>
          <p:cNvPr id="3" name="Content Placeholder 2">
            <a:extLst>
              <a:ext uri="{FF2B5EF4-FFF2-40B4-BE49-F238E27FC236}">
                <a16:creationId xmlns:a16="http://schemas.microsoft.com/office/drawing/2014/main" id="{F9D42A67-BDAC-ABB1-D9C3-590DBE10EECA}"/>
              </a:ext>
            </a:extLst>
          </p:cNvPr>
          <p:cNvSpPr>
            <a:spLocks noGrp="1"/>
          </p:cNvSpPr>
          <p:nvPr>
            <p:ph idx="1"/>
          </p:nvPr>
        </p:nvSpPr>
        <p:spPr>
          <a:xfrm>
            <a:off x="581001" y="4698023"/>
            <a:ext cx="9236991" cy="3756660"/>
          </a:xfrm>
        </p:spPr>
        <p:txBody>
          <a:bodyPr>
            <a:normAutofit/>
          </a:bodyPr>
          <a:lstStyle/>
          <a:p>
            <a:pPr marL="0" indent="0">
              <a:buNone/>
            </a:pPr>
            <a:r>
              <a:rPr lang="en-GB" sz="2400" spc="300" dirty="0">
                <a:solidFill>
                  <a:schemeClr val="bg1"/>
                </a:solidFill>
                <a:highlight>
                  <a:srgbClr val="008000"/>
                </a:highlight>
              </a:rPr>
              <a:t>James Lovelock (2009), suggests that the organisms interact with their environment on Earth to create a complex, self-regulating system that sustains the conditions necessary for life. </a:t>
            </a:r>
          </a:p>
        </p:txBody>
      </p:sp>
      <p:sp>
        <p:nvSpPr>
          <p:cNvPr id="6" name="TextBox 5">
            <a:extLst>
              <a:ext uri="{FF2B5EF4-FFF2-40B4-BE49-F238E27FC236}">
                <a16:creationId xmlns:a16="http://schemas.microsoft.com/office/drawing/2014/main" id="{C8FE5C60-259E-BF2E-CE58-94F1E2984511}"/>
              </a:ext>
            </a:extLst>
          </p:cNvPr>
          <p:cNvSpPr txBox="1"/>
          <p:nvPr/>
        </p:nvSpPr>
        <p:spPr>
          <a:xfrm>
            <a:off x="9947982" y="6452335"/>
            <a:ext cx="2471326" cy="754053"/>
          </a:xfrm>
          <a:prstGeom prst="rect">
            <a:avLst/>
          </a:prstGeom>
          <a:noFill/>
        </p:spPr>
        <p:txBody>
          <a:bodyPr wrap="square" rtlCol="0">
            <a:spAutoFit/>
          </a:bodyPr>
          <a:lstStyle/>
          <a:p>
            <a:pPr>
              <a:spcAft>
                <a:spcPts val="600"/>
              </a:spcAft>
            </a:pPr>
            <a:r>
              <a:rPr lang="en-GB" sz="1000" dirty="0">
                <a:solidFill>
                  <a:schemeClr val="bg1"/>
                </a:solidFill>
                <a:highlight>
                  <a:srgbClr val="008000"/>
                </a:highlight>
                <a:latin typeface="Times New Roman" panose="02020603050405020304" pitchFamily="18" charset="0"/>
                <a:cs typeface="Times New Roman" panose="02020603050405020304" pitchFamily="18" charset="0"/>
              </a:rPr>
              <a:t>(</a:t>
            </a:r>
            <a:r>
              <a:rPr lang="en-GB" sz="1000" dirty="0" err="1">
                <a:solidFill>
                  <a:schemeClr val="bg1"/>
                </a:solidFill>
                <a:highlight>
                  <a:srgbClr val="008000"/>
                </a:highlight>
                <a:latin typeface="Times New Roman" panose="02020603050405020304" pitchFamily="18" charset="0"/>
                <a:cs typeface="Times New Roman" panose="02020603050405020304" pitchFamily="18" charset="0"/>
              </a:rPr>
              <a:t>Gribbin</a:t>
            </a:r>
            <a:r>
              <a:rPr lang="en-GB" sz="1000" dirty="0">
                <a:solidFill>
                  <a:schemeClr val="bg1"/>
                </a:solidFill>
                <a:highlight>
                  <a:srgbClr val="008000"/>
                </a:highlight>
                <a:latin typeface="Times New Roman" panose="02020603050405020304" pitchFamily="18" charset="0"/>
                <a:cs typeface="Times New Roman" panose="02020603050405020304" pitchFamily="18" charset="0"/>
              </a:rPr>
              <a:t> and </a:t>
            </a:r>
            <a:r>
              <a:rPr lang="en-GB" sz="1000" dirty="0" err="1">
                <a:solidFill>
                  <a:schemeClr val="bg1"/>
                </a:solidFill>
                <a:highlight>
                  <a:srgbClr val="008000"/>
                </a:highlight>
                <a:latin typeface="Times New Roman" panose="02020603050405020304" pitchFamily="18" charset="0"/>
                <a:cs typeface="Times New Roman" panose="02020603050405020304" pitchFamily="18" charset="0"/>
              </a:rPr>
              <a:t>Gribbin</a:t>
            </a:r>
            <a:r>
              <a:rPr lang="en-GB" sz="1000" dirty="0">
                <a:solidFill>
                  <a:schemeClr val="bg1"/>
                </a:solidFill>
                <a:highlight>
                  <a:srgbClr val="008000"/>
                </a:highlight>
                <a:latin typeface="Times New Roman" panose="02020603050405020304" pitchFamily="18" charset="0"/>
                <a:cs typeface="Times New Roman" panose="02020603050405020304" pitchFamily="18" charset="0"/>
              </a:rPr>
              <a:t>, 2021; Lovelock, 2009; </a:t>
            </a:r>
            <a:r>
              <a:rPr lang="en-GB" sz="1000" dirty="0" err="1">
                <a:solidFill>
                  <a:schemeClr val="bg1"/>
                </a:solidFill>
                <a:highlight>
                  <a:srgbClr val="008000"/>
                </a:highlight>
                <a:latin typeface="Times New Roman" panose="02020603050405020304" pitchFamily="18" charset="0"/>
                <a:cs typeface="Times New Roman" panose="02020603050405020304" pitchFamily="18" charset="0"/>
              </a:rPr>
              <a:t>O’riordan</a:t>
            </a:r>
            <a:r>
              <a:rPr lang="en-GB" sz="1000" dirty="0">
                <a:solidFill>
                  <a:schemeClr val="bg1"/>
                </a:solidFill>
                <a:highlight>
                  <a:srgbClr val="008000"/>
                </a:highlight>
                <a:latin typeface="Times New Roman" panose="02020603050405020304" pitchFamily="18" charset="0"/>
                <a:cs typeface="Times New Roman" panose="02020603050405020304" pitchFamily="18" charset="0"/>
              </a:rPr>
              <a:t>, 1989; </a:t>
            </a:r>
            <a:r>
              <a:rPr lang="en-GB" sz="1000" dirty="0" err="1">
                <a:solidFill>
                  <a:schemeClr val="bg1"/>
                </a:solidFill>
                <a:highlight>
                  <a:srgbClr val="008000"/>
                </a:highlight>
                <a:latin typeface="Times New Roman" panose="02020603050405020304" pitchFamily="18" charset="0"/>
                <a:cs typeface="Times New Roman" panose="02020603050405020304" pitchFamily="18" charset="0"/>
              </a:rPr>
              <a:t>Gaianism</a:t>
            </a:r>
            <a:r>
              <a:rPr lang="en-GB" sz="1000" dirty="0">
                <a:solidFill>
                  <a:schemeClr val="bg1"/>
                </a:solidFill>
                <a:highlight>
                  <a:srgbClr val="008000"/>
                </a:highlight>
                <a:latin typeface="Times New Roman" panose="02020603050405020304" pitchFamily="18" charset="0"/>
                <a:cs typeface="Times New Roman" panose="02020603050405020304" pitchFamily="18" charset="0"/>
              </a:rPr>
              <a:t>, 2024).</a:t>
            </a:r>
          </a:p>
          <a:p>
            <a:pPr>
              <a:spcAft>
                <a:spcPts val="600"/>
              </a:spcAft>
            </a:pPr>
            <a:endParaRPr lang="en-GB" dirty="0">
              <a:solidFill>
                <a:schemeClr val="bg1"/>
              </a:solidFill>
            </a:endParaRPr>
          </a:p>
        </p:txBody>
      </p:sp>
      <p:sp>
        <p:nvSpPr>
          <p:cNvPr id="11" name="TextBox 10">
            <a:extLst>
              <a:ext uri="{FF2B5EF4-FFF2-40B4-BE49-F238E27FC236}">
                <a16:creationId xmlns:a16="http://schemas.microsoft.com/office/drawing/2014/main" id="{0353C8E2-4AF4-CEF9-847A-8092872A3191}"/>
              </a:ext>
            </a:extLst>
          </p:cNvPr>
          <p:cNvSpPr txBox="1"/>
          <p:nvPr/>
        </p:nvSpPr>
        <p:spPr>
          <a:xfrm>
            <a:off x="2262752" y="457232"/>
            <a:ext cx="8818536" cy="646331"/>
          </a:xfrm>
          <a:prstGeom prst="rect">
            <a:avLst/>
          </a:prstGeom>
          <a:noFill/>
        </p:spPr>
        <p:txBody>
          <a:bodyPr wrap="square" rtlCol="0">
            <a:spAutoFit/>
          </a:bodyPr>
          <a:lstStyle/>
          <a:p>
            <a:r>
              <a:rPr lang="en-GB" sz="3600" spc="300" dirty="0">
                <a:solidFill>
                  <a:schemeClr val="bg1"/>
                </a:solidFill>
                <a:effectLst/>
                <a:highlight>
                  <a:srgbClr val="008000"/>
                </a:highlight>
                <a:latin typeface="+mj-lt"/>
                <a:ea typeface="Times New Roman" panose="02020603050405020304" pitchFamily="18" charset="0"/>
              </a:rPr>
              <a:t>Eco-centric  </a:t>
            </a:r>
            <a:r>
              <a:rPr lang="en-GB" sz="3600" spc="300" dirty="0" err="1">
                <a:solidFill>
                  <a:schemeClr val="bg1"/>
                </a:solidFill>
                <a:highlight>
                  <a:srgbClr val="008000"/>
                </a:highlight>
                <a:latin typeface="+mj-lt"/>
                <a:ea typeface="Times New Roman" panose="02020603050405020304" pitchFamily="18" charset="0"/>
              </a:rPr>
              <a:t>G</a:t>
            </a:r>
            <a:r>
              <a:rPr lang="en-GB" sz="3600" spc="300" dirty="0" err="1">
                <a:solidFill>
                  <a:schemeClr val="bg1"/>
                </a:solidFill>
                <a:effectLst/>
                <a:highlight>
                  <a:srgbClr val="008000"/>
                </a:highlight>
                <a:latin typeface="+mj-lt"/>
                <a:ea typeface="Times New Roman" panose="02020603050405020304" pitchFamily="18" charset="0"/>
              </a:rPr>
              <a:t>aianists</a:t>
            </a:r>
            <a:endParaRPr lang="en-GB" sz="3600" dirty="0">
              <a:solidFill>
                <a:schemeClr val="bg1"/>
              </a:solidFill>
              <a:highlight>
                <a:srgbClr val="008000"/>
              </a:highlight>
              <a:latin typeface="+mj-lt"/>
            </a:endParaRPr>
          </a:p>
        </p:txBody>
      </p:sp>
    </p:spTree>
    <p:extLst>
      <p:ext uri="{BB962C8B-B14F-4D97-AF65-F5344CB8AC3E}">
        <p14:creationId xmlns:p14="http://schemas.microsoft.com/office/powerpoint/2010/main" val="34164239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62A2D2A-418A-44CF-BDFA-DF226CCC27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AED2F08D-1D29-4936-B7D6-9F88442A01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lumMod val="20000"/>
              <a:lumOff val="8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3" name="Rectangle 22">
            <a:extLst>
              <a:ext uri="{FF2B5EF4-FFF2-40B4-BE49-F238E27FC236}">
                <a16:creationId xmlns:a16="http://schemas.microsoft.com/office/drawing/2014/main" id="{77DB1C2B-A281-41EA-98EB-489A3DCD68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2819" y="659510"/>
            <a:ext cx="10699380" cy="5410200"/>
          </a:xfrm>
          <a:prstGeom prst="rect">
            <a:avLst/>
          </a:prstGeom>
          <a:ln w="38100">
            <a:noFill/>
          </a:ln>
          <a:effectLst>
            <a:outerShdw dist="190500" dir="2640000" algn="tl" rotWithShape="0">
              <a:schemeClr val="tx1"/>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509523C-D9FF-FBE6-BAD4-F116251698E3}"/>
              </a:ext>
            </a:extLst>
          </p:cNvPr>
          <p:cNvSpPr>
            <a:spLocks noGrp="1"/>
          </p:cNvSpPr>
          <p:nvPr>
            <p:ph type="title"/>
          </p:nvPr>
        </p:nvSpPr>
        <p:spPr>
          <a:xfrm>
            <a:off x="1217055" y="1126902"/>
            <a:ext cx="9374746" cy="650384"/>
          </a:xfrm>
        </p:spPr>
        <p:txBody>
          <a:bodyPr anchor="ctr">
            <a:normAutofit/>
          </a:bodyPr>
          <a:lstStyle/>
          <a:p>
            <a:r>
              <a:rPr lang="en-GB"/>
              <a:t>Key Differences</a:t>
            </a:r>
          </a:p>
        </p:txBody>
      </p:sp>
      <p:graphicFrame>
        <p:nvGraphicFramePr>
          <p:cNvPr id="7" name="Content Placeholder 6">
            <a:extLst>
              <a:ext uri="{FF2B5EF4-FFF2-40B4-BE49-F238E27FC236}">
                <a16:creationId xmlns:a16="http://schemas.microsoft.com/office/drawing/2014/main" id="{E9DCF7D3-3DA7-8C30-130B-59AE51AEB407}"/>
              </a:ext>
            </a:extLst>
          </p:cNvPr>
          <p:cNvGraphicFramePr>
            <a:graphicFrameLocks noGrp="1"/>
          </p:cNvGraphicFramePr>
          <p:nvPr>
            <p:ph idx="1"/>
            <p:extLst>
              <p:ext uri="{D42A27DB-BD31-4B8C-83A1-F6EECF244321}">
                <p14:modId xmlns:p14="http://schemas.microsoft.com/office/powerpoint/2010/main" val="1905970270"/>
              </p:ext>
            </p:extLst>
          </p:nvPr>
        </p:nvGraphicFramePr>
        <p:xfrm>
          <a:off x="1385556" y="2030279"/>
          <a:ext cx="9374746" cy="3409882"/>
        </p:xfrm>
        <a:graphic>
          <a:graphicData uri="http://schemas.openxmlformats.org/drawingml/2006/table">
            <a:tbl>
              <a:tblPr firstRow="1" firstCol="1" bandRow="1">
                <a:tableStyleId>{5C22544A-7EE6-4342-B048-85BDC9FD1C3A}</a:tableStyleId>
              </a:tblPr>
              <a:tblGrid>
                <a:gridCol w="2021842">
                  <a:extLst>
                    <a:ext uri="{9D8B030D-6E8A-4147-A177-3AD203B41FA5}">
                      <a16:colId xmlns:a16="http://schemas.microsoft.com/office/drawing/2014/main" val="727478374"/>
                    </a:ext>
                  </a:extLst>
                </a:gridCol>
                <a:gridCol w="2386502">
                  <a:extLst>
                    <a:ext uri="{9D8B030D-6E8A-4147-A177-3AD203B41FA5}">
                      <a16:colId xmlns:a16="http://schemas.microsoft.com/office/drawing/2014/main" val="1902513405"/>
                    </a:ext>
                  </a:extLst>
                </a:gridCol>
                <a:gridCol w="2529568">
                  <a:extLst>
                    <a:ext uri="{9D8B030D-6E8A-4147-A177-3AD203B41FA5}">
                      <a16:colId xmlns:a16="http://schemas.microsoft.com/office/drawing/2014/main" val="2062914816"/>
                    </a:ext>
                  </a:extLst>
                </a:gridCol>
                <a:gridCol w="2436834">
                  <a:extLst>
                    <a:ext uri="{9D8B030D-6E8A-4147-A177-3AD203B41FA5}">
                      <a16:colId xmlns:a16="http://schemas.microsoft.com/office/drawing/2014/main" val="4069309789"/>
                    </a:ext>
                  </a:extLst>
                </a:gridCol>
              </a:tblGrid>
              <a:tr h="614170">
                <a:tc>
                  <a:txBody>
                    <a:bodyPr/>
                    <a:lstStyle/>
                    <a:p>
                      <a:endParaRPr lang="en-GB" sz="1600" kern="100">
                        <a:effectLst/>
                        <a:latin typeface="Aptos" panose="020B0004020202020204" pitchFamily="34" charset="0"/>
                      </a:endParaRPr>
                    </a:p>
                  </a:txBody>
                  <a:tcPr marL="13197" marR="13197" marT="13197" marB="13197" anchor="ctr"/>
                </a:tc>
                <a:tc>
                  <a:txBody>
                    <a:bodyPr/>
                    <a:lstStyle/>
                    <a:p>
                      <a:r>
                        <a:rPr lang="en-GB" sz="1600" kern="100" dirty="0">
                          <a:effectLst/>
                        </a:rPr>
                        <a:t>     Environmentalism</a:t>
                      </a:r>
                      <a:endParaRPr lang="en-GB" sz="1600" kern="100" dirty="0">
                        <a:effectLst/>
                        <a:latin typeface="Aptos" panose="020B0004020202020204" pitchFamily="34" charset="0"/>
                        <a:ea typeface="Aptos" panose="020B0004020202020204" pitchFamily="34" charset="0"/>
                        <a:cs typeface="Times New Roman" panose="02020603050405020304" pitchFamily="18" charset="0"/>
                      </a:endParaRPr>
                    </a:p>
                  </a:txBody>
                  <a:tcPr marL="13197" marR="13197" marT="13197" marB="13197" anchor="ctr"/>
                </a:tc>
                <a:tc>
                  <a:txBody>
                    <a:bodyPr/>
                    <a:lstStyle/>
                    <a:p>
                      <a:pPr algn="ctr"/>
                      <a:r>
                        <a:rPr lang="en-GB" sz="1600" kern="100" dirty="0">
                          <a:effectLst/>
                        </a:rPr>
                        <a:t>Deep Greens/Deep Ecologists</a:t>
                      </a:r>
                      <a:endParaRPr lang="en-GB" sz="1600" kern="100" dirty="0">
                        <a:effectLst/>
                        <a:latin typeface="Aptos" panose="020B0004020202020204" pitchFamily="34" charset="0"/>
                        <a:ea typeface="Aptos" panose="020B0004020202020204" pitchFamily="34" charset="0"/>
                        <a:cs typeface="Times New Roman" panose="02020603050405020304" pitchFamily="18" charset="0"/>
                      </a:endParaRPr>
                    </a:p>
                  </a:txBody>
                  <a:tcPr marL="13197" marR="13197" marT="13197" marB="13197" anchor="ctr"/>
                </a:tc>
                <a:tc>
                  <a:txBody>
                    <a:bodyPr/>
                    <a:lstStyle/>
                    <a:p>
                      <a:pPr algn="ctr"/>
                      <a:r>
                        <a:rPr lang="en-GB" sz="1600" kern="100" dirty="0" err="1">
                          <a:effectLst/>
                        </a:rPr>
                        <a:t>Gaianists</a:t>
                      </a:r>
                      <a:endParaRPr lang="en-GB" sz="1600" kern="100" dirty="0">
                        <a:effectLst/>
                        <a:latin typeface="Aptos" panose="020B0004020202020204" pitchFamily="34" charset="0"/>
                        <a:ea typeface="Aptos" panose="020B0004020202020204" pitchFamily="34" charset="0"/>
                        <a:cs typeface="Times New Roman" panose="02020603050405020304" pitchFamily="18" charset="0"/>
                      </a:endParaRPr>
                    </a:p>
                  </a:txBody>
                  <a:tcPr marL="13197" marR="13197" marT="13197" marB="13197" anchor="ctr"/>
                </a:tc>
                <a:extLst>
                  <a:ext uri="{0D108BD9-81ED-4DB2-BD59-A6C34878D82A}">
                    <a16:rowId xmlns:a16="http://schemas.microsoft.com/office/drawing/2014/main" val="263528406"/>
                  </a:ext>
                </a:extLst>
              </a:tr>
              <a:tr h="614170">
                <a:tc>
                  <a:txBody>
                    <a:bodyPr/>
                    <a:lstStyle/>
                    <a:p>
                      <a:r>
                        <a:rPr lang="en-GB" sz="1600" kern="100">
                          <a:effectLst/>
                        </a:rPr>
                        <a:t>Approach</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13197" marR="13197" marT="13197" marB="13197" anchor="ctr"/>
                </a:tc>
                <a:tc>
                  <a:txBody>
                    <a:bodyPr/>
                    <a:lstStyle/>
                    <a:p>
                      <a:r>
                        <a:rPr lang="en-GB" sz="1600" kern="100">
                          <a:effectLst/>
                        </a:rPr>
                        <a:t>Pragmatic and solution-oriented</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13197" marR="13197" marT="13197" marB="13197" anchor="ctr"/>
                </a:tc>
                <a:tc>
                  <a:txBody>
                    <a:bodyPr/>
                    <a:lstStyle/>
                    <a:p>
                      <a:r>
                        <a:rPr lang="en-GB" sz="1600" kern="100" dirty="0">
                          <a:effectLst/>
                        </a:rPr>
                        <a:t>Radical and transformative</a:t>
                      </a:r>
                      <a:endParaRPr lang="en-GB" sz="1600" kern="100" dirty="0">
                        <a:effectLst/>
                        <a:latin typeface="Aptos" panose="020B0004020202020204" pitchFamily="34" charset="0"/>
                        <a:ea typeface="Aptos" panose="020B0004020202020204" pitchFamily="34" charset="0"/>
                        <a:cs typeface="Times New Roman" panose="02020603050405020304" pitchFamily="18" charset="0"/>
                      </a:endParaRPr>
                    </a:p>
                  </a:txBody>
                  <a:tcPr marL="13197" marR="13197" marT="13197" marB="13197" anchor="ctr"/>
                </a:tc>
                <a:tc>
                  <a:txBody>
                    <a:bodyPr/>
                    <a:lstStyle/>
                    <a:p>
                      <a:r>
                        <a:rPr lang="en-GB" sz="1600" kern="100">
                          <a:effectLst/>
                        </a:rPr>
                        <a:t>Holistic and systemic</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13197" marR="13197" marT="13197" marB="13197" anchor="ctr"/>
                </a:tc>
                <a:extLst>
                  <a:ext uri="{0D108BD9-81ED-4DB2-BD59-A6C34878D82A}">
                    <a16:rowId xmlns:a16="http://schemas.microsoft.com/office/drawing/2014/main" val="4016389107"/>
                  </a:ext>
                </a:extLst>
              </a:tr>
              <a:tr h="614170">
                <a:tc>
                  <a:txBody>
                    <a:bodyPr/>
                    <a:lstStyle/>
                    <a:p>
                      <a:r>
                        <a:rPr lang="en-GB" sz="1600" kern="100">
                          <a:effectLst/>
                        </a:rPr>
                        <a:t>View of Humanity</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13197" marR="13197" marT="13197" marB="13197" anchor="ctr"/>
                </a:tc>
                <a:tc>
                  <a:txBody>
                    <a:bodyPr/>
                    <a:lstStyle/>
                    <a:p>
                      <a:r>
                        <a:rPr lang="en-GB" sz="1600" kern="100" dirty="0">
                          <a:effectLst/>
                        </a:rPr>
                        <a:t>Integral part of nature, with stewardship</a:t>
                      </a:r>
                      <a:endParaRPr lang="en-GB" sz="1600" kern="100" dirty="0">
                        <a:effectLst/>
                        <a:latin typeface="Aptos" panose="020B0004020202020204" pitchFamily="34" charset="0"/>
                        <a:ea typeface="Aptos" panose="020B0004020202020204" pitchFamily="34" charset="0"/>
                        <a:cs typeface="Times New Roman" panose="02020603050405020304" pitchFamily="18" charset="0"/>
                      </a:endParaRPr>
                    </a:p>
                  </a:txBody>
                  <a:tcPr marL="13197" marR="13197" marT="13197" marB="13197" anchor="ctr"/>
                </a:tc>
                <a:tc>
                  <a:txBody>
                    <a:bodyPr/>
                    <a:lstStyle/>
                    <a:p>
                      <a:r>
                        <a:rPr lang="en-GB" sz="1600" kern="100">
                          <a:effectLst/>
                        </a:rPr>
                        <a:t>Equal among all species, no hierarchy</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13197" marR="13197" marT="13197" marB="13197" anchor="ctr"/>
                </a:tc>
                <a:tc>
                  <a:txBody>
                    <a:bodyPr/>
                    <a:lstStyle/>
                    <a:p>
                      <a:r>
                        <a:rPr lang="en-GB" sz="1600" kern="100">
                          <a:effectLst/>
                        </a:rPr>
                        <a:t>Subordinate to Earth's systems</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13197" marR="13197" marT="13197" marB="13197" anchor="ctr"/>
                </a:tc>
                <a:extLst>
                  <a:ext uri="{0D108BD9-81ED-4DB2-BD59-A6C34878D82A}">
                    <a16:rowId xmlns:a16="http://schemas.microsoft.com/office/drawing/2014/main" val="14824059"/>
                  </a:ext>
                </a:extLst>
              </a:tr>
              <a:tr h="614170">
                <a:tc>
                  <a:txBody>
                    <a:bodyPr/>
                    <a:lstStyle/>
                    <a:p>
                      <a:r>
                        <a:rPr lang="en-GB" sz="1600" kern="100">
                          <a:effectLst/>
                        </a:rPr>
                        <a:t>Spiritual Dimension</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13197" marR="13197" marT="13197" marB="13197" anchor="ctr"/>
                </a:tc>
                <a:tc>
                  <a:txBody>
                    <a:bodyPr/>
                    <a:lstStyle/>
                    <a:p>
                      <a:r>
                        <a:rPr lang="en-GB" sz="1600" kern="100" dirty="0">
                          <a:effectLst/>
                        </a:rPr>
                        <a:t>Typically, secular or minimal</a:t>
                      </a:r>
                      <a:endParaRPr lang="en-GB" sz="1600" kern="100" dirty="0">
                        <a:effectLst/>
                        <a:latin typeface="Aptos" panose="020B0004020202020204" pitchFamily="34" charset="0"/>
                        <a:ea typeface="Aptos" panose="020B0004020202020204" pitchFamily="34" charset="0"/>
                        <a:cs typeface="Times New Roman" panose="02020603050405020304" pitchFamily="18" charset="0"/>
                      </a:endParaRPr>
                    </a:p>
                  </a:txBody>
                  <a:tcPr marL="13197" marR="13197" marT="13197" marB="13197" anchor="ctr"/>
                </a:tc>
                <a:tc>
                  <a:txBody>
                    <a:bodyPr/>
                    <a:lstStyle/>
                    <a:p>
                      <a:r>
                        <a:rPr lang="en-GB" sz="1600" kern="100">
                          <a:effectLst/>
                        </a:rPr>
                        <a:t>Generally secular, biocentric ethos</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13197" marR="13197" marT="13197" marB="13197" anchor="ctr"/>
                </a:tc>
                <a:tc>
                  <a:txBody>
                    <a:bodyPr/>
                    <a:lstStyle/>
                    <a:p>
                      <a:r>
                        <a:rPr lang="en-GB" sz="1600" kern="100">
                          <a:effectLst/>
                        </a:rPr>
                        <a:t>Often incorporates spirituality</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13197" marR="13197" marT="13197" marB="13197" anchor="ctr"/>
                </a:tc>
                <a:extLst>
                  <a:ext uri="{0D108BD9-81ED-4DB2-BD59-A6C34878D82A}">
                    <a16:rowId xmlns:a16="http://schemas.microsoft.com/office/drawing/2014/main" val="1082361227"/>
                  </a:ext>
                </a:extLst>
              </a:tr>
              <a:tr h="614170">
                <a:tc>
                  <a:txBody>
                    <a:bodyPr/>
                    <a:lstStyle/>
                    <a:p>
                      <a:r>
                        <a:rPr lang="en-GB" sz="1600" kern="100">
                          <a:effectLst/>
                        </a:rPr>
                        <a:t>Focus</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13197" marR="13197" marT="13197" marB="13197" anchor="ctr"/>
                </a:tc>
                <a:tc>
                  <a:txBody>
                    <a:bodyPr/>
                    <a:lstStyle/>
                    <a:p>
                      <a:r>
                        <a:rPr lang="en-GB" sz="1600" kern="100">
                          <a:effectLst/>
                        </a:rPr>
                        <a:t>Sustainable development</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13197" marR="13197" marT="13197" marB="13197" anchor="ctr"/>
                </a:tc>
                <a:tc>
                  <a:txBody>
                    <a:bodyPr/>
                    <a:lstStyle/>
                    <a:p>
                      <a:r>
                        <a:rPr lang="en-GB" sz="1600" kern="100">
                          <a:effectLst/>
                        </a:rPr>
                        <a:t>Reducing human impact</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13197" marR="13197" marT="13197" marB="13197" anchor="ctr"/>
                </a:tc>
                <a:tc>
                  <a:txBody>
                    <a:bodyPr/>
                    <a:lstStyle/>
                    <a:p>
                      <a:r>
                        <a:rPr lang="en-GB" sz="1600" kern="100">
                          <a:effectLst/>
                        </a:rPr>
                        <a:t>Understanding Earth's systems</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13197" marR="13197" marT="13197" marB="13197" anchor="ctr"/>
                </a:tc>
                <a:extLst>
                  <a:ext uri="{0D108BD9-81ED-4DB2-BD59-A6C34878D82A}">
                    <a16:rowId xmlns:a16="http://schemas.microsoft.com/office/drawing/2014/main" val="2275248416"/>
                  </a:ext>
                </a:extLst>
              </a:tr>
              <a:tr h="339032">
                <a:tc>
                  <a:txBody>
                    <a:bodyPr/>
                    <a:lstStyle/>
                    <a:p>
                      <a:r>
                        <a:rPr lang="en-GB" sz="1600" kern="100">
                          <a:effectLst/>
                        </a:rPr>
                        <a:t>Critiques</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13197" marR="13197" marT="13197" marB="13197" anchor="ctr"/>
                </a:tc>
                <a:tc>
                  <a:txBody>
                    <a:bodyPr/>
                    <a:lstStyle/>
                    <a:p>
                      <a:r>
                        <a:rPr lang="en-GB" sz="1600" kern="100">
                          <a:effectLst/>
                        </a:rPr>
                        <a:t>Not radical enough</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13197" marR="13197" marT="13197" marB="13197" anchor="ctr"/>
                </a:tc>
                <a:tc>
                  <a:txBody>
                    <a:bodyPr/>
                    <a:lstStyle/>
                    <a:p>
                      <a:r>
                        <a:rPr lang="en-GB" sz="1600" kern="100">
                          <a:effectLst/>
                        </a:rPr>
                        <a:t>Too idealistic</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13197" marR="13197" marT="13197" marB="13197" anchor="ctr"/>
                </a:tc>
                <a:tc>
                  <a:txBody>
                    <a:bodyPr/>
                    <a:lstStyle/>
                    <a:p>
                      <a:r>
                        <a:rPr lang="en-GB" sz="1600" kern="100" dirty="0">
                          <a:effectLst/>
                        </a:rPr>
                        <a:t>Too mystical or abstract</a:t>
                      </a:r>
                      <a:endParaRPr lang="en-GB" sz="1600" kern="100" dirty="0">
                        <a:effectLst/>
                        <a:latin typeface="Aptos" panose="020B0004020202020204" pitchFamily="34" charset="0"/>
                        <a:ea typeface="Aptos" panose="020B0004020202020204" pitchFamily="34" charset="0"/>
                        <a:cs typeface="Times New Roman" panose="02020603050405020304" pitchFamily="18" charset="0"/>
                      </a:endParaRPr>
                    </a:p>
                  </a:txBody>
                  <a:tcPr marL="13197" marR="13197" marT="13197" marB="13197" anchor="ctr"/>
                </a:tc>
                <a:extLst>
                  <a:ext uri="{0D108BD9-81ED-4DB2-BD59-A6C34878D82A}">
                    <a16:rowId xmlns:a16="http://schemas.microsoft.com/office/drawing/2014/main" val="678774169"/>
                  </a:ext>
                </a:extLst>
              </a:tr>
            </a:tbl>
          </a:graphicData>
        </a:graphic>
      </p:graphicFrame>
      <p:sp>
        <p:nvSpPr>
          <p:cNvPr id="8" name="TextBox 7">
            <a:extLst>
              <a:ext uri="{FF2B5EF4-FFF2-40B4-BE49-F238E27FC236}">
                <a16:creationId xmlns:a16="http://schemas.microsoft.com/office/drawing/2014/main" id="{8C2FB2B6-1775-04A9-E875-17446D16CA9E}"/>
              </a:ext>
            </a:extLst>
          </p:cNvPr>
          <p:cNvSpPr txBox="1"/>
          <p:nvPr/>
        </p:nvSpPr>
        <p:spPr>
          <a:xfrm>
            <a:off x="7191213" y="6195050"/>
            <a:ext cx="4425969" cy="526298"/>
          </a:xfrm>
          <a:prstGeom prst="rect">
            <a:avLst/>
          </a:prstGeom>
          <a:noFill/>
        </p:spPr>
        <p:txBody>
          <a:bodyPr wrap="square" rtlCol="0">
            <a:spAutoFit/>
          </a:bodyPr>
          <a:lstStyle/>
          <a:p>
            <a:pPr marL="0" indent="0" algn="ctr">
              <a:lnSpc>
                <a:spcPct val="150000"/>
              </a:lnSpc>
              <a:buNone/>
            </a:pPr>
            <a:r>
              <a:rPr lang="en-US" sz="1000" dirty="0">
                <a:latin typeface="Times New Roman" panose="02020603050405020304" pitchFamily="18" charset="0"/>
                <a:cs typeface="Times New Roman" panose="02020603050405020304" pitchFamily="18" charset="0"/>
              </a:rPr>
              <a:t>(</a:t>
            </a:r>
            <a:r>
              <a:rPr lang="en-US" sz="1000" dirty="0" err="1">
                <a:latin typeface="Times New Roman" panose="02020603050405020304" pitchFamily="18" charset="0"/>
                <a:cs typeface="Times New Roman" panose="02020603050405020304" pitchFamily="18" charset="0"/>
              </a:rPr>
              <a:t>O’riordan</a:t>
            </a:r>
            <a:r>
              <a:rPr lang="en-US" sz="1000" dirty="0">
                <a:latin typeface="Times New Roman" panose="02020603050405020304" pitchFamily="18" charset="0"/>
                <a:cs typeface="Times New Roman" panose="02020603050405020304" pitchFamily="18" charset="0"/>
              </a:rPr>
              <a:t>, 1989; </a:t>
            </a:r>
            <a:r>
              <a:rPr lang="en-US" sz="1000" dirty="0" err="1">
                <a:latin typeface="Times New Roman" panose="02020603050405020304" pitchFamily="18" charset="0"/>
                <a:cs typeface="Times New Roman" panose="02020603050405020304" pitchFamily="18" charset="0"/>
              </a:rPr>
              <a:t>Baranwal</a:t>
            </a:r>
            <a:r>
              <a:rPr lang="en-US" sz="1000" dirty="0">
                <a:latin typeface="Times New Roman" panose="02020603050405020304" pitchFamily="18" charset="0"/>
                <a:cs typeface="Times New Roman" panose="02020603050405020304" pitchFamily="18" charset="0"/>
              </a:rPr>
              <a:t> and </a:t>
            </a:r>
            <a:r>
              <a:rPr lang="en-US" sz="1000" dirty="0" err="1">
                <a:latin typeface="Times New Roman" panose="02020603050405020304" pitchFamily="18" charset="0"/>
                <a:cs typeface="Times New Roman" panose="02020603050405020304" pitchFamily="18" charset="0"/>
              </a:rPr>
              <a:t>Thekkiniyath</a:t>
            </a:r>
            <a:r>
              <a:rPr lang="en-US" sz="1000" dirty="0">
                <a:latin typeface="Times New Roman" panose="02020603050405020304" pitchFamily="18" charset="0"/>
                <a:cs typeface="Times New Roman" panose="02020603050405020304" pitchFamily="18" charset="0"/>
              </a:rPr>
              <a:t>, 2017; </a:t>
            </a:r>
            <a:r>
              <a:rPr lang="en-GB" sz="1000" dirty="0" err="1">
                <a:latin typeface="Times New Roman" panose="02020603050405020304" pitchFamily="18" charset="0"/>
                <a:cs typeface="Times New Roman" panose="02020603050405020304" pitchFamily="18" charset="0"/>
              </a:rPr>
              <a:t>Næss</a:t>
            </a:r>
            <a:r>
              <a:rPr lang="en-GB" sz="1000" dirty="0">
                <a:latin typeface="Times New Roman" panose="02020603050405020304" pitchFamily="18" charset="0"/>
                <a:cs typeface="Times New Roman" panose="02020603050405020304" pitchFamily="18" charset="0"/>
              </a:rPr>
              <a:t> and Rothenberg, 1989; </a:t>
            </a:r>
            <a:r>
              <a:rPr lang="en-GB" sz="1000" dirty="0" err="1">
                <a:latin typeface="Times New Roman" panose="02020603050405020304" pitchFamily="18" charset="0"/>
                <a:cs typeface="Times New Roman" panose="02020603050405020304" pitchFamily="18" charset="0"/>
              </a:rPr>
              <a:t>Gribbin</a:t>
            </a:r>
            <a:r>
              <a:rPr lang="en-GB" sz="1000" dirty="0">
                <a:latin typeface="Times New Roman" panose="02020603050405020304" pitchFamily="18" charset="0"/>
                <a:cs typeface="Times New Roman" panose="02020603050405020304" pitchFamily="18" charset="0"/>
              </a:rPr>
              <a:t> and </a:t>
            </a:r>
            <a:r>
              <a:rPr lang="en-GB" sz="1000" dirty="0" err="1">
                <a:latin typeface="Times New Roman" panose="02020603050405020304" pitchFamily="18" charset="0"/>
                <a:cs typeface="Times New Roman" panose="02020603050405020304" pitchFamily="18" charset="0"/>
              </a:rPr>
              <a:t>Gribbin</a:t>
            </a:r>
            <a:r>
              <a:rPr lang="en-GB" sz="1000" dirty="0">
                <a:latin typeface="Times New Roman" panose="02020603050405020304" pitchFamily="18" charset="0"/>
                <a:cs typeface="Times New Roman" panose="02020603050405020304" pitchFamily="18" charset="0"/>
              </a:rPr>
              <a:t>, 2021; Lovelock, 2009; </a:t>
            </a:r>
            <a:r>
              <a:rPr lang="en-GB" sz="1000" dirty="0" err="1">
                <a:latin typeface="Times New Roman" panose="02020603050405020304" pitchFamily="18" charset="0"/>
                <a:cs typeface="Times New Roman" panose="02020603050405020304" pitchFamily="18" charset="0"/>
              </a:rPr>
              <a:t>Gaianism</a:t>
            </a:r>
            <a:r>
              <a:rPr lang="en-GB" sz="1000" dirty="0">
                <a:latin typeface="Times New Roman" panose="02020603050405020304" pitchFamily="18" charset="0"/>
                <a:cs typeface="Times New Roman" panose="02020603050405020304" pitchFamily="18" charset="0"/>
              </a:rPr>
              <a:t>, 2024</a:t>
            </a:r>
            <a:r>
              <a:rPr lang="en-US" sz="1000" dirty="0">
                <a:latin typeface="Times New Roman" panose="02020603050405020304" pitchFamily="18" charset="0"/>
                <a:cs typeface="Times New Roman" panose="02020603050405020304" pitchFamily="18" charset="0"/>
              </a:rPr>
              <a:t>)</a:t>
            </a:r>
            <a:endParaRPr lang="en-GB" sz="1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813317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5" name="Rectangle 94">
            <a:extLst>
              <a:ext uri="{FF2B5EF4-FFF2-40B4-BE49-F238E27FC236}">
                <a16:creationId xmlns:a16="http://schemas.microsoft.com/office/drawing/2014/main" id="{DC024122-C80E-4076-B618-426FF2225C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AA98715-5022-8C9E-D61C-674AE1E1595A}"/>
              </a:ext>
            </a:extLst>
          </p:cNvPr>
          <p:cNvSpPr>
            <a:spLocks noGrp="1"/>
          </p:cNvSpPr>
          <p:nvPr>
            <p:ph type="title"/>
          </p:nvPr>
        </p:nvSpPr>
        <p:spPr>
          <a:xfrm>
            <a:off x="6096000" y="589145"/>
            <a:ext cx="5070328" cy="1577186"/>
          </a:xfrm>
        </p:spPr>
        <p:txBody>
          <a:bodyPr anchor="b">
            <a:normAutofit/>
          </a:bodyPr>
          <a:lstStyle/>
          <a:p>
            <a:r>
              <a:rPr lang="en-GB" dirty="0"/>
              <a:t>Sustainable communities</a:t>
            </a:r>
          </a:p>
        </p:txBody>
      </p:sp>
      <p:pic>
        <p:nvPicPr>
          <p:cNvPr id="5" name="Picture 4" descr="Close-up of garden vegetable basket">
            <a:extLst>
              <a:ext uri="{FF2B5EF4-FFF2-40B4-BE49-F238E27FC236}">
                <a16:creationId xmlns:a16="http://schemas.microsoft.com/office/drawing/2014/main" id="{043B4E54-4C9A-AEDF-6016-0E1E74B24373}"/>
              </a:ext>
            </a:extLst>
          </p:cNvPr>
          <p:cNvPicPr>
            <a:picLocks noChangeAspect="1"/>
          </p:cNvPicPr>
          <p:nvPr/>
        </p:nvPicPr>
        <p:blipFill>
          <a:blip r:embed="rId3"/>
          <a:srcRect l="12267" r="37731" b="1"/>
          <a:stretch/>
        </p:blipFill>
        <p:spPr>
          <a:xfrm>
            <a:off x="20" y="3420469"/>
            <a:ext cx="2555899" cy="3437531"/>
          </a:xfrm>
          <a:prstGeom prst="rect">
            <a:avLst/>
          </a:prstGeom>
        </p:spPr>
      </p:pic>
      <p:pic>
        <p:nvPicPr>
          <p:cNvPr id="7" name="Picture 6" descr="Wind turbine in field">
            <a:extLst>
              <a:ext uri="{FF2B5EF4-FFF2-40B4-BE49-F238E27FC236}">
                <a16:creationId xmlns:a16="http://schemas.microsoft.com/office/drawing/2014/main" id="{EEAD0AC7-54B4-3681-F27A-856E02B42F26}"/>
              </a:ext>
            </a:extLst>
          </p:cNvPr>
          <p:cNvPicPr>
            <a:picLocks noChangeAspect="1"/>
          </p:cNvPicPr>
          <p:nvPr/>
        </p:nvPicPr>
        <p:blipFill>
          <a:blip r:embed="rId4"/>
          <a:srcRect t="10538" r="3" b="3"/>
          <a:stretch/>
        </p:blipFill>
        <p:spPr>
          <a:xfrm>
            <a:off x="2551852" y="10"/>
            <a:ext cx="2555919" cy="3425554"/>
          </a:xfrm>
          <a:prstGeom prst="rect">
            <a:avLst/>
          </a:prstGeom>
        </p:spPr>
      </p:pic>
      <p:pic>
        <p:nvPicPr>
          <p:cNvPr id="9" name="Picture 8" descr="Potting a young plant">
            <a:extLst>
              <a:ext uri="{FF2B5EF4-FFF2-40B4-BE49-F238E27FC236}">
                <a16:creationId xmlns:a16="http://schemas.microsoft.com/office/drawing/2014/main" id="{2614FFA0-162C-6158-6643-CFDC5E3C2FB2}"/>
              </a:ext>
            </a:extLst>
          </p:cNvPr>
          <p:cNvPicPr>
            <a:picLocks noChangeAspect="1"/>
          </p:cNvPicPr>
          <p:nvPr/>
        </p:nvPicPr>
        <p:blipFill>
          <a:blip r:embed="rId5"/>
          <a:srcRect l="27692" r="22679" b="3"/>
          <a:stretch/>
        </p:blipFill>
        <p:spPr>
          <a:xfrm>
            <a:off x="2551852" y="3420468"/>
            <a:ext cx="2555919" cy="3437532"/>
          </a:xfrm>
          <a:prstGeom prst="rect">
            <a:avLst/>
          </a:prstGeom>
        </p:spPr>
      </p:pic>
      <p:pic>
        <p:nvPicPr>
          <p:cNvPr id="13" name="Picture 12" descr="Wind turbines in field">
            <a:extLst>
              <a:ext uri="{FF2B5EF4-FFF2-40B4-BE49-F238E27FC236}">
                <a16:creationId xmlns:a16="http://schemas.microsoft.com/office/drawing/2014/main" id="{3A427922-AA68-8C3E-E7B0-37A1D61D1C34}"/>
              </a:ext>
            </a:extLst>
          </p:cNvPr>
          <p:cNvPicPr>
            <a:picLocks noChangeAspect="1"/>
          </p:cNvPicPr>
          <p:nvPr/>
        </p:nvPicPr>
        <p:blipFill>
          <a:blip r:embed="rId6"/>
          <a:srcRect l="20447" r="29750" b="2"/>
          <a:stretch/>
        </p:blipFill>
        <p:spPr>
          <a:xfrm>
            <a:off x="20" y="10"/>
            <a:ext cx="2555899" cy="3425554"/>
          </a:xfrm>
          <a:prstGeom prst="rect">
            <a:avLst/>
          </a:prstGeom>
        </p:spPr>
      </p:pic>
      <p:sp>
        <p:nvSpPr>
          <p:cNvPr id="73" name="Content Placeholder 2">
            <a:extLst>
              <a:ext uri="{FF2B5EF4-FFF2-40B4-BE49-F238E27FC236}">
                <a16:creationId xmlns:a16="http://schemas.microsoft.com/office/drawing/2014/main" id="{754EB344-DE99-97C9-27DC-092E17703F36}"/>
              </a:ext>
            </a:extLst>
          </p:cNvPr>
          <p:cNvSpPr>
            <a:spLocks noGrp="1"/>
          </p:cNvSpPr>
          <p:nvPr>
            <p:ph idx="1"/>
          </p:nvPr>
        </p:nvSpPr>
        <p:spPr>
          <a:xfrm>
            <a:off x="6096000" y="2626599"/>
            <a:ext cx="5481233" cy="3507501"/>
          </a:xfrm>
        </p:spPr>
        <p:txBody>
          <a:bodyPr>
            <a:normAutofit/>
          </a:bodyPr>
          <a:lstStyle/>
          <a:p>
            <a:pPr marL="0" indent="0">
              <a:buNone/>
            </a:pPr>
            <a:r>
              <a:rPr lang="en-GB" dirty="0"/>
              <a:t>The Institute of Sustainable Communities (2024) defines a sustainable community as: </a:t>
            </a:r>
          </a:p>
          <a:p>
            <a:pPr marL="0" indent="0">
              <a:buNone/>
            </a:pPr>
            <a:r>
              <a:rPr lang="en-GB" dirty="0"/>
              <a:t>‘A sustainable community manages its human, natural, and financial capital to meet current needs while ensuring that adequate resources are available for future generations.’</a:t>
            </a:r>
          </a:p>
          <a:p>
            <a:pPr marL="0" indent="0">
              <a:buNone/>
            </a:pPr>
            <a:endParaRPr lang="en-GB" spc="300" dirty="0"/>
          </a:p>
        </p:txBody>
      </p:sp>
      <p:sp>
        <p:nvSpPr>
          <p:cNvPr id="15" name="TextBox 14">
            <a:extLst>
              <a:ext uri="{FF2B5EF4-FFF2-40B4-BE49-F238E27FC236}">
                <a16:creationId xmlns:a16="http://schemas.microsoft.com/office/drawing/2014/main" id="{18947960-1962-02CA-5A0F-6AA5DC7522E2}"/>
              </a:ext>
            </a:extLst>
          </p:cNvPr>
          <p:cNvSpPr txBox="1"/>
          <p:nvPr/>
        </p:nvSpPr>
        <p:spPr>
          <a:xfrm>
            <a:off x="10611174" y="6348147"/>
            <a:ext cx="1580826" cy="246221"/>
          </a:xfrm>
          <a:prstGeom prst="rect">
            <a:avLst/>
          </a:prstGeom>
          <a:noFill/>
        </p:spPr>
        <p:txBody>
          <a:bodyPr wrap="square" rtlCol="0">
            <a:spAutoFit/>
          </a:bodyPr>
          <a:lstStyle/>
          <a:p>
            <a:r>
              <a:rPr lang="en-GB" sz="1000" dirty="0"/>
              <a:t>(TCPA, 2021)</a:t>
            </a:r>
          </a:p>
        </p:txBody>
      </p:sp>
    </p:spTree>
    <p:extLst>
      <p:ext uri="{BB962C8B-B14F-4D97-AF65-F5344CB8AC3E}">
        <p14:creationId xmlns:p14="http://schemas.microsoft.com/office/powerpoint/2010/main" val="13879865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197422F-17A5-2EAF-B149-186B0ECD7EB2}"/>
            </a:ext>
          </a:extLst>
        </p:cNvPr>
        <p:cNvGrpSpPr/>
        <p:nvPr/>
      </p:nvGrpSpPr>
      <p:grpSpPr>
        <a:xfrm>
          <a:off x="0" y="0"/>
          <a:ext cx="0" cy="0"/>
          <a:chOff x="0" y="0"/>
          <a:chExt cx="0" cy="0"/>
        </a:xfrm>
      </p:grpSpPr>
      <p:sp useBgFill="1">
        <p:nvSpPr>
          <p:cNvPr id="78" name="Rectangle 77">
            <a:extLst>
              <a:ext uri="{FF2B5EF4-FFF2-40B4-BE49-F238E27FC236}">
                <a16:creationId xmlns:a16="http://schemas.microsoft.com/office/drawing/2014/main" id="{7CF910D0-DEB8-DB56-B88E-5629FA4792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32" y="0"/>
            <a:ext cx="1219853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BFBD981-F7DB-019B-3223-EBBA8E267A35}"/>
              </a:ext>
            </a:extLst>
          </p:cNvPr>
          <p:cNvSpPr>
            <a:spLocks noGrp="1"/>
          </p:cNvSpPr>
          <p:nvPr>
            <p:ph type="title"/>
          </p:nvPr>
        </p:nvSpPr>
        <p:spPr>
          <a:xfrm>
            <a:off x="6368902" y="392339"/>
            <a:ext cx="5022997" cy="1768475"/>
          </a:xfrm>
        </p:spPr>
        <p:txBody>
          <a:bodyPr>
            <a:normAutofit/>
          </a:bodyPr>
          <a:lstStyle/>
          <a:p>
            <a:r>
              <a:rPr lang="en-GB" dirty="0"/>
              <a:t>Sustainable communities</a:t>
            </a:r>
          </a:p>
        </p:txBody>
      </p:sp>
      <p:sp>
        <p:nvSpPr>
          <p:cNvPr id="80" name="Rectangle 6">
            <a:extLst>
              <a:ext uri="{FF2B5EF4-FFF2-40B4-BE49-F238E27FC236}">
                <a16:creationId xmlns:a16="http://schemas.microsoft.com/office/drawing/2014/main" id="{3BE28B01-C3DD-2E14-6FC8-205A03477C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9529" y="3026358"/>
            <a:ext cx="3745582" cy="3917703"/>
          </a:xfrm>
          <a:custGeom>
            <a:avLst/>
            <a:gdLst>
              <a:gd name="connsiteX0" fmla="*/ 0 w 1369143"/>
              <a:gd name="connsiteY0" fmla="*/ 0 h 1229160"/>
              <a:gd name="connsiteX1" fmla="*/ 1369143 w 1369143"/>
              <a:gd name="connsiteY1" fmla="*/ 0 h 1229160"/>
              <a:gd name="connsiteX2" fmla="*/ 1369143 w 1369143"/>
              <a:gd name="connsiteY2" fmla="*/ 1229160 h 1229160"/>
              <a:gd name="connsiteX3" fmla="*/ 0 w 1369143"/>
              <a:gd name="connsiteY3" fmla="*/ 1229160 h 1229160"/>
              <a:gd name="connsiteX4" fmla="*/ 0 w 1369143"/>
              <a:gd name="connsiteY4" fmla="*/ 0 h 1229160"/>
              <a:gd name="connsiteX0" fmla="*/ 0 w 1369143"/>
              <a:gd name="connsiteY0" fmla="*/ 0 h 1229160"/>
              <a:gd name="connsiteX1" fmla="*/ 1369143 w 1369143"/>
              <a:gd name="connsiteY1" fmla="*/ 0 h 1229160"/>
              <a:gd name="connsiteX2" fmla="*/ 0 w 1369143"/>
              <a:gd name="connsiteY2" fmla="*/ 1229160 h 1229160"/>
              <a:gd name="connsiteX3" fmla="*/ 0 w 1369143"/>
              <a:gd name="connsiteY3" fmla="*/ 0 h 1229160"/>
            </a:gdLst>
            <a:ahLst/>
            <a:cxnLst>
              <a:cxn ang="0">
                <a:pos x="connsiteX0" y="connsiteY0"/>
              </a:cxn>
              <a:cxn ang="0">
                <a:pos x="connsiteX1" y="connsiteY1"/>
              </a:cxn>
              <a:cxn ang="0">
                <a:pos x="connsiteX2" y="connsiteY2"/>
              </a:cxn>
              <a:cxn ang="0">
                <a:pos x="connsiteX3" y="connsiteY3"/>
              </a:cxn>
            </a:cxnLst>
            <a:rect l="l" t="t" r="r" b="b"/>
            <a:pathLst>
              <a:path w="1369143" h="1229160">
                <a:moveTo>
                  <a:pt x="0" y="0"/>
                </a:moveTo>
                <a:lnTo>
                  <a:pt x="1369143" y="0"/>
                </a:lnTo>
                <a:lnTo>
                  <a:pt x="0" y="1229160"/>
                </a:lnTo>
                <a:lnTo>
                  <a:pt x="0" y="0"/>
                </a:lnTo>
                <a:close/>
              </a:path>
            </a:pathLst>
          </a:custGeom>
          <a:solidFill>
            <a:schemeClr val="accent1">
              <a:lumMod val="20000"/>
              <a:lumOff val="8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Freeform: Shape 81">
            <a:extLst>
              <a:ext uri="{FF2B5EF4-FFF2-40B4-BE49-F238E27FC236}">
                <a16:creationId xmlns:a16="http://schemas.microsoft.com/office/drawing/2014/main" id="{963F5F75-CB4E-170E-384F-12B7635ABC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9529" y="3026358"/>
            <a:ext cx="3745582" cy="3917703"/>
          </a:xfrm>
          <a:custGeom>
            <a:avLst/>
            <a:gdLst>
              <a:gd name="connsiteX0" fmla="*/ 3745582 w 3745582"/>
              <a:gd name="connsiteY0" fmla="*/ 0 h 3917703"/>
              <a:gd name="connsiteX1" fmla="*/ 3745582 w 3745582"/>
              <a:gd name="connsiteY1" fmla="*/ 3917703 h 3917703"/>
              <a:gd name="connsiteX2" fmla="*/ 0 w 3745582"/>
              <a:gd name="connsiteY2" fmla="*/ 3917703 h 3917703"/>
            </a:gdLst>
            <a:ahLst/>
            <a:cxnLst>
              <a:cxn ang="0">
                <a:pos x="connsiteX0" y="connsiteY0"/>
              </a:cxn>
              <a:cxn ang="0">
                <a:pos x="connsiteX1" y="connsiteY1"/>
              </a:cxn>
              <a:cxn ang="0">
                <a:pos x="connsiteX2" y="connsiteY2"/>
              </a:cxn>
            </a:cxnLst>
            <a:rect l="l" t="t" r="r" b="b"/>
            <a:pathLst>
              <a:path w="3745582" h="3917703">
                <a:moveTo>
                  <a:pt x="3745582" y="0"/>
                </a:moveTo>
                <a:lnTo>
                  <a:pt x="3745582" y="3917703"/>
                </a:lnTo>
                <a:lnTo>
                  <a:pt x="0" y="3917703"/>
                </a:lnTo>
                <a:close/>
              </a:path>
            </a:pathLst>
          </a:custGeom>
          <a:blipFill dpi="0" rotWithShape="0">
            <a:blip r:embed="rId3">
              <a:alphaModFix amt="99000"/>
              <a:extLst>
                <a:ext uri="{96DAC541-7B7A-43D3-8B79-37D633B846F1}">
                  <asvg:svgBlip xmlns:asvg="http://schemas.microsoft.com/office/drawing/2016/SVG/main" r:embed="rId4"/>
                </a:ext>
              </a:extLst>
            </a:blip>
            <a:srcRect/>
            <a:tile tx="0" ty="0" sx="40000" sy="40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9" name="Picture 8" descr="Potting a young plant">
            <a:extLst>
              <a:ext uri="{FF2B5EF4-FFF2-40B4-BE49-F238E27FC236}">
                <a16:creationId xmlns:a16="http://schemas.microsoft.com/office/drawing/2014/main" id="{665F1092-5AD5-149B-0FF9-5732B17DA590}"/>
              </a:ext>
            </a:extLst>
          </p:cNvPr>
          <p:cNvPicPr>
            <a:picLocks noChangeAspect="1"/>
          </p:cNvPicPr>
          <p:nvPr/>
        </p:nvPicPr>
        <p:blipFill>
          <a:blip r:embed="rId5"/>
          <a:srcRect l="23044" r="18026" b="-2"/>
          <a:stretch/>
        </p:blipFill>
        <p:spPr>
          <a:xfrm>
            <a:off x="905914" y="982980"/>
            <a:ext cx="1997979" cy="2263140"/>
          </a:xfrm>
          <a:prstGeom prst="rect">
            <a:avLst/>
          </a:prstGeom>
          <a:effectLst/>
        </p:spPr>
      </p:pic>
      <p:pic>
        <p:nvPicPr>
          <p:cNvPr id="7" name="Picture 6" descr="Wind turbine in field">
            <a:extLst>
              <a:ext uri="{FF2B5EF4-FFF2-40B4-BE49-F238E27FC236}">
                <a16:creationId xmlns:a16="http://schemas.microsoft.com/office/drawing/2014/main" id="{C916349D-F57E-40DB-3D7C-D1ABA78CA403}"/>
              </a:ext>
            </a:extLst>
          </p:cNvPr>
          <p:cNvPicPr>
            <a:picLocks noChangeAspect="1"/>
          </p:cNvPicPr>
          <p:nvPr/>
        </p:nvPicPr>
        <p:blipFill>
          <a:blip r:embed="rId6"/>
          <a:srcRect t="24392" r="-1" b="-1"/>
          <a:stretch/>
        </p:blipFill>
        <p:spPr>
          <a:xfrm>
            <a:off x="3366626" y="982980"/>
            <a:ext cx="1997979" cy="2263140"/>
          </a:xfrm>
          <a:prstGeom prst="rect">
            <a:avLst/>
          </a:prstGeom>
          <a:effectLst/>
        </p:spPr>
      </p:pic>
      <p:pic>
        <p:nvPicPr>
          <p:cNvPr id="13" name="Picture 12" descr="Wind turbines in field">
            <a:extLst>
              <a:ext uri="{FF2B5EF4-FFF2-40B4-BE49-F238E27FC236}">
                <a16:creationId xmlns:a16="http://schemas.microsoft.com/office/drawing/2014/main" id="{7E510E10-A150-02D9-8571-EB2413B721C0}"/>
              </a:ext>
            </a:extLst>
          </p:cNvPr>
          <p:cNvPicPr>
            <a:picLocks noChangeAspect="1"/>
          </p:cNvPicPr>
          <p:nvPr/>
        </p:nvPicPr>
        <p:blipFill>
          <a:blip r:embed="rId7"/>
          <a:srcRect l="15885" r="25184" b="-2"/>
          <a:stretch/>
        </p:blipFill>
        <p:spPr>
          <a:xfrm>
            <a:off x="905914" y="3637632"/>
            <a:ext cx="1997979" cy="2263140"/>
          </a:xfrm>
          <a:prstGeom prst="rect">
            <a:avLst/>
          </a:prstGeom>
          <a:effectLst/>
        </p:spPr>
      </p:pic>
      <p:pic>
        <p:nvPicPr>
          <p:cNvPr id="5" name="Picture 4" descr="Close-up of garden vegetable basket">
            <a:extLst>
              <a:ext uri="{FF2B5EF4-FFF2-40B4-BE49-F238E27FC236}">
                <a16:creationId xmlns:a16="http://schemas.microsoft.com/office/drawing/2014/main" id="{9CBF3644-8881-84A9-4AC8-5BED6FA32EF7}"/>
              </a:ext>
            </a:extLst>
          </p:cNvPr>
          <p:cNvPicPr>
            <a:picLocks noChangeAspect="1"/>
          </p:cNvPicPr>
          <p:nvPr/>
        </p:nvPicPr>
        <p:blipFill>
          <a:blip r:embed="rId8"/>
          <a:srcRect l="7621" r="33082" b="-2"/>
          <a:stretch/>
        </p:blipFill>
        <p:spPr>
          <a:xfrm>
            <a:off x="3366626" y="3637632"/>
            <a:ext cx="1995460" cy="2263140"/>
          </a:xfrm>
          <a:prstGeom prst="rect">
            <a:avLst/>
          </a:prstGeom>
          <a:effectLst/>
        </p:spPr>
      </p:pic>
      <p:sp>
        <p:nvSpPr>
          <p:cNvPr id="73" name="Content Placeholder 2">
            <a:extLst>
              <a:ext uri="{FF2B5EF4-FFF2-40B4-BE49-F238E27FC236}">
                <a16:creationId xmlns:a16="http://schemas.microsoft.com/office/drawing/2014/main" id="{22790E0D-EB95-ED8F-F20D-3B4C6116B624}"/>
              </a:ext>
            </a:extLst>
          </p:cNvPr>
          <p:cNvSpPr>
            <a:spLocks noGrp="1"/>
          </p:cNvSpPr>
          <p:nvPr>
            <p:ph idx="1"/>
          </p:nvPr>
        </p:nvSpPr>
        <p:spPr>
          <a:xfrm>
            <a:off x="6368903" y="2630079"/>
            <a:ext cx="4917184" cy="3546884"/>
          </a:xfrm>
        </p:spPr>
        <p:txBody>
          <a:bodyPr>
            <a:normAutofit/>
          </a:bodyPr>
          <a:lstStyle/>
          <a:p>
            <a:r>
              <a:rPr lang="en-GB" sz="2400" spc="300" dirty="0"/>
              <a:t>Tipi Valley</a:t>
            </a:r>
          </a:p>
          <a:p>
            <a:r>
              <a:rPr lang="en-GB" sz="2400" spc="300" dirty="0"/>
              <a:t>Lammas Project</a:t>
            </a:r>
          </a:p>
          <a:p>
            <a:r>
              <a:rPr lang="en-GB" sz="2400" spc="300" dirty="0" err="1"/>
              <a:t>Brithdir</a:t>
            </a:r>
            <a:r>
              <a:rPr lang="en-GB" sz="2400" spc="300" dirty="0"/>
              <a:t> </a:t>
            </a:r>
            <a:r>
              <a:rPr lang="en-GB" sz="2400" spc="300" dirty="0" err="1"/>
              <a:t>Mawr</a:t>
            </a:r>
            <a:endParaRPr lang="en-GB" sz="2400" spc="300" dirty="0"/>
          </a:p>
        </p:txBody>
      </p:sp>
      <p:sp>
        <p:nvSpPr>
          <p:cNvPr id="3" name="TextBox 2">
            <a:extLst>
              <a:ext uri="{FF2B5EF4-FFF2-40B4-BE49-F238E27FC236}">
                <a16:creationId xmlns:a16="http://schemas.microsoft.com/office/drawing/2014/main" id="{A4DECE27-0C54-2BBF-AFBF-02C05F44423D}"/>
              </a:ext>
            </a:extLst>
          </p:cNvPr>
          <p:cNvSpPr txBox="1"/>
          <p:nvPr/>
        </p:nvSpPr>
        <p:spPr>
          <a:xfrm>
            <a:off x="8778868" y="6027004"/>
            <a:ext cx="2960176" cy="246221"/>
          </a:xfrm>
          <a:prstGeom prst="rect">
            <a:avLst/>
          </a:prstGeom>
          <a:noFill/>
        </p:spPr>
        <p:txBody>
          <a:bodyPr wrap="square" rtlCol="0">
            <a:spAutoFit/>
          </a:bodyPr>
          <a:lstStyle/>
          <a:p>
            <a:r>
              <a:rPr lang="en-GB" sz="1000" dirty="0">
                <a:latin typeface="Times New Roman" panose="02020603050405020304" pitchFamily="18" charset="0"/>
                <a:cs typeface="Times New Roman" panose="02020603050405020304" pitchFamily="18" charset="0"/>
              </a:rPr>
              <a:t>Huck, No Date; Lammas., 2024; </a:t>
            </a:r>
            <a:r>
              <a:rPr lang="en-GB" sz="1000" dirty="0" err="1">
                <a:latin typeface="Times New Roman" panose="02020603050405020304" pitchFamily="18" charset="0"/>
                <a:cs typeface="Times New Roman" panose="02020603050405020304" pitchFamily="18" charset="0"/>
              </a:rPr>
              <a:t>Brithdirmawr</a:t>
            </a:r>
            <a:r>
              <a:rPr lang="en-GB" sz="1000" dirty="0">
                <a:latin typeface="Times New Roman" panose="02020603050405020304" pitchFamily="18" charset="0"/>
                <a:cs typeface="Times New Roman" panose="02020603050405020304" pitchFamily="18" charset="0"/>
              </a:rPr>
              <a:t>, 2024)</a:t>
            </a:r>
            <a:endParaRPr lang="en-GB" sz="1000" dirty="0"/>
          </a:p>
        </p:txBody>
      </p:sp>
    </p:spTree>
    <p:extLst>
      <p:ext uri="{BB962C8B-B14F-4D97-AF65-F5344CB8AC3E}">
        <p14:creationId xmlns:p14="http://schemas.microsoft.com/office/powerpoint/2010/main" val="11607173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06CCDAE-0A4A-4C57-86B8-1F328D743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teepee in the woods&#10;&#10;Description automatically generated">
            <a:extLst>
              <a:ext uri="{FF2B5EF4-FFF2-40B4-BE49-F238E27FC236}">
                <a16:creationId xmlns:a16="http://schemas.microsoft.com/office/drawing/2014/main" id="{D596D3D4-2B2D-694F-93B4-62D6F2C4004A}"/>
              </a:ext>
            </a:extLst>
          </p:cNvPr>
          <p:cNvPicPr>
            <a:picLocks noChangeAspect="1"/>
          </p:cNvPicPr>
          <p:nvPr/>
        </p:nvPicPr>
        <p:blipFill>
          <a:blip r:embed="rId3"/>
          <a:srcRect l="9900" r="8592" b="-1"/>
          <a:stretch/>
        </p:blipFill>
        <p:spPr>
          <a:xfrm>
            <a:off x="-1" y="1"/>
            <a:ext cx="8437419" cy="6857999"/>
          </a:xfrm>
          <a:prstGeom prst="rect">
            <a:avLst/>
          </a:prstGeom>
        </p:spPr>
      </p:pic>
      <p:sp>
        <p:nvSpPr>
          <p:cNvPr id="12" name="Freeform: Shape 11">
            <a:extLst>
              <a:ext uri="{FF2B5EF4-FFF2-40B4-BE49-F238E27FC236}">
                <a16:creationId xmlns:a16="http://schemas.microsoft.com/office/drawing/2014/main" id="{5E128A23-424F-41CE-9C96-0C2384BC54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638010" y="67499"/>
            <a:ext cx="5161398" cy="8437420"/>
          </a:xfrm>
          <a:custGeom>
            <a:avLst/>
            <a:gdLst>
              <a:gd name="connsiteX0" fmla="*/ 2192785 w 2192785"/>
              <a:gd name="connsiteY0" fmla="*/ 3807381 h 3807381"/>
              <a:gd name="connsiteX1" fmla="*/ 0 w 2192785"/>
              <a:gd name="connsiteY1" fmla="*/ 3807381 h 3807381"/>
              <a:gd name="connsiteX2" fmla="*/ 0 w 2192785"/>
              <a:gd name="connsiteY2" fmla="*/ 0 h 3807381"/>
              <a:gd name="connsiteX3" fmla="*/ 2192785 w 2192785"/>
              <a:gd name="connsiteY3" fmla="*/ 0 h 3807381"/>
            </a:gdLst>
            <a:ahLst/>
            <a:cxnLst>
              <a:cxn ang="0">
                <a:pos x="connsiteX0" y="connsiteY0"/>
              </a:cxn>
              <a:cxn ang="0">
                <a:pos x="connsiteX1" y="connsiteY1"/>
              </a:cxn>
              <a:cxn ang="0">
                <a:pos x="connsiteX2" y="connsiteY2"/>
              </a:cxn>
              <a:cxn ang="0">
                <a:pos x="connsiteX3" y="connsiteY3"/>
              </a:cxn>
            </a:cxnLst>
            <a:rect l="l" t="t" r="r" b="b"/>
            <a:pathLst>
              <a:path w="2192785" h="3807381">
                <a:moveTo>
                  <a:pt x="2192785" y="3807381"/>
                </a:moveTo>
                <a:lnTo>
                  <a:pt x="0" y="3807381"/>
                </a:lnTo>
                <a:lnTo>
                  <a:pt x="0" y="0"/>
                </a:lnTo>
                <a:lnTo>
                  <a:pt x="2192785" y="0"/>
                </a:lnTo>
                <a:close/>
              </a:path>
            </a:pathLst>
          </a:custGeom>
          <a:gradFill>
            <a:gsLst>
              <a:gs pos="29000">
                <a:srgbClr val="000000">
                  <a:alpha val="0"/>
                </a:srgbClr>
              </a:gs>
              <a:gs pos="100000">
                <a:srgbClr val="000000">
                  <a:alpha val="58000"/>
                </a:srgb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B9CFC3A9-ACF3-06B4-C7DD-CB9EA61EB80A}"/>
              </a:ext>
            </a:extLst>
          </p:cNvPr>
          <p:cNvSpPr>
            <a:spLocks noGrp="1"/>
          </p:cNvSpPr>
          <p:nvPr>
            <p:ph type="title"/>
          </p:nvPr>
        </p:nvSpPr>
        <p:spPr>
          <a:xfrm>
            <a:off x="795014" y="3318165"/>
            <a:ext cx="5841313" cy="2653144"/>
          </a:xfrm>
        </p:spPr>
        <p:txBody>
          <a:bodyPr anchor="b">
            <a:normAutofit/>
          </a:bodyPr>
          <a:lstStyle/>
          <a:p>
            <a:r>
              <a:rPr lang="en-GB" sz="3600" dirty="0">
                <a:solidFill>
                  <a:srgbClr val="FFFFFF"/>
                </a:solidFill>
              </a:rPr>
              <a:t>Tipi Valley </a:t>
            </a:r>
          </a:p>
        </p:txBody>
      </p:sp>
      <p:sp>
        <p:nvSpPr>
          <p:cNvPr id="14" name="Freeform: Shape 13">
            <a:extLst>
              <a:ext uri="{FF2B5EF4-FFF2-40B4-BE49-F238E27FC236}">
                <a16:creationId xmlns:a16="http://schemas.microsoft.com/office/drawing/2014/main" id="{D51F9122-EC78-4319-BEF3-3BAC59103E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9048782" y="851150"/>
            <a:ext cx="3940765" cy="2309454"/>
          </a:xfrm>
          <a:custGeom>
            <a:avLst/>
            <a:gdLst>
              <a:gd name="connsiteX0" fmla="*/ 757287 w 757287"/>
              <a:gd name="connsiteY0" fmla="*/ 3694096 h 3694096"/>
              <a:gd name="connsiteX1" fmla="*/ 757287 w 757287"/>
              <a:gd name="connsiteY1" fmla="*/ 0 h 3694096"/>
              <a:gd name="connsiteX2" fmla="*/ 0 w 757287"/>
              <a:gd name="connsiteY2" fmla="*/ 0 h 3694096"/>
              <a:gd name="connsiteX3" fmla="*/ 0 w 757287"/>
              <a:gd name="connsiteY3" fmla="*/ 3686094 h 3694096"/>
            </a:gdLst>
            <a:ahLst/>
            <a:cxnLst>
              <a:cxn ang="0">
                <a:pos x="connsiteX0" y="connsiteY0"/>
              </a:cxn>
              <a:cxn ang="0">
                <a:pos x="connsiteX1" y="connsiteY1"/>
              </a:cxn>
              <a:cxn ang="0">
                <a:pos x="connsiteX2" y="connsiteY2"/>
              </a:cxn>
              <a:cxn ang="0">
                <a:pos x="connsiteX3" y="connsiteY3"/>
              </a:cxn>
            </a:cxnLst>
            <a:rect l="l" t="t" r="r" b="b"/>
            <a:pathLst>
              <a:path w="757287" h="3694096">
                <a:moveTo>
                  <a:pt x="757287" y="3694096"/>
                </a:moveTo>
                <a:lnTo>
                  <a:pt x="757287" y="0"/>
                </a:lnTo>
                <a:lnTo>
                  <a:pt x="0" y="0"/>
                </a:lnTo>
                <a:lnTo>
                  <a:pt x="0" y="3686094"/>
                </a:lnTo>
                <a:close/>
              </a:path>
            </a:pathLst>
          </a:custGeom>
          <a:blipFill dpi="0" rotWithShape="1">
            <a:blip r:embed="rId4">
              <a:extLst>
                <a:ext uri="{96DAC541-7B7A-43D3-8B79-37D633B846F1}">
                  <asvg:svgBlip xmlns:asvg="http://schemas.microsoft.com/office/drawing/2016/SVG/main" r:embed="rId5"/>
                </a:ext>
              </a:extLst>
            </a:blip>
            <a:srcRect/>
            <a:tile tx="0" ty="0" sx="6000" sy="6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Freeform: Shape 15">
            <a:extLst>
              <a:ext uri="{FF2B5EF4-FFF2-40B4-BE49-F238E27FC236}">
                <a16:creationId xmlns:a16="http://schemas.microsoft.com/office/drawing/2014/main" id="{EC4F2EB3-B40A-458E-A48D-484FD95356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33855" y="742946"/>
            <a:ext cx="3920496" cy="5365173"/>
          </a:xfrm>
          <a:custGeom>
            <a:avLst/>
            <a:gdLst>
              <a:gd name="connsiteX0" fmla="*/ 0 w 1738307"/>
              <a:gd name="connsiteY0" fmla="*/ 0 h 3276601"/>
              <a:gd name="connsiteX1" fmla="*/ 1738307 w 1738307"/>
              <a:gd name="connsiteY1" fmla="*/ 0 h 3276601"/>
              <a:gd name="connsiteX2" fmla="*/ 1738307 w 1738307"/>
              <a:gd name="connsiteY2" fmla="*/ 3276601 h 3276601"/>
              <a:gd name="connsiteX3" fmla="*/ 0 w 1738307"/>
              <a:gd name="connsiteY3" fmla="*/ 3276601 h 3276601"/>
            </a:gdLst>
            <a:ahLst/>
            <a:cxnLst>
              <a:cxn ang="0">
                <a:pos x="connsiteX0" y="connsiteY0"/>
              </a:cxn>
              <a:cxn ang="0">
                <a:pos x="connsiteX1" y="connsiteY1"/>
              </a:cxn>
              <a:cxn ang="0">
                <a:pos x="connsiteX2" y="connsiteY2"/>
              </a:cxn>
              <a:cxn ang="0">
                <a:pos x="connsiteX3" y="connsiteY3"/>
              </a:cxn>
            </a:cxnLst>
            <a:rect l="l" t="t" r="r" b="b"/>
            <a:pathLst>
              <a:path w="1738307" h="3276601">
                <a:moveTo>
                  <a:pt x="0" y="0"/>
                </a:moveTo>
                <a:lnTo>
                  <a:pt x="1738307" y="0"/>
                </a:lnTo>
                <a:lnTo>
                  <a:pt x="1738307" y="3276601"/>
                </a:lnTo>
                <a:lnTo>
                  <a:pt x="0" y="3276601"/>
                </a:lnTo>
                <a:close/>
              </a:path>
            </a:pathLst>
          </a:custGeom>
          <a:solidFill>
            <a:schemeClr val="accent1">
              <a:lumMod val="20000"/>
              <a:lumOff val="80000"/>
            </a:schemeClr>
          </a:solidFill>
          <a:ln>
            <a:noFill/>
          </a:ln>
          <a:effectLst>
            <a:outerShdw dist="165100" dir="18900000" algn="tr" rotWithShape="0">
              <a:schemeClr val="tx1"/>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B112E3E3-F954-27EC-42CC-98E55E02DBC2}"/>
              </a:ext>
            </a:extLst>
          </p:cNvPr>
          <p:cNvSpPr>
            <a:spLocks noGrp="1"/>
          </p:cNvSpPr>
          <p:nvPr>
            <p:ph idx="1"/>
          </p:nvPr>
        </p:nvSpPr>
        <p:spPr>
          <a:xfrm>
            <a:off x="8126868" y="1226127"/>
            <a:ext cx="2960952" cy="4475017"/>
          </a:xfrm>
        </p:spPr>
        <p:txBody>
          <a:bodyPr>
            <a:normAutofit lnSpcReduction="10000"/>
          </a:bodyPr>
          <a:lstStyle/>
          <a:p>
            <a:pPr marL="342900" lvl="0" indent="-342900">
              <a:lnSpc>
                <a:spcPct val="120000"/>
              </a:lnSpc>
              <a:buSzPts val="1000"/>
              <a:buFont typeface="Symbol" pitchFamily="2" charset="2"/>
              <a:buChar char=""/>
              <a:tabLst>
                <a:tab pos="457200" algn="l"/>
              </a:tabLst>
            </a:pPr>
            <a:r>
              <a:rPr lang="en-GB" sz="1700" kern="100" dirty="0">
                <a:solidFill>
                  <a:srgbClr val="000000"/>
                </a:solidFill>
                <a:effectLst/>
                <a:ea typeface="Aptos" panose="020B0004020202020204" pitchFamily="34" charset="0"/>
                <a:cs typeface="Times New Roman" panose="02020603050405020304" pitchFamily="18" charset="0"/>
              </a:rPr>
              <a:t>Self-sustaining, </a:t>
            </a:r>
          </a:p>
          <a:p>
            <a:pPr marL="342900" lvl="0" indent="-342900">
              <a:lnSpc>
                <a:spcPct val="120000"/>
              </a:lnSpc>
              <a:buSzPts val="1000"/>
              <a:buFont typeface="Symbol" pitchFamily="2" charset="2"/>
              <a:buChar char=""/>
              <a:tabLst>
                <a:tab pos="457200" algn="l"/>
              </a:tabLst>
            </a:pPr>
            <a:r>
              <a:rPr lang="en-GB" sz="1700" kern="100" dirty="0">
                <a:solidFill>
                  <a:srgbClr val="000000"/>
                </a:solidFill>
                <a:effectLst/>
                <a:ea typeface="Aptos" panose="020B0004020202020204" pitchFamily="34" charset="0"/>
                <a:cs typeface="Times New Roman" panose="02020603050405020304" pitchFamily="18" charset="0"/>
              </a:rPr>
              <a:t>Off-grid community  </a:t>
            </a:r>
          </a:p>
          <a:p>
            <a:pPr marL="342900" lvl="0" indent="-342900">
              <a:lnSpc>
                <a:spcPct val="120000"/>
              </a:lnSpc>
              <a:buSzPts val="1000"/>
              <a:buFont typeface="Symbol" pitchFamily="2" charset="2"/>
              <a:buChar char=""/>
              <a:tabLst>
                <a:tab pos="457200" algn="l"/>
              </a:tabLst>
            </a:pPr>
            <a:r>
              <a:rPr lang="en-GB" sz="1700" kern="100" dirty="0">
                <a:solidFill>
                  <a:srgbClr val="000000"/>
                </a:solidFill>
                <a:effectLst/>
                <a:ea typeface="Aptos" panose="020B0004020202020204" pitchFamily="34" charset="0"/>
                <a:cs typeface="Times New Roman" panose="02020603050405020304" pitchFamily="18" charset="0"/>
              </a:rPr>
              <a:t>Carmarthenshire, </a:t>
            </a:r>
            <a:r>
              <a:rPr lang="en-GB" sz="1700" kern="100" dirty="0" err="1">
                <a:solidFill>
                  <a:srgbClr val="000000"/>
                </a:solidFill>
                <a:effectLst/>
                <a:ea typeface="Aptos" panose="020B0004020202020204" pitchFamily="34" charset="0"/>
                <a:cs typeface="Times New Roman" panose="02020603050405020304" pitchFamily="18" charset="0"/>
              </a:rPr>
              <a:t>wales</a:t>
            </a:r>
            <a:endParaRPr lang="en-GB" sz="1700" kern="100" dirty="0">
              <a:solidFill>
                <a:srgbClr val="000000"/>
              </a:solidFill>
              <a:effectLst/>
              <a:ea typeface="Aptos" panose="020B0004020202020204" pitchFamily="34" charset="0"/>
              <a:cs typeface="Times New Roman" panose="02020603050405020304" pitchFamily="18" charset="0"/>
            </a:endParaRPr>
          </a:p>
          <a:p>
            <a:pPr marL="342900" lvl="0" indent="-342900">
              <a:lnSpc>
                <a:spcPct val="120000"/>
              </a:lnSpc>
              <a:buSzPts val="1000"/>
              <a:buFont typeface="Symbol" pitchFamily="2" charset="2"/>
              <a:buChar char=""/>
              <a:tabLst>
                <a:tab pos="457200" algn="l"/>
              </a:tabLst>
            </a:pPr>
            <a:r>
              <a:rPr lang="en-GB" sz="1700" kern="100" dirty="0">
                <a:solidFill>
                  <a:srgbClr val="000000"/>
                </a:solidFill>
                <a:effectLst/>
                <a:ea typeface="Aptos" panose="020B0004020202020204" pitchFamily="34" charset="0"/>
                <a:cs typeface="Times New Roman" panose="02020603050405020304" pitchFamily="18" charset="0"/>
              </a:rPr>
              <a:t>Tipis</a:t>
            </a:r>
          </a:p>
          <a:p>
            <a:pPr marL="342900" lvl="0" indent="-342900">
              <a:lnSpc>
                <a:spcPct val="120000"/>
              </a:lnSpc>
              <a:buSzPts val="1000"/>
              <a:buFont typeface="Symbol" pitchFamily="2" charset="2"/>
              <a:buChar char=""/>
              <a:tabLst>
                <a:tab pos="457200" algn="l"/>
              </a:tabLst>
            </a:pPr>
            <a:r>
              <a:rPr lang="en-GB" sz="1700" kern="100" dirty="0">
                <a:solidFill>
                  <a:srgbClr val="000000"/>
                </a:solidFill>
                <a:effectLst/>
                <a:ea typeface="Aptos" panose="020B0004020202020204" pitchFamily="34" charset="0"/>
                <a:cs typeface="Times New Roman" panose="02020603050405020304" pitchFamily="18" charset="0"/>
              </a:rPr>
              <a:t>Yurts</a:t>
            </a:r>
          </a:p>
          <a:p>
            <a:pPr marL="342900" lvl="0" indent="-342900">
              <a:lnSpc>
                <a:spcPct val="120000"/>
              </a:lnSpc>
              <a:buSzPts val="1000"/>
              <a:buFont typeface="Symbol" pitchFamily="2" charset="2"/>
              <a:buChar char=""/>
              <a:tabLst>
                <a:tab pos="457200" algn="l"/>
              </a:tabLst>
            </a:pPr>
            <a:r>
              <a:rPr lang="en-GB" sz="1700" kern="100" dirty="0">
                <a:solidFill>
                  <a:srgbClr val="000000"/>
                </a:solidFill>
                <a:effectLst/>
                <a:ea typeface="Aptos" panose="020B0004020202020204" pitchFamily="34" charset="0"/>
                <a:cs typeface="Times New Roman" panose="02020603050405020304" pitchFamily="18" charset="0"/>
              </a:rPr>
              <a:t>Low-impact dwellings</a:t>
            </a:r>
          </a:p>
          <a:p>
            <a:pPr marL="342900" lvl="0" indent="-342900">
              <a:lnSpc>
                <a:spcPct val="120000"/>
              </a:lnSpc>
              <a:buSzPts val="1000"/>
              <a:buFont typeface="Symbol" pitchFamily="2" charset="2"/>
              <a:buChar char=""/>
              <a:tabLst>
                <a:tab pos="457200" algn="l"/>
              </a:tabLst>
            </a:pPr>
            <a:r>
              <a:rPr lang="en-GB" sz="1700" kern="100" dirty="0">
                <a:solidFill>
                  <a:srgbClr val="000000"/>
                </a:solidFill>
                <a:effectLst/>
                <a:ea typeface="Aptos" panose="020B0004020202020204" pitchFamily="34" charset="0"/>
                <a:cs typeface="Times New Roman" panose="02020603050405020304" pitchFamily="18" charset="0"/>
              </a:rPr>
              <a:t>Renewable energy sources</a:t>
            </a:r>
          </a:p>
          <a:p>
            <a:pPr marL="342900" lvl="0" indent="-342900">
              <a:lnSpc>
                <a:spcPct val="120000"/>
              </a:lnSpc>
              <a:buSzPts val="1000"/>
              <a:buFont typeface="Symbol" pitchFamily="2" charset="2"/>
              <a:buChar char=""/>
              <a:tabLst>
                <a:tab pos="457200" algn="l"/>
              </a:tabLst>
            </a:pPr>
            <a:r>
              <a:rPr lang="en-GB" sz="1700" kern="100" dirty="0">
                <a:solidFill>
                  <a:srgbClr val="000000"/>
                </a:solidFill>
                <a:effectLst/>
                <a:ea typeface="Aptos" panose="020B0004020202020204" pitchFamily="34" charset="0"/>
                <a:cs typeface="Times New Roman" panose="02020603050405020304" pitchFamily="18" charset="0"/>
              </a:rPr>
              <a:t>Grows food locally</a:t>
            </a:r>
          </a:p>
          <a:p>
            <a:pPr marL="342900" lvl="0" indent="-342900">
              <a:lnSpc>
                <a:spcPct val="120000"/>
              </a:lnSpc>
              <a:buSzPts val="1000"/>
              <a:buFont typeface="Symbol" pitchFamily="2" charset="2"/>
              <a:buChar char=""/>
              <a:tabLst>
                <a:tab pos="457200" algn="l"/>
              </a:tabLst>
            </a:pPr>
            <a:r>
              <a:rPr lang="en-GB" sz="1700" kern="100" dirty="0">
                <a:solidFill>
                  <a:srgbClr val="000000"/>
                </a:solidFill>
                <a:effectLst/>
                <a:ea typeface="Aptos" panose="020B0004020202020204" pitchFamily="34" charset="0"/>
                <a:cs typeface="Times New Roman" panose="02020603050405020304" pitchFamily="18" charset="0"/>
              </a:rPr>
              <a:t>Minimizes environmental footprint.</a:t>
            </a:r>
          </a:p>
          <a:p>
            <a:pPr marL="0" indent="0">
              <a:lnSpc>
                <a:spcPct val="120000"/>
              </a:lnSpc>
              <a:buNone/>
            </a:pPr>
            <a:endParaRPr lang="en-GB" sz="1700" dirty="0">
              <a:solidFill>
                <a:srgbClr val="000000"/>
              </a:solidFill>
            </a:endParaRPr>
          </a:p>
        </p:txBody>
      </p:sp>
      <p:sp>
        <p:nvSpPr>
          <p:cNvPr id="6" name="TextBox 5">
            <a:extLst>
              <a:ext uri="{FF2B5EF4-FFF2-40B4-BE49-F238E27FC236}">
                <a16:creationId xmlns:a16="http://schemas.microsoft.com/office/drawing/2014/main" id="{6C736F1C-C8FD-EED1-E19E-82DD772B07AA}"/>
              </a:ext>
            </a:extLst>
          </p:cNvPr>
          <p:cNvSpPr txBox="1"/>
          <p:nvPr/>
        </p:nvSpPr>
        <p:spPr>
          <a:xfrm>
            <a:off x="9531458" y="6323308"/>
            <a:ext cx="2642434" cy="246221"/>
          </a:xfrm>
          <a:prstGeom prst="rect">
            <a:avLst/>
          </a:prstGeom>
          <a:noFill/>
        </p:spPr>
        <p:txBody>
          <a:bodyPr wrap="square" rtlCol="0">
            <a:spAutoFit/>
          </a:bodyPr>
          <a:lstStyle/>
          <a:p>
            <a:r>
              <a:rPr lang="en-GB" sz="1000" dirty="0">
                <a:latin typeface="Times New Roman" panose="02020603050405020304" pitchFamily="18" charset="0"/>
                <a:cs typeface="Times New Roman" panose="02020603050405020304" pitchFamily="18" charset="0"/>
              </a:rPr>
              <a:t>(Humphries, 2024; Huck, No Date)</a:t>
            </a:r>
          </a:p>
        </p:txBody>
      </p:sp>
    </p:spTree>
    <p:extLst>
      <p:ext uri="{BB962C8B-B14F-4D97-AF65-F5344CB8AC3E}">
        <p14:creationId xmlns:p14="http://schemas.microsoft.com/office/powerpoint/2010/main" val="7630418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506CCDAE-0A4A-4C57-86B8-1F328D743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A house with a grass roof&#10;&#10;Description automatically generated">
            <a:extLst>
              <a:ext uri="{FF2B5EF4-FFF2-40B4-BE49-F238E27FC236}">
                <a16:creationId xmlns:a16="http://schemas.microsoft.com/office/drawing/2014/main" id="{51304DC3-3B0B-204F-2287-F91BECCDFBD4}"/>
              </a:ext>
            </a:extLst>
          </p:cNvPr>
          <p:cNvPicPr>
            <a:picLocks noChangeAspect="1"/>
          </p:cNvPicPr>
          <p:nvPr/>
        </p:nvPicPr>
        <p:blipFill>
          <a:blip r:embed="rId3"/>
          <a:srcRect l="18655" r="452"/>
          <a:stretch/>
        </p:blipFill>
        <p:spPr>
          <a:xfrm>
            <a:off x="-1" y="1"/>
            <a:ext cx="8437419" cy="6857999"/>
          </a:xfrm>
          <a:prstGeom prst="rect">
            <a:avLst/>
          </a:prstGeom>
        </p:spPr>
      </p:pic>
      <p:sp>
        <p:nvSpPr>
          <p:cNvPr id="15" name="Freeform: Shape 14">
            <a:extLst>
              <a:ext uri="{FF2B5EF4-FFF2-40B4-BE49-F238E27FC236}">
                <a16:creationId xmlns:a16="http://schemas.microsoft.com/office/drawing/2014/main" id="{5E128A23-424F-41CE-9C96-0C2384BC54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638010" y="67499"/>
            <a:ext cx="5161398" cy="8437420"/>
          </a:xfrm>
          <a:custGeom>
            <a:avLst/>
            <a:gdLst>
              <a:gd name="connsiteX0" fmla="*/ 2192785 w 2192785"/>
              <a:gd name="connsiteY0" fmla="*/ 3807381 h 3807381"/>
              <a:gd name="connsiteX1" fmla="*/ 0 w 2192785"/>
              <a:gd name="connsiteY1" fmla="*/ 3807381 h 3807381"/>
              <a:gd name="connsiteX2" fmla="*/ 0 w 2192785"/>
              <a:gd name="connsiteY2" fmla="*/ 0 h 3807381"/>
              <a:gd name="connsiteX3" fmla="*/ 2192785 w 2192785"/>
              <a:gd name="connsiteY3" fmla="*/ 0 h 3807381"/>
            </a:gdLst>
            <a:ahLst/>
            <a:cxnLst>
              <a:cxn ang="0">
                <a:pos x="connsiteX0" y="connsiteY0"/>
              </a:cxn>
              <a:cxn ang="0">
                <a:pos x="connsiteX1" y="connsiteY1"/>
              </a:cxn>
              <a:cxn ang="0">
                <a:pos x="connsiteX2" y="connsiteY2"/>
              </a:cxn>
              <a:cxn ang="0">
                <a:pos x="connsiteX3" y="connsiteY3"/>
              </a:cxn>
            </a:cxnLst>
            <a:rect l="l" t="t" r="r" b="b"/>
            <a:pathLst>
              <a:path w="2192785" h="3807381">
                <a:moveTo>
                  <a:pt x="2192785" y="3807381"/>
                </a:moveTo>
                <a:lnTo>
                  <a:pt x="0" y="3807381"/>
                </a:lnTo>
                <a:lnTo>
                  <a:pt x="0" y="0"/>
                </a:lnTo>
                <a:lnTo>
                  <a:pt x="2192785" y="0"/>
                </a:lnTo>
                <a:close/>
              </a:path>
            </a:pathLst>
          </a:custGeom>
          <a:gradFill>
            <a:gsLst>
              <a:gs pos="29000">
                <a:srgbClr val="000000">
                  <a:alpha val="0"/>
                </a:srgbClr>
              </a:gs>
              <a:gs pos="100000">
                <a:srgbClr val="000000">
                  <a:alpha val="58000"/>
                </a:srgb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913F5EBD-E1D5-318E-69CB-DDD79ECE71E4}"/>
              </a:ext>
            </a:extLst>
          </p:cNvPr>
          <p:cNvSpPr>
            <a:spLocks noGrp="1"/>
          </p:cNvSpPr>
          <p:nvPr>
            <p:ph type="title"/>
          </p:nvPr>
        </p:nvSpPr>
        <p:spPr>
          <a:xfrm>
            <a:off x="795014" y="3318165"/>
            <a:ext cx="5841313" cy="2653144"/>
          </a:xfrm>
        </p:spPr>
        <p:txBody>
          <a:bodyPr anchor="b">
            <a:normAutofit/>
          </a:bodyPr>
          <a:lstStyle/>
          <a:p>
            <a:r>
              <a:rPr lang="en-GB" sz="3600" kern="100">
                <a:solidFill>
                  <a:srgbClr val="FFFFFF"/>
                </a:solidFill>
                <a:effectLst/>
                <a:ea typeface="Aptos" panose="020B0004020202020204" pitchFamily="34" charset="0"/>
                <a:cs typeface="Times New Roman" panose="02020603050405020304" pitchFamily="18" charset="0"/>
              </a:rPr>
              <a:t>The Lammas Project</a:t>
            </a:r>
            <a:endParaRPr lang="en-GB" sz="3600">
              <a:solidFill>
                <a:srgbClr val="FFFFFF"/>
              </a:solidFill>
            </a:endParaRPr>
          </a:p>
        </p:txBody>
      </p:sp>
      <p:sp>
        <p:nvSpPr>
          <p:cNvPr id="17" name="Freeform: Shape 16">
            <a:extLst>
              <a:ext uri="{FF2B5EF4-FFF2-40B4-BE49-F238E27FC236}">
                <a16:creationId xmlns:a16="http://schemas.microsoft.com/office/drawing/2014/main" id="{D51F9122-EC78-4319-BEF3-3BAC59103E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9048782" y="851150"/>
            <a:ext cx="3940765" cy="2309454"/>
          </a:xfrm>
          <a:custGeom>
            <a:avLst/>
            <a:gdLst>
              <a:gd name="connsiteX0" fmla="*/ 757287 w 757287"/>
              <a:gd name="connsiteY0" fmla="*/ 3694096 h 3694096"/>
              <a:gd name="connsiteX1" fmla="*/ 757287 w 757287"/>
              <a:gd name="connsiteY1" fmla="*/ 0 h 3694096"/>
              <a:gd name="connsiteX2" fmla="*/ 0 w 757287"/>
              <a:gd name="connsiteY2" fmla="*/ 0 h 3694096"/>
              <a:gd name="connsiteX3" fmla="*/ 0 w 757287"/>
              <a:gd name="connsiteY3" fmla="*/ 3686094 h 3694096"/>
            </a:gdLst>
            <a:ahLst/>
            <a:cxnLst>
              <a:cxn ang="0">
                <a:pos x="connsiteX0" y="connsiteY0"/>
              </a:cxn>
              <a:cxn ang="0">
                <a:pos x="connsiteX1" y="connsiteY1"/>
              </a:cxn>
              <a:cxn ang="0">
                <a:pos x="connsiteX2" y="connsiteY2"/>
              </a:cxn>
              <a:cxn ang="0">
                <a:pos x="connsiteX3" y="connsiteY3"/>
              </a:cxn>
            </a:cxnLst>
            <a:rect l="l" t="t" r="r" b="b"/>
            <a:pathLst>
              <a:path w="757287" h="3694096">
                <a:moveTo>
                  <a:pt x="757287" y="3694096"/>
                </a:moveTo>
                <a:lnTo>
                  <a:pt x="757287" y="0"/>
                </a:lnTo>
                <a:lnTo>
                  <a:pt x="0" y="0"/>
                </a:lnTo>
                <a:lnTo>
                  <a:pt x="0" y="3686094"/>
                </a:lnTo>
                <a:close/>
              </a:path>
            </a:pathLst>
          </a:custGeom>
          <a:blipFill dpi="0" rotWithShape="1">
            <a:blip r:embed="rId4">
              <a:extLst>
                <a:ext uri="{96DAC541-7B7A-43D3-8B79-37D633B846F1}">
                  <asvg:svgBlip xmlns:asvg="http://schemas.microsoft.com/office/drawing/2016/SVG/main" r:embed="rId5"/>
                </a:ext>
              </a:extLst>
            </a:blip>
            <a:srcRect/>
            <a:tile tx="0" ty="0" sx="6000" sy="6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Freeform: Shape 18">
            <a:extLst>
              <a:ext uri="{FF2B5EF4-FFF2-40B4-BE49-F238E27FC236}">
                <a16:creationId xmlns:a16="http://schemas.microsoft.com/office/drawing/2014/main" id="{EC4F2EB3-B40A-458E-A48D-484FD95356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33855" y="742946"/>
            <a:ext cx="3920496" cy="5365173"/>
          </a:xfrm>
          <a:custGeom>
            <a:avLst/>
            <a:gdLst>
              <a:gd name="connsiteX0" fmla="*/ 0 w 1738307"/>
              <a:gd name="connsiteY0" fmla="*/ 0 h 3276601"/>
              <a:gd name="connsiteX1" fmla="*/ 1738307 w 1738307"/>
              <a:gd name="connsiteY1" fmla="*/ 0 h 3276601"/>
              <a:gd name="connsiteX2" fmla="*/ 1738307 w 1738307"/>
              <a:gd name="connsiteY2" fmla="*/ 3276601 h 3276601"/>
              <a:gd name="connsiteX3" fmla="*/ 0 w 1738307"/>
              <a:gd name="connsiteY3" fmla="*/ 3276601 h 3276601"/>
            </a:gdLst>
            <a:ahLst/>
            <a:cxnLst>
              <a:cxn ang="0">
                <a:pos x="connsiteX0" y="connsiteY0"/>
              </a:cxn>
              <a:cxn ang="0">
                <a:pos x="connsiteX1" y="connsiteY1"/>
              </a:cxn>
              <a:cxn ang="0">
                <a:pos x="connsiteX2" y="connsiteY2"/>
              </a:cxn>
              <a:cxn ang="0">
                <a:pos x="connsiteX3" y="connsiteY3"/>
              </a:cxn>
            </a:cxnLst>
            <a:rect l="l" t="t" r="r" b="b"/>
            <a:pathLst>
              <a:path w="1738307" h="3276601">
                <a:moveTo>
                  <a:pt x="0" y="0"/>
                </a:moveTo>
                <a:lnTo>
                  <a:pt x="1738307" y="0"/>
                </a:lnTo>
                <a:lnTo>
                  <a:pt x="1738307" y="3276601"/>
                </a:lnTo>
                <a:lnTo>
                  <a:pt x="0" y="3276601"/>
                </a:lnTo>
                <a:close/>
              </a:path>
            </a:pathLst>
          </a:custGeom>
          <a:solidFill>
            <a:schemeClr val="accent1">
              <a:lumMod val="20000"/>
              <a:lumOff val="80000"/>
            </a:schemeClr>
          </a:solidFill>
          <a:ln>
            <a:noFill/>
          </a:ln>
          <a:effectLst>
            <a:outerShdw dist="165100" dir="18900000" algn="tr" rotWithShape="0">
              <a:schemeClr val="tx1"/>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2E2C5236-CFDB-475B-C728-EC350D75BBD0}"/>
              </a:ext>
            </a:extLst>
          </p:cNvPr>
          <p:cNvSpPr>
            <a:spLocks noGrp="1"/>
          </p:cNvSpPr>
          <p:nvPr>
            <p:ph idx="1"/>
          </p:nvPr>
        </p:nvSpPr>
        <p:spPr>
          <a:xfrm>
            <a:off x="8126868" y="1226127"/>
            <a:ext cx="2960952" cy="4475017"/>
          </a:xfrm>
        </p:spPr>
        <p:txBody>
          <a:bodyPr>
            <a:normAutofit/>
          </a:bodyPr>
          <a:lstStyle/>
          <a:p>
            <a:pPr marL="342900" lvl="0" indent="-342900">
              <a:buSzPts val="1000"/>
              <a:buFont typeface="Symbol" pitchFamily="2" charset="2"/>
              <a:buChar char=""/>
              <a:tabLst>
                <a:tab pos="457200" algn="l"/>
              </a:tabLst>
            </a:pPr>
            <a:r>
              <a:rPr lang="en-GB" kern="100" dirty="0">
                <a:solidFill>
                  <a:srgbClr val="000000"/>
                </a:solidFill>
                <a:ea typeface="Aptos" panose="020B0004020202020204" pitchFamily="34" charset="0"/>
                <a:cs typeface="Times New Roman" panose="02020603050405020304" pitchFamily="18" charset="0"/>
              </a:rPr>
              <a:t>L</a:t>
            </a:r>
            <a:r>
              <a:rPr lang="en-GB" kern="100" dirty="0">
                <a:solidFill>
                  <a:srgbClr val="000000"/>
                </a:solidFill>
                <a:effectLst/>
                <a:ea typeface="Aptos" panose="020B0004020202020204" pitchFamily="34" charset="0"/>
                <a:cs typeface="Times New Roman" panose="02020603050405020304" pitchFamily="18" charset="0"/>
              </a:rPr>
              <a:t>ow-impact development</a:t>
            </a:r>
          </a:p>
          <a:p>
            <a:pPr marL="342900" lvl="0" indent="-342900">
              <a:buSzPts val="1000"/>
              <a:buFont typeface="Symbol" pitchFamily="2" charset="2"/>
              <a:buChar char=""/>
              <a:tabLst>
                <a:tab pos="457200" algn="l"/>
              </a:tabLst>
            </a:pPr>
            <a:r>
              <a:rPr lang="en-GB" kern="100" dirty="0">
                <a:solidFill>
                  <a:srgbClr val="000000"/>
                </a:solidFill>
                <a:ea typeface="Aptos" panose="020B0004020202020204" pitchFamily="34" charset="0"/>
                <a:cs typeface="Times New Roman" panose="02020603050405020304" pitchFamily="18" charset="0"/>
              </a:rPr>
              <a:t>P</a:t>
            </a:r>
            <a:r>
              <a:rPr lang="en-GB" kern="100" dirty="0">
                <a:solidFill>
                  <a:srgbClr val="000000"/>
                </a:solidFill>
                <a:effectLst/>
                <a:ea typeface="Aptos" panose="020B0004020202020204" pitchFamily="34" charset="0"/>
                <a:cs typeface="Times New Roman" panose="02020603050405020304" pitchFamily="18" charset="0"/>
              </a:rPr>
              <a:t>ermaculture principles</a:t>
            </a:r>
          </a:p>
          <a:p>
            <a:pPr marL="342900" lvl="0" indent="-342900">
              <a:buSzPts val="1000"/>
              <a:buFont typeface="Symbol" pitchFamily="2" charset="2"/>
              <a:buChar char=""/>
              <a:tabLst>
                <a:tab pos="457200" algn="l"/>
              </a:tabLst>
            </a:pPr>
            <a:r>
              <a:rPr lang="en-GB" kern="100" dirty="0">
                <a:solidFill>
                  <a:srgbClr val="000000"/>
                </a:solidFill>
                <a:ea typeface="Aptos" panose="020B0004020202020204" pitchFamily="34" charset="0"/>
                <a:cs typeface="Times New Roman" panose="02020603050405020304" pitchFamily="18" charset="0"/>
              </a:rPr>
              <a:t>R</a:t>
            </a:r>
            <a:r>
              <a:rPr lang="en-GB" kern="100" dirty="0">
                <a:solidFill>
                  <a:srgbClr val="000000"/>
                </a:solidFill>
                <a:effectLst/>
                <a:ea typeface="Aptos" panose="020B0004020202020204" pitchFamily="34" charset="0"/>
                <a:cs typeface="Times New Roman" panose="02020603050405020304" pitchFamily="18" charset="0"/>
              </a:rPr>
              <a:t>enewable energy</a:t>
            </a:r>
          </a:p>
          <a:p>
            <a:pPr marL="342900" lvl="0" indent="-342900">
              <a:buSzPts val="1000"/>
              <a:buFont typeface="Symbol" pitchFamily="2" charset="2"/>
              <a:buChar char=""/>
              <a:tabLst>
                <a:tab pos="457200" algn="l"/>
              </a:tabLst>
            </a:pPr>
            <a:r>
              <a:rPr lang="en-GB" kern="100" dirty="0">
                <a:solidFill>
                  <a:srgbClr val="000000"/>
                </a:solidFill>
                <a:ea typeface="Aptos" panose="020B0004020202020204" pitchFamily="34" charset="0"/>
                <a:cs typeface="Times New Roman" panose="02020603050405020304" pitchFamily="18" charset="0"/>
              </a:rPr>
              <a:t>E</a:t>
            </a:r>
            <a:r>
              <a:rPr lang="en-GB" kern="100" dirty="0">
                <a:solidFill>
                  <a:srgbClr val="000000"/>
                </a:solidFill>
                <a:effectLst/>
                <a:ea typeface="Aptos" panose="020B0004020202020204" pitchFamily="34" charset="0"/>
                <a:cs typeface="Times New Roman" panose="02020603050405020304" pitchFamily="18" charset="0"/>
              </a:rPr>
              <a:t>co-friendly building techniques.</a:t>
            </a:r>
          </a:p>
          <a:p>
            <a:pPr marL="342900" lvl="0" indent="-342900">
              <a:buSzPts val="1000"/>
              <a:buFont typeface="Symbol" pitchFamily="2" charset="2"/>
              <a:buChar char=""/>
              <a:tabLst>
                <a:tab pos="457200" algn="l"/>
              </a:tabLst>
            </a:pPr>
            <a:r>
              <a:rPr lang="en-GB" kern="100" dirty="0">
                <a:solidFill>
                  <a:srgbClr val="000000"/>
                </a:solidFill>
                <a:ea typeface="Aptos" panose="020B0004020202020204" pitchFamily="34" charset="0"/>
                <a:cs typeface="Times New Roman" panose="02020603050405020304" pitchFamily="18" charset="0"/>
              </a:rPr>
              <a:t>S</a:t>
            </a:r>
            <a:r>
              <a:rPr lang="en-GB" kern="100" dirty="0">
                <a:solidFill>
                  <a:srgbClr val="000000"/>
                </a:solidFill>
                <a:effectLst/>
                <a:ea typeface="Aptos" panose="020B0004020202020204" pitchFamily="34" charset="0"/>
                <a:cs typeface="Times New Roman" panose="02020603050405020304" pitchFamily="18" charset="0"/>
              </a:rPr>
              <a:t>upports sustainable living.</a:t>
            </a:r>
          </a:p>
          <a:p>
            <a:pPr marL="0" indent="0">
              <a:buNone/>
            </a:pPr>
            <a:endParaRPr lang="en-GB" dirty="0">
              <a:solidFill>
                <a:srgbClr val="000000"/>
              </a:solidFill>
            </a:endParaRPr>
          </a:p>
        </p:txBody>
      </p:sp>
      <p:sp>
        <p:nvSpPr>
          <p:cNvPr id="10" name="TextBox 9">
            <a:extLst>
              <a:ext uri="{FF2B5EF4-FFF2-40B4-BE49-F238E27FC236}">
                <a16:creationId xmlns:a16="http://schemas.microsoft.com/office/drawing/2014/main" id="{A751DFE5-516F-DE89-68A8-0FE8A544715E}"/>
              </a:ext>
            </a:extLst>
          </p:cNvPr>
          <p:cNvSpPr txBox="1"/>
          <p:nvPr/>
        </p:nvSpPr>
        <p:spPr>
          <a:xfrm>
            <a:off x="9159498" y="6447295"/>
            <a:ext cx="2681207" cy="400110"/>
          </a:xfrm>
          <a:prstGeom prst="rect">
            <a:avLst/>
          </a:prstGeom>
          <a:noFill/>
        </p:spPr>
        <p:txBody>
          <a:bodyPr wrap="square" rtlCol="0">
            <a:spAutoFit/>
          </a:bodyPr>
          <a:lstStyle/>
          <a:p>
            <a:r>
              <a:rPr lang="en-GB" sz="1000" dirty="0">
                <a:latin typeface="Times New Roman" panose="02020603050405020304" pitchFamily="18" charset="0"/>
                <a:cs typeface="Times New Roman" panose="02020603050405020304" pitchFamily="18" charset="0"/>
              </a:rPr>
              <a:t>(Pritchard, 2015; Lammas, 2024; Welsh Government, 2012)</a:t>
            </a:r>
          </a:p>
        </p:txBody>
      </p:sp>
    </p:spTree>
    <p:extLst>
      <p:ext uri="{BB962C8B-B14F-4D97-AF65-F5344CB8AC3E}">
        <p14:creationId xmlns:p14="http://schemas.microsoft.com/office/powerpoint/2010/main" val="36868042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506CCDAE-0A4A-4C57-86B8-1F328D743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house with a sign in front of it&#10;&#10;Description automatically generated">
            <a:extLst>
              <a:ext uri="{FF2B5EF4-FFF2-40B4-BE49-F238E27FC236}">
                <a16:creationId xmlns:a16="http://schemas.microsoft.com/office/drawing/2014/main" id="{ADB5DB22-6493-5FB9-61B7-2E26BE89CC7E}"/>
              </a:ext>
            </a:extLst>
          </p:cNvPr>
          <p:cNvPicPr>
            <a:picLocks noChangeAspect="1"/>
          </p:cNvPicPr>
          <p:nvPr/>
        </p:nvPicPr>
        <p:blipFill>
          <a:blip r:embed="rId3"/>
          <a:srcRect r="9880" b="-1"/>
          <a:stretch/>
        </p:blipFill>
        <p:spPr>
          <a:xfrm>
            <a:off x="-1" y="1"/>
            <a:ext cx="8437419" cy="6857999"/>
          </a:xfrm>
          <a:prstGeom prst="rect">
            <a:avLst/>
          </a:prstGeom>
        </p:spPr>
      </p:pic>
      <p:sp>
        <p:nvSpPr>
          <p:cNvPr id="14" name="Freeform: Shape 13">
            <a:extLst>
              <a:ext uri="{FF2B5EF4-FFF2-40B4-BE49-F238E27FC236}">
                <a16:creationId xmlns:a16="http://schemas.microsoft.com/office/drawing/2014/main" id="{5E128A23-424F-41CE-9C96-0C2384BC54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638010" y="67499"/>
            <a:ext cx="5161398" cy="8437420"/>
          </a:xfrm>
          <a:custGeom>
            <a:avLst/>
            <a:gdLst>
              <a:gd name="connsiteX0" fmla="*/ 2192785 w 2192785"/>
              <a:gd name="connsiteY0" fmla="*/ 3807381 h 3807381"/>
              <a:gd name="connsiteX1" fmla="*/ 0 w 2192785"/>
              <a:gd name="connsiteY1" fmla="*/ 3807381 h 3807381"/>
              <a:gd name="connsiteX2" fmla="*/ 0 w 2192785"/>
              <a:gd name="connsiteY2" fmla="*/ 0 h 3807381"/>
              <a:gd name="connsiteX3" fmla="*/ 2192785 w 2192785"/>
              <a:gd name="connsiteY3" fmla="*/ 0 h 3807381"/>
            </a:gdLst>
            <a:ahLst/>
            <a:cxnLst>
              <a:cxn ang="0">
                <a:pos x="connsiteX0" y="connsiteY0"/>
              </a:cxn>
              <a:cxn ang="0">
                <a:pos x="connsiteX1" y="connsiteY1"/>
              </a:cxn>
              <a:cxn ang="0">
                <a:pos x="connsiteX2" y="connsiteY2"/>
              </a:cxn>
              <a:cxn ang="0">
                <a:pos x="connsiteX3" y="connsiteY3"/>
              </a:cxn>
            </a:cxnLst>
            <a:rect l="l" t="t" r="r" b="b"/>
            <a:pathLst>
              <a:path w="2192785" h="3807381">
                <a:moveTo>
                  <a:pt x="2192785" y="3807381"/>
                </a:moveTo>
                <a:lnTo>
                  <a:pt x="0" y="3807381"/>
                </a:lnTo>
                <a:lnTo>
                  <a:pt x="0" y="0"/>
                </a:lnTo>
                <a:lnTo>
                  <a:pt x="2192785" y="0"/>
                </a:lnTo>
                <a:close/>
              </a:path>
            </a:pathLst>
          </a:custGeom>
          <a:gradFill>
            <a:gsLst>
              <a:gs pos="29000">
                <a:srgbClr val="000000">
                  <a:alpha val="0"/>
                </a:srgbClr>
              </a:gs>
              <a:gs pos="100000">
                <a:srgbClr val="000000">
                  <a:alpha val="58000"/>
                </a:srgb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E38F35DC-D835-AC7B-2335-8F39252D93EB}"/>
              </a:ext>
            </a:extLst>
          </p:cNvPr>
          <p:cNvSpPr>
            <a:spLocks noGrp="1"/>
          </p:cNvSpPr>
          <p:nvPr>
            <p:ph type="title"/>
          </p:nvPr>
        </p:nvSpPr>
        <p:spPr>
          <a:xfrm>
            <a:off x="795014" y="3318165"/>
            <a:ext cx="5841313" cy="2653144"/>
          </a:xfrm>
        </p:spPr>
        <p:txBody>
          <a:bodyPr anchor="b">
            <a:normAutofit/>
          </a:bodyPr>
          <a:lstStyle/>
          <a:p>
            <a:r>
              <a:rPr lang="en-GB" sz="3600" kern="100" dirty="0" err="1">
                <a:solidFill>
                  <a:srgbClr val="FFFFFF"/>
                </a:solidFill>
                <a:effectLst/>
                <a:ea typeface="Aptos" panose="020B0004020202020204" pitchFamily="34" charset="0"/>
                <a:cs typeface="Times New Roman" panose="02020603050405020304" pitchFamily="18" charset="0"/>
              </a:rPr>
              <a:t>Brithdir</a:t>
            </a:r>
            <a:r>
              <a:rPr lang="en-GB" sz="3600" kern="100" dirty="0">
                <a:solidFill>
                  <a:srgbClr val="FFFFFF"/>
                </a:solidFill>
                <a:effectLst/>
                <a:ea typeface="Aptos" panose="020B0004020202020204" pitchFamily="34" charset="0"/>
                <a:cs typeface="Times New Roman" panose="02020603050405020304" pitchFamily="18" charset="0"/>
              </a:rPr>
              <a:t> </a:t>
            </a:r>
            <a:r>
              <a:rPr lang="en-GB" sz="3600" kern="100" dirty="0" err="1">
                <a:solidFill>
                  <a:srgbClr val="FFFFFF"/>
                </a:solidFill>
                <a:effectLst/>
                <a:ea typeface="Aptos" panose="020B0004020202020204" pitchFamily="34" charset="0"/>
                <a:cs typeface="Times New Roman" panose="02020603050405020304" pitchFamily="18" charset="0"/>
              </a:rPr>
              <a:t>Mawr</a:t>
            </a:r>
            <a:endParaRPr lang="en-GB" sz="3600" dirty="0">
              <a:solidFill>
                <a:srgbClr val="FFFFFF"/>
              </a:solidFill>
            </a:endParaRPr>
          </a:p>
        </p:txBody>
      </p:sp>
      <p:sp>
        <p:nvSpPr>
          <p:cNvPr id="16" name="Freeform: Shape 15">
            <a:extLst>
              <a:ext uri="{FF2B5EF4-FFF2-40B4-BE49-F238E27FC236}">
                <a16:creationId xmlns:a16="http://schemas.microsoft.com/office/drawing/2014/main" id="{D51F9122-EC78-4319-BEF3-3BAC59103E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9048782" y="851150"/>
            <a:ext cx="3940765" cy="2309454"/>
          </a:xfrm>
          <a:custGeom>
            <a:avLst/>
            <a:gdLst>
              <a:gd name="connsiteX0" fmla="*/ 757287 w 757287"/>
              <a:gd name="connsiteY0" fmla="*/ 3694096 h 3694096"/>
              <a:gd name="connsiteX1" fmla="*/ 757287 w 757287"/>
              <a:gd name="connsiteY1" fmla="*/ 0 h 3694096"/>
              <a:gd name="connsiteX2" fmla="*/ 0 w 757287"/>
              <a:gd name="connsiteY2" fmla="*/ 0 h 3694096"/>
              <a:gd name="connsiteX3" fmla="*/ 0 w 757287"/>
              <a:gd name="connsiteY3" fmla="*/ 3686094 h 3694096"/>
            </a:gdLst>
            <a:ahLst/>
            <a:cxnLst>
              <a:cxn ang="0">
                <a:pos x="connsiteX0" y="connsiteY0"/>
              </a:cxn>
              <a:cxn ang="0">
                <a:pos x="connsiteX1" y="connsiteY1"/>
              </a:cxn>
              <a:cxn ang="0">
                <a:pos x="connsiteX2" y="connsiteY2"/>
              </a:cxn>
              <a:cxn ang="0">
                <a:pos x="connsiteX3" y="connsiteY3"/>
              </a:cxn>
            </a:cxnLst>
            <a:rect l="l" t="t" r="r" b="b"/>
            <a:pathLst>
              <a:path w="757287" h="3694096">
                <a:moveTo>
                  <a:pt x="757287" y="3694096"/>
                </a:moveTo>
                <a:lnTo>
                  <a:pt x="757287" y="0"/>
                </a:lnTo>
                <a:lnTo>
                  <a:pt x="0" y="0"/>
                </a:lnTo>
                <a:lnTo>
                  <a:pt x="0" y="3686094"/>
                </a:lnTo>
                <a:close/>
              </a:path>
            </a:pathLst>
          </a:custGeom>
          <a:blipFill dpi="0" rotWithShape="1">
            <a:blip r:embed="rId4">
              <a:extLst>
                <a:ext uri="{96DAC541-7B7A-43D3-8B79-37D633B846F1}">
                  <asvg:svgBlip xmlns:asvg="http://schemas.microsoft.com/office/drawing/2016/SVG/main" r:embed="rId5"/>
                </a:ext>
              </a:extLst>
            </a:blip>
            <a:srcRect/>
            <a:tile tx="0" ty="0" sx="6000" sy="6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EC4F2EB3-B40A-458E-A48D-484FD95356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33855" y="742946"/>
            <a:ext cx="3920496" cy="5365173"/>
          </a:xfrm>
          <a:custGeom>
            <a:avLst/>
            <a:gdLst>
              <a:gd name="connsiteX0" fmla="*/ 0 w 1738307"/>
              <a:gd name="connsiteY0" fmla="*/ 0 h 3276601"/>
              <a:gd name="connsiteX1" fmla="*/ 1738307 w 1738307"/>
              <a:gd name="connsiteY1" fmla="*/ 0 h 3276601"/>
              <a:gd name="connsiteX2" fmla="*/ 1738307 w 1738307"/>
              <a:gd name="connsiteY2" fmla="*/ 3276601 h 3276601"/>
              <a:gd name="connsiteX3" fmla="*/ 0 w 1738307"/>
              <a:gd name="connsiteY3" fmla="*/ 3276601 h 3276601"/>
            </a:gdLst>
            <a:ahLst/>
            <a:cxnLst>
              <a:cxn ang="0">
                <a:pos x="connsiteX0" y="connsiteY0"/>
              </a:cxn>
              <a:cxn ang="0">
                <a:pos x="connsiteX1" y="connsiteY1"/>
              </a:cxn>
              <a:cxn ang="0">
                <a:pos x="connsiteX2" y="connsiteY2"/>
              </a:cxn>
              <a:cxn ang="0">
                <a:pos x="connsiteX3" y="connsiteY3"/>
              </a:cxn>
            </a:cxnLst>
            <a:rect l="l" t="t" r="r" b="b"/>
            <a:pathLst>
              <a:path w="1738307" h="3276601">
                <a:moveTo>
                  <a:pt x="0" y="0"/>
                </a:moveTo>
                <a:lnTo>
                  <a:pt x="1738307" y="0"/>
                </a:lnTo>
                <a:lnTo>
                  <a:pt x="1738307" y="3276601"/>
                </a:lnTo>
                <a:lnTo>
                  <a:pt x="0" y="3276601"/>
                </a:lnTo>
                <a:close/>
              </a:path>
            </a:pathLst>
          </a:custGeom>
          <a:solidFill>
            <a:schemeClr val="accent1">
              <a:lumMod val="20000"/>
              <a:lumOff val="80000"/>
            </a:schemeClr>
          </a:solidFill>
          <a:ln>
            <a:noFill/>
          </a:ln>
          <a:effectLst>
            <a:outerShdw dist="165100" dir="18900000" algn="tr" rotWithShape="0">
              <a:schemeClr val="tx1"/>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39FCD121-B405-38FB-D31B-F17DAC64B74D}"/>
              </a:ext>
            </a:extLst>
          </p:cNvPr>
          <p:cNvSpPr>
            <a:spLocks noGrp="1"/>
          </p:cNvSpPr>
          <p:nvPr>
            <p:ph idx="1"/>
          </p:nvPr>
        </p:nvSpPr>
        <p:spPr>
          <a:xfrm>
            <a:off x="8126868" y="1226127"/>
            <a:ext cx="2960952" cy="4475017"/>
          </a:xfrm>
        </p:spPr>
        <p:txBody>
          <a:bodyPr>
            <a:normAutofit/>
          </a:bodyPr>
          <a:lstStyle/>
          <a:p>
            <a:pPr marL="342900" lvl="0" indent="-342900">
              <a:buSzPts val="1000"/>
              <a:buFont typeface="Symbol" pitchFamily="2" charset="2"/>
              <a:buChar char=""/>
              <a:tabLst>
                <a:tab pos="457200" algn="l"/>
              </a:tabLst>
            </a:pPr>
            <a:r>
              <a:rPr lang="en-GB" kern="100">
                <a:solidFill>
                  <a:srgbClr val="000000"/>
                </a:solidFill>
                <a:ea typeface="Aptos" panose="020B0004020202020204" pitchFamily="34" charset="0"/>
                <a:cs typeface="Times New Roman" panose="02020603050405020304" pitchFamily="18" charset="0"/>
              </a:rPr>
              <a:t>L</a:t>
            </a:r>
            <a:r>
              <a:rPr lang="en-GB" kern="100">
                <a:solidFill>
                  <a:srgbClr val="000000"/>
                </a:solidFill>
                <a:effectLst/>
                <a:ea typeface="Aptos" panose="020B0004020202020204" pitchFamily="34" charset="0"/>
                <a:cs typeface="Times New Roman" panose="02020603050405020304" pitchFamily="18" charset="0"/>
              </a:rPr>
              <a:t>ow-impact</a:t>
            </a:r>
          </a:p>
          <a:p>
            <a:pPr marL="342900" lvl="0" indent="-342900">
              <a:buSzPts val="1000"/>
              <a:buFont typeface="Symbol" pitchFamily="2" charset="2"/>
              <a:buChar char=""/>
              <a:tabLst>
                <a:tab pos="457200" algn="l"/>
              </a:tabLst>
            </a:pPr>
            <a:r>
              <a:rPr lang="en-GB" kern="100">
                <a:solidFill>
                  <a:srgbClr val="000000"/>
                </a:solidFill>
                <a:ea typeface="Aptos" panose="020B0004020202020204" pitchFamily="34" charset="0"/>
                <a:cs typeface="Times New Roman" panose="02020603050405020304" pitchFamily="18" charset="0"/>
              </a:rPr>
              <a:t>E</a:t>
            </a:r>
            <a:r>
              <a:rPr lang="en-GB" kern="100">
                <a:solidFill>
                  <a:srgbClr val="000000"/>
                </a:solidFill>
                <a:effectLst/>
                <a:ea typeface="Aptos" panose="020B0004020202020204" pitchFamily="34" charset="0"/>
                <a:cs typeface="Times New Roman" panose="02020603050405020304" pitchFamily="18" charset="0"/>
              </a:rPr>
              <a:t>co-friendly community </a:t>
            </a:r>
          </a:p>
          <a:p>
            <a:pPr marL="342900" lvl="0" indent="-342900">
              <a:buSzPts val="1000"/>
              <a:buFont typeface="Symbol" pitchFamily="2" charset="2"/>
              <a:buChar char=""/>
              <a:tabLst>
                <a:tab pos="457200" algn="l"/>
              </a:tabLst>
            </a:pPr>
            <a:r>
              <a:rPr lang="en-GB" kern="100">
                <a:solidFill>
                  <a:srgbClr val="000000"/>
                </a:solidFill>
                <a:ea typeface="Aptos" panose="020B0004020202020204" pitchFamily="34" charset="0"/>
                <a:cs typeface="Times New Roman" panose="02020603050405020304" pitchFamily="18" charset="0"/>
              </a:rPr>
              <a:t>C</a:t>
            </a:r>
            <a:r>
              <a:rPr lang="en-GB" kern="100">
                <a:solidFill>
                  <a:srgbClr val="000000"/>
                </a:solidFill>
                <a:effectLst/>
                <a:ea typeface="Aptos" panose="020B0004020202020204" pitchFamily="34" charset="0"/>
                <a:cs typeface="Times New Roman" panose="02020603050405020304" pitchFamily="18" charset="0"/>
              </a:rPr>
              <a:t>ommunal living</a:t>
            </a:r>
          </a:p>
          <a:p>
            <a:pPr marL="342900" lvl="0" indent="-342900">
              <a:buSzPts val="1000"/>
              <a:buFont typeface="Symbol" pitchFamily="2" charset="2"/>
              <a:buChar char=""/>
              <a:tabLst>
                <a:tab pos="457200" algn="l"/>
              </a:tabLst>
            </a:pPr>
            <a:r>
              <a:rPr lang="en-GB" kern="100">
                <a:solidFill>
                  <a:srgbClr val="000000"/>
                </a:solidFill>
                <a:ea typeface="Aptos" panose="020B0004020202020204" pitchFamily="34" charset="0"/>
                <a:cs typeface="Times New Roman" panose="02020603050405020304" pitchFamily="18" charset="0"/>
              </a:rPr>
              <a:t>S</a:t>
            </a:r>
            <a:r>
              <a:rPr lang="en-GB" kern="100">
                <a:solidFill>
                  <a:srgbClr val="000000"/>
                </a:solidFill>
                <a:effectLst/>
                <a:ea typeface="Aptos" panose="020B0004020202020204" pitchFamily="34" charset="0"/>
                <a:cs typeface="Times New Roman" panose="02020603050405020304" pitchFamily="18" charset="0"/>
              </a:rPr>
              <a:t>ustainable agriculture</a:t>
            </a:r>
          </a:p>
          <a:p>
            <a:pPr marL="342900" lvl="0" indent="-342900">
              <a:buSzPts val="1000"/>
              <a:buFont typeface="Symbol" pitchFamily="2" charset="2"/>
              <a:buChar char=""/>
              <a:tabLst>
                <a:tab pos="457200" algn="l"/>
              </a:tabLst>
            </a:pPr>
            <a:r>
              <a:rPr lang="en-GB" kern="100">
                <a:solidFill>
                  <a:srgbClr val="000000"/>
                </a:solidFill>
                <a:ea typeface="Aptos" panose="020B0004020202020204" pitchFamily="34" charset="0"/>
                <a:cs typeface="Times New Roman" panose="02020603050405020304" pitchFamily="18" charset="0"/>
              </a:rPr>
              <a:t>R</a:t>
            </a:r>
            <a:r>
              <a:rPr lang="en-GB" kern="100">
                <a:solidFill>
                  <a:srgbClr val="000000"/>
                </a:solidFill>
                <a:effectLst/>
                <a:ea typeface="Aptos" panose="020B0004020202020204" pitchFamily="34" charset="0"/>
                <a:cs typeface="Times New Roman" panose="02020603050405020304" pitchFamily="18" charset="0"/>
              </a:rPr>
              <a:t>enewable energy</a:t>
            </a:r>
          </a:p>
          <a:p>
            <a:pPr marL="342900" lvl="0" indent="-342900">
              <a:buSzPts val="1000"/>
              <a:buFont typeface="Symbol" pitchFamily="2" charset="2"/>
              <a:buChar char=""/>
              <a:tabLst>
                <a:tab pos="457200" algn="l"/>
              </a:tabLst>
            </a:pPr>
            <a:r>
              <a:rPr lang="en-GB" kern="100">
                <a:solidFill>
                  <a:srgbClr val="000000"/>
                </a:solidFill>
                <a:ea typeface="Aptos" panose="020B0004020202020204" pitchFamily="34" charset="0"/>
                <a:cs typeface="Times New Roman" panose="02020603050405020304" pitchFamily="18" charset="0"/>
              </a:rPr>
              <a:t>R</a:t>
            </a:r>
            <a:r>
              <a:rPr lang="en-GB" kern="100">
                <a:solidFill>
                  <a:srgbClr val="000000"/>
                </a:solidFill>
                <a:effectLst/>
                <a:ea typeface="Aptos" panose="020B0004020202020204" pitchFamily="34" charset="0"/>
                <a:cs typeface="Times New Roman" panose="02020603050405020304" pitchFamily="18" charset="0"/>
              </a:rPr>
              <a:t>esource sharing</a:t>
            </a:r>
          </a:p>
          <a:p>
            <a:pPr marL="0" indent="0">
              <a:buNone/>
            </a:pPr>
            <a:endParaRPr lang="en-GB">
              <a:solidFill>
                <a:srgbClr val="000000"/>
              </a:solidFill>
            </a:endParaRPr>
          </a:p>
        </p:txBody>
      </p:sp>
      <p:sp>
        <p:nvSpPr>
          <p:cNvPr id="8" name="TextBox 7">
            <a:extLst>
              <a:ext uri="{FF2B5EF4-FFF2-40B4-BE49-F238E27FC236}">
                <a16:creationId xmlns:a16="http://schemas.microsoft.com/office/drawing/2014/main" id="{0D141EAB-8645-0A3C-B170-71C83067EC4B}"/>
              </a:ext>
            </a:extLst>
          </p:cNvPr>
          <p:cNvSpPr txBox="1"/>
          <p:nvPr/>
        </p:nvSpPr>
        <p:spPr>
          <a:xfrm>
            <a:off x="8818536" y="6354305"/>
            <a:ext cx="3115159" cy="246221"/>
          </a:xfrm>
          <a:prstGeom prst="rect">
            <a:avLst/>
          </a:prstGeom>
          <a:noFill/>
        </p:spPr>
        <p:txBody>
          <a:bodyPr wrap="square" rtlCol="0">
            <a:spAutoFit/>
          </a:bodyPr>
          <a:lstStyle/>
          <a:p>
            <a:r>
              <a:rPr lang="en-GB" sz="1000" kern="100" dirty="0">
                <a:effectLst/>
                <a:latin typeface="Times New Roman" panose="02020603050405020304" pitchFamily="18" charset="0"/>
                <a:ea typeface="Aptos" panose="020B0004020202020204" pitchFamily="34" charset="0"/>
                <a:cs typeface="Times New Roman" panose="02020603050405020304" pitchFamily="18" charset="0"/>
              </a:rPr>
              <a:t>(</a:t>
            </a:r>
            <a:r>
              <a:rPr lang="en-GB" sz="1000" kern="100" dirty="0" err="1">
                <a:effectLst/>
                <a:latin typeface="Times New Roman" panose="02020603050405020304" pitchFamily="18" charset="0"/>
                <a:ea typeface="Aptos" panose="020B0004020202020204" pitchFamily="34" charset="0"/>
                <a:cs typeface="Times New Roman" panose="02020603050405020304" pitchFamily="18" charset="0"/>
              </a:rPr>
              <a:t>Brithdir</a:t>
            </a:r>
            <a:r>
              <a:rPr lang="en-GB" sz="1000" kern="100" dirty="0">
                <a:effectLst/>
                <a:latin typeface="Times New Roman" panose="02020603050405020304" pitchFamily="18" charset="0"/>
                <a:ea typeface="Aptos" panose="020B0004020202020204" pitchFamily="34" charset="0"/>
                <a:cs typeface="Times New Roman" panose="02020603050405020304" pitchFamily="18" charset="0"/>
              </a:rPr>
              <a:t> </a:t>
            </a:r>
            <a:r>
              <a:rPr lang="en-GB" sz="1000" kern="100" dirty="0" err="1">
                <a:effectLst/>
                <a:latin typeface="Times New Roman" panose="02020603050405020304" pitchFamily="18" charset="0"/>
                <a:ea typeface="Aptos" panose="020B0004020202020204" pitchFamily="34" charset="0"/>
                <a:cs typeface="Times New Roman" panose="02020603050405020304" pitchFamily="18" charset="0"/>
              </a:rPr>
              <a:t>Mawr</a:t>
            </a:r>
            <a:r>
              <a:rPr lang="en-GB" sz="1000" kern="100" dirty="0">
                <a:latin typeface="Times New Roman" panose="02020603050405020304" pitchFamily="18" charset="0"/>
                <a:ea typeface="Aptos" panose="020B0004020202020204" pitchFamily="34" charset="0"/>
                <a:cs typeface="Times New Roman" panose="02020603050405020304" pitchFamily="18" charset="0"/>
              </a:rPr>
              <a:t>, 2023; </a:t>
            </a:r>
            <a:r>
              <a:rPr lang="en-GB" sz="1000" dirty="0" err="1">
                <a:latin typeface="Times New Roman" panose="02020603050405020304" pitchFamily="18" charset="0"/>
                <a:cs typeface="Times New Roman" panose="02020603050405020304" pitchFamily="18" charset="0"/>
              </a:rPr>
              <a:t>Brithdirmawr</a:t>
            </a:r>
            <a:r>
              <a:rPr lang="en-GB" sz="1000" dirty="0">
                <a:latin typeface="Times New Roman" panose="02020603050405020304" pitchFamily="18" charset="0"/>
                <a:cs typeface="Times New Roman" panose="02020603050405020304" pitchFamily="18" charset="0"/>
              </a:rPr>
              <a:t>, 2024</a:t>
            </a:r>
            <a:r>
              <a:rPr lang="en-GB" sz="1000" kern="100" dirty="0">
                <a:latin typeface="Times New Roman" panose="02020603050405020304" pitchFamily="18" charset="0"/>
                <a:ea typeface="Aptos" panose="020B0004020202020204" pitchFamily="34" charset="0"/>
                <a:cs typeface="Times New Roman" panose="02020603050405020304" pitchFamily="18" charset="0"/>
              </a:rPr>
              <a:t>)</a:t>
            </a:r>
            <a:endParaRPr lang="en-GB" sz="1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583727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id="{49D6D29B-CE0F-43B0-AD58-007C16D883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EB226E9-B4F1-C072-24FC-D0501259ED99}"/>
              </a:ext>
            </a:extLst>
          </p:cNvPr>
          <p:cNvSpPr>
            <a:spLocks noGrp="1"/>
          </p:cNvSpPr>
          <p:nvPr>
            <p:ph type="title"/>
          </p:nvPr>
        </p:nvSpPr>
        <p:spPr>
          <a:xfrm>
            <a:off x="1600201" y="392020"/>
            <a:ext cx="5280660" cy="1784107"/>
          </a:xfrm>
        </p:spPr>
        <p:txBody>
          <a:bodyPr>
            <a:normAutofit/>
          </a:bodyPr>
          <a:lstStyle/>
          <a:p>
            <a:r>
              <a:rPr lang="en-GB"/>
              <a:t>Summary</a:t>
            </a:r>
            <a:endParaRPr lang="en-GB" dirty="0"/>
          </a:p>
        </p:txBody>
      </p:sp>
      <p:grpSp>
        <p:nvGrpSpPr>
          <p:cNvPr id="32" name="Group 31">
            <a:extLst>
              <a:ext uri="{FF2B5EF4-FFF2-40B4-BE49-F238E27FC236}">
                <a16:creationId xmlns:a16="http://schemas.microsoft.com/office/drawing/2014/main" id="{E10D1A1A-2FD2-4E78-AA8E-3FC5F86D6E5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0" y="-2005"/>
            <a:ext cx="567782" cy="3306479"/>
            <a:chOff x="11619770" y="-2005"/>
            <a:chExt cx="567782" cy="3306479"/>
          </a:xfrm>
        </p:grpSpPr>
        <p:sp>
          <p:nvSpPr>
            <p:cNvPr id="27" name="Freeform: Shape 26">
              <a:extLst>
                <a:ext uri="{FF2B5EF4-FFF2-40B4-BE49-F238E27FC236}">
                  <a16:creationId xmlns:a16="http://schemas.microsoft.com/office/drawing/2014/main" id="{76A227BB-06F5-44C3-B892-384A2143DA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V="1">
              <a:off x="11619770" y="373807"/>
              <a:ext cx="526228" cy="2930667"/>
            </a:xfrm>
            <a:custGeom>
              <a:avLst/>
              <a:gdLst>
                <a:gd name="connsiteX0" fmla="*/ 757287 w 757287"/>
                <a:gd name="connsiteY0" fmla="*/ 3694096 h 3694096"/>
                <a:gd name="connsiteX1" fmla="*/ 757287 w 757287"/>
                <a:gd name="connsiteY1" fmla="*/ 0 h 3694096"/>
                <a:gd name="connsiteX2" fmla="*/ 0 w 757287"/>
                <a:gd name="connsiteY2" fmla="*/ 0 h 3694096"/>
                <a:gd name="connsiteX3" fmla="*/ 0 w 757287"/>
                <a:gd name="connsiteY3" fmla="*/ 3686094 h 3694096"/>
              </a:gdLst>
              <a:ahLst/>
              <a:cxnLst>
                <a:cxn ang="0">
                  <a:pos x="connsiteX0" y="connsiteY0"/>
                </a:cxn>
                <a:cxn ang="0">
                  <a:pos x="connsiteX1" y="connsiteY1"/>
                </a:cxn>
                <a:cxn ang="0">
                  <a:pos x="connsiteX2" y="connsiteY2"/>
                </a:cxn>
                <a:cxn ang="0">
                  <a:pos x="connsiteX3" y="connsiteY3"/>
                </a:cxn>
              </a:cxnLst>
              <a:rect l="l" t="t" r="r" b="b"/>
              <a:pathLst>
                <a:path w="757287" h="3694096">
                  <a:moveTo>
                    <a:pt x="757287" y="3694096"/>
                  </a:moveTo>
                  <a:lnTo>
                    <a:pt x="757287" y="0"/>
                  </a:lnTo>
                  <a:lnTo>
                    <a:pt x="0" y="0"/>
                  </a:lnTo>
                  <a:lnTo>
                    <a:pt x="0" y="3686094"/>
                  </a:lnTo>
                  <a:close/>
                </a:path>
              </a:pathLst>
            </a:custGeom>
            <a:blipFill dpi="0" rotWithShape="1">
              <a:blip r:embed="rId3">
                <a:extLst>
                  <a:ext uri="{96DAC541-7B7A-43D3-8B79-37D633B846F1}">
                    <asvg:svgBlip xmlns:asvg="http://schemas.microsoft.com/office/drawing/2016/SVG/main" r:embed="rId4"/>
                  </a:ext>
                </a:extLst>
              </a:blip>
              <a:srcRect/>
              <a:tile tx="0" ty="0" sx="6000" sy="6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3" name="Rectangle 32">
              <a:extLst>
                <a:ext uri="{FF2B5EF4-FFF2-40B4-BE49-F238E27FC236}">
                  <a16:creationId xmlns:a16="http://schemas.microsoft.com/office/drawing/2014/main" id="{7CF9E9D4-70FA-4EA2-9F69-B575BA960E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11980943" y="-2005"/>
              <a:ext cx="206609" cy="202130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EE6737A6-04E7-3BA9-A07B-F28FA65E630A}"/>
              </a:ext>
            </a:extLst>
          </p:cNvPr>
          <p:cNvSpPr>
            <a:spLocks noGrp="1"/>
          </p:cNvSpPr>
          <p:nvPr>
            <p:ph idx="1"/>
          </p:nvPr>
        </p:nvSpPr>
        <p:spPr>
          <a:xfrm>
            <a:off x="1600201" y="2581830"/>
            <a:ext cx="4714335" cy="3552270"/>
          </a:xfrm>
        </p:spPr>
        <p:txBody>
          <a:bodyPr>
            <a:normAutofit/>
          </a:bodyPr>
          <a:lstStyle/>
          <a:p>
            <a:pPr marL="342900" lvl="0" indent="-342900">
              <a:lnSpc>
                <a:spcPct val="120000"/>
              </a:lnSpc>
              <a:buSzPts val="1000"/>
              <a:buFont typeface="Symbol" pitchFamily="2" charset="2"/>
              <a:buChar char=""/>
              <a:tabLst>
                <a:tab pos="457200" algn="l"/>
              </a:tabLst>
            </a:pPr>
            <a:r>
              <a:rPr lang="en-GB" sz="1900" kern="100" dirty="0">
                <a:effectLst/>
                <a:ea typeface="Aptos" panose="020B0004020202020204" pitchFamily="34" charset="0"/>
                <a:cs typeface="Times New Roman" panose="02020603050405020304" pitchFamily="18" charset="0"/>
              </a:rPr>
              <a:t>Tipi Valley emphasizes a return to primitive, minimalist living</a:t>
            </a:r>
          </a:p>
          <a:p>
            <a:pPr marL="342900" lvl="0" indent="-342900">
              <a:lnSpc>
                <a:spcPct val="120000"/>
              </a:lnSpc>
              <a:buSzPts val="1000"/>
              <a:buFont typeface="Symbol" pitchFamily="2" charset="2"/>
              <a:buChar char=""/>
              <a:tabLst>
                <a:tab pos="457200" algn="l"/>
              </a:tabLst>
            </a:pPr>
            <a:r>
              <a:rPr lang="en-GB" sz="1900" kern="100" dirty="0">
                <a:effectLst/>
                <a:ea typeface="Aptos" panose="020B0004020202020204" pitchFamily="34" charset="0"/>
                <a:cs typeface="Times New Roman" panose="02020603050405020304" pitchFamily="18" charset="0"/>
              </a:rPr>
              <a:t>Lammas integrates modern sustainable practices within a regulated framework. </a:t>
            </a:r>
          </a:p>
          <a:p>
            <a:pPr marL="342900" lvl="0" indent="-342900">
              <a:lnSpc>
                <a:spcPct val="120000"/>
              </a:lnSpc>
              <a:buSzPts val="1000"/>
              <a:buFont typeface="Symbol" pitchFamily="2" charset="2"/>
              <a:buChar char=""/>
              <a:tabLst>
                <a:tab pos="457200" algn="l"/>
              </a:tabLst>
            </a:pPr>
            <a:r>
              <a:rPr lang="en-GB" sz="1900" kern="100" dirty="0" err="1">
                <a:effectLst/>
                <a:ea typeface="Aptos" panose="020B0004020202020204" pitchFamily="34" charset="0"/>
                <a:cs typeface="Times New Roman" panose="02020603050405020304" pitchFamily="18" charset="0"/>
              </a:rPr>
              <a:t>Brithdir</a:t>
            </a:r>
            <a:r>
              <a:rPr lang="en-GB" sz="1900" kern="100" dirty="0">
                <a:effectLst/>
                <a:ea typeface="Aptos" panose="020B0004020202020204" pitchFamily="34" charset="0"/>
                <a:cs typeface="Times New Roman" panose="02020603050405020304" pitchFamily="18" charset="0"/>
              </a:rPr>
              <a:t> </a:t>
            </a:r>
            <a:r>
              <a:rPr lang="en-GB" sz="1900" kern="100" dirty="0" err="1">
                <a:effectLst/>
                <a:ea typeface="Aptos" panose="020B0004020202020204" pitchFamily="34" charset="0"/>
                <a:cs typeface="Times New Roman" panose="02020603050405020304" pitchFamily="18" charset="0"/>
              </a:rPr>
              <a:t>Mawr</a:t>
            </a:r>
            <a:r>
              <a:rPr lang="en-GB" sz="1900" kern="100" dirty="0">
                <a:effectLst/>
                <a:ea typeface="Aptos" panose="020B0004020202020204" pitchFamily="34" charset="0"/>
                <a:cs typeface="Times New Roman" panose="02020603050405020304" pitchFamily="18" charset="0"/>
              </a:rPr>
              <a:t> serves as a middle ground, emphasizing collective living with an ongoing dialogue about regulatory challenges.</a:t>
            </a:r>
          </a:p>
          <a:p>
            <a:pPr>
              <a:lnSpc>
                <a:spcPct val="120000"/>
              </a:lnSpc>
            </a:pPr>
            <a:endParaRPr lang="en-GB" sz="1900" dirty="0"/>
          </a:p>
        </p:txBody>
      </p:sp>
      <p:sp>
        <p:nvSpPr>
          <p:cNvPr id="30" name="Freeform: Shape 29">
            <a:extLst>
              <a:ext uri="{FF2B5EF4-FFF2-40B4-BE49-F238E27FC236}">
                <a16:creationId xmlns:a16="http://schemas.microsoft.com/office/drawing/2014/main" id="{8CC4E5F2-E461-4949-A40D-7ED7342072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7165778" y="1827586"/>
            <a:ext cx="5030414" cy="5030414"/>
          </a:xfrm>
          <a:custGeom>
            <a:avLst/>
            <a:gdLst>
              <a:gd name="connsiteX0" fmla="*/ 0 w 6850336"/>
              <a:gd name="connsiteY0" fmla="*/ 0 h 6850336"/>
              <a:gd name="connsiteX1" fmla="*/ 6850336 w 6850336"/>
              <a:gd name="connsiteY1" fmla="*/ 0 h 6850336"/>
              <a:gd name="connsiteX2" fmla="*/ 0 w 6850336"/>
              <a:gd name="connsiteY2" fmla="*/ 6850336 h 6850336"/>
            </a:gdLst>
            <a:ahLst/>
            <a:cxnLst>
              <a:cxn ang="0">
                <a:pos x="connsiteX0" y="connsiteY0"/>
              </a:cxn>
              <a:cxn ang="0">
                <a:pos x="connsiteX1" y="connsiteY1"/>
              </a:cxn>
              <a:cxn ang="0">
                <a:pos x="connsiteX2" y="connsiteY2"/>
              </a:cxn>
            </a:cxnLst>
            <a:rect l="l" t="t" r="r" b="b"/>
            <a:pathLst>
              <a:path w="6850336" h="6850336">
                <a:moveTo>
                  <a:pt x="0" y="0"/>
                </a:moveTo>
                <a:lnTo>
                  <a:pt x="6850336" y="0"/>
                </a:lnTo>
                <a:lnTo>
                  <a:pt x="0" y="6850336"/>
                </a:lnTo>
                <a:close/>
              </a:path>
            </a:pathLst>
          </a:custGeom>
          <a:solidFill>
            <a:schemeClr val="accent1">
              <a:lumMod val="20000"/>
              <a:lumOff val="8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house with a sign in front of it&#10;&#10;Description automatically generated">
            <a:extLst>
              <a:ext uri="{FF2B5EF4-FFF2-40B4-BE49-F238E27FC236}">
                <a16:creationId xmlns:a16="http://schemas.microsoft.com/office/drawing/2014/main" id="{15979F6C-B66C-92EF-188C-6EDA168C02D9}"/>
              </a:ext>
            </a:extLst>
          </p:cNvPr>
          <p:cNvPicPr>
            <a:picLocks noChangeAspect="1"/>
          </p:cNvPicPr>
          <p:nvPr/>
        </p:nvPicPr>
        <p:blipFill>
          <a:blip r:embed="rId5"/>
          <a:srcRect r="12899" b="6"/>
          <a:stretch/>
        </p:blipFill>
        <p:spPr>
          <a:xfrm>
            <a:off x="7618150" y="-1"/>
            <a:ext cx="2475757" cy="2081933"/>
          </a:xfrm>
          <a:custGeom>
            <a:avLst/>
            <a:gdLst/>
            <a:ahLst/>
            <a:cxnLst/>
            <a:rect l="l" t="t" r="r" b="b"/>
            <a:pathLst>
              <a:path w="2372094" h="1994760">
                <a:moveTo>
                  <a:pt x="320166" y="0"/>
                </a:moveTo>
                <a:lnTo>
                  <a:pt x="2051929" y="0"/>
                </a:lnTo>
                <a:lnTo>
                  <a:pt x="2101259" y="54277"/>
                </a:lnTo>
                <a:cubicBezTo>
                  <a:pt x="2270455" y="259296"/>
                  <a:pt x="2372094" y="522135"/>
                  <a:pt x="2372094" y="808713"/>
                </a:cubicBezTo>
                <a:cubicBezTo>
                  <a:pt x="2372094" y="1463749"/>
                  <a:pt x="1841083" y="1994760"/>
                  <a:pt x="1186047" y="1994760"/>
                </a:cubicBezTo>
                <a:cubicBezTo>
                  <a:pt x="531011" y="1994760"/>
                  <a:pt x="0" y="1463749"/>
                  <a:pt x="0" y="808713"/>
                </a:cubicBezTo>
                <a:cubicBezTo>
                  <a:pt x="0" y="522135"/>
                  <a:pt x="101639" y="259296"/>
                  <a:pt x="270836" y="54277"/>
                </a:cubicBezTo>
                <a:close/>
              </a:path>
            </a:pathLst>
          </a:custGeom>
        </p:spPr>
      </p:pic>
      <p:pic>
        <p:nvPicPr>
          <p:cNvPr id="7" name="Picture 6" descr="A house with a grass roof&#10;&#10;Description automatically generated">
            <a:extLst>
              <a:ext uri="{FF2B5EF4-FFF2-40B4-BE49-F238E27FC236}">
                <a16:creationId xmlns:a16="http://schemas.microsoft.com/office/drawing/2014/main" id="{8F3A65E7-B787-F694-ED79-0E62AADBF138}"/>
              </a:ext>
            </a:extLst>
          </p:cNvPr>
          <p:cNvPicPr>
            <a:picLocks noChangeAspect="1"/>
          </p:cNvPicPr>
          <p:nvPr/>
        </p:nvPicPr>
        <p:blipFill>
          <a:blip r:embed="rId6"/>
          <a:srcRect l="26226" r="8025" b="2"/>
          <a:stretch/>
        </p:blipFill>
        <p:spPr>
          <a:xfrm>
            <a:off x="8760542" y="2040276"/>
            <a:ext cx="3282174" cy="3282174"/>
          </a:xfrm>
          <a:custGeom>
            <a:avLst/>
            <a:gdLst/>
            <a:ahLst/>
            <a:cxnLst/>
            <a:rect l="l" t="t" r="r" b="b"/>
            <a:pathLst>
              <a:path w="2609732" h="2609732">
                <a:moveTo>
                  <a:pt x="1304866" y="0"/>
                </a:moveTo>
                <a:cubicBezTo>
                  <a:pt x="2025524" y="0"/>
                  <a:pt x="2609732" y="584208"/>
                  <a:pt x="2609732" y="1304866"/>
                </a:cubicBezTo>
                <a:cubicBezTo>
                  <a:pt x="2609732" y="2025524"/>
                  <a:pt x="2025524" y="2609732"/>
                  <a:pt x="1304866" y="2609732"/>
                </a:cubicBezTo>
                <a:cubicBezTo>
                  <a:pt x="584208" y="2609732"/>
                  <a:pt x="0" y="2025524"/>
                  <a:pt x="0" y="1304866"/>
                </a:cubicBezTo>
                <a:cubicBezTo>
                  <a:pt x="0" y="584208"/>
                  <a:pt x="584208" y="0"/>
                  <a:pt x="1304866" y="0"/>
                </a:cubicBezTo>
                <a:close/>
              </a:path>
            </a:pathLst>
          </a:custGeom>
        </p:spPr>
      </p:pic>
      <p:pic>
        <p:nvPicPr>
          <p:cNvPr id="8" name="Picture 7" descr="A teepee in the woods&#10;&#10;Description automatically generated">
            <a:extLst>
              <a:ext uri="{FF2B5EF4-FFF2-40B4-BE49-F238E27FC236}">
                <a16:creationId xmlns:a16="http://schemas.microsoft.com/office/drawing/2014/main" id="{FE7D8CFE-F7AF-1FF2-C09E-720316CA5ECF}"/>
              </a:ext>
            </a:extLst>
          </p:cNvPr>
          <p:cNvPicPr>
            <a:picLocks noChangeAspect="1"/>
          </p:cNvPicPr>
          <p:nvPr/>
        </p:nvPicPr>
        <p:blipFill>
          <a:blip r:embed="rId7"/>
          <a:srcRect l="17529" r="16219" b="-2"/>
          <a:stretch/>
        </p:blipFill>
        <p:spPr>
          <a:xfrm>
            <a:off x="7013845" y="4535825"/>
            <a:ext cx="2018812" cy="2018812"/>
          </a:xfrm>
          <a:custGeom>
            <a:avLst/>
            <a:gdLst/>
            <a:ahLst/>
            <a:cxnLst/>
            <a:rect l="l" t="t" r="r" b="b"/>
            <a:pathLst>
              <a:path w="2606284" h="2606284">
                <a:moveTo>
                  <a:pt x="1303142" y="0"/>
                </a:moveTo>
                <a:cubicBezTo>
                  <a:pt x="2022847" y="0"/>
                  <a:pt x="2606284" y="583437"/>
                  <a:pt x="2606284" y="1303142"/>
                </a:cubicBezTo>
                <a:cubicBezTo>
                  <a:pt x="2606284" y="2022847"/>
                  <a:pt x="2022847" y="2606284"/>
                  <a:pt x="1303142" y="2606284"/>
                </a:cubicBezTo>
                <a:cubicBezTo>
                  <a:pt x="583437" y="2606284"/>
                  <a:pt x="0" y="2022847"/>
                  <a:pt x="0" y="1303142"/>
                </a:cubicBezTo>
                <a:cubicBezTo>
                  <a:pt x="0" y="583437"/>
                  <a:pt x="583437" y="0"/>
                  <a:pt x="1303142" y="0"/>
                </a:cubicBezTo>
                <a:close/>
              </a:path>
            </a:pathLst>
          </a:custGeom>
        </p:spPr>
      </p:pic>
      <p:sp>
        <p:nvSpPr>
          <p:cNvPr id="9" name="TextBox 8">
            <a:extLst>
              <a:ext uri="{FF2B5EF4-FFF2-40B4-BE49-F238E27FC236}">
                <a16:creationId xmlns:a16="http://schemas.microsoft.com/office/drawing/2014/main" id="{2ADB6D18-550E-E92F-8146-F24EC7BFEF29}"/>
              </a:ext>
            </a:extLst>
          </p:cNvPr>
          <p:cNvSpPr txBox="1"/>
          <p:nvPr/>
        </p:nvSpPr>
        <p:spPr>
          <a:xfrm>
            <a:off x="9469464" y="5951349"/>
            <a:ext cx="2464231" cy="1384995"/>
          </a:xfrm>
          <a:prstGeom prst="rect">
            <a:avLst/>
          </a:prstGeom>
          <a:noFill/>
        </p:spPr>
        <p:txBody>
          <a:bodyPr wrap="square" rtlCol="0">
            <a:spAutoFit/>
          </a:bodyPr>
          <a:lstStyle/>
          <a:p>
            <a:r>
              <a:rPr lang="en-GB" sz="1000" kern="100" dirty="0">
                <a:effectLst/>
                <a:ea typeface="Aptos" panose="020B0004020202020204" pitchFamily="34" charset="0"/>
                <a:cs typeface="Times New Roman" panose="02020603050405020304" pitchFamily="18" charset="0"/>
              </a:rPr>
              <a:t>(</a:t>
            </a:r>
            <a:r>
              <a:rPr lang="en-GB" sz="1000" kern="100" dirty="0" err="1">
                <a:effectLst/>
                <a:ea typeface="Aptos" panose="020B0004020202020204" pitchFamily="34" charset="0"/>
                <a:cs typeface="Times New Roman" panose="02020603050405020304" pitchFamily="18" charset="0"/>
              </a:rPr>
              <a:t>Brithdir</a:t>
            </a:r>
            <a:r>
              <a:rPr lang="en-GB" sz="1000" kern="100" dirty="0">
                <a:effectLst/>
                <a:ea typeface="Aptos" panose="020B0004020202020204" pitchFamily="34" charset="0"/>
                <a:cs typeface="Times New Roman" panose="02020603050405020304" pitchFamily="18" charset="0"/>
              </a:rPr>
              <a:t> </a:t>
            </a:r>
            <a:r>
              <a:rPr lang="en-GB" sz="1000" kern="100" dirty="0" err="1">
                <a:effectLst/>
                <a:ea typeface="Aptos" panose="020B0004020202020204" pitchFamily="34" charset="0"/>
                <a:cs typeface="Times New Roman" panose="02020603050405020304" pitchFamily="18" charset="0"/>
              </a:rPr>
              <a:t>Mawr</a:t>
            </a:r>
            <a:r>
              <a:rPr lang="en-GB" sz="1000" kern="100" dirty="0">
                <a:ea typeface="Aptos" panose="020B0004020202020204" pitchFamily="34" charset="0"/>
                <a:cs typeface="Times New Roman" panose="02020603050405020304" pitchFamily="18" charset="0"/>
              </a:rPr>
              <a:t>, 2023; </a:t>
            </a:r>
            <a:r>
              <a:rPr lang="en-GB" sz="1000" dirty="0">
                <a:cs typeface="Times New Roman" panose="02020603050405020304" pitchFamily="18" charset="0"/>
              </a:rPr>
              <a:t>Pritchard, 2015; </a:t>
            </a:r>
            <a:r>
              <a:rPr lang="en-GB" sz="1000" dirty="0"/>
              <a:t>Humphries, 2024; </a:t>
            </a:r>
            <a:r>
              <a:rPr lang="en-GB" sz="1000" dirty="0" err="1">
                <a:latin typeface="Times New Roman" panose="02020603050405020304" pitchFamily="18" charset="0"/>
                <a:cs typeface="Times New Roman" panose="02020603050405020304" pitchFamily="18" charset="0"/>
              </a:rPr>
              <a:t>Brithdirmawr</a:t>
            </a:r>
            <a:r>
              <a:rPr lang="en-GB" sz="1000" dirty="0">
                <a:latin typeface="Times New Roman" panose="02020603050405020304" pitchFamily="18" charset="0"/>
                <a:cs typeface="Times New Roman" panose="02020603050405020304" pitchFamily="18" charset="0"/>
              </a:rPr>
              <a:t>, 2024; Lammas., 2024; Huck, No Date</a:t>
            </a:r>
            <a:r>
              <a:rPr lang="en-GB" sz="1000" dirty="0"/>
              <a:t>)</a:t>
            </a:r>
          </a:p>
          <a:p>
            <a:endParaRPr lang="en-GB" dirty="0"/>
          </a:p>
          <a:p>
            <a:r>
              <a:rPr lang="en-GB" sz="1800" kern="100" dirty="0">
                <a:ea typeface="Aptos" panose="020B0004020202020204" pitchFamily="34" charset="0"/>
                <a:cs typeface="Times New Roman" panose="02020603050405020304" pitchFamily="18" charset="0"/>
              </a:rPr>
              <a:t> </a:t>
            </a:r>
            <a:endParaRPr lang="en-GB" dirty="0"/>
          </a:p>
          <a:p>
            <a:endParaRPr lang="en-GB" dirty="0"/>
          </a:p>
        </p:txBody>
      </p:sp>
    </p:spTree>
    <p:extLst>
      <p:ext uri="{BB962C8B-B14F-4D97-AF65-F5344CB8AC3E}">
        <p14:creationId xmlns:p14="http://schemas.microsoft.com/office/powerpoint/2010/main" val="29126785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F0C817C9-850F-4FB6-B93B-CF3076C4A5C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0" y="0"/>
            <a:ext cx="567782" cy="3306479"/>
            <a:chOff x="11619770" y="-2005"/>
            <a:chExt cx="567782" cy="3306479"/>
          </a:xfrm>
        </p:grpSpPr>
        <p:sp>
          <p:nvSpPr>
            <p:cNvPr id="11" name="Freeform: Shape 10">
              <a:extLst>
                <a:ext uri="{FF2B5EF4-FFF2-40B4-BE49-F238E27FC236}">
                  <a16:creationId xmlns:a16="http://schemas.microsoft.com/office/drawing/2014/main" id="{159433A8-B67D-4675-AFDE-131069A709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V="1">
              <a:off x="11619770" y="373807"/>
              <a:ext cx="526228" cy="2930667"/>
            </a:xfrm>
            <a:custGeom>
              <a:avLst/>
              <a:gdLst>
                <a:gd name="connsiteX0" fmla="*/ 757287 w 757287"/>
                <a:gd name="connsiteY0" fmla="*/ 3694096 h 3694096"/>
                <a:gd name="connsiteX1" fmla="*/ 757287 w 757287"/>
                <a:gd name="connsiteY1" fmla="*/ 0 h 3694096"/>
                <a:gd name="connsiteX2" fmla="*/ 0 w 757287"/>
                <a:gd name="connsiteY2" fmla="*/ 0 h 3694096"/>
                <a:gd name="connsiteX3" fmla="*/ 0 w 757287"/>
                <a:gd name="connsiteY3" fmla="*/ 3686094 h 3694096"/>
              </a:gdLst>
              <a:ahLst/>
              <a:cxnLst>
                <a:cxn ang="0">
                  <a:pos x="connsiteX0" y="connsiteY0"/>
                </a:cxn>
                <a:cxn ang="0">
                  <a:pos x="connsiteX1" y="connsiteY1"/>
                </a:cxn>
                <a:cxn ang="0">
                  <a:pos x="connsiteX2" y="connsiteY2"/>
                </a:cxn>
                <a:cxn ang="0">
                  <a:pos x="connsiteX3" y="connsiteY3"/>
                </a:cxn>
              </a:cxnLst>
              <a:rect l="l" t="t" r="r" b="b"/>
              <a:pathLst>
                <a:path w="757287" h="3694096">
                  <a:moveTo>
                    <a:pt x="757287" y="3694096"/>
                  </a:moveTo>
                  <a:lnTo>
                    <a:pt x="757287" y="0"/>
                  </a:lnTo>
                  <a:lnTo>
                    <a:pt x="0" y="0"/>
                  </a:lnTo>
                  <a:lnTo>
                    <a:pt x="0" y="3686094"/>
                  </a:lnTo>
                  <a:close/>
                </a:path>
              </a:pathLst>
            </a:custGeom>
            <a:blipFill dpi="0" rotWithShape="1">
              <a:blip r:embed="rId4">
                <a:extLst>
                  <a:ext uri="{96DAC541-7B7A-43D3-8B79-37D633B846F1}">
                    <asvg:svgBlip xmlns:asvg="http://schemas.microsoft.com/office/drawing/2016/SVG/main" r:embed="rId5"/>
                  </a:ext>
                </a:extLst>
              </a:blip>
              <a:srcRect/>
              <a:tile tx="0" ty="0" sx="6000" sy="6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0" name="Rectangle 29">
              <a:extLst>
                <a:ext uri="{FF2B5EF4-FFF2-40B4-BE49-F238E27FC236}">
                  <a16:creationId xmlns:a16="http://schemas.microsoft.com/office/drawing/2014/main" id="{E1CD1C45-6A4D-4237-B39C-2D58F401A8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11980943" y="-2005"/>
              <a:ext cx="206609" cy="202130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useBgFill="1">
        <p:nvSpPr>
          <p:cNvPr id="31" name="Rectangle 30">
            <a:extLst>
              <a:ext uri="{FF2B5EF4-FFF2-40B4-BE49-F238E27FC236}">
                <a16:creationId xmlns:a16="http://schemas.microsoft.com/office/drawing/2014/main" id="{FFC321AD-2C92-446F-AF58-8CAA634BFD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3EA855B9-EE27-4441-846C-35DF1C6483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chart of goals for sustainable development&#10;&#10;Description automatically generated">
            <a:extLst>
              <a:ext uri="{FF2B5EF4-FFF2-40B4-BE49-F238E27FC236}">
                <a16:creationId xmlns:a16="http://schemas.microsoft.com/office/drawing/2014/main" id="{6C10E022-52B1-89E0-4AC3-C222297C83E2}"/>
              </a:ext>
            </a:extLst>
          </p:cNvPr>
          <p:cNvPicPr>
            <a:picLocks noGrp="1" noChangeAspect="1"/>
          </p:cNvPicPr>
          <p:nvPr>
            <p:ph idx="1"/>
          </p:nvPr>
        </p:nvPicPr>
        <p:blipFill>
          <a:blip r:embed="rId6">
            <a:alphaModFix amt="50000"/>
          </a:blip>
          <a:srcRect t="15797" b="4698"/>
          <a:stretch/>
        </p:blipFill>
        <p:spPr>
          <a:xfrm>
            <a:off x="20" y="-418454"/>
            <a:ext cx="12191979" cy="7276453"/>
          </a:xfrm>
          <a:prstGeom prst="rect">
            <a:avLst/>
          </a:prstGeom>
        </p:spPr>
      </p:pic>
      <p:sp>
        <p:nvSpPr>
          <p:cNvPr id="2" name="Title 1">
            <a:extLst>
              <a:ext uri="{FF2B5EF4-FFF2-40B4-BE49-F238E27FC236}">
                <a16:creationId xmlns:a16="http://schemas.microsoft.com/office/drawing/2014/main" id="{8DA6136F-CBE4-9E39-7506-4791D43741EC}"/>
              </a:ext>
            </a:extLst>
          </p:cNvPr>
          <p:cNvSpPr>
            <a:spLocks noGrp="1"/>
          </p:cNvSpPr>
          <p:nvPr>
            <p:ph type="title"/>
          </p:nvPr>
        </p:nvSpPr>
        <p:spPr>
          <a:xfrm>
            <a:off x="744590" y="1179638"/>
            <a:ext cx="11332294" cy="5802338"/>
          </a:xfrm>
        </p:spPr>
        <p:txBody>
          <a:bodyPr vert="horz" lIns="91440" tIns="45720" rIns="91440" bIns="45720" rtlCol="0" anchor="b">
            <a:normAutofit/>
          </a:bodyPr>
          <a:lstStyle/>
          <a:p>
            <a:pPr>
              <a:lnSpc>
                <a:spcPct val="100000"/>
              </a:lnSpc>
            </a:pPr>
            <a:br>
              <a:rPr lang="en-US" sz="4000" spc="1300" dirty="0">
                <a:solidFill>
                  <a:srgbClr val="FFFFFF"/>
                </a:solidFill>
              </a:rPr>
            </a:br>
            <a:r>
              <a:rPr lang="en-US" sz="4000" spc="1300" dirty="0">
                <a:solidFill>
                  <a:srgbClr val="FFFFFF"/>
                </a:solidFill>
              </a:rPr>
              <a:t>Sustainable goals</a:t>
            </a:r>
            <a:br>
              <a:rPr lang="en-US" sz="3600" spc="1300" dirty="0">
                <a:solidFill>
                  <a:srgbClr val="FFFFFF"/>
                </a:solidFill>
              </a:rPr>
            </a:br>
            <a:br>
              <a:rPr lang="en-US" sz="3600" spc="1300" dirty="0">
                <a:solidFill>
                  <a:srgbClr val="FFFFFF"/>
                </a:solidFill>
              </a:rPr>
            </a:br>
            <a:br>
              <a:rPr lang="en-US" sz="3600" spc="1300" dirty="0">
                <a:solidFill>
                  <a:srgbClr val="FFFFFF"/>
                </a:solidFill>
              </a:rPr>
            </a:br>
            <a:br>
              <a:rPr lang="en-US" sz="3600" spc="1300" dirty="0">
                <a:solidFill>
                  <a:srgbClr val="FFFFFF"/>
                </a:solidFill>
              </a:rPr>
            </a:br>
            <a:br>
              <a:rPr lang="en-US" sz="3600" spc="1300" dirty="0">
                <a:solidFill>
                  <a:srgbClr val="FFFFFF"/>
                </a:solidFill>
              </a:rPr>
            </a:br>
            <a:br>
              <a:rPr lang="en-US" sz="3600" spc="1300" dirty="0">
                <a:solidFill>
                  <a:srgbClr val="FFFFFF"/>
                </a:solidFill>
              </a:rPr>
            </a:br>
            <a:r>
              <a:rPr lang="en-US" sz="3600" spc="1300" dirty="0">
                <a:solidFill>
                  <a:srgbClr val="FFFFFF"/>
                </a:solidFill>
              </a:rPr>
              <a:t>                         </a:t>
            </a:r>
            <a:r>
              <a:rPr lang="en-US" sz="1100" spc="0" dirty="0">
                <a:latin typeface="Times New Roman" panose="02020603050405020304" pitchFamily="18" charset="0"/>
                <a:cs typeface="Times New Roman" panose="02020603050405020304" pitchFamily="18" charset="0"/>
              </a:rPr>
              <a:t>(</a:t>
            </a:r>
            <a:r>
              <a:rPr lang="en-US" sz="1100" cap="none" spc="0" dirty="0">
                <a:latin typeface="Times New Roman" panose="02020603050405020304" pitchFamily="18" charset="0"/>
                <a:cs typeface="Times New Roman" panose="02020603050405020304" pitchFamily="18" charset="0"/>
              </a:rPr>
              <a:t>UN, 2024; RL360, 2024; </a:t>
            </a:r>
            <a:r>
              <a:rPr lang="en-GB" sz="1100" cap="none" spc="0" dirty="0">
                <a:latin typeface="Times New Roman" panose="02020603050405020304" pitchFamily="18" charset="0"/>
                <a:cs typeface="Times New Roman" panose="02020603050405020304" pitchFamily="18" charset="0"/>
              </a:rPr>
              <a:t>United Nations, 2023a; United Nations, 2023b; </a:t>
            </a:r>
            <a:br>
              <a:rPr lang="en-GB" sz="1100" cap="none" spc="0" dirty="0">
                <a:latin typeface="Times New Roman" panose="02020603050405020304" pitchFamily="18" charset="0"/>
                <a:cs typeface="Times New Roman" panose="02020603050405020304" pitchFamily="18" charset="0"/>
              </a:rPr>
            </a:br>
            <a:r>
              <a:rPr lang="en-GB" sz="1100" cap="none" spc="0" dirty="0">
                <a:latin typeface="Times New Roman" panose="02020603050405020304" pitchFamily="18" charset="0"/>
                <a:cs typeface="Times New Roman" panose="02020603050405020304" pitchFamily="18" charset="0"/>
              </a:rPr>
              <a:t>                                                                                                                                                                                                                                                   United Nations, 2023c; United Nations, 2023d </a:t>
            </a:r>
            <a:r>
              <a:rPr lang="en-US" sz="1000" cap="none" spc="0" dirty="0">
                <a:latin typeface="Times New Roman" panose="02020603050405020304" pitchFamily="18" charset="0"/>
                <a:cs typeface="Times New Roman" panose="02020603050405020304" pitchFamily="18" charset="0"/>
              </a:rPr>
              <a:t>)</a:t>
            </a:r>
            <a:endParaRPr lang="en-US" sz="3600" spc="0" dirty="0">
              <a:latin typeface="Times New Roman" panose="02020603050405020304" pitchFamily="18" charset="0"/>
              <a:cs typeface="Times New Roman" panose="02020603050405020304" pitchFamily="18" charset="0"/>
            </a:endParaRPr>
          </a:p>
        </p:txBody>
      </p:sp>
      <p:sp>
        <p:nvSpPr>
          <p:cNvPr id="33" name="Rectangle 32">
            <a:extLst>
              <a:ext uri="{FF2B5EF4-FFF2-40B4-BE49-F238E27FC236}">
                <a16:creationId xmlns:a16="http://schemas.microsoft.com/office/drawing/2014/main" id="{2BF5D4DB-368A-4B23-81E4-E0454BAD86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253" y="322803"/>
            <a:ext cx="642729" cy="2930667"/>
          </a:xfrm>
          <a:prstGeom prst="rect">
            <a:avLst/>
          </a:prstGeom>
          <a:blipFill dpi="0" rotWithShape="1">
            <a:blip r:embed="rId7">
              <a:alphaModFix amt="99000"/>
              <a:extLst>
                <a:ext uri="{96DAC541-7B7A-43D3-8B79-37D633B846F1}">
                  <asvg:svgBlip xmlns:asvg="http://schemas.microsoft.com/office/drawing/2016/SVG/main" r:embed="rId8"/>
                </a:ext>
              </a:extLst>
            </a:blip>
            <a:srcRect/>
            <a:tile tx="0" ty="0" sx="6000" sy="6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F372D7B9-36D5-4C1F-B7C9-36717C28F1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0"/>
            <a:ext cx="206609" cy="202130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17398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C2AFA5F-EB7F-4280-BAAD-A7641CA3FF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3B27BEE-1D7C-BF3C-9391-7D725DE4A4BA}"/>
              </a:ext>
            </a:extLst>
          </p:cNvPr>
          <p:cNvSpPr>
            <a:spLocks noGrp="1"/>
          </p:cNvSpPr>
          <p:nvPr>
            <p:ph type="title"/>
          </p:nvPr>
        </p:nvSpPr>
        <p:spPr>
          <a:xfrm>
            <a:off x="3273839" y="19158"/>
            <a:ext cx="7638168" cy="1470404"/>
          </a:xfrm>
        </p:spPr>
        <p:txBody>
          <a:bodyPr anchor="b">
            <a:normAutofit/>
          </a:bodyPr>
          <a:lstStyle/>
          <a:p>
            <a:r>
              <a:rPr lang="en-GB" dirty="0"/>
              <a:t>Conclusion</a:t>
            </a:r>
          </a:p>
        </p:txBody>
      </p:sp>
      <p:sp>
        <p:nvSpPr>
          <p:cNvPr id="10" name="Rectangle 9">
            <a:extLst>
              <a:ext uri="{FF2B5EF4-FFF2-40B4-BE49-F238E27FC236}">
                <a16:creationId xmlns:a16="http://schemas.microsoft.com/office/drawing/2014/main" id="{BDAC9C0A-BBCA-4B9F-8ADF-5B2CCB19F9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0"/>
            <a:ext cx="206609" cy="202130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Content Placeholder 2">
            <a:extLst>
              <a:ext uri="{FF2B5EF4-FFF2-40B4-BE49-F238E27FC236}">
                <a16:creationId xmlns:a16="http://schemas.microsoft.com/office/drawing/2014/main" id="{29FD886C-A6F7-14C1-E1DD-15A4017C0A1D}"/>
              </a:ext>
            </a:extLst>
          </p:cNvPr>
          <p:cNvSpPr>
            <a:spLocks noGrp="1"/>
          </p:cNvSpPr>
          <p:nvPr>
            <p:ph idx="1"/>
          </p:nvPr>
        </p:nvSpPr>
        <p:spPr>
          <a:xfrm>
            <a:off x="3063234" y="2097895"/>
            <a:ext cx="6556169" cy="3614813"/>
          </a:xfrm>
        </p:spPr>
        <p:txBody>
          <a:bodyPr>
            <a:normAutofit fontScale="92500" lnSpcReduction="10000"/>
          </a:bodyPr>
          <a:lstStyle/>
          <a:p>
            <a:pPr>
              <a:lnSpc>
                <a:spcPct val="120000"/>
              </a:lnSpc>
            </a:pPr>
            <a:r>
              <a:rPr lang="en-GB" sz="1700" dirty="0"/>
              <a:t>E</a:t>
            </a:r>
            <a:r>
              <a:rPr lang="en-GB" sz="1700" b="0" i="0" u="none" strike="noStrike" dirty="0">
                <a:effectLst/>
              </a:rPr>
              <a:t>co-centric communities in Wales </a:t>
            </a:r>
            <a:r>
              <a:rPr lang="en-GB" sz="1700" dirty="0"/>
              <a:t>highlights</a:t>
            </a:r>
            <a:r>
              <a:rPr lang="en-GB" sz="1700" b="0" i="0" u="none" strike="noStrike" dirty="0">
                <a:effectLst/>
              </a:rPr>
              <a:t> the vital role in fostering sustainability.</a:t>
            </a:r>
          </a:p>
          <a:p>
            <a:pPr>
              <a:lnSpc>
                <a:spcPct val="120000"/>
              </a:lnSpc>
            </a:pPr>
            <a:r>
              <a:rPr lang="en-GB" sz="1700" dirty="0"/>
              <a:t>P</a:t>
            </a:r>
            <a:r>
              <a:rPr lang="en-GB" sz="1700" b="0" i="0" u="none" strike="noStrike" dirty="0">
                <a:effectLst/>
              </a:rPr>
              <a:t>rioritize ecological balance, resource conservation, and social equity. </a:t>
            </a:r>
          </a:p>
          <a:p>
            <a:pPr>
              <a:lnSpc>
                <a:spcPct val="120000"/>
              </a:lnSpc>
            </a:pPr>
            <a:r>
              <a:rPr lang="en-GB" sz="1700" dirty="0"/>
              <a:t>C</a:t>
            </a:r>
            <a:r>
              <a:rPr lang="en-GB" sz="1700" b="0" i="0" u="none" strike="noStrike" dirty="0">
                <a:effectLst/>
              </a:rPr>
              <a:t>limate action, responsible consumption, and sustainable cities and communities.</a:t>
            </a:r>
          </a:p>
          <a:p>
            <a:pPr>
              <a:lnSpc>
                <a:spcPct val="120000"/>
              </a:lnSpc>
            </a:pPr>
            <a:r>
              <a:rPr lang="en-GB" sz="1700" dirty="0"/>
              <a:t>E</a:t>
            </a:r>
            <a:r>
              <a:rPr lang="en-GB" sz="1700" b="0" i="0" u="none" strike="noStrike" dirty="0">
                <a:effectLst/>
              </a:rPr>
              <a:t>nvironmental preservation </a:t>
            </a:r>
          </a:p>
          <a:p>
            <a:pPr>
              <a:lnSpc>
                <a:spcPct val="120000"/>
              </a:lnSpc>
            </a:pPr>
            <a:r>
              <a:rPr lang="en-GB" sz="1700" dirty="0"/>
              <a:t>S</a:t>
            </a:r>
            <a:r>
              <a:rPr lang="en-GB" sz="1700" b="0" i="0" u="none" strike="noStrike" dirty="0">
                <a:effectLst/>
              </a:rPr>
              <a:t>ense of community, resilience, and well-being among their members. </a:t>
            </a:r>
          </a:p>
          <a:p>
            <a:pPr>
              <a:lnSpc>
                <a:spcPct val="120000"/>
              </a:lnSpc>
            </a:pPr>
            <a:r>
              <a:rPr lang="en-GB" sz="1700" b="0" i="0" u="none" strike="noStrike" dirty="0">
                <a:effectLst/>
              </a:rPr>
              <a:t>Sustainable and equitable world for current and future generations</a:t>
            </a:r>
          </a:p>
        </p:txBody>
      </p:sp>
      <p:sp>
        <p:nvSpPr>
          <p:cNvPr id="12" name="Rectangle 11">
            <a:extLst>
              <a:ext uri="{FF2B5EF4-FFF2-40B4-BE49-F238E27FC236}">
                <a16:creationId xmlns:a16="http://schemas.microsoft.com/office/drawing/2014/main" id="{1B784CEF-F6B1-4D62-86B3-F2A7C4EFB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1248316" y="2749419"/>
            <a:ext cx="949990" cy="4114798"/>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148D47FD-99F1-4F70-A0B7-DE3FFDD3B8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8740216" y="2930143"/>
            <a:ext cx="5214382" cy="1269732"/>
          </a:xfrm>
          <a:custGeom>
            <a:avLst/>
            <a:gdLst>
              <a:gd name="connsiteX0" fmla="*/ 757287 w 757287"/>
              <a:gd name="connsiteY0" fmla="*/ 3694096 h 3694096"/>
              <a:gd name="connsiteX1" fmla="*/ 757287 w 757287"/>
              <a:gd name="connsiteY1" fmla="*/ 0 h 3694096"/>
              <a:gd name="connsiteX2" fmla="*/ 0 w 757287"/>
              <a:gd name="connsiteY2" fmla="*/ 0 h 3694096"/>
              <a:gd name="connsiteX3" fmla="*/ 0 w 757287"/>
              <a:gd name="connsiteY3" fmla="*/ 3686094 h 3694096"/>
            </a:gdLst>
            <a:ahLst/>
            <a:cxnLst>
              <a:cxn ang="0">
                <a:pos x="connsiteX0" y="connsiteY0"/>
              </a:cxn>
              <a:cxn ang="0">
                <a:pos x="connsiteX1" y="connsiteY1"/>
              </a:cxn>
              <a:cxn ang="0">
                <a:pos x="connsiteX2" y="connsiteY2"/>
              </a:cxn>
              <a:cxn ang="0">
                <a:pos x="connsiteX3" y="connsiteY3"/>
              </a:cxn>
            </a:cxnLst>
            <a:rect l="l" t="t" r="r" b="b"/>
            <a:pathLst>
              <a:path w="757287" h="3694096">
                <a:moveTo>
                  <a:pt x="757287" y="3694096"/>
                </a:moveTo>
                <a:lnTo>
                  <a:pt x="757287" y="0"/>
                </a:lnTo>
                <a:lnTo>
                  <a:pt x="0" y="0"/>
                </a:lnTo>
                <a:lnTo>
                  <a:pt x="0" y="3686094"/>
                </a:lnTo>
                <a:close/>
              </a:path>
            </a:pathLst>
          </a:custGeom>
          <a:blipFill dpi="0" rotWithShape="1">
            <a:blip r:embed="rId3">
              <a:extLst>
                <a:ext uri="{96DAC541-7B7A-43D3-8B79-37D633B846F1}">
                  <asvg:svgBlip xmlns:asvg="http://schemas.microsoft.com/office/drawing/2016/SVG/main" r:embed="rId4"/>
                </a:ext>
              </a:extLst>
            </a:blip>
            <a:srcRect/>
            <a:tile tx="0" ty="0" sx="6000" sy="6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5" name="Picture 44" descr="Sea of buildings at twilight">
            <a:extLst>
              <a:ext uri="{FF2B5EF4-FFF2-40B4-BE49-F238E27FC236}">
                <a16:creationId xmlns:a16="http://schemas.microsoft.com/office/drawing/2014/main" id="{807C813A-6951-E13C-F58C-5734AB693709}"/>
              </a:ext>
            </a:extLst>
          </p:cNvPr>
          <p:cNvPicPr>
            <a:picLocks noChangeAspect="1"/>
          </p:cNvPicPr>
          <p:nvPr/>
        </p:nvPicPr>
        <p:blipFill>
          <a:blip r:embed="rId5"/>
          <a:stretch>
            <a:fillRect/>
          </a:stretch>
        </p:blipFill>
        <p:spPr>
          <a:xfrm>
            <a:off x="-3153" y="-23991"/>
            <a:ext cx="2798500" cy="2254889"/>
          </a:xfrm>
          <a:prstGeom prst="rect">
            <a:avLst/>
          </a:prstGeom>
        </p:spPr>
      </p:pic>
      <p:pic>
        <p:nvPicPr>
          <p:cNvPr id="51" name="Picture 50" descr="Houses in an area">
            <a:extLst>
              <a:ext uri="{FF2B5EF4-FFF2-40B4-BE49-F238E27FC236}">
                <a16:creationId xmlns:a16="http://schemas.microsoft.com/office/drawing/2014/main" id="{80C86F87-8251-C6C3-6FF5-43F6835A5D59}"/>
              </a:ext>
            </a:extLst>
          </p:cNvPr>
          <p:cNvPicPr>
            <a:picLocks noChangeAspect="1"/>
          </p:cNvPicPr>
          <p:nvPr/>
        </p:nvPicPr>
        <p:blipFill>
          <a:blip r:embed="rId6"/>
          <a:stretch>
            <a:fillRect/>
          </a:stretch>
        </p:blipFill>
        <p:spPr>
          <a:xfrm>
            <a:off x="-16231" y="2146515"/>
            <a:ext cx="2811578" cy="2373883"/>
          </a:xfrm>
          <a:prstGeom prst="rect">
            <a:avLst/>
          </a:prstGeom>
        </p:spPr>
      </p:pic>
      <p:pic>
        <p:nvPicPr>
          <p:cNvPr id="55" name="Picture 54" descr="Bright coloured houses">
            <a:extLst>
              <a:ext uri="{FF2B5EF4-FFF2-40B4-BE49-F238E27FC236}">
                <a16:creationId xmlns:a16="http://schemas.microsoft.com/office/drawing/2014/main" id="{15FFD30E-25BA-CCC0-D61B-E93A609BEA45}"/>
              </a:ext>
            </a:extLst>
          </p:cNvPr>
          <p:cNvPicPr>
            <a:picLocks noChangeAspect="1"/>
          </p:cNvPicPr>
          <p:nvPr/>
        </p:nvPicPr>
        <p:blipFill>
          <a:blip r:embed="rId7"/>
          <a:stretch>
            <a:fillRect/>
          </a:stretch>
        </p:blipFill>
        <p:spPr>
          <a:xfrm>
            <a:off x="-12401" y="4526615"/>
            <a:ext cx="2811578" cy="2331386"/>
          </a:xfrm>
          <a:prstGeom prst="rect">
            <a:avLst/>
          </a:prstGeom>
        </p:spPr>
      </p:pic>
      <p:pic>
        <p:nvPicPr>
          <p:cNvPr id="58" name="Picture 57" descr="A house with a grass roof&#10;&#10;Description automatically generated">
            <a:extLst>
              <a:ext uri="{FF2B5EF4-FFF2-40B4-BE49-F238E27FC236}">
                <a16:creationId xmlns:a16="http://schemas.microsoft.com/office/drawing/2014/main" id="{854AB20B-142B-B171-DAB1-70CA7B4FB1BD}"/>
              </a:ext>
            </a:extLst>
          </p:cNvPr>
          <p:cNvPicPr>
            <a:picLocks noChangeAspect="1"/>
          </p:cNvPicPr>
          <p:nvPr/>
        </p:nvPicPr>
        <p:blipFill>
          <a:blip r:embed="rId8"/>
          <a:srcRect l="18655" r="452"/>
          <a:stretch/>
        </p:blipFill>
        <p:spPr>
          <a:xfrm>
            <a:off x="9635166" y="4205990"/>
            <a:ext cx="2559987" cy="2652010"/>
          </a:xfrm>
          <a:prstGeom prst="rect">
            <a:avLst/>
          </a:prstGeom>
        </p:spPr>
      </p:pic>
      <p:pic>
        <p:nvPicPr>
          <p:cNvPr id="60" name="Picture 59" descr="A house with a sign in front of it&#10;&#10;Description automatically generated">
            <a:extLst>
              <a:ext uri="{FF2B5EF4-FFF2-40B4-BE49-F238E27FC236}">
                <a16:creationId xmlns:a16="http://schemas.microsoft.com/office/drawing/2014/main" id="{4C05226F-7B4B-8358-A76C-B5BF241460F6}"/>
              </a:ext>
            </a:extLst>
          </p:cNvPr>
          <p:cNvPicPr>
            <a:picLocks noChangeAspect="1"/>
          </p:cNvPicPr>
          <p:nvPr/>
        </p:nvPicPr>
        <p:blipFill>
          <a:blip r:embed="rId9"/>
          <a:srcRect r="9880" b="-1"/>
          <a:stretch/>
        </p:blipFill>
        <p:spPr>
          <a:xfrm>
            <a:off x="9630437" y="2021305"/>
            <a:ext cx="2563140" cy="2254889"/>
          </a:xfrm>
          <a:prstGeom prst="rect">
            <a:avLst/>
          </a:prstGeom>
        </p:spPr>
      </p:pic>
      <p:pic>
        <p:nvPicPr>
          <p:cNvPr id="61" name="Picture 60" descr="A teepee in the woods&#10;&#10;Description automatically generated">
            <a:extLst>
              <a:ext uri="{FF2B5EF4-FFF2-40B4-BE49-F238E27FC236}">
                <a16:creationId xmlns:a16="http://schemas.microsoft.com/office/drawing/2014/main" id="{960A72C2-10E3-0DA1-06B7-80C306172791}"/>
              </a:ext>
            </a:extLst>
          </p:cNvPr>
          <p:cNvPicPr>
            <a:picLocks noChangeAspect="1"/>
          </p:cNvPicPr>
          <p:nvPr/>
        </p:nvPicPr>
        <p:blipFill>
          <a:blip r:embed="rId10"/>
          <a:srcRect l="9900" r="8592" b="-1"/>
          <a:stretch/>
        </p:blipFill>
        <p:spPr>
          <a:xfrm>
            <a:off x="9625708" y="-23992"/>
            <a:ext cx="2577326" cy="2059893"/>
          </a:xfrm>
          <a:prstGeom prst="rect">
            <a:avLst/>
          </a:prstGeom>
        </p:spPr>
      </p:pic>
      <p:sp>
        <p:nvSpPr>
          <p:cNvPr id="62" name="TextBox 61">
            <a:extLst>
              <a:ext uri="{FF2B5EF4-FFF2-40B4-BE49-F238E27FC236}">
                <a16:creationId xmlns:a16="http://schemas.microsoft.com/office/drawing/2014/main" id="{2A52A09D-8D13-1B73-0074-B460B5DCA50C}"/>
              </a:ext>
            </a:extLst>
          </p:cNvPr>
          <p:cNvSpPr txBox="1"/>
          <p:nvPr/>
        </p:nvSpPr>
        <p:spPr>
          <a:xfrm>
            <a:off x="3646461" y="6340414"/>
            <a:ext cx="5389714" cy="615553"/>
          </a:xfrm>
          <a:prstGeom prst="rect">
            <a:avLst/>
          </a:prstGeom>
          <a:noFill/>
        </p:spPr>
        <p:txBody>
          <a:bodyPr wrap="square" rtlCol="0">
            <a:spAutoFit/>
          </a:bodyPr>
          <a:lstStyle/>
          <a:p>
            <a:r>
              <a:rPr lang="en-GB" sz="800" dirty="0">
                <a:latin typeface="Times New Roman" panose="02020603050405020304" pitchFamily="18" charset="0"/>
                <a:cs typeface="Times New Roman" panose="02020603050405020304" pitchFamily="18" charset="0"/>
              </a:rPr>
              <a:t>(</a:t>
            </a:r>
            <a:r>
              <a:rPr lang="en-GB" sz="800" dirty="0" err="1">
                <a:latin typeface="Times New Roman" panose="02020603050405020304" pitchFamily="18" charset="0"/>
                <a:cs typeface="Times New Roman" panose="02020603050405020304" pitchFamily="18" charset="0"/>
              </a:rPr>
              <a:t>Brithdirmawr</a:t>
            </a:r>
            <a:r>
              <a:rPr lang="en-GB" sz="800" dirty="0">
                <a:latin typeface="Times New Roman" panose="02020603050405020304" pitchFamily="18" charset="0"/>
                <a:cs typeface="Times New Roman" panose="02020603050405020304" pitchFamily="18" charset="0"/>
              </a:rPr>
              <a:t>, 2024; Lammas., 2024; Huck, No Date; TCPA, 2021; </a:t>
            </a: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Brundtland report, 1987; Purvis, Mao and Robinson, 2019; </a:t>
            </a:r>
            <a:r>
              <a:rPr lang="en-US" sz="800" dirty="0" err="1">
                <a:latin typeface="Times New Roman" panose="02020603050405020304" pitchFamily="18" charset="0"/>
                <a:cs typeface="Times New Roman" panose="02020603050405020304" pitchFamily="18" charset="0"/>
              </a:rPr>
              <a:t>O’riordan</a:t>
            </a:r>
            <a:r>
              <a:rPr lang="en-US" sz="800" dirty="0">
                <a:latin typeface="Times New Roman" panose="02020603050405020304" pitchFamily="18" charset="0"/>
                <a:cs typeface="Times New Roman" panose="02020603050405020304" pitchFamily="18" charset="0"/>
              </a:rPr>
              <a:t>, 1989; </a:t>
            </a:r>
            <a:r>
              <a:rPr lang="en-GB" sz="800" kern="100" dirty="0" err="1">
                <a:effectLst/>
                <a:latin typeface="Times New Roman" panose="02020603050405020304" pitchFamily="18" charset="0"/>
                <a:ea typeface="Aptos" panose="020B0004020202020204" pitchFamily="34" charset="0"/>
                <a:cs typeface="Times New Roman" panose="02020603050405020304" pitchFamily="18" charset="0"/>
              </a:rPr>
              <a:t>Brithdir</a:t>
            </a:r>
            <a:r>
              <a:rPr lang="en-GB" sz="800" kern="100" dirty="0">
                <a:effectLst/>
                <a:latin typeface="Times New Roman" panose="02020603050405020304" pitchFamily="18" charset="0"/>
                <a:ea typeface="Aptos" panose="020B0004020202020204" pitchFamily="34" charset="0"/>
                <a:cs typeface="Times New Roman" panose="02020603050405020304" pitchFamily="18" charset="0"/>
              </a:rPr>
              <a:t> </a:t>
            </a:r>
            <a:r>
              <a:rPr lang="en-GB" sz="800" kern="100" dirty="0" err="1">
                <a:effectLst/>
                <a:latin typeface="Times New Roman" panose="02020603050405020304" pitchFamily="18" charset="0"/>
                <a:ea typeface="Aptos" panose="020B0004020202020204" pitchFamily="34" charset="0"/>
                <a:cs typeface="Times New Roman" panose="02020603050405020304" pitchFamily="18" charset="0"/>
              </a:rPr>
              <a:t>Mawr</a:t>
            </a:r>
            <a:r>
              <a:rPr lang="en-GB" sz="800" kern="100" dirty="0">
                <a:latin typeface="Times New Roman" panose="02020603050405020304" pitchFamily="18" charset="0"/>
                <a:ea typeface="Aptos" panose="020B0004020202020204" pitchFamily="34" charset="0"/>
                <a:cs typeface="Times New Roman" panose="02020603050405020304" pitchFamily="18" charset="0"/>
              </a:rPr>
              <a:t>, 2023; </a:t>
            </a:r>
            <a:r>
              <a:rPr lang="en-GB" sz="800" dirty="0">
                <a:latin typeface="Times New Roman" panose="02020603050405020304" pitchFamily="18" charset="0"/>
                <a:cs typeface="Times New Roman" panose="02020603050405020304" pitchFamily="18" charset="0"/>
              </a:rPr>
              <a:t>Pritchard, 2015; Humphries, 2024; </a:t>
            </a:r>
            <a:r>
              <a:rPr lang="en-US" sz="800" cap="none" spc="0" dirty="0">
                <a:latin typeface="Times New Roman" panose="02020603050405020304" pitchFamily="18" charset="0"/>
                <a:cs typeface="Times New Roman" panose="02020603050405020304" pitchFamily="18" charset="0"/>
              </a:rPr>
              <a:t>UN, 2024; </a:t>
            </a:r>
            <a:r>
              <a:rPr lang="en-GB" sz="800" kern="0" spc="0" dirty="0">
                <a:latin typeface="Times New Roman" panose="02020603050405020304" pitchFamily="18" charset="0"/>
                <a:ea typeface="Times New Roman" panose="02020603050405020304" pitchFamily="18" charset="0"/>
                <a:cs typeface="Times New Roman" panose="02020603050405020304" pitchFamily="18" charset="0"/>
              </a:rPr>
              <a:t>UCLA, 2024</a:t>
            </a:r>
            <a:r>
              <a:rPr lang="en-US" sz="800" dirty="0">
                <a:latin typeface="Times New Roman" panose="02020603050405020304" pitchFamily="18" charset="0"/>
                <a:cs typeface="Times New Roman" panose="02020603050405020304" pitchFamily="18" charset="0"/>
              </a:rPr>
              <a:t>)</a:t>
            </a:r>
            <a:endParaRPr lang="en-GB" sz="800" dirty="0">
              <a:latin typeface="Times New Roman" panose="02020603050405020304" pitchFamily="18"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4985453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D751C2A-992E-B85A-D36C-94E6A78758EA}"/>
              </a:ext>
            </a:extLst>
          </p:cNvPr>
          <p:cNvSpPr>
            <a:spLocks noGrp="1"/>
          </p:cNvSpPr>
          <p:nvPr>
            <p:ph idx="1"/>
          </p:nvPr>
        </p:nvSpPr>
        <p:spPr>
          <a:xfrm>
            <a:off x="560689" y="1580828"/>
            <a:ext cx="10357666" cy="5529666"/>
          </a:xfrm>
        </p:spPr>
        <p:txBody>
          <a:bodyPr>
            <a:normAutofit fontScale="92500"/>
          </a:bodyPr>
          <a:lstStyle/>
          <a:p>
            <a:pPr marL="432000" indent="-493200">
              <a:buNone/>
            </a:pPr>
            <a:r>
              <a:rPr lang="en-GB" sz="1700" kern="100" dirty="0" err="1">
                <a:effectLst/>
                <a:latin typeface="Times New Roman" panose="02020603050405020304" pitchFamily="18" charset="0"/>
                <a:ea typeface="Aptos" panose="020B0004020202020204" pitchFamily="34" charset="0"/>
                <a:cs typeface="Times New Roman" panose="02020603050405020304" pitchFamily="18" charset="0"/>
              </a:rPr>
              <a:t>Baranwal</a:t>
            </a:r>
            <a:r>
              <a:rPr lang="en-GB" sz="1700" kern="100" dirty="0">
                <a:effectLst/>
                <a:latin typeface="Times New Roman" panose="02020603050405020304" pitchFamily="18" charset="0"/>
                <a:ea typeface="Aptos" panose="020B0004020202020204" pitchFamily="34" charset="0"/>
                <a:cs typeface="Times New Roman" panose="02020603050405020304" pitchFamily="18" charset="0"/>
              </a:rPr>
              <a:t>, A., And </a:t>
            </a:r>
            <a:r>
              <a:rPr lang="en-GB" sz="1700" kern="100" dirty="0" err="1">
                <a:effectLst/>
                <a:latin typeface="Times New Roman" panose="02020603050405020304" pitchFamily="18" charset="0"/>
                <a:ea typeface="Aptos" panose="020B0004020202020204" pitchFamily="34" charset="0"/>
                <a:cs typeface="Times New Roman" panose="02020603050405020304" pitchFamily="18" charset="0"/>
              </a:rPr>
              <a:t>thekkiniyath</a:t>
            </a:r>
            <a:r>
              <a:rPr lang="en-GB" sz="1700" kern="100" dirty="0">
                <a:effectLst/>
                <a:latin typeface="Times New Roman" panose="02020603050405020304" pitchFamily="18" charset="0"/>
                <a:ea typeface="Aptos" panose="020B0004020202020204" pitchFamily="34" charset="0"/>
                <a:cs typeface="Times New Roman" panose="02020603050405020304" pitchFamily="18" charset="0"/>
              </a:rPr>
              <a:t>, S, F., (2017). Shifting from human centric to eco-centric platform-deep ecology. University of Mumbai, Dept. of Sociology Mother of Jesus Church, SM Road, </a:t>
            </a:r>
            <a:r>
              <a:rPr lang="en-GB" sz="1700" kern="100" dirty="0" err="1">
                <a:effectLst/>
                <a:latin typeface="Times New Roman" panose="02020603050405020304" pitchFamily="18" charset="0"/>
                <a:ea typeface="Aptos" panose="020B0004020202020204" pitchFamily="34" charset="0"/>
                <a:cs typeface="Times New Roman" panose="02020603050405020304" pitchFamily="18" charset="0"/>
              </a:rPr>
              <a:t>Antop</a:t>
            </a:r>
            <a:r>
              <a:rPr lang="en-GB" sz="1700" kern="100" dirty="0">
                <a:effectLst/>
                <a:latin typeface="Times New Roman" panose="02020603050405020304" pitchFamily="18" charset="0"/>
                <a:ea typeface="Aptos" panose="020B0004020202020204" pitchFamily="34" charset="0"/>
                <a:cs typeface="Times New Roman" panose="02020603050405020304" pitchFamily="18" charset="0"/>
              </a:rPr>
              <a:t> Hill, Mumbai Available at: </a:t>
            </a:r>
            <a:r>
              <a:rPr lang="en-GB" sz="1700" u="sng" kern="100" dirty="0">
                <a:solidFill>
                  <a:srgbClr val="467886"/>
                </a:solidFill>
                <a:effectLst/>
                <a:latin typeface="Times New Roman" panose="02020603050405020304" pitchFamily="18" charset="0"/>
                <a:ea typeface="Aptos" panose="020B0004020202020204" pitchFamily="34" charset="0"/>
                <a:cs typeface="Times New Roman" panose="02020603050405020304" pitchFamily="18" charset="0"/>
                <a:hlinkClick r:id="rId2"/>
              </a:rPr>
              <a:t>https://www.researchgate.net/profile/Annu-Baranwal/publication/315831329_Shifting_from_Human_Centric_to_Eco_Centric_Platform-_Deep_Ecology/links/58ea103f0f7e9b978f8245b1/Shifting-from-Human-Centric-to-Eco-Centric-Platform-Deep-Ecology.pdf</a:t>
            </a:r>
            <a:r>
              <a:rPr lang="en-GB" sz="1700" kern="100" dirty="0">
                <a:effectLst/>
                <a:latin typeface="Times New Roman" panose="02020603050405020304" pitchFamily="18" charset="0"/>
                <a:ea typeface="Aptos" panose="020B0004020202020204" pitchFamily="34" charset="0"/>
                <a:cs typeface="Times New Roman" panose="02020603050405020304" pitchFamily="18" charset="0"/>
              </a:rPr>
              <a:t> [Assessed on 06th December 2024]. </a:t>
            </a:r>
          </a:p>
          <a:p>
            <a:pPr marL="432000" indent="-493200">
              <a:buNone/>
            </a:pPr>
            <a:r>
              <a:rPr lang="en-GB" sz="1700" kern="100" dirty="0" err="1">
                <a:effectLst/>
                <a:latin typeface="Times New Roman" panose="02020603050405020304" pitchFamily="18" charset="0"/>
                <a:ea typeface="Aptos" panose="020B0004020202020204" pitchFamily="34" charset="0"/>
                <a:cs typeface="Times New Roman" panose="02020603050405020304" pitchFamily="18" charset="0"/>
              </a:rPr>
              <a:t>Brithdirmawr</a:t>
            </a:r>
            <a:r>
              <a:rPr lang="en-GB" sz="1700" kern="100" dirty="0">
                <a:effectLst/>
                <a:latin typeface="Times New Roman" panose="02020603050405020304" pitchFamily="18" charset="0"/>
                <a:ea typeface="Aptos" panose="020B0004020202020204" pitchFamily="34" charset="0"/>
                <a:cs typeface="Times New Roman" panose="02020603050405020304" pitchFamily="18" charset="0"/>
              </a:rPr>
              <a:t>, (2024). What is </a:t>
            </a:r>
            <a:r>
              <a:rPr lang="en-GB" sz="1700" kern="100" dirty="0" err="1">
                <a:effectLst/>
                <a:latin typeface="Times New Roman" panose="02020603050405020304" pitchFamily="18" charset="0"/>
                <a:ea typeface="Aptos" panose="020B0004020202020204" pitchFamily="34" charset="0"/>
                <a:cs typeface="Times New Roman" panose="02020603050405020304" pitchFamily="18" charset="0"/>
              </a:rPr>
              <a:t>Brithdir</a:t>
            </a:r>
            <a:r>
              <a:rPr lang="en-GB" sz="1700" kern="100" dirty="0">
                <a:effectLst/>
                <a:latin typeface="Times New Roman" panose="02020603050405020304" pitchFamily="18" charset="0"/>
                <a:ea typeface="Aptos" panose="020B0004020202020204" pitchFamily="34" charset="0"/>
                <a:cs typeface="Times New Roman" panose="02020603050405020304" pitchFamily="18" charset="0"/>
              </a:rPr>
              <a:t> </a:t>
            </a:r>
            <a:r>
              <a:rPr lang="en-GB" sz="1700" kern="100" dirty="0" err="1">
                <a:effectLst/>
                <a:latin typeface="Times New Roman" panose="02020603050405020304" pitchFamily="18" charset="0"/>
                <a:ea typeface="Aptos" panose="020B0004020202020204" pitchFamily="34" charset="0"/>
                <a:cs typeface="Times New Roman" panose="02020603050405020304" pitchFamily="18" charset="0"/>
              </a:rPr>
              <a:t>Mawr</a:t>
            </a:r>
            <a:r>
              <a:rPr lang="en-GB" sz="1700" kern="100" dirty="0">
                <a:effectLst/>
                <a:latin typeface="Times New Roman" panose="02020603050405020304" pitchFamily="18" charset="0"/>
                <a:ea typeface="Aptos" panose="020B0004020202020204" pitchFamily="34" charset="0"/>
                <a:cs typeface="Times New Roman" panose="02020603050405020304" pitchFamily="18" charset="0"/>
              </a:rPr>
              <a:t>? Available at: </a:t>
            </a:r>
            <a:r>
              <a:rPr lang="en-GB" sz="1700" u="sng" kern="100" dirty="0">
                <a:solidFill>
                  <a:srgbClr val="467886"/>
                </a:solidFill>
                <a:effectLst/>
                <a:latin typeface="Times New Roman" panose="02020603050405020304" pitchFamily="18" charset="0"/>
                <a:ea typeface="Aptos" panose="020B0004020202020204" pitchFamily="34" charset="0"/>
                <a:cs typeface="Times New Roman" panose="02020603050405020304" pitchFamily="18" charset="0"/>
                <a:hlinkClick r:id="rId3"/>
              </a:rPr>
              <a:t>https://brithdirmawr.co.uk/</a:t>
            </a:r>
            <a:r>
              <a:rPr lang="en-GB" sz="1700" kern="100" dirty="0">
                <a:effectLst/>
                <a:latin typeface="Times New Roman" panose="02020603050405020304" pitchFamily="18" charset="0"/>
                <a:ea typeface="Aptos" panose="020B0004020202020204" pitchFamily="34" charset="0"/>
                <a:cs typeface="Times New Roman" panose="02020603050405020304" pitchFamily="18" charset="0"/>
              </a:rPr>
              <a:t> [Assessed on 8th December 2024].</a:t>
            </a:r>
          </a:p>
          <a:p>
            <a:pPr marL="432000" indent="-493200">
              <a:buNone/>
            </a:pPr>
            <a:r>
              <a:rPr lang="en-GB" sz="1700" kern="100" dirty="0">
                <a:effectLst/>
                <a:latin typeface="Times New Roman" panose="02020603050405020304" pitchFamily="18" charset="0"/>
                <a:ea typeface="Aptos" panose="020B0004020202020204" pitchFamily="34" charset="0"/>
                <a:cs typeface="Times New Roman" panose="02020603050405020304" pitchFamily="18" charset="0"/>
              </a:rPr>
              <a:t>Brundtland, G.H. (1987) Our Common Future: Report of the World Commission on Environment and Development. Geneva, UN-</a:t>
            </a:r>
            <a:r>
              <a:rPr lang="en-GB" sz="1700" kern="100" dirty="0" err="1">
                <a:effectLst/>
                <a:latin typeface="Times New Roman" panose="02020603050405020304" pitchFamily="18" charset="0"/>
                <a:ea typeface="Aptos" panose="020B0004020202020204" pitchFamily="34" charset="0"/>
                <a:cs typeface="Times New Roman" panose="02020603050405020304" pitchFamily="18" charset="0"/>
              </a:rPr>
              <a:t>Dokument</a:t>
            </a:r>
            <a:r>
              <a:rPr lang="en-GB" sz="1700" kern="100" dirty="0">
                <a:effectLst/>
                <a:latin typeface="Times New Roman" panose="02020603050405020304" pitchFamily="18" charset="0"/>
                <a:ea typeface="Aptos" panose="020B0004020202020204" pitchFamily="34" charset="0"/>
                <a:cs typeface="Times New Roman" panose="02020603050405020304" pitchFamily="18" charset="0"/>
              </a:rPr>
              <a:t> A/42/427. Available at: </a:t>
            </a:r>
            <a:r>
              <a:rPr lang="en-GB" sz="1700" u="sng" kern="100" dirty="0">
                <a:solidFill>
                  <a:srgbClr val="467886"/>
                </a:solidFill>
                <a:effectLst/>
                <a:latin typeface="Times New Roman" panose="02020603050405020304" pitchFamily="18" charset="0"/>
                <a:ea typeface="Aptos" panose="020B0004020202020204" pitchFamily="34" charset="0"/>
                <a:cs typeface="Times New Roman" panose="02020603050405020304" pitchFamily="18" charset="0"/>
                <a:hlinkClick r:id="rId4"/>
              </a:rPr>
              <a:t>https://sustainabledevelopment.un.org/content/documents/5987our-common-future.pdf</a:t>
            </a:r>
            <a:r>
              <a:rPr lang="en-GB" sz="1700" kern="100" dirty="0">
                <a:effectLst/>
                <a:latin typeface="Times New Roman" panose="02020603050405020304" pitchFamily="18" charset="0"/>
                <a:ea typeface="Aptos" panose="020B0004020202020204" pitchFamily="34" charset="0"/>
                <a:cs typeface="Times New Roman" panose="02020603050405020304" pitchFamily="18" charset="0"/>
              </a:rPr>
              <a:t> [Assessed on 9th December 2024].</a:t>
            </a:r>
          </a:p>
          <a:p>
            <a:pPr marL="432000" indent="-493200">
              <a:buNone/>
            </a:pPr>
            <a:r>
              <a:rPr lang="en-GB" sz="1700" kern="100" dirty="0" err="1">
                <a:effectLst/>
                <a:latin typeface="Times New Roman" panose="02020603050405020304" pitchFamily="18" charset="0"/>
                <a:ea typeface="Aptos" panose="020B0004020202020204" pitchFamily="34" charset="0"/>
                <a:cs typeface="Times New Roman" panose="02020603050405020304" pitchFamily="18" charset="0"/>
              </a:rPr>
              <a:t>Gaianism</a:t>
            </a:r>
            <a:r>
              <a:rPr lang="en-GB" sz="1700" kern="100" dirty="0">
                <a:effectLst/>
                <a:latin typeface="Times New Roman" panose="02020603050405020304" pitchFamily="18" charset="0"/>
                <a:ea typeface="Aptos" panose="020B0004020202020204" pitchFamily="34" charset="0"/>
                <a:cs typeface="Times New Roman" panose="02020603050405020304" pitchFamily="18" charset="0"/>
              </a:rPr>
              <a:t>., (2024). The Gaian Way. What is </a:t>
            </a:r>
            <a:r>
              <a:rPr lang="en-GB" sz="1700" kern="100" dirty="0" err="1">
                <a:effectLst/>
                <a:latin typeface="Times New Roman" panose="02020603050405020304" pitchFamily="18" charset="0"/>
                <a:ea typeface="Aptos" panose="020B0004020202020204" pitchFamily="34" charset="0"/>
                <a:cs typeface="Times New Roman" panose="02020603050405020304" pitchFamily="18" charset="0"/>
              </a:rPr>
              <a:t>Gaianism</a:t>
            </a:r>
            <a:r>
              <a:rPr lang="en-GB" sz="1700" kern="100" dirty="0">
                <a:effectLst/>
                <a:latin typeface="Times New Roman" panose="02020603050405020304" pitchFamily="18" charset="0"/>
                <a:ea typeface="Aptos" panose="020B0004020202020204" pitchFamily="34" charset="0"/>
                <a:cs typeface="Times New Roman" panose="02020603050405020304" pitchFamily="18" charset="0"/>
              </a:rPr>
              <a:t>? Available at: </a:t>
            </a:r>
            <a:r>
              <a:rPr lang="en-GB" sz="1700" u="sng" kern="100" dirty="0">
                <a:solidFill>
                  <a:srgbClr val="467886"/>
                </a:solidFill>
                <a:effectLst/>
                <a:latin typeface="Times New Roman" panose="02020603050405020304" pitchFamily="18" charset="0"/>
                <a:ea typeface="Aptos" panose="020B0004020202020204" pitchFamily="34" charset="0"/>
                <a:cs typeface="Times New Roman" panose="02020603050405020304" pitchFamily="18" charset="0"/>
                <a:hlinkClick r:id="rId5"/>
              </a:rPr>
              <a:t>https://gaianism.org/what-is-gaianism/</a:t>
            </a:r>
            <a:r>
              <a:rPr lang="en-GB" sz="1700" kern="100" dirty="0">
                <a:effectLst/>
                <a:latin typeface="Times New Roman" panose="02020603050405020304" pitchFamily="18" charset="0"/>
                <a:ea typeface="Aptos" panose="020B0004020202020204" pitchFamily="34" charset="0"/>
                <a:cs typeface="Times New Roman" panose="02020603050405020304" pitchFamily="18" charset="0"/>
              </a:rPr>
              <a:t> [Assessed on 8th December 2024]. </a:t>
            </a:r>
          </a:p>
          <a:p>
            <a:pPr marL="432000" indent="-493200">
              <a:buNone/>
            </a:pPr>
            <a:r>
              <a:rPr lang="en-GB" sz="1700" kern="100" dirty="0" err="1">
                <a:effectLst/>
                <a:latin typeface="Times New Roman" panose="02020603050405020304" pitchFamily="18" charset="0"/>
                <a:ea typeface="Aptos" panose="020B0004020202020204" pitchFamily="34" charset="0"/>
                <a:cs typeface="Times New Roman" panose="02020603050405020304" pitchFamily="18" charset="0"/>
              </a:rPr>
              <a:t>Gribbin</a:t>
            </a:r>
            <a:r>
              <a:rPr lang="en-GB" sz="1700" kern="100" dirty="0">
                <a:effectLst/>
                <a:latin typeface="Times New Roman" panose="02020603050405020304" pitchFamily="18" charset="0"/>
                <a:ea typeface="Aptos" panose="020B0004020202020204" pitchFamily="34" charset="0"/>
                <a:cs typeface="Times New Roman" panose="02020603050405020304" pitchFamily="18" charset="0"/>
              </a:rPr>
              <a:t> and </a:t>
            </a:r>
            <a:r>
              <a:rPr lang="en-GB" sz="1700" kern="100" dirty="0" err="1">
                <a:effectLst/>
                <a:latin typeface="Times New Roman" panose="02020603050405020304" pitchFamily="18" charset="0"/>
                <a:ea typeface="Aptos" panose="020B0004020202020204" pitchFamily="34" charset="0"/>
                <a:cs typeface="Times New Roman" panose="02020603050405020304" pitchFamily="18" charset="0"/>
              </a:rPr>
              <a:t>Gribbin</a:t>
            </a:r>
            <a:r>
              <a:rPr lang="en-GB" sz="1700" kern="100" dirty="0">
                <a:effectLst/>
                <a:latin typeface="Times New Roman" panose="02020603050405020304" pitchFamily="18" charset="0"/>
                <a:ea typeface="Aptos" panose="020B0004020202020204" pitchFamily="34" charset="0"/>
                <a:cs typeface="Times New Roman" panose="02020603050405020304" pitchFamily="18" charset="0"/>
              </a:rPr>
              <a:t>, (2021). He Knew He Was Right: The Irrepressible Life of James Lovelock and Gaia. London: Penguin. </a:t>
            </a:r>
          </a:p>
          <a:p>
            <a:pPr marL="0" indent="0">
              <a:buNone/>
            </a:pPr>
            <a:endParaRPr lang="en-GB" dirty="0"/>
          </a:p>
          <a:p>
            <a:pPr marL="0" indent="0">
              <a:buNone/>
            </a:pPr>
            <a:endParaRPr lang="en-GB" dirty="0"/>
          </a:p>
        </p:txBody>
      </p:sp>
      <p:sp>
        <p:nvSpPr>
          <p:cNvPr id="4" name="TextBox 3">
            <a:extLst>
              <a:ext uri="{FF2B5EF4-FFF2-40B4-BE49-F238E27FC236}">
                <a16:creationId xmlns:a16="http://schemas.microsoft.com/office/drawing/2014/main" id="{45073255-BC34-C495-88B3-13FC51F1917C}"/>
              </a:ext>
            </a:extLst>
          </p:cNvPr>
          <p:cNvSpPr txBox="1"/>
          <p:nvPr/>
        </p:nvSpPr>
        <p:spPr>
          <a:xfrm>
            <a:off x="560689" y="743919"/>
            <a:ext cx="8477573" cy="584775"/>
          </a:xfrm>
          <a:prstGeom prst="rect">
            <a:avLst/>
          </a:prstGeom>
          <a:noFill/>
        </p:spPr>
        <p:txBody>
          <a:bodyPr wrap="square" rtlCol="0">
            <a:spAutoFit/>
          </a:bodyPr>
          <a:lstStyle/>
          <a:p>
            <a:r>
              <a:rPr lang="en-GB" sz="3200" spc="600" dirty="0">
                <a:latin typeface="+mj-lt"/>
              </a:rPr>
              <a:t>REFERENCES</a:t>
            </a:r>
          </a:p>
        </p:txBody>
      </p:sp>
    </p:spTree>
    <p:extLst>
      <p:ext uri="{BB962C8B-B14F-4D97-AF65-F5344CB8AC3E}">
        <p14:creationId xmlns:p14="http://schemas.microsoft.com/office/powerpoint/2010/main" val="37597157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9DB2D3B-503C-CD6C-7CA8-56DB791430DB}"/>
              </a:ext>
            </a:extLst>
          </p:cNvPr>
          <p:cNvSpPr>
            <a:spLocks noGrp="1"/>
          </p:cNvSpPr>
          <p:nvPr>
            <p:ph idx="1"/>
          </p:nvPr>
        </p:nvSpPr>
        <p:spPr>
          <a:xfrm>
            <a:off x="808662" y="602173"/>
            <a:ext cx="10357666" cy="5653653"/>
          </a:xfrm>
        </p:spPr>
        <p:txBody>
          <a:bodyPr>
            <a:normAutofit/>
          </a:bodyPr>
          <a:lstStyle/>
          <a:p>
            <a:pPr marL="432000" indent="-457200">
              <a:buNone/>
            </a:pPr>
            <a:r>
              <a:rPr lang="en-GB" sz="1600" kern="100" dirty="0">
                <a:effectLst/>
                <a:latin typeface="Times New Roman" panose="02020603050405020304" pitchFamily="18" charset="0"/>
                <a:ea typeface="Aptos" panose="020B0004020202020204" pitchFamily="34" charset="0"/>
                <a:cs typeface="Times New Roman" panose="02020603050405020304" pitchFamily="18" charset="0"/>
              </a:rPr>
              <a:t>Huck. (No Date). Enter the Tipi: Inside the UK’s original eco-community. Available at: </a:t>
            </a:r>
            <a:r>
              <a:rPr lang="en-GB" sz="1600" u="sng" kern="100" dirty="0">
                <a:solidFill>
                  <a:srgbClr val="467886"/>
                </a:solidFill>
                <a:effectLst/>
                <a:latin typeface="Times New Roman" panose="02020603050405020304" pitchFamily="18" charset="0"/>
                <a:ea typeface="Aptos" panose="020B0004020202020204" pitchFamily="34" charset="0"/>
                <a:cs typeface="Times New Roman" panose="02020603050405020304" pitchFamily="18" charset="0"/>
                <a:hlinkClick r:id="rId2"/>
              </a:rPr>
              <a:t>https://www.huckmag.com/article/enter-the-tipi-inside-uks-original-eco-community-2</a:t>
            </a:r>
            <a:r>
              <a:rPr lang="en-GB" sz="1600" kern="100" dirty="0">
                <a:effectLst/>
                <a:latin typeface="Times New Roman" panose="02020603050405020304" pitchFamily="18" charset="0"/>
                <a:ea typeface="Aptos" panose="020B0004020202020204" pitchFamily="34" charset="0"/>
                <a:cs typeface="Times New Roman" panose="02020603050405020304" pitchFamily="18" charset="0"/>
              </a:rPr>
              <a:t> [Assessed on 8th December 2024].</a:t>
            </a:r>
          </a:p>
          <a:p>
            <a:pPr marL="432000" indent="-457200">
              <a:buNone/>
            </a:pPr>
            <a:r>
              <a:rPr lang="en-GB" sz="1600" kern="100" dirty="0">
                <a:effectLst/>
                <a:latin typeface="Times New Roman" panose="02020603050405020304" pitchFamily="18" charset="0"/>
                <a:ea typeface="Aptos" panose="020B0004020202020204" pitchFamily="34" charset="0"/>
                <a:cs typeface="Times New Roman" panose="02020603050405020304" pitchFamily="18" charset="0"/>
              </a:rPr>
              <a:t>International Institute for Sustainable Development (IISD). (2024) Sustainable Development. [Online] Available at: </a:t>
            </a:r>
            <a:r>
              <a:rPr lang="en-GB" sz="1600" u="sng" kern="100" dirty="0">
                <a:solidFill>
                  <a:srgbClr val="467886"/>
                </a:solidFill>
                <a:effectLst/>
                <a:latin typeface="Times New Roman" panose="02020603050405020304" pitchFamily="18" charset="0"/>
                <a:ea typeface="Aptos" panose="020B0004020202020204" pitchFamily="34" charset="0"/>
                <a:cs typeface="Times New Roman" panose="02020603050405020304" pitchFamily="18" charset="0"/>
                <a:hlinkClick r:id="rId3"/>
              </a:rPr>
              <a:t>https://www.iisd.org/mission-and-goals/sustainable-development</a:t>
            </a:r>
            <a:r>
              <a:rPr lang="en-GB" sz="1600" kern="100" dirty="0">
                <a:effectLst/>
                <a:latin typeface="Times New Roman" panose="02020603050405020304" pitchFamily="18" charset="0"/>
                <a:ea typeface="Aptos" panose="020B0004020202020204" pitchFamily="34" charset="0"/>
                <a:cs typeface="Times New Roman" panose="02020603050405020304" pitchFamily="18" charset="0"/>
              </a:rPr>
              <a:t> [Assessed on 10th December 2024].</a:t>
            </a:r>
          </a:p>
          <a:p>
            <a:pPr marL="432000" indent="-457200">
              <a:buNone/>
            </a:pPr>
            <a:r>
              <a:rPr lang="en-GB" sz="1600" kern="100" dirty="0">
                <a:effectLst/>
                <a:latin typeface="Times New Roman" panose="02020603050405020304" pitchFamily="18" charset="0"/>
                <a:ea typeface="Aptos" panose="020B0004020202020204" pitchFamily="34" charset="0"/>
                <a:cs typeface="Times New Roman" panose="02020603050405020304" pitchFamily="18" charset="0"/>
              </a:rPr>
              <a:t>Lammas., (2024). Pioneering Sustainable Living. Eco Village. Available at: </a:t>
            </a:r>
            <a:r>
              <a:rPr lang="en-GB" sz="1600" u="sng" kern="100" dirty="0">
                <a:solidFill>
                  <a:srgbClr val="467886"/>
                </a:solidFill>
                <a:effectLst/>
                <a:latin typeface="Times New Roman" panose="02020603050405020304" pitchFamily="18" charset="0"/>
                <a:ea typeface="Aptos" panose="020B0004020202020204" pitchFamily="34" charset="0"/>
                <a:cs typeface="Times New Roman" panose="02020603050405020304" pitchFamily="18" charset="0"/>
                <a:hlinkClick r:id="rId4"/>
              </a:rPr>
              <a:t>https://lammas.org.uk/en/ecovillage/ - :~:text=The Lammas ecovillage is a,intrinsic part of the ecosystem.</a:t>
            </a:r>
            <a:r>
              <a:rPr lang="en-GB" sz="1600" kern="100" dirty="0">
                <a:effectLst/>
                <a:latin typeface="Times New Roman" panose="02020603050405020304" pitchFamily="18" charset="0"/>
                <a:ea typeface="Aptos" panose="020B0004020202020204" pitchFamily="34" charset="0"/>
                <a:cs typeface="Times New Roman" panose="02020603050405020304" pitchFamily="18" charset="0"/>
              </a:rPr>
              <a:t> [Assessed on 8th December 2024].</a:t>
            </a:r>
          </a:p>
          <a:p>
            <a:pPr marL="432000" indent="-457200">
              <a:buNone/>
            </a:pPr>
            <a:r>
              <a:rPr lang="en-GB" sz="1600" kern="100" dirty="0">
                <a:effectLst/>
                <a:latin typeface="Times New Roman" panose="02020603050405020304" pitchFamily="18" charset="0"/>
                <a:ea typeface="Aptos" panose="020B0004020202020204" pitchFamily="34" charset="0"/>
                <a:cs typeface="Times New Roman" panose="02020603050405020304" pitchFamily="18" charset="0"/>
              </a:rPr>
              <a:t>Lovelock, J., (2009). </a:t>
            </a:r>
            <a:r>
              <a:rPr lang="en-GB" sz="1600" i="1" kern="100" dirty="0">
                <a:effectLst/>
                <a:latin typeface="Times New Roman" panose="02020603050405020304" pitchFamily="18" charset="0"/>
                <a:ea typeface="Aptos" panose="020B0004020202020204" pitchFamily="34" charset="0"/>
                <a:cs typeface="Times New Roman" panose="02020603050405020304" pitchFamily="18" charset="0"/>
              </a:rPr>
              <a:t>The Vanishing Face of Gaia: A Final Warning: Enjoy It While You </a:t>
            </a:r>
            <a:r>
              <a:rPr lang="en-GB" sz="1600" kern="100" dirty="0">
                <a:effectLst/>
                <a:latin typeface="Times New Roman" panose="02020603050405020304" pitchFamily="18" charset="0"/>
                <a:ea typeface="Aptos" panose="020B0004020202020204" pitchFamily="34" charset="0"/>
                <a:cs typeface="Times New Roman" panose="02020603050405020304" pitchFamily="18" charset="0"/>
              </a:rPr>
              <a:t>Can. London: Allen Lane.</a:t>
            </a:r>
          </a:p>
          <a:p>
            <a:pPr marL="432000" indent="-457200">
              <a:buNone/>
            </a:pPr>
            <a:r>
              <a:rPr lang="en-GB" sz="1600" kern="100" dirty="0" err="1">
                <a:effectLst/>
                <a:latin typeface="Times New Roman" panose="02020603050405020304" pitchFamily="18" charset="0"/>
                <a:ea typeface="Aptos" panose="020B0004020202020204" pitchFamily="34" charset="0"/>
                <a:cs typeface="Times New Roman" panose="02020603050405020304" pitchFamily="18" charset="0"/>
              </a:rPr>
              <a:t>Mijac</a:t>
            </a:r>
            <a:r>
              <a:rPr lang="en-GB" sz="1600" kern="100" dirty="0">
                <a:effectLst/>
                <a:latin typeface="Times New Roman" panose="02020603050405020304" pitchFamily="18" charset="0"/>
                <a:ea typeface="Aptos" panose="020B0004020202020204" pitchFamily="34" charset="0"/>
                <a:cs typeface="Times New Roman" panose="02020603050405020304" pitchFamily="18" charset="0"/>
              </a:rPr>
              <a:t>̌, S., </a:t>
            </a:r>
            <a:r>
              <a:rPr lang="en-GB" sz="1600" kern="100" dirty="0" err="1">
                <a:effectLst/>
                <a:latin typeface="Times New Roman" panose="02020603050405020304" pitchFamily="18" charset="0"/>
                <a:ea typeface="Aptos" panose="020B0004020202020204" pitchFamily="34" charset="0"/>
                <a:cs typeface="Times New Roman" panose="02020603050405020304" pitchFamily="18" charset="0"/>
              </a:rPr>
              <a:t>Slivšek</a:t>
            </a:r>
            <a:r>
              <a:rPr lang="en-GB" sz="1600" kern="100" dirty="0">
                <a:effectLst/>
                <a:latin typeface="Times New Roman" panose="02020603050405020304" pitchFamily="18" charset="0"/>
                <a:ea typeface="Aptos" panose="020B0004020202020204" pitchFamily="34" charset="0"/>
                <a:cs typeface="Times New Roman" panose="02020603050405020304" pitchFamily="18" charset="0"/>
              </a:rPr>
              <a:t> G. and </a:t>
            </a:r>
            <a:r>
              <a:rPr lang="en-GB" sz="1600" kern="100" dirty="0" err="1">
                <a:effectLst/>
                <a:latin typeface="Times New Roman" panose="02020603050405020304" pitchFamily="18" charset="0"/>
                <a:ea typeface="Aptos" panose="020B0004020202020204" pitchFamily="34" charset="0"/>
                <a:cs typeface="Times New Roman" panose="02020603050405020304" pitchFamily="18" charset="0"/>
              </a:rPr>
              <a:t>Džajic</a:t>
            </a:r>
            <a:r>
              <a:rPr lang="en-GB" sz="1600" kern="100" dirty="0">
                <a:effectLst/>
                <a:latin typeface="Times New Roman" panose="02020603050405020304" pitchFamily="18" charset="0"/>
                <a:ea typeface="Aptos" panose="020B0004020202020204" pitchFamily="34" charset="0"/>
                <a:cs typeface="Times New Roman" panose="02020603050405020304" pitchFamily="18" charset="0"/>
              </a:rPr>
              <a:t>́ A. (2022) ‘Deep Ecology: Contemporary Bioethical Trends’, Southeastern European medical journal [Online], 6 (1), pp. 129–139. Available at: </a:t>
            </a:r>
            <a:r>
              <a:rPr lang="en-GB" sz="1600" u="sng" kern="100" dirty="0">
                <a:solidFill>
                  <a:srgbClr val="467886"/>
                </a:solidFill>
                <a:effectLst/>
                <a:latin typeface="Times New Roman" panose="02020603050405020304" pitchFamily="18" charset="0"/>
                <a:ea typeface="Aptos" panose="020B0004020202020204" pitchFamily="34" charset="0"/>
                <a:cs typeface="Times New Roman" panose="02020603050405020304" pitchFamily="18" charset="0"/>
                <a:hlinkClick r:id="rId5"/>
              </a:rPr>
              <a:t>https://doi.org/10.26332/seemedj.v6i1.219</a:t>
            </a:r>
            <a:r>
              <a:rPr lang="en-GB" sz="1600" kern="100" dirty="0">
                <a:effectLst/>
                <a:latin typeface="Times New Roman" panose="02020603050405020304" pitchFamily="18" charset="0"/>
                <a:ea typeface="Aptos" panose="020B0004020202020204" pitchFamily="34" charset="0"/>
                <a:cs typeface="Times New Roman" panose="02020603050405020304" pitchFamily="18" charset="0"/>
              </a:rPr>
              <a:t> [Assessed 9th December 2024] </a:t>
            </a:r>
          </a:p>
          <a:p>
            <a:pPr marL="432000" indent="-457200">
              <a:buNone/>
            </a:pPr>
            <a:r>
              <a:rPr lang="en-GB" sz="1600" kern="100" dirty="0" err="1">
                <a:effectLst/>
                <a:latin typeface="Times New Roman" panose="02020603050405020304" pitchFamily="18" charset="0"/>
                <a:ea typeface="Aptos" panose="020B0004020202020204" pitchFamily="34" charset="0"/>
                <a:cs typeface="Times New Roman" panose="02020603050405020304" pitchFamily="18" charset="0"/>
              </a:rPr>
              <a:t>Næss</a:t>
            </a:r>
            <a:r>
              <a:rPr lang="en-GB" sz="1600" kern="100" dirty="0">
                <a:effectLst/>
                <a:latin typeface="Times New Roman" panose="02020603050405020304" pitchFamily="18" charset="0"/>
                <a:ea typeface="Aptos" panose="020B0004020202020204" pitchFamily="34" charset="0"/>
                <a:cs typeface="Times New Roman" panose="02020603050405020304" pitchFamily="18" charset="0"/>
              </a:rPr>
              <a:t>, A. and Rothenberg, D. (1989) Ecology, Community and Lifestyle: Outline of an </a:t>
            </a:r>
            <a:r>
              <a:rPr lang="en-GB" sz="1600" kern="100" dirty="0" err="1">
                <a:effectLst/>
                <a:latin typeface="Times New Roman" panose="02020603050405020304" pitchFamily="18" charset="0"/>
                <a:ea typeface="Aptos" panose="020B0004020202020204" pitchFamily="34" charset="0"/>
                <a:cs typeface="Times New Roman" panose="02020603050405020304" pitchFamily="18" charset="0"/>
              </a:rPr>
              <a:t>Ecosophy</a:t>
            </a:r>
            <a:r>
              <a:rPr lang="en-GB" sz="1600" kern="100" dirty="0">
                <a:effectLst/>
                <a:latin typeface="Times New Roman" panose="02020603050405020304" pitchFamily="18" charset="0"/>
                <a:ea typeface="Aptos" panose="020B0004020202020204" pitchFamily="34" charset="0"/>
                <a:cs typeface="Times New Roman" panose="02020603050405020304" pitchFamily="18" charset="0"/>
              </a:rPr>
              <a:t> Translated by D. Rothenberg. Cambridge: Cambridge University Press Available at: </a:t>
            </a:r>
            <a:r>
              <a:rPr lang="en-GB" sz="1600" u="sng" kern="100" dirty="0">
                <a:solidFill>
                  <a:srgbClr val="467886"/>
                </a:solidFill>
                <a:effectLst/>
                <a:latin typeface="Times New Roman" panose="02020603050405020304" pitchFamily="18" charset="0"/>
                <a:ea typeface="Aptos" panose="020B0004020202020204" pitchFamily="34" charset="0"/>
                <a:cs typeface="Times New Roman" panose="02020603050405020304" pitchFamily="18" charset="0"/>
                <a:hlinkClick r:id="rId6"/>
              </a:rPr>
              <a:t>https://www.google.co.uk/books/edition/Ecology_Community_and_Lifestyle/</a:t>
            </a:r>
            <a:r>
              <a:rPr lang="en-GB" sz="1600" kern="100" dirty="0">
                <a:effectLst/>
                <a:latin typeface="Times New Roman" panose="02020603050405020304" pitchFamily="18" charset="0"/>
                <a:ea typeface="Aptos" panose="020B0004020202020204" pitchFamily="34" charset="0"/>
                <a:cs typeface="Times New Roman" panose="02020603050405020304" pitchFamily="18" charset="0"/>
              </a:rPr>
              <a:t> [Assessed 9</a:t>
            </a:r>
            <a:r>
              <a:rPr lang="en-GB" sz="1600" kern="100" baseline="30000" dirty="0">
                <a:effectLst/>
                <a:latin typeface="Times New Roman" panose="02020603050405020304" pitchFamily="18" charset="0"/>
                <a:ea typeface="Aptos" panose="020B0004020202020204" pitchFamily="34" charset="0"/>
                <a:cs typeface="Times New Roman" panose="02020603050405020304" pitchFamily="18" charset="0"/>
              </a:rPr>
              <a:t>th</a:t>
            </a:r>
            <a:r>
              <a:rPr lang="en-GB" sz="1600" kern="100" dirty="0">
                <a:effectLst/>
                <a:latin typeface="Times New Roman" panose="02020603050405020304" pitchFamily="18" charset="0"/>
                <a:ea typeface="Aptos" panose="020B0004020202020204" pitchFamily="34" charset="0"/>
                <a:cs typeface="Times New Roman" panose="02020603050405020304" pitchFamily="18" charset="0"/>
              </a:rPr>
              <a:t> December 2024] </a:t>
            </a:r>
          </a:p>
          <a:p>
            <a:pPr marL="0" indent="0">
              <a:buNone/>
            </a:pPr>
            <a:endParaRPr lang="en-GB" sz="1800" kern="0" dirty="0">
              <a:latin typeface="Times New Roman" panose="02020603050405020304" pitchFamily="18" charset="0"/>
            </a:endParaRPr>
          </a:p>
        </p:txBody>
      </p:sp>
    </p:spTree>
    <p:extLst>
      <p:ext uri="{BB962C8B-B14F-4D97-AF65-F5344CB8AC3E}">
        <p14:creationId xmlns:p14="http://schemas.microsoft.com/office/powerpoint/2010/main" val="28663100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B25A516-1946-26C6-BD56-89C104EEE4E0}"/>
              </a:ext>
            </a:extLst>
          </p:cNvPr>
          <p:cNvSpPr>
            <a:spLocks noGrp="1"/>
          </p:cNvSpPr>
          <p:nvPr>
            <p:ph idx="1"/>
          </p:nvPr>
        </p:nvSpPr>
        <p:spPr>
          <a:xfrm>
            <a:off x="808662" y="681925"/>
            <a:ext cx="10357666" cy="5452175"/>
          </a:xfrm>
        </p:spPr>
        <p:txBody>
          <a:bodyPr>
            <a:normAutofit/>
          </a:bodyPr>
          <a:lstStyle/>
          <a:p>
            <a:pPr marL="432000" indent="-457200">
              <a:buNone/>
            </a:pPr>
            <a:r>
              <a:rPr lang="en-GB" sz="1600" kern="100" dirty="0" err="1">
                <a:effectLst/>
                <a:latin typeface="Times New Roman" panose="02020603050405020304" pitchFamily="18" charset="0"/>
                <a:ea typeface="Aptos" panose="020B0004020202020204" pitchFamily="34" charset="0"/>
                <a:cs typeface="Times New Roman" panose="02020603050405020304" pitchFamily="18" charset="0"/>
              </a:rPr>
              <a:t>O’Riordan</a:t>
            </a:r>
            <a:r>
              <a:rPr lang="en-GB" sz="1600" kern="100" dirty="0">
                <a:effectLst/>
                <a:latin typeface="Times New Roman" panose="02020603050405020304" pitchFamily="18" charset="0"/>
                <a:ea typeface="Aptos" panose="020B0004020202020204" pitchFamily="34" charset="0"/>
                <a:cs typeface="Times New Roman" panose="02020603050405020304" pitchFamily="18" charset="0"/>
              </a:rPr>
              <a:t>, T (1989) ‘The Challenge for Environmentalism’ In Peet, R. &amp; Thrift, N. (ed) New Models in Geography London: Unwin Hyman. </a:t>
            </a:r>
          </a:p>
          <a:p>
            <a:pPr marL="432000" indent="-457200">
              <a:buNone/>
            </a:pPr>
            <a:r>
              <a:rPr lang="en-GB" sz="1600" kern="100" dirty="0">
                <a:effectLst/>
                <a:latin typeface="Times New Roman" panose="02020603050405020304" pitchFamily="18" charset="0"/>
                <a:ea typeface="Aptos" panose="020B0004020202020204" pitchFamily="34" charset="0"/>
                <a:cs typeface="Times New Roman" panose="02020603050405020304" pitchFamily="18" charset="0"/>
              </a:rPr>
              <a:t>Purvis, B., Mao, Y. and Robinson, D. (2019) Three pillars of sustainability: in search of conceptual origins. </a:t>
            </a:r>
            <a:r>
              <a:rPr lang="en-GB" sz="1600" i="1" kern="100" dirty="0">
                <a:effectLst/>
                <a:latin typeface="Times New Roman" panose="02020603050405020304" pitchFamily="18" charset="0"/>
                <a:ea typeface="Aptos" panose="020B0004020202020204" pitchFamily="34" charset="0"/>
                <a:cs typeface="Times New Roman" panose="02020603050405020304" pitchFamily="18" charset="0"/>
              </a:rPr>
              <a:t>Sustain Sci</a:t>
            </a:r>
            <a:r>
              <a:rPr lang="en-GB" sz="1600" kern="100" dirty="0">
                <a:effectLst/>
                <a:latin typeface="Times New Roman" panose="02020603050405020304" pitchFamily="18" charset="0"/>
                <a:ea typeface="Aptos" panose="020B0004020202020204" pitchFamily="34" charset="0"/>
                <a:cs typeface="Times New Roman" panose="02020603050405020304" pitchFamily="18" charset="0"/>
              </a:rPr>
              <a:t> 14, pp. 681–695. Available at: </a:t>
            </a:r>
            <a:r>
              <a:rPr lang="en-GB" sz="1600" u="sng" kern="100" dirty="0">
                <a:solidFill>
                  <a:srgbClr val="467886"/>
                </a:solidFill>
                <a:effectLst/>
                <a:latin typeface="Times New Roman" panose="02020603050405020304" pitchFamily="18" charset="0"/>
                <a:ea typeface="Aptos" panose="020B0004020202020204" pitchFamily="34" charset="0"/>
                <a:cs typeface="Times New Roman" panose="02020603050405020304" pitchFamily="18" charset="0"/>
                <a:hlinkClick r:id="rId2"/>
              </a:rPr>
              <a:t>https://doi.org/10.1007/s11625-018-0627-5</a:t>
            </a:r>
            <a:r>
              <a:rPr lang="en-GB" sz="1600" kern="100" dirty="0">
                <a:effectLst/>
                <a:latin typeface="Times New Roman" panose="02020603050405020304" pitchFamily="18" charset="0"/>
                <a:ea typeface="Aptos" panose="020B0004020202020204" pitchFamily="34" charset="0"/>
                <a:cs typeface="Times New Roman" panose="02020603050405020304" pitchFamily="18" charset="0"/>
              </a:rPr>
              <a:t> [Assessed on 9th December 2024].</a:t>
            </a:r>
          </a:p>
          <a:p>
            <a:pPr marL="432000" indent="-457200">
              <a:buNone/>
            </a:pPr>
            <a:r>
              <a:rPr lang="en-GB" sz="1600" kern="100" dirty="0">
                <a:effectLst/>
                <a:latin typeface="Times New Roman" panose="02020603050405020304" pitchFamily="18" charset="0"/>
                <a:ea typeface="Aptos" panose="020B0004020202020204" pitchFamily="34" charset="0"/>
                <a:cs typeface="Times New Roman" panose="02020603050405020304" pitchFamily="18" charset="0"/>
              </a:rPr>
              <a:t>TCPA (Town &amp; County Planning Association) (2021) </a:t>
            </a:r>
            <a:r>
              <a:rPr lang="en-GB" sz="1600" i="1" kern="100" dirty="0">
                <a:effectLst/>
                <a:latin typeface="Times New Roman" panose="02020603050405020304" pitchFamily="18" charset="0"/>
                <a:ea typeface="Aptos" panose="020B0004020202020204" pitchFamily="34" charset="0"/>
                <a:cs typeface="Times New Roman" panose="02020603050405020304" pitchFamily="18" charset="0"/>
              </a:rPr>
              <a:t>20-Minute Neighbourhoods: Creating Healthier, Active, Prosperous Communities - An Introduction for Council Planners in England</a:t>
            </a:r>
            <a:r>
              <a:rPr lang="en-GB" sz="1600" kern="100" dirty="0">
                <a:effectLst/>
                <a:latin typeface="Times New Roman" panose="02020603050405020304" pitchFamily="18" charset="0"/>
                <a:ea typeface="Aptos" panose="020B0004020202020204" pitchFamily="34" charset="0"/>
                <a:cs typeface="Times New Roman" panose="02020603050405020304" pitchFamily="18" charset="0"/>
              </a:rPr>
              <a:t> Available at :</a:t>
            </a:r>
            <a:r>
              <a:rPr lang="en-GB" sz="1600" u="sng" kern="100" dirty="0">
                <a:solidFill>
                  <a:srgbClr val="467886"/>
                </a:solidFill>
                <a:effectLst/>
                <a:latin typeface="Times New Roman" panose="02020603050405020304" pitchFamily="18" charset="0"/>
                <a:ea typeface="Aptos" panose="020B0004020202020204" pitchFamily="34" charset="0"/>
                <a:cs typeface="Times New Roman" panose="02020603050405020304" pitchFamily="18" charset="0"/>
                <a:hlinkClick r:id="rId3"/>
              </a:rPr>
              <a:t>https://tcpa.org.uk/wp-content/uploads/2021/11/final_20mnguide-compressed.pdf</a:t>
            </a:r>
            <a:r>
              <a:rPr lang="en-GB" sz="1600" kern="100" dirty="0">
                <a:effectLst/>
                <a:latin typeface="Times New Roman" panose="02020603050405020304" pitchFamily="18" charset="0"/>
                <a:ea typeface="Aptos" panose="020B0004020202020204" pitchFamily="34" charset="0"/>
                <a:cs typeface="Times New Roman" panose="02020603050405020304" pitchFamily="18" charset="0"/>
              </a:rPr>
              <a:t> [Assessed on 7</a:t>
            </a:r>
            <a:r>
              <a:rPr lang="en-GB" sz="1600" kern="100" baseline="30000" dirty="0">
                <a:effectLst/>
                <a:latin typeface="Times New Roman" panose="02020603050405020304" pitchFamily="18" charset="0"/>
                <a:ea typeface="Aptos" panose="020B0004020202020204" pitchFamily="34" charset="0"/>
                <a:cs typeface="Times New Roman" panose="02020603050405020304" pitchFamily="18" charset="0"/>
              </a:rPr>
              <a:t>th</a:t>
            </a:r>
            <a:r>
              <a:rPr lang="en-GB" sz="1600" kern="100" dirty="0">
                <a:effectLst/>
                <a:latin typeface="Times New Roman" panose="02020603050405020304" pitchFamily="18" charset="0"/>
                <a:ea typeface="Aptos" panose="020B0004020202020204" pitchFamily="34" charset="0"/>
                <a:cs typeface="Times New Roman" panose="02020603050405020304" pitchFamily="18" charset="0"/>
              </a:rPr>
              <a:t> December 2024].</a:t>
            </a:r>
          </a:p>
          <a:p>
            <a:pPr marL="432000" indent="-457200">
              <a:buNone/>
            </a:pPr>
            <a:r>
              <a:rPr lang="en-GB" sz="1600" kern="100" dirty="0">
                <a:effectLst/>
                <a:latin typeface="Times New Roman" panose="02020603050405020304" pitchFamily="18" charset="0"/>
                <a:ea typeface="Aptos" panose="020B0004020202020204" pitchFamily="34" charset="0"/>
                <a:cs typeface="Times New Roman" panose="02020603050405020304" pitchFamily="18" charset="0"/>
              </a:rPr>
              <a:t>UCLA. (2024) What Is </a:t>
            </a:r>
            <a:r>
              <a:rPr lang="en-GB" sz="1600" kern="100" dirty="0" err="1">
                <a:effectLst/>
                <a:latin typeface="Times New Roman" panose="02020603050405020304" pitchFamily="18" charset="0"/>
                <a:ea typeface="Aptos" panose="020B0004020202020204" pitchFamily="34" charset="0"/>
                <a:cs typeface="Times New Roman" panose="02020603050405020304" pitchFamily="18" charset="0"/>
              </a:rPr>
              <a:t>Sstainability</a:t>
            </a:r>
            <a:r>
              <a:rPr lang="en-GB" sz="1600" kern="100" dirty="0">
                <a:effectLst/>
                <a:latin typeface="Times New Roman" panose="02020603050405020304" pitchFamily="18" charset="0"/>
                <a:ea typeface="Aptos" panose="020B0004020202020204" pitchFamily="34" charset="0"/>
                <a:cs typeface="Times New Roman" panose="02020603050405020304" pitchFamily="18" charset="0"/>
              </a:rPr>
              <a:t>. [Online] Available at: </a:t>
            </a:r>
            <a:r>
              <a:rPr lang="en-GB" sz="1600" u="sng" kern="100" dirty="0">
                <a:solidFill>
                  <a:srgbClr val="467886"/>
                </a:solidFill>
                <a:effectLst/>
                <a:latin typeface="Times New Roman" panose="02020603050405020304" pitchFamily="18" charset="0"/>
                <a:ea typeface="Aptos" panose="020B0004020202020204" pitchFamily="34" charset="0"/>
                <a:cs typeface="Times New Roman" panose="02020603050405020304" pitchFamily="18" charset="0"/>
                <a:hlinkClick r:id="rId4"/>
              </a:rPr>
              <a:t>https://www.sustain.ucla.edu/what-is-sustainability/</a:t>
            </a:r>
            <a:r>
              <a:rPr lang="en-GB" sz="1600" kern="100" dirty="0">
                <a:effectLst/>
                <a:latin typeface="Times New Roman" panose="02020603050405020304" pitchFamily="18" charset="0"/>
                <a:ea typeface="Aptos" panose="020B0004020202020204" pitchFamily="34" charset="0"/>
                <a:cs typeface="Times New Roman" panose="02020603050405020304" pitchFamily="18" charset="0"/>
              </a:rPr>
              <a:t> [Assessed on 10</a:t>
            </a:r>
            <a:r>
              <a:rPr lang="en-GB" sz="1600" kern="100" baseline="30000" dirty="0">
                <a:effectLst/>
                <a:latin typeface="Times New Roman" panose="02020603050405020304" pitchFamily="18" charset="0"/>
                <a:ea typeface="Aptos" panose="020B0004020202020204" pitchFamily="34" charset="0"/>
                <a:cs typeface="Times New Roman" panose="02020603050405020304" pitchFamily="18" charset="0"/>
              </a:rPr>
              <a:t>th</a:t>
            </a:r>
            <a:r>
              <a:rPr lang="en-GB" sz="1600" kern="100" dirty="0">
                <a:effectLst/>
                <a:latin typeface="Times New Roman" panose="02020603050405020304" pitchFamily="18" charset="0"/>
                <a:ea typeface="Aptos" panose="020B0004020202020204" pitchFamily="34" charset="0"/>
                <a:cs typeface="Times New Roman" panose="02020603050405020304" pitchFamily="18" charset="0"/>
              </a:rPr>
              <a:t> December 2024].</a:t>
            </a:r>
          </a:p>
          <a:p>
            <a:pPr marL="432000" indent="-457200">
              <a:buNone/>
            </a:pPr>
            <a:r>
              <a:rPr lang="en-GB" sz="1600" kern="100" dirty="0">
                <a:effectLst/>
                <a:latin typeface="Times New Roman" panose="02020603050405020304" pitchFamily="18" charset="0"/>
                <a:ea typeface="Aptos" panose="020B0004020202020204" pitchFamily="34" charset="0"/>
                <a:cs typeface="Times New Roman" panose="02020603050405020304" pitchFamily="18" charset="0"/>
              </a:rPr>
              <a:t>United Nations, (2024). Sustainable Development Goals (SDG’s) The 17 Goals. Available at: </a:t>
            </a:r>
            <a:r>
              <a:rPr lang="en-GB" sz="1600" u="sng" kern="100" dirty="0">
                <a:solidFill>
                  <a:srgbClr val="467886"/>
                </a:solidFill>
                <a:effectLst/>
                <a:latin typeface="Times New Roman" panose="02020603050405020304" pitchFamily="18" charset="0"/>
                <a:ea typeface="Aptos" panose="020B0004020202020204" pitchFamily="34" charset="0"/>
                <a:cs typeface="Times New Roman" panose="02020603050405020304" pitchFamily="18" charset="0"/>
                <a:hlinkClick r:id="rId5"/>
              </a:rPr>
              <a:t>https://sdgs.un.org/goals</a:t>
            </a:r>
            <a:r>
              <a:rPr lang="en-GB" sz="1600" kern="100" dirty="0">
                <a:effectLst/>
                <a:latin typeface="Times New Roman" panose="02020603050405020304" pitchFamily="18" charset="0"/>
                <a:ea typeface="Aptos" panose="020B0004020202020204" pitchFamily="34" charset="0"/>
                <a:cs typeface="Times New Roman" panose="02020603050405020304" pitchFamily="18" charset="0"/>
              </a:rPr>
              <a:t> [Assessed on 7th December 2024].</a:t>
            </a:r>
          </a:p>
          <a:p>
            <a:pPr marL="432000" indent="-457200">
              <a:buNone/>
            </a:pPr>
            <a:r>
              <a:rPr lang="en-GB" sz="1600" kern="100" dirty="0">
                <a:effectLst/>
                <a:latin typeface="Times New Roman" panose="02020603050405020304" pitchFamily="18" charset="0"/>
                <a:ea typeface="Aptos" panose="020B0004020202020204" pitchFamily="34" charset="0"/>
                <a:cs typeface="Times New Roman" panose="02020603050405020304" pitchFamily="18" charset="0"/>
              </a:rPr>
              <a:t>United Nations, (2023)a. Sustainable Cities and Communities. Make cities and human settlements inclusive, safe, resilient and sustainable. SDG11. Department of Economic and Social Affairs, Sustainable Development. Available at: </a:t>
            </a:r>
            <a:r>
              <a:rPr lang="en-GB" sz="1600" u="sng" kern="100" dirty="0">
                <a:solidFill>
                  <a:srgbClr val="467886"/>
                </a:solidFill>
                <a:effectLst/>
                <a:latin typeface="Times New Roman" panose="02020603050405020304" pitchFamily="18" charset="0"/>
                <a:ea typeface="Aptos" panose="020B0004020202020204" pitchFamily="34" charset="0"/>
                <a:cs typeface="Times New Roman" panose="02020603050405020304" pitchFamily="18" charset="0"/>
                <a:hlinkClick r:id="rId6"/>
              </a:rPr>
              <a:t>https://sdgs.un.org/goals/goal11#targets_and_indicators</a:t>
            </a:r>
            <a:r>
              <a:rPr lang="en-GB" sz="1600" kern="100" dirty="0">
                <a:effectLst/>
                <a:latin typeface="Times New Roman" panose="02020603050405020304" pitchFamily="18" charset="0"/>
                <a:ea typeface="Aptos" panose="020B0004020202020204" pitchFamily="34" charset="0"/>
                <a:cs typeface="Times New Roman" panose="02020603050405020304" pitchFamily="18" charset="0"/>
              </a:rPr>
              <a:t>[Assessed on 07</a:t>
            </a:r>
            <a:r>
              <a:rPr lang="en-GB" sz="1600" kern="100" baseline="30000" dirty="0">
                <a:effectLst/>
                <a:latin typeface="Times New Roman" panose="02020603050405020304" pitchFamily="18" charset="0"/>
                <a:ea typeface="Aptos" panose="020B0004020202020204" pitchFamily="34" charset="0"/>
                <a:cs typeface="Times New Roman" panose="02020603050405020304" pitchFamily="18" charset="0"/>
              </a:rPr>
              <a:t>th</a:t>
            </a:r>
            <a:r>
              <a:rPr lang="en-GB" sz="1600" kern="100" dirty="0">
                <a:effectLst/>
                <a:latin typeface="Times New Roman" panose="02020603050405020304" pitchFamily="18" charset="0"/>
                <a:ea typeface="Aptos" panose="020B0004020202020204" pitchFamily="34" charset="0"/>
                <a:cs typeface="Times New Roman" panose="02020603050405020304" pitchFamily="18" charset="0"/>
              </a:rPr>
              <a:t> December 2024].</a:t>
            </a:r>
          </a:p>
          <a:p>
            <a:pPr marL="432000" indent="-457200">
              <a:buNone/>
            </a:pPr>
            <a:endParaRPr lang="en-GB" sz="16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0" indent="0">
              <a:buNone/>
            </a:pPr>
            <a:endParaRPr lang="en-GB" sz="1600" dirty="0"/>
          </a:p>
          <a:p>
            <a:pPr marL="0" indent="0">
              <a:buNone/>
            </a:pPr>
            <a:endParaRPr lang="en-GB"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86587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A1C55B6-E476-BBF9-206A-0AA2FFD74801}"/>
              </a:ext>
            </a:extLst>
          </p:cNvPr>
          <p:cNvSpPr>
            <a:spLocks noGrp="1"/>
          </p:cNvSpPr>
          <p:nvPr>
            <p:ph idx="1"/>
          </p:nvPr>
        </p:nvSpPr>
        <p:spPr>
          <a:xfrm>
            <a:off x="777666" y="681926"/>
            <a:ext cx="10357666" cy="5715646"/>
          </a:xfrm>
        </p:spPr>
        <p:txBody>
          <a:bodyPr>
            <a:normAutofit/>
          </a:bodyPr>
          <a:lstStyle/>
          <a:p>
            <a:pPr marL="432000" indent="-457200">
              <a:buNone/>
            </a:pPr>
            <a:r>
              <a:rPr lang="en-GB" sz="1700" dirty="0">
                <a:latin typeface="Times New Roman" panose="02020603050405020304" pitchFamily="18" charset="0"/>
                <a:cs typeface="Times New Roman" panose="02020603050405020304" pitchFamily="18" charset="0"/>
              </a:rPr>
              <a:t>United Nations, (2023)b. Responsible Consumption and Production. Ensure sustainable consumption and production patterns. SDG12. Department of Economic and Social Affairs, Sustainable Development. Available at: </a:t>
            </a:r>
            <a:r>
              <a:rPr lang="en-GB" sz="1700" dirty="0">
                <a:latin typeface="Times New Roman" panose="02020603050405020304" pitchFamily="18" charset="0"/>
                <a:cs typeface="Times New Roman" panose="02020603050405020304" pitchFamily="18" charset="0"/>
                <a:hlinkClick r:id="rId2"/>
              </a:rPr>
              <a:t>https://sdgs.un.org/goals/goal12#targets_and_indicators</a:t>
            </a:r>
            <a:r>
              <a:rPr lang="en-GB" sz="1700" dirty="0">
                <a:latin typeface="Times New Roman" panose="02020603050405020304" pitchFamily="18" charset="0"/>
                <a:cs typeface="Times New Roman" panose="02020603050405020304" pitchFamily="18" charset="0"/>
              </a:rPr>
              <a:t> [Assessed on 07th December 2024].</a:t>
            </a:r>
          </a:p>
          <a:p>
            <a:pPr marL="432000" indent="-457200">
              <a:buNone/>
            </a:pPr>
            <a:r>
              <a:rPr lang="en-GB" sz="1700" dirty="0">
                <a:latin typeface="Times New Roman" panose="02020603050405020304" pitchFamily="18" charset="0"/>
                <a:cs typeface="Times New Roman" panose="02020603050405020304" pitchFamily="18" charset="0"/>
              </a:rPr>
              <a:t>United Nations, (2023)c. Life on Land. Protect, restore and promote sustainable use of terrestrial ecosystems, sustainably manage forests, combat desertification, and halt and reverse land degradation and halt biodiversity loss. SDG15. Department of Economic and Social Affairs, Sustainable Development. Available at: </a:t>
            </a:r>
            <a:r>
              <a:rPr lang="en-GB" sz="1700" dirty="0">
                <a:latin typeface="Times New Roman" panose="02020603050405020304" pitchFamily="18" charset="0"/>
                <a:cs typeface="Times New Roman" panose="02020603050405020304" pitchFamily="18" charset="0"/>
                <a:hlinkClick r:id="rId3"/>
              </a:rPr>
              <a:t>https://sdgs.un.org/goals/goal15</a:t>
            </a:r>
            <a:r>
              <a:rPr lang="en-GB" sz="1700" dirty="0">
                <a:latin typeface="Times New Roman" panose="02020603050405020304" pitchFamily="18" charset="0"/>
                <a:cs typeface="Times New Roman" panose="02020603050405020304" pitchFamily="18" charset="0"/>
              </a:rPr>
              <a:t> [Assessed on 07th December 2024].</a:t>
            </a:r>
          </a:p>
          <a:p>
            <a:pPr marL="432000" indent="-457200">
              <a:buNone/>
            </a:pPr>
            <a:r>
              <a:rPr lang="en-GB" sz="1700" dirty="0">
                <a:latin typeface="Times New Roman" panose="02020603050405020304" pitchFamily="18" charset="0"/>
                <a:cs typeface="Times New Roman" panose="02020603050405020304" pitchFamily="18" charset="0"/>
              </a:rPr>
              <a:t>United Nations, (2023)d. Climate Action. Take urgent action to combat climate change and its impacts.  SDG13. Department of Economic and Social Affairs, Sustainable Development. Available at: </a:t>
            </a:r>
            <a:r>
              <a:rPr lang="en-GB" sz="1700" dirty="0">
                <a:latin typeface="Times New Roman" panose="02020603050405020304" pitchFamily="18" charset="0"/>
                <a:cs typeface="Times New Roman" panose="02020603050405020304" pitchFamily="18" charset="0"/>
                <a:hlinkClick r:id="rId4"/>
              </a:rPr>
              <a:t>https://sdgs.un.org/goals/goal13</a:t>
            </a:r>
            <a:r>
              <a:rPr lang="en-GB" sz="1700" dirty="0">
                <a:latin typeface="Times New Roman" panose="02020603050405020304" pitchFamily="18" charset="0"/>
                <a:cs typeface="Times New Roman" panose="02020603050405020304" pitchFamily="18" charset="0"/>
              </a:rPr>
              <a:t> [Assessed on 8th December 2024]. </a:t>
            </a:r>
          </a:p>
          <a:p>
            <a:pPr marL="432000" indent="-457200">
              <a:buNone/>
            </a:pPr>
            <a:r>
              <a:rPr lang="en-GB" sz="1700" dirty="0">
                <a:latin typeface="Times New Roman" panose="02020603050405020304" pitchFamily="18" charset="0"/>
                <a:cs typeface="Times New Roman" panose="02020603050405020304" pitchFamily="18" charset="0"/>
              </a:rPr>
              <a:t>Welsh Government, (2012). One Planet Development. Technical Advice Note 6 Planning for Sustainable Rural Communities. Available at: </a:t>
            </a:r>
            <a:r>
              <a:rPr lang="en-GB" sz="1700" dirty="0">
                <a:latin typeface="Times New Roman" panose="02020603050405020304" pitchFamily="18" charset="0"/>
                <a:cs typeface="Times New Roman" panose="02020603050405020304" pitchFamily="18" charset="0"/>
                <a:hlinkClick r:id="rId5"/>
              </a:rPr>
              <a:t>https://www.gov.wales/sites/default/files/publications/2019-06/planning-permission-one-planet-developments-in-open-countryside.pdf</a:t>
            </a:r>
            <a:r>
              <a:rPr lang="en-GB" sz="1700" dirty="0">
                <a:latin typeface="Times New Roman" panose="02020603050405020304" pitchFamily="18" charset="0"/>
                <a:cs typeface="Times New Roman" panose="02020603050405020304" pitchFamily="18" charset="0"/>
              </a:rPr>
              <a:t> [Assessed on 13th December 2024].  </a:t>
            </a:r>
          </a:p>
          <a:p>
            <a:pPr marL="0" indent="0">
              <a:buNone/>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buNone/>
            </a:pPr>
            <a:endParaRPr lang="en-GB" sz="1800" dirty="0">
              <a:effectLst/>
              <a:latin typeface="Times New Roman" panose="02020603050405020304" pitchFamily="18" charset="0"/>
              <a:ea typeface="Times New Roman" panose="02020603050405020304" pitchFamily="18" charset="0"/>
            </a:endParaRPr>
          </a:p>
          <a:p>
            <a:pPr marL="0" indent="0">
              <a:buNone/>
            </a:pPr>
            <a:endParaRPr lang="en-GB" sz="1800" dirty="0">
              <a:effectLst/>
              <a:latin typeface="Times New Roman" panose="02020603050405020304" pitchFamily="18" charset="0"/>
              <a:ea typeface="Times New Roman" panose="02020603050405020304" pitchFamily="18" charset="0"/>
            </a:endParaRPr>
          </a:p>
          <a:p>
            <a:pPr marL="0" indent="0">
              <a:buNone/>
            </a:pPr>
            <a:endParaRPr lang="en-GB" sz="1800" dirty="0">
              <a:effectLst/>
              <a:latin typeface="Times New Roman" panose="02020603050405020304" pitchFamily="18" charset="0"/>
              <a:ea typeface="Times New Roman" panose="02020603050405020304" pitchFamily="18" charset="0"/>
            </a:endParaRPr>
          </a:p>
          <a:p>
            <a:pPr marL="0" indent="0">
              <a:buNone/>
            </a:pPr>
            <a:endParaRPr lang="en-GB" dirty="0"/>
          </a:p>
        </p:txBody>
      </p:sp>
    </p:spTree>
    <p:extLst>
      <p:ext uri="{BB962C8B-B14F-4D97-AF65-F5344CB8AC3E}">
        <p14:creationId xmlns:p14="http://schemas.microsoft.com/office/powerpoint/2010/main" val="31858643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A8A03A-F76A-3D21-02FC-A205DF97C982}"/>
              </a:ext>
            </a:extLst>
          </p:cNvPr>
          <p:cNvSpPr>
            <a:spLocks noGrp="1"/>
          </p:cNvSpPr>
          <p:nvPr>
            <p:ph type="title"/>
          </p:nvPr>
        </p:nvSpPr>
        <p:spPr/>
        <p:txBody>
          <a:bodyPr/>
          <a:lstStyle/>
          <a:p>
            <a:r>
              <a:rPr lang="en-GB" dirty="0"/>
              <a:t>Image References</a:t>
            </a:r>
          </a:p>
        </p:txBody>
      </p:sp>
      <p:sp>
        <p:nvSpPr>
          <p:cNvPr id="3" name="Content Placeholder 2">
            <a:extLst>
              <a:ext uri="{FF2B5EF4-FFF2-40B4-BE49-F238E27FC236}">
                <a16:creationId xmlns:a16="http://schemas.microsoft.com/office/drawing/2014/main" id="{957B115F-180A-DD1F-9288-88151037F1F7}"/>
              </a:ext>
            </a:extLst>
          </p:cNvPr>
          <p:cNvSpPr>
            <a:spLocks noGrp="1"/>
          </p:cNvSpPr>
          <p:nvPr>
            <p:ph idx="1"/>
          </p:nvPr>
        </p:nvSpPr>
        <p:spPr/>
        <p:txBody>
          <a:bodyPr lIns="90000">
            <a:normAutofit fontScale="92500" lnSpcReduction="10000"/>
          </a:bodyPr>
          <a:lstStyle/>
          <a:p>
            <a:pPr marL="432000" indent="-457200">
              <a:buNone/>
            </a:pPr>
            <a:r>
              <a:rPr lang="en-GB" sz="1700" kern="100" dirty="0" err="1">
                <a:effectLst/>
                <a:latin typeface="Times New Roman" panose="02020603050405020304" pitchFamily="18" charset="0"/>
                <a:ea typeface="Aptos" panose="020B0004020202020204" pitchFamily="34" charset="0"/>
                <a:cs typeface="Times New Roman" panose="02020603050405020304" pitchFamily="18" charset="0"/>
              </a:rPr>
              <a:t>Brithdir</a:t>
            </a:r>
            <a:r>
              <a:rPr lang="en-GB" sz="1700" kern="100" dirty="0">
                <a:effectLst/>
                <a:latin typeface="Times New Roman" panose="02020603050405020304" pitchFamily="18" charset="0"/>
                <a:ea typeface="Aptos" panose="020B0004020202020204" pitchFamily="34" charset="0"/>
                <a:cs typeface="Times New Roman" panose="02020603050405020304" pitchFamily="18" charset="0"/>
              </a:rPr>
              <a:t> </a:t>
            </a:r>
            <a:r>
              <a:rPr lang="en-GB" sz="1700" kern="100" dirty="0" err="1">
                <a:effectLst/>
                <a:latin typeface="Times New Roman" panose="02020603050405020304" pitchFamily="18" charset="0"/>
                <a:ea typeface="Aptos" panose="020B0004020202020204" pitchFamily="34" charset="0"/>
                <a:cs typeface="Times New Roman" panose="02020603050405020304" pitchFamily="18" charset="0"/>
              </a:rPr>
              <a:t>Mawr</a:t>
            </a:r>
            <a:r>
              <a:rPr lang="en-GB" sz="1700" kern="100" dirty="0">
                <a:effectLst/>
                <a:latin typeface="Times New Roman" panose="02020603050405020304" pitchFamily="18" charset="0"/>
                <a:ea typeface="Aptos" panose="020B0004020202020204" pitchFamily="34" charset="0"/>
                <a:cs typeface="Times New Roman" panose="02020603050405020304" pitchFamily="18" charset="0"/>
              </a:rPr>
              <a:t>, (2023). Facebook. Available at: </a:t>
            </a:r>
            <a:r>
              <a:rPr lang="en-GB" sz="1700" u="sng" kern="100" dirty="0">
                <a:solidFill>
                  <a:srgbClr val="467886"/>
                </a:solidFill>
                <a:effectLst/>
                <a:latin typeface="Times New Roman" panose="02020603050405020304" pitchFamily="18" charset="0"/>
                <a:ea typeface="Aptos" panose="020B0004020202020204" pitchFamily="34" charset="0"/>
                <a:cs typeface="Times New Roman" panose="02020603050405020304" pitchFamily="18" charset="0"/>
                <a:hlinkClick r:id="rId2"/>
              </a:rPr>
              <a:t>https://www.facebook.com/photo/?fbid=505046035093803&amp;set=a.505046018427138</a:t>
            </a:r>
            <a:r>
              <a:rPr lang="en-GB" sz="1700" kern="100" dirty="0">
                <a:effectLst/>
                <a:latin typeface="Times New Roman" panose="02020603050405020304" pitchFamily="18" charset="0"/>
                <a:ea typeface="Aptos" panose="020B0004020202020204" pitchFamily="34" charset="0"/>
                <a:cs typeface="Times New Roman" panose="02020603050405020304" pitchFamily="18" charset="0"/>
              </a:rPr>
              <a:t> [Assessed on 12</a:t>
            </a:r>
            <a:r>
              <a:rPr lang="en-GB" sz="1700" kern="100" baseline="30000" dirty="0">
                <a:effectLst/>
                <a:latin typeface="Times New Roman" panose="02020603050405020304" pitchFamily="18" charset="0"/>
                <a:ea typeface="Aptos" panose="020B0004020202020204" pitchFamily="34" charset="0"/>
                <a:cs typeface="Times New Roman" panose="02020603050405020304" pitchFamily="18" charset="0"/>
              </a:rPr>
              <a:t>th</a:t>
            </a:r>
            <a:r>
              <a:rPr lang="en-GB" sz="1700" kern="100" dirty="0">
                <a:effectLst/>
                <a:latin typeface="Times New Roman" panose="02020603050405020304" pitchFamily="18" charset="0"/>
                <a:ea typeface="Aptos" panose="020B0004020202020204" pitchFamily="34" charset="0"/>
                <a:cs typeface="Times New Roman" panose="02020603050405020304" pitchFamily="18" charset="0"/>
              </a:rPr>
              <a:t> December 2024]. </a:t>
            </a:r>
          </a:p>
          <a:p>
            <a:pPr marL="432000" indent="-457200">
              <a:buNone/>
            </a:pPr>
            <a:r>
              <a:rPr lang="en-GB" sz="1700" kern="100" dirty="0" err="1">
                <a:effectLst/>
                <a:latin typeface="Times New Roman" panose="02020603050405020304" pitchFamily="18" charset="0"/>
                <a:ea typeface="Aptos" panose="020B0004020202020204" pitchFamily="34" charset="0"/>
                <a:cs typeface="Times New Roman" panose="02020603050405020304" pitchFamily="18" charset="0"/>
              </a:rPr>
              <a:t>Huanaco</a:t>
            </a:r>
            <a:r>
              <a:rPr lang="en-GB" sz="1700" kern="100" dirty="0">
                <a:effectLst/>
                <a:latin typeface="Times New Roman" panose="02020603050405020304" pitchFamily="18" charset="0"/>
                <a:ea typeface="Aptos" panose="020B0004020202020204" pitchFamily="34" charset="0"/>
                <a:cs typeface="Times New Roman" panose="02020603050405020304" pitchFamily="18" charset="0"/>
              </a:rPr>
              <a:t>., (2021). Gaia: Goddess Symbols, Correspondences, Myth &amp; Offerings. [Image] Available at: </a:t>
            </a:r>
            <a:r>
              <a:rPr lang="en-GB" sz="1700" u="sng" kern="100" dirty="0">
                <a:solidFill>
                  <a:srgbClr val="467886"/>
                </a:solidFill>
                <a:effectLst/>
                <a:latin typeface="Times New Roman" panose="02020603050405020304" pitchFamily="18" charset="0"/>
                <a:ea typeface="Aptos" panose="020B0004020202020204" pitchFamily="34" charset="0"/>
                <a:cs typeface="Times New Roman" panose="02020603050405020304" pitchFamily="18" charset="0"/>
                <a:hlinkClick r:id="rId3"/>
              </a:rPr>
              <a:t>https://spells8.com/lessons/gaia-goddess/</a:t>
            </a:r>
            <a:r>
              <a:rPr lang="en-GB" sz="1700" kern="100" dirty="0">
                <a:effectLst/>
                <a:latin typeface="Times New Roman" panose="02020603050405020304" pitchFamily="18" charset="0"/>
                <a:ea typeface="Aptos" panose="020B0004020202020204" pitchFamily="34" charset="0"/>
                <a:cs typeface="Times New Roman" panose="02020603050405020304" pitchFamily="18" charset="0"/>
              </a:rPr>
              <a:t> [Assessed on 8th December 2024]. </a:t>
            </a:r>
          </a:p>
          <a:p>
            <a:pPr marL="432000" indent="-457200">
              <a:buNone/>
            </a:pPr>
            <a:r>
              <a:rPr lang="en-GB" sz="1700" kern="100" dirty="0">
                <a:effectLst/>
                <a:latin typeface="Times New Roman" panose="02020603050405020304" pitchFamily="18" charset="0"/>
                <a:ea typeface="Aptos" panose="020B0004020202020204" pitchFamily="34" charset="0"/>
                <a:cs typeface="Times New Roman" panose="02020603050405020304" pitchFamily="18" charset="0"/>
              </a:rPr>
              <a:t>Humphries, W., (2024). Police Descend on Eco-haven After Acid Attack. Available at: </a:t>
            </a:r>
            <a:r>
              <a:rPr lang="en-GB" sz="1700" u="sng" kern="100" dirty="0">
                <a:solidFill>
                  <a:srgbClr val="467886"/>
                </a:solidFill>
                <a:effectLst/>
                <a:latin typeface="Times New Roman" panose="02020603050405020304" pitchFamily="18" charset="0"/>
                <a:ea typeface="Aptos" panose="020B0004020202020204" pitchFamily="34" charset="0"/>
                <a:cs typeface="Times New Roman" panose="02020603050405020304" pitchFamily="18" charset="0"/>
                <a:hlinkClick r:id="rId4"/>
              </a:rPr>
              <a:t>https://www.thetimes.com/uk/environment/article/police-descend-on-eco-haven-after-acid-attack-x2sm209qd</a:t>
            </a:r>
            <a:r>
              <a:rPr lang="en-GB" sz="1700" kern="100" dirty="0">
                <a:effectLst/>
                <a:latin typeface="Times New Roman" panose="02020603050405020304" pitchFamily="18" charset="0"/>
                <a:ea typeface="Aptos" panose="020B0004020202020204" pitchFamily="34" charset="0"/>
                <a:cs typeface="Times New Roman" panose="02020603050405020304" pitchFamily="18" charset="0"/>
              </a:rPr>
              <a:t> [Assessed on 12th December 2024]. </a:t>
            </a:r>
          </a:p>
          <a:p>
            <a:pPr marL="432000" indent="-457200">
              <a:buNone/>
            </a:pPr>
            <a:r>
              <a:rPr lang="en-GB" sz="1700" kern="100" dirty="0">
                <a:effectLst/>
                <a:latin typeface="Times New Roman" panose="02020603050405020304" pitchFamily="18" charset="0"/>
                <a:ea typeface="Aptos" panose="020B0004020202020204" pitchFamily="34" charset="0"/>
                <a:cs typeface="Times New Roman" panose="02020603050405020304" pitchFamily="18" charset="0"/>
              </a:rPr>
              <a:t>Pritchard, O., (2015). Lammas eco-village Available at: </a:t>
            </a:r>
            <a:r>
              <a:rPr lang="en-GB" sz="1700" u="sng" kern="100" dirty="0">
                <a:solidFill>
                  <a:srgbClr val="467886"/>
                </a:solidFill>
                <a:effectLst/>
                <a:latin typeface="Times New Roman" panose="02020603050405020304" pitchFamily="18" charset="0"/>
                <a:ea typeface="Aptos" panose="020B0004020202020204" pitchFamily="34" charset="0"/>
                <a:cs typeface="Times New Roman" panose="02020603050405020304" pitchFamily="18" charset="0"/>
                <a:hlinkClick r:id="rId5"/>
              </a:rPr>
              <a:t>https://gbezine.co.uk/lammas-eco-village/2/</a:t>
            </a:r>
            <a:r>
              <a:rPr lang="en-GB" sz="1700" kern="100" dirty="0">
                <a:effectLst/>
                <a:latin typeface="Times New Roman" panose="02020603050405020304" pitchFamily="18" charset="0"/>
                <a:ea typeface="Aptos" panose="020B0004020202020204" pitchFamily="34" charset="0"/>
                <a:cs typeface="Times New Roman" panose="02020603050405020304" pitchFamily="18" charset="0"/>
              </a:rPr>
              <a:t> [Assessed on 12</a:t>
            </a:r>
            <a:r>
              <a:rPr lang="en-GB" sz="1700" kern="100" baseline="30000" dirty="0">
                <a:effectLst/>
                <a:latin typeface="Times New Roman" panose="02020603050405020304" pitchFamily="18" charset="0"/>
                <a:ea typeface="Aptos" panose="020B0004020202020204" pitchFamily="34" charset="0"/>
                <a:cs typeface="Times New Roman" panose="02020603050405020304" pitchFamily="18" charset="0"/>
              </a:rPr>
              <a:t>th</a:t>
            </a:r>
            <a:r>
              <a:rPr lang="en-GB" sz="1700" kern="100" dirty="0">
                <a:effectLst/>
                <a:latin typeface="Times New Roman" panose="02020603050405020304" pitchFamily="18" charset="0"/>
                <a:ea typeface="Aptos" panose="020B0004020202020204" pitchFamily="34" charset="0"/>
                <a:cs typeface="Times New Roman" panose="02020603050405020304" pitchFamily="18" charset="0"/>
              </a:rPr>
              <a:t> December 2024]. </a:t>
            </a:r>
          </a:p>
          <a:p>
            <a:pPr marL="432000" indent="-457200">
              <a:buNone/>
            </a:pPr>
            <a:r>
              <a:rPr lang="en-US" sz="1700" kern="100" dirty="0">
                <a:effectLst/>
                <a:latin typeface="Times New Roman" panose="02020603050405020304" pitchFamily="18" charset="0"/>
                <a:ea typeface="Aptos" panose="020B0004020202020204" pitchFamily="34" charset="0"/>
                <a:cs typeface="Times New Roman" panose="02020603050405020304" pitchFamily="18" charset="0"/>
              </a:rPr>
              <a:t>Rl360, (2024). </a:t>
            </a:r>
            <a:r>
              <a:rPr lang="en-GB" sz="1700" kern="100" dirty="0">
                <a:effectLst/>
                <a:latin typeface="Times New Roman" panose="02020603050405020304" pitchFamily="18" charset="0"/>
                <a:ea typeface="Aptos" panose="020B0004020202020204" pitchFamily="34" charset="0"/>
                <a:cs typeface="Times New Roman" panose="02020603050405020304" pitchFamily="18" charset="0"/>
              </a:rPr>
              <a:t>The United Nations Sustainable Development Goals (</a:t>
            </a:r>
            <a:r>
              <a:rPr lang="en-GB" sz="1700" kern="100" dirty="0" err="1">
                <a:effectLst/>
                <a:latin typeface="Times New Roman" panose="02020603050405020304" pitchFamily="18" charset="0"/>
                <a:ea typeface="Aptos" panose="020B0004020202020204" pitchFamily="34" charset="0"/>
                <a:cs typeface="Times New Roman" panose="02020603050405020304" pitchFamily="18" charset="0"/>
              </a:rPr>
              <a:t>Sdgs</a:t>
            </a:r>
            <a:r>
              <a:rPr lang="en-GB" sz="1700" kern="100" dirty="0">
                <a:effectLst/>
                <a:latin typeface="Times New Roman" panose="02020603050405020304" pitchFamily="18" charset="0"/>
                <a:ea typeface="Aptos" panose="020B0004020202020204" pitchFamily="34" charset="0"/>
                <a:cs typeface="Times New Roman" panose="02020603050405020304" pitchFamily="18" charset="0"/>
              </a:rPr>
              <a:t>) [Image] Available at: </a:t>
            </a:r>
            <a:r>
              <a:rPr lang="en-GB" sz="1700" u="sng" kern="100" dirty="0">
                <a:solidFill>
                  <a:srgbClr val="467886"/>
                </a:solidFill>
                <a:effectLst/>
                <a:latin typeface="Times New Roman" panose="02020603050405020304" pitchFamily="18" charset="0"/>
                <a:ea typeface="Aptos" panose="020B0004020202020204" pitchFamily="34" charset="0"/>
                <a:cs typeface="Times New Roman" panose="02020603050405020304" pitchFamily="18" charset="0"/>
                <a:hlinkClick r:id="rId6"/>
              </a:rPr>
              <a:t>https://www.rl360.com/row/funds/investment-definitions/sdgs.htm</a:t>
            </a:r>
            <a:r>
              <a:rPr lang="en-GB" sz="1700" kern="100" dirty="0">
                <a:effectLst/>
                <a:latin typeface="Times New Roman" panose="02020603050405020304" pitchFamily="18" charset="0"/>
                <a:ea typeface="Aptos" panose="020B0004020202020204" pitchFamily="34" charset="0"/>
                <a:cs typeface="Times New Roman" panose="02020603050405020304" pitchFamily="18" charset="0"/>
              </a:rPr>
              <a:t> [Assessed on 07th December 2024].</a:t>
            </a:r>
          </a:p>
          <a:p>
            <a:pPr marL="0" indent="0">
              <a:lnSpc>
                <a:spcPct val="100000"/>
              </a:lnSpc>
              <a:buNone/>
            </a:pPr>
            <a:endParaRPr lang="en-GB" sz="1600" dirty="0">
              <a:latin typeface="Times New Roman" panose="02020603050405020304" pitchFamily="18" charset="0"/>
              <a:cs typeface="Times New Roman" panose="02020603050405020304" pitchFamily="18" charset="0"/>
            </a:endParaRPr>
          </a:p>
          <a:p>
            <a:pPr marL="0" indent="0">
              <a:lnSpc>
                <a:spcPct val="100000"/>
              </a:lnSpc>
              <a:buNone/>
            </a:pPr>
            <a:endParaRPr lang="en-GB" sz="1600" dirty="0"/>
          </a:p>
        </p:txBody>
      </p:sp>
    </p:spTree>
    <p:extLst>
      <p:ext uri="{BB962C8B-B14F-4D97-AF65-F5344CB8AC3E}">
        <p14:creationId xmlns:p14="http://schemas.microsoft.com/office/powerpoint/2010/main" val="470041444"/>
      </p:ext>
    </p:extLst>
  </p:cSld>
  <p:clrMapOvr>
    <a:masterClrMapping/>
  </p:clrMapOvr>
</p:sld>
</file>

<file path=ppt/theme/theme1.xml><?xml version="1.0" encoding="utf-8"?>
<a:theme xmlns:a="http://schemas.openxmlformats.org/drawingml/2006/main" name="VeniceBeachVTI">
  <a:themeElements>
    <a:clrScheme name="AnalogousFromLightSeedRightStep">
      <a:dk1>
        <a:srgbClr val="000000"/>
      </a:dk1>
      <a:lt1>
        <a:srgbClr val="FFFFFF"/>
      </a:lt1>
      <a:dk2>
        <a:srgbClr val="412425"/>
      </a:dk2>
      <a:lt2>
        <a:srgbClr val="E2E8E8"/>
      </a:lt2>
      <a:accent1>
        <a:srgbClr val="EE6E6F"/>
      </a:accent1>
      <a:accent2>
        <a:srgbClr val="EA8C4A"/>
      </a:accent2>
      <a:accent3>
        <a:srgbClr val="B8A33E"/>
      </a:accent3>
      <a:accent4>
        <a:srgbClr val="92AF3A"/>
      </a:accent4>
      <a:accent5>
        <a:srgbClr val="64B539"/>
      </a:accent5>
      <a:accent6>
        <a:srgbClr val="2DBB38"/>
      </a:accent6>
      <a:hlink>
        <a:srgbClr val="568D8D"/>
      </a:hlink>
      <a:folHlink>
        <a:srgbClr val="7F7F7F"/>
      </a:folHlink>
    </a:clrScheme>
    <a:fontScheme name="Avenir 1">
      <a:majorFont>
        <a:latin typeface="Avenir Next LT Pro Light"/>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eniceBeachVTI" id="{69839BBA-F383-4FFD-B56A-E36ACE43E09D}" vid="{060D2740-A69C-444A-B833-E03D333ADDA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40118</TotalTime>
  <Words>4476</Words>
  <Application>Microsoft Macintosh PowerPoint</Application>
  <PresentationFormat>Widescreen</PresentationFormat>
  <Paragraphs>207</Paragraphs>
  <Slides>22</Slides>
  <Notes>17</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22</vt:i4>
      </vt:variant>
    </vt:vector>
  </HeadingPairs>
  <TitlesOfParts>
    <vt:vector size="31" baseType="lpstr">
      <vt:lpstr>-webkit-standard</vt:lpstr>
      <vt:lpstr>Aptos</vt:lpstr>
      <vt:lpstr>Arial</vt:lpstr>
      <vt:lpstr>Avenir Next LT Pro</vt:lpstr>
      <vt:lpstr>Avenir Next LT Pro Light</vt:lpstr>
      <vt:lpstr>Oswald-Bold</vt:lpstr>
      <vt:lpstr>Symbol</vt:lpstr>
      <vt:lpstr>Times New Roman</vt:lpstr>
      <vt:lpstr>VeniceBeachVTI</vt:lpstr>
      <vt:lpstr>ECGE7007Q; Assessment 2 Jessica Rowe; 2108311 Critical engage with ONE model of a Sustainable Community.</vt:lpstr>
      <vt:lpstr>PowerPoint Presentation</vt:lpstr>
      <vt:lpstr>What is sustainability    (IISD, 2024; United Nations, 2024;  UCLA, 2024; Brundtland report, 1987).   </vt:lpstr>
      <vt:lpstr>People, profit, planet</vt:lpstr>
      <vt:lpstr>PowerPoint Presentation</vt:lpstr>
      <vt:lpstr>Intrinsic Value of Nature Holistic Approach Human-Nature Relationship Preservation over Utilitarianism Inspiration from Deep Ecology</vt:lpstr>
      <vt:lpstr>Eco-centric deep ecologists / deep greens </vt:lpstr>
      <vt:lpstr>Eco-centric  gaianists</vt:lpstr>
      <vt:lpstr>Key Differences</vt:lpstr>
      <vt:lpstr>Sustainable communities</vt:lpstr>
      <vt:lpstr>Sustainable communities</vt:lpstr>
      <vt:lpstr>Tipi Valley </vt:lpstr>
      <vt:lpstr>The Lammas Project</vt:lpstr>
      <vt:lpstr>Brithdir Mawr</vt:lpstr>
      <vt:lpstr>Summary</vt:lpstr>
      <vt:lpstr> Sustainable goals                               (UN, 2024; RL360, 2024; United Nations, 2023a; United Nations, 2023b;                                                                                                                                                                                                                                                     United Nations, 2023c; United Nations, 2023d )</vt:lpstr>
      <vt:lpstr>Conclusion</vt:lpstr>
      <vt:lpstr>PowerPoint Presentation</vt:lpstr>
      <vt:lpstr>PowerPoint Presentation</vt:lpstr>
      <vt:lpstr>PowerPoint Presentation</vt:lpstr>
      <vt:lpstr>PowerPoint Presentation</vt:lpstr>
      <vt:lpstr>Image 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Jessica Rowe (2108311)</dc:creator>
  <cp:lastModifiedBy>Jessica Rowe (2108311)</cp:lastModifiedBy>
  <cp:revision>3</cp:revision>
  <dcterms:created xsi:type="dcterms:W3CDTF">2024-11-15T15:07:26Z</dcterms:created>
  <dcterms:modified xsi:type="dcterms:W3CDTF">2024-12-13T11:45:52Z</dcterms:modified>
</cp:coreProperties>
</file>