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FDA346-AE15-56CB-2AF3-C63C4461FCCB}" v="189" dt="2023-03-21T10:29:28.907"/>
    <p1510:client id="{084E72A7-0A45-4C1A-B733-1E4DD5D69D00}" v="40" vWet="42" dt="2023-03-07T10:53:21.568"/>
    <p1510:client id="{BE627A8C-BCD7-D4CC-903F-03DFA2196960}" v="808" dt="2023-03-13T22:08:24.901"/>
    <p1510:client id="{CB71A40E-6643-EE02-509A-6266C8CFCB9C}" v="1271" dt="2023-03-07T12:43:31.573"/>
    <p1510:client id="{E9EB60C8-3800-DC52-4918-34F4BBF691AD}" v="35" dt="2023-03-07T11:17:32.9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342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813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608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466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617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014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62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878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8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188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34264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730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76199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181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329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999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58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birmingham/certhe-computing-skills-for-the-workplace/#:~:text=You%20could%20develop%20your%20skills,your%20skills%20into%20the%20workplac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52289-16BF-DDB0-67AE-0D15C70818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Learning in Digital Era</a:t>
            </a:r>
            <a:br>
              <a:rPr lang="en-GB"/>
            </a:br>
            <a:r>
              <a:rPr lang="en-GB"/>
              <a:t>PERSONAL DEVELOPMENT PLAN </a:t>
            </a:r>
            <a:br>
              <a:rPr lang="en-GB"/>
            </a:br>
            <a:r>
              <a:rPr lang="en-GB"/>
              <a:t>(PDP)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6CF24-66C5-2B3D-5308-D403790FC1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SUMAIRA MUSKAN 2221258 </a:t>
            </a:r>
          </a:p>
          <a:p>
            <a:r>
              <a:rPr lang="en-GB"/>
              <a:t>DATE : WEEK 10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17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85C930-5FA8-591C-84CD-39F479143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68391"/>
              </p:ext>
            </p:extLst>
          </p:nvPr>
        </p:nvGraphicFramePr>
        <p:xfrm>
          <a:off x="289774" y="160985"/>
          <a:ext cx="11644959" cy="1019897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11707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947540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1966057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1920527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1936458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962670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120739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your</a:t>
                      </a:r>
                    </a:p>
                    <a:p>
                      <a:pPr algn="ctr"/>
                      <a:r>
                        <a:rPr lang="en-GB" sz="1200" dirty="0"/>
                        <a:t>long-term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your specific</a:t>
                      </a:r>
                    </a:p>
                    <a:p>
                      <a:pPr algn="ctr"/>
                      <a:r>
                        <a:rPr lang="en-GB" sz="1200" dirty="0"/>
                        <a:t>career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the key skills</a:t>
                      </a:r>
                    </a:p>
                    <a:p>
                      <a:pPr algn="ctr"/>
                      <a:r>
                        <a:rPr lang="en-GB" sz="1200" dirty="0"/>
                        <a:t>needed for each one</a:t>
                      </a:r>
                    </a:p>
                    <a:p>
                      <a:pPr algn="ctr"/>
                      <a:r>
                        <a:rPr lang="en-GB" sz="1200" dirty="0"/>
                        <a:t>of your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skills do you</a:t>
                      </a:r>
                    </a:p>
                    <a:p>
                      <a:pPr algn="ctr"/>
                      <a:r>
                        <a:rPr lang="en-GB" sz="1200" dirty="0"/>
                        <a:t>need to work 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actions are you</a:t>
                      </a:r>
                    </a:p>
                    <a:p>
                      <a:pPr algn="ctr"/>
                      <a:r>
                        <a:rPr lang="en-GB" sz="1200" dirty="0"/>
                        <a:t>going to take?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When are you</a:t>
                      </a:r>
                    </a:p>
                    <a:p>
                      <a:pPr algn="ctr"/>
                      <a:r>
                        <a:rPr lang="en-GB" sz="1200" dirty="0"/>
                        <a:t>going to complete</a:t>
                      </a:r>
                    </a:p>
                    <a:p>
                      <a:pPr algn="ctr"/>
                      <a:r>
                        <a:rPr lang="en-GB" sz="1200" dirty="0"/>
                        <a:t>your training by?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1060922">
                <a:tc rowSpan="5">
                  <a:txBody>
                    <a:bodyPr/>
                    <a:lstStyle/>
                    <a:p>
                      <a:r>
                        <a:rPr lang="en-GB" sz="2800" dirty="0"/>
                        <a:t>Get a qualification in higher education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Running my own successful business 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Time management   critical thinking and writing, Practical skills on tool [1]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PRACTICAL SKILL TOOLS,CRITICAL THINKING AND WRITING. NEED TO WORK ON TIME MANAGMENT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WORK AND SUBMIT ALL THE ASSIGNMENTS ON TIME, RESEARCH AND 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3 TO 4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  <a:tr h="2200433">
                <a:tc v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Do some extra courses term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 and creative skills</a:t>
                      </a:r>
                    </a:p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dirty="0"/>
                        <a:t>  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suitable technology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Knowledge and skills to use software packages and applications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4 TO 8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186249"/>
                  </a:ext>
                </a:extLst>
              </a:tr>
              <a:tr h="1324779">
                <a:tc v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NEED TO COMPLETE TERM 3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Technical skills and web development [2]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dirty="0"/>
                        <a:t>Critical thinking and writing need to work on time management [3]  </a:t>
                      </a:r>
                      <a:r>
                        <a:rPr lang="en-GB" sz="1600" dirty="0"/>
                        <a:t> </a:t>
                      </a:r>
                    </a:p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dirty="0"/>
                        <a:t>RESEARCH AND READING</a:t>
                      </a:r>
                      <a:r>
                        <a:rPr lang="en-GB" sz="1600" dirty="0"/>
                        <a:t>  </a:t>
                      </a:r>
                    </a:p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9 TO 12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1170691"/>
                  </a:ext>
                </a:extLst>
              </a:tr>
              <a:tr h="3673931">
                <a:tc v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 am going to be doing some placement</a:t>
                      </a:r>
                      <a:r>
                        <a:rPr lang="en-GB" sz="1200" dirty="0"/>
                        <a:t>s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Demonstrate a systematic understanding and application of the fundamental concepts, 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Carefully calibrated to develop key knowledge and skills.[3]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technologies, and standards required for building and rendering web pages</a:t>
                      </a:r>
                      <a:r>
                        <a:rPr lang="en-GB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12-18 month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520642"/>
                  </a:ext>
                </a:extLst>
              </a:tr>
              <a:tr h="707282">
                <a:tc v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Need to complete 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Need to be more determine</a:t>
                      </a:r>
                      <a:r>
                        <a:rPr lang="en-GB" sz="1200" dirty="0"/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noProof="0" dirty="0">
                          <a:latin typeface="Trebuchet MS"/>
                        </a:rPr>
                        <a:t>Communications of the Association for Information </a:t>
                      </a:r>
                      <a:endParaRPr lang="en-GB" sz="1400" b="0" i="0" u="none" strike="noStrike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Working on communication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dirty="0"/>
                        <a:t>20 To 24 month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67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10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4B55C-076C-9BB1-E909-CEAE74760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0FB5E-A107-942E-C251-8658773DC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3723" y="1853754"/>
            <a:ext cx="9603275" cy="49981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>
                <a:hlinkClick r:id="rId2"/>
              </a:rPr>
              <a:t>[1] Computing skills for the workplace (CERTHE) University of Wales , Available at</a:t>
            </a:r>
          </a:p>
          <a:p>
            <a:pPr marL="0" indent="0">
              <a:buNone/>
            </a:pPr>
            <a:r>
              <a:rPr lang="en-GB" sz="1400">
                <a:hlinkClick r:id="rId2"/>
              </a:rPr>
              <a:t>https://www.uwtsd.ac.uk/birmingham/certhe-computing-skills-for-the-workplace/#:~:text=You%20could%20develop%20your%20skills,your%20skills%20into%20the%20workplace</a:t>
            </a:r>
            <a:r>
              <a:rPr lang="en-GB" sz="1400"/>
              <a:t>. Accessed On 28.02.2023</a:t>
            </a:r>
          </a:p>
          <a:p>
            <a:pPr marL="0" indent="0">
              <a:buNone/>
            </a:pPr>
            <a:endParaRPr lang="en-GB" sz="1400"/>
          </a:p>
          <a:p>
            <a:pPr marL="0" indent="0">
              <a:buNone/>
            </a:pPr>
            <a:r>
              <a:rPr lang="en-GB" sz="1400"/>
              <a:t>[2]  </a:t>
            </a:r>
            <a:r>
              <a:rPr lang="en-GB" sz="1400">
                <a:ea typeface="+mn-lt"/>
                <a:cs typeface="+mn-lt"/>
              </a:rPr>
              <a:t>German, A., Salmeron, S., Ha, W. and Henderson, B., 2016, September. Mean web development: a tutorial for educators. In </a:t>
            </a:r>
            <a:r>
              <a:rPr lang="en-GB" sz="1400" i="1">
                <a:ea typeface="+mn-lt"/>
                <a:cs typeface="+mn-lt"/>
              </a:rPr>
              <a:t>Proceedings of the 17th Annual Conference on Information Technology Education</a:t>
            </a:r>
            <a:r>
              <a:rPr lang="en-GB" sz="1400">
                <a:ea typeface="+mn-lt"/>
                <a:cs typeface="+mn-lt"/>
              </a:rPr>
              <a:t> (pp. 128-129). Accessed on 07.03.2023</a:t>
            </a:r>
          </a:p>
          <a:p>
            <a:pPr marL="0" indent="0">
              <a:buNone/>
            </a:pPr>
            <a:endParaRPr lang="en-GB" sz="1400">
              <a:solidFill>
                <a:srgbClr val="404040"/>
              </a:solidFill>
              <a:latin typeface="Trebuchet MS"/>
            </a:endParaRPr>
          </a:p>
          <a:p>
            <a:pPr marL="0" indent="0">
              <a:buNone/>
            </a:pPr>
            <a:r>
              <a:rPr lang="en-GB" sz="1400">
                <a:solidFill>
                  <a:srgbClr val="404040"/>
                </a:solidFill>
                <a:latin typeface="Trebuchet MS"/>
              </a:rPr>
              <a:t>[3] </a:t>
            </a:r>
            <a:r>
              <a:rPr lang="en-GB" sz="1400">
                <a:ea typeface="+mn-lt"/>
                <a:cs typeface="+mn-lt"/>
              </a:rPr>
              <a:t>Yelinek, K., Neyer, L., Bressler, D., </a:t>
            </a:r>
            <a:r>
              <a:rPr lang="en-GB" sz="1400" err="1">
                <a:ea typeface="+mn-lt"/>
                <a:cs typeface="+mn-lt"/>
              </a:rPr>
              <a:t>Coffta</a:t>
            </a:r>
            <a:r>
              <a:rPr lang="en-GB" sz="1400">
                <a:ea typeface="+mn-lt"/>
                <a:cs typeface="+mn-lt"/>
              </a:rPr>
              <a:t>, M. and </a:t>
            </a:r>
            <a:r>
              <a:rPr lang="en-GB" sz="1400" err="1">
                <a:ea typeface="+mn-lt"/>
                <a:cs typeface="+mn-lt"/>
              </a:rPr>
              <a:t>Magolis</a:t>
            </a:r>
            <a:r>
              <a:rPr lang="en-GB" sz="1400">
                <a:ea typeface="+mn-lt"/>
                <a:cs typeface="+mn-lt"/>
              </a:rPr>
              <a:t>, D., 2010. Using </a:t>
            </a:r>
            <a:r>
              <a:rPr lang="en-GB" sz="1400" err="1">
                <a:ea typeface="+mn-lt"/>
                <a:cs typeface="+mn-lt"/>
              </a:rPr>
              <a:t>LibGuides</a:t>
            </a:r>
            <a:r>
              <a:rPr lang="en-GB" sz="1400">
                <a:ea typeface="+mn-lt"/>
                <a:cs typeface="+mn-lt"/>
              </a:rPr>
              <a:t> for an information literacy tutorial: Tutorial 2.0. </a:t>
            </a:r>
            <a:r>
              <a:rPr lang="en-GB" sz="1400" i="1">
                <a:ea typeface="+mn-lt"/>
                <a:cs typeface="+mn-lt"/>
              </a:rPr>
              <a:t>College &amp; Research Libraries News</a:t>
            </a:r>
            <a:r>
              <a:rPr lang="en-GB" sz="1400">
                <a:ea typeface="+mn-lt"/>
                <a:cs typeface="+mn-lt"/>
              </a:rPr>
              <a:t>, </a:t>
            </a:r>
            <a:r>
              <a:rPr lang="en-GB" sz="1400" i="1">
                <a:ea typeface="+mn-lt"/>
                <a:cs typeface="+mn-lt"/>
              </a:rPr>
              <a:t>71</a:t>
            </a:r>
            <a:r>
              <a:rPr lang="en-GB" sz="1400">
                <a:ea typeface="+mn-lt"/>
                <a:cs typeface="+mn-lt"/>
              </a:rPr>
              <a:t>(7), pp.352-355.v Accessed on 07.03.2023</a:t>
            </a:r>
          </a:p>
          <a:p>
            <a:pPr marL="0" indent="0">
              <a:buNone/>
            </a:pPr>
            <a:endParaRPr lang="en-GB" sz="1400">
              <a:solidFill>
                <a:srgbClr val="404040"/>
              </a:solidFill>
              <a:latin typeface="Trebuchet MS"/>
            </a:endParaRPr>
          </a:p>
          <a:p>
            <a:pPr marL="0" indent="0">
              <a:buNone/>
            </a:pPr>
            <a:r>
              <a:rPr lang="en-GB" sz="1400">
                <a:solidFill>
                  <a:srgbClr val="404040"/>
                </a:solidFill>
                <a:latin typeface="Trebuchet MS"/>
              </a:rPr>
              <a:t>[4] </a:t>
            </a:r>
            <a:r>
              <a:rPr lang="en-GB" sz="1400">
                <a:ea typeface="+mn-lt"/>
                <a:cs typeface="+mn-lt"/>
              </a:rPr>
              <a:t>Sutter, J., 2009. Tutorial: Introduction to web 2.0. </a:t>
            </a:r>
            <a:r>
              <a:rPr lang="en-GB" sz="1400" i="1">
                <a:ea typeface="+mn-lt"/>
                <a:cs typeface="+mn-lt"/>
              </a:rPr>
              <a:t>Communications of the Association for Information Systems</a:t>
            </a:r>
            <a:r>
              <a:rPr lang="en-GB" sz="1400">
                <a:ea typeface="+mn-lt"/>
                <a:cs typeface="+mn-lt"/>
              </a:rPr>
              <a:t>, </a:t>
            </a:r>
            <a:r>
              <a:rPr lang="en-GB" sz="1400" i="1">
                <a:ea typeface="+mn-lt"/>
                <a:cs typeface="+mn-lt"/>
              </a:rPr>
              <a:t>25</a:t>
            </a:r>
            <a:r>
              <a:rPr lang="en-GB" sz="1400">
                <a:ea typeface="+mn-lt"/>
                <a:cs typeface="+mn-lt"/>
              </a:rPr>
              <a:t>(1), p.40. Accessed on 07.03.2023</a:t>
            </a:r>
          </a:p>
          <a:p>
            <a:pPr marL="0" indent="0">
              <a:buNone/>
            </a:pPr>
            <a:endParaRPr lang="en-GB" sz="1400">
              <a:solidFill>
                <a:srgbClr val="404040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31601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0FB45-573E-2B20-2876-FD7302517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ADFC0-BD53-BEF4-A269-5028ADB99E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764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7" ma:contentTypeDescription="Create a new document." ma:contentTypeScope="" ma:versionID="0816fba93a9521d38249044f604eb21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92bba619b7a81bec4371e78ddbdaa7ff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8e79d84-78fb-44a9-92e9-d04bdd8f035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A31893C-1E6D-423C-B9BC-EC89769333E9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33F965E-EAA2-4E3E-AFD2-40822C8B15BB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EBBE39-1C78-4371-8136-2E92D08A3E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Facet</vt:lpstr>
      <vt:lpstr>Learning in Digital Era PERSONAL DEVELOPMENT PLAN  (PDP)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Digital Era</dc:title>
  <dc:creator>Muhammad Azeem Abbas</dc:creator>
  <cp:revision>72</cp:revision>
  <dcterms:created xsi:type="dcterms:W3CDTF">2022-07-21T09:53:39Z</dcterms:created>
  <dcterms:modified xsi:type="dcterms:W3CDTF">2023-03-21T10:51:34Z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