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2"/>
  </p:notesMasterIdLst>
  <p:sldIdLst>
    <p:sldId id="256" r:id="rId2"/>
    <p:sldId id="257" r:id="rId3"/>
    <p:sldId id="258" r:id="rId4"/>
    <p:sldId id="276" r:id="rId5"/>
    <p:sldId id="273" r:id="rId6"/>
    <p:sldId id="274" r:id="rId7"/>
    <p:sldId id="275" r:id="rId8"/>
    <p:sldId id="284" r:id="rId9"/>
    <p:sldId id="271" r:id="rId10"/>
    <p:sldId id="279" r:id="rId11"/>
    <p:sldId id="261" r:id="rId12"/>
    <p:sldId id="262" r:id="rId13"/>
    <p:sldId id="280" r:id="rId14"/>
    <p:sldId id="263" r:id="rId15"/>
    <p:sldId id="281" r:id="rId16"/>
    <p:sldId id="264" r:id="rId17"/>
    <p:sldId id="265" r:id="rId18"/>
    <p:sldId id="270" r:id="rId19"/>
    <p:sldId id="266" r:id="rId20"/>
    <p:sldId id="267" r:id="rId21"/>
    <p:sldId id="268" r:id="rId22"/>
    <p:sldId id="269" r:id="rId23"/>
    <p:sldId id="282" r:id="rId24"/>
    <p:sldId id="278" r:id="rId25"/>
    <p:sldId id="285" r:id="rId26"/>
    <p:sldId id="286" r:id="rId27"/>
    <p:sldId id="283" r:id="rId28"/>
    <p:sldId id="287" r:id="rId29"/>
    <p:sldId id="288" r:id="rId30"/>
    <p:sldId id="289" r:id="rId31"/>
    <p:sldId id="290" r:id="rId32"/>
    <p:sldId id="291" r:id="rId33"/>
    <p:sldId id="292" r:id="rId34"/>
    <p:sldId id="293" r:id="rId35"/>
    <p:sldId id="294" r:id="rId36"/>
    <p:sldId id="295" r:id="rId37"/>
    <p:sldId id="296" r:id="rId38"/>
    <p:sldId id="297" r:id="rId39"/>
    <p:sldId id="298" r:id="rId40"/>
    <p:sldId id="299" r:id="rId41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58" autoAdjust="0"/>
    <p:restoredTop sz="94660"/>
  </p:normalViewPr>
  <p:slideViewPr>
    <p:cSldViewPr snapToGrid="0">
      <p:cViewPr varScale="1">
        <p:scale>
          <a:sx n="76" d="100"/>
          <a:sy n="76" d="100"/>
        </p:scale>
        <p:origin x="132" y="6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08E1CA-C55D-49E0-A837-00438BDE3611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0D4351-2376-49FA-BF77-7475E2A1FE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721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6093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OPEN</a:t>
            </a:r>
            <a:r>
              <a:rPr lang="en-GB" baseline="0" dirty="0" smtClean="0"/>
              <a:t> QUESTION, IF NO RESPONSE THEN ASK MORE SPECIFICALLY IF ANY APPRENTICES WJEC ENGINEERING ETC.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7505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r>
              <a:rPr lang="en-GB" baseline="0" dirty="0" smtClean="0"/>
              <a:t> of freehand sketch, this is “fag packet” sketch, very clear, close to scale, uses relevant drawing standards.</a:t>
            </a:r>
          </a:p>
          <a:p>
            <a:r>
              <a:rPr lang="en-GB" baseline="0" dirty="0" smtClean="0"/>
              <a:t>CAD and hand drawn orthographic, CAD far more common now.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6900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Assy</a:t>
            </a:r>
            <a:r>
              <a:rPr lang="en-GB" dirty="0" smtClean="0"/>
              <a:t> </a:t>
            </a:r>
            <a:r>
              <a:rPr lang="en-GB" dirty="0" err="1" smtClean="0"/>
              <a:t>dwgs</a:t>
            </a:r>
            <a:r>
              <a:rPr lang="en-GB" dirty="0" smtClean="0"/>
              <a:t> used to reference item locations and quantities.</a:t>
            </a:r>
            <a:r>
              <a:rPr lang="en-GB" baseline="0" dirty="0" smtClean="0"/>
              <a:t> Usually supplemented with </a:t>
            </a:r>
            <a:r>
              <a:rPr lang="en-GB" baseline="0" dirty="0" err="1" smtClean="0"/>
              <a:t>assy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insructions</a:t>
            </a:r>
            <a:r>
              <a:rPr lang="en-GB" baseline="0" dirty="0" smtClean="0"/>
              <a:t> indicating essential info such as torque settings and build sequence.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58957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No-one</a:t>
            </a:r>
            <a:r>
              <a:rPr lang="en-GB" baseline="0" dirty="0" smtClean="0"/>
              <a:t> speaks every language.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5591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Same item, more clear, note dimensions only shown once to keep</a:t>
            </a:r>
            <a:r>
              <a:rPr lang="en-GB" baseline="0" dirty="0" smtClean="0"/>
              <a:t> simplicity, not overcrowded. </a:t>
            </a:r>
          </a:p>
          <a:p>
            <a:r>
              <a:rPr lang="en-GB" baseline="0" dirty="0" smtClean="0"/>
              <a:t>Top view is unnecessary.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9825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Discuss perspective and vanishing points, Use board</a:t>
            </a:r>
            <a:r>
              <a:rPr lang="en-GB" baseline="0" dirty="0" smtClean="0"/>
              <a:t> to demonstrate. Show 3 axis also.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7913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RELEVANT</a:t>
            </a:r>
            <a:r>
              <a:rPr lang="en-GB" baseline="0" dirty="0" smtClean="0"/>
              <a:t> combinations!!</a:t>
            </a:r>
          </a:p>
          <a:p>
            <a:r>
              <a:rPr lang="en-GB" baseline="0" dirty="0" smtClean="0"/>
              <a:t>Why are they favoured. Clarity, ease of use. Able to show huge amounts of detail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0644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Speak a little about last weeks</a:t>
            </a:r>
            <a:r>
              <a:rPr lang="en-GB" baseline="0" dirty="0" smtClean="0"/>
              <a:t> exercise, Start from basics, All competent in CAD?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758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Feature tree shows</a:t>
            </a:r>
            <a:r>
              <a:rPr lang="en-GB" baseline="0" dirty="0" smtClean="0"/>
              <a:t> make up of an object or assy.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3165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Emphasise</a:t>
            </a:r>
            <a:r>
              <a:rPr lang="en-GB" baseline="0" dirty="0" smtClean="0"/>
              <a:t> importance of CAD models as the message may have been lost last week.  Explain a little around added value features within CAD as part of engineering design journey.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0448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Why within CAD?</a:t>
            </a:r>
            <a:r>
              <a:rPr lang="en-GB" baseline="0" dirty="0" smtClean="0"/>
              <a:t> Design process may involve many iterations and design changes. If achieved within CAD a change to a model should automatically induce a change in linked assembly and drawings. </a:t>
            </a:r>
          </a:p>
          <a:p>
            <a:r>
              <a:rPr lang="en-GB" baseline="0" dirty="0" smtClean="0"/>
              <a:t>I</a:t>
            </a:r>
            <a:r>
              <a:rPr lang="en-GB" dirty="0" smtClean="0"/>
              <a:t>nformation within the CAD model needs to be analysed, specified further and presented to a manufacturing team</a:t>
            </a:r>
            <a:endParaRPr lang="en-GB" baseline="0" dirty="0" smtClean="0"/>
          </a:p>
          <a:p>
            <a:r>
              <a:rPr lang="en-GB" baseline="0" dirty="0" smtClean="0"/>
              <a:t>Model features are an absolute, no engineering function can work to an absolute. The requirements of the part need specifying so tolerances can be set.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1686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8226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6682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45651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71907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95500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3414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560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0082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647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4746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570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818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5939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964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643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2276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062523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9036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75236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0835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3438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7570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68201E-71A5-4F8B-9165-73F729AAE4AD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212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7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Engineering Drawing</a:t>
            </a:r>
            <a:br>
              <a:rPr lang="en-GB" dirty="0" smtClean="0"/>
            </a:br>
            <a:r>
              <a:rPr lang="en-GB" sz="4000" dirty="0" smtClean="0"/>
              <a:t>Views and projections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Andy Tibbott &amp; Dave Cooper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927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  (Learning Objectives)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During the course of the next 8 weeks you will cover various aspects of engineering drawing and its associated standards.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Understand the various views and projections used in engineering drawing.</a:t>
            </a:r>
          </a:p>
          <a:p>
            <a:r>
              <a:rPr lang="en-GB" dirty="0" smtClean="0"/>
              <a:t>Recognise features within orthographic projections (holes, hidden detail, Etc.)</a:t>
            </a:r>
          </a:p>
          <a:p>
            <a:r>
              <a:rPr lang="en-GB" dirty="0" smtClean="0"/>
              <a:t>Use the correct drawing standards relevant to the application</a:t>
            </a:r>
          </a:p>
          <a:p>
            <a:r>
              <a:rPr lang="en-GB" dirty="0" smtClean="0"/>
              <a:t>Apply your learning to create and change engineering drawings.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7011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engineering drawing?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Engineering drawing is a type of technical drawing that is used to clearly define the requirements of an engineering part or assembly. </a:t>
            </a:r>
          </a:p>
          <a:p>
            <a:r>
              <a:rPr lang="en-GB" dirty="0" smtClean="0"/>
              <a:t>A standardised method of communicating engineering requirements from person to person.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3860800"/>
            <a:ext cx="3805174" cy="26797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6571" y="3860800"/>
            <a:ext cx="3083368" cy="2618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878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engineering drawing?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4502" y="1930400"/>
            <a:ext cx="8596668" cy="3880773"/>
          </a:xfrm>
        </p:spPr>
        <p:txBody>
          <a:bodyPr/>
          <a:lstStyle/>
          <a:p>
            <a:r>
              <a:rPr lang="en-GB" dirty="0" smtClean="0"/>
              <a:t>What do you understand by the term Engineering Drawing?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34" y="2654299"/>
            <a:ext cx="2760403" cy="18827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6249" y="4537074"/>
            <a:ext cx="4098837" cy="21463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4819" y="2654299"/>
            <a:ext cx="3276351" cy="2185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889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engineering drawing?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38409"/>
          <a:stretch/>
        </p:blipFill>
        <p:spPr>
          <a:xfrm>
            <a:off x="499534" y="1625599"/>
            <a:ext cx="4050506" cy="187106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3840" y="2806699"/>
            <a:ext cx="5340934" cy="378744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426237" y="3496668"/>
            <a:ext cx="2197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Freehand sketch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7176057" y="2437367"/>
            <a:ext cx="2476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CAD Orthographic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9293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engineering drawing?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34" y="1451881"/>
            <a:ext cx="4446145" cy="338958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3479" y="2903156"/>
            <a:ext cx="5836621" cy="387662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727200" y="4841469"/>
            <a:ext cx="2349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Assembly drawing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562239" y="2400300"/>
            <a:ext cx="2959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Exploded diagram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5404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engineering drawing?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930400"/>
            <a:ext cx="8596668" cy="3880773"/>
          </a:xfrm>
        </p:spPr>
        <p:txBody>
          <a:bodyPr/>
          <a:lstStyle/>
          <a:p>
            <a:r>
              <a:rPr lang="en-GB" dirty="0" smtClean="0"/>
              <a:t>Engineering drawing is a </a:t>
            </a:r>
            <a:r>
              <a:rPr lang="en-GB" dirty="0" smtClean="0">
                <a:solidFill>
                  <a:srgbClr val="FF0000"/>
                </a:solidFill>
              </a:rPr>
              <a:t>graphic language</a:t>
            </a:r>
            <a:r>
              <a:rPr lang="en-GB" dirty="0" smtClean="0"/>
              <a:t>.</a:t>
            </a:r>
          </a:p>
          <a:p>
            <a:r>
              <a:rPr lang="en-GB" dirty="0" smtClean="0"/>
              <a:t>Engineering drawings should be interpretable by an engineer, anywhere in the world, regardless of what language they speak.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 picture paints a thousand words.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539155" y="3399135"/>
            <a:ext cx="4573688" cy="218521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s-ES" sz="2000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Dibujar </a:t>
            </a:r>
            <a:r>
              <a:rPr lang="es-ES" sz="2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un cubo de </a:t>
            </a:r>
            <a:r>
              <a:rPr lang="es-ES" sz="2000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1000mm</a:t>
            </a:r>
            <a:r>
              <a:rPr lang="es-ES" sz="2000" b="1" baseline="3000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2</a:t>
            </a:r>
            <a:r>
              <a:rPr lang="es-ES" sz="2000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</a:p>
          <a:p>
            <a:pPr algn="ctr"/>
            <a:endParaRPr lang="es-ES" sz="2000" b="1" dirty="0" smtClean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  <a:p>
            <a:pPr algn="ctr"/>
            <a:r>
              <a:rPr lang="es-ES" sz="2400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 </a:t>
            </a:r>
            <a:r>
              <a:rPr lang="zh-CN" altLang="en-US" sz="2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画一个立方体</a:t>
            </a:r>
            <a:r>
              <a:rPr lang="en-US" altLang="zh-CN" sz="2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1000</a:t>
            </a:r>
            <a:r>
              <a:rPr lang="zh-CN" altLang="en-US" sz="2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毫</a:t>
            </a:r>
            <a:r>
              <a:rPr lang="zh-CN" altLang="en-US" sz="2400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米</a:t>
            </a:r>
            <a:endParaRPr lang="en-GB" altLang="zh-CN" sz="2400" b="1" dirty="0" smtClean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  <a:p>
            <a:pPr algn="ctr"/>
            <a:endParaRPr lang="en-GB" altLang="zh-CN" sz="2400" b="1" dirty="0" smtClean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  <a:p>
            <a:pPr algn="ctr"/>
            <a:r>
              <a:rPr lang="ar-AE" sz="2400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رسم </a:t>
            </a:r>
            <a:r>
              <a:rPr lang="ar-AE" sz="2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مكعب 1000 ملليمتر </a:t>
            </a:r>
            <a:r>
              <a:rPr lang="ar-AE" sz="2400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مربع</a:t>
            </a:r>
            <a:endParaRPr lang="en-GB" sz="2400" b="1" dirty="0" smtClean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  <a:p>
            <a:pPr algn="ctr"/>
            <a:endParaRPr lang="en-US" sz="2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74531" t="34765" r="9626" b="25743"/>
          <a:stretch/>
        </p:blipFill>
        <p:spPr>
          <a:xfrm>
            <a:off x="8328932" y="3006062"/>
            <a:ext cx="3863068" cy="3851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238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engineering drawing?</a:t>
            </a:r>
            <a:br>
              <a:rPr lang="en-GB" dirty="0" smtClean="0"/>
            </a:br>
            <a:r>
              <a:rPr lang="en-GB" dirty="0" smtClean="0"/>
              <a:t>Graphic vs Written language.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3564466" cy="3880773"/>
          </a:xfrm>
        </p:spPr>
        <p:txBody>
          <a:bodyPr/>
          <a:lstStyle/>
          <a:p>
            <a:r>
              <a:rPr lang="en-GB" dirty="0" smtClean="0"/>
              <a:t>Graphic language is the representation of a shape.</a:t>
            </a:r>
          </a:p>
          <a:p>
            <a:pPr lvl="1"/>
            <a:r>
              <a:rPr lang="en-GB" dirty="0" smtClean="0"/>
              <a:t>The standards of graphical language are, line types, projections and geometric construction</a:t>
            </a:r>
            <a:endParaRPr lang="en-GB" dirty="0"/>
          </a:p>
          <a:p>
            <a:endParaRPr lang="en-GB" dirty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5118100" y="2136778"/>
            <a:ext cx="3564466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Written language is the description of a size, location or specification.</a:t>
            </a:r>
          </a:p>
          <a:p>
            <a:pPr lvl="1"/>
            <a:r>
              <a:rPr lang="en-GB" dirty="0" smtClean="0"/>
              <a:t>The standards of written language are, letters, punctuation and grammar.</a:t>
            </a:r>
          </a:p>
          <a:p>
            <a:endParaRPr lang="en-GB" dirty="0"/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973666" y="4837111"/>
            <a:ext cx="7747000" cy="1612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 smtClean="0"/>
              <a:t>Production information in an engineering setting relies on both languages side by side to convey all the relevant information.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0703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engineering drawing?</a:t>
            </a:r>
            <a:br>
              <a:rPr lang="en-GB" dirty="0" smtClean="0"/>
            </a:br>
            <a:r>
              <a:rPr lang="en-GB" dirty="0" smtClean="0">
                <a:solidFill>
                  <a:srgbClr val="FF0000"/>
                </a:solidFill>
              </a:rPr>
              <a:t>Task 1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Pair task. </a:t>
            </a:r>
          </a:p>
          <a:p>
            <a:pPr marL="0" indent="0">
              <a:buNone/>
            </a:pPr>
            <a:r>
              <a:rPr lang="en-GB" dirty="0" smtClean="0"/>
              <a:t>Produce a written description of the object below. The description should allow someone else to accurately manufacture the part.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61686" t="21694" r="6810" b="25194"/>
          <a:stretch/>
        </p:blipFill>
        <p:spPr>
          <a:xfrm>
            <a:off x="2870200" y="3528351"/>
            <a:ext cx="4406900" cy="297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895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engineering drawing?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61699" t="23430" r="4321" b="16366"/>
          <a:stretch/>
        </p:blipFill>
        <p:spPr>
          <a:xfrm>
            <a:off x="1172018" y="1270000"/>
            <a:ext cx="7607299" cy="5391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3601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Commonly used drawing types (Parts)</a:t>
            </a:r>
            <a:br>
              <a:rPr lang="en-GB" dirty="0" smtClean="0"/>
            </a:br>
            <a:r>
              <a:rPr lang="en-GB" dirty="0" smtClean="0"/>
              <a:t>Isometric 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349500"/>
            <a:ext cx="5088466" cy="3691862"/>
          </a:xfrm>
        </p:spPr>
        <p:txBody>
          <a:bodyPr/>
          <a:lstStyle/>
          <a:p>
            <a:r>
              <a:rPr lang="en-GB" dirty="0" smtClean="0"/>
              <a:t>Isometric projection is a method of 3D visualisation of an object.</a:t>
            </a:r>
          </a:p>
          <a:p>
            <a:r>
              <a:rPr lang="en-GB" dirty="0" smtClean="0"/>
              <a:t>Uses 3 axis, equally spaced at 120</a:t>
            </a:r>
            <a:r>
              <a:rPr lang="en-GB" baseline="30000" dirty="0" smtClean="0"/>
              <a:t>o</a:t>
            </a:r>
            <a:r>
              <a:rPr lang="en-GB" dirty="0" smtClean="0"/>
              <a:t>.</a:t>
            </a:r>
          </a:p>
          <a:p>
            <a:r>
              <a:rPr lang="en-GB" dirty="0" smtClean="0"/>
              <a:t>Unlike other types of 3D representation, isometric views do not use perspective. Because of this lines are represented at true length.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5800" y="2126587"/>
            <a:ext cx="3810000" cy="3914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474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Commonly used drawing types (Parts)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Orthographic Projection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4999566" cy="3880773"/>
          </a:xfrm>
        </p:spPr>
        <p:txBody>
          <a:bodyPr/>
          <a:lstStyle/>
          <a:p>
            <a:r>
              <a:rPr lang="en-GB" dirty="0" smtClean="0"/>
              <a:t>Orthographic projection is a method of representing an object, as seen at the various planes. </a:t>
            </a:r>
          </a:p>
          <a:p>
            <a:r>
              <a:rPr lang="en-GB" dirty="0" smtClean="0"/>
              <a:t>These can include relevant combinations of front, top, bottom, sides and back. </a:t>
            </a:r>
          </a:p>
          <a:p>
            <a:r>
              <a:rPr lang="en-GB" dirty="0" smtClean="0"/>
              <a:t>They are generally favoured as the production drawing standard across the engineering industry. 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1180" t="2152" r="1795" b="3026"/>
          <a:stretch/>
        </p:blipFill>
        <p:spPr>
          <a:xfrm>
            <a:off x="5930900" y="2360095"/>
            <a:ext cx="5067300" cy="3481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8859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Commonly used drawing types (Parts)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Orthographic Projection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677334" y="2160589"/>
            <a:ext cx="4770966" cy="3880773"/>
          </a:xfrm>
        </p:spPr>
        <p:txBody>
          <a:bodyPr/>
          <a:lstStyle/>
          <a:p>
            <a:r>
              <a:rPr lang="en-GB" dirty="0" smtClean="0"/>
              <a:t>The glass box method can be a useful tool to those new to orthographic drawing. </a:t>
            </a:r>
          </a:p>
          <a:p>
            <a:r>
              <a:rPr lang="en-GB" dirty="0" smtClean="0"/>
              <a:t>The object is imagined inside a glass box.</a:t>
            </a:r>
          </a:p>
          <a:p>
            <a:r>
              <a:rPr lang="en-GB" dirty="0" smtClean="0"/>
              <a:t>The views are as seen directly through the panes of glass. </a:t>
            </a:r>
            <a:endParaRPr lang="en-GB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8800" y="2160589"/>
            <a:ext cx="3822700" cy="3736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056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3" y="609600"/>
            <a:ext cx="9100367" cy="1320800"/>
          </a:xfrm>
        </p:spPr>
        <p:txBody>
          <a:bodyPr/>
          <a:lstStyle/>
          <a:p>
            <a:r>
              <a:rPr lang="en-GB" dirty="0" smtClean="0"/>
              <a:t>Commonly used drawing types (Assembly)</a:t>
            </a:r>
            <a:br>
              <a:rPr lang="en-GB" dirty="0" smtClean="0"/>
            </a:br>
            <a:r>
              <a:rPr lang="en-GB" dirty="0" smtClean="0"/>
              <a:t>Exploded drawings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4999566" cy="3880773"/>
          </a:xfrm>
        </p:spPr>
        <p:txBody>
          <a:bodyPr/>
          <a:lstStyle/>
          <a:p>
            <a:r>
              <a:rPr lang="en-GB" dirty="0" smtClean="0"/>
              <a:t>Exploded drawings are used to show correct part alignment, positioning and relationships in an assembly.</a:t>
            </a:r>
          </a:p>
          <a:p>
            <a:r>
              <a:rPr lang="en-GB" dirty="0" smtClean="0"/>
              <a:t>Generally used in assembly line or engineering service documentation. </a:t>
            </a:r>
          </a:p>
          <a:p>
            <a:r>
              <a:rPr lang="en-GB" dirty="0" smtClean="0"/>
              <a:t>Provide a visual representation of quantity and order of part assembly.</a:t>
            </a:r>
          </a:p>
          <a:p>
            <a:r>
              <a:rPr lang="en-GB" dirty="0" smtClean="0"/>
              <a:t>Frequently include a callout list of parts, linking back to production drawings.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1324"/>
          <a:stretch/>
        </p:blipFill>
        <p:spPr>
          <a:xfrm>
            <a:off x="5854700" y="1531144"/>
            <a:ext cx="3923001" cy="268459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0468" y="4239551"/>
            <a:ext cx="1911319" cy="2431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5755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3" y="609600"/>
            <a:ext cx="9100367" cy="1320800"/>
          </a:xfrm>
        </p:spPr>
        <p:txBody>
          <a:bodyPr/>
          <a:lstStyle/>
          <a:p>
            <a:r>
              <a:rPr lang="en-GB" dirty="0" smtClean="0"/>
              <a:t>Commonly used drawing types (Assembly)</a:t>
            </a:r>
            <a:br>
              <a:rPr lang="en-GB" dirty="0" smtClean="0"/>
            </a:br>
            <a:r>
              <a:rPr lang="en-GB" dirty="0" smtClean="0"/>
              <a:t>Exploded drawings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10068" y="1930400"/>
            <a:ext cx="7034895" cy="4374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1839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860366" cy="1320800"/>
          </a:xfrm>
        </p:spPr>
        <p:txBody>
          <a:bodyPr/>
          <a:lstStyle/>
          <a:p>
            <a:r>
              <a:rPr lang="en-GB" dirty="0" smtClean="0"/>
              <a:t>Commonly used drawing types (Assembly)</a:t>
            </a:r>
            <a:br>
              <a:rPr lang="en-GB" dirty="0" smtClean="0"/>
            </a:br>
            <a:r>
              <a:rPr lang="en-GB" dirty="0" smtClean="0"/>
              <a:t>Isometric 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3869266" cy="3880773"/>
          </a:xfrm>
        </p:spPr>
        <p:txBody>
          <a:bodyPr/>
          <a:lstStyle/>
          <a:p>
            <a:r>
              <a:rPr lang="en-GB" dirty="0" smtClean="0"/>
              <a:t>Isometric views are less common in assembly drawings. </a:t>
            </a:r>
          </a:p>
          <a:p>
            <a:r>
              <a:rPr lang="en-GB" dirty="0" smtClean="0"/>
              <a:t>Generally used along side other views as a representation of the finished article.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8263" y="2160589"/>
            <a:ext cx="4706938" cy="3448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2500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70795" t="20905" r="5787" b="8176"/>
          <a:stretch/>
        </p:blipFill>
        <p:spPr>
          <a:xfrm>
            <a:off x="406775" y="3968334"/>
            <a:ext cx="2209800" cy="264179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Commonly used drawing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563689"/>
            <a:ext cx="8596668" cy="3880773"/>
          </a:xfrm>
        </p:spPr>
        <p:txBody>
          <a:bodyPr/>
          <a:lstStyle/>
          <a:p>
            <a:r>
              <a:rPr lang="en-GB" dirty="0" smtClean="0"/>
              <a:t>Most engineering drawings are multi page documents and will include more than one view type. 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60274" t="27962" r="7011" b="14269"/>
          <a:stretch/>
        </p:blipFill>
        <p:spPr>
          <a:xfrm>
            <a:off x="7728956" y="4123662"/>
            <a:ext cx="3378200" cy="23876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l="60100" t="18287" b="11788"/>
          <a:stretch/>
        </p:blipFill>
        <p:spPr>
          <a:xfrm>
            <a:off x="5904268" y="2019300"/>
            <a:ext cx="3369734" cy="23622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5"/>
          <a:srcRect l="59342" t="16214" r="181" b="12195"/>
          <a:stretch/>
        </p:blipFill>
        <p:spPr>
          <a:xfrm>
            <a:off x="3721100" y="4044534"/>
            <a:ext cx="3327400" cy="235401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6"/>
          <a:srcRect l="60201" t="18406" r="430" b="12544"/>
          <a:stretch/>
        </p:blipFill>
        <p:spPr>
          <a:xfrm>
            <a:off x="1402344" y="2354725"/>
            <a:ext cx="3276600" cy="229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5071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Individual task</a:t>
            </a:r>
            <a:br>
              <a:rPr lang="en-GB" dirty="0" smtClean="0"/>
            </a:br>
            <a:r>
              <a:rPr lang="en-GB" dirty="0" smtClean="0">
                <a:solidFill>
                  <a:srgbClr val="FF0000"/>
                </a:solidFill>
              </a:rPr>
              <a:t>Task 2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Task 2 in your handout is a collection of orthographic views. </a:t>
            </a:r>
          </a:p>
          <a:p>
            <a:r>
              <a:rPr lang="en-GB" dirty="0" smtClean="0"/>
              <a:t>On each there is a space for you to draw an isometric view.</a:t>
            </a:r>
          </a:p>
          <a:p>
            <a:r>
              <a:rPr lang="en-GB" dirty="0" smtClean="0"/>
              <a:t>Interpret the drawing to sketch the corresponding shape.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4460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Orthographic projections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5596466" cy="3880773"/>
          </a:xfrm>
        </p:spPr>
        <p:txBody>
          <a:bodyPr/>
          <a:lstStyle/>
          <a:p>
            <a:r>
              <a:rPr lang="en-GB" dirty="0" smtClean="0"/>
              <a:t>Orthographic drawings can use either of two projection standards</a:t>
            </a:r>
          </a:p>
          <a:p>
            <a:endParaRPr lang="en-GB" dirty="0" smtClean="0"/>
          </a:p>
          <a:p>
            <a:r>
              <a:rPr lang="en-GB" dirty="0" smtClean="0"/>
              <a:t>1</a:t>
            </a:r>
            <a:r>
              <a:rPr lang="en-GB" baseline="30000" dirty="0" smtClean="0"/>
              <a:t>st</a:t>
            </a:r>
            <a:r>
              <a:rPr lang="en-GB" dirty="0" smtClean="0"/>
              <a:t> Angle projection places the object between the view plane and projection. </a:t>
            </a:r>
          </a:p>
          <a:p>
            <a:endParaRPr lang="en-GB" dirty="0"/>
          </a:p>
          <a:p>
            <a:r>
              <a:rPr lang="en-GB" dirty="0" smtClean="0"/>
              <a:t>3</a:t>
            </a:r>
            <a:r>
              <a:rPr lang="en-GB" baseline="30000" dirty="0" smtClean="0"/>
              <a:t>rd</a:t>
            </a:r>
            <a:r>
              <a:rPr lang="en-GB" dirty="0" smtClean="0"/>
              <a:t> Angle projection bounces the projection back onto the view plane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20039" t="22011" r="19144" b="3955"/>
          <a:stretch/>
        </p:blipFill>
        <p:spPr>
          <a:xfrm>
            <a:off x="6273800" y="2160589"/>
            <a:ext cx="4961743" cy="3351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54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22527" t="51869" r="20146" b="21279"/>
          <a:stretch/>
        </p:blipFill>
        <p:spPr>
          <a:xfrm>
            <a:off x="677334" y="4127500"/>
            <a:ext cx="5550136" cy="2031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Orthographic projections  </a:t>
            </a:r>
            <a:br>
              <a:rPr lang="en-GB" dirty="0" smtClean="0"/>
            </a:br>
            <a:r>
              <a:rPr lang="en-GB" dirty="0" smtClean="0"/>
              <a:t>												</a:t>
            </a:r>
            <a:r>
              <a:rPr lang="en-GB" sz="2400" dirty="0" smtClean="0"/>
              <a:t>  1</a:t>
            </a:r>
            <a:r>
              <a:rPr lang="en-GB" sz="2400" baseline="30000" dirty="0" smtClean="0"/>
              <a:t>st</a:t>
            </a:r>
            <a:r>
              <a:rPr lang="en-GB" sz="2400" dirty="0" smtClean="0"/>
              <a:t> angle projection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b="44408"/>
          <a:stretch/>
        </p:blipFill>
        <p:spPr>
          <a:xfrm>
            <a:off x="677334" y="1447800"/>
            <a:ext cx="5153025" cy="202803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122609" y="2751874"/>
            <a:ext cx="365336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First angle projection is the standard in the UK and EU.</a:t>
            </a:r>
          </a:p>
          <a:p>
            <a:endParaRPr lang="en-GB" dirty="0"/>
          </a:p>
          <a:p>
            <a:r>
              <a:rPr lang="en-GB" dirty="0" smtClean="0"/>
              <a:t>The object is placed between the viewer and the surface for the projection. (Much like casting a shadow onto a wall)</a:t>
            </a:r>
          </a:p>
        </p:txBody>
      </p:sp>
    </p:spTree>
    <p:extLst>
      <p:ext uri="{BB962C8B-B14F-4D97-AF65-F5344CB8AC3E}">
        <p14:creationId xmlns:p14="http://schemas.microsoft.com/office/powerpoint/2010/main" val="2244511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Orthographic projections  </a:t>
            </a:r>
            <a:br>
              <a:rPr lang="en-GB" dirty="0" smtClean="0"/>
            </a:br>
            <a:r>
              <a:rPr lang="en-GB" dirty="0" smtClean="0"/>
              <a:t>												</a:t>
            </a:r>
            <a:r>
              <a:rPr lang="en-GB" sz="2400" dirty="0" smtClean="0"/>
              <a:t>  3</a:t>
            </a:r>
            <a:r>
              <a:rPr lang="en-GB" sz="2400" baseline="30000" dirty="0" smtClean="0"/>
              <a:t>rd</a:t>
            </a:r>
            <a:r>
              <a:rPr lang="en-GB" sz="2400" dirty="0" smtClean="0"/>
              <a:t> angle projection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55244"/>
          <a:stretch/>
        </p:blipFill>
        <p:spPr>
          <a:xfrm>
            <a:off x="677334" y="1930400"/>
            <a:ext cx="5153025" cy="16327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b="86902"/>
          <a:stretch/>
        </p:blipFill>
        <p:spPr>
          <a:xfrm>
            <a:off x="677334" y="1452562"/>
            <a:ext cx="5153025" cy="47783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281036" y="2739231"/>
            <a:ext cx="332016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Third angle projection is the standard in the US.</a:t>
            </a:r>
          </a:p>
          <a:p>
            <a:endParaRPr lang="en-GB" dirty="0"/>
          </a:p>
          <a:p>
            <a:r>
              <a:rPr lang="en-GB" dirty="0" smtClean="0"/>
              <a:t>The projection of the object is reflected back at the viewer. (Much like a reflection in a mirror)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23076" t="23138" r="19414" b="47070"/>
          <a:stretch/>
        </p:blipFill>
        <p:spPr>
          <a:xfrm>
            <a:off x="677334" y="4040982"/>
            <a:ext cx="5125710" cy="1991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46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Orthographic 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Orthographic views are an ideal way of providing all the information needed to produce a part. However it is easy to overcomplicate them and make them harder to interpret.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Not all orthographic drawings require all 6 views to be added.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All relevant information only needs to be shown once. And a view only needs to be added if it includes necessary information.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8916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60323" t="23790" r="3548" b="12769"/>
          <a:stretch/>
        </p:blipFill>
        <p:spPr>
          <a:xfrm>
            <a:off x="6288869" y="2819399"/>
            <a:ext cx="5496732" cy="38608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Orthographic views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60251" t="23300" r="3326" b="12846"/>
          <a:stretch/>
        </p:blipFill>
        <p:spPr>
          <a:xfrm>
            <a:off x="177799" y="1422400"/>
            <a:ext cx="5270199" cy="3695700"/>
          </a:xfrm>
          <a:prstGeom prst="rect">
            <a:avLst/>
          </a:prstGeom>
        </p:spPr>
      </p:pic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68643" t="35618" r="13186" b="21538"/>
          <a:stretch/>
        </p:blipFill>
        <p:spPr>
          <a:xfrm>
            <a:off x="4385734" y="2819399"/>
            <a:ext cx="2332566" cy="2199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9907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task</a:t>
            </a:r>
            <a:br>
              <a:rPr lang="en-GB" dirty="0" smtClean="0"/>
            </a:br>
            <a:r>
              <a:rPr lang="en-GB" dirty="0" smtClean="0">
                <a:solidFill>
                  <a:srgbClr val="FF0000"/>
                </a:solidFill>
              </a:rPr>
              <a:t>Task 3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the next task work in groups of up to 3 people. </a:t>
            </a:r>
          </a:p>
          <a:p>
            <a:endParaRPr lang="en-GB" dirty="0"/>
          </a:p>
          <a:p>
            <a:r>
              <a:rPr lang="en-GB" dirty="0" smtClean="0"/>
              <a:t>In your handouts you have been given an assembly drawing and the corresponding production drawings for each part. </a:t>
            </a:r>
          </a:p>
          <a:p>
            <a:r>
              <a:rPr lang="en-GB" dirty="0" smtClean="0"/>
              <a:t>Use these production drawings to populate the bill of materials table with the correct information. </a:t>
            </a:r>
          </a:p>
        </p:txBody>
      </p:sp>
    </p:spTree>
    <p:extLst>
      <p:ext uri="{BB962C8B-B14F-4D97-AF65-F5344CB8AC3E}">
        <p14:creationId xmlns:p14="http://schemas.microsoft.com/office/powerpoint/2010/main" val="4274177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task</a:t>
            </a:r>
            <a:br>
              <a:rPr lang="en-GB" dirty="0" smtClean="0"/>
            </a:br>
            <a:r>
              <a:rPr lang="en-GB" dirty="0" smtClean="0">
                <a:solidFill>
                  <a:srgbClr val="FF0000"/>
                </a:solidFill>
              </a:rPr>
              <a:t>Task 3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61108" t="25278" r="3731" b="11565"/>
          <a:stretch/>
        </p:blipFill>
        <p:spPr>
          <a:xfrm>
            <a:off x="1396272" y="1714500"/>
            <a:ext cx="7158792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607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task</a:t>
            </a:r>
            <a:br>
              <a:rPr lang="en-GB" dirty="0" smtClean="0"/>
            </a:br>
            <a:r>
              <a:rPr lang="en-GB" dirty="0" smtClean="0">
                <a:solidFill>
                  <a:srgbClr val="FF0000"/>
                </a:solidFill>
              </a:rPr>
              <a:t>Task 3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61108" t="25278" r="3731" b="11565"/>
          <a:stretch/>
        </p:blipFill>
        <p:spPr>
          <a:xfrm>
            <a:off x="1396272" y="1714500"/>
            <a:ext cx="7158792" cy="51435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61376" t="22046" r="3528" b="16667"/>
          <a:stretch/>
        </p:blipFill>
        <p:spPr>
          <a:xfrm>
            <a:off x="1396272" y="1746250"/>
            <a:ext cx="7158792" cy="5000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8080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13768" y="1930400"/>
            <a:ext cx="4021931" cy="4021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479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Engineering Drawing</a:t>
            </a:r>
            <a:br>
              <a:rPr lang="en-GB" dirty="0" smtClean="0"/>
            </a:br>
            <a:r>
              <a:rPr lang="en-GB" sz="4000" dirty="0" smtClean="0"/>
              <a:t>Producing and dimensioning drawings in </a:t>
            </a:r>
            <a:r>
              <a:rPr lang="en-GB" sz="4000" dirty="0" err="1" smtClean="0"/>
              <a:t>Solidworks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Andy Tibbott &amp; Dave Cooper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8559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week we are going to look at using a CAD package to produce and dimension engineering drawings to relevant standards.</a:t>
            </a:r>
          </a:p>
          <a:p>
            <a:r>
              <a:rPr lang="en-GB" dirty="0" smtClean="0"/>
              <a:t>To achieve this we will use a set of 3D models that are provided for you to download in Moodle. </a:t>
            </a:r>
          </a:p>
          <a:p>
            <a:r>
              <a:rPr lang="en-GB" dirty="0" smtClean="0"/>
              <a:t>To complete the lesson you will need to log into a computer, load </a:t>
            </a:r>
            <a:r>
              <a:rPr lang="en-GB" dirty="0" err="1" smtClean="0"/>
              <a:t>Solidworks</a:t>
            </a:r>
            <a:r>
              <a:rPr lang="en-GB" dirty="0" smtClean="0"/>
              <a:t> and </a:t>
            </a:r>
            <a:r>
              <a:rPr lang="en-GB" dirty="0"/>
              <a:t>M</a:t>
            </a:r>
            <a:r>
              <a:rPr lang="en-GB" dirty="0" smtClean="0"/>
              <a:t>oodle for this module M4X02063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7749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Introduction</a:t>
            </a:r>
            <a:br>
              <a:rPr lang="en-GB" dirty="0" smtClean="0"/>
            </a:br>
            <a:r>
              <a:rPr lang="en-GB" dirty="0" smtClean="0"/>
              <a:t>										</a:t>
            </a:r>
            <a:r>
              <a:rPr lang="en-GB" sz="2800" dirty="0" smtClean="0"/>
              <a:t>What is a CAD model?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CAD model is a 3D representation of a part or assembly,</a:t>
            </a:r>
          </a:p>
          <a:p>
            <a:r>
              <a:rPr lang="en-GB" dirty="0" smtClean="0"/>
              <a:t>Each individual part is a collection of features.</a:t>
            </a:r>
          </a:p>
          <a:p>
            <a:r>
              <a:rPr lang="en-GB" dirty="0" smtClean="0"/>
              <a:t>Some examples of features you may be familiar with include planes, surfaces, faces, chamfers, fillets and holes.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8668" y="3679824"/>
            <a:ext cx="5334000" cy="3000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484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Introduction</a:t>
            </a:r>
            <a:br>
              <a:rPr lang="en-GB" dirty="0" smtClean="0"/>
            </a:br>
            <a:r>
              <a:rPr lang="en-GB" dirty="0" smtClean="0"/>
              <a:t>										</a:t>
            </a:r>
            <a:r>
              <a:rPr lang="en-GB" sz="2800" dirty="0" smtClean="0"/>
              <a:t>What is a CAD model?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CAD model is now regarded as a crucial element within the Engineering design process, it enables accurate computer analysis of the part, running many thousands of iterations in any one analysis cycle.</a:t>
            </a:r>
          </a:p>
          <a:p>
            <a:r>
              <a:rPr lang="en-GB" dirty="0" smtClean="0"/>
              <a:t>The CAD platform also allows us to see how a part interacts with its surroundings. </a:t>
            </a:r>
          </a:p>
          <a:p>
            <a:r>
              <a:rPr lang="en-GB" dirty="0" smtClean="0"/>
              <a:t>It has </a:t>
            </a:r>
            <a:r>
              <a:rPr lang="en-GB" b="1" dirty="0" smtClean="0">
                <a:solidFill>
                  <a:srgbClr val="FF0000"/>
                </a:solidFill>
              </a:rPr>
              <a:t>SIGNIFICANT VALUE </a:t>
            </a:r>
            <a:r>
              <a:rPr lang="en-GB" dirty="0" smtClean="0"/>
              <a:t>as an engineering tool!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0300" y="4318925"/>
            <a:ext cx="3060700" cy="22955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44" y="4318925"/>
            <a:ext cx="4061313" cy="2295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6080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Introduction</a:t>
            </a:r>
            <a:br>
              <a:rPr lang="en-GB" dirty="0" smtClean="0"/>
            </a:br>
            <a:r>
              <a:rPr lang="en-GB" dirty="0" smtClean="0"/>
              <a:t>										</a:t>
            </a:r>
            <a:r>
              <a:rPr lang="en-GB" sz="2800" dirty="0" smtClean="0"/>
              <a:t>What is a CAD model?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 some </a:t>
            </a:r>
            <a:r>
              <a:rPr lang="en-GB" dirty="0"/>
              <a:t>s</a:t>
            </a:r>
            <a:r>
              <a:rPr lang="en-GB" dirty="0" smtClean="0"/>
              <a:t>tage during the engineering design process the manufacture of a part need to be addressed. Manufacturing presents many significant challenges to the designers. </a:t>
            </a:r>
          </a:p>
          <a:p>
            <a:r>
              <a:rPr lang="en-GB" dirty="0" smtClean="0"/>
              <a:t>At this stage we need to interrogate the model to obtain all useful information.</a:t>
            </a:r>
          </a:p>
          <a:p>
            <a:r>
              <a:rPr lang="en-GB" dirty="0" smtClean="0"/>
              <a:t>The most efficient way of doing this is to use the model to generate engineering drawings within the CAD package.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70532" y="5164096"/>
            <a:ext cx="2720705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dirty="0" smtClean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Standards</a:t>
            </a:r>
            <a:endParaRPr lang="en-US" sz="36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255271" y="5736645"/>
            <a:ext cx="285712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dirty="0" smtClean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Tolerances</a:t>
            </a:r>
            <a:endParaRPr lang="en-US" sz="44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9401415" y="5736645"/>
            <a:ext cx="171072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dirty="0" smtClean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Limits</a:t>
            </a:r>
            <a:endParaRPr lang="en-US" sz="44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0475719" y="5164096"/>
            <a:ext cx="109356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dirty="0" smtClean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Fits</a:t>
            </a:r>
            <a:endParaRPr lang="en-US" sz="44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129783" y="5754506"/>
            <a:ext cx="300114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dirty="0" smtClean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Dimensions</a:t>
            </a:r>
            <a:endParaRPr lang="en-US" sz="54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968932" y="5153798"/>
            <a:ext cx="2932213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dirty="0" smtClean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Clearances</a:t>
            </a:r>
            <a:endParaRPr lang="en-US" sz="44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6986773" y="5153798"/>
            <a:ext cx="3320845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dirty="0" smtClean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Finishes</a:t>
            </a:r>
            <a:endParaRPr lang="en-US" sz="54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8699846" y="4348591"/>
            <a:ext cx="303371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dirty="0" smtClean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Treatments</a:t>
            </a:r>
            <a:endParaRPr lang="en-US" sz="54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96163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Engineering drawing</a:t>
            </a:r>
            <a:endParaRPr lang="en-GB" dirty="0"/>
          </a:p>
        </p:txBody>
      </p:sp>
      <p:pic>
        <p:nvPicPr>
          <p:cNvPr id="6" name="CE4C065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64837" y="1409700"/>
            <a:ext cx="6650573" cy="483947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627044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Engineering Drawing</a:t>
            </a:r>
            <a:br>
              <a:rPr lang="en-GB" dirty="0" smtClean="0"/>
            </a:br>
            <a:r>
              <a:rPr lang="en-GB" sz="4000" dirty="0" smtClean="0"/>
              <a:t>Dimensioning and scale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Andy Tibbott &amp; Dave Cooper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9284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Introduction</a:t>
            </a:r>
            <a:br>
              <a:rPr lang="en-GB" dirty="0" smtClean="0"/>
            </a:br>
            <a:r>
              <a:rPr lang="en-GB" dirty="0" smtClean="0"/>
              <a:t>										</a:t>
            </a:r>
            <a:r>
              <a:rPr lang="en-GB" sz="2800" dirty="0" smtClean="0"/>
              <a:t>Scale and dimensions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this lesson you will learn how to properly scale and dimension an engineering drawing. </a:t>
            </a:r>
          </a:p>
          <a:p>
            <a:r>
              <a:rPr lang="en-GB" dirty="0" smtClean="0"/>
              <a:t>What do you understand by the terms scale and dimension?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036455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Scale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Scale is expressed as a ratio.</a:t>
            </a:r>
            <a:endParaRPr lang="en-GB" dirty="0"/>
          </a:p>
          <a:p>
            <a:r>
              <a:rPr lang="en-GB" dirty="0" smtClean="0"/>
              <a:t>It is used to identify the relationship between a stated dimension and actual drawn length.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5061" y="3452151"/>
            <a:ext cx="4105275" cy="28194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3635507"/>
            <a:ext cx="4686300" cy="2636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658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Scale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601789"/>
            <a:ext cx="3969634" cy="3880773"/>
          </a:xfrm>
        </p:spPr>
        <p:txBody>
          <a:bodyPr/>
          <a:lstStyle/>
          <a:p>
            <a:r>
              <a:rPr lang="en-GB" dirty="0" smtClean="0"/>
              <a:t>You can scale an object up or down depending on the object and paper size chosen. </a:t>
            </a:r>
          </a:p>
          <a:p>
            <a:r>
              <a:rPr lang="en-GB" dirty="0" smtClean="0"/>
              <a:t>Scale is noted in the drawing information box.</a:t>
            </a:r>
          </a:p>
          <a:p>
            <a:r>
              <a:rPr lang="en-GB" dirty="0" smtClean="0"/>
              <a:t>Enlargement scales are   X : 1</a:t>
            </a:r>
          </a:p>
          <a:p>
            <a:r>
              <a:rPr lang="en-GB" dirty="0" smtClean="0"/>
              <a:t>Reduction scales are       1 : X</a:t>
            </a:r>
          </a:p>
          <a:p>
            <a:r>
              <a:rPr lang="en-GB" dirty="0" smtClean="0"/>
              <a:t>Actual size is 1 : 1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61319" t="19010" r="729" b="12240"/>
          <a:stretch/>
        </p:blipFill>
        <p:spPr>
          <a:xfrm>
            <a:off x="4975668" y="1601789"/>
            <a:ext cx="4627034" cy="33528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l="68355" t="53646" r="8554" b="31250"/>
          <a:stretch/>
        </p:blipFill>
        <p:spPr>
          <a:xfrm>
            <a:off x="4975668" y="4847562"/>
            <a:ext cx="4627034" cy="1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0686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Dimensions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Dimensioning defines the size of features within an engineering model.</a:t>
            </a:r>
          </a:p>
          <a:p>
            <a:r>
              <a:rPr lang="en-GB" dirty="0" smtClean="0"/>
              <a:t>Measurements are taken relative to a datum.</a:t>
            </a:r>
          </a:p>
          <a:p>
            <a:r>
              <a:rPr lang="en-GB" dirty="0" smtClean="0"/>
              <a:t>Dimensions should only be shown once on any drawing. (Not on each view)</a:t>
            </a:r>
          </a:p>
          <a:p>
            <a:r>
              <a:rPr lang="en-GB" dirty="0" smtClean="0"/>
              <a:t>Dimensions should be placed on the projection that provides the clearest view of the feature.</a:t>
            </a:r>
          </a:p>
          <a:p>
            <a:r>
              <a:rPr lang="en-GB" dirty="0" smtClean="0"/>
              <a:t>Dimensions should always be off the part.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1118" y="4487862"/>
            <a:ext cx="4229100" cy="2200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008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Dimensioning symbols</a:t>
            </a:r>
            <a:endParaRPr lang="en-GB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8568" y="1657350"/>
            <a:ext cx="6934200" cy="520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7005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Dimensions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589089"/>
            <a:ext cx="4199466" cy="3880773"/>
          </a:xfrm>
        </p:spPr>
        <p:txBody>
          <a:bodyPr/>
          <a:lstStyle/>
          <a:p>
            <a:r>
              <a:rPr lang="en-GB" dirty="0" smtClean="0"/>
              <a:t>Dimensions can be linear or angular. </a:t>
            </a:r>
          </a:p>
          <a:p>
            <a:r>
              <a:rPr lang="en-GB" dirty="0" smtClean="0"/>
              <a:t>Linear dimensions can be stated in two units. </a:t>
            </a:r>
          </a:p>
          <a:p>
            <a:r>
              <a:rPr lang="en-GB" dirty="0" smtClean="0"/>
              <a:t>Imperial units are feet and inches</a:t>
            </a:r>
          </a:p>
          <a:p>
            <a:r>
              <a:rPr lang="en-GB" dirty="0" smtClean="0"/>
              <a:t>Metric units are mm</a:t>
            </a:r>
          </a:p>
          <a:p>
            <a:endParaRPr lang="en-GB" dirty="0"/>
          </a:p>
          <a:p>
            <a:r>
              <a:rPr lang="en-GB" dirty="0" smtClean="0"/>
              <a:t>Angles are expressed in degrees.</a:t>
            </a:r>
            <a:endParaRPr lang="en-GB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68646" t="24740" r="6146" b="7660"/>
          <a:stretch/>
        </p:blipFill>
        <p:spPr>
          <a:xfrm>
            <a:off x="4969318" y="1589089"/>
            <a:ext cx="4708082" cy="5050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903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24339</TotalTime>
  <Words>1608</Words>
  <Application>Microsoft Office PowerPoint</Application>
  <PresentationFormat>Widescreen</PresentationFormat>
  <Paragraphs>191</Paragraphs>
  <Slides>40</Slides>
  <Notes>18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7" baseType="lpstr">
      <vt:lpstr>Arial</vt:lpstr>
      <vt:lpstr>Calibri</vt:lpstr>
      <vt:lpstr>华文新魏</vt:lpstr>
      <vt:lpstr>Tahoma</vt:lpstr>
      <vt:lpstr>Trebuchet MS</vt:lpstr>
      <vt:lpstr>Wingdings 3</vt:lpstr>
      <vt:lpstr>Facet</vt:lpstr>
      <vt:lpstr>Engineering Drawing Views and projections</vt:lpstr>
      <vt:lpstr>Introduction  (Learning Objectives)</vt:lpstr>
      <vt:lpstr>What is engineering drawing?</vt:lpstr>
      <vt:lpstr>What is engineering drawing?</vt:lpstr>
      <vt:lpstr>What is engineering drawing?</vt:lpstr>
      <vt:lpstr>What is engineering drawing?</vt:lpstr>
      <vt:lpstr>What is engineering drawing?</vt:lpstr>
      <vt:lpstr>What is engineering drawing? Graphic vs Written language.</vt:lpstr>
      <vt:lpstr>What is engineering drawing? Task 1</vt:lpstr>
      <vt:lpstr>What is engineering drawing?</vt:lpstr>
      <vt:lpstr>Commonly used drawing types (Parts) Isometric View</vt:lpstr>
      <vt:lpstr>Commonly used drawing types (Parts) Orthographic Projection</vt:lpstr>
      <vt:lpstr>Commonly used drawing types (Parts) Orthographic Projection</vt:lpstr>
      <vt:lpstr>Commonly used drawing types (Assembly) Exploded drawings</vt:lpstr>
      <vt:lpstr>Commonly used drawing types (Assembly) Exploded drawings</vt:lpstr>
      <vt:lpstr>Commonly used drawing types (Assembly) Isometric View</vt:lpstr>
      <vt:lpstr>Commonly used drawing types</vt:lpstr>
      <vt:lpstr>Individual task Task 2 </vt:lpstr>
      <vt:lpstr>Orthographic projections</vt:lpstr>
      <vt:lpstr>Orthographic projections                 1st angle projection</vt:lpstr>
      <vt:lpstr>Orthographic projections                 3rd angle projection</vt:lpstr>
      <vt:lpstr>Orthographic views</vt:lpstr>
      <vt:lpstr>Orthographic views</vt:lpstr>
      <vt:lpstr>Group task Task 3</vt:lpstr>
      <vt:lpstr>Group task Task 3</vt:lpstr>
      <vt:lpstr>Group task Task 3</vt:lpstr>
      <vt:lpstr>Any Questions</vt:lpstr>
      <vt:lpstr>Engineering Drawing Producing and dimensioning drawings in Solidworks</vt:lpstr>
      <vt:lpstr>Introduction</vt:lpstr>
      <vt:lpstr>Introduction           What is a CAD model?</vt:lpstr>
      <vt:lpstr>Introduction           What is a CAD model?</vt:lpstr>
      <vt:lpstr>Introduction           What is a CAD model?</vt:lpstr>
      <vt:lpstr>Engineering drawing</vt:lpstr>
      <vt:lpstr>Engineering Drawing Dimensioning and scale</vt:lpstr>
      <vt:lpstr>Introduction           Scale and dimensions</vt:lpstr>
      <vt:lpstr>Scale</vt:lpstr>
      <vt:lpstr>Scale</vt:lpstr>
      <vt:lpstr>Dimensions</vt:lpstr>
      <vt:lpstr>Dimensioning symbols</vt:lpstr>
      <vt:lpstr>Dimensions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Engineering Drawing</dc:title>
  <dc:creator>Andrew Tibbott</dc:creator>
  <cp:lastModifiedBy>Andrew Tibbott</cp:lastModifiedBy>
  <cp:revision>61</cp:revision>
  <cp:lastPrinted>2017-10-26T15:30:30Z</cp:lastPrinted>
  <dcterms:created xsi:type="dcterms:W3CDTF">2017-09-11T14:52:29Z</dcterms:created>
  <dcterms:modified xsi:type="dcterms:W3CDTF">2017-10-26T15:31:08Z</dcterms:modified>
</cp:coreProperties>
</file>