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5" r:id="rId1"/>
  </p:sldMasterIdLst>
  <p:notesMasterIdLst>
    <p:notesMasterId r:id="rId12"/>
  </p:notesMasterIdLst>
  <p:sldIdLst>
    <p:sldId id="256" r:id="rId2"/>
    <p:sldId id="258" r:id="rId3"/>
    <p:sldId id="259" r:id="rId4"/>
    <p:sldId id="263" r:id="rId5"/>
    <p:sldId id="260" r:id="rId6"/>
    <p:sldId id="261" r:id="rId7"/>
    <p:sldId id="266" r:id="rId8"/>
    <p:sldId id="265" r:id="rId9"/>
    <p:sldId id="262" r:id="rId10"/>
    <p:sldId id="264" r:id="rId11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7DB09F-4103-4576-8CDE-9B45161DCB3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5740083-6EA1-4F61-90C2-762E791C6D6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>
              <a:latin typeface="Segoe UI"/>
              <a:cs typeface="Segoe UI"/>
            </a:rPr>
            <a:t>Content : Ashford community care services have got staffs working in different locations as well as service users homes, the main office and supported living surroundings . It could be difficult for all staffs receive same training information. </a:t>
          </a:r>
          <a:endParaRPr lang="en-US" sz="1600">
            <a:latin typeface="Segoe UI"/>
            <a:cs typeface="Segoe UI"/>
          </a:endParaRPr>
        </a:p>
      </dgm:t>
    </dgm:pt>
    <dgm:pt modelId="{05D67A76-0AF3-437B-A5C8-165BA58E0D6A}" type="parTrans" cxnId="{5A276EE9-9707-4977-AF49-CDD951008824}">
      <dgm:prSet/>
      <dgm:spPr/>
      <dgm:t>
        <a:bodyPr/>
        <a:lstStyle/>
        <a:p>
          <a:endParaRPr lang="en-US"/>
        </a:p>
      </dgm:t>
    </dgm:pt>
    <dgm:pt modelId="{E637CDAF-B5EF-4B50-9EB5-18FBD1030096}" type="sibTrans" cxnId="{5A276EE9-9707-4977-AF49-CDD951008824}">
      <dgm:prSet/>
      <dgm:spPr/>
      <dgm:t>
        <a:bodyPr/>
        <a:lstStyle/>
        <a:p>
          <a:endParaRPr lang="en-US"/>
        </a:p>
      </dgm:t>
    </dgm:pt>
    <dgm:pt modelId="{027A2BD9-F1FA-45A5-922F-38876E1438BB}" type="pres">
      <dgm:prSet presAssocID="{027DB09F-4103-4576-8CDE-9B45161DCB34}" presName="root" presStyleCnt="0">
        <dgm:presLayoutVars>
          <dgm:dir/>
          <dgm:resizeHandles val="exact"/>
        </dgm:presLayoutVars>
      </dgm:prSet>
      <dgm:spPr/>
    </dgm:pt>
    <dgm:pt modelId="{B4A25026-1F2F-4858-A078-DA69F8C68014}" type="pres">
      <dgm:prSet presAssocID="{A5740083-6EA1-4F61-90C2-762E791C6D62}" presName="compNode" presStyleCnt="0"/>
      <dgm:spPr/>
    </dgm:pt>
    <dgm:pt modelId="{244D103A-6B4B-49D8-894C-1F5FD34EE1BD}" type="pres">
      <dgm:prSet presAssocID="{A5740083-6EA1-4F61-90C2-762E791C6D62}" presName="bgRect" presStyleLbl="bgShp" presStyleIdx="0" presStyleCnt="1"/>
      <dgm:spPr/>
    </dgm:pt>
    <dgm:pt modelId="{D7028387-ECF9-43BA-94A9-2044F6D6C221}" type="pres">
      <dgm:prSet presAssocID="{A5740083-6EA1-4F61-90C2-762E791C6D62}" presName="iconRect" presStyleLbl="node1" presStyleIdx="0" presStyleCnt="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2BF10E0-9639-4ABA-B61D-DFB71D7074B9}" type="pres">
      <dgm:prSet presAssocID="{A5740083-6EA1-4F61-90C2-762E791C6D62}" presName="spaceRect" presStyleCnt="0"/>
      <dgm:spPr/>
    </dgm:pt>
    <dgm:pt modelId="{49913692-A070-424C-8093-25FB5DB0A0BA}" type="pres">
      <dgm:prSet presAssocID="{A5740083-6EA1-4F61-90C2-762E791C6D62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FE3E8149-C6B5-44FD-AFCF-8DFEAD60E03D}" type="presOf" srcId="{A5740083-6EA1-4F61-90C2-762E791C6D62}" destId="{49913692-A070-424C-8093-25FB5DB0A0BA}" srcOrd="0" destOrd="0" presId="urn:microsoft.com/office/officeart/2018/2/layout/IconVerticalSolidList"/>
    <dgm:cxn modelId="{5A276EE9-9707-4977-AF49-CDD951008824}" srcId="{027DB09F-4103-4576-8CDE-9B45161DCB34}" destId="{A5740083-6EA1-4F61-90C2-762E791C6D62}" srcOrd="0" destOrd="0" parTransId="{05D67A76-0AF3-437B-A5C8-165BA58E0D6A}" sibTransId="{E637CDAF-B5EF-4B50-9EB5-18FBD1030096}"/>
    <dgm:cxn modelId="{D9FCEAE9-0BBC-46C2-A709-7ED50E020C3C}" type="presOf" srcId="{027DB09F-4103-4576-8CDE-9B45161DCB34}" destId="{027A2BD9-F1FA-45A5-922F-38876E1438BB}" srcOrd="0" destOrd="0" presId="urn:microsoft.com/office/officeart/2018/2/layout/IconVerticalSolidList"/>
    <dgm:cxn modelId="{F0B1496E-05BB-4D95-9A38-1EE4039E3A91}" type="presParOf" srcId="{027A2BD9-F1FA-45A5-922F-38876E1438BB}" destId="{B4A25026-1F2F-4858-A078-DA69F8C68014}" srcOrd="0" destOrd="0" presId="urn:microsoft.com/office/officeart/2018/2/layout/IconVerticalSolidList"/>
    <dgm:cxn modelId="{681ED05B-8217-466C-9AFE-2F951363A423}" type="presParOf" srcId="{B4A25026-1F2F-4858-A078-DA69F8C68014}" destId="{244D103A-6B4B-49D8-894C-1F5FD34EE1BD}" srcOrd="0" destOrd="0" presId="urn:microsoft.com/office/officeart/2018/2/layout/IconVerticalSolidList"/>
    <dgm:cxn modelId="{D941C85D-E37C-4A57-A1D7-734A5E33030A}" type="presParOf" srcId="{B4A25026-1F2F-4858-A078-DA69F8C68014}" destId="{D7028387-ECF9-43BA-94A9-2044F6D6C221}" srcOrd="1" destOrd="0" presId="urn:microsoft.com/office/officeart/2018/2/layout/IconVerticalSolidList"/>
    <dgm:cxn modelId="{CD2B5593-A72B-4AE4-8339-8AB698888A20}" type="presParOf" srcId="{B4A25026-1F2F-4858-A078-DA69F8C68014}" destId="{72BF10E0-9639-4ABA-B61D-DFB71D7074B9}" srcOrd="2" destOrd="0" presId="urn:microsoft.com/office/officeart/2018/2/layout/IconVerticalSolidList"/>
    <dgm:cxn modelId="{E1D2F2FC-F195-465C-B50E-DF83B324EE59}" type="presParOf" srcId="{B4A25026-1F2F-4858-A078-DA69F8C68014}" destId="{49913692-A070-424C-8093-25FB5DB0A0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D103A-6B4B-49D8-894C-1F5FD34EE1BD}">
      <dsp:nvSpPr>
        <dsp:cNvPr id="0" name=""/>
        <dsp:cNvSpPr/>
      </dsp:nvSpPr>
      <dsp:spPr>
        <a:xfrm>
          <a:off x="0" y="875283"/>
          <a:ext cx="7886700" cy="13789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28387-ECF9-43BA-94A9-2044F6D6C221}">
      <dsp:nvSpPr>
        <dsp:cNvPr id="0" name=""/>
        <dsp:cNvSpPr/>
      </dsp:nvSpPr>
      <dsp:spPr>
        <a:xfrm>
          <a:off x="417128" y="1185544"/>
          <a:ext cx="758415" cy="7584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13692-A070-424C-8093-25FB5DB0A0BA}">
      <dsp:nvSpPr>
        <dsp:cNvPr id="0" name=""/>
        <dsp:cNvSpPr/>
      </dsp:nvSpPr>
      <dsp:spPr>
        <a:xfrm>
          <a:off x="1592673" y="875283"/>
          <a:ext cx="6294026" cy="1378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38" tIns="145938" rIns="145938" bIns="14593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Segoe UI"/>
              <a:cs typeface="Segoe UI"/>
            </a:rPr>
            <a:t>Content : Ashford community care services have got staffs working in different locations as well as service users homes, the main office and supported living surroundings . It could be difficult for all staffs receive same training information. </a:t>
          </a:r>
          <a:endParaRPr lang="en-US" sz="1600" kern="1200">
            <a:latin typeface="Segoe UI"/>
            <a:cs typeface="Segoe UI"/>
          </a:endParaRPr>
        </a:p>
      </dsp:txBody>
      <dsp:txXfrm>
        <a:off x="1592673" y="875283"/>
        <a:ext cx="6294026" cy="1378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4.33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5.17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5.35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6.57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6.73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6.92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7.45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7.63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7.81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7.98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8.15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8.35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8.53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3:47:38.77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C038F9-01D9-4D18-B5B2-9F43CBEDE271}" type="datetimeFigureOut">
              <a:t>10/11/26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2233D1-5C27-42E3-979A-5323E3E60B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37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8"/>
            <a:ext cx="4423973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9144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654446" y="4939715"/>
            <a:ext cx="3315023" cy="479458"/>
          </a:xfrm>
        </p:spPr>
        <p:txBody>
          <a:bodyPr anchor="t"/>
          <a:lstStyle>
            <a:lvl1pPr>
              <a:defRPr sz="1867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8822095" y="4939258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27276" y="5873424"/>
            <a:ext cx="75438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885" y="5718869"/>
            <a:ext cx="4437126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6933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141681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187" y="1012176"/>
            <a:ext cx="8334756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6781" y="110365"/>
            <a:ext cx="39576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42970" y="104650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22" y="2115542"/>
            <a:ext cx="8260253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7476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315468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0" y="0"/>
            <a:ext cx="4572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16" y="81290"/>
            <a:ext cx="3490722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728038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288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4"/>
            <a:ext cx="4418351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27276" y="5873424"/>
            <a:ext cx="75438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16" y="2159632"/>
            <a:ext cx="7262622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58213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33016" y="83125"/>
            <a:ext cx="54864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16" y="2184032"/>
            <a:ext cx="6055614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961747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16" y="82296"/>
            <a:ext cx="6104744" cy="1554480"/>
          </a:xfrm>
        </p:spPr>
        <p:txBody>
          <a:bodyPr anchor="t">
            <a:norm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6104745" cy="3557904"/>
          </a:xfrm>
        </p:spPr>
        <p:txBody>
          <a:bodyPr>
            <a:normAutofit/>
          </a:bodyPr>
          <a:lstStyle>
            <a:lvl1pPr marL="457189" indent="-457189">
              <a:buFont typeface="+mj-lt"/>
              <a:buAutoNum type="arabicPeriod"/>
              <a:defRPr sz="1867"/>
            </a:lvl1pPr>
            <a:lvl2pPr marL="761981" indent="-457189">
              <a:buFont typeface="+mj-lt"/>
              <a:buAutoNum type="arabicPeriod"/>
              <a:defRPr sz="1867"/>
            </a:lvl2pPr>
            <a:lvl3pPr marL="1066773" indent="-457189">
              <a:buFont typeface="+mj-lt"/>
              <a:buAutoNum type="arabicPeriod"/>
              <a:defRPr sz="1867"/>
            </a:lvl3pPr>
            <a:lvl4pPr marL="1371566" indent="-457189">
              <a:buFont typeface="+mj-lt"/>
              <a:buAutoNum type="arabicPeriod"/>
              <a:defRPr sz="1867"/>
            </a:lvl4pPr>
            <a:lvl5pPr marL="1676358" indent="-457189">
              <a:buFont typeface="+mj-lt"/>
              <a:buAutoNum type="arabicPeriod"/>
              <a:defRPr sz="1867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6414384" y="3218512"/>
            <a:ext cx="2668428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2095" y="100702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011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4798" y="621792"/>
            <a:ext cx="4040036" cy="1816898"/>
          </a:xfrm>
        </p:spPr>
        <p:txBody>
          <a:bodyPr anchor="t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442998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42867" y="110365"/>
            <a:ext cx="401192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2095" y="110365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2866" y="2740228"/>
            <a:ext cx="4429982" cy="4096512"/>
          </a:xfrm>
        </p:spPr>
        <p:txBody>
          <a:bodyPr anchor="b">
            <a:normAutofit/>
          </a:bodyPr>
          <a:lstStyle>
            <a:lvl1pPr marL="457189" indent="-457189">
              <a:buFont typeface="+mj-lt"/>
              <a:buAutoNum type="arabicPeriod"/>
              <a:defRPr sz="1867"/>
            </a:lvl1pPr>
            <a:lvl2pPr marL="761981" indent="-457189">
              <a:buFont typeface="+mj-lt"/>
              <a:buAutoNum type="arabicPeriod"/>
              <a:defRPr sz="1867"/>
            </a:lvl2pPr>
            <a:lvl3pPr marL="1066773" indent="-457189">
              <a:buFont typeface="+mj-lt"/>
              <a:buAutoNum type="arabicPeriod"/>
              <a:defRPr sz="1867"/>
            </a:lvl3pPr>
            <a:lvl4pPr marL="1371566" indent="-457189">
              <a:buFont typeface="+mj-lt"/>
              <a:buAutoNum type="arabicPeriod"/>
              <a:defRPr sz="1867"/>
            </a:lvl4pPr>
            <a:lvl5pPr marL="1676358" indent="-457189">
              <a:buFont typeface="+mj-lt"/>
              <a:buAutoNum type="arabicPeriod"/>
              <a:defRPr sz="1867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24703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734" y="987552"/>
            <a:ext cx="4024860" cy="4044508"/>
          </a:xfrm>
        </p:spPr>
        <p:txBody>
          <a:bodyPr>
            <a:norm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9113" y="100702"/>
            <a:ext cx="402486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42866" y="100702"/>
            <a:ext cx="22053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29299" y="100702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2866" y="969264"/>
            <a:ext cx="4002565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7805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622" y="988980"/>
            <a:ext cx="2597159" cy="2942419"/>
          </a:xfrm>
        </p:spPr>
        <p:txBody>
          <a:bodyPr>
            <a:norm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9113" y="100702"/>
            <a:ext cx="2602668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37876" y="100702"/>
            <a:ext cx="22053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29299" y="100702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37876" y="967689"/>
            <a:ext cx="5413328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87718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354" y="612140"/>
            <a:ext cx="4874741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36030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28091" y="2457407"/>
            <a:ext cx="4831004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304792" indent="0">
              <a:buNone/>
              <a:defRPr/>
            </a:lvl2pPr>
            <a:lvl3pPr marL="609585" indent="0">
              <a:buNone/>
              <a:defRPr/>
            </a:lvl3pPr>
            <a:lvl4pPr marL="914377" indent="0">
              <a:buNone/>
              <a:defRPr/>
            </a:lvl4pPr>
            <a:lvl5pPr marL="121917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828092" y="6452991"/>
            <a:ext cx="1476281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337190" y="6452990"/>
            <a:ext cx="321905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43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1345" y="621793"/>
            <a:ext cx="5439533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301752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31817" y="2115404"/>
            <a:ext cx="5419061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304792" indent="0">
              <a:buNone/>
              <a:defRPr/>
            </a:lvl2pPr>
            <a:lvl3pPr marL="609585" indent="0">
              <a:buNone/>
              <a:defRPr/>
            </a:lvl3pPr>
            <a:lvl4pPr marL="914377" indent="0">
              <a:buNone/>
              <a:defRPr/>
            </a:lvl4pPr>
            <a:lvl5pPr marL="121917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211345" y="6492876"/>
            <a:ext cx="1476281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6767927" y="6492876"/>
            <a:ext cx="119715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328973" y="6492876"/>
            <a:ext cx="321905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16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0" y="621793"/>
            <a:ext cx="5439533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27202" y="2115404"/>
            <a:ext cx="5419061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304792" indent="0">
              <a:buNone/>
              <a:defRPr/>
            </a:lvl2pPr>
            <a:lvl3pPr marL="609585" indent="0">
              <a:buNone/>
              <a:defRPr/>
            </a:lvl3pPr>
            <a:lvl4pPr marL="914377" indent="0">
              <a:buNone/>
              <a:defRPr/>
            </a:lvl4pPr>
            <a:lvl5pPr marL="121917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126480" y="1"/>
            <a:ext cx="301752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06731" y="6492876"/>
            <a:ext cx="1476281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3963313" y="6492876"/>
            <a:ext cx="119715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524358" y="6492876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316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961" y="621793"/>
            <a:ext cx="3995013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388963" y="2513110"/>
            <a:ext cx="3995012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304792" indent="0">
              <a:buNone/>
              <a:defRPr/>
            </a:lvl2pPr>
            <a:lvl3pPr marL="609585" indent="0">
              <a:buNone/>
              <a:defRPr/>
            </a:lvl3pPr>
            <a:lvl4pPr marL="914377" indent="0">
              <a:buNone/>
              <a:defRPr/>
            </a:lvl4pPr>
            <a:lvl5pPr marL="121917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4731631" y="0"/>
            <a:ext cx="441236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88962" y="6450238"/>
            <a:ext cx="1476281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090465" y="6464980"/>
            <a:ext cx="321905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359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224" y="621793"/>
            <a:ext cx="3335153" cy="1867629"/>
          </a:xfrm>
        </p:spPr>
        <p:txBody>
          <a:bodyPr anchor="t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7956" y="2890729"/>
            <a:ext cx="3336920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022677" y="0"/>
            <a:ext cx="5121323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86714" y="6430477"/>
            <a:ext cx="1476281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422971" y="6430477"/>
            <a:ext cx="321905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1449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7300" y="621793"/>
            <a:ext cx="2913410" cy="2280501"/>
          </a:xfrm>
        </p:spPr>
        <p:txBody>
          <a:bodyPr anchor="t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544545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65641" y="3211512"/>
            <a:ext cx="2913410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737300" y="6456385"/>
            <a:ext cx="1476281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350615" y="6456386"/>
            <a:ext cx="321905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370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8" y="3608277"/>
            <a:ext cx="3321525" cy="2620587"/>
          </a:xfrm>
        </p:spPr>
        <p:txBody>
          <a:bodyPr anchor="t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9144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51027" y="3579703"/>
            <a:ext cx="472383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304792" indent="0">
              <a:buNone/>
              <a:defRPr lang="en-US" dirty="0"/>
            </a:lvl2pPr>
            <a:lvl3pPr marL="609585" indent="0">
              <a:buNone/>
              <a:defRPr lang="en-US" dirty="0"/>
            </a:lvl3pPr>
            <a:lvl4pPr marL="914377" indent="0">
              <a:buNone/>
              <a:defRPr lang="en-US" dirty="0"/>
            </a:lvl4pPr>
            <a:lvl5pPr marL="121917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47000" y="6442873"/>
            <a:ext cx="1476281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772780" y="6442873"/>
            <a:ext cx="1721998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352954" y="6442874"/>
            <a:ext cx="321905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739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9" y="631711"/>
            <a:ext cx="8274179" cy="1115203"/>
          </a:xfrm>
        </p:spPr>
        <p:txBody>
          <a:bodyPr anchor="t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81886" y="2115404"/>
            <a:ext cx="4339988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42867" y="2115403"/>
            <a:ext cx="4015361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867"/>
            </a:lvl1pPr>
            <a:lvl2pPr marL="304792" indent="0">
              <a:buFont typeface="Arial" panose="020B0604020202020204" pitchFamily="34" charset="0"/>
              <a:buNone/>
              <a:defRPr sz="1867"/>
            </a:lvl2pPr>
            <a:lvl3pPr marL="609585" indent="0">
              <a:buFont typeface="Arial" panose="020B0604020202020204" pitchFamily="34" charset="0"/>
              <a:buNone/>
              <a:defRPr sz="1867"/>
            </a:lvl3pPr>
            <a:lvl4pPr marL="914377" indent="0">
              <a:buFont typeface="Arial" panose="020B0604020202020204" pitchFamily="34" charset="0"/>
              <a:buNone/>
              <a:defRPr sz="1867"/>
            </a:lvl4pPr>
            <a:lvl5pPr marL="1219170" indent="0">
              <a:buFont typeface="Arial" panose="020B0604020202020204" pitchFamily="34" charset="0"/>
              <a:buNone/>
              <a:defRPr sz="1867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4633069" y="6428985"/>
            <a:ext cx="335087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8195136" y="6421710"/>
            <a:ext cx="463093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750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011" y="644000"/>
            <a:ext cx="1945913" cy="1877132"/>
          </a:xfrm>
        </p:spPr>
        <p:txBody>
          <a:bodyPr anchor="t" anchorCtr="0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5055" y="2899954"/>
            <a:ext cx="2707814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01637" y="644000"/>
            <a:ext cx="5387309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09445" y="6438285"/>
            <a:ext cx="395763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642867" y="6432497"/>
            <a:ext cx="190805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324347" y="6438285"/>
            <a:ext cx="321905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63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4426993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667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40943" y="-156950"/>
            <a:ext cx="4467936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32576" y="5852160"/>
            <a:ext cx="75438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2095" y="100702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6167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-1133856"/>
            <a:ext cx="798957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22340" y="5852160"/>
            <a:ext cx="75438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3102" y="1016759"/>
            <a:ext cx="7562020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7466" b="0" spc="-267" baseline="0"/>
            </a:lvl1pPr>
            <a:lvl2pPr marL="304792" indent="0">
              <a:lnSpc>
                <a:spcPct val="80000"/>
              </a:lnSpc>
              <a:buNone/>
              <a:defRPr sz="7466" b="0" spc="-267" baseline="0"/>
            </a:lvl2pPr>
            <a:lvl3pPr marL="609585" indent="0">
              <a:lnSpc>
                <a:spcPct val="80000"/>
              </a:lnSpc>
              <a:buNone/>
              <a:defRPr sz="7466" b="0" spc="-267" baseline="0"/>
            </a:lvl3pPr>
            <a:lvl4pPr marL="914377" indent="0">
              <a:lnSpc>
                <a:spcPct val="80000"/>
              </a:lnSpc>
              <a:buNone/>
              <a:defRPr sz="7466" b="0" spc="-267" baseline="0"/>
            </a:lvl4pPr>
            <a:lvl5pPr marL="1219170" indent="0">
              <a:lnSpc>
                <a:spcPct val="80000"/>
              </a:lnSpc>
              <a:buNone/>
              <a:defRPr sz="7466" b="0" spc="-267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802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12510" y="5852160"/>
            <a:ext cx="75438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7"/>
            <a:ext cx="4426993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667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3716" y="95534"/>
            <a:ext cx="6720840" cy="4476466"/>
          </a:xfrm>
        </p:spPr>
        <p:txBody>
          <a:bodyPr anchor="t">
            <a:normAutofit/>
          </a:bodyPr>
          <a:lstStyle>
            <a:lvl1pPr marL="219451" indent="-219451">
              <a:lnSpc>
                <a:spcPct val="80000"/>
              </a:lnSpc>
              <a:spcBef>
                <a:spcPts val="0"/>
              </a:spcBef>
              <a:buNone/>
              <a:defRPr sz="7466" spc="-267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8822095" y="110365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644772" y="6392565"/>
            <a:ext cx="2328650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989812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8" y="987552"/>
            <a:ext cx="2599182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765" y="110365"/>
            <a:ext cx="260604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36977" y="104577"/>
            <a:ext cx="362766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236975" y="987552"/>
            <a:ext cx="5585119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236975" y="3931920"/>
            <a:ext cx="5585118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601524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8" y="630936"/>
            <a:ext cx="826389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764" y="110365"/>
            <a:ext cx="39576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42867" y="104577"/>
            <a:ext cx="362766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7764" y="2286001"/>
            <a:ext cx="3888486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97763" y="2980944"/>
            <a:ext cx="3887391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2866" y="2286001"/>
            <a:ext cx="3887391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642866" y="2980944"/>
            <a:ext cx="3887391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651048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90" y="644663"/>
            <a:ext cx="8284464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764" y="109729"/>
            <a:ext cx="39576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23947" y="110365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5612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2"/>
            <a:ext cx="4423973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63440" y="100702"/>
            <a:ext cx="3999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2095" y="100702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0004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445" y="655094"/>
            <a:ext cx="8236807" cy="1528549"/>
          </a:xfrm>
        </p:spPr>
        <p:txBody>
          <a:bodyPr anchor="t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445" y="2497541"/>
            <a:ext cx="8236807" cy="3384645"/>
          </a:xfrm>
        </p:spPr>
        <p:txBody>
          <a:bodyPr/>
          <a:lstStyle>
            <a:lvl1pPr marL="0" indent="0">
              <a:buNone/>
              <a:defRPr/>
            </a:lvl1pPr>
            <a:lvl2pPr marL="304792" indent="0">
              <a:buNone/>
              <a:defRPr/>
            </a:lvl2pPr>
            <a:lvl3pPr marL="609585" indent="0">
              <a:buNone/>
              <a:defRPr/>
            </a:lvl3pPr>
            <a:lvl4pPr marL="914377" indent="0">
              <a:buNone/>
              <a:defRPr/>
            </a:lvl4pPr>
            <a:lvl5pPr marL="121917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09445" y="6438285"/>
            <a:ext cx="39576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642867" y="6432497"/>
            <a:ext cx="190805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324347" y="6438285"/>
            <a:ext cx="321905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41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962" y="2883090"/>
            <a:ext cx="5806388" cy="1842020"/>
          </a:xfrm>
        </p:spPr>
        <p:txBody>
          <a:bodyPr anchor="b">
            <a:noAutofit/>
          </a:bodyPr>
          <a:lstStyle>
            <a:lvl1pPr>
              <a:defRPr sz="74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2680" y="100702"/>
            <a:ext cx="4021293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63441" y="100702"/>
            <a:ext cx="189452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679" y="4922112"/>
            <a:ext cx="5806388" cy="1279615"/>
          </a:xfrm>
        </p:spPr>
        <p:txBody>
          <a:bodyPr anchor="t">
            <a:noAutofit/>
          </a:bodyPr>
          <a:lstStyle>
            <a:lvl1pPr marL="0" indent="0">
              <a:buNone/>
              <a:defRPr sz="1867"/>
            </a:lvl1pPr>
            <a:lvl2pPr marL="304792" indent="0">
              <a:buNone/>
              <a:defRPr sz="1867"/>
            </a:lvl2pPr>
            <a:lvl3pPr marL="609585" indent="0">
              <a:buNone/>
              <a:defRPr sz="1867"/>
            </a:lvl3pPr>
            <a:lvl4pPr marL="914377" indent="0">
              <a:buNone/>
              <a:defRPr sz="1867"/>
            </a:lvl4pPr>
            <a:lvl5pPr marL="1219170" indent="0">
              <a:buNone/>
              <a:defRPr sz="1867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2095" y="6392175"/>
            <a:ext cx="321905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6340634" y="100701"/>
            <a:ext cx="2668428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14608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4942" y="458145"/>
            <a:ext cx="2932152" cy="14858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5451297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4941" y="2463790"/>
            <a:ext cx="2932151" cy="35610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CB80-2CED-4065-90C6-0999AD9EE7FC}" type="datetimeFigureOut">
              <a:rPr lang="en-US" dirty="0"/>
              <a:t>10/11/26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545351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5420565" y="2212509"/>
            <a:ext cx="370149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30409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3304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2004291"/>
            <a:ext cx="7886700" cy="41726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350" y="6445998"/>
            <a:ext cx="2961977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F8D0-0E9B-4650-859F-69E8A62E8B3F}" type="datetimeFigureOut">
              <a:rPr lang="en-US" dirty="0"/>
              <a:t>10/11/26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91577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3281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760"/>
            <a:ext cx="8055864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48878" y="2103439"/>
            <a:ext cx="38862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713710" y="2103122"/>
            <a:ext cx="38862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01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16" y="644663"/>
            <a:ext cx="9001194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42867" y="104577"/>
            <a:ext cx="362766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333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76" y="110365"/>
            <a:ext cx="3957639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333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22095" y="110365"/>
            <a:ext cx="321905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333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2"/>
            <a:ext cx="9001194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2330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  <p:sldLayoutId id="2147483808" r:id="rId13"/>
    <p:sldLayoutId id="2147483809" r:id="rId14"/>
    <p:sldLayoutId id="2147483810" r:id="rId15"/>
    <p:sldLayoutId id="2147483811" r:id="rId16"/>
    <p:sldLayoutId id="2147483812" r:id="rId17"/>
    <p:sldLayoutId id="2147483813" r:id="rId18"/>
    <p:sldLayoutId id="2147483814" r:id="rId19"/>
    <p:sldLayoutId id="2147483815" r:id="rId20"/>
    <p:sldLayoutId id="2147483816" r:id="rId21"/>
    <p:sldLayoutId id="2147483817" r:id="rId22"/>
    <p:sldLayoutId id="2147483818" r:id="rId23"/>
    <p:sldLayoutId id="2147483819" r:id="rId24"/>
    <p:sldLayoutId id="2147483820" r:id="rId25"/>
    <p:sldLayoutId id="2147483821" r:id="rId26"/>
    <p:sldLayoutId id="2147483822" r:id="rId27"/>
    <p:sldLayoutId id="2147483823" r:id="rId28"/>
    <p:sldLayoutId id="2147483824" r:id="rId29"/>
    <p:sldLayoutId id="2147483825" r:id="rId3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13" Type="http://schemas.openxmlformats.org/officeDocument/2006/relationships/customXml" Target="../ink/ink11.xml"/><Relationship Id="rId3" Type="http://schemas.openxmlformats.org/officeDocument/2006/relationships/image" Target="../media/image11.png"/><Relationship Id="rId7" Type="http://schemas.openxmlformats.org/officeDocument/2006/relationships/customXml" Target="../ink/ink5.xml"/><Relationship Id="rId12" Type="http://schemas.openxmlformats.org/officeDocument/2006/relationships/customXml" Target="../ink/ink10.xml"/><Relationship Id="rId2" Type="http://schemas.openxmlformats.org/officeDocument/2006/relationships/customXml" Target="../ink/ink1.xml"/><Relationship Id="rId16" Type="http://schemas.openxmlformats.org/officeDocument/2006/relationships/customXml" Target="../ink/ink14.xml"/><Relationship Id="rId1" Type="http://schemas.openxmlformats.org/officeDocument/2006/relationships/slideLayout" Target="../slideLayouts/slideLayout30.xml"/><Relationship Id="rId6" Type="http://schemas.openxmlformats.org/officeDocument/2006/relationships/customXml" Target="../ink/ink4.xml"/><Relationship Id="rId11" Type="http://schemas.openxmlformats.org/officeDocument/2006/relationships/customXml" Target="../ink/ink9.xml"/><Relationship Id="rId5" Type="http://schemas.openxmlformats.org/officeDocument/2006/relationships/customXml" Target="../ink/ink3.xml"/><Relationship Id="rId15" Type="http://schemas.openxmlformats.org/officeDocument/2006/relationships/customXml" Target="../ink/ink13.xml"/><Relationship Id="rId10" Type="http://schemas.openxmlformats.org/officeDocument/2006/relationships/customXml" Target="../ink/ink8.xml"/><Relationship Id="rId4" Type="http://schemas.openxmlformats.org/officeDocument/2006/relationships/customXml" Target="../ink/ink2.xml"/><Relationship Id="rId9" Type="http://schemas.openxmlformats.org/officeDocument/2006/relationships/customXml" Target="../ink/ink7.xml"/><Relationship Id="rId14" Type="http://schemas.openxmlformats.org/officeDocument/2006/relationships/customXml" Target="../ink/ink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70264" y="945"/>
            <a:ext cx="3463070" cy="2166593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GB" sz="2800" b="1" cap="all">
                <a:latin typeface="Segoe UI"/>
                <a:cs typeface="Segoe UI"/>
              </a:rPr>
              <a:t>MOODLE Code : LCHS4007</a:t>
            </a:r>
            <a:br>
              <a:rPr lang="en-GB" sz="1350" b="1" cap="all"/>
            </a:br>
            <a:br>
              <a:rPr lang="en-GB" sz="1350" b="1" cap="all"/>
            </a:br>
            <a:r>
              <a:rPr lang="en-GB" sz="2800" b="1" cap="all">
                <a:latin typeface="Segoe UI"/>
                <a:cs typeface="Segoe UI"/>
              </a:rPr>
              <a:t>Title : DIGITAL SKILLS AND RESEARCH METHODS</a:t>
            </a:r>
            <a:endParaRPr lang="en-GB" sz="1350" b="1" cap="all">
              <a:latin typeface="Segoe UI"/>
              <a:cs typeface="Segoe UI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562243" y="2170691"/>
            <a:ext cx="3559559" cy="3794771"/>
          </a:xfrm>
        </p:spPr>
        <p:txBody>
          <a:bodyPr vert="horz" lIns="68580" tIns="34290" rIns="68580" bIns="34290" rtlCol="0" anchor="t">
            <a:normAutofit/>
          </a:bodyPr>
          <a:lstStyle/>
          <a:p>
            <a:br>
              <a:rPr lang="en-GB" sz="1600" u="sng">
                <a:latin typeface="Segoe UI"/>
                <a:cs typeface="Segoe UI"/>
              </a:rPr>
            </a:br>
            <a:r>
              <a:rPr lang="en-GB" sz="1600" u="sng">
                <a:latin typeface="Segoe UI"/>
                <a:cs typeface="Segoe UI"/>
              </a:rPr>
              <a:t>GROUP MEMBERS NAME AND STUDENT NUMBERS.</a:t>
            </a:r>
          </a:p>
          <a:p>
            <a:r>
              <a:rPr lang="en-GB" sz="1600">
                <a:latin typeface="Segoe UI"/>
                <a:cs typeface="Segoe UI"/>
              </a:rPr>
              <a:t>Kereem Henry – 2610226</a:t>
            </a:r>
          </a:p>
          <a:p>
            <a:r>
              <a:rPr lang="en-GB" sz="1600">
                <a:latin typeface="Segoe UI"/>
                <a:cs typeface="Segoe UI"/>
              </a:rPr>
              <a:t>Mabel Asamoah – 2608656</a:t>
            </a:r>
          </a:p>
          <a:p>
            <a:r>
              <a:rPr lang="en-GB" sz="1600">
                <a:latin typeface="Segoe UI"/>
                <a:cs typeface="Segoe UI"/>
              </a:rPr>
              <a:t>Archie Owen Muir – 2607938</a:t>
            </a:r>
          </a:p>
          <a:p>
            <a:r>
              <a:rPr lang="en-GB" sz="1600">
                <a:latin typeface="Segoe UI"/>
                <a:cs typeface="Segoe UI"/>
              </a:rPr>
              <a:t>LECTURER'S NAME : Bianca Dodgen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9DB21EE-98AB-D084-A532-C86B5C1F8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450"/>
              </a:spcAft>
            </a:pPr>
            <a:r>
              <a:rPr lang="en-US" sz="525"/>
              <a:t>
              </a:t>
            </a:r>
          </a:p>
        </p:txBody>
      </p:sp>
      <p:sp>
        <p:nvSpPr>
          <p:cNvPr id="18" name="Date Placeholder 5">
            <a:extLst>
              <a:ext uri="{FF2B5EF4-FFF2-40B4-BE49-F238E27FC236}">
                <a16:creationId xmlns:a16="http://schemas.microsoft.com/office/drawing/2014/main" id="{C6174892-3F1B-6D67-29A8-C971908CC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450"/>
              </a:spcAft>
            </a:pPr>
            <a:fld id="{8AAF8D24-55AB-4EAC-8F5E-F3ECA33F8474}" type="datetime1">
              <a:rPr lang="en-US" smtClean="0"/>
              <a:pPr>
                <a:spcAft>
                  <a:spcPts val="450"/>
                </a:spcAft>
              </a:pPr>
              <a:t>10/11/26</a:t>
            </a:fld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6D9505D3-CEF6-85F1-A0F8-05466BC96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450"/>
              </a:spcAft>
            </a:pPr>
            <a:fld id="{DDF60B60-82CA-4BB9-BA6E-A62FADF2374B}" type="slidenum">
              <a:rPr lang="en-US" smtClean="0"/>
              <a:pPr>
                <a:spcAft>
                  <a:spcPts val="450"/>
                </a:spcAft>
              </a:pPr>
              <a:t>1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EB0A12-7451-BEC0-C4D8-71B55A5473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99" r="17249"/>
          <a:stretch>
            <a:fillRect/>
          </a:stretch>
        </p:blipFill>
        <p:spPr>
          <a:xfrm>
            <a:off x="109178" y="478398"/>
            <a:ext cx="5451282" cy="47972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1F53-8B78-AC90-14C6-F34E335AA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2100">
                <a:latin typeface="Segoe UI"/>
                <a:cs typeface="Segoe UI"/>
              </a:rPr>
              <a:t>CASE STUDY : ASHFORD COMMUNITY CARE SERVICE.  </a:t>
            </a:r>
          </a:p>
        </p:txBody>
      </p:sp>
      <p:graphicFrame>
        <p:nvGraphicFramePr>
          <p:cNvPr id="20" name="Content Placeholder 3">
            <a:extLst>
              <a:ext uri="{FF2B5EF4-FFF2-40B4-BE49-F238E27FC236}">
                <a16:creationId xmlns:a16="http://schemas.microsoft.com/office/drawing/2014/main" id="{2EC3E145-C4CE-D2EE-63BE-D227AE9DC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3414405"/>
              </p:ext>
            </p:extLst>
          </p:nvPr>
        </p:nvGraphicFramePr>
        <p:xfrm>
          <a:off x="238321" y="1729361"/>
          <a:ext cx="7886700" cy="3129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80FC5-1574-5ADB-4DBC-3A86AC38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450"/>
              </a:spcAft>
            </a:pPr>
            <a:r>
              <a:rPr lang="en-US" sz="525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DA73B40-E31C-90BD-734F-8DC1BD9BA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450"/>
              </a:spcAft>
            </a:pPr>
            <a:fld id="{51ECFF4C-87C5-4E4E-B4DA-2F84623D0437}" type="datetime1">
              <a:rPr lang="en-US"/>
              <a:pPr>
                <a:spcAft>
                  <a:spcPts val="450"/>
                </a:spcAft>
              </a:pPr>
              <a:t>10/11/26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66D2A0-9AC5-35AE-A59F-541AA2E91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450"/>
              </a:spcAft>
            </a:pPr>
            <a:fld id="{DDF60B60-82CA-4BB9-BA6E-A62FADF2374B}" type="slidenum">
              <a:rPr lang="en-US" dirty="0"/>
              <a:pPr>
                <a:spcAft>
                  <a:spcPts val="45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096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9A8BC-1D14-59D9-65AA-8233FC14D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427" y="1616382"/>
            <a:ext cx="8747777" cy="1094545"/>
          </a:xfrm>
        </p:spPr>
        <p:txBody>
          <a:bodyPr>
            <a:normAutofit/>
          </a:bodyPr>
          <a:lstStyle/>
          <a:p>
            <a:r>
              <a:rPr lang="en-GB" sz="2800">
                <a:latin typeface="Segoe UI"/>
                <a:cs typeface="Segoe UI"/>
              </a:rPr>
              <a:t>WORKPLACE TASK : STAFF TRAINING AND SHARING LEARNING MATERIALS.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E8648-3267-5C37-7322-339A70C88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CAA81A4-4A01-6E14-9B87-21B57206C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A213C-7D64-1241-B8B2-8F81FA23120A}" type="datetime1">
              <a:rPr lang="en-US" smtClean="0"/>
              <a:t>10/11/26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784A5-A1EF-36E0-DE3F-10EF1F5B6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smtClean="0"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074258-983C-3E6C-D09F-6512B15EE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22" y="2867902"/>
            <a:ext cx="8100233" cy="2904296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GB" sz="1600">
                <a:latin typeface="Segoe UI"/>
                <a:cs typeface="Segoe UI"/>
              </a:rPr>
              <a:t>Wo</a:t>
            </a:r>
            <a:r>
              <a:rPr lang="en-GB" sz="1200">
                <a:latin typeface="Segoe UI"/>
                <a:cs typeface="Segoe UI"/>
              </a:rPr>
              <a:t>rk task for Ashford Community involves staff daily records and communication. A recommendation of Microsoft</a:t>
            </a:r>
          </a:p>
          <a:p>
            <a:r>
              <a:rPr lang="en-GB" sz="1200">
                <a:latin typeface="Segoe UI"/>
                <a:cs typeface="Segoe UI"/>
              </a:rPr>
              <a:t> teams will help Ashford share information online where staff can communicate with colleagues and contribute in</a:t>
            </a:r>
          </a:p>
          <a:p>
            <a:r>
              <a:rPr lang="en-GB" sz="1200">
                <a:latin typeface="Segoe UI"/>
                <a:cs typeface="Segoe UI"/>
              </a:rPr>
              <a:t> learning activities. Also have access to training resources. Digital technology can give organisation to maintain</a:t>
            </a:r>
          </a:p>
          <a:p>
            <a:r>
              <a:rPr lang="en-GB" sz="1200">
                <a:latin typeface="Segoe UI"/>
                <a:cs typeface="Segoe UI"/>
              </a:rPr>
              <a:t> communication and work together when staffs are not working physically in same location (Lane et al.,2024).</a:t>
            </a:r>
          </a:p>
          <a:p>
            <a:r>
              <a:rPr lang="en-GB" sz="1200">
                <a:latin typeface="Segoe UI"/>
                <a:cs typeface="Segoe UI"/>
              </a:rPr>
              <a:t>Staff training and sharing learning materials include mandatory training such as : adults with physical disability,</a:t>
            </a:r>
          </a:p>
          <a:p>
            <a:r>
              <a:rPr lang="en-GB" sz="1200">
                <a:latin typeface="Segoe UI"/>
                <a:cs typeface="Segoe UI"/>
              </a:rPr>
              <a:t> medication, safeguarding, GDPR,</a:t>
            </a:r>
          </a:p>
          <a:p>
            <a:r>
              <a:rPr lang="en-GB" sz="1200">
                <a:latin typeface="Segoe UI"/>
                <a:cs typeface="Segoe UI"/>
              </a:rPr>
              <a:t> Care plan that includes personal information, CPD materials across homes and the offices; manual handling etc.</a:t>
            </a:r>
          </a:p>
          <a:p>
            <a:r>
              <a:rPr lang="en-GB" sz="1200">
                <a:latin typeface="Segoe UI"/>
                <a:cs typeface="Segoe UI"/>
              </a:rPr>
              <a:t>Missed information: missing update, staff unsure Ms365 tool to use according to the case study, identical work.  </a:t>
            </a:r>
          </a:p>
          <a:p>
            <a:r>
              <a:rPr lang="en-GB" sz="1200">
                <a:latin typeface="Segoe UI"/>
                <a:cs typeface="Segoe UI"/>
              </a:rPr>
              <a:t>Bad Training ; unsafe practice and breach of NMC Code (NHS England,2023)</a:t>
            </a:r>
          </a:p>
          <a:p>
            <a:r>
              <a:rPr lang="en-GB" sz="1200">
                <a:latin typeface="Segoe UI"/>
                <a:cs typeface="Segoe UI"/>
              </a:rPr>
              <a:t>Reasons ; Effective Communication essential for safe person-centred care (CQC,2023)</a:t>
            </a:r>
            <a:endParaRPr lang="en-US" sz="120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79602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BF751C7-FB66-9A78-2D94-B2A65F929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29" y="-15239"/>
            <a:ext cx="8514554" cy="1440557"/>
          </a:xfrm>
        </p:spPr>
        <p:txBody>
          <a:bodyPr>
            <a:normAutofit fontScale="90000"/>
          </a:bodyPr>
          <a:lstStyle/>
          <a:p>
            <a:br>
              <a:rPr lang="en-GB" sz="2800">
                <a:latin typeface="Segoe UI"/>
                <a:cs typeface="Segoe UI"/>
              </a:rPr>
            </a:br>
            <a:r>
              <a:rPr lang="en-GB" sz="2800">
                <a:latin typeface="Segoe UI"/>
                <a:cs typeface="Segoe UI"/>
              </a:rPr>
              <a:t>WHAT THEIR CHOSEN WORKPLACE TASK INVOLVE AND HOW IT LINKS TO THE CASE STUDY</a:t>
            </a:r>
            <a:br>
              <a:rPr lang="en-GB" sz="2800">
                <a:latin typeface="Segoe UI"/>
                <a:cs typeface="Segoe UI"/>
              </a:rPr>
            </a:br>
            <a:endParaRPr lang="en-GB" sz="2800">
              <a:latin typeface="Segoe UI"/>
              <a:cs typeface="Segoe U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34D3-8C5A-EBD1-E35A-9D68B9CA7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E79F751-A4D0-A900-293D-F3C58D9C2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5F393-601E-43C6-8922-CA9FE1F3C9ED}" type="datetime1">
              <a:t>10/11/26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0C52F-5049-1586-22B6-D92FC7A60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AC3B21-5B9A-CA79-4BE4-B03604E50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778" y="1412933"/>
            <a:ext cx="9147026" cy="71150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latin typeface="Segoe UI"/>
                <a:cs typeface="Segoe UI"/>
              </a:rPr>
              <a:t>WORKPLACE TASK AND LINKED TO THE CASE STUDY</a:t>
            </a:r>
          </a:p>
          <a:p>
            <a:endParaRPr lang="en-GB">
              <a:latin typeface="Segoe UI"/>
              <a:cs typeface="Segoe UI"/>
            </a:endParaRPr>
          </a:p>
          <a:p>
            <a:r>
              <a:rPr lang="en-GB" b="1">
                <a:latin typeface="Segoe UI"/>
                <a:cs typeface="Segoe UI"/>
              </a:rPr>
              <a:t>Chosen tasks</a:t>
            </a:r>
            <a:r>
              <a:rPr lang="en-GB">
                <a:latin typeface="Segoe UI"/>
                <a:cs typeface="Segoe UI"/>
              </a:rPr>
              <a:t> : updating and sharing records, medication reminders and wellbeing checks.</a:t>
            </a:r>
          </a:p>
          <a:p>
            <a:endParaRPr lang="en-GB">
              <a:latin typeface="Segoe UI"/>
              <a:cs typeface="Segoe UI"/>
            </a:endParaRPr>
          </a:p>
          <a:p>
            <a:r>
              <a:rPr lang="en-GB">
                <a:latin typeface="Segoe UI"/>
                <a:cs typeface="Segoe UI"/>
              </a:rPr>
              <a:t> </a:t>
            </a:r>
            <a:r>
              <a:rPr lang="en-GB" b="1">
                <a:latin typeface="Segoe UI"/>
                <a:cs typeface="Segoe UI"/>
              </a:rPr>
              <a:t>What task involves </a:t>
            </a:r>
            <a:r>
              <a:rPr lang="en-GB">
                <a:latin typeface="Segoe UI"/>
                <a:cs typeface="Segoe UI"/>
              </a:rPr>
              <a:t>: support workers and care workers, senior care workers, nurse and care coordinators all write information about the same service users.</a:t>
            </a:r>
          </a:p>
          <a:p>
            <a:r>
              <a:rPr lang="en-GB">
                <a:latin typeface="Segoe UI"/>
                <a:cs typeface="Segoe UI"/>
              </a:rPr>
              <a:t>This information must be shared between homes, supported living settings and the main office.</a:t>
            </a:r>
          </a:p>
          <a:p>
            <a:r>
              <a:rPr lang="en-GB">
                <a:latin typeface="Segoe UI"/>
                <a:cs typeface="Segoe UI"/>
              </a:rPr>
              <a:t>Accurate records are needed every day for care, medications and appointments.</a:t>
            </a:r>
          </a:p>
          <a:p>
            <a:r>
              <a:rPr lang="en-GB" b="1">
                <a:latin typeface="Segoe UI"/>
                <a:cs typeface="Segoe UI"/>
              </a:rPr>
              <a:t>How it links to Ashford</a:t>
            </a:r>
            <a:r>
              <a:rPr lang="en-GB">
                <a:latin typeface="Segoe UI"/>
                <a:cs typeface="Segoe UI"/>
              </a:rPr>
              <a:t> : the case says staff are unsure (</a:t>
            </a:r>
            <a:r>
              <a:rPr lang="en-GB" err="1">
                <a:latin typeface="Segoe UI"/>
                <a:cs typeface="Segoe UI"/>
              </a:rPr>
              <a:t>microsoft</a:t>
            </a:r>
            <a:r>
              <a:rPr lang="en-GB">
                <a:latin typeface="Segoe UI"/>
                <a:cs typeface="Segoe UI"/>
              </a:rPr>
              <a:t>) 365 tool to use.</a:t>
            </a:r>
          </a:p>
          <a:p>
            <a:r>
              <a:rPr lang="en-GB">
                <a:latin typeface="Segoe UI"/>
                <a:cs typeface="Segoe UI"/>
              </a:rPr>
              <a:t>This has caused: missed updates</a:t>
            </a:r>
          </a:p>
          <a:p>
            <a:r>
              <a:rPr lang="en-GB">
                <a:latin typeface="Segoe UI"/>
                <a:cs typeface="Segoe UI"/>
              </a:rPr>
              <a:t>                                Duplicated work</a:t>
            </a:r>
          </a:p>
          <a:p>
            <a:r>
              <a:rPr lang="en-GB">
                <a:latin typeface="Segoe UI"/>
                <a:cs typeface="Segoe UI"/>
              </a:rPr>
              <a:t>                                Inconsistent records</a:t>
            </a:r>
          </a:p>
          <a:p>
            <a:r>
              <a:rPr lang="en-GB">
                <a:latin typeface="Segoe UI"/>
                <a:cs typeface="Segoe UI"/>
              </a:rPr>
              <a:t>                                Unclear rotas</a:t>
            </a:r>
          </a:p>
          <a:p>
            <a:r>
              <a:rPr lang="en-GB">
                <a:latin typeface="Segoe UI"/>
                <a:cs typeface="Segoe UI"/>
              </a:rPr>
              <a:t>                                 Inefficient ways of working</a:t>
            </a:r>
          </a:p>
          <a:p>
            <a:r>
              <a:rPr lang="en-GB">
                <a:latin typeface="Segoe UI"/>
                <a:cs typeface="Segoe UI"/>
              </a:rPr>
              <a:t>What the book says (more relevant points)</a:t>
            </a:r>
          </a:p>
          <a:p>
            <a:r>
              <a:rPr lang="en-GB">
                <a:latin typeface="Segoe UI"/>
                <a:cs typeface="Segoe UI"/>
              </a:rPr>
              <a:t>Grunberg (Ed) explains that modern healthcare is a "team sport", </a:t>
            </a:r>
          </a:p>
          <a:p>
            <a:r>
              <a:rPr lang="en-GB">
                <a:latin typeface="Segoe UI"/>
                <a:cs typeface="Segoe UI"/>
              </a:rPr>
              <a:t>multidisciplinary teams ( different roles working together) need good communication and shared information., when teams do not share information clearly, patient care becomes less safe and less efficient.</a:t>
            </a:r>
          </a:p>
          <a:p>
            <a:endParaRPr lang="en-GB">
              <a:latin typeface="Segoe UI"/>
              <a:cs typeface="Segoe UI"/>
            </a:endParaRPr>
          </a:p>
          <a:p>
            <a:endParaRPr lang="en-GB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546208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B1A35-4192-7514-CDC6-C525C6C58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>
                <a:latin typeface="Segoe UI"/>
                <a:cs typeface="Segoe UI"/>
              </a:rPr>
              <a:t>MICROSOFT 365 TOOL : MICROSOFT TEAMS</a:t>
            </a:r>
            <a:endParaRPr lang="en-US" sz="2100">
              <a:latin typeface="Segoe UI"/>
              <a:cs typeface="Segoe UI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D666CF-E0DD-82F2-B1A2-975F9F8B2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056" y="2229005"/>
            <a:ext cx="7886700" cy="3129504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GB" b="0" i="0" u="none" strike="noStrike">
                <a:solidFill>
                  <a:srgbClr val="212529"/>
                </a:solidFill>
                <a:effectLst/>
                <a:latin typeface="Segoe UI"/>
                <a:cs typeface="Segoe UI"/>
              </a:rPr>
              <a:t>Microsoft Teams is the workspace for real-time collaboration and communication, meetings, file and app sharing, and even the occasional emoji! All in one place, all in the open, all accessible to everyone (Microsoft 2024).</a:t>
            </a:r>
            <a:endParaRPr lang="en-GB">
              <a:latin typeface="Segoe UI"/>
              <a:cs typeface="Segoe UI"/>
            </a:endParaRPr>
          </a:p>
          <a:p>
            <a:r>
              <a:rPr lang="en-GB">
                <a:solidFill>
                  <a:srgbClr val="212529"/>
                </a:solidFill>
                <a:latin typeface="Segoe UI"/>
                <a:cs typeface="Segoe UI"/>
              </a:rPr>
              <a:t>Microsoft teams will help and allow support workers, nurses, administrative staff, senior carers to access training and learning</a:t>
            </a:r>
          </a:p>
          <a:p>
            <a:r>
              <a:rPr lang="en-GB">
                <a:solidFill>
                  <a:srgbClr val="212529"/>
                </a:solidFill>
                <a:latin typeface="Segoe UI"/>
                <a:cs typeface="Segoe UI"/>
              </a:rPr>
              <a:t> materials without all the time travel to head office. </a:t>
            </a:r>
            <a:endParaRPr lang="en-GB">
              <a:latin typeface="Segoe UI"/>
              <a:cs typeface="Segoe UI"/>
            </a:endParaRPr>
          </a:p>
          <a:p>
            <a:r>
              <a:rPr lang="en-GB">
                <a:solidFill>
                  <a:srgbClr val="212529"/>
                </a:solidFill>
                <a:latin typeface="Segoe UI"/>
                <a:cs typeface="Segoe UI"/>
              </a:rPr>
              <a:t>Teams can help staff one place to find relevant training resources rather than depending on separate emails or paper information.</a:t>
            </a:r>
          </a:p>
          <a:p>
            <a:r>
              <a:rPr lang="en-GB">
                <a:solidFill>
                  <a:srgbClr val="212529"/>
                </a:solidFill>
                <a:latin typeface="Segoe UI"/>
                <a:cs typeface="Segoe UI"/>
              </a:rPr>
              <a:t>There could be possible records such as : Safeguarding, Care Skills, Mandatory training, new staff inductions etc.</a:t>
            </a:r>
          </a:p>
          <a:p>
            <a:r>
              <a:rPr lang="en-GB">
                <a:solidFill>
                  <a:srgbClr val="212529"/>
                </a:solidFill>
                <a:latin typeface="Segoe UI"/>
                <a:cs typeface="Segoe UI"/>
              </a:rPr>
              <a:t>Reasons why team is appropriate:</a:t>
            </a:r>
          </a:p>
          <a:p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Microsoft Teams is appropriate because it </a:t>
            </a:r>
            <a:r>
              <a:rPr lang="en-GB">
                <a:solidFill>
                  <a:srgbClr val="000000"/>
                </a:solidFill>
                <a:latin typeface="Segoe UI"/>
                <a:cs typeface="Segoe UI"/>
              </a:rPr>
              <a:t>helps </a:t>
            </a:r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live and recorded training. </a:t>
            </a:r>
          </a:p>
          <a:p>
            <a:r>
              <a:rPr lang="en-GB">
                <a:solidFill>
                  <a:srgbClr val="000000"/>
                </a:solidFill>
                <a:latin typeface="Segoe UI"/>
                <a:cs typeface="Segoe UI"/>
              </a:rPr>
              <a:t>C</a:t>
            </a:r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entralises learning materials and enables staff to communicate and collaborate remotely. </a:t>
            </a:r>
          </a:p>
          <a:p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It also </a:t>
            </a:r>
            <a:r>
              <a:rPr lang="en-GB">
                <a:solidFill>
                  <a:srgbClr val="000000"/>
                </a:solidFill>
                <a:latin typeface="Segoe UI"/>
                <a:cs typeface="Segoe UI"/>
              </a:rPr>
              <a:t>helps easy </a:t>
            </a:r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 access to train staff work different shifts and locations. Microsoft, 2024; Cottrell, 2019).</a:t>
            </a:r>
            <a:endParaRPr lang="en-US">
              <a:solidFill>
                <a:srgbClr val="000000"/>
              </a:solidFill>
              <a:latin typeface="Segoe UI"/>
              <a:cs typeface="Segoe UI"/>
            </a:endParaRPr>
          </a:p>
          <a:p>
            <a:br>
              <a:rPr lang="en-GB">
                <a:latin typeface="Segoe UI"/>
                <a:cs typeface="Segoe UI"/>
              </a:rPr>
            </a:br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This makes it suitable for Ashford Community Care Service, where staff work across service users homes and the </a:t>
            </a:r>
            <a:r>
              <a:rPr lang="en-GB">
                <a:solidFill>
                  <a:srgbClr val="000000"/>
                </a:solidFill>
                <a:latin typeface="Segoe UI"/>
                <a:cs typeface="Segoe UI"/>
              </a:rPr>
              <a:t>head</a:t>
            </a:r>
            <a:r>
              <a:rPr lang="en-GB" i="0" u="none" strike="noStrike">
                <a:solidFill>
                  <a:srgbClr val="000000"/>
                </a:solidFill>
                <a:effectLst/>
                <a:latin typeface="Segoe UI"/>
                <a:cs typeface="Segoe UI"/>
              </a:rPr>
              <a:t> office.</a:t>
            </a:r>
            <a:br>
              <a:rPr lang="en-GB">
                <a:latin typeface="Segoe UI"/>
                <a:cs typeface="Segoe UI"/>
              </a:rPr>
            </a:br>
            <a:endParaRPr lang="en-US">
              <a:latin typeface="Segoe UI"/>
              <a:cs typeface="Segoe U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8C835-DE7C-E525-BE31-72BE15E3E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350" y="2799490"/>
            <a:ext cx="2961977" cy="273844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C7B603B-D785-616F-8FA1-1B268A4A1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99F8-3A3F-BF4D-8598-F29FE23B2F7F}" type="datetime1">
              <a:rPr lang="en-US" smtClean="0"/>
              <a:t>10/11/26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38AB44-E4E0-4EEF-167B-09D0389A3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603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C988-6AA1-8F9A-532B-90B3DD842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>
                <a:latin typeface="Segoe UI"/>
                <a:cs typeface="Segoe UI"/>
              </a:rPr>
              <a:t>REASON WHY IT SUITABLE ; JUSTIFICATION WITH COTTRELL (2019)</a:t>
            </a:r>
            <a:endParaRPr lang="en-US" sz="2100"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5CFE6-5F95-A67F-5B4C-801CFF80B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890" y="2350357"/>
            <a:ext cx="7886700" cy="4144264"/>
          </a:xfrm>
        </p:spPr>
        <p:txBody>
          <a:bodyPr vert="horz" lIns="68580" tIns="34290" rIns="68580" bIns="34290" rtlCol="0" anchor="t">
            <a:normAutofit fontScale="92500"/>
          </a:bodyPr>
          <a:lstStyle/>
          <a:p>
            <a:r>
              <a:rPr lang="en-GB" sz="1200"/>
              <a:t>“</a:t>
            </a:r>
            <a:r>
              <a:rPr lang="en-GB">
                <a:latin typeface="Segoe UI"/>
                <a:cs typeface="Segoe UI"/>
              </a:rPr>
              <a:t>Cottrell (2019) a major control of learning gives learners with better options and control more of their time”. </a:t>
            </a:r>
            <a:br>
              <a:rPr lang="en-GB">
                <a:latin typeface="Segoe UI"/>
                <a:cs typeface="Segoe UI"/>
              </a:rPr>
            </a:br>
            <a:endParaRPr lang="en-GB">
              <a:latin typeface="Segoe UI"/>
              <a:cs typeface="Segoe UI"/>
            </a:endParaRPr>
          </a:p>
          <a:p>
            <a:r>
              <a:rPr lang="en-GB">
                <a:latin typeface="Segoe UI"/>
                <a:cs typeface="Segoe UI"/>
              </a:rPr>
              <a:t>In Ashford community care home, staff can revisit a recorded team training to support them and have their</a:t>
            </a:r>
          </a:p>
          <a:p>
            <a:r>
              <a:rPr lang="en-GB">
                <a:latin typeface="Segoe UI"/>
                <a:cs typeface="Segoe UI"/>
              </a:rPr>
              <a:t> learning materials once available or if scheduling of work is allowed.  </a:t>
            </a:r>
          </a:p>
          <a:p>
            <a:r>
              <a:rPr lang="en-GB">
                <a:latin typeface="Segoe UI"/>
                <a:cs typeface="Segoe UI"/>
              </a:rPr>
              <a:t>Due to Ashford’s staff might work away from main office, it would be easier to have a training online available</a:t>
            </a:r>
          </a:p>
          <a:p>
            <a:r>
              <a:rPr lang="en-GB">
                <a:latin typeface="Segoe UI"/>
                <a:cs typeface="Segoe UI"/>
              </a:rPr>
              <a:t> to staff to make it easy  to access resources when possible. NHS England highlights the use of Teams to</a:t>
            </a:r>
          </a:p>
          <a:p>
            <a:r>
              <a:rPr lang="en-GB">
                <a:latin typeface="Segoe UI"/>
                <a:cs typeface="Segoe UI"/>
              </a:rPr>
              <a:t> support communication and collaborate between healthcare workers working in different locations (NHS</a:t>
            </a:r>
          </a:p>
          <a:p>
            <a:r>
              <a:rPr lang="en-GB">
                <a:latin typeface="Segoe UI"/>
                <a:cs typeface="Segoe UI"/>
              </a:rPr>
              <a:t> England, 2025).</a:t>
            </a:r>
            <a:endParaRPr lang="en-GB"/>
          </a:p>
          <a:p>
            <a:endParaRPr lang="en-GB" b="1">
              <a:latin typeface="Segoe UI"/>
              <a:cs typeface="Segoe UI"/>
            </a:endParaRPr>
          </a:p>
          <a:p>
            <a:r>
              <a:rPr lang="en-GB" b="1">
                <a:latin typeface="Segoe UI"/>
                <a:cs typeface="Segoe UI"/>
              </a:rPr>
              <a:t>Proof</a:t>
            </a:r>
          </a:p>
          <a:p>
            <a:r>
              <a:rPr lang="en-GB">
                <a:latin typeface="Segoe UI"/>
                <a:cs typeface="Segoe UI"/>
              </a:rPr>
              <a:t>By meeting requirement of CQC for continuity of staff development (CQC, 2023).</a:t>
            </a:r>
          </a:p>
          <a:p>
            <a:r>
              <a:rPr lang="en-GB">
                <a:latin typeface="Segoe UI"/>
                <a:cs typeface="Segoe UI"/>
              </a:rPr>
              <a:t>Collaborate tools to improve understanding and knowledge retention in healthcare (Bhatt and</a:t>
            </a:r>
          </a:p>
          <a:p>
            <a:r>
              <a:rPr lang="en-GB">
                <a:latin typeface="Segoe UI"/>
                <a:cs typeface="Segoe UI"/>
              </a:rPr>
              <a:t> Chakrabort,2023).</a:t>
            </a:r>
            <a:endParaRPr lang="en-US">
              <a:latin typeface="Segoe UI"/>
              <a:cs typeface="Segoe U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CCF179-893D-E636-6CDE-2EE54A40D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7AC526-2185-CE5F-51E9-165EC8306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80E5A-5C99-A446-BFBB-1F46ADC7177A}" type="datetime1">
              <a:rPr lang="en-US" smtClean="0"/>
              <a:t>10/11/26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E8F2D-44D0-B061-B7A1-8755DD739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96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988A0-0389-91E5-F515-D70BF156B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79" y="505035"/>
            <a:ext cx="7886700" cy="13304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>
                <a:latin typeface="Segoe UI"/>
                <a:cs typeface="Segoe UI"/>
              </a:rPr>
              <a:t>HOW MICROSOFT TEAMS IMPROVES EFFICIENCY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B85AC-11AE-FBC4-DE15-7775556B8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979" y="1828445"/>
            <a:ext cx="7886700" cy="46898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Neue Haas Grotesk Text Pro"/>
                <a:cs typeface="Segoe UI"/>
              </a:rPr>
              <a:t>Research on structured team communication (Schwartz et al.,) found that better organised interprofessional communication led to:</a:t>
            </a:r>
          </a:p>
          <a:p>
            <a:r>
              <a:rPr lang="en-GB" sz="1600">
                <a:latin typeface="Neue Haas Grotesk Text Pro"/>
                <a:cs typeface="Segoe UI"/>
              </a:rPr>
              <a:t>*significantly higher perceived communication between staff.</a:t>
            </a:r>
          </a:p>
          <a:p>
            <a:r>
              <a:rPr lang="en-GB" sz="1600">
                <a:latin typeface="Neue Haas Grotesk Text Pro"/>
                <a:cs typeface="Segoe UI"/>
              </a:rPr>
              <a:t>*Greater workplace efficiency, with fewer unnecessary interruptions (staff were contacted less often with questions)</a:t>
            </a:r>
          </a:p>
          <a:p>
            <a:endParaRPr lang="en-GB" sz="1600">
              <a:latin typeface="Neue Haas Grotesk Text Pro"/>
              <a:cs typeface="Segoe UI"/>
            </a:endParaRPr>
          </a:p>
          <a:p>
            <a:r>
              <a:rPr lang="en-GB" sz="1600">
                <a:latin typeface="Neue Haas Grotesk Text Pro"/>
                <a:cs typeface="Segoe UI"/>
              </a:rPr>
              <a:t>In Ashford community care service, staff currently face missed updates, duplicated work, unclear rotas and inconsistent records because communication is fragmented across different tools and locations.</a:t>
            </a:r>
          </a:p>
          <a:p>
            <a:r>
              <a:rPr lang="en-GB" sz="1600" b="1">
                <a:latin typeface="Neue Haas Grotesk Text Pro"/>
                <a:cs typeface="Segoe UI"/>
              </a:rPr>
              <a:t>Microsoft teams can address this by providing:</a:t>
            </a:r>
          </a:p>
          <a:p>
            <a:r>
              <a:rPr lang="en-GB" sz="1600">
                <a:latin typeface="Neue Haas Grotesk Text Pro"/>
                <a:cs typeface="Segoe UI"/>
              </a:rPr>
              <a:t>*One central place for real-time chat, channels and updates so the whole team (support workers, nurses, care coordinators and office staff) stays informed.</a:t>
            </a:r>
          </a:p>
          <a:p>
            <a:r>
              <a:rPr lang="en-GB" sz="1600">
                <a:latin typeface="Neue Haas Grotesk Text Pro"/>
                <a:cs typeface="Segoe UI"/>
              </a:rPr>
              <a:t>*Instant messaging and status updates that reduce the needs for constant phone calls or chasing information.</a:t>
            </a:r>
          </a:p>
          <a:p>
            <a:r>
              <a:rPr lang="en-GB" sz="1600">
                <a:latin typeface="Neue Haas Grotesk Text Pro"/>
                <a:cs typeface="Segoe UI"/>
              </a:rPr>
              <a:t>*Shared files and meetings spaces that cut down on duplicated work and missed messages.</a:t>
            </a:r>
          </a:p>
          <a:p>
            <a:r>
              <a:rPr lang="en-GB" sz="1600">
                <a:latin typeface="Neue Haas Grotesk Text Pro"/>
                <a:cs typeface="Segoe UI"/>
              </a:rPr>
              <a:t>This creates clearer, faster communication and a more efficient daily workflow.</a:t>
            </a:r>
          </a:p>
        </p:txBody>
      </p:sp>
    </p:spTree>
    <p:extLst>
      <p:ext uri="{BB962C8B-B14F-4D97-AF65-F5344CB8AC3E}">
        <p14:creationId xmlns:p14="http://schemas.microsoft.com/office/powerpoint/2010/main" val="2400395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847CC-3BBE-F8FB-E8E9-7F638695F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199" y="274097"/>
            <a:ext cx="8252739" cy="1445197"/>
          </a:xfrm>
        </p:spPr>
        <p:txBody>
          <a:bodyPr>
            <a:normAutofit/>
          </a:bodyPr>
          <a:lstStyle/>
          <a:p>
            <a:r>
              <a:rPr lang="en-GB" sz="2800">
                <a:latin typeface="Segoe UI"/>
                <a:cs typeface="Segoe UI"/>
              </a:rPr>
              <a:t>ADVANTAGES AND LIMITATIONS OF USING THE CHOSEN TOOL.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4F317D-A061-03C8-4841-2235C0E639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7764" y="1550021"/>
            <a:ext cx="3888486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ADVANTAGES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7D8C9-232D-4B17-6E85-4D5D03AACFA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7833" y="2189208"/>
            <a:ext cx="4467253" cy="44001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200">
                <a:latin typeface="Segoe UI"/>
                <a:cs typeface="Segoe UI"/>
              </a:rPr>
              <a:t>It will help staff who cannot attend training in</a:t>
            </a:r>
            <a:endParaRPr lang="en-US" sz="1200">
              <a:latin typeface="Segoe UI"/>
              <a:cs typeface="Segoe UI"/>
            </a:endParaRPr>
          </a:p>
          <a:p>
            <a:r>
              <a:rPr lang="en-GB" sz="1200">
                <a:latin typeface="Segoe UI"/>
                <a:cs typeface="Segoe UI"/>
              </a:rPr>
              <a:t> person at the main office due to staff working</a:t>
            </a:r>
          </a:p>
          <a:p>
            <a:r>
              <a:rPr lang="en-GB" sz="1200">
                <a:latin typeface="Segoe UI"/>
                <a:cs typeface="Segoe UI"/>
              </a:rPr>
              <a:t> in different location to get access to the learning</a:t>
            </a:r>
          </a:p>
          <a:p>
            <a:r>
              <a:rPr lang="en-GB" sz="1200">
                <a:latin typeface="Segoe UI"/>
                <a:cs typeface="Segoe UI"/>
              </a:rPr>
              <a:t> materials with the help of Ashford community</a:t>
            </a:r>
          </a:p>
          <a:p>
            <a:r>
              <a:rPr lang="en-GB" sz="1200">
                <a:latin typeface="Segoe UI"/>
                <a:cs typeface="Segoe UI"/>
              </a:rPr>
              <a:t> care service when staff have internet access and</a:t>
            </a:r>
          </a:p>
          <a:p>
            <a:r>
              <a:rPr lang="en-GB" sz="1200">
                <a:latin typeface="Segoe UI"/>
                <a:cs typeface="Segoe UI"/>
              </a:rPr>
              <a:t> permitted at their work places. </a:t>
            </a:r>
          </a:p>
          <a:p>
            <a:br>
              <a:rPr lang="en-US" sz="1200">
                <a:latin typeface="Segoe UI"/>
                <a:cs typeface="Segoe UI"/>
              </a:rPr>
            </a:br>
            <a:r>
              <a:rPr lang="en-GB" sz="1200">
                <a:latin typeface="Segoe UI"/>
                <a:cs typeface="Segoe UI"/>
              </a:rPr>
              <a:t>Staffs can discuss any training topics share</a:t>
            </a:r>
          </a:p>
          <a:p>
            <a:r>
              <a:rPr lang="en-GB" sz="1200">
                <a:latin typeface="Segoe UI"/>
                <a:cs typeface="Segoe UI"/>
              </a:rPr>
              <a:t> knowledge. It helps managers communicate any</a:t>
            </a:r>
          </a:p>
          <a:p>
            <a:r>
              <a:rPr lang="en-GB" sz="1200">
                <a:latin typeface="Segoe UI"/>
                <a:cs typeface="Segoe UI"/>
              </a:rPr>
              <a:t> training update competently. A successful online</a:t>
            </a:r>
          </a:p>
          <a:p>
            <a:r>
              <a:rPr lang="en-GB" sz="1200">
                <a:latin typeface="Segoe UI"/>
                <a:cs typeface="Segoe UI"/>
              </a:rPr>
              <a:t> learning requires important communication and</a:t>
            </a:r>
          </a:p>
          <a:p>
            <a:r>
              <a:rPr lang="en-GB" sz="1200">
                <a:latin typeface="Segoe UI"/>
                <a:cs typeface="Segoe UI"/>
              </a:rPr>
              <a:t> support, rather than simply uploading learning</a:t>
            </a:r>
          </a:p>
          <a:p>
            <a:r>
              <a:rPr lang="en-GB" sz="1200">
                <a:latin typeface="Segoe UI"/>
                <a:cs typeface="Segoe UI"/>
              </a:rPr>
              <a:t> materials (Schaefer el al., 2019).</a:t>
            </a:r>
          </a:p>
          <a:p>
            <a:r>
              <a:rPr lang="en-GB" sz="1200">
                <a:latin typeface="Segoe UI"/>
                <a:cs typeface="Segoe UI"/>
              </a:rPr>
              <a:t>The risk of staff receiving different versions of guidance can</a:t>
            </a:r>
          </a:p>
          <a:p>
            <a:r>
              <a:rPr lang="en-GB" sz="1200">
                <a:latin typeface="Segoe UI"/>
                <a:cs typeface="Segoe UI"/>
              </a:rPr>
              <a:t> be reduced when they have a dedicated staff training and</a:t>
            </a:r>
          </a:p>
          <a:p>
            <a:r>
              <a:rPr lang="en-GB" sz="1200">
                <a:latin typeface="Segoe UI"/>
                <a:cs typeface="Segoe UI"/>
              </a:rPr>
              <a:t> learning team with the help of managers sharing the same learning</a:t>
            </a:r>
          </a:p>
          <a:p>
            <a:r>
              <a:rPr lang="en-GB" sz="1200">
                <a:latin typeface="Segoe UI"/>
                <a:cs typeface="Segoe UI"/>
              </a:rPr>
              <a:t> materials which is approved. Digital collaboration tools can help teams</a:t>
            </a:r>
          </a:p>
          <a:p>
            <a:r>
              <a:rPr lang="en-GB" sz="1200">
                <a:latin typeface="Segoe UI"/>
                <a:cs typeface="Segoe UI"/>
              </a:rPr>
              <a:t> to be organize and share information with their work (Lane et al., 2024).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6A31DC-9D2A-2AB6-B7D5-2034710DDC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2866" y="1561173"/>
            <a:ext cx="3887391" cy="12477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LIMITATIONS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A9879D-DC88-5D7A-D9E6-BC259622A995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54378" y="2323023"/>
            <a:ext cx="4177322" cy="413251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Difficult in using teams if have limit digital </a:t>
            </a:r>
            <a:endParaRPr lang="en-US"/>
          </a:p>
          <a:p>
            <a:r>
              <a:rPr lang="en-GB"/>
              <a:t>skill or do not have access toto device or</a:t>
            </a:r>
            <a:endParaRPr lang="en-US"/>
          </a:p>
          <a:p>
            <a:r>
              <a:rPr lang="en-GB"/>
              <a:t> internet. NHS England (2023) highlights the</a:t>
            </a:r>
            <a:endParaRPr lang="en-US"/>
          </a:p>
          <a:p>
            <a:r>
              <a:rPr lang="en-GB"/>
              <a:t> inclusion of digital barriers. Training should</a:t>
            </a:r>
            <a:endParaRPr lang="en-US"/>
          </a:p>
          <a:p>
            <a:r>
              <a:rPr lang="en-GB"/>
              <a:t> be conducted for </a:t>
            </a:r>
            <a:r>
              <a:rPr lang="en-GB">
                <a:latin typeface="Segoe UI"/>
                <a:cs typeface="Segoe UI"/>
              </a:rPr>
              <a:t>technical</a:t>
            </a:r>
            <a:r>
              <a:rPr lang="en-GB"/>
              <a:t> support for staff</a:t>
            </a:r>
            <a:endParaRPr lang="en-US"/>
          </a:p>
          <a:p>
            <a:r>
              <a:rPr lang="en-GB"/>
              <a:t> by Ashford community care services. </a:t>
            </a:r>
            <a:endParaRPr lang="en-US"/>
          </a:p>
          <a:p>
            <a:br>
              <a:rPr lang="en-GB"/>
            </a:br>
            <a:r>
              <a:rPr lang="en-GB"/>
              <a:t>The Care service should limit access to</a:t>
            </a:r>
            <a:endParaRPr lang="en-US"/>
          </a:p>
          <a:p>
            <a:r>
              <a:rPr lang="en-GB"/>
              <a:t> authorised staff and make sure staff</a:t>
            </a:r>
            <a:endParaRPr lang="en-US"/>
          </a:p>
          <a:p>
            <a:r>
              <a:rPr lang="en-GB"/>
              <a:t> understand data protection and confidentiality </a:t>
            </a:r>
            <a:endParaRPr lang="en-US"/>
          </a:p>
          <a:p>
            <a:r>
              <a:rPr lang="en-GB"/>
              <a:t>requirements (care Quality Commission, 2024).</a:t>
            </a:r>
            <a:endParaRPr lang="en-US"/>
          </a:p>
          <a:p>
            <a:r>
              <a:rPr lang="en-GB"/>
              <a:t>Too many messages or training tasks could be</a:t>
            </a:r>
          </a:p>
          <a:p>
            <a:r>
              <a:rPr lang="en-GB"/>
              <a:t> too much for staff while's they carry on</a:t>
            </a:r>
          </a:p>
          <a:p>
            <a:r>
              <a:rPr lang="en-GB"/>
              <a:t> with their normal care duties. Therefore, Ashford</a:t>
            </a:r>
          </a:p>
          <a:p>
            <a:r>
              <a:rPr lang="en-GB"/>
              <a:t> need to set training expectations or </a:t>
            </a:r>
          </a:p>
          <a:p>
            <a:r>
              <a:rPr lang="en-GB"/>
              <a:t>set up channels to avoiding unwanted messages.</a:t>
            </a:r>
          </a:p>
        </p:txBody>
      </p:sp>
    </p:spTree>
    <p:extLst>
      <p:ext uri="{BB962C8B-B14F-4D97-AF65-F5344CB8AC3E}">
        <p14:creationId xmlns:p14="http://schemas.microsoft.com/office/powerpoint/2010/main" val="1714412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C97EA-A7EF-A022-348A-944A4F2DF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12" y="-810"/>
            <a:ext cx="9113176" cy="1318946"/>
          </a:xfrm>
        </p:spPr>
        <p:txBody>
          <a:bodyPr>
            <a:normAutofit/>
          </a:bodyPr>
          <a:lstStyle/>
          <a:p>
            <a:br>
              <a:rPr lang="en-GB" sz="2800">
                <a:latin typeface="Segoe UI"/>
                <a:cs typeface="Segoe UI"/>
              </a:rPr>
            </a:br>
            <a:r>
              <a:rPr lang="en-GB" sz="2800">
                <a:latin typeface="Segoe UI"/>
                <a:cs typeface="Segoe UI"/>
              </a:rPr>
              <a:t>RECOMENDATION ON HOW ASHFORD IMPLEMENT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8978E6-81C8-F33E-355C-1A6F313D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469E7-1CA0-89A1-5A2F-7D221EB5838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2735" y="2191467"/>
            <a:ext cx="4279267" cy="3725922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GB">
                <a:latin typeface="Segoe UI"/>
                <a:cs typeface="Segoe UI"/>
              </a:rPr>
              <a:t>Step 1 , Have a plan: Ashford Training Team –</a:t>
            </a:r>
            <a:endParaRPr lang="en-US">
              <a:latin typeface="Segoe UI"/>
              <a:cs typeface="Segoe UI"/>
            </a:endParaRPr>
          </a:p>
          <a:p>
            <a:r>
              <a:rPr lang="en-GB">
                <a:latin typeface="Segoe UI"/>
                <a:cs typeface="Segoe UI"/>
              </a:rPr>
              <a:t> Channels: compulsory Training/CPD &amp;</a:t>
            </a:r>
          </a:p>
          <a:p>
            <a:r>
              <a:rPr lang="en-GB">
                <a:latin typeface="Segoe UI"/>
                <a:cs typeface="Segoe UI"/>
              </a:rPr>
              <a:t> Wellbeing/Q&amp;A support/Policies</a:t>
            </a:r>
          </a:p>
          <a:p>
            <a:endParaRPr lang="en-GB">
              <a:latin typeface="Segoe UI"/>
              <a:cs typeface="Segoe UI"/>
            </a:endParaRPr>
          </a:p>
          <a:p>
            <a:r>
              <a:rPr lang="en-GB">
                <a:latin typeface="Segoe UI"/>
                <a:cs typeface="Segoe UI"/>
              </a:rPr>
              <a:t>Train Staff to use Teams so they can have meetings and training.</a:t>
            </a:r>
          </a:p>
          <a:p>
            <a:r>
              <a:rPr lang="en-GB">
                <a:latin typeface="Segoe UI"/>
                <a:cs typeface="Segoe UI"/>
              </a:rPr>
              <a:t>Organise and Upload files </a:t>
            </a:r>
            <a:r>
              <a:rPr lang="en-GB" err="1">
                <a:latin typeface="Segoe UI"/>
                <a:cs typeface="Segoe UI"/>
              </a:rPr>
              <a:t>ie</a:t>
            </a:r>
            <a:r>
              <a:rPr lang="en-GB">
                <a:latin typeface="Segoe UI"/>
                <a:cs typeface="Segoe UI"/>
              </a:rPr>
              <a:t> (share point) one</a:t>
            </a:r>
          </a:p>
          <a:p>
            <a:r>
              <a:rPr lang="en-GB">
                <a:latin typeface="Segoe UI"/>
                <a:cs typeface="Segoe UI"/>
              </a:rPr>
              <a:t> version (Microsoft, 2024) Future training can be</a:t>
            </a:r>
          </a:p>
          <a:p>
            <a:r>
              <a:rPr lang="en-GB">
                <a:latin typeface="Segoe UI"/>
                <a:cs typeface="Segoe UI"/>
              </a:rPr>
              <a:t> recorded via Microsoft teams to view for demand</a:t>
            </a:r>
          </a:p>
          <a:p>
            <a:r>
              <a:rPr lang="en-GB">
                <a:latin typeface="Segoe UI"/>
                <a:cs typeface="Segoe UI"/>
              </a:rPr>
              <a:t> access.</a:t>
            </a:r>
          </a:p>
          <a:p>
            <a:r>
              <a:rPr lang="en-GB">
                <a:latin typeface="Segoe UI"/>
                <a:cs typeface="Segoe UI"/>
              </a:rPr>
              <a:t>Set up rules for sharing documents.</a:t>
            </a:r>
          </a:p>
          <a:p>
            <a:endParaRPr lang="en-GB">
              <a:latin typeface="Segoe UI"/>
              <a:cs typeface="Segoe UI"/>
            </a:endParaRPr>
          </a:p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A7E8F7-7FB8-076C-B872-72C38F9787A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217203" y="2103122"/>
            <a:ext cx="4620616" cy="4351337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GB" sz="1600">
                <a:latin typeface="Segoe UI"/>
                <a:cs typeface="Segoe UI"/>
              </a:rPr>
              <a:t>Update permissions to access. Set up monthly</a:t>
            </a:r>
          </a:p>
          <a:p>
            <a:r>
              <a:rPr lang="en-GB" sz="1600">
                <a:latin typeface="Segoe UI"/>
                <a:cs typeface="Segoe UI"/>
              </a:rPr>
              <a:t>training schedules through teams  calendar, outlook</a:t>
            </a:r>
          </a:p>
          <a:p>
            <a:r>
              <a:rPr lang="en-GB" sz="1600">
                <a:latin typeface="Segoe UI"/>
                <a:cs typeface="Segoe UI"/>
              </a:rPr>
              <a:t> reminders. </a:t>
            </a:r>
          </a:p>
          <a:p>
            <a:r>
              <a:rPr lang="en-GB" sz="1600">
                <a:latin typeface="Segoe UI"/>
                <a:cs typeface="Segoe UI"/>
              </a:rPr>
              <a:t>Use forms for quizzes and track for completion (NHS England, 2023).</a:t>
            </a:r>
          </a:p>
          <a:p>
            <a:endParaRPr lang="en-GB" sz="1600">
              <a:latin typeface="Segoe UI"/>
              <a:cs typeface="Segoe UI"/>
            </a:endParaRPr>
          </a:p>
          <a:p>
            <a:r>
              <a:rPr lang="en-GB" sz="1600">
                <a:latin typeface="Segoe UI"/>
                <a:cs typeface="Segoe UI"/>
              </a:rPr>
              <a:t>Procedures : Assign moderators that’s is senior</a:t>
            </a:r>
          </a:p>
          <a:p>
            <a:r>
              <a:rPr lang="en-GB" sz="1600">
                <a:latin typeface="Segoe UI"/>
                <a:cs typeface="Segoe UI"/>
              </a:rPr>
              <a:t> staff, review periodically, support adaptability</a:t>
            </a:r>
          </a:p>
          <a:p>
            <a:r>
              <a:rPr lang="en-GB" sz="1600">
                <a:latin typeface="Segoe UI"/>
                <a:cs typeface="Segoe UI"/>
              </a:rPr>
              <a:t> Cottrell, 2019.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D351E-A736-6B8D-1CC0-6267B8DEF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0A161-DC62-1845-9BEF-ADB616B84109}" type="datetime1">
              <a:rPr lang="en-US" smtClean="0"/>
              <a:t>10/11/26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1AD4F-C50E-7CCF-1651-1CC436C95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smtClean="0"/>
              <a:t>9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DF252579-F784-3739-AE1C-FE6128A60519}"/>
                  </a:ext>
                </a:extLst>
              </p14:cNvPr>
              <p14:cNvContentPartPr/>
              <p14:nvPr/>
            </p14:nvContentPartPr>
            <p14:xfrm>
              <a:off x="3145025" y="1321154"/>
              <a:ext cx="270" cy="27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DF252579-F784-3739-AE1C-FE6128A6051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40435" y="131656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01991F3-FB24-0721-57DF-D3C20F450D97}"/>
                  </a:ext>
                </a:extLst>
              </p14:cNvPr>
              <p14:cNvContentPartPr/>
              <p14:nvPr/>
            </p14:nvContentPartPr>
            <p14:xfrm>
              <a:off x="3953675" y="1345454"/>
              <a:ext cx="270" cy="27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01991F3-FB24-0721-57DF-D3C20F450D9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49085" y="134086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2EFC7C2-C5DE-B44E-CD16-9211D277493E}"/>
                  </a:ext>
                </a:extLst>
              </p14:cNvPr>
              <p14:cNvContentPartPr/>
              <p14:nvPr/>
            </p14:nvContentPartPr>
            <p14:xfrm>
              <a:off x="3961775" y="1297124"/>
              <a:ext cx="270" cy="27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2EFC7C2-C5DE-B44E-CD16-9211D277493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57185" y="12925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19C343F-7861-784D-47EF-D6516C0DA364}"/>
                  </a:ext>
                </a:extLst>
              </p14:cNvPr>
              <p14:cNvContentPartPr/>
              <p14:nvPr/>
            </p14:nvContentPartPr>
            <p14:xfrm>
              <a:off x="4309265" y="1499084"/>
              <a:ext cx="270" cy="27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19C343F-7861-784D-47EF-D6516C0DA36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04675" y="149449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F8C7272-431F-3BDE-5050-8154D131BFBF}"/>
                  </a:ext>
                </a:extLst>
              </p14:cNvPr>
              <p14:cNvContentPartPr/>
              <p14:nvPr/>
            </p14:nvContentPartPr>
            <p14:xfrm>
              <a:off x="4309265" y="1353554"/>
              <a:ext cx="270" cy="27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F8C7272-431F-3BDE-5050-8154D131BFB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04675" y="134896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BBDFD62-DB7C-16CA-1573-820FFC1FDDBC}"/>
                  </a:ext>
                </a:extLst>
              </p14:cNvPr>
              <p14:cNvContentPartPr/>
              <p14:nvPr/>
            </p14:nvContentPartPr>
            <p14:xfrm>
              <a:off x="4374065" y="1313324"/>
              <a:ext cx="270" cy="27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BBDFD62-DB7C-16CA-1573-820FFC1FDDB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69475" y="13087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65BFDC4-E99A-07A2-E416-C09C68234176}"/>
                  </a:ext>
                </a:extLst>
              </p14:cNvPr>
              <p14:cNvContentPartPr/>
              <p14:nvPr/>
            </p14:nvContentPartPr>
            <p14:xfrm>
              <a:off x="4066805" y="1143494"/>
              <a:ext cx="270" cy="27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65BFDC4-E99A-07A2-E416-C09C6823417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62215" y="113890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73F00FD-339A-4D5F-071B-E28A2D4B56FA}"/>
                  </a:ext>
                </a:extLst>
              </p14:cNvPr>
              <p14:cNvContentPartPr/>
              <p14:nvPr/>
            </p14:nvContentPartPr>
            <p14:xfrm>
              <a:off x="3961775" y="1208024"/>
              <a:ext cx="270" cy="27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73F00FD-339A-4D5F-071B-E28A2D4B56F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57185" y="12034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F6E0EAFB-881E-662D-DB15-D4FC6CFAFCF0}"/>
                  </a:ext>
                </a:extLst>
              </p14:cNvPr>
              <p14:cNvContentPartPr/>
              <p14:nvPr/>
            </p14:nvContentPartPr>
            <p14:xfrm>
              <a:off x="4083005" y="1216124"/>
              <a:ext cx="270" cy="27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F6E0EAFB-881E-662D-DB15-D4FC6CFAFCF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78415" y="12115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193FD476-95D1-32CC-9D44-F5F5C10A6423}"/>
                  </a:ext>
                </a:extLst>
              </p14:cNvPr>
              <p14:cNvContentPartPr/>
              <p14:nvPr/>
            </p14:nvContentPartPr>
            <p14:xfrm>
              <a:off x="4026305" y="1216124"/>
              <a:ext cx="270" cy="27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193FD476-95D1-32CC-9D44-F5F5C10A642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21715" y="12115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648F3D1F-754D-D1F5-E317-F7851076F0F4}"/>
                  </a:ext>
                </a:extLst>
              </p14:cNvPr>
              <p14:cNvContentPartPr/>
              <p14:nvPr/>
            </p14:nvContentPartPr>
            <p14:xfrm>
              <a:off x="4034405" y="1240424"/>
              <a:ext cx="270" cy="27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648F3D1F-754D-D1F5-E317-F7851076F0F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29815" y="12358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2B3BF658-F08F-3543-5A61-BCEAE931F6D7}"/>
                  </a:ext>
                </a:extLst>
              </p14:cNvPr>
              <p14:cNvContentPartPr/>
              <p14:nvPr/>
            </p14:nvContentPartPr>
            <p14:xfrm>
              <a:off x="4010105" y="1272824"/>
              <a:ext cx="270" cy="27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2B3BF658-F08F-3543-5A61-BCEAE931F6D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05515" y="126823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72E8095-18BB-4B81-A4BD-B880DC3E1D30}"/>
                  </a:ext>
                </a:extLst>
              </p14:cNvPr>
              <p14:cNvContentPartPr/>
              <p14:nvPr/>
            </p14:nvContentPartPr>
            <p14:xfrm>
              <a:off x="3848375" y="1159694"/>
              <a:ext cx="270" cy="27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72E8095-18BB-4B81-A4BD-B880DC3E1D3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43785" y="1155104"/>
                <a:ext cx="9450" cy="9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76484DE9-4744-26C5-EF35-60B82DF238C1}"/>
                  </a:ext>
                </a:extLst>
              </p14:cNvPr>
              <p14:cNvContentPartPr/>
              <p14:nvPr/>
            </p14:nvContentPartPr>
            <p14:xfrm>
              <a:off x="3961775" y="1143494"/>
              <a:ext cx="270" cy="27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76484DE9-4744-26C5-EF35-60B82DF238C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57185" y="1138904"/>
                <a:ext cx="9450" cy="945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09208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7395B-FE22-8FBF-0431-B0611A776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>
                <a:latin typeface="Segoe UI"/>
                <a:cs typeface="Segoe UI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22B6C-4956-B315-57D9-18546E4B0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279" y="1567316"/>
            <a:ext cx="8311971" cy="49997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Bhatt, V. and Chakraborty, S. (2023) Digital transformation in healthcare: the role of collaboration tools. Journal of Nursing Management, 31(2), pp.45-52.</a:t>
            </a:r>
            <a:br>
              <a:rPr lang="en-GB" sz="1600">
                <a:latin typeface="Segoe UI"/>
                <a:cs typeface="Segoe UI"/>
              </a:rPr>
            </a:br>
            <a:br>
              <a:rPr lang="en-GB" sz="1600">
                <a:latin typeface="Segoe UI"/>
                <a:cs typeface="Segoe UI"/>
              </a:rPr>
            </a:b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Cottrell, S. (2019) The study skills handbook. 5th </a:t>
            </a:r>
            <a:r>
              <a:rPr lang="en-GB" sz="1600" b="0" i="0" u="none" strike="noStrike" err="1">
                <a:solidFill>
                  <a:srgbClr val="212121"/>
                </a:solidFill>
                <a:effectLst/>
                <a:latin typeface="Segoe UI"/>
                <a:cs typeface="Segoe UI"/>
              </a:rPr>
              <a:t>edn</a:t>
            </a: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. London: Red Globe Press.</a:t>
            </a:r>
            <a:br>
              <a:rPr lang="en-GB" sz="1600">
                <a:latin typeface="Segoe UI"/>
                <a:cs typeface="Segoe UI"/>
              </a:rPr>
            </a:br>
            <a:br>
              <a:rPr lang="en-GB" sz="1600">
                <a:latin typeface="Segoe UI"/>
                <a:cs typeface="Segoe UI"/>
              </a:rPr>
            </a:b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CQC (2023) How CQC regulates domiciliary care services. Care Quality Commission. Available at: </a:t>
            </a:r>
            <a:r>
              <a:rPr lang="en-GB" sz="1600" b="0" i="0">
                <a:solidFill>
                  <a:srgbClr val="0F6CBD"/>
                </a:solidFill>
                <a:effectLst/>
                <a:latin typeface="Segoe UI"/>
                <a:cs typeface="Segoe UI"/>
              </a:rPr>
              <a:t>cqc.org.uk</a:t>
            </a: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[Accessed: 7 Oct 2026].</a:t>
            </a:r>
            <a:br>
              <a:rPr lang="en-GB" sz="1600">
                <a:latin typeface="Segoe UI"/>
                <a:cs typeface="Segoe UI"/>
              </a:rPr>
            </a:br>
            <a:endParaRPr lang="en-GB" sz="1600">
              <a:latin typeface="Segoe UI"/>
              <a:cs typeface="Segoe UI"/>
            </a:endParaRPr>
          </a:p>
          <a:p>
            <a:r>
              <a:rPr lang="en-GB" sz="1600" b="0" i="0" u="none" strike="noStrike">
                <a:solidFill>
                  <a:srgbClr val="666666"/>
                </a:solidFill>
                <a:effectLst/>
                <a:latin typeface="Segoe UI"/>
                <a:cs typeface="Segoe UI"/>
              </a:rPr>
              <a:t>Grunberg, N E. (2024) </a:t>
            </a:r>
            <a:r>
              <a:rPr lang="en-GB" sz="1600" b="0" i="1">
                <a:solidFill>
                  <a:srgbClr val="666666"/>
                </a:solidFill>
                <a:effectLst/>
                <a:latin typeface="Segoe UI"/>
                <a:cs typeface="Segoe UI"/>
              </a:rPr>
              <a:t>Multidisciplinary Teamwork in Healthcare</a:t>
            </a:r>
            <a:r>
              <a:rPr lang="en-GB" sz="1600" b="0" i="0" u="none" strike="noStrike">
                <a:solidFill>
                  <a:srgbClr val="666666"/>
                </a:solidFill>
                <a:effectLst/>
                <a:latin typeface="Segoe UI"/>
                <a:cs typeface="Segoe UI"/>
              </a:rPr>
              <a:t>. </a:t>
            </a:r>
            <a:r>
              <a:rPr lang="en-GB" sz="1600" b="0" i="0" u="none" strike="noStrike" err="1">
                <a:solidFill>
                  <a:srgbClr val="666666"/>
                </a:solidFill>
                <a:effectLst/>
                <a:latin typeface="Segoe UI"/>
                <a:cs typeface="Segoe UI"/>
              </a:rPr>
              <a:t>IntechOPen</a:t>
            </a:r>
            <a:r>
              <a:rPr lang="en-GB" sz="1600" b="0" i="0" u="none" strike="noStrike">
                <a:solidFill>
                  <a:srgbClr val="666666"/>
                </a:solidFill>
                <a:effectLst/>
                <a:latin typeface="Segoe UI"/>
                <a:cs typeface="Segoe UI"/>
              </a:rPr>
              <a:t>.</a:t>
            </a:r>
            <a:endParaRPr lang="en-GB" sz="1600">
              <a:solidFill>
                <a:srgbClr val="000000"/>
              </a:solidFill>
              <a:latin typeface="Segoe UI"/>
              <a:cs typeface="Segoe UI"/>
            </a:endParaRPr>
          </a:p>
          <a:p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Microsoft (2024) Microsoft Teams help and learning. Available at: </a:t>
            </a:r>
            <a:r>
              <a:rPr lang="en-GB" sz="1600" b="0" i="0">
                <a:solidFill>
                  <a:srgbClr val="0F6CBD"/>
                </a:solidFill>
                <a:effectLst/>
                <a:latin typeface="Segoe UI"/>
                <a:cs typeface="Segoe UI"/>
              </a:rPr>
              <a:t>support.</a:t>
            </a:r>
            <a:r>
              <a:rPr lang="en-GB" sz="1600">
                <a:solidFill>
                  <a:srgbClr val="0F6CBD"/>
                </a:solidFill>
                <a:latin typeface="Segoe UI"/>
                <a:cs typeface="Segoe UI"/>
              </a:rPr>
              <a:t>microsoft</a:t>
            </a:r>
            <a:r>
              <a:rPr lang="en-GB" sz="1600" b="0" i="0">
                <a:solidFill>
                  <a:srgbClr val="0F6CBD"/>
                </a:solidFill>
                <a:effectLst/>
                <a:latin typeface="Segoe UI"/>
                <a:cs typeface="Segoe UI"/>
              </a:rPr>
              <a:t>.com</a:t>
            </a: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 [Accessed: 7 Oct 2026].</a:t>
            </a:r>
            <a:br>
              <a:rPr lang="en-GB" sz="1600">
                <a:latin typeface="Segoe UI"/>
                <a:cs typeface="Segoe UI"/>
              </a:rPr>
            </a:br>
            <a:br>
              <a:rPr lang="en-GB" sz="1600">
                <a:latin typeface="Segoe UI"/>
                <a:cs typeface="Segoe UI"/>
              </a:rPr>
            </a:b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NHS England (2023) Digital working in community care: benefits and risks for staff and patients. Available at: </a:t>
            </a:r>
            <a:r>
              <a:rPr lang="en-GB" sz="1600" b="0" i="0">
                <a:solidFill>
                  <a:srgbClr val="0F6CBD"/>
                </a:solidFill>
                <a:effectLst/>
                <a:latin typeface="Segoe UI"/>
                <a:cs typeface="Segoe UI"/>
              </a:rPr>
              <a:t>england.nhs.uk</a:t>
            </a:r>
            <a:r>
              <a:rPr lang="en-GB" sz="1600" b="0" i="0" u="none" strike="noStrike">
                <a:solidFill>
                  <a:srgbClr val="212121"/>
                </a:solidFill>
                <a:effectLst/>
                <a:latin typeface="Segoe UI"/>
                <a:cs typeface="Segoe UI"/>
              </a:rPr>
              <a:t> [Accessed: 7 Oct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 2026].</a:t>
            </a:r>
            <a:endParaRPr lang="en-GB" sz="1600">
              <a:solidFill>
                <a:srgbClr val="000000"/>
              </a:solidFill>
              <a:latin typeface="Segoe UI"/>
              <a:cs typeface="Segoe UI"/>
            </a:endParaRPr>
          </a:p>
          <a:p>
            <a:endParaRPr lang="en-GB" sz="1600">
              <a:solidFill>
                <a:srgbClr val="212121"/>
              </a:solidFill>
              <a:latin typeface="Segoe UI"/>
              <a:cs typeface="Segoe UI"/>
            </a:endParaRPr>
          </a:p>
          <a:p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Schwartz, J. I., </a:t>
            </a:r>
            <a:r>
              <a:rPr lang="en-GB" sz="1600" err="1">
                <a:solidFill>
                  <a:srgbClr val="212121"/>
                </a:solidFill>
                <a:latin typeface="Segoe UI"/>
                <a:cs typeface="Segoe UI"/>
              </a:rPr>
              <a:t>Gonzalez-Colaso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, R., Gan, G., Deng, Y., Kaplan, M. H., </a:t>
            </a:r>
            <a:r>
              <a:rPr lang="en-GB" sz="1600" err="1">
                <a:solidFill>
                  <a:srgbClr val="212121"/>
                </a:solidFill>
                <a:latin typeface="Segoe UI"/>
                <a:cs typeface="Segoe UI"/>
              </a:rPr>
              <a:t>Vakos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, P.-A., Kenyon, K., Ashman, A. M., </a:t>
            </a:r>
            <a:r>
              <a:rPr lang="en-GB" sz="1600" err="1">
                <a:solidFill>
                  <a:srgbClr val="212121"/>
                </a:solidFill>
                <a:latin typeface="Segoe UI"/>
                <a:cs typeface="Segoe UI"/>
              </a:rPr>
              <a:t>Sofair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, A. N., </a:t>
            </a:r>
            <a:r>
              <a:rPr lang="en-GB" sz="1600" err="1">
                <a:solidFill>
                  <a:srgbClr val="212121"/>
                </a:solidFill>
                <a:latin typeface="Segoe UI"/>
                <a:cs typeface="Segoe UI"/>
              </a:rPr>
              <a:t>Huot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, S. J., &amp; Chaudhry, S. I. (2021).Structured interdisciplinary bedside rounds improve </a:t>
            </a:r>
            <a:r>
              <a:rPr lang="en-GB" sz="1600" err="1">
                <a:solidFill>
                  <a:srgbClr val="212121"/>
                </a:solidFill>
                <a:latin typeface="Segoe UI"/>
                <a:cs typeface="Segoe UI"/>
              </a:rPr>
              <a:t>interprofessional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 communication and workplace efficiency among residents and nurses on an inpatient internal medicine unit. Journal of </a:t>
            </a:r>
            <a:r>
              <a:rPr lang="en-GB" sz="1600" err="1">
                <a:solidFill>
                  <a:srgbClr val="212121"/>
                </a:solidFill>
                <a:latin typeface="Segoe UI"/>
                <a:cs typeface="Segoe UI"/>
              </a:rPr>
              <a:t>Interprofessional</a:t>
            </a:r>
            <a:r>
              <a:rPr lang="en-GB" sz="1600">
                <a:solidFill>
                  <a:srgbClr val="212121"/>
                </a:solidFill>
                <a:latin typeface="Segoe UI"/>
                <a:cs typeface="Segoe UI"/>
              </a:rPr>
              <a:t> Care, 38(3),427-434.</a:t>
            </a:r>
          </a:p>
        </p:txBody>
      </p:sp>
    </p:spTree>
    <p:extLst>
      <p:ext uri="{BB962C8B-B14F-4D97-AF65-F5344CB8AC3E}">
        <p14:creationId xmlns:p14="http://schemas.microsoft.com/office/powerpoint/2010/main" val="982769611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Axis</vt:lpstr>
      <vt:lpstr>MOODLE Code : LCHS4007  Title : DIGITAL SKILLS AND RESEARCH METHODS</vt:lpstr>
      <vt:lpstr>CASE STUDY : ASHFORD COMMUNITY CARE SERVICE.  </vt:lpstr>
      <vt:lpstr>WORKPLACE TASK : STAFF TRAINING AND SHARING LEARNING MATERIALS.</vt:lpstr>
      <vt:lpstr> WHAT THEIR CHOSEN WORKPLACE TASK INVOLVE AND HOW IT LINKS TO THE CASE STUDY </vt:lpstr>
      <vt:lpstr>MICROSOFT 365 TOOL : MICROSOFT TEAMS</vt:lpstr>
      <vt:lpstr>REASON WHY IT SUITABLE ; JUSTIFICATION WITH COTTRELL (2019)</vt:lpstr>
      <vt:lpstr>HOW MICROSOFT TEAMS IMPROVES EFFICIENCY AND COMMUNICATION</vt:lpstr>
      <vt:lpstr>ADVANTAGES AND LIMITATIONS OF USING THE CHOSEN TOOL.</vt:lpstr>
      <vt:lpstr> RECOMENDATION ON HOW ASHFORD IMPLEMENT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PRESENTATION. </dc:title>
  <dc:creator/>
  <cp:lastModifiedBy>Kereem Henry (2610226)</cp:lastModifiedBy>
  <cp:revision>2</cp:revision>
  <dcterms:created xsi:type="dcterms:W3CDTF">2026-10-06T22:53:59Z</dcterms:created>
  <dcterms:modified xsi:type="dcterms:W3CDTF">2026-10-11T20:30:26Z</dcterms:modified>
</cp:coreProperties>
</file>