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2A3FAF-8A42-2300-9F6C-4395CD14BCF5}" v="355" dt="2025-04-22T12:06:05.390"/>
    <p1510:client id="{C395EEF8-4489-34EC-F354-7E369CFB6A44}" v="4" dt="2025-04-22T11:18:10.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6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hw.nhs.wales/news/rural-communities-face-pivotal-time-of-change-as-triple-challenge-impacts-take-effect/" TargetMode="External"/><Relationship Id="rId13" Type="http://schemas.openxmlformats.org/officeDocument/2006/relationships/hyperlink" Target="https://www.gov.wales/sites/default/files/statistics-and-research/2021-08/evaluation-of-more-than-just-words-strategic-framework-for-welsh-language-services-in-health-social-services-and-social-care-2016-19.pdf" TargetMode="External"/><Relationship Id="rId3" Type="http://schemas.openxmlformats.org/officeDocument/2006/relationships/hyperlink" Target="https://www.denbighshire.gov.uk/en/health-and-social-care/workforce-development-and-training/workforce-development-welsh-in-social-care-work.aspx" TargetMode="External"/><Relationship Id="rId7" Type="http://schemas.openxmlformats.org/officeDocument/2006/relationships/hyperlink" Target="https://www.nuffieldtrust.org.uk/research" TargetMode="External"/><Relationship Id="rId12" Type="http://schemas.openxmlformats.org/officeDocument/2006/relationships/hyperlink" Target="https://www.careinspectorate.wales/more-just-words-practice-guidance-html" TargetMode="External"/><Relationship Id="rId2" Type="http://schemas.openxmlformats.org/officeDocument/2006/relationships/hyperlink" Target="https://www.bbc.co.uk/aboutthebbc/cymruwales/documents/bbc-welsh-language-standards-annual-report-2023-24.pdf" TargetMode="External"/><Relationship Id="rId1" Type="http://schemas.openxmlformats.org/officeDocument/2006/relationships/slideLayout" Target="../slideLayouts/slideLayout7.xml"/><Relationship Id="rId6" Type="http://schemas.openxmlformats.org/officeDocument/2006/relationships/hyperlink" Target="https://nwssp.nhs.wales/a-wp/governance-e-manual/putting-the-citizen-first/health-and-care-quality-standards-2023/" TargetMode="External"/><Relationship Id="rId11" Type="http://schemas.openxmlformats.org/officeDocument/2006/relationships/hyperlink" Target="https://www.gov.wales/healthier-wales-long-term-plan-health-and-social-care" TargetMode="External"/><Relationship Id="rId5" Type="http://schemas.openxmlformats.org/officeDocument/2006/relationships/hyperlink" Target="https://socialcare.wales/news-stories/welsh-language-employer-scheme" TargetMode="External"/><Relationship Id="rId15" Type="http://schemas.openxmlformats.org/officeDocument/2006/relationships/image" Target="../media/image1.jpeg"/><Relationship Id="rId10" Type="http://schemas.openxmlformats.org/officeDocument/2006/relationships/hyperlink" Target="https://www.gov.wales/sites/default/files/publications/2019-05/social-services-and-well-being-wales-act-2014-the-essentials.pdf" TargetMode="External"/><Relationship Id="rId4" Type="http://schemas.openxmlformats.org/officeDocument/2006/relationships/hyperlink" Target="https://www.gov.wales/well-being-future-generations-act-essentials-html" TargetMode="External"/><Relationship Id="rId9" Type="http://schemas.openxmlformats.org/officeDocument/2006/relationships/hyperlink" Target="https://en.unesco.org/themes/languages-and-multilingualism" TargetMode="External"/><Relationship Id="rId14" Type="http://schemas.openxmlformats.org/officeDocument/2006/relationships/hyperlink" Target="https://www.who.int/initiatives/sdg3-global-action-plan/progress-and-impact/progress-reports/2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CE51B3-3C0E-7811-6575-1581A9F65734}"/>
              </a:ext>
            </a:extLst>
          </p:cNvPr>
          <p:cNvSpPr txBox="1"/>
          <p:nvPr/>
        </p:nvSpPr>
        <p:spPr>
          <a:xfrm>
            <a:off x="180671" y="-2209"/>
            <a:ext cx="258064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b="1"/>
              <a:t>I</a:t>
            </a:r>
            <a:endParaRPr lang="en-US" sz="800">
              <a:solidFill>
                <a:srgbClr val="000000"/>
              </a:solidFill>
            </a:endParaRPr>
          </a:p>
        </p:txBody>
      </p:sp>
      <p:sp>
        <p:nvSpPr>
          <p:cNvPr id="5" name="TextBox 4">
            <a:extLst>
              <a:ext uri="{FF2B5EF4-FFF2-40B4-BE49-F238E27FC236}">
                <a16:creationId xmlns:a16="http://schemas.microsoft.com/office/drawing/2014/main" id="{BBFA95A5-0173-6349-28BA-88BAB727FF40}"/>
              </a:ext>
            </a:extLst>
          </p:cNvPr>
          <p:cNvSpPr txBox="1"/>
          <p:nvPr/>
        </p:nvSpPr>
        <p:spPr>
          <a:xfrm>
            <a:off x="3534797" y="495079"/>
            <a:ext cx="473941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solidFill>
                  <a:srgbClr val="00B050"/>
                </a:solidFill>
              </a:rPr>
              <a:t>Social Care Wales supports this initiative by assisting employers in incorporating Welsh language plans into their recruitment and training strategies (Grieve, 2023). The Welsh language and culture play a fundamental role in delivering inclusive and effective health and social care services. Ensuring equitable access to services for Welsh-speaking individuals is essential for upholding The Government of Wales Act 2006 expanded legislative authority, allowing for more robust language protection measures (Andrews, 2016). Further strengthening these efforts, the Welsh Language (Wales) Measure 2011 granted official status to the language, reinforcing its integration into public services, including healthcare and social care (Welsh Government, 2011). UNESCO (2019) underscores the significance of language preservation in safeguarding cultural heritage, highlighting that linguistic diversity contributes to social cohesion and identity formation. </a:t>
            </a:r>
          </a:p>
          <a:p>
            <a:r>
              <a:rPr lang="en-US" sz="800" dirty="0">
                <a:solidFill>
                  <a:srgbClr val="00B050"/>
                </a:solidFill>
              </a:rPr>
              <a:t>Providing healthcare in Welsh is crucial for ensuring high-quality, person-centered care. The Welsh Government’s </a:t>
            </a:r>
            <a:r>
              <a:rPr lang="en-US" sz="800" i="1" dirty="0">
                <a:solidFill>
                  <a:srgbClr val="00B050"/>
                </a:solidFill>
              </a:rPr>
              <a:t>More Than Just Words</a:t>
            </a:r>
            <a:r>
              <a:rPr lang="en-US" sz="800" dirty="0">
                <a:solidFill>
                  <a:srgbClr val="00B050"/>
                </a:solidFill>
              </a:rPr>
              <a:t> framework emphasizes that language is not merely a matter of preference but an essential component of effective care provision (Welsh Government, 2022). Patients who receive care in their preferred language are more likely to communicate effectively with healthcare professionals, leading to improved treatment outcomes. Research by the Nuffield Trust (2023) also underscores the importance of linguistic accessibility in reducing health inequalities, particularly in minority language communities. </a:t>
            </a:r>
          </a:p>
          <a:p>
            <a:r>
              <a:rPr lang="en-US" sz="800" dirty="0">
                <a:solidFill>
                  <a:srgbClr val="00B050"/>
                </a:solidFill>
              </a:rPr>
              <a:t>The concept of an “Active Offer” is central to ensuring individuals can access Welsh-language services without needing to request them explicitly. This approach is particularly significant in sensitive areas such as mental health assessments, social care transitions, and safeguarding interventions (Care Inspectorate Wales, 2023). Simple gestures, such as greeting patients in Welsh or offering bilingual resources, contribute to a more inclusive and supportive environment. </a:t>
            </a:r>
          </a:p>
          <a:p>
            <a:r>
              <a:rPr lang="en-US" sz="800" dirty="0">
                <a:solidFill>
                  <a:srgbClr val="00B050"/>
                </a:solidFill>
              </a:rPr>
              <a:t>Workforce development is a critical component of expanding Welsh language provision in health and social care settings. Various training programs have been established to enhance language awareness among healthcare professionals. We Care Wales (2022) highlights the importance of equipping staff with the necessary skills to communicate effectively in Welsh, while Denbighshire County Council (n.d.) provides resources to support language use in workplaces. Additionally, interpretation and translation services, such as the Wales Interpretation and Translation Service (WITS), play a key role in ensuring linguistic accessibility for all service users </a:t>
            </a:r>
          </a:p>
          <a:p>
            <a:r>
              <a:rPr lang="en-US" sz="800" dirty="0">
                <a:solidFill>
                  <a:srgbClr val="00B050"/>
                </a:solidFill>
              </a:rPr>
              <a:t>(Wales Interpretation and Translation Service, n.d.). </a:t>
            </a:r>
          </a:p>
        </p:txBody>
      </p:sp>
      <p:sp>
        <p:nvSpPr>
          <p:cNvPr id="9" name="TextBox 8">
            <a:extLst>
              <a:ext uri="{FF2B5EF4-FFF2-40B4-BE49-F238E27FC236}">
                <a16:creationId xmlns:a16="http://schemas.microsoft.com/office/drawing/2014/main" id="{3131A7FC-3F85-8917-9256-980C5ACB2B1B}"/>
              </a:ext>
            </a:extLst>
          </p:cNvPr>
          <p:cNvSpPr txBox="1"/>
          <p:nvPr/>
        </p:nvSpPr>
        <p:spPr>
          <a:xfrm>
            <a:off x="6184899" y="139699"/>
            <a:ext cx="2692400" cy="20954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153AA353-BE88-670D-601F-4BDCAF8145B6}"/>
              </a:ext>
            </a:extLst>
          </p:cNvPr>
          <p:cNvSpPr txBox="1"/>
          <p:nvPr/>
        </p:nvSpPr>
        <p:spPr>
          <a:xfrm>
            <a:off x="6591299" y="381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FF0F2787-A3DF-3011-032B-9F8B59930B97}"/>
              </a:ext>
            </a:extLst>
          </p:cNvPr>
          <p:cNvSpPr txBox="1"/>
          <p:nvPr/>
        </p:nvSpPr>
        <p:spPr>
          <a:xfrm>
            <a:off x="6680200" y="228600"/>
            <a:ext cx="3517899" cy="16129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8" name="TextBox 17">
            <a:extLst>
              <a:ext uri="{FF2B5EF4-FFF2-40B4-BE49-F238E27FC236}">
                <a16:creationId xmlns:a16="http://schemas.microsoft.com/office/drawing/2014/main" id="{770B675B-1118-F26A-DAFF-3A9FBEA6E6CE}"/>
              </a:ext>
            </a:extLst>
          </p:cNvPr>
          <p:cNvSpPr txBox="1"/>
          <p:nvPr/>
        </p:nvSpPr>
        <p:spPr>
          <a:xfrm>
            <a:off x="8260080" y="345440"/>
            <a:ext cx="3870960"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solidFill>
                  <a:srgbClr val="FF0000"/>
                </a:solidFill>
              </a:rPr>
              <a:t>Strategic planning and policy initiatives continue to drive progress in embedding the Welsh language within health and social care. The Welsh Language Commissioner has outlined key priorities, including expanding service provision, promoting existing Welsh-medium services, and fostering new opportunities for language use (Grieve, 2023). These efforts align with broader international frameworks, as UNESCO (2019) advocates for policies that protect linguistic rights and promote sustainable cultural development. </a:t>
            </a:r>
          </a:p>
          <a:p>
            <a:r>
              <a:rPr lang="en-US" sz="800" dirty="0">
                <a:solidFill>
                  <a:srgbClr val="FF0000"/>
                </a:solidFill>
              </a:rPr>
              <a:t> linguistic rights and promoting well-being. The Welsh Government (2022) highlights that integrating language considerations into policy frameworks enhances person-centered care, ensuring individuals receive support in their preferred language. Alcock, Dwyer, and Hallam (2004) emphasize that British social policies place a strong focus on cultural competency to enhance the effectiveness of public service delivery.</a:t>
            </a:r>
          </a:p>
          <a:p>
            <a:r>
              <a:rPr lang="en-US" sz="800" dirty="0">
                <a:solidFill>
                  <a:srgbClr val="FF0000"/>
                </a:solidFill>
              </a:rPr>
              <a:t>Cultural Context and Well-being </a:t>
            </a:r>
          </a:p>
          <a:p>
            <a:r>
              <a:rPr lang="en-US" sz="800" dirty="0">
                <a:solidFill>
                  <a:srgbClr val="FF0000"/>
                </a:solidFill>
              </a:rPr>
              <a:t>The World Health Organization (WHO) acknowledges the role of culture in shaping health behaviors and policies. Cultural traditions and language influence healthcare access and engagement in prevention strategies. WHO advocates for culturally sensitive health policies, aligning with Wales' emphasis on integrating language and culture into health planning to enhance community well-being (WHO, 2017). The Well-being of Future Generations (Wales) Act 2015 further reinforces this approach by prioritizing cultural preservation within national health initiatives (Prys &amp; Matthews, 2023). </a:t>
            </a:r>
          </a:p>
          <a:p>
            <a:r>
              <a:rPr lang="en-US" sz="800" dirty="0">
                <a:solidFill>
                  <a:srgbClr val="FF0000"/>
                </a:solidFill>
              </a:rPr>
              <a:t>The Role of Language in National Identity </a:t>
            </a:r>
          </a:p>
          <a:p>
            <a:r>
              <a:rPr lang="en-US" sz="800" dirty="0">
                <a:solidFill>
                  <a:srgbClr val="FF0000"/>
                </a:solidFill>
              </a:rPr>
              <a:t>Raymond Williams, in "Who Speaks for Wales?", discusses the significance of the Welsh language in shaping national identity. He argues that language preservation is crucial for cultural heritage and self-determination. Education and policy reforms play an essential role in reviving and safeguarding Welsh as a thriving and inclusive national identity (Williams &amp; Coupland, 2005). </a:t>
            </a:r>
          </a:p>
          <a:p>
            <a:r>
              <a:rPr lang="en-US" sz="800" dirty="0">
                <a:solidFill>
                  <a:srgbClr val="FF0000"/>
                </a:solidFill>
              </a:rPr>
              <a:t>Conclusion </a:t>
            </a:r>
          </a:p>
          <a:p>
            <a:r>
              <a:rPr lang="en-US" sz="800" dirty="0">
                <a:solidFill>
                  <a:srgbClr val="FF0000"/>
                </a:solidFill>
              </a:rPr>
              <a:t>Welsh language and culture remain integral to healthcare and social services. Ensuring equitable access to Welsh language services supports cultural identity, enhances well-being, and improves health outcomes. Continued commitment to language policies, training initiatives, and strategic planning is essential to sustaining and strengthening Welsh heritage for future generations. </a:t>
            </a:r>
          </a:p>
        </p:txBody>
      </p:sp>
      <p:sp>
        <p:nvSpPr>
          <p:cNvPr id="19" name="TextBox 18">
            <a:extLst>
              <a:ext uri="{FF2B5EF4-FFF2-40B4-BE49-F238E27FC236}">
                <a16:creationId xmlns:a16="http://schemas.microsoft.com/office/drawing/2014/main" id="{55290B77-1587-F580-6BCF-C6EAB251BACE}"/>
              </a:ext>
            </a:extLst>
          </p:cNvPr>
          <p:cNvSpPr txBox="1"/>
          <p:nvPr/>
        </p:nvSpPr>
        <p:spPr>
          <a:xfrm>
            <a:off x="0" y="386080"/>
            <a:ext cx="353568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b="1" dirty="0"/>
              <a:t>Introduction</a:t>
            </a:r>
            <a:r>
              <a:rPr lang="en-US" sz="800" dirty="0"/>
              <a:t> </a:t>
            </a:r>
          </a:p>
          <a:p>
            <a:r>
              <a:rPr lang="en-US" sz="800" dirty="0"/>
              <a:t>The Welsh language and culture play a vital role in delivering effective health and social care. Ensuring equitable and accessible services for Welsh-speaking communities requires ongoing policy development and integration of cultural competency into training and practice. Recognizing language as a key aspect of person-centered care enhances patient outcomes and promotes respect for Welsh identity. </a:t>
            </a:r>
          </a:p>
          <a:p>
            <a:r>
              <a:rPr lang="en-US" sz="800" dirty="0"/>
              <a:t>Devolution in Wales has further strengthened efforts to preserve and promote the Welsh language. Since the establishment of the Senedd (Welsh Parliament) in 1999, Welsh language policies have been developed to ensure its inclusion in public services, education, and healthcare (Welsh Government, 2022). The Government of Wales Act 2006 granted further legislative powers, enabling stronger protections for the language (Andrews, 2016). </a:t>
            </a:r>
          </a:p>
          <a:p>
            <a:r>
              <a:rPr lang="en-US" sz="800" b="1" dirty="0"/>
              <a:t>The Importance of the Welsh Language in Healthcare</a:t>
            </a:r>
            <a:r>
              <a:rPr lang="en-US" sz="800" dirty="0"/>
              <a:t> </a:t>
            </a:r>
          </a:p>
          <a:p>
            <a:r>
              <a:rPr lang="en-US" sz="800" dirty="0"/>
              <a:t>Providing health and care services in Welsh is essential for high-quality, person-centered care. The "More Than Just Words" framework highlights that using Welsh is not merely a choice but a necessity for many individuals. Service providers must proactively offer Welsh language services, ensuring care quality and outcomes are improved without requiring a specific request (Welsh Government, 2022). </a:t>
            </a:r>
          </a:p>
          <a:p>
            <a:r>
              <a:rPr lang="en-US" sz="800" b="1" dirty="0"/>
              <a:t>Active Offer and Communication</a:t>
            </a:r>
            <a:r>
              <a:rPr lang="en-US" sz="800" dirty="0"/>
              <a:t> </a:t>
            </a:r>
          </a:p>
          <a:p>
            <a:r>
              <a:rPr lang="en-US" sz="800" dirty="0"/>
              <a:t>An "Active Offer" ensures that people's language rights are respected, particularly during critical moments such as mental capacity assessments, moving into care homes, or child protection cases. Even basic Welsh phrases like "</a:t>
            </a:r>
            <a:r>
              <a:rPr lang="en-US" sz="800" err="1"/>
              <a:t>dipyn</a:t>
            </a:r>
            <a:r>
              <a:rPr lang="en-US" sz="800" dirty="0"/>
              <a:t> </a:t>
            </a:r>
            <a:r>
              <a:rPr lang="en-US" sz="800" err="1"/>
              <a:t>bach</a:t>
            </a:r>
            <a:r>
              <a:rPr lang="en-US" sz="800" dirty="0"/>
              <a:t> </a:t>
            </a:r>
            <a:r>
              <a:rPr lang="en-US" sz="800" err="1"/>
              <a:t>yn</a:t>
            </a:r>
            <a:r>
              <a:rPr lang="en-US" sz="800" dirty="0"/>
              <a:t> y </a:t>
            </a:r>
            <a:r>
              <a:rPr lang="en-US" sz="800" err="1"/>
              <a:t>Gymraeg</a:t>
            </a:r>
            <a:r>
              <a:rPr lang="en-US" sz="800" dirty="0"/>
              <a:t>" or offering a "paned" demonstrate respect and understanding. Awareness of Welsh language needs, even among non-fluent speakers, is impactful (Care Inspectorate Wales, 2023). </a:t>
            </a:r>
          </a:p>
          <a:p>
            <a:r>
              <a:rPr lang="en-US" sz="800" b="1" dirty="0"/>
              <a:t>Training and Workforce Development</a:t>
            </a:r>
            <a:r>
              <a:rPr lang="en-US" sz="800" dirty="0"/>
              <a:t> </a:t>
            </a:r>
          </a:p>
          <a:p>
            <a:r>
              <a:rPr lang="en-US" sz="800" dirty="0"/>
              <a:t>A "train the trainer" program has been established to promote Welsh language awareness in health and social care, early years education, and higher education institutions (We Care Wales, 2022). Organizations such as Denbighshire County Council offer resources to support Welsh language use in workplaces (Denbighshire County Council, n.d.). Additionally, the Wales Interpretation and Translation Service (WITS) provides linguistic support in over 135 languages, including Welsh (Wales Interpretation and Translation Service, n.d.). </a:t>
            </a:r>
          </a:p>
          <a:p>
            <a:r>
              <a:rPr lang="en-US" sz="800" b="1" dirty="0"/>
              <a:t>Policy and Strategic Planning</a:t>
            </a:r>
            <a:r>
              <a:rPr lang="en-US" sz="800" dirty="0"/>
              <a:t> </a:t>
            </a:r>
          </a:p>
          <a:p>
            <a:r>
              <a:rPr lang="en-US" sz="800" dirty="0"/>
              <a:t>The Welsh Language Commissioner has developed a strategic plan to increase the use of Welsh in healthcare through three key objectives: expanding Welsh language services, promoting existing Welsh-medium services, and creating more opportunities for Welsh language use. </a:t>
            </a:r>
          </a:p>
        </p:txBody>
      </p:sp>
      <p:sp>
        <p:nvSpPr>
          <p:cNvPr id="20" name="TextBox 19">
            <a:extLst>
              <a:ext uri="{FF2B5EF4-FFF2-40B4-BE49-F238E27FC236}">
                <a16:creationId xmlns:a16="http://schemas.microsoft.com/office/drawing/2014/main" id="{392B181D-7286-E541-747F-37887E48309F}"/>
              </a:ext>
            </a:extLst>
          </p:cNvPr>
          <p:cNvSpPr txBox="1"/>
          <p:nvPr/>
        </p:nvSpPr>
        <p:spPr>
          <a:xfrm>
            <a:off x="7364866" y="4116161"/>
            <a:ext cx="4592410" cy="18029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2" name="TextBox 21">
            <a:extLst>
              <a:ext uri="{FF2B5EF4-FFF2-40B4-BE49-F238E27FC236}">
                <a16:creationId xmlns:a16="http://schemas.microsoft.com/office/drawing/2014/main" id="{A63720A1-E7ED-8FD3-BD6F-FA48AF08987F}"/>
              </a:ext>
            </a:extLst>
          </p:cNvPr>
          <p:cNvSpPr txBox="1"/>
          <p:nvPr/>
        </p:nvSpPr>
        <p:spPr>
          <a:xfrm>
            <a:off x="3209516" y="4220539"/>
            <a:ext cx="874776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228600"/>
            <a:r>
              <a:rPr lang="en-US" sz="600" dirty="0">
                <a:latin typeface="Berlin Sans FB"/>
                <a:cs typeface="Times New Roman"/>
              </a:rPr>
              <a:t>Reference list:</a:t>
            </a:r>
            <a:endParaRPr lang="en-US" dirty="0"/>
          </a:p>
          <a:p>
            <a:pPr marL="457200" indent="-228600"/>
            <a:r>
              <a:rPr lang="en-US" sz="600" dirty="0">
                <a:latin typeface="Berlin Sans FB"/>
                <a:cs typeface="Times New Roman"/>
              </a:rPr>
              <a:t>1.     </a:t>
            </a:r>
            <a:r>
              <a:rPr lang="en-US" sz="600" dirty="0">
                <a:latin typeface="Berlin Sans FB"/>
              </a:rPr>
              <a:t>Alcock, P., Dwyer, P. and Hallam, S. (2004) ‘Social policy in Britain’, Social policy &amp; administration, pp. 306–311.</a:t>
            </a:r>
            <a:endParaRPr lang="en-US" dirty="0"/>
          </a:p>
          <a:p>
            <a:pPr marL="457200" indent="-228600"/>
            <a:r>
              <a:rPr lang="en-US" sz="600" dirty="0">
                <a:latin typeface="Berlin Sans FB"/>
              </a:rPr>
              <a:t>2.</a:t>
            </a:r>
            <a:r>
              <a:rPr lang="en-US" sz="600" dirty="0">
                <a:latin typeface="Berlin Sans FB"/>
                <a:cs typeface="Times New Roman"/>
              </a:rPr>
              <a:t>     </a:t>
            </a:r>
            <a:r>
              <a:rPr lang="en-US" sz="600" dirty="0">
                <a:latin typeface="Berlin Sans FB"/>
              </a:rPr>
              <a:t> Andrews, L. (2016) </a:t>
            </a:r>
            <a:r>
              <a:rPr lang="en-US" sz="600" i="1" dirty="0">
                <a:latin typeface="Berlin Sans FB"/>
              </a:rPr>
              <a:t>Language, policy, and planning in Wales</a:t>
            </a:r>
            <a:r>
              <a:rPr lang="en-US" sz="600" dirty="0">
                <a:latin typeface="Berlin Sans FB"/>
              </a:rPr>
              <a:t>. Cardiff: University of Wales Press. </a:t>
            </a:r>
          </a:p>
          <a:p>
            <a:pPr marL="457200" indent="-228600"/>
            <a:r>
              <a:rPr lang="en-US" sz="600" dirty="0">
                <a:latin typeface="Berlin Sans FB"/>
              </a:rPr>
              <a:t>3.</a:t>
            </a:r>
            <a:r>
              <a:rPr lang="en-US" sz="600" dirty="0">
                <a:latin typeface="Berlin Sans FB"/>
                <a:cs typeface="Times New Roman"/>
              </a:rPr>
              <a:t>     </a:t>
            </a:r>
            <a:r>
              <a:rPr lang="en-US" sz="600" b="1" dirty="0">
                <a:latin typeface="Berlin Sans FB"/>
              </a:rPr>
              <a:t>BBC Cymru (2023)</a:t>
            </a:r>
            <a:r>
              <a:rPr lang="en-US" sz="600" dirty="0">
                <a:latin typeface="Berlin Sans FB"/>
              </a:rPr>
              <a:t> ‘The role of technology in Welsh healthcare services. Available at: </a:t>
            </a:r>
            <a:r>
              <a:rPr lang="en-US" sz="600" dirty="0">
                <a:solidFill>
                  <a:srgbClr val="467886"/>
                </a:solidFill>
                <a:latin typeface="Berlin Sans FB"/>
                <a:hlinkClick r:id="rId2"/>
              </a:rPr>
              <a:t>https://www.bbc.co.uk/aboutthebbc/cymruwales/documents/bbc-welsh-language-standards-annual-report-2023-24.pdf</a:t>
            </a:r>
            <a:r>
              <a:rPr lang="en-US" sz="600" dirty="0">
                <a:latin typeface="Berlin Sans FB"/>
              </a:rPr>
              <a:t> page 2 (Accessed: 5 March 2025). </a:t>
            </a:r>
          </a:p>
          <a:p>
            <a:pPr marL="457200" indent="-228600"/>
            <a:r>
              <a:rPr lang="en-US" sz="600" dirty="0">
                <a:latin typeface="Berlin Sans FB"/>
              </a:rPr>
              <a:t>4.</a:t>
            </a:r>
            <a:r>
              <a:rPr lang="en-US" sz="600" dirty="0">
                <a:latin typeface="Berlin Sans FB"/>
                <a:cs typeface="Times New Roman"/>
              </a:rPr>
              <a:t>     </a:t>
            </a:r>
            <a:r>
              <a:rPr lang="en-US" sz="600" b="1" dirty="0">
                <a:latin typeface="Berlin Sans FB"/>
              </a:rPr>
              <a:t>Davies, H. and Williams, J. (2023)</a:t>
            </a:r>
            <a:r>
              <a:rPr lang="en-US" sz="600" dirty="0">
                <a:latin typeface="Berlin Sans FB"/>
              </a:rPr>
              <a:t> ‘Health Impact Assessments in Wales: A cultural perspective’, </a:t>
            </a:r>
            <a:r>
              <a:rPr lang="en-US" sz="600" i="1" dirty="0">
                <a:latin typeface="Berlin Sans FB"/>
              </a:rPr>
              <a:t>Public Health Review</a:t>
            </a:r>
            <a:r>
              <a:rPr lang="en-US" sz="600" dirty="0">
                <a:latin typeface="Berlin Sans FB"/>
              </a:rPr>
              <a:t>, 45(3), pp. 203-217. </a:t>
            </a:r>
          </a:p>
          <a:p>
            <a:pPr marL="457200" indent="-228600"/>
            <a:r>
              <a:rPr lang="en-US" sz="600" dirty="0">
                <a:latin typeface="Berlin Sans FB"/>
              </a:rPr>
              <a:t>5.</a:t>
            </a:r>
            <a:r>
              <a:rPr lang="en-US" sz="600" dirty="0">
                <a:latin typeface="Berlin Sans FB"/>
                <a:cs typeface="Times New Roman"/>
              </a:rPr>
              <a:t>       </a:t>
            </a:r>
            <a:r>
              <a:rPr lang="en-US" sz="600" dirty="0">
                <a:latin typeface="Berlin Sans FB"/>
              </a:rPr>
              <a:t>Denbighshire County Council (n.d.) 'Welsh in Social Care Work'. Available at: </a:t>
            </a:r>
            <a:r>
              <a:rPr lang="en-US" sz="600" dirty="0">
                <a:solidFill>
                  <a:srgbClr val="0000FF"/>
                </a:solidFill>
                <a:latin typeface="Berlin Sans FB"/>
                <a:hlinkClick r:id="rId3"/>
              </a:rPr>
              <a:t>https://www.denbighshire.gov.uk/en/health-and-social-care/workforce-development-and-training/workforce-development-welsh-in-social-care-work.aspx</a:t>
            </a:r>
            <a:r>
              <a:rPr lang="en-US" sz="600" dirty="0">
                <a:latin typeface="Berlin Sans FB"/>
              </a:rPr>
              <a:t> (Accessed: 11 March 2025). </a:t>
            </a:r>
          </a:p>
          <a:p>
            <a:pPr marL="457200" indent="-228600"/>
            <a:r>
              <a:rPr lang="en-US" sz="600" dirty="0">
                <a:latin typeface="Berlin Sans FB"/>
              </a:rPr>
              <a:t>6.</a:t>
            </a:r>
            <a:r>
              <a:rPr lang="en-US" sz="600" dirty="0">
                <a:latin typeface="Berlin Sans FB"/>
                <a:cs typeface="Times New Roman"/>
              </a:rPr>
              <a:t>     </a:t>
            </a:r>
            <a:r>
              <a:rPr lang="en-US" sz="600" b="1" dirty="0">
                <a:latin typeface="Berlin Sans FB"/>
              </a:rPr>
              <a:t>  Future Generations Commissioner for Wales (2023)</a:t>
            </a:r>
            <a:r>
              <a:rPr lang="en-US" sz="600" dirty="0">
                <a:latin typeface="Berlin Sans FB"/>
              </a:rPr>
              <a:t> </a:t>
            </a:r>
            <a:r>
              <a:rPr lang="en-US" sz="600" i="1" dirty="0">
                <a:latin typeface="Berlin Sans FB"/>
              </a:rPr>
              <a:t>The Well-being of Future Generations Act and Healthcare</a:t>
            </a:r>
            <a:r>
              <a:rPr lang="en-US" sz="600" dirty="0">
                <a:latin typeface="Berlin Sans FB"/>
              </a:rPr>
              <a:t>. Available at: </a:t>
            </a:r>
            <a:r>
              <a:rPr lang="en-US" sz="600" dirty="0">
                <a:solidFill>
                  <a:srgbClr val="467886"/>
                </a:solidFill>
                <a:latin typeface="Berlin Sans FB"/>
                <a:hlinkClick r:id="rId4"/>
              </a:rPr>
              <a:t>https://www.gov.wales/well-being-future-generations-act-essentials-html</a:t>
            </a:r>
            <a:r>
              <a:rPr lang="en-US" sz="600" dirty="0">
                <a:latin typeface="Berlin Sans FB"/>
              </a:rPr>
              <a:t> (Accessed: 6 March 2025). </a:t>
            </a:r>
          </a:p>
          <a:p>
            <a:pPr marL="457200" indent="-228600"/>
            <a:r>
              <a:rPr lang="en-US" sz="600" dirty="0">
                <a:latin typeface="Berlin Sans FB"/>
              </a:rPr>
              <a:t>7.</a:t>
            </a:r>
            <a:r>
              <a:rPr lang="en-US" sz="600" dirty="0">
                <a:latin typeface="Berlin Sans FB"/>
                <a:cs typeface="Times New Roman"/>
              </a:rPr>
              <a:t>       </a:t>
            </a:r>
            <a:r>
              <a:rPr lang="en-US" sz="600" dirty="0">
                <a:latin typeface="Berlin Sans FB"/>
              </a:rPr>
              <a:t>Grieve, S. (2023) 'New support for employers to develop Welsh language skills in their...', </a:t>
            </a:r>
            <a:r>
              <a:rPr lang="en-US" sz="600" i="1" dirty="0">
                <a:latin typeface="Berlin Sans FB"/>
              </a:rPr>
              <a:t>Social Care Wales</a:t>
            </a:r>
            <a:r>
              <a:rPr lang="en-US" sz="600" dirty="0">
                <a:latin typeface="Berlin Sans FB"/>
              </a:rPr>
              <a:t>. Available at: </a:t>
            </a:r>
            <a:r>
              <a:rPr lang="en-US" sz="600" dirty="0">
                <a:solidFill>
                  <a:srgbClr val="0000FF"/>
                </a:solidFill>
                <a:latin typeface="Berlin Sans FB"/>
                <a:hlinkClick r:id="rId5"/>
              </a:rPr>
              <a:t>https://socialcare.wales/news-stories/welsh-language-employer-scheme</a:t>
            </a:r>
            <a:r>
              <a:rPr lang="en-US" sz="600" dirty="0">
                <a:latin typeface="Berlin Sans FB"/>
              </a:rPr>
              <a:t> (Accessed: 5 March 2025). </a:t>
            </a:r>
          </a:p>
          <a:p>
            <a:pPr marL="457200" indent="-228600"/>
            <a:r>
              <a:rPr lang="en-US" sz="600" dirty="0">
                <a:latin typeface="Berlin Sans FB"/>
              </a:rPr>
              <a:t>8.</a:t>
            </a:r>
            <a:r>
              <a:rPr lang="en-US" sz="600" dirty="0">
                <a:latin typeface="Berlin Sans FB"/>
                <a:cs typeface="Times New Roman"/>
              </a:rPr>
              <a:t>     </a:t>
            </a:r>
            <a:r>
              <a:rPr lang="en-US" sz="600" b="1" dirty="0">
                <a:latin typeface="Berlin Sans FB"/>
              </a:rPr>
              <a:t>Jones, L., Davies, T. and Thomas, R. (2022)</a:t>
            </a:r>
            <a:r>
              <a:rPr lang="en-US" sz="600" dirty="0">
                <a:latin typeface="Berlin Sans FB"/>
              </a:rPr>
              <a:t> ‘Mental health and bilingual communication: A case study in Wales’, </a:t>
            </a:r>
            <a:r>
              <a:rPr lang="en-US" sz="600" i="1" dirty="0">
                <a:latin typeface="Berlin Sans FB"/>
              </a:rPr>
              <a:t>British Journal of Mental Health Nursing</a:t>
            </a:r>
            <a:r>
              <a:rPr lang="en-US" sz="600" dirty="0">
                <a:latin typeface="Berlin Sans FB"/>
              </a:rPr>
              <a:t>, 11(2), pp. 87-101. </a:t>
            </a:r>
          </a:p>
          <a:p>
            <a:pPr marL="457200" indent="-228600"/>
            <a:r>
              <a:rPr lang="en-US" sz="600" dirty="0">
                <a:latin typeface="Berlin Sans FB"/>
              </a:rPr>
              <a:t>9.</a:t>
            </a:r>
            <a:r>
              <a:rPr lang="en-US" sz="600" dirty="0">
                <a:latin typeface="Berlin Sans FB"/>
                <a:cs typeface="Times New Roman"/>
              </a:rPr>
              <a:t>     </a:t>
            </a:r>
            <a:r>
              <a:rPr lang="en-US" sz="600" b="1" dirty="0">
                <a:latin typeface="Berlin Sans FB"/>
              </a:rPr>
              <a:t>Morgan, C. and Evans, S. (2022)</a:t>
            </a:r>
            <a:r>
              <a:rPr lang="en-US" sz="600" dirty="0">
                <a:latin typeface="Berlin Sans FB"/>
              </a:rPr>
              <a:t> ‘Training bilingual healthcare professionals in Wales: Current challenges and opportunities’, </a:t>
            </a:r>
            <a:r>
              <a:rPr lang="en-US" sz="600" i="1" dirty="0">
                <a:latin typeface="Berlin Sans FB"/>
              </a:rPr>
              <a:t>Journal of Medical Education</a:t>
            </a:r>
            <a:r>
              <a:rPr lang="en-US" sz="600" dirty="0">
                <a:latin typeface="Berlin Sans FB"/>
              </a:rPr>
              <a:t>, 29(4), pp. 156-170. </a:t>
            </a:r>
          </a:p>
          <a:p>
            <a:pPr marL="457200" indent="-228600"/>
            <a:r>
              <a:rPr lang="en-US" sz="600" dirty="0">
                <a:latin typeface="Berlin Sans FB"/>
              </a:rPr>
              <a:t>10.</a:t>
            </a:r>
            <a:r>
              <a:rPr lang="en-US" sz="600" dirty="0">
                <a:latin typeface="Berlin Sans FB"/>
                <a:cs typeface="Times New Roman"/>
              </a:rPr>
              <a:t>  </a:t>
            </a:r>
            <a:r>
              <a:rPr lang="en-US" sz="600" b="1" dirty="0">
                <a:latin typeface="Berlin Sans FB"/>
              </a:rPr>
              <a:t>NHS Wales (2023)</a:t>
            </a:r>
            <a:r>
              <a:rPr lang="en-US" sz="600" dirty="0">
                <a:latin typeface="Berlin Sans FB"/>
              </a:rPr>
              <a:t> ‘Cultural identity and healthcare: Policy perspectives. Available at: </a:t>
            </a:r>
            <a:r>
              <a:rPr lang="en-US" sz="600" dirty="0">
                <a:solidFill>
                  <a:srgbClr val="467886"/>
                </a:solidFill>
                <a:latin typeface="Berlin Sans FB"/>
                <a:hlinkClick r:id="rId6"/>
              </a:rPr>
              <a:t>https://nwssp.nhs.wales/a-wp/governance-e-manual/putting-the-citizen-first/health-and-care-quality-standards-2023/</a:t>
            </a:r>
            <a:r>
              <a:rPr lang="en-US" sz="600" dirty="0">
                <a:latin typeface="Berlin Sans FB"/>
              </a:rPr>
              <a:t> (Accessed: 9 March 2025). </a:t>
            </a:r>
          </a:p>
          <a:p>
            <a:pPr marL="457200" indent="-228600"/>
            <a:r>
              <a:rPr lang="en-US" sz="600" dirty="0">
                <a:latin typeface="Berlin Sans FB"/>
              </a:rPr>
              <a:t>11.</a:t>
            </a:r>
            <a:r>
              <a:rPr lang="en-US" sz="600" dirty="0">
                <a:latin typeface="Berlin Sans FB"/>
                <a:cs typeface="Times New Roman"/>
              </a:rPr>
              <a:t>  </a:t>
            </a:r>
            <a:r>
              <a:rPr lang="en-US" sz="600" dirty="0">
                <a:latin typeface="Berlin Sans FB"/>
              </a:rPr>
              <a:t>Nuffield Trust (2023) 'Language barriers in healthcare and their impact on patient outcomes'. Available at: </a:t>
            </a:r>
            <a:r>
              <a:rPr lang="en-US" sz="600" dirty="0">
                <a:solidFill>
                  <a:srgbClr val="0000FF"/>
                </a:solidFill>
                <a:latin typeface="Berlin Sans FB"/>
                <a:hlinkClick r:id="rId7"/>
              </a:rPr>
              <a:t>https://www.nuffieldtrust.org.uk/research</a:t>
            </a:r>
            <a:r>
              <a:rPr lang="en-US" sz="600" dirty="0">
                <a:latin typeface="Berlin Sans FB"/>
              </a:rPr>
              <a:t> (Accessed: 7 March 2025). </a:t>
            </a:r>
          </a:p>
          <a:p>
            <a:pPr marL="457200" indent="-228600"/>
            <a:r>
              <a:rPr lang="en-US" sz="600" dirty="0">
                <a:latin typeface="Berlin Sans FB"/>
              </a:rPr>
              <a:t>12.</a:t>
            </a:r>
            <a:r>
              <a:rPr lang="en-US" sz="600" dirty="0">
                <a:latin typeface="Berlin Sans FB"/>
                <a:cs typeface="Times New Roman"/>
              </a:rPr>
              <a:t>  </a:t>
            </a:r>
            <a:r>
              <a:rPr lang="en-US" sz="600" dirty="0">
                <a:latin typeface="Berlin Sans FB"/>
              </a:rPr>
              <a:t>Public Health Wales (2022) 'Healthcare accessibility in rural Welsh-speaking communities'. Available at: </a:t>
            </a:r>
            <a:r>
              <a:rPr lang="en-US" sz="600" dirty="0">
                <a:solidFill>
                  <a:srgbClr val="0000FF"/>
                </a:solidFill>
                <a:latin typeface="Berlin Sans FB"/>
                <a:hlinkClick r:id="rId8"/>
              </a:rPr>
              <a:t>https://phw.nhs.wales/news/rural-communities-face-pivotal-time-of-change-as-triple-challenge-impacts-take-effect/</a:t>
            </a:r>
            <a:r>
              <a:rPr lang="en-US" sz="600" dirty="0">
                <a:latin typeface="Berlin Sans FB"/>
              </a:rPr>
              <a:t> (Accessed: 6 March 2025). </a:t>
            </a:r>
          </a:p>
          <a:p>
            <a:pPr marL="457200" indent="-228600"/>
            <a:r>
              <a:rPr lang="en-US" sz="600" dirty="0">
                <a:latin typeface="Berlin Sans FB"/>
              </a:rPr>
              <a:t>13.</a:t>
            </a:r>
            <a:r>
              <a:rPr lang="en-US" sz="600" dirty="0">
                <a:latin typeface="Berlin Sans FB"/>
                <a:cs typeface="Times New Roman"/>
              </a:rPr>
              <a:t>  </a:t>
            </a:r>
            <a:r>
              <a:rPr lang="en-US" sz="600" dirty="0">
                <a:latin typeface="Berlin Sans FB"/>
              </a:rPr>
              <a:t>Public Health Wales (2022) 'Healthcare accessibility in rural Welsh-speaking communities'. Available at: </a:t>
            </a:r>
            <a:r>
              <a:rPr lang="en-US" sz="600" dirty="0">
                <a:solidFill>
                  <a:srgbClr val="0000FF"/>
                </a:solidFill>
                <a:latin typeface="Berlin Sans FB"/>
                <a:hlinkClick r:id="rId8"/>
              </a:rPr>
              <a:t>https://phw.nhs.wales/news/rural-communities-face-pivotal-time-of-change-as-triple-challenge-impacts-take-effect/</a:t>
            </a:r>
            <a:r>
              <a:rPr lang="en-US" sz="600" dirty="0">
                <a:latin typeface="Berlin Sans FB"/>
              </a:rPr>
              <a:t> (Accessed: 6 March 2025). </a:t>
            </a:r>
          </a:p>
          <a:p>
            <a:pPr marL="457200" indent="-228600"/>
            <a:r>
              <a:rPr lang="en-US" sz="600" dirty="0">
                <a:latin typeface="Berlin Sans FB"/>
              </a:rPr>
              <a:t>14.</a:t>
            </a:r>
            <a:r>
              <a:rPr lang="en-US" sz="600" dirty="0">
                <a:latin typeface="Berlin Sans FB"/>
                <a:cs typeface="Times New Roman"/>
              </a:rPr>
              <a:t>  </a:t>
            </a:r>
            <a:r>
              <a:rPr lang="en-US" sz="600" b="1" dirty="0">
                <a:latin typeface="Berlin Sans FB"/>
              </a:rPr>
              <a:t>Roberts, G. (2020)</a:t>
            </a:r>
            <a:r>
              <a:rPr lang="en-US" sz="600" dirty="0">
                <a:latin typeface="Berlin Sans FB"/>
              </a:rPr>
              <a:t> ‘The impact of bilingual communication on patient satisfaction in Welsh hospitals’, </a:t>
            </a:r>
            <a:r>
              <a:rPr lang="en-US" sz="600" i="1" dirty="0">
                <a:latin typeface="Berlin Sans FB"/>
              </a:rPr>
              <a:t>Health Communication Journal</a:t>
            </a:r>
            <a:r>
              <a:rPr lang="en-US" sz="600" dirty="0">
                <a:latin typeface="Berlin Sans FB"/>
              </a:rPr>
              <a:t>, 35(1), pp. 15-29. </a:t>
            </a:r>
          </a:p>
          <a:p>
            <a:pPr marL="457200" indent="-228600"/>
            <a:r>
              <a:rPr lang="en-US" sz="600" dirty="0">
                <a:latin typeface="Berlin Sans FB"/>
              </a:rPr>
              <a:t>15.</a:t>
            </a:r>
            <a:r>
              <a:rPr lang="en-US" sz="600" dirty="0">
                <a:latin typeface="Berlin Sans FB"/>
                <a:cs typeface="Times New Roman"/>
              </a:rPr>
              <a:t>  </a:t>
            </a:r>
            <a:r>
              <a:rPr lang="en-US" sz="600" b="1" dirty="0">
                <a:latin typeface="Berlin Sans FB"/>
              </a:rPr>
              <a:t>Smith, H. (2021)</a:t>
            </a:r>
            <a:r>
              <a:rPr lang="en-US" sz="600" dirty="0">
                <a:latin typeface="Berlin Sans FB"/>
              </a:rPr>
              <a:t> ‘Cultural competence in health and social care: Lessons from Wales’, </a:t>
            </a:r>
            <a:r>
              <a:rPr lang="en-US" sz="600" i="1" dirty="0">
                <a:latin typeface="Berlin Sans FB"/>
              </a:rPr>
              <a:t>International Journal of Health Policy</a:t>
            </a:r>
            <a:r>
              <a:rPr lang="en-US" sz="600" dirty="0">
                <a:latin typeface="Berlin Sans FB"/>
              </a:rPr>
              <a:t>, 18(2), pp. 120-134. </a:t>
            </a:r>
          </a:p>
          <a:p>
            <a:pPr marL="457200" indent="-228600"/>
            <a:r>
              <a:rPr lang="en-US" sz="600" dirty="0">
                <a:latin typeface="Berlin Sans FB"/>
              </a:rPr>
              <a:t>16.</a:t>
            </a:r>
            <a:r>
              <a:rPr lang="en-US" sz="600" dirty="0">
                <a:latin typeface="Berlin Sans FB"/>
                <a:cs typeface="Times New Roman"/>
              </a:rPr>
              <a:t>  </a:t>
            </a:r>
            <a:r>
              <a:rPr lang="en-US" sz="600" b="1" dirty="0">
                <a:latin typeface="Berlin Sans FB"/>
              </a:rPr>
              <a:t>Thomas, R., Lewis, P. and Hughes, M. (2023)</a:t>
            </a:r>
            <a:r>
              <a:rPr lang="en-US" sz="600" dirty="0">
                <a:latin typeface="Berlin Sans FB"/>
              </a:rPr>
              <a:t> ‘Rural healthcare disparities in Wales: Strategies for improvement’, </a:t>
            </a:r>
            <a:r>
              <a:rPr lang="en-US" sz="600" i="1" dirty="0">
                <a:latin typeface="Berlin Sans FB"/>
              </a:rPr>
              <a:t>Journal of Rural Health Studies</a:t>
            </a:r>
            <a:r>
              <a:rPr lang="en-US" sz="600" dirty="0">
                <a:latin typeface="Berlin Sans FB"/>
              </a:rPr>
              <a:t>, 22(1), pp. 45-60. </a:t>
            </a:r>
          </a:p>
          <a:p>
            <a:pPr marL="457200" indent="-228600"/>
            <a:r>
              <a:rPr lang="en-US" sz="600" dirty="0">
                <a:latin typeface="Berlin Sans FB"/>
              </a:rPr>
              <a:t>17.</a:t>
            </a:r>
            <a:r>
              <a:rPr lang="en-US" sz="600" dirty="0">
                <a:latin typeface="Berlin Sans FB"/>
                <a:cs typeface="Times New Roman"/>
              </a:rPr>
              <a:t>  </a:t>
            </a:r>
            <a:r>
              <a:rPr lang="en-US" sz="600" dirty="0">
                <a:latin typeface="Berlin Sans FB"/>
              </a:rPr>
              <a:t>UNESCO (2019) 'Language and the sustainable development goals'. Available at: </a:t>
            </a:r>
            <a:r>
              <a:rPr lang="en-US" sz="600" dirty="0">
                <a:solidFill>
                  <a:srgbClr val="467886"/>
                </a:solidFill>
                <a:latin typeface="Berlin Sans FB"/>
                <a:hlinkClick r:id="rId9"/>
              </a:rPr>
              <a:t>https://en.unesco.org/themes/languages-and-multilingualism</a:t>
            </a:r>
            <a:r>
              <a:rPr lang="en-US" sz="600" dirty="0">
                <a:latin typeface="Berlin Sans FB"/>
              </a:rPr>
              <a:t> (Accessed: 7 March 2025). </a:t>
            </a:r>
          </a:p>
          <a:p>
            <a:pPr marL="457200" indent="-228600"/>
            <a:r>
              <a:rPr lang="en-US" sz="600" dirty="0">
                <a:latin typeface="Berlin Sans FB"/>
              </a:rPr>
              <a:t>18.</a:t>
            </a:r>
            <a:r>
              <a:rPr lang="en-US" sz="600" dirty="0">
                <a:latin typeface="Berlin Sans FB"/>
                <a:cs typeface="Times New Roman"/>
              </a:rPr>
              <a:t>  </a:t>
            </a:r>
            <a:r>
              <a:rPr lang="en-US" sz="600" b="1" dirty="0">
                <a:latin typeface="Berlin Sans FB"/>
              </a:rPr>
              <a:t>Welsh Government (2018)</a:t>
            </a:r>
            <a:r>
              <a:rPr lang="en-US" sz="600" dirty="0">
                <a:latin typeface="Berlin Sans FB"/>
              </a:rPr>
              <a:t> </a:t>
            </a:r>
            <a:r>
              <a:rPr lang="en-US" sz="600" i="1" dirty="0">
                <a:latin typeface="Berlin Sans FB"/>
              </a:rPr>
              <a:t>Social Services and Well-being (Wales) Act 2014: Implementation Review</a:t>
            </a:r>
            <a:r>
              <a:rPr lang="en-US" sz="600" dirty="0">
                <a:latin typeface="Berlin Sans FB"/>
              </a:rPr>
              <a:t>. Available at: </a:t>
            </a:r>
            <a:r>
              <a:rPr lang="en-US" sz="600" dirty="0">
                <a:solidFill>
                  <a:srgbClr val="467886"/>
                </a:solidFill>
                <a:latin typeface="Berlin Sans FB"/>
                <a:hlinkClick r:id="rId10"/>
              </a:rPr>
              <a:t>https://www.gov.wales/sites/default/files/publications/2019-05/social-services-and-well-being-wales-act-2014-the-essentials.pdf</a:t>
            </a:r>
            <a:r>
              <a:rPr lang="en-US" sz="600" dirty="0">
                <a:latin typeface="Berlin Sans FB"/>
              </a:rPr>
              <a:t>  page 3 (Accessed: 9 March 2025). </a:t>
            </a:r>
          </a:p>
          <a:p>
            <a:pPr marL="457200" indent="-228600"/>
            <a:r>
              <a:rPr lang="en-US" sz="600" dirty="0">
                <a:latin typeface="Berlin Sans FB"/>
              </a:rPr>
              <a:t>19.</a:t>
            </a:r>
            <a:r>
              <a:rPr lang="en-US" sz="600" dirty="0">
                <a:latin typeface="Berlin Sans FB"/>
                <a:cs typeface="Times New Roman"/>
              </a:rPr>
              <a:t>  </a:t>
            </a:r>
            <a:r>
              <a:rPr lang="en-US" sz="600" b="1" dirty="0">
                <a:latin typeface="Berlin Sans FB"/>
              </a:rPr>
              <a:t>Welsh Government (2021)</a:t>
            </a:r>
            <a:r>
              <a:rPr lang="en-US" sz="600" dirty="0">
                <a:latin typeface="Berlin Sans FB"/>
              </a:rPr>
              <a:t> </a:t>
            </a:r>
            <a:r>
              <a:rPr lang="en-US" sz="600" i="1" dirty="0">
                <a:latin typeface="Berlin Sans FB"/>
              </a:rPr>
              <a:t>The role of culture and identity in public healthcare policy</a:t>
            </a:r>
            <a:r>
              <a:rPr lang="en-US" sz="600" dirty="0">
                <a:latin typeface="Berlin Sans FB"/>
              </a:rPr>
              <a:t>. Available at: </a:t>
            </a:r>
            <a:r>
              <a:rPr lang="en-US" sz="600" dirty="0">
                <a:solidFill>
                  <a:srgbClr val="467886"/>
                </a:solidFill>
                <a:latin typeface="Berlin Sans FB"/>
                <a:hlinkClick r:id="rId11"/>
              </a:rPr>
              <a:t>https://www.gov.wales/healthier-wales-long-term-plan-health-and-social-care</a:t>
            </a:r>
            <a:r>
              <a:rPr lang="en-US" sz="600" dirty="0">
                <a:latin typeface="Berlin Sans FB"/>
              </a:rPr>
              <a:t> (Accessed: 5 March 2025). </a:t>
            </a:r>
          </a:p>
          <a:p>
            <a:pPr marL="457200" indent="-228600"/>
            <a:r>
              <a:rPr lang="en-US" sz="600" dirty="0">
                <a:latin typeface="Berlin Sans FB"/>
              </a:rPr>
              <a:t>20.</a:t>
            </a:r>
            <a:r>
              <a:rPr lang="en-US" sz="600" dirty="0">
                <a:latin typeface="Berlin Sans FB"/>
                <a:cs typeface="Times New Roman"/>
              </a:rPr>
              <a:t>  </a:t>
            </a:r>
            <a:r>
              <a:rPr lang="en-US" sz="600" b="1" dirty="0">
                <a:latin typeface="Berlin Sans FB"/>
              </a:rPr>
              <a:t>Welsh Language Commissioner (2019)</a:t>
            </a:r>
            <a:r>
              <a:rPr lang="en-US" sz="600" dirty="0">
                <a:latin typeface="Berlin Sans FB"/>
              </a:rPr>
              <a:t> </a:t>
            </a:r>
            <a:r>
              <a:rPr lang="en-US" sz="600" i="1" dirty="0">
                <a:latin typeface="Berlin Sans FB"/>
              </a:rPr>
              <a:t>The Active Offer in Healthcare: A Policy Briefing</a:t>
            </a:r>
            <a:r>
              <a:rPr lang="en-US" sz="600" dirty="0">
                <a:latin typeface="Berlin Sans FB"/>
              </a:rPr>
              <a:t>. Available at: </a:t>
            </a:r>
            <a:r>
              <a:rPr lang="en-US" sz="600" dirty="0">
                <a:solidFill>
                  <a:srgbClr val="467886"/>
                </a:solidFill>
                <a:latin typeface="Berlin Sans FB"/>
                <a:hlinkClick r:id="rId12"/>
              </a:rPr>
              <a:t>https://www.careinspectorate.wales/more-just-words-practice-guidance-html</a:t>
            </a:r>
            <a:r>
              <a:rPr lang="en-US" sz="600" dirty="0">
                <a:latin typeface="Berlin Sans FB"/>
              </a:rPr>
              <a:t> (Accessed: 21 February 2025). </a:t>
            </a:r>
          </a:p>
          <a:p>
            <a:pPr marL="457200" indent="-228600"/>
            <a:r>
              <a:rPr lang="en-US" sz="600" dirty="0">
                <a:latin typeface="Berlin Sans FB"/>
              </a:rPr>
              <a:t>21.</a:t>
            </a:r>
            <a:r>
              <a:rPr lang="en-US" sz="600" dirty="0">
                <a:latin typeface="Berlin Sans FB"/>
                <a:cs typeface="Times New Roman"/>
              </a:rPr>
              <a:t> </a:t>
            </a:r>
            <a:r>
              <a:rPr lang="en-US" sz="600" b="1" dirty="0">
                <a:latin typeface="Berlin Sans FB"/>
              </a:rPr>
              <a:t>Welsh Language Strategy (2021)</a:t>
            </a:r>
            <a:r>
              <a:rPr lang="en-US" sz="600" dirty="0">
                <a:latin typeface="Berlin Sans FB"/>
              </a:rPr>
              <a:t> </a:t>
            </a:r>
            <a:r>
              <a:rPr lang="en-US" sz="600" i="1" dirty="0">
                <a:latin typeface="Berlin Sans FB"/>
              </a:rPr>
              <a:t>More Than Just Words: The Future of Welsh in Social Care</a:t>
            </a:r>
            <a:r>
              <a:rPr lang="en-US" sz="600" dirty="0">
                <a:latin typeface="Berlin Sans FB"/>
              </a:rPr>
              <a:t>. Available at: </a:t>
            </a:r>
            <a:r>
              <a:rPr lang="en-US" sz="600" dirty="0">
                <a:solidFill>
                  <a:srgbClr val="467886"/>
                </a:solidFill>
                <a:latin typeface="Berlin Sans FB"/>
                <a:hlinkClick r:id="rId13"/>
              </a:rPr>
              <a:t>https://www.gov.wales/sites/default/files/statistics-and-research/2021-08/evaluation-of-more-than-just-words-strategic-framework-for-welsh-language-services-in-health-social-services-and-social-care-2016-19.pdf</a:t>
            </a:r>
            <a:r>
              <a:rPr lang="en-US" sz="600" dirty="0">
                <a:latin typeface="Berlin Sans FB"/>
              </a:rPr>
              <a:t>  (Accessed: 6 March 2025). </a:t>
            </a:r>
          </a:p>
          <a:p>
            <a:pPr marL="457200" indent="-228600"/>
            <a:r>
              <a:rPr lang="en-US" sz="600" dirty="0">
                <a:latin typeface="Berlin Sans FB"/>
              </a:rPr>
              <a:t>22.</a:t>
            </a:r>
            <a:r>
              <a:rPr lang="en-US" sz="600" dirty="0">
                <a:latin typeface="Berlin Sans FB"/>
                <a:cs typeface="Times New Roman"/>
              </a:rPr>
              <a:t> </a:t>
            </a:r>
            <a:r>
              <a:rPr lang="en-US" sz="600" b="1" dirty="0">
                <a:latin typeface="Berlin Sans FB"/>
              </a:rPr>
              <a:t>Williams, B. and Davies, C. (2023)</a:t>
            </a:r>
            <a:r>
              <a:rPr lang="en-US" sz="600" dirty="0">
                <a:latin typeface="Berlin Sans FB"/>
              </a:rPr>
              <a:t> ‘Healthcare policy and bilingualism: A review of best practices’, </a:t>
            </a:r>
            <a:r>
              <a:rPr lang="en-US" sz="600" i="1" dirty="0">
                <a:latin typeface="Berlin Sans FB"/>
              </a:rPr>
              <a:t>Policy and Governance Review</a:t>
            </a:r>
            <a:r>
              <a:rPr lang="en-US" sz="600" dirty="0">
                <a:latin typeface="Berlin Sans FB"/>
              </a:rPr>
              <a:t>, 40(1), pp. 78-92. </a:t>
            </a:r>
          </a:p>
          <a:p>
            <a:pPr marL="457200" indent="-228600"/>
            <a:r>
              <a:rPr lang="en-US" sz="600" dirty="0">
                <a:latin typeface="Berlin Sans FB"/>
              </a:rPr>
              <a:t>23.</a:t>
            </a:r>
            <a:r>
              <a:rPr lang="en-US" sz="600" dirty="0">
                <a:latin typeface="Berlin Sans FB"/>
                <a:cs typeface="Times New Roman"/>
              </a:rPr>
              <a:t> </a:t>
            </a:r>
            <a:r>
              <a:rPr lang="en-US" sz="600" b="1" dirty="0">
                <a:latin typeface="Berlin Sans FB"/>
              </a:rPr>
              <a:t>Williams, S. (2022)</a:t>
            </a:r>
            <a:r>
              <a:rPr lang="en-US" sz="600" dirty="0">
                <a:latin typeface="Berlin Sans FB"/>
              </a:rPr>
              <a:t> ‘Equitable healthcare for minority language speakers: A case study of Wales’, </a:t>
            </a:r>
            <a:r>
              <a:rPr lang="en-US" sz="600" i="1" dirty="0">
                <a:latin typeface="Berlin Sans FB"/>
              </a:rPr>
              <a:t>Global Health Review</a:t>
            </a:r>
            <a:r>
              <a:rPr lang="en-US" sz="600" dirty="0">
                <a:latin typeface="Berlin Sans FB"/>
              </a:rPr>
              <a:t>, 37(3), pp. 210-225. </a:t>
            </a:r>
          </a:p>
          <a:p>
            <a:pPr marL="457200" indent="-228600"/>
            <a:r>
              <a:rPr lang="en-US" sz="600" dirty="0">
                <a:latin typeface="Berlin Sans FB"/>
              </a:rPr>
              <a:t>24.</a:t>
            </a:r>
            <a:r>
              <a:rPr lang="en-US" sz="600" dirty="0">
                <a:latin typeface="Berlin Sans FB"/>
                <a:cs typeface="Times New Roman"/>
              </a:rPr>
              <a:t> </a:t>
            </a:r>
            <a:r>
              <a:rPr lang="en-US" sz="600" b="1" dirty="0">
                <a:latin typeface="Berlin Sans FB"/>
              </a:rPr>
              <a:t>World Health Organization (WHO) (2023)</a:t>
            </a:r>
            <a:r>
              <a:rPr lang="en-US" sz="600" dirty="0">
                <a:latin typeface="Berlin Sans FB"/>
              </a:rPr>
              <a:t> </a:t>
            </a:r>
            <a:r>
              <a:rPr lang="en-US" sz="600" i="1" dirty="0">
                <a:latin typeface="Berlin Sans FB"/>
              </a:rPr>
              <a:t>Health Equity and Language Access: Global Perspectives</a:t>
            </a:r>
            <a:r>
              <a:rPr lang="en-US" sz="600" dirty="0">
                <a:latin typeface="Berlin Sans FB"/>
              </a:rPr>
              <a:t>. Available at:  </a:t>
            </a:r>
            <a:r>
              <a:rPr lang="en-US" sz="600" dirty="0">
                <a:solidFill>
                  <a:srgbClr val="467886"/>
                </a:solidFill>
                <a:latin typeface="Berlin Sans FB"/>
                <a:hlinkClick r:id="rId14"/>
              </a:rPr>
              <a:t>https://www.who.int/initiatives/sdg3-global-action-plan/progress-and-impact/progress-reports/2023</a:t>
            </a:r>
            <a:r>
              <a:rPr lang="en-US" sz="600" dirty="0">
                <a:latin typeface="Berlin Sans FB"/>
              </a:rPr>
              <a:t> (Accessed: 6 March 2025). </a:t>
            </a:r>
          </a:p>
        </p:txBody>
      </p:sp>
      <p:pic>
        <p:nvPicPr>
          <p:cNvPr id="23" name="Picture 22" descr="Welsh Flag Free Stock Photo - Public Domain Pictures">
            <a:extLst>
              <a:ext uri="{FF2B5EF4-FFF2-40B4-BE49-F238E27FC236}">
                <a16:creationId xmlns:a16="http://schemas.microsoft.com/office/drawing/2014/main" id="{32FB0F61-6C9D-C5FA-A51B-175E800FAF71}"/>
              </a:ext>
            </a:extLst>
          </p:cNvPr>
          <p:cNvPicPr>
            <a:picLocks noChangeAspect="1"/>
          </p:cNvPicPr>
          <p:nvPr/>
        </p:nvPicPr>
        <p:blipFill>
          <a:blip r:embed="rId15"/>
          <a:stretch>
            <a:fillRect/>
          </a:stretch>
        </p:blipFill>
        <p:spPr>
          <a:xfrm>
            <a:off x="579120" y="5725668"/>
            <a:ext cx="2184400" cy="1096264"/>
          </a:xfrm>
          <a:prstGeom prst="rect">
            <a:avLst/>
          </a:prstGeom>
        </p:spPr>
      </p:pic>
      <p:sp>
        <p:nvSpPr>
          <p:cNvPr id="25" name="TextBox 24">
            <a:extLst>
              <a:ext uri="{FF2B5EF4-FFF2-40B4-BE49-F238E27FC236}">
                <a16:creationId xmlns:a16="http://schemas.microsoft.com/office/drawing/2014/main" id="{BA0C5A09-0B86-4062-C9FC-67E63564B38B}"/>
              </a:ext>
            </a:extLst>
          </p:cNvPr>
          <p:cNvSpPr txBox="1"/>
          <p:nvPr/>
        </p:nvSpPr>
        <p:spPr>
          <a:xfrm>
            <a:off x="3048000" y="0"/>
            <a:ext cx="432816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latin typeface="Arial"/>
                <a:cs typeface="Arial"/>
              </a:rPr>
              <a:t>The role of culture, language and identity in healthcare in Wales </a:t>
            </a:r>
          </a:p>
        </p:txBody>
      </p:sp>
      <p:sp>
        <p:nvSpPr>
          <p:cNvPr id="26" name="TextBox 25">
            <a:extLst>
              <a:ext uri="{FF2B5EF4-FFF2-40B4-BE49-F238E27FC236}">
                <a16:creationId xmlns:a16="http://schemas.microsoft.com/office/drawing/2014/main" id="{F5A07167-C820-A849-539F-5AC7F06212D5}"/>
              </a:ext>
            </a:extLst>
          </p:cNvPr>
          <p:cNvSpPr txBox="1"/>
          <p:nvPr/>
        </p:nvSpPr>
        <p:spPr>
          <a:xfrm>
            <a:off x="5080" y="10414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Liliana-Rodica Enache-</a:t>
            </a:r>
            <a:r>
              <a:rPr lang="en-US" sz="1000" dirty="0" err="1"/>
              <a:t>Decu</a:t>
            </a:r>
            <a:r>
              <a:rPr lang="en-US" sz="1000" dirty="0"/>
              <a:t> 2234981</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2177</Words>
  <Application>Microsoft Office PowerPoint</Application>
  <PresentationFormat>Widescreen</PresentationFormat>
  <Paragraphs>52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Berlin Sans FB</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Liliana-Rodica Enache-Decu (2234981)</cp:lastModifiedBy>
  <cp:revision>188</cp:revision>
  <dcterms:created xsi:type="dcterms:W3CDTF">2025-04-22T11:17:12Z</dcterms:created>
  <dcterms:modified xsi:type="dcterms:W3CDTF">2025-04-22T13:26:25Z</dcterms:modified>
</cp:coreProperties>
</file>