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2"/>
  </p:notesMasterIdLst>
  <p:sldIdLst>
    <p:sldId id="256" r:id="rId2"/>
    <p:sldId id="561" r:id="rId3"/>
    <p:sldId id="628" r:id="rId4"/>
    <p:sldId id="629" r:id="rId5"/>
    <p:sldId id="534" r:id="rId6"/>
    <p:sldId id="575" r:id="rId7"/>
    <p:sldId id="609" r:id="rId8"/>
    <p:sldId id="613" r:id="rId9"/>
    <p:sldId id="570" r:id="rId10"/>
    <p:sldId id="620" r:id="rId11"/>
    <p:sldId id="602" r:id="rId12"/>
    <p:sldId id="603" r:id="rId13"/>
    <p:sldId id="584" r:id="rId14"/>
    <p:sldId id="621" r:id="rId15"/>
    <p:sldId id="606" r:id="rId16"/>
    <p:sldId id="604" r:id="rId17"/>
    <p:sldId id="583" r:id="rId18"/>
    <p:sldId id="610" r:id="rId19"/>
    <p:sldId id="623" r:id="rId20"/>
    <p:sldId id="608" r:id="rId21"/>
    <p:sldId id="611" r:id="rId22"/>
    <p:sldId id="624" r:id="rId23"/>
    <p:sldId id="607" r:id="rId24"/>
    <p:sldId id="612" r:id="rId25"/>
    <p:sldId id="626" r:id="rId26"/>
    <p:sldId id="581" r:id="rId27"/>
    <p:sldId id="631" r:id="rId28"/>
    <p:sldId id="630" r:id="rId29"/>
    <p:sldId id="619" r:id="rId30"/>
    <p:sldId id="605" r:id="rId31"/>
    <p:sldId id="259" r:id="rId32"/>
    <p:sldId id="616" r:id="rId33"/>
    <p:sldId id="262" r:id="rId34"/>
    <p:sldId id="618" r:id="rId35"/>
    <p:sldId id="574" r:id="rId36"/>
    <p:sldId id="260" r:id="rId37"/>
    <p:sldId id="582" r:id="rId38"/>
    <p:sldId id="622" r:id="rId39"/>
    <p:sldId id="593" r:id="rId40"/>
    <p:sldId id="594" r:id="rId41"/>
    <p:sldId id="595" r:id="rId42"/>
    <p:sldId id="596" r:id="rId43"/>
    <p:sldId id="597" r:id="rId44"/>
    <p:sldId id="587" r:id="rId45"/>
    <p:sldId id="588" r:id="rId46"/>
    <p:sldId id="598" r:id="rId47"/>
    <p:sldId id="599" r:id="rId48"/>
    <p:sldId id="632" r:id="rId49"/>
    <p:sldId id="627" r:id="rId50"/>
    <p:sldId id="615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4" autoAdjust="0"/>
    <p:restoredTop sz="94660"/>
  </p:normalViewPr>
  <p:slideViewPr>
    <p:cSldViewPr snapToGrid="0">
      <p:cViewPr varScale="1">
        <p:scale>
          <a:sx n="59" d="100"/>
          <a:sy n="59" d="100"/>
        </p:scale>
        <p:origin x="60" y="8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BD58DC-D5B5-4983-9A6D-7BB95F81833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0225225-B7EE-482F-A7A1-BDEF26B78F2F}">
      <dgm:prSet/>
      <dgm:spPr/>
      <dgm:t>
        <a:bodyPr/>
        <a:lstStyle/>
        <a:p>
          <a:r>
            <a:rPr lang="en-GB" dirty="0"/>
            <a:t>O</a:t>
          </a:r>
          <a:r>
            <a:rPr lang="en-GB" b="0" i="0" dirty="0"/>
            <a:t>ntology = the nature of reality and of what really exists</a:t>
          </a:r>
          <a:endParaRPr lang="en-US" dirty="0"/>
        </a:p>
      </dgm:t>
    </dgm:pt>
    <dgm:pt modelId="{9E1DF83D-313A-44B0-B083-79654AF4CD98}" type="parTrans" cxnId="{30255299-D1CB-4F2E-85BA-9B3396E96960}">
      <dgm:prSet/>
      <dgm:spPr/>
      <dgm:t>
        <a:bodyPr/>
        <a:lstStyle/>
        <a:p>
          <a:endParaRPr lang="en-US"/>
        </a:p>
      </dgm:t>
    </dgm:pt>
    <dgm:pt modelId="{8BF8A4FE-F49F-4E58-8C9B-364384070A47}" type="sibTrans" cxnId="{30255299-D1CB-4F2E-85BA-9B3396E96960}">
      <dgm:prSet/>
      <dgm:spPr/>
      <dgm:t>
        <a:bodyPr/>
        <a:lstStyle/>
        <a:p>
          <a:endParaRPr lang="en-US"/>
        </a:p>
      </dgm:t>
    </dgm:pt>
    <dgm:pt modelId="{F0178FFC-7842-4453-9B9A-A162A3418028}">
      <dgm:prSet/>
      <dgm:spPr/>
      <dgm:t>
        <a:bodyPr/>
        <a:lstStyle/>
        <a:p>
          <a:r>
            <a:rPr lang="en-GB" dirty="0"/>
            <a:t>E</a:t>
          </a:r>
          <a:r>
            <a:rPr lang="en-GB" b="0" i="0" dirty="0"/>
            <a:t>pistemology = the relationship between the knower and what is known</a:t>
          </a:r>
          <a:endParaRPr lang="en-US" dirty="0"/>
        </a:p>
      </dgm:t>
    </dgm:pt>
    <dgm:pt modelId="{44C5B78D-6DD1-420C-A64A-C3F701D28485}" type="parTrans" cxnId="{5101FFB1-603F-4CF8-8EF8-79D8CF6FE487}">
      <dgm:prSet/>
      <dgm:spPr/>
      <dgm:t>
        <a:bodyPr/>
        <a:lstStyle/>
        <a:p>
          <a:endParaRPr lang="en-US"/>
        </a:p>
      </dgm:t>
    </dgm:pt>
    <dgm:pt modelId="{4460A9C3-63E9-4EE8-AB0F-68A9B248CB10}" type="sibTrans" cxnId="{5101FFB1-603F-4CF8-8EF8-79D8CF6FE487}">
      <dgm:prSet/>
      <dgm:spPr/>
      <dgm:t>
        <a:bodyPr/>
        <a:lstStyle/>
        <a:p>
          <a:endParaRPr lang="en-US"/>
        </a:p>
      </dgm:t>
    </dgm:pt>
    <dgm:pt modelId="{26E21024-F260-4118-81A0-040D484893E9}">
      <dgm:prSet/>
      <dgm:spPr/>
      <dgm:t>
        <a:bodyPr/>
        <a:lstStyle/>
        <a:p>
          <a:r>
            <a:rPr lang="en-GB" dirty="0">
              <a:latin typeface="+mn-lt"/>
            </a:rPr>
            <a:t>Axiology = </a:t>
          </a:r>
          <a:r>
            <a:rPr lang="en-GB" b="0" i="0" dirty="0">
              <a:solidFill>
                <a:srgbClr val="1F1F1F"/>
              </a:solidFill>
              <a:effectLst/>
              <a:latin typeface="+mn-lt"/>
            </a:rPr>
            <a:t>the study of the nature of value</a:t>
          </a:r>
          <a:endParaRPr lang="en-US" dirty="0">
            <a:latin typeface="+mn-lt"/>
          </a:endParaRPr>
        </a:p>
      </dgm:t>
    </dgm:pt>
    <dgm:pt modelId="{B8C981F1-4BBE-4B9A-A820-5CBB9FC62308}" type="parTrans" cxnId="{350C9E96-E1EC-4CD7-A95C-B8BB3728D7F4}">
      <dgm:prSet/>
      <dgm:spPr/>
      <dgm:t>
        <a:bodyPr/>
        <a:lstStyle/>
        <a:p>
          <a:endParaRPr lang="en-US"/>
        </a:p>
      </dgm:t>
    </dgm:pt>
    <dgm:pt modelId="{48542379-D63F-4CBD-AD58-0DEDD0ECB06C}" type="sibTrans" cxnId="{350C9E96-E1EC-4CD7-A95C-B8BB3728D7F4}">
      <dgm:prSet/>
      <dgm:spPr/>
      <dgm:t>
        <a:bodyPr/>
        <a:lstStyle/>
        <a:p>
          <a:endParaRPr lang="en-US"/>
        </a:p>
      </dgm:t>
    </dgm:pt>
    <dgm:pt modelId="{4A1FD3EE-607A-4D1A-BDC1-26ACD5190434}" type="pres">
      <dgm:prSet presAssocID="{D4BD58DC-D5B5-4983-9A6D-7BB95F818339}" presName="root" presStyleCnt="0">
        <dgm:presLayoutVars>
          <dgm:dir/>
          <dgm:resizeHandles val="exact"/>
        </dgm:presLayoutVars>
      </dgm:prSet>
      <dgm:spPr/>
    </dgm:pt>
    <dgm:pt modelId="{59ABEE8D-16CD-46AE-8480-55677AC9E222}" type="pres">
      <dgm:prSet presAssocID="{70225225-B7EE-482F-A7A1-BDEF26B78F2F}" presName="compNode" presStyleCnt="0"/>
      <dgm:spPr/>
    </dgm:pt>
    <dgm:pt modelId="{0A2DBE78-940F-47F4-8DF6-29EB9A85D29E}" type="pres">
      <dgm:prSet presAssocID="{70225225-B7EE-482F-A7A1-BDEF26B78F2F}" presName="bgRect" presStyleLbl="bgShp" presStyleIdx="0" presStyleCnt="3"/>
      <dgm:spPr/>
    </dgm:pt>
    <dgm:pt modelId="{0D90AC3C-67A2-428B-AE07-C7E18C0B84E9}" type="pres">
      <dgm:prSet presAssocID="{70225225-B7EE-482F-A7A1-BDEF26B78F2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44DA5EC-9820-48B7-A674-82C897AA5626}" type="pres">
      <dgm:prSet presAssocID="{70225225-B7EE-482F-A7A1-BDEF26B78F2F}" presName="spaceRect" presStyleCnt="0"/>
      <dgm:spPr/>
    </dgm:pt>
    <dgm:pt modelId="{281AB892-647C-4EF8-8362-81B21A8516E6}" type="pres">
      <dgm:prSet presAssocID="{70225225-B7EE-482F-A7A1-BDEF26B78F2F}" presName="parTx" presStyleLbl="revTx" presStyleIdx="0" presStyleCnt="3">
        <dgm:presLayoutVars>
          <dgm:chMax val="0"/>
          <dgm:chPref val="0"/>
        </dgm:presLayoutVars>
      </dgm:prSet>
      <dgm:spPr/>
    </dgm:pt>
    <dgm:pt modelId="{8401B535-311B-4C4A-A984-6412916E9639}" type="pres">
      <dgm:prSet presAssocID="{8BF8A4FE-F49F-4E58-8C9B-364384070A47}" presName="sibTrans" presStyleCnt="0"/>
      <dgm:spPr/>
    </dgm:pt>
    <dgm:pt modelId="{3C1FAF98-A204-4FCD-8A1B-1765437248CB}" type="pres">
      <dgm:prSet presAssocID="{F0178FFC-7842-4453-9B9A-A162A3418028}" presName="compNode" presStyleCnt="0"/>
      <dgm:spPr/>
    </dgm:pt>
    <dgm:pt modelId="{366DA7CD-4294-4E3C-8B32-7200A7091323}" type="pres">
      <dgm:prSet presAssocID="{F0178FFC-7842-4453-9B9A-A162A3418028}" presName="bgRect" presStyleLbl="bgShp" presStyleIdx="1" presStyleCnt="3"/>
      <dgm:spPr/>
    </dgm:pt>
    <dgm:pt modelId="{495DDAB0-3B23-4A5F-B962-D5D63D225EE1}" type="pres">
      <dgm:prSet presAssocID="{F0178FFC-7842-4453-9B9A-A162A341802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60456D4-56DB-4847-95EF-FC078DA75B1F}" type="pres">
      <dgm:prSet presAssocID="{F0178FFC-7842-4453-9B9A-A162A3418028}" presName="spaceRect" presStyleCnt="0"/>
      <dgm:spPr/>
    </dgm:pt>
    <dgm:pt modelId="{C71688A6-D271-4543-B57C-27BA546B869B}" type="pres">
      <dgm:prSet presAssocID="{F0178FFC-7842-4453-9B9A-A162A3418028}" presName="parTx" presStyleLbl="revTx" presStyleIdx="1" presStyleCnt="3">
        <dgm:presLayoutVars>
          <dgm:chMax val="0"/>
          <dgm:chPref val="0"/>
        </dgm:presLayoutVars>
      </dgm:prSet>
      <dgm:spPr/>
    </dgm:pt>
    <dgm:pt modelId="{398101AF-A638-4D55-BA0B-C9AFE460CAA4}" type="pres">
      <dgm:prSet presAssocID="{4460A9C3-63E9-4EE8-AB0F-68A9B248CB10}" presName="sibTrans" presStyleCnt="0"/>
      <dgm:spPr/>
    </dgm:pt>
    <dgm:pt modelId="{403A79FA-645B-4837-AD45-AC66D5288040}" type="pres">
      <dgm:prSet presAssocID="{26E21024-F260-4118-81A0-040D484893E9}" presName="compNode" presStyleCnt="0"/>
      <dgm:spPr/>
    </dgm:pt>
    <dgm:pt modelId="{AF00F6F2-FAF6-4D3A-A4CA-641D7E229D39}" type="pres">
      <dgm:prSet presAssocID="{26E21024-F260-4118-81A0-040D484893E9}" presName="bgRect" presStyleLbl="bgShp" presStyleIdx="2" presStyleCnt="3"/>
      <dgm:spPr/>
    </dgm:pt>
    <dgm:pt modelId="{C9470B9E-2001-4A34-949A-CAA309C5996A}" type="pres">
      <dgm:prSet presAssocID="{26E21024-F260-4118-81A0-040D484893E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D7993EBA-D63B-46BB-A61B-3EBE94047D30}" type="pres">
      <dgm:prSet presAssocID="{26E21024-F260-4118-81A0-040D484893E9}" presName="spaceRect" presStyleCnt="0"/>
      <dgm:spPr/>
    </dgm:pt>
    <dgm:pt modelId="{45AA875B-32E6-4843-AF28-E34EDDED8B51}" type="pres">
      <dgm:prSet presAssocID="{26E21024-F260-4118-81A0-040D484893E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DF60404-1A8C-40E8-AE6E-430A36CAE310}" type="presOf" srcId="{D4BD58DC-D5B5-4983-9A6D-7BB95F818339}" destId="{4A1FD3EE-607A-4D1A-BDC1-26ACD5190434}" srcOrd="0" destOrd="0" presId="urn:microsoft.com/office/officeart/2018/2/layout/IconVerticalSolidList"/>
    <dgm:cxn modelId="{433C4957-BCF5-4244-853A-A2537A52A287}" type="presOf" srcId="{F0178FFC-7842-4453-9B9A-A162A3418028}" destId="{C71688A6-D271-4543-B57C-27BA546B869B}" srcOrd="0" destOrd="0" presId="urn:microsoft.com/office/officeart/2018/2/layout/IconVerticalSolidList"/>
    <dgm:cxn modelId="{BD1F667A-25D7-4DA3-B768-C85201B0DA96}" type="presOf" srcId="{26E21024-F260-4118-81A0-040D484893E9}" destId="{45AA875B-32E6-4843-AF28-E34EDDED8B51}" srcOrd="0" destOrd="0" presId="urn:microsoft.com/office/officeart/2018/2/layout/IconVerticalSolidList"/>
    <dgm:cxn modelId="{350C9E96-E1EC-4CD7-A95C-B8BB3728D7F4}" srcId="{D4BD58DC-D5B5-4983-9A6D-7BB95F818339}" destId="{26E21024-F260-4118-81A0-040D484893E9}" srcOrd="2" destOrd="0" parTransId="{B8C981F1-4BBE-4B9A-A820-5CBB9FC62308}" sibTransId="{48542379-D63F-4CBD-AD58-0DEDD0ECB06C}"/>
    <dgm:cxn modelId="{30255299-D1CB-4F2E-85BA-9B3396E96960}" srcId="{D4BD58DC-D5B5-4983-9A6D-7BB95F818339}" destId="{70225225-B7EE-482F-A7A1-BDEF26B78F2F}" srcOrd="0" destOrd="0" parTransId="{9E1DF83D-313A-44B0-B083-79654AF4CD98}" sibTransId="{8BF8A4FE-F49F-4E58-8C9B-364384070A47}"/>
    <dgm:cxn modelId="{5101FFB1-603F-4CF8-8EF8-79D8CF6FE487}" srcId="{D4BD58DC-D5B5-4983-9A6D-7BB95F818339}" destId="{F0178FFC-7842-4453-9B9A-A162A3418028}" srcOrd="1" destOrd="0" parTransId="{44C5B78D-6DD1-420C-A64A-C3F701D28485}" sibTransId="{4460A9C3-63E9-4EE8-AB0F-68A9B248CB10}"/>
    <dgm:cxn modelId="{784D71C3-C5FE-409C-BBCB-C435C0CB2782}" type="presOf" srcId="{70225225-B7EE-482F-A7A1-BDEF26B78F2F}" destId="{281AB892-647C-4EF8-8362-81B21A8516E6}" srcOrd="0" destOrd="0" presId="urn:microsoft.com/office/officeart/2018/2/layout/IconVerticalSolidList"/>
    <dgm:cxn modelId="{E29F8716-D9A9-417C-81E9-217768702F83}" type="presParOf" srcId="{4A1FD3EE-607A-4D1A-BDC1-26ACD5190434}" destId="{59ABEE8D-16CD-46AE-8480-55677AC9E222}" srcOrd="0" destOrd="0" presId="urn:microsoft.com/office/officeart/2018/2/layout/IconVerticalSolidList"/>
    <dgm:cxn modelId="{F1291FA9-BA3D-4C76-AAD4-D3744A839369}" type="presParOf" srcId="{59ABEE8D-16CD-46AE-8480-55677AC9E222}" destId="{0A2DBE78-940F-47F4-8DF6-29EB9A85D29E}" srcOrd="0" destOrd="0" presId="urn:microsoft.com/office/officeart/2018/2/layout/IconVerticalSolidList"/>
    <dgm:cxn modelId="{62929055-53E7-435E-9F92-1F1BD441825D}" type="presParOf" srcId="{59ABEE8D-16CD-46AE-8480-55677AC9E222}" destId="{0D90AC3C-67A2-428B-AE07-C7E18C0B84E9}" srcOrd="1" destOrd="0" presId="urn:microsoft.com/office/officeart/2018/2/layout/IconVerticalSolidList"/>
    <dgm:cxn modelId="{92E777B6-8F35-4EFC-ADF3-8731B7DD9630}" type="presParOf" srcId="{59ABEE8D-16CD-46AE-8480-55677AC9E222}" destId="{744DA5EC-9820-48B7-A674-82C897AA5626}" srcOrd="2" destOrd="0" presId="urn:microsoft.com/office/officeart/2018/2/layout/IconVerticalSolidList"/>
    <dgm:cxn modelId="{62FDA204-DB75-4BFA-B81E-50CC7481001A}" type="presParOf" srcId="{59ABEE8D-16CD-46AE-8480-55677AC9E222}" destId="{281AB892-647C-4EF8-8362-81B21A8516E6}" srcOrd="3" destOrd="0" presId="urn:microsoft.com/office/officeart/2018/2/layout/IconVerticalSolidList"/>
    <dgm:cxn modelId="{E1FDDCC6-A062-4E36-BD16-78278DB67B8A}" type="presParOf" srcId="{4A1FD3EE-607A-4D1A-BDC1-26ACD5190434}" destId="{8401B535-311B-4C4A-A984-6412916E9639}" srcOrd="1" destOrd="0" presId="urn:microsoft.com/office/officeart/2018/2/layout/IconVerticalSolidList"/>
    <dgm:cxn modelId="{9746DCF5-5DBE-4D7A-A984-1FDB931D13E7}" type="presParOf" srcId="{4A1FD3EE-607A-4D1A-BDC1-26ACD5190434}" destId="{3C1FAF98-A204-4FCD-8A1B-1765437248CB}" srcOrd="2" destOrd="0" presId="urn:microsoft.com/office/officeart/2018/2/layout/IconVerticalSolidList"/>
    <dgm:cxn modelId="{B4621FCD-9208-407E-861D-11C8B217C557}" type="presParOf" srcId="{3C1FAF98-A204-4FCD-8A1B-1765437248CB}" destId="{366DA7CD-4294-4E3C-8B32-7200A7091323}" srcOrd="0" destOrd="0" presId="urn:microsoft.com/office/officeart/2018/2/layout/IconVerticalSolidList"/>
    <dgm:cxn modelId="{58AF3BF4-6385-4F19-B9B7-D6D02235F042}" type="presParOf" srcId="{3C1FAF98-A204-4FCD-8A1B-1765437248CB}" destId="{495DDAB0-3B23-4A5F-B962-D5D63D225EE1}" srcOrd="1" destOrd="0" presId="urn:microsoft.com/office/officeart/2018/2/layout/IconVerticalSolidList"/>
    <dgm:cxn modelId="{613A662F-B1D3-475A-AA4D-5ABF2BBD3E37}" type="presParOf" srcId="{3C1FAF98-A204-4FCD-8A1B-1765437248CB}" destId="{360456D4-56DB-4847-95EF-FC078DA75B1F}" srcOrd="2" destOrd="0" presId="urn:microsoft.com/office/officeart/2018/2/layout/IconVerticalSolidList"/>
    <dgm:cxn modelId="{8F8D1ABF-7865-46F5-9F19-7C4E71C98D27}" type="presParOf" srcId="{3C1FAF98-A204-4FCD-8A1B-1765437248CB}" destId="{C71688A6-D271-4543-B57C-27BA546B869B}" srcOrd="3" destOrd="0" presId="urn:microsoft.com/office/officeart/2018/2/layout/IconVerticalSolidList"/>
    <dgm:cxn modelId="{0EA7D7D6-BE2A-4C96-976D-203FEEFDEDD4}" type="presParOf" srcId="{4A1FD3EE-607A-4D1A-BDC1-26ACD5190434}" destId="{398101AF-A638-4D55-BA0B-C9AFE460CAA4}" srcOrd="3" destOrd="0" presId="urn:microsoft.com/office/officeart/2018/2/layout/IconVerticalSolidList"/>
    <dgm:cxn modelId="{24E94021-E9EE-4DBE-9EB1-C0519727F402}" type="presParOf" srcId="{4A1FD3EE-607A-4D1A-BDC1-26ACD5190434}" destId="{403A79FA-645B-4837-AD45-AC66D5288040}" srcOrd="4" destOrd="0" presId="urn:microsoft.com/office/officeart/2018/2/layout/IconVerticalSolidList"/>
    <dgm:cxn modelId="{C788FD4E-68C2-46F8-BA25-33847E5A813E}" type="presParOf" srcId="{403A79FA-645B-4837-AD45-AC66D5288040}" destId="{AF00F6F2-FAF6-4D3A-A4CA-641D7E229D39}" srcOrd="0" destOrd="0" presId="urn:microsoft.com/office/officeart/2018/2/layout/IconVerticalSolidList"/>
    <dgm:cxn modelId="{5A934FBB-8B0A-4039-BB29-C395378B3FD7}" type="presParOf" srcId="{403A79FA-645B-4837-AD45-AC66D5288040}" destId="{C9470B9E-2001-4A34-949A-CAA309C5996A}" srcOrd="1" destOrd="0" presId="urn:microsoft.com/office/officeart/2018/2/layout/IconVerticalSolidList"/>
    <dgm:cxn modelId="{E54F2FD1-EBB7-4B40-AC1C-E85B40733135}" type="presParOf" srcId="{403A79FA-645B-4837-AD45-AC66D5288040}" destId="{D7993EBA-D63B-46BB-A61B-3EBE94047D30}" srcOrd="2" destOrd="0" presId="urn:microsoft.com/office/officeart/2018/2/layout/IconVerticalSolidList"/>
    <dgm:cxn modelId="{B96D49D9-FE44-409F-A72B-E836A5E37DA1}" type="presParOf" srcId="{403A79FA-645B-4837-AD45-AC66D5288040}" destId="{45AA875B-32E6-4843-AF28-E34EDDED8B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2280C7-228C-40C5-AF99-40AE6DD2EA0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A2E981-B31D-4E0B-9224-CB0EFFCA3A3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What is time? </a:t>
          </a:r>
          <a:endParaRPr lang="en-US"/>
        </a:p>
      </dgm:t>
    </dgm:pt>
    <dgm:pt modelId="{610BC74A-B565-44A0-B3F2-D46B4010E556}" type="parTrans" cxnId="{5107AB8A-DDDF-4505-86DC-97D619ABEA6D}">
      <dgm:prSet/>
      <dgm:spPr/>
      <dgm:t>
        <a:bodyPr/>
        <a:lstStyle/>
        <a:p>
          <a:endParaRPr lang="en-US"/>
        </a:p>
      </dgm:t>
    </dgm:pt>
    <dgm:pt modelId="{6519B6A4-B553-41BD-A769-060278B73202}" type="sibTrans" cxnId="{5107AB8A-DDDF-4505-86DC-97D619ABEA6D}">
      <dgm:prSet/>
      <dgm:spPr/>
      <dgm:t>
        <a:bodyPr/>
        <a:lstStyle/>
        <a:p>
          <a:endParaRPr lang="en-US"/>
        </a:p>
      </dgm:t>
    </dgm:pt>
    <dgm:pt modelId="{968B8E33-849F-4E37-B2C9-19E2EDA43F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/>
            <a:t>Are my feelings real?</a:t>
          </a:r>
          <a:endParaRPr lang="en-US"/>
        </a:p>
      </dgm:t>
    </dgm:pt>
    <dgm:pt modelId="{BCB4B865-4CFA-4968-A3C1-3BA834F28A07}" type="parTrans" cxnId="{0592E8CB-A09E-45EB-8660-4823EB0FF975}">
      <dgm:prSet/>
      <dgm:spPr/>
      <dgm:t>
        <a:bodyPr/>
        <a:lstStyle/>
        <a:p>
          <a:endParaRPr lang="en-US"/>
        </a:p>
      </dgm:t>
    </dgm:pt>
    <dgm:pt modelId="{2B00520B-7967-48B4-B628-477FE5D0D1AE}" type="sibTrans" cxnId="{0592E8CB-A09E-45EB-8660-4823EB0FF975}">
      <dgm:prSet/>
      <dgm:spPr/>
      <dgm:t>
        <a:bodyPr/>
        <a:lstStyle/>
        <a:p>
          <a:endParaRPr lang="en-US"/>
        </a:p>
      </dgm:t>
    </dgm:pt>
    <dgm:pt modelId="{56CE3C91-FC25-4C34-9DE8-4BCA3118A6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/>
            <a:t>What is 'nothing' and does it exist?</a:t>
          </a:r>
          <a:endParaRPr lang="en-US" dirty="0"/>
        </a:p>
      </dgm:t>
    </dgm:pt>
    <dgm:pt modelId="{C5A6F911-824C-4C48-B8CF-964112A75953}" type="parTrans" cxnId="{EB32E183-E6DD-4BE6-A2DD-36F288FE1975}">
      <dgm:prSet/>
      <dgm:spPr/>
      <dgm:t>
        <a:bodyPr/>
        <a:lstStyle/>
        <a:p>
          <a:endParaRPr lang="en-US"/>
        </a:p>
      </dgm:t>
    </dgm:pt>
    <dgm:pt modelId="{55664590-2206-4458-8AD6-295FE764F73C}" type="sibTrans" cxnId="{EB32E183-E6DD-4BE6-A2DD-36F288FE1975}">
      <dgm:prSet/>
      <dgm:spPr/>
      <dgm:t>
        <a:bodyPr/>
        <a:lstStyle/>
        <a:p>
          <a:endParaRPr lang="en-US"/>
        </a:p>
      </dgm:t>
    </dgm:pt>
    <dgm:pt modelId="{58EEBCE7-2DC0-4C7C-99DF-002C4A04C12A}" type="pres">
      <dgm:prSet presAssocID="{F12280C7-228C-40C5-AF99-40AE6DD2EA0B}" presName="root" presStyleCnt="0">
        <dgm:presLayoutVars>
          <dgm:dir/>
          <dgm:resizeHandles val="exact"/>
        </dgm:presLayoutVars>
      </dgm:prSet>
      <dgm:spPr/>
    </dgm:pt>
    <dgm:pt modelId="{FBB68754-F593-4293-8277-2FF87006F5C2}" type="pres">
      <dgm:prSet presAssocID="{B9A2E981-B31D-4E0B-9224-CB0EFFCA3A34}" presName="compNode" presStyleCnt="0"/>
      <dgm:spPr/>
    </dgm:pt>
    <dgm:pt modelId="{7E41C44E-A89A-4FCB-A3C8-86C1A48F10B5}" type="pres">
      <dgm:prSet presAssocID="{B9A2E981-B31D-4E0B-9224-CB0EFFCA3A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D030A033-AFB7-42DF-A150-DA6187D12D59}" type="pres">
      <dgm:prSet presAssocID="{B9A2E981-B31D-4E0B-9224-CB0EFFCA3A34}" presName="spaceRect" presStyleCnt="0"/>
      <dgm:spPr/>
    </dgm:pt>
    <dgm:pt modelId="{926F0405-F5F4-4707-B83B-AC9BA5F0115C}" type="pres">
      <dgm:prSet presAssocID="{B9A2E981-B31D-4E0B-9224-CB0EFFCA3A34}" presName="textRect" presStyleLbl="revTx" presStyleIdx="0" presStyleCnt="3">
        <dgm:presLayoutVars>
          <dgm:chMax val="1"/>
          <dgm:chPref val="1"/>
        </dgm:presLayoutVars>
      </dgm:prSet>
      <dgm:spPr/>
    </dgm:pt>
    <dgm:pt modelId="{DD5E3F7A-9E36-46D3-A9D0-6D6CD490EBBD}" type="pres">
      <dgm:prSet presAssocID="{6519B6A4-B553-41BD-A769-060278B73202}" presName="sibTrans" presStyleCnt="0"/>
      <dgm:spPr/>
    </dgm:pt>
    <dgm:pt modelId="{D89CA1CB-42C0-47DD-A0C4-7A46021A4BDD}" type="pres">
      <dgm:prSet presAssocID="{968B8E33-849F-4E37-B2C9-19E2EDA43FD5}" presName="compNode" presStyleCnt="0"/>
      <dgm:spPr/>
    </dgm:pt>
    <dgm:pt modelId="{ED2AB4BA-BFF1-4C33-A3DA-D042C548510E}" type="pres">
      <dgm:prSet presAssocID="{968B8E33-849F-4E37-B2C9-19E2EDA43FD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utral Face with No Fill"/>
        </a:ext>
      </dgm:extLst>
    </dgm:pt>
    <dgm:pt modelId="{36AA6860-F73B-4BA3-B167-E6AFBC388961}" type="pres">
      <dgm:prSet presAssocID="{968B8E33-849F-4E37-B2C9-19E2EDA43FD5}" presName="spaceRect" presStyleCnt="0"/>
      <dgm:spPr/>
    </dgm:pt>
    <dgm:pt modelId="{32CFC0A2-F3B7-4FD8-B86F-0F7B66470044}" type="pres">
      <dgm:prSet presAssocID="{968B8E33-849F-4E37-B2C9-19E2EDA43FD5}" presName="textRect" presStyleLbl="revTx" presStyleIdx="1" presStyleCnt="3">
        <dgm:presLayoutVars>
          <dgm:chMax val="1"/>
          <dgm:chPref val="1"/>
        </dgm:presLayoutVars>
      </dgm:prSet>
      <dgm:spPr/>
    </dgm:pt>
    <dgm:pt modelId="{16463481-5128-4462-8F3F-8F716BF52B16}" type="pres">
      <dgm:prSet presAssocID="{2B00520B-7967-48B4-B628-477FE5D0D1AE}" presName="sibTrans" presStyleCnt="0"/>
      <dgm:spPr/>
    </dgm:pt>
    <dgm:pt modelId="{FD45A125-3ED9-4E37-A1FC-C292577CB088}" type="pres">
      <dgm:prSet presAssocID="{56CE3C91-FC25-4C34-9DE8-4BCA3118A67F}" presName="compNode" presStyleCnt="0"/>
      <dgm:spPr/>
    </dgm:pt>
    <dgm:pt modelId="{B1207D0F-E992-4E2A-A13A-79C372F8574A}" type="pres">
      <dgm:prSet presAssocID="{56CE3C91-FC25-4C34-9DE8-4BCA3118A67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81447F28-CAB9-4110-B520-CF13BF73E383}" type="pres">
      <dgm:prSet presAssocID="{56CE3C91-FC25-4C34-9DE8-4BCA3118A67F}" presName="spaceRect" presStyleCnt="0"/>
      <dgm:spPr/>
    </dgm:pt>
    <dgm:pt modelId="{6272481D-4E2C-4382-9B99-564ADAD02E07}" type="pres">
      <dgm:prSet presAssocID="{56CE3C91-FC25-4C34-9DE8-4BCA3118A67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A42FC35-4D5B-4E32-80A4-E6695F482D89}" type="presOf" srcId="{56CE3C91-FC25-4C34-9DE8-4BCA3118A67F}" destId="{6272481D-4E2C-4382-9B99-564ADAD02E07}" srcOrd="0" destOrd="0" presId="urn:microsoft.com/office/officeart/2018/2/layout/IconLabelList"/>
    <dgm:cxn modelId="{6CA9DF4B-FAFA-4ADD-951B-8C66332CCFE5}" type="presOf" srcId="{B9A2E981-B31D-4E0B-9224-CB0EFFCA3A34}" destId="{926F0405-F5F4-4707-B83B-AC9BA5F0115C}" srcOrd="0" destOrd="0" presId="urn:microsoft.com/office/officeart/2018/2/layout/IconLabelList"/>
    <dgm:cxn modelId="{FE70397B-F188-4523-95E3-D33A755D1F86}" type="presOf" srcId="{968B8E33-849F-4E37-B2C9-19E2EDA43FD5}" destId="{32CFC0A2-F3B7-4FD8-B86F-0F7B66470044}" srcOrd="0" destOrd="0" presId="urn:microsoft.com/office/officeart/2018/2/layout/IconLabelList"/>
    <dgm:cxn modelId="{D2DB9F7E-BB89-48F4-8748-01A300D2ECF8}" type="presOf" srcId="{F12280C7-228C-40C5-AF99-40AE6DD2EA0B}" destId="{58EEBCE7-2DC0-4C7C-99DF-002C4A04C12A}" srcOrd="0" destOrd="0" presId="urn:microsoft.com/office/officeart/2018/2/layout/IconLabelList"/>
    <dgm:cxn modelId="{EB32E183-E6DD-4BE6-A2DD-36F288FE1975}" srcId="{F12280C7-228C-40C5-AF99-40AE6DD2EA0B}" destId="{56CE3C91-FC25-4C34-9DE8-4BCA3118A67F}" srcOrd="2" destOrd="0" parTransId="{C5A6F911-824C-4C48-B8CF-964112A75953}" sibTransId="{55664590-2206-4458-8AD6-295FE764F73C}"/>
    <dgm:cxn modelId="{5107AB8A-DDDF-4505-86DC-97D619ABEA6D}" srcId="{F12280C7-228C-40C5-AF99-40AE6DD2EA0B}" destId="{B9A2E981-B31D-4E0B-9224-CB0EFFCA3A34}" srcOrd="0" destOrd="0" parTransId="{610BC74A-B565-44A0-B3F2-D46B4010E556}" sibTransId="{6519B6A4-B553-41BD-A769-060278B73202}"/>
    <dgm:cxn modelId="{0592E8CB-A09E-45EB-8660-4823EB0FF975}" srcId="{F12280C7-228C-40C5-AF99-40AE6DD2EA0B}" destId="{968B8E33-849F-4E37-B2C9-19E2EDA43FD5}" srcOrd="1" destOrd="0" parTransId="{BCB4B865-4CFA-4968-A3C1-3BA834F28A07}" sibTransId="{2B00520B-7967-48B4-B628-477FE5D0D1AE}"/>
    <dgm:cxn modelId="{59746DCA-4AA2-4A2A-9F9C-0F7B2E70C0F4}" type="presParOf" srcId="{58EEBCE7-2DC0-4C7C-99DF-002C4A04C12A}" destId="{FBB68754-F593-4293-8277-2FF87006F5C2}" srcOrd="0" destOrd="0" presId="urn:microsoft.com/office/officeart/2018/2/layout/IconLabelList"/>
    <dgm:cxn modelId="{C052A861-0B34-498C-A592-9D903FAD63DB}" type="presParOf" srcId="{FBB68754-F593-4293-8277-2FF87006F5C2}" destId="{7E41C44E-A89A-4FCB-A3C8-86C1A48F10B5}" srcOrd="0" destOrd="0" presId="urn:microsoft.com/office/officeart/2018/2/layout/IconLabelList"/>
    <dgm:cxn modelId="{071FDD48-3D65-4073-B736-6941224F415E}" type="presParOf" srcId="{FBB68754-F593-4293-8277-2FF87006F5C2}" destId="{D030A033-AFB7-42DF-A150-DA6187D12D59}" srcOrd="1" destOrd="0" presId="urn:microsoft.com/office/officeart/2018/2/layout/IconLabelList"/>
    <dgm:cxn modelId="{8D98925F-2848-452D-BA1D-50B4844F12F1}" type="presParOf" srcId="{FBB68754-F593-4293-8277-2FF87006F5C2}" destId="{926F0405-F5F4-4707-B83B-AC9BA5F0115C}" srcOrd="2" destOrd="0" presId="urn:microsoft.com/office/officeart/2018/2/layout/IconLabelList"/>
    <dgm:cxn modelId="{87886D67-555D-4297-A3C0-4C90DB8F1042}" type="presParOf" srcId="{58EEBCE7-2DC0-4C7C-99DF-002C4A04C12A}" destId="{DD5E3F7A-9E36-46D3-A9D0-6D6CD490EBBD}" srcOrd="1" destOrd="0" presId="urn:microsoft.com/office/officeart/2018/2/layout/IconLabelList"/>
    <dgm:cxn modelId="{C020779B-74C0-467C-BB54-190DEF5933D1}" type="presParOf" srcId="{58EEBCE7-2DC0-4C7C-99DF-002C4A04C12A}" destId="{D89CA1CB-42C0-47DD-A0C4-7A46021A4BDD}" srcOrd="2" destOrd="0" presId="urn:microsoft.com/office/officeart/2018/2/layout/IconLabelList"/>
    <dgm:cxn modelId="{263BBD80-7639-49EE-A4D5-57220B61E894}" type="presParOf" srcId="{D89CA1CB-42C0-47DD-A0C4-7A46021A4BDD}" destId="{ED2AB4BA-BFF1-4C33-A3DA-D042C548510E}" srcOrd="0" destOrd="0" presId="urn:microsoft.com/office/officeart/2018/2/layout/IconLabelList"/>
    <dgm:cxn modelId="{00A655A2-5AEA-4912-9C00-CFB9DE886FA6}" type="presParOf" srcId="{D89CA1CB-42C0-47DD-A0C4-7A46021A4BDD}" destId="{36AA6860-F73B-4BA3-B167-E6AFBC388961}" srcOrd="1" destOrd="0" presId="urn:microsoft.com/office/officeart/2018/2/layout/IconLabelList"/>
    <dgm:cxn modelId="{DC26535F-13E4-4152-ABF8-04CBAF3D563E}" type="presParOf" srcId="{D89CA1CB-42C0-47DD-A0C4-7A46021A4BDD}" destId="{32CFC0A2-F3B7-4FD8-B86F-0F7B66470044}" srcOrd="2" destOrd="0" presId="urn:microsoft.com/office/officeart/2018/2/layout/IconLabelList"/>
    <dgm:cxn modelId="{7AECCA35-83D9-455E-A416-FCC68E7B5ED9}" type="presParOf" srcId="{58EEBCE7-2DC0-4C7C-99DF-002C4A04C12A}" destId="{16463481-5128-4462-8F3F-8F716BF52B16}" srcOrd="3" destOrd="0" presId="urn:microsoft.com/office/officeart/2018/2/layout/IconLabelList"/>
    <dgm:cxn modelId="{FE92D369-B60A-46AB-8A43-BA5AB6715179}" type="presParOf" srcId="{58EEBCE7-2DC0-4C7C-99DF-002C4A04C12A}" destId="{FD45A125-3ED9-4E37-A1FC-C292577CB088}" srcOrd="4" destOrd="0" presId="urn:microsoft.com/office/officeart/2018/2/layout/IconLabelList"/>
    <dgm:cxn modelId="{55D241FC-196C-4E75-81C0-AFC84ECEF7C8}" type="presParOf" srcId="{FD45A125-3ED9-4E37-A1FC-C292577CB088}" destId="{B1207D0F-E992-4E2A-A13A-79C372F8574A}" srcOrd="0" destOrd="0" presId="urn:microsoft.com/office/officeart/2018/2/layout/IconLabelList"/>
    <dgm:cxn modelId="{550E1B8C-799E-4347-B0CF-E9C8B5D92758}" type="presParOf" srcId="{FD45A125-3ED9-4E37-A1FC-C292577CB088}" destId="{81447F28-CAB9-4110-B520-CF13BF73E383}" srcOrd="1" destOrd="0" presId="urn:microsoft.com/office/officeart/2018/2/layout/IconLabelList"/>
    <dgm:cxn modelId="{BA5856EE-A9F7-4720-96C1-64E4E30111D5}" type="presParOf" srcId="{FD45A125-3ED9-4E37-A1FC-C292577CB088}" destId="{6272481D-4E2C-4382-9B99-564ADAD02E0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DB57DB-73B2-4103-97EC-CC6411AD9B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F0617B0-1CCF-4457-857A-C7C48C1CE3B1}">
      <dgm:prSet/>
      <dgm:spPr/>
      <dgm:t>
        <a:bodyPr/>
        <a:lstStyle/>
        <a:p>
          <a:r>
            <a:rPr lang="en-GB" b="0" i="0" dirty="0"/>
            <a:t>Ontology discusses what you want to know about the theory of ‘being’ = how the nature of the object being studied results in knowledge. </a:t>
          </a:r>
          <a:endParaRPr lang="en-US" dirty="0"/>
        </a:p>
      </dgm:t>
    </dgm:pt>
    <dgm:pt modelId="{3AACFB64-7B5B-4252-9369-6CA3932F9D3C}" type="parTrans" cxnId="{CF0D6032-505A-406D-9A3B-12ADA8FAEFE9}">
      <dgm:prSet/>
      <dgm:spPr/>
      <dgm:t>
        <a:bodyPr/>
        <a:lstStyle/>
        <a:p>
          <a:endParaRPr lang="en-US"/>
        </a:p>
      </dgm:t>
    </dgm:pt>
    <dgm:pt modelId="{E10F5055-FBE4-4E4D-9BF8-A27AAC3E2B72}" type="sibTrans" cxnId="{CF0D6032-505A-406D-9A3B-12ADA8FAEFE9}">
      <dgm:prSet/>
      <dgm:spPr/>
      <dgm:t>
        <a:bodyPr/>
        <a:lstStyle/>
        <a:p>
          <a:endParaRPr lang="en-US"/>
        </a:p>
      </dgm:t>
    </dgm:pt>
    <dgm:pt modelId="{715ABC3C-1C0E-409C-A35D-8E2AE731442B}">
      <dgm:prSet/>
      <dgm:spPr/>
      <dgm:t>
        <a:bodyPr/>
        <a:lstStyle/>
        <a:p>
          <a:r>
            <a:rPr lang="en-GB" b="0" i="0" dirty="0"/>
            <a:t>Epistemology discusses the process of acquiring knowledge. </a:t>
          </a:r>
          <a:endParaRPr lang="en-US" dirty="0"/>
        </a:p>
      </dgm:t>
    </dgm:pt>
    <dgm:pt modelId="{0BBBA692-1A92-496A-B400-637FFF546497}" type="parTrans" cxnId="{CA5CEE07-D06A-49C2-880E-9EE465D82BE7}">
      <dgm:prSet/>
      <dgm:spPr/>
      <dgm:t>
        <a:bodyPr/>
        <a:lstStyle/>
        <a:p>
          <a:endParaRPr lang="en-US"/>
        </a:p>
      </dgm:t>
    </dgm:pt>
    <dgm:pt modelId="{F6471969-0C10-4027-968B-3ABCC6016841}" type="sibTrans" cxnId="{CA5CEE07-D06A-49C2-880E-9EE465D82BE7}">
      <dgm:prSet/>
      <dgm:spPr/>
      <dgm:t>
        <a:bodyPr/>
        <a:lstStyle/>
        <a:p>
          <a:endParaRPr lang="en-US"/>
        </a:p>
      </dgm:t>
    </dgm:pt>
    <dgm:pt modelId="{C22E10DF-E88C-4F94-9AF6-77F32961A5E9}">
      <dgm:prSet/>
      <dgm:spPr/>
      <dgm:t>
        <a:bodyPr/>
        <a:lstStyle/>
        <a:p>
          <a:r>
            <a:rPr lang="en-GB" b="0" i="0"/>
            <a:t>Axiology discusses the value associated with the usefulness of the knowledge gained.</a:t>
          </a:r>
          <a:endParaRPr lang="en-US"/>
        </a:p>
      </dgm:t>
    </dgm:pt>
    <dgm:pt modelId="{6F8390EC-BFEB-4C6E-A9CC-451FD5FC00DA}" type="parTrans" cxnId="{69A6D9E1-0E47-4EF5-850E-269847BA7E84}">
      <dgm:prSet/>
      <dgm:spPr/>
      <dgm:t>
        <a:bodyPr/>
        <a:lstStyle/>
        <a:p>
          <a:endParaRPr lang="en-US"/>
        </a:p>
      </dgm:t>
    </dgm:pt>
    <dgm:pt modelId="{E4B63AA1-0EA4-4F2B-96BD-6568B854D836}" type="sibTrans" cxnId="{69A6D9E1-0E47-4EF5-850E-269847BA7E84}">
      <dgm:prSet/>
      <dgm:spPr/>
      <dgm:t>
        <a:bodyPr/>
        <a:lstStyle/>
        <a:p>
          <a:endParaRPr lang="en-US"/>
        </a:p>
      </dgm:t>
    </dgm:pt>
    <dgm:pt modelId="{BC6998AA-70A1-4ADE-AE6B-3C12A165D300}" type="pres">
      <dgm:prSet presAssocID="{46DB57DB-73B2-4103-97EC-CC6411AD9BED}" presName="root" presStyleCnt="0">
        <dgm:presLayoutVars>
          <dgm:dir/>
          <dgm:resizeHandles val="exact"/>
        </dgm:presLayoutVars>
      </dgm:prSet>
      <dgm:spPr/>
    </dgm:pt>
    <dgm:pt modelId="{0C2B066C-3BEA-47B3-A3F9-FA0FCA1C25EB}" type="pres">
      <dgm:prSet presAssocID="{6F0617B0-1CCF-4457-857A-C7C48C1CE3B1}" presName="compNode" presStyleCnt="0"/>
      <dgm:spPr/>
    </dgm:pt>
    <dgm:pt modelId="{5C04B6A1-A40E-4F47-A787-1116C27AE407}" type="pres">
      <dgm:prSet presAssocID="{6F0617B0-1CCF-4457-857A-C7C48C1CE3B1}" presName="bgRect" presStyleLbl="bgShp" presStyleIdx="0" presStyleCnt="3"/>
      <dgm:spPr/>
    </dgm:pt>
    <dgm:pt modelId="{F11EC0C8-7B19-47D7-A805-8978D703E58E}" type="pres">
      <dgm:prSet presAssocID="{6F0617B0-1CCF-4457-857A-C7C48C1CE3B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49876E6A-59B8-4EAD-83C0-5E214E9FBC79}" type="pres">
      <dgm:prSet presAssocID="{6F0617B0-1CCF-4457-857A-C7C48C1CE3B1}" presName="spaceRect" presStyleCnt="0"/>
      <dgm:spPr/>
    </dgm:pt>
    <dgm:pt modelId="{6611595A-395B-4EFC-89D4-A6764718537A}" type="pres">
      <dgm:prSet presAssocID="{6F0617B0-1CCF-4457-857A-C7C48C1CE3B1}" presName="parTx" presStyleLbl="revTx" presStyleIdx="0" presStyleCnt="3">
        <dgm:presLayoutVars>
          <dgm:chMax val="0"/>
          <dgm:chPref val="0"/>
        </dgm:presLayoutVars>
      </dgm:prSet>
      <dgm:spPr/>
    </dgm:pt>
    <dgm:pt modelId="{F4CF6948-24CB-45A8-A621-4197BDF6E3F9}" type="pres">
      <dgm:prSet presAssocID="{E10F5055-FBE4-4E4D-9BF8-A27AAC3E2B72}" presName="sibTrans" presStyleCnt="0"/>
      <dgm:spPr/>
    </dgm:pt>
    <dgm:pt modelId="{C59D326B-2B23-459C-ADF5-579DEBCCF49D}" type="pres">
      <dgm:prSet presAssocID="{715ABC3C-1C0E-409C-A35D-8E2AE731442B}" presName="compNode" presStyleCnt="0"/>
      <dgm:spPr/>
    </dgm:pt>
    <dgm:pt modelId="{8EFE7780-401C-4063-AF73-045C0D7644B4}" type="pres">
      <dgm:prSet presAssocID="{715ABC3C-1C0E-409C-A35D-8E2AE731442B}" presName="bgRect" presStyleLbl="bgShp" presStyleIdx="1" presStyleCnt="3"/>
      <dgm:spPr/>
    </dgm:pt>
    <dgm:pt modelId="{415423AC-8FAA-4B3B-B937-39A5783C594F}" type="pres">
      <dgm:prSet presAssocID="{715ABC3C-1C0E-409C-A35D-8E2AE731442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45ACA47-4647-4BBC-8A53-ECD888713DE5}" type="pres">
      <dgm:prSet presAssocID="{715ABC3C-1C0E-409C-A35D-8E2AE731442B}" presName="spaceRect" presStyleCnt="0"/>
      <dgm:spPr/>
    </dgm:pt>
    <dgm:pt modelId="{AB5180CF-F23F-41C0-82A6-8D8C351EC63C}" type="pres">
      <dgm:prSet presAssocID="{715ABC3C-1C0E-409C-A35D-8E2AE731442B}" presName="parTx" presStyleLbl="revTx" presStyleIdx="1" presStyleCnt="3">
        <dgm:presLayoutVars>
          <dgm:chMax val="0"/>
          <dgm:chPref val="0"/>
        </dgm:presLayoutVars>
      </dgm:prSet>
      <dgm:spPr/>
    </dgm:pt>
    <dgm:pt modelId="{F07ADBF8-70CF-4B78-80F8-B07097977345}" type="pres">
      <dgm:prSet presAssocID="{F6471969-0C10-4027-968B-3ABCC6016841}" presName="sibTrans" presStyleCnt="0"/>
      <dgm:spPr/>
    </dgm:pt>
    <dgm:pt modelId="{6397E719-9EF1-4C75-A710-F4C76BC4C97F}" type="pres">
      <dgm:prSet presAssocID="{C22E10DF-E88C-4F94-9AF6-77F32961A5E9}" presName="compNode" presStyleCnt="0"/>
      <dgm:spPr/>
    </dgm:pt>
    <dgm:pt modelId="{9352E0FC-4B8D-469C-AD04-F0E0AAF03E47}" type="pres">
      <dgm:prSet presAssocID="{C22E10DF-E88C-4F94-9AF6-77F32961A5E9}" presName="bgRect" presStyleLbl="bgShp" presStyleIdx="2" presStyleCnt="3"/>
      <dgm:spPr/>
    </dgm:pt>
    <dgm:pt modelId="{610A0FA8-8D28-4004-B9AD-A26DB70766C2}" type="pres">
      <dgm:prSet presAssocID="{C22E10DF-E88C-4F94-9AF6-77F32961A5E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8D52163-D07F-4AF1-AE34-38914829C890}" type="pres">
      <dgm:prSet presAssocID="{C22E10DF-E88C-4F94-9AF6-77F32961A5E9}" presName="spaceRect" presStyleCnt="0"/>
      <dgm:spPr/>
    </dgm:pt>
    <dgm:pt modelId="{C62E7EA7-77CD-464C-8014-C13FDE238436}" type="pres">
      <dgm:prSet presAssocID="{C22E10DF-E88C-4F94-9AF6-77F32961A5E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A5CEE07-D06A-49C2-880E-9EE465D82BE7}" srcId="{46DB57DB-73B2-4103-97EC-CC6411AD9BED}" destId="{715ABC3C-1C0E-409C-A35D-8E2AE731442B}" srcOrd="1" destOrd="0" parTransId="{0BBBA692-1A92-496A-B400-637FFF546497}" sibTransId="{F6471969-0C10-4027-968B-3ABCC6016841}"/>
    <dgm:cxn modelId="{2E14AB26-3DCA-4AF5-8838-9B9FB100C610}" type="presOf" srcId="{46DB57DB-73B2-4103-97EC-CC6411AD9BED}" destId="{BC6998AA-70A1-4ADE-AE6B-3C12A165D300}" srcOrd="0" destOrd="0" presId="urn:microsoft.com/office/officeart/2018/2/layout/IconVerticalSolidList"/>
    <dgm:cxn modelId="{CF0D6032-505A-406D-9A3B-12ADA8FAEFE9}" srcId="{46DB57DB-73B2-4103-97EC-CC6411AD9BED}" destId="{6F0617B0-1CCF-4457-857A-C7C48C1CE3B1}" srcOrd="0" destOrd="0" parTransId="{3AACFB64-7B5B-4252-9369-6CA3932F9D3C}" sibTransId="{E10F5055-FBE4-4E4D-9BF8-A27AAC3E2B72}"/>
    <dgm:cxn modelId="{DE56D1AA-4709-459A-95DF-49C96B75B905}" type="presOf" srcId="{C22E10DF-E88C-4F94-9AF6-77F32961A5E9}" destId="{C62E7EA7-77CD-464C-8014-C13FDE238436}" srcOrd="0" destOrd="0" presId="urn:microsoft.com/office/officeart/2018/2/layout/IconVerticalSolidList"/>
    <dgm:cxn modelId="{45329DB1-A1C6-4860-B302-E5BA02DA46D3}" type="presOf" srcId="{6F0617B0-1CCF-4457-857A-C7C48C1CE3B1}" destId="{6611595A-395B-4EFC-89D4-A6764718537A}" srcOrd="0" destOrd="0" presId="urn:microsoft.com/office/officeart/2018/2/layout/IconVerticalSolidList"/>
    <dgm:cxn modelId="{48460EB6-16EF-41CC-BBB2-23E1D28569D3}" type="presOf" srcId="{715ABC3C-1C0E-409C-A35D-8E2AE731442B}" destId="{AB5180CF-F23F-41C0-82A6-8D8C351EC63C}" srcOrd="0" destOrd="0" presId="urn:microsoft.com/office/officeart/2018/2/layout/IconVerticalSolidList"/>
    <dgm:cxn modelId="{69A6D9E1-0E47-4EF5-850E-269847BA7E84}" srcId="{46DB57DB-73B2-4103-97EC-CC6411AD9BED}" destId="{C22E10DF-E88C-4F94-9AF6-77F32961A5E9}" srcOrd="2" destOrd="0" parTransId="{6F8390EC-BFEB-4C6E-A9CC-451FD5FC00DA}" sibTransId="{E4B63AA1-0EA4-4F2B-96BD-6568B854D836}"/>
    <dgm:cxn modelId="{E8B9D630-AE0A-43E1-8107-F3D87E389960}" type="presParOf" srcId="{BC6998AA-70A1-4ADE-AE6B-3C12A165D300}" destId="{0C2B066C-3BEA-47B3-A3F9-FA0FCA1C25EB}" srcOrd="0" destOrd="0" presId="urn:microsoft.com/office/officeart/2018/2/layout/IconVerticalSolidList"/>
    <dgm:cxn modelId="{52A38F04-D73B-459D-8A33-D48235844342}" type="presParOf" srcId="{0C2B066C-3BEA-47B3-A3F9-FA0FCA1C25EB}" destId="{5C04B6A1-A40E-4F47-A787-1116C27AE407}" srcOrd="0" destOrd="0" presId="urn:microsoft.com/office/officeart/2018/2/layout/IconVerticalSolidList"/>
    <dgm:cxn modelId="{F28D1387-3E42-482D-9AD5-4ED8BFF72893}" type="presParOf" srcId="{0C2B066C-3BEA-47B3-A3F9-FA0FCA1C25EB}" destId="{F11EC0C8-7B19-47D7-A805-8978D703E58E}" srcOrd="1" destOrd="0" presId="urn:microsoft.com/office/officeart/2018/2/layout/IconVerticalSolidList"/>
    <dgm:cxn modelId="{4E473B96-9616-4678-8432-A885F749A4E0}" type="presParOf" srcId="{0C2B066C-3BEA-47B3-A3F9-FA0FCA1C25EB}" destId="{49876E6A-59B8-4EAD-83C0-5E214E9FBC79}" srcOrd="2" destOrd="0" presId="urn:microsoft.com/office/officeart/2018/2/layout/IconVerticalSolidList"/>
    <dgm:cxn modelId="{8B7C1C1E-02B6-42CE-9C97-BA8D8E9F3C1E}" type="presParOf" srcId="{0C2B066C-3BEA-47B3-A3F9-FA0FCA1C25EB}" destId="{6611595A-395B-4EFC-89D4-A6764718537A}" srcOrd="3" destOrd="0" presId="urn:microsoft.com/office/officeart/2018/2/layout/IconVerticalSolidList"/>
    <dgm:cxn modelId="{3FCEA0B0-5018-4943-9A66-0DB94BA65FF0}" type="presParOf" srcId="{BC6998AA-70A1-4ADE-AE6B-3C12A165D300}" destId="{F4CF6948-24CB-45A8-A621-4197BDF6E3F9}" srcOrd="1" destOrd="0" presId="urn:microsoft.com/office/officeart/2018/2/layout/IconVerticalSolidList"/>
    <dgm:cxn modelId="{BC26D969-58EA-41FA-BCDF-0E24A8B7D689}" type="presParOf" srcId="{BC6998AA-70A1-4ADE-AE6B-3C12A165D300}" destId="{C59D326B-2B23-459C-ADF5-579DEBCCF49D}" srcOrd="2" destOrd="0" presId="urn:microsoft.com/office/officeart/2018/2/layout/IconVerticalSolidList"/>
    <dgm:cxn modelId="{0843E964-682F-412D-B72E-11811D812239}" type="presParOf" srcId="{C59D326B-2B23-459C-ADF5-579DEBCCF49D}" destId="{8EFE7780-401C-4063-AF73-045C0D7644B4}" srcOrd="0" destOrd="0" presId="urn:microsoft.com/office/officeart/2018/2/layout/IconVerticalSolidList"/>
    <dgm:cxn modelId="{71BDD740-DFF3-47BB-B78A-C5ADE18F564A}" type="presParOf" srcId="{C59D326B-2B23-459C-ADF5-579DEBCCF49D}" destId="{415423AC-8FAA-4B3B-B937-39A5783C594F}" srcOrd="1" destOrd="0" presId="urn:microsoft.com/office/officeart/2018/2/layout/IconVerticalSolidList"/>
    <dgm:cxn modelId="{09EE98F4-2607-43DB-AF6E-8979CAC7E75A}" type="presParOf" srcId="{C59D326B-2B23-459C-ADF5-579DEBCCF49D}" destId="{E45ACA47-4647-4BBC-8A53-ECD888713DE5}" srcOrd="2" destOrd="0" presId="urn:microsoft.com/office/officeart/2018/2/layout/IconVerticalSolidList"/>
    <dgm:cxn modelId="{9790FC1B-9D9F-4C9C-8F27-CE22CFE1F8AB}" type="presParOf" srcId="{C59D326B-2B23-459C-ADF5-579DEBCCF49D}" destId="{AB5180CF-F23F-41C0-82A6-8D8C351EC63C}" srcOrd="3" destOrd="0" presId="urn:microsoft.com/office/officeart/2018/2/layout/IconVerticalSolidList"/>
    <dgm:cxn modelId="{D365797B-7050-4442-AED7-98313F507618}" type="presParOf" srcId="{BC6998AA-70A1-4ADE-AE6B-3C12A165D300}" destId="{F07ADBF8-70CF-4B78-80F8-B07097977345}" srcOrd="3" destOrd="0" presId="urn:microsoft.com/office/officeart/2018/2/layout/IconVerticalSolidList"/>
    <dgm:cxn modelId="{640C3D8F-C0D4-44A2-BAB1-CA499F2B1FE9}" type="presParOf" srcId="{BC6998AA-70A1-4ADE-AE6B-3C12A165D300}" destId="{6397E719-9EF1-4C75-A710-F4C76BC4C97F}" srcOrd="4" destOrd="0" presId="urn:microsoft.com/office/officeart/2018/2/layout/IconVerticalSolidList"/>
    <dgm:cxn modelId="{736D4FEB-B5EE-4CFF-89AF-C4D10E5627D3}" type="presParOf" srcId="{6397E719-9EF1-4C75-A710-F4C76BC4C97F}" destId="{9352E0FC-4B8D-469C-AD04-F0E0AAF03E47}" srcOrd="0" destOrd="0" presId="urn:microsoft.com/office/officeart/2018/2/layout/IconVerticalSolidList"/>
    <dgm:cxn modelId="{A724D58F-5C59-4888-A3EC-83D86F5351DE}" type="presParOf" srcId="{6397E719-9EF1-4C75-A710-F4C76BC4C97F}" destId="{610A0FA8-8D28-4004-B9AD-A26DB70766C2}" srcOrd="1" destOrd="0" presId="urn:microsoft.com/office/officeart/2018/2/layout/IconVerticalSolidList"/>
    <dgm:cxn modelId="{11323339-A9B6-464E-BAD4-EC9561C3D179}" type="presParOf" srcId="{6397E719-9EF1-4C75-A710-F4C76BC4C97F}" destId="{08D52163-D07F-4AF1-AE34-38914829C890}" srcOrd="2" destOrd="0" presId="urn:microsoft.com/office/officeart/2018/2/layout/IconVerticalSolidList"/>
    <dgm:cxn modelId="{051AF5E8-9B8A-4F16-8773-079B05D8C4A6}" type="presParOf" srcId="{6397E719-9EF1-4C75-A710-F4C76BC4C97F}" destId="{C62E7EA7-77CD-464C-8014-C13FDE2384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9FA50F-FD04-44BF-B36A-ABEC8F6B255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461E3B1-920A-40D8-8FBB-21A385D4575E}">
      <dgm:prSet/>
      <dgm:spPr/>
      <dgm:t>
        <a:bodyPr/>
        <a:lstStyle/>
        <a:p>
          <a:r>
            <a:rPr lang="en-GB" b="0" i="0"/>
            <a:t>Mono</a:t>
          </a:r>
          <a:endParaRPr lang="en-US"/>
        </a:p>
      </dgm:t>
    </dgm:pt>
    <dgm:pt modelId="{6EC0825D-0A08-4F61-BBFE-84F88E19F289}" type="parTrans" cxnId="{17B4B85B-139A-4CE1-8189-83487FD9814D}">
      <dgm:prSet/>
      <dgm:spPr/>
      <dgm:t>
        <a:bodyPr/>
        <a:lstStyle/>
        <a:p>
          <a:endParaRPr lang="en-US"/>
        </a:p>
      </dgm:t>
    </dgm:pt>
    <dgm:pt modelId="{791BB843-378B-4A7D-8F77-46CCC57EAAB7}" type="sibTrans" cxnId="{17B4B85B-139A-4CE1-8189-83487FD9814D}">
      <dgm:prSet/>
      <dgm:spPr/>
      <dgm:t>
        <a:bodyPr/>
        <a:lstStyle/>
        <a:p>
          <a:endParaRPr lang="en-US"/>
        </a:p>
      </dgm:t>
    </dgm:pt>
    <dgm:pt modelId="{40DD462C-CEB3-4A1C-9AC5-E097F20E66B6}">
      <dgm:prSet/>
      <dgm:spPr/>
      <dgm:t>
        <a:bodyPr/>
        <a:lstStyle/>
        <a:p>
          <a:r>
            <a:rPr lang="en-GB" b="0" i="0"/>
            <a:t>Mixed</a:t>
          </a:r>
          <a:endParaRPr lang="en-US"/>
        </a:p>
      </dgm:t>
    </dgm:pt>
    <dgm:pt modelId="{40125614-B624-4A84-87F9-DC138A4F66D6}" type="parTrans" cxnId="{860939BA-C6E3-4DD0-863F-3A625CA25E67}">
      <dgm:prSet/>
      <dgm:spPr/>
      <dgm:t>
        <a:bodyPr/>
        <a:lstStyle/>
        <a:p>
          <a:endParaRPr lang="en-US"/>
        </a:p>
      </dgm:t>
    </dgm:pt>
    <dgm:pt modelId="{997A0DEE-8103-4FC5-808A-7106DEB5862F}" type="sibTrans" cxnId="{860939BA-C6E3-4DD0-863F-3A625CA25E67}">
      <dgm:prSet/>
      <dgm:spPr/>
      <dgm:t>
        <a:bodyPr/>
        <a:lstStyle/>
        <a:p>
          <a:endParaRPr lang="en-US"/>
        </a:p>
      </dgm:t>
    </dgm:pt>
    <dgm:pt modelId="{1BA413AF-A2CA-4D2D-81FF-816F204BA1BE}">
      <dgm:prSet/>
      <dgm:spPr/>
      <dgm:t>
        <a:bodyPr/>
        <a:lstStyle/>
        <a:p>
          <a:r>
            <a:rPr lang="en-GB" b="0" i="0"/>
            <a:t>Multi</a:t>
          </a:r>
          <a:endParaRPr lang="en-US"/>
        </a:p>
      </dgm:t>
    </dgm:pt>
    <dgm:pt modelId="{9EC55FAE-580C-4A23-A5C6-4F584DA9E165}" type="parTrans" cxnId="{1DBF2BF1-00C8-4817-96F2-3750C9722D58}">
      <dgm:prSet/>
      <dgm:spPr/>
      <dgm:t>
        <a:bodyPr/>
        <a:lstStyle/>
        <a:p>
          <a:endParaRPr lang="en-US"/>
        </a:p>
      </dgm:t>
    </dgm:pt>
    <dgm:pt modelId="{70AA533D-97C2-4308-B970-C6C9BE162198}" type="sibTrans" cxnId="{1DBF2BF1-00C8-4817-96F2-3750C9722D58}">
      <dgm:prSet/>
      <dgm:spPr/>
      <dgm:t>
        <a:bodyPr/>
        <a:lstStyle/>
        <a:p>
          <a:endParaRPr lang="en-US"/>
        </a:p>
      </dgm:t>
    </dgm:pt>
    <dgm:pt modelId="{3AAC706F-B1D6-4B84-98F8-C2CE35EB839B}" type="pres">
      <dgm:prSet presAssocID="{E89FA50F-FD04-44BF-B36A-ABEC8F6B255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92BD683-62CC-4FF7-B615-4055F0C79EA8}" type="pres">
      <dgm:prSet presAssocID="{9461E3B1-920A-40D8-8FBB-21A385D4575E}" presName="hierRoot1" presStyleCnt="0"/>
      <dgm:spPr/>
    </dgm:pt>
    <dgm:pt modelId="{4DE73816-4691-4BCF-BFC5-22DE16005804}" type="pres">
      <dgm:prSet presAssocID="{9461E3B1-920A-40D8-8FBB-21A385D4575E}" presName="composite" presStyleCnt="0"/>
      <dgm:spPr/>
    </dgm:pt>
    <dgm:pt modelId="{983446FA-C439-4344-A3A1-23E1C8284CB6}" type="pres">
      <dgm:prSet presAssocID="{9461E3B1-920A-40D8-8FBB-21A385D4575E}" presName="background" presStyleLbl="node0" presStyleIdx="0" presStyleCnt="3"/>
      <dgm:spPr/>
    </dgm:pt>
    <dgm:pt modelId="{C1B37685-97C4-4A1D-B96C-5B803328C474}" type="pres">
      <dgm:prSet presAssocID="{9461E3B1-920A-40D8-8FBB-21A385D4575E}" presName="text" presStyleLbl="fgAcc0" presStyleIdx="0" presStyleCnt="3">
        <dgm:presLayoutVars>
          <dgm:chPref val="3"/>
        </dgm:presLayoutVars>
      </dgm:prSet>
      <dgm:spPr/>
    </dgm:pt>
    <dgm:pt modelId="{39AD7317-B717-444C-92F0-652A5B35F3C7}" type="pres">
      <dgm:prSet presAssocID="{9461E3B1-920A-40D8-8FBB-21A385D4575E}" presName="hierChild2" presStyleCnt="0"/>
      <dgm:spPr/>
    </dgm:pt>
    <dgm:pt modelId="{2E867120-9AD2-402C-838A-7FA6AB132AC2}" type="pres">
      <dgm:prSet presAssocID="{40DD462C-CEB3-4A1C-9AC5-E097F20E66B6}" presName="hierRoot1" presStyleCnt="0"/>
      <dgm:spPr/>
    </dgm:pt>
    <dgm:pt modelId="{A0A23E29-6FCD-4E45-976F-E60E72862FFC}" type="pres">
      <dgm:prSet presAssocID="{40DD462C-CEB3-4A1C-9AC5-E097F20E66B6}" presName="composite" presStyleCnt="0"/>
      <dgm:spPr/>
    </dgm:pt>
    <dgm:pt modelId="{2B234C66-F6B2-40E3-9F82-14C35A5EA063}" type="pres">
      <dgm:prSet presAssocID="{40DD462C-CEB3-4A1C-9AC5-E097F20E66B6}" presName="background" presStyleLbl="node0" presStyleIdx="1" presStyleCnt="3"/>
      <dgm:spPr/>
    </dgm:pt>
    <dgm:pt modelId="{9D70C7D7-AE01-4037-9A80-2A2324D1C537}" type="pres">
      <dgm:prSet presAssocID="{40DD462C-CEB3-4A1C-9AC5-E097F20E66B6}" presName="text" presStyleLbl="fgAcc0" presStyleIdx="1" presStyleCnt="3">
        <dgm:presLayoutVars>
          <dgm:chPref val="3"/>
        </dgm:presLayoutVars>
      </dgm:prSet>
      <dgm:spPr/>
    </dgm:pt>
    <dgm:pt modelId="{8431F143-E6F1-4D0D-AEE1-DAA955AD62A3}" type="pres">
      <dgm:prSet presAssocID="{40DD462C-CEB3-4A1C-9AC5-E097F20E66B6}" presName="hierChild2" presStyleCnt="0"/>
      <dgm:spPr/>
    </dgm:pt>
    <dgm:pt modelId="{86BA0F4F-B707-4699-8DD8-6D6BAEEB279E}" type="pres">
      <dgm:prSet presAssocID="{1BA413AF-A2CA-4D2D-81FF-816F204BA1BE}" presName="hierRoot1" presStyleCnt="0"/>
      <dgm:spPr/>
    </dgm:pt>
    <dgm:pt modelId="{1C2A1AD6-E99A-456F-852E-0E12C9A6F16C}" type="pres">
      <dgm:prSet presAssocID="{1BA413AF-A2CA-4D2D-81FF-816F204BA1BE}" presName="composite" presStyleCnt="0"/>
      <dgm:spPr/>
    </dgm:pt>
    <dgm:pt modelId="{1AD6C734-DE89-4903-9E87-402F2D618668}" type="pres">
      <dgm:prSet presAssocID="{1BA413AF-A2CA-4D2D-81FF-816F204BA1BE}" presName="background" presStyleLbl="node0" presStyleIdx="2" presStyleCnt="3"/>
      <dgm:spPr/>
    </dgm:pt>
    <dgm:pt modelId="{A065005A-B71B-4C2A-B60A-E37E21D83462}" type="pres">
      <dgm:prSet presAssocID="{1BA413AF-A2CA-4D2D-81FF-816F204BA1BE}" presName="text" presStyleLbl="fgAcc0" presStyleIdx="2" presStyleCnt="3">
        <dgm:presLayoutVars>
          <dgm:chPref val="3"/>
        </dgm:presLayoutVars>
      </dgm:prSet>
      <dgm:spPr/>
    </dgm:pt>
    <dgm:pt modelId="{C2BD5BFF-EC73-4C49-8847-3E6444FC9C29}" type="pres">
      <dgm:prSet presAssocID="{1BA413AF-A2CA-4D2D-81FF-816F204BA1BE}" presName="hierChild2" presStyleCnt="0"/>
      <dgm:spPr/>
    </dgm:pt>
  </dgm:ptLst>
  <dgm:cxnLst>
    <dgm:cxn modelId="{FC152320-C61D-4976-A163-1560BB0A822B}" type="presOf" srcId="{1BA413AF-A2CA-4D2D-81FF-816F204BA1BE}" destId="{A065005A-B71B-4C2A-B60A-E37E21D83462}" srcOrd="0" destOrd="0" presId="urn:microsoft.com/office/officeart/2005/8/layout/hierarchy1"/>
    <dgm:cxn modelId="{17B4B85B-139A-4CE1-8189-83487FD9814D}" srcId="{E89FA50F-FD04-44BF-B36A-ABEC8F6B2555}" destId="{9461E3B1-920A-40D8-8FBB-21A385D4575E}" srcOrd="0" destOrd="0" parTransId="{6EC0825D-0A08-4F61-BBFE-84F88E19F289}" sibTransId="{791BB843-378B-4A7D-8F77-46CCC57EAAB7}"/>
    <dgm:cxn modelId="{0651D074-FB4A-451B-8E1D-7BFC6A06B5E4}" type="presOf" srcId="{E89FA50F-FD04-44BF-B36A-ABEC8F6B2555}" destId="{3AAC706F-B1D6-4B84-98F8-C2CE35EB839B}" srcOrd="0" destOrd="0" presId="urn:microsoft.com/office/officeart/2005/8/layout/hierarchy1"/>
    <dgm:cxn modelId="{1481F9B4-A8D8-4D64-B289-A2240DF9B46D}" type="presOf" srcId="{40DD462C-CEB3-4A1C-9AC5-E097F20E66B6}" destId="{9D70C7D7-AE01-4037-9A80-2A2324D1C537}" srcOrd="0" destOrd="0" presId="urn:microsoft.com/office/officeart/2005/8/layout/hierarchy1"/>
    <dgm:cxn modelId="{860939BA-C6E3-4DD0-863F-3A625CA25E67}" srcId="{E89FA50F-FD04-44BF-B36A-ABEC8F6B2555}" destId="{40DD462C-CEB3-4A1C-9AC5-E097F20E66B6}" srcOrd="1" destOrd="0" parTransId="{40125614-B624-4A84-87F9-DC138A4F66D6}" sibTransId="{997A0DEE-8103-4FC5-808A-7106DEB5862F}"/>
    <dgm:cxn modelId="{2D6808DA-AB32-4C05-8ADF-050FA5B5924C}" type="presOf" srcId="{9461E3B1-920A-40D8-8FBB-21A385D4575E}" destId="{C1B37685-97C4-4A1D-B96C-5B803328C474}" srcOrd="0" destOrd="0" presId="urn:microsoft.com/office/officeart/2005/8/layout/hierarchy1"/>
    <dgm:cxn modelId="{1DBF2BF1-00C8-4817-96F2-3750C9722D58}" srcId="{E89FA50F-FD04-44BF-B36A-ABEC8F6B2555}" destId="{1BA413AF-A2CA-4D2D-81FF-816F204BA1BE}" srcOrd="2" destOrd="0" parTransId="{9EC55FAE-580C-4A23-A5C6-4F584DA9E165}" sibTransId="{70AA533D-97C2-4308-B970-C6C9BE162198}"/>
    <dgm:cxn modelId="{7B4606EF-0106-4BF6-85A0-9124288CA9B5}" type="presParOf" srcId="{3AAC706F-B1D6-4B84-98F8-C2CE35EB839B}" destId="{892BD683-62CC-4FF7-B615-4055F0C79EA8}" srcOrd="0" destOrd="0" presId="urn:microsoft.com/office/officeart/2005/8/layout/hierarchy1"/>
    <dgm:cxn modelId="{6EC79107-E78E-422B-8D21-DBD4FA8510A6}" type="presParOf" srcId="{892BD683-62CC-4FF7-B615-4055F0C79EA8}" destId="{4DE73816-4691-4BCF-BFC5-22DE16005804}" srcOrd="0" destOrd="0" presId="urn:microsoft.com/office/officeart/2005/8/layout/hierarchy1"/>
    <dgm:cxn modelId="{65B46D5B-BCDE-42DF-ABBB-FD79D4BDC30B}" type="presParOf" srcId="{4DE73816-4691-4BCF-BFC5-22DE16005804}" destId="{983446FA-C439-4344-A3A1-23E1C8284CB6}" srcOrd="0" destOrd="0" presId="urn:microsoft.com/office/officeart/2005/8/layout/hierarchy1"/>
    <dgm:cxn modelId="{106CCA49-8266-4403-9F8A-A78810A1B8DC}" type="presParOf" srcId="{4DE73816-4691-4BCF-BFC5-22DE16005804}" destId="{C1B37685-97C4-4A1D-B96C-5B803328C474}" srcOrd="1" destOrd="0" presId="urn:microsoft.com/office/officeart/2005/8/layout/hierarchy1"/>
    <dgm:cxn modelId="{4922D2D4-4F7D-4A8A-AC19-E43609B5A08D}" type="presParOf" srcId="{892BD683-62CC-4FF7-B615-4055F0C79EA8}" destId="{39AD7317-B717-444C-92F0-652A5B35F3C7}" srcOrd="1" destOrd="0" presId="urn:microsoft.com/office/officeart/2005/8/layout/hierarchy1"/>
    <dgm:cxn modelId="{0138C31D-8B5C-4C46-A170-EF75B7B702C8}" type="presParOf" srcId="{3AAC706F-B1D6-4B84-98F8-C2CE35EB839B}" destId="{2E867120-9AD2-402C-838A-7FA6AB132AC2}" srcOrd="1" destOrd="0" presId="urn:microsoft.com/office/officeart/2005/8/layout/hierarchy1"/>
    <dgm:cxn modelId="{F980AFDC-DBC2-4EF8-B2FA-DC0A16947AB0}" type="presParOf" srcId="{2E867120-9AD2-402C-838A-7FA6AB132AC2}" destId="{A0A23E29-6FCD-4E45-976F-E60E72862FFC}" srcOrd="0" destOrd="0" presId="urn:microsoft.com/office/officeart/2005/8/layout/hierarchy1"/>
    <dgm:cxn modelId="{9BD35769-7B07-43B4-9B52-535DE4266BD4}" type="presParOf" srcId="{A0A23E29-6FCD-4E45-976F-E60E72862FFC}" destId="{2B234C66-F6B2-40E3-9F82-14C35A5EA063}" srcOrd="0" destOrd="0" presId="urn:microsoft.com/office/officeart/2005/8/layout/hierarchy1"/>
    <dgm:cxn modelId="{0F9F028C-3A82-44DC-990B-9AE0A916BA1F}" type="presParOf" srcId="{A0A23E29-6FCD-4E45-976F-E60E72862FFC}" destId="{9D70C7D7-AE01-4037-9A80-2A2324D1C537}" srcOrd="1" destOrd="0" presId="urn:microsoft.com/office/officeart/2005/8/layout/hierarchy1"/>
    <dgm:cxn modelId="{1F1391A8-E9F9-47C8-BCE7-FA33D6A37B3B}" type="presParOf" srcId="{2E867120-9AD2-402C-838A-7FA6AB132AC2}" destId="{8431F143-E6F1-4D0D-AEE1-DAA955AD62A3}" srcOrd="1" destOrd="0" presId="urn:microsoft.com/office/officeart/2005/8/layout/hierarchy1"/>
    <dgm:cxn modelId="{06EAA17E-49E6-4E7A-A932-BBB305660027}" type="presParOf" srcId="{3AAC706F-B1D6-4B84-98F8-C2CE35EB839B}" destId="{86BA0F4F-B707-4699-8DD8-6D6BAEEB279E}" srcOrd="2" destOrd="0" presId="urn:microsoft.com/office/officeart/2005/8/layout/hierarchy1"/>
    <dgm:cxn modelId="{440EE7FE-7031-4125-909E-4115909804A9}" type="presParOf" srcId="{86BA0F4F-B707-4699-8DD8-6D6BAEEB279E}" destId="{1C2A1AD6-E99A-456F-852E-0E12C9A6F16C}" srcOrd="0" destOrd="0" presId="urn:microsoft.com/office/officeart/2005/8/layout/hierarchy1"/>
    <dgm:cxn modelId="{099F4BA1-B1B5-4825-8A68-84DDC053A833}" type="presParOf" srcId="{1C2A1AD6-E99A-456F-852E-0E12C9A6F16C}" destId="{1AD6C734-DE89-4903-9E87-402F2D618668}" srcOrd="0" destOrd="0" presId="urn:microsoft.com/office/officeart/2005/8/layout/hierarchy1"/>
    <dgm:cxn modelId="{5BEF8379-7815-434E-B345-2FFD6BD712BC}" type="presParOf" srcId="{1C2A1AD6-E99A-456F-852E-0E12C9A6F16C}" destId="{A065005A-B71B-4C2A-B60A-E37E21D83462}" srcOrd="1" destOrd="0" presId="urn:microsoft.com/office/officeart/2005/8/layout/hierarchy1"/>
    <dgm:cxn modelId="{1344F00D-2DE4-4690-919D-EB66CD656F52}" type="presParOf" srcId="{86BA0F4F-B707-4699-8DD8-6D6BAEEB279E}" destId="{C2BD5BFF-EC73-4C49-8847-3E6444FC9C2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2DBE78-940F-47F4-8DF6-29EB9A85D29E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0AC3C-67A2-428B-AE07-C7E18C0B84E9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1AB892-647C-4EF8-8362-81B21A8516E6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O</a:t>
          </a:r>
          <a:r>
            <a:rPr lang="en-GB" sz="2500" b="0" i="0" kern="1200" dirty="0"/>
            <a:t>ntology = the nature of reality and of what really exists</a:t>
          </a:r>
          <a:endParaRPr lang="en-US" sz="2500" kern="1200" dirty="0"/>
        </a:p>
      </dsp:txBody>
      <dsp:txXfrm>
        <a:off x="1819120" y="673"/>
        <a:ext cx="4545103" cy="1574995"/>
      </dsp:txXfrm>
    </dsp:sp>
    <dsp:sp modelId="{366DA7CD-4294-4E3C-8B32-7200A7091323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5DDAB0-3B23-4A5F-B962-D5D63D225EE1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1688A6-D271-4543-B57C-27BA546B869B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</a:t>
          </a:r>
          <a:r>
            <a:rPr lang="en-GB" sz="2500" b="0" i="0" kern="1200" dirty="0"/>
            <a:t>pistemology = the relationship between the knower and what is known</a:t>
          </a:r>
          <a:endParaRPr lang="en-US" sz="2500" kern="1200" dirty="0"/>
        </a:p>
      </dsp:txBody>
      <dsp:txXfrm>
        <a:off x="1819120" y="1969418"/>
        <a:ext cx="4545103" cy="1574995"/>
      </dsp:txXfrm>
    </dsp:sp>
    <dsp:sp modelId="{AF00F6F2-FAF6-4D3A-A4CA-641D7E229D39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470B9E-2001-4A34-949A-CAA309C5996A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AA875B-32E6-4843-AF28-E34EDDED8B51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+mn-lt"/>
            </a:rPr>
            <a:t>Axiology = </a:t>
          </a:r>
          <a:r>
            <a:rPr lang="en-GB" sz="2500" b="0" i="0" kern="1200" dirty="0">
              <a:solidFill>
                <a:srgbClr val="1F1F1F"/>
              </a:solidFill>
              <a:effectLst/>
              <a:latin typeface="+mn-lt"/>
            </a:rPr>
            <a:t>the study of the nature of value</a:t>
          </a:r>
          <a:endParaRPr lang="en-US" sz="2500" kern="1200" dirty="0">
            <a:latin typeface="+mn-lt"/>
          </a:endParaRPr>
        </a:p>
      </dsp:txBody>
      <dsp:txXfrm>
        <a:off x="1819120" y="3938162"/>
        <a:ext cx="4545103" cy="1574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41C44E-A89A-4FCB-A3C8-86C1A48F10B5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6F0405-F5F4-4707-B83B-AC9BA5F0115C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What is time? </a:t>
          </a:r>
          <a:endParaRPr lang="en-US" sz="2300" kern="1200"/>
        </a:p>
      </dsp:txBody>
      <dsp:txXfrm>
        <a:off x="417971" y="2644140"/>
        <a:ext cx="2889450" cy="720000"/>
      </dsp:txXfrm>
    </dsp:sp>
    <dsp:sp modelId="{ED2AB4BA-BFF1-4C33-A3DA-D042C548510E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FC0A2-F3B7-4FD8-B86F-0F7B66470044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Are my feelings real?</a:t>
          </a:r>
          <a:endParaRPr lang="en-US" sz="2300" kern="1200"/>
        </a:p>
      </dsp:txBody>
      <dsp:txXfrm>
        <a:off x="3813075" y="2644140"/>
        <a:ext cx="2889450" cy="720000"/>
      </dsp:txXfrm>
    </dsp:sp>
    <dsp:sp modelId="{B1207D0F-E992-4E2A-A13A-79C372F8574A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72481D-4E2C-4382-9B99-564ADAD02E07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/>
            <a:t>What is 'nothing' and does it exist?</a:t>
          </a:r>
          <a:endParaRPr lang="en-US" sz="2300" kern="1200" dirty="0"/>
        </a:p>
      </dsp:txBody>
      <dsp:txXfrm>
        <a:off x="7208178" y="2644140"/>
        <a:ext cx="28894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4B6A1-A40E-4F47-A787-1116C27AE407}">
      <dsp:nvSpPr>
        <dsp:cNvPr id="0" name=""/>
        <dsp:cNvSpPr/>
      </dsp:nvSpPr>
      <dsp:spPr>
        <a:xfrm>
          <a:off x="0" y="531"/>
          <a:ext cx="10515600" cy="124470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1EC0C8-7B19-47D7-A805-8978D703E58E}">
      <dsp:nvSpPr>
        <dsp:cNvPr id="0" name=""/>
        <dsp:cNvSpPr/>
      </dsp:nvSpPr>
      <dsp:spPr>
        <a:xfrm>
          <a:off x="376522" y="280590"/>
          <a:ext cx="684586" cy="6845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1595A-395B-4EFC-89D4-A6764718537A}">
      <dsp:nvSpPr>
        <dsp:cNvPr id="0" name=""/>
        <dsp:cNvSpPr/>
      </dsp:nvSpPr>
      <dsp:spPr>
        <a:xfrm>
          <a:off x="1437631" y="531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Ontology discusses what you want to know about the theory of ‘being’ = how the nature of the object being studied results in knowledge. </a:t>
          </a:r>
          <a:endParaRPr lang="en-US" sz="2400" kern="1200" dirty="0"/>
        </a:p>
      </dsp:txBody>
      <dsp:txXfrm>
        <a:off x="1437631" y="531"/>
        <a:ext cx="9077968" cy="1244702"/>
      </dsp:txXfrm>
    </dsp:sp>
    <dsp:sp modelId="{8EFE7780-401C-4063-AF73-045C0D7644B4}">
      <dsp:nvSpPr>
        <dsp:cNvPr id="0" name=""/>
        <dsp:cNvSpPr/>
      </dsp:nvSpPr>
      <dsp:spPr>
        <a:xfrm>
          <a:off x="0" y="1556410"/>
          <a:ext cx="10515600" cy="12447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5423AC-8FAA-4B3B-B937-39A5783C594F}">
      <dsp:nvSpPr>
        <dsp:cNvPr id="0" name=""/>
        <dsp:cNvSpPr/>
      </dsp:nvSpPr>
      <dsp:spPr>
        <a:xfrm>
          <a:off x="376522" y="1836468"/>
          <a:ext cx="684586" cy="6845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5180CF-F23F-41C0-82A6-8D8C351EC63C}">
      <dsp:nvSpPr>
        <dsp:cNvPr id="0" name=""/>
        <dsp:cNvSpPr/>
      </dsp:nvSpPr>
      <dsp:spPr>
        <a:xfrm>
          <a:off x="1437631" y="1556410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Epistemology discusses the process of acquiring knowledge. </a:t>
          </a:r>
          <a:endParaRPr lang="en-US" sz="2400" kern="1200" dirty="0"/>
        </a:p>
      </dsp:txBody>
      <dsp:txXfrm>
        <a:off x="1437631" y="1556410"/>
        <a:ext cx="9077968" cy="1244702"/>
      </dsp:txXfrm>
    </dsp:sp>
    <dsp:sp modelId="{9352E0FC-4B8D-469C-AD04-F0E0AAF03E47}">
      <dsp:nvSpPr>
        <dsp:cNvPr id="0" name=""/>
        <dsp:cNvSpPr/>
      </dsp:nvSpPr>
      <dsp:spPr>
        <a:xfrm>
          <a:off x="0" y="3112289"/>
          <a:ext cx="10515600" cy="12447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A0FA8-8D28-4004-B9AD-A26DB70766C2}">
      <dsp:nvSpPr>
        <dsp:cNvPr id="0" name=""/>
        <dsp:cNvSpPr/>
      </dsp:nvSpPr>
      <dsp:spPr>
        <a:xfrm>
          <a:off x="376522" y="3392347"/>
          <a:ext cx="684586" cy="6845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E7EA7-77CD-464C-8014-C13FDE238436}">
      <dsp:nvSpPr>
        <dsp:cNvPr id="0" name=""/>
        <dsp:cNvSpPr/>
      </dsp:nvSpPr>
      <dsp:spPr>
        <a:xfrm>
          <a:off x="1437631" y="3112289"/>
          <a:ext cx="9077968" cy="12447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31" tIns="131731" rIns="131731" bIns="13173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Axiology discusses the value associated with the usefulness of the knowledge gained.</a:t>
          </a:r>
          <a:endParaRPr lang="en-US" sz="2400" kern="1200"/>
        </a:p>
      </dsp:txBody>
      <dsp:txXfrm>
        <a:off x="1437631" y="3112289"/>
        <a:ext cx="9077968" cy="12447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3446FA-C439-4344-A3A1-23E1C8284CB6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37685-97C4-4A1D-B96C-5B803328C474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0" i="0" kern="1200"/>
            <a:t>Mono</a:t>
          </a:r>
          <a:endParaRPr lang="en-US" sz="6500" kern="1200"/>
        </a:p>
      </dsp:txBody>
      <dsp:txXfrm>
        <a:off x="383617" y="1447754"/>
        <a:ext cx="2847502" cy="1768010"/>
      </dsp:txXfrm>
    </dsp:sp>
    <dsp:sp modelId="{2B234C66-F6B2-40E3-9F82-14C35A5EA063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0C7D7-AE01-4037-9A80-2A2324D1C537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0" i="0" kern="1200"/>
            <a:t>Mixed</a:t>
          </a:r>
          <a:endParaRPr lang="en-US" sz="6500" kern="1200"/>
        </a:p>
      </dsp:txBody>
      <dsp:txXfrm>
        <a:off x="3998355" y="1447754"/>
        <a:ext cx="2847502" cy="1768010"/>
      </dsp:txXfrm>
    </dsp:sp>
    <dsp:sp modelId="{1AD6C734-DE89-4903-9E87-402F2D618668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5005A-B71B-4C2A-B60A-E37E21D83462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b="0" i="0" kern="1200"/>
            <a:t>Multi</a:t>
          </a:r>
          <a:endParaRPr lang="en-US" sz="6500" kern="1200"/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F7D7EB-1E86-42F1-8297-568164F326BB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139D74-18D0-4B54-8F52-14D40180F4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9050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139D74-18D0-4B54-8F52-14D40180F4B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4613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2D1A0-B989-8268-EFED-3C624EC69F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899A2E-D140-B84B-7CFD-E1EAF14B9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8975EB-7C1C-9A3B-8D42-B8D43765A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30871B-3DE1-586C-A3E1-3A03F39B4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FD8D39-7C59-0A96-E468-C2CAE2A8A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138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3C0C3-CE89-0EE1-58A8-DD6EDE7AC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06B1-928D-1F7D-33A4-276CF4AD5C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532E8-DC3D-C066-735F-9A7674AD5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228E26-0CEA-569D-90D8-54273BDF7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E0425A-4D37-39CE-0C3C-6EF2AE58F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105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55117-833F-2C42-0F50-02FD7F268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DD4C54-E334-16BF-2C13-D3E2FC549D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DF602D-5CA2-A50D-D733-D01D39315B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655FD-8293-6B01-A94C-5C56C1274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A74FA-67AA-A101-CCC1-29E6094B3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14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4EA3D-2B55-B3F2-02BA-4106360B1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94292-BA55-3008-A5EA-1EC3247233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D71BF9-CD15-3EF8-D49B-F2220522A4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765802-7E92-9F2B-B335-0DD1F8ACF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CBCB93-4C99-72A7-02CA-D8677922E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9E0AF2-DFB3-EAFB-C119-EF2356E5A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747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CF338-6C3B-ED85-7E7A-5A831F7EA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87CB2D-A29C-7198-1A72-17B774C07A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0416A8-B826-676C-A5A1-59C96A3706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673F30-1A1E-B9BA-8756-F1F3C90DD5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20601B-1D79-E0F9-E913-1F239C3ACA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A3DE4E-352F-0E4B-CCC3-76A07CF0F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C6DFAA-C871-FE60-8FA9-22A2F9BF6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B68B7C-CCCA-C1A4-9321-00E818D67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718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652C3-D281-0C70-A08E-FFBFE4804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24D622-E301-0081-359E-7B36AE5CF1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D71B1B-6264-34E3-8902-50DFF34F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D3AAD7-E0A3-807C-7D1C-BE4C531C0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559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A43961-F2A9-EA61-758C-E03DEBA4E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55164C-AF8D-AA71-F5EF-3424B7B7F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DF1BA4-5A3B-298A-2D6F-C6390B943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828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76CF3-E449-F8CA-49B0-C91A4EB5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E5339-866F-D40A-1E45-0014A7525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4468EF-7B62-6FC6-C380-5D31DF3E2F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294CDE-DCDB-0D38-4BA4-E7F46B97B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4FFA20-7CF5-D570-6083-CB0021562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18CEE-3088-FE5A-74FF-9B93769B0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880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6BA76-743D-0909-6CC4-DE82E4216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612ACB-E03B-657B-5A97-4AEAA250ACF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BDD6CC-DF51-93F0-E331-B1CD1752A3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6281B8-FB66-4CF6-FD2D-C0A989AF0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1C8F66-1639-4B4F-DB98-39D6FC10A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D89A8E-7F38-AE6E-273E-3E4774BB94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311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DA26D-86C9-3D8F-56BF-54DA25EA2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5CF320-D7A9-421D-E56A-75DEBE1294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0D134-D431-FC8C-63F6-EBDD812E0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375AC-2D59-8880-9F76-80A502281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38ECA8-6A2D-D2E5-F424-6551A63A0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261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84E6C4-C3F0-014F-3E1A-8CCB8BDDB8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2A45A4-842D-66D8-F3AB-19151AA66E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06A00-3A56-04B4-1550-0197EA418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F0159-CF8E-42C7-8E86-A5C13FFA3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5913FC-C4F7-72A3-AA08-241ECD87E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061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B64797-8994-513D-AD1A-5873920ED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BF265-9211-A451-12CA-4B3D5F8AE1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212A27-8DD4-DE74-7D0A-45A0691F22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7C52F7-23F6-4E24-BF71-B35EDB46AC74}" type="datetimeFigureOut">
              <a:rPr lang="en-GB" smtClean="0"/>
              <a:t>15/11/2024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FEDED-C502-BB2A-97CE-C842E95BAC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B449B6-2441-15E8-8924-6F1F9BC74D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40FDB-C8BA-4942-8571-3DBBA6E35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823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honestyproject.philosophy.wfu.edu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tmp"/><Relationship Id="rId4" Type="http://schemas.openxmlformats.org/officeDocument/2006/relationships/image" Target="../media/image4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pngimg.com/png/33971-red-onion-clipart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UHl0ThG2kNU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2insights.org/2017/05/02/philosophy-for-interdisciplinarity/#:~:text=Ontology%20helps%20researchers%20recognize%20how,and%20conflicting%20ideas%20of%20reality%3F" TargetMode="External"/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mp"/><Relationship Id="rId2" Type="http://schemas.openxmlformats.org/officeDocument/2006/relationships/hyperlink" Target="https://research-methodology.net/research-philosophy/realism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tmp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hyperlink" Target="http://www.youtube.com/watch?v=EbaOR8ahoSM&amp;t=18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jp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i2insights.org/2018/05/22/axiology-and-interdisciplinarity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jcu.pressbooks.pub/intro-res-methods-health/chapter/1-3-research-paradigms-and-philosophical-assumptions/#:~:text=Axiology%20refers%20to%20the%20researcher%27s,and%20types%20of%20perceptual%20biases." TargetMode="External"/><Relationship Id="rId2" Type="http://schemas.openxmlformats.org/officeDocument/2006/relationships/image" Target="../media/image39.tmp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kcqGU7l_zU&amp;t=97s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tmp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bof5Fyiw8U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-methodology.net/research-philosophy/" TargetMode="External"/><Relationship Id="rId2" Type="http://schemas.openxmlformats.org/officeDocument/2006/relationships/image" Target="../media/image42.tmp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-methodology.net/research-philosophy/interpretivism/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ULEWzJHc-I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-methodology.net/research-philosophy/pragmatism-research-philosophy/" TargetMode="External"/><Relationship Id="rId2" Type="http://schemas.openxmlformats.org/officeDocument/2006/relationships/hyperlink" Target="http://www.youtube.com/watch?v=W_SDL07BmVo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pngimg.com/png/33971-red-onion-clipart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pngimg.com/png/33971-red-onion-clipart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reepngimg.com/png/33971-red-onion-clipart" TargetMode="Externa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mp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tmp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colorful waves on a black background&#10;&#10;Description automatically generated">
            <a:extLst>
              <a:ext uri="{FF2B5EF4-FFF2-40B4-BE49-F238E27FC236}">
                <a16:creationId xmlns:a16="http://schemas.microsoft.com/office/drawing/2014/main" id="{A005A907-E743-4E00-0973-3F5889D10D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679"/>
          <a:stretch/>
        </p:blipFill>
        <p:spPr>
          <a:xfrm>
            <a:off x="20" y="-7619"/>
            <a:ext cx="12191979" cy="6887364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392" y="0"/>
            <a:ext cx="7397030" cy="6879744"/>
          </a:xfrm>
          <a:prstGeom prst="rect">
            <a:avLst/>
          </a:prstGeom>
          <a:gradFill flip="none" rotWithShape="1">
            <a:gsLst>
              <a:gs pos="9000">
                <a:srgbClr val="000000">
                  <a:alpha val="65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3F3BD3-BA30-5F18-ED36-BA7434F064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029" y="1457244"/>
            <a:ext cx="4160232" cy="2839273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solidFill>
                  <a:srgbClr val="FFFFFF"/>
                </a:solidFill>
              </a:rPr>
              <a:t>ECDE7018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1225D6-27CB-EF86-63DF-23F3C6CAA5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028" y="4449393"/>
            <a:ext cx="4160233" cy="1400607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rgbClr val="FFFFFF"/>
                </a:solidFill>
              </a:rPr>
              <a:t>Session 6</a:t>
            </a:r>
          </a:p>
          <a:p>
            <a:pPr algn="l"/>
            <a:r>
              <a:rPr lang="en-GB" sz="2000" dirty="0">
                <a:solidFill>
                  <a:srgbClr val="FFFFFF"/>
                </a:solidFill>
              </a:rPr>
              <a:t>14/11/24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04AB702C-9893-C42C-D0C4-EE625AAD0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192B833-3CEB-7C3D-9CB1-ED7075067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F182B4F-B2AC-7C92-B0AF-8EFFB6A07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39568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BC516D4-58C1-9AA6-D64F-7941BE8EC0D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34839" y="350809"/>
            <a:ext cx="11214338" cy="6245523"/>
          </a:xfrm>
          <a:custGeom>
            <a:avLst/>
            <a:gdLst>
              <a:gd name="connsiteX0" fmla="*/ 0 w 11214338"/>
              <a:gd name="connsiteY0" fmla="*/ 0 h 6245523"/>
              <a:gd name="connsiteX1" fmla="*/ 547524 w 11214338"/>
              <a:gd name="connsiteY1" fmla="*/ 0 h 6245523"/>
              <a:gd name="connsiteX2" fmla="*/ 870760 w 11214338"/>
              <a:gd name="connsiteY2" fmla="*/ 0 h 6245523"/>
              <a:gd name="connsiteX3" fmla="*/ 1418284 w 11214338"/>
              <a:gd name="connsiteY3" fmla="*/ 0 h 6245523"/>
              <a:gd name="connsiteX4" fmla="*/ 2077951 w 11214338"/>
              <a:gd name="connsiteY4" fmla="*/ 0 h 6245523"/>
              <a:gd name="connsiteX5" fmla="*/ 2625474 w 11214338"/>
              <a:gd name="connsiteY5" fmla="*/ 0 h 6245523"/>
              <a:gd name="connsiteX6" fmla="*/ 3509428 w 11214338"/>
              <a:gd name="connsiteY6" fmla="*/ 0 h 6245523"/>
              <a:gd name="connsiteX7" fmla="*/ 4056952 w 11214338"/>
              <a:gd name="connsiteY7" fmla="*/ 0 h 6245523"/>
              <a:gd name="connsiteX8" fmla="*/ 4492332 w 11214338"/>
              <a:gd name="connsiteY8" fmla="*/ 0 h 6245523"/>
              <a:gd name="connsiteX9" fmla="*/ 4927712 w 11214338"/>
              <a:gd name="connsiteY9" fmla="*/ 0 h 6245523"/>
              <a:gd name="connsiteX10" fmla="*/ 5811666 w 11214338"/>
              <a:gd name="connsiteY10" fmla="*/ 0 h 6245523"/>
              <a:gd name="connsiteX11" fmla="*/ 6359189 w 11214338"/>
              <a:gd name="connsiteY11" fmla="*/ 0 h 6245523"/>
              <a:gd name="connsiteX12" fmla="*/ 6682426 w 11214338"/>
              <a:gd name="connsiteY12" fmla="*/ 0 h 6245523"/>
              <a:gd name="connsiteX13" fmla="*/ 7566380 w 11214338"/>
              <a:gd name="connsiteY13" fmla="*/ 0 h 6245523"/>
              <a:gd name="connsiteX14" fmla="*/ 8226047 w 11214338"/>
              <a:gd name="connsiteY14" fmla="*/ 0 h 6245523"/>
              <a:gd name="connsiteX15" fmla="*/ 8549284 w 11214338"/>
              <a:gd name="connsiteY15" fmla="*/ 0 h 6245523"/>
              <a:gd name="connsiteX16" fmla="*/ 9096807 w 11214338"/>
              <a:gd name="connsiteY16" fmla="*/ 0 h 6245523"/>
              <a:gd name="connsiteX17" fmla="*/ 9756474 w 11214338"/>
              <a:gd name="connsiteY17" fmla="*/ 0 h 6245523"/>
              <a:gd name="connsiteX18" fmla="*/ 10303998 w 11214338"/>
              <a:gd name="connsiteY18" fmla="*/ 0 h 6245523"/>
              <a:gd name="connsiteX19" fmla="*/ 11214338 w 11214338"/>
              <a:gd name="connsiteY19" fmla="*/ 0 h 6245523"/>
              <a:gd name="connsiteX20" fmla="*/ 11214338 w 11214338"/>
              <a:gd name="connsiteY20" fmla="*/ 569037 h 6245523"/>
              <a:gd name="connsiteX21" fmla="*/ 11214338 w 11214338"/>
              <a:gd name="connsiteY21" fmla="*/ 1262984 h 6245523"/>
              <a:gd name="connsiteX22" fmla="*/ 11214338 w 11214338"/>
              <a:gd name="connsiteY22" fmla="*/ 1832020 h 6245523"/>
              <a:gd name="connsiteX23" fmla="*/ 11214338 w 11214338"/>
              <a:gd name="connsiteY23" fmla="*/ 2525967 h 6245523"/>
              <a:gd name="connsiteX24" fmla="*/ 11214338 w 11214338"/>
              <a:gd name="connsiteY24" fmla="*/ 3344825 h 6245523"/>
              <a:gd name="connsiteX25" fmla="*/ 11214338 w 11214338"/>
              <a:gd name="connsiteY25" fmla="*/ 4101227 h 6245523"/>
              <a:gd name="connsiteX26" fmla="*/ 11214338 w 11214338"/>
              <a:gd name="connsiteY26" fmla="*/ 4670263 h 6245523"/>
              <a:gd name="connsiteX27" fmla="*/ 11214338 w 11214338"/>
              <a:gd name="connsiteY27" fmla="*/ 5301755 h 6245523"/>
              <a:gd name="connsiteX28" fmla="*/ 11214338 w 11214338"/>
              <a:gd name="connsiteY28" fmla="*/ 6245523 h 6245523"/>
              <a:gd name="connsiteX29" fmla="*/ 10778958 w 11214338"/>
              <a:gd name="connsiteY29" fmla="*/ 6245523 h 6245523"/>
              <a:gd name="connsiteX30" fmla="*/ 10007147 w 11214338"/>
              <a:gd name="connsiteY30" fmla="*/ 6245523 h 6245523"/>
              <a:gd name="connsiteX31" fmla="*/ 9347481 w 11214338"/>
              <a:gd name="connsiteY31" fmla="*/ 6245523 h 6245523"/>
              <a:gd name="connsiteX32" fmla="*/ 8912100 w 11214338"/>
              <a:gd name="connsiteY32" fmla="*/ 6245523 h 6245523"/>
              <a:gd name="connsiteX33" fmla="*/ 8252433 w 11214338"/>
              <a:gd name="connsiteY33" fmla="*/ 6245523 h 6245523"/>
              <a:gd name="connsiteX34" fmla="*/ 7817053 w 11214338"/>
              <a:gd name="connsiteY34" fmla="*/ 6245523 h 6245523"/>
              <a:gd name="connsiteX35" fmla="*/ 7045243 w 11214338"/>
              <a:gd name="connsiteY35" fmla="*/ 6245523 h 6245523"/>
              <a:gd name="connsiteX36" fmla="*/ 6161289 w 11214338"/>
              <a:gd name="connsiteY36" fmla="*/ 6245523 h 6245523"/>
              <a:gd name="connsiteX37" fmla="*/ 5389479 w 11214338"/>
              <a:gd name="connsiteY37" fmla="*/ 6245523 h 6245523"/>
              <a:gd name="connsiteX38" fmla="*/ 4841955 w 11214338"/>
              <a:gd name="connsiteY38" fmla="*/ 6245523 h 6245523"/>
              <a:gd name="connsiteX39" fmla="*/ 4294432 w 11214338"/>
              <a:gd name="connsiteY39" fmla="*/ 6245523 h 6245523"/>
              <a:gd name="connsiteX40" fmla="*/ 3522621 w 11214338"/>
              <a:gd name="connsiteY40" fmla="*/ 6245523 h 6245523"/>
              <a:gd name="connsiteX41" fmla="*/ 2975098 w 11214338"/>
              <a:gd name="connsiteY41" fmla="*/ 6245523 h 6245523"/>
              <a:gd name="connsiteX42" fmla="*/ 2427574 w 11214338"/>
              <a:gd name="connsiteY42" fmla="*/ 6245523 h 6245523"/>
              <a:gd name="connsiteX43" fmla="*/ 1543621 w 11214338"/>
              <a:gd name="connsiteY43" fmla="*/ 6245523 h 6245523"/>
              <a:gd name="connsiteX44" fmla="*/ 883954 w 11214338"/>
              <a:gd name="connsiteY44" fmla="*/ 6245523 h 6245523"/>
              <a:gd name="connsiteX45" fmla="*/ 0 w 11214338"/>
              <a:gd name="connsiteY45" fmla="*/ 6245523 h 6245523"/>
              <a:gd name="connsiteX46" fmla="*/ 0 w 11214338"/>
              <a:gd name="connsiteY46" fmla="*/ 5489121 h 6245523"/>
              <a:gd name="connsiteX47" fmla="*/ 0 w 11214338"/>
              <a:gd name="connsiteY47" fmla="*/ 4982539 h 6245523"/>
              <a:gd name="connsiteX48" fmla="*/ 0 w 11214338"/>
              <a:gd name="connsiteY48" fmla="*/ 4288592 h 6245523"/>
              <a:gd name="connsiteX49" fmla="*/ 0 w 11214338"/>
              <a:gd name="connsiteY49" fmla="*/ 3657101 h 6245523"/>
              <a:gd name="connsiteX50" fmla="*/ 0 w 11214338"/>
              <a:gd name="connsiteY50" fmla="*/ 2963154 h 6245523"/>
              <a:gd name="connsiteX51" fmla="*/ 0 w 11214338"/>
              <a:gd name="connsiteY51" fmla="*/ 2456572 h 6245523"/>
              <a:gd name="connsiteX52" fmla="*/ 0 w 11214338"/>
              <a:gd name="connsiteY52" fmla="*/ 1949991 h 6245523"/>
              <a:gd name="connsiteX53" fmla="*/ 0 w 11214338"/>
              <a:gd name="connsiteY53" fmla="*/ 1131134 h 6245523"/>
              <a:gd name="connsiteX54" fmla="*/ 0 w 11214338"/>
              <a:gd name="connsiteY54" fmla="*/ 624552 h 6245523"/>
              <a:gd name="connsiteX55" fmla="*/ 0 w 11214338"/>
              <a:gd name="connsiteY55" fmla="*/ 0 h 624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1214338" h="6245523" extrusionOk="0">
                <a:moveTo>
                  <a:pt x="0" y="0"/>
                </a:moveTo>
                <a:cubicBezTo>
                  <a:pt x="123799" y="-837"/>
                  <a:pt x="337762" y="-16179"/>
                  <a:pt x="547524" y="0"/>
                </a:cubicBezTo>
                <a:cubicBezTo>
                  <a:pt x="757286" y="16179"/>
                  <a:pt x="756998" y="13318"/>
                  <a:pt x="870760" y="0"/>
                </a:cubicBezTo>
                <a:cubicBezTo>
                  <a:pt x="984522" y="-13318"/>
                  <a:pt x="1238579" y="3892"/>
                  <a:pt x="1418284" y="0"/>
                </a:cubicBezTo>
                <a:cubicBezTo>
                  <a:pt x="1597989" y="-3892"/>
                  <a:pt x="1892480" y="-27648"/>
                  <a:pt x="2077951" y="0"/>
                </a:cubicBezTo>
                <a:cubicBezTo>
                  <a:pt x="2263422" y="27648"/>
                  <a:pt x="2432092" y="17304"/>
                  <a:pt x="2625474" y="0"/>
                </a:cubicBezTo>
                <a:cubicBezTo>
                  <a:pt x="2818856" y="-17304"/>
                  <a:pt x="3207603" y="3185"/>
                  <a:pt x="3509428" y="0"/>
                </a:cubicBezTo>
                <a:cubicBezTo>
                  <a:pt x="3811253" y="-3185"/>
                  <a:pt x="3857835" y="-16885"/>
                  <a:pt x="4056952" y="0"/>
                </a:cubicBezTo>
                <a:cubicBezTo>
                  <a:pt x="4256069" y="16885"/>
                  <a:pt x="4275882" y="13854"/>
                  <a:pt x="4492332" y="0"/>
                </a:cubicBezTo>
                <a:cubicBezTo>
                  <a:pt x="4708782" y="-13854"/>
                  <a:pt x="4831725" y="20026"/>
                  <a:pt x="4927712" y="0"/>
                </a:cubicBezTo>
                <a:cubicBezTo>
                  <a:pt x="5023699" y="-20026"/>
                  <a:pt x="5441911" y="-42732"/>
                  <a:pt x="5811666" y="0"/>
                </a:cubicBezTo>
                <a:cubicBezTo>
                  <a:pt x="6181421" y="42732"/>
                  <a:pt x="6198040" y="7627"/>
                  <a:pt x="6359189" y="0"/>
                </a:cubicBezTo>
                <a:cubicBezTo>
                  <a:pt x="6520338" y="-7627"/>
                  <a:pt x="6575714" y="9820"/>
                  <a:pt x="6682426" y="0"/>
                </a:cubicBezTo>
                <a:cubicBezTo>
                  <a:pt x="6789138" y="-9820"/>
                  <a:pt x="7307734" y="-4994"/>
                  <a:pt x="7566380" y="0"/>
                </a:cubicBezTo>
                <a:cubicBezTo>
                  <a:pt x="7825026" y="4994"/>
                  <a:pt x="7943048" y="21232"/>
                  <a:pt x="8226047" y="0"/>
                </a:cubicBezTo>
                <a:cubicBezTo>
                  <a:pt x="8509046" y="-21232"/>
                  <a:pt x="8456720" y="-8427"/>
                  <a:pt x="8549284" y="0"/>
                </a:cubicBezTo>
                <a:cubicBezTo>
                  <a:pt x="8641848" y="8427"/>
                  <a:pt x="8883245" y="-457"/>
                  <a:pt x="9096807" y="0"/>
                </a:cubicBezTo>
                <a:cubicBezTo>
                  <a:pt x="9310369" y="457"/>
                  <a:pt x="9578195" y="24024"/>
                  <a:pt x="9756474" y="0"/>
                </a:cubicBezTo>
                <a:cubicBezTo>
                  <a:pt x="9934753" y="-24024"/>
                  <a:pt x="10149812" y="-6693"/>
                  <a:pt x="10303998" y="0"/>
                </a:cubicBezTo>
                <a:cubicBezTo>
                  <a:pt x="10458184" y="6693"/>
                  <a:pt x="10782307" y="-18852"/>
                  <a:pt x="11214338" y="0"/>
                </a:cubicBezTo>
                <a:cubicBezTo>
                  <a:pt x="11231758" y="145745"/>
                  <a:pt x="11204613" y="432133"/>
                  <a:pt x="11214338" y="569037"/>
                </a:cubicBezTo>
                <a:cubicBezTo>
                  <a:pt x="11224063" y="705941"/>
                  <a:pt x="11207210" y="955482"/>
                  <a:pt x="11214338" y="1262984"/>
                </a:cubicBezTo>
                <a:cubicBezTo>
                  <a:pt x="11221466" y="1570486"/>
                  <a:pt x="11219723" y="1656648"/>
                  <a:pt x="11214338" y="1832020"/>
                </a:cubicBezTo>
                <a:cubicBezTo>
                  <a:pt x="11208953" y="2007392"/>
                  <a:pt x="11236656" y="2368322"/>
                  <a:pt x="11214338" y="2525967"/>
                </a:cubicBezTo>
                <a:cubicBezTo>
                  <a:pt x="11192020" y="2683612"/>
                  <a:pt x="11182374" y="3121186"/>
                  <a:pt x="11214338" y="3344825"/>
                </a:cubicBezTo>
                <a:cubicBezTo>
                  <a:pt x="11246302" y="3568464"/>
                  <a:pt x="11225180" y="3857308"/>
                  <a:pt x="11214338" y="4101227"/>
                </a:cubicBezTo>
                <a:cubicBezTo>
                  <a:pt x="11203496" y="4345146"/>
                  <a:pt x="11234349" y="4479076"/>
                  <a:pt x="11214338" y="4670263"/>
                </a:cubicBezTo>
                <a:cubicBezTo>
                  <a:pt x="11194327" y="4861450"/>
                  <a:pt x="11222605" y="5037609"/>
                  <a:pt x="11214338" y="5301755"/>
                </a:cubicBezTo>
                <a:cubicBezTo>
                  <a:pt x="11206071" y="5565901"/>
                  <a:pt x="11212485" y="5798165"/>
                  <a:pt x="11214338" y="6245523"/>
                </a:cubicBezTo>
                <a:cubicBezTo>
                  <a:pt x="11049173" y="6266098"/>
                  <a:pt x="10866044" y="6264084"/>
                  <a:pt x="10778958" y="6245523"/>
                </a:cubicBezTo>
                <a:cubicBezTo>
                  <a:pt x="10691872" y="6226962"/>
                  <a:pt x="10212866" y="6212599"/>
                  <a:pt x="10007147" y="6245523"/>
                </a:cubicBezTo>
                <a:cubicBezTo>
                  <a:pt x="9801428" y="6278447"/>
                  <a:pt x="9554273" y="6225914"/>
                  <a:pt x="9347481" y="6245523"/>
                </a:cubicBezTo>
                <a:cubicBezTo>
                  <a:pt x="9140689" y="6265132"/>
                  <a:pt x="9030217" y="6265864"/>
                  <a:pt x="8912100" y="6245523"/>
                </a:cubicBezTo>
                <a:cubicBezTo>
                  <a:pt x="8793983" y="6225182"/>
                  <a:pt x="8568952" y="6232459"/>
                  <a:pt x="8252433" y="6245523"/>
                </a:cubicBezTo>
                <a:cubicBezTo>
                  <a:pt x="7935914" y="6258587"/>
                  <a:pt x="7953886" y="6251704"/>
                  <a:pt x="7817053" y="6245523"/>
                </a:cubicBezTo>
                <a:cubicBezTo>
                  <a:pt x="7680220" y="6239342"/>
                  <a:pt x="7272560" y="6259402"/>
                  <a:pt x="7045243" y="6245523"/>
                </a:cubicBezTo>
                <a:cubicBezTo>
                  <a:pt x="6817926" y="6231645"/>
                  <a:pt x="6569444" y="6240117"/>
                  <a:pt x="6161289" y="6245523"/>
                </a:cubicBezTo>
                <a:cubicBezTo>
                  <a:pt x="5753134" y="6250929"/>
                  <a:pt x="5674445" y="6246398"/>
                  <a:pt x="5389479" y="6245523"/>
                </a:cubicBezTo>
                <a:cubicBezTo>
                  <a:pt x="5104513" y="6244649"/>
                  <a:pt x="5082649" y="6231981"/>
                  <a:pt x="4841955" y="6245523"/>
                </a:cubicBezTo>
                <a:cubicBezTo>
                  <a:pt x="4601261" y="6259065"/>
                  <a:pt x="4472470" y="6241341"/>
                  <a:pt x="4294432" y="6245523"/>
                </a:cubicBezTo>
                <a:cubicBezTo>
                  <a:pt x="4116394" y="6249705"/>
                  <a:pt x="3899188" y="6223847"/>
                  <a:pt x="3522621" y="6245523"/>
                </a:cubicBezTo>
                <a:cubicBezTo>
                  <a:pt x="3146054" y="6267199"/>
                  <a:pt x="3136971" y="6255757"/>
                  <a:pt x="2975098" y="6245523"/>
                </a:cubicBezTo>
                <a:cubicBezTo>
                  <a:pt x="2813225" y="6235289"/>
                  <a:pt x="2580379" y="6233032"/>
                  <a:pt x="2427574" y="6245523"/>
                </a:cubicBezTo>
                <a:cubicBezTo>
                  <a:pt x="2274769" y="6258014"/>
                  <a:pt x="1894435" y="6280053"/>
                  <a:pt x="1543621" y="6245523"/>
                </a:cubicBezTo>
                <a:cubicBezTo>
                  <a:pt x="1192807" y="6210993"/>
                  <a:pt x="1204259" y="6223849"/>
                  <a:pt x="883954" y="6245523"/>
                </a:cubicBezTo>
                <a:cubicBezTo>
                  <a:pt x="563649" y="6267197"/>
                  <a:pt x="234791" y="6224937"/>
                  <a:pt x="0" y="6245523"/>
                </a:cubicBezTo>
                <a:cubicBezTo>
                  <a:pt x="28663" y="6019669"/>
                  <a:pt x="-25340" y="5742202"/>
                  <a:pt x="0" y="5489121"/>
                </a:cubicBezTo>
                <a:cubicBezTo>
                  <a:pt x="25340" y="5236040"/>
                  <a:pt x="7507" y="5200761"/>
                  <a:pt x="0" y="4982539"/>
                </a:cubicBezTo>
                <a:cubicBezTo>
                  <a:pt x="-7507" y="4764317"/>
                  <a:pt x="18928" y="4557513"/>
                  <a:pt x="0" y="4288592"/>
                </a:cubicBezTo>
                <a:cubicBezTo>
                  <a:pt x="-18928" y="4019671"/>
                  <a:pt x="10296" y="3849039"/>
                  <a:pt x="0" y="3657101"/>
                </a:cubicBezTo>
                <a:cubicBezTo>
                  <a:pt x="-10296" y="3465163"/>
                  <a:pt x="-17140" y="3232965"/>
                  <a:pt x="0" y="2963154"/>
                </a:cubicBezTo>
                <a:cubicBezTo>
                  <a:pt x="17140" y="2693343"/>
                  <a:pt x="-10622" y="2646900"/>
                  <a:pt x="0" y="2456572"/>
                </a:cubicBezTo>
                <a:cubicBezTo>
                  <a:pt x="10622" y="2266244"/>
                  <a:pt x="-12100" y="2077915"/>
                  <a:pt x="0" y="1949991"/>
                </a:cubicBezTo>
                <a:cubicBezTo>
                  <a:pt x="12100" y="1822067"/>
                  <a:pt x="13557" y="1372069"/>
                  <a:pt x="0" y="1131134"/>
                </a:cubicBezTo>
                <a:cubicBezTo>
                  <a:pt x="-13557" y="890199"/>
                  <a:pt x="-10016" y="871153"/>
                  <a:pt x="0" y="624552"/>
                </a:cubicBezTo>
                <a:cubicBezTo>
                  <a:pt x="10016" y="377951"/>
                  <a:pt x="20960" y="251826"/>
                  <a:pt x="0" y="0"/>
                </a:cubicBezTo>
                <a:close/>
              </a:path>
            </a:pathLst>
          </a:custGeom>
          <a:noFill/>
          <a:ln w="38100">
            <a:solidFill>
              <a:schemeClr val="accent2"/>
            </a:solidFill>
            <a:extLst>
              <a:ext uri="{C807C97D-BFC1-408E-A445-0C87EB9F89A2}">
                <ask:lineSketchStyleProps xmlns:ask="http://schemas.microsoft.com/office/drawing/2018/sketchyshapes" sd="324255934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kern="0" dirty="0">
                <a:solidFill>
                  <a:srgbClr val="371376"/>
                </a:solidFill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800" kern="0" dirty="0">
                <a:solidFill>
                  <a:srgbClr val="371376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nvestigating honesty</a:t>
            </a:r>
            <a:endParaRPr lang="en-GB" sz="2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Some researchers believe that: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dirty="0">
                <a:solidFill>
                  <a:srgbClr val="2B2438"/>
                </a:solidFill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* </a:t>
            </a:r>
            <a:r>
              <a:rPr lang="en-GB" sz="2400" kern="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we are being truthful, our eyes look to the left;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dirty="0">
                <a:solidFill>
                  <a:srgbClr val="2B2438"/>
                </a:solidFill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* </a:t>
            </a:r>
            <a:r>
              <a:rPr lang="en-GB" sz="2400" kern="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if we are not being honest, we look to the right;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dirty="0">
                <a:solidFill>
                  <a:srgbClr val="2B2438"/>
                </a:solidFill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* </a:t>
            </a:r>
            <a:r>
              <a:rPr lang="en-GB" sz="2400" kern="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process is reversed for left-handed people.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Other researchers are not so sure.</a:t>
            </a:r>
            <a:endParaRPr lang="en-GB" sz="24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b="1" kern="0" dirty="0">
                <a:solidFill>
                  <a:srgbClr val="2B2438"/>
                </a:solidFill>
                <a:latin typeface="Open Sans" panose="020B06060305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Task: D</a:t>
            </a:r>
            <a:r>
              <a:rPr lang="en-GB" sz="2400" b="1" kern="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esign two ways in which this could be investigated</a:t>
            </a:r>
            <a:r>
              <a:rPr lang="en-GB" sz="2400" kern="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dirty="0">
                <a:solidFill>
                  <a:srgbClr val="2B2438"/>
                </a:solidFill>
                <a:latin typeface="Open Sans" panose="020B06060305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Make sure that you: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dirty="0">
                <a:solidFill>
                  <a:srgbClr val="2B2438"/>
                </a:solidFill>
                <a:effectLst/>
                <a:latin typeface="Open Sans" panose="020B06060305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* Decide what you are researching in each study;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0" dirty="0">
                <a:solidFill>
                  <a:srgbClr val="2B2438"/>
                </a:solidFill>
                <a:latin typeface="Open Sans" panose="020B0606030504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* Write appropriate research questions.</a:t>
            </a:r>
            <a:endParaRPr lang="en-GB" sz="24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693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D3F6F-AA12-5365-3435-38C80C5CA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6883"/>
            <a:ext cx="10515600" cy="1325563"/>
          </a:xfrm>
        </p:spPr>
        <p:txBody>
          <a:bodyPr/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Big Questions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84D12-B231-1F18-5730-D09D77A2F6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What is the definition and value of honesty? What are the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behavioral</a:t>
            </a: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 and motivational requirements for being honest or exceptionally so?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To what extent are people honest? How does this vary by culture?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What contextual and internal factors encourage honesty and shape its development in individuals, groups, organizations, and institutions?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What are the consequences of honesty and dishonesty for relationships, groups, organizations, and institutions?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33333"/>
                </a:solidFill>
                <a:effectLst/>
                <a:latin typeface="Helvetica" panose="020B0604020202020204" pitchFamily="34" charset="0"/>
              </a:rPr>
              <a:t>Under what conditions is dishonesty justified, if any? What factors lead people to be receptive to or offended by honesty?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48B56B-F170-CBD6-C49D-2EA341F60B7F}"/>
              </a:ext>
            </a:extLst>
          </p:cNvPr>
          <p:cNvSpPr txBox="1"/>
          <p:nvPr/>
        </p:nvSpPr>
        <p:spPr>
          <a:xfrm>
            <a:off x="7744077" y="216614"/>
            <a:ext cx="4280687" cy="646331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A large-scale study about honesty:</a:t>
            </a:r>
          </a:p>
          <a:p>
            <a:r>
              <a:rPr lang="en-GB" dirty="0">
                <a:hlinkClick r:id="rId2"/>
              </a:rPr>
              <a:t>https://honestyproject.philosophy.wfu.edu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889203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AC33C-2E3D-370C-D481-1B5A6963C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9DC18557-A756-E342-5B05-59649C060A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92" y="115944"/>
            <a:ext cx="4419894" cy="4513934"/>
          </a:xfrm>
          <a:ln>
            <a:solidFill>
              <a:schemeClr val="accent1"/>
            </a:solidFill>
          </a:ln>
        </p:spPr>
      </p:pic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2F17E28B-D7A8-FB0C-E7BD-11AB866C52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3974" y="247267"/>
            <a:ext cx="4840947" cy="4086692"/>
          </a:xfrm>
          <a:prstGeom prst="rect">
            <a:avLst/>
          </a:prstGeom>
          <a:ln>
            <a:solidFill>
              <a:schemeClr val="accent4"/>
            </a:solidFill>
          </a:ln>
        </p:spPr>
      </p:pic>
      <p:pic>
        <p:nvPicPr>
          <p:cNvPr id="7" name="Picture 6" descr="A screenshot of a web page&#10;&#10;Description automatically generated">
            <a:extLst>
              <a:ext uri="{FF2B5EF4-FFF2-40B4-BE49-F238E27FC236}">
                <a16:creationId xmlns:a16="http://schemas.microsoft.com/office/drawing/2014/main" id="{8BBDE4E9-E0E5-A285-83D6-30BF766B00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6227" y="2536166"/>
            <a:ext cx="4142007" cy="4188249"/>
          </a:xfrm>
          <a:prstGeom prst="rect">
            <a:avLst/>
          </a:prstGeom>
          <a:ln>
            <a:solidFill>
              <a:schemeClr val="accent2"/>
            </a:solidFill>
          </a:ln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125DDFC1-9AD9-6F2E-8505-136E17BECE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4638" y="3147656"/>
            <a:ext cx="5347324" cy="3594229"/>
          </a:xfrm>
          <a:prstGeom prst="rect">
            <a:avLst/>
          </a:prstGeom>
          <a:ln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3879716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2276CA-565A-C7AB-B280-BBE1CB11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31" y="2286000"/>
            <a:ext cx="3956858" cy="39319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S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tart from the outside and peel each layer away until you reach the core. 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These layers are broken up into six main areas: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philosophy;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approach;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methodology choices;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r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esearch strategy;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time horizons; </a:t>
            </a:r>
            <a:endParaRPr lang="en-GB" sz="2000" dirty="0">
              <a:solidFill>
                <a:srgbClr val="1E1E1E"/>
              </a:solidFill>
              <a:latin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d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ata collection techniques and analysis.</a:t>
            </a:r>
            <a:endParaRPr lang="en-US" sz="2000" dirty="0"/>
          </a:p>
        </p:txBody>
      </p:sp>
      <p:pic>
        <p:nvPicPr>
          <p:cNvPr id="5" name="Content Placeholder 4" descr="A diagram of a scientific process&#10;&#10;Description automatically generated">
            <a:extLst>
              <a:ext uri="{FF2B5EF4-FFF2-40B4-BE49-F238E27FC236}">
                <a16:creationId xmlns:a16="http://schemas.microsoft.com/office/drawing/2014/main" id="{B09D0D1C-C0AE-E486-C48F-A5CFB1C35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820" y="585216"/>
            <a:ext cx="7735513" cy="558890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9B1AF84-1503-975C-03EA-C682B9D1A5AE}"/>
              </a:ext>
            </a:extLst>
          </p:cNvPr>
          <p:cNvSpPr/>
          <p:nvPr/>
        </p:nvSpPr>
        <p:spPr>
          <a:xfrm>
            <a:off x="3992391" y="5207661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D60989B-A0EB-FB68-20AF-003C808E730C}"/>
              </a:ext>
            </a:extLst>
          </p:cNvPr>
          <p:cNvSpPr/>
          <p:nvPr/>
        </p:nvSpPr>
        <p:spPr>
          <a:xfrm>
            <a:off x="10725504" y="5459260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AF345-B733-A6D1-0C8F-13A9D0753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981" y="585216"/>
            <a:ext cx="4763866" cy="1499616"/>
          </a:xfrm>
        </p:spPr>
        <p:txBody>
          <a:bodyPr>
            <a:normAutofit/>
          </a:bodyPr>
          <a:lstStyle/>
          <a:p>
            <a:r>
              <a:rPr lang="en-GB" sz="4000" dirty="0"/>
              <a:t>The Research Onion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0E8FD1-54C4-D1A2-5FD5-146E87D006D8}"/>
              </a:ext>
            </a:extLst>
          </p:cNvPr>
          <p:cNvSpPr txBox="1"/>
          <p:nvPr/>
        </p:nvSpPr>
        <p:spPr>
          <a:xfrm>
            <a:off x="9531242" y="6056683"/>
            <a:ext cx="2388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(Saunders et al., 2007)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DC6144B-B5FD-9F50-EBD4-904CD6BD41F3}"/>
              </a:ext>
            </a:extLst>
          </p:cNvPr>
          <p:cNvSpPr/>
          <p:nvPr/>
        </p:nvSpPr>
        <p:spPr>
          <a:xfrm>
            <a:off x="8672423" y="971909"/>
            <a:ext cx="1374475" cy="621102"/>
          </a:xfrm>
          <a:prstGeom prst="round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 descr="A group of red onions&#10;&#10;Description automatically generated">
            <a:extLst>
              <a:ext uri="{FF2B5EF4-FFF2-40B4-BE49-F238E27FC236}">
                <a16:creationId xmlns:a16="http://schemas.microsoft.com/office/drawing/2014/main" id="{CE550D24-3860-FE1E-9F71-BC556A3FB8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667" y="70564"/>
            <a:ext cx="972353" cy="828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2903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B6237-48EB-B585-DB83-A9B1AF781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B6279-834B-0775-DBF3-9E8EFEBD5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43" y="2122097"/>
            <a:ext cx="10784457" cy="4054865"/>
          </a:xfrm>
        </p:spPr>
        <p:txBody>
          <a:bodyPr>
            <a:normAutofit fontScale="85000" lnSpcReduction="20000"/>
          </a:bodyPr>
          <a:lstStyle/>
          <a:p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Research philosophy refers to the set of beliefs concerning </a:t>
            </a:r>
            <a:r>
              <a:rPr lang="en-GB" b="0" i="0" dirty="0">
                <a:solidFill>
                  <a:schemeClr val="accent6"/>
                </a:solidFill>
                <a:effectLst/>
                <a:latin typeface="Calibri" panose="020F0502020204030204" pitchFamily="34" charset="0"/>
              </a:rPr>
              <a:t>the nature of the reality </a:t>
            </a:r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being investigated</a:t>
            </a:r>
            <a:r>
              <a:rPr lang="en-GB" dirty="0">
                <a:solidFill>
                  <a:srgbClr val="1E1E1E"/>
                </a:solidFill>
                <a:latin typeface="Calibri" panose="020F0502020204030204" pitchFamily="34" charset="0"/>
              </a:rPr>
              <a:t> 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(Bryman, 2012).</a:t>
            </a:r>
          </a:p>
          <a:p>
            <a:r>
              <a:rPr lang="en-GB" dirty="0">
                <a:solidFill>
                  <a:srgbClr val="3A3A3A"/>
                </a:solidFill>
                <a:latin typeface="-apple-system"/>
              </a:rPr>
              <a:t>T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he choice of research philosophy is defined by the type of knowledge being investigated in the research project (May, 2011).</a:t>
            </a:r>
            <a:endParaRPr lang="en-GB" b="0" i="0" dirty="0">
              <a:solidFill>
                <a:srgbClr val="1E1E1E"/>
              </a:solidFill>
              <a:effectLst/>
              <a:latin typeface="Calibri" panose="020F0502020204030204" pitchFamily="34" charset="0"/>
            </a:endParaRPr>
          </a:p>
          <a:p>
            <a:endParaRPr lang="en-GB" dirty="0">
              <a:solidFill>
                <a:srgbClr val="1E1E1E"/>
              </a:solidFill>
              <a:latin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Knowing </a:t>
            </a:r>
            <a:r>
              <a:rPr lang="en-GB" b="0" i="0" dirty="0">
                <a:solidFill>
                  <a:schemeClr val="accent6"/>
                </a:solidFill>
                <a:effectLst/>
                <a:latin typeface="Google Sans"/>
              </a:rPr>
              <a:t>the nature of reality 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is 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crucial to understanding how you make meaning of the data you gather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. 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These assumptions help to orientate your thinking about the research problem, its significance, and how you might approach it so that you can contribute to its solution.</a:t>
            </a:r>
            <a:endParaRPr lang="en-GB" b="0" i="0" dirty="0">
              <a:solidFill>
                <a:srgbClr val="1E1E1E"/>
              </a:solidFill>
              <a:effectLst/>
              <a:latin typeface="Calibri" panose="020F0502020204030204" pitchFamily="34" charset="0"/>
            </a:endParaRPr>
          </a:p>
          <a:p>
            <a:endParaRPr lang="en-GB" b="0" i="0" dirty="0">
              <a:solidFill>
                <a:srgbClr val="1E1E1E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It is usually examined in terms of </a:t>
            </a:r>
            <a:r>
              <a:rPr lang="en-GB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ontology</a:t>
            </a:r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and </a:t>
            </a:r>
            <a:r>
              <a:rPr lang="en-GB" b="0" i="0" dirty="0">
                <a:solidFill>
                  <a:srgbClr val="FF0000"/>
                </a:solidFill>
                <a:effectLst/>
                <a:latin typeface="Calibri" panose="020F0502020204030204" pitchFamily="34" charset="0"/>
              </a:rPr>
              <a:t>epistemology</a:t>
            </a:r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3762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Freeform: Shape 39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B072CDF-BEFD-553B-D715-3FDFC47D0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Definitions 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2" name="Content Placeholder 5">
            <a:extLst>
              <a:ext uri="{FF2B5EF4-FFF2-40B4-BE49-F238E27FC236}">
                <a16:creationId xmlns:a16="http://schemas.microsoft.com/office/drawing/2014/main" id="{4CD1F935-4B46-378F-80DB-1EE5EF0B08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01789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DDCC02BD-54C1-73C0-B281-C156B86E5141}"/>
              </a:ext>
            </a:extLst>
          </p:cNvPr>
          <p:cNvSpPr txBox="1"/>
          <p:nvPr/>
        </p:nvSpPr>
        <p:spPr>
          <a:xfrm>
            <a:off x="966158" y="4917057"/>
            <a:ext cx="2352136" cy="646331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hlinkClick r:id="rId8"/>
              </a:rPr>
              <a:t>www.youtube.com/watch?v=UHl0ThG2kNU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10282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10131-8AE2-C285-495E-1956058CD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diagram of scientific processes&#10;&#10;Description automatically generated with medium confidence">
            <a:extLst>
              <a:ext uri="{FF2B5EF4-FFF2-40B4-BE49-F238E27FC236}">
                <a16:creationId xmlns:a16="http://schemas.microsoft.com/office/drawing/2014/main" id="{DB830522-1BB6-5318-9822-CEDB07E512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2680" y="243983"/>
            <a:ext cx="8013554" cy="6167500"/>
          </a:xfrm>
        </p:spPr>
      </p:pic>
    </p:spTree>
    <p:extLst>
      <p:ext uri="{BB962C8B-B14F-4D97-AF65-F5344CB8AC3E}">
        <p14:creationId xmlns:p14="http://schemas.microsoft.com/office/powerpoint/2010/main" val="3517589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899ADFD-FC11-3765-DE57-E97DE955F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 descr="A tree with roots and text&#10;&#10;Description automatically generated">
            <a:extLst>
              <a:ext uri="{FF2B5EF4-FFF2-40B4-BE49-F238E27FC236}">
                <a16:creationId xmlns:a16="http://schemas.microsoft.com/office/drawing/2014/main" id="{5CDF5C8E-8D4F-ACCC-DD92-D55515701D0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7795" y="80510"/>
            <a:ext cx="5448772" cy="6777490"/>
          </a:xfr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1C2C857-1AB4-E4AA-A6C4-4AFE771783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51985" y="3381555"/>
            <a:ext cx="2528862" cy="1518249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Epistemology: </a:t>
            </a:r>
          </a:p>
          <a:p>
            <a:pPr marL="0" indent="0" algn="l">
              <a:lnSpc>
                <a:spcPct val="100000"/>
              </a:lnSpc>
              <a:buNone/>
            </a:pPr>
            <a:r>
              <a:rPr lang="en-GB" sz="18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What constitutes ‘</a:t>
            </a:r>
            <a:r>
              <a:rPr lang="en-GB" sz="1800" dirty="0">
                <a:solidFill>
                  <a:srgbClr val="1E1E1E"/>
                </a:solidFill>
                <a:latin typeface="Calibri" panose="020F0502020204030204" pitchFamily="34" charset="0"/>
              </a:rPr>
              <a:t>v</a:t>
            </a:r>
            <a:r>
              <a:rPr lang="en-GB" sz="18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alid </a:t>
            </a:r>
            <a:r>
              <a:rPr lang="en-GB" sz="1800" dirty="0">
                <a:solidFill>
                  <a:srgbClr val="1E1E1E"/>
                </a:solidFill>
                <a:latin typeface="Calibri" panose="020F0502020204030204" pitchFamily="34" charset="0"/>
              </a:rPr>
              <a:t>k</a:t>
            </a:r>
            <a:r>
              <a:rPr lang="en-GB" sz="18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nowledge’?</a:t>
            </a:r>
          </a:p>
          <a:p>
            <a:pPr marL="0" indent="0" algn="l">
              <a:lnSpc>
                <a:spcPct val="100000"/>
              </a:lnSpc>
              <a:buNone/>
            </a:pPr>
            <a:r>
              <a:rPr lang="en-GB" sz="18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How </a:t>
            </a:r>
            <a:r>
              <a:rPr lang="en-GB" sz="1800" dirty="0">
                <a:solidFill>
                  <a:srgbClr val="1E1E1E"/>
                </a:solidFill>
                <a:latin typeface="Calibri" panose="020F0502020204030204" pitchFamily="34" charset="0"/>
              </a:rPr>
              <a:t>c</a:t>
            </a:r>
            <a:r>
              <a:rPr lang="en-GB" sz="18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an we </a:t>
            </a:r>
            <a:r>
              <a:rPr lang="en-GB" sz="1800" dirty="0">
                <a:solidFill>
                  <a:srgbClr val="1E1E1E"/>
                </a:solidFill>
                <a:latin typeface="Calibri" panose="020F0502020204030204" pitchFamily="34" charset="0"/>
              </a:rPr>
              <a:t>o</a:t>
            </a:r>
            <a:r>
              <a:rPr lang="en-GB" sz="18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btain </a:t>
            </a:r>
            <a:r>
              <a:rPr lang="en-GB" sz="1800" dirty="0">
                <a:solidFill>
                  <a:srgbClr val="1E1E1E"/>
                </a:solidFill>
                <a:latin typeface="Calibri" panose="020F0502020204030204" pitchFamily="34" charset="0"/>
              </a:rPr>
              <a:t>i</a:t>
            </a:r>
            <a:r>
              <a:rPr lang="en-GB" sz="18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t?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1E1E1E"/>
              </a:solidFill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8A656F-014F-E078-8F2E-2BE92CAC6AF7}"/>
              </a:ext>
            </a:extLst>
          </p:cNvPr>
          <p:cNvSpPr txBox="1"/>
          <p:nvPr/>
        </p:nvSpPr>
        <p:spPr>
          <a:xfrm>
            <a:off x="333553" y="3893389"/>
            <a:ext cx="2323381" cy="147732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0" indent="0" algn="l">
              <a:buNone/>
            </a:pPr>
            <a:r>
              <a:rPr lang="en-GB" b="1" dirty="0">
                <a:solidFill>
                  <a:srgbClr val="1E1E1E"/>
                </a:solidFill>
                <a:latin typeface="Calibri" panose="020F0502020204030204" pitchFamily="34" charset="0"/>
              </a:rPr>
              <a:t>Ontology: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1E1E1E"/>
                </a:solidFill>
                <a:latin typeface="Calibri" panose="020F0502020204030204" pitchFamily="34" charset="0"/>
              </a:rPr>
              <a:t>What constitutes ‘reality’?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1E1E1E"/>
                </a:solidFill>
                <a:latin typeface="Calibri" panose="020F0502020204030204" pitchFamily="34" charset="0"/>
              </a:rPr>
              <a:t>How can we understand existence?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816C7F14-43C1-73B7-BBDE-30AEB61BAF8B}"/>
              </a:ext>
            </a:extLst>
          </p:cNvPr>
          <p:cNvCxnSpPr/>
          <p:nvPr/>
        </p:nvCxnSpPr>
        <p:spPr>
          <a:xfrm flipV="1">
            <a:off x="7976558" y="3893389"/>
            <a:ext cx="891397" cy="4485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6D1D27A3-6DC4-0A92-FB6B-563F1921E292}"/>
              </a:ext>
            </a:extLst>
          </p:cNvPr>
          <p:cNvCxnSpPr>
            <a:cxnSpLocks/>
          </p:cNvCxnSpPr>
          <p:nvPr/>
        </p:nvCxnSpPr>
        <p:spPr>
          <a:xfrm flipH="1" flipV="1">
            <a:off x="2783457" y="5370717"/>
            <a:ext cx="759124" cy="2709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4984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FD72B-EE2F-8E35-099A-4CE4F50B1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 in real life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54ECB4-6E2D-27F5-1981-EF42F2F99D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8061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0A3F5C0-E7B2-598D-11AF-68B4D7EC0D97}"/>
              </a:ext>
            </a:extLst>
          </p:cNvPr>
          <p:cNvSpPr txBox="1"/>
          <p:nvPr/>
        </p:nvSpPr>
        <p:spPr>
          <a:xfrm>
            <a:off x="9529314" y="204249"/>
            <a:ext cx="2467155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b="0" i="0" dirty="0"/>
              <a:t>the nature of reality and of what really exists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838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01793-287E-95EC-C33C-DCA6DBFF5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Ontology…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215C9C-3D2E-010D-D411-28CAE24AA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rgbClr val="040C28"/>
                </a:solidFill>
              </a:rPr>
              <a:t>i</a:t>
            </a:r>
            <a:r>
              <a:rPr lang="en-GB" sz="2400" b="0" i="0" dirty="0">
                <a:solidFill>
                  <a:srgbClr val="040C28"/>
                </a:solidFill>
                <a:effectLst/>
              </a:rPr>
              <a:t>s the </a:t>
            </a:r>
            <a:r>
              <a:rPr lang="en-GB" sz="2400" b="0" i="0" dirty="0">
                <a:solidFill>
                  <a:srgbClr val="3A3A3A"/>
                </a:solidFill>
                <a:effectLst/>
              </a:rPr>
              <a:t>study of </a:t>
            </a:r>
            <a:r>
              <a:rPr lang="en-GB" sz="2400" b="0" i="0" dirty="0">
                <a:solidFill>
                  <a:srgbClr val="FF0000"/>
                </a:solidFill>
                <a:effectLst/>
              </a:rPr>
              <a:t>being</a:t>
            </a:r>
            <a:r>
              <a:rPr lang="en-GB" sz="2400" dirty="0">
                <a:solidFill>
                  <a:srgbClr val="4D5156"/>
                </a:solidFill>
              </a:rPr>
              <a:t> </a:t>
            </a:r>
            <a:r>
              <a:rPr lang="en-GB" sz="2400" dirty="0"/>
              <a:t>-</a:t>
            </a:r>
            <a:endParaRPr lang="en-GB" sz="2400" b="0" i="0" dirty="0">
              <a:effectLst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</a:rPr>
              <a:t>…of how we determine if things exist or not. It attempts to take things that are abstract and establish that they are, in fact, real.</a:t>
            </a:r>
          </a:p>
          <a:p>
            <a:endParaRPr lang="en-GB" sz="2400" dirty="0">
              <a:solidFill>
                <a:srgbClr val="4D5156"/>
              </a:solidFill>
            </a:endParaRPr>
          </a:p>
          <a:p>
            <a:r>
              <a:rPr lang="en-GB" sz="2400" b="0" i="0" dirty="0">
                <a:solidFill>
                  <a:srgbClr val="3A3A3A"/>
                </a:solidFill>
                <a:effectLst/>
              </a:rPr>
              <a:t>helps researchers to recognise how certain they can be about the nature and existence of objects they are researching. </a:t>
            </a:r>
          </a:p>
          <a:p>
            <a:pPr marL="0" indent="0">
              <a:buNone/>
            </a:pPr>
            <a:endParaRPr lang="en-GB" sz="2400" dirty="0">
              <a:solidFill>
                <a:srgbClr val="4D5156"/>
              </a:solidFill>
            </a:endParaRPr>
          </a:p>
          <a:p>
            <a:pPr marL="0" indent="0">
              <a:buNone/>
            </a:pPr>
            <a:r>
              <a:rPr lang="en-GB" sz="2400" b="0" i="0" dirty="0">
                <a:solidFill>
                  <a:srgbClr val="3A3A3A"/>
                </a:solidFill>
                <a:effectLst/>
              </a:rPr>
              <a:t>For example:</a:t>
            </a:r>
          </a:p>
          <a:p>
            <a:r>
              <a:rPr lang="en-GB" sz="2400" b="0" i="0" dirty="0">
                <a:solidFill>
                  <a:srgbClr val="3A3A3A"/>
                </a:solidFill>
                <a:effectLst/>
              </a:rPr>
              <a:t>what ‘truth claims’ can a researcher make about reality? </a:t>
            </a:r>
          </a:p>
          <a:p>
            <a:r>
              <a:rPr lang="en-GB" sz="2400" dirty="0">
                <a:solidFill>
                  <a:srgbClr val="3A3A3A"/>
                </a:solidFill>
              </a:rPr>
              <a:t>w</a:t>
            </a:r>
            <a:r>
              <a:rPr lang="en-GB" sz="2400" b="0" i="0" dirty="0">
                <a:solidFill>
                  <a:srgbClr val="3A3A3A"/>
                </a:solidFill>
                <a:effectLst/>
              </a:rPr>
              <a:t>ho decides the legitimacy of what is ‘real’?</a:t>
            </a:r>
          </a:p>
          <a:p>
            <a:r>
              <a:rPr lang="en-GB" sz="2400" dirty="0">
                <a:solidFill>
                  <a:srgbClr val="3A3A3A"/>
                </a:solidFill>
              </a:rPr>
              <a:t>h</a:t>
            </a:r>
            <a:r>
              <a:rPr lang="en-GB" sz="2400" b="0" i="0" dirty="0">
                <a:solidFill>
                  <a:srgbClr val="3A3A3A"/>
                </a:solidFill>
                <a:effectLst/>
              </a:rPr>
              <a:t>ow do researchers deal with different and conflicting ideas of reality?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94F323-34A6-B7B0-4A94-812560CD2A70}"/>
              </a:ext>
            </a:extLst>
          </p:cNvPr>
          <p:cNvSpPr txBox="1"/>
          <p:nvPr/>
        </p:nvSpPr>
        <p:spPr>
          <a:xfrm>
            <a:off x="9512061" y="120769"/>
            <a:ext cx="2444151" cy="646331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b="0" i="0" dirty="0"/>
              <a:t>the nature of reality and of what really exists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605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65617-03E0-692C-2E0A-F6D2EE9B0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Ontology </a:t>
            </a:r>
          </a:p>
        </p:txBody>
      </p:sp>
      <p:pic>
        <p:nvPicPr>
          <p:cNvPr id="5" name="Content Placeholder 4" descr="A close-up of a chart&#10;&#10;Description automatically generated">
            <a:extLst>
              <a:ext uri="{FF2B5EF4-FFF2-40B4-BE49-F238E27FC236}">
                <a16:creationId xmlns:a16="http://schemas.microsoft.com/office/drawing/2014/main" id="{A0B561F3-F946-5D62-D5D1-DF558FD146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394" y="2385391"/>
            <a:ext cx="11257212" cy="18795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DB803B-F9D3-57EE-7E61-AE11D2622A9D}"/>
              </a:ext>
            </a:extLst>
          </p:cNvPr>
          <p:cNvSpPr txBox="1"/>
          <p:nvPr/>
        </p:nvSpPr>
        <p:spPr>
          <a:xfrm>
            <a:off x="9097992" y="173974"/>
            <a:ext cx="2921480" cy="101566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i="0" dirty="0">
                <a:solidFill>
                  <a:srgbClr val="3A3A3A"/>
                </a:solidFill>
                <a:effectLst/>
                <a:latin typeface="Open Sans" panose="020B0606030504020204" pitchFamily="34" charset="0"/>
              </a:rPr>
              <a:t>Moon &amp; Blackman (2017)</a:t>
            </a:r>
          </a:p>
          <a:p>
            <a:r>
              <a:rPr lang="en-GB" sz="1200" dirty="0">
                <a:hlinkClick r:id="rId3"/>
              </a:rPr>
              <a:t>A guide to ontology, epistemology, and philosophical perspectives for interdisciplinary researchers – Integration and Implementation Insights (i2insights.org)</a:t>
            </a:r>
            <a:endParaRPr lang="en-GB" sz="1200" dirty="0"/>
          </a:p>
        </p:txBody>
      </p:sp>
      <p:sp>
        <p:nvSpPr>
          <p:cNvPr id="7" name="Left Brace 6">
            <a:extLst>
              <a:ext uri="{FF2B5EF4-FFF2-40B4-BE49-F238E27FC236}">
                <a16:creationId xmlns:a16="http://schemas.microsoft.com/office/drawing/2014/main" id="{E83A58AD-0DFF-C362-4457-EEA0FC9B3270}"/>
              </a:ext>
            </a:extLst>
          </p:cNvPr>
          <p:cNvSpPr/>
          <p:nvPr/>
        </p:nvSpPr>
        <p:spPr>
          <a:xfrm rot="16200000">
            <a:off x="3217658" y="2156009"/>
            <a:ext cx="356558" cy="525061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0EB415E-B91A-7337-1140-6481F31F8A61}"/>
              </a:ext>
            </a:extLst>
          </p:cNvPr>
          <p:cNvSpPr txBox="1"/>
          <p:nvPr/>
        </p:nvSpPr>
        <p:spPr>
          <a:xfrm>
            <a:off x="2309011" y="5160641"/>
            <a:ext cx="2173852" cy="400110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3A3A3A"/>
                </a:solidFill>
                <a:latin typeface="Open Sans" panose="020B0606030504020204" pitchFamily="34" charset="0"/>
              </a:rPr>
              <a:t>R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Open Sans" panose="020B0606030504020204" pitchFamily="34" charset="0"/>
              </a:rPr>
              <a:t>ealist ontology </a:t>
            </a:r>
          </a:p>
        </p:txBody>
      </p:sp>
      <p:sp>
        <p:nvSpPr>
          <p:cNvPr id="10" name="Left Brace 9">
            <a:extLst>
              <a:ext uri="{FF2B5EF4-FFF2-40B4-BE49-F238E27FC236}">
                <a16:creationId xmlns:a16="http://schemas.microsoft.com/office/drawing/2014/main" id="{112DEAB5-FDE2-43BB-C0A8-DDABBF98C016}"/>
              </a:ext>
            </a:extLst>
          </p:cNvPr>
          <p:cNvSpPr/>
          <p:nvPr/>
        </p:nvSpPr>
        <p:spPr>
          <a:xfrm rot="16200000">
            <a:off x="8938700" y="2578702"/>
            <a:ext cx="295582" cy="4405226"/>
          </a:xfrm>
          <a:prstGeom prst="leftBrace">
            <a:avLst>
              <a:gd name="adj1" fmla="val 13171"/>
              <a:gd name="adj2" fmla="val 5052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C8CFD7-D0C9-E8B2-63F9-8B1C73A221EE}"/>
              </a:ext>
            </a:extLst>
          </p:cNvPr>
          <p:cNvSpPr txBox="1"/>
          <p:nvPr/>
        </p:nvSpPr>
        <p:spPr>
          <a:xfrm>
            <a:off x="7882387" y="5160641"/>
            <a:ext cx="2431210" cy="40011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3A3A3A"/>
                </a:solidFill>
                <a:latin typeface="Open Sans" panose="020B0606030504020204" pitchFamily="34" charset="0"/>
              </a:rPr>
              <a:t>R</a:t>
            </a:r>
            <a:r>
              <a:rPr lang="en-GB" sz="2000" b="0" i="0" dirty="0">
                <a:solidFill>
                  <a:srgbClr val="3A3A3A"/>
                </a:solidFill>
                <a:effectLst/>
                <a:latin typeface="Open Sans" panose="020B0606030504020204" pitchFamily="34" charset="0"/>
              </a:rPr>
              <a:t>elativist ontology</a:t>
            </a:r>
          </a:p>
        </p:txBody>
      </p:sp>
    </p:spTree>
    <p:extLst>
      <p:ext uri="{BB962C8B-B14F-4D97-AF65-F5344CB8AC3E}">
        <p14:creationId xmlns:p14="http://schemas.microsoft.com/office/powerpoint/2010/main" val="28667821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6FD6E-9DF4-7D87-6584-4DF6D5CFB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Realism v. Relativism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4E6BA-319B-174C-542D-3EE745BAC6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4875" y="1825625"/>
            <a:ext cx="5254925" cy="4351338"/>
          </a:xfrm>
          <a:ln>
            <a:solidFill>
              <a:schemeClr val="accent4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3A3A3A"/>
                </a:solidFill>
              </a:rPr>
              <a:t>R</a:t>
            </a:r>
            <a:r>
              <a:rPr lang="en-GB" sz="2800" b="1" i="0" dirty="0">
                <a:solidFill>
                  <a:srgbClr val="3A3A3A"/>
                </a:solidFill>
                <a:effectLst/>
              </a:rPr>
              <a:t>ealist ontology</a:t>
            </a:r>
            <a:r>
              <a:rPr lang="en-GB" sz="2800" b="0" i="0" dirty="0">
                <a:solidFill>
                  <a:srgbClr val="3A3A3A"/>
                </a:solidFill>
                <a:effectLst/>
              </a:rPr>
              <a:t>: </a:t>
            </a:r>
          </a:p>
          <a:p>
            <a:r>
              <a:rPr lang="en-GB" sz="2800" b="0" i="0" dirty="0">
                <a:solidFill>
                  <a:srgbClr val="3A3A3A"/>
                </a:solidFill>
                <a:effectLst/>
              </a:rPr>
              <a:t>relates to the existence of one single reality which can be studied, understood and experienced as a ‘truth’; </a:t>
            </a:r>
          </a:p>
          <a:p>
            <a:pPr marL="0" indent="0">
              <a:buNone/>
            </a:pPr>
            <a:endParaRPr lang="en-GB" sz="2800" b="0" i="0" dirty="0">
              <a:solidFill>
                <a:srgbClr val="3A3A3A"/>
              </a:solidFill>
              <a:effectLst/>
            </a:endParaRPr>
          </a:p>
          <a:p>
            <a:pPr marL="0" indent="0">
              <a:buNone/>
            </a:pPr>
            <a:r>
              <a:rPr lang="en-GB" sz="2800" b="0" i="0" dirty="0">
                <a:solidFill>
                  <a:srgbClr val="3A3A3A"/>
                </a:solidFill>
                <a:effectLst/>
              </a:rPr>
              <a:t>i.e. </a:t>
            </a:r>
            <a:r>
              <a:rPr lang="en-GB" b="0" i="0" dirty="0">
                <a:effectLst/>
                <a:latin typeface="Google Sans"/>
              </a:rPr>
              <a:t>reality is independent of individual or cultural beliefs, and that truths exist, whether or not we perceive them.</a:t>
            </a:r>
          </a:p>
          <a:p>
            <a:pPr marL="0" indent="0">
              <a:buNone/>
            </a:pPr>
            <a:endParaRPr lang="en-GB" b="0" i="0" dirty="0">
              <a:effectLst/>
              <a:latin typeface="Google Sans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Realists argue that reality is independent of out thinking</a:t>
            </a:r>
            <a:r>
              <a:rPr lang="en-GB" dirty="0">
                <a:solidFill>
                  <a:srgbClr val="040C28"/>
                </a:solidFill>
                <a:latin typeface="Google Sans"/>
              </a:rPr>
              <a:t>.</a:t>
            </a:r>
            <a:endParaRPr lang="en-GB" sz="2800" dirty="0"/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2EC8898-E167-7ADA-3AC6-35AA0164C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312434" cy="4351338"/>
          </a:xfrm>
          <a:ln>
            <a:solidFill>
              <a:schemeClr val="accent6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rgbClr val="3A3A3A"/>
                </a:solidFill>
              </a:rPr>
              <a:t>R</a:t>
            </a:r>
            <a:r>
              <a:rPr lang="en-GB" sz="2800" b="1" i="0" dirty="0">
                <a:solidFill>
                  <a:srgbClr val="3A3A3A"/>
                </a:solidFill>
                <a:effectLst/>
              </a:rPr>
              <a:t>elativist ontology</a:t>
            </a:r>
            <a:r>
              <a:rPr lang="en-GB" sz="2800" b="0" i="0" dirty="0">
                <a:solidFill>
                  <a:srgbClr val="3A3A3A"/>
                </a:solidFill>
                <a:effectLst/>
              </a:rPr>
              <a:t>:</a:t>
            </a:r>
          </a:p>
          <a:p>
            <a:r>
              <a:rPr lang="en-GB" sz="2800" b="0" i="0" dirty="0">
                <a:solidFill>
                  <a:srgbClr val="3A3A3A"/>
                </a:solidFill>
                <a:effectLst/>
              </a:rPr>
              <a:t>based on the philosophy that reality is constructed within the human mind, such that no one ‘true’ reality exists. </a:t>
            </a:r>
          </a:p>
          <a:p>
            <a:pPr marL="0" indent="0">
              <a:buNone/>
            </a:pPr>
            <a:endParaRPr lang="en-GB" sz="2800" b="0" i="0" dirty="0">
              <a:solidFill>
                <a:srgbClr val="3A3A3A"/>
              </a:solidFill>
              <a:effectLst/>
            </a:endParaRPr>
          </a:p>
          <a:p>
            <a:pPr marL="0" indent="0">
              <a:buNone/>
            </a:pPr>
            <a:r>
              <a:rPr lang="en-GB" dirty="0">
                <a:solidFill>
                  <a:srgbClr val="3A3A3A"/>
                </a:solidFill>
              </a:rPr>
              <a:t>i.e. </a:t>
            </a:r>
            <a:r>
              <a:rPr lang="en-GB" sz="2800" b="0" i="0" dirty="0">
                <a:solidFill>
                  <a:srgbClr val="3A3A3A"/>
                </a:solidFill>
                <a:effectLst/>
              </a:rPr>
              <a:t>reality is ‘relative’ according to how individuals experience it at any given time </a:t>
            </a:r>
            <a:r>
              <a:rPr lang="en-GB" sz="2800" b="0" i="0" dirty="0">
                <a:effectLst/>
              </a:rPr>
              <a:t>and place. </a:t>
            </a:r>
            <a:r>
              <a:rPr lang="en-GB" dirty="0">
                <a:latin typeface="Google Sans"/>
              </a:rPr>
              <a:t>T</a:t>
            </a:r>
            <a:r>
              <a:rPr lang="en-GB" b="0" i="0" dirty="0">
                <a:effectLst/>
                <a:latin typeface="Google Sans"/>
              </a:rPr>
              <a:t>ruth and meaning are context-dependent and can vary from one context or culture to another. </a:t>
            </a:r>
          </a:p>
          <a:p>
            <a:pPr marL="0" indent="0">
              <a:buNone/>
            </a:pPr>
            <a:endParaRPr lang="en-GB" dirty="0">
              <a:latin typeface="Google Sans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Google Sans"/>
              </a:rPr>
              <a:t>Relativists believe that what there is depends on our point of view. </a:t>
            </a:r>
            <a:endParaRPr lang="en-GB" sz="2800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44CD0BA-7885-4420-CC80-D133A07F7E9B}"/>
              </a:ext>
            </a:extLst>
          </p:cNvPr>
          <p:cNvSpPr txBox="1"/>
          <p:nvPr/>
        </p:nvSpPr>
        <p:spPr>
          <a:xfrm>
            <a:off x="7573993" y="365125"/>
            <a:ext cx="4267200" cy="2769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2"/>
              </a:rPr>
              <a:t>https://research-methodology.net/research-philosophy/realism/</a:t>
            </a:r>
            <a:r>
              <a:rPr lang="en-GB" sz="1200" dirty="0"/>
              <a:t> </a:t>
            </a:r>
          </a:p>
        </p:txBody>
      </p:sp>
      <p:pic>
        <p:nvPicPr>
          <p:cNvPr id="5" name="Picture 4" descr="Cartoon of two men holding a plate of food&#10;&#10;Description automatically generated">
            <a:extLst>
              <a:ext uri="{FF2B5EF4-FFF2-40B4-BE49-F238E27FC236}">
                <a16:creationId xmlns:a16="http://schemas.microsoft.com/office/drawing/2014/main" id="{45CE4AF9-B0B9-05DE-8E61-D1F86CCDA9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3085" y="5603357"/>
            <a:ext cx="1683330" cy="1125290"/>
          </a:xfrm>
          <a:prstGeom prst="rect">
            <a:avLst/>
          </a:prstGeom>
          <a:ln>
            <a:solidFill>
              <a:schemeClr val="accent4"/>
            </a:solidFill>
          </a:ln>
        </p:spPr>
      </p:pic>
      <p:pic>
        <p:nvPicPr>
          <p:cNvPr id="9" name="Picture 8" descr="Cartoon of two men holding a plate of food&#10;&#10;Description automatically generated">
            <a:extLst>
              <a:ext uri="{FF2B5EF4-FFF2-40B4-BE49-F238E27FC236}">
                <a16:creationId xmlns:a16="http://schemas.microsoft.com/office/drawing/2014/main" id="{25EB36CD-85E9-D132-D4BF-EDDFDBFD8D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6098" y="5625278"/>
            <a:ext cx="1695095" cy="1103369"/>
          </a:xfrm>
          <a:prstGeom prst="rect">
            <a:avLst/>
          </a:prstGeom>
          <a:ln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30695743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94422-D997-9B90-12AC-12BF5A842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7EF4283-87B7-5E16-A87E-1C78350E03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Google Sans"/>
              </a:rPr>
              <a:t>U</a:t>
            </a:r>
            <a:r>
              <a:rPr lang="en-GB" b="0" i="0" dirty="0">
                <a:effectLst/>
                <a:latin typeface="Google Sans"/>
              </a:rPr>
              <a:t>nderstanding how we come to know that something is the case, whether or not it is a matter of fact;</a:t>
            </a:r>
          </a:p>
          <a:p>
            <a:pPr marL="0" indent="0">
              <a:buNone/>
            </a:pPr>
            <a:r>
              <a:rPr lang="en-GB" dirty="0">
                <a:latin typeface="Google Sans"/>
              </a:rPr>
              <a:t>e.g.</a:t>
            </a:r>
            <a:r>
              <a:rPr lang="en-GB" b="0" i="0" dirty="0">
                <a:effectLst/>
                <a:latin typeface="Google Sans"/>
              </a:rPr>
              <a:t> ‘the Earth is warming’.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642FD8-AA81-D4FA-2A94-EA43F06638A2}"/>
              </a:ext>
            </a:extLst>
          </p:cNvPr>
          <p:cNvSpPr txBox="1"/>
          <p:nvPr/>
        </p:nvSpPr>
        <p:spPr>
          <a:xfrm>
            <a:off x="8879457" y="284035"/>
            <a:ext cx="2996242" cy="646331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en-GB" b="0" i="0" dirty="0"/>
              <a:t>the relationship between the knower and what is known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962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885CB-48FB-8F6D-331A-8F20BD5FD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F4C4D-8655-B985-106D-57C45CCC48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is </a:t>
            </a:r>
            <a:r>
              <a:rPr lang="en-GB" sz="2400" b="0" i="0" dirty="0">
                <a:solidFill>
                  <a:srgbClr val="3A3A3A"/>
                </a:solidFill>
                <a:effectLst/>
              </a:rPr>
              <a:t>the study of </a:t>
            </a:r>
            <a:r>
              <a:rPr lang="en-GB" sz="2400" b="0" i="0" dirty="0">
                <a:solidFill>
                  <a:srgbClr val="FF0000"/>
                </a:solidFill>
                <a:effectLst/>
              </a:rPr>
              <a:t>knowledge</a:t>
            </a:r>
            <a:r>
              <a:rPr lang="en-GB" sz="2400" b="0" i="0" dirty="0">
                <a:solidFill>
                  <a:srgbClr val="3A3A3A"/>
                </a:solidFill>
                <a:effectLst/>
              </a:rPr>
              <a:t>.</a:t>
            </a:r>
          </a:p>
          <a:p>
            <a:r>
              <a:rPr lang="en-GB" sz="2400" b="0" i="0" dirty="0">
                <a:solidFill>
                  <a:srgbClr val="3A3A3A"/>
                </a:solidFill>
                <a:effectLst/>
              </a:rPr>
              <a:t>is concerned with all aspects of the validity, scope and methods of acquiring knowledge.</a:t>
            </a:r>
          </a:p>
          <a:p>
            <a:endParaRPr lang="en-GB" sz="2400" b="0" i="0" dirty="0">
              <a:solidFill>
                <a:srgbClr val="3A3A3A"/>
              </a:solidFill>
              <a:effectLst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3A3A3A"/>
                </a:solidFill>
              </a:rPr>
              <a:t>For example:</a:t>
            </a:r>
          </a:p>
          <a:p>
            <a:pPr marL="514350" indent="-514350">
              <a:buAutoNum type="alphaLcParenR"/>
            </a:pPr>
            <a:r>
              <a:rPr lang="en-GB" sz="2400" b="0" i="0" dirty="0">
                <a:solidFill>
                  <a:srgbClr val="3A3A3A"/>
                </a:solidFill>
                <a:effectLst/>
              </a:rPr>
              <a:t>what constitutes a knowledge claim; </a:t>
            </a:r>
          </a:p>
          <a:p>
            <a:pPr marL="514350" indent="-514350">
              <a:buAutoNum type="alphaLcParenR"/>
            </a:pPr>
            <a:r>
              <a:rPr lang="en-GB" sz="2400" b="0" i="0" dirty="0">
                <a:solidFill>
                  <a:srgbClr val="3A3A3A"/>
                </a:solidFill>
                <a:effectLst/>
              </a:rPr>
              <a:t>how can knowledge be acquired or produced; </a:t>
            </a:r>
          </a:p>
          <a:p>
            <a:pPr marL="514350" indent="-514350">
              <a:buAutoNum type="alphaLcParenR"/>
            </a:pPr>
            <a:r>
              <a:rPr lang="en-GB" sz="2400" b="0" i="0" dirty="0">
                <a:solidFill>
                  <a:srgbClr val="3A3A3A"/>
                </a:solidFill>
                <a:effectLst/>
              </a:rPr>
              <a:t>how the extent of its transferability can be assessed. Epistemology is important because it influences how researchers frame their research in their attempts to discover knowledge.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07F1C2-E673-7C83-F057-610177D43AF1}"/>
              </a:ext>
            </a:extLst>
          </p:cNvPr>
          <p:cNvSpPr txBox="1"/>
          <p:nvPr/>
        </p:nvSpPr>
        <p:spPr>
          <a:xfrm>
            <a:off x="8844951" y="207184"/>
            <a:ext cx="3105509" cy="646331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en-GB" b="0" i="0" dirty="0"/>
              <a:t>the relationship between the knower and what is known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07652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947A5-027C-C9A9-4CDF-22E3B806E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Epistemology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0D9C341-C5CE-0CAD-05A5-4E0A30063F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133" y="4098196"/>
            <a:ext cx="11673471" cy="14109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D1FA6F-C311-D87D-D961-D8D4C55CD5D8}"/>
              </a:ext>
            </a:extLst>
          </p:cNvPr>
          <p:cNvSpPr txBox="1"/>
          <p:nvPr/>
        </p:nvSpPr>
        <p:spPr>
          <a:xfrm>
            <a:off x="1288211" y="2378185"/>
            <a:ext cx="9500558" cy="830997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0" i="0" dirty="0">
                <a:solidFill>
                  <a:srgbClr val="3A3A3A"/>
                </a:solidFill>
                <a:effectLst/>
              </a:rPr>
              <a:t>By looking at the relationship between a ‘subject’ and an ‘object’, we can explore the idea of epistemology and how it influences research design.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BA4730-3400-55A1-54C8-44A4174B4E0B}"/>
              </a:ext>
            </a:extLst>
          </p:cNvPr>
          <p:cNvSpPr txBox="1"/>
          <p:nvPr/>
        </p:nvSpPr>
        <p:spPr>
          <a:xfrm>
            <a:off x="7965057" y="381575"/>
            <a:ext cx="3812875" cy="646331"/>
          </a:xfrm>
          <a:prstGeom prst="rect">
            <a:avLst/>
          </a:prstGeom>
          <a:noFill/>
          <a:ln>
            <a:solidFill>
              <a:srgbClr val="FF00FF"/>
            </a:solidFill>
          </a:ln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Subject = the researcher </a:t>
            </a:r>
          </a:p>
          <a:p>
            <a:r>
              <a:rPr lang="en-GB" dirty="0">
                <a:solidFill>
                  <a:srgbClr val="040C28"/>
                </a:solidFill>
                <a:latin typeface="Google Sans"/>
              </a:rPr>
              <a:t>Object =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 the thing being researched</a:t>
            </a:r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E7CFB8C-7A1F-F1AE-AEA1-3B0E1098332B}"/>
              </a:ext>
            </a:extLst>
          </p:cNvPr>
          <p:cNvCxnSpPr>
            <a:cxnSpLocks/>
          </p:cNvCxnSpPr>
          <p:nvPr/>
        </p:nvCxnSpPr>
        <p:spPr>
          <a:xfrm flipV="1">
            <a:off x="6912634" y="1201947"/>
            <a:ext cx="977660" cy="1176238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2323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C095D6B-AF5D-487C-AC74-2783686D1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4E69A-EBF5-289F-3B68-507819A8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590" y="3514531"/>
            <a:ext cx="3319114" cy="2607311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Objectivism</a:t>
            </a:r>
          </a:p>
        </p:txBody>
      </p:sp>
      <p:pic>
        <p:nvPicPr>
          <p:cNvPr id="16" name="Picture 15" descr="White and yellow chairs">
            <a:extLst>
              <a:ext uri="{FF2B5EF4-FFF2-40B4-BE49-F238E27FC236}">
                <a16:creationId xmlns:a16="http://schemas.microsoft.com/office/drawing/2014/main" id="{D252CA32-04F5-7761-52E8-9F5A6E45E2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08"/>
          <a:stretch/>
        </p:blipFill>
        <p:spPr>
          <a:xfrm>
            <a:off x="-1" y="2"/>
            <a:ext cx="4317491" cy="296272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56502"/>
            <a:ext cx="4349494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8AB73-DA1A-250F-24A5-30BB3344F5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919" y="734271"/>
            <a:ext cx="3452345" cy="538945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0" i="0" dirty="0">
                <a:effectLst/>
              </a:rPr>
              <a:t>Objectivist epistemology assumes that reality exists outside, or independently, of the individual mind. </a:t>
            </a:r>
          </a:p>
          <a:p>
            <a:pPr marL="0" indent="0">
              <a:buNone/>
            </a:pPr>
            <a:endParaRPr lang="en-GB" sz="2000" b="0" i="0" dirty="0">
              <a:effectLst/>
            </a:endParaRPr>
          </a:p>
          <a:p>
            <a:pPr marL="0" indent="0">
              <a:buNone/>
            </a:pPr>
            <a:r>
              <a:rPr lang="en-GB" sz="2000" b="0" i="0" dirty="0">
                <a:effectLst/>
                <a:latin typeface="-apple-system"/>
              </a:rPr>
              <a:t>Objectivism holds that the world is full of facts - that each thing is itself; e.g. a chair is a chair, a rock is a rock. </a:t>
            </a:r>
          </a:p>
          <a:p>
            <a:pPr marL="0" indent="0">
              <a:buNone/>
            </a:pPr>
            <a:r>
              <a:rPr lang="en-GB" sz="2000" b="0" i="0" dirty="0">
                <a:effectLst/>
                <a:latin typeface="-apple-system"/>
              </a:rPr>
              <a:t>This is a regardless of what we think about them or each person's experience with them.</a:t>
            </a:r>
          </a:p>
          <a:p>
            <a:pPr marL="0" indent="0">
              <a:buNone/>
            </a:pPr>
            <a:endParaRPr lang="en-GB" sz="2000" b="0" i="0" dirty="0">
              <a:effectLst/>
              <a:latin typeface="-apple-system"/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22" name="Picture 21" descr="Stones being balanced">
            <a:extLst>
              <a:ext uri="{FF2B5EF4-FFF2-40B4-BE49-F238E27FC236}">
                <a16:creationId xmlns:a16="http://schemas.microsoft.com/office/drawing/2014/main" id="{08C9A1F0-DE08-AB33-7397-469E94F4A7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08" r="38842" b="-2"/>
          <a:stretch/>
        </p:blipFill>
        <p:spPr>
          <a:xfrm>
            <a:off x="8775834" y="-2"/>
            <a:ext cx="3416166" cy="685800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4683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6510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8292A7B4-0455-400F-A80B-4C9872624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BD7A0F-4274-092B-E1E2-A1D295A0E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603" y="552160"/>
            <a:ext cx="6395049" cy="1635865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Objectivism</a:t>
            </a:r>
            <a:endParaRPr lang="en-GB" sz="2800" dirty="0"/>
          </a:p>
        </p:txBody>
      </p:sp>
      <p:pic>
        <p:nvPicPr>
          <p:cNvPr id="4" name="Picture 3" descr="Kitten staring at the camera">
            <a:extLst>
              <a:ext uri="{FF2B5EF4-FFF2-40B4-BE49-F238E27FC236}">
                <a16:creationId xmlns:a16="http://schemas.microsoft.com/office/drawing/2014/main" id="{C7B27C8C-9B8A-4E4B-985E-05616A4E95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98" r="2" b="9862"/>
          <a:stretch/>
        </p:blipFill>
        <p:spPr>
          <a:xfrm>
            <a:off x="7884466" y="5"/>
            <a:ext cx="4307534" cy="264493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E2B8B-7ACC-BF7A-272D-CD936836D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543" y="2835215"/>
            <a:ext cx="7441721" cy="368060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0" i="0" dirty="0">
                <a:effectLst/>
                <a:latin typeface="-apple-system"/>
              </a:rPr>
              <a:t>If I call a rock a cat, that does not change its fundamental nature. It is still a hard, grey lump of natural matter. I can only consider it in terms of its attributes. </a:t>
            </a:r>
          </a:p>
          <a:p>
            <a:pPr marL="0" indent="0">
              <a:buNone/>
            </a:pPr>
            <a:r>
              <a:rPr lang="en-GB" sz="2400" b="0" i="0" dirty="0">
                <a:effectLst/>
                <a:latin typeface="-apple-system"/>
              </a:rPr>
              <a:t>Even if I want it to be a cat, there's no evidence that it is one so it cannot be one.</a:t>
            </a:r>
          </a:p>
          <a:p>
            <a:pPr marL="0" indent="0">
              <a:buNone/>
            </a:pPr>
            <a:endParaRPr lang="en-GB" sz="2400" dirty="0">
              <a:latin typeface="-apple-system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Google Sans"/>
              </a:rPr>
              <a:t>Objectivists believe that there is a reality to be observed and that observers who look at the same phenomenon will basically agree on its existence and its characteristics.</a:t>
            </a:r>
            <a:endParaRPr lang="en-GB" sz="2400" dirty="0">
              <a:latin typeface="-apple-system"/>
            </a:endParaRPr>
          </a:p>
        </p:txBody>
      </p:sp>
      <p:pic>
        <p:nvPicPr>
          <p:cNvPr id="6" name="Picture 5" descr="Stones being balanced">
            <a:extLst>
              <a:ext uri="{FF2B5EF4-FFF2-40B4-BE49-F238E27FC236}">
                <a16:creationId xmlns:a16="http://schemas.microsoft.com/office/drawing/2014/main" id="{59BE4CB7-35CF-5DF3-465B-458D0CB89D3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49" r="21783" b="-2"/>
          <a:stretch/>
        </p:blipFill>
        <p:spPr>
          <a:xfrm>
            <a:off x="7940038" y="2644936"/>
            <a:ext cx="4251960" cy="4213064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CD84038B-4A56-439B-A184-79B2D4506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44937"/>
            <a:ext cx="1219200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F96EE13-2C4D-4262-812E-DDE5FC35F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87469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10374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52E760-A9F8-B789-1C88-AEAA0AE0C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Objectivism – strengths and limitations?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FB5480A-3FD5-BA0D-644F-638BFBE61A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Strength</a:t>
            </a:r>
          </a:p>
          <a:p>
            <a:r>
              <a:rPr lang="en-GB" b="0" i="0" dirty="0">
                <a:solidFill>
                  <a:srgbClr val="1F2024"/>
                </a:solidFill>
                <a:effectLst/>
                <a:latin typeface="Inter"/>
              </a:rPr>
              <a:t>researchers put aside their personal opinions and subjective feelings in search of truth or facts.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EDB6E1-1343-E699-BA62-728C1D6C659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Limitation</a:t>
            </a:r>
          </a:p>
          <a:p>
            <a:r>
              <a:rPr lang="en-GB" b="0" i="0" dirty="0">
                <a:solidFill>
                  <a:srgbClr val="1F2024"/>
                </a:solidFill>
                <a:effectLst/>
                <a:latin typeface="Inter"/>
              </a:rPr>
              <a:t>does not take into account the influence of the subjective context on the subject under study.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011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54B84-0369-F73D-755F-EC9D8850B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Subjectivism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461B9-3126-48DA-86D5-6C543A06FF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362" y="1825625"/>
            <a:ext cx="1082902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effectLst/>
              </a:rPr>
              <a:t>Subjectivist epistemology relates to the idea that reality is shaped to fit the purposes of individuals and interpret it in a way that makes sense to them.</a:t>
            </a:r>
          </a:p>
          <a:p>
            <a:pPr marL="0" indent="0">
              <a:buNone/>
            </a:pPr>
            <a:r>
              <a:rPr lang="en-GB" b="0" i="0" dirty="0">
                <a:effectLst/>
              </a:rPr>
              <a:t>The value of subjectivist research is in revealing </a:t>
            </a:r>
            <a:r>
              <a:rPr lang="en-GB" b="0" i="0" dirty="0">
                <a:solidFill>
                  <a:srgbClr val="FF0000"/>
                </a:solidFill>
                <a:effectLst/>
              </a:rPr>
              <a:t>how an </a:t>
            </a:r>
            <a:r>
              <a:rPr lang="en-GB" b="0" i="0" u="sng" dirty="0">
                <a:solidFill>
                  <a:srgbClr val="FF0000"/>
                </a:solidFill>
                <a:effectLst/>
              </a:rPr>
              <a:t>individual’s experience</a:t>
            </a:r>
            <a:r>
              <a:rPr lang="en-GB" b="0" i="0" dirty="0">
                <a:solidFill>
                  <a:srgbClr val="FF0000"/>
                </a:solidFill>
                <a:effectLst/>
              </a:rPr>
              <a:t> shapes their perception of the world</a:t>
            </a:r>
            <a:r>
              <a:rPr lang="en-GB" b="0" i="0" dirty="0">
                <a:solidFill>
                  <a:srgbClr val="3A3A3A"/>
                </a:solidFill>
                <a:effectLst/>
              </a:rPr>
              <a:t>.</a:t>
            </a:r>
            <a:endParaRPr lang="en-GB" dirty="0"/>
          </a:p>
          <a:p>
            <a:pPr marL="0" indent="0">
              <a:buNone/>
            </a:pPr>
            <a:endParaRPr lang="en-GB" b="0" i="0" dirty="0">
              <a:solidFill>
                <a:srgbClr val="3A3A3A"/>
              </a:solidFill>
              <a:effectLst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282829"/>
                </a:solidFill>
                <a:effectLst/>
              </a:rPr>
              <a:t>Subjectivism </a:t>
            </a:r>
            <a:r>
              <a:rPr lang="en-GB" dirty="0">
                <a:solidFill>
                  <a:srgbClr val="282829"/>
                </a:solidFill>
              </a:rPr>
              <a:t>=</a:t>
            </a:r>
            <a:r>
              <a:rPr lang="en-GB" b="0" i="0" dirty="0">
                <a:solidFill>
                  <a:srgbClr val="282829"/>
                </a:solidFill>
                <a:effectLst/>
              </a:rPr>
              <a:t> our existence does not have identity until I experience it</a:t>
            </a:r>
            <a:r>
              <a:rPr lang="en-GB" dirty="0">
                <a:solidFill>
                  <a:srgbClr val="282829"/>
                </a:solidFill>
              </a:rPr>
              <a:t>;</a:t>
            </a:r>
            <a:r>
              <a:rPr lang="en-GB" dirty="0"/>
              <a:t> </a:t>
            </a:r>
            <a:r>
              <a:rPr lang="en-GB" b="1" dirty="0"/>
              <a:t>knowledge is subjective</a:t>
            </a:r>
            <a:r>
              <a:rPr lang="en-GB" dirty="0"/>
              <a:t>; there is no objective test of its truth.</a:t>
            </a:r>
            <a:endParaRPr lang="en-GB" b="0" i="0" dirty="0">
              <a:solidFill>
                <a:srgbClr val="3A3A3A"/>
              </a:solidFill>
              <a:effectLst/>
            </a:endParaRPr>
          </a:p>
          <a:p>
            <a:pPr marL="0" indent="0">
              <a:buNone/>
            </a:pPr>
            <a:endParaRPr lang="en-GB" sz="2400" b="0" i="0" dirty="0">
              <a:solidFill>
                <a:srgbClr val="3A3A3A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596195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77482-C73C-E032-052C-57FF8B1F7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4344" y="572159"/>
            <a:ext cx="5105400" cy="831071"/>
          </a:xfrm>
        </p:spPr>
        <p:txBody>
          <a:bodyPr anchor="b">
            <a:normAutofit/>
          </a:bodyPr>
          <a:lstStyle/>
          <a:p>
            <a:r>
              <a:rPr lang="en-GB" dirty="0"/>
              <a:t>Subjectivism</a:t>
            </a:r>
          </a:p>
        </p:txBody>
      </p:sp>
      <p:pic>
        <p:nvPicPr>
          <p:cNvPr id="7" name="Picture 6" descr="Stones being balanced">
            <a:extLst>
              <a:ext uri="{FF2B5EF4-FFF2-40B4-BE49-F238E27FC236}">
                <a16:creationId xmlns:a16="http://schemas.microsoft.com/office/drawing/2014/main" id="{2A254802-7CA3-5AB7-1A85-58C3B44388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79" b="-2"/>
          <a:stretch/>
        </p:blipFill>
        <p:spPr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5" name="Picture 4" descr="Pile of rocks">
            <a:extLst>
              <a:ext uri="{FF2B5EF4-FFF2-40B4-BE49-F238E27FC236}">
                <a16:creationId xmlns:a16="http://schemas.microsoft.com/office/drawing/2014/main" id="{963CEE87-313D-EFEE-27ED-17CDE812BA4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 r="-2" b="12345"/>
          <a:stretch/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E009B-1B75-AFE6-0099-A8AA876F4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5137" y="1841744"/>
            <a:ext cx="5667044" cy="305275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dirty="0"/>
              <a:t>T</a:t>
            </a:r>
            <a:r>
              <a:rPr lang="en-GB" sz="2600" b="0" i="0" dirty="0">
                <a:effectLst/>
              </a:rPr>
              <a:t>he rock you see is not necessarily the same rock that I see. </a:t>
            </a:r>
            <a:r>
              <a:rPr lang="en-GB" sz="2600" dirty="0"/>
              <a:t>I</a:t>
            </a:r>
            <a:r>
              <a:rPr lang="en-GB" sz="2600" b="0" i="0" dirty="0">
                <a:effectLst/>
              </a:rPr>
              <a:t>t does not exist until we perceive it. </a:t>
            </a:r>
          </a:p>
          <a:p>
            <a:pPr marL="0" indent="0">
              <a:buNone/>
            </a:pPr>
            <a:r>
              <a:rPr lang="en-GB" sz="2600" dirty="0"/>
              <a:t>O</a:t>
            </a:r>
            <a:r>
              <a:rPr lang="en-GB" sz="2600" b="0" i="0" dirty="0">
                <a:effectLst/>
              </a:rPr>
              <a:t>ne person says: “Oh, look at that ugly rock.” </a:t>
            </a:r>
          </a:p>
          <a:p>
            <a:pPr marL="0" indent="0">
              <a:buNone/>
            </a:pPr>
            <a:r>
              <a:rPr lang="en-GB" sz="2600" dirty="0"/>
              <a:t>A</a:t>
            </a:r>
            <a:r>
              <a:rPr lang="en-GB" sz="2600" b="0" i="0" dirty="0">
                <a:effectLst/>
              </a:rPr>
              <a:t>nother says: “Look at that wonderful specimen of sedimentary geology!”</a:t>
            </a:r>
          </a:p>
          <a:p>
            <a:pPr marL="0" indent="0">
              <a:buNone/>
            </a:pPr>
            <a:endParaRPr lang="en-GB" sz="2600" b="0" i="0" dirty="0">
              <a:effectLst/>
            </a:endParaRPr>
          </a:p>
          <a:p>
            <a:pPr marL="0" indent="0">
              <a:buNone/>
            </a:pPr>
            <a:r>
              <a:rPr lang="en-GB" sz="2600" b="0" i="0" dirty="0">
                <a:effectLst/>
              </a:rPr>
              <a:t>Subjectivists would argue they are effectively looking at two different rocks.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9157678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ECC1B-6D7A-5305-31D6-043357571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Subjectivism - strengths and limitations?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8E6B2-912D-B9AF-CF73-E1C1F15600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Strength</a:t>
            </a:r>
          </a:p>
          <a:p>
            <a:r>
              <a:rPr lang="en-GB" dirty="0">
                <a:solidFill>
                  <a:srgbClr val="202124"/>
                </a:solidFill>
                <a:latin typeface="Google Sans"/>
              </a:rPr>
              <a:t>a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llows participants to openly use their own experiences and reflections in order for the researcher to uncover valuable meaning.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33554B-DE39-6B3B-70FB-091E14A4A6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686245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Limitations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may lack consistency or reliability as it is influenced by individual biases, perspectives or emotions.</a:t>
            </a:r>
            <a:endParaRPr lang="en-GB" dirty="0"/>
          </a:p>
          <a:p>
            <a:r>
              <a:rPr lang="en-GB" b="0" i="0" dirty="0">
                <a:effectLst/>
                <a:latin typeface="Google Sans"/>
              </a:rPr>
              <a:t>if different researchers were to analyse the data, it </a:t>
            </a:r>
            <a:r>
              <a:rPr lang="en-GB" dirty="0">
                <a:latin typeface="Google Sans"/>
              </a:rPr>
              <a:t>c</a:t>
            </a:r>
            <a:r>
              <a:rPr lang="en-GB" b="0" i="0" dirty="0">
                <a:effectLst/>
                <a:latin typeface="Google Sans"/>
              </a:rPr>
              <a:t>ould lead to slightly different conclusions because each researcher's own personal experiences impact which pieces of data are viewed as more or less important.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9897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F1A05-4CE1-C0BC-E364-F27ECD5BE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Constructionism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6E7CD-EF48-9803-F516-D8FDA3563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857" y="1825625"/>
            <a:ext cx="10955547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0" i="0" dirty="0">
                <a:effectLst/>
              </a:rPr>
              <a:t>Constructionist epistemology assumes that knowledge is a human product and is socially and culturally constructed. </a:t>
            </a:r>
          </a:p>
          <a:p>
            <a:pPr marL="0" indent="0">
              <a:buNone/>
            </a:pPr>
            <a:r>
              <a:rPr lang="en-GB" sz="2600" b="0" i="0" dirty="0">
                <a:effectLst/>
              </a:rPr>
              <a:t>Individuals create meaning </a:t>
            </a:r>
            <a:r>
              <a:rPr lang="en-GB" sz="2600" b="0" i="0" dirty="0">
                <a:solidFill>
                  <a:srgbClr val="FF0000"/>
                </a:solidFill>
                <a:effectLst/>
              </a:rPr>
              <a:t>through their interactions with each other and with the environment</a:t>
            </a:r>
            <a:r>
              <a:rPr lang="en-GB" sz="2600" b="0" i="0" dirty="0">
                <a:effectLst/>
              </a:rPr>
              <a:t> in which they live.</a:t>
            </a:r>
          </a:p>
          <a:p>
            <a:pPr marL="0" indent="0">
              <a:buNone/>
            </a:pPr>
            <a:endParaRPr lang="en-GB" sz="2600" b="0" i="0" dirty="0">
              <a:effectLst/>
            </a:endParaRPr>
          </a:p>
          <a:p>
            <a:pPr marL="0" indent="0">
              <a:buNone/>
            </a:pPr>
            <a:r>
              <a:rPr lang="en-GB" sz="2600" b="0" i="0" dirty="0">
                <a:effectLst/>
              </a:rPr>
              <a:t>The value of constructionist research is in generating contextual understandings of a defined topic or problem.</a:t>
            </a:r>
            <a:endParaRPr lang="en-GB" sz="2600" dirty="0"/>
          </a:p>
          <a:p>
            <a:pPr marL="0" indent="0">
              <a:buNone/>
            </a:pPr>
            <a:endParaRPr lang="en-GB" sz="2600" b="0" i="0" dirty="0">
              <a:effectLst/>
            </a:endParaRPr>
          </a:p>
          <a:p>
            <a:pPr marL="0" indent="0">
              <a:buNone/>
            </a:pPr>
            <a:r>
              <a:rPr lang="en-GB" sz="2600" b="0" i="0" dirty="0">
                <a:effectLst/>
                <a:latin typeface="Google Sans"/>
              </a:rPr>
              <a:t>Constructionist </a:t>
            </a:r>
            <a:r>
              <a:rPr lang="en-GB" sz="2600" dirty="0">
                <a:latin typeface="Google Sans"/>
              </a:rPr>
              <a:t>=</a:t>
            </a:r>
            <a:r>
              <a:rPr lang="en-GB" sz="2600" b="0" i="0" dirty="0">
                <a:effectLst/>
                <a:latin typeface="Google Sans"/>
              </a:rPr>
              <a:t> all knowledge builds upon prior knowledge</a:t>
            </a:r>
            <a:r>
              <a:rPr lang="en-GB" sz="2600" dirty="0">
                <a:latin typeface="Google Sans"/>
              </a:rPr>
              <a:t> and that </a:t>
            </a:r>
            <a:r>
              <a:rPr lang="en-GB" sz="2600" b="0" i="0" dirty="0">
                <a:effectLst/>
                <a:latin typeface="Google Sans"/>
              </a:rPr>
              <a:t>people actively make their own knowledge.</a:t>
            </a:r>
          </a:p>
          <a:p>
            <a:pPr marL="0" indent="0">
              <a:buNone/>
            </a:pPr>
            <a:endParaRPr lang="en-GB" sz="24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7591173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4F2FC05-7D27-410F-BDA9-ADF4831368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80D120-BD54-46E1-BA37-82F5E8089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3" y="633619"/>
            <a:ext cx="5457817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A4D17-3C1D-E05F-A639-A376BCE98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8" y="978408"/>
            <a:ext cx="4607052" cy="1106424"/>
          </a:xfrm>
        </p:spPr>
        <p:txBody>
          <a:bodyPr>
            <a:normAutofit/>
          </a:bodyPr>
          <a:lstStyle/>
          <a:p>
            <a:r>
              <a:rPr lang="en-GB" sz="3200" dirty="0"/>
              <a:t>Constructionism </a:t>
            </a:r>
            <a:r>
              <a:rPr lang="en-GB" sz="2900" dirty="0"/>
              <a:t> 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1D83946-74FA-498A-AC80-9926F041B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060D983-8B52-443A-8183-2A1DE0561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4446484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BE4D8-E72F-1706-03E1-D691C8C7D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6" y="2368296"/>
            <a:ext cx="4607052" cy="3502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The rock is a rock because we have learnt to see it as one.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600" dirty="0">
                <a:hlinkClick r:id="rId2"/>
              </a:rPr>
              <a:t>www.youtube.com/watch?v=EbaOR8ahoSM&amp;t=18s</a:t>
            </a:r>
            <a:r>
              <a:rPr lang="en-GB" sz="2600" dirty="0"/>
              <a:t> </a:t>
            </a:r>
          </a:p>
          <a:p>
            <a:pPr marL="0" indent="0">
              <a:buNone/>
            </a:pPr>
            <a:endParaRPr lang="en-GB" sz="1800" b="0" i="0" dirty="0">
              <a:effectLst/>
            </a:endParaRPr>
          </a:p>
          <a:p>
            <a:pPr marL="0" indent="0">
              <a:buNone/>
            </a:pPr>
            <a:endParaRPr lang="en-GB" sz="1800" b="0" i="0" dirty="0">
              <a:effectLst/>
            </a:endParaRPr>
          </a:p>
          <a:p>
            <a:endParaRPr lang="en-GB" sz="1800" dirty="0"/>
          </a:p>
        </p:txBody>
      </p:sp>
      <p:pic>
        <p:nvPicPr>
          <p:cNvPr id="5" name="Picture 4" descr="Close-up of colorful pebbles">
            <a:extLst>
              <a:ext uri="{FF2B5EF4-FFF2-40B4-BE49-F238E27FC236}">
                <a16:creationId xmlns:a16="http://schemas.microsoft.com/office/drawing/2014/main" id="{237D6F83-CCFE-D7A6-DB82-A21DB776EB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0" r="3" b="7496"/>
          <a:stretch/>
        </p:blipFill>
        <p:spPr>
          <a:xfrm>
            <a:off x="6324599" y="10"/>
            <a:ext cx="5457817" cy="3337549"/>
          </a:xfrm>
          <a:prstGeom prst="rect">
            <a:avLst/>
          </a:prstGeom>
        </p:spPr>
      </p:pic>
      <p:pic>
        <p:nvPicPr>
          <p:cNvPr id="7" name="Picture 6" descr="Stonehenge">
            <a:extLst>
              <a:ext uri="{FF2B5EF4-FFF2-40B4-BE49-F238E27FC236}">
                <a16:creationId xmlns:a16="http://schemas.microsoft.com/office/drawing/2014/main" id="{27AE47E3-D5DA-B26D-9253-0DDD85C3DDA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86" r="3" b="3"/>
          <a:stretch/>
        </p:blipFill>
        <p:spPr>
          <a:xfrm>
            <a:off x="6324590" y="3520439"/>
            <a:ext cx="5457817" cy="333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5222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ECC1B-6D7A-5305-31D6-043357571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sz="4400" dirty="0"/>
              <a:t>onstructionism</a:t>
            </a:r>
            <a:r>
              <a:rPr lang="en-GB" dirty="0"/>
              <a:t> - strengths and limitations?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8E6B2-912D-B9AF-CF73-E1C1F15600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Strength</a:t>
            </a:r>
          </a:p>
          <a:p>
            <a:r>
              <a:rPr lang="en-GB" dirty="0"/>
              <a:t>focuses on the experiences of individual participants and on processes and experiences over time.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33554B-DE39-6B3B-70FB-091E14A4A6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686245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Limitations</a:t>
            </a:r>
          </a:p>
          <a:p>
            <a:r>
              <a:rPr lang="en-GB" dirty="0"/>
              <a:t>does not allow for conclusions that can be generalised to other populations.</a:t>
            </a:r>
          </a:p>
          <a:p>
            <a:r>
              <a:rPr lang="en-GB" dirty="0"/>
              <a:t>subjective nature of interpretations.</a:t>
            </a:r>
          </a:p>
        </p:txBody>
      </p:sp>
    </p:spTree>
    <p:extLst>
      <p:ext uri="{BB962C8B-B14F-4D97-AF65-F5344CB8AC3E}">
        <p14:creationId xmlns:p14="http://schemas.microsoft.com/office/powerpoint/2010/main" val="14938353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9D19A-2D1E-55C4-2071-0B997D33E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>
                <a:solidFill>
                  <a:srgbClr val="3A3A3A"/>
                </a:solidFill>
                <a:effectLst/>
                <a:latin typeface="-apple-system"/>
              </a:rPr>
              <a:t>Axiology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16579-72C6-FF61-EBE9-F8E9CC385E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 dirty="0">
                <a:effectLst/>
              </a:rPr>
              <a:t>Axiology is </a:t>
            </a:r>
            <a:r>
              <a:rPr lang="en-GB" sz="2400" dirty="0">
                <a:effectLst/>
              </a:rPr>
              <a:t>the philosophical study of value. </a:t>
            </a:r>
          </a:p>
          <a:p>
            <a:pPr marL="0" indent="0">
              <a:buNone/>
            </a:pPr>
            <a:endParaRPr lang="en-GB" sz="2400" b="0" i="0" dirty="0">
              <a:effectLst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</a:rPr>
              <a:t>Axiological considerations help researchers decide what is valuable and ethical to research. </a:t>
            </a:r>
          </a:p>
          <a:p>
            <a:pPr marL="0" indent="0">
              <a:buNone/>
            </a:pPr>
            <a:endParaRPr lang="en-GB" sz="2400" b="0" i="0" dirty="0">
              <a:effectLst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</a:rPr>
              <a:t>It helps you to understand that people’s opinions matter while carrying out research (Silverman, 2013). 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31E06B-9470-DD90-1BC8-0A728D3CD305}"/>
              </a:ext>
            </a:extLst>
          </p:cNvPr>
          <p:cNvSpPr txBox="1"/>
          <p:nvPr/>
        </p:nvSpPr>
        <p:spPr>
          <a:xfrm>
            <a:off x="9207262" y="5624422"/>
            <a:ext cx="2863969" cy="1015663"/>
          </a:xfrm>
          <a:prstGeom prst="rect">
            <a:avLst/>
          </a:prstGeom>
          <a:noFill/>
          <a:ln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More information - Deane, 2018</a:t>
            </a:r>
          </a:p>
          <a:p>
            <a:r>
              <a:rPr lang="en-GB" sz="1200" dirty="0">
                <a:hlinkClick r:id="rId2"/>
              </a:rPr>
              <a:t>A guide for interdisciplinary researchers: Adding axiology alongside ontology and epistemology – Integration and Implementation Insights (i2insights.org)</a:t>
            </a:r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62F1D7-7B75-7E99-B00B-00163614DDB4}"/>
              </a:ext>
            </a:extLst>
          </p:cNvPr>
          <p:cNvSpPr txBox="1"/>
          <p:nvPr/>
        </p:nvSpPr>
        <p:spPr>
          <a:xfrm>
            <a:off x="10340198" y="180459"/>
            <a:ext cx="1598761" cy="369332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b="0" i="0" dirty="0"/>
              <a:t>what we value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6778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698F0-A0A5-B66D-B55D-9F26638A5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Ontology, Epistemology and Axiology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0C9505-481D-A73A-787D-8CF37BE55C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9392914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80542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diagram of the paradigm&#10;&#10;Description automatically generated with medium confidence">
            <a:extLst>
              <a:ext uri="{FF2B5EF4-FFF2-40B4-BE49-F238E27FC236}">
                <a16:creationId xmlns:a16="http://schemas.microsoft.com/office/drawing/2014/main" id="{56E97899-6240-5DE7-16A0-184590830D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612" y="315662"/>
            <a:ext cx="10364776" cy="5571067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A630D4B7-EE1C-8540-91B5-9426309A9C4B}"/>
              </a:ext>
            </a:extLst>
          </p:cNvPr>
          <p:cNvSpPr/>
          <p:nvPr/>
        </p:nvSpPr>
        <p:spPr>
          <a:xfrm>
            <a:off x="10294189" y="373811"/>
            <a:ext cx="1127185" cy="1052423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AD7135-E04C-0DF2-FD0B-912D3E3E7A63}"/>
              </a:ext>
            </a:extLst>
          </p:cNvPr>
          <p:cNvSpPr txBox="1"/>
          <p:nvPr/>
        </p:nvSpPr>
        <p:spPr>
          <a:xfrm>
            <a:off x="8919713" y="6176411"/>
            <a:ext cx="322052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1" dirty="0" err="1">
                <a:solidFill>
                  <a:srgbClr val="003180"/>
                </a:solidFill>
                <a:effectLst/>
                <a:latin typeface="Encode Sans"/>
              </a:rPr>
              <a:t>Malau-Aduli</a:t>
            </a:r>
            <a:r>
              <a:rPr lang="en-GB" b="0" i="1" dirty="0">
                <a:solidFill>
                  <a:srgbClr val="003180"/>
                </a:solidFill>
                <a:effectLst/>
                <a:latin typeface="Encode Sans"/>
              </a:rPr>
              <a:t> &amp; </a:t>
            </a:r>
            <a:r>
              <a:rPr lang="en-GB" b="0" i="1" dirty="0" err="1">
                <a:solidFill>
                  <a:srgbClr val="003180"/>
                </a:solidFill>
                <a:effectLst/>
                <a:latin typeface="Encode Sans"/>
              </a:rPr>
              <a:t>Alele</a:t>
            </a:r>
            <a:r>
              <a:rPr lang="en-GB" b="0" i="1" dirty="0">
                <a:solidFill>
                  <a:srgbClr val="003180"/>
                </a:solidFill>
                <a:effectLst/>
                <a:latin typeface="Encode Sans"/>
              </a:rPr>
              <a:t>, 2023</a:t>
            </a:r>
          </a:p>
          <a:p>
            <a:r>
              <a:rPr lang="en-GB" sz="800" dirty="0">
                <a:hlinkClick r:id="rId3"/>
              </a:rPr>
              <a:t>1.3 Research Paradigms and Philosophical Assumptions – An Introduction to Research Methods for Undergraduate Health Profession Students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9912846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EA14F-C36D-80A5-BB37-F38D0B60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Useful video</a:t>
            </a:r>
          </a:p>
        </p:txBody>
      </p:sp>
      <p:pic>
        <p:nvPicPr>
          <p:cNvPr id="5" name="Picture 4" descr="Red drawing pins on a map">
            <a:extLst>
              <a:ext uri="{FF2B5EF4-FFF2-40B4-BE49-F238E27FC236}">
                <a16:creationId xmlns:a16="http://schemas.microsoft.com/office/drawing/2014/main" id="{50916325-EAB1-5B0B-E5CA-A54A0FDF97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18" r="28449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A3C48-31D7-D4B0-B67C-CCBEBE96FF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hlinkClick r:id="rId3"/>
              </a:rPr>
              <a:t>www.youtube.com/watch?v=hkcqGU7l_zU&amp;t=97s</a:t>
            </a:r>
            <a:r>
              <a:rPr lang="en-GB" sz="22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34583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272C6-CD82-8F09-D460-84B727832B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</a:t>
            </a:r>
            <a:br>
              <a:rPr lang="en-GB" dirty="0"/>
            </a:br>
            <a:r>
              <a:rPr lang="en-GB" dirty="0"/>
              <a:t>Perspectives</a:t>
            </a:r>
          </a:p>
        </p:txBody>
      </p:sp>
      <p:pic>
        <p:nvPicPr>
          <p:cNvPr id="5" name="Content Placeholder 4" descr="A diagram of a scientific research&#10;&#10;Description automatically generated">
            <a:extLst>
              <a:ext uri="{FF2B5EF4-FFF2-40B4-BE49-F238E27FC236}">
                <a16:creationId xmlns:a16="http://schemas.microsoft.com/office/drawing/2014/main" id="{A490EE1F-98DC-CB92-9458-417A9F7FF4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4014" y="89270"/>
            <a:ext cx="7575336" cy="6679460"/>
          </a:xfrm>
        </p:spPr>
      </p:pic>
    </p:spTree>
    <p:extLst>
      <p:ext uri="{BB962C8B-B14F-4D97-AF65-F5344CB8AC3E}">
        <p14:creationId xmlns:p14="http://schemas.microsoft.com/office/powerpoint/2010/main" val="3524922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99AEC-3ECB-78D6-F869-AF9D18969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Positivist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D8BA9-518D-45BB-D4B6-088DE4939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068" y="1690688"/>
            <a:ext cx="11455878" cy="466725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0" i="0" dirty="0">
                <a:effectLst/>
                <a:latin typeface="Google Sans"/>
              </a:rPr>
              <a:t>Positivism comes up with research questions and hypotheses that can be evaluated and analysed. </a:t>
            </a:r>
          </a:p>
          <a:p>
            <a:pPr marL="0" indent="0">
              <a:buNone/>
            </a:pPr>
            <a:r>
              <a:rPr lang="en-GB" sz="9600" b="0" i="0" dirty="0">
                <a:effectLst/>
                <a:latin typeface="Google Sans"/>
              </a:rPr>
              <a:t>Common knowledge of the world can be </a:t>
            </a:r>
            <a:r>
              <a:rPr lang="en-GB" sz="9600" b="0" i="0" dirty="0">
                <a:solidFill>
                  <a:srgbClr val="FF0000"/>
                </a:solidFill>
                <a:effectLst/>
                <a:latin typeface="Google Sans"/>
              </a:rPr>
              <a:t>measured</a:t>
            </a:r>
            <a:r>
              <a:rPr lang="en-GB" sz="9600" b="0" i="0" dirty="0">
                <a:effectLst/>
                <a:latin typeface="Google Sans"/>
              </a:rPr>
              <a:t> and explained using positivist approaches. </a:t>
            </a:r>
          </a:p>
          <a:p>
            <a:endParaRPr lang="en-GB" sz="9600" dirty="0">
              <a:latin typeface="Google Sans"/>
            </a:endParaRPr>
          </a:p>
          <a:p>
            <a:pPr marL="0" indent="0">
              <a:buNone/>
            </a:pPr>
            <a:r>
              <a:rPr lang="en-GB" sz="9600" b="0" i="0" dirty="0">
                <a:effectLst/>
                <a:latin typeface="Google Sans"/>
              </a:rPr>
              <a:t>Positivism uses research questions </a:t>
            </a:r>
            <a:r>
              <a:rPr lang="en-GB" sz="9600" b="0" i="0" dirty="0">
                <a:solidFill>
                  <a:srgbClr val="FF0000"/>
                </a:solidFill>
                <a:effectLst/>
                <a:latin typeface="Google Sans"/>
              </a:rPr>
              <a:t>that can be tested</a:t>
            </a:r>
            <a:r>
              <a:rPr lang="en-GB" sz="9600" b="0" i="0" dirty="0">
                <a:effectLst/>
                <a:latin typeface="Google Sans"/>
              </a:rPr>
              <a:t>. It helps you find explanation by using the generally accepted knowledge of the people.</a:t>
            </a:r>
          </a:p>
          <a:p>
            <a:pPr marL="0" indent="0">
              <a:buNone/>
            </a:pPr>
            <a:endParaRPr lang="en-GB" sz="9600" dirty="0">
              <a:latin typeface="Google Sans"/>
            </a:endParaRPr>
          </a:p>
          <a:p>
            <a:pPr marL="0" indent="0">
              <a:buNone/>
            </a:pPr>
            <a:r>
              <a:rPr lang="en-GB" sz="9600" b="0" i="0" dirty="0">
                <a:effectLst/>
                <a:latin typeface="Google Sans"/>
              </a:rPr>
              <a:t>Positivism = if something is not measurable, it cannot be known for certain.</a:t>
            </a:r>
          </a:p>
          <a:p>
            <a:pPr marL="0" indent="0">
              <a:buNone/>
            </a:pPr>
            <a:endParaRPr lang="en-GB" sz="9600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GB" sz="9600" dirty="0">
                <a:solidFill>
                  <a:srgbClr val="202124"/>
                </a:solidFill>
                <a:latin typeface="Google Sans"/>
              </a:rPr>
              <a:t>Positivists believe that, to be valid, research must be:</a:t>
            </a:r>
          </a:p>
          <a:p>
            <a:r>
              <a:rPr lang="en-GB" sz="9600" dirty="0">
                <a:solidFill>
                  <a:srgbClr val="202124"/>
                </a:solidFill>
                <a:latin typeface="Google Sans"/>
              </a:rPr>
              <a:t>Linear</a:t>
            </a:r>
          </a:p>
          <a:p>
            <a:r>
              <a:rPr lang="en-GB" sz="9600" dirty="0">
                <a:solidFill>
                  <a:srgbClr val="202124"/>
                </a:solidFill>
                <a:latin typeface="Google Sans"/>
              </a:rPr>
              <a:t>Objective</a:t>
            </a:r>
          </a:p>
          <a:p>
            <a:r>
              <a:rPr lang="en-GB" sz="9600" dirty="0">
                <a:solidFill>
                  <a:srgbClr val="202124"/>
                </a:solidFill>
                <a:latin typeface="Google Sans"/>
              </a:rPr>
              <a:t>Generalisable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1D6F4F-BE9B-394E-005A-E0073108CCE3}"/>
              </a:ext>
            </a:extLst>
          </p:cNvPr>
          <p:cNvSpPr txBox="1"/>
          <p:nvPr/>
        </p:nvSpPr>
        <p:spPr>
          <a:xfrm>
            <a:off x="9535064" y="5802702"/>
            <a:ext cx="224286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www.youtube.com/watch?v=mbof5Fyiw8U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15969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A961B-D04F-6A6A-3A67-C4BA6F3380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Positivist Approach</a:t>
            </a:r>
          </a:p>
        </p:txBody>
      </p:sp>
      <p:pic>
        <p:nvPicPr>
          <p:cNvPr id="5" name="Content Placeholder 4" descr="A person and person in lab coats&#10;&#10;Description automatically generated">
            <a:extLst>
              <a:ext uri="{FF2B5EF4-FFF2-40B4-BE49-F238E27FC236}">
                <a16:creationId xmlns:a16="http://schemas.microsoft.com/office/drawing/2014/main" id="{2A140041-268D-20B8-D13C-E196E324DE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0687" y="428145"/>
            <a:ext cx="6030284" cy="622344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B0CC908-886F-6084-43C7-C8B29E64767D}"/>
              </a:ext>
            </a:extLst>
          </p:cNvPr>
          <p:cNvSpPr txBox="1"/>
          <p:nvPr/>
        </p:nvSpPr>
        <p:spPr>
          <a:xfrm>
            <a:off x="718868" y="2416813"/>
            <a:ext cx="4520242" cy="1754326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sz="3600" dirty="0"/>
              <a:t>Do you think that research in education can be positivist?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F0FB6C-564C-53A3-A920-ECF97A662F5E}"/>
              </a:ext>
            </a:extLst>
          </p:cNvPr>
          <p:cNvSpPr txBox="1"/>
          <p:nvPr/>
        </p:nvSpPr>
        <p:spPr>
          <a:xfrm>
            <a:off x="5474898" y="428145"/>
            <a:ext cx="557842" cy="152717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884F1A-ABCE-42C4-17F9-94A195C9EBC1}"/>
              </a:ext>
            </a:extLst>
          </p:cNvPr>
          <p:cNvSpPr txBox="1"/>
          <p:nvPr/>
        </p:nvSpPr>
        <p:spPr>
          <a:xfrm>
            <a:off x="293298" y="5957977"/>
            <a:ext cx="1454989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3"/>
              </a:rPr>
              <a:t>https://research-methodology.net/research-philosophy/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69216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407CE-BA30-F32C-81D3-EA4B05485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Interpretivist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9B059-DBCD-AF67-9343-3C272EDFB3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212529"/>
                </a:solidFill>
                <a:effectLst/>
              </a:rPr>
              <a:t>Interpretivism is based on the assumption that reality is </a:t>
            </a:r>
            <a:r>
              <a:rPr lang="en-GB" b="0" i="0" dirty="0">
                <a:solidFill>
                  <a:srgbClr val="FF0000"/>
                </a:solidFill>
                <a:effectLst/>
              </a:rPr>
              <a:t>subjective, multiple and socially constructed</a:t>
            </a:r>
            <a:r>
              <a:rPr lang="en-GB" b="0" i="0" dirty="0">
                <a:solidFill>
                  <a:srgbClr val="212529"/>
                </a:solidFill>
                <a:effectLst/>
              </a:rPr>
              <a:t>. </a:t>
            </a:r>
          </a:p>
          <a:p>
            <a:pPr marL="0" indent="0">
              <a:buNone/>
            </a:pPr>
            <a:endParaRPr lang="en-GB" b="0" i="0" dirty="0">
              <a:solidFill>
                <a:srgbClr val="212529"/>
              </a:solidFill>
              <a:effectLst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212529"/>
                </a:solidFill>
                <a:effectLst/>
              </a:rPr>
              <a:t>i.e. we can only understand someone’s reality through their experience of that reality, which may be different from another person’s reality that has been shaped by the individuals’ historical or social perspective.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A231EA-29AD-F2D3-F8F4-CC81BBD2AF17}"/>
              </a:ext>
            </a:extLst>
          </p:cNvPr>
          <p:cNvSpPr txBox="1"/>
          <p:nvPr/>
        </p:nvSpPr>
        <p:spPr>
          <a:xfrm>
            <a:off x="9966385" y="5988734"/>
            <a:ext cx="1955321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2"/>
              </a:rPr>
              <a:t>https://research-methodology.net/research-philosophy/interpretivism/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023892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FB5DE-4B80-E5C7-48F5-FD31572072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Interpretivist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34A5B-181B-1F64-5F22-0F7FC35348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728714" cy="1774466"/>
          </a:xfrm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Do you think that research in education can be interpretivist?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AA2DDB-F22B-A9A1-EFF4-0BD4E3EA32C6}"/>
              </a:ext>
            </a:extLst>
          </p:cNvPr>
          <p:cNvSpPr txBox="1"/>
          <p:nvPr/>
        </p:nvSpPr>
        <p:spPr>
          <a:xfrm>
            <a:off x="6383547" y="3064655"/>
            <a:ext cx="5331124" cy="3046988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0" i="0" dirty="0">
                <a:solidFill>
                  <a:srgbClr val="212529"/>
                </a:solidFill>
                <a:effectLst/>
                <a:latin typeface="Helvetica Neue"/>
              </a:rPr>
              <a:t>Interpretive approaches rely on questioning and observation in order to discover or generate a rich and deep understanding of the phenomenon being investigated.</a:t>
            </a:r>
          </a:p>
          <a:p>
            <a:r>
              <a:rPr lang="en-GB" sz="2400" b="0" i="0" dirty="0">
                <a:solidFill>
                  <a:srgbClr val="212529"/>
                </a:solidFill>
                <a:effectLst/>
                <a:latin typeface="Helvetica Neue"/>
              </a:rPr>
              <a:t> </a:t>
            </a:r>
          </a:p>
          <a:p>
            <a:r>
              <a:rPr lang="en-GB" sz="2400" b="0" i="0" dirty="0">
                <a:solidFill>
                  <a:srgbClr val="212529"/>
                </a:solidFill>
                <a:effectLst/>
                <a:latin typeface="Helvetica Neue"/>
              </a:rPr>
              <a:t>This is closely associated with qualitative methods of data collection.</a:t>
            </a:r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4D8F1-FDAC-F2F1-A30F-41B2C824B981}"/>
              </a:ext>
            </a:extLst>
          </p:cNvPr>
          <p:cNvSpPr txBox="1"/>
          <p:nvPr/>
        </p:nvSpPr>
        <p:spPr>
          <a:xfrm>
            <a:off x="2104127" y="4894053"/>
            <a:ext cx="2196860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12529"/>
                </a:solidFill>
              </a:rPr>
              <a:t>M</a:t>
            </a:r>
            <a:r>
              <a:rPr lang="en-GB" sz="1800" b="0" i="0" dirty="0">
                <a:solidFill>
                  <a:srgbClr val="212529"/>
                </a:solidFill>
                <a:effectLst/>
              </a:rPr>
              <a:t>ore information: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www.youtube.com/watch?v=oULEWzJHc-I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7166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C1FDC-4E72-5ED1-84C4-B626B64BD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i="0" dirty="0">
                <a:effectLst/>
                <a:latin typeface="Calibri" panose="020F0502020204030204" pitchFamily="34" charset="0"/>
              </a:rPr>
              <a:t>Positivism versus </a:t>
            </a:r>
            <a:r>
              <a:rPr lang="en-GB" sz="4000" dirty="0">
                <a:latin typeface="Calibri" panose="020F0502020204030204" pitchFamily="34" charset="0"/>
              </a:rPr>
              <a:t>I</a:t>
            </a:r>
            <a:r>
              <a:rPr lang="en-GB" sz="4000" i="0" dirty="0">
                <a:effectLst/>
                <a:latin typeface="Calibri" panose="020F0502020204030204" pitchFamily="34" charset="0"/>
              </a:rPr>
              <a:t>nterpretivism - Limitations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05C72-1FA2-D19E-06DF-3A497BA7B0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Positivism</a:t>
            </a:r>
          </a:p>
          <a:p>
            <a:pPr marL="0" indent="0">
              <a:buNone/>
            </a:pPr>
            <a:endParaRPr lang="en-GB" sz="1800" dirty="0">
              <a:solidFill>
                <a:srgbClr val="003366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800" b="0" i="0" dirty="0">
                <a:effectLst/>
                <a:latin typeface="Calibri" panose="020F0502020204030204" pitchFamily="34" charset="0"/>
              </a:rPr>
              <a:t>The data that it produces can be inflexible. </a:t>
            </a:r>
          </a:p>
          <a:p>
            <a:pPr marL="0" indent="0">
              <a:buNone/>
            </a:pPr>
            <a:r>
              <a:rPr lang="en-GB" sz="1800" dirty="0">
                <a:latin typeface="Calibri" panose="020F0502020204030204" pitchFamily="34" charset="0"/>
              </a:rPr>
              <a:t>It 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fails to address aspects such as personal beliefs, experiences and motivations. </a:t>
            </a:r>
          </a:p>
          <a:p>
            <a:pPr marL="0" indent="0">
              <a:buNone/>
            </a:pPr>
            <a:endParaRPr lang="en-GB" sz="1800" dirty="0">
              <a:solidFill>
                <a:srgbClr val="003366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6746D1-5650-E9EA-587E-4A92B49530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000" b="0" i="0" dirty="0">
                <a:effectLst/>
                <a:latin typeface="Calibri" panose="020F0502020204030204" pitchFamily="34" charset="0"/>
              </a:rPr>
              <a:t>Interpretivism</a:t>
            </a:r>
          </a:p>
          <a:p>
            <a:pPr marL="0" indent="0" algn="l">
              <a:buNone/>
            </a:pPr>
            <a:endParaRPr lang="en-GB" sz="1800" dirty="0">
              <a:solidFill>
                <a:srgbClr val="003366"/>
              </a:solidFill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800" dirty="0">
                <a:latin typeface="Calibri" panose="020F0502020204030204" pitchFamily="34" charset="0"/>
              </a:rPr>
              <a:t>T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he researcher’s subjectivity in </a:t>
            </a:r>
            <a:endParaRPr lang="en-GB" sz="1800" dirty="0">
              <a:latin typeface="Calibri" panose="020F0502020204030204" pitchFamily="34" charset="0"/>
            </a:endParaRPr>
          </a:p>
          <a:p>
            <a:r>
              <a:rPr lang="en-GB" sz="1800" b="0" i="0" dirty="0">
                <a:effectLst/>
                <a:latin typeface="Calibri" panose="020F0502020204030204" pitchFamily="34" charset="0"/>
              </a:rPr>
              <a:t>data collection</a:t>
            </a:r>
          </a:p>
          <a:p>
            <a:r>
              <a:rPr lang="en-GB" sz="1800" dirty="0">
                <a:latin typeface="Calibri" panose="020F0502020204030204" pitchFamily="34" charset="0"/>
              </a:rPr>
              <a:t>a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nalysis</a:t>
            </a:r>
          </a:p>
          <a:p>
            <a:endParaRPr lang="en-GB" sz="1800" b="0" i="0" dirty="0">
              <a:effectLst/>
              <a:latin typeface="Calibri" panose="020F0502020204030204" pitchFamily="34" charset="0"/>
            </a:endParaRPr>
          </a:p>
          <a:p>
            <a:pPr marL="0" indent="0" algn="l">
              <a:buNone/>
            </a:pPr>
            <a:r>
              <a:rPr lang="en-GB" sz="1800" dirty="0">
                <a:latin typeface="Calibri" panose="020F0502020204030204" pitchFamily="34" charset="0"/>
              </a:rPr>
              <a:t>i.e. w</a:t>
            </a:r>
            <a:r>
              <a:rPr lang="en-GB" sz="1800" b="0" i="0" dirty="0">
                <a:effectLst/>
                <a:latin typeface="Calibri" panose="020F0502020204030204" pitchFamily="34" charset="0"/>
              </a:rPr>
              <a:t>hat I think may not be what you think. I might observe somebody to be upset and you might see them to be fine. We all see things differently.</a:t>
            </a:r>
            <a:endParaRPr lang="en-GB" b="0" i="0" dirty="0">
              <a:effectLst/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78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1E08D-C429-766A-2E6B-8DC7AEF7F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Pragmatist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ECFA6-14C5-6CB1-DC47-898F28C51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Attempts to find a ‘middle ground’ – focusing on the usefulness of research findings</a:t>
            </a:r>
          </a:p>
          <a:p>
            <a:pPr marL="0" indent="0">
              <a:buNone/>
            </a:pPr>
            <a:endParaRPr lang="en-GB" b="0" i="0" dirty="0">
              <a:solidFill>
                <a:srgbClr val="202124"/>
              </a:solidFill>
              <a:effectLst/>
              <a:latin typeface="Google Sans"/>
            </a:endParaRP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Google Sans"/>
              </a:rPr>
              <a:t>T</a:t>
            </a:r>
            <a:r>
              <a:rPr lang="en-GB" b="0" i="0" dirty="0">
                <a:solidFill>
                  <a:srgbClr val="202124"/>
                </a:solidFill>
                <a:effectLst/>
                <a:latin typeface="Google Sans"/>
              </a:rPr>
              <a:t>his enables pragmatic researchers to conduct research in innovative ways to find solutions to research problems.</a:t>
            </a: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Google Sans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Google Sans"/>
              </a:rPr>
              <a:t>Pragmatic studies often seek to understand the multiple factors involved in people's actions </a:t>
            </a:r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in a given situation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. </a:t>
            </a:r>
            <a:endParaRPr lang="en-GB" dirty="0">
              <a:solidFill>
                <a:srgbClr val="4D5156"/>
              </a:solidFill>
              <a:latin typeface="Google Sans"/>
            </a:endParaRPr>
          </a:p>
          <a:p>
            <a:pPr marL="0" indent="0">
              <a:buNone/>
            </a:pPr>
            <a:r>
              <a:rPr lang="en-GB" b="0" i="0" dirty="0">
                <a:effectLst/>
                <a:latin typeface="Google Sans"/>
              </a:rPr>
              <a:t>Pragmatists acknowledge that their inquiry </a:t>
            </a:r>
            <a:r>
              <a:rPr lang="en-GB" b="0" i="0" dirty="0">
                <a:solidFill>
                  <a:srgbClr val="FF0000"/>
                </a:solidFill>
                <a:effectLst/>
                <a:latin typeface="Google Sans"/>
              </a:rPr>
              <a:t>will not lead to certainty </a:t>
            </a:r>
            <a:r>
              <a:rPr lang="en-GB" b="0" i="0" dirty="0">
                <a:effectLst/>
                <a:latin typeface="Google Sans"/>
              </a:rPr>
              <a:t>because very little is certain.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92C7B5-389A-D3DF-FC56-B922176CA8A6}"/>
              </a:ext>
            </a:extLst>
          </p:cNvPr>
          <p:cNvSpPr txBox="1"/>
          <p:nvPr/>
        </p:nvSpPr>
        <p:spPr>
          <a:xfrm>
            <a:off x="7504981" y="6033390"/>
            <a:ext cx="4502989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212529"/>
                </a:solidFill>
              </a:rPr>
              <a:t>M</a:t>
            </a:r>
            <a:r>
              <a:rPr lang="en-GB" sz="1800" b="0" i="0" dirty="0">
                <a:solidFill>
                  <a:srgbClr val="212529"/>
                </a:solidFill>
                <a:effectLst/>
              </a:rPr>
              <a:t>ore information: </a:t>
            </a:r>
            <a:r>
              <a:rPr lang="en-GB" dirty="0">
                <a:hlinkClick r:id="rId2"/>
              </a:rPr>
              <a:t>www.youtube.com/watch?v=W_SDL07BmVo</a:t>
            </a:r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BD574B-5BC1-4EA9-E399-EE68A50B6339}"/>
              </a:ext>
            </a:extLst>
          </p:cNvPr>
          <p:cNvSpPr txBox="1"/>
          <p:nvPr/>
        </p:nvSpPr>
        <p:spPr>
          <a:xfrm>
            <a:off x="9017479" y="178279"/>
            <a:ext cx="3076755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3"/>
              </a:rPr>
              <a:t>https://research-methodology.net/research-philosophy/pragmatism-research-philosophy/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9700597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3AE323-5057-EC00-2CAB-BACEA7DAA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3A3A3A"/>
                </a:solidFill>
                <a:latin typeface="+mn-lt"/>
              </a:rPr>
              <a:t>Research Philosophy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90752-A948-A92C-3450-2AB66D295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Despite the inherent differences between these philosophical approaches, one philosophy is not inherently better than the other, although researchers may favour one over the other (</a:t>
            </a:r>
            <a:r>
              <a:rPr lang="en-GB" b="0" i="0" dirty="0" err="1">
                <a:solidFill>
                  <a:srgbClr val="3A3A3A"/>
                </a:solidFill>
                <a:effectLst/>
                <a:latin typeface="-apple-system"/>
              </a:rPr>
              <a:t>Podsakoffet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 al., 2012). </a:t>
            </a:r>
          </a:p>
          <a:p>
            <a:pPr marL="0" indent="0">
              <a:buNone/>
            </a:pPr>
            <a:endParaRPr lang="en-GB" dirty="0">
              <a:solidFill>
                <a:srgbClr val="3A3A3A"/>
              </a:solidFill>
              <a:latin typeface="-apple-system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The philosophy simply provides the justification for the research methodology. The methodology should be informed by the nature of the phenomena being observed.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60345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D1CB0-277F-4515-0EA8-AB751F2DD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3A3A3A"/>
                </a:solidFill>
                <a:latin typeface="+mn-lt"/>
              </a:rPr>
              <a:t>Research Philosophy – </a:t>
            </a:r>
            <a:br>
              <a:rPr lang="en-GB" dirty="0">
                <a:solidFill>
                  <a:srgbClr val="3A3A3A"/>
                </a:solidFill>
                <a:latin typeface="+mn-lt"/>
              </a:rPr>
            </a:br>
            <a:r>
              <a:rPr lang="en-GB" dirty="0">
                <a:solidFill>
                  <a:srgbClr val="3A3A3A"/>
                </a:solidFill>
                <a:latin typeface="+mn-lt"/>
              </a:rPr>
              <a:t>So what does this look like in practice?</a:t>
            </a:r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5E7E2CF-3E39-FFB6-AD81-FE920EC33A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0314093"/>
              </p:ext>
            </p:extLst>
          </p:nvPr>
        </p:nvGraphicFramePr>
        <p:xfrm>
          <a:off x="1324633" y="2203411"/>
          <a:ext cx="9542733" cy="384083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180911">
                  <a:extLst>
                    <a:ext uri="{9D8B030D-6E8A-4147-A177-3AD203B41FA5}">
                      <a16:colId xmlns:a16="http://schemas.microsoft.com/office/drawing/2014/main" val="3365280910"/>
                    </a:ext>
                  </a:extLst>
                </a:gridCol>
                <a:gridCol w="3180911">
                  <a:extLst>
                    <a:ext uri="{9D8B030D-6E8A-4147-A177-3AD203B41FA5}">
                      <a16:colId xmlns:a16="http://schemas.microsoft.com/office/drawing/2014/main" val="3688164297"/>
                    </a:ext>
                  </a:extLst>
                </a:gridCol>
                <a:gridCol w="3180911">
                  <a:extLst>
                    <a:ext uri="{9D8B030D-6E8A-4147-A177-3AD203B41FA5}">
                      <a16:colId xmlns:a16="http://schemas.microsoft.com/office/drawing/2014/main" val="1632470409"/>
                    </a:ext>
                  </a:extLst>
                </a:gridCol>
              </a:tblGrid>
              <a:tr h="518264">
                <a:tc>
                  <a:txBody>
                    <a:bodyPr/>
                    <a:lstStyle/>
                    <a:p>
                      <a:r>
                        <a:rPr lang="en-GB" sz="2200" dirty="0"/>
                        <a:t>Positivism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Interpretivism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Pragmatism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7821567"/>
                  </a:ext>
                </a:extLst>
              </a:tr>
              <a:tr h="2044657">
                <a:tc>
                  <a:txBody>
                    <a:bodyPr/>
                    <a:lstStyle/>
                    <a:p>
                      <a:r>
                        <a:rPr lang="en-GB" sz="2200" dirty="0"/>
                        <a:t>Highly structured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Large samples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Measurement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Small samples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In-depth investigations</a:t>
                      </a:r>
                    </a:p>
                    <a:p>
                      <a:endParaRPr lang="en-GB" sz="2200" dirty="0"/>
                    </a:p>
                    <a:p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Mixed-method 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OR 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Multiple-method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9560527"/>
                  </a:ext>
                </a:extLst>
              </a:tr>
              <a:tr h="12779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Quantitative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(but can use qualitative)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Qualitative</a:t>
                      </a:r>
                    </a:p>
                    <a:p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/>
                        <a:t>Quantitative and qualitative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21149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799068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2276CA-565A-C7AB-B280-BBE1CB11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31" y="2286000"/>
            <a:ext cx="3956858" cy="39319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S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tart from the outside and peel each layer away until you reach the core. 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These layers are broken up into six main areas: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philosophy;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approach;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methodology choices;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r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esearch strategy;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time horizons; </a:t>
            </a:r>
            <a:endParaRPr lang="en-GB" sz="2000" dirty="0">
              <a:solidFill>
                <a:srgbClr val="1E1E1E"/>
              </a:solidFill>
              <a:latin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d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ata collection techniques and analysis.</a:t>
            </a:r>
            <a:endParaRPr lang="en-US" sz="2000" dirty="0"/>
          </a:p>
        </p:txBody>
      </p:sp>
      <p:pic>
        <p:nvPicPr>
          <p:cNvPr id="5" name="Content Placeholder 4" descr="A diagram of a scientific process&#10;&#10;Description automatically generated">
            <a:extLst>
              <a:ext uri="{FF2B5EF4-FFF2-40B4-BE49-F238E27FC236}">
                <a16:creationId xmlns:a16="http://schemas.microsoft.com/office/drawing/2014/main" id="{B09D0D1C-C0AE-E486-C48F-A5CFB1C35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820" y="585216"/>
            <a:ext cx="7735513" cy="558890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9B1AF84-1503-975C-03EA-C682B9D1A5AE}"/>
              </a:ext>
            </a:extLst>
          </p:cNvPr>
          <p:cNvSpPr/>
          <p:nvPr/>
        </p:nvSpPr>
        <p:spPr>
          <a:xfrm>
            <a:off x="3992391" y="5207661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D60989B-A0EB-FB68-20AF-003C808E730C}"/>
              </a:ext>
            </a:extLst>
          </p:cNvPr>
          <p:cNvSpPr/>
          <p:nvPr/>
        </p:nvSpPr>
        <p:spPr>
          <a:xfrm>
            <a:off x="10725504" y="5459260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AF345-B733-A6D1-0C8F-13A9D0753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993" y="585216"/>
            <a:ext cx="4672853" cy="1499616"/>
          </a:xfrm>
        </p:spPr>
        <p:txBody>
          <a:bodyPr>
            <a:normAutofit/>
          </a:bodyPr>
          <a:lstStyle/>
          <a:p>
            <a:r>
              <a:rPr lang="en-GB" sz="4000" dirty="0"/>
              <a:t>The Research Onion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0E8FD1-54C4-D1A2-5FD5-146E87D006D8}"/>
              </a:ext>
            </a:extLst>
          </p:cNvPr>
          <p:cNvSpPr txBox="1"/>
          <p:nvPr/>
        </p:nvSpPr>
        <p:spPr>
          <a:xfrm>
            <a:off x="9531242" y="6056683"/>
            <a:ext cx="2388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(Saunders et al., 2007)</a:t>
            </a:r>
            <a:endParaRPr lang="en-GB" dirty="0"/>
          </a:p>
        </p:txBody>
      </p:sp>
      <p:pic>
        <p:nvPicPr>
          <p:cNvPr id="4" name="Picture 3" descr="A group of red onions&#10;&#10;Description automatically generated">
            <a:extLst>
              <a:ext uri="{FF2B5EF4-FFF2-40B4-BE49-F238E27FC236}">
                <a16:creationId xmlns:a16="http://schemas.microsoft.com/office/drawing/2014/main" id="{5DB43032-5971-1545-DD8A-84D48529CB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667" y="70564"/>
            <a:ext cx="972353" cy="828136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CDA00DE-FD06-27CC-C3F9-28A0470CA33E}"/>
              </a:ext>
            </a:extLst>
          </p:cNvPr>
          <p:cNvSpPr/>
          <p:nvPr/>
        </p:nvSpPr>
        <p:spPr>
          <a:xfrm>
            <a:off x="6852101" y="1713780"/>
            <a:ext cx="1374475" cy="621102"/>
          </a:xfrm>
          <a:prstGeom prst="round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40031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FC0EA-40E9-004A-EE81-4898DBE13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Methodological Choice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19D6B5-665A-5516-DAFA-A484A058EC1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64373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BB4D4-504B-EEAF-8B15-61A3FE7C64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A3A3A"/>
                </a:solidFill>
                <a:effectLst/>
                <a:latin typeface="-apple-system"/>
              </a:rPr>
              <a:t>Mono-method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34438-28AF-EEAB-CFEC-A06BC73B3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3A3A3A"/>
                </a:solidFill>
                <a:latin typeface="-apple-system"/>
              </a:rPr>
              <a:t>W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hen using this method, you are required to gather one type of information; that is using </a:t>
            </a:r>
            <a:r>
              <a:rPr lang="en-GB" b="0" i="0" dirty="0">
                <a:solidFill>
                  <a:schemeClr val="accent2"/>
                </a:solidFill>
                <a:effectLst/>
                <a:latin typeface="-apple-system"/>
              </a:rPr>
              <a:t>either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 quantitative or qualitative methodology. You cannot combine the two.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812168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C044D-5008-50C7-0967-10C0066CD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A3A3A"/>
                </a:solidFill>
                <a:effectLst/>
                <a:latin typeface="-apple-system"/>
              </a:rPr>
              <a:t>Mixed-method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C6AF2-E891-6AAC-F705-1FF11EE4A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3A3A3A"/>
                </a:solidFill>
                <a:latin typeface="-apple-system"/>
              </a:rPr>
              <a:t>T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his method permits one to </a:t>
            </a:r>
            <a:r>
              <a:rPr lang="en-GB" b="0" i="0" dirty="0">
                <a:solidFill>
                  <a:schemeClr val="accent2"/>
                </a:solidFill>
                <a:effectLst/>
                <a:latin typeface="-apple-system"/>
              </a:rPr>
              <a:t>combine quantitative and qualitative methodology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 in a research to create a precise set of data. </a:t>
            </a:r>
          </a:p>
          <a:p>
            <a:pPr marL="0" indent="0">
              <a:buNone/>
            </a:pPr>
            <a:endParaRPr lang="en-GB" dirty="0">
              <a:solidFill>
                <a:srgbClr val="3A3A3A"/>
              </a:solidFill>
              <a:latin typeface="-apple-system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The mixed method combines methods to create a single dataset. </a:t>
            </a:r>
          </a:p>
          <a:p>
            <a:pPr marL="0" indent="0">
              <a:buNone/>
            </a:pPr>
            <a:r>
              <a:rPr lang="en-GB" dirty="0">
                <a:solidFill>
                  <a:srgbClr val="3A3A3A"/>
                </a:solidFill>
                <a:latin typeface="-apple-system"/>
              </a:rPr>
              <a:t>									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(Flick, 2011)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43891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B85D2-3399-FBE8-119E-15B655C515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3A3A3A"/>
                </a:solidFill>
                <a:effectLst/>
                <a:latin typeface="-apple-system"/>
              </a:rPr>
              <a:t>Multi-method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034BE-1935-58C9-D3E0-6C28F20DEA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3A3A3A"/>
                </a:solidFill>
                <a:latin typeface="-apple-system"/>
              </a:rPr>
              <a:t>T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his method is similar to the mixed method because the two combine quantitative and qualitative methodology.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Although they are similar, they have their differences. </a:t>
            </a:r>
          </a:p>
          <a:p>
            <a:pPr marL="0" indent="0">
              <a:buNone/>
            </a:pPr>
            <a:endParaRPr lang="en-GB" b="0" i="0" dirty="0">
              <a:solidFill>
                <a:srgbClr val="3A3A3A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While mixed method combines methodology to establish a particular set of data, multi-method does not.</a:t>
            </a:r>
          </a:p>
          <a:p>
            <a:pPr marL="0" indent="0">
              <a:buNone/>
            </a:pPr>
            <a:r>
              <a:rPr lang="en-GB" dirty="0">
                <a:solidFill>
                  <a:srgbClr val="3A3A3A"/>
                </a:solidFill>
                <a:latin typeface="-apple-system"/>
              </a:rPr>
              <a:t>T</a:t>
            </a:r>
            <a:r>
              <a:rPr lang="en-GB" b="0" i="0" dirty="0">
                <a:solidFill>
                  <a:srgbClr val="3A3A3A"/>
                </a:solidFill>
                <a:effectLst/>
                <a:latin typeface="-apple-system"/>
              </a:rPr>
              <a:t>he multi method is used where the research is divided into segments, with each producing a specific data set (Flick, 2011).</a:t>
            </a:r>
          </a:p>
          <a:p>
            <a:pPr marL="0" indent="0">
              <a:buNone/>
            </a:pPr>
            <a:r>
              <a:rPr lang="en-GB" dirty="0">
                <a:solidFill>
                  <a:srgbClr val="3A3A3A"/>
                </a:solidFill>
                <a:latin typeface="-apple-system"/>
              </a:rPr>
              <a:t>(i.e. one SRQ uses one method, another SRQ uses a different one.)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18463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2276CA-565A-C7AB-B280-BBE1CB11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31" y="2286000"/>
            <a:ext cx="3956858" cy="39319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S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tart from the outside and peel each layer away until you reach the core. 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These layers are broken up into six main areas: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philosophy;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approach;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methodology choices;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r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esearch strategy;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time horizons; </a:t>
            </a:r>
            <a:endParaRPr lang="en-GB" sz="2000" dirty="0">
              <a:solidFill>
                <a:srgbClr val="1E1E1E"/>
              </a:solidFill>
              <a:latin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d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ata collection techniques and analysis.</a:t>
            </a:r>
            <a:endParaRPr lang="en-US" sz="2000" dirty="0"/>
          </a:p>
        </p:txBody>
      </p:sp>
      <p:pic>
        <p:nvPicPr>
          <p:cNvPr id="5" name="Content Placeholder 4" descr="A diagram of a scientific process&#10;&#10;Description automatically generated">
            <a:extLst>
              <a:ext uri="{FF2B5EF4-FFF2-40B4-BE49-F238E27FC236}">
                <a16:creationId xmlns:a16="http://schemas.microsoft.com/office/drawing/2014/main" id="{B09D0D1C-C0AE-E486-C48F-A5CFB1C35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820" y="585216"/>
            <a:ext cx="7735513" cy="558890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9B1AF84-1503-975C-03EA-C682B9D1A5AE}"/>
              </a:ext>
            </a:extLst>
          </p:cNvPr>
          <p:cNvSpPr/>
          <p:nvPr/>
        </p:nvSpPr>
        <p:spPr>
          <a:xfrm>
            <a:off x="3992391" y="5207661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D60989B-A0EB-FB68-20AF-003C808E730C}"/>
              </a:ext>
            </a:extLst>
          </p:cNvPr>
          <p:cNvSpPr/>
          <p:nvPr/>
        </p:nvSpPr>
        <p:spPr>
          <a:xfrm>
            <a:off x="10725504" y="5459260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AF345-B733-A6D1-0C8F-13A9D0753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993" y="585216"/>
            <a:ext cx="4672853" cy="1499616"/>
          </a:xfrm>
        </p:spPr>
        <p:txBody>
          <a:bodyPr>
            <a:normAutofit/>
          </a:bodyPr>
          <a:lstStyle/>
          <a:p>
            <a:r>
              <a:rPr lang="en-GB" sz="4000" dirty="0"/>
              <a:t>The Research Onion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0E8FD1-54C4-D1A2-5FD5-146E87D006D8}"/>
              </a:ext>
            </a:extLst>
          </p:cNvPr>
          <p:cNvSpPr txBox="1"/>
          <p:nvPr/>
        </p:nvSpPr>
        <p:spPr>
          <a:xfrm>
            <a:off x="9531242" y="6056683"/>
            <a:ext cx="2388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(Saunders et al., 2007)</a:t>
            </a:r>
            <a:endParaRPr lang="en-GB" dirty="0"/>
          </a:p>
        </p:txBody>
      </p:sp>
      <p:pic>
        <p:nvPicPr>
          <p:cNvPr id="4" name="Picture 3" descr="A group of red onions&#10;&#10;Description automatically generated">
            <a:extLst>
              <a:ext uri="{FF2B5EF4-FFF2-40B4-BE49-F238E27FC236}">
                <a16:creationId xmlns:a16="http://schemas.microsoft.com/office/drawing/2014/main" id="{7C086C51-FABE-CCD7-B552-8F8C096299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667" y="70564"/>
            <a:ext cx="972353" cy="828136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6A9873-3DD6-6124-E73E-27FBA92DE853}"/>
              </a:ext>
            </a:extLst>
          </p:cNvPr>
          <p:cNvSpPr/>
          <p:nvPr/>
        </p:nvSpPr>
        <p:spPr>
          <a:xfrm>
            <a:off x="6170763" y="2225615"/>
            <a:ext cx="1374475" cy="621102"/>
          </a:xfrm>
          <a:prstGeom prst="round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14563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54E0C2-86E1-CC32-34F6-08E590D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Research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B0904-6AFF-4DC9-B532-D4843F77AD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092" y="2743200"/>
            <a:ext cx="5204602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0" i="0" dirty="0">
                <a:effectLst/>
                <a:latin typeface="-apple-system"/>
              </a:rPr>
              <a:t>The research strategy describes how the researcher intends to carry out the work (Saunders et al., 2007). </a:t>
            </a:r>
          </a:p>
          <a:p>
            <a:pPr marL="0" indent="0">
              <a:buNone/>
            </a:pPr>
            <a:endParaRPr lang="en-GB" sz="2000" dirty="0">
              <a:latin typeface="-apple-system"/>
            </a:endParaRPr>
          </a:p>
          <a:p>
            <a:pPr marL="0" indent="0">
              <a:buNone/>
            </a:pPr>
            <a:r>
              <a:rPr lang="en-GB" sz="2000" b="0" i="0" dirty="0">
                <a:effectLst/>
                <a:latin typeface="-apple-system"/>
              </a:rPr>
              <a:t>The strategy can include a number of different approaches; e.g.</a:t>
            </a:r>
          </a:p>
          <a:p>
            <a:r>
              <a:rPr lang="en-GB" sz="2000" b="0" i="0" dirty="0">
                <a:effectLst/>
                <a:latin typeface="-apple-system"/>
              </a:rPr>
              <a:t> experimental research,</a:t>
            </a:r>
          </a:p>
          <a:p>
            <a:r>
              <a:rPr lang="en-GB" sz="2000" b="0" i="0" dirty="0">
                <a:effectLst/>
                <a:latin typeface="-apple-system"/>
              </a:rPr>
              <a:t>action research, </a:t>
            </a:r>
          </a:p>
          <a:p>
            <a:r>
              <a:rPr lang="en-GB" sz="2000" b="0" i="0" dirty="0">
                <a:effectLst/>
                <a:latin typeface="-apple-system"/>
              </a:rPr>
              <a:t>case study research, </a:t>
            </a:r>
          </a:p>
          <a:p>
            <a:r>
              <a:rPr lang="en-GB" sz="2000" dirty="0">
                <a:latin typeface="-apple-system"/>
              </a:rPr>
              <a:t>s</a:t>
            </a:r>
            <a:r>
              <a:rPr lang="en-GB" sz="2000" b="0" i="0" dirty="0">
                <a:effectLst/>
                <a:latin typeface="-apple-system"/>
              </a:rPr>
              <a:t>urveys.</a:t>
            </a:r>
            <a:endParaRPr lang="en-GB" sz="2000" dirty="0">
              <a:latin typeface="-apple-system"/>
            </a:endParaRP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BE0116E1-74AE-90A0-3FC9-7CE5A767E9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56" r="33188" b="-1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34455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2276CA-565A-C7AB-B280-BBE1CB113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31" y="2286000"/>
            <a:ext cx="3956858" cy="39319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S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tart from the outside and peel each layer away until you reach the core. </a:t>
            </a:r>
          </a:p>
          <a:p>
            <a:pPr marL="0" indent="0">
              <a:buNone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These layers are broken up into six main areas: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philosophy;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approach;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research methodology choices;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r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esearch strategy;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 time horizons; </a:t>
            </a:r>
            <a:endParaRPr lang="en-GB" sz="2000" dirty="0">
              <a:solidFill>
                <a:srgbClr val="1E1E1E"/>
              </a:solidFill>
              <a:latin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E1E1E"/>
                </a:solidFill>
                <a:latin typeface="Calibri" panose="020F0502020204030204" pitchFamily="34" charset="0"/>
              </a:rPr>
              <a:t> d</a:t>
            </a:r>
            <a:r>
              <a:rPr lang="en-GB" sz="2000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ata collection techniques and analysis.</a:t>
            </a:r>
            <a:endParaRPr lang="en-US" sz="2000" dirty="0"/>
          </a:p>
        </p:txBody>
      </p:sp>
      <p:pic>
        <p:nvPicPr>
          <p:cNvPr id="5" name="Content Placeholder 4" descr="A diagram of a scientific process&#10;&#10;Description automatically generated">
            <a:extLst>
              <a:ext uri="{FF2B5EF4-FFF2-40B4-BE49-F238E27FC236}">
                <a16:creationId xmlns:a16="http://schemas.microsoft.com/office/drawing/2014/main" id="{B09D0D1C-C0AE-E486-C48F-A5CFB1C35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820" y="585216"/>
            <a:ext cx="7735513" cy="5588909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9B1AF84-1503-975C-03EA-C682B9D1A5AE}"/>
              </a:ext>
            </a:extLst>
          </p:cNvPr>
          <p:cNvSpPr/>
          <p:nvPr/>
        </p:nvSpPr>
        <p:spPr>
          <a:xfrm>
            <a:off x="3992391" y="5207661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D60989B-A0EB-FB68-20AF-003C808E730C}"/>
              </a:ext>
            </a:extLst>
          </p:cNvPr>
          <p:cNvSpPr/>
          <p:nvPr/>
        </p:nvSpPr>
        <p:spPr>
          <a:xfrm>
            <a:off x="10725504" y="5459260"/>
            <a:ext cx="1368829" cy="11637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AF345-B733-A6D1-0C8F-13A9D0753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993" y="585216"/>
            <a:ext cx="4672853" cy="1499616"/>
          </a:xfrm>
        </p:spPr>
        <p:txBody>
          <a:bodyPr>
            <a:normAutofit/>
          </a:bodyPr>
          <a:lstStyle/>
          <a:p>
            <a:r>
              <a:rPr lang="en-GB" sz="4000" dirty="0"/>
              <a:t>The Research Onion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0E8FD1-54C4-D1A2-5FD5-146E87D006D8}"/>
              </a:ext>
            </a:extLst>
          </p:cNvPr>
          <p:cNvSpPr txBox="1"/>
          <p:nvPr/>
        </p:nvSpPr>
        <p:spPr>
          <a:xfrm>
            <a:off x="9531242" y="6056683"/>
            <a:ext cx="23885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1E1E1E"/>
                </a:solidFill>
                <a:effectLst/>
                <a:latin typeface="Calibri" panose="020F0502020204030204" pitchFamily="34" charset="0"/>
              </a:rPr>
              <a:t>(Saunders et al., 2007)</a:t>
            </a:r>
            <a:endParaRPr lang="en-GB" dirty="0"/>
          </a:p>
        </p:txBody>
      </p:sp>
      <p:pic>
        <p:nvPicPr>
          <p:cNvPr id="4" name="Picture 3" descr="A group of red onions&#10;&#10;Description automatically generated">
            <a:extLst>
              <a:ext uri="{FF2B5EF4-FFF2-40B4-BE49-F238E27FC236}">
                <a16:creationId xmlns:a16="http://schemas.microsoft.com/office/drawing/2014/main" id="{8BD06676-BA17-E20F-2219-CD0014EF55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7667" y="70564"/>
            <a:ext cx="972353" cy="828136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8677361-750F-EFFA-5125-B6673FD6B578}"/>
              </a:ext>
            </a:extLst>
          </p:cNvPr>
          <p:cNvSpPr/>
          <p:nvPr/>
        </p:nvSpPr>
        <p:spPr>
          <a:xfrm>
            <a:off x="5499846" y="2662686"/>
            <a:ext cx="1374475" cy="621102"/>
          </a:xfrm>
          <a:prstGeom prst="roundRect">
            <a:avLst/>
          </a:prstGeom>
          <a:noFill/>
          <a:ln w="5715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45265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6869F1-A96B-0A7B-82D0-03F27D4A8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GB" sz="4000" dirty="0"/>
              <a:t>Time Horizon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65C4C-0D44-F0CF-737C-5EF9BD4704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i="0" dirty="0">
                <a:effectLst/>
                <a:latin typeface="-apple-system"/>
              </a:rPr>
              <a:t>Cross-sectional</a:t>
            </a:r>
          </a:p>
          <a:p>
            <a:r>
              <a:rPr lang="en-GB" sz="2000" dirty="0"/>
              <a:t>C</a:t>
            </a:r>
            <a:r>
              <a:rPr lang="en-GB" sz="2000" b="0" i="0" dirty="0">
                <a:effectLst/>
              </a:rPr>
              <a:t>ompares different population groups at a single point in time. 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9ACBF2-F633-D3FF-329E-B2F24AA574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i="0" dirty="0">
                <a:effectLst/>
                <a:latin typeface="-apple-system"/>
              </a:rPr>
              <a:t>Longitudinal</a:t>
            </a:r>
          </a:p>
          <a:p>
            <a:r>
              <a:rPr lang="en-GB" sz="2000" b="0" i="0" dirty="0">
                <a:effectLst/>
                <a:latin typeface="-apple-system"/>
              </a:rPr>
              <a:t>Collects data repeatedly over an extended period;</a:t>
            </a:r>
          </a:p>
          <a:p>
            <a:r>
              <a:rPr lang="en-GB" sz="2000" b="0" i="0" dirty="0">
                <a:effectLst/>
                <a:latin typeface="-apple-system"/>
              </a:rPr>
              <a:t>Used where an important factor for the research is examining change over time (Goddard &amp; Melville, 2004).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3975664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1B17BA-E0B8-DDB8-8A68-69473637CD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F0EF8-DC5B-BA11-AE82-61E14DEE16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Research Process – things to consider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AF05560-FBD2-F281-F01F-314F747B0E76}"/>
              </a:ext>
            </a:extLst>
          </p:cNvPr>
          <p:cNvCxnSpPr/>
          <p:nvPr/>
        </p:nvCxnSpPr>
        <p:spPr>
          <a:xfrm>
            <a:off x="2541917" y="2018582"/>
            <a:ext cx="6912634" cy="0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2B2C5B3-C634-1F21-91E4-D7897D698D4E}"/>
              </a:ext>
            </a:extLst>
          </p:cNvPr>
          <p:cNvCxnSpPr/>
          <p:nvPr/>
        </p:nvCxnSpPr>
        <p:spPr>
          <a:xfrm>
            <a:off x="2490160" y="3031748"/>
            <a:ext cx="6912634" cy="0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C5D57DB-7F20-6218-0FE3-9F9F7E24D8DA}"/>
              </a:ext>
            </a:extLst>
          </p:cNvPr>
          <p:cNvCxnSpPr/>
          <p:nvPr/>
        </p:nvCxnSpPr>
        <p:spPr>
          <a:xfrm>
            <a:off x="2484409" y="6291901"/>
            <a:ext cx="6912634" cy="0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27A8323E-4254-970D-497F-A77AAF4C2D88}"/>
              </a:ext>
            </a:extLst>
          </p:cNvPr>
          <p:cNvCxnSpPr/>
          <p:nvPr/>
        </p:nvCxnSpPr>
        <p:spPr>
          <a:xfrm>
            <a:off x="2484407" y="5236234"/>
            <a:ext cx="6912634" cy="0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F4CE740D-EB43-CF78-E927-32E8ED56FFB6}"/>
              </a:ext>
            </a:extLst>
          </p:cNvPr>
          <p:cNvSpPr txBox="1"/>
          <p:nvPr/>
        </p:nvSpPr>
        <p:spPr>
          <a:xfrm>
            <a:off x="4442603" y="1643272"/>
            <a:ext cx="3111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Ontology – </a:t>
            </a:r>
            <a:r>
              <a:rPr lang="en-GB" b="1" dirty="0"/>
              <a:t>what</a:t>
            </a:r>
            <a:r>
              <a:rPr lang="en-GB" dirty="0"/>
              <a:t> can we know?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E5107A4-C7C8-1D77-9FEE-F26B22D09CB6}"/>
              </a:ext>
            </a:extLst>
          </p:cNvPr>
          <p:cNvSpPr txBox="1"/>
          <p:nvPr/>
        </p:nvSpPr>
        <p:spPr>
          <a:xfrm>
            <a:off x="4201063" y="2645536"/>
            <a:ext cx="3594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Epistemology – </a:t>
            </a:r>
            <a:r>
              <a:rPr lang="en-GB" b="1" dirty="0"/>
              <a:t>how</a:t>
            </a:r>
            <a:r>
              <a:rPr lang="en-GB" dirty="0"/>
              <a:t> can we know?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68E98B-0094-7476-C5A8-026B1732662A}"/>
              </a:ext>
            </a:extLst>
          </p:cNvPr>
          <p:cNvSpPr txBox="1"/>
          <p:nvPr/>
        </p:nvSpPr>
        <p:spPr>
          <a:xfrm>
            <a:off x="4117674" y="4865734"/>
            <a:ext cx="37611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Methodology – how can we find out?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AEC769B-A7AE-6F79-ED6C-9893F71D8124}"/>
              </a:ext>
            </a:extLst>
          </p:cNvPr>
          <p:cNvSpPr txBox="1"/>
          <p:nvPr/>
        </p:nvSpPr>
        <p:spPr>
          <a:xfrm>
            <a:off x="4201063" y="5971992"/>
            <a:ext cx="37409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Method(s) – what tool(s) do we use?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67918E-3207-C2EC-C60F-6C379F91280F}"/>
              </a:ext>
            </a:extLst>
          </p:cNvPr>
          <p:cNvSpPr txBox="1"/>
          <p:nvPr/>
        </p:nvSpPr>
        <p:spPr>
          <a:xfrm>
            <a:off x="2055962" y="2147393"/>
            <a:ext cx="9719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Realism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AB0510E-5867-0CA1-620C-728E86C8DBE5}"/>
              </a:ext>
            </a:extLst>
          </p:cNvPr>
          <p:cNvSpPr txBox="1"/>
          <p:nvPr/>
        </p:nvSpPr>
        <p:spPr>
          <a:xfrm>
            <a:off x="8816196" y="2132364"/>
            <a:ext cx="11616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Relativism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0A146D2-A584-D08C-3B7C-F8CE12FAB88C}"/>
              </a:ext>
            </a:extLst>
          </p:cNvPr>
          <p:cNvSpPr txBox="1"/>
          <p:nvPr/>
        </p:nvSpPr>
        <p:spPr>
          <a:xfrm>
            <a:off x="2061354" y="4218449"/>
            <a:ext cx="14837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Positivism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5F303D3-1045-F2DD-CB82-F350CDC42EF9}"/>
              </a:ext>
            </a:extLst>
          </p:cNvPr>
          <p:cNvSpPr txBox="1"/>
          <p:nvPr/>
        </p:nvSpPr>
        <p:spPr>
          <a:xfrm>
            <a:off x="8827697" y="4210008"/>
            <a:ext cx="16792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Interpretivism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F928044-E6D1-F58E-AA91-9B0CB7479E96}"/>
              </a:ext>
            </a:extLst>
          </p:cNvPr>
          <p:cNvSpPr txBox="1"/>
          <p:nvPr/>
        </p:nvSpPr>
        <p:spPr>
          <a:xfrm>
            <a:off x="5129124" y="4204714"/>
            <a:ext cx="15426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Pragmatism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7B6FE1D-0936-0D5B-7A43-CACEF45C62DD}"/>
              </a:ext>
            </a:extLst>
          </p:cNvPr>
          <p:cNvSpPr txBox="1"/>
          <p:nvPr/>
        </p:nvSpPr>
        <p:spPr>
          <a:xfrm>
            <a:off x="2055602" y="5338883"/>
            <a:ext cx="18000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Quantitative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DC2A259-AAD6-9518-9373-8F51CE095C0B}"/>
              </a:ext>
            </a:extLst>
          </p:cNvPr>
          <p:cNvSpPr txBox="1"/>
          <p:nvPr/>
        </p:nvSpPr>
        <p:spPr>
          <a:xfrm>
            <a:off x="8889520" y="5342720"/>
            <a:ext cx="15556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Qualitative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E390F2F-8A7A-D059-8DC0-BAD4F56682D5}"/>
              </a:ext>
            </a:extLst>
          </p:cNvPr>
          <p:cNvSpPr txBox="1"/>
          <p:nvPr/>
        </p:nvSpPr>
        <p:spPr>
          <a:xfrm>
            <a:off x="5199931" y="5369467"/>
            <a:ext cx="17432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Mixed / Multi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5030E22-D096-1EEE-DF2C-053066785861}"/>
              </a:ext>
            </a:extLst>
          </p:cNvPr>
          <p:cNvSpPr txBox="1"/>
          <p:nvPr/>
        </p:nvSpPr>
        <p:spPr>
          <a:xfrm>
            <a:off x="2055602" y="6390941"/>
            <a:ext cx="18863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e.g. Experiments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4F1C7951-336B-40C9-D92E-AD1220AD58E7}"/>
              </a:ext>
            </a:extLst>
          </p:cNvPr>
          <p:cNvSpPr txBox="1"/>
          <p:nvPr/>
        </p:nvSpPr>
        <p:spPr>
          <a:xfrm>
            <a:off x="8889520" y="6390941"/>
            <a:ext cx="258792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e.g. Interviews</a:t>
            </a: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9CF23A0B-A8C6-8F5F-D725-6E973AC24383}"/>
              </a:ext>
            </a:extLst>
          </p:cNvPr>
          <p:cNvCxnSpPr/>
          <p:nvPr/>
        </p:nvCxnSpPr>
        <p:spPr>
          <a:xfrm>
            <a:off x="2444152" y="4115800"/>
            <a:ext cx="6912634" cy="0"/>
          </a:xfrm>
          <a:prstGeom prst="straightConnector1">
            <a:avLst/>
          </a:prstGeom>
          <a:ln w="381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E3C3D39A-41AE-2DEE-DF66-8AC6C8940345}"/>
              </a:ext>
            </a:extLst>
          </p:cNvPr>
          <p:cNvSpPr txBox="1"/>
          <p:nvPr/>
        </p:nvSpPr>
        <p:spPr>
          <a:xfrm>
            <a:off x="4707145" y="3761813"/>
            <a:ext cx="37409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Theoretical Perspectives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8DF044-1D9C-63D2-ACBD-22B9E0144D8C}"/>
              </a:ext>
            </a:extLst>
          </p:cNvPr>
          <p:cNvSpPr txBox="1"/>
          <p:nvPr/>
        </p:nvSpPr>
        <p:spPr>
          <a:xfrm>
            <a:off x="2055602" y="3131596"/>
            <a:ext cx="1369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Objectivism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161A26C-A2F7-E30C-BA59-AEA8E4D5E8E2}"/>
              </a:ext>
            </a:extLst>
          </p:cNvPr>
          <p:cNvSpPr txBox="1"/>
          <p:nvPr/>
        </p:nvSpPr>
        <p:spPr>
          <a:xfrm>
            <a:off x="8817637" y="3143293"/>
            <a:ext cx="14463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Subjectivism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341255F-13D9-646C-9593-52EFD1D7AEAE}"/>
              </a:ext>
            </a:extLst>
          </p:cNvPr>
          <p:cNvSpPr txBox="1"/>
          <p:nvPr/>
        </p:nvSpPr>
        <p:spPr>
          <a:xfrm>
            <a:off x="5033694" y="3134397"/>
            <a:ext cx="18140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Constructionism</a:t>
            </a:r>
          </a:p>
        </p:txBody>
      </p:sp>
    </p:spTree>
    <p:extLst>
      <p:ext uri="{BB962C8B-B14F-4D97-AF65-F5344CB8AC3E}">
        <p14:creationId xmlns:p14="http://schemas.microsoft.com/office/powerpoint/2010/main" val="7056169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02BD6F8-667F-2564-D7C0-74326DEA7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Component 2</a:t>
            </a:r>
          </a:p>
        </p:txBody>
      </p:sp>
      <p:pic>
        <p:nvPicPr>
          <p:cNvPr id="6" name="Picture 5" descr="A questionnaire with black and white text&#10;&#10;Description automatically generated">
            <a:extLst>
              <a:ext uri="{FF2B5EF4-FFF2-40B4-BE49-F238E27FC236}">
                <a16:creationId xmlns:a16="http://schemas.microsoft.com/office/drawing/2014/main" id="{E86A7A29-8501-F84E-F92A-EFBF9173F9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1930" y="1463558"/>
            <a:ext cx="10149411" cy="512702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2984F63-3A9F-A81B-8F49-0AE2BAB6A3C6}"/>
              </a:ext>
            </a:extLst>
          </p:cNvPr>
          <p:cNvSpPr txBox="1"/>
          <p:nvPr/>
        </p:nvSpPr>
        <p:spPr>
          <a:xfrm>
            <a:off x="1321930" y="3300591"/>
            <a:ext cx="10082190" cy="145295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236598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screenshot of a computer&#10;&#10;Description automatically generated">
            <a:extLst>
              <a:ext uri="{FF2B5EF4-FFF2-40B4-BE49-F238E27FC236}">
                <a16:creationId xmlns:a16="http://schemas.microsoft.com/office/drawing/2014/main" id="{0FBBE809-47CA-B794-3013-EA36B9184D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808" y="1369580"/>
            <a:ext cx="9196756" cy="4646112"/>
          </a:xfrm>
        </p:spPr>
      </p:pic>
    </p:spTree>
    <p:extLst>
      <p:ext uri="{BB962C8B-B14F-4D97-AF65-F5344CB8AC3E}">
        <p14:creationId xmlns:p14="http://schemas.microsoft.com/office/powerpoint/2010/main" val="39180765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3027</TotalTime>
  <Words>2684</Words>
  <Application>Microsoft Office PowerPoint</Application>
  <PresentationFormat>Widescreen</PresentationFormat>
  <Paragraphs>331</Paragraphs>
  <Slides>50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62" baseType="lpstr">
      <vt:lpstr>-apple-system</vt:lpstr>
      <vt:lpstr>Encode Sans</vt:lpstr>
      <vt:lpstr>Google Sans</vt:lpstr>
      <vt:lpstr>Helvetica Neue</vt:lpstr>
      <vt:lpstr>Inter</vt:lpstr>
      <vt:lpstr>Aptos</vt:lpstr>
      <vt:lpstr>Arial</vt:lpstr>
      <vt:lpstr>Calibri</vt:lpstr>
      <vt:lpstr>Calibri Light</vt:lpstr>
      <vt:lpstr>Helvetica</vt:lpstr>
      <vt:lpstr>Open Sans</vt:lpstr>
      <vt:lpstr>Office Theme</vt:lpstr>
      <vt:lpstr>ECDE7018</vt:lpstr>
      <vt:lpstr>PowerPoint Presentation</vt:lpstr>
      <vt:lpstr>Big Questions</vt:lpstr>
      <vt:lpstr>PowerPoint Presentation</vt:lpstr>
      <vt:lpstr>The Research Onion</vt:lpstr>
      <vt:lpstr>Research Philosophy</vt:lpstr>
      <vt:lpstr>Definitions </vt:lpstr>
      <vt:lpstr>PowerPoint Presentation</vt:lpstr>
      <vt:lpstr>PowerPoint Presentation</vt:lpstr>
      <vt:lpstr>Ontology in real life</vt:lpstr>
      <vt:lpstr>Ontology…</vt:lpstr>
      <vt:lpstr>Ontology </vt:lpstr>
      <vt:lpstr>Realism v. Relativism</vt:lpstr>
      <vt:lpstr>Epistemology </vt:lpstr>
      <vt:lpstr>Epistemology… </vt:lpstr>
      <vt:lpstr>Epistemology </vt:lpstr>
      <vt:lpstr>Objectivism</vt:lpstr>
      <vt:lpstr>Objectivism</vt:lpstr>
      <vt:lpstr>Objectivism – strengths and limitations?</vt:lpstr>
      <vt:lpstr>Subjectivism </vt:lpstr>
      <vt:lpstr>Subjectivism</vt:lpstr>
      <vt:lpstr>Subjectivism - strengths and limitations? </vt:lpstr>
      <vt:lpstr>Constructionism </vt:lpstr>
      <vt:lpstr>Constructionism  </vt:lpstr>
      <vt:lpstr>Constructionism - strengths and limitations? </vt:lpstr>
      <vt:lpstr>Axiology</vt:lpstr>
      <vt:lpstr>Ontology, Epistemology and Axiology</vt:lpstr>
      <vt:lpstr>PowerPoint Presentation</vt:lpstr>
      <vt:lpstr>Useful video</vt:lpstr>
      <vt:lpstr>Theoretical Perspectives</vt:lpstr>
      <vt:lpstr>Positivist Approach</vt:lpstr>
      <vt:lpstr>Positivist Approach</vt:lpstr>
      <vt:lpstr>Interpretivist Approach</vt:lpstr>
      <vt:lpstr>Interpretivist Approach</vt:lpstr>
      <vt:lpstr>Positivism versus Interpretivism - Limitations</vt:lpstr>
      <vt:lpstr>Pragmatist Approach</vt:lpstr>
      <vt:lpstr>Research Philosophy</vt:lpstr>
      <vt:lpstr>Research Philosophy –  So what does this look like in practice?</vt:lpstr>
      <vt:lpstr>The Research Onion</vt:lpstr>
      <vt:lpstr>Methodological Choice</vt:lpstr>
      <vt:lpstr>Mono-method</vt:lpstr>
      <vt:lpstr>Mixed-method</vt:lpstr>
      <vt:lpstr>Multi-method</vt:lpstr>
      <vt:lpstr>The Research Onion</vt:lpstr>
      <vt:lpstr>Research Strategy</vt:lpstr>
      <vt:lpstr>The Research Onion</vt:lpstr>
      <vt:lpstr>Time Horizon</vt:lpstr>
      <vt:lpstr>The Research Process – things to consider</vt:lpstr>
      <vt:lpstr>Assignment Component 2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ECDE7002</dc:title>
  <dc:creator>Catherine Morgan</dc:creator>
  <cp:lastModifiedBy>Catherine Morgan</cp:lastModifiedBy>
  <cp:revision>74</cp:revision>
  <dcterms:created xsi:type="dcterms:W3CDTF">2023-09-28T08:26:17Z</dcterms:created>
  <dcterms:modified xsi:type="dcterms:W3CDTF">2024-11-15T09:24:00Z</dcterms:modified>
</cp:coreProperties>
</file>