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64" r:id="rId3"/>
  </p:sldMasterIdLst>
  <p:notesMasterIdLst>
    <p:notesMasterId r:id="rId34"/>
  </p:notesMasterIdLst>
  <p:sldIdLst>
    <p:sldId id="256" r:id="rId4"/>
    <p:sldId id="273" r:id="rId5"/>
    <p:sldId id="274" r:id="rId6"/>
    <p:sldId id="275" r:id="rId7"/>
    <p:sldId id="316" r:id="rId8"/>
    <p:sldId id="317" r:id="rId9"/>
    <p:sldId id="318" r:id="rId10"/>
    <p:sldId id="319" r:id="rId11"/>
    <p:sldId id="320" r:id="rId12"/>
    <p:sldId id="321" r:id="rId13"/>
    <p:sldId id="322" r:id="rId14"/>
    <p:sldId id="323" r:id="rId15"/>
    <p:sldId id="324" r:id="rId16"/>
    <p:sldId id="325" r:id="rId17"/>
    <p:sldId id="326" r:id="rId18"/>
    <p:sldId id="327" r:id="rId19"/>
    <p:sldId id="328" r:id="rId20"/>
    <p:sldId id="276" r:id="rId21"/>
    <p:sldId id="277" r:id="rId22"/>
    <p:sldId id="334" r:id="rId23"/>
    <p:sldId id="335" r:id="rId24"/>
    <p:sldId id="337" r:id="rId25"/>
    <p:sldId id="336" r:id="rId26"/>
    <p:sldId id="339" r:id="rId27"/>
    <p:sldId id="345" r:id="rId28"/>
    <p:sldId id="338" r:id="rId29"/>
    <p:sldId id="279" r:id="rId30"/>
    <p:sldId id="346" r:id="rId31"/>
    <p:sldId id="347" r:id="rId32"/>
    <p:sldId id="348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CC2E8"/>
    <a:srgbClr val="B5C8EA"/>
    <a:srgbClr val="99CCFF"/>
    <a:srgbClr val="AAC0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>
      <p:cViewPr varScale="1">
        <p:scale>
          <a:sx n="114" d="100"/>
          <a:sy n="114" d="100"/>
        </p:scale>
        <p:origin x="1560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7298BF-8973-42E8-B2E2-C284BD977DE5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79D0C6-7443-4E52-90BA-3DAD1DF5E2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053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</p:txBody>
      </p:sp>
      <p:sp>
        <p:nvSpPr>
          <p:cNvPr id="512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1354A18-65EE-4BCC-97DF-29F46015C7F8}" type="slidenum">
              <a:rPr lang="en-US" altLang="en-US">
                <a:latin typeface="Calibri" panose="020F0502020204030204" pitchFamily="34" charset="0"/>
              </a:rPr>
              <a:pPr/>
              <a:t>7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33913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51778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B277512-60DF-4941-9414-FD9E5A785C34}" type="slidenum">
              <a:rPr lang="en-US" altLang="en-US">
                <a:latin typeface="Calibri" panose="020F0502020204030204" pitchFamily="34" charset="0"/>
              </a:rPr>
              <a:pPr/>
              <a:t>9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95361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F272119-FB4C-4C29-86CB-947955E1CB37}" type="slidenum">
              <a:rPr lang="en-US" altLang="en-US">
                <a:latin typeface="Calibri" panose="020F0502020204030204" pitchFamily="34" charset="0"/>
              </a:rPr>
              <a:pPr/>
              <a:t>10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84768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B6E5792-E967-4E50-8C2D-63E5ADF85C12}" type="slidenum">
              <a:rPr lang="en-US" altLang="en-US">
                <a:latin typeface="Calibri" panose="020F0502020204030204" pitchFamily="34" charset="0"/>
              </a:rPr>
              <a:pPr/>
              <a:t>11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97403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951EC78-E7D5-4855-8841-88114F48A095}" type="slidenum">
              <a:rPr lang="en-US" altLang="en-US">
                <a:latin typeface="Calibri" panose="020F0502020204030204" pitchFamily="34" charset="0"/>
              </a:rPr>
              <a:pPr/>
              <a:t>12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96026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0673A61-1599-457F-BBEB-2C9C24547B84}" type="slidenum">
              <a:rPr lang="en-US" altLang="en-US">
                <a:latin typeface="Calibri" panose="020F0502020204030204" pitchFamily="34" charset="0"/>
              </a:rPr>
              <a:pPr/>
              <a:t>13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6665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9FF72A0-3FAD-4D7E-A6DE-94B3A0FBF4DE}" type="slidenum">
              <a:rPr lang="en-US" altLang="en-US">
                <a:latin typeface="Calibri" panose="020F0502020204030204" pitchFamily="34" charset="0"/>
              </a:rPr>
              <a:pPr/>
              <a:t>14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40139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95CA602-126B-4CBB-B828-15E86AC82DDB}" type="slidenum">
              <a:rPr lang="en-US" altLang="en-US">
                <a:latin typeface="Calibri" panose="020F0502020204030204" pitchFamily="34" charset="0"/>
              </a:rPr>
              <a:pPr/>
              <a:t>15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55592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787DAC1-EB11-4B1E-B9CF-4CE093CA4E79}" type="slidenum">
              <a:rPr lang="en-US" altLang="en-US">
                <a:latin typeface="Calibri" panose="020F0502020204030204" pitchFamily="34" charset="0"/>
              </a:rPr>
              <a:pPr/>
              <a:t>16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4142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Patty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716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9F886A3A-EA51-4CA5-BB76-D02B5DC1DD24}" type="slidenum">
              <a:rPr lang="en-US" altLang="en-US">
                <a:latin typeface="Calibri" panose="020F0502020204030204" pitchFamily="34" charset="0"/>
              </a:rPr>
              <a:pPr/>
              <a:t>17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1759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2" r:id="rId2"/>
    <p:sldLayoutId id="2147483661" r:id="rId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hyperlink" Target="mailto:ken.dicks@uwtsd.ac.uk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climate+change+debate+human+activity&amp;rlz=1C1GCEB_enGB822GB822&amp;oq=climate+change+debate+human+activity&amp;aqs=chrome..69i57j33i160j33i22i29i30l7.7636j0j15&amp;sourceid=chrome&amp;ie=UTF-8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youtube.com/watch?v=oJAbATJCugs" TargetMode="Externa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climate.nasa.gov/vital-signs/arctic-sea-ice/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unep.org/resources/emerging-issues/shrinking-arctic-sea-ice" TargetMode="External"/><Relationship Id="rId4" Type="http://schemas.openxmlformats.org/officeDocument/2006/relationships/hyperlink" Target="https://royalsociety.org/-/media/policy/Publications/2014/arctic-inquiry-submission.pdf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youtube.com/watch?v=TMrtLsQbaok" TargetMode="Externa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www.bbc.com/future/article/20220930-the-ocean-gyres-creating-huge-new-plastic-patches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-sciencedirect-com.ezproxy.uwtsd.ac.uk/science/article/pii/S0921800997001389" TargetMode="Externa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storyofstuff.org/movies/story-of-stuff/" TargetMode="Externa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9.png"/><Relationship Id="rId4" Type="http://schemas.openxmlformats.org/officeDocument/2006/relationships/hyperlink" Target="https://moodle.uwtsd.ac.uk/course/view.php?id=5953#section-4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www.overshootday.org/how-many-earths-or-countries-do-we-need/" TargetMode="Externa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rida.no/resources/7243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hyperlink" Target="https://www-oxfordreference-com.ezproxy.uwtsd.ac.uk/display/10.1093/acref/9780198759430.001.0001/acref-9780198759430-e-2529?rskey=W8UgRj&amp;result=2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oxfordreference-com.ezproxy.uwtsd.ac.uk/display/10.1093/acref/9780198794790.001.0001/acref-9780198794790-e-136?rskey=SCEafw&amp;result=1" TargetMode="External"/><Relationship Id="rId2" Type="http://schemas.openxmlformats.org/officeDocument/2006/relationships/hyperlink" Target="https://www-vlebooks-com.ezproxy.uwtsd.ac.uk/Product/Index/67348?page=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eb-s-ebscohost-com.ezproxy.uwtsd.ac.uk/ehost/pdfviewer/pdfviewer?vid=0&amp;sid=1f75bfe0-5469-45b1-9484-7e3b2d7ea9b0%40redis" TargetMode="External"/><Relationship Id="rId4" Type="http://schemas.openxmlformats.org/officeDocument/2006/relationships/hyperlink" Target="https://www-sciencedirectcom.ezproxy.uwtsd.ac.uk/science/article/pii/S0921800997001389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books/edition/The_Development_Dictionary/2bi_kf7QAq4C?hl=en&amp;gbpv=1&amp;dq=sachs+development+dictionary&amp;printsec=frontcover" TargetMode="External"/><Relationship Id="rId2" Type="http://schemas.openxmlformats.org/officeDocument/2006/relationships/hyperlink" Target="https://web-s-ebscohost-com.ezproxy.uwtsd.ac.uk/ehost/pdfviewer/pdfviewer?vid=0&amp;sid=1f75bfe0-5469-45b1-9484-7e3b2d7ea9b0%40redi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esdtoolkit.org/" TargetMode="External"/><Relationship Id="rId4" Type="http://schemas.openxmlformats.org/officeDocument/2006/relationships/hyperlink" Target="https://www-igi-global-com.ezproxy.uwtsd.ac.uk/gateway/book/142191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hl=en&amp;lr=&amp;id=NeWCAgAAQBAJ&amp;oi=fnd&amp;pg=PP1&amp;dq=Scott+Gough+Sustainable+Development+Framing+the+Issues&amp;ots=ZDGG7feItz&amp;sig=DrPa_s8-LEmguPykfJCK-RdbskM#v=onepage&amp;q=Scott%20Gough%20Sustainable%20Development%20Framing%20the%20Issues&amp;f=false" TargetMode="External"/><Relationship Id="rId2" Type="http://schemas.openxmlformats.org/officeDocument/2006/relationships/hyperlink" Target="https://www-vlebooks-com.ezproxy.uwtsd.ac.uk/Product/Index/2036942?page=0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ustainabledevelopment.un.org/content/documents/5987our-common-future.pdf" TargetMode="External"/><Relationship Id="rId4" Type="http://schemas.openxmlformats.org/officeDocument/2006/relationships/hyperlink" Target="https://www-jstor-org.ezproxy.uwtsd.ac.uk/stable/j.ctt2jcj0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7" y="332656"/>
            <a:ext cx="2586705" cy="201622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084168" y="332656"/>
            <a:ext cx="1512168" cy="144016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059832" y="332656"/>
            <a:ext cx="432048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588224" y="2492896"/>
            <a:ext cx="2232248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043608" y="2492896"/>
            <a:ext cx="3134438" cy="20882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355976" y="1916832"/>
            <a:ext cx="2016224" cy="144016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641479" y="1124744"/>
            <a:ext cx="1154218" cy="64807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059832" y="1844824"/>
            <a:ext cx="1167610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355976" y="3497002"/>
            <a:ext cx="2016224" cy="10841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ECGE7003Q: Sustainable Communities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17620" y="5249755"/>
            <a:ext cx="85028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Theme 2: Sustainability Issues- An Introduction </a:t>
            </a:r>
          </a:p>
          <a:p>
            <a:r>
              <a:rPr lang="en-GB" sz="2400" b="1" dirty="0"/>
              <a:t>(Part 2: The Climate Change Debate)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A82646B-6A85-3B06-34CF-CFDFCCD577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5697" y="2056842"/>
            <a:ext cx="1816782" cy="116014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64AB8FF-F381-2295-2D73-B0C086DDF2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441" y="400447"/>
            <a:ext cx="2428875" cy="18764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A9A2E10-C96F-6C1D-7187-05FB6E7EDD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4618" y="2636664"/>
            <a:ext cx="1939460" cy="183031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2B4E79C-7DF3-B7E8-0299-41A777B0F8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7624" y="2636664"/>
            <a:ext cx="2864599" cy="1779067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C476867-3BC3-7CF8-8E2E-A8091748ABE1}"/>
              </a:ext>
            </a:extLst>
          </p:cNvPr>
          <p:cNvSpPr/>
          <p:nvPr/>
        </p:nvSpPr>
        <p:spPr>
          <a:xfrm>
            <a:off x="323527" y="2492896"/>
            <a:ext cx="620360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D192674-8FF3-BE99-FD76-983E1925BA42}"/>
              </a:ext>
            </a:extLst>
          </p:cNvPr>
          <p:cNvSpPr/>
          <p:nvPr/>
        </p:nvSpPr>
        <p:spPr>
          <a:xfrm>
            <a:off x="6588224" y="1844824"/>
            <a:ext cx="2232248" cy="56426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7B95A7A-C03F-F94F-7060-403C05691C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5115" y="459612"/>
            <a:ext cx="1256987" cy="1186247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81E4FDA-8468-4434-28FA-B469F74C7A99}"/>
              </a:ext>
            </a:extLst>
          </p:cNvPr>
          <p:cNvSpPr/>
          <p:nvPr/>
        </p:nvSpPr>
        <p:spPr>
          <a:xfrm>
            <a:off x="4932040" y="332656"/>
            <a:ext cx="1007894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D94F91E-FA9F-AB6D-88B5-B034987FA59C}"/>
              </a:ext>
            </a:extLst>
          </p:cNvPr>
          <p:cNvSpPr/>
          <p:nvPr/>
        </p:nvSpPr>
        <p:spPr>
          <a:xfrm>
            <a:off x="7668344" y="332656"/>
            <a:ext cx="1083854" cy="139801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041983-11B4-D703-D57D-0CAEBF06AD8A}"/>
              </a:ext>
            </a:extLst>
          </p:cNvPr>
          <p:cNvSpPr txBox="1"/>
          <p:nvPr/>
        </p:nvSpPr>
        <p:spPr>
          <a:xfrm>
            <a:off x="2642970" y="6156012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Module Lead (MA EDS): Ken Dicks </a:t>
            </a:r>
            <a:r>
              <a:rPr lang="en-GB" b="1" dirty="0">
                <a:hlinkClick r:id="rId7"/>
              </a:rPr>
              <a:t>ken.dicks@uwtsd.ac.uk</a:t>
            </a:r>
            <a:r>
              <a:rPr lang="en-GB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F50A6F1F-22B9-9847-D234-A1A656096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4422"/>
            <a:ext cx="7543800" cy="90941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Climate Change Debate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87D4C51-200D-3627-7FFC-C529DF6BC8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0941" y="1772816"/>
            <a:ext cx="2076450" cy="22002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67FBB3C-E5C5-E403-C6C5-8B7C8447DE8C}"/>
              </a:ext>
            </a:extLst>
          </p:cNvPr>
          <p:cNvSpPr txBox="1"/>
          <p:nvPr/>
        </p:nvSpPr>
        <p:spPr>
          <a:xfrm>
            <a:off x="539552" y="946928"/>
            <a:ext cx="806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Climate Change and Human Activity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C3BCEB-148F-719E-1FE0-FDAB350E85AF}"/>
              </a:ext>
            </a:extLst>
          </p:cNvPr>
          <p:cNvSpPr txBox="1"/>
          <p:nvPr/>
        </p:nvSpPr>
        <p:spPr>
          <a:xfrm>
            <a:off x="431540" y="4161252"/>
            <a:ext cx="8280920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There are those who argue that there is a direct link between human activity and climate change</a:t>
            </a:r>
          </a:p>
          <a:p>
            <a:pPr marL="285750" indent="-28575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Whilst others argue that no such link can be made</a:t>
            </a:r>
          </a:p>
        </p:txBody>
      </p:sp>
      <p:pic>
        <p:nvPicPr>
          <p:cNvPr id="15" name="Picture 14" descr="Icon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F83B9CD5-9A1F-6B55-D916-1459466C527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3761" y="5888296"/>
            <a:ext cx="710809" cy="710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649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E5FC3C0F-A5B1-B9A2-E3FA-8030AE847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137705"/>
            <a:ext cx="7543800" cy="83740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Climate Change Debate </a:t>
            </a:r>
          </a:p>
        </p:txBody>
      </p:sp>
      <p:sp>
        <p:nvSpPr>
          <p:cNvPr id="20483" name="Text Placeholder 2">
            <a:extLst>
              <a:ext uri="{FF2B5EF4-FFF2-40B4-BE49-F238E27FC236}">
                <a16:creationId xmlns:a16="http://schemas.microsoft.com/office/drawing/2014/main" id="{A1AA220B-8F5E-F4A8-A26C-4565E6B0AC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7544" y="1550748"/>
            <a:ext cx="7487616" cy="576262"/>
          </a:xfrm>
        </p:spPr>
        <p:txBody>
          <a:bodyPr rtlCol="0">
            <a:noAutofit/>
          </a:bodyPr>
          <a:lstStyle/>
          <a:p>
            <a:pPr eaLnBrk="1" fontAlgn="auto" hangingPunct="1">
              <a:defRPr/>
            </a:pPr>
            <a:r>
              <a:rPr lang="en-GB" altLang="en-US" dirty="0"/>
              <a:t>Pro’s (agree that human activity causes climate change)</a:t>
            </a:r>
          </a:p>
        </p:txBody>
      </p:sp>
      <p:sp>
        <p:nvSpPr>
          <p:cNvPr id="26628" name="Content Placeholder 3">
            <a:extLst>
              <a:ext uri="{FF2B5EF4-FFF2-40B4-BE49-F238E27FC236}">
                <a16:creationId xmlns:a16="http://schemas.microsoft.com/office/drawing/2014/main" id="{3937137A-5CDC-E6B6-A274-0B19F325B0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7544" y="2212093"/>
            <a:ext cx="8367241" cy="143273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en-GB" altLang="en-US" dirty="0"/>
              <a:t>Overwhelming scientific consensus says human activity is primarily responsible for global climate change.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en-GB" altLang="en-US" dirty="0"/>
              <a:t>The specific type of CO2 that is increasing in earth's atmosphere can be directly connected to human activity.</a:t>
            </a:r>
          </a:p>
        </p:txBody>
      </p:sp>
      <p:sp>
        <p:nvSpPr>
          <p:cNvPr id="20485" name="Text Placeholder 4">
            <a:extLst>
              <a:ext uri="{FF2B5EF4-FFF2-40B4-BE49-F238E27FC236}">
                <a16:creationId xmlns:a16="http://schemas.microsoft.com/office/drawing/2014/main" id="{DC2CF9EB-4C19-FDF1-AED7-132908EF5B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39552" y="3644826"/>
            <a:ext cx="8064896" cy="576262"/>
          </a:xfrm>
        </p:spPr>
        <p:txBody>
          <a:bodyPr rtlCol="0">
            <a:normAutofit/>
          </a:bodyPr>
          <a:lstStyle/>
          <a:p>
            <a:pPr eaLnBrk="1" fontAlgn="auto" hangingPunct="1">
              <a:defRPr/>
            </a:pPr>
            <a:r>
              <a:rPr lang="en-GB" altLang="en-US" dirty="0"/>
              <a:t>Con’s (disagree that human activity causes climate change)</a:t>
            </a:r>
          </a:p>
        </p:txBody>
      </p:sp>
      <p:sp>
        <p:nvSpPr>
          <p:cNvPr id="26630" name="Content Placeholder 5">
            <a:extLst>
              <a:ext uri="{FF2B5EF4-FFF2-40B4-BE49-F238E27FC236}">
                <a16:creationId xmlns:a16="http://schemas.microsoft.com/office/drawing/2014/main" id="{F9148989-DD40-729A-A1A8-DFF1A48E75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39552" y="4416241"/>
            <a:ext cx="8151217" cy="143273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en-GB" altLang="en-US" dirty="0"/>
              <a:t>More than one thousand scientists disagree that human activity is primarily responsible for global climate change</a:t>
            </a:r>
          </a:p>
          <a:p>
            <a:pPr eaLnBrk="1" hangingPunct="1">
              <a:spcBef>
                <a:spcPts val="600"/>
              </a:spcBef>
              <a:spcAft>
                <a:spcPts val="600"/>
              </a:spcAft>
            </a:pPr>
            <a:r>
              <a:rPr lang="en-GB" altLang="en-US" dirty="0"/>
              <a:t>Human-produced CO2 is re-absorbed by oceans, forests, and other "carbon sinks," negating any climate changes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DC3A603-7544-1B1B-6E90-ADAC5766A49F}"/>
              </a:ext>
            </a:extLst>
          </p:cNvPr>
          <p:cNvSpPr txBox="1"/>
          <p:nvPr/>
        </p:nvSpPr>
        <p:spPr>
          <a:xfrm>
            <a:off x="121817" y="974486"/>
            <a:ext cx="85689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Some of the arguments: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EE07F5-0F58-6160-0159-F78C50E16D38}"/>
              </a:ext>
            </a:extLst>
          </p:cNvPr>
          <p:cNvSpPr txBox="1"/>
          <p:nvPr/>
        </p:nvSpPr>
        <p:spPr>
          <a:xfrm>
            <a:off x="2627784" y="5903181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However, is it just about the weight of numbers on one side or the other? Can you think of examples?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15B342E9-E6D6-19ED-0CE5-4C4EDD4423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8943" y="5899688"/>
            <a:ext cx="638801" cy="63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540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  <p:bldP spid="26628" grpId="0" build="p"/>
      <p:bldP spid="20485" grpId="0" build="p"/>
      <p:bldP spid="26630" grpId="0" build="p"/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0FCFB-1A22-22E8-48B1-A0077D3C8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149002"/>
            <a:ext cx="7543800" cy="76539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b="1" dirty="0"/>
              <a:t>Climate Change – Critical Thinking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0A597C-40FD-7209-4302-B4F62AE77507}"/>
              </a:ext>
            </a:extLst>
          </p:cNvPr>
          <p:cNvSpPr txBox="1"/>
          <p:nvPr/>
        </p:nvSpPr>
        <p:spPr>
          <a:xfrm>
            <a:off x="251520" y="1052736"/>
            <a:ext cx="8424936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b="1" dirty="0"/>
              <a:t>As critical thinkers engaged in the debate where do we get our information from?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Watch this short video from National Geographic and consider the following questions:</a:t>
            </a:r>
          </a:p>
          <a:p>
            <a:pPr marL="514350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/>
              <a:t>Who are National geographic?</a:t>
            </a:r>
          </a:p>
          <a:p>
            <a:pPr marL="514350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/>
              <a:t>How do I know their statements are true?</a:t>
            </a:r>
          </a:p>
          <a:p>
            <a:pPr marL="514350" indent="-51435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/>
              <a:t>Where else can I go to ‘fact check’ what they say?</a:t>
            </a:r>
          </a:p>
        </p:txBody>
      </p:sp>
      <p:pic>
        <p:nvPicPr>
          <p:cNvPr id="10" name="Picture 9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97FE8C91-458D-AC2B-F72A-E15D41311A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4887094"/>
            <a:ext cx="1868521" cy="1970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493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0FCFB-1A22-22E8-48B1-A0077D3C8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149002"/>
            <a:ext cx="7543800" cy="76539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b="1" dirty="0"/>
              <a:t>Climate Change – Critical Thinking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0A597C-40FD-7209-4302-B4F62AE77507}"/>
              </a:ext>
            </a:extLst>
          </p:cNvPr>
          <p:cNvSpPr txBox="1"/>
          <p:nvPr/>
        </p:nvSpPr>
        <p:spPr>
          <a:xfrm>
            <a:off x="251520" y="1052736"/>
            <a:ext cx="842493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For example, in the video from National Geographic they made a claim regarding the sea ice in the Arctic.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 terms of critical thinking we need to try to find the original, scientific and academic sources that support such statements, for example;</a:t>
            </a:r>
          </a:p>
        </p:txBody>
      </p:sp>
      <p:pic>
        <p:nvPicPr>
          <p:cNvPr id="4" name="Picture 3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078EF798-7810-55FC-798E-A674A449F31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861048"/>
            <a:ext cx="1047211" cy="10401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B70CF6-A1B9-E229-A804-BBBABAB6807B}"/>
              </a:ext>
            </a:extLst>
          </p:cNvPr>
          <p:cNvSpPr txBox="1"/>
          <p:nvPr/>
        </p:nvSpPr>
        <p:spPr>
          <a:xfrm>
            <a:off x="539552" y="5013176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NASA – Arctic Sea Ice Minimum Extent</a:t>
            </a:r>
          </a:p>
        </p:txBody>
      </p:sp>
      <p:pic>
        <p:nvPicPr>
          <p:cNvPr id="6" name="Picture 5" descr="Icon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54089A19-A76F-C14F-9B89-66BD5DEF0A7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861048"/>
            <a:ext cx="1047211" cy="10401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95B10C6-051C-3F8E-EF13-DACE5E206570}"/>
              </a:ext>
            </a:extLst>
          </p:cNvPr>
          <p:cNvSpPr txBox="1"/>
          <p:nvPr/>
        </p:nvSpPr>
        <p:spPr>
          <a:xfrm>
            <a:off x="3275856" y="5013176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Royal Society – Changing Arctic Inquiry submission</a:t>
            </a:r>
          </a:p>
        </p:txBody>
      </p:sp>
      <p:pic>
        <p:nvPicPr>
          <p:cNvPr id="9" name="Picture 8" descr="Icon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E0DB7162-04EF-EE1A-5961-9AD7FC34C10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9438" y="3861048"/>
            <a:ext cx="1047211" cy="104013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C854DB2-728D-48C8-9AD4-85364C913FA9}"/>
              </a:ext>
            </a:extLst>
          </p:cNvPr>
          <p:cNvSpPr txBox="1"/>
          <p:nvPr/>
        </p:nvSpPr>
        <p:spPr>
          <a:xfrm>
            <a:off x="5995382" y="5013176"/>
            <a:ext cx="22322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United Nations – The Shrinking Arctic Sea Ice</a:t>
            </a:r>
          </a:p>
        </p:txBody>
      </p:sp>
    </p:spTree>
    <p:extLst>
      <p:ext uri="{BB962C8B-B14F-4D97-AF65-F5344CB8AC3E}">
        <p14:creationId xmlns:p14="http://schemas.microsoft.com/office/powerpoint/2010/main" val="1622196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5" grpId="0"/>
      <p:bldP spid="7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109" y="188640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b="1" dirty="0"/>
              <a:t>So what is Critical Thinking?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5576" y="1772816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From your studies, what do you understand critical thinking to mean?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284984"/>
            <a:ext cx="1214865" cy="1214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7257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3"/>
          <p:cNvSpPr>
            <a:spLocks noGrp="1"/>
          </p:cNvSpPr>
          <p:nvPr>
            <p:ph type="title"/>
          </p:nvPr>
        </p:nvSpPr>
        <p:spPr>
          <a:xfrm>
            <a:off x="304800" y="341313"/>
            <a:ext cx="8610600" cy="6794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b="1" dirty="0"/>
              <a:t>What is Critical Thinking?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71600" y="2060848"/>
            <a:ext cx="7010400" cy="240065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400" b="1" kern="0" dirty="0">
                <a:latin typeface="+mn-lt"/>
              </a:rPr>
              <a:t>“Higher-Order Thinking”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sz="4400" b="1" kern="0" dirty="0">
              <a:latin typeface="+mn-lt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4400" b="1" kern="0" dirty="0">
                <a:latin typeface="+mn-lt"/>
              </a:rPr>
              <a:t>“Complex Thinking”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91878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312060" y="188640"/>
            <a:ext cx="8534400" cy="864096"/>
          </a:xfrm>
        </p:spPr>
        <p:txBody>
          <a:bodyPr/>
          <a:lstStyle/>
          <a:p>
            <a:pPr eaLnBrk="1" hangingPunct="1"/>
            <a:r>
              <a:rPr lang="en-US" altLang="en-US" sz="4400" b="1" dirty="0"/>
              <a:t>What is Critical Thinking?</a:t>
            </a:r>
            <a:endParaRPr lang="en-US" altLang="en-US" sz="28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312060" y="1700808"/>
            <a:ext cx="83643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words ‘critical’ and ‘criteria’ come from the same root word meaning judgment (i.e. it means to make judgements)</a:t>
            </a:r>
          </a:p>
          <a:p>
            <a:endParaRPr lang="en-GB" sz="2800" dirty="0"/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Critical Thinking is reasonable, reflective thinking that is focused on deciding what to believe or do. (Robert Ennis)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373504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sz="4000" b="1" dirty="0"/>
              <a:t>Critical thinking = “Grappling with open-ended problems”</a:t>
            </a:r>
          </a:p>
        </p:txBody>
      </p:sp>
      <p:sp>
        <p:nvSpPr>
          <p:cNvPr id="54275" name="Content Placeholder 5"/>
          <p:cNvSpPr>
            <a:spLocks noGrp="1"/>
          </p:cNvSpPr>
          <p:nvPr>
            <p:ph idx="1"/>
          </p:nvPr>
        </p:nvSpPr>
        <p:spPr>
          <a:xfrm>
            <a:off x="323528" y="2348880"/>
            <a:ext cx="8568952" cy="2724533"/>
          </a:xfrm>
        </p:spPr>
        <p:txBody>
          <a:bodyPr>
            <a:normAutofit/>
          </a:bodyPr>
          <a:lstStyle/>
          <a:p>
            <a:pPr marL="0" indent="0" algn="ctr" eaLnBrk="1" hangingPunct="1">
              <a:buNone/>
            </a:pPr>
            <a:r>
              <a:rPr lang="en-US" altLang="en-US" sz="2800" dirty="0"/>
              <a:t>“Effective personal and professional functioning requires dealing with </a:t>
            </a:r>
            <a:r>
              <a:rPr lang="en-US" altLang="en-US" sz="2800" u="sng" dirty="0"/>
              <a:t>open-ended</a:t>
            </a:r>
            <a:r>
              <a:rPr lang="en-US" altLang="en-US" sz="2800" dirty="0"/>
              <a:t> problems that are fraught with significant and enduring </a:t>
            </a:r>
            <a:r>
              <a:rPr lang="en-US" altLang="en-US" sz="2800" u="sng" dirty="0"/>
              <a:t>uncertainties</a:t>
            </a:r>
            <a:r>
              <a:rPr lang="en-US" altLang="en-US" sz="2800" dirty="0"/>
              <a:t> about such issues as the scope of the problem, interpretations of relevant information, range of solution options, and potential outcomes of various options.”</a:t>
            </a:r>
          </a:p>
        </p:txBody>
      </p:sp>
      <p:sp>
        <p:nvSpPr>
          <p:cNvPr id="54276" name="TextBox 6"/>
          <p:cNvSpPr txBox="1">
            <a:spLocks noChangeArrowheads="1"/>
          </p:cNvSpPr>
          <p:nvPr/>
        </p:nvSpPr>
        <p:spPr bwMode="auto">
          <a:xfrm flipH="1">
            <a:off x="533400" y="5373216"/>
            <a:ext cx="80772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US" altLang="en-US" sz="1200" dirty="0">
                <a:solidFill>
                  <a:schemeClr val="tx1"/>
                </a:solidFill>
              </a:rPr>
              <a:t>From </a:t>
            </a:r>
            <a:r>
              <a:rPr lang="en-US" altLang="en-US" sz="1200" i="1" dirty="0">
                <a:solidFill>
                  <a:schemeClr val="tx1"/>
                </a:solidFill>
              </a:rPr>
              <a:t>Helping Your Students Develop Critical Thinking Skills</a:t>
            </a:r>
            <a:endParaRPr lang="en-US" altLang="en-US" sz="1200" dirty="0">
              <a:solidFill>
                <a:schemeClr val="tx1"/>
              </a:solidFill>
            </a:endParaRPr>
          </a:p>
          <a:p>
            <a:pPr eaLnBrk="1" hangingPunct="1">
              <a:buClrTx/>
              <a:buSzTx/>
              <a:buFontTx/>
              <a:buNone/>
            </a:pPr>
            <a:r>
              <a:rPr lang="en-US" altLang="en-US" sz="1200" dirty="0">
                <a:solidFill>
                  <a:schemeClr val="tx1"/>
                </a:solidFill>
              </a:rPr>
              <a:t>Cindy L. Lynch and Susan K. Wolcott, October 2001, The IDEA Center </a:t>
            </a:r>
          </a:p>
        </p:txBody>
      </p:sp>
    </p:spTree>
    <p:extLst>
      <p:ext uri="{BB962C8B-B14F-4D97-AF65-F5344CB8AC3E}">
        <p14:creationId xmlns:p14="http://schemas.microsoft.com/office/powerpoint/2010/main" val="2529918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/>
      <p:bldP spid="5427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/>
          <p:cNvSpPr>
            <a:spLocks noGrp="1"/>
          </p:cNvSpPr>
          <p:nvPr>
            <p:ph type="title"/>
          </p:nvPr>
        </p:nvSpPr>
        <p:spPr>
          <a:xfrm>
            <a:off x="267589" y="76200"/>
            <a:ext cx="860882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4000" b="1" dirty="0"/>
              <a:t>Examples of when we should use critical thinking…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2966" y="1124744"/>
            <a:ext cx="8686800" cy="5181600"/>
          </a:xfrm>
        </p:spPr>
        <p:txBody>
          <a:bodyPr/>
          <a:lstStyle/>
          <a:p>
            <a:pPr algn="l" eaLnBrk="1" hangingPunct="1">
              <a:spcBef>
                <a:spcPts val="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en-US" sz="2800" u="sng" dirty="0"/>
              <a:t>Professional problems</a:t>
            </a:r>
          </a:p>
          <a:p>
            <a:pPr lvl="1" eaLnBrk="1" hangingPunct="1">
              <a:buFontTx/>
              <a:buNone/>
              <a:defRPr/>
            </a:pPr>
            <a:r>
              <a:rPr lang="en-US" sz="2400" dirty="0"/>
              <a:t>-  What is the best interpretation of a piece of literature?</a:t>
            </a:r>
          </a:p>
          <a:p>
            <a:pPr lvl="1" eaLnBrk="1" hangingPunct="1">
              <a:buFontTx/>
              <a:buNone/>
              <a:defRPr/>
            </a:pPr>
            <a:r>
              <a:rPr lang="en-US" sz="2400" dirty="0"/>
              <a:t>-  How can a leader most efficiently promote effective team work?</a:t>
            </a:r>
          </a:p>
          <a:p>
            <a:pPr marL="347663" lvl="1" eaLnBrk="1" hangingPunct="1">
              <a:spcBef>
                <a:spcPts val="18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en-US" sz="2800" u="sng" dirty="0"/>
              <a:t>Personal problems</a:t>
            </a:r>
          </a:p>
          <a:p>
            <a:pPr marL="747713" lvl="1" indent="-290513" eaLnBrk="1" hangingPunct="1">
              <a:buFontTx/>
              <a:buNone/>
              <a:defRPr/>
            </a:pPr>
            <a:r>
              <a:rPr lang="en-US" sz="2400" dirty="0"/>
              <a:t>-  What should I do to optimize my career development?</a:t>
            </a:r>
          </a:p>
          <a:p>
            <a:pPr marL="346075" lvl="2" indent="-346075" eaLnBrk="1" hangingPunct="1">
              <a:spcBef>
                <a:spcPts val="18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en-US" sz="2800" u="sng" dirty="0"/>
              <a:t>Civic problems</a:t>
            </a:r>
          </a:p>
          <a:p>
            <a:pPr marL="747713" lvl="3" indent="-290513" eaLnBrk="1" hangingPunct="1">
              <a:buFontTx/>
              <a:buNone/>
              <a:defRPr/>
            </a:pPr>
            <a:r>
              <a:rPr lang="en-US" sz="2400" dirty="0"/>
              <a:t>-  How should I vote in my Local Elections?</a:t>
            </a:r>
          </a:p>
        </p:txBody>
      </p:sp>
      <p:sp>
        <p:nvSpPr>
          <p:cNvPr id="56324" name="TextBox 3"/>
          <p:cNvSpPr txBox="1">
            <a:spLocks noChangeArrowheads="1"/>
          </p:cNvSpPr>
          <p:nvPr/>
        </p:nvSpPr>
        <p:spPr bwMode="auto">
          <a:xfrm flipH="1">
            <a:off x="1066800" y="6237312"/>
            <a:ext cx="80772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US" altLang="en-US" sz="1200" dirty="0">
                <a:solidFill>
                  <a:schemeClr val="tx1"/>
                </a:solidFill>
              </a:rPr>
              <a:t>From </a:t>
            </a:r>
            <a:r>
              <a:rPr lang="en-US" altLang="en-US" sz="1200" i="1" dirty="0">
                <a:solidFill>
                  <a:schemeClr val="tx1"/>
                </a:solidFill>
              </a:rPr>
              <a:t>Helping Your Students Develop Critical Thinking Skills</a:t>
            </a:r>
            <a:endParaRPr lang="en-US" altLang="en-US" sz="1200" dirty="0">
              <a:solidFill>
                <a:schemeClr val="tx1"/>
              </a:solidFill>
            </a:endParaRPr>
          </a:p>
          <a:p>
            <a:pPr eaLnBrk="1" hangingPunct="1">
              <a:buClrTx/>
              <a:buSzTx/>
              <a:buFontTx/>
              <a:buNone/>
            </a:pPr>
            <a:r>
              <a:rPr lang="en-US" altLang="en-US" sz="1200" dirty="0">
                <a:solidFill>
                  <a:schemeClr val="tx1"/>
                </a:solidFill>
              </a:rPr>
              <a:t>Cindy L. Lynch and Susan K. Wolcott, October 2001, The IDEA Center </a:t>
            </a:r>
          </a:p>
        </p:txBody>
      </p:sp>
    </p:spTree>
    <p:extLst>
      <p:ext uri="{BB962C8B-B14F-4D97-AF65-F5344CB8AC3E}">
        <p14:creationId xmlns:p14="http://schemas.microsoft.com/office/powerpoint/2010/main" val="1539379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63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3" name="Rectangle 4"/>
          <p:cNvSpPr>
            <a:spLocks noChangeArrowheads="1"/>
          </p:cNvSpPr>
          <p:nvPr/>
        </p:nvSpPr>
        <p:spPr bwMode="auto">
          <a:xfrm>
            <a:off x="0" y="260648"/>
            <a:ext cx="9144000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atin typeface="+mj-lt"/>
              </a:rPr>
              <a:t>Critical Thinking – A working definition</a:t>
            </a:r>
            <a:endParaRPr lang="en-US" sz="28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5436096" y="4081721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(From: Scriven and Paul, 1987)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124744"/>
            <a:ext cx="85689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“Critical thinking is the intellectually disciplined process of actively and </a:t>
            </a:r>
            <a:r>
              <a:rPr lang="en-GB" sz="2800" dirty="0" err="1"/>
              <a:t>skillfully</a:t>
            </a:r>
            <a:r>
              <a:rPr lang="en-GB" sz="2800" dirty="0"/>
              <a:t> conceptualizing, applying, </a:t>
            </a:r>
            <a:r>
              <a:rPr lang="en-GB" sz="2800" dirty="0" err="1"/>
              <a:t>analyzing</a:t>
            </a:r>
            <a:r>
              <a:rPr lang="en-GB" sz="2800" dirty="0"/>
              <a:t>, synthesizing, and/or evaluating information gathered from, or generated by, observation, experience, reflection, reasoning, or communication, as a guide to belief and action”.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871364" cy="87136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915816" y="5085184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this quote saying about critical thinking?</a:t>
            </a:r>
          </a:p>
        </p:txBody>
      </p:sp>
    </p:spTree>
    <p:extLst>
      <p:ext uri="{BB962C8B-B14F-4D97-AF65-F5344CB8AC3E}">
        <p14:creationId xmlns:p14="http://schemas.microsoft.com/office/powerpoint/2010/main" val="2018882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Subtitle 10"/>
          <p:cNvSpPr>
            <a:spLocks noGrp="1"/>
          </p:cNvSpPr>
          <p:nvPr>
            <p:ph type="subTitle" idx="4294967295"/>
          </p:nvPr>
        </p:nvSpPr>
        <p:spPr>
          <a:xfrm>
            <a:off x="228600" y="2204864"/>
            <a:ext cx="8610600" cy="2989312"/>
          </a:xfrm>
        </p:spPr>
        <p:txBody>
          <a:bodyPr>
            <a:normAutofit lnSpcReduction="10000"/>
          </a:bodyPr>
          <a:lstStyle/>
          <a:p>
            <a:pPr algn="l" eaLnBrk="1" hangingPunct="1">
              <a:spcAft>
                <a:spcPts val="2400"/>
              </a:spcAft>
              <a:buFont typeface="Wingdings" panose="05000000000000000000" pitchFamily="2" charset="2"/>
              <a:buChar char="§"/>
            </a:pPr>
            <a:r>
              <a:rPr lang="en-US" altLang="en-US" sz="3600" dirty="0"/>
              <a:t>What are the “intellectual tools” that you use in your work?</a:t>
            </a:r>
          </a:p>
          <a:p>
            <a:pPr algn="l" eaLnBrk="1" hangingPunct="1">
              <a:spcAft>
                <a:spcPts val="2400"/>
              </a:spcAft>
              <a:buFont typeface="Wingdings" panose="05000000000000000000" pitchFamily="2" charset="2"/>
              <a:buChar char="§"/>
            </a:pPr>
            <a:r>
              <a:rPr lang="en-US" altLang="en-US" sz="3600" dirty="0"/>
              <a:t>What does this “process” look like, in your discipline, in your studies?</a:t>
            </a:r>
          </a:p>
          <a:p>
            <a:pPr marL="0" indent="0" eaLnBrk="1" hangingPunct="1">
              <a:buNone/>
            </a:pPr>
            <a:endParaRPr lang="en-US" altLang="en-US" dirty="0"/>
          </a:p>
          <a:p>
            <a:pPr eaLnBrk="1" hangingPunct="1"/>
            <a:endParaRPr lang="en-US" altLang="en-US" dirty="0"/>
          </a:p>
        </p:txBody>
      </p:sp>
      <p:sp>
        <p:nvSpPr>
          <p:cNvPr id="60419" name="Rectangle 7"/>
          <p:cNvSpPr>
            <a:spLocks noChangeArrowheads="1"/>
          </p:cNvSpPr>
          <p:nvPr/>
        </p:nvSpPr>
        <p:spPr bwMode="auto">
          <a:xfrm rot="10800000" flipV="1">
            <a:off x="228600" y="278919"/>
            <a:ext cx="8610600" cy="1569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US" altLang="en-US" sz="32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Critical thinking is </a:t>
            </a:r>
          </a:p>
          <a:p>
            <a:pPr eaLnBrk="1" hangingPunct="1">
              <a:buClrTx/>
              <a:buSzTx/>
              <a:buFontTx/>
              <a:buNone/>
            </a:pPr>
            <a:r>
              <a:rPr lang="en-US" altLang="en-US" sz="3200" b="1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intellectually disciplined process that </a:t>
            </a:r>
          </a:p>
          <a:p>
            <a:pPr eaLnBrk="1" hangingPunct="1">
              <a:buClrTx/>
              <a:buSzTx/>
              <a:buFontTx/>
              <a:buNone/>
            </a:pPr>
            <a:r>
              <a:rPr lang="en-US" altLang="en-US" sz="3200" b="1" i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results in a guide to belief and action.</a:t>
            </a:r>
            <a:endParaRPr lang="en-US" altLang="en-US" sz="3200" dirty="0">
              <a:solidFill>
                <a:schemeClr val="tx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4141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27689" y="3449174"/>
            <a:ext cx="3810000" cy="2644122"/>
          </a:xfrm>
        </p:spPr>
        <p:txBody>
          <a:bodyPr>
            <a:normAutofit fontScale="92500"/>
          </a:bodyPr>
          <a:lstStyle/>
          <a:p>
            <a:pPr marL="457200">
              <a:buFont typeface="Wingdings" panose="05000000000000000000" pitchFamily="2" charset="2"/>
              <a:buChar char="ü"/>
              <a:defRPr/>
            </a:pPr>
            <a:r>
              <a:rPr lang="en-US" sz="2400" i="1" dirty="0"/>
              <a:t>Conceptualizing</a:t>
            </a:r>
          </a:p>
          <a:p>
            <a:pPr marL="457200">
              <a:buFont typeface="Wingdings" panose="05000000000000000000" pitchFamily="2" charset="2"/>
              <a:buChar char="ü"/>
              <a:defRPr/>
            </a:pPr>
            <a:r>
              <a:rPr lang="en-US" sz="2400" i="1" dirty="0"/>
              <a:t>Applying</a:t>
            </a:r>
          </a:p>
          <a:p>
            <a:pPr marL="457200">
              <a:buFont typeface="Wingdings" panose="05000000000000000000" pitchFamily="2" charset="2"/>
              <a:buChar char="ü"/>
              <a:defRPr/>
            </a:pPr>
            <a:r>
              <a:rPr lang="en-US" sz="2400" i="1" dirty="0"/>
              <a:t>Analyzing</a:t>
            </a:r>
          </a:p>
          <a:p>
            <a:pPr marL="457200">
              <a:buFont typeface="Wingdings" panose="05000000000000000000" pitchFamily="2" charset="2"/>
              <a:buChar char="ü"/>
              <a:defRPr/>
            </a:pPr>
            <a:r>
              <a:rPr lang="en-US" sz="2400" i="1" dirty="0"/>
              <a:t>Synthesizing</a:t>
            </a:r>
          </a:p>
          <a:p>
            <a:pPr marL="457200">
              <a:buFont typeface="Wingdings" panose="05000000000000000000" pitchFamily="2" charset="2"/>
              <a:buChar char="ü"/>
              <a:defRPr/>
            </a:pPr>
            <a:r>
              <a:rPr lang="en-US" sz="2400" i="1" dirty="0"/>
              <a:t>Evaluating</a:t>
            </a:r>
          </a:p>
        </p:txBody>
      </p:sp>
      <p:sp>
        <p:nvSpPr>
          <p:cNvPr id="140292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5652120" y="3573016"/>
            <a:ext cx="2376264" cy="2808312"/>
          </a:xfrm>
        </p:spPr>
        <p:txBody>
          <a:bodyPr>
            <a:normAutofit fontScale="92500"/>
          </a:bodyPr>
          <a:lstStyle/>
          <a:p>
            <a:pPr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altLang="en-US" sz="2400" i="1" dirty="0"/>
              <a:t>Observation</a:t>
            </a:r>
          </a:p>
          <a:p>
            <a:pPr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altLang="en-US" sz="2400" i="1" dirty="0"/>
              <a:t>Experience</a:t>
            </a:r>
          </a:p>
          <a:p>
            <a:pPr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altLang="en-US" sz="2400" i="1" dirty="0"/>
              <a:t>Reflection</a:t>
            </a:r>
          </a:p>
          <a:p>
            <a:pPr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altLang="en-US" sz="2400" i="1" dirty="0"/>
              <a:t>Reasoning, or </a:t>
            </a:r>
          </a:p>
          <a:p>
            <a:pPr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US" altLang="en-US" sz="2400" i="1" dirty="0"/>
              <a:t>Communication</a:t>
            </a:r>
            <a:endParaRPr lang="en-US" altLang="en-US" sz="2400" dirty="0"/>
          </a:p>
          <a:p>
            <a:pPr marL="0" indent="0" eaLnBrk="1" hangingPunct="1"/>
            <a:endParaRPr lang="en-US" altLang="en-US" sz="2400" dirty="0"/>
          </a:p>
        </p:txBody>
      </p:sp>
      <p:sp>
        <p:nvSpPr>
          <p:cNvPr id="140296" name="AutoShape 8"/>
          <p:cNvSpPr>
            <a:spLocks noChangeArrowheads="1"/>
          </p:cNvSpPr>
          <p:nvPr/>
        </p:nvSpPr>
        <p:spPr bwMode="auto">
          <a:xfrm rot="1278673">
            <a:off x="3212685" y="3133501"/>
            <a:ext cx="2303463" cy="555625"/>
          </a:xfrm>
          <a:prstGeom prst="rightArrow">
            <a:avLst>
              <a:gd name="adj1" fmla="val 50000"/>
              <a:gd name="adj2" fmla="val 1186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algn="l" eaLnBrk="1" hangingPunct="1">
              <a:buClrTx/>
              <a:buSzTx/>
              <a:buFontTx/>
              <a:buNone/>
            </a:pPr>
            <a:endParaRPr lang="en-US" altLang="en-US" sz="1800">
              <a:solidFill>
                <a:schemeClr val="tx1"/>
              </a:solidFill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304800"/>
            <a:ext cx="9144000" cy="8617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dirty="0">
                <a:latin typeface="+mj-lt"/>
              </a:rPr>
              <a:t>Critical Thinking in Action</a:t>
            </a:r>
            <a:endParaRPr lang="en-US" b="1" dirty="0">
              <a:latin typeface="+mn-lt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b="1" dirty="0">
              <a:latin typeface="+mn-lt"/>
            </a:endParaRPr>
          </a:p>
        </p:txBody>
      </p:sp>
      <p:sp>
        <p:nvSpPr>
          <p:cNvPr id="62470" name="Title 6"/>
          <p:cNvSpPr>
            <a:spLocks noGrp="1"/>
          </p:cNvSpPr>
          <p:nvPr>
            <p:ph type="title"/>
          </p:nvPr>
        </p:nvSpPr>
        <p:spPr>
          <a:xfrm>
            <a:off x="971600" y="1126657"/>
            <a:ext cx="7529513" cy="6794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sz="2400" b="1"/>
              <a:t>Critical thinking is </a:t>
            </a:r>
            <a:r>
              <a:rPr lang="en-US" altLang="en-US" sz="2400" b="1" i="1"/>
              <a:t>the intellectually disciplined process that results in a guide to belief and action.</a:t>
            </a:r>
            <a:endParaRPr lang="en-US" altLang="en-US" sz="2400"/>
          </a:p>
        </p:txBody>
      </p:sp>
      <p:sp>
        <p:nvSpPr>
          <p:cNvPr id="2" name="TextBox 1"/>
          <p:cNvSpPr txBox="1"/>
          <p:nvPr/>
        </p:nvSpPr>
        <p:spPr>
          <a:xfrm>
            <a:off x="251520" y="2156759"/>
            <a:ext cx="3672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The tools for this “process” include actively and </a:t>
            </a:r>
            <a:r>
              <a:rPr lang="en-GB" sz="2400" b="1" dirty="0" err="1"/>
              <a:t>skillfully</a:t>
            </a:r>
            <a:r>
              <a:rPr lang="en-GB" sz="2400" b="1" dirty="0"/>
              <a:t>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220072" y="2517984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information gathered   from, or generated by,</a:t>
            </a:r>
          </a:p>
        </p:txBody>
      </p:sp>
    </p:spTree>
    <p:extLst>
      <p:ext uri="{BB962C8B-B14F-4D97-AF65-F5344CB8AC3E}">
        <p14:creationId xmlns:p14="http://schemas.microsoft.com/office/powerpoint/2010/main" val="538459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1" grpId="0" build="p"/>
      <p:bldP spid="140292" grpId="0" build="p"/>
      <p:bldP spid="140296" grpId="0" animBg="1"/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33400"/>
            <a:ext cx="9144000" cy="6858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sz="4400" b="1" dirty="0"/>
              <a:t>What Critical Thinking is </a:t>
            </a:r>
            <a:r>
              <a:rPr lang="en-US" sz="4400" b="1" i="1" dirty="0"/>
              <a:t>NOT</a:t>
            </a:r>
            <a:br>
              <a:rPr lang="en-US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b="1" dirty="0"/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228600" y="1371600"/>
            <a:ext cx="8610600" cy="5181600"/>
          </a:xfrm>
        </p:spPr>
        <p:txBody>
          <a:bodyPr>
            <a:normAutofit/>
          </a:bodyPr>
          <a:lstStyle/>
          <a:p>
            <a:pPr eaLnBrk="1" hangingPunct="1">
              <a:spcAft>
                <a:spcPts val="3000"/>
              </a:spcAft>
            </a:pPr>
            <a:r>
              <a:rPr lang="en-US" altLang="en-US" sz="2800" dirty="0"/>
              <a:t>“Egocentric” thinking which:</a:t>
            </a:r>
          </a:p>
          <a:p>
            <a:pPr algn="l"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altLang="en-US" sz="2800" dirty="0"/>
              <a:t>Leads to self-serving perspectives and evaluations</a:t>
            </a:r>
          </a:p>
          <a:p>
            <a:pPr algn="l"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altLang="en-US" sz="2800" dirty="0"/>
              <a:t>Leads to a false sense of objectivity</a:t>
            </a:r>
          </a:p>
          <a:p>
            <a:pPr algn="l" eaLnBrk="1" hangingPunct="1">
              <a:spcAft>
                <a:spcPts val="1800"/>
              </a:spcAft>
              <a:buFont typeface="Wingdings" panose="05000000000000000000" pitchFamily="2" charset="2"/>
              <a:buChar char="§"/>
            </a:pPr>
            <a:r>
              <a:rPr lang="en-US" altLang="en-US" sz="2800" dirty="0"/>
              <a:t>Leads to flawed thinking</a:t>
            </a:r>
          </a:p>
          <a:p>
            <a:pPr algn="l" eaLnBrk="1" hangingPunct="1">
              <a:buFont typeface="Wingdings" panose="05000000000000000000" pitchFamily="2" charset="2"/>
              <a:buChar char="§"/>
            </a:pPr>
            <a:r>
              <a:rPr lang="en-US" altLang="en-US" sz="2800" dirty="0"/>
              <a:t>Lends itself to the unconscious substitution of subjective intuitions for intellectual standards in thinking</a:t>
            </a:r>
          </a:p>
        </p:txBody>
      </p:sp>
    </p:spTree>
    <p:extLst>
      <p:ext uri="{BB962C8B-B14F-4D97-AF65-F5344CB8AC3E}">
        <p14:creationId xmlns:p14="http://schemas.microsoft.com/office/powerpoint/2010/main" val="714086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b="1" dirty="0"/>
              <a:t>Instead of thinking: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152400" y="1371600"/>
            <a:ext cx="8763000" cy="48006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3200" dirty="0"/>
              <a:t>Its true because I believe it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US" altLang="en-US" sz="3200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3200" dirty="0"/>
              <a:t>Its true because we believe it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US" altLang="en-US" sz="3200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3200" dirty="0"/>
              <a:t>Its true because I want to believe it</a:t>
            </a:r>
          </a:p>
          <a:p>
            <a:pPr eaLnBrk="1" hangingPunct="1"/>
            <a:endParaRPr lang="en-US" altLang="en-US" sz="3200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3200" dirty="0"/>
              <a:t>Its true because I have always believed it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US" altLang="en-US" sz="3200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3200" dirty="0"/>
              <a:t>Its true because its in my selfish interest to believe it</a:t>
            </a:r>
          </a:p>
        </p:txBody>
      </p:sp>
    </p:spTree>
    <p:extLst>
      <p:ext uri="{BB962C8B-B14F-4D97-AF65-F5344CB8AC3E}">
        <p14:creationId xmlns:p14="http://schemas.microsoft.com/office/powerpoint/2010/main" val="2608298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 b="1" dirty="0"/>
              <a:t>…you should foster an awareness that critical thinking is more than </a:t>
            </a:r>
            <a:r>
              <a:rPr lang="en-US" altLang="en-US" sz="2800" b="1" u="sng" dirty="0"/>
              <a:t>thinking</a:t>
            </a:r>
            <a:r>
              <a:rPr lang="en-US" altLang="en-US" sz="2800" b="1" dirty="0"/>
              <a:t>, it’s: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304800" y="1524000"/>
            <a:ext cx="8458200" cy="5105400"/>
          </a:xfrm>
        </p:spPr>
        <p:txBody>
          <a:bodyPr>
            <a:normAutofit/>
          </a:bodyPr>
          <a:lstStyle/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ü"/>
            </a:pPr>
            <a:r>
              <a:rPr lang="en-US" altLang="en-US" sz="3600" dirty="0"/>
              <a:t>Reflecting upon</a:t>
            </a:r>
          </a:p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ü"/>
            </a:pPr>
            <a:r>
              <a:rPr lang="en-US" altLang="en-US" sz="3600" dirty="0"/>
              <a:t>Questioning</a:t>
            </a:r>
          </a:p>
          <a:p>
            <a:pPr eaLnBrk="1" hangingPunct="1">
              <a:spcAft>
                <a:spcPts val="1800"/>
              </a:spcAft>
              <a:buFont typeface="Wingdings" panose="05000000000000000000" pitchFamily="2" charset="2"/>
              <a:buChar char="ü"/>
            </a:pPr>
            <a:r>
              <a:rPr lang="en-US" altLang="en-US" sz="3600" dirty="0"/>
              <a:t>Monitoring</a:t>
            </a:r>
          </a:p>
          <a:p>
            <a:pPr eaLnBrk="1" hangingPunct="1"/>
            <a:r>
              <a:rPr lang="en-US" altLang="en-US" dirty="0"/>
              <a:t>It’s “thinking things through.”</a:t>
            </a:r>
          </a:p>
        </p:txBody>
      </p:sp>
    </p:spTree>
    <p:extLst>
      <p:ext uri="{BB962C8B-B14F-4D97-AF65-F5344CB8AC3E}">
        <p14:creationId xmlns:p14="http://schemas.microsoft.com/office/powerpoint/2010/main" val="2179114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eaLnBrk="1" hangingPunct="1"/>
            <a:r>
              <a:rPr lang="en-US" altLang="en-US" sz="4000"/>
              <a:t>A Well-Cultivated Critical Thinker: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981200"/>
            <a:ext cx="8458200" cy="4876800"/>
          </a:xfrm>
        </p:spPr>
        <p:txBody>
          <a:bodyPr>
            <a:noAutofit/>
          </a:bodyPr>
          <a:lstStyle/>
          <a:p>
            <a:pPr algn="l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/>
              <a:t>Raises vital questions and problems, formulating them clearly and precisely</a:t>
            </a:r>
          </a:p>
          <a:p>
            <a:pPr algn="l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/>
              <a:t>Gathers and assesses relevant information, using abstract ideas to interpret it effectively</a:t>
            </a:r>
          </a:p>
          <a:p>
            <a:pPr algn="l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/>
              <a:t>Comes to well-reasoned conclusions and solutions, testing them against relevant criteria and standards</a:t>
            </a:r>
          </a:p>
          <a:p>
            <a:pPr algn="l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/>
              <a:t>Thinks open mindedly within alternative systems of thought, recognizing and assessing, as needs be, their assumptions, implications, and practical consequences</a:t>
            </a:r>
          </a:p>
          <a:p>
            <a:pPr algn="l"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</a:pPr>
            <a:r>
              <a:rPr lang="en-US" altLang="en-US" sz="2400" dirty="0"/>
              <a:t>Communicates effectively with others in figuring out solutions to complex problems</a:t>
            </a:r>
          </a:p>
          <a:p>
            <a:pPr eaLnBrk="1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</a:pPr>
            <a:endParaRPr lang="en-US" altLang="en-US" sz="2400" dirty="0"/>
          </a:p>
        </p:txBody>
      </p:sp>
      <p:sp>
        <p:nvSpPr>
          <p:cNvPr id="70660" name="TextBox 3"/>
          <p:cNvSpPr txBox="1">
            <a:spLocks noChangeArrowheads="1"/>
          </p:cNvSpPr>
          <p:nvPr/>
        </p:nvSpPr>
        <p:spPr bwMode="auto">
          <a:xfrm>
            <a:off x="762000" y="1143000"/>
            <a:ext cx="74676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buClr>
                <a:srgbClr val="003870"/>
              </a:buClr>
              <a:buSzPct val="75000"/>
              <a:buFont typeface="Wingdings" panose="05000000000000000000" pitchFamily="2" charset="2"/>
              <a:defRPr sz="4000">
                <a:solidFill>
                  <a:srgbClr val="003870"/>
                </a:solidFill>
                <a:latin typeface="Century Gothic" panose="020B0502020202020204" pitchFamily="34" charset="0"/>
              </a:defRPr>
            </a:lvl1pPr>
            <a:lvl2pPr marL="742950" indent="-285750">
              <a:buClr>
                <a:srgbClr val="003870"/>
              </a:buClr>
              <a:buChar char="–"/>
              <a:defRPr sz="2000">
                <a:solidFill>
                  <a:srgbClr val="002D5A"/>
                </a:solidFill>
                <a:latin typeface="Century Gothic" panose="020B0502020202020204" pitchFamily="34" charset="0"/>
              </a:defRPr>
            </a:lvl2pPr>
            <a:lvl3pPr marL="1143000" indent="-228600">
              <a:buClr>
                <a:srgbClr val="003870"/>
              </a:buClr>
              <a:buChar char="•"/>
              <a:defRPr sz="2400">
                <a:solidFill>
                  <a:srgbClr val="003870"/>
                </a:solidFill>
                <a:latin typeface="Century Gothic" panose="020B0502020202020204" pitchFamily="34" charset="0"/>
              </a:defRPr>
            </a:lvl3pPr>
            <a:lvl4pPr marL="1600200" indent="-228600">
              <a:buClr>
                <a:srgbClr val="003870"/>
              </a:buClr>
              <a:buChar char="–"/>
              <a:defRPr sz="1600">
                <a:solidFill>
                  <a:srgbClr val="003870"/>
                </a:solidFill>
                <a:latin typeface="Century Gothic" panose="020B0502020202020204" pitchFamily="34" charset="0"/>
              </a:defRPr>
            </a:lvl4pPr>
            <a:lvl5pPr marL="2057400" indent="-228600"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3870"/>
              </a:buClr>
              <a:buChar char="»"/>
              <a:defRPr sz="1400">
                <a:solidFill>
                  <a:srgbClr val="00387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ClrTx/>
              <a:buSzTx/>
              <a:buFontTx/>
              <a:buNone/>
            </a:pPr>
            <a:r>
              <a:rPr lang="en-US" alt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(Richard Paul and Linda Elder, the Foundation for Critical Thinking:</a:t>
            </a:r>
            <a:br>
              <a:rPr lang="en-US" alt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altLang="en-US" sz="16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http://www.criticalthinking.org/)</a:t>
            </a:r>
          </a:p>
        </p:txBody>
      </p:sp>
    </p:spTree>
    <p:extLst>
      <p:ext uri="{BB962C8B-B14F-4D97-AF65-F5344CB8AC3E}">
        <p14:creationId xmlns:p14="http://schemas.microsoft.com/office/powerpoint/2010/main" val="2365379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F950216-4ACC-1AF9-922A-FF6C938C7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260648"/>
            <a:ext cx="7543800" cy="837406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Critical Thinking &amp; The Climate Change Debate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A3091A6-70D7-BC40-7413-942F0B694B51}"/>
              </a:ext>
            </a:extLst>
          </p:cNvPr>
          <p:cNvSpPr txBox="1"/>
          <p:nvPr/>
        </p:nvSpPr>
        <p:spPr>
          <a:xfrm>
            <a:off x="395536" y="1340768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We need to use our critical thinking skills because this debate is both emotive………</a:t>
            </a:r>
          </a:p>
        </p:txBody>
      </p:sp>
      <p:pic>
        <p:nvPicPr>
          <p:cNvPr id="10" name="Picture 9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5D2B4CB2-FF8A-74D5-2797-432B9488A9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420888"/>
            <a:ext cx="2049944" cy="216227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063185C-E577-3DA6-B99A-3B3D5633154D}"/>
              </a:ext>
            </a:extLst>
          </p:cNvPr>
          <p:cNvSpPr txBox="1"/>
          <p:nvPr/>
        </p:nvSpPr>
        <p:spPr>
          <a:xfrm>
            <a:off x="395536" y="5022008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And important………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5957E7-816C-6CD3-827B-4BF7BF1AA3E3}"/>
              </a:ext>
            </a:extLst>
          </p:cNvPr>
          <p:cNvSpPr txBox="1"/>
          <p:nvPr/>
        </p:nvSpPr>
        <p:spPr>
          <a:xfrm>
            <a:off x="4067944" y="3105834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Greta Thunberg addresses the UN Climate Change Summit 2019</a:t>
            </a:r>
          </a:p>
        </p:txBody>
      </p:sp>
    </p:spTree>
    <p:extLst>
      <p:ext uri="{BB962C8B-B14F-4D97-AF65-F5344CB8AC3E}">
        <p14:creationId xmlns:p14="http://schemas.microsoft.com/office/powerpoint/2010/main" val="3338077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8D25B62-5290-5D37-2D9A-FA86B369397F}"/>
              </a:ext>
            </a:extLst>
          </p:cNvPr>
          <p:cNvSpPr txBox="1"/>
          <p:nvPr/>
        </p:nvSpPr>
        <p:spPr>
          <a:xfrm>
            <a:off x="251521" y="5445224"/>
            <a:ext cx="8720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Flooding - Bangladesh 2022 (Source: BBC)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2A4D565-8069-28D0-6E92-8640CA3DFA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260648"/>
            <a:ext cx="9064612" cy="5098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8708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emsby: 'Fantastic step' in fight to save coastal village - BBC News">
            <a:extLst>
              <a:ext uri="{FF2B5EF4-FFF2-40B4-BE49-F238E27FC236}">
                <a16:creationId xmlns:a16="http://schemas.microsoft.com/office/drawing/2014/main" id="{2432F821-3364-1C3A-49D5-19D69D4CA5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768" y="188640"/>
            <a:ext cx="8748464" cy="4921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2A3E042-8937-AF2A-25D8-FDFFF5286214}"/>
              </a:ext>
            </a:extLst>
          </p:cNvPr>
          <p:cNvSpPr txBox="1"/>
          <p:nvPr/>
        </p:nvSpPr>
        <p:spPr>
          <a:xfrm>
            <a:off x="211710" y="5229200"/>
            <a:ext cx="88278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Coastal Erosion – United Kingdom 2022 (Source: BBC)</a:t>
            </a:r>
          </a:p>
        </p:txBody>
      </p:sp>
    </p:spTree>
    <p:extLst>
      <p:ext uri="{BB962C8B-B14F-4D97-AF65-F5344CB8AC3E}">
        <p14:creationId xmlns:p14="http://schemas.microsoft.com/office/powerpoint/2010/main" val="14992799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05DB3A-B0C7-299F-6627-2C40844D55EB}"/>
              </a:ext>
            </a:extLst>
          </p:cNvPr>
          <p:cNvSpPr txBox="1"/>
          <p:nvPr/>
        </p:nvSpPr>
        <p:spPr>
          <a:xfrm>
            <a:off x="251521" y="5445224"/>
            <a:ext cx="8720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Bush Fires - Australia 2022 (Source: Earth.org)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D7C8A7-9BEF-2F23-9A5B-F6B81427A4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188640"/>
            <a:ext cx="7702818" cy="5137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5703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hina lake">
            <a:extLst>
              <a:ext uri="{FF2B5EF4-FFF2-40B4-BE49-F238E27FC236}">
                <a16:creationId xmlns:a16="http://schemas.microsoft.com/office/drawing/2014/main" id="{B48755C4-E1EF-3A7C-B8C2-5D0EE90617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8844474" cy="4975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792A122-CF91-CB82-B834-7F74BACD6F6F}"/>
              </a:ext>
            </a:extLst>
          </p:cNvPr>
          <p:cNvSpPr txBox="1"/>
          <p:nvPr/>
        </p:nvSpPr>
        <p:spPr>
          <a:xfrm>
            <a:off x="169568" y="5301208"/>
            <a:ext cx="8720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Drought - China 2022 (Source: Getty Images)</a:t>
            </a:r>
          </a:p>
        </p:txBody>
      </p:sp>
    </p:spTree>
    <p:extLst>
      <p:ext uri="{BB962C8B-B14F-4D97-AF65-F5344CB8AC3E}">
        <p14:creationId xmlns:p14="http://schemas.microsoft.com/office/powerpoint/2010/main" val="22102097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2DFDF9-6784-6D49-EFF7-FAE9CAA77AB0}"/>
              </a:ext>
            </a:extLst>
          </p:cNvPr>
          <p:cNvSpPr txBox="1"/>
          <p:nvPr/>
        </p:nvSpPr>
        <p:spPr>
          <a:xfrm>
            <a:off x="0" y="5477290"/>
            <a:ext cx="92233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The Great Pacific Garbage Patch 2022 (Source: Getty Images)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FA0F07-1531-FE9D-AD03-2D7BB659B881}"/>
              </a:ext>
            </a:extLst>
          </p:cNvPr>
          <p:cNvSpPr txBox="1"/>
          <p:nvPr/>
        </p:nvSpPr>
        <p:spPr>
          <a:xfrm>
            <a:off x="2339752" y="6005647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See also: </a:t>
            </a:r>
            <a:r>
              <a:rPr lang="en-GB" dirty="0">
                <a:hlinkClick r:id="rId2"/>
              </a:rPr>
              <a:t>https://www.bbc.com/future/article/20220930-the-ocean-gyres-creating-huge-new-plastic-patches</a:t>
            </a:r>
            <a:r>
              <a:rPr lang="en-GB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EFB593-9CF3-ED9B-6D7F-A7696A09D2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4433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332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5E60A-013A-FEDD-2BDD-8822855DC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792088"/>
          </a:xfrm>
        </p:spPr>
        <p:txBody>
          <a:bodyPr/>
          <a:lstStyle/>
          <a:p>
            <a:r>
              <a:rPr lang="en-GB" b="1" dirty="0"/>
              <a:t>Consumption and Climate Change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89C9FB-60C8-30EA-FAAB-5743E0FA8C09}"/>
              </a:ext>
            </a:extLst>
          </p:cNvPr>
          <p:cNvSpPr txBox="1"/>
          <p:nvPr/>
        </p:nvSpPr>
        <p:spPr>
          <a:xfrm>
            <a:off x="5436096" y="616530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(See for example </a:t>
            </a:r>
            <a:r>
              <a:rPr lang="en-GB" dirty="0">
                <a:hlinkClick r:id="rId2"/>
              </a:rPr>
              <a:t>Gasgupta 1998</a:t>
            </a:r>
            <a:r>
              <a:rPr lang="en-GB" dirty="0"/>
              <a:t>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391DE2-2296-16AC-C714-DA0FFD3A7AF3}"/>
              </a:ext>
            </a:extLst>
          </p:cNvPr>
          <p:cNvSpPr txBox="1"/>
          <p:nvPr/>
        </p:nvSpPr>
        <p:spPr>
          <a:xfrm>
            <a:off x="179512" y="1196752"/>
            <a:ext cx="8712968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Most scientists accept that there are two human factors which influence climate change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Firstly, if the world population increases then this automatically means that there is more demand for food, water, land (for building and producing food) etc.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However a second factor is the amount that individuals consume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In economically developed countries each individual consumes much more that others in the world</a:t>
            </a:r>
          </a:p>
        </p:txBody>
      </p:sp>
    </p:spTree>
    <p:extLst>
      <p:ext uri="{BB962C8B-B14F-4D97-AF65-F5344CB8AC3E}">
        <p14:creationId xmlns:p14="http://schemas.microsoft.com/office/powerpoint/2010/main" val="2422005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31640" y="974123"/>
            <a:ext cx="5616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The Story of Stuff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4365104"/>
            <a:ext cx="1936789" cy="204291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652120" y="5017229"/>
            <a:ext cx="1735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Time Cue 16:55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D0692F3F-C4D3-3975-DF30-CDB3DDD567D7}"/>
              </a:ext>
            </a:extLst>
          </p:cNvPr>
          <p:cNvSpPr txBox="1">
            <a:spLocks/>
          </p:cNvSpPr>
          <p:nvPr/>
        </p:nvSpPr>
        <p:spPr>
          <a:xfrm>
            <a:off x="323528" y="35606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The Consumption Cycle</a:t>
            </a:r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6929D0-7EDE-C7BB-734D-058C5CB26EEE}"/>
              </a:ext>
            </a:extLst>
          </p:cNvPr>
          <p:cNvSpPr txBox="1"/>
          <p:nvPr/>
        </p:nvSpPr>
        <p:spPr>
          <a:xfrm>
            <a:off x="913883" y="2222969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Guided Study Activity: The Consumption Cycle</a:t>
            </a:r>
          </a:p>
        </p:txBody>
      </p:sp>
      <p:pic>
        <p:nvPicPr>
          <p:cNvPr id="8" name="Picture 7">
            <a:hlinkClick r:id="rId4"/>
            <a:extLst>
              <a:ext uri="{FF2B5EF4-FFF2-40B4-BE49-F238E27FC236}">
                <a16:creationId xmlns:a16="http://schemas.microsoft.com/office/drawing/2014/main" id="{FB506CC8-2500-F0E0-1BA9-3FFE29FF5EE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2115579"/>
            <a:ext cx="676443" cy="6764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A870669-1097-4D39-03B7-3F4432316F56}"/>
              </a:ext>
            </a:extLst>
          </p:cNvPr>
          <p:cNvSpPr txBox="1"/>
          <p:nvPr/>
        </p:nvSpPr>
        <p:spPr>
          <a:xfrm>
            <a:off x="382742" y="3013501"/>
            <a:ext cx="829371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000" b="1" i="1" dirty="0"/>
              <a:t>As we watch the video make notes on any points of interest, for further research or to fact check</a:t>
            </a:r>
          </a:p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2000" b="1" i="1" dirty="0"/>
              <a:t>Also, is the video supportive or critical of the consumer cycle?</a:t>
            </a:r>
          </a:p>
        </p:txBody>
      </p:sp>
    </p:spTree>
    <p:extLst>
      <p:ext uri="{BB962C8B-B14F-4D97-AF65-F5344CB8AC3E}">
        <p14:creationId xmlns:p14="http://schemas.microsoft.com/office/powerpoint/2010/main" val="2418337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5E60A-013A-FEDD-2BDD-8822855DC8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792088"/>
          </a:xfrm>
        </p:spPr>
        <p:txBody>
          <a:bodyPr/>
          <a:lstStyle/>
          <a:p>
            <a:r>
              <a:rPr lang="en-GB" b="1" dirty="0"/>
              <a:t>Consumption and Climate Change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E89C9FB-60C8-30EA-FAAB-5743E0FA8C09}"/>
              </a:ext>
            </a:extLst>
          </p:cNvPr>
          <p:cNvSpPr txBox="1"/>
          <p:nvPr/>
        </p:nvSpPr>
        <p:spPr>
          <a:xfrm>
            <a:off x="4788024" y="616530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(Source: </a:t>
            </a:r>
            <a:r>
              <a:rPr lang="en-GB" dirty="0">
                <a:hlinkClick r:id="rId2"/>
              </a:rPr>
              <a:t>Earth Overshoot Day</a:t>
            </a:r>
            <a:r>
              <a:rPr lang="en-GB" dirty="0"/>
              <a:t>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391DE2-2296-16AC-C714-DA0FFD3A7AF3}"/>
              </a:ext>
            </a:extLst>
          </p:cNvPr>
          <p:cNvSpPr txBox="1"/>
          <p:nvPr/>
        </p:nvSpPr>
        <p:spPr>
          <a:xfrm>
            <a:off x="179512" y="1196752"/>
            <a:ext cx="8712968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richer the population of a country is the more they consume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This is often represented visually as the number of planets worth of resources consumed by countries e.g.: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3E554FA9-9298-AD08-1786-923BCFA4A3E3}"/>
              </a:ext>
            </a:extLst>
          </p:cNvPr>
          <p:cNvGrpSpPr/>
          <p:nvPr/>
        </p:nvGrpSpPr>
        <p:grpSpPr>
          <a:xfrm>
            <a:off x="683568" y="3265737"/>
            <a:ext cx="6264696" cy="638128"/>
            <a:chOff x="683568" y="3265737"/>
            <a:chExt cx="6264696" cy="638128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49D3CB32-C9BF-F34D-64FA-AB65FEBF1CA6}"/>
                </a:ext>
              </a:extLst>
            </p:cNvPr>
            <p:cNvSpPr txBox="1"/>
            <p:nvPr/>
          </p:nvSpPr>
          <p:spPr>
            <a:xfrm>
              <a:off x="683568" y="3284984"/>
              <a:ext cx="23762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USA: 5.1 planets</a:t>
              </a:r>
            </a:p>
          </p:txBody>
        </p:sp>
        <p:pic>
          <p:nvPicPr>
            <p:cNvPr id="12" name="Picture 11" descr="Icon&#10;&#10;Description automatically generated">
              <a:extLst>
                <a:ext uri="{FF2B5EF4-FFF2-40B4-BE49-F238E27FC236}">
                  <a16:creationId xmlns:a16="http://schemas.microsoft.com/office/drawing/2014/main" id="{A7062025-74F1-154D-039D-CB877C8D25A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11810" y="3284985"/>
              <a:ext cx="608087" cy="608087"/>
            </a:xfrm>
            <a:prstGeom prst="rect">
              <a:avLst/>
            </a:prstGeom>
          </p:spPr>
        </p:pic>
        <p:pic>
          <p:nvPicPr>
            <p:cNvPr id="13" name="Picture 12" descr="Icon&#10;&#10;Description automatically generated">
              <a:extLst>
                <a:ext uri="{FF2B5EF4-FFF2-40B4-BE49-F238E27FC236}">
                  <a16:creationId xmlns:a16="http://schemas.microsoft.com/office/drawing/2014/main" id="{D32581E4-CA15-BE79-8E5E-37D23D674CA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31890" y="3284985"/>
              <a:ext cx="608087" cy="608087"/>
            </a:xfrm>
            <a:prstGeom prst="rect">
              <a:avLst/>
            </a:prstGeom>
          </p:spPr>
        </p:pic>
        <p:pic>
          <p:nvPicPr>
            <p:cNvPr id="14" name="Picture 13" descr="Icon&#10;&#10;Description automatically generated">
              <a:extLst>
                <a:ext uri="{FF2B5EF4-FFF2-40B4-BE49-F238E27FC236}">
                  <a16:creationId xmlns:a16="http://schemas.microsoft.com/office/drawing/2014/main" id="{598B5761-38CD-77E9-1201-F0BE07C81FA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51970" y="3284984"/>
              <a:ext cx="608087" cy="608087"/>
            </a:xfrm>
            <a:prstGeom prst="rect">
              <a:avLst/>
            </a:prstGeom>
          </p:spPr>
        </p:pic>
        <p:pic>
          <p:nvPicPr>
            <p:cNvPr id="15" name="Picture 14" descr="Icon&#10;&#10;Description automatically generated">
              <a:extLst>
                <a:ext uri="{FF2B5EF4-FFF2-40B4-BE49-F238E27FC236}">
                  <a16:creationId xmlns:a16="http://schemas.microsoft.com/office/drawing/2014/main" id="{21EC0355-816D-2518-A35E-CA76E29FF77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32065" y="3295778"/>
              <a:ext cx="608087" cy="608087"/>
            </a:xfrm>
            <a:prstGeom prst="rect">
              <a:avLst/>
            </a:prstGeom>
          </p:spPr>
        </p:pic>
        <p:pic>
          <p:nvPicPr>
            <p:cNvPr id="16" name="Picture 15" descr="Icon&#10;&#10;Description automatically generated">
              <a:extLst>
                <a:ext uri="{FF2B5EF4-FFF2-40B4-BE49-F238E27FC236}">
                  <a16:creationId xmlns:a16="http://schemas.microsoft.com/office/drawing/2014/main" id="{860E1D8E-1504-1E32-A3A2-3533EE6291A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980137" y="3284984"/>
              <a:ext cx="608087" cy="608087"/>
            </a:xfrm>
            <a:prstGeom prst="rect">
              <a:avLst/>
            </a:prstGeom>
          </p:spPr>
        </p:pic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CBD40973-3200-ABC6-3B13-25B57690C914}"/>
                </a:ext>
              </a:extLst>
            </p:cNvPr>
            <p:cNvSpPr/>
            <p:nvPr/>
          </p:nvSpPr>
          <p:spPr>
            <a:xfrm>
              <a:off x="6372200" y="3265737"/>
              <a:ext cx="576064" cy="608087"/>
            </a:xfrm>
            <a:prstGeom prst="rect">
              <a:avLst/>
            </a:prstGeom>
            <a:solidFill>
              <a:srgbClr val="B5C8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0DFB3E6A-664A-5193-007D-48F4F60CCF4E}"/>
              </a:ext>
            </a:extLst>
          </p:cNvPr>
          <p:cNvGrpSpPr/>
          <p:nvPr/>
        </p:nvGrpSpPr>
        <p:grpSpPr>
          <a:xfrm>
            <a:off x="683568" y="3949814"/>
            <a:ext cx="4896544" cy="631314"/>
            <a:chOff x="683568" y="3949814"/>
            <a:chExt cx="4896544" cy="631314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06919694-1CC7-0DD6-5224-784E8C2EDB1B}"/>
                </a:ext>
              </a:extLst>
            </p:cNvPr>
            <p:cNvSpPr txBox="1"/>
            <p:nvPr/>
          </p:nvSpPr>
          <p:spPr>
            <a:xfrm>
              <a:off x="683568" y="4047455"/>
              <a:ext cx="22322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UK: 2.6 planets</a:t>
              </a:r>
            </a:p>
          </p:txBody>
        </p:sp>
        <p:pic>
          <p:nvPicPr>
            <p:cNvPr id="19" name="Picture 18" descr="Icon&#10;&#10;Description automatically generated">
              <a:extLst>
                <a:ext uri="{FF2B5EF4-FFF2-40B4-BE49-F238E27FC236}">
                  <a16:creationId xmlns:a16="http://schemas.microsoft.com/office/drawing/2014/main" id="{E0E9D0AC-03DB-B667-6829-2A1183BFDB5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11810" y="3973041"/>
              <a:ext cx="608087" cy="608087"/>
            </a:xfrm>
            <a:prstGeom prst="rect">
              <a:avLst/>
            </a:prstGeom>
          </p:spPr>
        </p:pic>
        <p:pic>
          <p:nvPicPr>
            <p:cNvPr id="20" name="Picture 19" descr="Icon&#10;&#10;Description automatically generated">
              <a:extLst>
                <a:ext uri="{FF2B5EF4-FFF2-40B4-BE49-F238E27FC236}">
                  <a16:creationId xmlns:a16="http://schemas.microsoft.com/office/drawing/2014/main" id="{1312553B-FC3D-E5BA-A856-5F37568461A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31890" y="3973041"/>
              <a:ext cx="608087" cy="608087"/>
            </a:xfrm>
            <a:prstGeom prst="rect">
              <a:avLst/>
            </a:prstGeom>
          </p:spPr>
        </p:pic>
        <p:pic>
          <p:nvPicPr>
            <p:cNvPr id="21" name="Picture 20" descr="Icon&#10;&#10;Description automatically generated">
              <a:extLst>
                <a:ext uri="{FF2B5EF4-FFF2-40B4-BE49-F238E27FC236}">
                  <a16:creationId xmlns:a16="http://schemas.microsoft.com/office/drawing/2014/main" id="{AB08732D-7469-F819-F734-10FF402FCE5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51970" y="3973040"/>
              <a:ext cx="608087" cy="608087"/>
            </a:xfrm>
            <a:prstGeom prst="rect">
              <a:avLst/>
            </a:prstGeom>
          </p:spPr>
        </p:pic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929FC9B3-DDD3-0A47-4B44-CF01536C1B4E}"/>
                </a:ext>
              </a:extLst>
            </p:cNvPr>
            <p:cNvSpPr/>
            <p:nvPr/>
          </p:nvSpPr>
          <p:spPr>
            <a:xfrm>
              <a:off x="5004048" y="3949814"/>
              <a:ext cx="576064" cy="608087"/>
            </a:xfrm>
            <a:prstGeom prst="rect">
              <a:avLst/>
            </a:prstGeom>
            <a:solidFill>
              <a:srgbClr val="B5C8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65E8284-DBC0-2A40-DD43-66BDC7F4D4F4}"/>
              </a:ext>
            </a:extLst>
          </p:cNvPr>
          <p:cNvGrpSpPr/>
          <p:nvPr/>
        </p:nvGrpSpPr>
        <p:grpSpPr>
          <a:xfrm>
            <a:off x="683568" y="4665192"/>
            <a:ext cx="4824536" cy="636016"/>
            <a:chOff x="683568" y="4665192"/>
            <a:chExt cx="4824536" cy="636016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F05DE0AE-E3B8-37D2-B2C9-51E6EF82BEF5}"/>
                </a:ext>
              </a:extLst>
            </p:cNvPr>
            <p:cNvSpPr txBox="1"/>
            <p:nvPr/>
          </p:nvSpPr>
          <p:spPr>
            <a:xfrm>
              <a:off x="683568" y="4767535"/>
              <a:ext cx="252824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China: 2.4 planets</a:t>
              </a:r>
            </a:p>
          </p:txBody>
        </p:sp>
        <p:pic>
          <p:nvPicPr>
            <p:cNvPr id="23" name="Picture 22" descr="Icon&#10;&#10;Description automatically generated">
              <a:extLst>
                <a:ext uri="{FF2B5EF4-FFF2-40B4-BE49-F238E27FC236}">
                  <a16:creationId xmlns:a16="http://schemas.microsoft.com/office/drawing/2014/main" id="{CA2EF56E-EA32-0A97-EC29-76384A051E2D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11810" y="4693121"/>
              <a:ext cx="608087" cy="608087"/>
            </a:xfrm>
            <a:prstGeom prst="rect">
              <a:avLst/>
            </a:prstGeom>
          </p:spPr>
        </p:pic>
        <p:pic>
          <p:nvPicPr>
            <p:cNvPr id="24" name="Picture 23" descr="Icon&#10;&#10;Description automatically generated">
              <a:extLst>
                <a:ext uri="{FF2B5EF4-FFF2-40B4-BE49-F238E27FC236}">
                  <a16:creationId xmlns:a16="http://schemas.microsoft.com/office/drawing/2014/main" id="{55052621-44AE-1A21-A6CB-BFF8148F7F1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31890" y="4693121"/>
              <a:ext cx="608087" cy="608087"/>
            </a:xfrm>
            <a:prstGeom prst="rect">
              <a:avLst/>
            </a:prstGeom>
          </p:spPr>
        </p:pic>
        <p:pic>
          <p:nvPicPr>
            <p:cNvPr id="25" name="Picture 24" descr="Icon&#10;&#10;Description automatically generated">
              <a:extLst>
                <a:ext uri="{FF2B5EF4-FFF2-40B4-BE49-F238E27FC236}">
                  <a16:creationId xmlns:a16="http://schemas.microsoft.com/office/drawing/2014/main" id="{8D712AB3-77B1-FA5D-4788-F5392326F78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51970" y="4693120"/>
              <a:ext cx="608087" cy="608087"/>
            </a:xfrm>
            <a:prstGeom prst="rect">
              <a:avLst/>
            </a:prstGeom>
          </p:spPr>
        </p:pic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674ED450-6C9C-4F74-B81B-5739FA11E868}"/>
                </a:ext>
              </a:extLst>
            </p:cNvPr>
            <p:cNvSpPr/>
            <p:nvPr/>
          </p:nvSpPr>
          <p:spPr>
            <a:xfrm>
              <a:off x="4932040" y="4665192"/>
              <a:ext cx="576064" cy="608087"/>
            </a:xfrm>
            <a:prstGeom prst="rect">
              <a:avLst/>
            </a:prstGeom>
            <a:solidFill>
              <a:srgbClr val="B5C8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8A7286E8-9D9C-E6F1-E55A-6C616F6CC709}"/>
              </a:ext>
            </a:extLst>
          </p:cNvPr>
          <p:cNvGrpSpPr/>
          <p:nvPr/>
        </p:nvGrpSpPr>
        <p:grpSpPr>
          <a:xfrm>
            <a:off x="755576" y="5341193"/>
            <a:ext cx="3480357" cy="624098"/>
            <a:chOff x="755576" y="5341193"/>
            <a:chExt cx="3480357" cy="624098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C6158CD-A2C9-E225-FD05-16EF2BF793C8}"/>
                </a:ext>
              </a:extLst>
            </p:cNvPr>
            <p:cNvSpPr txBox="1"/>
            <p:nvPr/>
          </p:nvSpPr>
          <p:spPr>
            <a:xfrm>
              <a:off x="755576" y="5415607"/>
              <a:ext cx="23762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India: 0.8 planets</a:t>
              </a:r>
            </a:p>
          </p:txBody>
        </p:sp>
        <p:pic>
          <p:nvPicPr>
            <p:cNvPr id="27" name="Picture 26" descr="Icon&#10;&#10;Description automatically generated">
              <a:extLst>
                <a:ext uri="{FF2B5EF4-FFF2-40B4-BE49-F238E27FC236}">
                  <a16:creationId xmlns:a16="http://schemas.microsoft.com/office/drawing/2014/main" id="{33B448FE-B045-2506-66BF-3BF65FFFA8E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211810" y="5341193"/>
              <a:ext cx="608087" cy="608087"/>
            </a:xfrm>
            <a:prstGeom prst="rect">
              <a:avLst/>
            </a:prstGeom>
          </p:spPr>
        </p:pic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9EFF64EE-9379-EF8D-0994-657CE8C1068E}"/>
                </a:ext>
              </a:extLst>
            </p:cNvPr>
            <p:cNvSpPr/>
            <p:nvPr/>
          </p:nvSpPr>
          <p:spPr>
            <a:xfrm>
              <a:off x="3659869" y="5357204"/>
              <a:ext cx="576064" cy="608087"/>
            </a:xfrm>
            <a:prstGeom prst="rect">
              <a:avLst/>
            </a:prstGeom>
            <a:solidFill>
              <a:srgbClr val="B5C8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606129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AE6C77D-2166-530E-2B7C-2B266EBCC4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0541" y="44624"/>
            <a:ext cx="6689811" cy="54056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EFCC3E-724E-FF77-C19C-409F2D8BAF2C}"/>
              </a:ext>
            </a:extLst>
          </p:cNvPr>
          <p:cNvSpPr txBox="1"/>
          <p:nvPr/>
        </p:nvSpPr>
        <p:spPr>
          <a:xfrm>
            <a:off x="6501417" y="547445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Source: </a:t>
            </a:r>
            <a:r>
              <a:rPr lang="en-GB" dirty="0">
                <a:hlinkClick r:id="rId3"/>
              </a:rPr>
              <a:t>G.R.I.D-</a:t>
            </a:r>
            <a:r>
              <a:rPr lang="en-GB" dirty="0" err="1">
                <a:hlinkClick r:id="rId3"/>
              </a:rPr>
              <a:t>Arendal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7882A3B-0D2B-75F5-E74A-C4CF08CFCF4E}"/>
              </a:ext>
            </a:extLst>
          </p:cNvPr>
          <p:cNvSpPr txBox="1"/>
          <p:nvPr/>
        </p:nvSpPr>
        <p:spPr>
          <a:xfrm>
            <a:off x="2987824" y="6124852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Do we know what PPP is in this context?</a:t>
            </a:r>
          </a:p>
        </p:txBody>
      </p:sp>
      <p:pic>
        <p:nvPicPr>
          <p:cNvPr id="9" name="Picture 8" descr="A picture containing pool ball, dark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1D94CDDC-0F5C-512E-CFF2-CCEB60E873A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2400" y="6124852"/>
            <a:ext cx="511359" cy="511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678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B2C0B737-161D-45BD-3041-9DF94D6F4F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-171449"/>
            <a:ext cx="7543800" cy="93615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References</a:t>
            </a: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2EB148E7-AB65-E0F4-8EEC-435911D4A3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1520" y="1016793"/>
            <a:ext cx="8497888" cy="4824413"/>
          </a:xfrm>
        </p:spPr>
        <p:txBody>
          <a:bodyPr rtlCol="0">
            <a:noAutofit/>
          </a:bodyPr>
          <a:lstStyle/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sz="1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Attfield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Robin, (2003). 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Environmental Ethics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Oxford: Polity.</a:t>
            </a:r>
            <a:endParaRPr lang="en-GB" alt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Adams </a:t>
            </a:r>
            <a:r>
              <a:rPr lang="en-GB" altLang="en-US" sz="1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W.M</a:t>
            </a: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Green Development (2001) (2</a:t>
            </a:r>
            <a:r>
              <a:rPr lang="en-GB" altLang="en-US" sz="1400" baseline="30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nd</a:t>
            </a: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edition) London: Routledge. Available at: </a:t>
            </a: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https://www-vlebooks-com.ezproxy.uwtsd.ac.uk/Product/Index/67348?page=0</a:t>
            </a: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[Accessed 13/03/2023]</a:t>
            </a: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sz="1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Beder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Sharon, (1993) 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Nature of Sustainable Development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(Newham, Vic., Australia: Scribe Publications.</a:t>
            </a: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Buchanan, I. (2018) </a:t>
            </a:r>
            <a:r>
              <a:rPr lang="en-GB" altLang="en-US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Dictionary of Critical Theory (2 ed.)</a:t>
            </a: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Oxford: OUP Available at: </a:t>
            </a: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hlinkClick r:id="rId3"/>
              </a:rPr>
              <a:t>https://www-oxfordreference-com.ezproxy.uwtsd.ac.uk/display/10.1093/acref/9780198794790.001.0001/acref-9780198794790-e-136?rskey=SCEafw&amp;result=1</a:t>
            </a: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[Accessed 13/03/2023]</a:t>
            </a: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Cottrell, S. (2013) The Study Skills Handbook Basingstoke: Palgrave Macmillan</a:t>
            </a: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Cudworth E. Environment and Society London: Routledge. </a:t>
            </a: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Dasgupta, P. (1998) ‘Population, consumption and resources: Ethical issues’, Ecological economics, 24(2-3), pp. 139–152. Available at: </a:t>
            </a: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hlinkClick r:id="rId4"/>
              </a:rPr>
              <a:t>https://www-sciencedirectcom.ezproxy.uwtsd.ac.uk/science/article/pii/S0921800997001389</a:t>
            </a: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[Accessed 13/03/2023]</a:t>
            </a:r>
          </a:p>
          <a:p>
            <a:pPr marL="91440" indent="-91440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Elkington, J. (1998). Partnerships from cannibals with forks: The triple bottom line of 21st‐century business. Environmental Quality Management, 8(1), 37-51. Available at; </a:t>
            </a: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hlinkClick r:id="rId5"/>
              </a:rPr>
              <a:t>https://web-s-ebscohost-com.ezproxy.uwtsd.ac.uk/ehost/pdfviewer/pdfviewer?vid=0&amp;sid=1f75bfe0-5469-45b1-9484-7e3b2d7ea9b0%40redis</a:t>
            </a: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[Accessed 13/03/2023]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buFontTx/>
              <a:buNone/>
              <a:defRPr/>
            </a:pPr>
            <a:endParaRPr lang="en-GB" alt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30846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B2C0B737-161D-45BD-3041-9DF94D6F4F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-171449"/>
            <a:ext cx="7543800" cy="93615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References</a:t>
            </a: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2EB148E7-AB65-E0F4-8EEC-435911D4A3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1520" y="1016793"/>
            <a:ext cx="8497888" cy="4824413"/>
          </a:xfrm>
        </p:spPr>
        <p:txBody>
          <a:bodyPr rtlCol="0">
            <a:noAutofit/>
          </a:bodyPr>
          <a:lstStyle/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Elkington, J. (1998). Partnerships from cannibals with forks: The triple bottom line of 21st‐century business. Environmental Quality Management, 8(1), 37-51. Available at; </a:t>
            </a: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https://web-s-ebscohost-com.ezproxy.uwtsd.ac.uk/ehost/pdfviewer/pdfviewer?vid=0&amp;sid=1f75bfe0-5469-45b1-9484-7e3b2d7ea9b0%40redis</a:t>
            </a: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[Accessed 13/03/2023]</a:t>
            </a: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sz="1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Esteva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Gustavo, (1992). ‘Development’, in Wolfgang Sachs (ed.), 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Development Dictionary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London and Atlantic Highlands, NJ; Zed Books, pp.6-25. Available at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hlinkClick r:id="rId3"/>
              </a:rPr>
              <a:t>https://www.google.co.uk/books/edition/The_Development_Dictionary/2bi_kf7QAq4C?hl=en&amp;gbpv=1&amp;dq=sachs+development+dictionary&amp;printsec=frontcover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[Accessed 13/03/2023]</a:t>
            </a:r>
          </a:p>
          <a:p>
            <a:pPr marL="91440" indent="-91440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Jacobs, Michael, (1999)‘Sustainable Development as a Contested Concept’, in Andrew Dobson (ed.), 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Fairness and Futurity: Essays on Environmental Sustainability and Social Justice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Oxford: Oxford University Press. </a:t>
            </a: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sz="1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Kakuba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S. J. (2016) ‘Foreign Aid to Africa: Conceptualising Socio-Economic and Political Development Applying Complexity Theory’  in </a:t>
            </a:r>
            <a:r>
              <a:rPr lang="en-GB" sz="1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Ercetin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S.S. and </a:t>
            </a:r>
            <a:r>
              <a:rPr lang="en-GB" sz="1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Bağcı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H. [Eds.] (2016) 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Handbook of research on chaos and complexity theory in the social sciences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Hershey, Pennsylvania: Information Science Reference. Available at: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hlinkClick r:id="rId4"/>
              </a:rPr>
              <a:t>https://www-igi-global-com.ezproxy.uwtsd.ac.uk/gateway/book/142191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[Accessed 13/03/2023]</a:t>
            </a: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Lynch, C.L. &amp; Wolcott, S.K. (2001) Helping Your Students Develop Critical Thinking Skills The IDEA </a:t>
            </a:r>
            <a:r>
              <a:rPr lang="en-GB" sz="1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Center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McKeown, R. (2002). 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ESD Toolkit 2.0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Web-published document. Available at: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hlinkClick r:id="rId5"/>
              </a:rPr>
              <a:t>http://www.esdtoolkit.org/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[Accessed 13/03/2023]</a:t>
            </a: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buFontTx/>
              <a:buNone/>
              <a:defRPr/>
            </a:pPr>
            <a:endParaRPr lang="en-GB" alt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9671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B2C0B737-161D-45BD-3041-9DF94D6F4F7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-171449"/>
            <a:ext cx="7543800" cy="93615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References</a:t>
            </a: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2EB148E7-AB65-E0F4-8EEC-435911D4A3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1520" y="1016793"/>
            <a:ext cx="8497888" cy="4824413"/>
          </a:xfrm>
        </p:spPr>
        <p:txBody>
          <a:bodyPr rtlCol="0">
            <a:noAutofit/>
          </a:bodyPr>
          <a:lstStyle/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Meadows, D. 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et al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(2005) 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Limits to Growth: The 30-year Update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London: Routledge Available at: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https://www-vlebooks-com.ezproxy.uwtsd.ac.uk/Product/Index/2036942?page=0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[Accessed 13/03/2023]</a:t>
            </a: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Scott W. and Gough S.  (2003) Sustainable Development  Framing the Issues. London: Routledge Falmer.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Shiva, Vandana, (1988) 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Staying Alive: Women, Ecology and Survival in India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(London: Zed Books,), ch.1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hlinkClick r:id="rId3"/>
              </a:rPr>
              <a:t>https://books.google.co.uk/books?hl=en&amp;lr=&amp;id=NeWCAgAAQBAJ&amp;oi=fnd&amp;pg=PP1&amp;dq=Scott+Gough+Sustainable+Development+Framing+the+Issues&amp;ots=ZDGG7feItz&amp;sig=DrPa_s8-LEmguPykfJCK-RdbskM#v=onepage&amp;q=Scott%20Gough%20Sustainable%20Development%20Framing%20the%20Issues&amp;f=false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[Accessed 13/03/2023]</a:t>
            </a: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Scriven, M., &amp; Paul, R. (1987). Defining Critical Thinking. Available at: https://www.criticalthinking.org/template.php?pages_id=766&amp;utm_content=cmp-true  [Accessed 13/03/2023]</a:t>
            </a: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sz="1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Vitek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B. &amp; Jackson, W. [Eds.] (2008) 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Virtues of Ignorance: Complexity, Sustainability, and the Limits of Knowledge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Available at: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hlinkClick r:id="rId4"/>
              </a:rPr>
              <a:t>https://www-jstor-org.ezproxy.uwtsd.ac.uk/stable/j.ctt2jcj0d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[Accessed 13/03/2023]</a:t>
            </a:r>
            <a:endParaRPr lang="en-GB" sz="14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defRPr/>
            </a:pP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World Commission of Environment and Development, (1987) 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Our Common Future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New York: United Nations Available at: 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  <a:hlinkClick r:id="rId5"/>
              </a:rPr>
              <a:t>https://sustainabledevelopment.un.org/content/documents/5987our-common-future.pdf</a:t>
            </a:r>
            <a:r>
              <a:rPr lang="en-GB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[Accessed 13/03/2023]</a:t>
            </a:r>
            <a:endParaRPr lang="en-GB" alt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91440" indent="-91440" eaLnBrk="1" fontAlgn="auto" hangingPunct="1">
              <a:spcBef>
                <a:spcPts val="600"/>
              </a:spcBef>
              <a:spcAft>
                <a:spcPts val="600"/>
              </a:spcAft>
              <a:buFontTx/>
              <a:buNone/>
              <a:defRPr/>
            </a:pPr>
            <a:endParaRPr lang="en-GB" alt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231787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505</TotalTime>
  <Words>2222</Words>
  <Application>Microsoft Office PowerPoint</Application>
  <PresentationFormat>On-screen Show (4:3)</PresentationFormat>
  <Paragraphs>180</Paragraphs>
  <Slides>30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Century Gothic</vt:lpstr>
      <vt:lpstr>Wingdings</vt:lpstr>
      <vt:lpstr>UWTSD blue background</vt:lpstr>
      <vt:lpstr>UWTSD blue background</vt:lpstr>
      <vt:lpstr>UWTSD blue background</vt:lpstr>
      <vt:lpstr>PowerPoint Presentation</vt:lpstr>
      <vt:lpstr>Climate Change Debate </vt:lpstr>
      <vt:lpstr>Climate Change Debate </vt:lpstr>
      <vt:lpstr>Climate Change – Critical Thinking </vt:lpstr>
      <vt:lpstr>Climate Change – Critical Thinking </vt:lpstr>
      <vt:lpstr>So what is Critical Thinking?</vt:lpstr>
      <vt:lpstr>What is Critical Thinking?</vt:lpstr>
      <vt:lpstr>What is Critical Thinking?</vt:lpstr>
      <vt:lpstr>Critical thinking = “Grappling with open-ended problems”</vt:lpstr>
      <vt:lpstr>Examples of when we should use critical thinking…</vt:lpstr>
      <vt:lpstr>PowerPoint Presentation</vt:lpstr>
      <vt:lpstr>PowerPoint Presentation</vt:lpstr>
      <vt:lpstr>Critical thinking is the intellectually disciplined process that results in a guide to belief and action.</vt:lpstr>
      <vt:lpstr>What Critical Thinking is NOT </vt:lpstr>
      <vt:lpstr>Instead of thinking:</vt:lpstr>
      <vt:lpstr>…you should foster an awareness that critical thinking is more than thinking, it’s:</vt:lpstr>
      <vt:lpstr>A Well-Cultivated Critical Thinker:</vt:lpstr>
      <vt:lpstr>Critical Thinking &amp; The Climate Change Debate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Consumption and Climate Change</vt:lpstr>
      <vt:lpstr>PowerPoint Presentation</vt:lpstr>
      <vt:lpstr>Consumption and Climate Change</vt:lpstr>
      <vt:lpstr>PowerPoint Presentation</vt:lpstr>
      <vt:lpstr>References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23</cp:revision>
  <dcterms:created xsi:type="dcterms:W3CDTF">2021-02-09T14:04:40Z</dcterms:created>
  <dcterms:modified xsi:type="dcterms:W3CDTF">2023-03-14T12:02:46Z</dcterms:modified>
</cp:coreProperties>
</file>