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273" r:id="rId3"/>
    <p:sldId id="278" r:id="rId4"/>
    <p:sldId id="257" r:id="rId5"/>
    <p:sldId id="258" r:id="rId6"/>
    <p:sldId id="259" r:id="rId7"/>
    <p:sldId id="262" r:id="rId8"/>
    <p:sldId id="260" r:id="rId9"/>
    <p:sldId id="263" r:id="rId10"/>
    <p:sldId id="265" r:id="rId11"/>
    <p:sldId id="264" r:id="rId12"/>
    <p:sldId id="268" r:id="rId13"/>
    <p:sldId id="267" r:id="rId14"/>
    <p:sldId id="270" r:id="rId15"/>
    <p:sldId id="274" r:id="rId16"/>
    <p:sldId id="275" r:id="rId17"/>
    <p:sldId id="277" r:id="rId18"/>
    <p:sldId id="266" r:id="rId19"/>
    <p:sldId id="269" r:id="rId20"/>
    <p:sldId id="261" r:id="rId21"/>
    <p:sldId id="272" r:id="rId22"/>
    <p:sldId id="271"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ser" initials="U" lastIdx="1" clrIdx="0">
    <p:extLst>
      <p:ext uri="{19B8F6BF-5375-455C-9EA6-DF929625EA0E}">
        <p15:presenceInfo xmlns:p15="http://schemas.microsoft.com/office/powerpoint/2012/main" userId="Us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7" d="100"/>
          <a:sy n="67" d="100"/>
        </p:scale>
        <p:origin x="8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D83DAE-2D86-493D-B5EE-54CCBD1A99DA}" type="datetimeFigureOut">
              <a:rPr lang="en-GB" smtClean="0"/>
              <a:t>02/03/2023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3CBC68-E2E9-48F2-A244-C9F226E978BA}" type="slidenum">
              <a:rPr lang="en-GB" smtClean="0"/>
              <a:t>‹#›</a:t>
            </a:fld>
            <a:endParaRPr lang="en-GB" dirty="0"/>
          </a:p>
        </p:txBody>
      </p:sp>
    </p:spTree>
    <p:extLst>
      <p:ext uri="{BB962C8B-B14F-4D97-AF65-F5344CB8AC3E}">
        <p14:creationId xmlns:p14="http://schemas.microsoft.com/office/powerpoint/2010/main" val="7628782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https://zenonco.io/cancer/what-is-palliative-care/</a:t>
            </a:r>
          </a:p>
        </p:txBody>
      </p:sp>
      <p:sp>
        <p:nvSpPr>
          <p:cNvPr id="4" name="Slide Number Placeholder 3"/>
          <p:cNvSpPr>
            <a:spLocks noGrp="1"/>
          </p:cNvSpPr>
          <p:nvPr>
            <p:ph type="sldNum" sz="quarter" idx="5"/>
          </p:nvPr>
        </p:nvSpPr>
        <p:spPr/>
        <p:txBody>
          <a:bodyPr/>
          <a:lstStyle/>
          <a:p>
            <a:fld id="{C63CBC68-E2E9-48F2-A244-C9F226E978BA}" type="slidenum">
              <a:rPr lang="en-GB" smtClean="0"/>
              <a:t>8</a:t>
            </a:fld>
            <a:endParaRPr lang="en-GB" dirty="0"/>
          </a:p>
        </p:txBody>
      </p:sp>
    </p:spTree>
    <p:extLst>
      <p:ext uri="{BB962C8B-B14F-4D97-AF65-F5344CB8AC3E}">
        <p14:creationId xmlns:p14="http://schemas.microsoft.com/office/powerpoint/2010/main" val="3556858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https://www.homecare-aid.com/what-is-home-care-what-are-the-different-types-of-home-care/</a:t>
            </a:r>
          </a:p>
        </p:txBody>
      </p:sp>
      <p:sp>
        <p:nvSpPr>
          <p:cNvPr id="4" name="Slide Number Placeholder 3"/>
          <p:cNvSpPr>
            <a:spLocks noGrp="1"/>
          </p:cNvSpPr>
          <p:nvPr>
            <p:ph type="sldNum" sz="quarter" idx="5"/>
          </p:nvPr>
        </p:nvSpPr>
        <p:spPr/>
        <p:txBody>
          <a:bodyPr/>
          <a:lstStyle/>
          <a:p>
            <a:fld id="{C63CBC68-E2E9-48F2-A244-C9F226E978BA}" type="slidenum">
              <a:rPr lang="en-GB" smtClean="0"/>
              <a:t>10</a:t>
            </a:fld>
            <a:endParaRPr lang="en-GB" dirty="0"/>
          </a:p>
        </p:txBody>
      </p:sp>
    </p:spTree>
    <p:extLst>
      <p:ext uri="{BB962C8B-B14F-4D97-AF65-F5344CB8AC3E}">
        <p14:creationId xmlns:p14="http://schemas.microsoft.com/office/powerpoint/2010/main" val="40277616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https://www.forbes.com/sites/gusalexiou/2022/08/15/canadas-new-euthanasia-laws-carry-upsetting-nazi-era-echoes-warns-expert/?sh=36afdf21c7b8</a:t>
            </a:r>
          </a:p>
        </p:txBody>
      </p:sp>
      <p:sp>
        <p:nvSpPr>
          <p:cNvPr id="4" name="Slide Number Placeholder 3"/>
          <p:cNvSpPr>
            <a:spLocks noGrp="1"/>
          </p:cNvSpPr>
          <p:nvPr>
            <p:ph type="sldNum" sz="quarter" idx="5"/>
          </p:nvPr>
        </p:nvSpPr>
        <p:spPr/>
        <p:txBody>
          <a:bodyPr/>
          <a:lstStyle/>
          <a:p>
            <a:fld id="{C63CBC68-E2E9-48F2-A244-C9F226E978BA}" type="slidenum">
              <a:rPr lang="en-GB" smtClean="0"/>
              <a:t>12</a:t>
            </a:fld>
            <a:endParaRPr lang="en-GB" dirty="0"/>
          </a:p>
        </p:txBody>
      </p:sp>
    </p:spTree>
    <p:extLst>
      <p:ext uri="{BB962C8B-B14F-4D97-AF65-F5344CB8AC3E}">
        <p14:creationId xmlns:p14="http://schemas.microsoft.com/office/powerpoint/2010/main" val="1608432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D781AB9-CF25-4D5D-A509-2A552423B3E1}" type="datetimeFigureOut">
              <a:rPr lang="en-GB" smtClean="0"/>
              <a:t>02/03/2023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BC051E-CAF5-40B4-B947-332F6FF149DC}" type="slidenum">
              <a:rPr lang="en-GB" smtClean="0"/>
              <a:t>‹#›</a:t>
            </a:fld>
            <a:endParaRPr lang="en-GB" dirty="0"/>
          </a:p>
        </p:txBody>
      </p:sp>
    </p:spTree>
    <p:extLst>
      <p:ext uri="{BB962C8B-B14F-4D97-AF65-F5344CB8AC3E}">
        <p14:creationId xmlns:p14="http://schemas.microsoft.com/office/powerpoint/2010/main" val="1838850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81AB9-CF25-4D5D-A509-2A552423B3E1}" type="datetimeFigureOut">
              <a:rPr lang="en-GB" smtClean="0"/>
              <a:t>02/03/2023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BC051E-CAF5-40B4-B947-332F6FF149DC}" type="slidenum">
              <a:rPr lang="en-GB" smtClean="0"/>
              <a:t>‹#›</a:t>
            </a:fld>
            <a:endParaRPr lang="en-GB" dirty="0"/>
          </a:p>
        </p:txBody>
      </p:sp>
    </p:spTree>
    <p:extLst>
      <p:ext uri="{BB962C8B-B14F-4D97-AF65-F5344CB8AC3E}">
        <p14:creationId xmlns:p14="http://schemas.microsoft.com/office/powerpoint/2010/main" val="2502686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81AB9-CF25-4D5D-A509-2A552423B3E1}" type="datetimeFigureOut">
              <a:rPr lang="en-GB" smtClean="0"/>
              <a:t>02/03/2023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BC051E-CAF5-40B4-B947-332F6FF149DC}" type="slidenum">
              <a:rPr lang="en-GB" smtClean="0"/>
              <a:t>‹#›</a:t>
            </a:fld>
            <a:endParaRPr lang="en-GB" dirty="0"/>
          </a:p>
        </p:txBody>
      </p:sp>
    </p:spTree>
    <p:extLst>
      <p:ext uri="{BB962C8B-B14F-4D97-AF65-F5344CB8AC3E}">
        <p14:creationId xmlns:p14="http://schemas.microsoft.com/office/powerpoint/2010/main" val="64787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781AB9-CF25-4D5D-A509-2A552423B3E1}" type="datetimeFigureOut">
              <a:rPr lang="en-GB" smtClean="0"/>
              <a:t>02/03/2023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8BC051E-CAF5-40B4-B947-332F6FF149DC}" type="slidenum">
              <a:rPr lang="en-GB" smtClean="0"/>
              <a:t>‹#›</a:t>
            </a:fld>
            <a:endParaRPr lang="en-GB" dirty="0"/>
          </a:p>
        </p:txBody>
      </p:sp>
    </p:spTree>
    <p:extLst>
      <p:ext uri="{BB962C8B-B14F-4D97-AF65-F5344CB8AC3E}">
        <p14:creationId xmlns:p14="http://schemas.microsoft.com/office/powerpoint/2010/main" val="4156031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781AB9-CF25-4D5D-A509-2A552423B3E1}" type="datetimeFigureOut">
              <a:rPr lang="en-GB" smtClean="0"/>
              <a:t>02/03/2023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8BC051E-CAF5-40B4-B947-332F6FF149DC}" type="slidenum">
              <a:rPr lang="en-GB" smtClean="0"/>
              <a:t>‹#›</a:t>
            </a:fld>
            <a:endParaRPr lang="en-GB" dirty="0"/>
          </a:p>
        </p:txBody>
      </p:sp>
    </p:spTree>
    <p:extLst>
      <p:ext uri="{BB962C8B-B14F-4D97-AF65-F5344CB8AC3E}">
        <p14:creationId xmlns:p14="http://schemas.microsoft.com/office/powerpoint/2010/main" val="2213797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D781AB9-CF25-4D5D-A509-2A552423B3E1}" type="datetimeFigureOut">
              <a:rPr lang="en-GB" smtClean="0"/>
              <a:t>02/03/2023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8BC051E-CAF5-40B4-B947-332F6FF149DC}" type="slidenum">
              <a:rPr lang="en-GB" smtClean="0"/>
              <a:t>‹#›</a:t>
            </a:fld>
            <a:endParaRPr lang="en-GB" dirty="0"/>
          </a:p>
        </p:txBody>
      </p:sp>
    </p:spTree>
    <p:extLst>
      <p:ext uri="{BB962C8B-B14F-4D97-AF65-F5344CB8AC3E}">
        <p14:creationId xmlns:p14="http://schemas.microsoft.com/office/powerpoint/2010/main" val="4011328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781AB9-CF25-4D5D-A509-2A552423B3E1}" type="datetimeFigureOut">
              <a:rPr lang="en-GB" smtClean="0"/>
              <a:t>02/03/2023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8BC051E-CAF5-40B4-B947-332F6FF149DC}" type="slidenum">
              <a:rPr lang="en-GB" smtClean="0"/>
              <a:t>‹#›</a:t>
            </a:fld>
            <a:endParaRPr lang="en-GB" dirty="0"/>
          </a:p>
        </p:txBody>
      </p:sp>
    </p:spTree>
    <p:extLst>
      <p:ext uri="{BB962C8B-B14F-4D97-AF65-F5344CB8AC3E}">
        <p14:creationId xmlns:p14="http://schemas.microsoft.com/office/powerpoint/2010/main" val="3870290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781AB9-CF25-4D5D-A509-2A552423B3E1}" type="datetimeFigureOut">
              <a:rPr lang="en-GB" smtClean="0"/>
              <a:t>02/03/2023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8BC051E-CAF5-40B4-B947-332F6FF149DC}" type="slidenum">
              <a:rPr lang="en-GB" smtClean="0"/>
              <a:t>‹#›</a:t>
            </a:fld>
            <a:endParaRPr lang="en-GB" dirty="0"/>
          </a:p>
        </p:txBody>
      </p:sp>
    </p:spTree>
    <p:extLst>
      <p:ext uri="{BB962C8B-B14F-4D97-AF65-F5344CB8AC3E}">
        <p14:creationId xmlns:p14="http://schemas.microsoft.com/office/powerpoint/2010/main" val="1441508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781AB9-CF25-4D5D-A509-2A552423B3E1}" type="datetimeFigureOut">
              <a:rPr lang="en-GB" smtClean="0"/>
              <a:t>02/03/2023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8BC051E-CAF5-40B4-B947-332F6FF149DC}" type="slidenum">
              <a:rPr lang="en-GB" smtClean="0"/>
              <a:t>‹#›</a:t>
            </a:fld>
            <a:endParaRPr lang="en-GB" dirty="0"/>
          </a:p>
        </p:txBody>
      </p:sp>
    </p:spTree>
    <p:extLst>
      <p:ext uri="{BB962C8B-B14F-4D97-AF65-F5344CB8AC3E}">
        <p14:creationId xmlns:p14="http://schemas.microsoft.com/office/powerpoint/2010/main" val="3953982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81AB9-CF25-4D5D-A509-2A552423B3E1}" type="datetimeFigureOut">
              <a:rPr lang="en-GB" smtClean="0"/>
              <a:t>02/03/2023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BC051E-CAF5-40B4-B947-332F6FF149DC}" type="slidenum">
              <a:rPr lang="en-GB" smtClean="0"/>
              <a:t>‹#›</a:t>
            </a:fld>
            <a:endParaRPr lang="en-GB" dirty="0"/>
          </a:p>
        </p:txBody>
      </p:sp>
    </p:spTree>
    <p:extLst>
      <p:ext uri="{BB962C8B-B14F-4D97-AF65-F5344CB8AC3E}">
        <p14:creationId xmlns:p14="http://schemas.microsoft.com/office/powerpoint/2010/main" val="4013976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81AB9-CF25-4D5D-A509-2A552423B3E1}" type="datetimeFigureOut">
              <a:rPr lang="en-GB" smtClean="0"/>
              <a:t>02/03/2023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BC051E-CAF5-40B4-B947-332F6FF149DC}"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5455465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81AB9-CF25-4D5D-A509-2A552423B3E1}" type="datetimeFigureOut">
              <a:rPr lang="en-GB" smtClean="0"/>
              <a:t>02/03/2023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BC051E-CAF5-40B4-B947-332F6FF149DC}" type="slidenum">
              <a:rPr lang="en-GB" smtClean="0"/>
              <a:t>‹#›</a:t>
            </a:fld>
            <a:endParaRPr lang="en-GB" dirty="0"/>
          </a:p>
        </p:txBody>
      </p:sp>
    </p:spTree>
    <p:extLst>
      <p:ext uri="{BB962C8B-B14F-4D97-AF65-F5344CB8AC3E}">
        <p14:creationId xmlns:p14="http://schemas.microsoft.com/office/powerpoint/2010/main" val="18721462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81AB9-CF25-4D5D-A509-2A552423B3E1}" type="datetimeFigureOut">
              <a:rPr lang="en-GB" smtClean="0"/>
              <a:t>02/03/2023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BC051E-CAF5-40B4-B947-332F6FF149DC}"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04773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81AB9-CF25-4D5D-A509-2A552423B3E1}" type="datetimeFigureOut">
              <a:rPr lang="en-GB" smtClean="0"/>
              <a:t>02/03/2023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BC051E-CAF5-40B4-B947-332F6FF149DC}" type="slidenum">
              <a:rPr lang="en-GB" smtClean="0"/>
              <a:t>‹#›</a:t>
            </a:fld>
            <a:endParaRPr lang="en-GB" dirty="0"/>
          </a:p>
        </p:txBody>
      </p:sp>
    </p:spTree>
    <p:extLst>
      <p:ext uri="{BB962C8B-B14F-4D97-AF65-F5344CB8AC3E}">
        <p14:creationId xmlns:p14="http://schemas.microsoft.com/office/powerpoint/2010/main" val="17277619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81AB9-CF25-4D5D-A509-2A552423B3E1}" type="datetimeFigureOut">
              <a:rPr lang="en-GB" smtClean="0"/>
              <a:t>02/03/2023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BC051E-CAF5-40B4-B947-332F6FF149DC}" type="slidenum">
              <a:rPr lang="en-GB" smtClean="0"/>
              <a:t>‹#›</a:t>
            </a:fld>
            <a:endParaRPr lang="en-GB" dirty="0"/>
          </a:p>
        </p:txBody>
      </p:sp>
    </p:spTree>
    <p:extLst>
      <p:ext uri="{BB962C8B-B14F-4D97-AF65-F5344CB8AC3E}">
        <p14:creationId xmlns:p14="http://schemas.microsoft.com/office/powerpoint/2010/main" val="32849520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81AB9-CF25-4D5D-A509-2A552423B3E1}" type="datetimeFigureOut">
              <a:rPr lang="en-GB" smtClean="0"/>
              <a:t>02/03/2023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BC051E-CAF5-40B4-B947-332F6FF149DC}" type="slidenum">
              <a:rPr lang="en-GB" smtClean="0"/>
              <a:t>‹#›</a:t>
            </a:fld>
            <a:endParaRPr lang="en-GB" dirty="0"/>
          </a:p>
        </p:txBody>
      </p:sp>
    </p:spTree>
    <p:extLst>
      <p:ext uri="{BB962C8B-B14F-4D97-AF65-F5344CB8AC3E}">
        <p14:creationId xmlns:p14="http://schemas.microsoft.com/office/powerpoint/2010/main" val="117006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D781AB9-CF25-4D5D-A509-2A552423B3E1}" type="datetimeFigureOut">
              <a:rPr lang="en-GB" smtClean="0"/>
              <a:t>02/03/2023</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8BC051E-CAF5-40B4-B947-332F6FF149DC}" type="slidenum">
              <a:rPr lang="en-GB" smtClean="0"/>
              <a:t>‹#›</a:t>
            </a:fld>
            <a:endParaRPr lang="en-GB" dirty="0"/>
          </a:p>
        </p:txBody>
      </p:sp>
    </p:spTree>
    <p:extLst>
      <p:ext uri="{BB962C8B-B14F-4D97-AF65-F5344CB8AC3E}">
        <p14:creationId xmlns:p14="http://schemas.microsoft.com/office/powerpoint/2010/main" val="27022646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webp"/><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who.int/cancer/palliative/definition/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27FE1-661B-8367-A57F-FCF3F3508AE0}"/>
              </a:ext>
            </a:extLst>
          </p:cNvPr>
          <p:cNvSpPr>
            <a:spLocks noGrp="1"/>
          </p:cNvSpPr>
          <p:nvPr>
            <p:ph type="ctrTitle"/>
          </p:nvPr>
        </p:nvSpPr>
        <p:spPr>
          <a:xfrm>
            <a:off x="814387" y="885826"/>
            <a:ext cx="8501063" cy="4886324"/>
          </a:xfrm>
        </p:spPr>
        <p:txBody>
          <a:bodyPr/>
          <a:lstStyle/>
          <a:p>
            <a:r>
              <a:rPr lang="en-US" sz="4400" dirty="0"/>
              <a:t>MARIA ZAHOOR</a:t>
            </a:r>
            <a:br>
              <a:rPr lang="en-US" sz="4400" dirty="0"/>
            </a:br>
            <a:r>
              <a:rPr lang="en-US" sz="4400" dirty="0"/>
              <a:t>ID:1911047</a:t>
            </a:r>
            <a:br>
              <a:rPr lang="en-US" sz="4400" dirty="0"/>
            </a:br>
            <a:r>
              <a:rPr lang="en-US" sz="4400" dirty="0"/>
              <a:t>BSC HEALTH AND SOCIAL CARE</a:t>
            </a:r>
            <a:br>
              <a:rPr lang="en-US" sz="4400" dirty="0"/>
            </a:br>
            <a:r>
              <a:rPr lang="en-US" sz="4400" dirty="0"/>
              <a:t>COURSE:LIVING WITH CARE</a:t>
            </a:r>
            <a:br>
              <a:rPr lang="en-US" sz="4400" dirty="0"/>
            </a:br>
            <a:r>
              <a:rPr lang="en-US" sz="4400" dirty="0"/>
              <a:t>LECTURER: JOANNE DAVIES</a:t>
            </a:r>
            <a:br>
              <a:rPr lang="en-US" sz="4400" dirty="0"/>
            </a:br>
            <a:r>
              <a:rPr lang="en-US" sz="4400" dirty="0"/>
              <a:t>MBPH6009_BRIM</a:t>
            </a:r>
            <a:endParaRPr lang="en-GB" sz="4400" dirty="0"/>
          </a:p>
        </p:txBody>
      </p:sp>
    </p:spTree>
    <p:extLst>
      <p:ext uri="{BB962C8B-B14F-4D97-AF65-F5344CB8AC3E}">
        <p14:creationId xmlns:p14="http://schemas.microsoft.com/office/powerpoint/2010/main" val="7719258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68CF-64B8-8755-448F-226D4FA016F3}"/>
              </a:ext>
            </a:extLst>
          </p:cNvPr>
          <p:cNvSpPr>
            <a:spLocks noGrp="1"/>
          </p:cNvSpPr>
          <p:nvPr>
            <p:ph type="title"/>
          </p:nvPr>
        </p:nvSpPr>
        <p:spPr>
          <a:xfrm>
            <a:off x="677334" y="609599"/>
            <a:ext cx="8596668" cy="5591175"/>
          </a:xfrm>
        </p:spPr>
        <p:txBody>
          <a:bodyPr/>
          <a:lstStyle/>
          <a:p>
            <a:r>
              <a:rPr lang="en-GB" dirty="0"/>
              <a:t>    </a:t>
            </a:r>
            <a:br>
              <a:rPr lang="en-GB" dirty="0"/>
            </a:br>
            <a:br>
              <a:rPr lang="en-GB" dirty="0"/>
            </a:br>
            <a:br>
              <a:rPr lang="en-GB" dirty="0"/>
            </a:br>
            <a:br>
              <a:rPr lang="en-GB" dirty="0"/>
            </a:br>
            <a:r>
              <a:rPr lang="en-GB" dirty="0"/>
              <a:t>            </a:t>
            </a:r>
            <a:r>
              <a:rPr lang="en-GB" sz="6000" dirty="0"/>
              <a:t>END LIFE CARE</a:t>
            </a:r>
          </a:p>
        </p:txBody>
      </p:sp>
    </p:spTree>
    <p:extLst>
      <p:ext uri="{BB962C8B-B14F-4D97-AF65-F5344CB8AC3E}">
        <p14:creationId xmlns:p14="http://schemas.microsoft.com/office/powerpoint/2010/main" val="14648025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26D1A43-EBEB-CC9F-CB02-AF4CB71381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80396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1C739-9BA5-B12E-A158-6A75404ADFF6}"/>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4F33E5DA-D09D-10A1-2F60-0389A7011DAE}"/>
              </a:ext>
            </a:extLst>
          </p:cNvPr>
          <p:cNvSpPr>
            <a:spLocks noGrp="1"/>
          </p:cNvSpPr>
          <p:nvPr>
            <p:ph idx="1"/>
          </p:nvPr>
        </p:nvSpPr>
        <p:spPr>
          <a:xfrm>
            <a:off x="677334" y="1760077"/>
            <a:ext cx="8596668" cy="4312111"/>
          </a:xfrm>
        </p:spPr>
        <p:txBody>
          <a:bodyPr>
            <a:normAutofit/>
          </a:bodyPr>
          <a:lstStyle/>
          <a:p>
            <a:r>
              <a:rPr lang="en-GB" dirty="0">
                <a:latin typeface="+mj-lt"/>
              </a:rPr>
              <a:t>Everyone in the universe die.</a:t>
            </a:r>
          </a:p>
          <a:p>
            <a:r>
              <a:rPr lang="en-GB" dirty="0">
                <a:latin typeface="+mj-lt"/>
              </a:rPr>
              <a:t>End of life means “last stage of life”.</a:t>
            </a:r>
          </a:p>
          <a:p>
            <a:r>
              <a:rPr lang="en-GB" dirty="0">
                <a:latin typeface="+mj-lt"/>
              </a:rPr>
              <a:t>The approaches and believes related with death and dying is different among different countries and culture sometime in the same country as well (Voltz R, Akabayashi A, 1998). </a:t>
            </a:r>
          </a:p>
          <a:p>
            <a:r>
              <a:rPr lang="en-GB" dirty="0">
                <a:latin typeface="+mj-lt"/>
              </a:rPr>
              <a:t>Death is unpredictable (sudden or takes time).</a:t>
            </a:r>
          </a:p>
          <a:p>
            <a:r>
              <a:rPr lang="en-GB" dirty="0">
                <a:latin typeface="+mj-lt"/>
              </a:rPr>
              <a:t>Might be hard and painful.</a:t>
            </a:r>
          </a:p>
          <a:p>
            <a:r>
              <a:rPr lang="en-GB" dirty="0">
                <a:latin typeface="+mj-lt"/>
              </a:rPr>
              <a:t>People wants happiness in last stage of their life.</a:t>
            </a:r>
          </a:p>
          <a:p>
            <a:r>
              <a:rPr lang="en-GB" dirty="0">
                <a:latin typeface="+mj-lt"/>
              </a:rPr>
              <a:t>Spent time with their family.</a:t>
            </a:r>
          </a:p>
          <a:p>
            <a:r>
              <a:rPr lang="en-GB" dirty="0">
                <a:latin typeface="+mj-lt"/>
              </a:rPr>
              <a:t>Special care is made possible to make last stage easier for them.</a:t>
            </a:r>
          </a:p>
          <a:p>
            <a:pPr marL="0" indent="0">
              <a:buNone/>
            </a:pPr>
            <a:endParaRPr lang="en-GB" sz="3200" dirty="0">
              <a:latin typeface="+mj-lt"/>
            </a:endParaRPr>
          </a:p>
          <a:p>
            <a:pPr marL="0" indent="0">
              <a:buNone/>
            </a:pPr>
            <a:endParaRPr lang="en-GB" sz="3200" dirty="0"/>
          </a:p>
          <a:p>
            <a:endParaRPr lang="en-GB" dirty="0"/>
          </a:p>
          <a:p>
            <a:pPr lvl="1"/>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8018600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88ACC-A31A-BEEA-ABB8-38D84C229DD3}"/>
              </a:ext>
            </a:extLst>
          </p:cNvPr>
          <p:cNvSpPr>
            <a:spLocks noGrp="1"/>
          </p:cNvSpPr>
          <p:nvPr>
            <p:ph type="title"/>
          </p:nvPr>
        </p:nvSpPr>
        <p:spPr/>
        <p:txBody>
          <a:bodyPr/>
          <a:lstStyle/>
          <a:p>
            <a:r>
              <a:rPr lang="en-GB" dirty="0"/>
              <a:t>Cont.…..</a:t>
            </a:r>
          </a:p>
        </p:txBody>
      </p:sp>
      <p:sp>
        <p:nvSpPr>
          <p:cNvPr id="3" name="Content Placeholder 2">
            <a:extLst>
              <a:ext uri="{FF2B5EF4-FFF2-40B4-BE49-F238E27FC236}">
                <a16:creationId xmlns:a16="http://schemas.microsoft.com/office/drawing/2014/main" id="{8783B933-1BD0-381D-2AF3-959703545F1C}"/>
              </a:ext>
            </a:extLst>
          </p:cNvPr>
          <p:cNvSpPr>
            <a:spLocks noGrp="1"/>
          </p:cNvSpPr>
          <p:nvPr>
            <p:ph idx="1"/>
          </p:nvPr>
        </p:nvSpPr>
        <p:spPr>
          <a:xfrm>
            <a:off x="677334" y="1930400"/>
            <a:ext cx="8596668" cy="4484687"/>
          </a:xfrm>
        </p:spPr>
        <p:txBody>
          <a:bodyPr>
            <a:normAutofit lnSpcReduction="10000"/>
          </a:bodyPr>
          <a:lstStyle/>
          <a:p>
            <a:r>
              <a:rPr lang="en-US" dirty="0">
                <a:latin typeface="+mj-lt"/>
              </a:rPr>
              <a:t>The need of end of life care increases with old population increases with time and the expectation of death increases (ONS 2016a).</a:t>
            </a:r>
          </a:p>
          <a:p>
            <a:r>
              <a:rPr lang="en-US" dirty="0">
                <a:latin typeface="+mj-lt"/>
              </a:rPr>
              <a:t>The number of long term health may increase to 18 million in 2025 (DHSC, 2012 ). </a:t>
            </a:r>
          </a:p>
          <a:p>
            <a:r>
              <a:rPr lang="en-US" dirty="0">
                <a:latin typeface="+mj-lt"/>
              </a:rPr>
              <a:t>For provide quality end of life care it is essential to pay attention to certain needs (McGrath P, Vun M, McLeod L. , 2001; Doorenbos AZ, Nies MA, 2003).  </a:t>
            </a:r>
          </a:p>
          <a:p>
            <a:r>
              <a:rPr lang="en-GB" dirty="0">
                <a:latin typeface="+mj-lt"/>
              </a:rPr>
              <a:t>In the end of life Care strategy (2008), it is mentioned that it is the way we care for the dying people is the measure of our society. </a:t>
            </a:r>
          </a:p>
          <a:p>
            <a:r>
              <a:rPr lang="en-GB" dirty="0">
                <a:latin typeface="+mj-lt"/>
              </a:rPr>
              <a:t>End of life can be provided as follow:</a:t>
            </a:r>
          </a:p>
          <a:p>
            <a:pPr lvl="1"/>
            <a:r>
              <a:rPr lang="en-GB" dirty="0">
                <a:latin typeface="+mj-lt"/>
              </a:rPr>
              <a:t>Palliative care</a:t>
            </a:r>
          </a:p>
          <a:p>
            <a:pPr lvl="1"/>
            <a:r>
              <a:rPr lang="en-GB" dirty="0">
                <a:latin typeface="+mj-lt"/>
              </a:rPr>
              <a:t>Home care</a:t>
            </a:r>
          </a:p>
          <a:p>
            <a:pPr lvl="1"/>
            <a:r>
              <a:rPr lang="en-GB" dirty="0">
                <a:latin typeface="+mj-lt"/>
              </a:rPr>
              <a:t>Hospital  care</a:t>
            </a:r>
          </a:p>
          <a:p>
            <a:pPr lvl="1"/>
            <a:r>
              <a:rPr lang="en-GB" dirty="0">
                <a:latin typeface="+mj-lt"/>
              </a:rPr>
              <a:t>Hospice care</a:t>
            </a:r>
          </a:p>
        </p:txBody>
      </p:sp>
    </p:spTree>
    <p:extLst>
      <p:ext uri="{BB962C8B-B14F-4D97-AF65-F5344CB8AC3E}">
        <p14:creationId xmlns:p14="http://schemas.microsoft.com/office/powerpoint/2010/main" val="569812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35DEB-7F4C-8D21-2D71-FBB4A756A726}"/>
              </a:ext>
            </a:extLst>
          </p:cNvPr>
          <p:cNvSpPr>
            <a:spLocks noGrp="1"/>
          </p:cNvSpPr>
          <p:nvPr>
            <p:ph type="title"/>
          </p:nvPr>
        </p:nvSpPr>
        <p:spPr/>
        <p:txBody>
          <a:bodyPr/>
          <a:lstStyle/>
          <a:p>
            <a:r>
              <a:rPr lang="en-GB" dirty="0"/>
              <a:t>Palliative care</a:t>
            </a:r>
          </a:p>
        </p:txBody>
      </p:sp>
      <p:sp>
        <p:nvSpPr>
          <p:cNvPr id="3" name="Content Placeholder 2">
            <a:extLst>
              <a:ext uri="{FF2B5EF4-FFF2-40B4-BE49-F238E27FC236}">
                <a16:creationId xmlns:a16="http://schemas.microsoft.com/office/drawing/2014/main" id="{3E294460-1132-08A5-97EA-BD56EBAA445D}"/>
              </a:ext>
            </a:extLst>
          </p:cNvPr>
          <p:cNvSpPr>
            <a:spLocks noGrp="1"/>
          </p:cNvSpPr>
          <p:nvPr>
            <p:ph idx="1"/>
          </p:nvPr>
        </p:nvSpPr>
        <p:spPr>
          <a:xfrm>
            <a:off x="677334" y="1771651"/>
            <a:ext cx="8596668" cy="4269712"/>
          </a:xfrm>
        </p:spPr>
        <p:txBody>
          <a:bodyPr>
            <a:normAutofit/>
          </a:bodyPr>
          <a:lstStyle/>
          <a:p>
            <a:r>
              <a:rPr lang="en-US" dirty="0">
                <a:latin typeface="+mj-lt"/>
              </a:rPr>
              <a:t>Palliative care is define as:</a:t>
            </a:r>
          </a:p>
          <a:p>
            <a:r>
              <a:rPr lang="en-US" dirty="0">
                <a:latin typeface="+mj-lt"/>
              </a:rPr>
              <a:t> an approach which improves the quality of life of the patient and their families.</a:t>
            </a:r>
          </a:p>
          <a:p>
            <a:r>
              <a:rPr lang="en-US" dirty="0">
                <a:latin typeface="+mj-lt"/>
              </a:rPr>
              <a:t>It is related with life threatening illness</a:t>
            </a:r>
          </a:p>
          <a:p>
            <a:r>
              <a:rPr lang="en-US" dirty="0">
                <a:latin typeface="+mj-lt"/>
              </a:rPr>
              <a:t>It provide relief and satisfaction to the patient. </a:t>
            </a:r>
          </a:p>
          <a:p>
            <a:r>
              <a:rPr lang="en-US" dirty="0">
                <a:latin typeface="+mj-lt"/>
              </a:rPr>
              <a:t>Identify the root cause of the illness</a:t>
            </a:r>
          </a:p>
          <a:p>
            <a:r>
              <a:rPr lang="en-US" dirty="0">
                <a:latin typeface="+mj-lt"/>
              </a:rPr>
              <a:t>Assessment and treatment (WHO, 2006).</a:t>
            </a:r>
          </a:p>
          <a:p>
            <a:r>
              <a:rPr lang="en-US" dirty="0">
                <a:latin typeface="+mj-lt"/>
              </a:rPr>
              <a:t>The care is provided by: specialized palliative care team including nurses and physician in the patient’s home without the connection to hospital or hospice (Stone MJ., 2001 ).</a:t>
            </a:r>
            <a:endParaRPr lang="en-GB" dirty="0">
              <a:latin typeface="+mj-lt"/>
            </a:endParaRPr>
          </a:p>
          <a:p>
            <a:endParaRPr lang="en-GB" dirty="0"/>
          </a:p>
        </p:txBody>
      </p:sp>
    </p:spTree>
    <p:extLst>
      <p:ext uri="{BB962C8B-B14F-4D97-AF65-F5344CB8AC3E}">
        <p14:creationId xmlns:p14="http://schemas.microsoft.com/office/powerpoint/2010/main" val="27725877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B94D2-DD5F-B820-CA0C-F9508C4FA97A}"/>
              </a:ext>
            </a:extLst>
          </p:cNvPr>
          <p:cNvSpPr>
            <a:spLocks noGrp="1"/>
          </p:cNvSpPr>
          <p:nvPr>
            <p:ph type="title"/>
          </p:nvPr>
        </p:nvSpPr>
        <p:spPr/>
        <p:txBody>
          <a:bodyPr/>
          <a:lstStyle/>
          <a:p>
            <a:r>
              <a:rPr lang="en-GB" dirty="0"/>
              <a:t>Palliative Care</a:t>
            </a:r>
          </a:p>
        </p:txBody>
      </p:sp>
      <p:pic>
        <p:nvPicPr>
          <p:cNvPr id="4" name="Content Placeholder 3">
            <a:extLst>
              <a:ext uri="{FF2B5EF4-FFF2-40B4-BE49-F238E27FC236}">
                <a16:creationId xmlns:a16="http://schemas.microsoft.com/office/drawing/2014/main" id="{35EB8425-F9DC-DCFC-B931-DAC4373CD89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14475" y="1785938"/>
            <a:ext cx="7972425" cy="4811712"/>
          </a:xfrm>
          <a:prstGeom prst="rect">
            <a:avLst/>
          </a:prstGeom>
        </p:spPr>
      </p:pic>
    </p:spTree>
    <p:extLst>
      <p:ext uri="{BB962C8B-B14F-4D97-AF65-F5344CB8AC3E}">
        <p14:creationId xmlns:p14="http://schemas.microsoft.com/office/powerpoint/2010/main" val="27815313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28B81-9F08-2F8B-07F9-FA14436DA115}"/>
              </a:ext>
            </a:extLst>
          </p:cNvPr>
          <p:cNvSpPr>
            <a:spLocks noGrp="1"/>
          </p:cNvSpPr>
          <p:nvPr>
            <p:ph type="title"/>
          </p:nvPr>
        </p:nvSpPr>
        <p:spPr/>
        <p:txBody>
          <a:bodyPr/>
          <a:lstStyle/>
          <a:p>
            <a:r>
              <a:rPr lang="en-GB" dirty="0"/>
              <a:t>Palliative Care</a:t>
            </a:r>
          </a:p>
        </p:txBody>
      </p:sp>
      <p:pic>
        <p:nvPicPr>
          <p:cNvPr id="5" name="Content Placeholder 4">
            <a:extLst>
              <a:ext uri="{FF2B5EF4-FFF2-40B4-BE49-F238E27FC236}">
                <a16:creationId xmlns:a16="http://schemas.microsoft.com/office/drawing/2014/main" id="{6A3B8156-0305-18E7-89B1-2CE19750746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00176" y="1930400"/>
            <a:ext cx="8054788" cy="4667250"/>
          </a:xfrm>
        </p:spPr>
      </p:pic>
    </p:spTree>
    <p:extLst>
      <p:ext uri="{BB962C8B-B14F-4D97-AF65-F5344CB8AC3E}">
        <p14:creationId xmlns:p14="http://schemas.microsoft.com/office/powerpoint/2010/main" val="3161066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1D2A3-92C3-408E-2ED7-6A0838DD2BC0}"/>
              </a:ext>
            </a:extLst>
          </p:cNvPr>
          <p:cNvSpPr>
            <a:spLocks noGrp="1"/>
          </p:cNvSpPr>
          <p:nvPr>
            <p:ph type="title"/>
          </p:nvPr>
        </p:nvSpPr>
        <p:spPr/>
        <p:txBody>
          <a:bodyPr/>
          <a:lstStyle/>
          <a:p>
            <a:r>
              <a:rPr lang="en-GB" dirty="0"/>
              <a:t>Home care</a:t>
            </a:r>
          </a:p>
        </p:txBody>
      </p:sp>
      <p:sp>
        <p:nvSpPr>
          <p:cNvPr id="3" name="Content Placeholder 2">
            <a:extLst>
              <a:ext uri="{FF2B5EF4-FFF2-40B4-BE49-F238E27FC236}">
                <a16:creationId xmlns:a16="http://schemas.microsoft.com/office/drawing/2014/main" id="{90E25B5F-A499-DDF5-2904-A8BA371569B4}"/>
              </a:ext>
            </a:extLst>
          </p:cNvPr>
          <p:cNvSpPr>
            <a:spLocks noGrp="1"/>
          </p:cNvSpPr>
          <p:nvPr>
            <p:ph idx="1"/>
          </p:nvPr>
        </p:nvSpPr>
        <p:spPr>
          <a:xfrm>
            <a:off x="677334" y="1700213"/>
            <a:ext cx="8596668" cy="4341149"/>
          </a:xfrm>
        </p:spPr>
        <p:txBody>
          <a:bodyPr/>
          <a:lstStyle/>
          <a:p>
            <a:r>
              <a:rPr lang="en-GB" dirty="0"/>
              <a:t>any professional support services that allow a person to live safely in their home is known as home care.</a:t>
            </a:r>
          </a:p>
          <a:p>
            <a:r>
              <a:rPr lang="en-GB" dirty="0"/>
              <a:t>Home care is the ‘front line’ of social care delivery in the UK provided by the local authority.</a:t>
            </a:r>
          </a:p>
          <a:p>
            <a:r>
              <a:rPr lang="en-GB" dirty="0"/>
              <a:t>UK Homecare Association (UKHCA) estimates that around 249 million hours of home care are delivered in England each year (Holmes 2016).</a:t>
            </a:r>
          </a:p>
          <a:p>
            <a:r>
              <a:rPr lang="en-GB" dirty="0"/>
              <a:t>Theme of NHS is ‘helping frail and older people stay healthy and independent, avoiding hospital stays where possible’ (NHS England 2017b).</a:t>
            </a:r>
          </a:p>
          <a:p>
            <a:r>
              <a:rPr lang="en-GB" dirty="0"/>
              <a:t>The term ‘home care’ covers a wide range of activities including</a:t>
            </a:r>
          </a:p>
          <a:p>
            <a:pPr lvl="1"/>
            <a:r>
              <a:rPr lang="en-GB" dirty="0"/>
              <a:t>remain at home in clean, warm, affordable accommodation</a:t>
            </a:r>
          </a:p>
          <a:p>
            <a:pPr lvl="1"/>
            <a:r>
              <a:rPr lang="en-GB" dirty="0"/>
              <a:t>remain socially engaged</a:t>
            </a:r>
          </a:p>
          <a:p>
            <a:pPr lvl="1"/>
            <a:r>
              <a:rPr lang="en-GB" dirty="0"/>
              <a:t>continue with activities that give their life meaning etc. </a:t>
            </a:r>
          </a:p>
          <a:p>
            <a:endParaRPr lang="en-GB" dirty="0"/>
          </a:p>
        </p:txBody>
      </p:sp>
    </p:spTree>
    <p:extLst>
      <p:ext uri="{BB962C8B-B14F-4D97-AF65-F5344CB8AC3E}">
        <p14:creationId xmlns:p14="http://schemas.microsoft.com/office/powerpoint/2010/main" val="4101202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D12FB-564E-252C-ECE4-FD7E500584BA}"/>
              </a:ext>
            </a:extLst>
          </p:cNvPr>
          <p:cNvSpPr>
            <a:spLocks noGrp="1"/>
          </p:cNvSpPr>
          <p:nvPr>
            <p:ph type="title"/>
          </p:nvPr>
        </p:nvSpPr>
        <p:spPr/>
        <p:txBody>
          <a:bodyPr/>
          <a:lstStyle/>
          <a:p>
            <a:r>
              <a:rPr lang="en-GB" dirty="0"/>
              <a:t>Home Care</a:t>
            </a:r>
          </a:p>
        </p:txBody>
      </p:sp>
      <p:pic>
        <p:nvPicPr>
          <p:cNvPr id="5" name="Content Placeholder 4">
            <a:extLst>
              <a:ext uri="{FF2B5EF4-FFF2-40B4-BE49-F238E27FC236}">
                <a16:creationId xmlns:a16="http://schemas.microsoft.com/office/drawing/2014/main" id="{0E88F20F-F349-AA7D-C293-26C8476EFCE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71576" y="1930400"/>
            <a:ext cx="7658100" cy="4318000"/>
          </a:xfrm>
        </p:spPr>
      </p:pic>
    </p:spTree>
    <p:extLst>
      <p:ext uri="{BB962C8B-B14F-4D97-AF65-F5344CB8AC3E}">
        <p14:creationId xmlns:p14="http://schemas.microsoft.com/office/powerpoint/2010/main" val="10769308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2E44A-45FC-FFA6-0D9D-645A802528CA}"/>
              </a:ext>
            </a:extLst>
          </p:cNvPr>
          <p:cNvSpPr>
            <a:spLocks noGrp="1"/>
          </p:cNvSpPr>
          <p:nvPr>
            <p:ph type="title"/>
          </p:nvPr>
        </p:nvSpPr>
        <p:spPr/>
        <p:txBody>
          <a:bodyPr/>
          <a:lstStyle/>
          <a:p>
            <a:r>
              <a:rPr lang="en-US" dirty="0"/>
              <a:t>Euthanasia/ assisted suicide</a:t>
            </a:r>
            <a:endParaRPr lang="en-GB" dirty="0"/>
          </a:p>
        </p:txBody>
      </p:sp>
      <p:sp>
        <p:nvSpPr>
          <p:cNvPr id="3" name="Content Placeholder 2">
            <a:extLst>
              <a:ext uri="{FF2B5EF4-FFF2-40B4-BE49-F238E27FC236}">
                <a16:creationId xmlns:a16="http://schemas.microsoft.com/office/drawing/2014/main" id="{1DF58E2D-CCA4-10C7-CEB8-1B45672D89FE}"/>
              </a:ext>
            </a:extLst>
          </p:cNvPr>
          <p:cNvSpPr>
            <a:spLocks noGrp="1"/>
          </p:cNvSpPr>
          <p:nvPr>
            <p:ph idx="1"/>
          </p:nvPr>
        </p:nvSpPr>
        <p:spPr>
          <a:xfrm>
            <a:off x="677334" y="1930401"/>
            <a:ext cx="8596668" cy="4110962"/>
          </a:xfrm>
        </p:spPr>
        <p:txBody>
          <a:bodyPr>
            <a:normAutofit/>
          </a:bodyPr>
          <a:lstStyle/>
          <a:p>
            <a:r>
              <a:rPr lang="en-GB" dirty="0"/>
              <a:t>Euthanasia is the practice of intentionally ending life to eliminate pain and suffering</a:t>
            </a:r>
            <a:endParaRPr lang="en-US" dirty="0"/>
          </a:p>
          <a:p>
            <a:r>
              <a:rPr lang="en-US" dirty="0"/>
              <a:t>Assisted dying is one of the controversial and moral issues of the globe now a days.</a:t>
            </a:r>
          </a:p>
          <a:p>
            <a:r>
              <a:rPr lang="en-US" dirty="0"/>
              <a:t>playing an important role with in the clinic, legal, political ethical and religious aspects.</a:t>
            </a:r>
          </a:p>
          <a:p>
            <a:r>
              <a:rPr lang="en-GB" dirty="0"/>
              <a:t>Assisted suicide or euthanasia includes:</a:t>
            </a:r>
          </a:p>
          <a:p>
            <a:pPr lvl="1"/>
            <a:r>
              <a:rPr lang="en-GB" dirty="0"/>
              <a:t>physician-assisted dying : physician helps the person through different drugs.</a:t>
            </a:r>
          </a:p>
          <a:p>
            <a:pPr lvl="1"/>
            <a:r>
              <a:rPr lang="en-GB" dirty="0"/>
              <a:t>voluntary active euthanasia includes the physician or third person intentionally ending the patient’s life on the his wish or request. (Pereira J. , 2011)</a:t>
            </a:r>
          </a:p>
          <a:p>
            <a:r>
              <a:rPr lang="en-GB" sz="1700" dirty="0"/>
              <a:t>Development in the palliative care and life prolonging treatment make it possible for improvement </a:t>
            </a:r>
            <a:r>
              <a:rPr lang="en-US" sz="1700" dirty="0"/>
              <a:t>on current legislations.(Radbruch L, Leget C, 2016  ).</a:t>
            </a:r>
          </a:p>
        </p:txBody>
      </p:sp>
    </p:spTree>
    <p:extLst>
      <p:ext uri="{BB962C8B-B14F-4D97-AF65-F5344CB8AC3E}">
        <p14:creationId xmlns:p14="http://schemas.microsoft.com/office/powerpoint/2010/main" val="19545939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EA94E-7F45-9A85-A030-EDCD78C5B48E}"/>
              </a:ext>
            </a:extLst>
          </p:cNvPr>
          <p:cNvSpPr>
            <a:spLocks noGrp="1"/>
          </p:cNvSpPr>
          <p:nvPr>
            <p:ph type="title"/>
          </p:nvPr>
        </p:nvSpPr>
        <p:spPr/>
        <p:txBody>
          <a:bodyPr/>
          <a:lstStyle/>
          <a:p>
            <a:r>
              <a:rPr lang="en-US" dirty="0"/>
              <a:t>Euthanasia</a:t>
            </a:r>
            <a:endParaRPr lang="en-GB" dirty="0"/>
          </a:p>
        </p:txBody>
      </p:sp>
      <p:pic>
        <p:nvPicPr>
          <p:cNvPr id="5" name="Content Placeholder 4">
            <a:extLst>
              <a:ext uri="{FF2B5EF4-FFF2-40B4-BE49-F238E27FC236}">
                <a16:creationId xmlns:a16="http://schemas.microsoft.com/office/drawing/2014/main" id="{E0ECF69A-E5CF-6A9D-B7DD-A999B633D11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28688" y="2160588"/>
            <a:ext cx="8001000" cy="3881437"/>
          </a:xfrm>
        </p:spPr>
      </p:pic>
    </p:spTree>
    <p:extLst>
      <p:ext uri="{BB962C8B-B14F-4D97-AF65-F5344CB8AC3E}">
        <p14:creationId xmlns:p14="http://schemas.microsoft.com/office/powerpoint/2010/main" val="31144928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E0C3E-82D5-9541-2461-085C5E285624}"/>
              </a:ext>
            </a:extLst>
          </p:cNvPr>
          <p:cNvSpPr>
            <a:spLocks noGrp="1"/>
          </p:cNvSpPr>
          <p:nvPr>
            <p:ph type="title"/>
          </p:nvPr>
        </p:nvSpPr>
        <p:spPr/>
        <p:txBody>
          <a:bodyPr/>
          <a:lstStyle/>
          <a:p>
            <a:r>
              <a:rPr lang="en-GB" dirty="0"/>
              <a:t>Law for </a:t>
            </a:r>
            <a:r>
              <a:rPr lang="en-US" dirty="0"/>
              <a:t>Euthanasia in the UK and other countries</a:t>
            </a:r>
            <a:r>
              <a:rPr lang="en-GB" dirty="0"/>
              <a:t> </a:t>
            </a:r>
          </a:p>
        </p:txBody>
      </p:sp>
      <p:sp>
        <p:nvSpPr>
          <p:cNvPr id="3" name="Content Placeholder 2">
            <a:extLst>
              <a:ext uri="{FF2B5EF4-FFF2-40B4-BE49-F238E27FC236}">
                <a16:creationId xmlns:a16="http://schemas.microsoft.com/office/drawing/2014/main" id="{1C427562-A5B7-CF00-89B8-99A6768154E9}"/>
              </a:ext>
            </a:extLst>
          </p:cNvPr>
          <p:cNvSpPr>
            <a:spLocks noGrp="1"/>
          </p:cNvSpPr>
          <p:nvPr>
            <p:ph idx="1"/>
          </p:nvPr>
        </p:nvSpPr>
        <p:spPr/>
        <p:txBody>
          <a:bodyPr/>
          <a:lstStyle/>
          <a:p>
            <a:r>
              <a:rPr lang="en-US" dirty="0"/>
              <a:t>Switzerland is the only country which allow the act of assist dying without the physician. </a:t>
            </a:r>
          </a:p>
          <a:p>
            <a:r>
              <a:rPr lang="en-US" dirty="0"/>
              <a:t>Except from a few countries assisted death is illegal and is consider as criminal offence.</a:t>
            </a:r>
          </a:p>
          <a:p>
            <a:r>
              <a:rPr lang="en-US" dirty="0"/>
              <a:t>In the UK under the suicide act of 1961 assisted dying is an offend and is consider as murder.  </a:t>
            </a:r>
          </a:p>
          <a:p>
            <a:r>
              <a:rPr lang="en-US" dirty="0"/>
              <a:t>In England and Scotland three bill regards to the assist dying on the bases of Oregon Death with Dignity Act (1997) from the USA has been postponed and non of them has been passed yet.</a:t>
            </a:r>
            <a:endParaRPr lang="en-GB" dirty="0"/>
          </a:p>
        </p:txBody>
      </p:sp>
    </p:spTree>
    <p:extLst>
      <p:ext uri="{BB962C8B-B14F-4D97-AF65-F5344CB8AC3E}">
        <p14:creationId xmlns:p14="http://schemas.microsoft.com/office/powerpoint/2010/main" val="264302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A2093-7AEE-8FAF-85BD-02D7BD6A5572}"/>
              </a:ext>
            </a:extLst>
          </p:cNvPr>
          <p:cNvSpPr>
            <a:spLocks noGrp="1"/>
          </p:cNvSpPr>
          <p:nvPr>
            <p:ph type="title"/>
          </p:nvPr>
        </p:nvSpPr>
        <p:spPr/>
        <p:txBody>
          <a:bodyPr/>
          <a:lstStyle/>
          <a:p>
            <a:r>
              <a:rPr lang="en-GB" dirty="0"/>
              <a:t>Care act</a:t>
            </a:r>
          </a:p>
        </p:txBody>
      </p:sp>
      <p:sp>
        <p:nvSpPr>
          <p:cNvPr id="3" name="Content Placeholder 2">
            <a:extLst>
              <a:ext uri="{FF2B5EF4-FFF2-40B4-BE49-F238E27FC236}">
                <a16:creationId xmlns:a16="http://schemas.microsoft.com/office/drawing/2014/main" id="{C6B6F291-17AD-CB91-6777-1BE6A08032AB}"/>
              </a:ext>
            </a:extLst>
          </p:cNvPr>
          <p:cNvSpPr>
            <a:spLocks noGrp="1"/>
          </p:cNvSpPr>
          <p:nvPr>
            <p:ph idx="1"/>
          </p:nvPr>
        </p:nvSpPr>
        <p:spPr>
          <a:xfrm>
            <a:off x="677334" y="1785939"/>
            <a:ext cx="8596668" cy="4255424"/>
          </a:xfrm>
        </p:spPr>
        <p:txBody>
          <a:bodyPr/>
          <a:lstStyle/>
          <a:p>
            <a:r>
              <a:rPr lang="en-GB" b="0" i="0" dirty="0">
                <a:solidFill>
                  <a:srgbClr val="0B0C0C"/>
                </a:solidFill>
                <a:effectLst/>
                <a:latin typeface="+mj-lt"/>
              </a:rPr>
              <a:t>The Care Act 2014 places a duty on local authorities to promote an individual's “wellbeing”. </a:t>
            </a:r>
          </a:p>
          <a:p>
            <a:r>
              <a:rPr lang="en-GB" dirty="0">
                <a:solidFill>
                  <a:srgbClr val="0B0C0C"/>
                </a:solidFill>
                <a:latin typeface="+mj-lt"/>
              </a:rPr>
              <a:t>T</a:t>
            </a:r>
            <a:r>
              <a:rPr lang="en-GB" b="0" i="0" dirty="0">
                <a:solidFill>
                  <a:srgbClr val="0B0C0C"/>
                </a:solidFill>
                <a:effectLst/>
                <a:latin typeface="+mj-lt"/>
              </a:rPr>
              <a:t>hey should always have a person's wellbeing in mind when making decisions about them or planning services.</a:t>
            </a:r>
          </a:p>
          <a:p>
            <a:r>
              <a:rPr lang="en-GB" b="0" i="0" dirty="0">
                <a:solidFill>
                  <a:srgbClr val="0B0C0C"/>
                </a:solidFill>
                <a:effectLst/>
                <a:latin typeface="+mj-lt"/>
              </a:rPr>
              <a:t> Wellbeing can relate to:</a:t>
            </a:r>
          </a:p>
          <a:p>
            <a:pPr lvl="1"/>
            <a:r>
              <a:rPr lang="en-GB" b="0" i="0" dirty="0">
                <a:solidFill>
                  <a:srgbClr val="0B0C0C"/>
                </a:solidFill>
                <a:effectLst/>
                <a:latin typeface="+mj-lt"/>
              </a:rPr>
              <a:t> Personal dignity,</a:t>
            </a:r>
          </a:p>
          <a:p>
            <a:pPr lvl="1"/>
            <a:r>
              <a:rPr lang="en-GB" b="0" i="0" dirty="0">
                <a:solidFill>
                  <a:srgbClr val="0B0C0C"/>
                </a:solidFill>
                <a:effectLst/>
                <a:latin typeface="+mj-lt"/>
              </a:rPr>
              <a:t>  treating the individual with respect.</a:t>
            </a:r>
          </a:p>
          <a:p>
            <a:r>
              <a:rPr lang="en-GB" b="0" i="0" dirty="0">
                <a:solidFill>
                  <a:srgbClr val="0B0C0C"/>
                </a:solidFill>
                <a:effectLst/>
                <a:latin typeface="+mj-lt"/>
              </a:rPr>
              <a:t>The Care Act helps to improve people’s independence and wellbeing.</a:t>
            </a:r>
          </a:p>
          <a:p>
            <a:r>
              <a:rPr lang="en-GB" b="0" i="0" dirty="0">
                <a:solidFill>
                  <a:srgbClr val="0B0C0C"/>
                </a:solidFill>
                <a:effectLst/>
                <a:latin typeface="+mj-lt"/>
              </a:rPr>
              <a:t> it strengthens the rights of people with a need for care and their family carers.</a:t>
            </a:r>
          </a:p>
        </p:txBody>
      </p:sp>
    </p:spTree>
    <p:extLst>
      <p:ext uri="{BB962C8B-B14F-4D97-AF65-F5344CB8AC3E}">
        <p14:creationId xmlns:p14="http://schemas.microsoft.com/office/powerpoint/2010/main" val="16202614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028BD-83EE-5372-A0F6-B51C83DA4479}"/>
              </a:ext>
            </a:extLst>
          </p:cNvPr>
          <p:cNvSpPr>
            <a:spLocks noGrp="1"/>
          </p:cNvSpPr>
          <p:nvPr>
            <p:ph type="title"/>
          </p:nvPr>
        </p:nvSpPr>
        <p:spPr/>
        <p:txBody>
          <a:bodyPr/>
          <a:lstStyle/>
          <a:p>
            <a:r>
              <a:rPr lang="en-GB" dirty="0"/>
              <a:t>Maslow’s theory</a:t>
            </a:r>
          </a:p>
        </p:txBody>
      </p:sp>
      <p:sp>
        <p:nvSpPr>
          <p:cNvPr id="3" name="Content Placeholder 2">
            <a:extLst>
              <a:ext uri="{FF2B5EF4-FFF2-40B4-BE49-F238E27FC236}">
                <a16:creationId xmlns:a16="http://schemas.microsoft.com/office/drawing/2014/main" id="{1006FE49-23A5-45D8-A9DD-844FCADA4152}"/>
              </a:ext>
            </a:extLst>
          </p:cNvPr>
          <p:cNvSpPr>
            <a:spLocks noGrp="1"/>
          </p:cNvSpPr>
          <p:nvPr>
            <p:ph idx="1"/>
          </p:nvPr>
        </p:nvSpPr>
        <p:spPr>
          <a:xfrm>
            <a:off x="677334" y="1930400"/>
            <a:ext cx="8596668" cy="4317999"/>
          </a:xfrm>
        </p:spPr>
        <p:txBody>
          <a:bodyPr>
            <a:normAutofit/>
          </a:bodyPr>
          <a:lstStyle/>
          <a:p>
            <a:r>
              <a:rPr lang="en-GB" dirty="0"/>
              <a:t>Maslow's hierarchy of needs is a motivational theory in psychology comprising a five-tier model of human needs</a:t>
            </a:r>
          </a:p>
          <a:p>
            <a:r>
              <a:rPr lang="en-GB" dirty="0"/>
              <a:t>According to Maslow  individuals must satisfy lower level deficit needs before progressing on to meet higher level growth needs (Maslow, 1943).</a:t>
            </a:r>
          </a:p>
          <a:p>
            <a:r>
              <a:rPr lang="en-GB" dirty="0"/>
              <a:t>The model is represented as hierarchical levels within a pyramid.</a:t>
            </a:r>
          </a:p>
          <a:p>
            <a:r>
              <a:rPr lang="en-GB" dirty="0"/>
              <a:t>The need of individual are:</a:t>
            </a:r>
          </a:p>
          <a:p>
            <a:pPr lvl="1"/>
            <a:r>
              <a:rPr lang="en-GB" dirty="0"/>
              <a:t>Self actualization </a:t>
            </a:r>
          </a:p>
          <a:p>
            <a:pPr lvl="2"/>
            <a:r>
              <a:rPr lang="en-GB" dirty="0"/>
              <a:t>Creative activities</a:t>
            </a:r>
          </a:p>
          <a:p>
            <a:pPr lvl="2"/>
            <a:r>
              <a:rPr lang="en-GB" dirty="0"/>
              <a:t>Achieving self goals</a:t>
            </a:r>
          </a:p>
          <a:p>
            <a:pPr lvl="1"/>
            <a:r>
              <a:rPr lang="en-GB" dirty="0"/>
              <a:t>Esteem needs</a:t>
            </a:r>
          </a:p>
          <a:p>
            <a:pPr lvl="2"/>
            <a:r>
              <a:rPr lang="en-GB" dirty="0"/>
              <a:t>Respect</a:t>
            </a:r>
          </a:p>
          <a:p>
            <a:pPr lvl="2"/>
            <a:r>
              <a:rPr lang="en-GB" dirty="0"/>
              <a:t>Feeling of achievement  </a:t>
            </a:r>
          </a:p>
        </p:txBody>
      </p:sp>
    </p:spTree>
    <p:extLst>
      <p:ext uri="{BB962C8B-B14F-4D97-AF65-F5344CB8AC3E}">
        <p14:creationId xmlns:p14="http://schemas.microsoft.com/office/powerpoint/2010/main" val="1848215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8C873-76F7-1638-2EF6-E57A16D78730}"/>
              </a:ext>
            </a:extLst>
          </p:cNvPr>
          <p:cNvSpPr>
            <a:spLocks noGrp="1"/>
          </p:cNvSpPr>
          <p:nvPr>
            <p:ph type="title"/>
          </p:nvPr>
        </p:nvSpPr>
        <p:spPr/>
        <p:txBody>
          <a:bodyPr/>
          <a:lstStyle/>
          <a:p>
            <a:r>
              <a:rPr lang="en-GB" dirty="0"/>
              <a:t>Maslow ‘s theory</a:t>
            </a:r>
          </a:p>
        </p:txBody>
      </p:sp>
      <p:sp>
        <p:nvSpPr>
          <p:cNvPr id="3" name="Content Placeholder 2">
            <a:extLst>
              <a:ext uri="{FF2B5EF4-FFF2-40B4-BE49-F238E27FC236}">
                <a16:creationId xmlns:a16="http://schemas.microsoft.com/office/drawing/2014/main" id="{CF7F957E-092A-C87F-110E-07ED5877B84B}"/>
              </a:ext>
            </a:extLst>
          </p:cNvPr>
          <p:cNvSpPr>
            <a:spLocks noGrp="1"/>
          </p:cNvSpPr>
          <p:nvPr>
            <p:ph idx="1"/>
          </p:nvPr>
        </p:nvSpPr>
        <p:spPr/>
        <p:txBody>
          <a:bodyPr/>
          <a:lstStyle/>
          <a:p>
            <a:pPr lvl="1"/>
            <a:r>
              <a:rPr lang="en-GB" dirty="0"/>
              <a:t>Belongingness and love needs</a:t>
            </a:r>
          </a:p>
          <a:p>
            <a:pPr lvl="2"/>
            <a:r>
              <a:rPr lang="en-GB" dirty="0"/>
              <a:t>Intimate relationship</a:t>
            </a:r>
          </a:p>
          <a:p>
            <a:pPr lvl="2"/>
            <a:r>
              <a:rPr lang="en-GB" dirty="0"/>
              <a:t>friends</a:t>
            </a:r>
          </a:p>
          <a:p>
            <a:pPr lvl="1"/>
            <a:r>
              <a:rPr lang="en-GB" dirty="0"/>
              <a:t>Safety needs</a:t>
            </a:r>
          </a:p>
          <a:p>
            <a:pPr lvl="2"/>
            <a:r>
              <a:rPr lang="en-GB" dirty="0"/>
              <a:t>Safety </a:t>
            </a:r>
          </a:p>
          <a:p>
            <a:pPr lvl="2"/>
            <a:r>
              <a:rPr lang="en-GB" dirty="0"/>
              <a:t>security </a:t>
            </a:r>
          </a:p>
          <a:p>
            <a:pPr lvl="1"/>
            <a:r>
              <a:rPr lang="en-GB" dirty="0"/>
              <a:t>Physiological needs</a:t>
            </a:r>
          </a:p>
          <a:p>
            <a:pPr lvl="2"/>
            <a:r>
              <a:rPr lang="en-GB" dirty="0"/>
              <a:t>Food</a:t>
            </a:r>
          </a:p>
          <a:p>
            <a:pPr lvl="2"/>
            <a:r>
              <a:rPr lang="en-GB" dirty="0"/>
              <a:t>Water</a:t>
            </a:r>
          </a:p>
          <a:p>
            <a:pPr lvl="2"/>
            <a:r>
              <a:rPr lang="en-GB" dirty="0"/>
              <a:t>rest</a:t>
            </a:r>
          </a:p>
          <a:p>
            <a:endParaRPr lang="en-GB" dirty="0"/>
          </a:p>
          <a:p>
            <a:endParaRPr lang="en-GB" dirty="0"/>
          </a:p>
        </p:txBody>
      </p:sp>
    </p:spTree>
    <p:extLst>
      <p:ext uri="{BB962C8B-B14F-4D97-AF65-F5344CB8AC3E}">
        <p14:creationId xmlns:p14="http://schemas.microsoft.com/office/powerpoint/2010/main" val="4505554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6F64-A00E-91BE-0442-440B71AD41CB}"/>
              </a:ext>
            </a:extLst>
          </p:cNvPr>
          <p:cNvSpPr>
            <a:spLocks noGrp="1"/>
          </p:cNvSpPr>
          <p:nvPr>
            <p:ph type="title"/>
          </p:nvPr>
        </p:nvSpPr>
        <p:spPr/>
        <p:txBody>
          <a:bodyPr/>
          <a:lstStyle/>
          <a:p>
            <a:r>
              <a:rPr lang="en-GB" dirty="0"/>
              <a:t>Maslow ‘s theory</a:t>
            </a:r>
          </a:p>
        </p:txBody>
      </p:sp>
      <p:pic>
        <p:nvPicPr>
          <p:cNvPr id="5" name="Content Placeholder 4">
            <a:extLst>
              <a:ext uri="{FF2B5EF4-FFF2-40B4-BE49-F238E27FC236}">
                <a16:creationId xmlns:a16="http://schemas.microsoft.com/office/drawing/2014/main" id="{A8F7F0AA-79B4-DB99-142C-2960987C1C6F}"/>
              </a:ext>
            </a:extLst>
          </p:cNvPr>
          <p:cNvPicPr>
            <a:picLocks noGrp="1" noChangeAspect="1"/>
          </p:cNvPicPr>
          <p:nvPr>
            <p:ph idx="1"/>
          </p:nvPr>
        </p:nvPicPr>
        <p:blipFill>
          <a:blip r:embed="rId2"/>
          <a:stretch>
            <a:fillRect/>
          </a:stretch>
        </p:blipFill>
        <p:spPr>
          <a:xfrm>
            <a:off x="942976" y="1480248"/>
            <a:ext cx="8029574" cy="4768152"/>
          </a:xfrm>
          <a:prstGeom prst="rect">
            <a:avLst/>
          </a:prstGeom>
        </p:spPr>
      </p:pic>
    </p:spTree>
    <p:extLst>
      <p:ext uri="{BB962C8B-B14F-4D97-AF65-F5344CB8AC3E}">
        <p14:creationId xmlns:p14="http://schemas.microsoft.com/office/powerpoint/2010/main" val="20103677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7EB79-C062-49B9-4CCA-BA684037BFCA}"/>
              </a:ext>
            </a:extLst>
          </p:cNvPr>
          <p:cNvSpPr>
            <a:spLocks noGrp="1"/>
          </p:cNvSpPr>
          <p:nvPr>
            <p:ph type="title"/>
          </p:nvPr>
        </p:nvSpPr>
        <p:spPr/>
        <p:txBody>
          <a:bodyPr/>
          <a:lstStyle/>
          <a:p>
            <a:r>
              <a:rPr lang="en-US" dirty="0"/>
              <a:t>Recommendation </a:t>
            </a:r>
            <a:endParaRPr lang="en-GB" dirty="0"/>
          </a:p>
        </p:txBody>
      </p:sp>
      <p:sp>
        <p:nvSpPr>
          <p:cNvPr id="3" name="Content Placeholder 2">
            <a:extLst>
              <a:ext uri="{FF2B5EF4-FFF2-40B4-BE49-F238E27FC236}">
                <a16:creationId xmlns:a16="http://schemas.microsoft.com/office/drawing/2014/main" id="{12F22618-7AB5-309F-ED61-E28D1A9D68F3}"/>
              </a:ext>
            </a:extLst>
          </p:cNvPr>
          <p:cNvSpPr>
            <a:spLocks noGrp="1"/>
          </p:cNvSpPr>
          <p:nvPr>
            <p:ph idx="1"/>
          </p:nvPr>
        </p:nvSpPr>
        <p:spPr>
          <a:xfrm>
            <a:off x="677334" y="1785939"/>
            <a:ext cx="8596668" cy="4255424"/>
          </a:xfrm>
        </p:spPr>
        <p:txBody>
          <a:bodyPr>
            <a:normAutofit/>
          </a:bodyPr>
          <a:lstStyle/>
          <a:p>
            <a:r>
              <a:rPr lang="en-GB" dirty="0">
                <a:latin typeface="+mj-lt"/>
              </a:rPr>
              <a:t>Provide physical contact with the patient</a:t>
            </a:r>
          </a:p>
          <a:p>
            <a:r>
              <a:rPr lang="en-GB" dirty="0">
                <a:latin typeface="+mj-lt"/>
              </a:rPr>
              <a:t>Helps the patient’s in intense and hard situation</a:t>
            </a:r>
          </a:p>
          <a:p>
            <a:r>
              <a:rPr lang="en-GB" dirty="0">
                <a:latin typeface="+mj-lt"/>
              </a:rPr>
              <a:t>Helps the patient in an incurable diseases, to motivate them in the physical and psychological aspects. </a:t>
            </a:r>
          </a:p>
          <a:p>
            <a:r>
              <a:rPr lang="en-GB" dirty="0">
                <a:latin typeface="+mj-lt"/>
              </a:rPr>
              <a:t>Set environment suitable for the individual to make them happy. </a:t>
            </a:r>
          </a:p>
          <a:p>
            <a:r>
              <a:rPr lang="en-GB" dirty="0">
                <a:latin typeface="+mj-lt"/>
              </a:rPr>
              <a:t>The care provide must be person centred.</a:t>
            </a:r>
          </a:p>
          <a:p>
            <a:r>
              <a:rPr lang="en-GB" dirty="0">
                <a:latin typeface="+mj-lt"/>
              </a:rPr>
              <a:t>Through different approaches and care like home care, palliative care assist suicide or euthanasia could be minimize.</a:t>
            </a:r>
          </a:p>
          <a:p>
            <a:r>
              <a:rPr lang="en-GB" dirty="0">
                <a:latin typeface="+mj-lt"/>
              </a:rPr>
              <a:t>Providing quality of life to both the patient and their families (WHO, 1990)</a:t>
            </a:r>
          </a:p>
          <a:p>
            <a:r>
              <a:rPr lang="en-GB" dirty="0">
                <a:latin typeface="+mj-lt"/>
              </a:rPr>
              <a:t>Through treating clinician’s ethical beliefs.</a:t>
            </a:r>
          </a:p>
        </p:txBody>
      </p:sp>
    </p:spTree>
    <p:extLst>
      <p:ext uri="{BB962C8B-B14F-4D97-AF65-F5344CB8AC3E}">
        <p14:creationId xmlns:p14="http://schemas.microsoft.com/office/powerpoint/2010/main" val="28159810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6EB7B-629B-63D0-D7DA-5C577981CB65}"/>
              </a:ext>
            </a:extLst>
          </p:cNvPr>
          <p:cNvSpPr>
            <a:spLocks noGrp="1"/>
          </p:cNvSpPr>
          <p:nvPr>
            <p:ph type="title"/>
          </p:nvPr>
        </p:nvSpPr>
        <p:spPr/>
        <p:txBody>
          <a:bodyPr/>
          <a:lstStyle/>
          <a:p>
            <a:r>
              <a:rPr lang="en-GB" dirty="0"/>
              <a:t>Cont.…</a:t>
            </a:r>
          </a:p>
        </p:txBody>
      </p:sp>
      <p:sp>
        <p:nvSpPr>
          <p:cNvPr id="3" name="Content Placeholder 2">
            <a:extLst>
              <a:ext uri="{FF2B5EF4-FFF2-40B4-BE49-F238E27FC236}">
                <a16:creationId xmlns:a16="http://schemas.microsoft.com/office/drawing/2014/main" id="{E8AFF8A7-EAF4-6172-9C70-AB436F1B6895}"/>
              </a:ext>
            </a:extLst>
          </p:cNvPr>
          <p:cNvSpPr>
            <a:spLocks noGrp="1"/>
          </p:cNvSpPr>
          <p:nvPr>
            <p:ph idx="1"/>
          </p:nvPr>
        </p:nvSpPr>
        <p:spPr/>
        <p:txBody>
          <a:bodyPr>
            <a:normAutofit fontScale="92500" lnSpcReduction="10000"/>
          </a:bodyPr>
          <a:lstStyle/>
          <a:p>
            <a:r>
              <a:rPr lang="en-GB" dirty="0"/>
              <a:t>Along with physical symptoms, emotional and spiritual suffering so intense that they make life extremely unbearable.  </a:t>
            </a:r>
          </a:p>
          <a:p>
            <a:r>
              <a:rPr lang="en-GB" dirty="0"/>
              <a:t>The main theme is to provide quality of life in the final and last moment of life</a:t>
            </a:r>
          </a:p>
          <a:p>
            <a:r>
              <a:rPr lang="en-GB" dirty="0"/>
              <a:t>promote independence and personal control, help manage New models of home care potential risks, reduces workload and stress on carers (Bonner et al 2012; Age UK 2012)</a:t>
            </a:r>
          </a:p>
          <a:p>
            <a:r>
              <a:rPr lang="en-GB" dirty="0"/>
              <a:t>Every upper tier or unitary local authority in England must have a health and wellbeing board.</a:t>
            </a:r>
          </a:p>
          <a:p>
            <a:r>
              <a:rPr lang="en-GB" dirty="0"/>
              <a:t>Motivation can helps the individual in the pain relief up to a large extent. </a:t>
            </a:r>
          </a:p>
          <a:p>
            <a:r>
              <a:rPr lang="en-GB" dirty="0"/>
              <a:t>Regular examination of the physical and psychological factor of the individual.</a:t>
            </a:r>
          </a:p>
          <a:p>
            <a:r>
              <a:rPr lang="en-GB" dirty="0"/>
              <a:t>The cost of end life is much higher so the Govt. should take certain steps to avoid the barrier. </a:t>
            </a:r>
          </a:p>
          <a:p>
            <a:endParaRPr lang="en-GB" dirty="0"/>
          </a:p>
        </p:txBody>
      </p:sp>
    </p:spTree>
    <p:extLst>
      <p:ext uri="{BB962C8B-B14F-4D97-AF65-F5344CB8AC3E}">
        <p14:creationId xmlns:p14="http://schemas.microsoft.com/office/powerpoint/2010/main" val="29231253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5A1F-B162-C134-0B03-E2529028EB9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A908C95-5EE3-F7E9-A937-52B67AC46137}"/>
              </a:ext>
            </a:extLst>
          </p:cNvPr>
          <p:cNvSpPr>
            <a:spLocks noGrp="1"/>
          </p:cNvSpPr>
          <p:nvPr>
            <p:ph idx="1"/>
          </p:nvPr>
        </p:nvSpPr>
        <p:spPr>
          <a:xfrm>
            <a:off x="677334" y="1700213"/>
            <a:ext cx="8596668" cy="4341149"/>
          </a:xfrm>
        </p:spPr>
        <p:txBody>
          <a:bodyPr>
            <a:normAutofit fontScale="92500" lnSpcReduction="20000"/>
          </a:bodyPr>
          <a:lstStyle/>
          <a:p>
            <a:r>
              <a:rPr lang="en-GB" dirty="0">
                <a:latin typeface="+mj-lt"/>
              </a:rPr>
              <a:t>Bonner S, Idris T, </a:t>
            </a:r>
            <a:r>
              <a:rPr lang="en-GB" dirty="0" err="1">
                <a:latin typeface="+mj-lt"/>
              </a:rPr>
              <a:t>Porteus</a:t>
            </a:r>
            <a:r>
              <a:rPr lang="en-GB" dirty="0">
                <a:latin typeface="+mj-lt"/>
              </a:rPr>
              <a:t> J (2012). Assistive technology as a means of supporting people with dementia: a review [online]. Housing LIN website. Available at: www.housinglin.org.uk/Topics/type/Assistive-technology-as-a means-of-supporting-people-with-dementia-A-Review/ (accessed on 10 July 2018)</a:t>
            </a:r>
          </a:p>
          <a:p>
            <a:r>
              <a:rPr lang="en-GB" dirty="0">
                <a:latin typeface="+mj-lt"/>
              </a:rPr>
              <a:t>Department of Health (2008). End of Life Care Strategy: Promoting high quality care for all adults at the end of life. London: HMSO. </a:t>
            </a:r>
          </a:p>
          <a:p>
            <a:r>
              <a:rPr lang="en-GB" dirty="0">
                <a:latin typeface="+mj-lt"/>
              </a:rPr>
              <a:t>Department of Health and Social Care (2012a).</a:t>
            </a:r>
          </a:p>
          <a:p>
            <a:r>
              <a:rPr lang="en-GB" dirty="0">
                <a:latin typeface="+mj-lt"/>
              </a:rPr>
              <a:t>Doorenbos AZ, Nies MA. The use of advance directives in a population of Asian Indian Hindus. J Transcult Nurs. 2003; 14:17-24.</a:t>
            </a:r>
          </a:p>
          <a:p>
            <a:r>
              <a:rPr lang="en-GB" dirty="0">
                <a:latin typeface="+mj-lt"/>
              </a:rPr>
              <a:t>Holmes J (2016). An overview of the domiciliary care market in the United Kingdom. UKHCA summary. United Kingdom Homecare Association website. </a:t>
            </a:r>
          </a:p>
          <a:p>
            <a:r>
              <a:rPr lang="en-GB" dirty="0">
                <a:latin typeface="+mj-lt"/>
              </a:rPr>
              <a:t>Maslow, A. H. (1943). A theory of human motivation. Psychological Review, 50(4), 370-96</a:t>
            </a:r>
          </a:p>
          <a:p>
            <a:r>
              <a:rPr lang="en-GB" dirty="0">
                <a:latin typeface="+mj-lt"/>
              </a:rPr>
              <a:t>McGrath P, Vun M, McLeod L. Needs and experiences of non- English speaking hospice patients and families in an English- speaking country. Am J Hosp Palliat Care. 2001;18:305-312</a:t>
            </a:r>
          </a:p>
          <a:p>
            <a:endParaRPr lang="en-GB" dirty="0"/>
          </a:p>
        </p:txBody>
      </p:sp>
    </p:spTree>
    <p:extLst>
      <p:ext uri="{BB962C8B-B14F-4D97-AF65-F5344CB8AC3E}">
        <p14:creationId xmlns:p14="http://schemas.microsoft.com/office/powerpoint/2010/main" val="38825671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EB7C3-5079-60A4-F659-8C472A2AC759}"/>
              </a:ext>
            </a:extLst>
          </p:cNvPr>
          <p:cNvSpPr>
            <a:spLocks noGrp="1"/>
          </p:cNvSpPr>
          <p:nvPr>
            <p:ph type="title"/>
          </p:nvPr>
        </p:nvSpPr>
        <p:spPr/>
        <p:txBody>
          <a:bodyPr/>
          <a:lstStyle/>
          <a:p>
            <a:r>
              <a:rPr lang="en-GB" dirty="0"/>
              <a:t>Ref…</a:t>
            </a:r>
          </a:p>
        </p:txBody>
      </p:sp>
      <p:sp>
        <p:nvSpPr>
          <p:cNvPr id="3" name="Content Placeholder 2">
            <a:extLst>
              <a:ext uri="{FF2B5EF4-FFF2-40B4-BE49-F238E27FC236}">
                <a16:creationId xmlns:a16="http://schemas.microsoft.com/office/drawing/2014/main" id="{ACD87C9D-A054-9012-C115-688489691CCE}"/>
              </a:ext>
            </a:extLst>
          </p:cNvPr>
          <p:cNvSpPr>
            <a:spLocks noGrp="1"/>
          </p:cNvSpPr>
          <p:nvPr>
            <p:ph idx="1"/>
          </p:nvPr>
        </p:nvSpPr>
        <p:spPr/>
        <p:txBody>
          <a:bodyPr>
            <a:normAutofit fontScale="92500" lnSpcReduction="20000"/>
          </a:bodyPr>
          <a:lstStyle/>
          <a:p>
            <a:r>
              <a:rPr lang="en-GB" dirty="0">
                <a:latin typeface="+mj-lt"/>
              </a:rPr>
              <a:t>NHS England (2017a) ‘Delayed transfers of care data 2017-18’. NHS England website. Available at: www.england.nhs.uk/statistics/statistical-work-areas/delayed-transfers-of-care/delayed-transfers-of-care-data-2017-18/ (accessed on 30 May 2018). </a:t>
            </a:r>
          </a:p>
          <a:p>
            <a:r>
              <a:rPr lang="en-GB" dirty="0">
                <a:latin typeface="+mj-lt"/>
              </a:rPr>
              <a:t>Office for National Statistics [ONS] (2016a) 'National Population Projections: 2016-based</a:t>
            </a:r>
          </a:p>
          <a:p>
            <a:r>
              <a:rPr lang="en-GB" dirty="0">
                <a:latin typeface="+mj-lt"/>
              </a:rPr>
              <a:t>Oliver D, Foot C, Humphries R (2014). Making our health and care systems fit for an ageing population. London: The King’s Fund.</a:t>
            </a:r>
          </a:p>
          <a:p>
            <a:r>
              <a:rPr lang="en-GB" b="0" i="0" dirty="0">
                <a:solidFill>
                  <a:srgbClr val="1C1D1E"/>
                </a:solidFill>
                <a:effectLst/>
                <a:latin typeface="+mj-lt"/>
              </a:rPr>
              <a:t>Pereira J. Legalizing euthanasia or assisted suicide: the illusion of safeguards and controls. Curr Oncol 2011; 18: e38–e45.</a:t>
            </a:r>
          </a:p>
          <a:p>
            <a:r>
              <a:rPr lang="en-US" dirty="0">
                <a:latin typeface="+mj-lt"/>
              </a:rPr>
              <a:t>Public Health Division C for HS. Oregon Death with Dignity Act, Data summary 2016 [Internet]. 2017 [cited 2018 Sep 15.</a:t>
            </a:r>
            <a:endParaRPr lang="en-GB" b="0" i="0" dirty="0">
              <a:solidFill>
                <a:srgbClr val="1C1D1E"/>
              </a:solidFill>
              <a:effectLst/>
              <a:latin typeface="+mj-lt"/>
            </a:endParaRPr>
          </a:p>
          <a:p>
            <a:r>
              <a:rPr lang="en-GB" b="0" i="0" dirty="0">
                <a:solidFill>
                  <a:srgbClr val="1C1D1E"/>
                </a:solidFill>
                <a:effectLst/>
                <a:latin typeface="+mj-lt"/>
              </a:rPr>
              <a:t>Radbruch L, Leget C, Bahr P, Muller-Busch C, Ellershaw J, de Conno F, et al. Euthanasia and physi- cian-assisted suicide: a white paper from the European Association for Palliative Care. Palliat Med 2016; 30: 104–16.</a:t>
            </a:r>
          </a:p>
          <a:p>
            <a:endParaRPr lang="en-GB" dirty="0"/>
          </a:p>
        </p:txBody>
      </p:sp>
    </p:spTree>
    <p:extLst>
      <p:ext uri="{BB962C8B-B14F-4D97-AF65-F5344CB8AC3E}">
        <p14:creationId xmlns:p14="http://schemas.microsoft.com/office/powerpoint/2010/main" val="32135773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5FCF3-1DE9-A89C-C7FA-D8C03C7936B0}"/>
              </a:ext>
            </a:extLst>
          </p:cNvPr>
          <p:cNvSpPr>
            <a:spLocks noGrp="1"/>
          </p:cNvSpPr>
          <p:nvPr>
            <p:ph type="title"/>
          </p:nvPr>
        </p:nvSpPr>
        <p:spPr/>
        <p:txBody>
          <a:bodyPr/>
          <a:lstStyle/>
          <a:p>
            <a:r>
              <a:rPr lang="en-GB" dirty="0"/>
              <a:t>Ref…</a:t>
            </a:r>
          </a:p>
        </p:txBody>
      </p:sp>
      <p:sp>
        <p:nvSpPr>
          <p:cNvPr id="3" name="Content Placeholder 2">
            <a:extLst>
              <a:ext uri="{FF2B5EF4-FFF2-40B4-BE49-F238E27FC236}">
                <a16:creationId xmlns:a16="http://schemas.microsoft.com/office/drawing/2014/main" id="{C1D93F3B-A9BE-2233-E9B0-4DA026ACE9B6}"/>
              </a:ext>
            </a:extLst>
          </p:cNvPr>
          <p:cNvSpPr>
            <a:spLocks noGrp="1"/>
          </p:cNvSpPr>
          <p:nvPr>
            <p:ph idx="1"/>
          </p:nvPr>
        </p:nvSpPr>
        <p:spPr/>
        <p:txBody>
          <a:bodyPr>
            <a:normAutofit lnSpcReduction="10000"/>
          </a:bodyPr>
          <a:lstStyle/>
          <a:p>
            <a:r>
              <a:rPr lang="en-GB" b="0" i="0" dirty="0">
                <a:solidFill>
                  <a:srgbClr val="1C1D1E"/>
                </a:solidFill>
                <a:effectLst/>
                <a:latin typeface="+mj-lt"/>
              </a:rPr>
              <a:t>Stone MJ. Goals of care at the end of life. Proc Bayl Univ Med Cent. 2001;14:134–7</a:t>
            </a:r>
          </a:p>
          <a:p>
            <a:r>
              <a:rPr lang="en-GB" b="0" i="0" dirty="0">
                <a:solidFill>
                  <a:srgbClr val="1C1D1E"/>
                </a:solidFill>
                <a:effectLst/>
                <a:latin typeface="+mj-lt"/>
              </a:rPr>
              <a:t>Voltz R, Akabayashi A, Reese C, Ohi G, Sass HM. End-of-life decisions and advance directives in palliative care: a cross-cultural survey of patients and health-care professionals. J Pain Symptom Manage. 1998;16:153-162.</a:t>
            </a:r>
          </a:p>
          <a:p>
            <a:r>
              <a:rPr lang="en-GB" b="0" i="0" dirty="0">
                <a:solidFill>
                  <a:srgbClr val="1C1D1E"/>
                </a:solidFill>
                <a:effectLst/>
                <a:latin typeface="+mj-lt"/>
              </a:rPr>
              <a:t>World Health Organization. WHO definition of palliative care. </a:t>
            </a:r>
            <a:r>
              <a:rPr lang="en-GB" b="0" i="0" dirty="0">
                <a:solidFill>
                  <a:srgbClr val="1C1D1E"/>
                </a:solidFill>
                <a:effectLst/>
                <a:latin typeface="+mj-lt"/>
                <a:hlinkClick r:id="rId2"/>
              </a:rPr>
              <a:t>http://www.who.int/cancer/palliative/definition/en</a:t>
            </a:r>
            <a:r>
              <a:rPr lang="en-GB" b="0" i="0" dirty="0">
                <a:solidFill>
                  <a:srgbClr val="1C1D1E"/>
                </a:solidFill>
                <a:effectLst/>
                <a:latin typeface="+mj-lt"/>
              </a:rPr>
              <a:t>.</a:t>
            </a:r>
          </a:p>
          <a:p>
            <a:r>
              <a:rPr lang="en-GB" b="0" i="0" dirty="0">
                <a:solidFill>
                  <a:srgbClr val="1C1D1E"/>
                </a:solidFill>
                <a:effectLst/>
                <a:latin typeface="+mj-lt"/>
              </a:rPr>
              <a:t>World Health Organization. WHO Expert Committee on Cancer Pain Relief and Active Supportive Care. Cancer pain relief and palliative care: Report of a WHO Expert Committee. Geneva: World Health Organization; 1990. 75 p. (Technical Report Series (WHO), 804).</a:t>
            </a:r>
          </a:p>
          <a:p>
            <a:r>
              <a:rPr lang="en-GB" b="0" i="0" dirty="0">
                <a:solidFill>
                  <a:srgbClr val="1C1D1E"/>
                </a:solidFill>
                <a:effectLst/>
                <a:latin typeface="+mj-lt"/>
              </a:rPr>
              <a:t>World Health Organization. </a:t>
            </a:r>
            <a:r>
              <a:rPr lang="en-GB" b="0" i="1" dirty="0">
                <a:solidFill>
                  <a:srgbClr val="1C1D1E"/>
                </a:solidFill>
                <a:effectLst/>
                <a:latin typeface="+mj-lt"/>
              </a:rPr>
              <a:t>National Cancer Control Programs: Policies and Managerial Guidelines</a:t>
            </a:r>
            <a:r>
              <a:rPr lang="en-GB" b="0" i="0" dirty="0">
                <a:solidFill>
                  <a:srgbClr val="1C1D1E"/>
                </a:solidFill>
                <a:effectLst/>
                <a:latin typeface="+mj-lt"/>
              </a:rPr>
              <a:t>. 2nd ed. Geneva: WHO; 2002.</a:t>
            </a:r>
          </a:p>
          <a:p>
            <a:endParaRPr lang="en-GB" dirty="0"/>
          </a:p>
        </p:txBody>
      </p:sp>
    </p:spTree>
    <p:extLst>
      <p:ext uri="{BB962C8B-B14F-4D97-AF65-F5344CB8AC3E}">
        <p14:creationId xmlns:p14="http://schemas.microsoft.com/office/powerpoint/2010/main" val="285565134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969</TotalTime>
  <Words>1700</Words>
  <Application>Microsoft Office PowerPoint</Application>
  <PresentationFormat>Widescreen</PresentationFormat>
  <Paragraphs>135</Paragraphs>
  <Slides>22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Trebuchet MS</vt:lpstr>
      <vt:lpstr>Wingdings 3</vt:lpstr>
      <vt:lpstr>Facet</vt:lpstr>
      <vt:lpstr>MARIA ZAHOOR ID:1911047 BSC HEALTH AND SOCIAL CARE COURSE:LIVING WITH CARE LECTURER: JOANNE DAVIES MBPH6009_BRIM</vt:lpstr>
      <vt:lpstr>                    END LIFE CARE</vt:lpstr>
      <vt:lpstr>PowerPoint Presentation</vt:lpstr>
      <vt:lpstr>Introduction </vt:lpstr>
      <vt:lpstr>Cont.…..</vt:lpstr>
      <vt:lpstr>Palliative care</vt:lpstr>
      <vt:lpstr>Palliative Care</vt:lpstr>
      <vt:lpstr>Palliative Care</vt:lpstr>
      <vt:lpstr>Home care</vt:lpstr>
      <vt:lpstr>Home Care</vt:lpstr>
      <vt:lpstr>Euthanasia/ assisted suicide</vt:lpstr>
      <vt:lpstr>Euthanasia</vt:lpstr>
      <vt:lpstr>Law for Euthanasia in the UK and other countries </vt:lpstr>
      <vt:lpstr>Care act</vt:lpstr>
      <vt:lpstr>Maslow’s theory</vt:lpstr>
      <vt:lpstr>Maslow ‘s theory</vt:lpstr>
      <vt:lpstr>Maslow ‘s theory</vt:lpstr>
      <vt:lpstr>Recommendation </vt:lpstr>
      <vt:lpstr>Cont.…</vt:lpstr>
      <vt:lpstr>References</vt:lpstr>
      <vt:lpstr>Ref…</vt:lpstr>
      <vt:lpstr>Ref…</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13</cp:revision>
  <dcterms:created xsi:type="dcterms:W3CDTF">2023-02-27T18:15:13Z</dcterms:created>
  <dcterms:modified xsi:type="dcterms:W3CDTF">2023-03-02T14:28:54Z</dcterms:modified>
</cp:coreProperties>
</file>