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9"/>
  </p:notesMasterIdLst>
  <p:sldIdLst>
    <p:sldId id="257" r:id="rId5"/>
    <p:sldId id="261" r:id="rId6"/>
    <p:sldId id="272" r:id="rId7"/>
    <p:sldId id="262" r:id="rId8"/>
    <p:sldId id="263" r:id="rId9"/>
    <p:sldId id="264" r:id="rId10"/>
    <p:sldId id="265" r:id="rId11"/>
    <p:sldId id="273" r:id="rId12"/>
    <p:sldId id="267" r:id="rId13"/>
    <p:sldId id="268" r:id="rId14"/>
    <p:sldId id="269" r:id="rId15"/>
    <p:sldId id="270" r:id="rId16"/>
    <p:sldId id="271"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903F"/>
    <a:srgbClr val="FCF7F1"/>
    <a:srgbClr val="344529"/>
    <a:srgbClr val="2B3922"/>
    <a:srgbClr val="2E3722"/>
    <a:srgbClr val="B8D233"/>
    <a:srgbClr val="5CC6D6"/>
    <a:srgbClr val="F8D22F"/>
    <a:srgbClr val="F03F2B"/>
    <a:srgbClr val="3488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015" autoAdjust="0"/>
    <p:restoredTop sz="72270" autoAdjust="0"/>
  </p:normalViewPr>
  <p:slideViewPr>
    <p:cSldViewPr snapToGrid="0">
      <p:cViewPr varScale="1">
        <p:scale>
          <a:sx n="67" d="100"/>
          <a:sy n="67" d="100"/>
        </p:scale>
        <p:origin x="1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dirty="0">
                <a:latin typeface="Arial" panose="020B0604020202020204" pitchFamily="34" charset="0"/>
                <a:cs typeface="Arial" panose="020B0604020202020204" pitchFamily="34" charset="0"/>
              </a:rPr>
              <a:t>Graph</a:t>
            </a:r>
            <a:r>
              <a:rPr lang="en-GB" baseline="0" dirty="0">
                <a:latin typeface="Arial" panose="020B0604020202020204" pitchFamily="34" charset="0"/>
                <a:cs typeface="Arial" panose="020B0604020202020204" pitchFamily="34" charset="0"/>
              </a:rPr>
              <a:t> to show Question 4 response, “Which digital app are you most confident in using?” </a:t>
            </a:r>
            <a:endParaRPr lang="en-GB" dirty="0">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Most Confident</c:v>
                </c:pt>
              </c:strCache>
            </c:strRef>
          </c:tx>
          <c:spPr>
            <a:solidFill>
              <a:schemeClr val="accent1"/>
            </a:solidFill>
            <a:ln>
              <a:noFill/>
            </a:ln>
            <a:effectLst/>
          </c:spPr>
          <c:invertIfNegative val="0"/>
          <c:cat>
            <c:strRef>
              <c:f>Sheet1!$A$2:$A$5</c:f>
              <c:strCache>
                <c:ptCount val="4"/>
                <c:pt idx="0">
                  <c:v>Word</c:v>
                </c:pt>
                <c:pt idx="1">
                  <c:v>Teams</c:v>
                </c:pt>
                <c:pt idx="2">
                  <c:v>WhatsApp</c:v>
                </c:pt>
                <c:pt idx="3">
                  <c:v>Moodle</c:v>
                </c:pt>
              </c:strCache>
            </c:strRef>
          </c:cat>
          <c:val>
            <c:numRef>
              <c:f>Sheet1!$B$2:$B$5</c:f>
              <c:numCache>
                <c:formatCode>General</c:formatCode>
                <c:ptCount val="4"/>
                <c:pt idx="0">
                  <c:v>1</c:v>
                </c:pt>
                <c:pt idx="1">
                  <c:v>3</c:v>
                </c:pt>
                <c:pt idx="2">
                  <c:v>3</c:v>
                </c:pt>
                <c:pt idx="3">
                  <c:v>2</c:v>
                </c:pt>
              </c:numCache>
            </c:numRef>
          </c:val>
          <c:extLst>
            <c:ext xmlns:c16="http://schemas.microsoft.com/office/drawing/2014/chart" uri="{C3380CC4-5D6E-409C-BE32-E72D297353CC}">
              <c16:uniqueId val="{00000000-838C-4C75-8F6B-8F14101C75E5}"/>
            </c:ext>
          </c:extLst>
        </c:ser>
        <c:ser>
          <c:idx val="1"/>
          <c:order val="1"/>
          <c:tx>
            <c:strRef>
              <c:f>Sheet1!$C$1</c:f>
              <c:strCache>
                <c:ptCount val="1"/>
                <c:pt idx="0">
                  <c:v>Least Confident</c:v>
                </c:pt>
              </c:strCache>
            </c:strRef>
          </c:tx>
          <c:spPr>
            <a:solidFill>
              <a:schemeClr val="accent2"/>
            </a:solidFill>
            <a:ln>
              <a:noFill/>
            </a:ln>
            <a:effectLst/>
          </c:spPr>
          <c:invertIfNegative val="0"/>
          <c:cat>
            <c:strRef>
              <c:f>Sheet1!$A$2:$A$5</c:f>
              <c:strCache>
                <c:ptCount val="4"/>
                <c:pt idx="0">
                  <c:v>Word</c:v>
                </c:pt>
                <c:pt idx="1">
                  <c:v>Teams</c:v>
                </c:pt>
                <c:pt idx="2">
                  <c:v>WhatsApp</c:v>
                </c:pt>
                <c:pt idx="3">
                  <c:v>Moodle</c:v>
                </c:pt>
              </c:strCache>
            </c:strRef>
          </c:cat>
          <c:val>
            <c:numRef>
              <c:f>Sheet1!$C$2:$C$5</c:f>
              <c:numCache>
                <c:formatCode>General</c:formatCode>
                <c:ptCount val="4"/>
                <c:pt idx="0">
                  <c:v>3</c:v>
                </c:pt>
                <c:pt idx="1">
                  <c:v>1</c:v>
                </c:pt>
                <c:pt idx="2">
                  <c:v>1</c:v>
                </c:pt>
                <c:pt idx="3">
                  <c:v>3</c:v>
                </c:pt>
              </c:numCache>
            </c:numRef>
          </c:val>
          <c:extLst>
            <c:ext xmlns:c16="http://schemas.microsoft.com/office/drawing/2014/chart" uri="{C3380CC4-5D6E-409C-BE32-E72D297353CC}">
              <c16:uniqueId val="{00000001-838C-4C75-8F6B-8F14101C75E5}"/>
            </c:ext>
          </c:extLst>
        </c:ser>
        <c:dLbls>
          <c:showLegendKey val="0"/>
          <c:showVal val="0"/>
          <c:showCatName val="0"/>
          <c:showSerName val="0"/>
          <c:showPercent val="0"/>
          <c:showBubbleSize val="0"/>
        </c:dLbls>
        <c:gapWidth val="219"/>
        <c:overlap val="-27"/>
        <c:axId val="442507744"/>
        <c:axId val="442497344"/>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Column1</c:v>
                      </c:pt>
                    </c:strCache>
                  </c:strRef>
                </c:tx>
                <c:spPr>
                  <a:solidFill>
                    <a:schemeClr val="accent3"/>
                  </a:solidFill>
                  <a:ln>
                    <a:noFill/>
                  </a:ln>
                  <a:effectLst/>
                </c:spPr>
                <c:invertIfNegative val="0"/>
                <c:cat>
                  <c:strRef>
                    <c:extLst>
                      <c:ext uri="{02D57815-91ED-43cb-92C2-25804820EDAC}">
                        <c15:formulaRef>
                          <c15:sqref>Sheet1!$A$2:$A$5</c15:sqref>
                        </c15:formulaRef>
                      </c:ext>
                    </c:extLst>
                    <c:strCache>
                      <c:ptCount val="4"/>
                      <c:pt idx="0">
                        <c:v>Word</c:v>
                      </c:pt>
                      <c:pt idx="1">
                        <c:v>Teams</c:v>
                      </c:pt>
                      <c:pt idx="2">
                        <c:v>WhatsApp</c:v>
                      </c:pt>
                      <c:pt idx="3">
                        <c:v>Moodle</c:v>
                      </c:pt>
                    </c:strCache>
                  </c:strRef>
                </c:cat>
                <c:val>
                  <c:numRef>
                    <c:extLst>
                      <c:ext uri="{02D57815-91ED-43cb-92C2-25804820EDAC}">
                        <c15:formulaRef>
                          <c15:sqref>Sheet1!$D$2:$D$5</c15:sqref>
                        </c15:formulaRef>
                      </c:ext>
                    </c:extLst>
                    <c:numCache>
                      <c:formatCode>General</c:formatCode>
                      <c:ptCount val="4"/>
                    </c:numCache>
                  </c:numRef>
                </c:val>
                <c:extLst>
                  <c:ext xmlns:c16="http://schemas.microsoft.com/office/drawing/2014/chart" uri="{C3380CC4-5D6E-409C-BE32-E72D297353CC}">
                    <c16:uniqueId val="{00000002-838C-4C75-8F6B-8F14101C75E5}"/>
                  </c:ext>
                </c:extLst>
              </c15:ser>
            </c15:filteredBarSeries>
          </c:ext>
        </c:extLst>
      </c:barChart>
      <c:catAx>
        <c:axId val="442507744"/>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dirty="0"/>
                  <a:t>Digital</a:t>
                </a:r>
                <a:r>
                  <a:rPr lang="en-GB" baseline="0" dirty="0"/>
                  <a:t> Skill</a:t>
                </a:r>
                <a:endParaRPr lang="en-GB" dirty="0"/>
              </a:p>
            </c:rich>
          </c:tx>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2497344"/>
        <c:crosses val="autoZero"/>
        <c:auto val="1"/>
        <c:lblAlgn val="ctr"/>
        <c:lblOffset val="100"/>
        <c:noMultiLvlLbl val="0"/>
      </c:catAx>
      <c:valAx>
        <c:axId val="4424973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dirty="0"/>
                  <a:t>Number</a:t>
                </a:r>
                <a:r>
                  <a:rPr lang="en-GB" baseline="0" dirty="0"/>
                  <a:t> of Responses </a:t>
                </a:r>
                <a:endParaRPr lang="en-GB" dirty="0"/>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2507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C36EE1-5FBC-4854-9BA6-EFE59793775F}" type="datetimeFigureOut">
              <a:rPr lang="en-GB" smtClean="0"/>
              <a:t>14/03/2023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CF38BA-E6F2-4980-B1C5-354F3901DA0F}" type="slidenum">
              <a:rPr lang="en-GB" smtClean="0"/>
              <a:t>‹#›</a:t>
            </a:fld>
            <a:endParaRPr lang="en-GB"/>
          </a:p>
        </p:txBody>
      </p:sp>
    </p:spTree>
    <p:extLst>
      <p:ext uri="{BB962C8B-B14F-4D97-AF65-F5344CB8AC3E}">
        <p14:creationId xmlns:p14="http://schemas.microsoft.com/office/powerpoint/2010/main" val="4291168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students that are in class and without a laptop could be directed to shared space computer room to complete the download and saving of the template. Emphasis the importance of completing this in class time as if students encounter issues, it is important to find out as soon as possible. Some students will already have completed this task during preceding weeks, but do allocate some time so all students have a supported opportunity to do this. </a:t>
            </a:r>
          </a:p>
          <a:p>
            <a:endParaRPr lang="en-GB" dirty="0"/>
          </a:p>
          <a:p>
            <a:endParaRPr lang="en-GB" dirty="0"/>
          </a:p>
        </p:txBody>
      </p:sp>
      <p:sp>
        <p:nvSpPr>
          <p:cNvPr id="4" name="Slide Number Placeholder 3"/>
          <p:cNvSpPr>
            <a:spLocks noGrp="1"/>
          </p:cNvSpPr>
          <p:nvPr>
            <p:ph type="sldNum" sz="quarter" idx="5"/>
          </p:nvPr>
        </p:nvSpPr>
        <p:spPr/>
        <p:txBody>
          <a:bodyPr/>
          <a:lstStyle/>
          <a:p>
            <a:fld id="{02CF38BA-E6F2-4980-B1C5-354F3901DA0F}" type="slidenum">
              <a:rPr lang="en-GB" smtClean="0"/>
              <a:t>4</a:t>
            </a:fld>
            <a:endParaRPr lang="en-GB"/>
          </a:p>
        </p:txBody>
      </p:sp>
    </p:spTree>
    <p:extLst>
      <p:ext uri="{BB962C8B-B14F-4D97-AF65-F5344CB8AC3E}">
        <p14:creationId xmlns:p14="http://schemas.microsoft.com/office/powerpoint/2010/main" val="116591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how a contents supports the reader and adds to the professional look of a document. </a:t>
            </a:r>
          </a:p>
        </p:txBody>
      </p:sp>
      <p:sp>
        <p:nvSpPr>
          <p:cNvPr id="4" name="Slide Number Placeholder 3"/>
          <p:cNvSpPr>
            <a:spLocks noGrp="1"/>
          </p:cNvSpPr>
          <p:nvPr>
            <p:ph type="sldNum" sz="quarter" idx="5"/>
          </p:nvPr>
        </p:nvSpPr>
        <p:spPr/>
        <p:txBody>
          <a:bodyPr/>
          <a:lstStyle/>
          <a:p>
            <a:fld id="{02CF38BA-E6F2-4980-B1C5-354F3901DA0F}" type="slidenum">
              <a:rPr lang="en-GB" smtClean="0"/>
              <a:t>5</a:t>
            </a:fld>
            <a:endParaRPr lang="en-GB"/>
          </a:p>
        </p:txBody>
      </p:sp>
    </p:spTree>
    <p:extLst>
      <p:ext uri="{BB962C8B-B14F-4D97-AF65-F5344CB8AC3E}">
        <p14:creationId xmlns:p14="http://schemas.microsoft.com/office/powerpoint/2010/main" val="3405541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students that the rationale that they developed during the research proposal presentation may be helpful here for providing relevant background literature. </a:t>
            </a:r>
          </a:p>
          <a:p>
            <a:endParaRPr lang="en-GB" dirty="0"/>
          </a:p>
          <a:p>
            <a:r>
              <a:rPr lang="en-GB" dirty="0"/>
              <a:t>Remind students what hypothesis means. </a:t>
            </a:r>
          </a:p>
          <a:p>
            <a:endParaRPr lang="en-GB" dirty="0"/>
          </a:p>
          <a:p>
            <a:endParaRPr lang="en-GB" dirty="0"/>
          </a:p>
        </p:txBody>
      </p:sp>
      <p:sp>
        <p:nvSpPr>
          <p:cNvPr id="4" name="Slide Number Placeholder 3"/>
          <p:cNvSpPr>
            <a:spLocks noGrp="1"/>
          </p:cNvSpPr>
          <p:nvPr>
            <p:ph type="sldNum" sz="quarter" idx="5"/>
          </p:nvPr>
        </p:nvSpPr>
        <p:spPr/>
        <p:txBody>
          <a:bodyPr/>
          <a:lstStyle/>
          <a:p>
            <a:fld id="{02CF38BA-E6F2-4980-B1C5-354F3901DA0F}" type="slidenum">
              <a:rPr lang="en-GB" smtClean="0"/>
              <a:t>6</a:t>
            </a:fld>
            <a:endParaRPr lang="en-GB"/>
          </a:p>
        </p:txBody>
      </p:sp>
    </p:spTree>
    <p:extLst>
      <p:ext uri="{BB962C8B-B14F-4D97-AF65-F5344CB8AC3E}">
        <p14:creationId xmlns:p14="http://schemas.microsoft.com/office/powerpoint/2010/main" val="3677901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should have all of this information as they have by week 9, completed their proposal and data collection. </a:t>
            </a:r>
          </a:p>
          <a:p>
            <a:endParaRPr lang="en-GB" dirty="0"/>
          </a:p>
          <a:p>
            <a:r>
              <a:rPr lang="en-GB" dirty="0"/>
              <a:t>The research question is one chosen from the three offered in the component 1 assignment brief. </a:t>
            </a:r>
          </a:p>
          <a:p>
            <a:r>
              <a:rPr lang="en-GB" dirty="0"/>
              <a:t>The method of data collection for most will be MS Forms questionnaire. </a:t>
            </a:r>
          </a:p>
          <a:p>
            <a:r>
              <a:rPr lang="en-GB" dirty="0"/>
              <a:t>The questions asked need to be listed, a blank copy of their questionnaire needs to be included in the appendix. </a:t>
            </a:r>
          </a:p>
          <a:p>
            <a:r>
              <a:rPr lang="en-GB" dirty="0"/>
              <a:t>The ethical considerations should have been detailed in their group presentations – all students should have asked for consent for voluntary participation and all should have collected data anonymously. All student be committed to reporting their data ethically, not inventing or editing results. </a:t>
            </a:r>
          </a:p>
        </p:txBody>
      </p:sp>
      <p:sp>
        <p:nvSpPr>
          <p:cNvPr id="4" name="Slide Number Placeholder 3"/>
          <p:cNvSpPr>
            <a:spLocks noGrp="1"/>
          </p:cNvSpPr>
          <p:nvPr>
            <p:ph type="sldNum" sz="quarter" idx="5"/>
          </p:nvPr>
        </p:nvSpPr>
        <p:spPr/>
        <p:txBody>
          <a:bodyPr/>
          <a:lstStyle/>
          <a:p>
            <a:fld id="{02CF38BA-E6F2-4980-B1C5-354F3901DA0F}" type="slidenum">
              <a:rPr lang="en-GB" smtClean="0"/>
              <a:t>7</a:t>
            </a:fld>
            <a:endParaRPr lang="en-GB"/>
          </a:p>
        </p:txBody>
      </p:sp>
    </p:spTree>
    <p:extLst>
      <p:ext uri="{BB962C8B-B14F-4D97-AF65-F5344CB8AC3E}">
        <p14:creationId xmlns:p14="http://schemas.microsoft.com/office/powerpoint/2010/main" val="152745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Last week students began to examine their results. Make it clear to students that to pass the assignment, there must be at least one result reported. Those students going for distinction marks need to demonstrate  secure and varied skills so should aim to demonstrated the use of at least Pie and Bar charts which need to be labelled accurately. </a:t>
            </a:r>
          </a:p>
          <a:p>
            <a:endParaRPr lang="en-GB" dirty="0"/>
          </a:p>
          <a:p>
            <a:r>
              <a:rPr lang="en-GB" dirty="0"/>
              <a:t>Encourage students to try out different options to see what works for them.  If students want to use the same type of bar chart or pie chart for each question that is fine as long as accurate and anonymised data is presented. </a:t>
            </a:r>
          </a:p>
          <a:p>
            <a:endParaRPr lang="en-GB" dirty="0"/>
          </a:p>
          <a:p>
            <a:r>
              <a:rPr lang="en-GB" dirty="0"/>
              <a:t>Results should only be reported and not discussed in the results section of the final report, discussion about what the results show should occur during the ‘discussion’ section of the report.  </a:t>
            </a:r>
          </a:p>
        </p:txBody>
      </p:sp>
      <p:sp>
        <p:nvSpPr>
          <p:cNvPr id="4" name="Slide Number Placeholder 3"/>
          <p:cNvSpPr>
            <a:spLocks noGrp="1"/>
          </p:cNvSpPr>
          <p:nvPr>
            <p:ph type="sldNum" sz="quarter" idx="5"/>
          </p:nvPr>
        </p:nvSpPr>
        <p:spPr/>
        <p:txBody>
          <a:bodyPr/>
          <a:lstStyle/>
          <a:p>
            <a:fld id="{9982A691-70CD-4354-86A8-50A1EB3941F6}" type="slidenum">
              <a:rPr lang="en-GB" smtClean="0"/>
              <a:t>8</a:t>
            </a:fld>
            <a:endParaRPr lang="en-GB"/>
          </a:p>
        </p:txBody>
      </p:sp>
    </p:spTree>
    <p:extLst>
      <p:ext uri="{BB962C8B-B14F-4D97-AF65-F5344CB8AC3E}">
        <p14:creationId xmlns:p14="http://schemas.microsoft.com/office/powerpoint/2010/main" val="2917646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it clear to students that the discussion section is where they can begin to write about what they feel their result actually show. Those students that are aiming for merits and distinction marks will link their results with relevant literature. For example, if more participants used WhatsApp, is this expected? Have other studies found this? </a:t>
            </a:r>
          </a:p>
          <a:p>
            <a:endParaRPr lang="en-GB" dirty="0"/>
          </a:p>
          <a:p>
            <a:r>
              <a:rPr lang="en-GB" dirty="0"/>
              <a:t>Provide students with time to begin drafting their discussion section, students that do not appear to be engaging should share a plan or notes with their lecturer. </a:t>
            </a:r>
          </a:p>
          <a:p>
            <a:endParaRPr lang="en-GB" dirty="0"/>
          </a:p>
          <a:p>
            <a:r>
              <a:rPr lang="en-GB" dirty="0"/>
              <a:t>Let students know that they can mention the limitations of their study here, aim to keep information relating to limitation below 100 words. </a:t>
            </a:r>
          </a:p>
        </p:txBody>
      </p:sp>
      <p:sp>
        <p:nvSpPr>
          <p:cNvPr id="4" name="Slide Number Placeholder 3"/>
          <p:cNvSpPr>
            <a:spLocks noGrp="1"/>
          </p:cNvSpPr>
          <p:nvPr>
            <p:ph type="sldNum" sz="quarter" idx="5"/>
          </p:nvPr>
        </p:nvSpPr>
        <p:spPr/>
        <p:txBody>
          <a:bodyPr/>
          <a:lstStyle/>
          <a:p>
            <a:fld id="{02CF38BA-E6F2-4980-B1C5-354F3901DA0F}" type="slidenum">
              <a:rPr lang="en-GB" smtClean="0"/>
              <a:t>9</a:t>
            </a:fld>
            <a:endParaRPr lang="en-GB"/>
          </a:p>
        </p:txBody>
      </p:sp>
    </p:spTree>
    <p:extLst>
      <p:ext uri="{BB962C8B-B14F-4D97-AF65-F5344CB8AC3E}">
        <p14:creationId xmlns:p14="http://schemas.microsoft.com/office/powerpoint/2010/main" val="1679586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students may already have some ideas about what their conclusions are, other student may not have analysed their results. </a:t>
            </a:r>
          </a:p>
          <a:p>
            <a:endParaRPr lang="en-GB" dirty="0"/>
          </a:p>
          <a:p>
            <a:r>
              <a:rPr lang="en-GB" dirty="0"/>
              <a:t>Allow students time to begin considering, planning or drafting their conclusive points. </a:t>
            </a:r>
          </a:p>
        </p:txBody>
      </p:sp>
      <p:sp>
        <p:nvSpPr>
          <p:cNvPr id="4" name="Slide Number Placeholder 3"/>
          <p:cNvSpPr>
            <a:spLocks noGrp="1"/>
          </p:cNvSpPr>
          <p:nvPr>
            <p:ph type="sldNum" sz="quarter" idx="5"/>
          </p:nvPr>
        </p:nvSpPr>
        <p:spPr/>
        <p:txBody>
          <a:bodyPr/>
          <a:lstStyle/>
          <a:p>
            <a:fld id="{02CF38BA-E6F2-4980-B1C5-354F3901DA0F}" type="slidenum">
              <a:rPr lang="en-GB" smtClean="0"/>
              <a:t>10</a:t>
            </a:fld>
            <a:endParaRPr lang="en-GB"/>
          </a:p>
        </p:txBody>
      </p:sp>
    </p:spTree>
    <p:extLst>
      <p:ext uri="{BB962C8B-B14F-4D97-AF65-F5344CB8AC3E}">
        <p14:creationId xmlns:p14="http://schemas.microsoft.com/office/powerpoint/2010/main" val="2076459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Demonstrate to students how they can include a blank version of their questionnaire in their appendix, text version or snipped images. All questions must be included as the assessor may use this as reference when grading the work. </a:t>
            </a:r>
          </a:p>
          <a:p>
            <a:endParaRPr lang="en-GB" dirty="0"/>
          </a:p>
          <a:p>
            <a:r>
              <a:rPr lang="en-GB" dirty="0"/>
              <a:t>Allow students time to attempt this themselves. </a:t>
            </a:r>
          </a:p>
        </p:txBody>
      </p:sp>
      <p:sp>
        <p:nvSpPr>
          <p:cNvPr id="4" name="Slide Number Placeholder 3"/>
          <p:cNvSpPr>
            <a:spLocks noGrp="1"/>
          </p:cNvSpPr>
          <p:nvPr>
            <p:ph type="sldNum" sz="quarter" idx="5"/>
          </p:nvPr>
        </p:nvSpPr>
        <p:spPr/>
        <p:txBody>
          <a:bodyPr/>
          <a:lstStyle/>
          <a:p>
            <a:fld id="{02CF38BA-E6F2-4980-B1C5-354F3901DA0F}" type="slidenum">
              <a:rPr lang="en-GB" smtClean="0"/>
              <a:t>12</a:t>
            </a:fld>
            <a:endParaRPr lang="en-GB"/>
          </a:p>
        </p:txBody>
      </p:sp>
    </p:spTree>
    <p:extLst>
      <p:ext uri="{BB962C8B-B14F-4D97-AF65-F5344CB8AC3E}">
        <p14:creationId xmlns:p14="http://schemas.microsoft.com/office/powerpoint/2010/main" val="27688383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3/14/2023</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3/14/2023</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3/14/2023</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3/14/2023</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3/14/2023</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hyperlink" Target="https://www-citethemrightonline-com.ezproxy.uwtsd.ac.uk/category-list?docid=CTRHarvard"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uwtsd.ac.uk/library/" TargetMode="External"/><Relationship Id="rId2" Type="http://schemas.openxmlformats.org/officeDocument/2006/relationships/hyperlink" Target="https://whelf-uwtsd.alma.exlibrisgroup.com/leganto/public/44WHELF_UWTSD/lists/6206887200002421?auth=SAML" TargetMode="External"/><Relationship Id="rId1" Type="http://schemas.openxmlformats.org/officeDocument/2006/relationships/slideLayout" Target="../slideLayouts/slideLayout2.xml"/><Relationship Id="rId4" Type="http://schemas.openxmlformats.org/officeDocument/2006/relationships/hyperlink" Target="https://scholar.google.co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Research report writing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5861011" y="3995988"/>
            <a:ext cx="5286582" cy="559656"/>
          </a:xfrm>
        </p:spPr>
        <p:txBody>
          <a:bodyPr>
            <a:normAutofit fontScale="92500" lnSpcReduction="20000"/>
          </a:bodyPr>
          <a:lstStyle/>
          <a:p>
            <a:pPr>
              <a:spcAft>
                <a:spcPts val="600"/>
              </a:spcAft>
            </a:pPr>
            <a:r>
              <a:rPr lang="en-US" dirty="0">
                <a:solidFill>
                  <a:schemeClr val="tx1"/>
                </a:solidFill>
              </a:rPr>
              <a:t>Week 9 – Digital Skills and Research methods. </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 we will…</a:t>
            </a:r>
          </a:p>
        </p:txBody>
      </p:sp>
      <p:grpSp>
        <p:nvGrpSpPr>
          <p:cNvPr id="14" name="Group 13">
            <a:extLst>
              <a:ext uri="{FF2B5EF4-FFF2-40B4-BE49-F238E27FC236}">
                <a16:creationId xmlns:a16="http://schemas.microsoft.com/office/drawing/2014/main" id="{FB4E9988-7D1F-4F1F-B3EC-10BE2765F4FD}"/>
              </a:ext>
            </a:extLst>
          </p:cNvPr>
          <p:cNvGrpSpPr/>
          <p:nvPr/>
        </p:nvGrpSpPr>
        <p:grpSpPr>
          <a:xfrm>
            <a:off x="1102406" y="2620368"/>
            <a:ext cx="2981250" cy="3105001"/>
            <a:chOff x="1102406" y="2620368"/>
            <a:chExt cx="2981250" cy="3105001"/>
          </a:xfrm>
        </p:grpSpPr>
        <p:sp>
          <p:nvSpPr>
            <p:cNvPr id="4" name="Oval 3">
              <a:extLst>
                <a:ext uri="{FF2B5EF4-FFF2-40B4-BE49-F238E27FC236}">
                  <a16:creationId xmlns:a16="http://schemas.microsoft.com/office/drawing/2014/main" id="{EF55C0E6-7A29-46C7-A526-DF5E9263B013}"/>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Magnifying glass">
              <a:extLst>
                <a:ext uri="{FF2B5EF4-FFF2-40B4-BE49-F238E27FC236}">
                  <a16:creationId xmlns:a16="http://schemas.microsoft.com/office/drawing/2014/main" id="{C9D3838B-0351-4FE9-AC78-81B7AF7B3DCF}"/>
                </a:ext>
              </a:extLst>
            </p:cNvPr>
            <p:cNvSpPr/>
            <p:nvPr/>
          </p:nvSpPr>
          <p:spPr>
            <a:xfrm>
              <a:off x="2071312" y="3007931"/>
              <a:ext cx="1043437" cy="104343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45044E08-0441-44B2-94CD-4B3606997826}"/>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Explore each element of your research report</a:t>
              </a:r>
            </a:p>
          </p:txBody>
        </p:sp>
      </p:grpSp>
      <p:grpSp>
        <p:nvGrpSpPr>
          <p:cNvPr id="15" name="Group 14">
            <a:extLst>
              <a:ext uri="{FF2B5EF4-FFF2-40B4-BE49-F238E27FC236}">
                <a16:creationId xmlns:a16="http://schemas.microsoft.com/office/drawing/2014/main" id="{98A32023-F2B7-4DC4-9F5F-FFBAB590262C}"/>
              </a:ext>
            </a:extLst>
          </p:cNvPr>
          <p:cNvGrpSpPr/>
          <p:nvPr/>
        </p:nvGrpSpPr>
        <p:grpSpPr>
          <a:xfrm>
            <a:off x="4605374" y="2620368"/>
            <a:ext cx="2981250" cy="3105001"/>
            <a:chOff x="4605374" y="2620368"/>
            <a:chExt cx="2981250" cy="3105001"/>
          </a:xfrm>
        </p:grpSpPr>
        <p:sp>
          <p:nvSpPr>
            <p:cNvPr id="8" name="Oval 7">
              <a:extLst>
                <a:ext uri="{FF2B5EF4-FFF2-40B4-BE49-F238E27FC236}">
                  <a16:creationId xmlns:a16="http://schemas.microsoft.com/office/drawing/2014/main" id="{49412FF0-B302-4997-B4E8-F19B6BA5DEFD}"/>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Pencil">
              <a:extLst>
                <a:ext uri="{FF2B5EF4-FFF2-40B4-BE49-F238E27FC236}">
                  <a16:creationId xmlns:a16="http://schemas.microsoft.com/office/drawing/2014/main" id="{39E60B10-0EC4-4E4F-94B3-11C5D9F3EA57}"/>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632BF8B8-C4EB-486A-83B1-239CA384B851}"/>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Provide</a:t>
              </a:r>
              <a:r>
                <a:rPr lang="en-US" sz="1700" kern="1200" baseline="0" dirty="0"/>
                <a:t> time to attempt drafting of sections</a:t>
              </a:r>
              <a:endParaRPr lang="en-US" sz="1700" kern="1200" dirty="0"/>
            </a:p>
          </p:txBody>
        </p:sp>
      </p:grpSp>
      <p:grpSp>
        <p:nvGrpSpPr>
          <p:cNvPr id="16" name="Group 15">
            <a:extLst>
              <a:ext uri="{FF2B5EF4-FFF2-40B4-BE49-F238E27FC236}">
                <a16:creationId xmlns:a16="http://schemas.microsoft.com/office/drawing/2014/main" id="{89BF480C-87B5-4C69-8184-ADDE0C446D34}"/>
              </a:ext>
            </a:extLst>
          </p:cNvPr>
          <p:cNvGrpSpPr/>
          <p:nvPr/>
        </p:nvGrpSpPr>
        <p:grpSpPr>
          <a:xfrm>
            <a:off x="8108343" y="2620368"/>
            <a:ext cx="2981250" cy="3105001"/>
            <a:chOff x="8108343" y="2620368"/>
            <a:chExt cx="2981250" cy="3105001"/>
          </a:xfrm>
        </p:grpSpPr>
        <p:sp>
          <p:nvSpPr>
            <p:cNvPr id="11" name="Oval 10">
              <a:extLst>
                <a:ext uri="{FF2B5EF4-FFF2-40B4-BE49-F238E27FC236}">
                  <a16:creationId xmlns:a16="http://schemas.microsoft.com/office/drawing/2014/main" id="{18626034-420F-4F44-B24E-4C34CC38F15D}"/>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Open Book">
              <a:extLst>
                <a:ext uri="{FF2B5EF4-FFF2-40B4-BE49-F238E27FC236}">
                  <a16:creationId xmlns:a16="http://schemas.microsoft.com/office/drawing/2014/main" id="{BF0F53D7-3465-40E7-B1E7-E1DD0B19BAE7}"/>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D08AB838-7509-45C3-9F4F-9DFDE9BFA880}"/>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Support</a:t>
              </a:r>
              <a:r>
                <a:rPr lang="en-US" sz="1700" kern="1200" baseline="0" dirty="0"/>
                <a:t> with signposting to useful literature</a:t>
              </a:r>
              <a:endParaRPr lang="en-US" sz="1700" kern="1200" dirty="0"/>
            </a:p>
          </p:txBody>
        </p:sp>
      </p:gr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96713-D006-4063-A10F-03892E4E1C1B}"/>
              </a:ext>
            </a:extLst>
          </p:cNvPr>
          <p:cNvSpPr>
            <a:spLocks noGrp="1"/>
          </p:cNvSpPr>
          <p:nvPr>
            <p:ph type="title"/>
          </p:nvPr>
        </p:nvSpPr>
        <p:spPr>
          <a:xfrm>
            <a:off x="552451" y="439956"/>
            <a:ext cx="10058400" cy="806378"/>
          </a:xfrm>
          <a:ln w="57150"/>
        </p:spPr>
        <p:style>
          <a:lnRef idx="2">
            <a:schemeClr val="accent2"/>
          </a:lnRef>
          <a:fillRef idx="1">
            <a:schemeClr val="lt1"/>
          </a:fillRef>
          <a:effectRef idx="0">
            <a:schemeClr val="accent2"/>
          </a:effectRef>
          <a:fontRef idx="minor">
            <a:schemeClr val="dk1"/>
          </a:fontRef>
        </p:style>
        <p:txBody>
          <a:bodyPr/>
          <a:lstStyle/>
          <a:p>
            <a:r>
              <a:rPr lang="en-GB" dirty="0"/>
              <a:t>Component 2 Task – Research Report</a:t>
            </a:r>
          </a:p>
        </p:txBody>
      </p:sp>
      <p:pic>
        <p:nvPicPr>
          <p:cNvPr id="11" name="Content Placeholder 10">
            <a:extLst>
              <a:ext uri="{FF2B5EF4-FFF2-40B4-BE49-F238E27FC236}">
                <a16:creationId xmlns:a16="http://schemas.microsoft.com/office/drawing/2014/main" id="{F1417BA6-8BE4-DAB9-488D-560FD11F3DDA}"/>
              </a:ext>
            </a:extLst>
          </p:cNvPr>
          <p:cNvPicPr>
            <a:picLocks noGrp="1" noChangeAspect="1"/>
          </p:cNvPicPr>
          <p:nvPr>
            <p:ph idx="1"/>
          </p:nvPr>
        </p:nvPicPr>
        <p:blipFill>
          <a:blip r:embed="rId2"/>
          <a:stretch>
            <a:fillRect/>
          </a:stretch>
        </p:blipFill>
        <p:spPr>
          <a:xfrm>
            <a:off x="7982607" y="4654140"/>
            <a:ext cx="3429000" cy="923925"/>
          </a:xfrm>
        </p:spPr>
      </p:pic>
      <p:pic>
        <p:nvPicPr>
          <p:cNvPr id="13" name="Picture 12">
            <a:extLst>
              <a:ext uri="{FF2B5EF4-FFF2-40B4-BE49-F238E27FC236}">
                <a16:creationId xmlns:a16="http://schemas.microsoft.com/office/drawing/2014/main" id="{0FB0321A-36EF-066E-4AF5-4EA4DDBC827F}"/>
              </a:ext>
            </a:extLst>
          </p:cNvPr>
          <p:cNvPicPr>
            <a:picLocks noChangeAspect="1"/>
          </p:cNvPicPr>
          <p:nvPr/>
        </p:nvPicPr>
        <p:blipFill>
          <a:blip r:embed="rId3"/>
          <a:stretch>
            <a:fillRect/>
          </a:stretch>
        </p:blipFill>
        <p:spPr>
          <a:xfrm>
            <a:off x="802727" y="1523206"/>
            <a:ext cx="6843655" cy="4530753"/>
          </a:xfrm>
          <a:prstGeom prst="rect">
            <a:avLst/>
          </a:prstGeom>
        </p:spPr>
      </p:pic>
      <p:pic>
        <p:nvPicPr>
          <p:cNvPr id="5" name="Picture 4">
            <a:extLst>
              <a:ext uri="{FF2B5EF4-FFF2-40B4-BE49-F238E27FC236}">
                <a16:creationId xmlns:a16="http://schemas.microsoft.com/office/drawing/2014/main" id="{2F7CBC52-5125-4FBB-8A65-2B7E2F6A2DB4}"/>
              </a:ext>
            </a:extLst>
          </p:cNvPr>
          <p:cNvPicPr>
            <a:picLocks noChangeAspect="1"/>
          </p:cNvPicPr>
          <p:nvPr/>
        </p:nvPicPr>
        <p:blipFill>
          <a:blip r:embed="rId4"/>
          <a:stretch>
            <a:fillRect/>
          </a:stretch>
        </p:blipFill>
        <p:spPr>
          <a:xfrm>
            <a:off x="7685139" y="1813334"/>
            <a:ext cx="4123856" cy="923924"/>
          </a:xfrm>
          <a:prstGeom prst="rect">
            <a:avLst/>
          </a:prstGeom>
        </p:spPr>
      </p:pic>
    </p:spTree>
    <p:extLst>
      <p:ext uri="{BB962C8B-B14F-4D97-AF65-F5344CB8AC3E}">
        <p14:creationId xmlns:p14="http://schemas.microsoft.com/office/powerpoint/2010/main" val="7562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94903-A5D8-40EC-B4DB-0B3E6E070742}"/>
              </a:ext>
            </a:extLst>
          </p:cNvPr>
          <p:cNvSpPr>
            <a:spLocks noGrp="1"/>
          </p:cNvSpPr>
          <p:nvPr>
            <p:ph type="title"/>
          </p:nvPr>
        </p:nvSpPr>
        <p:spPr>
          <a:xfrm>
            <a:off x="409812" y="706094"/>
            <a:ext cx="9746776" cy="817716"/>
          </a:xfrm>
          <a:ln w="38100"/>
        </p:spPr>
        <p:style>
          <a:lnRef idx="2">
            <a:schemeClr val="accent1"/>
          </a:lnRef>
          <a:fillRef idx="1">
            <a:schemeClr val="lt1"/>
          </a:fillRef>
          <a:effectRef idx="0">
            <a:schemeClr val="accent1"/>
          </a:effectRef>
          <a:fontRef idx="minor">
            <a:schemeClr val="dk1"/>
          </a:fontRef>
        </p:style>
        <p:txBody>
          <a:bodyPr/>
          <a:lstStyle/>
          <a:p>
            <a:r>
              <a:rPr lang="en-GB" dirty="0"/>
              <a:t>Title page </a:t>
            </a:r>
          </a:p>
        </p:txBody>
      </p:sp>
      <p:graphicFrame>
        <p:nvGraphicFramePr>
          <p:cNvPr id="4" name="Content Placeholder 3">
            <a:extLst>
              <a:ext uri="{FF2B5EF4-FFF2-40B4-BE49-F238E27FC236}">
                <a16:creationId xmlns:a16="http://schemas.microsoft.com/office/drawing/2014/main" id="{40439F37-329F-4E44-826D-7671C2D71AEE}"/>
              </a:ext>
            </a:extLst>
          </p:cNvPr>
          <p:cNvGraphicFramePr>
            <a:graphicFrameLocks noGrp="1"/>
          </p:cNvGraphicFramePr>
          <p:nvPr>
            <p:ph idx="1"/>
            <p:extLst>
              <p:ext uri="{D42A27DB-BD31-4B8C-83A1-F6EECF244321}">
                <p14:modId xmlns:p14="http://schemas.microsoft.com/office/powerpoint/2010/main" val="3136648273"/>
              </p:ext>
            </p:extLst>
          </p:nvPr>
        </p:nvGraphicFramePr>
        <p:xfrm>
          <a:off x="534690" y="1924334"/>
          <a:ext cx="9746776" cy="4389120"/>
        </p:xfrm>
        <a:graphic>
          <a:graphicData uri="http://schemas.openxmlformats.org/drawingml/2006/table">
            <a:tbl>
              <a:tblPr firstRow="1" firstCol="1" bandRow="1">
                <a:tableStyleId>{5C22544A-7EE6-4342-B048-85BDC9FD1C3A}</a:tableStyleId>
              </a:tblPr>
              <a:tblGrid>
                <a:gridCol w="9746776">
                  <a:extLst>
                    <a:ext uri="{9D8B030D-6E8A-4147-A177-3AD203B41FA5}">
                      <a16:colId xmlns:a16="http://schemas.microsoft.com/office/drawing/2014/main" val="2064155317"/>
                    </a:ext>
                  </a:extLst>
                </a:gridCol>
              </a:tblGrid>
              <a:tr h="4066563">
                <a:tc>
                  <a:txBody>
                    <a:bodyPr/>
                    <a:lstStyle/>
                    <a:p>
                      <a:r>
                        <a:rPr lang="en-GB" sz="2400" b="0" dirty="0">
                          <a:effectLst/>
                          <a:latin typeface="Arial" panose="020B0604020202020204" pitchFamily="34" charset="0"/>
                          <a:cs typeface="Arial" panose="020B0604020202020204" pitchFamily="34" charset="0"/>
                        </a:rPr>
                        <a:t>All of your submissions must include a </a:t>
                      </a:r>
                      <a:r>
                        <a:rPr lang="en-GB" sz="2400" b="1" dirty="0">
                          <a:solidFill>
                            <a:schemeClr val="tx1"/>
                          </a:solidFill>
                          <a:effectLst/>
                          <a:highlight>
                            <a:srgbClr val="FFFF00"/>
                          </a:highlight>
                          <a:latin typeface="Arial" panose="020B0604020202020204" pitchFamily="34" charset="0"/>
                          <a:cs typeface="Arial" panose="020B0604020202020204" pitchFamily="34" charset="0"/>
                        </a:rPr>
                        <a:t>title page </a:t>
                      </a:r>
                      <a:r>
                        <a:rPr lang="en-GB" sz="2400" b="0" dirty="0">
                          <a:effectLst/>
                          <a:latin typeface="Arial" panose="020B0604020202020204" pitchFamily="34" charset="0"/>
                          <a:cs typeface="Arial" panose="020B0604020202020204" pitchFamily="34" charset="0"/>
                        </a:rPr>
                        <a:t>that clearly states:</a:t>
                      </a:r>
                    </a:p>
                    <a:p>
                      <a:pPr marL="171450" indent="-171450">
                        <a:buFontTx/>
                        <a:buChar char="-"/>
                      </a:pPr>
                      <a:r>
                        <a:rPr lang="en-GB" sz="2400" b="0" dirty="0">
                          <a:effectLst/>
                          <a:latin typeface="Arial" panose="020B0604020202020204" pitchFamily="34" charset="0"/>
                          <a:cs typeface="Arial" panose="020B0604020202020204" pitchFamily="34" charset="0"/>
                        </a:rPr>
                        <a:t>your </a:t>
                      </a:r>
                      <a:r>
                        <a:rPr lang="en-GB" sz="2400" b="1" dirty="0">
                          <a:effectLst/>
                          <a:latin typeface="Arial" panose="020B0604020202020204" pitchFamily="34" charset="0"/>
                          <a:cs typeface="Arial" panose="020B0604020202020204" pitchFamily="34" charset="0"/>
                        </a:rPr>
                        <a:t>name</a:t>
                      </a:r>
                      <a:r>
                        <a:rPr lang="en-GB" sz="2400" b="0" dirty="0">
                          <a:effectLst/>
                          <a:latin typeface="Arial" panose="020B0604020202020204" pitchFamily="34" charset="0"/>
                          <a:cs typeface="Arial" panose="020B0604020202020204" pitchFamily="34" charset="0"/>
                        </a:rPr>
                        <a:t>,</a:t>
                      </a:r>
                    </a:p>
                    <a:p>
                      <a:pPr marL="171450" indent="-171450">
                        <a:buFontTx/>
                        <a:buChar char="-"/>
                      </a:pPr>
                      <a:r>
                        <a:rPr lang="en-GB" sz="2400" b="0" dirty="0">
                          <a:effectLst/>
                          <a:latin typeface="Arial" panose="020B0604020202020204" pitchFamily="34" charset="0"/>
                          <a:cs typeface="Arial" panose="020B0604020202020204" pitchFamily="34" charset="0"/>
                        </a:rPr>
                        <a:t>your </a:t>
                      </a:r>
                      <a:r>
                        <a:rPr lang="en-GB" sz="2400" b="1" dirty="0">
                          <a:effectLst/>
                          <a:latin typeface="Arial" panose="020B0604020202020204" pitchFamily="34" charset="0"/>
                          <a:cs typeface="Arial" panose="020B0604020202020204" pitchFamily="34" charset="0"/>
                        </a:rPr>
                        <a:t>student number</a:t>
                      </a:r>
                      <a:r>
                        <a:rPr lang="en-GB" sz="2400" b="0" dirty="0">
                          <a:effectLst/>
                          <a:latin typeface="Arial" panose="020B0604020202020204" pitchFamily="34" charset="0"/>
                          <a:cs typeface="Arial" panose="020B0604020202020204" pitchFamily="34" charset="0"/>
                        </a:rPr>
                        <a:t>, </a:t>
                      </a:r>
                    </a:p>
                    <a:p>
                      <a:pPr marL="171450" indent="-171450">
                        <a:buFontTx/>
                        <a:buChar char="-"/>
                      </a:pPr>
                      <a:r>
                        <a:rPr lang="en-GB" sz="2400" b="0" dirty="0">
                          <a:effectLst/>
                          <a:latin typeface="Arial" panose="020B0604020202020204" pitchFamily="34" charset="0"/>
                          <a:cs typeface="Arial" panose="020B0604020202020204" pitchFamily="34" charset="0"/>
                        </a:rPr>
                        <a:t>the module </a:t>
                      </a:r>
                      <a:r>
                        <a:rPr lang="en-GB" sz="2400" b="1" dirty="0">
                          <a:effectLst/>
                          <a:latin typeface="Arial" panose="020B0604020202020204" pitchFamily="34" charset="0"/>
                          <a:cs typeface="Arial" panose="020B0604020202020204" pitchFamily="34" charset="0"/>
                        </a:rPr>
                        <a:t>code</a:t>
                      </a:r>
                      <a:r>
                        <a:rPr lang="en-GB" sz="2400" b="0" dirty="0">
                          <a:effectLst/>
                          <a:latin typeface="Arial" panose="020B0604020202020204" pitchFamily="34" charset="0"/>
                          <a:cs typeface="Arial" panose="020B0604020202020204" pitchFamily="34" charset="0"/>
                        </a:rPr>
                        <a:t> and </a:t>
                      </a:r>
                      <a:r>
                        <a:rPr lang="en-GB" sz="2400" b="1" dirty="0">
                          <a:effectLst/>
                          <a:latin typeface="Arial" panose="020B0604020202020204" pitchFamily="34" charset="0"/>
                          <a:cs typeface="Arial" panose="020B0604020202020204" pitchFamily="34" charset="0"/>
                        </a:rPr>
                        <a:t>title</a:t>
                      </a:r>
                      <a:r>
                        <a:rPr lang="en-GB" sz="2400" b="0" dirty="0">
                          <a:effectLst/>
                          <a:latin typeface="Arial" panose="020B0604020202020204" pitchFamily="34" charset="0"/>
                          <a:cs typeface="Arial" panose="020B0604020202020204" pitchFamily="34" charset="0"/>
                        </a:rPr>
                        <a:t>, </a:t>
                      </a:r>
                    </a:p>
                    <a:p>
                      <a:pPr marL="171450" indent="-171450">
                        <a:buFontTx/>
                        <a:buChar char="-"/>
                      </a:pPr>
                      <a:r>
                        <a:rPr lang="en-GB" sz="2400" b="0" dirty="0">
                          <a:effectLst/>
                          <a:latin typeface="Arial" panose="020B0604020202020204" pitchFamily="34" charset="0"/>
                          <a:cs typeface="Arial" panose="020B0604020202020204" pitchFamily="34" charset="0"/>
                        </a:rPr>
                        <a:t>your </a:t>
                      </a:r>
                      <a:r>
                        <a:rPr lang="en-GB" sz="2400" b="1" dirty="0">
                          <a:effectLst/>
                          <a:latin typeface="Arial" panose="020B0604020202020204" pitchFamily="34" charset="0"/>
                          <a:cs typeface="Arial" panose="020B0604020202020204" pitchFamily="34" charset="0"/>
                        </a:rPr>
                        <a:t>lecturer’s name</a:t>
                      </a:r>
                      <a:r>
                        <a:rPr lang="en-GB" sz="2400" b="0" dirty="0">
                          <a:effectLst/>
                          <a:latin typeface="Arial" panose="020B0604020202020204" pitchFamily="34" charset="0"/>
                          <a:cs typeface="Arial" panose="020B0604020202020204" pitchFamily="34" charset="0"/>
                        </a:rPr>
                        <a:t>, and</a:t>
                      </a:r>
                    </a:p>
                    <a:p>
                      <a:pPr marL="171450" indent="-171450">
                        <a:buFontTx/>
                        <a:buChar char="-"/>
                      </a:pPr>
                      <a:r>
                        <a:rPr lang="en-GB" sz="2400" b="0" dirty="0">
                          <a:effectLst/>
                          <a:latin typeface="Arial" panose="020B0604020202020204" pitchFamily="34" charset="0"/>
                          <a:cs typeface="Arial" panose="020B0604020202020204" pitchFamily="34" charset="0"/>
                        </a:rPr>
                        <a:t>your </a:t>
                      </a:r>
                      <a:r>
                        <a:rPr lang="en-GB" sz="2400" b="1" dirty="0">
                          <a:effectLst/>
                          <a:latin typeface="Arial" panose="020B0604020202020204" pitchFamily="34" charset="0"/>
                          <a:cs typeface="Arial" panose="020B0604020202020204" pitchFamily="34" charset="0"/>
                        </a:rPr>
                        <a:t>assignment title.</a:t>
                      </a:r>
                    </a:p>
                    <a:p>
                      <a:pPr marL="171450" indent="-171450">
                        <a:buFontTx/>
                        <a:buChar char="-"/>
                      </a:pPr>
                      <a:endParaRPr lang="en-GB" sz="2400" b="0" dirty="0">
                        <a:effectLst/>
                        <a:latin typeface="Arial" panose="020B0604020202020204" pitchFamily="34" charset="0"/>
                        <a:cs typeface="Arial" panose="020B0604020202020204" pitchFamily="34" charset="0"/>
                      </a:endParaRPr>
                    </a:p>
                    <a:p>
                      <a:pPr marL="0" indent="0">
                        <a:buFontTx/>
                        <a:buNone/>
                      </a:pPr>
                      <a:r>
                        <a:rPr lang="en-GB" sz="2400" b="0" dirty="0">
                          <a:effectLst/>
                          <a:latin typeface="Arial" panose="020B0604020202020204" pitchFamily="34" charset="0"/>
                          <a:cs typeface="Arial" panose="020B0604020202020204" pitchFamily="34" charset="0"/>
                        </a:rPr>
                        <a:t> The words in this section do not count towards your word limit.</a:t>
                      </a:r>
                    </a:p>
                    <a:p>
                      <a:pPr marL="0" indent="0">
                        <a:buFontTx/>
                        <a:buNone/>
                      </a:pPr>
                      <a:endPar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indent="0">
                        <a:buFontTx/>
                        <a:buNone/>
                      </a:pPr>
                      <a:r>
                        <a:rPr lang="en-GB"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Save a copy of the Research Report Template and add your details to the title page. Remember to save a copy on to your one drive or desktop. </a:t>
                      </a:r>
                      <a:endParaRPr lang="en-GB" sz="28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98553492"/>
                  </a:ext>
                </a:extLst>
              </a:tr>
            </a:tbl>
          </a:graphicData>
        </a:graphic>
      </p:graphicFrame>
    </p:spTree>
    <p:extLst>
      <p:ext uri="{BB962C8B-B14F-4D97-AF65-F5344CB8AC3E}">
        <p14:creationId xmlns:p14="http://schemas.microsoft.com/office/powerpoint/2010/main" val="198633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02721-01EC-4416-92CB-1CBE2AE4A10C}"/>
              </a:ext>
            </a:extLst>
          </p:cNvPr>
          <p:cNvSpPr>
            <a:spLocks noGrp="1"/>
          </p:cNvSpPr>
          <p:nvPr>
            <p:ph type="title"/>
          </p:nvPr>
        </p:nvSpPr>
        <p:spPr>
          <a:xfrm>
            <a:off x="1066800" y="642594"/>
            <a:ext cx="10058400" cy="1071906"/>
          </a:xfrm>
        </p:spPr>
        <p:style>
          <a:lnRef idx="2">
            <a:schemeClr val="accent1"/>
          </a:lnRef>
          <a:fillRef idx="1">
            <a:schemeClr val="lt1"/>
          </a:fillRef>
          <a:effectRef idx="0">
            <a:schemeClr val="accent1"/>
          </a:effectRef>
          <a:fontRef idx="minor">
            <a:schemeClr val="dk1"/>
          </a:fontRef>
        </p:style>
        <p:txBody>
          <a:bodyPr/>
          <a:lstStyle/>
          <a:p>
            <a:r>
              <a:rPr lang="en-GB" dirty="0"/>
              <a:t>Contents page</a:t>
            </a:r>
          </a:p>
        </p:txBody>
      </p:sp>
      <p:graphicFrame>
        <p:nvGraphicFramePr>
          <p:cNvPr id="4" name="Content Placeholder 3">
            <a:extLst>
              <a:ext uri="{FF2B5EF4-FFF2-40B4-BE49-F238E27FC236}">
                <a16:creationId xmlns:a16="http://schemas.microsoft.com/office/drawing/2014/main" id="{DC9FC704-EF98-4317-A6B3-86F8F4D22139}"/>
              </a:ext>
            </a:extLst>
          </p:cNvPr>
          <p:cNvGraphicFramePr>
            <a:graphicFrameLocks noGrp="1"/>
          </p:cNvGraphicFramePr>
          <p:nvPr>
            <p:ph idx="1"/>
            <p:extLst>
              <p:ext uri="{D42A27DB-BD31-4B8C-83A1-F6EECF244321}">
                <p14:modId xmlns:p14="http://schemas.microsoft.com/office/powerpoint/2010/main" val="409976515"/>
              </p:ext>
            </p:extLst>
          </p:nvPr>
        </p:nvGraphicFramePr>
        <p:xfrm>
          <a:off x="838200" y="2171700"/>
          <a:ext cx="3981450" cy="4043706"/>
        </p:xfrm>
        <a:graphic>
          <a:graphicData uri="http://schemas.openxmlformats.org/drawingml/2006/table">
            <a:tbl>
              <a:tblPr firstRow="1" firstCol="1" bandRow="1">
                <a:tableStyleId>{5C22544A-7EE6-4342-B048-85BDC9FD1C3A}</a:tableStyleId>
              </a:tblPr>
              <a:tblGrid>
                <a:gridCol w="3981450">
                  <a:extLst>
                    <a:ext uri="{9D8B030D-6E8A-4147-A177-3AD203B41FA5}">
                      <a16:colId xmlns:a16="http://schemas.microsoft.com/office/drawing/2014/main" val="2291199119"/>
                    </a:ext>
                  </a:extLst>
                </a:gridCol>
              </a:tblGrid>
              <a:tr h="4043706">
                <a:tc>
                  <a:txBody>
                    <a:bodyPr/>
                    <a:lstStyle/>
                    <a:p>
                      <a:pPr>
                        <a:lnSpc>
                          <a:spcPct val="107000"/>
                        </a:lnSpc>
                        <a:spcAft>
                          <a:spcPts val="800"/>
                        </a:spcAft>
                      </a:pPr>
                      <a:r>
                        <a:rPr lang="en-GB" sz="1800" b="0" dirty="0">
                          <a:effectLst/>
                          <a:latin typeface="Arial" panose="020B0604020202020204" pitchFamily="34" charset="0"/>
                          <a:cs typeface="Arial" panose="020B0604020202020204" pitchFamily="34" charset="0"/>
                        </a:rPr>
                        <a:t>List the different sections of your report with corresponding page numbers. </a:t>
                      </a:r>
                    </a:p>
                    <a:p>
                      <a:pPr>
                        <a:lnSpc>
                          <a:spcPct val="107000"/>
                        </a:lnSpc>
                        <a:spcAft>
                          <a:spcPts val="800"/>
                        </a:spcAft>
                      </a:pPr>
                      <a:endParaRPr lang="en-GB" sz="1800" b="0" dirty="0">
                        <a:effectLst/>
                        <a:latin typeface="Arial" panose="020B0604020202020204" pitchFamily="34" charset="0"/>
                        <a:cs typeface="Arial" panose="020B0604020202020204" pitchFamily="34" charset="0"/>
                      </a:endParaRPr>
                    </a:p>
                    <a:p>
                      <a:pPr>
                        <a:lnSpc>
                          <a:spcPct val="107000"/>
                        </a:lnSpc>
                        <a:spcAft>
                          <a:spcPts val="800"/>
                        </a:spcAft>
                      </a:pPr>
                      <a:r>
                        <a:rPr lang="en-GB" sz="1800" b="0" dirty="0">
                          <a:effectLst/>
                          <a:latin typeface="Arial" panose="020B0604020202020204" pitchFamily="34" charset="0"/>
                          <a:cs typeface="Arial" panose="020B0604020202020204" pitchFamily="34" charset="0"/>
                        </a:rPr>
                        <a:t>The contents have been provided for you in the Research Report Template in the week 9 folder. </a:t>
                      </a:r>
                    </a:p>
                    <a:p>
                      <a:pPr>
                        <a:lnSpc>
                          <a:spcPct val="107000"/>
                        </a:lnSpc>
                        <a:spcAft>
                          <a:spcPts val="800"/>
                        </a:spcAft>
                      </a:pPr>
                      <a:endParaRPr lang="en-GB" sz="1800" b="0" dirty="0">
                        <a:effectLst/>
                        <a:latin typeface="Arial" panose="020B0604020202020204" pitchFamily="34" charset="0"/>
                        <a:cs typeface="Arial" panose="020B0604020202020204" pitchFamily="34" charset="0"/>
                      </a:endParaRPr>
                    </a:p>
                    <a:p>
                      <a:pPr>
                        <a:lnSpc>
                          <a:spcPct val="107000"/>
                        </a:lnSpc>
                        <a:spcAft>
                          <a:spcPts val="800"/>
                        </a:spcAft>
                      </a:pPr>
                      <a:r>
                        <a:rPr lang="en-GB" sz="1800" b="0" dirty="0">
                          <a:effectLst/>
                          <a:latin typeface="Arial" panose="020B0604020202020204" pitchFamily="34" charset="0"/>
                          <a:cs typeface="Arial" panose="020B0604020202020204" pitchFamily="34" charset="0"/>
                        </a:rPr>
                        <a:t>The words in this section </a:t>
                      </a:r>
                      <a:r>
                        <a:rPr lang="en-GB" sz="1800" b="1" dirty="0">
                          <a:effectLst/>
                          <a:latin typeface="Arial" panose="020B0604020202020204" pitchFamily="34" charset="0"/>
                          <a:cs typeface="Arial" panose="020B0604020202020204" pitchFamily="34" charset="0"/>
                        </a:rPr>
                        <a:t>do not count </a:t>
                      </a:r>
                      <a:r>
                        <a:rPr lang="en-GB" sz="1800" b="0" dirty="0">
                          <a:effectLst/>
                          <a:latin typeface="Arial" panose="020B0604020202020204" pitchFamily="34" charset="0"/>
                          <a:cs typeface="Arial" panose="020B0604020202020204" pitchFamily="34" charset="0"/>
                        </a:rPr>
                        <a:t>towards your word limit.</a:t>
                      </a:r>
                    </a:p>
                  </a:txBody>
                  <a:tcPr marL="68580" marR="68580" marT="0" marB="0"/>
                </a:tc>
                <a:extLst>
                  <a:ext uri="{0D108BD9-81ED-4DB2-BD59-A6C34878D82A}">
                    <a16:rowId xmlns:a16="http://schemas.microsoft.com/office/drawing/2014/main" val="1468794734"/>
                  </a:ext>
                </a:extLst>
              </a:tr>
            </a:tbl>
          </a:graphicData>
        </a:graphic>
      </p:graphicFrame>
      <p:pic>
        <p:nvPicPr>
          <p:cNvPr id="6" name="Picture 5">
            <a:extLst>
              <a:ext uri="{FF2B5EF4-FFF2-40B4-BE49-F238E27FC236}">
                <a16:creationId xmlns:a16="http://schemas.microsoft.com/office/drawing/2014/main" id="{466FFDEA-92DE-9298-E033-09362551A0E9}"/>
              </a:ext>
            </a:extLst>
          </p:cNvPr>
          <p:cNvPicPr>
            <a:picLocks noChangeAspect="1"/>
          </p:cNvPicPr>
          <p:nvPr/>
        </p:nvPicPr>
        <p:blipFill>
          <a:blip r:embed="rId3"/>
          <a:stretch>
            <a:fillRect/>
          </a:stretch>
        </p:blipFill>
        <p:spPr>
          <a:xfrm>
            <a:off x="4985748" y="2533903"/>
            <a:ext cx="6802920" cy="3319299"/>
          </a:xfrm>
          <a:prstGeom prst="rect">
            <a:avLst/>
          </a:prstGeom>
        </p:spPr>
      </p:pic>
    </p:spTree>
    <p:extLst>
      <p:ext uri="{BB962C8B-B14F-4D97-AF65-F5344CB8AC3E}">
        <p14:creationId xmlns:p14="http://schemas.microsoft.com/office/powerpoint/2010/main" val="59996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CDE3E-DF7A-4DC9-BCBF-8C985117C0E2}"/>
              </a:ext>
            </a:extLst>
          </p:cNvPr>
          <p:cNvSpPr>
            <a:spLocks noGrp="1"/>
          </p:cNvSpPr>
          <p:nvPr>
            <p:ph type="title"/>
          </p:nvPr>
        </p:nvSpPr>
        <p:spPr>
          <a:xfrm>
            <a:off x="552450" y="577280"/>
            <a:ext cx="10058400" cy="810649"/>
          </a:xfrm>
        </p:spPr>
        <p:style>
          <a:lnRef idx="2">
            <a:schemeClr val="accent1"/>
          </a:lnRef>
          <a:fillRef idx="1">
            <a:schemeClr val="lt1"/>
          </a:fillRef>
          <a:effectRef idx="0">
            <a:schemeClr val="accent1"/>
          </a:effectRef>
          <a:fontRef idx="minor">
            <a:schemeClr val="dk1"/>
          </a:fontRef>
        </p:style>
        <p:txBody>
          <a:bodyPr/>
          <a:lstStyle/>
          <a:p>
            <a:r>
              <a:rPr lang="en-GB" dirty="0"/>
              <a:t>Introduction</a:t>
            </a:r>
          </a:p>
        </p:txBody>
      </p:sp>
      <p:graphicFrame>
        <p:nvGraphicFramePr>
          <p:cNvPr id="4" name="Content Placeholder 3">
            <a:extLst>
              <a:ext uri="{FF2B5EF4-FFF2-40B4-BE49-F238E27FC236}">
                <a16:creationId xmlns:a16="http://schemas.microsoft.com/office/drawing/2014/main" id="{773BC505-7FD7-426B-B15E-1D3C4B808458}"/>
              </a:ext>
            </a:extLst>
          </p:cNvPr>
          <p:cNvGraphicFramePr>
            <a:graphicFrameLocks noGrp="1"/>
          </p:cNvGraphicFramePr>
          <p:nvPr>
            <p:ph idx="1"/>
            <p:extLst>
              <p:ext uri="{D42A27DB-BD31-4B8C-83A1-F6EECF244321}">
                <p14:modId xmlns:p14="http://schemas.microsoft.com/office/powerpoint/2010/main" val="3185586091"/>
              </p:ext>
            </p:extLst>
          </p:nvPr>
        </p:nvGraphicFramePr>
        <p:xfrm>
          <a:off x="552450" y="1630902"/>
          <a:ext cx="11087099" cy="2237931"/>
        </p:xfrm>
        <a:graphic>
          <a:graphicData uri="http://schemas.openxmlformats.org/drawingml/2006/table">
            <a:tbl>
              <a:tblPr firstRow="1" firstCol="1" bandRow="1">
                <a:tableStyleId>{5C22544A-7EE6-4342-B048-85BDC9FD1C3A}</a:tableStyleId>
              </a:tblPr>
              <a:tblGrid>
                <a:gridCol w="2932888">
                  <a:extLst>
                    <a:ext uri="{9D8B030D-6E8A-4147-A177-3AD203B41FA5}">
                      <a16:colId xmlns:a16="http://schemas.microsoft.com/office/drawing/2014/main" val="2879562341"/>
                    </a:ext>
                  </a:extLst>
                </a:gridCol>
                <a:gridCol w="8154211">
                  <a:extLst>
                    <a:ext uri="{9D8B030D-6E8A-4147-A177-3AD203B41FA5}">
                      <a16:colId xmlns:a16="http://schemas.microsoft.com/office/drawing/2014/main" val="990314577"/>
                    </a:ext>
                  </a:extLst>
                </a:gridCol>
              </a:tblGrid>
              <a:tr h="1683798">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Introduction</a:t>
                      </a:r>
                    </a:p>
                    <a:p>
                      <a:pPr>
                        <a:lnSpc>
                          <a:spcPct val="107000"/>
                        </a:lnSpc>
                        <a:spcAft>
                          <a:spcPts val="800"/>
                        </a:spcAft>
                      </a:pPr>
                      <a:r>
                        <a:rPr lang="en-GB" sz="2000" dirty="0">
                          <a:effectLst/>
                          <a:latin typeface="Arial" panose="020B0604020202020204" pitchFamily="34" charset="0"/>
                          <a:cs typeface="Arial" panose="020B0604020202020204" pitchFamily="34" charset="0"/>
                        </a:rPr>
                        <a:t>(≈200 words)</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800"/>
                        </a:spcAft>
                      </a:pPr>
                      <a:r>
                        <a:rPr lang="en-GB" sz="2000" b="0" dirty="0">
                          <a:effectLst/>
                          <a:latin typeface="Arial" panose="020B0604020202020204" pitchFamily="34" charset="0"/>
                          <a:cs typeface="Arial" panose="020B0604020202020204" pitchFamily="34" charset="0"/>
                        </a:rPr>
                        <a:t>This section should </a:t>
                      </a:r>
                      <a:r>
                        <a:rPr lang="en-GB" sz="2000" b="1" dirty="0">
                          <a:effectLst/>
                          <a:latin typeface="Arial" panose="020B0604020202020204" pitchFamily="34" charset="0"/>
                          <a:cs typeface="Arial" panose="020B0604020202020204" pitchFamily="34" charset="0"/>
                        </a:rPr>
                        <a:t>introduce</a:t>
                      </a:r>
                      <a:r>
                        <a:rPr lang="en-GB" sz="2000" b="0" dirty="0">
                          <a:effectLst/>
                          <a:latin typeface="Arial" panose="020B0604020202020204" pitchFamily="34" charset="0"/>
                          <a:cs typeface="Arial" panose="020B0604020202020204" pitchFamily="34" charset="0"/>
                        </a:rPr>
                        <a:t> your reader to the </a:t>
                      </a:r>
                      <a:r>
                        <a:rPr lang="en-GB" sz="2000" b="1" dirty="0">
                          <a:effectLst/>
                          <a:latin typeface="Arial" panose="020B0604020202020204" pitchFamily="34" charset="0"/>
                          <a:cs typeface="Arial" panose="020B0604020202020204" pitchFamily="34" charset="0"/>
                        </a:rPr>
                        <a:t>content</a:t>
                      </a:r>
                      <a:r>
                        <a:rPr lang="en-GB" sz="2000" b="0" dirty="0">
                          <a:effectLst/>
                          <a:latin typeface="Arial" panose="020B0604020202020204" pitchFamily="34" charset="0"/>
                          <a:cs typeface="Arial" panose="020B0604020202020204" pitchFamily="34" charset="0"/>
                        </a:rPr>
                        <a:t> of your report, briefly stating what </a:t>
                      </a:r>
                      <a:r>
                        <a:rPr lang="en-GB" sz="2000" b="1" dirty="0">
                          <a:effectLst/>
                          <a:latin typeface="Arial" panose="020B0604020202020204" pitchFamily="34" charset="0"/>
                          <a:cs typeface="Arial" panose="020B0604020202020204" pitchFamily="34" charset="0"/>
                        </a:rPr>
                        <a:t>will be discussed </a:t>
                      </a:r>
                      <a:r>
                        <a:rPr lang="en-GB" sz="2000" b="0" dirty="0">
                          <a:effectLst/>
                          <a:latin typeface="Arial" panose="020B0604020202020204" pitchFamily="34" charset="0"/>
                          <a:cs typeface="Arial" panose="020B0604020202020204" pitchFamily="34" charset="0"/>
                        </a:rPr>
                        <a:t>and the </a:t>
                      </a:r>
                      <a:r>
                        <a:rPr lang="en-GB" sz="2000" b="1" dirty="0">
                          <a:effectLst/>
                          <a:latin typeface="Arial" panose="020B0604020202020204" pitchFamily="34" charset="0"/>
                          <a:cs typeface="Arial" panose="020B0604020202020204" pitchFamily="34" charset="0"/>
                        </a:rPr>
                        <a:t>context</a:t>
                      </a:r>
                      <a:r>
                        <a:rPr lang="en-GB" sz="2000" b="0" dirty="0">
                          <a:effectLst/>
                          <a:latin typeface="Arial" panose="020B0604020202020204" pitchFamily="34" charset="0"/>
                          <a:cs typeface="Arial" panose="020B0604020202020204" pitchFamily="34" charset="0"/>
                        </a:rPr>
                        <a:t>. </a:t>
                      </a:r>
                    </a:p>
                    <a:p>
                      <a:pPr>
                        <a:lnSpc>
                          <a:spcPct val="107000"/>
                        </a:lnSpc>
                        <a:spcAft>
                          <a:spcPts val="800"/>
                        </a:spcAft>
                      </a:pPr>
                      <a:r>
                        <a:rPr lang="en-GB" sz="2000" b="0" dirty="0">
                          <a:effectLst/>
                          <a:latin typeface="Arial" panose="020B0604020202020204" pitchFamily="34" charset="0"/>
                          <a:cs typeface="Arial" panose="020B0604020202020204" pitchFamily="34" charset="0"/>
                        </a:rPr>
                        <a:t>              </a:t>
                      </a:r>
                      <a:r>
                        <a:rPr lang="en-GB" sz="2000" b="0" i="1" dirty="0"/>
                        <a:t>Tell them what you’re going to tell them</a:t>
                      </a:r>
                      <a:endParaRPr lang="en-GB" sz="2000" b="0" i="1" dirty="0">
                        <a:effectLst/>
                        <a:latin typeface="Arial" panose="020B0604020202020204" pitchFamily="34" charset="0"/>
                        <a:cs typeface="Arial" panose="020B0604020202020204" pitchFamily="34" charset="0"/>
                      </a:endParaRPr>
                    </a:p>
                    <a:p>
                      <a:pPr>
                        <a:lnSpc>
                          <a:spcPct val="107000"/>
                        </a:lnSpc>
                        <a:spcAft>
                          <a:spcPts val="800"/>
                        </a:spcAft>
                      </a:pPr>
                      <a:r>
                        <a:rPr lang="en-GB" sz="2000" b="0" dirty="0">
                          <a:effectLst/>
                          <a:latin typeface="Arial" panose="020B0604020202020204" pitchFamily="34" charset="0"/>
                          <a:cs typeface="Arial" panose="020B0604020202020204" pitchFamily="34" charset="0"/>
                        </a:rPr>
                        <a:t>Here you will </a:t>
                      </a:r>
                      <a:r>
                        <a:rPr lang="en-GB" sz="2000" b="1" dirty="0">
                          <a:effectLst/>
                          <a:latin typeface="Arial" panose="020B0604020202020204" pitchFamily="34" charset="0"/>
                          <a:cs typeface="Arial" panose="020B0604020202020204" pitchFamily="34" charset="0"/>
                        </a:rPr>
                        <a:t>also</a:t>
                      </a:r>
                      <a:r>
                        <a:rPr lang="en-GB" sz="2000" b="0" dirty="0">
                          <a:effectLst/>
                          <a:latin typeface="Arial" panose="020B0604020202020204" pitchFamily="34" charset="0"/>
                          <a:cs typeface="Arial" panose="020B0604020202020204" pitchFamily="34" charset="0"/>
                        </a:rPr>
                        <a:t> provide </a:t>
                      </a:r>
                      <a:r>
                        <a:rPr lang="en-GB" sz="2000" b="1" dirty="0">
                          <a:effectLst/>
                          <a:latin typeface="Arial" panose="020B0604020202020204" pitchFamily="34" charset="0"/>
                          <a:cs typeface="Arial" panose="020B0604020202020204" pitchFamily="34" charset="0"/>
                        </a:rPr>
                        <a:t>background literature </a:t>
                      </a:r>
                      <a:r>
                        <a:rPr lang="en-GB" sz="2000" b="0" dirty="0">
                          <a:effectLst/>
                          <a:latin typeface="Arial" panose="020B0604020202020204" pitchFamily="34" charset="0"/>
                          <a:cs typeface="Arial" panose="020B0604020202020204" pitchFamily="34" charset="0"/>
                        </a:rPr>
                        <a:t>regarding the importance of digital skills either at work or when studying.   </a:t>
                      </a:r>
                    </a:p>
                    <a:p>
                      <a:pPr>
                        <a:lnSpc>
                          <a:spcPct val="107000"/>
                        </a:lnSpc>
                        <a:spcAft>
                          <a:spcPts val="800"/>
                        </a:spcAft>
                      </a:pPr>
                      <a:endParaRPr lang="en-GB" sz="2000" b="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85847805"/>
                  </a:ext>
                </a:extLst>
              </a:tr>
            </a:tbl>
          </a:graphicData>
        </a:graphic>
      </p:graphicFrame>
      <p:sp>
        <p:nvSpPr>
          <p:cNvPr id="5" name="TextBox 4">
            <a:extLst>
              <a:ext uri="{FF2B5EF4-FFF2-40B4-BE49-F238E27FC236}">
                <a16:creationId xmlns:a16="http://schemas.microsoft.com/office/drawing/2014/main" id="{165A7D0C-E08B-4220-9835-D93C5C0680FA}"/>
              </a:ext>
            </a:extLst>
          </p:cNvPr>
          <p:cNvSpPr txBox="1"/>
          <p:nvPr/>
        </p:nvSpPr>
        <p:spPr>
          <a:xfrm>
            <a:off x="552450" y="4111806"/>
            <a:ext cx="11087099" cy="646331"/>
          </a:xfrm>
          <a:prstGeom prst="rect">
            <a:avLst/>
          </a:prstGeom>
          <a:noFill/>
        </p:spPr>
        <p:txBody>
          <a:bodyPr wrap="square" rtlCol="0">
            <a:spAutoFit/>
          </a:bodyPr>
          <a:lstStyle/>
          <a:p>
            <a:r>
              <a:rPr lang="en-GB" sz="1800" b="0" dirty="0">
                <a:effectLst/>
                <a:latin typeface="Arial" panose="020B0604020202020204" pitchFamily="34" charset="0"/>
                <a:ea typeface="Calibri" panose="020F0502020204030204" pitchFamily="34" charset="0"/>
                <a:cs typeface="Arial" panose="020B0604020202020204" pitchFamily="34" charset="0"/>
              </a:rPr>
              <a:t>Within your introduction you can also state your chosen research question and your hypothesis. </a:t>
            </a:r>
          </a:p>
          <a:p>
            <a:endParaRPr lang="en-GB" dirty="0"/>
          </a:p>
        </p:txBody>
      </p:sp>
    </p:spTree>
    <p:extLst>
      <p:ext uri="{BB962C8B-B14F-4D97-AF65-F5344CB8AC3E}">
        <p14:creationId xmlns:p14="http://schemas.microsoft.com/office/powerpoint/2010/main" val="957026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9D86C-4F15-4CD4-9EA8-81390C29D981}"/>
              </a:ext>
            </a:extLst>
          </p:cNvPr>
          <p:cNvSpPr>
            <a:spLocks noGrp="1"/>
          </p:cNvSpPr>
          <p:nvPr>
            <p:ph type="title"/>
          </p:nvPr>
        </p:nvSpPr>
        <p:spPr>
          <a:xfrm>
            <a:off x="609600" y="609937"/>
            <a:ext cx="10058400" cy="680020"/>
          </a:xfrm>
          <a:ln w="28575"/>
        </p:spPr>
        <p:style>
          <a:lnRef idx="2">
            <a:schemeClr val="accent1"/>
          </a:lnRef>
          <a:fillRef idx="1">
            <a:schemeClr val="lt1"/>
          </a:fillRef>
          <a:effectRef idx="0">
            <a:schemeClr val="accent1"/>
          </a:effectRef>
          <a:fontRef idx="minor">
            <a:schemeClr val="dk1"/>
          </a:fontRef>
        </p:style>
        <p:txBody>
          <a:bodyPr/>
          <a:lstStyle/>
          <a:p>
            <a:r>
              <a:rPr lang="en-GB" dirty="0"/>
              <a:t>Research Design</a:t>
            </a:r>
          </a:p>
        </p:txBody>
      </p:sp>
      <p:sp>
        <p:nvSpPr>
          <p:cNvPr id="9" name="Block Arc 8">
            <a:extLst>
              <a:ext uri="{FF2B5EF4-FFF2-40B4-BE49-F238E27FC236}">
                <a16:creationId xmlns:a16="http://schemas.microsoft.com/office/drawing/2014/main" id="{6EE6DA3C-E801-476C-B4A5-8D7647198913}"/>
              </a:ext>
            </a:extLst>
          </p:cNvPr>
          <p:cNvSpPr/>
          <p:nvPr/>
        </p:nvSpPr>
        <p:spPr>
          <a:xfrm>
            <a:off x="-5171988" y="174141"/>
            <a:ext cx="7293488" cy="7293488"/>
          </a:xfrm>
          <a:prstGeom prst="blockArc">
            <a:avLst>
              <a:gd name="adj1" fmla="val 18900000"/>
              <a:gd name="adj2" fmla="val 2700000"/>
              <a:gd name="adj3" fmla="val 296"/>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392E25FF-B9A7-4760-836B-711A221E55B8}"/>
              </a:ext>
            </a:extLst>
          </p:cNvPr>
          <p:cNvSpPr/>
          <p:nvPr/>
        </p:nvSpPr>
        <p:spPr>
          <a:xfrm>
            <a:off x="355636" y="1353430"/>
            <a:ext cx="114172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45720" rIns="45720" bIns="45720" numCol="1" spcCol="1270" anchor="ctr" anchorCtr="0">
            <a:noAutofit/>
          </a:bodyPr>
          <a:lstStyle/>
          <a:p>
            <a:pPr lvl="0"/>
            <a:r>
              <a:rPr lang="en-GB" sz="2000" b="1" dirty="0">
                <a:effectLst/>
                <a:latin typeface="Arial" panose="020B0604020202020204" pitchFamily="34" charset="0"/>
                <a:cs typeface="Arial" panose="020B0604020202020204" pitchFamily="34" charset="0"/>
              </a:rPr>
              <a:t>Research design </a:t>
            </a:r>
            <a:r>
              <a:rPr lang="en-GB" sz="2000" b="1" i="1" dirty="0">
                <a:effectLst/>
                <a:latin typeface="Arial" panose="020B0604020202020204" pitchFamily="34" charset="0"/>
                <a:cs typeface="Arial" panose="020B0604020202020204" pitchFamily="34" charset="0"/>
              </a:rPr>
              <a:t>(≈600words</a:t>
            </a:r>
            <a:r>
              <a:rPr lang="en-GB" sz="2000" i="1" dirty="0">
                <a:effectLst/>
                <a:latin typeface="Arial" panose="020B0604020202020204" pitchFamily="34" charset="0"/>
                <a:cs typeface="Arial" panose="020B0604020202020204" pitchFamily="34" charset="0"/>
              </a:rPr>
              <a:t>)       </a:t>
            </a:r>
            <a:r>
              <a:rPr lang="en-GB" sz="2000" dirty="0">
                <a:effectLst/>
                <a:latin typeface="Arial" panose="020B0604020202020204" pitchFamily="34" charset="0"/>
                <a:cs typeface="Arial" panose="020B0604020202020204" pitchFamily="34" charset="0"/>
              </a:rPr>
              <a:t>In this section you will need to describe: </a:t>
            </a:r>
            <a:endParaRPr lang="en-GB" sz="2000" dirty="0"/>
          </a:p>
        </p:txBody>
      </p:sp>
      <p:sp>
        <p:nvSpPr>
          <p:cNvPr id="12" name="Freeform: Shape 11">
            <a:extLst>
              <a:ext uri="{FF2B5EF4-FFF2-40B4-BE49-F238E27FC236}">
                <a16:creationId xmlns:a16="http://schemas.microsoft.com/office/drawing/2014/main" id="{C3F2F78F-620A-4717-9AB7-3A410693D420}"/>
              </a:ext>
            </a:extLst>
          </p:cNvPr>
          <p:cNvSpPr/>
          <p:nvPr/>
        </p:nvSpPr>
        <p:spPr>
          <a:xfrm>
            <a:off x="2157307" y="2403997"/>
            <a:ext cx="6962986" cy="63383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3744838"/>
              <a:satOff val="-11947"/>
              <a:lumOff val="-4641"/>
              <a:alphaOff val="0"/>
            </a:schemeClr>
          </a:fillRef>
          <a:effectRef idx="0">
            <a:schemeClr val="accent2">
              <a:hueOff val="3744838"/>
              <a:satOff val="-11947"/>
              <a:lumOff val="-4641"/>
              <a:alphaOff val="0"/>
            </a:schemeClr>
          </a:effectRef>
          <a:fontRef idx="minor">
            <a:schemeClr val="lt1"/>
          </a:fontRef>
        </p:style>
        <p:txBody>
          <a:bodyPr spcFirstLastPara="0" vert="horz" wrap="square" lIns="661676" tIns="50800" rIns="50800" bIns="50800" numCol="1" spcCol="1270" anchor="ctr" anchorCtr="0">
            <a:noAutofit/>
          </a:bodyPr>
          <a:lstStyle/>
          <a:p>
            <a:pPr marL="0" lvl="0" indent="0" algn="l" defTabSz="889000">
              <a:lnSpc>
                <a:spcPct val="90000"/>
              </a:lnSpc>
              <a:spcBef>
                <a:spcPct val="0"/>
              </a:spcBef>
              <a:spcAft>
                <a:spcPct val="35000"/>
              </a:spcAft>
              <a:buNone/>
            </a:pPr>
            <a:r>
              <a:rPr lang="en-GB" sz="2000" b="0" kern="1200" dirty="0">
                <a:solidFill>
                  <a:schemeClr val="tx1"/>
                </a:solidFill>
                <a:effectLst/>
                <a:latin typeface="Arial" panose="020B0604020202020204" pitchFamily="34" charset="0"/>
                <a:cs typeface="Arial" panose="020B0604020202020204" pitchFamily="34" charset="0"/>
              </a:rPr>
              <a:t>Your chosen </a:t>
            </a:r>
            <a:r>
              <a:rPr lang="en-GB" sz="2000" b="1" kern="1200" dirty="0">
                <a:solidFill>
                  <a:schemeClr val="tx1"/>
                </a:solidFill>
                <a:effectLst/>
                <a:latin typeface="Arial" panose="020B0604020202020204" pitchFamily="34" charset="0"/>
                <a:cs typeface="Arial" panose="020B0604020202020204" pitchFamily="34" charset="0"/>
              </a:rPr>
              <a:t>research question</a:t>
            </a:r>
            <a:r>
              <a:rPr lang="en-GB" sz="2000" b="0" i="1" kern="1200" dirty="0">
                <a:solidFill>
                  <a:schemeClr val="tx1"/>
                </a:solidFill>
                <a:effectLst/>
                <a:latin typeface="Arial" panose="020B0604020202020204" pitchFamily="34" charset="0"/>
                <a:cs typeface="Arial" panose="020B0604020202020204" pitchFamily="34" charset="0"/>
              </a:rPr>
              <a:t>,(100 words)</a:t>
            </a:r>
          </a:p>
        </p:txBody>
      </p:sp>
      <p:sp>
        <p:nvSpPr>
          <p:cNvPr id="13" name="Oval 12">
            <a:extLst>
              <a:ext uri="{FF2B5EF4-FFF2-40B4-BE49-F238E27FC236}">
                <a16:creationId xmlns:a16="http://schemas.microsoft.com/office/drawing/2014/main" id="{BA40D954-7241-41F1-813F-2D9794B46437}"/>
              </a:ext>
            </a:extLst>
          </p:cNvPr>
          <p:cNvSpPr/>
          <p:nvPr/>
        </p:nvSpPr>
        <p:spPr>
          <a:xfrm>
            <a:off x="1459445" y="2126273"/>
            <a:ext cx="1042009" cy="1042009"/>
          </a:xfrm>
          <a:prstGeom prst="ellipse">
            <a:avLst/>
          </a:prstGeom>
        </p:spPr>
        <p:style>
          <a:lnRef idx="2">
            <a:schemeClr val="accent2">
              <a:hueOff val="3744838"/>
              <a:satOff val="-11947"/>
              <a:lumOff val="-464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AF245641-A6ED-4121-8EED-C3888940A0B4}"/>
              </a:ext>
            </a:extLst>
          </p:cNvPr>
          <p:cNvSpPr/>
          <p:nvPr/>
        </p:nvSpPr>
        <p:spPr>
          <a:xfrm>
            <a:off x="2157307" y="3333538"/>
            <a:ext cx="6962986" cy="1042009"/>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7489676"/>
              <a:satOff val="-23894"/>
              <a:lumOff val="-9281"/>
              <a:alphaOff val="0"/>
            </a:schemeClr>
          </a:fillRef>
          <a:effectRef idx="0">
            <a:schemeClr val="accent2">
              <a:hueOff val="7489676"/>
              <a:satOff val="-23894"/>
              <a:lumOff val="-9281"/>
              <a:alphaOff val="0"/>
            </a:schemeClr>
          </a:effectRef>
          <a:fontRef idx="minor">
            <a:schemeClr val="lt1"/>
          </a:fontRef>
        </p:style>
        <p:txBody>
          <a:bodyPr spcFirstLastPara="0" vert="horz" wrap="square" lIns="661676" tIns="45720" rIns="45720" bIns="45720" numCol="1" spcCol="1270" anchor="ctr" anchorCtr="0">
            <a:noAutofit/>
          </a:bodyPr>
          <a:lstStyle/>
          <a:p>
            <a:pPr marL="0" lvl="0" indent="0" algn="l" defTabSz="800100">
              <a:lnSpc>
                <a:spcPct val="90000"/>
              </a:lnSpc>
              <a:spcBef>
                <a:spcPct val="0"/>
              </a:spcBef>
              <a:spcAft>
                <a:spcPct val="35000"/>
              </a:spcAft>
              <a:buFont typeface="Symbol" panose="05050102010706020507" pitchFamily="18" charset="2"/>
              <a:buNone/>
            </a:pPr>
            <a:r>
              <a:rPr lang="en-GB" sz="2000" b="0" kern="1200" dirty="0">
                <a:solidFill>
                  <a:schemeClr val="tx1"/>
                </a:solidFill>
                <a:effectLst/>
                <a:latin typeface="Arial" panose="020B0604020202020204" pitchFamily="34" charset="0"/>
                <a:cs typeface="Arial" panose="020B0604020202020204" pitchFamily="34" charset="0"/>
              </a:rPr>
              <a:t>The </a:t>
            </a:r>
            <a:r>
              <a:rPr lang="en-GB" sz="2000" b="1" kern="1200" dirty="0">
                <a:solidFill>
                  <a:schemeClr val="tx1"/>
                </a:solidFill>
                <a:effectLst/>
                <a:latin typeface="Arial" panose="020B0604020202020204" pitchFamily="34" charset="0"/>
                <a:cs typeface="Arial" panose="020B0604020202020204" pitchFamily="34" charset="0"/>
              </a:rPr>
              <a:t>methods</a:t>
            </a:r>
            <a:r>
              <a:rPr lang="en-GB" sz="2000" b="0" kern="1200" dirty="0">
                <a:solidFill>
                  <a:schemeClr val="tx1"/>
                </a:solidFill>
                <a:effectLst/>
                <a:latin typeface="Arial" panose="020B0604020202020204" pitchFamily="34" charset="0"/>
                <a:cs typeface="Arial" panose="020B0604020202020204" pitchFamily="34" charset="0"/>
              </a:rPr>
              <a:t> used in your research, including the </a:t>
            </a:r>
            <a:r>
              <a:rPr lang="en-GB" sz="2000" b="1" kern="1200" dirty="0">
                <a:solidFill>
                  <a:schemeClr val="tx1"/>
                </a:solidFill>
                <a:effectLst/>
                <a:latin typeface="Arial" panose="020B0604020202020204" pitchFamily="34" charset="0"/>
                <a:cs typeface="Arial" panose="020B0604020202020204" pitchFamily="34" charset="0"/>
              </a:rPr>
              <a:t>questions asked </a:t>
            </a:r>
            <a:r>
              <a:rPr lang="en-GB" sz="2000" b="0" kern="1200" dirty="0">
                <a:solidFill>
                  <a:schemeClr val="tx1"/>
                </a:solidFill>
                <a:effectLst/>
                <a:latin typeface="Arial" panose="020B0604020202020204" pitchFamily="34" charset="0"/>
                <a:cs typeface="Arial" panose="020B0604020202020204" pitchFamily="34" charset="0"/>
              </a:rPr>
              <a:t>and how you </a:t>
            </a:r>
            <a:r>
              <a:rPr lang="en-GB" sz="2000" b="1" kern="1200" dirty="0">
                <a:solidFill>
                  <a:schemeClr val="tx1"/>
                </a:solidFill>
                <a:effectLst/>
                <a:latin typeface="Arial" panose="020B0604020202020204" pitchFamily="34" charset="0"/>
                <a:cs typeface="Arial" panose="020B0604020202020204" pitchFamily="34" charset="0"/>
              </a:rPr>
              <a:t>recruited</a:t>
            </a:r>
            <a:r>
              <a:rPr lang="en-GB" sz="2000" b="0" kern="1200" dirty="0">
                <a:solidFill>
                  <a:schemeClr val="tx1"/>
                </a:solidFill>
                <a:effectLst/>
                <a:latin typeface="Arial" panose="020B0604020202020204" pitchFamily="34" charset="0"/>
                <a:cs typeface="Arial" panose="020B0604020202020204" pitchFamily="34" charset="0"/>
              </a:rPr>
              <a:t> participants. </a:t>
            </a:r>
            <a:r>
              <a:rPr lang="en-GB" sz="2000" b="0" i="1" kern="1200" dirty="0">
                <a:solidFill>
                  <a:schemeClr val="tx1"/>
                </a:solidFill>
                <a:effectLst/>
                <a:latin typeface="Arial" panose="020B0604020202020204" pitchFamily="34" charset="0"/>
                <a:cs typeface="Arial" panose="020B0604020202020204" pitchFamily="34" charset="0"/>
              </a:rPr>
              <a:t>(400 words)</a:t>
            </a:r>
            <a:endParaRPr lang="en-GB" sz="2000" i="1" kern="1200" dirty="0">
              <a:solidFill>
                <a:schemeClr val="tx1"/>
              </a:solidFill>
            </a:endParaRPr>
          </a:p>
        </p:txBody>
      </p:sp>
      <p:sp>
        <p:nvSpPr>
          <p:cNvPr id="15" name="Oval 14">
            <a:extLst>
              <a:ext uri="{FF2B5EF4-FFF2-40B4-BE49-F238E27FC236}">
                <a16:creationId xmlns:a16="http://schemas.microsoft.com/office/drawing/2014/main" id="{BFB43FAC-76DE-42D4-9986-7EB460F53413}"/>
              </a:ext>
            </a:extLst>
          </p:cNvPr>
          <p:cNvSpPr/>
          <p:nvPr/>
        </p:nvSpPr>
        <p:spPr>
          <a:xfrm>
            <a:off x="1546404" y="3313642"/>
            <a:ext cx="1042009" cy="1042009"/>
          </a:xfrm>
          <a:prstGeom prst="ellipse">
            <a:avLst/>
          </a:prstGeom>
        </p:spPr>
        <p:style>
          <a:lnRef idx="2">
            <a:schemeClr val="accent2">
              <a:hueOff val="7489676"/>
              <a:satOff val="-23894"/>
              <a:lumOff val="-928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6" name="Freeform: Shape 15">
            <a:extLst>
              <a:ext uri="{FF2B5EF4-FFF2-40B4-BE49-F238E27FC236}">
                <a16:creationId xmlns:a16="http://schemas.microsoft.com/office/drawing/2014/main" id="{2E6D9ACF-F9E7-475E-9875-D554CD2F3689}"/>
              </a:ext>
            </a:extLst>
          </p:cNvPr>
          <p:cNvSpPr/>
          <p:nvPr/>
        </p:nvSpPr>
        <p:spPr>
          <a:xfrm>
            <a:off x="1679380" y="4627372"/>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a:solidFill>
            <a:schemeClr val="accent4"/>
          </a:solidFill>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661676" tIns="45720" rIns="45720" bIns="45720" numCol="1" spcCol="1270" anchor="ctr" anchorCtr="0">
            <a:noAutofit/>
          </a:bodyPr>
          <a:lstStyle/>
          <a:p>
            <a:pPr marL="0" lvl="0" indent="0" algn="l" defTabSz="800100">
              <a:lnSpc>
                <a:spcPct val="90000"/>
              </a:lnSpc>
              <a:spcBef>
                <a:spcPct val="0"/>
              </a:spcBef>
              <a:spcAft>
                <a:spcPct val="35000"/>
              </a:spcAft>
              <a:buFont typeface="Symbol" panose="05050102010706020507" pitchFamily="18" charset="2"/>
              <a:buNone/>
            </a:pPr>
            <a:r>
              <a:rPr lang="en-GB" sz="2000" b="0" kern="1200" dirty="0">
                <a:solidFill>
                  <a:schemeClr val="tx1"/>
                </a:solidFill>
                <a:effectLst/>
                <a:latin typeface="Arial" panose="020B0604020202020204" pitchFamily="34" charset="0"/>
                <a:cs typeface="Arial" panose="020B0604020202020204" pitchFamily="34" charset="0"/>
              </a:rPr>
              <a:t>Any </a:t>
            </a:r>
            <a:r>
              <a:rPr lang="en-GB" sz="2000" b="1" kern="1200" dirty="0">
                <a:solidFill>
                  <a:schemeClr val="tx1"/>
                </a:solidFill>
                <a:effectLst/>
                <a:latin typeface="Arial" panose="020B0604020202020204" pitchFamily="34" charset="0"/>
                <a:cs typeface="Arial" panose="020B0604020202020204" pitchFamily="34" charset="0"/>
              </a:rPr>
              <a:t>ethical considerations</a:t>
            </a:r>
            <a:r>
              <a:rPr lang="en-GB" sz="2000" b="0" kern="1200" dirty="0">
                <a:solidFill>
                  <a:schemeClr val="tx1"/>
                </a:solidFill>
                <a:effectLst/>
                <a:latin typeface="Arial" panose="020B0604020202020204" pitchFamily="34" charset="0"/>
                <a:cs typeface="Arial" panose="020B0604020202020204" pitchFamily="34" charset="0"/>
              </a:rPr>
              <a:t> that were made. </a:t>
            </a:r>
            <a:r>
              <a:rPr lang="en-GB" sz="2000" b="0" i="1" kern="1200" dirty="0">
                <a:solidFill>
                  <a:schemeClr val="tx1"/>
                </a:solidFill>
                <a:effectLst/>
                <a:latin typeface="Arial" panose="020B0604020202020204" pitchFamily="34" charset="0"/>
                <a:cs typeface="Arial" panose="020B0604020202020204" pitchFamily="34" charset="0"/>
              </a:rPr>
              <a:t>(100words) </a:t>
            </a:r>
            <a:endParaRPr lang="en-GB" sz="2000" i="1" kern="1200" dirty="0">
              <a:solidFill>
                <a:schemeClr val="tx1"/>
              </a:solidFill>
            </a:endParaRPr>
          </a:p>
        </p:txBody>
      </p:sp>
      <p:sp>
        <p:nvSpPr>
          <p:cNvPr id="17" name="Oval 16">
            <a:extLst>
              <a:ext uri="{FF2B5EF4-FFF2-40B4-BE49-F238E27FC236}">
                <a16:creationId xmlns:a16="http://schemas.microsoft.com/office/drawing/2014/main" id="{6E0F956C-8229-4C3F-8043-A3684B067C86}"/>
              </a:ext>
            </a:extLst>
          </p:cNvPr>
          <p:cNvSpPr/>
          <p:nvPr/>
        </p:nvSpPr>
        <p:spPr>
          <a:xfrm>
            <a:off x="1158375" y="4435011"/>
            <a:ext cx="1042009" cy="1042009"/>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Freeform: Shape 17">
            <a:extLst>
              <a:ext uri="{FF2B5EF4-FFF2-40B4-BE49-F238E27FC236}">
                <a16:creationId xmlns:a16="http://schemas.microsoft.com/office/drawing/2014/main" id="{8F8441B6-6783-492F-800D-3FFDBD53614D}"/>
              </a:ext>
            </a:extLst>
          </p:cNvPr>
          <p:cNvSpPr/>
          <p:nvPr/>
        </p:nvSpPr>
        <p:spPr>
          <a:xfrm>
            <a:off x="387368" y="5619106"/>
            <a:ext cx="114172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45720" rIns="45720" bIns="45720" numCol="1" spcCol="1270" anchor="ctr" anchorCtr="0">
            <a:noAutofit/>
          </a:bodyPr>
          <a:lstStyle/>
          <a:p>
            <a:pPr lvl="0"/>
            <a:r>
              <a:rPr lang="en-GB" sz="2200" dirty="0">
                <a:effectLst/>
                <a:latin typeface="Arial" panose="020B0604020202020204" pitchFamily="34" charset="0"/>
                <a:cs typeface="Arial" panose="020B0604020202020204" pitchFamily="34" charset="0"/>
              </a:rPr>
              <a:t>Activity – 30 mins to </a:t>
            </a:r>
            <a:r>
              <a:rPr lang="en-GB" sz="2200" b="1" dirty="0">
                <a:effectLst/>
                <a:latin typeface="Arial" panose="020B0604020202020204" pitchFamily="34" charset="0"/>
                <a:cs typeface="Arial" panose="020B0604020202020204" pitchFamily="34" charset="0"/>
              </a:rPr>
              <a:t>begin</a:t>
            </a:r>
            <a:r>
              <a:rPr lang="en-GB" sz="2200" dirty="0">
                <a:effectLst/>
                <a:latin typeface="Arial" panose="020B0604020202020204" pitchFamily="34" charset="0"/>
                <a:cs typeface="Arial" panose="020B0604020202020204" pitchFamily="34" charset="0"/>
              </a:rPr>
              <a:t> planning or drafting your research design section of your report. </a:t>
            </a:r>
            <a:endParaRPr lang="en-GB" sz="2200" dirty="0"/>
          </a:p>
        </p:txBody>
      </p:sp>
    </p:spTree>
    <p:extLst>
      <p:ext uri="{BB962C8B-B14F-4D97-AF65-F5344CB8AC3E}">
        <p14:creationId xmlns:p14="http://schemas.microsoft.com/office/powerpoint/2010/main" val="279315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6"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31F8B2-66A1-443D-8D47-2D1445B74174}"/>
              </a:ext>
            </a:extLst>
          </p:cNvPr>
          <p:cNvSpPr>
            <a:spLocks noGrp="1"/>
          </p:cNvSpPr>
          <p:nvPr>
            <p:ph idx="1"/>
          </p:nvPr>
        </p:nvSpPr>
        <p:spPr>
          <a:xfrm>
            <a:off x="7196667" y="2199284"/>
            <a:ext cx="3928533" cy="3290147"/>
          </a:xfrm>
        </p:spPr>
        <p:style>
          <a:lnRef idx="2">
            <a:schemeClr val="accent2"/>
          </a:lnRef>
          <a:fillRef idx="1">
            <a:schemeClr val="lt1"/>
          </a:fillRef>
          <a:effectRef idx="0">
            <a:schemeClr val="accent2"/>
          </a:effectRef>
          <a:fontRef idx="minor">
            <a:schemeClr val="dk1"/>
          </a:fontRef>
        </p:style>
        <p:txBody>
          <a:bodyPr>
            <a:normAutofit/>
          </a:bodyPr>
          <a:lstStyle/>
          <a:p>
            <a:r>
              <a:rPr lang="en-GB" sz="2000" dirty="0">
                <a:latin typeface="Arial" panose="020B0604020202020204" pitchFamily="34" charset="0"/>
                <a:cs typeface="Arial" panose="020B0604020202020204" pitchFamily="34" charset="0"/>
              </a:rPr>
              <a:t>Report your results. </a:t>
            </a:r>
          </a:p>
          <a:p>
            <a:r>
              <a:rPr lang="en-GB" sz="2000" dirty="0">
                <a:latin typeface="Arial" panose="020B0604020202020204" pitchFamily="34" charset="0"/>
                <a:cs typeface="Arial" panose="020B0604020202020204" pitchFamily="34" charset="0"/>
              </a:rPr>
              <a:t>Are you able to create a pie or bar chart for each question? </a:t>
            </a:r>
          </a:p>
          <a:p>
            <a:r>
              <a:rPr lang="en-GB" sz="2000" dirty="0">
                <a:latin typeface="Arial" panose="020B0604020202020204" pitchFamily="34" charset="0"/>
                <a:cs typeface="Arial" panose="020B0604020202020204" pitchFamily="34" charset="0"/>
              </a:rPr>
              <a:t>Aim to report a result for </a:t>
            </a:r>
            <a:r>
              <a:rPr lang="en-GB" sz="2000" b="1" dirty="0">
                <a:latin typeface="Arial" panose="020B0604020202020204" pitchFamily="34" charset="0"/>
                <a:cs typeface="Arial" panose="020B0604020202020204" pitchFamily="34" charset="0"/>
              </a:rPr>
              <a:t>each</a:t>
            </a:r>
            <a:r>
              <a:rPr lang="en-GB" sz="2000" dirty="0">
                <a:latin typeface="Arial" panose="020B0604020202020204" pitchFamily="34" charset="0"/>
                <a:cs typeface="Arial" panose="020B0604020202020204" pitchFamily="34" charset="0"/>
              </a:rPr>
              <a:t> question asked in your questionnaire. </a:t>
            </a:r>
          </a:p>
          <a:p>
            <a:r>
              <a:rPr lang="en-GB" sz="2000" dirty="0">
                <a:latin typeface="Arial" panose="020B0604020202020204" pitchFamily="34" charset="0"/>
                <a:cs typeface="Arial" panose="020B0604020202020204" pitchFamily="34" charset="0"/>
              </a:rPr>
              <a:t>Here is an example chart…</a:t>
            </a:r>
          </a:p>
        </p:txBody>
      </p:sp>
      <p:graphicFrame>
        <p:nvGraphicFramePr>
          <p:cNvPr id="6" name="Chart 5">
            <a:extLst>
              <a:ext uri="{FF2B5EF4-FFF2-40B4-BE49-F238E27FC236}">
                <a16:creationId xmlns:a16="http://schemas.microsoft.com/office/drawing/2014/main" id="{51FB151F-A885-4658-A628-8B38779027DF}"/>
              </a:ext>
            </a:extLst>
          </p:cNvPr>
          <p:cNvGraphicFramePr/>
          <p:nvPr>
            <p:extLst>
              <p:ext uri="{D42A27DB-BD31-4B8C-83A1-F6EECF244321}">
                <p14:modId xmlns:p14="http://schemas.microsoft.com/office/powerpoint/2010/main" val="1890071716"/>
              </p:ext>
            </p:extLst>
          </p:nvPr>
        </p:nvGraphicFramePr>
        <p:xfrm>
          <a:off x="751418" y="2199284"/>
          <a:ext cx="6231467" cy="3290147"/>
        </p:xfrm>
        <a:graphic>
          <a:graphicData uri="http://schemas.openxmlformats.org/drawingml/2006/chart">
            <c:chart xmlns:c="http://schemas.openxmlformats.org/drawingml/2006/chart" xmlns:r="http://schemas.openxmlformats.org/officeDocument/2006/relationships" r:id="rId3"/>
          </a:graphicData>
        </a:graphic>
      </p:graphicFrame>
      <p:cxnSp>
        <p:nvCxnSpPr>
          <p:cNvPr id="8" name="Connector: Curved 7">
            <a:extLst>
              <a:ext uri="{FF2B5EF4-FFF2-40B4-BE49-F238E27FC236}">
                <a16:creationId xmlns:a16="http://schemas.microsoft.com/office/drawing/2014/main" id="{CCD9465E-E61A-440B-B511-9917EA0DD4B9}"/>
              </a:ext>
            </a:extLst>
          </p:cNvPr>
          <p:cNvCxnSpPr>
            <a:cxnSpLocks/>
          </p:cNvCxnSpPr>
          <p:nvPr/>
        </p:nvCxnSpPr>
        <p:spPr>
          <a:xfrm rot="10800000" flipV="1">
            <a:off x="6181573" y="4762456"/>
            <a:ext cx="4275820" cy="460534"/>
          </a:xfrm>
          <a:prstGeom prst="curvedConnector3">
            <a:avLst>
              <a:gd name="adj1" fmla="val -12968"/>
            </a:avLst>
          </a:prstGeom>
          <a:ln w="76200">
            <a:tailEnd type="triangle"/>
          </a:ln>
        </p:spPr>
        <p:style>
          <a:lnRef idx="1">
            <a:schemeClr val="dk1"/>
          </a:lnRef>
          <a:fillRef idx="0">
            <a:schemeClr val="dk1"/>
          </a:fillRef>
          <a:effectRef idx="0">
            <a:schemeClr val="dk1"/>
          </a:effectRef>
          <a:fontRef idx="minor">
            <a:schemeClr val="tx1"/>
          </a:fontRef>
        </p:style>
      </p:cxnSp>
      <p:graphicFrame>
        <p:nvGraphicFramePr>
          <p:cNvPr id="7" name="Content Placeholder 3">
            <a:extLst>
              <a:ext uri="{FF2B5EF4-FFF2-40B4-BE49-F238E27FC236}">
                <a16:creationId xmlns:a16="http://schemas.microsoft.com/office/drawing/2014/main" id="{30DD0224-2AD3-494C-B7CB-85FCC0F8A465}"/>
              </a:ext>
            </a:extLst>
          </p:cNvPr>
          <p:cNvGraphicFramePr>
            <a:graphicFrameLocks/>
          </p:cNvGraphicFramePr>
          <p:nvPr>
            <p:extLst>
              <p:ext uri="{D42A27DB-BD31-4B8C-83A1-F6EECF244321}">
                <p14:modId xmlns:p14="http://schemas.microsoft.com/office/powerpoint/2010/main" val="2975464094"/>
              </p:ext>
            </p:extLst>
          </p:nvPr>
        </p:nvGraphicFramePr>
        <p:xfrm>
          <a:off x="2377017" y="793736"/>
          <a:ext cx="9639300" cy="1153187"/>
        </p:xfrm>
        <a:graphic>
          <a:graphicData uri="http://schemas.openxmlformats.org/drawingml/2006/table">
            <a:tbl>
              <a:tblPr firstRow="1" firstCol="1" bandRow="1">
                <a:tableStyleId>{5C22544A-7EE6-4342-B048-85BDC9FD1C3A}</a:tableStyleId>
              </a:tblPr>
              <a:tblGrid>
                <a:gridCol w="9639300">
                  <a:extLst>
                    <a:ext uri="{9D8B030D-6E8A-4147-A177-3AD203B41FA5}">
                      <a16:colId xmlns:a16="http://schemas.microsoft.com/office/drawing/2014/main" val="1072549807"/>
                    </a:ext>
                  </a:extLst>
                </a:gridCol>
              </a:tblGrid>
              <a:tr h="1153187">
                <a:tc>
                  <a:txBody>
                    <a:bodyPr/>
                    <a:lstStyle/>
                    <a:p>
                      <a:pPr>
                        <a:lnSpc>
                          <a:spcPct val="107000"/>
                        </a:lnSpc>
                        <a:spcAft>
                          <a:spcPts val="800"/>
                        </a:spcAft>
                      </a:pPr>
                      <a:r>
                        <a:rPr lang="en-GB" sz="2400" dirty="0">
                          <a:effectLst/>
                          <a:latin typeface="Arial" panose="020B0604020202020204" pitchFamily="34" charset="0"/>
                          <a:cs typeface="Arial" panose="020B0604020202020204" pitchFamily="34" charset="0"/>
                        </a:rPr>
                        <a:t>(</a:t>
                      </a:r>
                      <a:r>
                        <a:rPr lang="en-GB" sz="2000" dirty="0">
                          <a:effectLst/>
                          <a:latin typeface="Arial" panose="020B0604020202020204" pitchFamily="34" charset="0"/>
                          <a:cs typeface="Arial" panose="020B0604020202020204" pitchFamily="34" charset="0"/>
                        </a:rPr>
                        <a:t>≈250 words</a:t>
                      </a:r>
                      <a:r>
                        <a:rPr lang="en-GB" sz="2400" dirty="0">
                          <a:effectLst/>
                          <a:latin typeface="Arial" panose="020B0604020202020204" pitchFamily="34" charset="0"/>
                          <a:cs typeface="Arial" panose="020B0604020202020204" pitchFamily="34" charset="0"/>
                        </a:rPr>
                        <a:t>)</a:t>
                      </a:r>
                      <a:r>
                        <a:rPr lang="en-GB" sz="2400" b="1" dirty="0">
                          <a:solidFill>
                            <a:schemeClr val="lt1"/>
                          </a:solidFill>
                          <a:effectLst/>
                          <a:latin typeface="Arial" panose="020B0604020202020204" pitchFamily="34" charset="0"/>
                          <a:cs typeface="Arial" panose="020B0604020202020204" pitchFamily="34" charset="0"/>
                        </a:rPr>
                        <a:t>    </a:t>
                      </a:r>
                      <a:r>
                        <a:rPr lang="en-GB" sz="2000" b="0" dirty="0">
                          <a:solidFill>
                            <a:schemeClr val="tx1"/>
                          </a:solidFill>
                          <a:effectLst/>
                          <a:latin typeface="Arial" panose="020B0604020202020204" pitchFamily="34" charset="0"/>
                          <a:cs typeface="Arial" panose="020B0604020202020204" pitchFamily="34" charset="0"/>
                        </a:rPr>
                        <a:t>In this section, you will detail the </a:t>
                      </a:r>
                      <a:r>
                        <a:rPr lang="en-GB" sz="2000" b="1" dirty="0">
                          <a:solidFill>
                            <a:schemeClr val="tx1"/>
                          </a:solidFill>
                          <a:effectLst/>
                          <a:latin typeface="Arial" panose="020B0604020202020204" pitchFamily="34" charset="0"/>
                          <a:cs typeface="Arial" panose="020B0604020202020204" pitchFamily="34" charset="0"/>
                        </a:rPr>
                        <a:t>results</a:t>
                      </a:r>
                      <a:r>
                        <a:rPr lang="en-GB" sz="2000" b="0" dirty="0">
                          <a:solidFill>
                            <a:schemeClr val="tx1"/>
                          </a:solidFill>
                          <a:effectLst/>
                          <a:latin typeface="Arial" panose="020B0604020202020204" pitchFamily="34" charset="0"/>
                          <a:cs typeface="Arial" panose="020B0604020202020204" pitchFamily="34" charset="0"/>
                        </a:rPr>
                        <a:t> from </a:t>
                      </a:r>
                      <a:r>
                        <a:rPr lang="en-GB" sz="2000" b="1" dirty="0">
                          <a:solidFill>
                            <a:schemeClr val="tx1"/>
                          </a:solidFill>
                          <a:effectLst/>
                          <a:latin typeface="Arial" panose="020B0604020202020204" pitchFamily="34" charset="0"/>
                          <a:cs typeface="Arial" panose="020B0604020202020204" pitchFamily="34" charset="0"/>
                        </a:rPr>
                        <a:t>your questionnaire</a:t>
                      </a:r>
                      <a:r>
                        <a:rPr lang="en-GB" sz="2000" b="0" dirty="0">
                          <a:solidFill>
                            <a:schemeClr val="tx1"/>
                          </a:solidFill>
                          <a:effectLst/>
                          <a:latin typeface="Arial" panose="020B0604020202020204" pitchFamily="34" charset="0"/>
                          <a:cs typeface="Arial" panose="020B0604020202020204" pitchFamily="34" charset="0"/>
                        </a:rPr>
                        <a:t>. </a:t>
                      </a:r>
                    </a:p>
                    <a:p>
                      <a:pPr>
                        <a:lnSpc>
                          <a:spcPct val="107000"/>
                        </a:lnSpc>
                        <a:spcAft>
                          <a:spcPts val="800"/>
                        </a:spcAft>
                      </a:pPr>
                      <a:r>
                        <a:rPr lang="en-GB" sz="2000" b="0" dirty="0">
                          <a:solidFill>
                            <a:schemeClr val="tx1"/>
                          </a:solidFill>
                          <a:effectLst/>
                          <a:latin typeface="Arial" panose="020B0604020202020204" pitchFamily="34" charset="0"/>
                          <a:cs typeface="Arial" panose="020B0604020202020204" pitchFamily="34" charset="0"/>
                        </a:rPr>
                        <a:t>To do this you might </a:t>
                      </a:r>
                      <a:r>
                        <a:rPr lang="en-GB" sz="2000" b="1" dirty="0">
                          <a:solidFill>
                            <a:schemeClr val="tx1"/>
                          </a:solidFill>
                          <a:effectLst/>
                          <a:latin typeface="Arial" panose="020B0604020202020204" pitchFamily="34" charset="0"/>
                          <a:cs typeface="Arial" panose="020B0604020202020204" pitchFamily="34" charset="0"/>
                        </a:rPr>
                        <a:t>use chart, graphs or tables</a:t>
                      </a:r>
                      <a:r>
                        <a:rPr lang="en-GB" sz="2000" b="0" dirty="0">
                          <a:solidFill>
                            <a:schemeClr val="tx1"/>
                          </a:solidFill>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rPr>
                        <a:t> </a:t>
                      </a:r>
                      <a:endParaRPr lang="en-GB" sz="1100" dirty="0">
                        <a:effectLst/>
                        <a:latin typeface="Calibri" panose="020F0502020204030204" pitchFamily="34" charset="0"/>
                        <a:cs typeface="Times New Roman" panose="02020603050405020304" pitchFamily="18" charset="0"/>
                      </a:endParaRPr>
                    </a:p>
                  </a:txBody>
                  <a:tcPr marL="68580" marR="68580" marT="0" marB="0">
                    <a:solidFill>
                      <a:schemeClr val="accent5"/>
                    </a:solidFill>
                  </a:tcPr>
                </a:tc>
                <a:extLst>
                  <a:ext uri="{0D108BD9-81ED-4DB2-BD59-A6C34878D82A}">
                    <a16:rowId xmlns:a16="http://schemas.microsoft.com/office/drawing/2014/main" val="119937403"/>
                  </a:ext>
                </a:extLst>
              </a:tr>
            </a:tbl>
          </a:graphicData>
        </a:graphic>
      </p:graphicFrame>
      <p:sp>
        <p:nvSpPr>
          <p:cNvPr id="9" name="Title 1">
            <a:extLst>
              <a:ext uri="{FF2B5EF4-FFF2-40B4-BE49-F238E27FC236}">
                <a16:creationId xmlns:a16="http://schemas.microsoft.com/office/drawing/2014/main" id="{B4CD5B3C-4F4F-4A36-98AB-4D26D3B25EC1}"/>
              </a:ext>
            </a:extLst>
          </p:cNvPr>
          <p:cNvSpPr txBox="1">
            <a:spLocks/>
          </p:cNvSpPr>
          <p:nvPr/>
        </p:nvSpPr>
        <p:spPr>
          <a:xfrm>
            <a:off x="418948" y="367032"/>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Results</a:t>
            </a:r>
          </a:p>
        </p:txBody>
      </p:sp>
      <p:sp>
        <p:nvSpPr>
          <p:cNvPr id="10" name="TextBox 9">
            <a:extLst>
              <a:ext uri="{FF2B5EF4-FFF2-40B4-BE49-F238E27FC236}">
                <a16:creationId xmlns:a16="http://schemas.microsoft.com/office/drawing/2014/main" id="{AA7EB3F7-2305-4EC6-8F85-FE87FBE27AC4}"/>
              </a:ext>
            </a:extLst>
          </p:cNvPr>
          <p:cNvSpPr txBox="1"/>
          <p:nvPr/>
        </p:nvSpPr>
        <p:spPr>
          <a:xfrm>
            <a:off x="571500" y="5715000"/>
            <a:ext cx="11078633" cy="646331"/>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Activity – 30 mins – begin or continue drafting your results section – ask your lecturer about aspects you are finding challenging. </a:t>
            </a:r>
          </a:p>
        </p:txBody>
      </p:sp>
    </p:spTree>
    <p:extLst>
      <p:ext uri="{BB962C8B-B14F-4D97-AF65-F5344CB8AC3E}">
        <p14:creationId xmlns:p14="http://schemas.microsoft.com/office/powerpoint/2010/main" val="107820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18F79-9F8B-4995-8BE2-92C231D002A7}"/>
              </a:ext>
            </a:extLst>
          </p:cNvPr>
          <p:cNvSpPr>
            <a:spLocks noGrp="1"/>
          </p:cNvSpPr>
          <p:nvPr>
            <p:ph type="title"/>
          </p:nvPr>
        </p:nvSpPr>
        <p:spPr>
          <a:xfrm>
            <a:off x="515258" y="642594"/>
            <a:ext cx="10058400" cy="795401"/>
          </a:xfrm>
        </p:spPr>
        <p:txBody>
          <a:bodyPr/>
          <a:lstStyle/>
          <a:p>
            <a:r>
              <a:rPr lang="en-GB" dirty="0"/>
              <a:t>Discussion</a:t>
            </a:r>
          </a:p>
        </p:txBody>
      </p:sp>
      <p:graphicFrame>
        <p:nvGraphicFramePr>
          <p:cNvPr id="4" name="Content Placeholder 3">
            <a:extLst>
              <a:ext uri="{FF2B5EF4-FFF2-40B4-BE49-F238E27FC236}">
                <a16:creationId xmlns:a16="http://schemas.microsoft.com/office/drawing/2014/main" id="{CE1B9B2F-A007-49A8-A70A-B46C5FE689FF}"/>
              </a:ext>
            </a:extLst>
          </p:cNvPr>
          <p:cNvGraphicFramePr>
            <a:graphicFrameLocks noGrp="1"/>
          </p:cNvGraphicFramePr>
          <p:nvPr>
            <p:ph idx="1"/>
            <p:extLst>
              <p:ext uri="{D42A27DB-BD31-4B8C-83A1-F6EECF244321}">
                <p14:modId xmlns:p14="http://schemas.microsoft.com/office/powerpoint/2010/main" val="3638181500"/>
              </p:ext>
            </p:extLst>
          </p:nvPr>
        </p:nvGraphicFramePr>
        <p:xfrm>
          <a:off x="1007837" y="1307366"/>
          <a:ext cx="10326913" cy="929418"/>
        </p:xfrm>
        <a:graphic>
          <a:graphicData uri="http://schemas.openxmlformats.org/drawingml/2006/table">
            <a:tbl>
              <a:tblPr firstRow="1" firstCol="1" bandRow="1">
                <a:tableStyleId>{5C22544A-7EE6-4342-B048-85BDC9FD1C3A}</a:tableStyleId>
              </a:tblPr>
              <a:tblGrid>
                <a:gridCol w="10326913">
                  <a:extLst>
                    <a:ext uri="{9D8B030D-6E8A-4147-A177-3AD203B41FA5}">
                      <a16:colId xmlns:a16="http://schemas.microsoft.com/office/drawing/2014/main" val="2834411877"/>
                    </a:ext>
                  </a:extLst>
                </a:gridCol>
              </a:tblGrid>
              <a:tr h="929418">
                <a:tc>
                  <a:txBody>
                    <a:bodyPr/>
                    <a:lstStyle/>
                    <a:p>
                      <a:pPr>
                        <a:lnSpc>
                          <a:spcPct val="107000"/>
                        </a:lnSpc>
                        <a:spcAft>
                          <a:spcPts val="800"/>
                        </a:spcAft>
                      </a:pPr>
                      <a:r>
                        <a:rPr lang="en-GB" sz="2400" dirty="0">
                          <a:solidFill>
                            <a:schemeClr val="tx1"/>
                          </a:solidFill>
                          <a:effectLst/>
                          <a:latin typeface="Arial" panose="020B0604020202020204" pitchFamily="34" charset="0"/>
                          <a:cs typeface="Arial" panose="020B0604020202020204" pitchFamily="34" charset="0"/>
                        </a:rPr>
                        <a:t>(</a:t>
                      </a:r>
                      <a:r>
                        <a:rPr lang="en-GB" sz="2000" dirty="0">
                          <a:solidFill>
                            <a:schemeClr val="tx1"/>
                          </a:solidFill>
                          <a:effectLst/>
                          <a:latin typeface="Arial" panose="020B0604020202020204" pitchFamily="34" charset="0"/>
                          <a:cs typeface="Arial" panose="020B0604020202020204" pitchFamily="34" charset="0"/>
                        </a:rPr>
                        <a:t>≈650 words)</a:t>
                      </a:r>
                    </a:p>
                    <a:p>
                      <a:pPr>
                        <a:lnSpc>
                          <a:spcPct val="107000"/>
                        </a:lnSpc>
                        <a:spcAft>
                          <a:spcPts val="800"/>
                        </a:spcAft>
                      </a:pPr>
                      <a:r>
                        <a:rPr lang="en-GB" sz="2000" b="0" dirty="0">
                          <a:solidFill>
                            <a:schemeClr val="tx1"/>
                          </a:solidFill>
                          <a:effectLst/>
                          <a:latin typeface="Arial" panose="020B0604020202020204" pitchFamily="34" charset="0"/>
                          <a:cs typeface="Arial" panose="020B0604020202020204" pitchFamily="34" charset="0"/>
                        </a:rPr>
                        <a:t>In this section you will discuss the results that have been reported in the results section.. </a:t>
                      </a:r>
                    </a:p>
                  </a:txBody>
                  <a:tcPr marL="68580" marR="68580" marT="0" marB="0">
                    <a:solidFill>
                      <a:schemeClr val="accent5"/>
                    </a:solidFill>
                  </a:tcPr>
                </a:tc>
                <a:extLst>
                  <a:ext uri="{0D108BD9-81ED-4DB2-BD59-A6C34878D82A}">
                    <a16:rowId xmlns:a16="http://schemas.microsoft.com/office/drawing/2014/main" val="443410534"/>
                  </a:ext>
                </a:extLst>
              </a:tr>
            </a:tbl>
          </a:graphicData>
        </a:graphic>
      </p:graphicFrame>
      <p:sp>
        <p:nvSpPr>
          <p:cNvPr id="7" name="Freeform: Shape 6">
            <a:extLst>
              <a:ext uri="{FF2B5EF4-FFF2-40B4-BE49-F238E27FC236}">
                <a16:creationId xmlns:a16="http://schemas.microsoft.com/office/drawing/2014/main" id="{7F72C8D4-18EF-4C22-87A7-6060C213ACA9}"/>
              </a:ext>
            </a:extLst>
          </p:cNvPr>
          <p:cNvSpPr/>
          <p:nvPr/>
        </p:nvSpPr>
        <p:spPr>
          <a:xfrm>
            <a:off x="1007836" y="2336800"/>
            <a:ext cx="10058399" cy="1285248"/>
          </a:xfrm>
          <a:custGeom>
            <a:avLst/>
            <a:gdLst>
              <a:gd name="connsiteX0" fmla="*/ 0 w 10058399"/>
              <a:gd name="connsiteY0" fmla="*/ 116841 h 1168407"/>
              <a:gd name="connsiteX1" fmla="*/ 116841 w 10058399"/>
              <a:gd name="connsiteY1" fmla="*/ 0 h 1168407"/>
              <a:gd name="connsiteX2" fmla="*/ 9941558 w 10058399"/>
              <a:gd name="connsiteY2" fmla="*/ 0 h 1168407"/>
              <a:gd name="connsiteX3" fmla="*/ 10058399 w 10058399"/>
              <a:gd name="connsiteY3" fmla="*/ 116841 h 1168407"/>
              <a:gd name="connsiteX4" fmla="*/ 10058399 w 10058399"/>
              <a:gd name="connsiteY4" fmla="*/ 1051566 h 1168407"/>
              <a:gd name="connsiteX5" fmla="*/ 9941558 w 10058399"/>
              <a:gd name="connsiteY5" fmla="*/ 1168407 h 1168407"/>
              <a:gd name="connsiteX6" fmla="*/ 116841 w 10058399"/>
              <a:gd name="connsiteY6" fmla="*/ 1168407 h 1168407"/>
              <a:gd name="connsiteX7" fmla="*/ 0 w 10058399"/>
              <a:gd name="connsiteY7" fmla="*/ 1051566 h 1168407"/>
              <a:gd name="connsiteX8" fmla="*/ 0 w 10058399"/>
              <a:gd name="connsiteY8" fmla="*/ 116841 h 1168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58399" h="1168407">
                <a:moveTo>
                  <a:pt x="0" y="116841"/>
                </a:moveTo>
                <a:cubicBezTo>
                  <a:pt x="0" y="52311"/>
                  <a:pt x="52311" y="0"/>
                  <a:pt x="116841" y="0"/>
                </a:cubicBezTo>
                <a:lnTo>
                  <a:pt x="9941558" y="0"/>
                </a:lnTo>
                <a:cubicBezTo>
                  <a:pt x="10006088" y="0"/>
                  <a:pt x="10058399" y="52311"/>
                  <a:pt x="10058399" y="116841"/>
                </a:cubicBezTo>
                <a:lnTo>
                  <a:pt x="10058399" y="1051566"/>
                </a:lnTo>
                <a:cubicBezTo>
                  <a:pt x="10058399" y="1116096"/>
                  <a:pt x="10006088" y="1168407"/>
                  <a:pt x="9941558" y="1168407"/>
                </a:cubicBezTo>
                <a:lnTo>
                  <a:pt x="116841" y="1168407"/>
                </a:lnTo>
                <a:cubicBezTo>
                  <a:pt x="52311" y="1168407"/>
                  <a:pt x="0" y="1116096"/>
                  <a:pt x="0" y="1051566"/>
                </a:cubicBezTo>
                <a:lnTo>
                  <a:pt x="0" y="116841"/>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189480" tIns="60960" rIns="60961" bIns="60960" numCol="1" spcCol="1270" anchor="t" anchorCtr="0">
            <a:noAutofit/>
          </a:bodyPr>
          <a:lstStyle/>
          <a:p>
            <a:pPr marL="0" lvl="0" indent="0" algn="l" defTabSz="844550">
              <a:lnSpc>
                <a:spcPct val="90000"/>
              </a:lnSpc>
              <a:spcBef>
                <a:spcPct val="0"/>
              </a:spcBef>
              <a:spcAft>
                <a:spcPct val="35000"/>
              </a:spcAft>
              <a:buNone/>
            </a:pPr>
            <a:r>
              <a:rPr lang="en-GB" sz="1900" b="1" kern="1200" dirty="0">
                <a:solidFill>
                  <a:schemeClr val="tx1"/>
                </a:solidFill>
                <a:effectLst/>
                <a:latin typeface="Arial" panose="020B0604020202020204" pitchFamily="34" charset="0"/>
                <a:cs typeface="Arial" panose="020B0604020202020204" pitchFamily="34" charset="0"/>
              </a:rPr>
              <a:t>What do your results appear to show?</a:t>
            </a:r>
            <a:endParaRPr lang="en-GB" sz="1900" b="1" kern="1200" dirty="0">
              <a:solidFill>
                <a:schemeClr val="tx1"/>
              </a:solidFill>
            </a:endParaRPr>
          </a:p>
          <a:p>
            <a:pPr marL="171450" lvl="1" indent="-171450" algn="l" defTabSz="711200">
              <a:lnSpc>
                <a:spcPct val="90000"/>
              </a:lnSpc>
              <a:spcBef>
                <a:spcPct val="0"/>
              </a:spcBef>
              <a:spcAft>
                <a:spcPct val="15000"/>
              </a:spcAft>
              <a:buChar char="•"/>
            </a:pPr>
            <a:r>
              <a:rPr lang="en-GB" kern="1200" dirty="0">
                <a:latin typeface="Arial" panose="020B0604020202020204" pitchFamily="34" charset="0"/>
                <a:cs typeface="Arial" panose="020B0604020202020204" pitchFamily="34" charset="0"/>
              </a:rPr>
              <a:t>Do your question results have a clear </a:t>
            </a:r>
            <a:r>
              <a:rPr lang="en-GB" b="1" kern="1200" dirty="0">
                <a:latin typeface="Arial" panose="020B0604020202020204" pitchFamily="34" charset="0"/>
                <a:cs typeface="Arial" panose="020B0604020202020204" pitchFamily="34" charset="0"/>
              </a:rPr>
              <a:t>mode</a:t>
            </a:r>
            <a:r>
              <a:rPr lang="en-GB" kern="1200" dirty="0">
                <a:latin typeface="Arial" panose="020B0604020202020204" pitchFamily="34" charset="0"/>
                <a:cs typeface="Arial" panose="020B0604020202020204" pitchFamily="34" charset="0"/>
              </a:rPr>
              <a:t>?</a:t>
            </a:r>
          </a:p>
          <a:p>
            <a:pPr marL="171450" lvl="1" indent="-171450" algn="l" defTabSz="711200">
              <a:lnSpc>
                <a:spcPct val="90000"/>
              </a:lnSpc>
              <a:spcBef>
                <a:spcPct val="0"/>
              </a:spcBef>
              <a:spcAft>
                <a:spcPct val="15000"/>
              </a:spcAft>
              <a:buChar char="•"/>
            </a:pPr>
            <a:r>
              <a:rPr lang="en-GB" kern="1200" dirty="0">
                <a:latin typeface="Arial" panose="020B0604020202020204" pitchFamily="34" charset="0"/>
                <a:cs typeface="Arial" panose="020B0604020202020204" pitchFamily="34" charset="0"/>
              </a:rPr>
              <a:t>Is there any result which surprised you? </a:t>
            </a:r>
          </a:p>
          <a:p>
            <a:pPr marL="171450" lvl="1" indent="-171450" algn="l" defTabSz="711200">
              <a:lnSpc>
                <a:spcPct val="90000"/>
              </a:lnSpc>
              <a:spcBef>
                <a:spcPct val="0"/>
              </a:spcBef>
              <a:spcAft>
                <a:spcPct val="15000"/>
              </a:spcAft>
              <a:buChar char="•"/>
            </a:pPr>
            <a:r>
              <a:rPr lang="en-GB" kern="1200" dirty="0">
                <a:latin typeface="Arial" panose="020B0604020202020204" pitchFamily="34" charset="0"/>
                <a:cs typeface="Arial" panose="020B0604020202020204" pitchFamily="34" charset="0"/>
              </a:rPr>
              <a:t>How many participants took part in total? </a:t>
            </a:r>
          </a:p>
        </p:txBody>
      </p:sp>
      <p:sp>
        <p:nvSpPr>
          <p:cNvPr id="8" name="Rectangle: Rounded Corners 7" descr="Presentation with pie chart with solid fill">
            <a:extLst>
              <a:ext uri="{FF2B5EF4-FFF2-40B4-BE49-F238E27FC236}">
                <a16:creationId xmlns:a16="http://schemas.microsoft.com/office/drawing/2014/main" id="{030FC0FC-08F6-4230-B83B-174F8CEE971C}"/>
              </a:ext>
            </a:extLst>
          </p:cNvPr>
          <p:cNvSpPr/>
          <p:nvPr/>
        </p:nvSpPr>
        <p:spPr>
          <a:xfrm>
            <a:off x="1124676" y="2453640"/>
            <a:ext cx="961299" cy="934726"/>
          </a:xfrm>
          <a:prstGeom prst="roundRect">
            <a:avLst>
              <a:gd name="adj" fmla="val 10000"/>
            </a:avLst>
          </a:prstGeom>
          <a:blipFill>
            <a:blip r:embed="rId3">
              <a:extLst>
                <a:ext uri="{96DAC541-7B7A-43D3-8B79-37D633B846F1}">
                  <asvg:svgBlip xmlns:asvg="http://schemas.microsoft.com/office/drawing/2016/SVG/main" r:embed="rId4"/>
                </a:ext>
              </a:extLst>
            </a:blip>
            <a:srcRect/>
            <a:stretch>
              <a:fillRect t="-10000" b="-10000"/>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9" name="Freeform: Shape 8">
            <a:extLst>
              <a:ext uri="{FF2B5EF4-FFF2-40B4-BE49-F238E27FC236}">
                <a16:creationId xmlns:a16="http://schemas.microsoft.com/office/drawing/2014/main" id="{7B6ED7A9-3486-4BA7-A246-35F2A819A0A1}"/>
              </a:ext>
            </a:extLst>
          </p:cNvPr>
          <p:cNvSpPr/>
          <p:nvPr/>
        </p:nvSpPr>
        <p:spPr>
          <a:xfrm>
            <a:off x="1007836" y="3722064"/>
            <a:ext cx="10058399" cy="1285248"/>
          </a:xfrm>
          <a:custGeom>
            <a:avLst/>
            <a:gdLst>
              <a:gd name="connsiteX0" fmla="*/ 0 w 10058399"/>
              <a:gd name="connsiteY0" fmla="*/ 116841 h 1168407"/>
              <a:gd name="connsiteX1" fmla="*/ 116841 w 10058399"/>
              <a:gd name="connsiteY1" fmla="*/ 0 h 1168407"/>
              <a:gd name="connsiteX2" fmla="*/ 9941558 w 10058399"/>
              <a:gd name="connsiteY2" fmla="*/ 0 h 1168407"/>
              <a:gd name="connsiteX3" fmla="*/ 10058399 w 10058399"/>
              <a:gd name="connsiteY3" fmla="*/ 116841 h 1168407"/>
              <a:gd name="connsiteX4" fmla="*/ 10058399 w 10058399"/>
              <a:gd name="connsiteY4" fmla="*/ 1051566 h 1168407"/>
              <a:gd name="connsiteX5" fmla="*/ 9941558 w 10058399"/>
              <a:gd name="connsiteY5" fmla="*/ 1168407 h 1168407"/>
              <a:gd name="connsiteX6" fmla="*/ 116841 w 10058399"/>
              <a:gd name="connsiteY6" fmla="*/ 1168407 h 1168407"/>
              <a:gd name="connsiteX7" fmla="*/ 0 w 10058399"/>
              <a:gd name="connsiteY7" fmla="*/ 1051566 h 1168407"/>
              <a:gd name="connsiteX8" fmla="*/ 0 w 10058399"/>
              <a:gd name="connsiteY8" fmla="*/ 116841 h 1168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58399" h="1168407">
                <a:moveTo>
                  <a:pt x="0" y="116841"/>
                </a:moveTo>
                <a:cubicBezTo>
                  <a:pt x="0" y="52311"/>
                  <a:pt x="52311" y="0"/>
                  <a:pt x="116841" y="0"/>
                </a:cubicBezTo>
                <a:lnTo>
                  <a:pt x="9941558" y="0"/>
                </a:lnTo>
                <a:cubicBezTo>
                  <a:pt x="10006088" y="0"/>
                  <a:pt x="10058399" y="52311"/>
                  <a:pt x="10058399" y="116841"/>
                </a:cubicBezTo>
                <a:lnTo>
                  <a:pt x="10058399" y="1051566"/>
                </a:lnTo>
                <a:cubicBezTo>
                  <a:pt x="10058399" y="1116096"/>
                  <a:pt x="10006088" y="1168407"/>
                  <a:pt x="9941558" y="1168407"/>
                </a:cubicBezTo>
                <a:lnTo>
                  <a:pt x="116841" y="1168407"/>
                </a:lnTo>
                <a:cubicBezTo>
                  <a:pt x="52311" y="1168407"/>
                  <a:pt x="0" y="1116096"/>
                  <a:pt x="0" y="1051566"/>
                </a:cubicBezTo>
                <a:lnTo>
                  <a:pt x="0" y="116841"/>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2189480" tIns="60960" rIns="60961" bIns="60960" numCol="1" spcCol="1270" anchor="t" anchorCtr="0">
            <a:noAutofit/>
          </a:bodyPr>
          <a:lstStyle/>
          <a:p>
            <a:pPr marL="0" lvl="0" indent="0" algn="l" defTabSz="844550">
              <a:lnSpc>
                <a:spcPct val="90000"/>
              </a:lnSpc>
              <a:spcBef>
                <a:spcPct val="0"/>
              </a:spcBef>
              <a:spcAft>
                <a:spcPct val="35000"/>
              </a:spcAft>
              <a:buNone/>
            </a:pPr>
            <a:r>
              <a:rPr lang="en-GB" sz="1900" b="1" kern="1200" dirty="0">
                <a:solidFill>
                  <a:schemeClr val="tx1"/>
                </a:solidFill>
                <a:effectLst/>
                <a:latin typeface="Arial" panose="020B0604020202020204" pitchFamily="34" charset="0"/>
                <a:cs typeface="Arial" panose="020B0604020202020204" pitchFamily="34" charset="0"/>
              </a:rPr>
              <a:t>How do your results fit with the literature that you have included in your introduction?</a:t>
            </a:r>
            <a:endParaRPr lang="en-GB" sz="1900" b="1" kern="1200" dirty="0">
              <a:solidFill>
                <a:schemeClr val="tx1"/>
              </a:solidFill>
            </a:endParaRPr>
          </a:p>
          <a:p>
            <a:pPr marL="171450" lvl="1" indent="-171450" algn="l" defTabSz="711200">
              <a:lnSpc>
                <a:spcPct val="90000"/>
              </a:lnSpc>
              <a:spcBef>
                <a:spcPct val="0"/>
              </a:spcBef>
              <a:spcAft>
                <a:spcPct val="15000"/>
              </a:spcAft>
              <a:buChar char="•"/>
            </a:pPr>
            <a:r>
              <a:rPr lang="en-GB" kern="1200" dirty="0">
                <a:solidFill>
                  <a:schemeClr val="tx1"/>
                </a:solidFill>
                <a:latin typeface="Arial" panose="020B0604020202020204" pitchFamily="34" charset="0"/>
                <a:cs typeface="Arial" panose="020B0604020202020204" pitchFamily="34" charset="0"/>
              </a:rPr>
              <a:t>Do your results agree with the results found by other researchers? </a:t>
            </a:r>
          </a:p>
          <a:p>
            <a:pPr marL="171450" lvl="1" indent="-171450" algn="l" defTabSz="711200">
              <a:lnSpc>
                <a:spcPct val="90000"/>
              </a:lnSpc>
              <a:spcBef>
                <a:spcPct val="0"/>
              </a:spcBef>
              <a:spcAft>
                <a:spcPct val="15000"/>
              </a:spcAft>
              <a:buChar char="•"/>
            </a:pPr>
            <a:r>
              <a:rPr lang="en-GB" kern="1200" dirty="0">
                <a:solidFill>
                  <a:schemeClr val="tx1"/>
                </a:solidFill>
                <a:latin typeface="Arial" panose="020B0604020202020204" pitchFamily="34" charset="0"/>
                <a:cs typeface="Arial" panose="020B0604020202020204" pitchFamily="34" charset="0"/>
              </a:rPr>
              <a:t>Do your results contrast the results or ideas of other researchers? </a:t>
            </a:r>
          </a:p>
        </p:txBody>
      </p:sp>
      <p:sp>
        <p:nvSpPr>
          <p:cNvPr id="10" name="Rectangle: Rounded Corners 9" descr="Storytelling outline">
            <a:extLst>
              <a:ext uri="{FF2B5EF4-FFF2-40B4-BE49-F238E27FC236}">
                <a16:creationId xmlns:a16="http://schemas.microsoft.com/office/drawing/2014/main" id="{DDF74A28-5903-4992-973C-4BE6246E823D}"/>
              </a:ext>
            </a:extLst>
          </p:cNvPr>
          <p:cNvSpPr/>
          <p:nvPr/>
        </p:nvSpPr>
        <p:spPr>
          <a:xfrm>
            <a:off x="1124675" y="3863079"/>
            <a:ext cx="961299" cy="934726"/>
          </a:xfrm>
          <a:prstGeom prst="roundRect">
            <a:avLst>
              <a:gd name="adj" fmla="val 10000"/>
            </a:avLst>
          </a:prstGeom>
          <a:blipFill>
            <a:blip r:embed="rId5">
              <a:extLst>
                <a:ext uri="{96DAC541-7B7A-43D3-8B79-37D633B846F1}">
                  <asvg:svgBlip xmlns:asvg="http://schemas.microsoft.com/office/drawing/2016/SVG/main" r:embed="rId6"/>
                </a:ext>
              </a:extLst>
            </a:blip>
            <a:srcRect/>
            <a:stretch>
              <a:fillRect t="-10000" b="-10000"/>
            </a:stretch>
          </a:blipFill>
        </p:spPr>
        <p:style>
          <a:lnRef idx="2">
            <a:schemeClr val="lt1">
              <a:hueOff val="0"/>
              <a:satOff val="0"/>
              <a:lumOff val="0"/>
              <a:alphaOff val="0"/>
            </a:schemeClr>
          </a:lnRef>
          <a:fillRef idx="1">
            <a:scrgbClr r="0" g="0" b="0"/>
          </a:fillRef>
          <a:effectRef idx="0">
            <a:schemeClr val="accent3">
              <a:tint val="50000"/>
              <a:hueOff val="-4681237"/>
              <a:satOff val="33487"/>
              <a:lumOff val="3586"/>
              <a:alphaOff val="0"/>
            </a:schemeClr>
          </a:effectRef>
          <a:fontRef idx="minor">
            <a:schemeClr val="lt1">
              <a:hueOff val="0"/>
              <a:satOff val="0"/>
              <a:lumOff val="0"/>
              <a:alphaOff val="0"/>
            </a:schemeClr>
          </a:fontRef>
        </p:style>
      </p:sp>
      <p:sp>
        <p:nvSpPr>
          <p:cNvPr id="11" name="Freeform: Shape 10">
            <a:extLst>
              <a:ext uri="{FF2B5EF4-FFF2-40B4-BE49-F238E27FC236}">
                <a16:creationId xmlns:a16="http://schemas.microsoft.com/office/drawing/2014/main" id="{C186B8BE-502A-4837-93CE-63CC859DB787}"/>
              </a:ext>
            </a:extLst>
          </p:cNvPr>
          <p:cNvSpPr/>
          <p:nvPr/>
        </p:nvSpPr>
        <p:spPr>
          <a:xfrm>
            <a:off x="1007836" y="5140978"/>
            <a:ext cx="10058399" cy="1168407"/>
          </a:xfrm>
          <a:custGeom>
            <a:avLst/>
            <a:gdLst>
              <a:gd name="connsiteX0" fmla="*/ 0 w 10058399"/>
              <a:gd name="connsiteY0" fmla="*/ 116841 h 1168407"/>
              <a:gd name="connsiteX1" fmla="*/ 116841 w 10058399"/>
              <a:gd name="connsiteY1" fmla="*/ 0 h 1168407"/>
              <a:gd name="connsiteX2" fmla="*/ 9941558 w 10058399"/>
              <a:gd name="connsiteY2" fmla="*/ 0 h 1168407"/>
              <a:gd name="connsiteX3" fmla="*/ 10058399 w 10058399"/>
              <a:gd name="connsiteY3" fmla="*/ 116841 h 1168407"/>
              <a:gd name="connsiteX4" fmla="*/ 10058399 w 10058399"/>
              <a:gd name="connsiteY4" fmla="*/ 1051566 h 1168407"/>
              <a:gd name="connsiteX5" fmla="*/ 9941558 w 10058399"/>
              <a:gd name="connsiteY5" fmla="*/ 1168407 h 1168407"/>
              <a:gd name="connsiteX6" fmla="*/ 116841 w 10058399"/>
              <a:gd name="connsiteY6" fmla="*/ 1168407 h 1168407"/>
              <a:gd name="connsiteX7" fmla="*/ 0 w 10058399"/>
              <a:gd name="connsiteY7" fmla="*/ 1051566 h 1168407"/>
              <a:gd name="connsiteX8" fmla="*/ 0 w 10058399"/>
              <a:gd name="connsiteY8" fmla="*/ 116841 h 1168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58399" h="1168407">
                <a:moveTo>
                  <a:pt x="0" y="116841"/>
                </a:moveTo>
                <a:cubicBezTo>
                  <a:pt x="0" y="52311"/>
                  <a:pt x="52311" y="0"/>
                  <a:pt x="116841" y="0"/>
                </a:cubicBezTo>
                <a:lnTo>
                  <a:pt x="9941558" y="0"/>
                </a:lnTo>
                <a:cubicBezTo>
                  <a:pt x="10006088" y="0"/>
                  <a:pt x="10058399" y="52311"/>
                  <a:pt x="10058399" y="116841"/>
                </a:cubicBezTo>
                <a:lnTo>
                  <a:pt x="10058399" y="1051566"/>
                </a:lnTo>
                <a:cubicBezTo>
                  <a:pt x="10058399" y="1116096"/>
                  <a:pt x="10006088" y="1168407"/>
                  <a:pt x="9941558" y="1168407"/>
                </a:cubicBezTo>
                <a:lnTo>
                  <a:pt x="116841" y="1168407"/>
                </a:lnTo>
                <a:cubicBezTo>
                  <a:pt x="52311" y="1168407"/>
                  <a:pt x="0" y="1116096"/>
                  <a:pt x="0" y="1051566"/>
                </a:cubicBezTo>
                <a:lnTo>
                  <a:pt x="0" y="116841"/>
                </a:lnTo>
                <a:close/>
              </a:path>
            </a:pathLst>
          </a:custGeom>
          <a:solidFill>
            <a:schemeClr val="accent5">
              <a:lumMod val="60000"/>
              <a:lumOff val="40000"/>
            </a:schemeClr>
          </a:solidFill>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2189480" tIns="60960" rIns="60961" bIns="60960" numCol="1" spcCol="1270" anchor="t" anchorCtr="0">
            <a:noAutofit/>
          </a:bodyPr>
          <a:lstStyle/>
          <a:p>
            <a:pPr marL="0" lvl="0" indent="0" algn="l" defTabSz="1066800">
              <a:lnSpc>
                <a:spcPct val="90000"/>
              </a:lnSpc>
              <a:spcBef>
                <a:spcPct val="0"/>
              </a:spcBef>
              <a:spcAft>
                <a:spcPct val="35000"/>
              </a:spcAft>
              <a:buNone/>
            </a:pPr>
            <a:r>
              <a:rPr lang="en-GB" sz="2400" b="1" kern="1200" dirty="0">
                <a:solidFill>
                  <a:schemeClr val="tx1"/>
                </a:solidFill>
                <a:effectLst/>
                <a:latin typeface="Arial" panose="020B0604020202020204" pitchFamily="34" charset="0"/>
                <a:cs typeface="Arial" panose="020B0604020202020204" pitchFamily="34" charset="0"/>
              </a:rPr>
              <a:t>Did your results confirm your hypothesis? </a:t>
            </a:r>
            <a:endParaRPr lang="en-GB" sz="2400" b="1" kern="1200" dirty="0">
              <a:solidFill>
                <a:schemeClr val="tx1"/>
              </a:solidFill>
            </a:endParaRPr>
          </a:p>
          <a:p>
            <a:pPr marL="171450" lvl="1" indent="-171450" algn="l" defTabSz="711200">
              <a:lnSpc>
                <a:spcPct val="90000"/>
              </a:lnSpc>
              <a:spcBef>
                <a:spcPct val="0"/>
              </a:spcBef>
              <a:spcAft>
                <a:spcPct val="15000"/>
              </a:spcAft>
              <a:buChar char="•"/>
            </a:pPr>
            <a:r>
              <a:rPr lang="en-GB" kern="1200" dirty="0">
                <a:solidFill>
                  <a:schemeClr val="tx1"/>
                </a:solidFill>
                <a:latin typeface="Arial" panose="020B0604020202020204" pitchFamily="34" charset="0"/>
                <a:cs typeface="Arial" panose="020B0604020202020204" pitchFamily="34" charset="0"/>
              </a:rPr>
              <a:t>Were you able to guess the results? Why might this be? </a:t>
            </a:r>
          </a:p>
          <a:p>
            <a:pPr marL="171450" lvl="1" indent="-171450" algn="l" defTabSz="800100">
              <a:lnSpc>
                <a:spcPct val="90000"/>
              </a:lnSpc>
              <a:spcBef>
                <a:spcPct val="0"/>
              </a:spcBef>
              <a:spcAft>
                <a:spcPct val="15000"/>
              </a:spcAft>
              <a:buChar char="•"/>
            </a:pPr>
            <a:r>
              <a:rPr lang="en-GB" kern="1200" dirty="0">
                <a:solidFill>
                  <a:schemeClr val="tx1"/>
                </a:solidFill>
                <a:latin typeface="Arial" panose="020B0604020202020204" pitchFamily="34" charset="0"/>
                <a:cs typeface="Arial" panose="020B0604020202020204" pitchFamily="34" charset="0"/>
              </a:rPr>
              <a:t>Were your results a complete surprise to you? </a:t>
            </a:r>
          </a:p>
        </p:txBody>
      </p:sp>
      <p:sp>
        <p:nvSpPr>
          <p:cNvPr id="12" name="Rectangle: Rounded Corners 11" descr="Person with idea with solid fill">
            <a:extLst>
              <a:ext uri="{FF2B5EF4-FFF2-40B4-BE49-F238E27FC236}">
                <a16:creationId xmlns:a16="http://schemas.microsoft.com/office/drawing/2014/main" id="{FF56B0B7-B343-44B7-83FE-1637B2A7922F}"/>
              </a:ext>
            </a:extLst>
          </p:cNvPr>
          <p:cNvSpPr/>
          <p:nvPr/>
        </p:nvSpPr>
        <p:spPr>
          <a:xfrm>
            <a:off x="1124676" y="5024137"/>
            <a:ext cx="961299" cy="934726"/>
          </a:xfrm>
          <a:prstGeom prst="roundRect">
            <a:avLst>
              <a:gd name="adj" fmla="val 10000"/>
            </a:avLst>
          </a:prstGeom>
          <a:blipFill>
            <a:blip r:embed="rId7">
              <a:extLst>
                <a:ext uri="{96DAC541-7B7A-43D3-8B79-37D633B846F1}">
                  <asvg:svgBlip xmlns:asvg="http://schemas.microsoft.com/office/drawing/2016/SVG/main" r:embed="rId8"/>
                </a:ext>
              </a:extLst>
            </a:blip>
            <a:srcRect/>
            <a:stretch>
              <a:fillRect t="-10000" b="-10000"/>
            </a:stretch>
          </a:blipFill>
        </p:spPr>
        <p:style>
          <a:lnRef idx="2">
            <a:schemeClr val="lt1">
              <a:hueOff val="0"/>
              <a:satOff val="0"/>
              <a:lumOff val="0"/>
              <a:alphaOff val="0"/>
            </a:schemeClr>
          </a:lnRef>
          <a:fillRef idx="1">
            <a:scrgbClr r="0" g="0" b="0"/>
          </a:fillRef>
          <a:effectRef idx="0">
            <a:schemeClr val="accent3">
              <a:tint val="50000"/>
              <a:hueOff val="-9362474"/>
              <a:satOff val="66973"/>
              <a:lumOff val="7172"/>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61232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3B0F9-6B2F-4B94-A5C4-FB11B14E378D}"/>
              </a:ext>
            </a:extLst>
          </p:cNvPr>
          <p:cNvSpPr>
            <a:spLocks noGrp="1"/>
          </p:cNvSpPr>
          <p:nvPr>
            <p:ph type="title"/>
          </p:nvPr>
        </p:nvSpPr>
        <p:spPr>
          <a:xfrm>
            <a:off x="361950" y="490194"/>
            <a:ext cx="10248900" cy="881406"/>
          </a:xfrm>
        </p:spPr>
        <p:txBody>
          <a:bodyPr/>
          <a:lstStyle/>
          <a:p>
            <a:r>
              <a:rPr lang="en-GB" dirty="0"/>
              <a:t>Conclusion</a:t>
            </a:r>
          </a:p>
        </p:txBody>
      </p:sp>
      <p:graphicFrame>
        <p:nvGraphicFramePr>
          <p:cNvPr id="4" name="Content Placeholder 3">
            <a:extLst>
              <a:ext uri="{FF2B5EF4-FFF2-40B4-BE49-F238E27FC236}">
                <a16:creationId xmlns:a16="http://schemas.microsoft.com/office/drawing/2014/main" id="{61C44A2B-EAC5-4042-9007-F8ACCD6A247C}"/>
              </a:ext>
            </a:extLst>
          </p:cNvPr>
          <p:cNvGraphicFramePr>
            <a:graphicFrameLocks noGrp="1"/>
          </p:cNvGraphicFramePr>
          <p:nvPr>
            <p:ph idx="1"/>
            <p:extLst>
              <p:ext uri="{D42A27DB-BD31-4B8C-83A1-F6EECF244321}">
                <p14:modId xmlns:p14="http://schemas.microsoft.com/office/powerpoint/2010/main" val="2660756015"/>
              </p:ext>
            </p:extLst>
          </p:nvPr>
        </p:nvGraphicFramePr>
        <p:xfrm>
          <a:off x="552450" y="1371600"/>
          <a:ext cx="11277600" cy="1221227"/>
        </p:xfrm>
        <a:graphic>
          <a:graphicData uri="http://schemas.openxmlformats.org/drawingml/2006/table">
            <a:tbl>
              <a:tblPr firstRow="1" firstCol="1" bandRow="1">
                <a:tableStyleId>{5C22544A-7EE6-4342-B048-85BDC9FD1C3A}</a:tableStyleId>
              </a:tblPr>
              <a:tblGrid>
                <a:gridCol w="11277600">
                  <a:extLst>
                    <a:ext uri="{9D8B030D-6E8A-4147-A177-3AD203B41FA5}">
                      <a16:colId xmlns:a16="http://schemas.microsoft.com/office/drawing/2014/main" val="1802238599"/>
                    </a:ext>
                  </a:extLst>
                </a:gridCol>
              </a:tblGrid>
              <a:tr h="1221227">
                <a:tc>
                  <a:txBody>
                    <a:bodyPr/>
                    <a:lstStyle/>
                    <a:p>
                      <a:pPr>
                        <a:lnSpc>
                          <a:spcPct val="107000"/>
                        </a:lnSpc>
                        <a:spcAft>
                          <a:spcPts val="800"/>
                        </a:spcAft>
                      </a:pPr>
                      <a:r>
                        <a:rPr lang="en-GB" sz="1800" dirty="0">
                          <a:effectLst/>
                          <a:latin typeface="Arial" panose="020B0604020202020204" pitchFamily="34" charset="0"/>
                          <a:cs typeface="Arial" panose="020B0604020202020204" pitchFamily="34" charset="0"/>
                        </a:rPr>
                        <a:t>(≈150 - 200words)</a:t>
                      </a:r>
                    </a:p>
                    <a:p>
                      <a:pPr>
                        <a:lnSpc>
                          <a:spcPct val="107000"/>
                        </a:lnSpc>
                        <a:spcAft>
                          <a:spcPts val="800"/>
                        </a:spcAft>
                      </a:pPr>
                      <a:r>
                        <a:rPr lang="en-GB" sz="2000" b="0" dirty="0">
                          <a:effectLst/>
                          <a:latin typeface="Arial" panose="020B0604020202020204" pitchFamily="34" charset="0"/>
                          <a:cs typeface="Arial" panose="020B0604020202020204" pitchFamily="34" charset="0"/>
                        </a:rPr>
                        <a:t>Summarise </a:t>
                      </a:r>
                      <a:r>
                        <a:rPr lang="en-GB" sz="1800" b="0" dirty="0">
                          <a:effectLst/>
                          <a:latin typeface="Arial" panose="020B0604020202020204" pitchFamily="34" charset="0"/>
                          <a:cs typeface="Arial" panose="020B0604020202020204" pitchFamily="34" charset="0"/>
                        </a:rPr>
                        <a:t>the important points that you have made in your discussion and conclude your answer to your research question. </a:t>
                      </a:r>
                    </a:p>
                  </a:txBody>
                  <a:tcPr marL="68580" marR="68580" marT="0" marB="0"/>
                </a:tc>
                <a:extLst>
                  <a:ext uri="{0D108BD9-81ED-4DB2-BD59-A6C34878D82A}">
                    <a16:rowId xmlns:a16="http://schemas.microsoft.com/office/drawing/2014/main" val="1611655476"/>
                  </a:ext>
                </a:extLst>
              </a:tr>
            </a:tbl>
          </a:graphicData>
        </a:graphic>
      </p:graphicFrame>
      <p:grpSp>
        <p:nvGrpSpPr>
          <p:cNvPr id="13" name="Group 12">
            <a:extLst>
              <a:ext uri="{FF2B5EF4-FFF2-40B4-BE49-F238E27FC236}">
                <a16:creationId xmlns:a16="http://schemas.microsoft.com/office/drawing/2014/main" id="{CF6BCDA0-3656-4634-967C-94683F8D0F2D}"/>
              </a:ext>
            </a:extLst>
          </p:cNvPr>
          <p:cNvGrpSpPr/>
          <p:nvPr/>
        </p:nvGrpSpPr>
        <p:grpSpPr>
          <a:xfrm>
            <a:off x="538840" y="3553179"/>
            <a:ext cx="9797144" cy="2561871"/>
            <a:chOff x="538840" y="3553179"/>
            <a:chExt cx="9797144" cy="2561871"/>
          </a:xfrm>
        </p:grpSpPr>
        <p:pic>
          <p:nvPicPr>
            <p:cNvPr id="8" name="Picture 7">
              <a:extLst>
                <a:ext uri="{FF2B5EF4-FFF2-40B4-BE49-F238E27FC236}">
                  <a16:creationId xmlns:a16="http://schemas.microsoft.com/office/drawing/2014/main" id="{FFFBF17C-3F66-4FC0-A55D-97814EBFD5F2}"/>
                </a:ext>
              </a:extLst>
            </p:cNvPr>
            <p:cNvPicPr>
              <a:picLocks noChangeAspect="1"/>
            </p:cNvPicPr>
            <p:nvPr/>
          </p:nvPicPr>
          <p:blipFill rotWithShape="1">
            <a:blip r:embed="rId3"/>
            <a:srcRect l="5182" r="2387"/>
            <a:stretch/>
          </p:blipFill>
          <p:spPr>
            <a:xfrm>
              <a:off x="538840" y="3553179"/>
              <a:ext cx="9797144" cy="2561871"/>
            </a:xfrm>
            <a:prstGeom prst="rect">
              <a:avLst/>
            </a:prstGeom>
          </p:spPr>
        </p:pic>
        <p:sp>
          <p:nvSpPr>
            <p:cNvPr id="9" name="Rectangle 8">
              <a:extLst>
                <a:ext uri="{FF2B5EF4-FFF2-40B4-BE49-F238E27FC236}">
                  <a16:creationId xmlns:a16="http://schemas.microsoft.com/office/drawing/2014/main" id="{4FC69055-3617-4335-AA71-A7CE9FA45EA3}"/>
                </a:ext>
              </a:extLst>
            </p:cNvPr>
            <p:cNvSpPr/>
            <p:nvPr/>
          </p:nvSpPr>
          <p:spPr>
            <a:xfrm>
              <a:off x="4552950" y="5514053"/>
              <a:ext cx="4302164" cy="571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1" name="Picture 10" descr="Businessman holding sign">
            <a:extLst>
              <a:ext uri="{FF2B5EF4-FFF2-40B4-BE49-F238E27FC236}">
                <a16:creationId xmlns:a16="http://schemas.microsoft.com/office/drawing/2014/main" id="{6080DA02-E14B-44D9-B124-BB6FA69A0CDD}"/>
              </a:ext>
            </a:extLst>
          </p:cNvPr>
          <p:cNvPicPr>
            <a:picLocks noChangeAspect="1"/>
          </p:cNvPicPr>
          <p:nvPr/>
        </p:nvPicPr>
        <p:blipFill>
          <a:blip r:embed="rId4"/>
          <a:stretch>
            <a:fillRect/>
          </a:stretch>
        </p:blipFill>
        <p:spPr>
          <a:xfrm>
            <a:off x="9045614" y="2253006"/>
            <a:ext cx="2593936" cy="4265173"/>
          </a:xfrm>
          <a:prstGeom prst="rect">
            <a:avLst/>
          </a:prstGeom>
        </p:spPr>
      </p:pic>
      <p:sp>
        <p:nvSpPr>
          <p:cNvPr id="12" name="TextBox 11">
            <a:extLst>
              <a:ext uri="{FF2B5EF4-FFF2-40B4-BE49-F238E27FC236}">
                <a16:creationId xmlns:a16="http://schemas.microsoft.com/office/drawing/2014/main" id="{2A557437-42EF-4156-B122-E86C131FA683}"/>
              </a:ext>
            </a:extLst>
          </p:cNvPr>
          <p:cNvSpPr txBox="1"/>
          <p:nvPr/>
        </p:nvSpPr>
        <p:spPr>
          <a:xfrm>
            <a:off x="9144000" y="3118757"/>
            <a:ext cx="1600200" cy="923330"/>
          </a:xfrm>
          <a:prstGeom prst="rect">
            <a:avLst/>
          </a:prstGeom>
          <a:noFill/>
        </p:spPr>
        <p:txBody>
          <a:bodyPr wrap="square" rtlCol="0">
            <a:spAutoFit/>
          </a:bodyPr>
          <a:lstStyle/>
          <a:p>
            <a:r>
              <a:rPr lang="en-GB" b="1" dirty="0"/>
              <a:t>My conclusions are…..</a:t>
            </a:r>
          </a:p>
        </p:txBody>
      </p:sp>
    </p:spTree>
    <p:extLst>
      <p:ext uri="{BB962C8B-B14F-4D97-AF65-F5344CB8AC3E}">
        <p14:creationId xmlns:p14="http://schemas.microsoft.com/office/powerpoint/2010/main" val="37261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D5D23-7894-4AFD-AAA0-ACBB57B4C4F7}"/>
              </a:ext>
            </a:extLst>
          </p:cNvPr>
          <p:cNvSpPr>
            <a:spLocks noGrp="1"/>
          </p:cNvSpPr>
          <p:nvPr>
            <p:ph type="title"/>
          </p:nvPr>
        </p:nvSpPr>
        <p:spPr/>
        <p:txBody>
          <a:bodyPr/>
          <a:lstStyle/>
          <a:p>
            <a:r>
              <a:rPr lang="en-GB" dirty="0"/>
              <a:t>Reference Page</a:t>
            </a:r>
          </a:p>
        </p:txBody>
      </p:sp>
      <p:graphicFrame>
        <p:nvGraphicFramePr>
          <p:cNvPr id="4" name="Content Placeholder 3">
            <a:extLst>
              <a:ext uri="{FF2B5EF4-FFF2-40B4-BE49-F238E27FC236}">
                <a16:creationId xmlns:a16="http://schemas.microsoft.com/office/drawing/2014/main" id="{2233101F-218A-4BC7-8EB1-DF20AB6803F4}"/>
              </a:ext>
            </a:extLst>
          </p:cNvPr>
          <p:cNvGraphicFramePr>
            <a:graphicFrameLocks noGrp="1"/>
          </p:cNvGraphicFramePr>
          <p:nvPr>
            <p:ph idx="1"/>
            <p:extLst>
              <p:ext uri="{D42A27DB-BD31-4B8C-83A1-F6EECF244321}">
                <p14:modId xmlns:p14="http://schemas.microsoft.com/office/powerpoint/2010/main" val="1140973609"/>
              </p:ext>
            </p:extLst>
          </p:nvPr>
        </p:nvGraphicFramePr>
        <p:xfrm>
          <a:off x="3887195" y="6069386"/>
          <a:ext cx="7979789" cy="440472"/>
        </p:xfrm>
        <a:graphic>
          <a:graphicData uri="http://schemas.openxmlformats.org/drawingml/2006/table">
            <a:tbl>
              <a:tblPr firstRow="1" firstCol="1" bandRow="1">
                <a:tableStyleId>{5C22544A-7EE6-4342-B048-85BDC9FD1C3A}</a:tableStyleId>
              </a:tblPr>
              <a:tblGrid>
                <a:gridCol w="7979789">
                  <a:extLst>
                    <a:ext uri="{9D8B030D-6E8A-4147-A177-3AD203B41FA5}">
                      <a16:colId xmlns:a16="http://schemas.microsoft.com/office/drawing/2014/main" val="1491287728"/>
                    </a:ext>
                  </a:extLst>
                </a:gridCol>
              </a:tblGrid>
              <a:tr h="440472">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 The words in this section do not count towards your word limit.</a:t>
                      </a:r>
                    </a:p>
                  </a:txBody>
                  <a:tcPr marL="68580" marR="68580" marT="0" marB="0"/>
                </a:tc>
                <a:extLst>
                  <a:ext uri="{0D108BD9-81ED-4DB2-BD59-A6C34878D82A}">
                    <a16:rowId xmlns:a16="http://schemas.microsoft.com/office/drawing/2014/main" val="448555812"/>
                  </a:ext>
                </a:extLst>
              </a:tr>
            </a:tbl>
          </a:graphicData>
        </a:graphic>
      </p:graphicFrame>
      <p:sp>
        <p:nvSpPr>
          <p:cNvPr id="7" name="Block Arc 6">
            <a:extLst>
              <a:ext uri="{FF2B5EF4-FFF2-40B4-BE49-F238E27FC236}">
                <a16:creationId xmlns:a16="http://schemas.microsoft.com/office/drawing/2014/main" id="{2D003C4B-6950-40AB-A9E6-5CD14FDD9FA4}"/>
              </a:ext>
            </a:extLst>
          </p:cNvPr>
          <p:cNvSpPr/>
          <p:nvPr/>
        </p:nvSpPr>
        <p:spPr>
          <a:xfrm>
            <a:off x="-4979041" y="642594"/>
            <a:ext cx="7293488" cy="7293488"/>
          </a:xfrm>
          <a:prstGeom prst="blockArc">
            <a:avLst>
              <a:gd name="adj1" fmla="val 18900000"/>
              <a:gd name="adj2" fmla="val 1443657"/>
              <a:gd name="adj3" fmla="val 2356"/>
            </a:avLst>
          </a:prstGeom>
        </p:spPr>
        <p:style>
          <a:lnRef idx="2">
            <a:schemeClr val="accent6">
              <a:hueOff val="0"/>
              <a:satOff val="0"/>
              <a:lumOff val="0"/>
              <a:alphaOff val="0"/>
            </a:schemeClr>
          </a:lnRef>
          <a:fillRef idx="0">
            <a:schemeClr val="accent6">
              <a:tint val="90000"/>
              <a:hueOff val="0"/>
              <a:satOff val="0"/>
              <a:lumOff val="0"/>
              <a:alphaOff val="0"/>
            </a:schemeClr>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8" name="Freeform: Shape 7">
            <a:extLst>
              <a:ext uri="{FF2B5EF4-FFF2-40B4-BE49-F238E27FC236}">
                <a16:creationId xmlns:a16="http://schemas.microsoft.com/office/drawing/2014/main" id="{BBD7B6AB-DA15-418B-B264-9928AF5AEEE2}"/>
              </a:ext>
            </a:extLst>
          </p:cNvPr>
          <p:cNvSpPr/>
          <p:nvPr/>
        </p:nvSpPr>
        <p:spPr>
          <a:xfrm>
            <a:off x="1865684" y="1817562"/>
            <a:ext cx="7301111" cy="1371600"/>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860213" tIns="45720" rIns="45720" bIns="45720" numCol="1" spcCol="1270" anchor="ctr" anchorCtr="0">
            <a:noAutofit/>
          </a:bodyPr>
          <a:lstStyle/>
          <a:p>
            <a:pPr marL="0" lvl="0" indent="0" algn="l" defTabSz="800100">
              <a:lnSpc>
                <a:spcPct val="90000"/>
              </a:lnSpc>
              <a:spcBef>
                <a:spcPct val="0"/>
              </a:spcBef>
              <a:spcAft>
                <a:spcPct val="35000"/>
              </a:spcAft>
              <a:buNone/>
            </a:pPr>
            <a:r>
              <a:rPr lang="en-GB" sz="2200" kern="1200" dirty="0">
                <a:solidFill>
                  <a:schemeClr val="tx1"/>
                </a:solidFill>
                <a:effectLst/>
                <a:latin typeface="Arial" panose="020B0604020202020204" pitchFamily="34" charset="0"/>
                <a:cs typeface="Arial" panose="020B0604020202020204" pitchFamily="34" charset="0"/>
              </a:rPr>
              <a:t>All information sources should be listed in Harvard Style with a full reference for each. </a:t>
            </a:r>
            <a:r>
              <a:rPr lang="en-GB" sz="2200" u="sng" kern="1200" dirty="0">
                <a:solidFill>
                  <a:schemeClr val="tx1"/>
                </a:solidFill>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UWTSD Harvard referencing guide</a:t>
            </a:r>
            <a:endParaRPr lang="en-GB" sz="2200" kern="1200" dirty="0">
              <a:solidFill>
                <a:schemeClr val="tx1"/>
              </a:solidFill>
              <a:latin typeface="Arial" panose="020B0604020202020204" pitchFamily="34" charset="0"/>
              <a:cs typeface="Arial" panose="020B0604020202020204" pitchFamily="34" charset="0"/>
            </a:endParaRPr>
          </a:p>
        </p:txBody>
      </p:sp>
      <p:sp>
        <p:nvSpPr>
          <p:cNvPr id="9" name="Oval 8">
            <a:extLst>
              <a:ext uri="{FF2B5EF4-FFF2-40B4-BE49-F238E27FC236}">
                <a16:creationId xmlns:a16="http://schemas.microsoft.com/office/drawing/2014/main" id="{52D0586F-8868-4055-916C-EE45D5C80119}"/>
              </a:ext>
            </a:extLst>
          </p:cNvPr>
          <p:cNvSpPr/>
          <p:nvPr/>
        </p:nvSpPr>
        <p:spPr>
          <a:xfrm>
            <a:off x="1194613" y="1705597"/>
            <a:ext cx="1354666" cy="1354666"/>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70ABD853-6C2B-41E8-958C-F507C2BABD4D}"/>
              </a:ext>
            </a:extLst>
          </p:cNvPr>
          <p:cNvSpPr/>
          <p:nvPr/>
        </p:nvSpPr>
        <p:spPr>
          <a:xfrm>
            <a:off x="2062653" y="3361267"/>
            <a:ext cx="7104142" cy="1083733"/>
          </a:xfrm>
          <a:custGeom>
            <a:avLst/>
            <a:gdLst>
              <a:gd name="connsiteX0" fmla="*/ 0 w 6907174"/>
              <a:gd name="connsiteY0" fmla="*/ 0 h 1083733"/>
              <a:gd name="connsiteX1" fmla="*/ 6907174 w 6907174"/>
              <a:gd name="connsiteY1" fmla="*/ 0 h 1083733"/>
              <a:gd name="connsiteX2" fmla="*/ 6907174 w 6907174"/>
              <a:gd name="connsiteY2" fmla="*/ 1083733 h 1083733"/>
              <a:gd name="connsiteX3" fmla="*/ 0 w 6907174"/>
              <a:gd name="connsiteY3" fmla="*/ 1083733 h 1083733"/>
              <a:gd name="connsiteX4" fmla="*/ 0 w 6907174"/>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7174" h="1083733">
                <a:moveTo>
                  <a:pt x="0" y="0"/>
                </a:moveTo>
                <a:lnTo>
                  <a:pt x="6907174" y="0"/>
                </a:lnTo>
                <a:lnTo>
                  <a:pt x="6907174" y="1083733"/>
                </a:lnTo>
                <a:lnTo>
                  <a:pt x="0" y="1083733"/>
                </a:lnTo>
                <a:lnTo>
                  <a:pt x="0" y="0"/>
                </a:lnTo>
                <a:close/>
              </a:path>
            </a:pathLst>
          </a:custGeom>
        </p:spPr>
        <p:style>
          <a:lnRef idx="2">
            <a:schemeClr val="lt1">
              <a:hueOff val="0"/>
              <a:satOff val="0"/>
              <a:lumOff val="0"/>
              <a:alphaOff val="0"/>
            </a:schemeClr>
          </a:lnRef>
          <a:fillRef idx="1">
            <a:schemeClr val="accent5">
              <a:hueOff val="-3541727"/>
              <a:satOff val="2026"/>
              <a:lumOff val="-4412"/>
              <a:alphaOff val="0"/>
            </a:schemeClr>
          </a:fillRef>
          <a:effectRef idx="0">
            <a:schemeClr val="accent5">
              <a:hueOff val="-3541727"/>
              <a:satOff val="2026"/>
              <a:lumOff val="-4412"/>
              <a:alphaOff val="0"/>
            </a:schemeClr>
          </a:effectRef>
          <a:fontRef idx="minor">
            <a:schemeClr val="lt1"/>
          </a:fontRef>
        </p:style>
        <p:txBody>
          <a:bodyPr spcFirstLastPara="0" vert="horz" wrap="square" lIns="86021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effectLst/>
                <a:latin typeface="Arial" panose="020B0604020202020204" pitchFamily="34" charset="0"/>
                <a:cs typeface="Arial" panose="020B0604020202020204" pitchFamily="34" charset="0"/>
              </a:rPr>
              <a:t>References should be organised in alphabetical order. </a:t>
            </a:r>
            <a:endParaRPr lang="en-GB" sz="2000" kern="1200" dirty="0">
              <a:solidFill>
                <a:schemeClr val="tx1"/>
              </a:solidFill>
              <a:latin typeface="Arial" panose="020B0604020202020204" pitchFamily="34" charset="0"/>
              <a:cs typeface="Arial" panose="020B0604020202020204" pitchFamily="34" charset="0"/>
            </a:endParaRPr>
          </a:p>
        </p:txBody>
      </p:sp>
      <p:sp>
        <p:nvSpPr>
          <p:cNvPr id="11" name="Oval 10">
            <a:extLst>
              <a:ext uri="{FF2B5EF4-FFF2-40B4-BE49-F238E27FC236}">
                <a16:creationId xmlns:a16="http://schemas.microsoft.com/office/drawing/2014/main" id="{FE466969-6858-48FF-9154-EAA065C669D1}"/>
              </a:ext>
            </a:extLst>
          </p:cNvPr>
          <p:cNvSpPr/>
          <p:nvPr/>
        </p:nvSpPr>
        <p:spPr>
          <a:xfrm>
            <a:off x="1385320" y="3176898"/>
            <a:ext cx="1354666" cy="1354666"/>
          </a:xfrm>
          <a:prstGeom prst="ellipse">
            <a:avLst/>
          </a:prstGeom>
        </p:spPr>
        <p:style>
          <a:lnRef idx="2">
            <a:schemeClr val="accent5">
              <a:hueOff val="-3541727"/>
              <a:satOff val="2026"/>
              <a:lumOff val="-441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Freeform: Shape 11">
            <a:extLst>
              <a:ext uri="{FF2B5EF4-FFF2-40B4-BE49-F238E27FC236}">
                <a16:creationId xmlns:a16="http://schemas.microsoft.com/office/drawing/2014/main" id="{D753054A-ADB9-4D39-B3CB-93CE7948FCBB}"/>
              </a:ext>
            </a:extLst>
          </p:cNvPr>
          <p:cNvSpPr/>
          <p:nvPr/>
        </p:nvSpPr>
        <p:spPr>
          <a:xfrm>
            <a:off x="1985824" y="4851397"/>
            <a:ext cx="7301111" cy="948269"/>
          </a:xfrm>
          <a:custGeom>
            <a:avLst/>
            <a:gdLst>
              <a:gd name="connsiteX0" fmla="*/ 0 w 7301111"/>
              <a:gd name="connsiteY0" fmla="*/ 0 h 1083733"/>
              <a:gd name="connsiteX1" fmla="*/ 7301111 w 7301111"/>
              <a:gd name="connsiteY1" fmla="*/ 0 h 1083733"/>
              <a:gd name="connsiteX2" fmla="*/ 7301111 w 7301111"/>
              <a:gd name="connsiteY2" fmla="*/ 1083733 h 1083733"/>
              <a:gd name="connsiteX3" fmla="*/ 0 w 7301111"/>
              <a:gd name="connsiteY3" fmla="*/ 1083733 h 1083733"/>
              <a:gd name="connsiteX4" fmla="*/ 0 w 7301111"/>
              <a:gd name="connsiteY4" fmla="*/ 0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01111" h="1083733">
                <a:moveTo>
                  <a:pt x="0" y="0"/>
                </a:moveTo>
                <a:lnTo>
                  <a:pt x="7301111" y="0"/>
                </a:lnTo>
                <a:lnTo>
                  <a:pt x="7301111" y="1083733"/>
                </a:lnTo>
                <a:lnTo>
                  <a:pt x="0" y="1083733"/>
                </a:lnTo>
                <a:lnTo>
                  <a:pt x="0" y="0"/>
                </a:lnTo>
                <a:close/>
              </a:path>
            </a:pathLst>
          </a:custGeom>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86021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solidFill>
                  <a:schemeClr val="tx1"/>
                </a:solidFill>
                <a:effectLst/>
                <a:latin typeface="Arial" panose="020B0604020202020204" pitchFamily="34" charset="0"/>
                <a:cs typeface="Arial" panose="020B0604020202020204" pitchFamily="34" charset="0"/>
              </a:rPr>
              <a:t>You should have used a </a:t>
            </a:r>
            <a:r>
              <a:rPr lang="en-GB" sz="2000" i="1" kern="1200" dirty="0">
                <a:solidFill>
                  <a:schemeClr val="tx1"/>
                </a:solidFill>
                <a:effectLst/>
                <a:latin typeface="Arial" panose="020B0604020202020204" pitchFamily="34" charset="0"/>
                <a:cs typeface="Arial" panose="020B0604020202020204" pitchFamily="34" charset="0"/>
              </a:rPr>
              <a:t>minimum</a:t>
            </a:r>
            <a:r>
              <a:rPr lang="en-GB" sz="2000" kern="1200" dirty="0">
                <a:solidFill>
                  <a:schemeClr val="tx1"/>
                </a:solidFill>
                <a:effectLst/>
                <a:latin typeface="Arial" panose="020B0604020202020204" pitchFamily="34" charset="0"/>
                <a:cs typeface="Arial" panose="020B0604020202020204" pitchFamily="34" charset="0"/>
              </a:rPr>
              <a:t> of </a:t>
            </a:r>
            <a:r>
              <a:rPr lang="en-GB" sz="2000" dirty="0">
                <a:solidFill>
                  <a:schemeClr val="tx1"/>
                </a:solidFill>
                <a:latin typeface="Arial" panose="020B0604020202020204" pitchFamily="34" charset="0"/>
                <a:cs typeface="Arial" panose="020B0604020202020204" pitchFamily="34" charset="0"/>
              </a:rPr>
              <a:t>three</a:t>
            </a:r>
            <a:r>
              <a:rPr lang="en-GB" sz="2000" kern="1200" dirty="0">
                <a:solidFill>
                  <a:schemeClr val="tx1"/>
                </a:solidFill>
                <a:effectLst/>
                <a:latin typeface="Arial" panose="020B0604020202020204" pitchFamily="34" charset="0"/>
                <a:cs typeface="Arial" panose="020B0604020202020204" pitchFamily="34" charset="0"/>
              </a:rPr>
              <a:t> credible and reliable sources of published information.</a:t>
            </a:r>
            <a:endParaRPr lang="en-GB" sz="2000" kern="1200" dirty="0">
              <a:solidFill>
                <a:schemeClr val="tx1"/>
              </a:solidFill>
              <a:latin typeface="Arial" panose="020B0604020202020204" pitchFamily="34" charset="0"/>
              <a:cs typeface="Arial" panose="020B0604020202020204" pitchFamily="34" charset="0"/>
            </a:endParaRPr>
          </a:p>
        </p:txBody>
      </p:sp>
      <p:sp>
        <p:nvSpPr>
          <p:cNvPr id="13" name="Oval 12">
            <a:extLst>
              <a:ext uri="{FF2B5EF4-FFF2-40B4-BE49-F238E27FC236}">
                <a16:creationId xmlns:a16="http://schemas.microsoft.com/office/drawing/2014/main" id="{E6F40BD2-7411-417B-9AEE-2289D611812F}"/>
              </a:ext>
            </a:extLst>
          </p:cNvPr>
          <p:cNvSpPr/>
          <p:nvPr/>
        </p:nvSpPr>
        <p:spPr>
          <a:xfrm>
            <a:off x="1194613" y="4648199"/>
            <a:ext cx="1354666" cy="1354666"/>
          </a:xfrm>
          <a:prstGeom prst="ellipse">
            <a:avLst/>
          </a:prstGeom>
        </p:spPr>
        <p:style>
          <a:lnRef idx="2">
            <a:schemeClr val="accent5">
              <a:hueOff val="-7083455"/>
              <a:satOff val="4052"/>
              <a:lumOff val="-882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31912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D1159-B1F3-436A-832E-234183D0A0C4}"/>
              </a:ext>
            </a:extLst>
          </p:cNvPr>
          <p:cNvSpPr>
            <a:spLocks noGrp="1"/>
          </p:cNvSpPr>
          <p:nvPr>
            <p:ph type="title"/>
          </p:nvPr>
        </p:nvSpPr>
        <p:spPr/>
        <p:txBody>
          <a:bodyPr/>
          <a:lstStyle/>
          <a:p>
            <a:r>
              <a:rPr lang="en-GB" dirty="0"/>
              <a:t>Appendix</a:t>
            </a:r>
          </a:p>
        </p:txBody>
      </p:sp>
      <p:graphicFrame>
        <p:nvGraphicFramePr>
          <p:cNvPr id="4" name="Content Placeholder 3">
            <a:extLst>
              <a:ext uri="{FF2B5EF4-FFF2-40B4-BE49-F238E27FC236}">
                <a16:creationId xmlns:a16="http://schemas.microsoft.com/office/drawing/2014/main" id="{EEBC865A-1178-4CF6-BA76-ABC2301B66E5}"/>
              </a:ext>
            </a:extLst>
          </p:cNvPr>
          <p:cNvGraphicFramePr>
            <a:graphicFrameLocks noGrp="1"/>
          </p:cNvGraphicFramePr>
          <p:nvPr>
            <p:ph idx="1"/>
            <p:extLst>
              <p:ext uri="{D42A27DB-BD31-4B8C-83A1-F6EECF244321}">
                <p14:modId xmlns:p14="http://schemas.microsoft.com/office/powerpoint/2010/main" val="2411711761"/>
              </p:ext>
            </p:extLst>
          </p:nvPr>
        </p:nvGraphicFramePr>
        <p:xfrm>
          <a:off x="6908799" y="1854537"/>
          <a:ext cx="4833258" cy="2223977"/>
        </p:xfrm>
        <a:graphic>
          <a:graphicData uri="http://schemas.openxmlformats.org/drawingml/2006/table">
            <a:tbl>
              <a:tblPr firstRow="1" firstCol="1" bandRow="1">
                <a:tableStyleId>{5C22544A-7EE6-4342-B048-85BDC9FD1C3A}</a:tableStyleId>
              </a:tblPr>
              <a:tblGrid>
                <a:gridCol w="4833258">
                  <a:extLst>
                    <a:ext uri="{9D8B030D-6E8A-4147-A177-3AD203B41FA5}">
                      <a16:colId xmlns:a16="http://schemas.microsoft.com/office/drawing/2014/main" val="1235367494"/>
                    </a:ext>
                  </a:extLst>
                </a:gridCol>
              </a:tblGrid>
              <a:tr h="2223977">
                <a:tc>
                  <a:txBody>
                    <a:bodyPr/>
                    <a:lstStyle/>
                    <a:p>
                      <a:pPr>
                        <a:lnSpc>
                          <a:spcPct val="107000"/>
                        </a:lnSpc>
                        <a:spcAft>
                          <a:spcPts val="800"/>
                        </a:spcAft>
                      </a:pPr>
                      <a:r>
                        <a:rPr lang="en-GB" sz="2000" b="0" dirty="0">
                          <a:effectLst/>
                          <a:latin typeface="Arial" panose="020B0604020202020204" pitchFamily="34" charset="0"/>
                          <a:cs typeface="Arial" panose="020B0604020202020204" pitchFamily="34" charset="0"/>
                        </a:rPr>
                        <a:t>A blank copy of your questionnaire needs to be included, this can be done by inserting an image of the questionnaire on MS Forms or by included the text of the questionnaire. All questions must be visible to the reader. </a:t>
                      </a:r>
                    </a:p>
                  </a:txBody>
                  <a:tcPr marL="68580" marR="68580" marT="0" marB="0"/>
                </a:tc>
                <a:extLst>
                  <a:ext uri="{0D108BD9-81ED-4DB2-BD59-A6C34878D82A}">
                    <a16:rowId xmlns:a16="http://schemas.microsoft.com/office/drawing/2014/main" val="1044132642"/>
                  </a:ext>
                </a:extLst>
              </a:tr>
            </a:tbl>
          </a:graphicData>
        </a:graphic>
      </p:graphicFrame>
      <p:pic>
        <p:nvPicPr>
          <p:cNvPr id="6" name="Picture 5">
            <a:extLst>
              <a:ext uri="{FF2B5EF4-FFF2-40B4-BE49-F238E27FC236}">
                <a16:creationId xmlns:a16="http://schemas.microsoft.com/office/drawing/2014/main" id="{C3992946-5D1B-4E8D-B0AD-7F8534E71A61}"/>
              </a:ext>
            </a:extLst>
          </p:cNvPr>
          <p:cNvPicPr>
            <a:picLocks noChangeAspect="1"/>
          </p:cNvPicPr>
          <p:nvPr/>
        </p:nvPicPr>
        <p:blipFill>
          <a:blip r:embed="rId3"/>
          <a:stretch>
            <a:fillRect/>
          </a:stretch>
        </p:blipFill>
        <p:spPr>
          <a:xfrm>
            <a:off x="625992" y="2080545"/>
            <a:ext cx="5964621" cy="3636964"/>
          </a:xfrm>
          <a:prstGeom prst="rect">
            <a:avLst/>
          </a:prstGeom>
        </p:spPr>
      </p:pic>
      <p:sp>
        <p:nvSpPr>
          <p:cNvPr id="7" name="TextBox 6">
            <a:extLst>
              <a:ext uri="{FF2B5EF4-FFF2-40B4-BE49-F238E27FC236}">
                <a16:creationId xmlns:a16="http://schemas.microsoft.com/office/drawing/2014/main" id="{5284F138-C864-4B43-9C99-3778099A337D}"/>
              </a:ext>
            </a:extLst>
          </p:cNvPr>
          <p:cNvSpPr txBox="1"/>
          <p:nvPr/>
        </p:nvSpPr>
        <p:spPr>
          <a:xfrm>
            <a:off x="7003173" y="4167072"/>
            <a:ext cx="4644509" cy="2246769"/>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 snipping tool will help to you to take an image of each question to insert or paste into your appendix.</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Alternatively, you can include just the text from the questionnaire, e.g. the list of questions.  </a:t>
            </a:r>
          </a:p>
        </p:txBody>
      </p:sp>
    </p:spTree>
    <p:extLst>
      <p:ext uri="{BB962C8B-B14F-4D97-AF65-F5344CB8AC3E}">
        <p14:creationId xmlns:p14="http://schemas.microsoft.com/office/powerpoint/2010/main" val="14209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500"/>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fade">
                                      <p:cBhvr>
                                        <p:cTn id="2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10170-015D-4FDA-A7D0-533A60C7FAD9}"/>
              </a:ext>
            </a:extLst>
          </p:cNvPr>
          <p:cNvSpPr>
            <a:spLocks noGrp="1"/>
          </p:cNvSpPr>
          <p:nvPr>
            <p:ph type="title"/>
          </p:nvPr>
        </p:nvSpPr>
        <p:spPr/>
        <p:txBody>
          <a:bodyPr/>
          <a:lstStyle/>
          <a:p>
            <a:r>
              <a:rPr lang="en-GB" dirty="0"/>
              <a:t>Useful literature</a:t>
            </a:r>
          </a:p>
        </p:txBody>
      </p:sp>
      <p:sp>
        <p:nvSpPr>
          <p:cNvPr id="3" name="Content Placeholder 2">
            <a:extLst>
              <a:ext uri="{FF2B5EF4-FFF2-40B4-BE49-F238E27FC236}">
                <a16:creationId xmlns:a16="http://schemas.microsoft.com/office/drawing/2014/main" id="{96970F6A-C38E-4264-8FB0-4B3878753613}"/>
              </a:ext>
            </a:extLst>
          </p:cNvPr>
          <p:cNvSpPr>
            <a:spLocks noGrp="1"/>
          </p:cNvSpPr>
          <p:nvPr>
            <p:ph idx="1"/>
          </p:nvPr>
        </p:nvSpPr>
        <p:spPr/>
        <p:txBody>
          <a:bodyPr>
            <a:normAutofit/>
          </a:bodyPr>
          <a:lstStyle/>
          <a:p>
            <a:r>
              <a:rPr lang="en-GB" sz="2800" dirty="0"/>
              <a:t>Different places to search for sources of information: </a:t>
            </a:r>
          </a:p>
          <a:p>
            <a:pPr lvl="1"/>
            <a:r>
              <a:rPr lang="en-GB" sz="2400" dirty="0"/>
              <a:t>The module </a:t>
            </a:r>
            <a:r>
              <a:rPr lang="en-GB" sz="2400" dirty="0">
                <a:hlinkClick r:id="rId2"/>
              </a:rPr>
              <a:t>Leganto reading list </a:t>
            </a:r>
            <a:endParaRPr lang="en-GB" sz="2400" dirty="0"/>
          </a:p>
          <a:p>
            <a:pPr lvl="1"/>
            <a:r>
              <a:rPr lang="en-GB" sz="2400" dirty="0"/>
              <a:t>The </a:t>
            </a:r>
            <a:r>
              <a:rPr lang="en-GB" sz="2400" dirty="0">
                <a:hlinkClick r:id="rId3"/>
              </a:rPr>
              <a:t>UWTSD Library</a:t>
            </a:r>
            <a:endParaRPr lang="en-GB" sz="2400" dirty="0"/>
          </a:p>
          <a:p>
            <a:pPr lvl="1"/>
            <a:r>
              <a:rPr lang="en-GB" sz="2400" dirty="0">
                <a:hlinkClick r:id="rId4"/>
              </a:rPr>
              <a:t>Google Scholar</a:t>
            </a:r>
            <a:endParaRPr lang="en-GB" sz="2400" dirty="0"/>
          </a:p>
        </p:txBody>
      </p:sp>
      <p:sp>
        <p:nvSpPr>
          <p:cNvPr id="4" name="TextBox 3">
            <a:extLst>
              <a:ext uri="{FF2B5EF4-FFF2-40B4-BE49-F238E27FC236}">
                <a16:creationId xmlns:a16="http://schemas.microsoft.com/office/drawing/2014/main" id="{EDBFA1FC-49F9-4B05-9AF0-CFD281FE0F2B}"/>
              </a:ext>
            </a:extLst>
          </p:cNvPr>
          <p:cNvSpPr txBox="1"/>
          <p:nvPr/>
        </p:nvSpPr>
        <p:spPr>
          <a:xfrm>
            <a:off x="1066800" y="4544704"/>
            <a:ext cx="1005840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Let us explore each of these together to locate relevant information sources. </a:t>
            </a:r>
          </a:p>
        </p:txBody>
      </p:sp>
    </p:spTree>
    <p:extLst>
      <p:ext uri="{BB962C8B-B14F-4D97-AF65-F5344CB8AC3E}">
        <p14:creationId xmlns:p14="http://schemas.microsoft.com/office/powerpoint/2010/main" val="1849681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03009-B54B-4075-8B29-44235AD4ED2A}"/>
              </a:ext>
            </a:extLst>
          </p:cNvPr>
          <p:cNvSpPr>
            <a:spLocks noGrp="1"/>
          </p:cNvSpPr>
          <p:nvPr>
            <p:ph type="title"/>
          </p:nvPr>
        </p:nvSpPr>
        <p:spPr/>
        <p:txBody>
          <a:bodyPr/>
          <a:lstStyle/>
          <a:p>
            <a:r>
              <a:rPr lang="en-GB" dirty="0"/>
              <a:t>Next week - Workshop</a:t>
            </a:r>
          </a:p>
        </p:txBody>
      </p:sp>
      <p:sp>
        <p:nvSpPr>
          <p:cNvPr id="3" name="Content Placeholder 2">
            <a:extLst>
              <a:ext uri="{FF2B5EF4-FFF2-40B4-BE49-F238E27FC236}">
                <a16:creationId xmlns:a16="http://schemas.microsoft.com/office/drawing/2014/main" id="{576AE3C4-AB0D-45D1-B718-BBE0CA29511E}"/>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Bring a draft of your research report into class for feedback. </a:t>
            </a:r>
          </a:p>
          <a:p>
            <a:r>
              <a:rPr lang="en-GB" sz="2400" dirty="0">
                <a:latin typeface="Arial" panose="020B0604020202020204" pitchFamily="34" charset="0"/>
                <a:cs typeface="Arial" panose="020B0604020202020204" pitchFamily="34" charset="0"/>
              </a:rPr>
              <a:t>Alternatively email a copy of your draft to your lecturer for feedback. </a:t>
            </a:r>
          </a:p>
          <a:p>
            <a:r>
              <a:rPr lang="en-GB" sz="2400" dirty="0">
                <a:latin typeface="Arial" panose="020B0604020202020204" pitchFamily="34" charset="0"/>
                <a:cs typeface="Arial" panose="020B0604020202020204" pitchFamily="34" charset="0"/>
              </a:rPr>
              <a:t>Maximise your opportunity to gain feedback on your work in progress. </a:t>
            </a:r>
          </a:p>
        </p:txBody>
      </p:sp>
    </p:spTree>
    <p:extLst>
      <p:ext uri="{BB962C8B-B14F-4D97-AF65-F5344CB8AC3E}">
        <p14:creationId xmlns:p14="http://schemas.microsoft.com/office/powerpoint/2010/main" val="16586656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1039</TotalTime>
  <Words>1408</Words>
  <Application>Microsoft Office PowerPoint</Application>
  <PresentationFormat>Widescreen</PresentationFormat>
  <Paragraphs>121</Paragraphs>
  <Slides>14</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Garamond</vt:lpstr>
      <vt:lpstr>Symbol</vt:lpstr>
      <vt:lpstr>SavonVTI</vt:lpstr>
      <vt:lpstr>Research report writing </vt:lpstr>
      <vt:lpstr>During this session we will…</vt:lpstr>
      <vt:lpstr>Component 2 Task – Research Report</vt:lpstr>
      <vt:lpstr>Title page </vt:lpstr>
      <vt:lpstr>Contents page</vt:lpstr>
      <vt:lpstr>Introduction</vt:lpstr>
      <vt:lpstr>Research Design</vt:lpstr>
      <vt:lpstr>PowerPoint Presentation</vt:lpstr>
      <vt:lpstr>Discussion</vt:lpstr>
      <vt:lpstr>Conclusion</vt:lpstr>
      <vt:lpstr>Reference Page</vt:lpstr>
      <vt:lpstr>Appendix</vt:lpstr>
      <vt:lpstr>Useful literature</vt:lpstr>
      <vt:lpstr>Next week - Workshop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report writing </dc:title>
  <dc:creator>Rebecca Kavanagh</dc:creator>
  <cp:lastModifiedBy>Rebecca Stewart</cp:lastModifiedBy>
  <cp:revision>14</cp:revision>
  <dcterms:created xsi:type="dcterms:W3CDTF">2022-03-20T08:03:35Z</dcterms:created>
  <dcterms:modified xsi:type="dcterms:W3CDTF">2023-03-14T10:13:03Z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