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6"/>
  </p:notesMasterIdLst>
  <p:sldIdLst>
    <p:sldId id="256" r:id="rId2"/>
    <p:sldId id="372" r:id="rId3"/>
    <p:sldId id="347" r:id="rId4"/>
    <p:sldId id="364" r:id="rId5"/>
    <p:sldId id="268" r:id="rId6"/>
    <p:sldId id="348" r:id="rId7"/>
    <p:sldId id="349" r:id="rId8"/>
    <p:sldId id="351" r:id="rId9"/>
    <p:sldId id="273" r:id="rId10"/>
    <p:sldId id="271" r:id="rId11"/>
    <p:sldId id="274" r:id="rId12"/>
    <p:sldId id="354" r:id="rId13"/>
    <p:sldId id="288" r:id="rId14"/>
    <p:sldId id="289" r:id="rId15"/>
    <p:sldId id="292" r:id="rId16"/>
    <p:sldId id="290" r:id="rId17"/>
    <p:sldId id="291" r:id="rId18"/>
    <p:sldId id="293" r:id="rId19"/>
    <p:sldId id="295" r:id="rId20"/>
    <p:sldId id="296" r:id="rId21"/>
    <p:sldId id="302" r:id="rId22"/>
    <p:sldId id="298" r:id="rId23"/>
    <p:sldId id="300" r:id="rId24"/>
    <p:sldId id="272" r:id="rId25"/>
    <p:sldId id="355" r:id="rId26"/>
    <p:sldId id="267" r:id="rId27"/>
    <p:sldId id="362" r:id="rId28"/>
    <p:sldId id="358" r:id="rId29"/>
    <p:sldId id="357" r:id="rId30"/>
    <p:sldId id="359" r:id="rId31"/>
    <p:sldId id="258" r:id="rId32"/>
    <p:sldId id="261" r:id="rId33"/>
    <p:sldId id="360" r:id="rId34"/>
    <p:sldId id="260" r:id="rId35"/>
    <p:sldId id="270" r:id="rId36"/>
    <p:sldId id="269" r:id="rId37"/>
    <p:sldId id="301" r:id="rId38"/>
    <p:sldId id="262" r:id="rId39"/>
    <p:sldId id="367" r:id="rId40"/>
    <p:sldId id="373" r:id="rId41"/>
    <p:sldId id="374" r:id="rId42"/>
    <p:sldId id="283" r:id="rId43"/>
    <p:sldId id="375" r:id="rId44"/>
    <p:sldId id="281" r:id="rId45"/>
    <p:sldId id="276" r:id="rId46"/>
    <p:sldId id="279" r:id="rId47"/>
    <p:sldId id="277" r:id="rId48"/>
    <p:sldId id="278" r:id="rId49"/>
    <p:sldId id="265" r:id="rId50"/>
    <p:sldId id="275" r:id="rId51"/>
    <p:sldId id="263" r:id="rId52"/>
    <p:sldId id="284" r:id="rId53"/>
    <p:sldId id="376" r:id="rId54"/>
    <p:sldId id="366"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F63EC7-B718-992C-04FD-001846C69533}" v="228" dt="2026-10-15T15:04:41.500"/>
    <p1510:client id="{4D0780CE-1BF8-4C25-9589-CCB17802D038}" v="21" dt="2026-10-15T11:19:46.0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65" autoAdjust="0"/>
    <p:restoredTop sz="65326" autoAdjust="0"/>
  </p:normalViewPr>
  <p:slideViewPr>
    <p:cSldViewPr snapToGrid="0" snapToObjects="1">
      <p:cViewPr varScale="1">
        <p:scale>
          <a:sx n="67" d="100"/>
          <a:sy n="67" d="100"/>
        </p:scale>
        <p:origin x="900"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2#1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1">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11D2B7-346F-4D9D-BCFB-F325889B672D}" type="doc">
      <dgm:prSet loTypeId="urn:microsoft.com/office/officeart/2008/layout/LinedList" loCatId="list" qsTypeId="urn:microsoft.com/office/officeart/2005/8/quickstyle/simple1#17" qsCatId="simple" csTypeId="urn:microsoft.com/office/officeart/2005/8/colors/colorful2#12" csCatId="colorful"/>
      <dgm:spPr/>
      <dgm:t>
        <a:bodyPr/>
        <a:lstStyle/>
        <a:p>
          <a:endParaRPr lang="en-US"/>
        </a:p>
      </dgm:t>
    </dgm:pt>
    <dgm:pt modelId="{ED531405-BB57-47AC-B18B-C3AED546AB67}">
      <dgm:prSet/>
      <dgm:spPr/>
      <dgm:t>
        <a:bodyPr/>
        <a:lstStyle/>
        <a:p>
          <a:r>
            <a:rPr lang="en-GB"/>
            <a:t>History of prisons and thinking about prisons</a:t>
          </a:r>
          <a:endParaRPr lang="en-US"/>
        </a:p>
      </dgm:t>
    </dgm:pt>
    <dgm:pt modelId="{DC02D903-1A38-4224-97DE-C01C5C512EAF}" type="parTrans" cxnId="{783F0905-EB7A-4213-894A-872939DCFA64}">
      <dgm:prSet/>
      <dgm:spPr/>
      <dgm:t>
        <a:bodyPr/>
        <a:lstStyle/>
        <a:p>
          <a:endParaRPr lang="en-US"/>
        </a:p>
      </dgm:t>
    </dgm:pt>
    <dgm:pt modelId="{03FE129D-0F96-4C1C-BF92-F3F421F2BD71}" type="sibTrans" cxnId="{783F0905-EB7A-4213-894A-872939DCFA64}">
      <dgm:prSet/>
      <dgm:spPr/>
      <dgm:t>
        <a:bodyPr/>
        <a:lstStyle/>
        <a:p>
          <a:endParaRPr lang="en-US"/>
        </a:p>
      </dgm:t>
    </dgm:pt>
    <dgm:pt modelId="{099A2BFB-BEEE-4D82-A574-E0B32204FF9F}">
      <dgm:prSet/>
      <dgm:spPr/>
      <dgm:t>
        <a:bodyPr/>
        <a:lstStyle/>
        <a:p>
          <a:r>
            <a:rPr lang="en-GB"/>
            <a:t>Prison architecture</a:t>
          </a:r>
          <a:endParaRPr lang="en-US"/>
        </a:p>
      </dgm:t>
    </dgm:pt>
    <dgm:pt modelId="{90D55246-61C4-47FE-B07A-904A1EBCAA4B}" type="parTrans" cxnId="{714765E5-F04E-425A-A13B-C5461B032DC1}">
      <dgm:prSet/>
      <dgm:spPr/>
      <dgm:t>
        <a:bodyPr/>
        <a:lstStyle/>
        <a:p>
          <a:endParaRPr lang="en-US"/>
        </a:p>
      </dgm:t>
    </dgm:pt>
    <dgm:pt modelId="{B1871B3F-53D1-4977-806F-30993232DB92}" type="sibTrans" cxnId="{714765E5-F04E-425A-A13B-C5461B032DC1}">
      <dgm:prSet/>
      <dgm:spPr/>
      <dgm:t>
        <a:bodyPr/>
        <a:lstStyle/>
        <a:p>
          <a:endParaRPr lang="en-US"/>
        </a:p>
      </dgm:t>
    </dgm:pt>
    <dgm:pt modelId="{E4267F67-1133-47F7-A2FA-D7313AE30614}">
      <dgm:prSet/>
      <dgm:spPr/>
      <dgm:t>
        <a:bodyPr/>
        <a:lstStyle/>
        <a:p>
          <a:r>
            <a:rPr lang="en-GB"/>
            <a:t>Total institutions</a:t>
          </a:r>
          <a:endParaRPr lang="en-US"/>
        </a:p>
      </dgm:t>
    </dgm:pt>
    <dgm:pt modelId="{49127EB8-00E2-48B5-91F5-C9DC752B4DB1}" type="parTrans" cxnId="{6E38608F-8784-4EE0-B94C-C33BD7AB166C}">
      <dgm:prSet/>
      <dgm:spPr/>
      <dgm:t>
        <a:bodyPr/>
        <a:lstStyle/>
        <a:p>
          <a:endParaRPr lang="en-US"/>
        </a:p>
      </dgm:t>
    </dgm:pt>
    <dgm:pt modelId="{71932966-259B-4602-9179-F738A02621C9}" type="sibTrans" cxnId="{6E38608F-8784-4EE0-B94C-C33BD7AB166C}">
      <dgm:prSet/>
      <dgm:spPr/>
      <dgm:t>
        <a:bodyPr/>
        <a:lstStyle/>
        <a:p>
          <a:endParaRPr lang="en-US"/>
        </a:p>
      </dgm:t>
    </dgm:pt>
    <dgm:pt modelId="{27E6371C-839C-4405-BF4D-8A15A0403619}">
      <dgm:prSet/>
      <dgm:spPr/>
      <dgm:t>
        <a:bodyPr/>
        <a:lstStyle/>
        <a:p>
          <a:r>
            <a:rPr lang="en-GB"/>
            <a:t>What is prison for?</a:t>
          </a:r>
          <a:endParaRPr lang="en-US"/>
        </a:p>
      </dgm:t>
    </dgm:pt>
    <dgm:pt modelId="{9AFB716E-7E8D-484A-9448-892CD242072D}" type="parTrans" cxnId="{1818C3DB-C2D7-4B66-8C54-259D113F5796}">
      <dgm:prSet/>
      <dgm:spPr/>
      <dgm:t>
        <a:bodyPr/>
        <a:lstStyle/>
        <a:p>
          <a:endParaRPr lang="en-US"/>
        </a:p>
      </dgm:t>
    </dgm:pt>
    <dgm:pt modelId="{8AF175C4-BD72-435D-8793-BB11650329B7}" type="sibTrans" cxnId="{1818C3DB-C2D7-4B66-8C54-259D113F5796}">
      <dgm:prSet/>
      <dgm:spPr/>
      <dgm:t>
        <a:bodyPr/>
        <a:lstStyle/>
        <a:p>
          <a:endParaRPr lang="en-US"/>
        </a:p>
      </dgm:t>
    </dgm:pt>
    <dgm:pt modelId="{A3FAD3E5-EF5E-46AF-94A0-706C12F915F2}">
      <dgm:prSet/>
      <dgm:spPr/>
      <dgm:t>
        <a:bodyPr/>
        <a:lstStyle/>
        <a:p>
          <a:r>
            <a:rPr lang="en-GB"/>
            <a:t>Does prison work?</a:t>
          </a:r>
          <a:endParaRPr lang="en-US"/>
        </a:p>
      </dgm:t>
    </dgm:pt>
    <dgm:pt modelId="{074BC1BD-C86C-49C7-B66D-71E50D53456A}" type="parTrans" cxnId="{77CE44B2-4C3F-40BE-9B69-055652783905}">
      <dgm:prSet/>
      <dgm:spPr/>
      <dgm:t>
        <a:bodyPr/>
        <a:lstStyle/>
        <a:p>
          <a:endParaRPr lang="en-US"/>
        </a:p>
      </dgm:t>
    </dgm:pt>
    <dgm:pt modelId="{F17BFA9E-3738-4033-9AD5-56808F1AA3DB}" type="sibTrans" cxnId="{77CE44B2-4C3F-40BE-9B69-055652783905}">
      <dgm:prSet/>
      <dgm:spPr/>
      <dgm:t>
        <a:bodyPr/>
        <a:lstStyle/>
        <a:p>
          <a:endParaRPr lang="en-US"/>
        </a:p>
      </dgm:t>
    </dgm:pt>
    <dgm:pt modelId="{FF2BA13B-5ABF-4696-94AD-3CAF7432FD85}" type="pres">
      <dgm:prSet presAssocID="{4C11D2B7-346F-4D9D-BCFB-F325889B672D}" presName="vert0" presStyleCnt="0">
        <dgm:presLayoutVars>
          <dgm:dir/>
          <dgm:animOne val="branch"/>
          <dgm:animLvl val="lvl"/>
        </dgm:presLayoutVars>
      </dgm:prSet>
      <dgm:spPr/>
    </dgm:pt>
    <dgm:pt modelId="{7026201F-CE53-432E-9746-B9F736AB5006}" type="pres">
      <dgm:prSet presAssocID="{ED531405-BB57-47AC-B18B-C3AED546AB67}" presName="thickLine" presStyleLbl="alignNode1" presStyleIdx="0" presStyleCnt="5"/>
      <dgm:spPr/>
    </dgm:pt>
    <dgm:pt modelId="{8BA5AF2D-A4A4-4820-B62A-7E8E50BABF41}" type="pres">
      <dgm:prSet presAssocID="{ED531405-BB57-47AC-B18B-C3AED546AB67}" presName="horz1" presStyleCnt="0"/>
      <dgm:spPr/>
    </dgm:pt>
    <dgm:pt modelId="{D9822AAB-274C-411E-AFA9-7A2AF7D58D13}" type="pres">
      <dgm:prSet presAssocID="{ED531405-BB57-47AC-B18B-C3AED546AB67}" presName="tx1" presStyleLbl="revTx" presStyleIdx="0" presStyleCnt="5"/>
      <dgm:spPr/>
    </dgm:pt>
    <dgm:pt modelId="{F7431156-FEFE-4975-A6A5-BBCD2D35D374}" type="pres">
      <dgm:prSet presAssocID="{ED531405-BB57-47AC-B18B-C3AED546AB67}" presName="vert1" presStyleCnt="0"/>
      <dgm:spPr/>
    </dgm:pt>
    <dgm:pt modelId="{E13DD21C-1CAB-447A-BBA2-B3B4EE7E5CD5}" type="pres">
      <dgm:prSet presAssocID="{099A2BFB-BEEE-4D82-A574-E0B32204FF9F}" presName="thickLine" presStyleLbl="alignNode1" presStyleIdx="1" presStyleCnt="5"/>
      <dgm:spPr/>
    </dgm:pt>
    <dgm:pt modelId="{D96F6744-D5BF-4680-BD4C-C4AC36592F72}" type="pres">
      <dgm:prSet presAssocID="{099A2BFB-BEEE-4D82-A574-E0B32204FF9F}" presName="horz1" presStyleCnt="0"/>
      <dgm:spPr/>
    </dgm:pt>
    <dgm:pt modelId="{6CDF8719-5119-43DF-B367-6FC42DDB339D}" type="pres">
      <dgm:prSet presAssocID="{099A2BFB-BEEE-4D82-A574-E0B32204FF9F}" presName="tx1" presStyleLbl="revTx" presStyleIdx="1" presStyleCnt="5"/>
      <dgm:spPr/>
    </dgm:pt>
    <dgm:pt modelId="{0D723C83-ECE0-4D0A-B1BB-D454634FA2FA}" type="pres">
      <dgm:prSet presAssocID="{099A2BFB-BEEE-4D82-A574-E0B32204FF9F}" presName="vert1" presStyleCnt="0"/>
      <dgm:spPr/>
    </dgm:pt>
    <dgm:pt modelId="{393E6C17-7023-4C7B-ADB4-DC33D627205F}" type="pres">
      <dgm:prSet presAssocID="{E4267F67-1133-47F7-A2FA-D7313AE30614}" presName="thickLine" presStyleLbl="alignNode1" presStyleIdx="2" presStyleCnt="5"/>
      <dgm:spPr/>
    </dgm:pt>
    <dgm:pt modelId="{7C575CA7-0FED-4F46-BAA5-9B9851CFBA2F}" type="pres">
      <dgm:prSet presAssocID="{E4267F67-1133-47F7-A2FA-D7313AE30614}" presName="horz1" presStyleCnt="0"/>
      <dgm:spPr/>
    </dgm:pt>
    <dgm:pt modelId="{10B88E16-5112-4226-92AA-3CDE7F1261A2}" type="pres">
      <dgm:prSet presAssocID="{E4267F67-1133-47F7-A2FA-D7313AE30614}" presName="tx1" presStyleLbl="revTx" presStyleIdx="2" presStyleCnt="5"/>
      <dgm:spPr/>
    </dgm:pt>
    <dgm:pt modelId="{080BC2D6-391E-4547-9A1B-D04964553BDF}" type="pres">
      <dgm:prSet presAssocID="{E4267F67-1133-47F7-A2FA-D7313AE30614}" presName="vert1" presStyleCnt="0"/>
      <dgm:spPr/>
    </dgm:pt>
    <dgm:pt modelId="{EF34D076-4467-4F8B-BD13-7E0B9DA3F334}" type="pres">
      <dgm:prSet presAssocID="{27E6371C-839C-4405-BF4D-8A15A0403619}" presName="thickLine" presStyleLbl="alignNode1" presStyleIdx="3" presStyleCnt="5"/>
      <dgm:spPr/>
    </dgm:pt>
    <dgm:pt modelId="{6CD950F3-8FE3-486A-BB19-BDCBF95088D3}" type="pres">
      <dgm:prSet presAssocID="{27E6371C-839C-4405-BF4D-8A15A0403619}" presName="horz1" presStyleCnt="0"/>
      <dgm:spPr/>
    </dgm:pt>
    <dgm:pt modelId="{BDBAC895-5ED3-4CA5-8D64-6AC0D8A103B8}" type="pres">
      <dgm:prSet presAssocID="{27E6371C-839C-4405-BF4D-8A15A0403619}" presName="tx1" presStyleLbl="revTx" presStyleIdx="3" presStyleCnt="5"/>
      <dgm:spPr/>
    </dgm:pt>
    <dgm:pt modelId="{55C63430-A891-4884-BAB8-ED157785074B}" type="pres">
      <dgm:prSet presAssocID="{27E6371C-839C-4405-BF4D-8A15A0403619}" presName="vert1" presStyleCnt="0"/>
      <dgm:spPr/>
    </dgm:pt>
    <dgm:pt modelId="{F00DB9D1-9F76-4739-AC1A-A37C8D2D5429}" type="pres">
      <dgm:prSet presAssocID="{A3FAD3E5-EF5E-46AF-94A0-706C12F915F2}" presName="thickLine" presStyleLbl="alignNode1" presStyleIdx="4" presStyleCnt="5"/>
      <dgm:spPr/>
    </dgm:pt>
    <dgm:pt modelId="{D0736334-20CE-431C-8F3D-17134F55356F}" type="pres">
      <dgm:prSet presAssocID="{A3FAD3E5-EF5E-46AF-94A0-706C12F915F2}" presName="horz1" presStyleCnt="0"/>
      <dgm:spPr/>
    </dgm:pt>
    <dgm:pt modelId="{1435CFB7-476C-4672-9536-D342B3F41671}" type="pres">
      <dgm:prSet presAssocID="{A3FAD3E5-EF5E-46AF-94A0-706C12F915F2}" presName="tx1" presStyleLbl="revTx" presStyleIdx="4" presStyleCnt="5"/>
      <dgm:spPr/>
    </dgm:pt>
    <dgm:pt modelId="{7EF5106C-9879-49C6-80CC-5ACC2A1A75E2}" type="pres">
      <dgm:prSet presAssocID="{A3FAD3E5-EF5E-46AF-94A0-706C12F915F2}" presName="vert1" presStyleCnt="0"/>
      <dgm:spPr/>
    </dgm:pt>
  </dgm:ptLst>
  <dgm:cxnLst>
    <dgm:cxn modelId="{783F0905-EB7A-4213-894A-872939DCFA64}" srcId="{4C11D2B7-346F-4D9D-BCFB-F325889B672D}" destId="{ED531405-BB57-47AC-B18B-C3AED546AB67}" srcOrd="0" destOrd="0" parTransId="{DC02D903-1A38-4224-97DE-C01C5C512EAF}" sibTransId="{03FE129D-0F96-4C1C-BF92-F3F421F2BD71}"/>
    <dgm:cxn modelId="{78C48110-63FE-4A51-990E-B24174D3879D}" type="presOf" srcId="{27E6371C-839C-4405-BF4D-8A15A0403619}" destId="{BDBAC895-5ED3-4CA5-8D64-6AC0D8A103B8}" srcOrd="0" destOrd="0" presId="urn:microsoft.com/office/officeart/2008/layout/LinedList"/>
    <dgm:cxn modelId="{03281A70-48F2-4E78-A134-6EE049030008}" type="presOf" srcId="{4C11D2B7-346F-4D9D-BCFB-F325889B672D}" destId="{FF2BA13B-5ABF-4696-94AD-3CAF7432FD85}" srcOrd="0" destOrd="0" presId="urn:microsoft.com/office/officeart/2008/layout/LinedList"/>
    <dgm:cxn modelId="{6E38608F-8784-4EE0-B94C-C33BD7AB166C}" srcId="{4C11D2B7-346F-4D9D-BCFB-F325889B672D}" destId="{E4267F67-1133-47F7-A2FA-D7313AE30614}" srcOrd="2" destOrd="0" parTransId="{49127EB8-00E2-48B5-91F5-C9DC752B4DB1}" sibTransId="{71932966-259B-4602-9179-F738A02621C9}"/>
    <dgm:cxn modelId="{5BB377AE-FADA-44A0-B3C4-747718042110}" type="presOf" srcId="{ED531405-BB57-47AC-B18B-C3AED546AB67}" destId="{D9822AAB-274C-411E-AFA9-7A2AF7D58D13}" srcOrd="0" destOrd="0" presId="urn:microsoft.com/office/officeart/2008/layout/LinedList"/>
    <dgm:cxn modelId="{77CE44B2-4C3F-40BE-9B69-055652783905}" srcId="{4C11D2B7-346F-4D9D-BCFB-F325889B672D}" destId="{A3FAD3E5-EF5E-46AF-94A0-706C12F915F2}" srcOrd="4" destOrd="0" parTransId="{074BC1BD-C86C-49C7-B66D-71E50D53456A}" sibTransId="{F17BFA9E-3738-4033-9AD5-56808F1AA3DB}"/>
    <dgm:cxn modelId="{29E4B3C8-C194-47C7-84BF-5EA51C5708B6}" type="presOf" srcId="{E4267F67-1133-47F7-A2FA-D7313AE30614}" destId="{10B88E16-5112-4226-92AA-3CDE7F1261A2}" srcOrd="0" destOrd="0" presId="urn:microsoft.com/office/officeart/2008/layout/LinedList"/>
    <dgm:cxn modelId="{1818C3DB-C2D7-4B66-8C54-259D113F5796}" srcId="{4C11D2B7-346F-4D9D-BCFB-F325889B672D}" destId="{27E6371C-839C-4405-BF4D-8A15A0403619}" srcOrd="3" destOrd="0" parTransId="{9AFB716E-7E8D-484A-9448-892CD242072D}" sibTransId="{8AF175C4-BD72-435D-8793-BB11650329B7}"/>
    <dgm:cxn modelId="{714765E5-F04E-425A-A13B-C5461B032DC1}" srcId="{4C11D2B7-346F-4D9D-BCFB-F325889B672D}" destId="{099A2BFB-BEEE-4D82-A574-E0B32204FF9F}" srcOrd="1" destOrd="0" parTransId="{90D55246-61C4-47FE-B07A-904A1EBCAA4B}" sibTransId="{B1871B3F-53D1-4977-806F-30993232DB92}"/>
    <dgm:cxn modelId="{C78E0AF9-A793-4F15-A706-5687E9D91CEE}" type="presOf" srcId="{A3FAD3E5-EF5E-46AF-94A0-706C12F915F2}" destId="{1435CFB7-476C-4672-9536-D342B3F41671}" srcOrd="0" destOrd="0" presId="urn:microsoft.com/office/officeart/2008/layout/LinedList"/>
    <dgm:cxn modelId="{CFCC19FB-DB60-4CD8-BED1-A1EBD633F2CB}" type="presOf" srcId="{099A2BFB-BEEE-4D82-A574-E0B32204FF9F}" destId="{6CDF8719-5119-43DF-B367-6FC42DDB339D}" srcOrd="0" destOrd="0" presId="urn:microsoft.com/office/officeart/2008/layout/LinedList"/>
    <dgm:cxn modelId="{720E8224-C544-4658-BC21-5C867A451056}" type="presParOf" srcId="{FF2BA13B-5ABF-4696-94AD-3CAF7432FD85}" destId="{7026201F-CE53-432E-9746-B9F736AB5006}" srcOrd="0" destOrd="0" presId="urn:microsoft.com/office/officeart/2008/layout/LinedList"/>
    <dgm:cxn modelId="{0FA99D20-577E-457B-9C97-7AE1C8A3C80E}" type="presParOf" srcId="{FF2BA13B-5ABF-4696-94AD-3CAF7432FD85}" destId="{8BA5AF2D-A4A4-4820-B62A-7E8E50BABF41}" srcOrd="1" destOrd="0" presId="urn:microsoft.com/office/officeart/2008/layout/LinedList"/>
    <dgm:cxn modelId="{A84017B5-0463-43AC-B94B-917B01A98A36}" type="presParOf" srcId="{8BA5AF2D-A4A4-4820-B62A-7E8E50BABF41}" destId="{D9822AAB-274C-411E-AFA9-7A2AF7D58D13}" srcOrd="0" destOrd="0" presId="urn:microsoft.com/office/officeart/2008/layout/LinedList"/>
    <dgm:cxn modelId="{EB1B8D94-D438-47E6-A90C-7502FAEFAD08}" type="presParOf" srcId="{8BA5AF2D-A4A4-4820-B62A-7E8E50BABF41}" destId="{F7431156-FEFE-4975-A6A5-BBCD2D35D374}" srcOrd="1" destOrd="0" presId="urn:microsoft.com/office/officeart/2008/layout/LinedList"/>
    <dgm:cxn modelId="{721B508B-9B7D-4105-80B0-273ECF87EDAD}" type="presParOf" srcId="{FF2BA13B-5ABF-4696-94AD-3CAF7432FD85}" destId="{E13DD21C-1CAB-447A-BBA2-B3B4EE7E5CD5}" srcOrd="2" destOrd="0" presId="urn:microsoft.com/office/officeart/2008/layout/LinedList"/>
    <dgm:cxn modelId="{B0D5DFD5-CBDD-4C01-AADA-8CE678A0FD84}" type="presParOf" srcId="{FF2BA13B-5ABF-4696-94AD-3CAF7432FD85}" destId="{D96F6744-D5BF-4680-BD4C-C4AC36592F72}" srcOrd="3" destOrd="0" presId="urn:microsoft.com/office/officeart/2008/layout/LinedList"/>
    <dgm:cxn modelId="{1714A992-1E70-4CAF-B3CF-AC3301FCDE1F}" type="presParOf" srcId="{D96F6744-D5BF-4680-BD4C-C4AC36592F72}" destId="{6CDF8719-5119-43DF-B367-6FC42DDB339D}" srcOrd="0" destOrd="0" presId="urn:microsoft.com/office/officeart/2008/layout/LinedList"/>
    <dgm:cxn modelId="{1A56F9BE-DA78-4E14-8460-8CE437EF84A6}" type="presParOf" srcId="{D96F6744-D5BF-4680-BD4C-C4AC36592F72}" destId="{0D723C83-ECE0-4D0A-B1BB-D454634FA2FA}" srcOrd="1" destOrd="0" presId="urn:microsoft.com/office/officeart/2008/layout/LinedList"/>
    <dgm:cxn modelId="{ED53CEE6-FA10-49C0-B614-7E43E56CC4F8}" type="presParOf" srcId="{FF2BA13B-5ABF-4696-94AD-3CAF7432FD85}" destId="{393E6C17-7023-4C7B-ADB4-DC33D627205F}" srcOrd="4" destOrd="0" presId="urn:microsoft.com/office/officeart/2008/layout/LinedList"/>
    <dgm:cxn modelId="{5E5DC3AE-6AEE-4E2E-AD96-1A5E326B3ACD}" type="presParOf" srcId="{FF2BA13B-5ABF-4696-94AD-3CAF7432FD85}" destId="{7C575CA7-0FED-4F46-BAA5-9B9851CFBA2F}" srcOrd="5" destOrd="0" presId="urn:microsoft.com/office/officeart/2008/layout/LinedList"/>
    <dgm:cxn modelId="{FA46A868-237C-4AEE-B85F-497D23D285B6}" type="presParOf" srcId="{7C575CA7-0FED-4F46-BAA5-9B9851CFBA2F}" destId="{10B88E16-5112-4226-92AA-3CDE7F1261A2}" srcOrd="0" destOrd="0" presId="urn:microsoft.com/office/officeart/2008/layout/LinedList"/>
    <dgm:cxn modelId="{1AA032C0-B3DB-4C9A-977E-7DE9EFCE6A26}" type="presParOf" srcId="{7C575CA7-0FED-4F46-BAA5-9B9851CFBA2F}" destId="{080BC2D6-391E-4547-9A1B-D04964553BDF}" srcOrd="1" destOrd="0" presId="urn:microsoft.com/office/officeart/2008/layout/LinedList"/>
    <dgm:cxn modelId="{072929FC-8544-4858-8BAA-29C309C76446}" type="presParOf" srcId="{FF2BA13B-5ABF-4696-94AD-3CAF7432FD85}" destId="{EF34D076-4467-4F8B-BD13-7E0B9DA3F334}" srcOrd="6" destOrd="0" presId="urn:microsoft.com/office/officeart/2008/layout/LinedList"/>
    <dgm:cxn modelId="{AEC78682-B18B-4798-A51C-A8E9B81E305B}" type="presParOf" srcId="{FF2BA13B-5ABF-4696-94AD-3CAF7432FD85}" destId="{6CD950F3-8FE3-486A-BB19-BDCBF95088D3}" srcOrd="7" destOrd="0" presId="urn:microsoft.com/office/officeart/2008/layout/LinedList"/>
    <dgm:cxn modelId="{32FC80C7-D753-49B1-8788-030BB1DEDB15}" type="presParOf" srcId="{6CD950F3-8FE3-486A-BB19-BDCBF95088D3}" destId="{BDBAC895-5ED3-4CA5-8D64-6AC0D8A103B8}" srcOrd="0" destOrd="0" presId="urn:microsoft.com/office/officeart/2008/layout/LinedList"/>
    <dgm:cxn modelId="{342B3221-F20F-4D94-B7C3-490E07E0F151}" type="presParOf" srcId="{6CD950F3-8FE3-486A-BB19-BDCBF95088D3}" destId="{55C63430-A891-4884-BAB8-ED157785074B}" srcOrd="1" destOrd="0" presId="urn:microsoft.com/office/officeart/2008/layout/LinedList"/>
    <dgm:cxn modelId="{C9EFFC6D-A167-49EF-AD8E-5E61E9DCB86C}" type="presParOf" srcId="{FF2BA13B-5ABF-4696-94AD-3CAF7432FD85}" destId="{F00DB9D1-9F76-4739-AC1A-A37C8D2D5429}" srcOrd="8" destOrd="0" presId="urn:microsoft.com/office/officeart/2008/layout/LinedList"/>
    <dgm:cxn modelId="{ED6DA680-E876-47A5-92E4-34BBC1323262}" type="presParOf" srcId="{FF2BA13B-5ABF-4696-94AD-3CAF7432FD85}" destId="{D0736334-20CE-431C-8F3D-17134F55356F}" srcOrd="9" destOrd="0" presId="urn:microsoft.com/office/officeart/2008/layout/LinedList"/>
    <dgm:cxn modelId="{3AC74C37-1DFE-4BBD-B14D-36CFFB72AC61}" type="presParOf" srcId="{D0736334-20CE-431C-8F3D-17134F55356F}" destId="{1435CFB7-476C-4672-9536-D342B3F41671}" srcOrd="0" destOrd="0" presId="urn:microsoft.com/office/officeart/2008/layout/LinedList"/>
    <dgm:cxn modelId="{0E453165-E60C-40A5-98EC-93F3FA85CDAC}" type="presParOf" srcId="{D0736334-20CE-431C-8F3D-17134F55356F}" destId="{7EF5106C-9879-49C6-80CC-5ACC2A1A75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99EE5D-B429-4A78-8462-748217135DB0}" type="doc">
      <dgm:prSet loTypeId="urn:microsoft.com/office/officeart/2017/3/layout/DropPinTimeline" loCatId="process" qsTypeId="urn:microsoft.com/office/officeart/2005/8/quickstyle/simple1#5" qsCatId="simple" csTypeId="urn:microsoft.com/office/officeart/2005/8/colors/colorful2#7" csCatId="colorful" phldr="1"/>
      <dgm:spPr/>
      <dgm:t>
        <a:bodyPr/>
        <a:lstStyle/>
        <a:p>
          <a:endParaRPr lang="en-US"/>
        </a:p>
      </dgm:t>
    </dgm:pt>
    <dgm:pt modelId="{6C482C94-0E01-49FE-837B-5DB3F05EEC8B}">
      <dgm:prSet/>
      <dgm:spPr/>
      <dgm:t>
        <a:bodyPr/>
        <a:lstStyle/>
        <a:p>
          <a:pPr>
            <a:defRPr b="1"/>
          </a:pPr>
          <a:r>
            <a:rPr lang="en-US"/>
            <a:t>1930s</a:t>
          </a:r>
        </a:p>
      </dgm:t>
    </dgm:pt>
    <dgm:pt modelId="{C8F10C99-1003-4DD3-B7EB-186A780E7067}" type="parTrans" cxnId="{C6A1F2DC-E74E-46A6-93F7-58F4D55F4A8D}">
      <dgm:prSet/>
      <dgm:spPr/>
      <dgm:t>
        <a:bodyPr/>
        <a:lstStyle/>
        <a:p>
          <a:endParaRPr lang="en-US"/>
        </a:p>
      </dgm:t>
    </dgm:pt>
    <dgm:pt modelId="{A10EAB76-1770-4A0C-A42D-12E657EDBF28}" type="sibTrans" cxnId="{C6A1F2DC-E74E-46A6-93F7-58F4D55F4A8D}">
      <dgm:prSet/>
      <dgm:spPr/>
      <dgm:t>
        <a:bodyPr/>
        <a:lstStyle/>
        <a:p>
          <a:endParaRPr lang="en-US"/>
        </a:p>
      </dgm:t>
    </dgm:pt>
    <dgm:pt modelId="{F830886D-B393-4F49-9B81-73C04648913E}">
      <dgm:prSet/>
      <dgm:spPr/>
      <dgm:t>
        <a:bodyPr/>
        <a:lstStyle/>
        <a:p>
          <a:r>
            <a:rPr lang="en-US"/>
            <a:t>open prisons</a:t>
          </a:r>
        </a:p>
      </dgm:t>
    </dgm:pt>
    <dgm:pt modelId="{958C3994-D3F4-4656-BF3D-76C34301E81B}" type="parTrans" cxnId="{87333320-1E1B-4E0E-B788-70BE73B70A53}">
      <dgm:prSet/>
      <dgm:spPr/>
      <dgm:t>
        <a:bodyPr/>
        <a:lstStyle/>
        <a:p>
          <a:endParaRPr lang="en-US"/>
        </a:p>
      </dgm:t>
    </dgm:pt>
    <dgm:pt modelId="{68182304-DA93-43D2-A5D0-FC24F624CD0E}" type="sibTrans" cxnId="{87333320-1E1B-4E0E-B788-70BE73B70A53}">
      <dgm:prSet/>
      <dgm:spPr/>
      <dgm:t>
        <a:bodyPr/>
        <a:lstStyle/>
        <a:p>
          <a:endParaRPr lang="en-US"/>
        </a:p>
      </dgm:t>
    </dgm:pt>
    <dgm:pt modelId="{9E8A8152-851D-4BC2-B6A3-E9D88337D885}">
      <dgm:prSet/>
      <dgm:spPr/>
      <dgm:t>
        <a:bodyPr/>
        <a:lstStyle/>
        <a:p>
          <a:pPr>
            <a:defRPr b="1"/>
          </a:pPr>
          <a:r>
            <a:rPr lang="en-US"/>
            <a:t>1960–1970</a:t>
          </a:r>
        </a:p>
      </dgm:t>
    </dgm:pt>
    <dgm:pt modelId="{35DFD6AE-B99B-4EF4-BEDE-85B174A8EB9A}" type="parTrans" cxnId="{DF15802C-B946-4C0E-AF9F-57C45DB96FF1}">
      <dgm:prSet/>
      <dgm:spPr/>
      <dgm:t>
        <a:bodyPr/>
        <a:lstStyle/>
        <a:p>
          <a:endParaRPr lang="en-US"/>
        </a:p>
      </dgm:t>
    </dgm:pt>
    <dgm:pt modelId="{1D82016A-6281-441A-9B35-136ACAA95A23}" type="sibTrans" cxnId="{DF15802C-B946-4C0E-AF9F-57C45DB96FF1}">
      <dgm:prSet/>
      <dgm:spPr/>
      <dgm:t>
        <a:bodyPr/>
        <a:lstStyle/>
        <a:p>
          <a:endParaRPr lang="en-US"/>
        </a:p>
      </dgm:t>
    </dgm:pt>
    <dgm:pt modelId="{B652BE29-1385-4583-AC9C-D5E2CFE89059}">
      <dgm:prSet/>
      <dgm:spPr/>
      <dgm:t>
        <a:bodyPr/>
        <a:lstStyle/>
        <a:p>
          <a:r>
            <a:rPr lang="en-US"/>
            <a:t>22 new prisons constructed</a:t>
          </a:r>
        </a:p>
      </dgm:t>
    </dgm:pt>
    <dgm:pt modelId="{AA3B8AED-EC3F-4028-80A5-01A8FD7E8A33}" type="parTrans" cxnId="{F8950808-7E55-41DD-AE22-37396F68F6F1}">
      <dgm:prSet/>
      <dgm:spPr/>
      <dgm:t>
        <a:bodyPr/>
        <a:lstStyle/>
        <a:p>
          <a:endParaRPr lang="en-US"/>
        </a:p>
      </dgm:t>
    </dgm:pt>
    <dgm:pt modelId="{1CB53604-3E1A-4386-B714-95B5CD32160E}" type="sibTrans" cxnId="{F8950808-7E55-41DD-AE22-37396F68F6F1}">
      <dgm:prSet/>
      <dgm:spPr/>
      <dgm:t>
        <a:bodyPr/>
        <a:lstStyle/>
        <a:p>
          <a:endParaRPr lang="en-US"/>
        </a:p>
      </dgm:t>
    </dgm:pt>
    <dgm:pt modelId="{AA78E735-8E26-4586-B0B8-3CFEB0C32446}">
      <dgm:prSet/>
      <dgm:spPr/>
      <dgm:t>
        <a:bodyPr/>
        <a:lstStyle/>
        <a:p>
          <a:pPr>
            <a:defRPr b="1"/>
          </a:pPr>
          <a:r>
            <a:rPr lang="en-US"/>
            <a:t>1966</a:t>
          </a:r>
        </a:p>
      </dgm:t>
    </dgm:pt>
    <dgm:pt modelId="{29C42F71-0193-4D57-91AA-A46AD0D3DB9C}" type="parTrans" cxnId="{5AB5D20A-40A8-4815-95F6-ADC528E8B86D}">
      <dgm:prSet/>
      <dgm:spPr/>
      <dgm:t>
        <a:bodyPr/>
        <a:lstStyle/>
        <a:p>
          <a:endParaRPr lang="en-US"/>
        </a:p>
      </dgm:t>
    </dgm:pt>
    <dgm:pt modelId="{5F51D13B-2211-436A-BB79-1DD2DD836A77}" type="sibTrans" cxnId="{5AB5D20A-40A8-4815-95F6-ADC528E8B86D}">
      <dgm:prSet/>
      <dgm:spPr/>
      <dgm:t>
        <a:bodyPr/>
        <a:lstStyle/>
        <a:p>
          <a:endParaRPr lang="en-US"/>
        </a:p>
      </dgm:t>
    </dgm:pt>
    <dgm:pt modelId="{23EDDF6F-51A2-4545-BBB4-7ECD136673C8}">
      <dgm:prSet/>
      <dgm:spPr/>
      <dgm:t>
        <a:bodyPr/>
        <a:lstStyle/>
        <a:p>
          <a:r>
            <a:rPr lang="en-US"/>
            <a:t>Mountbatten Committee</a:t>
          </a:r>
        </a:p>
      </dgm:t>
    </dgm:pt>
    <dgm:pt modelId="{440F8882-DA08-4740-9EE6-F7D2EC7F929A}" type="parTrans" cxnId="{67A2FE43-C147-4C2F-8626-A425B5C9FA0E}">
      <dgm:prSet/>
      <dgm:spPr/>
      <dgm:t>
        <a:bodyPr/>
        <a:lstStyle/>
        <a:p>
          <a:endParaRPr lang="en-US"/>
        </a:p>
      </dgm:t>
    </dgm:pt>
    <dgm:pt modelId="{DAB5BFC7-F409-4CB4-AC7C-AC3C1F5F95D1}" type="sibTrans" cxnId="{67A2FE43-C147-4C2F-8626-A425B5C9FA0E}">
      <dgm:prSet/>
      <dgm:spPr/>
      <dgm:t>
        <a:bodyPr/>
        <a:lstStyle/>
        <a:p>
          <a:endParaRPr lang="en-US"/>
        </a:p>
      </dgm:t>
    </dgm:pt>
    <dgm:pt modelId="{A7B980FD-C46B-43C0-A018-EB0CC03F740E}">
      <dgm:prSet/>
      <dgm:spPr/>
      <dgm:t>
        <a:bodyPr/>
        <a:lstStyle/>
        <a:p>
          <a:pPr>
            <a:defRPr b="1"/>
          </a:pPr>
          <a:r>
            <a:rPr lang="en-US"/>
            <a:t>1990s</a:t>
          </a:r>
        </a:p>
      </dgm:t>
    </dgm:pt>
    <dgm:pt modelId="{6C2CADDC-3D8A-4699-82BE-18A91B44E20E}" type="parTrans" cxnId="{D81C372D-1DA6-468B-94AE-9AB7D781C775}">
      <dgm:prSet/>
      <dgm:spPr/>
      <dgm:t>
        <a:bodyPr/>
        <a:lstStyle/>
        <a:p>
          <a:endParaRPr lang="en-US"/>
        </a:p>
      </dgm:t>
    </dgm:pt>
    <dgm:pt modelId="{1831A245-3578-4287-AB8A-9A5F548E8D83}" type="sibTrans" cxnId="{D81C372D-1DA6-468B-94AE-9AB7D781C775}">
      <dgm:prSet/>
      <dgm:spPr/>
      <dgm:t>
        <a:bodyPr/>
        <a:lstStyle/>
        <a:p>
          <a:endParaRPr lang="en-US"/>
        </a:p>
      </dgm:t>
    </dgm:pt>
    <dgm:pt modelId="{F5A43C86-02EF-4828-89E6-DDE434A91807}">
      <dgm:prSet/>
      <dgm:spPr/>
      <dgm:t>
        <a:bodyPr/>
        <a:lstStyle/>
        <a:p>
          <a:r>
            <a:rPr lang="en-US"/>
            <a:t>prison riots</a:t>
          </a:r>
        </a:p>
      </dgm:t>
    </dgm:pt>
    <dgm:pt modelId="{43472FFA-A09D-4CB7-A837-1055F4AAE217}" type="parTrans" cxnId="{F27958D8-78FD-4A22-8F7E-792F51DAC194}">
      <dgm:prSet/>
      <dgm:spPr/>
      <dgm:t>
        <a:bodyPr/>
        <a:lstStyle/>
        <a:p>
          <a:endParaRPr lang="en-US"/>
        </a:p>
      </dgm:t>
    </dgm:pt>
    <dgm:pt modelId="{A384F44D-B195-4E2B-80B2-36002E87F586}" type="sibTrans" cxnId="{F27958D8-78FD-4A22-8F7E-792F51DAC194}">
      <dgm:prSet/>
      <dgm:spPr/>
      <dgm:t>
        <a:bodyPr/>
        <a:lstStyle/>
        <a:p>
          <a:endParaRPr lang="en-US"/>
        </a:p>
      </dgm:t>
    </dgm:pt>
    <dgm:pt modelId="{B40A0E80-1A54-4220-A5E2-2C2A278330AC}">
      <dgm:prSet/>
      <dgm:spPr/>
      <dgm:t>
        <a:bodyPr/>
        <a:lstStyle/>
        <a:p>
          <a:pPr>
            <a:defRPr b="1"/>
          </a:pPr>
          <a:r>
            <a:rPr lang="en-US"/>
            <a:t>1990s</a:t>
          </a:r>
        </a:p>
      </dgm:t>
    </dgm:pt>
    <dgm:pt modelId="{77A1DA5E-4D46-4A61-96C8-E412E967B363}" type="parTrans" cxnId="{E56AA871-C314-4399-B08F-19EF6767FA40}">
      <dgm:prSet/>
      <dgm:spPr/>
      <dgm:t>
        <a:bodyPr/>
        <a:lstStyle/>
        <a:p>
          <a:endParaRPr lang="en-US"/>
        </a:p>
      </dgm:t>
    </dgm:pt>
    <dgm:pt modelId="{21021DD1-3F12-4DC5-AD9D-3C2DA1186284}" type="sibTrans" cxnId="{E56AA871-C314-4399-B08F-19EF6767FA40}">
      <dgm:prSet/>
      <dgm:spPr/>
      <dgm:t>
        <a:bodyPr/>
        <a:lstStyle/>
        <a:p>
          <a:endParaRPr lang="en-US"/>
        </a:p>
      </dgm:t>
    </dgm:pt>
    <dgm:pt modelId="{0052E84B-209A-4C73-98DF-C189024C11B9}">
      <dgm:prSet/>
      <dgm:spPr/>
      <dgm:t>
        <a:bodyPr/>
        <a:lstStyle/>
        <a:p>
          <a:r>
            <a:rPr lang="en-US"/>
            <a:t>Private Finance Initiative (PFI)</a:t>
          </a:r>
        </a:p>
      </dgm:t>
    </dgm:pt>
    <dgm:pt modelId="{D513FA0A-4952-4160-A8A3-71FA284D9AF9}" type="parTrans" cxnId="{F97547C9-E620-40CD-8447-BA5FC276D171}">
      <dgm:prSet/>
      <dgm:spPr/>
      <dgm:t>
        <a:bodyPr/>
        <a:lstStyle/>
        <a:p>
          <a:endParaRPr lang="en-US"/>
        </a:p>
      </dgm:t>
    </dgm:pt>
    <dgm:pt modelId="{067DA97F-69CA-4263-94E2-AA3417403F15}" type="sibTrans" cxnId="{F97547C9-E620-40CD-8447-BA5FC276D171}">
      <dgm:prSet/>
      <dgm:spPr/>
      <dgm:t>
        <a:bodyPr/>
        <a:lstStyle/>
        <a:p>
          <a:endParaRPr lang="en-US"/>
        </a:p>
      </dgm:t>
    </dgm:pt>
    <dgm:pt modelId="{2A4B1682-D17A-496B-AFB3-C6E5828FB1BF}">
      <dgm:prSet/>
      <dgm:spPr/>
      <dgm:t>
        <a:bodyPr/>
        <a:lstStyle/>
        <a:p>
          <a:pPr>
            <a:defRPr b="1"/>
          </a:pPr>
          <a:r>
            <a:rPr lang="en-US"/>
            <a:t>2000s</a:t>
          </a:r>
        </a:p>
      </dgm:t>
    </dgm:pt>
    <dgm:pt modelId="{5A28BD2D-1FBB-4C05-B722-9609A8054DC8}" type="parTrans" cxnId="{34E2CBF9-2CD8-48F7-BD00-035D1A59FF83}">
      <dgm:prSet/>
      <dgm:spPr/>
      <dgm:t>
        <a:bodyPr/>
        <a:lstStyle/>
        <a:p>
          <a:endParaRPr lang="en-US"/>
        </a:p>
      </dgm:t>
    </dgm:pt>
    <dgm:pt modelId="{C1183EFA-766F-4845-9403-4FC8937661D3}" type="sibTrans" cxnId="{34E2CBF9-2CD8-48F7-BD00-035D1A59FF83}">
      <dgm:prSet/>
      <dgm:spPr/>
      <dgm:t>
        <a:bodyPr/>
        <a:lstStyle/>
        <a:p>
          <a:endParaRPr lang="en-US"/>
        </a:p>
      </dgm:t>
    </dgm:pt>
    <dgm:pt modelId="{82A4F505-B4BF-4335-B6C8-1BA7ACFCD7F5}">
      <dgm:prSet/>
      <dgm:spPr/>
      <dgm:t>
        <a:bodyPr/>
        <a:lstStyle/>
        <a:p>
          <a:r>
            <a:rPr lang="en-US"/>
            <a:t>supermax, supersized  prisons</a:t>
          </a:r>
        </a:p>
      </dgm:t>
    </dgm:pt>
    <dgm:pt modelId="{A6B9A1A8-7141-41B2-9B19-6309E20E0D9C}" type="parTrans" cxnId="{02F6C418-1998-4CC3-AD4E-E7E38919021F}">
      <dgm:prSet/>
      <dgm:spPr/>
      <dgm:t>
        <a:bodyPr/>
        <a:lstStyle/>
        <a:p>
          <a:endParaRPr lang="en-US"/>
        </a:p>
      </dgm:t>
    </dgm:pt>
    <dgm:pt modelId="{EF4950E0-F002-4D16-92ED-18CB16AA47B7}" type="sibTrans" cxnId="{02F6C418-1998-4CC3-AD4E-E7E38919021F}">
      <dgm:prSet/>
      <dgm:spPr/>
      <dgm:t>
        <a:bodyPr/>
        <a:lstStyle/>
        <a:p>
          <a:endParaRPr lang="en-US"/>
        </a:p>
      </dgm:t>
    </dgm:pt>
    <dgm:pt modelId="{1830119A-107E-4936-8CFB-8A073BEDECB4}" type="pres">
      <dgm:prSet presAssocID="{2799EE5D-B429-4A78-8462-748217135DB0}" presName="root" presStyleCnt="0">
        <dgm:presLayoutVars>
          <dgm:chMax/>
          <dgm:chPref/>
          <dgm:animLvl val="lvl"/>
        </dgm:presLayoutVars>
      </dgm:prSet>
      <dgm:spPr/>
    </dgm:pt>
    <dgm:pt modelId="{A246A5DF-ED07-451E-864B-78EDB46B6259}" type="pres">
      <dgm:prSet presAssocID="{2799EE5D-B429-4A78-8462-748217135DB0}" presName="divider" presStyleLbl="fgAcc1" presStyleIdx="0" presStyleCnt="7"/>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gm:spPr>
    </dgm:pt>
    <dgm:pt modelId="{8944C52B-8BD0-4B86-81E3-FF6C1F4E79C3}" type="pres">
      <dgm:prSet presAssocID="{2799EE5D-B429-4A78-8462-748217135DB0}" presName="nodes" presStyleCnt="0">
        <dgm:presLayoutVars>
          <dgm:chMax/>
          <dgm:chPref/>
          <dgm:animLvl val="lvl"/>
        </dgm:presLayoutVars>
      </dgm:prSet>
      <dgm:spPr/>
    </dgm:pt>
    <dgm:pt modelId="{F0AE9418-5C0C-40F6-B0F1-B165103F3767}" type="pres">
      <dgm:prSet presAssocID="{6C482C94-0E01-49FE-837B-5DB3F05EEC8B}" presName="composite" presStyleCnt="0"/>
      <dgm:spPr/>
    </dgm:pt>
    <dgm:pt modelId="{A0D9458D-DB6A-4F74-9740-BFDC3C83821B}" type="pres">
      <dgm:prSet presAssocID="{6C482C94-0E01-49FE-837B-5DB3F05EEC8B}" presName="ConnectorPoint" presStyleLbl="lnNode1" presStyleIdx="0" presStyleCnt="6"/>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B23D2308-EDDE-49BD-A889-774254F2F6B8}" type="pres">
      <dgm:prSet presAssocID="{6C482C94-0E01-49FE-837B-5DB3F05EEC8B}" presName="DropPinPlaceHolder" presStyleCnt="0"/>
      <dgm:spPr/>
    </dgm:pt>
    <dgm:pt modelId="{B93D90F8-8BF4-4312-BEF5-324693BA219B}" type="pres">
      <dgm:prSet presAssocID="{6C482C94-0E01-49FE-837B-5DB3F05EEC8B}" presName="DropPin" presStyleLbl="alignNode1" presStyleIdx="0" presStyleCnt="6"/>
      <dgm:spPr/>
    </dgm:pt>
    <dgm:pt modelId="{F0B1FF24-E292-4B6C-B3F3-1420DF8DB6D8}" type="pres">
      <dgm:prSet presAssocID="{6C482C94-0E01-49FE-837B-5DB3F05EEC8B}" presName="Ellipse" presStyleLbl="fgAcc1" presStyleIdx="1" presStyleCnt="7"/>
      <dgm:spPr>
        <a:solidFill>
          <a:schemeClr val="lt1">
            <a:alpha val="90000"/>
            <a:hueOff val="0"/>
            <a:satOff val="0"/>
            <a:lumOff val="0"/>
            <a:alphaOff val="0"/>
          </a:schemeClr>
        </a:solidFill>
        <a:ln w="12700" cap="flat" cmpd="sng" algn="ctr">
          <a:noFill/>
          <a:prstDash val="solid"/>
          <a:miter lim="800000"/>
        </a:ln>
        <a:effectLst/>
      </dgm:spPr>
    </dgm:pt>
    <dgm:pt modelId="{943568F3-62E9-4615-AD62-BD6CBEFF23D9}" type="pres">
      <dgm:prSet presAssocID="{6C482C94-0E01-49FE-837B-5DB3F05EEC8B}" presName="L2TextContainer" presStyleLbl="revTx" presStyleIdx="0" presStyleCnt="12">
        <dgm:presLayoutVars>
          <dgm:bulletEnabled val="1"/>
        </dgm:presLayoutVars>
      </dgm:prSet>
      <dgm:spPr/>
    </dgm:pt>
    <dgm:pt modelId="{20C8047C-AD2B-4690-A3AF-06A4B3175BCD}" type="pres">
      <dgm:prSet presAssocID="{6C482C94-0E01-49FE-837B-5DB3F05EEC8B}" presName="L1TextContainer" presStyleLbl="revTx" presStyleIdx="1" presStyleCnt="12">
        <dgm:presLayoutVars>
          <dgm:chMax val="1"/>
          <dgm:chPref val="1"/>
          <dgm:bulletEnabled val="1"/>
        </dgm:presLayoutVars>
      </dgm:prSet>
      <dgm:spPr/>
    </dgm:pt>
    <dgm:pt modelId="{CACC0490-1682-49B6-ACF7-F6B4B428912D}" type="pres">
      <dgm:prSet presAssocID="{6C482C94-0E01-49FE-837B-5DB3F05EEC8B}" presName="ConnectLine" presStyleLbl="sibTrans1D1" presStyleIdx="0" presStyleCnt="6"/>
      <dgm:spPr>
        <a:noFill/>
        <a:ln w="12700" cap="flat" cmpd="sng" algn="ctr">
          <a:solidFill>
            <a:schemeClr val="accent2">
              <a:hueOff val="0"/>
              <a:satOff val="0"/>
              <a:lumOff val="0"/>
              <a:alphaOff val="0"/>
            </a:schemeClr>
          </a:solidFill>
          <a:prstDash val="dash"/>
          <a:miter lim="800000"/>
        </a:ln>
        <a:effectLst/>
      </dgm:spPr>
    </dgm:pt>
    <dgm:pt modelId="{F76837EB-DB73-457A-B5C9-52AFADEE29FA}" type="pres">
      <dgm:prSet presAssocID="{6C482C94-0E01-49FE-837B-5DB3F05EEC8B}" presName="EmptyPlaceHolder" presStyleCnt="0"/>
      <dgm:spPr/>
    </dgm:pt>
    <dgm:pt modelId="{6DD735C3-C530-4B4D-99B4-FC87F679B26B}" type="pres">
      <dgm:prSet presAssocID="{A10EAB76-1770-4A0C-A42D-12E657EDBF28}" presName="spaceBetweenRectangles" presStyleCnt="0"/>
      <dgm:spPr/>
    </dgm:pt>
    <dgm:pt modelId="{D6DDDD39-5AC8-4FD9-BADF-66A6BED69DDF}" type="pres">
      <dgm:prSet presAssocID="{9E8A8152-851D-4BC2-B6A3-E9D88337D885}" presName="composite" presStyleCnt="0"/>
      <dgm:spPr/>
    </dgm:pt>
    <dgm:pt modelId="{ABBE176B-592D-4F57-BC80-7C719DB64D8D}" type="pres">
      <dgm:prSet presAssocID="{9E8A8152-851D-4BC2-B6A3-E9D88337D885}" presName="ConnectorPoint" presStyleLbl="lnNode1" presStyleIdx="1" presStyleCnt="6"/>
      <dgm:spPr>
        <a:solidFill>
          <a:schemeClr val="accent2">
            <a:hueOff val="-291073"/>
            <a:satOff val="-16786"/>
            <a:lumOff val="1726"/>
            <a:alphaOff val="0"/>
          </a:schemeClr>
        </a:solidFill>
        <a:ln w="6350" cap="flat" cmpd="sng" algn="ctr">
          <a:solidFill>
            <a:schemeClr val="lt1">
              <a:hueOff val="0"/>
              <a:satOff val="0"/>
              <a:lumOff val="0"/>
              <a:alphaOff val="0"/>
            </a:schemeClr>
          </a:solidFill>
          <a:prstDash val="solid"/>
          <a:miter lim="800000"/>
        </a:ln>
        <a:effectLst/>
      </dgm:spPr>
    </dgm:pt>
    <dgm:pt modelId="{7E9048E6-40EA-4A43-A6D9-538165E6AAE4}" type="pres">
      <dgm:prSet presAssocID="{9E8A8152-851D-4BC2-B6A3-E9D88337D885}" presName="DropPinPlaceHolder" presStyleCnt="0"/>
      <dgm:spPr/>
    </dgm:pt>
    <dgm:pt modelId="{E85D7BD9-59CF-4085-91A5-3AFF6357DDDD}" type="pres">
      <dgm:prSet presAssocID="{9E8A8152-851D-4BC2-B6A3-E9D88337D885}" presName="DropPin" presStyleLbl="alignNode1" presStyleIdx="1" presStyleCnt="6"/>
      <dgm:spPr/>
    </dgm:pt>
    <dgm:pt modelId="{E6C1FCE8-EAD5-4004-9E7C-A4E22BBEE016}" type="pres">
      <dgm:prSet presAssocID="{9E8A8152-851D-4BC2-B6A3-E9D88337D885}" presName="Ellipse" presStyleLbl="fgAcc1" presStyleIdx="2" presStyleCnt="7"/>
      <dgm:spPr>
        <a:solidFill>
          <a:schemeClr val="lt1">
            <a:alpha val="90000"/>
            <a:hueOff val="0"/>
            <a:satOff val="0"/>
            <a:lumOff val="0"/>
            <a:alphaOff val="0"/>
          </a:schemeClr>
        </a:solidFill>
        <a:ln w="12700" cap="flat" cmpd="sng" algn="ctr">
          <a:noFill/>
          <a:prstDash val="solid"/>
          <a:miter lim="800000"/>
        </a:ln>
        <a:effectLst/>
      </dgm:spPr>
    </dgm:pt>
    <dgm:pt modelId="{A1F9E4A8-1FE6-4043-9956-93BAE84841A3}" type="pres">
      <dgm:prSet presAssocID="{9E8A8152-851D-4BC2-B6A3-E9D88337D885}" presName="L2TextContainer" presStyleLbl="revTx" presStyleIdx="2" presStyleCnt="12">
        <dgm:presLayoutVars>
          <dgm:bulletEnabled val="1"/>
        </dgm:presLayoutVars>
      </dgm:prSet>
      <dgm:spPr/>
    </dgm:pt>
    <dgm:pt modelId="{FE9BBE1F-8DC1-4494-99C9-906364446561}" type="pres">
      <dgm:prSet presAssocID="{9E8A8152-851D-4BC2-B6A3-E9D88337D885}" presName="L1TextContainer" presStyleLbl="revTx" presStyleIdx="3" presStyleCnt="12">
        <dgm:presLayoutVars>
          <dgm:chMax val="1"/>
          <dgm:chPref val="1"/>
          <dgm:bulletEnabled val="1"/>
        </dgm:presLayoutVars>
      </dgm:prSet>
      <dgm:spPr/>
    </dgm:pt>
    <dgm:pt modelId="{338B04B2-5CF4-4ED8-8D77-8641A06B33E1}" type="pres">
      <dgm:prSet presAssocID="{9E8A8152-851D-4BC2-B6A3-E9D88337D885}" presName="ConnectLine" presStyleLbl="sibTrans1D1" presStyleIdx="1" presStyleCnt="6"/>
      <dgm:spPr>
        <a:noFill/>
        <a:ln w="12700" cap="flat" cmpd="sng" algn="ctr">
          <a:solidFill>
            <a:schemeClr val="accent2">
              <a:hueOff val="-291073"/>
              <a:satOff val="-16786"/>
              <a:lumOff val="1726"/>
              <a:alphaOff val="0"/>
            </a:schemeClr>
          </a:solidFill>
          <a:prstDash val="dash"/>
          <a:miter lim="800000"/>
        </a:ln>
        <a:effectLst/>
      </dgm:spPr>
    </dgm:pt>
    <dgm:pt modelId="{CEE78E4F-C916-4836-A451-258805582944}" type="pres">
      <dgm:prSet presAssocID="{9E8A8152-851D-4BC2-B6A3-E9D88337D885}" presName="EmptyPlaceHolder" presStyleCnt="0"/>
      <dgm:spPr/>
    </dgm:pt>
    <dgm:pt modelId="{38715FA5-0338-485A-ACBF-FF7ED49F622C}" type="pres">
      <dgm:prSet presAssocID="{1D82016A-6281-441A-9B35-136ACAA95A23}" presName="spaceBetweenRectangles" presStyleCnt="0"/>
      <dgm:spPr/>
    </dgm:pt>
    <dgm:pt modelId="{F5873DBF-EA71-4447-AA53-734118429825}" type="pres">
      <dgm:prSet presAssocID="{AA78E735-8E26-4586-B0B8-3CFEB0C32446}" presName="composite" presStyleCnt="0"/>
      <dgm:spPr/>
    </dgm:pt>
    <dgm:pt modelId="{2998B882-60EB-49C0-A648-9C87591604E9}" type="pres">
      <dgm:prSet presAssocID="{AA78E735-8E26-4586-B0B8-3CFEB0C32446}" presName="ConnectorPoint" presStyleLbl="lnNode1" presStyleIdx="2" presStyleCnt="6"/>
      <dgm:spPr>
        <a:solidFill>
          <a:schemeClr val="accent2">
            <a:hueOff val="-582145"/>
            <a:satOff val="-33571"/>
            <a:lumOff val="3451"/>
            <a:alphaOff val="0"/>
          </a:schemeClr>
        </a:solidFill>
        <a:ln w="6350" cap="flat" cmpd="sng" algn="ctr">
          <a:solidFill>
            <a:schemeClr val="lt1">
              <a:hueOff val="0"/>
              <a:satOff val="0"/>
              <a:lumOff val="0"/>
              <a:alphaOff val="0"/>
            </a:schemeClr>
          </a:solidFill>
          <a:prstDash val="solid"/>
          <a:miter lim="800000"/>
        </a:ln>
        <a:effectLst/>
      </dgm:spPr>
    </dgm:pt>
    <dgm:pt modelId="{1C644444-74EC-4875-ACC9-93E15BDAAE7B}" type="pres">
      <dgm:prSet presAssocID="{AA78E735-8E26-4586-B0B8-3CFEB0C32446}" presName="DropPinPlaceHolder" presStyleCnt="0"/>
      <dgm:spPr/>
    </dgm:pt>
    <dgm:pt modelId="{8A23499A-FDD4-4236-8579-73D73E802B36}" type="pres">
      <dgm:prSet presAssocID="{AA78E735-8E26-4586-B0B8-3CFEB0C32446}" presName="DropPin" presStyleLbl="alignNode1" presStyleIdx="2" presStyleCnt="6"/>
      <dgm:spPr/>
    </dgm:pt>
    <dgm:pt modelId="{46EFACF6-10FB-4008-A15D-10CEFFF66B83}" type="pres">
      <dgm:prSet presAssocID="{AA78E735-8E26-4586-B0B8-3CFEB0C32446}" presName="Ellipse" presStyleLbl="fgAcc1" presStyleIdx="3" presStyleCnt="7"/>
      <dgm:spPr>
        <a:solidFill>
          <a:schemeClr val="lt1">
            <a:alpha val="90000"/>
            <a:hueOff val="0"/>
            <a:satOff val="0"/>
            <a:lumOff val="0"/>
            <a:alphaOff val="0"/>
          </a:schemeClr>
        </a:solidFill>
        <a:ln w="12700" cap="flat" cmpd="sng" algn="ctr">
          <a:noFill/>
          <a:prstDash val="solid"/>
          <a:miter lim="800000"/>
        </a:ln>
        <a:effectLst/>
      </dgm:spPr>
    </dgm:pt>
    <dgm:pt modelId="{F6F242DB-61BF-4D31-B05E-8E5375596DA4}" type="pres">
      <dgm:prSet presAssocID="{AA78E735-8E26-4586-B0B8-3CFEB0C32446}" presName="L2TextContainer" presStyleLbl="revTx" presStyleIdx="4" presStyleCnt="12">
        <dgm:presLayoutVars>
          <dgm:bulletEnabled val="1"/>
        </dgm:presLayoutVars>
      </dgm:prSet>
      <dgm:spPr/>
    </dgm:pt>
    <dgm:pt modelId="{0ED4FCE2-5F3B-4F37-8FDF-D6CC50D250E5}" type="pres">
      <dgm:prSet presAssocID="{AA78E735-8E26-4586-B0B8-3CFEB0C32446}" presName="L1TextContainer" presStyleLbl="revTx" presStyleIdx="5" presStyleCnt="12">
        <dgm:presLayoutVars>
          <dgm:chMax val="1"/>
          <dgm:chPref val="1"/>
          <dgm:bulletEnabled val="1"/>
        </dgm:presLayoutVars>
      </dgm:prSet>
      <dgm:spPr/>
    </dgm:pt>
    <dgm:pt modelId="{0B4035E6-E785-4CA2-A772-BC7C1D6F1A41}" type="pres">
      <dgm:prSet presAssocID="{AA78E735-8E26-4586-B0B8-3CFEB0C32446}" presName="ConnectLine" presStyleLbl="sibTrans1D1" presStyleIdx="2" presStyleCnt="6"/>
      <dgm:spPr>
        <a:noFill/>
        <a:ln w="12700" cap="flat" cmpd="sng" algn="ctr">
          <a:solidFill>
            <a:schemeClr val="accent2">
              <a:hueOff val="-582145"/>
              <a:satOff val="-33571"/>
              <a:lumOff val="3451"/>
              <a:alphaOff val="0"/>
            </a:schemeClr>
          </a:solidFill>
          <a:prstDash val="dash"/>
          <a:miter lim="800000"/>
        </a:ln>
        <a:effectLst/>
      </dgm:spPr>
    </dgm:pt>
    <dgm:pt modelId="{84BF46C2-4607-498D-ADF0-94D60E3E5430}" type="pres">
      <dgm:prSet presAssocID="{AA78E735-8E26-4586-B0B8-3CFEB0C32446}" presName="EmptyPlaceHolder" presStyleCnt="0"/>
      <dgm:spPr/>
    </dgm:pt>
    <dgm:pt modelId="{21620F37-B938-408A-8241-FD6C4B80F6F1}" type="pres">
      <dgm:prSet presAssocID="{5F51D13B-2211-436A-BB79-1DD2DD836A77}" presName="spaceBetweenRectangles" presStyleCnt="0"/>
      <dgm:spPr/>
    </dgm:pt>
    <dgm:pt modelId="{AC54AF86-4D2C-45C2-BADE-C3D3D3F5BFF9}" type="pres">
      <dgm:prSet presAssocID="{A7B980FD-C46B-43C0-A018-EB0CC03F740E}" presName="composite" presStyleCnt="0"/>
      <dgm:spPr/>
    </dgm:pt>
    <dgm:pt modelId="{BF4E795F-1DDA-46AF-84E3-15C68B80A26A}" type="pres">
      <dgm:prSet presAssocID="{A7B980FD-C46B-43C0-A018-EB0CC03F740E}" presName="ConnectorPoint" presStyleLbl="lnNode1" presStyleIdx="3" presStyleCnt="6"/>
      <dgm:spPr>
        <a:solidFill>
          <a:schemeClr val="accent2">
            <a:hueOff val="-873218"/>
            <a:satOff val="-50357"/>
            <a:lumOff val="5177"/>
            <a:alphaOff val="0"/>
          </a:schemeClr>
        </a:solidFill>
        <a:ln w="6350" cap="flat" cmpd="sng" algn="ctr">
          <a:solidFill>
            <a:schemeClr val="lt1">
              <a:hueOff val="0"/>
              <a:satOff val="0"/>
              <a:lumOff val="0"/>
              <a:alphaOff val="0"/>
            </a:schemeClr>
          </a:solidFill>
          <a:prstDash val="solid"/>
          <a:miter lim="800000"/>
        </a:ln>
        <a:effectLst/>
      </dgm:spPr>
    </dgm:pt>
    <dgm:pt modelId="{05687181-39AD-4021-84C4-19DEEB7540D0}" type="pres">
      <dgm:prSet presAssocID="{A7B980FD-C46B-43C0-A018-EB0CC03F740E}" presName="DropPinPlaceHolder" presStyleCnt="0"/>
      <dgm:spPr/>
    </dgm:pt>
    <dgm:pt modelId="{47A77747-4D1F-446E-BDBA-844CA5AEF18E}" type="pres">
      <dgm:prSet presAssocID="{A7B980FD-C46B-43C0-A018-EB0CC03F740E}" presName="DropPin" presStyleLbl="alignNode1" presStyleIdx="3" presStyleCnt="6"/>
      <dgm:spPr/>
    </dgm:pt>
    <dgm:pt modelId="{E5E8ED65-1FBF-455E-8352-C3EF289CDDDD}" type="pres">
      <dgm:prSet presAssocID="{A7B980FD-C46B-43C0-A018-EB0CC03F740E}" presName="Ellipse" presStyleLbl="fgAcc1" presStyleIdx="4" presStyleCnt="7"/>
      <dgm:spPr>
        <a:solidFill>
          <a:schemeClr val="lt1">
            <a:alpha val="90000"/>
            <a:hueOff val="0"/>
            <a:satOff val="0"/>
            <a:lumOff val="0"/>
            <a:alphaOff val="0"/>
          </a:schemeClr>
        </a:solidFill>
        <a:ln w="12700" cap="flat" cmpd="sng" algn="ctr">
          <a:noFill/>
          <a:prstDash val="solid"/>
          <a:miter lim="800000"/>
        </a:ln>
        <a:effectLst/>
      </dgm:spPr>
    </dgm:pt>
    <dgm:pt modelId="{91C82C60-409D-49E0-B5A0-B3B29232E95A}" type="pres">
      <dgm:prSet presAssocID="{A7B980FD-C46B-43C0-A018-EB0CC03F740E}" presName="L2TextContainer" presStyleLbl="revTx" presStyleIdx="6" presStyleCnt="12">
        <dgm:presLayoutVars>
          <dgm:bulletEnabled val="1"/>
        </dgm:presLayoutVars>
      </dgm:prSet>
      <dgm:spPr/>
    </dgm:pt>
    <dgm:pt modelId="{28FF4186-699D-4AB3-80B5-23984BE5DA17}" type="pres">
      <dgm:prSet presAssocID="{A7B980FD-C46B-43C0-A018-EB0CC03F740E}" presName="L1TextContainer" presStyleLbl="revTx" presStyleIdx="7" presStyleCnt="12">
        <dgm:presLayoutVars>
          <dgm:chMax val="1"/>
          <dgm:chPref val="1"/>
          <dgm:bulletEnabled val="1"/>
        </dgm:presLayoutVars>
      </dgm:prSet>
      <dgm:spPr/>
    </dgm:pt>
    <dgm:pt modelId="{11FA87C4-9526-483C-A7D5-5D58C4EF2026}" type="pres">
      <dgm:prSet presAssocID="{A7B980FD-C46B-43C0-A018-EB0CC03F740E}" presName="ConnectLine" presStyleLbl="sibTrans1D1" presStyleIdx="3" presStyleCnt="6"/>
      <dgm:spPr>
        <a:noFill/>
        <a:ln w="12700" cap="flat" cmpd="sng" algn="ctr">
          <a:solidFill>
            <a:schemeClr val="accent2">
              <a:hueOff val="-873218"/>
              <a:satOff val="-50357"/>
              <a:lumOff val="5177"/>
              <a:alphaOff val="0"/>
            </a:schemeClr>
          </a:solidFill>
          <a:prstDash val="dash"/>
          <a:miter lim="800000"/>
        </a:ln>
        <a:effectLst/>
      </dgm:spPr>
    </dgm:pt>
    <dgm:pt modelId="{73F9BC29-8980-49DF-A16A-61541A7B6BF3}" type="pres">
      <dgm:prSet presAssocID="{A7B980FD-C46B-43C0-A018-EB0CC03F740E}" presName="EmptyPlaceHolder" presStyleCnt="0"/>
      <dgm:spPr/>
    </dgm:pt>
    <dgm:pt modelId="{BBFA449D-DA3C-468F-9EE4-D7AC878D9337}" type="pres">
      <dgm:prSet presAssocID="{1831A245-3578-4287-AB8A-9A5F548E8D83}" presName="spaceBetweenRectangles" presStyleCnt="0"/>
      <dgm:spPr/>
    </dgm:pt>
    <dgm:pt modelId="{52BE3266-7E78-44EF-A82C-9A967F5A8CC1}" type="pres">
      <dgm:prSet presAssocID="{B40A0E80-1A54-4220-A5E2-2C2A278330AC}" presName="composite" presStyleCnt="0"/>
      <dgm:spPr/>
    </dgm:pt>
    <dgm:pt modelId="{6A5245FF-274E-43A9-94D6-C51DC011C57D}" type="pres">
      <dgm:prSet presAssocID="{B40A0E80-1A54-4220-A5E2-2C2A278330AC}" presName="ConnectorPoint" presStyleLbl="lnNode1" presStyleIdx="4" presStyleCnt="6"/>
      <dgm:spPr>
        <a:solidFill>
          <a:schemeClr val="accent2">
            <a:hueOff val="-1164290"/>
            <a:satOff val="-67142"/>
            <a:lumOff val="6902"/>
            <a:alphaOff val="0"/>
          </a:schemeClr>
        </a:solidFill>
        <a:ln w="6350" cap="flat" cmpd="sng" algn="ctr">
          <a:solidFill>
            <a:schemeClr val="lt1">
              <a:hueOff val="0"/>
              <a:satOff val="0"/>
              <a:lumOff val="0"/>
              <a:alphaOff val="0"/>
            </a:schemeClr>
          </a:solidFill>
          <a:prstDash val="solid"/>
          <a:miter lim="800000"/>
        </a:ln>
        <a:effectLst/>
      </dgm:spPr>
    </dgm:pt>
    <dgm:pt modelId="{ABD33050-9BF0-4642-83A9-239FB4B0E3C6}" type="pres">
      <dgm:prSet presAssocID="{B40A0E80-1A54-4220-A5E2-2C2A278330AC}" presName="DropPinPlaceHolder" presStyleCnt="0"/>
      <dgm:spPr/>
    </dgm:pt>
    <dgm:pt modelId="{A8995737-2E03-4CF2-9E80-57971D844F30}" type="pres">
      <dgm:prSet presAssocID="{B40A0E80-1A54-4220-A5E2-2C2A278330AC}" presName="DropPin" presStyleLbl="alignNode1" presStyleIdx="4" presStyleCnt="6"/>
      <dgm:spPr/>
    </dgm:pt>
    <dgm:pt modelId="{0FCFD55F-E43C-4D5B-AA1C-30891380E2E7}" type="pres">
      <dgm:prSet presAssocID="{B40A0E80-1A54-4220-A5E2-2C2A278330AC}" presName="Ellipse" presStyleLbl="fgAcc1" presStyleIdx="5" presStyleCnt="7"/>
      <dgm:spPr>
        <a:solidFill>
          <a:schemeClr val="lt1">
            <a:alpha val="90000"/>
            <a:hueOff val="0"/>
            <a:satOff val="0"/>
            <a:lumOff val="0"/>
            <a:alphaOff val="0"/>
          </a:schemeClr>
        </a:solidFill>
        <a:ln w="12700" cap="flat" cmpd="sng" algn="ctr">
          <a:noFill/>
          <a:prstDash val="solid"/>
          <a:miter lim="800000"/>
        </a:ln>
        <a:effectLst/>
      </dgm:spPr>
    </dgm:pt>
    <dgm:pt modelId="{38C29666-1A12-4B33-B135-4B22A8008BAC}" type="pres">
      <dgm:prSet presAssocID="{B40A0E80-1A54-4220-A5E2-2C2A278330AC}" presName="L2TextContainer" presStyleLbl="revTx" presStyleIdx="8" presStyleCnt="12">
        <dgm:presLayoutVars>
          <dgm:bulletEnabled val="1"/>
        </dgm:presLayoutVars>
      </dgm:prSet>
      <dgm:spPr/>
    </dgm:pt>
    <dgm:pt modelId="{E3318CAE-E2F5-4480-9377-2A6FE75BBC01}" type="pres">
      <dgm:prSet presAssocID="{B40A0E80-1A54-4220-A5E2-2C2A278330AC}" presName="L1TextContainer" presStyleLbl="revTx" presStyleIdx="9" presStyleCnt="12">
        <dgm:presLayoutVars>
          <dgm:chMax val="1"/>
          <dgm:chPref val="1"/>
          <dgm:bulletEnabled val="1"/>
        </dgm:presLayoutVars>
      </dgm:prSet>
      <dgm:spPr/>
    </dgm:pt>
    <dgm:pt modelId="{15C52117-2D9F-444E-874E-EE9FD7EF6698}" type="pres">
      <dgm:prSet presAssocID="{B40A0E80-1A54-4220-A5E2-2C2A278330AC}" presName="ConnectLine" presStyleLbl="sibTrans1D1" presStyleIdx="4" presStyleCnt="6"/>
      <dgm:spPr>
        <a:noFill/>
        <a:ln w="12700" cap="flat" cmpd="sng" algn="ctr">
          <a:solidFill>
            <a:schemeClr val="accent2">
              <a:hueOff val="-1164290"/>
              <a:satOff val="-67142"/>
              <a:lumOff val="6902"/>
              <a:alphaOff val="0"/>
            </a:schemeClr>
          </a:solidFill>
          <a:prstDash val="dash"/>
          <a:miter lim="800000"/>
        </a:ln>
        <a:effectLst/>
      </dgm:spPr>
    </dgm:pt>
    <dgm:pt modelId="{33FFD2F7-2AFF-4677-876A-3B01F5DEB129}" type="pres">
      <dgm:prSet presAssocID="{B40A0E80-1A54-4220-A5E2-2C2A278330AC}" presName="EmptyPlaceHolder" presStyleCnt="0"/>
      <dgm:spPr/>
    </dgm:pt>
    <dgm:pt modelId="{447EC329-5765-4342-8BE0-3F5287AAF7E7}" type="pres">
      <dgm:prSet presAssocID="{21021DD1-3F12-4DC5-AD9D-3C2DA1186284}" presName="spaceBetweenRectangles" presStyleCnt="0"/>
      <dgm:spPr/>
    </dgm:pt>
    <dgm:pt modelId="{1A05A922-02E1-4278-84F5-CFA22629041B}" type="pres">
      <dgm:prSet presAssocID="{2A4B1682-D17A-496B-AFB3-C6E5828FB1BF}" presName="composite" presStyleCnt="0"/>
      <dgm:spPr/>
    </dgm:pt>
    <dgm:pt modelId="{A7897744-4343-4201-B75D-1E79DE3F9F0C}" type="pres">
      <dgm:prSet presAssocID="{2A4B1682-D17A-496B-AFB3-C6E5828FB1BF}" presName="ConnectorPoint" presStyleLbl="lnNode1" presStyleIdx="5" presStyleCnt="6"/>
      <dgm:spPr>
        <a:solidFill>
          <a:schemeClr val="accent2">
            <a:hueOff val="-1455363"/>
            <a:satOff val="-83928"/>
            <a:lumOff val="8628"/>
            <a:alphaOff val="0"/>
          </a:schemeClr>
        </a:solidFill>
        <a:ln w="6350" cap="flat" cmpd="sng" algn="ctr">
          <a:solidFill>
            <a:schemeClr val="lt1">
              <a:hueOff val="0"/>
              <a:satOff val="0"/>
              <a:lumOff val="0"/>
              <a:alphaOff val="0"/>
            </a:schemeClr>
          </a:solidFill>
          <a:prstDash val="solid"/>
          <a:miter lim="800000"/>
        </a:ln>
        <a:effectLst/>
      </dgm:spPr>
    </dgm:pt>
    <dgm:pt modelId="{21FC9AA1-0F71-4097-9A5B-B357848290D0}" type="pres">
      <dgm:prSet presAssocID="{2A4B1682-D17A-496B-AFB3-C6E5828FB1BF}" presName="DropPinPlaceHolder" presStyleCnt="0"/>
      <dgm:spPr/>
    </dgm:pt>
    <dgm:pt modelId="{304A0B3E-2B56-4BD6-922D-F9BBDB18052F}" type="pres">
      <dgm:prSet presAssocID="{2A4B1682-D17A-496B-AFB3-C6E5828FB1BF}" presName="DropPin" presStyleLbl="alignNode1" presStyleIdx="5" presStyleCnt="6"/>
      <dgm:spPr/>
    </dgm:pt>
    <dgm:pt modelId="{6D32BCD2-301D-4B5C-B0E2-FAE3A4B05730}" type="pres">
      <dgm:prSet presAssocID="{2A4B1682-D17A-496B-AFB3-C6E5828FB1BF}" presName="Ellipse" presStyleLbl="fgAcc1" presStyleIdx="6" presStyleCnt="7"/>
      <dgm:spPr>
        <a:solidFill>
          <a:schemeClr val="lt1">
            <a:alpha val="90000"/>
            <a:hueOff val="0"/>
            <a:satOff val="0"/>
            <a:lumOff val="0"/>
            <a:alphaOff val="0"/>
          </a:schemeClr>
        </a:solidFill>
        <a:ln w="12700" cap="flat" cmpd="sng" algn="ctr">
          <a:noFill/>
          <a:prstDash val="solid"/>
          <a:miter lim="800000"/>
        </a:ln>
        <a:effectLst/>
      </dgm:spPr>
    </dgm:pt>
    <dgm:pt modelId="{1EEDFBC4-D84F-4B72-BE1B-9C19F4894049}" type="pres">
      <dgm:prSet presAssocID="{2A4B1682-D17A-496B-AFB3-C6E5828FB1BF}" presName="L2TextContainer" presStyleLbl="revTx" presStyleIdx="10" presStyleCnt="12">
        <dgm:presLayoutVars>
          <dgm:bulletEnabled val="1"/>
        </dgm:presLayoutVars>
      </dgm:prSet>
      <dgm:spPr/>
    </dgm:pt>
    <dgm:pt modelId="{23FEF693-F6B7-4680-90CB-0EB1AC9E5B04}" type="pres">
      <dgm:prSet presAssocID="{2A4B1682-D17A-496B-AFB3-C6E5828FB1BF}" presName="L1TextContainer" presStyleLbl="revTx" presStyleIdx="11" presStyleCnt="12">
        <dgm:presLayoutVars>
          <dgm:chMax val="1"/>
          <dgm:chPref val="1"/>
          <dgm:bulletEnabled val="1"/>
        </dgm:presLayoutVars>
      </dgm:prSet>
      <dgm:spPr/>
    </dgm:pt>
    <dgm:pt modelId="{A8D0D946-9375-4D85-8411-38CA87FD8337}" type="pres">
      <dgm:prSet presAssocID="{2A4B1682-D17A-496B-AFB3-C6E5828FB1BF}" presName="ConnectLine" presStyleLbl="sibTrans1D1" presStyleIdx="5" presStyleCnt="6"/>
      <dgm:spPr>
        <a:noFill/>
        <a:ln w="12700" cap="flat" cmpd="sng" algn="ctr">
          <a:solidFill>
            <a:schemeClr val="accent2">
              <a:hueOff val="-1455363"/>
              <a:satOff val="-83928"/>
              <a:lumOff val="8628"/>
              <a:alphaOff val="0"/>
            </a:schemeClr>
          </a:solidFill>
          <a:prstDash val="dash"/>
          <a:miter lim="800000"/>
        </a:ln>
        <a:effectLst/>
      </dgm:spPr>
    </dgm:pt>
    <dgm:pt modelId="{72A195A4-C582-4E2D-8607-C3551CFEBAFD}" type="pres">
      <dgm:prSet presAssocID="{2A4B1682-D17A-496B-AFB3-C6E5828FB1BF}" presName="EmptyPlaceHolder" presStyleCnt="0"/>
      <dgm:spPr/>
    </dgm:pt>
  </dgm:ptLst>
  <dgm:cxnLst>
    <dgm:cxn modelId="{F8950808-7E55-41DD-AE22-37396F68F6F1}" srcId="{9E8A8152-851D-4BC2-B6A3-E9D88337D885}" destId="{B652BE29-1385-4583-AC9C-D5E2CFE89059}" srcOrd="0" destOrd="0" parTransId="{AA3B8AED-EC3F-4028-80A5-01A8FD7E8A33}" sibTransId="{1CB53604-3E1A-4386-B714-95B5CD32160E}"/>
    <dgm:cxn modelId="{5AB5D20A-40A8-4815-95F6-ADC528E8B86D}" srcId="{2799EE5D-B429-4A78-8462-748217135DB0}" destId="{AA78E735-8E26-4586-B0B8-3CFEB0C32446}" srcOrd="2" destOrd="0" parTransId="{29C42F71-0193-4D57-91AA-A46AD0D3DB9C}" sibTransId="{5F51D13B-2211-436A-BB79-1DD2DD836A77}"/>
    <dgm:cxn modelId="{C7A50710-3B00-4E26-9752-2E01F6B925FE}" type="presOf" srcId="{A7B980FD-C46B-43C0-A018-EB0CC03F740E}" destId="{28FF4186-699D-4AB3-80B5-23984BE5DA17}" srcOrd="0" destOrd="0" presId="urn:microsoft.com/office/officeart/2017/3/layout/DropPinTimeline"/>
    <dgm:cxn modelId="{02F6C418-1998-4CC3-AD4E-E7E38919021F}" srcId="{2A4B1682-D17A-496B-AFB3-C6E5828FB1BF}" destId="{82A4F505-B4BF-4335-B6C8-1BA7ACFCD7F5}" srcOrd="0" destOrd="0" parTransId="{A6B9A1A8-7141-41B2-9B19-6309E20E0D9C}" sibTransId="{EF4950E0-F002-4D16-92ED-18CB16AA47B7}"/>
    <dgm:cxn modelId="{87333320-1E1B-4E0E-B788-70BE73B70A53}" srcId="{6C482C94-0E01-49FE-837B-5DB3F05EEC8B}" destId="{F830886D-B393-4F49-9B81-73C04648913E}" srcOrd="0" destOrd="0" parTransId="{958C3994-D3F4-4656-BF3D-76C34301E81B}" sibTransId="{68182304-DA93-43D2-A5D0-FC24F624CD0E}"/>
    <dgm:cxn modelId="{4D213723-52F1-4BFB-AC7F-E1A4D4AA5959}" type="presOf" srcId="{F5A43C86-02EF-4828-89E6-DDE434A91807}" destId="{91C82C60-409D-49E0-B5A0-B3B29232E95A}" srcOrd="0" destOrd="0" presId="urn:microsoft.com/office/officeart/2017/3/layout/DropPinTimeline"/>
    <dgm:cxn modelId="{DF15802C-B946-4C0E-AF9F-57C45DB96FF1}" srcId="{2799EE5D-B429-4A78-8462-748217135DB0}" destId="{9E8A8152-851D-4BC2-B6A3-E9D88337D885}" srcOrd="1" destOrd="0" parTransId="{35DFD6AE-B99B-4EF4-BEDE-85B174A8EB9A}" sibTransId="{1D82016A-6281-441A-9B35-136ACAA95A23}"/>
    <dgm:cxn modelId="{D81C372D-1DA6-468B-94AE-9AB7D781C775}" srcId="{2799EE5D-B429-4A78-8462-748217135DB0}" destId="{A7B980FD-C46B-43C0-A018-EB0CC03F740E}" srcOrd="3" destOrd="0" parTransId="{6C2CADDC-3D8A-4699-82BE-18A91B44E20E}" sibTransId="{1831A245-3578-4287-AB8A-9A5F548E8D83}"/>
    <dgm:cxn modelId="{8E6EDD2E-58FA-49BF-A77C-0351CD3DCF3D}" type="presOf" srcId="{B652BE29-1385-4583-AC9C-D5E2CFE89059}" destId="{A1F9E4A8-1FE6-4043-9956-93BAE84841A3}" srcOrd="0" destOrd="0" presId="urn:microsoft.com/office/officeart/2017/3/layout/DropPinTimeline"/>
    <dgm:cxn modelId="{D86EDC33-2C0F-404B-B61C-DD6D1B1BE2C5}" type="presOf" srcId="{6C482C94-0E01-49FE-837B-5DB3F05EEC8B}" destId="{20C8047C-AD2B-4690-A3AF-06A4B3175BCD}" srcOrd="0" destOrd="0" presId="urn:microsoft.com/office/officeart/2017/3/layout/DropPinTimeline"/>
    <dgm:cxn modelId="{67A2FE43-C147-4C2F-8626-A425B5C9FA0E}" srcId="{AA78E735-8E26-4586-B0B8-3CFEB0C32446}" destId="{23EDDF6F-51A2-4545-BBB4-7ECD136673C8}" srcOrd="0" destOrd="0" parTransId="{440F8882-DA08-4740-9EE6-F7D2EC7F929A}" sibTransId="{DAB5BFC7-F409-4CB4-AC7C-AC3C1F5F95D1}"/>
    <dgm:cxn modelId="{DE0EF16A-7A08-4319-8EB1-5BC6FA47022C}" type="presOf" srcId="{23EDDF6F-51A2-4545-BBB4-7ECD136673C8}" destId="{F6F242DB-61BF-4D31-B05E-8E5375596DA4}" srcOrd="0" destOrd="0" presId="urn:microsoft.com/office/officeart/2017/3/layout/DropPinTimeline"/>
    <dgm:cxn modelId="{E56AA871-C314-4399-B08F-19EF6767FA40}" srcId="{2799EE5D-B429-4A78-8462-748217135DB0}" destId="{B40A0E80-1A54-4220-A5E2-2C2A278330AC}" srcOrd="4" destOrd="0" parTransId="{77A1DA5E-4D46-4A61-96C8-E412E967B363}" sibTransId="{21021DD1-3F12-4DC5-AD9D-3C2DA1186284}"/>
    <dgm:cxn modelId="{D012B654-EE24-4648-AFBC-6D62160B9071}" type="presOf" srcId="{2A4B1682-D17A-496B-AFB3-C6E5828FB1BF}" destId="{23FEF693-F6B7-4680-90CB-0EB1AC9E5B04}" srcOrd="0" destOrd="0" presId="urn:microsoft.com/office/officeart/2017/3/layout/DropPinTimeline"/>
    <dgm:cxn modelId="{2574127D-2C5C-4EF5-A1E2-A69ACE08FAF7}" type="presOf" srcId="{82A4F505-B4BF-4335-B6C8-1BA7ACFCD7F5}" destId="{1EEDFBC4-D84F-4B72-BE1B-9C19F4894049}" srcOrd="0" destOrd="0" presId="urn:microsoft.com/office/officeart/2017/3/layout/DropPinTimeline"/>
    <dgm:cxn modelId="{F97547C9-E620-40CD-8447-BA5FC276D171}" srcId="{B40A0E80-1A54-4220-A5E2-2C2A278330AC}" destId="{0052E84B-209A-4C73-98DF-C189024C11B9}" srcOrd="0" destOrd="0" parTransId="{D513FA0A-4952-4160-A8A3-71FA284D9AF9}" sibTransId="{067DA97F-69CA-4263-94E2-AA3417403F15}"/>
    <dgm:cxn modelId="{A79177CB-7C80-4068-A575-B225D3DE8D14}" type="presOf" srcId="{9E8A8152-851D-4BC2-B6A3-E9D88337D885}" destId="{FE9BBE1F-8DC1-4494-99C9-906364446561}" srcOrd="0" destOrd="0" presId="urn:microsoft.com/office/officeart/2017/3/layout/DropPinTimeline"/>
    <dgm:cxn modelId="{7C48C3CD-9ED4-44FC-ABAC-5DE9A7ADDB2E}" type="presOf" srcId="{AA78E735-8E26-4586-B0B8-3CFEB0C32446}" destId="{0ED4FCE2-5F3B-4F37-8FDF-D6CC50D250E5}" srcOrd="0" destOrd="0" presId="urn:microsoft.com/office/officeart/2017/3/layout/DropPinTimeline"/>
    <dgm:cxn modelId="{449A12D2-9E4C-4F1E-BB64-F73BC3BAD59A}" type="presOf" srcId="{F830886D-B393-4F49-9B81-73C04648913E}" destId="{943568F3-62E9-4615-AD62-BD6CBEFF23D9}" srcOrd="0" destOrd="0" presId="urn:microsoft.com/office/officeart/2017/3/layout/DropPinTimeline"/>
    <dgm:cxn modelId="{816C15D6-E887-4020-873A-88CD839EB922}" type="presOf" srcId="{B40A0E80-1A54-4220-A5E2-2C2A278330AC}" destId="{E3318CAE-E2F5-4480-9377-2A6FE75BBC01}" srcOrd="0" destOrd="0" presId="urn:microsoft.com/office/officeart/2017/3/layout/DropPinTimeline"/>
    <dgm:cxn modelId="{F27958D8-78FD-4A22-8F7E-792F51DAC194}" srcId="{A7B980FD-C46B-43C0-A018-EB0CC03F740E}" destId="{F5A43C86-02EF-4828-89E6-DDE434A91807}" srcOrd="0" destOrd="0" parTransId="{43472FFA-A09D-4CB7-A837-1055F4AAE217}" sibTransId="{A384F44D-B195-4E2B-80B2-36002E87F586}"/>
    <dgm:cxn modelId="{C6A1F2DC-E74E-46A6-93F7-58F4D55F4A8D}" srcId="{2799EE5D-B429-4A78-8462-748217135DB0}" destId="{6C482C94-0E01-49FE-837B-5DB3F05EEC8B}" srcOrd="0" destOrd="0" parTransId="{C8F10C99-1003-4DD3-B7EB-186A780E7067}" sibTransId="{A10EAB76-1770-4A0C-A42D-12E657EDBF28}"/>
    <dgm:cxn modelId="{51F330E7-C775-4E19-9845-9AEFA96C6F70}" type="presOf" srcId="{2799EE5D-B429-4A78-8462-748217135DB0}" destId="{1830119A-107E-4936-8CFB-8A073BEDECB4}" srcOrd="0" destOrd="0" presId="urn:microsoft.com/office/officeart/2017/3/layout/DropPinTimeline"/>
    <dgm:cxn modelId="{931136EC-CDB7-47DD-BE2E-3A9D680645FE}" type="presOf" srcId="{0052E84B-209A-4C73-98DF-C189024C11B9}" destId="{38C29666-1A12-4B33-B135-4B22A8008BAC}" srcOrd="0" destOrd="0" presId="urn:microsoft.com/office/officeart/2017/3/layout/DropPinTimeline"/>
    <dgm:cxn modelId="{34E2CBF9-2CD8-48F7-BD00-035D1A59FF83}" srcId="{2799EE5D-B429-4A78-8462-748217135DB0}" destId="{2A4B1682-D17A-496B-AFB3-C6E5828FB1BF}" srcOrd="5" destOrd="0" parTransId="{5A28BD2D-1FBB-4C05-B722-9609A8054DC8}" sibTransId="{C1183EFA-766F-4845-9403-4FC8937661D3}"/>
    <dgm:cxn modelId="{5D59DE10-BAAB-468D-87A0-2217FBC444E7}" type="presParOf" srcId="{1830119A-107E-4936-8CFB-8A073BEDECB4}" destId="{A246A5DF-ED07-451E-864B-78EDB46B6259}" srcOrd="0" destOrd="0" presId="urn:microsoft.com/office/officeart/2017/3/layout/DropPinTimeline"/>
    <dgm:cxn modelId="{D752EBB1-BAC2-4BBB-8E92-3AD912434DB9}" type="presParOf" srcId="{1830119A-107E-4936-8CFB-8A073BEDECB4}" destId="{8944C52B-8BD0-4B86-81E3-FF6C1F4E79C3}" srcOrd="1" destOrd="0" presId="urn:microsoft.com/office/officeart/2017/3/layout/DropPinTimeline"/>
    <dgm:cxn modelId="{79DA5103-808A-4356-8C47-9BF911C20015}" type="presParOf" srcId="{8944C52B-8BD0-4B86-81E3-FF6C1F4E79C3}" destId="{F0AE9418-5C0C-40F6-B0F1-B165103F3767}" srcOrd="0" destOrd="0" presId="urn:microsoft.com/office/officeart/2017/3/layout/DropPinTimeline"/>
    <dgm:cxn modelId="{F8AB0783-D104-4740-A449-40AF6C16AFB4}" type="presParOf" srcId="{F0AE9418-5C0C-40F6-B0F1-B165103F3767}" destId="{A0D9458D-DB6A-4F74-9740-BFDC3C83821B}" srcOrd="0" destOrd="0" presId="urn:microsoft.com/office/officeart/2017/3/layout/DropPinTimeline"/>
    <dgm:cxn modelId="{C0870550-6661-4EBE-A79F-70F587E0B867}" type="presParOf" srcId="{F0AE9418-5C0C-40F6-B0F1-B165103F3767}" destId="{B23D2308-EDDE-49BD-A889-774254F2F6B8}" srcOrd="1" destOrd="0" presId="urn:microsoft.com/office/officeart/2017/3/layout/DropPinTimeline"/>
    <dgm:cxn modelId="{77A07F12-A74A-4AFE-B951-464FB258AEC9}" type="presParOf" srcId="{B23D2308-EDDE-49BD-A889-774254F2F6B8}" destId="{B93D90F8-8BF4-4312-BEF5-324693BA219B}" srcOrd="0" destOrd="0" presId="urn:microsoft.com/office/officeart/2017/3/layout/DropPinTimeline"/>
    <dgm:cxn modelId="{65AEA0AB-62F2-49C7-AAB5-9486DAAE2DCB}" type="presParOf" srcId="{B23D2308-EDDE-49BD-A889-774254F2F6B8}" destId="{F0B1FF24-E292-4B6C-B3F3-1420DF8DB6D8}" srcOrd="1" destOrd="0" presId="urn:microsoft.com/office/officeart/2017/3/layout/DropPinTimeline"/>
    <dgm:cxn modelId="{9C40143C-E5EC-42F4-8BDF-8F10F47B8835}" type="presParOf" srcId="{F0AE9418-5C0C-40F6-B0F1-B165103F3767}" destId="{943568F3-62E9-4615-AD62-BD6CBEFF23D9}" srcOrd="2" destOrd="0" presId="urn:microsoft.com/office/officeart/2017/3/layout/DropPinTimeline"/>
    <dgm:cxn modelId="{4E946FFE-A3B4-4B78-8698-B74ED66E23B7}" type="presParOf" srcId="{F0AE9418-5C0C-40F6-B0F1-B165103F3767}" destId="{20C8047C-AD2B-4690-A3AF-06A4B3175BCD}" srcOrd="3" destOrd="0" presId="urn:microsoft.com/office/officeart/2017/3/layout/DropPinTimeline"/>
    <dgm:cxn modelId="{044FC82A-822A-4055-A962-7F4F3558D35B}" type="presParOf" srcId="{F0AE9418-5C0C-40F6-B0F1-B165103F3767}" destId="{CACC0490-1682-49B6-ACF7-F6B4B428912D}" srcOrd="4" destOrd="0" presId="urn:microsoft.com/office/officeart/2017/3/layout/DropPinTimeline"/>
    <dgm:cxn modelId="{EEA68496-851D-439E-B7A8-776895E279C2}" type="presParOf" srcId="{F0AE9418-5C0C-40F6-B0F1-B165103F3767}" destId="{F76837EB-DB73-457A-B5C9-52AFADEE29FA}" srcOrd="5" destOrd="0" presId="urn:microsoft.com/office/officeart/2017/3/layout/DropPinTimeline"/>
    <dgm:cxn modelId="{35955824-6EB9-4654-A23F-8288D9C523B2}" type="presParOf" srcId="{8944C52B-8BD0-4B86-81E3-FF6C1F4E79C3}" destId="{6DD735C3-C530-4B4D-99B4-FC87F679B26B}" srcOrd="1" destOrd="0" presId="urn:microsoft.com/office/officeart/2017/3/layout/DropPinTimeline"/>
    <dgm:cxn modelId="{2C3FBD2B-48B1-4B03-8B8C-867402F36EF0}" type="presParOf" srcId="{8944C52B-8BD0-4B86-81E3-FF6C1F4E79C3}" destId="{D6DDDD39-5AC8-4FD9-BADF-66A6BED69DDF}" srcOrd="2" destOrd="0" presId="urn:microsoft.com/office/officeart/2017/3/layout/DropPinTimeline"/>
    <dgm:cxn modelId="{F14871C6-2D7B-4618-B3C4-D053AC9E67F9}" type="presParOf" srcId="{D6DDDD39-5AC8-4FD9-BADF-66A6BED69DDF}" destId="{ABBE176B-592D-4F57-BC80-7C719DB64D8D}" srcOrd="0" destOrd="0" presId="urn:microsoft.com/office/officeart/2017/3/layout/DropPinTimeline"/>
    <dgm:cxn modelId="{A59022E0-8D60-4A89-B513-F014AADD511F}" type="presParOf" srcId="{D6DDDD39-5AC8-4FD9-BADF-66A6BED69DDF}" destId="{7E9048E6-40EA-4A43-A6D9-538165E6AAE4}" srcOrd="1" destOrd="0" presId="urn:microsoft.com/office/officeart/2017/3/layout/DropPinTimeline"/>
    <dgm:cxn modelId="{20F3D7FE-5ED1-42AB-B3EC-69DCE3967ABD}" type="presParOf" srcId="{7E9048E6-40EA-4A43-A6D9-538165E6AAE4}" destId="{E85D7BD9-59CF-4085-91A5-3AFF6357DDDD}" srcOrd="0" destOrd="0" presId="urn:microsoft.com/office/officeart/2017/3/layout/DropPinTimeline"/>
    <dgm:cxn modelId="{206E7BAE-F1EB-4572-B0C7-E6F86A59DEB6}" type="presParOf" srcId="{7E9048E6-40EA-4A43-A6D9-538165E6AAE4}" destId="{E6C1FCE8-EAD5-4004-9E7C-A4E22BBEE016}" srcOrd="1" destOrd="0" presId="urn:microsoft.com/office/officeart/2017/3/layout/DropPinTimeline"/>
    <dgm:cxn modelId="{6156E311-E0D2-48A9-A31E-C9016403A06A}" type="presParOf" srcId="{D6DDDD39-5AC8-4FD9-BADF-66A6BED69DDF}" destId="{A1F9E4A8-1FE6-4043-9956-93BAE84841A3}" srcOrd="2" destOrd="0" presId="urn:microsoft.com/office/officeart/2017/3/layout/DropPinTimeline"/>
    <dgm:cxn modelId="{458DED34-E51C-474B-8AD4-8D9524B6AB17}" type="presParOf" srcId="{D6DDDD39-5AC8-4FD9-BADF-66A6BED69DDF}" destId="{FE9BBE1F-8DC1-4494-99C9-906364446561}" srcOrd="3" destOrd="0" presId="urn:microsoft.com/office/officeart/2017/3/layout/DropPinTimeline"/>
    <dgm:cxn modelId="{73593720-25FD-4C8C-9D4A-751A82B49874}" type="presParOf" srcId="{D6DDDD39-5AC8-4FD9-BADF-66A6BED69DDF}" destId="{338B04B2-5CF4-4ED8-8D77-8641A06B33E1}" srcOrd="4" destOrd="0" presId="urn:microsoft.com/office/officeart/2017/3/layout/DropPinTimeline"/>
    <dgm:cxn modelId="{3225F758-6E63-43F3-B3E7-627D493841B0}" type="presParOf" srcId="{D6DDDD39-5AC8-4FD9-BADF-66A6BED69DDF}" destId="{CEE78E4F-C916-4836-A451-258805582944}" srcOrd="5" destOrd="0" presId="urn:microsoft.com/office/officeart/2017/3/layout/DropPinTimeline"/>
    <dgm:cxn modelId="{833CECCF-7910-45BB-9FCA-885A6E78BFB8}" type="presParOf" srcId="{8944C52B-8BD0-4B86-81E3-FF6C1F4E79C3}" destId="{38715FA5-0338-485A-ACBF-FF7ED49F622C}" srcOrd="3" destOrd="0" presId="urn:microsoft.com/office/officeart/2017/3/layout/DropPinTimeline"/>
    <dgm:cxn modelId="{A7592DA9-0A83-4A26-B585-C81DD64C7AAA}" type="presParOf" srcId="{8944C52B-8BD0-4B86-81E3-FF6C1F4E79C3}" destId="{F5873DBF-EA71-4447-AA53-734118429825}" srcOrd="4" destOrd="0" presId="urn:microsoft.com/office/officeart/2017/3/layout/DropPinTimeline"/>
    <dgm:cxn modelId="{26AAC68B-7D23-4332-85B6-A2A54B928959}" type="presParOf" srcId="{F5873DBF-EA71-4447-AA53-734118429825}" destId="{2998B882-60EB-49C0-A648-9C87591604E9}" srcOrd="0" destOrd="0" presId="urn:microsoft.com/office/officeart/2017/3/layout/DropPinTimeline"/>
    <dgm:cxn modelId="{16E5FF79-4F3C-4786-800D-AF6CA6403C21}" type="presParOf" srcId="{F5873DBF-EA71-4447-AA53-734118429825}" destId="{1C644444-74EC-4875-ACC9-93E15BDAAE7B}" srcOrd="1" destOrd="0" presId="urn:microsoft.com/office/officeart/2017/3/layout/DropPinTimeline"/>
    <dgm:cxn modelId="{D4A68113-ACA1-415D-A5E5-9348A050DE46}" type="presParOf" srcId="{1C644444-74EC-4875-ACC9-93E15BDAAE7B}" destId="{8A23499A-FDD4-4236-8579-73D73E802B36}" srcOrd="0" destOrd="0" presId="urn:microsoft.com/office/officeart/2017/3/layout/DropPinTimeline"/>
    <dgm:cxn modelId="{CF2245D6-6193-444A-A13C-F93BBB5291DC}" type="presParOf" srcId="{1C644444-74EC-4875-ACC9-93E15BDAAE7B}" destId="{46EFACF6-10FB-4008-A15D-10CEFFF66B83}" srcOrd="1" destOrd="0" presId="urn:microsoft.com/office/officeart/2017/3/layout/DropPinTimeline"/>
    <dgm:cxn modelId="{3F3CBBD7-A13B-40BA-A6A5-D95F565BFA7C}" type="presParOf" srcId="{F5873DBF-EA71-4447-AA53-734118429825}" destId="{F6F242DB-61BF-4D31-B05E-8E5375596DA4}" srcOrd="2" destOrd="0" presId="urn:microsoft.com/office/officeart/2017/3/layout/DropPinTimeline"/>
    <dgm:cxn modelId="{0623A334-6322-4A4A-9C22-597D71D6DA08}" type="presParOf" srcId="{F5873DBF-EA71-4447-AA53-734118429825}" destId="{0ED4FCE2-5F3B-4F37-8FDF-D6CC50D250E5}" srcOrd="3" destOrd="0" presId="urn:microsoft.com/office/officeart/2017/3/layout/DropPinTimeline"/>
    <dgm:cxn modelId="{04647ADB-533D-414A-97E5-3CD276EFE98E}" type="presParOf" srcId="{F5873DBF-EA71-4447-AA53-734118429825}" destId="{0B4035E6-E785-4CA2-A772-BC7C1D6F1A41}" srcOrd="4" destOrd="0" presId="urn:microsoft.com/office/officeart/2017/3/layout/DropPinTimeline"/>
    <dgm:cxn modelId="{3C12005B-30FD-4AB2-820D-A1638C6B1C51}" type="presParOf" srcId="{F5873DBF-EA71-4447-AA53-734118429825}" destId="{84BF46C2-4607-498D-ADF0-94D60E3E5430}" srcOrd="5" destOrd="0" presId="urn:microsoft.com/office/officeart/2017/3/layout/DropPinTimeline"/>
    <dgm:cxn modelId="{EA329D6B-021E-427B-BF62-A914054E4149}" type="presParOf" srcId="{8944C52B-8BD0-4B86-81E3-FF6C1F4E79C3}" destId="{21620F37-B938-408A-8241-FD6C4B80F6F1}" srcOrd="5" destOrd="0" presId="urn:microsoft.com/office/officeart/2017/3/layout/DropPinTimeline"/>
    <dgm:cxn modelId="{517A875C-FDCF-4BBE-9920-09AB2691E140}" type="presParOf" srcId="{8944C52B-8BD0-4B86-81E3-FF6C1F4E79C3}" destId="{AC54AF86-4D2C-45C2-BADE-C3D3D3F5BFF9}" srcOrd="6" destOrd="0" presId="urn:microsoft.com/office/officeart/2017/3/layout/DropPinTimeline"/>
    <dgm:cxn modelId="{50424C67-7F9F-4053-A120-11053CE34EA9}" type="presParOf" srcId="{AC54AF86-4D2C-45C2-BADE-C3D3D3F5BFF9}" destId="{BF4E795F-1DDA-46AF-84E3-15C68B80A26A}" srcOrd="0" destOrd="0" presId="urn:microsoft.com/office/officeart/2017/3/layout/DropPinTimeline"/>
    <dgm:cxn modelId="{8F2AE3EC-9518-4101-B68D-F12BDB27AE2D}" type="presParOf" srcId="{AC54AF86-4D2C-45C2-BADE-C3D3D3F5BFF9}" destId="{05687181-39AD-4021-84C4-19DEEB7540D0}" srcOrd="1" destOrd="0" presId="urn:microsoft.com/office/officeart/2017/3/layout/DropPinTimeline"/>
    <dgm:cxn modelId="{22588B7C-0C89-4F21-92E3-1995FF78402E}" type="presParOf" srcId="{05687181-39AD-4021-84C4-19DEEB7540D0}" destId="{47A77747-4D1F-446E-BDBA-844CA5AEF18E}" srcOrd="0" destOrd="0" presId="urn:microsoft.com/office/officeart/2017/3/layout/DropPinTimeline"/>
    <dgm:cxn modelId="{0E5B5741-57AF-4DC6-B154-051CE0545101}" type="presParOf" srcId="{05687181-39AD-4021-84C4-19DEEB7540D0}" destId="{E5E8ED65-1FBF-455E-8352-C3EF289CDDDD}" srcOrd="1" destOrd="0" presId="urn:microsoft.com/office/officeart/2017/3/layout/DropPinTimeline"/>
    <dgm:cxn modelId="{277A0209-785C-46FB-BF39-48AB0C500C1C}" type="presParOf" srcId="{AC54AF86-4D2C-45C2-BADE-C3D3D3F5BFF9}" destId="{91C82C60-409D-49E0-B5A0-B3B29232E95A}" srcOrd="2" destOrd="0" presId="urn:microsoft.com/office/officeart/2017/3/layout/DropPinTimeline"/>
    <dgm:cxn modelId="{6122810E-1224-4DBF-9D5F-10438B7FDEAE}" type="presParOf" srcId="{AC54AF86-4D2C-45C2-BADE-C3D3D3F5BFF9}" destId="{28FF4186-699D-4AB3-80B5-23984BE5DA17}" srcOrd="3" destOrd="0" presId="urn:microsoft.com/office/officeart/2017/3/layout/DropPinTimeline"/>
    <dgm:cxn modelId="{633D143D-C5C0-4A3E-9D1C-A8A2497837E8}" type="presParOf" srcId="{AC54AF86-4D2C-45C2-BADE-C3D3D3F5BFF9}" destId="{11FA87C4-9526-483C-A7D5-5D58C4EF2026}" srcOrd="4" destOrd="0" presId="urn:microsoft.com/office/officeart/2017/3/layout/DropPinTimeline"/>
    <dgm:cxn modelId="{56DE6C8F-99E8-482C-8758-0A251182C198}" type="presParOf" srcId="{AC54AF86-4D2C-45C2-BADE-C3D3D3F5BFF9}" destId="{73F9BC29-8980-49DF-A16A-61541A7B6BF3}" srcOrd="5" destOrd="0" presId="urn:microsoft.com/office/officeart/2017/3/layout/DropPinTimeline"/>
    <dgm:cxn modelId="{611BCAC3-8B84-4EB2-89D8-55A161313B9E}" type="presParOf" srcId="{8944C52B-8BD0-4B86-81E3-FF6C1F4E79C3}" destId="{BBFA449D-DA3C-468F-9EE4-D7AC878D9337}" srcOrd="7" destOrd="0" presId="urn:microsoft.com/office/officeart/2017/3/layout/DropPinTimeline"/>
    <dgm:cxn modelId="{612C390D-47EF-46BC-B86B-EBACED32E11D}" type="presParOf" srcId="{8944C52B-8BD0-4B86-81E3-FF6C1F4E79C3}" destId="{52BE3266-7E78-44EF-A82C-9A967F5A8CC1}" srcOrd="8" destOrd="0" presId="urn:microsoft.com/office/officeart/2017/3/layout/DropPinTimeline"/>
    <dgm:cxn modelId="{3DBC9FD7-59A6-49C0-B923-96542FBBCB96}" type="presParOf" srcId="{52BE3266-7E78-44EF-A82C-9A967F5A8CC1}" destId="{6A5245FF-274E-43A9-94D6-C51DC011C57D}" srcOrd="0" destOrd="0" presId="urn:microsoft.com/office/officeart/2017/3/layout/DropPinTimeline"/>
    <dgm:cxn modelId="{BE092ADE-7E7C-47BC-9DB4-9AD00ADBF08B}" type="presParOf" srcId="{52BE3266-7E78-44EF-A82C-9A967F5A8CC1}" destId="{ABD33050-9BF0-4642-83A9-239FB4B0E3C6}" srcOrd="1" destOrd="0" presId="urn:microsoft.com/office/officeart/2017/3/layout/DropPinTimeline"/>
    <dgm:cxn modelId="{D5D53F61-DC96-4B49-B9FA-CF9DBF96F88F}" type="presParOf" srcId="{ABD33050-9BF0-4642-83A9-239FB4B0E3C6}" destId="{A8995737-2E03-4CF2-9E80-57971D844F30}" srcOrd="0" destOrd="0" presId="urn:microsoft.com/office/officeart/2017/3/layout/DropPinTimeline"/>
    <dgm:cxn modelId="{831AC233-49C2-418F-B08D-010630E45453}" type="presParOf" srcId="{ABD33050-9BF0-4642-83A9-239FB4B0E3C6}" destId="{0FCFD55F-E43C-4D5B-AA1C-30891380E2E7}" srcOrd="1" destOrd="0" presId="urn:microsoft.com/office/officeart/2017/3/layout/DropPinTimeline"/>
    <dgm:cxn modelId="{04FFA57B-A6F0-4D45-BD6F-E7E5B96C6F12}" type="presParOf" srcId="{52BE3266-7E78-44EF-A82C-9A967F5A8CC1}" destId="{38C29666-1A12-4B33-B135-4B22A8008BAC}" srcOrd="2" destOrd="0" presId="urn:microsoft.com/office/officeart/2017/3/layout/DropPinTimeline"/>
    <dgm:cxn modelId="{30EA9CA3-E513-4FB5-95DD-73730C6FE993}" type="presParOf" srcId="{52BE3266-7E78-44EF-A82C-9A967F5A8CC1}" destId="{E3318CAE-E2F5-4480-9377-2A6FE75BBC01}" srcOrd="3" destOrd="0" presId="urn:microsoft.com/office/officeart/2017/3/layout/DropPinTimeline"/>
    <dgm:cxn modelId="{C4E9D7F0-9B9C-45AB-9686-26CEA2685E80}" type="presParOf" srcId="{52BE3266-7E78-44EF-A82C-9A967F5A8CC1}" destId="{15C52117-2D9F-444E-874E-EE9FD7EF6698}" srcOrd="4" destOrd="0" presId="urn:microsoft.com/office/officeart/2017/3/layout/DropPinTimeline"/>
    <dgm:cxn modelId="{D45E571A-8EEC-4CF5-AA0B-F38FF9A250D2}" type="presParOf" srcId="{52BE3266-7E78-44EF-A82C-9A967F5A8CC1}" destId="{33FFD2F7-2AFF-4677-876A-3B01F5DEB129}" srcOrd="5" destOrd="0" presId="urn:microsoft.com/office/officeart/2017/3/layout/DropPinTimeline"/>
    <dgm:cxn modelId="{13CF86F5-745B-4E6D-B514-D1D1BA46658D}" type="presParOf" srcId="{8944C52B-8BD0-4B86-81E3-FF6C1F4E79C3}" destId="{447EC329-5765-4342-8BE0-3F5287AAF7E7}" srcOrd="9" destOrd="0" presId="urn:microsoft.com/office/officeart/2017/3/layout/DropPinTimeline"/>
    <dgm:cxn modelId="{4574B844-02C1-41A4-B5DC-3E8C2EBA0725}" type="presParOf" srcId="{8944C52B-8BD0-4B86-81E3-FF6C1F4E79C3}" destId="{1A05A922-02E1-4278-84F5-CFA22629041B}" srcOrd="10" destOrd="0" presId="urn:microsoft.com/office/officeart/2017/3/layout/DropPinTimeline"/>
    <dgm:cxn modelId="{38364E19-34E4-4340-963D-B74CD25F31F3}" type="presParOf" srcId="{1A05A922-02E1-4278-84F5-CFA22629041B}" destId="{A7897744-4343-4201-B75D-1E79DE3F9F0C}" srcOrd="0" destOrd="0" presId="urn:microsoft.com/office/officeart/2017/3/layout/DropPinTimeline"/>
    <dgm:cxn modelId="{9ABC3EC9-70FC-4CA3-8126-8C5743CF6FC1}" type="presParOf" srcId="{1A05A922-02E1-4278-84F5-CFA22629041B}" destId="{21FC9AA1-0F71-4097-9A5B-B357848290D0}" srcOrd="1" destOrd="0" presId="urn:microsoft.com/office/officeart/2017/3/layout/DropPinTimeline"/>
    <dgm:cxn modelId="{DB8AEF9C-F03D-457F-800D-D873AD4AB757}" type="presParOf" srcId="{21FC9AA1-0F71-4097-9A5B-B357848290D0}" destId="{304A0B3E-2B56-4BD6-922D-F9BBDB18052F}" srcOrd="0" destOrd="0" presId="urn:microsoft.com/office/officeart/2017/3/layout/DropPinTimeline"/>
    <dgm:cxn modelId="{88911207-7187-4354-AC51-7795EA1197CE}" type="presParOf" srcId="{21FC9AA1-0F71-4097-9A5B-B357848290D0}" destId="{6D32BCD2-301D-4B5C-B0E2-FAE3A4B05730}" srcOrd="1" destOrd="0" presId="urn:microsoft.com/office/officeart/2017/3/layout/DropPinTimeline"/>
    <dgm:cxn modelId="{EC4AABE4-8FB7-4F76-A8CA-DE1867E9C6A1}" type="presParOf" srcId="{1A05A922-02E1-4278-84F5-CFA22629041B}" destId="{1EEDFBC4-D84F-4B72-BE1B-9C19F4894049}" srcOrd="2" destOrd="0" presId="urn:microsoft.com/office/officeart/2017/3/layout/DropPinTimeline"/>
    <dgm:cxn modelId="{DE53C4DC-FAD6-4F6A-A7D9-8E5F3726498B}" type="presParOf" srcId="{1A05A922-02E1-4278-84F5-CFA22629041B}" destId="{23FEF693-F6B7-4680-90CB-0EB1AC9E5B04}" srcOrd="3" destOrd="0" presId="urn:microsoft.com/office/officeart/2017/3/layout/DropPinTimeline"/>
    <dgm:cxn modelId="{C841A9A8-830E-4E7D-AA57-51FDF87B2A82}" type="presParOf" srcId="{1A05A922-02E1-4278-84F5-CFA22629041B}" destId="{A8D0D946-9375-4D85-8411-38CA87FD8337}" srcOrd="4" destOrd="0" presId="urn:microsoft.com/office/officeart/2017/3/layout/DropPinTimeline"/>
    <dgm:cxn modelId="{F21D1605-4FDA-4396-AA47-5F10B67BCE85}" type="presParOf" srcId="{1A05A922-02E1-4278-84F5-CFA22629041B}" destId="{72A195A4-C582-4E2D-8607-C3551CFEBAFD}"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80081E-1BBF-45C5-BAD7-D036C4494A2E}" type="doc">
      <dgm:prSet loTypeId="urn:microsoft.com/office/officeart/2005/8/layout/vProcess5" loCatId="process" qsTypeId="urn:microsoft.com/office/officeart/2005/8/quickstyle/simple5#3" qsCatId="simple" csTypeId="urn:microsoft.com/office/officeart/2005/8/colors/accent6_2#1" csCatId="accent6"/>
      <dgm:spPr/>
      <dgm:t>
        <a:bodyPr/>
        <a:lstStyle/>
        <a:p>
          <a:endParaRPr lang="en-US"/>
        </a:p>
      </dgm:t>
    </dgm:pt>
    <dgm:pt modelId="{5F5E4D1D-BE29-4586-A91F-FF7EEAB35C61}">
      <dgm:prSet/>
      <dgm:spPr/>
      <dgm:t>
        <a:bodyPr/>
        <a:lstStyle/>
        <a:p>
          <a:r>
            <a:rPr lang="en-GB"/>
            <a:t>R</a:t>
          </a:r>
          <a:r>
            <a:rPr lang="en-GB" b="0" i="0"/>
            <a:t>isk of escape</a:t>
          </a:r>
          <a:endParaRPr lang="en-US"/>
        </a:p>
      </dgm:t>
    </dgm:pt>
    <dgm:pt modelId="{69BE2A69-AA9C-403A-A607-0200EB9BD5D7}" type="parTrans" cxnId="{36C73533-6279-4197-BB58-1D841CF3E3C6}">
      <dgm:prSet/>
      <dgm:spPr/>
      <dgm:t>
        <a:bodyPr/>
        <a:lstStyle/>
        <a:p>
          <a:endParaRPr lang="en-US"/>
        </a:p>
      </dgm:t>
    </dgm:pt>
    <dgm:pt modelId="{4F64D714-32AE-4C83-BA5D-65B36CEBA51B}" type="sibTrans" cxnId="{36C73533-6279-4197-BB58-1D841CF3E3C6}">
      <dgm:prSet/>
      <dgm:spPr/>
      <dgm:t>
        <a:bodyPr/>
        <a:lstStyle/>
        <a:p>
          <a:endParaRPr lang="en-US"/>
        </a:p>
      </dgm:t>
    </dgm:pt>
    <dgm:pt modelId="{1293C4D3-F49B-4AF6-9F5F-EF60D188CA00}">
      <dgm:prSet/>
      <dgm:spPr/>
      <dgm:t>
        <a:bodyPr/>
        <a:lstStyle/>
        <a:p>
          <a:r>
            <a:rPr lang="en-GB"/>
            <a:t>H</a:t>
          </a:r>
          <a:r>
            <a:rPr lang="en-GB" b="0" i="0"/>
            <a:t>arm to the public, if they were to escape</a:t>
          </a:r>
          <a:endParaRPr lang="en-US"/>
        </a:p>
      </dgm:t>
    </dgm:pt>
    <dgm:pt modelId="{1AC4A4AD-10B8-43DB-A4B7-EA19F89F5286}" type="parTrans" cxnId="{DCCE0150-CEE5-46DE-9BE4-8E94FB0EE1E7}">
      <dgm:prSet/>
      <dgm:spPr/>
      <dgm:t>
        <a:bodyPr/>
        <a:lstStyle/>
        <a:p>
          <a:endParaRPr lang="en-US"/>
        </a:p>
      </dgm:t>
    </dgm:pt>
    <dgm:pt modelId="{4910D321-63E9-4C5C-95F5-4839408B2E1F}" type="sibTrans" cxnId="{DCCE0150-CEE5-46DE-9BE4-8E94FB0EE1E7}">
      <dgm:prSet/>
      <dgm:spPr/>
      <dgm:t>
        <a:bodyPr/>
        <a:lstStyle/>
        <a:p>
          <a:endParaRPr lang="en-US"/>
        </a:p>
      </dgm:t>
    </dgm:pt>
    <dgm:pt modelId="{7A0F9F28-6D79-4008-B3CC-9CE4CB5B97C8}">
      <dgm:prSet/>
      <dgm:spPr/>
      <dgm:t>
        <a:bodyPr/>
        <a:lstStyle/>
        <a:p>
          <a:r>
            <a:rPr lang="en-GB"/>
            <a:t>T</a:t>
          </a:r>
          <a:r>
            <a:rPr lang="en-GB" b="0" i="0"/>
            <a:t>hreat to the control and stability of a prison</a:t>
          </a:r>
          <a:endParaRPr lang="en-US"/>
        </a:p>
      </dgm:t>
    </dgm:pt>
    <dgm:pt modelId="{ABF72BE6-8E32-443B-8832-0893DB38E54D}" type="parTrans" cxnId="{E977A46C-1023-466D-842E-8C624CE727EF}">
      <dgm:prSet/>
      <dgm:spPr/>
      <dgm:t>
        <a:bodyPr/>
        <a:lstStyle/>
        <a:p>
          <a:endParaRPr lang="en-US"/>
        </a:p>
      </dgm:t>
    </dgm:pt>
    <dgm:pt modelId="{274BB665-D0E4-46F9-BDE7-567DB08D5EBB}" type="sibTrans" cxnId="{E977A46C-1023-466D-842E-8C624CE727EF}">
      <dgm:prSet/>
      <dgm:spPr/>
      <dgm:t>
        <a:bodyPr/>
        <a:lstStyle/>
        <a:p>
          <a:endParaRPr lang="en-US"/>
        </a:p>
      </dgm:t>
    </dgm:pt>
    <dgm:pt modelId="{71BBAA76-09F5-6441-BAEB-FFEC80F3BDCD}" type="pres">
      <dgm:prSet presAssocID="{4080081E-1BBF-45C5-BAD7-D036C4494A2E}" presName="outerComposite" presStyleCnt="0">
        <dgm:presLayoutVars>
          <dgm:chMax val="5"/>
          <dgm:dir/>
          <dgm:resizeHandles val="exact"/>
        </dgm:presLayoutVars>
      </dgm:prSet>
      <dgm:spPr/>
    </dgm:pt>
    <dgm:pt modelId="{B40ED123-8531-EA41-ACD6-DA6986B98B2A}" type="pres">
      <dgm:prSet presAssocID="{4080081E-1BBF-45C5-BAD7-D036C4494A2E}" presName="dummyMaxCanvas" presStyleCnt="0">
        <dgm:presLayoutVars/>
      </dgm:prSet>
      <dgm:spPr/>
    </dgm:pt>
    <dgm:pt modelId="{68B2CF51-525A-EA47-94DC-B8AC534F6D6F}" type="pres">
      <dgm:prSet presAssocID="{4080081E-1BBF-45C5-BAD7-D036C4494A2E}" presName="ThreeNodes_1" presStyleLbl="node1" presStyleIdx="0" presStyleCnt="3">
        <dgm:presLayoutVars>
          <dgm:bulletEnabled val="1"/>
        </dgm:presLayoutVars>
      </dgm:prSet>
      <dgm:spPr/>
    </dgm:pt>
    <dgm:pt modelId="{6ACA6AE3-3D56-A64F-A5B4-2E6C032329B0}" type="pres">
      <dgm:prSet presAssocID="{4080081E-1BBF-45C5-BAD7-D036C4494A2E}" presName="ThreeNodes_2" presStyleLbl="node1" presStyleIdx="1" presStyleCnt="3">
        <dgm:presLayoutVars>
          <dgm:bulletEnabled val="1"/>
        </dgm:presLayoutVars>
      </dgm:prSet>
      <dgm:spPr/>
    </dgm:pt>
    <dgm:pt modelId="{9C09964B-74F8-3649-AF9A-8DA909354DA6}" type="pres">
      <dgm:prSet presAssocID="{4080081E-1BBF-45C5-BAD7-D036C4494A2E}" presName="ThreeNodes_3" presStyleLbl="node1" presStyleIdx="2" presStyleCnt="3">
        <dgm:presLayoutVars>
          <dgm:bulletEnabled val="1"/>
        </dgm:presLayoutVars>
      </dgm:prSet>
      <dgm:spPr/>
    </dgm:pt>
    <dgm:pt modelId="{3B94706A-FD82-BF44-8FD5-62D28A0B9509}" type="pres">
      <dgm:prSet presAssocID="{4080081E-1BBF-45C5-BAD7-D036C4494A2E}" presName="ThreeConn_1-2" presStyleLbl="fgAccFollowNode1" presStyleIdx="0" presStyleCnt="2">
        <dgm:presLayoutVars>
          <dgm:bulletEnabled val="1"/>
        </dgm:presLayoutVars>
      </dgm:prSet>
      <dgm:spPr/>
    </dgm:pt>
    <dgm:pt modelId="{12BBC4EF-B861-D345-B653-6E92C7330BFD}" type="pres">
      <dgm:prSet presAssocID="{4080081E-1BBF-45C5-BAD7-D036C4494A2E}" presName="ThreeConn_2-3" presStyleLbl="fgAccFollowNode1" presStyleIdx="1" presStyleCnt="2">
        <dgm:presLayoutVars>
          <dgm:bulletEnabled val="1"/>
        </dgm:presLayoutVars>
      </dgm:prSet>
      <dgm:spPr/>
    </dgm:pt>
    <dgm:pt modelId="{C12EB12B-9F77-E740-8413-E50FF8DAAAD4}" type="pres">
      <dgm:prSet presAssocID="{4080081E-1BBF-45C5-BAD7-D036C4494A2E}" presName="ThreeNodes_1_text" presStyleLbl="node1" presStyleIdx="2" presStyleCnt="3">
        <dgm:presLayoutVars>
          <dgm:bulletEnabled val="1"/>
        </dgm:presLayoutVars>
      </dgm:prSet>
      <dgm:spPr/>
    </dgm:pt>
    <dgm:pt modelId="{79744E14-83A2-A341-B860-E25FDA3798B4}" type="pres">
      <dgm:prSet presAssocID="{4080081E-1BBF-45C5-BAD7-D036C4494A2E}" presName="ThreeNodes_2_text" presStyleLbl="node1" presStyleIdx="2" presStyleCnt="3">
        <dgm:presLayoutVars>
          <dgm:bulletEnabled val="1"/>
        </dgm:presLayoutVars>
      </dgm:prSet>
      <dgm:spPr/>
    </dgm:pt>
    <dgm:pt modelId="{FE385C48-0076-5644-B05E-580022A9D84F}" type="pres">
      <dgm:prSet presAssocID="{4080081E-1BBF-45C5-BAD7-D036C4494A2E}" presName="ThreeNodes_3_text" presStyleLbl="node1" presStyleIdx="2" presStyleCnt="3">
        <dgm:presLayoutVars>
          <dgm:bulletEnabled val="1"/>
        </dgm:presLayoutVars>
      </dgm:prSet>
      <dgm:spPr/>
    </dgm:pt>
  </dgm:ptLst>
  <dgm:cxnLst>
    <dgm:cxn modelId="{E0E5F231-2D8D-2D4F-A28A-8B1FB4112CB5}" type="presOf" srcId="{4910D321-63E9-4C5C-95F5-4839408B2E1F}" destId="{12BBC4EF-B861-D345-B653-6E92C7330BFD}" srcOrd="0" destOrd="0" presId="urn:microsoft.com/office/officeart/2005/8/layout/vProcess5"/>
    <dgm:cxn modelId="{36C73533-6279-4197-BB58-1D841CF3E3C6}" srcId="{4080081E-1BBF-45C5-BAD7-D036C4494A2E}" destId="{5F5E4D1D-BE29-4586-A91F-FF7EEAB35C61}" srcOrd="0" destOrd="0" parTransId="{69BE2A69-AA9C-403A-A607-0200EB9BD5D7}" sibTransId="{4F64D714-32AE-4C83-BA5D-65B36CEBA51B}"/>
    <dgm:cxn modelId="{6A6B293F-F807-8C48-A555-AE74CDA78BEE}" type="presOf" srcId="{5F5E4D1D-BE29-4586-A91F-FF7EEAB35C61}" destId="{68B2CF51-525A-EA47-94DC-B8AC534F6D6F}" srcOrd="0" destOrd="0" presId="urn:microsoft.com/office/officeart/2005/8/layout/vProcess5"/>
    <dgm:cxn modelId="{E977A46C-1023-466D-842E-8C624CE727EF}" srcId="{4080081E-1BBF-45C5-BAD7-D036C4494A2E}" destId="{7A0F9F28-6D79-4008-B3CC-9CE4CB5B97C8}" srcOrd="2" destOrd="0" parTransId="{ABF72BE6-8E32-443B-8832-0893DB38E54D}" sibTransId="{274BB665-D0E4-46F9-BDE7-567DB08D5EBB}"/>
    <dgm:cxn modelId="{DCCE0150-CEE5-46DE-9BE4-8E94FB0EE1E7}" srcId="{4080081E-1BBF-45C5-BAD7-D036C4494A2E}" destId="{1293C4D3-F49B-4AF6-9F5F-EF60D188CA00}" srcOrd="1" destOrd="0" parTransId="{1AC4A4AD-10B8-43DB-A4B7-EA19F89F5286}" sibTransId="{4910D321-63E9-4C5C-95F5-4839408B2E1F}"/>
    <dgm:cxn modelId="{FBB33191-5BC2-E242-BDE1-159245D6CD52}" type="presOf" srcId="{1293C4D3-F49B-4AF6-9F5F-EF60D188CA00}" destId="{6ACA6AE3-3D56-A64F-A5B4-2E6C032329B0}" srcOrd="0" destOrd="0" presId="urn:microsoft.com/office/officeart/2005/8/layout/vProcess5"/>
    <dgm:cxn modelId="{C855E9BA-7AF5-9045-90CB-07B51663E761}" type="presOf" srcId="{7A0F9F28-6D79-4008-B3CC-9CE4CB5B97C8}" destId="{FE385C48-0076-5644-B05E-580022A9D84F}" srcOrd="1" destOrd="0" presId="urn:microsoft.com/office/officeart/2005/8/layout/vProcess5"/>
    <dgm:cxn modelId="{2BCB99C1-D0D9-E646-B543-A28DC483FC54}" type="presOf" srcId="{7A0F9F28-6D79-4008-B3CC-9CE4CB5B97C8}" destId="{9C09964B-74F8-3649-AF9A-8DA909354DA6}" srcOrd="0" destOrd="0" presId="urn:microsoft.com/office/officeart/2005/8/layout/vProcess5"/>
    <dgm:cxn modelId="{58BDD2CC-3C01-A548-A81C-134E08B18CB6}" type="presOf" srcId="{5F5E4D1D-BE29-4586-A91F-FF7EEAB35C61}" destId="{C12EB12B-9F77-E740-8413-E50FF8DAAAD4}" srcOrd="1" destOrd="0" presId="urn:microsoft.com/office/officeart/2005/8/layout/vProcess5"/>
    <dgm:cxn modelId="{3FF7BDED-F137-5D4F-B1AB-46418E2847E6}" type="presOf" srcId="{4080081E-1BBF-45C5-BAD7-D036C4494A2E}" destId="{71BBAA76-09F5-6441-BAEB-FFEC80F3BDCD}" srcOrd="0" destOrd="0" presId="urn:microsoft.com/office/officeart/2005/8/layout/vProcess5"/>
    <dgm:cxn modelId="{46C7FBF5-C390-FE4C-B9A7-A9DECE665942}" type="presOf" srcId="{1293C4D3-F49B-4AF6-9F5F-EF60D188CA00}" destId="{79744E14-83A2-A341-B860-E25FDA3798B4}" srcOrd="1" destOrd="0" presId="urn:microsoft.com/office/officeart/2005/8/layout/vProcess5"/>
    <dgm:cxn modelId="{93CCFCFA-284C-D949-9957-EAAEE2E9AF38}" type="presOf" srcId="{4F64D714-32AE-4C83-BA5D-65B36CEBA51B}" destId="{3B94706A-FD82-BF44-8FD5-62D28A0B9509}" srcOrd="0" destOrd="0" presId="urn:microsoft.com/office/officeart/2005/8/layout/vProcess5"/>
    <dgm:cxn modelId="{4905A8FC-3E37-5646-9D0B-5E7F3418D6B6}" type="presParOf" srcId="{71BBAA76-09F5-6441-BAEB-FFEC80F3BDCD}" destId="{B40ED123-8531-EA41-ACD6-DA6986B98B2A}" srcOrd="0" destOrd="0" presId="urn:microsoft.com/office/officeart/2005/8/layout/vProcess5"/>
    <dgm:cxn modelId="{D13189C5-FFA6-E445-A5D1-A5D020AB5957}" type="presParOf" srcId="{71BBAA76-09F5-6441-BAEB-FFEC80F3BDCD}" destId="{68B2CF51-525A-EA47-94DC-B8AC534F6D6F}" srcOrd="1" destOrd="0" presId="urn:microsoft.com/office/officeart/2005/8/layout/vProcess5"/>
    <dgm:cxn modelId="{376B5D2F-05CC-144B-9E40-E890BD6FBE99}" type="presParOf" srcId="{71BBAA76-09F5-6441-BAEB-FFEC80F3BDCD}" destId="{6ACA6AE3-3D56-A64F-A5B4-2E6C032329B0}" srcOrd="2" destOrd="0" presId="urn:microsoft.com/office/officeart/2005/8/layout/vProcess5"/>
    <dgm:cxn modelId="{630ED7CE-83E7-8440-A545-5566D695D1E7}" type="presParOf" srcId="{71BBAA76-09F5-6441-BAEB-FFEC80F3BDCD}" destId="{9C09964B-74F8-3649-AF9A-8DA909354DA6}" srcOrd="3" destOrd="0" presId="urn:microsoft.com/office/officeart/2005/8/layout/vProcess5"/>
    <dgm:cxn modelId="{866E08BB-E36A-C54D-BBBC-0F281FF0AC68}" type="presParOf" srcId="{71BBAA76-09F5-6441-BAEB-FFEC80F3BDCD}" destId="{3B94706A-FD82-BF44-8FD5-62D28A0B9509}" srcOrd="4" destOrd="0" presId="urn:microsoft.com/office/officeart/2005/8/layout/vProcess5"/>
    <dgm:cxn modelId="{732DE9A1-24DF-9346-94BE-71249B318311}" type="presParOf" srcId="{71BBAA76-09F5-6441-BAEB-FFEC80F3BDCD}" destId="{12BBC4EF-B861-D345-B653-6E92C7330BFD}" srcOrd="5" destOrd="0" presId="urn:microsoft.com/office/officeart/2005/8/layout/vProcess5"/>
    <dgm:cxn modelId="{1166F185-557E-0A43-8556-784E7C5B913B}" type="presParOf" srcId="{71BBAA76-09F5-6441-BAEB-FFEC80F3BDCD}" destId="{C12EB12B-9F77-E740-8413-E50FF8DAAAD4}" srcOrd="6" destOrd="0" presId="urn:microsoft.com/office/officeart/2005/8/layout/vProcess5"/>
    <dgm:cxn modelId="{4348416A-F6CD-8642-B62B-2FB24B1C074D}" type="presParOf" srcId="{71BBAA76-09F5-6441-BAEB-FFEC80F3BDCD}" destId="{79744E14-83A2-A341-B860-E25FDA3798B4}" srcOrd="7" destOrd="0" presId="urn:microsoft.com/office/officeart/2005/8/layout/vProcess5"/>
    <dgm:cxn modelId="{2CDBD0A6-7485-FC4E-A36F-FBBC281CA778}" type="presParOf" srcId="{71BBAA76-09F5-6441-BAEB-FFEC80F3BDCD}" destId="{FE385C48-0076-5644-B05E-580022A9D84F}"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26201F-CE53-432E-9746-B9F736AB5006}">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22AAB-274C-411E-AFA9-7A2AF7D58D1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History of prisons and thinking about prisons</a:t>
          </a:r>
          <a:endParaRPr lang="en-US" sz="3100" kern="1200"/>
        </a:p>
      </dsp:txBody>
      <dsp:txXfrm>
        <a:off x="0" y="675"/>
        <a:ext cx="6900512" cy="1106957"/>
      </dsp:txXfrm>
    </dsp:sp>
    <dsp:sp modelId="{E13DD21C-1CAB-447A-BBA2-B3B4EE7E5CD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DF8719-5119-43DF-B367-6FC42DDB339D}">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Prison architecture</a:t>
          </a:r>
          <a:endParaRPr lang="en-US" sz="3100" kern="1200"/>
        </a:p>
      </dsp:txBody>
      <dsp:txXfrm>
        <a:off x="0" y="1107633"/>
        <a:ext cx="6900512" cy="1106957"/>
      </dsp:txXfrm>
    </dsp:sp>
    <dsp:sp modelId="{393E6C17-7023-4C7B-ADB4-DC33D627205F}">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B88E16-5112-4226-92AA-3CDE7F1261A2}">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Total institutions</a:t>
          </a:r>
          <a:endParaRPr lang="en-US" sz="3100" kern="1200"/>
        </a:p>
      </dsp:txBody>
      <dsp:txXfrm>
        <a:off x="0" y="2214591"/>
        <a:ext cx="6900512" cy="1106957"/>
      </dsp:txXfrm>
    </dsp:sp>
    <dsp:sp modelId="{EF34D076-4467-4F8B-BD13-7E0B9DA3F334}">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BAC895-5ED3-4CA5-8D64-6AC0D8A103B8}">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What is prison for?</a:t>
          </a:r>
          <a:endParaRPr lang="en-US" sz="3100" kern="1200"/>
        </a:p>
      </dsp:txBody>
      <dsp:txXfrm>
        <a:off x="0" y="3321549"/>
        <a:ext cx="6900512" cy="1106957"/>
      </dsp:txXfrm>
    </dsp:sp>
    <dsp:sp modelId="{F00DB9D1-9F76-4739-AC1A-A37C8D2D5429}">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35CFB7-476C-4672-9536-D342B3F41671}">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Does prison work?</a:t>
          </a:r>
          <a:endParaRPr lang="en-US" sz="3100" kern="1200"/>
        </a:p>
      </dsp:txBody>
      <dsp:txXfrm>
        <a:off x="0" y="4428507"/>
        <a:ext cx="6900512"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6A5DF-ED07-451E-864B-78EDB46B6259}">
      <dsp:nvSpPr>
        <dsp:cNvPr id="0" name=""/>
        <dsp:cNvSpPr/>
      </dsp:nvSpPr>
      <dsp:spPr>
        <a:xfrm>
          <a:off x="0" y="2096402"/>
          <a:ext cx="10927829"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B93D90F8-8BF4-4312-BEF5-324693BA219B}">
      <dsp:nvSpPr>
        <dsp:cNvPr id="0" name=""/>
        <dsp:cNvSpPr/>
      </dsp:nvSpPr>
      <dsp:spPr>
        <a:xfrm rot="8100000">
          <a:off x="70860" y="483138"/>
          <a:ext cx="308335" cy="308335"/>
        </a:xfrm>
        <a:prstGeom prst="teardrop">
          <a:avLst>
            <a:gd name="adj" fmla="val 115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B1FF24-E292-4B6C-B3F3-1420DF8DB6D8}">
      <dsp:nvSpPr>
        <dsp:cNvPr id="0" name=""/>
        <dsp:cNvSpPr/>
      </dsp:nvSpPr>
      <dsp:spPr>
        <a:xfrm>
          <a:off x="105113" y="517392"/>
          <a:ext cx="239828" cy="23982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943568F3-62E9-4615-AD62-BD6CBEFF23D9}">
      <dsp:nvSpPr>
        <dsp:cNvPr id="0" name=""/>
        <dsp:cNvSpPr/>
      </dsp:nvSpPr>
      <dsp:spPr>
        <a:xfrm>
          <a:off x="443054" y="855332"/>
          <a:ext cx="2594791"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open prisons</a:t>
          </a:r>
        </a:p>
      </dsp:txBody>
      <dsp:txXfrm>
        <a:off x="443054" y="855332"/>
        <a:ext cx="2594791" cy="1241070"/>
      </dsp:txXfrm>
    </dsp:sp>
    <dsp:sp modelId="{20C8047C-AD2B-4690-A3AF-06A4B3175BCD}">
      <dsp:nvSpPr>
        <dsp:cNvPr id="0" name=""/>
        <dsp:cNvSpPr/>
      </dsp:nvSpPr>
      <dsp:spPr>
        <a:xfrm>
          <a:off x="443054" y="419280"/>
          <a:ext cx="2594791"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1930s</a:t>
          </a:r>
        </a:p>
      </dsp:txBody>
      <dsp:txXfrm>
        <a:off x="443054" y="419280"/>
        <a:ext cx="2594791" cy="436051"/>
      </dsp:txXfrm>
    </dsp:sp>
    <dsp:sp modelId="{CACC0490-1682-49B6-ACF7-F6B4B428912D}">
      <dsp:nvSpPr>
        <dsp:cNvPr id="0" name=""/>
        <dsp:cNvSpPr/>
      </dsp:nvSpPr>
      <dsp:spPr>
        <a:xfrm>
          <a:off x="225028" y="855332"/>
          <a:ext cx="0" cy="1241070"/>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0D9458D-DB6A-4F74-9740-BFDC3C83821B}">
      <dsp:nvSpPr>
        <dsp:cNvPr id="0" name=""/>
        <dsp:cNvSpPr/>
      </dsp:nvSpPr>
      <dsp:spPr>
        <a:xfrm>
          <a:off x="185003" y="2057157"/>
          <a:ext cx="78489" cy="78489"/>
        </a:xfrm>
        <a:prstGeom prst="ellipse">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5D7BD9-59CF-4085-91A5-3AFF6357DDDD}">
      <dsp:nvSpPr>
        <dsp:cNvPr id="0" name=""/>
        <dsp:cNvSpPr/>
      </dsp:nvSpPr>
      <dsp:spPr>
        <a:xfrm rot="18900000">
          <a:off x="1628374" y="3401331"/>
          <a:ext cx="308335" cy="308335"/>
        </a:xfrm>
        <a:prstGeom prst="teardrop">
          <a:avLst>
            <a:gd name="adj" fmla="val 115000"/>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C1FCE8-EAD5-4004-9E7C-A4E22BBEE016}">
      <dsp:nvSpPr>
        <dsp:cNvPr id="0" name=""/>
        <dsp:cNvSpPr/>
      </dsp:nvSpPr>
      <dsp:spPr>
        <a:xfrm>
          <a:off x="1662627" y="3435584"/>
          <a:ext cx="239828" cy="23982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1F9E4A8-1FE6-4043-9956-93BAE84841A3}">
      <dsp:nvSpPr>
        <dsp:cNvPr id="0" name=""/>
        <dsp:cNvSpPr/>
      </dsp:nvSpPr>
      <dsp:spPr>
        <a:xfrm>
          <a:off x="2000567" y="2096402"/>
          <a:ext cx="2594791"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22 new prisons constructed</a:t>
          </a:r>
        </a:p>
      </dsp:txBody>
      <dsp:txXfrm>
        <a:off x="2000567" y="2096402"/>
        <a:ext cx="2594791" cy="1241070"/>
      </dsp:txXfrm>
    </dsp:sp>
    <dsp:sp modelId="{FE9BBE1F-8DC1-4494-99C9-906364446561}">
      <dsp:nvSpPr>
        <dsp:cNvPr id="0" name=""/>
        <dsp:cNvSpPr/>
      </dsp:nvSpPr>
      <dsp:spPr>
        <a:xfrm>
          <a:off x="2000567" y="3337472"/>
          <a:ext cx="2594791"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1960–1970</a:t>
          </a:r>
        </a:p>
      </dsp:txBody>
      <dsp:txXfrm>
        <a:off x="2000567" y="3337472"/>
        <a:ext cx="2594791" cy="436051"/>
      </dsp:txXfrm>
    </dsp:sp>
    <dsp:sp modelId="{338B04B2-5CF4-4ED8-8D77-8641A06B33E1}">
      <dsp:nvSpPr>
        <dsp:cNvPr id="0" name=""/>
        <dsp:cNvSpPr/>
      </dsp:nvSpPr>
      <dsp:spPr>
        <a:xfrm>
          <a:off x="1782542" y="2096402"/>
          <a:ext cx="0" cy="1241070"/>
        </a:xfrm>
        <a:prstGeom prst="line">
          <a:avLst/>
        </a:prstGeom>
        <a:noFill/>
        <a:ln w="12700" cap="flat" cmpd="sng" algn="ctr">
          <a:solidFill>
            <a:schemeClr val="accent2">
              <a:hueOff val="-291073"/>
              <a:satOff val="-16786"/>
              <a:lumOff val="1726"/>
              <a:alphaOff val="0"/>
            </a:schemeClr>
          </a:solidFill>
          <a:prstDash val="dash"/>
          <a:miter lim="800000"/>
        </a:ln>
        <a:effectLst/>
      </dsp:spPr>
      <dsp:style>
        <a:lnRef idx="1">
          <a:scrgbClr r="0" g="0" b="0"/>
        </a:lnRef>
        <a:fillRef idx="0">
          <a:scrgbClr r="0" g="0" b="0"/>
        </a:fillRef>
        <a:effectRef idx="0">
          <a:scrgbClr r="0" g="0" b="0"/>
        </a:effectRef>
        <a:fontRef idx="minor"/>
      </dsp:style>
    </dsp:sp>
    <dsp:sp modelId="{ABBE176B-592D-4F57-BC80-7C719DB64D8D}">
      <dsp:nvSpPr>
        <dsp:cNvPr id="0" name=""/>
        <dsp:cNvSpPr/>
      </dsp:nvSpPr>
      <dsp:spPr>
        <a:xfrm>
          <a:off x="1742517" y="2057157"/>
          <a:ext cx="78489" cy="78489"/>
        </a:xfrm>
        <a:prstGeom prst="ellipse">
          <a:avLst/>
        </a:prstGeom>
        <a:solidFill>
          <a:schemeClr val="accent2">
            <a:hueOff val="-291073"/>
            <a:satOff val="-16786"/>
            <a:lumOff val="1726"/>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23499A-FDD4-4236-8579-73D73E802B36}">
      <dsp:nvSpPr>
        <dsp:cNvPr id="0" name=""/>
        <dsp:cNvSpPr/>
      </dsp:nvSpPr>
      <dsp:spPr>
        <a:xfrm rot="8100000">
          <a:off x="3185888" y="483138"/>
          <a:ext cx="308335" cy="308335"/>
        </a:xfrm>
        <a:prstGeom prst="teardrop">
          <a:avLst>
            <a:gd name="adj" fmla="val 115000"/>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EFACF6-10FB-4008-A15D-10CEFFF66B83}">
      <dsp:nvSpPr>
        <dsp:cNvPr id="0" name=""/>
        <dsp:cNvSpPr/>
      </dsp:nvSpPr>
      <dsp:spPr>
        <a:xfrm>
          <a:off x="3220141" y="517392"/>
          <a:ext cx="239828" cy="23982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6F242DB-61BF-4D31-B05E-8E5375596DA4}">
      <dsp:nvSpPr>
        <dsp:cNvPr id="0" name=""/>
        <dsp:cNvSpPr/>
      </dsp:nvSpPr>
      <dsp:spPr>
        <a:xfrm>
          <a:off x="3558081" y="855332"/>
          <a:ext cx="2594791"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Mountbatten Committee</a:t>
          </a:r>
        </a:p>
      </dsp:txBody>
      <dsp:txXfrm>
        <a:off x="3558081" y="855332"/>
        <a:ext cx="2594791" cy="1241070"/>
      </dsp:txXfrm>
    </dsp:sp>
    <dsp:sp modelId="{0ED4FCE2-5F3B-4F37-8FDF-D6CC50D250E5}">
      <dsp:nvSpPr>
        <dsp:cNvPr id="0" name=""/>
        <dsp:cNvSpPr/>
      </dsp:nvSpPr>
      <dsp:spPr>
        <a:xfrm>
          <a:off x="3558081" y="419280"/>
          <a:ext cx="2594791"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1966</a:t>
          </a:r>
        </a:p>
      </dsp:txBody>
      <dsp:txXfrm>
        <a:off x="3558081" y="419280"/>
        <a:ext cx="2594791" cy="436051"/>
      </dsp:txXfrm>
    </dsp:sp>
    <dsp:sp modelId="{0B4035E6-E785-4CA2-A772-BC7C1D6F1A41}">
      <dsp:nvSpPr>
        <dsp:cNvPr id="0" name=""/>
        <dsp:cNvSpPr/>
      </dsp:nvSpPr>
      <dsp:spPr>
        <a:xfrm>
          <a:off x="3340055" y="855332"/>
          <a:ext cx="0" cy="1241070"/>
        </a:xfrm>
        <a:prstGeom prst="line">
          <a:avLst/>
        </a:prstGeom>
        <a:noFill/>
        <a:ln w="12700" cap="flat" cmpd="sng" algn="ctr">
          <a:solidFill>
            <a:schemeClr val="accent2">
              <a:hueOff val="-582145"/>
              <a:satOff val="-33571"/>
              <a:lumOff val="3451"/>
              <a:alphaOff val="0"/>
            </a:schemeClr>
          </a:solidFill>
          <a:prstDash val="dash"/>
          <a:miter lim="800000"/>
        </a:ln>
        <a:effectLst/>
      </dsp:spPr>
      <dsp:style>
        <a:lnRef idx="1">
          <a:scrgbClr r="0" g="0" b="0"/>
        </a:lnRef>
        <a:fillRef idx="0">
          <a:scrgbClr r="0" g="0" b="0"/>
        </a:fillRef>
        <a:effectRef idx="0">
          <a:scrgbClr r="0" g="0" b="0"/>
        </a:effectRef>
        <a:fontRef idx="minor"/>
      </dsp:style>
    </dsp:sp>
    <dsp:sp modelId="{2998B882-60EB-49C0-A648-9C87591604E9}">
      <dsp:nvSpPr>
        <dsp:cNvPr id="0" name=""/>
        <dsp:cNvSpPr/>
      </dsp:nvSpPr>
      <dsp:spPr>
        <a:xfrm>
          <a:off x="3300031" y="2057157"/>
          <a:ext cx="78489" cy="78489"/>
        </a:xfrm>
        <a:prstGeom prst="ellipse">
          <a:avLst/>
        </a:prstGeom>
        <a:solidFill>
          <a:schemeClr val="accent2">
            <a:hueOff val="-582145"/>
            <a:satOff val="-33571"/>
            <a:lumOff val="3451"/>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A77747-4D1F-446E-BDBA-844CA5AEF18E}">
      <dsp:nvSpPr>
        <dsp:cNvPr id="0" name=""/>
        <dsp:cNvSpPr/>
      </dsp:nvSpPr>
      <dsp:spPr>
        <a:xfrm rot="18900000">
          <a:off x="4743402" y="3401331"/>
          <a:ext cx="308335" cy="308335"/>
        </a:xfrm>
        <a:prstGeom prst="teardrop">
          <a:avLst>
            <a:gd name="adj" fmla="val 115000"/>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E8ED65-1FBF-455E-8352-C3EF289CDDDD}">
      <dsp:nvSpPr>
        <dsp:cNvPr id="0" name=""/>
        <dsp:cNvSpPr/>
      </dsp:nvSpPr>
      <dsp:spPr>
        <a:xfrm>
          <a:off x="4777655" y="3435584"/>
          <a:ext cx="239828" cy="23982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91C82C60-409D-49E0-B5A0-B3B29232E95A}">
      <dsp:nvSpPr>
        <dsp:cNvPr id="0" name=""/>
        <dsp:cNvSpPr/>
      </dsp:nvSpPr>
      <dsp:spPr>
        <a:xfrm>
          <a:off x="5115595" y="2096402"/>
          <a:ext cx="2594791"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prison riots</a:t>
          </a:r>
        </a:p>
      </dsp:txBody>
      <dsp:txXfrm>
        <a:off x="5115595" y="2096402"/>
        <a:ext cx="2594791" cy="1241070"/>
      </dsp:txXfrm>
    </dsp:sp>
    <dsp:sp modelId="{28FF4186-699D-4AB3-80B5-23984BE5DA17}">
      <dsp:nvSpPr>
        <dsp:cNvPr id="0" name=""/>
        <dsp:cNvSpPr/>
      </dsp:nvSpPr>
      <dsp:spPr>
        <a:xfrm>
          <a:off x="5115595" y="3337472"/>
          <a:ext cx="2594791"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1990s</a:t>
          </a:r>
        </a:p>
      </dsp:txBody>
      <dsp:txXfrm>
        <a:off x="5115595" y="3337472"/>
        <a:ext cx="2594791" cy="436051"/>
      </dsp:txXfrm>
    </dsp:sp>
    <dsp:sp modelId="{11FA87C4-9526-483C-A7D5-5D58C4EF2026}">
      <dsp:nvSpPr>
        <dsp:cNvPr id="0" name=""/>
        <dsp:cNvSpPr/>
      </dsp:nvSpPr>
      <dsp:spPr>
        <a:xfrm>
          <a:off x="4897569" y="2096402"/>
          <a:ext cx="0" cy="1241070"/>
        </a:xfrm>
        <a:prstGeom prst="line">
          <a:avLst/>
        </a:prstGeom>
        <a:noFill/>
        <a:ln w="12700" cap="flat" cmpd="sng" algn="ctr">
          <a:solidFill>
            <a:schemeClr val="accent2">
              <a:hueOff val="-873218"/>
              <a:satOff val="-50357"/>
              <a:lumOff val="5177"/>
              <a:alphaOff val="0"/>
            </a:schemeClr>
          </a:solidFill>
          <a:prstDash val="dash"/>
          <a:miter lim="800000"/>
        </a:ln>
        <a:effectLst/>
      </dsp:spPr>
      <dsp:style>
        <a:lnRef idx="1">
          <a:scrgbClr r="0" g="0" b="0"/>
        </a:lnRef>
        <a:fillRef idx="0">
          <a:scrgbClr r="0" g="0" b="0"/>
        </a:fillRef>
        <a:effectRef idx="0">
          <a:scrgbClr r="0" g="0" b="0"/>
        </a:effectRef>
        <a:fontRef idx="minor"/>
      </dsp:style>
    </dsp:sp>
    <dsp:sp modelId="{BF4E795F-1DDA-46AF-84E3-15C68B80A26A}">
      <dsp:nvSpPr>
        <dsp:cNvPr id="0" name=""/>
        <dsp:cNvSpPr/>
      </dsp:nvSpPr>
      <dsp:spPr>
        <a:xfrm>
          <a:off x="4857544" y="2057157"/>
          <a:ext cx="78489" cy="78489"/>
        </a:xfrm>
        <a:prstGeom prst="ellipse">
          <a:avLst/>
        </a:prstGeom>
        <a:solidFill>
          <a:schemeClr val="accent2">
            <a:hueOff val="-873218"/>
            <a:satOff val="-50357"/>
            <a:lumOff val="5177"/>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995737-2E03-4CF2-9E80-57971D844F30}">
      <dsp:nvSpPr>
        <dsp:cNvPr id="0" name=""/>
        <dsp:cNvSpPr/>
      </dsp:nvSpPr>
      <dsp:spPr>
        <a:xfrm rot="8100000">
          <a:off x="6300916" y="483138"/>
          <a:ext cx="308335" cy="308335"/>
        </a:xfrm>
        <a:prstGeom prst="teardrop">
          <a:avLst>
            <a:gd name="adj" fmla="val 115000"/>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CFD55F-E43C-4D5B-AA1C-30891380E2E7}">
      <dsp:nvSpPr>
        <dsp:cNvPr id="0" name=""/>
        <dsp:cNvSpPr/>
      </dsp:nvSpPr>
      <dsp:spPr>
        <a:xfrm>
          <a:off x="6335169" y="517392"/>
          <a:ext cx="239828" cy="23982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8C29666-1A12-4B33-B135-4B22A8008BAC}">
      <dsp:nvSpPr>
        <dsp:cNvPr id="0" name=""/>
        <dsp:cNvSpPr/>
      </dsp:nvSpPr>
      <dsp:spPr>
        <a:xfrm>
          <a:off x="6673109" y="855332"/>
          <a:ext cx="2594791"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Private Finance Initiative (PFI)</a:t>
          </a:r>
        </a:p>
      </dsp:txBody>
      <dsp:txXfrm>
        <a:off x="6673109" y="855332"/>
        <a:ext cx="2594791" cy="1241070"/>
      </dsp:txXfrm>
    </dsp:sp>
    <dsp:sp modelId="{E3318CAE-E2F5-4480-9377-2A6FE75BBC01}">
      <dsp:nvSpPr>
        <dsp:cNvPr id="0" name=""/>
        <dsp:cNvSpPr/>
      </dsp:nvSpPr>
      <dsp:spPr>
        <a:xfrm>
          <a:off x="6673109" y="419280"/>
          <a:ext cx="2594791"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1990s</a:t>
          </a:r>
        </a:p>
      </dsp:txBody>
      <dsp:txXfrm>
        <a:off x="6673109" y="419280"/>
        <a:ext cx="2594791" cy="436051"/>
      </dsp:txXfrm>
    </dsp:sp>
    <dsp:sp modelId="{15C52117-2D9F-444E-874E-EE9FD7EF6698}">
      <dsp:nvSpPr>
        <dsp:cNvPr id="0" name=""/>
        <dsp:cNvSpPr/>
      </dsp:nvSpPr>
      <dsp:spPr>
        <a:xfrm>
          <a:off x="6455083" y="855332"/>
          <a:ext cx="0" cy="1241070"/>
        </a:xfrm>
        <a:prstGeom prst="line">
          <a:avLst/>
        </a:prstGeom>
        <a:noFill/>
        <a:ln w="12700" cap="flat" cmpd="sng" algn="ctr">
          <a:solidFill>
            <a:schemeClr val="accent2">
              <a:hueOff val="-1164290"/>
              <a:satOff val="-67142"/>
              <a:lumOff val="6902"/>
              <a:alphaOff val="0"/>
            </a:schemeClr>
          </a:solidFill>
          <a:prstDash val="dash"/>
          <a:miter lim="800000"/>
        </a:ln>
        <a:effectLst/>
      </dsp:spPr>
      <dsp:style>
        <a:lnRef idx="1">
          <a:scrgbClr r="0" g="0" b="0"/>
        </a:lnRef>
        <a:fillRef idx="0">
          <a:scrgbClr r="0" g="0" b="0"/>
        </a:fillRef>
        <a:effectRef idx="0">
          <a:scrgbClr r="0" g="0" b="0"/>
        </a:effectRef>
        <a:fontRef idx="minor"/>
      </dsp:style>
    </dsp:sp>
    <dsp:sp modelId="{6A5245FF-274E-43A9-94D6-C51DC011C57D}">
      <dsp:nvSpPr>
        <dsp:cNvPr id="0" name=""/>
        <dsp:cNvSpPr/>
      </dsp:nvSpPr>
      <dsp:spPr>
        <a:xfrm>
          <a:off x="6415058" y="2057157"/>
          <a:ext cx="78489" cy="78489"/>
        </a:xfrm>
        <a:prstGeom prst="ellipse">
          <a:avLst/>
        </a:prstGeom>
        <a:solidFill>
          <a:schemeClr val="accent2">
            <a:hueOff val="-1164290"/>
            <a:satOff val="-67142"/>
            <a:lumOff val="6902"/>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4A0B3E-2B56-4BD6-922D-F9BBDB18052F}">
      <dsp:nvSpPr>
        <dsp:cNvPr id="0" name=""/>
        <dsp:cNvSpPr/>
      </dsp:nvSpPr>
      <dsp:spPr>
        <a:xfrm rot="18900000">
          <a:off x="7858430" y="3401331"/>
          <a:ext cx="308335" cy="308335"/>
        </a:xfrm>
        <a:prstGeom prst="teardrop">
          <a:avLst>
            <a:gd name="adj" fmla="val 115000"/>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2BCD2-301D-4B5C-B0E2-FAE3A4B05730}">
      <dsp:nvSpPr>
        <dsp:cNvPr id="0" name=""/>
        <dsp:cNvSpPr/>
      </dsp:nvSpPr>
      <dsp:spPr>
        <a:xfrm>
          <a:off x="7892683" y="3435584"/>
          <a:ext cx="239828" cy="23982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1EEDFBC4-D84F-4B72-BE1B-9C19F4894049}">
      <dsp:nvSpPr>
        <dsp:cNvPr id="0" name=""/>
        <dsp:cNvSpPr/>
      </dsp:nvSpPr>
      <dsp:spPr>
        <a:xfrm>
          <a:off x="8230623" y="2096402"/>
          <a:ext cx="2594791"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supermax, supersized  prisons</a:t>
          </a:r>
        </a:p>
      </dsp:txBody>
      <dsp:txXfrm>
        <a:off x="8230623" y="2096402"/>
        <a:ext cx="2594791" cy="1241070"/>
      </dsp:txXfrm>
    </dsp:sp>
    <dsp:sp modelId="{23FEF693-F6B7-4680-90CB-0EB1AC9E5B04}">
      <dsp:nvSpPr>
        <dsp:cNvPr id="0" name=""/>
        <dsp:cNvSpPr/>
      </dsp:nvSpPr>
      <dsp:spPr>
        <a:xfrm>
          <a:off x="8230623" y="3337472"/>
          <a:ext cx="2594791"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2000s</a:t>
          </a:r>
        </a:p>
      </dsp:txBody>
      <dsp:txXfrm>
        <a:off x="8230623" y="3337472"/>
        <a:ext cx="2594791" cy="436051"/>
      </dsp:txXfrm>
    </dsp:sp>
    <dsp:sp modelId="{A8D0D946-9375-4D85-8411-38CA87FD8337}">
      <dsp:nvSpPr>
        <dsp:cNvPr id="0" name=""/>
        <dsp:cNvSpPr/>
      </dsp:nvSpPr>
      <dsp:spPr>
        <a:xfrm>
          <a:off x="8012597" y="2096402"/>
          <a:ext cx="0" cy="1241070"/>
        </a:xfrm>
        <a:prstGeom prst="line">
          <a:avLst/>
        </a:prstGeom>
        <a:noFill/>
        <a:ln w="12700" cap="flat" cmpd="sng" algn="ctr">
          <a:solidFill>
            <a:schemeClr val="accent2">
              <a:hueOff val="-1455363"/>
              <a:satOff val="-83928"/>
              <a:lumOff val="8628"/>
              <a:alphaOff val="0"/>
            </a:schemeClr>
          </a:solidFill>
          <a:prstDash val="dash"/>
          <a:miter lim="800000"/>
        </a:ln>
        <a:effectLst/>
      </dsp:spPr>
      <dsp:style>
        <a:lnRef idx="1">
          <a:scrgbClr r="0" g="0" b="0"/>
        </a:lnRef>
        <a:fillRef idx="0">
          <a:scrgbClr r="0" g="0" b="0"/>
        </a:fillRef>
        <a:effectRef idx="0">
          <a:scrgbClr r="0" g="0" b="0"/>
        </a:effectRef>
        <a:fontRef idx="minor"/>
      </dsp:style>
    </dsp:sp>
    <dsp:sp modelId="{A7897744-4343-4201-B75D-1E79DE3F9F0C}">
      <dsp:nvSpPr>
        <dsp:cNvPr id="0" name=""/>
        <dsp:cNvSpPr/>
      </dsp:nvSpPr>
      <dsp:spPr>
        <a:xfrm>
          <a:off x="7972572" y="2057157"/>
          <a:ext cx="78489" cy="78489"/>
        </a:xfrm>
        <a:prstGeom prst="ellipse">
          <a:avLst/>
        </a:prstGeom>
        <a:solidFill>
          <a:schemeClr val="accent2">
            <a:hueOff val="-1455363"/>
            <a:satOff val="-83928"/>
            <a:lumOff val="8628"/>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2CF51-525A-EA47-94DC-B8AC534F6D6F}">
      <dsp:nvSpPr>
        <dsp:cNvPr id="0" name=""/>
        <dsp:cNvSpPr/>
      </dsp:nvSpPr>
      <dsp:spPr>
        <a:xfrm>
          <a:off x="0" y="0"/>
          <a:ext cx="5127171" cy="984978"/>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a:t>
          </a:r>
          <a:r>
            <a:rPr lang="en-GB" sz="2600" b="0" i="0" kern="1200"/>
            <a:t>isk of escape</a:t>
          </a:r>
          <a:endParaRPr lang="en-US" sz="2600" kern="1200"/>
        </a:p>
      </dsp:txBody>
      <dsp:txXfrm>
        <a:off x="28849" y="28849"/>
        <a:ext cx="4064303" cy="927280"/>
      </dsp:txXfrm>
    </dsp:sp>
    <dsp:sp modelId="{6ACA6AE3-3D56-A64F-A5B4-2E6C032329B0}">
      <dsp:nvSpPr>
        <dsp:cNvPr id="0" name=""/>
        <dsp:cNvSpPr/>
      </dsp:nvSpPr>
      <dsp:spPr>
        <a:xfrm>
          <a:off x="452397" y="1149141"/>
          <a:ext cx="5127171" cy="984978"/>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a:t>
          </a:r>
          <a:r>
            <a:rPr lang="en-GB" sz="2600" b="0" i="0" kern="1200"/>
            <a:t>arm to the public, if they were to escape</a:t>
          </a:r>
          <a:endParaRPr lang="en-US" sz="2600" kern="1200"/>
        </a:p>
      </dsp:txBody>
      <dsp:txXfrm>
        <a:off x="481246" y="1177990"/>
        <a:ext cx="3976840" cy="927280"/>
      </dsp:txXfrm>
    </dsp:sp>
    <dsp:sp modelId="{9C09964B-74F8-3649-AF9A-8DA909354DA6}">
      <dsp:nvSpPr>
        <dsp:cNvPr id="0" name=""/>
        <dsp:cNvSpPr/>
      </dsp:nvSpPr>
      <dsp:spPr>
        <a:xfrm>
          <a:off x="904795" y="2298282"/>
          <a:ext cx="5127171" cy="984978"/>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a:t>
          </a:r>
          <a:r>
            <a:rPr lang="en-GB" sz="2600" b="0" i="0" kern="1200"/>
            <a:t>hreat to the control and stability of a prison</a:t>
          </a:r>
          <a:endParaRPr lang="en-US" sz="2600" kern="1200"/>
        </a:p>
      </dsp:txBody>
      <dsp:txXfrm>
        <a:off x="933644" y="2327131"/>
        <a:ext cx="3976840" cy="927280"/>
      </dsp:txXfrm>
    </dsp:sp>
    <dsp:sp modelId="{3B94706A-FD82-BF44-8FD5-62D28A0B9509}">
      <dsp:nvSpPr>
        <dsp:cNvPr id="0" name=""/>
        <dsp:cNvSpPr/>
      </dsp:nvSpPr>
      <dsp:spPr>
        <a:xfrm>
          <a:off x="4486936" y="746941"/>
          <a:ext cx="640235" cy="640235"/>
        </a:xfrm>
        <a:prstGeom prst="downArrow">
          <a:avLst>
            <a:gd name="adj1" fmla="val 55000"/>
            <a:gd name="adj2" fmla="val 45000"/>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630989" y="746941"/>
        <a:ext cx="352129" cy="481777"/>
      </dsp:txXfrm>
    </dsp:sp>
    <dsp:sp modelId="{12BBC4EF-B861-D345-B653-6E92C7330BFD}">
      <dsp:nvSpPr>
        <dsp:cNvPr id="0" name=""/>
        <dsp:cNvSpPr/>
      </dsp:nvSpPr>
      <dsp:spPr>
        <a:xfrm>
          <a:off x="4939333" y="1889516"/>
          <a:ext cx="640235" cy="640235"/>
        </a:xfrm>
        <a:prstGeom prst="downArrow">
          <a:avLst>
            <a:gd name="adj1" fmla="val 55000"/>
            <a:gd name="adj2" fmla="val 45000"/>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083386" y="1889516"/>
        <a:ext cx="352129" cy="4817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3">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87B35D-CD4E-C64A-BD70-DC9FF41A2FE0}"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11F6D3-828A-A047-B868-6D6877BA059F}" type="slidenum">
              <a:rPr lang="en-GB" smtClean="0"/>
              <a:t>‹#›</a:t>
            </a:fld>
            <a:endParaRPr lang="en-GB"/>
          </a:p>
        </p:txBody>
      </p:sp>
    </p:spTree>
    <p:extLst>
      <p:ext uri="{BB962C8B-B14F-4D97-AF65-F5344CB8AC3E}">
        <p14:creationId xmlns:p14="http://schemas.microsoft.com/office/powerpoint/2010/main" val="2023968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nstituteforgovernment.org.uk/sites/default/files/2025-10/performance-tracker-2025-criminal-justice-system.pdf"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HM_Prison_Leicester"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en.wikipedia.org/wiki/HM_Prison_Pentonville"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theguardian.com"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www.glensantayana.com/PriSchool-A-Prison-School-Hybrid?utm_medium=website&amp;utm_source=archdaily.com"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gov.uk/government/news/location-of-first-ground-breaking-residential-women-s-centre-revealed" TargetMode="Externa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childcomwales.org.uk/wp-content/uploads/2024/01/Hillside-Secure-Childrens-Home-Childrens-Commissioner-003.pdf" TargetMode="External"/><Relationship Id="rId2" Type="http://schemas.openxmlformats.org/officeDocument/2006/relationships/slide" Target="../slides/slide27.xml"/><Relationship Id="rId1" Type="http://schemas.openxmlformats.org/officeDocument/2006/relationships/notesMaster" Target="../notesMasters/notesMaster1.xml"/><Relationship Id="rId6" Type="http://schemas.openxmlformats.org/officeDocument/2006/relationships/hyperlink" Target="https://www.npt.gov.uk/children-and-families/safeguarding/hillside-secure-children-s-home/" TargetMode="External"/><Relationship Id="rId5" Type="http://schemas.openxmlformats.org/officeDocument/2006/relationships/hyperlink" Target="https://www.npt.gov.uk/children-and-families/safeguarding/hillside-secure-children-s-home/about-hillside/" TargetMode="External"/><Relationship Id="rId4" Type="http://schemas.openxmlformats.org/officeDocument/2006/relationships/hyperlink" Target="https://www.securechildrenshomes.org.uk/hillside-secure-centre/"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publications.parliament.uk/pa/cm200809/cmselect/cmjust/361/36104.htm"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assets.publishing.service.gov.uk/media/6a5e3e168b7e4fa537e693f1/OMSQ_Q2_2025.pdf"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data.justice.gov.uk/prisons"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data.justice.gov.uk/prisons"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data.justice.gov.uk/prisons"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www.instituteforgovernment.org.uk/publication/performance-tracker-2025/criminal-justice/prisons"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performance-tracker-2025-criminal-justice-system.pdf</a:t>
            </a:r>
            <a:endParaRPr lang="en-US"/>
          </a:p>
        </p:txBody>
      </p:sp>
      <p:sp>
        <p:nvSpPr>
          <p:cNvPr id="4" name="Slide Number Placeholder 3"/>
          <p:cNvSpPr>
            <a:spLocks noGrp="1"/>
          </p:cNvSpPr>
          <p:nvPr>
            <p:ph type="sldNum" sz="quarter" idx="5"/>
          </p:nvPr>
        </p:nvSpPr>
        <p:spPr/>
        <p:txBody>
          <a:bodyPr/>
          <a:lstStyle/>
          <a:p>
            <a:fld id="{2C04297D-BB1E-044D-BF34-AC9F359F1B52}" type="slidenum">
              <a:rPr lang="en-GB" smtClean="0"/>
              <a:t>2</a:t>
            </a:fld>
            <a:endParaRPr lang="en-GB"/>
          </a:p>
        </p:txBody>
      </p:sp>
    </p:spTree>
    <p:extLst>
      <p:ext uri="{BB962C8B-B14F-4D97-AF65-F5344CB8AC3E}">
        <p14:creationId xmlns:p14="http://schemas.microsoft.com/office/powerpoint/2010/main" val="4103349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Shift from Bodily Punishment to Rights-Based Punishment:</a:t>
            </a:r>
            <a:endParaRPr lang="en-US"/>
          </a:p>
          <a:p>
            <a:pPr marL="285750" indent="-285750">
              <a:buFont typeface="Arial"/>
              <a:buChar char="•"/>
            </a:pPr>
            <a:r>
              <a:rPr lang="en-US"/>
              <a:t>Historically, punishment was </a:t>
            </a:r>
            <a:r>
              <a:rPr lang="en-US" b="1"/>
              <a:t>visibly violent</a:t>
            </a:r>
            <a:r>
              <a:rPr lang="en-US"/>
              <a:t> — think public executions, torture, flogging. These were meant to </a:t>
            </a:r>
            <a:r>
              <a:rPr lang="en-US" b="1"/>
              <a:t>inflict pain</a:t>
            </a:r>
            <a:r>
              <a:rPr lang="en-US"/>
              <a:t> and </a:t>
            </a:r>
            <a:r>
              <a:rPr lang="en-US" b="1"/>
              <a:t>make a spectacle</a:t>
            </a:r>
            <a:r>
              <a:rPr lang="en-US"/>
              <a:t>.</a:t>
            </a:r>
            <a:endParaRPr lang="en-GB"/>
          </a:p>
          <a:p>
            <a:pPr marL="285750" indent="-285750">
              <a:buFont typeface="Arial"/>
              <a:buChar char="•"/>
            </a:pPr>
            <a:r>
              <a:rPr lang="en-US"/>
              <a:t>In modern times, punishment has shifted. It’s no longer about </a:t>
            </a:r>
            <a:r>
              <a:rPr lang="en-US" b="1"/>
              <a:t>hurting the body</a:t>
            </a:r>
            <a:r>
              <a:rPr lang="en-US"/>
              <a:t>, but about </a:t>
            </a:r>
            <a:r>
              <a:rPr lang="en-US" b="1"/>
              <a:t>removing rights</a:t>
            </a:r>
            <a:r>
              <a:rPr lang="en-US"/>
              <a:t> — like freedom (imprisonment), privacy (surveillance), or autonomy (institutional control).</a:t>
            </a:r>
            <a:endParaRPr lang="en-GB"/>
          </a:p>
          <a:p>
            <a:pPr marL="285750" indent="-285750">
              <a:buFont typeface="Arial"/>
              <a:buChar char="•"/>
            </a:pPr>
            <a:r>
              <a:rPr lang="en-US" b="1"/>
              <a:t>“Art of unbearable sensations”:</a:t>
            </a:r>
            <a:endParaRPr lang="en-GB"/>
          </a:p>
          <a:p>
            <a:pPr marL="285750" indent="-285750">
              <a:buFont typeface="Arial"/>
              <a:buChar char="•"/>
            </a:pPr>
            <a:r>
              <a:rPr lang="en-US"/>
              <a:t>Foucault refers to older forms of punishment as a kind of </a:t>
            </a:r>
            <a:r>
              <a:rPr lang="en-US" b="1"/>
              <a:t>performance</a:t>
            </a:r>
            <a:r>
              <a:rPr lang="en-US"/>
              <a:t> — a deliberate infliction of pain that was </a:t>
            </a:r>
            <a:r>
              <a:rPr lang="en-US" b="1"/>
              <a:t>meant to be seen</a:t>
            </a:r>
            <a:r>
              <a:rPr lang="en-US"/>
              <a:t> and </a:t>
            </a:r>
            <a:r>
              <a:rPr lang="en-US" b="1"/>
              <a:t>felt</a:t>
            </a:r>
            <a:r>
              <a:rPr lang="en-US"/>
              <a:t>.</a:t>
            </a:r>
            <a:endParaRPr lang="en-GB"/>
          </a:p>
          <a:p>
            <a:pPr marL="285750" indent="-285750">
              <a:buFont typeface="Arial"/>
              <a:buChar char="•"/>
            </a:pPr>
            <a:r>
              <a:rPr lang="en-US"/>
              <a:t>This was part of a </a:t>
            </a:r>
            <a:r>
              <a:rPr lang="en-US" b="1"/>
              <a:t>power display</a:t>
            </a:r>
            <a:r>
              <a:rPr lang="en-US"/>
              <a:t> — the sovereign showing dominance over the body.</a:t>
            </a:r>
            <a:endParaRPr lang="en-GB"/>
          </a:p>
          <a:p>
            <a:pPr marL="285750" indent="-285750">
              <a:buFont typeface="Arial"/>
              <a:buChar char="•"/>
            </a:pPr>
            <a:r>
              <a:rPr lang="en-US" b="1"/>
              <a:t>“Economy of suspended rights”:</a:t>
            </a:r>
            <a:endParaRPr lang="en-GB"/>
          </a:p>
          <a:p>
            <a:pPr marL="285750" indent="-285750">
              <a:buFont typeface="Arial"/>
              <a:buChar char="•"/>
            </a:pPr>
            <a:r>
              <a:rPr lang="en-US"/>
              <a:t>Modern punishment is more </a:t>
            </a:r>
            <a:r>
              <a:rPr lang="en-US" b="1"/>
              <a:t>systematic and bureaucratic</a:t>
            </a:r>
            <a:r>
              <a:rPr lang="en-US"/>
              <a:t>. It’s about </a:t>
            </a:r>
            <a:r>
              <a:rPr lang="en-US" b="1"/>
              <a:t>regulating behavior</a:t>
            </a:r>
            <a:r>
              <a:rPr lang="en-US"/>
              <a:t> through institutions (prisons, schools, hospitals).</a:t>
            </a:r>
            <a:endParaRPr lang="en-GB"/>
          </a:p>
          <a:p>
            <a:pPr marL="285750" indent="-285750">
              <a:buFont typeface="Arial"/>
              <a:buChar char="•"/>
            </a:pPr>
            <a:r>
              <a:rPr lang="en-US" dirty="0"/>
              <a:t>Rights are </a:t>
            </a:r>
            <a:r>
              <a:rPr lang="en-US" b="1" dirty="0"/>
              <a:t>temporarily taken away</a:t>
            </a:r>
            <a:r>
              <a:rPr lang="en-US" dirty="0"/>
              <a:t> — not through physical pain, but through </a:t>
            </a:r>
            <a:r>
              <a:rPr lang="en-US" b="1" dirty="0"/>
              <a:t>legal and administrative processes</a:t>
            </a:r>
            <a:r>
              <a:rPr lang="en-US" dirty="0"/>
              <a:t>.</a:t>
            </a:r>
            <a:endParaRPr lang="en-GB" dirty="0"/>
          </a:p>
          <a:p>
            <a:pPr marL="171450" indent="-171450">
              <a:buFont typeface="Arial"/>
              <a:buChar char="•"/>
            </a:pPr>
            <a:r>
              <a:rPr lang="en-US"/>
              <a:t>From </a:t>
            </a:r>
            <a:r>
              <a:rPr lang="en-US" b="1"/>
              <a:t>direct, physical control</a:t>
            </a:r>
            <a:r>
              <a:rPr lang="en-US"/>
              <a:t> of the body,</a:t>
            </a:r>
          </a:p>
          <a:p>
            <a:pPr marL="171450" indent="-171450">
              <a:buFont typeface="Arial"/>
              <a:buChar char="•"/>
            </a:pPr>
            <a:r>
              <a:rPr lang="en-US"/>
              <a:t>To </a:t>
            </a:r>
            <a:r>
              <a:rPr lang="en-US" b="1"/>
              <a:t>indirect, institutional control</a:t>
            </a:r>
            <a:r>
              <a:rPr lang="en-US"/>
              <a:t> of behavior and rights.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5</a:t>
            </a:fld>
            <a:endParaRPr lang="en-GB"/>
          </a:p>
        </p:txBody>
      </p:sp>
    </p:spTree>
    <p:extLst>
      <p:ext uri="{BB962C8B-B14F-4D97-AF65-F5344CB8AC3E}">
        <p14:creationId xmlns:p14="http://schemas.microsoft.com/office/powerpoint/2010/main" val="1684506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the Enlightenment (roughly before the 18th century), punishment was:</a:t>
            </a:r>
            <a:endParaRPr lang="en-US"/>
          </a:p>
          <a:p>
            <a:r>
              <a:rPr lang="en-GB" b="1" dirty="0"/>
              <a:t>1. Public and Spectacular</a:t>
            </a:r>
            <a:endParaRPr lang="en-GB" dirty="0"/>
          </a:p>
          <a:p>
            <a:pPr marL="171450" indent="-171450">
              <a:buFont typeface="Arial"/>
              <a:buChar char="•"/>
            </a:pPr>
            <a:r>
              <a:rPr lang="en-GB" dirty="0"/>
              <a:t>Executions, torture, branding, and mutilation were </a:t>
            </a:r>
            <a:r>
              <a:rPr lang="en-GB" b="1" dirty="0"/>
              <a:t>performed in public</a:t>
            </a:r>
            <a:r>
              <a:rPr lang="en-GB" dirty="0"/>
              <a:t>.</a:t>
            </a:r>
            <a:endParaRPr lang="en-GB" dirty="0">
              <a:ea typeface="Calibri"/>
              <a:cs typeface="Calibri"/>
            </a:endParaRPr>
          </a:p>
          <a:p>
            <a:pPr marL="171450" indent="-171450">
              <a:buFont typeface="Arial"/>
              <a:buChar char="•"/>
            </a:pPr>
            <a:r>
              <a:rPr lang="en-GB" dirty="0"/>
              <a:t>The goal was to </a:t>
            </a:r>
            <a:r>
              <a:rPr lang="en-GB" b="1" dirty="0"/>
              <a:t>deter others</a:t>
            </a:r>
            <a:r>
              <a:rPr lang="en-GB" dirty="0"/>
              <a:t> and </a:t>
            </a:r>
            <a:r>
              <a:rPr lang="en-GB" b="1" dirty="0"/>
              <a:t>demonstrate the sovereign’s power</a:t>
            </a:r>
            <a:r>
              <a:rPr lang="en-GB" dirty="0"/>
              <a:t>.</a:t>
            </a:r>
            <a:endParaRPr lang="en-GB" dirty="0">
              <a:ea typeface="Calibri"/>
              <a:cs typeface="Calibri"/>
            </a:endParaRPr>
          </a:p>
          <a:p>
            <a:pPr marL="171450" indent="-171450">
              <a:buFont typeface="Arial"/>
              <a:buChar char="•"/>
            </a:pPr>
            <a:r>
              <a:rPr lang="en-GB" dirty="0"/>
              <a:t>Punishment was a </a:t>
            </a:r>
            <a:r>
              <a:rPr lang="en-GB" b="1" dirty="0"/>
              <a:t>ritual of pain</a:t>
            </a:r>
            <a:r>
              <a:rPr lang="en-GB" dirty="0"/>
              <a:t> — a theatrical display of justice.</a:t>
            </a:r>
            <a:endParaRPr lang="en-GB" dirty="0">
              <a:ea typeface="Calibri"/>
              <a:cs typeface="Calibri"/>
            </a:endParaRPr>
          </a:p>
          <a:p>
            <a:r>
              <a:rPr lang="en-GB" b="1" dirty="0"/>
              <a:t>2. Focused on the Body</a:t>
            </a:r>
            <a:endParaRPr lang="en-GB" dirty="0"/>
          </a:p>
          <a:p>
            <a:pPr marL="171450" indent="-171450">
              <a:buFont typeface="Arial"/>
              <a:buChar char="•"/>
            </a:pPr>
            <a:r>
              <a:rPr lang="en-GB" dirty="0"/>
              <a:t>The body was the </a:t>
            </a:r>
            <a:r>
              <a:rPr lang="en-GB" b="1" dirty="0"/>
              <a:t>primary target</a:t>
            </a:r>
            <a:r>
              <a:rPr lang="en-GB" dirty="0"/>
              <a:t> of punishment.</a:t>
            </a:r>
            <a:endParaRPr lang="en-GB" dirty="0">
              <a:ea typeface="Calibri"/>
              <a:cs typeface="Calibri"/>
            </a:endParaRPr>
          </a:p>
          <a:p>
            <a:pPr marL="171450" indent="-171450">
              <a:buFont typeface="Arial"/>
              <a:buChar char="•"/>
            </a:pPr>
            <a:r>
              <a:rPr lang="en-GB" dirty="0"/>
              <a:t>Justice was </a:t>
            </a:r>
            <a:r>
              <a:rPr lang="en-GB" b="1" dirty="0"/>
              <a:t>retributive</a:t>
            </a:r>
            <a:r>
              <a:rPr lang="en-GB" dirty="0"/>
              <a:t> — it aimed to </a:t>
            </a:r>
            <a:r>
              <a:rPr lang="en-GB" b="1" dirty="0"/>
              <a:t>inflict suffering</a:t>
            </a:r>
            <a:r>
              <a:rPr lang="en-GB" dirty="0"/>
              <a:t> proportionate to the crime.</a:t>
            </a:r>
            <a:endParaRPr lang="en-GB" dirty="0">
              <a:ea typeface="Calibri"/>
              <a:cs typeface="Calibri"/>
            </a:endParaRPr>
          </a:p>
          <a:p>
            <a:r>
              <a:rPr lang="en-GB" b="1" dirty="0"/>
              <a:t>3. Personal Power of the Sovereign</a:t>
            </a:r>
            <a:endParaRPr lang="en-GB" dirty="0"/>
          </a:p>
          <a:p>
            <a:pPr marL="171450" indent="-171450">
              <a:buFont typeface="Arial"/>
              <a:buChar char="•"/>
            </a:pPr>
            <a:r>
              <a:rPr lang="en-GB" dirty="0"/>
              <a:t>The king or ruler was seen as the </a:t>
            </a:r>
            <a:r>
              <a:rPr lang="en-GB" b="1" dirty="0"/>
              <a:t>embodiment of law</a:t>
            </a:r>
            <a:r>
              <a:rPr lang="en-GB" dirty="0"/>
              <a:t>.</a:t>
            </a:r>
            <a:endParaRPr lang="en-GB" dirty="0">
              <a:ea typeface="Calibri"/>
              <a:cs typeface="Calibri"/>
            </a:endParaRPr>
          </a:p>
          <a:p>
            <a:pPr marL="171450" indent="-171450">
              <a:buFont typeface="Arial"/>
              <a:buChar char="•"/>
            </a:pPr>
            <a:r>
              <a:rPr lang="en-GB" dirty="0"/>
              <a:t>Crimes were viewed as </a:t>
            </a:r>
            <a:r>
              <a:rPr lang="en-GB" b="1" dirty="0"/>
              <a:t>offenses against the sovereign</a:t>
            </a:r>
            <a:r>
              <a:rPr lang="en-GB" dirty="0"/>
              <a:t>, and punishment was a way to </a:t>
            </a:r>
            <a:r>
              <a:rPr lang="en-GB" b="1" dirty="0"/>
              <a:t>reassert authority</a:t>
            </a:r>
            <a:r>
              <a:rPr lang="en-GB" dirty="0"/>
              <a:t>.</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2545494E-01E1-49D0-A069-7ED57E4E42B8}" type="slidenum">
              <a:rPr lang="en-GB" smtClean="0"/>
              <a:t>6</a:t>
            </a:fld>
            <a:endParaRPr lang="en-GB"/>
          </a:p>
        </p:txBody>
      </p:sp>
    </p:spTree>
    <p:extLst>
      <p:ext uri="{BB962C8B-B14F-4D97-AF65-F5344CB8AC3E}">
        <p14:creationId xmlns:p14="http://schemas.microsoft.com/office/powerpoint/2010/main" val="205260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During the Enlightenment, thinkers began to </a:t>
            </a:r>
            <a:r>
              <a:rPr lang="en-GB" b="1"/>
              <a:t>question traditional authority</a:t>
            </a:r>
            <a:r>
              <a:rPr lang="en-GB"/>
              <a:t>, including the </a:t>
            </a:r>
            <a:r>
              <a:rPr lang="en-GB" b="1"/>
              <a:t>brutality of punishment</a:t>
            </a:r>
            <a:r>
              <a:rPr lang="en-GB"/>
              <a:t>. This led to a transformation in penal philosophy and practice.</a:t>
            </a:r>
            <a:endParaRPr lang="en-US"/>
          </a:p>
          <a:p>
            <a:r>
              <a:rPr lang="en-GB" b="1"/>
              <a:t>1. Shift from Pain to Reform</a:t>
            </a:r>
            <a:endParaRPr lang="en-GB"/>
          </a:p>
          <a:p>
            <a:pPr marL="171450" indent="-171450">
              <a:buFont typeface="Arial"/>
              <a:buChar char="•"/>
            </a:pPr>
            <a:r>
              <a:rPr lang="en-GB"/>
              <a:t>Punishment moved away from </a:t>
            </a:r>
            <a:r>
              <a:rPr lang="en-GB" b="1"/>
              <a:t>physical torture</a:t>
            </a:r>
            <a:r>
              <a:rPr lang="en-GB"/>
              <a:t> and </a:t>
            </a:r>
            <a:r>
              <a:rPr lang="en-GB" b="1"/>
              <a:t>public executions</a:t>
            </a:r>
            <a:r>
              <a:rPr lang="en-GB"/>
              <a:t>.</a:t>
            </a:r>
          </a:p>
          <a:p>
            <a:pPr marL="171450" indent="-171450">
              <a:buFont typeface="Arial"/>
              <a:buChar char="•"/>
            </a:pPr>
            <a:r>
              <a:rPr lang="en-GB"/>
              <a:t>The goal became </a:t>
            </a:r>
            <a:r>
              <a:rPr lang="en-GB" b="1"/>
              <a:t>rehabilitation</a:t>
            </a:r>
            <a:r>
              <a:rPr lang="en-GB"/>
              <a:t> and </a:t>
            </a:r>
            <a:r>
              <a:rPr lang="en-GB" b="1"/>
              <a:t>moral improvement</a:t>
            </a:r>
            <a:r>
              <a:rPr lang="en-GB"/>
              <a:t>, not just retribution.</a:t>
            </a:r>
          </a:p>
          <a:p>
            <a:r>
              <a:rPr lang="en-GB" b="1"/>
              <a:t>2. Rise of Rational Legal Systems</a:t>
            </a:r>
            <a:endParaRPr lang="en-GB"/>
          </a:p>
          <a:p>
            <a:pPr marL="171450" indent="-171450">
              <a:buFont typeface="Arial"/>
              <a:buChar char="•"/>
            </a:pPr>
            <a:r>
              <a:rPr lang="en-GB"/>
              <a:t>Laws and punishments were expected to be </a:t>
            </a:r>
            <a:r>
              <a:rPr lang="en-GB" b="1"/>
              <a:t>logical, proportionate, and codified</a:t>
            </a:r>
            <a:r>
              <a:rPr lang="en-GB"/>
              <a:t>.</a:t>
            </a:r>
          </a:p>
          <a:p>
            <a:pPr marL="171450" indent="-171450">
              <a:buFont typeface="Arial"/>
              <a:buChar char="•"/>
            </a:pPr>
            <a:r>
              <a:rPr lang="en-GB"/>
              <a:t>Thinkers like </a:t>
            </a:r>
            <a:r>
              <a:rPr lang="en-GB" b="1"/>
              <a:t>Cesare Beccaria</a:t>
            </a:r>
            <a:r>
              <a:rPr lang="en-GB"/>
              <a:t> argued for </a:t>
            </a:r>
            <a:r>
              <a:rPr lang="en-GB" b="1"/>
              <a:t>fair trials</a:t>
            </a:r>
            <a:r>
              <a:rPr lang="en-GB"/>
              <a:t>, </a:t>
            </a:r>
            <a:r>
              <a:rPr lang="en-GB" b="1"/>
              <a:t>presumption of innocence</a:t>
            </a:r>
            <a:r>
              <a:rPr lang="en-GB"/>
              <a:t>, and </a:t>
            </a:r>
            <a:r>
              <a:rPr lang="en-GB" b="1"/>
              <a:t>abolition of torture</a:t>
            </a:r>
            <a:r>
              <a:rPr lang="en-GB"/>
              <a:t>.</a:t>
            </a:r>
          </a:p>
          <a:p>
            <a:r>
              <a:rPr lang="en-GB" b="1"/>
              <a:t>3. Birth of the Prison System</a:t>
            </a:r>
            <a:endParaRPr lang="en-GB"/>
          </a:p>
          <a:p>
            <a:pPr marL="171450" indent="-171450">
              <a:buFont typeface="Arial"/>
              <a:buChar char="•"/>
            </a:pPr>
            <a:r>
              <a:rPr lang="en-GB"/>
              <a:t>Prisons became the </a:t>
            </a:r>
            <a:r>
              <a:rPr lang="en-GB" b="1"/>
              <a:t>main tool of punishment</a:t>
            </a:r>
            <a:r>
              <a:rPr lang="en-GB"/>
              <a:t>, replacing corporal and capital punishment.</a:t>
            </a:r>
          </a:p>
          <a:p>
            <a:pPr marL="171450" indent="-171450">
              <a:buFont typeface="Arial"/>
              <a:buChar char="•"/>
            </a:pPr>
            <a:r>
              <a:rPr lang="en-GB" dirty="0"/>
              <a:t>The idea was to </a:t>
            </a:r>
            <a:r>
              <a:rPr lang="en-GB" b="1" dirty="0"/>
              <a:t>isolate</a:t>
            </a:r>
            <a:r>
              <a:rPr lang="en-GB" dirty="0"/>
              <a:t>, </a:t>
            </a:r>
            <a:r>
              <a:rPr lang="en-GB" b="1" dirty="0"/>
              <a:t>observe</a:t>
            </a:r>
            <a:r>
              <a:rPr lang="en-GB" dirty="0"/>
              <a:t>, and </a:t>
            </a:r>
            <a:r>
              <a:rPr lang="en-GB" b="1" dirty="0"/>
              <a:t>discipline</a:t>
            </a:r>
            <a:r>
              <a:rPr lang="en-GB" dirty="0"/>
              <a:t> individuals — a concept Foucault explores deeply.</a:t>
            </a:r>
            <a:endParaRPr lang="en-GB" dirty="0">
              <a:ea typeface="Calibri"/>
              <a:cs typeface="Calibri"/>
            </a:endParaRPr>
          </a:p>
          <a:p>
            <a:r>
              <a:rPr lang="en-GB" b="1" dirty="0"/>
              <a:t>4. Surveillance and Discipline</a:t>
            </a:r>
            <a:endParaRPr lang="en-GB" dirty="0"/>
          </a:p>
          <a:p>
            <a:pPr marL="171450" indent="-171450">
              <a:buFont typeface="Arial"/>
              <a:buChar char="•"/>
            </a:pPr>
            <a:r>
              <a:rPr lang="en-GB" dirty="0"/>
              <a:t>Power became </a:t>
            </a:r>
            <a:r>
              <a:rPr lang="en-GB" b="1" dirty="0"/>
              <a:t>less visible but more pervasive</a:t>
            </a:r>
            <a:r>
              <a:rPr lang="en-GB" dirty="0"/>
              <a:t>.</a:t>
            </a:r>
          </a:p>
          <a:p>
            <a:pPr marL="171450" indent="-171450">
              <a:buFont typeface="Arial"/>
              <a:buChar char="•"/>
            </a:pPr>
            <a:r>
              <a:rPr lang="en-GB" dirty="0"/>
              <a:t>Institutions (schools, hospitals, prisons) began to </a:t>
            </a:r>
            <a:r>
              <a:rPr lang="en-GB" b="1" dirty="0"/>
              <a:t>monitor and shape </a:t>
            </a:r>
            <a:r>
              <a:rPr lang="en-GB" b="1" dirty="0" err="1"/>
              <a:t>behavior</a:t>
            </a:r>
            <a:r>
              <a:rPr lang="en-GB" dirty="0"/>
              <a:t> — what Foucault calls </a:t>
            </a:r>
            <a:r>
              <a:rPr lang="en-GB" b="1" dirty="0"/>
              <a:t>“disciplinary power.”</a:t>
            </a:r>
            <a:endParaRPr lang="en-GB"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2545494E-01E1-49D0-A069-7ED57E4E42B8}" type="slidenum">
              <a:rPr lang="en-GB" smtClean="0"/>
              <a:t>7</a:t>
            </a:fld>
            <a:endParaRPr lang="en-GB"/>
          </a:p>
        </p:txBody>
      </p:sp>
    </p:spTree>
    <p:extLst>
      <p:ext uri="{BB962C8B-B14F-4D97-AF65-F5344CB8AC3E}">
        <p14:creationId xmlns:p14="http://schemas.microsoft.com/office/powerpoint/2010/main" val="3819756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Cesare Beccaria</a:t>
            </a:r>
            <a:r>
              <a:rPr lang="en-GB"/>
              <a:t>, an Italian philosopher and criminologist, is often regarded as the founder of the Classical School of Criminology. He believed that people have free will and make rational choices. Therefore, punishment should be designed to deter crime rather than seek revenge.</a:t>
            </a:r>
            <a:endParaRPr lang="en-US"/>
          </a:p>
          <a:p>
            <a:r>
              <a:rPr lang="en-GB"/>
              <a:t>Beccaria argued that punishments should be:</a:t>
            </a:r>
          </a:p>
          <a:p>
            <a:pPr marL="171450" indent="-171450">
              <a:buFont typeface="Arial"/>
              <a:buChar char="•"/>
            </a:pPr>
            <a:r>
              <a:rPr lang="en-GB"/>
              <a:t>Certain rather than severe.</a:t>
            </a:r>
          </a:p>
          <a:p>
            <a:pPr marL="171450" indent="-171450">
              <a:buFont typeface="Arial"/>
              <a:buChar char="•"/>
            </a:pPr>
            <a:r>
              <a:rPr lang="en-GB"/>
              <a:t>Proportionate to the crime committed.</a:t>
            </a:r>
          </a:p>
          <a:p>
            <a:pPr marL="171450" indent="-171450">
              <a:buFont typeface="Arial"/>
              <a:buChar char="•"/>
            </a:pPr>
            <a:r>
              <a:rPr lang="en-GB"/>
              <a:t>Applied quickly after the offence.</a:t>
            </a:r>
          </a:p>
          <a:p>
            <a:pPr marL="171450" indent="-171450">
              <a:buFont typeface="Arial"/>
              <a:buChar char="•"/>
            </a:pPr>
            <a:r>
              <a:rPr lang="en-GB"/>
              <a:t>Based on laws that are clear and fair.</a:t>
            </a:r>
          </a:p>
          <a:p>
            <a:r>
              <a:rPr lang="en-GB"/>
              <a:t>He strongly opposed torture and the death penalty, believing these punishments were cruel and ineffective. His ideas influenced criminal justice reforms across Europe and North America and continue to underpin modern principles of fairness and proportionality in sentencing.</a:t>
            </a:r>
          </a:p>
          <a:p>
            <a:r>
              <a:rPr lang="en-GB" b="1"/>
              <a:t>Jeremy Bentham</a:t>
            </a:r>
            <a:r>
              <a:rPr lang="en-GB"/>
              <a:t>, an English philosopher, expanded on some of Beccaria's ideas through his theory of </a:t>
            </a:r>
            <a:r>
              <a:rPr lang="en-GB" b="1"/>
              <a:t>utilitarianism</a:t>
            </a:r>
            <a:r>
              <a:rPr lang="en-GB"/>
              <a:t>. Bentham argued that actions should be judged according to whether they produce the greatest good for the greatest number of people.</a:t>
            </a:r>
          </a:p>
          <a:p>
            <a:r>
              <a:rPr lang="en-GB"/>
              <a:t>In relation to prisons, Bentham believed punishment should:</a:t>
            </a:r>
          </a:p>
          <a:p>
            <a:pPr marL="171450" indent="-171450">
              <a:buFont typeface="Arial"/>
              <a:buChar char="•"/>
            </a:pPr>
            <a:r>
              <a:rPr lang="en-GB"/>
              <a:t>Prevent future crime.</a:t>
            </a:r>
          </a:p>
          <a:p>
            <a:pPr marL="171450" indent="-171450">
              <a:buFont typeface="Arial"/>
              <a:buChar char="•"/>
            </a:pPr>
            <a:r>
              <a:rPr lang="en-GB"/>
              <a:t>Reform offenders where possible.</a:t>
            </a:r>
          </a:p>
          <a:p>
            <a:pPr marL="171450" indent="-171450">
              <a:buFont typeface="Arial"/>
              <a:buChar char="•"/>
            </a:pPr>
            <a:r>
              <a:rPr lang="en-GB"/>
              <a:t>Benefit society overall.</a:t>
            </a:r>
          </a:p>
          <a:p>
            <a:r>
              <a:rPr lang="en-GB"/>
              <a:t>Bentham is most famous for designing the </a:t>
            </a:r>
            <a:r>
              <a:rPr lang="en-GB" b="1"/>
              <a:t>Panopticon</a:t>
            </a:r>
            <a:r>
              <a:rPr lang="en-GB"/>
              <a:t>, a circular prison where a central watchtower could observe all prisoners without them knowing when they were being watched. The idea was that the possibility of constant surveillance would encourage good behaviour and self-discipline.</a:t>
            </a:r>
          </a:p>
          <a:p>
            <a:r>
              <a:rPr lang="en-GB"/>
              <a:t>Although the Panopticon was never fully implemented as Bentham intended, its principles have influenced modern prison design, CCTV surveillance, and discussions about social control.</a:t>
            </a:r>
          </a:p>
          <a:p>
            <a:r>
              <a:rPr lang="en-GB"/>
              <a:t>Together, Beccaria and Bentham helped shape modern criminal justice systems by promoting rational punishment, deterrence, reform, and the efficient management of offenders. Their ideas remain highly influential in contemporary debates about prisons and punishment.</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2545494E-01E1-49D0-A069-7ED57E4E42B8}" type="slidenum">
              <a:rPr lang="en-GB" smtClean="0"/>
              <a:t>8</a:t>
            </a:fld>
            <a:endParaRPr lang="en-GB"/>
          </a:p>
        </p:txBody>
      </p:sp>
    </p:spTree>
    <p:extLst>
      <p:ext uri="{BB962C8B-B14F-4D97-AF65-F5344CB8AC3E}">
        <p14:creationId xmlns:p14="http://schemas.microsoft.com/office/powerpoint/2010/main" val="984309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introduces </a:t>
            </a:r>
            <a:r>
              <a:rPr lang="en-US" b="1"/>
              <a:t>Jeremy Bentham</a:t>
            </a:r>
            <a:r>
              <a:rPr lang="en-US"/>
              <a:t>, an English philosopher and social theorist from the eighteenth century. Bentham is best known for developing the theory of </a:t>
            </a:r>
            <a:r>
              <a:rPr lang="en-US" b="1"/>
              <a:t>utilitarianism</a:t>
            </a:r>
            <a:r>
              <a:rPr lang="en-US"/>
              <a:t>, which suggests that decisions should aim to achieve the greatest good for the greatest number of people.</a:t>
            </a:r>
          </a:p>
          <a:p>
            <a:r>
              <a:rPr lang="en-US"/>
              <a:t>One of Bentham's most famous contributions to criminal justice was the design of the </a:t>
            </a:r>
            <a:r>
              <a:rPr lang="en-US" b="1"/>
              <a:t>Panopticon prison</a:t>
            </a:r>
            <a:r>
              <a:rPr lang="en-US"/>
              <a:t>. The Panopticon was a circular prison with a central observation tower from which a single guard could potentially observe every prisoner.</a:t>
            </a:r>
            <a:endParaRPr lang="en-GB"/>
          </a:p>
          <a:p>
            <a:r>
              <a:rPr lang="en-US"/>
              <a:t>A key feature of the design was that prisoners could not tell whether they were being watched at any particular moment. Because of this uncertainty, inmates would be encouraged to behave as though they were under constant observation.</a:t>
            </a:r>
            <a:endParaRPr lang="en-GB"/>
          </a:p>
          <a:p>
            <a:r>
              <a:rPr lang="en-US"/>
              <a:t>Bentham believed that this would make prisons more efficient and reduce the need for force or punishment. Instead of relying on physical control, prisoners would begin to regulate their own behaviour through self-discipline.</a:t>
            </a:r>
            <a:endParaRPr lang="en-GB"/>
          </a:p>
          <a:p>
            <a:r>
              <a:rPr lang="en-US"/>
              <a:t>The concept demonstrates an important shift in thinking about punishment and social control. Rather than focusing solely on harsh punishment, the Panopticon aimed to influence behaviour through surveillance and the possibility of observation.</a:t>
            </a:r>
            <a:endParaRPr lang="en-GB"/>
          </a:p>
          <a:p>
            <a:r>
              <a:rPr lang="en-US"/>
              <a:t>Although the Panopticon was never built exactly as Bentham envisioned, its ideas have had a lasting influence on modern prisons. The use of CCTV, security monitoring systems, and supervision within correctional settings all reflect aspects of Bentham's original concept.</a:t>
            </a:r>
            <a:endParaRPr lang="en-GB"/>
          </a:p>
          <a:p>
            <a:r>
              <a:rPr lang="en-US"/>
              <a:t>Today, the Panopticon remains important in criminology because it raises questions about surveillance, power, control, and the balance between security and individual rights.</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9</a:t>
            </a:fld>
            <a:endParaRPr lang="en-GB"/>
          </a:p>
        </p:txBody>
      </p:sp>
    </p:spTree>
    <p:extLst>
      <p:ext uri="{BB962C8B-B14F-4D97-AF65-F5344CB8AC3E}">
        <p14:creationId xmlns:p14="http://schemas.microsoft.com/office/powerpoint/2010/main" val="2780530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Historically, punishments were often public, physical, and designed to shame offenders. Examples include </a:t>
            </a:r>
            <a:r>
              <a:rPr lang="en-US" b="1"/>
              <a:t>public floggings</a:t>
            </a:r>
            <a:r>
              <a:rPr lang="en-US"/>
              <a:t>, where individuals were whipped in front of a crowd, and </a:t>
            </a:r>
            <a:r>
              <a:rPr lang="en-US" b="1"/>
              <a:t>mutilation</a:t>
            </a:r>
            <a:r>
              <a:rPr lang="en-US"/>
              <a:t>, where parts of the body could be removed as punishment for certain crimes.</a:t>
            </a:r>
          </a:p>
          <a:p>
            <a:r>
              <a:rPr lang="en-US"/>
              <a:t>Another common punishment was </a:t>
            </a:r>
            <a:r>
              <a:rPr lang="en-US" b="1"/>
              <a:t>hanging</a:t>
            </a:r>
            <a:r>
              <a:rPr lang="en-US"/>
              <a:t>, which was used for a wide range of offences. Public executions attracted large crowds and were intended not only to punish the offender but also to discourage others from committing crimes. Capital punishment was gradually reduced and eventually abolished for murder in the UK in 1969.</a:t>
            </a:r>
            <a:endParaRPr lang="en-GB"/>
          </a:p>
          <a:p>
            <a:r>
              <a:rPr lang="en-US"/>
              <a:t>These punishments shared two main aims: to humiliate the offender and to act as a deterrent by demonstrating the consequences of criminal behaviour.</a:t>
            </a:r>
            <a:endParaRPr lang="en-GB"/>
          </a:p>
          <a:p>
            <a:r>
              <a:rPr lang="en-US"/>
              <a:t>Modern punishments are very different. Today, imprisonment is generally carried out away from public view and is governed by human rights legislation, legal safeguards, and professional standards. Physical punishment is no longer considered an acceptable part of the justice system.</a:t>
            </a:r>
            <a:endParaRPr lang="en-GB"/>
          </a:p>
          <a:p>
            <a:r>
              <a:rPr lang="en-US"/>
              <a:t>However, the question remains: </a:t>
            </a:r>
            <a:r>
              <a:rPr lang="en-US" b="1"/>
              <a:t>Has the purpose of punishment really changed?</a:t>
            </a:r>
            <a:endParaRPr lang="en-GB"/>
          </a:p>
          <a:p>
            <a:r>
              <a:rPr lang="en-US"/>
              <a:t>Many of the traditional aims still exist today. Prisons continue to:</a:t>
            </a:r>
            <a:endParaRPr lang="en-GB"/>
          </a:p>
          <a:p>
            <a:pPr marL="285750" indent="-285750">
              <a:buFont typeface="Arial"/>
              <a:buChar char="•"/>
            </a:pPr>
            <a:r>
              <a:rPr lang="en-US"/>
              <a:t>Punish offenders for their crimes.</a:t>
            </a:r>
            <a:endParaRPr lang="en-GB"/>
          </a:p>
          <a:p>
            <a:pPr marL="285750" indent="-285750">
              <a:buFont typeface="Arial"/>
              <a:buChar char="•"/>
            </a:pPr>
            <a:r>
              <a:rPr lang="en-US"/>
              <a:t>Protect society from dangerous individuals.</a:t>
            </a:r>
            <a:endParaRPr lang="en-GB"/>
          </a:p>
          <a:p>
            <a:pPr marL="285750" indent="-285750">
              <a:buFont typeface="Arial"/>
              <a:buChar char="•"/>
            </a:pPr>
            <a:r>
              <a:rPr lang="en-US"/>
              <a:t>Deter people from offending.</a:t>
            </a:r>
            <a:endParaRPr lang="en-GB"/>
          </a:p>
          <a:p>
            <a:pPr marL="285750" indent="-285750">
              <a:buFont typeface="Arial"/>
              <a:buChar char="•"/>
            </a:pPr>
            <a:r>
              <a:rPr lang="en-US"/>
              <a:t>Rehabilitate offenders and reduce reoffending.</a:t>
            </a:r>
            <a:endParaRPr lang="en-GB"/>
          </a:p>
          <a:p>
            <a:pPr marL="285750" indent="-285750">
              <a:buFont typeface="Arial"/>
              <a:buChar char="•"/>
            </a:pPr>
            <a:r>
              <a:rPr lang="en-US"/>
              <a:t>Support justice for victims and communities.</a:t>
            </a:r>
            <a:endParaRPr lang="en-GB"/>
          </a:p>
          <a:p>
            <a:r>
              <a:rPr lang="en-US"/>
              <a:t>The biggest difference is that modern prisons place a much greater emphasis on rehabilitation and reintegration. Rather than simply inflicting suffering, prisons now aim to help offenders develop skills, address the causes of their offending, and prepare for a lawful life after release.</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10</a:t>
            </a:fld>
            <a:endParaRPr lang="en-GB"/>
          </a:p>
        </p:txBody>
      </p:sp>
    </p:spTree>
    <p:extLst>
      <p:ext uri="{BB962C8B-B14F-4D97-AF65-F5344CB8AC3E}">
        <p14:creationId xmlns:p14="http://schemas.microsoft.com/office/powerpoint/2010/main" val="13073554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design of a prison is extremely important because the physical environment can influence safety, security, behaviour, wellbeing, and rehabilitation.</a:t>
            </a:r>
          </a:p>
          <a:p>
            <a:r>
              <a:rPr lang="en-US"/>
              <a:t>When designing a prison, there are several factors that need to be considered. First, the prison must be secure enough to protect the public and prevent escapes. At the same time, it should provide a safe environment for staff, visitors, and prisoners.</a:t>
            </a:r>
            <a:endParaRPr lang="en-GB"/>
          </a:p>
          <a:p>
            <a:r>
              <a:rPr lang="en-US"/>
              <a:t>Modern prison design has moved away from simply containing offenders. Many prisons are now designed to support rehabilitation by providing spaces for education, training, work, healthcare, and therapy. The idea is that offenders should leave prison better prepared to live law-abiding lives.</a:t>
            </a:r>
            <a:endParaRPr lang="en-GB"/>
          </a:p>
          <a:p>
            <a:r>
              <a:rPr lang="en-US"/>
              <a:t>Think about the outside of a prison. Should it look intimidating with high walls, fences, and security systems? Or should it appear more like a secure community that promotes rehabilitation and positive change?</a:t>
            </a:r>
            <a:endParaRPr lang="en-GB"/>
          </a:p>
          <a:p>
            <a:r>
              <a:rPr lang="en-US"/>
              <a:t>Now consider the inside. Should prisoners spend most of their time in cells, or should there be classrooms, workshops, gyms, healthcare facilities, chapels, and recreational spaces? Research suggests that prisons which provide opportunities for learning and personal development can help reduce reoffending.</a:t>
            </a:r>
            <a:endParaRPr lang="en-GB"/>
          </a:p>
          <a:p>
            <a:r>
              <a:rPr lang="en-US"/>
              <a:t>There is also a balance to be struck between punishment and rehabilitation. Some people believe prisons should be harsh to reflect the seriousness of offending. Others argue that prisons should focus on education, employment skills, mental health support, and reducing future crime.</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11</a:t>
            </a:fld>
            <a:endParaRPr lang="en-GB"/>
          </a:p>
        </p:txBody>
      </p:sp>
    </p:spTree>
    <p:extLst>
      <p:ext uri="{BB962C8B-B14F-4D97-AF65-F5344CB8AC3E}">
        <p14:creationId xmlns:p14="http://schemas.microsoft.com/office/powerpoint/2010/main" val="40704746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hM</a:t>
            </a:r>
            <a:r>
              <a:rPr lang="en-GB" b="1" dirty="0"/>
              <a:t> Prison Leicester (1829)</a:t>
            </a:r>
            <a:endParaRPr lang="en-US" dirty="0"/>
          </a:p>
          <a:p>
            <a:r>
              <a:rPr lang="en-GB" b="1"/>
              <a:t>Architectural Style:</a:t>
            </a:r>
            <a:endParaRPr lang="en-GB"/>
          </a:p>
          <a:p>
            <a:pPr marL="285750" indent="-285750">
              <a:buFont typeface="Arial"/>
              <a:buChar char="•"/>
            </a:pPr>
            <a:r>
              <a:rPr lang="en-US"/>
              <a:t>Designed by </a:t>
            </a:r>
            <a:r>
              <a:rPr lang="en-US" b="1"/>
              <a:t>William Parsons</a:t>
            </a:r>
            <a:r>
              <a:rPr lang="en-US"/>
              <a:t>, Leicester’s county surveyor.</a:t>
            </a:r>
            <a:endParaRPr lang="en-GB"/>
          </a:p>
          <a:p>
            <a:pPr marL="285750" indent="-285750">
              <a:buFont typeface="Arial"/>
              <a:buChar char="•"/>
            </a:pPr>
            <a:r>
              <a:rPr lang="en-US"/>
              <a:t>Built to resemble a </a:t>
            </a:r>
            <a:r>
              <a:rPr lang="en-US" b="1"/>
              <a:t>medieval castle</a:t>
            </a:r>
            <a:r>
              <a:rPr lang="en-US"/>
              <a:t>, with </a:t>
            </a:r>
            <a:r>
              <a:rPr lang="en-US" b="1"/>
              <a:t>turrets</a:t>
            </a:r>
            <a:r>
              <a:rPr lang="en-US"/>
              <a:t>, </a:t>
            </a:r>
            <a:r>
              <a:rPr lang="en-US" b="1"/>
              <a:t>battlements</a:t>
            </a:r>
            <a:r>
              <a:rPr lang="en-US"/>
              <a:t>, and </a:t>
            </a:r>
            <a:r>
              <a:rPr lang="en-US" b="1"/>
              <a:t>30-foot-high red brick walls</a:t>
            </a:r>
            <a:r>
              <a:rPr lang="en-US"/>
              <a:t> — among the tallest in the UK. </a:t>
            </a:r>
            <a:r>
              <a:rPr lang="en-US" dirty="0">
                <a:hlinkClick r:id="rId3"/>
              </a:rPr>
              <a:t>[en.wikipedia.org]</a:t>
            </a:r>
            <a:endParaRPr lang="en-GB"/>
          </a:p>
          <a:p>
            <a:pPr marL="285750" indent="-285750">
              <a:buFont typeface="Arial"/>
              <a:buChar char="•"/>
            </a:pPr>
            <a:r>
              <a:rPr lang="en-US" dirty="0"/>
              <a:t>The gatehouse and perimeter wall are </a:t>
            </a:r>
            <a:r>
              <a:rPr lang="en-US" b="1" dirty="0"/>
              <a:t>Grade II listed</a:t>
            </a:r>
            <a:r>
              <a:rPr lang="en-US" dirty="0"/>
              <a:t>, reflecting their historical and architectural value.</a:t>
            </a:r>
            <a:endParaRPr lang="en-GB" dirty="0"/>
          </a:p>
          <a:p>
            <a:r>
              <a:rPr lang="en-GB" b="1" dirty="0"/>
              <a:t>Symbolism and Penal Philosophy:</a:t>
            </a:r>
            <a:endParaRPr lang="en-GB" dirty="0"/>
          </a:p>
          <a:p>
            <a:pPr marL="285750" indent="-285750">
              <a:buFont typeface="Arial"/>
              <a:buChar char="•"/>
            </a:pPr>
            <a:r>
              <a:rPr lang="en-US" dirty="0"/>
              <a:t>Reflects </a:t>
            </a:r>
            <a:r>
              <a:rPr lang="en-US" b="1" dirty="0"/>
              <a:t>pre-Enlightenment and early 19th-century penal values</a:t>
            </a:r>
            <a:r>
              <a:rPr lang="en-US" dirty="0"/>
              <a:t> — punishment as </a:t>
            </a:r>
            <a:r>
              <a:rPr lang="en-US" b="1" dirty="0"/>
              <a:t>spectacle and deterrence</a:t>
            </a:r>
            <a:r>
              <a:rPr lang="en-US" dirty="0"/>
              <a:t>.</a:t>
            </a:r>
            <a:endParaRPr lang="en-GB" dirty="0"/>
          </a:p>
          <a:p>
            <a:pPr marL="285750" indent="-285750">
              <a:buFont typeface="Arial"/>
              <a:buChar char="•"/>
            </a:pPr>
            <a:r>
              <a:rPr lang="en-US" dirty="0"/>
              <a:t>Public executions were held outside the gatehouse until 1868, drawing crowds of up to 30,000. </a:t>
            </a:r>
            <a:endParaRPr lang="en-US" dirty="0">
              <a:ea typeface="Calibri"/>
              <a:cs typeface="Calibri"/>
            </a:endParaRPr>
          </a:p>
          <a:p>
            <a:pPr marL="285750" indent="-285750">
              <a:buFont typeface="Arial"/>
              <a:buChar char="•"/>
            </a:pPr>
            <a:r>
              <a:rPr lang="en-US" dirty="0"/>
              <a:t>The castle-like design was meant to </a:t>
            </a:r>
            <a:r>
              <a:rPr lang="en-US" b="1" dirty="0"/>
              <a:t>intimidate</a:t>
            </a:r>
            <a:r>
              <a:rPr lang="en-US" dirty="0"/>
              <a:t> and </a:t>
            </a:r>
            <a:r>
              <a:rPr lang="en-US" b="1" dirty="0"/>
              <a:t>assert authority</a:t>
            </a:r>
            <a:r>
              <a:rPr lang="en-US" dirty="0"/>
              <a:t>, aligning with Foucault’s idea of punishment as a visible assertion of sovereign power.</a:t>
            </a:r>
            <a:endParaRPr lang="en-GB" dirty="0"/>
          </a:p>
          <a:p>
            <a:endParaRPr lang="en-GB"/>
          </a:p>
          <a:p>
            <a:endParaRPr lang="en-GB"/>
          </a:p>
          <a:p>
            <a:r>
              <a:rPr lang="en-GB" dirty="0"/>
              <a:t> </a:t>
            </a:r>
            <a:r>
              <a:rPr lang="en-GB" b="1" dirty="0" err="1"/>
              <a:t>Deerbolt</a:t>
            </a:r>
            <a:r>
              <a:rPr lang="en-GB" b="1" dirty="0"/>
              <a:t> Prison (1973)</a:t>
            </a:r>
            <a:endParaRPr lang="en-GB" dirty="0"/>
          </a:p>
          <a:p>
            <a:r>
              <a:rPr lang="en-GB" b="1" dirty="0"/>
              <a:t>Architectural Context:</a:t>
            </a:r>
            <a:endParaRPr lang="en-GB" dirty="0"/>
          </a:p>
          <a:p>
            <a:pPr marL="285750" indent="-285750">
              <a:buFont typeface="Arial"/>
              <a:buChar char="•"/>
            </a:pPr>
            <a:r>
              <a:rPr lang="en-US" dirty="0"/>
              <a:t>Built on the site of a </a:t>
            </a:r>
            <a:r>
              <a:rPr lang="en-US" b="1" dirty="0"/>
              <a:t>former army camp</a:t>
            </a:r>
            <a:r>
              <a:rPr lang="en-US" dirty="0"/>
              <a:t> in Barnard Castle, County Durham.</a:t>
            </a:r>
            <a:endParaRPr lang="en-GB" dirty="0"/>
          </a:p>
          <a:p>
            <a:pPr marL="285750" indent="-285750">
              <a:buFont typeface="Arial"/>
              <a:buChar char="•"/>
            </a:pPr>
            <a:r>
              <a:rPr lang="en-US" dirty="0"/>
              <a:t>Opened as a youth detention </a:t>
            </a:r>
            <a:r>
              <a:rPr lang="en-US" dirty="0" err="1"/>
              <a:t>centre</a:t>
            </a:r>
            <a:r>
              <a:rPr lang="en-US" dirty="0"/>
              <a:t> with a focus on </a:t>
            </a:r>
            <a:r>
              <a:rPr lang="en-US" b="1" dirty="0"/>
              <a:t>rehabilitation and vocational training</a:t>
            </a:r>
            <a:r>
              <a:rPr lang="en-US" dirty="0"/>
              <a:t>. </a:t>
            </a:r>
            <a:endParaRPr lang="en-GB"/>
          </a:p>
          <a:p>
            <a:pPr marL="285750" indent="-285750">
              <a:buFont typeface="Arial"/>
              <a:buChar char="•"/>
            </a:pPr>
            <a:r>
              <a:rPr lang="en-US" dirty="0"/>
              <a:t>Early inmates helped </a:t>
            </a:r>
            <a:r>
              <a:rPr lang="en-US" b="1" dirty="0"/>
              <a:t>construct their own accommodation</a:t>
            </a:r>
            <a:r>
              <a:rPr lang="en-US" dirty="0"/>
              <a:t>, a concept dubbed “DIY </a:t>
            </a:r>
            <a:r>
              <a:rPr lang="en-US" dirty="0" err="1"/>
              <a:t>borstal</a:t>
            </a:r>
            <a:r>
              <a:rPr lang="en-US" dirty="0"/>
              <a:t>” — blending </a:t>
            </a:r>
            <a:r>
              <a:rPr lang="en-US" b="1" dirty="0"/>
              <a:t>practical training</a:t>
            </a:r>
            <a:r>
              <a:rPr lang="en-US" dirty="0"/>
              <a:t> with cost-saving. </a:t>
            </a:r>
            <a:endParaRPr lang="en-GB" dirty="0"/>
          </a:p>
          <a:p>
            <a:pPr marL="285750" indent="-285750">
              <a:buFont typeface="Arial"/>
              <a:buChar char="•"/>
            </a:pPr>
            <a:r>
              <a:rPr lang="en-US" dirty="0"/>
              <a:t>des</a:t>
            </a:r>
            <a:r>
              <a:rPr lang="en-GB" b="1" dirty="0" err="1"/>
              <a:t>ign</a:t>
            </a:r>
            <a:r>
              <a:rPr lang="en-GB" b="1" dirty="0"/>
              <a:t> Philosophy:</a:t>
            </a:r>
            <a:endParaRPr lang="en-GB" dirty="0">
              <a:ea typeface="Calibri"/>
              <a:cs typeface="Calibri"/>
            </a:endParaRPr>
          </a:p>
          <a:p>
            <a:pPr marL="285750" indent="-285750">
              <a:buFont typeface="Arial"/>
              <a:buChar char="•"/>
            </a:pPr>
            <a:r>
              <a:rPr lang="en-US" dirty="0"/>
              <a:t>Reflects </a:t>
            </a:r>
            <a:r>
              <a:rPr lang="en-US" b="1" dirty="0"/>
              <a:t>post-Enlightenment ideals</a:t>
            </a:r>
            <a:r>
              <a:rPr lang="en-US" dirty="0"/>
              <a:t> — punishment as </a:t>
            </a:r>
            <a:r>
              <a:rPr lang="en-US" b="1" dirty="0"/>
              <a:t>reform</a:t>
            </a:r>
            <a:r>
              <a:rPr lang="en-US" dirty="0"/>
              <a:t>, not retribution.</a:t>
            </a:r>
            <a:endParaRPr lang="en-GB" dirty="0"/>
          </a:p>
          <a:p>
            <a:pPr marL="285750" indent="-285750">
              <a:buFont typeface="Arial"/>
              <a:buChar char="•"/>
            </a:pPr>
            <a:r>
              <a:rPr lang="en-US" dirty="0"/>
              <a:t>Emphasized </a:t>
            </a:r>
            <a:r>
              <a:rPr lang="en-US" b="1" dirty="0"/>
              <a:t>education</a:t>
            </a:r>
            <a:r>
              <a:rPr lang="en-US" dirty="0"/>
              <a:t>, </a:t>
            </a:r>
            <a:r>
              <a:rPr lang="en-US" b="1" dirty="0"/>
              <a:t>skills training</a:t>
            </a:r>
            <a:r>
              <a:rPr lang="en-US" dirty="0"/>
              <a:t>, and </a:t>
            </a:r>
            <a:r>
              <a:rPr lang="en-US" b="1" dirty="0"/>
              <a:t>structured routines</a:t>
            </a:r>
            <a:r>
              <a:rPr lang="en-US" dirty="0"/>
              <a:t>.</a:t>
            </a:r>
            <a:endParaRPr lang="en-GB" dirty="0"/>
          </a:p>
          <a:p>
            <a:pPr marL="285750" indent="-285750">
              <a:buFont typeface="Arial"/>
              <a:buChar char="•"/>
            </a:pPr>
            <a:r>
              <a:rPr lang="en-US" dirty="0"/>
              <a:t>Less about architectural grandeur, more about </a:t>
            </a:r>
            <a:r>
              <a:rPr lang="en-US" b="1" dirty="0"/>
              <a:t>functionality and rehabilitation</a:t>
            </a:r>
            <a:r>
              <a:rPr lang="en-US" dirty="0"/>
              <a:t> — aligning with Foucault’s idea of </a:t>
            </a:r>
            <a:r>
              <a:rPr lang="en-US" b="1" dirty="0"/>
              <a:t>disciplinary institutions</a:t>
            </a:r>
            <a:r>
              <a:rPr lang="en-US" dirty="0"/>
              <a:t> that shape behavior through routine and surveillance.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12</a:t>
            </a:fld>
            <a:endParaRPr lang="en-GB"/>
          </a:p>
        </p:txBody>
      </p:sp>
    </p:spTree>
    <p:extLst>
      <p:ext uri="{BB962C8B-B14F-4D97-AF65-F5344CB8AC3E}">
        <p14:creationId xmlns:p14="http://schemas.microsoft.com/office/powerpoint/2010/main" val="2688564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concept of </a:t>
            </a:r>
            <a:r>
              <a:rPr lang="en-US" b="1" dirty="0"/>
              <a:t>three generations of prison design</a:t>
            </a:r>
            <a:r>
              <a:rPr lang="en-US" dirty="0"/>
              <a:t> reflects how architectural styles and penal philosophies have evolved over time.</a:t>
            </a:r>
          </a:p>
          <a:p>
            <a:r>
              <a:rPr lang="en-US" dirty="0"/>
              <a:t>The </a:t>
            </a:r>
            <a:r>
              <a:rPr lang="en-US" b="1" dirty="0"/>
              <a:t>first generation of prison design</a:t>
            </a:r>
            <a:r>
              <a:rPr lang="en-US" dirty="0"/>
              <a:t> is historically associated with the </a:t>
            </a:r>
            <a:r>
              <a:rPr lang="en-US" b="1" dirty="0"/>
              <a:t>linear layout</a:t>
            </a:r>
            <a:r>
              <a:rPr lang="en-US" dirty="0"/>
              <a:t>, which contrasts with later radial and </a:t>
            </a:r>
            <a:r>
              <a:rPr lang="en-US" err="1"/>
              <a:t>podular</a:t>
            </a:r>
            <a:r>
              <a:rPr lang="en-US" dirty="0"/>
              <a:t> designs.</a:t>
            </a:r>
            <a:endParaRPr lang="en-US" dirty="0">
              <a:ea typeface="Calibri"/>
              <a:cs typeface="Calibri"/>
            </a:endParaRPr>
          </a:p>
          <a:p>
            <a:r>
              <a:rPr lang="en-US" b="1"/>
              <a:t>First Generation Prisons – Linear Design</a:t>
            </a:r>
            <a:endParaRPr lang="en-US"/>
          </a:p>
          <a:p>
            <a:pPr marL="171450" indent="-171450">
              <a:buFont typeface="Arial"/>
              <a:buChar char="•"/>
            </a:pPr>
            <a:r>
              <a:rPr lang="en-US" b="1"/>
              <a:t>Structure</a:t>
            </a:r>
            <a:r>
              <a:rPr lang="en-US"/>
              <a:t>: Long corridors with cells lined on either side.</a:t>
            </a:r>
          </a:p>
          <a:p>
            <a:pPr marL="171450" indent="-171450">
              <a:buFont typeface="Arial"/>
              <a:buChar char="•"/>
            </a:pPr>
            <a:r>
              <a:rPr lang="en-US" b="1"/>
              <a:t>Observation</a:t>
            </a:r>
            <a:r>
              <a:rPr lang="en-US"/>
              <a:t>: Staff monitored inmates by walking up and down the corridors.</a:t>
            </a:r>
          </a:p>
          <a:p>
            <a:pPr marL="171450" indent="-171450">
              <a:buFont typeface="Arial"/>
              <a:buChar char="•"/>
            </a:pPr>
            <a:r>
              <a:rPr lang="en-US" b="1"/>
              <a:t>Supervision</a:t>
            </a:r>
            <a:r>
              <a:rPr lang="en-US"/>
              <a:t>: Limited visibility; staff could only see into cells when directly in front of them.</a:t>
            </a:r>
          </a:p>
          <a:p>
            <a:pPr marL="171450" indent="-171450">
              <a:buFont typeface="Arial"/>
              <a:buChar char="•"/>
            </a:pPr>
            <a:r>
              <a:rPr lang="en-US" b="1"/>
              <a:t>Interaction</a:t>
            </a:r>
            <a:r>
              <a:rPr lang="en-US"/>
              <a:t>: Minimal inmate interaction; focused on containment and control.</a:t>
            </a:r>
          </a:p>
          <a:p>
            <a:pPr marL="171450" indent="-171450">
              <a:buFont typeface="Arial"/>
              <a:buChar char="•"/>
            </a:pPr>
            <a:r>
              <a:rPr lang="en-US" b="1"/>
              <a:t>Philosophy</a:t>
            </a:r>
            <a:r>
              <a:rPr lang="en-US"/>
              <a:t>: Reflects a punitive approach to incarceration, emphasizing isolation over rehabilitation.</a:t>
            </a:r>
          </a:p>
          <a:p>
            <a:pPr marL="171450" indent="-171450">
              <a:buFont typeface="Arial"/>
              <a:buChar char="•"/>
            </a:pPr>
            <a:r>
              <a:rPr lang="en-US" b="1" dirty="0"/>
              <a:t>Examples</a:t>
            </a:r>
            <a:r>
              <a:rPr lang="en-US" dirty="0"/>
              <a:t>: Many early jails in the 19th and early 20th centuries used this design.</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13</a:t>
            </a:fld>
            <a:endParaRPr lang="en-GB"/>
          </a:p>
        </p:txBody>
      </p:sp>
    </p:spTree>
    <p:extLst>
      <p:ext uri="{BB962C8B-B14F-4D97-AF65-F5344CB8AC3E}">
        <p14:creationId xmlns:p14="http://schemas.microsoft.com/office/powerpoint/2010/main" val="42000089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first generation of prison design</a:t>
            </a:r>
            <a:r>
              <a:rPr lang="en-GB" dirty="0"/>
              <a:t> often featured </a:t>
            </a:r>
            <a:r>
              <a:rPr lang="en-GB" b="1" dirty="0"/>
              <a:t>radial or linear cell layouts</a:t>
            </a:r>
            <a:r>
              <a:rPr lang="en-GB" dirty="0"/>
              <a:t>, and this architectural choice was deeply tied to the penal philosophy of the time.</a:t>
            </a:r>
          </a:p>
          <a:p>
            <a:endParaRPr lang="en-GB" dirty="0"/>
          </a:p>
          <a:p>
            <a:r>
              <a:rPr lang="en-GB"/>
              <a:t>A </a:t>
            </a:r>
            <a:r>
              <a:rPr lang="en-GB" b="1"/>
              <a:t>linear cell prison</a:t>
            </a:r>
            <a:r>
              <a:rPr lang="en-GB"/>
              <a:t> is one of the oldest and most traditional prison designs. In this layout, prison cells are arranged in long straight corridors or wings, with cells located on either side of a central walkway.</a:t>
            </a:r>
          </a:p>
          <a:p>
            <a:r>
              <a:rPr lang="en-GB"/>
              <a:t>This design became common during the nineteenth century and can still be seen in many older prisons today. Staff supervise prisoners from the corridor, moving along the wing to observe activity and maintain security.</a:t>
            </a:r>
          </a:p>
          <a:p>
            <a:r>
              <a:rPr lang="en-GB"/>
              <a:t>One advantage of the linear design is that it is relatively simple and cost-effective to build. It allows officers to monitor large numbers of prisoners and provides a clear structure for movement around the prison.</a:t>
            </a:r>
          </a:p>
          <a:p>
            <a:r>
              <a:rPr lang="en-GB"/>
              <a:t>However, there are also disadvantages. Long corridors can create blind spots and make supervision more difficult compared with modern prison designs. The layout can also feel institutional and overcrowded, which may contribute to tension between prisoners.</a:t>
            </a:r>
          </a:p>
          <a:p>
            <a:r>
              <a:rPr lang="en-GB"/>
              <a:t>Many older linear prisons were designed primarily for </a:t>
            </a:r>
            <a:r>
              <a:rPr lang="en-GB" b="1"/>
              <a:t>security and containment</a:t>
            </a:r>
            <a:r>
              <a:rPr lang="en-GB"/>
              <a:t>, reflecting a time when punishment was often the main purpose of imprisonment. As ideas about rehabilitation developed, critics argued that these buildings were not always suitable for education, training, or supporting prisoner wellbeing.</a:t>
            </a:r>
          </a:p>
          <a:p>
            <a:r>
              <a:rPr lang="en-GB"/>
              <a:t>Today, some prisons still use a linear design, but many newer establishments incorporate additional features such as smaller residential units, classrooms, healthcare facilities, and communal spaces to support rehabilitation.</a:t>
            </a:r>
          </a:p>
          <a:p>
            <a:r>
              <a:rPr lang="en-GB"/>
              <a:t>When considering prison design, it is useful to think about whether a linear layout helps achieve modern prison aims, including:</a:t>
            </a:r>
          </a:p>
          <a:p>
            <a:pPr marL="171450" indent="-171450">
              <a:buFont typeface="Arial"/>
              <a:buChar char="•"/>
            </a:pPr>
            <a:r>
              <a:rPr lang="en-GB"/>
              <a:t>Safety and security.</a:t>
            </a:r>
          </a:p>
          <a:p>
            <a:pPr marL="171450" indent="-171450">
              <a:buFont typeface="Arial"/>
              <a:buChar char="•"/>
            </a:pPr>
            <a:r>
              <a:rPr lang="en-GB"/>
              <a:t>Effective supervision.</a:t>
            </a:r>
          </a:p>
          <a:p>
            <a:pPr marL="171450" indent="-171450">
              <a:buFont typeface="Arial"/>
              <a:buChar char="•"/>
            </a:pPr>
            <a:r>
              <a:rPr lang="en-GB"/>
              <a:t>Prisoner welfare.</a:t>
            </a:r>
          </a:p>
          <a:p>
            <a:pPr marL="171450" indent="-171450">
              <a:buFont typeface="Arial"/>
              <a:buChar char="•"/>
            </a:pPr>
            <a:r>
              <a:rPr lang="en-GB"/>
              <a:t>Education and rehabilitation.</a:t>
            </a:r>
          </a:p>
          <a:p>
            <a:pPr marL="171450" indent="-171450">
              <a:buFont typeface="Arial"/>
              <a:buChar char="•"/>
            </a:pPr>
            <a:r>
              <a:rPr lang="en-GB"/>
              <a:t>Reducing reoffending.</a:t>
            </a:r>
          </a:p>
          <a:p>
            <a:endParaRPr lang="en-GB" dirty="0">
              <a:ea typeface="Calibri"/>
              <a:cs typeface="Calibri"/>
            </a:endParaRPr>
          </a:p>
          <a:p>
            <a:r>
              <a:rPr lang="en-GB" b="1"/>
              <a:t>First Generation Prisons – Linear Design</a:t>
            </a:r>
            <a:endParaRPr lang="en-GB"/>
          </a:p>
          <a:p>
            <a:pPr marL="171450" indent="-171450">
              <a:buFont typeface="Arial"/>
              <a:buChar char="•"/>
            </a:pPr>
            <a:r>
              <a:rPr lang="en-GB" b="1"/>
              <a:t>Structure</a:t>
            </a:r>
            <a:r>
              <a:rPr lang="en-GB"/>
              <a:t>: Long corridors with cells lined on either side.</a:t>
            </a:r>
          </a:p>
          <a:p>
            <a:pPr marL="171450" indent="-171450">
              <a:buFont typeface="Arial"/>
              <a:buChar char="•"/>
            </a:pPr>
            <a:r>
              <a:rPr lang="en-GB" b="1"/>
              <a:t>Observation</a:t>
            </a:r>
            <a:r>
              <a:rPr lang="en-GB"/>
              <a:t>: Staff monitored inmates by walking up and down the corridors.</a:t>
            </a:r>
          </a:p>
          <a:p>
            <a:pPr marL="171450" indent="-171450">
              <a:buFont typeface="Arial"/>
              <a:buChar char="•"/>
            </a:pPr>
            <a:r>
              <a:rPr lang="en-GB" b="1"/>
              <a:t>Supervision</a:t>
            </a:r>
            <a:r>
              <a:rPr lang="en-GB"/>
              <a:t>: Limited visibility; staff could only see into cells when directly in front of them.</a:t>
            </a:r>
          </a:p>
          <a:p>
            <a:pPr marL="171450" indent="-171450">
              <a:buFont typeface="Arial"/>
              <a:buChar char="•"/>
            </a:pPr>
            <a:r>
              <a:rPr lang="en-GB" b="1"/>
              <a:t>Interaction</a:t>
            </a:r>
            <a:r>
              <a:rPr lang="en-GB"/>
              <a:t>: Minimal inmate interaction; focused on containment and control.</a:t>
            </a:r>
          </a:p>
          <a:p>
            <a:pPr marL="171450" indent="-171450">
              <a:buFont typeface="Arial"/>
              <a:buChar char="•"/>
            </a:pPr>
            <a:r>
              <a:rPr lang="en-GB" b="1"/>
              <a:t>Philosophy</a:t>
            </a:r>
            <a:r>
              <a:rPr lang="en-GB"/>
              <a:t>: Reflects a punitive approach to incarceration, emphasizing isolation over rehabilitation.</a:t>
            </a:r>
          </a:p>
          <a:p>
            <a:pPr marL="171450" indent="-171450">
              <a:buFont typeface="Arial"/>
              <a:buChar char="•"/>
            </a:pPr>
            <a:r>
              <a:rPr lang="en-GB" b="1"/>
              <a:t>Examples</a:t>
            </a:r>
            <a:r>
              <a:rPr lang="en-GB"/>
              <a:t>: Many early jails in the 19th and early 20th centuries used this design.</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2545494E-01E1-49D0-A069-7ED57E4E42B8}" type="slidenum">
              <a:rPr lang="en-GB" smtClean="0"/>
              <a:t>14</a:t>
            </a:fld>
            <a:endParaRPr lang="en-GB"/>
          </a:p>
        </p:txBody>
      </p:sp>
    </p:spTree>
    <p:extLst>
      <p:ext uri="{BB962C8B-B14F-4D97-AF65-F5344CB8AC3E}">
        <p14:creationId xmlns:p14="http://schemas.microsoft.com/office/powerpoint/2010/main" val="2554603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Jeremy Bentham and the Panopticon Vision</a:t>
            </a:r>
            <a:endParaRPr lang="en-US" dirty="0"/>
          </a:p>
          <a:p>
            <a:pPr marL="285750" indent="-285750">
              <a:buFont typeface="Arial"/>
              <a:buChar char="•"/>
            </a:pPr>
            <a:r>
              <a:rPr lang="en-US" dirty="0"/>
              <a:t>The land was purchased in 1799 by </a:t>
            </a:r>
            <a:r>
              <a:rPr lang="en-US" b="1" dirty="0"/>
              <a:t>Jeremy Bentham</a:t>
            </a:r>
            <a:r>
              <a:rPr lang="en-US" dirty="0"/>
              <a:t>, a philosopher and social reformer.</a:t>
            </a:r>
            <a:endParaRPr lang="en-GB" dirty="0"/>
          </a:p>
          <a:p>
            <a:pPr marL="285750" indent="-285750">
              <a:buFont typeface="Arial"/>
              <a:buChar char="•"/>
            </a:pPr>
            <a:r>
              <a:rPr lang="en-US" dirty="0"/>
              <a:t>Bentham proposed a </a:t>
            </a:r>
            <a:r>
              <a:rPr lang="en-US" b="1" dirty="0"/>
              <a:t>Panopticon</a:t>
            </a:r>
            <a:r>
              <a:rPr lang="en-US" dirty="0"/>
              <a:t> design: a circular building with cells around the perimeter and a central watchtower, allowing guards to observe inmates without being seen.</a:t>
            </a:r>
            <a:endParaRPr lang="en-GB" dirty="0"/>
          </a:p>
          <a:p>
            <a:pPr marL="285750" indent="-285750">
              <a:buFont typeface="Arial"/>
              <a:buChar char="•"/>
            </a:pPr>
            <a:r>
              <a:rPr lang="en-US" dirty="0"/>
              <a:t>The idea was to instill a sense of </a:t>
            </a:r>
            <a:r>
              <a:rPr lang="en-US" b="1" dirty="0"/>
              <a:t>constant surveillance</a:t>
            </a:r>
            <a:r>
              <a:rPr lang="en-US" dirty="0"/>
              <a:t>, encouraging prisoners to self-regulate their behavior.</a:t>
            </a:r>
            <a:endParaRPr lang="en-GB" dirty="0"/>
          </a:p>
          <a:p>
            <a:pPr marL="285750" indent="-285750">
              <a:buFont typeface="Arial"/>
              <a:buChar char="•"/>
            </a:pPr>
            <a:r>
              <a:rPr lang="en-US" dirty="0"/>
              <a:t>However, the Panopticon plan was </a:t>
            </a:r>
            <a:r>
              <a:rPr lang="en-US" b="1" dirty="0"/>
              <a:t>abandoned in 1812</a:t>
            </a:r>
            <a:r>
              <a:rPr lang="en-US" dirty="0"/>
              <a:t> due to practical and political challenges</a:t>
            </a:r>
            <a:endParaRPr lang="en-GB" dirty="0"/>
          </a:p>
          <a:p>
            <a:pPr>
              <a:buFont typeface="Arial"/>
              <a:buChar char="•"/>
            </a:pPr>
            <a:r>
              <a:rPr lang="en-GB" b="1"/>
              <a:t>Millbank Prison</a:t>
            </a:r>
            <a:r>
              <a:rPr lang="en-GB"/>
              <a:t> was one of the most significant prisons in the history of the British penal system. It was built in London and opened in </a:t>
            </a:r>
            <a:r>
              <a:rPr lang="en-GB" b="1"/>
              <a:t>1816</a:t>
            </a:r>
            <a:r>
              <a:rPr lang="en-GB"/>
              <a:t>, making it one of the earliest large prisons designed specifically for long-term confinement rather than public punishment.</a:t>
            </a:r>
            <a:endParaRPr lang="en-GB" dirty="0">
              <a:ea typeface="Calibri"/>
              <a:cs typeface="Calibri"/>
            </a:endParaRPr>
          </a:p>
          <a:p>
            <a:pPr>
              <a:buFont typeface="Arial"/>
              <a:buChar char="•"/>
            </a:pPr>
            <a:r>
              <a:rPr lang="en-GB"/>
              <a:t>The prison had a unique layout consisting of a </a:t>
            </a:r>
            <a:r>
              <a:rPr lang="en-GB" b="1"/>
              <a:t>hexagonal design</a:t>
            </a:r>
            <a:r>
              <a:rPr lang="en-GB"/>
              <a:t>, with six wings radiating from a central area. This design was intended to improve supervision and control of prisoners while separating different categories of offenders.</a:t>
            </a:r>
          </a:p>
          <a:p>
            <a:pPr>
              <a:buFont typeface="Arial"/>
              <a:buChar char="•"/>
            </a:pPr>
            <a:r>
              <a:rPr lang="en-GB"/>
              <a:t>Millbank was originally intended to hold offenders before they were transported to penal colonies, such as Australia. As transportation declined, it became a prison for long-term inmates.</a:t>
            </a:r>
          </a:p>
          <a:p>
            <a:pPr>
              <a:buFont typeface="Arial"/>
              <a:buChar char="•"/>
            </a:pPr>
            <a:r>
              <a:rPr lang="en-GB"/>
              <a:t>The prison reflected changing attitudes towards punishment during the nineteenth century. Instead of relying on public executions, flogging, or other physical punishments, there was growing emphasis on imprisonment as a means of controlling, reforming, and disciplining offenders.</a:t>
            </a:r>
          </a:p>
          <a:p>
            <a:pPr>
              <a:buFont typeface="Arial"/>
              <a:buChar char="•"/>
            </a:pPr>
            <a:r>
              <a:rPr lang="en-GB" dirty="0"/>
              <a:t>However, Millbank experienced a number of problems:</a:t>
            </a:r>
          </a:p>
          <a:p>
            <a:pPr>
              <a:buFont typeface="Arial"/>
              <a:buChar char="•"/>
            </a:pPr>
            <a:r>
              <a:rPr lang="en-GB"/>
              <a:t>The complex design made supervision difficult.</a:t>
            </a:r>
          </a:p>
          <a:p>
            <a:pPr>
              <a:buFont typeface="Arial"/>
              <a:buChar char="•"/>
            </a:pPr>
            <a:r>
              <a:rPr lang="en-GB"/>
              <a:t>The prison suffered from poor drainage and unhealthy conditions.</a:t>
            </a:r>
          </a:p>
          <a:p>
            <a:pPr>
              <a:buFont typeface="Arial"/>
              <a:buChar char="•"/>
            </a:pPr>
            <a:r>
              <a:rPr lang="en-GB"/>
              <a:t>Prisoners often experienced isolation and strict discipline.</a:t>
            </a:r>
          </a:p>
          <a:p>
            <a:pPr>
              <a:buFont typeface="Arial"/>
              <a:buChar char="•"/>
            </a:pPr>
            <a:r>
              <a:rPr lang="en-GB"/>
              <a:t>The building was expensive to maintain.</a:t>
            </a:r>
          </a:p>
          <a:p>
            <a:pPr>
              <a:buFont typeface="Arial"/>
              <a:buChar char="•"/>
            </a:pPr>
            <a:r>
              <a:rPr lang="en-GB"/>
              <a:t>Although Millbank was eventually demolished in the late nineteenth century, it played an important role in the development of modern prisons.</a:t>
            </a:r>
          </a:p>
          <a:p>
            <a:pPr marL="171450" indent="-171450">
              <a:buFont typeface="Arial"/>
              <a:buChar char="•"/>
            </a:pPr>
            <a:endParaRPr lang="en-GB" dirty="0">
              <a:ea typeface="Calibri"/>
              <a:cs typeface="Calibri"/>
            </a:endParaRPr>
          </a:p>
          <a:p>
            <a:pPr marL="171450" indent="-171450">
              <a:buFont typeface="Arial"/>
              <a:buChar char="•"/>
            </a:pPr>
            <a:r>
              <a:rPr lang="en-US" dirty="0"/>
              <a:t>A </a:t>
            </a:r>
            <a:r>
              <a:rPr lang="en-US" b="1" dirty="0"/>
              <a:t>hexagonal central courtyard</a:t>
            </a:r>
            <a:r>
              <a:rPr lang="en-US" dirty="0"/>
              <a:t>.</a:t>
            </a:r>
            <a:endParaRPr lang="en-US" dirty="0">
              <a:ea typeface="Calibri"/>
              <a:cs typeface="Calibri"/>
            </a:endParaRPr>
          </a:p>
          <a:p>
            <a:pPr marL="171450" indent="-171450">
              <a:buFont typeface="Arial"/>
              <a:buChar char="•"/>
            </a:pPr>
            <a:r>
              <a:rPr lang="en-US" dirty="0"/>
              <a:t>Surrounded by </a:t>
            </a:r>
            <a:r>
              <a:rPr lang="en-US" b="1" dirty="0"/>
              <a:t>six pentagonal cell blocks</a:t>
            </a:r>
            <a:r>
              <a:rPr lang="en-US" dirty="0"/>
              <a:t>.</a:t>
            </a:r>
            <a:endParaRPr lang="en-US" dirty="0">
              <a:ea typeface="Calibri"/>
              <a:cs typeface="Calibri"/>
            </a:endParaRPr>
          </a:p>
          <a:p>
            <a:pPr marL="171450" indent="-171450">
              <a:buFont typeface="Arial"/>
              <a:buChar char="•"/>
            </a:pPr>
            <a:r>
              <a:rPr lang="en-US" b="1" dirty="0"/>
              <a:t>Observation towers</a:t>
            </a:r>
            <a:r>
              <a:rPr lang="en-US" dirty="0"/>
              <a:t> at the corners.</a:t>
            </a:r>
            <a:endParaRPr lang="en-US" dirty="0">
              <a:ea typeface="Calibri"/>
              <a:cs typeface="Calibri"/>
            </a:endParaRPr>
          </a:p>
          <a:p>
            <a:pPr marL="171450" indent="-171450">
              <a:buFont typeface="Arial"/>
              <a:buChar char="•"/>
            </a:pPr>
            <a:r>
              <a:rPr lang="en-US" dirty="0"/>
              <a:t>Construction was plagued by problems due to the </a:t>
            </a:r>
            <a:r>
              <a:rPr lang="en-US" b="1" dirty="0"/>
              <a:t>marshy site</a:t>
            </a:r>
            <a:r>
              <a:rPr lang="en-US" dirty="0"/>
              <a:t>, leading to subsidence and structural instability.</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15</a:t>
            </a:fld>
            <a:endParaRPr lang="en-GB"/>
          </a:p>
        </p:txBody>
      </p:sp>
    </p:spTree>
    <p:extLst>
      <p:ext uri="{BB962C8B-B14F-4D97-AF65-F5344CB8AC3E}">
        <p14:creationId xmlns:p14="http://schemas.microsoft.com/office/powerpoint/2010/main" val="3496636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a:t>The prison was notorious for its </a:t>
            </a:r>
            <a:r>
              <a:rPr lang="en-GB" b="1" dirty="0"/>
              <a:t>harsh conditions</a:t>
            </a:r>
            <a:r>
              <a:rPr lang="en-GB" dirty="0"/>
              <a:t>: </a:t>
            </a:r>
            <a:endParaRPr lang="en-US" dirty="0"/>
          </a:p>
          <a:p>
            <a:pPr marL="171450" indent="-171450">
              <a:buFont typeface="Arial"/>
              <a:buChar char="•"/>
            </a:pPr>
            <a:r>
              <a:rPr lang="en-GB" dirty="0"/>
              <a:t>Prisoners were </a:t>
            </a:r>
            <a:r>
              <a:rPr lang="en-GB" b="1" dirty="0"/>
              <a:t>isolated</a:t>
            </a:r>
            <a:r>
              <a:rPr lang="en-GB" dirty="0"/>
              <a:t> in single cells.</a:t>
            </a:r>
            <a:endParaRPr lang="en-GB" dirty="0">
              <a:ea typeface="Calibri"/>
              <a:cs typeface="Calibri"/>
            </a:endParaRPr>
          </a:p>
          <a:p>
            <a:pPr marL="171450" indent="-171450">
              <a:buFont typeface="Arial"/>
              <a:buChar char="•"/>
            </a:pPr>
            <a:r>
              <a:rPr lang="en-GB" dirty="0"/>
              <a:t>Forbidden to speak or interact for much of their sentence.</a:t>
            </a:r>
            <a:endParaRPr lang="en-GB" dirty="0">
              <a:ea typeface="Calibri"/>
              <a:cs typeface="Calibri"/>
            </a:endParaRPr>
          </a:p>
          <a:p>
            <a:pPr marL="171450" indent="-171450">
              <a:buFont typeface="Arial"/>
              <a:buChar char="•"/>
            </a:pPr>
            <a:r>
              <a:rPr lang="en-GB" dirty="0"/>
              <a:t>Wore </a:t>
            </a:r>
            <a:r>
              <a:rPr lang="en-GB" b="1" dirty="0"/>
              <a:t>masks</a:t>
            </a:r>
            <a:r>
              <a:rPr lang="en-GB" dirty="0"/>
              <a:t> during exercise to prevent recognition.</a:t>
            </a:r>
            <a:endParaRPr lang="en-GB" dirty="0">
              <a:ea typeface="Calibri"/>
              <a:cs typeface="Calibri"/>
            </a:endParaRPr>
          </a:p>
          <a:p>
            <a:pPr marL="171450" indent="-171450">
              <a:buFont typeface="Arial"/>
              <a:buChar char="•"/>
            </a:pPr>
            <a:r>
              <a:rPr lang="en-GB" dirty="0"/>
              <a:t>Performed </a:t>
            </a:r>
            <a:r>
              <a:rPr lang="en-GB" b="1" dirty="0"/>
              <a:t>monotonous tasks</a:t>
            </a:r>
            <a:r>
              <a:rPr lang="en-GB" dirty="0"/>
              <a:t> like turning a crank.</a:t>
            </a:r>
            <a:endParaRPr lang="en-GB" dirty="0">
              <a:ea typeface="Calibri"/>
              <a:cs typeface="Calibri"/>
            </a:endParaRPr>
          </a:p>
          <a:p>
            <a:pPr marL="171450" indent="-171450">
              <a:buFont typeface="Arial"/>
              <a:buChar char="•"/>
            </a:pPr>
            <a:r>
              <a:rPr lang="en-GB" dirty="0"/>
              <a:t>Disease was rampant due to poor ventilation and the damp site—</a:t>
            </a:r>
            <a:r>
              <a:rPr lang="en-GB" b="1" dirty="0"/>
              <a:t>cholera and dysentery outbreaks</a:t>
            </a:r>
            <a:r>
              <a:rPr lang="en-GB" dirty="0"/>
              <a:t> occurred, notably in 1822 and 1824</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2545494E-01E1-49D0-A069-7ED57E4E42B8}" type="slidenum">
              <a:rPr lang="en-GB" smtClean="0"/>
              <a:t>16</a:t>
            </a:fld>
            <a:endParaRPr lang="en-GB"/>
          </a:p>
        </p:txBody>
      </p:sp>
    </p:spTree>
    <p:extLst>
      <p:ext uri="{BB962C8B-B14F-4D97-AF65-F5344CB8AC3E}">
        <p14:creationId xmlns:p14="http://schemas.microsoft.com/office/powerpoint/2010/main" val="10091137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it operates as a </a:t>
            </a:r>
            <a:r>
              <a:rPr lang="en-US" b="1"/>
              <a:t>Category C men's prison BRIXTON </a:t>
            </a:r>
          </a:p>
          <a:p>
            <a:r>
              <a:rPr lang="en-US" b="1"/>
              <a:t>HMP Brixton</a:t>
            </a:r>
            <a:r>
              <a:rPr lang="en-US"/>
              <a:t> is one of Britain's most famous prisons. It was opened in </a:t>
            </a:r>
            <a:r>
              <a:rPr lang="en-US" b="1"/>
              <a:t>1820</a:t>
            </a:r>
            <a:r>
              <a:rPr lang="en-US"/>
              <a:t> as the </a:t>
            </a:r>
            <a:r>
              <a:rPr lang="en-US" b="1"/>
              <a:t>Surrey House of Correction</a:t>
            </a:r>
            <a:r>
              <a:rPr lang="en-US"/>
              <a:t> and was originally designed to hold offenders serving short sentences. Over time, it developed into a significant local prison and remains in operation today.</a:t>
            </a:r>
            <a:endParaRPr lang="en-US" dirty="0">
              <a:ea typeface="Calibri"/>
              <a:cs typeface="Calibri"/>
            </a:endParaRPr>
          </a:p>
          <a:p>
            <a:r>
              <a:rPr lang="en-US"/>
              <a:t>The prison was built during a period when imprisonment was becoming the primary form of punishment in England, replacing many older punishments such as transportation and public execution.</a:t>
            </a:r>
          </a:p>
          <a:p>
            <a:r>
              <a:rPr lang="en-US"/>
              <a:t>Brixton was designed using a </a:t>
            </a:r>
            <a:r>
              <a:rPr lang="en-US" b="1"/>
              <a:t>radial layout</a:t>
            </a:r>
            <a:r>
              <a:rPr lang="en-US"/>
              <a:t>, a popular Victorian prison design. In a radial prison, several wings extend out from a central hub or control point. This allows prison staff to observe multiple wings from a central location and improves security and supervision.</a:t>
            </a:r>
          </a:p>
          <a:p>
            <a:r>
              <a:rPr lang="en-US"/>
              <a:t>The design reflected nineteenth-century beliefs about discipline, order, and control. Prisoners often spent long periods in their cells and followed strict rules and routines intended to encourage obedience and reform.</a:t>
            </a: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17</a:t>
            </a:fld>
            <a:endParaRPr lang="en-GB"/>
          </a:p>
        </p:txBody>
      </p:sp>
    </p:spTree>
    <p:extLst>
      <p:ext uri="{BB962C8B-B14F-4D97-AF65-F5344CB8AC3E}">
        <p14:creationId xmlns:p14="http://schemas.microsoft.com/office/powerpoint/2010/main" val="1483669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HMP Pentonville</a:t>
            </a:r>
            <a:endParaRPr lang="en-US" dirty="0"/>
          </a:p>
          <a:p>
            <a:r>
              <a:rPr lang="en-GB"/>
              <a:t>Pentonville was built using a </a:t>
            </a:r>
            <a:r>
              <a:rPr lang="en-GB" b="1"/>
              <a:t>radial design</a:t>
            </a:r>
            <a:r>
              <a:rPr lang="en-GB"/>
              <a:t>, sometimes referred to as the "separate system". The prison consisted of several wings extending from a central hall, allowing officers to observe multiple wings from one location.</a:t>
            </a:r>
          </a:p>
          <a:p>
            <a:r>
              <a:rPr lang="en-GB"/>
              <a:t>The main aim of Pentonville was not just to punish offenders but to encourage reflection and reform. Prisoners were kept in separate cells for much of the day and had very limited contact with one another. The belief was that isolation would encourage prisoners to think about their crimes and become law-abiding citizens.</a:t>
            </a:r>
          </a:p>
          <a:p>
            <a:endParaRPr lang="en-GB" b="1" dirty="0">
              <a:ea typeface="Calibri"/>
              <a:cs typeface="Calibri"/>
            </a:endParaRPr>
          </a:p>
          <a:p>
            <a:pPr marL="285750" indent="-285750">
              <a:buFont typeface="Arial"/>
              <a:buChar char="•"/>
            </a:pPr>
            <a:r>
              <a:rPr lang="en-US" b="1" dirty="0"/>
              <a:t>Location</a:t>
            </a:r>
            <a:r>
              <a:rPr lang="en-US" dirty="0"/>
              <a:t>: Caledonian Road, Islington, North London.</a:t>
            </a:r>
            <a:endParaRPr lang="en-GB" dirty="0"/>
          </a:p>
          <a:p>
            <a:pPr marL="285750" indent="-285750">
              <a:buFont typeface="Arial"/>
              <a:buChar char="•"/>
            </a:pPr>
            <a:r>
              <a:rPr lang="en-US" b="1" dirty="0"/>
              <a:t>Opened</a:t>
            </a:r>
            <a:r>
              <a:rPr lang="en-US" dirty="0"/>
              <a:t>: 1842.</a:t>
            </a:r>
            <a:endParaRPr lang="en-GB" dirty="0"/>
          </a:p>
          <a:p>
            <a:pPr marL="285750" indent="-285750">
              <a:buFont typeface="Arial"/>
              <a:buChar char="•"/>
            </a:pPr>
            <a:r>
              <a:rPr lang="en-US" b="1" dirty="0"/>
              <a:t>Type</a:t>
            </a:r>
            <a:r>
              <a:rPr lang="en-US" dirty="0"/>
              <a:t>: Category B/C </a:t>
            </a:r>
            <a:r>
              <a:rPr lang="en-US" b="1" dirty="0"/>
              <a:t>men’s prison</a:t>
            </a:r>
            <a:r>
              <a:rPr lang="en-US" dirty="0"/>
              <a:t>.</a:t>
            </a:r>
            <a:endParaRPr lang="en-GB" dirty="0"/>
          </a:p>
          <a:p>
            <a:pPr marL="285750" indent="-285750">
              <a:buFont typeface="Arial"/>
              <a:buChar char="•"/>
            </a:pPr>
            <a:r>
              <a:rPr lang="en-US" b="1" dirty="0"/>
              <a:t>Capacity</a:t>
            </a:r>
            <a:r>
              <a:rPr lang="en-US" dirty="0"/>
              <a:t>: Originally built for 520 inmates; currently holds over </a:t>
            </a:r>
            <a:r>
              <a:rPr lang="en-US" b="1" dirty="0"/>
              <a:t>1,100 adult males</a:t>
            </a:r>
            <a:r>
              <a:rPr lang="en-US" dirty="0"/>
              <a:t>, including remand and convicted prisoners. </a:t>
            </a:r>
            <a:r>
              <a:rPr lang="en-US" dirty="0">
                <a:hlinkClick r:id="rId3"/>
              </a:rPr>
              <a:t>[en.wikipedia.org]</a:t>
            </a:r>
            <a:endParaRPr lang="en-GB"/>
          </a:p>
          <a:p>
            <a:pPr marL="285750" indent="-285750">
              <a:buFont typeface="Arial"/>
              <a:buChar char="•"/>
            </a:pPr>
            <a:r>
              <a:rPr lang="en-US" b="1" dirty="0"/>
              <a:t>Design</a:t>
            </a:r>
            <a:r>
              <a:rPr lang="en-US" dirty="0"/>
              <a:t>: Radial layout with a central hall and four wings, based on the </a:t>
            </a:r>
            <a:r>
              <a:rPr lang="en-US" b="1" dirty="0"/>
              <a:t>“separate system”</a:t>
            </a:r>
            <a:r>
              <a:rPr lang="en-US" dirty="0"/>
              <a:t> intended to isolate prisoners for reflection and reform.</a:t>
            </a:r>
            <a:endParaRPr lang="en-GB" dirty="0"/>
          </a:p>
          <a:p>
            <a:r>
              <a:rPr lang="en-US" b="1" dirty="0"/>
              <a:t>Recent Issues (2025)</a:t>
            </a:r>
            <a:endParaRPr lang="en-US" dirty="0"/>
          </a:p>
          <a:p>
            <a:r>
              <a:rPr lang="en-US" dirty="0"/>
              <a:t>In July 2025, the prison was issued an </a:t>
            </a:r>
            <a:r>
              <a:rPr lang="en-US" b="1" dirty="0"/>
              <a:t>Urgent Notification</a:t>
            </a:r>
            <a:r>
              <a:rPr lang="en-US" dirty="0"/>
              <a:t> due to:</a:t>
            </a:r>
            <a:endParaRPr lang="en-US" dirty="0">
              <a:ea typeface="Calibri"/>
              <a:cs typeface="Calibri"/>
            </a:endParaRPr>
          </a:p>
          <a:p>
            <a:pPr marL="171450" indent="-171450">
              <a:buFont typeface="Arial"/>
              <a:buChar char="•"/>
            </a:pPr>
            <a:r>
              <a:rPr lang="en-US" b="1" dirty="0"/>
              <a:t>Illegal detention</a:t>
            </a:r>
            <a:r>
              <a:rPr lang="en-US" dirty="0"/>
              <a:t>: Prisoners held beyond their release dates due to administrative errors.</a:t>
            </a:r>
            <a:endParaRPr lang="en-US" dirty="0">
              <a:ea typeface="Calibri"/>
              <a:cs typeface="Calibri"/>
            </a:endParaRPr>
          </a:p>
          <a:p>
            <a:pPr marL="171450" indent="-171450">
              <a:buFont typeface="Arial"/>
              <a:buChar char="•"/>
            </a:pPr>
            <a:r>
              <a:rPr lang="en-US" b="1" dirty="0"/>
              <a:t>Unsafe conditions</a:t>
            </a:r>
            <a:r>
              <a:rPr lang="en-US" dirty="0"/>
              <a:t>: 44% of inmates reported feeling unsafe; cells lacked basic items like bedding and furniture.</a:t>
            </a:r>
            <a:endParaRPr lang="en-US" dirty="0">
              <a:ea typeface="Calibri"/>
              <a:cs typeface="Calibri"/>
            </a:endParaRPr>
          </a:p>
          <a:p>
            <a:pPr marL="171450" indent="-171450">
              <a:buFont typeface="Arial"/>
              <a:buChar char="•"/>
            </a:pPr>
            <a:r>
              <a:rPr lang="en-US" b="1" dirty="0"/>
              <a:t>Mental health risks</a:t>
            </a:r>
            <a:r>
              <a:rPr lang="en-US" dirty="0"/>
              <a:t>: Poor support for prisoners at risk of self-harm; three suicides reported in 2025.</a:t>
            </a:r>
            <a:endParaRPr lang="en-US" dirty="0">
              <a:ea typeface="Calibri"/>
              <a:cs typeface="Calibri"/>
            </a:endParaRPr>
          </a:p>
          <a:p>
            <a:pPr marL="171450" indent="-171450">
              <a:buFont typeface="Arial"/>
              <a:buChar char="•"/>
            </a:pPr>
            <a:r>
              <a:rPr lang="en-US" b="1" dirty="0"/>
              <a:t>Overcrowding and poor hygiene</a:t>
            </a:r>
            <a:r>
              <a:rPr lang="en-US" dirty="0"/>
              <a:t>: Infestations of rats and cockroaches, broken facilities, and inadequate sanitation.</a:t>
            </a:r>
            <a:endParaRPr lang="en-US" dirty="0">
              <a:ea typeface="Calibri"/>
              <a:cs typeface="Calibri"/>
            </a:endParaRPr>
          </a:p>
          <a:p>
            <a:pPr marL="171450" indent="-171450">
              <a:buFont typeface="Arial"/>
              <a:buChar char="•"/>
            </a:pPr>
            <a:r>
              <a:rPr lang="en-US" b="1" dirty="0"/>
              <a:t>Staffing problems</a:t>
            </a:r>
            <a:r>
              <a:rPr lang="en-US" dirty="0"/>
              <a:t>: Chronic understaffing and lack of accountability among officers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18</a:t>
            </a:fld>
            <a:endParaRPr lang="en-GB"/>
          </a:p>
        </p:txBody>
      </p:sp>
    </p:spTree>
    <p:extLst>
      <p:ext uri="{BB962C8B-B14F-4D97-AF65-F5344CB8AC3E}">
        <p14:creationId xmlns:p14="http://schemas.microsoft.com/office/powerpoint/2010/main" val="884556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t>
            </a:r>
            <a:r>
              <a:rPr lang="en-US" b="1"/>
              <a:t>second generation of prison design</a:t>
            </a:r>
            <a:r>
              <a:rPr lang="en-US"/>
              <a:t> developed during the nineteenth century and represented a move away from early prisons that simply confined offenders. Instead, architects began designing prisons specifically to improve supervision, discipline, and control.</a:t>
            </a:r>
          </a:p>
          <a:p>
            <a:r>
              <a:rPr lang="en-US" dirty="0"/>
              <a:t>One of the most important examples of second-generation prison design was </a:t>
            </a:r>
            <a:r>
              <a:rPr lang="en-US" b="1" dirty="0" err="1"/>
              <a:t>Pentonville</a:t>
            </a:r>
            <a:r>
              <a:rPr lang="en-US" b="1" dirty="0"/>
              <a:t> Prison</a:t>
            </a:r>
            <a:r>
              <a:rPr lang="en-US" dirty="0"/>
              <a:t>, which opened in 1842. Its </a:t>
            </a:r>
            <a:r>
              <a:rPr lang="en-US" b="1" dirty="0"/>
              <a:t>radial design</a:t>
            </a:r>
            <a:r>
              <a:rPr lang="en-US" dirty="0"/>
              <a:t> became the model for many prisons built throughout Britain and across the world. Prison wings extended from a central hub, allowing staff to supervise several wings from one location. This improved security and made prisons more efficient to manage.</a:t>
            </a:r>
            <a:endParaRPr lang="en-US" dirty="0">
              <a:ea typeface="Calibri"/>
              <a:cs typeface="Calibri"/>
            </a:endParaRPr>
          </a:p>
          <a:p>
            <a:r>
              <a:rPr lang="en-US" dirty="0"/>
              <a:t>The philosophy behind these prisons was known as the </a:t>
            </a:r>
            <a:r>
              <a:rPr lang="en-US" b="1" dirty="0"/>
              <a:t>"separate system."</a:t>
            </a:r>
            <a:r>
              <a:rPr lang="en-US" dirty="0"/>
              <a:t> Prisoners were kept apart from one another for much of the day. Reformers believed that isolation, reflection, religious instruction, and hard work would encourage offenders to repent and change their </a:t>
            </a:r>
            <a:r>
              <a:rPr lang="en-US" dirty="0" err="1"/>
              <a:t>behaviour</a:t>
            </a:r>
            <a:r>
              <a:rPr lang="en-US" dirty="0"/>
              <a:t>.</a:t>
            </a:r>
            <a:endParaRPr lang="en-US" dirty="0">
              <a:ea typeface="Calibri"/>
              <a:cs typeface="Calibri"/>
            </a:endParaRPr>
          </a:p>
          <a:p>
            <a:endParaRPr lang="en-US"/>
          </a:p>
          <a:p>
            <a:r>
              <a:rPr lang="en-US"/>
              <a:t>The </a:t>
            </a:r>
            <a:r>
              <a:rPr lang="en-US" b="1" dirty="0"/>
              <a:t>second generation of prison design</a:t>
            </a:r>
            <a:r>
              <a:rPr lang="en-US" dirty="0"/>
              <a:t> emerged in the mid-20th century as a response to the limitations of earlier models like the </a:t>
            </a:r>
            <a:r>
              <a:rPr lang="en-US" b="1" dirty="0"/>
              <a:t>linear</a:t>
            </a:r>
            <a:r>
              <a:rPr lang="en-US" dirty="0"/>
              <a:t> and </a:t>
            </a:r>
            <a:r>
              <a:rPr lang="en-US" b="1" dirty="0"/>
              <a:t>radial layouts</a:t>
            </a:r>
            <a:r>
              <a:rPr lang="en-US" dirty="0"/>
              <a:t>. This generation introduced </a:t>
            </a:r>
            <a:r>
              <a:rPr lang="en-US" b="1" dirty="0"/>
              <a:t>indirect supervision</a:t>
            </a:r>
            <a:r>
              <a:rPr lang="en-US" dirty="0"/>
              <a:t> and focused more on </a:t>
            </a:r>
            <a:r>
              <a:rPr lang="en-US" b="1" dirty="0"/>
              <a:t>security and control</a:t>
            </a:r>
            <a:r>
              <a:rPr lang="en-US" dirty="0"/>
              <a:t> than rehabilitation</a:t>
            </a:r>
            <a:endParaRPr lang="en-US" dirty="0">
              <a:ea typeface="Calibri"/>
              <a:cs typeface="Calibri"/>
            </a:endParaRPr>
          </a:p>
          <a:p>
            <a:r>
              <a:rPr lang="en-US" b="1"/>
              <a:t>Key Features of Second-Generation Prison Design</a:t>
            </a:r>
            <a:endParaRPr lang="en-US"/>
          </a:p>
          <a:p>
            <a:pPr marL="171450" indent="-171450">
              <a:buFont typeface="Arial"/>
              <a:buChar char="•"/>
            </a:pPr>
            <a:r>
              <a:rPr lang="en-US" b="1" dirty="0" err="1"/>
              <a:t>Podular</a:t>
            </a:r>
            <a:r>
              <a:rPr lang="en-US" b="1" dirty="0"/>
              <a:t> Remote Supervision</a:t>
            </a:r>
            <a:r>
              <a:rPr lang="en-US" dirty="0"/>
              <a:t>:</a:t>
            </a:r>
            <a:endParaRPr lang="en-US" dirty="0">
              <a:ea typeface="Calibri"/>
              <a:cs typeface="Calibri"/>
            </a:endParaRPr>
          </a:p>
          <a:p>
            <a:pPr marL="628650" lvl="1" indent="-171450">
              <a:buFont typeface="Arial"/>
              <a:buChar char="•"/>
            </a:pPr>
            <a:r>
              <a:rPr lang="en-US"/>
              <a:t>Prisons were divided into </a:t>
            </a:r>
            <a:r>
              <a:rPr lang="en-US" b="1"/>
              <a:t>pods or units</a:t>
            </a:r>
            <a:r>
              <a:rPr lang="en-US"/>
              <a:t>, each containing a group of cells.</a:t>
            </a:r>
          </a:p>
          <a:p>
            <a:pPr marL="628650" lvl="1" indent="-171450">
              <a:buFont typeface="Arial"/>
              <a:buChar char="•"/>
            </a:pPr>
            <a:r>
              <a:rPr lang="en-US"/>
              <a:t>Staff monitored inmates from a </a:t>
            </a:r>
            <a:r>
              <a:rPr lang="en-US" b="1"/>
              <a:t>secure control room</a:t>
            </a:r>
            <a:r>
              <a:rPr lang="en-US"/>
              <a:t> using </a:t>
            </a:r>
            <a:r>
              <a:rPr lang="en-US" b="1"/>
              <a:t>electronic surveillance</a:t>
            </a:r>
            <a:r>
              <a:rPr lang="en-US"/>
              <a:t> (e.g., cameras, intercoms).</a:t>
            </a:r>
          </a:p>
          <a:p>
            <a:pPr marL="628650" lvl="1" indent="-171450">
              <a:buFont typeface="Arial"/>
              <a:buChar char="•"/>
            </a:pPr>
            <a:r>
              <a:rPr lang="en-US" dirty="0"/>
              <a:t>Reduced direct contact between staff and inmates.</a:t>
            </a:r>
          </a:p>
          <a:p>
            <a:pPr marL="171450" indent="-171450">
              <a:buFont typeface="Arial"/>
              <a:buChar char="•"/>
            </a:pPr>
            <a:r>
              <a:rPr lang="en-US" b="1" dirty="0"/>
              <a:t>Security Over Interaction</a:t>
            </a:r>
            <a:r>
              <a:rPr lang="en-US" dirty="0"/>
              <a:t>:</a:t>
            </a:r>
            <a:endParaRPr lang="en-US" dirty="0">
              <a:ea typeface="Calibri"/>
              <a:cs typeface="Calibri"/>
            </a:endParaRPr>
          </a:p>
          <a:p>
            <a:pPr marL="628650" lvl="1" indent="-171450">
              <a:buFont typeface="Arial"/>
              <a:buChar char="•"/>
            </a:pPr>
            <a:r>
              <a:rPr lang="en-US" dirty="0"/>
              <a:t>Emphasis on </a:t>
            </a:r>
            <a:r>
              <a:rPr lang="en-US" b="1" dirty="0"/>
              <a:t>containment and surveillance</a:t>
            </a:r>
            <a:r>
              <a:rPr lang="en-US" dirty="0"/>
              <a:t>.</a:t>
            </a:r>
            <a:endParaRPr lang="en-US" dirty="0">
              <a:ea typeface="Calibri"/>
              <a:cs typeface="Calibri"/>
            </a:endParaRPr>
          </a:p>
          <a:p>
            <a:pPr marL="628650" lvl="1" indent="-171450">
              <a:buFont typeface="Arial"/>
              <a:buChar char="•"/>
            </a:pPr>
            <a:r>
              <a:rPr lang="en-US" dirty="0"/>
              <a:t>Limited opportunities for rehabilitation or meaningful interaction.</a:t>
            </a:r>
          </a:p>
          <a:p>
            <a:pPr marL="628650" lvl="1" indent="-171450">
              <a:buFont typeface="Arial"/>
              <a:buChar char="•"/>
            </a:pPr>
            <a:r>
              <a:rPr lang="en-US" dirty="0"/>
              <a:t>Often criticized for being </a:t>
            </a:r>
            <a:r>
              <a:rPr lang="en-US" b="1" dirty="0"/>
              <a:t>depersonalizing</a:t>
            </a:r>
            <a:r>
              <a:rPr lang="en-US" dirty="0"/>
              <a:t> and contributing to inmate isolation.</a:t>
            </a:r>
            <a:endParaRPr lang="en-US" dirty="0">
              <a:ea typeface="Calibri"/>
              <a:cs typeface="Calibri"/>
            </a:endParaRPr>
          </a:p>
          <a:p>
            <a:pPr marL="171450" indent="-171450">
              <a:buFont typeface="Arial"/>
              <a:buChar char="•"/>
            </a:pPr>
            <a:r>
              <a:rPr lang="en-US" b="1" dirty="0"/>
              <a:t>Architectural Layout</a:t>
            </a:r>
            <a:r>
              <a:rPr lang="en-US" dirty="0"/>
              <a:t>:</a:t>
            </a:r>
            <a:endParaRPr lang="en-US" dirty="0">
              <a:ea typeface="Calibri"/>
              <a:cs typeface="Calibri"/>
            </a:endParaRPr>
          </a:p>
          <a:p>
            <a:pPr marL="628650" lvl="1" indent="-171450">
              <a:buFont typeface="Arial"/>
              <a:buChar char="•"/>
            </a:pPr>
            <a:r>
              <a:rPr lang="en-US" dirty="0"/>
              <a:t>Units arranged for </a:t>
            </a:r>
            <a:r>
              <a:rPr lang="en-US" b="1" dirty="0"/>
              <a:t>maximum visibility</a:t>
            </a:r>
            <a:r>
              <a:rPr lang="en-US" dirty="0"/>
              <a:t> from control centers.</a:t>
            </a:r>
            <a:endParaRPr lang="en-US" dirty="0">
              <a:ea typeface="Calibri"/>
              <a:cs typeface="Calibri"/>
            </a:endParaRPr>
          </a:p>
          <a:p>
            <a:pPr marL="628650" lvl="1" indent="-171450">
              <a:buFont typeface="Arial"/>
              <a:buChar char="•"/>
            </a:pPr>
            <a:r>
              <a:rPr lang="en-US" dirty="0"/>
              <a:t>Movement of inmates was tightly controlled through </a:t>
            </a:r>
            <a:r>
              <a:rPr lang="en-US" b="1" dirty="0"/>
              <a:t>electronic doors</a:t>
            </a:r>
            <a:r>
              <a:rPr lang="en-US" dirty="0"/>
              <a:t> and </a:t>
            </a:r>
            <a:r>
              <a:rPr lang="en-US" b="1" dirty="0"/>
              <a:t>corridors</a:t>
            </a:r>
            <a:r>
              <a:rPr lang="en-US" dirty="0"/>
              <a:t>.</a:t>
            </a:r>
            <a:endParaRPr lang="en-US" dirty="0">
              <a:ea typeface="Calibri"/>
              <a:cs typeface="Calibri"/>
            </a:endParaRPr>
          </a:p>
          <a:p>
            <a:pPr marL="628650" lvl="1" indent="-171450">
              <a:buFont typeface="Arial"/>
              <a:buChar char="•"/>
            </a:pPr>
            <a:r>
              <a:rPr lang="en-US" dirty="0"/>
              <a:t>Facilities often built with </a:t>
            </a:r>
            <a:r>
              <a:rPr lang="en-US" b="1" dirty="0"/>
              <a:t>reinforced concrete</a:t>
            </a:r>
            <a:r>
              <a:rPr lang="en-US" dirty="0"/>
              <a:t>, minimal windows, and stark interiors.</a:t>
            </a:r>
          </a:p>
          <a:p>
            <a:pPr marL="171450" indent="-171450">
              <a:buFont typeface="Arial"/>
              <a:buChar char="•"/>
            </a:pPr>
            <a:r>
              <a:rPr lang="en-US" b="1" dirty="0"/>
              <a:t>Examples</a:t>
            </a:r>
            <a:r>
              <a:rPr lang="en-US" dirty="0"/>
              <a:t>:</a:t>
            </a:r>
          </a:p>
          <a:p>
            <a:pPr marL="628650" lvl="1" indent="-171450">
              <a:buFont typeface="Arial"/>
              <a:buChar char="•"/>
            </a:pPr>
            <a:r>
              <a:rPr lang="en-US" dirty="0"/>
              <a:t>Many U.S. prisons built in the 1960s–1980s follow this model.</a:t>
            </a:r>
          </a:p>
          <a:p>
            <a:pPr marL="628650" lvl="1" indent="-171450">
              <a:buFont typeface="Arial"/>
              <a:buChar char="•"/>
            </a:pPr>
            <a:r>
              <a:rPr lang="en-US" dirty="0"/>
              <a:t>In the UK, some remand </a:t>
            </a:r>
            <a:r>
              <a:rPr lang="en-US" dirty="0" err="1"/>
              <a:t>centres</a:t>
            </a:r>
            <a:r>
              <a:rPr lang="en-US" dirty="0"/>
              <a:t> and high-security prisons adopted similar principles.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19</a:t>
            </a:fld>
            <a:endParaRPr lang="en-GB"/>
          </a:p>
        </p:txBody>
      </p:sp>
    </p:spTree>
    <p:extLst>
      <p:ext uri="{BB962C8B-B14F-4D97-AF65-F5344CB8AC3E}">
        <p14:creationId xmlns:p14="http://schemas.microsoft.com/office/powerpoint/2010/main" val="3132804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b="1" dirty="0"/>
              <a:t>third generation of prison design</a:t>
            </a:r>
            <a:r>
              <a:rPr lang="en-US" dirty="0"/>
              <a:t> represents a significant shift toward </a:t>
            </a:r>
            <a:r>
              <a:rPr lang="en-US" b="1" dirty="0"/>
              <a:t>rehabilitation, humane treatment</a:t>
            </a:r>
            <a:r>
              <a:rPr lang="en-US" dirty="0"/>
              <a:t>, and </a:t>
            </a:r>
            <a:r>
              <a:rPr lang="en-US" b="1" dirty="0"/>
              <a:t>direct supervision</a:t>
            </a:r>
            <a:r>
              <a:rPr lang="en-US" dirty="0"/>
              <a:t>. This model emerged in the late 20th century and continues to influence modern correctional facilities.</a:t>
            </a:r>
          </a:p>
          <a:p>
            <a:endParaRPr lang="en-US" dirty="0"/>
          </a:p>
          <a:p>
            <a:r>
              <a:rPr lang="en-US"/>
              <a:t>The </a:t>
            </a:r>
            <a:r>
              <a:rPr lang="en-US" b="1"/>
              <a:t>third generation of prison design</a:t>
            </a:r>
            <a:r>
              <a:rPr lang="en-US"/>
              <a:t> emerged during the twentieth century and reflected changing attitudes towards imprisonment. Rather than focusing solely on surveillance, isolation, and control, designers began to consider the importance of </a:t>
            </a:r>
            <a:r>
              <a:rPr lang="en-US" b="1"/>
              <a:t>rehabilitation, interaction, and staff-prisoner relationships</a:t>
            </a:r>
            <a:r>
              <a:rPr lang="en-US"/>
              <a:t>.</a:t>
            </a:r>
          </a:p>
          <a:p>
            <a:r>
              <a:rPr lang="en-US"/>
              <a:t>Unlike second-generation prisons such as HMP </a:t>
            </a:r>
            <a:r>
              <a:rPr lang="en-US" err="1"/>
              <a:t>Pentonville</a:t>
            </a:r>
            <a:r>
              <a:rPr lang="en-US"/>
              <a:t>, which were built around large radial wings and central observation points, third-generation prisons are often designed around </a:t>
            </a:r>
            <a:r>
              <a:rPr lang="en-US" b="1"/>
              <a:t>living units or pods</a:t>
            </a:r>
            <a:r>
              <a:rPr lang="en-US"/>
              <a:t>. These smaller units create a more community-based environment and allow staff to interact more closely with prisoners.</a:t>
            </a:r>
          </a:p>
          <a:p>
            <a:r>
              <a:rPr lang="en-US"/>
              <a:t>Key features of third-generation prisons include:</a:t>
            </a:r>
          </a:p>
          <a:p>
            <a:pPr marL="171450" indent="-171450">
              <a:buFont typeface="Arial"/>
              <a:buChar char="•"/>
            </a:pPr>
            <a:r>
              <a:rPr lang="en-US"/>
              <a:t>Smaller residential units.</a:t>
            </a:r>
          </a:p>
          <a:p>
            <a:pPr marL="171450" indent="-171450">
              <a:buFont typeface="Arial"/>
              <a:buChar char="•"/>
            </a:pPr>
            <a:r>
              <a:rPr lang="en-US"/>
              <a:t>Increased staff presence within living areas.</a:t>
            </a:r>
          </a:p>
          <a:p>
            <a:pPr marL="171450" indent="-171450">
              <a:buFont typeface="Arial"/>
              <a:buChar char="•"/>
            </a:pPr>
            <a:r>
              <a:rPr lang="en-US"/>
              <a:t>More opportunities for education and rehabilitation.</a:t>
            </a:r>
          </a:p>
          <a:p>
            <a:pPr marL="171450" indent="-171450">
              <a:buFont typeface="Arial"/>
              <a:buChar char="•"/>
            </a:pPr>
            <a:r>
              <a:rPr lang="en-US"/>
              <a:t>Greater emphasis on communication between staff and prisoners.</a:t>
            </a:r>
          </a:p>
          <a:p>
            <a:pPr marL="171450" indent="-171450">
              <a:buFont typeface="Arial"/>
              <a:buChar char="•"/>
            </a:pPr>
            <a:r>
              <a:rPr lang="en-US"/>
              <a:t>Improved facilities for healthcare, training, and recreation.</a:t>
            </a:r>
          </a:p>
          <a:p>
            <a:r>
              <a:rPr lang="en-US"/>
              <a:t>The philosophy behind this design is that positive relationships between prison staff and prisoners can improve </a:t>
            </a:r>
            <a:r>
              <a:rPr lang="en-US" err="1"/>
              <a:t>behaviour</a:t>
            </a:r>
            <a:r>
              <a:rPr lang="en-US"/>
              <a:t>, reduce violence, and support rehabilitation.</a:t>
            </a:r>
          </a:p>
          <a:p>
            <a:r>
              <a:rPr lang="en-US"/>
              <a:t>In third-generation prisons, officers are encouraged to engage directly with prisoners rather than simply observe them from a distance. This approach recognises that imprisonment should not only punish offenders but also help prepare them for successful reintegration into society.</a:t>
            </a:r>
          </a:p>
          <a:p>
            <a:endParaRPr lang="en-US" dirty="0">
              <a:ea typeface="Calibri" panose="020F0502020204030204"/>
              <a:cs typeface="Calibri" panose="020F0502020204030204"/>
            </a:endParaRPr>
          </a:p>
          <a:p>
            <a:endParaRPr lang="en-US" dirty="0"/>
          </a:p>
          <a:p>
            <a:endParaRPr lang="en-US" dirty="0"/>
          </a:p>
          <a:p>
            <a:pPr marL="171450" indent="-171450">
              <a:buFont typeface="Arial"/>
              <a:buChar char="•"/>
            </a:pPr>
            <a:r>
              <a:rPr lang="en-US" b="1" dirty="0" err="1"/>
              <a:t>Podular</a:t>
            </a:r>
            <a:r>
              <a:rPr lang="en-US" b="1" dirty="0"/>
              <a:t> Direct Supervision</a:t>
            </a:r>
            <a:r>
              <a:rPr lang="en-US" dirty="0"/>
              <a:t>:</a:t>
            </a:r>
            <a:endParaRPr lang="en-US" dirty="0">
              <a:ea typeface="Calibri"/>
              <a:cs typeface="Calibri"/>
            </a:endParaRPr>
          </a:p>
          <a:p>
            <a:pPr marL="171450" indent="-171450">
              <a:buFont typeface="Arial"/>
              <a:buChar char="•"/>
            </a:pPr>
            <a:r>
              <a:rPr lang="en-US" dirty="0"/>
              <a:t>Inmates are housed in </a:t>
            </a:r>
            <a:r>
              <a:rPr lang="en-US" b="1" dirty="0"/>
              <a:t>pods</a:t>
            </a:r>
            <a:r>
              <a:rPr lang="en-US" dirty="0"/>
              <a:t> or units with a </a:t>
            </a:r>
            <a:r>
              <a:rPr lang="en-US" b="1" dirty="0"/>
              <a:t>central dayroom</a:t>
            </a:r>
            <a:r>
              <a:rPr lang="en-US" dirty="0"/>
              <a:t>.</a:t>
            </a:r>
            <a:endParaRPr lang="en-US" dirty="0">
              <a:ea typeface="Calibri"/>
              <a:cs typeface="Calibri"/>
            </a:endParaRPr>
          </a:p>
          <a:p>
            <a:pPr marL="171450" indent="-171450">
              <a:buFont typeface="Arial"/>
              <a:buChar char="•"/>
            </a:pPr>
            <a:r>
              <a:rPr lang="en-US" dirty="0"/>
              <a:t>Officers are </a:t>
            </a:r>
            <a:r>
              <a:rPr lang="en-US" b="1" dirty="0"/>
              <a:t>stationed inside the housing unit</a:t>
            </a:r>
            <a:r>
              <a:rPr lang="en-US" dirty="0"/>
              <a:t>, not in remote control rooms.</a:t>
            </a:r>
            <a:endParaRPr lang="en-US" dirty="0">
              <a:ea typeface="Calibri"/>
              <a:cs typeface="Calibri"/>
            </a:endParaRPr>
          </a:p>
          <a:p>
            <a:pPr marL="171450" indent="-171450">
              <a:buFont typeface="Arial"/>
              <a:buChar char="•"/>
            </a:pPr>
            <a:r>
              <a:rPr lang="en-US" dirty="0"/>
              <a:t>This allows for </a:t>
            </a:r>
            <a:r>
              <a:rPr lang="en-US" b="1" dirty="0"/>
              <a:t>constant interaction</a:t>
            </a:r>
            <a:r>
              <a:rPr lang="en-US" dirty="0"/>
              <a:t>, better communication, and quicker response to issues.</a:t>
            </a:r>
            <a:endParaRPr lang="en-US" dirty="0">
              <a:ea typeface="Calibri"/>
              <a:cs typeface="Calibri"/>
            </a:endParaRPr>
          </a:p>
          <a:p>
            <a:pPr marL="171450" indent="-171450">
              <a:buFont typeface="Arial"/>
              <a:buChar char="•"/>
            </a:pPr>
            <a:r>
              <a:rPr lang="en-US" b="1" dirty="0"/>
              <a:t>Focus on Rehabilitation</a:t>
            </a:r>
            <a:r>
              <a:rPr lang="en-US" dirty="0"/>
              <a:t>:</a:t>
            </a:r>
            <a:endParaRPr lang="en-US" dirty="0">
              <a:ea typeface="Calibri"/>
              <a:cs typeface="Calibri"/>
            </a:endParaRPr>
          </a:p>
          <a:p>
            <a:pPr marL="171450" indent="-171450">
              <a:buFont typeface="Arial"/>
              <a:buChar char="•"/>
            </a:pPr>
            <a:r>
              <a:rPr lang="en-US" dirty="0"/>
              <a:t>Facilities include </a:t>
            </a:r>
            <a:r>
              <a:rPr lang="en-US" b="1" dirty="0"/>
              <a:t>education rooms</a:t>
            </a:r>
            <a:r>
              <a:rPr lang="en-US" dirty="0"/>
              <a:t>, </a:t>
            </a:r>
            <a:r>
              <a:rPr lang="en-US" b="1" dirty="0"/>
              <a:t>counseling spaces</a:t>
            </a:r>
            <a:r>
              <a:rPr lang="en-US" dirty="0"/>
              <a:t>, and </a:t>
            </a:r>
            <a:r>
              <a:rPr lang="en-US" b="1" dirty="0"/>
              <a:t>recreational areas</a:t>
            </a:r>
            <a:r>
              <a:rPr lang="en-US" dirty="0"/>
              <a:t>.</a:t>
            </a:r>
            <a:endParaRPr lang="en-US" dirty="0">
              <a:ea typeface="Calibri"/>
              <a:cs typeface="Calibri"/>
            </a:endParaRPr>
          </a:p>
          <a:p>
            <a:pPr marL="171450" indent="-171450">
              <a:buFont typeface="Arial"/>
              <a:buChar char="•"/>
            </a:pPr>
            <a:r>
              <a:rPr lang="en-US" dirty="0"/>
              <a:t>Emphasis on </a:t>
            </a:r>
            <a:r>
              <a:rPr lang="en-US" b="1" dirty="0"/>
              <a:t>mental health</a:t>
            </a:r>
            <a:r>
              <a:rPr lang="en-US" dirty="0"/>
              <a:t>, </a:t>
            </a:r>
            <a:r>
              <a:rPr lang="en-US" b="1" dirty="0"/>
              <a:t>substance abuse treatment</a:t>
            </a:r>
            <a:r>
              <a:rPr lang="en-US" dirty="0"/>
              <a:t>, and </a:t>
            </a:r>
            <a:r>
              <a:rPr lang="en-US" b="1" dirty="0"/>
              <a:t>skills training</a:t>
            </a:r>
            <a:r>
              <a:rPr lang="en-US" dirty="0"/>
              <a:t>.</a:t>
            </a:r>
            <a:endParaRPr lang="en-US" dirty="0">
              <a:ea typeface="Calibri"/>
              <a:cs typeface="Calibri"/>
            </a:endParaRPr>
          </a:p>
          <a:p>
            <a:pPr marL="171450" indent="-171450">
              <a:buFont typeface="Arial"/>
              <a:buChar char="•"/>
            </a:pPr>
            <a:r>
              <a:rPr lang="en-US" dirty="0"/>
              <a:t>Designed to reduce recidivism by preparing inmates for reintegration.</a:t>
            </a:r>
            <a:endParaRPr lang="en-US" dirty="0">
              <a:ea typeface="Calibri"/>
              <a:cs typeface="Calibri"/>
            </a:endParaRPr>
          </a:p>
          <a:p>
            <a:pPr marL="171450" indent="-171450">
              <a:buFont typeface="Arial"/>
              <a:buChar char="•"/>
            </a:pPr>
            <a:r>
              <a:rPr lang="en-US" b="1" dirty="0"/>
              <a:t>Architectural Design</a:t>
            </a:r>
            <a:r>
              <a:rPr lang="en-US" dirty="0"/>
              <a:t>:</a:t>
            </a:r>
            <a:endParaRPr lang="en-US" dirty="0">
              <a:ea typeface="Calibri"/>
              <a:cs typeface="Calibri"/>
            </a:endParaRPr>
          </a:p>
          <a:p>
            <a:pPr marL="171450" indent="-171450">
              <a:buFont typeface="Arial"/>
              <a:buChar char="•"/>
            </a:pPr>
            <a:r>
              <a:rPr lang="en-US" dirty="0"/>
              <a:t>Open, well-lit spaces with </a:t>
            </a:r>
            <a:r>
              <a:rPr lang="en-US" b="1" dirty="0"/>
              <a:t>natural light</a:t>
            </a:r>
            <a:r>
              <a:rPr lang="en-US" dirty="0"/>
              <a:t> and </a:t>
            </a:r>
            <a:r>
              <a:rPr lang="en-US" b="1" dirty="0"/>
              <a:t>calming colors</a:t>
            </a:r>
            <a:r>
              <a:rPr lang="en-US" dirty="0"/>
              <a:t>.</a:t>
            </a:r>
            <a:endParaRPr lang="en-US" dirty="0">
              <a:ea typeface="Calibri"/>
              <a:cs typeface="Calibri"/>
            </a:endParaRPr>
          </a:p>
          <a:p>
            <a:pPr marL="171450" indent="-171450">
              <a:buFont typeface="Arial"/>
              <a:buChar char="•"/>
            </a:pPr>
            <a:r>
              <a:rPr lang="en-US" dirty="0"/>
              <a:t>Noise reduction and privacy are considered in layout.</a:t>
            </a:r>
            <a:endParaRPr lang="en-US" dirty="0">
              <a:ea typeface="Calibri"/>
              <a:cs typeface="Calibri"/>
            </a:endParaRPr>
          </a:p>
          <a:p>
            <a:pPr marL="171450" indent="-171450">
              <a:buFont typeface="Arial"/>
              <a:buChar char="•"/>
            </a:pPr>
            <a:r>
              <a:rPr lang="en-US" dirty="0"/>
              <a:t>Often includes </a:t>
            </a:r>
            <a:r>
              <a:rPr lang="en-US" b="1" dirty="0"/>
              <a:t>green spaces</a:t>
            </a:r>
            <a:r>
              <a:rPr lang="en-US" dirty="0"/>
              <a:t> or outdoor areas.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20</a:t>
            </a:fld>
            <a:endParaRPr lang="en-GB"/>
          </a:p>
        </p:txBody>
      </p:sp>
    </p:spTree>
    <p:extLst>
      <p:ext uri="{BB962C8B-B14F-4D97-AF65-F5344CB8AC3E}">
        <p14:creationId xmlns:p14="http://schemas.microsoft.com/office/powerpoint/2010/main" val="22550887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Century there was a sense of invisibility of the business there was very awareness regarding </a:t>
            </a:r>
          </a:p>
          <a:p>
            <a:r>
              <a:rPr lang="en-IN"/>
              <a:t>This slide highlights some of the major developments in prison design and prison policy during the twentieth and twenty-first centuries.</a:t>
            </a:r>
          </a:p>
          <a:p>
            <a:r>
              <a:rPr lang="en-IN"/>
              <a:t>In the </a:t>
            </a:r>
            <a:r>
              <a:rPr lang="en-IN" b="1"/>
              <a:t>1930s</a:t>
            </a:r>
            <a:r>
              <a:rPr lang="en-IN"/>
              <a:t>, the prison service introduced </a:t>
            </a:r>
            <a:r>
              <a:rPr lang="en-IN" b="1"/>
              <a:t>open prisons</a:t>
            </a:r>
            <a:r>
              <a:rPr lang="en-IN"/>
              <a:t>. These prisons had reduced security measures and were designed for lower-risk offenders nearing release. The aim was to help prisoners gradually adjust to life in the community while encouraging responsibility and trust.</a:t>
            </a:r>
          </a:p>
          <a:p>
            <a:r>
              <a:rPr lang="en-IN"/>
              <a:t>Between </a:t>
            </a:r>
            <a:r>
              <a:rPr lang="en-IN" b="1"/>
              <a:t>1960 and 1970</a:t>
            </a:r>
            <a:r>
              <a:rPr lang="en-IN"/>
              <a:t>, there was a significant expansion of the prison estate, with </a:t>
            </a:r>
            <a:r>
              <a:rPr lang="en-IN" b="1"/>
              <a:t>22 new prisons being constructed</a:t>
            </a:r>
            <a:r>
              <a:rPr lang="en-IN"/>
              <a:t>. This was largely due to increasing prisoner numbers and the need to modernise older Victorian prisons.</a:t>
            </a:r>
          </a:p>
          <a:p>
            <a:r>
              <a:rPr lang="en-IN"/>
              <a:t>In </a:t>
            </a:r>
            <a:r>
              <a:rPr lang="en-IN" b="1"/>
              <a:t>1966</a:t>
            </a:r>
            <a:r>
              <a:rPr lang="en-IN"/>
              <a:t>, the </a:t>
            </a:r>
            <a:r>
              <a:rPr lang="en-IN" b="1"/>
              <a:t>Mountbatten Committee</a:t>
            </a:r>
            <a:r>
              <a:rPr lang="en-IN"/>
              <a:t> reviewed prison security following a series of high-profile escapes. The committee recommended improvements to prison design, security systems, staff training, and prisoner categorisation. These recommendations influenced prison construction and management for many years.</a:t>
            </a:r>
          </a:p>
          <a:p>
            <a:r>
              <a:rPr lang="en-IN" dirty="0"/>
              <a:t>During the </a:t>
            </a:r>
            <a:r>
              <a:rPr lang="en-IN" b="1" dirty="0"/>
              <a:t>1990s</a:t>
            </a:r>
            <a:r>
              <a:rPr lang="en-IN" dirty="0"/>
              <a:t>, the prison system experienced a number of serious disturbances and riots. The most significant was the </a:t>
            </a:r>
            <a:r>
              <a:rPr lang="en-IN" b="1" dirty="0"/>
              <a:t>Strangeways Prison Riot</a:t>
            </a:r>
            <a:r>
              <a:rPr lang="en-IN" dirty="0"/>
              <a:t> in 1990, which highlighted concerns about overcrowding, poor conditions, and prisoner treatment. These events led to major reviews of prison conditions and management.</a:t>
            </a:r>
          </a:p>
          <a:p>
            <a:r>
              <a:rPr lang="en-IN" dirty="0"/>
              <a:t>Also during the 1990s, the government introduced the </a:t>
            </a:r>
            <a:r>
              <a:rPr lang="en-IN" b="1" dirty="0"/>
              <a:t>Private Finance Initiative (PFI)</a:t>
            </a:r>
            <a:r>
              <a:rPr lang="en-IN" dirty="0"/>
              <a:t>. This allowed private companies to design, build, and sometimes operate prisons on behalf of the state. Examples include several modern prisons built with greater emphasis on efficiency, technology, and cost control.</a:t>
            </a:r>
          </a:p>
          <a:p>
            <a:r>
              <a:rPr lang="en-IN"/>
              <a:t>In the </a:t>
            </a:r>
            <a:r>
              <a:rPr lang="en-IN" b="1"/>
              <a:t>2000s</a:t>
            </a:r>
            <a:r>
              <a:rPr lang="en-IN"/>
              <a:t>, prison design moved towards larger and more complex establishments, often referred to as </a:t>
            </a:r>
            <a:r>
              <a:rPr lang="en-IN" b="1"/>
              <a:t>"super-prisons"</a:t>
            </a:r>
            <a:r>
              <a:rPr lang="en-IN"/>
              <a:t> or </a:t>
            </a:r>
            <a:r>
              <a:rPr lang="en-IN" b="1"/>
              <a:t>"supersized prisons."</a:t>
            </a:r>
            <a:r>
              <a:rPr lang="en-IN"/>
              <a:t> These facilities were built to accommodate large numbers of prisoners while offering education, healthcare, work opportunities, and rehabilitation programmes within a single site.</a:t>
            </a:r>
          </a:p>
          <a:p>
            <a:endParaRPr lang="en-IN"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21</a:t>
            </a:fld>
            <a:endParaRPr lang="en-GB"/>
          </a:p>
        </p:txBody>
      </p:sp>
    </p:spTree>
    <p:extLst>
      <p:ext uri="{BB962C8B-B14F-4D97-AF65-F5344CB8AC3E}">
        <p14:creationId xmlns:p14="http://schemas.microsoft.com/office/powerpoint/2010/main" val="18033855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Jewkes, Y. and Moran, D. (2017)</a:t>
            </a:r>
            <a:r>
              <a:rPr lang="en-US"/>
              <a:t>. </a:t>
            </a:r>
            <a:r>
              <a:rPr lang="en-US" i="1"/>
              <a:t>Prison Architecture and Design: Perspectives from Criminology and Carceral Geography</a:t>
            </a:r>
            <a:r>
              <a:rPr lang="en-US"/>
              <a:t>. In A. Liebling, L. McAra and S. Maruna (eds.), </a:t>
            </a:r>
            <a:r>
              <a:rPr lang="en-US" b="1"/>
              <a:t>The Oxford Handbook of Criminology</a:t>
            </a:r>
            <a:r>
              <a:rPr lang="en-US"/>
              <a:t> (6th ed.). Oxford: Oxford University Press, pp. 541-561.</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22</a:t>
            </a:fld>
            <a:endParaRPr lang="en-GB"/>
          </a:p>
        </p:txBody>
      </p:sp>
    </p:spTree>
    <p:extLst>
      <p:ext uri="{BB962C8B-B14F-4D97-AF65-F5344CB8AC3E}">
        <p14:creationId xmlns:p14="http://schemas.microsoft.com/office/powerpoint/2010/main" val="41460936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HMP Berwyn</a:t>
            </a:r>
            <a:r>
              <a:rPr lang="en-US" dirty="0"/>
              <a:t>, located in Wrexham, North Wales, officially </a:t>
            </a:r>
            <a:r>
              <a:rPr lang="en-US" b="1" dirty="0"/>
              <a:t>opened on 28 February 2017</a:t>
            </a:r>
            <a:r>
              <a:rPr lang="en-US" dirty="0"/>
              <a:t>. It was designed to be a </a:t>
            </a:r>
            <a:r>
              <a:rPr lang="en-US" b="1" dirty="0"/>
              <a:t>modern Category C men's prison</a:t>
            </a:r>
            <a:r>
              <a:rPr lang="en-US" dirty="0"/>
              <a:t> with a strong emphasis on </a:t>
            </a:r>
            <a:r>
              <a:rPr lang="en-US" b="1" dirty="0"/>
              <a:t>rehabilitation and community-style living</a:t>
            </a:r>
          </a:p>
          <a:p>
            <a:pPr marL="171450" indent="-171450">
              <a:buFont typeface="Arial"/>
              <a:buChar char="•"/>
            </a:pPr>
            <a:r>
              <a:rPr lang="en-US" dirty="0"/>
              <a:t>It is the </a:t>
            </a:r>
            <a:r>
              <a:rPr lang="en-US" b="1" dirty="0"/>
              <a:t>largest prison in the UK</a:t>
            </a:r>
            <a:r>
              <a:rPr lang="en-US" dirty="0"/>
              <a:t>, with a capacity of around </a:t>
            </a:r>
            <a:r>
              <a:rPr lang="en-US" b="1" dirty="0"/>
              <a:t>2,106 inmates</a:t>
            </a:r>
            <a:r>
              <a:rPr lang="en-US" dirty="0"/>
              <a:t>.</a:t>
            </a:r>
          </a:p>
          <a:p>
            <a:pPr marL="171450" indent="-171450">
              <a:buFont typeface="Arial"/>
              <a:buChar char="•"/>
            </a:pPr>
            <a:r>
              <a:rPr lang="en-US" dirty="0"/>
              <a:t>Built at a cost of </a:t>
            </a:r>
            <a:r>
              <a:rPr lang="en-US" b="1" dirty="0"/>
              <a:t>£250 million</a:t>
            </a:r>
            <a:r>
              <a:rPr lang="en-US" dirty="0"/>
              <a:t>, it was intended to be the </a:t>
            </a:r>
            <a:r>
              <a:rPr lang="en-US" b="1" dirty="0"/>
              <a:t>most cost-effective</a:t>
            </a:r>
            <a:r>
              <a:rPr lang="en-US" dirty="0"/>
              <a:t> prison in the country.</a:t>
            </a:r>
          </a:p>
          <a:p>
            <a:pPr marL="171450" indent="-171450">
              <a:buFont typeface="Arial"/>
              <a:buChar char="•"/>
            </a:pPr>
            <a:r>
              <a:rPr lang="en-US" dirty="0"/>
              <a:t>The prison is divided into three residential units: </a:t>
            </a:r>
            <a:r>
              <a:rPr lang="en-US" b="1" dirty="0"/>
              <a:t>Bala</a:t>
            </a:r>
            <a:r>
              <a:rPr lang="en-US" dirty="0"/>
              <a:t>, </a:t>
            </a:r>
            <a:r>
              <a:rPr lang="en-US" b="1" dirty="0"/>
              <a:t>Alwen</a:t>
            </a:r>
            <a:r>
              <a:rPr lang="en-US" dirty="0"/>
              <a:t>, and </a:t>
            </a:r>
            <a:r>
              <a:rPr lang="en-US" b="1" dirty="0"/>
              <a:t>Ceiriog</a:t>
            </a:r>
            <a:r>
              <a:rPr lang="en-US" dirty="0"/>
              <a:t>.</a:t>
            </a:r>
          </a:p>
          <a:p>
            <a:pPr marL="171450" indent="-171450">
              <a:buFont typeface="Arial"/>
              <a:buChar char="•"/>
            </a:pPr>
            <a:r>
              <a:rPr lang="en-US" dirty="0"/>
              <a:t>It was designed to house </a:t>
            </a:r>
            <a:r>
              <a:rPr lang="en-US" b="1" dirty="0"/>
              <a:t>adult male prisoners</a:t>
            </a:r>
            <a:r>
              <a:rPr lang="en-US" dirty="0"/>
              <a:t>, not women.</a:t>
            </a:r>
          </a:p>
          <a:p>
            <a:r>
              <a:rPr lang="en-US" dirty="0"/>
              <a:t>Jewkes and Johnston argue that </a:t>
            </a:r>
            <a:r>
              <a:rPr lang="en-US" b="1" dirty="0"/>
              <a:t>media coverage of crime often evokes strong emotional reactions</a:t>
            </a:r>
            <a:r>
              <a:rPr lang="en-US" dirty="0"/>
              <a:t>, such as fear, anger, or moral outrage. These reactions are not just passive responses but can influence how people think about crime, justice, and punishment. The media doesn't just report crime—it helps construct social meanings around it.</a:t>
            </a:r>
          </a:p>
          <a:p>
            <a:endParaRPr lang="en-US" dirty="0">
              <a:ea typeface="Calibri"/>
              <a:cs typeface="Calibri"/>
            </a:endParaRPr>
          </a:p>
          <a:p>
            <a:endParaRPr lang="en-US" dirty="0">
              <a:ea typeface="Calibri"/>
              <a:cs typeface="Calibri"/>
            </a:endParaRPr>
          </a:p>
          <a:p>
            <a:r>
              <a:rPr lang="en-US" b="1"/>
              <a:t>Jewkes, Y. and Moran, D. (2017)</a:t>
            </a:r>
            <a:r>
              <a:rPr lang="en-US"/>
              <a:t>. </a:t>
            </a:r>
            <a:r>
              <a:rPr lang="en-US" i="1"/>
              <a:t>Prison Architecture and Design: Perspectives from Criminology and Carceral Geography</a:t>
            </a:r>
            <a:r>
              <a:rPr lang="en-US"/>
              <a:t>. In A. Liebling, L. McAra and S. Maruna (eds.), </a:t>
            </a:r>
            <a:r>
              <a:rPr lang="en-US" b="1"/>
              <a:t>The Oxford Handbook of Criminology</a:t>
            </a:r>
            <a:r>
              <a:rPr lang="en-US"/>
              <a:t> (6th ed.). Oxford: Oxford University Press, pp. 541-561.</a:t>
            </a:r>
            <a:endParaRPr lang="en-US" dirty="0">
              <a:solidFill>
                <a:srgbClr val="444444"/>
              </a:solidFill>
            </a:endParaRPr>
          </a:p>
          <a:p>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23</a:t>
            </a:fld>
            <a:endParaRPr lang="en-GB"/>
          </a:p>
        </p:txBody>
      </p:sp>
    </p:spTree>
    <p:extLst>
      <p:ext uri="{BB962C8B-B14F-4D97-AF65-F5344CB8AC3E}">
        <p14:creationId xmlns:p14="http://schemas.microsoft.com/office/powerpoint/2010/main" val="572831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Wall, I. (2016) </a:t>
            </a:r>
            <a:r>
              <a:rPr lang="en-US" i="1"/>
              <a:t>Why the design of prisons matters</a:t>
            </a:r>
            <a:r>
              <a:rPr lang="en-US"/>
              <a:t>. The Guardian, 28 September 2016. Available at: </a:t>
            </a:r>
            <a:r>
              <a:rPr lang="en-US" dirty="0">
                <a:hlinkClick r:id="rId3"/>
              </a:rPr>
              <a:t>https://www.theguardian.com</a:t>
            </a:r>
            <a:endParaRPr lang="en-US"/>
          </a:p>
          <a:p>
            <a:endParaRPr lang="en-US" dirty="0">
              <a:ea typeface="Calibri"/>
              <a:cs typeface="Calibri"/>
            </a:endParaRPr>
          </a:p>
          <a:p>
            <a:r>
              <a:rPr lang="en-US"/>
              <a:t>T</a:t>
            </a:r>
            <a:r>
              <a:rPr lang="en-GB"/>
              <a:t>he architectural design of a prison is important because it directly affects how prisoners experience daily life and whether they are treated with dignity and respect.</a:t>
            </a:r>
            <a:endParaRPr lang="en-GB">
              <a:ea typeface="Calibri"/>
              <a:cs typeface="Calibri"/>
            </a:endParaRPr>
          </a:p>
          <a:p>
            <a:r>
              <a:rPr lang="en-GB"/>
              <a:t>Traditionally, prisons were designed primarily for security, surveillance, and control. However, modern approaches recognise that prisoners retain fundamental human rights, even while deprived of their liberty. The physical environment can influence mental health, wellbeing, behaviour, safety, and opportunities for rehabilitation. </a:t>
            </a:r>
            <a:endParaRPr lang="en-GB" dirty="0">
              <a:ea typeface="Calibri"/>
              <a:cs typeface="Calibri"/>
            </a:endParaRPr>
          </a:p>
          <a:p>
            <a:r>
              <a:rPr lang="en-GB"/>
              <a:t>Imogen Wall argues that architecture sends a powerful message about how people are expected to behave and how they are valued within a particular environment. She suggests that prison design should help prisoners live constructively rather than become institutionalised. This includes providing spaces for family visits, education, work, and physical activity. </a:t>
            </a:r>
            <a:endParaRPr lang="en-GB">
              <a:ea typeface="Calibri"/>
              <a:cs typeface="Calibri"/>
            </a:endParaRPr>
          </a:p>
          <a:p>
            <a:r>
              <a:rPr lang="en-GB"/>
              <a:t>Supporters of humane prison design argue that prisons should:</a:t>
            </a:r>
            <a:endParaRPr lang="en-GB">
              <a:ea typeface="Calibri"/>
              <a:cs typeface="Calibri"/>
            </a:endParaRPr>
          </a:p>
          <a:p>
            <a:pPr marL="171450" indent="-171450">
              <a:buFont typeface="Arial"/>
              <a:buChar char="•"/>
            </a:pPr>
            <a:r>
              <a:rPr lang="en-GB"/>
              <a:t>Protect prisoners' dignity and human rights.</a:t>
            </a:r>
            <a:endParaRPr lang="en-GB">
              <a:ea typeface="Calibri"/>
              <a:cs typeface="Calibri"/>
            </a:endParaRPr>
          </a:p>
          <a:p>
            <a:pPr marL="171450" indent="-171450">
              <a:buFont typeface="Arial"/>
              <a:buChar char="•"/>
            </a:pPr>
            <a:r>
              <a:rPr lang="en-GB"/>
              <a:t>Promote physical and mental wellbeing.</a:t>
            </a:r>
            <a:endParaRPr lang="en-GB">
              <a:ea typeface="Calibri"/>
              <a:cs typeface="Calibri"/>
            </a:endParaRPr>
          </a:p>
          <a:p>
            <a:pPr marL="171450" indent="-171450">
              <a:buFont typeface="Arial"/>
              <a:buChar char="•"/>
            </a:pPr>
            <a:r>
              <a:rPr lang="en-GB"/>
              <a:t>Support family relationships.</a:t>
            </a:r>
            <a:endParaRPr lang="en-GB">
              <a:ea typeface="Calibri"/>
              <a:cs typeface="Calibri"/>
            </a:endParaRPr>
          </a:p>
          <a:p>
            <a:pPr marL="171450" indent="-171450">
              <a:buFont typeface="Arial"/>
              <a:buChar char="•"/>
            </a:pPr>
            <a:r>
              <a:rPr lang="en-GB"/>
              <a:t>Provide opportunities for education and employment.</a:t>
            </a:r>
            <a:endParaRPr lang="en-GB">
              <a:ea typeface="Calibri"/>
              <a:cs typeface="Calibri"/>
            </a:endParaRPr>
          </a:p>
          <a:p>
            <a:pPr marL="171450" indent="-171450">
              <a:buFont typeface="Arial"/>
              <a:buChar char="•"/>
            </a:pPr>
            <a:r>
              <a:rPr lang="en-GB"/>
              <a:t>Reduce reoffending through rehabilitation. </a:t>
            </a:r>
            <a:endParaRPr lang="en-GB">
              <a:ea typeface="Calibri"/>
              <a:cs typeface="Calibri"/>
            </a:endParaRPr>
          </a:p>
          <a:p>
            <a:r>
              <a:rPr lang="en-GB"/>
              <a:t>Research by Yvonne Jewkes and Dominique Moran suggests that prison architecture reflects society's attitudes towards punishment and rehabilitation. Well-designed prisons can support more positive prison cultures and better outcomes for prisoners and staff.</a:t>
            </a:r>
            <a:endParaRPr lang="en-GB">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24</a:t>
            </a:fld>
            <a:endParaRPr lang="en-GB"/>
          </a:p>
        </p:txBody>
      </p:sp>
    </p:spTree>
    <p:extLst>
      <p:ext uri="{BB962C8B-B14F-4D97-AF65-F5344CB8AC3E}">
        <p14:creationId xmlns:p14="http://schemas.microsoft.com/office/powerpoint/2010/main" val="6713260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slide compares two very different approaches to imprisonment: </a:t>
            </a:r>
            <a:r>
              <a:rPr lang="en-GB" b="1"/>
              <a:t>HMP Wandsworth</a:t>
            </a:r>
            <a:r>
              <a:rPr lang="en-GB"/>
              <a:t> in the UK and </a:t>
            </a:r>
            <a:r>
              <a:rPr lang="en-GB" b="1"/>
              <a:t>Halden Prison</a:t>
            </a:r>
            <a:r>
              <a:rPr lang="en-GB"/>
              <a:t> in Norway.</a:t>
            </a:r>
            <a:endParaRPr lang="en-US"/>
          </a:p>
          <a:p>
            <a:r>
              <a:rPr lang="en-GB"/>
              <a:t>HMP Wandsworth is a traditional Victorian prison that opened in </a:t>
            </a:r>
            <a:r>
              <a:rPr lang="en-GB" b="1"/>
              <a:t>1851</a:t>
            </a:r>
            <a:r>
              <a:rPr lang="en-GB"/>
              <a:t>. Like many older UK prisons, it was originally designed with security, surveillance, and control as its primary objectives. The prison features long corridors, barred cells, and a highly institutional environment. Critics argue that ageing facilities, overcrowding, and limited personal space can negatively affect prisoner wellbeing and rehabilitation.</a:t>
            </a:r>
          </a:p>
          <a:p>
            <a:r>
              <a:rPr lang="en-GB"/>
              <a:t>In contrast, Halden Prison, which opened in </a:t>
            </a:r>
            <a:r>
              <a:rPr lang="en-GB" b="1"/>
              <a:t>2010</a:t>
            </a:r>
            <a:r>
              <a:rPr lang="en-GB"/>
              <a:t>, was specifically designed around the principles of rehabilitation, normalisation, and human dignity. The prison environment is intentionally designed to resemble life in the community as much as possible while maintaining security.</a:t>
            </a:r>
          </a:p>
          <a:p>
            <a:r>
              <a:rPr lang="en-GB"/>
              <a:t>One of the key differences is the physical environment. In Halden, prisoners have access to:</a:t>
            </a:r>
          </a:p>
          <a:p>
            <a:pPr marL="171450" indent="-171450">
              <a:buFont typeface="Arial"/>
              <a:buChar char="•"/>
            </a:pPr>
            <a:r>
              <a:rPr lang="en-GB"/>
              <a:t>Modern living accommodation.</a:t>
            </a:r>
          </a:p>
          <a:p>
            <a:pPr marL="171450" indent="-171450">
              <a:buFont typeface="Arial"/>
              <a:buChar char="•"/>
            </a:pPr>
            <a:r>
              <a:rPr lang="en-GB"/>
              <a:t>Large windows and natural light.</a:t>
            </a:r>
          </a:p>
          <a:p>
            <a:pPr marL="171450" indent="-171450">
              <a:buFont typeface="Arial"/>
              <a:buChar char="•"/>
            </a:pPr>
            <a:r>
              <a:rPr lang="en-GB"/>
              <a:t>Education and training facilities.</a:t>
            </a:r>
          </a:p>
          <a:p>
            <a:pPr marL="171450" indent="-171450">
              <a:buFont typeface="Arial"/>
              <a:buChar char="•"/>
            </a:pPr>
            <a:r>
              <a:rPr lang="en-GB"/>
              <a:t>Recreational and sports facilities.</a:t>
            </a:r>
          </a:p>
          <a:p>
            <a:pPr marL="171450" indent="-171450">
              <a:buFont typeface="Arial"/>
              <a:buChar char="•"/>
            </a:pPr>
            <a:r>
              <a:rPr lang="en-GB"/>
              <a:t>Green spaces and landscaped outdoor areas.</a:t>
            </a:r>
          </a:p>
          <a:p>
            <a:r>
              <a:rPr lang="en-GB"/>
              <a:t>The philosophy behind Halden is that people are being punished by the loss of their liberty, not by the conditions in which they live. Therefore, prison life should help prepare individuals for a successful return to society.</a:t>
            </a:r>
          </a:p>
          <a:p>
            <a:r>
              <a:rPr lang="en-GB"/>
              <a:t>Another significant difference is the relationship between staff and prisoners. In Norway, officers are encouraged to spend time interacting with prisoners, building professional relationships and supporting rehabilitation. This approach is often referred to as </a:t>
            </a:r>
            <a:r>
              <a:rPr lang="en-GB" b="1"/>
              <a:t>dynamic security</a:t>
            </a:r>
            <a:r>
              <a:rPr lang="en-GB"/>
              <a:t>, where safety is achieved through communication and positive relationships rather than physical barriers alone.</a:t>
            </a:r>
          </a:p>
          <a:p>
            <a:r>
              <a:rPr lang="en-GB"/>
              <a:t>This comparison raises important human rights questions. Supporters of the Norwegian model argue that treating prisoners with dignity can reduce reoffending and improve community safety. Critics sometimes argue that prisons should be more punitive and that comfortable conditions undermine the purpose of punishment.</a:t>
            </a:r>
          </a:p>
          <a:p>
            <a:r>
              <a:rPr lang="en-GB"/>
              <a:t>The debate links directly to Imogen Wall's argument that prison architecture sends messages about behaviour, expectations, and how society values those within it. The design of a prison can influence whether prisoners feel isolated, institutionalised, or motivated to change.</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2545494E-01E1-49D0-A069-7ED57E4E42B8}" type="slidenum">
              <a:rPr lang="en-GB" smtClean="0"/>
              <a:t>25</a:t>
            </a:fld>
            <a:endParaRPr lang="en-GB"/>
          </a:p>
        </p:txBody>
      </p:sp>
    </p:spTree>
    <p:extLst>
      <p:ext uri="{BB962C8B-B14F-4D97-AF65-F5344CB8AC3E}">
        <p14:creationId xmlns:p14="http://schemas.microsoft.com/office/powerpoint/2010/main" val="4608407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Glen Santayana, design and debate of a </a:t>
            </a:r>
            <a:r>
              <a:rPr lang="en-US" dirty="0" err="1">
                <a:hlinkClick r:id="rId3"/>
              </a:rPr>
              <a:t>PriSchool</a:t>
            </a:r>
            <a:r>
              <a:rPr lang="en-US" dirty="0"/>
              <a:t> - a prison which both integrates with a school of criminology and is embedded within the community.</a:t>
            </a:r>
          </a:p>
          <a:p>
            <a:r>
              <a:rPr lang="en-US" dirty="0">
                <a:hlinkClick r:id="rId3"/>
              </a:rPr>
              <a:t>http://www.glensantayana.com/PriSchool-A-Prison-School-Hybrid?utm_medium=website&amp;utm_source=archdaily.com</a:t>
            </a:r>
            <a:endParaRPr lang="en-US" dirty="0"/>
          </a:p>
          <a:p>
            <a:r>
              <a:rPr lang="en-US" dirty="0"/>
              <a:t>is a visionary architectural thesis that reimagines prison design by merging incarceration with education. Developed during his time at </a:t>
            </a:r>
            <a:r>
              <a:rPr lang="en-US" b="1" dirty="0"/>
              <a:t>Harvard Graduate School of Design</a:t>
            </a:r>
            <a:r>
              <a:rPr lang="en-US" dirty="0"/>
              <a:t>, the project proposes a </a:t>
            </a:r>
            <a:r>
              <a:rPr lang="en-US" b="1" dirty="0"/>
              <a:t>prison-school hybrid</a:t>
            </a:r>
            <a:r>
              <a:rPr lang="en-US" dirty="0"/>
              <a:t> aimed at reducing recidivism and promoting rehabilitation, especially for </a:t>
            </a:r>
            <a:r>
              <a:rPr lang="en-US" b="1" dirty="0"/>
              <a:t>non-violent drug offenders</a:t>
            </a:r>
            <a:r>
              <a:rPr lang="en-US" dirty="0"/>
              <a:t>.</a:t>
            </a:r>
            <a:endParaRPr lang="en-US" dirty="0">
              <a:ea typeface="Calibri"/>
              <a:cs typeface="Calibri"/>
            </a:endParaRPr>
          </a:p>
          <a:p>
            <a:endParaRPr lang="en-US" dirty="0"/>
          </a:p>
          <a:p>
            <a:r>
              <a:rPr lang="en-US" dirty="0">
                <a:hlinkClick r:id="rId4"/>
              </a:rPr>
              <a:t>https://www.gov.uk/government/news/location-of-first-ground-breaking-residential-women-s-centre-revealed</a:t>
            </a:r>
            <a:endParaRPr lang="en-US" dirty="0"/>
          </a:p>
          <a:p>
            <a:endParaRPr lang="en-US" dirty="0">
              <a:ea typeface="Calibri" panose="020F0502020204030204"/>
              <a:cs typeface="Calibri" panose="020F0502020204030204"/>
            </a:endParaRPr>
          </a:p>
          <a:p>
            <a:r>
              <a:rPr lang="en-US" b="1" dirty="0" err="1"/>
              <a:t>PriSchool</a:t>
            </a:r>
            <a:r>
              <a:rPr lang="en-US" dirty="0"/>
              <a:t> is a concept that combines:</a:t>
            </a:r>
            <a:endParaRPr lang="en-US" dirty="0">
              <a:ea typeface="Calibri"/>
              <a:cs typeface="Calibri"/>
            </a:endParaRPr>
          </a:p>
          <a:p>
            <a:pPr marL="171450" indent="-171450">
              <a:buFont typeface="Arial"/>
              <a:buChar char="•"/>
            </a:pPr>
            <a:r>
              <a:rPr lang="en-US"/>
              <a:t>A prison for non-violent offenders</a:t>
            </a:r>
          </a:p>
          <a:p>
            <a:pPr marL="171450" indent="-171450">
              <a:buFont typeface="Arial"/>
              <a:buChar char="•"/>
            </a:pPr>
            <a:r>
              <a:rPr lang="en-US"/>
              <a:t>A school of criminology and criminal justice</a:t>
            </a:r>
          </a:p>
          <a:p>
            <a:pPr marL="171450" indent="-171450">
              <a:buFont typeface="Arial"/>
              <a:buChar char="•"/>
            </a:pPr>
            <a:r>
              <a:rPr lang="en-US" dirty="0"/>
              <a:t>A community </a:t>
            </a:r>
            <a:r>
              <a:rPr lang="en-US" dirty="0" err="1"/>
              <a:t>centre</a:t>
            </a:r>
            <a:endParaRPr lang="en-US" dirty="0" err="1">
              <a:ea typeface="Calibri"/>
              <a:cs typeface="Calibri"/>
            </a:endParaRPr>
          </a:p>
          <a:p>
            <a:pPr marL="171450" indent="-171450">
              <a:buFont typeface="Arial"/>
              <a:buChar char="•"/>
            </a:pPr>
            <a:r>
              <a:rPr lang="en-US"/>
              <a:t>A pre-release training facility</a:t>
            </a:r>
          </a:p>
          <a:p>
            <a:r>
              <a:rPr lang="en-US"/>
              <a:t>The idea was that prisoners and university students would learn together, creating opportunities for education, skills development, and social integration</a:t>
            </a:r>
          </a:p>
          <a:p>
            <a:endParaRPr lang="en-US" dirty="0">
              <a:ea typeface="Calibri" panose="020F0502020204030204"/>
              <a:cs typeface="Calibri" panose="020F0502020204030204"/>
            </a:endParaRPr>
          </a:p>
          <a:p>
            <a:r>
              <a:rPr lang="en-US"/>
              <a:t>"Rather than regarding prisons simply as a means of punishment... this new system of higher education incarceration will promote rehabilitation and the creation of new productive members of society."</a:t>
            </a:r>
          </a:p>
          <a:p>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26</a:t>
            </a:fld>
            <a:endParaRPr lang="en-GB"/>
          </a:p>
        </p:txBody>
      </p:sp>
    </p:spTree>
    <p:extLst>
      <p:ext uri="{BB962C8B-B14F-4D97-AF65-F5344CB8AC3E}">
        <p14:creationId xmlns:p14="http://schemas.microsoft.com/office/powerpoint/2010/main" val="10560628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Hillside Secure Centre</a:t>
            </a:r>
            <a:r>
              <a:rPr lang="en-US" dirty="0"/>
              <a:t> in Neath, South Wales, is a </a:t>
            </a:r>
            <a:r>
              <a:rPr lang="en-US" b="1" dirty="0"/>
              <a:t>Secure Children’s Home</a:t>
            </a:r>
            <a:r>
              <a:rPr lang="en-US" dirty="0"/>
              <a:t>, not a traditional young offender institution. It provides </a:t>
            </a:r>
            <a:r>
              <a:rPr lang="en-US" b="1" dirty="0"/>
              <a:t>secure accommodation for children and young people aged 10 to 18</a:t>
            </a:r>
            <a:r>
              <a:rPr lang="en-US" dirty="0"/>
              <a:t> who require a period of restricted liberty, either due to:</a:t>
            </a:r>
          </a:p>
          <a:p>
            <a:pPr marL="285750" indent="-285750">
              <a:buFont typeface="Arial"/>
              <a:buChar char="•"/>
            </a:pPr>
            <a:r>
              <a:rPr lang="en-US" b="1" dirty="0"/>
              <a:t>Court orders</a:t>
            </a:r>
            <a:r>
              <a:rPr lang="en-US" dirty="0"/>
              <a:t> (e.g. Youth Custody Service placements),</a:t>
            </a:r>
            <a:endParaRPr lang="en-GB" dirty="0"/>
          </a:p>
          <a:p>
            <a:pPr marL="285750" indent="-285750">
              <a:buFont typeface="Arial"/>
              <a:buChar char="•"/>
            </a:pPr>
            <a:r>
              <a:rPr lang="en-US"/>
              <a:t>O</a:t>
            </a:r>
            <a:r>
              <a:rPr lang="en-GB"/>
              <a:t>r </a:t>
            </a:r>
            <a:r>
              <a:rPr lang="en-GB" b="1"/>
              <a:t>welfare concerns</a:t>
            </a:r>
            <a:r>
              <a:rPr lang="en-GB"/>
              <a:t> under Section 119 of the Social Services and Well-being (Wales) Act 2014.</a:t>
            </a:r>
          </a:p>
          <a:p>
            <a:r>
              <a:rPr lang="en-GB" b="1" dirty="0"/>
              <a:t>Hillside Secure Children’s Home</a:t>
            </a:r>
            <a:r>
              <a:rPr lang="en-GB" dirty="0"/>
              <a:t> is located in </a:t>
            </a:r>
            <a:r>
              <a:rPr lang="en-GB" b="1" dirty="0"/>
              <a:t>Neath, South Wales</a:t>
            </a:r>
            <a:r>
              <a:rPr lang="en-GB" dirty="0"/>
              <a:t>, and is the only Secure Children’s Home in Wales. It provides accommodation and care for children and young people who require a secure environment for welfare or youth justice reasons. </a:t>
            </a:r>
            <a:r>
              <a:rPr lang="en-GB" dirty="0">
                <a:hlinkClick r:id="rId3"/>
              </a:rPr>
              <a:t>[childcomwales.org.uk]</a:t>
            </a:r>
            <a:r>
              <a:rPr lang="en-GB" dirty="0"/>
              <a:t>, </a:t>
            </a:r>
            <a:r>
              <a:rPr lang="en-GB" dirty="0">
                <a:hlinkClick r:id="rId4"/>
              </a:rPr>
              <a:t>[</a:t>
            </a:r>
            <a:r>
              <a:rPr lang="en-GB" dirty="0" err="1">
                <a:hlinkClick r:id="rId4"/>
              </a:rPr>
              <a:t>securechil</a:t>
            </a:r>
            <a:r>
              <a:rPr lang="en-GB" dirty="0">
                <a:hlinkClick r:id="rId4"/>
              </a:rPr>
              <a:t>...mes.org.uk]</a:t>
            </a:r>
            <a:endParaRPr lang="en-GB">
              <a:ea typeface="Calibri"/>
              <a:cs typeface="Calibri"/>
            </a:endParaRPr>
          </a:p>
          <a:p>
            <a:r>
              <a:rPr lang="en-GB"/>
              <a:t>Unlike prisons or Young Offender Institutions, Secure Children’s Homes are designed around the needs of children. Their primary focus is on </a:t>
            </a:r>
            <a:r>
              <a:rPr lang="en-GB" b="1"/>
              <a:t>care, protection, education, and rehabilitation</a:t>
            </a:r>
            <a:r>
              <a:rPr lang="en-GB"/>
              <a:t> rather than punishment. </a:t>
            </a:r>
            <a:r>
              <a:rPr lang="en-GB" dirty="0">
                <a:hlinkClick r:id="rId5"/>
              </a:rPr>
              <a:t>[npt.gov.uk]</a:t>
            </a:r>
            <a:r>
              <a:rPr lang="en-GB"/>
              <a:t>, </a:t>
            </a:r>
            <a:r>
              <a:rPr lang="en-GB" dirty="0">
                <a:hlinkClick r:id="rId3"/>
              </a:rPr>
              <a:t>[childcomwales.org.uk]</a:t>
            </a:r>
            <a:endParaRPr lang="en-GB">
              <a:ea typeface="Calibri"/>
              <a:cs typeface="Calibri"/>
            </a:endParaRPr>
          </a:p>
          <a:p>
            <a:r>
              <a:rPr lang="en-GB"/>
              <a:t>Hillside accommodates boys and girls and adopts a </a:t>
            </a:r>
            <a:r>
              <a:rPr lang="en-GB" b="1"/>
              <a:t>trauma-informed and child-centred approach</a:t>
            </a:r>
            <a:r>
              <a:rPr lang="en-GB"/>
              <a:t>. Staff work to help young people feel safe, valued, and supported, recognising that many have experienced significant trauma, abuse, neglect, or other adverse childhood experiences. </a:t>
            </a:r>
            <a:r>
              <a:rPr lang="en-GB" dirty="0">
                <a:hlinkClick r:id="rId5"/>
              </a:rPr>
              <a:t>[npt.gov.uk]</a:t>
            </a:r>
            <a:r>
              <a:rPr lang="en-GB"/>
              <a:t>, </a:t>
            </a:r>
            <a:r>
              <a:rPr lang="en-GB" dirty="0">
                <a:hlinkClick r:id="rId3"/>
              </a:rPr>
              <a:t>[childcomwales.org.uk]</a:t>
            </a:r>
            <a:endParaRPr lang="en-GB">
              <a:ea typeface="Calibri"/>
              <a:cs typeface="Calibri"/>
            </a:endParaRPr>
          </a:p>
          <a:p>
            <a:r>
              <a:rPr lang="en-GB"/>
              <a:t>The home places a strong emphasis on:</a:t>
            </a:r>
            <a:endParaRPr lang="en-GB">
              <a:ea typeface="Calibri"/>
              <a:cs typeface="Calibri"/>
            </a:endParaRPr>
          </a:p>
          <a:p>
            <a:pPr marL="171450" indent="-171450">
              <a:buFont typeface="Arial"/>
              <a:buChar char="•"/>
            </a:pPr>
            <a:r>
              <a:rPr lang="en-GB"/>
              <a:t>Education and learning.</a:t>
            </a:r>
            <a:endParaRPr lang="en-GB">
              <a:ea typeface="Calibri"/>
              <a:cs typeface="Calibri"/>
            </a:endParaRPr>
          </a:p>
          <a:p>
            <a:pPr marL="171450" indent="-171450">
              <a:buFont typeface="Arial"/>
              <a:buChar char="•"/>
            </a:pPr>
            <a:r>
              <a:rPr lang="en-GB"/>
              <a:t>Physical and mental wellbeing.</a:t>
            </a:r>
            <a:endParaRPr lang="en-GB">
              <a:ea typeface="Calibri"/>
              <a:cs typeface="Calibri"/>
            </a:endParaRPr>
          </a:p>
          <a:p>
            <a:pPr marL="171450" indent="-171450">
              <a:buFont typeface="Arial"/>
              <a:buChar char="•"/>
            </a:pPr>
            <a:r>
              <a:rPr lang="en-GB"/>
              <a:t>Family relationships and contact.</a:t>
            </a:r>
            <a:endParaRPr lang="en-GB">
              <a:ea typeface="Calibri"/>
              <a:cs typeface="Calibri"/>
            </a:endParaRPr>
          </a:p>
          <a:p>
            <a:pPr marL="171450" indent="-171450">
              <a:buFont typeface="Arial"/>
              <a:buChar char="•"/>
            </a:pPr>
            <a:r>
              <a:rPr lang="en-GB"/>
              <a:t>Children’s rights and participation.</a:t>
            </a:r>
            <a:endParaRPr lang="en-GB">
              <a:ea typeface="Calibri"/>
              <a:cs typeface="Calibri"/>
            </a:endParaRPr>
          </a:p>
          <a:p>
            <a:pPr marL="171450" indent="-171450">
              <a:buFont typeface="Arial"/>
              <a:buChar char="•"/>
            </a:pPr>
            <a:r>
              <a:rPr lang="en-GB"/>
              <a:t>Preparing young people for their future. </a:t>
            </a:r>
            <a:r>
              <a:rPr lang="en-GB" dirty="0">
                <a:hlinkClick r:id="rId6"/>
              </a:rPr>
              <a:t>[npt.gov.uk]</a:t>
            </a:r>
            <a:r>
              <a:rPr lang="en-GB"/>
              <a:t>, </a:t>
            </a:r>
            <a:r>
              <a:rPr lang="en-GB" dirty="0">
                <a:hlinkClick r:id="rId5"/>
              </a:rPr>
              <a:t>[npt.gov.uk]</a:t>
            </a:r>
            <a:endParaRPr lang="en-GB">
              <a:ea typeface="Calibri"/>
              <a:cs typeface="Calibri"/>
            </a:endParaRPr>
          </a:p>
          <a:p>
            <a:r>
              <a:rPr lang="en-GB"/>
              <a:t>A key feature of Hillside is its commitment to giving young people a voice in decisions that affect them. Children are encouraged to contribute to care planning and participate in forums such as the </a:t>
            </a:r>
            <a:r>
              <a:rPr lang="en-GB" b="1"/>
              <a:t>L.O.V.E. (Let Our Voices Explode) Youth Council</a:t>
            </a:r>
            <a:r>
              <a:rPr lang="en-GB"/>
              <a:t>, where they can influence policies and life</a:t>
            </a:r>
            <a:endParaRPr lang="en-GB">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27</a:t>
            </a:fld>
            <a:endParaRPr lang="en-GB"/>
          </a:p>
        </p:txBody>
      </p:sp>
    </p:spTree>
    <p:extLst>
      <p:ext uri="{BB962C8B-B14F-4D97-AF65-F5344CB8AC3E}">
        <p14:creationId xmlns:p14="http://schemas.microsoft.com/office/powerpoint/2010/main" val="8016783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concept of a </a:t>
            </a:r>
            <a:r>
              <a:rPr lang="en-US" b="1"/>
              <a:t>total institution</a:t>
            </a:r>
            <a:r>
              <a:rPr lang="en-US"/>
              <a:t> was developed by sociologist </a:t>
            </a:r>
            <a:r>
              <a:rPr lang="en-US" b="1"/>
              <a:t>Erving Goffman</a:t>
            </a:r>
            <a:r>
              <a:rPr lang="en-US"/>
              <a:t> in his book </a:t>
            </a:r>
            <a:r>
              <a:rPr lang="en-US" i="1"/>
              <a:t>Asylums</a:t>
            </a:r>
            <a:r>
              <a:rPr lang="en-US"/>
              <a:t>.</a:t>
            </a:r>
          </a:p>
          <a:p>
            <a:r>
              <a:rPr lang="en-US" dirty="0"/>
              <a:t>Goffman argued that some institutions control almost every aspect of a person's daily life. Unlike people in the community, individuals living in total institutions have limited freedom and spend most of their time in the same place, under the authority of the same </a:t>
            </a:r>
            <a:r>
              <a:rPr lang="en-US" dirty="0" err="1"/>
              <a:t>organisation</a:t>
            </a:r>
            <a:r>
              <a:rPr lang="en-US" dirty="0"/>
              <a:t>.</a:t>
            </a:r>
            <a:endParaRPr lang="en-GB" dirty="0"/>
          </a:p>
          <a:p>
            <a:r>
              <a:rPr lang="en-US"/>
              <a:t>In a prison, for example, prisoners:</a:t>
            </a:r>
            <a:endParaRPr lang="en-GB"/>
          </a:p>
          <a:p>
            <a:pPr marL="285750" indent="-285750">
              <a:buFont typeface="Arial"/>
              <a:buChar char="•"/>
            </a:pPr>
            <a:r>
              <a:rPr lang="en-US" dirty="0"/>
              <a:t>Sleep, eat, work, and </a:t>
            </a:r>
            <a:r>
              <a:rPr lang="en-US" dirty="0" err="1"/>
              <a:t>socialise</a:t>
            </a:r>
            <a:r>
              <a:rPr lang="en-US" dirty="0"/>
              <a:t> in the same institution.</a:t>
            </a:r>
            <a:endParaRPr lang="en-GB" dirty="0"/>
          </a:p>
          <a:p>
            <a:pPr marL="285750" indent="-285750">
              <a:buFont typeface="Arial"/>
              <a:buChar char="•"/>
            </a:pPr>
            <a:r>
              <a:rPr lang="en-US"/>
              <a:t>Follow strict routines and timetables.</a:t>
            </a:r>
            <a:endParaRPr lang="en-GB"/>
          </a:p>
          <a:p>
            <a:pPr marL="285750" indent="-285750">
              <a:buFont typeface="Arial"/>
              <a:buChar char="•"/>
            </a:pPr>
            <a:r>
              <a:rPr lang="en-US"/>
              <a:t>Have limited privacy.</a:t>
            </a:r>
            <a:endParaRPr lang="en-GB"/>
          </a:p>
          <a:p>
            <a:pPr marL="285750" indent="-285750">
              <a:buFont typeface="Arial"/>
              <a:buChar char="•"/>
            </a:pPr>
            <a:r>
              <a:rPr lang="en-US"/>
              <a:t>Are separated from wider society.</a:t>
            </a:r>
            <a:endParaRPr lang="en-GB"/>
          </a:p>
          <a:p>
            <a:pPr marL="285750" indent="-285750">
              <a:buFont typeface="Arial"/>
              <a:buChar char="•"/>
            </a:pPr>
            <a:r>
              <a:rPr lang="en-US"/>
              <a:t>Have many decisions made for them by staff.</a:t>
            </a:r>
            <a:endParaRPr lang="en-GB"/>
          </a:p>
          <a:p>
            <a:r>
              <a:rPr lang="en-US"/>
              <a:t>According to Goffman, entering a total institution can lead to what he called </a:t>
            </a:r>
            <a:r>
              <a:rPr lang="en-US" b="1"/>
              <a:t>"mortification of the self."</a:t>
            </a:r>
            <a:r>
              <a:rPr lang="en-US"/>
              <a:t> This occurs when a person's previous identity is stripped away. In prisons, this might include wearing prison clothing, being assigned a prison number, following strict rules, and losing many of the freedoms they previously enjoyed.</a:t>
            </a:r>
            <a:endParaRPr lang="en-GB"/>
          </a:p>
          <a:p>
            <a:r>
              <a:rPr lang="en-US" dirty="0"/>
              <a:t>The institution creates a highly structured environment where </a:t>
            </a:r>
            <a:r>
              <a:rPr lang="en-US" dirty="0" err="1"/>
              <a:t>behaviour</a:t>
            </a:r>
            <a:r>
              <a:rPr lang="en-US" dirty="0"/>
              <a:t> is regulated and monitored. This can help maintain order and security, but critics argue it can also reduce independence and make it difficult for people to adjust to life outside after release.</a:t>
            </a:r>
            <a:endParaRPr lang="en-GB" dirty="0"/>
          </a:p>
          <a:p>
            <a:r>
              <a:rPr lang="en-US" dirty="0"/>
              <a:t>This idea links closely to prison design. Modern prisons such as </a:t>
            </a:r>
            <a:r>
              <a:rPr lang="en-US" b="1" dirty="0"/>
              <a:t>HMP Berwyn</a:t>
            </a:r>
            <a:r>
              <a:rPr lang="en-US" dirty="0"/>
              <a:t> and facilities like </a:t>
            </a:r>
            <a:r>
              <a:rPr lang="en-US" b="1" dirty="0"/>
              <a:t>Halden Prison</a:t>
            </a:r>
            <a:r>
              <a:rPr lang="en-US" dirty="0"/>
              <a:t> in Norway have attempted to reduce some of the negative effects associated with total institutions by creating more </a:t>
            </a:r>
            <a:r>
              <a:rPr lang="en-US" dirty="0" err="1"/>
              <a:t>normalised</a:t>
            </a:r>
            <a:r>
              <a:rPr lang="en-US" dirty="0"/>
              <a:t> living conditions, encouraging responsibility, and supporting rehabilitation.</a:t>
            </a:r>
            <a:endParaRPr lang="en-GB" dirty="0"/>
          </a:p>
          <a:p>
            <a:r>
              <a:rPr lang="en-US" dirty="0"/>
              <a:t>A key criticism of total institutions is that they can contribute to </a:t>
            </a:r>
            <a:r>
              <a:rPr lang="en-US" b="1" dirty="0" err="1"/>
              <a:t>institutionalisation</a:t>
            </a:r>
            <a:r>
              <a:rPr lang="en-US" dirty="0"/>
              <a:t>. This occurs when individuals become so accustomed to the routines and rules of institutional life that they struggle to cope independently when they return to the community.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28</a:t>
            </a:fld>
            <a:endParaRPr lang="en-GB"/>
          </a:p>
        </p:txBody>
      </p:sp>
    </p:spTree>
    <p:extLst>
      <p:ext uri="{BB962C8B-B14F-4D97-AF65-F5344CB8AC3E}">
        <p14:creationId xmlns:p14="http://schemas.microsoft.com/office/powerpoint/2010/main" val="15711601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quote is from </a:t>
            </a:r>
            <a:r>
              <a:rPr lang="en-GB" b="1"/>
              <a:t>Erving Goffman’s</a:t>
            </a:r>
            <a:r>
              <a:rPr lang="en-GB"/>
              <a:t> influential 1961 book </a:t>
            </a:r>
            <a:r>
              <a:rPr lang="en-GB" i="1"/>
              <a:t>Asylums</a:t>
            </a:r>
            <a:r>
              <a:rPr lang="en-GB"/>
              <a:t>, though your citation refers to the 1968 edition. Goffman defines a </a:t>
            </a:r>
            <a:r>
              <a:rPr lang="en-GB" b="1"/>
              <a:t>total institution</a:t>
            </a:r>
            <a:r>
              <a:rPr lang="en-GB"/>
              <a:t> as a place where individuals are </a:t>
            </a:r>
            <a:r>
              <a:rPr lang="en-GB" b="1"/>
              <a:t>isolated from wider society</a:t>
            </a:r>
            <a:r>
              <a:rPr lang="en-GB"/>
              <a:t> and live an </a:t>
            </a:r>
            <a:r>
              <a:rPr lang="en-GB" b="1"/>
              <a:t>enclosed, regulated life</a:t>
            </a:r>
            <a:r>
              <a:rPr lang="en-GB"/>
              <a:t>—examples include </a:t>
            </a:r>
            <a:r>
              <a:rPr lang="en-GB" b="1"/>
              <a:t>prisons</a:t>
            </a:r>
            <a:r>
              <a:rPr lang="en-GB"/>
              <a:t>, </a:t>
            </a:r>
            <a:r>
              <a:rPr lang="en-GB" b="1"/>
              <a:t>mental hospitals</a:t>
            </a:r>
            <a:r>
              <a:rPr lang="en-GB"/>
              <a:t>, </a:t>
            </a:r>
            <a:r>
              <a:rPr lang="en-GB" b="1"/>
              <a:t>military barracks</a:t>
            </a:r>
            <a:r>
              <a:rPr lang="en-GB"/>
              <a:t>, and </a:t>
            </a:r>
            <a:r>
              <a:rPr lang="en-GB" b="1"/>
              <a:t>boarding schools</a:t>
            </a:r>
            <a:r>
              <a:rPr lang="en-GB"/>
              <a:t>.</a:t>
            </a:r>
            <a:endParaRPr lang="en-GB">
              <a:ea typeface="Calibri"/>
              <a:cs typeface="Calibri"/>
            </a:endParaRPr>
          </a:p>
          <a:p>
            <a:pPr marL="171450" indent="-171450">
              <a:buFont typeface="Arial"/>
              <a:buChar char="•"/>
            </a:pPr>
            <a:r>
              <a:rPr lang="en-GB" b="1"/>
              <a:t>Place of residence and work"</a:t>
            </a:r>
            <a:r>
              <a:rPr lang="en-GB"/>
              <a:t>: People both live and perform tasks within the institution.</a:t>
            </a:r>
          </a:p>
          <a:p>
            <a:pPr marL="171450" indent="-171450">
              <a:buFont typeface="Arial"/>
              <a:buChar char="•"/>
            </a:pPr>
            <a:r>
              <a:rPr lang="en-GB" b="1"/>
              <a:t>"Large number of like-situated individuals"</a:t>
            </a:r>
            <a:r>
              <a:rPr lang="en-GB"/>
              <a:t>: Inmates or residents share similar circumstances.</a:t>
            </a:r>
          </a:p>
          <a:p>
            <a:pPr marL="171450" indent="-171450">
              <a:buFont typeface="Arial"/>
              <a:buChar char="•"/>
            </a:pPr>
            <a:r>
              <a:rPr lang="en-GB" b="1"/>
              <a:t>"Cut off from wider society"</a:t>
            </a:r>
            <a:r>
              <a:rPr lang="en-GB"/>
              <a:t>: Physical and social separation from the outside world.</a:t>
            </a:r>
          </a:p>
          <a:p>
            <a:pPr>
              <a:buFont typeface="Arial"/>
              <a:buChar char="•"/>
            </a:pPr>
            <a:r>
              <a:rPr lang="en-GB"/>
              <a:t>Goffman's concept helps us understand:</a:t>
            </a:r>
            <a:endParaRPr lang="en-GB">
              <a:ea typeface="Calibri"/>
              <a:cs typeface="Calibri"/>
            </a:endParaRPr>
          </a:p>
          <a:p>
            <a:pPr>
              <a:buFont typeface="Arial"/>
              <a:buChar char="•"/>
            </a:pPr>
            <a:r>
              <a:rPr lang="en-GB"/>
              <a:t>How </a:t>
            </a:r>
            <a:r>
              <a:rPr lang="en-GB" b="1"/>
              <a:t>institutional routines</a:t>
            </a:r>
            <a:r>
              <a:rPr lang="en-GB"/>
              <a:t> shape identity and behaviour.</a:t>
            </a:r>
            <a:endParaRPr lang="en-GB">
              <a:ea typeface="Calibri"/>
              <a:cs typeface="Calibri"/>
            </a:endParaRPr>
          </a:p>
          <a:p>
            <a:pPr>
              <a:buFont typeface="Arial"/>
              <a:buChar char="•"/>
            </a:pPr>
            <a:r>
              <a:rPr lang="en-GB"/>
              <a:t>The </a:t>
            </a:r>
            <a:r>
              <a:rPr lang="en-GB" b="1"/>
              <a:t>loss of autonomy</a:t>
            </a:r>
            <a:r>
              <a:rPr lang="en-GB"/>
              <a:t> experienced by inmates.</a:t>
            </a:r>
            <a:endParaRPr lang="en-GB">
              <a:ea typeface="Calibri"/>
              <a:cs typeface="Calibri"/>
            </a:endParaRPr>
          </a:p>
          <a:p>
            <a:pPr>
              <a:buFont typeface="Arial"/>
              <a:buChar char="•"/>
            </a:pPr>
            <a:r>
              <a:rPr lang="en-GB"/>
              <a:t>The psychological impact of </a:t>
            </a:r>
            <a:r>
              <a:rPr lang="en-GB" b="1"/>
              <a:t>surveillance, control, and isolation</a:t>
            </a:r>
            <a:r>
              <a:rPr lang="en-GB"/>
              <a:t>.</a:t>
            </a:r>
            <a:endParaRPr lang="en-GB">
              <a:ea typeface="Calibri"/>
              <a:cs typeface="Calibri"/>
            </a:endParaRPr>
          </a:p>
          <a:p>
            <a:pPr>
              <a:buFont typeface="Arial"/>
              <a:buChar char="•"/>
            </a:pPr>
            <a:r>
              <a:rPr lang="en-GB"/>
              <a:t>The challenges of </a:t>
            </a:r>
            <a:r>
              <a:rPr lang="en-GB" b="1"/>
              <a:t>reintegrating into society</a:t>
            </a:r>
            <a:r>
              <a:rPr lang="en-GB"/>
              <a:t> after release.</a:t>
            </a:r>
          </a:p>
          <a:p>
            <a:pPr>
              <a:buFont typeface="Arial"/>
              <a:buChar char="•"/>
            </a:pPr>
            <a:r>
              <a:rPr lang="en-GB"/>
              <a:t>Daily routines are strictly controlled by institutional rules.</a:t>
            </a:r>
            <a:endParaRPr lang="en-GB">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2545494E-01E1-49D0-A069-7ED57E4E42B8}" type="slidenum">
              <a:rPr lang="en-GB" smtClean="0"/>
              <a:t>29</a:t>
            </a:fld>
            <a:endParaRPr lang="en-GB"/>
          </a:p>
        </p:txBody>
      </p:sp>
    </p:spTree>
    <p:extLst>
      <p:ext uri="{BB962C8B-B14F-4D97-AF65-F5344CB8AC3E}">
        <p14:creationId xmlns:p14="http://schemas.microsoft.com/office/powerpoint/2010/main" val="21752983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Erving Goffman's theory of total institutions</a:t>
            </a:r>
            <a:r>
              <a:rPr lang="en-US" dirty="0"/>
              <a:t>. In everyday life, people typically experience </a:t>
            </a:r>
            <a:r>
              <a:rPr lang="en-US" b="1" dirty="0"/>
              <a:t>three distinct spheres</a:t>
            </a:r>
            <a:r>
              <a:rPr lang="en-US" dirty="0"/>
              <a:t>:</a:t>
            </a:r>
          </a:p>
          <a:p>
            <a:r>
              <a:rPr lang="en-US"/>
              <a:t>According to Erving Goffman, one of the defining features of a </a:t>
            </a:r>
            <a:r>
              <a:rPr lang="en-US" b="1"/>
              <a:t>total institution</a:t>
            </a:r>
            <a:r>
              <a:rPr lang="en-US"/>
              <a:t> is that the normal separation between work, leisure, and private life breaks down.</a:t>
            </a:r>
          </a:p>
          <a:p>
            <a:r>
              <a:rPr lang="en-US"/>
              <a:t>In everyday society, we typically move between different environments throughout the day. We might leave home and go to work or university, spend time with friends for leisure activities, and then return home to relax and sleep. Each setting involves different people, different expectations, and different levels of freedom.</a:t>
            </a:r>
          </a:p>
          <a:p>
            <a:r>
              <a:rPr lang="en-US"/>
              <a:t>In a prison, however, these boundaries largely disappear.</a:t>
            </a:r>
          </a:p>
          <a:p>
            <a:r>
              <a:rPr lang="en-US"/>
              <a:t>Prisoners:</a:t>
            </a:r>
          </a:p>
          <a:p>
            <a:pPr marL="171450" indent="-171450">
              <a:buFont typeface="Arial"/>
              <a:buChar char="•"/>
            </a:pPr>
            <a:r>
              <a:rPr lang="en-US"/>
              <a:t>Sleep in the institution.</a:t>
            </a:r>
          </a:p>
          <a:p>
            <a:pPr marL="171450" indent="-171450">
              <a:buFont typeface="Arial"/>
              <a:buChar char="•"/>
            </a:pPr>
            <a:r>
              <a:rPr lang="en-US"/>
              <a:t>Work or attend education in the institution.</a:t>
            </a:r>
          </a:p>
          <a:p>
            <a:pPr marL="171450" indent="-171450">
              <a:buFont typeface="Arial"/>
              <a:buChar char="•"/>
            </a:pPr>
            <a:r>
              <a:rPr lang="en-US"/>
              <a:t>Exercise and spend leisure time in the institution.</a:t>
            </a:r>
          </a:p>
          <a:p>
            <a:pPr marL="171450" indent="-171450">
              <a:buFont typeface="Arial"/>
              <a:buChar char="•"/>
            </a:pPr>
            <a:r>
              <a:rPr lang="en-US"/>
              <a:t>Interact with largely the same group of people every day.</a:t>
            </a:r>
          </a:p>
          <a:p>
            <a:pPr marL="171450" indent="-171450">
              <a:buFont typeface="Arial"/>
              <a:buChar char="•"/>
            </a:pPr>
            <a:r>
              <a:rPr lang="en-US"/>
              <a:t>Live according to rules set by the institution.</a:t>
            </a:r>
          </a:p>
          <a:p>
            <a:r>
              <a:rPr lang="en-US"/>
              <a:t>This means that all three spheres of life become merged into one controlled environment.</a:t>
            </a:r>
          </a:p>
          <a:p>
            <a:r>
              <a:rPr lang="en-US" dirty="0"/>
              <a:t>For Goffman, this level of control allows institutions to manage </a:t>
            </a:r>
            <a:r>
              <a:rPr lang="en-US" dirty="0" err="1"/>
              <a:t>behaviour</a:t>
            </a:r>
            <a:r>
              <a:rPr lang="en-US" dirty="0"/>
              <a:t> more effectively, but it can also reduce individuality, autonomy, and personal choice. Over time, prisoners may become dependent on institutional routines and find it difficult to make decisions independently when released.</a:t>
            </a:r>
            <a:endParaRPr lang="en-US" dirty="0">
              <a:ea typeface="Calibri"/>
              <a:cs typeface="Calibri"/>
            </a:endParaRPr>
          </a:p>
          <a:p>
            <a:r>
              <a:rPr lang="en-US" dirty="0"/>
              <a:t>This idea helps explain the concept of </a:t>
            </a:r>
            <a:r>
              <a:rPr lang="en-US" b="1" dirty="0" err="1"/>
              <a:t>institutionalisation</a:t>
            </a:r>
            <a:r>
              <a:rPr lang="en-US" dirty="0"/>
              <a:t>, where people become so accustomed to institutional life that adapting to life in the community becomes challenging.</a:t>
            </a:r>
            <a:endParaRPr lang="en-US" dirty="0">
              <a:ea typeface="Calibri"/>
              <a:cs typeface="Calibri"/>
            </a:endParaRPr>
          </a:p>
          <a:p>
            <a:endParaRPr lang="en-US" dirty="0">
              <a:ea typeface="Calibri"/>
              <a:cs typeface="Calibri"/>
            </a:endParaRPr>
          </a:p>
          <a:p>
            <a:pPr marL="285750" indent="-285750">
              <a:buFont typeface="Arial"/>
              <a:buChar char="•"/>
            </a:pPr>
            <a:r>
              <a:rPr lang="en-US" b="1" dirty="0"/>
              <a:t>Work</a:t>
            </a:r>
            <a:r>
              <a:rPr lang="en-US" dirty="0"/>
              <a:t> – often done in a specific place with colleagues.</a:t>
            </a:r>
            <a:endParaRPr lang="en-GB" dirty="0"/>
          </a:p>
          <a:p>
            <a:pPr marL="285750" indent="-285750">
              <a:buFont typeface="Arial"/>
              <a:buChar char="•"/>
            </a:pPr>
            <a:r>
              <a:rPr lang="en-US" b="1" dirty="0"/>
              <a:t>Play (leisure)</a:t>
            </a:r>
            <a:r>
              <a:rPr lang="en-US" dirty="0"/>
              <a:t> – done elsewhere, with friends or family.</a:t>
            </a:r>
            <a:endParaRPr lang="en-GB" dirty="0"/>
          </a:p>
          <a:p>
            <a:pPr marL="285750" indent="-285750">
              <a:buFont typeface="Arial"/>
              <a:buChar char="•"/>
            </a:pPr>
            <a:r>
              <a:rPr lang="en-US" b="1" dirty="0"/>
              <a:t>Sleep (home life)</a:t>
            </a:r>
            <a:r>
              <a:rPr lang="en-US" dirty="0"/>
              <a:t> – in private, personal spaces.</a:t>
            </a:r>
            <a:endParaRPr lang="en-GB" dirty="0"/>
          </a:p>
          <a:p>
            <a:r>
              <a:rPr lang="en-US" dirty="0"/>
              <a:t>In a </a:t>
            </a:r>
            <a:r>
              <a:rPr lang="en-US" b="1" dirty="0"/>
              <a:t>total institution</a:t>
            </a:r>
            <a:r>
              <a:rPr lang="en-US" dirty="0"/>
              <a:t> like a prison, psychiatric hospital, or military barracks, these spheres </a:t>
            </a:r>
            <a:r>
              <a:rPr lang="en-US" b="1" dirty="0"/>
              <a:t>collapse into one</a:t>
            </a:r>
            <a:r>
              <a:rPr lang="en-US" dirty="0"/>
              <a:t>:</a:t>
            </a:r>
            <a:endParaRPr lang="en-GB" dirty="0"/>
          </a:p>
          <a:p>
            <a:pPr marL="285750" indent="-285750">
              <a:buFont typeface="Arial"/>
              <a:buChar char="•"/>
            </a:pPr>
            <a:r>
              <a:rPr lang="en-US" b="1" dirty="0"/>
              <a:t>Same location</a:t>
            </a:r>
            <a:r>
              <a:rPr lang="en-US" dirty="0"/>
              <a:t>: All activities—work, leisure, and sleep—occur within the institution.</a:t>
            </a:r>
            <a:endParaRPr lang="en-GB" dirty="0"/>
          </a:p>
          <a:p>
            <a:pPr marL="285750" indent="-285750">
              <a:buFont typeface="Arial"/>
              <a:buChar char="•"/>
            </a:pPr>
            <a:r>
              <a:rPr lang="en-US" b="1" dirty="0"/>
              <a:t>Same people</a:t>
            </a:r>
            <a:r>
              <a:rPr lang="en-US" dirty="0"/>
              <a:t>: Interactions are mostly with fellow inmates or staff.</a:t>
            </a:r>
            <a:endParaRPr lang="en-GB" dirty="0"/>
          </a:p>
          <a:p>
            <a:pPr marL="285750" indent="-285750">
              <a:buFont typeface="Arial"/>
              <a:buChar char="•"/>
            </a:pPr>
            <a:r>
              <a:rPr lang="en-US" b="1" dirty="0"/>
              <a:t>Same schedule</a:t>
            </a:r>
            <a:r>
              <a:rPr lang="en-US" dirty="0"/>
              <a:t>: Daily life is tightly regulated by institutional routines.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30</a:t>
            </a:fld>
            <a:endParaRPr lang="en-GB"/>
          </a:p>
        </p:txBody>
      </p:sp>
    </p:spTree>
    <p:extLst>
      <p:ext uri="{BB962C8B-B14F-4D97-AF65-F5344CB8AC3E}">
        <p14:creationId xmlns:p14="http://schemas.microsoft.com/office/powerpoint/2010/main" val="25895983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11F6D3-828A-A047-B868-6D6877BA059F}" type="slidenum">
              <a:rPr lang="en-GB" smtClean="0"/>
              <a:t>31</a:t>
            </a:fld>
            <a:endParaRPr lang="en-GB"/>
          </a:p>
        </p:txBody>
      </p:sp>
    </p:spTree>
    <p:extLst>
      <p:ext uri="{BB962C8B-B14F-4D97-AF65-F5344CB8AC3E}">
        <p14:creationId xmlns:p14="http://schemas.microsoft.com/office/powerpoint/2010/main" val="30874925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11F6D3-828A-A047-B868-6D6877BA059F}" type="slidenum">
              <a:rPr lang="en-GB" smtClean="0"/>
              <a:t>32</a:t>
            </a:fld>
            <a:endParaRPr lang="en-GB"/>
          </a:p>
        </p:txBody>
      </p:sp>
    </p:spTree>
    <p:extLst>
      <p:ext uri="{BB962C8B-B14F-4D97-AF65-F5344CB8AC3E}">
        <p14:creationId xmlns:p14="http://schemas.microsoft.com/office/powerpoint/2010/main" val="13582495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quotation from Andrew Coyle highlights one of the most important debates in criminology and penology: </a:t>
            </a:r>
            <a:r>
              <a:rPr lang="en-GB" b="1"/>
              <a:t>what is the purpose of prison?</a:t>
            </a:r>
            <a:endParaRPr lang="en-US"/>
          </a:p>
          <a:p>
            <a:r>
              <a:rPr lang="en-GB"/>
              <a:t>For many institutions in society, their primary purpose is relatively clear. Schools are designed to educate, hospitals exist to care for people who are unwell, and universities are intended to promote learning and research.</a:t>
            </a:r>
          </a:p>
          <a:p>
            <a:r>
              <a:rPr lang="en-GB"/>
              <a:t>Prisons, however, have multiple purposes that can sometimes conflict with one another.</a:t>
            </a:r>
          </a:p>
          <a:p>
            <a:r>
              <a:rPr lang="en-GB"/>
              <a:t>Traditionally, prisons have been expected to:</a:t>
            </a:r>
          </a:p>
          <a:p>
            <a:pPr marL="171450" indent="-171450">
              <a:buFont typeface="Arial"/>
              <a:buChar char="•"/>
            </a:pPr>
            <a:r>
              <a:rPr lang="en-GB" b="1"/>
              <a:t>Punish</a:t>
            </a:r>
            <a:r>
              <a:rPr lang="en-GB"/>
              <a:t> offenders for breaking the law.</a:t>
            </a:r>
          </a:p>
          <a:p>
            <a:pPr marL="171450" indent="-171450">
              <a:buFont typeface="Arial"/>
              <a:buChar char="•"/>
            </a:pPr>
            <a:r>
              <a:rPr lang="en-GB" b="1"/>
              <a:t>Protect the public</a:t>
            </a:r>
            <a:r>
              <a:rPr lang="en-GB"/>
              <a:t> by removing dangerous individuals from society.</a:t>
            </a:r>
          </a:p>
          <a:p>
            <a:pPr marL="171450" indent="-171450">
              <a:buFont typeface="Arial"/>
              <a:buChar char="•"/>
            </a:pPr>
            <a:r>
              <a:rPr lang="en-GB" b="1"/>
              <a:t>Deter</a:t>
            </a:r>
            <a:r>
              <a:rPr lang="en-GB"/>
              <a:t> others from committing crime.</a:t>
            </a:r>
          </a:p>
          <a:p>
            <a:pPr marL="171450" indent="-171450">
              <a:buFont typeface="Arial"/>
              <a:buChar char="•"/>
            </a:pPr>
            <a:r>
              <a:rPr lang="en-GB" b="1"/>
              <a:t>Rehabilitate</a:t>
            </a:r>
            <a:r>
              <a:rPr lang="en-GB"/>
              <a:t> offenders and reduce reoffending.</a:t>
            </a:r>
          </a:p>
          <a:p>
            <a:pPr marL="171450" indent="-171450">
              <a:buFont typeface="Arial"/>
              <a:buChar char="•"/>
            </a:pPr>
            <a:r>
              <a:rPr lang="en-GB"/>
              <a:t>Deliver a sense of </a:t>
            </a:r>
            <a:r>
              <a:rPr lang="en-GB" b="1"/>
              <a:t>justice</a:t>
            </a:r>
            <a:r>
              <a:rPr lang="en-GB"/>
              <a:t> for victims and society.</a:t>
            </a:r>
          </a:p>
          <a:p>
            <a:r>
              <a:rPr lang="en-GB"/>
              <a:t>The challenge is that these aims do not always fit together easily.</a:t>
            </a:r>
          </a:p>
          <a:p>
            <a:r>
              <a:rPr lang="en-GB"/>
              <a:t>For example, if prisons focus heavily on punishment, opportunities for education and rehabilitation may be reduced. On the other hand, if prisons focus primarily on rehabilitation, some people may argue that punishment becomes less visible.</a:t>
            </a:r>
          </a:p>
          <a:p>
            <a:r>
              <a:rPr lang="en-GB"/>
              <a:t>This debate is reflected in prison design.</a:t>
            </a:r>
          </a:p>
          <a:p>
            <a:pPr marL="171450" indent="-171450">
              <a:buFont typeface="Arial"/>
              <a:buChar char="•"/>
            </a:pPr>
            <a:r>
              <a:rPr lang="en-GB"/>
              <a:t>Victorian prisons such as </a:t>
            </a:r>
            <a:r>
              <a:rPr lang="en-GB" b="1"/>
              <a:t>HMP Pentonville</a:t>
            </a:r>
            <a:r>
              <a:rPr lang="en-GB"/>
              <a:t> were designed around discipline, control, and moral reform.</a:t>
            </a:r>
          </a:p>
          <a:p>
            <a:pPr marL="171450" indent="-171450">
              <a:buFont typeface="Arial"/>
              <a:buChar char="•"/>
            </a:pPr>
            <a:r>
              <a:rPr lang="en-GB"/>
              <a:t>Modern prisons such as </a:t>
            </a:r>
            <a:r>
              <a:rPr lang="en-GB" b="1"/>
              <a:t>HMP Berwyn</a:t>
            </a:r>
            <a:r>
              <a:rPr lang="en-GB"/>
              <a:t> place greater emphasis on rehabilitation, education, wellbeing, and preparing prisoners for release.</a:t>
            </a:r>
          </a:p>
          <a:p>
            <a:pPr marL="171450" indent="-171450">
              <a:buFont typeface="Arial"/>
              <a:buChar char="•"/>
            </a:pPr>
            <a:r>
              <a:rPr lang="en-GB"/>
              <a:t>Countries such as Norway have developed prisons like </a:t>
            </a:r>
            <a:r>
              <a:rPr lang="en-GB" b="1"/>
              <a:t>Halden Prison</a:t>
            </a:r>
            <a:r>
              <a:rPr lang="en-GB"/>
              <a:t>, which are built around the principle that the punishment is the loss of liberty itself, not harsh living conditions.</a:t>
            </a:r>
          </a:p>
          <a:p>
            <a:endParaRPr lang="en-GB" dirty="0">
              <a:ea typeface="Calibri"/>
              <a:cs typeface="Calibri"/>
            </a:endParaRPr>
          </a:p>
          <a:p>
            <a:r>
              <a:rPr lang="en-GB" dirty="0">
                <a:hlinkClick r:id="rId3"/>
              </a:rPr>
              <a:t>House of Commons - Role of the Prison Officer - Justice Committee</a:t>
            </a:r>
            <a:endParaRPr lang="en-GB"/>
          </a:p>
        </p:txBody>
      </p:sp>
      <p:sp>
        <p:nvSpPr>
          <p:cNvPr id="4" name="Slide Number Placeholder 3"/>
          <p:cNvSpPr>
            <a:spLocks noGrp="1"/>
          </p:cNvSpPr>
          <p:nvPr>
            <p:ph type="sldNum" sz="quarter" idx="5"/>
          </p:nvPr>
        </p:nvSpPr>
        <p:spPr/>
        <p:txBody>
          <a:bodyPr/>
          <a:lstStyle/>
          <a:p>
            <a:fld id="{2545494E-01E1-49D0-A069-7ED57E4E42B8}" type="slidenum">
              <a:rPr lang="en-GB" smtClean="0"/>
              <a:t>33</a:t>
            </a:fld>
            <a:endParaRPr lang="en-GB"/>
          </a:p>
        </p:txBody>
      </p:sp>
    </p:spTree>
    <p:extLst>
      <p:ext uri="{BB962C8B-B14F-4D97-AF65-F5344CB8AC3E}">
        <p14:creationId xmlns:p14="http://schemas.microsoft.com/office/powerpoint/2010/main" val="14088921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purpose of imprisonment has evolved over time and, today, prisons are expected to achieve several different goals rather than serving a single function.</a:t>
            </a:r>
            <a:endParaRPr lang="en-US"/>
          </a:p>
          <a:p>
            <a:r>
              <a:rPr lang="en-GB" dirty="0"/>
              <a:t>One of the main purposes of imprisonment is </a:t>
            </a:r>
            <a:r>
              <a:rPr lang="en-GB" b="1" dirty="0"/>
              <a:t>punishment</a:t>
            </a:r>
            <a:r>
              <a:rPr lang="en-GB" dirty="0"/>
              <a:t>. When an individual commits a crime, the court may deprive them of their liberty as a consequence of their actions. The loss of freedom itself is considered the punishment. </a:t>
            </a:r>
            <a:r>
              <a:rPr lang="en-GB"/>
              <a:t>, </a:t>
            </a:r>
          </a:p>
          <a:p>
            <a:r>
              <a:rPr lang="en-GB" dirty="0"/>
              <a:t>Another key purpose is </a:t>
            </a:r>
            <a:r>
              <a:rPr lang="en-GB" b="1" dirty="0"/>
              <a:t>public protection</a:t>
            </a:r>
            <a:r>
              <a:rPr lang="en-GB"/>
              <a:t>. Prisons remove dangerous offenders from society, preventing them from causing further harm while they are serving their sentence. This is particularly important for serious violent and sexual offenders. </a:t>
            </a:r>
            <a:endParaRPr lang="en-GB">
              <a:ea typeface="Calibri"/>
              <a:cs typeface="Calibri"/>
            </a:endParaRPr>
          </a:p>
          <a:p>
            <a:r>
              <a:rPr lang="en-GB"/>
              <a:t>Prisons are also intended to provide </a:t>
            </a:r>
            <a:r>
              <a:rPr lang="en-GB" b="1"/>
              <a:t>deterrence</a:t>
            </a:r>
            <a:r>
              <a:rPr lang="en-GB"/>
              <a:t>. There are two forms of deterrence:</a:t>
            </a:r>
          </a:p>
          <a:p>
            <a:pPr marL="171450" indent="-171450">
              <a:buFont typeface="Arial"/>
              <a:buChar char="•"/>
            </a:pPr>
            <a:r>
              <a:rPr lang="en-GB" b="1"/>
              <a:t>Individual deterrence</a:t>
            </a:r>
            <a:r>
              <a:rPr lang="en-GB"/>
              <a:t>: discouraging the offender from committing future crimes.</a:t>
            </a:r>
          </a:p>
          <a:p>
            <a:pPr marL="171450" indent="-171450">
              <a:buFont typeface="Arial"/>
              <a:buChar char="•"/>
            </a:pPr>
            <a:r>
              <a:rPr lang="en-GB" b="1"/>
              <a:t>General deterrence</a:t>
            </a:r>
            <a:r>
              <a:rPr lang="en-GB"/>
              <a:t>: discouraging other people from offending by demonstrating the consequences of criminal behaviour.</a:t>
            </a:r>
          </a:p>
          <a:p>
            <a:r>
              <a:rPr lang="en-GB" dirty="0"/>
              <a:t>A further purpose is </a:t>
            </a:r>
            <a:r>
              <a:rPr lang="en-GB" b="1" dirty="0"/>
              <a:t>rehabilitation</a:t>
            </a:r>
            <a:r>
              <a:rPr lang="en-GB"/>
              <a:t>. Modern prisons provide education, vocational training, substance misuse programmes, mental health support, and offending behaviour courses to help prisoners address the causes of their offending and reduce the likelihood of reoffending. Facilities such as HMP Berwyn have been designed with rehabilitation as a central objective. </a:t>
            </a:r>
          </a:p>
          <a:p>
            <a:r>
              <a:rPr lang="en-GB" dirty="0"/>
              <a:t>Prisons also aim to support </a:t>
            </a:r>
            <a:r>
              <a:rPr lang="en-GB" b="1" dirty="0"/>
              <a:t>reintegration and resettlement</a:t>
            </a:r>
            <a:r>
              <a:rPr lang="en-GB"/>
              <a:t>. Most prisoners will eventually return to the community, so prisons are expected to prepare individuals for release by helping them develop employment skills, maintain family relationships, and access support services. </a:t>
            </a:r>
          </a:p>
          <a:p>
            <a:r>
              <a:rPr lang="en-GB"/>
              <a:t>However, as Andrew Coyle notes, there is often debate about which of these aims should take priority. Some people believe prisons should focus mainly on punishment, while others argue that rehabilitation and reducing reoffending should be the primary goal.</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34</a:t>
            </a:fld>
            <a:endParaRPr lang="en-GB"/>
          </a:p>
        </p:txBody>
      </p:sp>
    </p:spTree>
    <p:extLst>
      <p:ext uri="{BB962C8B-B14F-4D97-AF65-F5344CB8AC3E}">
        <p14:creationId xmlns:p14="http://schemas.microsoft.com/office/powerpoint/2010/main" val="40343927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err="1"/>
              <a:t>Cavadino</a:t>
            </a:r>
            <a:r>
              <a:rPr lang="en-US" b="1" dirty="0"/>
              <a:t>, M. and Dignan, J. (2007)</a:t>
            </a:r>
            <a:r>
              <a:rPr lang="en-US" dirty="0"/>
              <a:t>. </a:t>
            </a:r>
            <a:r>
              <a:rPr lang="en-US" i="1" dirty="0"/>
              <a:t>The Changing Face of the English Prison: A Critical Review of the Aims of Imprisonment</a:t>
            </a:r>
            <a:r>
              <a:rPr lang="en-US" dirty="0"/>
              <a:t>. In: Yvonne Jewkes (ed.) </a:t>
            </a:r>
            <a:r>
              <a:rPr lang="en-US" i="1" dirty="0"/>
              <a:t>Handbook on Prisons</a:t>
            </a:r>
            <a:r>
              <a:rPr lang="en-US" dirty="0"/>
              <a:t>. Devon: Willan Publishing, pp. 49-72.</a:t>
            </a:r>
          </a:p>
          <a:p>
            <a:endParaRPr lang="en-US" dirty="0">
              <a:ea typeface="Calibri"/>
              <a:cs typeface="Calibri"/>
            </a:endParaRPr>
          </a:p>
          <a:p>
            <a:r>
              <a:rPr lang="en-US"/>
              <a:t>Jewkes, Y., Bennett, J. and Crewe, B. (eds.) (2016). </a:t>
            </a:r>
            <a:r>
              <a:rPr lang="en-US" i="1"/>
              <a:t>Handbook on Prisons</a:t>
            </a:r>
            <a:r>
              <a:rPr lang="en-US"/>
              <a:t> (2nd ed.). Routledge.</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35</a:t>
            </a:fld>
            <a:endParaRPr lang="en-GB"/>
          </a:p>
        </p:txBody>
      </p:sp>
    </p:spTree>
    <p:extLst>
      <p:ext uri="{BB962C8B-B14F-4D97-AF65-F5344CB8AC3E}">
        <p14:creationId xmlns:p14="http://schemas.microsoft.com/office/powerpoint/2010/main" val="36658623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a:t>
            </a:r>
            <a:r>
              <a:rPr lang="en-GB"/>
              <a:t>ne of the biggest challenges facing modern prisons is deciding what the priority should be.</a:t>
            </a:r>
            <a:endParaRPr lang="en-GB" dirty="0">
              <a:ea typeface="Calibri"/>
              <a:cs typeface="Calibri"/>
            </a:endParaRPr>
          </a:p>
          <a:p>
            <a:r>
              <a:rPr lang="en-GB"/>
              <a:t>First, prisons must ensure the safe management of dangerous offenders. Some prisoners may present risks to other prisoners, staff, or the public. Security measures, supervision, and risk management are therefore essential parts of prison operations.</a:t>
            </a:r>
            <a:endParaRPr lang="en-GB">
              <a:ea typeface="Calibri"/>
              <a:cs typeface="Calibri"/>
            </a:endParaRPr>
          </a:p>
          <a:p>
            <a:r>
              <a:rPr lang="en-GB"/>
              <a:t>A second priority is staff safety. Prison officers work in challenging environments and need to be protected from violence, intimidation, and disorder. Without safe working conditions, prisons cannot operate effectively.</a:t>
            </a:r>
            <a:endParaRPr lang="en-GB">
              <a:ea typeface="Calibri"/>
              <a:cs typeface="Calibri"/>
            </a:endParaRPr>
          </a:p>
          <a:p>
            <a:r>
              <a:rPr lang="en-GB"/>
              <a:t>However, research increasingly shows that positive relationships between staff and prisoners are also crucial. Rather than relying solely on physical security measures such as walls, locks, and surveillance, many modern prisons use what is known as dynamic security. This involves staff communicating with prisoners, building professional relationships, understanding potential risks, and resolving issues before they escalate.</a:t>
            </a:r>
            <a:endParaRPr lang="en-GB">
              <a:ea typeface="Calibri"/>
              <a:cs typeface="Calibri"/>
            </a:endParaRPr>
          </a:p>
          <a:p>
            <a:r>
              <a:rPr lang="en-GB"/>
              <a:t>Countries such as Norway, and modern prisons such as HMP Berwyn, place significant emphasis on these relationships as part of rehabilitation and reducing reoffending</a:t>
            </a:r>
            <a:endParaRPr lang="en-GB">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37</a:t>
            </a:fld>
            <a:endParaRPr lang="en-GB"/>
          </a:p>
        </p:txBody>
      </p:sp>
    </p:spTree>
    <p:extLst>
      <p:ext uri="{BB962C8B-B14F-4D97-AF65-F5344CB8AC3E}">
        <p14:creationId xmlns:p14="http://schemas.microsoft.com/office/powerpoint/2010/main" val="13042644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OMSQ_Q2_2025.pdf</a:t>
            </a:r>
          </a:p>
          <a:p>
            <a:endParaRPr lang="en-US" dirty="0"/>
          </a:p>
        </p:txBody>
      </p:sp>
      <p:sp>
        <p:nvSpPr>
          <p:cNvPr id="4" name="Slide Number Placeholder 3"/>
          <p:cNvSpPr>
            <a:spLocks noGrp="1"/>
          </p:cNvSpPr>
          <p:nvPr>
            <p:ph type="sldNum" sz="quarter" idx="5"/>
          </p:nvPr>
        </p:nvSpPr>
        <p:spPr/>
        <p:txBody>
          <a:bodyPr/>
          <a:lstStyle/>
          <a:p>
            <a:fld id="{5711F6D3-828A-A047-B868-6D6877BA059F}" type="slidenum">
              <a:rPr lang="en-GB" smtClean="0"/>
              <a:t>39</a:t>
            </a:fld>
            <a:endParaRPr lang="en-GB"/>
          </a:p>
        </p:txBody>
      </p:sp>
    </p:spTree>
    <p:extLst>
      <p:ext uri="{BB962C8B-B14F-4D97-AF65-F5344CB8AC3E}">
        <p14:creationId xmlns:p14="http://schemas.microsoft.com/office/powerpoint/2010/main" val="12829041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Prisons data - Justice Data</a:t>
            </a:r>
            <a:endParaRPr lang="en-US"/>
          </a:p>
        </p:txBody>
      </p:sp>
      <p:sp>
        <p:nvSpPr>
          <p:cNvPr id="4" name="Slide Number Placeholder 3"/>
          <p:cNvSpPr>
            <a:spLocks noGrp="1"/>
          </p:cNvSpPr>
          <p:nvPr>
            <p:ph type="sldNum" sz="quarter" idx="5"/>
          </p:nvPr>
        </p:nvSpPr>
        <p:spPr/>
        <p:txBody>
          <a:bodyPr/>
          <a:lstStyle/>
          <a:p>
            <a:fld id="{5711F6D3-828A-A047-B868-6D6877BA059F}" type="slidenum">
              <a:rPr lang="en-GB" smtClean="0"/>
              <a:t>41</a:t>
            </a:fld>
            <a:endParaRPr lang="en-GB"/>
          </a:p>
        </p:txBody>
      </p:sp>
    </p:spTree>
    <p:extLst>
      <p:ext uri="{BB962C8B-B14F-4D97-AF65-F5344CB8AC3E}">
        <p14:creationId xmlns:p14="http://schemas.microsoft.com/office/powerpoint/2010/main" val="125657723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Prisons data - Justice Data</a:t>
            </a:r>
            <a:endParaRPr lang="en-US"/>
          </a:p>
        </p:txBody>
      </p:sp>
      <p:sp>
        <p:nvSpPr>
          <p:cNvPr id="4" name="Slide Number Placeholder 3"/>
          <p:cNvSpPr>
            <a:spLocks noGrp="1"/>
          </p:cNvSpPr>
          <p:nvPr>
            <p:ph type="sldNum" sz="quarter" idx="5"/>
          </p:nvPr>
        </p:nvSpPr>
        <p:spPr/>
        <p:txBody>
          <a:bodyPr/>
          <a:lstStyle/>
          <a:p>
            <a:fld id="{5711F6D3-828A-A047-B868-6D6877BA059F}" type="slidenum">
              <a:rPr lang="en-GB" smtClean="0"/>
              <a:t>43</a:t>
            </a:fld>
            <a:endParaRPr lang="en-GB"/>
          </a:p>
        </p:txBody>
      </p:sp>
    </p:spTree>
    <p:extLst>
      <p:ext uri="{BB962C8B-B14F-4D97-AF65-F5344CB8AC3E}">
        <p14:creationId xmlns:p14="http://schemas.microsoft.com/office/powerpoint/2010/main" val="132143088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https://data.justice.gov.uk/prisons</a:t>
            </a:r>
            <a:endParaRPr lang="en-US" dirty="0">
              <a:ea typeface="Calibri" panose="020F0502020204030204"/>
              <a:cs typeface="Calibri" panose="020F0502020204030204"/>
            </a:endParaRPr>
          </a:p>
          <a:p>
            <a:endParaRPr lang="en-GB" dirty="0">
              <a:ea typeface="Calibri"/>
              <a:cs typeface="Calibri"/>
            </a:endParaRPr>
          </a:p>
          <a:p>
            <a:r>
              <a:rPr lang="en-GB" dirty="0">
                <a:hlinkClick r:id="rId3"/>
              </a:rPr>
              <a:t>Prisons data - Justice Data</a:t>
            </a:r>
            <a:endParaRPr lang="en-GB">
              <a:ea typeface="Calibri" panose="020F0502020204030204"/>
              <a:cs typeface="Calibri" panose="020F0502020204030204"/>
            </a:endParaRPr>
          </a:p>
          <a:p>
            <a:r>
              <a:rPr lang="en-GB" dirty="0"/>
              <a:t>The prison estate in England and Wales contains approximately </a:t>
            </a:r>
            <a:r>
              <a:rPr lang="en-GB" b="1" dirty="0"/>
              <a:t>124 prisons</a:t>
            </a:r>
            <a:r>
              <a:rPr lang="en-GB"/>
              <a:t>. These establishments perform a variety of functions, including holding remand prisoners, managing high-risk offenders, providing rehabilitation programmes, and preparing prisoners for release. </a:t>
            </a:r>
          </a:p>
          <a:p>
            <a:r>
              <a:rPr lang="en-GB"/>
              <a:t>Prisons are categorised according to security level, from </a:t>
            </a:r>
            <a:r>
              <a:rPr lang="en-GB" b="1"/>
              <a:t>Category A</a:t>
            </a:r>
            <a:r>
              <a:rPr lang="en-GB"/>
              <a:t>, which holds the most dangerous offenders, to </a:t>
            </a:r>
            <a:r>
              <a:rPr lang="en-GB" b="1"/>
              <a:t>Category D open prisons</a:t>
            </a:r>
            <a:r>
              <a:rPr lang="en-GB"/>
              <a:t>, which accommodate lower-risk prisoners nearing release</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44</a:t>
            </a:fld>
            <a:endParaRPr lang="en-GB"/>
          </a:p>
        </p:txBody>
      </p:sp>
    </p:spTree>
    <p:extLst>
      <p:ext uri="{BB962C8B-B14F-4D97-AF65-F5344CB8AC3E}">
        <p14:creationId xmlns:p14="http://schemas.microsoft.com/office/powerpoint/2010/main" val="260555663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11F6D3-828A-A047-B868-6D6877BA059F}" type="slidenum">
              <a:rPr lang="en-GB" smtClean="0"/>
              <a:t>51</a:t>
            </a:fld>
            <a:endParaRPr lang="en-GB"/>
          </a:p>
        </p:txBody>
      </p:sp>
    </p:spTree>
    <p:extLst>
      <p:ext uri="{BB962C8B-B14F-4D97-AF65-F5344CB8AC3E}">
        <p14:creationId xmlns:p14="http://schemas.microsoft.com/office/powerpoint/2010/main" val="27229802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https://www.unodc.org/unodc/en/justice-and-prison-reform/cpcj-gloz85.html</a:t>
            </a:r>
          </a:p>
        </p:txBody>
      </p:sp>
      <p:sp>
        <p:nvSpPr>
          <p:cNvPr id="4" name="Slide Number Placeholder 3"/>
          <p:cNvSpPr>
            <a:spLocks noGrp="1"/>
          </p:cNvSpPr>
          <p:nvPr>
            <p:ph type="sldNum" sz="quarter" idx="5"/>
          </p:nvPr>
        </p:nvSpPr>
        <p:spPr/>
        <p:txBody>
          <a:bodyPr/>
          <a:lstStyle/>
          <a:p>
            <a:fld id="{5711F6D3-828A-A047-B868-6D6877BA059F}" type="slidenum">
              <a:rPr lang="en-GB" smtClean="0"/>
              <a:t>52</a:t>
            </a:fld>
            <a:endParaRPr lang="en-GB"/>
          </a:p>
        </p:txBody>
      </p:sp>
    </p:spTree>
    <p:extLst>
      <p:ext uri="{BB962C8B-B14F-4D97-AF65-F5344CB8AC3E}">
        <p14:creationId xmlns:p14="http://schemas.microsoft.com/office/powerpoint/2010/main" val="323089766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https://www.instituteforgovernment.org.uk/publication/performance-tracker-2025/criminal-justice/prisons</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53</a:t>
            </a:fld>
            <a:endParaRPr lang="en-GB"/>
          </a:p>
        </p:txBody>
      </p:sp>
    </p:spTree>
    <p:extLst>
      <p:ext uri="{BB962C8B-B14F-4D97-AF65-F5344CB8AC3E}">
        <p14:creationId xmlns:p14="http://schemas.microsoft.com/office/powerpoint/2010/main" val="1446841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698BA-22A0-7C47-9DD8-F823F761477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F8729AD-4EE7-F74F-AE7E-34EA018880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E3638E6-5205-1B46-9BBF-663086A41AF2}"/>
              </a:ext>
            </a:extLst>
          </p:cNvPr>
          <p:cNvSpPr>
            <a:spLocks noGrp="1"/>
          </p:cNvSpPr>
          <p:nvPr>
            <p:ph type="dt" sz="half" idx="10"/>
          </p:nvPr>
        </p:nvSpPr>
        <p:spPr/>
        <p:txBody>
          <a:bodyPr/>
          <a:lstStyle/>
          <a:p>
            <a:fld id="{2D901851-2554-1C4E-85F6-80914A07DD12}" type="datetimeFigureOut">
              <a:rPr lang="en-GB" smtClean="0"/>
              <a:t>16/10/2026</a:t>
            </a:fld>
            <a:endParaRPr lang="en-GB"/>
          </a:p>
        </p:txBody>
      </p:sp>
      <p:sp>
        <p:nvSpPr>
          <p:cNvPr id="5" name="Footer Placeholder 4">
            <a:extLst>
              <a:ext uri="{FF2B5EF4-FFF2-40B4-BE49-F238E27FC236}">
                <a16:creationId xmlns:a16="http://schemas.microsoft.com/office/drawing/2014/main" id="{9FF3C0EB-3FF1-944B-BFAA-2A50736EB7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E1B57A-0E78-2447-B6AE-D05F27869BBB}"/>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1496412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ECE38-5CA8-014E-80BA-6E714A79ED2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3E0ED0-065A-4D41-B5D2-B81F8A53711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91870E-9DC6-004A-88E6-2F49D05D1A1B}"/>
              </a:ext>
            </a:extLst>
          </p:cNvPr>
          <p:cNvSpPr>
            <a:spLocks noGrp="1"/>
          </p:cNvSpPr>
          <p:nvPr>
            <p:ph type="dt" sz="half" idx="10"/>
          </p:nvPr>
        </p:nvSpPr>
        <p:spPr/>
        <p:txBody>
          <a:bodyPr/>
          <a:lstStyle/>
          <a:p>
            <a:fld id="{2D901851-2554-1C4E-85F6-80914A07DD12}" type="datetimeFigureOut">
              <a:rPr lang="en-GB" smtClean="0"/>
              <a:t>16/10/2026</a:t>
            </a:fld>
            <a:endParaRPr lang="en-GB"/>
          </a:p>
        </p:txBody>
      </p:sp>
      <p:sp>
        <p:nvSpPr>
          <p:cNvPr id="5" name="Footer Placeholder 4">
            <a:extLst>
              <a:ext uri="{FF2B5EF4-FFF2-40B4-BE49-F238E27FC236}">
                <a16:creationId xmlns:a16="http://schemas.microsoft.com/office/drawing/2014/main" id="{75BE18FB-BB7D-144F-A488-F0120B8B23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F5516-243B-B34C-8476-E8DDB5C0F66E}"/>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2645526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75317-77F2-FB4A-B0D7-F1E416B4F72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A5E6657-DBFA-0544-8975-F0AF1C10C3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778C2DD-4371-2348-87F7-080B08BA48AB}"/>
              </a:ext>
            </a:extLst>
          </p:cNvPr>
          <p:cNvSpPr>
            <a:spLocks noGrp="1"/>
          </p:cNvSpPr>
          <p:nvPr>
            <p:ph type="dt" sz="half" idx="10"/>
          </p:nvPr>
        </p:nvSpPr>
        <p:spPr/>
        <p:txBody>
          <a:bodyPr/>
          <a:lstStyle/>
          <a:p>
            <a:fld id="{2D901851-2554-1C4E-85F6-80914A07DD12}" type="datetimeFigureOut">
              <a:rPr lang="en-GB" smtClean="0"/>
              <a:t>16/10/2026</a:t>
            </a:fld>
            <a:endParaRPr lang="en-GB"/>
          </a:p>
        </p:txBody>
      </p:sp>
      <p:sp>
        <p:nvSpPr>
          <p:cNvPr id="5" name="Footer Placeholder 4">
            <a:extLst>
              <a:ext uri="{FF2B5EF4-FFF2-40B4-BE49-F238E27FC236}">
                <a16:creationId xmlns:a16="http://schemas.microsoft.com/office/drawing/2014/main" id="{2080E388-8B4C-5944-9477-5D2A3400C1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EE4C39-8D15-584F-9F4B-350484E95D94}"/>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239314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790E6-CDB6-3A4A-9EC4-63B91928171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056FBAE-60DB-8A46-890D-4768299C8C2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7343CD0-FA45-A141-9AE1-DC09AA68067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0FDBC4-4D75-4F41-8EC2-A81161B3220A}"/>
              </a:ext>
            </a:extLst>
          </p:cNvPr>
          <p:cNvSpPr>
            <a:spLocks noGrp="1"/>
          </p:cNvSpPr>
          <p:nvPr>
            <p:ph type="dt" sz="half" idx="10"/>
          </p:nvPr>
        </p:nvSpPr>
        <p:spPr/>
        <p:txBody>
          <a:bodyPr/>
          <a:lstStyle/>
          <a:p>
            <a:fld id="{2D901851-2554-1C4E-85F6-80914A07DD12}" type="datetimeFigureOut">
              <a:rPr lang="en-GB" smtClean="0"/>
              <a:t>16/10/2026</a:t>
            </a:fld>
            <a:endParaRPr lang="en-GB"/>
          </a:p>
        </p:txBody>
      </p:sp>
      <p:sp>
        <p:nvSpPr>
          <p:cNvPr id="6" name="Footer Placeholder 5">
            <a:extLst>
              <a:ext uri="{FF2B5EF4-FFF2-40B4-BE49-F238E27FC236}">
                <a16:creationId xmlns:a16="http://schemas.microsoft.com/office/drawing/2014/main" id="{721743D3-DEDA-C54D-BB31-1701E925F2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FC0526-B6B1-0C4C-93A8-B6EAEAE5D0C5}"/>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1802129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9986-DC3C-FB41-9584-769FD600B67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774E3C4-F04B-AC41-A9B7-875EBCDC29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DFEBF9-0520-8F44-8708-53F7265EA55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9B0C22C-08C5-F048-B33C-8AC75FE0DC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A77986E-9F1C-1F42-B4C8-249AB596EB2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5C3670C-9417-0349-AAD9-D5A2B96F72E2}"/>
              </a:ext>
            </a:extLst>
          </p:cNvPr>
          <p:cNvSpPr>
            <a:spLocks noGrp="1"/>
          </p:cNvSpPr>
          <p:nvPr>
            <p:ph type="dt" sz="half" idx="10"/>
          </p:nvPr>
        </p:nvSpPr>
        <p:spPr/>
        <p:txBody>
          <a:bodyPr/>
          <a:lstStyle/>
          <a:p>
            <a:fld id="{2D901851-2554-1C4E-85F6-80914A07DD12}" type="datetimeFigureOut">
              <a:rPr lang="en-GB" smtClean="0"/>
              <a:t>16/10/2026</a:t>
            </a:fld>
            <a:endParaRPr lang="en-GB"/>
          </a:p>
        </p:txBody>
      </p:sp>
      <p:sp>
        <p:nvSpPr>
          <p:cNvPr id="8" name="Footer Placeholder 7">
            <a:extLst>
              <a:ext uri="{FF2B5EF4-FFF2-40B4-BE49-F238E27FC236}">
                <a16:creationId xmlns:a16="http://schemas.microsoft.com/office/drawing/2014/main" id="{D6932523-DE88-4743-A2A3-E48E6566D4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C61A4F-C3C1-DB49-BF95-AEC8CD5A2F17}"/>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1167847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5A1BC-AAD6-8B48-9493-98FAB65062A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363D1FD-F5CF-3D44-AD64-79B8F2AAB449}"/>
              </a:ext>
            </a:extLst>
          </p:cNvPr>
          <p:cNvSpPr>
            <a:spLocks noGrp="1"/>
          </p:cNvSpPr>
          <p:nvPr>
            <p:ph type="dt" sz="half" idx="10"/>
          </p:nvPr>
        </p:nvSpPr>
        <p:spPr/>
        <p:txBody>
          <a:bodyPr/>
          <a:lstStyle/>
          <a:p>
            <a:fld id="{2D901851-2554-1C4E-85F6-80914A07DD12}" type="datetimeFigureOut">
              <a:rPr lang="en-GB" smtClean="0"/>
              <a:t>16/10/2026</a:t>
            </a:fld>
            <a:endParaRPr lang="en-GB"/>
          </a:p>
        </p:txBody>
      </p:sp>
      <p:sp>
        <p:nvSpPr>
          <p:cNvPr id="4" name="Footer Placeholder 3">
            <a:extLst>
              <a:ext uri="{FF2B5EF4-FFF2-40B4-BE49-F238E27FC236}">
                <a16:creationId xmlns:a16="http://schemas.microsoft.com/office/drawing/2014/main" id="{AEE06511-0C79-664D-A770-2C60BD2719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D50BEE-84E0-4A45-AA6F-AACFB474E39D}"/>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2815130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B4FC83-9FE5-874A-A1BA-3B5D11AA6D5B}"/>
              </a:ext>
            </a:extLst>
          </p:cNvPr>
          <p:cNvSpPr>
            <a:spLocks noGrp="1"/>
          </p:cNvSpPr>
          <p:nvPr>
            <p:ph type="dt" sz="half" idx="10"/>
          </p:nvPr>
        </p:nvSpPr>
        <p:spPr/>
        <p:txBody>
          <a:bodyPr/>
          <a:lstStyle/>
          <a:p>
            <a:fld id="{2D901851-2554-1C4E-85F6-80914A07DD12}" type="datetimeFigureOut">
              <a:rPr lang="en-GB" smtClean="0"/>
              <a:t>16/10/2026</a:t>
            </a:fld>
            <a:endParaRPr lang="en-GB"/>
          </a:p>
        </p:txBody>
      </p:sp>
      <p:sp>
        <p:nvSpPr>
          <p:cNvPr id="3" name="Footer Placeholder 2">
            <a:extLst>
              <a:ext uri="{FF2B5EF4-FFF2-40B4-BE49-F238E27FC236}">
                <a16:creationId xmlns:a16="http://schemas.microsoft.com/office/drawing/2014/main" id="{DB605518-4719-E14A-AE44-E75592C06C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F8628D-9FBE-E947-86DF-B11899AEDA4E}"/>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206207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134CE-A14E-8D40-86DB-95DB3FD950B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33107A7-1117-734F-ACD9-261579A71D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C28EDF3-56FB-EF42-86A5-6B75432528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85C2955-B034-FC44-923C-5AC510031B6B}"/>
              </a:ext>
            </a:extLst>
          </p:cNvPr>
          <p:cNvSpPr>
            <a:spLocks noGrp="1"/>
          </p:cNvSpPr>
          <p:nvPr>
            <p:ph type="dt" sz="half" idx="10"/>
          </p:nvPr>
        </p:nvSpPr>
        <p:spPr/>
        <p:txBody>
          <a:bodyPr/>
          <a:lstStyle/>
          <a:p>
            <a:fld id="{2D901851-2554-1C4E-85F6-80914A07DD12}" type="datetimeFigureOut">
              <a:rPr lang="en-GB" smtClean="0"/>
              <a:t>16/10/2026</a:t>
            </a:fld>
            <a:endParaRPr lang="en-GB"/>
          </a:p>
        </p:txBody>
      </p:sp>
      <p:sp>
        <p:nvSpPr>
          <p:cNvPr id="6" name="Footer Placeholder 5">
            <a:extLst>
              <a:ext uri="{FF2B5EF4-FFF2-40B4-BE49-F238E27FC236}">
                <a16:creationId xmlns:a16="http://schemas.microsoft.com/office/drawing/2014/main" id="{58FDC1BE-49AF-6D4D-9341-A3BC30FFB1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956442-CC01-1848-8D21-0493F000EDA8}"/>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196886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2505A-4252-3742-9474-6DA70446E1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8B54882-4A82-7C46-8162-696B44AC99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C77E11-FCBB-7147-A3C1-AB46A41B8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8D032BC-D637-604F-8ACE-18E3178EB761}"/>
              </a:ext>
            </a:extLst>
          </p:cNvPr>
          <p:cNvSpPr>
            <a:spLocks noGrp="1"/>
          </p:cNvSpPr>
          <p:nvPr>
            <p:ph type="dt" sz="half" idx="10"/>
          </p:nvPr>
        </p:nvSpPr>
        <p:spPr/>
        <p:txBody>
          <a:bodyPr/>
          <a:lstStyle/>
          <a:p>
            <a:fld id="{2D901851-2554-1C4E-85F6-80914A07DD12}" type="datetimeFigureOut">
              <a:rPr lang="en-GB" smtClean="0"/>
              <a:t>16/10/2026</a:t>
            </a:fld>
            <a:endParaRPr lang="en-GB"/>
          </a:p>
        </p:txBody>
      </p:sp>
      <p:sp>
        <p:nvSpPr>
          <p:cNvPr id="6" name="Footer Placeholder 5">
            <a:extLst>
              <a:ext uri="{FF2B5EF4-FFF2-40B4-BE49-F238E27FC236}">
                <a16:creationId xmlns:a16="http://schemas.microsoft.com/office/drawing/2014/main" id="{E39B99D7-925F-DA49-A5FA-0B00E4141F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E6EE76-0957-7340-90E0-6BEEB442C96E}"/>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3413928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CF5F5-957A-CA49-9C7B-70FF07A07FB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565ED1A-BFD2-F74A-B7C4-F53D88697FB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499034-E5BB-3245-BA8E-27A6F659DF0E}"/>
              </a:ext>
            </a:extLst>
          </p:cNvPr>
          <p:cNvSpPr>
            <a:spLocks noGrp="1"/>
          </p:cNvSpPr>
          <p:nvPr>
            <p:ph type="dt" sz="half" idx="10"/>
          </p:nvPr>
        </p:nvSpPr>
        <p:spPr/>
        <p:txBody>
          <a:bodyPr/>
          <a:lstStyle/>
          <a:p>
            <a:fld id="{2D901851-2554-1C4E-85F6-80914A07DD12}" type="datetimeFigureOut">
              <a:rPr lang="en-GB" smtClean="0"/>
              <a:t>16/10/2026</a:t>
            </a:fld>
            <a:endParaRPr lang="en-GB"/>
          </a:p>
        </p:txBody>
      </p:sp>
      <p:sp>
        <p:nvSpPr>
          <p:cNvPr id="5" name="Footer Placeholder 4">
            <a:extLst>
              <a:ext uri="{FF2B5EF4-FFF2-40B4-BE49-F238E27FC236}">
                <a16:creationId xmlns:a16="http://schemas.microsoft.com/office/drawing/2014/main" id="{AF2F1AF9-2D82-4140-8E86-49DD611C08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E5CADC-B81F-5842-8B21-5438DC81585B}"/>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3761040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D59F44-F88F-6E41-BE67-E1472A5D84B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ABBAC68-1468-3841-B1E4-8B4B89A857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584FF87-7FB0-2244-A502-6217CC01E47A}"/>
              </a:ext>
            </a:extLst>
          </p:cNvPr>
          <p:cNvSpPr>
            <a:spLocks noGrp="1"/>
          </p:cNvSpPr>
          <p:nvPr>
            <p:ph type="dt" sz="half" idx="10"/>
          </p:nvPr>
        </p:nvSpPr>
        <p:spPr/>
        <p:txBody>
          <a:bodyPr/>
          <a:lstStyle/>
          <a:p>
            <a:fld id="{2D901851-2554-1C4E-85F6-80914A07DD12}" type="datetimeFigureOut">
              <a:rPr lang="en-GB" smtClean="0"/>
              <a:t>16/10/2026</a:t>
            </a:fld>
            <a:endParaRPr lang="en-GB"/>
          </a:p>
        </p:txBody>
      </p:sp>
      <p:sp>
        <p:nvSpPr>
          <p:cNvPr id="5" name="Footer Placeholder 4">
            <a:extLst>
              <a:ext uri="{FF2B5EF4-FFF2-40B4-BE49-F238E27FC236}">
                <a16:creationId xmlns:a16="http://schemas.microsoft.com/office/drawing/2014/main" id="{3CE80F6B-F6BC-D44B-A68B-ECFC1F203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A234E-DCE6-7E4A-9ED3-C1D7FA4FF4C4}"/>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2402831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666A3C-088E-9641-B708-D52C08B3DC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BCA7F8B-4D60-564B-BB94-2C7C91E6E2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2FB2AC-BFE0-3048-AE73-DB3C4D679E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901851-2554-1C4E-85F6-80914A07DD12}" type="datetimeFigureOut">
              <a:rPr lang="en-GB" smtClean="0"/>
              <a:t>16/10/2026</a:t>
            </a:fld>
            <a:endParaRPr lang="en-GB"/>
          </a:p>
        </p:txBody>
      </p:sp>
      <p:sp>
        <p:nvSpPr>
          <p:cNvPr id="5" name="Footer Placeholder 4">
            <a:extLst>
              <a:ext uri="{FF2B5EF4-FFF2-40B4-BE49-F238E27FC236}">
                <a16:creationId xmlns:a16="http://schemas.microsoft.com/office/drawing/2014/main" id="{E1E1BBD7-0DB5-3040-B07E-99A831EBCD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C9F3398-CFD6-9840-885B-0622C1ECD1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FDF3DE-1241-0A4D-8257-8A659F98CE8A}" type="slidenum">
              <a:rPr lang="en-GB" smtClean="0"/>
              <a:t>‹#›</a:t>
            </a:fld>
            <a:endParaRPr lang="en-GB"/>
          </a:p>
        </p:txBody>
      </p:sp>
    </p:spTree>
    <p:extLst>
      <p:ext uri="{BB962C8B-B14F-4D97-AF65-F5344CB8AC3E}">
        <p14:creationId xmlns:p14="http://schemas.microsoft.com/office/powerpoint/2010/main" val="42070189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instituteforgovernment.org.uk/sites/default/files/2025-10/performance-tracker-2025-criminal-justice-system.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en.wikipedia.org/wiki/Jeremy_Bentham"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image" Target="../media/image20.jp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4.png"/><Relationship Id="rId5" Type="http://schemas.openxmlformats.org/officeDocument/2006/relationships/image" Target="../media/image23.jp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6.gif"/></Relationships>
</file>

<file path=ppt/slides/_rels/slide1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8.jpg"/></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1.jpg"/><Relationship Id="rId5" Type="http://schemas.openxmlformats.org/officeDocument/2006/relationships/image" Target="../media/image30.jpg"/><Relationship Id="rId4"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theguardian.com/global-development-professionals-network/2016/sep/28/architecture-and-prisons-why-design-matter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25.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hyperlink" Target="http://www.theguardian.com/society/2012/may/18/halden-most-humane-prison-in-world" TargetMode="External"/><Relationship Id="rId4" Type="http://schemas.openxmlformats.org/officeDocument/2006/relationships/image" Target="../media/image36.jpg"/></Relationships>
</file>

<file path=ppt/slides/_rels/slide26.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howardleague.org/prisons-information/prison-watch/" TargetMode="External"/><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prisonjobs.blog.gov.uk/your-a-d-guide-on-prison-categories/"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bihr.org.uk/explainer-lockdown-and-rights" TargetMode="External"/><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jpeg"/><Relationship Id="rId4" Type="http://schemas.openxmlformats.org/officeDocument/2006/relationships/image" Target="../media/image64.jpeg"/></Relationships>
</file>

<file path=ppt/slides/_rels/slide52.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gresham.ac.uk/watch-now/prison-and-why-we-send-people-there-does-it-work-should-it" TargetMode="External"/><Relationship Id="rId2" Type="http://schemas.openxmlformats.org/officeDocument/2006/relationships/hyperlink" Target="https://www.gresham.ac.uk/watch-now/prison-and-why-we-send-people-there-does-it-work-should-it?_gl=1*abzhxz*_up*MQ..*_gs*MQ..&amp;gclid=EAIaIQobChMIke7elNSqkAMVi6n9BR1jGAz6EAAYASAAEgLXMvD_BwE" TargetMode="External"/><Relationship Id="rId1" Type="http://schemas.openxmlformats.org/officeDocument/2006/relationships/slideLayout" Target="../slideLayouts/slideLayout2.xml"/><Relationship Id="rId4" Type="http://schemas.openxmlformats.org/officeDocument/2006/relationships/hyperlink" Target="https://www.gresham.ac.uk/watch-now/do-prisons-work?_gl=1*abzhxz*_up*MQ..*_gs*MQ..&amp;gclid=EAIaIQobChMIke7elNSqkAMVi6n9BR1jGAz6EAAYASAAEgLXMv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One in three people globally imprisoned without trial, while overcrowding  puts prisoners at risk of contracting COVID-19, says UNODC's first global  research on imprisonment">
            <a:extLst>
              <a:ext uri="{FF2B5EF4-FFF2-40B4-BE49-F238E27FC236}">
                <a16:creationId xmlns:a16="http://schemas.microsoft.com/office/drawing/2014/main" id="{017822F9-B4D2-7344-A175-C3AEF465FD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685" r="2247" b="2"/>
          <a:stretch/>
        </p:blipFill>
        <p:spPr bwMode="auto">
          <a:xfrm>
            <a:off x="20" y="584909"/>
            <a:ext cx="5718616" cy="5509675"/>
          </a:xfrm>
          <a:custGeom>
            <a:avLst/>
            <a:gdLst/>
            <a:ahLst/>
            <a:cxnLst/>
            <a:rect l="l" t="t" r="r" b="b"/>
            <a:pathLst>
              <a:path w="5718636" h="5509675">
                <a:moveTo>
                  <a:pt x="0" y="0"/>
                </a:moveTo>
                <a:lnTo>
                  <a:pt x="2672821" y="0"/>
                </a:lnTo>
                <a:lnTo>
                  <a:pt x="2673116" y="639"/>
                </a:lnTo>
                <a:lnTo>
                  <a:pt x="3175662" y="639"/>
                </a:lnTo>
                <a:lnTo>
                  <a:pt x="5718636" y="5509675"/>
                </a:lnTo>
                <a:lnTo>
                  <a:pt x="502842" y="5509675"/>
                </a:lnTo>
                <a:lnTo>
                  <a:pt x="502842" y="5509036"/>
                </a:lnTo>
                <a:lnTo>
                  <a:pt x="0" y="5509036"/>
                </a:lnTo>
                <a:close/>
              </a:path>
            </a:pathLst>
          </a:custGeom>
          <a:noFill/>
          <a:extLst>
            <a:ext uri="{909E8E84-426E-40DD-AFC4-6F175D3DCCD1}">
              <a14:hiddenFill xmlns:a14="http://schemas.microsoft.com/office/drawing/2010/main">
                <a:solidFill>
                  <a:srgbClr val="FFFFFF"/>
                </a:solidFill>
              </a14:hiddenFill>
            </a:ext>
          </a:extLst>
        </p:spPr>
      </p:pic>
      <p:sp>
        <p:nvSpPr>
          <p:cNvPr id="1030" name="Freeform: Shape 72">
            <a:extLst>
              <a:ext uri="{FF2B5EF4-FFF2-40B4-BE49-F238E27FC236}">
                <a16:creationId xmlns:a16="http://schemas.microsoft.com/office/drawing/2014/main" id="{17CDB40A-75BB-4498-A20B-59C3984A3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2619" y="585526"/>
            <a:ext cx="8349381" cy="5509038"/>
          </a:xfrm>
          <a:custGeom>
            <a:avLst/>
            <a:gdLst>
              <a:gd name="connsiteX0" fmla="*/ 0 w 8349381"/>
              <a:gd name="connsiteY0" fmla="*/ 0 h 5509038"/>
              <a:gd name="connsiteX1" fmla="*/ 8349381 w 8349381"/>
              <a:gd name="connsiteY1" fmla="*/ 0 h 5509038"/>
              <a:gd name="connsiteX2" fmla="*/ 5806407 w 8349381"/>
              <a:gd name="connsiteY2" fmla="*/ 5509038 h 5509038"/>
              <a:gd name="connsiteX3" fmla="*/ 0 w 8349381"/>
              <a:gd name="connsiteY3" fmla="*/ 5509038 h 5509038"/>
            </a:gdLst>
            <a:ahLst/>
            <a:cxnLst>
              <a:cxn ang="0">
                <a:pos x="connsiteX0" y="connsiteY0"/>
              </a:cxn>
              <a:cxn ang="0">
                <a:pos x="connsiteX1" y="connsiteY1"/>
              </a:cxn>
              <a:cxn ang="0">
                <a:pos x="connsiteX2" y="connsiteY2"/>
              </a:cxn>
              <a:cxn ang="0">
                <a:pos x="connsiteX3" y="connsiteY3"/>
              </a:cxn>
            </a:cxnLst>
            <a:rect l="l" t="t" r="r" b="b"/>
            <a:pathLst>
              <a:path w="8349381" h="5509038">
                <a:moveTo>
                  <a:pt x="0" y="0"/>
                </a:moveTo>
                <a:lnTo>
                  <a:pt x="8349381" y="0"/>
                </a:lnTo>
                <a:lnTo>
                  <a:pt x="5806407" y="5509038"/>
                </a:lnTo>
                <a:lnTo>
                  <a:pt x="0" y="5509038"/>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3" name="Subtitle 2">
            <a:extLst>
              <a:ext uri="{FF2B5EF4-FFF2-40B4-BE49-F238E27FC236}">
                <a16:creationId xmlns:a16="http://schemas.microsoft.com/office/drawing/2014/main" id="{3067DB9C-AAB4-F341-8A28-A326C07ECE2C}"/>
              </a:ext>
            </a:extLst>
          </p:cNvPr>
          <p:cNvSpPr>
            <a:spLocks noGrp="1"/>
          </p:cNvSpPr>
          <p:nvPr>
            <p:ph type="subTitle" idx="1"/>
          </p:nvPr>
        </p:nvSpPr>
        <p:spPr>
          <a:xfrm>
            <a:off x="5718636" y="3644091"/>
            <a:ext cx="5370576" cy="911117"/>
          </a:xfrm>
        </p:spPr>
        <p:txBody>
          <a:bodyPr>
            <a:normAutofit/>
          </a:bodyPr>
          <a:lstStyle/>
          <a:p>
            <a:pPr algn="l"/>
            <a:r>
              <a:rPr lang="en-GB" sz="2000" dirty="0">
                <a:solidFill>
                  <a:srgbClr val="FFFFFF"/>
                </a:solidFill>
              </a:rPr>
              <a:t>Week 3</a:t>
            </a:r>
          </a:p>
          <a:p>
            <a:pPr algn="l"/>
            <a:r>
              <a:rPr lang="en-GB" sz="2000" dirty="0">
                <a:solidFill>
                  <a:srgbClr val="FFFFFF"/>
                </a:solidFill>
              </a:rPr>
              <a:t>Jane Davies</a:t>
            </a:r>
          </a:p>
        </p:txBody>
      </p:sp>
      <p:sp>
        <p:nvSpPr>
          <p:cNvPr id="2" name="Title 1">
            <a:extLst>
              <a:ext uri="{FF2B5EF4-FFF2-40B4-BE49-F238E27FC236}">
                <a16:creationId xmlns:a16="http://schemas.microsoft.com/office/drawing/2014/main" id="{E8D8D4CA-05AA-7647-AEF8-C19C5AD07C2C}"/>
              </a:ext>
            </a:extLst>
          </p:cNvPr>
          <p:cNvSpPr>
            <a:spLocks noGrp="1"/>
          </p:cNvSpPr>
          <p:nvPr>
            <p:ph type="ctrTitle"/>
          </p:nvPr>
        </p:nvSpPr>
        <p:spPr>
          <a:xfrm>
            <a:off x="5673747" y="1408814"/>
            <a:ext cx="5683102" cy="2235277"/>
          </a:xfrm>
        </p:spPr>
        <p:txBody>
          <a:bodyPr>
            <a:normAutofit/>
          </a:bodyPr>
          <a:lstStyle/>
          <a:p>
            <a:pPr algn="l"/>
            <a:r>
              <a:rPr lang="en-GB" sz="5400">
                <a:solidFill>
                  <a:srgbClr val="FFFFFF"/>
                </a:solidFill>
              </a:rPr>
              <a:t>Imprisonment in England and Wales </a:t>
            </a:r>
          </a:p>
        </p:txBody>
      </p:sp>
    </p:spTree>
    <p:extLst>
      <p:ext uri="{BB962C8B-B14F-4D97-AF65-F5344CB8AC3E}">
        <p14:creationId xmlns:p14="http://schemas.microsoft.com/office/powerpoint/2010/main" val="215463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1F2EE-5C63-CA3A-6E2D-7E0A56BDD86E}"/>
              </a:ext>
            </a:extLst>
          </p:cNvPr>
          <p:cNvSpPr>
            <a:spLocks noGrp="1"/>
          </p:cNvSpPr>
          <p:nvPr>
            <p:ph type="title"/>
          </p:nvPr>
        </p:nvSpPr>
        <p:spPr>
          <a:xfrm>
            <a:off x="640080" y="325369"/>
            <a:ext cx="4368602" cy="1956841"/>
          </a:xfrm>
        </p:spPr>
        <p:txBody>
          <a:bodyPr anchor="b">
            <a:normAutofit/>
          </a:bodyPr>
          <a:lstStyle/>
          <a:p>
            <a:br>
              <a:rPr lang="en-US" sz="3800">
                <a:cs typeface="Calibri Light"/>
              </a:rPr>
            </a:br>
            <a:r>
              <a:rPr lang="en-US" sz="3800">
                <a:cs typeface="Calibri Light"/>
              </a:rPr>
              <a:t>Independent Study: </a:t>
            </a:r>
            <a:endParaRPr lang="en-GB" sz="3800">
              <a:cs typeface="Calibri Light"/>
            </a:endParaRPr>
          </a:p>
          <a:p>
            <a:endParaRPr lang="en-GB" sz="3800">
              <a:cs typeface="Calibri Light"/>
            </a:endParaRPr>
          </a:p>
        </p:txBody>
      </p:sp>
      <p:sp>
        <p:nvSpPr>
          <p:cNvPr id="3" name="Content Placeholder 2">
            <a:extLst>
              <a:ext uri="{FF2B5EF4-FFF2-40B4-BE49-F238E27FC236}">
                <a16:creationId xmlns:a16="http://schemas.microsoft.com/office/drawing/2014/main" id="{013C9390-F113-FAE0-743E-ADE68F64018A}"/>
              </a:ext>
            </a:extLst>
          </p:cNvPr>
          <p:cNvSpPr>
            <a:spLocks noGrp="1"/>
          </p:cNvSpPr>
          <p:nvPr>
            <p:ph idx="1"/>
          </p:nvPr>
        </p:nvSpPr>
        <p:spPr>
          <a:xfrm>
            <a:off x="640080" y="2872899"/>
            <a:ext cx="5436909" cy="3320668"/>
          </a:xfrm>
        </p:spPr>
        <p:txBody>
          <a:bodyPr vert="horz" lIns="91440" tIns="45720" rIns="91440" bIns="45720" rtlCol="0" anchor="t">
            <a:normAutofit/>
          </a:bodyPr>
          <a:lstStyle/>
          <a:p>
            <a:r>
              <a:rPr lang="en-GB" sz="2200" dirty="0">
                <a:cs typeface="Calibri"/>
              </a:rPr>
              <a:t>Choose one of the reports :</a:t>
            </a:r>
          </a:p>
          <a:p>
            <a:r>
              <a:rPr lang="en-US" sz="2200" dirty="0">
                <a:cs typeface="Calibri"/>
              </a:rPr>
              <a:t>What does this report say about the contemporary state of the Criminal Justice System in England &amp; Wales?</a:t>
            </a:r>
            <a:endParaRPr lang="en-GB" sz="2200" dirty="0">
              <a:cs typeface="Calibri"/>
            </a:endParaRPr>
          </a:p>
          <a:p>
            <a:r>
              <a:rPr lang="en-US" sz="2200" dirty="0">
                <a:cs typeface="Calibri"/>
              </a:rPr>
              <a:t>Feedback via email or Moodle announcement and to be discussed next week. </a:t>
            </a:r>
          </a:p>
          <a:p>
            <a:r>
              <a:rPr lang="en-US" sz="2200" dirty="0">
                <a:ea typeface="+mn-lt"/>
                <a:cs typeface="+mn-lt"/>
                <a:hlinkClick r:id="rId3"/>
              </a:rPr>
              <a:t>performance-tracker-2025-criminal-justice-system.pdf</a:t>
            </a:r>
            <a:endParaRPr lang="en-US" sz="2200" dirty="0">
              <a:cs typeface="Calibri"/>
            </a:endParaRPr>
          </a:p>
          <a:p>
            <a:endParaRPr lang="en-GB" sz="2200">
              <a:cs typeface="Calibri"/>
            </a:endParaRPr>
          </a:p>
          <a:p>
            <a:endParaRPr lang="en-GB" sz="2200">
              <a:cs typeface="Calibri"/>
            </a:endParaRPr>
          </a:p>
        </p:txBody>
      </p:sp>
      <p:pic>
        <p:nvPicPr>
          <p:cNvPr id="5" name="Picture 4" descr="A police officer in front of a building&#10;&#10;AI-generated content may be incorrect.">
            <a:extLst>
              <a:ext uri="{FF2B5EF4-FFF2-40B4-BE49-F238E27FC236}">
                <a16:creationId xmlns:a16="http://schemas.microsoft.com/office/drawing/2014/main" id="{67713625-8D8C-58BB-64FA-34EECC8156E6}"/>
              </a:ext>
            </a:extLst>
          </p:cNvPr>
          <p:cNvPicPr>
            <a:picLocks noChangeAspect="1"/>
          </p:cNvPicPr>
          <p:nvPr/>
        </p:nvPicPr>
        <p:blipFill>
          <a:blip r:embed="rId4"/>
          <a:srcRect r="4963"/>
          <a:stretch>
            <a:fillRect/>
          </a:stretch>
        </p:blipFill>
        <p:spPr>
          <a:xfrm>
            <a:off x="6749437" y="10"/>
            <a:ext cx="544104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52641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2D37D9-5DAB-47C2-A4F0-C1B24F54ED65}"/>
              </a:ext>
            </a:extLst>
          </p:cNvPr>
          <p:cNvSpPr>
            <a:spLocks noGrp="1"/>
          </p:cNvSpPr>
          <p:nvPr>
            <p:ph type="title"/>
          </p:nvPr>
        </p:nvSpPr>
        <p:spPr>
          <a:xfrm>
            <a:off x="635000" y="640823"/>
            <a:ext cx="3418659" cy="5583148"/>
          </a:xfrm>
        </p:spPr>
        <p:txBody>
          <a:bodyPr anchor="ctr">
            <a:normAutofit/>
          </a:bodyPr>
          <a:lstStyle/>
          <a:p>
            <a:r>
              <a:rPr lang="en-GB" sz="5000">
                <a:latin typeface="Calibri" panose="020F0502020204030204" pitchFamily="34" charset="0"/>
                <a:cs typeface="Calibri" panose="020F0502020204030204" pitchFamily="34" charset="0"/>
              </a:rPr>
              <a:t>Introduction to prisons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A171713-71AE-1301-AFA4-CDD292264033}"/>
              </a:ext>
            </a:extLst>
          </p:cNvPr>
          <p:cNvGraphicFramePr>
            <a:graphicFrameLocks noGrp="1"/>
          </p:cNvGraphicFramePr>
          <p:nvPr>
            <p:ph idx="1"/>
            <p:extLst>
              <p:ext uri="{D42A27DB-BD31-4B8C-83A1-F6EECF244321}">
                <p14:modId xmlns:p14="http://schemas.microsoft.com/office/powerpoint/2010/main" val="90389161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0148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8723D-A707-11C7-F93C-E50195A56BFE}"/>
              </a:ext>
            </a:extLst>
          </p:cNvPr>
          <p:cNvSpPr>
            <a:spLocks noGrp="1"/>
          </p:cNvSpPr>
          <p:nvPr>
            <p:ph type="title"/>
          </p:nvPr>
        </p:nvSpPr>
        <p:spPr>
          <a:xfrm>
            <a:off x="838200" y="365125"/>
            <a:ext cx="10515600" cy="822356"/>
          </a:xfrm>
        </p:spPr>
        <p:txBody>
          <a:bodyPr/>
          <a:lstStyle/>
          <a:p>
            <a:r>
              <a:rPr lang="en-GB" dirty="0">
                <a:cs typeface="Calibri Light"/>
              </a:rPr>
              <a:t>Assignment link</a:t>
            </a:r>
            <a:endParaRPr lang="en-GB" dirty="0"/>
          </a:p>
        </p:txBody>
      </p:sp>
      <p:sp>
        <p:nvSpPr>
          <p:cNvPr id="3" name="Content Placeholder 2">
            <a:extLst>
              <a:ext uri="{FF2B5EF4-FFF2-40B4-BE49-F238E27FC236}">
                <a16:creationId xmlns:a16="http://schemas.microsoft.com/office/drawing/2014/main" id="{09E0751E-9EDA-A7FA-64F8-BA4E9C9BD639}"/>
              </a:ext>
            </a:extLst>
          </p:cNvPr>
          <p:cNvSpPr>
            <a:spLocks noGrp="1"/>
          </p:cNvSpPr>
          <p:nvPr>
            <p:ph idx="1"/>
          </p:nvPr>
        </p:nvSpPr>
        <p:spPr>
          <a:xfrm>
            <a:off x="838200" y="1193022"/>
            <a:ext cx="10515600" cy="4983941"/>
          </a:xfrm>
        </p:spPr>
        <p:txBody>
          <a:bodyPr vert="horz" lIns="91440" tIns="45720" rIns="91440" bIns="45720" rtlCol="0" anchor="t">
            <a:normAutofit/>
          </a:bodyPr>
          <a:lstStyle/>
          <a:p>
            <a:pPr lvl="0"/>
            <a:r>
              <a:rPr lang="en-GB" dirty="0"/>
              <a:t>Critically assess if Prison Overcrowding has undermined the Rehabilitative Function of UK Prisons? </a:t>
            </a:r>
            <a:r>
              <a:rPr lang="en-GB"/>
              <a:t>(Assignment </a:t>
            </a:r>
            <a:r>
              <a:rPr lang="en-GB" dirty="0"/>
              <a:t>2)</a:t>
            </a:r>
          </a:p>
          <a:p>
            <a:r>
              <a:rPr lang="en-GB" dirty="0">
                <a:ea typeface="Calibri"/>
                <a:cs typeface="Calibri"/>
              </a:rPr>
              <a:t>OR</a:t>
            </a:r>
          </a:p>
          <a:p>
            <a:endParaRPr lang="en-GB" dirty="0">
              <a:ea typeface="Calibri"/>
              <a:cs typeface="Calibri"/>
            </a:endParaRPr>
          </a:p>
          <a:p>
            <a:r>
              <a:rPr lang="en-GB" dirty="0"/>
              <a:t>Critically assess if Prison Overcrowding has undermined the Rehabilitative Function of UK Prisons? (Assignment 1)</a:t>
            </a:r>
          </a:p>
          <a:p>
            <a:endParaRPr lang="en-GB" dirty="0">
              <a:ea typeface="Calibri"/>
              <a:cs typeface="Calibri"/>
            </a:endParaRPr>
          </a:p>
          <a:p>
            <a:endParaRPr lang="en-GB" dirty="0">
              <a:cs typeface="Calibri"/>
            </a:endParaRPr>
          </a:p>
        </p:txBody>
      </p:sp>
    </p:spTree>
    <p:extLst>
      <p:ext uri="{BB962C8B-B14F-4D97-AF65-F5344CB8AC3E}">
        <p14:creationId xmlns:p14="http://schemas.microsoft.com/office/powerpoint/2010/main" val="2653483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00550-7E00-104D-A6DF-22D51D0441D6}"/>
              </a:ext>
            </a:extLst>
          </p:cNvPr>
          <p:cNvSpPr>
            <a:spLocks noGrp="1"/>
          </p:cNvSpPr>
          <p:nvPr>
            <p:ph type="title"/>
          </p:nvPr>
        </p:nvSpPr>
        <p:spPr>
          <a:xfrm>
            <a:off x="229324" y="-627268"/>
            <a:ext cx="9600476" cy="1783080"/>
          </a:xfrm>
        </p:spPr>
        <p:txBody>
          <a:bodyPr vert="horz" lIns="91440" tIns="45720" rIns="91440" bIns="45720" rtlCol="0" anchor="b">
            <a:normAutofit/>
          </a:bodyPr>
          <a:lstStyle/>
          <a:p>
            <a:r>
              <a:rPr lang="en-US" sz="5400" dirty="0">
                <a:latin typeface="Arial" panose="020B0604020202020204" pitchFamily="34" charset="0"/>
                <a:cs typeface="Arial" panose="020B0604020202020204" pitchFamily="34" charset="0"/>
              </a:rPr>
              <a:t>Punishment of the Past? </a:t>
            </a:r>
          </a:p>
        </p:txBody>
      </p:sp>
      <p:pic>
        <p:nvPicPr>
          <p:cNvPr id="7" name="Picture 6" descr="A person wearing glasses&#10;&#10;Description automatically generated">
            <a:extLst>
              <a:ext uri="{FF2B5EF4-FFF2-40B4-BE49-F238E27FC236}">
                <a16:creationId xmlns:a16="http://schemas.microsoft.com/office/drawing/2014/main" id="{4133D526-9938-D44A-BA42-9AE75CD7887A}"/>
              </a:ext>
            </a:extLst>
          </p:cNvPr>
          <p:cNvPicPr>
            <a:picLocks noChangeAspect="1"/>
          </p:cNvPicPr>
          <p:nvPr/>
        </p:nvPicPr>
        <p:blipFill rotWithShape="1">
          <a:blip r:embed="rId3"/>
          <a:srcRect l="8537"/>
          <a:stretch/>
        </p:blipFill>
        <p:spPr>
          <a:xfrm>
            <a:off x="1" y="1444106"/>
            <a:ext cx="3746499" cy="5413893"/>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7772C0C-AE4B-F349-B352-73895D3D2E7F}"/>
              </a:ext>
            </a:extLst>
          </p:cNvPr>
          <p:cNvSpPr txBox="1"/>
          <p:nvPr/>
        </p:nvSpPr>
        <p:spPr>
          <a:xfrm>
            <a:off x="4045921" y="3912112"/>
            <a:ext cx="5431122" cy="2045290"/>
          </a:xfrm>
          <a:prstGeom prst="rect">
            <a:avLst/>
          </a:prstGeom>
        </p:spPr>
        <p:txBody>
          <a:bodyPr vert="horz" lIns="91440" tIns="45720" rIns="91440" bIns="45720" rtlCol="0">
            <a:normAutofit fontScale="55000" lnSpcReduction="20000"/>
          </a:bodyPr>
          <a:lstStyle/>
          <a:p>
            <a:pPr>
              <a:lnSpc>
                <a:spcPct val="120000"/>
              </a:lnSpc>
              <a:spcAft>
                <a:spcPts val="600"/>
              </a:spcAft>
            </a:pPr>
            <a:r>
              <a:rPr lang="en-US" altLang="en-US" sz="3600" i="1" dirty="0">
                <a:latin typeface="Arial" panose="020B0604020202020204" pitchFamily="34" charset="0"/>
                <a:cs typeface="Arial" panose="020B0604020202020204" pitchFamily="34" charset="0"/>
              </a:rPr>
              <a:t>‘Physical pain, the pain of the body itself, is no longer the constituent element of the penalty. From being an art of unbearable sensations, punishment has become an economy of suspended rights.’ </a:t>
            </a:r>
            <a:r>
              <a:rPr lang="en-US" altLang="en-US" sz="3600" dirty="0">
                <a:latin typeface="Arial" panose="020B0604020202020204" pitchFamily="34" charset="0"/>
                <a:cs typeface="Arial" panose="020B0604020202020204" pitchFamily="34" charset="0"/>
              </a:rPr>
              <a:t>(Foucault, 1977) </a:t>
            </a:r>
            <a:br>
              <a:rPr lang="en-US" altLang="en-US" sz="2200" dirty="0"/>
            </a:br>
            <a:endParaRPr lang="en-US" altLang="en-US" sz="2200" dirty="0"/>
          </a:p>
        </p:txBody>
      </p:sp>
      <p:sp>
        <p:nvSpPr>
          <p:cNvPr id="16" name="TextBox 15">
            <a:extLst>
              <a:ext uri="{FF2B5EF4-FFF2-40B4-BE49-F238E27FC236}">
                <a16:creationId xmlns:a16="http://schemas.microsoft.com/office/drawing/2014/main" id="{C2857966-6BF1-8A41-88F2-2B4E23411107}"/>
              </a:ext>
            </a:extLst>
          </p:cNvPr>
          <p:cNvSpPr txBox="1"/>
          <p:nvPr/>
        </p:nvSpPr>
        <p:spPr>
          <a:xfrm>
            <a:off x="4110229" y="5764465"/>
            <a:ext cx="6962681"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Discuss: Foucault’s beliefs... </a:t>
            </a:r>
          </a:p>
        </p:txBody>
      </p:sp>
      <p:pic>
        <p:nvPicPr>
          <p:cNvPr id="14338" name="Picture 2" descr="108 5 min Vector Images, 5 min Illustrations | Depositphotos">
            <a:extLst>
              <a:ext uri="{FF2B5EF4-FFF2-40B4-BE49-F238E27FC236}">
                <a16:creationId xmlns:a16="http://schemas.microsoft.com/office/drawing/2014/main" id="{89F8A833-8BAE-1C47-BCE7-0338B1546D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96801" y="643964"/>
            <a:ext cx="1200150" cy="120015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iscipline and Punish: The Birth of the Prison: Amazon.co.uk: Foucault,  Michel, Sheridan, Alan: 0787721891314: Books">
            <a:extLst>
              <a:ext uri="{FF2B5EF4-FFF2-40B4-BE49-F238E27FC236}">
                <a16:creationId xmlns:a16="http://schemas.microsoft.com/office/drawing/2014/main" id="{9A44D701-532E-DF45-81D0-385FB0928AC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65076" y="3856555"/>
            <a:ext cx="1737933" cy="2703452"/>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2AE88119-0779-7D4E-B39F-8FC1C407E853}"/>
              </a:ext>
            </a:extLst>
          </p:cNvPr>
          <p:cNvSpPr txBox="1"/>
          <p:nvPr/>
        </p:nvSpPr>
        <p:spPr>
          <a:xfrm>
            <a:off x="3923046" y="2696077"/>
            <a:ext cx="7337045" cy="923330"/>
          </a:xfrm>
          <a:prstGeom prst="rect">
            <a:avLst/>
          </a:prstGeom>
          <a:noFill/>
        </p:spPr>
        <p:txBody>
          <a:bodyPr wrap="square">
            <a:spAutoFit/>
          </a:bodyPr>
          <a:lstStyle/>
          <a:p>
            <a:pPr marL="285750" indent="-285750">
              <a:buFont typeface="Wingdings" pitchFamily="2" charset="2"/>
              <a:buChar char="Ø"/>
            </a:pPr>
            <a:r>
              <a:rPr lang="en-GB" dirty="0">
                <a:latin typeface="arial" panose="020B0604020202020204" pitchFamily="34" charset="0"/>
              </a:rPr>
              <a:t>C</a:t>
            </a:r>
            <a:r>
              <a:rPr lang="en-GB" b="0" i="0" dirty="0">
                <a:effectLst/>
                <a:latin typeface="arial" panose="020B0604020202020204" pitchFamily="34" charset="0"/>
              </a:rPr>
              <a:t>oncentrated on relationships between power and knowledge</a:t>
            </a:r>
            <a:r>
              <a:rPr lang="en-GB" dirty="0">
                <a:latin typeface="arial" panose="020B0604020202020204" pitchFamily="34" charset="0"/>
              </a:rPr>
              <a:t> &amp; </a:t>
            </a:r>
            <a:r>
              <a:rPr lang="en-GB" b="0" i="0" dirty="0">
                <a:effectLst/>
                <a:latin typeface="arial" panose="020B0604020202020204" pitchFamily="34" charset="0"/>
              </a:rPr>
              <a:t>how they are used as a form of social control through societal institutions</a:t>
            </a:r>
            <a:endParaRPr lang="en-GB" dirty="0"/>
          </a:p>
        </p:txBody>
      </p:sp>
      <p:sp>
        <p:nvSpPr>
          <p:cNvPr id="17" name="TextBox 16">
            <a:extLst>
              <a:ext uri="{FF2B5EF4-FFF2-40B4-BE49-F238E27FC236}">
                <a16:creationId xmlns:a16="http://schemas.microsoft.com/office/drawing/2014/main" id="{E6C4E973-3BB9-E34A-98C7-1C5F90B20459}"/>
              </a:ext>
            </a:extLst>
          </p:cNvPr>
          <p:cNvSpPr txBox="1"/>
          <p:nvPr/>
        </p:nvSpPr>
        <p:spPr>
          <a:xfrm>
            <a:off x="3850076" y="1878938"/>
            <a:ext cx="6146800" cy="461665"/>
          </a:xfrm>
          <a:prstGeom prst="rect">
            <a:avLst/>
          </a:prstGeom>
          <a:noFill/>
        </p:spPr>
        <p:txBody>
          <a:bodyPr wrap="square">
            <a:spAutoFit/>
          </a:bodyPr>
          <a:lstStyle/>
          <a:p>
            <a:r>
              <a:rPr lang="en-GB" sz="2400" b="0" i="0" dirty="0">
                <a:effectLst/>
                <a:latin typeface="arial" panose="020B0604020202020204" pitchFamily="34" charset="0"/>
              </a:rPr>
              <a:t>Michel Foucault</a:t>
            </a:r>
            <a:r>
              <a:rPr lang="en-GB" sz="2400" dirty="0">
                <a:latin typeface="arial" panose="020B0604020202020204" pitchFamily="34" charset="0"/>
              </a:rPr>
              <a:t> - French Philosopher </a:t>
            </a:r>
            <a:endParaRPr lang="en-GB" sz="2400" dirty="0"/>
          </a:p>
        </p:txBody>
      </p:sp>
      <p:sp>
        <p:nvSpPr>
          <p:cNvPr id="5" name="TextBox 4">
            <a:extLst>
              <a:ext uri="{FF2B5EF4-FFF2-40B4-BE49-F238E27FC236}">
                <a16:creationId xmlns:a16="http://schemas.microsoft.com/office/drawing/2014/main" id="{0C5FC14F-A7C7-224F-832A-225D4D627CD3}"/>
              </a:ext>
            </a:extLst>
          </p:cNvPr>
          <p:cNvSpPr txBox="1"/>
          <p:nvPr/>
        </p:nvSpPr>
        <p:spPr>
          <a:xfrm>
            <a:off x="3791188" y="1294058"/>
            <a:ext cx="2635011" cy="461665"/>
          </a:xfrm>
          <a:prstGeom prst="rect">
            <a:avLst/>
          </a:prstGeom>
          <a:noFill/>
        </p:spPr>
        <p:txBody>
          <a:bodyPr wrap="square" rtlCol="0">
            <a:spAutoFit/>
          </a:bodyPr>
          <a:lstStyle/>
          <a:p>
            <a:r>
              <a:rPr lang="en-GB" sz="2400" u="sng" dirty="0">
                <a:latin typeface="Arial" panose="020B0604020202020204" pitchFamily="34" charset="0"/>
                <a:cs typeface="Arial" panose="020B0604020202020204" pitchFamily="34" charset="0"/>
              </a:rPr>
              <a:t>Research Task</a:t>
            </a:r>
          </a:p>
        </p:txBody>
      </p:sp>
    </p:spTree>
    <p:extLst>
      <p:ext uri="{BB962C8B-B14F-4D97-AF65-F5344CB8AC3E}">
        <p14:creationId xmlns:p14="http://schemas.microsoft.com/office/powerpoint/2010/main" val="331971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6" grpId="0"/>
      <p:bldP spid="13" grpId="0"/>
      <p:bldP spid="17"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indow, building&#10;&#10;Description automatically generated">
            <a:extLst>
              <a:ext uri="{FF2B5EF4-FFF2-40B4-BE49-F238E27FC236}">
                <a16:creationId xmlns:a16="http://schemas.microsoft.com/office/drawing/2014/main" id="{E6A34BFE-BB36-4A5E-9B26-F9FD0FFE1335}"/>
              </a:ext>
            </a:extLst>
          </p:cNvPr>
          <p:cNvPicPr>
            <a:picLocks noChangeAspect="1"/>
          </p:cNvPicPr>
          <p:nvPr/>
        </p:nvPicPr>
        <p:blipFill rotWithShape="1">
          <a:blip r:embed="rId3"/>
          <a:srcRect b="1747"/>
          <a:stretch/>
        </p:blipFill>
        <p:spPr>
          <a:xfrm>
            <a:off x="49174" y="25336"/>
            <a:ext cx="12191980" cy="6857990"/>
          </a:xfrm>
          <a:prstGeom prst="rect">
            <a:avLst/>
          </a:prstGeom>
        </p:spPr>
      </p:pic>
      <p:sp>
        <p:nvSpPr>
          <p:cNvPr id="4" name="TextBox 3">
            <a:extLst>
              <a:ext uri="{FF2B5EF4-FFF2-40B4-BE49-F238E27FC236}">
                <a16:creationId xmlns:a16="http://schemas.microsoft.com/office/drawing/2014/main" id="{C09CFFDA-650B-4D53-BF80-76F80F3CBB1B}"/>
              </a:ext>
            </a:extLst>
          </p:cNvPr>
          <p:cNvSpPr txBox="1"/>
          <p:nvPr/>
        </p:nvSpPr>
        <p:spPr>
          <a:xfrm>
            <a:off x="5299927" y="0"/>
            <a:ext cx="6842899" cy="707886"/>
          </a:xfrm>
          <a:prstGeom prst="rect">
            <a:avLst/>
          </a:prstGeom>
          <a:noFill/>
        </p:spPr>
        <p:txBody>
          <a:bodyPr wrap="none" rtlCol="0">
            <a:spAutoFit/>
          </a:bodyPr>
          <a:lstStyle/>
          <a:p>
            <a:r>
              <a:rPr lang="en-GB" sz="4000" b="1" dirty="0">
                <a:highlight>
                  <a:srgbClr val="FFFF00"/>
                </a:highlight>
                <a:latin typeface="Calibri" panose="020F0502020204030204" pitchFamily="34" charset="0"/>
                <a:cs typeface="Calibri" panose="020F0502020204030204" pitchFamily="34" charset="0"/>
              </a:rPr>
              <a:t>Pre-Enlightenment Punishment</a:t>
            </a:r>
          </a:p>
        </p:txBody>
      </p:sp>
      <p:sp>
        <p:nvSpPr>
          <p:cNvPr id="2" name="TextBox 1">
            <a:extLst>
              <a:ext uri="{FF2B5EF4-FFF2-40B4-BE49-F238E27FC236}">
                <a16:creationId xmlns:a16="http://schemas.microsoft.com/office/drawing/2014/main" id="{BC2ED073-B8DA-4A30-9AC6-A57585974755}"/>
              </a:ext>
            </a:extLst>
          </p:cNvPr>
          <p:cNvSpPr txBox="1"/>
          <p:nvPr/>
        </p:nvSpPr>
        <p:spPr>
          <a:xfrm>
            <a:off x="4438650" y="6200775"/>
            <a:ext cx="5495925" cy="369332"/>
          </a:xfrm>
          <a:prstGeom prst="rect">
            <a:avLst/>
          </a:prstGeom>
          <a:noFill/>
        </p:spPr>
        <p:txBody>
          <a:bodyPr wrap="square" rtlCol="0">
            <a:spAutoFit/>
          </a:bodyPr>
          <a:lstStyle/>
          <a:p>
            <a:r>
              <a:rPr lang="en-GB" b="1" dirty="0"/>
              <a:t>https://www.youtube.com/watch?v=e5yQVJV7SFs</a:t>
            </a:r>
          </a:p>
        </p:txBody>
      </p:sp>
    </p:spTree>
    <p:extLst>
      <p:ext uri="{BB962C8B-B14F-4D97-AF65-F5344CB8AC3E}">
        <p14:creationId xmlns:p14="http://schemas.microsoft.com/office/powerpoint/2010/main" val="3620737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in a room&#10;&#10;Description automatically generated">
            <a:extLst>
              <a:ext uri="{FF2B5EF4-FFF2-40B4-BE49-F238E27FC236}">
                <a16:creationId xmlns:a16="http://schemas.microsoft.com/office/drawing/2014/main" id="{7EFCF460-6AD0-4718-B729-B210085DABAE}"/>
              </a:ext>
            </a:extLst>
          </p:cNvPr>
          <p:cNvPicPr>
            <a:picLocks noChangeAspect="1"/>
          </p:cNvPicPr>
          <p:nvPr/>
        </p:nvPicPr>
        <p:blipFill rotWithShape="1">
          <a:blip r:embed="rId3"/>
          <a:srcRect t="22736" r="-1" b="-1"/>
          <a:stretch/>
        </p:blipFill>
        <p:spPr>
          <a:xfrm>
            <a:off x="643467" y="643467"/>
            <a:ext cx="10905066" cy="5571066"/>
          </a:xfrm>
          <a:prstGeom prst="rect">
            <a:avLst/>
          </a:prstGeom>
        </p:spPr>
      </p:pic>
      <p:sp>
        <p:nvSpPr>
          <p:cNvPr id="4" name="TextBox 3">
            <a:extLst>
              <a:ext uri="{FF2B5EF4-FFF2-40B4-BE49-F238E27FC236}">
                <a16:creationId xmlns:a16="http://schemas.microsoft.com/office/drawing/2014/main" id="{6069011F-269D-442F-8BC9-A8C1A4178FEE}"/>
              </a:ext>
            </a:extLst>
          </p:cNvPr>
          <p:cNvSpPr txBox="1"/>
          <p:nvPr/>
        </p:nvSpPr>
        <p:spPr>
          <a:xfrm>
            <a:off x="1241898" y="5577401"/>
            <a:ext cx="9571082" cy="584775"/>
          </a:xfrm>
          <a:prstGeom prst="rect">
            <a:avLst/>
          </a:prstGeom>
          <a:noFill/>
        </p:spPr>
        <p:txBody>
          <a:bodyPr wrap="none" rtlCol="0">
            <a:spAutoFit/>
          </a:bodyPr>
          <a:lstStyle/>
          <a:p>
            <a:r>
              <a:rPr lang="en-GB" sz="3200" dirty="0">
                <a:highlight>
                  <a:srgbClr val="FFFF00"/>
                </a:highlight>
                <a:latin typeface="Calibri" panose="020F0502020204030204" pitchFamily="34" charset="0"/>
                <a:cs typeface="Calibri" panose="020F0502020204030204" pitchFamily="34" charset="0"/>
              </a:rPr>
              <a:t>Punishment in The Enlightenment, or The Age of Reason</a:t>
            </a:r>
          </a:p>
        </p:txBody>
      </p:sp>
    </p:spTree>
    <p:extLst>
      <p:ext uri="{BB962C8B-B14F-4D97-AF65-F5344CB8AC3E}">
        <p14:creationId xmlns:p14="http://schemas.microsoft.com/office/powerpoint/2010/main" val="131411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wearing a suit and tie&#10;&#10;Description automatically generated">
            <a:extLst>
              <a:ext uri="{FF2B5EF4-FFF2-40B4-BE49-F238E27FC236}">
                <a16:creationId xmlns:a16="http://schemas.microsoft.com/office/drawing/2014/main" id="{21C9DC94-9D6D-40D7-BBFD-20688F80000F}"/>
              </a:ext>
            </a:extLst>
          </p:cNvPr>
          <p:cNvPicPr>
            <a:picLocks noChangeAspect="1"/>
          </p:cNvPicPr>
          <p:nvPr/>
        </p:nvPicPr>
        <p:blipFill>
          <a:blip r:embed="rId3"/>
          <a:stretch>
            <a:fillRect/>
          </a:stretch>
        </p:blipFill>
        <p:spPr>
          <a:xfrm>
            <a:off x="1178595" y="779823"/>
            <a:ext cx="3129455" cy="4186896"/>
          </a:xfrm>
          <a:prstGeom prst="rect">
            <a:avLst/>
          </a:prstGeom>
        </p:spPr>
      </p:pic>
      <p:pic>
        <p:nvPicPr>
          <p:cNvPr id="5" name="Picture 4" descr="A person looking at the camera&#10;&#10;Description automatically generated">
            <a:extLst>
              <a:ext uri="{FF2B5EF4-FFF2-40B4-BE49-F238E27FC236}">
                <a16:creationId xmlns:a16="http://schemas.microsoft.com/office/drawing/2014/main" id="{7AD5F23C-15A3-4597-A731-BB33D034CD91}"/>
              </a:ext>
            </a:extLst>
          </p:cNvPr>
          <p:cNvPicPr>
            <a:picLocks noChangeAspect="1"/>
          </p:cNvPicPr>
          <p:nvPr/>
        </p:nvPicPr>
        <p:blipFill>
          <a:blip r:embed="rId4"/>
          <a:stretch>
            <a:fillRect/>
          </a:stretch>
        </p:blipFill>
        <p:spPr>
          <a:xfrm>
            <a:off x="7794243" y="779823"/>
            <a:ext cx="2955456" cy="4186896"/>
          </a:xfrm>
          <a:prstGeom prst="rect">
            <a:avLst/>
          </a:prstGeom>
        </p:spPr>
      </p:pic>
      <p:sp>
        <p:nvSpPr>
          <p:cNvPr id="6" name="TextBox 5">
            <a:extLst>
              <a:ext uri="{FF2B5EF4-FFF2-40B4-BE49-F238E27FC236}">
                <a16:creationId xmlns:a16="http://schemas.microsoft.com/office/drawing/2014/main" id="{65B1BE4B-101D-49B4-99CC-3539EAE24212}"/>
              </a:ext>
            </a:extLst>
          </p:cNvPr>
          <p:cNvSpPr txBox="1"/>
          <p:nvPr/>
        </p:nvSpPr>
        <p:spPr>
          <a:xfrm>
            <a:off x="1252855" y="5382706"/>
            <a:ext cx="3055195" cy="369332"/>
          </a:xfrm>
          <a:prstGeom prst="rect">
            <a:avLst/>
          </a:prstGeom>
          <a:noFill/>
        </p:spPr>
        <p:txBody>
          <a:bodyPr wrap="none" rtlCol="0">
            <a:spAutoFit/>
          </a:bodyPr>
          <a:lstStyle/>
          <a:p>
            <a:r>
              <a:rPr lang="en-GB" dirty="0"/>
              <a:t>Cesare Beccaria 1738-1794</a:t>
            </a:r>
          </a:p>
        </p:txBody>
      </p:sp>
      <p:sp>
        <p:nvSpPr>
          <p:cNvPr id="7" name="TextBox 6">
            <a:extLst>
              <a:ext uri="{FF2B5EF4-FFF2-40B4-BE49-F238E27FC236}">
                <a16:creationId xmlns:a16="http://schemas.microsoft.com/office/drawing/2014/main" id="{E941EE59-DA5B-4322-A895-2DD6F76F7455}"/>
              </a:ext>
            </a:extLst>
          </p:cNvPr>
          <p:cNvSpPr txBox="1"/>
          <p:nvPr/>
        </p:nvSpPr>
        <p:spPr>
          <a:xfrm>
            <a:off x="7703352" y="5382706"/>
            <a:ext cx="3046347" cy="369332"/>
          </a:xfrm>
          <a:prstGeom prst="rect">
            <a:avLst/>
          </a:prstGeom>
          <a:noFill/>
        </p:spPr>
        <p:txBody>
          <a:bodyPr wrap="none" rtlCol="0">
            <a:spAutoFit/>
          </a:bodyPr>
          <a:lstStyle/>
          <a:p>
            <a:r>
              <a:rPr lang="en-GB" dirty="0"/>
              <a:t>Jeremy Bentham 1748-1832</a:t>
            </a:r>
          </a:p>
        </p:txBody>
      </p:sp>
    </p:spTree>
    <p:extLst>
      <p:ext uri="{BB962C8B-B14F-4D97-AF65-F5344CB8AC3E}">
        <p14:creationId xmlns:p14="http://schemas.microsoft.com/office/powerpoint/2010/main" val="3240344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53A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D92E06-9D58-DE40-82A5-ACC8A5A3110E}"/>
              </a:ext>
            </a:extLst>
          </p:cNvPr>
          <p:cNvSpPr>
            <a:spLocks noGrp="1"/>
          </p:cNvSpPr>
          <p:nvPr>
            <p:ph type="title"/>
          </p:nvPr>
        </p:nvSpPr>
        <p:spPr>
          <a:xfrm>
            <a:off x="524256" y="491260"/>
            <a:ext cx="6594189" cy="1625210"/>
          </a:xfrm>
        </p:spPr>
        <p:txBody>
          <a:bodyPr>
            <a:normAutofit/>
          </a:bodyPr>
          <a:lstStyle/>
          <a:p>
            <a:pPr algn="ctr"/>
            <a:r>
              <a:rPr lang="en-GB" dirty="0">
                <a:solidFill>
                  <a:srgbClr val="FFFFFF"/>
                </a:solidFill>
              </a:rPr>
              <a:t>Jeremy Bentham</a:t>
            </a:r>
          </a:p>
        </p:txBody>
      </p:sp>
      <p:sp>
        <p:nvSpPr>
          <p:cNvPr id="76" name="Rectangle 75">
            <a:extLst>
              <a:ext uri="{FF2B5EF4-FFF2-40B4-BE49-F238E27FC236}">
                <a16:creationId xmlns:a16="http://schemas.microsoft.com/office/drawing/2014/main" id="{33B81349-3A7E-4A66-9ED9-66E6F8E29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3" y="2454901"/>
            <a:ext cx="3441163" cy="4080255"/>
          </a:xfrm>
          <a:prstGeom prst="rect">
            <a:avLst/>
          </a:prstGeom>
          <a:solidFill>
            <a:srgbClr val="BE9450">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1" name="Picture 10" descr="A person looking at the camera&#10;&#10;Description automatically generated">
            <a:extLst>
              <a:ext uri="{FF2B5EF4-FFF2-40B4-BE49-F238E27FC236}">
                <a16:creationId xmlns:a16="http://schemas.microsoft.com/office/drawing/2014/main" id="{E394B2AD-34EF-2A40-B24A-BBAA5F8752AF}"/>
              </a:ext>
            </a:extLst>
          </p:cNvPr>
          <p:cNvPicPr>
            <a:picLocks noChangeAspect="1"/>
          </p:cNvPicPr>
          <p:nvPr/>
        </p:nvPicPr>
        <p:blipFill>
          <a:blip r:embed="rId3"/>
          <a:stretch>
            <a:fillRect/>
          </a:stretch>
        </p:blipFill>
        <p:spPr>
          <a:xfrm>
            <a:off x="774889" y="2667954"/>
            <a:ext cx="2566089" cy="3635293"/>
          </a:xfrm>
          <a:prstGeom prst="rect">
            <a:avLst/>
          </a:prstGeom>
        </p:spPr>
      </p:pic>
      <p:sp>
        <p:nvSpPr>
          <p:cNvPr id="78" name="Rectangle 77">
            <a:extLst>
              <a:ext uri="{FF2B5EF4-FFF2-40B4-BE49-F238E27FC236}">
                <a16:creationId xmlns:a16="http://schemas.microsoft.com/office/drawing/2014/main" id="{4A37A7FF-19A5-40D8-8D0C-E780CBD330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1468" y="2454900"/>
            <a:ext cx="3441163" cy="4080255"/>
          </a:xfrm>
          <a:prstGeom prst="rect">
            <a:avLst/>
          </a:prstGeom>
          <a:solidFill>
            <a:srgbClr val="BE9450">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6" name="Picture 2">
            <a:extLst>
              <a:ext uri="{FF2B5EF4-FFF2-40B4-BE49-F238E27FC236}">
                <a16:creationId xmlns:a16="http://schemas.microsoft.com/office/drawing/2014/main" id="{51350656-55FE-094B-B9BA-CAD97C1BA97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29" r="-2" b="1517"/>
          <a:stretch/>
        </p:blipFill>
        <p:spPr bwMode="auto">
          <a:xfrm>
            <a:off x="4138970" y="2891432"/>
            <a:ext cx="3067358" cy="3188335"/>
          </a:xfrm>
          <a:prstGeom prst="rect">
            <a:avLst/>
          </a:prstGeom>
          <a:noFill/>
          <a:extLst>
            <a:ext uri="{909E8E84-426E-40DD-AFC4-6F175D3DCCD1}">
              <a14:hiddenFill xmlns:a14="http://schemas.microsoft.com/office/drawing/2010/main">
                <a:solidFill>
                  <a:srgbClr val="FFFFFF"/>
                </a:solidFill>
              </a14:hiddenFill>
            </a:ext>
          </a:extLst>
        </p:spPr>
      </p:pic>
      <p:sp>
        <p:nvSpPr>
          <p:cNvPr id="80" name="Rectangle 7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3FF2CD-01AD-9C40-8721-20AB3DE1A752}"/>
              </a:ext>
            </a:extLst>
          </p:cNvPr>
          <p:cNvSpPr>
            <a:spLocks noGrp="1"/>
          </p:cNvSpPr>
          <p:nvPr>
            <p:ph idx="1"/>
          </p:nvPr>
        </p:nvSpPr>
        <p:spPr>
          <a:xfrm>
            <a:off x="7956057" y="762983"/>
            <a:ext cx="3515128" cy="5330923"/>
          </a:xfrm>
        </p:spPr>
        <p:txBody>
          <a:bodyPr anchor="ctr">
            <a:normAutofit/>
          </a:bodyPr>
          <a:lstStyle/>
          <a:p>
            <a:r>
              <a:rPr lang="en-GB" sz="1900">
                <a:solidFill>
                  <a:srgbClr val="FFFFFF"/>
                </a:solidFill>
              </a:rPr>
              <a:t> English Philosopher &amp; Social Theorist </a:t>
            </a:r>
            <a:r>
              <a:rPr lang="en-GB" sz="1900" b="1">
                <a:solidFill>
                  <a:srgbClr val="FFFFFF"/>
                </a:solidFill>
                <a:hlinkClick r:id="rId5" tooltip="Jeremy Bentham">
                  <a:extLst>
                    <a:ext uri="{A12FA001-AC4F-418D-AE19-62706E023703}">
                      <ahyp:hlinkClr xmlns:ahyp="http://schemas.microsoft.com/office/drawing/2018/hyperlinkcolor" val="tx"/>
                    </a:ext>
                  </a:extLst>
                </a:hlinkClick>
              </a:rPr>
              <a:t>Jeremy Bentham</a:t>
            </a:r>
            <a:r>
              <a:rPr lang="en-GB" sz="1900" b="1">
                <a:solidFill>
                  <a:srgbClr val="FFFFFF"/>
                </a:solidFill>
              </a:rPr>
              <a:t> </a:t>
            </a:r>
            <a:r>
              <a:rPr lang="en-GB" sz="1900">
                <a:solidFill>
                  <a:srgbClr val="FFFFFF"/>
                </a:solidFill>
              </a:rPr>
              <a:t>in the 18th century</a:t>
            </a:r>
          </a:p>
          <a:p>
            <a:r>
              <a:rPr lang="en-GB" sz="1900">
                <a:solidFill>
                  <a:srgbClr val="FFFFFF"/>
                </a:solidFill>
              </a:rPr>
              <a:t>The</a:t>
            </a:r>
            <a:r>
              <a:rPr lang="en-GB" sz="1900" i="1">
                <a:solidFill>
                  <a:srgbClr val="FFFFFF"/>
                </a:solidFill>
              </a:rPr>
              <a:t> </a:t>
            </a:r>
            <a:r>
              <a:rPr lang="en-GB" sz="1900" b="1" i="1">
                <a:solidFill>
                  <a:srgbClr val="FFFFFF"/>
                </a:solidFill>
              </a:rPr>
              <a:t>Panopticon</a:t>
            </a:r>
            <a:r>
              <a:rPr lang="en-GB" sz="1900" i="1">
                <a:solidFill>
                  <a:srgbClr val="FFFFFF"/>
                </a:solidFill>
              </a:rPr>
              <a:t> </a:t>
            </a:r>
            <a:r>
              <a:rPr lang="en-GB" sz="1900">
                <a:solidFill>
                  <a:srgbClr val="FFFFFF"/>
                </a:solidFill>
              </a:rPr>
              <a:t>style prison </a:t>
            </a:r>
          </a:p>
          <a:p>
            <a:r>
              <a:rPr lang="en-GB" sz="1900">
                <a:solidFill>
                  <a:srgbClr val="FFFFFF"/>
                </a:solidFill>
              </a:rPr>
              <a:t>The concept of the design was to allow all prisoners to be observed by a single watch man </a:t>
            </a:r>
            <a:endParaRPr lang="en-GB" sz="1900" u="sng">
              <a:solidFill>
                <a:srgbClr val="FFFFFF"/>
              </a:solidFill>
            </a:endParaRPr>
          </a:p>
          <a:p>
            <a:r>
              <a:rPr lang="en-GB" sz="1900">
                <a:solidFill>
                  <a:srgbClr val="FFFFFF"/>
                </a:solidFill>
              </a:rPr>
              <a:t>Inmates were not able to tell whether they are being watched</a:t>
            </a:r>
          </a:p>
          <a:p>
            <a:r>
              <a:rPr lang="en-GB" sz="1900">
                <a:solidFill>
                  <a:srgbClr val="FFFFFF"/>
                </a:solidFill>
              </a:rPr>
              <a:t>Inmates were motivated to act as though they are being watched at all times</a:t>
            </a:r>
          </a:p>
          <a:p>
            <a:r>
              <a:rPr lang="en-GB" sz="1900">
                <a:solidFill>
                  <a:srgbClr val="FFFFFF"/>
                </a:solidFill>
              </a:rPr>
              <a:t>In turn, the inmates were effectively compelled to regulate their own behaviour</a:t>
            </a:r>
          </a:p>
          <a:p>
            <a:endParaRPr lang="en-GB" sz="1900">
              <a:solidFill>
                <a:srgbClr val="FFFFFF"/>
              </a:solidFill>
            </a:endParaRPr>
          </a:p>
        </p:txBody>
      </p:sp>
    </p:spTree>
    <p:extLst>
      <p:ext uri="{BB962C8B-B14F-4D97-AF65-F5344CB8AC3E}">
        <p14:creationId xmlns:p14="http://schemas.microsoft.com/office/powerpoint/2010/main" val="3881845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6D0151F-919D-274C-BC5E-30D959A92540}"/>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indent="-228600">
              <a:lnSpc>
                <a:spcPct val="90000"/>
              </a:lnSpc>
              <a:spcAft>
                <a:spcPts val="600"/>
              </a:spcAft>
              <a:buFont typeface="Arial" panose="020B0604020202020204" pitchFamily="34" charset="0"/>
              <a:buChar char="•"/>
            </a:pPr>
            <a:r>
              <a:rPr lang="en-US" sz="2800" dirty="0">
                <a:effectLst/>
                <a:latin typeface="Arial" panose="020B0604020202020204" pitchFamily="34" charset="0"/>
                <a:cs typeface="Arial" panose="020B0604020202020204" pitchFamily="34" charset="0"/>
              </a:rPr>
              <a:t>Public floggings</a:t>
            </a:r>
            <a:br>
              <a:rPr lang="en-US" sz="2800" dirty="0">
                <a:effectLst/>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dirty="0">
                <a:effectLst/>
                <a:latin typeface="Arial" panose="020B0604020202020204" pitchFamily="34" charset="0"/>
                <a:cs typeface="Arial" panose="020B0604020202020204" pitchFamily="34" charset="0"/>
              </a:rPr>
              <a:t>Mutilation</a:t>
            </a:r>
            <a:br>
              <a:rPr lang="en-US" sz="2800" dirty="0">
                <a:effectLst/>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dirty="0">
                <a:effectLst/>
                <a:latin typeface="Arial" panose="020B0604020202020204" pitchFamily="34" charset="0"/>
                <a:cs typeface="Arial" panose="020B0604020202020204" pitchFamily="34" charset="0"/>
              </a:rPr>
              <a:t>Hangings (Seized in 1964) </a:t>
            </a:r>
            <a:br>
              <a:rPr lang="en-US" sz="2800" dirty="0">
                <a:effectLst/>
                <a:latin typeface="Arial" panose="020B0604020202020204" pitchFamily="34" charset="0"/>
                <a:cs typeface="Arial" panose="020B0604020202020204" pitchFamily="34" charset="0"/>
              </a:rPr>
            </a:br>
            <a:endParaRPr lang="en-US" sz="2800" dirty="0">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dirty="0">
                <a:latin typeface="Arial"/>
                <a:cs typeface="Arial"/>
              </a:rPr>
              <a:t>D</a:t>
            </a:r>
            <a:r>
              <a:rPr lang="en-US" sz="2800" dirty="0">
                <a:effectLst/>
                <a:latin typeface="Arial"/>
                <a:cs typeface="Arial"/>
              </a:rPr>
              <a:t>eath penalty</a:t>
            </a:r>
            <a:r>
              <a:rPr lang="en-US" sz="2800" dirty="0">
                <a:latin typeface="Arial"/>
                <a:cs typeface="Arial"/>
              </a:rPr>
              <a:t>  </a:t>
            </a:r>
            <a:r>
              <a:rPr lang="en-US" sz="2800" dirty="0">
                <a:effectLst/>
                <a:latin typeface="Arial"/>
                <a:cs typeface="Arial"/>
              </a:rPr>
              <a:t>Abolished in </a:t>
            </a:r>
            <a:r>
              <a:rPr lang="en-US" sz="2800" dirty="0">
                <a:latin typeface="Arial"/>
                <a:cs typeface="Arial"/>
              </a:rPr>
              <a:t>1969</a:t>
            </a:r>
            <a:r>
              <a:rPr lang="en-US" sz="2800" dirty="0">
                <a:effectLst/>
                <a:latin typeface="Arial"/>
                <a:cs typeface="Arial"/>
              </a:rPr>
              <a:t> </a:t>
            </a:r>
            <a:br>
              <a:rPr lang="en-US" sz="2800" dirty="0">
                <a:effectLst/>
                <a:latin typeface="Arial" panose="020B0604020202020204" pitchFamily="34" charset="0"/>
                <a:cs typeface="Arial" panose="020B0604020202020204" pitchFamily="34" charset="0"/>
              </a:rPr>
            </a:br>
            <a:endParaRPr lang="en-US" sz="2800" dirty="0">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dirty="0">
                <a:effectLst/>
                <a:latin typeface="Arial" panose="020B0604020202020204" pitchFamily="34" charset="0"/>
                <a:cs typeface="Arial" panose="020B0604020202020204" pitchFamily="34" charset="0"/>
              </a:rPr>
              <a:t>All designed to humiliate the offender and deter others from committing crimes</a:t>
            </a:r>
            <a:br>
              <a:rPr lang="en-US" sz="2800" dirty="0">
                <a:effectLst/>
                <a:latin typeface="Arial" panose="020B0604020202020204" pitchFamily="34" charset="0"/>
                <a:cs typeface="Arial" panose="020B0604020202020204" pitchFamily="34" charset="0"/>
              </a:rPr>
            </a:br>
            <a:endParaRPr lang="en-US" sz="2800" dirty="0">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dirty="0">
                <a:latin typeface="Arial" panose="020B0604020202020204" pitchFamily="34" charset="0"/>
                <a:cs typeface="Arial" panose="020B0604020202020204" pitchFamily="34" charset="0"/>
              </a:rPr>
              <a:t>Is the purpose of imprisonment the same today as yesterday? </a:t>
            </a:r>
          </a:p>
        </p:txBody>
      </p:sp>
      <p:pic>
        <p:nvPicPr>
          <p:cNvPr id="4098" name="Picture 2" descr="Victorian prisons and punishments - The British Library">
            <a:extLst>
              <a:ext uri="{FF2B5EF4-FFF2-40B4-BE49-F238E27FC236}">
                <a16:creationId xmlns:a16="http://schemas.microsoft.com/office/drawing/2014/main" id="{E5F4D739-887E-B945-94AA-EC08BDD7A0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098" r="22027"/>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5304B37-6649-0845-8AC8-ECE852E47CB8}"/>
              </a:ext>
            </a:extLst>
          </p:cNvPr>
          <p:cNvSpPr txBox="1"/>
          <p:nvPr/>
        </p:nvSpPr>
        <p:spPr>
          <a:xfrm>
            <a:off x="704335" y="681037"/>
            <a:ext cx="5857103" cy="646331"/>
          </a:xfrm>
          <a:prstGeom prst="rect">
            <a:avLst/>
          </a:prstGeom>
          <a:noFill/>
        </p:spPr>
        <p:txBody>
          <a:bodyPr wrap="square" rtlCol="0">
            <a:spAutoFit/>
          </a:bodyPr>
          <a:lstStyle/>
          <a:p>
            <a:pPr>
              <a:spcAft>
                <a:spcPts val="600"/>
              </a:spcAft>
            </a:pPr>
            <a:r>
              <a:rPr lang="en-GB" sz="3600" dirty="0">
                <a:latin typeface="Arial" panose="020B0604020202020204" pitchFamily="34" charset="0"/>
                <a:cs typeface="Arial" panose="020B0604020202020204" pitchFamily="34" charset="0"/>
              </a:rPr>
              <a:t>Has punishment changed?  </a:t>
            </a:r>
          </a:p>
        </p:txBody>
      </p:sp>
    </p:spTree>
    <p:extLst>
      <p:ext uri="{BB962C8B-B14F-4D97-AF65-F5344CB8AC3E}">
        <p14:creationId xmlns:p14="http://schemas.microsoft.com/office/powerpoint/2010/main" val="4152152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9" name="Group 78">
            <a:extLst>
              <a:ext uri="{FF2B5EF4-FFF2-40B4-BE49-F238E27FC236}">
                <a16:creationId xmlns:a16="http://schemas.microsoft.com/office/drawing/2014/main" id="{2B35F886-1102-4486-830A-34F41439CE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80" name="Oval 79">
              <a:extLst>
                <a:ext uri="{FF2B5EF4-FFF2-40B4-BE49-F238E27FC236}">
                  <a16:creationId xmlns:a16="http://schemas.microsoft.com/office/drawing/2014/main" id="{7DEFD1BC-7AD4-41EC-8E11-4E5E8AC541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8B0E5C8B-3874-4B3C-BAD4-9EFE85FEA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E7DA6224-9378-452F-A53A-DD0BF19724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1DE869DF-C006-49F7-B9FF-0317F64E9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Oval 83">
              <a:extLst>
                <a:ext uri="{FF2B5EF4-FFF2-40B4-BE49-F238E27FC236}">
                  <a16:creationId xmlns:a16="http://schemas.microsoft.com/office/drawing/2014/main" id="{FD200C16-6204-4580-AB37-7E94176D0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F0DE7603-6DD0-4DB6-88FC-5402B9D4A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390" name="Picture 6" descr="Inside stories - Columbia Journalism Review">
            <a:extLst>
              <a:ext uri="{FF2B5EF4-FFF2-40B4-BE49-F238E27FC236}">
                <a16:creationId xmlns:a16="http://schemas.microsoft.com/office/drawing/2014/main" id="{146C8EC7-2008-FA45-A1D7-2B7635F666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729" r="15784" b="-1"/>
          <a:stretch/>
        </p:blipFill>
        <p:spPr bwMode="auto">
          <a:xfrm>
            <a:off x="603504" y="417317"/>
            <a:ext cx="3549663" cy="3157838"/>
          </a:xfrm>
          <a:prstGeom prst="rect">
            <a:avLst/>
          </a:prstGeom>
          <a:noFill/>
          <a:extLst>
            <a:ext uri="{909E8E84-426E-40DD-AFC4-6F175D3DCCD1}">
              <a14:hiddenFill xmlns:a14="http://schemas.microsoft.com/office/drawing/2010/main">
                <a:solidFill>
                  <a:srgbClr val="FFFFFF"/>
                </a:solidFill>
              </a14:hiddenFill>
            </a:ext>
          </a:extLst>
        </p:spPr>
      </p:pic>
      <p:grpSp>
        <p:nvGrpSpPr>
          <p:cNvPr id="87" name="Group 86">
            <a:extLst>
              <a:ext uri="{FF2B5EF4-FFF2-40B4-BE49-F238E27FC236}">
                <a16:creationId xmlns:a16="http://schemas.microsoft.com/office/drawing/2014/main" id="{975C268C-D419-4123-9FAD-0E2B7F9EE7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584794"/>
            <a:ext cx="304800" cy="429768"/>
            <a:chOff x="215328" y="-46937"/>
            <a:chExt cx="304800" cy="2773841"/>
          </a:xfrm>
        </p:grpSpPr>
        <p:cxnSp>
          <p:nvCxnSpPr>
            <p:cNvPr id="88" name="Straight Connector 87">
              <a:extLst>
                <a:ext uri="{FF2B5EF4-FFF2-40B4-BE49-F238E27FC236}">
                  <a16:creationId xmlns:a16="http://schemas.microsoft.com/office/drawing/2014/main" id="{3A7E309C-A3BD-432E-8CB5-F0B6425281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2F1F621C-4533-4835-ADE2-372F2763A0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8EFC8245-5168-4DAF-930D-09A7BDDA6C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F192ED34-5046-4043-AEF8-2DF7C4806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16386" name="Picture 2" descr="Criminal Minds: A Psychiatrist's View from Inside Prison | Live Science">
            <a:extLst>
              <a:ext uri="{FF2B5EF4-FFF2-40B4-BE49-F238E27FC236}">
                <a16:creationId xmlns:a16="http://schemas.microsoft.com/office/drawing/2014/main" id="{FE6CBA4C-99CE-A047-AC24-F8A069D5A9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20" r="22695" b="-3"/>
          <a:stretch/>
        </p:blipFill>
        <p:spPr bwMode="auto">
          <a:xfrm>
            <a:off x="4280448" y="406043"/>
            <a:ext cx="3549663" cy="3162873"/>
          </a:xfrm>
          <a:prstGeom prst="rect">
            <a:avLst/>
          </a:prstGeom>
          <a:noFill/>
          <a:extLst>
            <a:ext uri="{909E8E84-426E-40DD-AFC4-6F175D3DCCD1}">
              <a14:hiddenFill xmlns:a14="http://schemas.microsoft.com/office/drawing/2010/main">
                <a:solidFill>
                  <a:srgbClr val="FFFFFF"/>
                </a:solidFill>
              </a14:hiddenFill>
            </a:ext>
          </a:extLst>
        </p:spPr>
      </p:pic>
      <p:sp>
        <p:nvSpPr>
          <p:cNvPr id="93" name="Rectangle 9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96" name="Straight Connector 9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16388" name="Picture 4" descr="This is what it is really like inside a UK prison - Devon Live">
            <a:extLst>
              <a:ext uri="{FF2B5EF4-FFF2-40B4-BE49-F238E27FC236}">
                <a16:creationId xmlns:a16="http://schemas.microsoft.com/office/drawing/2014/main" id="{2835DACD-E1EA-1740-A13B-39DFFE8A863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844" r="13090" b="-3"/>
          <a:stretch/>
        </p:blipFill>
        <p:spPr bwMode="auto">
          <a:xfrm>
            <a:off x="7949294" y="406043"/>
            <a:ext cx="3549663" cy="3162873"/>
          </a:xfrm>
          <a:prstGeom prst="rect">
            <a:avLst/>
          </a:prstGeom>
          <a:noFill/>
          <a:extLst>
            <a:ext uri="{909E8E84-426E-40DD-AFC4-6F175D3DCCD1}">
              <a14:hiddenFill xmlns:a14="http://schemas.microsoft.com/office/drawing/2010/main">
                <a:solidFill>
                  <a:srgbClr val="FFFFFF"/>
                </a:solidFill>
              </a14:hiddenFill>
            </a:ext>
          </a:extLst>
        </p:spPr>
      </p:pic>
      <p:sp>
        <p:nvSpPr>
          <p:cNvPr id="101" name="Rectangle 100">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 name="Group 102">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104" name="Straight Connector 103">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8EDC759-1F1B-D644-B09B-A45FAE3C73D0}"/>
              </a:ext>
            </a:extLst>
          </p:cNvPr>
          <p:cNvSpPr>
            <a:spLocks noGrp="1"/>
          </p:cNvSpPr>
          <p:nvPr>
            <p:ph type="title"/>
          </p:nvPr>
        </p:nvSpPr>
        <p:spPr>
          <a:xfrm>
            <a:off x="630936" y="4018137"/>
            <a:ext cx="4550664" cy="2129586"/>
          </a:xfrm>
          <a:noFill/>
        </p:spPr>
        <p:txBody>
          <a:bodyPr anchor="t">
            <a:normAutofit/>
          </a:bodyPr>
          <a:lstStyle/>
          <a:p>
            <a:r>
              <a:rPr lang="en-GB" sz="4800">
                <a:solidFill>
                  <a:schemeClr val="bg1"/>
                </a:solidFill>
              </a:rPr>
              <a:t>Design of Prisons</a:t>
            </a:r>
          </a:p>
        </p:txBody>
      </p:sp>
      <p:sp>
        <p:nvSpPr>
          <p:cNvPr id="3" name="Content Placeholder 2">
            <a:extLst>
              <a:ext uri="{FF2B5EF4-FFF2-40B4-BE49-F238E27FC236}">
                <a16:creationId xmlns:a16="http://schemas.microsoft.com/office/drawing/2014/main" id="{756A84CC-0002-D94E-8AE9-0599D1420A81}"/>
              </a:ext>
            </a:extLst>
          </p:cNvPr>
          <p:cNvSpPr>
            <a:spLocks noGrp="1"/>
          </p:cNvSpPr>
          <p:nvPr>
            <p:ph idx="1"/>
          </p:nvPr>
        </p:nvSpPr>
        <p:spPr>
          <a:xfrm>
            <a:off x="5671434" y="4184294"/>
            <a:ext cx="5994666" cy="2129599"/>
          </a:xfrm>
          <a:noFill/>
        </p:spPr>
        <p:txBody>
          <a:bodyPr anchor="t">
            <a:normAutofit fontScale="92500" lnSpcReduction="20000"/>
          </a:bodyPr>
          <a:lstStyle/>
          <a:p>
            <a:pPr marL="0" indent="0">
              <a:buNone/>
            </a:pPr>
            <a:r>
              <a:rPr lang="en-GB" sz="3200" dirty="0">
                <a:solidFill>
                  <a:schemeClr val="bg1"/>
                </a:solidFill>
                <a:latin typeface="Arial" panose="020B0604020202020204" pitchFamily="34" charset="0"/>
                <a:cs typeface="Arial" panose="020B0604020202020204" pitchFamily="34" charset="0"/>
              </a:rPr>
              <a:t>It is important that a prison is designed in a specific way? </a:t>
            </a:r>
          </a:p>
          <a:p>
            <a:pPr marL="0" indent="0">
              <a:buNone/>
            </a:pPr>
            <a:endParaRPr lang="en-GB" sz="3200" dirty="0">
              <a:solidFill>
                <a:schemeClr val="bg1"/>
              </a:solidFill>
              <a:latin typeface="Arial" panose="020B0604020202020204" pitchFamily="34" charset="0"/>
              <a:cs typeface="Arial" panose="020B0604020202020204" pitchFamily="34" charset="0"/>
            </a:endParaRPr>
          </a:p>
          <a:p>
            <a:pPr marL="0" indent="0">
              <a:buNone/>
            </a:pPr>
            <a:r>
              <a:rPr lang="en-GB" sz="3200" dirty="0">
                <a:solidFill>
                  <a:schemeClr val="bg1"/>
                </a:solidFill>
                <a:latin typeface="Arial" panose="020B0604020202020204" pitchFamily="34" charset="0"/>
                <a:cs typeface="Arial" panose="020B0604020202020204" pitchFamily="34" charset="0"/>
              </a:rPr>
              <a:t>What do you think a prison should look like? (inside and out)</a:t>
            </a:r>
          </a:p>
        </p:txBody>
      </p:sp>
    </p:spTree>
    <p:extLst>
      <p:ext uri="{BB962C8B-B14F-4D97-AF65-F5344CB8AC3E}">
        <p14:creationId xmlns:p14="http://schemas.microsoft.com/office/powerpoint/2010/main" val="4244667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B280FC-FB81-BE76-1AF5-7335702FA1A0}"/>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2800" b="1" i="0" dirty="0">
                <a:solidFill>
                  <a:srgbClr val="FFFFFF"/>
                </a:solidFill>
                <a:effectLst/>
              </a:rPr>
              <a:t>Architecture - HM Prison Leicester 1829 / Deer-bolt Prison 1973</a:t>
            </a:r>
            <a:endParaRPr lang="en-US" sz="2800" dirty="0">
              <a:solidFill>
                <a:srgbClr val="FFFFFF"/>
              </a:solidFill>
            </a:endParaRPr>
          </a:p>
        </p:txBody>
      </p:sp>
      <p:cxnSp>
        <p:nvCxnSpPr>
          <p:cNvPr id="1033" name="Straight Connector 103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descr="C:\Users\brc8\Desktop\Architecture Images\Leiscter prison.jpg">
            <a:extLst>
              <a:ext uri="{FF2B5EF4-FFF2-40B4-BE49-F238E27FC236}">
                <a16:creationId xmlns:a16="http://schemas.microsoft.com/office/drawing/2014/main" id="{F21E90B4-2A10-7C25-25E9-3861BF62788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1" b="12523"/>
          <a:stretch/>
        </p:blipFill>
        <p:spPr bwMode="auto">
          <a:xfrm>
            <a:off x="331567" y="2552344"/>
            <a:ext cx="5455917" cy="3746585"/>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HMP Deerbolt inmates locked up for 23 hours a day - report - BBC News">
            <a:extLst>
              <a:ext uri="{FF2B5EF4-FFF2-40B4-BE49-F238E27FC236}">
                <a16:creationId xmlns:a16="http://schemas.microsoft.com/office/drawing/2014/main" id="{CBCC651A-9F89-4549-681C-E82D1BF0D6E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2891160"/>
            <a:ext cx="5455917" cy="3068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2316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ibrary&#10;&#10;Description automatically generated">
            <a:extLst>
              <a:ext uri="{FF2B5EF4-FFF2-40B4-BE49-F238E27FC236}">
                <a16:creationId xmlns:a16="http://schemas.microsoft.com/office/drawing/2014/main" id="{C107070E-3653-4308-851F-9512757A4B2F}"/>
              </a:ext>
            </a:extLst>
          </p:cNvPr>
          <p:cNvPicPr>
            <a:picLocks noChangeAspect="1"/>
          </p:cNvPicPr>
          <p:nvPr/>
        </p:nvPicPr>
        <p:blipFill rotWithShape="1">
          <a:blip r:embed="rId3"/>
          <a:srcRect t="10026"/>
          <a:stretch/>
        </p:blipFill>
        <p:spPr>
          <a:xfrm>
            <a:off x="20" y="2030"/>
            <a:ext cx="12191980" cy="6855970"/>
          </a:xfrm>
          <a:prstGeom prst="rect">
            <a:avLst/>
          </a:prstGeom>
        </p:spPr>
      </p:pic>
      <p:sp>
        <p:nvSpPr>
          <p:cNvPr id="4" name="TextBox 3">
            <a:extLst>
              <a:ext uri="{FF2B5EF4-FFF2-40B4-BE49-F238E27FC236}">
                <a16:creationId xmlns:a16="http://schemas.microsoft.com/office/drawing/2014/main" id="{1E372352-4F50-4CE3-803B-C9FE5B549A42}"/>
              </a:ext>
            </a:extLst>
          </p:cNvPr>
          <p:cNvSpPr txBox="1"/>
          <p:nvPr/>
        </p:nvSpPr>
        <p:spPr>
          <a:xfrm>
            <a:off x="1595269" y="1122363"/>
            <a:ext cx="9001462" cy="2387600"/>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800" b="1" cap="all" dirty="0">
                <a:effectLst>
                  <a:outerShdw blurRad="50800" dist="63500" dir="2700000" algn="tl" rotWithShape="0">
                    <a:srgbClr val="000000">
                      <a:alpha val="48000"/>
                    </a:srgbClr>
                  </a:outerShdw>
                </a:effectLst>
                <a:highlight>
                  <a:srgbClr val="C0C0C0"/>
                </a:highlight>
                <a:latin typeface="+mj-lt"/>
                <a:ea typeface="+mj-ea"/>
                <a:cs typeface="+mj-cs"/>
              </a:rPr>
              <a:t>Three generations of prison design</a:t>
            </a:r>
          </a:p>
        </p:txBody>
      </p:sp>
    </p:spTree>
    <p:extLst>
      <p:ext uri="{BB962C8B-B14F-4D97-AF65-F5344CB8AC3E}">
        <p14:creationId xmlns:p14="http://schemas.microsoft.com/office/powerpoint/2010/main" val="181381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326B-7FF0-46C0-A93E-1CE256B602DF}"/>
              </a:ext>
            </a:extLst>
          </p:cNvPr>
          <p:cNvPicPr>
            <a:picLocks noChangeAspect="1"/>
          </p:cNvPicPr>
          <p:nvPr/>
        </p:nvPicPr>
        <p:blipFill rotWithShape="1">
          <a:blip r:embed="rId3"/>
          <a:srcRect r="1334"/>
          <a:stretch/>
        </p:blipFill>
        <p:spPr>
          <a:xfrm>
            <a:off x="20" y="10"/>
            <a:ext cx="12191980" cy="6857990"/>
          </a:xfrm>
          <a:prstGeom prst="rect">
            <a:avLst/>
          </a:prstGeom>
        </p:spPr>
      </p:pic>
      <p:sp>
        <p:nvSpPr>
          <p:cNvPr id="4" name="TextBox 3">
            <a:extLst>
              <a:ext uri="{FF2B5EF4-FFF2-40B4-BE49-F238E27FC236}">
                <a16:creationId xmlns:a16="http://schemas.microsoft.com/office/drawing/2014/main" id="{B98C40CE-C459-48D8-AD79-C69290D9F222}"/>
              </a:ext>
            </a:extLst>
          </p:cNvPr>
          <p:cNvSpPr txBox="1"/>
          <p:nvPr/>
        </p:nvSpPr>
        <p:spPr>
          <a:xfrm>
            <a:off x="1954321" y="6211659"/>
            <a:ext cx="8283358" cy="646331"/>
          </a:xfrm>
          <a:prstGeom prst="rect">
            <a:avLst/>
          </a:prstGeom>
          <a:solidFill>
            <a:schemeClr val="bg1"/>
          </a:solidFill>
        </p:spPr>
        <p:txBody>
          <a:bodyPr wrap="none" rtlCol="0">
            <a:spAutoFit/>
          </a:bodyPr>
          <a:lstStyle/>
          <a:p>
            <a:r>
              <a:rPr lang="en-GB" sz="3600" dirty="0">
                <a:latin typeface="Calibri" panose="020F0502020204030204" pitchFamily="34" charset="0"/>
                <a:cs typeface="Calibri" panose="020F0502020204030204" pitchFamily="34" charset="0"/>
              </a:rPr>
              <a:t>First generation – radial or linear cell layout</a:t>
            </a:r>
          </a:p>
        </p:txBody>
      </p:sp>
    </p:spTree>
    <p:extLst>
      <p:ext uri="{BB962C8B-B14F-4D97-AF65-F5344CB8AC3E}">
        <p14:creationId xmlns:p14="http://schemas.microsoft.com/office/powerpoint/2010/main" val="3074962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vintage photo of an old building&#10;&#10;Description automatically generated">
            <a:extLst>
              <a:ext uri="{FF2B5EF4-FFF2-40B4-BE49-F238E27FC236}">
                <a16:creationId xmlns:a16="http://schemas.microsoft.com/office/drawing/2014/main" id="{59C078E8-CA51-40C2-BE9C-50EDA1AFC35F}"/>
              </a:ext>
            </a:extLst>
          </p:cNvPr>
          <p:cNvPicPr>
            <a:picLocks noChangeAspect="1"/>
          </p:cNvPicPr>
          <p:nvPr/>
        </p:nvPicPr>
        <p:blipFill rotWithShape="1">
          <a:blip r:embed="rId3"/>
          <a:srcRect t="17863" r="2" b="2"/>
          <a:stretch/>
        </p:blipFill>
        <p:spPr>
          <a:xfrm>
            <a:off x="321734" y="321732"/>
            <a:ext cx="5730068" cy="3067161"/>
          </a:xfrm>
          <a:prstGeom prst="rect">
            <a:avLst/>
          </a:prstGeom>
        </p:spPr>
      </p:pic>
      <p:pic>
        <p:nvPicPr>
          <p:cNvPr id="7" name="Picture 6" descr="A picture containing photo, indoor, white, building&#10;&#10;Description automatically generated">
            <a:extLst>
              <a:ext uri="{FF2B5EF4-FFF2-40B4-BE49-F238E27FC236}">
                <a16:creationId xmlns:a16="http://schemas.microsoft.com/office/drawing/2014/main" id="{36938F4C-F2C8-4ED1-8A3C-5552732E6233}"/>
              </a:ext>
            </a:extLst>
          </p:cNvPr>
          <p:cNvPicPr>
            <a:picLocks noChangeAspect="1"/>
          </p:cNvPicPr>
          <p:nvPr/>
        </p:nvPicPr>
        <p:blipFill rotWithShape="1">
          <a:blip r:embed="rId4"/>
          <a:srcRect r="341" b="-1"/>
          <a:stretch/>
        </p:blipFill>
        <p:spPr>
          <a:xfrm>
            <a:off x="321735" y="3469102"/>
            <a:ext cx="2823886" cy="3069719"/>
          </a:xfrm>
          <a:prstGeom prst="rect">
            <a:avLst/>
          </a:prstGeom>
        </p:spPr>
      </p:pic>
      <p:pic>
        <p:nvPicPr>
          <p:cNvPr id="9" name="Picture 8" descr="A picture containing text, map&#10;&#10;Description automatically generated">
            <a:extLst>
              <a:ext uri="{FF2B5EF4-FFF2-40B4-BE49-F238E27FC236}">
                <a16:creationId xmlns:a16="http://schemas.microsoft.com/office/drawing/2014/main" id="{776B16CA-32AF-4E8B-83B7-49E5DA893926}"/>
              </a:ext>
            </a:extLst>
          </p:cNvPr>
          <p:cNvPicPr>
            <a:picLocks noChangeAspect="1"/>
          </p:cNvPicPr>
          <p:nvPr/>
        </p:nvPicPr>
        <p:blipFill rotWithShape="1">
          <a:blip r:embed="rId5"/>
          <a:srcRect l="7089" r="10698"/>
          <a:stretch/>
        </p:blipFill>
        <p:spPr>
          <a:xfrm>
            <a:off x="3227917" y="3459480"/>
            <a:ext cx="2823886" cy="3076783"/>
          </a:xfrm>
          <a:prstGeom prst="rect">
            <a:avLst/>
          </a:prstGeom>
        </p:spPr>
      </p:pic>
      <p:pic>
        <p:nvPicPr>
          <p:cNvPr id="3" name="Picture 2" descr="A picture containing text, drawing&#10;&#10;Description automatically generated">
            <a:extLst>
              <a:ext uri="{FF2B5EF4-FFF2-40B4-BE49-F238E27FC236}">
                <a16:creationId xmlns:a16="http://schemas.microsoft.com/office/drawing/2014/main" id="{154292F9-0B7B-4C7F-B24F-F0853A0859C4}"/>
              </a:ext>
            </a:extLst>
          </p:cNvPr>
          <p:cNvPicPr>
            <a:picLocks noChangeAspect="1"/>
          </p:cNvPicPr>
          <p:nvPr/>
        </p:nvPicPr>
        <p:blipFill rotWithShape="1">
          <a:blip r:embed="rId6"/>
          <a:srcRect l="18966" r="23734" b="-1"/>
          <a:stretch/>
        </p:blipFill>
        <p:spPr>
          <a:xfrm>
            <a:off x="6134100" y="321732"/>
            <a:ext cx="5736165" cy="6214533"/>
          </a:xfrm>
          <a:prstGeom prst="rect">
            <a:avLst/>
          </a:prstGeom>
        </p:spPr>
      </p:pic>
    </p:spTree>
    <p:extLst>
      <p:ext uri="{BB962C8B-B14F-4D97-AF65-F5344CB8AC3E}">
        <p14:creationId xmlns:p14="http://schemas.microsoft.com/office/powerpoint/2010/main" val="1425505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hoto of a person&#10;&#10;Description automatically generated">
            <a:extLst>
              <a:ext uri="{FF2B5EF4-FFF2-40B4-BE49-F238E27FC236}">
                <a16:creationId xmlns:a16="http://schemas.microsoft.com/office/drawing/2014/main" id="{001E38D2-8F4C-4485-88D8-309FFA4B9E43}"/>
              </a:ext>
            </a:extLst>
          </p:cNvPr>
          <p:cNvPicPr>
            <a:picLocks noChangeAspect="1"/>
          </p:cNvPicPr>
          <p:nvPr/>
        </p:nvPicPr>
        <p:blipFill rotWithShape="1">
          <a:blip r:embed="rId5"/>
          <a:srcRect t="11130" r="1" b="1"/>
          <a:stretch/>
        </p:blipFill>
        <p:spPr>
          <a:xfrm>
            <a:off x="913795" y="643466"/>
            <a:ext cx="10276720" cy="5571067"/>
          </a:xfrm>
          <a:prstGeom prst="rect">
            <a:avLst/>
          </a:prstGeom>
          <a:ln w="1270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pic>
        <p:nvPicPr>
          <p:cNvPr id="2" name="Recorded Sound">
            <a:hlinkClick r:id="" action="ppaction://media"/>
            <a:extLst>
              <a:ext uri="{FF2B5EF4-FFF2-40B4-BE49-F238E27FC236}">
                <a16:creationId xmlns:a16="http://schemas.microsoft.com/office/drawing/2014/main" id="{5998434F-AC8A-474A-AF07-E29FC91869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76026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1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n old building&#10;&#10;Description automatically generated">
            <a:extLst>
              <a:ext uri="{FF2B5EF4-FFF2-40B4-BE49-F238E27FC236}">
                <a16:creationId xmlns:a16="http://schemas.microsoft.com/office/drawing/2014/main" id="{A93D9B24-AC60-4DEC-9B2E-2E839FBCEC28}"/>
              </a:ext>
            </a:extLst>
          </p:cNvPr>
          <p:cNvPicPr>
            <a:picLocks noChangeAspect="1"/>
          </p:cNvPicPr>
          <p:nvPr/>
        </p:nvPicPr>
        <p:blipFill rotWithShape="1">
          <a:blip r:embed="rId3"/>
          <a:srcRect t="861" r="-2" b="-2"/>
          <a:stretch/>
        </p:blipFill>
        <p:spPr>
          <a:xfrm>
            <a:off x="643467" y="643467"/>
            <a:ext cx="5130799" cy="5571066"/>
          </a:xfrm>
          <a:prstGeom prst="rect">
            <a:avLst/>
          </a:prstGeom>
        </p:spPr>
      </p:pic>
      <p:pic>
        <p:nvPicPr>
          <p:cNvPr id="3" name="Picture 2" descr="A large white building&#10;&#10;Description automatically generated">
            <a:extLst>
              <a:ext uri="{FF2B5EF4-FFF2-40B4-BE49-F238E27FC236}">
                <a16:creationId xmlns:a16="http://schemas.microsoft.com/office/drawing/2014/main" id="{AC02C15A-14FD-44E4-8FC2-405F6829879D}"/>
              </a:ext>
            </a:extLst>
          </p:cNvPr>
          <p:cNvPicPr>
            <a:picLocks noChangeAspect="1"/>
          </p:cNvPicPr>
          <p:nvPr/>
        </p:nvPicPr>
        <p:blipFill rotWithShape="1">
          <a:blip r:embed="rId4"/>
          <a:srcRect t="28605" r="-2" b="-2"/>
          <a:stretch/>
        </p:blipFill>
        <p:spPr>
          <a:xfrm>
            <a:off x="6423321" y="643467"/>
            <a:ext cx="5130799" cy="5571066"/>
          </a:xfrm>
          <a:prstGeom prst="rect">
            <a:avLst/>
          </a:prstGeom>
        </p:spPr>
      </p:pic>
    </p:spTree>
    <p:extLst>
      <p:ext uri="{BB962C8B-B14F-4D97-AF65-F5344CB8AC3E}">
        <p14:creationId xmlns:p14="http://schemas.microsoft.com/office/powerpoint/2010/main" val="4047386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9D834F35-44A8-4B96-BFC8-DF8D4532ADDB}"/>
              </a:ext>
            </a:extLst>
          </p:cNvPr>
          <p:cNvPicPr>
            <a:picLocks noChangeAspect="1"/>
          </p:cNvPicPr>
          <p:nvPr/>
        </p:nvPicPr>
        <p:blipFill rotWithShape="1">
          <a:blip r:embed="rId3"/>
          <a:srcRect l="22400" r="15851" b="1"/>
          <a:stretch/>
        </p:blipFill>
        <p:spPr>
          <a:xfrm>
            <a:off x="643473" y="643467"/>
            <a:ext cx="3689095" cy="3928534"/>
          </a:xfrm>
          <a:prstGeom prst="rect">
            <a:avLst/>
          </a:prstGeom>
          <a:ln w="1270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pic>
        <p:nvPicPr>
          <p:cNvPr id="5" name="Picture 4" descr="A large body of water&#10;&#10;Description automatically generated">
            <a:extLst>
              <a:ext uri="{FF2B5EF4-FFF2-40B4-BE49-F238E27FC236}">
                <a16:creationId xmlns:a16="http://schemas.microsoft.com/office/drawing/2014/main" id="{63DB8F51-D688-4D47-AB09-E32B9F857B4F}"/>
              </a:ext>
            </a:extLst>
          </p:cNvPr>
          <p:cNvPicPr>
            <a:picLocks noChangeAspect="1"/>
          </p:cNvPicPr>
          <p:nvPr/>
        </p:nvPicPr>
        <p:blipFill rotWithShape="1">
          <a:blip r:embed="rId4"/>
          <a:srcRect t="9594" r="2" b="2"/>
          <a:stretch/>
        </p:blipFill>
        <p:spPr>
          <a:xfrm>
            <a:off x="4654289" y="2286000"/>
            <a:ext cx="6894238" cy="3928532"/>
          </a:xfrm>
          <a:prstGeom prst="rect">
            <a:avLst/>
          </a:prstGeom>
          <a:ln w="1270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6" name="TextBox 5">
            <a:extLst>
              <a:ext uri="{FF2B5EF4-FFF2-40B4-BE49-F238E27FC236}">
                <a16:creationId xmlns:a16="http://schemas.microsoft.com/office/drawing/2014/main" id="{BA6D0F19-8E83-49AC-9A73-E4BC8D6436CF}"/>
              </a:ext>
            </a:extLst>
          </p:cNvPr>
          <p:cNvSpPr txBox="1"/>
          <p:nvPr/>
        </p:nvSpPr>
        <p:spPr>
          <a:xfrm>
            <a:off x="6409080" y="973600"/>
            <a:ext cx="3643883" cy="646331"/>
          </a:xfrm>
          <a:prstGeom prst="rect">
            <a:avLst/>
          </a:prstGeom>
          <a:noFill/>
        </p:spPr>
        <p:txBody>
          <a:bodyPr wrap="none" rtlCol="0">
            <a:spAutoFit/>
          </a:bodyPr>
          <a:lstStyle/>
          <a:p>
            <a:r>
              <a:rPr lang="en-GB" sz="3600" dirty="0">
                <a:latin typeface="Calibri" panose="020F0502020204030204" pitchFamily="34" charset="0"/>
                <a:cs typeface="Calibri" panose="020F0502020204030204" pitchFamily="34" charset="0"/>
              </a:rPr>
              <a:t>Pentonville Prison </a:t>
            </a:r>
          </a:p>
        </p:txBody>
      </p:sp>
      <p:sp>
        <p:nvSpPr>
          <p:cNvPr id="8" name="Rectangle 7">
            <a:extLst>
              <a:ext uri="{FF2B5EF4-FFF2-40B4-BE49-F238E27FC236}">
                <a16:creationId xmlns:a16="http://schemas.microsoft.com/office/drawing/2014/main" id="{FD878917-4134-404A-9482-68F899A31D92}"/>
              </a:ext>
            </a:extLst>
          </p:cNvPr>
          <p:cNvSpPr/>
          <p:nvPr/>
        </p:nvSpPr>
        <p:spPr>
          <a:xfrm>
            <a:off x="1327920" y="5216899"/>
            <a:ext cx="2320187" cy="646331"/>
          </a:xfrm>
          <a:prstGeom prst="rect">
            <a:avLst/>
          </a:prstGeom>
        </p:spPr>
        <p:txBody>
          <a:bodyPr wrap="none">
            <a:spAutoFit/>
          </a:bodyPr>
          <a:lstStyle/>
          <a:p>
            <a:r>
              <a:rPr lang="en-GB" sz="3600" dirty="0">
                <a:latin typeface="Calibri" panose="020F0502020204030204" pitchFamily="34" charset="0"/>
                <a:cs typeface="Calibri" panose="020F0502020204030204" pitchFamily="34" charset="0"/>
              </a:rPr>
              <a:t>Early 1840s</a:t>
            </a:r>
          </a:p>
        </p:txBody>
      </p:sp>
    </p:spTree>
    <p:extLst>
      <p:ext uri="{BB962C8B-B14F-4D97-AF65-F5344CB8AC3E}">
        <p14:creationId xmlns:p14="http://schemas.microsoft.com/office/powerpoint/2010/main" val="36123146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tanding in front of a building&#10;&#10;Description automatically generated">
            <a:extLst>
              <a:ext uri="{FF2B5EF4-FFF2-40B4-BE49-F238E27FC236}">
                <a16:creationId xmlns:a16="http://schemas.microsoft.com/office/drawing/2014/main" id="{2E723656-A32C-4A99-8931-2BA3A2F935C0}"/>
              </a:ext>
            </a:extLst>
          </p:cNvPr>
          <p:cNvPicPr>
            <a:picLocks noChangeAspect="1"/>
          </p:cNvPicPr>
          <p:nvPr/>
        </p:nvPicPr>
        <p:blipFill rotWithShape="1">
          <a:blip r:embed="rId3"/>
          <a:srcRect r="859" b="-1"/>
          <a:stretch/>
        </p:blipFill>
        <p:spPr>
          <a:xfrm>
            <a:off x="20" y="2030"/>
            <a:ext cx="12191980" cy="6855970"/>
          </a:xfrm>
          <a:prstGeom prst="rect">
            <a:avLst/>
          </a:prstGeom>
        </p:spPr>
      </p:pic>
      <p:sp>
        <p:nvSpPr>
          <p:cNvPr id="4" name="TextBox 3">
            <a:extLst>
              <a:ext uri="{FF2B5EF4-FFF2-40B4-BE49-F238E27FC236}">
                <a16:creationId xmlns:a16="http://schemas.microsoft.com/office/drawing/2014/main" id="{E2C47D6F-A3DC-46E1-8C23-AD7B4D2E695F}"/>
              </a:ext>
            </a:extLst>
          </p:cNvPr>
          <p:cNvSpPr txBox="1"/>
          <p:nvPr/>
        </p:nvSpPr>
        <p:spPr>
          <a:xfrm>
            <a:off x="172995" y="5881816"/>
            <a:ext cx="11887200" cy="976182"/>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800" b="1" cap="all" dirty="0">
                <a:effectLst>
                  <a:outerShdw blurRad="50800" dist="63500" dir="2700000" algn="tl" rotWithShape="0">
                    <a:srgbClr val="000000">
                      <a:alpha val="48000"/>
                    </a:srgbClr>
                  </a:outerShdw>
                </a:effectLst>
                <a:highlight>
                  <a:srgbClr val="C0C0C0"/>
                </a:highlight>
                <a:latin typeface="Calibri" panose="020F0502020204030204" pitchFamily="34" charset="0"/>
                <a:ea typeface="+mj-ea"/>
                <a:cs typeface="Calibri" panose="020F0502020204030204" pitchFamily="34" charset="0"/>
              </a:rPr>
              <a:t>Second generation of prison design</a:t>
            </a:r>
          </a:p>
        </p:txBody>
      </p:sp>
    </p:spTree>
    <p:extLst>
      <p:ext uri="{BB962C8B-B14F-4D97-AF65-F5344CB8AC3E}">
        <p14:creationId xmlns:p14="http://schemas.microsoft.com/office/powerpoint/2010/main" val="17286781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fenced in area&#10;&#10;Description automatically generated">
            <a:extLst>
              <a:ext uri="{FF2B5EF4-FFF2-40B4-BE49-F238E27FC236}">
                <a16:creationId xmlns:a16="http://schemas.microsoft.com/office/drawing/2014/main" id="{54F5BAC8-647B-4316-ABDF-20897BE7A312}"/>
              </a:ext>
            </a:extLst>
          </p:cNvPr>
          <p:cNvPicPr>
            <a:picLocks noChangeAspect="1"/>
          </p:cNvPicPr>
          <p:nvPr/>
        </p:nvPicPr>
        <p:blipFill rotWithShape="1">
          <a:blip r:embed="rId5"/>
          <a:srcRect l="8295" r="27648"/>
          <a:stretch/>
        </p:blipFill>
        <p:spPr>
          <a:xfrm>
            <a:off x="20" y="2030"/>
            <a:ext cx="6095980" cy="6855970"/>
          </a:xfrm>
          <a:prstGeom prst="rect">
            <a:avLst/>
          </a:prstGeom>
        </p:spPr>
      </p:pic>
      <p:pic>
        <p:nvPicPr>
          <p:cNvPr id="6" name="Picture 5" descr="A picture containing grass, outdoor, building, old&#10;&#10;Description automatically generated">
            <a:extLst>
              <a:ext uri="{FF2B5EF4-FFF2-40B4-BE49-F238E27FC236}">
                <a16:creationId xmlns:a16="http://schemas.microsoft.com/office/drawing/2014/main" id="{F31E35D6-9F83-49A9-A703-CF91318A0A75}"/>
              </a:ext>
            </a:extLst>
          </p:cNvPr>
          <p:cNvPicPr>
            <a:picLocks noChangeAspect="1"/>
          </p:cNvPicPr>
          <p:nvPr/>
        </p:nvPicPr>
        <p:blipFill rotWithShape="1">
          <a:blip r:embed="rId6"/>
          <a:srcRect l="19020" r="19628" b="-2"/>
          <a:stretch/>
        </p:blipFill>
        <p:spPr>
          <a:xfrm>
            <a:off x="6096000" y="2030"/>
            <a:ext cx="6096000" cy="6855970"/>
          </a:xfrm>
          <a:prstGeom prst="rect">
            <a:avLst/>
          </a:prstGeom>
        </p:spPr>
      </p:pic>
      <p:sp>
        <p:nvSpPr>
          <p:cNvPr id="4" name="TextBox 3">
            <a:extLst>
              <a:ext uri="{FF2B5EF4-FFF2-40B4-BE49-F238E27FC236}">
                <a16:creationId xmlns:a16="http://schemas.microsoft.com/office/drawing/2014/main" id="{14EE138A-EEB8-473B-ADC0-AA73D8EB9687}"/>
              </a:ext>
            </a:extLst>
          </p:cNvPr>
          <p:cNvSpPr txBox="1"/>
          <p:nvPr/>
        </p:nvSpPr>
        <p:spPr>
          <a:xfrm>
            <a:off x="1595269" y="5103341"/>
            <a:ext cx="9001462" cy="142102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b="1" cap="all" dirty="0">
                <a:effectLst>
                  <a:outerShdw blurRad="50800" dist="63500" dir="2700000" algn="tl" rotWithShape="0">
                    <a:srgbClr val="000000">
                      <a:alpha val="48000"/>
                    </a:srgbClr>
                  </a:outerShdw>
                </a:effectLst>
                <a:highlight>
                  <a:srgbClr val="C0C0C0"/>
                </a:highlight>
              </a:rPr>
              <a:t>Third</a:t>
            </a:r>
            <a:r>
              <a:rPr lang="en-US" sz="4800" b="1" cap="all" dirty="0">
                <a:effectLst>
                  <a:outerShdw blurRad="50800" dist="63500" dir="2700000" algn="tl" rotWithShape="0">
                    <a:srgbClr val="000000">
                      <a:alpha val="48000"/>
                    </a:srgbClr>
                  </a:outerShdw>
                </a:effectLst>
                <a:highlight>
                  <a:srgbClr val="C0C0C0"/>
                </a:highlight>
                <a:ea typeface="+mn-lt"/>
                <a:cs typeface="+mn-lt"/>
              </a:rPr>
              <a:t> generation of prison design </a:t>
            </a:r>
            <a:endParaRPr lang="en-US">
              <a:ea typeface="+mj-ea"/>
            </a:endParaRPr>
          </a:p>
        </p:txBody>
      </p:sp>
      <p:pic>
        <p:nvPicPr>
          <p:cNvPr id="2" name="Recorded Sound">
            <a:hlinkClick r:id="" action="ppaction://media"/>
            <a:extLst>
              <a:ext uri="{FF2B5EF4-FFF2-40B4-BE49-F238E27FC236}">
                <a16:creationId xmlns:a16="http://schemas.microsoft.com/office/drawing/2014/main" id="{5DC0007F-147A-42EA-A33D-8880DA5D428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50793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9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9E0E76-7381-43C5-8A90-E98C5A748140}"/>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latin typeface="Calibri" panose="020F0502020204030204" pitchFamily="34" charset="0"/>
                <a:cs typeface="Calibri" panose="020F0502020204030204" pitchFamily="34" charset="0"/>
              </a:rPr>
              <a:t>C20th – C21st Century prisons</a:t>
            </a:r>
          </a:p>
        </p:txBody>
      </p:sp>
      <p:graphicFrame>
        <p:nvGraphicFramePr>
          <p:cNvPr id="5" name="Content Placeholder 2">
            <a:extLst>
              <a:ext uri="{FF2B5EF4-FFF2-40B4-BE49-F238E27FC236}">
                <a16:creationId xmlns:a16="http://schemas.microsoft.com/office/drawing/2014/main" id="{4A2EA34B-E9ED-EED7-028B-4B991CF292E2}"/>
              </a:ext>
            </a:extLst>
          </p:cNvPr>
          <p:cNvGraphicFramePr>
            <a:graphicFrameLocks noGrp="1"/>
          </p:cNvGraphicFramePr>
          <p:nvPr>
            <p:ph idx="1"/>
            <p:extLst>
              <p:ext uri="{D42A27DB-BD31-4B8C-83A1-F6EECF244321}">
                <p14:modId xmlns:p14="http://schemas.microsoft.com/office/powerpoint/2010/main" val="83147532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92535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hmp whitemoor">
            <a:extLst>
              <a:ext uri="{FF2B5EF4-FFF2-40B4-BE49-F238E27FC236}">
                <a16:creationId xmlns:a16="http://schemas.microsoft.com/office/drawing/2014/main" id="{FDB6FFD8-6B47-4D2A-B7A7-7671894AB98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674142" y="462073"/>
            <a:ext cx="6262467" cy="4002458"/>
          </a:xfrm>
          <a:prstGeom prst="rect">
            <a:avLst/>
          </a:prstGeom>
          <a:noFill/>
          <a:ln w="127000" cap="flat">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6E43E9F-6C95-4EE0-8FB3-E96CD5146487}"/>
              </a:ext>
            </a:extLst>
          </p:cNvPr>
          <p:cNvSpPr txBox="1"/>
          <p:nvPr/>
        </p:nvSpPr>
        <p:spPr>
          <a:xfrm>
            <a:off x="1084083" y="4721173"/>
            <a:ext cx="9794450" cy="1674754"/>
          </a:xfrm>
          <a:prstGeom prst="rect">
            <a:avLst/>
          </a:prstGeom>
          <a:noFill/>
        </p:spPr>
        <p:txBody>
          <a:bodyPr wrap="square" rtlCol="0">
            <a:spAutoFit/>
          </a:bodyPr>
          <a:lstStyle/>
          <a:p>
            <a:pPr algn="just">
              <a:lnSpc>
                <a:spcPct val="150000"/>
              </a:lnSpc>
              <a:spcBef>
                <a:spcPts val="0"/>
              </a:spcBef>
            </a:pPr>
            <a:r>
              <a:rPr lang="en-GB" sz="1400" dirty="0">
                <a:latin typeface="Calibri" panose="020F0502020204030204" pitchFamily="34" charset="0"/>
                <a:ea typeface="Tahoma" panose="020B0604030504040204" pitchFamily="34" charset="0"/>
                <a:cs typeface="Calibri" panose="020F0502020204030204" pitchFamily="34" charset="0"/>
              </a:rPr>
              <a:t>‘It is hoped, then, that the designers of the new prisons mobilize aesthetic and spatial values and practices to signify and support a different model of criminal justice than the one that has singularly failed to achieve any of the aims of imprisonment, other than (usually) temporary incapacitation. A new approach to prison architecture and design is at least 55 years overdue. Let us finally learn from the mistakes of the past.’ </a:t>
            </a:r>
          </a:p>
          <a:p>
            <a:pPr algn="just">
              <a:lnSpc>
                <a:spcPct val="150000"/>
              </a:lnSpc>
              <a:spcBef>
                <a:spcPts val="0"/>
              </a:spcBef>
            </a:pPr>
            <a:r>
              <a:rPr lang="en-GB" sz="1400" dirty="0">
                <a:latin typeface="Calibri" panose="020F0502020204030204" pitchFamily="34" charset="0"/>
                <a:ea typeface="Tahoma" panose="020B0604030504040204" pitchFamily="34" charset="0"/>
                <a:cs typeface="Calibri" panose="020F0502020204030204" pitchFamily="34" charset="0"/>
              </a:rPr>
              <a:t> </a:t>
            </a:r>
            <a:r>
              <a:rPr lang="en-GB" sz="1400" dirty="0" err="1">
                <a:latin typeface="Calibri" panose="020F0502020204030204" pitchFamily="34" charset="0"/>
                <a:ea typeface="Tahoma" panose="020B0604030504040204" pitchFamily="34" charset="0"/>
                <a:cs typeface="Calibri" panose="020F0502020204030204" pitchFamily="34" charset="0"/>
              </a:rPr>
              <a:t>Jewkes</a:t>
            </a:r>
            <a:r>
              <a:rPr lang="en-GB" sz="1400" dirty="0">
                <a:latin typeface="Calibri" panose="020F0502020204030204" pitchFamily="34" charset="0"/>
                <a:ea typeface="Tahoma" panose="020B0604030504040204" pitchFamily="34" charset="0"/>
                <a:cs typeface="Calibri" panose="020F0502020204030204" pitchFamily="34" charset="0"/>
              </a:rPr>
              <a:t> &amp; Moran (2017: 359)</a:t>
            </a:r>
            <a:endParaRPr lang="en-GB" sz="1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476891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31C2DA-5790-47AA-8B75-D786C35E397A}"/>
              </a:ext>
            </a:extLst>
          </p:cNvPr>
          <p:cNvSpPr/>
          <p:nvPr/>
        </p:nvSpPr>
        <p:spPr>
          <a:xfrm>
            <a:off x="6008016" y="703574"/>
            <a:ext cx="6096000" cy="5450851"/>
          </a:xfrm>
          <a:prstGeom prst="rect">
            <a:avLst/>
          </a:prstGeom>
        </p:spPr>
        <p:txBody>
          <a:bodyPr>
            <a:spAutoFit/>
          </a:bodyPr>
          <a:lstStyle/>
          <a:p>
            <a:pPr algn="just">
              <a:lnSpc>
                <a:spcPct val="150000"/>
              </a:lnSpc>
              <a:spcAft>
                <a:spcPts val="0"/>
              </a:spcAft>
            </a:pPr>
            <a:r>
              <a:rPr lang="en-GB" dirty="0">
                <a:latin typeface="Calibri" panose="020F0502020204030204" pitchFamily="34" charset="0"/>
                <a:ea typeface="Tahoma" panose="020B0604030504040204" pitchFamily="34" charset="0"/>
                <a:cs typeface="Tahoma" panose="020B0604030504040204" pitchFamily="34" charset="0"/>
              </a:rPr>
              <a:t>‘It must be emphasized that the new generation of prisons … are few in number and that, alongside a discourse of penal aesthetics and building humane treatment into prison architecture, there has been a massive reorientation towards increased security over the last decade …  A new populist punitiveness has emerged that appears to demand more austerity in prisons … and politicians are in discussion about the establishment of “</a:t>
            </a:r>
            <a:r>
              <a:rPr lang="en-GB" dirty="0" err="1">
                <a:latin typeface="Calibri" panose="020F0502020204030204" pitchFamily="34" charset="0"/>
                <a:ea typeface="Tahoma" panose="020B0604030504040204" pitchFamily="34" charset="0"/>
                <a:cs typeface="Tahoma" panose="020B0604030504040204" pitchFamily="34" charset="0"/>
              </a:rPr>
              <a:t>superprisons</a:t>
            </a:r>
            <a:r>
              <a:rPr lang="en-GB" dirty="0">
                <a:latin typeface="Calibri" panose="020F0502020204030204" pitchFamily="34" charset="0"/>
                <a:ea typeface="Tahoma" panose="020B0604030504040204" pitchFamily="34" charset="0"/>
                <a:cs typeface="Tahoma" panose="020B0604030504040204" pitchFamily="34" charset="0"/>
              </a:rPr>
              <a:t>” that follow the model set by the architects of the “supermax” in the USA; that is, human warehouses designed to manage “untouchable toxic waste” (Lynch, 2005: 79) with attention to maximum security and minimum respect for human rights and dignity …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dirty="0">
                <a:latin typeface="Calibri" panose="020F0502020204030204" pitchFamily="34" charset="0"/>
                <a:ea typeface="Tahoma" panose="020B0604030504040204" pitchFamily="34" charset="0"/>
                <a:cs typeface="Tahoma" panose="020B0604030504040204" pitchFamily="34" charset="0"/>
              </a:rPr>
              <a:t>- </a:t>
            </a:r>
            <a:r>
              <a:rPr lang="en-GB" dirty="0" err="1">
                <a:latin typeface="Calibri" panose="020F0502020204030204" pitchFamily="34" charset="0"/>
                <a:ea typeface="Tahoma" panose="020B0604030504040204" pitchFamily="34" charset="0"/>
                <a:cs typeface="Tahoma" panose="020B0604030504040204" pitchFamily="34" charset="0"/>
              </a:rPr>
              <a:t>Jewkes</a:t>
            </a:r>
            <a:r>
              <a:rPr lang="en-GB" dirty="0">
                <a:latin typeface="Calibri" panose="020F0502020204030204" pitchFamily="34" charset="0"/>
                <a:ea typeface="Tahoma" panose="020B0604030504040204" pitchFamily="34" charset="0"/>
                <a:cs typeface="Tahoma" panose="020B0604030504040204" pitchFamily="34" charset="0"/>
              </a:rPr>
              <a:t> &amp; Johnston (2007: 193)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5F37945A-4DB7-E3F9-AD31-48180821EEA8}"/>
              </a:ext>
            </a:extLst>
          </p:cNvPr>
          <p:cNvPicPr>
            <a:picLocks noChangeAspect="1"/>
          </p:cNvPicPr>
          <p:nvPr/>
        </p:nvPicPr>
        <p:blipFill>
          <a:blip r:embed="rId3"/>
          <a:stretch>
            <a:fillRect/>
          </a:stretch>
        </p:blipFill>
        <p:spPr>
          <a:xfrm>
            <a:off x="295385" y="1718660"/>
            <a:ext cx="5549023" cy="3166678"/>
          </a:xfrm>
          <a:prstGeom prst="rect">
            <a:avLst/>
          </a:prstGeom>
        </p:spPr>
      </p:pic>
    </p:spTree>
    <p:extLst>
      <p:ext uri="{BB962C8B-B14F-4D97-AF65-F5344CB8AC3E}">
        <p14:creationId xmlns:p14="http://schemas.microsoft.com/office/powerpoint/2010/main" val="20522141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07D04-932A-5041-92E4-6898EF7F85D5}"/>
              </a:ext>
            </a:extLst>
          </p:cNvPr>
          <p:cNvSpPr>
            <a:spLocks noGrp="1"/>
          </p:cNvSpPr>
          <p:nvPr>
            <p:ph type="title"/>
          </p:nvPr>
        </p:nvSpPr>
        <p:spPr>
          <a:xfrm>
            <a:off x="392740" y="154065"/>
            <a:ext cx="10515600" cy="1325563"/>
          </a:xfrm>
        </p:spPr>
        <p:txBody>
          <a:bodyPr/>
          <a:lstStyle/>
          <a:p>
            <a:r>
              <a:rPr lang="en-GB" u="sng" dirty="0">
                <a:latin typeface="Arial" panose="020B0604020202020204" pitchFamily="34" charset="0"/>
                <a:cs typeface="Arial" panose="020B0604020202020204" pitchFamily="34" charset="0"/>
              </a:rPr>
              <a:t>A discussion still today...</a:t>
            </a:r>
          </a:p>
        </p:txBody>
      </p:sp>
      <p:sp>
        <p:nvSpPr>
          <p:cNvPr id="5" name="TextBox 4">
            <a:extLst>
              <a:ext uri="{FF2B5EF4-FFF2-40B4-BE49-F238E27FC236}">
                <a16:creationId xmlns:a16="http://schemas.microsoft.com/office/drawing/2014/main" id="{2087BF37-5DF9-204C-AFC6-3856FF64CEA3}"/>
              </a:ext>
            </a:extLst>
          </p:cNvPr>
          <p:cNvSpPr txBox="1"/>
          <p:nvPr/>
        </p:nvSpPr>
        <p:spPr>
          <a:xfrm>
            <a:off x="213122" y="2436448"/>
            <a:ext cx="6601555" cy="4154984"/>
          </a:xfrm>
          <a:prstGeom prst="rect">
            <a:avLst/>
          </a:prstGeom>
          <a:noFill/>
        </p:spPr>
        <p:txBody>
          <a:bodyPr wrap="square">
            <a:spAutoFit/>
          </a:bodyPr>
          <a:lstStyle/>
          <a:p>
            <a:pPr algn="l" fontAlgn="base"/>
            <a:endParaRPr lang="en-GB" sz="2400" b="0" i="0" dirty="0">
              <a:solidFill>
                <a:srgbClr val="121212"/>
              </a:solidFill>
              <a:effectLst/>
              <a:latin typeface="GuardianTextEgyptian"/>
            </a:endParaRPr>
          </a:p>
          <a:p>
            <a:pPr algn="ctr" fontAlgn="base"/>
            <a:r>
              <a:rPr lang="en-GB" sz="2400" b="0" i="0" dirty="0">
                <a:solidFill>
                  <a:srgbClr val="121212"/>
                </a:solidFill>
                <a:effectLst/>
                <a:latin typeface="GuardianTextEgyptian"/>
              </a:rPr>
              <a:t>‘</a:t>
            </a:r>
            <a:r>
              <a:rPr lang="en-GB" sz="2400" b="0" i="1" dirty="0">
                <a:solidFill>
                  <a:srgbClr val="121212"/>
                </a:solidFill>
                <a:effectLst/>
                <a:latin typeface="Arial" panose="020B0604020202020204" pitchFamily="34" charset="0"/>
                <a:cs typeface="Arial" panose="020B0604020202020204" pitchFamily="34" charset="0"/>
              </a:rPr>
              <a:t>Architecture sends a silent message to everyone walking into any place. It tells you what to expect and where the limits of behaviour are. Prisons are the same. In my view, design is crucial to creating an environment in which prisoners can live and not become institutionalised. This means providing spaces for staying in contact with families, work, education, and playing sport</a:t>
            </a:r>
            <a:r>
              <a:rPr lang="en-GB" sz="2400" b="0" i="0" dirty="0">
                <a:solidFill>
                  <a:srgbClr val="121212"/>
                </a:solidFill>
                <a:effectLst/>
                <a:latin typeface="Arial" panose="020B0604020202020204" pitchFamily="34" charset="0"/>
                <a:cs typeface="Arial" panose="020B0604020202020204" pitchFamily="34" charset="0"/>
              </a:rPr>
              <a:t>’ (Imogen Wall, 2016) </a:t>
            </a:r>
          </a:p>
        </p:txBody>
      </p:sp>
      <p:sp>
        <p:nvSpPr>
          <p:cNvPr id="9" name="TextBox 8">
            <a:extLst>
              <a:ext uri="{FF2B5EF4-FFF2-40B4-BE49-F238E27FC236}">
                <a16:creationId xmlns:a16="http://schemas.microsoft.com/office/drawing/2014/main" id="{6EFA2DDA-2D78-6945-B846-E1E2FD73F744}"/>
              </a:ext>
            </a:extLst>
          </p:cNvPr>
          <p:cNvSpPr txBox="1"/>
          <p:nvPr/>
        </p:nvSpPr>
        <p:spPr>
          <a:xfrm>
            <a:off x="392740" y="1446812"/>
            <a:ext cx="5879821" cy="1200329"/>
          </a:xfrm>
          <a:prstGeom prst="rect">
            <a:avLst/>
          </a:prstGeom>
          <a:noFill/>
        </p:spPr>
        <p:txBody>
          <a:bodyPr wrap="square">
            <a:spAutoFit/>
          </a:bodyPr>
          <a:lstStyle/>
          <a:p>
            <a:pPr algn="ctr" fontAlgn="base"/>
            <a:r>
              <a:rPr lang="en-GB" sz="2400" b="1" i="0" dirty="0">
                <a:solidFill>
                  <a:srgbClr val="121212"/>
                </a:solidFill>
                <a:effectLst/>
                <a:latin typeface="inherit"/>
              </a:rPr>
              <a:t>Why is the architectural design of prisons so important from a human rights and humane treatment perspective?</a:t>
            </a:r>
          </a:p>
        </p:txBody>
      </p:sp>
      <p:sp>
        <p:nvSpPr>
          <p:cNvPr id="12" name="TextBox 11">
            <a:extLst>
              <a:ext uri="{FF2B5EF4-FFF2-40B4-BE49-F238E27FC236}">
                <a16:creationId xmlns:a16="http://schemas.microsoft.com/office/drawing/2014/main" id="{6D5D99C2-4458-6348-A7D5-8E6FE2B69F58}"/>
              </a:ext>
            </a:extLst>
          </p:cNvPr>
          <p:cNvSpPr txBox="1"/>
          <p:nvPr/>
        </p:nvSpPr>
        <p:spPr>
          <a:xfrm>
            <a:off x="7162800" y="4445836"/>
            <a:ext cx="4709397" cy="1477328"/>
          </a:xfrm>
          <a:prstGeom prst="rect">
            <a:avLst/>
          </a:prstGeom>
          <a:noFill/>
        </p:spPr>
        <p:txBody>
          <a:bodyPr wrap="square">
            <a:spAutoFit/>
          </a:bodyPr>
          <a:lstStyle/>
          <a:p>
            <a:r>
              <a:rPr lang="en-GB" dirty="0"/>
              <a:t>To read in full: </a:t>
            </a:r>
            <a:r>
              <a:rPr lang="en-GB" dirty="0">
                <a:hlinkClick r:id="rId3"/>
              </a:rPr>
              <a:t>https://www.theguardian.com/global-development-professionals-network/2016/sep/28/architecture-and-prisons-why-design-matters</a:t>
            </a:r>
            <a:r>
              <a:rPr lang="en-GB" dirty="0"/>
              <a:t>. </a:t>
            </a:r>
          </a:p>
        </p:txBody>
      </p:sp>
      <p:pic>
        <p:nvPicPr>
          <p:cNvPr id="7170" name="Picture 2" descr="How to build better prisons">
            <a:extLst>
              <a:ext uri="{FF2B5EF4-FFF2-40B4-BE49-F238E27FC236}">
                <a16:creationId xmlns:a16="http://schemas.microsoft.com/office/drawing/2014/main" id="{506B1D15-C70A-4A4C-B180-35AB92ED06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14678" y="690986"/>
            <a:ext cx="4835686" cy="3217929"/>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50251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 train, track, white&#10;&#10;Description automatically generated">
            <a:extLst>
              <a:ext uri="{FF2B5EF4-FFF2-40B4-BE49-F238E27FC236}">
                <a16:creationId xmlns:a16="http://schemas.microsoft.com/office/drawing/2014/main" id="{1C2EBE14-94AB-485A-BD04-A1CB85E039F7}"/>
              </a:ext>
            </a:extLst>
          </p:cNvPr>
          <p:cNvPicPr>
            <a:picLocks noChangeAspect="1"/>
          </p:cNvPicPr>
          <p:nvPr/>
        </p:nvPicPr>
        <p:blipFill>
          <a:blip r:embed="rId3"/>
          <a:stretch>
            <a:fillRect/>
          </a:stretch>
        </p:blipFill>
        <p:spPr>
          <a:xfrm>
            <a:off x="476938" y="373319"/>
            <a:ext cx="5438088" cy="3716483"/>
          </a:xfrm>
          <a:prstGeom prst="rect">
            <a:avLst/>
          </a:prstGeom>
        </p:spPr>
      </p:pic>
      <p:pic>
        <p:nvPicPr>
          <p:cNvPr id="5" name="Picture 4" descr="A large empty room&#10;&#10;Description automatically generated">
            <a:extLst>
              <a:ext uri="{FF2B5EF4-FFF2-40B4-BE49-F238E27FC236}">
                <a16:creationId xmlns:a16="http://schemas.microsoft.com/office/drawing/2014/main" id="{CF0842BB-3980-4188-AEAA-2695036AC793}"/>
              </a:ext>
            </a:extLst>
          </p:cNvPr>
          <p:cNvPicPr>
            <a:picLocks noChangeAspect="1"/>
          </p:cNvPicPr>
          <p:nvPr/>
        </p:nvPicPr>
        <p:blipFill>
          <a:blip r:embed="rId4"/>
          <a:stretch>
            <a:fillRect/>
          </a:stretch>
        </p:blipFill>
        <p:spPr>
          <a:xfrm>
            <a:off x="6096000" y="1765008"/>
            <a:ext cx="5686424" cy="3886199"/>
          </a:xfrm>
          <a:prstGeom prst="rect">
            <a:avLst/>
          </a:prstGeom>
        </p:spPr>
      </p:pic>
      <p:sp>
        <p:nvSpPr>
          <p:cNvPr id="6" name="TextBox 5">
            <a:extLst>
              <a:ext uri="{FF2B5EF4-FFF2-40B4-BE49-F238E27FC236}">
                <a16:creationId xmlns:a16="http://schemas.microsoft.com/office/drawing/2014/main" id="{FA401A20-A721-4B6C-885C-8AFBFD3C4D71}"/>
              </a:ext>
            </a:extLst>
          </p:cNvPr>
          <p:cNvSpPr txBox="1"/>
          <p:nvPr/>
        </p:nvSpPr>
        <p:spPr>
          <a:xfrm>
            <a:off x="6553199" y="1047750"/>
            <a:ext cx="5076825" cy="584775"/>
          </a:xfrm>
          <a:prstGeom prst="rect">
            <a:avLst/>
          </a:prstGeom>
          <a:noFill/>
        </p:spPr>
        <p:txBody>
          <a:bodyPr wrap="square" rtlCol="0">
            <a:spAutoFit/>
          </a:bodyPr>
          <a:lstStyle/>
          <a:p>
            <a:r>
              <a:rPr lang="en-GB" sz="3200" dirty="0">
                <a:latin typeface="Calibri Light" panose="020F0302020204030204" pitchFamily="34" charset="0"/>
                <a:cs typeface="Calibri Light" panose="020F0302020204030204" pitchFamily="34" charset="0"/>
              </a:rPr>
              <a:t>&lt;- Wandsworth prison, UK</a:t>
            </a:r>
          </a:p>
        </p:txBody>
      </p:sp>
      <p:sp>
        <p:nvSpPr>
          <p:cNvPr id="7" name="TextBox 6">
            <a:extLst>
              <a:ext uri="{FF2B5EF4-FFF2-40B4-BE49-F238E27FC236}">
                <a16:creationId xmlns:a16="http://schemas.microsoft.com/office/drawing/2014/main" id="{9BCE01FD-AD87-46F5-A44D-0116F7BEA1D4}"/>
              </a:ext>
            </a:extLst>
          </p:cNvPr>
          <p:cNvSpPr txBox="1"/>
          <p:nvPr/>
        </p:nvSpPr>
        <p:spPr>
          <a:xfrm>
            <a:off x="1013237" y="4943475"/>
            <a:ext cx="4365490" cy="584775"/>
          </a:xfrm>
          <a:prstGeom prst="rect">
            <a:avLst/>
          </a:prstGeom>
          <a:noFill/>
        </p:spPr>
        <p:txBody>
          <a:bodyPr wrap="none" rtlCol="0">
            <a:spAutoFit/>
          </a:bodyPr>
          <a:lstStyle/>
          <a:p>
            <a:r>
              <a:rPr lang="en-GB" sz="3200" dirty="0" err="1">
                <a:latin typeface="Calibri Light" panose="020F0302020204030204" pitchFamily="34" charset="0"/>
                <a:cs typeface="Calibri Light" panose="020F0302020204030204" pitchFamily="34" charset="0"/>
              </a:rPr>
              <a:t>Halden</a:t>
            </a:r>
            <a:r>
              <a:rPr lang="en-GB" sz="3200" dirty="0">
                <a:latin typeface="Calibri Light" panose="020F0302020204030204" pitchFamily="34" charset="0"/>
                <a:cs typeface="Calibri Light" panose="020F0302020204030204" pitchFamily="34" charset="0"/>
              </a:rPr>
              <a:t> prison, Norway -&gt;</a:t>
            </a:r>
          </a:p>
        </p:txBody>
      </p:sp>
      <p:sp>
        <p:nvSpPr>
          <p:cNvPr id="8" name="TextBox 7">
            <a:extLst>
              <a:ext uri="{FF2B5EF4-FFF2-40B4-BE49-F238E27FC236}">
                <a16:creationId xmlns:a16="http://schemas.microsoft.com/office/drawing/2014/main" id="{0270F040-B5E8-4789-918E-D305BE030E66}"/>
              </a:ext>
            </a:extLst>
          </p:cNvPr>
          <p:cNvSpPr txBox="1"/>
          <p:nvPr/>
        </p:nvSpPr>
        <p:spPr>
          <a:xfrm>
            <a:off x="9054739" y="219430"/>
            <a:ext cx="2880084" cy="307777"/>
          </a:xfrm>
          <a:prstGeom prst="rect">
            <a:avLst/>
          </a:prstGeom>
          <a:noFill/>
        </p:spPr>
        <p:txBody>
          <a:bodyPr wrap="none" rtlCol="0">
            <a:spAutoFit/>
          </a:bodyPr>
          <a:lstStyle/>
          <a:p>
            <a:r>
              <a:rPr lang="en-GB" sz="1400" dirty="0">
                <a:latin typeface="Calibri Light" panose="020F0302020204030204" pitchFamily="34" charset="0"/>
                <a:cs typeface="Calibri Light" panose="020F0302020204030204" pitchFamily="34" charset="0"/>
              </a:rPr>
              <a:t>Image sources: </a:t>
            </a:r>
            <a:r>
              <a:rPr lang="en-GB" sz="1400" dirty="0" err="1">
                <a:latin typeface="Calibri Light" panose="020F0302020204030204" pitchFamily="34" charset="0"/>
                <a:cs typeface="Calibri Light" panose="020F0302020204030204" pitchFamily="34" charset="0"/>
              </a:rPr>
              <a:t>Jewkes</a:t>
            </a:r>
            <a:r>
              <a:rPr lang="en-GB" sz="1400" dirty="0">
                <a:latin typeface="Calibri Light" panose="020F0302020204030204" pitchFamily="34" charset="0"/>
                <a:cs typeface="Calibri Light" panose="020F0302020204030204" pitchFamily="34" charset="0"/>
              </a:rPr>
              <a:t> &amp; Turner 2017</a:t>
            </a:r>
          </a:p>
        </p:txBody>
      </p:sp>
      <p:sp>
        <p:nvSpPr>
          <p:cNvPr id="9" name="TextBox 8">
            <a:extLst>
              <a:ext uri="{FF2B5EF4-FFF2-40B4-BE49-F238E27FC236}">
                <a16:creationId xmlns:a16="http://schemas.microsoft.com/office/drawing/2014/main" id="{A86F37D7-2E2C-47B8-886A-FE557EA69695}"/>
              </a:ext>
            </a:extLst>
          </p:cNvPr>
          <p:cNvSpPr txBox="1"/>
          <p:nvPr/>
        </p:nvSpPr>
        <p:spPr>
          <a:xfrm>
            <a:off x="762000" y="5651207"/>
            <a:ext cx="10868024" cy="830997"/>
          </a:xfrm>
          <a:prstGeom prst="rect">
            <a:avLst/>
          </a:prstGeom>
          <a:noFill/>
        </p:spPr>
        <p:txBody>
          <a:bodyPr wrap="square" rtlCol="0">
            <a:spAutoFit/>
          </a:bodyPr>
          <a:lstStyle/>
          <a:p>
            <a:endParaRPr lang="en-GB" sz="1600" u="sng" dirty="0">
              <a:hlinkClick r:id="rId5"/>
            </a:endParaRPr>
          </a:p>
          <a:p>
            <a:endParaRPr lang="en-GB" sz="1600" u="sng" dirty="0">
              <a:hlinkClick r:id="rId5"/>
            </a:endParaRPr>
          </a:p>
          <a:p>
            <a:r>
              <a:rPr lang="en-GB" sz="1600" u="sng" dirty="0">
                <a:hlinkClick r:id="rId5"/>
              </a:rPr>
              <a:t>http://www.theguardian.com/society/2012/may/18/halden-most-humane-prison-in-world</a:t>
            </a:r>
            <a:endParaRPr lang="en-GB" sz="1600" dirty="0"/>
          </a:p>
        </p:txBody>
      </p:sp>
    </p:spTree>
    <p:extLst>
      <p:ext uri="{BB962C8B-B14F-4D97-AF65-F5344CB8AC3E}">
        <p14:creationId xmlns:p14="http://schemas.microsoft.com/office/powerpoint/2010/main" val="37258031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5EC9F5-F2B6-4D69-8746-FDF53E43AF4C}"/>
              </a:ext>
            </a:extLst>
          </p:cNvPr>
          <p:cNvSpPr txBox="1"/>
          <p:nvPr/>
        </p:nvSpPr>
        <p:spPr>
          <a:xfrm>
            <a:off x="180549" y="5020420"/>
            <a:ext cx="10353761" cy="1386050"/>
          </a:xfrm>
          <a:prstGeom prst="rect">
            <a:avLst/>
          </a:prstGeom>
        </p:spPr>
        <p:txBody>
          <a:bodyPr vert="horz" lIns="91440" tIns="45720" rIns="91440" bIns="45720" rtlCol="0" anchor="b">
            <a:noAutofit/>
          </a:bodyPr>
          <a:lstStyle/>
          <a:p>
            <a:pPr algn="ctr">
              <a:lnSpc>
                <a:spcPct val="90000"/>
              </a:lnSpc>
              <a:spcBef>
                <a:spcPct val="0"/>
              </a:spcBef>
              <a:spcAft>
                <a:spcPts val="600"/>
              </a:spcAft>
            </a:pPr>
            <a:endParaRPr lang="en-US" sz="2400" b="1" cap="all" dirty="0">
              <a:effectLst>
                <a:outerShdw blurRad="50800" dist="63500" dir="2700000" algn="tl" rotWithShape="0">
                  <a:srgbClr val="000000">
                    <a:alpha val="48000"/>
                  </a:srgbClr>
                </a:outerShdw>
              </a:effectLst>
              <a:latin typeface="Calibri"/>
              <a:ea typeface="+mj-ea"/>
              <a:cs typeface="Calibri"/>
            </a:endParaRPr>
          </a:p>
          <a:p>
            <a:pPr algn="ctr">
              <a:lnSpc>
                <a:spcPct val="90000"/>
              </a:lnSpc>
              <a:spcBef>
                <a:spcPct val="0"/>
              </a:spcBef>
              <a:spcAft>
                <a:spcPts val="600"/>
              </a:spcAft>
            </a:pPr>
            <a:endParaRPr lang="en-US" sz="2400" b="1" cap="all" dirty="0">
              <a:effectLst>
                <a:outerShdw blurRad="50800" dist="63500" dir="2700000" algn="tl" rotWithShape="0">
                  <a:srgbClr val="000000">
                    <a:alpha val="48000"/>
                  </a:srgbClr>
                </a:outerShdw>
              </a:effectLst>
              <a:latin typeface="Calibri"/>
              <a:ea typeface="+mj-ea"/>
              <a:cs typeface="Calibri"/>
            </a:endParaRPr>
          </a:p>
          <a:p>
            <a:pPr algn="ctr">
              <a:lnSpc>
                <a:spcPct val="90000"/>
              </a:lnSpc>
              <a:spcBef>
                <a:spcPct val="0"/>
              </a:spcBef>
              <a:spcAft>
                <a:spcPts val="600"/>
              </a:spcAft>
            </a:pPr>
            <a:endParaRPr lang="en-US" sz="2000" b="1" cap="all" dirty="0">
              <a:effectLst>
                <a:outerShdw blurRad="50800" dist="63500" dir="2700000" algn="tl" rotWithShape="0">
                  <a:srgbClr val="000000">
                    <a:alpha val="48000"/>
                  </a:srgbClr>
                </a:outerShdw>
              </a:effectLst>
              <a:latin typeface="Calibri"/>
              <a:ea typeface="+mj-ea"/>
              <a:cs typeface="Calibri"/>
            </a:endParaRPr>
          </a:p>
          <a:p>
            <a:pPr algn="ctr">
              <a:lnSpc>
                <a:spcPct val="90000"/>
              </a:lnSpc>
              <a:spcBef>
                <a:spcPct val="0"/>
              </a:spcBef>
              <a:spcAft>
                <a:spcPts val="600"/>
              </a:spcAft>
            </a:pPr>
            <a:endParaRPr lang="en-US" sz="2000" b="1" cap="all" dirty="0">
              <a:effectLst>
                <a:outerShdw blurRad="50800" dist="63500" dir="2700000" algn="tl" rotWithShape="0">
                  <a:srgbClr val="000000">
                    <a:alpha val="48000"/>
                  </a:srgbClr>
                </a:outerShdw>
              </a:effectLst>
              <a:latin typeface="Calibri"/>
              <a:ea typeface="+mj-ea"/>
              <a:cs typeface="Calibri"/>
            </a:endParaRPr>
          </a:p>
          <a:p>
            <a:pPr algn="ctr">
              <a:lnSpc>
                <a:spcPct val="90000"/>
              </a:lnSpc>
              <a:spcBef>
                <a:spcPct val="0"/>
              </a:spcBef>
              <a:spcAft>
                <a:spcPts val="600"/>
              </a:spcAft>
            </a:pPr>
            <a:r>
              <a:rPr lang="en-US" sz="2400" b="1" cap="all" dirty="0">
                <a:effectLst>
                  <a:outerShdw blurRad="50800" dist="63500" dir="2700000" algn="tl" rotWithShape="0">
                    <a:srgbClr val="000000">
                      <a:alpha val="48000"/>
                    </a:srgbClr>
                  </a:outerShdw>
                </a:effectLst>
                <a:latin typeface="Calibri"/>
                <a:ea typeface="+mj-ea"/>
                <a:cs typeface="Calibri"/>
              </a:rPr>
              <a:t>Glen Santayana – </a:t>
            </a:r>
            <a:r>
              <a:rPr lang="en-US" sz="2400" b="1" cap="all" dirty="0" err="1">
                <a:effectLst>
                  <a:outerShdw blurRad="50800" dist="63500" dir="2700000" algn="tl" rotWithShape="0">
                    <a:srgbClr val="000000">
                      <a:alpha val="48000"/>
                    </a:srgbClr>
                  </a:outerShdw>
                </a:effectLst>
                <a:latin typeface="Calibri"/>
                <a:ea typeface="+mj-ea"/>
                <a:cs typeface="Calibri"/>
              </a:rPr>
              <a:t>Prischool</a:t>
            </a:r>
            <a:endParaRPr lang="en-US" sz="2400" b="1" cap="all" dirty="0">
              <a:effectLst>
                <a:outerShdw blurRad="50800" dist="63500" dir="2700000" algn="tl" rotWithShape="0">
                  <a:srgbClr val="000000">
                    <a:alpha val="48000"/>
                  </a:srgbClr>
                </a:outerShdw>
              </a:effectLst>
              <a:latin typeface="Calibri"/>
              <a:ea typeface="+mj-ea"/>
              <a:cs typeface="Calibri"/>
            </a:endParaRPr>
          </a:p>
          <a:p>
            <a:pPr algn="ctr">
              <a:lnSpc>
                <a:spcPct val="90000"/>
              </a:lnSpc>
              <a:spcBef>
                <a:spcPct val="0"/>
              </a:spcBef>
              <a:spcAft>
                <a:spcPts val="600"/>
              </a:spcAft>
            </a:pPr>
            <a:r>
              <a:rPr lang="en-US" sz="2400" b="1" cap="all" dirty="0">
                <a:effectLst>
                  <a:outerShdw blurRad="50800" dist="63500" dir="2700000" algn="tl" rotWithShape="0">
                    <a:srgbClr val="000000">
                      <a:alpha val="48000"/>
                    </a:srgbClr>
                  </a:outerShdw>
                </a:effectLst>
                <a:latin typeface="Calibri"/>
                <a:ea typeface="+mj-ea"/>
                <a:cs typeface="Calibri"/>
              </a:rPr>
              <a:t>However - </a:t>
            </a:r>
            <a:r>
              <a:rPr lang="en-US" sz="2400" b="1" dirty="0"/>
              <a:t>Residential Women’s Centre</a:t>
            </a:r>
            <a:endParaRPr lang="en-US" sz="2400" b="1" cap="all" dirty="0">
              <a:effectLst>
                <a:outerShdw blurRad="50800" dist="63500" dir="2700000" algn="tl" rotWithShape="0">
                  <a:srgbClr val="000000">
                    <a:alpha val="48000"/>
                  </a:srgbClr>
                </a:outerShdw>
              </a:effectLst>
              <a:latin typeface="Calibri"/>
              <a:ea typeface="+mj-ea"/>
              <a:cs typeface="Calibri"/>
            </a:endParaRPr>
          </a:p>
          <a:p>
            <a:pPr algn="ctr">
              <a:lnSpc>
                <a:spcPct val="90000"/>
              </a:lnSpc>
              <a:spcBef>
                <a:spcPct val="0"/>
              </a:spcBef>
              <a:spcAft>
                <a:spcPts val="600"/>
              </a:spcAft>
            </a:pPr>
            <a:endParaRPr lang="en-US" sz="2800" b="1" cap="all" dirty="0">
              <a:effectLst>
                <a:outerShdw blurRad="50800" dist="63500" dir="2700000" algn="tl" rotWithShape="0">
                  <a:srgbClr val="000000">
                    <a:alpha val="48000"/>
                  </a:srgbClr>
                </a:outerShdw>
              </a:effectLst>
              <a:latin typeface="Calibri"/>
              <a:ea typeface="+mj-ea"/>
              <a:cs typeface="Calibri"/>
            </a:endParaRPr>
          </a:p>
        </p:txBody>
      </p:sp>
      <p:pic>
        <p:nvPicPr>
          <p:cNvPr id="4" name="Picture 3" descr="A picture containing grass, outdoor, sitting, standing&#10;&#10;Description automatically generated">
            <a:extLst>
              <a:ext uri="{FF2B5EF4-FFF2-40B4-BE49-F238E27FC236}">
                <a16:creationId xmlns:a16="http://schemas.microsoft.com/office/drawing/2014/main" id="{16099F3D-EB15-4959-8BE6-EBEC322A1678}"/>
              </a:ext>
            </a:extLst>
          </p:cNvPr>
          <p:cNvPicPr>
            <a:picLocks noChangeAspect="1"/>
          </p:cNvPicPr>
          <p:nvPr/>
        </p:nvPicPr>
        <p:blipFill>
          <a:blip r:embed="rId3"/>
          <a:stretch>
            <a:fillRect/>
          </a:stretch>
        </p:blipFill>
        <p:spPr>
          <a:xfrm>
            <a:off x="2163291" y="643466"/>
            <a:ext cx="7857068" cy="3928534"/>
          </a:xfrm>
          <a:prstGeom prst="rect">
            <a:avLst/>
          </a:prstGeom>
        </p:spPr>
      </p:pic>
    </p:spTree>
    <p:extLst>
      <p:ext uri="{BB962C8B-B14F-4D97-AF65-F5344CB8AC3E}">
        <p14:creationId xmlns:p14="http://schemas.microsoft.com/office/powerpoint/2010/main" val="38862315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a:extLst>
              <a:ext uri="{FF2B5EF4-FFF2-40B4-BE49-F238E27FC236}">
                <a16:creationId xmlns:a16="http://schemas.microsoft.com/office/drawing/2014/main" id="{D98A31C1-02EF-4474-BCB1-9D32D46DE15C}"/>
              </a:ext>
            </a:extLst>
          </p:cNvPr>
          <p:cNvPicPr>
            <a:picLocks noChangeAspect="1"/>
          </p:cNvPicPr>
          <p:nvPr/>
        </p:nvPicPr>
        <p:blipFill rotWithShape="1">
          <a:blip r:embed="rId3"/>
          <a:srcRect t="5714" b="18287"/>
          <a:stretch/>
        </p:blipFill>
        <p:spPr>
          <a:xfrm>
            <a:off x="20" y="1282"/>
            <a:ext cx="12191980" cy="6856718"/>
          </a:xfrm>
          <a:prstGeom prst="rect">
            <a:avLst/>
          </a:prstGeom>
        </p:spPr>
      </p:pic>
    </p:spTree>
    <p:extLst>
      <p:ext uri="{BB962C8B-B14F-4D97-AF65-F5344CB8AC3E}">
        <p14:creationId xmlns:p14="http://schemas.microsoft.com/office/powerpoint/2010/main" val="22070825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41B9D-F688-610E-C4C5-2879D277D5C0}"/>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Total Institutions</a:t>
            </a:r>
            <a:br>
              <a:rPr lang="en-US" sz="5400"/>
            </a:br>
            <a:endParaRPr lang="en-US" sz="540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564CDAED-DF6E-3E0D-FB49-E8E9EF39D5F6}"/>
              </a:ext>
            </a:extLst>
          </p:cNvPr>
          <p:cNvPicPr>
            <a:picLocks noChangeAspect="1"/>
          </p:cNvPicPr>
          <p:nvPr/>
        </p:nvPicPr>
        <p:blipFill rotWithShape="1">
          <a:blip r:embed="rId3"/>
          <a:srcRect l="528" r="33613" b="-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97570894"/>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E3C42-F49F-41E7-9E8C-D716898ADEAA}"/>
              </a:ext>
            </a:extLst>
          </p:cNvPr>
          <p:cNvSpPr>
            <a:spLocks noGrp="1"/>
          </p:cNvSpPr>
          <p:nvPr>
            <p:ph type="title"/>
          </p:nvPr>
        </p:nvSpPr>
        <p:spPr>
          <a:xfrm>
            <a:off x="6513534" y="609600"/>
            <a:ext cx="4754022" cy="1326321"/>
          </a:xfrm>
        </p:spPr>
        <p:txBody>
          <a:bodyPr>
            <a:normAutofit/>
          </a:bodyPr>
          <a:lstStyle/>
          <a:p>
            <a:br>
              <a:rPr lang="en-GB" sz="2900" dirty="0"/>
            </a:br>
            <a:r>
              <a:rPr lang="en-GB" sz="2900" dirty="0"/>
              <a:t> </a:t>
            </a:r>
            <a:r>
              <a:rPr lang="en-GB" sz="2900" dirty="0">
                <a:latin typeface="Calibri Light" panose="020F0302020204030204" pitchFamily="34" charset="0"/>
                <a:cs typeface="Calibri Light" panose="020F0302020204030204" pitchFamily="34" charset="0"/>
              </a:rPr>
              <a:t>Total Institutions</a:t>
            </a:r>
            <a:br>
              <a:rPr lang="en-GB" sz="2900" dirty="0">
                <a:latin typeface="Calibri Light" panose="020F0302020204030204" pitchFamily="34" charset="0"/>
                <a:cs typeface="Calibri Light" panose="020F0302020204030204" pitchFamily="34" charset="0"/>
              </a:rPr>
            </a:br>
            <a:endParaRPr lang="en-GB" sz="2900" dirty="0">
              <a:latin typeface="Calibri Light" panose="020F0302020204030204" pitchFamily="34" charset="0"/>
              <a:cs typeface="Calibri Light" panose="020F0302020204030204" pitchFamily="34" charset="0"/>
            </a:endParaRPr>
          </a:p>
        </p:txBody>
      </p:sp>
      <p:pic>
        <p:nvPicPr>
          <p:cNvPr id="5" name="Picture 4" descr="A person sitting on a table&#10;&#10;Description automatically generated">
            <a:extLst>
              <a:ext uri="{FF2B5EF4-FFF2-40B4-BE49-F238E27FC236}">
                <a16:creationId xmlns:a16="http://schemas.microsoft.com/office/drawing/2014/main" id="{D5A0465D-31D1-468D-91CF-E4FABAED057F}"/>
              </a:ext>
            </a:extLst>
          </p:cNvPr>
          <p:cNvPicPr>
            <a:picLocks noChangeAspect="1"/>
          </p:cNvPicPr>
          <p:nvPr/>
        </p:nvPicPr>
        <p:blipFill rotWithShape="1">
          <a:blip r:embed="rId3"/>
          <a:srcRect r="-1" b="8262"/>
          <a:stretch/>
        </p:blipFill>
        <p:spPr>
          <a:xfrm>
            <a:off x="20" y="10"/>
            <a:ext cx="6095980" cy="6857990"/>
          </a:xfrm>
          <a:prstGeom prst="rect">
            <a:avLst/>
          </a:prstGeom>
        </p:spPr>
      </p:pic>
      <p:sp>
        <p:nvSpPr>
          <p:cNvPr id="3" name="Content Placeholder 2">
            <a:extLst>
              <a:ext uri="{FF2B5EF4-FFF2-40B4-BE49-F238E27FC236}">
                <a16:creationId xmlns:a16="http://schemas.microsoft.com/office/drawing/2014/main" id="{61F8DBE6-7482-44D0-84FF-410E29D3694B}"/>
              </a:ext>
            </a:extLst>
          </p:cNvPr>
          <p:cNvSpPr>
            <a:spLocks noGrp="1"/>
          </p:cNvSpPr>
          <p:nvPr>
            <p:ph idx="1"/>
          </p:nvPr>
        </p:nvSpPr>
        <p:spPr>
          <a:xfrm>
            <a:off x="6513534" y="2160358"/>
            <a:ext cx="4754022" cy="3695136"/>
          </a:xfrm>
        </p:spPr>
        <p:txBody>
          <a:bodyPr>
            <a:normAutofit lnSpcReduction="10000"/>
          </a:bodyPr>
          <a:lstStyle/>
          <a:p>
            <a:r>
              <a:rPr lang="en-GB" dirty="0">
                <a:effectLst/>
                <a:latin typeface="Calibri" panose="020F0502020204030204" pitchFamily="34" charset="0"/>
                <a:cs typeface="Calibri" panose="020F0502020204030204" pitchFamily="34" charset="0"/>
              </a:rPr>
              <a:t>“A total institution may be defined as a place of residence and work where a large number of like-situated individuals, cut off from wider society for an appreciable period of time, together lead an enclosed, formally administered round of life.” (Goffman 1968:11)</a:t>
            </a:r>
          </a:p>
          <a:p>
            <a:endParaRPr lang="en-GB" dirty="0"/>
          </a:p>
        </p:txBody>
      </p:sp>
    </p:spTree>
    <p:extLst>
      <p:ext uri="{BB962C8B-B14F-4D97-AF65-F5344CB8AC3E}">
        <p14:creationId xmlns:p14="http://schemas.microsoft.com/office/powerpoint/2010/main" val="257676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309E5-68BC-4858-A1FB-775A890168CA}"/>
              </a:ext>
            </a:extLst>
          </p:cNvPr>
          <p:cNvSpPr>
            <a:spLocks noGrp="1"/>
          </p:cNvSpPr>
          <p:nvPr>
            <p:ph type="title"/>
          </p:nvPr>
        </p:nvSpPr>
        <p:spPr/>
        <p:txBody>
          <a:bodyPr>
            <a:normAutofit/>
          </a:bodyPr>
          <a:lstStyle/>
          <a:p>
            <a:r>
              <a:rPr lang="en-GB" sz="4800" dirty="0">
                <a:latin typeface="Calibri" panose="020F0502020204030204" pitchFamily="34" charset="0"/>
                <a:cs typeface="Calibri" panose="020F0502020204030204" pitchFamily="34" charset="0"/>
              </a:rPr>
              <a:t>Three Spheres</a:t>
            </a:r>
          </a:p>
        </p:txBody>
      </p:sp>
      <p:sp>
        <p:nvSpPr>
          <p:cNvPr id="3" name="Content Placeholder 2">
            <a:extLst>
              <a:ext uri="{FF2B5EF4-FFF2-40B4-BE49-F238E27FC236}">
                <a16:creationId xmlns:a16="http://schemas.microsoft.com/office/drawing/2014/main" id="{C0450AF9-882C-407B-85DD-CDCDEB82236C}"/>
              </a:ext>
            </a:extLst>
          </p:cNvPr>
          <p:cNvSpPr>
            <a:spLocks noGrp="1"/>
          </p:cNvSpPr>
          <p:nvPr>
            <p:ph idx="1"/>
          </p:nvPr>
        </p:nvSpPr>
        <p:spPr/>
        <p:txBody>
          <a:bodyPr>
            <a:normAutofit fontScale="77500" lnSpcReduction="20000"/>
          </a:bodyPr>
          <a:lstStyle/>
          <a:p>
            <a:pPr>
              <a:lnSpc>
                <a:spcPct val="150000"/>
              </a:lnSpc>
            </a:pPr>
            <a:r>
              <a:rPr lang="en-GB" dirty="0">
                <a:effectLst/>
                <a:latin typeface="Calibri" panose="020F0502020204030204" pitchFamily="34" charset="0"/>
                <a:cs typeface="Calibri" panose="020F0502020204030204" pitchFamily="34" charset="0"/>
              </a:rPr>
              <a:t>Three spheres of life – work, play, sleep – different people &amp; places – breaks down in a total institution.</a:t>
            </a:r>
          </a:p>
          <a:p>
            <a:pPr>
              <a:lnSpc>
                <a:spcPct val="150000"/>
              </a:lnSpc>
            </a:pPr>
            <a:r>
              <a:rPr lang="en-GB" dirty="0">
                <a:effectLst/>
                <a:latin typeface="Calibri" panose="020F0502020204030204" pitchFamily="34" charset="0"/>
                <a:cs typeface="Calibri" panose="020F0502020204030204" pitchFamily="34" charset="0"/>
              </a:rPr>
              <a:t>All spheres of life are conducted in one place under the same single authority.</a:t>
            </a:r>
          </a:p>
          <a:p>
            <a:pPr>
              <a:lnSpc>
                <a:spcPct val="150000"/>
              </a:lnSpc>
            </a:pPr>
            <a:r>
              <a:rPr lang="en-GB" dirty="0">
                <a:effectLst/>
                <a:latin typeface="Calibri" panose="020F0502020204030204" pitchFamily="34" charset="0"/>
                <a:cs typeface="Calibri" panose="020F0502020204030204" pitchFamily="34" charset="0"/>
              </a:rPr>
              <a:t>Each phase of the daily activity is carried out in the immediate company of a large group of others, all of whom are treated alike and required to do the same thing together.</a:t>
            </a:r>
          </a:p>
          <a:p>
            <a:pPr>
              <a:lnSpc>
                <a:spcPct val="150000"/>
              </a:lnSpc>
            </a:pPr>
            <a:r>
              <a:rPr lang="en-GB" dirty="0">
                <a:effectLst/>
                <a:latin typeface="Calibri" panose="020F0502020204030204" pitchFamily="34" charset="0"/>
                <a:cs typeface="Calibri" panose="020F0502020204030204" pitchFamily="34" charset="0"/>
              </a:rPr>
              <a:t>All daily activities are tightly scheduled and imposed by a body of formal rules by a body of officials.</a:t>
            </a:r>
          </a:p>
          <a:p>
            <a:pPr>
              <a:lnSpc>
                <a:spcPct val="150000"/>
              </a:lnSpc>
            </a:pPr>
            <a:r>
              <a:rPr lang="en-GB" dirty="0">
                <a:effectLst/>
                <a:latin typeface="Calibri" panose="020F0502020204030204" pitchFamily="34" charset="0"/>
                <a:cs typeface="Calibri" panose="020F0502020204030204" pitchFamily="34" charset="0"/>
              </a:rPr>
              <a:t>All activities form a rational plan to fulfil the aims of the institution.</a:t>
            </a:r>
          </a:p>
          <a:p>
            <a:endParaRPr lang="en-GB" dirty="0"/>
          </a:p>
        </p:txBody>
      </p:sp>
    </p:spTree>
    <p:extLst>
      <p:ext uri="{BB962C8B-B14F-4D97-AF65-F5344CB8AC3E}">
        <p14:creationId xmlns:p14="http://schemas.microsoft.com/office/powerpoint/2010/main" val="17868442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C0EF8BA-6E31-7E4A-9801-0E1C08619503}"/>
              </a:ext>
            </a:extLst>
          </p:cNvPr>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chemeClr val="bg1"/>
                </a:solidFill>
                <a:latin typeface="+mj-lt"/>
                <a:ea typeface="+mj-ea"/>
                <a:cs typeface="+mj-cs"/>
              </a:rPr>
              <a:t>What is </a:t>
            </a:r>
            <a:r>
              <a:rPr lang="en-US" sz="4400" i="1" dirty="0">
                <a:solidFill>
                  <a:schemeClr val="bg1"/>
                </a:solidFill>
                <a:latin typeface="+mj-lt"/>
                <a:ea typeface="+mj-ea"/>
                <a:cs typeface="+mj-cs"/>
              </a:rPr>
              <a:t>i</a:t>
            </a:r>
            <a:r>
              <a:rPr lang="en-US" sz="4400" b="0" i="1" dirty="0">
                <a:solidFill>
                  <a:schemeClr val="bg1"/>
                </a:solidFill>
                <a:effectLst/>
                <a:latin typeface="+mj-lt"/>
                <a:ea typeface="+mj-ea"/>
                <a:cs typeface="+mj-cs"/>
              </a:rPr>
              <a:t>mprisonment</a:t>
            </a:r>
            <a:r>
              <a:rPr lang="en-US" sz="4400" b="0" i="0" dirty="0">
                <a:solidFill>
                  <a:schemeClr val="bg1"/>
                </a:solidFill>
                <a:effectLst/>
                <a:latin typeface="+mj-lt"/>
                <a:ea typeface="+mj-ea"/>
                <a:cs typeface="+mj-cs"/>
              </a:rPr>
              <a:t> today?</a:t>
            </a:r>
          </a:p>
        </p:txBody>
      </p:sp>
      <p:pic>
        <p:nvPicPr>
          <p:cNvPr id="4098" name="Picture 2" descr="2 years' imprisonment for temple thieves">
            <a:extLst>
              <a:ext uri="{FF2B5EF4-FFF2-40B4-BE49-F238E27FC236}">
                <a16:creationId xmlns:a16="http://schemas.microsoft.com/office/drawing/2014/main" id="{95E5AE97-6180-324C-B7F5-EEBC289643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1800"/>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B9D93EF-BEDF-A74B-B707-6098127739A9}"/>
              </a:ext>
            </a:extLst>
          </p:cNvPr>
          <p:cNvSpPr txBox="1"/>
          <p:nvPr/>
        </p:nvSpPr>
        <p:spPr>
          <a:xfrm>
            <a:off x="7338059" y="1489749"/>
            <a:ext cx="4459224" cy="502077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u="sng" dirty="0"/>
              <a:t>Discuss</a:t>
            </a:r>
            <a:br>
              <a:rPr lang="en-US" sz="3200" u="sng" dirty="0"/>
            </a:br>
            <a:r>
              <a:rPr lang="en-US" sz="3200" u="sng" dirty="0"/>
              <a:t> </a:t>
            </a:r>
          </a:p>
          <a:p>
            <a:pPr>
              <a:lnSpc>
                <a:spcPct val="90000"/>
              </a:lnSpc>
              <a:spcBef>
                <a:spcPct val="0"/>
              </a:spcBef>
              <a:spcAft>
                <a:spcPts val="600"/>
              </a:spcAft>
            </a:pPr>
            <a:r>
              <a:rPr lang="en-US" sz="2800" dirty="0"/>
              <a:t>What key words do you think of when you hear the word ‘imprisonment’?</a:t>
            </a:r>
            <a:endParaRPr lang="en-US" sz="2800" b="0" i="0" dirty="0">
              <a:effectLst/>
            </a:endParaRPr>
          </a:p>
        </p:txBody>
      </p:sp>
      <p:pic>
        <p:nvPicPr>
          <p:cNvPr id="13314" name="Picture 2" descr="108 5 min Vector Images, 5 min Illustrations | Depositphotos">
            <a:extLst>
              <a:ext uri="{FF2B5EF4-FFF2-40B4-BE49-F238E27FC236}">
                <a16:creationId xmlns:a16="http://schemas.microsoft.com/office/drawing/2014/main" id="{7930D2AA-EDA1-A44E-8339-9EA7AC66EC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68533" y="5255514"/>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95347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0EF8BA-6E31-7E4A-9801-0E1C08619503}"/>
              </a:ext>
            </a:extLst>
          </p:cNvPr>
          <p:cNvSpPr txBox="1"/>
          <p:nvPr/>
        </p:nvSpPr>
        <p:spPr>
          <a:xfrm>
            <a:off x="403654" y="769096"/>
            <a:ext cx="5820779" cy="1325563"/>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4400" b="0" i="0" u="sng" dirty="0">
              <a:effectLst/>
              <a:latin typeface="+mj-lt"/>
              <a:ea typeface="+mj-ea"/>
              <a:cs typeface="+mj-cs"/>
            </a:endParaRPr>
          </a:p>
        </p:txBody>
      </p:sp>
      <p:sp>
        <p:nvSpPr>
          <p:cNvPr id="192" name="Freeform: Shape 19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13DAAEF-E01A-B641-8535-EF75BCE329E1}"/>
              </a:ext>
            </a:extLst>
          </p:cNvPr>
          <p:cNvSpPr txBox="1"/>
          <p:nvPr/>
        </p:nvSpPr>
        <p:spPr>
          <a:xfrm rot="20348331">
            <a:off x="898109" y="1424422"/>
            <a:ext cx="4077729" cy="523220"/>
          </a:xfrm>
          <a:prstGeom prst="rect">
            <a:avLst/>
          </a:prstGeom>
          <a:noFill/>
        </p:spPr>
        <p:txBody>
          <a:bodyPr wrap="square" rtlCol="0">
            <a:spAutoFit/>
          </a:bodyPr>
          <a:lstStyle/>
          <a:p>
            <a:r>
              <a:rPr lang="en-GB" sz="2800" dirty="0"/>
              <a:t>Human Rights </a:t>
            </a:r>
          </a:p>
        </p:txBody>
      </p:sp>
      <p:sp>
        <p:nvSpPr>
          <p:cNvPr id="6" name="TextBox 5">
            <a:extLst>
              <a:ext uri="{FF2B5EF4-FFF2-40B4-BE49-F238E27FC236}">
                <a16:creationId xmlns:a16="http://schemas.microsoft.com/office/drawing/2014/main" id="{C965DACC-9161-9C4C-86F8-B2318B408A54}"/>
              </a:ext>
            </a:extLst>
          </p:cNvPr>
          <p:cNvSpPr txBox="1"/>
          <p:nvPr/>
        </p:nvSpPr>
        <p:spPr>
          <a:xfrm rot="20975792">
            <a:off x="645175" y="2876863"/>
            <a:ext cx="2611395" cy="584775"/>
          </a:xfrm>
          <a:prstGeom prst="rect">
            <a:avLst/>
          </a:prstGeom>
          <a:noFill/>
        </p:spPr>
        <p:txBody>
          <a:bodyPr wrap="square" rtlCol="0">
            <a:spAutoFit/>
          </a:bodyPr>
          <a:lstStyle/>
          <a:p>
            <a:r>
              <a:rPr lang="en-GB" sz="3200" dirty="0"/>
              <a:t>Deprivation </a:t>
            </a:r>
          </a:p>
        </p:txBody>
      </p:sp>
      <p:sp>
        <p:nvSpPr>
          <p:cNvPr id="7" name="TextBox 6">
            <a:extLst>
              <a:ext uri="{FF2B5EF4-FFF2-40B4-BE49-F238E27FC236}">
                <a16:creationId xmlns:a16="http://schemas.microsoft.com/office/drawing/2014/main" id="{07BB1C3B-BF83-BA46-8603-06FDDEC5098B}"/>
              </a:ext>
            </a:extLst>
          </p:cNvPr>
          <p:cNvSpPr txBox="1"/>
          <p:nvPr/>
        </p:nvSpPr>
        <p:spPr>
          <a:xfrm rot="461430">
            <a:off x="4097352" y="4469843"/>
            <a:ext cx="3435178" cy="707886"/>
          </a:xfrm>
          <a:prstGeom prst="rect">
            <a:avLst/>
          </a:prstGeom>
          <a:noFill/>
        </p:spPr>
        <p:txBody>
          <a:bodyPr wrap="square" rtlCol="0">
            <a:spAutoFit/>
          </a:bodyPr>
          <a:lstStyle/>
          <a:p>
            <a:r>
              <a:rPr lang="en-GB" sz="4000" dirty="0"/>
              <a:t>Punishment </a:t>
            </a:r>
          </a:p>
        </p:txBody>
      </p:sp>
      <p:sp>
        <p:nvSpPr>
          <p:cNvPr id="9" name="TextBox 8">
            <a:extLst>
              <a:ext uri="{FF2B5EF4-FFF2-40B4-BE49-F238E27FC236}">
                <a16:creationId xmlns:a16="http://schemas.microsoft.com/office/drawing/2014/main" id="{83CB2867-BCAD-8B46-B070-6588B9F48CA4}"/>
              </a:ext>
            </a:extLst>
          </p:cNvPr>
          <p:cNvSpPr txBox="1"/>
          <p:nvPr/>
        </p:nvSpPr>
        <p:spPr>
          <a:xfrm rot="19905999">
            <a:off x="1292687" y="3972851"/>
            <a:ext cx="2940908" cy="523220"/>
          </a:xfrm>
          <a:prstGeom prst="rect">
            <a:avLst/>
          </a:prstGeom>
          <a:noFill/>
        </p:spPr>
        <p:txBody>
          <a:bodyPr wrap="square" rtlCol="0">
            <a:spAutoFit/>
          </a:bodyPr>
          <a:lstStyle/>
          <a:p>
            <a:r>
              <a:rPr lang="en-GB" sz="2800" dirty="0"/>
              <a:t>Liberty</a:t>
            </a:r>
            <a:r>
              <a:rPr lang="en-GB" dirty="0"/>
              <a:t> </a:t>
            </a:r>
          </a:p>
        </p:txBody>
      </p:sp>
      <p:sp>
        <p:nvSpPr>
          <p:cNvPr id="14" name="TextBox 13">
            <a:extLst>
              <a:ext uri="{FF2B5EF4-FFF2-40B4-BE49-F238E27FC236}">
                <a16:creationId xmlns:a16="http://schemas.microsoft.com/office/drawing/2014/main" id="{A520C5EE-0C90-C04D-8E68-4CB7BC685815}"/>
              </a:ext>
            </a:extLst>
          </p:cNvPr>
          <p:cNvSpPr txBox="1"/>
          <p:nvPr/>
        </p:nvSpPr>
        <p:spPr>
          <a:xfrm>
            <a:off x="471989" y="5868235"/>
            <a:ext cx="2842054" cy="523220"/>
          </a:xfrm>
          <a:prstGeom prst="rect">
            <a:avLst/>
          </a:prstGeom>
          <a:noFill/>
        </p:spPr>
        <p:txBody>
          <a:bodyPr wrap="square" rtlCol="0">
            <a:spAutoFit/>
          </a:bodyPr>
          <a:lstStyle/>
          <a:p>
            <a:r>
              <a:rPr lang="en-GB" sz="2800" dirty="0"/>
              <a:t>Prison</a:t>
            </a:r>
          </a:p>
        </p:txBody>
      </p:sp>
      <p:sp>
        <p:nvSpPr>
          <p:cNvPr id="15" name="TextBox 14">
            <a:extLst>
              <a:ext uri="{FF2B5EF4-FFF2-40B4-BE49-F238E27FC236}">
                <a16:creationId xmlns:a16="http://schemas.microsoft.com/office/drawing/2014/main" id="{7C999989-A245-224E-AF9A-A4DDBA374290}"/>
              </a:ext>
            </a:extLst>
          </p:cNvPr>
          <p:cNvSpPr txBox="1"/>
          <p:nvPr/>
        </p:nvSpPr>
        <p:spPr>
          <a:xfrm rot="617363">
            <a:off x="2567183" y="5740689"/>
            <a:ext cx="2529763" cy="461665"/>
          </a:xfrm>
          <a:prstGeom prst="rect">
            <a:avLst/>
          </a:prstGeom>
          <a:noFill/>
        </p:spPr>
        <p:txBody>
          <a:bodyPr wrap="square" rtlCol="0">
            <a:spAutoFit/>
          </a:bodyPr>
          <a:lstStyle/>
          <a:p>
            <a:r>
              <a:rPr lang="en-GB" sz="2400" dirty="0"/>
              <a:t>Rehabilitation</a:t>
            </a:r>
            <a:r>
              <a:rPr lang="en-GB" dirty="0"/>
              <a:t> </a:t>
            </a:r>
          </a:p>
        </p:txBody>
      </p:sp>
      <p:sp>
        <p:nvSpPr>
          <p:cNvPr id="17" name="TextBox 16">
            <a:extLst>
              <a:ext uri="{FF2B5EF4-FFF2-40B4-BE49-F238E27FC236}">
                <a16:creationId xmlns:a16="http://schemas.microsoft.com/office/drawing/2014/main" id="{C7CF88F2-3137-584F-8489-1F2CF825408F}"/>
              </a:ext>
            </a:extLst>
          </p:cNvPr>
          <p:cNvSpPr txBox="1"/>
          <p:nvPr/>
        </p:nvSpPr>
        <p:spPr>
          <a:xfrm>
            <a:off x="4065436" y="2780442"/>
            <a:ext cx="2903090" cy="461665"/>
          </a:xfrm>
          <a:prstGeom prst="rect">
            <a:avLst/>
          </a:prstGeom>
          <a:noFill/>
        </p:spPr>
        <p:txBody>
          <a:bodyPr wrap="square" rtlCol="0">
            <a:spAutoFit/>
          </a:bodyPr>
          <a:lstStyle/>
          <a:p>
            <a:r>
              <a:rPr lang="en-GB" sz="2400" dirty="0"/>
              <a:t>Reflection</a:t>
            </a:r>
            <a:r>
              <a:rPr lang="en-GB" dirty="0"/>
              <a:t> </a:t>
            </a:r>
          </a:p>
        </p:txBody>
      </p:sp>
      <p:pic>
        <p:nvPicPr>
          <p:cNvPr id="1028" name="Picture 4" descr="18,979 Prison Cell Stock Photos, Pictures &amp; Royalty-Free Images - iStock">
            <a:extLst>
              <a:ext uri="{FF2B5EF4-FFF2-40B4-BE49-F238E27FC236}">
                <a16:creationId xmlns:a16="http://schemas.microsoft.com/office/drawing/2014/main" id="{9CD94064-FEA8-294C-A39D-56FF187AE9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1580" y="893956"/>
            <a:ext cx="4272839" cy="284338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066C85B5-DA46-7542-96AA-2F33A06F7836}"/>
              </a:ext>
            </a:extLst>
          </p:cNvPr>
          <p:cNvSpPr txBox="1"/>
          <p:nvPr/>
        </p:nvSpPr>
        <p:spPr>
          <a:xfrm>
            <a:off x="3925072" y="1434881"/>
            <a:ext cx="2607276" cy="523220"/>
          </a:xfrm>
          <a:prstGeom prst="rect">
            <a:avLst/>
          </a:prstGeom>
          <a:noFill/>
        </p:spPr>
        <p:txBody>
          <a:bodyPr wrap="square" rtlCol="0">
            <a:spAutoFit/>
          </a:bodyPr>
          <a:lstStyle/>
          <a:p>
            <a:r>
              <a:rPr lang="en-GB" sz="2800" dirty="0"/>
              <a:t>Protection</a:t>
            </a:r>
            <a:r>
              <a:rPr lang="en-GB" dirty="0"/>
              <a:t> </a:t>
            </a:r>
          </a:p>
        </p:txBody>
      </p:sp>
      <p:sp>
        <p:nvSpPr>
          <p:cNvPr id="20" name="TextBox 19">
            <a:extLst>
              <a:ext uri="{FF2B5EF4-FFF2-40B4-BE49-F238E27FC236}">
                <a16:creationId xmlns:a16="http://schemas.microsoft.com/office/drawing/2014/main" id="{2578E43E-0BFB-A442-892E-376BC591E62D}"/>
              </a:ext>
            </a:extLst>
          </p:cNvPr>
          <p:cNvSpPr txBox="1"/>
          <p:nvPr/>
        </p:nvSpPr>
        <p:spPr>
          <a:xfrm>
            <a:off x="5829417" y="5683569"/>
            <a:ext cx="2570205" cy="369332"/>
          </a:xfrm>
          <a:prstGeom prst="rect">
            <a:avLst/>
          </a:prstGeom>
          <a:noFill/>
        </p:spPr>
        <p:txBody>
          <a:bodyPr wrap="square" rtlCol="0">
            <a:spAutoFit/>
          </a:bodyPr>
          <a:lstStyle/>
          <a:p>
            <a:r>
              <a:rPr lang="en-GB" dirty="0"/>
              <a:t>Crime Prevention </a:t>
            </a:r>
          </a:p>
        </p:txBody>
      </p:sp>
      <p:sp>
        <p:nvSpPr>
          <p:cNvPr id="21" name="TextBox 20">
            <a:extLst>
              <a:ext uri="{FF2B5EF4-FFF2-40B4-BE49-F238E27FC236}">
                <a16:creationId xmlns:a16="http://schemas.microsoft.com/office/drawing/2014/main" id="{35B72E84-4FB9-544E-868F-070BD7E3FA16}"/>
              </a:ext>
            </a:extLst>
          </p:cNvPr>
          <p:cNvSpPr txBox="1"/>
          <p:nvPr/>
        </p:nvSpPr>
        <p:spPr>
          <a:xfrm>
            <a:off x="403654" y="247135"/>
            <a:ext cx="4531690" cy="646331"/>
          </a:xfrm>
          <a:prstGeom prst="rect">
            <a:avLst/>
          </a:prstGeom>
          <a:noFill/>
        </p:spPr>
        <p:txBody>
          <a:bodyPr wrap="square" rtlCol="0">
            <a:spAutoFit/>
          </a:bodyPr>
          <a:lstStyle/>
          <a:p>
            <a:r>
              <a:rPr lang="en-GB" sz="3600" dirty="0"/>
              <a:t>Some key words ...</a:t>
            </a:r>
          </a:p>
        </p:txBody>
      </p:sp>
    </p:spTree>
    <p:extLst>
      <p:ext uri="{BB962C8B-B14F-4D97-AF65-F5344CB8AC3E}">
        <p14:creationId xmlns:p14="http://schemas.microsoft.com/office/powerpoint/2010/main" val="603129272"/>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928A2C0-03F3-4C7E-9287-832F4DF99864}"/>
              </a:ext>
            </a:extLst>
          </p:cNvPr>
          <p:cNvSpPr txBox="1"/>
          <p:nvPr/>
        </p:nvSpPr>
        <p:spPr>
          <a:xfrm>
            <a:off x="6096000" y="1068353"/>
            <a:ext cx="5501834" cy="4802095"/>
          </a:xfrm>
          <a:prstGeom prst="rect">
            <a:avLst/>
          </a:prstGeom>
        </p:spPr>
        <p:txBody>
          <a:bodyPr vert="horz" lIns="91440" tIns="45720" rIns="91440" bIns="45720" rtlCol="0" anchor="ctr">
            <a:normAutofit/>
          </a:bodyPr>
          <a:lstStyle/>
          <a:p>
            <a:pPr marL="171450" indent="-228600">
              <a:lnSpc>
                <a:spcPct val="90000"/>
              </a:lnSpc>
              <a:spcAft>
                <a:spcPts val="600"/>
              </a:spcAft>
              <a:buFont typeface="Arial" panose="020B0604020202020204" pitchFamily="34" charset="0"/>
              <a:buChar char="•"/>
            </a:pPr>
            <a:r>
              <a:rPr lang="en-US" sz="3200" dirty="0">
                <a:solidFill>
                  <a:schemeClr val="bg1"/>
                </a:solidFill>
              </a:rPr>
              <a:t>"In general terms, we are fairly clear about the purpose of most of the large institutions in our society: the school, for example, is there to educate young people, the hospital is there to heal people who are sick.  There is no similar clarity about the role of the prison.” </a:t>
            </a:r>
            <a:endParaRPr lang="en-US" sz="3200" dirty="0">
              <a:solidFill>
                <a:schemeClr val="bg1"/>
              </a:solidFill>
              <a:cs typeface="Calibri"/>
            </a:endParaRPr>
          </a:p>
          <a:p>
            <a:pPr marL="171450" indent="-228600">
              <a:lnSpc>
                <a:spcPct val="90000"/>
              </a:lnSpc>
              <a:spcAft>
                <a:spcPts val="600"/>
              </a:spcAft>
              <a:buFont typeface="Arial" panose="020B0604020202020204" pitchFamily="34" charset="0"/>
              <a:buChar char="•"/>
            </a:pPr>
            <a:r>
              <a:rPr lang="en-US" sz="3200" dirty="0">
                <a:solidFill>
                  <a:schemeClr val="bg1"/>
                </a:solidFill>
              </a:rPr>
              <a:t>(Andrew Coyle 2009)</a:t>
            </a:r>
            <a:endParaRPr lang="en-US" sz="3200" dirty="0">
              <a:solidFill>
                <a:schemeClr val="bg1"/>
              </a:solidFill>
              <a:cs typeface="Calibri"/>
            </a:endParaRPr>
          </a:p>
        </p:txBody>
      </p:sp>
    </p:spTree>
    <p:extLst>
      <p:ext uri="{BB962C8B-B14F-4D97-AF65-F5344CB8AC3E}">
        <p14:creationId xmlns:p14="http://schemas.microsoft.com/office/powerpoint/2010/main" val="528072304"/>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87EA4E9-DFD6-45D4-965D-8A79984E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429301"/>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EFAE8-F1AE-E846-9CD4-633A0215B885}"/>
              </a:ext>
            </a:extLst>
          </p:cNvPr>
          <p:cNvSpPr>
            <a:spLocks noGrp="1"/>
          </p:cNvSpPr>
          <p:nvPr>
            <p:ph type="title"/>
          </p:nvPr>
        </p:nvSpPr>
        <p:spPr>
          <a:xfrm>
            <a:off x="0" y="645199"/>
            <a:ext cx="12024360" cy="1197864"/>
          </a:xfrm>
        </p:spPr>
        <p:txBody>
          <a:bodyPr vert="horz" lIns="91440" tIns="45720" rIns="91440" bIns="45720" rtlCol="0" anchor="b">
            <a:normAutofit fontScale="90000"/>
          </a:bodyPr>
          <a:lstStyle/>
          <a:p>
            <a:pPr algn="ctr"/>
            <a:r>
              <a:rPr lang="en-US" sz="5400" dirty="0">
                <a:solidFill>
                  <a:schemeClr val="bg1"/>
                </a:solidFill>
              </a:rPr>
              <a:t>What are the Purposes of Imprisonment Today?</a:t>
            </a:r>
          </a:p>
        </p:txBody>
      </p:sp>
      <p:sp>
        <p:nvSpPr>
          <p:cNvPr id="7" name="TextBox 6">
            <a:extLst>
              <a:ext uri="{FF2B5EF4-FFF2-40B4-BE49-F238E27FC236}">
                <a16:creationId xmlns:a16="http://schemas.microsoft.com/office/drawing/2014/main" id="{2A905A71-4A3A-5547-89DC-16A4DAA48A89}"/>
              </a:ext>
            </a:extLst>
          </p:cNvPr>
          <p:cNvSpPr txBox="1"/>
          <p:nvPr/>
        </p:nvSpPr>
        <p:spPr>
          <a:xfrm>
            <a:off x="1484233" y="2937648"/>
            <a:ext cx="8543791" cy="530352"/>
          </a:xfrm>
          <a:prstGeom prst="rect">
            <a:avLst/>
          </a:prstGeom>
        </p:spPr>
        <p:txBody>
          <a:bodyPr vert="horz" lIns="91440" tIns="45720" rIns="91440" bIns="45720" rtlCol="0">
            <a:noAutofit/>
          </a:bodyPr>
          <a:lstStyle/>
          <a:p>
            <a:pPr algn="ctr">
              <a:lnSpc>
                <a:spcPct val="90000"/>
              </a:lnSpc>
              <a:spcBef>
                <a:spcPts val="1000"/>
              </a:spcBef>
            </a:pPr>
            <a:r>
              <a:rPr lang="en-US" sz="2400" dirty="0">
                <a:latin typeface="Arial" panose="020B0604020202020204" pitchFamily="34" charset="0"/>
                <a:cs typeface="Arial" panose="020B0604020202020204" pitchFamily="34" charset="0"/>
              </a:rPr>
              <a:t>To deprive </a:t>
            </a:r>
            <a:r>
              <a:rPr lang="en-US" sz="2400" b="0" dirty="0">
                <a:effectLst/>
                <a:latin typeface="Arial" panose="020B0604020202020204" pitchFamily="34" charset="0"/>
                <a:cs typeface="Arial" panose="020B0604020202020204" pitchFamily="34" charset="0"/>
              </a:rPr>
              <a:t>a person</a:t>
            </a:r>
            <a:r>
              <a:rPr lang="en-US" sz="2400" dirty="0">
                <a:latin typeface="Arial" panose="020B0604020202020204" pitchFamily="34" charset="0"/>
                <a:cs typeface="Arial" panose="020B0604020202020204" pitchFamily="34" charset="0"/>
              </a:rPr>
              <a:t> of their</a:t>
            </a:r>
            <a:r>
              <a:rPr lang="en-US" sz="2400" b="0" dirty="0">
                <a:effectLst/>
                <a:latin typeface="Arial" panose="020B0604020202020204" pitchFamily="34" charset="0"/>
                <a:cs typeface="Arial" panose="020B0604020202020204" pitchFamily="34" charset="0"/>
              </a:rPr>
              <a:t> liberty  </a:t>
            </a:r>
          </a:p>
        </p:txBody>
      </p:sp>
      <p:sp>
        <p:nvSpPr>
          <p:cNvPr id="9" name="TextBox 8">
            <a:extLst>
              <a:ext uri="{FF2B5EF4-FFF2-40B4-BE49-F238E27FC236}">
                <a16:creationId xmlns:a16="http://schemas.microsoft.com/office/drawing/2014/main" id="{5603DFC3-22BA-EE4E-A539-350B2282096A}"/>
              </a:ext>
            </a:extLst>
          </p:cNvPr>
          <p:cNvSpPr txBox="1"/>
          <p:nvPr/>
        </p:nvSpPr>
        <p:spPr>
          <a:xfrm>
            <a:off x="1824104" y="4083926"/>
            <a:ext cx="8543791" cy="461665"/>
          </a:xfrm>
          <a:prstGeom prst="rect">
            <a:avLst/>
          </a:prstGeom>
          <a:noFill/>
        </p:spPr>
        <p:txBody>
          <a:bodyPr wrap="square">
            <a:spAutoFit/>
          </a:bodyPr>
          <a:lstStyle/>
          <a:p>
            <a:pPr algn="ctr">
              <a:spcAft>
                <a:spcPts val="600"/>
              </a:spcAft>
            </a:pPr>
            <a:r>
              <a:rPr lang="en-GB" sz="2400" dirty="0">
                <a:solidFill>
                  <a:srgbClr val="333333"/>
                </a:solidFill>
                <a:latin typeface="Arial" panose="020B0604020202020204" pitchFamily="34" charset="0"/>
                <a:cs typeface="Arial" panose="020B0604020202020204" pitchFamily="34" charset="0"/>
              </a:rPr>
              <a:t>T</a:t>
            </a:r>
            <a:r>
              <a:rPr lang="en-GB" sz="2400" b="0" dirty="0">
                <a:solidFill>
                  <a:srgbClr val="333333"/>
                </a:solidFill>
                <a:effectLst/>
                <a:latin typeface="Arial" panose="020B0604020202020204" pitchFamily="34" charset="0"/>
                <a:cs typeface="Arial" panose="020B0604020202020204" pitchFamily="34" charset="0"/>
              </a:rPr>
              <a:t>o protect society against crime and to reduce recidivism</a:t>
            </a:r>
            <a:endParaRPr lang="en-GB" sz="24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12434EE-6C3A-CC4E-8EC3-EAB2839B25B0}"/>
              </a:ext>
            </a:extLst>
          </p:cNvPr>
          <p:cNvSpPr txBox="1"/>
          <p:nvPr/>
        </p:nvSpPr>
        <p:spPr>
          <a:xfrm>
            <a:off x="327003" y="5161517"/>
            <a:ext cx="11329086" cy="461665"/>
          </a:xfrm>
          <a:prstGeom prst="rect">
            <a:avLst/>
          </a:prstGeom>
          <a:noFill/>
        </p:spPr>
        <p:txBody>
          <a:bodyPr wrap="square">
            <a:spAutoFit/>
          </a:bodyPr>
          <a:lstStyle/>
          <a:p>
            <a:pPr algn="ctr">
              <a:spcAft>
                <a:spcPts val="600"/>
              </a:spcAft>
            </a:pPr>
            <a:r>
              <a:rPr lang="en-GB" sz="2400" dirty="0">
                <a:solidFill>
                  <a:srgbClr val="333333"/>
                </a:solidFill>
                <a:latin typeface="Arial" panose="020B0604020202020204" pitchFamily="34" charset="0"/>
                <a:cs typeface="Arial" panose="020B0604020202020204" pitchFamily="34" charset="0"/>
              </a:rPr>
              <a:t>To provide </a:t>
            </a:r>
            <a:r>
              <a:rPr lang="en-GB" sz="2400" b="0" dirty="0">
                <a:solidFill>
                  <a:srgbClr val="333333"/>
                </a:solidFill>
                <a:effectLst/>
                <a:latin typeface="Arial" panose="020B0604020202020204" pitchFamily="34" charset="0"/>
                <a:cs typeface="Arial" panose="020B0604020202020204" pitchFamily="34" charset="0"/>
              </a:rPr>
              <a:t>education, vocational training, and work</a:t>
            </a:r>
            <a:r>
              <a:rPr lang="en-GB" sz="2400" dirty="0">
                <a:solidFill>
                  <a:srgbClr val="333333"/>
                </a:solidFill>
                <a:latin typeface="Arial" panose="020B0604020202020204" pitchFamily="34" charset="0"/>
                <a:cs typeface="Arial" panose="020B0604020202020204" pitchFamily="34" charset="0"/>
              </a:rPr>
              <a:t> in relation to rehabilitation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6759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9" grpId="0"/>
      <p:bldP spid="11"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626234-E203-BD45-9910-A0FB6F90C6A3}"/>
              </a:ext>
            </a:extLst>
          </p:cNvPr>
          <p:cNvSpPr txBox="1"/>
          <p:nvPr/>
        </p:nvSpPr>
        <p:spPr>
          <a:xfrm>
            <a:off x="4942369" y="3447371"/>
            <a:ext cx="6586489" cy="2883281"/>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a:t>
            </a:r>
            <a:r>
              <a:rPr lang="en-US" sz="2000" b="0" i="0" dirty="0">
                <a:effectLst/>
                <a:latin typeface="Arial" panose="020B0604020202020204" pitchFamily="34" charset="0"/>
                <a:cs typeface="Arial" panose="020B0604020202020204" pitchFamily="34" charset="0"/>
              </a:rPr>
              <a:t> incapacitative and deterrent effect</a:t>
            </a:r>
          </a:p>
          <a:p>
            <a:pPr marL="285750" indent="-228600">
              <a:lnSpc>
                <a:spcPct val="90000"/>
              </a:lnSpc>
              <a:spcAft>
                <a:spcPts val="600"/>
              </a:spcAft>
              <a:buFont typeface="Arial" panose="020B0604020202020204" pitchFamily="34" charset="0"/>
              <a:buChar char="•"/>
            </a:pPr>
            <a:endParaRPr lang="en-US" sz="2000" b="0" i="0" dirty="0">
              <a:effectLst/>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a:t>
            </a:r>
            <a:r>
              <a:rPr lang="en-US" sz="2000" b="0" i="0" dirty="0">
                <a:effectLst/>
                <a:latin typeface="Arial" panose="020B0604020202020204" pitchFamily="34" charset="0"/>
                <a:cs typeface="Arial" panose="020B0604020202020204" pitchFamily="34" charset="0"/>
              </a:rPr>
              <a:t> ability to change and rehabilitate</a:t>
            </a:r>
            <a:endParaRPr lang="en-US" sz="20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2000" b="0" i="0" dirty="0">
              <a:effectLst/>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a:t>
            </a:r>
            <a:r>
              <a:rPr lang="en-US" sz="2000" b="0" i="0" dirty="0">
                <a:effectLst/>
                <a:latin typeface="Arial" panose="020B0604020202020204" pitchFamily="34" charset="0"/>
                <a:cs typeface="Arial" panose="020B0604020202020204" pitchFamily="34" charset="0"/>
              </a:rPr>
              <a:t>he notion that a prison sentence is a justly deserved and proportionate response to crime</a:t>
            </a:r>
            <a:endParaRPr lang="en-US" sz="2000" dirty="0">
              <a:latin typeface="Arial" panose="020B0604020202020204" pitchFamily="34" charset="0"/>
              <a:cs typeface="Arial" panose="020B0604020202020204" pitchFamily="34" charset="0"/>
            </a:endParaRPr>
          </a:p>
        </p:txBody>
      </p:sp>
      <p:pic>
        <p:nvPicPr>
          <p:cNvPr id="3074" name="Picture 2" descr="The changing face of the English prison: a critical review of the aims of imprisonment">
            <a:extLst>
              <a:ext uri="{FF2B5EF4-FFF2-40B4-BE49-F238E27FC236}">
                <a16:creationId xmlns:a16="http://schemas.microsoft.com/office/drawing/2014/main" id="{1DD9B734-9410-8B4C-B53F-BDAAAF763C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114"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3076"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3E3FF"/>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8947423-FE57-E244-847D-0EB9EAC2A2C7}"/>
              </a:ext>
            </a:extLst>
          </p:cNvPr>
          <p:cNvSpPr txBox="1"/>
          <p:nvPr/>
        </p:nvSpPr>
        <p:spPr>
          <a:xfrm>
            <a:off x="5080934" y="2563075"/>
            <a:ext cx="6096000" cy="480131"/>
          </a:xfrm>
          <a:prstGeom prst="rect">
            <a:avLst/>
          </a:prstGeom>
          <a:noFill/>
        </p:spPr>
        <p:txBody>
          <a:bodyPr wrap="square">
            <a:spAutoFit/>
          </a:bodyPr>
          <a:lstStyle/>
          <a:p>
            <a:pPr>
              <a:lnSpc>
                <a:spcPct val="90000"/>
              </a:lnSpc>
              <a:spcAft>
                <a:spcPts val="600"/>
              </a:spcAft>
            </a:pPr>
            <a:r>
              <a:rPr lang="en-US" sz="2800" dirty="0">
                <a:latin typeface="Arial" panose="020B0604020202020204" pitchFamily="34" charset="0"/>
                <a:cs typeface="Arial" panose="020B0604020202020204" pitchFamily="34" charset="0"/>
              </a:rPr>
              <a:t>Main ideas around purpose...</a:t>
            </a:r>
            <a:endParaRPr lang="en-US" sz="2800" b="0" i="0" dirty="0">
              <a:effectLst/>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AAB9774-55F4-6D49-8286-6BD0CC2887B4}"/>
              </a:ext>
            </a:extLst>
          </p:cNvPr>
          <p:cNvSpPr txBox="1"/>
          <p:nvPr/>
        </p:nvSpPr>
        <p:spPr>
          <a:xfrm>
            <a:off x="9691816" y="6053782"/>
            <a:ext cx="6098058" cy="369332"/>
          </a:xfrm>
          <a:prstGeom prst="rect">
            <a:avLst/>
          </a:prstGeom>
          <a:noFill/>
        </p:spPr>
        <p:txBody>
          <a:bodyPr wrap="square" lIns="91440" tIns="45720" rIns="91440" bIns="45720" anchor="t">
            <a:spAutoFit/>
          </a:bodyPr>
          <a:lstStyle/>
          <a:p>
            <a:r>
              <a:rPr lang="en-US" dirty="0">
                <a:latin typeface="Arial"/>
                <a:cs typeface="Arial"/>
              </a:rPr>
              <a:t>.</a:t>
            </a:r>
            <a:r>
              <a:rPr lang="en-US" sz="1800" b="0" i="0" dirty="0">
                <a:effectLst/>
                <a:latin typeface="Arial"/>
                <a:cs typeface="Arial"/>
              </a:rPr>
              <a:t> </a:t>
            </a:r>
            <a:endParaRPr lang="en-GB" dirty="0">
              <a:latin typeface="Arial"/>
              <a:cs typeface="Arial"/>
            </a:endParaRPr>
          </a:p>
        </p:txBody>
      </p:sp>
      <p:sp>
        <p:nvSpPr>
          <p:cNvPr id="14" name="TextBox 13">
            <a:extLst>
              <a:ext uri="{FF2B5EF4-FFF2-40B4-BE49-F238E27FC236}">
                <a16:creationId xmlns:a16="http://schemas.microsoft.com/office/drawing/2014/main" id="{895EE532-BFF4-6D4F-867D-671DC1D15D5C}"/>
              </a:ext>
            </a:extLst>
          </p:cNvPr>
          <p:cNvSpPr txBox="1"/>
          <p:nvPr/>
        </p:nvSpPr>
        <p:spPr>
          <a:xfrm>
            <a:off x="4942369" y="619552"/>
            <a:ext cx="6722409" cy="1477328"/>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The Changing Face of the English Prisons: a critical review of the aims of imprisonment.</a:t>
            </a:r>
            <a:r>
              <a:rPr lang="en-GB" b="0" i="0" dirty="0">
                <a:solidFill>
                  <a:srgbClr val="000000"/>
                </a:solidFill>
                <a:effectLst/>
                <a:latin typeface="Arial" panose="020B0604020202020204" pitchFamily="34" charset="0"/>
                <a:cs typeface="Arial" panose="020B0604020202020204" pitchFamily="34" charset="0"/>
              </a:rPr>
              <a:t> </a:t>
            </a:r>
          </a:p>
          <a:p>
            <a:endParaRPr lang="en-GB" dirty="0">
              <a:solidFill>
                <a:srgbClr val="000000"/>
              </a:solidFill>
              <a:latin typeface="Arial" panose="020B0604020202020204" pitchFamily="34" charset="0"/>
              <a:cs typeface="Arial" panose="020B0604020202020204" pitchFamily="34" charset="0"/>
            </a:endParaRPr>
          </a:p>
          <a:p>
            <a:r>
              <a:rPr lang="en-GB" b="0" i="0" dirty="0">
                <a:solidFill>
                  <a:srgbClr val="000000"/>
                </a:solidFill>
                <a:effectLst/>
                <a:latin typeface="Arial" panose="020B0604020202020204" pitchFamily="34" charset="0"/>
                <a:cs typeface="Arial" panose="020B0604020202020204" pitchFamily="34" charset="0"/>
              </a:rPr>
              <a:t>In: </a:t>
            </a:r>
            <a:r>
              <a:rPr lang="en-GB" b="0" i="0" dirty="0" err="1">
                <a:solidFill>
                  <a:srgbClr val="000000"/>
                </a:solidFill>
                <a:effectLst/>
                <a:latin typeface="Arial" panose="020B0604020202020204" pitchFamily="34" charset="0"/>
                <a:cs typeface="Arial" panose="020B0604020202020204" pitchFamily="34" charset="0"/>
              </a:rPr>
              <a:t>Jewkes</a:t>
            </a:r>
            <a:r>
              <a:rPr lang="en-GB" b="0" i="0" dirty="0">
                <a:solidFill>
                  <a:srgbClr val="000000"/>
                </a:solidFill>
                <a:effectLst/>
                <a:latin typeface="Arial" panose="020B0604020202020204" pitchFamily="34" charset="0"/>
                <a:cs typeface="Arial" panose="020B0604020202020204" pitchFamily="34" charset="0"/>
              </a:rPr>
              <a:t>, Yvonne ed. </a:t>
            </a:r>
            <a:r>
              <a:rPr lang="en-GB" b="0" i="1" dirty="0">
                <a:solidFill>
                  <a:srgbClr val="000000"/>
                </a:solidFill>
                <a:effectLst/>
                <a:latin typeface="Arial" panose="020B0604020202020204" pitchFamily="34" charset="0"/>
                <a:cs typeface="Arial" panose="020B0604020202020204" pitchFamily="34" charset="0"/>
              </a:rPr>
              <a:t>Handbook on Prisons.</a:t>
            </a:r>
            <a:r>
              <a:rPr lang="en-GB" b="0" i="0" dirty="0">
                <a:solidFill>
                  <a:srgbClr val="000000"/>
                </a:solidFill>
                <a:effectLst/>
                <a:latin typeface="Arial" panose="020B0604020202020204" pitchFamily="34" charset="0"/>
                <a:cs typeface="Arial" panose="020B0604020202020204" pitchFamily="34" charset="0"/>
              </a:rPr>
              <a:t> Devon: Willan Publishing, pp. 49–72.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66319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E9451D-9326-9243-BD28-57C7BA8FCA58}"/>
              </a:ext>
            </a:extLst>
          </p:cNvPr>
          <p:cNvSpPr txBox="1"/>
          <p:nvPr/>
        </p:nvSpPr>
        <p:spPr>
          <a:xfrm>
            <a:off x="323920" y="3072981"/>
            <a:ext cx="6008473" cy="923330"/>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333333"/>
                </a:solidFill>
                <a:effectLst/>
                <a:latin typeface="Arial" panose="020B0604020202020204" pitchFamily="34" charset="0"/>
                <a:cs typeface="Arial" panose="020B0604020202020204" pitchFamily="34" charset="0"/>
              </a:rPr>
              <a:t>Imprisonment is the most severe form of punishment that courts can impose in many countries across the world</a:t>
            </a:r>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C5021E5-BC51-A242-BC63-BCBE3DC4C4F3}"/>
              </a:ext>
            </a:extLst>
          </p:cNvPr>
          <p:cNvSpPr txBox="1"/>
          <p:nvPr/>
        </p:nvSpPr>
        <p:spPr>
          <a:xfrm>
            <a:off x="323920" y="4545183"/>
            <a:ext cx="6098058" cy="646331"/>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333333"/>
                </a:solidFill>
                <a:effectLst/>
                <a:latin typeface="Arial" panose="020B0604020202020204" pitchFamily="34" charset="0"/>
                <a:cs typeface="Arial" panose="020B0604020202020204" pitchFamily="34" charset="0"/>
              </a:rPr>
              <a:t>Levels of imprisonment have risen dramatically since the Second World War</a:t>
            </a:r>
            <a:endParaRPr lang="en-GB"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B4BA361-AD54-FF42-99F9-7921233CDDDE}"/>
              </a:ext>
            </a:extLst>
          </p:cNvPr>
          <p:cNvSpPr txBox="1"/>
          <p:nvPr/>
        </p:nvSpPr>
        <p:spPr>
          <a:xfrm>
            <a:off x="330544" y="588594"/>
            <a:ext cx="7809471" cy="646331"/>
          </a:xfrm>
          <a:prstGeom prst="rect">
            <a:avLst/>
          </a:prstGeom>
          <a:noFill/>
        </p:spPr>
        <p:txBody>
          <a:bodyPr wrap="square" rtlCol="0">
            <a:spAutoFit/>
          </a:bodyPr>
          <a:lstStyle/>
          <a:p>
            <a:r>
              <a:rPr lang="en-GB" sz="3600" u="sng" dirty="0">
                <a:solidFill>
                  <a:srgbClr val="0070C0"/>
                </a:solidFill>
                <a:latin typeface="Arial" panose="020B0604020202020204" pitchFamily="34" charset="0"/>
                <a:cs typeface="Arial" panose="020B0604020202020204" pitchFamily="34" charset="0"/>
              </a:rPr>
              <a:t>Academic Perspectives</a:t>
            </a:r>
          </a:p>
        </p:txBody>
      </p:sp>
      <p:sp>
        <p:nvSpPr>
          <p:cNvPr id="12" name="TextBox 11">
            <a:extLst>
              <a:ext uri="{FF2B5EF4-FFF2-40B4-BE49-F238E27FC236}">
                <a16:creationId xmlns:a16="http://schemas.microsoft.com/office/drawing/2014/main" id="{FDD64F06-0EE4-724B-9EF2-5A8EECFE1AAB}"/>
              </a:ext>
            </a:extLst>
          </p:cNvPr>
          <p:cNvSpPr txBox="1"/>
          <p:nvPr/>
        </p:nvSpPr>
        <p:spPr>
          <a:xfrm>
            <a:off x="417041" y="1834079"/>
            <a:ext cx="5346358"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Andrew Coyle - Professor of Prison Studies </a:t>
            </a:r>
          </a:p>
        </p:txBody>
      </p:sp>
      <p:pic>
        <p:nvPicPr>
          <p:cNvPr id="2050" name="Picture 2" descr="Understanding Prisons: Key Issues in Policy and Practice by Andrew Coyle |  Goodreads">
            <a:extLst>
              <a:ext uri="{FF2B5EF4-FFF2-40B4-BE49-F238E27FC236}">
                <a16:creationId xmlns:a16="http://schemas.microsoft.com/office/drawing/2014/main" id="{5978B01B-59F6-6C4B-B6BE-EABB5B28FD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721966">
            <a:off x="6888720" y="341092"/>
            <a:ext cx="2708922" cy="38698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olicy Press | Prisons of the World : By Andrew Coyle">
            <a:extLst>
              <a:ext uri="{FF2B5EF4-FFF2-40B4-BE49-F238E27FC236}">
                <a16:creationId xmlns:a16="http://schemas.microsoft.com/office/drawing/2014/main" id="{E892D9D8-C1A0-184D-BD0F-243E32EA93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960191">
            <a:off x="8188924" y="2987436"/>
            <a:ext cx="2324100" cy="349250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2BD808D3-AA8C-A746-8C3A-888396B0DDDE}"/>
              </a:ext>
            </a:extLst>
          </p:cNvPr>
          <p:cNvSpPr txBox="1"/>
          <p:nvPr/>
        </p:nvSpPr>
        <p:spPr>
          <a:xfrm>
            <a:off x="5508025" y="6112824"/>
            <a:ext cx="6098058" cy="369332"/>
          </a:xfrm>
          <a:prstGeom prst="rect">
            <a:avLst/>
          </a:prstGeom>
          <a:noFill/>
        </p:spPr>
        <p:txBody>
          <a:bodyPr wrap="square">
            <a:spAutoFit/>
          </a:bodyPr>
          <a:lstStyle/>
          <a:p>
            <a:r>
              <a:rPr lang="en-GB" b="0" i="0" dirty="0">
                <a:solidFill>
                  <a:srgbClr val="333333"/>
                </a:solidFill>
                <a:effectLst/>
                <a:latin typeface="Arial" panose="020B0604020202020204" pitchFamily="34" charset="0"/>
                <a:cs typeface="Arial" panose="020B0604020202020204" pitchFamily="34" charset="0"/>
              </a:rPr>
              <a:t>(Coyle et al., 2016)</a:t>
            </a:r>
            <a:endParaRPr lang="en-GB" dirty="0"/>
          </a:p>
        </p:txBody>
      </p:sp>
    </p:spTree>
    <p:extLst>
      <p:ext uri="{BB962C8B-B14F-4D97-AF65-F5344CB8AC3E}">
        <p14:creationId xmlns:p14="http://schemas.microsoft.com/office/powerpoint/2010/main" val="19616687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F09F0B-4991-4F5C-A6E8-F8FFC1893EA0}"/>
              </a:ext>
            </a:extLst>
          </p:cNvPr>
          <p:cNvSpPr txBox="1"/>
          <p:nvPr/>
        </p:nvSpPr>
        <p:spPr>
          <a:xfrm>
            <a:off x="7730330" y="733424"/>
            <a:ext cx="4193940" cy="5234889"/>
          </a:xfrm>
          <a:prstGeom prst="rect">
            <a:avLst/>
          </a:prstGeom>
        </p:spPr>
        <p:txBody>
          <a:bodyPr vert="horz" lIns="91440" tIns="45720" rIns="91440" bIns="45720" rtlCol="0" anchor="b">
            <a:noAutofit/>
          </a:bodyPr>
          <a:lstStyle/>
          <a:p>
            <a:pPr defTabSz="914400">
              <a:lnSpc>
                <a:spcPct val="90000"/>
              </a:lnSpc>
              <a:spcBef>
                <a:spcPct val="0"/>
              </a:spcBef>
              <a:spcAft>
                <a:spcPts val="600"/>
              </a:spcAft>
            </a:pPr>
            <a:r>
              <a:rPr lang="en-US" sz="4400" b="1" cap="all" dirty="0">
                <a:effectLst>
                  <a:outerShdw blurRad="50800" dist="63500" dir="2700000" algn="tl" rotWithShape="0">
                    <a:srgbClr val="000000">
                      <a:alpha val="48000"/>
                    </a:srgbClr>
                  </a:outerShdw>
                </a:effectLst>
                <a:latin typeface="Calibri" panose="020F0502020204030204" pitchFamily="34" charset="0"/>
                <a:ea typeface="+mj-ea"/>
                <a:cs typeface="Calibri" panose="020F0502020204030204" pitchFamily="34" charset="0"/>
              </a:rPr>
              <a:t>Priorities?</a:t>
            </a:r>
          </a:p>
          <a:p>
            <a:pPr defTabSz="914400">
              <a:lnSpc>
                <a:spcPct val="90000"/>
              </a:lnSpc>
              <a:spcBef>
                <a:spcPct val="0"/>
              </a:spcBef>
              <a:spcAft>
                <a:spcPts val="600"/>
              </a:spcAft>
            </a:pPr>
            <a:endParaRPr lang="en-US" sz="3600" b="1" cap="all" dirty="0">
              <a:effectLst>
                <a:outerShdw blurRad="50800" dist="63500" dir="2700000" algn="tl" rotWithShape="0">
                  <a:srgbClr val="000000">
                    <a:alpha val="48000"/>
                  </a:srgbClr>
                </a:outerShdw>
              </a:effectLst>
              <a:latin typeface="Calibri" panose="020F0502020204030204" pitchFamily="34" charset="0"/>
              <a:ea typeface="+mj-ea"/>
              <a:cs typeface="Calibri" panose="020F0502020204030204" pitchFamily="34" charset="0"/>
            </a:endParaRPr>
          </a:p>
          <a:p>
            <a:pPr defTabSz="914400">
              <a:lnSpc>
                <a:spcPct val="90000"/>
              </a:lnSpc>
              <a:spcBef>
                <a:spcPct val="0"/>
              </a:spcBef>
              <a:spcAft>
                <a:spcPts val="600"/>
              </a:spcAft>
            </a:pPr>
            <a:r>
              <a:rPr lang="en-US" sz="3600" b="1" cap="all" dirty="0">
                <a:effectLst>
                  <a:outerShdw blurRad="50800" dist="63500" dir="2700000" algn="tl" rotWithShape="0">
                    <a:srgbClr val="000000">
                      <a:alpha val="48000"/>
                    </a:srgbClr>
                  </a:outerShdw>
                </a:effectLst>
                <a:latin typeface="Calibri" panose="020F0502020204030204" pitchFamily="34" charset="0"/>
                <a:ea typeface="+mj-ea"/>
                <a:cs typeface="Calibri" panose="020F0502020204030204" pitchFamily="34" charset="0"/>
              </a:rPr>
              <a:t>Dangerous inmates?</a:t>
            </a:r>
          </a:p>
          <a:p>
            <a:pPr defTabSz="914400">
              <a:lnSpc>
                <a:spcPct val="90000"/>
              </a:lnSpc>
              <a:spcBef>
                <a:spcPct val="0"/>
              </a:spcBef>
              <a:spcAft>
                <a:spcPts val="600"/>
              </a:spcAft>
            </a:pPr>
            <a:r>
              <a:rPr lang="en-US" sz="3600" b="1" cap="all" dirty="0">
                <a:effectLst>
                  <a:outerShdw blurRad="50800" dist="63500" dir="2700000" algn="tl" rotWithShape="0">
                    <a:srgbClr val="000000">
                      <a:alpha val="48000"/>
                    </a:srgbClr>
                  </a:outerShdw>
                </a:effectLst>
                <a:latin typeface="Calibri" panose="020F0502020204030204" pitchFamily="34" charset="0"/>
                <a:ea typeface="+mj-ea"/>
                <a:cs typeface="Calibri" panose="020F0502020204030204" pitchFamily="34" charset="0"/>
              </a:rPr>
              <a:t>Staff safety?</a:t>
            </a:r>
          </a:p>
          <a:p>
            <a:pPr defTabSz="914400">
              <a:lnSpc>
                <a:spcPct val="90000"/>
              </a:lnSpc>
              <a:spcBef>
                <a:spcPct val="0"/>
              </a:spcBef>
              <a:spcAft>
                <a:spcPts val="600"/>
              </a:spcAft>
            </a:pPr>
            <a:r>
              <a:rPr lang="en-US" sz="3600" b="1" cap="all" dirty="0">
                <a:effectLst>
                  <a:outerShdw blurRad="50800" dist="63500" dir="2700000" algn="tl" rotWithShape="0">
                    <a:srgbClr val="000000">
                      <a:alpha val="48000"/>
                    </a:srgbClr>
                  </a:outerShdw>
                </a:effectLst>
                <a:latin typeface="Calibri" panose="020F0502020204030204" pitchFamily="34" charset="0"/>
                <a:ea typeface="+mj-ea"/>
                <a:cs typeface="Calibri" panose="020F0502020204030204" pitchFamily="34" charset="0"/>
              </a:rPr>
              <a:t>Good relationships between staff and inmates?</a:t>
            </a:r>
          </a:p>
        </p:txBody>
      </p:sp>
      <p:pic>
        <p:nvPicPr>
          <p:cNvPr id="4" name="Picture 3" descr="A person standing in a room&#10;&#10;Description automatically generated">
            <a:extLst>
              <a:ext uri="{FF2B5EF4-FFF2-40B4-BE49-F238E27FC236}">
                <a16:creationId xmlns:a16="http://schemas.microsoft.com/office/drawing/2014/main" id="{97B362FF-E1A7-41ED-863D-43A2A5AAEBF9}"/>
              </a:ext>
            </a:extLst>
          </p:cNvPr>
          <p:cNvPicPr>
            <a:picLocks noChangeAspect="1"/>
          </p:cNvPicPr>
          <p:nvPr/>
        </p:nvPicPr>
        <p:blipFill>
          <a:blip r:embed="rId3"/>
          <a:stretch>
            <a:fillRect/>
          </a:stretch>
        </p:blipFill>
        <p:spPr>
          <a:xfrm>
            <a:off x="1200713" y="1639350"/>
            <a:ext cx="5859157" cy="3587558"/>
          </a:xfrm>
          <a:prstGeom prst="rect">
            <a:avLst/>
          </a:prstGeom>
        </p:spPr>
      </p:pic>
    </p:spTree>
    <p:extLst>
      <p:ext uri="{BB962C8B-B14F-4D97-AF65-F5344CB8AC3E}">
        <p14:creationId xmlns:p14="http://schemas.microsoft.com/office/powerpoint/2010/main" val="14564889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DD5F9-A005-644D-AA01-945A4D0E2F86}"/>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Prisons in England and Wales </a:t>
            </a:r>
          </a:p>
        </p:txBody>
      </p:sp>
      <p:sp>
        <p:nvSpPr>
          <p:cNvPr id="85" name="Freeform: Shape 8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2" descr="Almost 300 prisoners have tested postive for coronavirus in prisons in  England and Wales - 13 have died - Manchester Evening News">
            <a:extLst>
              <a:ext uri="{FF2B5EF4-FFF2-40B4-BE49-F238E27FC236}">
                <a16:creationId xmlns:a16="http://schemas.microsoft.com/office/drawing/2014/main" id="{79B48A70-0EB2-4343-BF6E-F5F41C1B44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26" r="1" b="1"/>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76503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9ED9C-174E-2B69-F4B3-8E5E16F6E076}"/>
              </a:ext>
            </a:extLst>
          </p:cNvPr>
          <p:cNvSpPr>
            <a:spLocks noGrp="1"/>
          </p:cNvSpPr>
          <p:nvPr>
            <p:ph type="title"/>
          </p:nvPr>
        </p:nvSpPr>
        <p:spPr>
          <a:xfrm>
            <a:off x="838200" y="365125"/>
            <a:ext cx="10515600" cy="764847"/>
          </a:xfrm>
        </p:spPr>
        <p:txBody>
          <a:bodyPr/>
          <a:lstStyle/>
          <a:p>
            <a:r>
              <a:rPr lang="en-GB" dirty="0">
                <a:ea typeface="Calibri Light"/>
                <a:cs typeface="Calibri Light"/>
              </a:rPr>
              <a:t>Prison Population</a:t>
            </a:r>
            <a:endParaRPr lang="en-US" dirty="0"/>
          </a:p>
        </p:txBody>
      </p:sp>
      <p:sp>
        <p:nvSpPr>
          <p:cNvPr id="3" name="Content Placeholder 2">
            <a:extLst>
              <a:ext uri="{FF2B5EF4-FFF2-40B4-BE49-F238E27FC236}">
                <a16:creationId xmlns:a16="http://schemas.microsoft.com/office/drawing/2014/main" id="{5AF16F22-83D8-A513-A789-F9C026CE9839}"/>
              </a:ext>
            </a:extLst>
          </p:cNvPr>
          <p:cNvSpPr>
            <a:spLocks noGrp="1"/>
          </p:cNvSpPr>
          <p:nvPr>
            <p:ph idx="1"/>
          </p:nvPr>
        </p:nvSpPr>
        <p:spPr>
          <a:xfrm>
            <a:off x="838200" y="1135512"/>
            <a:ext cx="10515600" cy="5041451"/>
          </a:xfrm>
        </p:spPr>
        <p:txBody>
          <a:bodyPr vert="horz" lIns="91440" tIns="45720" rIns="91440" bIns="45720" rtlCol="0" anchor="t">
            <a:noAutofit/>
          </a:bodyPr>
          <a:lstStyle/>
          <a:p>
            <a:r>
              <a:rPr lang="en-GB" sz="2000" b="1" dirty="0">
                <a:solidFill>
                  <a:srgbClr val="0B0C0C"/>
                </a:solidFill>
                <a:ea typeface="+mn-lt"/>
                <a:cs typeface="+mn-lt"/>
              </a:rPr>
              <a:t>87,465 prisoners in England and Wales as at 30 September 2025</a:t>
            </a:r>
          </a:p>
          <a:p>
            <a:pPr lvl="1">
              <a:buFont typeface="Courier New" panose="020B0604020202020204" pitchFamily="34" charset="0"/>
              <a:buChar char="o"/>
            </a:pPr>
            <a:r>
              <a:rPr lang="en-GB" sz="2000" dirty="0">
                <a:solidFill>
                  <a:srgbClr val="0B0C0C"/>
                </a:solidFill>
                <a:ea typeface="+mn-lt"/>
                <a:cs typeface="+mn-lt"/>
              </a:rPr>
              <a:t>The total prison population was 1% </a:t>
            </a:r>
            <a:r>
              <a:rPr lang="en-GB" sz="2000">
                <a:solidFill>
                  <a:srgbClr val="0B0C0C"/>
                </a:solidFill>
                <a:ea typeface="+mn-lt"/>
                <a:cs typeface="+mn-lt"/>
              </a:rPr>
              <a:t>higher than at the same point in the previous year.</a:t>
            </a:r>
            <a:endParaRPr lang="en-GB" sz="2000" b="1">
              <a:solidFill>
                <a:srgbClr val="0B0C0C"/>
              </a:solidFill>
              <a:ea typeface="+mn-lt"/>
              <a:cs typeface="+mn-lt"/>
            </a:endParaRPr>
          </a:p>
          <a:p>
            <a:r>
              <a:rPr lang="en-GB" sz="2000" b="1">
                <a:solidFill>
                  <a:srgbClr val="0B0C0C"/>
                </a:solidFill>
                <a:ea typeface="+mn-lt"/>
                <a:cs typeface="+mn-lt"/>
              </a:rPr>
              <a:t>18,912 first receptions into prison between April and June 2025</a:t>
            </a:r>
          </a:p>
          <a:p>
            <a:pPr lvl="1">
              <a:buFont typeface="Courier New" panose="020B0604020202020204" pitchFamily="34" charset="0"/>
              <a:buChar char="o"/>
            </a:pPr>
            <a:r>
              <a:rPr lang="en-GB" sz="2000" dirty="0">
                <a:solidFill>
                  <a:srgbClr val="0B0C0C"/>
                </a:solidFill>
                <a:ea typeface="+mn-lt"/>
                <a:cs typeface="+mn-lt"/>
              </a:rPr>
              <a:t>a </a:t>
            </a:r>
            <a:r>
              <a:rPr lang="en-GB" sz="2000" b="1" dirty="0">
                <a:solidFill>
                  <a:srgbClr val="0B0C0C"/>
                </a:solidFill>
                <a:ea typeface="+mn-lt"/>
                <a:cs typeface="+mn-lt"/>
              </a:rPr>
              <a:t>rise</a:t>
            </a:r>
            <a:r>
              <a:rPr lang="en-GB" sz="2000">
                <a:solidFill>
                  <a:srgbClr val="0B0C0C"/>
                </a:solidFill>
                <a:ea typeface="+mn-lt"/>
                <a:cs typeface="+mn-lt"/>
              </a:rPr>
              <a:t> of 2% compared to the same period in 2024.</a:t>
            </a:r>
            <a:endParaRPr lang="en-GB" sz="2000" b="1">
              <a:solidFill>
                <a:srgbClr val="0B0C0C"/>
              </a:solidFill>
              <a:ea typeface="+mn-lt"/>
              <a:cs typeface="+mn-lt"/>
            </a:endParaRPr>
          </a:p>
          <a:p>
            <a:r>
              <a:rPr lang="en-GB" sz="2000" b="1">
                <a:solidFill>
                  <a:srgbClr val="0B0C0C"/>
                </a:solidFill>
                <a:ea typeface="+mn-lt"/>
                <a:cs typeface="+mn-lt"/>
              </a:rPr>
              <a:t>14,946 releases from sentences between April and June 2025</a:t>
            </a:r>
          </a:p>
          <a:p>
            <a:pPr lvl="1">
              <a:buFont typeface="Courier New" panose="020B0604020202020204" pitchFamily="34" charset="0"/>
              <a:buChar char="o"/>
            </a:pPr>
            <a:r>
              <a:rPr lang="en-GB" sz="2000">
                <a:solidFill>
                  <a:srgbClr val="0B0C0C"/>
                </a:solidFill>
                <a:ea typeface="+mn-lt"/>
                <a:cs typeface="+mn-lt"/>
              </a:rPr>
              <a:t>This was 12% </a:t>
            </a:r>
            <a:r>
              <a:rPr lang="en-GB" sz="2000" b="1">
                <a:solidFill>
                  <a:srgbClr val="0B0C0C"/>
                </a:solidFill>
                <a:ea typeface="+mn-lt"/>
                <a:cs typeface="+mn-lt"/>
              </a:rPr>
              <a:t>higher</a:t>
            </a:r>
            <a:r>
              <a:rPr lang="en-GB" sz="2000">
                <a:solidFill>
                  <a:srgbClr val="0B0C0C"/>
                </a:solidFill>
                <a:ea typeface="+mn-lt"/>
                <a:cs typeface="+mn-lt"/>
              </a:rPr>
              <a:t> than the same period in 2024.</a:t>
            </a:r>
            <a:endParaRPr lang="en-GB" sz="2000" b="1">
              <a:solidFill>
                <a:srgbClr val="0B0C0C"/>
              </a:solidFill>
              <a:ea typeface="+mn-lt"/>
              <a:cs typeface="+mn-lt"/>
            </a:endParaRPr>
          </a:p>
          <a:p>
            <a:r>
              <a:rPr lang="en-GB" sz="2000" b="1">
                <a:solidFill>
                  <a:srgbClr val="0B0C0C"/>
                </a:solidFill>
                <a:ea typeface="+mn-lt"/>
                <a:cs typeface="+mn-lt"/>
              </a:rPr>
              <a:t>68,407 adjudication outcomes between April and June 2025</a:t>
            </a:r>
          </a:p>
          <a:p>
            <a:pPr lvl="1">
              <a:buFont typeface="Courier New" panose="020B0604020202020204" pitchFamily="34" charset="0"/>
              <a:buChar char="o"/>
            </a:pPr>
            <a:r>
              <a:rPr lang="en-GB" sz="2000">
                <a:solidFill>
                  <a:srgbClr val="0B0C0C"/>
                </a:solidFill>
                <a:ea typeface="+mn-lt"/>
                <a:cs typeface="+mn-lt"/>
              </a:rPr>
              <a:t>6% </a:t>
            </a:r>
            <a:r>
              <a:rPr lang="en-GB" sz="2000" b="1">
                <a:solidFill>
                  <a:srgbClr val="0B0C0C"/>
                </a:solidFill>
                <a:ea typeface="+mn-lt"/>
                <a:cs typeface="+mn-lt"/>
              </a:rPr>
              <a:t>higher</a:t>
            </a:r>
            <a:r>
              <a:rPr lang="en-GB" sz="2000">
                <a:solidFill>
                  <a:srgbClr val="0B0C0C"/>
                </a:solidFill>
                <a:ea typeface="+mn-lt"/>
                <a:cs typeface="+mn-lt"/>
              </a:rPr>
              <a:t> than the same period in 2024.</a:t>
            </a:r>
            <a:endParaRPr lang="en-GB" sz="2000" b="1">
              <a:solidFill>
                <a:srgbClr val="0B0C0C"/>
              </a:solidFill>
              <a:ea typeface="+mn-lt"/>
              <a:cs typeface="+mn-lt"/>
            </a:endParaRPr>
          </a:p>
          <a:p>
            <a:r>
              <a:rPr lang="en-GB" sz="2000" b="1">
                <a:solidFill>
                  <a:srgbClr val="0B0C0C"/>
                </a:solidFill>
                <a:ea typeface="+mn-lt"/>
                <a:cs typeface="+mn-lt"/>
              </a:rPr>
              <a:t>11,041 licence recalls between April and June 2025</a:t>
            </a:r>
          </a:p>
          <a:p>
            <a:pPr lvl="1">
              <a:buFont typeface="Courier New" panose="020B0604020202020204" pitchFamily="34" charset="0"/>
              <a:buChar char="o"/>
            </a:pPr>
            <a:r>
              <a:rPr lang="en-GB" sz="2000">
                <a:solidFill>
                  <a:srgbClr val="0B0C0C"/>
                </a:solidFill>
                <a:ea typeface="+mn-lt"/>
                <a:cs typeface="+mn-lt"/>
              </a:rPr>
              <a:t>a 13% </a:t>
            </a:r>
            <a:r>
              <a:rPr lang="en-GB" sz="2000" b="1">
                <a:solidFill>
                  <a:srgbClr val="0B0C0C"/>
                </a:solidFill>
                <a:ea typeface="+mn-lt"/>
                <a:cs typeface="+mn-lt"/>
              </a:rPr>
              <a:t>increase</a:t>
            </a:r>
            <a:r>
              <a:rPr lang="en-GB" sz="2000">
                <a:solidFill>
                  <a:srgbClr val="0B0C0C"/>
                </a:solidFill>
                <a:ea typeface="+mn-lt"/>
                <a:cs typeface="+mn-lt"/>
              </a:rPr>
              <a:t> on the same quarter in 2024.</a:t>
            </a:r>
            <a:endParaRPr lang="en-GB" sz="2000" b="1">
              <a:solidFill>
                <a:srgbClr val="0B0C0C"/>
              </a:solidFill>
              <a:ea typeface="+mn-lt"/>
              <a:cs typeface="+mn-lt"/>
            </a:endParaRPr>
          </a:p>
          <a:p>
            <a:r>
              <a:rPr lang="en-GB" sz="2000" b="1">
                <a:solidFill>
                  <a:srgbClr val="0B0C0C"/>
                </a:solidFill>
                <a:ea typeface="+mn-lt"/>
                <a:cs typeface="+mn-lt"/>
              </a:rPr>
              <a:t>244,209 offenders under probation supervision as 30 June 2025</a:t>
            </a:r>
          </a:p>
          <a:p>
            <a:pPr lvl="1">
              <a:buFont typeface="Courier New" panose="020B0604020202020204" pitchFamily="34" charset="0"/>
              <a:buChar char="o"/>
            </a:pPr>
            <a:r>
              <a:rPr lang="en-GB" sz="2000">
                <a:solidFill>
                  <a:srgbClr val="0B0C0C"/>
                </a:solidFill>
                <a:ea typeface="+mn-lt"/>
                <a:cs typeface="+mn-lt"/>
              </a:rPr>
              <a:t>2% increase compared with June 2024</a:t>
            </a:r>
            <a:endParaRPr lang="en-GB" sz="2000" b="1" dirty="0">
              <a:solidFill>
                <a:srgbClr val="0B0C0C"/>
              </a:solidFill>
              <a:ea typeface="+mn-lt"/>
              <a:cs typeface="+mn-lt"/>
            </a:endParaRPr>
          </a:p>
        </p:txBody>
      </p:sp>
    </p:spTree>
    <p:extLst>
      <p:ext uri="{BB962C8B-B14F-4D97-AF65-F5344CB8AC3E}">
        <p14:creationId xmlns:p14="http://schemas.microsoft.com/office/powerpoint/2010/main" val="29653591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9A7B6B-A7E4-0174-7360-404BA9C900EC}"/>
              </a:ext>
            </a:extLst>
          </p:cNvPr>
          <p:cNvSpPr>
            <a:spLocks noGrp="1"/>
          </p:cNvSpPr>
          <p:nvPr>
            <p:ph type="title"/>
          </p:nvPr>
        </p:nvSpPr>
        <p:spPr>
          <a:xfrm>
            <a:off x="1043631" y="809898"/>
            <a:ext cx="9942716" cy="1554480"/>
          </a:xfrm>
        </p:spPr>
        <p:txBody>
          <a:bodyPr anchor="ctr">
            <a:normAutofit/>
          </a:bodyPr>
          <a:lstStyle/>
          <a:p>
            <a:r>
              <a:rPr lang="en-GB" sz="4800">
                <a:ea typeface="Calibri Light"/>
                <a:cs typeface="Calibri Light"/>
              </a:rPr>
              <a:t>Prison numbers </a:t>
            </a:r>
            <a:endParaRPr lang="en-GB" sz="4800"/>
          </a:p>
        </p:txBody>
      </p:sp>
      <p:sp>
        <p:nvSpPr>
          <p:cNvPr id="3" name="Content Placeholder 2">
            <a:extLst>
              <a:ext uri="{FF2B5EF4-FFF2-40B4-BE49-F238E27FC236}">
                <a16:creationId xmlns:a16="http://schemas.microsoft.com/office/drawing/2014/main" id="{ECBB9C2D-9BF9-24B2-D8A3-85F0591B2E49}"/>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400">
                <a:latin typeface="Calibri"/>
                <a:ea typeface="Calibri"/>
                <a:cs typeface="Calibri"/>
              </a:rPr>
              <a:t>88,521 prisoners in England and Wales in September 2024, which was the highest prison population on record at that time.</a:t>
            </a:r>
          </a:p>
          <a:p>
            <a:r>
              <a:rPr lang="en-GB" sz="2400">
                <a:ea typeface="Calibri"/>
                <a:cs typeface="Calibri"/>
              </a:rPr>
              <a:t>Mid 2026 =  85,858 prisoners</a:t>
            </a:r>
          </a:p>
          <a:p>
            <a:r>
              <a:rPr lang="en-GB" sz="2400">
                <a:ea typeface="Calibri"/>
                <a:cs typeface="Calibri"/>
              </a:rPr>
              <a:t>Capacity of 89,120</a:t>
            </a:r>
          </a:p>
          <a:p>
            <a:endParaRPr lang="en-GB" sz="2400">
              <a:ea typeface="Calibri"/>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50715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17876B4-A79E-9753-D0BE-1FDC4ADA5D86}"/>
              </a:ext>
            </a:extLst>
          </p:cNvPr>
          <p:cNvPicPr>
            <a:picLocks noGrp="1" noChangeAspect="1"/>
          </p:cNvPicPr>
          <p:nvPr>
            <p:ph idx="1"/>
          </p:nvPr>
        </p:nvPicPr>
        <p:blipFill>
          <a:blip r:embed="rId3"/>
          <a:stretch>
            <a:fillRect/>
          </a:stretch>
        </p:blipFill>
        <p:spPr>
          <a:xfrm>
            <a:off x="643467" y="852678"/>
            <a:ext cx="10905066" cy="5152643"/>
          </a:xfrm>
          <a:prstGeom prst="rect">
            <a:avLst/>
          </a:prstGeom>
        </p:spPr>
      </p:pic>
    </p:spTree>
    <p:extLst>
      <p:ext uri="{BB962C8B-B14F-4D97-AF65-F5344CB8AC3E}">
        <p14:creationId xmlns:p14="http://schemas.microsoft.com/office/powerpoint/2010/main" val="42026788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hart, histogram&#10;&#10;Description automatically generated">
            <a:extLst>
              <a:ext uri="{FF2B5EF4-FFF2-40B4-BE49-F238E27FC236}">
                <a16:creationId xmlns:a16="http://schemas.microsoft.com/office/drawing/2014/main" id="{19D69458-38DF-B343-9E35-4559F5E350A3}"/>
              </a:ext>
            </a:extLst>
          </p:cNvPr>
          <p:cNvPicPr>
            <a:picLocks noChangeAspect="1"/>
          </p:cNvPicPr>
          <p:nvPr/>
        </p:nvPicPr>
        <p:blipFill>
          <a:blip r:embed="rId2"/>
          <a:stretch>
            <a:fillRect/>
          </a:stretch>
        </p:blipFill>
        <p:spPr>
          <a:xfrm>
            <a:off x="876300" y="373063"/>
            <a:ext cx="10807700" cy="5842000"/>
          </a:xfrm>
          <a:prstGeom prst="rect">
            <a:avLst/>
          </a:prstGeom>
        </p:spPr>
      </p:pic>
      <p:sp>
        <p:nvSpPr>
          <p:cNvPr id="8" name="TextBox 7">
            <a:extLst>
              <a:ext uri="{FF2B5EF4-FFF2-40B4-BE49-F238E27FC236}">
                <a16:creationId xmlns:a16="http://schemas.microsoft.com/office/drawing/2014/main" id="{81DD0BF5-12E8-BD49-8CCF-B9BB9326C939}"/>
              </a:ext>
            </a:extLst>
          </p:cNvPr>
          <p:cNvSpPr txBox="1"/>
          <p:nvPr/>
        </p:nvSpPr>
        <p:spPr>
          <a:xfrm>
            <a:off x="4539343" y="6484937"/>
            <a:ext cx="8576581" cy="369332"/>
          </a:xfrm>
          <a:prstGeom prst="rect">
            <a:avLst/>
          </a:prstGeom>
          <a:noFill/>
        </p:spPr>
        <p:txBody>
          <a:bodyPr wrap="square">
            <a:spAutoFit/>
          </a:bodyPr>
          <a:lstStyle/>
          <a:p>
            <a:r>
              <a:rPr lang="en-GB" dirty="0">
                <a:hlinkClick r:id="rId3"/>
              </a:rPr>
              <a:t>Taken from: https://howardleague.org/prisons-information/prison-watch/</a:t>
            </a:r>
            <a:r>
              <a:rPr lang="en-GB" dirty="0"/>
              <a:t> </a:t>
            </a:r>
          </a:p>
        </p:txBody>
      </p:sp>
    </p:spTree>
    <p:extLst>
      <p:ext uri="{BB962C8B-B14F-4D97-AF65-F5344CB8AC3E}">
        <p14:creationId xmlns:p14="http://schemas.microsoft.com/office/powerpoint/2010/main" val="25315219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7553C9-BFDE-4F82-51E7-7596ABBFD3ED}"/>
              </a:ext>
            </a:extLst>
          </p:cNvPr>
          <p:cNvPicPr>
            <a:picLocks noChangeAspect="1"/>
          </p:cNvPicPr>
          <p:nvPr/>
        </p:nvPicPr>
        <p:blipFill>
          <a:blip r:embed="rId3"/>
          <a:stretch>
            <a:fillRect/>
          </a:stretch>
        </p:blipFill>
        <p:spPr>
          <a:xfrm>
            <a:off x="947803" y="0"/>
            <a:ext cx="10296395" cy="6858000"/>
          </a:xfrm>
          <a:prstGeom prst="rect">
            <a:avLst/>
          </a:prstGeom>
        </p:spPr>
      </p:pic>
    </p:spTree>
    <p:extLst>
      <p:ext uri="{BB962C8B-B14F-4D97-AF65-F5344CB8AC3E}">
        <p14:creationId xmlns:p14="http://schemas.microsoft.com/office/powerpoint/2010/main" val="4925731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78">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ross Border Health Care - Wales and England - Watkins and Gunn">
            <a:extLst>
              <a:ext uri="{FF2B5EF4-FFF2-40B4-BE49-F238E27FC236}">
                <a16:creationId xmlns:a16="http://schemas.microsoft.com/office/drawing/2014/main" id="{6CB44BE7-25ED-5F43-ADA2-101FACDBF7D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14709" y="61346"/>
            <a:ext cx="4177291" cy="526338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rco - Wikipedia">
            <a:extLst>
              <a:ext uri="{FF2B5EF4-FFF2-40B4-BE49-F238E27FC236}">
                <a16:creationId xmlns:a16="http://schemas.microsoft.com/office/drawing/2014/main" id="{B4BC7011-B3DB-414A-B012-CA9AC250F0F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192046" y="4636122"/>
            <a:ext cx="3325118" cy="141124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55D39B7-72CB-5948-91DD-5BC137654BAF}"/>
              </a:ext>
            </a:extLst>
          </p:cNvPr>
          <p:cNvSpPr txBox="1"/>
          <p:nvPr/>
        </p:nvSpPr>
        <p:spPr>
          <a:xfrm>
            <a:off x="344210" y="-61196"/>
            <a:ext cx="8102600" cy="169079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u="sng" kern="1200" dirty="0">
                <a:solidFill>
                  <a:schemeClr val="tx1"/>
                </a:solidFill>
                <a:latin typeface="Arial" panose="020B0604020202020204" pitchFamily="34" charset="0"/>
                <a:ea typeface="+mj-ea"/>
                <a:cs typeface="Arial" panose="020B0604020202020204" pitchFamily="34" charset="0"/>
              </a:rPr>
              <a:t>Prisons in England and Wales </a:t>
            </a:r>
          </a:p>
        </p:txBody>
      </p:sp>
      <p:sp>
        <p:nvSpPr>
          <p:cNvPr id="7" name="TextBox 6">
            <a:extLst>
              <a:ext uri="{FF2B5EF4-FFF2-40B4-BE49-F238E27FC236}">
                <a16:creationId xmlns:a16="http://schemas.microsoft.com/office/drawing/2014/main" id="{AFF65A41-24A1-3E4B-AFB7-191C08E9FDB4}"/>
              </a:ext>
            </a:extLst>
          </p:cNvPr>
          <p:cNvSpPr txBox="1"/>
          <p:nvPr/>
        </p:nvSpPr>
        <p:spPr>
          <a:xfrm>
            <a:off x="402619" y="6338062"/>
            <a:ext cx="11399069" cy="3721829"/>
          </a:xfrm>
          <a:prstGeom prst="rect">
            <a:avLst/>
          </a:prstGeom>
        </p:spPr>
        <p:txBody>
          <a:bodyPr vert="horz" lIns="91440" tIns="45720" rIns="91440" bIns="45720" rtlCol="0" anchor="t">
            <a:normAutofit/>
          </a:bodyPr>
          <a:lstStyle/>
          <a:p>
            <a:pPr>
              <a:lnSpc>
                <a:spcPct val="90000"/>
              </a:lnSpc>
              <a:spcAft>
                <a:spcPts val="600"/>
              </a:spcAft>
            </a:pPr>
            <a:r>
              <a:rPr lang="en-GB" sz="2000" dirty="0">
                <a:ea typeface="+mn-lt"/>
                <a:cs typeface="+mn-lt"/>
              </a:rPr>
              <a:t>https://data.justice.gov.uk/prisons</a:t>
            </a:r>
            <a:endParaRPr lang="en-US" dirty="0"/>
          </a:p>
        </p:txBody>
      </p:sp>
      <p:pic>
        <p:nvPicPr>
          <p:cNvPr id="1030" name="Picture 6" descr="Sodexo Justice Services - Wikipedia">
            <a:extLst>
              <a:ext uri="{FF2B5EF4-FFF2-40B4-BE49-F238E27FC236}">
                <a16:creationId xmlns:a16="http://schemas.microsoft.com/office/drawing/2014/main" id="{4D95CD1D-A39F-F442-872E-2676C6F0AE2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118393" y="4652775"/>
            <a:ext cx="2328417" cy="112805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M Prison Service – Orion Partners">
            <a:extLst>
              <a:ext uri="{FF2B5EF4-FFF2-40B4-BE49-F238E27FC236}">
                <a16:creationId xmlns:a16="http://schemas.microsoft.com/office/drawing/2014/main" id="{1EB2935B-013D-0D4D-9C2C-204DFCFE0398}"/>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613730" y="1116422"/>
            <a:ext cx="3400979" cy="340097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G4S - Wikipedia">
            <a:extLst>
              <a:ext uri="{FF2B5EF4-FFF2-40B4-BE49-F238E27FC236}">
                <a16:creationId xmlns:a16="http://schemas.microsoft.com/office/drawing/2014/main" id="{A4FFC448-D291-034A-9168-6A504A9FBFC8}"/>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9649269" y="4709975"/>
            <a:ext cx="2152419" cy="126353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86650A27-C088-824A-99CD-13727D90CDE3}"/>
              </a:ext>
            </a:extLst>
          </p:cNvPr>
          <p:cNvSpPr txBox="1"/>
          <p:nvPr/>
        </p:nvSpPr>
        <p:spPr>
          <a:xfrm>
            <a:off x="65475" y="1559947"/>
            <a:ext cx="6100174" cy="3046988"/>
          </a:xfrm>
          <a:prstGeom prst="rect">
            <a:avLst/>
          </a:prstGeom>
          <a:noFill/>
        </p:spPr>
        <p:txBody>
          <a:bodyPr wrap="square" lIns="91440" tIns="45720" rIns="91440" bIns="45720" anchor="t">
            <a:spAutoFit/>
          </a:bodyPr>
          <a:lstStyle/>
          <a:p>
            <a:pPr marL="285750" indent="-285750">
              <a:buFont typeface="Wingdings" pitchFamily="2" charset="2"/>
              <a:buChar char="Ø"/>
            </a:pPr>
            <a:r>
              <a:rPr lang="en-GB" sz="2400" dirty="0">
                <a:solidFill>
                  <a:srgbClr val="444444"/>
                </a:solidFill>
                <a:latin typeface="Arial"/>
                <a:cs typeface="Arial"/>
              </a:rPr>
              <a:t>124 </a:t>
            </a:r>
            <a:r>
              <a:rPr lang="en-GB" sz="2400" b="0" i="0" dirty="0">
                <a:solidFill>
                  <a:srgbClr val="444444"/>
                </a:solidFill>
                <a:effectLst/>
                <a:latin typeface="Arial"/>
                <a:cs typeface="Arial"/>
              </a:rPr>
              <a:t>prisons</a:t>
            </a:r>
            <a:r>
              <a:rPr lang="en-GB" sz="2400" dirty="0">
                <a:solidFill>
                  <a:srgbClr val="444444"/>
                </a:solidFill>
                <a:latin typeface="Arial"/>
                <a:cs typeface="Arial"/>
              </a:rPr>
              <a:t> </a:t>
            </a:r>
            <a:endParaRPr lang="en-GB" sz="2400" b="0" i="0" dirty="0">
              <a:solidFill>
                <a:srgbClr val="444444"/>
              </a:solidFill>
              <a:effectLst/>
              <a:latin typeface="Arial" panose="020B0604020202020204" pitchFamily="34" charset="0"/>
              <a:cs typeface="Arial" panose="020B0604020202020204" pitchFamily="34" charset="0"/>
            </a:endParaRPr>
          </a:p>
          <a:p>
            <a:endParaRPr lang="en-GB" sz="2400" dirty="0">
              <a:solidFill>
                <a:srgbClr val="444444"/>
              </a:solidFill>
              <a:latin typeface="Arial" panose="020B0604020202020204" pitchFamily="34" charset="0"/>
              <a:cs typeface="Arial" panose="020B0604020202020204" pitchFamily="34" charset="0"/>
            </a:endParaRPr>
          </a:p>
          <a:p>
            <a:pPr marL="285750" indent="-285750">
              <a:buFont typeface="Wingdings" pitchFamily="2" charset="2"/>
              <a:buChar char="Ø"/>
            </a:pPr>
            <a:r>
              <a:rPr lang="en-GB" sz="2400" b="0" i="0">
                <a:solidFill>
                  <a:srgbClr val="444444"/>
                </a:solidFill>
                <a:effectLst/>
                <a:latin typeface="Arial"/>
                <a:cs typeface="Arial"/>
              </a:rPr>
              <a:t>HMPPS runs </a:t>
            </a:r>
            <a:r>
              <a:rPr lang="en-GB" sz="2400">
                <a:solidFill>
                  <a:srgbClr val="444444"/>
                </a:solidFill>
                <a:latin typeface="Arial"/>
                <a:cs typeface="Arial"/>
              </a:rPr>
              <a:t>108  </a:t>
            </a:r>
            <a:endParaRPr lang="en-GB" sz="2400">
              <a:solidFill>
                <a:srgbClr val="444444"/>
              </a:solidFill>
              <a:latin typeface="Arial" panose="020B0604020202020204" pitchFamily="34" charset="0"/>
              <a:cs typeface="Arial" panose="020B0604020202020204" pitchFamily="34" charset="0"/>
            </a:endParaRPr>
          </a:p>
          <a:p>
            <a:endParaRPr lang="en-GB" sz="2400" dirty="0">
              <a:solidFill>
                <a:srgbClr val="444444"/>
              </a:solidFill>
              <a:latin typeface="Arial" panose="020B0604020202020204" pitchFamily="34" charset="0"/>
              <a:cs typeface="Arial" panose="020B0604020202020204" pitchFamily="34" charset="0"/>
            </a:endParaRPr>
          </a:p>
          <a:p>
            <a:pPr marL="285750" indent="-285750">
              <a:buFont typeface="Wingdings" pitchFamily="2" charset="2"/>
              <a:buChar char="Ø"/>
            </a:pPr>
            <a:r>
              <a:rPr lang="en-GB" sz="2400" b="0" i="0">
                <a:solidFill>
                  <a:srgbClr val="444444"/>
                </a:solidFill>
                <a:effectLst/>
                <a:latin typeface="Arial"/>
                <a:cs typeface="Arial"/>
              </a:rPr>
              <a:t>Private </a:t>
            </a:r>
            <a:r>
              <a:rPr lang="en-GB" sz="2400">
                <a:solidFill>
                  <a:srgbClr val="444444"/>
                </a:solidFill>
                <a:latin typeface="Arial"/>
                <a:cs typeface="Arial"/>
              </a:rPr>
              <a:t>companies- contract </a:t>
            </a:r>
            <a:endParaRPr lang="en-GB" sz="2400">
              <a:solidFill>
                <a:srgbClr val="444444"/>
              </a:solidFill>
              <a:latin typeface="Arial" panose="020B0604020202020204" pitchFamily="34" charset="0"/>
              <a:cs typeface="Arial" panose="020B0604020202020204" pitchFamily="34" charset="0"/>
            </a:endParaRPr>
          </a:p>
          <a:p>
            <a:r>
              <a:rPr lang="en-GB" sz="2400" b="0" i="0" dirty="0">
                <a:solidFill>
                  <a:srgbClr val="444444"/>
                </a:solidFill>
                <a:effectLst/>
                <a:latin typeface="Arial"/>
                <a:cs typeface="Arial"/>
              </a:rPr>
              <a:t>-G4S</a:t>
            </a:r>
            <a:r>
              <a:rPr lang="en-GB" sz="2400" dirty="0">
                <a:solidFill>
                  <a:srgbClr val="444444"/>
                </a:solidFill>
                <a:latin typeface="Arial"/>
                <a:cs typeface="Arial"/>
              </a:rPr>
              <a:t>   </a:t>
            </a:r>
            <a:endParaRPr lang="en-GB" sz="2400" dirty="0">
              <a:solidFill>
                <a:srgbClr val="444444"/>
              </a:solidFill>
              <a:latin typeface="Arial" panose="020B0604020202020204" pitchFamily="34" charset="0"/>
              <a:cs typeface="Arial" panose="020B0604020202020204" pitchFamily="34" charset="0"/>
            </a:endParaRPr>
          </a:p>
          <a:p>
            <a:r>
              <a:rPr lang="en-GB" sz="2400" dirty="0">
                <a:solidFill>
                  <a:srgbClr val="444444"/>
                </a:solidFill>
                <a:latin typeface="Arial"/>
                <a:cs typeface="Arial"/>
              </a:rPr>
              <a:t>-</a:t>
            </a:r>
            <a:r>
              <a:rPr lang="en-GB" sz="2400" b="0" i="0" dirty="0">
                <a:solidFill>
                  <a:srgbClr val="444444"/>
                </a:solidFill>
                <a:effectLst/>
                <a:latin typeface="Arial"/>
                <a:cs typeface="Arial"/>
              </a:rPr>
              <a:t>Sodexo </a:t>
            </a:r>
            <a:endParaRPr lang="en-GB" dirty="0">
              <a:solidFill>
                <a:srgbClr val="000000"/>
              </a:solidFill>
              <a:latin typeface="Calibri" panose="020F0502020204030204"/>
              <a:cs typeface="Calibri" panose="020F0502020204030204"/>
            </a:endParaRPr>
          </a:p>
          <a:p>
            <a:r>
              <a:rPr lang="en-GB" sz="2400" dirty="0">
                <a:solidFill>
                  <a:srgbClr val="444444"/>
                </a:solidFill>
                <a:latin typeface="Arial"/>
                <a:cs typeface="Arial"/>
              </a:rPr>
              <a:t>-Serco</a:t>
            </a:r>
            <a:r>
              <a:rPr lang="en-GB" sz="2400" b="0" i="0" dirty="0">
                <a:solidFill>
                  <a:srgbClr val="444444"/>
                </a:solidFill>
                <a:effectLst/>
                <a:latin typeface="Arial"/>
                <a:cs typeface="Arial"/>
              </a:rPr>
              <a:t> </a:t>
            </a:r>
            <a:r>
              <a:rPr lang="en-GB" sz="2400" dirty="0">
                <a:solidFill>
                  <a:srgbClr val="444444"/>
                </a:solidFill>
                <a:latin typeface="Arial"/>
                <a:cs typeface="Arial"/>
              </a:rPr>
              <a:t> </a:t>
            </a:r>
            <a:endParaRPr lang="en-GB" dirty="0">
              <a:cs typeface="Calibri"/>
            </a:endParaRPr>
          </a:p>
        </p:txBody>
      </p:sp>
    </p:spTree>
    <p:extLst>
      <p:ext uri="{BB962C8B-B14F-4D97-AF65-F5344CB8AC3E}">
        <p14:creationId xmlns:p14="http://schemas.microsoft.com/office/powerpoint/2010/main" val="14016677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8" name="Rectangle 74">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71514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TextBox 5">
            <a:extLst>
              <a:ext uri="{FF2B5EF4-FFF2-40B4-BE49-F238E27FC236}">
                <a16:creationId xmlns:a16="http://schemas.microsoft.com/office/drawing/2014/main" id="{81F4F066-50EC-5A43-BFA6-72A5CFD4B44C}"/>
              </a:ext>
            </a:extLst>
          </p:cNvPr>
          <p:cNvSpPr txBox="1"/>
          <p:nvPr/>
        </p:nvSpPr>
        <p:spPr>
          <a:xfrm>
            <a:off x="731520" y="731520"/>
            <a:ext cx="6089904" cy="14264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rgbClr val="FFFFFF"/>
                </a:solidFill>
                <a:latin typeface="+mj-lt"/>
                <a:ea typeface="+mj-ea"/>
                <a:cs typeface="+mj-cs"/>
              </a:rPr>
              <a:t>How are prisoners categorised? </a:t>
            </a:r>
          </a:p>
        </p:txBody>
      </p:sp>
      <p:sp>
        <p:nvSpPr>
          <p:cNvPr id="10249" name="Rectangle 76">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8A5D5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1" name="Rectangle 8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6" name="Picture 6" descr="Reduce overcrowding in prisons to prevent radicalisation, urge MEPs | News  | European Parliament">
            <a:extLst>
              <a:ext uri="{FF2B5EF4-FFF2-40B4-BE49-F238E27FC236}">
                <a16:creationId xmlns:a16="http://schemas.microsoft.com/office/drawing/2014/main" id="{DA549013-D02E-FF48-959F-2082FC9BB6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370" r="951" b="2"/>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TextBox 7">
            <a:extLst>
              <a:ext uri="{FF2B5EF4-FFF2-40B4-BE49-F238E27FC236}">
                <a16:creationId xmlns:a16="http://schemas.microsoft.com/office/drawing/2014/main" id="{67AF4045-A50B-463B-81C4-1C6A4013AEB6}"/>
              </a:ext>
            </a:extLst>
          </p:cNvPr>
          <p:cNvGraphicFramePr/>
          <p:nvPr>
            <p:extLst>
              <p:ext uri="{D42A27DB-BD31-4B8C-83A1-F6EECF244321}">
                <p14:modId xmlns:p14="http://schemas.microsoft.com/office/powerpoint/2010/main" val="3672267187"/>
              </p:ext>
            </p:extLst>
          </p:nvPr>
        </p:nvGraphicFramePr>
        <p:xfrm>
          <a:off x="789456" y="2798385"/>
          <a:ext cx="6031967" cy="3283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5220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5"/>
            <a:ext cx="7201941" cy="1508760"/>
          </a:xfrm>
          <a:prstGeom prst="rect">
            <a:avLst/>
          </a:prstGeom>
          <a:solidFill>
            <a:srgbClr val="3C3E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A2CBFEC-92AB-8246-B37A-79797D134823}"/>
              </a:ext>
            </a:extLst>
          </p:cNvPr>
          <p:cNvSpPr>
            <a:spLocks noGrp="1"/>
          </p:cNvSpPr>
          <p:nvPr>
            <p:ph type="title"/>
          </p:nvPr>
        </p:nvSpPr>
        <p:spPr>
          <a:xfrm>
            <a:off x="777240" y="694944"/>
            <a:ext cx="6610388" cy="1042416"/>
          </a:xfrm>
        </p:spPr>
        <p:txBody>
          <a:bodyPr>
            <a:normAutofit/>
          </a:bodyPr>
          <a:lstStyle/>
          <a:p>
            <a:r>
              <a:rPr lang="en-GB" sz="3300">
                <a:solidFill>
                  <a:srgbClr val="FFFFFF"/>
                </a:solidFill>
              </a:rPr>
              <a:t>Types of Prisons in England &amp; Wales</a:t>
            </a:r>
          </a:p>
        </p:txBody>
      </p:sp>
      <p:sp>
        <p:nvSpPr>
          <p:cNvPr id="73" name="Rectangle 7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2"/>
            <a:ext cx="1861718" cy="1506594"/>
          </a:xfrm>
          <a:prstGeom prst="rect">
            <a:avLst/>
          </a:prstGeom>
          <a:solidFill>
            <a:srgbClr val="DDA140">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0314" y="453269"/>
            <a:ext cx="1862765" cy="1505231"/>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a:extLst>
              <a:ext uri="{FF2B5EF4-FFF2-40B4-BE49-F238E27FC236}">
                <a16:creationId xmlns:a16="http://schemas.microsoft.com/office/drawing/2014/main" id="{33A87B69-D1B1-4DA7-B224-F220FC523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2130552"/>
            <a:ext cx="7205472" cy="4270248"/>
          </a:xfrm>
          <a:prstGeom prst="rect">
            <a:avLst/>
          </a:prstGeom>
          <a:solidFill>
            <a:srgbClr val="DDA140">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2290" name="Picture 2" descr="Prison Reform Trust creating a just, humane and effective penal system">
            <a:extLst>
              <a:ext uri="{FF2B5EF4-FFF2-40B4-BE49-F238E27FC236}">
                <a16:creationId xmlns:a16="http://schemas.microsoft.com/office/drawing/2014/main" id="{BBFB3AD6-37E3-7246-B482-C73BF2C0F5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0142" y="3255679"/>
            <a:ext cx="6795370" cy="2017117"/>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2127680"/>
            <a:ext cx="3887324" cy="4273119"/>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4F3ACAD-66D1-3F4B-809E-EAFC0646C4DC}"/>
              </a:ext>
            </a:extLst>
          </p:cNvPr>
          <p:cNvSpPr txBox="1"/>
          <p:nvPr/>
        </p:nvSpPr>
        <p:spPr>
          <a:xfrm>
            <a:off x="8046720" y="2438400"/>
            <a:ext cx="3398520" cy="3785652"/>
          </a:xfrm>
          <a:prstGeom prst="rect">
            <a:avLst/>
          </a:prstGeom>
          <a:noFill/>
        </p:spPr>
        <p:txBody>
          <a:bodyPr wrap="square" rtlCol="0">
            <a:spAutoFit/>
          </a:bodyPr>
          <a:lstStyle/>
          <a:p>
            <a:r>
              <a:rPr lang="en-GB" sz="2400" u="sng" dirty="0">
                <a:latin typeface="Arial" panose="020B0604020202020204" pitchFamily="34" charset="0"/>
                <a:cs typeface="Arial" panose="020B0604020202020204" pitchFamily="34" charset="0"/>
              </a:rPr>
              <a:t>Research Task</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Research the different types of prisons and report back to the group.</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Categories? </a:t>
            </a:r>
          </a:p>
          <a:p>
            <a:r>
              <a:rPr lang="en-GB" sz="2400" dirty="0">
                <a:latin typeface="Arial" panose="020B0604020202020204" pitchFamily="34" charset="0"/>
                <a:cs typeface="Arial" panose="020B0604020202020204" pitchFamily="34" charset="0"/>
              </a:rPr>
              <a:t>Females?</a:t>
            </a:r>
          </a:p>
          <a:p>
            <a:r>
              <a:rPr lang="en-GB" sz="2400" dirty="0">
                <a:latin typeface="Arial" panose="020B0604020202020204" pitchFamily="34" charset="0"/>
                <a:cs typeface="Arial" panose="020B0604020202020204" pitchFamily="34" charset="0"/>
              </a:rPr>
              <a:t>Young Adults?</a:t>
            </a:r>
          </a:p>
        </p:txBody>
      </p:sp>
      <p:pic>
        <p:nvPicPr>
          <p:cNvPr id="12292" name="Picture 4" descr="10 Minutes Images, Stock Photos &amp; Vectors | Shutterstock">
            <a:extLst>
              <a:ext uri="{FF2B5EF4-FFF2-40B4-BE49-F238E27FC236}">
                <a16:creationId xmlns:a16="http://schemas.microsoft.com/office/drawing/2014/main" id="{5FBE79B2-8274-8949-B64E-0252437A6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50258" y="5090429"/>
            <a:ext cx="1371600" cy="1479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589209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A793C2B-F78C-4644-A1C7-32D89D29914F}"/>
              </a:ext>
            </a:extLst>
          </p:cNvPr>
          <p:cNvSpPr/>
          <p:nvPr/>
        </p:nvSpPr>
        <p:spPr>
          <a:xfrm>
            <a:off x="6096000" y="3700904"/>
            <a:ext cx="5608320" cy="218173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1" name="Rectangle 20">
            <a:extLst>
              <a:ext uri="{FF2B5EF4-FFF2-40B4-BE49-F238E27FC236}">
                <a16:creationId xmlns:a16="http://schemas.microsoft.com/office/drawing/2014/main" id="{56FD5097-E199-2546-BA10-C2C882D7B34A}"/>
              </a:ext>
            </a:extLst>
          </p:cNvPr>
          <p:cNvSpPr/>
          <p:nvPr/>
        </p:nvSpPr>
        <p:spPr>
          <a:xfrm>
            <a:off x="6096000" y="1295400"/>
            <a:ext cx="5608320" cy="20955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20" name="Rectangle 19">
            <a:extLst>
              <a:ext uri="{FF2B5EF4-FFF2-40B4-BE49-F238E27FC236}">
                <a16:creationId xmlns:a16="http://schemas.microsoft.com/office/drawing/2014/main" id="{E3884C8B-2D3F-744C-88CF-354975A3DD1E}"/>
              </a:ext>
            </a:extLst>
          </p:cNvPr>
          <p:cNvSpPr/>
          <p:nvPr/>
        </p:nvSpPr>
        <p:spPr>
          <a:xfrm>
            <a:off x="289560" y="3700904"/>
            <a:ext cx="5105400" cy="2181736"/>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18" name="Rectangle 17">
            <a:extLst>
              <a:ext uri="{FF2B5EF4-FFF2-40B4-BE49-F238E27FC236}">
                <a16:creationId xmlns:a16="http://schemas.microsoft.com/office/drawing/2014/main" id="{7BBD5FA7-EEB0-EF47-A24D-158B145DF3B9}"/>
              </a:ext>
            </a:extLst>
          </p:cNvPr>
          <p:cNvSpPr/>
          <p:nvPr/>
        </p:nvSpPr>
        <p:spPr>
          <a:xfrm>
            <a:off x="289560" y="1295400"/>
            <a:ext cx="5105400" cy="2095500"/>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CCFE7069-1F70-B240-915E-F001891C6BF8}"/>
              </a:ext>
            </a:extLst>
          </p:cNvPr>
          <p:cNvSpPr txBox="1"/>
          <p:nvPr/>
        </p:nvSpPr>
        <p:spPr>
          <a:xfrm>
            <a:off x="4145280" y="6384607"/>
            <a:ext cx="8839200" cy="369332"/>
          </a:xfrm>
          <a:prstGeom prst="rect">
            <a:avLst/>
          </a:prstGeom>
          <a:noFill/>
        </p:spPr>
        <p:txBody>
          <a:bodyPr wrap="square">
            <a:spAutoFit/>
          </a:bodyPr>
          <a:lstStyle/>
          <a:p>
            <a:r>
              <a:rPr lang="en-GB" dirty="0"/>
              <a:t>Adapted from: </a:t>
            </a:r>
            <a:r>
              <a:rPr lang="en-GB" dirty="0">
                <a:hlinkClick r:id="rId2"/>
              </a:rPr>
              <a:t>https://prisonjobs.blog.gov.uk/your-a-d-guide-on-prison-categories/</a:t>
            </a:r>
            <a:r>
              <a:rPr lang="en-GB" dirty="0"/>
              <a:t>. </a:t>
            </a:r>
          </a:p>
        </p:txBody>
      </p:sp>
      <p:sp>
        <p:nvSpPr>
          <p:cNvPr id="9" name="TextBox 8">
            <a:extLst>
              <a:ext uri="{FF2B5EF4-FFF2-40B4-BE49-F238E27FC236}">
                <a16:creationId xmlns:a16="http://schemas.microsoft.com/office/drawing/2014/main" id="{92BDDFBF-99FF-D942-9BD4-8D41EC159691}"/>
              </a:ext>
            </a:extLst>
          </p:cNvPr>
          <p:cNvSpPr txBox="1"/>
          <p:nvPr/>
        </p:nvSpPr>
        <p:spPr>
          <a:xfrm>
            <a:off x="1417320" y="341739"/>
            <a:ext cx="9509760" cy="584775"/>
          </a:xfrm>
          <a:prstGeom prst="rect">
            <a:avLst/>
          </a:prstGeom>
          <a:noFill/>
        </p:spPr>
        <p:txBody>
          <a:bodyPr wrap="square">
            <a:spAutoFit/>
          </a:bodyPr>
          <a:lstStyle/>
          <a:p>
            <a:pPr algn="l"/>
            <a:r>
              <a:rPr lang="en-GB" sz="3200" b="1" i="0" dirty="0">
                <a:solidFill>
                  <a:srgbClr val="0B0C0C"/>
                </a:solidFill>
                <a:effectLst/>
                <a:latin typeface="Arial" panose="020B0604020202020204" pitchFamily="34" charset="0"/>
                <a:cs typeface="Arial" panose="020B0604020202020204" pitchFamily="34" charset="0"/>
              </a:rPr>
              <a:t>Male prisons are organised into 4 categories:</a:t>
            </a:r>
          </a:p>
        </p:txBody>
      </p:sp>
      <p:sp>
        <p:nvSpPr>
          <p:cNvPr id="11" name="TextBox 10">
            <a:extLst>
              <a:ext uri="{FF2B5EF4-FFF2-40B4-BE49-F238E27FC236}">
                <a16:creationId xmlns:a16="http://schemas.microsoft.com/office/drawing/2014/main" id="{D77929FB-1326-3140-9A0C-C84A61B19967}"/>
              </a:ext>
            </a:extLst>
          </p:cNvPr>
          <p:cNvSpPr txBox="1"/>
          <p:nvPr/>
        </p:nvSpPr>
        <p:spPr>
          <a:xfrm>
            <a:off x="381000" y="1406188"/>
            <a:ext cx="5105400" cy="1323439"/>
          </a:xfrm>
          <a:prstGeom prst="rect">
            <a:avLst/>
          </a:prstGeom>
          <a:noFill/>
        </p:spPr>
        <p:txBody>
          <a:bodyPr wrap="square">
            <a:spAutoFit/>
          </a:bodyPr>
          <a:lstStyle/>
          <a:p>
            <a:pPr algn="l"/>
            <a:r>
              <a:rPr lang="en-GB" sz="2000" b="1" i="0" dirty="0">
                <a:solidFill>
                  <a:srgbClr val="0B0C0C"/>
                </a:solidFill>
                <a:effectLst/>
                <a:latin typeface="Arial" panose="020B0604020202020204" pitchFamily="34" charset="0"/>
                <a:cs typeface="Arial" panose="020B0604020202020204" pitchFamily="34" charset="0"/>
              </a:rPr>
              <a:t>Category A</a:t>
            </a:r>
            <a:endParaRPr lang="en-GB" sz="2000" dirty="0">
              <a:solidFill>
                <a:srgbClr val="0B0C0C"/>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2000" b="0" i="0" dirty="0">
                <a:solidFill>
                  <a:srgbClr val="0B0C0C"/>
                </a:solidFill>
                <a:effectLst/>
                <a:latin typeface="Arial" panose="020B0604020202020204" pitchFamily="34" charset="0"/>
                <a:cs typeface="Arial" panose="020B0604020202020204" pitchFamily="34" charset="0"/>
              </a:rPr>
              <a:t>High security prisons. </a:t>
            </a:r>
          </a:p>
          <a:p>
            <a:pPr marL="285750" indent="-28575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P</a:t>
            </a:r>
            <a:r>
              <a:rPr lang="en-GB" sz="2000" b="0" i="0" dirty="0">
                <a:solidFill>
                  <a:srgbClr val="0B0C0C"/>
                </a:solidFill>
                <a:effectLst/>
                <a:latin typeface="Arial" panose="020B0604020202020204" pitchFamily="34" charset="0"/>
                <a:cs typeface="Arial" panose="020B0604020202020204" pitchFamily="34" charset="0"/>
              </a:rPr>
              <a:t>ose the most threat to the public, the police or national security</a:t>
            </a:r>
          </a:p>
        </p:txBody>
      </p:sp>
      <p:sp>
        <p:nvSpPr>
          <p:cNvPr id="13" name="TextBox 12">
            <a:extLst>
              <a:ext uri="{FF2B5EF4-FFF2-40B4-BE49-F238E27FC236}">
                <a16:creationId xmlns:a16="http://schemas.microsoft.com/office/drawing/2014/main" id="{64428E7D-51A2-2649-825C-079296F53D4B}"/>
              </a:ext>
            </a:extLst>
          </p:cNvPr>
          <p:cNvSpPr txBox="1"/>
          <p:nvPr/>
        </p:nvSpPr>
        <p:spPr>
          <a:xfrm>
            <a:off x="6172200" y="1375708"/>
            <a:ext cx="5471160" cy="1938992"/>
          </a:xfrm>
          <a:prstGeom prst="rect">
            <a:avLst/>
          </a:prstGeom>
          <a:noFill/>
        </p:spPr>
        <p:txBody>
          <a:bodyPr wrap="square">
            <a:spAutoFit/>
          </a:bodyPr>
          <a:lstStyle/>
          <a:p>
            <a:pPr algn="l"/>
            <a:r>
              <a:rPr lang="en-GB" sz="2000" b="1" i="0" dirty="0">
                <a:solidFill>
                  <a:srgbClr val="0B0C0C"/>
                </a:solidFill>
                <a:effectLst/>
                <a:latin typeface="Arial" panose="020B0604020202020204" pitchFamily="34" charset="0"/>
                <a:cs typeface="Arial" panose="020B0604020202020204" pitchFamily="34" charset="0"/>
              </a:rPr>
              <a:t>Category B</a:t>
            </a:r>
            <a:r>
              <a:rPr lang="en-GB" sz="2000" dirty="0">
                <a:solidFill>
                  <a:srgbClr val="0B0C0C"/>
                </a:solidFill>
                <a:latin typeface="Arial" panose="020B0604020202020204" pitchFamily="34" charset="0"/>
                <a:cs typeface="Arial" panose="020B0604020202020204" pitchFamily="34" charset="0"/>
              </a:rPr>
              <a:t> </a:t>
            </a:r>
          </a:p>
          <a:p>
            <a:pPr marL="285750" indent="-28575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L</a:t>
            </a:r>
            <a:r>
              <a:rPr lang="en-GB" sz="2000" b="0" i="0" dirty="0">
                <a:solidFill>
                  <a:srgbClr val="0B0C0C"/>
                </a:solidFill>
                <a:effectLst/>
                <a:latin typeface="Arial" panose="020B0604020202020204" pitchFamily="34" charset="0"/>
                <a:cs typeface="Arial" panose="020B0604020202020204" pitchFamily="34" charset="0"/>
              </a:rPr>
              <a:t>ocal or training prisons</a:t>
            </a:r>
          </a:p>
          <a:p>
            <a:pPr marL="285750" indent="-28575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T</a:t>
            </a:r>
            <a:r>
              <a:rPr lang="en-GB" sz="2000" b="0" i="0" dirty="0">
                <a:solidFill>
                  <a:srgbClr val="0B0C0C"/>
                </a:solidFill>
                <a:effectLst/>
                <a:latin typeface="Arial" panose="020B0604020202020204" pitchFamily="34" charset="0"/>
                <a:cs typeface="Arial" panose="020B0604020202020204" pitchFamily="34" charset="0"/>
              </a:rPr>
              <a:t>aken directly from court in the local area (sentenced or on remand) </a:t>
            </a:r>
          </a:p>
          <a:p>
            <a:pPr marL="285750" indent="-28575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T</a:t>
            </a:r>
            <a:r>
              <a:rPr lang="en-GB" sz="2000" b="0" i="0" dirty="0">
                <a:solidFill>
                  <a:srgbClr val="0B0C0C"/>
                </a:solidFill>
                <a:effectLst/>
                <a:latin typeface="Arial" panose="020B0604020202020204" pitchFamily="34" charset="0"/>
                <a:cs typeface="Arial" panose="020B0604020202020204" pitchFamily="34" charset="0"/>
              </a:rPr>
              <a:t>raining prisons hold long-term and high-security prisoners</a:t>
            </a:r>
          </a:p>
        </p:txBody>
      </p:sp>
      <p:sp>
        <p:nvSpPr>
          <p:cNvPr id="15" name="TextBox 14">
            <a:extLst>
              <a:ext uri="{FF2B5EF4-FFF2-40B4-BE49-F238E27FC236}">
                <a16:creationId xmlns:a16="http://schemas.microsoft.com/office/drawing/2014/main" id="{DD633629-A142-6C48-B009-752B269692F7}"/>
              </a:ext>
            </a:extLst>
          </p:cNvPr>
          <p:cNvSpPr txBox="1"/>
          <p:nvPr/>
        </p:nvSpPr>
        <p:spPr>
          <a:xfrm>
            <a:off x="373380" y="3838064"/>
            <a:ext cx="5006340" cy="1631216"/>
          </a:xfrm>
          <a:prstGeom prst="rect">
            <a:avLst/>
          </a:prstGeom>
          <a:noFill/>
        </p:spPr>
        <p:txBody>
          <a:bodyPr wrap="square">
            <a:spAutoFit/>
          </a:bodyPr>
          <a:lstStyle/>
          <a:p>
            <a:pPr algn="l"/>
            <a:r>
              <a:rPr lang="en-GB" sz="2000" b="1" i="0" dirty="0">
                <a:solidFill>
                  <a:srgbClr val="0B0C0C"/>
                </a:solidFill>
                <a:effectLst/>
                <a:latin typeface="Arial" panose="020B0604020202020204" pitchFamily="34" charset="0"/>
                <a:cs typeface="Arial" panose="020B0604020202020204" pitchFamily="34" charset="0"/>
              </a:rPr>
              <a:t>Category </a:t>
            </a:r>
            <a:r>
              <a:rPr lang="en-GB" sz="2000" b="1" dirty="0">
                <a:solidFill>
                  <a:srgbClr val="0B0C0C"/>
                </a:solidFill>
                <a:latin typeface="Arial" panose="020B0604020202020204" pitchFamily="34" charset="0"/>
                <a:cs typeface="Arial" panose="020B0604020202020204" pitchFamily="34" charset="0"/>
              </a:rPr>
              <a:t>C</a:t>
            </a:r>
          </a:p>
          <a:p>
            <a:pPr marL="285750" indent="-28575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T</a:t>
            </a:r>
            <a:r>
              <a:rPr lang="en-GB" sz="2000" b="0" i="0" dirty="0">
                <a:solidFill>
                  <a:srgbClr val="0B0C0C"/>
                </a:solidFill>
                <a:effectLst/>
                <a:latin typeface="Arial" panose="020B0604020202020204" pitchFamily="34" charset="0"/>
                <a:cs typeface="Arial" panose="020B0604020202020204" pitchFamily="34" charset="0"/>
              </a:rPr>
              <a:t>raining and resettlement prisons</a:t>
            </a:r>
          </a:p>
          <a:p>
            <a:pPr marL="285750" indent="-28575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M</a:t>
            </a:r>
            <a:r>
              <a:rPr lang="en-GB" sz="2000" b="0" i="0" dirty="0">
                <a:solidFill>
                  <a:srgbClr val="0B0C0C"/>
                </a:solidFill>
                <a:effectLst/>
                <a:latin typeface="Arial" panose="020B0604020202020204" pitchFamily="34" charset="0"/>
                <a:cs typeface="Arial" panose="020B0604020202020204" pitchFamily="34" charset="0"/>
              </a:rPr>
              <a:t>ost prisoners </a:t>
            </a:r>
            <a:r>
              <a:rPr lang="en-GB" sz="2000" dirty="0">
                <a:solidFill>
                  <a:srgbClr val="0B0C0C"/>
                </a:solidFill>
                <a:latin typeface="Arial" panose="020B0604020202020204" pitchFamily="34" charset="0"/>
                <a:cs typeface="Arial" panose="020B0604020202020204" pitchFamily="34" charset="0"/>
              </a:rPr>
              <a:t>settle in this</a:t>
            </a:r>
            <a:r>
              <a:rPr lang="en-GB" sz="2000" b="0" i="0" dirty="0">
                <a:solidFill>
                  <a:srgbClr val="0B0C0C"/>
                </a:solidFill>
                <a:effectLst/>
                <a:latin typeface="Arial" panose="020B0604020202020204" pitchFamily="34" charset="0"/>
                <a:cs typeface="Arial" panose="020B0604020202020204" pitchFamily="34" charset="0"/>
              </a:rPr>
              <a:t> </a:t>
            </a:r>
            <a:r>
              <a:rPr lang="en-GB" sz="2000" dirty="0">
                <a:solidFill>
                  <a:srgbClr val="0B0C0C"/>
                </a:solidFill>
                <a:latin typeface="Arial" panose="020B0604020202020204" pitchFamily="34" charset="0"/>
                <a:cs typeface="Arial" panose="020B0604020202020204" pitchFamily="34" charset="0"/>
              </a:rPr>
              <a:t>category</a:t>
            </a:r>
          </a:p>
          <a:p>
            <a:pPr marL="285750" indent="-285750" algn="l">
              <a:buFont typeface="Arial" panose="020B0604020202020204" pitchFamily="34" charset="0"/>
              <a:buChar char="•"/>
            </a:pPr>
            <a:r>
              <a:rPr lang="en-GB" sz="2000" b="0" i="0" dirty="0">
                <a:solidFill>
                  <a:srgbClr val="0B0C0C"/>
                </a:solidFill>
                <a:effectLst/>
                <a:latin typeface="Arial" panose="020B0604020202020204" pitchFamily="34" charset="0"/>
                <a:cs typeface="Arial" panose="020B0604020202020204" pitchFamily="34" charset="0"/>
              </a:rPr>
              <a:t>Provide opportunities to develop skills for employment upon their release</a:t>
            </a:r>
          </a:p>
        </p:txBody>
      </p:sp>
      <p:sp>
        <p:nvSpPr>
          <p:cNvPr id="17" name="TextBox 16">
            <a:extLst>
              <a:ext uri="{FF2B5EF4-FFF2-40B4-BE49-F238E27FC236}">
                <a16:creationId xmlns:a16="http://schemas.microsoft.com/office/drawing/2014/main" id="{89BFE7D2-5760-2C41-A382-114B2AB5C4C6}"/>
              </a:ext>
            </a:extLst>
          </p:cNvPr>
          <p:cNvSpPr txBox="1"/>
          <p:nvPr/>
        </p:nvSpPr>
        <p:spPr>
          <a:xfrm>
            <a:off x="6073140" y="3822824"/>
            <a:ext cx="5745480" cy="1938992"/>
          </a:xfrm>
          <a:prstGeom prst="rect">
            <a:avLst/>
          </a:prstGeom>
          <a:noFill/>
        </p:spPr>
        <p:txBody>
          <a:bodyPr wrap="square">
            <a:spAutoFit/>
          </a:bodyPr>
          <a:lstStyle/>
          <a:p>
            <a:pPr algn="l"/>
            <a:r>
              <a:rPr lang="en-GB" sz="2000" b="1" i="0" dirty="0">
                <a:solidFill>
                  <a:srgbClr val="0B0C0C"/>
                </a:solidFill>
                <a:effectLst/>
                <a:latin typeface="Arial" panose="020B0604020202020204" pitchFamily="34" charset="0"/>
                <a:cs typeface="Arial" panose="020B0604020202020204" pitchFamily="34" charset="0"/>
              </a:rPr>
              <a:t>Category D -  (Open Prisons)</a:t>
            </a:r>
          </a:p>
          <a:p>
            <a:pPr marL="342900" indent="-34290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M</a:t>
            </a:r>
            <a:r>
              <a:rPr lang="en-GB" sz="2000" b="0" i="0" dirty="0">
                <a:solidFill>
                  <a:srgbClr val="0B0C0C"/>
                </a:solidFill>
                <a:effectLst/>
                <a:latin typeface="Arial" panose="020B0604020202020204" pitchFamily="34" charset="0"/>
                <a:cs typeface="Arial" panose="020B0604020202020204" pitchFamily="34" charset="0"/>
              </a:rPr>
              <a:t>inimal security </a:t>
            </a:r>
            <a:endParaRPr lang="en-GB" sz="2000" dirty="0">
              <a:solidFill>
                <a:srgbClr val="0B0C0C"/>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000" b="0" i="0" dirty="0">
                <a:solidFill>
                  <a:srgbClr val="0B0C0C"/>
                </a:solidFill>
                <a:effectLst/>
                <a:latin typeface="Arial" panose="020B0604020202020204" pitchFamily="34" charset="0"/>
                <a:cs typeface="Arial" panose="020B0604020202020204" pitchFamily="34" charset="0"/>
              </a:rPr>
              <a:t>Allowed to leave daily</a:t>
            </a:r>
            <a:r>
              <a:rPr lang="en-GB" sz="2000" dirty="0">
                <a:solidFill>
                  <a:srgbClr val="0B0C0C"/>
                </a:solidFill>
                <a:latin typeface="Arial" panose="020B0604020202020204" pitchFamily="34" charset="0"/>
                <a:cs typeface="Arial" panose="020B0604020202020204" pitchFamily="34" charset="0"/>
              </a:rPr>
              <a:t> (on licence) for resettlement purpose </a:t>
            </a:r>
            <a:r>
              <a:rPr lang="en-GB" sz="2000" dirty="0" err="1">
                <a:solidFill>
                  <a:srgbClr val="0B0C0C"/>
                </a:solidFill>
                <a:latin typeface="Arial" panose="020B0604020202020204" pitchFamily="34" charset="0"/>
                <a:cs typeface="Arial" panose="020B0604020202020204" pitchFamily="34" charset="0"/>
              </a:rPr>
              <a:t>ie</a:t>
            </a:r>
            <a:r>
              <a:rPr lang="en-GB" sz="2000" dirty="0">
                <a:solidFill>
                  <a:srgbClr val="0B0C0C"/>
                </a:solidFill>
                <a:latin typeface="Arial" panose="020B0604020202020204" pitchFamily="34" charset="0"/>
                <a:cs typeface="Arial" panose="020B0604020202020204" pitchFamily="34" charset="0"/>
              </a:rPr>
              <a:t>., work &amp; education </a:t>
            </a:r>
          </a:p>
          <a:p>
            <a:pPr marL="342900" indent="-34290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R</a:t>
            </a:r>
            <a:r>
              <a:rPr lang="en-GB" sz="2000" b="0" i="0" dirty="0">
                <a:solidFill>
                  <a:srgbClr val="0B0C0C"/>
                </a:solidFill>
                <a:effectLst/>
                <a:latin typeface="Arial" panose="020B0604020202020204" pitchFamily="34" charset="0"/>
                <a:cs typeface="Arial" panose="020B0604020202020204" pitchFamily="34" charset="0"/>
              </a:rPr>
              <a:t>isk-assessed and deemed suitable for open conditions.</a:t>
            </a:r>
          </a:p>
        </p:txBody>
      </p:sp>
    </p:spTree>
    <p:extLst>
      <p:ext uri="{BB962C8B-B14F-4D97-AF65-F5344CB8AC3E}">
        <p14:creationId xmlns:p14="http://schemas.microsoft.com/office/powerpoint/2010/main" val="36169427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70604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CCC5DC-1C87-D147-9D6E-6F0D6662CB08}"/>
              </a:ext>
            </a:extLst>
          </p:cNvPr>
          <p:cNvSpPr>
            <a:spLocks noGrp="1"/>
          </p:cNvSpPr>
          <p:nvPr>
            <p:ph type="title"/>
          </p:nvPr>
        </p:nvSpPr>
        <p:spPr>
          <a:xfrm>
            <a:off x="731520" y="731520"/>
            <a:ext cx="6089904" cy="1426464"/>
          </a:xfrm>
        </p:spPr>
        <p:txBody>
          <a:bodyPr>
            <a:normAutofit/>
          </a:bodyPr>
          <a:lstStyle/>
          <a:p>
            <a:r>
              <a:rPr lang="en-GB">
                <a:solidFill>
                  <a:srgbClr val="FFFFFF"/>
                </a:solidFill>
              </a:rPr>
              <a:t>Female Prisoners and Young Adults </a:t>
            </a:r>
          </a:p>
        </p:txBody>
      </p:sp>
      <p:sp>
        <p:nvSpPr>
          <p:cNvPr id="7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3A25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FB5D91-61D9-FC4E-B500-0AC4CA90C882}"/>
              </a:ext>
            </a:extLst>
          </p:cNvPr>
          <p:cNvSpPr>
            <a:spLocks noGrp="1"/>
          </p:cNvSpPr>
          <p:nvPr>
            <p:ph idx="1"/>
          </p:nvPr>
        </p:nvSpPr>
        <p:spPr>
          <a:xfrm>
            <a:off x="789456" y="2798385"/>
            <a:ext cx="6031967" cy="3283260"/>
          </a:xfrm>
        </p:spPr>
        <p:txBody>
          <a:bodyPr anchor="ctr">
            <a:normAutofit/>
          </a:bodyPr>
          <a:lstStyle/>
          <a:p>
            <a:pPr marL="0" indent="0">
              <a:buNone/>
            </a:pPr>
            <a:endParaRPr lang="en-GB" sz="2000" dirty="0"/>
          </a:p>
          <a:p>
            <a:r>
              <a:rPr lang="en-GB" sz="2000" dirty="0">
                <a:latin typeface="Arial" panose="020B0604020202020204" pitchFamily="34" charset="0"/>
                <a:cs typeface="Arial" panose="020B0604020202020204" pitchFamily="34" charset="0"/>
              </a:rPr>
              <a:t>Can be held in either closed conditions or open conditions (depending on their risks and needs)</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High Risk = ‘restricted status’ - only to be held in a closed prison</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Certain Serious / High Risk cases = Category A prison </a:t>
            </a:r>
          </a:p>
          <a:p>
            <a:pPr marL="0" indent="0">
              <a:buNone/>
            </a:pPr>
            <a:endParaRPr lang="en-GB" sz="2000" dirty="0"/>
          </a:p>
        </p:txBody>
      </p:sp>
      <p:pic>
        <p:nvPicPr>
          <p:cNvPr id="11266" name="Picture 2" descr="Ministers criticised for plans to create 500 new UK prison places for women  | Prisons and probation | The Guardian">
            <a:extLst>
              <a:ext uri="{FF2B5EF4-FFF2-40B4-BE49-F238E27FC236}">
                <a16:creationId xmlns:a16="http://schemas.microsoft.com/office/drawing/2014/main" id="{D3000099-493E-864D-9856-CC91C4CF86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93" r="8323" b="2"/>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94498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352931"/>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5" name="Straight Connector 74">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F7F04A-8C61-9D4E-8EDE-D576D6005022}"/>
              </a:ext>
            </a:extLst>
          </p:cNvPr>
          <p:cNvSpPr>
            <a:spLocks noGrp="1"/>
          </p:cNvSpPr>
          <p:nvPr>
            <p:ph idx="1"/>
          </p:nvPr>
        </p:nvSpPr>
        <p:spPr>
          <a:xfrm>
            <a:off x="5100667" y="670446"/>
            <a:ext cx="6609921" cy="1526741"/>
          </a:xfrm>
        </p:spPr>
        <p:txBody>
          <a:bodyPr anchor="ctr">
            <a:normAutofit/>
          </a:bodyPr>
          <a:lstStyle/>
          <a:p>
            <a:pPr marL="0" indent="0">
              <a:buNone/>
            </a:pPr>
            <a:r>
              <a:rPr lang="en-GB" sz="3600" dirty="0">
                <a:solidFill>
                  <a:schemeClr val="bg1"/>
                </a:solidFill>
              </a:rPr>
              <a:t>How can imprisonment have an impact on Human Rights? </a:t>
            </a:r>
          </a:p>
          <a:p>
            <a:pPr marL="0" indent="0">
              <a:buNone/>
            </a:pPr>
            <a:endParaRPr lang="en-GB" sz="2200" dirty="0">
              <a:solidFill>
                <a:schemeClr val="bg1"/>
              </a:solidFill>
            </a:endParaRPr>
          </a:p>
        </p:txBody>
      </p:sp>
      <p:pic>
        <p:nvPicPr>
          <p:cNvPr id="8194" name="Picture 2" descr="Human rights concerns over prisons and police - BBC News">
            <a:extLst>
              <a:ext uri="{FF2B5EF4-FFF2-40B4-BE49-F238E27FC236}">
                <a16:creationId xmlns:a16="http://schemas.microsoft.com/office/drawing/2014/main" id="{662DF86C-EB84-B84D-80CB-8C3D1319368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3308" y="2841781"/>
            <a:ext cx="5559480" cy="3113308"/>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Introduction to Human Rights - UK Human Rights Blog">
            <a:extLst>
              <a:ext uri="{FF2B5EF4-FFF2-40B4-BE49-F238E27FC236}">
                <a16:creationId xmlns:a16="http://schemas.microsoft.com/office/drawing/2014/main" id="{D8204E0B-53DB-2E4A-B6FC-372C7DBA6B3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63633" y="2841781"/>
            <a:ext cx="5546955" cy="338228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DC6AD60-80F9-5C44-ADB2-6CD508D3AC20}"/>
              </a:ext>
            </a:extLst>
          </p:cNvPr>
          <p:cNvSpPr txBox="1"/>
          <p:nvPr/>
        </p:nvSpPr>
        <p:spPr>
          <a:xfrm>
            <a:off x="1356128" y="683432"/>
            <a:ext cx="6096000" cy="1446550"/>
          </a:xfrm>
          <a:prstGeom prst="rect">
            <a:avLst/>
          </a:prstGeom>
          <a:noFill/>
        </p:spPr>
        <p:txBody>
          <a:bodyPr wrap="square">
            <a:spAutoFit/>
          </a:bodyPr>
          <a:lstStyle/>
          <a:p>
            <a:r>
              <a:rPr lang="en-GB" sz="4400" u="sng" dirty="0">
                <a:solidFill>
                  <a:schemeClr val="bg1"/>
                </a:solidFill>
              </a:rPr>
              <a:t>Discuss</a:t>
            </a:r>
            <a:br>
              <a:rPr lang="en-GB" sz="4400" u="sng" dirty="0">
                <a:solidFill>
                  <a:schemeClr val="bg1"/>
                </a:solidFill>
              </a:rPr>
            </a:br>
            <a:r>
              <a:rPr lang="en-GB" sz="4400" u="sng" dirty="0">
                <a:solidFill>
                  <a:schemeClr val="bg1"/>
                </a:solidFill>
              </a:rPr>
              <a:t>(10 mins) </a:t>
            </a:r>
            <a:r>
              <a:rPr lang="en-GB" sz="1800" u="sng" dirty="0">
                <a:solidFill>
                  <a:schemeClr val="bg1"/>
                </a:solidFill>
              </a:rPr>
              <a:t> </a:t>
            </a:r>
            <a:endParaRPr lang="en-GB" u="sng" dirty="0"/>
          </a:p>
        </p:txBody>
      </p:sp>
    </p:spTree>
    <p:extLst>
      <p:ext uri="{BB962C8B-B14F-4D97-AF65-F5344CB8AC3E}">
        <p14:creationId xmlns:p14="http://schemas.microsoft.com/office/powerpoint/2010/main" val="20228219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BIHR Explainer: Lockdown and Human Rights | British Institute of Human  Rights">
            <a:extLst>
              <a:ext uri="{FF2B5EF4-FFF2-40B4-BE49-F238E27FC236}">
                <a16:creationId xmlns:a16="http://schemas.microsoft.com/office/drawing/2014/main" id="{F825CF98-068E-8C4A-A9E8-342318D56A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480" y="121920"/>
            <a:ext cx="10896600" cy="632705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42CE555-6A34-C04F-BDFE-17CA0A35BEA9}"/>
              </a:ext>
            </a:extLst>
          </p:cNvPr>
          <p:cNvSpPr txBox="1"/>
          <p:nvPr/>
        </p:nvSpPr>
        <p:spPr>
          <a:xfrm>
            <a:off x="5638800" y="6366748"/>
            <a:ext cx="7132320" cy="369332"/>
          </a:xfrm>
          <a:prstGeom prst="rect">
            <a:avLst/>
          </a:prstGeom>
          <a:noFill/>
        </p:spPr>
        <p:txBody>
          <a:bodyPr wrap="square">
            <a:spAutoFit/>
          </a:bodyPr>
          <a:lstStyle/>
          <a:p>
            <a:r>
              <a:rPr lang="en-GB" dirty="0"/>
              <a:t>Full read: </a:t>
            </a:r>
            <a:r>
              <a:rPr lang="en-GB" dirty="0">
                <a:hlinkClick r:id="rId3"/>
              </a:rPr>
              <a:t>https://www.bihr.org.uk/explainer-lockdown-and-rights</a:t>
            </a:r>
            <a:r>
              <a:rPr lang="en-GB" dirty="0"/>
              <a:t>. </a:t>
            </a:r>
          </a:p>
        </p:txBody>
      </p:sp>
    </p:spTree>
    <p:extLst>
      <p:ext uri="{BB962C8B-B14F-4D97-AF65-F5344CB8AC3E}">
        <p14:creationId xmlns:p14="http://schemas.microsoft.com/office/powerpoint/2010/main" val="31791129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191">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94" name="Rectangle 193">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194">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6" name="Rectangle 195">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58DDF-783D-4348-BC69-061162E671E9}"/>
              </a:ext>
            </a:extLst>
          </p:cNvPr>
          <p:cNvSpPr>
            <a:spLocks noGrp="1"/>
          </p:cNvSpPr>
          <p:nvPr>
            <p:ph type="title"/>
          </p:nvPr>
        </p:nvSpPr>
        <p:spPr>
          <a:xfrm>
            <a:off x="931854" y="1441810"/>
            <a:ext cx="5725048" cy="1169585"/>
          </a:xfrm>
        </p:spPr>
        <p:txBody>
          <a:bodyPr vert="horz" lIns="91440" tIns="45720" rIns="91440" bIns="45720" rtlCol="0" anchor="b">
            <a:normAutofit fontScale="90000"/>
          </a:bodyPr>
          <a:lstStyle/>
          <a:p>
            <a:r>
              <a:rPr lang="en-GB" sz="4900" u="sng">
                <a:latin typeface="Arial" panose="020B0604020202020204" pitchFamily="34" charset="0"/>
                <a:cs typeface="Arial" panose="020B0604020202020204" pitchFamily="34" charset="0"/>
              </a:rPr>
              <a:t>Research Group Task </a:t>
            </a:r>
            <a:br>
              <a:rPr lang="en-GB" sz="4900" u="sng">
                <a:latin typeface="Arial" panose="020B0604020202020204" pitchFamily="34" charset="0"/>
                <a:cs typeface="Arial" panose="020B0604020202020204" pitchFamily="34" charset="0"/>
              </a:rPr>
            </a:br>
            <a:br>
              <a:rPr lang="en-GB" sz="4900" u="sng">
                <a:latin typeface="Arial" panose="020B0604020202020204" pitchFamily="34" charset="0"/>
                <a:cs typeface="Arial" panose="020B0604020202020204" pitchFamily="34" charset="0"/>
              </a:rPr>
            </a:br>
            <a:r>
              <a:rPr lang="en-US" b="1" i="1" u="sng" kern="1200">
                <a:solidFill>
                  <a:schemeClr val="tx1"/>
                </a:solidFill>
                <a:latin typeface="Arial" panose="020B0604020202020204" pitchFamily="34" charset="0"/>
                <a:cs typeface="Arial" panose="020B0604020202020204" pitchFamily="34" charset="0"/>
              </a:rPr>
              <a:t>“The Prison Crisis”</a:t>
            </a:r>
            <a:br>
              <a:rPr lang="en-US" sz="3700" kern="1200">
                <a:solidFill>
                  <a:schemeClr val="tx1"/>
                </a:solidFill>
                <a:latin typeface="+mj-lt"/>
                <a:ea typeface="+mj-ea"/>
                <a:cs typeface="+mj-cs"/>
              </a:rPr>
            </a:br>
            <a:endParaRPr lang="en-US" sz="3700" kern="1200" dirty="0">
              <a:solidFill>
                <a:schemeClr val="tx1"/>
              </a:solidFill>
              <a:latin typeface="+mj-lt"/>
              <a:ea typeface="+mj-ea"/>
              <a:cs typeface="+mj-cs"/>
            </a:endParaRPr>
          </a:p>
        </p:txBody>
      </p:sp>
      <p:sp>
        <p:nvSpPr>
          <p:cNvPr id="197" name="Rectangle 19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4ED691F-7016-654B-ACF9-3A12927B6EFD}"/>
              </a:ext>
            </a:extLst>
          </p:cNvPr>
          <p:cNvSpPr txBox="1"/>
          <p:nvPr/>
        </p:nvSpPr>
        <p:spPr>
          <a:xfrm>
            <a:off x="1055715" y="2508105"/>
            <a:ext cx="5040285" cy="3632493"/>
          </a:xfrm>
          <a:prstGeom prst="rect">
            <a:avLst/>
          </a:prstGeom>
        </p:spPr>
        <p:txBody>
          <a:bodyPr vert="horz" lIns="91440" tIns="45720" rIns="91440" bIns="45720" rtlCol="0" anchor="ctr">
            <a:normAutofit/>
          </a:bodyPr>
          <a:lstStyle/>
          <a:p>
            <a:pPr>
              <a:lnSpc>
                <a:spcPct val="90000"/>
              </a:lnSpc>
              <a:spcAft>
                <a:spcPts val="600"/>
              </a:spcAft>
            </a:pPr>
            <a:endParaRPr lang="en-US" sz="4400" i="1" u="sng" dirty="0">
              <a:latin typeface="Arial" panose="020B0604020202020204" pitchFamily="34" charset="0"/>
              <a:cs typeface="Arial" panose="020B0604020202020204" pitchFamily="34" charset="0"/>
            </a:endParaRPr>
          </a:p>
        </p:txBody>
      </p:sp>
      <p:pic>
        <p:nvPicPr>
          <p:cNvPr id="2052" name="Picture 4" descr="UK prisons system in deep crisis, report warns | ITV News">
            <a:extLst>
              <a:ext uri="{FF2B5EF4-FFF2-40B4-BE49-F238E27FC236}">
                <a16:creationId xmlns:a16="http://schemas.microsoft.com/office/drawing/2014/main" id="{806CBC54-452E-0544-BDF3-D285642EE4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223" r="21625" b="2"/>
          <a:stretch/>
        </p:blipFill>
        <p:spPr bwMode="auto">
          <a:xfrm>
            <a:off x="6946666" y="774285"/>
            <a:ext cx="2112264" cy="199967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ough on crime' created the prisons crisis. It's time for justice to be  rational | Polly Toynbee | The Guardian">
            <a:extLst>
              <a:ext uri="{FF2B5EF4-FFF2-40B4-BE49-F238E27FC236}">
                <a16:creationId xmlns:a16="http://schemas.microsoft.com/office/drawing/2014/main" id="{8D9DEA8A-7C82-9F4B-951B-98EBBB6B986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330" r="2" b="2"/>
          <a:stretch/>
        </p:blipFill>
        <p:spPr bwMode="auto">
          <a:xfrm>
            <a:off x="9223523" y="774285"/>
            <a:ext cx="2112264" cy="199967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Fixing the prison crisis in Birmingham and beyond – it's about more than  process and punishment">
            <a:extLst>
              <a:ext uri="{FF2B5EF4-FFF2-40B4-BE49-F238E27FC236}">
                <a16:creationId xmlns:a16="http://schemas.microsoft.com/office/drawing/2014/main" id="{945FC826-214C-194A-B6B8-04D9D50B228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253" r="-2" b="-2"/>
          <a:stretch/>
        </p:blipFill>
        <p:spPr bwMode="auto">
          <a:xfrm>
            <a:off x="6946667" y="2942704"/>
            <a:ext cx="4389120" cy="321354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1ACB171-EECF-3E42-9B9D-7F7C6D715EEB}"/>
              </a:ext>
            </a:extLst>
          </p:cNvPr>
          <p:cNvSpPr txBox="1"/>
          <p:nvPr/>
        </p:nvSpPr>
        <p:spPr>
          <a:xfrm>
            <a:off x="1083481" y="2381990"/>
            <a:ext cx="5437851" cy="4862870"/>
          </a:xfrm>
          <a:prstGeom prst="rect">
            <a:avLst/>
          </a:prstGeom>
          <a:noFill/>
        </p:spPr>
        <p:txBody>
          <a:bodyPr wrap="square" lIns="91440" tIns="45720" rIns="91440" bIns="45720" rtlCol="0" anchor="t">
            <a:spAutoFit/>
          </a:bodyPr>
          <a:lstStyle/>
          <a:p>
            <a:endParaRPr lang="en-GB"/>
          </a:p>
          <a:p>
            <a:r>
              <a:rPr lang="en-GB" sz="3200" dirty="0">
                <a:latin typeface="Arial"/>
                <a:cs typeface="Arial"/>
              </a:rPr>
              <a:t>Discuss: What are the current key challenges / key areas needing improvement within prisons in England and Wales? </a:t>
            </a:r>
            <a:endParaRPr lang="en-GB" sz="3200" dirty="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a:p>
            <a:endParaRPr lang="en-GB"/>
          </a:p>
          <a:p>
            <a:endParaRPr lang="en-GB" dirty="0"/>
          </a:p>
        </p:txBody>
      </p:sp>
      <p:pic>
        <p:nvPicPr>
          <p:cNvPr id="2060" name="Picture 12" descr="15 minutes - Free technology icons">
            <a:extLst>
              <a:ext uri="{FF2B5EF4-FFF2-40B4-BE49-F238E27FC236}">
                <a16:creationId xmlns:a16="http://schemas.microsoft.com/office/drawing/2014/main" id="{40E890C0-9110-244E-81E1-88BC00AC500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324326" y="4973332"/>
            <a:ext cx="1271360" cy="1271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751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Freeform: Shape 7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76BF2C7-D7B8-D24C-8C02-44CC6DE4FFB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The Global Prison Challenges Programme</a:t>
            </a:r>
          </a:p>
        </p:txBody>
      </p:sp>
      <p:pic>
        <p:nvPicPr>
          <p:cNvPr id="3074" name="Picture 2">
            <a:extLst>
              <a:ext uri="{FF2B5EF4-FFF2-40B4-BE49-F238E27FC236}">
                <a16:creationId xmlns:a16="http://schemas.microsoft.com/office/drawing/2014/main" id="{8EE7BBFE-911A-E542-BBC9-EE6D1F95184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23808" y="18247"/>
            <a:ext cx="6888223" cy="685757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ecretary-General Appoints 25 Members to United Nations Committee of  Experts on International Cooperation in Tax Matters for 2021-2025 Term |  Centro Interamericano de Administraciones Tributarias">
            <a:extLst>
              <a:ext uri="{FF2B5EF4-FFF2-40B4-BE49-F238E27FC236}">
                <a16:creationId xmlns:a16="http://schemas.microsoft.com/office/drawing/2014/main" id="{8C74C43C-4C9B-6742-84BB-759672AC8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554" y="141721"/>
            <a:ext cx="3822700" cy="2120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42514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D3FA8-B107-9F46-A3F9-4C908D53C756}"/>
              </a:ext>
            </a:extLst>
          </p:cNvPr>
          <p:cNvSpPr>
            <a:spLocks noGrp="1"/>
          </p:cNvSpPr>
          <p:nvPr>
            <p:ph type="title"/>
          </p:nvPr>
        </p:nvSpPr>
        <p:spPr/>
        <p:txBody>
          <a:bodyPr/>
          <a:lstStyle/>
          <a:p>
            <a:r>
              <a:rPr lang="en-GB" sz="2800" dirty="0">
                <a:latin typeface="Calibri"/>
                <a:ea typeface="Calibri"/>
                <a:cs typeface="Calibri"/>
              </a:rPr>
              <a:t>Performance Tracker 2025: Prisons</a:t>
            </a:r>
            <a:r>
              <a:rPr lang="en-GB" sz="2800">
                <a:latin typeface="Calibri"/>
                <a:ea typeface="Calibri"/>
                <a:cs typeface="Calibri"/>
              </a:rPr>
              <a:t>  Institute for Government, October 2025</a:t>
            </a:r>
            <a:endParaRPr lang="en-US" sz="2800">
              <a:latin typeface="Calibri"/>
              <a:ea typeface="Calibri"/>
              <a:cs typeface="Calibri"/>
            </a:endParaRPr>
          </a:p>
          <a:p>
            <a:endParaRPr lang="en-GB" sz="2800" dirty="0">
              <a:latin typeface="Calibri"/>
              <a:ea typeface="Calibri"/>
              <a:cs typeface="Calibri"/>
            </a:endParaRPr>
          </a:p>
        </p:txBody>
      </p:sp>
      <p:sp>
        <p:nvSpPr>
          <p:cNvPr id="3" name="Content Placeholder 2">
            <a:extLst>
              <a:ext uri="{FF2B5EF4-FFF2-40B4-BE49-F238E27FC236}">
                <a16:creationId xmlns:a16="http://schemas.microsoft.com/office/drawing/2014/main" id="{52B0E908-033E-DA0A-CE75-2F1D7F50060C}"/>
              </a:ext>
            </a:extLst>
          </p:cNvPr>
          <p:cNvSpPr>
            <a:spLocks noGrp="1"/>
          </p:cNvSpPr>
          <p:nvPr>
            <p:ph idx="1"/>
          </p:nvPr>
        </p:nvSpPr>
        <p:spPr/>
        <p:txBody>
          <a:bodyPr vert="horz" lIns="91440" tIns="45720" rIns="91440" bIns="45720" rtlCol="0" anchor="t">
            <a:noAutofit/>
          </a:bodyPr>
          <a:lstStyle/>
          <a:p>
            <a:r>
              <a:rPr lang="en-GB" sz="2400" dirty="0">
                <a:latin typeface="Calibri"/>
                <a:ea typeface="Calibri"/>
                <a:cs typeface="Calibri"/>
              </a:rPr>
              <a:t>Prison conditions are described </a:t>
            </a:r>
            <a:r>
              <a:rPr lang="en-GB" sz="2400">
                <a:latin typeface="Calibri"/>
                <a:ea typeface="Calibri"/>
                <a:cs typeface="Calibri"/>
              </a:rPr>
              <a:t>as "appalling and getting worse." </a:t>
            </a:r>
          </a:p>
          <a:p>
            <a:r>
              <a:rPr lang="en-GB" sz="2400">
                <a:latin typeface="Calibri"/>
                <a:ea typeface="Calibri"/>
                <a:cs typeface="Calibri"/>
              </a:rPr>
              <a:t>Violence, drug use and limited purposeful activity remain major problems.</a:t>
            </a:r>
          </a:p>
          <a:p>
            <a:r>
              <a:rPr lang="en-GB" sz="2400">
                <a:latin typeface="Calibri"/>
                <a:ea typeface="Calibri"/>
                <a:cs typeface="Calibri"/>
              </a:rPr>
              <a:t>Overcrowding continues to undermine prison performance. </a:t>
            </a:r>
            <a:endParaRPr lang="en-GB" sz="2400" dirty="0">
              <a:latin typeface="Calibri"/>
              <a:ea typeface="Calibri"/>
              <a:cs typeface="Calibri"/>
            </a:endParaRPr>
          </a:p>
          <a:p>
            <a:r>
              <a:rPr lang="en-GB" sz="2400">
                <a:latin typeface="Calibri"/>
                <a:ea typeface="Calibri"/>
                <a:cs typeface="Calibri"/>
              </a:rPr>
              <a:t>Despite emergency early-release measures, prisons are expected to remain at or above capacity for the foreseeable future. </a:t>
            </a:r>
          </a:p>
          <a:p>
            <a:r>
              <a:rPr lang="en-GB" sz="2400" b="1">
                <a:latin typeface="Calibri"/>
                <a:ea typeface="Calibri"/>
                <a:cs typeface="Calibri"/>
              </a:rPr>
              <a:t>Even with sentencing reforms, the prison population is projected to remain under significant pressure.</a:t>
            </a:r>
            <a:endParaRPr lang="en-GB" sz="2400" b="1" dirty="0">
              <a:latin typeface="Calibri"/>
              <a:ea typeface="Calibri"/>
              <a:cs typeface="Calibri"/>
            </a:endParaRPr>
          </a:p>
          <a:p>
            <a:endParaRPr lang="en-GB" sz="2400" dirty="0">
              <a:ea typeface="Calibri"/>
              <a:cs typeface="Calibri"/>
            </a:endParaRPr>
          </a:p>
        </p:txBody>
      </p:sp>
    </p:spTree>
    <p:extLst>
      <p:ext uri="{BB962C8B-B14F-4D97-AF65-F5344CB8AC3E}">
        <p14:creationId xmlns:p14="http://schemas.microsoft.com/office/powerpoint/2010/main" val="109133554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6304D-104C-0384-A0CC-14B4FDFD49FE}"/>
              </a:ext>
            </a:extLst>
          </p:cNvPr>
          <p:cNvSpPr>
            <a:spLocks noGrp="1"/>
          </p:cNvSpPr>
          <p:nvPr>
            <p:ph type="title"/>
          </p:nvPr>
        </p:nvSpPr>
        <p:spPr/>
        <p:txBody>
          <a:bodyPr/>
          <a:lstStyle/>
          <a:p>
            <a:r>
              <a:rPr lang="en-GB" dirty="0">
                <a:cs typeface="Calibri Light"/>
              </a:rPr>
              <a:t>Gresham College Presentations </a:t>
            </a:r>
            <a:endParaRPr lang="en-GB" dirty="0"/>
          </a:p>
        </p:txBody>
      </p:sp>
      <p:sp>
        <p:nvSpPr>
          <p:cNvPr id="3" name="Content Placeholder 2">
            <a:extLst>
              <a:ext uri="{FF2B5EF4-FFF2-40B4-BE49-F238E27FC236}">
                <a16:creationId xmlns:a16="http://schemas.microsoft.com/office/drawing/2014/main" id="{541E3E31-AF50-B1A9-4AC0-07DFC3791CD6}"/>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Prison and Why We Send People There: Does it Work? Should it?</a:t>
            </a:r>
            <a:endParaRPr lang="en-GB" dirty="0">
              <a:latin typeface="Calibri Light"/>
              <a:ea typeface="Calibri Light"/>
              <a:cs typeface="Calibri Light"/>
            </a:endParaRPr>
          </a:p>
          <a:p>
            <a:endParaRPr lang="en-GB" dirty="0">
              <a:latin typeface="Calibri Light"/>
              <a:ea typeface="Calibri Light"/>
              <a:cs typeface="Calibri Light"/>
            </a:endParaRPr>
          </a:p>
          <a:p>
            <a:r>
              <a:rPr lang="en-GB" dirty="0">
                <a:ea typeface="+mn-lt"/>
                <a:cs typeface="+mn-lt"/>
                <a:hlinkClick r:id="rId3"/>
              </a:rPr>
              <a:t>https://www.gresham.ac.uk/watch-now/prison-and-why-we-send-people-there-does-it-work-should-it</a:t>
            </a:r>
            <a:endParaRPr lang="en-GB" dirty="0">
              <a:latin typeface="Calibri Light"/>
              <a:ea typeface="+mn-lt"/>
              <a:cs typeface="Calibri Light"/>
            </a:endParaRPr>
          </a:p>
          <a:p>
            <a:endParaRPr lang="en-GB" dirty="0">
              <a:latin typeface="Calibri"/>
              <a:cs typeface="Calibri"/>
            </a:endParaRPr>
          </a:p>
          <a:p>
            <a:r>
              <a:rPr lang="en-GB" dirty="0">
                <a:ea typeface="+mn-lt"/>
                <a:cs typeface="+mn-lt"/>
                <a:hlinkClick r:id="rId4"/>
              </a:rPr>
              <a:t>Do Prisons Work?</a:t>
            </a:r>
            <a:endParaRPr lang="en-GB" dirty="0">
              <a:latin typeface="Calibri"/>
              <a:cs typeface="Calibri"/>
            </a:endParaRPr>
          </a:p>
        </p:txBody>
      </p:sp>
    </p:spTree>
    <p:extLst>
      <p:ext uri="{BB962C8B-B14F-4D97-AF65-F5344CB8AC3E}">
        <p14:creationId xmlns:p14="http://schemas.microsoft.com/office/powerpoint/2010/main" val="22127118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9383</Words>
  <Application>Microsoft Office PowerPoint</Application>
  <PresentationFormat>Widescreen</PresentationFormat>
  <Paragraphs>641</Paragraphs>
  <Slides>54</Slides>
  <Notes>40</Notes>
  <HiddenSlides>1</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54</vt:i4>
      </vt:variant>
    </vt:vector>
  </HeadingPairs>
  <TitlesOfParts>
    <vt:vector size="63" baseType="lpstr">
      <vt:lpstr>GuardianTextEgyptian</vt:lpstr>
      <vt:lpstr>inherit</vt:lpstr>
      <vt:lpstr>arial</vt:lpstr>
      <vt:lpstr>arial</vt:lpstr>
      <vt:lpstr>Calibri</vt:lpstr>
      <vt:lpstr>Calibri Light</vt:lpstr>
      <vt:lpstr>Courier New</vt:lpstr>
      <vt:lpstr>Wingdings</vt:lpstr>
      <vt:lpstr>Office Theme</vt:lpstr>
      <vt:lpstr>Imprisonment in England and Wales </vt:lpstr>
      <vt:lpstr> Independent Study:  </vt:lpstr>
      <vt:lpstr>Introduction to prisons</vt:lpstr>
      <vt:lpstr>Assignment link</vt:lpstr>
      <vt:lpstr>Punishment of the Past? </vt:lpstr>
      <vt:lpstr>PowerPoint Presentation</vt:lpstr>
      <vt:lpstr>PowerPoint Presentation</vt:lpstr>
      <vt:lpstr>PowerPoint Presentation</vt:lpstr>
      <vt:lpstr>Jeremy Bentham</vt:lpstr>
      <vt:lpstr>PowerPoint Presentation</vt:lpstr>
      <vt:lpstr>Design of Prisons</vt:lpstr>
      <vt:lpstr>Architecture - HM Prison Leicester 1829 / Deer-bolt Prison 1973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C20th – C21st Century prisons</vt:lpstr>
      <vt:lpstr>PowerPoint Presentation</vt:lpstr>
      <vt:lpstr>PowerPoint Presentation</vt:lpstr>
      <vt:lpstr>A discussion still today...</vt:lpstr>
      <vt:lpstr>PowerPoint Presentation</vt:lpstr>
      <vt:lpstr>PowerPoint Presentation</vt:lpstr>
      <vt:lpstr>PowerPoint Presentation</vt:lpstr>
      <vt:lpstr>Total Institutions </vt:lpstr>
      <vt:lpstr>  Total Institutions </vt:lpstr>
      <vt:lpstr>Three Spheres</vt:lpstr>
      <vt:lpstr>PowerPoint Presentation</vt:lpstr>
      <vt:lpstr>PowerPoint Presentation</vt:lpstr>
      <vt:lpstr>PowerPoint Presentation</vt:lpstr>
      <vt:lpstr>What are the Purposes of Imprisonment Today?</vt:lpstr>
      <vt:lpstr>PowerPoint Presentation</vt:lpstr>
      <vt:lpstr>PowerPoint Presentation</vt:lpstr>
      <vt:lpstr>PowerPoint Presentation</vt:lpstr>
      <vt:lpstr>Prisons in England and Wales </vt:lpstr>
      <vt:lpstr>Prison Population</vt:lpstr>
      <vt:lpstr>Prison numbers </vt:lpstr>
      <vt:lpstr>PowerPoint Presentation</vt:lpstr>
      <vt:lpstr>PowerPoint Presentation</vt:lpstr>
      <vt:lpstr>PowerPoint Presentation</vt:lpstr>
      <vt:lpstr>PowerPoint Presentation</vt:lpstr>
      <vt:lpstr>PowerPoint Presentation</vt:lpstr>
      <vt:lpstr>Types of Prisons in England &amp; Wales</vt:lpstr>
      <vt:lpstr>PowerPoint Presentation</vt:lpstr>
      <vt:lpstr>Female Prisoners and Young Adults </vt:lpstr>
      <vt:lpstr>PowerPoint Presentation</vt:lpstr>
      <vt:lpstr>PowerPoint Presentation</vt:lpstr>
      <vt:lpstr>Research Group Task   “The Prison Crisis” </vt:lpstr>
      <vt:lpstr>The Global Prison Challenges Programme</vt:lpstr>
      <vt:lpstr>Performance Tracker 2025: Prisons  Institute for Government, October 2025 </vt:lpstr>
      <vt:lpstr>Gresham College Presentations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Imprisonment in England and Wales</dc:title>
  <dc:creator>Rhiannon Lloyd</dc:creator>
  <cp:lastModifiedBy>Jane Davies</cp:lastModifiedBy>
  <cp:revision>425</cp:revision>
  <dcterms:created xsi:type="dcterms:W3CDTF">2021-10-28T08:39:40Z</dcterms:created>
  <dcterms:modified xsi:type="dcterms:W3CDTF">2026-10-16T14:13:08Z</dcterms:modified>
</cp:coreProperties>
</file>