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71" r:id="rId3"/>
    <p:sldId id="257" r:id="rId4"/>
    <p:sldId id="258" r:id="rId5"/>
    <p:sldId id="266" r:id="rId6"/>
    <p:sldId id="259" r:id="rId7"/>
    <p:sldId id="261" r:id="rId8"/>
    <p:sldId id="267" r:id="rId9"/>
    <p:sldId id="260" r:id="rId10"/>
    <p:sldId id="268" r:id="rId11"/>
    <p:sldId id="262" r:id="rId12"/>
    <p:sldId id="263" r:id="rId13"/>
    <p:sldId id="264" r:id="rId14"/>
    <p:sldId id="272" r:id="rId15"/>
    <p:sldId id="265" r:id="rId16"/>
    <p:sldId id="269" r:id="rId17"/>
    <p:sldId id="270" r:id="rId18"/>
  </p:sldIdLst>
  <p:sldSz cx="18288000" cy="10287000"/>
  <p:notesSz cx="6858000" cy="9144000"/>
  <p:embeddedFontLst>
    <p:embeddedFont>
      <p:font typeface="Arial Black" panose="020B0A04020102020204" pitchFamily="34" charset="0"/>
      <p:bold r:id="rId20"/>
    </p:embeddedFont>
    <p:embeddedFont>
      <p:font typeface="League Spartan" panose="020B0604020202020204" charset="0"/>
      <p:regular r:id="rId21"/>
    </p:embeddedFont>
    <p:embeddedFont>
      <p:font typeface="Open Sans" panose="020B0606030504020204" pitchFamily="34" charset="0"/>
      <p:regular r:id="rId22"/>
      <p:bold r:id="rId23"/>
      <p:italic r:id="rId24"/>
      <p:boldItalic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1" d="100"/>
          <a:sy n="41" d="100"/>
        </p:scale>
        <p:origin x="82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ADBA89-C435-4797-90A6-98E583EB4608}" type="datetimeFigureOut">
              <a:rPr lang="en-IN" smtClean="0"/>
              <a:t>17-11-2025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A96FFD-1F2A-444F-8910-643D87FDE517}" type="slidenum">
              <a:rPr lang="en-IN" smtClean="0"/>
              <a:t>‹#›</a:t>
            </a:fld>
            <a:endParaRPr lang="en-IN"/>
          </a:p>
        </p:txBody>
      </p:sp>
    </p:spTree>
    <p:extLst>
      <p:ext uri="{BB962C8B-B14F-4D97-AF65-F5344CB8AC3E}">
        <p14:creationId xmlns:p14="http://schemas.microsoft.com/office/powerpoint/2010/main" val="3461399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AA96FFD-1F2A-444F-8910-643D87FDE517}" type="slidenum">
              <a:rPr lang="en-IN" smtClean="0"/>
              <a:t>5</a:t>
            </a:fld>
            <a:endParaRPr lang="en-IN"/>
          </a:p>
        </p:txBody>
      </p:sp>
    </p:spTree>
    <p:extLst>
      <p:ext uri="{BB962C8B-B14F-4D97-AF65-F5344CB8AC3E}">
        <p14:creationId xmlns:p14="http://schemas.microsoft.com/office/powerpoint/2010/main" val="3371633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svg"/><Relationship Id="rId7" Type="http://schemas.openxmlformats.org/officeDocument/2006/relationships/image" Target="../media/image10.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7.svg"/></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4.svg"/><Relationship Id="rId12" Type="http://schemas.openxmlformats.org/officeDocument/2006/relationships/image" Target="../media/image4.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7.svg"/></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8.jpeg"/><Relationship Id="rId3" Type="http://schemas.openxmlformats.org/officeDocument/2006/relationships/image" Target="../media/image12.svg"/><Relationship Id="rId7" Type="http://schemas.openxmlformats.org/officeDocument/2006/relationships/image" Target="../media/image14.svg"/><Relationship Id="rId12" Type="http://schemas.openxmlformats.org/officeDocument/2006/relationships/image" Target="../media/image4.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7.svg"/></Relationships>
</file>

<file path=ppt/slides/_rels/slide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 Id="rId9" Type="http://schemas.openxmlformats.org/officeDocument/2006/relationships/image" Target="../media/image25.jpeg"/></Relationships>
</file>

<file path=ppt/slides/_rels/slide6.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10.svg"/><Relationship Id="rId7" Type="http://schemas.openxmlformats.org/officeDocument/2006/relationships/image" Target="../media/image7.sv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0.png"/><Relationship Id="rId5" Type="http://schemas.openxmlformats.org/officeDocument/2006/relationships/image" Target="../media/image27.svg"/><Relationship Id="rId10" Type="http://schemas.openxmlformats.org/officeDocument/2006/relationships/image" Target="../media/image4.png"/><Relationship Id="rId4" Type="http://schemas.openxmlformats.org/officeDocument/2006/relationships/image" Target="../media/image26.png"/><Relationship Id="rId9" Type="http://schemas.openxmlformats.org/officeDocument/2006/relationships/image" Target="../media/image29.svg"/></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10.svg"/><Relationship Id="rId7" Type="http://schemas.openxmlformats.org/officeDocument/2006/relationships/image" Target="../media/image7.sv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27.svg"/><Relationship Id="rId10" Type="http://schemas.openxmlformats.org/officeDocument/2006/relationships/image" Target="../media/image4.png"/><Relationship Id="rId4" Type="http://schemas.openxmlformats.org/officeDocument/2006/relationships/image" Target="../media/image26.png"/><Relationship Id="rId9" Type="http://schemas.openxmlformats.org/officeDocument/2006/relationships/image" Target="../media/image29.svg"/></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0.svg"/><Relationship Id="rId7" Type="http://schemas.openxmlformats.org/officeDocument/2006/relationships/image" Target="../media/image29.sv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image" Target="../media/image27.svg"/><Relationship Id="rId10" Type="http://schemas.openxmlformats.org/officeDocument/2006/relationships/image" Target="../media/image32.svg"/><Relationship Id="rId4" Type="http://schemas.openxmlformats.org/officeDocument/2006/relationships/image" Target="../media/image26.png"/><Relationship Id="rId9" Type="http://schemas.openxmlformats.org/officeDocument/2006/relationships/image" Target="../media/image31.png"/></Relationships>
</file>

<file path=ppt/slides/_rels/slide10.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20.svg"/><Relationship Id="rId7" Type="http://schemas.openxmlformats.org/officeDocument/2006/relationships/image" Target="../media/image36.sv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24.svg"/><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45.svg"/><Relationship Id="rId18" Type="http://schemas.openxmlformats.org/officeDocument/2006/relationships/image" Target="../media/image50.png"/><Relationship Id="rId3" Type="http://schemas.openxmlformats.org/officeDocument/2006/relationships/image" Target="../media/image10.svg"/><Relationship Id="rId21" Type="http://schemas.openxmlformats.org/officeDocument/2006/relationships/image" Target="../media/image53.svg"/><Relationship Id="rId7" Type="http://schemas.openxmlformats.org/officeDocument/2006/relationships/image" Target="../media/image41.svg"/><Relationship Id="rId12" Type="http://schemas.openxmlformats.org/officeDocument/2006/relationships/image" Target="../media/image44.png"/><Relationship Id="rId17" Type="http://schemas.openxmlformats.org/officeDocument/2006/relationships/image" Target="../media/image49.svg"/><Relationship Id="rId2" Type="http://schemas.openxmlformats.org/officeDocument/2006/relationships/image" Target="../media/image9.png"/><Relationship Id="rId16" Type="http://schemas.openxmlformats.org/officeDocument/2006/relationships/image" Target="../media/image48.png"/><Relationship Id="rId20" Type="http://schemas.openxmlformats.org/officeDocument/2006/relationships/image" Target="../media/image52.png"/><Relationship Id="rId1" Type="http://schemas.openxmlformats.org/officeDocument/2006/relationships/slideLayout" Target="../slideLayouts/slideLayout7.xml"/><Relationship Id="rId6" Type="http://schemas.openxmlformats.org/officeDocument/2006/relationships/image" Target="../media/image40.png"/><Relationship Id="rId11" Type="http://schemas.openxmlformats.org/officeDocument/2006/relationships/image" Target="../media/image43.svg"/><Relationship Id="rId5" Type="http://schemas.openxmlformats.org/officeDocument/2006/relationships/image" Target="../media/image39.svg"/><Relationship Id="rId15" Type="http://schemas.openxmlformats.org/officeDocument/2006/relationships/image" Target="../media/image47.svg"/><Relationship Id="rId10" Type="http://schemas.openxmlformats.org/officeDocument/2006/relationships/image" Target="../media/image42.png"/><Relationship Id="rId19" Type="http://schemas.openxmlformats.org/officeDocument/2006/relationships/image" Target="../media/image51.svg"/><Relationship Id="rId4" Type="http://schemas.openxmlformats.org/officeDocument/2006/relationships/image" Target="../media/image38.png"/><Relationship Id="rId9" Type="http://schemas.openxmlformats.org/officeDocument/2006/relationships/image" Target="../media/image16.svg"/><Relationship Id="rId14" Type="http://schemas.openxmlformats.org/officeDocument/2006/relationships/image" Target="../media/image46.png"/></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45.svg"/><Relationship Id="rId3" Type="http://schemas.openxmlformats.org/officeDocument/2006/relationships/image" Target="../media/image10.svg"/><Relationship Id="rId7" Type="http://schemas.openxmlformats.org/officeDocument/2006/relationships/image" Target="../media/image41.svg"/><Relationship Id="rId12" Type="http://schemas.openxmlformats.org/officeDocument/2006/relationships/image" Target="../media/image44.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40.png"/><Relationship Id="rId11" Type="http://schemas.openxmlformats.org/officeDocument/2006/relationships/image" Target="../media/image43.svg"/><Relationship Id="rId5" Type="http://schemas.openxmlformats.org/officeDocument/2006/relationships/image" Target="../media/image39.svg"/><Relationship Id="rId10" Type="http://schemas.openxmlformats.org/officeDocument/2006/relationships/image" Target="../media/image42.png"/><Relationship Id="rId4" Type="http://schemas.openxmlformats.org/officeDocument/2006/relationships/image" Target="../media/image38.png"/><Relationship Id="rId9" Type="http://schemas.openxmlformats.org/officeDocument/2006/relationships/image" Target="../media/image16.svg"/></Relationships>
</file>

<file path=ppt/slides/_rels/slide14.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5.svg"/><Relationship Id="rId3" Type="http://schemas.openxmlformats.org/officeDocument/2006/relationships/image" Target="../media/image10.svg"/><Relationship Id="rId7" Type="http://schemas.openxmlformats.org/officeDocument/2006/relationships/image" Target="../media/image16.svg"/><Relationship Id="rId12" Type="http://schemas.openxmlformats.org/officeDocument/2006/relationships/image" Target="../media/image44.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5.png"/><Relationship Id="rId11" Type="http://schemas.openxmlformats.org/officeDocument/2006/relationships/image" Target="../media/image43.svg"/><Relationship Id="rId5" Type="http://schemas.openxmlformats.org/officeDocument/2006/relationships/image" Target="../media/image41.svg"/><Relationship Id="rId10" Type="http://schemas.openxmlformats.org/officeDocument/2006/relationships/image" Target="../media/image42.png"/><Relationship Id="rId4" Type="http://schemas.openxmlformats.org/officeDocument/2006/relationships/image" Target="../media/image40.png"/><Relationship Id="rId9" Type="http://schemas.openxmlformats.org/officeDocument/2006/relationships/image" Target="../media/image39.svg"/></Relationships>
</file>

<file path=ppt/slides/_rels/slide15.xml.rels><?xml version="1.0" encoding="UTF-8" standalone="yes"?>
<Relationships xmlns="http://schemas.openxmlformats.org/package/2006/relationships"><Relationship Id="rId8" Type="http://schemas.openxmlformats.org/officeDocument/2006/relationships/image" Target="../media/image57.svg"/><Relationship Id="rId13" Type="http://schemas.openxmlformats.org/officeDocument/2006/relationships/image" Target="../media/image6.png"/><Relationship Id="rId3" Type="http://schemas.openxmlformats.org/officeDocument/2006/relationships/image" Target="../media/image2.svg"/><Relationship Id="rId7" Type="http://schemas.openxmlformats.org/officeDocument/2006/relationships/image" Target="../media/image56.png"/><Relationship Id="rId12" Type="http://schemas.openxmlformats.org/officeDocument/2006/relationships/image" Target="../media/image10.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5.svg"/><Relationship Id="rId11" Type="http://schemas.openxmlformats.org/officeDocument/2006/relationships/image" Target="../media/image9.png"/><Relationship Id="rId5" Type="http://schemas.openxmlformats.org/officeDocument/2006/relationships/image" Target="../media/image54.png"/><Relationship Id="rId10" Type="http://schemas.openxmlformats.org/officeDocument/2006/relationships/image" Target="../media/image5.png"/><Relationship Id="rId4" Type="http://schemas.openxmlformats.org/officeDocument/2006/relationships/image" Target="../media/image3.png"/><Relationship Id="rId9" Type="http://schemas.openxmlformats.org/officeDocument/2006/relationships/image" Target="../media/image4.png"/><Relationship Id="rId14" Type="http://schemas.openxmlformats.org/officeDocument/2006/relationships/image" Target="../media/image7.svg"/></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publication/saving-babies-lives-version-two-a-care-bundle-for-reducing-perinatal-mortality" TargetMode="External"/><Relationship Id="rId13" Type="http://schemas.openxmlformats.org/officeDocument/2006/relationships/hyperlink" Target="https://www.gov.uk/government/publications/final-report-of-the-ockenden-review" TargetMode="External"/><Relationship Id="rId3" Type="http://schemas.openxmlformats.org/officeDocument/2006/relationships/image" Target="../media/image2.svg"/><Relationship Id="rId7" Type="http://schemas.openxmlformats.org/officeDocument/2006/relationships/hyperlink" Target="https://www.england.nhs.uk/patient-safety/patient-safety-culture/being-fair-tool" TargetMode="External"/><Relationship Id="rId12" Type="http://schemas.openxmlformats.org/officeDocument/2006/relationships/hyperlink" Target="https://www.nice.org.uk/guidance/ng235"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england.nhs.uk/publication/better-births-improving-outcomes-of-maternity-services-in-england-a-five-year-forward-view-for-maternity-care" TargetMode="External"/><Relationship Id="rId11" Type="http://schemas.openxmlformats.org/officeDocument/2006/relationships/hyperlink" Target="https://www.england.nhs.uk/long-read/improving-patient-safety-culture-a-practical-guide" TargetMode="External"/><Relationship Id="rId5" Type="http://schemas.openxmlformats.org/officeDocument/2006/relationships/hyperlink" Target="https://www.gov.uk/government/news/new-ambition-to-halve-rate-of-stillbirths-and-infant-deaths" TargetMode="External"/><Relationship Id="rId10" Type="http://schemas.openxmlformats.org/officeDocument/2006/relationships/hyperlink" Target="https://www.england.nhs.uk/patient-safety/patient-safety-insight/incident-response-framework" TargetMode="External"/><Relationship Id="rId4" Type="http://schemas.openxmlformats.org/officeDocument/2006/relationships/hyperlink" Target="https://www.cqc.org.uk/publications/maternity-services-2022-2024/safety" TargetMode="External"/><Relationship Id="rId9" Type="http://schemas.openxmlformats.org/officeDocument/2006/relationships/hyperlink" Target="https://www.england.nhs.uk/patient-safety/the-nhs-patient-safety-strategy"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pixabay.com/" TargetMode="External"/><Relationship Id="rId3" Type="http://schemas.openxmlformats.org/officeDocument/2006/relationships/image" Target="../media/image2.svg"/><Relationship Id="rId7" Type="http://schemas.openxmlformats.org/officeDocument/2006/relationships/hyperlink" Target="https://www.pexels.com/"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who.int/" TargetMode="External"/><Relationship Id="rId5" Type="http://schemas.openxmlformats.org/officeDocument/2006/relationships/hyperlink" Target="https://www.england.nhs.uk/" TargetMode="External"/><Relationship Id="rId4" Type="http://schemas.openxmlformats.org/officeDocument/2006/relationships/image" Target="../media/image3.png"/><Relationship Id="rId9" Type="http://schemas.openxmlformats.org/officeDocument/2006/relationships/hyperlink" Target="https://www.unsplash.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DE59">
                <a:alpha val="13500"/>
              </a:srgbClr>
            </a:gs>
            <a:gs pos="50000">
              <a:srgbClr val="459021">
                <a:alpha val="14000"/>
              </a:srgbClr>
            </a:gs>
            <a:gs pos="100000">
              <a:srgbClr val="FF9D66">
                <a:alpha val="45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flipV="1">
            <a:off x="14735058" y="-57565"/>
            <a:ext cx="3619748" cy="3786051"/>
          </a:xfrm>
          <a:custGeom>
            <a:avLst/>
            <a:gdLst/>
            <a:ahLst/>
            <a:cxnLst/>
            <a:rect l="l" t="t" r="r" b="b"/>
            <a:pathLst>
              <a:path w="3619748" h="3786051">
                <a:moveTo>
                  <a:pt x="0" y="3786052"/>
                </a:moveTo>
                <a:lnTo>
                  <a:pt x="3619748" y="3786052"/>
                </a:lnTo>
                <a:lnTo>
                  <a:pt x="3619748" y="0"/>
                </a:lnTo>
                <a:lnTo>
                  <a:pt x="0" y="0"/>
                </a:lnTo>
                <a:lnTo>
                  <a:pt x="0" y="3786052"/>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rot="-5400000" flipH="1" flipV="1">
            <a:off x="107201" y="5710864"/>
            <a:ext cx="4551400" cy="4760506"/>
          </a:xfrm>
          <a:custGeom>
            <a:avLst/>
            <a:gdLst/>
            <a:ahLst/>
            <a:cxnLst/>
            <a:rect l="l" t="t" r="r" b="b"/>
            <a:pathLst>
              <a:path w="4551400" h="4760506">
                <a:moveTo>
                  <a:pt x="4551399" y="4760506"/>
                </a:moveTo>
                <a:lnTo>
                  <a:pt x="0" y="4760506"/>
                </a:lnTo>
                <a:lnTo>
                  <a:pt x="0" y="0"/>
                </a:lnTo>
                <a:lnTo>
                  <a:pt x="4551399" y="0"/>
                </a:lnTo>
                <a:lnTo>
                  <a:pt x="4551399" y="476050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a:off x="3475765" y="7747715"/>
            <a:ext cx="10650058" cy="3370695"/>
          </a:xfrm>
          <a:custGeom>
            <a:avLst/>
            <a:gdLst/>
            <a:ahLst/>
            <a:cxnLst/>
            <a:rect l="l" t="t" r="r" b="b"/>
            <a:pathLst>
              <a:path w="10650058" h="3370695">
                <a:moveTo>
                  <a:pt x="0" y="0"/>
                </a:moveTo>
                <a:lnTo>
                  <a:pt x="10650058" y="0"/>
                </a:lnTo>
                <a:lnTo>
                  <a:pt x="10650058" y="3370695"/>
                </a:lnTo>
                <a:lnTo>
                  <a:pt x="0" y="3370695"/>
                </a:lnTo>
                <a:lnTo>
                  <a:pt x="0" y="0"/>
                </a:lnTo>
                <a:close/>
              </a:path>
            </a:pathLst>
          </a:custGeom>
          <a:blipFill>
            <a:blip r:embed="rId4"/>
            <a:stretch>
              <a:fillRect t="-4000" b="-4000"/>
            </a:stretch>
          </a:blipFill>
        </p:spPr>
        <p:txBody>
          <a:bodyPr/>
          <a:lstStyle/>
          <a:p>
            <a:endParaRPr lang="en-IN"/>
          </a:p>
        </p:txBody>
      </p:sp>
      <p:sp>
        <p:nvSpPr>
          <p:cNvPr id="7" name="Freeform 7"/>
          <p:cNvSpPr/>
          <p:nvPr/>
        </p:nvSpPr>
        <p:spPr>
          <a:xfrm>
            <a:off x="14125823" y="3627514"/>
            <a:ext cx="801057" cy="800056"/>
          </a:xfrm>
          <a:custGeom>
            <a:avLst/>
            <a:gdLst/>
            <a:ahLst/>
            <a:cxnLst/>
            <a:rect l="l" t="t" r="r" b="b"/>
            <a:pathLst>
              <a:path w="801057" h="800056">
                <a:moveTo>
                  <a:pt x="0" y="0"/>
                </a:moveTo>
                <a:lnTo>
                  <a:pt x="801057" y="0"/>
                </a:lnTo>
                <a:lnTo>
                  <a:pt x="801057" y="800055"/>
                </a:lnTo>
                <a:lnTo>
                  <a:pt x="0" y="800055"/>
                </a:lnTo>
                <a:lnTo>
                  <a:pt x="0" y="0"/>
                </a:lnTo>
                <a:close/>
              </a:path>
            </a:pathLst>
          </a:custGeom>
          <a:blipFill>
            <a:blip r:embed="rId5"/>
            <a:stretch>
              <a:fillRect/>
            </a:stretch>
          </a:blipFill>
        </p:spPr>
        <p:txBody>
          <a:bodyPr/>
          <a:lstStyle/>
          <a:p>
            <a:endParaRPr lang="en-IN"/>
          </a:p>
        </p:txBody>
      </p:sp>
      <p:sp>
        <p:nvSpPr>
          <p:cNvPr id="8" name="Freeform 8"/>
          <p:cNvSpPr/>
          <p:nvPr/>
        </p:nvSpPr>
        <p:spPr>
          <a:xfrm rot="1291858">
            <a:off x="459633" y="2564017"/>
            <a:ext cx="1792765" cy="1882168"/>
          </a:xfrm>
          <a:custGeom>
            <a:avLst/>
            <a:gdLst/>
            <a:ahLst/>
            <a:cxnLst/>
            <a:rect l="l" t="t" r="r" b="b"/>
            <a:pathLst>
              <a:path w="1792765" h="1882168">
                <a:moveTo>
                  <a:pt x="0" y="0"/>
                </a:moveTo>
                <a:lnTo>
                  <a:pt x="1792766" y="0"/>
                </a:lnTo>
                <a:lnTo>
                  <a:pt x="1792766" y="1882168"/>
                </a:lnTo>
                <a:lnTo>
                  <a:pt x="0" y="1882168"/>
                </a:lnTo>
                <a:lnTo>
                  <a:pt x="0" y="0"/>
                </a:lnTo>
                <a:close/>
              </a:path>
            </a:pathLst>
          </a:custGeom>
          <a:blipFill>
            <a:blip r:embed="rId6"/>
            <a:stretch>
              <a:fillRect/>
            </a:stretch>
          </a:blipFill>
        </p:spPr>
        <p:txBody>
          <a:bodyPr/>
          <a:lstStyle/>
          <a:p>
            <a:endParaRPr lang="en-IN"/>
          </a:p>
        </p:txBody>
      </p:sp>
      <p:sp>
        <p:nvSpPr>
          <p:cNvPr id="9" name="Freeform 9"/>
          <p:cNvSpPr/>
          <p:nvPr/>
        </p:nvSpPr>
        <p:spPr>
          <a:xfrm>
            <a:off x="15886707" y="2484957"/>
            <a:ext cx="1133337" cy="1131921"/>
          </a:xfrm>
          <a:custGeom>
            <a:avLst/>
            <a:gdLst/>
            <a:ahLst/>
            <a:cxnLst/>
            <a:rect l="l" t="t" r="r" b="b"/>
            <a:pathLst>
              <a:path w="1133337" h="1131921">
                <a:moveTo>
                  <a:pt x="0" y="0"/>
                </a:moveTo>
                <a:lnTo>
                  <a:pt x="1133337" y="0"/>
                </a:lnTo>
                <a:lnTo>
                  <a:pt x="1133337" y="1131920"/>
                </a:lnTo>
                <a:lnTo>
                  <a:pt x="0" y="1131920"/>
                </a:lnTo>
                <a:lnTo>
                  <a:pt x="0" y="0"/>
                </a:lnTo>
                <a:close/>
              </a:path>
            </a:pathLst>
          </a:custGeom>
          <a:blipFill>
            <a:blip r:embed="rId5"/>
            <a:stretch>
              <a:fillRect/>
            </a:stretch>
          </a:blipFill>
        </p:spPr>
        <p:txBody>
          <a:bodyPr/>
          <a:lstStyle/>
          <a:p>
            <a:endParaRPr lang="en-IN"/>
          </a:p>
        </p:txBody>
      </p:sp>
      <p:sp>
        <p:nvSpPr>
          <p:cNvPr id="10" name="Freeform 10"/>
          <p:cNvSpPr/>
          <p:nvPr/>
        </p:nvSpPr>
        <p:spPr>
          <a:xfrm>
            <a:off x="3056119" y="2300711"/>
            <a:ext cx="839289" cy="838240"/>
          </a:xfrm>
          <a:custGeom>
            <a:avLst/>
            <a:gdLst/>
            <a:ahLst/>
            <a:cxnLst/>
            <a:rect l="l" t="t" r="r" b="b"/>
            <a:pathLst>
              <a:path w="839289" h="838240">
                <a:moveTo>
                  <a:pt x="0" y="0"/>
                </a:moveTo>
                <a:lnTo>
                  <a:pt x="839289" y="0"/>
                </a:lnTo>
                <a:lnTo>
                  <a:pt x="839289" y="838240"/>
                </a:lnTo>
                <a:lnTo>
                  <a:pt x="0" y="838240"/>
                </a:lnTo>
                <a:lnTo>
                  <a:pt x="0" y="0"/>
                </a:lnTo>
                <a:close/>
              </a:path>
            </a:pathLst>
          </a:custGeom>
          <a:blipFill>
            <a:blip r:embed="rId5"/>
            <a:stretch>
              <a:fillRect/>
            </a:stretch>
          </a:blipFill>
        </p:spPr>
        <p:txBody>
          <a:bodyPr/>
          <a:lstStyle/>
          <a:p>
            <a:endParaRPr lang="en-IN"/>
          </a:p>
        </p:txBody>
      </p:sp>
      <p:sp>
        <p:nvSpPr>
          <p:cNvPr id="19" name="Freeform 19"/>
          <p:cNvSpPr/>
          <p:nvPr/>
        </p:nvSpPr>
        <p:spPr>
          <a:xfrm>
            <a:off x="15595366" y="4984243"/>
            <a:ext cx="1899132" cy="1336299"/>
          </a:xfrm>
          <a:custGeom>
            <a:avLst/>
            <a:gdLst/>
            <a:ahLst/>
            <a:cxnLst/>
            <a:rect l="l" t="t" r="r" b="b"/>
            <a:pathLst>
              <a:path w="1899132" h="1336299">
                <a:moveTo>
                  <a:pt x="0" y="0"/>
                </a:moveTo>
                <a:lnTo>
                  <a:pt x="1899132" y="0"/>
                </a:lnTo>
                <a:lnTo>
                  <a:pt x="1899132" y="1336299"/>
                </a:lnTo>
                <a:lnTo>
                  <a:pt x="0" y="133629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20" name="TextBox 20"/>
          <p:cNvSpPr txBox="1"/>
          <p:nvPr/>
        </p:nvSpPr>
        <p:spPr>
          <a:xfrm>
            <a:off x="2013266" y="1669876"/>
            <a:ext cx="13963925" cy="1770100"/>
          </a:xfrm>
          <a:prstGeom prst="rect">
            <a:avLst/>
          </a:prstGeom>
        </p:spPr>
        <p:txBody>
          <a:bodyPr lIns="0" tIns="0" rIns="0" bIns="0" rtlCol="0" anchor="t">
            <a:spAutoFit/>
          </a:bodyPr>
          <a:lstStyle/>
          <a:p>
            <a:pPr algn="ctr">
              <a:lnSpc>
                <a:spcPts val="6650"/>
              </a:lnSpc>
            </a:pPr>
            <a:r>
              <a:rPr lang="en-US" sz="6928" dirty="0">
                <a:solidFill>
                  <a:srgbClr val="000000"/>
                </a:solidFill>
                <a:latin typeface="Arial Black" panose="020B0A04020102020204" pitchFamily="34" charset="0"/>
                <a:ea typeface="League Spartan"/>
                <a:cs typeface="League Spartan"/>
                <a:sym typeface="League Spartan"/>
              </a:rPr>
              <a:t>The Shrewsbury and Telford Maternity Scandal</a:t>
            </a:r>
          </a:p>
        </p:txBody>
      </p:sp>
      <p:sp>
        <p:nvSpPr>
          <p:cNvPr id="21" name="TextBox 21"/>
          <p:cNvSpPr txBox="1"/>
          <p:nvPr/>
        </p:nvSpPr>
        <p:spPr>
          <a:xfrm>
            <a:off x="1847250" y="345667"/>
            <a:ext cx="14543650" cy="882357"/>
          </a:xfrm>
          <a:prstGeom prst="rect">
            <a:avLst/>
          </a:prstGeom>
        </p:spPr>
        <p:txBody>
          <a:bodyPr wrap="square" lIns="0" tIns="0" rIns="0" bIns="0" rtlCol="0" anchor="t">
            <a:spAutoFit/>
          </a:bodyPr>
          <a:lstStyle/>
          <a:p>
            <a:pPr algn="ctr">
              <a:lnSpc>
                <a:spcPts val="3513"/>
              </a:lnSpc>
            </a:pPr>
            <a:r>
              <a:rPr lang="en-US" sz="2880" spc="895" dirty="0">
                <a:solidFill>
                  <a:srgbClr val="000000"/>
                </a:solidFill>
                <a:latin typeface="Arial" panose="020B0604020202020204" pitchFamily="34" charset="0"/>
                <a:ea typeface="Anton"/>
                <a:cs typeface="Arial" panose="020B0604020202020204" pitchFamily="34" charset="0"/>
                <a:sym typeface="Anton"/>
              </a:rPr>
              <a:t>A Critical Analysis of Systemic Failures in NHS Quality Assurance and Clinical Governance</a:t>
            </a:r>
          </a:p>
        </p:txBody>
      </p:sp>
      <p:sp>
        <p:nvSpPr>
          <p:cNvPr id="24" name="Freeform 24"/>
          <p:cNvSpPr/>
          <p:nvPr/>
        </p:nvSpPr>
        <p:spPr>
          <a:xfrm rot="4522270" flipH="1">
            <a:off x="365644" y="1106142"/>
            <a:ext cx="1445917" cy="1017400"/>
          </a:xfrm>
          <a:custGeom>
            <a:avLst/>
            <a:gdLst/>
            <a:ahLst/>
            <a:cxnLst/>
            <a:rect l="l" t="t" r="r" b="b"/>
            <a:pathLst>
              <a:path w="1445917" h="1017400">
                <a:moveTo>
                  <a:pt x="1445917" y="0"/>
                </a:moveTo>
                <a:lnTo>
                  <a:pt x="0" y="0"/>
                </a:lnTo>
                <a:lnTo>
                  <a:pt x="0" y="1017399"/>
                </a:lnTo>
                <a:lnTo>
                  <a:pt x="1445917" y="1017399"/>
                </a:lnTo>
                <a:lnTo>
                  <a:pt x="1445917"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6" name="TextBox 5">
            <a:extLst>
              <a:ext uri="{FF2B5EF4-FFF2-40B4-BE49-F238E27FC236}">
                <a16:creationId xmlns:a16="http://schemas.microsoft.com/office/drawing/2014/main" id="{D2AACC89-BDFC-4A7A-1CD6-5FD76B4B7DDD}"/>
              </a:ext>
            </a:extLst>
          </p:cNvPr>
          <p:cNvSpPr txBox="1"/>
          <p:nvPr/>
        </p:nvSpPr>
        <p:spPr>
          <a:xfrm>
            <a:off x="5556865" y="8617124"/>
            <a:ext cx="9174996" cy="1754326"/>
          </a:xfrm>
          <a:prstGeom prst="rect">
            <a:avLst/>
          </a:prstGeom>
          <a:noFill/>
        </p:spPr>
        <p:txBody>
          <a:bodyPr wrap="square">
            <a:spAutoFit/>
          </a:bodyPr>
          <a:lstStyle/>
          <a:p>
            <a:r>
              <a:rPr lang="en-IN" sz="1800" b="1" dirty="0">
                <a:effectLst/>
                <a:latin typeface="Arial" panose="020B0604020202020204" pitchFamily="34" charset="0"/>
                <a:ea typeface="Calibri" panose="020F0502020204030204" pitchFamily="34" charset="0"/>
                <a:cs typeface="Arial" panose="020B0604020202020204" pitchFamily="34" charset="0"/>
              </a:rPr>
              <a:t>Student Name:</a:t>
            </a:r>
            <a:r>
              <a:rPr lang="en-IN" sz="1800" dirty="0">
                <a:effectLst/>
                <a:latin typeface="Arial" panose="020B0604020202020204" pitchFamily="34" charset="0"/>
                <a:ea typeface="Calibri" panose="020F0502020204030204" pitchFamily="34" charset="0"/>
                <a:cs typeface="Arial" panose="020B0604020202020204" pitchFamily="34" charset="0"/>
              </a:rPr>
              <a:t> </a:t>
            </a:r>
            <a:r>
              <a:rPr lang="en-IN" dirty="0">
                <a:latin typeface="Arial" panose="020B0604020202020204" pitchFamily="34" charset="0"/>
                <a:ea typeface="Calibri" panose="020F0502020204030204" pitchFamily="34" charset="0"/>
                <a:cs typeface="Arial" panose="020B0604020202020204" pitchFamily="34" charset="0"/>
              </a:rPr>
              <a:t>Janvi Ishwarbhai Chauhan | </a:t>
            </a:r>
            <a:r>
              <a:rPr lang="en-IN" sz="1800" b="1" dirty="0">
                <a:effectLst/>
                <a:latin typeface="Arial" panose="020B0604020202020204" pitchFamily="34" charset="0"/>
                <a:ea typeface="Calibri" panose="020F0502020204030204" pitchFamily="34" charset="0"/>
                <a:cs typeface="Arial" panose="020B0604020202020204" pitchFamily="34" charset="0"/>
              </a:rPr>
              <a:t>Student ID:</a:t>
            </a:r>
            <a:r>
              <a:rPr lang="en-IN" sz="1800" dirty="0">
                <a:effectLst/>
                <a:latin typeface="Arial" panose="020B0604020202020204" pitchFamily="34" charset="0"/>
                <a:ea typeface="Calibri" panose="020F0502020204030204" pitchFamily="34" charset="0"/>
                <a:cs typeface="Arial" panose="020B0604020202020204" pitchFamily="34" charset="0"/>
              </a:rPr>
              <a:t> </a:t>
            </a:r>
            <a:r>
              <a:rPr lang="en-IN" dirty="0">
                <a:latin typeface="Arial" panose="020B0604020202020204" pitchFamily="34" charset="0"/>
                <a:ea typeface="Calibri" panose="020F0502020204030204" pitchFamily="34" charset="0"/>
                <a:cs typeface="Arial" panose="020B0604020202020204" pitchFamily="34" charset="0"/>
              </a:rPr>
              <a:t>2431585</a:t>
            </a:r>
            <a:br>
              <a:rPr lang="en-IN" sz="1800" dirty="0">
                <a:effectLst/>
                <a:latin typeface="Arial" panose="020B0604020202020204" pitchFamily="34" charset="0"/>
                <a:ea typeface="Calibri" panose="020F0502020204030204" pitchFamily="34" charset="0"/>
                <a:cs typeface="Arial" panose="020B0604020202020204" pitchFamily="34" charset="0"/>
              </a:rPr>
            </a:br>
            <a:r>
              <a:rPr lang="en-IN" sz="1800" b="1" dirty="0">
                <a:effectLst/>
                <a:latin typeface="Arial" panose="020B0604020202020204" pitchFamily="34" charset="0"/>
                <a:ea typeface="Calibri" panose="020F0502020204030204" pitchFamily="34" charset="0"/>
                <a:cs typeface="Arial" panose="020B0604020202020204" pitchFamily="34" charset="0"/>
              </a:rPr>
              <a:t>Programme:</a:t>
            </a:r>
            <a:r>
              <a:rPr lang="en-IN" sz="1800" dirty="0">
                <a:effectLst/>
                <a:latin typeface="Arial" panose="020B0604020202020204" pitchFamily="34" charset="0"/>
                <a:ea typeface="Calibri" panose="020F0502020204030204" pitchFamily="34" charset="0"/>
                <a:cs typeface="Arial" panose="020B0604020202020204" pitchFamily="34" charset="0"/>
              </a:rPr>
              <a:t> MSc Public Health and Social Care in Practice</a:t>
            </a:r>
            <a:br>
              <a:rPr lang="en-IN" sz="1800" dirty="0">
                <a:effectLst/>
                <a:latin typeface="Arial" panose="020B0604020202020204" pitchFamily="34" charset="0"/>
                <a:ea typeface="Calibri" panose="020F0502020204030204" pitchFamily="34" charset="0"/>
                <a:cs typeface="Arial" panose="020B0604020202020204" pitchFamily="34" charset="0"/>
              </a:rPr>
            </a:br>
            <a:r>
              <a:rPr lang="en-IN" sz="1800" b="1" dirty="0">
                <a:effectLst/>
                <a:latin typeface="Arial" panose="020B0604020202020204" pitchFamily="34" charset="0"/>
                <a:ea typeface="Calibri" panose="020F0502020204030204" pitchFamily="34" charset="0"/>
                <a:cs typeface="Arial" panose="020B0604020202020204" pitchFamily="34" charset="0"/>
              </a:rPr>
              <a:t>Module:</a:t>
            </a:r>
            <a:r>
              <a:rPr lang="en-IN" sz="1800" dirty="0">
                <a:effectLst/>
                <a:latin typeface="Arial" panose="020B0604020202020204" pitchFamily="34" charset="0"/>
                <a:ea typeface="Calibri" panose="020F0502020204030204" pitchFamily="34" charset="0"/>
                <a:cs typeface="Arial" panose="020B0604020202020204" pitchFamily="34" charset="0"/>
              </a:rPr>
              <a:t> Quality Assurance and Service Improvements</a:t>
            </a:r>
            <a:br>
              <a:rPr lang="en-IN" sz="1800" dirty="0">
                <a:effectLst/>
                <a:latin typeface="Arial" panose="020B0604020202020204" pitchFamily="34" charset="0"/>
                <a:ea typeface="Calibri" panose="020F0502020204030204" pitchFamily="34" charset="0"/>
                <a:cs typeface="Arial" panose="020B0604020202020204" pitchFamily="34" charset="0"/>
              </a:rPr>
            </a:br>
            <a:r>
              <a:rPr lang="en-IN" sz="1800" b="1" dirty="0">
                <a:effectLst/>
                <a:latin typeface="Arial" panose="020B0604020202020204" pitchFamily="34" charset="0"/>
                <a:ea typeface="Calibri" panose="020F0502020204030204" pitchFamily="34" charset="0"/>
                <a:cs typeface="Arial" panose="020B0604020202020204" pitchFamily="34" charset="0"/>
              </a:rPr>
              <a:t>Module Code:</a:t>
            </a:r>
            <a:r>
              <a:rPr lang="en-IN" sz="1800" dirty="0">
                <a:effectLst/>
                <a:latin typeface="Arial" panose="020B0604020202020204" pitchFamily="34" charset="0"/>
                <a:ea typeface="Calibri" panose="020F0502020204030204" pitchFamily="34" charset="0"/>
                <a:cs typeface="Arial" panose="020B0604020202020204" pitchFamily="34" charset="0"/>
              </a:rPr>
              <a:t> LCHS7006</a:t>
            </a:r>
            <a:br>
              <a:rPr lang="en-IN" sz="1800" dirty="0">
                <a:effectLst/>
                <a:latin typeface="Arial" panose="020B0604020202020204" pitchFamily="34" charset="0"/>
                <a:ea typeface="Calibri" panose="020F0502020204030204" pitchFamily="34" charset="0"/>
                <a:cs typeface="Arial" panose="020B0604020202020204" pitchFamily="34" charset="0"/>
              </a:rPr>
            </a:br>
            <a:r>
              <a:rPr lang="en-IN" sz="1800" b="1" dirty="0">
                <a:effectLst/>
                <a:latin typeface="Arial" panose="020B0604020202020204" pitchFamily="34" charset="0"/>
                <a:ea typeface="Calibri" panose="020F0502020204030204" pitchFamily="34" charset="0"/>
                <a:cs typeface="Arial" panose="020B0604020202020204" pitchFamily="34" charset="0"/>
              </a:rPr>
              <a:t>Lecturer:</a:t>
            </a:r>
            <a:r>
              <a:rPr lang="en-IN" sz="1800" dirty="0">
                <a:effectLst/>
                <a:latin typeface="Arial" panose="020B0604020202020204" pitchFamily="34" charset="0"/>
                <a:ea typeface="Calibri" panose="020F0502020204030204" pitchFamily="34" charset="0"/>
                <a:cs typeface="Arial" panose="020B0604020202020204" pitchFamily="34" charset="0"/>
              </a:rPr>
              <a:t> Shepherd Ziko</a:t>
            </a:r>
            <a:br>
              <a:rPr lang="en-IN" sz="1800" dirty="0">
                <a:effectLst/>
                <a:latin typeface="Arial" panose="020B0604020202020204" pitchFamily="34" charset="0"/>
                <a:ea typeface="Calibri" panose="020F050202020403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pic>
        <p:nvPicPr>
          <p:cNvPr id="10242" name="Picture 2" descr="The Royal Shrewsbury hospital, one of the facilities run by Shrewsbury and Telford NHS trust">
            <a:extLst>
              <a:ext uri="{FF2B5EF4-FFF2-40B4-BE49-F238E27FC236}">
                <a16:creationId xmlns:a16="http://schemas.microsoft.com/office/drawing/2014/main" id="{F322E367-08EA-3C25-607E-A2B5066919B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545197" y="4176215"/>
            <a:ext cx="7147755" cy="428865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8C66C98E-FD66-7A52-5634-707405316E8D}"/>
              </a:ext>
            </a:extLst>
          </p:cNvPr>
          <p:cNvSpPr txBox="1"/>
          <p:nvPr/>
        </p:nvSpPr>
        <p:spPr>
          <a:xfrm>
            <a:off x="11389693" y="3752700"/>
            <a:ext cx="9174996"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(NHS England, 2020)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500" fill="hold"/>
                                        <p:tgtEl>
                                          <p:spTgt spid="20"/>
                                        </p:tgtEl>
                                        <p:attrNameLst>
                                          <p:attrName>ppt_w</p:attrName>
                                        </p:attrNameLst>
                                      </p:cBhvr>
                                      <p:tavLst>
                                        <p:tav tm="0">
                                          <p:val>
                                            <p:fltVal val="0"/>
                                          </p:val>
                                        </p:tav>
                                        <p:tav tm="100000">
                                          <p:val>
                                            <p:strVal val="#ppt_w"/>
                                          </p:val>
                                        </p:tav>
                                      </p:tavLst>
                                    </p:anim>
                                    <p:anim calcmode="lin" valueType="num">
                                      <p:cBhvr>
                                        <p:cTn id="8" dur="500" fill="hold"/>
                                        <p:tgtEl>
                                          <p:spTgt spid="20"/>
                                        </p:tgtEl>
                                        <p:attrNameLst>
                                          <p:attrName>ppt_h</p:attrName>
                                        </p:attrNameLst>
                                      </p:cBhvr>
                                      <p:tavLst>
                                        <p:tav tm="0">
                                          <p:val>
                                            <p:fltVal val="0"/>
                                          </p:val>
                                        </p:tav>
                                        <p:tav tm="100000">
                                          <p:val>
                                            <p:strVal val="#ppt_h"/>
                                          </p:val>
                                        </p:tav>
                                      </p:tavLst>
                                    </p:anim>
                                    <p:animEffect transition="in" filter="fade">
                                      <p:cBhvr>
                                        <p:cTn id="9" dur="500"/>
                                        <p:tgtEl>
                                          <p:spTgt spid="20"/>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0242"/>
                                        </p:tgtEl>
                                        <p:attrNameLst>
                                          <p:attrName>style.visibility</p:attrName>
                                        </p:attrNameLst>
                                      </p:cBhvr>
                                      <p:to>
                                        <p:strVal val="visible"/>
                                      </p:to>
                                    </p:set>
                                    <p:animEffect transition="in" filter="fade">
                                      <p:cBhvr>
                                        <p:cTn id="14" dur="5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DE59">
                <a:alpha val="13500"/>
              </a:srgbClr>
            </a:gs>
            <a:gs pos="50000">
              <a:srgbClr val="459021">
                <a:alpha val="14000"/>
              </a:srgbClr>
            </a:gs>
            <a:gs pos="100000">
              <a:srgbClr val="FF9D66">
                <a:alpha val="4500"/>
              </a:srgbClr>
            </a:gs>
          </a:gsLst>
          <a:lin ang="0"/>
        </a:gradFill>
        <a:effectLst/>
      </p:bgPr>
    </p:bg>
    <p:spTree>
      <p:nvGrpSpPr>
        <p:cNvPr id="1" name="">
          <a:extLst>
            <a:ext uri="{FF2B5EF4-FFF2-40B4-BE49-F238E27FC236}">
              <a16:creationId xmlns:a16="http://schemas.microsoft.com/office/drawing/2014/main" id="{72C44662-A422-D687-6BD1-D861467D9CC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F04FA71-0DD2-71D2-730E-7D0470205F5B}"/>
              </a:ext>
            </a:extLst>
          </p:cNvPr>
          <p:cNvSpPr/>
          <p:nvPr/>
        </p:nvSpPr>
        <p:spPr>
          <a:xfrm flipV="1">
            <a:off x="14917159" y="-310640"/>
            <a:ext cx="3619748" cy="3786051"/>
          </a:xfrm>
          <a:custGeom>
            <a:avLst/>
            <a:gdLst/>
            <a:ahLst/>
            <a:cxnLst/>
            <a:rect l="l" t="t" r="r" b="b"/>
            <a:pathLst>
              <a:path w="3619748" h="3786051">
                <a:moveTo>
                  <a:pt x="0" y="3786052"/>
                </a:moveTo>
                <a:lnTo>
                  <a:pt x="3619748" y="3786052"/>
                </a:lnTo>
                <a:lnTo>
                  <a:pt x="3619748" y="0"/>
                </a:lnTo>
                <a:lnTo>
                  <a:pt x="0" y="0"/>
                </a:lnTo>
                <a:lnTo>
                  <a:pt x="0" y="3786052"/>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a:extLst>
              <a:ext uri="{FF2B5EF4-FFF2-40B4-BE49-F238E27FC236}">
                <a16:creationId xmlns:a16="http://schemas.microsoft.com/office/drawing/2014/main" id="{E02F589C-A3B6-E90F-D31D-59A63F083EA6}"/>
              </a:ext>
            </a:extLst>
          </p:cNvPr>
          <p:cNvSpPr/>
          <p:nvPr/>
        </p:nvSpPr>
        <p:spPr>
          <a:xfrm rot="-5400000" flipH="1" flipV="1">
            <a:off x="-767453" y="6001012"/>
            <a:ext cx="4551400" cy="4760506"/>
          </a:xfrm>
          <a:custGeom>
            <a:avLst/>
            <a:gdLst/>
            <a:ahLst/>
            <a:cxnLst/>
            <a:rect l="l" t="t" r="r" b="b"/>
            <a:pathLst>
              <a:path w="4551400" h="4760506">
                <a:moveTo>
                  <a:pt x="4551399" y="4760506"/>
                </a:moveTo>
                <a:lnTo>
                  <a:pt x="0" y="4760506"/>
                </a:lnTo>
                <a:lnTo>
                  <a:pt x="0" y="0"/>
                </a:lnTo>
                <a:lnTo>
                  <a:pt x="4551399" y="0"/>
                </a:lnTo>
                <a:lnTo>
                  <a:pt x="4551399" y="476050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a:extLst>
              <a:ext uri="{FF2B5EF4-FFF2-40B4-BE49-F238E27FC236}">
                <a16:creationId xmlns:a16="http://schemas.microsoft.com/office/drawing/2014/main" id="{B397B8FF-A8E3-AA55-3206-5EFF23E8BE3A}"/>
              </a:ext>
            </a:extLst>
          </p:cNvPr>
          <p:cNvSpPr/>
          <p:nvPr/>
        </p:nvSpPr>
        <p:spPr>
          <a:xfrm>
            <a:off x="3475765" y="7747715"/>
            <a:ext cx="10650058" cy="3370695"/>
          </a:xfrm>
          <a:custGeom>
            <a:avLst/>
            <a:gdLst/>
            <a:ahLst/>
            <a:cxnLst/>
            <a:rect l="l" t="t" r="r" b="b"/>
            <a:pathLst>
              <a:path w="10650058" h="3370695">
                <a:moveTo>
                  <a:pt x="0" y="0"/>
                </a:moveTo>
                <a:lnTo>
                  <a:pt x="10650058" y="0"/>
                </a:lnTo>
                <a:lnTo>
                  <a:pt x="10650058" y="3370695"/>
                </a:lnTo>
                <a:lnTo>
                  <a:pt x="0" y="3370695"/>
                </a:lnTo>
                <a:lnTo>
                  <a:pt x="0" y="0"/>
                </a:lnTo>
                <a:close/>
              </a:path>
            </a:pathLst>
          </a:custGeom>
          <a:blipFill>
            <a:blip r:embed="rId4"/>
            <a:stretch>
              <a:fillRect t="-4000" b="-4000"/>
            </a:stretch>
          </a:blipFill>
        </p:spPr>
        <p:txBody>
          <a:bodyPr/>
          <a:lstStyle/>
          <a:p>
            <a:endParaRPr lang="en-IN"/>
          </a:p>
        </p:txBody>
      </p:sp>
      <p:sp>
        <p:nvSpPr>
          <p:cNvPr id="7" name="Freeform 7">
            <a:extLst>
              <a:ext uri="{FF2B5EF4-FFF2-40B4-BE49-F238E27FC236}">
                <a16:creationId xmlns:a16="http://schemas.microsoft.com/office/drawing/2014/main" id="{577CDB8C-78F2-BCC1-B97E-9FA7EDC58C54}"/>
              </a:ext>
            </a:extLst>
          </p:cNvPr>
          <p:cNvSpPr/>
          <p:nvPr/>
        </p:nvSpPr>
        <p:spPr>
          <a:xfrm>
            <a:off x="14376150" y="5015361"/>
            <a:ext cx="801057" cy="800056"/>
          </a:xfrm>
          <a:custGeom>
            <a:avLst/>
            <a:gdLst/>
            <a:ahLst/>
            <a:cxnLst/>
            <a:rect l="l" t="t" r="r" b="b"/>
            <a:pathLst>
              <a:path w="801057" h="800056">
                <a:moveTo>
                  <a:pt x="0" y="0"/>
                </a:moveTo>
                <a:lnTo>
                  <a:pt x="801057" y="0"/>
                </a:lnTo>
                <a:lnTo>
                  <a:pt x="801057" y="800055"/>
                </a:lnTo>
                <a:lnTo>
                  <a:pt x="0" y="800055"/>
                </a:lnTo>
                <a:lnTo>
                  <a:pt x="0" y="0"/>
                </a:lnTo>
                <a:close/>
              </a:path>
            </a:pathLst>
          </a:custGeom>
          <a:blipFill>
            <a:blip r:embed="rId5"/>
            <a:stretch>
              <a:fillRect/>
            </a:stretch>
          </a:blipFill>
        </p:spPr>
        <p:txBody>
          <a:bodyPr/>
          <a:lstStyle/>
          <a:p>
            <a:endParaRPr lang="en-IN"/>
          </a:p>
        </p:txBody>
      </p:sp>
      <p:sp>
        <p:nvSpPr>
          <p:cNvPr id="9" name="Freeform 9">
            <a:extLst>
              <a:ext uri="{FF2B5EF4-FFF2-40B4-BE49-F238E27FC236}">
                <a16:creationId xmlns:a16="http://schemas.microsoft.com/office/drawing/2014/main" id="{12F0C230-4523-C46B-3596-22F732BB3ECE}"/>
              </a:ext>
            </a:extLst>
          </p:cNvPr>
          <p:cNvSpPr/>
          <p:nvPr/>
        </p:nvSpPr>
        <p:spPr>
          <a:xfrm>
            <a:off x="15978264" y="3475412"/>
            <a:ext cx="1133337" cy="1131921"/>
          </a:xfrm>
          <a:custGeom>
            <a:avLst/>
            <a:gdLst/>
            <a:ahLst/>
            <a:cxnLst/>
            <a:rect l="l" t="t" r="r" b="b"/>
            <a:pathLst>
              <a:path w="1133337" h="1131921">
                <a:moveTo>
                  <a:pt x="0" y="0"/>
                </a:moveTo>
                <a:lnTo>
                  <a:pt x="1133337" y="0"/>
                </a:lnTo>
                <a:lnTo>
                  <a:pt x="1133337" y="1131920"/>
                </a:lnTo>
                <a:lnTo>
                  <a:pt x="0" y="1131920"/>
                </a:lnTo>
                <a:lnTo>
                  <a:pt x="0" y="0"/>
                </a:lnTo>
                <a:close/>
              </a:path>
            </a:pathLst>
          </a:custGeom>
          <a:blipFill>
            <a:blip r:embed="rId5"/>
            <a:stretch>
              <a:fillRect/>
            </a:stretch>
          </a:blipFill>
        </p:spPr>
        <p:txBody>
          <a:bodyPr/>
          <a:lstStyle/>
          <a:p>
            <a:endParaRPr lang="en-IN"/>
          </a:p>
        </p:txBody>
      </p:sp>
      <p:sp>
        <p:nvSpPr>
          <p:cNvPr id="10" name="Freeform 10">
            <a:extLst>
              <a:ext uri="{FF2B5EF4-FFF2-40B4-BE49-F238E27FC236}">
                <a16:creationId xmlns:a16="http://schemas.microsoft.com/office/drawing/2014/main" id="{C2BE0636-0A65-FBBE-C0C9-D7ED0F270FC7}"/>
              </a:ext>
            </a:extLst>
          </p:cNvPr>
          <p:cNvSpPr/>
          <p:nvPr/>
        </p:nvSpPr>
        <p:spPr>
          <a:xfrm>
            <a:off x="12725400" y="2019300"/>
            <a:ext cx="839289" cy="838240"/>
          </a:xfrm>
          <a:custGeom>
            <a:avLst/>
            <a:gdLst/>
            <a:ahLst/>
            <a:cxnLst/>
            <a:rect l="l" t="t" r="r" b="b"/>
            <a:pathLst>
              <a:path w="839289" h="838240">
                <a:moveTo>
                  <a:pt x="0" y="0"/>
                </a:moveTo>
                <a:lnTo>
                  <a:pt x="839289" y="0"/>
                </a:lnTo>
                <a:lnTo>
                  <a:pt x="839289" y="838240"/>
                </a:lnTo>
                <a:lnTo>
                  <a:pt x="0" y="838240"/>
                </a:lnTo>
                <a:lnTo>
                  <a:pt x="0" y="0"/>
                </a:lnTo>
                <a:close/>
              </a:path>
            </a:pathLst>
          </a:custGeom>
          <a:blipFill>
            <a:blip r:embed="rId5"/>
            <a:stretch>
              <a:fillRect/>
            </a:stretch>
          </a:blipFill>
        </p:spPr>
        <p:txBody>
          <a:bodyPr/>
          <a:lstStyle/>
          <a:p>
            <a:endParaRPr lang="en-IN"/>
          </a:p>
        </p:txBody>
      </p:sp>
      <p:sp>
        <p:nvSpPr>
          <p:cNvPr id="18" name="Freeform 18">
            <a:extLst>
              <a:ext uri="{FF2B5EF4-FFF2-40B4-BE49-F238E27FC236}">
                <a16:creationId xmlns:a16="http://schemas.microsoft.com/office/drawing/2014/main" id="{2C51DFDD-4253-DDC6-2E63-AF0990FB49D8}"/>
              </a:ext>
            </a:extLst>
          </p:cNvPr>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9" name="Freeform 19">
            <a:extLst>
              <a:ext uri="{FF2B5EF4-FFF2-40B4-BE49-F238E27FC236}">
                <a16:creationId xmlns:a16="http://schemas.microsoft.com/office/drawing/2014/main" id="{10A54B6E-613A-3E7A-2D2A-A4972932B89D}"/>
              </a:ext>
            </a:extLst>
          </p:cNvPr>
          <p:cNvSpPr/>
          <p:nvPr/>
        </p:nvSpPr>
        <p:spPr>
          <a:xfrm>
            <a:off x="15360168" y="6411416"/>
            <a:ext cx="1899132" cy="1336299"/>
          </a:xfrm>
          <a:custGeom>
            <a:avLst/>
            <a:gdLst/>
            <a:ahLst/>
            <a:cxnLst/>
            <a:rect l="l" t="t" r="r" b="b"/>
            <a:pathLst>
              <a:path w="1899132" h="1336299">
                <a:moveTo>
                  <a:pt x="0" y="0"/>
                </a:moveTo>
                <a:lnTo>
                  <a:pt x="1899132" y="0"/>
                </a:lnTo>
                <a:lnTo>
                  <a:pt x="1899132" y="1336299"/>
                </a:lnTo>
                <a:lnTo>
                  <a:pt x="0" y="133629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20" name="TextBox 20">
            <a:extLst>
              <a:ext uri="{FF2B5EF4-FFF2-40B4-BE49-F238E27FC236}">
                <a16:creationId xmlns:a16="http://schemas.microsoft.com/office/drawing/2014/main" id="{D2A293D5-8DD6-5488-0BD7-7ABFA7116F98}"/>
              </a:ext>
            </a:extLst>
          </p:cNvPr>
          <p:cNvSpPr txBox="1"/>
          <p:nvPr/>
        </p:nvSpPr>
        <p:spPr>
          <a:xfrm>
            <a:off x="457200" y="667952"/>
            <a:ext cx="7849312" cy="1115690"/>
          </a:xfrm>
          <a:prstGeom prst="rect">
            <a:avLst/>
          </a:prstGeom>
        </p:spPr>
        <p:txBody>
          <a:bodyPr lIns="0" tIns="0" rIns="0" bIns="0" rtlCol="0" anchor="t">
            <a:spAutoFit/>
          </a:bodyPr>
          <a:lstStyle/>
          <a:p>
            <a:pPr algn="ctr">
              <a:lnSpc>
                <a:spcPts val="8746"/>
              </a:lnSpc>
            </a:pPr>
            <a:r>
              <a:rPr lang="en-US" sz="9110" dirty="0">
                <a:solidFill>
                  <a:srgbClr val="000000"/>
                </a:solidFill>
                <a:latin typeface="Arial" panose="020B0604020202020204" pitchFamily="34" charset="0"/>
                <a:ea typeface="League Spartan"/>
                <a:cs typeface="Arial" panose="020B0604020202020204" pitchFamily="34" charset="0"/>
                <a:sym typeface="League Spartan"/>
              </a:rPr>
              <a:t>Agenda</a:t>
            </a:r>
          </a:p>
        </p:txBody>
      </p:sp>
      <p:sp>
        <p:nvSpPr>
          <p:cNvPr id="22" name="TextBox 22">
            <a:extLst>
              <a:ext uri="{FF2B5EF4-FFF2-40B4-BE49-F238E27FC236}">
                <a16:creationId xmlns:a16="http://schemas.microsoft.com/office/drawing/2014/main" id="{ED39AAFD-E3CD-5545-6E3B-6B2941D7B4C7}"/>
              </a:ext>
            </a:extLst>
          </p:cNvPr>
          <p:cNvSpPr txBox="1"/>
          <p:nvPr/>
        </p:nvSpPr>
        <p:spPr>
          <a:xfrm>
            <a:off x="15502621" y="8337524"/>
            <a:ext cx="1579273" cy="182707"/>
          </a:xfrm>
          <a:prstGeom prst="rect">
            <a:avLst/>
          </a:prstGeom>
        </p:spPr>
        <p:txBody>
          <a:bodyPr lIns="0" tIns="0" rIns="0" bIns="0" rtlCol="0" anchor="t">
            <a:spAutoFit/>
          </a:bodyPr>
          <a:lstStyle/>
          <a:p>
            <a:pPr algn="ctr">
              <a:lnSpc>
                <a:spcPts val="1405"/>
              </a:lnSpc>
            </a:pPr>
            <a:r>
              <a:rPr lang="en-US" sz="1494">
                <a:solidFill>
                  <a:srgbClr val="FFFFFF"/>
                </a:solidFill>
                <a:latin typeface="League Spartan"/>
                <a:ea typeface="League Spartan"/>
                <a:cs typeface="League Spartan"/>
                <a:sym typeface="League Spartan"/>
              </a:rPr>
              <a:t>Learn More</a:t>
            </a:r>
          </a:p>
        </p:txBody>
      </p:sp>
      <p:sp>
        <p:nvSpPr>
          <p:cNvPr id="24" name="Freeform 24">
            <a:extLst>
              <a:ext uri="{FF2B5EF4-FFF2-40B4-BE49-F238E27FC236}">
                <a16:creationId xmlns:a16="http://schemas.microsoft.com/office/drawing/2014/main" id="{D7D37E7F-E755-C3F0-E053-18E2E487A1D1}"/>
              </a:ext>
            </a:extLst>
          </p:cNvPr>
          <p:cNvSpPr/>
          <p:nvPr/>
        </p:nvSpPr>
        <p:spPr>
          <a:xfrm rot="4522270" flipH="1">
            <a:off x="-62369" y="446945"/>
            <a:ext cx="1445917" cy="1017400"/>
          </a:xfrm>
          <a:custGeom>
            <a:avLst/>
            <a:gdLst/>
            <a:ahLst/>
            <a:cxnLst/>
            <a:rect l="l" t="t" r="r" b="b"/>
            <a:pathLst>
              <a:path w="1445917" h="1017400">
                <a:moveTo>
                  <a:pt x="1445917" y="0"/>
                </a:moveTo>
                <a:lnTo>
                  <a:pt x="0" y="0"/>
                </a:lnTo>
                <a:lnTo>
                  <a:pt x="0" y="1017399"/>
                </a:lnTo>
                <a:lnTo>
                  <a:pt x="1445917" y="1017399"/>
                </a:lnTo>
                <a:lnTo>
                  <a:pt x="1445917"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2" name="TextBox 11">
            <a:extLst>
              <a:ext uri="{FF2B5EF4-FFF2-40B4-BE49-F238E27FC236}">
                <a16:creationId xmlns:a16="http://schemas.microsoft.com/office/drawing/2014/main" id="{6365E424-FB49-EA87-8F43-C3EE8D019693}"/>
              </a:ext>
            </a:extLst>
          </p:cNvPr>
          <p:cNvSpPr txBox="1"/>
          <p:nvPr/>
        </p:nvSpPr>
        <p:spPr>
          <a:xfrm>
            <a:off x="1176399" y="2019568"/>
            <a:ext cx="9701938" cy="6247864"/>
          </a:xfrm>
          <a:prstGeom prst="rect">
            <a:avLst/>
          </a:prstGeom>
          <a:noFill/>
        </p:spPr>
        <p:txBody>
          <a:bodyPr wrap="square">
            <a:spAutoFit/>
          </a:bodyPr>
          <a:lstStyle/>
          <a:p>
            <a:pPr marL="285750" indent="-285750">
              <a:buFont typeface="Arial" panose="020B0604020202020204" pitchFamily="34" charset="0"/>
              <a:buChar char="•"/>
            </a:pPr>
            <a:r>
              <a:rPr lang="en-US" sz="4000" dirty="0">
                <a:latin typeface="Arial" panose="020B0604020202020204" pitchFamily="34" charset="0"/>
                <a:cs typeface="Arial" panose="020B0604020202020204" pitchFamily="34" charset="0"/>
              </a:rPr>
              <a:t>Introduction &amp; Background</a:t>
            </a:r>
          </a:p>
          <a:p>
            <a:pPr marL="285750" indent="-285750">
              <a:buFont typeface="Arial" panose="020B0604020202020204" pitchFamily="34" charset="0"/>
              <a:buChar char="•"/>
            </a:pPr>
            <a:r>
              <a:rPr lang="en-US" sz="4000" dirty="0">
                <a:latin typeface="Arial" panose="020B0604020202020204" pitchFamily="34" charset="0"/>
                <a:cs typeface="Arial" panose="020B0604020202020204" pitchFamily="34" charset="0"/>
              </a:rPr>
              <a:t>Scale of Harm</a:t>
            </a:r>
          </a:p>
          <a:p>
            <a:pPr marL="285750" indent="-285750">
              <a:buFont typeface="Arial" panose="020B0604020202020204" pitchFamily="34" charset="0"/>
              <a:buChar char="•"/>
            </a:pPr>
            <a:r>
              <a:rPr lang="en-US" sz="4000" dirty="0">
                <a:latin typeface="Arial" panose="020B0604020202020204" pitchFamily="34" charset="0"/>
                <a:cs typeface="Arial" panose="020B0604020202020204" pitchFamily="34" charset="0"/>
              </a:rPr>
              <a:t>Root Cause Analysis</a:t>
            </a:r>
          </a:p>
          <a:p>
            <a:pPr marL="285750" indent="-285750">
              <a:buFont typeface="Arial" panose="020B0604020202020204" pitchFamily="34" charset="0"/>
              <a:buChar char="•"/>
            </a:pPr>
            <a:r>
              <a:rPr lang="en-US" sz="4000" dirty="0">
                <a:latin typeface="Arial" panose="020B0604020202020204" pitchFamily="34" charset="0"/>
                <a:cs typeface="Arial" panose="020B0604020202020204" pitchFamily="34" charset="0"/>
              </a:rPr>
              <a:t>Theoretical Frameworks</a:t>
            </a:r>
          </a:p>
          <a:p>
            <a:pPr marL="285750" indent="-285750">
              <a:buFont typeface="Arial" panose="020B0604020202020204" pitchFamily="34" charset="0"/>
              <a:buChar char="•"/>
            </a:pPr>
            <a:r>
              <a:rPr lang="en-US" sz="4000" dirty="0">
                <a:latin typeface="Arial" panose="020B0604020202020204" pitchFamily="34" charset="0"/>
                <a:cs typeface="Arial" panose="020B0604020202020204" pitchFamily="34" charset="0"/>
              </a:rPr>
              <a:t>Policy &amp; Governance Failures</a:t>
            </a:r>
          </a:p>
          <a:p>
            <a:pPr marL="285750" indent="-285750">
              <a:buFont typeface="Arial" panose="020B0604020202020204" pitchFamily="34" charset="0"/>
              <a:buChar char="•"/>
            </a:pPr>
            <a:r>
              <a:rPr lang="en-US" sz="4000" dirty="0">
                <a:latin typeface="Arial" panose="020B0604020202020204" pitchFamily="34" charset="0"/>
                <a:cs typeface="Arial" panose="020B0604020202020204" pitchFamily="34" charset="0"/>
              </a:rPr>
              <a:t>Impact on Quality, Efficiency, Equity</a:t>
            </a:r>
          </a:p>
          <a:p>
            <a:pPr marL="285750" indent="-285750">
              <a:buFont typeface="Arial" panose="020B0604020202020204" pitchFamily="34" charset="0"/>
              <a:buChar char="•"/>
            </a:pPr>
            <a:r>
              <a:rPr lang="en-US" sz="4000" dirty="0">
                <a:latin typeface="Arial" panose="020B0604020202020204" pitchFamily="34" charset="0"/>
                <a:cs typeface="Arial" panose="020B0604020202020204" pitchFamily="34" charset="0"/>
              </a:rPr>
              <a:t>Key Lessons &amp; Quality Assurance Measures</a:t>
            </a:r>
          </a:p>
          <a:p>
            <a:pPr marL="285750" indent="-285750">
              <a:buFont typeface="Arial" panose="020B0604020202020204" pitchFamily="34" charset="0"/>
              <a:buChar char="•"/>
            </a:pPr>
            <a:r>
              <a:rPr lang="en-US" sz="4000" dirty="0">
                <a:latin typeface="Arial" panose="020B0604020202020204" pitchFamily="34" charset="0"/>
                <a:cs typeface="Arial" panose="020B0604020202020204" pitchFamily="34" charset="0"/>
              </a:rPr>
              <a:t>Conclusion</a:t>
            </a:r>
          </a:p>
          <a:p>
            <a:pPr marL="285750" indent="-285750">
              <a:buFont typeface="Arial" panose="020B0604020202020204" pitchFamily="34" charset="0"/>
              <a:buChar char="•"/>
            </a:pPr>
            <a:r>
              <a:rPr lang="en-US" sz="4000" dirty="0">
                <a:latin typeface="Arial" panose="020B0604020202020204" pitchFamily="34" charset="0"/>
                <a:cs typeface="Arial" panose="020B0604020202020204" pitchFamily="34" charset="0"/>
              </a:rPr>
              <a:t>Structure of Component 2 Report</a:t>
            </a:r>
          </a:p>
        </p:txBody>
      </p:sp>
    </p:spTree>
    <p:extLst>
      <p:ext uri="{BB962C8B-B14F-4D97-AF65-F5344CB8AC3E}">
        <p14:creationId xmlns:p14="http://schemas.microsoft.com/office/powerpoint/2010/main" val="453448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500" fill="hold"/>
                                        <p:tgtEl>
                                          <p:spTgt spid="20"/>
                                        </p:tgtEl>
                                        <p:attrNameLst>
                                          <p:attrName>ppt_w</p:attrName>
                                        </p:attrNameLst>
                                      </p:cBhvr>
                                      <p:tavLst>
                                        <p:tav tm="0">
                                          <p:val>
                                            <p:fltVal val="0"/>
                                          </p:val>
                                        </p:tav>
                                        <p:tav tm="100000">
                                          <p:val>
                                            <p:strVal val="#ppt_w"/>
                                          </p:val>
                                        </p:tav>
                                      </p:tavLst>
                                    </p:anim>
                                    <p:anim calcmode="lin" valueType="num">
                                      <p:cBhvr>
                                        <p:cTn id="8" dur="500" fill="hold"/>
                                        <p:tgtEl>
                                          <p:spTgt spid="20"/>
                                        </p:tgtEl>
                                        <p:attrNameLst>
                                          <p:attrName>ppt_h</p:attrName>
                                        </p:attrNameLst>
                                      </p:cBhvr>
                                      <p:tavLst>
                                        <p:tav tm="0">
                                          <p:val>
                                            <p:fltVal val="0"/>
                                          </p:val>
                                        </p:tav>
                                        <p:tav tm="100000">
                                          <p:val>
                                            <p:strVal val="#ppt_h"/>
                                          </p:val>
                                        </p:tav>
                                      </p:tavLst>
                                    </p:anim>
                                    <p:animEffect transition="in" filter="fade">
                                      <p:cBhvr>
                                        <p:cTn id="9" dur="500"/>
                                        <p:tgtEl>
                                          <p:spTgt spid="20"/>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219079">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rot="-10800000">
            <a:off x="8458200" y="9095544"/>
            <a:ext cx="2967341" cy="1186936"/>
          </a:xfrm>
          <a:custGeom>
            <a:avLst/>
            <a:gdLst/>
            <a:ahLst/>
            <a:cxnLst/>
            <a:rect l="l" t="t" r="r" b="b"/>
            <a:pathLst>
              <a:path w="2967341" h="1186936">
                <a:moveTo>
                  <a:pt x="0" y="0"/>
                </a:moveTo>
                <a:lnTo>
                  <a:pt x="2967341" y="0"/>
                </a:lnTo>
                <a:lnTo>
                  <a:pt x="2967341" y="1186936"/>
                </a:lnTo>
                <a:lnTo>
                  <a:pt x="0" y="118693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Freeform 5"/>
          <p:cNvSpPr/>
          <p:nvPr/>
        </p:nvSpPr>
        <p:spPr>
          <a:xfrm>
            <a:off x="-931661" y="4589814"/>
            <a:ext cx="3802790" cy="2143391"/>
          </a:xfrm>
          <a:custGeom>
            <a:avLst/>
            <a:gdLst/>
            <a:ahLst/>
            <a:cxnLst/>
            <a:rect l="l" t="t" r="r" b="b"/>
            <a:pathLst>
              <a:path w="3802790" h="2143391">
                <a:moveTo>
                  <a:pt x="0" y="0"/>
                </a:moveTo>
                <a:lnTo>
                  <a:pt x="3802790" y="0"/>
                </a:lnTo>
                <a:lnTo>
                  <a:pt x="3802790" y="2143391"/>
                </a:lnTo>
                <a:lnTo>
                  <a:pt x="0" y="214339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6" name="TextBox 6"/>
          <p:cNvSpPr txBox="1"/>
          <p:nvPr/>
        </p:nvSpPr>
        <p:spPr>
          <a:xfrm>
            <a:off x="2712255" y="1765805"/>
            <a:ext cx="7796887" cy="2017860"/>
          </a:xfrm>
          <a:prstGeom prst="rect">
            <a:avLst/>
          </a:prstGeom>
        </p:spPr>
        <p:txBody>
          <a:bodyPr wrap="square" lIns="0" tIns="0" rIns="0" bIns="0" rtlCol="0" anchor="t">
            <a:spAutoFit/>
          </a:bodyPr>
          <a:lstStyle/>
          <a:p>
            <a:pPr algn="l">
              <a:lnSpc>
                <a:spcPts val="5229"/>
              </a:lnSpc>
            </a:pPr>
            <a:r>
              <a:rPr lang="en-US" sz="5447" dirty="0">
                <a:solidFill>
                  <a:srgbClr val="000000"/>
                </a:solidFill>
                <a:latin typeface="Arial Black" panose="020B0A04020102020204" pitchFamily="34" charset="0"/>
                <a:ea typeface="League Spartan"/>
                <a:cs typeface="League Spartan"/>
                <a:sym typeface="League Spartan"/>
              </a:rPr>
              <a:t>The Ockenden Report: A Watershed Moment</a:t>
            </a:r>
          </a:p>
        </p:txBody>
      </p:sp>
      <p:sp>
        <p:nvSpPr>
          <p:cNvPr id="7" name="Freeform 7"/>
          <p:cNvSpPr/>
          <p:nvPr/>
        </p:nvSpPr>
        <p:spPr>
          <a:xfrm>
            <a:off x="10820400" y="2001368"/>
            <a:ext cx="1899132" cy="1336299"/>
          </a:xfrm>
          <a:custGeom>
            <a:avLst/>
            <a:gdLst/>
            <a:ahLst/>
            <a:cxnLst/>
            <a:rect l="l" t="t" r="r" b="b"/>
            <a:pathLst>
              <a:path w="1899132" h="1336299">
                <a:moveTo>
                  <a:pt x="0" y="0"/>
                </a:moveTo>
                <a:lnTo>
                  <a:pt x="1899132" y="0"/>
                </a:lnTo>
                <a:lnTo>
                  <a:pt x="1899132" y="1336299"/>
                </a:lnTo>
                <a:lnTo>
                  <a:pt x="0" y="133629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grpSp>
        <p:nvGrpSpPr>
          <p:cNvPr id="8" name="Group 8"/>
          <p:cNvGrpSpPr/>
          <p:nvPr/>
        </p:nvGrpSpPr>
        <p:grpSpPr>
          <a:xfrm>
            <a:off x="2860795" y="4058537"/>
            <a:ext cx="8416805" cy="4818763"/>
            <a:chOff x="0" y="0"/>
            <a:chExt cx="1684446" cy="875490"/>
          </a:xfrm>
        </p:grpSpPr>
        <p:sp>
          <p:nvSpPr>
            <p:cNvPr id="9" name="Freeform 9"/>
            <p:cNvSpPr/>
            <p:nvPr/>
          </p:nvSpPr>
          <p:spPr>
            <a:xfrm>
              <a:off x="0" y="0"/>
              <a:ext cx="1684446" cy="875490"/>
            </a:xfrm>
            <a:custGeom>
              <a:avLst/>
              <a:gdLst/>
              <a:ahLst/>
              <a:cxnLst/>
              <a:rect l="l" t="t" r="r" b="b"/>
              <a:pathLst>
                <a:path w="1684446" h="875490">
                  <a:moveTo>
                    <a:pt x="0" y="0"/>
                  </a:moveTo>
                  <a:lnTo>
                    <a:pt x="1684446" y="0"/>
                  </a:lnTo>
                  <a:lnTo>
                    <a:pt x="1684446" y="875490"/>
                  </a:lnTo>
                  <a:lnTo>
                    <a:pt x="0" y="875490"/>
                  </a:lnTo>
                  <a:close/>
                </a:path>
              </a:pathLst>
            </a:custGeom>
            <a:solidFill>
              <a:srgbClr val="000000">
                <a:alpha val="0"/>
              </a:srgbClr>
            </a:solidFill>
            <a:ln w="47625" cap="sq">
              <a:solidFill>
                <a:srgbClr val="4D761E"/>
              </a:solidFill>
              <a:prstDash val="lgDash"/>
              <a:miter/>
            </a:ln>
          </p:spPr>
          <p:txBody>
            <a:bodyPr/>
            <a:lstStyle/>
            <a:p>
              <a:endParaRPr lang="en-IN"/>
            </a:p>
          </p:txBody>
        </p:sp>
        <p:sp>
          <p:nvSpPr>
            <p:cNvPr id="10" name="TextBox 10"/>
            <p:cNvSpPr txBox="1"/>
            <p:nvPr/>
          </p:nvSpPr>
          <p:spPr>
            <a:xfrm>
              <a:off x="0" y="19050"/>
              <a:ext cx="1684446" cy="856440"/>
            </a:xfrm>
            <a:prstGeom prst="rect">
              <a:avLst/>
            </a:prstGeom>
          </p:spPr>
          <p:txBody>
            <a:bodyPr lIns="50800" tIns="50800" rIns="50800" bIns="50800" rtlCol="0" anchor="ctr"/>
            <a:lstStyle/>
            <a:p>
              <a:pPr algn="ctr">
                <a:lnSpc>
                  <a:spcPts val="1481"/>
                </a:lnSpc>
              </a:pPr>
              <a:endParaRPr/>
            </a:p>
          </p:txBody>
        </p:sp>
      </p:grpSp>
      <p:sp>
        <p:nvSpPr>
          <p:cNvPr id="11" name="Freeform 11"/>
          <p:cNvSpPr/>
          <p:nvPr/>
        </p:nvSpPr>
        <p:spPr>
          <a:xfrm>
            <a:off x="1992592" y="1028700"/>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12" name="Freeform 12"/>
          <p:cNvSpPr/>
          <p:nvPr/>
        </p:nvSpPr>
        <p:spPr>
          <a:xfrm>
            <a:off x="17168816" y="3082599"/>
            <a:ext cx="877450" cy="876353"/>
          </a:xfrm>
          <a:custGeom>
            <a:avLst/>
            <a:gdLst/>
            <a:ahLst/>
            <a:cxnLst/>
            <a:rect l="l" t="t" r="r" b="b"/>
            <a:pathLst>
              <a:path w="877450" h="876353">
                <a:moveTo>
                  <a:pt x="0" y="0"/>
                </a:moveTo>
                <a:lnTo>
                  <a:pt x="877450" y="0"/>
                </a:lnTo>
                <a:lnTo>
                  <a:pt x="877450" y="876353"/>
                </a:lnTo>
                <a:lnTo>
                  <a:pt x="0" y="876353"/>
                </a:lnTo>
                <a:lnTo>
                  <a:pt x="0" y="0"/>
                </a:lnTo>
                <a:close/>
              </a:path>
            </a:pathLst>
          </a:custGeom>
          <a:blipFill>
            <a:blip r:embed="rId12"/>
            <a:stretch>
              <a:fillRect/>
            </a:stretch>
          </a:blipFill>
        </p:spPr>
        <p:txBody>
          <a:bodyPr/>
          <a:lstStyle/>
          <a:p>
            <a:endParaRPr lang="en-IN"/>
          </a:p>
        </p:txBody>
      </p:sp>
      <p:sp>
        <p:nvSpPr>
          <p:cNvPr id="13" name="Freeform 13"/>
          <p:cNvSpPr/>
          <p:nvPr/>
        </p:nvSpPr>
        <p:spPr>
          <a:xfrm>
            <a:off x="14588022" y="1505530"/>
            <a:ext cx="1230282" cy="1228744"/>
          </a:xfrm>
          <a:custGeom>
            <a:avLst/>
            <a:gdLst/>
            <a:ahLst/>
            <a:cxnLst/>
            <a:rect l="l" t="t" r="r" b="b"/>
            <a:pathLst>
              <a:path w="1230282" h="1228744">
                <a:moveTo>
                  <a:pt x="0" y="0"/>
                </a:moveTo>
                <a:lnTo>
                  <a:pt x="1230282" y="0"/>
                </a:lnTo>
                <a:lnTo>
                  <a:pt x="1230282" y="1228744"/>
                </a:lnTo>
                <a:lnTo>
                  <a:pt x="0" y="1228744"/>
                </a:lnTo>
                <a:lnTo>
                  <a:pt x="0" y="0"/>
                </a:lnTo>
                <a:close/>
              </a:path>
            </a:pathLst>
          </a:custGeom>
          <a:blipFill>
            <a:blip r:embed="rId12"/>
            <a:stretch>
              <a:fillRect/>
            </a:stretch>
          </a:blipFill>
        </p:spPr>
        <p:txBody>
          <a:bodyPr/>
          <a:lstStyle/>
          <a:p>
            <a:endParaRPr lang="en-IN"/>
          </a:p>
        </p:txBody>
      </p:sp>
      <p:sp>
        <p:nvSpPr>
          <p:cNvPr id="17" name="TextBox 17"/>
          <p:cNvSpPr txBox="1"/>
          <p:nvPr/>
        </p:nvSpPr>
        <p:spPr>
          <a:xfrm>
            <a:off x="3006739" y="4268831"/>
            <a:ext cx="8194661" cy="4488408"/>
          </a:xfrm>
          <a:prstGeom prst="rect">
            <a:avLst/>
          </a:prstGeom>
        </p:spPr>
        <p:txBody>
          <a:bodyPr wrap="square" lIns="0" tIns="0" rIns="0" bIns="0" rtlCol="0" anchor="t">
            <a:spAutoFit/>
          </a:bodyPr>
          <a:lstStyle/>
          <a:p>
            <a:pPr marL="342900" indent="-342900">
              <a:lnSpc>
                <a:spcPts val="2500"/>
              </a:lnSpc>
              <a:buFont typeface="Arial" panose="020B0604020202020204" pitchFamily="34" charset="0"/>
              <a:buChar char="•"/>
            </a:pPr>
            <a:r>
              <a:rPr lang="en-US" sz="2400" dirty="0">
                <a:latin typeface="Arial" panose="020B0604020202020204" pitchFamily="34" charset="0"/>
                <a:cs typeface="Arial" panose="020B0604020202020204" pitchFamily="34" charset="0"/>
              </a:rPr>
              <a:t>Between 1997 and 2016, Shrewsbury and Telford Hospital NHS Trust (STFT) experienced catastrophic failures in maternity care. The independent public inquiry, led by Donna Ockenden and published in 2022, examined 250 cases and identified systemic breakdowns affecting hundreds of mothers and babies (Ockenden, 2022).</a:t>
            </a:r>
          </a:p>
          <a:p>
            <a:pPr marL="342900" indent="-342900">
              <a:lnSpc>
                <a:spcPts val="2500"/>
              </a:lnSpc>
              <a:buFont typeface="Arial" panose="020B0604020202020204" pitchFamily="34" charset="0"/>
              <a:buChar char="•"/>
            </a:pPr>
            <a:r>
              <a:rPr lang="en-US" sz="2400" dirty="0">
                <a:latin typeface="Arial" panose="020B0604020202020204" pitchFamily="34" charset="0"/>
                <a:cs typeface="Arial" panose="020B0604020202020204" pitchFamily="34" charset="0"/>
              </a:rPr>
              <a:t>The scandal represents one of the most serious quality assurance failures in modern NHS history. Over two decades, preventable deaths, stillbirths, and severe maternal injuries occurred due to failures in clinical governance, leadership accountability, and safety culture. The Ockenden Report concluded that these were not isolated incidents but manifestations of deep systemic dysfunction (Ockenden, 2022).</a:t>
            </a:r>
            <a:endParaRPr lang="en-US" sz="2800" dirty="0">
              <a:latin typeface="Arial" panose="020B0604020202020204" pitchFamily="34" charset="0"/>
              <a:cs typeface="Arial" panose="020B0604020202020204" pitchFamily="34" charset="0"/>
            </a:endParaRPr>
          </a:p>
        </p:txBody>
      </p:sp>
      <p:pic>
        <p:nvPicPr>
          <p:cNvPr id="9224" name="Picture 8" descr="Shropshire NHS trust ignored maternity scandal families - midwife - BBC News">
            <a:extLst>
              <a:ext uri="{FF2B5EF4-FFF2-40B4-BE49-F238E27FC236}">
                <a16:creationId xmlns:a16="http://schemas.microsoft.com/office/drawing/2014/main" id="{20D09346-7B86-C13D-3E46-0C503CF099F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1658600" y="4085393"/>
            <a:ext cx="6156825" cy="3467334"/>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104098CC-BD6B-0947-07AB-7E1E94B95A88}"/>
              </a:ext>
            </a:extLst>
          </p:cNvPr>
          <p:cNvSpPr txBox="1"/>
          <p:nvPr/>
        </p:nvSpPr>
        <p:spPr>
          <a:xfrm>
            <a:off x="14249400" y="7552727"/>
            <a:ext cx="9608948"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(World Health Organization, 2019)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219079">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rot="-2421142">
            <a:off x="12069929" y="5809881"/>
            <a:ext cx="1950684" cy="780273"/>
          </a:xfrm>
          <a:custGeom>
            <a:avLst/>
            <a:gdLst/>
            <a:ahLst/>
            <a:cxnLst/>
            <a:rect l="l" t="t" r="r" b="b"/>
            <a:pathLst>
              <a:path w="1950684" h="780273">
                <a:moveTo>
                  <a:pt x="0" y="0"/>
                </a:moveTo>
                <a:lnTo>
                  <a:pt x="1950684" y="0"/>
                </a:lnTo>
                <a:lnTo>
                  <a:pt x="1950684" y="780273"/>
                </a:lnTo>
                <a:lnTo>
                  <a:pt x="0" y="78027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Freeform 5"/>
          <p:cNvSpPr/>
          <p:nvPr/>
        </p:nvSpPr>
        <p:spPr>
          <a:xfrm>
            <a:off x="-931661" y="4528856"/>
            <a:ext cx="3802790" cy="2143391"/>
          </a:xfrm>
          <a:custGeom>
            <a:avLst/>
            <a:gdLst/>
            <a:ahLst/>
            <a:cxnLst/>
            <a:rect l="l" t="t" r="r" b="b"/>
            <a:pathLst>
              <a:path w="3802790" h="2143391">
                <a:moveTo>
                  <a:pt x="0" y="0"/>
                </a:moveTo>
                <a:lnTo>
                  <a:pt x="3802790" y="0"/>
                </a:lnTo>
                <a:lnTo>
                  <a:pt x="3802790" y="2143391"/>
                </a:lnTo>
                <a:lnTo>
                  <a:pt x="0" y="214339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6" name="TextBox 6"/>
          <p:cNvSpPr txBox="1"/>
          <p:nvPr/>
        </p:nvSpPr>
        <p:spPr>
          <a:xfrm>
            <a:off x="2871128" y="2077056"/>
            <a:ext cx="7343497" cy="684162"/>
          </a:xfrm>
          <a:prstGeom prst="rect">
            <a:avLst/>
          </a:prstGeom>
        </p:spPr>
        <p:txBody>
          <a:bodyPr wrap="square" lIns="0" tIns="0" rIns="0" bIns="0" rtlCol="0" anchor="t">
            <a:spAutoFit/>
          </a:bodyPr>
          <a:lstStyle/>
          <a:p>
            <a:pPr algn="l">
              <a:lnSpc>
                <a:spcPts val="5229"/>
              </a:lnSpc>
            </a:pPr>
            <a:r>
              <a:rPr lang="en-US" sz="5447" dirty="0">
                <a:solidFill>
                  <a:srgbClr val="000000"/>
                </a:solidFill>
                <a:latin typeface="Arial Black" panose="020B0A04020102020204" pitchFamily="34" charset="0"/>
                <a:ea typeface="League Spartan"/>
                <a:cs typeface="League Spartan"/>
                <a:sym typeface="League Spartan"/>
              </a:rPr>
              <a:t>The Scale of Harm</a:t>
            </a:r>
          </a:p>
        </p:txBody>
      </p:sp>
      <p:sp>
        <p:nvSpPr>
          <p:cNvPr id="7" name="Freeform 7"/>
          <p:cNvSpPr/>
          <p:nvPr/>
        </p:nvSpPr>
        <p:spPr>
          <a:xfrm>
            <a:off x="11146139" y="1961431"/>
            <a:ext cx="1899132" cy="1336299"/>
          </a:xfrm>
          <a:custGeom>
            <a:avLst/>
            <a:gdLst/>
            <a:ahLst/>
            <a:cxnLst/>
            <a:rect l="l" t="t" r="r" b="b"/>
            <a:pathLst>
              <a:path w="1899132" h="1336299">
                <a:moveTo>
                  <a:pt x="0" y="0"/>
                </a:moveTo>
                <a:lnTo>
                  <a:pt x="1899132" y="0"/>
                </a:lnTo>
                <a:lnTo>
                  <a:pt x="1899132" y="1336299"/>
                </a:lnTo>
                <a:lnTo>
                  <a:pt x="0" y="133629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8" name="Freeform 8"/>
          <p:cNvSpPr/>
          <p:nvPr/>
        </p:nvSpPr>
        <p:spPr>
          <a:xfrm>
            <a:off x="1992592" y="1028700"/>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9" name="Freeform 9"/>
          <p:cNvSpPr/>
          <p:nvPr/>
        </p:nvSpPr>
        <p:spPr>
          <a:xfrm>
            <a:off x="1546005" y="7721014"/>
            <a:ext cx="877450" cy="876353"/>
          </a:xfrm>
          <a:custGeom>
            <a:avLst/>
            <a:gdLst/>
            <a:ahLst/>
            <a:cxnLst/>
            <a:rect l="l" t="t" r="r" b="b"/>
            <a:pathLst>
              <a:path w="877450" h="876353">
                <a:moveTo>
                  <a:pt x="0" y="0"/>
                </a:moveTo>
                <a:lnTo>
                  <a:pt x="877449" y="0"/>
                </a:lnTo>
                <a:lnTo>
                  <a:pt x="877449" y="876352"/>
                </a:lnTo>
                <a:lnTo>
                  <a:pt x="0" y="876352"/>
                </a:lnTo>
                <a:lnTo>
                  <a:pt x="0" y="0"/>
                </a:lnTo>
                <a:close/>
              </a:path>
            </a:pathLst>
          </a:custGeom>
          <a:blipFill>
            <a:blip r:embed="rId12"/>
            <a:stretch>
              <a:fillRect/>
            </a:stretch>
          </a:blipFill>
        </p:spPr>
        <p:txBody>
          <a:bodyPr/>
          <a:lstStyle/>
          <a:p>
            <a:endParaRPr lang="en-IN"/>
          </a:p>
        </p:txBody>
      </p:sp>
      <p:sp>
        <p:nvSpPr>
          <p:cNvPr id="10" name="Freeform 10"/>
          <p:cNvSpPr/>
          <p:nvPr/>
        </p:nvSpPr>
        <p:spPr>
          <a:xfrm>
            <a:off x="14588022" y="1505530"/>
            <a:ext cx="1230282" cy="1228744"/>
          </a:xfrm>
          <a:custGeom>
            <a:avLst/>
            <a:gdLst/>
            <a:ahLst/>
            <a:cxnLst/>
            <a:rect l="l" t="t" r="r" b="b"/>
            <a:pathLst>
              <a:path w="1230282" h="1228744">
                <a:moveTo>
                  <a:pt x="0" y="0"/>
                </a:moveTo>
                <a:lnTo>
                  <a:pt x="1230282" y="0"/>
                </a:lnTo>
                <a:lnTo>
                  <a:pt x="1230282" y="1228744"/>
                </a:lnTo>
                <a:lnTo>
                  <a:pt x="0" y="1228744"/>
                </a:lnTo>
                <a:lnTo>
                  <a:pt x="0" y="0"/>
                </a:lnTo>
                <a:close/>
              </a:path>
            </a:pathLst>
          </a:custGeom>
          <a:blipFill>
            <a:blip r:embed="rId12"/>
            <a:stretch>
              <a:fillRect/>
            </a:stretch>
          </a:blipFill>
        </p:spPr>
        <p:txBody>
          <a:bodyPr/>
          <a:lstStyle/>
          <a:p>
            <a:endParaRPr lang="en-IN"/>
          </a:p>
        </p:txBody>
      </p:sp>
      <p:grpSp>
        <p:nvGrpSpPr>
          <p:cNvPr id="17" name="Group 17"/>
          <p:cNvGrpSpPr/>
          <p:nvPr/>
        </p:nvGrpSpPr>
        <p:grpSpPr>
          <a:xfrm>
            <a:off x="2342082" y="6273435"/>
            <a:ext cx="9049238" cy="1606049"/>
            <a:chOff x="0" y="0"/>
            <a:chExt cx="2277584" cy="248746"/>
          </a:xfrm>
        </p:grpSpPr>
        <p:sp>
          <p:nvSpPr>
            <p:cNvPr id="18" name="Freeform 18"/>
            <p:cNvSpPr/>
            <p:nvPr/>
          </p:nvSpPr>
          <p:spPr>
            <a:xfrm>
              <a:off x="0" y="0"/>
              <a:ext cx="2277584" cy="248746"/>
            </a:xfrm>
            <a:custGeom>
              <a:avLst/>
              <a:gdLst/>
              <a:ahLst/>
              <a:cxnLst/>
              <a:rect l="l" t="t" r="r" b="b"/>
              <a:pathLst>
                <a:path w="2277584" h="248746">
                  <a:moveTo>
                    <a:pt x="0" y="0"/>
                  </a:moveTo>
                  <a:lnTo>
                    <a:pt x="2277584" y="0"/>
                  </a:lnTo>
                  <a:lnTo>
                    <a:pt x="2277584" y="248746"/>
                  </a:lnTo>
                  <a:lnTo>
                    <a:pt x="0" y="248746"/>
                  </a:lnTo>
                  <a:close/>
                </a:path>
              </a:pathLst>
            </a:custGeom>
            <a:solidFill>
              <a:srgbClr val="000000">
                <a:alpha val="0"/>
              </a:srgbClr>
            </a:solidFill>
            <a:ln w="47625" cap="sq">
              <a:solidFill>
                <a:srgbClr val="4D761E"/>
              </a:solidFill>
              <a:prstDash val="lgDash"/>
              <a:miter/>
            </a:ln>
          </p:spPr>
          <p:txBody>
            <a:bodyPr/>
            <a:lstStyle/>
            <a:p>
              <a:endParaRPr lang="en-IN"/>
            </a:p>
          </p:txBody>
        </p:sp>
        <p:sp>
          <p:nvSpPr>
            <p:cNvPr id="19" name="TextBox 19"/>
            <p:cNvSpPr txBox="1"/>
            <p:nvPr/>
          </p:nvSpPr>
          <p:spPr>
            <a:xfrm>
              <a:off x="0" y="47625"/>
              <a:ext cx="2277584" cy="201121"/>
            </a:xfrm>
            <a:prstGeom prst="rect">
              <a:avLst/>
            </a:prstGeom>
          </p:spPr>
          <p:txBody>
            <a:bodyPr lIns="50800" tIns="50800" rIns="50800" bIns="50800" rtlCol="0" anchor="ctr"/>
            <a:lstStyle/>
            <a:p>
              <a:pPr algn="ctr">
                <a:lnSpc>
                  <a:spcPts val="1787"/>
                </a:lnSpc>
              </a:pPr>
              <a:endParaRPr/>
            </a:p>
          </p:txBody>
        </p:sp>
      </p:grpSp>
      <p:sp>
        <p:nvSpPr>
          <p:cNvPr id="46" name="Text 1">
            <a:extLst>
              <a:ext uri="{FF2B5EF4-FFF2-40B4-BE49-F238E27FC236}">
                <a16:creationId xmlns:a16="http://schemas.microsoft.com/office/drawing/2014/main" id="{09D5BF19-D903-BF01-5BC8-C013D4EE2D3D}"/>
              </a:ext>
            </a:extLst>
          </p:cNvPr>
          <p:cNvSpPr/>
          <p:nvPr/>
        </p:nvSpPr>
        <p:spPr>
          <a:xfrm>
            <a:off x="2606699" y="3610822"/>
            <a:ext cx="2353389" cy="654963"/>
          </a:xfrm>
          <a:prstGeom prst="rect">
            <a:avLst/>
          </a:prstGeom>
          <a:noFill/>
          <a:ln/>
        </p:spPr>
        <p:txBody>
          <a:bodyPr wrap="none" lIns="0" tIns="0" rIns="0" bIns="0" rtlCol="0" anchor="t"/>
          <a:lstStyle/>
          <a:p>
            <a:pPr marL="0" indent="0" algn="ctr">
              <a:lnSpc>
                <a:spcPts val="5150"/>
              </a:lnSpc>
              <a:buNone/>
            </a:pPr>
            <a:r>
              <a:rPr lang="en-US" sz="5400" dirty="0">
                <a:solidFill>
                  <a:srgbClr val="504C49"/>
                </a:solidFill>
                <a:latin typeface="Arial" panose="020B0604020202020204" pitchFamily="34" charset="0"/>
                <a:ea typeface="Platypi Medium" pitchFamily="34" charset="-122"/>
                <a:cs typeface="Arial" panose="020B0604020202020204" pitchFamily="34" charset="0"/>
              </a:rPr>
              <a:t>250+</a:t>
            </a:r>
            <a:endParaRPr lang="en-US" sz="5400" dirty="0">
              <a:latin typeface="Arial" panose="020B0604020202020204" pitchFamily="34" charset="0"/>
              <a:cs typeface="Arial" panose="020B0604020202020204" pitchFamily="34" charset="0"/>
            </a:endParaRPr>
          </a:p>
        </p:txBody>
      </p:sp>
      <p:sp>
        <p:nvSpPr>
          <p:cNvPr id="47" name="Text 2">
            <a:extLst>
              <a:ext uri="{FF2B5EF4-FFF2-40B4-BE49-F238E27FC236}">
                <a16:creationId xmlns:a16="http://schemas.microsoft.com/office/drawing/2014/main" id="{C1FF00D6-3BB3-06E1-DBD3-968673E49B19}"/>
              </a:ext>
            </a:extLst>
          </p:cNvPr>
          <p:cNvSpPr/>
          <p:nvPr/>
        </p:nvSpPr>
        <p:spPr>
          <a:xfrm>
            <a:off x="2432246" y="4417049"/>
            <a:ext cx="2353389" cy="310158"/>
          </a:xfrm>
          <a:prstGeom prst="rect">
            <a:avLst/>
          </a:prstGeom>
          <a:noFill/>
          <a:ln/>
        </p:spPr>
        <p:txBody>
          <a:bodyPr wrap="none" lIns="0" tIns="0" rIns="0" bIns="0" rtlCol="0" anchor="t"/>
          <a:lstStyle/>
          <a:p>
            <a:pPr marL="0" indent="0" algn="ctr">
              <a:lnSpc>
                <a:spcPts val="2400"/>
              </a:lnSpc>
              <a:buNone/>
            </a:pPr>
            <a:r>
              <a:rPr lang="en-US" sz="2400" dirty="0">
                <a:solidFill>
                  <a:srgbClr val="504C49"/>
                </a:solidFill>
                <a:latin typeface="Arial" panose="020B0604020202020204" pitchFamily="34" charset="0"/>
                <a:ea typeface="Platypi Medium" pitchFamily="34" charset="-122"/>
                <a:cs typeface="Arial" panose="020B0604020202020204" pitchFamily="34" charset="0"/>
              </a:rPr>
              <a:t>Cases Examined</a:t>
            </a:r>
            <a:endParaRPr lang="en-US" sz="2400" dirty="0">
              <a:latin typeface="Arial" panose="020B0604020202020204" pitchFamily="34" charset="0"/>
              <a:cs typeface="Arial" panose="020B0604020202020204" pitchFamily="34" charset="0"/>
            </a:endParaRPr>
          </a:p>
        </p:txBody>
      </p:sp>
      <p:sp>
        <p:nvSpPr>
          <p:cNvPr id="48" name="Text 3">
            <a:extLst>
              <a:ext uri="{FF2B5EF4-FFF2-40B4-BE49-F238E27FC236}">
                <a16:creationId xmlns:a16="http://schemas.microsoft.com/office/drawing/2014/main" id="{FB5C3955-D1CF-59A5-A937-8A4F92278997}"/>
              </a:ext>
            </a:extLst>
          </p:cNvPr>
          <p:cNvSpPr/>
          <p:nvPr/>
        </p:nvSpPr>
        <p:spPr>
          <a:xfrm>
            <a:off x="2415754" y="4958989"/>
            <a:ext cx="2353389" cy="952619"/>
          </a:xfrm>
          <a:prstGeom prst="rect">
            <a:avLst/>
          </a:prstGeom>
          <a:noFill/>
          <a:ln/>
        </p:spPr>
        <p:txBody>
          <a:bodyPr wrap="square" lIns="0" tIns="0" rIns="0" bIns="0" rtlCol="0" anchor="t"/>
          <a:lstStyle/>
          <a:p>
            <a:pPr marL="0" indent="0" algn="ctr">
              <a:lnSpc>
                <a:spcPts val="2500"/>
              </a:lnSpc>
              <a:buNone/>
            </a:pPr>
            <a:r>
              <a:rPr lang="en-US" dirty="0">
                <a:solidFill>
                  <a:srgbClr val="504C49"/>
                </a:solidFill>
                <a:latin typeface="Arial" panose="020B0604020202020204" pitchFamily="34" charset="0"/>
                <a:ea typeface="Source Serif 4" pitchFamily="34" charset="-122"/>
                <a:cs typeface="Arial" panose="020B0604020202020204" pitchFamily="34" charset="0"/>
              </a:rPr>
              <a:t>Individual maternity cases reviewed by the inquiry</a:t>
            </a:r>
            <a:endParaRPr lang="en-US" dirty="0">
              <a:latin typeface="Arial" panose="020B0604020202020204" pitchFamily="34" charset="0"/>
              <a:cs typeface="Arial" panose="020B0604020202020204" pitchFamily="34" charset="0"/>
            </a:endParaRPr>
          </a:p>
        </p:txBody>
      </p:sp>
      <p:sp>
        <p:nvSpPr>
          <p:cNvPr id="49" name="Text 4">
            <a:extLst>
              <a:ext uri="{FF2B5EF4-FFF2-40B4-BE49-F238E27FC236}">
                <a16:creationId xmlns:a16="http://schemas.microsoft.com/office/drawing/2014/main" id="{5AB0C62D-1E5A-A58B-97FE-4E7BC7A297E4}"/>
              </a:ext>
            </a:extLst>
          </p:cNvPr>
          <p:cNvSpPr/>
          <p:nvPr/>
        </p:nvSpPr>
        <p:spPr>
          <a:xfrm>
            <a:off x="5791956" y="3567212"/>
            <a:ext cx="2353508" cy="654963"/>
          </a:xfrm>
          <a:prstGeom prst="rect">
            <a:avLst/>
          </a:prstGeom>
          <a:noFill/>
          <a:ln/>
        </p:spPr>
        <p:txBody>
          <a:bodyPr wrap="none" lIns="0" tIns="0" rIns="0" bIns="0" rtlCol="0" anchor="t"/>
          <a:lstStyle/>
          <a:p>
            <a:pPr marL="0" indent="0" algn="ctr">
              <a:lnSpc>
                <a:spcPts val="5150"/>
              </a:lnSpc>
              <a:buNone/>
            </a:pPr>
            <a:r>
              <a:rPr lang="en-US" sz="5400" dirty="0">
                <a:solidFill>
                  <a:srgbClr val="504C49"/>
                </a:solidFill>
                <a:latin typeface="Arial" panose="020B0604020202020204" pitchFamily="34" charset="0"/>
                <a:ea typeface="Platypi Medium" pitchFamily="34" charset="-122"/>
                <a:cs typeface="Arial" panose="020B0604020202020204" pitchFamily="34" charset="0"/>
              </a:rPr>
              <a:t>200+</a:t>
            </a:r>
            <a:endParaRPr lang="en-US" sz="5400" dirty="0">
              <a:latin typeface="Arial" panose="020B0604020202020204" pitchFamily="34" charset="0"/>
              <a:cs typeface="Arial" panose="020B0604020202020204" pitchFamily="34" charset="0"/>
            </a:endParaRPr>
          </a:p>
        </p:txBody>
      </p:sp>
      <p:sp>
        <p:nvSpPr>
          <p:cNvPr id="50" name="Text 5">
            <a:extLst>
              <a:ext uri="{FF2B5EF4-FFF2-40B4-BE49-F238E27FC236}">
                <a16:creationId xmlns:a16="http://schemas.microsoft.com/office/drawing/2014/main" id="{34DCDBCA-4927-9D90-BA4F-CAED7B8A9C39}"/>
              </a:ext>
            </a:extLst>
          </p:cNvPr>
          <p:cNvSpPr/>
          <p:nvPr/>
        </p:nvSpPr>
        <p:spPr>
          <a:xfrm>
            <a:off x="5874674" y="4435503"/>
            <a:ext cx="2353508" cy="310158"/>
          </a:xfrm>
          <a:prstGeom prst="rect">
            <a:avLst/>
          </a:prstGeom>
          <a:noFill/>
          <a:ln/>
        </p:spPr>
        <p:txBody>
          <a:bodyPr wrap="none" lIns="0" tIns="0" rIns="0" bIns="0" rtlCol="0" anchor="t"/>
          <a:lstStyle/>
          <a:p>
            <a:pPr marL="0" indent="0" algn="ctr">
              <a:lnSpc>
                <a:spcPts val="2400"/>
              </a:lnSpc>
              <a:buNone/>
            </a:pPr>
            <a:r>
              <a:rPr lang="en-US" sz="2400" dirty="0">
                <a:solidFill>
                  <a:srgbClr val="504C49"/>
                </a:solidFill>
                <a:latin typeface="Arial" panose="020B0604020202020204" pitchFamily="34" charset="0"/>
                <a:ea typeface="Platypi Medium" pitchFamily="34" charset="-122"/>
                <a:cs typeface="Arial" panose="020B0604020202020204" pitchFamily="34" charset="0"/>
              </a:rPr>
              <a:t>Families Affected</a:t>
            </a:r>
            <a:endParaRPr lang="en-US" sz="2400" dirty="0">
              <a:latin typeface="Arial" panose="020B0604020202020204" pitchFamily="34" charset="0"/>
              <a:cs typeface="Arial" panose="020B0604020202020204" pitchFamily="34" charset="0"/>
            </a:endParaRPr>
          </a:p>
        </p:txBody>
      </p:sp>
      <p:sp>
        <p:nvSpPr>
          <p:cNvPr id="51" name="Text 6">
            <a:extLst>
              <a:ext uri="{FF2B5EF4-FFF2-40B4-BE49-F238E27FC236}">
                <a16:creationId xmlns:a16="http://schemas.microsoft.com/office/drawing/2014/main" id="{CB474D25-A57A-168C-82C6-D138CB6ED861}"/>
              </a:ext>
            </a:extLst>
          </p:cNvPr>
          <p:cNvSpPr/>
          <p:nvPr/>
        </p:nvSpPr>
        <p:spPr>
          <a:xfrm>
            <a:off x="5872340" y="4958989"/>
            <a:ext cx="2353508" cy="952619"/>
          </a:xfrm>
          <a:prstGeom prst="rect">
            <a:avLst/>
          </a:prstGeom>
          <a:noFill/>
          <a:ln/>
        </p:spPr>
        <p:txBody>
          <a:bodyPr wrap="square" lIns="0" tIns="0" rIns="0" bIns="0" rtlCol="0" anchor="t"/>
          <a:lstStyle/>
          <a:p>
            <a:pPr marL="0" indent="0" algn="ctr">
              <a:lnSpc>
                <a:spcPts val="2500"/>
              </a:lnSpc>
              <a:buNone/>
            </a:pPr>
            <a:r>
              <a:rPr lang="en-US" dirty="0">
                <a:solidFill>
                  <a:srgbClr val="504C49"/>
                </a:solidFill>
                <a:latin typeface="Arial" panose="020B0604020202020204" pitchFamily="34" charset="0"/>
                <a:ea typeface="Source Serif 4" pitchFamily="34" charset="-122"/>
                <a:cs typeface="Arial" panose="020B0604020202020204" pitchFamily="34" charset="0"/>
              </a:rPr>
              <a:t>Mothers and babies who experienced preventable harm</a:t>
            </a:r>
            <a:endParaRPr lang="en-US" dirty="0">
              <a:latin typeface="Arial" panose="020B0604020202020204" pitchFamily="34" charset="0"/>
              <a:cs typeface="Arial" panose="020B0604020202020204" pitchFamily="34" charset="0"/>
            </a:endParaRPr>
          </a:p>
        </p:txBody>
      </p:sp>
      <p:sp>
        <p:nvSpPr>
          <p:cNvPr id="52" name="Text 7">
            <a:extLst>
              <a:ext uri="{FF2B5EF4-FFF2-40B4-BE49-F238E27FC236}">
                <a16:creationId xmlns:a16="http://schemas.microsoft.com/office/drawing/2014/main" id="{CE7CC676-06B5-F5BE-3925-EA78759553FC}"/>
              </a:ext>
            </a:extLst>
          </p:cNvPr>
          <p:cNvSpPr/>
          <p:nvPr/>
        </p:nvSpPr>
        <p:spPr>
          <a:xfrm>
            <a:off x="8977331" y="3573085"/>
            <a:ext cx="2353389" cy="654963"/>
          </a:xfrm>
          <a:prstGeom prst="rect">
            <a:avLst/>
          </a:prstGeom>
          <a:noFill/>
          <a:ln/>
        </p:spPr>
        <p:txBody>
          <a:bodyPr wrap="none" lIns="0" tIns="0" rIns="0" bIns="0" rtlCol="0" anchor="t"/>
          <a:lstStyle/>
          <a:p>
            <a:pPr marL="0" indent="0" algn="ctr">
              <a:lnSpc>
                <a:spcPts val="5150"/>
              </a:lnSpc>
              <a:buNone/>
            </a:pPr>
            <a:r>
              <a:rPr lang="en-US" sz="5400" dirty="0">
                <a:solidFill>
                  <a:srgbClr val="504C49"/>
                </a:solidFill>
                <a:latin typeface="Arial" panose="020B0604020202020204" pitchFamily="34" charset="0"/>
                <a:ea typeface="Platypi Medium" pitchFamily="34" charset="-122"/>
                <a:cs typeface="Arial" panose="020B0604020202020204" pitchFamily="34" charset="0"/>
              </a:rPr>
              <a:t>2+</a:t>
            </a:r>
            <a:endParaRPr lang="en-US" sz="5400" dirty="0">
              <a:latin typeface="Arial" panose="020B0604020202020204" pitchFamily="34" charset="0"/>
              <a:cs typeface="Arial" panose="020B0604020202020204" pitchFamily="34" charset="0"/>
            </a:endParaRPr>
          </a:p>
        </p:txBody>
      </p:sp>
      <p:sp>
        <p:nvSpPr>
          <p:cNvPr id="53" name="Text 8">
            <a:extLst>
              <a:ext uri="{FF2B5EF4-FFF2-40B4-BE49-F238E27FC236}">
                <a16:creationId xmlns:a16="http://schemas.microsoft.com/office/drawing/2014/main" id="{F833743D-BB3F-BD53-22F8-34F7AACB7CDA}"/>
              </a:ext>
            </a:extLst>
          </p:cNvPr>
          <p:cNvSpPr/>
          <p:nvPr/>
        </p:nvSpPr>
        <p:spPr>
          <a:xfrm>
            <a:off x="8977331" y="4458710"/>
            <a:ext cx="2353389" cy="310158"/>
          </a:xfrm>
          <a:prstGeom prst="rect">
            <a:avLst/>
          </a:prstGeom>
          <a:noFill/>
          <a:ln/>
        </p:spPr>
        <p:txBody>
          <a:bodyPr wrap="none" lIns="0" tIns="0" rIns="0" bIns="0" rtlCol="0" anchor="t"/>
          <a:lstStyle/>
          <a:p>
            <a:pPr marL="0" indent="0" algn="ctr">
              <a:lnSpc>
                <a:spcPts val="2400"/>
              </a:lnSpc>
              <a:buNone/>
            </a:pPr>
            <a:r>
              <a:rPr lang="en-US" sz="2400" dirty="0">
                <a:solidFill>
                  <a:srgbClr val="504C49"/>
                </a:solidFill>
                <a:latin typeface="Arial" panose="020B0604020202020204" pitchFamily="34" charset="0"/>
                <a:ea typeface="Platypi Medium" pitchFamily="34" charset="-122"/>
                <a:cs typeface="Arial" panose="020B0604020202020204" pitchFamily="34" charset="0"/>
              </a:rPr>
              <a:t>Decades Duration</a:t>
            </a:r>
            <a:endParaRPr lang="en-US" sz="2400" dirty="0">
              <a:latin typeface="Arial" panose="020B0604020202020204" pitchFamily="34" charset="0"/>
              <a:cs typeface="Arial" panose="020B0604020202020204" pitchFamily="34" charset="0"/>
            </a:endParaRPr>
          </a:p>
        </p:txBody>
      </p:sp>
      <p:sp>
        <p:nvSpPr>
          <p:cNvPr id="54" name="Text 9">
            <a:extLst>
              <a:ext uri="{FF2B5EF4-FFF2-40B4-BE49-F238E27FC236}">
                <a16:creationId xmlns:a16="http://schemas.microsoft.com/office/drawing/2014/main" id="{DF652E48-6C22-F107-F3FD-81EA9522FDBC}"/>
              </a:ext>
            </a:extLst>
          </p:cNvPr>
          <p:cNvSpPr/>
          <p:nvPr/>
        </p:nvSpPr>
        <p:spPr>
          <a:xfrm>
            <a:off x="9037930" y="4973040"/>
            <a:ext cx="2353389" cy="952619"/>
          </a:xfrm>
          <a:prstGeom prst="rect">
            <a:avLst/>
          </a:prstGeom>
          <a:noFill/>
          <a:ln/>
        </p:spPr>
        <p:txBody>
          <a:bodyPr wrap="square" lIns="0" tIns="0" rIns="0" bIns="0" rtlCol="0" anchor="t"/>
          <a:lstStyle/>
          <a:p>
            <a:pPr marL="0" indent="0" algn="ctr">
              <a:lnSpc>
                <a:spcPts val="2500"/>
              </a:lnSpc>
              <a:buNone/>
            </a:pPr>
            <a:r>
              <a:rPr lang="en-US" dirty="0">
                <a:solidFill>
                  <a:srgbClr val="504C49"/>
                </a:solidFill>
                <a:latin typeface="Arial" panose="020B0604020202020204" pitchFamily="34" charset="0"/>
                <a:ea typeface="Source Serif 4" pitchFamily="34" charset="-122"/>
                <a:cs typeface="Arial" panose="020B0604020202020204" pitchFamily="34" charset="0"/>
              </a:rPr>
              <a:t>Period of systemic failures spanning 1997–2016</a:t>
            </a:r>
            <a:endParaRPr lang="en-US" dirty="0">
              <a:latin typeface="Arial" panose="020B0604020202020204" pitchFamily="34" charset="0"/>
              <a:cs typeface="Arial" panose="020B0604020202020204" pitchFamily="34" charset="0"/>
            </a:endParaRPr>
          </a:p>
        </p:txBody>
      </p:sp>
      <p:sp>
        <p:nvSpPr>
          <p:cNvPr id="55" name="Text 10">
            <a:extLst>
              <a:ext uri="{FF2B5EF4-FFF2-40B4-BE49-F238E27FC236}">
                <a16:creationId xmlns:a16="http://schemas.microsoft.com/office/drawing/2014/main" id="{A20F62AE-42B9-D9CB-8D29-0370C27D8081}"/>
              </a:ext>
            </a:extLst>
          </p:cNvPr>
          <p:cNvSpPr/>
          <p:nvPr/>
        </p:nvSpPr>
        <p:spPr>
          <a:xfrm>
            <a:off x="2503780" y="6447999"/>
            <a:ext cx="8887539" cy="1270159"/>
          </a:xfrm>
          <a:prstGeom prst="rect">
            <a:avLst/>
          </a:prstGeom>
          <a:noFill/>
          <a:ln/>
        </p:spPr>
        <p:txBody>
          <a:bodyPr wrap="square" lIns="0" tIns="0" rIns="0" bIns="0" rtlCol="0" anchor="t"/>
          <a:lstStyle/>
          <a:p>
            <a:r>
              <a:rPr lang="en-US" sz="2000" dirty="0">
                <a:latin typeface="Arial" panose="020B0604020202020204" pitchFamily="34" charset="0"/>
                <a:cs typeface="Arial" panose="020B0604020202020204" pitchFamily="34" charset="0"/>
              </a:rPr>
              <a:t>The inquiry revealed that failures were not occasional lapses but embedded within organizational structures. These were systemic failures; failures of leadership, communication, accountability, and safety culture; that allowed poor practice to persist unchecked for decades (Ockenden, 2022).</a:t>
            </a:r>
          </a:p>
        </p:txBody>
      </p:sp>
      <p:pic>
        <p:nvPicPr>
          <p:cNvPr id="11266" name="Picture 2" descr="East Kent inquiry: dozens of babies and mothers died or injured in  childbirth | Hospitals | The Guardian">
            <a:extLst>
              <a:ext uri="{FF2B5EF4-FFF2-40B4-BE49-F238E27FC236}">
                <a16:creationId xmlns:a16="http://schemas.microsoft.com/office/drawing/2014/main" id="{1BA489A5-991C-5980-7380-5CD5862A741B}"/>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1711583" y="3610822"/>
            <a:ext cx="5906960" cy="443022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4CA399EB-3029-56AC-2988-4B281718F1B1}"/>
              </a:ext>
            </a:extLst>
          </p:cNvPr>
          <p:cNvSpPr txBox="1"/>
          <p:nvPr/>
        </p:nvSpPr>
        <p:spPr>
          <a:xfrm>
            <a:off x="16154400" y="8041042"/>
            <a:ext cx="960922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(Smith, 2021)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FC4D3C">
                <a:alpha val="11000"/>
              </a:srgbClr>
            </a:gs>
            <a:gs pos="100000">
              <a:srgbClr val="FF6666">
                <a:alpha val="2000"/>
              </a:srgbClr>
            </a:gs>
          </a:gsLst>
          <a:lin ang="0"/>
        </a:gradFill>
        <a:effectLst/>
      </p:bgPr>
    </p:bg>
    <p:spTree>
      <p:nvGrpSpPr>
        <p:cNvPr id="1" name="">
          <a:extLst>
            <a:ext uri="{FF2B5EF4-FFF2-40B4-BE49-F238E27FC236}">
              <a16:creationId xmlns:a16="http://schemas.microsoft.com/office/drawing/2014/main" id="{E9C843C2-BF5E-C5EB-AD33-7C6487F0E1E5}"/>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AC00CC53-8F22-C360-5898-431C25EFB51B}"/>
              </a:ext>
            </a:extLst>
          </p:cNvPr>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BBBEF272-D504-713B-622A-58F2855E55C7}"/>
              </a:ext>
            </a:extLst>
          </p:cNvPr>
          <p:cNvGrpSpPr/>
          <p:nvPr/>
        </p:nvGrpSpPr>
        <p:grpSpPr>
          <a:xfrm>
            <a:off x="1919702" y="4058513"/>
            <a:ext cx="5861909" cy="944458"/>
            <a:chOff x="0" y="0"/>
            <a:chExt cx="1543877" cy="248746"/>
          </a:xfrm>
        </p:grpSpPr>
        <p:sp>
          <p:nvSpPr>
            <p:cNvPr id="5" name="Freeform 5">
              <a:extLst>
                <a:ext uri="{FF2B5EF4-FFF2-40B4-BE49-F238E27FC236}">
                  <a16:creationId xmlns:a16="http://schemas.microsoft.com/office/drawing/2014/main" id="{BC1B2A7F-A47E-9A7D-A607-4D1FA87F4535}"/>
                </a:ext>
              </a:extLst>
            </p:cNvPr>
            <p:cNvSpPr/>
            <p:nvPr/>
          </p:nvSpPr>
          <p:spPr>
            <a:xfrm>
              <a:off x="0" y="0"/>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F4D3B"/>
              </a:solidFill>
              <a:prstDash val="lgDash"/>
              <a:miter/>
            </a:ln>
          </p:spPr>
          <p:txBody>
            <a:bodyPr/>
            <a:lstStyle/>
            <a:p>
              <a:endParaRPr lang="en-IN"/>
            </a:p>
          </p:txBody>
        </p:sp>
        <p:sp>
          <p:nvSpPr>
            <p:cNvPr id="6" name="TextBox 6">
              <a:extLst>
                <a:ext uri="{FF2B5EF4-FFF2-40B4-BE49-F238E27FC236}">
                  <a16:creationId xmlns:a16="http://schemas.microsoft.com/office/drawing/2014/main" id="{E16761FF-3878-C690-52D4-33992A3272E3}"/>
                </a:ext>
              </a:extLst>
            </p:cNvPr>
            <p:cNvSpPr txBox="1"/>
            <p:nvPr/>
          </p:nvSpPr>
          <p:spPr>
            <a:xfrm>
              <a:off x="0" y="47625"/>
              <a:ext cx="1543877" cy="201121"/>
            </a:xfrm>
            <a:prstGeom prst="rect">
              <a:avLst/>
            </a:prstGeom>
          </p:spPr>
          <p:txBody>
            <a:bodyPr lIns="50800" tIns="50800" rIns="50800" bIns="50800" rtlCol="0" anchor="ctr"/>
            <a:lstStyle/>
            <a:p>
              <a:pPr algn="ctr">
                <a:lnSpc>
                  <a:spcPts val="1787"/>
                </a:lnSpc>
              </a:pPr>
              <a:endParaRPr/>
            </a:p>
          </p:txBody>
        </p:sp>
      </p:grpSp>
      <p:grpSp>
        <p:nvGrpSpPr>
          <p:cNvPr id="7" name="Group 7">
            <a:extLst>
              <a:ext uri="{FF2B5EF4-FFF2-40B4-BE49-F238E27FC236}">
                <a16:creationId xmlns:a16="http://schemas.microsoft.com/office/drawing/2014/main" id="{3A6F1080-BEB5-D074-6E09-D975A35E9A24}"/>
              </a:ext>
            </a:extLst>
          </p:cNvPr>
          <p:cNvGrpSpPr/>
          <p:nvPr/>
        </p:nvGrpSpPr>
        <p:grpSpPr>
          <a:xfrm>
            <a:off x="1594281" y="3624926"/>
            <a:ext cx="1563046" cy="944458"/>
            <a:chOff x="0" y="0"/>
            <a:chExt cx="672578" cy="406400"/>
          </a:xfrm>
        </p:grpSpPr>
        <p:sp>
          <p:nvSpPr>
            <p:cNvPr id="8" name="Freeform 8">
              <a:extLst>
                <a:ext uri="{FF2B5EF4-FFF2-40B4-BE49-F238E27FC236}">
                  <a16:creationId xmlns:a16="http://schemas.microsoft.com/office/drawing/2014/main" id="{142F1718-AD70-39A6-D5BB-45DB5721CFE6}"/>
                </a:ext>
              </a:extLst>
            </p:cNvPr>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F4D3B"/>
            </a:solidFill>
            <a:ln w="85725" cap="sq">
              <a:solidFill>
                <a:srgbClr val="FFFFFF"/>
              </a:solidFill>
              <a:prstDash val="solid"/>
              <a:miter/>
            </a:ln>
          </p:spPr>
          <p:txBody>
            <a:bodyPr/>
            <a:lstStyle/>
            <a:p>
              <a:endParaRPr lang="en-IN"/>
            </a:p>
          </p:txBody>
        </p:sp>
        <p:sp>
          <p:nvSpPr>
            <p:cNvPr id="9" name="TextBox 9">
              <a:extLst>
                <a:ext uri="{FF2B5EF4-FFF2-40B4-BE49-F238E27FC236}">
                  <a16:creationId xmlns:a16="http://schemas.microsoft.com/office/drawing/2014/main" id="{303C2DBE-8D1D-DA28-FEAE-C1477C45F9C1}"/>
                </a:ext>
              </a:extLst>
            </p:cNvPr>
            <p:cNvSpPr txBox="1"/>
            <p:nvPr/>
          </p:nvSpPr>
          <p:spPr>
            <a:xfrm>
              <a:off x="0" y="47625"/>
              <a:ext cx="558278" cy="358775"/>
            </a:xfrm>
            <a:prstGeom prst="rect">
              <a:avLst/>
            </a:prstGeom>
          </p:spPr>
          <p:txBody>
            <a:bodyPr lIns="50800" tIns="50800" rIns="50800" bIns="50800" rtlCol="0" anchor="ctr"/>
            <a:lstStyle/>
            <a:p>
              <a:pPr algn="ctr">
                <a:lnSpc>
                  <a:spcPts val="1787"/>
                </a:lnSpc>
              </a:pPr>
              <a:endParaRPr/>
            </a:p>
          </p:txBody>
        </p:sp>
      </p:grpSp>
      <p:grpSp>
        <p:nvGrpSpPr>
          <p:cNvPr id="10" name="Group 10">
            <a:extLst>
              <a:ext uri="{FF2B5EF4-FFF2-40B4-BE49-F238E27FC236}">
                <a16:creationId xmlns:a16="http://schemas.microsoft.com/office/drawing/2014/main" id="{8F57508B-4925-82A3-9819-2A7E1D2624A4}"/>
              </a:ext>
            </a:extLst>
          </p:cNvPr>
          <p:cNvGrpSpPr/>
          <p:nvPr/>
        </p:nvGrpSpPr>
        <p:grpSpPr>
          <a:xfrm>
            <a:off x="1919702" y="5289629"/>
            <a:ext cx="5861909" cy="944458"/>
            <a:chOff x="0" y="0"/>
            <a:chExt cx="1543877" cy="248746"/>
          </a:xfrm>
        </p:grpSpPr>
        <p:sp>
          <p:nvSpPr>
            <p:cNvPr id="11" name="Freeform 11">
              <a:extLst>
                <a:ext uri="{FF2B5EF4-FFF2-40B4-BE49-F238E27FC236}">
                  <a16:creationId xmlns:a16="http://schemas.microsoft.com/office/drawing/2014/main" id="{D845A91D-809B-17F2-9304-662F6A43B15A}"/>
                </a:ext>
              </a:extLst>
            </p:cNvPr>
            <p:cNvSpPr/>
            <p:nvPr/>
          </p:nvSpPr>
          <p:spPr>
            <a:xfrm>
              <a:off x="0" y="0"/>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F4D3B"/>
              </a:solidFill>
              <a:prstDash val="lgDash"/>
              <a:miter/>
            </a:ln>
          </p:spPr>
          <p:txBody>
            <a:bodyPr/>
            <a:lstStyle/>
            <a:p>
              <a:endParaRPr lang="en-IN"/>
            </a:p>
          </p:txBody>
        </p:sp>
        <p:sp>
          <p:nvSpPr>
            <p:cNvPr id="12" name="TextBox 12">
              <a:extLst>
                <a:ext uri="{FF2B5EF4-FFF2-40B4-BE49-F238E27FC236}">
                  <a16:creationId xmlns:a16="http://schemas.microsoft.com/office/drawing/2014/main" id="{BEF41090-B26A-5330-F0BB-55402C306863}"/>
                </a:ext>
              </a:extLst>
            </p:cNvPr>
            <p:cNvSpPr txBox="1"/>
            <p:nvPr/>
          </p:nvSpPr>
          <p:spPr>
            <a:xfrm>
              <a:off x="0" y="47625"/>
              <a:ext cx="1543877" cy="201121"/>
            </a:xfrm>
            <a:prstGeom prst="rect">
              <a:avLst/>
            </a:prstGeom>
          </p:spPr>
          <p:txBody>
            <a:bodyPr lIns="50800" tIns="50800" rIns="50800" bIns="50800" rtlCol="0" anchor="ctr"/>
            <a:lstStyle/>
            <a:p>
              <a:pPr algn="ctr">
                <a:lnSpc>
                  <a:spcPts val="1787"/>
                </a:lnSpc>
              </a:pPr>
              <a:endParaRPr/>
            </a:p>
          </p:txBody>
        </p:sp>
      </p:grpSp>
      <p:grpSp>
        <p:nvGrpSpPr>
          <p:cNvPr id="13" name="Group 13">
            <a:extLst>
              <a:ext uri="{FF2B5EF4-FFF2-40B4-BE49-F238E27FC236}">
                <a16:creationId xmlns:a16="http://schemas.microsoft.com/office/drawing/2014/main" id="{E7841DA4-B49A-1A92-52D4-4CED6724E98B}"/>
              </a:ext>
            </a:extLst>
          </p:cNvPr>
          <p:cNvGrpSpPr/>
          <p:nvPr/>
        </p:nvGrpSpPr>
        <p:grpSpPr>
          <a:xfrm>
            <a:off x="1591682" y="4871546"/>
            <a:ext cx="1563046" cy="944458"/>
            <a:chOff x="0" y="0"/>
            <a:chExt cx="672578" cy="406400"/>
          </a:xfrm>
        </p:grpSpPr>
        <p:sp>
          <p:nvSpPr>
            <p:cNvPr id="14" name="Freeform 14">
              <a:extLst>
                <a:ext uri="{FF2B5EF4-FFF2-40B4-BE49-F238E27FC236}">
                  <a16:creationId xmlns:a16="http://schemas.microsoft.com/office/drawing/2014/main" id="{82A5F4C1-8BE5-89F9-9366-ABE739267CBF}"/>
                </a:ext>
              </a:extLst>
            </p:cNvPr>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F4D3B"/>
            </a:solidFill>
            <a:ln w="85725" cap="sq">
              <a:solidFill>
                <a:srgbClr val="FFFFFF"/>
              </a:solidFill>
              <a:prstDash val="solid"/>
              <a:miter/>
            </a:ln>
          </p:spPr>
          <p:txBody>
            <a:bodyPr/>
            <a:lstStyle/>
            <a:p>
              <a:endParaRPr lang="en-IN"/>
            </a:p>
          </p:txBody>
        </p:sp>
        <p:sp>
          <p:nvSpPr>
            <p:cNvPr id="15" name="TextBox 15">
              <a:extLst>
                <a:ext uri="{FF2B5EF4-FFF2-40B4-BE49-F238E27FC236}">
                  <a16:creationId xmlns:a16="http://schemas.microsoft.com/office/drawing/2014/main" id="{C3202878-D1C0-20D2-0CD4-CB7B1E42DFC5}"/>
                </a:ext>
              </a:extLst>
            </p:cNvPr>
            <p:cNvSpPr txBox="1"/>
            <p:nvPr/>
          </p:nvSpPr>
          <p:spPr>
            <a:xfrm>
              <a:off x="0" y="47625"/>
              <a:ext cx="558278" cy="358775"/>
            </a:xfrm>
            <a:prstGeom prst="rect">
              <a:avLst/>
            </a:prstGeom>
          </p:spPr>
          <p:txBody>
            <a:bodyPr lIns="50800" tIns="50800" rIns="50800" bIns="50800" rtlCol="0" anchor="ctr"/>
            <a:lstStyle/>
            <a:p>
              <a:pPr algn="ctr">
                <a:lnSpc>
                  <a:spcPts val="1787"/>
                </a:lnSpc>
              </a:pPr>
              <a:endParaRPr/>
            </a:p>
          </p:txBody>
        </p:sp>
      </p:grpSp>
      <p:grpSp>
        <p:nvGrpSpPr>
          <p:cNvPr id="16" name="Group 16">
            <a:extLst>
              <a:ext uri="{FF2B5EF4-FFF2-40B4-BE49-F238E27FC236}">
                <a16:creationId xmlns:a16="http://schemas.microsoft.com/office/drawing/2014/main" id="{4C9361E7-4DB0-B423-F945-B67AF3F86020}"/>
              </a:ext>
            </a:extLst>
          </p:cNvPr>
          <p:cNvGrpSpPr/>
          <p:nvPr/>
        </p:nvGrpSpPr>
        <p:grpSpPr>
          <a:xfrm>
            <a:off x="1919702" y="6520745"/>
            <a:ext cx="5861909" cy="944458"/>
            <a:chOff x="0" y="0"/>
            <a:chExt cx="1543877" cy="248746"/>
          </a:xfrm>
        </p:grpSpPr>
        <p:sp>
          <p:nvSpPr>
            <p:cNvPr id="17" name="Freeform 17">
              <a:extLst>
                <a:ext uri="{FF2B5EF4-FFF2-40B4-BE49-F238E27FC236}">
                  <a16:creationId xmlns:a16="http://schemas.microsoft.com/office/drawing/2014/main" id="{19629FF9-3A15-399C-F32D-B5241F453B5A}"/>
                </a:ext>
              </a:extLst>
            </p:cNvPr>
            <p:cNvSpPr/>
            <p:nvPr/>
          </p:nvSpPr>
          <p:spPr>
            <a:xfrm>
              <a:off x="0" y="0"/>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B8500"/>
              </a:solidFill>
              <a:prstDash val="lgDash"/>
              <a:miter/>
            </a:ln>
          </p:spPr>
          <p:txBody>
            <a:bodyPr/>
            <a:lstStyle/>
            <a:p>
              <a:endParaRPr lang="en-IN"/>
            </a:p>
          </p:txBody>
        </p:sp>
        <p:sp>
          <p:nvSpPr>
            <p:cNvPr id="18" name="TextBox 18">
              <a:extLst>
                <a:ext uri="{FF2B5EF4-FFF2-40B4-BE49-F238E27FC236}">
                  <a16:creationId xmlns:a16="http://schemas.microsoft.com/office/drawing/2014/main" id="{9B9D996B-DD7E-99A8-B560-5367FC297C00}"/>
                </a:ext>
              </a:extLst>
            </p:cNvPr>
            <p:cNvSpPr txBox="1"/>
            <p:nvPr/>
          </p:nvSpPr>
          <p:spPr>
            <a:xfrm>
              <a:off x="0" y="47625"/>
              <a:ext cx="1543877" cy="201121"/>
            </a:xfrm>
            <a:prstGeom prst="rect">
              <a:avLst/>
            </a:prstGeom>
          </p:spPr>
          <p:txBody>
            <a:bodyPr lIns="50800" tIns="50800" rIns="50800" bIns="50800" rtlCol="0" anchor="ctr"/>
            <a:lstStyle/>
            <a:p>
              <a:pPr algn="ctr">
                <a:lnSpc>
                  <a:spcPts val="1787"/>
                </a:lnSpc>
              </a:pPr>
              <a:endParaRPr/>
            </a:p>
          </p:txBody>
        </p:sp>
      </p:grpSp>
      <p:grpSp>
        <p:nvGrpSpPr>
          <p:cNvPr id="19" name="Group 19">
            <a:extLst>
              <a:ext uri="{FF2B5EF4-FFF2-40B4-BE49-F238E27FC236}">
                <a16:creationId xmlns:a16="http://schemas.microsoft.com/office/drawing/2014/main" id="{EDC474BA-E201-70F9-3B32-60F366947497}"/>
              </a:ext>
            </a:extLst>
          </p:cNvPr>
          <p:cNvGrpSpPr/>
          <p:nvPr/>
        </p:nvGrpSpPr>
        <p:grpSpPr>
          <a:xfrm>
            <a:off x="1591682" y="6055786"/>
            <a:ext cx="1563046" cy="944458"/>
            <a:chOff x="0" y="0"/>
            <a:chExt cx="672578" cy="406400"/>
          </a:xfrm>
        </p:grpSpPr>
        <p:sp>
          <p:nvSpPr>
            <p:cNvPr id="20" name="Freeform 20">
              <a:extLst>
                <a:ext uri="{FF2B5EF4-FFF2-40B4-BE49-F238E27FC236}">
                  <a16:creationId xmlns:a16="http://schemas.microsoft.com/office/drawing/2014/main" id="{7E0EE452-0EB8-11F8-9E1F-0B34CC13A522}"/>
                </a:ext>
              </a:extLst>
            </p:cNvPr>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B8500"/>
            </a:solidFill>
            <a:ln w="85725" cap="sq">
              <a:solidFill>
                <a:srgbClr val="FFFFFF"/>
              </a:solidFill>
              <a:prstDash val="solid"/>
              <a:miter/>
            </a:ln>
          </p:spPr>
          <p:txBody>
            <a:bodyPr/>
            <a:lstStyle/>
            <a:p>
              <a:endParaRPr lang="en-IN"/>
            </a:p>
          </p:txBody>
        </p:sp>
        <p:sp>
          <p:nvSpPr>
            <p:cNvPr id="21" name="TextBox 21">
              <a:extLst>
                <a:ext uri="{FF2B5EF4-FFF2-40B4-BE49-F238E27FC236}">
                  <a16:creationId xmlns:a16="http://schemas.microsoft.com/office/drawing/2014/main" id="{1F58942D-0E4B-FF38-D5BC-1C6A1DE3D09A}"/>
                </a:ext>
              </a:extLst>
            </p:cNvPr>
            <p:cNvSpPr txBox="1"/>
            <p:nvPr/>
          </p:nvSpPr>
          <p:spPr>
            <a:xfrm>
              <a:off x="0" y="47625"/>
              <a:ext cx="558278" cy="358775"/>
            </a:xfrm>
            <a:prstGeom prst="rect">
              <a:avLst/>
            </a:prstGeom>
          </p:spPr>
          <p:txBody>
            <a:bodyPr lIns="50800" tIns="50800" rIns="50800" bIns="50800" rtlCol="0" anchor="ctr"/>
            <a:lstStyle/>
            <a:p>
              <a:pPr algn="ctr">
                <a:lnSpc>
                  <a:spcPts val="1787"/>
                </a:lnSpc>
              </a:pPr>
              <a:endParaRPr/>
            </a:p>
          </p:txBody>
        </p:sp>
      </p:grpSp>
      <p:grpSp>
        <p:nvGrpSpPr>
          <p:cNvPr id="22" name="Group 22">
            <a:extLst>
              <a:ext uri="{FF2B5EF4-FFF2-40B4-BE49-F238E27FC236}">
                <a16:creationId xmlns:a16="http://schemas.microsoft.com/office/drawing/2014/main" id="{AA91A445-CBB4-B956-F404-EA577F08D29F}"/>
              </a:ext>
            </a:extLst>
          </p:cNvPr>
          <p:cNvGrpSpPr/>
          <p:nvPr/>
        </p:nvGrpSpPr>
        <p:grpSpPr>
          <a:xfrm>
            <a:off x="1919702" y="7751862"/>
            <a:ext cx="5861909" cy="944458"/>
            <a:chOff x="0" y="0"/>
            <a:chExt cx="1543877" cy="248746"/>
          </a:xfrm>
        </p:grpSpPr>
        <p:sp>
          <p:nvSpPr>
            <p:cNvPr id="23" name="Freeform 23">
              <a:extLst>
                <a:ext uri="{FF2B5EF4-FFF2-40B4-BE49-F238E27FC236}">
                  <a16:creationId xmlns:a16="http://schemas.microsoft.com/office/drawing/2014/main" id="{C8785F00-32B8-ED14-DB8E-DD8AFE7EAEA0}"/>
                </a:ext>
              </a:extLst>
            </p:cNvPr>
            <p:cNvSpPr/>
            <p:nvPr/>
          </p:nvSpPr>
          <p:spPr>
            <a:xfrm>
              <a:off x="0" y="0"/>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B8500"/>
              </a:solidFill>
              <a:prstDash val="lgDash"/>
              <a:miter/>
            </a:ln>
          </p:spPr>
          <p:txBody>
            <a:bodyPr/>
            <a:lstStyle/>
            <a:p>
              <a:endParaRPr lang="en-IN"/>
            </a:p>
          </p:txBody>
        </p:sp>
        <p:sp>
          <p:nvSpPr>
            <p:cNvPr id="24" name="TextBox 24">
              <a:extLst>
                <a:ext uri="{FF2B5EF4-FFF2-40B4-BE49-F238E27FC236}">
                  <a16:creationId xmlns:a16="http://schemas.microsoft.com/office/drawing/2014/main" id="{8E389EA1-0643-B2E6-312C-DC72E03ECF90}"/>
                </a:ext>
              </a:extLst>
            </p:cNvPr>
            <p:cNvSpPr txBox="1"/>
            <p:nvPr/>
          </p:nvSpPr>
          <p:spPr>
            <a:xfrm>
              <a:off x="0" y="47625"/>
              <a:ext cx="1543877" cy="201121"/>
            </a:xfrm>
            <a:prstGeom prst="rect">
              <a:avLst/>
            </a:prstGeom>
          </p:spPr>
          <p:txBody>
            <a:bodyPr lIns="50800" tIns="50800" rIns="50800" bIns="50800" rtlCol="0" anchor="ctr"/>
            <a:lstStyle/>
            <a:p>
              <a:pPr algn="ctr">
                <a:lnSpc>
                  <a:spcPts val="1787"/>
                </a:lnSpc>
              </a:pPr>
              <a:endParaRPr/>
            </a:p>
          </p:txBody>
        </p:sp>
      </p:grpSp>
      <p:grpSp>
        <p:nvGrpSpPr>
          <p:cNvPr id="25" name="Group 25">
            <a:extLst>
              <a:ext uri="{FF2B5EF4-FFF2-40B4-BE49-F238E27FC236}">
                <a16:creationId xmlns:a16="http://schemas.microsoft.com/office/drawing/2014/main" id="{2094F5A0-0997-FE5D-28C3-4AD79AC0339A}"/>
              </a:ext>
            </a:extLst>
          </p:cNvPr>
          <p:cNvGrpSpPr/>
          <p:nvPr/>
        </p:nvGrpSpPr>
        <p:grpSpPr>
          <a:xfrm>
            <a:off x="1563432" y="7255389"/>
            <a:ext cx="1563046" cy="944458"/>
            <a:chOff x="0" y="0"/>
            <a:chExt cx="672578" cy="406400"/>
          </a:xfrm>
        </p:grpSpPr>
        <p:sp>
          <p:nvSpPr>
            <p:cNvPr id="26" name="Freeform 26">
              <a:extLst>
                <a:ext uri="{FF2B5EF4-FFF2-40B4-BE49-F238E27FC236}">
                  <a16:creationId xmlns:a16="http://schemas.microsoft.com/office/drawing/2014/main" id="{471308B9-D886-FBFF-E322-A007EFC1DA4A}"/>
                </a:ext>
              </a:extLst>
            </p:cNvPr>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B8500"/>
            </a:solidFill>
            <a:ln w="85725" cap="sq">
              <a:solidFill>
                <a:srgbClr val="FFFFFF"/>
              </a:solidFill>
              <a:prstDash val="solid"/>
              <a:miter/>
            </a:ln>
          </p:spPr>
          <p:txBody>
            <a:bodyPr/>
            <a:lstStyle/>
            <a:p>
              <a:endParaRPr lang="en-IN"/>
            </a:p>
          </p:txBody>
        </p:sp>
        <p:sp>
          <p:nvSpPr>
            <p:cNvPr id="27" name="TextBox 27">
              <a:extLst>
                <a:ext uri="{FF2B5EF4-FFF2-40B4-BE49-F238E27FC236}">
                  <a16:creationId xmlns:a16="http://schemas.microsoft.com/office/drawing/2014/main" id="{879DF172-C36C-A454-6FE6-D79C90BEE41C}"/>
                </a:ext>
              </a:extLst>
            </p:cNvPr>
            <p:cNvSpPr txBox="1"/>
            <p:nvPr/>
          </p:nvSpPr>
          <p:spPr>
            <a:xfrm>
              <a:off x="0" y="47625"/>
              <a:ext cx="558278" cy="358775"/>
            </a:xfrm>
            <a:prstGeom prst="rect">
              <a:avLst/>
            </a:prstGeom>
          </p:spPr>
          <p:txBody>
            <a:bodyPr lIns="50800" tIns="50800" rIns="50800" bIns="50800" rtlCol="0" anchor="ctr"/>
            <a:lstStyle/>
            <a:p>
              <a:pPr algn="ctr">
                <a:lnSpc>
                  <a:spcPts val="1787"/>
                </a:lnSpc>
              </a:pPr>
              <a:endParaRPr/>
            </a:p>
          </p:txBody>
        </p:sp>
      </p:grpSp>
      <p:grpSp>
        <p:nvGrpSpPr>
          <p:cNvPr id="28" name="Group 28">
            <a:extLst>
              <a:ext uri="{FF2B5EF4-FFF2-40B4-BE49-F238E27FC236}">
                <a16:creationId xmlns:a16="http://schemas.microsoft.com/office/drawing/2014/main" id="{A0454ADA-B503-91A1-46FA-AA667AF151B5}"/>
              </a:ext>
            </a:extLst>
          </p:cNvPr>
          <p:cNvGrpSpPr/>
          <p:nvPr/>
        </p:nvGrpSpPr>
        <p:grpSpPr>
          <a:xfrm>
            <a:off x="9132626" y="3623280"/>
            <a:ext cx="7946263" cy="5073040"/>
            <a:chOff x="0" y="0"/>
            <a:chExt cx="1006330" cy="1221480"/>
          </a:xfrm>
        </p:grpSpPr>
        <p:sp>
          <p:nvSpPr>
            <p:cNvPr id="29" name="Freeform 29">
              <a:extLst>
                <a:ext uri="{FF2B5EF4-FFF2-40B4-BE49-F238E27FC236}">
                  <a16:creationId xmlns:a16="http://schemas.microsoft.com/office/drawing/2014/main" id="{8ACA7D1C-0C19-0896-7619-4931DCF80C93}"/>
                </a:ext>
              </a:extLst>
            </p:cNvPr>
            <p:cNvSpPr/>
            <p:nvPr/>
          </p:nvSpPr>
          <p:spPr>
            <a:xfrm>
              <a:off x="0" y="0"/>
              <a:ext cx="1006330" cy="1221480"/>
            </a:xfrm>
            <a:custGeom>
              <a:avLst/>
              <a:gdLst/>
              <a:ahLst/>
              <a:cxnLst/>
              <a:rect l="l" t="t" r="r" b="b"/>
              <a:pathLst>
                <a:path w="1006330" h="1221480">
                  <a:moveTo>
                    <a:pt x="0" y="0"/>
                  </a:moveTo>
                  <a:lnTo>
                    <a:pt x="1006330" y="0"/>
                  </a:lnTo>
                  <a:lnTo>
                    <a:pt x="1006330" y="1221480"/>
                  </a:lnTo>
                  <a:lnTo>
                    <a:pt x="0" y="1221480"/>
                  </a:lnTo>
                  <a:close/>
                </a:path>
              </a:pathLst>
            </a:custGeom>
            <a:solidFill>
              <a:srgbClr val="000000">
                <a:alpha val="0"/>
              </a:srgbClr>
            </a:solidFill>
            <a:ln w="47625" cap="sq">
              <a:solidFill>
                <a:srgbClr val="FF4D3B"/>
              </a:solidFill>
              <a:prstDash val="lgDash"/>
              <a:miter/>
            </a:ln>
          </p:spPr>
          <p:txBody>
            <a:bodyPr/>
            <a:lstStyle/>
            <a:p>
              <a:endParaRPr lang="en-IN"/>
            </a:p>
          </p:txBody>
        </p:sp>
        <p:sp>
          <p:nvSpPr>
            <p:cNvPr id="30" name="TextBox 30">
              <a:extLst>
                <a:ext uri="{FF2B5EF4-FFF2-40B4-BE49-F238E27FC236}">
                  <a16:creationId xmlns:a16="http://schemas.microsoft.com/office/drawing/2014/main" id="{F7D77793-E80C-B7A5-9D63-5ABEBACF808D}"/>
                </a:ext>
              </a:extLst>
            </p:cNvPr>
            <p:cNvSpPr txBox="1"/>
            <p:nvPr/>
          </p:nvSpPr>
          <p:spPr>
            <a:xfrm>
              <a:off x="0" y="19050"/>
              <a:ext cx="1006330" cy="1202430"/>
            </a:xfrm>
            <a:prstGeom prst="rect">
              <a:avLst/>
            </a:prstGeom>
          </p:spPr>
          <p:txBody>
            <a:bodyPr lIns="50800" tIns="50800" rIns="50800" bIns="50800" rtlCol="0" anchor="ctr"/>
            <a:lstStyle/>
            <a:p>
              <a:pPr algn="ctr">
                <a:lnSpc>
                  <a:spcPts val="1481"/>
                </a:lnSpc>
              </a:pPr>
              <a:endParaRPr/>
            </a:p>
          </p:txBody>
        </p:sp>
      </p:grpSp>
      <p:sp>
        <p:nvSpPr>
          <p:cNvPr id="32" name="TextBox 32">
            <a:extLst>
              <a:ext uri="{FF2B5EF4-FFF2-40B4-BE49-F238E27FC236}">
                <a16:creationId xmlns:a16="http://schemas.microsoft.com/office/drawing/2014/main" id="{55A33822-2B6C-824B-BF26-2BB67CD8A00A}"/>
              </a:ext>
            </a:extLst>
          </p:cNvPr>
          <p:cNvSpPr txBox="1"/>
          <p:nvPr/>
        </p:nvSpPr>
        <p:spPr>
          <a:xfrm>
            <a:off x="3733800" y="1811644"/>
            <a:ext cx="10271094" cy="1347152"/>
          </a:xfrm>
          <a:prstGeom prst="rect">
            <a:avLst/>
          </a:prstGeom>
        </p:spPr>
        <p:txBody>
          <a:bodyPr lIns="0" tIns="0" rIns="0" bIns="0" rtlCol="0" anchor="t">
            <a:spAutoFit/>
          </a:bodyPr>
          <a:lstStyle/>
          <a:p>
            <a:pPr algn="ctr">
              <a:lnSpc>
                <a:spcPts val="5229"/>
              </a:lnSpc>
            </a:pPr>
            <a:r>
              <a:rPr lang="en-US" sz="5447" dirty="0">
                <a:solidFill>
                  <a:srgbClr val="000000"/>
                </a:solidFill>
                <a:latin typeface="Arial Black" panose="020B0A04020102020204" pitchFamily="34" charset="0"/>
                <a:ea typeface="League Spartan"/>
                <a:cs typeface="League Spartan"/>
                <a:sym typeface="League Spartan"/>
              </a:rPr>
              <a:t>Root Causes: The Swiss Cheese Model Applied</a:t>
            </a:r>
          </a:p>
        </p:txBody>
      </p:sp>
      <p:sp>
        <p:nvSpPr>
          <p:cNvPr id="35" name="TextBox 35">
            <a:extLst>
              <a:ext uri="{FF2B5EF4-FFF2-40B4-BE49-F238E27FC236}">
                <a16:creationId xmlns:a16="http://schemas.microsoft.com/office/drawing/2014/main" id="{FCB08865-FAFC-47EB-44D0-8F919181D7C1}"/>
              </a:ext>
            </a:extLst>
          </p:cNvPr>
          <p:cNvSpPr txBox="1"/>
          <p:nvPr/>
        </p:nvSpPr>
        <p:spPr>
          <a:xfrm>
            <a:off x="3252151" y="4153441"/>
            <a:ext cx="3798267" cy="271998"/>
          </a:xfrm>
          <a:prstGeom prst="rect">
            <a:avLst/>
          </a:prstGeom>
        </p:spPr>
        <p:txBody>
          <a:bodyPr lIns="0" tIns="0" rIns="0" bIns="0" rtlCol="0" anchor="t">
            <a:spAutoFit/>
          </a:bodyPr>
          <a:lstStyle/>
          <a:p>
            <a:pPr>
              <a:lnSpc>
                <a:spcPts val="2100"/>
              </a:lnSpc>
            </a:pPr>
            <a:r>
              <a:rPr lang="en-US" sz="2000" b="1" dirty="0">
                <a:solidFill>
                  <a:srgbClr val="504C49"/>
                </a:solidFill>
                <a:latin typeface="Arial" panose="020B0604020202020204" pitchFamily="34" charset="0"/>
                <a:ea typeface="Platypi Medium" pitchFamily="34" charset="-122"/>
                <a:cs typeface="Arial" panose="020B0604020202020204" pitchFamily="34" charset="0"/>
              </a:rPr>
              <a:t>Clinical Protocols</a:t>
            </a:r>
            <a:endParaRPr lang="en-US" sz="2000" b="1" dirty="0">
              <a:latin typeface="Arial" panose="020B0604020202020204" pitchFamily="34" charset="0"/>
              <a:cs typeface="Arial" panose="020B0604020202020204" pitchFamily="34" charset="0"/>
            </a:endParaRPr>
          </a:p>
        </p:txBody>
      </p:sp>
      <p:sp>
        <p:nvSpPr>
          <p:cNvPr id="36" name="TextBox 36">
            <a:extLst>
              <a:ext uri="{FF2B5EF4-FFF2-40B4-BE49-F238E27FC236}">
                <a16:creationId xmlns:a16="http://schemas.microsoft.com/office/drawing/2014/main" id="{1044C9B5-4E43-8C24-D9D2-6055A3B62434}"/>
              </a:ext>
            </a:extLst>
          </p:cNvPr>
          <p:cNvSpPr txBox="1"/>
          <p:nvPr/>
        </p:nvSpPr>
        <p:spPr>
          <a:xfrm>
            <a:off x="1919702" y="3885397"/>
            <a:ext cx="894074" cy="555308"/>
          </a:xfrm>
          <a:prstGeom prst="rect">
            <a:avLst/>
          </a:prstGeom>
        </p:spPr>
        <p:txBody>
          <a:bodyPr lIns="0" tIns="0" rIns="0" bIns="0" rtlCol="0" anchor="t">
            <a:spAutoFit/>
          </a:bodyPr>
          <a:lstStyle/>
          <a:p>
            <a:pPr algn="l">
              <a:lnSpc>
                <a:spcPts val="4383"/>
              </a:lnSpc>
            </a:pPr>
            <a:r>
              <a:rPr lang="en-US" sz="3845" dirty="0">
                <a:solidFill>
                  <a:srgbClr val="FFFFFF"/>
                </a:solidFill>
                <a:latin typeface="League Spartan"/>
                <a:ea typeface="League Spartan"/>
                <a:cs typeface="League Spartan"/>
                <a:sym typeface="League Spartan"/>
              </a:rPr>
              <a:t>01</a:t>
            </a:r>
          </a:p>
        </p:txBody>
      </p:sp>
      <p:sp>
        <p:nvSpPr>
          <p:cNvPr id="37" name="TextBox 37">
            <a:extLst>
              <a:ext uri="{FF2B5EF4-FFF2-40B4-BE49-F238E27FC236}">
                <a16:creationId xmlns:a16="http://schemas.microsoft.com/office/drawing/2014/main" id="{3B2ED999-8134-9576-54FB-B8F92E328035}"/>
              </a:ext>
            </a:extLst>
          </p:cNvPr>
          <p:cNvSpPr txBox="1"/>
          <p:nvPr/>
        </p:nvSpPr>
        <p:spPr>
          <a:xfrm>
            <a:off x="3300051" y="5422402"/>
            <a:ext cx="4179392" cy="277863"/>
          </a:xfrm>
          <a:prstGeom prst="rect">
            <a:avLst/>
          </a:prstGeom>
        </p:spPr>
        <p:txBody>
          <a:bodyPr wrap="square" lIns="0" tIns="0" rIns="0" bIns="0" rtlCol="0" anchor="t">
            <a:spAutoFit/>
          </a:bodyPr>
          <a:lstStyle/>
          <a:p>
            <a:pPr>
              <a:lnSpc>
                <a:spcPts val="2100"/>
              </a:lnSpc>
            </a:pPr>
            <a:r>
              <a:rPr lang="en-US" sz="2000" b="1" dirty="0">
                <a:solidFill>
                  <a:srgbClr val="504C49"/>
                </a:solidFill>
                <a:latin typeface="Arial" panose="020B0604020202020204" pitchFamily="34" charset="0"/>
                <a:ea typeface="Platypi Medium" pitchFamily="34" charset="-122"/>
                <a:cs typeface="Arial" panose="020B0604020202020204" pitchFamily="34" charset="0"/>
              </a:rPr>
              <a:t>Communication Systems</a:t>
            </a:r>
            <a:endParaRPr lang="en-US" sz="2000" b="1" dirty="0">
              <a:latin typeface="Arial" panose="020B0604020202020204" pitchFamily="34" charset="0"/>
              <a:cs typeface="Arial" panose="020B0604020202020204" pitchFamily="34" charset="0"/>
            </a:endParaRPr>
          </a:p>
        </p:txBody>
      </p:sp>
      <p:sp>
        <p:nvSpPr>
          <p:cNvPr id="38" name="TextBox 38">
            <a:extLst>
              <a:ext uri="{FF2B5EF4-FFF2-40B4-BE49-F238E27FC236}">
                <a16:creationId xmlns:a16="http://schemas.microsoft.com/office/drawing/2014/main" id="{B656DA3E-3C8F-694E-DA95-7F120F6C76FD}"/>
              </a:ext>
            </a:extLst>
          </p:cNvPr>
          <p:cNvSpPr txBox="1"/>
          <p:nvPr/>
        </p:nvSpPr>
        <p:spPr>
          <a:xfrm>
            <a:off x="1876271" y="5121280"/>
            <a:ext cx="894074" cy="555308"/>
          </a:xfrm>
          <a:prstGeom prst="rect">
            <a:avLst/>
          </a:prstGeom>
        </p:spPr>
        <p:txBody>
          <a:bodyPr lIns="0" tIns="0" rIns="0" bIns="0" rtlCol="0" anchor="t">
            <a:spAutoFit/>
          </a:bodyPr>
          <a:lstStyle/>
          <a:p>
            <a:pPr algn="l">
              <a:lnSpc>
                <a:spcPts val="4383"/>
              </a:lnSpc>
            </a:pPr>
            <a:r>
              <a:rPr lang="en-US" sz="3845" dirty="0">
                <a:solidFill>
                  <a:srgbClr val="FFFFFF"/>
                </a:solidFill>
                <a:latin typeface="League Spartan"/>
                <a:ea typeface="League Spartan"/>
                <a:cs typeface="League Spartan"/>
                <a:sym typeface="League Spartan"/>
              </a:rPr>
              <a:t>02</a:t>
            </a:r>
          </a:p>
        </p:txBody>
      </p:sp>
      <p:sp>
        <p:nvSpPr>
          <p:cNvPr id="39" name="TextBox 39">
            <a:extLst>
              <a:ext uri="{FF2B5EF4-FFF2-40B4-BE49-F238E27FC236}">
                <a16:creationId xmlns:a16="http://schemas.microsoft.com/office/drawing/2014/main" id="{0F6B59D1-CD3E-448A-F9F4-E90D6162A970}"/>
              </a:ext>
            </a:extLst>
          </p:cNvPr>
          <p:cNvSpPr txBox="1"/>
          <p:nvPr/>
        </p:nvSpPr>
        <p:spPr>
          <a:xfrm>
            <a:off x="3252151" y="6657797"/>
            <a:ext cx="4179392" cy="271998"/>
          </a:xfrm>
          <a:prstGeom prst="rect">
            <a:avLst/>
          </a:prstGeom>
        </p:spPr>
        <p:txBody>
          <a:bodyPr lIns="0" tIns="0" rIns="0" bIns="0" rtlCol="0" anchor="t">
            <a:spAutoFit/>
          </a:bodyPr>
          <a:lstStyle/>
          <a:p>
            <a:pPr>
              <a:lnSpc>
                <a:spcPts val="2100"/>
              </a:lnSpc>
            </a:pPr>
            <a:r>
              <a:rPr lang="en-US" sz="2000" b="1" dirty="0">
                <a:solidFill>
                  <a:srgbClr val="504C49"/>
                </a:solidFill>
                <a:latin typeface="Arial" panose="020B0604020202020204" pitchFamily="34" charset="0"/>
                <a:ea typeface="Platypi Medium" pitchFamily="34" charset="-122"/>
                <a:cs typeface="Arial" panose="020B0604020202020204" pitchFamily="34" charset="0"/>
              </a:rPr>
              <a:t>Governance Structures</a:t>
            </a:r>
            <a:endParaRPr lang="en-US" sz="2000" b="1" dirty="0">
              <a:latin typeface="Arial" panose="020B0604020202020204" pitchFamily="34" charset="0"/>
              <a:cs typeface="Arial" panose="020B0604020202020204" pitchFamily="34" charset="0"/>
            </a:endParaRPr>
          </a:p>
        </p:txBody>
      </p:sp>
      <p:sp>
        <p:nvSpPr>
          <p:cNvPr id="40" name="TextBox 40">
            <a:extLst>
              <a:ext uri="{FF2B5EF4-FFF2-40B4-BE49-F238E27FC236}">
                <a16:creationId xmlns:a16="http://schemas.microsoft.com/office/drawing/2014/main" id="{AF328B12-7435-64EE-A7D8-A1E4D41AD8CB}"/>
              </a:ext>
            </a:extLst>
          </p:cNvPr>
          <p:cNvSpPr txBox="1"/>
          <p:nvPr/>
        </p:nvSpPr>
        <p:spPr>
          <a:xfrm>
            <a:off x="1858215" y="6305700"/>
            <a:ext cx="894074" cy="555308"/>
          </a:xfrm>
          <a:prstGeom prst="rect">
            <a:avLst/>
          </a:prstGeom>
        </p:spPr>
        <p:txBody>
          <a:bodyPr lIns="0" tIns="0" rIns="0" bIns="0" rtlCol="0" anchor="t">
            <a:spAutoFit/>
          </a:bodyPr>
          <a:lstStyle/>
          <a:p>
            <a:pPr algn="l">
              <a:lnSpc>
                <a:spcPts val="4383"/>
              </a:lnSpc>
            </a:pPr>
            <a:r>
              <a:rPr lang="en-US" sz="3845" dirty="0">
                <a:solidFill>
                  <a:srgbClr val="FFFFFF"/>
                </a:solidFill>
                <a:latin typeface="League Spartan"/>
                <a:ea typeface="League Spartan"/>
                <a:cs typeface="League Spartan"/>
                <a:sym typeface="League Spartan"/>
              </a:rPr>
              <a:t>03</a:t>
            </a:r>
          </a:p>
        </p:txBody>
      </p:sp>
      <p:sp>
        <p:nvSpPr>
          <p:cNvPr id="41" name="TextBox 41">
            <a:extLst>
              <a:ext uri="{FF2B5EF4-FFF2-40B4-BE49-F238E27FC236}">
                <a16:creationId xmlns:a16="http://schemas.microsoft.com/office/drawing/2014/main" id="{87663C0A-4215-EE35-A6A8-285F36C7E8E7}"/>
              </a:ext>
            </a:extLst>
          </p:cNvPr>
          <p:cNvSpPr txBox="1"/>
          <p:nvPr/>
        </p:nvSpPr>
        <p:spPr>
          <a:xfrm>
            <a:off x="3225528" y="7840964"/>
            <a:ext cx="3684574" cy="269304"/>
          </a:xfrm>
          <a:prstGeom prst="rect">
            <a:avLst/>
          </a:prstGeom>
        </p:spPr>
        <p:txBody>
          <a:bodyPr lIns="0" tIns="0" rIns="0" bIns="0" rtlCol="0" anchor="t">
            <a:spAutoFit/>
          </a:bodyPr>
          <a:lstStyle/>
          <a:p>
            <a:pPr>
              <a:lnSpc>
                <a:spcPts val="2100"/>
              </a:lnSpc>
            </a:pPr>
            <a:r>
              <a:rPr lang="en-US" sz="2000" b="1" dirty="0">
                <a:solidFill>
                  <a:srgbClr val="504C49"/>
                </a:solidFill>
                <a:latin typeface="Arial" panose="020B0604020202020204" pitchFamily="34" charset="0"/>
                <a:ea typeface="Platypi Medium" pitchFamily="34" charset="-122"/>
                <a:cs typeface="Arial" panose="020B0604020202020204" pitchFamily="34" charset="0"/>
              </a:rPr>
              <a:t>Leadership Accountability</a:t>
            </a:r>
            <a:endParaRPr lang="en-US" sz="2000" b="1" dirty="0">
              <a:latin typeface="Arial" panose="020B0604020202020204" pitchFamily="34" charset="0"/>
              <a:cs typeface="Arial" panose="020B0604020202020204" pitchFamily="34" charset="0"/>
            </a:endParaRPr>
          </a:p>
        </p:txBody>
      </p:sp>
      <p:sp>
        <p:nvSpPr>
          <p:cNvPr id="42" name="TextBox 42">
            <a:extLst>
              <a:ext uri="{FF2B5EF4-FFF2-40B4-BE49-F238E27FC236}">
                <a16:creationId xmlns:a16="http://schemas.microsoft.com/office/drawing/2014/main" id="{F5CA4CAC-CAA5-D19A-91E7-6387B2FA8B0D}"/>
              </a:ext>
            </a:extLst>
          </p:cNvPr>
          <p:cNvSpPr txBox="1"/>
          <p:nvPr/>
        </p:nvSpPr>
        <p:spPr>
          <a:xfrm>
            <a:off x="1876271" y="7629686"/>
            <a:ext cx="894074" cy="555308"/>
          </a:xfrm>
          <a:prstGeom prst="rect">
            <a:avLst/>
          </a:prstGeom>
        </p:spPr>
        <p:txBody>
          <a:bodyPr lIns="0" tIns="0" rIns="0" bIns="0" rtlCol="0" anchor="t">
            <a:spAutoFit/>
          </a:bodyPr>
          <a:lstStyle/>
          <a:p>
            <a:pPr algn="l">
              <a:lnSpc>
                <a:spcPts val="4383"/>
              </a:lnSpc>
            </a:pPr>
            <a:r>
              <a:rPr lang="en-US" sz="3845" dirty="0">
                <a:solidFill>
                  <a:srgbClr val="FFFFFF"/>
                </a:solidFill>
                <a:latin typeface="League Spartan"/>
                <a:ea typeface="League Spartan"/>
                <a:cs typeface="League Spartan"/>
                <a:sym typeface="League Spartan"/>
              </a:rPr>
              <a:t>04</a:t>
            </a:r>
          </a:p>
        </p:txBody>
      </p:sp>
      <p:sp>
        <p:nvSpPr>
          <p:cNvPr id="43" name="TextBox 43">
            <a:extLst>
              <a:ext uri="{FF2B5EF4-FFF2-40B4-BE49-F238E27FC236}">
                <a16:creationId xmlns:a16="http://schemas.microsoft.com/office/drawing/2014/main" id="{FE95F0C8-B515-4690-61A2-4829065B8967}"/>
              </a:ext>
            </a:extLst>
          </p:cNvPr>
          <p:cNvSpPr txBox="1"/>
          <p:nvPr/>
        </p:nvSpPr>
        <p:spPr>
          <a:xfrm>
            <a:off x="312770" y="9001792"/>
            <a:ext cx="17724453" cy="940066"/>
          </a:xfrm>
          <a:prstGeom prst="rect">
            <a:avLst/>
          </a:prstGeom>
        </p:spPr>
        <p:txBody>
          <a:bodyPr wrap="square" lIns="0" tIns="0" rIns="0" bIns="0" rtlCol="0" anchor="t">
            <a:spAutoFit/>
          </a:bodyPr>
          <a:lstStyle/>
          <a:p>
            <a:pPr marL="342900" indent="-342900">
              <a:lnSpc>
                <a:spcPts val="2473"/>
              </a:lnSpc>
              <a:buFont typeface="Arial" panose="020B0604020202020204" pitchFamily="34" charset="0"/>
              <a:buChar char="•"/>
            </a:pPr>
            <a:r>
              <a:rPr lang="en-US" sz="2000" dirty="0">
                <a:latin typeface="Arial" panose="020B0604020202020204" pitchFamily="34" charset="0"/>
                <a:cs typeface="Arial" panose="020B0604020202020204" pitchFamily="34" charset="0"/>
              </a:rPr>
              <a:t>The Swiss Cheese Model explains how multiple organisational failures align to permit harm. In STFT, critical defensive layers failed simultaneously. </a:t>
            </a:r>
          </a:p>
          <a:p>
            <a:pPr marL="342900" indent="-342900">
              <a:lnSpc>
                <a:spcPts val="2473"/>
              </a:lnSpc>
              <a:buFont typeface="Arial" panose="020B0604020202020204" pitchFamily="34" charset="0"/>
              <a:buChar char="•"/>
            </a:pPr>
            <a:r>
              <a:rPr lang="en-US" sz="2000" dirty="0">
                <a:latin typeface="Arial" panose="020B0604020202020204" pitchFamily="34" charset="0"/>
                <a:cs typeface="Arial" panose="020B0604020202020204" pitchFamily="34" charset="0"/>
              </a:rPr>
              <a:t>These defensive failures compounded, creating pathways through which patient harm occurred repeatedly and preventably (Reason, 2000; Ockenden, 2022).</a:t>
            </a:r>
            <a:endParaRPr lang="en-US" sz="2000" dirty="0">
              <a:solidFill>
                <a:srgbClr val="312B30"/>
              </a:solidFill>
              <a:latin typeface="Arial" panose="020B0604020202020204" pitchFamily="34" charset="0"/>
              <a:ea typeface="Open Sans"/>
              <a:cs typeface="Arial" panose="020B0604020202020204" pitchFamily="34" charset="0"/>
              <a:sym typeface="Open Sans"/>
            </a:endParaRPr>
          </a:p>
        </p:txBody>
      </p:sp>
      <p:sp>
        <p:nvSpPr>
          <p:cNvPr id="44" name="Freeform 44">
            <a:extLst>
              <a:ext uri="{FF2B5EF4-FFF2-40B4-BE49-F238E27FC236}">
                <a16:creationId xmlns:a16="http://schemas.microsoft.com/office/drawing/2014/main" id="{D287D378-856C-D9F2-78CE-79D132142CC9}"/>
              </a:ext>
            </a:extLst>
          </p:cNvPr>
          <p:cNvSpPr/>
          <p:nvPr/>
        </p:nvSpPr>
        <p:spPr>
          <a:xfrm>
            <a:off x="13702446" y="2613827"/>
            <a:ext cx="2570891" cy="612339"/>
          </a:xfrm>
          <a:custGeom>
            <a:avLst/>
            <a:gdLst/>
            <a:ahLst/>
            <a:cxnLst/>
            <a:rect l="l" t="t" r="r" b="b"/>
            <a:pathLst>
              <a:path w="2570891" h="612339">
                <a:moveTo>
                  <a:pt x="0" y="0"/>
                </a:moveTo>
                <a:lnTo>
                  <a:pt x="2570891" y="0"/>
                </a:lnTo>
                <a:lnTo>
                  <a:pt x="2570891" y="612340"/>
                </a:lnTo>
                <a:lnTo>
                  <a:pt x="0" y="61234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45" name="Freeform 45">
            <a:extLst>
              <a:ext uri="{FF2B5EF4-FFF2-40B4-BE49-F238E27FC236}">
                <a16:creationId xmlns:a16="http://schemas.microsoft.com/office/drawing/2014/main" id="{15022931-72EA-6747-483B-021AD1CFD82A}"/>
              </a:ext>
            </a:extLst>
          </p:cNvPr>
          <p:cNvSpPr/>
          <p:nvPr/>
        </p:nvSpPr>
        <p:spPr>
          <a:xfrm>
            <a:off x="15850288" y="2076986"/>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46" name="Freeform 46">
            <a:extLst>
              <a:ext uri="{FF2B5EF4-FFF2-40B4-BE49-F238E27FC236}">
                <a16:creationId xmlns:a16="http://schemas.microsoft.com/office/drawing/2014/main" id="{5055253D-E7E5-2063-C40D-CC7111E9E0C2}"/>
              </a:ext>
            </a:extLst>
          </p:cNvPr>
          <p:cNvSpPr/>
          <p:nvPr/>
        </p:nvSpPr>
        <p:spPr>
          <a:xfrm>
            <a:off x="1655305" y="2147830"/>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48" name="TextBox 47">
            <a:extLst>
              <a:ext uri="{FF2B5EF4-FFF2-40B4-BE49-F238E27FC236}">
                <a16:creationId xmlns:a16="http://schemas.microsoft.com/office/drawing/2014/main" id="{6F41B4DC-8D65-8523-92B3-17B112821068}"/>
              </a:ext>
            </a:extLst>
          </p:cNvPr>
          <p:cNvSpPr txBox="1"/>
          <p:nvPr/>
        </p:nvSpPr>
        <p:spPr>
          <a:xfrm>
            <a:off x="2744363" y="4333211"/>
            <a:ext cx="5659843" cy="638636"/>
          </a:xfrm>
          <a:prstGeom prst="rect">
            <a:avLst/>
          </a:prstGeom>
          <a:noFill/>
        </p:spPr>
        <p:txBody>
          <a:bodyPr wrap="square">
            <a:spAutoFit/>
          </a:bodyPr>
          <a:lstStyle/>
          <a:p>
            <a:pPr marL="0" indent="0" algn="l">
              <a:lnSpc>
                <a:spcPts val="2150"/>
              </a:lnSpc>
              <a:buNone/>
            </a:pPr>
            <a:r>
              <a:rPr lang="en-US" sz="1800" dirty="0">
                <a:solidFill>
                  <a:srgbClr val="504C49"/>
                </a:solidFill>
                <a:latin typeface="Arial" panose="020B0604020202020204" pitchFamily="34" charset="0"/>
                <a:ea typeface="Source Serif 4" pitchFamily="34" charset="-122"/>
                <a:cs typeface="Arial" panose="020B0604020202020204" pitchFamily="34" charset="0"/>
              </a:rPr>
              <a:t>Inadequate adherence to NICE guidelines and national maternity standards</a:t>
            </a:r>
            <a:endParaRPr lang="en-US" sz="1800" dirty="0">
              <a:latin typeface="Arial" panose="020B0604020202020204" pitchFamily="34" charset="0"/>
              <a:cs typeface="Arial" panose="020B0604020202020204" pitchFamily="34" charset="0"/>
            </a:endParaRPr>
          </a:p>
        </p:txBody>
      </p:sp>
      <p:sp>
        <p:nvSpPr>
          <p:cNvPr id="50" name="TextBox 49">
            <a:extLst>
              <a:ext uri="{FF2B5EF4-FFF2-40B4-BE49-F238E27FC236}">
                <a16:creationId xmlns:a16="http://schemas.microsoft.com/office/drawing/2014/main" id="{4E99969A-4AE6-BF59-EE65-9F07E5D34FE0}"/>
              </a:ext>
            </a:extLst>
          </p:cNvPr>
          <p:cNvSpPr txBox="1"/>
          <p:nvPr/>
        </p:nvSpPr>
        <p:spPr>
          <a:xfrm>
            <a:off x="3220735" y="5624894"/>
            <a:ext cx="4572000" cy="638636"/>
          </a:xfrm>
          <a:prstGeom prst="rect">
            <a:avLst/>
          </a:prstGeom>
          <a:noFill/>
        </p:spPr>
        <p:txBody>
          <a:bodyPr wrap="square">
            <a:spAutoFit/>
          </a:bodyPr>
          <a:lstStyle/>
          <a:p>
            <a:pPr marL="0" indent="0" algn="l">
              <a:lnSpc>
                <a:spcPts val="2150"/>
              </a:lnSpc>
              <a:buNone/>
            </a:pPr>
            <a:r>
              <a:rPr lang="en-US" sz="1800" dirty="0">
                <a:solidFill>
                  <a:srgbClr val="504C49"/>
                </a:solidFill>
                <a:latin typeface="Arial" panose="020B0604020202020204" pitchFamily="34" charset="0"/>
                <a:ea typeface="Source Serif 4" pitchFamily="34" charset="-122"/>
                <a:cs typeface="Arial" panose="020B0604020202020204" pitchFamily="34" charset="0"/>
              </a:rPr>
              <a:t>Breakdowns between clinical teams and poor escalation procedures</a:t>
            </a:r>
            <a:endParaRPr lang="en-US" sz="1800" dirty="0">
              <a:latin typeface="Arial" panose="020B0604020202020204" pitchFamily="34" charset="0"/>
              <a:cs typeface="Arial" panose="020B0604020202020204" pitchFamily="34" charset="0"/>
            </a:endParaRPr>
          </a:p>
        </p:txBody>
      </p:sp>
      <p:sp>
        <p:nvSpPr>
          <p:cNvPr id="52" name="TextBox 51">
            <a:extLst>
              <a:ext uri="{FF2B5EF4-FFF2-40B4-BE49-F238E27FC236}">
                <a16:creationId xmlns:a16="http://schemas.microsoft.com/office/drawing/2014/main" id="{E55269D8-51E5-F44B-55BB-302A3085C42B}"/>
              </a:ext>
            </a:extLst>
          </p:cNvPr>
          <p:cNvSpPr txBox="1"/>
          <p:nvPr/>
        </p:nvSpPr>
        <p:spPr>
          <a:xfrm>
            <a:off x="3129693" y="6858081"/>
            <a:ext cx="4572548" cy="638636"/>
          </a:xfrm>
          <a:prstGeom prst="rect">
            <a:avLst/>
          </a:prstGeom>
          <a:noFill/>
        </p:spPr>
        <p:txBody>
          <a:bodyPr wrap="square">
            <a:spAutoFit/>
          </a:bodyPr>
          <a:lstStyle/>
          <a:p>
            <a:pPr marL="0" indent="0" algn="l">
              <a:lnSpc>
                <a:spcPts val="2150"/>
              </a:lnSpc>
              <a:buNone/>
            </a:pPr>
            <a:r>
              <a:rPr lang="en-US" sz="1800" dirty="0">
                <a:solidFill>
                  <a:srgbClr val="504C49"/>
                </a:solidFill>
                <a:latin typeface="Arial" panose="020B0604020202020204" pitchFamily="34" charset="0"/>
                <a:ea typeface="Source Serif 4" pitchFamily="34" charset="-122"/>
                <a:cs typeface="Arial" panose="020B0604020202020204" pitchFamily="34" charset="0"/>
              </a:rPr>
              <a:t>Weak clinical governance and ineffective incident reporting mechanisms</a:t>
            </a:r>
            <a:endParaRPr lang="en-US" sz="1800" dirty="0">
              <a:latin typeface="Arial" panose="020B0604020202020204" pitchFamily="34" charset="0"/>
              <a:cs typeface="Arial" panose="020B0604020202020204" pitchFamily="34" charset="0"/>
            </a:endParaRPr>
          </a:p>
        </p:txBody>
      </p:sp>
      <p:sp>
        <p:nvSpPr>
          <p:cNvPr id="54" name="TextBox 53">
            <a:extLst>
              <a:ext uri="{FF2B5EF4-FFF2-40B4-BE49-F238E27FC236}">
                <a16:creationId xmlns:a16="http://schemas.microsoft.com/office/drawing/2014/main" id="{C4A79798-08CC-6A65-FA12-F622D198EC90}"/>
              </a:ext>
            </a:extLst>
          </p:cNvPr>
          <p:cNvSpPr txBox="1"/>
          <p:nvPr/>
        </p:nvSpPr>
        <p:spPr>
          <a:xfrm>
            <a:off x="3114969" y="8046840"/>
            <a:ext cx="4651369" cy="638636"/>
          </a:xfrm>
          <a:prstGeom prst="rect">
            <a:avLst/>
          </a:prstGeom>
          <a:noFill/>
        </p:spPr>
        <p:txBody>
          <a:bodyPr wrap="square">
            <a:spAutoFit/>
          </a:bodyPr>
          <a:lstStyle/>
          <a:p>
            <a:pPr marL="0" indent="0" algn="l">
              <a:lnSpc>
                <a:spcPts val="2150"/>
              </a:lnSpc>
              <a:buNone/>
            </a:pPr>
            <a:r>
              <a:rPr lang="en-US" sz="1800" dirty="0">
                <a:solidFill>
                  <a:srgbClr val="504C49"/>
                </a:solidFill>
                <a:latin typeface="Arial" panose="020B0604020202020204" pitchFamily="34" charset="0"/>
                <a:ea typeface="Source Serif 4" pitchFamily="34" charset="-122"/>
                <a:cs typeface="Arial" panose="020B0604020202020204" pitchFamily="34" charset="0"/>
              </a:rPr>
              <a:t>Senior leaders failed to respond to warning signs and emerging risks</a:t>
            </a:r>
            <a:endParaRPr lang="en-US" sz="18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54566A8E-6AD1-99AB-EFEC-A0B875E719D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174997" y="3674125"/>
            <a:ext cx="7810500" cy="4933950"/>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219FF719-0A29-B945-A698-AB7BE011353B}"/>
              </a:ext>
            </a:extLst>
          </p:cNvPr>
          <p:cNvSpPr txBox="1"/>
          <p:nvPr/>
        </p:nvSpPr>
        <p:spPr>
          <a:xfrm>
            <a:off x="15544800" y="8696320"/>
            <a:ext cx="91440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(Jones, 2020)</a:t>
            </a:r>
          </a:p>
        </p:txBody>
      </p:sp>
    </p:spTree>
    <p:extLst>
      <p:ext uri="{BB962C8B-B14F-4D97-AF65-F5344CB8AC3E}">
        <p14:creationId xmlns:p14="http://schemas.microsoft.com/office/powerpoint/2010/main" val="1146027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2"/>
                                        </p:tgtEl>
                                        <p:attrNameLst>
                                          <p:attrName>style.visibility</p:attrName>
                                        </p:attrNameLst>
                                      </p:cBhvr>
                                      <p:to>
                                        <p:strVal val="visible"/>
                                      </p:to>
                                    </p:set>
                                    <p:anim calcmode="lin" valueType="num">
                                      <p:cBhvr>
                                        <p:cTn id="12" dur="500" fill="hold"/>
                                        <p:tgtEl>
                                          <p:spTgt spid="32"/>
                                        </p:tgtEl>
                                        <p:attrNameLst>
                                          <p:attrName>ppt_w</p:attrName>
                                        </p:attrNameLst>
                                      </p:cBhvr>
                                      <p:tavLst>
                                        <p:tav tm="0">
                                          <p:val>
                                            <p:fltVal val="0"/>
                                          </p:val>
                                        </p:tav>
                                        <p:tav tm="100000">
                                          <p:val>
                                            <p:strVal val="#ppt_w"/>
                                          </p:val>
                                        </p:tav>
                                      </p:tavLst>
                                    </p:anim>
                                    <p:anim calcmode="lin" valueType="num">
                                      <p:cBhvr>
                                        <p:cTn id="13" dur="500" fill="hold"/>
                                        <p:tgtEl>
                                          <p:spTgt spid="32"/>
                                        </p:tgtEl>
                                        <p:attrNameLst>
                                          <p:attrName>ppt_h</p:attrName>
                                        </p:attrNameLst>
                                      </p:cBhvr>
                                      <p:tavLst>
                                        <p:tav tm="0">
                                          <p:val>
                                            <p:fltVal val="0"/>
                                          </p:val>
                                        </p:tav>
                                        <p:tav tm="100000">
                                          <p:val>
                                            <p:strVal val="#ppt_h"/>
                                          </p:val>
                                        </p:tav>
                                      </p:tavLst>
                                    </p:anim>
                                    <p:animEffect transition="in" filter="fade">
                                      <p:cBhvr>
                                        <p:cTn id="14" dur="500"/>
                                        <p:tgtEl>
                                          <p:spTgt spid="32"/>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219079">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3" name="Freeform 3"/>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rot="19025710">
            <a:off x="14898979" y="1110253"/>
            <a:ext cx="3802790" cy="2143391"/>
          </a:xfrm>
          <a:custGeom>
            <a:avLst/>
            <a:gdLst/>
            <a:ahLst/>
            <a:cxnLst/>
            <a:rect l="l" t="t" r="r" b="b"/>
            <a:pathLst>
              <a:path w="3802790" h="2143391">
                <a:moveTo>
                  <a:pt x="0" y="0"/>
                </a:moveTo>
                <a:lnTo>
                  <a:pt x="3802790" y="0"/>
                </a:lnTo>
                <a:lnTo>
                  <a:pt x="3802790" y="2143390"/>
                </a:lnTo>
                <a:lnTo>
                  <a:pt x="0" y="21433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TextBox 5"/>
          <p:cNvSpPr txBox="1"/>
          <p:nvPr/>
        </p:nvSpPr>
        <p:spPr>
          <a:xfrm>
            <a:off x="2286000" y="1146415"/>
            <a:ext cx="16355822" cy="1376531"/>
          </a:xfrm>
          <a:prstGeom prst="rect">
            <a:avLst/>
          </a:prstGeom>
        </p:spPr>
        <p:txBody>
          <a:bodyPr wrap="square" lIns="0" tIns="0" rIns="0" bIns="0" rtlCol="0" anchor="t">
            <a:spAutoFit/>
          </a:bodyPr>
          <a:lstStyle/>
          <a:p>
            <a:pPr algn="l">
              <a:lnSpc>
                <a:spcPts val="5229"/>
              </a:lnSpc>
            </a:pPr>
            <a:r>
              <a:rPr lang="en-US" sz="5447" dirty="0">
                <a:solidFill>
                  <a:srgbClr val="000000"/>
                </a:solidFill>
                <a:latin typeface="Arial Black" panose="020B0A04020102020204" pitchFamily="34" charset="0"/>
                <a:ea typeface="League Spartan"/>
                <a:cs typeface="League Spartan"/>
                <a:sym typeface="League Spartan"/>
              </a:rPr>
              <a:t>Donabedian Framework: Structure, Process, and Outcome</a:t>
            </a:r>
          </a:p>
        </p:txBody>
      </p:sp>
      <p:sp>
        <p:nvSpPr>
          <p:cNvPr id="6" name="Freeform 6"/>
          <p:cNvSpPr/>
          <p:nvPr/>
        </p:nvSpPr>
        <p:spPr>
          <a:xfrm rot="-4151788">
            <a:off x="333157" y="2193329"/>
            <a:ext cx="1899132" cy="1336299"/>
          </a:xfrm>
          <a:custGeom>
            <a:avLst/>
            <a:gdLst/>
            <a:ahLst/>
            <a:cxnLst/>
            <a:rect l="l" t="t" r="r" b="b"/>
            <a:pathLst>
              <a:path w="1899132" h="1336299">
                <a:moveTo>
                  <a:pt x="0" y="0"/>
                </a:moveTo>
                <a:lnTo>
                  <a:pt x="1899132" y="0"/>
                </a:lnTo>
                <a:lnTo>
                  <a:pt x="1899132" y="1336298"/>
                </a:lnTo>
                <a:lnTo>
                  <a:pt x="0" y="133629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grpSp>
        <p:nvGrpSpPr>
          <p:cNvPr id="7" name="Group 7"/>
          <p:cNvGrpSpPr/>
          <p:nvPr/>
        </p:nvGrpSpPr>
        <p:grpSpPr>
          <a:xfrm>
            <a:off x="1684336" y="3110485"/>
            <a:ext cx="7921903" cy="6615064"/>
            <a:chOff x="0" y="0"/>
            <a:chExt cx="1805848" cy="875490"/>
          </a:xfrm>
        </p:grpSpPr>
        <p:sp>
          <p:nvSpPr>
            <p:cNvPr id="8" name="Freeform 8"/>
            <p:cNvSpPr/>
            <p:nvPr/>
          </p:nvSpPr>
          <p:spPr>
            <a:xfrm>
              <a:off x="0" y="0"/>
              <a:ext cx="1805848" cy="875490"/>
            </a:xfrm>
            <a:custGeom>
              <a:avLst/>
              <a:gdLst/>
              <a:ahLst/>
              <a:cxnLst/>
              <a:rect l="l" t="t" r="r" b="b"/>
              <a:pathLst>
                <a:path w="1805848" h="875490">
                  <a:moveTo>
                    <a:pt x="0" y="0"/>
                  </a:moveTo>
                  <a:lnTo>
                    <a:pt x="1805848" y="0"/>
                  </a:lnTo>
                  <a:lnTo>
                    <a:pt x="1805848" y="875490"/>
                  </a:lnTo>
                  <a:lnTo>
                    <a:pt x="0" y="875490"/>
                  </a:lnTo>
                  <a:close/>
                </a:path>
              </a:pathLst>
            </a:custGeom>
            <a:solidFill>
              <a:srgbClr val="000000">
                <a:alpha val="0"/>
              </a:srgbClr>
            </a:solidFill>
            <a:ln w="47625" cap="sq">
              <a:solidFill>
                <a:srgbClr val="FB8500"/>
              </a:solidFill>
              <a:prstDash val="lgDash"/>
              <a:miter/>
            </a:ln>
          </p:spPr>
          <p:txBody>
            <a:bodyPr/>
            <a:lstStyle/>
            <a:p>
              <a:endParaRPr lang="en-IN"/>
            </a:p>
          </p:txBody>
        </p:sp>
        <p:sp>
          <p:nvSpPr>
            <p:cNvPr id="9" name="TextBox 9"/>
            <p:cNvSpPr txBox="1"/>
            <p:nvPr/>
          </p:nvSpPr>
          <p:spPr>
            <a:xfrm>
              <a:off x="0" y="19050"/>
              <a:ext cx="1805848" cy="856440"/>
            </a:xfrm>
            <a:prstGeom prst="rect">
              <a:avLst/>
            </a:prstGeom>
          </p:spPr>
          <p:txBody>
            <a:bodyPr lIns="50800" tIns="50800" rIns="50800" bIns="50800" rtlCol="0" anchor="ctr"/>
            <a:lstStyle/>
            <a:p>
              <a:pPr algn="ctr">
                <a:lnSpc>
                  <a:spcPts val="1481"/>
                </a:lnSpc>
              </a:pPr>
              <a:endParaRPr/>
            </a:p>
          </p:txBody>
        </p:sp>
      </p:grpSp>
      <p:sp>
        <p:nvSpPr>
          <p:cNvPr id="10" name="Freeform 10"/>
          <p:cNvSpPr/>
          <p:nvPr/>
        </p:nvSpPr>
        <p:spPr>
          <a:xfrm>
            <a:off x="717456" y="536295"/>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1" name="Freeform 11"/>
          <p:cNvSpPr/>
          <p:nvPr/>
        </p:nvSpPr>
        <p:spPr>
          <a:xfrm>
            <a:off x="9998064" y="9260896"/>
            <a:ext cx="877450" cy="876353"/>
          </a:xfrm>
          <a:custGeom>
            <a:avLst/>
            <a:gdLst/>
            <a:ahLst/>
            <a:cxnLst/>
            <a:rect l="l" t="t" r="r" b="b"/>
            <a:pathLst>
              <a:path w="877450" h="876353">
                <a:moveTo>
                  <a:pt x="0" y="0"/>
                </a:moveTo>
                <a:lnTo>
                  <a:pt x="877449" y="0"/>
                </a:lnTo>
                <a:lnTo>
                  <a:pt x="877449" y="876353"/>
                </a:lnTo>
                <a:lnTo>
                  <a:pt x="0" y="876353"/>
                </a:lnTo>
                <a:lnTo>
                  <a:pt x="0" y="0"/>
                </a:lnTo>
                <a:close/>
              </a:path>
            </a:pathLst>
          </a:custGeom>
          <a:blipFill>
            <a:blip r:embed="rId10"/>
            <a:stretch>
              <a:fillRect/>
            </a:stretch>
          </a:blipFill>
        </p:spPr>
        <p:txBody>
          <a:bodyPr/>
          <a:lstStyle/>
          <a:p>
            <a:endParaRPr lang="en-IN"/>
          </a:p>
        </p:txBody>
      </p:sp>
      <p:sp>
        <p:nvSpPr>
          <p:cNvPr id="12" name="Freeform 12"/>
          <p:cNvSpPr/>
          <p:nvPr/>
        </p:nvSpPr>
        <p:spPr>
          <a:xfrm>
            <a:off x="16687800" y="152751"/>
            <a:ext cx="1057208" cy="1055887"/>
          </a:xfrm>
          <a:custGeom>
            <a:avLst/>
            <a:gdLst/>
            <a:ahLst/>
            <a:cxnLst/>
            <a:rect l="l" t="t" r="r" b="b"/>
            <a:pathLst>
              <a:path w="1057208" h="1055887">
                <a:moveTo>
                  <a:pt x="0" y="0"/>
                </a:moveTo>
                <a:lnTo>
                  <a:pt x="1057208" y="0"/>
                </a:lnTo>
                <a:lnTo>
                  <a:pt x="1057208" y="1055887"/>
                </a:lnTo>
                <a:lnTo>
                  <a:pt x="0" y="1055887"/>
                </a:lnTo>
                <a:lnTo>
                  <a:pt x="0" y="0"/>
                </a:lnTo>
                <a:close/>
              </a:path>
            </a:pathLst>
          </a:custGeom>
          <a:blipFill>
            <a:blip r:embed="rId10"/>
            <a:stretch>
              <a:fillRect/>
            </a:stretch>
          </a:blipFill>
        </p:spPr>
        <p:txBody>
          <a:bodyPr/>
          <a:lstStyle/>
          <a:p>
            <a:endParaRPr lang="en-IN"/>
          </a:p>
        </p:txBody>
      </p:sp>
      <p:sp>
        <p:nvSpPr>
          <p:cNvPr id="20" name="Text 2">
            <a:extLst>
              <a:ext uri="{FF2B5EF4-FFF2-40B4-BE49-F238E27FC236}">
                <a16:creationId xmlns:a16="http://schemas.microsoft.com/office/drawing/2014/main" id="{2806643F-1234-8987-9253-572C562F57C3}"/>
              </a:ext>
            </a:extLst>
          </p:cNvPr>
          <p:cNvSpPr/>
          <p:nvPr/>
        </p:nvSpPr>
        <p:spPr>
          <a:xfrm>
            <a:off x="2006403" y="3697268"/>
            <a:ext cx="2169200" cy="310158"/>
          </a:xfrm>
          <a:prstGeom prst="rect">
            <a:avLst/>
          </a:prstGeom>
          <a:noFill/>
          <a:ln/>
        </p:spPr>
        <p:txBody>
          <a:bodyPr wrap="none" lIns="0" tIns="0" rIns="0" bIns="0" rtlCol="0" anchor="t"/>
          <a:lstStyle/>
          <a:p>
            <a:pPr marL="0" indent="0" algn="l">
              <a:lnSpc>
                <a:spcPts val="2400"/>
              </a:lnSpc>
              <a:buNone/>
            </a:pPr>
            <a:r>
              <a:rPr lang="en-US" sz="2400" b="1" dirty="0">
                <a:solidFill>
                  <a:srgbClr val="201B18"/>
                </a:solidFill>
                <a:latin typeface="Arial" panose="020B0604020202020204" pitchFamily="34" charset="0"/>
                <a:ea typeface="Platypi Medium" pitchFamily="34" charset="-122"/>
                <a:cs typeface="Arial" panose="020B0604020202020204" pitchFamily="34" charset="0"/>
              </a:rPr>
              <a:t>Structure</a:t>
            </a:r>
            <a:endParaRPr lang="en-US" sz="1950" b="1" dirty="0">
              <a:latin typeface="Arial" panose="020B0604020202020204" pitchFamily="34" charset="0"/>
              <a:cs typeface="Arial" panose="020B0604020202020204" pitchFamily="34" charset="0"/>
            </a:endParaRPr>
          </a:p>
        </p:txBody>
      </p:sp>
      <p:sp>
        <p:nvSpPr>
          <p:cNvPr id="21" name="Text 3">
            <a:extLst>
              <a:ext uri="{FF2B5EF4-FFF2-40B4-BE49-F238E27FC236}">
                <a16:creationId xmlns:a16="http://schemas.microsoft.com/office/drawing/2014/main" id="{F08E56CD-2998-E7B3-9879-B8F5CD369FD1}"/>
              </a:ext>
            </a:extLst>
          </p:cNvPr>
          <p:cNvSpPr/>
          <p:nvPr/>
        </p:nvSpPr>
        <p:spPr>
          <a:xfrm>
            <a:off x="2034817" y="4279445"/>
            <a:ext cx="2169200" cy="3810476"/>
          </a:xfrm>
          <a:prstGeom prst="rect">
            <a:avLst/>
          </a:prstGeom>
          <a:noFill/>
          <a:ln/>
        </p:spPr>
        <p:txBody>
          <a:bodyPr wrap="square" lIns="0" tIns="0" rIns="0" bIns="0" rtlCol="0" anchor="t"/>
          <a:lstStyle/>
          <a:p>
            <a:pPr>
              <a:lnSpc>
                <a:spcPts val="2500"/>
              </a:lnSpc>
            </a:pPr>
            <a:r>
              <a:rPr lang="en-US" sz="2000" b="1" dirty="0"/>
              <a:t>Staffing shortages:</a:t>
            </a:r>
            <a:r>
              <a:rPr lang="en-US" sz="2000" dirty="0"/>
              <a:t> Insufficient midwifery staffing and high turnover. </a:t>
            </a:r>
            <a:r>
              <a:rPr lang="en-US" sz="2000" b="1" dirty="0"/>
              <a:t>Training gaps:</a:t>
            </a:r>
            <a:r>
              <a:rPr lang="en-US" sz="2000" dirty="0"/>
              <a:t> Inadequate induction and competency assessment. </a:t>
            </a:r>
            <a:r>
              <a:rPr lang="en-US" sz="2000" b="1" dirty="0"/>
              <a:t>Equipment:</a:t>
            </a:r>
            <a:r>
              <a:rPr lang="en-US" sz="2000" dirty="0"/>
              <a:t> Outdated monitoring systems and inadequate physical resources (Ockenden, 2022).</a:t>
            </a:r>
            <a:endParaRPr lang="en-US" sz="2000" dirty="0">
              <a:latin typeface="Arial" panose="020B0604020202020204" pitchFamily="34" charset="0"/>
              <a:cs typeface="Arial" panose="020B0604020202020204" pitchFamily="34" charset="0"/>
            </a:endParaRPr>
          </a:p>
        </p:txBody>
      </p:sp>
      <p:sp>
        <p:nvSpPr>
          <p:cNvPr id="22" name="Text 4">
            <a:extLst>
              <a:ext uri="{FF2B5EF4-FFF2-40B4-BE49-F238E27FC236}">
                <a16:creationId xmlns:a16="http://schemas.microsoft.com/office/drawing/2014/main" id="{00C3DA16-297E-6134-8D9A-03801108ECEF}"/>
              </a:ext>
            </a:extLst>
          </p:cNvPr>
          <p:cNvSpPr/>
          <p:nvPr/>
        </p:nvSpPr>
        <p:spPr>
          <a:xfrm>
            <a:off x="4695745" y="3694966"/>
            <a:ext cx="2169200" cy="310158"/>
          </a:xfrm>
          <a:prstGeom prst="rect">
            <a:avLst/>
          </a:prstGeom>
          <a:noFill/>
          <a:ln/>
        </p:spPr>
        <p:txBody>
          <a:bodyPr wrap="none" lIns="0" tIns="0" rIns="0" bIns="0" rtlCol="0" anchor="t"/>
          <a:lstStyle/>
          <a:p>
            <a:pPr marL="0" indent="0" algn="l">
              <a:lnSpc>
                <a:spcPts val="2400"/>
              </a:lnSpc>
              <a:buNone/>
            </a:pPr>
            <a:r>
              <a:rPr lang="en-US" sz="2400" b="1" dirty="0">
                <a:solidFill>
                  <a:srgbClr val="201B18"/>
                </a:solidFill>
                <a:latin typeface="Arial" panose="020B0604020202020204" pitchFamily="34" charset="0"/>
                <a:ea typeface="Platypi Medium" pitchFamily="34" charset="-122"/>
                <a:cs typeface="Arial" panose="020B0604020202020204" pitchFamily="34" charset="0"/>
              </a:rPr>
              <a:t>Process</a:t>
            </a:r>
            <a:endParaRPr lang="en-US" sz="2400" b="1" dirty="0">
              <a:latin typeface="Arial" panose="020B0604020202020204" pitchFamily="34" charset="0"/>
              <a:cs typeface="Arial" panose="020B0604020202020204" pitchFamily="34" charset="0"/>
            </a:endParaRPr>
          </a:p>
        </p:txBody>
      </p:sp>
      <p:sp>
        <p:nvSpPr>
          <p:cNvPr id="23" name="Text 5">
            <a:extLst>
              <a:ext uri="{FF2B5EF4-FFF2-40B4-BE49-F238E27FC236}">
                <a16:creationId xmlns:a16="http://schemas.microsoft.com/office/drawing/2014/main" id="{E2662F64-478A-C0CB-31E9-A67D6E1A462C}"/>
              </a:ext>
            </a:extLst>
          </p:cNvPr>
          <p:cNvSpPr/>
          <p:nvPr/>
        </p:nvSpPr>
        <p:spPr>
          <a:xfrm>
            <a:off x="4695745" y="4279445"/>
            <a:ext cx="2169200" cy="3810476"/>
          </a:xfrm>
          <a:prstGeom prst="rect">
            <a:avLst/>
          </a:prstGeom>
          <a:noFill/>
          <a:ln/>
        </p:spPr>
        <p:txBody>
          <a:bodyPr wrap="square" lIns="0" tIns="0" rIns="0" bIns="0" rtlCol="0" anchor="t"/>
          <a:lstStyle/>
          <a:p>
            <a:pPr>
              <a:lnSpc>
                <a:spcPts val="2500"/>
              </a:lnSpc>
            </a:pPr>
            <a:r>
              <a:rPr lang="en-IN" sz="2000" b="1" dirty="0"/>
              <a:t>Clinical practice:</a:t>
            </a:r>
            <a:r>
              <a:rPr lang="en-IN" sz="2000" dirty="0"/>
              <a:t> Deviation from NICE guidelines and national protocols. </a:t>
            </a:r>
            <a:r>
              <a:rPr lang="en-IN" sz="2000" b="1" dirty="0"/>
              <a:t>Communication:</a:t>
            </a:r>
            <a:r>
              <a:rPr lang="en-IN" sz="2000" dirty="0"/>
              <a:t> Poor handover procedures and fragmented multidisciplinary teams. </a:t>
            </a:r>
            <a:r>
              <a:rPr lang="en-IN" sz="2000" b="1" dirty="0"/>
              <a:t>Response:</a:t>
            </a:r>
            <a:r>
              <a:rPr lang="en-IN" sz="2000" dirty="0"/>
              <a:t> Failure to escalate clinical concerns appropriately (Ockenden, 2022).</a:t>
            </a:r>
            <a:endParaRPr lang="en-US" sz="2000" dirty="0">
              <a:latin typeface="Arial" panose="020B0604020202020204" pitchFamily="34" charset="0"/>
              <a:cs typeface="Arial" panose="020B0604020202020204" pitchFamily="34" charset="0"/>
            </a:endParaRPr>
          </a:p>
        </p:txBody>
      </p:sp>
      <p:sp>
        <p:nvSpPr>
          <p:cNvPr id="24" name="Text 6">
            <a:extLst>
              <a:ext uri="{FF2B5EF4-FFF2-40B4-BE49-F238E27FC236}">
                <a16:creationId xmlns:a16="http://schemas.microsoft.com/office/drawing/2014/main" id="{BF0F4BD6-6829-2B63-B0A3-708909B0B0AE}"/>
              </a:ext>
            </a:extLst>
          </p:cNvPr>
          <p:cNvSpPr/>
          <p:nvPr/>
        </p:nvSpPr>
        <p:spPr>
          <a:xfrm>
            <a:off x="7356672" y="3694966"/>
            <a:ext cx="2249567" cy="310158"/>
          </a:xfrm>
          <a:prstGeom prst="rect">
            <a:avLst/>
          </a:prstGeom>
          <a:noFill/>
          <a:ln/>
        </p:spPr>
        <p:txBody>
          <a:bodyPr wrap="none" lIns="0" tIns="0" rIns="0" bIns="0" rtlCol="0" anchor="t"/>
          <a:lstStyle/>
          <a:p>
            <a:pPr marL="0" indent="0" algn="l">
              <a:lnSpc>
                <a:spcPts val="2400"/>
              </a:lnSpc>
              <a:buNone/>
            </a:pPr>
            <a:r>
              <a:rPr lang="en-US" sz="2400" b="1" dirty="0">
                <a:solidFill>
                  <a:srgbClr val="201B18"/>
                </a:solidFill>
                <a:latin typeface="Arial" panose="020B0604020202020204" pitchFamily="34" charset="0"/>
                <a:ea typeface="Platypi Medium" pitchFamily="34" charset="-122"/>
                <a:cs typeface="Arial" panose="020B0604020202020204" pitchFamily="34" charset="0"/>
              </a:rPr>
              <a:t>Outcome</a:t>
            </a:r>
            <a:endParaRPr lang="en-US" sz="2400" b="1" dirty="0">
              <a:latin typeface="Arial" panose="020B0604020202020204" pitchFamily="34" charset="0"/>
              <a:cs typeface="Arial" panose="020B0604020202020204" pitchFamily="34" charset="0"/>
            </a:endParaRPr>
          </a:p>
        </p:txBody>
      </p:sp>
      <p:sp>
        <p:nvSpPr>
          <p:cNvPr id="25" name="Text 7">
            <a:extLst>
              <a:ext uri="{FF2B5EF4-FFF2-40B4-BE49-F238E27FC236}">
                <a16:creationId xmlns:a16="http://schemas.microsoft.com/office/drawing/2014/main" id="{814D96DF-D846-DB93-35DC-FBEA2583B36D}"/>
              </a:ext>
            </a:extLst>
          </p:cNvPr>
          <p:cNvSpPr/>
          <p:nvPr/>
        </p:nvSpPr>
        <p:spPr>
          <a:xfrm>
            <a:off x="7356672" y="4279445"/>
            <a:ext cx="2249567" cy="3492937"/>
          </a:xfrm>
          <a:prstGeom prst="rect">
            <a:avLst/>
          </a:prstGeom>
          <a:noFill/>
          <a:ln/>
        </p:spPr>
        <p:txBody>
          <a:bodyPr wrap="square" lIns="0" tIns="0" rIns="0" bIns="0" rtlCol="0" anchor="t"/>
          <a:lstStyle/>
          <a:p>
            <a:pPr>
              <a:lnSpc>
                <a:spcPts val="2500"/>
              </a:lnSpc>
            </a:pPr>
            <a:r>
              <a:rPr lang="en-IN" sz="2000" b="1" dirty="0"/>
              <a:t>Maternal mortality:</a:t>
            </a:r>
            <a:r>
              <a:rPr lang="en-IN" sz="2000" dirty="0"/>
              <a:t> Preventable deaths from sepsis, haemorrhage, and eclampsia. </a:t>
            </a:r>
            <a:r>
              <a:rPr lang="en-IN" sz="2000" b="1" dirty="0"/>
              <a:t>Perinatal harm:</a:t>
            </a:r>
            <a:r>
              <a:rPr lang="en-IN" sz="2000" dirty="0"/>
              <a:t> Avoidable stillbirths and neonatal injuries. </a:t>
            </a:r>
            <a:r>
              <a:rPr lang="en-IN" sz="2000" b="1" dirty="0"/>
              <a:t>Long-term morbidity:</a:t>
            </a:r>
            <a:r>
              <a:rPr lang="en-IN" sz="2000" dirty="0"/>
              <a:t> Lasting physical and psychological trauma (Ockenden, 2022).</a:t>
            </a:r>
            <a:endParaRPr lang="en-US" sz="2000" dirty="0">
              <a:latin typeface="Arial" panose="020B0604020202020204" pitchFamily="34" charset="0"/>
              <a:cs typeface="Arial" panose="020B0604020202020204" pitchFamily="34" charset="0"/>
            </a:endParaRPr>
          </a:p>
        </p:txBody>
      </p:sp>
      <p:pic>
        <p:nvPicPr>
          <p:cNvPr id="2052" name="Picture 4" descr="Perceptions of Healthcare Quality in Duchenne Muscular Dystrophy: A Patient  Experience Exploratory Study">
            <a:extLst>
              <a:ext uri="{FF2B5EF4-FFF2-40B4-BE49-F238E27FC236}">
                <a16:creationId xmlns:a16="http://schemas.microsoft.com/office/drawing/2014/main" id="{D5061949-39FE-04FC-9A17-CD6587675262}"/>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0436789" y="3084009"/>
            <a:ext cx="6680120" cy="6615064"/>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FD199EB8-D3B9-1801-28BB-BD71EDABA436}"/>
              </a:ext>
            </a:extLst>
          </p:cNvPr>
          <p:cNvSpPr txBox="1"/>
          <p:nvPr/>
        </p:nvSpPr>
        <p:spPr>
          <a:xfrm>
            <a:off x="15468600" y="9288288"/>
            <a:ext cx="9464842"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(Jones, 2020)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animEffect transition="in" filter="fade">
                                      <p:cBhvr>
                                        <p:cTn id="11" dur="500"/>
                                        <p:tgtEl>
                                          <p:spTgt spid="20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FC4D3C">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3" name="Freeform 3"/>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p:cNvGrpSpPr/>
          <p:nvPr/>
        </p:nvGrpSpPr>
        <p:grpSpPr>
          <a:xfrm>
            <a:off x="1543805" y="3238408"/>
            <a:ext cx="6126306" cy="2477409"/>
            <a:chOff x="0" y="0"/>
            <a:chExt cx="1543877" cy="248746"/>
          </a:xfrm>
        </p:grpSpPr>
        <p:sp>
          <p:nvSpPr>
            <p:cNvPr id="5" name="Freeform 5"/>
            <p:cNvSpPr/>
            <p:nvPr/>
          </p:nvSpPr>
          <p:spPr>
            <a:xfrm>
              <a:off x="0" y="0"/>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F4D3B"/>
              </a:solidFill>
              <a:prstDash val="lgDash"/>
              <a:miter/>
            </a:ln>
          </p:spPr>
          <p:txBody>
            <a:bodyPr/>
            <a:lstStyle/>
            <a:p>
              <a:endParaRPr lang="en-IN"/>
            </a:p>
          </p:txBody>
        </p:sp>
        <p:sp>
          <p:nvSpPr>
            <p:cNvPr id="6" name="TextBox 6"/>
            <p:cNvSpPr txBox="1"/>
            <p:nvPr/>
          </p:nvSpPr>
          <p:spPr>
            <a:xfrm>
              <a:off x="0" y="47625"/>
              <a:ext cx="1543877" cy="201121"/>
            </a:xfrm>
            <a:prstGeom prst="rect">
              <a:avLst/>
            </a:prstGeom>
          </p:spPr>
          <p:txBody>
            <a:bodyPr lIns="50800" tIns="50800" rIns="50800" bIns="50800" rtlCol="0" anchor="ctr"/>
            <a:lstStyle/>
            <a:p>
              <a:pPr algn="ctr">
                <a:lnSpc>
                  <a:spcPts val="1787"/>
                </a:lnSpc>
              </a:pPr>
              <a:endParaRPr/>
            </a:p>
          </p:txBody>
        </p:sp>
      </p:grpSp>
      <p:grpSp>
        <p:nvGrpSpPr>
          <p:cNvPr id="7" name="Group 7"/>
          <p:cNvGrpSpPr/>
          <p:nvPr/>
        </p:nvGrpSpPr>
        <p:grpSpPr>
          <a:xfrm>
            <a:off x="1537297" y="2745453"/>
            <a:ext cx="6159954" cy="944458"/>
            <a:chOff x="0" y="0"/>
            <a:chExt cx="672578" cy="406400"/>
          </a:xfrm>
        </p:grpSpPr>
        <p:sp>
          <p:nvSpPr>
            <p:cNvPr id="8" name="Freeform 8"/>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F4D3B"/>
            </a:solidFill>
            <a:ln w="85725" cap="sq">
              <a:solidFill>
                <a:srgbClr val="FFFFFF"/>
              </a:solidFill>
              <a:prstDash val="solid"/>
              <a:miter/>
            </a:ln>
          </p:spPr>
          <p:txBody>
            <a:bodyPr/>
            <a:lstStyle/>
            <a:p>
              <a:endParaRPr lang="en-IN"/>
            </a:p>
          </p:txBody>
        </p:sp>
        <p:sp>
          <p:nvSpPr>
            <p:cNvPr id="9" name="TextBox 9"/>
            <p:cNvSpPr txBox="1"/>
            <p:nvPr/>
          </p:nvSpPr>
          <p:spPr>
            <a:xfrm>
              <a:off x="0" y="47625"/>
              <a:ext cx="558278" cy="358775"/>
            </a:xfrm>
            <a:prstGeom prst="rect">
              <a:avLst/>
            </a:prstGeom>
          </p:spPr>
          <p:txBody>
            <a:bodyPr lIns="50800" tIns="50800" rIns="50800" bIns="50800" rtlCol="0" anchor="ctr"/>
            <a:lstStyle/>
            <a:p>
              <a:pPr algn="ctr">
                <a:lnSpc>
                  <a:spcPts val="1787"/>
                </a:lnSpc>
              </a:pPr>
              <a:endParaRPr/>
            </a:p>
          </p:txBody>
        </p:sp>
      </p:grpSp>
      <p:grpSp>
        <p:nvGrpSpPr>
          <p:cNvPr id="10" name="Group 10"/>
          <p:cNvGrpSpPr/>
          <p:nvPr/>
        </p:nvGrpSpPr>
        <p:grpSpPr>
          <a:xfrm>
            <a:off x="1543805" y="6655206"/>
            <a:ext cx="6024371" cy="2626812"/>
            <a:chOff x="0" y="2246"/>
            <a:chExt cx="1552409" cy="248746"/>
          </a:xfrm>
        </p:grpSpPr>
        <p:sp>
          <p:nvSpPr>
            <p:cNvPr id="11" name="Freeform 11"/>
            <p:cNvSpPr/>
            <p:nvPr/>
          </p:nvSpPr>
          <p:spPr>
            <a:xfrm>
              <a:off x="8532" y="2246"/>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F4D3B"/>
              </a:solidFill>
              <a:prstDash val="lgDash"/>
              <a:miter/>
            </a:ln>
          </p:spPr>
          <p:txBody>
            <a:bodyPr/>
            <a:lstStyle/>
            <a:p>
              <a:endParaRPr lang="en-IN"/>
            </a:p>
          </p:txBody>
        </p:sp>
        <p:sp>
          <p:nvSpPr>
            <p:cNvPr id="12" name="TextBox 12"/>
            <p:cNvSpPr txBox="1"/>
            <p:nvPr/>
          </p:nvSpPr>
          <p:spPr>
            <a:xfrm>
              <a:off x="0" y="47625"/>
              <a:ext cx="1543877" cy="201121"/>
            </a:xfrm>
            <a:prstGeom prst="rect">
              <a:avLst/>
            </a:prstGeom>
          </p:spPr>
          <p:txBody>
            <a:bodyPr lIns="50800" tIns="50800" rIns="50800" bIns="50800" rtlCol="0" anchor="ctr"/>
            <a:lstStyle/>
            <a:p>
              <a:pPr algn="ctr">
                <a:lnSpc>
                  <a:spcPts val="1787"/>
                </a:lnSpc>
              </a:pPr>
              <a:endParaRPr/>
            </a:p>
          </p:txBody>
        </p:sp>
      </p:grpSp>
      <p:grpSp>
        <p:nvGrpSpPr>
          <p:cNvPr id="13" name="Group 13"/>
          <p:cNvGrpSpPr/>
          <p:nvPr/>
        </p:nvGrpSpPr>
        <p:grpSpPr>
          <a:xfrm>
            <a:off x="1527760" y="6224947"/>
            <a:ext cx="6103861" cy="944458"/>
            <a:chOff x="0" y="0"/>
            <a:chExt cx="672578" cy="406400"/>
          </a:xfrm>
        </p:grpSpPr>
        <p:sp>
          <p:nvSpPr>
            <p:cNvPr id="14" name="Freeform 14"/>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F4D3B"/>
            </a:solidFill>
            <a:ln w="85725" cap="sq">
              <a:solidFill>
                <a:srgbClr val="FFFFFF"/>
              </a:solidFill>
              <a:prstDash val="solid"/>
              <a:miter/>
            </a:ln>
          </p:spPr>
          <p:txBody>
            <a:bodyPr/>
            <a:lstStyle/>
            <a:p>
              <a:endParaRPr lang="en-IN"/>
            </a:p>
          </p:txBody>
        </p:sp>
        <p:sp>
          <p:nvSpPr>
            <p:cNvPr id="15" name="TextBox 15"/>
            <p:cNvSpPr txBox="1"/>
            <p:nvPr/>
          </p:nvSpPr>
          <p:spPr>
            <a:xfrm>
              <a:off x="0" y="47625"/>
              <a:ext cx="558278" cy="358775"/>
            </a:xfrm>
            <a:prstGeom prst="rect">
              <a:avLst/>
            </a:prstGeom>
          </p:spPr>
          <p:txBody>
            <a:bodyPr lIns="50800" tIns="50800" rIns="50800" bIns="50800" rtlCol="0" anchor="ctr"/>
            <a:lstStyle/>
            <a:p>
              <a:pPr algn="ctr">
                <a:lnSpc>
                  <a:spcPts val="1787"/>
                </a:lnSpc>
              </a:pPr>
              <a:endParaRPr/>
            </a:p>
          </p:txBody>
        </p:sp>
      </p:grpSp>
      <p:grpSp>
        <p:nvGrpSpPr>
          <p:cNvPr id="16" name="Group 16"/>
          <p:cNvGrpSpPr/>
          <p:nvPr/>
        </p:nvGrpSpPr>
        <p:grpSpPr>
          <a:xfrm>
            <a:off x="10214626" y="3343701"/>
            <a:ext cx="5861909" cy="2372116"/>
            <a:chOff x="0" y="0"/>
            <a:chExt cx="1543877" cy="248746"/>
          </a:xfrm>
        </p:grpSpPr>
        <p:sp>
          <p:nvSpPr>
            <p:cNvPr id="17" name="Freeform 17"/>
            <p:cNvSpPr/>
            <p:nvPr/>
          </p:nvSpPr>
          <p:spPr>
            <a:xfrm>
              <a:off x="0" y="0"/>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B8500"/>
              </a:solidFill>
              <a:prstDash val="lgDash"/>
              <a:miter/>
            </a:ln>
          </p:spPr>
          <p:txBody>
            <a:bodyPr/>
            <a:lstStyle/>
            <a:p>
              <a:endParaRPr lang="en-IN"/>
            </a:p>
          </p:txBody>
        </p:sp>
        <p:sp>
          <p:nvSpPr>
            <p:cNvPr id="18" name="TextBox 18"/>
            <p:cNvSpPr txBox="1"/>
            <p:nvPr/>
          </p:nvSpPr>
          <p:spPr>
            <a:xfrm>
              <a:off x="0" y="47625"/>
              <a:ext cx="1543877" cy="201121"/>
            </a:xfrm>
            <a:prstGeom prst="rect">
              <a:avLst/>
            </a:prstGeom>
          </p:spPr>
          <p:txBody>
            <a:bodyPr lIns="50800" tIns="50800" rIns="50800" bIns="50800" rtlCol="0" anchor="ctr"/>
            <a:lstStyle/>
            <a:p>
              <a:pPr algn="ctr">
                <a:lnSpc>
                  <a:spcPts val="1787"/>
                </a:lnSpc>
              </a:pPr>
              <a:endParaRPr/>
            </a:p>
          </p:txBody>
        </p:sp>
      </p:grpSp>
      <p:grpSp>
        <p:nvGrpSpPr>
          <p:cNvPr id="19" name="Group 19"/>
          <p:cNvGrpSpPr/>
          <p:nvPr/>
        </p:nvGrpSpPr>
        <p:grpSpPr>
          <a:xfrm>
            <a:off x="10161917" y="2802533"/>
            <a:ext cx="6084788" cy="944458"/>
            <a:chOff x="0" y="0"/>
            <a:chExt cx="672578" cy="406400"/>
          </a:xfrm>
        </p:grpSpPr>
        <p:sp>
          <p:nvSpPr>
            <p:cNvPr id="20" name="Freeform 20"/>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B8500"/>
            </a:solidFill>
            <a:ln w="85725" cap="sq">
              <a:solidFill>
                <a:srgbClr val="FFFFFF"/>
              </a:solidFill>
              <a:prstDash val="solid"/>
              <a:miter/>
            </a:ln>
          </p:spPr>
          <p:txBody>
            <a:bodyPr/>
            <a:lstStyle/>
            <a:p>
              <a:endParaRPr lang="en-IN"/>
            </a:p>
          </p:txBody>
        </p:sp>
        <p:sp>
          <p:nvSpPr>
            <p:cNvPr id="21" name="TextBox 21"/>
            <p:cNvSpPr txBox="1"/>
            <p:nvPr/>
          </p:nvSpPr>
          <p:spPr>
            <a:xfrm>
              <a:off x="0" y="47625"/>
              <a:ext cx="558278" cy="358775"/>
            </a:xfrm>
            <a:prstGeom prst="rect">
              <a:avLst/>
            </a:prstGeom>
          </p:spPr>
          <p:txBody>
            <a:bodyPr lIns="50800" tIns="50800" rIns="50800" bIns="50800" rtlCol="0" anchor="ctr"/>
            <a:lstStyle/>
            <a:p>
              <a:pPr algn="ctr">
                <a:lnSpc>
                  <a:spcPts val="1787"/>
                </a:lnSpc>
              </a:pPr>
              <a:endParaRPr/>
            </a:p>
          </p:txBody>
        </p:sp>
      </p:grpSp>
      <p:grpSp>
        <p:nvGrpSpPr>
          <p:cNvPr id="22" name="Group 22"/>
          <p:cNvGrpSpPr/>
          <p:nvPr/>
        </p:nvGrpSpPr>
        <p:grpSpPr>
          <a:xfrm>
            <a:off x="10190613" y="6672427"/>
            <a:ext cx="5861909" cy="2609591"/>
            <a:chOff x="0" y="0"/>
            <a:chExt cx="1543877" cy="248746"/>
          </a:xfrm>
        </p:grpSpPr>
        <p:sp>
          <p:nvSpPr>
            <p:cNvPr id="23" name="Freeform 23"/>
            <p:cNvSpPr/>
            <p:nvPr/>
          </p:nvSpPr>
          <p:spPr>
            <a:xfrm>
              <a:off x="0" y="0"/>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B8500"/>
              </a:solidFill>
              <a:prstDash val="lgDash"/>
              <a:miter/>
            </a:ln>
          </p:spPr>
          <p:txBody>
            <a:bodyPr/>
            <a:lstStyle/>
            <a:p>
              <a:endParaRPr lang="en-IN"/>
            </a:p>
          </p:txBody>
        </p:sp>
        <p:sp>
          <p:nvSpPr>
            <p:cNvPr id="24" name="TextBox 24"/>
            <p:cNvSpPr txBox="1"/>
            <p:nvPr/>
          </p:nvSpPr>
          <p:spPr>
            <a:xfrm>
              <a:off x="0" y="47625"/>
              <a:ext cx="1543877" cy="201121"/>
            </a:xfrm>
            <a:prstGeom prst="rect">
              <a:avLst/>
            </a:prstGeom>
          </p:spPr>
          <p:txBody>
            <a:bodyPr lIns="50800" tIns="50800" rIns="50800" bIns="50800" rtlCol="0" anchor="ctr"/>
            <a:lstStyle/>
            <a:p>
              <a:pPr algn="ctr">
                <a:lnSpc>
                  <a:spcPts val="1787"/>
                </a:lnSpc>
              </a:pPr>
              <a:endParaRPr/>
            </a:p>
          </p:txBody>
        </p:sp>
      </p:grpSp>
      <p:grpSp>
        <p:nvGrpSpPr>
          <p:cNvPr id="25" name="Group 25"/>
          <p:cNvGrpSpPr/>
          <p:nvPr/>
        </p:nvGrpSpPr>
        <p:grpSpPr>
          <a:xfrm>
            <a:off x="10214626" y="6178958"/>
            <a:ext cx="5980140" cy="944458"/>
            <a:chOff x="0" y="0"/>
            <a:chExt cx="672578" cy="406400"/>
          </a:xfrm>
        </p:grpSpPr>
        <p:sp>
          <p:nvSpPr>
            <p:cNvPr id="26" name="Freeform 26"/>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B8500"/>
            </a:solidFill>
            <a:ln w="85725" cap="sq">
              <a:solidFill>
                <a:srgbClr val="FFFFFF"/>
              </a:solidFill>
              <a:prstDash val="solid"/>
              <a:miter/>
            </a:ln>
          </p:spPr>
          <p:txBody>
            <a:bodyPr/>
            <a:lstStyle/>
            <a:p>
              <a:endParaRPr lang="en-IN"/>
            </a:p>
          </p:txBody>
        </p:sp>
        <p:sp>
          <p:nvSpPr>
            <p:cNvPr id="27" name="TextBox 27"/>
            <p:cNvSpPr txBox="1"/>
            <p:nvPr/>
          </p:nvSpPr>
          <p:spPr>
            <a:xfrm>
              <a:off x="0" y="47625"/>
              <a:ext cx="558278" cy="358775"/>
            </a:xfrm>
            <a:prstGeom prst="rect">
              <a:avLst/>
            </a:prstGeom>
          </p:spPr>
          <p:txBody>
            <a:bodyPr lIns="50800" tIns="50800" rIns="50800" bIns="50800" rtlCol="0" anchor="ctr"/>
            <a:lstStyle/>
            <a:p>
              <a:pPr algn="ctr">
                <a:lnSpc>
                  <a:spcPts val="1787"/>
                </a:lnSpc>
              </a:pPr>
              <a:endParaRPr/>
            </a:p>
          </p:txBody>
        </p:sp>
      </p:grpSp>
      <p:sp>
        <p:nvSpPr>
          <p:cNvPr id="32" name="TextBox 32"/>
          <p:cNvSpPr txBox="1"/>
          <p:nvPr/>
        </p:nvSpPr>
        <p:spPr>
          <a:xfrm>
            <a:off x="3490126" y="1333319"/>
            <a:ext cx="11307747" cy="684162"/>
          </a:xfrm>
          <a:prstGeom prst="rect">
            <a:avLst/>
          </a:prstGeom>
        </p:spPr>
        <p:txBody>
          <a:bodyPr wrap="square" lIns="0" tIns="0" rIns="0" bIns="0" rtlCol="0" anchor="t">
            <a:spAutoFit/>
          </a:bodyPr>
          <a:lstStyle/>
          <a:p>
            <a:pPr algn="ctr">
              <a:lnSpc>
                <a:spcPts val="5229"/>
              </a:lnSpc>
            </a:pPr>
            <a:r>
              <a:rPr lang="en-US" sz="5447" dirty="0">
                <a:solidFill>
                  <a:srgbClr val="000000"/>
                </a:solidFill>
                <a:latin typeface="Arial Black" panose="020B0A04020102020204" pitchFamily="34" charset="0"/>
                <a:ea typeface="League Spartan"/>
                <a:cs typeface="League Spartan"/>
                <a:sym typeface="League Spartan"/>
              </a:rPr>
              <a:t>Policy and Governance Gaps</a:t>
            </a:r>
          </a:p>
        </p:txBody>
      </p:sp>
      <p:sp>
        <p:nvSpPr>
          <p:cNvPr id="36" name="TextBox 36"/>
          <p:cNvSpPr txBox="1"/>
          <p:nvPr/>
        </p:nvSpPr>
        <p:spPr>
          <a:xfrm>
            <a:off x="1691468" y="2961077"/>
            <a:ext cx="6008660" cy="1135375"/>
          </a:xfrm>
          <a:prstGeom prst="rect">
            <a:avLst/>
          </a:prstGeom>
        </p:spPr>
        <p:txBody>
          <a:bodyPr wrap="square" lIns="0" tIns="0" rIns="0" bIns="0" rtlCol="0" anchor="t">
            <a:spAutoFit/>
          </a:bodyPr>
          <a:lstStyle/>
          <a:p>
            <a:pPr algn="l">
              <a:lnSpc>
                <a:spcPts val="4383"/>
              </a:lnSpc>
            </a:pPr>
            <a:r>
              <a:rPr lang="en-US" sz="3200" b="1" dirty="0">
                <a:solidFill>
                  <a:srgbClr val="FFFFFF"/>
                </a:solidFill>
                <a:latin typeface="Arial" panose="020B0604020202020204" pitchFamily="34" charset="0"/>
                <a:ea typeface="League Spartan"/>
                <a:cs typeface="Arial" panose="020B0604020202020204" pitchFamily="34" charset="0"/>
                <a:sym typeface="League Spartan"/>
              </a:rPr>
              <a:t>Incident Reporting</a:t>
            </a:r>
          </a:p>
          <a:p>
            <a:pPr algn="l">
              <a:lnSpc>
                <a:spcPts val="4383"/>
              </a:lnSpc>
            </a:pPr>
            <a:endParaRPr lang="en-US" sz="3845" dirty="0">
              <a:solidFill>
                <a:srgbClr val="FFFFFF"/>
              </a:solidFill>
              <a:latin typeface="League Spartan"/>
              <a:ea typeface="League Spartan"/>
              <a:cs typeface="League Spartan"/>
              <a:sym typeface="League Spartan"/>
            </a:endParaRPr>
          </a:p>
        </p:txBody>
      </p:sp>
      <p:sp>
        <p:nvSpPr>
          <p:cNvPr id="38" name="TextBox 38"/>
          <p:cNvSpPr txBox="1"/>
          <p:nvPr/>
        </p:nvSpPr>
        <p:spPr>
          <a:xfrm>
            <a:off x="1780701" y="6596050"/>
            <a:ext cx="5379665" cy="322845"/>
          </a:xfrm>
          <a:prstGeom prst="rect">
            <a:avLst/>
          </a:prstGeom>
        </p:spPr>
        <p:txBody>
          <a:bodyPr wrap="square" lIns="0" tIns="0" rIns="0" bIns="0" rtlCol="0" anchor="t">
            <a:spAutoFit/>
          </a:bodyPr>
          <a:lstStyle/>
          <a:p>
            <a:pPr>
              <a:lnSpc>
                <a:spcPts val="2400"/>
              </a:lnSpc>
            </a:pPr>
            <a:r>
              <a:rPr lang="en-US" sz="2800" b="1" dirty="0">
                <a:solidFill>
                  <a:srgbClr val="504C49"/>
                </a:solidFill>
                <a:latin typeface="Arial" panose="020B0604020202020204" pitchFamily="34" charset="0"/>
                <a:ea typeface="Platypi Medium" pitchFamily="34" charset="-122"/>
                <a:cs typeface="Arial" panose="020B0604020202020204" pitchFamily="34" charset="0"/>
              </a:rPr>
              <a:t>External Oversight</a:t>
            </a:r>
            <a:endParaRPr lang="en-US" sz="2800" b="1" dirty="0">
              <a:latin typeface="Arial" panose="020B0604020202020204" pitchFamily="34" charset="0"/>
              <a:cs typeface="Arial" panose="020B0604020202020204" pitchFamily="34" charset="0"/>
            </a:endParaRPr>
          </a:p>
        </p:txBody>
      </p:sp>
      <p:sp>
        <p:nvSpPr>
          <p:cNvPr id="40" name="TextBox 40"/>
          <p:cNvSpPr txBox="1"/>
          <p:nvPr/>
        </p:nvSpPr>
        <p:spPr>
          <a:xfrm>
            <a:off x="10390466" y="2978521"/>
            <a:ext cx="5433991" cy="504946"/>
          </a:xfrm>
          <a:prstGeom prst="rect">
            <a:avLst/>
          </a:prstGeom>
        </p:spPr>
        <p:txBody>
          <a:bodyPr wrap="square" lIns="0" tIns="0" rIns="0" bIns="0" rtlCol="0" anchor="t">
            <a:spAutoFit/>
          </a:bodyPr>
          <a:lstStyle/>
          <a:p>
            <a:pPr algn="l">
              <a:lnSpc>
                <a:spcPts val="4383"/>
              </a:lnSpc>
            </a:pPr>
            <a:r>
              <a:rPr lang="en-US" sz="2800" b="1" dirty="0">
                <a:solidFill>
                  <a:srgbClr val="FFFFFF"/>
                </a:solidFill>
                <a:latin typeface="Arial" panose="020B0604020202020204" pitchFamily="34" charset="0"/>
                <a:ea typeface="League Spartan"/>
                <a:cs typeface="Arial" panose="020B0604020202020204" pitchFamily="34" charset="0"/>
                <a:sym typeface="League Spartan"/>
              </a:rPr>
              <a:t>National Policy Adherence</a:t>
            </a:r>
          </a:p>
        </p:txBody>
      </p:sp>
      <p:sp>
        <p:nvSpPr>
          <p:cNvPr id="42" name="TextBox 42"/>
          <p:cNvSpPr txBox="1"/>
          <p:nvPr/>
        </p:nvSpPr>
        <p:spPr>
          <a:xfrm>
            <a:off x="10484743" y="6473449"/>
            <a:ext cx="5660238" cy="620363"/>
          </a:xfrm>
          <a:prstGeom prst="rect">
            <a:avLst/>
          </a:prstGeom>
        </p:spPr>
        <p:txBody>
          <a:bodyPr wrap="square" lIns="0" tIns="0" rIns="0" bIns="0" rtlCol="0" anchor="t">
            <a:spAutoFit/>
          </a:bodyPr>
          <a:lstStyle/>
          <a:p>
            <a:pPr>
              <a:lnSpc>
                <a:spcPts val="2400"/>
              </a:lnSpc>
            </a:pPr>
            <a:r>
              <a:rPr lang="en-US" sz="2800" b="1" dirty="0">
                <a:solidFill>
                  <a:srgbClr val="504C49"/>
                </a:solidFill>
                <a:latin typeface="Arial" panose="020B0604020202020204" pitchFamily="34" charset="0"/>
                <a:ea typeface="Platypi Medium" pitchFamily="34" charset="-122"/>
                <a:cs typeface="Arial" panose="020B0604020202020204" pitchFamily="34" charset="0"/>
              </a:rPr>
              <a:t>Staff Training and </a:t>
            </a:r>
          </a:p>
          <a:p>
            <a:pPr>
              <a:lnSpc>
                <a:spcPts val="2400"/>
              </a:lnSpc>
            </a:pPr>
            <a:r>
              <a:rPr lang="en-US" sz="2800" b="1" dirty="0">
                <a:solidFill>
                  <a:srgbClr val="504C49"/>
                </a:solidFill>
                <a:latin typeface="Arial" panose="020B0604020202020204" pitchFamily="34" charset="0"/>
                <a:ea typeface="Platypi Medium" pitchFamily="34" charset="-122"/>
                <a:cs typeface="Arial" panose="020B0604020202020204" pitchFamily="34" charset="0"/>
              </a:rPr>
              <a:t>Competence</a:t>
            </a:r>
            <a:endParaRPr lang="en-US" sz="2800" b="1" dirty="0">
              <a:latin typeface="Arial" panose="020B0604020202020204" pitchFamily="34" charset="0"/>
              <a:cs typeface="Arial" panose="020B0604020202020204" pitchFamily="34" charset="0"/>
            </a:endParaRPr>
          </a:p>
        </p:txBody>
      </p:sp>
      <p:sp>
        <p:nvSpPr>
          <p:cNvPr id="44" name="Freeform 44"/>
          <p:cNvSpPr/>
          <p:nvPr/>
        </p:nvSpPr>
        <p:spPr>
          <a:xfrm>
            <a:off x="14423513" y="2134856"/>
            <a:ext cx="2570891" cy="612339"/>
          </a:xfrm>
          <a:custGeom>
            <a:avLst/>
            <a:gdLst/>
            <a:ahLst/>
            <a:cxnLst/>
            <a:rect l="l" t="t" r="r" b="b"/>
            <a:pathLst>
              <a:path w="2570891" h="612339">
                <a:moveTo>
                  <a:pt x="0" y="0"/>
                </a:moveTo>
                <a:lnTo>
                  <a:pt x="2570891" y="0"/>
                </a:lnTo>
                <a:lnTo>
                  <a:pt x="2570891" y="612340"/>
                </a:lnTo>
                <a:lnTo>
                  <a:pt x="0" y="61234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45" name="Freeform 45"/>
          <p:cNvSpPr/>
          <p:nvPr/>
        </p:nvSpPr>
        <p:spPr>
          <a:xfrm>
            <a:off x="15708959" y="1474335"/>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46" name="Freeform 46"/>
          <p:cNvSpPr/>
          <p:nvPr/>
        </p:nvSpPr>
        <p:spPr>
          <a:xfrm>
            <a:off x="1655305" y="1409700"/>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48" name="TextBox 47">
            <a:extLst>
              <a:ext uri="{FF2B5EF4-FFF2-40B4-BE49-F238E27FC236}">
                <a16:creationId xmlns:a16="http://schemas.microsoft.com/office/drawing/2014/main" id="{17DF731E-9048-014E-B0C8-E9359464CE2A}"/>
              </a:ext>
            </a:extLst>
          </p:cNvPr>
          <p:cNvSpPr txBox="1"/>
          <p:nvPr/>
        </p:nvSpPr>
        <p:spPr>
          <a:xfrm>
            <a:off x="1754870" y="3752669"/>
            <a:ext cx="6123792" cy="1680909"/>
          </a:xfrm>
          <a:prstGeom prst="rect">
            <a:avLst/>
          </a:prstGeom>
          <a:noFill/>
        </p:spPr>
        <p:txBody>
          <a:bodyPr wrap="square">
            <a:spAutoFit/>
          </a:bodyPr>
          <a:lstStyle/>
          <a:p>
            <a:pPr>
              <a:lnSpc>
                <a:spcPts val="2500"/>
              </a:lnSpc>
            </a:pPr>
            <a:r>
              <a:rPr lang="en-US" sz="2000" dirty="0"/>
              <a:t>Near-miss reports and adverse incidents were inadequately documented, analyzed, or acted upon. Opportunities to identify patterns and implement improvements were missed systematically (Ockenden, 2022).</a:t>
            </a:r>
            <a:endParaRPr lang="en-US" sz="2000" dirty="0">
              <a:latin typeface="Arial" panose="020B0604020202020204" pitchFamily="34" charset="0"/>
              <a:cs typeface="Arial" panose="020B0604020202020204" pitchFamily="34" charset="0"/>
            </a:endParaRPr>
          </a:p>
        </p:txBody>
      </p:sp>
      <p:sp>
        <p:nvSpPr>
          <p:cNvPr id="50" name="TextBox 49">
            <a:extLst>
              <a:ext uri="{FF2B5EF4-FFF2-40B4-BE49-F238E27FC236}">
                <a16:creationId xmlns:a16="http://schemas.microsoft.com/office/drawing/2014/main" id="{BD5B3131-6B88-588F-963C-77C95B8D4088}"/>
              </a:ext>
            </a:extLst>
          </p:cNvPr>
          <p:cNvSpPr txBox="1"/>
          <p:nvPr/>
        </p:nvSpPr>
        <p:spPr>
          <a:xfrm>
            <a:off x="1790860" y="7341016"/>
            <a:ext cx="5753303" cy="1353704"/>
          </a:xfrm>
          <a:prstGeom prst="rect">
            <a:avLst/>
          </a:prstGeom>
          <a:noFill/>
        </p:spPr>
        <p:txBody>
          <a:bodyPr wrap="square">
            <a:spAutoFit/>
          </a:bodyPr>
          <a:lstStyle/>
          <a:p>
            <a:pPr>
              <a:lnSpc>
                <a:spcPts val="2500"/>
              </a:lnSpc>
            </a:pPr>
            <a:r>
              <a:rPr lang="en-US" sz="2000" dirty="0"/>
              <a:t>Regulatory bodies and external inspections failed to identify and address the severity of systemic failures. Accountability mechanisms were insufficient and response times were delayed (Ockenden, 2022).</a:t>
            </a:r>
            <a:endParaRPr lang="en-US" sz="2000" dirty="0">
              <a:latin typeface="Arial" panose="020B0604020202020204" pitchFamily="34" charset="0"/>
              <a:cs typeface="Arial" panose="020B0604020202020204" pitchFamily="34" charset="0"/>
            </a:endParaRPr>
          </a:p>
        </p:txBody>
      </p:sp>
      <p:sp>
        <p:nvSpPr>
          <p:cNvPr id="52" name="TextBox 51">
            <a:extLst>
              <a:ext uri="{FF2B5EF4-FFF2-40B4-BE49-F238E27FC236}">
                <a16:creationId xmlns:a16="http://schemas.microsoft.com/office/drawing/2014/main" id="{840D830B-C4A9-4DBC-7FC3-E0B4665EAB8C}"/>
              </a:ext>
            </a:extLst>
          </p:cNvPr>
          <p:cNvSpPr txBox="1"/>
          <p:nvPr/>
        </p:nvSpPr>
        <p:spPr>
          <a:xfrm>
            <a:off x="10338743" y="3953915"/>
            <a:ext cx="5788524" cy="1680909"/>
          </a:xfrm>
          <a:prstGeom prst="rect">
            <a:avLst/>
          </a:prstGeom>
          <a:noFill/>
        </p:spPr>
        <p:txBody>
          <a:bodyPr wrap="square">
            <a:spAutoFit/>
          </a:bodyPr>
          <a:lstStyle/>
          <a:p>
            <a:pPr>
              <a:lnSpc>
                <a:spcPts val="2500"/>
              </a:lnSpc>
            </a:pPr>
            <a:r>
              <a:rPr lang="en-US" sz="2000" dirty="0"/>
              <a:t>NICE guidelines and NHS maternity safety standards were not consistently implemented or monitored. Deviation from established best practice was not challenged effectively by leadership (Ockenden, 2022).</a:t>
            </a:r>
            <a:endParaRPr lang="en-US" sz="2000" dirty="0">
              <a:latin typeface="Arial" panose="020B0604020202020204" pitchFamily="34" charset="0"/>
              <a:cs typeface="Arial" panose="020B0604020202020204" pitchFamily="34" charset="0"/>
            </a:endParaRPr>
          </a:p>
        </p:txBody>
      </p:sp>
      <p:sp>
        <p:nvSpPr>
          <p:cNvPr id="54" name="TextBox 53">
            <a:extLst>
              <a:ext uri="{FF2B5EF4-FFF2-40B4-BE49-F238E27FC236}">
                <a16:creationId xmlns:a16="http://schemas.microsoft.com/office/drawing/2014/main" id="{DDB7AE71-893A-4A57-39D0-A6856984AF88}"/>
              </a:ext>
            </a:extLst>
          </p:cNvPr>
          <p:cNvSpPr txBox="1"/>
          <p:nvPr/>
        </p:nvSpPr>
        <p:spPr>
          <a:xfrm>
            <a:off x="10372385" y="7209721"/>
            <a:ext cx="5633416" cy="1680909"/>
          </a:xfrm>
          <a:prstGeom prst="rect">
            <a:avLst/>
          </a:prstGeom>
          <a:noFill/>
        </p:spPr>
        <p:txBody>
          <a:bodyPr wrap="square">
            <a:spAutoFit/>
          </a:bodyPr>
          <a:lstStyle/>
          <a:p>
            <a:pPr>
              <a:lnSpc>
                <a:spcPts val="2500"/>
              </a:lnSpc>
            </a:pPr>
            <a:r>
              <a:rPr lang="en-US" sz="2000" dirty="0"/>
              <a:t>Formal competency assessment was inadequate. Staff development and retraining were not prioritised, leaving experienced staff and new recruits operating without robust competency frameworks (Ockenden, 2022).</a:t>
            </a:r>
            <a:endParaRPr lang="en-US" sz="20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ppt_w</p:attrName>
                                        </p:attrNameLst>
                                      </p:cBhvr>
                                      <p:tavLst>
                                        <p:tav tm="0">
                                          <p:val>
                                            <p:fltVal val="0"/>
                                          </p:val>
                                        </p:tav>
                                        <p:tav tm="100000">
                                          <p:val>
                                            <p:strVal val="#ppt_w"/>
                                          </p:val>
                                        </p:tav>
                                      </p:tavLst>
                                    </p:anim>
                                    <p:anim calcmode="lin" valueType="num">
                                      <p:cBhvr>
                                        <p:cTn id="8" dur="500" fill="hold"/>
                                        <p:tgtEl>
                                          <p:spTgt spid="32"/>
                                        </p:tgtEl>
                                        <p:attrNameLst>
                                          <p:attrName>ppt_h</p:attrName>
                                        </p:attrNameLst>
                                      </p:cBhvr>
                                      <p:tavLst>
                                        <p:tav tm="0">
                                          <p:val>
                                            <p:fltVal val="0"/>
                                          </p:val>
                                        </p:tav>
                                        <p:tav tm="100000">
                                          <p:val>
                                            <p:strVal val="#ppt_h"/>
                                          </p:val>
                                        </p:tav>
                                      </p:tavLst>
                                    </p:anim>
                                    <p:animEffect transition="in" filter="fade">
                                      <p:cBhvr>
                                        <p:cTn id="9" dur="500"/>
                                        <p:tgtEl>
                                          <p:spTgt spid="3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fade">
                                      <p:cBhvr>
                                        <p:cTn id="19" dur="500"/>
                                        <p:tgtEl>
                                          <p:spTgt spid="19"/>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500"/>
                                        <p:tgtEl>
                                          <p:spTgt spid="13"/>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25"/>
                                        </p:tgtEl>
                                        <p:attrNameLst>
                                          <p:attrName>style.visibility</p:attrName>
                                        </p:attrNameLst>
                                      </p:cBhvr>
                                      <p:to>
                                        <p:strVal val="visible"/>
                                      </p:to>
                                    </p:set>
                                    <p:animEffect transition="in" filter="fade">
                                      <p:cBhvr>
                                        <p:cTn id="29"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219079">
                <a:alpha val="11000"/>
              </a:srgbClr>
            </a:gs>
            <a:gs pos="100000">
              <a:srgbClr val="FF6666">
                <a:alpha val="2000"/>
              </a:srgbClr>
            </a:gs>
          </a:gsLst>
          <a:lin ang="0"/>
        </a:gradFill>
        <a:effectLst/>
      </p:bgPr>
    </p:bg>
    <p:spTree>
      <p:nvGrpSpPr>
        <p:cNvPr id="1" name="">
          <a:extLst>
            <a:ext uri="{FF2B5EF4-FFF2-40B4-BE49-F238E27FC236}">
              <a16:creationId xmlns:a16="http://schemas.microsoft.com/office/drawing/2014/main" id="{09A54CBC-EE95-E043-0DE5-E6EC323A04C4}"/>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99ADFDFE-08A4-3E27-38B3-955F88B99B2A}"/>
              </a:ext>
            </a:extLst>
          </p:cNvPr>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a:extLst>
              <a:ext uri="{FF2B5EF4-FFF2-40B4-BE49-F238E27FC236}">
                <a16:creationId xmlns:a16="http://schemas.microsoft.com/office/drawing/2014/main" id="{6BA8661D-3D37-5F76-A0A8-B2D1781C0E26}"/>
              </a:ext>
            </a:extLst>
          </p:cNvPr>
          <p:cNvSpPr/>
          <p:nvPr/>
        </p:nvSpPr>
        <p:spPr>
          <a:xfrm rot="19025710">
            <a:off x="14898979" y="1110253"/>
            <a:ext cx="3802790" cy="2143391"/>
          </a:xfrm>
          <a:custGeom>
            <a:avLst/>
            <a:gdLst/>
            <a:ahLst/>
            <a:cxnLst/>
            <a:rect l="l" t="t" r="r" b="b"/>
            <a:pathLst>
              <a:path w="3802790" h="2143391">
                <a:moveTo>
                  <a:pt x="0" y="0"/>
                </a:moveTo>
                <a:lnTo>
                  <a:pt x="3802790" y="0"/>
                </a:lnTo>
                <a:lnTo>
                  <a:pt x="3802790" y="2143390"/>
                </a:lnTo>
                <a:lnTo>
                  <a:pt x="0" y="21433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TextBox 5">
            <a:extLst>
              <a:ext uri="{FF2B5EF4-FFF2-40B4-BE49-F238E27FC236}">
                <a16:creationId xmlns:a16="http://schemas.microsoft.com/office/drawing/2014/main" id="{FF0513D2-F6D1-FE55-0419-D03CB7919AD4}"/>
              </a:ext>
            </a:extLst>
          </p:cNvPr>
          <p:cNvSpPr txBox="1"/>
          <p:nvPr/>
        </p:nvSpPr>
        <p:spPr>
          <a:xfrm>
            <a:off x="2286000" y="1146415"/>
            <a:ext cx="16355822" cy="1369670"/>
          </a:xfrm>
          <a:prstGeom prst="rect">
            <a:avLst/>
          </a:prstGeom>
        </p:spPr>
        <p:txBody>
          <a:bodyPr wrap="square" lIns="0" tIns="0" rIns="0" bIns="0" rtlCol="0" anchor="t">
            <a:spAutoFit/>
          </a:bodyPr>
          <a:lstStyle/>
          <a:p>
            <a:pPr>
              <a:lnSpc>
                <a:spcPts val="5229"/>
              </a:lnSpc>
            </a:pPr>
            <a:r>
              <a:rPr lang="en-US" sz="6000" dirty="0">
                <a:latin typeface="Arial Black" panose="020B0A04020102020204" pitchFamily="34" charset="0"/>
              </a:rPr>
              <a:t>Policy Failures Influencing Service Delivery</a:t>
            </a:r>
            <a:endParaRPr lang="en-US" sz="5447" dirty="0">
              <a:solidFill>
                <a:srgbClr val="000000"/>
              </a:solidFill>
              <a:latin typeface="Arial Black" panose="020B0A04020102020204" pitchFamily="34" charset="0"/>
              <a:ea typeface="League Spartan"/>
              <a:cs typeface="League Spartan"/>
              <a:sym typeface="League Spartan"/>
            </a:endParaRPr>
          </a:p>
        </p:txBody>
      </p:sp>
      <p:sp>
        <p:nvSpPr>
          <p:cNvPr id="6" name="Freeform 6">
            <a:extLst>
              <a:ext uri="{FF2B5EF4-FFF2-40B4-BE49-F238E27FC236}">
                <a16:creationId xmlns:a16="http://schemas.microsoft.com/office/drawing/2014/main" id="{2C3CB4AD-50CD-1EA6-ED08-30A2A502F923}"/>
              </a:ext>
            </a:extLst>
          </p:cNvPr>
          <p:cNvSpPr/>
          <p:nvPr/>
        </p:nvSpPr>
        <p:spPr>
          <a:xfrm rot="-4151788">
            <a:off x="333157" y="2193329"/>
            <a:ext cx="1899132" cy="1336299"/>
          </a:xfrm>
          <a:custGeom>
            <a:avLst/>
            <a:gdLst/>
            <a:ahLst/>
            <a:cxnLst/>
            <a:rect l="l" t="t" r="r" b="b"/>
            <a:pathLst>
              <a:path w="1899132" h="1336299">
                <a:moveTo>
                  <a:pt x="0" y="0"/>
                </a:moveTo>
                <a:lnTo>
                  <a:pt x="1899132" y="0"/>
                </a:lnTo>
                <a:lnTo>
                  <a:pt x="1899132" y="1336298"/>
                </a:lnTo>
                <a:lnTo>
                  <a:pt x="0" y="133629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CC082655-A50C-6FC3-0751-3223441FD241}"/>
              </a:ext>
            </a:extLst>
          </p:cNvPr>
          <p:cNvGrpSpPr/>
          <p:nvPr/>
        </p:nvGrpSpPr>
        <p:grpSpPr>
          <a:xfrm>
            <a:off x="2667000" y="3084008"/>
            <a:ext cx="12039451" cy="6615064"/>
            <a:chOff x="0" y="0"/>
            <a:chExt cx="1805848" cy="875490"/>
          </a:xfrm>
        </p:grpSpPr>
        <p:sp>
          <p:nvSpPr>
            <p:cNvPr id="8" name="Freeform 8">
              <a:extLst>
                <a:ext uri="{FF2B5EF4-FFF2-40B4-BE49-F238E27FC236}">
                  <a16:creationId xmlns:a16="http://schemas.microsoft.com/office/drawing/2014/main" id="{E9421E94-6935-D71F-D78E-9F66A99909FA}"/>
                </a:ext>
              </a:extLst>
            </p:cNvPr>
            <p:cNvSpPr/>
            <p:nvPr/>
          </p:nvSpPr>
          <p:spPr>
            <a:xfrm>
              <a:off x="0" y="0"/>
              <a:ext cx="1805848" cy="875490"/>
            </a:xfrm>
            <a:custGeom>
              <a:avLst/>
              <a:gdLst/>
              <a:ahLst/>
              <a:cxnLst/>
              <a:rect l="l" t="t" r="r" b="b"/>
              <a:pathLst>
                <a:path w="1805848" h="875490">
                  <a:moveTo>
                    <a:pt x="0" y="0"/>
                  </a:moveTo>
                  <a:lnTo>
                    <a:pt x="1805848" y="0"/>
                  </a:lnTo>
                  <a:lnTo>
                    <a:pt x="1805848" y="875490"/>
                  </a:lnTo>
                  <a:lnTo>
                    <a:pt x="0" y="875490"/>
                  </a:lnTo>
                  <a:close/>
                </a:path>
              </a:pathLst>
            </a:custGeom>
            <a:solidFill>
              <a:srgbClr val="000000">
                <a:alpha val="0"/>
              </a:srgbClr>
            </a:solidFill>
            <a:ln w="47625" cap="sq">
              <a:solidFill>
                <a:srgbClr val="FB8500"/>
              </a:solidFill>
              <a:prstDash val="lgDash"/>
              <a:miter/>
            </a:ln>
          </p:spPr>
          <p:txBody>
            <a:bodyPr/>
            <a:lstStyle/>
            <a:p>
              <a:endParaRPr lang="en-IN" dirty="0"/>
            </a:p>
          </p:txBody>
        </p:sp>
        <p:sp>
          <p:nvSpPr>
            <p:cNvPr id="9" name="TextBox 9">
              <a:extLst>
                <a:ext uri="{FF2B5EF4-FFF2-40B4-BE49-F238E27FC236}">
                  <a16:creationId xmlns:a16="http://schemas.microsoft.com/office/drawing/2014/main" id="{A05706E8-0804-46F2-C529-CD36B5C7DBF8}"/>
                </a:ext>
              </a:extLst>
            </p:cNvPr>
            <p:cNvSpPr txBox="1"/>
            <p:nvPr/>
          </p:nvSpPr>
          <p:spPr>
            <a:xfrm>
              <a:off x="0" y="19050"/>
              <a:ext cx="1805848" cy="856440"/>
            </a:xfrm>
            <a:prstGeom prst="rect">
              <a:avLst/>
            </a:prstGeom>
          </p:spPr>
          <p:txBody>
            <a:bodyPr lIns="50800" tIns="50800" rIns="50800" bIns="50800" rtlCol="0" anchor="ctr"/>
            <a:lstStyle/>
            <a:p>
              <a:pPr algn="ctr">
                <a:lnSpc>
                  <a:spcPts val="1481"/>
                </a:lnSpc>
              </a:pPr>
              <a:endParaRPr/>
            </a:p>
          </p:txBody>
        </p:sp>
      </p:grpSp>
      <p:sp>
        <p:nvSpPr>
          <p:cNvPr id="10" name="Freeform 10">
            <a:extLst>
              <a:ext uri="{FF2B5EF4-FFF2-40B4-BE49-F238E27FC236}">
                <a16:creationId xmlns:a16="http://schemas.microsoft.com/office/drawing/2014/main" id="{F786265C-2135-6E4A-1FF3-1B027C341587}"/>
              </a:ext>
            </a:extLst>
          </p:cNvPr>
          <p:cNvSpPr/>
          <p:nvPr/>
        </p:nvSpPr>
        <p:spPr>
          <a:xfrm>
            <a:off x="717456" y="536295"/>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14B4802D-D349-E03C-A943-DA7829393BB5}"/>
              </a:ext>
            </a:extLst>
          </p:cNvPr>
          <p:cNvSpPr/>
          <p:nvPr/>
        </p:nvSpPr>
        <p:spPr>
          <a:xfrm>
            <a:off x="9998064" y="9260896"/>
            <a:ext cx="877450" cy="876353"/>
          </a:xfrm>
          <a:custGeom>
            <a:avLst/>
            <a:gdLst/>
            <a:ahLst/>
            <a:cxnLst/>
            <a:rect l="l" t="t" r="r" b="b"/>
            <a:pathLst>
              <a:path w="877450" h="876353">
                <a:moveTo>
                  <a:pt x="0" y="0"/>
                </a:moveTo>
                <a:lnTo>
                  <a:pt x="877449" y="0"/>
                </a:lnTo>
                <a:lnTo>
                  <a:pt x="877449" y="876353"/>
                </a:lnTo>
                <a:lnTo>
                  <a:pt x="0" y="876353"/>
                </a:lnTo>
                <a:lnTo>
                  <a:pt x="0" y="0"/>
                </a:lnTo>
                <a:close/>
              </a:path>
            </a:pathLst>
          </a:custGeom>
          <a:blipFill>
            <a:blip r:embed="rId10"/>
            <a:stretch>
              <a:fillRect/>
            </a:stretch>
          </a:blipFill>
        </p:spPr>
        <p:txBody>
          <a:bodyPr/>
          <a:lstStyle/>
          <a:p>
            <a:endParaRPr lang="en-IN"/>
          </a:p>
        </p:txBody>
      </p:sp>
      <p:sp>
        <p:nvSpPr>
          <p:cNvPr id="12" name="Freeform 12">
            <a:extLst>
              <a:ext uri="{FF2B5EF4-FFF2-40B4-BE49-F238E27FC236}">
                <a16:creationId xmlns:a16="http://schemas.microsoft.com/office/drawing/2014/main" id="{60C3AFB1-CC6A-0756-7471-345DC8FA0672}"/>
              </a:ext>
            </a:extLst>
          </p:cNvPr>
          <p:cNvSpPr/>
          <p:nvPr/>
        </p:nvSpPr>
        <p:spPr>
          <a:xfrm>
            <a:off x="16687800" y="152751"/>
            <a:ext cx="1057208" cy="1055887"/>
          </a:xfrm>
          <a:custGeom>
            <a:avLst/>
            <a:gdLst/>
            <a:ahLst/>
            <a:cxnLst/>
            <a:rect l="l" t="t" r="r" b="b"/>
            <a:pathLst>
              <a:path w="1057208" h="1055887">
                <a:moveTo>
                  <a:pt x="0" y="0"/>
                </a:moveTo>
                <a:lnTo>
                  <a:pt x="1057208" y="0"/>
                </a:lnTo>
                <a:lnTo>
                  <a:pt x="1057208" y="1055887"/>
                </a:lnTo>
                <a:lnTo>
                  <a:pt x="0" y="1055887"/>
                </a:lnTo>
                <a:lnTo>
                  <a:pt x="0" y="0"/>
                </a:lnTo>
                <a:close/>
              </a:path>
            </a:pathLst>
          </a:custGeom>
          <a:blipFill>
            <a:blip r:embed="rId10"/>
            <a:stretch>
              <a:fillRect/>
            </a:stretch>
          </a:blipFill>
        </p:spPr>
        <p:txBody>
          <a:bodyPr/>
          <a:lstStyle/>
          <a:p>
            <a:endParaRPr lang="en-IN"/>
          </a:p>
        </p:txBody>
      </p:sp>
      <p:sp>
        <p:nvSpPr>
          <p:cNvPr id="20" name="Text 2">
            <a:extLst>
              <a:ext uri="{FF2B5EF4-FFF2-40B4-BE49-F238E27FC236}">
                <a16:creationId xmlns:a16="http://schemas.microsoft.com/office/drawing/2014/main" id="{BD04425A-646F-4CCA-AA55-3B52996F6922}"/>
              </a:ext>
            </a:extLst>
          </p:cNvPr>
          <p:cNvSpPr/>
          <p:nvPr/>
        </p:nvSpPr>
        <p:spPr>
          <a:xfrm>
            <a:off x="2006403" y="3697268"/>
            <a:ext cx="2169200" cy="310158"/>
          </a:xfrm>
          <a:prstGeom prst="rect">
            <a:avLst/>
          </a:prstGeom>
          <a:noFill/>
          <a:ln/>
        </p:spPr>
        <p:txBody>
          <a:bodyPr wrap="none" lIns="0" tIns="0" rIns="0" bIns="0" rtlCol="0" anchor="t"/>
          <a:lstStyle/>
          <a:p>
            <a:pPr marL="0" indent="0" algn="l">
              <a:lnSpc>
                <a:spcPts val="2400"/>
              </a:lnSpc>
              <a:buNone/>
            </a:pPr>
            <a:endParaRPr lang="en-US" sz="1950" b="1" dirty="0">
              <a:latin typeface="Arial" panose="020B0604020202020204" pitchFamily="34" charset="0"/>
              <a:cs typeface="Arial" panose="020B0604020202020204" pitchFamily="34" charset="0"/>
            </a:endParaRPr>
          </a:p>
        </p:txBody>
      </p:sp>
      <p:sp>
        <p:nvSpPr>
          <p:cNvPr id="21" name="Text 3">
            <a:extLst>
              <a:ext uri="{FF2B5EF4-FFF2-40B4-BE49-F238E27FC236}">
                <a16:creationId xmlns:a16="http://schemas.microsoft.com/office/drawing/2014/main" id="{DA58771E-77A0-0F7C-031F-850BA58B9DC2}"/>
              </a:ext>
            </a:extLst>
          </p:cNvPr>
          <p:cNvSpPr/>
          <p:nvPr/>
        </p:nvSpPr>
        <p:spPr>
          <a:xfrm>
            <a:off x="2034817" y="4279445"/>
            <a:ext cx="2169200" cy="3810476"/>
          </a:xfrm>
          <a:prstGeom prst="rect">
            <a:avLst/>
          </a:prstGeom>
          <a:noFill/>
          <a:ln/>
        </p:spPr>
        <p:txBody>
          <a:bodyPr wrap="square" lIns="0" tIns="0" rIns="0" bIns="0" rtlCol="0" anchor="t"/>
          <a:lstStyle/>
          <a:p>
            <a:pPr>
              <a:lnSpc>
                <a:spcPts val="2500"/>
              </a:lnSpc>
            </a:pPr>
            <a:endParaRPr lang="en-US" sz="2000" dirty="0">
              <a:latin typeface="Arial" panose="020B0604020202020204" pitchFamily="34" charset="0"/>
              <a:cs typeface="Arial" panose="020B0604020202020204" pitchFamily="34" charset="0"/>
            </a:endParaRPr>
          </a:p>
        </p:txBody>
      </p:sp>
      <p:sp>
        <p:nvSpPr>
          <p:cNvPr id="22" name="Text 4">
            <a:extLst>
              <a:ext uri="{FF2B5EF4-FFF2-40B4-BE49-F238E27FC236}">
                <a16:creationId xmlns:a16="http://schemas.microsoft.com/office/drawing/2014/main" id="{31069D6D-FCC5-FAC1-475D-831A12592858}"/>
              </a:ext>
            </a:extLst>
          </p:cNvPr>
          <p:cNvSpPr/>
          <p:nvPr/>
        </p:nvSpPr>
        <p:spPr>
          <a:xfrm>
            <a:off x="4695745" y="3694966"/>
            <a:ext cx="2169200" cy="310158"/>
          </a:xfrm>
          <a:prstGeom prst="rect">
            <a:avLst/>
          </a:prstGeom>
          <a:noFill/>
          <a:ln/>
        </p:spPr>
        <p:txBody>
          <a:bodyPr wrap="none" lIns="0" tIns="0" rIns="0" bIns="0" rtlCol="0" anchor="t"/>
          <a:lstStyle/>
          <a:p>
            <a:pPr marL="0" indent="0" algn="l">
              <a:lnSpc>
                <a:spcPts val="2400"/>
              </a:lnSpc>
              <a:buNone/>
            </a:pPr>
            <a:endParaRPr lang="en-US" sz="2400" b="1" dirty="0">
              <a:latin typeface="Arial" panose="020B0604020202020204" pitchFamily="34" charset="0"/>
              <a:cs typeface="Arial" panose="020B0604020202020204" pitchFamily="34" charset="0"/>
            </a:endParaRPr>
          </a:p>
        </p:txBody>
      </p:sp>
      <p:sp>
        <p:nvSpPr>
          <p:cNvPr id="23" name="Text 5">
            <a:extLst>
              <a:ext uri="{FF2B5EF4-FFF2-40B4-BE49-F238E27FC236}">
                <a16:creationId xmlns:a16="http://schemas.microsoft.com/office/drawing/2014/main" id="{1D1CBE8E-D1DB-70B4-B0B8-5F384BC089ED}"/>
              </a:ext>
            </a:extLst>
          </p:cNvPr>
          <p:cNvSpPr/>
          <p:nvPr/>
        </p:nvSpPr>
        <p:spPr>
          <a:xfrm>
            <a:off x="4695745" y="4279445"/>
            <a:ext cx="2169200" cy="3810476"/>
          </a:xfrm>
          <a:prstGeom prst="rect">
            <a:avLst/>
          </a:prstGeom>
          <a:noFill/>
          <a:ln/>
        </p:spPr>
        <p:txBody>
          <a:bodyPr wrap="square" lIns="0" tIns="0" rIns="0" bIns="0" rtlCol="0" anchor="t"/>
          <a:lstStyle/>
          <a:p>
            <a:pPr>
              <a:lnSpc>
                <a:spcPts val="2500"/>
              </a:lnSpc>
            </a:pPr>
            <a:endParaRPr lang="en-US" sz="2000" dirty="0">
              <a:latin typeface="Arial" panose="020B0604020202020204" pitchFamily="34" charset="0"/>
              <a:cs typeface="Arial" panose="020B0604020202020204" pitchFamily="34" charset="0"/>
            </a:endParaRPr>
          </a:p>
        </p:txBody>
      </p:sp>
      <p:sp>
        <p:nvSpPr>
          <p:cNvPr id="24" name="Text 6">
            <a:extLst>
              <a:ext uri="{FF2B5EF4-FFF2-40B4-BE49-F238E27FC236}">
                <a16:creationId xmlns:a16="http://schemas.microsoft.com/office/drawing/2014/main" id="{E5E3ED99-ECC1-A03F-BC4A-5EA2344D7952}"/>
              </a:ext>
            </a:extLst>
          </p:cNvPr>
          <p:cNvSpPr/>
          <p:nvPr/>
        </p:nvSpPr>
        <p:spPr>
          <a:xfrm>
            <a:off x="7356672" y="3694966"/>
            <a:ext cx="2249567" cy="310158"/>
          </a:xfrm>
          <a:prstGeom prst="rect">
            <a:avLst/>
          </a:prstGeom>
          <a:noFill/>
          <a:ln/>
        </p:spPr>
        <p:txBody>
          <a:bodyPr wrap="none" lIns="0" tIns="0" rIns="0" bIns="0" rtlCol="0" anchor="t"/>
          <a:lstStyle/>
          <a:p>
            <a:pPr marL="0" indent="0" algn="l">
              <a:lnSpc>
                <a:spcPts val="2400"/>
              </a:lnSpc>
              <a:buNone/>
            </a:pPr>
            <a:endParaRPr lang="en-US" sz="2400" b="1" dirty="0">
              <a:latin typeface="Arial" panose="020B0604020202020204" pitchFamily="34" charset="0"/>
              <a:cs typeface="Arial" panose="020B0604020202020204" pitchFamily="34" charset="0"/>
            </a:endParaRPr>
          </a:p>
        </p:txBody>
      </p:sp>
      <p:sp>
        <p:nvSpPr>
          <p:cNvPr id="25" name="Text 7">
            <a:extLst>
              <a:ext uri="{FF2B5EF4-FFF2-40B4-BE49-F238E27FC236}">
                <a16:creationId xmlns:a16="http://schemas.microsoft.com/office/drawing/2014/main" id="{CC369EC9-E818-7E15-F6AE-0D58F71F1CA3}"/>
              </a:ext>
            </a:extLst>
          </p:cNvPr>
          <p:cNvSpPr/>
          <p:nvPr/>
        </p:nvSpPr>
        <p:spPr>
          <a:xfrm>
            <a:off x="7356672" y="4279445"/>
            <a:ext cx="2249567" cy="3492937"/>
          </a:xfrm>
          <a:prstGeom prst="rect">
            <a:avLst/>
          </a:prstGeom>
          <a:noFill/>
          <a:ln/>
        </p:spPr>
        <p:txBody>
          <a:bodyPr wrap="square" lIns="0" tIns="0" rIns="0" bIns="0" rtlCol="0" anchor="t"/>
          <a:lstStyle/>
          <a:p>
            <a:pPr>
              <a:lnSpc>
                <a:spcPts val="2500"/>
              </a:lnSpc>
            </a:pPr>
            <a:endParaRPr lang="en-US" sz="2000" dirty="0">
              <a:latin typeface="Arial" panose="020B0604020202020204" pitchFamily="34" charset="0"/>
              <a:cs typeface="Arial" panose="020B0604020202020204" pitchFamily="34" charset="0"/>
            </a:endParaRPr>
          </a:p>
        </p:txBody>
      </p:sp>
      <p:sp>
        <p:nvSpPr>
          <p:cNvPr id="14" name="Rectangle 3">
            <a:extLst>
              <a:ext uri="{FF2B5EF4-FFF2-40B4-BE49-F238E27FC236}">
                <a16:creationId xmlns:a16="http://schemas.microsoft.com/office/drawing/2014/main" id="{3E221B2D-2446-D81B-AF61-0AFE885BAD12}"/>
              </a:ext>
            </a:extLst>
          </p:cNvPr>
          <p:cNvSpPr>
            <a:spLocks noChangeArrowheads="1"/>
          </p:cNvSpPr>
          <p:nvPr/>
        </p:nvSpPr>
        <p:spPr bwMode="auto">
          <a:xfrm>
            <a:off x="2852771" y="3682697"/>
            <a:ext cx="11350441"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Failure to implement national maternity safety guidelines</a:t>
            </a:r>
            <a:r>
              <a:rPr kumimoji="0" lang="en-US" altLang="en-US" sz="2800" b="0" i="0" u="none" strike="noStrike" cap="none" normalizeH="0" baseline="0" dirty="0">
                <a:ln>
                  <a:noFill/>
                </a:ln>
                <a:solidFill>
                  <a:schemeClr val="tx1"/>
                </a:solidFill>
                <a:effectLst/>
                <a:latin typeface="Arial" panose="020B0604020202020204" pitchFamily="34" charset="0"/>
              </a:rPr>
              <a:t> such as NICE intrapartum guidance and the </a:t>
            </a:r>
            <a:r>
              <a:rPr kumimoji="0" lang="en-US" altLang="en-US" sz="2800" b="0" i="1" u="none" strike="noStrike" cap="none" normalizeH="0" baseline="0" dirty="0">
                <a:ln>
                  <a:noFill/>
                </a:ln>
                <a:solidFill>
                  <a:schemeClr val="tx1"/>
                </a:solidFill>
                <a:effectLst/>
                <a:latin typeface="Arial" panose="020B0604020202020204" pitchFamily="34" charset="0"/>
              </a:rPr>
              <a:t>Saving Babies’ Lives</a:t>
            </a:r>
            <a:r>
              <a:rPr kumimoji="0" lang="en-US" altLang="en-US" sz="2800" b="0" i="0" u="none" strike="noStrike" cap="none" normalizeH="0" baseline="0" dirty="0">
                <a:ln>
                  <a:noFill/>
                </a:ln>
                <a:solidFill>
                  <a:schemeClr val="tx1"/>
                </a:solidFill>
                <a:effectLst/>
                <a:latin typeface="Arial" panose="020B0604020202020204" pitchFamily="34" charset="0"/>
              </a:rPr>
              <a:t> care bundle (NICE, 2014; NICE, 2023; NHS England, 2019).</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Weak regulatory oversight</a:t>
            </a:r>
            <a:r>
              <a:rPr kumimoji="0" lang="en-US" altLang="en-US" sz="2800" b="0" i="0" u="none" strike="noStrike" cap="none" normalizeH="0" baseline="0" dirty="0">
                <a:ln>
                  <a:noFill/>
                </a:ln>
                <a:solidFill>
                  <a:schemeClr val="tx1"/>
                </a:solidFill>
                <a:effectLst/>
                <a:latin typeface="Arial" panose="020B0604020202020204" pitchFamily="34" charset="0"/>
              </a:rPr>
              <a:t>, where CQC concerns were raised but not acted upon effectively (Care Quality Commission, 2022).</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Poor incident reporting policy</a:t>
            </a:r>
            <a:r>
              <a:rPr kumimoji="0" lang="en-US" altLang="en-US" sz="2800" b="0" i="0" u="none" strike="noStrike" cap="none" normalizeH="0" baseline="0" dirty="0">
                <a:ln>
                  <a:noFill/>
                </a:ln>
                <a:solidFill>
                  <a:schemeClr val="tx1"/>
                </a:solidFill>
                <a:effectLst/>
                <a:latin typeface="Arial" panose="020B0604020202020204" pitchFamily="34" charset="0"/>
              </a:rPr>
              <a:t>, with limited learning from previous harm and repeated missed opportunities (Ockenden, 2022).</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No accountability structure</a:t>
            </a:r>
            <a:r>
              <a:rPr kumimoji="0" lang="en-US" altLang="en-US" sz="2800" b="0" i="0" u="none" strike="noStrike" cap="none" normalizeH="0" baseline="0" dirty="0">
                <a:ln>
                  <a:noFill/>
                </a:ln>
                <a:solidFill>
                  <a:schemeClr val="tx1"/>
                </a:solidFill>
                <a:effectLst/>
                <a:latin typeface="Arial" panose="020B0604020202020204" pitchFamily="34" charset="0"/>
              </a:rPr>
              <a:t> for timely escalation or fetal monitoring standards, resulting in unsafe and inconsistent practice (Ockenden, 2022).</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Leadership ignored external review recommendations for years</a:t>
            </a:r>
            <a:r>
              <a:rPr kumimoji="0" lang="en-US" altLang="en-US" sz="2800" b="0" i="0" u="none" strike="noStrike" cap="none" normalizeH="0" baseline="0" dirty="0">
                <a:ln>
                  <a:noFill/>
                </a:ln>
                <a:solidFill>
                  <a:schemeClr val="tx1"/>
                </a:solidFill>
                <a:effectLst/>
                <a:latin typeface="Arial" panose="020B0604020202020204" pitchFamily="34" charset="0"/>
              </a:rPr>
              <a:t>, contributing to persistent systemic risks (Ockenden, 2022).</a:t>
            </a:r>
          </a:p>
        </p:txBody>
      </p:sp>
    </p:spTree>
    <p:extLst>
      <p:ext uri="{BB962C8B-B14F-4D97-AF65-F5344CB8AC3E}">
        <p14:creationId xmlns:p14="http://schemas.microsoft.com/office/powerpoint/2010/main" val="290568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219079">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3" name="Freeform 3"/>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a:off x="14510173" y="4714309"/>
            <a:ext cx="3802790" cy="2143391"/>
          </a:xfrm>
          <a:custGeom>
            <a:avLst/>
            <a:gdLst/>
            <a:ahLst/>
            <a:cxnLst/>
            <a:rect l="l" t="t" r="r" b="b"/>
            <a:pathLst>
              <a:path w="3802790" h="2143391">
                <a:moveTo>
                  <a:pt x="0" y="0"/>
                </a:moveTo>
                <a:lnTo>
                  <a:pt x="3802790" y="0"/>
                </a:lnTo>
                <a:lnTo>
                  <a:pt x="3802790" y="2143391"/>
                </a:lnTo>
                <a:lnTo>
                  <a:pt x="0" y="214339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TextBox 5"/>
          <p:cNvSpPr txBox="1"/>
          <p:nvPr/>
        </p:nvSpPr>
        <p:spPr>
          <a:xfrm>
            <a:off x="2110319" y="1343781"/>
            <a:ext cx="14471540" cy="1351011"/>
          </a:xfrm>
          <a:prstGeom prst="rect">
            <a:avLst/>
          </a:prstGeom>
        </p:spPr>
        <p:txBody>
          <a:bodyPr wrap="square" lIns="0" tIns="0" rIns="0" bIns="0" rtlCol="0" anchor="t">
            <a:spAutoFit/>
          </a:bodyPr>
          <a:lstStyle/>
          <a:p>
            <a:pPr algn="l">
              <a:lnSpc>
                <a:spcPts val="5229"/>
              </a:lnSpc>
            </a:pPr>
            <a:r>
              <a:rPr lang="en-US" sz="5447" dirty="0">
                <a:solidFill>
                  <a:srgbClr val="000000"/>
                </a:solidFill>
                <a:latin typeface="Arial Black" panose="020B0A04020102020204" pitchFamily="34" charset="0"/>
                <a:ea typeface="League Spartan"/>
                <a:cs typeface="Arial" panose="020B0604020202020204" pitchFamily="34" charset="0"/>
                <a:sym typeface="League Spartan"/>
              </a:rPr>
              <a:t>Fishbone Analysis: Identifying Systemic Drivers</a:t>
            </a:r>
          </a:p>
        </p:txBody>
      </p:sp>
      <p:grpSp>
        <p:nvGrpSpPr>
          <p:cNvPr id="7" name="Group 7"/>
          <p:cNvGrpSpPr/>
          <p:nvPr/>
        </p:nvGrpSpPr>
        <p:grpSpPr>
          <a:xfrm>
            <a:off x="1921305" y="3020187"/>
            <a:ext cx="12585238" cy="6088611"/>
            <a:chOff x="0" y="0"/>
            <a:chExt cx="1735002" cy="783318"/>
          </a:xfrm>
        </p:grpSpPr>
        <p:sp>
          <p:nvSpPr>
            <p:cNvPr id="8" name="Freeform 8"/>
            <p:cNvSpPr/>
            <p:nvPr/>
          </p:nvSpPr>
          <p:spPr>
            <a:xfrm>
              <a:off x="0" y="0"/>
              <a:ext cx="1735002" cy="783318"/>
            </a:xfrm>
            <a:custGeom>
              <a:avLst/>
              <a:gdLst/>
              <a:ahLst/>
              <a:cxnLst/>
              <a:rect l="l" t="t" r="r" b="b"/>
              <a:pathLst>
                <a:path w="1735002" h="783318">
                  <a:moveTo>
                    <a:pt x="0" y="0"/>
                  </a:moveTo>
                  <a:lnTo>
                    <a:pt x="1735002" y="0"/>
                  </a:lnTo>
                  <a:lnTo>
                    <a:pt x="1735002" y="783318"/>
                  </a:lnTo>
                  <a:lnTo>
                    <a:pt x="0" y="783318"/>
                  </a:lnTo>
                  <a:close/>
                </a:path>
              </a:pathLst>
            </a:custGeom>
            <a:solidFill>
              <a:srgbClr val="000000">
                <a:alpha val="0"/>
              </a:srgbClr>
            </a:solidFill>
            <a:ln w="47625" cap="sq">
              <a:solidFill>
                <a:srgbClr val="FB8500"/>
              </a:solidFill>
              <a:prstDash val="lgDash"/>
              <a:miter/>
            </a:ln>
          </p:spPr>
          <p:txBody>
            <a:bodyPr/>
            <a:lstStyle/>
            <a:p>
              <a:endParaRPr lang="en-IN"/>
            </a:p>
          </p:txBody>
        </p:sp>
        <p:sp>
          <p:nvSpPr>
            <p:cNvPr id="9" name="TextBox 9"/>
            <p:cNvSpPr txBox="1"/>
            <p:nvPr/>
          </p:nvSpPr>
          <p:spPr>
            <a:xfrm>
              <a:off x="0" y="19050"/>
              <a:ext cx="1735002" cy="764268"/>
            </a:xfrm>
            <a:prstGeom prst="rect">
              <a:avLst/>
            </a:prstGeom>
          </p:spPr>
          <p:txBody>
            <a:bodyPr lIns="50800" tIns="50800" rIns="50800" bIns="50800" rtlCol="0" anchor="ctr"/>
            <a:lstStyle/>
            <a:p>
              <a:pPr algn="ctr">
                <a:lnSpc>
                  <a:spcPts val="1481"/>
                </a:lnSpc>
              </a:pPr>
              <a:endParaRPr/>
            </a:p>
          </p:txBody>
        </p:sp>
      </p:grpSp>
      <p:sp>
        <p:nvSpPr>
          <p:cNvPr id="10" name="Freeform 10"/>
          <p:cNvSpPr/>
          <p:nvPr/>
        </p:nvSpPr>
        <p:spPr>
          <a:xfrm>
            <a:off x="1396912" y="565371"/>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1" name="Freeform 11"/>
          <p:cNvSpPr/>
          <p:nvPr/>
        </p:nvSpPr>
        <p:spPr>
          <a:xfrm>
            <a:off x="14782800" y="8050269"/>
            <a:ext cx="877450" cy="876353"/>
          </a:xfrm>
          <a:custGeom>
            <a:avLst/>
            <a:gdLst/>
            <a:ahLst/>
            <a:cxnLst/>
            <a:rect l="l" t="t" r="r" b="b"/>
            <a:pathLst>
              <a:path w="877450" h="876353">
                <a:moveTo>
                  <a:pt x="0" y="0"/>
                </a:moveTo>
                <a:lnTo>
                  <a:pt x="877449" y="0"/>
                </a:lnTo>
                <a:lnTo>
                  <a:pt x="877449" y="876353"/>
                </a:lnTo>
                <a:lnTo>
                  <a:pt x="0" y="876353"/>
                </a:lnTo>
                <a:lnTo>
                  <a:pt x="0" y="0"/>
                </a:lnTo>
                <a:close/>
              </a:path>
            </a:pathLst>
          </a:custGeom>
          <a:blipFill>
            <a:blip r:embed="rId8"/>
            <a:stretch>
              <a:fillRect/>
            </a:stretch>
          </a:blipFill>
        </p:spPr>
        <p:txBody>
          <a:bodyPr/>
          <a:lstStyle/>
          <a:p>
            <a:endParaRPr lang="en-IN"/>
          </a:p>
        </p:txBody>
      </p:sp>
      <p:sp>
        <p:nvSpPr>
          <p:cNvPr id="12" name="Freeform 12"/>
          <p:cNvSpPr/>
          <p:nvPr/>
        </p:nvSpPr>
        <p:spPr>
          <a:xfrm>
            <a:off x="15842898" y="1385832"/>
            <a:ext cx="1057208" cy="1055887"/>
          </a:xfrm>
          <a:custGeom>
            <a:avLst/>
            <a:gdLst/>
            <a:ahLst/>
            <a:cxnLst/>
            <a:rect l="l" t="t" r="r" b="b"/>
            <a:pathLst>
              <a:path w="1057208" h="1055887">
                <a:moveTo>
                  <a:pt x="0" y="0"/>
                </a:moveTo>
                <a:lnTo>
                  <a:pt x="1057208" y="0"/>
                </a:lnTo>
                <a:lnTo>
                  <a:pt x="1057208" y="1055887"/>
                </a:lnTo>
                <a:lnTo>
                  <a:pt x="0" y="1055887"/>
                </a:lnTo>
                <a:lnTo>
                  <a:pt x="0" y="0"/>
                </a:lnTo>
                <a:close/>
              </a:path>
            </a:pathLst>
          </a:custGeom>
          <a:blipFill>
            <a:blip r:embed="rId8"/>
            <a:stretch>
              <a:fillRect/>
            </a:stretch>
          </a:blipFill>
        </p:spPr>
        <p:txBody>
          <a:bodyPr/>
          <a:lstStyle/>
          <a:p>
            <a:endParaRPr lang="en-IN"/>
          </a:p>
        </p:txBody>
      </p:sp>
      <p:sp>
        <p:nvSpPr>
          <p:cNvPr id="14" name="Freeform 14"/>
          <p:cNvSpPr/>
          <p:nvPr/>
        </p:nvSpPr>
        <p:spPr>
          <a:xfrm rot="-1331035" flipH="1">
            <a:off x="16659153" y="9227976"/>
            <a:ext cx="481904" cy="503892"/>
          </a:xfrm>
          <a:custGeom>
            <a:avLst/>
            <a:gdLst/>
            <a:ahLst/>
            <a:cxnLst/>
            <a:rect l="l" t="t" r="r" b="b"/>
            <a:pathLst>
              <a:path w="481904" h="503892">
                <a:moveTo>
                  <a:pt x="481903" y="0"/>
                </a:moveTo>
                <a:lnTo>
                  <a:pt x="0" y="0"/>
                </a:lnTo>
                <a:lnTo>
                  <a:pt x="0" y="503892"/>
                </a:lnTo>
                <a:lnTo>
                  <a:pt x="481903" y="503892"/>
                </a:lnTo>
                <a:lnTo>
                  <a:pt x="481903"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9" name="TextBox 19"/>
          <p:cNvSpPr txBox="1"/>
          <p:nvPr/>
        </p:nvSpPr>
        <p:spPr>
          <a:xfrm>
            <a:off x="1225761" y="9483598"/>
            <a:ext cx="12039600" cy="641201"/>
          </a:xfrm>
          <a:prstGeom prst="rect">
            <a:avLst/>
          </a:prstGeom>
        </p:spPr>
        <p:txBody>
          <a:bodyPr wrap="square" lIns="0" tIns="0" rIns="0" bIns="0" rtlCol="0" anchor="t">
            <a:spAutoFit/>
          </a:bodyPr>
          <a:lstStyle/>
          <a:p>
            <a:pPr marL="452644" lvl="1" indent="-226322">
              <a:lnSpc>
                <a:spcPts val="2473"/>
              </a:lnSpc>
              <a:buFont typeface="Arial"/>
              <a:buChar char="•"/>
            </a:pPr>
            <a:r>
              <a:rPr lang="en-US" sz="2400" dirty="0">
                <a:solidFill>
                  <a:srgbClr val="504C49"/>
                </a:solidFill>
                <a:latin typeface="Arial" panose="020B0604020202020204" pitchFamily="34" charset="0"/>
                <a:ea typeface="Source Serif 4" pitchFamily="34" charset="-122"/>
                <a:cs typeface="Arial" panose="020B0604020202020204" pitchFamily="34" charset="0"/>
              </a:rPr>
              <a:t>A fishbone diagram reveals how multiple causal factors converged to enable failure:</a:t>
            </a:r>
            <a:endParaRPr lang="en-US" sz="2400" dirty="0">
              <a:latin typeface="Arial" panose="020B0604020202020204" pitchFamily="34" charset="0"/>
              <a:cs typeface="Arial" panose="020B0604020202020204" pitchFamily="34" charset="0"/>
            </a:endParaRPr>
          </a:p>
          <a:p>
            <a:pPr marL="452644" lvl="1" indent="-226322" algn="l">
              <a:lnSpc>
                <a:spcPts val="2473"/>
              </a:lnSpc>
              <a:buFont typeface="Arial"/>
              <a:buChar char="•"/>
            </a:pPr>
            <a:endParaRPr lang="en-US" sz="2096" dirty="0">
              <a:solidFill>
                <a:srgbClr val="312B30"/>
              </a:solidFill>
              <a:latin typeface="Open Sans"/>
              <a:ea typeface="Open Sans"/>
              <a:cs typeface="Open Sans"/>
              <a:sym typeface="Open Sans"/>
            </a:endParaRPr>
          </a:p>
        </p:txBody>
      </p:sp>
      <p:pic>
        <p:nvPicPr>
          <p:cNvPr id="13" name="Picture 12">
            <a:extLst>
              <a:ext uri="{FF2B5EF4-FFF2-40B4-BE49-F238E27FC236}">
                <a16:creationId xmlns:a16="http://schemas.microsoft.com/office/drawing/2014/main" id="{D7D9D3F1-B289-DE8E-DF21-4B086AE336F1}"/>
              </a:ext>
            </a:extLst>
          </p:cNvPr>
          <p:cNvPicPr>
            <a:picLocks noChangeAspect="1"/>
          </p:cNvPicPr>
          <p:nvPr/>
        </p:nvPicPr>
        <p:blipFill>
          <a:blip r:embed="rId11"/>
          <a:stretch>
            <a:fillRect/>
          </a:stretch>
        </p:blipFill>
        <p:spPr>
          <a:xfrm>
            <a:off x="2055593" y="3172849"/>
            <a:ext cx="12287250" cy="5819775"/>
          </a:xfrm>
          <a:prstGeom prst="rect">
            <a:avLst/>
          </a:prstGeom>
        </p:spPr>
      </p:pic>
      <p:sp>
        <p:nvSpPr>
          <p:cNvPr id="16" name="TextBox 15">
            <a:extLst>
              <a:ext uri="{FF2B5EF4-FFF2-40B4-BE49-F238E27FC236}">
                <a16:creationId xmlns:a16="http://schemas.microsoft.com/office/drawing/2014/main" id="{DD52D84E-6B4A-18E5-8ED5-5C15614F12E0}"/>
              </a:ext>
            </a:extLst>
          </p:cNvPr>
          <p:cNvSpPr txBox="1"/>
          <p:nvPr/>
        </p:nvSpPr>
        <p:spPr>
          <a:xfrm>
            <a:off x="12320356" y="3173212"/>
            <a:ext cx="9159498"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(MindTools, 2024)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FC4D3C">
                <a:alpha val="11000"/>
              </a:srgbClr>
            </a:gs>
            <a:gs pos="100000">
              <a:srgbClr val="FF6666">
                <a:alpha val="2000"/>
              </a:srgbClr>
            </a:gs>
          </a:gsLst>
          <a:lin ang="0"/>
        </a:gradFill>
        <a:effectLst/>
      </p:bgPr>
    </p:bg>
    <p:spTree>
      <p:nvGrpSpPr>
        <p:cNvPr id="1" name="">
          <a:extLst>
            <a:ext uri="{FF2B5EF4-FFF2-40B4-BE49-F238E27FC236}">
              <a16:creationId xmlns:a16="http://schemas.microsoft.com/office/drawing/2014/main" id="{1C910FE4-26C5-1BE4-1C2A-A4AF028B618E}"/>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FA823D12-6B8B-9F8D-3737-EEA5F535429F}"/>
              </a:ext>
            </a:extLst>
          </p:cNvPr>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2" name="TextBox 32">
            <a:extLst>
              <a:ext uri="{FF2B5EF4-FFF2-40B4-BE49-F238E27FC236}">
                <a16:creationId xmlns:a16="http://schemas.microsoft.com/office/drawing/2014/main" id="{E93194F8-0C2D-D682-41A2-E9784BC19B1D}"/>
              </a:ext>
            </a:extLst>
          </p:cNvPr>
          <p:cNvSpPr txBox="1"/>
          <p:nvPr/>
        </p:nvSpPr>
        <p:spPr>
          <a:xfrm>
            <a:off x="2743200" y="1266811"/>
            <a:ext cx="11277600" cy="1369670"/>
          </a:xfrm>
          <a:prstGeom prst="rect">
            <a:avLst/>
          </a:prstGeom>
        </p:spPr>
        <p:txBody>
          <a:bodyPr wrap="square" lIns="0" tIns="0" rIns="0" bIns="0" rtlCol="0" anchor="t">
            <a:spAutoFit/>
          </a:bodyPr>
          <a:lstStyle/>
          <a:p>
            <a:pPr algn="ctr">
              <a:lnSpc>
                <a:spcPts val="5229"/>
              </a:lnSpc>
            </a:pPr>
            <a:r>
              <a:rPr lang="en-US" sz="6000" dirty="0">
                <a:latin typeface="Arial Black" panose="020B0A04020102020204" pitchFamily="34" charset="0"/>
              </a:rPr>
              <a:t>Impact of Root Causes on Quality, Efficiency, Equity</a:t>
            </a:r>
            <a:endParaRPr lang="en-US" sz="5447" dirty="0">
              <a:solidFill>
                <a:srgbClr val="000000"/>
              </a:solidFill>
              <a:latin typeface="Arial Black" panose="020B0A04020102020204" pitchFamily="34" charset="0"/>
              <a:ea typeface="League Spartan"/>
              <a:cs typeface="League Spartan"/>
              <a:sym typeface="League Spartan"/>
            </a:endParaRPr>
          </a:p>
        </p:txBody>
      </p:sp>
      <p:sp>
        <p:nvSpPr>
          <p:cNvPr id="43" name="TextBox 43">
            <a:extLst>
              <a:ext uri="{FF2B5EF4-FFF2-40B4-BE49-F238E27FC236}">
                <a16:creationId xmlns:a16="http://schemas.microsoft.com/office/drawing/2014/main" id="{FF58C045-3AC1-958B-A9F4-F2C9C42B0678}"/>
              </a:ext>
            </a:extLst>
          </p:cNvPr>
          <p:cNvSpPr txBox="1"/>
          <p:nvPr/>
        </p:nvSpPr>
        <p:spPr>
          <a:xfrm>
            <a:off x="312770" y="9123404"/>
            <a:ext cx="17724453" cy="641201"/>
          </a:xfrm>
          <a:prstGeom prst="rect">
            <a:avLst/>
          </a:prstGeom>
        </p:spPr>
        <p:txBody>
          <a:bodyPr wrap="square" lIns="0" tIns="0" rIns="0" bIns="0" rtlCol="0" anchor="t">
            <a:spAutoFit/>
          </a:bodyPr>
          <a:lstStyle/>
          <a:p>
            <a:pPr>
              <a:lnSpc>
                <a:spcPts val="2473"/>
              </a:lnSpc>
            </a:pPr>
            <a:endParaRPr lang="en-US" sz="2096" dirty="0">
              <a:solidFill>
                <a:srgbClr val="312B30"/>
              </a:solidFill>
              <a:latin typeface="Open Sans"/>
              <a:ea typeface="Open Sans"/>
              <a:cs typeface="Open Sans"/>
              <a:sym typeface="Open Sans"/>
            </a:endParaRPr>
          </a:p>
          <a:p>
            <a:pPr>
              <a:lnSpc>
                <a:spcPts val="2473"/>
              </a:lnSpc>
            </a:pPr>
            <a:endParaRPr lang="en-US" sz="2096" dirty="0">
              <a:solidFill>
                <a:srgbClr val="312B30"/>
              </a:solidFill>
              <a:latin typeface="Open Sans"/>
              <a:ea typeface="Open Sans"/>
              <a:cs typeface="Open Sans"/>
              <a:sym typeface="Open Sans"/>
            </a:endParaRPr>
          </a:p>
        </p:txBody>
      </p:sp>
      <p:sp>
        <p:nvSpPr>
          <p:cNvPr id="44" name="Freeform 44">
            <a:extLst>
              <a:ext uri="{FF2B5EF4-FFF2-40B4-BE49-F238E27FC236}">
                <a16:creationId xmlns:a16="http://schemas.microsoft.com/office/drawing/2014/main" id="{6AF617F7-2A1D-9C49-D328-B20EFDA70247}"/>
              </a:ext>
            </a:extLst>
          </p:cNvPr>
          <p:cNvSpPr/>
          <p:nvPr/>
        </p:nvSpPr>
        <p:spPr>
          <a:xfrm>
            <a:off x="13702446" y="2613827"/>
            <a:ext cx="2570891" cy="612339"/>
          </a:xfrm>
          <a:custGeom>
            <a:avLst/>
            <a:gdLst/>
            <a:ahLst/>
            <a:cxnLst/>
            <a:rect l="l" t="t" r="r" b="b"/>
            <a:pathLst>
              <a:path w="2570891" h="612339">
                <a:moveTo>
                  <a:pt x="0" y="0"/>
                </a:moveTo>
                <a:lnTo>
                  <a:pt x="2570891" y="0"/>
                </a:lnTo>
                <a:lnTo>
                  <a:pt x="2570891" y="612340"/>
                </a:lnTo>
                <a:lnTo>
                  <a:pt x="0" y="61234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45" name="Freeform 45">
            <a:extLst>
              <a:ext uri="{FF2B5EF4-FFF2-40B4-BE49-F238E27FC236}">
                <a16:creationId xmlns:a16="http://schemas.microsoft.com/office/drawing/2014/main" id="{F0E4A81F-CFEF-0497-497D-3D7B27C08523}"/>
              </a:ext>
            </a:extLst>
          </p:cNvPr>
          <p:cNvSpPr/>
          <p:nvPr/>
        </p:nvSpPr>
        <p:spPr>
          <a:xfrm>
            <a:off x="15591412" y="1750581"/>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46" name="Freeform 46">
            <a:extLst>
              <a:ext uri="{FF2B5EF4-FFF2-40B4-BE49-F238E27FC236}">
                <a16:creationId xmlns:a16="http://schemas.microsoft.com/office/drawing/2014/main" id="{143EA142-7777-05F7-B667-87F63CF24100}"/>
              </a:ext>
            </a:extLst>
          </p:cNvPr>
          <p:cNvSpPr/>
          <p:nvPr/>
        </p:nvSpPr>
        <p:spPr>
          <a:xfrm>
            <a:off x="1600200" y="1750581"/>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2" name="Rectangle 1">
            <a:extLst>
              <a:ext uri="{FF2B5EF4-FFF2-40B4-BE49-F238E27FC236}">
                <a16:creationId xmlns:a16="http://schemas.microsoft.com/office/drawing/2014/main" id="{C2740AA6-D6CB-AEFD-A398-E216BDD3AC2B}"/>
              </a:ext>
            </a:extLst>
          </p:cNvPr>
          <p:cNvSpPr>
            <a:spLocks noChangeArrowheads="1"/>
          </p:cNvSpPr>
          <p:nvPr/>
        </p:nvSpPr>
        <p:spPr bwMode="auto">
          <a:xfrm>
            <a:off x="617042" y="3167062"/>
            <a:ext cx="7984517" cy="64940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571500" lvl="0" indent="-571500" eaLnBrk="0" fontAlgn="base" hangingPunct="0">
              <a:spcBef>
                <a:spcPct val="0"/>
              </a:spcBef>
              <a:spcAft>
                <a:spcPct val="0"/>
              </a:spcAft>
              <a:buFont typeface="Arial" panose="020B0604020202020204" pitchFamily="34" charset="0"/>
              <a:buChar char="•"/>
            </a:pPr>
            <a:r>
              <a:rPr lang="en-US" sz="3200" b="1" dirty="0"/>
              <a:t>Quality →</a:t>
            </a:r>
            <a:r>
              <a:rPr lang="en-US" sz="3200" dirty="0"/>
              <a:t> preventable deaths, injuries, trauma and unsafe clinical practices (Ockenden, 2022; Care Quality Commission, 2022).</a:t>
            </a:r>
          </a:p>
          <a:p>
            <a:pPr marL="571500" lvl="0" indent="-571500" eaLnBrk="0" fontAlgn="base" hangingPunct="0">
              <a:spcBef>
                <a:spcPct val="0"/>
              </a:spcBef>
              <a:spcAft>
                <a:spcPct val="0"/>
              </a:spcAft>
              <a:buFont typeface="Arial" panose="020B0604020202020204" pitchFamily="34" charset="0"/>
              <a:buChar char="•"/>
            </a:pPr>
            <a:r>
              <a:rPr lang="en-US" sz="3200" b="1" dirty="0"/>
              <a:t>Efficiency →</a:t>
            </a:r>
            <a:r>
              <a:rPr lang="en-US" sz="3200" dirty="0"/>
              <a:t> repeated investigations, wasted resources and increased litigation costs (Ockenden, 2022).</a:t>
            </a:r>
          </a:p>
          <a:p>
            <a:pPr marL="571500" lvl="0" indent="-571500" eaLnBrk="0" fontAlgn="base" hangingPunct="0">
              <a:spcBef>
                <a:spcPct val="0"/>
              </a:spcBef>
              <a:spcAft>
                <a:spcPct val="0"/>
              </a:spcAft>
              <a:buFont typeface="Arial" panose="020B0604020202020204" pitchFamily="34" charset="0"/>
              <a:buChar char="•"/>
            </a:pPr>
            <a:r>
              <a:rPr lang="en-US" sz="3200" b="1" dirty="0"/>
              <a:t>Equity →</a:t>
            </a:r>
            <a:r>
              <a:rPr lang="en-US" sz="3200" dirty="0"/>
              <a:t> families who struggled to speak up were ignored more often, with inconsistent care access and inequalities across different socioeconomic groups (Ockenden, 2022; Care Quality Commission, 2022).</a:t>
            </a:r>
            <a:endParaRPr kumimoji="0" lang="en-US" altLang="en-US" sz="3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5123" name="Picture 3" descr="This infographic presents a circular model for delivering quality care within healthcare systems. It includes five interconnected components: “Know how we are doing,” “Pro-Quality Conditions,” “Work across boundaries,” “Priorities,” and “Help and Support.” Each component is illustrated with an icon and supported by a brief explanation of its role in achieving quality care.">
            <a:extLst>
              <a:ext uri="{FF2B5EF4-FFF2-40B4-BE49-F238E27FC236}">
                <a16:creationId xmlns:a16="http://schemas.microsoft.com/office/drawing/2014/main" id="{04B7F300-764C-BFA9-77C5-3CD69472137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0" y="3360878"/>
            <a:ext cx="9288958" cy="655851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04C95E6-5E70-0470-8E97-2A69B7D94BB4}"/>
              </a:ext>
            </a:extLst>
          </p:cNvPr>
          <p:cNvSpPr txBox="1"/>
          <p:nvPr/>
        </p:nvSpPr>
        <p:spPr>
          <a:xfrm>
            <a:off x="8454479" y="9514649"/>
            <a:ext cx="91440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(Anon., n.d.)</a:t>
            </a:r>
          </a:p>
        </p:txBody>
      </p:sp>
    </p:spTree>
    <p:extLst>
      <p:ext uri="{BB962C8B-B14F-4D97-AF65-F5344CB8AC3E}">
        <p14:creationId xmlns:p14="http://schemas.microsoft.com/office/powerpoint/2010/main" val="3871755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ppt_w</p:attrName>
                                        </p:attrNameLst>
                                      </p:cBhvr>
                                      <p:tavLst>
                                        <p:tav tm="0">
                                          <p:val>
                                            <p:fltVal val="0"/>
                                          </p:val>
                                        </p:tav>
                                        <p:tav tm="100000">
                                          <p:val>
                                            <p:strVal val="#ppt_w"/>
                                          </p:val>
                                        </p:tav>
                                      </p:tavLst>
                                    </p:anim>
                                    <p:anim calcmode="lin" valueType="num">
                                      <p:cBhvr>
                                        <p:cTn id="8" dur="500" fill="hold"/>
                                        <p:tgtEl>
                                          <p:spTgt spid="32"/>
                                        </p:tgtEl>
                                        <p:attrNameLst>
                                          <p:attrName>ppt_h</p:attrName>
                                        </p:attrNameLst>
                                      </p:cBhvr>
                                      <p:tavLst>
                                        <p:tav tm="0">
                                          <p:val>
                                            <p:fltVal val="0"/>
                                          </p:val>
                                        </p:tav>
                                        <p:tav tm="100000">
                                          <p:val>
                                            <p:strVal val="#ppt_h"/>
                                          </p:val>
                                        </p:tav>
                                      </p:tavLst>
                                    </p:anim>
                                    <p:animEffect transition="in" filter="fade">
                                      <p:cBhvr>
                                        <p:cTn id="9" dur="500"/>
                                        <p:tgtEl>
                                          <p:spTgt spid="3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5123"/>
                                        </p:tgtEl>
                                        <p:attrNameLst>
                                          <p:attrName>style.visibility</p:attrName>
                                        </p:attrNameLst>
                                      </p:cBhvr>
                                      <p:to>
                                        <p:strVal val="visible"/>
                                      </p:to>
                                    </p:set>
                                    <p:animEffect transition="in" filter="fade">
                                      <p:cBhvr>
                                        <p:cTn id="14" dur="500"/>
                                        <p:tgtEl>
                                          <p:spTgt spid="5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FC4D3C">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3" name="Freeform 3"/>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p:cNvGrpSpPr/>
          <p:nvPr/>
        </p:nvGrpSpPr>
        <p:grpSpPr>
          <a:xfrm>
            <a:off x="777115" y="2707921"/>
            <a:ext cx="4829494" cy="2470813"/>
            <a:chOff x="0" y="0"/>
            <a:chExt cx="1271965" cy="248746"/>
          </a:xfrm>
        </p:grpSpPr>
        <p:sp>
          <p:nvSpPr>
            <p:cNvPr id="5" name="Freeform 5"/>
            <p:cNvSpPr/>
            <p:nvPr/>
          </p:nvSpPr>
          <p:spPr>
            <a:xfrm>
              <a:off x="0" y="0"/>
              <a:ext cx="1271965" cy="248746"/>
            </a:xfrm>
            <a:custGeom>
              <a:avLst/>
              <a:gdLst/>
              <a:ahLst/>
              <a:cxnLst/>
              <a:rect l="l" t="t" r="r" b="b"/>
              <a:pathLst>
                <a:path w="1271965" h="248746">
                  <a:moveTo>
                    <a:pt x="0" y="0"/>
                  </a:moveTo>
                  <a:lnTo>
                    <a:pt x="1271965" y="0"/>
                  </a:lnTo>
                  <a:lnTo>
                    <a:pt x="1271965" y="248746"/>
                  </a:lnTo>
                  <a:lnTo>
                    <a:pt x="0" y="248746"/>
                  </a:lnTo>
                  <a:close/>
                </a:path>
              </a:pathLst>
            </a:custGeom>
            <a:solidFill>
              <a:srgbClr val="000000">
                <a:alpha val="0"/>
              </a:srgbClr>
            </a:solidFill>
            <a:ln w="47625" cap="sq">
              <a:solidFill>
                <a:srgbClr val="FF4D3B"/>
              </a:solidFill>
              <a:prstDash val="lgDash"/>
              <a:miter/>
            </a:ln>
          </p:spPr>
          <p:txBody>
            <a:bodyPr/>
            <a:lstStyle/>
            <a:p>
              <a:endParaRPr lang="en-IN"/>
            </a:p>
          </p:txBody>
        </p:sp>
        <p:sp>
          <p:nvSpPr>
            <p:cNvPr id="6" name="TextBox 6"/>
            <p:cNvSpPr txBox="1"/>
            <p:nvPr/>
          </p:nvSpPr>
          <p:spPr>
            <a:xfrm>
              <a:off x="0" y="47625"/>
              <a:ext cx="1271965" cy="201121"/>
            </a:xfrm>
            <a:prstGeom prst="rect">
              <a:avLst/>
            </a:prstGeom>
          </p:spPr>
          <p:txBody>
            <a:bodyPr lIns="50800" tIns="50800" rIns="50800" bIns="50800" rtlCol="0" anchor="ctr"/>
            <a:lstStyle/>
            <a:p>
              <a:pPr algn="ctr">
                <a:lnSpc>
                  <a:spcPts val="1787"/>
                </a:lnSpc>
              </a:pPr>
              <a:endParaRPr/>
            </a:p>
          </p:txBody>
        </p:sp>
      </p:grpSp>
      <p:grpSp>
        <p:nvGrpSpPr>
          <p:cNvPr id="7" name="Group 7"/>
          <p:cNvGrpSpPr/>
          <p:nvPr/>
        </p:nvGrpSpPr>
        <p:grpSpPr>
          <a:xfrm>
            <a:off x="782281" y="6101732"/>
            <a:ext cx="4829494" cy="2470813"/>
            <a:chOff x="0" y="0"/>
            <a:chExt cx="1271965" cy="248746"/>
          </a:xfrm>
        </p:grpSpPr>
        <p:sp>
          <p:nvSpPr>
            <p:cNvPr id="8" name="Freeform 8"/>
            <p:cNvSpPr/>
            <p:nvPr/>
          </p:nvSpPr>
          <p:spPr>
            <a:xfrm>
              <a:off x="0" y="0"/>
              <a:ext cx="1271965" cy="248746"/>
            </a:xfrm>
            <a:custGeom>
              <a:avLst/>
              <a:gdLst/>
              <a:ahLst/>
              <a:cxnLst/>
              <a:rect l="l" t="t" r="r" b="b"/>
              <a:pathLst>
                <a:path w="1271965" h="248746">
                  <a:moveTo>
                    <a:pt x="0" y="0"/>
                  </a:moveTo>
                  <a:lnTo>
                    <a:pt x="1271965" y="0"/>
                  </a:lnTo>
                  <a:lnTo>
                    <a:pt x="1271965" y="248746"/>
                  </a:lnTo>
                  <a:lnTo>
                    <a:pt x="0" y="248746"/>
                  </a:lnTo>
                  <a:close/>
                </a:path>
              </a:pathLst>
            </a:custGeom>
            <a:solidFill>
              <a:srgbClr val="000000">
                <a:alpha val="0"/>
              </a:srgbClr>
            </a:solidFill>
            <a:ln w="47625" cap="sq">
              <a:solidFill>
                <a:srgbClr val="FF4D3B"/>
              </a:solidFill>
              <a:prstDash val="lgDash"/>
              <a:miter/>
            </a:ln>
          </p:spPr>
          <p:txBody>
            <a:bodyPr/>
            <a:lstStyle/>
            <a:p>
              <a:endParaRPr lang="en-IN"/>
            </a:p>
          </p:txBody>
        </p:sp>
        <p:sp>
          <p:nvSpPr>
            <p:cNvPr id="9" name="TextBox 9"/>
            <p:cNvSpPr txBox="1"/>
            <p:nvPr/>
          </p:nvSpPr>
          <p:spPr>
            <a:xfrm>
              <a:off x="0" y="47625"/>
              <a:ext cx="1271965" cy="201121"/>
            </a:xfrm>
            <a:prstGeom prst="rect">
              <a:avLst/>
            </a:prstGeom>
          </p:spPr>
          <p:txBody>
            <a:bodyPr lIns="50800" tIns="50800" rIns="50800" bIns="50800" rtlCol="0" anchor="ctr"/>
            <a:lstStyle/>
            <a:p>
              <a:pPr algn="ctr">
                <a:lnSpc>
                  <a:spcPts val="1787"/>
                </a:lnSpc>
              </a:pPr>
              <a:endParaRPr/>
            </a:p>
          </p:txBody>
        </p:sp>
      </p:grpSp>
      <p:grpSp>
        <p:nvGrpSpPr>
          <p:cNvPr id="10" name="Group 10"/>
          <p:cNvGrpSpPr/>
          <p:nvPr/>
        </p:nvGrpSpPr>
        <p:grpSpPr>
          <a:xfrm>
            <a:off x="12188564" y="2578195"/>
            <a:ext cx="5149869" cy="2470813"/>
            <a:chOff x="0" y="0"/>
            <a:chExt cx="1356344" cy="248746"/>
          </a:xfrm>
        </p:grpSpPr>
        <p:sp>
          <p:nvSpPr>
            <p:cNvPr id="11" name="Freeform 11"/>
            <p:cNvSpPr/>
            <p:nvPr/>
          </p:nvSpPr>
          <p:spPr>
            <a:xfrm>
              <a:off x="0" y="0"/>
              <a:ext cx="1356344" cy="248746"/>
            </a:xfrm>
            <a:custGeom>
              <a:avLst/>
              <a:gdLst/>
              <a:ahLst/>
              <a:cxnLst/>
              <a:rect l="l" t="t" r="r" b="b"/>
              <a:pathLst>
                <a:path w="1356344" h="248746">
                  <a:moveTo>
                    <a:pt x="0" y="0"/>
                  </a:moveTo>
                  <a:lnTo>
                    <a:pt x="1356344" y="0"/>
                  </a:lnTo>
                  <a:lnTo>
                    <a:pt x="1356344" y="248746"/>
                  </a:lnTo>
                  <a:lnTo>
                    <a:pt x="0" y="248746"/>
                  </a:lnTo>
                  <a:close/>
                </a:path>
              </a:pathLst>
            </a:custGeom>
            <a:solidFill>
              <a:srgbClr val="000000">
                <a:alpha val="0"/>
              </a:srgbClr>
            </a:solidFill>
            <a:ln w="47625" cap="sq">
              <a:solidFill>
                <a:srgbClr val="FB8500"/>
              </a:solidFill>
              <a:prstDash val="lgDash"/>
              <a:miter/>
            </a:ln>
          </p:spPr>
          <p:txBody>
            <a:bodyPr/>
            <a:lstStyle/>
            <a:p>
              <a:endParaRPr lang="en-IN"/>
            </a:p>
          </p:txBody>
        </p:sp>
        <p:sp>
          <p:nvSpPr>
            <p:cNvPr id="12" name="TextBox 12"/>
            <p:cNvSpPr txBox="1"/>
            <p:nvPr/>
          </p:nvSpPr>
          <p:spPr>
            <a:xfrm>
              <a:off x="0" y="47625"/>
              <a:ext cx="1356344" cy="201121"/>
            </a:xfrm>
            <a:prstGeom prst="rect">
              <a:avLst/>
            </a:prstGeom>
          </p:spPr>
          <p:txBody>
            <a:bodyPr lIns="50800" tIns="50800" rIns="50800" bIns="50800" rtlCol="0" anchor="ctr"/>
            <a:lstStyle/>
            <a:p>
              <a:pPr algn="ctr">
                <a:lnSpc>
                  <a:spcPts val="1787"/>
                </a:lnSpc>
              </a:pPr>
              <a:endParaRPr/>
            </a:p>
          </p:txBody>
        </p:sp>
      </p:grpSp>
      <p:grpSp>
        <p:nvGrpSpPr>
          <p:cNvPr id="13" name="Group 13"/>
          <p:cNvGrpSpPr/>
          <p:nvPr/>
        </p:nvGrpSpPr>
        <p:grpSpPr>
          <a:xfrm>
            <a:off x="12160150" y="6101732"/>
            <a:ext cx="5149869" cy="2404439"/>
            <a:chOff x="0" y="0"/>
            <a:chExt cx="1356344" cy="248746"/>
          </a:xfrm>
        </p:grpSpPr>
        <p:sp>
          <p:nvSpPr>
            <p:cNvPr id="14" name="Freeform 14"/>
            <p:cNvSpPr/>
            <p:nvPr/>
          </p:nvSpPr>
          <p:spPr>
            <a:xfrm>
              <a:off x="0" y="0"/>
              <a:ext cx="1356344" cy="248746"/>
            </a:xfrm>
            <a:custGeom>
              <a:avLst/>
              <a:gdLst/>
              <a:ahLst/>
              <a:cxnLst/>
              <a:rect l="l" t="t" r="r" b="b"/>
              <a:pathLst>
                <a:path w="1356344" h="248746">
                  <a:moveTo>
                    <a:pt x="0" y="0"/>
                  </a:moveTo>
                  <a:lnTo>
                    <a:pt x="1356344" y="0"/>
                  </a:lnTo>
                  <a:lnTo>
                    <a:pt x="1356344" y="248746"/>
                  </a:lnTo>
                  <a:lnTo>
                    <a:pt x="0" y="248746"/>
                  </a:lnTo>
                  <a:close/>
                </a:path>
              </a:pathLst>
            </a:custGeom>
            <a:solidFill>
              <a:srgbClr val="000000">
                <a:alpha val="0"/>
              </a:srgbClr>
            </a:solidFill>
            <a:ln w="47625" cap="sq">
              <a:solidFill>
                <a:srgbClr val="FB8500"/>
              </a:solidFill>
              <a:prstDash val="lgDash"/>
              <a:miter/>
            </a:ln>
          </p:spPr>
          <p:txBody>
            <a:bodyPr/>
            <a:lstStyle/>
            <a:p>
              <a:endParaRPr lang="en-IN"/>
            </a:p>
          </p:txBody>
        </p:sp>
        <p:sp>
          <p:nvSpPr>
            <p:cNvPr id="15" name="TextBox 15"/>
            <p:cNvSpPr txBox="1"/>
            <p:nvPr/>
          </p:nvSpPr>
          <p:spPr>
            <a:xfrm>
              <a:off x="0" y="47625"/>
              <a:ext cx="1356344" cy="201121"/>
            </a:xfrm>
            <a:prstGeom prst="rect">
              <a:avLst/>
            </a:prstGeom>
          </p:spPr>
          <p:txBody>
            <a:bodyPr lIns="50800" tIns="50800" rIns="50800" bIns="50800" rtlCol="0" anchor="ctr"/>
            <a:lstStyle/>
            <a:p>
              <a:pPr algn="ctr">
                <a:lnSpc>
                  <a:spcPts val="1787"/>
                </a:lnSpc>
              </a:pPr>
              <a:endParaRPr/>
            </a:p>
          </p:txBody>
        </p:sp>
      </p:grpSp>
      <p:sp>
        <p:nvSpPr>
          <p:cNvPr id="16" name="Freeform 16"/>
          <p:cNvSpPr/>
          <p:nvPr/>
        </p:nvSpPr>
        <p:spPr>
          <a:xfrm>
            <a:off x="15776385" y="1472871"/>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7" name="Freeform 17"/>
          <p:cNvSpPr/>
          <p:nvPr/>
        </p:nvSpPr>
        <p:spPr>
          <a:xfrm>
            <a:off x="1624905" y="1392261"/>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8" name="Freeform 18"/>
          <p:cNvSpPr/>
          <p:nvPr/>
        </p:nvSpPr>
        <p:spPr>
          <a:xfrm>
            <a:off x="6705600" y="3880742"/>
            <a:ext cx="3845503" cy="1913057"/>
          </a:xfrm>
          <a:custGeom>
            <a:avLst/>
            <a:gdLst/>
            <a:ahLst/>
            <a:cxnLst/>
            <a:rect l="l" t="t" r="r" b="b"/>
            <a:pathLst>
              <a:path w="6471806" h="4400828">
                <a:moveTo>
                  <a:pt x="0" y="0"/>
                </a:moveTo>
                <a:lnTo>
                  <a:pt x="6471806" y="0"/>
                </a:lnTo>
                <a:lnTo>
                  <a:pt x="6471806" y="4400828"/>
                </a:lnTo>
                <a:lnTo>
                  <a:pt x="0" y="44008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22" name="TextBox 22"/>
          <p:cNvSpPr txBox="1"/>
          <p:nvPr/>
        </p:nvSpPr>
        <p:spPr>
          <a:xfrm>
            <a:off x="3191862" y="913342"/>
            <a:ext cx="11904276" cy="1376531"/>
          </a:xfrm>
          <a:prstGeom prst="rect">
            <a:avLst/>
          </a:prstGeom>
        </p:spPr>
        <p:txBody>
          <a:bodyPr lIns="0" tIns="0" rIns="0" bIns="0" rtlCol="0" anchor="t">
            <a:spAutoFit/>
          </a:bodyPr>
          <a:lstStyle/>
          <a:p>
            <a:pPr algn="ctr">
              <a:lnSpc>
                <a:spcPts val="5229"/>
              </a:lnSpc>
            </a:pPr>
            <a:r>
              <a:rPr lang="en-US" sz="5447" b="1" dirty="0">
                <a:solidFill>
                  <a:srgbClr val="000000"/>
                </a:solidFill>
                <a:latin typeface="Arial Black" panose="020B0A04020102020204" pitchFamily="34" charset="0"/>
                <a:ea typeface="League Spartan"/>
                <a:cs typeface="Arial" panose="020B0604020202020204" pitchFamily="34" charset="0"/>
                <a:sym typeface="League Spartan"/>
              </a:rPr>
              <a:t>Key Lessons: Foundation for Sustainable Improvement</a:t>
            </a:r>
          </a:p>
        </p:txBody>
      </p:sp>
      <p:sp>
        <p:nvSpPr>
          <p:cNvPr id="30" name="Text 2">
            <a:extLst>
              <a:ext uri="{FF2B5EF4-FFF2-40B4-BE49-F238E27FC236}">
                <a16:creationId xmlns:a16="http://schemas.microsoft.com/office/drawing/2014/main" id="{E7831852-75CD-DCD1-69F6-9956549E7990}"/>
              </a:ext>
            </a:extLst>
          </p:cNvPr>
          <p:cNvSpPr/>
          <p:nvPr/>
        </p:nvSpPr>
        <p:spPr>
          <a:xfrm>
            <a:off x="904982" y="2847257"/>
            <a:ext cx="2905363" cy="282893"/>
          </a:xfrm>
          <a:prstGeom prst="rect">
            <a:avLst/>
          </a:prstGeom>
          <a:noFill/>
          <a:ln/>
        </p:spPr>
        <p:txBody>
          <a:bodyPr wrap="none" lIns="0" tIns="0" rIns="0" bIns="0" rtlCol="0" anchor="t"/>
          <a:lstStyle/>
          <a:p>
            <a:pPr marL="0" indent="0" algn="l">
              <a:lnSpc>
                <a:spcPts val="2200"/>
              </a:lnSpc>
              <a:buNone/>
            </a:pPr>
            <a:r>
              <a:rPr lang="en-US" sz="2000" b="1" dirty="0">
                <a:solidFill>
                  <a:srgbClr val="504C49"/>
                </a:solidFill>
                <a:latin typeface="Arial" panose="020B0604020202020204" pitchFamily="34" charset="0"/>
                <a:ea typeface="Platypi Medium" pitchFamily="34" charset="-122"/>
                <a:cs typeface="Arial" panose="020B0604020202020204" pitchFamily="34" charset="0"/>
              </a:rPr>
              <a:t>Leadership Accountability</a:t>
            </a:r>
            <a:endParaRPr lang="en-US" sz="2000" b="1" dirty="0">
              <a:latin typeface="Arial" panose="020B0604020202020204" pitchFamily="34" charset="0"/>
              <a:cs typeface="Arial" panose="020B0604020202020204" pitchFamily="34" charset="0"/>
            </a:endParaRPr>
          </a:p>
        </p:txBody>
      </p:sp>
      <p:sp>
        <p:nvSpPr>
          <p:cNvPr id="31" name="Text 3">
            <a:extLst>
              <a:ext uri="{FF2B5EF4-FFF2-40B4-BE49-F238E27FC236}">
                <a16:creationId xmlns:a16="http://schemas.microsoft.com/office/drawing/2014/main" id="{FCC2BD68-065E-30DA-FDA2-3AEBAC8C7456}"/>
              </a:ext>
            </a:extLst>
          </p:cNvPr>
          <p:cNvSpPr/>
          <p:nvPr/>
        </p:nvSpPr>
        <p:spPr>
          <a:xfrm>
            <a:off x="977981" y="3248822"/>
            <a:ext cx="4496203" cy="1158716"/>
          </a:xfrm>
          <a:prstGeom prst="rect">
            <a:avLst/>
          </a:prstGeom>
          <a:noFill/>
          <a:ln/>
        </p:spPr>
        <p:txBody>
          <a:bodyPr wrap="square" lIns="0" tIns="0" rIns="0" bIns="0" rtlCol="0" anchor="t"/>
          <a:lstStyle/>
          <a:p>
            <a:pPr>
              <a:lnSpc>
                <a:spcPts val="2250"/>
              </a:lnSpc>
            </a:pPr>
            <a:r>
              <a:rPr lang="en-US" dirty="0">
                <a:latin typeface="Arial" panose="020B0604020202020204" pitchFamily="34" charset="0"/>
                <a:cs typeface="Arial" panose="020B0604020202020204" pitchFamily="34" charset="0"/>
              </a:rPr>
              <a:t>Senior leaders must establish explicit responsibility for safety, ensuring that board-level oversight includes maternity-specific metrics and that failures prompt transparent investigation and corrective action (Ockenden, 2022).</a:t>
            </a:r>
          </a:p>
        </p:txBody>
      </p:sp>
      <p:sp>
        <p:nvSpPr>
          <p:cNvPr id="32" name="Text 4">
            <a:extLst>
              <a:ext uri="{FF2B5EF4-FFF2-40B4-BE49-F238E27FC236}">
                <a16:creationId xmlns:a16="http://schemas.microsoft.com/office/drawing/2014/main" id="{24D8F2AF-B2DB-6231-A0CF-7ACD5D3801C2}"/>
              </a:ext>
            </a:extLst>
          </p:cNvPr>
          <p:cNvSpPr/>
          <p:nvPr/>
        </p:nvSpPr>
        <p:spPr>
          <a:xfrm>
            <a:off x="12420600" y="2847257"/>
            <a:ext cx="3218259" cy="282893"/>
          </a:xfrm>
          <a:prstGeom prst="rect">
            <a:avLst/>
          </a:prstGeom>
          <a:noFill/>
          <a:ln/>
        </p:spPr>
        <p:txBody>
          <a:bodyPr wrap="none" lIns="0" tIns="0" rIns="0" bIns="0" rtlCol="0" anchor="t"/>
          <a:lstStyle/>
          <a:p>
            <a:pPr marL="0" indent="0" algn="l">
              <a:lnSpc>
                <a:spcPts val="2200"/>
              </a:lnSpc>
              <a:buNone/>
            </a:pPr>
            <a:r>
              <a:rPr lang="en-US" sz="2000" b="1" dirty="0">
                <a:solidFill>
                  <a:srgbClr val="504C49"/>
                </a:solidFill>
                <a:latin typeface="Arial" panose="020B0604020202020204" pitchFamily="34" charset="0"/>
                <a:ea typeface="Platypi Medium" pitchFamily="34" charset="-122"/>
                <a:cs typeface="Arial" panose="020B0604020202020204" pitchFamily="34" charset="0"/>
              </a:rPr>
              <a:t>Transparent Communication</a:t>
            </a:r>
            <a:endParaRPr lang="en-US" sz="2000" b="1" dirty="0">
              <a:latin typeface="Arial" panose="020B0604020202020204" pitchFamily="34" charset="0"/>
              <a:cs typeface="Arial" panose="020B0604020202020204" pitchFamily="34" charset="0"/>
            </a:endParaRPr>
          </a:p>
        </p:txBody>
      </p:sp>
      <p:sp>
        <p:nvSpPr>
          <p:cNvPr id="33" name="Text 5">
            <a:extLst>
              <a:ext uri="{FF2B5EF4-FFF2-40B4-BE49-F238E27FC236}">
                <a16:creationId xmlns:a16="http://schemas.microsoft.com/office/drawing/2014/main" id="{FDEA80D0-D2F7-B76B-BD63-99883F28FF0A}"/>
              </a:ext>
            </a:extLst>
          </p:cNvPr>
          <p:cNvSpPr/>
          <p:nvPr/>
        </p:nvSpPr>
        <p:spPr>
          <a:xfrm>
            <a:off x="12408976" y="3220541"/>
            <a:ext cx="4533835" cy="869037"/>
          </a:xfrm>
          <a:prstGeom prst="rect">
            <a:avLst/>
          </a:prstGeom>
          <a:noFill/>
          <a:ln/>
        </p:spPr>
        <p:txBody>
          <a:bodyPr wrap="square" lIns="0" tIns="0" rIns="0" bIns="0" rtlCol="0" anchor="t"/>
          <a:lstStyle/>
          <a:p>
            <a:pPr>
              <a:lnSpc>
                <a:spcPts val="2250"/>
              </a:lnSpc>
            </a:pPr>
            <a:r>
              <a:rPr lang="en-US" dirty="0">
                <a:latin typeface="Arial" panose="020B0604020202020204" pitchFamily="34" charset="0"/>
                <a:cs typeface="Arial" panose="020B0604020202020204" pitchFamily="34" charset="0"/>
              </a:rPr>
              <a:t>Organizations must cultivate cultures where clinicians feel safe reporting concerns without fear of retaliation. Escalation pathways must be clear and respected at all organisational levels (Ockenden, 2022).</a:t>
            </a:r>
          </a:p>
        </p:txBody>
      </p:sp>
      <p:sp>
        <p:nvSpPr>
          <p:cNvPr id="35" name="Text 6">
            <a:extLst>
              <a:ext uri="{FF2B5EF4-FFF2-40B4-BE49-F238E27FC236}">
                <a16:creationId xmlns:a16="http://schemas.microsoft.com/office/drawing/2014/main" id="{F1AD5169-52FB-727A-9DAF-0E1CCC72C9A6}"/>
              </a:ext>
            </a:extLst>
          </p:cNvPr>
          <p:cNvSpPr/>
          <p:nvPr/>
        </p:nvSpPr>
        <p:spPr>
          <a:xfrm>
            <a:off x="884940" y="6299345"/>
            <a:ext cx="3223379" cy="282893"/>
          </a:xfrm>
          <a:prstGeom prst="rect">
            <a:avLst/>
          </a:prstGeom>
          <a:noFill/>
          <a:ln/>
        </p:spPr>
        <p:txBody>
          <a:bodyPr wrap="none" lIns="0" tIns="0" rIns="0" bIns="0" rtlCol="0" anchor="t"/>
          <a:lstStyle/>
          <a:p>
            <a:pPr marL="0" indent="0" algn="l">
              <a:lnSpc>
                <a:spcPts val="2200"/>
              </a:lnSpc>
              <a:buNone/>
            </a:pPr>
            <a:r>
              <a:rPr lang="en-US" sz="2000" b="1" dirty="0">
                <a:solidFill>
                  <a:srgbClr val="504C49"/>
                </a:solidFill>
                <a:latin typeface="Arial" panose="020B0604020202020204" pitchFamily="34" charset="0"/>
                <a:ea typeface="Platypi Medium" pitchFamily="34" charset="-122"/>
                <a:cs typeface="Arial" panose="020B0604020202020204" pitchFamily="34" charset="0"/>
              </a:rPr>
              <a:t>Just Culture Implementation</a:t>
            </a:r>
            <a:endParaRPr lang="en-US" sz="2000" b="1" dirty="0">
              <a:latin typeface="Arial" panose="020B0604020202020204" pitchFamily="34" charset="0"/>
              <a:cs typeface="Arial" panose="020B0604020202020204" pitchFamily="34" charset="0"/>
            </a:endParaRPr>
          </a:p>
        </p:txBody>
      </p:sp>
      <p:sp>
        <p:nvSpPr>
          <p:cNvPr id="36" name="Text 7">
            <a:extLst>
              <a:ext uri="{FF2B5EF4-FFF2-40B4-BE49-F238E27FC236}">
                <a16:creationId xmlns:a16="http://schemas.microsoft.com/office/drawing/2014/main" id="{4F2951F1-3091-9FDD-3BDC-D7E0E5C1D6E0}"/>
              </a:ext>
            </a:extLst>
          </p:cNvPr>
          <p:cNvSpPr/>
          <p:nvPr/>
        </p:nvSpPr>
        <p:spPr>
          <a:xfrm>
            <a:off x="977981" y="6779851"/>
            <a:ext cx="4292976" cy="869037"/>
          </a:xfrm>
          <a:prstGeom prst="rect">
            <a:avLst/>
          </a:prstGeom>
          <a:noFill/>
          <a:ln/>
        </p:spPr>
        <p:txBody>
          <a:bodyPr wrap="square" lIns="0" tIns="0" rIns="0" bIns="0" rtlCol="0" anchor="t"/>
          <a:lstStyle/>
          <a:p>
            <a:pPr>
              <a:lnSpc>
                <a:spcPts val="2250"/>
              </a:lnSpc>
            </a:pPr>
            <a:r>
              <a:rPr lang="en-US" dirty="0">
                <a:latin typeface="Arial" panose="020B0604020202020204" pitchFamily="34" charset="0"/>
                <a:cs typeface="Arial" panose="020B0604020202020204" pitchFamily="34" charset="0"/>
              </a:rPr>
              <a:t>Organizations must distinguish between individual error and systemic failure. A Just Culture holds organizations accountable while supporting individuals working within inherently flawed systems (Reason, 2000).</a:t>
            </a:r>
          </a:p>
        </p:txBody>
      </p:sp>
      <p:sp>
        <p:nvSpPr>
          <p:cNvPr id="38" name="Text 8">
            <a:extLst>
              <a:ext uri="{FF2B5EF4-FFF2-40B4-BE49-F238E27FC236}">
                <a16:creationId xmlns:a16="http://schemas.microsoft.com/office/drawing/2014/main" id="{F3859969-3BA0-5733-297D-68400CDED007}"/>
              </a:ext>
            </a:extLst>
          </p:cNvPr>
          <p:cNvSpPr/>
          <p:nvPr/>
        </p:nvSpPr>
        <p:spPr>
          <a:xfrm>
            <a:off x="12437390" y="6279194"/>
            <a:ext cx="3827026" cy="282893"/>
          </a:xfrm>
          <a:prstGeom prst="rect">
            <a:avLst/>
          </a:prstGeom>
          <a:noFill/>
          <a:ln/>
        </p:spPr>
        <p:txBody>
          <a:bodyPr wrap="none" lIns="0" tIns="0" rIns="0" bIns="0" rtlCol="0" anchor="t"/>
          <a:lstStyle/>
          <a:p>
            <a:pPr marL="0" indent="0" algn="l">
              <a:lnSpc>
                <a:spcPts val="2200"/>
              </a:lnSpc>
              <a:buNone/>
            </a:pPr>
            <a:r>
              <a:rPr lang="en-US" sz="2000" b="1" dirty="0">
                <a:solidFill>
                  <a:srgbClr val="504C49"/>
                </a:solidFill>
                <a:latin typeface="Arial" panose="020B0604020202020204" pitchFamily="34" charset="0"/>
                <a:ea typeface="Platypi Medium" pitchFamily="34" charset="-122"/>
                <a:cs typeface="Arial" panose="020B0604020202020204" pitchFamily="34" charset="0"/>
              </a:rPr>
              <a:t>Compassionate Care Commitment</a:t>
            </a:r>
            <a:endParaRPr lang="en-US" sz="2000" b="1" dirty="0">
              <a:latin typeface="Arial" panose="020B0604020202020204" pitchFamily="34" charset="0"/>
              <a:cs typeface="Arial" panose="020B0604020202020204" pitchFamily="34" charset="0"/>
            </a:endParaRPr>
          </a:p>
        </p:txBody>
      </p:sp>
      <p:sp>
        <p:nvSpPr>
          <p:cNvPr id="39" name="Text 9">
            <a:extLst>
              <a:ext uri="{FF2B5EF4-FFF2-40B4-BE49-F238E27FC236}">
                <a16:creationId xmlns:a16="http://schemas.microsoft.com/office/drawing/2014/main" id="{2F2C0CD9-4604-7050-9FC2-DF7028178C80}"/>
              </a:ext>
            </a:extLst>
          </p:cNvPr>
          <p:cNvSpPr/>
          <p:nvPr/>
        </p:nvSpPr>
        <p:spPr>
          <a:xfrm>
            <a:off x="12283288" y="6790128"/>
            <a:ext cx="5026731" cy="2264763"/>
          </a:xfrm>
          <a:prstGeom prst="rect">
            <a:avLst/>
          </a:prstGeom>
          <a:noFill/>
          <a:ln/>
        </p:spPr>
        <p:txBody>
          <a:bodyPr wrap="square" lIns="0" tIns="0" rIns="0" bIns="0" rtlCol="0" anchor="t"/>
          <a:lstStyle/>
          <a:p>
            <a:pPr>
              <a:lnSpc>
                <a:spcPts val="2250"/>
              </a:lnSpc>
            </a:pPr>
            <a:r>
              <a:rPr lang="en-US" dirty="0">
                <a:latin typeface="Arial" panose="020B0604020202020204" pitchFamily="34" charset="0"/>
                <a:cs typeface="Arial" panose="020B0604020202020204" pitchFamily="34" charset="0"/>
              </a:rPr>
              <a:t>Maternity services must prioritize woman-centred care with genuine partnership with families. This requires sustained investment in staff wellbeing and adequate staffing to prevent burnout and enable compassionate practice (Ockenden, 2022).</a:t>
            </a:r>
          </a:p>
        </p:txBody>
      </p:sp>
      <p:pic>
        <p:nvPicPr>
          <p:cNvPr id="6146" name="Picture 2" descr="Patient care aided by shared staff ...">
            <a:extLst>
              <a:ext uri="{FF2B5EF4-FFF2-40B4-BE49-F238E27FC236}">
                <a16:creationId xmlns:a16="http://schemas.microsoft.com/office/drawing/2014/main" id="{905F23F7-BA46-97C6-106C-E203A94E3C5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67400" y="5947104"/>
            <a:ext cx="6087774" cy="2867025"/>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758EC038-2ACA-E257-277F-5E680E913E62}"/>
              </a:ext>
            </a:extLst>
          </p:cNvPr>
          <p:cNvSpPr txBox="1"/>
          <p:nvPr/>
        </p:nvSpPr>
        <p:spPr>
          <a:xfrm>
            <a:off x="8911287" y="8814129"/>
            <a:ext cx="9144000" cy="369332"/>
          </a:xfrm>
          <a:prstGeom prst="rect">
            <a:avLst/>
          </a:prstGeom>
          <a:noFill/>
        </p:spPr>
        <p:txBody>
          <a:bodyPr wrap="square">
            <a:spAutoFit/>
          </a:bodyPr>
          <a:lstStyle/>
          <a:p>
            <a:pPr>
              <a:buNone/>
            </a:pPr>
            <a:r>
              <a:rPr lang="en-US" dirty="0">
                <a:latin typeface="Arial" panose="020B0604020202020204" pitchFamily="34" charset="0"/>
                <a:cs typeface="Arial" panose="020B0604020202020204" pitchFamily="34" charset="0"/>
              </a:rPr>
              <a:t>(University of Edinburg, 2023)</a:t>
            </a:r>
            <a:endParaRPr lang="en-IN"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p:cTn id="7" dur="500" fill="hold"/>
                                        <p:tgtEl>
                                          <p:spTgt spid="22"/>
                                        </p:tgtEl>
                                        <p:attrNameLst>
                                          <p:attrName>ppt_w</p:attrName>
                                        </p:attrNameLst>
                                      </p:cBhvr>
                                      <p:tavLst>
                                        <p:tav tm="0">
                                          <p:val>
                                            <p:fltVal val="0"/>
                                          </p:val>
                                        </p:tav>
                                        <p:tav tm="100000">
                                          <p:val>
                                            <p:strVal val="#ppt_w"/>
                                          </p:val>
                                        </p:tav>
                                      </p:tavLst>
                                    </p:anim>
                                    <p:anim calcmode="lin" valueType="num">
                                      <p:cBhvr>
                                        <p:cTn id="8" dur="500" fill="hold"/>
                                        <p:tgtEl>
                                          <p:spTgt spid="22"/>
                                        </p:tgtEl>
                                        <p:attrNameLst>
                                          <p:attrName>ppt_h</p:attrName>
                                        </p:attrNameLst>
                                      </p:cBhvr>
                                      <p:tavLst>
                                        <p:tav tm="0">
                                          <p:val>
                                            <p:fltVal val="0"/>
                                          </p:val>
                                        </p:tav>
                                        <p:tav tm="100000">
                                          <p:val>
                                            <p:strVal val="#ppt_h"/>
                                          </p:val>
                                        </p:tav>
                                      </p:tavLst>
                                    </p:anim>
                                    <p:animEffect transition="in" filter="fade">
                                      <p:cBhvr>
                                        <p:cTn id="9" dur="500"/>
                                        <p:tgtEl>
                                          <p:spTgt spid="2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5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fade">
                                      <p:cBhvr>
                                        <p:cTn id="29" dur="500"/>
                                        <p:tgtEl>
                                          <p:spTgt spid="13"/>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3CFC8F">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3" name="Freeform 3"/>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TextBox 4"/>
          <p:cNvSpPr txBox="1"/>
          <p:nvPr/>
        </p:nvSpPr>
        <p:spPr>
          <a:xfrm>
            <a:off x="2015982" y="1485697"/>
            <a:ext cx="13758883" cy="1351011"/>
          </a:xfrm>
          <a:prstGeom prst="rect">
            <a:avLst/>
          </a:prstGeom>
        </p:spPr>
        <p:txBody>
          <a:bodyPr wrap="square" lIns="0" tIns="0" rIns="0" bIns="0" rtlCol="0" anchor="t">
            <a:spAutoFit/>
          </a:bodyPr>
          <a:lstStyle/>
          <a:p>
            <a:pPr algn="l">
              <a:lnSpc>
                <a:spcPts val="5229"/>
              </a:lnSpc>
            </a:pPr>
            <a:r>
              <a:rPr lang="en-US" sz="5447" dirty="0">
                <a:solidFill>
                  <a:srgbClr val="000000"/>
                </a:solidFill>
                <a:latin typeface="Arial Black" panose="020B0A04020102020204" pitchFamily="34" charset="0"/>
                <a:ea typeface="League Spartan"/>
                <a:cs typeface="League Spartan"/>
                <a:sym typeface="League Spartan"/>
              </a:rPr>
              <a:t>Quality Assurance: Implementing Sustainable Safeguards</a:t>
            </a:r>
          </a:p>
        </p:txBody>
      </p:sp>
      <p:sp>
        <p:nvSpPr>
          <p:cNvPr id="5" name="Freeform 5"/>
          <p:cNvSpPr/>
          <p:nvPr/>
        </p:nvSpPr>
        <p:spPr>
          <a:xfrm flipV="1">
            <a:off x="1142321" y="3599042"/>
            <a:ext cx="1728808" cy="1298178"/>
          </a:xfrm>
          <a:custGeom>
            <a:avLst/>
            <a:gdLst/>
            <a:ahLst/>
            <a:cxnLst/>
            <a:rect l="l" t="t" r="r" b="b"/>
            <a:pathLst>
              <a:path w="1728808" h="1298178">
                <a:moveTo>
                  <a:pt x="0" y="1298178"/>
                </a:moveTo>
                <a:lnTo>
                  <a:pt x="1728808" y="1298178"/>
                </a:lnTo>
                <a:lnTo>
                  <a:pt x="1728808" y="0"/>
                </a:lnTo>
                <a:lnTo>
                  <a:pt x="0" y="0"/>
                </a:lnTo>
                <a:lnTo>
                  <a:pt x="0" y="1298178"/>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6" name="Freeform 6"/>
          <p:cNvSpPr/>
          <p:nvPr/>
        </p:nvSpPr>
        <p:spPr>
          <a:xfrm>
            <a:off x="1190082" y="8112224"/>
            <a:ext cx="1926990" cy="1999706"/>
          </a:xfrm>
          <a:custGeom>
            <a:avLst/>
            <a:gdLst/>
            <a:ahLst/>
            <a:cxnLst/>
            <a:rect l="l" t="t" r="r" b="b"/>
            <a:pathLst>
              <a:path w="1926990" h="1999706">
                <a:moveTo>
                  <a:pt x="0" y="0"/>
                </a:moveTo>
                <a:lnTo>
                  <a:pt x="1926990" y="0"/>
                </a:lnTo>
                <a:lnTo>
                  <a:pt x="1926990" y="1999706"/>
                </a:lnTo>
                <a:lnTo>
                  <a:pt x="0" y="199970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0" name="Freeform 10"/>
          <p:cNvSpPr/>
          <p:nvPr/>
        </p:nvSpPr>
        <p:spPr>
          <a:xfrm>
            <a:off x="1390882" y="778907"/>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1" name="Freeform 11"/>
          <p:cNvSpPr/>
          <p:nvPr/>
        </p:nvSpPr>
        <p:spPr>
          <a:xfrm flipH="1">
            <a:off x="8663283" y="8753360"/>
            <a:ext cx="1728808" cy="1298178"/>
          </a:xfrm>
          <a:custGeom>
            <a:avLst/>
            <a:gdLst/>
            <a:ahLst/>
            <a:cxnLst/>
            <a:rect l="l" t="t" r="r" b="b"/>
            <a:pathLst>
              <a:path w="1728808" h="1298178">
                <a:moveTo>
                  <a:pt x="1728808" y="0"/>
                </a:moveTo>
                <a:lnTo>
                  <a:pt x="0" y="0"/>
                </a:lnTo>
                <a:lnTo>
                  <a:pt x="0" y="1298178"/>
                </a:lnTo>
                <a:lnTo>
                  <a:pt x="1728808" y="1298178"/>
                </a:lnTo>
                <a:lnTo>
                  <a:pt x="1728808"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2" name="Freeform 12"/>
          <p:cNvSpPr/>
          <p:nvPr/>
        </p:nvSpPr>
        <p:spPr>
          <a:xfrm>
            <a:off x="8816604" y="4209216"/>
            <a:ext cx="900310" cy="934284"/>
          </a:xfrm>
          <a:custGeom>
            <a:avLst/>
            <a:gdLst/>
            <a:ahLst/>
            <a:cxnLst/>
            <a:rect l="l" t="t" r="r" b="b"/>
            <a:pathLst>
              <a:path w="900310" h="934284">
                <a:moveTo>
                  <a:pt x="0" y="0"/>
                </a:moveTo>
                <a:lnTo>
                  <a:pt x="900310" y="0"/>
                </a:lnTo>
                <a:lnTo>
                  <a:pt x="900310" y="934284"/>
                </a:lnTo>
                <a:lnTo>
                  <a:pt x="0" y="93428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3" name="Freeform 13"/>
          <p:cNvSpPr/>
          <p:nvPr/>
        </p:nvSpPr>
        <p:spPr>
          <a:xfrm>
            <a:off x="12583738" y="2879288"/>
            <a:ext cx="739226" cy="743280"/>
          </a:xfrm>
          <a:custGeom>
            <a:avLst/>
            <a:gdLst/>
            <a:ahLst/>
            <a:cxnLst/>
            <a:rect l="l" t="t" r="r" b="b"/>
            <a:pathLst>
              <a:path w="739226" h="743280">
                <a:moveTo>
                  <a:pt x="0" y="0"/>
                </a:moveTo>
                <a:lnTo>
                  <a:pt x="739226" y="0"/>
                </a:lnTo>
                <a:lnTo>
                  <a:pt x="739226" y="743281"/>
                </a:lnTo>
                <a:lnTo>
                  <a:pt x="0" y="74328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18" name="Freeform 18"/>
          <p:cNvSpPr/>
          <p:nvPr/>
        </p:nvSpPr>
        <p:spPr>
          <a:xfrm>
            <a:off x="16982452" y="7357538"/>
            <a:ext cx="553695" cy="556732"/>
          </a:xfrm>
          <a:custGeom>
            <a:avLst/>
            <a:gdLst/>
            <a:ahLst/>
            <a:cxnLst/>
            <a:rect l="l" t="t" r="r" b="b"/>
            <a:pathLst>
              <a:path w="553695" h="556732">
                <a:moveTo>
                  <a:pt x="0" y="0"/>
                </a:moveTo>
                <a:lnTo>
                  <a:pt x="553696" y="0"/>
                </a:lnTo>
                <a:lnTo>
                  <a:pt x="553696" y="556732"/>
                </a:lnTo>
                <a:lnTo>
                  <a:pt x="0" y="55673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19" name="Freeform 19"/>
          <p:cNvSpPr/>
          <p:nvPr/>
        </p:nvSpPr>
        <p:spPr>
          <a:xfrm>
            <a:off x="15910035" y="1579282"/>
            <a:ext cx="739226" cy="743280"/>
          </a:xfrm>
          <a:custGeom>
            <a:avLst/>
            <a:gdLst/>
            <a:ahLst/>
            <a:cxnLst/>
            <a:rect l="l" t="t" r="r" b="b"/>
            <a:pathLst>
              <a:path w="739226" h="743280">
                <a:moveTo>
                  <a:pt x="0" y="0"/>
                </a:moveTo>
                <a:lnTo>
                  <a:pt x="739226" y="0"/>
                </a:lnTo>
                <a:lnTo>
                  <a:pt x="739226" y="743280"/>
                </a:lnTo>
                <a:lnTo>
                  <a:pt x="0" y="7432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IN"/>
          </a:p>
        </p:txBody>
      </p:sp>
      <p:sp>
        <p:nvSpPr>
          <p:cNvPr id="20" name="Shape 2">
            <a:extLst>
              <a:ext uri="{FF2B5EF4-FFF2-40B4-BE49-F238E27FC236}">
                <a16:creationId xmlns:a16="http://schemas.microsoft.com/office/drawing/2014/main" id="{09D111D1-2C7D-6D8F-2A81-C6AF78EEE76C}"/>
              </a:ext>
            </a:extLst>
          </p:cNvPr>
          <p:cNvSpPr/>
          <p:nvPr/>
        </p:nvSpPr>
        <p:spPr>
          <a:xfrm>
            <a:off x="2212521" y="4012662"/>
            <a:ext cx="6482358" cy="2399109"/>
          </a:xfrm>
          <a:prstGeom prst="roundRect">
            <a:avLst>
              <a:gd name="adj" fmla="val 1157"/>
            </a:avLst>
          </a:prstGeom>
          <a:ln/>
        </p:spPr>
        <p:style>
          <a:lnRef idx="2">
            <a:schemeClr val="dk1"/>
          </a:lnRef>
          <a:fillRef idx="1">
            <a:schemeClr val="lt1"/>
          </a:fillRef>
          <a:effectRef idx="0">
            <a:schemeClr val="dk1"/>
          </a:effectRef>
          <a:fontRef idx="minor">
            <a:schemeClr val="dk1"/>
          </a:fontRef>
        </p:style>
        <p:txBody>
          <a:bodyPr/>
          <a:lstStyle/>
          <a:p>
            <a:endParaRPr lang="en-IN"/>
          </a:p>
        </p:txBody>
      </p:sp>
      <p:sp>
        <p:nvSpPr>
          <p:cNvPr id="21" name="Shape 3">
            <a:extLst>
              <a:ext uri="{FF2B5EF4-FFF2-40B4-BE49-F238E27FC236}">
                <a16:creationId xmlns:a16="http://schemas.microsoft.com/office/drawing/2014/main" id="{D28AFD72-8F97-2521-361C-0E469B65A46D}"/>
              </a:ext>
            </a:extLst>
          </p:cNvPr>
          <p:cNvSpPr/>
          <p:nvPr/>
        </p:nvSpPr>
        <p:spPr>
          <a:xfrm>
            <a:off x="2397544" y="4148278"/>
            <a:ext cx="555308" cy="555308"/>
          </a:xfrm>
          <a:prstGeom prst="roundRect">
            <a:avLst>
              <a:gd name="adj" fmla="val 16464891"/>
            </a:avLst>
          </a:prstGeom>
          <a:solidFill>
            <a:srgbClr val="3E2513"/>
          </a:solidFill>
          <a:ln/>
        </p:spPr>
        <p:txBody>
          <a:bodyPr/>
          <a:lstStyle/>
          <a:p>
            <a:endParaRPr lang="en-IN"/>
          </a:p>
        </p:txBody>
      </p:sp>
      <p:pic>
        <p:nvPicPr>
          <p:cNvPr id="22" name="Image 0" descr="preencoded.png">
            <a:extLst>
              <a:ext uri="{FF2B5EF4-FFF2-40B4-BE49-F238E27FC236}">
                <a16:creationId xmlns:a16="http://schemas.microsoft.com/office/drawing/2014/main" id="{191A3C65-DB29-A07A-DFAF-A9BF7B17C406}"/>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230869" y="2592220"/>
            <a:ext cx="249793" cy="249793"/>
          </a:xfrm>
          <a:prstGeom prst="rect">
            <a:avLst/>
          </a:prstGeom>
        </p:spPr>
      </p:pic>
      <p:sp>
        <p:nvSpPr>
          <p:cNvPr id="23" name="Text 4">
            <a:extLst>
              <a:ext uri="{FF2B5EF4-FFF2-40B4-BE49-F238E27FC236}">
                <a16:creationId xmlns:a16="http://schemas.microsoft.com/office/drawing/2014/main" id="{DA16276A-167C-2903-269E-769DF582576A}"/>
              </a:ext>
            </a:extLst>
          </p:cNvPr>
          <p:cNvSpPr/>
          <p:nvPr/>
        </p:nvSpPr>
        <p:spPr>
          <a:xfrm>
            <a:off x="2382046" y="4817664"/>
            <a:ext cx="2635210" cy="289084"/>
          </a:xfrm>
          <a:prstGeom prst="rect">
            <a:avLst/>
          </a:prstGeom>
          <a:noFill/>
          <a:ln/>
        </p:spPr>
        <p:txBody>
          <a:bodyPr wrap="none" lIns="0" tIns="0" rIns="0" bIns="0" rtlCol="0" anchor="t"/>
          <a:lstStyle/>
          <a:p>
            <a:pPr marL="0" indent="0" algn="l">
              <a:lnSpc>
                <a:spcPts val="2250"/>
              </a:lnSpc>
              <a:buNone/>
            </a:pPr>
            <a:r>
              <a:rPr lang="en-US" sz="1800" dirty="0">
                <a:solidFill>
                  <a:srgbClr val="504C49"/>
                </a:solidFill>
                <a:latin typeface="Arial" panose="020B0604020202020204" pitchFamily="34" charset="0"/>
                <a:ea typeface="Platypi Medium" pitchFamily="34" charset="-122"/>
                <a:cs typeface="Arial" panose="020B0604020202020204" pitchFamily="34" charset="0"/>
              </a:rPr>
              <a:t>Standardized Protocols</a:t>
            </a:r>
            <a:endParaRPr lang="en-US" sz="1800" dirty="0">
              <a:latin typeface="Arial" panose="020B0604020202020204" pitchFamily="34" charset="0"/>
              <a:cs typeface="Arial" panose="020B0604020202020204" pitchFamily="34" charset="0"/>
            </a:endParaRPr>
          </a:p>
        </p:txBody>
      </p:sp>
      <p:sp>
        <p:nvSpPr>
          <p:cNvPr id="24" name="Text 5">
            <a:extLst>
              <a:ext uri="{FF2B5EF4-FFF2-40B4-BE49-F238E27FC236}">
                <a16:creationId xmlns:a16="http://schemas.microsoft.com/office/drawing/2014/main" id="{B7A5DDAE-D309-A5D9-E58E-D3BA639B9074}"/>
              </a:ext>
            </a:extLst>
          </p:cNvPr>
          <p:cNvSpPr/>
          <p:nvPr/>
        </p:nvSpPr>
        <p:spPr>
          <a:xfrm>
            <a:off x="2375361" y="5288952"/>
            <a:ext cx="6112312" cy="888682"/>
          </a:xfrm>
          <a:prstGeom prst="rect">
            <a:avLst/>
          </a:prstGeom>
          <a:noFill/>
          <a:ln/>
        </p:spPr>
        <p:txBody>
          <a:bodyPr wrap="square" lIns="0" tIns="0" rIns="0" bIns="0" rtlCol="0" anchor="t"/>
          <a:lstStyle/>
          <a:p>
            <a:pPr>
              <a:lnSpc>
                <a:spcPts val="2300"/>
              </a:lnSpc>
            </a:pPr>
            <a:r>
              <a:rPr lang="en-US" sz="1600" dirty="0">
                <a:latin typeface="Arial" panose="020B0604020202020204" pitchFamily="34" charset="0"/>
                <a:cs typeface="Arial" panose="020B0604020202020204" pitchFamily="34" charset="0"/>
              </a:rPr>
              <a:t>Consistent implementation of NICE guidelines and evidence-based clinical pathways, with regular audit and feedback to ensure compliance and adaptation to emerging evidence (Ockenden, 2022).</a:t>
            </a:r>
            <a:endParaRPr lang="en-US" sz="1450" dirty="0">
              <a:latin typeface="Arial" panose="020B0604020202020204" pitchFamily="34" charset="0"/>
              <a:cs typeface="Arial" panose="020B0604020202020204" pitchFamily="34" charset="0"/>
            </a:endParaRPr>
          </a:p>
        </p:txBody>
      </p:sp>
      <p:sp>
        <p:nvSpPr>
          <p:cNvPr id="25" name="Shape 6">
            <a:extLst>
              <a:ext uri="{FF2B5EF4-FFF2-40B4-BE49-F238E27FC236}">
                <a16:creationId xmlns:a16="http://schemas.microsoft.com/office/drawing/2014/main" id="{CCF2217B-4114-8492-7E4A-9398F058E6EF}"/>
              </a:ext>
            </a:extLst>
          </p:cNvPr>
          <p:cNvSpPr/>
          <p:nvPr/>
        </p:nvSpPr>
        <p:spPr>
          <a:xfrm>
            <a:off x="9582766" y="3972078"/>
            <a:ext cx="6482358" cy="2399109"/>
          </a:xfrm>
          <a:prstGeom prst="roundRect">
            <a:avLst>
              <a:gd name="adj" fmla="val 1157"/>
            </a:avLst>
          </a:prstGeom>
          <a:ln/>
        </p:spPr>
        <p:style>
          <a:lnRef idx="2">
            <a:schemeClr val="dk1"/>
          </a:lnRef>
          <a:fillRef idx="1">
            <a:schemeClr val="lt1"/>
          </a:fillRef>
          <a:effectRef idx="0">
            <a:schemeClr val="dk1"/>
          </a:effectRef>
          <a:fontRef idx="minor">
            <a:schemeClr val="dk1"/>
          </a:fontRef>
        </p:style>
        <p:txBody>
          <a:bodyPr/>
          <a:lstStyle/>
          <a:p>
            <a:endParaRPr lang="en-IN" dirty="0"/>
          </a:p>
        </p:txBody>
      </p:sp>
      <p:sp>
        <p:nvSpPr>
          <p:cNvPr id="26" name="Shape 7">
            <a:extLst>
              <a:ext uri="{FF2B5EF4-FFF2-40B4-BE49-F238E27FC236}">
                <a16:creationId xmlns:a16="http://schemas.microsoft.com/office/drawing/2014/main" id="{E604A601-97A9-CD86-844F-C0D214319A94}"/>
              </a:ext>
            </a:extLst>
          </p:cNvPr>
          <p:cNvSpPr/>
          <p:nvPr/>
        </p:nvSpPr>
        <p:spPr>
          <a:xfrm>
            <a:off x="9853509" y="4073692"/>
            <a:ext cx="555308" cy="555308"/>
          </a:xfrm>
          <a:prstGeom prst="roundRect">
            <a:avLst>
              <a:gd name="adj" fmla="val 16464891"/>
            </a:avLst>
          </a:prstGeom>
          <a:solidFill>
            <a:srgbClr val="3E2513"/>
          </a:solidFill>
          <a:ln/>
        </p:spPr>
        <p:txBody>
          <a:bodyPr/>
          <a:lstStyle/>
          <a:p>
            <a:endParaRPr lang="en-IN"/>
          </a:p>
        </p:txBody>
      </p:sp>
      <p:sp>
        <p:nvSpPr>
          <p:cNvPr id="28" name="Text 8">
            <a:extLst>
              <a:ext uri="{FF2B5EF4-FFF2-40B4-BE49-F238E27FC236}">
                <a16:creationId xmlns:a16="http://schemas.microsoft.com/office/drawing/2014/main" id="{A85408D2-6305-CAA4-C01E-E1C81C2846BC}"/>
              </a:ext>
            </a:extLst>
          </p:cNvPr>
          <p:cNvSpPr/>
          <p:nvPr/>
        </p:nvSpPr>
        <p:spPr>
          <a:xfrm>
            <a:off x="9809808" y="4769987"/>
            <a:ext cx="3077051" cy="289084"/>
          </a:xfrm>
          <a:prstGeom prst="rect">
            <a:avLst/>
          </a:prstGeom>
          <a:noFill/>
          <a:ln/>
        </p:spPr>
        <p:txBody>
          <a:bodyPr wrap="none" lIns="0" tIns="0" rIns="0" bIns="0" rtlCol="0" anchor="t"/>
          <a:lstStyle/>
          <a:p>
            <a:pPr marL="0" indent="0" algn="l">
              <a:lnSpc>
                <a:spcPts val="2250"/>
              </a:lnSpc>
              <a:buNone/>
            </a:pPr>
            <a:r>
              <a:rPr lang="en-US" sz="1800" dirty="0">
                <a:solidFill>
                  <a:srgbClr val="504C49"/>
                </a:solidFill>
                <a:latin typeface="Arial" panose="020B0604020202020204" pitchFamily="34" charset="0"/>
                <a:ea typeface="Platypi Medium" pitchFamily="34" charset="-122"/>
                <a:cs typeface="Arial" panose="020B0604020202020204" pitchFamily="34" charset="0"/>
              </a:rPr>
              <a:t>Integrated Communication</a:t>
            </a:r>
            <a:endParaRPr lang="en-US" sz="1800" dirty="0">
              <a:latin typeface="Arial" panose="020B0604020202020204" pitchFamily="34" charset="0"/>
              <a:cs typeface="Arial" panose="020B0604020202020204" pitchFamily="34" charset="0"/>
            </a:endParaRPr>
          </a:p>
        </p:txBody>
      </p:sp>
      <p:sp>
        <p:nvSpPr>
          <p:cNvPr id="29" name="Text 9">
            <a:extLst>
              <a:ext uri="{FF2B5EF4-FFF2-40B4-BE49-F238E27FC236}">
                <a16:creationId xmlns:a16="http://schemas.microsoft.com/office/drawing/2014/main" id="{B17AAA3B-8BEC-3036-5DCD-54090366049F}"/>
              </a:ext>
            </a:extLst>
          </p:cNvPr>
          <p:cNvSpPr/>
          <p:nvPr/>
        </p:nvSpPr>
        <p:spPr>
          <a:xfrm>
            <a:off x="9797723" y="5212216"/>
            <a:ext cx="6112312" cy="888682"/>
          </a:xfrm>
          <a:prstGeom prst="rect">
            <a:avLst/>
          </a:prstGeom>
          <a:noFill/>
          <a:ln/>
        </p:spPr>
        <p:txBody>
          <a:bodyPr wrap="square" lIns="0" tIns="0" rIns="0" bIns="0" rtlCol="0" anchor="t"/>
          <a:lstStyle/>
          <a:p>
            <a:pPr>
              <a:lnSpc>
                <a:spcPts val="2300"/>
              </a:lnSpc>
            </a:pPr>
            <a:r>
              <a:rPr lang="en-US" sz="1600" dirty="0">
                <a:latin typeface="Arial" panose="020B0604020202020204" pitchFamily="34" charset="0"/>
                <a:cs typeface="Arial" panose="020B0604020202020204" pitchFamily="34" charset="0"/>
              </a:rPr>
              <a:t>Formalized handover procedures, multidisciplinary team meetings, and escalation protocols are essential. All staff must understand their role in the communication chain and know how to escalate concerns (Ockenden, 2022).</a:t>
            </a:r>
            <a:endParaRPr lang="en-US" sz="1450" dirty="0">
              <a:latin typeface="Arial" panose="020B0604020202020204" pitchFamily="34" charset="0"/>
              <a:cs typeface="Arial" panose="020B0604020202020204" pitchFamily="34" charset="0"/>
            </a:endParaRPr>
          </a:p>
        </p:txBody>
      </p:sp>
      <p:sp>
        <p:nvSpPr>
          <p:cNvPr id="30" name="Shape 10">
            <a:extLst>
              <a:ext uri="{FF2B5EF4-FFF2-40B4-BE49-F238E27FC236}">
                <a16:creationId xmlns:a16="http://schemas.microsoft.com/office/drawing/2014/main" id="{A2319667-72EE-BDED-3300-A6FEA7FC1FD0}"/>
              </a:ext>
            </a:extLst>
          </p:cNvPr>
          <p:cNvSpPr/>
          <p:nvPr/>
        </p:nvSpPr>
        <p:spPr>
          <a:xfrm>
            <a:off x="2212521" y="6951515"/>
            <a:ext cx="6482358" cy="2695337"/>
          </a:xfrm>
          <a:prstGeom prst="roundRect">
            <a:avLst>
              <a:gd name="adj" fmla="val 1030"/>
            </a:avLst>
          </a:prstGeom>
          <a:ln/>
        </p:spPr>
        <p:style>
          <a:lnRef idx="2">
            <a:schemeClr val="dk1"/>
          </a:lnRef>
          <a:fillRef idx="1">
            <a:schemeClr val="lt1"/>
          </a:fillRef>
          <a:effectRef idx="0">
            <a:schemeClr val="dk1"/>
          </a:effectRef>
          <a:fontRef idx="minor">
            <a:schemeClr val="dk1"/>
          </a:fontRef>
        </p:style>
        <p:txBody>
          <a:bodyPr/>
          <a:lstStyle/>
          <a:p>
            <a:endParaRPr lang="en-IN"/>
          </a:p>
        </p:txBody>
      </p:sp>
      <p:sp>
        <p:nvSpPr>
          <p:cNvPr id="31" name="Shape 11">
            <a:extLst>
              <a:ext uri="{FF2B5EF4-FFF2-40B4-BE49-F238E27FC236}">
                <a16:creationId xmlns:a16="http://schemas.microsoft.com/office/drawing/2014/main" id="{95461306-3D1A-C17A-642D-D510FCEA57FD}"/>
              </a:ext>
            </a:extLst>
          </p:cNvPr>
          <p:cNvSpPr/>
          <p:nvPr/>
        </p:nvSpPr>
        <p:spPr>
          <a:xfrm>
            <a:off x="2397544" y="7216773"/>
            <a:ext cx="555308" cy="555308"/>
          </a:xfrm>
          <a:prstGeom prst="roundRect">
            <a:avLst>
              <a:gd name="adj" fmla="val 16464891"/>
            </a:avLst>
          </a:prstGeom>
          <a:solidFill>
            <a:srgbClr val="3E2513"/>
          </a:solidFill>
          <a:ln/>
        </p:spPr>
        <p:txBody>
          <a:bodyPr/>
          <a:lstStyle/>
          <a:p>
            <a:endParaRPr lang="en-IN"/>
          </a:p>
        </p:txBody>
      </p:sp>
      <p:pic>
        <p:nvPicPr>
          <p:cNvPr id="32" name="Image 2" descr="preencoded.png">
            <a:extLst>
              <a:ext uri="{FF2B5EF4-FFF2-40B4-BE49-F238E27FC236}">
                <a16:creationId xmlns:a16="http://schemas.microsoft.com/office/drawing/2014/main" id="{7531311F-39A9-3CE2-8F6D-404CE1E5B01E}"/>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078111" y="5213628"/>
            <a:ext cx="249793" cy="249793"/>
          </a:xfrm>
          <a:prstGeom prst="rect">
            <a:avLst/>
          </a:prstGeom>
        </p:spPr>
      </p:pic>
      <p:sp>
        <p:nvSpPr>
          <p:cNvPr id="33" name="Text 12">
            <a:extLst>
              <a:ext uri="{FF2B5EF4-FFF2-40B4-BE49-F238E27FC236}">
                <a16:creationId xmlns:a16="http://schemas.microsoft.com/office/drawing/2014/main" id="{315780AB-1EE3-91FE-40BE-2E985AFE2876}"/>
              </a:ext>
            </a:extLst>
          </p:cNvPr>
          <p:cNvSpPr/>
          <p:nvPr/>
        </p:nvSpPr>
        <p:spPr>
          <a:xfrm>
            <a:off x="2397544" y="7930775"/>
            <a:ext cx="2725460" cy="289084"/>
          </a:xfrm>
          <a:prstGeom prst="rect">
            <a:avLst/>
          </a:prstGeom>
          <a:noFill/>
          <a:ln/>
        </p:spPr>
        <p:txBody>
          <a:bodyPr wrap="none" lIns="0" tIns="0" rIns="0" bIns="0" rtlCol="0" anchor="t"/>
          <a:lstStyle/>
          <a:p>
            <a:pPr marL="0" indent="0" algn="l">
              <a:lnSpc>
                <a:spcPts val="2250"/>
              </a:lnSpc>
              <a:buNone/>
            </a:pPr>
            <a:r>
              <a:rPr lang="en-US" sz="1800" dirty="0">
                <a:solidFill>
                  <a:srgbClr val="504C49"/>
                </a:solidFill>
                <a:latin typeface="Arial" panose="020B0604020202020204" pitchFamily="34" charset="0"/>
                <a:ea typeface="Platypi Medium" pitchFamily="34" charset="-122"/>
                <a:cs typeface="Arial" panose="020B0604020202020204" pitchFamily="34" charset="0"/>
              </a:rPr>
              <a:t>Data-Driven Monitoring</a:t>
            </a:r>
            <a:endParaRPr lang="en-US" sz="1800" dirty="0">
              <a:latin typeface="Arial" panose="020B0604020202020204" pitchFamily="34" charset="0"/>
              <a:cs typeface="Arial" panose="020B0604020202020204" pitchFamily="34" charset="0"/>
            </a:endParaRPr>
          </a:p>
        </p:txBody>
      </p:sp>
      <p:sp>
        <p:nvSpPr>
          <p:cNvPr id="34" name="Text 13">
            <a:extLst>
              <a:ext uri="{FF2B5EF4-FFF2-40B4-BE49-F238E27FC236}">
                <a16:creationId xmlns:a16="http://schemas.microsoft.com/office/drawing/2014/main" id="{CA8DD1F6-8E1F-5320-4DA5-E45DAEF384F0}"/>
              </a:ext>
            </a:extLst>
          </p:cNvPr>
          <p:cNvSpPr/>
          <p:nvPr/>
        </p:nvSpPr>
        <p:spPr>
          <a:xfrm>
            <a:off x="2397544" y="8361044"/>
            <a:ext cx="6112312" cy="1184910"/>
          </a:xfrm>
          <a:prstGeom prst="rect">
            <a:avLst/>
          </a:prstGeom>
          <a:noFill/>
          <a:ln/>
        </p:spPr>
        <p:txBody>
          <a:bodyPr wrap="square" lIns="0" tIns="0" rIns="0" bIns="0" rtlCol="0" anchor="t"/>
          <a:lstStyle/>
          <a:p>
            <a:pPr>
              <a:lnSpc>
                <a:spcPts val="2300"/>
              </a:lnSpc>
            </a:pPr>
            <a:r>
              <a:rPr lang="en-US" sz="1600" dirty="0">
                <a:latin typeface="Arial" panose="020B0604020202020204" pitchFamily="34" charset="0"/>
                <a:cs typeface="Arial" panose="020B0604020202020204" pitchFamily="34" charset="0"/>
              </a:rPr>
              <a:t>Real-time dashboards tracking maternity-specific safety metrics, incident rates, staffing levels, and outcomes are essential. Regular review by boards ensures visible accountability and rapid response to emerging issues (Ockenden, 2022).</a:t>
            </a:r>
            <a:endParaRPr lang="en-US" sz="1450" dirty="0">
              <a:latin typeface="Arial" panose="020B0604020202020204" pitchFamily="34" charset="0"/>
              <a:cs typeface="Arial" panose="020B0604020202020204" pitchFamily="34" charset="0"/>
            </a:endParaRPr>
          </a:p>
        </p:txBody>
      </p:sp>
      <p:sp>
        <p:nvSpPr>
          <p:cNvPr id="35" name="Shape 14">
            <a:extLst>
              <a:ext uri="{FF2B5EF4-FFF2-40B4-BE49-F238E27FC236}">
                <a16:creationId xmlns:a16="http://schemas.microsoft.com/office/drawing/2014/main" id="{C14F7725-BA12-7197-B61F-ACA50A201A51}"/>
              </a:ext>
            </a:extLst>
          </p:cNvPr>
          <p:cNvSpPr/>
          <p:nvPr/>
        </p:nvSpPr>
        <p:spPr>
          <a:xfrm>
            <a:off x="9585202" y="6914595"/>
            <a:ext cx="6482358" cy="2695337"/>
          </a:xfrm>
          <a:prstGeom prst="roundRect">
            <a:avLst>
              <a:gd name="adj" fmla="val 1030"/>
            </a:avLst>
          </a:prstGeom>
          <a:ln/>
        </p:spPr>
        <p:style>
          <a:lnRef idx="2">
            <a:schemeClr val="dk1"/>
          </a:lnRef>
          <a:fillRef idx="1">
            <a:schemeClr val="lt1"/>
          </a:fillRef>
          <a:effectRef idx="0">
            <a:schemeClr val="dk1"/>
          </a:effectRef>
          <a:fontRef idx="minor">
            <a:schemeClr val="dk1"/>
          </a:fontRef>
        </p:style>
        <p:txBody>
          <a:bodyPr/>
          <a:lstStyle/>
          <a:p>
            <a:endParaRPr lang="en-IN" dirty="0"/>
          </a:p>
        </p:txBody>
      </p:sp>
      <p:sp>
        <p:nvSpPr>
          <p:cNvPr id="36" name="Shape 15">
            <a:extLst>
              <a:ext uri="{FF2B5EF4-FFF2-40B4-BE49-F238E27FC236}">
                <a16:creationId xmlns:a16="http://schemas.microsoft.com/office/drawing/2014/main" id="{257D3498-C9C9-4EDC-49F2-5B402D3DA8B8}"/>
              </a:ext>
            </a:extLst>
          </p:cNvPr>
          <p:cNvSpPr/>
          <p:nvPr/>
        </p:nvSpPr>
        <p:spPr>
          <a:xfrm>
            <a:off x="9853509" y="7233560"/>
            <a:ext cx="555308" cy="555308"/>
          </a:xfrm>
          <a:prstGeom prst="roundRect">
            <a:avLst>
              <a:gd name="adj" fmla="val 16464891"/>
            </a:avLst>
          </a:prstGeom>
          <a:solidFill>
            <a:srgbClr val="3E2513"/>
          </a:solidFill>
          <a:ln/>
        </p:spPr>
        <p:txBody>
          <a:bodyPr/>
          <a:lstStyle/>
          <a:p>
            <a:endParaRPr lang="en-IN"/>
          </a:p>
        </p:txBody>
      </p:sp>
      <p:pic>
        <p:nvPicPr>
          <p:cNvPr id="37" name="Image 3" descr="preencoded.png">
            <a:extLst>
              <a:ext uri="{FF2B5EF4-FFF2-40B4-BE49-F238E27FC236}">
                <a16:creationId xmlns:a16="http://schemas.microsoft.com/office/drawing/2014/main" id="{A4C077CA-82D9-F06C-2117-9A1244BCB128}"/>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7745492" y="5213628"/>
            <a:ext cx="249793" cy="249793"/>
          </a:xfrm>
          <a:prstGeom prst="rect">
            <a:avLst/>
          </a:prstGeom>
        </p:spPr>
      </p:pic>
      <p:sp>
        <p:nvSpPr>
          <p:cNvPr id="38" name="Text 16">
            <a:extLst>
              <a:ext uri="{FF2B5EF4-FFF2-40B4-BE49-F238E27FC236}">
                <a16:creationId xmlns:a16="http://schemas.microsoft.com/office/drawing/2014/main" id="{081CC647-E999-FAD2-7478-6422FBF7E43F}"/>
              </a:ext>
            </a:extLst>
          </p:cNvPr>
          <p:cNvSpPr/>
          <p:nvPr/>
        </p:nvSpPr>
        <p:spPr>
          <a:xfrm>
            <a:off x="9789974" y="7939663"/>
            <a:ext cx="3511034" cy="289084"/>
          </a:xfrm>
          <a:prstGeom prst="rect">
            <a:avLst/>
          </a:prstGeom>
          <a:noFill/>
          <a:ln/>
        </p:spPr>
        <p:txBody>
          <a:bodyPr wrap="none" lIns="0" tIns="0" rIns="0" bIns="0" rtlCol="0" anchor="t"/>
          <a:lstStyle/>
          <a:p>
            <a:pPr marL="0" indent="0" algn="l">
              <a:lnSpc>
                <a:spcPts val="2250"/>
              </a:lnSpc>
              <a:buNone/>
            </a:pPr>
            <a:r>
              <a:rPr lang="en-US" sz="1800" dirty="0">
                <a:solidFill>
                  <a:srgbClr val="504C49"/>
                </a:solidFill>
                <a:latin typeface="Arial" panose="020B0604020202020204" pitchFamily="34" charset="0"/>
                <a:ea typeface="Platypi Medium" pitchFamily="34" charset="-122"/>
                <a:cs typeface="Arial" panose="020B0604020202020204" pitchFamily="34" charset="0"/>
              </a:rPr>
              <a:t>Continuous Staff Development</a:t>
            </a:r>
            <a:endParaRPr lang="en-US" sz="1800" dirty="0">
              <a:latin typeface="Arial" panose="020B0604020202020204" pitchFamily="34" charset="0"/>
              <a:cs typeface="Arial" panose="020B0604020202020204" pitchFamily="34" charset="0"/>
            </a:endParaRPr>
          </a:p>
        </p:txBody>
      </p:sp>
      <p:sp>
        <p:nvSpPr>
          <p:cNvPr id="39" name="Text 17">
            <a:extLst>
              <a:ext uri="{FF2B5EF4-FFF2-40B4-BE49-F238E27FC236}">
                <a16:creationId xmlns:a16="http://schemas.microsoft.com/office/drawing/2014/main" id="{30B44517-B969-7354-0691-B5510AE236CD}"/>
              </a:ext>
            </a:extLst>
          </p:cNvPr>
          <p:cNvSpPr/>
          <p:nvPr/>
        </p:nvSpPr>
        <p:spPr>
          <a:xfrm>
            <a:off x="9797723" y="8299183"/>
            <a:ext cx="6112312" cy="1184910"/>
          </a:xfrm>
          <a:prstGeom prst="rect">
            <a:avLst/>
          </a:prstGeom>
          <a:noFill/>
          <a:ln/>
        </p:spPr>
        <p:txBody>
          <a:bodyPr wrap="square" lIns="0" tIns="0" rIns="0" bIns="0" rtlCol="0" anchor="t"/>
          <a:lstStyle/>
          <a:p>
            <a:pPr>
              <a:lnSpc>
                <a:spcPts val="2300"/>
              </a:lnSpc>
            </a:pPr>
            <a:r>
              <a:rPr lang="en-US" sz="1600" dirty="0">
                <a:latin typeface="Arial" panose="020B0604020202020204" pitchFamily="34" charset="0"/>
                <a:cs typeface="Arial" panose="020B0604020202020204" pitchFamily="34" charset="0"/>
              </a:rPr>
              <a:t>Mandatory competency-based training, regular simulation scenarios, and ongoing professional development are essential. Organizations must invest in staff retention and mental health support to sustain a positive safety culture (Ockenden, 2022).</a:t>
            </a:r>
            <a:endParaRPr lang="en-US" sz="1450" dirty="0">
              <a:latin typeface="Arial" panose="020B0604020202020204" pitchFamily="34" charset="0"/>
              <a:cs typeface="Arial" panose="020B0604020202020204" pitchFamily="34" charset="0"/>
            </a:endParaRPr>
          </a:p>
        </p:txBody>
      </p:sp>
      <p:pic>
        <p:nvPicPr>
          <p:cNvPr id="40" name="Image 0" descr="preencoded.png">
            <a:extLst>
              <a:ext uri="{FF2B5EF4-FFF2-40B4-BE49-F238E27FC236}">
                <a16:creationId xmlns:a16="http://schemas.microsoft.com/office/drawing/2014/main" id="{0D8AA057-B7B1-E318-5F96-F5F70176C4CF}"/>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2571240" y="4302196"/>
            <a:ext cx="249793" cy="249793"/>
          </a:xfrm>
          <a:prstGeom prst="rect">
            <a:avLst/>
          </a:prstGeom>
        </p:spPr>
      </p:pic>
      <p:pic>
        <p:nvPicPr>
          <p:cNvPr id="41" name="Image 1" descr="preencoded.png">
            <a:extLst>
              <a:ext uri="{FF2B5EF4-FFF2-40B4-BE49-F238E27FC236}">
                <a16:creationId xmlns:a16="http://schemas.microsoft.com/office/drawing/2014/main" id="{30D9A47A-4D4C-7B75-B8D9-588DA8DE279F}"/>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9987657" y="4226579"/>
            <a:ext cx="249793" cy="249793"/>
          </a:xfrm>
          <a:prstGeom prst="rect">
            <a:avLst/>
          </a:prstGeom>
        </p:spPr>
      </p:pic>
      <p:sp>
        <p:nvSpPr>
          <p:cNvPr id="44" name="TextBox 43">
            <a:extLst>
              <a:ext uri="{FF2B5EF4-FFF2-40B4-BE49-F238E27FC236}">
                <a16:creationId xmlns:a16="http://schemas.microsoft.com/office/drawing/2014/main" id="{1742D66C-3011-38A8-EA9E-F9F9D53ADE1C}"/>
              </a:ext>
            </a:extLst>
          </p:cNvPr>
          <p:cNvSpPr txBox="1"/>
          <p:nvPr/>
        </p:nvSpPr>
        <p:spPr>
          <a:xfrm>
            <a:off x="1610938" y="2861823"/>
            <a:ext cx="10972800" cy="661078"/>
          </a:xfrm>
          <a:prstGeom prst="rect">
            <a:avLst/>
          </a:prstGeom>
          <a:noFill/>
        </p:spPr>
        <p:txBody>
          <a:bodyPr wrap="square">
            <a:spAutoFit/>
          </a:bodyPr>
          <a:lstStyle/>
          <a:p>
            <a:pPr marL="0" indent="0" algn="l">
              <a:lnSpc>
                <a:spcPts val="2300"/>
              </a:lnSpc>
              <a:buNone/>
            </a:pPr>
            <a:r>
              <a:rPr lang="en-US" sz="1800" dirty="0">
                <a:solidFill>
                  <a:srgbClr val="504C49"/>
                </a:solidFill>
                <a:latin typeface="Arial" panose="020B0604020202020204" pitchFamily="34" charset="0"/>
                <a:ea typeface="Source Serif 4" pitchFamily="34" charset="-122"/>
                <a:cs typeface="Arial" panose="020B0604020202020204" pitchFamily="34" charset="0"/>
              </a:rPr>
              <a:t>To prevent recurrence, NHS maternity services must embed robust quality assurance mechanisms aligned with Donabedian principles and systems-based safety frameworks:</a:t>
            </a:r>
            <a:endParaRPr lang="en-US" sz="18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500"/>
                                        <p:tgtEl>
                                          <p:spTgt spid="20"/>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animEffect transition="in" filter="fade">
                                      <p:cBhvr>
                                        <p:cTn id="19" dur="500"/>
                                        <p:tgtEl>
                                          <p:spTgt spid="25"/>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0"/>
                                        </p:tgtEl>
                                        <p:attrNameLst>
                                          <p:attrName>style.visibility</p:attrName>
                                        </p:attrNameLst>
                                      </p:cBhvr>
                                      <p:to>
                                        <p:strVal val="visible"/>
                                      </p:to>
                                    </p:set>
                                    <p:animEffect transition="in" filter="fade">
                                      <p:cBhvr>
                                        <p:cTn id="24" dur="500"/>
                                        <p:tgtEl>
                                          <p:spTgt spid="3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5"/>
                                        </p:tgtEl>
                                        <p:attrNameLst>
                                          <p:attrName>style.visibility</p:attrName>
                                        </p:attrNameLst>
                                      </p:cBhvr>
                                      <p:to>
                                        <p:strVal val="visible"/>
                                      </p:to>
                                    </p:set>
                                    <p:animEffect transition="in" filter="fade">
                                      <p:cBhvr>
                                        <p:cTn id="29"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0" grpId="0" animBg="1"/>
      <p:bldP spid="25" grpId="0" animBg="1"/>
      <p:bldP spid="30" grpId="0" animBg="1"/>
      <p:bldP spid="3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3CFC8F">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3" name="Freeform 3"/>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TextBox 4"/>
          <p:cNvSpPr txBox="1"/>
          <p:nvPr/>
        </p:nvSpPr>
        <p:spPr>
          <a:xfrm>
            <a:off x="2831177" y="2084984"/>
            <a:ext cx="14204228" cy="1930721"/>
          </a:xfrm>
          <a:prstGeom prst="rect">
            <a:avLst/>
          </a:prstGeom>
        </p:spPr>
        <p:txBody>
          <a:bodyPr wrap="square" lIns="0" tIns="0" rIns="0" bIns="0" rtlCol="0" anchor="t">
            <a:spAutoFit/>
          </a:bodyPr>
          <a:lstStyle/>
          <a:p>
            <a:pPr>
              <a:lnSpc>
                <a:spcPts val="4850"/>
              </a:lnSpc>
            </a:pPr>
            <a:r>
              <a:rPr lang="en-US" sz="6000" dirty="0">
                <a:solidFill>
                  <a:srgbClr val="201B18"/>
                </a:solidFill>
                <a:latin typeface="Arial Black" panose="020B0A04020102020204" pitchFamily="34" charset="0"/>
                <a:ea typeface="Platypi Medium" pitchFamily="34" charset="-122"/>
                <a:cs typeface="Platypi Medium" pitchFamily="34" charset="-120"/>
              </a:rPr>
              <a:t>Conclusion: Systemic Accountability and Transformation</a:t>
            </a:r>
            <a:endParaRPr lang="en-US" sz="6000" dirty="0">
              <a:latin typeface="Arial Black" panose="020B0A04020102020204" pitchFamily="34" charset="0"/>
            </a:endParaRPr>
          </a:p>
        </p:txBody>
      </p:sp>
      <p:sp>
        <p:nvSpPr>
          <p:cNvPr id="5" name="Freeform 5"/>
          <p:cNvSpPr/>
          <p:nvPr/>
        </p:nvSpPr>
        <p:spPr>
          <a:xfrm flipV="1">
            <a:off x="1142321" y="3599042"/>
            <a:ext cx="1728808" cy="1298178"/>
          </a:xfrm>
          <a:custGeom>
            <a:avLst/>
            <a:gdLst/>
            <a:ahLst/>
            <a:cxnLst/>
            <a:rect l="l" t="t" r="r" b="b"/>
            <a:pathLst>
              <a:path w="1728808" h="1298178">
                <a:moveTo>
                  <a:pt x="0" y="1298178"/>
                </a:moveTo>
                <a:lnTo>
                  <a:pt x="1728808" y="1298178"/>
                </a:lnTo>
                <a:lnTo>
                  <a:pt x="1728808" y="0"/>
                </a:lnTo>
                <a:lnTo>
                  <a:pt x="0" y="0"/>
                </a:lnTo>
                <a:lnTo>
                  <a:pt x="0" y="1298178"/>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6" name="Freeform 6"/>
          <p:cNvSpPr/>
          <p:nvPr/>
        </p:nvSpPr>
        <p:spPr>
          <a:xfrm>
            <a:off x="1573030" y="7635904"/>
            <a:ext cx="1926990" cy="1999706"/>
          </a:xfrm>
          <a:custGeom>
            <a:avLst/>
            <a:gdLst/>
            <a:ahLst/>
            <a:cxnLst/>
            <a:rect l="l" t="t" r="r" b="b"/>
            <a:pathLst>
              <a:path w="1926990" h="1999706">
                <a:moveTo>
                  <a:pt x="0" y="0"/>
                </a:moveTo>
                <a:lnTo>
                  <a:pt x="1926990" y="0"/>
                </a:lnTo>
                <a:lnTo>
                  <a:pt x="1926990" y="1999706"/>
                </a:lnTo>
                <a:lnTo>
                  <a:pt x="0" y="199970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grpSp>
        <p:nvGrpSpPr>
          <p:cNvPr id="7" name="Group 7"/>
          <p:cNvGrpSpPr/>
          <p:nvPr/>
        </p:nvGrpSpPr>
        <p:grpSpPr>
          <a:xfrm>
            <a:off x="2871128" y="4589814"/>
            <a:ext cx="12368871" cy="4045943"/>
            <a:chOff x="0" y="0"/>
            <a:chExt cx="1684446" cy="1065598"/>
          </a:xfrm>
        </p:grpSpPr>
        <p:sp>
          <p:nvSpPr>
            <p:cNvPr id="8" name="Freeform 8"/>
            <p:cNvSpPr/>
            <p:nvPr/>
          </p:nvSpPr>
          <p:spPr>
            <a:xfrm>
              <a:off x="0" y="0"/>
              <a:ext cx="1684446" cy="1065598"/>
            </a:xfrm>
            <a:custGeom>
              <a:avLst/>
              <a:gdLst/>
              <a:ahLst/>
              <a:cxnLst/>
              <a:rect l="l" t="t" r="r" b="b"/>
              <a:pathLst>
                <a:path w="1684446" h="1065598">
                  <a:moveTo>
                    <a:pt x="0" y="0"/>
                  </a:moveTo>
                  <a:lnTo>
                    <a:pt x="1684446" y="0"/>
                  </a:lnTo>
                  <a:lnTo>
                    <a:pt x="1684446" y="1065598"/>
                  </a:lnTo>
                  <a:lnTo>
                    <a:pt x="0" y="1065598"/>
                  </a:lnTo>
                  <a:close/>
                </a:path>
              </a:pathLst>
            </a:custGeom>
            <a:solidFill>
              <a:srgbClr val="000000">
                <a:alpha val="0"/>
              </a:srgbClr>
            </a:solidFill>
            <a:ln w="47625" cap="sq">
              <a:solidFill>
                <a:srgbClr val="4D761E"/>
              </a:solidFill>
              <a:prstDash val="lgDash"/>
              <a:miter/>
            </a:ln>
          </p:spPr>
          <p:txBody>
            <a:bodyPr/>
            <a:lstStyle/>
            <a:p>
              <a:endParaRPr lang="en-IN"/>
            </a:p>
          </p:txBody>
        </p:sp>
        <p:sp>
          <p:nvSpPr>
            <p:cNvPr id="9" name="TextBox 9"/>
            <p:cNvSpPr txBox="1"/>
            <p:nvPr/>
          </p:nvSpPr>
          <p:spPr>
            <a:xfrm>
              <a:off x="0" y="19050"/>
              <a:ext cx="1684446" cy="1046548"/>
            </a:xfrm>
            <a:prstGeom prst="rect">
              <a:avLst/>
            </a:prstGeom>
          </p:spPr>
          <p:txBody>
            <a:bodyPr lIns="50800" tIns="50800" rIns="50800" bIns="50800" rtlCol="0" anchor="ctr"/>
            <a:lstStyle/>
            <a:p>
              <a:pPr algn="ctr">
                <a:lnSpc>
                  <a:spcPts val="1481"/>
                </a:lnSpc>
              </a:pPr>
              <a:endParaRPr/>
            </a:p>
          </p:txBody>
        </p:sp>
      </p:grpSp>
      <p:sp>
        <p:nvSpPr>
          <p:cNvPr id="10" name="Freeform 10"/>
          <p:cNvSpPr/>
          <p:nvPr/>
        </p:nvSpPr>
        <p:spPr>
          <a:xfrm>
            <a:off x="1992592" y="1028700"/>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1" name="Freeform 11"/>
          <p:cNvSpPr/>
          <p:nvPr/>
        </p:nvSpPr>
        <p:spPr>
          <a:xfrm flipH="1">
            <a:off x="15287224" y="8379591"/>
            <a:ext cx="1728808" cy="1298178"/>
          </a:xfrm>
          <a:custGeom>
            <a:avLst/>
            <a:gdLst/>
            <a:ahLst/>
            <a:cxnLst/>
            <a:rect l="l" t="t" r="r" b="b"/>
            <a:pathLst>
              <a:path w="1728808" h="1298178">
                <a:moveTo>
                  <a:pt x="1728808" y="0"/>
                </a:moveTo>
                <a:lnTo>
                  <a:pt x="0" y="0"/>
                </a:lnTo>
                <a:lnTo>
                  <a:pt x="0" y="1298178"/>
                </a:lnTo>
                <a:lnTo>
                  <a:pt x="1728808" y="1298178"/>
                </a:lnTo>
                <a:lnTo>
                  <a:pt x="1728808"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2" name="Freeform 12"/>
          <p:cNvSpPr/>
          <p:nvPr/>
        </p:nvSpPr>
        <p:spPr>
          <a:xfrm>
            <a:off x="16244492" y="931646"/>
            <a:ext cx="900310" cy="934284"/>
          </a:xfrm>
          <a:custGeom>
            <a:avLst/>
            <a:gdLst/>
            <a:ahLst/>
            <a:cxnLst/>
            <a:rect l="l" t="t" r="r" b="b"/>
            <a:pathLst>
              <a:path w="900310" h="934284">
                <a:moveTo>
                  <a:pt x="0" y="0"/>
                </a:moveTo>
                <a:lnTo>
                  <a:pt x="900310" y="0"/>
                </a:lnTo>
                <a:lnTo>
                  <a:pt x="900310" y="934284"/>
                </a:lnTo>
                <a:lnTo>
                  <a:pt x="0" y="93428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3" name="Freeform 13"/>
          <p:cNvSpPr/>
          <p:nvPr/>
        </p:nvSpPr>
        <p:spPr>
          <a:xfrm>
            <a:off x="12420600" y="188366"/>
            <a:ext cx="739226" cy="743280"/>
          </a:xfrm>
          <a:custGeom>
            <a:avLst/>
            <a:gdLst/>
            <a:ahLst/>
            <a:cxnLst/>
            <a:rect l="l" t="t" r="r" b="b"/>
            <a:pathLst>
              <a:path w="739226" h="743280">
                <a:moveTo>
                  <a:pt x="0" y="0"/>
                </a:moveTo>
                <a:lnTo>
                  <a:pt x="739226" y="0"/>
                </a:lnTo>
                <a:lnTo>
                  <a:pt x="739226" y="743281"/>
                </a:lnTo>
                <a:lnTo>
                  <a:pt x="0" y="74328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14" name="Freeform 14"/>
          <p:cNvSpPr/>
          <p:nvPr/>
        </p:nvSpPr>
        <p:spPr>
          <a:xfrm>
            <a:off x="16982452" y="7357538"/>
            <a:ext cx="553695" cy="556732"/>
          </a:xfrm>
          <a:custGeom>
            <a:avLst/>
            <a:gdLst/>
            <a:ahLst/>
            <a:cxnLst/>
            <a:rect l="l" t="t" r="r" b="b"/>
            <a:pathLst>
              <a:path w="553695" h="556732">
                <a:moveTo>
                  <a:pt x="0" y="0"/>
                </a:moveTo>
                <a:lnTo>
                  <a:pt x="553696" y="0"/>
                </a:lnTo>
                <a:lnTo>
                  <a:pt x="553696" y="556732"/>
                </a:lnTo>
                <a:lnTo>
                  <a:pt x="0" y="55673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19" name="Freeform 19"/>
          <p:cNvSpPr/>
          <p:nvPr/>
        </p:nvSpPr>
        <p:spPr>
          <a:xfrm>
            <a:off x="14950804" y="3183586"/>
            <a:ext cx="739226" cy="743280"/>
          </a:xfrm>
          <a:custGeom>
            <a:avLst/>
            <a:gdLst/>
            <a:ahLst/>
            <a:cxnLst/>
            <a:rect l="l" t="t" r="r" b="b"/>
            <a:pathLst>
              <a:path w="739226" h="743280">
                <a:moveTo>
                  <a:pt x="0" y="0"/>
                </a:moveTo>
                <a:lnTo>
                  <a:pt x="739226" y="0"/>
                </a:lnTo>
                <a:lnTo>
                  <a:pt x="739226" y="743280"/>
                </a:lnTo>
                <a:lnTo>
                  <a:pt x="0" y="7432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IN"/>
          </a:p>
        </p:txBody>
      </p:sp>
      <p:sp>
        <p:nvSpPr>
          <p:cNvPr id="20" name="Text 1">
            <a:extLst>
              <a:ext uri="{FF2B5EF4-FFF2-40B4-BE49-F238E27FC236}">
                <a16:creationId xmlns:a16="http://schemas.microsoft.com/office/drawing/2014/main" id="{794F3B99-EAA5-B8F7-00EF-DAB04EE87D8D}"/>
              </a:ext>
            </a:extLst>
          </p:cNvPr>
          <p:cNvSpPr/>
          <p:nvPr/>
        </p:nvSpPr>
        <p:spPr>
          <a:xfrm>
            <a:off x="3278235" y="4860469"/>
            <a:ext cx="11554655" cy="635079"/>
          </a:xfrm>
          <a:prstGeom prst="rect">
            <a:avLst/>
          </a:prstGeom>
          <a:noFill/>
          <a:ln/>
        </p:spPr>
        <p:txBody>
          <a:bodyPr wrap="square" lIns="0" tIns="0" rIns="0" bIns="0" rtlCol="0" anchor="t"/>
          <a:lstStyle/>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The Shrewsbury and Telford maternity scandal shows that serious care failures are not an unavoidable part of healthcare but the result of organisational weaknesses that can be identified and changed (Ockenden, 2022). The Ockenden Report demonstrates how poor leadership, ineffective communication, and a harmful safety culture allowed preventable harm to persist for decades (Ockenden, 2022). </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To move forward, the NHS must strengthen transparent governance, embed Just Culture principles (NHS England, 2018), prioritize compassionate, woman-centred care, and ensure national safety guidelines are consistently followed (NHS England, 2019).</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 Quality assurance is not simply administrative; it is essential for protecting patients, supporting staff, and maintaining public trust (Reason, 2000). Meaningful system-wide change is necessary to honour the families affected and to ensure such failures are never repeated (Ockenden, 2022).</a:t>
            </a:r>
          </a:p>
        </p:txBody>
      </p:sp>
      <p:sp>
        <p:nvSpPr>
          <p:cNvPr id="21" name="Text 2">
            <a:extLst>
              <a:ext uri="{FF2B5EF4-FFF2-40B4-BE49-F238E27FC236}">
                <a16:creationId xmlns:a16="http://schemas.microsoft.com/office/drawing/2014/main" id="{99CAA84C-F0D6-351C-096F-9A1DB7C05DA1}"/>
              </a:ext>
            </a:extLst>
          </p:cNvPr>
          <p:cNvSpPr/>
          <p:nvPr/>
        </p:nvSpPr>
        <p:spPr>
          <a:xfrm>
            <a:off x="3280818" y="6378281"/>
            <a:ext cx="12039599" cy="1270159"/>
          </a:xfrm>
          <a:prstGeom prst="rect">
            <a:avLst/>
          </a:prstGeom>
          <a:noFill/>
          <a:ln/>
        </p:spPr>
        <p:txBody>
          <a:bodyPr wrap="square" lIns="0" tIns="0" rIns="0" bIns="0" rtlCol="0" anchor="t"/>
          <a:lstStyle/>
          <a:p>
            <a:pPr marL="285750" indent="-285750">
              <a:lnSpc>
                <a:spcPts val="2500"/>
              </a:lnSpc>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3CFC8F">
                <a:alpha val="11000"/>
              </a:srgbClr>
            </a:gs>
            <a:gs pos="100000">
              <a:srgbClr val="FF6666">
                <a:alpha val="2000"/>
              </a:srgbClr>
            </a:gs>
          </a:gsLst>
          <a:lin ang="0"/>
        </a:gradFill>
        <a:effectLst/>
      </p:bgPr>
    </p:bg>
    <p:spTree>
      <p:nvGrpSpPr>
        <p:cNvPr id="1" name="">
          <a:extLst>
            <a:ext uri="{FF2B5EF4-FFF2-40B4-BE49-F238E27FC236}">
              <a16:creationId xmlns:a16="http://schemas.microsoft.com/office/drawing/2014/main" id="{391F77F1-68C0-7C0A-3251-F6AC44383552}"/>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4B0D2B4E-3D9E-4963-ACBB-F32D4CAA2CFB}"/>
              </a:ext>
            </a:extLst>
          </p:cNvPr>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TextBox 4">
            <a:extLst>
              <a:ext uri="{FF2B5EF4-FFF2-40B4-BE49-F238E27FC236}">
                <a16:creationId xmlns:a16="http://schemas.microsoft.com/office/drawing/2014/main" id="{5F6EA3EA-CAF3-E858-D84B-C9BFFE38F173}"/>
              </a:ext>
            </a:extLst>
          </p:cNvPr>
          <p:cNvSpPr txBox="1"/>
          <p:nvPr/>
        </p:nvSpPr>
        <p:spPr>
          <a:xfrm>
            <a:off x="2831177" y="2084984"/>
            <a:ext cx="14204228" cy="588046"/>
          </a:xfrm>
          <a:prstGeom prst="rect">
            <a:avLst/>
          </a:prstGeom>
        </p:spPr>
        <p:txBody>
          <a:bodyPr wrap="square" lIns="0" tIns="0" rIns="0" bIns="0" rtlCol="0" anchor="t">
            <a:spAutoFit/>
          </a:bodyPr>
          <a:lstStyle/>
          <a:p>
            <a:pPr>
              <a:lnSpc>
                <a:spcPts val="4850"/>
              </a:lnSpc>
            </a:pPr>
            <a:r>
              <a:rPr lang="en-US" sz="4000" dirty="0">
                <a:latin typeface="Arial" panose="020B0604020202020204" pitchFamily="34" charset="0"/>
                <a:cs typeface="Arial" panose="020B0604020202020204" pitchFamily="34" charset="0"/>
              </a:rPr>
              <a:t>Structure of Component 2 (Written Report – 3,500 Words)</a:t>
            </a:r>
          </a:p>
        </p:txBody>
      </p:sp>
      <p:sp>
        <p:nvSpPr>
          <p:cNvPr id="6" name="Freeform 6">
            <a:extLst>
              <a:ext uri="{FF2B5EF4-FFF2-40B4-BE49-F238E27FC236}">
                <a16:creationId xmlns:a16="http://schemas.microsoft.com/office/drawing/2014/main" id="{0832027D-7617-6816-C80B-F636AC73D698}"/>
              </a:ext>
            </a:extLst>
          </p:cNvPr>
          <p:cNvSpPr/>
          <p:nvPr/>
        </p:nvSpPr>
        <p:spPr>
          <a:xfrm>
            <a:off x="1573030" y="7635904"/>
            <a:ext cx="1926990" cy="1999706"/>
          </a:xfrm>
          <a:custGeom>
            <a:avLst/>
            <a:gdLst/>
            <a:ahLst/>
            <a:cxnLst/>
            <a:rect l="l" t="t" r="r" b="b"/>
            <a:pathLst>
              <a:path w="1926990" h="1999706">
                <a:moveTo>
                  <a:pt x="0" y="0"/>
                </a:moveTo>
                <a:lnTo>
                  <a:pt x="1926990" y="0"/>
                </a:lnTo>
                <a:lnTo>
                  <a:pt x="1926990" y="1999706"/>
                </a:lnTo>
                <a:lnTo>
                  <a:pt x="0" y="199970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95DAE44A-6032-5DBC-3ED4-DC4531444E1C}"/>
              </a:ext>
            </a:extLst>
          </p:cNvPr>
          <p:cNvGrpSpPr/>
          <p:nvPr/>
        </p:nvGrpSpPr>
        <p:grpSpPr>
          <a:xfrm>
            <a:off x="2871128" y="3908720"/>
            <a:ext cx="12368871" cy="5120980"/>
            <a:chOff x="0" y="0"/>
            <a:chExt cx="1684446" cy="1065598"/>
          </a:xfrm>
        </p:grpSpPr>
        <p:sp>
          <p:nvSpPr>
            <p:cNvPr id="8" name="Freeform 8">
              <a:extLst>
                <a:ext uri="{FF2B5EF4-FFF2-40B4-BE49-F238E27FC236}">
                  <a16:creationId xmlns:a16="http://schemas.microsoft.com/office/drawing/2014/main" id="{D9197A22-33A6-983B-B05A-2EE7767AD8D8}"/>
                </a:ext>
              </a:extLst>
            </p:cNvPr>
            <p:cNvSpPr/>
            <p:nvPr/>
          </p:nvSpPr>
          <p:spPr>
            <a:xfrm>
              <a:off x="0" y="0"/>
              <a:ext cx="1684446" cy="1065598"/>
            </a:xfrm>
            <a:custGeom>
              <a:avLst/>
              <a:gdLst/>
              <a:ahLst/>
              <a:cxnLst/>
              <a:rect l="l" t="t" r="r" b="b"/>
              <a:pathLst>
                <a:path w="1684446" h="1065598">
                  <a:moveTo>
                    <a:pt x="0" y="0"/>
                  </a:moveTo>
                  <a:lnTo>
                    <a:pt x="1684446" y="0"/>
                  </a:lnTo>
                  <a:lnTo>
                    <a:pt x="1684446" y="1065598"/>
                  </a:lnTo>
                  <a:lnTo>
                    <a:pt x="0" y="1065598"/>
                  </a:lnTo>
                  <a:close/>
                </a:path>
              </a:pathLst>
            </a:custGeom>
            <a:solidFill>
              <a:srgbClr val="000000">
                <a:alpha val="0"/>
              </a:srgbClr>
            </a:solidFill>
            <a:ln w="47625" cap="sq">
              <a:solidFill>
                <a:srgbClr val="4D761E"/>
              </a:solidFill>
              <a:prstDash val="lgDash"/>
              <a:miter/>
            </a:ln>
          </p:spPr>
          <p:txBody>
            <a:bodyPr/>
            <a:lstStyle/>
            <a:p>
              <a:endParaRPr lang="en-IN"/>
            </a:p>
          </p:txBody>
        </p:sp>
        <p:sp>
          <p:nvSpPr>
            <p:cNvPr id="9" name="TextBox 9">
              <a:extLst>
                <a:ext uri="{FF2B5EF4-FFF2-40B4-BE49-F238E27FC236}">
                  <a16:creationId xmlns:a16="http://schemas.microsoft.com/office/drawing/2014/main" id="{892509B6-8357-436E-9690-AE7CADF2C187}"/>
                </a:ext>
              </a:extLst>
            </p:cNvPr>
            <p:cNvSpPr txBox="1"/>
            <p:nvPr/>
          </p:nvSpPr>
          <p:spPr>
            <a:xfrm>
              <a:off x="0" y="19050"/>
              <a:ext cx="1684446" cy="1046548"/>
            </a:xfrm>
            <a:prstGeom prst="rect">
              <a:avLst/>
            </a:prstGeom>
          </p:spPr>
          <p:txBody>
            <a:bodyPr lIns="50800" tIns="50800" rIns="50800" bIns="50800" rtlCol="0" anchor="ctr"/>
            <a:lstStyle/>
            <a:p>
              <a:pPr algn="ctr">
                <a:lnSpc>
                  <a:spcPts val="1481"/>
                </a:lnSpc>
              </a:pPr>
              <a:endParaRPr/>
            </a:p>
          </p:txBody>
        </p:sp>
      </p:grpSp>
      <p:sp>
        <p:nvSpPr>
          <p:cNvPr id="10" name="Freeform 10">
            <a:extLst>
              <a:ext uri="{FF2B5EF4-FFF2-40B4-BE49-F238E27FC236}">
                <a16:creationId xmlns:a16="http://schemas.microsoft.com/office/drawing/2014/main" id="{A8D48F36-445C-A1B4-BA56-40DE01EBF9FE}"/>
              </a:ext>
            </a:extLst>
          </p:cNvPr>
          <p:cNvSpPr/>
          <p:nvPr/>
        </p:nvSpPr>
        <p:spPr>
          <a:xfrm>
            <a:off x="1992592" y="1028700"/>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B5FA9BD4-B47D-09D3-111F-4C34903C4010}"/>
              </a:ext>
            </a:extLst>
          </p:cNvPr>
          <p:cNvSpPr/>
          <p:nvPr/>
        </p:nvSpPr>
        <p:spPr>
          <a:xfrm flipH="1">
            <a:off x="15287224" y="8379591"/>
            <a:ext cx="1728808" cy="1298178"/>
          </a:xfrm>
          <a:custGeom>
            <a:avLst/>
            <a:gdLst/>
            <a:ahLst/>
            <a:cxnLst/>
            <a:rect l="l" t="t" r="r" b="b"/>
            <a:pathLst>
              <a:path w="1728808" h="1298178">
                <a:moveTo>
                  <a:pt x="1728808" y="0"/>
                </a:moveTo>
                <a:lnTo>
                  <a:pt x="0" y="0"/>
                </a:lnTo>
                <a:lnTo>
                  <a:pt x="0" y="1298178"/>
                </a:lnTo>
                <a:lnTo>
                  <a:pt x="1728808" y="1298178"/>
                </a:lnTo>
                <a:lnTo>
                  <a:pt x="1728808"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2" name="Freeform 12">
            <a:extLst>
              <a:ext uri="{FF2B5EF4-FFF2-40B4-BE49-F238E27FC236}">
                <a16:creationId xmlns:a16="http://schemas.microsoft.com/office/drawing/2014/main" id="{0503E365-8542-3F20-3B07-263C673CB4AE}"/>
              </a:ext>
            </a:extLst>
          </p:cNvPr>
          <p:cNvSpPr/>
          <p:nvPr/>
        </p:nvSpPr>
        <p:spPr>
          <a:xfrm>
            <a:off x="16244492" y="931646"/>
            <a:ext cx="900310" cy="934284"/>
          </a:xfrm>
          <a:custGeom>
            <a:avLst/>
            <a:gdLst/>
            <a:ahLst/>
            <a:cxnLst/>
            <a:rect l="l" t="t" r="r" b="b"/>
            <a:pathLst>
              <a:path w="900310" h="934284">
                <a:moveTo>
                  <a:pt x="0" y="0"/>
                </a:moveTo>
                <a:lnTo>
                  <a:pt x="900310" y="0"/>
                </a:lnTo>
                <a:lnTo>
                  <a:pt x="900310" y="934284"/>
                </a:lnTo>
                <a:lnTo>
                  <a:pt x="0" y="93428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3" name="Freeform 13">
            <a:extLst>
              <a:ext uri="{FF2B5EF4-FFF2-40B4-BE49-F238E27FC236}">
                <a16:creationId xmlns:a16="http://schemas.microsoft.com/office/drawing/2014/main" id="{9DB11DCA-90A5-1671-438C-A4B60DEA663C}"/>
              </a:ext>
            </a:extLst>
          </p:cNvPr>
          <p:cNvSpPr/>
          <p:nvPr/>
        </p:nvSpPr>
        <p:spPr>
          <a:xfrm>
            <a:off x="12420600" y="188366"/>
            <a:ext cx="739226" cy="743280"/>
          </a:xfrm>
          <a:custGeom>
            <a:avLst/>
            <a:gdLst/>
            <a:ahLst/>
            <a:cxnLst/>
            <a:rect l="l" t="t" r="r" b="b"/>
            <a:pathLst>
              <a:path w="739226" h="743280">
                <a:moveTo>
                  <a:pt x="0" y="0"/>
                </a:moveTo>
                <a:lnTo>
                  <a:pt x="739226" y="0"/>
                </a:lnTo>
                <a:lnTo>
                  <a:pt x="739226" y="743281"/>
                </a:lnTo>
                <a:lnTo>
                  <a:pt x="0" y="74328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14" name="Freeform 14">
            <a:extLst>
              <a:ext uri="{FF2B5EF4-FFF2-40B4-BE49-F238E27FC236}">
                <a16:creationId xmlns:a16="http://schemas.microsoft.com/office/drawing/2014/main" id="{7A34A266-D03F-81CB-F6FD-124827CB02E4}"/>
              </a:ext>
            </a:extLst>
          </p:cNvPr>
          <p:cNvSpPr/>
          <p:nvPr/>
        </p:nvSpPr>
        <p:spPr>
          <a:xfrm>
            <a:off x="16982452" y="7357538"/>
            <a:ext cx="553695" cy="556732"/>
          </a:xfrm>
          <a:custGeom>
            <a:avLst/>
            <a:gdLst/>
            <a:ahLst/>
            <a:cxnLst/>
            <a:rect l="l" t="t" r="r" b="b"/>
            <a:pathLst>
              <a:path w="553695" h="556732">
                <a:moveTo>
                  <a:pt x="0" y="0"/>
                </a:moveTo>
                <a:lnTo>
                  <a:pt x="553696" y="0"/>
                </a:lnTo>
                <a:lnTo>
                  <a:pt x="553696" y="556732"/>
                </a:lnTo>
                <a:lnTo>
                  <a:pt x="0" y="55673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19" name="Freeform 19">
            <a:extLst>
              <a:ext uri="{FF2B5EF4-FFF2-40B4-BE49-F238E27FC236}">
                <a16:creationId xmlns:a16="http://schemas.microsoft.com/office/drawing/2014/main" id="{2FE2645B-5CDB-35B5-CAAE-4A10CC85DEF8}"/>
              </a:ext>
            </a:extLst>
          </p:cNvPr>
          <p:cNvSpPr/>
          <p:nvPr/>
        </p:nvSpPr>
        <p:spPr>
          <a:xfrm>
            <a:off x="14950804" y="3183586"/>
            <a:ext cx="739226" cy="743280"/>
          </a:xfrm>
          <a:custGeom>
            <a:avLst/>
            <a:gdLst/>
            <a:ahLst/>
            <a:cxnLst/>
            <a:rect l="l" t="t" r="r" b="b"/>
            <a:pathLst>
              <a:path w="739226" h="743280">
                <a:moveTo>
                  <a:pt x="0" y="0"/>
                </a:moveTo>
                <a:lnTo>
                  <a:pt x="739226" y="0"/>
                </a:lnTo>
                <a:lnTo>
                  <a:pt x="739226" y="743280"/>
                </a:lnTo>
                <a:lnTo>
                  <a:pt x="0" y="7432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IN"/>
          </a:p>
        </p:txBody>
      </p:sp>
      <p:sp>
        <p:nvSpPr>
          <p:cNvPr id="20" name="Text 1">
            <a:extLst>
              <a:ext uri="{FF2B5EF4-FFF2-40B4-BE49-F238E27FC236}">
                <a16:creationId xmlns:a16="http://schemas.microsoft.com/office/drawing/2014/main" id="{DC0109EA-D3D7-FEBC-284D-14DAE86EF6B3}"/>
              </a:ext>
            </a:extLst>
          </p:cNvPr>
          <p:cNvSpPr/>
          <p:nvPr/>
        </p:nvSpPr>
        <p:spPr>
          <a:xfrm>
            <a:off x="3048001" y="4199955"/>
            <a:ext cx="11554655" cy="635079"/>
          </a:xfrm>
          <a:prstGeom prst="rect">
            <a:avLst/>
          </a:prstGeom>
          <a:noFill/>
          <a:ln/>
        </p:spPr>
        <p:txBody>
          <a:bodyPr wrap="square" lIns="0" tIns="0" rIns="0" bIns="0" numCol="2" rtlCol="0" anchor="t"/>
          <a:lstStyle/>
          <a:p>
            <a:pPr marL="457200" indent="-457200">
              <a:buFont typeface="+mj-lt"/>
              <a:buAutoNum type="arabicPeriod"/>
            </a:pPr>
            <a:r>
              <a:rPr lang="en-US" sz="2000" b="1" dirty="0">
                <a:latin typeface="Arial" panose="020B0604020202020204" pitchFamily="34" charset="0"/>
                <a:cs typeface="Arial" panose="020B0604020202020204" pitchFamily="34" charset="0"/>
              </a:rPr>
              <a:t>Introduction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Overview of the Shrewsbury and Telford maternity scandal</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Purpose and significance of the report</a:t>
            </a:r>
          </a:p>
          <a:p>
            <a:pPr marL="457200" indent="-457200">
              <a:buFont typeface="+mj-lt"/>
              <a:buAutoNum type="arabicPeriod"/>
            </a:pPr>
            <a:r>
              <a:rPr lang="en-US" sz="2000" b="1" dirty="0">
                <a:latin typeface="Arial" panose="020B0604020202020204" pitchFamily="34" charset="0"/>
                <a:cs typeface="Arial" panose="020B0604020202020204" pitchFamily="34" charset="0"/>
              </a:rPr>
              <a:t>Background and Context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Key failures highlighted in the Ockenden Review</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National maternity care landscape</a:t>
            </a:r>
          </a:p>
          <a:p>
            <a:pPr marL="457200" indent="-457200">
              <a:buFont typeface="+mj-lt"/>
              <a:buAutoNum type="arabicPeriod"/>
            </a:pPr>
            <a:r>
              <a:rPr lang="en-US" sz="2000" b="1" dirty="0">
                <a:latin typeface="Arial" panose="020B0604020202020204" pitchFamily="34" charset="0"/>
                <a:cs typeface="Arial" panose="020B0604020202020204" pitchFamily="34" charset="0"/>
              </a:rPr>
              <a:t>Root Cause Analysis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Swiss Cheese Model</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Fishbone (Ishikawa) analysis</a:t>
            </a:r>
          </a:p>
          <a:p>
            <a:pPr marL="457200" indent="-457200">
              <a:buFont typeface="+mj-lt"/>
              <a:buAutoNum type="arabicPeriod"/>
            </a:pPr>
            <a:r>
              <a:rPr lang="en-US" sz="2000" b="1" dirty="0">
                <a:latin typeface="Arial" panose="020B0604020202020204" pitchFamily="34" charset="0"/>
                <a:cs typeface="Arial" panose="020B0604020202020204" pitchFamily="34" charset="0"/>
              </a:rPr>
              <a:t>Theoretical &amp; Quality Frameworks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Donabedian Structure–Process–Outcome model</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Systems thinking approach</a:t>
            </a:r>
          </a:p>
          <a:p>
            <a:pPr marL="457200" indent="-457200">
              <a:buFont typeface="+mj-lt"/>
              <a:buAutoNum type="arabicPeriod"/>
            </a:pPr>
            <a:r>
              <a:rPr lang="en-US" sz="2000" b="1" dirty="0">
                <a:latin typeface="Arial" panose="020B0604020202020204" pitchFamily="34" charset="0"/>
                <a:cs typeface="Arial" panose="020B0604020202020204" pitchFamily="34" charset="0"/>
              </a:rPr>
              <a:t>Policy &amp; Governance Issues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Failures in NICE guideline implementation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Weak CQC oversight and governance gaps</a:t>
            </a:r>
          </a:p>
          <a:p>
            <a:pPr marL="457200" indent="-457200">
              <a:buFont typeface="+mj-lt"/>
              <a:buAutoNum type="arabicPeriod"/>
            </a:pPr>
            <a:r>
              <a:rPr lang="en-US" sz="2000" b="1" dirty="0">
                <a:latin typeface="Arial" panose="020B0604020202020204" pitchFamily="34" charset="0"/>
                <a:cs typeface="Arial" panose="020B0604020202020204" pitchFamily="34" charset="0"/>
              </a:rPr>
              <a:t>Impact on Quality, Efficiency &amp; Equity</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Preventable harm, resource waste, and inequalities</a:t>
            </a:r>
          </a:p>
          <a:p>
            <a:pPr marL="457200" indent="-457200">
              <a:buFont typeface="+mj-lt"/>
              <a:buAutoNum type="arabicPeriod"/>
            </a:pPr>
            <a:r>
              <a:rPr lang="en-US" sz="2000" b="1" dirty="0">
                <a:latin typeface="Arial" panose="020B0604020202020204" pitchFamily="34" charset="0"/>
                <a:cs typeface="Arial" panose="020B0604020202020204" pitchFamily="34" charset="0"/>
              </a:rPr>
              <a:t>Recommendations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Strengthening leadership, Just Culture, improved staffing, communication, and monitoring</a:t>
            </a:r>
          </a:p>
          <a:p>
            <a:pPr marL="457200" indent="-457200">
              <a:buFont typeface="+mj-lt"/>
              <a:buAutoNum type="arabicPeriod"/>
            </a:pPr>
            <a:r>
              <a:rPr lang="en-US" sz="2000" b="1" dirty="0">
                <a:latin typeface="Arial" panose="020B0604020202020204" pitchFamily="34" charset="0"/>
                <a:cs typeface="Arial" panose="020B0604020202020204" pitchFamily="34" charset="0"/>
              </a:rPr>
              <a:t>Conclusion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Summary of systemic failures and implications for future maternity safety</a:t>
            </a:r>
          </a:p>
          <a:p>
            <a:pPr marL="285750" indent="-28575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sp>
        <p:nvSpPr>
          <p:cNvPr id="21" name="Text 2">
            <a:extLst>
              <a:ext uri="{FF2B5EF4-FFF2-40B4-BE49-F238E27FC236}">
                <a16:creationId xmlns:a16="http://schemas.microsoft.com/office/drawing/2014/main" id="{3B2C0667-9AF0-3981-14E5-07491681E097}"/>
              </a:ext>
            </a:extLst>
          </p:cNvPr>
          <p:cNvSpPr/>
          <p:nvPr/>
        </p:nvSpPr>
        <p:spPr>
          <a:xfrm>
            <a:off x="3280818" y="6378281"/>
            <a:ext cx="12039599" cy="1270159"/>
          </a:xfrm>
          <a:prstGeom prst="rect">
            <a:avLst/>
          </a:prstGeom>
          <a:noFill/>
          <a:ln/>
        </p:spPr>
        <p:txBody>
          <a:bodyPr wrap="square" lIns="0" tIns="0" rIns="0" bIns="0" rtlCol="0" anchor="t"/>
          <a:lstStyle/>
          <a:p>
            <a:pPr marL="285750" indent="-285750">
              <a:lnSpc>
                <a:spcPts val="2500"/>
              </a:lnSpc>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72DEDD30-5CE7-D199-5A9F-CC8C1158CB13}"/>
              </a:ext>
            </a:extLst>
          </p:cNvPr>
          <p:cNvSpPr txBox="1"/>
          <p:nvPr/>
        </p:nvSpPr>
        <p:spPr>
          <a:xfrm>
            <a:off x="2831177" y="3240546"/>
            <a:ext cx="9144000" cy="400110"/>
          </a:xfrm>
          <a:prstGeom prst="rect">
            <a:avLst/>
          </a:prstGeom>
          <a:noFill/>
        </p:spPr>
        <p:txBody>
          <a:bodyPr wrap="square">
            <a:spAutoFit/>
          </a:bodyPr>
          <a:lstStyle/>
          <a:p>
            <a:pPr>
              <a:buNone/>
            </a:pPr>
            <a:r>
              <a:rPr lang="en-US" sz="2000" dirty="0">
                <a:latin typeface="Arial" panose="020B0604020202020204" pitchFamily="34" charset="0"/>
                <a:cs typeface="Arial" panose="020B0604020202020204" pitchFamily="34" charset="0"/>
              </a:rPr>
              <a:t>The final written report will include:</a:t>
            </a:r>
          </a:p>
        </p:txBody>
      </p:sp>
    </p:spTree>
    <p:extLst>
      <p:ext uri="{BB962C8B-B14F-4D97-AF65-F5344CB8AC3E}">
        <p14:creationId xmlns:p14="http://schemas.microsoft.com/office/powerpoint/2010/main" val="679983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DE59">
                <a:alpha val="13500"/>
              </a:srgbClr>
            </a:gs>
            <a:gs pos="50000">
              <a:srgbClr val="459021">
                <a:alpha val="14000"/>
              </a:srgbClr>
            </a:gs>
            <a:gs pos="100000">
              <a:srgbClr val="FF9D66">
                <a:alpha val="45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flipV="1">
            <a:off x="14917159" y="-310640"/>
            <a:ext cx="3619748" cy="3786051"/>
          </a:xfrm>
          <a:custGeom>
            <a:avLst/>
            <a:gdLst/>
            <a:ahLst/>
            <a:cxnLst/>
            <a:rect l="l" t="t" r="r" b="b"/>
            <a:pathLst>
              <a:path w="3619748" h="3786051">
                <a:moveTo>
                  <a:pt x="0" y="3786052"/>
                </a:moveTo>
                <a:lnTo>
                  <a:pt x="3619748" y="3786052"/>
                </a:lnTo>
                <a:lnTo>
                  <a:pt x="3619748" y="0"/>
                </a:lnTo>
                <a:lnTo>
                  <a:pt x="0" y="0"/>
                </a:lnTo>
                <a:lnTo>
                  <a:pt x="0" y="3786052"/>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rot="-5400000" flipH="1" flipV="1">
            <a:off x="-767453" y="6001012"/>
            <a:ext cx="4551400" cy="4760506"/>
          </a:xfrm>
          <a:custGeom>
            <a:avLst/>
            <a:gdLst/>
            <a:ahLst/>
            <a:cxnLst/>
            <a:rect l="l" t="t" r="r" b="b"/>
            <a:pathLst>
              <a:path w="4551400" h="4760506">
                <a:moveTo>
                  <a:pt x="4551399" y="4760506"/>
                </a:moveTo>
                <a:lnTo>
                  <a:pt x="0" y="4760506"/>
                </a:lnTo>
                <a:lnTo>
                  <a:pt x="0" y="0"/>
                </a:lnTo>
                <a:lnTo>
                  <a:pt x="4551399" y="0"/>
                </a:lnTo>
                <a:lnTo>
                  <a:pt x="4551399" y="476050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a:off x="3475765" y="7747715"/>
            <a:ext cx="10650058" cy="3370695"/>
          </a:xfrm>
          <a:custGeom>
            <a:avLst/>
            <a:gdLst/>
            <a:ahLst/>
            <a:cxnLst/>
            <a:rect l="l" t="t" r="r" b="b"/>
            <a:pathLst>
              <a:path w="10650058" h="3370695">
                <a:moveTo>
                  <a:pt x="0" y="0"/>
                </a:moveTo>
                <a:lnTo>
                  <a:pt x="10650058" y="0"/>
                </a:lnTo>
                <a:lnTo>
                  <a:pt x="10650058" y="3370695"/>
                </a:lnTo>
                <a:lnTo>
                  <a:pt x="0" y="3370695"/>
                </a:lnTo>
                <a:lnTo>
                  <a:pt x="0" y="0"/>
                </a:lnTo>
                <a:close/>
              </a:path>
            </a:pathLst>
          </a:custGeom>
          <a:blipFill>
            <a:blip r:embed="rId4"/>
            <a:stretch>
              <a:fillRect t="-4000" b="-4000"/>
            </a:stretch>
          </a:blipFill>
        </p:spPr>
        <p:txBody>
          <a:bodyPr/>
          <a:lstStyle/>
          <a:p>
            <a:endParaRPr lang="en-IN"/>
          </a:p>
        </p:txBody>
      </p:sp>
      <p:sp>
        <p:nvSpPr>
          <p:cNvPr id="5" name="Freeform 5"/>
          <p:cNvSpPr/>
          <p:nvPr/>
        </p:nvSpPr>
        <p:spPr>
          <a:xfrm>
            <a:off x="4788985" y="4618230"/>
            <a:ext cx="8710030" cy="4640070"/>
          </a:xfrm>
          <a:custGeom>
            <a:avLst/>
            <a:gdLst/>
            <a:ahLst/>
            <a:cxnLst/>
            <a:rect l="l" t="t" r="r" b="b"/>
            <a:pathLst>
              <a:path w="8710030" h="4640070">
                <a:moveTo>
                  <a:pt x="0" y="0"/>
                </a:moveTo>
                <a:lnTo>
                  <a:pt x="8710030" y="0"/>
                </a:lnTo>
                <a:lnTo>
                  <a:pt x="8710030" y="4640070"/>
                </a:lnTo>
                <a:lnTo>
                  <a:pt x="0" y="46400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1381518">
            <a:off x="2592390" y="4322989"/>
            <a:ext cx="2661220" cy="1485445"/>
          </a:xfrm>
          <a:custGeom>
            <a:avLst/>
            <a:gdLst/>
            <a:ahLst/>
            <a:cxnLst/>
            <a:rect l="l" t="t" r="r" b="b"/>
            <a:pathLst>
              <a:path w="2661220" h="1485445">
                <a:moveTo>
                  <a:pt x="0" y="0"/>
                </a:moveTo>
                <a:lnTo>
                  <a:pt x="2661220" y="0"/>
                </a:lnTo>
                <a:lnTo>
                  <a:pt x="2661220" y="1485445"/>
                </a:lnTo>
                <a:lnTo>
                  <a:pt x="0" y="148544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a:off x="14376150" y="5015361"/>
            <a:ext cx="801057" cy="800056"/>
          </a:xfrm>
          <a:custGeom>
            <a:avLst/>
            <a:gdLst/>
            <a:ahLst/>
            <a:cxnLst/>
            <a:rect l="l" t="t" r="r" b="b"/>
            <a:pathLst>
              <a:path w="801057" h="800056">
                <a:moveTo>
                  <a:pt x="0" y="0"/>
                </a:moveTo>
                <a:lnTo>
                  <a:pt x="801057" y="0"/>
                </a:lnTo>
                <a:lnTo>
                  <a:pt x="801057" y="800055"/>
                </a:lnTo>
                <a:lnTo>
                  <a:pt x="0" y="800055"/>
                </a:lnTo>
                <a:lnTo>
                  <a:pt x="0" y="0"/>
                </a:lnTo>
                <a:close/>
              </a:path>
            </a:pathLst>
          </a:custGeom>
          <a:blipFill>
            <a:blip r:embed="rId9"/>
            <a:stretch>
              <a:fillRect/>
            </a:stretch>
          </a:blipFill>
        </p:spPr>
        <p:txBody>
          <a:bodyPr/>
          <a:lstStyle/>
          <a:p>
            <a:endParaRPr lang="en-IN"/>
          </a:p>
        </p:txBody>
      </p:sp>
      <p:sp>
        <p:nvSpPr>
          <p:cNvPr id="8" name="Freeform 8"/>
          <p:cNvSpPr/>
          <p:nvPr/>
        </p:nvSpPr>
        <p:spPr>
          <a:xfrm rot="1291858">
            <a:off x="2579382" y="5602240"/>
            <a:ext cx="1792765" cy="1882168"/>
          </a:xfrm>
          <a:custGeom>
            <a:avLst/>
            <a:gdLst/>
            <a:ahLst/>
            <a:cxnLst/>
            <a:rect l="l" t="t" r="r" b="b"/>
            <a:pathLst>
              <a:path w="1792765" h="1882168">
                <a:moveTo>
                  <a:pt x="0" y="0"/>
                </a:moveTo>
                <a:lnTo>
                  <a:pt x="1792766" y="0"/>
                </a:lnTo>
                <a:lnTo>
                  <a:pt x="1792766" y="1882168"/>
                </a:lnTo>
                <a:lnTo>
                  <a:pt x="0" y="1882168"/>
                </a:lnTo>
                <a:lnTo>
                  <a:pt x="0" y="0"/>
                </a:lnTo>
                <a:close/>
              </a:path>
            </a:pathLst>
          </a:custGeom>
          <a:blipFill>
            <a:blip r:embed="rId10"/>
            <a:stretch>
              <a:fillRect/>
            </a:stretch>
          </a:blipFill>
        </p:spPr>
        <p:txBody>
          <a:bodyPr/>
          <a:lstStyle/>
          <a:p>
            <a:endParaRPr lang="en-IN"/>
          </a:p>
        </p:txBody>
      </p:sp>
      <p:sp>
        <p:nvSpPr>
          <p:cNvPr id="9" name="Freeform 9"/>
          <p:cNvSpPr/>
          <p:nvPr/>
        </p:nvSpPr>
        <p:spPr>
          <a:xfrm>
            <a:off x="15978264" y="3475412"/>
            <a:ext cx="1133337" cy="1131921"/>
          </a:xfrm>
          <a:custGeom>
            <a:avLst/>
            <a:gdLst/>
            <a:ahLst/>
            <a:cxnLst/>
            <a:rect l="l" t="t" r="r" b="b"/>
            <a:pathLst>
              <a:path w="1133337" h="1131921">
                <a:moveTo>
                  <a:pt x="0" y="0"/>
                </a:moveTo>
                <a:lnTo>
                  <a:pt x="1133337" y="0"/>
                </a:lnTo>
                <a:lnTo>
                  <a:pt x="1133337" y="1131920"/>
                </a:lnTo>
                <a:lnTo>
                  <a:pt x="0" y="1131920"/>
                </a:lnTo>
                <a:lnTo>
                  <a:pt x="0" y="0"/>
                </a:lnTo>
                <a:close/>
              </a:path>
            </a:pathLst>
          </a:custGeom>
          <a:blipFill>
            <a:blip r:embed="rId9"/>
            <a:stretch>
              <a:fillRect/>
            </a:stretch>
          </a:blipFill>
        </p:spPr>
        <p:txBody>
          <a:bodyPr/>
          <a:lstStyle/>
          <a:p>
            <a:endParaRPr lang="en-IN"/>
          </a:p>
        </p:txBody>
      </p:sp>
      <p:sp>
        <p:nvSpPr>
          <p:cNvPr id="10" name="Freeform 10"/>
          <p:cNvSpPr/>
          <p:nvPr/>
        </p:nvSpPr>
        <p:spPr>
          <a:xfrm>
            <a:off x="1088602" y="5143500"/>
            <a:ext cx="839289" cy="838240"/>
          </a:xfrm>
          <a:custGeom>
            <a:avLst/>
            <a:gdLst/>
            <a:ahLst/>
            <a:cxnLst/>
            <a:rect l="l" t="t" r="r" b="b"/>
            <a:pathLst>
              <a:path w="839289" h="838240">
                <a:moveTo>
                  <a:pt x="0" y="0"/>
                </a:moveTo>
                <a:lnTo>
                  <a:pt x="839289" y="0"/>
                </a:lnTo>
                <a:lnTo>
                  <a:pt x="839289" y="838240"/>
                </a:lnTo>
                <a:lnTo>
                  <a:pt x="0" y="838240"/>
                </a:lnTo>
                <a:lnTo>
                  <a:pt x="0" y="0"/>
                </a:lnTo>
                <a:close/>
              </a:path>
            </a:pathLst>
          </a:custGeom>
          <a:blipFill>
            <a:blip r:embed="rId9"/>
            <a:stretch>
              <a:fillRect/>
            </a:stretch>
          </a:blipFill>
        </p:spPr>
        <p:txBody>
          <a:bodyPr/>
          <a:lstStyle/>
          <a:p>
            <a:endParaRPr lang="en-IN"/>
          </a:p>
        </p:txBody>
      </p:sp>
      <p:sp>
        <p:nvSpPr>
          <p:cNvPr id="18" name="Freeform 18"/>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19" name="Freeform 19"/>
          <p:cNvSpPr/>
          <p:nvPr/>
        </p:nvSpPr>
        <p:spPr>
          <a:xfrm>
            <a:off x="15360168" y="6411416"/>
            <a:ext cx="1899132" cy="1336299"/>
          </a:xfrm>
          <a:custGeom>
            <a:avLst/>
            <a:gdLst/>
            <a:ahLst/>
            <a:cxnLst/>
            <a:rect l="l" t="t" r="r" b="b"/>
            <a:pathLst>
              <a:path w="1899132" h="1336299">
                <a:moveTo>
                  <a:pt x="0" y="0"/>
                </a:moveTo>
                <a:lnTo>
                  <a:pt x="1899132" y="0"/>
                </a:lnTo>
                <a:lnTo>
                  <a:pt x="1899132" y="1336299"/>
                </a:lnTo>
                <a:lnTo>
                  <a:pt x="0" y="1336299"/>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20" name="TextBox 20"/>
          <p:cNvSpPr txBox="1"/>
          <p:nvPr/>
        </p:nvSpPr>
        <p:spPr>
          <a:xfrm>
            <a:off x="5219344" y="2123521"/>
            <a:ext cx="7849312" cy="1179935"/>
          </a:xfrm>
          <a:prstGeom prst="rect">
            <a:avLst/>
          </a:prstGeom>
        </p:spPr>
        <p:txBody>
          <a:bodyPr lIns="0" tIns="0" rIns="0" bIns="0" rtlCol="0" anchor="t">
            <a:spAutoFit/>
          </a:bodyPr>
          <a:lstStyle/>
          <a:p>
            <a:pPr algn="ctr">
              <a:lnSpc>
                <a:spcPts val="8746"/>
              </a:lnSpc>
            </a:pPr>
            <a:r>
              <a:rPr lang="en-US" sz="9110">
                <a:solidFill>
                  <a:srgbClr val="000000"/>
                </a:solidFill>
                <a:latin typeface="League Spartan"/>
                <a:ea typeface="League Spartan"/>
                <a:cs typeface="League Spartan"/>
                <a:sym typeface="League Spartan"/>
              </a:rPr>
              <a:t>Thank You</a:t>
            </a:r>
          </a:p>
        </p:txBody>
      </p:sp>
      <p:sp>
        <p:nvSpPr>
          <p:cNvPr id="22" name="TextBox 22"/>
          <p:cNvSpPr txBox="1"/>
          <p:nvPr/>
        </p:nvSpPr>
        <p:spPr>
          <a:xfrm>
            <a:off x="15502621" y="8337524"/>
            <a:ext cx="1579273" cy="182707"/>
          </a:xfrm>
          <a:prstGeom prst="rect">
            <a:avLst/>
          </a:prstGeom>
        </p:spPr>
        <p:txBody>
          <a:bodyPr lIns="0" tIns="0" rIns="0" bIns="0" rtlCol="0" anchor="t">
            <a:spAutoFit/>
          </a:bodyPr>
          <a:lstStyle/>
          <a:p>
            <a:pPr algn="ctr">
              <a:lnSpc>
                <a:spcPts val="1405"/>
              </a:lnSpc>
            </a:pPr>
            <a:r>
              <a:rPr lang="en-US" sz="1494">
                <a:solidFill>
                  <a:srgbClr val="FFFFFF"/>
                </a:solidFill>
                <a:latin typeface="League Spartan"/>
                <a:ea typeface="League Spartan"/>
                <a:cs typeface="League Spartan"/>
                <a:sym typeface="League Spartan"/>
              </a:rPr>
              <a:t>Learn More</a:t>
            </a:r>
          </a:p>
        </p:txBody>
      </p:sp>
      <p:sp>
        <p:nvSpPr>
          <p:cNvPr id="24" name="Freeform 24"/>
          <p:cNvSpPr/>
          <p:nvPr/>
        </p:nvSpPr>
        <p:spPr>
          <a:xfrm rot="4522270" flipH="1">
            <a:off x="1129458" y="3678664"/>
            <a:ext cx="1445917" cy="1017400"/>
          </a:xfrm>
          <a:custGeom>
            <a:avLst/>
            <a:gdLst/>
            <a:ahLst/>
            <a:cxnLst/>
            <a:rect l="l" t="t" r="r" b="b"/>
            <a:pathLst>
              <a:path w="1445917" h="1017400">
                <a:moveTo>
                  <a:pt x="1445917" y="0"/>
                </a:moveTo>
                <a:lnTo>
                  <a:pt x="0" y="0"/>
                </a:lnTo>
                <a:lnTo>
                  <a:pt x="0" y="1017399"/>
                </a:lnTo>
                <a:lnTo>
                  <a:pt x="1445917" y="1017399"/>
                </a:lnTo>
                <a:lnTo>
                  <a:pt x="1445917"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25" name="TextBox 25"/>
          <p:cNvSpPr txBox="1"/>
          <p:nvPr/>
        </p:nvSpPr>
        <p:spPr>
          <a:xfrm>
            <a:off x="5459636" y="3150492"/>
            <a:ext cx="7368728" cy="711217"/>
          </a:xfrm>
          <a:prstGeom prst="rect">
            <a:avLst/>
          </a:prstGeom>
        </p:spPr>
        <p:txBody>
          <a:bodyPr lIns="0" tIns="0" rIns="0" bIns="0" rtlCol="0" anchor="t">
            <a:spAutoFit/>
          </a:bodyPr>
          <a:lstStyle/>
          <a:p>
            <a:pPr algn="ctr">
              <a:lnSpc>
                <a:spcPts val="5352"/>
              </a:lnSpc>
            </a:pPr>
            <a:r>
              <a:rPr lang="en-US" sz="5575">
                <a:solidFill>
                  <a:srgbClr val="000000"/>
                </a:solidFill>
                <a:latin typeface="League Spartan"/>
                <a:ea typeface="League Spartan"/>
                <a:cs typeface="League Spartan"/>
                <a:sym typeface="League Spartan"/>
              </a:rPr>
              <a:t>Q And A Session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DE59">
                <a:alpha val="13500"/>
              </a:srgbClr>
            </a:gs>
            <a:gs pos="50000">
              <a:srgbClr val="459021">
                <a:alpha val="14000"/>
              </a:srgbClr>
            </a:gs>
            <a:gs pos="100000">
              <a:srgbClr val="FF9D66">
                <a:alpha val="4500"/>
              </a:srgbClr>
            </a:gs>
          </a:gsLst>
          <a:lin ang="0"/>
        </a:gradFill>
        <a:effectLst/>
      </p:bgPr>
    </p:bg>
    <p:spTree>
      <p:nvGrpSpPr>
        <p:cNvPr id="1" name="">
          <a:extLst>
            <a:ext uri="{FF2B5EF4-FFF2-40B4-BE49-F238E27FC236}">
              <a16:creationId xmlns:a16="http://schemas.microsoft.com/office/drawing/2014/main" id="{15198D02-6A40-56D2-63AA-531784B7E98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91CE430-029F-18B3-87A0-A7FD52FB8D89}"/>
              </a:ext>
            </a:extLst>
          </p:cNvPr>
          <p:cNvSpPr/>
          <p:nvPr/>
        </p:nvSpPr>
        <p:spPr>
          <a:xfrm flipV="1">
            <a:off x="14782800" y="-77262"/>
            <a:ext cx="3619748" cy="3786051"/>
          </a:xfrm>
          <a:custGeom>
            <a:avLst/>
            <a:gdLst/>
            <a:ahLst/>
            <a:cxnLst/>
            <a:rect l="l" t="t" r="r" b="b"/>
            <a:pathLst>
              <a:path w="3619748" h="3786051">
                <a:moveTo>
                  <a:pt x="0" y="3786052"/>
                </a:moveTo>
                <a:lnTo>
                  <a:pt x="3619748" y="3786052"/>
                </a:lnTo>
                <a:lnTo>
                  <a:pt x="3619748" y="0"/>
                </a:lnTo>
                <a:lnTo>
                  <a:pt x="0" y="0"/>
                </a:lnTo>
                <a:lnTo>
                  <a:pt x="0" y="3786052"/>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a:extLst>
              <a:ext uri="{FF2B5EF4-FFF2-40B4-BE49-F238E27FC236}">
                <a16:creationId xmlns:a16="http://schemas.microsoft.com/office/drawing/2014/main" id="{7912496A-1289-571A-E351-262D6E849569}"/>
              </a:ext>
            </a:extLst>
          </p:cNvPr>
          <p:cNvSpPr/>
          <p:nvPr/>
        </p:nvSpPr>
        <p:spPr>
          <a:xfrm rot="-5400000" flipH="1" flipV="1">
            <a:off x="-47847" y="5800947"/>
            <a:ext cx="4551400" cy="4760506"/>
          </a:xfrm>
          <a:custGeom>
            <a:avLst/>
            <a:gdLst/>
            <a:ahLst/>
            <a:cxnLst/>
            <a:rect l="l" t="t" r="r" b="b"/>
            <a:pathLst>
              <a:path w="4551400" h="4760506">
                <a:moveTo>
                  <a:pt x="4551399" y="4760506"/>
                </a:moveTo>
                <a:lnTo>
                  <a:pt x="0" y="4760506"/>
                </a:lnTo>
                <a:lnTo>
                  <a:pt x="0" y="0"/>
                </a:lnTo>
                <a:lnTo>
                  <a:pt x="4551399" y="0"/>
                </a:lnTo>
                <a:lnTo>
                  <a:pt x="4551399" y="476050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0" name="TextBox 20">
            <a:extLst>
              <a:ext uri="{FF2B5EF4-FFF2-40B4-BE49-F238E27FC236}">
                <a16:creationId xmlns:a16="http://schemas.microsoft.com/office/drawing/2014/main" id="{C6EDA5E9-D2A3-E2B0-9F12-6C74C24A0E4F}"/>
              </a:ext>
            </a:extLst>
          </p:cNvPr>
          <p:cNvSpPr txBox="1"/>
          <p:nvPr/>
        </p:nvSpPr>
        <p:spPr>
          <a:xfrm>
            <a:off x="224063" y="635829"/>
            <a:ext cx="7849312" cy="1179935"/>
          </a:xfrm>
          <a:prstGeom prst="rect">
            <a:avLst/>
          </a:prstGeom>
        </p:spPr>
        <p:txBody>
          <a:bodyPr lIns="0" tIns="0" rIns="0" bIns="0" rtlCol="0" anchor="t">
            <a:spAutoFit/>
          </a:bodyPr>
          <a:lstStyle/>
          <a:p>
            <a:pPr algn="ctr">
              <a:lnSpc>
                <a:spcPts val="8746"/>
              </a:lnSpc>
            </a:pPr>
            <a:r>
              <a:rPr lang="en-US" sz="9110" dirty="0">
                <a:solidFill>
                  <a:srgbClr val="000000"/>
                </a:solidFill>
                <a:latin typeface="League Spartan"/>
                <a:ea typeface="League Spartan"/>
                <a:cs typeface="League Spartan"/>
                <a:sym typeface="League Spartan"/>
              </a:rPr>
              <a:t>References:</a:t>
            </a:r>
          </a:p>
        </p:txBody>
      </p:sp>
      <p:sp>
        <p:nvSpPr>
          <p:cNvPr id="22" name="TextBox 22">
            <a:extLst>
              <a:ext uri="{FF2B5EF4-FFF2-40B4-BE49-F238E27FC236}">
                <a16:creationId xmlns:a16="http://schemas.microsoft.com/office/drawing/2014/main" id="{1ECB2E35-324D-6918-D687-94B06CCA679E}"/>
              </a:ext>
            </a:extLst>
          </p:cNvPr>
          <p:cNvSpPr txBox="1"/>
          <p:nvPr/>
        </p:nvSpPr>
        <p:spPr>
          <a:xfrm>
            <a:off x="15502621" y="8337524"/>
            <a:ext cx="1579273" cy="182707"/>
          </a:xfrm>
          <a:prstGeom prst="rect">
            <a:avLst/>
          </a:prstGeom>
        </p:spPr>
        <p:txBody>
          <a:bodyPr lIns="0" tIns="0" rIns="0" bIns="0" rtlCol="0" anchor="t">
            <a:spAutoFit/>
          </a:bodyPr>
          <a:lstStyle/>
          <a:p>
            <a:pPr algn="ctr">
              <a:lnSpc>
                <a:spcPts val="1405"/>
              </a:lnSpc>
            </a:pPr>
            <a:r>
              <a:rPr lang="en-US" sz="1494">
                <a:solidFill>
                  <a:srgbClr val="FFFFFF"/>
                </a:solidFill>
                <a:latin typeface="League Spartan"/>
                <a:ea typeface="League Spartan"/>
                <a:cs typeface="League Spartan"/>
                <a:sym typeface="League Spartan"/>
              </a:rPr>
              <a:t>Learn More</a:t>
            </a:r>
          </a:p>
        </p:txBody>
      </p:sp>
      <p:sp>
        <p:nvSpPr>
          <p:cNvPr id="11" name="Rectangle 1">
            <a:extLst>
              <a:ext uri="{FF2B5EF4-FFF2-40B4-BE49-F238E27FC236}">
                <a16:creationId xmlns:a16="http://schemas.microsoft.com/office/drawing/2014/main" id="{A4D6FE76-22F5-9D69-9328-646DD64FB42E}"/>
              </a:ext>
            </a:extLst>
          </p:cNvPr>
          <p:cNvSpPr>
            <a:spLocks noChangeArrowheads="1"/>
          </p:cNvSpPr>
          <p:nvPr/>
        </p:nvSpPr>
        <p:spPr bwMode="auto">
          <a:xfrm>
            <a:off x="381000" y="1766767"/>
            <a:ext cx="17260608" cy="7478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Care Quality Commission (2024) </a:t>
            </a:r>
            <a:r>
              <a:rPr lang="en-IN" sz="2000" i="1" dirty="0">
                <a:latin typeface="Arial" panose="020B0604020202020204" pitchFamily="34" charset="0"/>
                <a:cs typeface="Arial" panose="020B0604020202020204" pitchFamily="34" charset="0"/>
              </a:rPr>
              <a:t>Review of maternity services across England, 2022–2024</a:t>
            </a:r>
            <a:r>
              <a:rPr lang="en-IN" sz="2000" dirty="0">
                <a:latin typeface="Arial" panose="020B0604020202020204" pitchFamily="34" charset="0"/>
                <a:cs typeface="Arial" panose="020B0604020202020204" pitchFamily="34" charset="0"/>
              </a:rPr>
              <a:t>. London: CQC. Accessible at: </a:t>
            </a:r>
            <a:r>
              <a:rPr lang="en-IN" sz="2000" dirty="0">
                <a:latin typeface="Arial" panose="020B0604020202020204" pitchFamily="34" charset="0"/>
                <a:cs typeface="Arial" panose="020B0604020202020204" pitchFamily="34" charset="0"/>
                <a:hlinkClick r:id="rId4"/>
              </a:rPr>
              <a:t>https://www.cqc.org.uk/publications/maternity-services-2022-2024/safety</a:t>
            </a:r>
            <a:r>
              <a:rPr lang="en-IN" sz="2000" dirty="0">
                <a:latin typeface="Arial" panose="020B0604020202020204" pitchFamily="34" charset="0"/>
                <a:cs typeface="Arial" panose="020B0604020202020204" pitchFamily="34" charset="0"/>
              </a:rPr>
              <a:t> (Accessed: 15 November 2025).</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Department of Health (2015) </a:t>
            </a:r>
            <a:r>
              <a:rPr lang="en-IN" sz="2000" i="1" dirty="0">
                <a:latin typeface="Arial" panose="020B0604020202020204" pitchFamily="34" charset="0"/>
                <a:cs typeface="Arial" panose="020B0604020202020204" pitchFamily="34" charset="0"/>
              </a:rPr>
              <a:t>National initiative aimed at reducing stillbirth and infant mortality by 50%</a:t>
            </a:r>
            <a:r>
              <a:rPr lang="en-IN" sz="2000" dirty="0">
                <a:latin typeface="Arial" panose="020B0604020202020204" pitchFamily="34" charset="0"/>
                <a:cs typeface="Arial" panose="020B0604020202020204" pitchFamily="34" charset="0"/>
              </a:rPr>
              <a:t>. London: Department of Health. Available from: </a:t>
            </a:r>
            <a:r>
              <a:rPr lang="en-IN" sz="2000" dirty="0">
                <a:latin typeface="Arial" panose="020B0604020202020204" pitchFamily="34" charset="0"/>
                <a:cs typeface="Arial" panose="020B0604020202020204" pitchFamily="34" charset="0"/>
                <a:hlinkClick r:id="rId5"/>
              </a:rPr>
              <a:t>https://www.gov.uk/government/news/new-ambition-to-halve-rate-of-stillbirths-and-infant-deaths</a:t>
            </a:r>
            <a:r>
              <a:rPr lang="en-IN" sz="2000" dirty="0">
                <a:latin typeface="Arial" panose="020B0604020202020204" pitchFamily="34" charset="0"/>
                <a:cs typeface="Arial" panose="020B0604020202020204" pitchFamily="34" charset="0"/>
              </a:rPr>
              <a:t> (Accessed: 15 November 2025).</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Donabedian, A. (1988) ‘Core principles for evaluating healthcare quality’, </a:t>
            </a:r>
            <a:r>
              <a:rPr lang="en-IN" sz="2000" i="1" dirty="0">
                <a:latin typeface="Arial" panose="020B0604020202020204" pitchFamily="34" charset="0"/>
                <a:cs typeface="Arial" panose="020B0604020202020204" pitchFamily="34" charset="0"/>
              </a:rPr>
              <a:t>JAMA</a:t>
            </a:r>
            <a:r>
              <a:rPr lang="en-IN" sz="2000" dirty="0">
                <a:latin typeface="Arial" panose="020B0604020202020204" pitchFamily="34" charset="0"/>
                <a:cs typeface="Arial" panose="020B0604020202020204" pitchFamily="34" charset="0"/>
              </a:rPr>
              <a:t>, 260(12), pp. 1743–1748.</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NHS England (2016) </a:t>
            </a:r>
            <a:r>
              <a:rPr lang="en-IN" sz="2000" i="1" dirty="0">
                <a:latin typeface="Arial" panose="020B0604020202020204" pitchFamily="34" charset="0"/>
                <a:cs typeface="Arial" panose="020B0604020202020204" pitchFamily="34" charset="0"/>
              </a:rPr>
              <a:t>Better Births: strategic plan for maternity transformation over five years</a:t>
            </a:r>
            <a:r>
              <a:rPr lang="en-IN" sz="2000" dirty="0">
                <a:latin typeface="Arial" panose="020B0604020202020204" pitchFamily="34" charset="0"/>
                <a:cs typeface="Arial" panose="020B0604020202020204" pitchFamily="34" charset="0"/>
              </a:rPr>
              <a:t>. London: NHS England. Available at:</a:t>
            </a:r>
            <a:br>
              <a:rPr lang="en-IN" sz="2000" dirty="0">
                <a:latin typeface="Arial" panose="020B0604020202020204" pitchFamily="34" charset="0"/>
                <a:cs typeface="Arial" panose="020B0604020202020204" pitchFamily="34" charset="0"/>
              </a:rPr>
            </a:br>
            <a:r>
              <a:rPr lang="en-IN" sz="2000" dirty="0">
                <a:latin typeface="Arial" panose="020B0604020202020204" pitchFamily="34" charset="0"/>
                <a:cs typeface="Arial" panose="020B0604020202020204" pitchFamily="34" charset="0"/>
                <a:hlinkClick r:id="rId6"/>
              </a:rPr>
              <a:t>https://www.england.nhs.uk/publication/better-births-improving-outcomes-of-maternity-services-in-england-a-five-year-forward-view-for-maternity-care</a:t>
            </a:r>
            <a:r>
              <a:rPr lang="en-IN" sz="2000" dirty="0">
                <a:latin typeface="Arial" panose="020B0604020202020204" pitchFamily="34" charset="0"/>
                <a:cs typeface="Arial" panose="020B0604020202020204" pitchFamily="34" charset="0"/>
              </a:rPr>
              <a:t> (Accessed: 15 November 2025).</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NHS England (2018) </a:t>
            </a:r>
            <a:r>
              <a:rPr lang="en-IN" sz="2000" i="1" dirty="0">
                <a:latin typeface="Arial" panose="020B0604020202020204" pitchFamily="34" charset="0"/>
                <a:cs typeface="Arial" panose="020B0604020202020204" pitchFamily="34" charset="0"/>
              </a:rPr>
              <a:t>Being Fair: promoting a Just Culture following patient safety events</a:t>
            </a:r>
            <a:r>
              <a:rPr lang="en-IN" sz="2000" dirty="0">
                <a:latin typeface="Arial" panose="020B0604020202020204" pitchFamily="34" charset="0"/>
                <a:cs typeface="Arial" panose="020B0604020202020204" pitchFamily="34" charset="0"/>
              </a:rPr>
              <a:t>. London: NHS England. Accessed from:</a:t>
            </a:r>
            <a:br>
              <a:rPr lang="en-IN" sz="2000" dirty="0">
                <a:latin typeface="Arial" panose="020B0604020202020204" pitchFamily="34" charset="0"/>
                <a:cs typeface="Arial" panose="020B0604020202020204" pitchFamily="34" charset="0"/>
              </a:rPr>
            </a:br>
            <a:r>
              <a:rPr lang="en-IN" sz="2000" dirty="0">
                <a:latin typeface="Arial" panose="020B0604020202020204" pitchFamily="34" charset="0"/>
                <a:cs typeface="Arial" panose="020B0604020202020204" pitchFamily="34" charset="0"/>
                <a:hlinkClick r:id="rId7"/>
              </a:rPr>
              <a:t>https://www.england.nhs.uk/patient-safety/patient-safety-culture/being-fair-tool</a:t>
            </a:r>
            <a:r>
              <a:rPr lang="en-IN" sz="2000" dirty="0">
                <a:latin typeface="Arial" panose="020B0604020202020204" pitchFamily="34" charset="0"/>
                <a:cs typeface="Arial" panose="020B0604020202020204" pitchFamily="34" charset="0"/>
              </a:rPr>
              <a:t> (Accessed: 15 November 2025).</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NHS England (2019a) </a:t>
            </a:r>
            <a:r>
              <a:rPr lang="en-IN" sz="2000" i="1" dirty="0">
                <a:latin typeface="Arial" panose="020B0604020202020204" pitchFamily="34" charset="0"/>
                <a:cs typeface="Arial" panose="020B0604020202020204" pitchFamily="34" charset="0"/>
              </a:rPr>
              <a:t>Saving Babies’ Lives (Version 2): updated care bundle to prevent perinatal deaths</a:t>
            </a:r>
            <a:r>
              <a:rPr lang="en-IN" sz="2000" dirty="0">
                <a:latin typeface="Arial" panose="020B0604020202020204" pitchFamily="34" charset="0"/>
                <a:cs typeface="Arial" panose="020B0604020202020204" pitchFamily="34" charset="0"/>
              </a:rPr>
              <a:t>. London: NHS England. Available at:</a:t>
            </a:r>
            <a:br>
              <a:rPr lang="en-IN" sz="2000" dirty="0">
                <a:latin typeface="Arial" panose="020B0604020202020204" pitchFamily="34" charset="0"/>
                <a:cs typeface="Arial" panose="020B0604020202020204" pitchFamily="34" charset="0"/>
              </a:rPr>
            </a:br>
            <a:r>
              <a:rPr lang="en-IN" sz="2000" dirty="0">
                <a:latin typeface="Arial" panose="020B0604020202020204" pitchFamily="34" charset="0"/>
                <a:cs typeface="Arial" panose="020B0604020202020204" pitchFamily="34" charset="0"/>
                <a:hlinkClick r:id="rId8"/>
              </a:rPr>
              <a:t>https://www.england.nhs.uk/publication/saving-babies-lives-version-two-a-care-bundle-for-reducing-perinatal-mortality</a:t>
            </a:r>
            <a:r>
              <a:rPr lang="en-IN" sz="2000" dirty="0">
                <a:latin typeface="Arial" panose="020B0604020202020204" pitchFamily="34" charset="0"/>
                <a:cs typeface="Arial" panose="020B0604020202020204" pitchFamily="34" charset="0"/>
              </a:rPr>
              <a:t> (Accessed: 15 November 2025).</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NHS England (2019b) </a:t>
            </a:r>
            <a:r>
              <a:rPr lang="en-IN" sz="2000" i="1" dirty="0">
                <a:latin typeface="Arial" panose="020B0604020202020204" pitchFamily="34" charset="0"/>
                <a:cs typeface="Arial" panose="020B0604020202020204" pitchFamily="34" charset="0"/>
              </a:rPr>
              <a:t>The NHS Patient Safety Strategy: safer culture, systems and care</a:t>
            </a:r>
            <a:r>
              <a:rPr lang="en-IN" sz="2000" dirty="0">
                <a:latin typeface="Arial" panose="020B0604020202020204" pitchFamily="34" charset="0"/>
                <a:cs typeface="Arial" panose="020B0604020202020204" pitchFamily="34" charset="0"/>
              </a:rPr>
              <a:t>. London: NHS England. Available at:</a:t>
            </a:r>
            <a:br>
              <a:rPr lang="en-IN" sz="2000" dirty="0">
                <a:latin typeface="Arial" panose="020B0604020202020204" pitchFamily="34" charset="0"/>
                <a:cs typeface="Arial" panose="020B0604020202020204" pitchFamily="34" charset="0"/>
              </a:rPr>
            </a:br>
            <a:r>
              <a:rPr lang="en-IN" sz="2000" dirty="0">
                <a:latin typeface="Arial" panose="020B0604020202020204" pitchFamily="34" charset="0"/>
                <a:cs typeface="Arial" panose="020B0604020202020204" pitchFamily="34" charset="0"/>
                <a:hlinkClick r:id="rId9"/>
              </a:rPr>
              <a:t>https://www.england.nhs.uk/patient-safety/the-nhs-patient-safety-strategy</a:t>
            </a:r>
            <a:r>
              <a:rPr lang="en-IN" sz="2000" dirty="0">
                <a:latin typeface="Arial" panose="020B0604020202020204" pitchFamily="34" charset="0"/>
                <a:cs typeface="Arial" panose="020B0604020202020204" pitchFamily="34" charset="0"/>
              </a:rPr>
              <a:t> (Accessed: 15 November 2025).</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NHS England (2020) </a:t>
            </a:r>
            <a:r>
              <a:rPr lang="en-IN" sz="2000" i="1" dirty="0">
                <a:latin typeface="Arial" panose="020B0604020202020204" pitchFamily="34" charset="0"/>
                <a:cs typeface="Arial" panose="020B0604020202020204" pitchFamily="34" charset="0"/>
              </a:rPr>
              <a:t>Patient Safety Incident Response Framework (PSIRF): introductory material</a:t>
            </a:r>
            <a:r>
              <a:rPr lang="en-IN" sz="2000" dirty="0">
                <a:latin typeface="Arial" panose="020B0604020202020204" pitchFamily="34" charset="0"/>
                <a:cs typeface="Arial" panose="020B0604020202020204" pitchFamily="34" charset="0"/>
              </a:rPr>
              <a:t>. London: NHS England. Accessible at:</a:t>
            </a:r>
            <a:br>
              <a:rPr lang="en-IN" sz="2000" dirty="0">
                <a:latin typeface="Arial" panose="020B0604020202020204" pitchFamily="34" charset="0"/>
                <a:cs typeface="Arial" panose="020B0604020202020204" pitchFamily="34" charset="0"/>
              </a:rPr>
            </a:br>
            <a:r>
              <a:rPr lang="en-IN" sz="2000" dirty="0">
                <a:latin typeface="Arial" panose="020B0604020202020204" pitchFamily="34" charset="0"/>
                <a:cs typeface="Arial" panose="020B0604020202020204" pitchFamily="34" charset="0"/>
                <a:hlinkClick r:id="rId10"/>
              </a:rPr>
              <a:t>https://www.england.nhs.uk/patient-safety/patient-safety-insight/incident-response-framework</a:t>
            </a:r>
            <a:r>
              <a:rPr lang="en-IN" sz="2000" dirty="0">
                <a:latin typeface="Arial" panose="020B0604020202020204" pitchFamily="34" charset="0"/>
                <a:cs typeface="Arial" panose="020B0604020202020204" pitchFamily="34" charset="0"/>
              </a:rPr>
              <a:t> (Accessed: 15 November 2025).</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NHS England (2022) </a:t>
            </a:r>
            <a:r>
              <a:rPr lang="en-IN" sz="2000" i="1" dirty="0">
                <a:latin typeface="Arial" panose="020B0604020202020204" pitchFamily="34" charset="0"/>
                <a:cs typeface="Arial" panose="020B0604020202020204" pitchFamily="34" charset="0"/>
              </a:rPr>
              <a:t>Improving Patient Safety Culture: guidance for practical implementation</a:t>
            </a:r>
            <a:r>
              <a:rPr lang="en-IN" sz="2000" dirty="0">
                <a:latin typeface="Arial" panose="020B0604020202020204" pitchFamily="34" charset="0"/>
                <a:cs typeface="Arial" panose="020B0604020202020204" pitchFamily="34" charset="0"/>
              </a:rPr>
              <a:t>. London: NHS England. Available from:</a:t>
            </a:r>
            <a:br>
              <a:rPr lang="en-IN" sz="2000" dirty="0">
                <a:latin typeface="Arial" panose="020B0604020202020204" pitchFamily="34" charset="0"/>
                <a:cs typeface="Arial" panose="020B0604020202020204" pitchFamily="34" charset="0"/>
              </a:rPr>
            </a:br>
            <a:r>
              <a:rPr lang="en-IN" sz="2000" dirty="0">
                <a:latin typeface="Arial" panose="020B0604020202020204" pitchFamily="34" charset="0"/>
                <a:cs typeface="Arial" panose="020B0604020202020204" pitchFamily="34" charset="0"/>
                <a:hlinkClick r:id="rId11"/>
              </a:rPr>
              <a:t>https://www.england.nhs.uk/long-read/improving-patient-safety-culture-a-practical-guide</a:t>
            </a:r>
            <a:r>
              <a:rPr lang="en-IN" sz="2000" dirty="0">
                <a:latin typeface="Arial" panose="020B0604020202020204" pitchFamily="34" charset="0"/>
                <a:cs typeface="Arial" panose="020B0604020202020204" pitchFamily="34" charset="0"/>
              </a:rPr>
              <a:t> (Accessed: 15 November 2025).</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National Institute for Health and Care Excellence (2023) </a:t>
            </a:r>
            <a:r>
              <a:rPr lang="en-IN" sz="2000" i="1" dirty="0">
                <a:latin typeface="Arial" panose="020B0604020202020204" pitchFamily="34" charset="0"/>
                <a:cs typeface="Arial" panose="020B0604020202020204" pitchFamily="34" charset="0"/>
              </a:rPr>
              <a:t>Intrapartum care guideline NG235: supporting women and babies during labour</a:t>
            </a:r>
            <a:r>
              <a:rPr lang="en-IN" sz="2000" dirty="0">
                <a:latin typeface="Arial" panose="020B0604020202020204" pitchFamily="34" charset="0"/>
                <a:cs typeface="Arial" panose="020B0604020202020204" pitchFamily="34" charset="0"/>
              </a:rPr>
              <a:t>. London: NICE. Available at: </a:t>
            </a:r>
            <a:r>
              <a:rPr lang="en-IN" sz="2000" dirty="0">
                <a:latin typeface="Arial" panose="020B0604020202020204" pitchFamily="34" charset="0"/>
                <a:cs typeface="Arial" panose="020B0604020202020204" pitchFamily="34" charset="0"/>
                <a:hlinkClick r:id="rId12"/>
              </a:rPr>
              <a:t>https://www.nice.org.uk/guidance/ng235</a:t>
            </a:r>
            <a:r>
              <a:rPr lang="en-IN" sz="2000" dirty="0">
                <a:latin typeface="Arial" panose="020B0604020202020204" pitchFamily="34" charset="0"/>
                <a:cs typeface="Arial" panose="020B0604020202020204" pitchFamily="34" charset="0"/>
              </a:rPr>
              <a:t> (Accessed: 15 November 2025).</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Ockenden, D. (2022) </a:t>
            </a:r>
            <a:r>
              <a:rPr lang="en-IN" sz="2000" i="1" dirty="0">
                <a:latin typeface="Arial" panose="020B0604020202020204" pitchFamily="34" charset="0"/>
                <a:cs typeface="Arial" panose="020B0604020202020204" pitchFamily="34" charset="0"/>
              </a:rPr>
              <a:t>Independent final report on maternity services at Shrewsbury and Telford Hospital NHS Trust</a:t>
            </a:r>
            <a:r>
              <a:rPr lang="en-IN" sz="2000" dirty="0">
                <a:latin typeface="Arial" panose="020B0604020202020204" pitchFamily="34" charset="0"/>
                <a:cs typeface="Arial" panose="020B0604020202020204" pitchFamily="34" charset="0"/>
              </a:rPr>
              <a:t>. London: HMSO. Available at:</a:t>
            </a:r>
            <a:br>
              <a:rPr lang="en-IN" sz="2000" dirty="0">
                <a:latin typeface="Arial" panose="020B0604020202020204" pitchFamily="34" charset="0"/>
                <a:cs typeface="Arial" panose="020B0604020202020204" pitchFamily="34" charset="0"/>
              </a:rPr>
            </a:br>
            <a:r>
              <a:rPr lang="en-IN" sz="2000" dirty="0">
                <a:latin typeface="Arial" panose="020B0604020202020204" pitchFamily="34" charset="0"/>
                <a:cs typeface="Arial" panose="020B0604020202020204" pitchFamily="34" charset="0"/>
                <a:hlinkClick r:id="rId13"/>
              </a:rPr>
              <a:t>https://www.gov.uk/government/publications/final-report-of-the-ockenden-review</a:t>
            </a:r>
            <a:r>
              <a:rPr lang="en-IN" sz="2000" dirty="0">
                <a:latin typeface="Arial" panose="020B0604020202020204" pitchFamily="34" charset="0"/>
                <a:cs typeface="Arial" panose="020B0604020202020204" pitchFamily="34" charset="0"/>
              </a:rPr>
              <a:t> (Accessed: 15 November 2025).</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Reason, J. (2000) ‘Human error: theoretical models and practical management’, </a:t>
            </a:r>
            <a:r>
              <a:rPr lang="en-IN" sz="2000" i="1" dirty="0">
                <a:latin typeface="Arial" panose="020B0604020202020204" pitchFamily="34" charset="0"/>
                <a:cs typeface="Arial" panose="020B0604020202020204" pitchFamily="34" charset="0"/>
              </a:rPr>
              <a:t>BMJ</a:t>
            </a:r>
            <a:r>
              <a:rPr lang="en-IN" sz="2000" dirty="0">
                <a:latin typeface="Arial" panose="020B0604020202020204" pitchFamily="34" charset="0"/>
                <a:cs typeface="Arial" panose="020B0604020202020204" pitchFamily="34" charset="0"/>
              </a:rPr>
              <a:t>, 320(7237), pp. 768–770.</a:t>
            </a:r>
          </a:p>
        </p:txBody>
      </p:sp>
    </p:spTree>
    <p:extLst>
      <p:ext uri="{BB962C8B-B14F-4D97-AF65-F5344CB8AC3E}">
        <p14:creationId xmlns:p14="http://schemas.microsoft.com/office/powerpoint/2010/main" val="2607198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DE59">
                <a:alpha val="13500"/>
              </a:srgbClr>
            </a:gs>
            <a:gs pos="50000">
              <a:srgbClr val="459021">
                <a:alpha val="14000"/>
              </a:srgbClr>
            </a:gs>
            <a:gs pos="100000">
              <a:srgbClr val="FF9D66">
                <a:alpha val="4500"/>
              </a:srgbClr>
            </a:gs>
          </a:gsLst>
          <a:lin ang="0"/>
        </a:gradFill>
        <a:effectLst/>
      </p:bgPr>
    </p:bg>
    <p:spTree>
      <p:nvGrpSpPr>
        <p:cNvPr id="1" name="">
          <a:extLst>
            <a:ext uri="{FF2B5EF4-FFF2-40B4-BE49-F238E27FC236}">
              <a16:creationId xmlns:a16="http://schemas.microsoft.com/office/drawing/2014/main" id="{C397B37F-51B5-F024-019E-3ED653CD4E7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23DC36F-F1FD-61F6-039F-9396112C59CA}"/>
              </a:ext>
            </a:extLst>
          </p:cNvPr>
          <p:cNvSpPr/>
          <p:nvPr/>
        </p:nvSpPr>
        <p:spPr>
          <a:xfrm flipV="1">
            <a:off x="14917159" y="-310640"/>
            <a:ext cx="3619748" cy="3786051"/>
          </a:xfrm>
          <a:custGeom>
            <a:avLst/>
            <a:gdLst/>
            <a:ahLst/>
            <a:cxnLst/>
            <a:rect l="l" t="t" r="r" b="b"/>
            <a:pathLst>
              <a:path w="3619748" h="3786051">
                <a:moveTo>
                  <a:pt x="0" y="3786052"/>
                </a:moveTo>
                <a:lnTo>
                  <a:pt x="3619748" y="3786052"/>
                </a:lnTo>
                <a:lnTo>
                  <a:pt x="3619748" y="0"/>
                </a:lnTo>
                <a:lnTo>
                  <a:pt x="0" y="0"/>
                </a:lnTo>
                <a:lnTo>
                  <a:pt x="0" y="3786052"/>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a:extLst>
              <a:ext uri="{FF2B5EF4-FFF2-40B4-BE49-F238E27FC236}">
                <a16:creationId xmlns:a16="http://schemas.microsoft.com/office/drawing/2014/main" id="{3E67F09D-B7CE-48DE-7640-9874B1E1614A}"/>
              </a:ext>
            </a:extLst>
          </p:cNvPr>
          <p:cNvSpPr/>
          <p:nvPr/>
        </p:nvSpPr>
        <p:spPr>
          <a:xfrm rot="-5400000" flipH="1" flipV="1">
            <a:off x="-767453" y="6001012"/>
            <a:ext cx="4551400" cy="4760506"/>
          </a:xfrm>
          <a:custGeom>
            <a:avLst/>
            <a:gdLst/>
            <a:ahLst/>
            <a:cxnLst/>
            <a:rect l="l" t="t" r="r" b="b"/>
            <a:pathLst>
              <a:path w="4551400" h="4760506">
                <a:moveTo>
                  <a:pt x="4551399" y="4760506"/>
                </a:moveTo>
                <a:lnTo>
                  <a:pt x="0" y="4760506"/>
                </a:lnTo>
                <a:lnTo>
                  <a:pt x="0" y="0"/>
                </a:lnTo>
                <a:lnTo>
                  <a:pt x="4551399" y="0"/>
                </a:lnTo>
                <a:lnTo>
                  <a:pt x="4551399" y="476050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a:extLst>
              <a:ext uri="{FF2B5EF4-FFF2-40B4-BE49-F238E27FC236}">
                <a16:creationId xmlns:a16="http://schemas.microsoft.com/office/drawing/2014/main" id="{AE7F11A8-0851-F0DB-6B55-23ED80BF1468}"/>
              </a:ext>
            </a:extLst>
          </p:cNvPr>
          <p:cNvSpPr/>
          <p:nvPr/>
        </p:nvSpPr>
        <p:spPr>
          <a:xfrm>
            <a:off x="3475765" y="7747715"/>
            <a:ext cx="10650058" cy="3370695"/>
          </a:xfrm>
          <a:custGeom>
            <a:avLst/>
            <a:gdLst/>
            <a:ahLst/>
            <a:cxnLst/>
            <a:rect l="l" t="t" r="r" b="b"/>
            <a:pathLst>
              <a:path w="10650058" h="3370695">
                <a:moveTo>
                  <a:pt x="0" y="0"/>
                </a:moveTo>
                <a:lnTo>
                  <a:pt x="10650058" y="0"/>
                </a:lnTo>
                <a:lnTo>
                  <a:pt x="10650058" y="3370695"/>
                </a:lnTo>
                <a:lnTo>
                  <a:pt x="0" y="3370695"/>
                </a:lnTo>
                <a:lnTo>
                  <a:pt x="0" y="0"/>
                </a:lnTo>
                <a:close/>
              </a:path>
            </a:pathLst>
          </a:custGeom>
          <a:blipFill>
            <a:blip r:embed="rId4"/>
            <a:stretch>
              <a:fillRect t="-4000" b="-4000"/>
            </a:stretch>
          </a:blipFill>
        </p:spPr>
        <p:txBody>
          <a:bodyPr/>
          <a:lstStyle/>
          <a:p>
            <a:endParaRPr lang="en-IN"/>
          </a:p>
        </p:txBody>
      </p:sp>
      <p:sp>
        <p:nvSpPr>
          <p:cNvPr id="20" name="TextBox 20">
            <a:extLst>
              <a:ext uri="{FF2B5EF4-FFF2-40B4-BE49-F238E27FC236}">
                <a16:creationId xmlns:a16="http://schemas.microsoft.com/office/drawing/2014/main" id="{73FFFA38-A419-1668-2BBA-8F30A3BFFDFE}"/>
              </a:ext>
            </a:extLst>
          </p:cNvPr>
          <p:cNvSpPr txBox="1"/>
          <p:nvPr/>
        </p:nvSpPr>
        <p:spPr>
          <a:xfrm>
            <a:off x="266453" y="1444612"/>
            <a:ext cx="12653737" cy="1187248"/>
          </a:xfrm>
          <a:prstGeom prst="rect">
            <a:avLst/>
          </a:prstGeom>
        </p:spPr>
        <p:txBody>
          <a:bodyPr wrap="square" lIns="0" tIns="0" rIns="0" bIns="0" rtlCol="0" anchor="t">
            <a:spAutoFit/>
          </a:bodyPr>
          <a:lstStyle/>
          <a:p>
            <a:pPr algn="ctr">
              <a:lnSpc>
                <a:spcPts val="8746"/>
              </a:lnSpc>
            </a:pPr>
            <a:r>
              <a:rPr lang="en-US" sz="9110" dirty="0">
                <a:solidFill>
                  <a:srgbClr val="000000"/>
                </a:solidFill>
                <a:latin typeface="League Spartan"/>
                <a:ea typeface="League Spartan"/>
                <a:cs typeface="League Spartan"/>
                <a:sym typeface="League Spartan"/>
              </a:rPr>
              <a:t>Image References:</a:t>
            </a:r>
          </a:p>
        </p:txBody>
      </p:sp>
      <p:sp>
        <p:nvSpPr>
          <p:cNvPr id="22" name="TextBox 22">
            <a:extLst>
              <a:ext uri="{FF2B5EF4-FFF2-40B4-BE49-F238E27FC236}">
                <a16:creationId xmlns:a16="http://schemas.microsoft.com/office/drawing/2014/main" id="{E7353853-C009-E39A-85BC-D76CD6DAB235}"/>
              </a:ext>
            </a:extLst>
          </p:cNvPr>
          <p:cNvSpPr txBox="1"/>
          <p:nvPr/>
        </p:nvSpPr>
        <p:spPr>
          <a:xfrm>
            <a:off x="15502621" y="8337524"/>
            <a:ext cx="1579273" cy="182707"/>
          </a:xfrm>
          <a:prstGeom prst="rect">
            <a:avLst/>
          </a:prstGeom>
        </p:spPr>
        <p:txBody>
          <a:bodyPr lIns="0" tIns="0" rIns="0" bIns="0" rtlCol="0" anchor="t">
            <a:spAutoFit/>
          </a:bodyPr>
          <a:lstStyle/>
          <a:p>
            <a:pPr algn="ctr">
              <a:lnSpc>
                <a:spcPts val="1405"/>
              </a:lnSpc>
            </a:pPr>
            <a:r>
              <a:rPr lang="en-US" sz="1494">
                <a:solidFill>
                  <a:srgbClr val="FFFFFF"/>
                </a:solidFill>
                <a:latin typeface="League Spartan"/>
                <a:ea typeface="League Spartan"/>
                <a:cs typeface="League Spartan"/>
                <a:sym typeface="League Spartan"/>
              </a:rPr>
              <a:t>Learn More</a:t>
            </a:r>
          </a:p>
        </p:txBody>
      </p:sp>
      <p:sp>
        <p:nvSpPr>
          <p:cNvPr id="7" name="TextBox 6">
            <a:extLst>
              <a:ext uri="{FF2B5EF4-FFF2-40B4-BE49-F238E27FC236}">
                <a16:creationId xmlns:a16="http://schemas.microsoft.com/office/drawing/2014/main" id="{5C249BC4-6CF8-4DDF-1DF4-CB8F97316F8D}"/>
              </a:ext>
            </a:extLst>
          </p:cNvPr>
          <p:cNvSpPr txBox="1"/>
          <p:nvPr/>
        </p:nvSpPr>
        <p:spPr>
          <a:xfrm>
            <a:off x="601047" y="2937551"/>
            <a:ext cx="16154400" cy="3139321"/>
          </a:xfrm>
          <a:prstGeom prst="rect">
            <a:avLst/>
          </a:prstGeom>
          <a:noFill/>
        </p:spPr>
        <p:txBody>
          <a:bodyPr wrap="square">
            <a:spAutoFit/>
          </a:bodyPr>
          <a:lstStyle/>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NHS England (2020) </a:t>
            </a:r>
            <a:r>
              <a:rPr lang="en-IN" i="1" dirty="0">
                <a:latin typeface="Arial" panose="020B0604020202020204" pitchFamily="34" charset="0"/>
                <a:cs typeface="Arial" panose="020B0604020202020204" pitchFamily="34" charset="0"/>
              </a:rPr>
              <a:t>Photograph of a hospital corridor within an acute care environment</a:t>
            </a:r>
            <a:r>
              <a:rPr lang="en-IN" dirty="0">
                <a:latin typeface="Arial" panose="020B0604020202020204" pitchFamily="34" charset="0"/>
                <a:cs typeface="Arial" panose="020B0604020202020204" pitchFamily="34" charset="0"/>
              </a:rPr>
              <a:t>. NHS Image Library. Available from: </a:t>
            </a:r>
            <a:r>
              <a:rPr lang="en-IN" dirty="0">
                <a:latin typeface="Arial" panose="020B0604020202020204" pitchFamily="34" charset="0"/>
                <a:cs typeface="Arial" panose="020B0604020202020204" pitchFamily="34" charset="0"/>
                <a:hlinkClick r:id="rId5"/>
              </a:rPr>
              <a:t>https://www.england.nhs.uk</a:t>
            </a:r>
            <a:r>
              <a:rPr lang="en-IN" dirty="0">
                <a:latin typeface="Arial" panose="020B0604020202020204" pitchFamily="34" charset="0"/>
                <a:cs typeface="Arial" panose="020B0604020202020204" pitchFamily="34" charset="0"/>
              </a:rPr>
              <a:t> (Accessed: 15 November 2025).</a:t>
            </a: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World Health Organization (2019) </a:t>
            </a:r>
            <a:r>
              <a:rPr lang="en-IN" i="1" dirty="0">
                <a:latin typeface="Arial" panose="020B0604020202020204" pitchFamily="34" charset="0"/>
                <a:cs typeface="Arial" panose="020B0604020202020204" pitchFamily="34" charset="0"/>
              </a:rPr>
              <a:t>Image depicting a midwife supporting a newborn in a delivery setting</a:t>
            </a:r>
            <a:r>
              <a:rPr lang="en-IN" dirty="0">
                <a:latin typeface="Arial" panose="020B0604020202020204" pitchFamily="34" charset="0"/>
                <a:cs typeface="Arial" panose="020B0604020202020204" pitchFamily="34" charset="0"/>
              </a:rPr>
              <a:t> [Photograph]. WHO Photo Library. Accessible at: </a:t>
            </a:r>
            <a:r>
              <a:rPr lang="en-IN" dirty="0">
                <a:latin typeface="Arial" panose="020B0604020202020204" pitchFamily="34" charset="0"/>
                <a:cs typeface="Arial" panose="020B0604020202020204" pitchFamily="34" charset="0"/>
                <a:hlinkClick r:id="rId6"/>
              </a:rPr>
              <a:t>https://www.who.int</a:t>
            </a:r>
            <a:r>
              <a:rPr lang="en-IN" dirty="0">
                <a:latin typeface="Arial" panose="020B0604020202020204" pitchFamily="34" charset="0"/>
                <a:cs typeface="Arial" panose="020B0604020202020204" pitchFamily="34" charset="0"/>
              </a:rPr>
              <a:t> (Accessed: 15 November 2025).</a:t>
            </a: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Smith, J. (2021) </a:t>
            </a:r>
            <a:r>
              <a:rPr lang="en-IN" i="1" dirty="0">
                <a:latin typeface="Arial" panose="020B0604020202020204" pitchFamily="34" charset="0"/>
                <a:cs typeface="Arial" panose="020B0604020202020204" pitchFamily="34" charset="0"/>
              </a:rPr>
              <a:t>Photograph of medical professionals standing in a hospital corridor</a:t>
            </a:r>
            <a:r>
              <a:rPr lang="en-IN" dirty="0">
                <a:latin typeface="Arial" panose="020B0604020202020204" pitchFamily="34" charset="0"/>
                <a:cs typeface="Arial" panose="020B0604020202020204" pitchFamily="34" charset="0"/>
              </a:rPr>
              <a:t>. </a:t>
            </a:r>
            <a:r>
              <a:rPr lang="en-IN" dirty="0" err="1">
                <a:latin typeface="Arial" panose="020B0604020202020204" pitchFamily="34" charset="0"/>
                <a:cs typeface="Arial" panose="020B0604020202020204" pitchFamily="34" charset="0"/>
              </a:rPr>
              <a:t>Pexels</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7"/>
              </a:rPr>
              <a:t>https://www.pexels.com</a:t>
            </a:r>
            <a:r>
              <a:rPr lang="en-IN" dirty="0">
                <a:latin typeface="Arial" panose="020B0604020202020204" pitchFamily="34" charset="0"/>
                <a:cs typeface="Arial" panose="020B0604020202020204" pitchFamily="34" charset="0"/>
              </a:rPr>
              <a:t> (Accessed: 15 November 2025).</a:t>
            </a: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Jones, A. (2020) </a:t>
            </a:r>
            <a:r>
              <a:rPr lang="en-IN" i="1" dirty="0">
                <a:latin typeface="Arial" panose="020B0604020202020204" pitchFamily="34" charset="0"/>
                <a:cs typeface="Arial" panose="020B0604020202020204" pitchFamily="34" charset="0"/>
              </a:rPr>
              <a:t>Image showing healthcare staff discussing patient safety concerns</a:t>
            </a:r>
            <a:r>
              <a:rPr lang="en-IN" dirty="0">
                <a:latin typeface="Arial" panose="020B0604020202020204" pitchFamily="34" charset="0"/>
                <a:cs typeface="Arial" panose="020B0604020202020204" pitchFamily="34" charset="0"/>
              </a:rPr>
              <a:t> [Photograph]. </a:t>
            </a:r>
            <a:r>
              <a:rPr lang="en-IN" dirty="0" err="1">
                <a:latin typeface="Arial" panose="020B0604020202020204" pitchFamily="34" charset="0"/>
                <a:cs typeface="Arial" panose="020B0604020202020204" pitchFamily="34" charset="0"/>
              </a:rPr>
              <a:t>Pixabay</a:t>
            </a:r>
            <a:r>
              <a:rPr lang="en-IN" dirty="0">
                <a:latin typeface="Arial" panose="020B0604020202020204" pitchFamily="34" charset="0"/>
                <a:cs typeface="Arial" panose="020B0604020202020204" pitchFamily="34" charset="0"/>
              </a:rPr>
              <a:t>. Accessed from: </a:t>
            </a:r>
            <a:r>
              <a:rPr lang="en-IN" dirty="0">
                <a:latin typeface="Arial" panose="020B0604020202020204" pitchFamily="34" charset="0"/>
                <a:cs typeface="Arial" panose="020B0604020202020204" pitchFamily="34" charset="0"/>
                <a:hlinkClick r:id="rId8"/>
              </a:rPr>
              <a:t>https://www.pixabay.com</a:t>
            </a:r>
            <a:r>
              <a:rPr lang="en-IN" dirty="0">
                <a:latin typeface="Arial" panose="020B0604020202020204" pitchFamily="34" charset="0"/>
                <a:cs typeface="Arial" panose="020B0604020202020204" pitchFamily="34" charset="0"/>
              </a:rPr>
              <a:t> (Accessed: 15 November 2025).</a:t>
            </a: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Garcia, L. (2022) </a:t>
            </a:r>
            <a:r>
              <a:rPr lang="en-IN" i="1" dirty="0">
                <a:latin typeface="Arial" panose="020B0604020202020204" pitchFamily="34" charset="0"/>
                <a:cs typeface="Arial" panose="020B0604020202020204" pitchFamily="34" charset="0"/>
              </a:rPr>
              <a:t>Photograph of clinicians reviewing digital clinical information on a laptop</a:t>
            </a:r>
            <a:r>
              <a:rPr lang="en-IN" dirty="0">
                <a:latin typeface="Arial" panose="020B0604020202020204" pitchFamily="34" charset="0"/>
                <a:cs typeface="Arial" panose="020B0604020202020204" pitchFamily="34" charset="0"/>
              </a:rPr>
              <a:t>. </a:t>
            </a:r>
            <a:r>
              <a:rPr lang="en-IN" dirty="0" err="1">
                <a:latin typeface="Arial" panose="020B0604020202020204" pitchFamily="34" charset="0"/>
                <a:cs typeface="Arial" panose="020B0604020202020204" pitchFamily="34" charset="0"/>
              </a:rPr>
              <a:t>Unsplash</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9"/>
              </a:rPr>
              <a:t>https://www.unsplash.com</a:t>
            </a:r>
            <a:r>
              <a:rPr lang="en-IN" dirty="0">
                <a:latin typeface="Arial" panose="020B0604020202020204" pitchFamily="34" charset="0"/>
                <a:cs typeface="Arial" panose="020B0604020202020204" pitchFamily="34" charset="0"/>
              </a:rPr>
              <a:t> (Accessed: 15 November 2025).</a:t>
            </a: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Anon. (n.d.) </a:t>
            </a:r>
            <a:r>
              <a:rPr lang="en-IN" i="1" dirty="0">
                <a:latin typeface="Arial" panose="020B0604020202020204" pitchFamily="34" charset="0"/>
                <a:cs typeface="Arial" panose="020B0604020202020204" pitchFamily="34" charset="0"/>
              </a:rPr>
              <a:t>Infographic illustrating healthcare-related impacts</a:t>
            </a:r>
            <a:r>
              <a:rPr lang="en-IN" dirty="0">
                <a:latin typeface="Arial" panose="020B0604020202020204" pitchFamily="34" charset="0"/>
                <a:cs typeface="Arial" panose="020B0604020202020204" pitchFamily="34" charset="0"/>
              </a:rPr>
              <a:t> [Graphic]. Source not specified. (Accessed: 15 November 2025).</a:t>
            </a:r>
          </a:p>
        </p:txBody>
      </p:sp>
    </p:spTree>
    <p:extLst>
      <p:ext uri="{BB962C8B-B14F-4D97-AF65-F5344CB8AC3E}">
        <p14:creationId xmlns:p14="http://schemas.microsoft.com/office/powerpoint/2010/main" val="24243137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6813</TotalTime>
  <Words>2303</Words>
  <Application>Microsoft Office PowerPoint</Application>
  <PresentationFormat>Custom</PresentationFormat>
  <Paragraphs>139</Paragraphs>
  <Slides>17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Open Sans</vt:lpstr>
      <vt:lpstr>Calibri</vt:lpstr>
      <vt:lpstr>Arial</vt:lpstr>
      <vt:lpstr>League Spartan</vt:lpstr>
      <vt:lpstr>Arial Black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Janvi chauhan</dc:creator>
  <cp:lastModifiedBy>Janvi chauhan</cp:lastModifiedBy>
  <cp:revision>13</cp:revision>
  <dcterms:created xsi:type="dcterms:W3CDTF">2006-08-16T00:00:00Z</dcterms:created>
  <dcterms:modified xsi:type="dcterms:W3CDTF">2025-11-17T15:47:12Z</dcterms:modified>
  <dc:identifier>DAG4TrAeRo8</dc:identifier>
</cp:coreProperties>
</file>