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68" r:id="rId2"/>
    <p:sldId id="256" r:id="rId3"/>
    <p:sldId id="257" r:id="rId4"/>
    <p:sldId id="258" r:id="rId5"/>
    <p:sldId id="259" r:id="rId6"/>
    <p:sldId id="269" r:id="rId7"/>
    <p:sldId id="260" r:id="rId8"/>
    <p:sldId id="270" r:id="rId9"/>
    <p:sldId id="261" r:id="rId10"/>
    <p:sldId id="262" r:id="rId11"/>
    <p:sldId id="263" r:id="rId12"/>
    <p:sldId id="264" r:id="rId13"/>
    <p:sldId id="266" r:id="rId14"/>
    <p:sldId id="265" r:id="rId15"/>
    <p:sldId id="267" r:id="rId16"/>
  </p:sldIdLst>
  <p:sldSz cx="18288000" cy="10287000"/>
  <p:notesSz cx="6858000" cy="9144000"/>
  <p:embeddedFontLst>
    <p:embeddedFont>
      <p:font typeface="Lato" panose="020F0502020204030203" pitchFamily="34" charset="0"/>
      <p:regular r:id="rId18"/>
      <p:bold r:id="rId19"/>
    </p:embeddedFont>
    <p:embeddedFont>
      <p:font typeface="Lato Bold" panose="020F0502020204030203"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4131AB5-7C28-48E2-A85F-F41C8C0C9912}">
          <p14:sldIdLst>
            <p14:sldId id="268"/>
            <p14:sldId id="256"/>
            <p14:sldId id="257"/>
            <p14:sldId id="258"/>
            <p14:sldId id="259"/>
            <p14:sldId id="269"/>
            <p14:sldId id="260"/>
            <p14:sldId id="270"/>
            <p14:sldId id="261"/>
            <p14:sldId id="262"/>
            <p14:sldId id="263"/>
            <p14:sldId id="264"/>
            <p14:sldId id="266"/>
            <p14:sldId id="265"/>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14.11.2025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1</a:t>
            </a:fld>
            <a:endParaRPr lang="cs-CZ"/>
          </a:p>
        </p:txBody>
      </p:sp>
    </p:spTree>
    <p:extLst>
      <p:ext uri="{BB962C8B-B14F-4D97-AF65-F5344CB8AC3E}">
        <p14:creationId xmlns:p14="http://schemas.microsoft.com/office/powerpoint/2010/main" val="1424713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8</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35393427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notesSlide" Target="../notesSlides/notesSlide6.xml"/><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E7DA724-F7D1-800C-4605-95BBD17CBD21}"/>
              </a:ext>
            </a:extLst>
          </p:cNvPr>
          <p:cNvSpPr txBox="1"/>
          <p:nvPr/>
        </p:nvSpPr>
        <p:spPr>
          <a:xfrm>
            <a:off x="0" y="800100"/>
            <a:ext cx="18288000" cy="8849795"/>
          </a:xfrm>
          <a:prstGeom prst="rect">
            <a:avLst/>
          </a:prstGeom>
          <a:noFill/>
        </p:spPr>
        <p:txBody>
          <a:bodyPr wrap="square">
            <a:spAutoFit/>
          </a:bodyPr>
          <a:lstStyle/>
          <a:p>
            <a:pPr>
              <a:lnSpc>
                <a:spcPct val="150000"/>
              </a:lnSpc>
              <a:spcAft>
                <a:spcPts val="800"/>
              </a:spcAft>
              <a:buNone/>
            </a:pPr>
            <a:r>
              <a:rPr lang="en-IN" sz="4800" b="1" kern="150" dirty="0">
                <a:effectLst/>
                <a:latin typeface="Arial" panose="020B0604020202020204" pitchFamily="34" charset="0"/>
                <a:ea typeface="Aptos" panose="020B0004020202020204" pitchFamily="34" charset="0"/>
                <a:cs typeface="Times New Roman" panose="02020603050405020304" pitchFamily="18" charset="0"/>
              </a:rPr>
              <a:t>Mid Staffordshire NHS Foundation Trust Scandal (2005–2009): A Breakdown in Quality Assurance and Governance</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Student </a:t>
            </a:r>
            <a:r>
              <a:rPr lang="en-IN" sz="4800" b="1" kern="150" dirty="0" err="1">
                <a:effectLst/>
                <a:latin typeface="Arial" panose="020B0604020202020204" pitchFamily="34" charset="0"/>
                <a:ea typeface="Aptos" panose="020B0004020202020204" pitchFamily="34" charset="0"/>
                <a:cs typeface="Times New Roman" panose="02020603050405020304" pitchFamily="18" charset="0"/>
              </a:rPr>
              <a:t>Name:</a:t>
            </a:r>
            <a:r>
              <a:rPr lang="en-IN" sz="4800" kern="150" dirty="0" err="1">
                <a:effectLst/>
                <a:latin typeface="Arial" panose="020B0604020202020204" pitchFamily="34" charset="0"/>
                <a:ea typeface="Aptos" panose="020B0004020202020204" pitchFamily="34" charset="0"/>
                <a:cs typeface="Times New Roman" panose="02020603050405020304" pitchFamily="18" charset="0"/>
              </a:rPr>
              <a:t>MOHAMMEDASHRAF</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FIROZBHAI PATEL</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Student ID:</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2432246</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Module:</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LCHS7006 – Quality Assurance and Service Improvements</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r>
              <a:rPr lang="en-IN" sz="4800" b="1" kern="150" dirty="0">
                <a:effectLst/>
                <a:latin typeface="Arial" panose="020B0604020202020204" pitchFamily="34" charset="0"/>
                <a:ea typeface="Aptos" panose="020B0004020202020204" pitchFamily="34" charset="0"/>
                <a:cs typeface="Times New Roman" panose="02020603050405020304" pitchFamily="18" charset="0"/>
              </a:rPr>
              <a:t>Lecturer:</a:t>
            </a:r>
            <a:r>
              <a:rPr lang="en-IN" sz="4800" kern="150" dirty="0">
                <a:effectLst/>
                <a:latin typeface="Arial" panose="020B0604020202020204" pitchFamily="34" charset="0"/>
                <a:ea typeface="Aptos" panose="020B0004020202020204" pitchFamily="34" charset="0"/>
                <a:cs typeface="Times New Roman" panose="02020603050405020304" pitchFamily="18" charset="0"/>
              </a:rPr>
              <a:t> Shepherd Ziko</a:t>
            </a:r>
            <a:br>
              <a:rPr lang="en-IN" sz="4800" kern="150" dirty="0">
                <a:effectLst/>
                <a:latin typeface="Arial" panose="020B0604020202020204" pitchFamily="34" charset="0"/>
                <a:ea typeface="Aptos" panose="020B0004020202020204" pitchFamily="34" charset="0"/>
                <a:cs typeface="Times New Roman" panose="02020603050405020304" pitchFamily="18" charset="0"/>
              </a:rPr>
            </a:br>
            <a:endParaRPr lang="en-IN" sz="4800" kern="15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54366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endParaRPr lang="en-IN"/>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a:p>
          </p:txBody>
        </p:sp>
      </p:grpSp>
      <p:sp>
        <p:nvSpPr>
          <p:cNvPr id="6" name="TextBox 6"/>
          <p:cNvSpPr txBox="1"/>
          <p:nvPr/>
        </p:nvSpPr>
        <p:spPr>
          <a:xfrm>
            <a:off x="976907" y="710952"/>
            <a:ext cx="16334185" cy="3546276"/>
          </a:xfrm>
          <a:prstGeom prst="rect">
            <a:avLst/>
          </a:prstGeom>
        </p:spPr>
        <p:txBody>
          <a:bodyPr lIns="0" tIns="0" rIns="0" bIns="0" rtlCol="0" anchor="t">
            <a:spAutoFit/>
          </a:bodyPr>
          <a:lstStyle/>
          <a:p>
            <a:pPr algn="l">
              <a:lnSpc>
                <a:spcPts val="13687"/>
              </a:lnSpc>
            </a:pPr>
            <a:r>
              <a:rPr lang="en-US" sz="10937" b="1">
                <a:solidFill>
                  <a:srgbClr val="282824"/>
                </a:solidFill>
                <a:latin typeface="Lato Bold"/>
                <a:ea typeface="Lato Bold"/>
                <a:cs typeface="Lato Bold"/>
                <a:sym typeface="Lato Bold"/>
              </a:rPr>
              <a:t>Mid Staffordshire NHS Foundation Trust</a:t>
            </a:r>
          </a:p>
        </p:txBody>
      </p:sp>
      <p:sp>
        <p:nvSpPr>
          <p:cNvPr id="7" name="TextBox 7"/>
          <p:cNvSpPr txBox="1"/>
          <p:nvPr/>
        </p:nvSpPr>
        <p:spPr>
          <a:xfrm>
            <a:off x="976907" y="4637782"/>
            <a:ext cx="16334185" cy="1782664"/>
          </a:xfrm>
          <a:prstGeom prst="rect">
            <a:avLst/>
          </a:prstGeom>
        </p:spPr>
        <p:txBody>
          <a:bodyPr lIns="0" tIns="0" rIns="0" bIns="0" rtlCol="0" anchor="t">
            <a:spAutoFit/>
          </a:bodyPr>
          <a:lstStyle/>
          <a:p>
            <a:pPr algn="l">
              <a:lnSpc>
                <a:spcPts val="6812"/>
              </a:lnSpc>
            </a:pPr>
            <a:r>
              <a:rPr lang="en-US" sz="5437" b="1">
                <a:solidFill>
                  <a:srgbClr val="282824"/>
                </a:solidFill>
                <a:latin typeface="Lato Bold"/>
                <a:ea typeface="Lato Bold"/>
                <a:cs typeface="Lato Bold"/>
                <a:sym typeface="Lato Bold"/>
              </a:rPr>
              <a:t>A Case Study in Healthcare Failure and Systemic Reform</a:t>
            </a:r>
          </a:p>
        </p:txBody>
      </p:sp>
      <p:sp>
        <p:nvSpPr>
          <p:cNvPr id="8" name="TextBox 8"/>
          <p:cNvSpPr txBox="1"/>
          <p:nvPr/>
        </p:nvSpPr>
        <p:spPr>
          <a:xfrm>
            <a:off x="976907" y="6743849"/>
            <a:ext cx="16334185" cy="2712987"/>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Mid Staffordshire NHS Foundation Trust was one of the worst cases of care failure in the history of the National Health Service (NHS) that occurred between 2005 and 2009. It has been established that 400-1200 other patients died, due to failures, lack of care provided at a basic level, and general management (Francis Inquiry, 2013). It was found that patient safety and dignity were not </a:t>
            </a:r>
            <a:r>
              <a:rPr lang="en-US" sz="2000" dirty="0" err="1">
                <a:solidFill>
                  <a:srgbClr val="4A4A45"/>
                </a:solidFill>
                <a:latin typeface="Arial" panose="020B0604020202020204" pitchFamily="34" charset="0"/>
                <a:ea typeface="Lato"/>
                <a:cs typeface="Arial" panose="020B0604020202020204" pitchFamily="34" charset="0"/>
                <a:sym typeface="Lato"/>
              </a:rPr>
              <a:t>prioritised</a:t>
            </a:r>
            <a:r>
              <a:rPr lang="en-US" sz="2000" dirty="0">
                <a:solidFill>
                  <a:srgbClr val="4A4A45"/>
                </a:solidFill>
                <a:latin typeface="Arial" panose="020B0604020202020204" pitchFamily="34" charset="0"/>
                <a:ea typeface="Lato"/>
                <a:cs typeface="Arial" panose="020B0604020202020204" pitchFamily="34" charset="0"/>
                <a:sym typeface="Lato"/>
              </a:rPr>
              <a:t> with respect to the financial and performance objectives and internal procedures were not established to identify and address these threats (Francis, 2013; Department of Health, 2013). This scandal became the catalyst of the great change in the NHS governance and reflected the outcomes of negative QA systems.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780009"/>
            <a:ext cx="70882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Problem Statement</a:t>
            </a:r>
          </a:p>
        </p:txBody>
      </p:sp>
      <p:sp>
        <p:nvSpPr>
          <p:cNvPr id="7" name="TextBox 7"/>
          <p:cNvSpPr txBox="1"/>
          <p:nvPr/>
        </p:nvSpPr>
        <p:spPr>
          <a:xfrm>
            <a:off x="992238" y="2175868"/>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Mid Staffordshire crisis demonstrated that there were deep institutional failures:</a:t>
            </a:r>
          </a:p>
        </p:txBody>
      </p:sp>
      <p:grpSp>
        <p:nvGrpSpPr>
          <p:cNvPr id="8" name="Group 8"/>
          <p:cNvGrpSpPr/>
          <p:nvPr/>
        </p:nvGrpSpPr>
        <p:grpSpPr>
          <a:xfrm>
            <a:off x="973188" y="3024634"/>
            <a:ext cx="5283547" cy="3562499"/>
            <a:chOff x="0" y="0"/>
            <a:chExt cx="7044730" cy="4749998"/>
          </a:xfrm>
        </p:grpSpPr>
        <p:sp>
          <p:nvSpPr>
            <p:cNvPr id="9" name="Freeform 9"/>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0" name="Freeform 10"/>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1" name="TextBox 11"/>
          <p:cNvSpPr txBox="1"/>
          <p:nvPr/>
        </p:nvSpPr>
        <p:spPr>
          <a:xfrm>
            <a:off x="1313855" y="3346251"/>
            <a:ext cx="3653730"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Poor Standards of Care</a:t>
            </a:r>
          </a:p>
        </p:txBody>
      </p:sp>
      <p:sp>
        <p:nvSpPr>
          <p:cNvPr id="12" name="TextBox 12"/>
          <p:cNvSpPr txBox="1"/>
          <p:nvPr/>
        </p:nvSpPr>
        <p:spPr>
          <a:xfrm>
            <a:off x="1313855" y="3883075"/>
            <a:ext cx="4602212"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Patients had been left unclean, dehydrated and or unattended in hours (Francis, 2013).</a:t>
            </a:r>
          </a:p>
        </p:txBody>
      </p:sp>
      <p:grpSp>
        <p:nvGrpSpPr>
          <p:cNvPr id="13" name="Group 13"/>
          <p:cNvGrpSpPr/>
          <p:nvPr/>
        </p:nvGrpSpPr>
        <p:grpSpPr>
          <a:xfrm>
            <a:off x="6502152" y="3024634"/>
            <a:ext cx="5283547" cy="3562499"/>
            <a:chOff x="0" y="0"/>
            <a:chExt cx="7044730" cy="4749998"/>
          </a:xfrm>
        </p:grpSpPr>
        <p:sp>
          <p:nvSpPr>
            <p:cNvPr id="14" name="Freeform 14"/>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5" name="Freeform 15"/>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6" name="TextBox 16"/>
          <p:cNvSpPr txBox="1"/>
          <p:nvPr/>
        </p:nvSpPr>
        <p:spPr>
          <a:xfrm>
            <a:off x="6842820" y="3346251"/>
            <a:ext cx="3748236"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Leadership Dysfunction</a:t>
            </a:r>
          </a:p>
        </p:txBody>
      </p:sp>
      <p:sp>
        <p:nvSpPr>
          <p:cNvPr id="17" name="TextBox 17"/>
          <p:cNvSpPr txBox="1"/>
          <p:nvPr/>
        </p:nvSpPr>
        <p:spPr>
          <a:xfrm>
            <a:off x="6842820" y="3883075"/>
            <a:ext cx="4602212" cy="178965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head managers and the Trust Board failed to react to the complaints of the staff and patients (Martin, McKee and Dixon-Woods, 2015).</a:t>
            </a:r>
          </a:p>
        </p:txBody>
      </p:sp>
      <p:grpSp>
        <p:nvGrpSpPr>
          <p:cNvPr id="18" name="Group 18"/>
          <p:cNvGrpSpPr/>
          <p:nvPr/>
        </p:nvGrpSpPr>
        <p:grpSpPr>
          <a:xfrm>
            <a:off x="12031116" y="3024634"/>
            <a:ext cx="5283547" cy="3562499"/>
            <a:chOff x="0" y="0"/>
            <a:chExt cx="7044730" cy="4749998"/>
          </a:xfrm>
        </p:grpSpPr>
        <p:sp>
          <p:nvSpPr>
            <p:cNvPr id="19" name="Freeform 19"/>
            <p:cNvSpPr/>
            <p:nvPr/>
          </p:nvSpPr>
          <p:spPr>
            <a:xfrm>
              <a:off x="25400" y="25400"/>
              <a:ext cx="6993889" cy="4699254"/>
            </a:xfrm>
            <a:custGeom>
              <a:avLst/>
              <a:gdLst/>
              <a:ahLst/>
              <a:cxnLst/>
              <a:rect l="l" t="t" r="r" b="b"/>
              <a:pathLst>
                <a:path w="6993889" h="4699254">
                  <a:moveTo>
                    <a:pt x="0" y="56769"/>
                  </a:moveTo>
                  <a:cubicBezTo>
                    <a:pt x="0" y="25400"/>
                    <a:pt x="25527" y="0"/>
                    <a:pt x="56896" y="0"/>
                  </a:cubicBezTo>
                  <a:lnTo>
                    <a:pt x="6936994" y="0"/>
                  </a:lnTo>
                  <a:cubicBezTo>
                    <a:pt x="6968489" y="0"/>
                    <a:pt x="6993889" y="25400"/>
                    <a:pt x="6993889" y="56769"/>
                  </a:cubicBezTo>
                  <a:lnTo>
                    <a:pt x="6993889" y="4642485"/>
                  </a:lnTo>
                  <a:cubicBezTo>
                    <a:pt x="6993889" y="4673854"/>
                    <a:pt x="6968362" y="4699254"/>
                    <a:pt x="6936994" y="4699254"/>
                  </a:cubicBezTo>
                  <a:lnTo>
                    <a:pt x="56896" y="4699254"/>
                  </a:lnTo>
                  <a:cubicBezTo>
                    <a:pt x="25400" y="4699254"/>
                    <a:pt x="0" y="4673854"/>
                    <a:pt x="0" y="4642485"/>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0" name="Freeform 20"/>
            <p:cNvSpPr/>
            <p:nvPr/>
          </p:nvSpPr>
          <p:spPr>
            <a:xfrm>
              <a:off x="0" y="0"/>
              <a:ext cx="7044689" cy="4750054"/>
            </a:xfrm>
            <a:custGeom>
              <a:avLst/>
              <a:gdLst/>
              <a:ahLst/>
              <a:cxnLst/>
              <a:rect l="l" t="t" r="r" b="b"/>
              <a:pathLst>
                <a:path w="7044689" h="4750054">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667885"/>
                  </a:lnTo>
                  <a:lnTo>
                    <a:pt x="7019289" y="4667885"/>
                  </a:lnTo>
                  <a:lnTo>
                    <a:pt x="7044689" y="4667885"/>
                  </a:lnTo>
                  <a:cubicBezTo>
                    <a:pt x="7044689" y="4713351"/>
                    <a:pt x="7007733" y="4750054"/>
                    <a:pt x="6962394" y="4750054"/>
                  </a:cubicBezTo>
                  <a:lnTo>
                    <a:pt x="6962394" y="4724654"/>
                  </a:lnTo>
                  <a:lnTo>
                    <a:pt x="6962394" y="4750054"/>
                  </a:lnTo>
                  <a:lnTo>
                    <a:pt x="82296" y="4750054"/>
                  </a:lnTo>
                  <a:lnTo>
                    <a:pt x="82296" y="4724654"/>
                  </a:lnTo>
                  <a:lnTo>
                    <a:pt x="82296" y="4750054"/>
                  </a:lnTo>
                  <a:cubicBezTo>
                    <a:pt x="36957" y="4750054"/>
                    <a:pt x="0" y="4713351"/>
                    <a:pt x="0" y="4667885"/>
                  </a:cubicBezTo>
                  <a:lnTo>
                    <a:pt x="0" y="82169"/>
                  </a:lnTo>
                  <a:lnTo>
                    <a:pt x="25400" y="82169"/>
                  </a:lnTo>
                  <a:lnTo>
                    <a:pt x="0" y="82169"/>
                  </a:lnTo>
                  <a:moveTo>
                    <a:pt x="50800" y="82169"/>
                  </a:moveTo>
                  <a:lnTo>
                    <a:pt x="50800" y="4667885"/>
                  </a:lnTo>
                  <a:lnTo>
                    <a:pt x="25400" y="4667885"/>
                  </a:lnTo>
                  <a:lnTo>
                    <a:pt x="50800" y="4667885"/>
                  </a:lnTo>
                  <a:cubicBezTo>
                    <a:pt x="50800" y="4685157"/>
                    <a:pt x="64770" y="4699254"/>
                    <a:pt x="82296" y="4699254"/>
                  </a:cubicBezTo>
                  <a:lnTo>
                    <a:pt x="6962394" y="4699254"/>
                  </a:lnTo>
                  <a:cubicBezTo>
                    <a:pt x="6979920" y="4699254"/>
                    <a:pt x="6993889" y="4685157"/>
                    <a:pt x="6993889" y="4667885"/>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1" name="TextBox 21"/>
          <p:cNvSpPr txBox="1"/>
          <p:nvPr/>
        </p:nvSpPr>
        <p:spPr>
          <a:xfrm>
            <a:off x="12371784" y="3346251"/>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Chronic Understaffing</a:t>
            </a:r>
          </a:p>
        </p:txBody>
      </p:sp>
      <p:sp>
        <p:nvSpPr>
          <p:cNvPr id="22" name="TextBox 22"/>
          <p:cNvSpPr txBox="1"/>
          <p:nvPr/>
        </p:nvSpPr>
        <p:spPr>
          <a:xfrm>
            <a:off x="12371784" y="3883075"/>
            <a:ext cx="4602213" cy="179510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nurse-to-patient ratios were not safe; there often was agency nurses when trained nurses were not used (Berwick, 2013).</a:t>
            </a:r>
          </a:p>
        </p:txBody>
      </p:sp>
      <p:grpSp>
        <p:nvGrpSpPr>
          <p:cNvPr id="23" name="Group 23"/>
          <p:cNvGrpSpPr/>
          <p:nvPr/>
        </p:nvGrpSpPr>
        <p:grpSpPr>
          <a:xfrm>
            <a:off x="973188" y="6832550"/>
            <a:ext cx="8048030" cy="2655243"/>
            <a:chOff x="0" y="0"/>
            <a:chExt cx="10730707" cy="3540323"/>
          </a:xfrm>
        </p:grpSpPr>
        <p:sp>
          <p:nvSpPr>
            <p:cNvPr id="24" name="Freeform 24"/>
            <p:cNvSpPr/>
            <p:nvPr/>
          </p:nvSpPr>
          <p:spPr>
            <a:xfrm>
              <a:off x="25400" y="25400"/>
              <a:ext cx="10679938" cy="3489452"/>
            </a:xfrm>
            <a:custGeom>
              <a:avLst/>
              <a:gdLst/>
              <a:ahLst/>
              <a:cxnLst/>
              <a:rect l="l" t="t" r="r" b="b"/>
              <a:pathLst>
                <a:path w="10679938" h="3489452">
                  <a:moveTo>
                    <a:pt x="0" y="56642"/>
                  </a:moveTo>
                  <a:cubicBezTo>
                    <a:pt x="0" y="25400"/>
                    <a:pt x="25654" y="0"/>
                    <a:pt x="57277" y="0"/>
                  </a:cubicBezTo>
                  <a:lnTo>
                    <a:pt x="10622661" y="0"/>
                  </a:lnTo>
                  <a:cubicBezTo>
                    <a:pt x="10654284" y="0"/>
                    <a:pt x="10679938" y="25400"/>
                    <a:pt x="10679938" y="56642"/>
                  </a:cubicBezTo>
                  <a:lnTo>
                    <a:pt x="10679938" y="3432810"/>
                  </a:lnTo>
                  <a:cubicBezTo>
                    <a:pt x="10679938" y="3464179"/>
                    <a:pt x="10654284" y="3489452"/>
                    <a:pt x="10622661" y="3489452"/>
                  </a:cubicBezTo>
                  <a:lnTo>
                    <a:pt x="57277" y="3489452"/>
                  </a:lnTo>
                  <a:cubicBezTo>
                    <a:pt x="25654" y="3489452"/>
                    <a:pt x="0" y="3464052"/>
                    <a:pt x="0" y="3432810"/>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5" name="Freeform 25"/>
            <p:cNvSpPr/>
            <p:nvPr/>
          </p:nvSpPr>
          <p:spPr>
            <a:xfrm>
              <a:off x="0" y="0"/>
              <a:ext cx="10730738" cy="3540252"/>
            </a:xfrm>
            <a:custGeom>
              <a:avLst/>
              <a:gdLst/>
              <a:ahLst/>
              <a:cxnLst/>
              <a:rect l="l" t="t" r="r" b="b"/>
              <a:pathLst>
                <a:path w="10730738" h="3540252">
                  <a:moveTo>
                    <a:pt x="0" y="82042"/>
                  </a:moveTo>
                  <a:cubicBezTo>
                    <a:pt x="0" y="36576"/>
                    <a:pt x="37211" y="0"/>
                    <a:pt x="82677" y="0"/>
                  </a:cubicBezTo>
                  <a:lnTo>
                    <a:pt x="10648061" y="0"/>
                  </a:lnTo>
                  <a:lnTo>
                    <a:pt x="10648061" y="25400"/>
                  </a:lnTo>
                  <a:lnTo>
                    <a:pt x="10648061" y="0"/>
                  </a:lnTo>
                  <a:cubicBezTo>
                    <a:pt x="10693527" y="0"/>
                    <a:pt x="10730738" y="36576"/>
                    <a:pt x="10730738" y="82042"/>
                  </a:cubicBezTo>
                  <a:lnTo>
                    <a:pt x="10705338" y="82042"/>
                  </a:lnTo>
                  <a:lnTo>
                    <a:pt x="10730738" y="82042"/>
                  </a:lnTo>
                  <a:lnTo>
                    <a:pt x="10730738" y="3458210"/>
                  </a:lnTo>
                  <a:lnTo>
                    <a:pt x="10705338" y="3458210"/>
                  </a:lnTo>
                  <a:lnTo>
                    <a:pt x="10730738" y="3458210"/>
                  </a:lnTo>
                  <a:cubicBezTo>
                    <a:pt x="10730738" y="3503803"/>
                    <a:pt x="10693527" y="3540252"/>
                    <a:pt x="10648061" y="3540252"/>
                  </a:cubicBezTo>
                  <a:lnTo>
                    <a:pt x="10648061" y="3514852"/>
                  </a:lnTo>
                  <a:lnTo>
                    <a:pt x="10648061" y="3540252"/>
                  </a:lnTo>
                  <a:lnTo>
                    <a:pt x="82677" y="3540252"/>
                  </a:lnTo>
                  <a:lnTo>
                    <a:pt x="82677" y="3514852"/>
                  </a:lnTo>
                  <a:lnTo>
                    <a:pt x="82677" y="3540252"/>
                  </a:lnTo>
                  <a:cubicBezTo>
                    <a:pt x="37211" y="3540252"/>
                    <a:pt x="0" y="3503676"/>
                    <a:pt x="0" y="3458210"/>
                  </a:cubicBezTo>
                  <a:lnTo>
                    <a:pt x="0" y="82042"/>
                  </a:lnTo>
                  <a:lnTo>
                    <a:pt x="25400" y="82042"/>
                  </a:lnTo>
                  <a:lnTo>
                    <a:pt x="0" y="82042"/>
                  </a:lnTo>
                  <a:moveTo>
                    <a:pt x="50800" y="82042"/>
                  </a:moveTo>
                  <a:lnTo>
                    <a:pt x="50800" y="3458210"/>
                  </a:lnTo>
                  <a:lnTo>
                    <a:pt x="25400" y="3458210"/>
                  </a:lnTo>
                  <a:lnTo>
                    <a:pt x="50800" y="3458210"/>
                  </a:lnTo>
                  <a:cubicBezTo>
                    <a:pt x="50800" y="3475228"/>
                    <a:pt x="64770" y="3489452"/>
                    <a:pt x="82677" y="3489452"/>
                  </a:cubicBezTo>
                  <a:lnTo>
                    <a:pt x="10648061" y="3489452"/>
                  </a:lnTo>
                  <a:cubicBezTo>
                    <a:pt x="10665841" y="3489452"/>
                    <a:pt x="10679938" y="3475228"/>
                    <a:pt x="10679938" y="3458210"/>
                  </a:cubicBezTo>
                  <a:lnTo>
                    <a:pt x="10679938" y="82042"/>
                  </a:lnTo>
                  <a:cubicBezTo>
                    <a:pt x="10679938" y="65024"/>
                    <a:pt x="10665968" y="50800"/>
                    <a:pt x="10648061" y="50800"/>
                  </a:cubicBezTo>
                  <a:lnTo>
                    <a:pt x="82677" y="50800"/>
                  </a:lnTo>
                  <a:lnTo>
                    <a:pt x="82677" y="25400"/>
                  </a:lnTo>
                  <a:lnTo>
                    <a:pt x="82677" y="50800"/>
                  </a:lnTo>
                  <a:cubicBezTo>
                    <a:pt x="64770" y="50800"/>
                    <a:pt x="50800" y="65024"/>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6" name="TextBox 26"/>
          <p:cNvSpPr txBox="1"/>
          <p:nvPr/>
        </p:nvSpPr>
        <p:spPr>
          <a:xfrm>
            <a:off x="1313855" y="7154167"/>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Culture of Fear</a:t>
            </a:r>
          </a:p>
        </p:txBody>
      </p:sp>
      <p:sp>
        <p:nvSpPr>
          <p:cNvPr id="27" name="TextBox 27"/>
          <p:cNvSpPr txBox="1"/>
          <p:nvPr/>
        </p:nvSpPr>
        <p:spPr>
          <a:xfrm>
            <a:off x="1313855" y="7690991"/>
            <a:ext cx="7366695" cy="866327"/>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culture of silence was promoted by threatening or disregarding the whistle-blowers (Dixon-Woods et al., 2014).</a:t>
            </a:r>
          </a:p>
        </p:txBody>
      </p:sp>
      <p:grpSp>
        <p:nvGrpSpPr>
          <p:cNvPr id="28" name="Group 28"/>
          <p:cNvGrpSpPr/>
          <p:nvPr/>
        </p:nvGrpSpPr>
        <p:grpSpPr>
          <a:xfrm>
            <a:off x="9266635" y="6832550"/>
            <a:ext cx="8048030" cy="2655243"/>
            <a:chOff x="0" y="0"/>
            <a:chExt cx="10730707" cy="3540323"/>
          </a:xfrm>
        </p:grpSpPr>
        <p:sp>
          <p:nvSpPr>
            <p:cNvPr id="29" name="Freeform 29"/>
            <p:cNvSpPr/>
            <p:nvPr/>
          </p:nvSpPr>
          <p:spPr>
            <a:xfrm>
              <a:off x="25400" y="25400"/>
              <a:ext cx="10679938" cy="3489452"/>
            </a:xfrm>
            <a:custGeom>
              <a:avLst/>
              <a:gdLst/>
              <a:ahLst/>
              <a:cxnLst/>
              <a:rect l="l" t="t" r="r" b="b"/>
              <a:pathLst>
                <a:path w="10679938" h="3489452">
                  <a:moveTo>
                    <a:pt x="0" y="56642"/>
                  </a:moveTo>
                  <a:cubicBezTo>
                    <a:pt x="0" y="25400"/>
                    <a:pt x="25654" y="0"/>
                    <a:pt x="57277" y="0"/>
                  </a:cubicBezTo>
                  <a:lnTo>
                    <a:pt x="10622661" y="0"/>
                  </a:lnTo>
                  <a:cubicBezTo>
                    <a:pt x="10654284" y="0"/>
                    <a:pt x="10679938" y="25400"/>
                    <a:pt x="10679938" y="56642"/>
                  </a:cubicBezTo>
                  <a:lnTo>
                    <a:pt x="10679938" y="3432810"/>
                  </a:lnTo>
                  <a:cubicBezTo>
                    <a:pt x="10679938" y="3464179"/>
                    <a:pt x="10654284" y="3489452"/>
                    <a:pt x="10622661" y="3489452"/>
                  </a:cubicBezTo>
                  <a:lnTo>
                    <a:pt x="57277" y="3489452"/>
                  </a:lnTo>
                  <a:cubicBezTo>
                    <a:pt x="25654" y="3489452"/>
                    <a:pt x="0" y="3464052"/>
                    <a:pt x="0" y="3432810"/>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30" name="Freeform 30"/>
            <p:cNvSpPr/>
            <p:nvPr/>
          </p:nvSpPr>
          <p:spPr>
            <a:xfrm>
              <a:off x="0" y="0"/>
              <a:ext cx="10730738" cy="3540252"/>
            </a:xfrm>
            <a:custGeom>
              <a:avLst/>
              <a:gdLst/>
              <a:ahLst/>
              <a:cxnLst/>
              <a:rect l="l" t="t" r="r" b="b"/>
              <a:pathLst>
                <a:path w="10730738" h="3540252">
                  <a:moveTo>
                    <a:pt x="0" y="82042"/>
                  </a:moveTo>
                  <a:cubicBezTo>
                    <a:pt x="0" y="36576"/>
                    <a:pt x="37211" y="0"/>
                    <a:pt x="82677" y="0"/>
                  </a:cubicBezTo>
                  <a:lnTo>
                    <a:pt x="10648061" y="0"/>
                  </a:lnTo>
                  <a:lnTo>
                    <a:pt x="10648061" y="25400"/>
                  </a:lnTo>
                  <a:lnTo>
                    <a:pt x="10648061" y="0"/>
                  </a:lnTo>
                  <a:cubicBezTo>
                    <a:pt x="10693527" y="0"/>
                    <a:pt x="10730738" y="36576"/>
                    <a:pt x="10730738" y="82042"/>
                  </a:cubicBezTo>
                  <a:lnTo>
                    <a:pt x="10705338" y="82042"/>
                  </a:lnTo>
                  <a:lnTo>
                    <a:pt x="10730738" y="82042"/>
                  </a:lnTo>
                  <a:lnTo>
                    <a:pt x="10730738" y="3458210"/>
                  </a:lnTo>
                  <a:lnTo>
                    <a:pt x="10705338" y="3458210"/>
                  </a:lnTo>
                  <a:lnTo>
                    <a:pt x="10730738" y="3458210"/>
                  </a:lnTo>
                  <a:cubicBezTo>
                    <a:pt x="10730738" y="3503803"/>
                    <a:pt x="10693527" y="3540252"/>
                    <a:pt x="10648061" y="3540252"/>
                  </a:cubicBezTo>
                  <a:lnTo>
                    <a:pt x="10648061" y="3514852"/>
                  </a:lnTo>
                  <a:lnTo>
                    <a:pt x="10648061" y="3540252"/>
                  </a:lnTo>
                  <a:lnTo>
                    <a:pt x="82677" y="3540252"/>
                  </a:lnTo>
                  <a:lnTo>
                    <a:pt x="82677" y="3514852"/>
                  </a:lnTo>
                  <a:lnTo>
                    <a:pt x="82677" y="3540252"/>
                  </a:lnTo>
                  <a:cubicBezTo>
                    <a:pt x="37211" y="3540252"/>
                    <a:pt x="0" y="3503676"/>
                    <a:pt x="0" y="3458210"/>
                  </a:cubicBezTo>
                  <a:lnTo>
                    <a:pt x="0" y="82042"/>
                  </a:lnTo>
                  <a:lnTo>
                    <a:pt x="25400" y="82042"/>
                  </a:lnTo>
                  <a:lnTo>
                    <a:pt x="0" y="82042"/>
                  </a:lnTo>
                  <a:moveTo>
                    <a:pt x="50800" y="82042"/>
                  </a:moveTo>
                  <a:lnTo>
                    <a:pt x="50800" y="3458210"/>
                  </a:lnTo>
                  <a:lnTo>
                    <a:pt x="25400" y="3458210"/>
                  </a:lnTo>
                  <a:lnTo>
                    <a:pt x="50800" y="3458210"/>
                  </a:lnTo>
                  <a:cubicBezTo>
                    <a:pt x="50800" y="3475228"/>
                    <a:pt x="64770" y="3489452"/>
                    <a:pt x="82677" y="3489452"/>
                  </a:cubicBezTo>
                  <a:lnTo>
                    <a:pt x="10648061" y="3489452"/>
                  </a:lnTo>
                  <a:cubicBezTo>
                    <a:pt x="10665841" y="3489452"/>
                    <a:pt x="10679938" y="3475228"/>
                    <a:pt x="10679938" y="3458210"/>
                  </a:cubicBezTo>
                  <a:lnTo>
                    <a:pt x="10679938" y="82042"/>
                  </a:lnTo>
                  <a:cubicBezTo>
                    <a:pt x="10679938" y="65024"/>
                    <a:pt x="10665968" y="50800"/>
                    <a:pt x="10648061" y="50800"/>
                  </a:cubicBezTo>
                  <a:lnTo>
                    <a:pt x="82677" y="50800"/>
                  </a:lnTo>
                  <a:lnTo>
                    <a:pt x="82677" y="25400"/>
                  </a:lnTo>
                  <a:lnTo>
                    <a:pt x="82677" y="50800"/>
                  </a:lnTo>
                  <a:cubicBezTo>
                    <a:pt x="64770" y="50800"/>
                    <a:pt x="50800" y="65024"/>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31" name="TextBox 31"/>
          <p:cNvSpPr txBox="1"/>
          <p:nvPr/>
        </p:nvSpPr>
        <p:spPr>
          <a:xfrm>
            <a:off x="9607302" y="7154167"/>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Data Manipulation</a:t>
            </a:r>
          </a:p>
        </p:txBody>
      </p:sp>
      <p:sp>
        <p:nvSpPr>
          <p:cNvPr id="32" name="TextBox 32"/>
          <p:cNvSpPr txBox="1"/>
          <p:nvPr/>
        </p:nvSpPr>
        <p:spPr>
          <a:xfrm>
            <a:off x="9607302" y="7690991"/>
            <a:ext cx="7366695"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Foundation Trust was determined to maintain its Mortality rates and performance figures by all means and hence resulted in the manipulation of the information.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643062"/>
            <a:ext cx="9587210"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Quality Assurance Breakdown</a:t>
            </a:r>
          </a:p>
        </p:txBody>
      </p:sp>
      <p:sp>
        <p:nvSpPr>
          <p:cNvPr id="7" name="TextBox 7"/>
          <p:cNvSpPr txBox="1"/>
          <p:nvPr/>
        </p:nvSpPr>
        <p:spPr>
          <a:xfrm>
            <a:off x="992238" y="3038921"/>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QA in place in the Trust was ineffective on all governance levels:</a:t>
            </a:r>
          </a:p>
        </p:txBody>
      </p:sp>
      <p:sp>
        <p:nvSpPr>
          <p:cNvPr id="8" name="TextBox 8"/>
          <p:cNvSpPr txBox="1"/>
          <p:nvPr/>
        </p:nvSpPr>
        <p:spPr>
          <a:xfrm>
            <a:off x="992238" y="3811489"/>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Audit and Review Failure</a:t>
            </a:r>
            <a:r>
              <a:rPr lang="en-US" sz="2000" dirty="0">
                <a:solidFill>
                  <a:srgbClr val="4A4A45"/>
                </a:solidFill>
                <a:latin typeface="Arial" panose="020B0604020202020204" pitchFamily="34" charset="0"/>
                <a:ea typeface="Lato"/>
                <a:cs typeface="Arial" panose="020B0604020202020204" pitchFamily="34" charset="0"/>
                <a:sym typeface="Lato"/>
              </a:rPr>
              <a:t>: The audit and failure were not well recorded in terms of incident reports and the audits took action in a very rare case (Walshe and Higgins, 2002).</a:t>
            </a:r>
          </a:p>
        </p:txBody>
      </p:sp>
      <p:sp>
        <p:nvSpPr>
          <p:cNvPr id="9" name="TextBox 9"/>
          <p:cNvSpPr txBox="1"/>
          <p:nvPr/>
        </p:nvSpPr>
        <p:spPr>
          <a:xfrm>
            <a:off x="992238" y="4817864"/>
            <a:ext cx="16303526" cy="404663"/>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Weaknesses in Regulatory Oversight</a:t>
            </a:r>
            <a:r>
              <a:rPr lang="en-US" sz="2000" dirty="0">
                <a:solidFill>
                  <a:srgbClr val="4A4A45"/>
                </a:solidFill>
                <a:latin typeface="Arial" panose="020B0604020202020204" pitchFamily="34" charset="0"/>
                <a:ea typeface="Lato"/>
                <a:cs typeface="Arial" panose="020B0604020202020204" pitchFamily="34" charset="0"/>
                <a:sym typeface="Lato"/>
              </a:rPr>
              <a:t>: Monitor and the Healthcare Commission were not identifying the new trends of harm (Francis, 2013).</a:t>
            </a:r>
          </a:p>
        </p:txBody>
      </p:sp>
      <p:sp>
        <p:nvSpPr>
          <p:cNvPr id="10" name="TextBox 10"/>
          <p:cNvSpPr txBox="1"/>
          <p:nvPr/>
        </p:nvSpPr>
        <p:spPr>
          <a:xfrm>
            <a:off x="992238" y="5419578"/>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Governance Collapse</a:t>
            </a:r>
            <a:r>
              <a:rPr lang="en-US" sz="2000" dirty="0">
                <a:solidFill>
                  <a:srgbClr val="4A4A45"/>
                </a:solidFill>
                <a:latin typeface="Arial" panose="020B0604020202020204" pitchFamily="34" charset="0"/>
                <a:ea typeface="Lato"/>
                <a:cs typeface="Arial" panose="020B0604020202020204" pitchFamily="34" charset="0"/>
                <a:sym typeface="Lato"/>
              </a:rPr>
              <a:t>: The attention of the Trust Board on getting Foundation Trust status at the expense of patient safety (Department of Health, 2013).</a:t>
            </a:r>
          </a:p>
        </p:txBody>
      </p:sp>
      <p:sp>
        <p:nvSpPr>
          <p:cNvPr id="11" name="TextBox 11"/>
          <p:cNvSpPr txBox="1"/>
          <p:nvPr/>
        </p:nvSpPr>
        <p:spPr>
          <a:xfrm>
            <a:off x="992237" y="6448721"/>
            <a:ext cx="16303526" cy="871777"/>
          </a:xfrm>
          <a:prstGeom prst="rect">
            <a:avLst/>
          </a:prstGeom>
        </p:spPr>
        <p:txBody>
          <a:bodyPr lIns="0" tIns="0" rIns="0" bIns="0" rtlCol="0" anchor="t">
            <a:spAutoFit/>
          </a:bodyPr>
          <a:lstStyle/>
          <a:p>
            <a:pPr marL="329902" lvl="1" indent="-164951" algn="l">
              <a:lnSpc>
                <a:spcPct val="150000"/>
              </a:lnSpc>
              <a:buFont typeface="Arial"/>
              <a:buChar char="•"/>
            </a:pPr>
            <a:r>
              <a:rPr lang="en-US" sz="2000" b="1" dirty="0">
                <a:solidFill>
                  <a:srgbClr val="4A4A45"/>
                </a:solidFill>
                <a:latin typeface="Arial" panose="020B0604020202020204" pitchFamily="34" charset="0"/>
                <a:ea typeface="Lato"/>
                <a:cs typeface="Arial" panose="020B0604020202020204" pitchFamily="34" charset="0"/>
                <a:sym typeface="Lato"/>
              </a:rPr>
              <a:t>Weak Data Intelligence</a:t>
            </a:r>
            <a:r>
              <a:rPr lang="en-US" sz="2000" dirty="0">
                <a:solidFill>
                  <a:srgbClr val="4A4A45"/>
                </a:solidFill>
                <a:latin typeface="Arial" panose="020B0604020202020204" pitchFamily="34" charset="0"/>
                <a:ea typeface="Lato"/>
                <a:cs typeface="Arial" panose="020B0604020202020204" pitchFamily="34" charset="0"/>
                <a:sym typeface="Lato"/>
              </a:rPr>
              <a:t>: There was no triangulation between quantitative measures (e.g. mortality rates) and qualitative measures, like complaints.</a:t>
            </a:r>
          </a:p>
        </p:txBody>
      </p:sp>
      <p:sp>
        <p:nvSpPr>
          <p:cNvPr id="12" name="TextBox 12"/>
          <p:cNvSpPr txBox="1"/>
          <p:nvPr/>
        </p:nvSpPr>
        <p:spPr>
          <a:xfrm>
            <a:off x="1143000" y="7684183"/>
            <a:ext cx="16303526" cy="410112"/>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These failures are a total failure of QA procedures, governance control and </a:t>
            </a:r>
            <a:r>
              <a:rPr lang="en-US" sz="2000" dirty="0" err="1">
                <a:solidFill>
                  <a:srgbClr val="4A4A45"/>
                </a:solidFill>
                <a:latin typeface="Arial" panose="020B0604020202020204" pitchFamily="34" charset="0"/>
                <a:ea typeface="Lato"/>
                <a:cs typeface="Arial" panose="020B0604020202020204" pitchFamily="34" charset="0"/>
                <a:sym typeface="Lato"/>
              </a:rPr>
              <a:t>organisational</a:t>
            </a:r>
            <a:r>
              <a:rPr lang="en-US" sz="2000" dirty="0">
                <a:solidFill>
                  <a:srgbClr val="4A4A45"/>
                </a:solidFill>
                <a:latin typeface="Arial" panose="020B0604020202020204" pitchFamily="34" charset="0"/>
                <a:ea typeface="Lato"/>
                <a:cs typeface="Arial" panose="020B0604020202020204" pitchFamily="34" charset="0"/>
                <a:sym typeface="Lato"/>
              </a:rPr>
              <a:t> learning.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dirty="0">
                <a:latin typeface="Arial" panose="020B0604020202020204" pitchFamily="34" charset="0"/>
                <a:cs typeface="Arial" panose="020B0604020202020204" pitchFamily="34" charset="0"/>
              </a:endParaRPr>
            </a:p>
          </p:txBody>
        </p:sp>
      </p:grpSp>
      <p:sp>
        <p:nvSpPr>
          <p:cNvPr id="6" name="TextBox 6"/>
          <p:cNvSpPr txBox="1"/>
          <p:nvPr/>
        </p:nvSpPr>
        <p:spPr>
          <a:xfrm>
            <a:off x="762000" y="297607"/>
            <a:ext cx="143144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Systems-Based Analysis: Swiss Cheese Model</a:t>
            </a:r>
          </a:p>
        </p:txBody>
      </p:sp>
      <p:sp>
        <p:nvSpPr>
          <p:cNvPr id="7" name="TextBox 7"/>
          <p:cNvSpPr txBox="1"/>
          <p:nvPr/>
        </p:nvSpPr>
        <p:spPr>
          <a:xfrm>
            <a:off x="992238" y="2368154"/>
            <a:ext cx="16303526"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Reason (2000) argues that failure of a system takes place when various barriers or cheese slices converge and allow the hazards to get in.</a:t>
            </a:r>
          </a:p>
        </p:txBody>
      </p:sp>
      <p:sp>
        <p:nvSpPr>
          <p:cNvPr id="8" name="TextBox 8"/>
          <p:cNvSpPr txBox="1"/>
          <p:nvPr/>
        </p:nvSpPr>
        <p:spPr>
          <a:xfrm>
            <a:off x="992238" y="3776811"/>
            <a:ext cx="4953892" cy="566502"/>
          </a:xfrm>
          <a:prstGeom prst="rect">
            <a:avLst/>
          </a:prstGeom>
        </p:spPr>
        <p:txBody>
          <a:bodyPr lIns="0" tIns="0" rIns="0" bIns="0" rtlCol="0" anchor="t">
            <a:spAutoFit/>
          </a:bodyPr>
          <a:lstStyle/>
          <a:p>
            <a:pPr algn="l">
              <a:lnSpc>
                <a:spcPct val="150000"/>
              </a:lnSpc>
            </a:pPr>
            <a:r>
              <a:rPr lang="en-US" sz="2800" b="1" dirty="0">
                <a:solidFill>
                  <a:srgbClr val="282824"/>
                </a:solidFill>
                <a:latin typeface="Arial" panose="020B0604020202020204" pitchFamily="34" charset="0"/>
                <a:ea typeface="Lato Bold"/>
                <a:cs typeface="Arial" panose="020B0604020202020204" pitchFamily="34" charset="0"/>
                <a:sym typeface="Lato Bold"/>
              </a:rPr>
              <a:t>Case to Mid Staffordshire</a:t>
            </a:r>
            <a:r>
              <a:rPr lang="en-US" sz="2000" b="1" dirty="0">
                <a:solidFill>
                  <a:srgbClr val="282824"/>
                </a:solidFill>
                <a:latin typeface="Arial" panose="020B0604020202020204" pitchFamily="34" charset="0"/>
                <a:ea typeface="Lato Bold"/>
                <a:cs typeface="Arial" panose="020B0604020202020204" pitchFamily="34" charset="0"/>
                <a:sym typeface="Lato Bold"/>
              </a:rPr>
              <a:t>:</a:t>
            </a:r>
          </a:p>
        </p:txBody>
      </p:sp>
      <p:grpSp>
        <p:nvGrpSpPr>
          <p:cNvPr id="9" name="Group 9"/>
          <p:cNvGrpSpPr/>
          <p:nvPr/>
        </p:nvGrpSpPr>
        <p:grpSpPr>
          <a:xfrm>
            <a:off x="973188" y="5584180"/>
            <a:ext cx="5283547" cy="2938760"/>
            <a:chOff x="0" y="0"/>
            <a:chExt cx="7044730" cy="3918347"/>
          </a:xfrm>
        </p:grpSpPr>
        <p:sp>
          <p:nvSpPr>
            <p:cNvPr id="10" name="Freeform 10"/>
            <p:cNvSpPr/>
            <p:nvPr/>
          </p:nvSpPr>
          <p:spPr>
            <a:xfrm>
              <a:off x="25400" y="25400"/>
              <a:ext cx="6993890" cy="3867404"/>
            </a:xfrm>
            <a:custGeom>
              <a:avLst/>
              <a:gdLst/>
              <a:ahLst/>
              <a:cxnLst/>
              <a:rect l="l" t="t" r="r" b="b"/>
              <a:pathLst>
                <a:path w="6993890" h="3867404">
                  <a:moveTo>
                    <a:pt x="0" y="56642"/>
                  </a:moveTo>
                  <a:cubicBezTo>
                    <a:pt x="0" y="25400"/>
                    <a:pt x="25527" y="0"/>
                    <a:pt x="57023" y="0"/>
                  </a:cubicBezTo>
                  <a:lnTo>
                    <a:pt x="6936867" y="0"/>
                  </a:lnTo>
                  <a:cubicBezTo>
                    <a:pt x="6968363" y="0"/>
                    <a:pt x="6993890" y="25400"/>
                    <a:pt x="6993890" y="56642"/>
                  </a:cubicBezTo>
                  <a:lnTo>
                    <a:pt x="6993890" y="3810762"/>
                  </a:lnTo>
                  <a:cubicBezTo>
                    <a:pt x="6993890" y="3842131"/>
                    <a:pt x="6968363" y="3867404"/>
                    <a:pt x="6936867" y="3867404"/>
                  </a:cubicBezTo>
                  <a:lnTo>
                    <a:pt x="57023" y="3867404"/>
                  </a:lnTo>
                  <a:cubicBezTo>
                    <a:pt x="25527" y="3867404"/>
                    <a:pt x="0" y="3842004"/>
                    <a:pt x="0" y="3810762"/>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1" name="Freeform 11"/>
            <p:cNvSpPr/>
            <p:nvPr/>
          </p:nvSpPr>
          <p:spPr>
            <a:xfrm>
              <a:off x="0" y="0"/>
              <a:ext cx="7044690" cy="3918204"/>
            </a:xfrm>
            <a:custGeom>
              <a:avLst/>
              <a:gdLst/>
              <a:ahLst/>
              <a:cxnLst/>
              <a:rect l="l" t="t" r="r" b="b"/>
              <a:pathLst>
                <a:path w="7044690" h="3918204">
                  <a:moveTo>
                    <a:pt x="0" y="82042"/>
                  </a:moveTo>
                  <a:cubicBezTo>
                    <a:pt x="0" y="36576"/>
                    <a:pt x="37084" y="0"/>
                    <a:pt x="82423" y="0"/>
                  </a:cubicBezTo>
                  <a:lnTo>
                    <a:pt x="6962267" y="0"/>
                  </a:lnTo>
                  <a:lnTo>
                    <a:pt x="6962267" y="25400"/>
                  </a:lnTo>
                  <a:lnTo>
                    <a:pt x="6962267" y="0"/>
                  </a:lnTo>
                  <a:cubicBezTo>
                    <a:pt x="7007606" y="0"/>
                    <a:pt x="7044690" y="36576"/>
                    <a:pt x="7044690" y="82042"/>
                  </a:cubicBezTo>
                  <a:lnTo>
                    <a:pt x="7019290" y="82042"/>
                  </a:lnTo>
                  <a:lnTo>
                    <a:pt x="7044690" y="82042"/>
                  </a:lnTo>
                  <a:lnTo>
                    <a:pt x="7044690" y="3836162"/>
                  </a:lnTo>
                  <a:lnTo>
                    <a:pt x="7019290" y="3836162"/>
                  </a:lnTo>
                  <a:lnTo>
                    <a:pt x="7044690" y="3836162"/>
                  </a:lnTo>
                  <a:cubicBezTo>
                    <a:pt x="7044690" y="3881628"/>
                    <a:pt x="7007606" y="3918204"/>
                    <a:pt x="6962267" y="3918204"/>
                  </a:cubicBezTo>
                  <a:lnTo>
                    <a:pt x="6962267" y="3892804"/>
                  </a:lnTo>
                  <a:lnTo>
                    <a:pt x="6962267" y="3918204"/>
                  </a:lnTo>
                  <a:lnTo>
                    <a:pt x="82423" y="3918204"/>
                  </a:lnTo>
                  <a:lnTo>
                    <a:pt x="82423" y="3892804"/>
                  </a:lnTo>
                  <a:lnTo>
                    <a:pt x="82423" y="3918204"/>
                  </a:lnTo>
                  <a:cubicBezTo>
                    <a:pt x="37084" y="3918204"/>
                    <a:pt x="0" y="3881628"/>
                    <a:pt x="0" y="3836162"/>
                  </a:cubicBezTo>
                  <a:lnTo>
                    <a:pt x="0" y="82042"/>
                  </a:lnTo>
                  <a:lnTo>
                    <a:pt x="25400" y="82042"/>
                  </a:lnTo>
                  <a:lnTo>
                    <a:pt x="0" y="82042"/>
                  </a:lnTo>
                  <a:moveTo>
                    <a:pt x="50800" y="82042"/>
                  </a:moveTo>
                  <a:lnTo>
                    <a:pt x="50800" y="3836162"/>
                  </a:lnTo>
                  <a:lnTo>
                    <a:pt x="25400" y="3836162"/>
                  </a:lnTo>
                  <a:lnTo>
                    <a:pt x="50800" y="3836162"/>
                  </a:lnTo>
                  <a:cubicBezTo>
                    <a:pt x="50800" y="3853307"/>
                    <a:pt x="64770" y="3867404"/>
                    <a:pt x="82423" y="3867404"/>
                  </a:cubicBezTo>
                  <a:lnTo>
                    <a:pt x="6962267" y="3867404"/>
                  </a:lnTo>
                  <a:cubicBezTo>
                    <a:pt x="6979920" y="3867404"/>
                    <a:pt x="6993890" y="3853307"/>
                    <a:pt x="6993890" y="3836162"/>
                  </a:cubicBezTo>
                  <a:lnTo>
                    <a:pt x="6993890" y="82042"/>
                  </a:lnTo>
                  <a:cubicBezTo>
                    <a:pt x="6993890" y="64897"/>
                    <a:pt x="6979920" y="50800"/>
                    <a:pt x="6962267" y="50800"/>
                  </a:cubicBezTo>
                  <a:lnTo>
                    <a:pt x="82423" y="50800"/>
                  </a:lnTo>
                  <a:lnTo>
                    <a:pt x="82423" y="25400"/>
                  </a:lnTo>
                  <a:lnTo>
                    <a:pt x="82423" y="50800"/>
                  </a:lnTo>
                  <a:cubicBezTo>
                    <a:pt x="64770" y="50800"/>
                    <a:pt x="50800" y="64897"/>
                    <a:pt x="50800" y="82042"/>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12" name="Group 12"/>
          <p:cNvGrpSpPr/>
          <p:nvPr/>
        </p:nvGrpSpPr>
        <p:grpSpPr>
          <a:xfrm>
            <a:off x="1030338" y="5641330"/>
            <a:ext cx="5169247" cy="283518"/>
            <a:chOff x="0" y="0"/>
            <a:chExt cx="6892330" cy="378023"/>
          </a:xfrm>
        </p:grpSpPr>
        <p:sp>
          <p:nvSpPr>
            <p:cNvPr id="13" name="Freeform 13"/>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4" name="TextBox 14"/>
          <p:cNvSpPr txBox="1"/>
          <p:nvPr/>
        </p:nvSpPr>
        <p:spPr>
          <a:xfrm>
            <a:off x="1313855" y="6189315"/>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Organisational Layer</a:t>
            </a:r>
          </a:p>
        </p:txBody>
      </p:sp>
      <p:sp>
        <p:nvSpPr>
          <p:cNvPr id="15" name="TextBox 15"/>
          <p:cNvSpPr txBox="1"/>
          <p:nvPr/>
        </p:nvSpPr>
        <p:spPr>
          <a:xfrm>
            <a:off x="1313855" y="6726139"/>
            <a:ext cx="4602212"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obsession of the Board with financial targets caused a systemic pressure.</a:t>
            </a:r>
          </a:p>
        </p:txBody>
      </p:sp>
      <p:grpSp>
        <p:nvGrpSpPr>
          <p:cNvPr id="16" name="Group 16"/>
          <p:cNvGrpSpPr/>
          <p:nvPr/>
        </p:nvGrpSpPr>
        <p:grpSpPr>
          <a:xfrm>
            <a:off x="6502152" y="5158829"/>
            <a:ext cx="5283547" cy="3364111"/>
            <a:chOff x="0" y="0"/>
            <a:chExt cx="7044730" cy="4485482"/>
          </a:xfrm>
        </p:grpSpPr>
        <p:sp>
          <p:nvSpPr>
            <p:cNvPr id="17" name="Freeform 17"/>
            <p:cNvSpPr/>
            <p:nvPr/>
          </p:nvSpPr>
          <p:spPr>
            <a:xfrm>
              <a:off x="25400" y="25400"/>
              <a:ext cx="6993889" cy="4434713"/>
            </a:xfrm>
            <a:custGeom>
              <a:avLst/>
              <a:gdLst/>
              <a:ahLst/>
              <a:cxnLst/>
              <a:rect l="l" t="t" r="r" b="b"/>
              <a:pathLst>
                <a:path w="6993889" h="4434713">
                  <a:moveTo>
                    <a:pt x="0" y="56769"/>
                  </a:moveTo>
                  <a:cubicBezTo>
                    <a:pt x="0" y="25400"/>
                    <a:pt x="25527" y="0"/>
                    <a:pt x="56896" y="0"/>
                  </a:cubicBezTo>
                  <a:lnTo>
                    <a:pt x="6936994" y="0"/>
                  </a:lnTo>
                  <a:cubicBezTo>
                    <a:pt x="6968489" y="0"/>
                    <a:pt x="6993889" y="25400"/>
                    <a:pt x="6993889" y="56769"/>
                  </a:cubicBezTo>
                  <a:lnTo>
                    <a:pt x="6993889" y="4377944"/>
                  </a:lnTo>
                  <a:cubicBezTo>
                    <a:pt x="6993889" y="4409313"/>
                    <a:pt x="6968362" y="4434713"/>
                    <a:pt x="6936994" y="4434713"/>
                  </a:cubicBezTo>
                  <a:lnTo>
                    <a:pt x="56896" y="4434713"/>
                  </a:lnTo>
                  <a:cubicBezTo>
                    <a:pt x="25400" y="4434713"/>
                    <a:pt x="0" y="4409313"/>
                    <a:pt x="0" y="4377944"/>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18" name="Freeform 18"/>
            <p:cNvSpPr/>
            <p:nvPr/>
          </p:nvSpPr>
          <p:spPr>
            <a:xfrm>
              <a:off x="0" y="0"/>
              <a:ext cx="7044689" cy="4485513"/>
            </a:xfrm>
            <a:custGeom>
              <a:avLst/>
              <a:gdLst/>
              <a:ahLst/>
              <a:cxnLst/>
              <a:rect l="l" t="t" r="r" b="b"/>
              <a:pathLst>
                <a:path w="7044689" h="4485513">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403344"/>
                  </a:lnTo>
                  <a:lnTo>
                    <a:pt x="7019289" y="4403344"/>
                  </a:lnTo>
                  <a:lnTo>
                    <a:pt x="7044689" y="4403344"/>
                  </a:lnTo>
                  <a:cubicBezTo>
                    <a:pt x="7044689" y="4448810"/>
                    <a:pt x="7007733" y="4485513"/>
                    <a:pt x="6962394" y="4485513"/>
                  </a:cubicBezTo>
                  <a:lnTo>
                    <a:pt x="6962394" y="4460113"/>
                  </a:lnTo>
                  <a:lnTo>
                    <a:pt x="6962394" y="4485513"/>
                  </a:lnTo>
                  <a:lnTo>
                    <a:pt x="82296" y="4485513"/>
                  </a:lnTo>
                  <a:lnTo>
                    <a:pt x="82296" y="4460113"/>
                  </a:lnTo>
                  <a:lnTo>
                    <a:pt x="82296" y="4485513"/>
                  </a:lnTo>
                  <a:cubicBezTo>
                    <a:pt x="36957" y="4485513"/>
                    <a:pt x="0" y="4448810"/>
                    <a:pt x="0" y="4403344"/>
                  </a:cubicBezTo>
                  <a:lnTo>
                    <a:pt x="0" y="82169"/>
                  </a:lnTo>
                  <a:lnTo>
                    <a:pt x="25400" y="82169"/>
                  </a:lnTo>
                  <a:lnTo>
                    <a:pt x="0" y="82169"/>
                  </a:lnTo>
                  <a:moveTo>
                    <a:pt x="50800" y="82169"/>
                  </a:moveTo>
                  <a:lnTo>
                    <a:pt x="50800" y="4403344"/>
                  </a:lnTo>
                  <a:lnTo>
                    <a:pt x="25400" y="4403344"/>
                  </a:lnTo>
                  <a:lnTo>
                    <a:pt x="50800" y="4403344"/>
                  </a:lnTo>
                  <a:cubicBezTo>
                    <a:pt x="50800" y="4420489"/>
                    <a:pt x="64770" y="4434713"/>
                    <a:pt x="82296" y="4434713"/>
                  </a:cubicBezTo>
                  <a:lnTo>
                    <a:pt x="6962394" y="4434713"/>
                  </a:lnTo>
                  <a:cubicBezTo>
                    <a:pt x="6979920" y="4434713"/>
                    <a:pt x="6993889" y="4420616"/>
                    <a:pt x="6993889" y="4403344"/>
                  </a:cubicBezTo>
                  <a:lnTo>
                    <a:pt x="6993889" y="82169"/>
                  </a:lnTo>
                  <a:cubicBezTo>
                    <a:pt x="6993889" y="65024"/>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19" name="Group 19"/>
          <p:cNvGrpSpPr/>
          <p:nvPr/>
        </p:nvGrpSpPr>
        <p:grpSpPr>
          <a:xfrm>
            <a:off x="6559302" y="5215979"/>
            <a:ext cx="5169247" cy="283518"/>
            <a:chOff x="0" y="0"/>
            <a:chExt cx="6892330" cy="378023"/>
          </a:xfrm>
        </p:grpSpPr>
        <p:sp>
          <p:nvSpPr>
            <p:cNvPr id="20" name="Freeform 20"/>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1" name="TextBox 21"/>
          <p:cNvSpPr txBox="1"/>
          <p:nvPr/>
        </p:nvSpPr>
        <p:spPr>
          <a:xfrm>
            <a:off x="6842820" y="5763965"/>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Managerial Layer</a:t>
            </a:r>
          </a:p>
        </p:txBody>
      </p:sp>
      <p:sp>
        <p:nvSpPr>
          <p:cNvPr id="22" name="TextBox 22"/>
          <p:cNvSpPr txBox="1"/>
          <p:nvPr/>
        </p:nvSpPr>
        <p:spPr>
          <a:xfrm>
            <a:off x="6842820" y="6300787"/>
            <a:ext cx="4602212" cy="1333442"/>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There was poor supervision, shortage of staff and failure to observe early warning signs.</a:t>
            </a:r>
          </a:p>
        </p:txBody>
      </p:sp>
      <p:grpSp>
        <p:nvGrpSpPr>
          <p:cNvPr id="23" name="Group 23"/>
          <p:cNvGrpSpPr/>
          <p:nvPr/>
        </p:nvGrpSpPr>
        <p:grpSpPr>
          <a:xfrm>
            <a:off x="12031116" y="4733628"/>
            <a:ext cx="5283547" cy="3789312"/>
            <a:chOff x="0" y="0"/>
            <a:chExt cx="7044730" cy="5052417"/>
          </a:xfrm>
        </p:grpSpPr>
        <p:sp>
          <p:nvSpPr>
            <p:cNvPr id="24" name="Freeform 24"/>
            <p:cNvSpPr/>
            <p:nvPr/>
          </p:nvSpPr>
          <p:spPr>
            <a:xfrm>
              <a:off x="25400" y="25400"/>
              <a:ext cx="6993889" cy="5001768"/>
            </a:xfrm>
            <a:custGeom>
              <a:avLst/>
              <a:gdLst/>
              <a:ahLst/>
              <a:cxnLst/>
              <a:rect l="l" t="t" r="r" b="b"/>
              <a:pathLst>
                <a:path w="6993889" h="5001768">
                  <a:moveTo>
                    <a:pt x="0" y="56769"/>
                  </a:moveTo>
                  <a:cubicBezTo>
                    <a:pt x="0" y="25400"/>
                    <a:pt x="25527" y="0"/>
                    <a:pt x="56896" y="0"/>
                  </a:cubicBezTo>
                  <a:lnTo>
                    <a:pt x="6936994" y="0"/>
                  </a:lnTo>
                  <a:cubicBezTo>
                    <a:pt x="6968362" y="0"/>
                    <a:pt x="6993889" y="25400"/>
                    <a:pt x="6993889" y="56769"/>
                  </a:cubicBezTo>
                  <a:lnTo>
                    <a:pt x="6993889" y="4944999"/>
                  </a:lnTo>
                  <a:cubicBezTo>
                    <a:pt x="6993889" y="4976368"/>
                    <a:pt x="6968362" y="5001768"/>
                    <a:pt x="6936994" y="5001768"/>
                  </a:cubicBezTo>
                  <a:lnTo>
                    <a:pt x="56896" y="5001768"/>
                  </a:lnTo>
                  <a:cubicBezTo>
                    <a:pt x="25527" y="5001768"/>
                    <a:pt x="0" y="4976368"/>
                    <a:pt x="0" y="4944999"/>
                  </a:cubicBez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5" name="Freeform 25"/>
            <p:cNvSpPr/>
            <p:nvPr/>
          </p:nvSpPr>
          <p:spPr>
            <a:xfrm>
              <a:off x="0" y="0"/>
              <a:ext cx="7044689" cy="5052568"/>
            </a:xfrm>
            <a:custGeom>
              <a:avLst/>
              <a:gdLst/>
              <a:ahLst/>
              <a:cxnLst/>
              <a:rect l="l" t="t" r="r" b="b"/>
              <a:pathLst>
                <a:path w="7044689" h="5052568">
                  <a:moveTo>
                    <a:pt x="0" y="82169"/>
                  </a:moveTo>
                  <a:cubicBezTo>
                    <a:pt x="0" y="36703"/>
                    <a:pt x="36957" y="0"/>
                    <a:pt x="82296" y="0"/>
                  </a:cubicBezTo>
                  <a:lnTo>
                    <a:pt x="6962394" y="0"/>
                  </a:lnTo>
                  <a:lnTo>
                    <a:pt x="6962394" y="25400"/>
                  </a:lnTo>
                  <a:lnTo>
                    <a:pt x="6962394" y="0"/>
                  </a:lnTo>
                  <a:cubicBezTo>
                    <a:pt x="7007733" y="0"/>
                    <a:pt x="7044689" y="36703"/>
                    <a:pt x="7044689" y="82169"/>
                  </a:cubicBezTo>
                  <a:lnTo>
                    <a:pt x="7019289" y="82169"/>
                  </a:lnTo>
                  <a:lnTo>
                    <a:pt x="7044689" y="82169"/>
                  </a:lnTo>
                  <a:lnTo>
                    <a:pt x="7044689" y="4970399"/>
                  </a:lnTo>
                  <a:lnTo>
                    <a:pt x="7019289" y="4970399"/>
                  </a:lnTo>
                  <a:lnTo>
                    <a:pt x="7044689" y="4970399"/>
                  </a:lnTo>
                  <a:cubicBezTo>
                    <a:pt x="7044689" y="5015865"/>
                    <a:pt x="7007733" y="5052568"/>
                    <a:pt x="6962394" y="5052568"/>
                  </a:cubicBezTo>
                  <a:lnTo>
                    <a:pt x="6962394" y="5027168"/>
                  </a:lnTo>
                  <a:lnTo>
                    <a:pt x="6962394" y="5052568"/>
                  </a:lnTo>
                  <a:lnTo>
                    <a:pt x="82296" y="5052568"/>
                  </a:lnTo>
                  <a:lnTo>
                    <a:pt x="82296" y="5027168"/>
                  </a:lnTo>
                  <a:lnTo>
                    <a:pt x="82296" y="5052568"/>
                  </a:lnTo>
                  <a:cubicBezTo>
                    <a:pt x="36957" y="5052568"/>
                    <a:pt x="0" y="5015865"/>
                    <a:pt x="0" y="4970399"/>
                  </a:cubicBezTo>
                  <a:lnTo>
                    <a:pt x="0" y="82169"/>
                  </a:lnTo>
                  <a:lnTo>
                    <a:pt x="25400" y="82169"/>
                  </a:lnTo>
                  <a:lnTo>
                    <a:pt x="0" y="82169"/>
                  </a:lnTo>
                  <a:moveTo>
                    <a:pt x="50800" y="82169"/>
                  </a:moveTo>
                  <a:lnTo>
                    <a:pt x="50800" y="4970399"/>
                  </a:lnTo>
                  <a:lnTo>
                    <a:pt x="25400" y="4970399"/>
                  </a:lnTo>
                  <a:lnTo>
                    <a:pt x="50800" y="4970399"/>
                  </a:lnTo>
                  <a:cubicBezTo>
                    <a:pt x="50800" y="4987671"/>
                    <a:pt x="64770" y="5001768"/>
                    <a:pt x="82296" y="5001768"/>
                  </a:cubicBezTo>
                  <a:lnTo>
                    <a:pt x="6962394" y="5001768"/>
                  </a:lnTo>
                  <a:cubicBezTo>
                    <a:pt x="6979793" y="5001768"/>
                    <a:pt x="6993889" y="4987671"/>
                    <a:pt x="6993889" y="4970399"/>
                  </a:cubicBezTo>
                  <a:lnTo>
                    <a:pt x="6993889" y="82169"/>
                  </a:lnTo>
                  <a:cubicBezTo>
                    <a:pt x="6993889" y="64897"/>
                    <a:pt x="6979920" y="50800"/>
                    <a:pt x="6962394" y="50800"/>
                  </a:cubicBezTo>
                  <a:lnTo>
                    <a:pt x="82296" y="50800"/>
                  </a:lnTo>
                  <a:lnTo>
                    <a:pt x="82296" y="25400"/>
                  </a:lnTo>
                  <a:lnTo>
                    <a:pt x="82296" y="50800"/>
                  </a:lnTo>
                  <a:cubicBezTo>
                    <a:pt x="64770" y="50800"/>
                    <a:pt x="50800" y="64897"/>
                    <a:pt x="50800" y="82169"/>
                  </a:cubicBezTo>
                  <a:close/>
                </a:path>
              </a:pathLst>
            </a:custGeom>
            <a:solidFill>
              <a:srgbClr val="CBC5B8"/>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26" name="Group 26"/>
          <p:cNvGrpSpPr/>
          <p:nvPr/>
        </p:nvGrpSpPr>
        <p:grpSpPr>
          <a:xfrm>
            <a:off x="12088266" y="4790777"/>
            <a:ext cx="5169247" cy="283518"/>
            <a:chOff x="0" y="0"/>
            <a:chExt cx="6892330" cy="378023"/>
          </a:xfrm>
        </p:grpSpPr>
        <p:sp>
          <p:nvSpPr>
            <p:cNvPr id="27" name="Freeform 27"/>
            <p:cNvSpPr/>
            <p:nvPr/>
          </p:nvSpPr>
          <p:spPr>
            <a:xfrm>
              <a:off x="0" y="0"/>
              <a:ext cx="6892290" cy="378079"/>
            </a:xfrm>
            <a:custGeom>
              <a:avLst/>
              <a:gdLst/>
              <a:ahLst/>
              <a:cxnLst/>
              <a:rect l="l" t="t" r="r" b="b"/>
              <a:pathLst>
                <a:path w="6892290" h="378079">
                  <a:moveTo>
                    <a:pt x="0" y="0"/>
                  </a:moveTo>
                  <a:lnTo>
                    <a:pt x="6892290" y="0"/>
                  </a:lnTo>
                  <a:lnTo>
                    <a:pt x="6892290" y="378079"/>
                  </a:lnTo>
                  <a:lnTo>
                    <a:pt x="0" y="378079"/>
                  </a:ln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8" name="TextBox 28"/>
          <p:cNvSpPr txBox="1"/>
          <p:nvPr/>
        </p:nvSpPr>
        <p:spPr>
          <a:xfrm>
            <a:off x="12371784" y="5338762"/>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Frontline Layer</a:t>
            </a:r>
          </a:p>
        </p:txBody>
      </p:sp>
      <p:sp>
        <p:nvSpPr>
          <p:cNvPr id="29" name="TextBox 29"/>
          <p:cNvSpPr txBox="1"/>
          <p:nvPr/>
        </p:nvSpPr>
        <p:spPr>
          <a:xfrm>
            <a:off x="12371784" y="5875585"/>
            <a:ext cx="4602213" cy="133344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direct patient harm occurred due to burnout, moral distress, and lack of supervision (Vincent, 2010).</a:t>
            </a:r>
          </a:p>
        </p:txBody>
      </p:sp>
      <p:sp>
        <p:nvSpPr>
          <p:cNvPr id="30" name="TextBox 30"/>
          <p:cNvSpPr txBox="1"/>
          <p:nvPr/>
        </p:nvSpPr>
        <p:spPr>
          <a:xfrm>
            <a:off x="992238" y="8727579"/>
            <a:ext cx="16303526" cy="410112"/>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case illustrates interaction of latent conditions and active failures that led to the formation of a perfect storm of patient harm.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999926" y="-3999282"/>
            <a:ext cx="10287000" cy="1828685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66" y="0"/>
            <a:ext cx="13606268" cy="10286358"/>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474237" y="-2528760"/>
            <a:ext cx="7341846" cy="18290319"/>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446759-6E59-10A3-BAEF-F5AE3B899F1B}"/>
              </a:ext>
            </a:extLst>
          </p:cNvPr>
          <p:cNvPicPr>
            <a:picLocks noChangeAspect="1"/>
          </p:cNvPicPr>
          <p:nvPr/>
        </p:nvPicPr>
        <p:blipFill>
          <a:blip r:embed="rId2"/>
          <a:stretch>
            <a:fillRect/>
          </a:stretch>
        </p:blipFill>
        <p:spPr>
          <a:xfrm>
            <a:off x="533401" y="685800"/>
            <a:ext cx="17145000" cy="8915400"/>
          </a:xfrm>
          <a:prstGeom prst="rect">
            <a:avLst/>
          </a:prstGeom>
        </p:spPr>
      </p:pic>
    </p:spTree>
    <p:extLst>
      <p:ext uri="{BB962C8B-B14F-4D97-AF65-F5344CB8AC3E}">
        <p14:creationId xmlns:p14="http://schemas.microsoft.com/office/powerpoint/2010/main" val="3280654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766465" y="573732"/>
            <a:ext cx="1224185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Root Cause Analysis: Fishbone (Ishikawa) Diagram</a:t>
            </a:r>
          </a:p>
        </p:txBody>
      </p:sp>
      <p:sp>
        <p:nvSpPr>
          <p:cNvPr id="7" name="TextBox 7"/>
          <p:cNvSpPr txBox="1"/>
          <p:nvPr/>
        </p:nvSpPr>
        <p:spPr>
          <a:xfrm>
            <a:off x="766465" y="1648420"/>
            <a:ext cx="16755070"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use of the Fishbone Diagram (Ishikawa) leads to the multifactorial nature of failure:</a:t>
            </a:r>
          </a:p>
        </p:txBody>
      </p:sp>
      <p:grpSp>
        <p:nvGrpSpPr>
          <p:cNvPr id="8" name="Group 8"/>
          <p:cNvGrpSpPr>
            <a:grpSpLocks noChangeAspect="1"/>
          </p:cNvGrpSpPr>
          <p:nvPr/>
        </p:nvGrpSpPr>
        <p:grpSpPr>
          <a:xfrm>
            <a:off x="3279725" y="3934122"/>
            <a:ext cx="11728549" cy="11728549"/>
            <a:chOff x="0" y="0"/>
            <a:chExt cx="15638065" cy="15638065"/>
          </a:xfrm>
        </p:grpSpPr>
        <p:sp>
          <p:nvSpPr>
            <p:cNvPr id="9" name="Freeform 9"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3"/>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Freeform 10" descr="preencoded.png"/>
          <p:cNvSpPr/>
          <p:nvPr/>
        </p:nvSpPr>
        <p:spPr>
          <a:xfrm>
            <a:off x="4776266" y="825423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4">
              <a:extLst>
                <a:ext uri="{96DAC541-7B7A-43D3-8B79-37D633B846F1}">
                  <asvg:svgBlip xmlns:asvg="http://schemas.microsoft.com/office/drawing/2016/SVG/main" r:embed="rId5"/>
                </a:ext>
              </a:extLst>
            </a:blip>
            <a:stretch>
              <a:fillRect t="-15384" b="-15384"/>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1" name="Group 11"/>
          <p:cNvGrpSpPr>
            <a:grpSpLocks noChangeAspect="1"/>
          </p:cNvGrpSpPr>
          <p:nvPr/>
        </p:nvGrpSpPr>
        <p:grpSpPr>
          <a:xfrm>
            <a:off x="3279725" y="3934122"/>
            <a:ext cx="11728549" cy="11728549"/>
            <a:chOff x="0" y="0"/>
            <a:chExt cx="15638065" cy="15638065"/>
          </a:xfrm>
        </p:grpSpPr>
        <p:sp>
          <p:nvSpPr>
            <p:cNvPr id="12" name="Freeform 12"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6"/>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3" name="Freeform 13" descr="preencoded.png"/>
          <p:cNvSpPr/>
          <p:nvPr/>
        </p:nvSpPr>
        <p:spPr>
          <a:xfrm>
            <a:off x="6373936" y="6055146"/>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7">
              <a:extLst>
                <a:ext uri="{96DAC541-7B7A-43D3-8B79-37D633B846F1}">
                  <asvg:svgBlip xmlns:asvg="http://schemas.microsoft.com/office/drawing/2016/SVG/main" r:embed="rId8"/>
                </a:ext>
              </a:extLst>
            </a:blip>
            <a:stretch>
              <a:fillRect t="-16666" b="-16666"/>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4" name="Group 14"/>
          <p:cNvGrpSpPr>
            <a:grpSpLocks noChangeAspect="1"/>
          </p:cNvGrpSpPr>
          <p:nvPr/>
        </p:nvGrpSpPr>
        <p:grpSpPr>
          <a:xfrm>
            <a:off x="3279725" y="3934122"/>
            <a:ext cx="11728549" cy="11728549"/>
            <a:chOff x="0" y="0"/>
            <a:chExt cx="15638065" cy="15638065"/>
          </a:xfrm>
        </p:grpSpPr>
        <p:sp>
          <p:nvSpPr>
            <p:cNvPr id="15" name="Freeform 15"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9"/>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6" name="Freeform 16" descr="preencoded.png"/>
          <p:cNvSpPr/>
          <p:nvPr/>
        </p:nvSpPr>
        <p:spPr>
          <a:xfrm>
            <a:off x="8959230" y="521516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0">
              <a:extLst>
                <a:ext uri="{96DAC541-7B7A-43D3-8B79-37D633B846F1}">
                  <asvg:svgBlip xmlns:asvg="http://schemas.microsoft.com/office/drawing/2016/SVG/main" r:embed="rId11"/>
                </a:ext>
              </a:extLst>
            </a:blip>
            <a:stretch>
              <a:fillRect t="-11538" b="-11538"/>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17" name="Group 17"/>
          <p:cNvGrpSpPr>
            <a:grpSpLocks noChangeAspect="1"/>
          </p:cNvGrpSpPr>
          <p:nvPr/>
        </p:nvGrpSpPr>
        <p:grpSpPr>
          <a:xfrm>
            <a:off x="3279725" y="3934122"/>
            <a:ext cx="11728549" cy="11728549"/>
            <a:chOff x="0" y="0"/>
            <a:chExt cx="15638065" cy="15638065"/>
          </a:xfrm>
        </p:grpSpPr>
        <p:sp>
          <p:nvSpPr>
            <p:cNvPr id="18" name="Freeform 18"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12"/>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9" name="Freeform 19" descr="preencoded.png"/>
          <p:cNvSpPr/>
          <p:nvPr/>
        </p:nvSpPr>
        <p:spPr>
          <a:xfrm>
            <a:off x="11544375" y="6055146"/>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3">
              <a:extLst>
                <a:ext uri="{96DAC541-7B7A-43D3-8B79-37D633B846F1}">
                  <asvg:svgBlip xmlns:asvg="http://schemas.microsoft.com/office/drawing/2016/SVG/main" r:embed="rId14"/>
                </a:ext>
              </a:extLst>
            </a:blip>
            <a:stretch>
              <a:fillRect t="-14102" b="-14102"/>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nvGrpSpPr>
          <p:cNvPr id="20" name="Group 20"/>
          <p:cNvGrpSpPr>
            <a:grpSpLocks noChangeAspect="1"/>
          </p:cNvGrpSpPr>
          <p:nvPr/>
        </p:nvGrpSpPr>
        <p:grpSpPr>
          <a:xfrm>
            <a:off x="3279725" y="3934122"/>
            <a:ext cx="11728549" cy="11728549"/>
            <a:chOff x="0" y="0"/>
            <a:chExt cx="15638065" cy="15638065"/>
          </a:xfrm>
        </p:grpSpPr>
        <p:sp>
          <p:nvSpPr>
            <p:cNvPr id="21" name="Freeform 21" descr="preencoded.png"/>
            <p:cNvSpPr/>
            <p:nvPr/>
          </p:nvSpPr>
          <p:spPr>
            <a:xfrm>
              <a:off x="0" y="0"/>
              <a:ext cx="15638018" cy="15638018"/>
            </a:xfrm>
            <a:custGeom>
              <a:avLst/>
              <a:gdLst/>
              <a:ahLst/>
              <a:cxnLst/>
              <a:rect l="l" t="t" r="r" b="b"/>
              <a:pathLst>
                <a:path w="15638018" h="15638018">
                  <a:moveTo>
                    <a:pt x="0" y="0"/>
                  </a:moveTo>
                  <a:lnTo>
                    <a:pt x="15638018" y="0"/>
                  </a:lnTo>
                  <a:lnTo>
                    <a:pt x="15638018" y="15638018"/>
                  </a:lnTo>
                  <a:lnTo>
                    <a:pt x="0" y="15638018"/>
                  </a:lnTo>
                  <a:lnTo>
                    <a:pt x="0" y="0"/>
                  </a:lnTo>
                  <a:close/>
                </a:path>
              </a:pathLst>
            </a:custGeom>
            <a:blipFill>
              <a:blip r:embed="rId15"/>
              <a:stretch>
                <a:fillRect/>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2" name="Freeform 22" descr="preencoded.png"/>
          <p:cNvSpPr/>
          <p:nvPr/>
        </p:nvSpPr>
        <p:spPr>
          <a:xfrm>
            <a:off x="13142044" y="8254231"/>
            <a:ext cx="369540" cy="369540"/>
          </a:xfrm>
          <a:custGeom>
            <a:avLst/>
            <a:gdLst/>
            <a:ahLst/>
            <a:cxnLst/>
            <a:rect l="l" t="t" r="r" b="b"/>
            <a:pathLst>
              <a:path w="369540" h="369540">
                <a:moveTo>
                  <a:pt x="0" y="0"/>
                </a:moveTo>
                <a:lnTo>
                  <a:pt x="369540" y="0"/>
                </a:lnTo>
                <a:lnTo>
                  <a:pt x="369540" y="369540"/>
                </a:lnTo>
                <a:lnTo>
                  <a:pt x="0" y="369540"/>
                </a:lnTo>
                <a:lnTo>
                  <a:pt x="0" y="0"/>
                </a:lnTo>
                <a:close/>
              </a:path>
            </a:pathLst>
          </a:custGeom>
          <a:blipFill>
            <a:blip r:embed="rId16">
              <a:extLst>
                <a:ext uri="{96DAC541-7B7A-43D3-8B79-37D633B846F1}">
                  <asvg:svgBlip xmlns:asvg="http://schemas.microsoft.com/office/drawing/2016/SVG/main" r:embed="rId17"/>
                </a:ext>
              </a:extLst>
            </a:blip>
            <a:stretch>
              <a:fillRect l="-3846" r="-3846"/>
            </a:stretch>
          </a:blipFill>
        </p:spPr>
        <p:txBody>
          <a:bodyPr/>
          <a:lstStyle/>
          <a:p>
            <a:pPr>
              <a:lnSpc>
                <a:spcPct val="150000"/>
              </a:lnSpc>
            </a:pPr>
            <a:endParaRPr lang="en-IN" sz="2000">
              <a:latin typeface="Arial" panose="020B0604020202020204" pitchFamily="34" charset="0"/>
              <a:cs typeface="Arial" panose="020B0604020202020204" pitchFamily="34" charset="0"/>
            </a:endParaRPr>
          </a:p>
        </p:txBody>
      </p:sp>
      <p:sp>
        <p:nvSpPr>
          <p:cNvPr id="23" name="TextBox 23"/>
          <p:cNvSpPr txBox="1"/>
          <p:nvPr/>
        </p:nvSpPr>
        <p:spPr>
          <a:xfrm>
            <a:off x="766465" y="9900121"/>
            <a:ext cx="16755070" cy="404663"/>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This model highlights the fact that the breakdown of QA is not alone but the result of complex interactions in the system.</a:t>
            </a:r>
          </a:p>
        </p:txBody>
      </p:sp>
      <p:sp>
        <p:nvSpPr>
          <p:cNvPr id="24" name="TextBox 24"/>
          <p:cNvSpPr txBox="1"/>
          <p:nvPr/>
        </p:nvSpPr>
        <p:spPr>
          <a:xfrm>
            <a:off x="941635" y="4032648"/>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Staffing</a:t>
            </a:r>
          </a:p>
        </p:txBody>
      </p:sp>
      <p:sp>
        <p:nvSpPr>
          <p:cNvPr id="25" name="TextBox 25"/>
          <p:cNvSpPr txBox="1"/>
          <p:nvPr/>
        </p:nvSpPr>
        <p:spPr>
          <a:xfrm>
            <a:off x="766465" y="4449216"/>
            <a:ext cx="3088184" cy="1789657"/>
          </a:xfrm>
          <a:prstGeom prst="rect">
            <a:avLst/>
          </a:prstGeom>
        </p:spPr>
        <p:txBody>
          <a:bodyPr lIns="0" tIns="0" rIns="0" bIns="0" rtlCol="0" anchor="t">
            <a:spAutoFit/>
          </a:bodyPr>
          <a:lstStyle/>
          <a:p>
            <a:pPr algn="ctr">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Underqualified personnel, untrained personnel, demotivation (Taylor-Adams and Vincent, 2004).</a:t>
            </a:r>
          </a:p>
        </p:txBody>
      </p:sp>
      <p:sp>
        <p:nvSpPr>
          <p:cNvPr id="26" name="TextBox 26"/>
          <p:cNvSpPr txBox="1"/>
          <p:nvPr/>
        </p:nvSpPr>
        <p:spPr>
          <a:xfrm>
            <a:off x="4358282" y="2623840"/>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Processes</a:t>
            </a:r>
          </a:p>
        </p:txBody>
      </p:sp>
      <p:sp>
        <p:nvSpPr>
          <p:cNvPr id="27" name="TextBox 27"/>
          <p:cNvSpPr txBox="1"/>
          <p:nvPr/>
        </p:nvSpPr>
        <p:spPr>
          <a:xfrm>
            <a:off x="4183112" y="3040410"/>
            <a:ext cx="3088184" cy="1327992"/>
          </a:xfrm>
          <a:prstGeom prst="rect">
            <a:avLst/>
          </a:prstGeom>
        </p:spPr>
        <p:txBody>
          <a:bodyPr lIns="0" tIns="0" rIns="0" bIns="0" rtlCol="0" anchor="t">
            <a:spAutoFit/>
          </a:bodyPr>
          <a:lstStyle/>
          <a:p>
            <a:pPr algn="ctr">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No </a:t>
            </a:r>
            <a:r>
              <a:rPr lang="en-US" sz="2000" dirty="0" err="1">
                <a:solidFill>
                  <a:srgbClr val="4A4A45"/>
                </a:solidFill>
                <a:latin typeface="Arial" panose="020B0604020202020204" pitchFamily="34" charset="0"/>
                <a:ea typeface="Lato"/>
                <a:cs typeface="Arial" panose="020B0604020202020204" pitchFamily="34" charset="0"/>
                <a:sym typeface="Lato"/>
              </a:rPr>
              <a:t>standardised</a:t>
            </a:r>
            <a:r>
              <a:rPr lang="en-US" sz="2000" dirty="0">
                <a:solidFill>
                  <a:srgbClr val="4A4A45"/>
                </a:solidFill>
                <a:latin typeface="Arial" panose="020B0604020202020204" pitchFamily="34" charset="0"/>
                <a:ea typeface="Lato"/>
                <a:cs typeface="Arial" panose="020B0604020202020204" pitchFamily="34" charset="0"/>
                <a:sym typeface="Lato"/>
              </a:rPr>
              <a:t> QA procedures; poor documentation.</a:t>
            </a:r>
          </a:p>
        </p:txBody>
      </p:sp>
      <p:sp>
        <p:nvSpPr>
          <p:cNvPr id="28" name="TextBox 28"/>
          <p:cNvSpPr txBox="1"/>
          <p:nvPr/>
        </p:nvSpPr>
        <p:spPr>
          <a:xfrm>
            <a:off x="7775079" y="2302371"/>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Policies</a:t>
            </a:r>
          </a:p>
        </p:txBody>
      </p:sp>
      <p:sp>
        <p:nvSpPr>
          <p:cNvPr id="29" name="TextBox 29"/>
          <p:cNvSpPr txBox="1"/>
          <p:nvPr/>
        </p:nvSpPr>
        <p:spPr>
          <a:xfrm>
            <a:off x="7599760" y="2718941"/>
            <a:ext cx="3088332" cy="1327992"/>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Purchase cost focus and reputation instead of safety.</a:t>
            </a:r>
          </a:p>
        </p:txBody>
      </p:sp>
      <p:sp>
        <p:nvSpPr>
          <p:cNvPr id="30" name="TextBox 30"/>
          <p:cNvSpPr txBox="1"/>
          <p:nvPr/>
        </p:nvSpPr>
        <p:spPr>
          <a:xfrm>
            <a:off x="11191726" y="2974330"/>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Environment</a:t>
            </a:r>
          </a:p>
        </p:txBody>
      </p:sp>
      <p:sp>
        <p:nvSpPr>
          <p:cNvPr id="31" name="TextBox 31"/>
          <p:cNvSpPr txBox="1"/>
          <p:nvPr/>
        </p:nvSpPr>
        <p:spPr>
          <a:xfrm>
            <a:off x="11016555" y="3390900"/>
            <a:ext cx="3088184" cy="866327"/>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Congested wards and poor facilities.</a:t>
            </a:r>
          </a:p>
        </p:txBody>
      </p:sp>
      <p:sp>
        <p:nvSpPr>
          <p:cNvPr id="32" name="TextBox 32"/>
          <p:cNvSpPr txBox="1"/>
          <p:nvPr/>
        </p:nvSpPr>
        <p:spPr>
          <a:xfrm>
            <a:off x="14608522" y="4733627"/>
            <a:ext cx="2737694" cy="404663"/>
          </a:xfrm>
          <a:prstGeom prst="rect">
            <a:avLst/>
          </a:prstGeom>
        </p:spPr>
        <p:txBody>
          <a:bodyPr lIns="0" tIns="0" rIns="0" bIns="0" rtlCol="0" anchor="t">
            <a:spAutoFit/>
          </a:bodyPr>
          <a:lstStyle/>
          <a:p>
            <a:pPr algn="ctr">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Leadership</a:t>
            </a:r>
          </a:p>
        </p:txBody>
      </p:sp>
      <p:sp>
        <p:nvSpPr>
          <p:cNvPr id="33" name="TextBox 33"/>
          <p:cNvSpPr txBox="1"/>
          <p:nvPr/>
        </p:nvSpPr>
        <p:spPr>
          <a:xfrm>
            <a:off x="14433202" y="5150197"/>
            <a:ext cx="3088332" cy="1327992"/>
          </a:xfrm>
          <a:prstGeom prst="rect">
            <a:avLst/>
          </a:prstGeom>
        </p:spPr>
        <p:txBody>
          <a:bodyPr lIns="0" tIns="0" rIns="0" bIns="0" rtlCol="0" anchor="t">
            <a:spAutoFit/>
          </a:bodyPr>
          <a:lstStyle/>
          <a:p>
            <a:pPr algn="ctr">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No apparent accountability and detached management.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0A6972-D520-84DC-BB57-5D484025D3D2}"/>
              </a:ext>
            </a:extLst>
          </p:cNvPr>
          <p:cNvPicPr>
            <a:picLocks noChangeAspect="1"/>
          </p:cNvPicPr>
          <p:nvPr/>
        </p:nvPicPr>
        <p:blipFill>
          <a:blip r:embed="rId2"/>
          <a:stretch>
            <a:fillRect/>
          </a:stretch>
        </p:blipFill>
        <p:spPr>
          <a:xfrm>
            <a:off x="2884375" y="965200"/>
            <a:ext cx="12519248" cy="8356598"/>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0275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sz="2000"/>
            </a:p>
          </p:txBody>
        </p:sp>
      </p:grpSp>
      <p:sp>
        <p:nvSpPr>
          <p:cNvPr id="6" name="TextBox 6"/>
          <p:cNvSpPr txBox="1"/>
          <p:nvPr/>
        </p:nvSpPr>
        <p:spPr>
          <a:xfrm>
            <a:off x="992238" y="1623566"/>
            <a:ext cx="16303526"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The Donabedian Model: Evaluating Healthcare Quality</a:t>
            </a:r>
          </a:p>
        </p:txBody>
      </p:sp>
      <p:sp>
        <p:nvSpPr>
          <p:cNvPr id="7" name="TextBox 7"/>
          <p:cNvSpPr txBox="1"/>
          <p:nvPr/>
        </p:nvSpPr>
        <p:spPr>
          <a:xfrm>
            <a:off x="992238" y="3905399"/>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framework used to evaluate quality proposed by Donabedian (1988) consists of Structure, Process, and Outcome:</a:t>
            </a:r>
          </a:p>
        </p:txBody>
      </p:sp>
      <p:sp>
        <p:nvSpPr>
          <p:cNvPr id="8" name="TextBox 8"/>
          <p:cNvSpPr txBox="1"/>
          <p:nvPr/>
        </p:nvSpPr>
        <p:spPr>
          <a:xfrm>
            <a:off x="992238"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Structure</a:t>
            </a:r>
          </a:p>
        </p:txBody>
      </p:sp>
      <p:sp>
        <p:nvSpPr>
          <p:cNvPr id="9" name="TextBox 9"/>
          <p:cNvSpPr txBox="1"/>
          <p:nvPr/>
        </p:nvSpPr>
        <p:spPr>
          <a:xfrm>
            <a:off x="992238" y="5687914"/>
            <a:ext cx="4916686"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Poor organisation: Low personnel, old policies, ineffective governance (Arah et al., 2003).</a:t>
            </a:r>
          </a:p>
        </p:txBody>
      </p:sp>
      <p:sp>
        <p:nvSpPr>
          <p:cNvPr id="10" name="TextBox 10"/>
          <p:cNvSpPr txBox="1"/>
          <p:nvPr/>
        </p:nvSpPr>
        <p:spPr>
          <a:xfrm>
            <a:off x="6610201"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Process</a:t>
            </a:r>
          </a:p>
        </p:txBody>
      </p:sp>
      <p:sp>
        <p:nvSpPr>
          <p:cNvPr id="11" name="TextBox 11"/>
          <p:cNvSpPr txBox="1"/>
          <p:nvPr/>
        </p:nvSpPr>
        <p:spPr>
          <a:xfrm>
            <a:off x="6610201" y="5687914"/>
            <a:ext cx="4916686"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Ineffective clinical supervision, ineffective handovers, poor patient documentation.</a:t>
            </a:r>
          </a:p>
        </p:txBody>
      </p:sp>
      <p:sp>
        <p:nvSpPr>
          <p:cNvPr id="12" name="TextBox 12"/>
          <p:cNvSpPr txBox="1"/>
          <p:nvPr/>
        </p:nvSpPr>
        <p:spPr>
          <a:xfrm>
            <a:off x="12228165" y="5037684"/>
            <a:ext cx="3544044" cy="404663"/>
          </a:xfrm>
          <a:prstGeom prst="rect">
            <a:avLst/>
          </a:prstGeom>
        </p:spPr>
        <p:txBody>
          <a:bodyPr lIns="0" tIns="0" rIns="0" bIns="0" rtlCol="0" anchor="t">
            <a:spAutoFit/>
          </a:bodyPr>
          <a:lstStyle/>
          <a:p>
            <a:pPr algn="l">
              <a:lnSpc>
                <a:spcPct val="150000"/>
              </a:lnSpc>
            </a:pPr>
            <a:r>
              <a:rPr lang="en-US" sz="2000" b="1">
                <a:solidFill>
                  <a:srgbClr val="282824"/>
                </a:solidFill>
                <a:latin typeface="Arial" panose="020B0604020202020204" pitchFamily="34" charset="0"/>
                <a:ea typeface="Lato Bold"/>
                <a:cs typeface="Arial" panose="020B0604020202020204" pitchFamily="34" charset="0"/>
                <a:sym typeface="Lato Bold"/>
              </a:rPr>
              <a:t>Outcome</a:t>
            </a:r>
          </a:p>
        </p:txBody>
      </p:sp>
      <p:sp>
        <p:nvSpPr>
          <p:cNvPr id="13" name="TextBox 13"/>
          <p:cNvSpPr txBox="1"/>
          <p:nvPr/>
        </p:nvSpPr>
        <p:spPr>
          <a:xfrm>
            <a:off x="12228165" y="5687914"/>
            <a:ext cx="5086499"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High mortality rates, avoidable injury and reduced trust.</a:t>
            </a:r>
          </a:p>
        </p:txBody>
      </p:sp>
      <p:sp>
        <p:nvSpPr>
          <p:cNvPr id="14" name="TextBox 14"/>
          <p:cNvSpPr txBox="1"/>
          <p:nvPr/>
        </p:nvSpPr>
        <p:spPr>
          <a:xfrm>
            <a:off x="992238" y="7622827"/>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Using this model, one will find that the structural and procedural weaknesses were directly related to the poor clinical outcomes at the Trust.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705124"/>
            <a:ext cx="9889926"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Policy and Governance Failures</a:t>
            </a:r>
          </a:p>
        </p:txBody>
      </p:sp>
      <p:sp>
        <p:nvSpPr>
          <p:cNvPr id="7" name="TextBox 7"/>
          <p:cNvSpPr txBox="1"/>
          <p:nvPr/>
        </p:nvSpPr>
        <p:spPr>
          <a:xfrm>
            <a:off x="992238" y="3100982"/>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national policy and the governance caused the crisis:</a:t>
            </a:r>
          </a:p>
        </p:txBody>
      </p:sp>
      <p:grpSp>
        <p:nvGrpSpPr>
          <p:cNvPr id="8" name="Group 8"/>
          <p:cNvGrpSpPr/>
          <p:nvPr/>
        </p:nvGrpSpPr>
        <p:grpSpPr>
          <a:xfrm>
            <a:off x="992238" y="3968800"/>
            <a:ext cx="637878" cy="637878"/>
            <a:chOff x="0" y="0"/>
            <a:chExt cx="850503" cy="850503"/>
          </a:xfrm>
        </p:grpSpPr>
        <p:sp>
          <p:nvSpPr>
            <p:cNvPr id="9" name="Freeform 9"/>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TextBox 10"/>
          <p:cNvSpPr txBox="1"/>
          <p:nvPr/>
        </p:nvSpPr>
        <p:spPr>
          <a:xfrm>
            <a:off x="1098575" y="4079081"/>
            <a:ext cx="425202"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1</a:t>
            </a:r>
          </a:p>
        </p:txBody>
      </p:sp>
      <p:sp>
        <p:nvSpPr>
          <p:cNvPr id="11" name="TextBox 11"/>
          <p:cNvSpPr txBox="1"/>
          <p:nvPr/>
        </p:nvSpPr>
        <p:spPr>
          <a:xfrm>
            <a:off x="1913632" y="4047084"/>
            <a:ext cx="4606230"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Foundation Trust Application</a:t>
            </a:r>
          </a:p>
        </p:txBody>
      </p:sp>
      <p:sp>
        <p:nvSpPr>
          <p:cNvPr id="12" name="TextBox 12"/>
          <p:cNvSpPr txBox="1"/>
          <p:nvPr/>
        </p:nvSpPr>
        <p:spPr>
          <a:xfrm>
            <a:off x="1913632" y="4583906"/>
            <a:ext cx="7053114"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Competition and financial results are promoted at the expense of care (Francis, 2013).</a:t>
            </a:r>
          </a:p>
        </p:txBody>
      </p:sp>
      <p:grpSp>
        <p:nvGrpSpPr>
          <p:cNvPr id="13" name="Group 13"/>
          <p:cNvGrpSpPr/>
          <p:nvPr/>
        </p:nvGrpSpPr>
        <p:grpSpPr>
          <a:xfrm>
            <a:off x="9321105" y="3968800"/>
            <a:ext cx="637877" cy="637878"/>
            <a:chOff x="0" y="0"/>
            <a:chExt cx="850503" cy="850503"/>
          </a:xfrm>
        </p:grpSpPr>
        <p:sp>
          <p:nvSpPr>
            <p:cNvPr id="14" name="Freeform 14"/>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5" name="TextBox 15"/>
          <p:cNvSpPr txBox="1"/>
          <p:nvPr/>
        </p:nvSpPr>
        <p:spPr>
          <a:xfrm>
            <a:off x="9427444" y="4079081"/>
            <a:ext cx="425203"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2</a:t>
            </a:r>
          </a:p>
        </p:txBody>
      </p:sp>
      <p:sp>
        <p:nvSpPr>
          <p:cNvPr id="16" name="TextBox 16"/>
          <p:cNvSpPr txBox="1"/>
          <p:nvPr/>
        </p:nvSpPr>
        <p:spPr>
          <a:xfrm>
            <a:off x="10242500" y="4047084"/>
            <a:ext cx="4684216"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Fragmentation of Regulations</a:t>
            </a:r>
          </a:p>
        </p:txBody>
      </p:sp>
      <p:sp>
        <p:nvSpPr>
          <p:cNvPr id="17" name="TextBox 17"/>
          <p:cNvSpPr txBox="1"/>
          <p:nvPr/>
        </p:nvSpPr>
        <p:spPr>
          <a:xfrm>
            <a:off x="10242500" y="4583906"/>
            <a:ext cx="7053262"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Disagreement about the roles of Monitor, the CQC, and SHAs watered down accountability.</a:t>
            </a:r>
          </a:p>
        </p:txBody>
      </p:sp>
      <p:grpSp>
        <p:nvGrpSpPr>
          <p:cNvPr id="18" name="Group 18"/>
          <p:cNvGrpSpPr/>
          <p:nvPr/>
        </p:nvGrpSpPr>
        <p:grpSpPr>
          <a:xfrm>
            <a:off x="992238" y="6153447"/>
            <a:ext cx="637878" cy="637878"/>
            <a:chOff x="0" y="0"/>
            <a:chExt cx="850503" cy="850503"/>
          </a:xfrm>
        </p:grpSpPr>
        <p:sp>
          <p:nvSpPr>
            <p:cNvPr id="19" name="Freeform 19"/>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0" name="TextBox 20"/>
          <p:cNvSpPr txBox="1"/>
          <p:nvPr/>
        </p:nvSpPr>
        <p:spPr>
          <a:xfrm>
            <a:off x="1098575" y="6263729"/>
            <a:ext cx="425202"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3</a:t>
            </a:r>
          </a:p>
        </p:txBody>
      </p:sp>
      <p:sp>
        <p:nvSpPr>
          <p:cNvPr id="21" name="TextBox 21"/>
          <p:cNvSpPr txBox="1"/>
          <p:nvPr/>
        </p:nvSpPr>
        <p:spPr>
          <a:xfrm>
            <a:off x="1913632" y="6231731"/>
            <a:ext cx="3831729"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Leadership Shortcoming</a:t>
            </a:r>
          </a:p>
        </p:txBody>
      </p:sp>
      <p:sp>
        <p:nvSpPr>
          <p:cNvPr id="22" name="TextBox 22"/>
          <p:cNvSpPr txBox="1"/>
          <p:nvPr/>
        </p:nvSpPr>
        <p:spPr>
          <a:xfrm>
            <a:off x="1913632" y="6768554"/>
            <a:ext cx="7053114"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No clinical leadership in the Board level (Department of Health, 2013).</a:t>
            </a:r>
          </a:p>
        </p:txBody>
      </p:sp>
      <p:grpSp>
        <p:nvGrpSpPr>
          <p:cNvPr id="23" name="Group 23"/>
          <p:cNvGrpSpPr/>
          <p:nvPr/>
        </p:nvGrpSpPr>
        <p:grpSpPr>
          <a:xfrm>
            <a:off x="9321105" y="6153447"/>
            <a:ext cx="637877" cy="637878"/>
            <a:chOff x="0" y="0"/>
            <a:chExt cx="850503" cy="850503"/>
          </a:xfrm>
        </p:grpSpPr>
        <p:sp>
          <p:nvSpPr>
            <p:cNvPr id="24" name="Freeform 24"/>
            <p:cNvSpPr/>
            <p:nvPr/>
          </p:nvSpPr>
          <p:spPr>
            <a:xfrm>
              <a:off x="0" y="0"/>
              <a:ext cx="850392" cy="850519"/>
            </a:xfrm>
            <a:custGeom>
              <a:avLst/>
              <a:gdLst/>
              <a:ahLst/>
              <a:cxnLst/>
              <a:rect l="l" t="t" r="r" b="b"/>
              <a:pathLst>
                <a:path w="850392" h="850519">
                  <a:moveTo>
                    <a:pt x="0" y="56642"/>
                  </a:moveTo>
                  <a:cubicBezTo>
                    <a:pt x="0" y="25400"/>
                    <a:pt x="25400" y="0"/>
                    <a:pt x="56642" y="0"/>
                  </a:cubicBezTo>
                  <a:lnTo>
                    <a:pt x="793750" y="0"/>
                  </a:lnTo>
                  <a:cubicBezTo>
                    <a:pt x="825119" y="0"/>
                    <a:pt x="850392" y="25400"/>
                    <a:pt x="850392" y="56642"/>
                  </a:cubicBezTo>
                  <a:lnTo>
                    <a:pt x="850392" y="793750"/>
                  </a:lnTo>
                  <a:cubicBezTo>
                    <a:pt x="850392" y="825119"/>
                    <a:pt x="824992" y="850392"/>
                    <a:pt x="793750" y="850392"/>
                  </a:cubicBezTo>
                  <a:lnTo>
                    <a:pt x="56642" y="850392"/>
                  </a:lnTo>
                  <a:cubicBezTo>
                    <a:pt x="25400" y="850519"/>
                    <a:pt x="0" y="825119"/>
                    <a:pt x="0" y="79375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5" name="TextBox 25"/>
          <p:cNvSpPr txBox="1"/>
          <p:nvPr/>
        </p:nvSpPr>
        <p:spPr>
          <a:xfrm>
            <a:off x="9427444" y="6263729"/>
            <a:ext cx="425203" cy="404663"/>
          </a:xfrm>
          <a:prstGeom prst="rect">
            <a:avLst/>
          </a:prstGeom>
        </p:spPr>
        <p:txBody>
          <a:bodyPr lIns="0" tIns="0" rIns="0" bIns="0" rtlCol="0" anchor="t">
            <a:spAutoFit/>
          </a:bodyPr>
          <a:lstStyle/>
          <a:p>
            <a:pPr algn="ctr">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4</a:t>
            </a:r>
          </a:p>
        </p:txBody>
      </p:sp>
      <p:sp>
        <p:nvSpPr>
          <p:cNvPr id="26" name="TextBox 26"/>
          <p:cNvSpPr txBox="1"/>
          <p:nvPr/>
        </p:nvSpPr>
        <p:spPr>
          <a:xfrm>
            <a:off x="10242500" y="6231731"/>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Policy Blind Spots</a:t>
            </a:r>
          </a:p>
        </p:txBody>
      </p:sp>
      <p:sp>
        <p:nvSpPr>
          <p:cNvPr id="27" name="TextBox 27"/>
          <p:cNvSpPr txBox="1"/>
          <p:nvPr/>
        </p:nvSpPr>
        <p:spPr>
          <a:xfrm>
            <a:off x="10242500" y="6768554"/>
            <a:ext cx="7053262"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Lack of imposed staffing ratios or whistleblowing protection (NHS England, 2015).</a:t>
            </a:r>
          </a:p>
        </p:txBody>
      </p:sp>
      <p:sp>
        <p:nvSpPr>
          <p:cNvPr id="28" name="TextBox 28"/>
          <p:cNvSpPr txBox="1"/>
          <p:nvPr/>
        </p:nvSpPr>
        <p:spPr>
          <a:xfrm>
            <a:off x="992238" y="7994749"/>
            <a:ext cx="16303526"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These policy loopholes gave strength to a culture of bureaucracy whereby financial sustainability overshadowed patient welfare.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6" name="TextBox 6"/>
          <p:cNvSpPr txBox="1"/>
          <p:nvPr/>
        </p:nvSpPr>
        <p:spPr>
          <a:xfrm>
            <a:off x="992238" y="1309836"/>
            <a:ext cx="8756600"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Impact on Service Provision</a:t>
            </a:r>
          </a:p>
        </p:txBody>
      </p:sp>
      <p:sp>
        <p:nvSpPr>
          <p:cNvPr id="7" name="TextBox 7"/>
          <p:cNvSpPr txBox="1"/>
          <p:nvPr/>
        </p:nvSpPr>
        <p:spPr>
          <a:xfrm>
            <a:off x="992238" y="2705695"/>
            <a:ext cx="16303526" cy="400879"/>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NHS was also implicated badly in the scandal:</a:t>
            </a:r>
          </a:p>
        </p:txBody>
      </p:sp>
      <p:grpSp>
        <p:nvGrpSpPr>
          <p:cNvPr id="8" name="Group 8"/>
          <p:cNvGrpSpPr/>
          <p:nvPr/>
        </p:nvGrpSpPr>
        <p:grpSpPr>
          <a:xfrm>
            <a:off x="992238" y="3573512"/>
            <a:ext cx="5245447" cy="2540942"/>
            <a:chOff x="0" y="0"/>
            <a:chExt cx="6993930" cy="3387923"/>
          </a:xfrm>
        </p:grpSpPr>
        <p:sp>
          <p:nvSpPr>
            <p:cNvPr id="9" name="Freeform 9"/>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0" name="TextBox 10"/>
          <p:cNvSpPr txBox="1"/>
          <p:nvPr/>
        </p:nvSpPr>
        <p:spPr>
          <a:xfrm>
            <a:off x="1275755"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Quality</a:t>
            </a:r>
          </a:p>
        </p:txBody>
      </p:sp>
      <p:sp>
        <p:nvSpPr>
          <p:cNvPr id="11" name="TextBox 11"/>
          <p:cNvSpPr txBox="1"/>
          <p:nvPr/>
        </p:nvSpPr>
        <p:spPr>
          <a:xfrm>
            <a:off x="1275755" y="4374802"/>
            <a:ext cx="4678412"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Patients have encountered unwarranted injuries and shame (Francis, 2013).</a:t>
            </a:r>
          </a:p>
        </p:txBody>
      </p:sp>
      <p:grpSp>
        <p:nvGrpSpPr>
          <p:cNvPr id="12" name="Group 12"/>
          <p:cNvGrpSpPr/>
          <p:nvPr/>
        </p:nvGrpSpPr>
        <p:grpSpPr>
          <a:xfrm>
            <a:off x="6521202" y="3573512"/>
            <a:ext cx="5245447" cy="2540942"/>
            <a:chOff x="0" y="0"/>
            <a:chExt cx="6993930" cy="3387923"/>
          </a:xfrm>
        </p:grpSpPr>
        <p:sp>
          <p:nvSpPr>
            <p:cNvPr id="13" name="Freeform 13"/>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4" name="TextBox 14"/>
          <p:cNvSpPr txBox="1"/>
          <p:nvPr/>
        </p:nvSpPr>
        <p:spPr>
          <a:xfrm>
            <a:off x="6804720"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Efficiency</a:t>
            </a:r>
          </a:p>
        </p:txBody>
      </p:sp>
      <p:sp>
        <p:nvSpPr>
          <p:cNvPr id="15" name="TextBox 15"/>
          <p:cNvSpPr txBox="1"/>
          <p:nvPr/>
        </p:nvSpPr>
        <p:spPr>
          <a:xfrm>
            <a:off x="6804720" y="4374802"/>
            <a:ext cx="4678412"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Cost-reduction in operations resulted in ineffective staff to patient ratios (Berwick, 2013).</a:t>
            </a:r>
          </a:p>
        </p:txBody>
      </p:sp>
      <p:grpSp>
        <p:nvGrpSpPr>
          <p:cNvPr id="16" name="Group 16"/>
          <p:cNvGrpSpPr/>
          <p:nvPr/>
        </p:nvGrpSpPr>
        <p:grpSpPr>
          <a:xfrm>
            <a:off x="12050166" y="3573512"/>
            <a:ext cx="5245447" cy="2540942"/>
            <a:chOff x="0" y="0"/>
            <a:chExt cx="6993930" cy="3387923"/>
          </a:xfrm>
        </p:grpSpPr>
        <p:sp>
          <p:nvSpPr>
            <p:cNvPr id="17" name="Freeform 17"/>
            <p:cNvSpPr/>
            <p:nvPr/>
          </p:nvSpPr>
          <p:spPr>
            <a:xfrm>
              <a:off x="0" y="0"/>
              <a:ext cx="6994017" cy="3387979"/>
            </a:xfrm>
            <a:custGeom>
              <a:avLst/>
              <a:gdLst/>
              <a:ahLst/>
              <a:cxnLst/>
              <a:rect l="l" t="t" r="r" b="b"/>
              <a:pathLst>
                <a:path w="6994017" h="3387979">
                  <a:moveTo>
                    <a:pt x="0" y="56769"/>
                  </a:moveTo>
                  <a:cubicBezTo>
                    <a:pt x="0" y="25400"/>
                    <a:pt x="25400" y="0"/>
                    <a:pt x="56769" y="0"/>
                  </a:cubicBezTo>
                  <a:lnTo>
                    <a:pt x="6937248" y="0"/>
                  </a:lnTo>
                  <a:cubicBezTo>
                    <a:pt x="6968617" y="0"/>
                    <a:pt x="6994017" y="25400"/>
                    <a:pt x="6994017" y="56769"/>
                  </a:cubicBezTo>
                  <a:lnTo>
                    <a:pt x="6994017" y="3331210"/>
                  </a:lnTo>
                  <a:cubicBezTo>
                    <a:pt x="6994017" y="3362579"/>
                    <a:pt x="6968617" y="3387979"/>
                    <a:pt x="6937248"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18" name="TextBox 18"/>
          <p:cNvSpPr txBox="1"/>
          <p:nvPr/>
        </p:nvSpPr>
        <p:spPr>
          <a:xfrm>
            <a:off x="12333685" y="383798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Equity</a:t>
            </a:r>
          </a:p>
        </p:txBody>
      </p:sp>
      <p:sp>
        <p:nvSpPr>
          <p:cNvPr id="19" name="TextBox 19"/>
          <p:cNvSpPr txBox="1"/>
          <p:nvPr/>
        </p:nvSpPr>
        <p:spPr>
          <a:xfrm>
            <a:off x="12333685" y="4374802"/>
            <a:ext cx="4678413" cy="132420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most loaded category was that of elderly and long-term patients (Dixon-Woods et al., 2014).</a:t>
            </a:r>
          </a:p>
        </p:txBody>
      </p:sp>
      <p:grpSp>
        <p:nvGrpSpPr>
          <p:cNvPr id="20" name="Group 20"/>
          <p:cNvGrpSpPr/>
          <p:nvPr/>
        </p:nvGrpSpPr>
        <p:grpSpPr>
          <a:xfrm>
            <a:off x="992238" y="6397972"/>
            <a:ext cx="8009930" cy="2540943"/>
            <a:chOff x="0" y="0"/>
            <a:chExt cx="10679907" cy="3387923"/>
          </a:xfrm>
        </p:grpSpPr>
        <p:sp>
          <p:nvSpPr>
            <p:cNvPr id="21" name="Freeform 21"/>
            <p:cNvSpPr/>
            <p:nvPr/>
          </p:nvSpPr>
          <p:spPr>
            <a:xfrm>
              <a:off x="0" y="0"/>
              <a:ext cx="10679937" cy="3387979"/>
            </a:xfrm>
            <a:custGeom>
              <a:avLst/>
              <a:gdLst/>
              <a:ahLst/>
              <a:cxnLst/>
              <a:rect l="l" t="t" r="r" b="b"/>
              <a:pathLst>
                <a:path w="10679937" h="3387979">
                  <a:moveTo>
                    <a:pt x="0" y="56769"/>
                  </a:moveTo>
                  <a:cubicBezTo>
                    <a:pt x="0" y="25400"/>
                    <a:pt x="25400" y="0"/>
                    <a:pt x="56769" y="0"/>
                  </a:cubicBezTo>
                  <a:lnTo>
                    <a:pt x="10623169" y="0"/>
                  </a:lnTo>
                  <a:cubicBezTo>
                    <a:pt x="10654537" y="0"/>
                    <a:pt x="10679937" y="25400"/>
                    <a:pt x="10679937" y="56769"/>
                  </a:cubicBezTo>
                  <a:lnTo>
                    <a:pt x="10679937" y="3331210"/>
                  </a:lnTo>
                  <a:cubicBezTo>
                    <a:pt x="10679937" y="3362579"/>
                    <a:pt x="10654537" y="3387979"/>
                    <a:pt x="10623169"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2" name="TextBox 22"/>
          <p:cNvSpPr txBox="1"/>
          <p:nvPr/>
        </p:nvSpPr>
        <p:spPr>
          <a:xfrm>
            <a:off x="1275755" y="666244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Public Trust</a:t>
            </a:r>
          </a:p>
        </p:txBody>
      </p:sp>
      <p:sp>
        <p:nvSpPr>
          <p:cNvPr id="23" name="TextBox 23"/>
          <p:cNvSpPr txBox="1"/>
          <p:nvPr/>
        </p:nvSpPr>
        <p:spPr>
          <a:xfrm>
            <a:off x="1275755" y="7199262"/>
            <a:ext cx="7442895"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NHS lost its image and moral misery in the employees (Martin, McKee and Dixon-Woods, 2015).</a:t>
            </a:r>
          </a:p>
        </p:txBody>
      </p:sp>
      <p:grpSp>
        <p:nvGrpSpPr>
          <p:cNvPr id="24" name="Group 24"/>
          <p:cNvGrpSpPr/>
          <p:nvPr/>
        </p:nvGrpSpPr>
        <p:grpSpPr>
          <a:xfrm>
            <a:off x="9285685" y="6397972"/>
            <a:ext cx="8009930" cy="2540943"/>
            <a:chOff x="0" y="0"/>
            <a:chExt cx="10679907" cy="3387923"/>
          </a:xfrm>
        </p:grpSpPr>
        <p:sp>
          <p:nvSpPr>
            <p:cNvPr id="25" name="Freeform 25"/>
            <p:cNvSpPr/>
            <p:nvPr/>
          </p:nvSpPr>
          <p:spPr>
            <a:xfrm>
              <a:off x="0" y="0"/>
              <a:ext cx="10679937" cy="3387979"/>
            </a:xfrm>
            <a:custGeom>
              <a:avLst/>
              <a:gdLst/>
              <a:ahLst/>
              <a:cxnLst/>
              <a:rect l="l" t="t" r="r" b="b"/>
              <a:pathLst>
                <a:path w="10679937" h="3387979">
                  <a:moveTo>
                    <a:pt x="0" y="56769"/>
                  </a:moveTo>
                  <a:cubicBezTo>
                    <a:pt x="0" y="25400"/>
                    <a:pt x="25400" y="0"/>
                    <a:pt x="56769" y="0"/>
                  </a:cubicBezTo>
                  <a:lnTo>
                    <a:pt x="10623169" y="0"/>
                  </a:lnTo>
                  <a:cubicBezTo>
                    <a:pt x="10654537" y="0"/>
                    <a:pt x="10679937" y="25400"/>
                    <a:pt x="10679937" y="56769"/>
                  </a:cubicBezTo>
                  <a:lnTo>
                    <a:pt x="10679937" y="3331210"/>
                  </a:lnTo>
                  <a:cubicBezTo>
                    <a:pt x="10679937" y="3362579"/>
                    <a:pt x="10654537" y="3387979"/>
                    <a:pt x="10623169" y="3387979"/>
                  </a:cubicBezTo>
                  <a:lnTo>
                    <a:pt x="56769" y="3387979"/>
                  </a:lnTo>
                  <a:cubicBezTo>
                    <a:pt x="25400" y="3387979"/>
                    <a:pt x="0" y="3362579"/>
                    <a:pt x="0" y="3331210"/>
                  </a:cubicBezTo>
                  <a:close/>
                </a:path>
              </a:pathLst>
            </a:custGeom>
            <a:solidFill>
              <a:srgbClr val="E5DFD2"/>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
        <p:nvSpPr>
          <p:cNvPr id="26" name="TextBox 26"/>
          <p:cNvSpPr txBox="1"/>
          <p:nvPr/>
        </p:nvSpPr>
        <p:spPr>
          <a:xfrm>
            <a:off x="9569202" y="6662440"/>
            <a:ext cx="3544044" cy="404663"/>
          </a:xfrm>
          <a:prstGeom prst="rect">
            <a:avLst/>
          </a:prstGeom>
        </p:spPr>
        <p:txBody>
          <a:bodyPr lIns="0" tIns="0" rIns="0" bIns="0" rtlCol="0" anchor="t">
            <a:spAutoFit/>
          </a:bodyPr>
          <a:lstStyle/>
          <a:p>
            <a:pPr algn="l">
              <a:lnSpc>
                <a:spcPct val="150000"/>
              </a:lnSpc>
            </a:pPr>
            <a:r>
              <a:rPr lang="en-US" sz="2000" b="1">
                <a:solidFill>
                  <a:srgbClr val="4A4A45"/>
                </a:solidFill>
                <a:latin typeface="Arial" panose="020B0604020202020204" pitchFamily="34" charset="0"/>
                <a:ea typeface="Lato Bold"/>
                <a:cs typeface="Arial" panose="020B0604020202020204" pitchFamily="34" charset="0"/>
                <a:sym typeface="Lato Bold"/>
              </a:rPr>
              <a:t>Psychological Effect</a:t>
            </a:r>
          </a:p>
        </p:txBody>
      </p:sp>
      <p:sp>
        <p:nvSpPr>
          <p:cNvPr id="27" name="TextBox 27"/>
          <p:cNvSpPr txBox="1"/>
          <p:nvPr/>
        </p:nvSpPr>
        <p:spPr>
          <a:xfrm>
            <a:off x="9569202" y="7199262"/>
            <a:ext cx="7442895"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survivors and families had long-term traumatic experiences and distrust in the existence of the public care systems.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endParaRPr lang="en-IN" sz="1050"/>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endParaRPr lang="en-IN" sz="1050" dirty="0"/>
            </a:p>
          </p:txBody>
        </p:sp>
      </p:grpSp>
      <p:sp>
        <p:nvSpPr>
          <p:cNvPr id="6" name="TextBox 6"/>
          <p:cNvSpPr txBox="1"/>
          <p:nvPr/>
        </p:nvSpPr>
        <p:spPr>
          <a:xfrm>
            <a:off x="496044" y="370731"/>
            <a:ext cx="9257556" cy="436017"/>
          </a:xfrm>
          <a:prstGeom prst="rect">
            <a:avLst/>
          </a:prstGeom>
        </p:spPr>
        <p:txBody>
          <a:bodyPr wrap="square" lIns="0" tIns="0" rIns="0" bIns="0" rtlCol="0" anchor="t">
            <a:spAutoFit/>
          </a:bodyPr>
          <a:lstStyle/>
          <a:p>
            <a:pPr algn="l">
              <a:lnSpc>
                <a:spcPts val="3437"/>
              </a:lnSpc>
            </a:pPr>
            <a:r>
              <a:rPr lang="en-US" sz="3200" b="1" dirty="0">
                <a:solidFill>
                  <a:srgbClr val="282824"/>
                </a:solidFill>
                <a:latin typeface="Arial" panose="020B0604020202020204" pitchFamily="34" charset="0"/>
                <a:ea typeface="Lato Bold"/>
                <a:cs typeface="Arial" panose="020B0604020202020204" pitchFamily="34" charset="0"/>
                <a:sym typeface="Lato Bold"/>
              </a:rPr>
              <a:t>Lessons for Quality Assurance and Culture</a:t>
            </a:r>
          </a:p>
        </p:txBody>
      </p:sp>
      <p:sp>
        <p:nvSpPr>
          <p:cNvPr id="7" name="TextBox 7"/>
          <p:cNvSpPr txBox="1"/>
          <p:nvPr/>
        </p:nvSpPr>
        <p:spPr>
          <a:xfrm>
            <a:off x="512636" y="1054710"/>
            <a:ext cx="17295911" cy="230832"/>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Some of the lessons on QA and culture include:</a:t>
            </a:r>
          </a:p>
        </p:txBody>
      </p:sp>
      <p:grpSp>
        <p:nvGrpSpPr>
          <p:cNvPr id="8" name="Group 8"/>
          <p:cNvGrpSpPr/>
          <p:nvPr/>
        </p:nvGrpSpPr>
        <p:grpSpPr>
          <a:xfrm>
            <a:off x="486519" y="1312111"/>
            <a:ext cx="8615193" cy="1054512"/>
            <a:chOff x="0" y="-241045"/>
            <a:chExt cx="11486924" cy="1406016"/>
          </a:xfrm>
        </p:grpSpPr>
        <p:sp>
          <p:nvSpPr>
            <p:cNvPr id="9" name="Freeform 9"/>
            <p:cNvSpPr/>
            <p:nvPr/>
          </p:nvSpPr>
          <p:spPr>
            <a:xfrm>
              <a:off x="50827" y="-241045"/>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dirty="0"/>
            </a:p>
          </p:txBody>
        </p:sp>
        <p:sp>
          <p:nvSpPr>
            <p:cNvPr id="10" name="Freeform 10"/>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11" name="Group 11"/>
          <p:cNvGrpSpPr/>
          <p:nvPr/>
        </p:nvGrpSpPr>
        <p:grpSpPr>
          <a:xfrm>
            <a:off x="476994" y="1502420"/>
            <a:ext cx="76200" cy="854720"/>
            <a:chOff x="0" y="0"/>
            <a:chExt cx="101600" cy="1139627"/>
          </a:xfrm>
        </p:grpSpPr>
        <p:sp>
          <p:nvSpPr>
            <p:cNvPr id="12" name="Freeform 12"/>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13" name="TextBox 13"/>
          <p:cNvSpPr txBox="1"/>
          <p:nvPr/>
        </p:nvSpPr>
        <p:spPr>
          <a:xfrm>
            <a:off x="713929" y="1653629"/>
            <a:ext cx="4391471"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Empower Clinical Governance</a:t>
            </a:r>
          </a:p>
        </p:txBody>
      </p:sp>
      <p:sp>
        <p:nvSpPr>
          <p:cNvPr id="14" name="TextBox 14"/>
          <p:cNvSpPr txBox="1"/>
          <p:nvPr/>
        </p:nvSpPr>
        <p:spPr>
          <a:xfrm>
            <a:off x="713929" y="1921966"/>
            <a:ext cx="8198495" cy="230832"/>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Form transparency (Scally, 1998).</a:t>
            </a:r>
          </a:p>
        </p:txBody>
      </p:sp>
      <p:grpSp>
        <p:nvGrpSpPr>
          <p:cNvPr id="15" name="Group 15"/>
          <p:cNvGrpSpPr/>
          <p:nvPr/>
        </p:nvGrpSpPr>
        <p:grpSpPr>
          <a:xfrm>
            <a:off x="9205318" y="1492895"/>
            <a:ext cx="8596164" cy="873770"/>
            <a:chOff x="0" y="0"/>
            <a:chExt cx="11461552" cy="1165027"/>
          </a:xfrm>
        </p:grpSpPr>
        <p:sp>
          <p:nvSpPr>
            <p:cNvPr id="16" name="Freeform 16"/>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a:p>
          </p:txBody>
        </p:sp>
        <p:sp>
          <p:nvSpPr>
            <p:cNvPr id="17" name="Freeform 17"/>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18" name="Group 18"/>
          <p:cNvGrpSpPr/>
          <p:nvPr/>
        </p:nvGrpSpPr>
        <p:grpSpPr>
          <a:xfrm>
            <a:off x="9195792" y="1502420"/>
            <a:ext cx="76200" cy="854720"/>
            <a:chOff x="0" y="0"/>
            <a:chExt cx="101600" cy="1139627"/>
          </a:xfrm>
        </p:grpSpPr>
        <p:sp>
          <p:nvSpPr>
            <p:cNvPr id="19" name="Freeform 19"/>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20" name="TextBox 20"/>
          <p:cNvSpPr txBox="1"/>
          <p:nvPr/>
        </p:nvSpPr>
        <p:spPr>
          <a:xfrm>
            <a:off x="9432726" y="1653629"/>
            <a:ext cx="5883474" cy="218137"/>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Lato Bold"/>
                <a:ea typeface="Lato Bold"/>
                <a:cs typeface="Lato Bold"/>
                <a:sym typeface="Lato Bold"/>
              </a:rPr>
              <a:t>Learning and Reflection</a:t>
            </a:r>
          </a:p>
        </p:txBody>
      </p:sp>
      <p:sp>
        <p:nvSpPr>
          <p:cNvPr id="21" name="TextBox 21"/>
          <p:cNvSpPr txBox="1"/>
          <p:nvPr/>
        </p:nvSpPr>
        <p:spPr>
          <a:xfrm>
            <a:off x="9432726" y="1921966"/>
            <a:ext cx="8198495"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Continuous quality improvement by use of audits and feedback loops (Berwick, 2013).</a:t>
            </a:r>
          </a:p>
        </p:txBody>
      </p:sp>
      <p:grpSp>
        <p:nvGrpSpPr>
          <p:cNvPr id="22" name="Group 22"/>
          <p:cNvGrpSpPr/>
          <p:nvPr/>
        </p:nvGrpSpPr>
        <p:grpSpPr>
          <a:xfrm>
            <a:off x="486519" y="2489299"/>
            <a:ext cx="8596164" cy="873770"/>
            <a:chOff x="0" y="0"/>
            <a:chExt cx="11461552" cy="1165027"/>
          </a:xfrm>
        </p:grpSpPr>
        <p:sp>
          <p:nvSpPr>
            <p:cNvPr id="23" name="Freeform 23"/>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dirty="0"/>
            </a:p>
          </p:txBody>
        </p:sp>
        <p:sp>
          <p:nvSpPr>
            <p:cNvPr id="24" name="Freeform 24"/>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25" name="Group 25"/>
          <p:cNvGrpSpPr/>
          <p:nvPr/>
        </p:nvGrpSpPr>
        <p:grpSpPr>
          <a:xfrm>
            <a:off x="476994" y="2498824"/>
            <a:ext cx="76200" cy="854720"/>
            <a:chOff x="0" y="0"/>
            <a:chExt cx="101600" cy="1139627"/>
          </a:xfrm>
        </p:grpSpPr>
        <p:sp>
          <p:nvSpPr>
            <p:cNvPr id="26" name="Freeform 26"/>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27" name="TextBox 27"/>
          <p:cNvSpPr txBox="1"/>
          <p:nvPr/>
        </p:nvSpPr>
        <p:spPr>
          <a:xfrm>
            <a:off x="713929" y="2650034"/>
            <a:ext cx="7134671"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Facilitate Whistleblowing and Staff Empowerment</a:t>
            </a:r>
          </a:p>
        </p:txBody>
      </p:sp>
      <p:sp>
        <p:nvSpPr>
          <p:cNvPr id="28" name="TextBox 28"/>
          <p:cNvSpPr txBox="1"/>
          <p:nvPr/>
        </p:nvSpPr>
        <p:spPr>
          <a:xfrm>
            <a:off x="713929" y="2918371"/>
            <a:ext cx="8198495" cy="231538"/>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Open culture (NHS England, 2015).</a:t>
            </a:r>
          </a:p>
        </p:txBody>
      </p:sp>
      <p:grpSp>
        <p:nvGrpSpPr>
          <p:cNvPr id="29" name="Group 29"/>
          <p:cNvGrpSpPr/>
          <p:nvPr/>
        </p:nvGrpSpPr>
        <p:grpSpPr>
          <a:xfrm>
            <a:off x="9205318" y="2489299"/>
            <a:ext cx="8596164" cy="873770"/>
            <a:chOff x="0" y="0"/>
            <a:chExt cx="11461552" cy="1165027"/>
          </a:xfrm>
        </p:grpSpPr>
        <p:sp>
          <p:nvSpPr>
            <p:cNvPr id="30" name="Freeform 30"/>
            <p:cNvSpPr/>
            <p:nvPr/>
          </p:nvSpPr>
          <p:spPr>
            <a:xfrm>
              <a:off x="12700" y="12700"/>
              <a:ext cx="11436097" cy="1139571"/>
            </a:xfrm>
            <a:custGeom>
              <a:avLst/>
              <a:gdLst/>
              <a:ahLst/>
              <a:cxnLst/>
              <a:rect l="l" t="t" r="r" b="b"/>
              <a:pathLst>
                <a:path w="11436097" h="1139571">
                  <a:moveTo>
                    <a:pt x="0" y="121920"/>
                  </a:moveTo>
                  <a:cubicBezTo>
                    <a:pt x="0" y="54610"/>
                    <a:pt x="55626" y="0"/>
                    <a:pt x="124333" y="0"/>
                  </a:cubicBezTo>
                  <a:lnTo>
                    <a:pt x="11311763" y="0"/>
                  </a:lnTo>
                  <a:cubicBezTo>
                    <a:pt x="11380470" y="0"/>
                    <a:pt x="11436097" y="54610"/>
                    <a:pt x="11436097" y="121920"/>
                  </a:cubicBezTo>
                  <a:lnTo>
                    <a:pt x="11436097" y="1017651"/>
                  </a:lnTo>
                  <a:cubicBezTo>
                    <a:pt x="11436097" y="1084961"/>
                    <a:pt x="11380470" y="1139571"/>
                    <a:pt x="11311763" y="1139571"/>
                  </a:cubicBezTo>
                  <a:lnTo>
                    <a:pt x="124333" y="1139571"/>
                  </a:lnTo>
                  <a:cubicBezTo>
                    <a:pt x="55626" y="1139571"/>
                    <a:pt x="0" y="1084961"/>
                    <a:pt x="0" y="1017651"/>
                  </a:cubicBezTo>
                  <a:close/>
                </a:path>
              </a:pathLst>
            </a:custGeom>
            <a:solidFill>
              <a:srgbClr val="EFECE6"/>
            </a:solidFill>
          </p:spPr>
          <p:txBody>
            <a:bodyPr/>
            <a:lstStyle/>
            <a:p>
              <a:endParaRPr lang="en-IN" sz="1050"/>
            </a:p>
          </p:txBody>
        </p:sp>
        <p:sp>
          <p:nvSpPr>
            <p:cNvPr id="31" name="Freeform 31"/>
            <p:cNvSpPr/>
            <p:nvPr/>
          </p:nvSpPr>
          <p:spPr>
            <a:xfrm>
              <a:off x="0" y="0"/>
              <a:ext cx="11461497" cy="1164971"/>
            </a:xfrm>
            <a:custGeom>
              <a:avLst/>
              <a:gdLst/>
              <a:ahLst/>
              <a:cxnLst/>
              <a:rect l="l" t="t" r="r" b="b"/>
              <a:pathLst>
                <a:path w="11461497" h="1164971">
                  <a:moveTo>
                    <a:pt x="0" y="134620"/>
                  </a:moveTo>
                  <a:cubicBezTo>
                    <a:pt x="0" y="60071"/>
                    <a:pt x="61595" y="0"/>
                    <a:pt x="137033" y="0"/>
                  </a:cubicBezTo>
                  <a:lnTo>
                    <a:pt x="11324463" y="0"/>
                  </a:lnTo>
                  <a:lnTo>
                    <a:pt x="11324463" y="12700"/>
                  </a:lnTo>
                  <a:lnTo>
                    <a:pt x="11324463" y="0"/>
                  </a:lnTo>
                  <a:cubicBezTo>
                    <a:pt x="11399901" y="0"/>
                    <a:pt x="11461497" y="60071"/>
                    <a:pt x="11461497" y="134620"/>
                  </a:cubicBezTo>
                  <a:lnTo>
                    <a:pt x="11448797" y="134620"/>
                  </a:lnTo>
                  <a:lnTo>
                    <a:pt x="11461497" y="134620"/>
                  </a:lnTo>
                  <a:lnTo>
                    <a:pt x="11461497" y="1030351"/>
                  </a:lnTo>
                  <a:lnTo>
                    <a:pt x="11448797" y="1030351"/>
                  </a:lnTo>
                  <a:lnTo>
                    <a:pt x="11461497" y="1030351"/>
                  </a:lnTo>
                  <a:cubicBezTo>
                    <a:pt x="11461497" y="1104900"/>
                    <a:pt x="11399901" y="1164971"/>
                    <a:pt x="11324463" y="1164971"/>
                  </a:cubicBezTo>
                  <a:lnTo>
                    <a:pt x="11324463" y="1152271"/>
                  </a:lnTo>
                  <a:lnTo>
                    <a:pt x="11324463" y="1164971"/>
                  </a:lnTo>
                  <a:lnTo>
                    <a:pt x="137033" y="1164971"/>
                  </a:lnTo>
                  <a:lnTo>
                    <a:pt x="137033" y="1152271"/>
                  </a:lnTo>
                  <a:lnTo>
                    <a:pt x="137033" y="1164971"/>
                  </a:lnTo>
                  <a:cubicBezTo>
                    <a:pt x="61595" y="1164971"/>
                    <a:pt x="0" y="1105027"/>
                    <a:pt x="0" y="1030351"/>
                  </a:cubicBezTo>
                  <a:lnTo>
                    <a:pt x="0" y="134620"/>
                  </a:lnTo>
                  <a:lnTo>
                    <a:pt x="12700" y="134620"/>
                  </a:lnTo>
                  <a:lnTo>
                    <a:pt x="0" y="134620"/>
                  </a:lnTo>
                  <a:moveTo>
                    <a:pt x="25400" y="134620"/>
                  </a:moveTo>
                  <a:lnTo>
                    <a:pt x="25400" y="1030351"/>
                  </a:lnTo>
                  <a:lnTo>
                    <a:pt x="12700" y="1030351"/>
                  </a:lnTo>
                  <a:lnTo>
                    <a:pt x="25400" y="1030351"/>
                  </a:lnTo>
                  <a:cubicBezTo>
                    <a:pt x="25400" y="1090422"/>
                    <a:pt x="75184" y="1139571"/>
                    <a:pt x="137033" y="1139571"/>
                  </a:cubicBezTo>
                  <a:lnTo>
                    <a:pt x="11324463" y="1139571"/>
                  </a:lnTo>
                  <a:cubicBezTo>
                    <a:pt x="11386312" y="1139571"/>
                    <a:pt x="11436097" y="1090422"/>
                    <a:pt x="11436097" y="1030351"/>
                  </a:cubicBezTo>
                  <a:lnTo>
                    <a:pt x="11436097" y="134620"/>
                  </a:lnTo>
                  <a:cubicBezTo>
                    <a:pt x="11436097" y="74549"/>
                    <a:pt x="11386312" y="25400"/>
                    <a:pt x="11324463" y="25400"/>
                  </a:cubicBezTo>
                  <a:lnTo>
                    <a:pt x="137033" y="25400"/>
                  </a:lnTo>
                  <a:lnTo>
                    <a:pt x="137033" y="12700"/>
                  </a:lnTo>
                  <a:lnTo>
                    <a:pt x="137033" y="25400"/>
                  </a:lnTo>
                  <a:cubicBezTo>
                    <a:pt x="75184" y="25400"/>
                    <a:pt x="25400" y="74549"/>
                    <a:pt x="25400" y="134620"/>
                  </a:cubicBezTo>
                  <a:close/>
                </a:path>
              </a:pathLst>
            </a:custGeom>
            <a:solidFill>
              <a:srgbClr val="CBC5B8"/>
            </a:solidFill>
          </p:spPr>
          <p:txBody>
            <a:bodyPr/>
            <a:lstStyle/>
            <a:p>
              <a:endParaRPr lang="en-IN" sz="1050"/>
            </a:p>
          </p:txBody>
        </p:sp>
      </p:grpSp>
      <p:grpSp>
        <p:nvGrpSpPr>
          <p:cNvPr id="32" name="Group 32"/>
          <p:cNvGrpSpPr/>
          <p:nvPr/>
        </p:nvGrpSpPr>
        <p:grpSpPr>
          <a:xfrm>
            <a:off x="9195792" y="2498824"/>
            <a:ext cx="76200" cy="854720"/>
            <a:chOff x="0" y="0"/>
            <a:chExt cx="101600" cy="1139627"/>
          </a:xfrm>
        </p:grpSpPr>
        <p:sp>
          <p:nvSpPr>
            <p:cNvPr id="33" name="Freeform 33"/>
            <p:cNvSpPr/>
            <p:nvPr/>
          </p:nvSpPr>
          <p:spPr>
            <a:xfrm>
              <a:off x="0" y="0"/>
              <a:ext cx="101600" cy="1139571"/>
            </a:xfrm>
            <a:custGeom>
              <a:avLst/>
              <a:gdLst/>
              <a:ahLst/>
              <a:cxnLst/>
              <a:rect l="l" t="t" r="r" b="b"/>
              <a:pathLst>
                <a:path w="101600" h="1139571">
                  <a:moveTo>
                    <a:pt x="0" y="28321"/>
                  </a:moveTo>
                  <a:cubicBezTo>
                    <a:pt x="0" y="12700"/>
                    <a:pt x="12700" y="0"/>
                    <a:pt x="28321" y="0"/>
                  </a:cubicBezTo>
                  <a:lnTo>
                    <a:pt x="73279" y="0"/>
                  </a:lnTo>
                  <a:cubicBezTo>
                    <a:pt x="88900" y="0"/>
                    <a:pt x="101600" y="12700"/>
                    <a:pt x="101600" y="28321"/>
                  </a:cubicBezTo>
                  <a:lnTo>
                    <a:pt x="101600" y="1111250"/>
                  </a:lnTo>
                  <a:cubicBezTo>
                    <a:pt x="101600" y="1126871"/>
                    <a:pt x="88900" y="1139571"/>
                    <a:pt x="73279" y="1139571"/>
                  </a:cubicBezTo>
                  <a:lnTo>
                    <a:pt x="28321" y="1139571"/>
                  </a:lnTo>
                  <a:cubicBezTo>
                    <a:pt x="12700" y="1139571"/>
                    <a:pt x="0" y="1126871"/>
                    <a:pt x="0" y="1111250"/>
                  </a:cubicBezTo>
                  <a:close/>
                </a:path>
              </a:pathLst>
            </a:custGeom>
            <a:solidFill>
              <a:srgbClr val="282824"/>
            </a:solidFill>
          </p:spPr>
          <p:txBody>
            <a:bodyPr/>
            <a:lstStyle/>
            <a:p>
              <a:endParaRPr lang="en-IN" sz="1050"/>
            </a:p>
          </p:txBody>
        </p:sp>
      </p:grpSp>
      <p:sp>
        <p:nvSpPr>
          <p:cNvPr id="34" name="TextBox 34"/>
          <p:cNvSpPr txBox="1"/>
          <p:nvPr/>
        </p:nvSpPr>
        <p:spPr>
          <a:xfrm>
            <a:off x="9432726" y="2650034"/>
            <a:ext cx="5578674" cy="221920"/>
          </a:xfrm>
          <a:prstGeom prst="rect">
            <a:avLst/>
          </a:prstGeom>
        </p:spPr>
        <p:txBody>
          <a:bodyPr wrap="square" lIns="0" tIns="0" rIns="0" bIns="0" rtlCol="0" anchor="t">
            <a:spAutoFit/>
          </a:bodyPr>
          <a:lstStyle/>
          <a:p>
            <a:pPr algn="l">
              <a:lnSpc>
                <a:spcPts val="1687"/>
              </a:lnSpc>
            </a:pPr>
            <a:r>
              <a:rPr lang="en-US" sz="2000" b="1" dirty="0">
                <a:solidFill>
                  <a:srgbClr val="4A4A45"/>
                </a:solidFill>
                <a:latin typeface="Arial" panose="020B0604020202020204" pitchFamily="34" charset="0"/>
                <a:ea typeface="Lato Bold"/>
                <a:cs typeface="Arial" panose="020B0604020202020204" pitchFamily="34" charset="0"/>
                <a:sym typeface="Lato Bold"/>
              </a:rPr>
              <a:t>Patient-</a:t>
            </a:r>
            <a:r>
              <a:rPr lang="en-US" sz="2000" b="1" dirty="0" err="1">
                <a:solidFill>
                  <a:srgbClr val="4A4A45"/>
                </a:solidFill>
                <a:latin typeface="Arial" panose="020B0604020202020204" pitchFamily="34" charset="0"/>
                <a:ea typeface="Lato Bold"/>
                <a:cs typeface="Arial" panose="020B0604020202020204" pitchFamily="34" charset="0"/>
                <a:sym typeface="Lato Bold"/>
              </a:rPr>
              <a:t>Centred</a:t>
            </a:r>
            <a:r>
              <a:rPr lang="en-US" sz="2000" b="1" dirty="0">
                <a:solidFill>
                  <a:srgbClr val="4A4A45"/>
                </a:solidFill>
                <a:latin typeface="Arial" panose="020B0604020202020204" pitchFamily="34" charset="0"/>
                <a:ea typeface="Lato Bold"/>
                <a:cs typeface="Arial" panose="020B0604020202020204" pitchFamily="34" charset="0"/>
                <a:sym typeface="Lato Bold"/>
              </a:rPr>
              <a:t> Values</a:t>
            </a:r>
          </a:p>
        </p:txBody>
      </p:sp>
      <p:sp>
        <p:nvSpPr>
          <p:cNvPr id="35" name="TextBox 35"/>
          <p:cNvSpPr txBox="1"/>
          <p:nvPr/>
        </p:nvSpPr>
        <p:spPr>
          <a:xfrm>
            <a:off x="9432726" y="2918371"/>
            <a:ext cx="8198495"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Understand the aspect of compassion and dignity in the care delivery system (Balding, 2013).</a:t>
            </a:r>
          </a:p>
        </p:txBody>
      </p:sp>
      <p:sp>
        <p:nvSpPr>
          <p:cNvPr id="36" name="TextBox 36"/>
          <p:cNvSpPr txBox="1"/>
          <p:nvPr/>
        </p:nvSpPr>
        <p:spPr>
          <a:xfrm>
            <a:off x="496044" y="3465314"/>
            <a:ext cx="17295911" cy="231538"/>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long-term change is considered to be the culture of just that balances the accountability with learning.</a:t>
            </a:r>
          </a:p>
        </p:txBody>
      </p:sp>
      <p:sp>
        <p:nvSpPr>
          <p:cNvPr id="37" name="TextBox 37"/>
          <p:cNvSpPr txBox="1"/>
          <p:nvPr/>
        </p:nvSpPr>
        <p:spPr>
          <a:xfrm>
            <a:off x="406843" y="4223179"/>
            <a:ext cx="8775948" cy="295402"/>
          </a:xfrm>
          <a:prstGeom prst="rect">
            <a:avLst/>
          </a:prstGeom>
        </p:spPr>
        <p:txBody>
          <a:bodyPr wrap="square" lIns="0" tIns="0" rIns="0" bIns="0" rtlCol="0" anchor="t">
            <a:spAutoFit/>
          </a:bodyPr>
          <a:lstStyle/>
          <a:p>
            <a:pPr algn="l">
              <a:lnSpc>
                <a:spcPts val="2062"/>
              </a:lnSpc>
            </a:pPr>
            <a:r>
              <a:rPr lang="en-US" sz="3200" b="1" dirty="0">
                <a:solidFill>
                  <a:srgbClr val="282824"/>
                </a:solidFill>
                <a:latin typeface="Arial" panose="020B0604020202020204" pitchFamily="34" charset="0"/>
                <a:ea typeface="Lato Bold"/>
                <a:cs typeface="Arial" panose="020B0604020202020204" pitchFamily="34" charset="0"/>
                <a:sym typeface="Lato Bold"/>
              </a:rPr>
              <a:t>Policy Reforms After the Francis Report</a:t>
            </a:r>
          </a:p>
        </p:txBody>
      </p:sp>
      <p:sp>
        <p:nvSpPr>
          <p:cNvPr id="38" name="TextBox 38"/>
          <p:cNvSpPr txBox="1"/>
          <p:nvPr/>
        </p:nvSpPr>
        <p:spPr>
          <a:xfrm>
            <a:off x="540052" y="4693821"/>
            <a:ext cx="17295911" cy="230832"/>
          </a:xfrm>
          <a:prstGeom prst="rect">
            <a:avLst/>
          </a:prstGeom>
        </p:spPr>
        <p:txBody>
          <a:bodyPr lIns="0" tIns="0" rIns="0" bIns="0" rtlCol="0" anchor="t">
            <a:spAutoFit/>
          </a:bodyPr>
          <a:lstStyle/>
          <a:p>
            <a:pPr algn="l">
              <a:lnSpc>
                <a:spcPts val="1750"/>
              </a:lnSpc>
            </a:pPr>
            <a:r>
              <a:rPr lang="en-US" sz="2000" dirty="0">
                <a:solidFill>
                  <a:srgbClr val="4A4A45"/>
                </a:solidFill>
                <a:latin typeface="Lato"/>
                <a:ea typeface="Lato"/>
                <a:cs typeface="Lato"/>
                <a:sym typeface="Lato"/>
              </a:rPr>
              <a:t>Post-2013 re-</a:t>
            </a:r>
            <a:r>
              <a:rPr lang="en-US" sz="2000" dirty="0" err="1">
                <a:solidFill>
                  <a:srgbClr val="4A4A45"/>
                </a:solidFill>
                <a:latin typeface="Lato"/>
                <a:ea typeface="Lato"/>
                <a:cs typeface="Lato"/>
                <a:sym typeface="Lato"/>
              </a:rPr>
              <a:t>organisation</a:t>
            </a:r>
            <a:r>
              <a:rPr lang="en-US" sz="2000" dirty="0">
                <a:solidFill>
                  <a:srgbClr val="4A4A45"/>
                </a:solidFill>
                <a:latin typeface="Lato"/>
                <a:ea typeface="Lato"/>
                <a:cs typeface="Lato"/>
                <a:sym typeface="Lato"/>
              </a:rPr>
              <a:t> of NHS governance:</a:t>
            </a:r>
          </a:p>
        </p:txBody>
      </p:sp>
      <p:sp>
        <p:nvSpPr>
          <p:cNvPr id="39" name="TextBox 39"/>
          <p:cNvSpPr txBox="1"/>
          <p:nvPr/>
        </p:nvSpPr>
        <p:spPr>
          <a:xfrm>
            <a:off x="425160" y="5151367"/>
            <a:ext cx="17295911" cy="230832"/>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Duty of </a:t>
            </a:r>
            <a:r>
              <a:rPr lang="en-US" sz="2000" dirty="0" err="1">
                <a:solidFill>
                  <a:srgbClr val="4A4A45"/>
                </a:solidFill>
                <a:latin typeface="Arial" panose="020B0604020202020204" pitchFamily="34" charset="0"/>
                <a:ea typeface="Lato"/>
                <a:cs typeface="Arial" panose="020B0604020202020204" pitchFamily="34" charset="0"/>
                <a:sym typeface="Lato"/>
              </a:rPr>
              <a:t>candour</a:t>
            </a:r>
            <a:r>
              <a:rPr lang="en-US" sz="2000" dirty="0">
                <a:solidFill>
                  <a:srgbClr val="4A4A45"/>
                </a:solidFill>
                <a:latin typeface="Arial" panose="020B0604020202020204" pitchFamily="34" charset="0"/>
                <a:ea typeface="Lato"/>
                <a:cs typeface="Arial" panose="020B0604020202020204" pitchFamily="34" charset="0"/>
                <a:sym typeface="Lato"/>
              </a:rPr>
              <a:t> (2014): Law of disclosure of harm (in case of harm) (Department of Health, 2013).</a:t>
            </a:r>
          </a:p>
        </p:txBody>
      </p:sp>
      <p:sp>
        <p:nvSpPr>
          <p:cNvPr id="40" name="TextBox 40"/>
          <p:cNvSpPr txBox="1"/>
          <p:nvPr/>
        </p:nvSpPr>
        <p:spPr>
          <a:xfrm>
            <a:off x="468659" y="5682279"/>
            <a:ext cx="17295911" cy="231538"/>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Freedom to Speak Up (2015): Whistleblowing statutory protection (NHS England, 2015).</a:t>
            </a:r>
          </a:p>
        </p:txBody>
      </p:sp>
      <p:sp>
        <p:nvSpPr>
          <p:cNvPr id="41" name="TextBox 41"/>
          <p:cNvSpPr txBox="1"/>
          <p:nvPr/>
        </p:nvSpPr>
        <p:spPr>
          <a:xfrm>
            <a:off x="434686" y="6078640"/>
            <a:ext cx="17295911" cy="230832"/>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Staffing Guidelines (NICE, 2014): Safe staffing level: Evidence-based.</a:t>
            </a:r>
          </a:p>
        </p:txBody>
      </p:sp>
      <p:sp>
        <p:nvSpPr>
          <p:cNvPr id="42" name="TextBox 42"/>
          <p:cNvSpPr txBox="1"/>
          <p:nvPr/>
        </p:nvSpPr>
        <p:spPr>
          <a:xfrm>
            <a:off x="406843" y="6512397"/>
            <a:ext cx="17295911" cy="231538"/>
          </a:xfrm>
          <a:prstGeom prst="rect">
            <a:avLst/>
          </a:prstGeom>
        </p:spPr>
        <p:txBody>
          <a:bodyPr lIns="0" tIns="0" rIns="0" bIns="0" rtlCol="0" anchor="t">
            <a:spAutoFit/>
          </a:bodyPr>
          <a:lstStyle/>
          <a:p>
            <a:pPr marL="160238" lvl="1" indent="-80119" algn="l">
              <a:lnSpc>
                <a:spcPts val="1750"/>
              </a:lnSpc>
              <a:buFont typeface="Arial"/>
              <a:buChar char="•"/>
            </a:pPr>
            <a:r>
              <a:rPr lang="en-US" sz="2000" dirty="0">
                <a:solidFill>
                  <a:srgbClr val="4A4A45"/>
                </a:solidFill>
                <a:latin typeface="Arial" panose="020B0604020202020204" pitchFamily="34" charset="0"/>
                <a:ea typeface="Lato"/>
                <a:cs typeface="Arial" panose="020B0604020202020204" pitchFamily="34" charset="0"/>
                <a:sym typeface="Lato"/>
              </a:rPr>
              <a:t>Enhanced CQC Regulation: Tough inspection legislations.</a:t>
            </a:r>
          </a:p>
        </p:txBody>
      </p:sp>
      <p:sp>
        <p:nvSpPr>
          <p:cNvPr id="43" name="TextBox 43"/>
          <p:cNvSpPr txBox="1"/>
          <p:nvPr/>
        </p:nvSpPr>
        <p:spPr>
          <a:xfrm>
            <a:off x="512636" y="6913864"/>
            <a:ext cx="17295911" cy="461665"/>
          </a:xfrm>
          <a:prstGeom prst="rect">
            <a:avLst/>
          </a:prstGeom>
        </p:spPr>
        <p:txBody>
          <a:bodyPr lIns="0" tIns="0" rIns="0" bIns="0" rtlCol="0" anchor="t">
            <a:spAutoFit/>
          </a:bodyPr>
          <a:lstStyle/>
          <a:p>
            <a:pPr algn="l">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changes involve professional accountability, as stated in the nursing and midwifery code (2015). These changes are paradigm shift to learning, safety and openness.</a:t>
            </a:r>
          </a:p>
        </p:txBody>
      </p:sp>
      <p:sp>
        <p:nvSpPr>
          <p:cNvPr id="44" name="TextBox 44"/>
          <p:cNvSpPr txBox="1"/>
          <p:nvPr/>
        </p:nvSpPr>
        <p:spPr>
          <a:xfrm>
            <a:off x="406843" y="7813979"/>
            <a:ext cx="9048006" cy="295402"/>
          </a:xfrm>
          <a:prstGeom prst="rect">
            <a:avLst/>
          </a:prstGeom>
        </p:spPr>
        <p:txBody>
          <a:bodyPr wrap="square" lIns="0" tIns="0" rIns="0" bIns="0" rtlCol="0" anchor="t">
            <a:spAutoFit/>
          </a:bodyPr>
          <a:lstStyle/>
          <a:p>
            <a:pPr algn="l">
              <a:lnSpc>
                <a:spcPts val="2062"/>
              </a:lnSpc>
            </a:pPr>
            <a:r>
              <a:rPr lang="en-US" sz="3200" b="1" dirty="0">
                <a:solidFill>
                  <a:srgbClr val="282824"/>
                </a:solidFill>
                <a:latin typeface="Arial" panose="020B0604020202020204" pitchFamily="34" charset="0"/>
                <a:ea typeface="Lato Bold"/>
                <a:cs typeface="Arial" panose="020B0604020202020204" pitchFamily="34" charset="0"/>
                <a:sym typeface="Lato Bold"/>
              </a:rPr>
              <a:t>Critical Reflection and Theoretical Implications</a:t>
            </a:r>
          </a:p>
        </p:txBody>
      </p:sp>
      <p:sp>
        <p:nvSpPr>
          <p:cNvPr id="45" name="TextBox 45"/>
          <p:cNvSpPr txBox="1"/>
          <p:nvPr/>
        </p:nvSpPr>
        <p:spPr>
          <a:xfrm>
            <a:off x="425161" y="8410860"/>
            <a:ext cx="17295911" cy="1162178"/>
          </a:xfrm>
          <a:prstGeom prst="rect">
            <a:avLst/>
          </a:prstGeom>
        </p:spPr>
        <p:txBody>
          <a:bodyPr lIns="0" tIns="0" rIns="0" bIns="0" rtlCol="0" anchor="t">
            <a:spAutoFit/>
          </a:bodyPr>
          <a:lstStyle/>
          <a:p>
            <a:pPr>
              <a:lnSpc>
                <a:spcPts val="1750"/>
              </a:lnSpc>
            </a:pPr>
            <a:r>
              <a:rPr lang="en-US" sz="2000" dirty="0">
                <a:solidFill>
                  <a:srgbClr val="4A4A45"/>
                </a:solidFill>
                <a:latin typeface="Arial" panose="020B0604020202020204" pitchFamily="34" charset="0"/>
                <a:ea typeface="Lato"/>
                <a:cs typeface="Arial" panose="020B0604020202020204" pitchFamily="34" charset="0"/>
                <a:sym typeface="Lato"/>
              </a:rPr>
              <a:t>The Mid Staffordshire case is an example of how structure, leadership, and culture are interdependent to maintain QA. Technical models such as Donabedian or Swiss Cheese provide the framework but they need to be supported by the moral and ethical leadership (Balding, 2013). The incident proves that integrated system learning, between hard (metrics) and soft intelligence (culture and values), is required (Dixon-Woods et al., 2014).</a:t>
            </a:r>
            <a:r>
              <a:rPr lang="en-US" sz="2000" dirty="0">
                <a:latin typeface="Arial" panose="020B0604020202020204" pitchFamily="34" charset="0"/>
                <a:cs typeface="Arial" panose="020B0604020202020204" pitchFamily="34" charset="0"/>
              </a:rPr>
              <a:t> This aligns with West </a:t>
            </a:r>
            <a:r>
              <a:rPr lang="en-US" sz="2000" i="1" dirty="0">
                <a:latin typeface="Arial" panose="020B0604020202020204" pitchFamily="34" charset="0"/>
                <a:cs typeface="Arial" panose="020B0604020202020204" pitchFamily="34" charset="0"/>
              </a:rPr>
              <a:t>et al.</a:t>
            </a:r>
            <a:r>
              <a:rPr lang="en-US" sz="2000" dirty="0">
                <a:latin typeface="Arial" panose="020B0604020202020204" pitchFamily="34" charset="0"/>
                <a:cs typeface="Arial" panose="020B0604020202020204" pitchFamily="34" charset="0"/>
              </a:rPr>
              <a:t> (2017), who </a:t>
            </a:r>
            <a:r>
              <a:rPr lang="en-US" sz="2000" dirty="0" err="1">
                <a:latin typeface="Arial" panose="020B0604020202020204" pitchFamily="34" charset="0"/>
                <a:cs typeface="Arial" panose="020B0604020202020204" pitchFamily="34" charset="0"/>
              </a:rPr>
              <a:t>emphasise</a:t>
            </a:r>
            <a:r>
              <a:rPr lang="en-US" sz="2000" dirty="0">
                <a:latin typeface="Arial" panose="020B0604020202020204" pitchFamily="34" charset="0"/>
                <a:cs typeface="Arial" panose="020B0604020202020204" pitchFamily="34" charset="0"/>
              </a:rPr>
              <a:t> that compassionate and values-based leadership is essential to embedding lasting quality improvement across health systems</a:t>
            </a:r>
            <a:r>
              <a:rPr lang="en-US" sz="2000" dirty="0"/>
              <a:t>.</a:t>
            </a:r>
            <a:r>
              <a:rPr lang="en-US" sz="2000" dirty="0">
                <a:solidFill>
                  <a:srgbClr val="4A4A45"/>
                </a:solidFill>
                <a:latin typeface="Arial" panose="020B0604020202020204" pitchFamily="34" charset="0"/>
                <a:ea typeface="Lato"/>
                <a:cs typeface="Arial" panose="020B0604020202020204" pitchFamily="34" charset="0"/>
                <a:sym typeface="Lato"/>
              </a:rPr>
              <a:t> This is what Level 7 analysis is all about, of knowing not what went wrong, but why and how to rebuild systemic resilience.</a:t>
            </a:r>
          </a:p>
        </p:txBody>
      </p:sp>
      <p:sp>
        <p:nvSpPr>
          <p:cNvPr id="54" name="TextBox 54"/>
          <p:cNvSpPr txBox="1"/>
          <p:nvPr/>
        </p:nvSpPr>
        <p:spPr>
          <a:xfrm>
            <a:off x="496044" y="10091142"/>
            <a:ext cx="17295911" cy="201787"/>
          </a:xfrm>
          <a:prstGeom prst="rect">
            <a:avLst/>
          </a:prstGeom>
        </p:spPr>
        <p:txBody>
          <a:bodyPr lIns="0" tIns="0" rIns="0" bIns="0" rtlCol="0" anchor="t">
            <a:spAutoFit/>
          </a:bodyPr>
          <a:lstStyle/>
          <a:p>
            <a:pPr marL="80119" lvl="1" algn="l">
              <a:lnSpc>
                <a:spcPts val="1750"/>
              </a:lnSpc>
            </a:pPr>
            <a:r>
              <a:rPr lang="en-US" sz="1050" dirty="0">
                <a:solidFill>
                  <a:srgbClr val="4A4A45"/>
                </a:solidFill>
                <a:latin typeface="Lato"/>
                <a:ea typeface="Lato"/>
                <a:cs typeface="Lato"/>
                <a:sym typeface="Lato"/>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alpha val="62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6469A1-DD61-A3BE-AD6B-418097AAFE38}"/>
              </a:ext>
            </a:extLst>
          </p:cNvPr>
          <p:cNvSpPr txBox="1"/>
          <p:nvPr/>
        </p:nvSpPr>
        <p:spPr>
          <a:xfrm>
            <a:off x="685800" y="647700"/>
            <a:ext cx="9601200" cy="361637"/>
          </a:xfrm>
          <a:prstGeom prst="rect">
            <a:avLst/>
          </a:prstGeom>
          <a:noFill/>
        </p:spPr>
        <p:txBody>
          <a:bodyPr wrap="square">
            <a:spAutoFit/>
          </a:bodyPr>
          <a:lstStyle/>
          <a:p>
            <a:pPr algn="l">
              <a:lnSpc>
                <a:spcPts val="2062"/>
              </a:lnSpc>
            </a:pPr>
            <a:r>
              <a:rPr lang="en-US" sz="1800" b="1" dirty="0">
                <a:solidFill>
                  <a:srgbClr val="282824"/>
                </a:solidFill>
                <a:latin typeface="Lato Bold"/>
                <a:ea typeface="Lato Bold"/>
                <a:cs typeface="Lato Bold"/>
                <a:sym typeface="Lato Bold"/>
              </a:rPr>
              <a:t>Component 2 Report Outline</a:t>
            </a:r>
          </a:p>
        </p:txBody>
      </p:sp>
      <p:sp>
        <p:nvSpPr>
          <p:cNvPr id="5" name="TextBox 4">
            <a:extLst>
              <a:ext uri="{FF2B5EF4-FFF2-40B4-BE49-F238E27FC236}">
                <a16:creationId xmlns:a16="http://schemas.microsoft.com/office/drawing/2014/main" id="{7CF29BA1-6111-A1D0-99E6-824B8B4970D1}"/>
              </a:ext>
            </a:extLst>
          </p:cNvPr>
          <p:cNvSpPr txBox="1"/>
          <p:nvPr/>
        </p:nvSpPr>
        <p:spPr>
          <a:xfrm>
            <a:off x="685800" y="1333500"/>
            <a:ext cx="9144000" cy="323165"/>
          </a:xfrm>
          <a:prstGeom prst="rect">
            <a:avLst/>
          </a:prstGeom>
          <a:noFill/>
        </p:spPr>
        <p:txBody>
          <a:bodyPr wrap="square">
            <a:spAutoFit/>
          </a:bodyPr>
          <a:lstStyle/>
          <a:p>
            <a:pPr algn="l">
              <a:lnSpc>
                <a:spcPts val="1750"/>
              </a:lnSpc>
            </a:pPr>
            <a:r>
              <a:rPr lang="en-US" sz="1800" dirty="0">
                <a:solidFill>
                  <a:srgbClr val="4A4A45"/>
                </a:solidFill>
                <a:latin typeface="Lato"/>
                <a:ea typeface="Lato"/>
                <a:cs typeface="Lato"/>
                <a:sym typeface="Lato"/>
              </a:rPr>
              <a:t>The written report (Component 2) will expand on this case study through:</a:t>
            </a:r>
          </a:p>
        </p:txBody>
      </p:sp>
      <p:sp>
        <p:nvSpPr>
          <p:cNvPr id="7" name="TextBox 6">
            <a:extLst>
              <a:ext uri="{FF2B5EF4-FFF2-40B4-BE49-F238E27FC236}">
                <a16:creationId xmlns:a16="http://schemas.microsoft.com/office/drawing/2014/main" id="{024B509A-A76E-7EC8-1F30-E527E11A2416}"/>
              </a:ext>
            </a:extLst>
          </p:cNvPr>
          <p:cNvSpPr txBox="1"/>
          <p:nvPr/>
        </p:nvSpPr>
        <p:spPr>
          <a:xfrm>
            <a:off x="671052" y="1980828"/>
            <a:ext cx="9144000" cy="4968000"/>
          </a:xfrm>
          <a:prstGeom prst="rect">
            <a:avLst/>
          </a:prstGeom>
          <a:noFill/>
        </p:spPr>
        <p:txBody>
          <a:bodyPr wrap="square">
            <a:spAutoFit/>
          </a:bodyPr>
          <a:lstStyle/>
          <a:p>
            <a:r>
              <a:rPr lang="en-US" sz="1800" b="1" dirty="0">
                <a:solidFill>
                  <a:srgbClr val="4A4A45"/>
                </a:solidFill>
                <a:latin typeface="Lato Bold"/>
                <a:ea typeface="Lato Bold"/>
                <a:cs typeface="Lato Bold"/>
                <a:sym typeface="Lato Bold"/>
              </a:rPr>
              <a:t>Introduction</a:t>
            </a:r>
            <a:r>
              <a:rPr lang="en-US" sz="1800" dirty="0">
                <a:solidFill>
                  <a:srgbClr val="4A4A45"/>
                </a:solidFill>
                <a:latin typeface="Lato"/>
                <a:ea typeface="Lato"/>
                <a:cs typeface="Lato"/>
                <a:sym typeface="Lato"/>
              </a:rPr>
              <a:t> – Background and significance of Mid Staffordshire</a:t>
            </a:r>
            <a:endParaRPr lang="en-IN" dirty="0"/>
          </a:p>
        </p:txBody>
      </p:sp>
      <p:sp>
        <p:nvSpPr>
          <p:cNvPr id="4" name="TextBox 3">
            <a:extLst>
              <a:ext uri="{FF2B5EF4-FFF2-40B4-BE49-F238E27FC236}">
                <a16:creationId xmlns:a16="http://schemas.microsoft.com/office/drawing/2014/main" id="{6C900CE4-DC74-2A76-0A86-154EA6951C49}"/>
              </a:ext>
            </a:extLst>
          </p:cNvPr>
          <p:cNvSpPr txBox="1"/>
          <p:nvPr/>
        </p:nvSpPr>
        <p:spPr>
          <a:xfrm>
            <a:off x="550606" y="2425400"/>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Literature Review</a:t>
            </a:r>
            <a:r>
              <a:rPr lang="en-US" sz="1800" dirty="0">
                <a:solidFill>
                  <a:srgbClr val="4A4A45"/>
                </a:solidFill>
                <a:latin typeface="Lato"/>
                <a:ea typeface="Lato"/>
                <a:cs typeface="Lato"/>
                <a:sym typeface="Lato"/>
              </a:rPr>
              <a:t> – Theoretical frameworks and QA principles.</a:t>
            </a:r>
          </a:p>
        </p:txBody>
      </p:sp>
      <p:sp>
        <p:nvSpPr>
          <p:cNvPr id="8" name="TextBox 7">
            <a:extLst>
              <a:ext uri="{FF2B5EF4-FFF2-40B4-BE49-F238E27FC236}">
                <a16:creationId xmlns:a16="http://schemas.microsoft.com/office/drawing/2014/main" id="{405B5B41-1877-ADC9-A4BE-7B7D47AF3F88}"/>
              </a:ext>
            </a:extLst>
          </p:cNvPr>
          <p:cNvSpPr txBox="1"/>
          <p:nvPr/>
        </p:nvSpPr>
        <p:spPr>
          <a:xfrm>
            <a:off x="545690" y="2862106"/>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Case Description</a:t>
            </a:r>
            <a:r>
              <a:rPr lang="en-US" sz="1800" dirty="0">
                <a:solidFill>
                  <a:srgbClr val="4A4A45"/>
                </a:solidFill>
                <a:latin typeface="Lato"/>
                <a:ea typeface="Lato"/>
                <a:cs typeface="Lato"/>
                <a:sym typeface="Lato"/>
              </a:rPr>
              <a:t> – Timeline of events and institutional failings.</a:t>
            </a:r>
          </a:p>
        </p:txBody>
      </p:sp>
      <p:sp>
        <p:nvSpPr>
          <p:cNvPr id="10" name="TextBox 9">
            <a:extLst>
              <a:ext uri="{FF2B5EF4-FFF2-40B4-BE49-F238E27FC236}">
                <a16:creationId xmlns:a16="http://schemas.microsoft.com/office/drawing/2014/main" id="{BF96F77F-FE5B-98D6-0AB4-BDB438275041}"/>
              </a:ext>
            </a:extLst>
          </p:cNvPr>
          <p:cNvSpPr txBox="1"/>
          <p:nvPr/>
        </p:nvSpPr>
        <p:spPr>
          <a:xfrm>
            <a:off x="560438" y="3292458"/>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Analytical Frameworks</a:t>
            </a:r>
            <a:r>
              <a:rPr lang="en-US" sz="1800" dirty="0">
                <a:solidFill>
                  <a:srgbClr val="4A4A45"/>
                </a:solidFill>
                <a:latin typeface="Lato"/>
                <a:ea typeface="Lato"/>
                <a:cs typeface="Lato"/>
                <a:sym typeface="Lato"/>
              </a:rPr>
              <a:t> – Swiss Cheese, Donabedian, and Fishbone applications.</a:t>
            </a:r>
          </a:p>
        </p:txBody>
      </p:sp>
      <p:sp>
        <p:nvSpPr>
          <p:cNvPr id="12" name="TextBox 11">
            <a:extLst>
              <a:ext uri="{FF2B5EF4-FFF2-40B4-BE49-F238E27FC236}">
                <a16:creationId xmlns:a16="http://schemas.microsoft.com/office/drawing/2014/main" id="{63C78981-DC26-875D-3688-430C9A7842D5}"/>
              </a:ext>
            </a:extLst>
          </p:cNvPr>
          <p:cNvSpPr txBox="1"/>
          <p:nvPr/>
        </p:nvSpPr>
        <p:spPr>
          <a:xfrm>
            <a:off x="562897" y="3736033"/>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Policy Analysis</a:t>
            </a:r>
            <a:r>
              <a:rPr lang="en-US" sz="1800" dirty="0">
                <a:solidFill>
                  <a:srgbClr val="4A4A45"/>
                </a:solidFill>
                <a:latin typeface="Lato"/>
                <a:ea typeface="Lato"/>
                <a:cs typeface="Lato"/>
                <a:sym typeface="Lato"/>
              </a:rPr>
              <a:t> – Governance and system reform.</a:t>
            </a:r>
          </a:p>
        </p:txBody>
      </p:sp>
      <p:sp>
        <p:nvSpPr>
          <p:cNvPr id="14" name="TextBox 13">
            <a:extLst>
              <a:ext uri="{FF2B5EF4-FFF2-40B4-BE49-F238E27FC236}">
                <a16:creationId xmlns:a16="http://schemas.microsoft.com/office/drawing/2014/main" id="{3B729F83-6CC3-8FCC-5DD8-61A4A73D065A}"/>
              </a:ext>
            </a:extLst>
          </p:cNvPr>
          <p:cNvSpPr txBox="1"/>
          <p:nvPr/>
        </p:nvSpPr>
        <p:spPr>
          <a:xfrm>
            <a:off x="545690" y="4156762"/>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Recommendations</a:t>
            </a:r>
            <a:r>
              <a:rPr lang="en-US" sz="1800" dirty="0">
                <a:solidFill>
                  <a:srgbClr val="4A4A45"/>
                </a:solidFill>
                <a:latin typeface="Lato"/>
                <a:ea typeface="Lato"/>
                <a:cs typeface="Lato"/>
                <a:sym typeface="Lato"/>
              </a:rPr>
              <a:t> – For sustainable QA and leadership.</a:t>
            </a:r>
          </a:p>
        </p:txBody>
      </p:sp>
      <p:sp>
        <p:nvSpPr>
          <p:cNvPr id="16" name="TextBox 15">
            <a:extLst>
              <a:ext uri="{FF2B5EF4-FFF2-40B4-BE49-F238E27FC236}">
                <a16:creationId xmlns:a16="http://schemas.microsoft.com/office/drawing/2014/main" id="{24254DA3-70E6-EFA7-9A86-7784B2715DA3}"/>
              </a:ext>
            </a:extLst>
          </p:cNvPr>
          <p:cNvSpPr txBox="1"/>
          <p:nvPr/>
        </p:nvSpPr>
        <p:spPr>
          <a:xfrm>
            <a:off x="523567" y="4642507"/>
            <a:ext cx="9144000" cy="323165"/>
          </a:xfrm>
          <a:prstGeom prst="rect">
            <a:avLst/>
          </a:prstGeom>
          <a:noFill/>
        </p:spPr>
        <p:txBody>
          <a:bodyPr wrap="square">
            <a:spAutoFit/>
          </a:bodyPr>
          <a:lstStyle/>
          <a:p>
            <a:pPr marL="160238" lvl="1" indent="-80119" algn="l">
              <a:lnSpc>
                <a:spcPts val="1750"/>
              </a:lnSpc>
              <a:buFont typeface="Arial"/>
              <a:buChar char="•"/>
            </a:pPr>
            <a:r>
              <a:rPr lang="en-US" sz="1800" b="1" dirty="0">
                <a:solidFill>
                  <a:srgbClr val="4A4A45"/>
                </a:solidFill>
                <a:latin typeface="Lato Bold"/>
                <a:ea typeface="Lato Bold"/>
                <a:cs typeface="Lato Bold"/>
                <a:sym typeface="Lato Bold"/>
              </a:rPr>
              <a:t>Conclusion</a:t>
            </a:r>
            <a:r>
              <a:rPr lang="en-US" sz="1800" dirty="0">
                <a:solidFill>
                  <a:srgbClr val="4A4A45"/>
                </a:solidFill>
                <a:latin typeface="Lato"/>
                <a:ea typeface="Lato"/>
                <a:cs typeface="Lato"/>
                <a:sym typeface="Lato"/>
              </a:rPr>
              <a:t> – Key learning and reflection on service improvement.</a:t>
            </a:r>
          </a:p>
        </p:txBody>
      </p:sp>
    </p:spTree>
    <p:extLst>
      <p:ext uri="{BB962C8B-B14F-4D97-AF65-F5344CB8AC3E}">
        <p14:creationId xmlns:p14="http://schemas.microsoft.com/office/powerpoint/2010/main" val="2359958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DDD6CC"/>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EFECE6"/>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grpSp>
        <p:nvGrpSpPr>
          <p:cNvPr id="6" name="Group 6"/>
          <p:cNvGrpSpPr>
            <a:grpSpLocks noChangeAspect="1"/>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IN" sz="2000"/>
            </a:p>
          </p:txBody>
        </p:sp>
      </p:grpSp>
      <p:sp>
        <p:nvSpPr>
          <p:cNvPr id="8" name="TextBox 8"/>
          <p:cNvSpPr txBox="1"/>
          <p:nvPr/>
        </p:nvSpPr>
        <p:spPr>
          <a:xfrm>
            <a:off x="7850237" y="1224855"/>
            <a:ext cx="7088237" cy="647421"/>
          </a:xfrm>
          <a:prstGeom prst="rect">
            <a:avLst/>
          </a:prstGeom>
        </p:spPr>
        <p:txBody>
          <a:bodyPr lIns="0" tIns="0" rIns="0" bIns="0" rtlCol="0" anchor="t">
            <a:spAutoFit/>
          </a:bodyPr>
          <a:lstStyle/>
          <a:p>
            <a:pPr algn="l">
              <a:lnSpc>
                <a:spcPct val="150000"/>
              </a:lnSpc>
            </a:pPr>
            <a:r>
              <a:rPr lang="en-US" sz="3200" b="1" dirty="0">
                <a:solidFill>
                  <a:srgbClr val="282824"/>
                </a:solidFill>
                <a:latin typeface="Arial" panose="020B0604020202020204" pitchFamily="34" charset="0"/>
                <a:ea typeface="Lato Bold"/>
                <a:cs typeface="Arial" panose="020B0604020202020204" pitchFamily="34" charset="0"/>
                <a:sym typeface="Lato Bold"/>
              </a:rPr>
              <a:t>Conclusion</a:t>
            </a:r>
          </a:p>
        </p:txBody>
      </p:sp>
      <p:sp>
        <p:nvSpPr>
          <p:cNvPr id="9" name="TextBox 9"/>
          <p:cNvSpPr txBox="1"/>
          <p:nvPr/>
        </p:nvSpPr>
        <p:spPr>
          <a:xfrm>
            <a:off x="7850237" y="2478881"/>
            <a:ext cx="9445526" cy="1324209"/>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This example of the Mid Staffordshire NHS scandal is a failure that is critical in terms of leadership, QA and governance and caused unnecessary deaths and suffering of immense proportions.</a:t>
            </a:r>
          </a:p>
        </p:txBody>
      </p:sp>
      <p:sp>
        <p:nvSpPr>
          <p:cNvPr id="10" name="TextBox 10"/>
          <p:cNvSpPr txBox="1"/>
          <p:nvPr/>
        </p:nvSpPr>
        <p:spPr>
          <a:xfrm>
            <a:off x="7850237" y="4158704"/>
            <a:ext cx="9445526" cy="862544"/>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Francis Report (2013) stressed the necessity of an NHS culture based on compassion, transparency and lifelong learning.</a:t>
            </a:r>
          </a:p>
        </p:txBody>
      </p:sp>
      <p:sp>
        <p:nvSpPr>
          <p:cNvPr id="11" name="TextBox 11"/>
          <p:cNvSpPr txBox="1"/>
          <p:nvPr/>
        </p:nvSpPr>
        <p:spPr>
          <a:xfrm>
            <a:off x="7850237" y="5384899"/>
            <a:ext cx="9445526" cy="862544"/>
          </a:xfrm>
          <a:prstGeom prst="rect">
            <a:avLst/>
          </a:prstGeom>
        </p:spPr>
        <p:txBody>
          <a:bodyPr lIns="0" tIns="0" rIns="0" bIns="0" rtlCol="0" anchor="t">
            <a:spAutoFit/>
          </a:bodyPr>
          <a:lstStyle/>
          <a:p>
            <a:pPr algn="l">
              <a:lnSpc>
                <a:spcPct val="150000"/>
              </a:lnSpc>
            </a:pPr>
            <a:r>
              <a:rPr lang="en-US" sz="2000" dirty="0">
                <a:solidFill>
                  <a:srgbClr val="4A4A45"/>
                </a:solidFill>
                <a:latin typeface="Arial" panose="020B0604020202020204" pitchFamily="34" charset="0"/>
                <a:ea typeface="Lato"/>
                <a:cs typeface="Arial" panose="020B0604020202020204" pitchFamily="34" charset="0"/>
                <a:sym typeface="Lato"/>
              </a:rPr>
              <a:t>To restore trust in healthcare systems, ethical leadership, empowered workforce, and strong quality assurance systems </a:t>
            </a:r>
            <a:r>
              <a:rPr lang="en-US" sz="2000" dirty="0" err="1">
                <a:solidFill>
                  <a:srgbClr val="4A4A45"/>
                </a:solidFill>
                <a:latin typeface="Arial" panose="020B0604020202020204" pitchFamily="34" charset="0"/>
                <a:ea typeface="Lato"/>
                <a:cs typeface="Arial" panose="020B0604020202020204" pitchFamily="34" charset="0"/>
                <a:sym typeface="Lato"/>
              </a:rPr>
              <a:t>prioritising</a:t>
            </a:r>
            <a:r>
              <a:rPr lang="en-US" sz="2000" dirty="0">
                <a:solidFill>
                  <a:srgbClr val="4A4A45"/>
                </a:solidFill>
                <a:latin typeface="Arial" panose="020B0604020202020204" pitchFamily="34" charset="0"/>
                <a:ea typeface="Lato"/>
                <a:cs typeface="Arial" panose="020B0604020202020204" pitchFamily="34" charset="0"/>
                <a:sym typeface="Lato"/>
              </a:rPr>
              <a:t> patients must be used.</a:t>
            </a:r>
          </a:p>
        </p:txBody>
      </p:sp>
      <p:sp>
        <p:nvSpPr>
          <p:cNvPr id="12" name="TextBox 12"/>
          <p:cNvSpPr txBox="1"/>
          <p:nvPr/>
        </p:nvSpPr>
        <p:spPr>
          <a:xfrm>
            <a:off x="8275439" y="7383661"/>
            <a:ext cx="9020324"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As Francis (2013, p. 4) powerfully concluded:</a:t>
            </a:r>
          </a:p>
        </p:txBody>
      </p:sp>
      <p:sp>
        <p:nvSpPr>
          <p:cNvPr id="13" name="TextBox 13"/>
          <p:cNvSpPr txBox="1"/>
          <p:nvPr/>
        </p:nvSpPr>
        <p:spPr>
          <a:xfrm>
            <a:off x="8275439" y="8156227"/>
            <a:ext cx="9020324" cy="400879"/>
          </a:xfrm>
          <a:prstGeom prst="rect">
            <a:avLst/>
          </a:prstGeom>
        </p:spPr>
        <p:txBody>
          <a:bodyPr lIns="0" tIns="0" rIns="0" bIns="0" rtlCol="0" anchor="t">
            <a:spAutoFit/>
          </a:bodyPr>
          <a:lstStyle/>
          <a:p>
            <a:pPr algn="l">
              <a:lnSpc>
                <a:spcPct val="150000"/>
              </a:lnSpc>
            </a:pPr>
            <a:r>
              <a:rPr lang="en-US" sz="2000">
                <a:solidFill>
                  <a:srgbClr val="4A4A45"/>
                </a:solidFill>
                <a:latin typeface="Arial" panose="020B0604020202020204" pitchFamily="34" charset="0"/>
                <a:ea typeface="Lato"/>
                <a:cs typeface="Arial" panose="020B0604020202020204" pitchFamily="34" charset="0"/>
                <a:sym typeface="Lato"/>
              </a:rPr>
              <a:t>The NHS should be primarily concerned about patients</a:t>
            </a:r>
          </a:p>
        </p:txBody>
      </p:sp>
      <p:grpSp>
        <p:nvGrpSpPr>
          <p:cNvPr id="14" name="Group 14"/>
          <p:cNvGrpSpPr/>
          <p:nvPr/>
        </p:nvGrpSpPr>
        <p:grpSpPr>
          <a:xfrm>
            <a:off x="7850237" y="7159972"/>
            <a:ext cx="38100" cy="1864073"/>
            <a:chOff x="0" y="0"/>
            <a:chExt cx="50800" cy="2485430"/>
          </a:xfrm>
        </p:grpSpPr>
        <p:sp>
          <p:nvSpPr>
            <p:cNvPr id="15" name="Freeform 15"/>
            <p:cNvSpPr/>
            <p:nvPr/>
          </p:nvSpPr>
          <p:spPr>
            <a:xfrm>
              <a:off x="0" y="0"/>
              <a:ext cx="50800" cy="2485390"/>
            </a:xfrm>
            <a:custGeom>
              <a:avLst/>
              <a:gdLst/>
              <a:ahLst/>
              <a:cxnLst/>
              <a:rect l="l" t="t" r="r" b="b"/>
              <a:pathLst>
                <a:path w="50800" h="2485390">
                  <a:moveTo>
                    <a:pt x="0" y="0"/>
                  </a:moveTo>
                  <a:lnTo>
                    <a:pt x="50800" y="0"/>
                  </a:lnTo>
                  <a:lnTo>
                    <a:pt x="50800" y="2485390"/>
                  </a:lnTo>
                  <a:lnTo>
                    <a:pt x="0" y="2485390"/>
                  </a:lnTo>
                  <a:close/>
                </a:path>
              </a:pathLst>
            </a:custGeom>
            <a:solidFill>
              <a:srgbClr val="282824"/>
            </a:solidFill>
          </p:spPr>
          <p:txBody>
            <a:bodyPr/>
            <a:lstStyle/>
            <a:p>
              <a:pPr>
                <a:lnSpc>
                  <a:spcPct val="150000"/>
                </a:lnSpc>
              </a:pPr>
              <a:endParaRPr lang="en-IN" sz="2000">
                <a:latin typeface="Arial" panose="020B0604020202020204" pitchFamily="34" charset="0"/>
                <a:cs typeface="Arial" panose="020B0604020202020204"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89C5A4-64E8-28E5-9C41-7C90BA6F725B}"/>
              </a:ext>
            </a:extLst>
          </p:cNvPr>
          <p:cNvSpPr txBox="1"/>
          <p:nvPr/>
        </p:nvSpPr>
        <p:spPr>
          <a:xfrm>
            <a:off x="-19665" y="13519"/>
            <a:ext cx="17830800" cy="10406439"/>
          </a:xfrm>
          <a:prstGeom prst="rect">
            <a:avLst/>
          </a:prstGeom>
          <a:noFill/>
        </p:spPr>
        <p:txBody>
          <a:bodyPr wrap="square">
            <a:spAutoFit/>
          </a:bodyPr>
          <a:lstStyle/>
          <a:p>
            <a:pPr>
              <a:lnSpc>
                <a:spcPct val="150000"/>
              </a:lnSpc>
              <a:spcAft>
                <a:spcPts val="800"/>
              </a:spcAft>
              <a:buNone/>
            </a:pPr>
            <a:r>
              <a:rPr lang="en-IN" sz="2000" b="1" kern="150" dirty="0">
                <a:effectLst/>
                <a:latin typeface="Arial" panose="020B0604020202020204" pitchFamily="34" charset="0"/>
                <a:ea typeface="Aptos" panose="020B0004020202020204" pitchFamily="34" charset="0"/>
                <a:cs typeface="Times New Roman" panose="02020603050405020304" pitchFamily="18" charset="0"/>
              </a:rPr>
              <a:t>References</a:t>
            </a:r>
          </a:p>
          <a:p>
            <a:pPr>
              <a:lnSpc>
                <a:spcPct val="150000"/>
              </a:lnSpc>
              <a:spcAft>
                <a:spcPts val="800"/>
              </a:spcAft>
              <a:buNone/>
            </a:pPr>
            <a:r>
              <a:rPr lang="en-IN" sz="2000" b="1" kern="150" dirty="0">
                <a:effectLst/>
                <a:latin typeface="Arial" panose="020B0604020202020204" pitchFamily="34" charset="0"/>
                <a:ea typeface="Aptos" panose="020B0004020202020204" pitchFamily="34" charset="0"/>
                <a:cs typeface="Times New Roman" panose="02020603050405020304" pitchFamily="18" charset="0"/>
              </a:rPr>
              <a:t> </a:t>
            </a:r>
            <a:r>
              <a:rPr lang="en-IN" sz="2000" dirty="0">
                <a:effectLst/>
                <a:latin typeface="Arial" panose="020B0604020202020204" pitchFamily="34" charset="0"/>
                <a:ea typeface="Aptos" panose="020B0004020202020204" pitchFamily="34" charset="0"/>
              </a:rPr>
              <a:t>Arah, O.A., </a:t>
            </a:r>
            <a:r>
              <a:rPr lang="en-IN" sz="2000" dirty="0" err="1">
                <a:effectLst/>
                <a:latin typeface="Arial" panose="020B0604020202020204" pitchFamily="34" charset="0"/>
                <a:ea typeface="Aptos" panose="020B0004020202020204" pitchFamily="34" charset="0"/>
              </a:rPr>
              <a:t>Klazinga</a:t>
            </a:r>
            <a:r>
              <a:rPr lang="en-IN" sz="2000" dirty="0">
                <a:effectLst/>
                <a:latin typeface="Arial" panose="020B0604020202020204" pitchFamily="34" charset="0"/>
                <a:ea typeface="Aptos" panose="020B0004020202020204" pitchFamily="34" charset="0"/>
              </a:rPr>
              <a:t>, N.S., </a:t>
            </a:r>
            <a:r>
              <a:rPr lang="en-IN" sz="2000" dirty="0" err="1">
                <a:effectLst/>
                <a:latin typeface="Arial" panose="020B0604020202020204" pitchFamily="34" charset="0"/>
                <a:ea typeface="Aptos" panose="020B0004020202020204" pitchFamily="34" charset="0"/>
              </a:rPr>
              <a:t>Delnoij</a:t>
            </a:r>
            <a:r>
              <a:rPr lang="en-IN" sz="2000" dirty="0">
                <a:effectLst/>
                <a:latin typeface="Arial" panose="020B0604020202020204" pitchFamily="34" charset="0"/>
                <a:ea typeface="Aptos" panose="020B0004020202020204" pitchFamily="34" charset="0"/>
              </a:rPr>
              <a:t>, D.M., ten </a:t>
            </a:r>
            <a:r>
              <a:rPr lang="en-IN" sz="2000" dirty="0" err="1">
                <a:effectLst/>
                <a:latin typeface="Arial" panose="020B0604020202020204" pitchFamily="34" charset="0"/>
                <a:ea typeface="Aptos" panose="020B0004020202020204" pitchFamily="34" charset="0"/>
              </a:rPr>
              <a:t>Asbroek</a:t>
            </a:r>
            <a:r>
              <a:rPr lang="en-IN" sz="2000" dirty="0">
                <a:effectLst/>
                <a:latin typeface="Arial" panose="020B0604020202020204" pitchFamily="34" charset="0"/>
                <a:ea typeface="Aptos" panose="020B0004020202020204" pitchFamily="34" charset="0"/>
              </a:rPr>
              <a:t>, A.H.A. &amp; Custers, T. (2003) ‘Conceptual frameworks for health systems performance: A quest for effectiveness, quality, and improvement’, </a:t>
            </a:r>
            <a:r>
              <a:rPr lang="en-IN" sz="2000" i="1" dirty="0">
                <a:effectLst/>
                <a:latin typeface="Arial" panose="020B0604020202020204" pitchFamily="34" charset="0"/>
                <a:ea typeface="Aptos" panose="020B0004020202020204" pitchFamily="34" charset="0"/>
              </a:rPr>
              <a:t>International Journal for Quality in Health Care</a:t>
            </a:r>
            <a:r>
              <a:rPr lang="en-IN" sz="2000" dirty="0">
                <a:effectLst/>
                <a:latin typeface="Arial" panose="020B0604020202020204" pitchFamily="34" charset="0"/>
                <a:ea typeface="Aptos" panose="020B0004020202020204" pitchFamily="34" charset="0"/>
              </a:rPr>
              <a:t>, 15(5), pp. 377–398.</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Balding, C. (2013) </a:t>
            </a:r>
            <a:r>
              <a:rPr lang="en-IN" sz="2000" i="1" dirty="0">
                <a:effectLst/>
                <a:latin typeface="Arial" panose="020B0604020202020204" pitchFamily="34" charset="0"/>
                <a:ea typeface="Aptos" panose="020B0004020202020204" pitchFamily="34" charset="0"/>
              </a:rPr>
              <a:t>Creating the High Performance Health Care Organization</a:t>
            </a:r>
            <a:r>
              <a:rPr lang="en-IN" sz="2000" dirty="0">
                <a:effectLst/>
                <a:latin typeface="Arial" panose="020B0604020202020204" pitchFamily="34" charset="0"/>
                <a:ea typeface="Aptos" panose="020B0004020202020204" pitchFamily="34" charset="0"/>
              </a:rPr>
              <a:t>. London: Routledge.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Berwick, D. (2013) </a:t>
            </a:r>
            <a:r>
              <a:rPr lang="en-IN" sz="2000" i="1" dirty="0">
                <a:effectLst/>
                <a:latin typeface="Arial" panose="020B0604020202020204" pitchFamily="34" charset="0"/>
                <a:ea typeface="Aptos" panose="020B0004020202020204" pitchFamily="34" charset="0"/>
              </a:rPr>
              <a:t>A Promise to Learn – A Commitment to Act: Improving the Safety of Patients in England</a:t>
            </a:r>
            <a:r>
              <a:rPr lang="en-IN" sz="2000" dirty="0">
                <a:effectLst/>
                <a:latin typeface="Arial" panose="020B0604020202020204" pitchFamily="34" charset="0"/>
                <a:ea typeface="Aptos" panose="020B0004020202020204" pitchFamily="34" charset="0"/>
              </a:rPr>
              <a:t>. London: Department of Health.</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Department of Health (2013) </a:t>
            </a:r>
            <a:r>
              <a:rPr lang="en-IN" sz="2000" i="1" dirty="0">
                <a:effectLst/>
                <a:latin typeface="Arial" panose="020B0604020202020204" pitchFamily="34" charset="0"/>
                <a:ea typeface="Aptos" panose="020B0004020202020204" pitchFamily="34" charset="0"/>
              </a:rPr>
              <a:t>Patients First and Foremost: The Initial Government Response to the Mid Staffordshire NHS Foundation Trust Public Inquiry</a:t>
            </a:r>
            <a:r>
              <a:rPr lang="en-IN" sz="2000" dirty="0">
                <a:effectLst/>
                <a:latin typeface="Arial" panose="020B0604020202020204" pitchFamily="34" charset="0"/>
                <a:ea typeface="Aptos" panose="020B0004020202020204" pitchFamily="34" charset="0"/>
              </a:rPr>
              <a:t>. London: HMSO.</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Dixon-Woods, M. et al. (2014) ‘Culture and behaviour in the English NHS: Overview of lessons from a large multimethod study’, </a:t>
            </a:r>
            <a:r>
              <a:rPr lang="en-IN" sz="2000" i="1" dirty="0">
                <a:effectLst/>
                <a:latin typeface="Arial" panose="020B0604020202020204" pitchFamily="34" charset="0"/>
                <a:ea typeface="Aptos" panose="020B0004020202020204" pitchFamily="34" charset="0"/>
              </a:rPr>
              <a:t>BMJ Quality &amp; Safety</a:t>
            </a:r>
            <a:r>
              <a:rPr lang="en-IN" sz="2000" dirty="0">
                <a:effectLst/>
                <a:latin typeface="Arial" panose="020B0604020202020204" pitchFamily="34" charset="0"/>
                <a:ea typeface="Aptos" panose="020B0004020202020204" pitchFamily="34" charset="0"/>
              </a:rPr>
              <a:t>, 23(2), pp. 106–115.</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Donabedian, A. (1988) ‘The quality of care: How can it be assessed?’, </a:t>
            </a:r>
            <a:r>
              <a:rPr lang="en-IN" sz="2000" i="1" dirty="0">
                <a:effectLst/>
                <a:latin typeface="Arial" panose="020B0604020202020204" pitchFamily="34" charset="0"/>
                <a:ea typeface="Aptos" panose="020B0004020202020204" pitchFamily="34" charset="0"/>
              </a:rPr>
              <a:t>JAMA</a:t>
            </a:r>
            <a:r>
              <a:rPr lang="en-IN" sz="2000" dirty="0">
                <a:effectLst/>
                <a:latin typeface="Arial" panose="020B0604020202020204" pitchFamily="34" charset="0"/>
                <a:ea typeface="Aptos" panose="020B0004020202020204" pitchFamily="34" charset="0"/>
              </a:rPr>
              <a:t>, 260(12), pp. 1743–1748.</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Francis, R. (2013) </a:t>
            </a:r>
            <a:r>
              <a:rPr lang="en-IN" sz="2000" i="1" dirty="0">
                <a:effectLst/>
                <a:latin typeface="Arial" panose="020B0604020202020204" pitchFamily="34" charset="0"/>
                <a:ea typeface="Aptos" panose="020B0004020202020204" pitchFamily="34" charset="0"/>
              </a:rPr>
              <a:t>Report of the Mid Staffordshire NHS Foundation Trust Public Inquiry</a:t>
            </a:r>
            <a:r>
              <a:rPr lang="en-IN" sz="2000" dirty="0">
                <a:effectLst/>
                <a:latin typeface="Arial" panose="020B0604020202020204" pitchFamily="34" charset="0"/>
                <a:ea typeface="Aptos" panose="020B0004020202020204" pitchFamily="34" charset="0"/>
              </a:rPr>
              <a:t>. London: The Stationery Office.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Martin, G.P., McKee, L. &amp; Dixon-Woods, M. (2015) ‘Beyond metrics? Utilising “soft intelligence” for healthcare quality and safety’, </a:t>
            </a:r>
            <a:r>
              <a:rPr lang="en-IN" sz="2000" i="1" dirty="0">
                <a:effectLst/>
                <a:latin typeface="Arial" panose="020B0604020202020204" pitchFamily="34" charset="0"/>
                <a:ea typeface="Aptos" panose="020B0004020202020204" pitchFamily="34" charset="0"/>
              </a:rPr>
              <a:t>Social Science &amp; Medicine</a:t>
            </a:r>
            <a:r>
              <a:rPr lang="en-IN" sz="2000" dirty="0">
                <a:effectLst/>
                <a:latin typeface="Arial" panose="020B0604020202020204" pitchFamily="34" charset="0"/>
                <a:ea typeface="Aptos" panose="020B0004020202020204" pitchFamily="34" charset="0"/>
              </a:rPr>
              <a:t>, 142, pp. 19–26.</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NHS England (2015) </a:t>
            </a:r>
            <a:r>
              <a:rPr lang="en-IN" sz="2000" i="1" dirty="0">
                <a:effectLst/>
                <a:latin typeface="Arial" panose="020B0604020202020204" pitchFamily="34" charset="0"/>
                <a:ea typeface="Aptos" panose="020B0004020202020204" pitchFamily="34" charset="0"/>
              </a:rPr>
              <a:t>Freedom to Speak Up: Raising Concerns (Whistleblowing) Policy</a:t>
            </a:r>
            <a:r>
              <a:rPr lang="en-IN" sz="2000" dirty="0">
                <a:effectLst/>
                <a:latin typeface="Arial" panose="020B0604020202020204" pitchFamily="34" charset="0"/>
                <a:ea typeface="Aptos" panose="020B0004020202020204" pitchFamily="34" charset="0"/>
              </a:rPr>
              <a:t>. London: NHS England.</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Reason, J. (2000) ‘Human error: Models and management’,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320(7237), pp. 768–770.</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Scally, G. &amp; Donaldson, L.J. (1998) ‘Clinical governance and the drive for quality improvement in the new NHS in England’,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317(7150), pp. 61–65.</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Taylor-Adams, S. &amp; Vincent, C. (2004) </a:t>
            </a:r>
            <a:r>
              <a:rPr lang="en-IN" sz="2000" i="1" dirty="0">
                <a:effectLst/>
                <a:latin typeface="Arial" panose="020B0604020202020204" pitchFamily="34" charset="0"/>
                <a:ea typeface="Aptos" panose="020B0004020202020204" pitchFamily="34" charset="0"/>
              </a:rPr>
              <a:t>Systems Analysis of Clinical Incidents: The London Protocol</a:t>
            </a:r>
            <a:r>
              <a:rPr lang="en-IN" sz="2000" dirty="0">
                <a:effectLst/>
                <a:latin typeface="Arial" panose="020B0604020202020204" pitchFamily="34" charset="0"/>
                <a:ea typeface="Aptos" panose="020B0004020202020204" pitchFamily="34" charset="0"/>
              </a:rPr>
              <a:t>. London: Imperial College.</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Vincent, C. (2010) </a:t>
            </a:r>
            <a:r>
              <a:rPr lang="en-IN" sz="2000" i="1" dirty="0">
                <a:effectLst/>
                <a:latin typeface="Arial" panose="020B0604020202020204" pitchFamily="34" charset="0"/>
                <a:ea typeface="Aptos" panose="020B0004020202020204" pitchFamily="34" charset="0"/>
              </a:rPr>
              <a:t>Patient Safety</a:t>
            </a:r>
            <a:r>
              <a:rPr lang="en-IN" sz="2000" dirty="0">
                <a:effectLst/>
                <a:latin typeface="Arial" panose="020B0604020202020204" pitchFamily="34" charset="0"/>
                <a:ea typeface="Aptos" panose="020B0004020202020204" pitchFamily="34" charset="0"/>
              </a:rPr>
              <a:t>, 2nd ed. Chichester: Wiley-Blackwell.</a:t>
            </a:r>
            <a:br>
              <a:rPr lang="en-IN" sz="2000" dirty="0">
                <a:effectLst/>
                <a:latin typeface="Arial" panose="020B0604020202020204" pitchFamily="34" charset="0"/>
                <a:ea typeface="Aptos" panose="020B0004020202020204" pitchFamily="34" charset="0"/>
              </a:rPr>
            </a:br>
            <a:r>
              <a:rPr lang="en-IN" sz="2000" dirty="0">
                <a:effectLst/>
                <a:latin typeface="Arial" panose="020B0604020202020204" pitchFamily="34" charset="0"/>
                <a:ea typeface="Aptos" panose="020B0004020202020204" pitchFamily="34" charset="0"/>
              </a:rPr>
              <a:t>Walshe, K. &amp; Higgins, J. (2002) ‘The use and impact of inquiries in the NHS’, </a:t>
            </a:r>
            <a:r>
              <a:rPr lang="en-IN" sz="2000" i="1" dirty="0">
                <a:effectLst/>
                <a:latin typeface="Arial" panose="020B0604020202020204" pitchFamily="34" charset="0"/>
                <a:ea typeface="Aptos" panose="020B0004020202020204" pitchFamily="34" charset="0"/>
              </a:rPr>
              <a:t>BMJ</a:t>
            </a:r>
            <a:r>
              <a:rPr lang="en-IN" sz="2000" dirty="0">
                <a:effectLst/>
                <a:latin typeface="Arial" panose="020B0604020202020204" pitchFamily="34" charset="0"/>
                <a:ea typeface="Aptos" panose="020B0004020202020204" pitchFamily="34" charset="0"/>
              </a:rPr>
              <a:t>, 325(7369), pp. 895–900.</a:t>
            </a:r>
          </a:p>
          <a:p>
            <a:pPr>
              <a:lnSpc>
                <a:spcPct val="150000"/>
              </a:lnSpc>
              <a:spcAft>
                <a:spcPts val="800"/>
              </a:spcAft>
              <a:buNone/>
            </a:pPr>
            <a:r>
              <a:rPr lang="en-US" sz="2000" dirty="0">
                <a:latin typeface="Arial" panose="020B0604020202020204" pitchFamily="34" charset="0"/>
                <a:cs typeface="Arial" panose="020B0604020202020204" pitchFamily="34" charset="0"/>
              </a:rPr>
              <a:t>West, M.A., Eckert, R., Collins, B. &amp; Chowla, R. (2017) </a:t>
            </a:r>
            <a:r>
              <a:rPr lang="en-US" sz="2000" i="1" dirty="0">
                <a:latin typeface="Arial" panose="020B0604020202020204" pitchFamily="34" charset="0"/>
                <a:cs typeface="Arial" panose="020B0604020202020204" pitchFamily="34" charset="0"/>
              </a:rPr>
              <a:t>Caring to Change: How Compassionate Leadership Can Stimulate Innovation in Health Care.</a:t>
            </a:r>
            <a:r>
              <a:rPr lang="en-US" sz="2000" dirty="0">
                <a:latin typeface="Arial" panose="020B0604020202020204" pitchFamily="34" charset="0"/>
                <a:cs typeface="Arial" panose="020B0604020202020204" pitchFamily="34" charset="0"/>
              </a:rPr>
              <a:t> London: The King’s Fund</a:t>
            </a:r>
            <a:r>
              <a:rPr lang="en-US" sz="2000" dirty="0"/>
              <a:t>.</a:t>
            </a:r>
            <a:br>
              <a:rPr lang="en-IN" sz="2000" dirty="0">
                <a:effectLst/>
                <a:latin typeface="Arial" panose="020B0604020202020204" pitchFamily="34" charset="0"/>
                <a:ea typeface="Aptos" panose="020B0004020202020204" pitchFamily="34" charset="0"/>
              </a:rPr>
            </a:br>
            <a:endParaRPr lang="en-IN" sz="2000" dirty="0"/>
          </a:p>
        </p:txBody>
      </p:sp>
    </p:spTree>
    <p:extLst>
      <p:ext uri="{BB962C8B-B14F-4D97-AF65-F5344CB8AC3E}">
        <p14:creationId xmlns:p14="http://schemas.microsoft.com/office/powerpoint/2010/main" val="1304905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103</TotalTime>
  <Words>2034</Words>
  <Application>Microsoft Office PowerPoint</Application>
  <PresentationFormat>Custom</PresentationFormat>
  <Paragraphs>153</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Aptos</vt:lpstr>
      <vt:lpstr>Lato</vt:lpstr>
      <vt:lpstr>Lato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Mid-Staffordshire-NHS-Foundation-Trust.pptx</dc:title>
  <cp:lastModifiedBy>Ashraf patel</cp:lastModifiedBy>
  <cp:revision>8</cp:revision>
  <dcterms:created xsi:type="dcterms:W3CDTF">2006-08-16T00:00:00Z</dcterms:created>
  <dcterms:modified xsi:type="dcterms:W3CDTF">2025-11-14T15:18:43Z</dcterms:modified>
  <dc:identifier>DAG37MSymkQ</dc:identifier>
</cp:coreProperties>
</file>