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6" r:id="rId5"/>
    <p:sldId id="259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14282" y="285728"/>
            <a:ext cx="63616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</a:rPr>
              <a:t>Film Analysis (HPMF5003):</a:t>
            </a:r>
          </a:p>
          <a:p>
            <a:r>
              <a:rPr lang="en-GB" sz="3200" b="1" dirty="0">
                <a:solidFill>
                  <a:srgbClr val="FFC000"/>
                </a:solidFill>
              </a:rPr>
              <a:t>The Italian Western and Revisionism</a:t>
            </a:r>
          </a:p>
          <a:p>
            <a:endParaRPr lang="en-GB" sz="3200" dirty="0">
              <a:solidFill>
                <a:srgbClr val="FFC000"/>
              </a:solidFill>
            </a:endParaRPr>
          </a:p>
        </p:txBody>
      </p:sp>
      <p:pic>
        <p:nvPicPr>
          <p:cNvPr id="5" name="Picture 4" descr="few dollars landscape.jp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329809" y="2714620"/>
            <a:ext cx="4814191" cy="353854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85720" y="357166"/>
            <a:ext cx="8572560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The Revisionist Western</a:t>
            </a:r>
            <a:endParaRPr lang="en-GB" sz="3600" b="1" dirty="0">
              <a:solidFill>
                <a:srgbClr val="FFC000"/>
              </a:solidFill>
            </a:endParaRPr>
          </a:p>
          <a:p>
            <a:endParaRPr lang="en-GB" sz="3600" dirty="0"/>
          </a:p>
          <a:p>
            <a:r>
              <a:rPr lang="en-GB" sz="2800" dirty="0"/>
              <a:t>“Revisionist Westerns are ‘films that in whole or part interrogate aspects of the genre such as its traditional representations of </a:t>
            </a:r>
            <a:r>
              <a:rPr lang="en-GB" sz="2800" b="1" i="1" dirty="0">
                <a:solidFill>
                  <a:srgbClr val="FFC000"/>
                </a:solidFill>
              </a:rPr>
              <a:t>history</a:t>
            </a:r>
            <a:r>
              <a:rPr lang="en-GB" sz="2800" dirty="0"/>
              <a:t> and </a:t>
            </a:r>
            <a:r>
              <a:rPr lang="en-GB" sz="2800" b="1" i="1" dirty="0">
                <a:solidFill>
                  <a:srgbClr val="FFC000"/>
                </a:solidFill>
              </a:rPr>
              <a:t>myth</a:t>
            </a:r>
            <a:r>
              <a:rPr lang="en-GB" sz="2800" dirty="0"/>
              <a:t>, </a:t>
            </a:r>
            <a:r>
              <a:rPr lang="en-GB" sz="2800" b="1" i="1" dirty="0">
                <a:solidFill>
                  <a:srgbClr val="FFC000"/>
                </a:solidFill>
              </a:rPr>
              <a:t>heroism</a:t>
            </a:r>
            <a:r>
              <a:rPr lang="en-GB" sz="2800" dirty="0"/>
              <a:t> and </a:t>
            </a:r>
            <a:r>
              <a:rPr lang="en-GB" sz="2800" b="1" i="1" dirty="0">
                <a:solidFill>
                  <a:srgbClr val="FFC000"/>
                </a:solidFill>
              </a:rPr>
              <a:t>violence</a:t>
            </a:r>
            <a:r>
              <a:rPr lang="en-GB" sz="2800" dirty="0"/>
              <a:t>, </a:t>
            </a:r>
            <a:r>
              <a:rPr lang="en-GB" sz="2800" b="1" i="1" dirty="0">
                <a:solidFill>
                  <a:srgbClr val="FFC000"/>
                </a:solidFill>
              </a:rPr>
              <a:t>masculinity</a:t>
            </a:r>
            <a:r>
              <a:rPr lang="en-GB" sz="2800" dirty="0"/>
              <a:t> and </a:t>
            </a:r>
            <a:r>
              <a:rPr lang="en-GB" sz="2800" b="1" i="1" dirty="0">
                <a:solidFill>
                  <a:srgbClr val="FFC000"/>
                </a:solidFill>
              </a:rPr>
              <a:t>minority</a:t>
            </a:r>
            <a:r>
              <a:rPr lang="en-GB" sz="2800" dirty="0"/>
              <a:t>’ which ‘can be seen now to make up the primary focus of the genre’.”</a:t>
            </a:r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600" dirty="0"/>
              <a:t>Jim Kitses (Kitses and Rickman, 1998, p.19) in </a:t>
            </a:r>
            <a:r>
              <a:rPr lang="en-GB" sz="1600" i="1" dirty="0"/>
              <a:t>The Western</a:t>
            </a:r>
            <a:r>
              <a:rPr lang="en-GB" sz="1600" dirty="0"/>
              <a:t>, David Lusted (Harlow: Longman Pearson, 2003), p.231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5720" y="214290"/>
            <a:ext cx="8572560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1" dirty="0">
                <a:solidFill>
                  <a:srgbClr val="FFC000"/>
                </a:solidFill>
              </a:rPr>
              <a:t>The Spaghetti Western</a:t>
            </a:r>
            <a:endParaRPr lang="en-GB" sz="3600" b="1" i="1" dirty="0">
              <a:solidFill>
                <a:srgbClr val="FFC000"/>
              </a:solidFill>
            </a:endParaRPr>
          </a:p>
          <a:p>
            <a:endParaRPr lang="en-GB" sz="3600" dirty="0"/>
          </a:p>
          <a:p>
            <a:r>
              <a:rPr lang="en-GB" sz="2400" dirty="0"/>
              <a:t>“In the United States in the early-1960s, the … victory of ‘good’ over ‘evil’ was ripe for reappraisal if Westerns were to remain marketable products”.</a:t>
            </a:r>
          </a:p>
          <a:p>
            <a:r>
              <a:rPr lang="en-GB" sz="2800" dirty="0"/>
              <a:t> </a:t>
            </a:r>
            <a:r>
              <a:rPr lang="en-GB" sz="2400" dirty="0"/>
              <a:t>	</a:t>
            </a:r>
          </a:p>
          <a:p>
            <a:r>
              <a:rPr lang="en-GB" sz="1600" dirty="0"/>
              <a:t>John White, </a:t>
            </a:r>
            <a:r>
              <a:rPr lang="en-GB" sz="1600" i="1" dirty="0"/>
              <a:t>Westerns</a:t>
            </a:r>
            <a:r>
              <a:rPr lang="en-GB" sz="1600" dirty="0"/>
              <a:t> (Oxford: Routledge, 2011), p.139</a:t>
            </a:r>
          </a:p>
          <a:p>
            <a:endParaRPr lang="en-GB" sz="2400" dirty="0"/>
          </a:p>
          <a:p>
            <a:r>
              <a:rPr lang="en-GB" sz="2400" dirty="0"/>
              <a:t>“In the late-1950s, high production costs on Hollywood westerns and the popularity of western TV shows  like </a:t>
            </a:r>
            <a:r>
              <a:rPr lang="en-GB" sz="2400" i="1" dirty="0"/>
              <a:t>Gunsmoke</a:t>
            </a:r>
            <a:r>
              <a:rPr lang="en-GB" sz="2400" dirty="0"/>
              <a:t> and </a:t>
            </a:r>
            <a:r>
              <a:rPr lang="en-GB" sz="2400" i="1" dirty="0"/>
              <a:t>Rawhide</a:t>
            </a:r>
            <a:r>
              <a:rPr lang="en-GB" sz="2400" dirty="0"/>
              <a:t> effectively killed off the genre at the US box office. But </a:t>
            </a:r>
            <a:r>
              <a:rPr lang="en-GB" sz="2400" i="1" dirty="0"/>
              <a:t>The Magnificent Seven</a:t>
            </a:r>
            <a:r>
              <a:rPr lang="en-GB" sz="2400" dirty="0"/>
              <a:t> (1960) ... made a fortune in Europe. To fill a gap in the home market, several European countries decided to begin making westerns of their own”.</a:t>
            </a:r>
          </a:p>
          <a:p>
            <a:endParaRPr lang="en-GB" sz="2400" dirty="0"/>
          </a:p>
          <a:p>
            <a:r>
              <a:rPr lang="en-GB" sz="1600" dirty="0"/>
              <a:t>Howard Hughes, </a:t>
            </a:r>
            <a:r>
              <a:rPr lang="en-GB" sz="1600" i="1" dirty="0"/>
              <a:t>Once Upon a Time in the Italian West</a:t>
            </a:r>
            <a:r>
              <a:rPr lang="en-GB" sz="1600" dirty="0"/>
              <a:t> (London: I.B. Tauris, 2004), p.xii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5720" y="214290"/>
            <a:ext cx="857256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C000"/>
                </a:solidFill>
              </a:rPr>
              <a:t>Eastwood and the Spaghetti Western</a:t>
            </a:r>
          </a:p>
          <a:p>
            <a:endParaRPr lang="en-GB" sz="3600" dirty="0"/>
          </a:p>
          <a:p>
            <a:r>
              <a:rPr lang="en-GB" sz="2800" dirty="0"/>
              <a:t>“In </a:t>
            </a:r>
            <a:r>
              <a:rPr lang="en-GB" sz="2800" i="1" dirty="0"/>
              <a:t>The Good, The Bad And The Ugly</a:t>
            </a:r>
            <a:r>
              <a:rPr lang="en-GB" sz="2800" dirty="0"/>
              <a:t>, the only hope for a better world lies in the possibility of a union or true partnership between Tuco and Blondie; but that cannot be as long as the blonde-haired, blue-eyed boy remains the archetype of the social good that reduces the Tucos of this world to ugliness and self-hatred”.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3600" dirty="0"/>
          </a:p>
          <a:p>
            <a:r>
              <a:rPr lang="en-GB" sz="2400" dirty="0"/>
              <a:t>					</a:t>
            </a:r>
          </a:p>
          <a:p>
            <a:r>
              <a:rPr lang="en-GB" sz="1600" dirty="0"/>
              <a:t>Patrick McGee, </a:t>
            </a:r>
            <a:r>
              <a:rPr lang="en-GB" sz="1600" i="1" dirty="0"/>
              <a:t>From Shane to Kill Bill: Rethinking the Western </a:t>
            </a:r>
            <a:r>
              <a:rPr lang="en-GB" sz="1600" dirty="0"/>
              <a:t>(Oxford: Blackwell, 2007), p.178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00034" y="214290"/>
            <a:ext cx="4612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rgbClr val="FFC000"/>
                </a:solidFill>
              </a:rPr>
              <a:t>For a Few Dollars More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0034" y="785794"/>
            <a:ext cx="1335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Leone, 1965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8596" y="1214423"/>
            <a:ext cx="44291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pPr>
              <a:buFont typeface="Arial" pitchFamily="34" charset="0"/>
              <a:buChar char="•"/>
            </a:pPr>
            <a:r>
              <a:rPr lang="en-GB" sz="2400" dirty="0"/>
              <a:t> </a:t>
            </a:r>
            <a:r>
              <a:rPr lang="en-GB" sz="2400" i="1" dirty="0"/>
              <a:t>Dollars</a:t>
            </a:r>
            <a:r>
              <a:rPr lang="en-GB" sz="2400" dirty="0"/>
              <a:t> trilogy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Good and evil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Heroism/Violence/death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History/Myth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Minority (Race)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Revisionism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‘Audience-filmmaker complicity’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Black humour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Style/surface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Music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14282" y="6286520"/>
            <a:ext cx="74481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‘Audience-filmmaker complicity’: John White, Westerns (Oxford: Routledge, 2011), p140</a:t>
            </a:r>
          </a:p>
        </p:txBody>
      </p:sp>
      <p:pic>
        <p:nvPicPr>
          <p:cNvPr id="8" name="Picture 7" descr="Forafewdollarsmor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6380" y="1000108"/>
            <a:ext cx="3286148" cy="492922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igh Plain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3750" y="-175442"/>
            <a:ext cx="4219592" cy="641275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7158" y="188640"/>
            <a:ext cx="51894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C000"/>
                </a:solidFill>
              </a:rPr>
              <a:t>Eastwood and Revisionism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845740" y="6335532"/>
            <a:ext cx="4250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solidFill>
                  <a:srgbClr val="FF0000"/>
                </a:solidFill>
              </a:rPr>
              <a:t>High Plains Drifter</a:t>
            </a:r>
            <a:r>
              <a:rPr lang="en-GB" b="1" dirty="0">
                <a:solidFill>
                  <a:srgbClr val="FF0000"/>
                </a:solidFill>
              </a:rPr>
              <a:t>, Eastwood, 1973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7158" y="1526277"/>
            <a:ext cx="4429156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/>
              <a:t> </a:t>
            </a:r>
            <a:r>
              <a:rPr lang="en-GB" sz="2400" i="1" dirty="0"/>
              <a:t>High Plains Drifter </a:t>
            </a:r>
            <a:r>
              <a:rPr lang="en-GB" sz="2400" dirty="0"/>
              <a:t>(1973)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</a:t>
            </a:r>
            <a:r>
              <a:rPr lang="en-GB" sz="2400" i="1" dirty="0"/>
              <a:t>Unforgiven</a:t>
            </a:r>
            <a:r>
              <a:rPr lang="en-GB" sz="2400" dirty="0"/>
              <a:t> (1992)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Leone/Spaghetti Western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Don Siegel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/>
              <a:t> </a:t>
            </a:r>
            <a:r>
              <a:rPr lang="en-GB" sz="2000" i="1" dirty="0"/>
              <a:t>Coogan’s Bluff </a:t>
            </a:r>
            <a:r>
              <a:rPr lang="en-GB" sz="2000" dirty="0"/>
              <a:t>(1968)</a:t>
            </a:r>
          </a:p>
          <a:p>
            <a:pPr lvl="1">
              <a:buFont typeface="Arial" pitchFamily="34" charset="0"/>
              <a:buChar char="•"/>
            </a:pPr>
            <a:r>
              <a:rPr lang="en-GB" sz="2400" i="1" dirty="0"/>
              <a:t> </a:t>
            </a:r>
            <a:r>
              <a:rPr lang="en-GB" sz="2000" i="1" dirty="0"/>
              <a:t>Two Mules for Sister Sara </a:t>
            </a:r>
            <a:r>
              <a:rPr lang="en-GB" sz="2000" dirty="0"/>
              <a:t>(1970)</a:t>
            </a:r>
          </a:p>
          <a:p>
            <a:pPr lvl="1">
              <a:buFont typeface="Arial" pitchFamily="34" charset="0"/>
              <a:buChar char="•"/>
            </a:pPr>
            <a:r>
              <a:rPr lang="en-GB" sz="2000" dirty="0"/>
              <a:t> </a:t>
            </a:r>
            <a:r>
              <a:rPr lang="en-GB" sz="2000" i="1" dirty="0"/>
              <a:t>Dirty Harry </a:t>
            </a:r>
            <a:r>
              <a:rPr lang="en-GB" sz="2000" dirty="0"/>
              <a:t>(1971)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Good and evil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Heroism/Violence/death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History/Myth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Minority (Race)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Capitalism</a:t>
            </a:r>
          </a:p>
          <a:p>
            <a:endParaRPr lang="en-GB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443</TotalTime>
  <Words>471</Words>
  <Application>Microsoft Office PowerPoint</Application>
  <PresentationFormat>On-screen Show (4:3)</PresentationFormat>
  <Paragraphs>60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 Jones</cp:lastModifiedBy>
  <cp:revision>42</cp:revision>
  <dcterms:created xsi:type="dcterms:W3CDTF">2016-10-05T07:20:19Z</dcterms:created>
  <dcterms:modified xsi:type="dcterms:W3CDTF">2019-11-24T11:59:14Z</dcterms:modified>
</cp:coreProperties>
</file>