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9"/>
  </p:notesMasterIdLst>
  <p:sldIdLst>
    <p:sldId id="256" r:id="rId2"/>
    <p:sldId id="333" r:id="rId3"/>
    <p:sldId id="257" r:id="rId4"/>
    <p:sldId id="294" r:id="rId5"/>
    <p:sldId id="320" r:id="rId6"/>
    <p:sldId id="331" r:id="rId7"/>
    <p:sldId id="292" r:id="rId8"/>
    <p:sldId id="289" r:id="rId9"/>
    <p:sldId id="290" r:id="rId10"/>
    <p:sldId id="291" r:id="rId11"/>
    <p:sldId id="332" r:id="rId12"/>
    <p:sldId id="260" r:id="rId13"/>
    <p:sldId id="258" r:id="rId14"/>
    <p:sldId id="259" r:id="rId15"/>
    <p:sldId id="286" r:id="rId16"/>
    <p:sldId id="261" r:id="rId17"/>
    <p:sldId id="334" r:id="rId18"/>
    <p:sldId id="262" r:id="rId19"/>
    <p:sldId id="264" r:id="rId20"/>
    <p:sldId id="265" r:id="rId21"/>
    <p:sldId id="263" r:id="rId22"/>
    <p:sldId id="297" r:id="rId23"/>
    <p:sldId id="298" r:id="rId24"/>
    <p:sldId id="299" r:id="rId25"/>
    <p:sldId id="281" r:id="rId26"/>
    <p:sldId id="282" r:id="rId27"/>
    <p:sldId id="283" r:id="rId28"/>
    <p:sldId id="284" r:id="rId29"/>
    <p:sldId id="267" r:id="rId30"/>
    <p:sldId id="268" r:id="rId31"/>
    <p:sldId id="266" r:id="rId32"/>
    <p:sldId id="269" r:id="rId33"/>
    <p:sldId id="271" r:id="rId34"/>
    <p:sldId id="270" r:id="rId35"/>
    <p:sldId id="272" r:id="rId36"/>
    <p:sldId id="273" r:id="rId37"/>
    <p:sldId id="274" r:id="rId38"/>
    <p:sldId id="327" r:id="rId39"/>
    <p:sldId id="328" r:id="rId40"/>
    <p:sldId id="329" r:id="rId41"/>
    <p:sldId id="330" r:id="rId42"/>
    <p:sldId id="275" r:id="rId43"/>
    <p:sldId id="277" r:id="rId44"/>
    <p:sldId id="276" r:id="rId45"/>
    <p:sldId id="280" r:id="rId46"/>
    <p:sldId id="323" r:id="rId47"/>
    <p:sldId id="326" r:id="rId48"/>
    <p:sldId id="336" r:id="rId49"/>
    <p:sldId id="293" r:id="rId50"/>
    <p:sldId id="287" r:id="rId51"/>
    <p:sldId id="288" r:id="rId52"/>
    <p:sldId id="300" r:id="rId53"/>
    <p:sldId id="301" r:id="rId54"/>
    <p:sldId id="302" r:id="rId55"/>
    <p:sldId id="303" r:id="rId56"/>
    <p:sldId id="304" r:id="rId57"/>
    <p:sldId id="305" r:id="rId58"/>
    <p:sldId id="306" r:id="rId59"/>
    <p:sldId id="307" r:id="rId60"/>
    <p:sldId id="308" r:id="rId61"/>
    <p:sldId id="309" r:id="rId62"/>
    <p:sldId id="310" r:id="rId63"/>
    <p:sldId id="311" r:id="rId64"/>
    <p:sldId id="312" r:id="rId65"/>
    <p:sldId id="335" r:id="rId66"/>
    <p:sldId id="313" r:id="rId67"/>
    <p:sldId id="314" r:id="rId68"/>
    <p:sldId id="315" r:id="rId69"/>
    <p:sldId id="316" r:id="rId70"/>
    <p:sldId id="321" r:id="rId71"/>
    <p:sldId id="322" r:id="rId72"/>
    <p:sldId id="318" r:id="rId73"/>
    <p:sldId id="325" r:id="rId74"/>
    <p:sldId id="324" r:id="rId75"/>
    <p:sldId id="337" r:id="rId76"/>
    <p:sldId id="285" r:id="rId77"/>
    <p:sldId id="319" r:id="rId7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388"/>
    <p:restoredTop sz="94231"/>
  </p:normalViewPr>
  <p:slideViewPr>
    <p:cSldViewPr snapToGrid="0" snapToObjects="1">
      <p:cViewPr varScale="1">
        <p:scale>
          <a:sx n="74" d="100"/>
          <a:sy n="74" d="100"/>
        </p:scale>
        <p:origin x="968"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diagrams/_rels/data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4129272-FADA-49E0-A010-E2AB3D884B5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1B79020-4137-41A7-ACC6-0A438A1EEA4C}">
      <dgm:prSet/>
      <dgm:spPr/>
      <dgm:t>
        <a:bodyPr/>
        <a:lstStyle/>
        <a:p>
          <a:r>
            <a:rPr lang="en-US"/>
            <a:t>Dramatic text exists as a written ‘thing’ and as a performance according to Leach. The performer ‘intervenes between the two’ (Ibid).</a:t>
          </a:r>
        </a:p>
      </dgm:t>
    </dgm:pt>
    <dgm:pt modelId="{3141DBFC-0F05-4FFB-BCA8-B3FA3C0EA234}" type="parTrans" cxnId="{75201A8E-5382-4B15-8DEF-F2A76272EB24}">
      <dgm:prSet/>
      <dgm:spPr/>
      <dgm:t>
        <a:bodyPr/>
        <a:lstStyle/>
        <a:p>
          <a:endParaRPr lang="en-US"/>
        </a:p>
      </dgm:t>
    </dgm:pt>
    <dgm:pt modelId="{6A997C4C-E4A0-4AF4-BF16-5FB168A4C238}" type="sibTrans" cxnId="{75201A8E-5382-4B15-8DEF-F2A76272EB24}">
      <dgm:prSet/>
      <dgm:spPr/>
      <dgm:t>
        <a:bodyPr/>
        <a:lstStyle/>
        <a:p>
          <a:endParaRPr lang="en-US"/>
        </a:p>
      </dgm:t>
    </dgm:pt>
    <dgm:pt modelId="{600FDDF5-E26A-46F7-831F-9DF4F9E4D106}">
      <dgm:prSet/>
      <dgm:spPr/>
      <dgm:t>
        <a:bodyPr/>
        <a:lstStyle/>
        <a:p>
          <a:r>
            <a:rPr lang="en-US"/>
            <a:t>This is the unstable part – the re-enactment is subject to many different features of theatrical production.</a:t>
          </a:r>
        </a:p>
      </dgm:t>
    </dgm:pt>
    <dgm:pt modelId="{5846974E-342C-44D7-854C-9EB2CF3A0CB9}" type="parTrans" cxnId="{A3139F27-3125-4DE1-8699-921F8592D498}">
      <dgm:prSet/>
      <dgm:spPr/>
      <dgm:t>
        <a:bodyPr/>
        <a:lstStyle/>
        <a:p>
          <a:endParaRPr lang="en-US"/>
        </a:p>
      </dgm:t>
    </dgm:pt>
    <dgm:pt modelId="{80363B94-218D-436A-A72A-85EBF18F20B8}" type="sibTrans" cxnId="{A3139F27-3125-4DE1-8699-921F8592D498}">
      <dgm:prSet/>
      <dgm:spPr/>
      <dgm:t>
        <a:bodyPr/>
        <a:lstStyle/>
        <a:p>
          <a:endParaRPr lang="en-US"/>
        </a:p>
      </dgm:t>
    </dgm:pt>
    <dgm:pt modelId="{5C172456-00BF-4DEF-A7BB-1157C453659B}">
      <dgm:prSet/>
      <dgm:spPr/>
      <dgm:t>
        <a:bodyPr/>
        <a:lstStyle/>
        <a:p>
          <a:r>
            <a:rPr lang="en-US"/>
            <a:t>What are these?</a:t>
          </a:r>
        </a:p>
      </dgm:t>
    </dgm:pt>
    <dgm:pt modelId="{71B1335C-30F0-4675-B1B7-5EA87EDCD2AB}" type="parTrans" cxnId="{227C6804-21CA-44D8-8088-8E3E96F5A22F}">
      <dgm:prSet/>
      <dgm:spPr/>
      <dgm:t>
        <a:bodyPr/>
        <a:lstStyle/>
        <a:p>
          <a:endParaRPr lang="en-US"/>
        </a:p>
      </dgm:t>
    </dgm:pt>
    <dgm:pt modelId="{A9574E91-2086-4C54-9C06-19982E73E782}" type="sibTrans" cxnId="{227C6804-21CA-44D8-8088-8E3E96F5A22F}">
      <dgm:prSet/>
      <dgm:spPr/>
      <dgm:t>
        <a:bodyPr/>
        <a:lstStyle/>
        <a:p>
          <a:endParaRPr lang="en-US"/>
        </a:p>
      </dgm:t>
    </dgm:pt>
    <dgm:pt modelId="{15F1436C-F5F9-41EF-A121-F979BEDD1075}" type="pres">
      <dgm:prSet presAssocID="{14129272-FADA-49E0-A010-E2AB3D884B5D}" presName="root" presStyleCnt="0">
        <dgm:presLayoutVars>
          <dgm:dir/>
          <dgm:resizeHandles val="exact"/>
        </dgm:presLayoutVars>
      </dgm:prSet>
      <dgm:spPr/>
    </dgm:pt>
    <dgm:pt modelId="{0A16199A-3724-4A42-B6E6-1E4B35A75935}" type="pres">
      <dgm:prSet presAssocID="{B1B79020-4137-41A7-ACC6-0A438A1EEA4C}" presName="compNode" presStyleCnt="0"/>
      <dgm:spPr/>
    </dgm:pt>
    <dgm:pt modelId="{04AD6D68-638C-4693-834D-64D41D23F085}" type="pres">
      <dgm:prSet presAssocID="{B1B79020-4137-41A7-ACC6-0A438A1EEA4C}" presName="bgRect" presStyleLbl="bgShp" presStyleIdx="0" presStyleCnt="3"/>
      <dgm:spPr/>
    </dgm:pt>
    <dgm:pt modelId="{03482AA3-601E-480C-ACB4-48DDDD1FF7D5}" type="pres">
      <dgm:prSet presAssocID="{B1B79020-4137-41A7-ACC6-0A438A1EEA4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lash"/>
        </a:ext>
      </dgm:extLst>
    </dgm:pt>
    <dgm:pt modelId="{069EC201-C10B-4D98-A00C-478C8980E8DF}" type="pres">
      <dgm:prSet presAssocID="{B1B79020-4137-41A7-ACC6-0A438A1EEA4C}" presName="spaceRect" presStyleCnt="0"/>
      <dgm:spPr/>
    </dgm:pt>
    <dgm:pt modelId="{0C19416C-DFBB-4CE7-B921-803B9B290A08}" type="pres">
      <dgm:prSet presAssocID="{B1B79020-4137-41A7-ACC6-0A438A1EEA4C}" presName="parTx" presStyleLbl="revTx" presStyleIdx="0" presStyleCnt="3">
        <dgm:presLayoutVars>
          <dgm:chMax val="0"/>
          <dgm:chPref val="0"/>
        </dgm:presLayoutVars>
      </dgm:prSet>
      <dgm:spPr/>
    </dgm:pt>
    <dgm:pt modelId="{8314FB25-14CB-4C53-9956-CEC0ACFD88CF}" type="pres">
      <dgm:prSet presAssocID="{6A997C4C-E4A0-4AF4-BF16-5FB168A4C238}" presName="sibTrans" presStyleCnt="0"/>
      <dgm:spPr/>
    </dgm:pt>
    <dgm:pt modelId="{983D234A-28E1-427E-BB90-121492B59745}" type="pres">
      <dgm:prSet presAssocID="{600FDDF5-E26A-46F7-831F-9DF4F9E4D106}" presName="compNode" presStyleCnt="0"/>
      <dgm:spPr/>
    </dgm:pt>
    <dgm:pt modelId="{60462BB5-28C7-4CFA-929B-FBA738C952BC}" type="pres">
      <dgm:prSet presAssocID="{600FDDF5-E26A-46F7-831F-9DF4F9E4D106}" presName="bgRect" presStyleLbl="bgShp" presStyleIdx="1" presStyleCnt="3"/>
      <dgm:spPr/>
    </dgm:pt>
    <dgm:pt modelId="{891B14D9-40FF-424E-BCB3-7279CB588DE6}" type="pres">
      <dgm:prSet presAssocID="{600FDDF5-E26A-46F7-831F-9DF4F9E4D10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reamers"/>
        </a:ext>
      </dgm:extLst>
    </dgm:pt>
    <dgm:pt modelId="{A2F54BBC-E20B-4104-A9DE-1F5077B8CCF1}" type="pres">
      <dgm:prSet presAssocID="{600FDDF5-E26A-46F7-831F-9DF4F9E4D106}" presName="spaceRect" presStyleCnt="0"/>
      <dgm:spPr/>
    </dgm:pt>
    <dgm:pt modelId="{C63E8C31-959C-406F-81CB-9566A5403065}" type="pres">
      <dgm:prSet presAssocID="{600FDDF5-E26A-46F7-831F-9DF4F9E4D106}" presName="parTx" presStyleLbl="revTx" presStyleIdx="1" presStyleCnt="3">
        <dgm:presLayoutVars>
          <dgm:chMax val="0"/>
          <dgm:chPref val="0"/>
        </dgm:presLayoutVars>
      </dgm:prSet>
      <dgm:spPr/>
    </dgm:pt>
    <dgm:pt modelId="{B08996B1-695C-4E1E-87C4-6A2A6858B15C}" type="pres">
      <dgm:prSet presAssocID="{80363B94-218D-436A-A72A-85EBF18F20B8}" presName="sibTrans" presStyleCnt="0"/>
      <dgm:spPr/>
    </dgm:pt>
    <dgm:pt modelId="{5297157C-FB47-47AC-B743-F153437D6169}" type="pres">
      <dgm:prSet presAssocID="{5C172456-00BF-4DEF-A7BB-1157C453659B}" presName="compNode" presStyleCnt="0"/>
      <dgm:spPr/>
    </dgm:pt>
    <dgm:pt modelId="{CADB7D30-11D1-4E6E-8BBA-D56D82CEDA7B}" type="pres">
      <dgm:prSet presAssocID="{5C172456-00BF-4DEF-A7BB-1157C453659B}" presName="bgRect" presStyleLbl="bgShp" presStyleIdx="2" presStyleCnt="3"/>
      <dgm:spPr/>
    </dgm:pt>
    <dgm:pt modelId="{8ADB3BA2-3A5C-4ADF-A970-3422F612609C}" type="pres">
      <dgm:prSet presAssocID="{5C172456-00BF-4DEF-A7BB-1157C453659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3FC67B2F-A616-47BC-94AB-49BF1796CD28}" type="pres">
      <dgm:prSet presAssocID="{5C172456-00BF-4DEF-A7BB-1157C453659B}" presName="spaceRect" presStyleCnt="0"/>
      <dgm:spPr/>
    </dgm:pt>
    <dgm:pt modelId="{4E366B7C-2DE1-4784-BF08-5D6756BEA63F}" type="pres">
      <dgm:prSet presAssocID="{5C172456-00BF-4DEF-A7BB-1157C453659B}" presName="parTx" presStyleLbl="revTx" presStyleIdx="2" presStyleCnt="3">
        <dgm:presLayoutVars>
          <dgm:chMax val="0"/>
          <dgm:chPref val="0"/>
        </dgm:presLayoutVars>
      </dgm:prSet>
      <dgm:spPr/>
    </dgm:pt>
  </dgm:ptLst>
  <dgm:cxnLst>
    <dgm:cxn modelId="{227C6804-21CA-44D8-8088-8E3E96F5A22F}" srcId="{14129272-FADA-49E0-A010-E2AB3D884B5D}" destId="{5C172456-00BF-4DEF-A7BB-1157C453659B}" srcOrd="2" destOrd="0" parTransId="{71B1335C-30F0-4675-B1B7-5EA87EDCD2AB}" sibTransId="{A9574E91-2086-4C54-9C06-19982E73E782}"/>
    <dgm:cxn modelId="{A3139F27-3125-4DE1-8699-921F8592D498}" srcId="{14129272-FADA-49E0-A010-E2AB3D884B5D}" destId="{600FDDF5-E26A-46F7-831F-9DF4F9E4D106}" srcOrd="1" destOrd="0" parTransId="{5846974E-342C-44D7-854C-9EB2CF3A0CB9}" sibTransId="{80363B94-218D-436A-A72A-85EBF18F20B8}"/>
    <dgm:cxn modelId="{C4359B51-761C-4FE1-9AB4-AC3CE8FD252B}" type="presOf" srcId="{14129272-FADA-49E0-A010-E2AB3D884B5D}" destId="{15F1436C-F5F9-41EF-A121-F979BEDD1075}" srcOrd="0" destOrd="0" presId="urn:microsoft.com/office/officeart/2018/2/layout/IconVerticalSolidList"/>
    <dgm:cxn modelId="{34CDF555-787C-4F93-8DF8-745CE66302E6}" type="presOf" srcId="{B1B79020-4137-41A7-ACC6-0A438A1EEA4C}" destId="{0C19416C-DFBB-4CE7-B921-803B9B290A08}" srcOrd="0" destOrd="0" presId="urn:microsoft.com/office/officeart/2018/2/layout/IconVerticalSolidList"/>
    <dgm:cxn modelId="{75201A8E-5382-4B15-8DEF-F2A76272EB24}" srcId="{14129272-FADA-49E0-A010-E2AB3D884B5D}" destId="{B1B79020-4137-41A7-ACC6-0A438A1EEA4C}" srcOrd="0" destOrd="0" parTransId="{3141DBFC-0F05-4FFB-BCA8-B3FA3C0EA234}" sibTransId="{6A997C4C-E4A0-4AF4-BF16-5FB168A4C238}"/>
    <dgm:cxn modelId="{94EDD1A1-E073-4F74-A2C2-EC0F9BA6DEBE}" type="presOf" srcId="{600FDDF5-E26A-46F7-831F-9DF4F9E4D106}" destId="{C63E8C31-959C-406F-81CB-9566A5403065}" srcOrd="0" destOrd="0" presId="urn:microsoft.com/office/officeart/2018/2/layout/IconVerticalSolidList"/>
    <dgm:cxn modelId="{2A3C08FB-23B8-429C-9A9A-34E97B61DD79}" type="presOf" srcId="{5C172456-00BF-4DEF-A7BB-1157C453659B}" destId="{4E366B7C-2DE1-4784-BF08-5D6756BEA63F}" srcOrd="0" destOrd="0" presId="urn:microsoft.com/office/officeart/2018/2/layout/IconVerticalSolidList"/>
    <dgm:cxn modelId="{3FDFCFB5-8559-41A5-8A36-39E4DF69EE2B}" type="presParOf" srcId="{15F1436C-F5F9-41EF-A121-F979BEDD1075}" destId="{0A16199A-3724-4A42-B6E6-1E4B35A75935}" srcOrd="0" destOrd="0" presId="urn:microsoft.com/office/officeart/2018/2/layout/IconVerticalSolidList"/>
    <dgm:cxn modelId="{D6ABA664-CE3C-4AA9-89C1-4BE8FFC0B07D}" type="presParOf" srcId="{0A16199A-3724-4A42-B6E6-1E4B35A75935}" destId="{04AD6D68-638C-4693-834D-64D41D23F085}" srcOrd="0" destOrd="0" presId="urn:microsoft.com/office/officeart/2018/2/layout/IconVerticalSolidList"/>
    <dgm:cxn modelId="{56ED5855-F85D-48C8-BDFC-39911E27D259}" type="presParOf" srcId="{0A16199A-3724-4A42-B6E6-1E4B35A75935}" destId="{03482AA3-601E-480C-ACB4-48DDDD1FF7D5}" srcOrd="1" destOrd="0" presId="urn:microsoft.com/office/officeart/2018/2/layout/IconVerticalSolidList"/>
    <dgm:cxn modelId="{99F6C026-A1C3-4899-829E-5EACE18D4787}" type="presParOf" srcId="{0A16199A-3724-4A42-B6E6-1E4B35A75935}" destId="{069EC201-C10B-4D98-A00C-478C8980E8DF}" srcOrd="2" destOrd="0" presId="urn:microsoft.com/office/officeart/2018/2/layout/IconVerticalSolidList"/>
    <dgm:cxn modelId="{23AE286D-9CFB-4B62-9306-F1AD7AD2D1FD}" type="presParOf" srcId="{0A16199A-3724-4A42-B6E6-1E4B35A75935}" destId="{0C19416C-DFBB-4CE7-B921-803B9B290A08}" srcOrd="3" destOrd="0" presId="urn:microsoft.com/office/officeart/2018/2/layout/IconVerticalSolidList"/>
    <dgm:cxn modelId="{10095580-F217-415F-9F26-ADBE10D225D5}" type="presParOf" srcId="{15F1436C-F5F9-41EF-A121-F979BEDD1075}" destId="{8314FB25-14CB-4C53-9956-CEC0ACFD88CF}" srcOrd="1" destOrd="0" presId="urn:microsoft.com/office/officeart/2018/2/layout/IconVerticalSolidList"/>
    <dgm:cxn modelId="{E5AF6712-677C-44D1-8828-E325FB887B6E}" type="presParOf" srcId="{15F1436C-F5F9-41EF-A121-F979BEDD1075}" destId="{983D234A-28E1-427E-BB90-121492B59745}" srcOrd="2" destOrd="0" presId="urn:microsoft.com/office/officeart/2018/2/layout/IconVerticalSolidList"/>
    <dgm:cxn modelId="{83C543E2-3E75-4A33-9679-00574FA6108F}" type="presParOf" srcId="{983D234A-28E1-427E-BB90-121492B59745}" destId="{60462BB5-28C7-4CFA-929B-FBA738C952BC}" srcOrd="0" destOrd="0" presId="urn:microsoft.com/office/officeart/2018/2/layout/IconVerticalSolidList"/>
    <dgm:cxn modelId="{CF28BBDD-1144-450F-8820-71E88D5DA271}" type="presParOf" srcId="{983D234A-28E1-427E-BB90-121492B59745}" destId="{891B14D9-40FF-424E-BCB3-7279CB588DE6}" srcOrd="1" destOrd="0" presId="urn:microsoft.com/office/officeart/2018/2/layout/IconVerticalSolidList"/>
    <dgm:cxn modelId="{1F1E8E42-3310-49C5-8735-36E32DE8DD80}" type="presParOf" srcId="{983D234A-28E1-427E-BB90-121492B59745}" destId="{A2F54BBC-E20B-4104-A9DE-1F5077B8CCF1}" srcOrd="2" destOrd="0" presId="urn:microsoft.com/office/officeart/2018/2/layout/IconVerticalSolidList"/>
    <dgm:cxn modelId="{C5DC803A-D283-44A8-A18A-E6DBA705A860}" type="presParOf" srcId="{983D234A-28E1-427E-BB90-121492B59745}" destId="{C63E8C31-959C-406F-81CB-9566A5403065}" srcOrd="3" destOrd="0" presId="urn:microsoft.com/office/officeart/2018/2/layout/IconVerticalSolidList"/>
    <dgm:cxn modelId="{572286C6-CB62-48F9-BE33-5B9303F2BCFB}" type="presParOf" srcId="{15F1436C-F5F9-41EF-A121-F979BEDD1075}" destId="{B08996B1-695C-4E1E-87C4-6A2A6858B15C}" srcOrd="3" destOrd="0" presId="urn:microsoft.com/office/officeart/2018/2/layout/IconVerticalSolidList"/>
    <dgm:cxn modelId="{500BEA57-E1CB-42EA-8CD8-F96222130D52}" type="presParOf" srcId="{15F1436C-F5F9-41EF-A121-F979BEDD1075}" destId="{5297157C-FB47-47AC-B743-F153437D6169}" srcOrd="4" destOrd="0" presId="urn:microsoft.com/office/officeart/2018/2/layout/IconVerticalSolidList"/>
    <dgm:cxn modelId="{06EC87FE-6B65-47B0-AB35-7BCD92480544}" type="presParOf" srcId="{5297157C-FB47-47AC-B743-F153437D6169}" destId="{CADB7D30-11D1-4E6E-8BBA-D56D82CEDA7B}" srcOrd="0" destOrd="0" presId="urn:microsoft.com/office/officeart/2018/2/layout/IconVerticalSolidList"/>
    <dgm:cxn modelId="{0E587165-9787-401C-8ACC-3174678EAF0D}" type="presParOf" srcId="{5297157C-FB47-47AC-B743-F153437D6169}" destId="{8ADB3BA2-3A5C-4ADF-A970-3422F612609C}" srcOrd="1" destOrd="0" presId="urn:microsoft.com/office/officeart/2018/2/layout/IconVerticalSolidList"/>
    <dgm:cxn modelId="{44410450-69E8-4CED-B072-B0E97389D6F2}" type="presParOf" srcId="{5297157C-FB47-47AC-B743-F153437D6169}" destId="{3FC67B2F-A616-47BC-94AB-49BF1796CD28}" srcOrd="2" destOrd="0" presId="urn:microsoft.com/office/officeart/2018/2/layout/IconVerticalSolidList"/>
    <dgm:cxn modelId="{AD1861E7-1F49-4B05-A4C1-E3B85B348AEB}" type="presParOf" srcId="{5297157C-FB47-47AC-B743-F153437D6169}" destId="{4E366B7C-2DE1-4784-BF08-5D6756BEA63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D6D68-638C-4693-834D-64D41D23F085}">
      <dsp:nvSpPr>
        <dsp:cNvPr id="0" name=""/>
        <dsp:cNvSpPr/>
      </dsp:nvSpPr>
      <dsp:spPr>
        <a:xfrm>
          <a:off x="0" y="671"/>
          <a:ext cx="4697730" cy="15723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482AA3-601E-480C-ACB4-48DDDD1FF7D5}">
      <dsp:nvSpPr>
        <dsp:cNvPr id="0" name=""/>
        <dsp:cNvSpPr/>
      </dsp:nvSpPr>
      <dsp:spPr>
        <a:xfrm>
          <a:off x="475646" y="35445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19416C-DFBB-4CE7-B921-803B9B290A08}">
      <dsp:nvSpPr>
        <dsp:cNvPr id="0" name=""/>
        <dsp:cNvSpPr/>
      </dsp:nvSpPr>
      <dsp:spPr>
        <a:xfrm>
          <a:off x="1816103" y="671"/>
          <a:ext cx="288162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666750">
            <a:lnSpc>
              <a:spcPct val="90000"/>
            </a:lnSpc>
            <a:spcBef>
              <a:spcPct val="0"/>
            </a:spcBef>
            <a:spcAft>
              <a:spcPct val="35000"/>
            </a:spcAft>
            <a:buNone/>
          </a:pPr>
          <a:r>
            <a:rPr lang="en-US" sz="1500" kern="1200"/>
            <a:t>Dramatic text exists as a written ‘thing’ and as a performance according to Leach. The performer ‘intervenes between the two’ (Ibid).</a:t>
          </a:r>
        </a:p>
      </dsp:txBody>
      <dsp:txXfrm>
        <a:off x="1816103" y="671"/>
        <a:ext cx="2881626" cy="1572384"/>
      </dsp:txXfrm>
    </dsp:sp>
    <dsp:sp modelId="{60462BB5-28C7-4CFA-929B-FBA738C952BC}">
      <dsp:nvSpPr>
        <dsp:cNvPr id="0" name=""/>
        <dsp:cNvSpPr/>
      </dsp:nvSpPr>
      <dsp:spPr>
        <a:xfrm>
          <a:off x="0" y="1966151"/>
          <a:ext cx="4697730" cy="157238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1B14D9-40FF-424E-BCB3-7279CB588DE6}">
      <dsp:nvSpPr>
        <dsp:cNvPr id="0" name=""/>
        <dsp:cNvSpPr/>
      </dsp:nvSpPr>
      <dsp:spPr>
        <a:xfrm>
          <a:off x="475646" y="231993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3E8C31-959C-406F-81CB-9566A5403065}">
      <dsp:nvSpPr>
        <dsp:cNvPr id="0" name=""/>
        <dsp:cNvSpPr/>
      </dsp:nvSpPr>
      <dsp:spPr>
        <a:xfrm>
          <a:off x="1816103" y="1966151"/>
          <a:ext cx="288162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666750">
            <a:lnSpc>
              <a:spcPct val="90000"/>
            </a:lnSpc>
            <a:spcBef>
              <a:spcPct val="0"/>
            </a:spcBef>
            <a:spcAft>
              <a:spcPct val="35000"/>
            </a:spcAft>
            <a:buNone/>
          </a:pPr>
          <a:r>
            <a:rPr lang="en-US" sz="1500" kern="1200"/>
            <a:t>This is the unstable part – the re-enactment is subject to many different features of theatrical production.</a:t>
          </a:r>
        </a:p>
      </dsp:txBody>
      <dsp:txXfrm>
        <a:off x="1816103" y="1966151"/>
        <a:ext cx="2881626" cy="1572384"/>
      </dsp:txXfrm>
    </dsp:sp>
    <dsp:sp modelId="{CADB7D30-11D1-4E6E-8BBA-D56D82CEDA7B}">
      <dsp:nvSpPr>
        <dsp:cNvPr id="0" name=""/>
        <dsp:cNvSpPr/>
      </dsp:nvSpPr>
      <dsp:spPr>
        <a:xfrm>
          <a:off x="0" y="3931632"/>
          <a:ext cx="4697730" cy="157238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DB3BA2-3A5C-4ADF-A970-3422F612609C}">
      <dsp:nvSpPr>
        <dsp:cNvPr id="0" name=""/>
        <dsp:cNvSpPr/>
      </dsp:nvSpPr>
      <dsp:spPr>
        <a:xfrm>
          <a:off x="475646" y="4285418"/>
          <a:ext cx="864811" cy="864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366B7C-2DE1-4784-BF08-5D6756BEA63F}">
      <dsp:nvSpPr>
        <dsp:cNvPr id="0" name=""/>
        <dsp:cNvSpPr/>
      </dsp:nvSpPr>
      <dsp:spPr>
        <a:xfrm>
          <a:off x="1816103" y="3931632"/>
          <a:ext cx="288162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666750">
            <a:lnSpc>
              <a:spcPct val="90000"/>
            </a:lnSpc>
            <a:spcBef>
              <a:spcPct val="0"/>
            </a:spcBef>
            <a:spcAft>
              <a:spcPct val="35000"/>
            </a:spcAft>
            <a:buNone/>
          </a:pPr>
          <a:r>
            <a:rPr lang="en-US" sz="1500" kern="1200"/>
            <a:t>What are these?</a:t>
          </a:r>
        </a:p>
      </dsp:txBody>
      <dsp:txXfrm>
        <a:off x="1816103" y="3931632"/>
        <a:ext cx="2881626" cy="157238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FD7A6D-5F0E-40D3-9A90-41A65BE525B8}" type="datetimeFigureOut">
              <a:rPr lang="en-GB" smtClean="0"/>
              <a:t>02/02/2022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3A3962-85A8-4AA1-8A14-540B130B2ABD}" type="slidenum">
              <a:rPr lang="en-GB" smtClean="0"/>
              <a:t>‹#›</a:t>
            </a:fld>
            <a:endParaRPr lang="en-GB"/>
          </a:p>
        </p:txBody>
      </p:sp>
    </p:spTree>
    <p:extLst>
      <p:ext uri="{BB962C8B-B14F-4D97-AF65-F5344CB8AC3E}">
        <p14:creationId xmlns:p14="http://schemas.microsoft.com/office/powerpoint/2010/main" val="4182937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bbc.co.uk/worldservice/learningenglish/radio/specials/1535_questionanswer/page37.shtml" TargetMode="External"/><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Leach</a:t>
            </a:r>
            <a:r>
              <a:rPr lang="en-GB" baseline="0" dirty="0"/>
              <a:t> page 2</a:t>
            </a:r>
            <a:endParaRPr lang="en-GB" dirty="0"/>
          </a:p>
        </p:txBody>
      </p:sp>
      <p:sp>
        <p:nvSpPr>
          <p:cNvPr id="4" name="Slide Number Placeholder 3"/>
          <p:cNvSpPr>
            <a:spLocks noGrp="1"/>
          </p:cNvSpPr>
          <p:nvPr>
            <p:ph type="sldNum" sz="quarter" idx="10"/>
          </p:nvPr>
        </p:nvSpPr>
        <p:spPr/>
        <p:txBody>
          <a:bodyPr/>
          <a:lstStyle/>
          <a:p>
            <a:fld id="{593A3962-85A8-4AA1-8A14-540B130B2ABD}" type="slidenum">
              <a:rPr lang="en-GB" smtClean="0"/>
              <a:t>5</a:t>
            </a:fld>
            <a:endParaRPr lang="en-GB"/>
          </a:p>
        </p:txBody>
      </p:sp>
    </p:spTree>
    <p:extLst>
      <p:ext uri="{BB962C8B-B14F-4D97-AF65-F5344CB8AC3E}">
        <p14:creationId xmlns:p14="http://schemas.microsoft.com/office/powerpoint/2010/main" val="31019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Also ref to </a:t>
            </a:r>
            <a:r>
              <a:rPr lang="en-US" dirty="0" err="1"/>
              <a:t>schechner</a:t>
            </a:r>
            <a:r>
              <a:rPr lang="en-US" dirty="0"/>
              <a:t> on p 4</a:t>
            </a:r>
          </a:p>
        </p:txBody>
      </p:sp>
      <p:sp>
        <p:nvSpPr>
          <p:cNvPr id="4" name="Slide Number Placeholder 3"/>
          <p:cNvSpPr>
            <a:spLocks noGrp="1"/>
          </p:cNvSpPr>
          <p:nvPr>
            <p:ph type="sldNum" sz="quarter" idx="5"/>
          </p:nvPr>
        </p:nvSpPr>
        <p:spPr/>
        <p:txBody>
          <a:bodyPr/>
          <a:lstStyle/>
          <a:p>
            <a:fld id="{593A3962-85A8-4AA1-8A14-540B130B2ABD}" type="slidenum">
              <a:rPr lang="en-GB" smtClean="0"/>
              <a:t>6</a:t>
            </a:fld>
            <a:endParaRPr lang="en-GB"/>
          </a:p>
        </p:txBody>
      </p:sp>
    </p:spTree>
    <p:extLst>
      <p:ext uri="{BB962C8B-B14F-4D97-AF65-F5344CB8AC3E}">
        <p14:creationId xmlns:p14="http://schemas.microsoft.com/office/powerpoint/2010/main" val="1572697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Monet: Impression, Sunrise 1872</a:t>
            </a:r>
          </a:p>
        </p:txBody>
      </p:sp>
      <p:sp>
        <p:nvSpPr>
          <p:cNvPr id="4" name="Slide Number Placeholder 3"/>
          <p:cNvSpPr>
            <a:spLocks noGrp="1"/>
          </p:cNvSpPr>
          <p:nvPr>
            <p:ph type="sldNum" sz="quarter" idx="10"/>
          </p:nvPr>
        </p:nvSpPr>
        <p:spPr/>
        <p:txBody>
          <a:bodyPr/>
          <a:lstStyle/>
          <a:p>
            <a:fld id="{593A3962-85A8-4AA1-8A14-540B130B2ABD}" type="slidenum">
              <a:rPr lang="en-GB" smtClean="0"/>
              <a:t>16</a:t>
            </a:fld>
            <a:endParaRPr lang="en-GB"/>
          </a:p>
        </p:txBody>
      </p:sp>
    </p:spTree>
    <p:extLst>
      <p:ext uri="{BB962C8B-B14F-4D97-AF65-F5344CB8AC3E}">
        <p14:creationId xmlns:p14="http://schemas.microsoft.com/office/powerpoint/2010/main" val="3924669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Monet: Impression, Sunrise 1872</a:t>
            </a:r>
          </a:p>
        </p:txBody>
      </p:sp>
      <p:sp>
        <p:nvSpPr>
          <p:cNvPr id="4" name="Slide Number Placeholder 3"/>
          <p:cNvSpPr>
            <a:spLocks noGrp="1"/>
          </p:cNvSpPr>
          <p:nvPr>
            <p:ph type="sldNum" sz="quarter" idx="10"/>
          </p:nvPr>
        </p:nvSpPr>
        <p:spPr/>
        <p:txBody>
          <a:bodyPr/>
          <a:lstStyle/>
          <a:p>
            <a:fld id="{593A3962-85A8-4AA1-8A14-540B130B2ABD}" type="slidenum">
              <a:rPr lang="en-GB" smtClean="0"/>
              <a:t>17</a:t>
            </a:fld>
            <a:endParaRPr lang="en-GB"/>
          </a:p>
        </p:txBody>
      </p:sp>
    </p:spTree>
    <p:extLst>
      <p:ext uri="{BB962C8B-B14F-4D97-AF65-F5344CB8AC3E}">
        <p14:creationId xmlns:p14="http://schemas.microsoft.com/office/powerpoint/2010/main" val="3160632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Sunset</a:t>
            </a:r>
            <a:r>
              <a:rPr lang="en-GB" baseline="0" dirty="0"/>
              <a:t> on the Seine, Monet 1880</a:t>
            </a:r>
            <a:endParaRPr lang="en-GB" dirty="0"/>
          </a:p>
        </p:txBody>
      </p:sp>
      <p:sp>
        <p:nvSpPr>
          <p:cNvPr id="4" name="Slide Number Placeholder 3"/>
          <p:cNvSpPr>
            <a:spLocks noGrp="1"/>
          </p:cNvSpPr>
          <p:nvPr>
            <p:ph type="sldNum" sz="quarter" idx="10"/>
          </p:nvPr>
        </p:nvSpPr>
        <p:spPr/>
        <p:txBody>
          <a:bodyPr/>
          <a:lstStyle/>
          <a:p>
            <a:fld id="{593A3962-85A8-4AA1-8A14-540B130B2ABD}" type="slidenum">
              <a:rPr lang="en-GB" smtClean="0"/>
              <a:t>46</a:t>
            </a:fld>
            <a:endParaRPr lang="en-GB"/>
          </a:p>
        </p:txBody>
      </p:sp>
    </p:spTree>
    <p:extLst>
      <p:ext uri="{BB962C8B-B14F-4D97-AF65-F5344CB8AC3E}">
        <p14:creationId xmlns:p14="http://schemas.microsoft.com/office/powerpoint/2010/main" val="1373767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Impression sunrise 1872</a:t>
            </a:r>
          </a:p>
          <a:p>
            <a:r>
              <a:rPr lang="en-US" dirty="0"/>
              <a:t>https://</a:t>
            </a:r>
            <a:r>
              <a:rPr lang="en-US" dirty="0" err="1"/>
              <a:t>arthistoryproject.com</a:t>
            </a:r>
            <a:r>
              <a:rPr lang="en-US" dirty="0"/>
              <a:t>/artists/</a:t>
            </a:r>
            <a:r>
              <a:rPr lang="en-US" dirty="0" err="1"/>
              <a:t>claude-monet</a:t>
            </a:r>
            <a:r>
              <a:rPr lang="en-US" dirty="0"/>
              <a:t>/impression-sunrise/</a:t>
            </a:r>
          </a:p>
        </p:txBody>
      </p:sp>
      <p:sp>
        <p:nvSpPr>
          <p:cNvPr id="4" name="Slide Number Placeholder 3"/>
          <p:cNvSpPr>
            <a:spLocks noGrp="1"/>
          </p:cNvSpPr>
          <p:nvPr>
            <p:ph type="sldNum" sz="quarter" idx="5"/>
          </p:nvPr>
        </p:nvSpPr>
        <p:spPr/>
        <p:txBody>
          <a:bodyPr/>
          <a:lstStyle/>
          <a:p>
            <a:fld id="{593A3962-85A8-4AA1-8A14-540B130B2ABD}" type="slidenum">
              <a:rPr lang="en-GB" smtClean="0"/>
              <a:t>47</a:t>
            </a:fld>
            <a:endParaRPr lang="en-GB"/>
          </a:p>
        </p:txBody>
      </p:sp>
    </p:spTree>
    <p:extLst>
      <p:ext uri="{BB962C8B-B14F-4D97-AF65-F5344CB8AC3E}">
        <p14:creationId xmlns:p14="http://schemas.microsoft.com/office/powerpoint/2010/main" val="3538880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http://www.bbc.co.uk/worldservice/learningenglish/radio/specials/1535_questionanswer/page37.shtml</a:t>
            </a:r>
            <a:endParaRPr lang="en-GB" dirty="0"/>
          </a:p>
        </p:txBody>
      </p:sp>
      <p:sp>
        <p:nvSpPr>
          <p:cNvPr id="4" name="Slide Number Placeholder 3"/>
          <p:cNvSpPr>
            <a:spLocks noGrp="1"/>
          </p:cNvSpPr>
          <p:nvPr>
            <p:ph type="sldNum" sz="quarter" idx="10"/>
          </p:nvPr>
        </p:nvSpPr>
        <p:spPr/>
        <p:txBody>
          <a:bodyPr/>
          <a:lstStyle/>
          <a:p>
            <a:fld id="{593A3962-85A8-4AA1-8A14-540B130B2ABD}" type="slidenum">
              <a:rPr lang="en-GB" smtClean="0"/>
              <a:t>71</a:t>
            </a:fld>
            <a:endParaRPr lang="en-GB"/>
          </a:p>
        </p:txBody>
      </p:sp>
    </p:spTree>
    <p:extLst>
      <p:ext uri="{BB962C8B-B14F-4D97-AF65-F5344CB8AC3E}">
        <p14:creationId xmlns:p14="http://schemas.microsoft.com/office/powerpoint/2010/main" val="2120023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72965CBE-0215-294A-8D0F-9D8980A58A08}" type="datetimeFigureOut">
              <a:rPr lang="en-US" smtClean="0"/>
              <a:t>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2965CBE-0215-294A-8D0F-9D8980A58A08}" type="datetimeFigureOut">
              <a:rPr lang="en-US" smtClean="0"/>
              <a:t>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965CBE-0215-294A-8D0F-9D8980A58A08}" type="datetimeFigureOut">
              <a:rPr lang="en-US" smtClean="0"/>
              <a:t>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2965CBE-0215-294A-8D0F-9D8980A58A08}" type="datetimeFigureOut">
              <a:rPr lang="en-US" smtClean="0"/>
              <a:t>2/2/22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2965CBE-0215-294A-8D0F-9D8980A58A08}" type="datetimeFigureOut">
              <a:rPr lang="en-US" smtClean="0"/>
              <a:t>2/2/22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2965CBE-0215-294A-8D0F-9D8980A58A08}" type="datetimeFigureOut">
              <a:rPr lang="en-US" smtClean="0"/>
              <a:t>2/2/22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965CBE-0215-294A-8D0F-9D8980A58A08}" type="datetimeFigureOut">
              <a:rPr lang="en-US" smtClean="0"/>
              <a:t>2/2/22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2965CBE-0215-294A-8D0F-9D8980A58A08}" type="datetimeFigureOut">
              <a:rPr lang="en-US" smtClean="0"/>
              <a:t>2/2/22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2965CBE-0215-294A-8D0F-9D8980A58A08}" type="datetimeFigureOut">
              <a:rPr lang="en-US" smtClean="0"/>
              <a:t>2/2/22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2965CBE-0215-294A-8D0F-9D8980A58A08}" type="datetimeFigureOut">
              <a:rPr lang="en-US" smtClean="0"/>
              <a:t>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2965CBE-0215-294A-8D0F-9D8980A58A08}" type="datetimeFigureOut">
              <a:rPr lang="en-US" smtClean="0"/>
              <a:t>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0C8D98-EC6E-8149-BD49-C4DA602B4CB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965CBE-0215-294A-8D0F-9D8980A58A08}" type="datetimeFigureOut">
              <a:rPr lang="en-US" smtClean="0"/>
              <a:t>2/2/22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0C8D98-EC6E-8149-BD49-C4DA602B4CBF}"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image" Target="../media/image3.jpg"/></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hyperlink" Target="https://www.youtube.com/watch?v=JLWlB3ib7ZM"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www.theguardian.com/stage/2012/sep/10/brand-new-ancients-review"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6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6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hyperlink" Target="https://www.theguardian.com/stage/2012/sep/10/brand-new-ancients-review" TargetMode="External"/><Relationship Id="rId2" Type="http://schemas.openxmlformats.org/officeDocument/2006/relationships/hyperlink" Target="https://www.youtube.com/watch?v=JLWlB3ib7ZM" TargetMode="Externa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hyperlink" Target="http://www.juularts.com/B09_March20_25th_2011.html" TargetMode="External"/><Relationship Id="rId7" Type="http://schemas.openxmlformats.org/officeDocument/2006/relationships/hyperlink" Target="https://www.pinterest.com/teachkidsart/mona-lisa/" TargetMode="External"/><Relationship Id="rId2" Type="http://schemas.openxmlformats.org/officeDocument/2006/relationships/hyperlink" Target="https://www.pinterest.com/explore/marilyn-monroe-artwork/" TargetMode="External"/><Relationship Id="rId1" Type="http://schemas.openxmlformats.org/officeDocument/2006/relationships/slideLayout" Target="../slideLayouts/slideLayout2.xml"/><Relationship Id="rId6" Type="http://schemas.openxmlformats.org/officeDocument/2006/relationships/hyperlink" Target="http://www.wallpaper.ge/view-mona_lisa-800x600.html" TargetMode="External"/><Relationship Id="rId5" Type="http://schemas.openxmlformats.org/officeDocument/2006/relationships/hyperlink" Target="https://www.theatlantic.com/magazine/archive/2017/11/leonardo-da-vinci-mona-lisa-smile/540636/" TargetMode="External"/><Relationship Id="rId4" Type="http://schemas.openxmlformats.org/officeDocument/2006/relationships/hyperlink" Target="https://www.allure.com/story/marilyn-monroe-beauty-rout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Performance Practices</a:t>
            </a:r>
          </a:p>
        </p:txBody>
      </p:sp>
      <p:sp>
        <p:nvSpPr>
          <p:cNvPr id="3" name="Subtitle 2"/>
          <p:cNvSpPr>
            <a:spLocks noGrp="1"/>
          </p:cNvSpPr>
          <p:nvPr>
            <p:ph type="subTitle" idx="1"/>
          </p:nvPr>
        </p:nvSpPr>
        <p:spPr/>
        <p:txBody>
          <a:bodyPr/>
          <a:lstStyle/>
          <a:p>
            <a:r>
              <a:rPr lang="en-US" dirty="0"/>
              <a:t>Performance as Context.</a:t>
            </a:r>
          </a:p>
          <a:p>
            <a:endParaRPr lang="en-US" dirty="0"/>
          </a:p>
          <a:p>
            <a:r>
              <a:rPr lang="en-US" sz="2000" dirty="0"/>
              <a:t>ADFW4024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3E6F9-DE03-BC4D-8331-BAE2A039B57F}"/>
              </a:ext>
            </a:extLst>
          </p:cNvPr>
          <p:cNvSpPr>
            <a:spLocks noGrp="1"/>
          </p:cNvSpPr>
          <p:nvPr>
            <p:ph type="title"/>
          </p:nvPr>
        </p:nvSpPr>
        <p:spPr/>
        <p:txBody>
          <a:bodyPr/>
          <a:lstStyle/>
          <a:p>
            <a:r>
              <a:rPr lang="en-US" dirty="0"/>
              <a:t>{Order of the day}</a:t>
            </a:r>
          </a:p>
        </p:txBody>
      </p:sp>
      <p:sp>
        <p:nvSpPr>
          <p:cNvPr id="3" name="Content Placeholder 2">
            <a:extLst>
              <a:ext uri="{FF2B5EF4-FFF2-40B4-BE49-F238E27FC236}">
                <a16:creationId xmlns:a16="http://schemas.microsoft.com/office/drawing/2014/main" id="{59A2EDDE-D408-0547-998C-D361C78024E5}"/>
              </a:ext>
            </a:extLst>
          </p:cNvPr>
          <p:cNvSpPr>
            <a:spLocks noGrp="1"/>
          </p:cNvSpPr>
          <p:nvPr>
            <p:ph idx="1"/>
          </p:nvPr>
        </p:nvSpPr>
        <p:spPr/>
        <p:txBody>
          <a:bodyPr>
            <a:normAutofit lnSpcReduction="10000"/>
          </a:bodyPr>
          <a:lstStyle/>
          <a:p>
            <a:r>
              <a:rPr lang="en-US" dirty="0"/>
              <a:t>Chat</a:t>
            </a:r>
          </a:p>
          <a:p>
            <a:r>
              <a:rPr lang="en-US" dirty="0"/>
              <a:t>Assignment briefs</a:t>
            </a:r>
          </a:p>
          <a:p>
            <a:r>
              <a:rPr lang="en-US" dirty="0"/>
              <a:t>Chat about assignment briefs and you and the module</a:t>
            </a:r>
          </a:p>
          <a:p>
            <a:r>
              <a:rPr lang="en-US" dirty="0"/>
              <a:t>Coffee</a:t>
            </a:r>
          </a:p>
          <a:p>
            <a:r>
              <a:rPr lang="en-US" dirty="0"/>
              <a:t>Chat about old stuff</a:t>
            </a:r>
          </a:p>
          <a:p>
            <a:r>
              <a:rPr lang="en-US" dirty="0"/>
              <a:t>Chat about your thoughts on old stuff</a:t>
            </a:r>
          </a:p>
          <a:p>
            <a:r>
              <a:rPr lang="en-US" dirty="0"/>
              <a:t>Chat about newness and old stuff</a:t>
            </a:r>
          </a:p>
        </p:txBody>
      </p:sp>
    </p:spTree>
    <p:extLst>
      <p:ext uri="{BB962C8B-B14F-4D97-AF65-F5344CB8AC3E}">
        <p14:creationId xmlns:p14="http://schemas.microsoft.com/office/powerpoint/2010/main" val="2059036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a context?</a:t>
            </a:r>
          </a:p>
        </p:txBody>
      </p:sp>
      <p:sp>
        <p:nvSpPr>
          <p:cNvPr id="3" name="Content Placeholder 2"/>
          <p:cNvSpPr>
            <a:spLocks noGrp="1"/>
          </p:cNvSpPr>
          <p:nvPr>
            <p:ph idx="1"/>
          </p:nvPr>
        </p:nvSpPr>
        <p:spPr/>
        <p:txBody>
          <a:bodyPr>
            <a:normAutofit/>
          </a:bodyPr>
          <a:lstStyle/>
          <a:p>
            <a:endParaRPr lang="en-GB" i="1" dirty="0">
              <a:latin typeface="Times New Roman" panose="02020603050405020304" pitchFamily="18" charset="0"/>
              <a:cs typeface="Times New Roman" panose="02020603050405020304" pitchFamily="18" charset="0"/>
            </a:endParaRPr>
          </a:p>
          <a:p>
            <a:r>
              <a:rPr lang="en-GB" i="1" dirty="0">
                <a:latin typeface="Times New Roman" panose="02020603050405020304" pitchFamily="18" charset="0"/>
                <a:cs typeface="Times New Roman" panose="02020603050405020304" pitchFamily="18" charset="0"/>
              </a:rPr>
              <a:t>the circumstances that form the setting for an event, statement, or idea, and in terms of which it can be fully understood.</a:t>
            </a:r>
          </a:p>
          <a:p>
            <a:endParaRPr lang="en-US" dirty="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performance?</a:t>
            </a:r>
          </a:p>
        </p:txBody>
      </p:sp>
      <p:sp>
        <p:nvSpPr>
          <p:cNvPr id="3" name="Content Placeholder 2"/>
          <p:cNvSpPr>
            <a:spLocks noGrp="1"/>
          </p:cNvSpPr>
          <p:nvPr>
            <p:ph idx="1"/>
          </p:nvPr>
        </p:nvSpPr>
        <p:spPr/>
        <p:txBody>
          <a:bodyPr/>
          <a:lstStyle/>
          <a:p>
            <a:endParaRPr lang="en-GB" dirty="0"/>
          </a:p>
          <a:p>
            <a:r>
              <a:rPr lang="en-GB" dirty="0"/>
              <a:t>‘ I can take any empty space and call it a bare stage. A man walks across this empty space whilst someone is watching him, and this is all is needed for an act of theatre to be engaged.’ </a:t>
            </a:r>
            <a:r>
              <a:rPr lang="en-GB" sz="2000" dirty="0"/>
              <a:t>(Brook, 1968:12)</a:t>
            </a:r>
          </a:p>
        </p:txBody>
      </p:sp>
    </p:spTree>
    <p:extLst>
      <p:ext uri="{BB962C8B-B14F-4D97-AF65-F5344CB8AC3E}">
        <p14:creationId xmlns:p14="http://schemas.microsoft.com/office/powerpoint/2010/main" val="401028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performance?</a:t>
            </a:r>
          </a:p>
        </p:txBody>
      </p:sp>
      <p:sp>
        <p:nvSpPr>
          <p:cNvPr id="3" name="Content Placeholder 2"/>
          <p:cNvSpPr>
            <a:spLocks noGrp="1"/>
          </p:cNvSpPr>
          <p:nvPr>
            <p:ph idx="1"/>
          </p:nvPr>
        </p:nvSpPr>
        <p:spPr/>
        <p:txBody>
          <a:bodyPr/>
          <a:lstStyle/>
          <a:p>
            <a:endParaRPr lang="en-GB" dirty="0"/>
          </a:p>
          <a:p>
            <a:r>
              <a:rPr lang="en-GB" dirty="0"/>
              <a:t>‘In spite of myself, my hands, arms, legs, face, facial muscles and something inside me all began to move. I declaimed the text.’ </a:t>
            </a:r>
            <a:r>
              <a:rPr lang="en-GB" sz="2000" dirty="0"/>
              <a:t>(</a:t>
            </a:r>
            <a:r>
              <a:rPr lang="en-GB" sz="2000" dirty="0" err="1"/>
              <a:t>Stanisklavski</a:t>
            </a:r>
            <a:r>
              <a:rPr lang="en-GB" sz="2000" dirty="0"/>
              <a:t>, 1937:2)</a:t>
            </a:r>
          </a:p>
          <a:p>
            <a:endParaRPr lang="en-GB" sz="2000" dirty="0"/>
          </a:p>
          <a:p>
            <a:endParaRPr lang="en-GB" sz="2000" dirty="0"/>
          </a:p>
          <a:p>
            <a:endParaRPr lang="en-GB" sz="2000" dirty="0"/>
          </a:p>
        </p:txBody>
      </p:sp>
    </p:spTree>
    <p:extLst>
      <p:ext uri="{BB962C8B-B14F-4D97-AF65-F5344CB8AC3E}">
        <p14:creationId xmlns:p14="http://schemas.microsoft.com/office/powerpoint/2010/main" val="3630661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21E25-127D-514D-A845-214EBA55CAA2}"/>
              </a:ext>
            </a:extLst>
          </p:cNvPr>
          <p:cNvSpPr>
            <a:spLocks noGrp="1"/>
          </p:cNvSpPr>
          <p:nvPr>
            <p:ph type="title"/>
          </p:nvPr>
        </p:nvSpPr>
        <p:spPr/>
        <p:txBody>
          <a:bodyPr/>
          <a:lstStyle/>
          <a:p>
            <a:r>
              <a:rPr lang="en-US" dirty="0"/>
              <a:t>Carlson </a:t>
            </a:r>
          </a:p>
        </p:txBody>
      </p:sp>
      <p:sp>
        <p:nvSpPr>
          <p:cNvPr id="3" name="Content Placeholder 2">
            <a:extLst>
              <a:ext uri="{FF2B5EF4-FFF2-40B4-BE49-F238E27FC236}">
                <a16:creationId xmlns:a16="http://schemas.microsoft.com/office/drawing/2014/main" id="{63B39050-CB58-9B4D-A22F-3608D52BD985}"/>
              </a:ext>
            </a:extLst>
          </p:cNvPr>
          <p:cNvSpPr>
            <a:spLocks noGrp="1"/>
          </p:cNvSpPr>
          <p:nvPr>
            <p:ph idx="1"/>
          </p:nvPr>
        </p:nvSpPr>
        <p:spPr/>
        <p:txBody>
          <a:bodyPr/>
          <a:lstStyle/>
          <a:p>
            <a:r>
              <a:rPr lang="en-US" sz="2000" dirty="0"/>
              <a:t>(quoting Bauman)</a:t>
            </a:r>
          </a:p>
          <a:p>
            <a:endParaRPr lang="en-US" dirty="0"/>
          </a:p>
          <a:p>
            <a:r>
              <a:rPr lang="en-US" dirty="0"/>
              <a:t>‘Performance is always performance for someone, some audience that recognizes and validates it as performance even when, as is occasionally the case, that audience is the self.’ </a:t>
            </a:r>
            <a:r>
              <a:rPr lang="en-US" sz="2000" dirty="0"/>
              <a:t>(Carlson,1996:p5+6)</a:t>
            </a:r>
          </a:p>
        </p:txBody>
      </p:sp>
    </p:spTree>
    <p:extLst>
      <p:ext uri="{BB962C8B-B14F-4D97-AF65-F5344CB8AC3E}">
        <p14:creationId xmlns:p14="http://schemas.microsoft.com/office/powerpoint/2010/main" val="1169181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Contextual Studies?</a:t>
            </a:r>
          </a:p>
        </p:txBody>
      </p:sp>
      <p:sp>
        <p:nvSpPr>
          <p:cNvPr id="3" name="Content Placeholder 2"/>
          <p:cNvSpPr>
            <a:spLocks noGrp="1"/>
          </p:cNvSpPr>
          <p:nvPr>
            <p:ph idx="1"/>
          </p:nvPr>
        </p:nvSpPr>
        <p:spPr/>
        <p:txBody>
          <a:bodyPr/>
          <a:lstStyle/>
          <a:p>
            <a:r>
              <a:rPr lang="en-GB" dirty="0"/>
              <a:t>These are educational experiences designed to encourage students to make initial connections between theory and practice or ideas and people.</a:t>
            </a:r>
          </a:p>
          <a:p>
            <a:r>
              <a:rPr lang="en-GB" dirty="0"/>
              <a:t>The intention is to engage in critical analysis, to improve academic communication skills and establish a voice of their own within new versions of regularly understood work.</a:t>
            </a:r>
          </a:p>
        </p:txBody>
      </p:sp>
    </p:spTree>
    <p:extLst>
      <p:ext uri="{BB962C8B-B14F-4D97-AF65-F5344CB8AC3E}">
        <p14:creationId xmlns:p14="http://schemas.microsoft.com/office/powerpoint/2010/main" val="890360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Theatre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306051"/>
            <a:ext cx="4653090" cy="2617363"/>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3923414"/>
            <a:ext cx="4125433" cy="293458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97714" y="1306051"/>
            <a:ext cx="3846286" cy="5600192"/>
          </a:xfrm>
          <a:prstGeom prst="rect">
            <a:avLst/>
          </a:prstGeom>
        </p:spPr>
      </p:pic>
    </p:spTree>
    <p:extLst>
      <p:ext uri="{BB962C8B-B14F-4D97-AF65-F5344CB8AC3E}">
        <p14:creationId xmlns:p14="http://schemas.microsoft.com/office/powerpoint/2010/main" val="2638411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Theatre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306051"/>
            <a:ext cx="4653090" cy="2617363"/>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3923414"/>
            <a:ext cx="4125433" cy="293458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97714" y="1306051"/>
            <a:ext cx="3846286" cy="5600192"/>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61372" y="3302448"/>
            <a:ext cx="5328000" cy="3555552"/>
          </a:xfrm>
          <a:prstGeom prst="rect">
            <a:avLst/>
          </a:prstGeom>
        </p:spPr>
      </p:pic>
    </p:spTree>
    <p:extLst>
      <p:ext uri="{BB962C8B-B14F-4D97-AF65-F5344CB8AC3E}">
        <p14:creationId xmlns:p14="http://schemas.microsoft.com/office/powerpoint/2010/main" val="1597891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Theatre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306051"/>
            <a:ext cx="4653090" cy="2617363"/>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3923414"/>
            <a:ext cx="4125433" cy="293458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97714" y="1306051"/>
            <a:ext cx="3846286" cy="5600192"/>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61372" y="3302448"/>
            <a:ext cx="5328000" cy="3555552"/>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788972" y="1326313"/>
            <a:ext cx="4185437" cy="2714192"/>
          </a:xfrm>
          <a:prstGeom prst="rect">
            <a:avLst/>
          </a:prstGeom>
        </p:spPr>
      </p:pic>
    </p:spTree>
    <p:extLst>
      <p:ext uri="{BB962C8B-B14F-4D97-AF65-F5344CB8AC3E}">
        <p14:creationId xmlns:p14="http://schemas.microsoft.com/office/powerpoint/2010/main" val="2564579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B3C32-F628-BF44-9512-5D112EF6E428}"/>
              </a:ext>
            </a:extLst>
          </p:cNvPr>
          <p:cNvSpPr>
            <a:spLocks noGrp="1"/>
          </p:cNvSpPr>
          <p:nvPr>
            <p:ph type="title"/>
          </p:nvPr>
        </p:nvSpPr>
        <p:spPr/>
        <p:txBody>
          <a:bodyPr/>
          <a:lstStyle/>
          <a:p>
            <a:r>
              <a:rPr lang="en-US" dirty="0"/>
              <a:t>Carlson</a:t>
            </a:r>
          </a:p>
        </p:txBody>
      </p:sp>
      <p:sp>
        <p:nvSpPr>
          <p:cNvPr id="3" name="Content Placeholder 2">
            <a:extLst>
              <a:ext uri="{FF2B5EF4-FFF2-40B4-BE49-F238E27FC236}">
                <a16:creationId xmlns:a16="http://schemas.microsoft.com/office/drawing/2014/main" id="{E3D164AB-5519-7E4D-A160-5F0806D507B6}"/>
              </a:ext>
            </a:extLst>
          </p:cNvPr>
          <p:cNvSpPr>
            <a:spLocks noGrp="1"/>
          </p:cNvSpPr>
          <p:nvPr>
            <p:ph idx="1"/>
          </p:nvPr>
        </p:nvSpPr>
        <p:spPr/>
        <p:txBody>
          <a:bodyPr>
            <a:normAutofit/>
          </a:bodyPr>
          <a:lstStyle/>
          <a:p>
            <a:r>
              <a:rPr lang="en-US" sz="2200" dirty="0"/>
              <a:t>(Of theatre and articulation through performance:)</a:t>
            </a:r>
          </a:p>
          <a:p>
            <a:r>
              <a:rPr lang="en-US" dirty="0"/>
              <a:t>‘Its practitioners, almost by definition, do not base their work upon characters previously created by other artists, but upon their own bodies, their own autobiographies, their own specific experiences in a culture or in the world, made performative by their consciousness of them and the process of displaying them for audiences.’ </a:t>
            </a:r>
            <a:r>
              <a:rPr lang="en-US" sz="2200" dirty="0"/>
              <a:t>(Carlson,1996:p5+6)</a:t>
            </a:r>
          </a:p>
        </p:txBody>
      </p:sp>
    </p:spTree>
    <p:extLst>
      <p:ext uri="{BB962C8B-B14F-4D97-AF65-F5344CB8AC3E}">
        <p14:creationId xmlns:p14="http://schemas.microsoft.com/office/powerpoint/2010/main" val="5107945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Performance Practices: Module Aims</a:t>
            </a:r>
          </a:p>
        </p:txBody>
      </p:sp>
      <p:sp>
        <p:nvSpPr>
          <p:cNvPr id="3" name="Content Placeholder 2"/>
          <p:cNvSpPr>
            <a:spLocks noGrp="1"/>
          </p:cNvSpPr>
          <p:nvPr>
            <p:ph idx="1"/>
          </p:nvPr>
        </p:nvSpPr>
        <p:spPr/>
        <p:txBody>
          <a:bodyPr>
            <a:normAutofit fontScale="92500"/>
          </a:bodyPr>
          <a:lstStyle/>
          <a:p>
            <a:pPr lvl="0"/>
            <a:endParaRPr lang="en-GB" dirty="0"/>
          </a:p>
          <a:p>
            <a:pPr lvl="0"/>
            <a:r>
              <a:rPr lang="en-GB" dirty="0"/>
              <a:t>To </a:t>
            </a:r>
            <a:r>
              <a:rPr lang="en-US" dirty="0"/>
              <a:t>introduce key analytical and critical concepts of performance in a contemporary context</a:t>
            </a:r>
            <a:r>
              <a:rPr lang="en-GB" dirty="0"/>
              <a:t>.</a:t>
            </a:r>
          </a:p>
          <a:p>
            <a:pPr lvl="0"/>
            <a:r>
              <a:rPr lang="en-US" dirty="0"/>
              <a:t>Encourage the development of communication skills and promote critical thinking.</a:t>
            </a:r>
            <a:endParaRPr lang="en-GB" dirty="0"/>
          </a:p>
          <a:p>
            <a:pPr lvl="0"/>
            <a:r>
              <a:rPr lang="en-US" dirty="0"/>
              <a:t>Equip students with the subject-specific terminologies, knowledge and skills necessary for carrying out analysis in theatre and performance.</a:t>
            </a:r>
            <a:endParaRPr lang="en-GB" dirty="0"/>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Outcomes</a:t>
            </a:r>
          </a:p>
        </p:txBody>
      </p:sp>
      <p:sp>
        <p:nvSpPr>
          <p:cNvPr id="3" name="Content Placeholder 2"/>
          <p:cNvSpPr>
            <a:spLocks noGrp="1"/>
          </p:cNvSpPr>
          <p:nvPr>
            <p:ph idx="1"/>
          </p:nvPr>
        </p:nvSpPr>
        <p:spPr/>
        <p:txBody>
          <a:bodyPr/>
          <a:lstStyle/>
          <a:p>
            <a:pPr lvl="0"/>
            <a:r>
              <a:rPr lang="en-US" dirty="0"/>
              <a:t>identify and discuss the main ideas and critical points in the development of performance during the 20th Century;</a:t>
            </a:r>
            <a:endParaRPr lang="en-GB" dirty="0"/>
          </a:p>
          <a:p>
            <a:pPr lvl="0"/>
            <a:r>
              <a:rPr lang="en-US" dirty="0"/>
              <a:t>define and describe critically the key discourses and theories – including roles and opportunities- in contemporary performance;</a:t>
            </a:r>
            <a:endParaRPr lang="en-GB" dirty="0"/>
          </a:p>
          <a:p>
            <a:pPr lvl="0"/>
            <a:r>
              <a:rPr lang="en-US" dirty="0"/>
              <a:t>communicate an analytical response to theories of live performance in context</a:t>
            </a:r>
            <a:r>
              <a:rPr lang="en-GB" dirty="0"/>
              <a:t>.</a:t>
            </a:r>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Assessment</a:t>
            </a:r>
          </a:p>
        </p:txBody>
      </p:sp>
      <p:sp>
        <p:nvSpPr>
          <p:cNvPr id="3" name="Content Placeholder 2"/>
          <p:cNvSpPr>
            <a:spLocks noGrp="1"/>
          </p:cNvSpPr>
          <p:nvPr>
            <p:ph idx="1"/>
          </p:nvPr>
        </p:nvSpPr>
        <p:spPr/>
        <p:txBody>
          <a:bodyPr>
            <a:normAutofit fontScale="92500" lnSpcReduction="20000"/>
          </a:bodyPr>
          <a:lstStyle/>
          <a:p>
            <a:pPr marL="0" indent="0" hangingPunct="0">
              <a:buNone/>
            </a:pPr>
            <a:endParaRPr lang="en-GB" b="1" dirty="0"/>
          </a:p>
          <a:p>
            <a:pPr hangingPunct="0"/>
            <a:r>
              <a:rPr lang="en-GB" dirty="0"/>
              <a:t>Students will be assessed on their ability to analyse and apply recognised theatre styles and practitioners to current contemporary performance situations. This will be explored using both academic and practical assessment methods.</a:t>
            </a:r>
            <a:endParaRPr lang="en-GB" b="1" dirty="0"/>
          </a:p>
          <a:p>
            <a:r>
              <a:rPr lang="en-US" b="1" dirty="0"/>
              <a:t>Coursework (2000 words) – 50%</a:t>
            </a:r>
          </a:p>
          <a:p>
            <a:endParaRPr lang="en-US" b="1" dirty="0"/>
          </a:p>
          <a:p>
            <a:r>
              <a:rPr lang="en-US" b="1" dirty="0"/>
              <a:t>Specific assignment brief for ‘22.</a:t>
            </a:r>
          </a:p>
          <a:p>
            <a:endParaRPr lang="en-US" b="1" dirty="0"/>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Assessment</a:t>
            </a:r>
            <a:endParaRPr lang="en-GB" dirty="0"/>
          </a:p>
        </p:txBody>
      </p:sp>
      <p:sp>
        <p:nvSpPr>
          <p:cNvPr id="3" name="Content Placeholder 2"/>
          <p:cNvSpPr>
            <a:spLocks noGrp="1"/>
          </p:cNvSpPr>
          <p:nvPr>
            <p:ph idx="1"/>
          </p:nvPr>
        </p:nvSpPr>
        <p:spPr/>
        <p:txBody>
          <a:bodyPr/>
          <a:lstStyle/>
          <a:p>
            <a:r>
              <a:rPr lang="en-US" b="1" dirty="0"/>
              <a:t>Practical (10 minutes) – 50%</a:t>
            </a:r>
          </a:p>
          <a:p>
            <a:endParaRPr lang="en-GB" dirty="0"/>
          </a:p>
          <a:p>
            <a:r>
              <a:rPr lang="en-US" sz="2600" u="sng" dirty="0"/>
              <a:t>Exemplar </a:t>
            </a:r>
            <a:endParaRPr lang="en-GB" sz="2600" dirty="0"/>
          </a:p>
          <a:p>
            <a:pPr hangingPunct="0"/>
            <a:r>
              <a:rPr lang="en-GB" dirty="0"/>
              <a:t>Produce a performative lecture demonstrating two contrasting forms of performance from the period studied.</a:t>
            </a:r>
          </a:p>
          <a:p>
            <a:pPr hangingPunct="0"/>
            <a:endParaRPr lang="en-GB" b="1" dirty="0"/>
          </a:p>
          <a:p>
            <a:pPr hangingPunct="0"/>
            <a:endParaRPr lang="en-GB" b="1" dirty="0"/>
          </a:p>
          <a:p>
            <a:endParaRPr lang="en-GB" dirty="0"/>
          </a:p>
        </p:txBody>
      </p:sp>
    </p:spTree>
    <p:extLst>
      <p:ext uri="{BB962C8B-B14F-4D97-AF65-F5344CB8AC3E}">
        <p14:creationId xmlns:p14="http://schemas.microsoft.com/office/powerpoint/2010/main" val="1815525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0337"/>
            <a:ext cx="8229600" cy="1143000"/>
          </a:xfrm>
        </p:spPr>
        <p:txBody>
          <a:bodyPr/>
          <a:lstStyle/>
          <a:p>
            <a:r>
              <a:rPr lang="en-US" dirty="0"/>
              <a:t>The Beginning…</a:t>
            </a:r>
          </a:p>
        </p:txBody>
      </p:sp>
      <p:sp>
        <p:nvSpPr>
          <p:cNvPr id="3" name="Content Placeholder 2"/>
          <p:cNvSpPr>
            <a:spLocks noGrp="1"/>
          </p:cNvSpPr>
          <p:nvPr>
            <p:ph idx="1"/>
          </p:nvPr>
        </p:nvSpPr>
        <p:spPr/>
        <p:txBody>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pic>
        <p:nvPicPr>
          <p:cNvPr id="4" name="Picture 3"/>
          <p:cNvPicPr>
            <a:picLocks noChangeAspect="1"/>
          </p:cNvPicPr>
          <p:nvPr/>
        </p:nvPicPr>
        <p:blipFill rotWithShape="1">
          <a:blip r:embed="rId3"/>
          <a:srcRect t="12947"/>
          <a:stretch/>
        </p:blipFill>
        <p:spPr>
          <a:xfrm>
            <a:off x="0" y="1101882"/>
            <a:ext cx="9144000" cy="5756118"/>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0337"/>
            <a:ext cx="8229600" cy="1143000"/>
          </a:xfrm>
        </p:spPr>
        <p:txBody>
          <a:bodyPr/>
          <a:lstStyle/>
          <a:p>
            <a:r>
              <a:rPr lang="en-US" dirty="0"/>
              <a:t>The Beginning…</a:t>
            </a:r>
          </a:p>
        </p:txBody>
      </p:sp>
      <p:sp>
        <p:nvSpPr>
          <p:cNvPr id="3" name="Content Placeholder 2"/>
          <p:cNvSpPr>
            <a:spLocks noGrp="1"/>
          </p:cNvSpPr>
          <p:nvPr>
            <p:ph idx="1"/>
          </p:nvPr>
        </p:nvSpPr>
        <p:spPr/>
        <p:txBody>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pic>
        <p:nvPicPr>
          <p:cNvPr id="4" name="Picture 3"/>
          <p:cNvPicPr>
            <a:picLocks noChangeAspect="1"/>
          </p:cNvPicPr>
          <p:nvPr/>
        </p:nvPicPr>
        <p:blipFill rotWithShape="1">
          <a:blip r:embed="rId3"/>
          <a:srcRect t="12947"/>
          <a:stretch/>
        </p:blipFill>
        <p:spPr>
          <a:xfrm>
            <a:off x="0" y="1101882"/>
            <a:ext cx="9144000" cy="5756118"/>
          </a:xfrm>
          <a:prstGeom prst="rect">
            <a:avLst/>
          </a:prstGeom>
        </p:spPr>
      </p:pic>
      <p:sp>
        <p:nvSpPr>
          <p:cNvPr id="5" name="TextBox 4">
            <a:extLst>
              <a:ext uri="{FF2B5EF4-FFF2-40B4-BE49-F238E27FC236}">
                <a16:creationId xmlns:a16="http://schemas.microsoft.com/office/drawing/2014/main" id="{9C2FF9DC-4BD5-3748-AD7B-29ACA9E5D359}"/>
              </a:ext>
            </a:extLst>
          </p:cNvPr>
          <p:cNvSpPr txBox="1"/>
          <p:nvPr/>
        </p:nvSpPr>
        <p:spPr>
          <a:xfrm>
            <a:off x="1137803" y="5756118"/>
            <a:ext cx="7291754" cy="769441"/>
          </a:xfrm>
          <a:prstGeom prst="rect">
            <a:avLst/>
          </a:prstGeom>
          <a:noFill/>
        </p:spPr>
        <p:txBody>
          <a:bodyPr wrap="square" rtlCol="0">
            <a:spAutoFit/>
          </a:bodyPr>
          <a:lstStyle/>
          <a:p>
            <a:r>
              <a:rPr lang="en-US" sz="4400" dirty="0">
                <a:solidFill>
                  <a:schemeClr val="bg1"/>
                </a:solidFill>
              </a:rPr>
              <a:t>Narrative is the soul of drama…</a:t>
            </a:r>
          </a:p>
        </p:txBody>
      </p:sp>
    </p:spTree>
    <p:extLst>
      <p:ext uri="{BB962C8B-B14F-4D97-AF65-F5344CB8AC3E}">
        <p14:creationId xmlns:p14="http://schemas.microsoft.com/office/powerpoint/2010/main" val="19679451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366889" y="1600200"/>
            <a:ext cx="9877778" cy="52578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endParaRPr lang="en-US" dirty="0"/>
          </a:p>
        </p:txBody>
      </p:sp>
      <p:pic>
        <p:nvPicPr>
          <p:cNvPr id="5" name="Picture 4"/>
          <p:cNvPicPr>
            <a:picLocks noChangeAspect="1"/>
          </p:cNvPicPr>
          <p:nvPr/>
        </p:nvPicPr>
        <p:blipFill>
          <a:blip r:embed="rId2"/>
          <a:stretch>
            <a:fillRect/>
          </a:stretch>
        </p:blipFill>
        <p:spPr>
          <a:xfrm>
            <a:off x="1553721" y="1417638"/>
            <a:ext cx="6036557" cy="528373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1528020" y="2044700"/>
            <a:ext cx="6350000" cy="3086100"/>
          </a:xfrm>
          <a:prstGeom prst="rect">
            <a:avLst/>
          </a:prstGeom>
        </p:spPr>
      </p:pic>
      <p:pic>
        <p:nvPicPr>
          <p:cNvPr id="6" name="Picture 5"/>
          <p:cNvPicPr>
            <a:picLocks noChangeAspect="1"/>
          </p:cNvPicPr>
          <p:nvPr/>
        </p:nvPicPr>
        <p:blipFill>
          <a:blip r:embed="rId3"/>
          <a:stretch>
            <a:fillRect/>
          </a:stretch>
        </p:blipFill>
        <p:spPr>
          <a:xfrm>
            <a:off x="-59214" y="1897811"/>
            <a:ext cx="9262427" cy="4960189"/>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r>
              <a:rPr lang="en-US" dirty="0"/>
              <a:t>Less than we actually think.</a:t>
            </a:r>
          </a:p>
          <a:p>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r>
              <a:rPr lang="en-US" dirty="0"/>
              <a:t>Less than we actually think.</a:t>
            </a:r>
          </a:p>
          <a:p>
            <a:endParaRPr lang="en-US" dirty="0"/>
          </a:p>
          <a:p>
            <a:r>
              <a:rPr lang="en-US" dirty="0"/>
              <a:t>Who watched theatre?</a:t>
            </a:r>
          </a:p>
          <a:p>
            <a:endParaRPr lang="en-US" dirty="0"/>
          </a:p>
        </p:txBody>
      </p:sp>
    </p:spTree>
    <p:extLst>
      <p:ext uri="{BB962C8B-B14F-4D97-AF65-F5344CB8AC3E}">
        <p14:creationId xmlns:p14="http://schemas.microsoft.com/office/powerpoint/2010/main" val="37063944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r>
              <a:rPr lang="en-US" dirty="0"/>
              <a:t>Less than we actually think.</a:t>
            </a:r>
          </a:p>
          <a:p>
            <a:endParaRPr lang="en-US" dirty="0"/>
          </a:p>
          <a:p>
            <a:r>
              <a:rPr lang="en-US" dirty="0"/>
              <a:t>Who watched theatre?</a:t>
            </a:r>
          </a:p>
          <a:p>
            <a:endParaRPr lang="en-US" dirty="0"/>
          </a:p>
          <a:p>
            <a:r>
              <a:rPr lang="en-US" dirty="0"/>
              <a:t>When was theatre presented?</a:t>
            </a:r>
          </a:p>
          <a:p>
            <a:endParaRPr lang="en-US" dirty="0"/>
          </a:p>
        </p:txBody>
      </p:sp>
    </p:spTree>
    <p:extLst>
      <p:ext uri="{BB962C8B-B14F-4D97-AF65-F5344CB8AC3E}">
        <p14:creationId xmlns:p14="http://schemas.microsoft.com/office/powerpoint/2010/main" val="22049575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r>
              <a:rPr lang="en-US" dirty="0"/>
              <a:t>Less than we actually think.</a:t>
            </a:r>
          </a:p>
          <a:p>
            <a:endParaRPr lang="en-US" dirty="0"/>
          </a:p>
          <a:p>
            <a:r>
              <a:rPr lang="en-US" dirty="0"/>
              <a:t>Who watched theatre?</a:t>
            </a:r>
          </a:p>
          <a:p>
            <a:endParaRPr lang="en-US" dirty="0"/>
          </a:p>
          <a:p>
            <a:r>
              <a:rPr lang="en-US" dirty="0"/>
              <a:t>When was theatre presented?</a:t>
            </a:r>
          </a:p>
          <a:p>
            <a:endParaRPr lang="en-US" dirty="0"/>
          </a:p>
          <a:p>
            <a:r>
              <a:rPr lang="en-US" dirty="0"/>
              <a:t>What was it for?</a:t>
            </a:r>
          </a:p>
        </p:txBody>
      </p:sp>
    </p:spTree>
    <p:extLst>
      <p:ext uri="{BB962C8B-B14F-4D97-AF65-F5344CB8AC3E}">
        <p14:creationId xmlns:p14="http://schemas.microsoft.com/office/powerpoint/2010/main" val="41907510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Some words:</a:t>
            </a:r>
          </a:p>
        </p:txBody>
      </p:sp>
      <p:sp>
        <p:nvSpPr>
          <p:cNvPr id="3" name="Content Placeholder 2"/>
          <p:cNvSpPr>
            <a:spLocks noGrp="1"/>
          </p:cNvSpPr>
          <p:nvPr>
            <p:ph idx="1"/>
          </p:nvPr>
        </p:nvSpPr>
        <p:spPr/>
        <p:txBody>
          <a:bodyPr>
            <a:normAutofit fontScale="92500" lnSpcReduction="10000"/>
          </a:bodyPr>
          <a:lstStyle/>
          <a:p>
            <a:r>
              <a:rPr lang="en-US" dirty="0" err="1"/>
              <a:t>Theatr(e</a:t>
            </a:r>
            <a:r>
              <a:rPr lang="en-US" dirty="0"/>
              <a:t>) – Greek – literally ‘to see or watch’</a:t>
            </a:r>
          </a:p>
          <a:p>
            <a:endParaRPr lang="en-US" dirty="0"/>
          </a:p>
          <a:p>
            <a:r>
              <a:rPr lang="en-US" dirty="0"/>
              <a:t>Drama – Greek – literally ‘to do’ / action/ deed</a:t>
            </a:r>
          </a:p>
          <a:p>
            <a:endParaRPr lang="en-US" dirty="0"/>
          </a:p>
          <a:p>
            <a:r>
              <a:rPr lang="en-US" dirty="0"/>
              <a:t>Stage – separates actors from spectators</a:t>
            </a:r>
          </a:p>
          <a:p>
            <a:endParaRPr lang="en-US" dirty="0"/>
          </a:p>
          <a:p>
            <a:r>
              <a:rPr lang="en-US" dirty="0"/>
              <a:t>Festival – Times when no work is done, can include processions, dancing, drink and general merriment. </a:t>
            </a:r>
            <a:r>
              <a:rPr lang="en-US" sz="1900" dirty="0"/>
              <a:t>(Taylor, 2004:1-5)</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Dionysus</a:t>
            </a:r>
          </a:p>
        </p:txBody>
      </p:sp>
      <p:sp>
        <p:nvSpPr>
          <p:cNvPr id="3" name="Content Placeholder 2"/>
          <p:cNvSpPr>
            <a:spLocks noGrp="1"/>
          </p:cNvSpPr>
          <p:nvPr>
            <p:ph idx="1"/>
          </p:nvPr>
        </p:nvSpPr>
        <p:spPr/>
        <p:txBody>
          <a:bodyPr>
            <a:normAutofit fontScale="92500" lnSpcReduction="10000"/>
          </a:bodyPr>
          <a:lstStyle/>
          <a:p>
            <a:r>
              <a:rPr lang="en-US" dirty="0"/>
              <a:t>God of wine, revelry, goats, fertility, wild nature, disguise, illusion, transformation.</a:t>
            </a:r>
          </a:p>
          <a:p>
            <a:endParaRPr lang="en-US" dirty="0"/>
          </a:p>
          <a:p>
            <a:r>
              <a:rPr lang="en-US" dirty="0"/>
              <a:t>Had four large festivals attributed to him:</a:t>
            </a:r>
          </a:p>
          <a:p>
            <a:r>
              <a:rPr lang="en-US" dirty="0" err="1"/>
              <a:t>Anthesteria</a:t>
            </a:r>
            <a:r>
              <a:rPr lang="en-US" dirty="0"/>
              <a:t> (Jan-Feb)</a:t>
            </a:r>
          </a:p>
          <a:p>
            <a:r>
              <a:rPr lang="en-US" dirty="0" err="1"/>
              <a:t>Lenaia</a:t>
            </a:r>
            <a:r>
              <a:rPr lang="en-US" dirty="0"/>
              <a:t> (January-</a:t>
            </a:r>
            <a:r>
              <a:rPr lang="en-US" dirty="0" err="1"/>
              <a:t>ish</a:t>
            </a:r>
            <a:r>
              <a:rPr lang="en-US" dirty="0"/>
              <a:t>)</a:t>
            </a:r>
          </a:p>
          <a:p>
            <a:r>
              <a:rPr lang="en-US" dirty="0"/>
              <a:t>Country or Rural </a:t>
            </a:r>
            <a:r>
              <a:rPr lang="en-US" dirty="0" err="1"/>
              <a:t>Dionysia</a:t>
            </a:r>
            <a:r>
              <a:rPr lang="en-US" dirty="0"/>
              <a:t> (December-</a:t>
            </a:r>
            <a:r>
              <a:rPr lang="en-US" dirty="0" err="1"/>
              <a:t>ish</a:t>
            </a:r>
            <a:r>
              <a:rPr lang="en-US" dirty="0"/>
              <a:t>)</a:t>
            </a:r>
          </a:p>
          <a:p>
            <a:r>
              <a:rPr lang="en-US" dirty="0"/>
              <a:t>Great </a:t>
            </a:r>
            <a:r>
              <a:rPr lang="en-US" dirty="0" err="1"/>
              <a:t>Dionysia</a:t>
            </a:r>
            <a:r>
              <a:rPr lang="en-US" dirty="0"/>
              <a:t> (end of March)</a:t>
            </a:r>
          </a:p>
          <a:p>
            <a:r>
              <a:rPr lang="en-US" sz="2595" dirty="0"/>
              <a:t>(and many smaller local ones)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And how is he connected to theatre?</a:t>
            </a:r>
          </a:p>
        </p:txBody>
      </p:sp>
      <p:sp>
        <p:nvSpPr>
          <p:cNvPr id="3" name="Content Placeholder 2"/>
          <p:cNvSpPr>
            <a:spLocks noGrp="1"/>
          </p:cNvSpPr>
          <p:nvPr>
            <p:ph idx="1"/>
          </p:nvPr>
        </p:nvSpPr>
        <p:spPr/>
        <p:txBody>
          <a:bodyPr>
            <a:normAutofit lnSpcReduction="10000"/>
          </a:bodyPr>
          <a:lstStyle/>
          <a:p>
            <a:r>
              <a:rPr lang="en-US" dirty="0"/>
              <a:t>The woman followers of Dionysus – Bacchants and Maenads - would desert their homes and go on a revel in the mountains which had an orgiastic ending, where masks may be worn and the revelers ate raw meat. </a:t>
            </a:r>
          </a:p>
          <a:p>
            <a:r>
              <a:rPr lang="en-US" dirty="0"/>
              <a:t>By eating the meat they ‘transformed’ into someone else – essentially not themselves, and so Dionysus became associated with the transformation. </a:t>
            </a:r>
            <a:r>
              <a:rPr lang="en-US" sz="1800" dirty="0"/>
              <a:t>(Taylor, 2004:7)</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else do we know?</a:t>
            </a:r>
          </a:p>
        </p:txBody>
      </p:sp>
      <p:sp>
        <p:nvSpPr>
          <p:cNvPr id="3" name="Content Placeholder 2"/>
          <p:cNvSpPr>
            <a:spLocks noGrp="1"/>
          </p:cNvSpPr>
          <p:nvPr>
            <p:ph idx="1"/>
          </p:nvPr>
        </p:nvSpPr>
        <p:spPr/>
        <p:txBody>
          <a:bodyPr/>
          <a:lstStyle/>
          <a:p>
            <a:r>
              <a:rPr lang="en-US" dirty="0"/>
              <a:t>Comedies – to make you laugh.</a:t>
            </a:r>
          </a:p>
          <a:p>
            <a:r>
              <a:rPr lang="en-US" dirty="0"/>
              <a:t>Tragedies – not what we think also means  ‘goat-song’.</a:t>
            </a:r>
          </a:p>
          <a:p>
            <a:r>
              <a:rPr lang="en-US" dirty="0"/>
              <a:t>…but of course to include human suffering and audience catharsis. Popular and competitive.</a:t>
            </a:r>
          </a:p>
          <a:p>
            <a:r>
              <a:rPr lang="en-US" dirty="0"/>
              <a:t>Satyr Plays – very little known – rude.</a:t>
            </a:r>
          </a:p>
          <a:p>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endParaRPr lang="en-US" dirty="0"/>
          </a:p>
          <a:p>
            <a:r>
              <a:rPr lang="en-US" dirty="0"/>
              <a:t>‘We can only understand what Greek theatre was like in the past by looking through the eyes of the present. Conversely, our view of the present is shaped by the past, thanks to assumptions about ‘theatre’ that we have inherited.’</a:t>
            </a:r>
          </a:p>
          <a:p>
            <a:r>
              <a:rPr lang="en-US" sz="1800" dirty="0"/>
              <a:t>(Wiles, 2010:179)</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r>
              <a:rPr lang="en-US" dirty="0"/>
              <a:t>Can a Greek theatre performance be ‘authentic’?</a:t>
            </a:r>
          </a:p>
          <a:p>
            <a:endParaRPr lang="en-US" dirty="0"/>
          </a:p>
          <a:p>
            <a:r>
              <a:rPr lang="en-US" dirty="0"/>
              <a:t>‘What seems authentic to one generation seems stilted, ill-researched and irrelevant to the next’</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we know about Greek theatre?</a:t>
            </a:r>
          </a:p>
        </p:txBody>
      </p:sp>
      <p:sp>
        <p:nvSpPr>
          <p:cNvPr id="3" name="Content Placeholder 2"/>
          <p:cNvSpPr>
            <a:spLocks noGrp="1"/>
          </p:cNvSpPr>
          <p:nvPr>
            <p:ph idx="1"/>
          </p:nvPr>
        </p:nvSpPr>
        <p:spPr/>
        <p:txBody>
          <a:bodyPr/>
          <a:lstStyle/>
          <a:p>
            <a:endParaRPr lang="en-US" dirty="0"/>
          </a:p>
          <a:p>
            <a:r>
              <a:rPr lang="en-US" dirty="0"/>
              <a:t>Who watched theatre?</a:t>
            </a:r>
          </a:p>
          <a:p>
            <a:endParaRPr lang="en-US" dirty="0"/>
          </a:p>
          <a:p>
            <a:r>
              <a:rPr lang="en-US" dirty="0"/>
              <a:t>When was theatre presented?</a:t>
            </a:r>
          </a:p>
          <a:p>
            <a:endParaRPr lang="en-US" dirty="0"/>
          </a:p>
          <a:p>
            <a:r>
              <a:rPr lang="en-US" dirty="0"/>
              <a:t>What was it for?</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a:p>
            <a:endParaRPr lang="en-US" dirty="0"/>
          </a:p>
          <a:p>
            <a:r>
              <a:rPr lang="en-US" dirty="0"/>
              <a:t>‘Theatre was seen as the total art form which ‘harmonizes all the faculties of man, Poetry, Music, Dancing, Acting, Architecture, Painting, Sculpture.’ </a:t>
            </a:r>
            <a:r>
              <a:rPr lang="en-US" sz="1800" dirty="0"/>
              <a:t>(Wiles, 2010:183)</a:t>
            </a:r>
          </a:p>
          <a:p>
            <a:endParaRPr lang="en-US" dirty="0"/>
          </a:p>
          <a:p>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a:p>
            <a:endParaRPr lang="en-US" dirty="0"/>
          </a:p>
          <a:p>
            <a:r>
              <a:rPr lang="en-US" dirty="0"/>
              <a:t>‘…Greek theatre required the right social relationships as well as the right spatial relationships.’ </a:t>
            </a:r>
            <a:r>
              <a:rPr lang="en-US" sz="1800" dirty="0"/>
              <a:t>(Wiles, 2010:188)</a:t>
            </a:r>
          </a:p>
          <a:p>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endParaRPr lang="en-US" dirty="0"/>
          </a:p>
          <a:p>
            <a:r>
              <a:rPr lang="en-US" sz="2500" dirty="0"/>
              <a:t>Discussing a 1927 production of Prometheus at Delphi by Eva Palmer-</a:t>
            </a:r>
            <a:r>
              <a:rPr lang="en-US" sz="2500" dirty="0" err="1"/>
              <a:t>Sikelianos</a:t>
            </a:r>
            <a:r>
              <a:rPr lang="en-US" sz="2500" dirty="0"/>
              <a:t>:</a:t>
            </a:r>
          </a:p>
          <a:p>
            <a:r>
              <a:rPr lang="en-US" dirty="0"/>
              <a:t>‘The goal of recreating the past for its own sake is doomed to failure; the only useful and intellectually valid activity is to create a performance that engages an audience in the present.’ (ibid)</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Performance context</a:t>
            </a:r>
          </a:p>
        </p:txBody>
      </p:sp>
      <p:sp>
        <p:nvSpPr>
          <p:cNvPr id="3" name="Content Placeholder 2"/>
          <p:cNvSpPr>
            <a:spLocks noGrp="1"/>
          </p:cNvSpPr>
          <p:nvPr>
            <p:ph idx="1"/>
          </p:nvPr>
        </p:nvSpPr>
        <p:spPr/>
        <p:txBody>
          <a:bodyPr/>
          <a:lstStyle/>
          <a:p>
            <a:r>
              <a:rPr lang="en-US" dirty="0"/>
              <a:t>A director may attempt to ‘assert his or her dominant role in the creative process by setting up a dialogue between some well known text and a new directorial interpretation.’ </a:t>
            </a:r>
            <a:r>
              <a:rPr lang="en-US" sz="1800" dirty="0"/>
              <a:t>(Wiles, 2010:190)</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Tradition and ‘contemporary’</a:t>
            </a:r>
          </a:p>
        </p:txBody>
      </p:sp>
      <p:sp>
        <p:nvSpPr>
          <p:cNvPr id="3" name="Content Placeholder 2"/>
          <p:cNvSpPr>
            <a:spLocks noGrp="1"/>
          </p:cNvSpPr>
          <p:nvPr>
            <p:ph idx="1"/>
          </p:nvPr>
        </p:nvSpPr>
        <p:spPr/>
        <p:txBody>
          <a:bodyPr>
            <a:normAutofit/>
          </a:bodyPr>
          <a:lstStyle/>
          <a:p>
            <a:r>
              <a:rPr lang="en-US" dirty="0"/>
              <a:t>Electra (for 80’s director </a:t>
            </a:r>
            <a:r>
              <a:rPr lang="en-US" dirty="0" err="1"/>
              <a:t>Vitez</a:t>
            </a:r>
            <a:r>
              <a:rPr lang="en-US" dirty="0"/>
              <a:t>) allowed him to support </a:t>
            </a:r>
            <a:r>
              <a:rPr lang="en-US" dirty="0" err="1"/>
              <a:t>Brechtian</a:t>
            </a:r>
            <a:r>
              <a:rPr lang="en-US" dirty="0"/>
              <a:t> ideas such as ‘it is impossible to be moral in an immoral society’ in production. </a:t>
            </a:r>
          </a:p>
          <a:p>
            <a:endParaRPr lang="en-US" dirty="0"/>
          </a:p>
          <a:p>
            <a:r>
              <a:rPr lang="en-US" dirty="0"/>
              <a:t>Because of the seemingly continual cycle of death Electra was ‘devoid of any emotional resolution or moral statement.’ </a:t>
            </a:r>
            <a:r>
              <a:rPr lang="en-US" sz="1800" dirty="0"/>
              <a:t>(Wiles, 2010:191)</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…Received knowledge?</a:t>
            </a:r>
          </a:p>
        </p:txBody>
      </p:sp>
      <p:sp>
        <p:nvSpPr>
          <p:cNvPr id="3" name="Content Placeholder 2"/>
          <p:cNvSpPr>
            <a:spLocks noGrp="1"/>
          </p:cNvSpPr>
          <p:nvPr>
            <p:ph idx="1"/>
          </p:nvPr>
        </p:nvSpPr>
        <p:spPr/>
        <p:txBody>
          <a:bodyPr/>
          <a:lstStyle/>
          <a:p>
            <a:endParaRPr lang="en-US" dirty="0"/>
          </a:p>
          <a:p>
            <a:r>
              <a:rPr lang="en-US" dirty="0"/>
              <a:t>The interest of the director of the 1986 production of Electra – </a:t>
            </a:r>
            <a:r>
              <a:rPr lang="en-US" dirty="0" err="1"/>
              <a:t>Vitez</a:t>
            </a:r>
            <a:r>
              <a:rPr lang="en-US" dirty="0"/>
              <a:t>- ‘had shifted …from the gap between past and present to the active processes of remembering the past and reconstituting it in the imagination.’ </a:t>
            </a:r>
          </a:p>
          <a:p>
            <a:r>
              <a:rPr lang="en-US" sz="1800" dirty="0"/>
              <a:t>(Wiles, 2010:193)</a:t>
            </a:r>
          </a:p>
          <a:p>
            <a:endParaRPr lang="en-US" dirty="0"/>
          </a:p>
          <a:p>
            <a:endParaRPr 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94886-1874-2146-8589-BF5D7F0F9964}"/>
              </a:ext>
            </a:extLst>
          </p:cNvPr>
          <p:cNvSpPr>
            <a:spLocks noGrp="1"/>
          </p:cNvSpPr>
          <p:nvPr>
            <p:ph type="title"/>
          </p:nvPr>
        </p:nvSpPr>
        <p:spPr/>
        <p:txBody>
          <a:bodyPr>
            <a:normAutofit fontScale="90000"/>
          </a:bodyPr>
          <a:lstStyle/>
          <a:p>
            <a:r>
              <a:rPr lang="en-US" dirty="0"/>
              <a:t>Important interruption of perceived knowledge</a:t>
            </a:r>
          </a:p>
        </p:txBody>
      </p:sp>
      <p:sp>
        <p:nvSpPr>
          <p:cNvPr id="3" name="Content Placeholder 2">
            <a:extLst>
              <a:ext uri="{FF2B5EF4-FFF2-40B4-BE49-F238E27FC236}">
                <a16:creationId xmlns:a16="http://schemas.microsoft.com/office/drawing/2014/main" id="{807C72BB-B9F9-EB4D-B088-420752D7419D}"/>
              </a:ext>
            </a:extLst>
          </p:cNvPr>
          <p:cNvSpPr>
            <a:spLocks noGrp="1"/>
          </p:cNvSpPr>
          <p:nvPr>
            <p:ph idx="1"/>
          </p:nvPr>
        </p:nvSpPr>
        <p:spPr/>
        <p:txBody>
          <a:bodyPr/>
          <a:lstStyle/>
          <a:p>
            <a:endParaRPr lang="en-US" dirty="0"/>
          </a:p>
          <a:p>
            <a:r>
              <a:rPr lang="en-US" dirty="0"/>
              <a:t>‘White-ness overtly and covertly pervades the texts and linguistic structures and those who do not share a white lineage or hue are decentered, misaligned and exiled from a theatre history that they rightfully co-constructed.’ </a:t>
            </a:r>
            <a:r>
              <a:rPr lang="en-US" sz="2000" dirty="0"/>
              <a:t>(Luckett, 2017:p1)</a:t>
            </a:r>
          </a:p>
        </p:txBody>
      </p:sp>
    </p:spTree>
    <p:extLst>
      <p:ext uri="{BB962C8B-B14F-4D97-AF65-F5344CB8AC3E}">
        <p14:creationId xmlns:p14="http://schemas.microsoft.com/office/powerpoint/2010/main" val="17625353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941D-7450-3249-81EA-2BCDF29B1106}"/>
              </a:ext>
            </a:extLst>
          </p:cNvPr>
          <p:cNvSpPr>
            <a:spLocks noGrp="1"/>
          </p:cNvSpPr>
          <p:nvPr>
            <p:ph type="title"/>
          </p:nvPr>
        </p:nvSpPr>
        <p:spPr/>
        <p:txBody>
          <a:bodyPr>
            <a:normAutofit fontScale="90000"/>
          </a:bodyPr>
          <a:lstStyle/>
          <a:p>
            <a:r>
              <a:rPr lang="en-US" dirty="0"/>
              <a:t>Important interruption of perceived knowledge</a:t>
            </a:r>
          </a:p>
        </p:txBody>
      </p:sp>
      <p:sp>
        <p:nvSpPr>
          <p:cNvPr id="3" name="Content Placeholder 2">
            <a:extLst>
              <a:ext uri="{FF2B5EF4-FFF2-40B4-BE49-F238E27FC236}">
                <a16:creationId xmlns:a16="http://schemas.microsoft.com/office/drawing/2014/main" id="{D4A9A1CD-3A46-0E46-AEAD-F3B66D63239E}"/>
              </a:ext>
            </a:extLst>
          </p:cNvPr>
          <p:cNvSpPr>
            <a:spLocks noGrp="1"/>
          </p:cNvSpPr>
          <p:nvPr>
            <p:ph idx="1"/>
          </p:nvPr>
        </p:nvSpPr>
        <p:spPr/>
        <p:txBody>
          <a:bodyPr/>
          <a:lstStyle/>
          <a:p>
            <a:endParaRPr lang="en-US" dirty="0"/>
          </a:p>
          <a:p>
            <a:r>
              <a:rPr lang="en-US" dirty="0"/>
              <a:t>‘(However,) long before the Greeks, wall paintings and drawing in African caves suggest that humans participated in spiritual rituals that were theatrical in nature. The shamans (actors) dressed in religious clothing (costumes) and enacted rituals (scripts) to the tribal members (audience).’ </a:t>
            </a:r>
            <a:r>
              <a:rPr lang="en-US" sz="2000" dirty="0"/>
              <a:t>(Luckett, 2017:p1)</a:t>
            </a:r>
          </a:p>
        </p:txBody>
      </p:sp>
    </p:spTree>
    <p:extLst>
      <p:ext uri="{BB962C8B-B14F-4D97-AF65-F5344CB8AC3E}">
        <p14:creationId xmlns:p14="http://schemas.microsoft.com/office/powerpoint/2010/main" val="26098849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35D0D-ABC4-094D-8C07-8CEED7CE24B2}"/>
              </a:ext>
            </a:extLst>
          </p:cNvPr>
          <p:cNvSpPr>
            <a:spLocks noGrp="1"/>
          </p:cNvSpPr>
          <p:nvPr>
            <p:ph type="title"/>
          </p:nvPr>
        </p:nvSpPr>
        <p:spPr/>
        <p:txBody>
          <a:bodyPr>
            <a:normAutofit fontScale="90000"/>
          </a:bodyPr>
          <a:lstStyle/>
          <a:p>
            <a:r>
              <a:rPr lang="en-US" dirty="0"/>
              <a:t>Important interruption of perceived knowledge</a:t>
            </a:r>
          </a:p>
        </p:txBody>
      </p:sp>
      <p:sp>
        <p:nvSpPr>
          <p:cNvPr id="3" name="Content Placeholder 2">
            <a:extLst>
              <a:ext uri="{FF2B5EF4-FFF2-40B4-BE49-F238E27FC236}">
                <a16:creationId xmlns:a16="http://schemas.microsoft.com/office/drawing/2014/main" id="{38592D35-17F3-4D4D-B07E-CE8AAE2F4E84}"/>
              </a:ext>
            </a:extLst>
          </p:cNvPr>
          <p:cNvSpPr>
            <a:spLocks noGrp="1"/>
          </p:cNvSpPr>
          <p:nvPr>
            <p:ph idx="1"/>
          </p:nvPr>
        </p:nvSpPr>
        <p:spPr/>
        <p:txBody>
          <a:bodyPr/>
          <a:lstStyle/>
          <a:p>
            <a:endParaRPr lang="en-US" dirty="0"/>
          </a:p>
          <a:p>
            <a:endParaRPr lang="en-US" dirty="0"/>
          </a:p>
          <a:p>
            <a:r>
              <a:rPr lang="en-US" dirty="0"/>
              <a:t>‘It was also common for men to share stories of their hunting adventures. Additionally, tribal members engaged in dancing and singing in religious ceremonies to the gods. </a:t>
            </a:r>
            <a:r>
              <a:rPr lang="en-US" sz="2000" dirty="0"/>
              <a:t>(Luckett, 2017:p1-2)</a:t>
            </a:r>
          </a:p>
        </p:txBody>
      </p:sp>
    </p:spTree>
    <p:extLst>
      <p:ext uri="{BB962C8B-B14F-4D97-AF65-F5344CB8AC3E}">
        <p14:creationId xmlns:p14="http://schemas.microsoft.com/office/powerpoint/2010/main" val="10406056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A2EB6-D2F1-3C45-8E1D-EC1D4883E015}"/>
              </a:ext>
            </a:extLst>
          </p:cNvPr>
          <p:cNvSpPr>
            <a:spLocks noGrp="1"/>
          </p:cNvSpPr>
          <p:nvPr>
            <p:ph type="title"/>
          </p:nvPr>
        </p:nvSpPr>
        <p:spPr/>
        <p:txBody>
          <a:bodyPr/>
          <a:lstStyle/>
          <a:p>
            <a:r>
              <a:rPr lang="en-US" dirty="0"/>
              <a:t>Methods </a:t>
            </a:r>
          </a:p>
        </p:txBody>
      </p:sp>
      <p:sp>
        <p:nvSpPr>
          <p:cNvPr id="3" name="Content Placeholder 2">
            <a:extLst>
              <a:ext uri="{FF2B5EF4-FFF2-40B4-BE49-F238E27FC236}">
                <a16:creationId xmlns:a16="http://schemas.microsoft.com/office/drawing/2014/main" id="{06BDAA94-DD52-6940-A019-7B605B0BD7B8}"/>
              </a:ext>
            </a:extLst>
          </p:cNvPr>
          <p:cNvSpPr>
            <a:spLocks noGrp="1"/>
          </p:cNvSpPr>
          <p:nvPr>
            <p:ph idx="1"/>
          </p:nvPr>
        </p:nvSpPr>
        <p:spPr/>
        <p:txBody>
          <a:bodyPr/>
          <a:lstStyle/>
          <a:p>
            <a:r>
              <a:rPr lang="en-US" dirty="0"/>
              <a:t>‘Further, many activities in acting classes are in fact ideologies borne of African thought and ways of understanding the world such as the formation of the circle, improvisation, ensemble (community) building, vulnerability, and the combination of acting dancing and song i.e. musical theatre.’ </a:t>
            </a:r>
            <a:r>
              <a:rPr lang="en-US" sz="2000" dirty="0"/>
              <a:t>(Luckett, 2017:p2)</a:t>
            </a:r>
          </a:p>
        </p:txBody>
      </p:sp>
    </p:spTree>
    <p:extLst>
      <p:ext uri="{BB962C8B-B14F-4D97-AF65-F5344CB8AC3E}">
        <p14:creationId xmlns:p14="http://schemas.microsoft.com/office/powerpoint/2010/main" val="41193374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Txt me!</a:t>
            </a:r>
          </a:p>
        </p:txBody>
      </p:sp>
      <p:sp>
        <p:nvSpPr>
          <p:cNvPr id="3" name="Content Placeholder 2"/>
          <p:cNvSpPr>
            <a:spLocks noGrp="1"/>
          </p:cNvSpPr>
          <p:nvPr>
            <p:ph idx="1"/>
          </p:nvPr>
        </p:nvSpPr>
        <p:spPr/>
        <p:txBody>
          <a:bodyPr/>
          <a:lstStyle/>
          <a:p>
            <a:r>
              <a:rPr lang="en-US" dirty="0"/>
              <a:t>Translation</a:t>
            </a:r>
          </a:p>
          <a:p>
            <a:endParaRPr lang="en-US" dirty="0"/>
          </a:p>
          <a:p>
            <a:r>
              <a:rPr lang="en-US" dirty="0"/>
              <a:t>We would not have access to many significant works of theatrical importance without translation.</a:t>
            </a:r>
          </a:p>
          <a:p>
            <a:endParaRPr lang="en-US" dirty="0"/>
          </a:p>
          <a:p>
            <a:r>
              <a:rPr lang="en-US" dirty="0"/>
              <a:t>Can translation ever be </a:t>
            </a:r>
            <a:r>
              <a:rPr lang="en-US" i="1" dirty="0"/>
              <a:t>absolutely</a:t>
            </a:r>
            <a:r>
              <a:rPr lang="en-US" dirty="0"/>
              <a:t> correct?</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Txt me!</a:t>
            </a:r>
          </a:p>
        </p:txBody>
      </p:sp>
      <p:sp>
        <p:nvSpPr>
          <p:cNvPr id="3" name="Content Placeholder 2"/>
          <p:cNvSpPr>
            <a:spLocks noGrp="1"/>
          </p:cNvSpPr>
          <p:nvPr>
            <p:ph idx="1"/>
          </p:nvPr>
        </p:nvSpPr>
        <p:spPr/>
        <p:txBody>
          <a:bodyPr>
            <a:normAutofit lnSpcReduction="10000"/>
          </a:bodyPr>
          <a:lstStyle/>
          <a:p>
            <a:r>
              <a:rPr lang="en-US" dirty="0"/>
              <a:t>Peter Brook:</a:t>
            </a:r>
          </a:p>
          <a:p>
            <a:endParaRPr lang="en-US" dirty="0"/>
          </a:p>
          <a:p>
            <a:r>
              <a:rPr lang="en-US" dirty="0"/>
              <a:t>‘..the translation of a foreign text into another language is far from being a last resort. It is not the necessary evil claimed by those who stress the inevitability of loss. Translation is an opportunity, the chance to establish a live contact with a work that has become unapproachable in its original tongue.’ </a:t>
            </a:r>
            <a:r>
              <a:rPr lang="en-US" sz="1900" dirty="0"/>
              <a:t>(Wiles, 2010:196)</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Txt me!</a:t>
            </a:r>
          </a:p>
        </p:txBody>
      </p:sp>
      <p:sp>
        <p:nvSpPr>
          <p:cNvPr id="3" name="Content Placeholder 2"/>
          <p:cNvSpPr>
            <a:spLocks noGrp="1"/>
          </p:cNvSpPr>
          <p:nvPr>
            <p:ph idx="1"/>
          </p:nvPr>
        </p:nvSpPr>
        <p:spPr/>
        <p:txBody>
          <a:bodyPr/>
          <a:lstStyle/>
          <a:p>
            <a:r>
              <a:rPr lang="en-US" dirty="0"/>
              <a:t>A definition to put things into a context:</a:t>
            </a:r>
          </a:p>
          <a:p>
            <a:endParaRPr lang="en-US" dirty="0"/>
          </a:p>
          <a:p>
            <a:r>
              <a:rPr lang="en-US" dirty="0"/>
              <a:t>When you fit the play to the audience, you are making an adaptation. When you transport an audience into the play, you are translating. </a:t>
            </a:r>
            <a:r>
              <a:rPr lang="en-US" sz="2000" dirty="0"/>
              <a:t>(</a:t>
            </a:r>
            <a:r>
              <a:rPr lang="en-US" sz="2000" dirty="0" err="1"/>
              <a:t>para:ibid</a:t>
            </a:r>
            <a:r>
              <a:rPr lang="en-US" sz="2000" dirty="0"/>
              <a:t>)</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Great perspective!</a:t>
            </a:r>
          </a:p>
        </p:txBody>
      </p:sp>
      <p:sp>
        <p:nvSpPr>
          <p:cNvPr id="3" name="Content Placeholder 2"/>
          <p:cNvSpPr>
            <a:spLocks noGrp="1"/>
          </p:cNvSpPr>
          <p:nvPr>
            <p:ph idx="1"/>
          </p:nvPr>
        </p:nvSpPr>
        <p:spPr/>
        <p:txBody>
          <a:bodyPr/>
          <a:lstStyle/>
          <a:p>
            <a:pPr>
              <a:buNone/>
            </a:pPr>
            <a:endParaRPr lang="en-US" dirty="0"/>
          </a:p>
          <a:p>
            <a:r>
              <a:rPr lang="en-US" dirty="0"/>
              <a:t>‘No amount of dictionaries or grammar books will teach you how plays communicate in the theatre. There are other skills besides language relevant to understanding Greek drama.’ </a:t>
            </a:r>
          </a:p>
          <a:p>
            <a:r>
              <a:rPr lang="en-US" sz="1800" dirty="0"/>
              <a:t>(Wiles, 2010:197)</a:t>
            </a:r>
          </a:p>
          <a:p>
            <a:endParaRPr lang="en-US"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3"/>
          <a:srcRect r="4487"/>
          <a:stretch/>
        </p:blipFill>
        <p:spPr>
          <a:xfrm>
            <a:off x="0" y="274638"/>
            <a:ext cx="9144000" cy="6395686"/>
          </a:xfrm>
          <a:prstGeom prst="rect">
            <a:avLst/>
          </a:prstGeom>
        </p:spPr>
      </p:pic>
    </p:spTree>
    <p:extLst>
      <p:ext uri="{BB962C8B-B14F-4D97-AF65-F5344CB8AC3E}">
        <p14:creationId xmlns:p14="http://schemas.microsoft.com/office/powerpoint/2010/main" val="293771857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0587F-5DD0-3B4D-836E-504A30A34FD7}"/>
              </a:ext>
            </a:extLst>
          </p:cNvPr>
          <p:cNvSpPr>
            <a:spLocks noGrp="1"/>
          </p:cNvSpPr>
          <p:nvPr>
            <p:ph type="title"/>
          </p:nvPr>
        </p:nvSpPr>
        <p:spPr/>
        <p:txBody>
          <a:bodyPr/>
          <a:lstStyle/>
          <a:p>
            <a:endParaRPr lang="en-US"/>
          </a:p>
        </p:txBody>
      </p:sp>
      <p:pic>
        <p:nvPicPr>
          <p:cNvPr id="5" name="Content Placeholder 4" descr="Graphical user interface&#10;&#10;Description automatically generated">
            <a:extLst>
              <a:ext uri="{FF2B5EF4-FFF2-40B4-BE49-F238E27FC236}">
                <a16:creationId xmlns:a16="http://schemas.microsoft.com/office/drawing/2014/main" id="{6F78D6D5-6D84-1A42-914A-65069B2B795F}"/>
              </a:ext>
            </a:extLst>
          </p:cNvPr>
          <p:cNvPicPr>
            <a:picLocks noGrp="1" noChangeAspect="1"/>
          </p:cNvPicPr>
          <p:nvPr>
            <p:ph idx="1"/>
          </p:nvPr>
        </p:nvPicPr>
        <p:blipFill rotWithShape="1">
          <a:blip r:embed="rId3"/>
          <a:srcRect l="4257" t="14961" r="4018" b="413"/>
          <a:stretch/>
        </p:blipFill>
        <p:spPr>
          <a:xfrm>
            <a:off x="-349915" y="448574"/>
            <a:ext cx="9843829" cy="6009048"/>
          </a:xfrm>
        </p:spPr>
      </p:pic>
    </p:spTree>
    <p:extLst>
      <p:ext uri="{BB962C8B-B14F-4D97-AF65-F5344CB8AC3E}">
        <p14:creationId xmlns:p14="http://schemas.microsoft.com/office/powerpoint/2010/main" val="29507097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AC860-1A77-1F4B-B973-747567AEE40C}"/>
              </a:ext>
            </a:extLst>
          </p:cNvPr>
          <p:cNvSpPr>
            <a:spLocks noGrp="1"/>
          </p:cNvSpPr>
          <p:nvPr>
            <p:ph type="title"/>
          </p:nvPr>
        </p:nvSpPr>
        <p:spPr/>
        <p:txBody>
          <a:bodyPr/>
          <a:lstStyle/>
          <a:p>
            <a:r>
              <a:rPr lang="en-US" dirty="0"/>
              <a:t>Your Reading</a:t>
            </a:r>
          </a:p>
        </p:txBody>
      </p:sp>
      <p:sp>
        <p:nvSpPr>
          <p:cNvPr id="3" name="Content Placeholder 2">
            <a:extLst>
              <a:ext uri="{FF2B5EF4-FFF2-40B4-BE49-F238E27FC236}">
                <a16:creationId xmlns:a16="http://schemas.microsoft.com/office/drawing/2014/main" id="{420F9438-5D1F-E34D-8B84-41BACB0CED51}"/>
              </a:ext>
            </a:extLst>
          </p:cNvPr>
          <p:cNvSpPr>
            <a:spLocks noGrp="1"/>
          </p:cNvSpPr>
          <p:nvPr>
            <p:ph idx="1"/>
          </p:nvPr>
        </p:nvSpPr>
        <p:spPr/>
        <p:txBody>
          <a:bodyPr>
            <a:normAutofit fontScale="92500" lnSpcReduction="10000"/>
          </a:bodyPr>
          <a:lstStyle/>
          <a:p>
            <a:r>
              <a:rPr lang="en-US" dirty="0"/>
              <a:t>What did you read?</a:t>
            </a:r>
          </a:p>
          <a:p>
            <a:endParaRPr lang="en-US" dirty="0"/>
          </a:p>
          <a:p>
            <a:r>
              <a:rPr lang="en-US" dirty="0"/>
              <a:t>Please share the plot, story, and general relevant information.</a:t>
            </a:r>
          </a:p>
          <a:p>
            <a:endParaRPr lang="en-US" dirty="0"/>
          </a:p>
          <a:p>
            <a:r>
              <a:rPr lang="en-US" dirty="0"/>
              <a:t>What did the text communicate to you?</a:t>
            </a:r>
          </a:p>
          <a:p>
            <a:endParaRPr lang="en-US" dirty="0"/>
          </a:p>
          <a:p>
            <a:r>
              <a:rPr lang="en-US" dirty="0"/>
              <a:t>What do you suppose was the dramatist’s intention when writing the work?</a:t>
            </a:r>
          </a:p>
        </p:txBody>
      </p:sp>
    </p:spTree>
    <p:extLst>
      <p:ext uri="{BB962C8B-B14F-4D97-AF65-F5344CB8AC3E}">
        <p14:creationId xmlns:p14="http://schemas.microsoft.com/office/powerpoint/2010/main" val="39423475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Greek reinvention - Kate Tempest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09018" y="1600200"/>
            <a:ext cx="4525963" cy="4525963"/>
          </a:xfrm>
        </p:spPr>
      </p:pic>
    </p:spTree>
    <p:extLst>
      <p:ext uri="{BB962C8B-B14F-4D97-AF65-F5344CB8AC3E}">
        <p14:creationId xmlns:p14="http://schemas.microsoft.com/office/powerpoint/2010/main" val="11206398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Greek reinvention - Kate Tempest</a:t>
            </a:r>
          </a:p>
        </p:txBody>
      </p:sp>
      <p:sp>
        <p:nvSpPr>
          <p:cNvPr id="3" name="Content Placeholder 2"/>
          <p:cNvSpPr>
            <a:spLocks noGrp="1"/>
          </p:cNvSpPr>
          <p:nvPr>
            <p:ph idx="1"/>
          </p:nvPr>
        </p:nvSpPr>
        <p:spPr/>
        <p:txBody>
          <a:bodyPr>
            <a:normAutofit/>
          </a:bodyPr>
          <a:lstStyle/>
          <a:p>
            <a:endParaRPr lang="en-US" dirty="0">
              <a:hlinkClick r:id="rId2"/>
            </a:endParaRPr>
          </a:p>
          <a:p>
            <a:r>
              <a:rPr lang="en-US" sz="2400" dirty="0">
                <a:hlinkClick r:id="rId2"/>
              </a:rPr>
              <a:t>https://www.youtube.com/watch?v=JLWlB3ib7ZM</a:t>
            </a:r>
            <a:r>
              <a:rPr lang="en-US" sz="2400" dirty="0"/>
              <a:t> </a:t>
            </a:r>
          </a:p>
          <a:p>
            <a:endParaRPr lang="en-US" sz="2400" dirty="0"/>
          </a:p>
          <a:p>
            <a:r>
              <a:rPr lang="en-GB" dirty="0"/>
              <a:t>‘There's a moment halfway through Tempest’s spoken-word theatre show when the gloom intensifies and the vaulted ceiling is lit up by the glow from the streetlights outside, pouring in through squares cut in the blacked-out window…’</a:t>
            </a:r>
          </a:p>
        </p:txBody>
      </p:sp>
    </p:spTree>
    <p:extLst>
      <p:ext uri="{BB962C8B-B14F-4D97-AF65-F5344CB8AC3E}">
        <p14:creationId xmlns:p14="http://schemas.microsoft.com/office/powerpoint/2010/main" val="5940323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Greek reinvention - Kate Tempest</a:t>
            </a:r>
          </a:p>
        </p:txBody>
      </p:sp>
      <p:sp>
        <p:nvSpPr>
          <p:cNvPr id="3" name="Content Placeholder 2"/>
          <p:cNvSpPr>
            <a:spLocks noGrp="1"/>
          </p:cNvSpPr>
          <p:nvPr>
            <p:ph idx="1"/>
          </p:nvPr>
        </p:nvSpPr>
        <p:spPr/>
        <p:txBody>
          <a:bodyPr>
            <a:normAutofit lnSpcReduction="10000"/>
          </a:bodyPr>
          <a:lstStyle/>
          <a:p>
            <a:endParaRPr lang="en-GB" dirty="0"/>
          </a:p>
          <a:p>
            <a:r>
              <a:rPr lang="en-GB" dirty="0"/>
              <a:t>‘..Suddenly it feels as if we are not in a theatre but a church, not in a Victorian debating chamber but gathered around a hearth, hearing the age-old stories that help us make sense of our lives. We're given the sense that what we are watching is something sacred.’</a:t>
            </a:r>
          </a:p>
          <a:p>
            <a:endParaRPr lang="en-GB" dirty="0">
              <a:hlinkClick r:id="rId2"/>
            </a:endParaRPr>
          </a:p>
          <a:p>
            <a:r>
              <a:rPr lang="en-GB" sz="1900" dirty="0">
                <a:hlinkClick r:id="rId2"/>
              </a:rPr>
              <a:t>https://www.theguardian.com/stage/2012/sep/10/brand-new-ancients-review</a:t>
            </a:r>
            <a:r>
              <a:rPr lang="en-GB" sz="1900" dirty="0"/>
              <a:t> </a:t>
            </a:r>
          </a:p>
        </p:txBody>
      </p:sp>
    </p:spTree>
    <p:extLst>
      <p:ext uri="{BB962C8B-B14F-4D97-AF65-F5344CB8AC3E}">
        <p14:creationId xmlns:p14="http://schemas.microsoft.com/office/powerpoint/2010/main" val="205015111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894726" cy="9325630"/>
          </a:xfrm>
          <a:prstGeom prst="rect">
            <a:avLst/>
          </a:prstGeom>
          <a:noFill/>
        </p:spPr>
        <p:txBody>
          <a:bodyPr wrap="none" rtlCol="0">
            <a:spAutoFit/>
          </a:bodyPr>
          <a:lstStyle/>
          <a:p>
            <a:r>
              <a:rPr lang="en-US" sz="60000" dirty="0"/>
              <a:t>Text</a:t>
            </a:r>
          </a:p>
        </p:txBody>
      </p:sp>
    </p:spTree>
    <p:extLst>
      <p:ext uri="{BB962C8B-B14F-4D97-AF65-F5344CB8AC3E}">
        <p14:creationId xmlns:p14="http://schemas.microsoft.com/office/powerpoint/2010/main" val="425558591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894726" cy="9325630"/>
          </a:xfrm>
          <a:prstGeom prst="rect">
            <a:avLst/>
          </a:prstGeom>
          <a:noFill/>
        </p:spPr>
        <p:txBody>
          <a:bodyPr wrap="none" rtlCol="0">
            <a:spAutoFit/>
          </a:bodyPr>
          <a:lstStyle/>
          <a:p>
            <a:r>
              <a:rPr lang="en-US" sz="60000" dirty="0"/>
              <a:t>Text</a:t>
            </a:r>
          </a:p>
        </p:txBody>
      </p:sp>
    </p:spTree>
    <p:extLst>
      <p:ext uri="{BB962C8B-B14F-4D97-AF65-F5344CB8AC3E}">
        <p14:creationId xmlns:p14="http://schemas.microsoft.com/office/powerpoint/2010/main" val="35859044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87625" cy="6632585"/>
          </a:xfrm>
          <a:prstGeom prst="rect">
            <a:avLst/>
          </a:prstGeom>
          <a:noFill/>
        </p:spPr>
        <p:txBody>
          <a:bodyPr wrap="none" rtlCol="0">
            <a:spAutoFit/>
          </a:bodyPr>
          <a:lstStyle/>
          <a:p>
            <a:r>
              <a:rPr lang="en-US" sz="42500" dirty="0"/>
              <a:t>Text</a:t>
            </a:r>
          </a:p>
        </p:txBody>
      </p:sp>
    </p:spTree>
    <p:extLst>
      <p:ext uri="{BB962C8B-B14F-4D97-AF65-F5344CB8AC3E}">
        <p14:creationId xmlns:p14="http://schemas.microsoft.com/office/powerpoint/2010/main" val="354284307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96979" y="3367158"/>
            <a:ext cx="569387" cy="369332"/>
          </a:xfrm>
          <a:prstGeom prst="rect">
            <a:avLst/>
          </a:prstGeom>
          <a:noFill/>
        </p:spPr>
        <p:txBody>
          <a:bodyPr wrap="none" rtlCol="0">
            <a:spAutoFit/>
          </a:bodyPr>
          <a:lstStyle/>
          <a:p>
            <a:r>
              <a:rPr lang="en-US" dirty="0"/>
              <a:t>Text</a:t>
            </a:r>
          </a:p>
        </p:txBody>
      </p:sp>
    </p:spTree>
    <p:extLst>
      <p:ext uri="{BB962C8B-B14F-4D97-AF65-F5344CB8AC3E}">
        <p14:creationId xmlns:p14="http://schemas.microsoft.com/office/powerpoint/2010/main" val="2367827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a:t>
            </a:r>
          </a:p>
        </p:txBody>
      </p:sp>
      <p:sp>
        <p:nvSpPr>
          <p:cNvPr id="3" name="Content Placeholder 2"/>
          <p:cNvSpPr>
            <a:spLocks noGrp="1"/>
          </p:cNvSpPr>
          <p:nvPr>
            <p:ph idx="1"/>
          </p:nvPr>
        </p:nvSpPr>
        <p:spPr/>
        <p:txBody>
          <a:bodyPr/>
          <a:lstStyle/>
          <a:p>
            <a:r>
              <a:rPr lang="en-US" dirty="0"/>
              <a:t>What is a text?</a:t>
            </a:r>
          </a:p>
          <a:p>
            <a:endParaRPr lang="en-US" dirty="0"/>
          </a:p>
          <a:p>
            <a:r>
              <a:rPr lang="en-US" dirty="0"/>
              <a:t>A text is something that can be involved in discourse, or is inscribed with the means to  order experiences </a:t>
            </a:r>
            <a:r>
              <a:rPr lang="en-US" sz="2000" dirty="0"/>
              <a:t>(Leach,2000:19).</a:t>
            </a:r>
          </a:p>
          <a:p>
            <a:endParaRPr lang="en-US" dirty="0"/>
          </a:p>
          <a:p>
            <a:r>
              <a:rPr lang="en-US" dirty="0"/>
              <a:t>Theatre text is unstable as many signs and symbols happen at once.</a:t>
            </a:r>
          </a:p>
        </p:txBody>
      </p:sp>
    </p:spTree>
    <p:extLst>
      <p:ext uri="{BB962C8B-B14F-4D97-AF65-F5344CB8AC3E}">
        <p14:creationId xmlns:p14="http://schemas.microsoft.com/office/powerpoint/2010/main" val="334008168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0" y="0"/>
            <a:ext cx="7491784" cy="5618838"/>
          </a:xfrm>
          <a:prstGeom prst="rect">
            <a:avLst/>
          </a:prstGeom>
        </p:spPr>
      </p:pic>
    </p:spTree>
    <p:extLst>
      <p:ext uri="{BB962C8B-B14F-4D97-AF65-F5344CB8AC3E}">
        <p14:creationId xmlns:p14="http://schemas.microsoft.com/office/powerpoint/2010/main" val="55723955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0" y="0"/>
            <a:ext cx="7491784" cy="5618838"/>
          </a:xfrm>
          <a:prstGeom prst="rect">
            <a:avLst/>
          </a:prstGeom>
        </p:spPr>
      </p:pic>
      <p:pic>
        <p:nvPicPr>
          <p:cNvPr id="4" name="Picture 3"/>
          <p:cNvPicPr>
            <a:picLocks noChangeAspect="1"/>
          </p:cNvPicPr>
          <p:nvPr/>
        </p:nvPicPr>
        <p:blipFill>
          <a:blip r:embed="rId3"/>
          <a:stretch>
            <a:fillRect/>
          </a:stretch>
        </p:blipFill>
        <p:spPr>
          <a:xfrm>
            <a:off x="895637" y="2214000"/>
            <a:ext cx="8248363" cy="4644000"/>
          </a:xfrm>
          <a:prstGeom prst="rect">
            <a:avLst/>
          </a:prstGeom>
        </p:spPr>
      </p:pic>
    </p:spTree>
    <p:extLst>
      <p:ext uri="{BB962C8B-B14F-4D97-AF65-F5344CB8AC3E}">
        <p14:creationId xmlns:p14="http://schemas.microsoft.com/office/powerpoint/2010/main" val="429135651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0" y="0"/>
            <a:ext cx="7491784" cy="5618838"/>
          </a:xfrm>
          <a:prstGeom prst="rect">
            <a:avLst/>
          </a:prstGeom>
        </p:spPr>
      </p:pic>
      <p:pic>
        <p:nvPicPr>
          <p:cNvPr id="4" name="Picture 3"/>
          <p:cNvPicPr>
            <a:picLocks noChangeAspect="1"/>
          </p:cNvPicPr>
          <p:nvPr/>
        </p:nvPicPr>
        <p:blipFill>
          <a:blip r:embed="rId3"/>
          <a:stretch>
            <a:fillRect/>
          </a:stretch>
        </p:blipFill>
        <p:spPr>
          <a:xfrm>
            <a:off x="895637" y="2214000"/>
            <a:ext cx="8248363" cy="4644000"/>
          </a:xfrm>
          <a:prstGeom prst="rect">
            <a:avLst/>
          </a:prstGeom>
        </p:spPr>
      </p:pic>
      <p:pic>
        <p:nvPicPr>
          <p:cNvPr id="6" name="Picture 5"/>
          <p:cNvPicPr>
            <a:picLocks noChangeAspect="1"/>
          </p:cNvPicPr>
          <p:nvPr/>
        </p:nvPicPr>
        <p:blipFill>
          <a:blip r:embed="rId4"/>
          <a:stretch>
            <a:fillRect/>
          </a:stretch>
        </p:blipFill>
        <p:spPr>
          <a:xfrm>
            <a:off x="1454347" y="527802"/>
            <a:ext cx="4068230" cy="6330166"/>
          </a:xfrm>
          <a:prstGeom prst="rect">
            <a:avLst/>
          </a:prstGeom>
        </p:spPr>
      </p:pic>
    </p:spTree>
    <p:extLst>
      <p:ext uri="{BB962C8B-B14F-4D97-AF65-F5344CB8AC3E}">
        <p14:creationId xmlns:p14="http://schemas.microsoft.com/office/powerpoint/2010/main" val="215717435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0" y="0"/>
            <a:ext cx="7491784" cy="5618838"/>
          </a:xfrm>
          <a:prstGeom prst="rect">
            <a:avLst/>
          </a:prstGeom>
        </p:spPr>
      </p:pic>
      <p:pic>
        <p:nvPicPr>
          <p:cNvPr id="4" name="Picture 3"/>
          <p:cNvPicPr>
            <a:picLocks noChangeAspect="1"/>
          </p:cNvPicPr>
          <p:nvPr/>
        </p:nvPicPr>
        <p:blipFill>
          <a:blip r:embed="rId3"/>
          <a:stretch>
            <a:fillRect/>
          </a:stretch>
        </p:blipFill>
        <p:spPr>
          <a:xfrm>
            <a:off x="895637" y="2214000"/>
            <a:ext cx="8248363" cy="4644000"/>
          </a:xfrm>
          <a:prstGeom prst="rect">
            <a:avLst/>
          </a:prstGeom>
        </p:spPr>
      </p:pic>
      <p:pic>
        <p:nvPicPr>
          <p:cNvPr id="6" name="Picture 5"/>
          <p:cNvPicPr>
            <a:picLocks noChangeAspect="1"/>
          </p:cNvPicPr>
          <p:nvPr/>
        </p:nvPicPr>
        <p:blipFill>
          <a:blip r:embed="rId4"/>
          <a:stretch>
            <a:fillRect/>
          </a:stretch>
        </p:blipFill>
        <p:spPr>
          <a:xfrm>
            <a:off x="1454347" y="274638"/>
            <a:ext cx="4207588" cy="6303600"/>
          </a:xfrm>
          <a:prstGeom prst="rect">
            <a:avLst/>
          </a:prstGeom>
        </p:spPr>
      </p:pic>
      <p:pic>
        <p:nvPicPr>
          <p:cNvPr id="7" name="Picture 6"/>
          <p:cNvPicPr>
            <a:picLocks noChangeAspect="1"/>
          </p:cNvPicPr>
          <p:nvPr/>
        </p:nvPicPr>
        <p:blipFill>
          <a:blip r:embed="rId5"/>
          <a:stretch>
            <a:fillRect/>
          </a:stretch>
        </p:blipFill>
        <p:spPr>
          <a:xfrm>
            <a:off x="1679416" y="838126"/>
            <a:ext cx="5288037" cy="5288037"/>
          </a:xfrm>
          <a:prstGeom prst="rect">
            <a:avLst/>
          </a:prstGeom>
        </p:spPr>
      </p:pic>
    </p:spTree>
    <p:extLst>
      <p:ext uri="{BB962C8B-B14F-4D97-AF65-F5344CB8AC3E}">
        <p14:creationId xmlns:p14="http://schemas.microsoft.com/office/powerpoint/2010/main" val="7907096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a:t>
            </a:r>
          </a:p>
        </p:txBody>
      </p:sp>
      <p:sp>
        <p:nvSpPr>
          <p:cNvPr id="3" name="Content Placeholder 2"/>
          <p:cNvSpPr>
            <a:spLocks noGrp="1"/>
          </p:cNvSpPr>
          <p:nvPr>
            <p:ph idx="1"/>
          </p:nvPr>
        </p:nvSpPr>
        <p:spPr/>
        <p:txBody>
          <a:bodyPr>
            <a:normAutofit/>
          </a:bodyPr>
          <a:lstStyle/>
          <a:p>
            <a:r>
              <a:rPr lang="en-US" dirty="0"/>
              <a:t>Creating a text means inscribing meaning – and there’s politics and powers in this process.</a:t>
            </a:r>
          </a:p>
          <a:p>
            <a:endParaRPr lang="en-US" dirty="0"/>
          </a:p>
          <a:p>
            <a:r>
              <a:rPr lang="en-US" dirty="0"/>
              <a:t>‘Creating a text may be a bid for authority, but meaning only happens in the process of communicating, the series of images produced by the text only acquire significance when the spectator reacts to them.’ </a:t>
            </a:r>
            <a:r>
              <a:rPr lang="en-US" sz="2000" dirty="0"/>
              <a:t>(Leach, 2000:19)</a:t>
            </a:r>
          </a:p>
        </p:txBody>
      </p:sp>
    </p:spTree>
    <p:extLst>
      <p:ext uri="{BB962C8B-B14F-4D97-AF65-F5344CB8AC3E}">
        <p14:creationId xmlns:p14="http://schemas.microsoft.com/office/powerpoint/2010/main" val="300854410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6" name="Picture 5"/>
          <p:cNvPicPr>
            <a:picLocks noChangeAspect="1"/>
          </p:cNvPicPr>
          <p:nvPr/>
        </p:nvPicPr>
        <p:blipFill>
          <a:blip r:embed="rId2"/>
          <a:stretch>
            <a:fillRect/>
          </a:stretch>
        </p:blipFill>
        <p:spPr>
          <a:xfrm>
            <a:off x="-930530" y="-498214"/>
            <a:ext cx="6350000" cy="7937500"/>
          </a:xfrm>
          <a:prstGeom prst="rect">
            <a:avLst/>
          </a:prstGeom>
        </p:spPr>
      </p:pic>
    </p:spTree>
    <p:extLst>
      <p:ext uri="{BB962C8B-B14F-4D97-AF65-F5344CB8AC3E}">
        <p14:creationId xmlns:p14="http://schemas.microsoft.com/office/powerpoint/2010/main" val="280070118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6" name="Picture 5"/>
          <p:cNvPicPr>
            <a:picLocks noChangeAspect="1"/>
          </p:cNvPicPr>
          <p:nvPr/>
        </p:nvPicPr>
        <p:blipFill>
          <a:blip r:embed="rId2"/>
          <a:stretch>
            <a:fillRect/>
          </a:stretch>
        </p:blipFill>
        <p:spPr>
          <a:xfrm>
            <a:off x="-930530" y="-498214"/>
            <a:ext cx="6350000" cy="7937500"/>
          </a:xfrm>
          <a:prstGeom prst="rect">
            <a:avLst/>
          </a:prstGeom>
        </p:spPr>
      </p:pic>
      <p:pic>
        <p:nvPicPr>
          <p:cNvPr id="5" name="Picture 4"/>
          <p:cNvPicPr>
            <a:picLocks noChangeAspect="1"/>
          </p:cNvPicPr>
          <p:nvPr/>
        </p:nvPicPr>
        <p:blipFill>
          <a:blip r:embed="rId3"/>
          <a:stretch>
            <a:fillRect/>
          </a:stretch>
        </p:blipFill>
        <p:spPr>
          <a:xfrm>
            <a:off x="0" y="1"/>
            <a:ext cx="6925583" cy="6944400"/>
          </a:xfrm>
          <a:prstGeom prst="rect">
            <a:avLst/>
          </a:prstGeom>
        </p:spPr>
      </p:pic>
    </p:spTree>
    <p:extLst>
      <p:ext uri="{BB962C8B-B14F-4D97-AF65-F5344CB8AC3E}">
        <p14:creationId xmlns:p14="http://schemas.microsoft.com/office/powerpoint/2010/main" val="329035438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6" name="Picture 5"/>
          <p:cNvPicPr>
            <a:picLocks noChangeAspect="1"/>
          </p:cNvPicPr>
          <p:nvPr/>
        </p:nvPicPr>
        <p:blipFill>
          <a:blip r:embed="rId2"/>
          <a:stretch>
            <a:fillRect/>
          </a:stretch>
        </p:blipFill>
        <p:spPr>
          <a:xfrm>
            <a:off x="-930530" y="-498214"/>
            <a:ext cx="6350000" cy="7937500"/>
          </a:xfrm>
          <a:prstGeom prst="rect">
            <a:avLst/>
          </a:prstGeom>
        </p:spPr>
      </p:pic>
      <p:pic>
        <p:nvPicPr>
          <p:cNvPr id="5" name="Picture 4"/>
          <p:cNvPicPr>
            <a:picLocks noChangeAspect="1"/>
          </p:cNvPicPr>
          <p:nvPr/>
        </p:nvPicPr>
        <p:blipFill>
          <a:blip r:embed="rId3"/>
          <a:stretch>
            <a:fillRect/>
          </a:stretch>
        </p:blipFill>
        <p:spPr>
          <a:xfrm>
            <a:off x="0" y="1"/>
            <a:ext cx="6925583" cy="6944400"/>
          </a:xfrm>
          <a:prstGeom prst="rect">
            <a:avLst/>
          </a:prstGeom>
        </p:spPr>
      </p:pic>
      <p:pic>
        <p:nvPicPr>
          <p:cNvPr id="4" name="Picture 3"/>
          <p:cNvPicPr>
            <a:picLocks noChangeAspect="1"/>
          </p:cNvPicPr>
          <p:nvPr/>
        </p:nvPicPr>
        <p:blipFill>
          <a:blip r:embed="rId4"/>
          <a:stretch>
            <a:fillRect/>
          </a:stretch>
        </p:blipFill>
        <p:spPr>
          <a:xfrm>
            <a:off x="4044832" y="1"/>
            <a:ext cx="5099168" cy="6858000"/>
          </a:xfrm>
          <a:prstGeom prst="rect">
            <a:avLst/>
          </a:prstGeom>
        </p:spPr>
      </p:pic>
    </p:spTree>
    <p:extLst>
      <p:ext uri="{BB962C8B-B14F-4D97-AF65-F5344CB8AC3E}">
        <p14:creationId xmlns:p14="http://schemas.microsoft.com/office/powerpoint/2010/main" val="328696045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73E4C-D24E-0B4F-8729-90B7746A3614}"/>
              </a:ext>
            </a:extLst>
          </p:cNvPr>
          <p:cNvSpPr>
            <a:spLocks noGrp="1"/>
          </p:cNvSpPr>
          <p:nvPr>
            <p:ph type="title"/>
          </p:nvPr>
        </p:nvSpPr>
        <p:spPr/>
        <p:txBody>
          <a:bodyPr/>
          <a:lstStyle/>
          <a:p>
            <a:r>
              <a:rPr lang="en-US" dirty="0"/>
              <a:t>Gap</a:t>
            </a:r>
          </a:p>
        </p:txBody>
      </p:sp>
      <p:pic>
        <p:nvPicPr>
          <p:cNvPr id="5" name="Content Placeholder 4" descr="Graphical user interface, application&#10;&#10;Description automatically generated">
            <a:extLst>
              <a:ext uri="{FF2B5EF4-FFF2-40B4-BE49-F238E27FC236}">
                <a16:creationId xmlns:a16="http://schemas.microsoft.com/office/drawing/2014/main" id="{98F9BBC7-9810-F347-A46E-6B94FD446F56}"/>
              </a:ext>
            </a:extLst>
          </p:cNvPr>
          <p:cNvPicPr>
            <a:picLocks noGrp="1" noChangeAspect="1"/>
          </p:cNvPicPr>
          <p:nvPr>
            <p:ph idx="1"/>
          </p:nvPr>
        </p:nvPicPr>
        <p:blipFill rotWithShape="1">
          <a:blip r:embed="rId2"/>
          <a:srcRect l="2984" t="26974" r="10238" b="19294"/>
          <a:stretch/>
        </p:blipFill>
        <p:spPr>
          <a:xfrm>
            <a:off x="-40506" y="2144949"/>
            <a:ext cx="9225011" cy="3570051"/>
          </a:xfrm>
        </p:spPr>
      </p:pic>
    </p:spTree>
    <p:extLst>
      <p:ext uri="{BB962C8B-B14F-4D97-AF65-F5344CB8AC3E}">
        <p14:creationId xmlns:p14="http://schemas.microsoft.com/office/powerpoint/2010/main" val="133720206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3555" y="620392"/>
            <a:ext cx="2856201" cy="5504688"/>
          </a:xfrm>
        </p:spPr>
        <p:txBody>
          <a:bodyPr>
            <a:normAutofit/>
          </a:bodyPr>
          <a:lstStyle/>
          <a:p>
            <a:r>
              <a:rPr lang="en-US" sz="5200"/>
              <a:t>Text</a:t>
            </a:r>
          </a:p>
        </p:txBody>
      </p:sp>
      <p:sp>
        <p:nvSpPr>
          <p:cNvPr id="9" name="Rectangle 8">
            <a:extLst>
              <a:ext uri="{FF2B5EF4-FFF2-40B4-BE49-F238E27FC236}">
                <a16:creationId xmlns:a16="http://schemas.microsoft.com/office/drawing/2014/main" id="{5D84EFE8-C53A-44C4-B289-D1B42CF69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508938" y="-4508938"/>
            <a:ext cx="126124" cy="9144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C4AA5533-0EF4-4104-B999-7297ECA06ABF}"/>
              </a:ext>
            </a:extLst>
          </p:cNvPr>
          <p:cNvGraphicFramePr>
            <a:graphicFrameLocks noGrp="1"/>
          </p:cNvGraphicFramePr>
          <p:nvPr>
            <p:ph idx="1"/>
            <p:extLst>
              <p:ext uri="{D42A27DB-BD31-4B8C-83A1-F6EECF244321}">
                <p14:modId xmlns:p14="http://schemas.microsoft.com/office/powerpoint/2010/main" val="2170794890"/>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799736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List as Text </a:t>
            </a:r>
          </a:p>
        </p:txBody>
      </p:sp>
      <p:sp>
        <p:nvSpPr>
          <p:cNvPr id="3" name="Content Placeholder 2"/>
          <p:cNvSpPr>
            <a:spLocks noGrp="1"/>
          </p:cNvSpPr>
          <p:nvPr>
            <p:ph idx="1"/>
          </p:nvPr>
        </p:nvSpPr>
        <p:spPr/>
        <p:txBody>
          <a:bodyPr/>
          <a:lstStyle/>
          <a:p>
            <a:r>
              <a:rPr lang="en-US" dirty="0"/>
              <a:t>Name some of the elements that can be perceived as text in theatre.</a:t>
            </a:r>
          </a:p>
          <a:p>
            <a:endParaRPr lang="en-US" dirty="0"/>
          </a:p>
          <a:p>
            <a:r>
              <a:rPr lang="en-US" dirty="0"/>
              <a:t>These can be aspects that add or frame the </a:t>
            </a:r>
            <a:r>
              <a:rPr lang="en-US" dirty="0" err="1"/>
              <a:t>performative</a:t>
            </a:r>
            <a:r>
              <a:rPr lang="en-US" dirty="0"/>
              <a:t> act with some kind of meaning.</a:t>
            </a:r>
          </a:p>
        </p:txBody>
      </p:sp>
    </p:spTree>
    <p:extLst>
      <p:ext uri="{BB962C8B-B14F-4D97-AF65-F5344CB8AC3E}">
        <p14:creationId xmlns:p14="http://schemas.microsoft.com/office/powerpoint/2010/main" val="128862268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List as Text </a:t>
            </a:r>
          </a:p>
        </p:txBody>
      </p:sp>
      <p:sp>
        <p:nvSpPr>
          <p:cNvPr id="3" name="Content Placeholder 2"/>
          <p:cNvSpPr>
            <a:spLocks noGrp="1"/>
          </p:cNvSpPr>
          <p:nvPr>
            <p:ph idx="1"/>
          </p:nvPr>
        </p:nvSpPr>
        <p:spPr/>
        <p:txBody>
          <a:bodyPr>
            <a:normAutofit lnSpcReduction="10000"/>
          </a:bodyPr>
          <a:lstStyle/>
          <a:p>
            <a:r>
              <a:rPr lang="en-US" dirty="0"/>
              <a:t>Lighting sound video set costume music </a:t>
            </a:r>
            <a:r>
              <a:rPr lang="en-US" dirty="0" err="1"/>
              <a:t>mics</a:t>
            </a:r>
            <a:endParaRPr lang="en-US" dirty="0"/>
          </a:p>
          <a:p>
            <a:r>
              <a:rPr lang="en-US" dirty="0"/>
              <a:t>Actors dancers singers chorus performers</a:t>
            </a:r>
          </a:p>
          <a:p>
            <a:r>
              <a:rPr lang="en-US" dirty="0"/>
              <a:t>Language writing current ancient old</a:t>
            </a:r>
          </a:p>
          <a:p>
            <a:r>
              <a:rPr lang="en-US" dirty="0"/>
              <a:t>Familiar strange contemporary traditional</a:t>
            </a:r>
          </a:p>
          <a:p>
            <a:r>
              <a:rPr lang="en-US" dirty="0"/>
              <a:t>Rake traverse proscenium laboratory site</a:t>
            </a:r>
          </a:p>
          <a:p>
            <a:r>
              <a:rPr lang="en-US" dirty="0"/>
              <a:t>Round outdoor </a:t>
            </a:r>
            <a:r>
              <a:rPr lang="en-US" dirty="0" err="1"/>
              <a:t>livestreamed</a:t>
            </a:r>
            <a:r>
              <a:rPr lang="en-US" dirty="0"/>
              <a:t> durational</a:t>
            </a:r>
          </a:p>
          <a:p>
            <a:r>
              <a:rPr lang="en-US" dirty="0"/>
              <a:t>Style ethnicity </a:t>
            </a:r>
            <a:r>
              <a:rPr lang="en-US" dirty="0" err="1"/>
              <a:t>improv</a:t>
            </a:r>
            <a:r>
              <a:rPr lang="en-US" dirty="0"/>
              <a:t> script performance art</a:t>
            </a:r>
          </a:p>
          <a:p>
            <a:r>
              <a:rPr lang="en-US" dirty="0"/>
              <a:t>Cost location seated standing immersive</a:t>
            </a:r>
          </a:p>
        </p:txBody>
      </p:sp>
    </p:spTree>
    <p:extLst>
      <p:ext uri="{BB962C8B-B14F-4D97-AF65-F5344CB8AC3E}">
        <p14:creationId xmlns:p14="http://schemas.microsoft.com/office/powerpoint/2010/main" val="250297744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List as Text </a:t>
            </a:r>
          </a:p>
        </p:txBody>
      </p:sp>
      <p:sp>
        <p:nvSpPr>
          <p:cNvPr id="3" name="Content Placeholder 2"/>
          <p:cNvSpPr>
            <a:spLocks noGrp="1"/>
          </p:cNvSpPr>
          <p:nvPr>
            <p:ph idx="1"/>
          </p:nvPr>
        </p:nvSpPr>
        <p:spPr/>
        <p:txBody>
          <a:bodyPr>
            <a:normAutofit lnSpcReduction="10000"/>
          </a:bodyPr>
          <a:lstStyle/>
          <a:p>
            <a:r>
              <a:rPr lang="en-US" dirty="0"/>
              <a:t>Lighting sound video set costume music </a:t>
            </a:r>
            <a:r>
              <a:rPr lang="en-US" dirty="0" err="1"/>
              <a:t>mics</a:t>
            </a:r>
            <a:endParaRPr lang="en-US" dirty="0"/>
          </a:p>
          <a:p>
            <a:r>
              <a:rPr lang="en-US" dirty="0"/>
              <a:t>Actors dancers singers chorus performers</a:t>
            </a:r>
          </a:p>
          <a:p>
            <a:r>
              <a:rPr lang="en-US" dirty="0"/>
              <a:t>Language writing current ancient old</a:t>
            </a:r>
          </a:p>
          <a:p>
            <a:r>
              <a:rPr lang="en-US" dirty="0"/>
              <a:t>Familiar strange contemporary traditional</a:t>
            </a:r>
          </a:p>
          <a:p>
            <a:r>
              <a:rPr lang="en-US" dirty="0"/>
              <a:t>Rake traverse proscenium laboratory site</a:t>
            </a:r>
          </a:p>
          <a:p>
            <a:r>
              <a:rPr lang="en-US" dirty="0"/>
              <a:t>Round outdoor </a:t>
            </a:r>
            <a:r>
              <a:rPr lang="en-US" dirty="0" err="1"/>
              <a:t>livestreamed</a:t>
            </a:r>
            <a:r>
              <a:rPr lang="en-US" dirty="0"/>
              <a:t> durational</a:t>
            </a:r>
          </a:p>
          <a:p>
            <a:r>
              <a:rPr lang="en-US" dirty="0"/>
              <a:t>Style ethnicity </a:t>
            </a:r>
            <a:r>
              <a:rPr lang="en-US" dirty="0" err="1"/>
              <a:t>improv</a:t>
            </a:r>
            <a:r>
              <a:rPr lang="en-US" dirty="0"/>
              <a:t> script performance art</a:t>
            </a:r>
          </a:p>
          <a:p>
            <a:r>
              <a:rPr lang="en-US" dirty="0"/>
              <a:t>Cost location seated standing immersive</a:t>
            </a:r>
          </a:p>
        </p:txBody>
      </p:sp>
      <p:sp>
        <p:nvSpPr>
          <p:cNvPr id="4" name="TextBox 3"/>
          <p:cNvSpPr txBox="1"/>
          <p:nvPr/>
        </p:nvSpPr>
        <p:spPr>
          <a:xfrm>
            <a:off x="5788370" y="6438951"/>
            <a:ext cx="1558953" cy="369332"/>
          </a:xfrm>
          <a:prstGeom prst="rect">
            <a:avLst/>
          </a:prstGeom>
          <a:noFill/>
        </p:spPr>
        <p:txBody>
          <a:bodyPr wrap="none" rtlCol="0">
            <a:spAutoFit/>
          </a:bodyPr>
          <a:lstStyle/>
          <a:p>
            <a:r>
              <a:rPr lang="en-US" dirty="0"/>
              <a:t>I could go on…</a:t>
            </a:r>
          </a:p>
        </p:txBody>
      </p:sp>
    </p:spTree>
    <p:extLst>
      <p:ext uri="{BB962C8B-B14F-4D97-AF65-F5344CB8AC3E}">
        <p14:creationId xmlns:p14="http://schemas.microsoft.com/office/powerpoint/2010/main" val="87331598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Affect</a:t>
            </a:r>
          </a:p>
        </p:txBody>
      </p:sp>
      <p:sp>
        <p:nvSpPr>
          <p:cNvPr id="3" name="Content Placeholder 2"/>
          <p:cNvSpPr>
            <a:spLocks noGrp="1"/>
          </p:cNvSpPr>
          <p:nvPr>
            <p:ph idx="1"/>
          </p:nvPr>
        </p:nvSpPr>
        <p:spPr/>
        <p:txBody>
          <a:bodyPr/>
          <a:lstStyle/>
          <a:p>
            <a:r>
              <a:rPr lang="en-GB" dirty="0"/>
              <a:t>Consider how a theatrical performance has affected you?</a:t>
            </a:r>
          </a:p>
          <a:p>
            <a:endParaRPr lang="en-GB" dirty="0"/>
          </a:p>
          <a:p>
            <a:r>
              <a:rPr lang="en-GB" dirty="0"/>
              <a:t>What is the difference between affect and effect?</a:t>
            </a:r>
          </a:p>
          <a:p>
            <a:endParaRPr lang="en-GB" dirty="0"/>
          </a:p>
        </p:txBody>
      </p:sp>
    </p:spTree>
    <p:extLst>
      <p:ext uri="{BB962C8B-B14F-4D97-AF65-F5344CB8AC3E}">
        <p14:creationId xmlns:p14="http://schemas.microsoft.com/office/powerpoint/2010/main" val="15797265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What's the difference? </a:t>
            </a:r>
          </a:p>
        </p:txBody>
      </p:sp>
      <p:sp>
        <p:nvSpPr>
          <p:cNvPr id="3" name="Content Placeholder 2"/>
          <p:cNvSpPr>
            <a:spLocks noGrp="1"/>
          </p:cNvSpPr>
          <p:nvPr>
            <p:ph idx="1"/>
          </p:nvPr>
        </p:nvSpPr>
        <p:spPr>
          <a:xfrm>
            <a:off x="457200" y="1289538"/>
            <a:ext cx="8229600" cy="5111262"/>
          </a:xfrm>
        </p:spPr>
        <p:txBody>
          <a:bodyPr>
            <a:noAutofit/>
          </a:bodyPr>
          <a:lstStyle/>
          <a:p>
            <a:r>
              <a:rPr lang="en-GB" sz="2400" dirty="0"/>
              <a:t>The main use of 'affect' - with an 'a' - is as a verb meaning to have an influence. So you could say: 'Your emotional state affects how you remember things'. </a:t>
            </a:r>
          </a:p>
          <a:p>
            <a:r>
              <a:rPr lang="en-GB" sz="2400" dirty="0"/>
              <a:t>The word with an 'e' - effect - is usually used as a noun and it means the result of an influence. So: 'What effect will the new law have on road use?' </a:t>
            </a:r>
          </a:p>
          <a:p>
            <a:r>
              <a:rPr lang="en-GB" sz="2400" dirty="0"/>
              <a:t>Part of the problem, you see, is not only that these two words are spelt very similarly, often pronounced the same, but their meanings are also very similar - one's a noun, one's a verb. </a:t>
            </a:r>
          </a:p>
          <a:p>
            <a:r>
              <a:rPr lang="en-GB" sz="2400" dirty="0"/>
              <a:t>There is a rarer and more formal use of 'effect' as a verb - that's the one with the 'e' - meaning 'to make something happen'. So you could say: 'It is pointless to try and effect a chance in policy now'.</a:t>
            </a:r>
          </a:p>
        </p:txBody>
      </p:sp>
    </p:spTree>
    <p:extLst>
      <p:ext uri="{BB962C8B-B14F-4D97-AF65-F5344CB8AC3E}">
        <p14:creationId xmlns:p14="http://schemas.microsoft.com/office/powerpoint/2010/main" val="151694037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Feedback on ‘Read a drama’</a:t>
            </a:r>
          </a:p>
        </p:txBody>
      </p:sp>
      <p:sp>
        <p:nvSpPr>
          <p:cNvPr id="3" name="Content Placeholder 2"/>
          <p:cNvSpPr>
            <a:spLocks noGrp="1"/>
          </p:cNvSpPr>
          <p:nvPr>
            <p:ph idx="1"/>
          </p:nvPr>
        </p:nvSpPr>
        <p:spPr/>
        <p:txBody>
          <a:bodyPr>
            <a:normAutofit/>
          </a:bodyPr>
          <a:lstStyle/>
          <a:p>
            <a:r>
              <a:rPr lang="en-US" dirty="0"/>
              <a:t>Everybody needs to read. Full stop.</a:t>
            </a:r>
          </a:p>
          <a:p>
            <a:endParaRPr lang="en-US" dirty="0"/>
          </a:p>
          <a:p>
            <a:r>
              <a:rPr lang="en-US" dirty="0"/>
              <a:t>Please try to read a drama a week during this module. As a guiding suggestion, it should come from the 20</a:t>
            </a:r>
            <a:r>
              <a:rPr lang="en-US" baseline="30000" dirty="0"/>
              <a:t>th</a:t>
            </a:r>
            <a:r>
              <a:rPr lang="en-US" dirty="0"/>
              <a:t> or 21</a:t>
            </a:r>
            <a:r>
              <a:rPr lang="en-US" baseline="30000" dirty="0"/>
              <a:t>st</a:t>
            </a:r>
            <a:r>
              <a:rPr lang="en-US" dirty="0"/>
              <a:t> century.</a:t>
            </a:r>
          </a:p>
          <a:p>
            <a:endParaRPr lang="en-US" dirty="0"/>
          </a:p>
          <a:p>
            <a:r>
              <a:rPr lang="en-US" dirty="0"/>
              <a:t>Consider the themes, period of drama, period and location of writing, connection to content. </a:t>
            </a:r>
          </a:p>
        </p:txBody>
      </p:sp>
    </p:spTree>
    <p:extLst>
      <p:ext uri="{BB962C8B-B14F-4D97-AF65-F5344CB8AC3E}">
        <p14:creationId xmlns:p14="http://schemas.microsoft.com/office/powerpoint/2010/main" val="62307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1C75E-DB57-D848-AA55-BA6EC231B175}"/>
              </a:ext>
            </a:extLst>
          </p:cNvPr>
          <p:cNvSpPr>
            <a:spLocks noGrp="1"/>
          </p:cNvSpPr>
          <p:nvPr>
            <p:ph type="title"/>
          </p:nvPr>
        </p:nvSpPr>
        <p:spPr/>
        <p:txBody>
          <a:bodyPr/>
          <a:lstStyle/>
          <a:p>
            <a:r>
              <a:rPr lang="en-US" dirty="0"/>
              <a:t>Feedback on ‘Read a drama’</a:t>
            </a:r>
            <a:endParaRPr lang="en-US" b="1" dirty="0"/>
          </a:p>
        </p:txBody>
      </p:sp>
      <p:sp>
        <p:nvSpPr>
          <p:cNvPr id="3" name="Content Placeholder 2">
            <a:extLst>
              <a:ext uri="{FF2B5EF4-FFF2-40B4-BE49-F238E27FC236}">
                <a16:creationId xmlns:a16="http://schemas.microsoft.com/office/drawing/2014/main" id="{6B4AB797-3DB8-3544-B967-6FDE3B4BD2CF}"/>
              </a:ext>
            </a:extLst>
          </p:cNvPr>
          <p:cNvSpPr>
            <a:spLocks noGrp="1"/>
          </p:cNvSpPr>
          <p:nvPr>
            <p:ph idx="1"/>
          </p:nvPr>
        </p:nvSpPr>
        <p:spPr/>
        <p:txBody>
          <a:bodyPr/>
          <a:lstStyle/>
          <a:p>
            <a:r>
              <a:rPr lang="en-US" dirty="0"/>
              <a:t>Consider the ‘context’.</a:t>
            </a:r>
          </a:p>
        </p:txBody>
      </p:sp>
    </p:spTree>
    <p:extLst>
      <p:ext uri="{BB962C8B-B14F-4D97-AF65-F5344CB8AC3E}">
        <p14:creationId xmlns:p14="http://schemas.microsoft.com/office/powerpoint/2010/main" val="318745510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C9B13-11F7-AA41-B35C-24D7D5799C1F}"/>
              </a:ext>
            </a:extLst>
          </p:cNvPr>
          <p:cNvSpPr>
            <a:spLocks noGrp="1"/>
          </p:cNvSpPr>
          <p:nvPr>
            <p:ph type="title"/>
          </p:nvPr>
        </p:nvSpPr>
        <p:spPr/>
        <p:txBody>
          <a:bodyPr/>
          <a:lstStyle/>
          <a:p>
            <a:r>
              <a:rPr lang="en-US" dirty="0"/>
              <a:t>Words for consideration</a:t>
            </a:r>
          </a:p>
        </p:txBody>
      </p:sp>
      <p:sp>
        <p:nvSpPr>
          <p:cNvPr id="3" name="Content Placeholder 2">
            <a:extLst>
              <a:ext uri="{FF2B5EF4-FFF2-40B4-BE49-F238E27FC236}">
                <a16:creationId xmlns:a16="http://schemas.microsoft.com/office/drawing/2014/main" id="{B5ACAAD0-6180-934C-90E0-F31A4CAEE6F8}"/>
              </a:ext>
            </a:extLst>
          </p:cNvPr>
          <p:cNvSpPr>
            <a:spLocks noGrp="1"/>
          </p:cNvSpPr>
          <p:nvPr>
            <p:ph sz="half" idx="1"/>
          </p:nvPr>
        </p:nvSpPr>
        <p:spPr/>
        <p:txBody>
          <a:bodyPr>
            <a:normAutofit fontScale="92500" lnSpcReduction="20000"/>
          </a:bodyPr>
          <a:lstStyle/>
          <a:p>
            <a:r>
              <a:rPr lang="en-US" dirty="0"/>
              <a:t>Context</a:t>
            </a:r>
          </a:p>
          <a:p>
            <a:r>
              <a:rPr lang="en-US" dirty="0"/>
              <a:t>Pluralism</a:t>
            </a:r>
          </a:p>
          <a:p>
            <a:r>
              <a:rPr lang="en-US" dirty="0"/>
              <a:t>Relativism</a:t>
            </a:r>
          </a:p>
          <a:p>
            <a:r>
              <a:rPr lang="en-US" dirty="0"/>
              <a:t>Postmodern</a:t>
            </a:r>
          </a:p>
          <a:p>
            <a:r>
              <a:rPr lang="en-US" dirty="0"/>
              <a:t>Critical/criticality</a:t>
            </a:r>
          </a:p>
          <a:p>
            <a:r>
              <a:rPr lang="en-US" dirty="0"/>
              <a:t>Ethics/ethical</a:t>
            </a:r>
          </a:p>
          <a:p>
            <a:r>
              <a:rPr lang="en-US" dirty="0"/>
              <a:t>Emancipation</a:t>
            </a:r>
          </a:p>
          <a:p>
            <a:pPr marL="0" indent="0">
              <a:buNone/>
            </a:pPr>
            <a:endParaRPr lang="en-US" dirty="0"/>
          </a:p>
          <a:p>
            <a:endParaRPr lang="en-US" dirty="0"/>
          </a:p>
          <a:p>
            <a:r>
              <a:rPr lang="en-US" dirty="0"/>
              <a:t>This list will get bigger as the weeks progress.</a:t>
            </a:r>
          </a:p>
          <a:p>
            <a:endParaRPr lang="en-US" dirty="0"/>
          </a:p>
        </p:txBody>
      </p:sp>
      <p:sp>
        <p:nvSpPr>
          <p:cNvPr id="4" name="Content Placeholder 3">
            <a:extLst>
              <a:ext uri="{FF2B5EF4-FFF2-40B4-BE49-F238E27FC236}">
                <a16:creationId xmlns:a16="http://schemas.microsoft.com/office/drawing/2014/main" id="{9F1FD98F-20E0-6640-836D-B82F460632C5}"/>
              </a:ext>
            </a:extLst>
          </p:cNvPr>
          <p:cNvSpPr>
            <a:spLocks noGrp="1"/>
          </p:cNvSpPr>
          <p:nvPr>
            <p:ph sz="half" idx="2"/>
          </p:nvPr>
        </p:nvSpPr>
        <p:spPr/>
        <p:txBody>
          <a:bodyPr>
            <a:normAutofit fontScale="92500" lnSpcReduction="20000"/>
          </a:bodyPr>
          <a:lstStyle/>
          <a:p>
            <a:r>
              <a:rPr lang="en-US" dirty="0"/>
              <a:t>You may want to find good definitions for these words to be able to use them in your work in future. </a:t>
            </a:r>
          </a:p>
          <a:p>
            <a:endParaRPr lang="en-US" dirty="0"/>
          </a:p>
          <a:p>
            <a:r>
              <a:rPr lang="en-US" dirty="0"/>
              <a:t>Conceptually – they may be familiar to you already and using them in written work and analysis will help you communicate your ideas in appropriate style.</a:t>
            </a:r>
          </a:p>
        </p:txBody>
      </p:sp>
    </p:spTree>
    <p:extLst>
      <p:ext uri="{BB962C8B-B14F-4D97-AF65-F5344CB8AC3E}">
        <p14:creationId xmlns:p14="http://schemas.microsoft.com/office/powerpoint/2010/main" val="309064727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E157A-84D0-F448-8813-CE3003D75D6F}"/>
              </a:ext>
            </a:extLst>
          </p:cNvPr>
          <p:cNvSpPr>
            <a:spLocks noGrp="1"/>
          </p:cNvSpPr>
          <p:nvPr>
            <p:ph type="title"/>
          </p:nvPr>
        </p:nvSpPr>
        <p:spPr/>
        <p:txBody>
          <a:bodyPr/>
          <a:lstStyle/>
          <a:p>
            <a:r>
              <a:rPr lang="en-US" dirty="0"/>
              <a:t>By next week 8</a:t>
            </a:r>
            <a:r>
              <a:rPr lang="en-US" baseline="30000" dirty="0"/>
              <a:t>th</a:t>
            </a:r>
            <a:r>
              <a:rPr lang="en-US" dirty="0"/>
              <a:t> February 2022</a:t>
            </a:r>
          </a:p>
        </p:txBody>
      </p:sp>
      <p:sp>
        <p:nvSpPr>
          <p:cNvPr id="3" name="Content Placeholder 2">
            <a:extLst>
              <a:ext uri="{FF2B5EF4-FFF2-40B4-BE49-F238E27FC236}">
                <a16:creationId xmlns:a16="http://schemas.microsoft.com/office/drawing/2014/main" id="{BF15B021-0B25-9D48-938E-358D0D36AA5F}"/>
              </a:ext>
            </a:extLst>
          </p:cNvPr>
          <p:cNvSpPr>
            <a:spLocks noGrp="1"/>
          </p:cNvSpPr>
          <p:nvPr>
            <p:ph idx="1"/>
          </p:nvPr>
        </p:nvSpPr>
        <p:spPr/>
        <p:txBody>
          <a:bodyPr/>
          <a:lstStyle/>
          <a:p>
            <a:r>
              <a:rPr lang="en-US" dirty="0"/>
              <a:t>Keep reading.</a:t>
            </a:r>
          </a:p>
          <a:p>
            <a:endParaRPr lang="en-US" dirty="0"/>
          </a:p>
          <a:p>
            <a:r>
              <a:rPr lang="en-US" dirty="0"/>
              <a:t>Read the Williams extract on Moodle.</a:t>
            </a:r>
          </a:p>
          <a:p>
            <a:endParaRPr lang="en-US" dirty="0"/>
          </a:p>
          <a:p>
            <a:r>
              <a:rPr lang="en-US" dirty="0"/>
              <a:t>Read another drama.</a:t>
            </a:r>
          </a:p>
        </p:txBody>
      </p:sp>
    </p:spTree>
    <p:extLst>
      <p:ext uri="{BB962C8B-B14F-4D97-AF65-F5344CB8AC3E}">
        <p14:creationId xmlns:p14="http://schemas.microsoft.com/office/powerpoint/2010/main" val="245257651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Bibliography</a:t>
            </a:r>
          </a:p>
        </p:txBody>
      </p:sp>
      <p:sp>
        <p:nvSpPr>
          <p:cNvPr id="3" name="Content Placeholder 2"/>
          <p:cNvSpPr>
            <a:spLocks noGrp="1"/>
          </p:cNvSpPr>
          <p:nvPr>
            <p:ph idx="1"/>
          </p:nvPr>
        </p:nvSpPr>
        <p:spPr/>
        <p:txBody>
          <a:bodyPr>
            <a:normAutofit fontScale="92500" lnSpcReduction="20000"/>
          </a:bodyPr>
          <a:lstStyle/>
          <a:p>
            <a:r>
              <a:rPr lang="en-US" sz="2400" dirty="0"/>
              <a:t>Luckett, S.D &amp; Shaffer, T.M (2017) </a:t>
            </a:r>
            <a:r>
              <a:rPr lang="en-US" sz="2400" i="1" dirty="0"/>
              <a:t>Black Acting Methods: Critical Approaches</a:t>
            </a:r>
            <a:r>
              <a:rPr lang="en-US" sz="2400" dirty="0"/>
              <a:t>. Routledge: London.</a:t>
            </a:r>
          </a:p>
          <a:p>
            <a:endParaRPr lang="en-US" sz="2400" dirty="0"/>
          </a:p>
          <a:p>
            <a:r>
              <a:rPr lang="en-US" sz="2400" dirty="0"/>
              <a:t>Taylor, D. 2004. </a:t>
            </a:r>
            <a:r>
              <a:rPr lang="en-US" sz="2400" i="1" dirty="0"/>
              <a:t>The Greek and Roman Stage</a:t>
            </a:r>
            <a:r>
              <a:rPr lang="en-US" sz="2400" dirty="0"/>
              <a:t>. Bristol Classical Press: London.</a:t>
            </a:r>
          </a:p>
          <a:p>
            <a:pPr marL="0" indent="0">
              <a:buNone/>
            </a:pPr>
            <a:endParaRPr lang="en-US" sz="2400" dirty="0"/>
          </a:p>
          <a:p>
            <a:r>
              <a:rPr lang="en-US" sz="2400" dirty="0"/>
              <a:t>Wiles, D. 2010. </a:t>
            </a:r>
            <a:r>
              <a:rPr lang="en-US" sz="2400" i="1" dirty="0"/>
              <a:t>Greek Theatre Performance: An Introduction</a:t>
            </a:r>
            <a:r>
              <a:rPr lang="en-US" sz="2400" dirty="0"/>
              <a:t>. Cambridge University Press: Cambridge</a:t>
            </a:r>
          </a:p>
          <a:p>
            <a:endParaRPr lang="en-US" sz="2400" dirty="0"/>
          </a:p>
          <a:p>
            <a:r>
              <a:rPr lang="en-US" sz="2400" dirty="0">
                <a:hlinkClick r:id="rId2"/>
              </a:rPr>
              <a:t>https://www.youtube.com/watch?v=JLWlB3ib7ZM</a:t>
            </a:r>
            <a:r>
              <a:rPr lang="en-US" sz="2400" dirty="0"/>
              <a:t>  </a:t>
            </a:r>
            <a:r>
              <a:rPr lang="en-GB" sz="2400" dirty="0"/>
              <a:t>Accessed 30/01/18</a:t>
            </a:r>
            <a:endParaRPr lang="en-US" sz="2400" dirty="0"/>
          </a:p>
          <a:p>
            <a:endParaRPr lang="en-US" sz="2400" dirty="0"/>
          </a:p>
          <a:p>
            <a:r>
              <a:rPr lang="en-GB" sz="2400" dirty="0">
                <a:hlinkClick r:id="rId3"/>
              </a:rPr>
              <a:t>https://www.theguardian.com/stage/2012/sep/10/brand-new-ancients-review</a:t>
            </a:r>
            <a:r>
              <a:rPr lang="en-GB" sz="2400" dirty="0"/>
              <a:t> Accessed 30/01/18</a:t>
            </a:r>
          </a:p>
          <a:p>
            <a:endParaRPr lang="en-US" sz="2400" dirty="0"/>
          </a:p>
          <a:p>
            <a:endParaRPr lang="en-US" sz="2400" dirty="0"/>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Bibliography</a:t>
            </a:r>
          </a:p>
        </p:txBody>
      </p:sp>
      <p:sp>
        <p:nvSpPr>
          <p:cNvPr id="3" name="Content Placeholder 2"/>
          <p:cNvSpPr>
            <a:spLocks noGrp="1"/>
          </p:cNvSpPr>
          <p:nvPr>
            <p:ph idx="1"/>
          </p:nvPr>
        </p:nvSpPr>
        <p:spPr/>
        <p:txBody>
          <a:bodyPr>
            <a:normAutofit/>
          </a:bodyPr>
          <a:lstStyle/>
          <a:p>
            <a:r>
              <a:rPr lang="en-US" sz="1800" dirty="0">
                <a:hlinkClick r:id="rId2"/>
              </a:rPr>
              <a:t>https://www.pinterest.com/explore/marilyn-monroe-artwork/</a:t>
            </a:r>
            <a:endParaRPr lang="en-US" sz="1800" dirty="0"/>
          </a:p>
          <a:p>
            <a:r>
              <a:rPr lang="en-US" sz="1800" dirty="0">
                <a:hlinkClick r:id="rId3"/>
              </a:rPr>
              <a:t>http://www.juularts.com/B09_March20_25th_2011.html</a:t>
            </a:r>
            <a:endParaRPr lang="en-US" sz="1800" dirty="0"/>
          </a:p>
          <a:p>
            <a:r>
              <a:rPr lang="en-US" sz="1800" dirty="0">
                <a:hlinkClick r:id="rId4"/>
              </a:rPr>
              <a:t>https://www.allure.com/story/marilyn-monroe-beauty-routine</a:t>
            </a:r>
            <a:r>
              <a:rPr lang="en-US" sz="1800" dirty="0"/>
              <a:t> </a:t>
            </a:r>
          </a:p>
          <a:p>
            <a:r>
              <a:rPr lang="en-US" sz="1800" dirty="0"/>
              <a:t>Leach, R. 2008. </a:t>
            </a:r>
            <a:r>
              <a:rPr lang="en-US" sz="1800" i="1" dirty="0"/>
              <a:t>Theatre Studies: The Basics</a:t>
            </a:r>
            <a:r>
              <a:rPr lang="en-US" sz="1800" dirty="0"/>
              <a:t>. Routledge: London.</a:t>
            </a:r>
          </a:p>
          <a:p>
            <a:r>
              <a:rPr lang="en-US" sz="1946" dirty="0">
                <a:hlinkClick r:id="rId5"/>
              </a:rPr>
              <a:t>https://www.theatlantic.com/magazine/archive/2017/11/leonardo-da-vinci-mona-lisa-smile/540636/</a:t>
            </a:r>
            <a:endParaRPr lang="en-US" sz="1946" dirty="0"/>
          </a:p>
          <a:p>
            <a:r>
              <a:rPr lang="en-US" sz="1946" dirty="0">
                <a:hlinkClick r:id="rId6"/>
              </a:rPr>
              <a:t>http://www.wallpaper.ge/view-mona_lisa-800x600.html</a:t>
            </a:r>
            <a:r>
              <a:rPr lang="en-US" sz="1946" dirty="0"/>
              <a:t> </a:t>
            </a:r>
          </a:p>
          <a:p>
            <a:r>
              <a:rPr lang="en-US" sz="1946" dirty="0">
                <a:hlinkClick r:id="rId7"/>
              </a:rPr>
              <a:t>https://www.pinterest.com/teachkidsart/mona-lisa/</a:t>
            </a:r>
            <a:endParaRPr lang="en-US" sz="1946" dirty="0"/>
          </a:p>
          <a:p>
            <a:r>
              <a:rPr lang="en-US" sz="1946" dirty="0"/>
              <a:t>https://www.flickr.com/photos/xclusiveballer/9459226538</a:t>
            </a:r>
          </a:p>
        </p:txBody>
      </p:sp>
    </p:spTree>
    <p:extLst>
      <p:ext uri="{BB962C8B-B14F-4D97-AF65-F5344CB8AC3E}">
        <p14:creationId xmlns:p14="http://schemas.microsoft.com/office/powerpoint/2010/main" val="3613701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2754</Words>
  <Application>Microsoft Macintosh PowerPoint</Application>
  <PresentationFormat>On-screen Show (4:3)</PresentationFormat>
  <Paragraphs>315</Paragraphs>
  <Slides>77</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77</vt:i4>
      </vt:variant>
    </vt:vector>
  </HeadingPairs>
  <TitlesOfParts>
    <vt:vector size="81" baseType="lpstr">
      <vt:lpstr>Arial</vt:lpstr>
      <vt:lpstr>Calibri</vt:lpstr>
      <vt:lpstr>Times New Roman</vt:lpstr>
      <vt:lpstr>Office Theme</vt:lpstr>
      <vt:lpstr>Performance Practices</vt:lpstr>
      <vt:lpstr>{Order of the day}</vt:lpstr>
      <vt:lpstr>What is a context?</vt:lpstr>
      <vt:lpstr>What is a performance?</vt:lpstr>
      <vt:lpstr>What is a performance?</vt:lpstr>
      <vt:lpstr>Carlson </vt:lpstr>
      <vt:lpstr>What is Contextual Studies?</vt:lpstr>
      <vt:lpstr>Theatre</vt:lpstr>
      <vt:lpstr>Theatre</vt:lpstr>
      <vt:lpstr>Theatre</vt:lpstr>
      <vt:lpstr>Carlson</vt:lpstr>
      <vt:lpstr>Performance Practices: Module Aims</vt:lpstr>
      <vt:lpstr>Learning Outcomes</vt:lpstr>
      <vt:lpstr>Assessment</vt:lpstr>
      <vt:lpstr>Assessment</vt:lpstr>
      <vt:lpstr>The Beginning…</vt:lpstr>
      <vt:lpstr>The Beginning…</vt:lpstr>
      <vt:lpstr>What do we know about Greek theatre?</vt:lpstr>
      <vt:lpstr>What do we know about Greek theatre?</vt:lpstr>
      <vt:lpstr>What do we know about Greek theatre?</vt:lpstr>
      <vt:lpstr>What do we know about Greek theatre?</vt:lpstr>
      <vt:lpstr>What do we know about Greek theatre?</vt:lpstr>
      <vt:lpstr>What do we know about Greek theatre?</vt:lpstr>
      <vt:lpstr>What do we know about Greek theatre?</vt:lpstr>
      <vt:lpstr>Some words:</vt:lpstr>
      <vt:lpstr>Dionysus</vt:lpstr>
      <vt:lpstr>And how is he connected to theatre?</vt:lpstr>
      <vt:lpstr>What else do we know?</vt:lpstr>
      <vt:lpstr>What do we know about Greek theatre?</vt:lpstr>
      <vt:lpstr>What do we know about Greek theatre?</vt:lpstr>
      <vt:lpstr>What do we know about Greek theatre?</vt:lpstr>
      <vt:lpstr>PowerPoint Presentation</vt:lpstr>
      <vt:lpstr>PowerPoint Presentation</vt:lpstr>
      <vt:lpstr>PowerPoint Presentation</vt:lpstr>
      <vt:lpstr>Performance context</vt:lpstr>
      <vt:lpstr>Tradition and ‘contemporary’</vt:lpstr>
      <vt:lpstr>…Received knowledge?</vt:lpstr>
      <vt:lpstr>Important interruption of perceived knowledge</vt:lpstr>
      <vt:lpstr>Important interruption of perceived knowledge</vt:lpstr>
      <vt:lpstr>Important interruption of perceived knowledge</vt:lpstr>
      <vt:lpstr>Methods </vt:lpstr>
      <vt:lpstr>Txt me!</vt:lpstr>
      <vt:lpstr>Txt me!</vt:lpstr>
      <vt:lpstr>Txt me!</vt:lpstr>
      <vt:lpstr>Great perspective!</vt:lpstr>
      <vt:lpstr>PowerPoint Presentation</vt:lpstr>
      <vt:lpstr>PowerPoint Presentation</vt:lpstr>
      <vt:lpstr>Your Reading</vt:lpstr>
      <vt:lpstr>Greek reinvention - Kate Tempest</vt:lpstr>
      <vt:lpstr>Greek reinvention - Kate Tempest</vt:lpstr>
      <vt:lpstr>Greek reinvention - Kate Tempest</vt:lpstr>
      <vt:lpstr>PowerPoint Presentation</vt:lpstr>
      <vt:lpstr>PowerPoint Presentation</vt:lpstr>
      <vt:lpstr>PowerPoint Presentation</vt:lpstr>
      <vt:lpstr>PowerPoint Presentation</vt:lpstr>
      <vt:lpstr>Text</vt:lpstr>
      <vt:lpstr>PowerPoint Presentation</vt:lpstr>
      <vt:lpstr>PowerPoint Presentation</vt:lpstr>
      <vt:lpstr>PowerPoint Presentation</vt:lpstr>
      <vt:lpstr>PowerPoint Presentation</vt:lpstr>
      <vt:lpstr>Text</vt:lpstr>
      <vt:lpstr>PowerPoint Presentation</vt:lpstr>
      <vt:lpstr>PowerPoint Presentation</vt:lpstr>
      <vt:lpstr>PowerPoint Presentation</vt:lpstr>
      <vt:lpstr>Gap</vt:lpstr>
      <vt:lpstr>Text</vt:lpstr>
      <vt:lpstr>List as Text </vt:lpstr>
      <vt:lpstr>List as Text </vt:lpstr>
      <vt:lpstr>List as Text </vt:lpstr>
      <vt:lpstr>Affect</vt:lpstr>
      <vt:lpstr>What's the difference? </vt:lpstr>
      <vt:lpstr>Feedback on ‘Read a drama’</vt:lpstr>
      <vt:lpstr>Feedback on ‘Read a drama’</vt:lpstr>
      <vt:lpstr>Words for consideration</vt:lpstr>
      <vt:lpstr>By next week 8th February 2022</vt:lpstr>
      <vt:lpstr>Bibliography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 Practices</dc:title>
  <dc:creator>Jonathan Pugh</dc:creator>
  <cp:lastModifiedBy>Jonathan Pugh</cp:lastModifiedBy>
  <cp:revision>3</cp:revision>
  <dcterms:created xsi:type="dcterms:W3CDTF">2022-02-01T13:40:27Z</dcterms:created>
  <dcterms:modified xsi:type="dcterms:W3CDTF">2022-02-02T09:37:06Z</dcterms:modified>
</cp:coreProperties>
</file>