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 id="2147483713" r:id="rId5"/>
  </p:sldMasterIdLst>
  <p:notesMasterIdLst>
    <p:notesMasterId r:id="rId26"/>
  </p:notesMasterIdLst>
  <p:handoutMasterIdLst>
    <p:handoutMasterId r:id="rId27"/>
  </p:handoutMasterIdLst>
  <p:sldIdLst>
    <p:sldId id="264" r:id="rId6"/>
    <p:sldId id="364" r:id="rId7"/>
    <p:sldId id="365" r:id="rId8"/>
    <p:sldId id="354" r:id="rId9"/>
    <p:sldId id="378" r:id="rId10"/>
    <p:sldId id="366" r:id="rId11"/>
    <p:sldId id="350" r:id="rId12"/>
    <p:sldId id="367" r:id="rId13"/>
    <p:sldId id="368" r:id="rId14"/>
    <p:sldId id="358" r:id="rId15"/>
    <p:sldId id="343" r:id="rId16"/>
    <p:sldId id="371" r:id="rId17"/>
    <p:sldId id="381" r:id="rId18"/>
    <p:sldId id="348" r:id="rId19"/>
    <p:sldId id="379" r:id="rId20"/>
    <p:sldId id="380" r:id="rId21"/>
    <p:sldId id="360" r:id="rId22"/>
    <p:sldId id="383" r:id="rId23"/>
    <p:sldId id="324" r:id="rId24"/>
    <p:sldId id="268" r:id="rId2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E08A82-2C68-4E99-BA33-F51AB894FE21}">
          <p14:sldIdLst>
            <p14:sldId id="264"/>
            <p14:sldId id="364"/>
            <p14:sldId id="365"/>
            <p14:sldId id="354"/>
            <p14:sldId id="378"/>
            <p14:sldId id="366"/>
            <p14:sldId id="350"/>
            <p14:sldId id="367"/>
            <p14:sldId id="368"/>
            <p14:sldId id="358"/>
            <p14:sldId id="343"/>
            <p14:sldId id="371"/>
            <p14:sldId id="381"/>
            <p14:sldId id="348"/>
            <p14:sldId id="379"/>
            <p14:sldId id="380"/>
            <p14:sldId id="360"/>
            <p14:sldId id="383"/>
            <p14:sldId id="324"/>
            <p14:sldId id="268"/>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BB5"/>
    <a:srgbClr val="B3D236"/>
    <a:srgbClr val="00C4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8" autoAdjust="0"/>
    <p:restoredTop sz="99645" autoAdjust="0"/>
  </p:normalViewPr>
  <p:slideViewPr>
    <p:cSldViewPr snapToGrid="0">
      <p:cViewPr varScale="1">
        <p:scale>
          <a:sx n="57" d="100"/>
          <a:sy n="57" d="100"/>
        </p:scale>
        <p:origin x="720" y="4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0" d="100"/>
          <a:sy n="60" d="100"/>
        </p:scale>
        <p:origin x="250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1E1EEAC2-6BA7-4ABE-8AD8-0D26EC897E9A}" type="datetimeFigureOut">
              <a:rPr lang="en-GB" smtClean="0"/>
              <a:t>24/06/2020</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847A8C41-7247-444A-9DC9-E9ACA2EFD3C8}" type="slidenum">
              <a:rPr lang="en-GB" smtClean="0"/>
              <a:t>‹#›</a:t>
            </a:fld>
            <a:endParaRPr lang="en-GB"/>
          </a:p>
        </p:txBody>
      </p:sp>
    </p:spTree>
    <p:extLst>
      <p:ext uri="{BB962C8B-B14F-4D97-AF65-F5344CB8AC3E}">
        <p14:creationId xmlns:p14="http://schemas.microsoft.com/office/powerpoint/2010/main" val="34290705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6D5B34D-ADEC-457E-B4B9-B8BA594A1FF5}" type="datetimeFigureOut">
              <a:rPr lang="en-GB" smtClean="0"/>
              <a:t>24/06/2020</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1238C683-9137-4122-84BD-5AA5692D6AF0}" type="slidenum">
              <a:rPr lang="en-GB" smtClean="0"/>
              <a:t>‹#›</a:t>
            </a:fld>
            <a:endParaRPr lang="en-GB"/>
          </a:p>
        </p:txBody>
      </p:sp>
    </p:spTree>
    <p:extLst>
      <p:ext uri="{BB962C8B-B14F-4D97-AF65-F5344CB8AC3E}">
        <p14:creationId xmlns:p14="http://schemas.microsoft.com/office/powerpoint/2010/main" val="1627232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238C683-9137-4122-84BD-5AA5692D6AF0}" type="slidenum">
              <a:rPr lang="en-GB" smtClean="0"/>
              <a:t>1</a:t>
            </a:fld>
            <a:endParaRPr lang="en-GB" dirty="0"/>
          </a:p>
        </p:txBody>
      </p:sp>
    </p:spTree>
    <p:extLst>
      <p:ext uri="{BB962C8B-B14F-4D97-AF65-F5344CB8AC3E}">
        <p14:creationId xmlns:p14="http://schemas.microsoft.com/office/powerpoint/2010/main" val="41442257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smtClean="0"/>
              <a:t>Voice over</a:t>
            </a:r>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2</a:t>
            </a:fld>
            <a:endParaRPr lang="en-GB" dirty="0"/>
          </a:p>
        </p:txBody>
      </p:sp>
    </p:spTree>
    <p:extLst>
      <p:ext uri="{BB962C8B-B14F-4D97-AF65-F5344CB8AC3E}">
        <p14:creationId xmlns:p14="http://schemas.microsoft.com/office/powerpoint/2010/main" val="2436637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36356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36356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5</a:t>
            </a:fld>
            <a:endParaRPr lang="en-GB" dirty="0"/>
          </a:p>
        </p:txBody>
      </p:sp>
    </p:spTree>
    <p:extLst>
      <p:ext uri="{BB962C8B-B14F-4D97-AF65-F5344CB8AC3E}">
        <p14:creationId xmlns:p14="http://schemas.microsoft.com/office/powerpoint/2010/main" val="2436637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baseline="0" dirty="0" smtClean="0"/>
          </a:p>
          <a:p>
            <a:r>
              <a:rPr lang="en-GB" baseline="0" dirty="0" smtClean="0"/>
              <a:t>Here are some ideas statements for you to consider. Which of these help to define pedagogical leadership and which can occur without pedagogical leadership being evident?</a:t>
            </a:r>
          </a:p>
          <a:p>
            <a:endParaRPr lang="en-GB" baseline="0" dirty="0" smtClean="0"/>
          </a:p>
        </p:txBody>
      </p:sp>
      <p:sp>
        <p:nvSpPr>
          <p:cNvPr id="4" name="Slide Number Placeholder 3"/>
          <p:cNvSpPr>
            <a:spLocks noGrp="1"/>
          </p:cNvSpPr>
          <p:nvPr>
            <p:ph type="sldNum" sz="quarter" idx="10"/>
          </p:nvPr>
        </p:nvSpPr>
        <p:spPr/>
        <p:txBody>
          <a:bodyPr/>
          <a:lstStyle/>
          <a:p>
            <a:fld id="{1238C683-9137-4122-84BD-5AA5692D6AF0}" type="slidenum">
              <a:rPr lang="en-GB" smtClean="0">
                <a:solidFill>
                  <a:prstClr val="black"/>
                </a:solidFill>
              </a:rPr>
              <a:pPr/>
              <a:t>6</a:t>
            </a:fld>
            <a:endParaRPr lang="en-GB" dirty="0">
              <a:solidFill>
                <a:prstClr val="black"/>
              </a:solidFill>
            </a:endParaRPr>
          </a:p>
        </p:txBody>
      </p:sp>
    </p:spTree>
    <p:extLst>
      <p:ext uri="{BB962C8B-B14F-4D97-AF65-F5344CB8AC3E}">
        <p14:creationId xmlns:p14="http://schemas.microsoft.com/office/powerpoint/2010/main" val="36356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smtClean="0"/>
              <a:t>Listen to footage has this helped</a:t>
            </a:r>
            <a:r>
              <a:rPr lang="en-GB" baseline="0" dirty="0" smtClean="0"/>
              <a:t> you in defining pedagogical leadership, can you identify what it is and is not.</a:t>
            </a:r>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7</a:t>
            </a:fld>
            <a:endParaRPr lang="en-GB" dirty="0"/>
          </a:p>
        </p:txBody>
      </p:sp>
    </p:spTree>
    <p:extLst>
      <p:ext uri="{BB962C8B-B14F-4D97-AF65-F5344CB8AC3E}">
        <p14:creationId xmlns:p14="http://schemas.microsoft.com/office/powerpoint/2010/main" val="2436637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1238C683-9137-4122-84BD-5AA5692D6AF0}"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36356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9</a:t>
            </a:fld>
            <a:endParaRPr lang="en-GB" dirty="0"/>
          </a:p>
        </p:txBody>
      </p:sp>
    </p:spTree>
    <p:extLst>
      <p:ext uri="{BB962C8B-B14F-4D97-AF65-F5344CB8AC3E}">
        <p14:creationId xmlns:p14="http://schemas.microsoft.com/office/powerpoint/2010/main" val="24366373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2115050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11</a:t>
            </a:fld>
            <a:endParaRPr lang="en-GB" dirty="0"/>
          </a:p>
        </p:txBody>
      </p:sp>
    </p:spTree>
    <p:extLst>
      <p:ext uri="{BB962C8B-B14F-4D97-AF65-F5344CB8AC3E}">
        <p14:creationId xmlns:p14="http://schemas.microsoft.com/office/powerpoint/2010/main" val="2436637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21150508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13</a:t>
            </a:fld>
            <a:endParaRPr lang="en-GB" dirty="0"/>
          </a:p>
        </p:txBody>
      </p:sp>
    </p:spTree>
    <p:extLst>
      <p:ext uri="{BB962C8B-B14F-4D97-AF65-F5344CB8AC3E}">
        <p14:creationId xmlns:p14="http://schemas.microsoft.com/office/powerpoint/2010/main" val="24366373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smtClean="0"/>
              <a:t>Transition</a:t>
            </a:r>
            <a:r>
              <a:rPr lang="en-GB" baseline="0" dirty="0" smtClean="0"/>
              <a:t> to practice. Having thought about some of the theory around pedagogy and pedagogical leadership need to think about how this looks in practice and how we recognise it.</a:t>
            </a:r>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14</a:t>
            </a:fld>
            <a:endParaRPr lang="en-GB" dirty="0"/>
          </a:p>
        </p:txBody>
      </p:sp>
    </p:spTree>
    <p:extLst>
      <p:ext uri="{BB962C8B-B14F-4D97-AF65-F5344CB8AC3E}">
        <p14:creationId xmlns:p14="http://schemas.microsoft.com/office/powerpoint/2010/main" val="24366373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15</a:t>
            </a:fld>
            <a:endParaRPr lang="en-GB" dirty="0"/>
          </a:p>
        </p:txBody>
      </p:sp>
    </p:spTree>
    <p:extLst>
      <p:ext uri="{BB962C8B-B14F-4D97-AF65-F5344CB8AC3E}">
        <p14:creationId xmlns:p14="http://schemas.microsoft.com/office/powerpoint/2010/main" val="24366373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smtClean="0"/>
              <a:t>You now need to look more closely</a:t>
            </a:r>
            <a:r>
              <a:rPr lang="en-GB" baseline="0" dirty="0" smtClean="0"/>
              <a:t> for these actions in your own practice or setting. To do this, you might use HGIOELC. These are starter </a:t>
            </a:r>
            <a:r>
              <a:rPr lang="en-GB" baseline="0" dirty="0" err="1" smtClean="0"/>
              <a:t>QIs</a:t>
            </a:r>
            <a:r>
              <a:rPr lang="en-GB" baseline="0" dirty="0" smtClean="0"/>
              <a:t> that have particular relevance to pedagogical leadership in practice.</a:t>
            </a:r>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16</a:t>
            </a:fld>
            <a:endParaRPr lang="en-GB" dirty="0"/>
          </a:p>
        </p:txBody>
      </p:sp>
    </p:spTree>
    <p:extLst>
      <p:ext uri="{BB962C8B-B14F-4D97-AF65-F5344CB8AC3E}">
        <p14:creationId xmlns:p14="http://schemas.microsoft.com/office/powerpoint/2010/main" val="24366373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solidFill>
                  <a:prstClr val="black"/>
                </a:solidFill>
              </a:rPr>
              <a:pPr/>
              <a:t>17</a:t>
            </a:fld>
            <a:endParaRPr lang="en-GB" dirty="0">
              <a:solidFill>
                <a:prstClr val="black"/>
              </a:solidFill>
            </a:endParaRPr>
          </a:p>
        </p:txBody>
      </p:sp>
    </p:spTree>
    <p:extLst>
      <p:ext uri="{BB962C8B-B14F-4D97-AF65-F5344CB8AC3E}">
        <p14:creationId xmlns:p14="http://schemas.microsoft.com/office/powerpoint/2010/main" val="15921595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18</a:t>
            </a:fld>
            <a:endParaRPr lang="en-GB" dirty="0"/>
          </a:p>
        </p:txBody>
      </p:sp>
    </p:spTree>
    <p:extLst>
      <p:ext uri="{BB962C8B-B14F-4D97-AF65-F5344CB8AC3E}">
        <p14:creationId xmlns:p14="http://schemas.microsoft.com/office/powerpoint/2010/main" val="24366373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19</a:t>
            </a:fld>
            <a:endParaRPr lang="en-GB" dirty="0"/>
          </a:p>
        </p:txBody>
      </p:sp>
    </p:spTree>
    <p:extLst>
      <p:ext uri="{BB962C8B-B14F-4D97-AF65-F5344CB8AC3E}">
        <p14:creationId xmlns:p14="http://schemas.microsoft.com/office/powerpoint/2010/main" val="24366373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238C683-9137-4122-84BD-5AA5692D6AF0}" type="slidenum">
              <a:rPr lang="en-GB" smtClean="0"/>
              <a:t>20</a:t>
            </a:fld>
            <a:endParaRPr lang="en-GB"/>
          </a:p>
        </p:txBody>
      </p:sp>
    </p:spTree>
    <p:extLst>
      <p:ext uri="{BB962C8B-B14F-4D97-AF65-F5344CB8AC3E}">
        <p14:creationId xmlns:p14="http://schemas.microsoft.com/office/powerpoint/2010/main" val="2436637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0F02C72-09C7-4EFA-8F8C-1E89A3C2DFAF}" type="datetimeFigureOut">
              <a:rPr lang="en-GB" smtClean="0"/>
              <a:t>24/06/2020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96AD4-4D03-477C-BFCC-942C186EB6AB}" type="slidenum">
              <a:rPr lang="en-GB" smtClean="0"/>
              <a:t>‹#›</a:t>
            </a:fld>
            <a:endParaRPr lang="en-GB"/>
          </a:p>
        </p:txBody>
      </p:sp>
    </p:spTree>
    <p:extLst>
      <p:ext uri="{BB962C8B-B14F-4D97-AF65-F5344CB8AC3E}">
        <p14:creationId xmlns:p14="http://schemas.microsoft.com/office/powerpoint/2010/main" val="1771043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F02C72-09C7-4EFA-8F8C-1E89A3C2DFAF}" type="datetimeFigureOut">
              <a:rPr lang="en-GB" smtClean="0"/>
              <a:t>24/06/2020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96AD4-4D03-477C-BFCC-942C186EB6AB}" type="slidenum">
              <a:rPr lang="en-GB" smtClean="0"/>
              <a:t>‹#›</a:t>
            </a:fld>
            <a:endParaRPr lang="en-GB"/>
          </a:p>
        </p:txBody>
      </p:sp>
    </p:spTree>
    <p:extLst>
      <p:ext uri="{BB962C8B-B14F-4D97-AF65-F5344CB8AC3E}">
        <p14:creationId xmlns:p14="http://schemas.microsoft.com/office/powerpoint/2010/main" val="2228463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F02C72-09C7-4EFA-8F8C-1E89A3C2DFAF}" type="datetimeFigureOut">
              <a:rPr lang="en-GB" smtClean="0"/>
              <a:t>24/06/2020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96AD4-4D03-477C-BFCC-942C186EB6AB}" type="slidenum">
              <a:rPr lang="en-GB" smtClean="0"/>
              <a:t>‹#›</a:t>
            </a:fld>
            <a:endParaRPr lang="en-GB"/>
          </a:p>
        </p:txBody>
      </p:sp>
    </p:spTree>
    <p:extLst>
      <p:ext uri="{BB962C8B-B14F-4D97-AF65-F5344CB8AC3E}">
        <p14:creationId xmlns:p14="http://schemas.microsoft.com/office/powerpoint/2010/main" val="2828274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0F02C72-09C7-4EFA-8F8C-1E89A3C2DFAF}" type="datetimeFigureOut">
              <a:rPr lang="en-GB" smtClean="0"/>
              <a:t>24/06/2020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96AD4-4D03-477C-BFCC-942C186EB6AB}" type="slidenum">
              <a:rPr lang="en-GB" smtClean="0"/>
              <a:t>‹#›</a:t>
            </a:fld>
            <a:endParaRPr lang="en-GB"/>
          </a:p>
        </p:txBody>
      </p:sp>
    </p:spTree>
    <p:extLst>
      <p:ext uri="{BB962C8B-B14F-4D97-AF65-F5344CB8AC3E}">
        <p14:creationId xmlns:p14="http://schemas.microsoft.com/office/powerpoint/2010/main" val="2322698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0F02C72-09C7-4EFA-8F8C-1E89A3C2DFAF}" type="datetimeFigureOut">
              <a:rPr lang="en-GB" smtClean="0"/>
              <a:t>24/06/2020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496AD4-4D03-477C-BFCC-942C186EB6AB}" type="slidenum">
              <a:rPr lang="en-GB" smtClean="0"/>
              <a:t>‹#›</a:t>
            </a:fld>
            <a:endParaRPr lang="en-GB"/>
          </a:p>
        </p:txBody>
      </p:sp>
    </p:spTree>
    <p:extLst>
      <p:ext uri="{BB962C8B-B14F-4D97-AF65-F5344CB8AC3E}">
        <p14:creationId xmlns:p14="http://schemas.microsoft.com/office/powerpoint/2010/main" val="3192542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0F02C72-09C7-4EFA-8F8C-1E89A3C2DFAF}" type="datetimeFigureOut">
              <a:rPr lang="en-GB" smtClean="0"/>
              <a:t>24/06/2020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496AD4-4D03-477C-BFCC-942C186EB6AB}" type="slidenum">
              <a:rPr lang="en-GB" smtClean="0"/>
              <a:t>‹#›</a:t>
            </a:fld>
            <a:endParaRPr lang="en-GB"/>
          </a:p>
        </p:txBody>
      </p:sp>
    </p:spTree>
    <p:extLst>
      <p:ext uri="{BB962C8B-B14F-4D97-AF65-F5344CB8AC3E}">
        <p14:creationId xmlns:p14="http://schemas.microsoft.com/office/powerpoint/2010/main" val="3305772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F02C72-09C7-4EFA-8F8C-1E89A3C2DFAF}" type="datetimeFigureOut">
              <a:rPr lang="en-GB" smtClean="0"/>
              <a:t>24/06/2020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496AD4-4D03-477C-BFCC-942C186EB6AB}" type="slidenum">
              <a:rPr lang="en-GB" smtClean="0"/>
              <a:t>‹#›</a:t>
            </a:fld>
            <a:endParaRPr lang="en-GB"/>
          </a:p>
        </p:txBody>
      </p:sp>
    </p:spTree>
    <p:extLst>
      <p:ext uri="{BB962C8B-B14F-4D97-AF65-F5344CB8AC3E}">
        <p14:creationId xmlns:p14="http://schemas.microsoft.com/office/powerpoint/2010/main" val="3822427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F02C72-09C7-4EFA-8F8C-1E89A3C2DFAF}" type="datetimeFigureOut">
              <a:rPr lang="en-GB" smtClean="0"/>
              <a:t>24/06/2020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96AD4-4D03-477C-BFCC-942C186EB6AB}" type="slidenum">
              <a:rPr lang="en-GB" smtClean="0"/>
              <a:t>‹#›</a:t>
            </a:fld>
            <a:endParaRPr lang="en-GB"/>
          </a:p>
        </p:txBody>
      </p:sp>
    </p:spTree>
    <p:extLst>
      <p:ext uri="{BB962C8B-B14F-4D97-AF65-F5344CB8AC3E}">
        <p14:creationId xmlns:p14="http://schemas.microsoft.com/office/powerpoint/2010/main" val="3688335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F02C72-09C7-4EFA-8F8C-1E89A3C2DFAF}" type="datetimeFigureOut">
              <a:rPr lang="en-GB" smtClean="0"/>
              <a:t>24/06/2020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496AD4-4D03-477C-BFCC-942C186EB6AB}" type="slidenum">
              <a:rPr lang="en-GB" smtClean="0"/>
              <a:t>‹#›</a:t>
            </a:fld>
            <a:endParaRPr lang="en-GB"/>
          </a:p>
        </p:txBody>
      </p:sp>
    </p:spTree>
    <p:extLst>
      <p:ext uri="{BB962C8B-B14F-4D97-AF65-F5344CB8AC3E}">
        <p14:creationId xmlns:p14="http://schemas.microsoft.com/office/powerpoint/2010/main" val="1112731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F02C72-09C7-4EFA-8F8C-1E89A3C2DFAF}" type="datetimeFigureOut">
              <a:rPr lang="en-GB" smtClean="0"/>
              <a:t>24/06/2020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96AD4-4D03-477C-BFCC-942C186EB6AB}" type="slidenum">
              <a:rPr lang="en-GB" smtClean="0"/>
              <a:t>‹#›</a:t>
            </a:fld>
            <a:endParaRPr lang="en-GB"/>
          </a:p>
        </p:txBody>
      </p:sp>
    </p:spTree>
    <p:extLst>
      <p:ext uri="{BB962C8B-B14F-4D97-AF65-F5344CB8AC3E}">
        <p14:creationId xmlns:p14="http://schemas.microsoft.com/office/powerpoint/2010/main" val="2545524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F02C72-09C7-4EFA-8F8C-1E89A3C2DFAF}" type="datetimeFigureOut">
              <a:rPr lang="en-GB" smtClean="0"/>
              <a:t>24/06/2020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496AD4-4D03-477C-BFCC-942C186EB6AB}" type="slidenum">
              <a:rPr lang="en-GB" smtClean="0"/>
              <a:t>‹#›</a:t>
            </a:fld>
            <a:endParaRPr lang="en-GB"/>
          </a:p>
        </p:txBody>
      </p:sp>
    </p:spTree>
    <p:extLst>
      <p:ext uri="{BB962C8B-B14F-4D97-AF65-F5344CB8AC3E}">
        <p14:creationId xmlns:p14="http://schemas.microsoft.com/office/powerpoint/2010/main" val="22807675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hasCustomPrompt="1"/>
          </p:nvPr>
        </p:nvSpPr>
        <p:spPr/>
        <p:txBody>
          <a:bodyPr/>
          <a:lstStyle>
            <a:lvl1pPr>
              <a:defRPr b="0" baseline="0"/>
            </a:lvl1pPr>
            <a:lvl2pPr marL="742950" indent="-285750">
              <a:buFont typeface="Arial"/>
              <a:buChar char="•"/>
              <a:defRPr/>
            </a:lvl2pPr>
            <a:lvl3pPr marL="1257300" indent="-342900">
              <a:buFont typeface="Lucida Grande"/>
              <a:buChar char="-"/>
              <a:defRPr/>
            </a:lvl3pPr>
            <a:lvl4pPr marL="1714500" indent="-342900">
              <a:buClr>
                <a:srgbClr val="00ABB5"/>
              </a:buClr>
              <a:buFont typeface="Wingdings" charset="2"/>
              <a:buChar char="Ø"/>
              <a:defRPr/>
            </a:lvl4pPr>
            <a:lvl5pPr marL="2171700" indent="-342900">
              <a:buClr>
                <a:srgbClr val="00ABB5"/>
              </a:buClr>
              <a:buFont typeface="Lucida Grande"/>
              <a:buChar char="-"/>
              <a:defRPr/>
            </a:lvl5pPr>
            <a:lvl6pPr>
              <a:buClr>
                <a:srgbClr val="00ABB5"/>
              </a:buClr>
              <a:defRPr/>
            </a:lvl6pPr>
          </a:lstStyle>
          <a:p>
            <a:pPr lvl="0"/>
            <a:r>
              <a:rPr lang="en-US" dirty="0" smtClean="0"/>
              <a:t>Main body style like this and leading into bullets:</a:t>
            </a:r>
          </a:p>
          <a:p>
            <a:pPr lvl="1"/>
            <a:r>
              <a:rPr lang="en-US" dirty="0" smtClean="0"/>
              <a:t>First level bullet</a:t>
            </a:r>
          </a:p>
          <a:p>
            <a:pPr lvl="2"/>
            <a:r>
              <a:rPr lang="en-US" dirty="0" smtClean="0"/>
              <a:t>Second level bullet</a:t>
            </a:r>
          </a:p>
          <a:p>
            <a:pPr lvl="3"/>
            <a:r>
              <a:rPr lang="en-US" dirty="0" smtClean="0"/>
              <a:t>Third level bullet</a:t>
            </a:r>
          </a:p>
          <a:p>
            <a:pPr lvl="4"/>
            <a:r>
              <a:rPr lang="en-US" dirty="0" smtClean="0"/>
              <a:t>Fourth level</a:t>
            </a:r>
          </a:p>
          <a:p>
            <a:pPr lvl="5"/>
            <a:r>
              <a:rPr lang="en-US" dirty="0" smtClean="0"/>
              <a:t>Fifth level</a:t>
            </a:r>
            <a:endParaRPr lang="en-GB" dirty="0"/>
          </a:p>
        </p:txBody>
      </p:sp>
    </p:spTree>
    <p:extLst>
      <p:ext uri="{BB962C8B-B14F-4D97-AF65-F5344CB8AC3E}">
        <p14:creationId xmlns:p14="http://schemas.microsoft.com/office/powerpoint/2010/main" val="4195387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dirty="0" smtClean="0"/>
              <a:t>Click to edit Master text styles</a:t>
            </a:r>
          </a:p>
        </p:txBody>
      </p:sp>
    </p:spTree>
    <p:extLst>
      <p:ext uri="{BB962C8B-B14F-4D97-AF65-F5344CB8AC3E}">
        <p14:creationId xmlns:p14="http://schemas.microsoft.com/office/powerpoint/2010/main" val="26399082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887538"/>
            <a:ext cx="5384800" cy="3702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Content Placeholder 3"/>
          <p:cNvSpPr>
            <a:spLocks noGrp="1"/>
          </p:cNvSpPr>
          <p:nvPr>
            <p:ph sz="half" idx="2"/>
          </p:nvPr>
        </p:nvSpPr>
        <p:spPr>
          <a:xfrm>
            <a:off x="6273800" y="1887538"/>
            <a:ext cx="5384800" cy="3702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86806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34310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2262870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37502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0106586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9047614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7189462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11168" y="830264"/>
            <a:ext cx="2747433" cy="47593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66751" y="830264"/>
            <a:ext cx="8041216" cy="47593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9348515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theme" Target="../theme/theme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F02C72-09C7-4EFA-8F8C-1E89A3C2DFAF}" type="datetimeFigureOut">
              <a:rPr lang="en-GB" smtClean="0"/>
              <a:t>24/06/2020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496AD4-4D03-477C-BFCC-942C186EB6AB}" type="slidenum">
              <a:rPr lang="en-GB" smtClean="0"/>
              <a:t>‹#›</a:t>
            </a:fld>
            <a:endParaRPr lang="en-GB"/>
          </a:p>
        </p:txBody>
      </p:sp>
      <p:cxnSp>
        <p:nvCxnSpPr>
          <p:cNvPr id="7" name="Straight Connector 6"/>
          <p:cNvCxnSpPr>
            <a:endCxn id="1030" idx="3"/>
          </p:cNvCxnSpPr>
          <p:nvPr userDrawn="1"/>
        </p:nvCxnSpPr>
        <p:spPr>
          <a:xfrm flipV="1">
            <a:off x="676690" y="6216650"/>
            <a:ext cx="10842210" cy="41072"/>
          </a:xfrm>
          <a:prstGeom prst="line">
            <a:avLst/>
          </a:prstGeom>
          <a:ln w="12700" cmpd="sng">
            <a:solidFill>
              <a:srgbClr val="B3D236"/>
            </a:solidFill>
          </a:ln>
          <a:effectLst/>
        </p:spPr>
        <p:style>
          <a:lnRef idx="2">
            <a:schemeClr val="accent1"/>
          </a:lnRef>
          <a:fillRef idx="0">
            <a:schemeClr val="accent1"/>
          </a:fillRef>
          <a:effectRef idx="1">
            <a:schemeClr val="accent1"/>
          </a:effectRef>
          <a:fontRef idx="minor">
            <a:schemeClr val="tx1"/>
          </a:fontRef>
        </p:style>
      </p:cxnSp>
      <p:sp>
        <p:nvSpPr>
          <p:cNvPr id="8" name="Text Box 7"/>
          <p:cNvSpPr txBox="1">
            <a:spLocks noChangeArrowheads="1"/>
          </p:cNvSpPr>
          <p:nvPr userDrawn="1"/>
        </p:nvSpPr>
        <p:spPr bwMode="auto">
          <a:xfrm>
            <a:off x="587260" y="6304472"/>
            <a:ext cx="451273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l" eaLnBrk="1" hangingPunct="1">
              <a:spcBef>
                <a:spcPct val="50000"/>
              </a:spcBef>
            </a:pPr>
            <a:r>
              <a:rPr lang="en-GB" sz="1200" dirty="0" smtClean="0">
                <a:solidFill>
                  <a:schemeClr val="tx1">
                    <a:lumMod val="50000"/>
                    <a:lumOff val="50000"/>
                  </a:schemeClr>
                </a:solidFill>
              </a:rPr>
              <a:t>Document title</a:t>
            </a:r>
            <a:endParaRPr lang="en-GB" sz="1200" dirty="0">
              <a:solidFill>
                <a:schemeClr val="tx1">
                  <a:lumMod val="50000"/>
                  <a:lumOff val="50000"/>
                </a:schemeClr>
              </a:solidFill>
            </a:endParaRPr>
          </a:p>
        </p:txBody>
      </p:sp>
    </p:spTree>
    <p:extLst>
      <p:ext uri="{BB962C8B-B14F-4D97-AF65-F5344CB8AC3E}">
        <p14:creationId xmlns:p14="http://schemas.microsoft.com/office/powerpoint/2010/main" val="1906832053"/>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bwMode="auto">
          <a:xfrm>
            <a:off x="666751" y="830263"/>
            <a:ext cx="10836972" cy="71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dirty="0" smtClean="0"/>
              <a:t>Click to edit Master title style</a:t>
            </a:r>
            <a:endParaRPr lang="en-GB" dirty="0" smtClean="0"/>
          </a:p>
        </p:txBody>
      </p:sp>
      <p:sp>
        <p:nvSpPr>
          <p:cNvPr id="1028" name="Rectangle 3"/>
          <p:cNvSpPr>
            <a:spLocks noGrp="1" noChangeArrowheads="1"/>
          </p:cNvSpPr>
          <p:nvPr>
            <p:ph type="body" idx="1"/>
          </p:nvPr>
        </p:nvSpPr>
        <p:spPr bwMode="auto">
          <a:xfrm>
            <a:off x="685800" y="1887538"/>
            <a:ext cx="10817923" cy="370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dirty="0" smtClean="0"/>
              <a:t>Main body style like this and leading into bullets:</a:t>
            </a:r>
          </a:p>
          <a:p>
            <a:pPr lvl="1"/>
            <a:r>
              <a:rPr lang="en-US" dirty="0" smtClean="0"/>
              <a:t>First level bullet</a:t>
            </a:r>
          </a:p>
          <a:p>
            <a:pPr lvl="2"/>
            <a:r>
              <a:rPr lang="en-US" dirty="0" smtClean="0"/>
              <a:t>Second level bullet</a:t>
            </a:r>
          </a:p>
          <a:p>
            <a:pPr lvl="3"/>
            <a:r>
              <a:rPr lang="en-US" dirty="0" smtClean="0"/>
              <a:t>Third level bullet</a:t>
            </a:r>
          </a:p>
          <a:p>
            <a:pPr lvl="4"/>
            <a:r>
              <a:rPr lang="en-US" dirty="0" smtClean="0"/>
              <a:t>Fourth level</a:t>
            </a:r>
          </a:p>
          <a:p>
            <a:pPr lvl="5"/>
            <a:r>
              <a:rPr lang="en-US" dirty="0" smtClean="0"/>
              <a:t>Fifth level</a:t>
            </a:r>
            <a:endParaRPr lang="en-GB" dirty="0"/>
          </a:p>
        </p:txBody>
      </p:sp>
      <p:sp>
        <p:nvSpPr>
          <p:cNvPr id="1029" name="Text Box 7"/>
          <p:cNvSpPr txBox="1">
            <a:spLocks noChangeArrowheads="1"/>
          </p:cNvSpPr>
          <p:nvPr/>
        </p:nvSpPr>
        <p:spPr bwMode="auto">
          <a:xfrm>
            <a:off x="7001910" y="6304472"/>
            <a:ext cx="451273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spcBef>
                <a:spcPct val="50000"/>
              </a:spcBef>
            </a:pPr>
            <a:r>
              <a:rPr lang="en-GB" sz="1200" dirty="0">
                <a:solidFill>
                  <a:srgbClr val="00ABB5"/>
                </a:solidFill>
              </a:rPr>
              <a:t>Transforming lives through learning</a:t>
            </a:r>
          </a:p>
        </p:txBody>
      </p:sp>
      <p:sp>
        <p:nvSpPr>
          <p:cNvPr id="1030" name="Picture 9" descr="Education Scotland White (higher res)"/>
          <p:cNvSpPr>
            <a:spLocks noChangeAspect="1" noChangeArrowheads="1"/>
          </p:cNvSpPr>
          <p:nvPr/>
        </p:nvSpPr>
        <p:spPr bwMode="auto">
          <a:xfrm>
            <a:off x="9359900" y="5892800"/>
            <a:ext cx="21590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solidFill>
                <a:prstClr val="black"/>
              </a:solidFill>
            </a:endParaRPr>
          </a:p>
        </p:txBody>
      </p:sp>
      <p:cxnSp>
        <p:nvCxnSpPr>
          <p:cNvPr id="3" name="Straight Connector 2"/>
          <p:cNvCxnSpPr>
            <a:endCxn id="1030" idx="3"/>
          </p:cNvCxnSpPr>
          <p:nvPr userDrawn="1"/>
        </p:nvCxnSpPr>
        <p:spPr>
          <a:xfrm flipV="1">
            <a:off x="676690" y="6216650"/>
            <a:ext cx="10842210" cy="41072"/>
          </a:xfrm>
          <a:prstGeom prst="line">
            <a:avLst/>
          </a:prstGeom>
          <a:ln w="12700" cmpd="sng">
            <a:solidFill>
              <a:srgbClr val="B3D236"/>
            </a:solidFill>
          </a:ln>
          <a:effectLst/>
        </p:spPr>
        <p:style>
          <a:lnRef idx="2">
            <a:schemeClr val="accent1"/>
          </a:lnRef>
          <a:fillRef idx="0">
            <a:schemeClr val="accent1"/>
          </a:fillRef>
          <a:effectRef idx="1">
            <a:schemeClr val="accent1"/>
          </a:effectRef>
          <a:fontRef idx="minor">
            <a:schemeClr val="tx1"/>
          </a:fontRef>
        </p:style>
      </p:cxnSp>
      <p:sp>
        <p:nvSpPr>
          <p:cNvPr id="8" name="Text Box 7"/>
          <p:cNvSpPr txBox="1">
            <a:spLocks noChangeArrowheads="1"/>
          </p:cNvSpPr>
          <p:nvPr userDrawn="1"/>
        </p:nvSpPr>
        <p:spPr bwMode="auto">
          <a:xfrm>
            <a:off x="587260" y="6304472"/>
            <a:ext cx="451273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en-GB" sz="1200" dirty="0" smtClean="0">
                <a:solidFill>
                  <a:prstClr val="black">
                    <a:lumMod val="50000"/>
                    <a:lumOff val="50000"/>
                  </a:prstClr>
                </a:solidFill>
              </a:rPr>
              <a:t>Document title</a:t>
            </a:r>
            <a:endParaRPr lang="en-GB" sz="1200" dirty="0">
              <a:solidFill>
                <a:prstClr val="black">
                  <a:lumMod val="50000"/>
                  <a:lumOff val="50000"/>
                </a:prstClr>
              </a:solidFill>
            </a:endParaRPr>
          </a:p>
        </p:txBody>
      </p:sp>
    </p:spTree>
    <p:extLst>
      <p:ext uri="{BB962C8B-B14F-4D97-AF65-F5344CB8AC3E}">
        <p14:creationId xmlns:p14="http://schemas.microsoft.com/office/powerpoint/2010/main" val="1180072718"/>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Lst>
  <p:txStyles>
    <p:titleStyle>
      <a:lvl1pPr algn="l" rtl="0" eaLnBrk="1" fontAlgn="base" hangingPunct="1">
        <a:spcBef>
          <a:spcPct val="0"/>
        </a:spcBef>
        <a:spcAft>
          <a:spcPct val="0"/>
        </a:spcAft>
        <a:defRPr sz="3000" b="1">
          <a:solidFill>
            <a:srgbClr val="00ABB5"/>
          </a:solidFill>
          <a:latin typeface="+mj-lt"/>
          <a:ea typeface="+mj-ea"/>
          <a:cs typeface="+mj-cs"/>
        </a:defRPr>
      </a:lvl1pPr>
      <a:lvl2pPr algn="l" rtl="0" eaLnBrk="1" fontAlgn="base" hangingPunct="1">
        <a:spcBef>
          <a:spcPct val="0"/>
        </a:spcBef>
        <a:spcAft>
          <a:spcPct val="0"/>
        </a:spcAft>
        <a:defRPr sz="3000" b="1">
          <a:solidFill>
            <a:srgbClr val="000000"/>
          </a:solidFill>
          <a:latin typeface="Arial" charset="0"/>
          <a:cs typeface="Arial" charset="0"/>
        </a:defRPr>
      </a:lvl2pPr>
      <a:lvl3pPr algn="l" rtl="0" eaLnBrk="1" fontAlgn="base" hangingPunct="1">
        <a:spcBef>
          <a:spcPct val="0"/>
        </a:spcBef>
        <a:spcAft>
          <a:spcPct val="0"/>
        </a:spcAft>
        <a:defRPr sz="3000" b="1">
          <a:solidFill>
            <a:srgbClr val="000000"/>
          </a:solidFill>
          <a:latin typeface="Arial" charset="0"/>
          <a:cs typeface="Arial" charset="0"/>
        </a:defRPr>
      </a:lvl3pPr>
      <a:lvl4pPr algn="l" rtl="0" eaLnBrk="1" fontAlgn="base" hangingPunct="1">
        <a:spcBef>
          <a:spcPct val="0"/>
        </a:spcBef>
        <a:spcAft>
          <a:spcPct val="0"/>
        </a:spcAft>
        <a:defRPr sz="3000" b="1">
          <a:solidFill>
            <a:srgbClr val="000000"/>
          </a:solidFill>
          <a:latin typeface="Arial" charset="0"/>
          <a:cs typeface="Arial" charset="0"/>
        </a:defRPr>
      </a:lvl4pPr>
      <a:lvl5pPr algn="l" rtl="0" eaLnBrk="1" fontAlgn="base" hangingPunct="1">
        <a:spcBef>
          <a:spcPct val="0"/>
        </a:spcBef>
        <a:spcAft>
          <a:spcPct val="0"/>
        </a:spcAft>
        <a:defRPr sz="3000" b="1">
          <a:solidFill>
            <a:srgbClr val="000000"/>
          </a:solidFill>
          <a:latin typeface="Arial" charset="0"/>
          <a:cs typeface="Arial" charset="0"/>
        </a:defRPr>
      </a:lvl5pPr>
      <a:lvl6pPr marL="457200" algn="l" rtl="0" eaLnBrk="1" fontAlgn="base" hangingPunct="1">
        <a:spcBef>
          <a:spcPct val="0"/>
        </a:spcBef>
        <a:spcAft>
          <a:spcPct val="0"/>
        </a:spcAft>
        <a:defRPr sz="3000" b="1">
          <a:solidFill>
            <a:srgbClr val="000000"/>
          </a:solidFill>
          <a:latin typeface="Arial" charset="0"/>
          <a:cs typeface="Arial" charset="0"/>
        </a:defRPr>
      </a:lvl6pPr>
      <a:lvl7pPr marL="914400" algn="l" rtl="0" eaLnBrk="1" fontAlgn="base" hangingPunct="1">
        <a:spcBef>
          <a:spcPct val="0"/>
        </a:spcBef>
        <a:spcAft>
          <a:spcPct val="0"/>
        </a:spcAft>
        <a:defRPr sz="3000" b="1">
          <a:solidFill>
            <a:srgbClr val="000000"/>
          </a:solidFill>
          <a:latin typeface="Arial" charset="0"/>
          <a:cs typeface="Arial" charset="0"/>
        </a:defRPr>
      </a:lvl7pPr>
      <a:lvl8pPr marL="1371600" algn="l" rtl="0" eaLnBrk="1" fontAlgn="base" hangingPunct="1">
        <a:spcBef>
          <a:spcPct val="0"/>
        </a:spcBef>
        <a:spcAft>
          <a:spcPct val="0"/>
        </a:spcAft>
        <a:defRPr sz="3000" b="1">
          <a:solidFill>
            <a:srgbClr val="000000"/>
          </a:solidFill>
          <a:latin typeface="Arial" charset="0"/>
          <a:cs typeface="Arial" charset="0"/>
        </a:defRPr>
      </a:lvl8pPr>
      <a:lvl9pPr marL="1828800" algn="l" rtl="0" eaLnBrk="1" fontAlgn="base" hangingPunct="1">
        <a:spcBef>
          <a:spcPct val="0"/>
        </a:spcBef>
        <a:spcAft>
          <a:spcPct val="0"/>
        </a:spcAft>
        <a:defRPr sz="3000" b="1">
          <a:solidFill>
            <a:srgbClr val="000000"/>
          </a:solidFill>
          <a:latin typeface="Arial" charset="0"/>
          <a:cs typeface="Arial" charset="0"/>
        </a:defRPr>
      </a:lvl9pPr>
    </p:titleStyle>
    <p:bodyStyle>
      <a:lvl1pPr marL="0" indent="0" algn="l" rtl="0" eaLnBrk="1" fontAlgn="base" hangingPunct="1">
        <a:spcBef>
          <a:spcPct val="20000"/>
        </a:spcBef>
        <a:spcAft>
          <a:spcPct val="0"/>
        </a:spcAft>
        <a:buFont typeface="Arial"/>
        <a:buNone/>
        <a:defRPr sz="2000" baseline="0">
          <a:solidFill>
            <a:schemeClr val="tx1">
              <a:lumMod val="65000"/>
              <a:lumOff val="35000"/>
            </a:schemeClr>
          </a:solidFill>
          <a:latin typeface="+mn-lt"/>
          <a:ea typeface="+mn-ea"/>
          <a:cs typeface="+mn-cs"/>
        </a:defRPr>
      </a:lvl1pPr>
      <a:lvl2pPr marL="742950" indent="-285750" algn="l" rtl="0" eaLnBrk="1" fontAlgn="base" hangingPunct="1">
        <a:spcBef>
          <a:spcPct val="20000"/>
        </a:spcBef>
        <a:spcAft>
          <a:spcPct val="0"/>
        </a:spcAft>
        <a:buClr>
          <a:srgbClr val="00ABB5"/>
        </a:buClr>
        <a:buFont typeface="Arial"/>
        <a:buChar char="•"/>
        <a:defRPr sz="2000">
          <a:solidFill>
            <a:schemeClr val="tx1">
              <a:lumMod val="65000"/>
              <a:lumOff val="35000"/>
            </a:schemeClr>
          </a:solidFill>
          <a:latin typeface="+mn-lt"/>
          <a:cs typeface="+mn-cs"/>
        </a:defRPr>
      </a:lvl2pPr>
      <a:lvl3pPr marL="1257300" marR="0" indent="-342900" algn="l" defTabSz="914400" rtl="0" eaLnBrk="1" fontAlgn="base" latinLnBrk="0" hangingPunct="1">
        <a:lnSpc>
          <a:spcPct val="100000"/>
        </a:lnSpc>
        <a:spcBef>
          <a:spcPct val="20000"/>
        </a:spcBef>
        <a:spcAft>
          <a:spcPct val="0"/>
        </a:spcAft>
        <a:buClr>
          <a:srgbClr val="00ABB5"/>
        </a:buClr>
        <a:buSzTx/>
        <a:buFont typeface="Lucida Grande"/>
        <a:buChar char="-"/>
        <a:tabLst/>
        <a:defRPr sz="2000">
          <a:solidFill>
            <a:schemeClr val="tx1">
              <a:lumMod val="65000"/>
              <a:lumOff val="35000"/>
            </a:schemeClr>
          </a:solidFill>
          <a:latin typeface="+mn-lt"/>
          <a:cs typeface="+mn-cs"/>
        </a:defRPr>
      </a:lvl3pPr>
      <a:lvl4pPr marL="1714500" indent="-342900" algn="l" rtl="0" eaLnBrk="1" fontAlgn="base" hangingPunct="1">
        <a:spcBef>
          <a:spcPct val="20000"/>
        </a:spcBef>
        <a:spcAft>
          <a:spcPct val="0"/>
        </a:spcAft>
        <a:buClr>
          <a:srgbClr val="00ABB5"/>
        </a:buClr>
        <a:buFont typeface="Wingdings" charset="2"/>
        <a:buChar char="Ø"/>
        <a:defRPr sz="2000">
          <a:solidFill>
            <a:schemeClr val="tx1">
              <a:lumMod val="65000"/>
              <a:lumOff val="35000"/>
            </a:schemeClr>
          </a:solidFill>
          <a:latin typeface="+mn-lt"/>
          <a:cs typeface="+mn-cs"/>
        </a:defRPr>
      </a:lvl4pPr>
      <a:lvl5pPr marL="2171700" indent="-342900" algn="l" rtl="0" eaLnBrk="1" fontAlgn="base" hangingPunct="1">
        <a:spcBef>
          <a:spcPct val="20000"/>
        </a:spcBef>
        <a:spcAft>
          <a:spcPct val="0"/>
        </a:spcAft>
        <a:buClr>
          <a:srgbClr val="00ABB5"/>
        </a:buClr>
        <a:buFont typeface="Lucida Grande"/>
        <a:buChar char="-"/>
        <a:defRPr sz="2000">
          <a:solidFill>
            <a:schemeClr val="tx1">
              <a:lumMod val="65000"/>
              <a:lumOff val="35000"/>
            </a:schemeClr>
          </a:solidFill>
          <a:latin typeface="+mn-lt"/>
          <a:cs typeface="+mn-cs"/>
        </a:defRPr>
      </a:lvl5pPr>
      <a:lvl6pPr marL="2514600" indent="-228600" algn="l" rtl="0" eaLnBrk="1" fontAlgn="base" hangingPunct="1">
        <a:spcBef>
          <a:spcPct val="20000"/>
        </a:spcBef>
        <a:spcAft>
          <a:spcPct val="0"/>
        </a:spcAft>
        <a:buClr>
          <a:srgbClr val="00ABB5"/>
        </a:buClr>
        <a:buFontTx/>
        <a:buChar char="»"/>
        <a:defRPr sz="2000">
          <a:solidFill>
            <a:schemeClr val="tx1">
              <a:lumMod val="65000"/>
              <a:lumOff val="35000"/>
            </a:schemeClr>
          </a:solidFill>
          <a:latin typeface="+mn-lt"/>
          <a:cs typeface="+mn-cs"/>
        </a:defRPr>
      </a:lvl6pPr>
      <a:lvl7pPr marL="2971800" indent="-228600" algn="l" rtl="0" eaLnBrk="1" fontAlgn="base" hangingPunct="1">
        <a:spcBef>
          <a:spcPct val="20000"/>
        </a:spcBef>
        <a:spcAft>
          <a:spcPct val="0"/>
        </a:spcAft>
        <a:buChar char="»"/>
        <a:defRPr sz="2000">
          <a:solidFill>
            <a:srgbClr val="000000"/>
          </a:solidFill>
          <a:latin typeface="+mn-lt"/>
          <a:cs typeface="+mn-cs"/>
        </a:defRPr>
      </a:lvl7pPr>
      <a:lvl8pPr marL="3429000" indent="-228600" algn="l" rtl="0" eaLnBrk="1" fontAlgn="base" hangingPunct="1">
        <a:spcBef>
          <a:spcPct val="20000"/>
        </a:spcBef>
        <a:spcAft>
          <a:spcPct val="0"/>
        </a:spcAft>
        <a:buChar char="»"/>
        <a:defRPr sz="2000">
          <a:solidFill>
            <a:srgbClr val="000000"/>
          </a:solidFill>
          <a:latin typeface="+mn-lt"/>
          <a:cs typeface="+mn-cs"/>
        </a:defRPr>
      </a:lvl8pPr>
      <a:lvl9pPr marL="3886200" indent="-228600" algn="l" rtl="0" eaLnBrk="1" fontAlgn="base" hangingPunct="1">
        <a:spcBef>
          <a:spcPct val="20000"/>
        </a:spcBef>
        <a:spcAft>
          <a:spcPct val="0"/>
        </a:spcAft>
        <a:buChar char="»"/>
        <a:defRPr sz="2000">
          <a:solidFill>
            <a:srgbClr val="000000"/>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emf"/></Relationships>
</file>

<file path=ppt/slides/_rels/slide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emf"/></Relationships>
</file>

<file path=ppt/slides/_rels/slide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4.jpeg"/><Relationship Id="rId4" Type="http://schemas.openxmlformats.org/officeDocument/2006/relationships/image" Target="../media/image2.emf"/></Relationships>
</file>

<file path=ppt/slides/_rels/slide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www.youtube.com/watch?v=1WwNoW6pY4E" TargetMode="External"/><Relationship Id="rId4" Type="http://schemas.openxmlformats.org/officeDocument/2006/relationships/image" Target="../media/image2.emf"/></Relationships>
</file>

<file path=ppt/slides/_rels/slide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2.emf"/></Relationships>
</file>

<file path=ppt/slides/_rels/slide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youtube.com/watch?v=ZZBwto00JQo" TargetMode="External"/><Relationship Id="rId4" Type="http://schemas.openxmlformats.org/officeDocument/2006/relationships/image" Target="../media/image2.emf"/></Relationships>
</file>

<file path=ppt/slides/_rels/slide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2.emf"/></Relationships>
</file>

<file path=ppt/slides/_rels/slide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youtube.com/watch?v=adKqVblNxoA" TargetMode="External"/><Relationship Id="rId4" Type="http://schemas.openxmlformats.org/officeDocument/2006/relationships/image" Target="../media/image2.emf"/></Relationships>
</file>

<file path=ppt/slides/_rels/slide10.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emf"/></Relationships>
</file>

<file path=ppt/slides/_rels/slide1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youtube.com/watch?v=dRGjrD3sZBU" TargetMode="External"/><Relationship Id="rId4" Type="http://schemas.openxmlformats.org/officeDocument/2006/relationships/image" Target="../media/image2.emf"/></Relationships>
</file>

<file path=ppt/slides/_rels/slide12.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emf"/></Relationships>
</file>

<file path=ppt/slides/_rels/slide1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youtube.com/watch?v=FfPduQQnEW4" TargetMode="External"/><Relationship Id="rId5" Type="http://schemas.openxmlformats.org/officeDocument/2006/relationships/hyperlink" Target="https://www.youtube.com/watch?v=V2-yDFpa0pE" TargetMode="External"/><Relationship Id="rId4" Type="http://schemas.openxmlformats.org/officeDocument/2006/relationships/image" Target="../media/image2.emf"/></Relationships>
</file>

<file path=ppt/slides/_rels/slide1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2.emf"/></Relationships>
</file>

<file path=ppt/slides/_rels/slide15.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www.youtube.com/watch?v=-xVKo4DD6Pw" TargetMode="External"/><Relationship Id="rId4" Type="http://schemas.openxmlformats.org/officeDocument/2006/relationships/image" Target="../media/image2.emf"/></Relationships>
</file>

<file path=ppt/slides/_rels/slide16.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emf"/></Relationships>
</file>

<file path=ppt/slides/_rels/slide17.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www.youtube.com/watch?v=JF9t4Jd-jyU" TargetMode="External"/><Relationship Id="rId4" Type="http://schemas.openxmlformats.org/officeDocument/2006/relationships/image" Target="../media/image2.emf"/></Relationships>
</file>

<file path=ppt/slides/_rels/slide1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www.youtube.com/watch?v=85Ncr0lAk6k" TargetMode="External"/><Relationship Id="rId4" Type="http://schemas.openxmlformats.org/officeDocument/2006/relationships/image" Target="../media/image2.emf"/></Relationships>
</file>

<file path=ppt/slides/_rels/slide19.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emf"/></Relationships>
</file>

<file path=ppt/slides/_rels/slide20.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p:cNvGrpSpPr/>
          <p:nvPr/>
        </p:nvGrpSpPr>
        <p:grpSpPr>
          <a:xfrm>
            <a:off x="-46348" y="3708280"/>
            <a:ext cx="12303237" cy="3177533"/>
            <a:chOff x="-46348" y="3708280"/>
            <a:chExt cx="12303237" cy="3177533"/>
          </a:xfrm>
        </p:grpSpPr>
        <p:pic>
          <p:nvPicPr>
            <p:cNvPr id="9" name="Picture 8"/>
            <p:cNvPicPr>
              <a:picLocks noChangeAspect="1"/>
            </p:cNvPicPr>
            <p:nvPr/>
          </p:nvPicPr>
          <p:blipFill rotWithShape="1">
            <a:blip r:embed="rId3"/>
            <a:srcRect l="23560" t="23657" r="26010" b="31599"/>
            <a:stretch/>
          </p:blipFill>
          <p:spPr>
            <a:xfrm>
              <a:off x="-46348" y="3708280"/>
              <a:ext cx="12303237" cy="3177533"/>
            </a:xfrm>
            <a:prstGeom prst="rect">
              <a:avLst/>
            </a:prstGeom>
          </p:spPr>
        </p:pic>
        <p:pic>
          <p:nvPicPr>
            <p:cNvPr id="4" name="Picture 3"/>
            <p:cNvPicPr>
              <a:picLocks noChangeAspect="1"/>
            </p:cNvPicPr>
            <p:nvPr/>
          </p:nvPicPr>
          <p:blipFill>
            <a:blip r:embed="rId4"/>
            <a:stretch>
              <a:fillRect/>
            </a:stretch>
          </p:blipFill>
          <p:spPr>
            <a:xfrm>
              <a:off x="8509603" y="5817820"/>
              <a:ext cx="2804346" cy="186956"/>
            </a:xfrm>
            <a:prstGeom prst="rect">
              <a:avLst/>
            </a:prstGeom>
          </p:spPr>
        </p:pic>
      </p:grpSp>
      <p:pic>
        <p:nvPicPr>
          <p:cNvPr id="5" name="Picture 4" descr="ES_alllogos_colour-01.png"/>
          <p:cNvPicPr>
            <a:picLocks noChangeAspect="1"/>
          </p:cNvPicPr>
          <p:nvPr/>
        </p:nvPicPr>
        <p:blipFill rotWithShape="1">
          <a:blip r:embed="rId5" cstate="print">
            <a:extLst>
              <a:ext uri="{28A0092B-C50C-407E-A947-70E740481C1C}">
                <a14:useLocalDpi xmlns:a14="http://schemas.microsoft.com/office/drawing/2010/main" val="0"/>
              </a:ext>
            </a:extLst>
          </a:blip>
          <a:srcRect l="10041" t="16807" r="10529" b="28484"/>
          <a:stretch/>
        </p:blipFill>
        <p:spPr>
          <a:xfrm>
            <a:off x="658157" y="528429"/>
            <a:ext cx="3392718" cy="1428664"/>
          </a:xfrm>
          <a:prstGeom prst="rect">
            <a:avLst/>
          </a:prstGeom>
        </p:spPr>
      </p:pic>
      <p:sp>
        <p:nvSpPr>
          <p:cNvPr id="7" name="Rectangle 6"/>
          <p:cNvSpPr/>
          <p:nvPr/>
        </p:nvSpPr>
        <p:spPr>
          <a:xfrm>
            <a:off x="666532" y="2289451"/>
            <a:ext cx="10633257" cy="646331"/>
          </a:xfrm>
          <a:prstGeom prst="rect">
            <a:avLst/>
          </a:prstGeom>
        </p:spPr>
        <p:txBody>
          <a:bodyPr wrap="square">
            <a:spAutoFit/>
          </a:bodyPr>
          <a:lstStyle/>
          <a:p>
            <a:r>
              <a:rPr lang="en-US" sz="3600" b="1" dirty="0" smtClean="0">
                <a:solidFill>
                  <a:srgbClr val="00ABB5"/>
                </a:solidFill>
                <a:cs typeface="Arial" pitchFamily="34" charset="0"/>
              </a:rPr>
              <a:t>Pedagogical Leadership in Early Learning and Childcare</a:t>
            </a:r>
            <a:endParaRPr lang="en-US" sz="3600" b="1" dirty="0">
              <a:solidFill>
                <a:srgbClr val="00ABB5"/>
              </a:solidFill>
              <a:cs typeface="Arial" pitchFamily="34" charset="0"/>
            </a:endParaRPr>
          </a:p>
        </p:txBody>
      </p:sp>
      <p:sp>
        <p:nvSpPr>
          <p:cNvPr id="8" name="Rectangle 7"/>
          <p:cNvSpPr/>
          <p:nvPr/>
        </p:nvSpPr>
        <p:spPr>
          <a:xfrm>
            <a:off x="666532" y="3049649"/>
            <a:ext cx="10633257" cy="400110"/>
          </a:xfrm>
          <a:prstGeom prst="rect">
            <a:avLst/>
          </a:prstGeom>
        </p:spPr>
        <p:txBody>
          <a:bodyPr wrap="square">
            <a:spAutoFit/>
          </a:bodyPr>
          <a:lstStyle/>
          <a:p>
            <a:r>
              <a:rPr lang="en-GB" sz="2000" b="1" dirty="0" smtClean="0">
                <a:solidFill>
                  <a:srgbClr val="B3D236"/>
                </a:solidFill>
                <a:latin typeface="Arial" pitchFamily="34" charset="0"/>
                <a:cs typeface="Arial" pitchFamily="34" charset="0"/>
              </a:rPr>
              <a:t>Professional Development Resource</a:t>
            </a:r>
            <a:endParaRPr lang="en-US" sz="2000" b="1" dirty="0">
              <a:solidFill>
                <a:srgbClr val="B3D236"/>
              </a:solidFill>
              <a:latin typeface="Arial" pitchFamily="34" charset="0"/>
              <a:cs typeface="Arial" pitchFamily="34" charset="0"/>
            </a:endParaRPr>
          </a:p>
        </p:txBody>
      </p:sp>
    </p:spTree>
    <p:extLst>
      <p:ext uri="{BB962C8B-B14F-4D97-AF65-F5344CB8AC3E}">
        <p14:creationId xmlns:p14="http://schemas.microsoft.com/office/powerpoint/2010/main" val="17174201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10" name="Title 1"/>
          <p:cNvSpPr>
            <a:spLocks noGrp="1"/>
          </p:cNvSpPr>
          <p:nvPr>
            <p:ph type="title"/>
          </p:nvPr>
        </p:nvSpPr>
        <p:spPr>
          <a:xfrm>
            <a:off x="441959" y="525849"/>
            <a:ext cx="10372579" cy="782320"/>
          </a:xfrm>
        </p:spPr>
        <p:txBody>
          <a:bodyPr>
            <a:noAutofit/>
          </a:bodyPr>
          <a:lstStyle/>
          <a:p>
            <a:r>
              <a:rPr lang="en-GB" sz="3600" b="1" dirty="0" smtClean="0">
                <a:solidFill>
                  <a:srgbClr val="00ABB5"/>
                </a:solidFill>
                <a:cs typeface="Arial" pitchFamily="34" charset="0"/>
              </a:rPr>
              <a:t>How to use this professional learning resource</a:t>
            </a:r>
            <a:endParaRPr lang="en-GB" sz="3600" b="1" dirty="0">
              <a:solidFill>
                <a:srgbClr val="00ABB5"/>
              </a:solidFill>
              <a:cs typeface="Arial" pitchFamily="34" charset="0"/>
            </a:endParaRPr>
          </a:p>
        </p:txBody>
      </p:sp>
      <p:sp>
        <p:nvSpPr>
          <p:cNvPr id="2" name="Diamond 1"/>
          <p:cNvSpPr/>
          <p:nvPr/>
        </p:nvSpPr>
        <p:spPr>
          <a:xfrm>
            <a:off x="1168405" y="1738628"/>
            <a:ext cx="3251200" cy="3022056"/>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smtClean="0"/>
              <a:t>Think</a:t>
            </a:r>
            <a:endParaRPr lang="en-GB" sz="1400" b="1" dirty="0"/>
          </a:p>
        </p:txBody>
      </p:sp>
      <p:sp>
        <p:nvSpPr>
          <p:cNvPr id="11" name="Diamond 10"/>
          <p:cNvSpPr/>
          <p:nvPr/>
        </p:nvSpPr>
        <p:spPr>
          <a:xfrm>
            <a:off x="4419605" y="1738628"/>
            <a:ext cx="3251200" cy="3022056"/>
          </a:xfrm>
          <a:prstGeom prst="diamond">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smtClean="0"/>
              <a:t>Discuss</a:t>
            </a:r>
            <a:endParaRPr lang="en-GB" sz="1400" b="1" dirty="0"/>
          </a:p>
        </p:txBody>
      </p:sp>
      <p:sp>
        <p:nvSpPr>
          <p:cNvPr id="12" name="Diamond 11"/>
          <p:cNvSpPr/>
          <p:nvPr/>
        </p:nvSpPr>
        <p:spPr>
          <a:xfrm>
            <a:off x="7670805" y="1738628"/>
            <a:ext cx="3251200" cy="3022056"/>
          </a:xfrm>
          <a:prstGeom prst="diamond">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smtClean="0"/>
              <a:t>Act</a:t>
            </a:r>
            <a:endParaRPr lang="en-GB" b="1" dirty="0"/>
          </a:p>
        </p:txBody>
      </p:sp>
    </p:spTree>
    <p:extLst>
      <p:ext uri="{BB962C8B-B14F-4D97-AF65-F5344CB8AC3E}">
        <p14:creationId xmlns:p14="http://schemas.microsoft.com/office/powerpoint/2010/main" val="38686948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prstClr val="white"/>
              </a:solidFill>
            </a:endParaRPr>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9" name="Title 1"/>
          <p:cNvSpPr txBox="1">
            <a:spLocks/>
          </p:cNvSpPr>
          <p:nvPr/>
        </p:nvSpPr>
        <p:spPr bwMode="auto">
          <a:xfrm>
            <a:off x="344183" y="290403"/>
            <a:ext cx="4755063"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1" fontAlgn="base" hangingPunct="1">
              <a:spcBef>
                <a:spcPct val="0"/>
              </a:spcBef>
              <a:spcAft>
                <a:spcPct val="0"/>
              </a:spcAft>
              <a:defRPr sz="3000" b="1">
                <a:solidFill>
                  <a:srgbClr val="00ABB5"/>
                </a:solidFill>
                <a:latin typeface="+mj-lt"/>
                <a:ea typeface="+mj-ea"/>
                <a:cs typeface="+mj-cs"/>
              </a:defRPr>
            </a:lvl1pPr>
            <a:lvl2pPr algn="l" rtl="0" eaLnBrk="1" fontAlgn="base" hangingPunct="1">
              <a:spcBef>
                <a:spcPct val="0"/>
              </a:spcBef>
              <a:spcAft>
                <a:spcPct val="0"/>
              </a:spcAft>
              <a:defRPr sz="3000" b="1">
                <a:solidFill>
                  <a:srgbClr val="000000"/>
                </a:solidFill>
                <a:latin typeface="Arial" charset="0"/>
                <a:cs typeface="Arial" charset="0"/>
              </a:defRPr>
            </a:lvl2pPr>
            <a:lvl3pPr algn="l" rtl="0" eaLnBrk="1" fontAlgn="base" hangingPunct="1">
              <a:spcBef>
                <a:spcPct val="0"/>
              </a:spcBef>
              <a:spcAft>
                <a:spcPct val="0"/>
              </a:spcAft>
              <a:defRPr sz="3000" b="1">
                <a:solidFill>
                  <a:srgbClr val="000000"/>
                </a:solidFill>
                <a:latin typeface="Arial" charset="0"/>
                <a:cs typeface="Arial" charset="0"/>
              </a:defRPr>
            </a:lvl3pPr>
            <a:lvl4pPr algn="l" rtl="0" eaLnBrk="1" fontAlgn="base" hangingPunct="1">
              <a:spcBef>
                <a:spcPct val="0"/>
              </a:spcBef>
              <a:spcAft>
                <a:spcPct val="0"/>
              </a:spcAft>
              <a:defRPr sz="3000" b="1">
                <a:solidFill>
                  <a:srgbClr val="000000"/>
                </a:solidFill>
                <a:latin typeface="Arial" charset="0"/>
                <a:cs typeface="Arial" charset="0"/>
              </a:defRPr>
            </a:lvl4pPr>
            <a:lvl5pPr algn="l" rtl="0" eaLnBrk="1" fontAlgn="base" hangingPunct="1">
              <a:spcBef>
                <a:spcPct val="0"/>
              </a:spcBef>
              <a:spcAft>
                <a:spcPct val="0"/>
              </a:spcAft>
              <a:defRPr sz="3000" b="1">
                <a:solidFill>
                  <a:srgbClr val="000000"/>
                </a:solidFill>
                <a:latin typeface="Arial" charset="0"/>
                <a:cs typeface="Arial" charset="0"/>
              </a:defRPr>
            </a:lvl5pPr>
            <a:lvl6pPr marL="457200" algn="l" rtl="0" eaLnBrk="1" fontAlgn="base" hangingPunct="1">
              <a:spcBef>
                <a:spcPct val="0"/>
              </a:spcBef>
              <a:spcAft>
                <a:spcPct val="0"/>
              </a:spcAft>
              <a:defRPr sz="3000" b="1">
                <a:solidFill>
                  <a:srgbClr val="000000"/>
                </a:solidFill>
                <a:latin typeface="Arial" charset="0"/>
                <a:cs typeface="Arial" charset="0"/>
              </a:defRPr>
            </a:lvl6pPr>
            <a:lvl7pPr marL="914400" algn="l" rtl="0" eaLnBrk="1" fontAlgn="base" hangingPunct="1">
              <a:spcBef>
                <a:spcPct val="0"/>
              </a:spcBef>
              <a:spcAft>
                <a:spcPct val="0"/>
              </a:spcAft>
              <a:defRPr sz="3000" b="1">
                <a:solidFill>
                  <a:srgbClr val="000000"/>
                </a:solidFill>
                <a:latin typeface="Arial" charset="0"/>
                <a:cs typeface="Arial" charset="0"/>
              </a:defRPr>
            </a:lvl7pPr>
            <a:lvl8pPr marL="1371600" algn="l" rtl="0" eaLnBrk="1" fontAlgn="base" hangingPunct="1">
              <a:spcBef>
                <a:spcPct val="0"/>
              </a:spcBef>
              <a:spcAft>
                <a:spcPct val="0"/>
              </a:spcAft>
              <a:defRPr sz="3000" b="1">
                <a:solidFill>
                  <a:srgbClr val="000000"/>
                </a:solidFill>
                <a:latin typeface="Arial" charset="0"/>
                <a:cs typeface="Arial" charset="0"/>
              </a:defRPr>
            </a:lvl8pPr>
            <a:lvl9pPr marL="1828800" algn="l" rtl="0" eaLnBrk="1" fontAlgn="base" hangingPunct="1">
              <a:spcBef>
                <a:spcPct val="0"/>
              </a:spcBef>
              <a:spcAft>
                <a:spcPct val="0"/>
              </a:spcAft>
              <a:defRPr sz="3000" b="1">
                <a:solidFill>
                  <a:srgbClr val="000000"/>
                </a:solidFill>
                <a:latin typeface="Arial" charset="0"/>
                <a:cs typeface="Arial" charset="0"/>
              </a:defRPr>
            </a:lvl9pPr>
          </a:lstStyle>
          <a:p>
            <a:r>
              <a:rPr lang="en-GB" sz="3600" dirty="0" smtClean="0"/>
              <a:t>What is Pedagogy?</a:t>
            </a:r>
            <a:endParaRPr lang="en-GB" sz="3600" dirty="0"/>
          </a:p>
        </p:txBody>
      </p:sp>
      <p:sp>
        <p:nvSpPr>
          <p:cNvPr id="19" name="Content Placeholder 4"/>
          <p:cNvSpPr txBox="1">
            <a:spLocks/>
          </p:cNvSpPr>
          <p:nvPr/>
        </p:nvSpPr>
        <p:spPr>
          <a:xfrm>
            <a:off x="6249043" y="1654362"/>
            <a:ext cx="5035463" cy="3300848"/>
          </a:xfrm>
          <a:prstGeom prst="rect">
            <a:avLst/>
          </a:prstGeom>
          <a:noFill/>
          <a:ln w="57150">
            <a:solidFill>
              <a:srgbClr val="00ABB5"/>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dirty="0" smtClean="0">
              <a:solidFill>
                <a:schemeClr val="tx1">
                  <a:lumMod val="75000"/>
                  <a:lumOff val="25000"/>
                </a:schemeClr>
              </a:solidFill>
              <a:latin typeface="Calibri" pitchFamily="34" charset="0"/>
              <a:cs typeface="Calibri" pitchFamily="34" charset="0"/>
            </a:endParaRPr>
          </a:p>
          <a:p>
            <a:pPr marL="0" indent="0" algn="ctr">
              <a:buFont typeface="Arial" panose="020B0604020202020204" pitchFamily="34" charset="0"/>
              <a:buNone/>
            </a:pPr>
            <a:r>
              <a:rPr lang="en-GB" dirty="0" smtClean="0">
                <a:solidFill>
                  <a:schemeClr val="tx1">
                    <a:lumMod val="75000"/>
                    <a:lumOff val="25000"/>
                  </a:schemeClr>
                </a:solidFill>
                <a:latin typeface="Calibri" pitchFamily="34" charset="0"/>
                <a:cs typeface="Calibri" pitchFamily="34" charset="0"/>
              </a:rPr>
              <a:t>“Pedagogy is about the interactions and experiences which support the curriculum and the process of how young children learn.”                     </a:t>
            </a:r>
            <a:endParaRPr lang="en-GB" dirty="0">
              <a:solidFill>
                <a:schemeClr val="tx1">
                  <a:lumMod val="75000"/>
                  <a:lumOff val="25000"/>
                </a:schemeClr>
              </a:solidFill>
              <a:latin typeface="Calibri" pitchFamily="34" charset="0"/>
              <a:cs typeface="Calibri" pitchFamily="34" charset="0"/>
            </a:endParaRPr>
          </a:p>
        </p:txBody>
      </p:sp>
      <p:sp>
        <p:nvSpPr>
          <p:cNvPr id="5" name="Rectangle 4"/>
          <p:cNvSpPr/>
          <p:nvPr/>
        </p:nvSpPr>
        <p:spPr>
          <a:xfrm>
            <a:off x="7340991" y="4955210"/>
            <a:ext cx="3943515" cy="523220"/>
          </a:xfrm>
          <a:prstGeom prst="rect">
            <a:avLst/>
          </a:prstGeom>
        </p:spPr>
        <p:txBody>
          <a:bodyPr wrap="none">
            <a:spAutoFit/>
          </a:bodyPr>
          <a:lstStyle/>
          <a:p>
            <a:pPr algn="r">
              <a:defRPr/>
            </a:pPr>
            <a:r>
              <a:rPr lang="en-GB" sz="1400" dirty="0"/>
              <a:t>Scottish Government, (</a:t>
            </a:r>
            <a:r>
              <a:rPr lang="en-GB" sz="1400" dirty="0" smtClean="0"/>
              <a:t>2014) </a:t>
            </a:r>
            <a:r>
              <a:rPr lang="en-GB" sz="1400" i="1" dirty="0" smtClean="0"/>
              <a:t>Building </a:t>
            </a:r>
            <a:r>
              <a:rPr lang="en-GB" sz="1400" i="1" dirty="0"/>
              <a:t>the </a:t>
            </a:r>
            <a:r>
              <a:rPr lang="en-GB" sz="1400" i="1" dirty="0" smtClean="0"/>
              <a:t>Ambition</a:t>
            </a:r>
            <a:r>
              <a:rPr lang="en-GB" sz="1400" dirty="0" smtClean="0"/>
              <a:t> </a:t>
            </a:r>
          </a:p>
          <a:p>
            <a:pPr algn="r">
              <a:defRPr/>
            </a:pPr>
            <a:r>
              <a:rPr lang="en-GB" sz="1400" dirty="0" smtClean="0"/>
              <a:t>Edinburgh</a:t>
            </a:r>
            <a:r>
              <a:rPr lang="en-GB" sz="1400" dirty="0"/>
              <a:t>: Scottish </a:t>
            </a:r>
            <a:r>
              <a:rPr lang="en-GB" sz="1400" dirty="0" smtClean="0"/>
              <a:t>Government</a:t>
            </a:r>
            <a:endParaRPr lang="en-GB" sz="1400" dirty="0"/>
          </a:p>
        </p:txBody>
      </p:sp>
      <p:sp>
        <p:nvSpPr>
          <p:cNvPr id="2" name="TextBox 1"/>
          <p:cNvSpPr txBox="1"/>
          <p:nvPr/>
        </p:nvSpPr>
        <p:spPr>
          <a:xfrm>
            <a:off x="950929" y="4955210"/>
            <a:ext cx="4872809" cy="523220"/>
          </a:xfrm>
          <a:prstGeom prst="rect">
            <a:avLst/>
          </a:prstGeom>
          <a:noFill/>
        </p:spPr>
        <p:txBody>
          <a:bodyPr wrap="none" rtlCol="0">
            <a:spAutoFit/>
          </a:bodyPr>
          <a:lstStyle/>
          <a:p>
            <a:pPr algn="r"/>
            <a:r>
              <a:rPr lang="en-GB" sz="1400" dirty="0" smtClean="0"/>
              <a:t>Learning and Teaching Scotland (2005) </a:t>
            </a:r>
            <a:r>
              <a:rPr lang="en-GB" sz="1400" i="1" dirty="0" smtClean="0"/>
              <a:t>Let’s talk about pedagogy</a:t>
            </a:r>
            <a:endParaRPr lang="en-GB" sz="1400" dirty="0" smtClean="0"/>
          </a:p>
          <a:p>
            <a:pPr algn="r"/>
            <a:r>
              <a:rPr lang="en-GB" sz="1400" dirty="0" smtClean="0"/>
              <a:t> Scottish Executive</a:t>
            </a:r>
            <a:endParaRPr lang="en-GB" sz="1400" dirty="0"/>
          </a:p>
        </p:txBody>
      </p:sp>
      <p:sp>
        <p:nvSpPr>
          <p:cNvPr id="14" name="Content Placeholder 4"/>
          <p:cNvSpPr txBox="1">
            <a:spLocks/>
          </p:cNvSpPr>
          <p:nvPr/>
        </p:nvSpPr>
        <p:spPr>
          <a:xfrm>
            <a:off x="788275" y="1654362"/>
            <a:ext cx="5035463" cy="3300848"/>
          </a:xfrm>
          <a:prstGeom prst="rect">
            <a:avLst/>
          </a:prstGeom>
          <a:noFill/>
          <a:ln w="57150">
            <a:solidFill>
              <a:srgbClr val="00ABB5"/>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sz="800" dirty="0" smtClean="0">
              <a:solidFill>
                <a:schemeClr val="tx1">
                  <a:lumMod val="75000"/>
                  <a:lumOff val="25000"/>
                </a:schemeClr>
              </a:solidFill>
              <a:latin typeface="Calibri" pitchFamily="34" charset="0"/>
              <a:cs typeface="Calibri" pitchFamily="34" charset="0"/>
            </a:endParaRPr>
          </a:p>
          <a:p>
            <a:pPr marL="0" indent="0" algn="ctr">
              <a:buNone/>
            </a:pPr>
            <a:r>
              <a:rPr lang="en-GB" dirty="0" smtClean="0">
                <a:solidFill>
                  <a:schemeClr val="tx1">
                    <a:lumMod val="75000"/>
                    <a:lumOff val="25000"/>
                  </a:schemeClr>
                </a:solidFill>
                <a:latin typeface="Calibri" pitchFamily="34" charset="0"/>
                <a:cs typeface="Calibri" pitchFamily="34" charset="0"/>
              </a:rPr>
              <a:t>“</a:t>
            </a:r>
            <a:r>
              <a:rPr lang="en-GB" dirty="0">
                <a:solidFill>
                  <a:schemeClr val="tx1">
                    <a:lumMod val="75000"/>
                    <a:lumOff val="25000"/>
                  </a:schemeClr>
                </a:solidFill>
                <a:latin typeface="Calibri" pitchFamily="34" charset="0"/>
                <a:cs typeface="Calibri" pitchFamily="34" charset="0"/>
              </a:rPr>
              <a:t>Pedagogy is about learning, teaching and development, influenced by the cultural, social and political values and principles we have for children in Scotland, and by a strong theoretical and practical base.”</a:t>
            </a:r>
          </a:p>
        </p:txBody>
      </p:sp>
    </p:spTree>
    <p:extLst>
      <p:ext uri="{BB962C8B-B14F-4D97-AF65-F5344CB8AC3E}">
        <p14:creationId xmlns:p14="http://schemas.microsoft.com/office/powerpoint/2010/main" val="368649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anim calcmode="lin" valueType="num">
                                      <p:cBhvr>
                                        <p:cTn id="13" dur="1000" fill="hold"/>
                                        <p:tgtEl>
                                          <p:spTgt spid="14"/>
                                        </p:tgtEl>
                                        <p:attrNameLst>
                                          <p:attrName>ppt_x</p:attrName>
                                        </p:attrNameLst>
                                      </p:cBhvr>
                                      <p:tavLst>
                                        <p:tav tm="0">
                                          <p:val>
                                            <p:strVal val="#ppt_x"/>
                                          </p:val>
                                        </p:tav>
                                        <p:tav tm="100000">
                                          <p:val>
                                            <p:strVal val="#ppt_x"/>
                                          </p:val>
                                        </p:tav>
                                      </p:tavLst>
                                    </p:anim>
                                    <p:anim calcmode="lin" valueType="num">
                                      <p:cBhvr>
                                        <p:cTn id="1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1000"/>
                                        <p:tgtEl>
                                          <p:spTgt spid="19"/>
                                        </p:tgtEl>
                                      </p:cBhvr>
                                    </p:animEffect>
                                    <p:anim calcmode="lin" valueType="num">
                                      <p:cBhvr>
                                        <p:cTn id="20" dur="1000" fill="hold"/>
                                        <p:tgtEl>
                                          <p:spTgt spid="19"/>
                                        </p:tgtEl>
                                        <p:attrNameLst>
                                          <p:attrName>ppt_x</p:attrName>
                                        </p:attrNameLst>
                                      </p:cBhvr>
                                      <p:tavLst>
                                        <p:tav tm="0">
                                          <p:val>
                                            <p:strVal val="#ppt_x"/>
                                          </p:val>
                                        </p:tav>
                                        <p:tav tm="100000">
                                          <p:val>
                                            <p:strVal val="#ppt_x"/>
                                          </p:val>
                                        </p:tav>
                                      </p:tavLst>
                                    </p:anim>
                                    <p:anim calcmode="lin" valueType="num">
                                      <p:cBhvr>
                                        <p:cTn id="21" dur="1000" fill="hold"/>
                                        <p:tgtEl>
                                          <p:spTgt spid="19"/>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anim calcmode="lin" valueType="num">
                                      <p:cBhvr>
                                        <p:cTn id="25" dur="1000" fill="hold"/>
                                        <p:tgtEl>
                                          <p:spTgt spid="5"/>
                                        </p:tgtEl>
                                        <p:attrNameLst>
                                          <p:attrName>ppt_x</p:attrName>
                                        </p:attrNameLst>
                                      </p:cBhvr>
                                      <p:tavLst>
                                        <p:tav tm="0">
                                          <p:val>
                                            <p:strVal val="#ppt_x"/>
                                          </p:val>
                                        </p:tav>
                                        <p:tav tm="100000">
                                          <p:val>
                                            <p:strVal val="#ppt_x"/>
                                          </p:val>
                                        </p:tav>
                                      </p:tavLst>
                                    </p:anim>
                                    <p:anim calcmode="lin" valueType="num">
                                      <p:cBhvr>
                                        <p:cTn id="2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5" grpId="0"/>
      <p:bldP spid="2" grpId="0"/>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prstClr val="white"/>
              </a:solidFill>
            </a:endParaRPr>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19" name="Rectangle 18"/>
          <p:cNvSpPr/>
          <p:nvPr/>
        </p:nvSpPr>
        <p:spPr>
          <a:xfrm>
            <a:off x="5446260" y="856080"/>
            <a:ext cx="5494451" cy="3539430"/>
          </a:xfrm>
          <a:prstGeom prst="rect">
            <a:avLst/>
          </a:prstGeom>
          <a:ln w="76200">
            <a:solidFill>
              <a:srgbClr val="00ABB5"/>
            </a:solidFill>
          </a:ln>
        </p:spPr>
        <p:txBody>
          <a:bodyPr wrap="square">
            <a:spAutoFit/>
          </a:bodyPr>
          <a:lstStyle/>
          <a:p>
            <a:pPr algn="ctr"/>
            <a:r>
              <a:rPr lang="en-GB" sz="3200" dirty="0" smtClean="0">
                <a:solidFill>
                  <a:schemeClr val="tx1">
                    <a:lumMod val="75000"/>
                    <a:lumOff val="25000"/>
                  </a:schemeClr>
                </a:solidFill>
                <a:latin typeface="Calibri" pitchFamily="34" charset="0"/>
                <a:cs typeface="Calibri" pitchFamily="34" charset="0"/>
              </a:rPr>
              <a:t>Post a Tweet giving a definition of pedagogy in your own words.</a:t>
            </a:r>
          </a:p>
          <a:p>
            <a:pPr algn="ctr"/>
            <a:endParaRPr lang="en-GB" sz="3200" dirty="0">
              <a:solidFill>
                <a:schemeClr val="tx1">
                  <a:lumMod val="75000"/>
                  <a:lumOff val="25000"/>
                </a:schemeClr>
              </a:solidFill>
              <a:latin typeface="Calibri" pitchFamily="34" charset="0"/>
              <a:cs typeface="Calibri" pitchFamily="34" charset="0"/>
            </a:endParaRPr>
          </a:p>
          <a:p>
            <a:pPr algn="ctr"/>
            <a:r>
              <a:rPr lang="en-GB" sz="3200" dirty="0" smtClean="0">
                <a:solidFill>
                  <a:schemeClr val="tx1">
                    <a:lumMod val="75000"/>
                    <a:lumOff val="25000"/>
                  </a:schemeClr>
                </a:solidFill>
                <a:latin typeface="Calibri" pitchFamily="34" charset="0"/>
                <a:cs typeface="Calibri" pitchFamily="34" charset="0"/>
              </a:rPr>
              <a:t>Remember to tag</a:t>
            </a:r>
          </a:p>
          <a:p>
            <a:pPr algn="ctr"/>
            <a:r>
              <a:rPr lang="en-GB" sz="3200" dirty="0" smtClean="0">
                <a:solidFill>
                  <a:schemeClr val="tx1">
                    <a:lumMod val="75000"/>
                    <a:lumOff val="25000"/>
                  </a:schemeClr>
                </a:solidFill>
                <a:latin typeface="Calibri" pitchFamily="34" charset="0"/>
                <a:cs typeface="Calibri" pitchFamily="34" charset="0"/>
              </a:rPr>
              <a:t>@</a:t>
            </a:r>
            <a:r>
              <a:rPr lang="en-GB" sz="3200" dirty="0" err="1" smtClean="0">
                <a:solidFill>
                  <a:schemeClr val="tx1">
                    <a:lumMod val="75000"/>
                    <a:lumOff val="25000"/>
                  </a:schemeClr>
                </a:solidFill>
                <a:latin typeface="Calibri" pitchFamily="34" charset="0"/>
                <a:cs typeface="Calibri" pitchFamily="34" charset="0"/>
              </a:rPr>
              <a:t>Cafteam</a:t>
            </a:r>
            <a:endParaRPr lang="en-GB" sz="3200" dirty="0">
              <a:solidFill>
                <a:schemeClr val="tx1">
                  <a:lumMod val="75000"/>
                  <a:lumOff val="25000"/>
                </a:schemeClr>
              </a:solidFill>
              <a:latin typeface="Calibri" pitchFamily="34" charset="0"/>
              <a:cs typeface="Calibri" pitchFamily="34" charset="0"/>
            </a:endParaRPr>
          </a:p>
          <a:p>
            <a:pPr algn="ctr"/>
            <a:r>
              <a:rPr lang="en-GB" sz="3200" dirty="0" smtClean="0">
                <a:solidFill>
                  <a:schemeClr val="tx1">
                    <a:lumMod val="75000"/>
                    <a:lumOff val="25000"/>
                  </a:schemeClr>
                </a:solidFill>
                <a:latin typeface="Calibri" pitchFamily="34" charset="0"/>
                <a:cs typeface="Calibri" pitchFamily="34" charset="0"/>
              </a:rPr>
              <a:t>and </a:t>
            </a:r>
          </a:p>
          <a:p>
            <a:pPr algn="ctr"/>
            <a:r>
              <a:rPr lang="en-GB" sz="3200" dirty="0" smtClean="0">
                <a:solidFill>
                  <a:schemeClr val="tx1">
                    <a:lumMod val="75000"/>
                    <a:lumOff val="25000"/>
                  </a:schemeClr>
                </a:solidFill>
                <a:latin typeface="Calibri" pitchFamily="34" charset="0"/>
                <a:cs typeface="Calibri" pitchFamily="34" charset="0"/>
              </a:rPr>
              <a:t>#</a:t>
            </a:r>
            <a:r>
              <a:rPr lang="en-GB" sz="3200" dirty="0" err="1" smtClean="0">
                <a:solidFill>
                  <a:schemeClr val="tx1">
                    <a:lumMod val="75000"/>
                    <a:lumOff val="25000"/>
                  </a:schemeClr>
                </a:solidFill>
                <a:latin typeface="Calibri" pitchFamily="34" charset="0"/>
                <a:cs typeface="Calibri" pitchFamily="34" charset="0"/>
              </a:rPr>
              <a:t>ELCleadership</a:t>
            </a:r>
            <a:endParaRPr lang="en-GB" sz="3200" dirty="0">
              <a:solidFill>
                <a:schemeClr val="tx1">
                  <a:lumMod val="75000"/>
                  <a:lumOff val="25000"/>
                </a:schemeClr>
              </a:solidFill>
              <a:latin typeface="Calibri" pitchFamily="34" charset="0"/>
              <a:cs typeface="Calibri" pitchFamily="34" charset="0"/>
            </a:endParaRPr>
          </a:p>
        </p:txBody>
      </p:sp>
      <p:pic>
        <p:nvPicPr>
          <p:cNvPr id="18" name="Picture 2" descr="http://buzz.cfpj.com/wp-content/uploads/sites/6/2015/09/0318_twitter.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4990" y="2913308"/>
            <a:ext cx="6046965" cy="2422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4862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11" name="Title 1"/>
          <p:cNvSpPr txBox="1">
            <a:spLocks/>
          </p:cNvSpPr>
          <p:nvPr/>
        </p:nvSpPr>
        <p:spPr>
          <a:xfrm>
            <a:off x="506436" y="502402"/>
            <a:ext cx="9125121" cy="81839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spcAft>
                <a:spcPct val="0"/>
              </a:spcAft>
            </a:pPr>
            <a:r>
              <a:rPr lang="en-GB" sz="3600" b="1" dirty="0" smtClean="0">
                <a:solidFill>
                  <a:srgbClr val="00ABB5"/>
                </a:solidFill>
              </a:rPr>
              <a:t>Pedagogy at the heart of the curriculum?</a:t>
            </a:r>
            <a:endParaRPr lang="en-GB" sz="3600" b="1" dirty="0">
              <a:solidFill>
                <a:srgbClr val="00ABB5"/>
              </a:solidFill>
            </a:endParaRPr>
          </a:p>
        </p:txBody>
      </p:sp>
      <p:sp>
        <p:nvSpPr>
          <p:cNvPr id="4" name="TextBox 3"/>
          <p:cNvSpPr txBox="1"/>
          <p:nvPr/>
        </p:nvSpPr>
        <p:spPr>
          <a:xfrm>
            <a:off x="1914508" y="2286000"/>
            <a:ext cx="7717049" cy="646331"/>
          </a:xfrm>
          <a:prstGeom prst="rect">
            <a:avLst/>
          </a:prstGeom>
          <a:noFill/>
        </p:spPr>
        <p:txBody>
          <a:bodyPr wrap="none" rtlCol="0">
            <a:spAutoFit/>
          </a:bodyPr>
          <a:lstStyle/>
          <a:p>
            <a:r>
              <a:rPr lang="en-GB" dirty="0"/>
              <a:t>Watch the video clip here: </a:t>
            </a:r>
            <a:r>
              <a:rPr lang="en-GB" dirty="0">
                <a:hlinkClick r:id="rId5"/>
              </a:rPr>
              <a:t>https://</a:t>
            </a:r>
            <a:r>
              <a:rPr lang="en-GB" dirty="0" smtClean="0">
                <a:hlinkClick r:id="rId5"/>
              </a:rPr>
              <a:t>www.youtube.com/watch?v=1WwNoW6pY4E</a:t>
            </a:r>
            <a:endParaRPr lang="en-GB" dirty="0" smtClean="0"/>
          </a:p>
          <a:p>
            <a:endParaRPr lang="en-GB" dirty="0"/>
          </a:p>
        </p:txBody>
      </p:sp>
    </p:spTree>
    <p:extLst>
      <p:ext uri="{BB962C8B-B14F-4D97-AF65-F5344CB8AC3E}">
        <p14:creationId xmlns:p14="http://schemas.microsoft.com/office/powerpoint/2010/main" val="1839454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prstClr val="white"/>
              </a:solidFill>
            </a:endParaRPr>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9" name="Title 1"/>
          <p:cNvSpPr txBox="1">
            <a:spLocks/>
          </p:cNvSpPr>
          <p:nvPr/>
        </p:nvSpPr>
        <p:spPr bwMode="auto">
          <a:xfrm>
            <a:off x="307473" y="307988"/>
            <a:ext cx="8322640" cy="975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1" fontAlgn="base" hangingPunct="1">
              <a:spcBef>
                <a:spcPct val="0"/>
              </a:spcBef>
              <a:spcAft>
                <a:spcPct val="0"/>
              </a:spcAft>
              <a:defRPr sz="3000" b="1">
                <a:solidFill>
                  <a:srgbClr val="00ABB5"/>
                </a:solidFill>
                <a:latin typeface="+mj-lt"/>
                <a:ea typeface="+mj-ea"/>
                <a:cs typeface="+mj-cs"/>
              </a:defRPr>
            </a:lvl1pPr>
            <a:lvl2pPr algn="l" rtl="0" eaLnBrk="1" fontAlgn="base" hangingPunct="1">
              <a:spcBef>
                <a:spcPct val="0"/>
              </a:spcBef>
              <a:spcAft>
                <a:spcPct val="0"/>
              </a:spcAft>
              <a:defRPr sz="3000" b="1">
                <a:solidFill>
                  <a:srgbClr val="000000"/>
                </a:solidFill>
                <a:latin typeface="Arial" charset="0"/>
                <a:cs typeface="Arial" charset="0"/>
              </a:defRPr>
            </a:lvl2pPr>
            <a:lvl3pPr algn="l" rtl="0" eaLnBrk="1" fontAlgn="base" hangingPunct="1">
              <a:spcBef>
                <a:spcPct val="0"/>
              </a:spcBef>
              <a:spcAft>
                <a:spcPct val="0"/>
              </a:spcAft>
              <a:defRPr sz="3000" b="1">
                <a:solidFill>
                  <a:srgbClr val="000000"/>
                </a:solidFill>
                <a:latin typeface="Arial" charset="0"/>
                <a:cs typeface="Arial" charset="0"/>
              </a:defRPr>
            </a:lvl3pPr>
            <a:lvl4pPr algn="l" rtl="0" eaLnBrk="1" fontAlgn="base" hangingPunct="1">
              <a:spcBef>
                <a:spcPct val="0"/>
              </a:spcBef>
              <a:spcAft>
                <a:spcPct val="0"/>
              </a:spcAft>
              <a:defRPr sz="3000" b="1">
                <a:solidFill>
                  <a:srgbClr val="000000"/>
                </a:solidFill>
                <a:latin typeface="Arial" charset="0"/>
                <a:cs typeface="Arial" charset="0"/>
              </a:defRPr>
            </a:lvl4pPr>
            <a:lvl5pPr algn="l" rtl="0" eaLnBrk="1" fontAlgn="base" hangingPunct="1">
              <a:spcBef>
                <a:spcPct val="0"/>
              </a:spcBef>
              <a:spcAft>
                <a:spcPct val="0"/>
              </a:spcAft>
              <a:defRPr sz="3000" b="1">
                <a:solidFill>
                  <a:srgbClr val="000000"/>
                </a:solidFill>
                <a:latin typeface="Arial" charset="0"/>
                <a:cs typeface="Arial" charset="0"/>
              </a:defRPr>
            </a:lvl5pPr>
            <a:lvl6pPr marL="457200" algn="l" rtl="0" eaLnBrk="1" fontAlgn="base" hangingPunct="1">
              <a:spcBef>
                <a:spcPct val="0"/>
              </a:spcBef>
              <a:spcAft>
                <a:spcPct val="0"/>
              </a:spcAft>
              <a:defRPr sz="3000" b="1">
                <a:solidFill>
                  <a:srgbClr val="000000"/>
                </a:solidFill>
                <a:latin typeface="Arial" charset="0"/>
                <a:cs typeface="Arial" charset="0"/>
              </a:defRPr>
            </a:lvl6pPr>
            <a:lvl7pPr marL="914400" algn="l" rtl="0" eaLnBrk="1" fontAlgn="base" hangingPunct="1">
              <a:spcBef>
                <a:spcPct val="0"/>
              </a:spcBef>
              <a:spcAft>
                <a:spcPct val="0"/>
              </a:spcAft>
              <a:defRPr sz="3000" b="1">
                <a:solidFill>
                  <a:srgbClr val="000000"/>
                </a:solidFill>
                <a:latin typeface="Arial" charset="0"/>
                <a:cs typeface="Arial" charset="0"/>
              </a:defRPr>
            </a:lvl7pPr>
            <a:lvl8pPr marL="1371600" algn="l" rtl="0" eaLnBrk="1" fontAlgn="base" hangingPunct="1">
              <a:spcBef>
                <a:spcPct val="0"/>
              </a:spcBef>
              <a:spcAft>
                <a:spcPct val="0"/>
              </a:spcAft>
              <a:defRPr sz="3000" b="1">
                <a:solidFill>
                  <a:srgbClr val="000000"/>
                </a:solidFill>
                <a:latin typeface="Arial" charset="0"/>
                <a:cs typeface="Arial" charset="0"/>
              </a:defRPr>
            </a:lvl8pPr>
            <a:lvl9pPr marL="1828800" algn="l" rtl="0" eaLnBrk="1" fontAlgn="base" hangingPunct="1">
              <a:spcBef>
                <a:spcPct val="0"/>
              </a:spcBef>
              <a:spcAft>
                <a:spcPct val="0"/>
              </a:spcAft>
              <a:defRPr sz="3000" b="1">
                <a:solidFill>
                  <a:srgbClr val="000000"/>
                </a:solidFill>
                <a:latin typeface="Arial" charset="0"/>
                <a:cs typeface="Arial" charset="0"/>
              </a:defRPr>
            </a:lvl9pPr>
          </a:lstStyle>
          <a:p>
            <a:r>
              <a:rPr lang="en-GB" sz="3600" dirty="0">
                <a:latin typeface="Calibri Light" pitchFamily="34" charset="0"/>
              </a:rPr>
              <a:t>So, what is </a:t>
            </a:r>
            <a:r>
              <a:rPr lang="en-GB" sz="3600" dirty="0" smtClean="0">
                <a:latin typeface="Calibri Light" pitchFamily="34" charset="0"/>
              </a:rPr>
              <a:t>pedagogical </a:t>
            </a:r>
            <a:r>
              <a:rPr lang="en-GB" sz="3600" dirty="0">
                <a:latin typeface="Calibri Light" pitchFamily="34" charset="0"/>
              </a:rPr>
              <a:t>leadership?</a:t>
            </a:r>
          </a:p>
        </p:txBody>
      </p:sp>
      <p:sp>
        <p:nvSpPr>
          <p:cNvPr id="11" name="Rounded Rectangle 10"/>
          <p:cNvSpPr/>
          <p:nvPr/>
        </p:nvSpPr>
        <p:spPr>
          <a:xfrm>
            <a:off x="441960" y="3070860"/>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Professional values</a:t>
            </a:r>
            <a:endParaRPr lang="en-GB" sz="2000" dirty="0">
              <a:solidFill>
                <a:schemeClr val="tx1">
                  <a:lumMod val="75000"/>
                  <a:lumOff val="25000"/>
                </a:schemeClr>
              </a:solidFill>
              <a:latin typeface="Calibri" pitchFamily="34" charset="0"/>
              <a:cs typeface="Calibri" pitchFamily="34" charset="0"/>
            </a:endParaRPr>
          </a:p>
        </p:txBody>
      </p:sp>
      <p:sp>
        <p:nvSpPr>
          <p:cNvPr id="12" name="Rounded Rectangle 11"/>
          <p:cNvSpPr/>
          <p:nvPr/>
        </p:nvSpPr>
        <p:spPr>
          <a:xfrm>
            <a:off x="441960" y="1664702"/>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Management of the setting</a:t>
            </a:r>
            <a:endParaRPr lang="en-GB" sz="2000" dirty="0">
              <a:solidFill>
                <a:schemeClr val="tx1">
                  <a:lumMod val="75000"/>
                  <a:lumOff val="25000"/>
                </a:schemeClr>
              </a:solidFill>
              <a:latin typeface="Calibri" pitchFamily="34" charset="0"/>
              <a:cs typeface="Calibri" pitchFamily="34" charset="0"/>
            </a:endParaRPr>
          </a:p>
        </p:txBody>
      </p:sp>
      <p:sp>
        <p:nvSpPr>
          <p:cNvPr id="14" name="Rounded Rectangle 13"/>
          <p:cNvSpPr/>
          <p:nvPr/>
        </p:nvSpPr>
        <p:spPr>
          <a:xfrm>
            <a:off x="441960" y="4552794"/>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Sharing good practice</a:t>
            </a:r>
            <a:endParaRPr lang="en-GB" sz="2000" dirty="0">
              <a:solidFill>
                <a:schemeClr val="tx1">
                  <a:lumMod val="75000"/>
                  <a:lumOff val="25000"/>
                </a:schemeClr>
              </a:solidFill>
              <a:latin typeface="Calibri" pitchFamily="34" charset="0"/>
              <a:cs typeface="Calibri" pitchFamily="34" charset="0"/>
            </a:endParaRPr>
          </a:p>
        </p:txBody>
      </p:sp>
      <p:sp>
        <p:nvSpPr>
          <p:cNvPr id="15" name="Rounded Rectangle 14"/>
          <p:cNvSpPr/>
          <p:nvPr/>
        </p:nvSpPr>
        <p:spPr>
          <a:xfrm>
            <a:off x="4404360" y="3070860"/>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Excellent knowledge of how young children and infants develop and learn</a:t>
            </a:r>
            <a:endParaRPr lang="en-GB" sz="2000" dirty="0">
              <a:solidFill>
                <a:schemeClr val="tx1">
                  <a:lumMod val="75000"/>
                  <a:lumOff val="25000"/>
                </a:schemeClr>
              </a:solidFill>
              <a:latin typeface="Calibri" pitchFamily="34" charset="0"/>
              <a:cs typeface="Calibri" pitchFamily="34" charset="0"/>
            </a:endParaRPr>
          </a:p>
        </p:txBody>
      </p:sp>
      <p:sp>
        <p:nvSpPr>
          <p:cNvPr id="16" name="Rounded Rectangle 15"/>
          <p:cNvSpPr/>
          <p:nvPr/>
        </p:nvSpPr>
        <p:spPr>
          <a:xfrm>
            <a:off x="4404360" y="1664702"/>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Passion</a:t>
            </a:r>
            <a:endParaRPr lang="en-GB" sz="2000" dirty="0">
              <a:solidFill>
                <a:schemeClr val="tx1">
                  <a:lumMod val="75000"/>
                  <a:lumOff val="25000"/>
                </a:schemeClr>
              </a:solidFill>
              <a:latin typeface="Calibri" pitchFamily="34" charset="0"/>
              <a:cs typeface="Calibri" pitchFamily="34" charset="0"/>
            </a:endParaRPr>
          </a:p>
        </p:txBody>
      </p:sp>
      <p:sp>
        <p:nvSpPr>
          <p:cNvPr id="17" name="Rounded Rectangle 16"/>
          <p:cNvSpPr/>
          <p:nvPr/>
        </p:nvSpPr>
        <p:spPr>
          <a:xfrm>
            <a:off x="4404360" y="4552794"/>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Control of budgets  </a:t>
            </a:r>
            <a:endParaRPr lang="en-GB" sz="2000" dirty="0">
              <a:solidFill>
                <a:schemeClr val="tx1">
                  <a:lumMod val="75000"/>
                  <a:lumOff val="25000"/>
                </a:schemeClr>
              </a:solidFill>
              <a:latin typeface="Calibri" pitchFamily="34" charset="0"/>
              <a:cs typeface="Calibri" pitchFamily="34" charset="0"/>
            </a:endParaRPr>
          </a:p>
        </p:txBody>
      </p:sp>
      <p:sp>
        <p:nvSpPr>
          <p:cNvPr id="21" name="Rounded Rectangle 20"/>
          <p:cNvSpPr/>
          <p:nvPr/>
        </p:nvSpPr>
        <p:spPr>
          <a:xfrm>
            <a:off x="8386273" y="1630680"/>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Delegation</a:t>
            </a:r>
            <a:endParaRPr lang="en-GB" sz="2000" dirty="0">
              <a:solidFill>
                <a:schemeClr val="tx1">
                  <a:lumMod val="75000"/>
                  <a:lumOff val="25000"/>
                </a:schemeClr>
              </a:solidFill>
              <a:latin typeface="Calibri" pitchFamily="34" charset="0"/>
              <a:cs typeface="Calibri" pitchFamily="34" charset="0"/>
            </a:endParaRPr>
          </a:p>
        </p:txBody>
      </p:sp>
      <p:sp>
        <p:nvSpPr>
          <p:cNvPr id="22" name="Rounded Rectangle 21"/>
          <p:cNvSpPr/>
          <p:nvPr/>
        </p:nvSpPr>
        <p:spPr>
          <a:xfrm>
            <a:off x="8386273" y="3096618"/>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Monitoring quality of provision</a:t>
            </a:r>
            <a:endParaRPr lang="en-GB" sz="2000" dirty="0">
              <a:solidFill>
                <a:schemeClr val="tx1">
                  <a:lumMod val="75000"/>
                  <a:lumOff val="25000"/>
                </a:schemeClr>
              </a:solidFill>
              <a:latin typeface="Calibri" pitchFamily="34" charset="0"/>
              <a:cs typeface="Calibri" pitchFamily="34" charset="0"/>
            </a:endParaRPr>
          </a:p>
        </p:txBody>
      </p:sp>
      <p:sp>
        <p:nvSpPr>
          <p:cNvPr id="23" name="Rounded Rectangle 22"/>
          <p:cNvSpPr/>
          <p:nvPr/>
        </p:nvSpPr>
        <p:spPr>
          <a:xfrm>
            <a:off x="8366760" y="4524535"/>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Reviewing staff forward plans</a:t>
            </a:r>
            <a:endParaRPr lang="en-GB" sz="2000" dirty="0">
              <a:solidFill>
                <a:schemeClr val="tx1">
                  <a:lumMod val="75000"/>
                  <a:lumOff val="25000"/>
                </a:schemeClr>
              </a:solidFill>
              <a:latin typeface="Calibri" pitchFamily="34" charset="0"/>
              <a:cs typeface="Calibri" pitchFamily="34" charset="0"/>
            </a:endParaRPr>
          </a:p>
        </p:txBody>
      </p:sp>
    </p:spTree>
    <p:extLst>
      <p:ext uri="{BB962C8B-B14F-4D97-AF65-F5344CB8AC3E}">
        <p14:creationId xmlns:p14="http://schemas.microsoft.com/office/powerpoint/2010/main" val="1462354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00"/>
                                        <p:tgtEl>
                                          <p:spTgt spid="12"/>
                                        </p:tgtEl>
                                      </p:cBhvr>
                                    </p:animEffect>
                                    <p:anim calcmode="lin" valueType="num">
                                      <p:cBhvr>
                                        <p:cTn id="13" dur="1000" fill="hold"/>
                                        <p:tgtEl>
                                          <p:spTgt spid="12"/>
                                        </p:tgtEl>
                                        <p:attrNameLst>
                                          <p:attrName>ppt_x</p:attrName>
                                        </p:attrNameLst>
                                      </p:cBhvr>
                                      <p:tavLst>
                                        <p:tav tm="0">
                                          <p:val>
                                            <p:strVal val="#ppt_x"/>
                                          </p:val>
                                        </p:tav>
                                        <p:tav tm="100000">
                                          <p:val>
                                            <p:strVal val="#ppt_x"/>
                                          </p:val>
                                        </p:tav>
                                      </p:tavLst>
                                    </p:anim>
                                    <p:anim calcmode="lin" valueType="num">
                                      <p:cBhvr>
                                        <p:cTn id="14" dur="1000" fill="hold"/>
                                        <p:tgtEl>
                                          <p:spTgt spid="12"/>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1000"/>
                                        <p:tgtEl>
                                          <p:spTgt spid="14"/>
                                        </p:tgtEl>
                                      </p:cBhvr>
                                    </p:animEffect>
                                    <p:anim calcmode="lin" valueType="num">
                                      <p:cBhvr>
                                        <p:cTn id="18" dur="1000" fill="hold"/>
                                        <p:tgtEl>
                                          <p:spTgt spid="14"/>
                                        </p:tgtEl>
                                        <p:attrNameLst>
                                          <p:attrName>ppt_x</p:attrName>
                                        </p:attrNameLst>
                                      </p:cBhvr>
                                      <p:tavLst>
                                        <p:tav tm="0">
                                          <p:val>
                                            <p:strVal val="#ppt_x"/>
                                          </p:val>
                                        </p:tav>
                                        <p:tav tm="100000">
                                          <p:val>
                                            <p:strVal val="#ppt_x"/>
                                          </p:val>
                                        </p:tav>
                                      </p:tavLst>
                                    </p:anim>
                                    <p:anim calcmode="lin" valueType="num">
                                      <p:cBhvr>
                                        <p:cTn id="1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1000"/>
                                        <p:tgtEl>
                                          <p:spTgt spid="16"/>
                                        </p:tgtEl>
                                      </p:cBhvr>
                                    </p:animEffect>
                                    <p:anim calcmode="lin" valueType="num">
                                      <p:cBhvr>
                                        <p:cTn id="30" dur="1000" fill="hold"/>
                                        <p:tgtEl>
                                          <p:spTgt spid="16"/>
                                        </p:tgtEl>
                                        <p:attrNameLst>
                                          <p:attrName>ppt_x</p:attrName>
                                        </p:attrNameLst>
                                      </p:cBhvr>
                                      <p:tavLst>
                                        <p:tav tm="0">
                                          <p:val>
                                            <p:strVal val="#ppt_x"/>
                                          </p:val>
                                        </p:tav>
                                        <p:tav tm="100000">
                                          <p:val>
                                            <p:strVal val="#ppt_x"/>
                                          </p:val>
                                        </p:tav>
                                      </p:tavLst>
                                    </p:anim>
                                    <p:anim calcmode="lin" valueType="num">
                                      <p:cBhvr>
                                        <p:cTn id="31" dur="1000" fill="hold"/>
                                        <p:tgtEl>
                                          <p:spTgt spid="16"/>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17"/>
                                        </p:tgtEl>
                                        <p:attrNameLst>
                                          <p:attrName>style.visibility</p:attrName>
                                        </p:attrNameLst>
                                      </p:cBhvr>
                                      <p:to>
                                        <p:strVal val="visible"/>
                                      </p:to>
                                    </p:set>
                                    <p:animEffect transition="in" filter="fade">
                                      <p:cBhvr>
                                        <p:cTn id="34" dur="1000"/>
                                        <p:tgtEl>
                                          <p:spTgt spid="17"/>
                                        </p:tgtEl>
                                      </p:cBhvr>
                                    </p:animEffect>
                                    <p:anim calcmode="lin" valueType="num">
                                      <p:cBhvr>
                                        <p:cTn id="35" dur="1000" fill="hold"/>
                                        <p:tgtEl>
                                          <p:spTgt spid="17"/>
                                        </p:tgtEl>
                                        <p:attrNameLst>
                                          <p:attrName>ppt_x</p:attrName>
                                        </p:attrNameLst>
                                      </p:cBhvr>
                                      <p:tavLst>
                                        <p:tav tm="0">
                                          <p:val>
                                            <p:strVal val="#ppt_x"/>
                                          </p:val>
                                        </p:tav>
                                        <p:tav tm="100000">
                                          <p:val>
                                            <p:strVal val="#ppt_x"/>
                                          </p:val>
                                        </p:tav>
                                      </p:tavLst>
                                    </p:anim>
                                    <p:anim calcmode="lin" valueType="num">
                                      <p:cBhvr>
                                        <p:cTn id="3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1000"/>
                                        <p:tgtEl>
                                          <p:spTgt spid="21"/>
                                        </p:tgtEl>
                                      </p:cBhvr>
                                    </p:animEffect>
                                    <p:anim calcmode="lin" valueType="num">
                                      <p:cBhvr>
                                        <p:cTn id="42" dur="1000" fill="hold"/>
                                        <p:tgtEl>
                                          <p:spTgt spid="21"/>
                                        </p:tgtEl>
                                        <p:attrNameLst>
                                          <p:attrName>ppt_x</p:attrName>
                                        </p:attrNameLst>
                                      </p:cBhvr>
                                      <p:tavLst>
                                        <p:tav tm="0">
                                          <p:val>
                                            <p:strVal val="#ppt_x"/>
                                          </p:val>
                                        </p:tav>
                                        <p:tav tm="100000">
                                          <p:val>
                                            <p:strVal val="#ppt_x"/>
                                          </p:val>
                                        </p:tav>
                                      </p:tavLst>
                                    </p:anim>
                                    <p:anim calcmode="lin" valueType="num">
                                      <p:cBhvr>
                                        <p:cTn id="43" dur="1000" fill="hold"/>
                                        <p:tgtEl>
                                          <p:spTgt spid="21"/>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22"/>
                                        </p:tgtEl>
                                        <p:attrNameLst>
                                          <p:attrName>style.visibility</p:attrName>
                                        </p:attrNameLst>
                                      </p:cBhvr>
                                      <p:to>
                                        <p:strVal val="visible"/>
                                      </p:to>
                                    </p:set>
                                    <p:animEffect transition="in" filter="fade">
                                      <p:cBhvr>
                                        <p:cTn id="46" dur="1000"/>
                                        <p:tgtEl>
                                          <p:spTgt spid="22"/>
                                        </p:tgtEl>
                                      </p:cBhvr>
                                    </p:animEffect>
                                    <p:anim calcmode="lin" valueType="num">
                                      <p:cBhvr>
                                        <p:cTn id="47" dur="1000" fill="hold"/>
                                        <p:tgtEl>
                                          <p:spTgt spid="22"/>
                                        </p:tgtEl>
                                        <p:attrNameLst>
                                          <p:attrName>ppt_x</p:attrName>
                                        </p:attrNameLst>
                                      </p:cBhvr>
                                      <p:tavLst>
                                        <p:tav tm="0">
                                          <p:val>
                                            <p:strVal val="#ppt_x"/>
                                          </p:val>
                                        </p:tav>
                                        <p:tav tm="100000">
                                          <p:val>
                                            <p:strVal val="#ppt_x"/>
                                          </p:val>
                                        </p:tav>
                                      </p:tavLst>
                                    </p:anim>
                                    <p:anim calcmode="lin" valueType="num">
                                      <p:cBhvr>
                                        <p:cTn id="48" dur="1000" fill="hold"/>
                                        <p:tgtEl>
                                          <p:spTgt spid="22"/>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23"/>
                                        </p:tgtEl>
                                        <p:attrNameLst>
                                          <p:attrName>style.visibility</p:attrName>
                                        </p:attrNameLst>
                                      </p:cBhvr>
                                      <p:to>
                                        <p:strVal val="visible"/>
                                      </p:to>
                                    </p:set>
                                    <p:animEffect transition="in" filter="fade">
                                      <p:cBhvr>
                                        <p:cTn id="51" dur="1000"/>
                                        <p:tgtEl>
                                          <p:spTgt spid="23"/>
                                        </p:tgtEl>
                                      </p:cBhvr>
                                    </p:animEffect>
                                    <p:anim calcmode="lin" valueType="num">
                                      <p:cBhvr>
                                        <p:cTn id="52" dur="1000" fill="hold"/>
                                        <p:tgtEl>
                                          <p:spTgt spid="23"/>
                                        </p:tgtEl>
                                        <p:attrNameLst>
                                          <p:attrName>ppt_x</p:attrName>
                                        </p:attrNameLst>
                                      </p:cBhvr>
                                      <p:tavLst>
                                        <p:tav tm="0">
                                          <p:val>
                                            <p:strVal val="#ppt_x"/>
                                          </p:val>
                                        </p:tav>
                                        <p:tav tm="100000">
                                          <p:val>
                                            <p:strVal val="#ppt_x"/>
                                          </p:val>
                                        </p:tav>
                                      </p:tavLst>
                                    </p:anim>
                                    <p:anim calcmode="lin" valueType="num">
                                      <p:cBhvr>
                                        <p:cTn id="53"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4" grpId="0" animBg="1"/>
      <p:bldP spid="15" grpId="0" animBg="1"/>
      <p:bldP spid="16" grpId="0" animBg="1"/>
      <p:bldP spid="17" grpId="0" animBg="1"/>
      <p:bldP spid="21" grpId="0" animBg="1"/>
      <p:bldP spid="22" grpId="0" animBg="1"/>
      <p:bldP spid="2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11" name="Title 1"/>
          <p:cNvSpPr txBox="1">
            <a:spLocks/>
          </p:cNvSpPr>
          <p:nvPr/>
        </p:nvSpPr>
        <p:spPr>
          <a:xfrm>
            <a:off x="506436" y="502403"/>
            <a:ext cx="9125121" cy="78232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spcAft>
                <a:spcPct val="0"/>
              </a:spcAft>
            </a:pPr>
            <a:r>
              <a:rPr lang="en-GB" sz="3600" b="1" dirty="0">
                <a:solidFill>
                  <a:srgbClr val="00ABB5"/>
                </a:solidFill>
              </a:rPr>
              <a:t>Pedagogical leadership in practice</a:t>
            </a:r>
          </a:p>
        </p:txBody>
      </p:sp>
      <p:sp>
        <p:nvSpPr>
          <p:cNvPr id="9" name="TextBox 8"/>
          <p:cNvSpPr txBox="1"/>
          <p:nvPr/>
        </p:nvSpPr>
        <p:spPr>
          <a:xfrm>
            <a:off x="1914508" y="2286000"/>
            <a:ext cx="7460376" cy="646331"/>
          </a:xfrm>
          <a:prstGeom prst="rect">
            <a:avLst/>
          </a:prstGeom>
          <a:noFill/>
        </p:spPr>
        <p:txBody>
          <a:bodyPr wrap="none" rtlCol="0">
            <a:spAutoFit/>
          </a:bodyPr>
          <a:lstStyle/>
          <a:p>
            <a:r>
              <a:rPr lang="en-GB" dirty="0"/>
              <a:t>Watch the video clip here: </a:t>
            </a:r>
            <a:r>
              <a:rPr lang="en-GB" dirty="0">
                <a:hlinkClick r:id="rId5"/>
              </a:rPr>
              <a:t>https://</a:t>
            </a:r>
            <a:r>
              <a:rPr lang="en-GB" dirty="0" smtClean="0">
                <a:hlinkClick r:id="rId5"/>
              </a:rPr>
              <a:t>www.youtube.com/watch?v=ZZBwto00JQo</a:t>
            </a:r>
            <a:endParaRPr lang="en-GB" dirty="0" smtClean="0"/>
          </a:p>
          <a:p>
            <a:endParaRPr lang="en-GB" dirty="0" smtClean="0"/>
          </a:p>
        </p:txBody>
      </p:sp>
    </p:spTree>
    <p:extLst>
      <p:ext uri="{BB962C8B-B14F-4D97-AF65-F5344CB8AC3E}">
        <p14:creationId xmlns:p14="http://schemas.microsoft.com/office/powerpoint/2010/main" val="37117625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prstClr val="white"/>
              </a:solidFill>
            </a:endParaRPr>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9" name="Title 1"/>
          <p:cNvSpPr txBox="1">
            <a:spLocks/>
          </p:cNvSpPr>
          <p:nvPr/>
        </p:nvSpPr>
        <p:spPr bwMode="auto">
          <a:xfrm>
            <a:off x="307473" y="307988"/>
            <a:ext cx="8322640" cy="975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1" fontAlgn="base" hangingPunct="1">
              <a:spcBef>
                <a:spcPct val="0"/>
              </a:spcBef>
              <a:spcAft>
                <a:spcPct val="0"/>
              </a:spcAft>
              <a:defRPr sz="3000" b="1">
                <a:solidFill>
                  <a:srgbClr val="00ABB5"/>
                </a:solidFill>
                <a:latin typeface="+mj-lt"/>
                <a:ea typeface="+mj-ea"/>
                <a:cs typeface="+mj-cs"/>
              </a:defRPr>
            </a:lvl1pPr>
            <a:lvl2pPr algn="l" rtl="0" eaLnBrk="1" fontAlgn="base" hangingPunct="1">
              <a:spcBef>
                <a:spcPct val="0"/>
              </a:spcBef>
              <a:spcAft>
                <a:spcPct val="0"/>
              </a:spcAft>
              <a:defRPr sz="3000" b="1">
                <a:solidFill>
                  <a:srgbClr val="000000"/>
                </a:solidFill>
                <a:latin typeface="Arial" charset="0"/>
                <a:cs typeface="Arial" charset="0"/>
              </a:defRPr>
            </a:lvl2pPr>
            <a:lvl3pPr algn="l" rtl="0" eaLnBrk="1" fontAlgn="base" hangingPunct="1">
              <a:spcBef>
                <a:spcPct val="0"/>
              </a:spcBef>
              <a:spcAft>
                <a:spcPct val="0"/>
              </a:spcAft>
              <a:defRPr sz="3000" b="1">
                <a:solidFill>
                  <a:srgbClr val="000000"/>
                </a:solidFill>
                <a:latin typeface="Arial" charset="0"/>
                <a:cs typeface="Arial" charset="0"/>
              </a:defRPr>
            </a:lvl3pPr>
            <a:lvl4pPr algn="l" rtl="0" eaLnBrk="1" fontAlgn="base" hangingPunct="1">
              <a:spcBef>
                <a:spcPct val="0"/>
              </a:spcBef>
              <a:spcAft>
                <a:spcPct val="0"/>
              </a:spcAft>
              <a:defRPr sz="3000" b="1">
                <a:solidFill>
                  <a:srgbClr val="000000"/>
                </a:solidFill>
                <a:latin typeface="Arial" charset="0"/>
                <a:cs typeface="Arial" charset="0"/>
              </a:defRPr>
            </a:lvl4pPr>
            <a:lvl5pPr algn="l" rtl="0" eaLnBrk="1" fontAlgn="base" hangingPunct="1">
              <a:spcBef>
                <a:spcPct val="0"/>
              </a:spcBef>
              <a:spcAft>
                <a:spcPct val="0"/>
              </a:spcAft>
              <a:defRPr sz="3000" b="1">
                <a:solidFill>
                  <a:srgbClr val="000000"/>
                </a:solidFill>
                <a:latin typeface="Arial" charset="0"/>
                <a:cs typeface="Arial" charset="0"/>
              </a:defRPr>
            </a:lvl5pPr>
            <a:lvl6pPr marL="457200" algn="l" rtl="0" eaLnBrk="1" fontAlgn="base" hangingPunct="1">
              <a:spcBef>
                <a:spcPct val="0"/>
              </a:spcBef>
              <a:spcAft>
                <a:spcPct val="0"/>
              </a:spcAft>
              <a:defRPr sz="3000" b="1">
                <a:solidFill>
                  <a:srgbClr val="000000"/>
                </a:solidFill>
                <a:latin typeface="Arial" charset="0"/>
                <a:cs typeface="Arial" charset="0"/>
              </a:defRPr>
            </a:lvl6pPr>
            <a:lvl7pPr marL="914400" algn="l" rtl="0" eaLnBrk="1" fontAlgn="base" hangingPunct="1">
              <a:spcBef>
                <a:spcPct val="0"/>
              </a:spcBef>
              <a:spcAft>
                <a:spcPct val="0"/>
              </a:spcAft>
              <a:defRPr sz="3000" b="1">
                <a:solidFill>
                  <a:srgbClr val="000000"/>
                </a:solidFill>
                <a:latin typeface="Arial" charset="0"/>
                <a:cs typeface="Arial" charset="0"/>
              </a:defRPr>
            </a:lvl7pPr>
            <a:lvl8pPr marL="1371600" algn="l" rtl="0" eaLnBrk="1" fontAlgn="base" hangingPunct="1">
              <a:spcBef>
                <a:spcPct val="0"/>
              </a:spcBef>
              <a:spcAft>
                <a:spcPct val="0"/>
              </a:spcAft>
              <a:defRPr sz="3000" b="1">
                <a:solidFill>
                  <a:srgbClr val="000000"/>
                </a:solidFill>
                <a:latin typeface="Arial" charset="0"/>
                <a:cs typeface="Arial" charset="0"/>
              </a:defRPr>
            </a:lvl8pPr>
            <a:lvl9pPr marL="1828800" algn="l" rtl="0" eaLnBrk="1" fontAlgn="base" hangingPunct="1">
              <a:spcBef>
                <a:spcPct val="0"/>
              </a:spcBef>
              <a:spcAft>
                <a:spcPct val="0"/>
              </a:spcAft>
              <a:defRPr sz="3000" b="1">
                <a:solidFill>
                  <a:srgbClr val="000000"/>
                </a:solidFill>
                <a:latin typeface="Arial" charset="0"/>
                <a:cs typeface="Arial" charset="0"/>
              </a:defRPr>
            </a:lvl9pPr>
          </a:lstStyle>
          <a:p>
            <a:r>
              <a:rPr lang="en-GB" sz="3600" dirty="0" smtClean="0">
                <a:latin typeface="Calibri Light" pitchFamily="34" charset="0"/>
              </a:rPr>
              <a:t>So, what is pedagogical leadership?</a:t>
            </a:r>
            <a:endParaRPr lang="en-GB" sz="3600" dirty="0">
              <a:latin typeface="Calibri Light" pitchFamily="34" charset="0"/>
            </a:endParaRPr>
          </a:p>
        </p:txBody>
      </p:sp>
      <p:sp>
        <p:nvSpPr>
          <p:cNvPr id="11" name="Rounded Rectangle 10"/>
          <p:cNvSpPr/>
          <p:nvPr/>
        </p:nvSpPr>
        <p:spPr>
          <a:xfrm>
            <a:off x="441960" y="3070860"/>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lumMod val="75000"/>
                    <a:lumOff val="25000"/>
                  </a:schemeClr>
                </a:solidFill>
                <a:latin typeface="Calibri" pitchFamily="34" charset="0"/>
                <a:cs typeface="Calibri" pitchFamily="34" charset="0"/>
              </a:rPr>
              <a:t>Professional values</a:t>
            </a:r>
            <a:endParaRPr lang="en-GB" sz="2000" b="1" dirty="0">
              <a:solidFill>
                <a:schemeClr val="tx1">
                  <a:lumMod val="75000"/>
                  <a:lumOff val="25000"/>
                </a:schemeClr>
              </a:solidFill>
              <a:latin typeface="Calibri" pitchFamily="34" charset="0"/>
              <a:cs typeface="Calibri" pitchFamily="34" charset="0"/>
            </a:endParaRPr>
          </a:p>
        </p:txBody>
      </p:sp>
      <p:sp>
        <p:nvSpPr>
          <p:cNvPr id="12" name="Rounded Rectangle 11"/>
          <p:cNvSpPr/>
          <p:nvPr/>
        </p:nvSpPr>
        <p:spPr>
          <a:xfrm>
            <a:off x="4404360" y="4598514"/>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50000"/>
                    <a:lumOff val="50000"/>
                  </a:schemeClr>
                </a:solidFill>
                <a:latin typeface="Calibri" pitchFamily="34" charset="0"/>
                <a:cs typeface="Calibri" pitchFamily="34" charset="0"/>
              </a:rPr>
              <a:t>Management of the setting</a:t>
            </a:r>
            <a:endParaRPr lang="en-GB" sz="2000" dirty="0">
              <a:solidFill>
                <a:schemeClr val="tx1">
                  <a:lumMod val="50000"/>
                  <a:lumOff val="50000"/>
                </a:schemeClr>
              </a:solidFill>
              <a:latin typeface="Calibri" pitchFamily="34" charset="0"/>
              <a:cs typeface="Calibri" pitchFamily="34" charset="0"/>
            </a:endParaRPr>
          </a:p>
        </p:txBody>
      </p:sp>
      <p:sp>
        <p:nvSpPr>
          <p:cNvPr id="14" name="Rounded Rectangle 13"/>
          <p:cNvSpPr/>
          <p:nvPr/>
        </p:nvSpPr>
        <p:spPr>
          <a:xfrm>
            <a:off x="441960" y="4552794"/>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lumMod val="75000"/>
                    <a:lumOff val="25000"/>
                  </a:schemeClr>
                </a:solidFill>
                <a:latin typeface="Calibri" pitchFamily="34" charset="0"/>
                <a:cs typeface="Calibri" pitchFamily="34" charset="0"/>
              </a:rPr>
              <a:t>Sharing good practice</a:t>
            </a:r>
            <a:endParaRPr lang="en-GB" sz="2000" b="1" dirty="0">
              <a:solidFill>
                <a:schemeClr val="tx1">
                  <a:lumMod val="75000"/>
                  <a:lumOff val="25000"/>
                </a:schemeClr>
              </a:solidFill>
              <a:latin typeface="Calibri" pitchFamily="34" charset="0"/>
              <a:cs typeface="Calibri" pitchFamily="34" charset="0"/>
            </a:endParaRPr>
          </a:p>
        </p:txBody>
      </p:sp>
      <p:sp>
        <p:nvSpPr>
          <p:cNvPr id="15" name="Rounded Rectangle 14"/>
          <p:cNvSpPr/>
          <p:nvPr/>
        </p:nvSpPr>
        <p:spPr>
          <a:xfrm>
            <a:off x="4404360" y="3070860"/>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lumMod val="75000"/>
                    <a:lumOff val="25000"/>
                  </a:schemeClr>
                </a:solidFill>
                <a:latin typeface="Calibri" pitchFamily="34" charset="0"/>
                <a:cs typeface="Calibri" pitchFamily="34" charset="0"/>
              </a:rPr>
              <a:t>Excellent knowledge of how young children and infants develop and learn</a:t>
            </a:r>
            <a:endParaRPr lang="en-GB" sz="2000" b="1" dirty="0">
              <a:solidFill>
                <a:schemeClr val="tx1">
                  <a:lumMod val="75000"/>
                  <a:lumOff val="25000"/>
                </a:schemeClr>
              </a:solidFill>
              <a:latin typeface="Calibri" pitchFamily="34" charset="0"/>
              <a:cs typeface="Calibri" pitchFamily="34" charset="0"/>
            </a:endParaRPr>
          </a:p>
        </p:txBody>
      </p:sp>
      <p:sp>
        <p:nvSpPr>
          <p:cNvPr id="16" name="Rounded Rectangle 15"/>
          <p:cNvSpPr/>
          <p:nvPr/>
        </p:nvSpPr>
        <p:spPr>
          <a:xfrm>
            <a:off x="4404360" y="1664702"/>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lumMod val="75000"/>
                    <a:lumOff val="25000"/>
                  </a:schemeClr>
                </a:solidFill>
                <a:latin typeface="Calibri" pitchFamily="34" charset="0"/>
                <a:cs typeface="Calibri" pitchFamily="34" charset="0"/>
              </a:rPr>
              <a:t>Passion</a:t>
            </a:r>
            <a:endParaRPr lang="en-GB" sz="2000" b="1" dirty="0">
              <a:solidFill>
                <a:schemeClr val="tx1">
                  <a:lumMod val="75000"/>
                  <a:lumOff val="25000"/>
                </a:schemeClr>
              </a:solidFill>
              <a:latin typeface="Calibri" pitchFamily="34" charset="0"/>
              <a:cs typeface="Calibri" pitchFamily="34" charset="0"/>
            </a:endParaRPr>
          </a:p>
        </p:txBody>
      </p:sp>
      <p:sp>
        <p:nvSpPr>
          <p:cNvPr id="17" name="Rounded Rectangle 16"/>
          <p:cNvSpPr/>
          <p:nvPr/>
        </p:nvSpPr>
        <p:spPr>
          <a:xfrm>
            <a:off x="8386273" y="4529934"/>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50000"/>
                    <a:lumOff val="50000"/>
                  </a:schemeClr>
                </a:solidFill>
                <a:latin typeface="Calibri" pitchFamily="34" charset="0"/>
                <a:cs typeface="Calibri" pitchFamily="34" charset="0"/>
              </a:rPr>
              <a:t>Control of budgets  </a:t>
            </a:r>
            <a:endParaRPr lang="en-GB" sz="2000" dirty="0">
              <a:solidFill>
                <a:schemeClr val="tx1">
                  <a:lumMod val="50000"/>
                  <a:lumOff val="50000"/>
                </a:schemeClr>
              </a:solidFill>
              <a:latin typeface="Calibri" pitchFamily="34" charset="0"/>
              <a:cs typeface="Calibri" pitchFamily="34" charset="0"/>
            </a:endParaRPr>
          </a:p>
        </p:txBody>
      </p:sp>
      <p:sp>
        <p:nvSpPr>
          <p:cNvPr id="21" name="Rounded Rectangle 20"/>
          <p:cNvSpPr/>
          <p:nvPr/>
        </p:nvSpPr>
        <p:spPr>
          <a:xfrm>
            <a:off x="8386273" y="1630680"/>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50000"/>
                    <a:lumOff val="50000"/>
                  </a:schemeClr>
                </a:solidFill>
                <a:latin typeface="Calibri" pitchFamily="34" charset="0"/>
                <a:cs typeface="Calibri" pitchFamily="34" charset="0"/>
              </a:rPr>
              <a:t>Delegation</a:t>
            </a:r>
            <a:endParaRPr lang="en-GB" sz="2000" dirty="0">
              <a:solidFill>
                <a:schemeClr val="tx1">
                  <a:lumMod val="50000"/>
                  <a:lumOff val="50000"/>
                </a:schemeClr>
              </a:solidFill>
              <a:latin typeface="Calibri" pitchFamily="34" charset="0"/>
              <a:cs typeface="Calibri" pitchFamily="34" charset="0"/>
            </a:endParaRPr>
          </a:p>
        </p:txBody>
      </p:sp>
      <p:sp>
        <p:nvSpPr>
          <p:cNvPr id="22" name="Rounded Rectangle 21"/>
          <p:cNvSpPr/>
          <p:nvPr/>
        </p:nvSpPr>
        <p:spPr>
          <a:xfrm>
            <a:off x="441960" y="1618982"/>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tx1">
                    <a:lumMod val="75000"/>
                    <a:lumOff val="25000"/>
                  </a:schemeClr>
                </a:solidFill>
                <a:latin typeface="Calibri" pitchFamily="34" charset="0"/>
                <a:cs typeface="Calibri" pitchFamily="34" charset="0"/>
              </a:rPr>
              <a:t>Monitoring quality of provision</a:t>
            </a:r>
            <a:endParaRPr lang="en-GB" sz="2000" b="1" dirty="0">
              <a:solidFill>
                <a:schemeClr val="tx1">
                  <a:lumMod val="75000"/>
                  <a:lumOff val="25000"/>
                </a:schemeClr>
              </a:solidFill>
              <a:latin typeface="Calibri" pitchFamily="34" charset="0"/>
              <a:cs typeface="Calibri" pitchFamily="34" charset="0"/>
            </a:endParaRPr>
          </a:p>
        </p:txBody>
      </p:sp>
      <p:sp>
        <p:nvSpPr>
          <p:cNvPr id="23" name="Rounded Rectangle 22"/>
          <p:cNvSpPr/>
          <p:nvPr/>
        </p:nvSpPr>
        <p:spPr>
          <a:xfrm>
            <a:off x="8386273" y="3070860"/>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50000"/>
                    <a:lumOff val="50000"/>
                  </a:schemeClr>
                </a:solidFill>
                <a:latin typeface="Calibri" pitchFamily="34" charset="0"/>
                <a:cs typeface="Calibri" pitchFamily="34" charset="0"/>
              </a:rPr>
              <a:t>Reviewing staff forward plans</a:t>
            </a:r>
            <a:endParaRPr lang="en-GB" sz="2000" dirty="0">
              <a:solidFill>
                <a:schemeClr val="tx1">
                  <a:lumMod val="50000"/>
                  <a:lumOff val="50000"/>
                </a:schemeClr>
              </a:solidFill>
              <a:latin typeface="Calibri" pitchFamily="34" charset="0"/>
              <a:cs typeface="Calibri" pitchFamily="34" charset="0"/>
            </a:endParaRPr>
          </a:p>
        </p:txBody>
      </p:sp>
    </p:spTree>
    <p:extLst>
      <p:ext uri="{BB962C8B-B14F-4D97-AF65-F5344CB8AC3E}">
        <p14:creationId xmlns:p14="http://schemas.microsoft.com/office/powerpoint/2010/main" val="3672370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1000"/>
                                        <p:tgtEl>
                                          <p:spTgt spid="16"/>
                                        </p:tgtEl>
                                      </p:cBhvr>
                                    </p:animEffect>
                                    <p:anim calcmode="lin" valueType="num">
                                      <p:cBhvr>
                                        <p:cTn id="29" dur="1000" fill="hold"/>
                                        <p:tgtEl>
                                          <p:spTgt spid="16"/>
                                        </p:tgtEl>
                                        <p:attrNameLst>
                                          <p:attrName>ppt_x</p:attrName>
                                        </p:attrNameLst>
                                      </p:cBhvr>
                                      <p:tavLst>
                                        <p:tav tm="0">
                                          <p:val>
                                            <p:strVal val="#ppt_x"/>
                                          </p:val>
                                        </p:tav>
                                        <p:tav tm="100000">
                                          <p:val>
                                            <p:strVal val="#ppt_x"/>
                                          </p:val>
                                        </p:tav>
                                      </p:tavLst>
                                    </p:anim>
                                    <p:anim calcmode="lin" valueType="num">
                                      <p:cBhvr>
                                        <p:cTn id="3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1000"/>
                                        <p:tgtEl>
                                          <p:spTgt spid="15"/>
                                        </p:tgtEl>
                                      </p:cBhvr>
                                    </p:animEffect>
                                    <p:anim calcmode="lin" valueType="num">
                                      <p:cBhvr>
                                        <p:cTn id="36" dur="1000" fill="hold"/>
                                        <p:tgtEl>
                                          <p:spTgt spid="15"/>
                                        </p:tgtEl>
                                        <p:attrNameLst>
                                          <p:attrName>ppt_x</p:attrName>
                                        </p:attrNameLst>
                                      </p:cBhvr>
                                      <p:tavLst>
                                        <p:tav tm="0">
                                          <p:val>
                                            <p:strVal val="#ppt_x"/>
                                          </p:val>
                                        </p:tav>
                                        <p:tav tm="100000">
                                          <p:val>
                                            <p:strVal val="#ppt_x"/>
                                          </p:val>
                                        </p:tav>
                                      </p:tavLst>
                                    </p:anim>
                                    <p:anim calcmode="lin" valueType="num">
                                      <p:cBhvr>
                                        <p:cTn id="37"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1000"/>
                                        <p:tgtEl>
                                          <p:spTgt spid="12"/>
                                        </p:tgtEl>
                                      </p:cBhvr>
                                    </p:animEffect>
                                    <p:anim calcmode="lin" valueType="num">
                                      <p:cBhvr>
                                        <p:cTn id="43" dur="1000" fill="hold"/>
                                        <p:tgtEl>
                                          <p:spTgt spid="12"/>
                                        </p:tgtEl>
                                        <p:attrNameLst>
                                          <p:attrName>ppt_x</p:attrName>
                                        </p:attrNameLst>
                                      </p:cBhvr>
                                      <p:tavLst>
                                        <p:tav tm="0">
                                          <p:val>
                                            <p:strVal val="#ppt_x"/>
                                          </p:val>
                                        </p:tav>
                                        <p:tav tm="100000">
                                          <p:val>
                                            <p:strVal val="#ppt_x"/>
                                          </p:val>
                                        </p:tav>
                                      </p:tavLst>
                                    </p:anim>
                                    <p:anim calcmode="lin" valueType="num">
                                      <p:cBhvr>
                                        <p:cTn id="44" dur="1000" fill="hold"/>
                                        <p:tgtEl>
                                          <p:spTgt spid="12"/>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fade">
                                      <p:cBhvr>
                                        <p:cTn id="47" dur="1000"/>
                                        <p:tgtEl>
                                          <p:spTgt spid="17"/>
                                        </p:tgtEl>
                                      </p:cBhvr>
                                    </p:animEffect>
                                    <p:anim calcmode="lin" valueType="num">
                                      <p:cBhvr>
                                        <p:cTn id="48" dur="1000" fill="hold"/>
                                        <p:tgtEl>
                                          <p:spTgt spid="17"/>
                                        </p:tgtEl>
                                        <p:attrNameLst>
                                          <p:attrName>ppt_x</p:attrName>
                                        </p:attrNameLst>
                                      </p:cBhvr>
                                      <p:tavLst>
                                        <p:tav tm="0">
                                          <p:val>
                                            <p:strVal val="#ppt_x"/>
                                          </p:val>
                                        </p:tav>
                                        <p:tav tm="100000">
                                          <p:val>
                                            <p:strVal val="#ppt_x"/>
                                          </p:val>
                                        </p:tav>
                                      </p:tavLst>
                                    </p:anim>
                                    <p:anim calcmode="lin" valueType="num">
                                      <p:cBhvr>
                                        <p:cTn id="49" dur="1000" fill="hold"/>
                                        <p:tgtEl>
                                          <p:spTgt spid="17"/>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21"/>
                                        </p:tgtEl>
                                        <p:attrNameLst>
                                          <p:attrName>style.visibility</p:attrName>
                                        </p:attrNameLst>
                                      </p:cBhvr>
                                      <p:to>
                                        <p:strVal val="visible"/>
                                      </p:to>
                                    </p:set>
                                    <p:animEffect transition="in" filter="fade">
                                      <p:cBhvr>
                                        <p:cTn id="52" dur="1000"/>
                                        <p:tgtEl>
                                          <p:spTgt spid="21"/>
                                        </p:tgtEl>
                                      </p:cBhvr>
                                    </p:animEffect>
                                    <p:anim calcmode="lin" valueType="num">
                                      <p:cBhvr>
                                        <p:cTn id="53" dur="1000" fill="hold"/>
                                        <p:tgtEl>
                                          <p:spTgt spid="21"/>
                                        </p:tgtEl>
                                        <p:attrNameLst>
                                          <p:attrName>ppt_x</p:attrName>
                                        </p:attrNameLst>
                                      </p:cBhvr>
                                      <p:tavLst>
                                        <p:tav tm="0">
                                          <p:val>
                                            <p:strVal val="#ppt_x"/>
                                          </p:val>
                                        </p:tav>
                                        <p:tav tm="100000">
                                          <p:val>
                                            <p:strVal val="#ppt_x"/>
                                          </p:val>
                                        </p:tav>
                                      </p:tavLst>
                                    </p:anim>
                                    <p:anim calcmode="lin" valueType="num">
                                      <p:cBhvr>
                                        <p:cTn id="54" dur="1000" fill="hold"/>
                                        <p:tgtEl>
                                          <p:spTgt spid="21"/>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23"/>
                                        </p:tgtEl>
                                        <p:attrNameLst>
                                          <p:attrName>style.visibility</p:attrName>
                                        </p:attrNameLst>
                                      </p:cBhvr>
                                      <p:to>
                                        <p:strVal val="visible"/>
                                      </p:to>
                                    </p:set>
                                    <p:animEffect transition="in" filter="fade">
                                      <p:cBhvr>
                                        <p:cTn id="57" dur="1000"/>
                                        <p:tgtEl>
                                          <p:spTgt spid="23"/>
                                        </p:tgtEl>
                                      </p:cBhvr>
                                    </p:animEffect>
                                    <p:anim calcmode="lin" valueType="num">
                                      <p:cBhvr>
                                        <p:cTn id="58" dur="1000" fill="hold"/>
                                        <p:tgtEl>
                                          <p:spTgt spid="23"/>
                                        </p:tgtEl>
                                        <p:attrNameLst>
                                          <p:attrName>ppt_x</p:attrName>
                                        </p:attrNameLst>
                                      </p:cBhvr>
                                      <p:tavLst>
                                        <p:tav tm="0">
                                          <p:val>
                                            <p:strVal val="#ppt_x"/>
                                          </p:val>
                                        </p:tav>
                                        <p:tav tm="100000">
                                          <p:val>
                                            <p:strVal val="#ppt_x"/>
                                          </p:val>
                                        </p:tav>
                                      </p:tavLst>
                                    </p:anim>
                                    <p:anim calcmode="lin" valueType="num">
                                      <p:cBhvr>
                                        <p:cTn id="59"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4" grpId="0" animBg="1"/>
      <p:bldP spid="15" grpId="0" animBg="1"/>
      <p:bldP spid="16" grpId="0" animBg="1"/>
      <p:bldP spid="17" grpId="0" animBg="1"/>
      <p:bldP spid="21" grpId="0" animBg="1"/>
      <p:bldP spid="22" grpId="0" animBg="1"/>
      <p:bldP spid="2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7" name="Title 1"/>
          <p:cNvSpPr txBox="1">
            <a:spLocks/>
          </p:cNvSpPr>
          <p:nvPr/>
        </p:nvSpPr>
        <p:spPr>
          <a:xfrm>
            <a:off x="129066" y="371775"/>
            <a:ext cx="9903220" cy="1224797"/>
          </a:xfrm>
          <a:prstGeom prst="rect">
            <a:avLst/>
          </a:prstGeom>
          <a:noFill/>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spcAft>
                <a:spcPct val="0"/>
              </a:spcAft>
            </a:pPr>
            <a:r>
              <a:rPr lang="en-GB" sz="3600" b="1" dirty="0" smtClean="0">
                <a:solidFill>
                  <a:srgbClr val="00ABB5"/>
                </a:solidFill>
              </a:rPr>
              <a:t>What’s important at Springvale Early Years Centre</a:t>
            </a:r>
            <a:endParaRPr lang="en-GB" sz="3600" b="1" dirty="0">
              <a:solidFill>
                <a:srgbClr val="00ABB5"/>
              </a:solidFill>
            </a:endParaRPr>
          </a:p>
        </p:txBody>
      </p:sp>
      <p:sp>
        <p:nvSpPr>
          <p:cNvPr id="9" name="TextBox 8"/>
          <p:cNvSpPr txBox="1"/>
          <p:nvPr/>
        </p:nvSpPr>
        <p:spPr>
          <a:xfrm>
            <a:off x="1914508" y="2286000"/>
            <a:ext cx="7447423" cy="923330"/>
          </a:xfrm>
          <a:prstGeom prst="rect">
            <a:avLst/>
          </a:prstGeom>
          <a:noFill/>
        </p:spPr>
        <p:txBody>
          <a:bodyPr wrap="none" rtlCol="0">
            <a:spAutoFit/>
          </a:bodyPr>
          <a:lstStyle/>
          <a:p>
            <a:r>
              <a:rPr lang="en-GB" dirty="0"/>
              <a:t>Watch the video clip here</a:t>
            </a:r>
            <a:r>
              <a:rPr lang="en-GB" dirty="0" smtClean="0"/>
              <a:t>: </a:t>
            </a:r>
            <a:r>
              <a:rPr lang="en-GB" dirty="0" smtClean="0">
                <a:hlinkClick r:id="rId5"/>
              </a:rPr>
              <a:t>https</a:t>
            </a:r>
            <a:r>
              <a:rPr lang="en-GB" dirty="0">
                <a:hlinkClick r:id="rId5"/>
              </a:rPr>
              <a:t>://</a:t>
            </a:r>
            <a:r>
              <a:rPr lang="en-GB" dirty="0" smtClean="0">
                <a:hlinkClick r:id="rId5"/>
              </a:rPr>
              <a:t>www.youtube.com/watch?v=adKqVblNxoA</a:t>
            </a:r>
            <a:endParaRPr lang="en-GB" dirty="0" smtClean="0"/>
          </a:p>
          <a:p>
            <a:endParaRPr lang="en-GB" dirty="0" smtClean="0"/>
          </a:p>
          <a:p>
            <a:endParaRPr lang="en-GB" dirty="0"/>
          </a:p>
        </p:txBody>
      </p:sp>
    </p:spTree>
    <p:extLst>
      <p:ext uri="{BB962C8B-B14F-4D97-AF65-F5344CB8AC3E}">
        <p14:creationId xmlns:p14="http://schemas.microsoft.com/office/powerpoint/2010/main" val="22260175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prstClr val="white"/>
              </a:solidFill>
            </a:endParaRPr>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10" name="Title 1"/>
          <p:cNvSpPr>
            <a:spLocks noGrp="1"/>
          </p:cNvSpPr>
          <p:nvPr>
            <p:ph type="title"/>
          </p:nvPr>
        </p:nvSpPr>
        <p:spPr>
          <a:xfrm>
            <a:off x="611801" y="525849"/>
            <a:ext cx="11049507" cy="782320"/>
          </a:xfrm>
        </p:spPr>
        <p:txBody>
          <a:bodyPr>
            <a:normAutofit/>
          </a:bodyPr>
          <a:lstStyle/>
          <a:p>
            <a:pPr fontAlgn="base">
              <a:spcAft>
                <a:spcPct val="0"/>
              </a:spcAft>
            </a:pPr>
            <a:r>
              <a:rPr lang="en-GB" sz="3600" b="1" dirty="0" smtClean="0">
                <a:solidFill>
                  <a:srgbClr val="00ABB5"/>
                </a:solidFill>
              </a:rPr>
              <a:t>What’s important?</a:t>
            </a:r>
            <a:endParaRPr lang="en-GB" sz="3600" b="1" dirty="0">
              <a:solidFill>
                <a:srgbClr val="00ABB5"/>
              </a:solidFill>
            </a:endParaRPr>
          </a:p>
        </p:txBody>
      </p:sp>
      <p:sp>
        <p:nvSpPr>
          <p:cNvPr id="11" name="Rounded Rectangle 10"/>
          <p:cNvSpPr/>
          <p:nvPr/>
        </p:nvSpPr>
        <p:spPr>
          <a:xfrm>
            <a:off x="451230" y="2969409"/>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prstClr val="black">
                    <a:lumMod val="65000"/>
                    <a:lumOff val="35000"/>
                  </a:prstClr>
                </a:solidFill>
                <a:latin typeface="Calibri" pitchFamily="34" charset="0"/>
                <a:cs typeface="Calibri" pitchFamily="34" charset="0"/>
              </a:rPr>
              <a:t>Creativity and innovation</a:t>
            </a:r>
            <a:endParaRPr lang="en-GB" sz="2000" dirty="0">
              <a:solidFill>
                <a:prstClr val="black">
                  <a:lumMod val="65000"/>
                  <a:lumOff val="35000"/>
                </a:prstClr>
              </a:solidFill>
              <a:latin typeface="Calibri" pitchFamily="34" charset="0"/>
              <a:cs typeface="Calibri" pitchFamily="34" charset="0"/>
            </a:endParaRPr>
          </a:p>
        </p:txBody>
      </p:sp>
      <p:sp>
        <p:nvSpPr>
          <p:cNvPr id="12" name="Rounded Rectangle 11"/>
          <p:cNvSpPr/>
          <p:nvPr/>
        </p:nvSpPr>
        <p:spPr>
          <a:xfrm>
            <a:off x="451230" y="1413510"/>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prstClr val="black">
                    <a:lumMod val="65000"/>
                    <a:lumOff val="35000"/>
                  </a:prstClr>
                </a:solidFill>
                <a:latin typeface="Calibri" pitchFamily="34" charset="0"/>
                <a:cs typeface="Calibri" pitchFamily="34" charset="0"/>
              </a:rPr>
              <a:t>Empowering staff</a:t>
            </a:r>
            <a:endParaRPr lang="en-GB" sz="2000" dirty="0">
              <a:solidFill>
                <a:prstClr val="black">
                  <a:lumMod val="65000"/>
                  <a:lumOff val="35000"/>
                </a:prstClr>
              </a:solidFill>
              <a:latin typeface="Calibri" pitchFamily="34" charset="0"/>
              <a:cs typeface="Calibri" pitchFamily="34" charset="0"/>
            </a:endParaRPr>
          </a:p>
        </p:txBody>
      </p:sp>
      <p:sp>
        <p:nvSpPr>
          <p:cNvPr id="14" name="Rounded Rectangle 13"/>
          <p:cNvSpPr/>
          <p:nvPr/>
        </p:nvSpPr>
        <p:spPr>
          <a:xfrm>
            <a:off x="451230" y="4544966"/>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prstClr val="black">
                    <a:lumMod val="65000"/>
                    <a:lumOff val="35000"/>
                  </a:prstClr>
                </a:solidFill>
                <a:latin typeface="Calibri" pitchFamily="34" charset="0"/>
                <a:cs typeface="Calibri" pitchFamily="34" charset="0"/>
              </a:rPr>
              <a:t>High quality learning and teaching</a:t>
            </a:r>
            <a:endParaRPr lang="en-GB" sz="2000" dirty="0">
              <a:solidFill>
                <a:prstClr val="black">
                  <a:lumMod val="65000"/>
                  <a:lumOff val="35000"/>
                </a:prstClr>
              </a:solidFill>
              <a:latin typeface="Calibri" pitchFamily="34" charset="0"/>
              <a:cs typeface="Calibri" pitchFamily="34" charset="0"/>
            </a:endParaRPr>
          </a:p>
        </p:txBody>
      </p:sp>
      <p:sp>
        <p:nvSpPr>
          <p:cNvPr id="15" name="Rounded Rectangle 14"/>
          <p:cNvSpPr/>
          <p:nvPr/>
        </p:nvSpPr>
        <p:spPr>
          <a:xfrm>
            <a:off x="8214017" y="2969409"/>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prstClr val="black">
                    <a:lumMod val="65000"/>
                    <a:lumOff val="35000"/>
                  </a:prstClr>
                </a:solidFill>
                <a:latin typeface="Calibri" pitchFamily="34" charset="0"/>
                <a:cs typeface="Calibri" pitchFamily="34" charset="0"/>
              </a:rPr>
              <a:t>Effective communication and consultation</a:t>
            </a:r>
            <a:endParaRPr lang="en-GB" sz="2000" dirty="0">
              <a:solidFill>
                <a:prstClr val="black">
                  <a:lumMod val="65000"/>
                  <a:lumOff val="35000"/>
                </a:prstClr>
              </a:solidFill>
              <a:latin typeface="Calibri" pitchFamily="34" charset="0"/>
              <a:cs typeface="Calibri" pitchFamily="34" charset="0"/>
            </a:endParaRPr>
          </a:p>
        </p:txBody>
      </p:sp>
      <p:sp>
        <p:nvSpPr>
          <p:cNvPr id="16" name="Rounded Rectangle 15"/>
          <p:cNvSpPr/>
          <p:nvPr/>
        </p:nvSpPr>
        <p:spPr>
          <a:xfrm>
            <a:off x="8210269" y="1368991"/>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prstClr val="black">
                    <a:lumMod val="65000"/>
                    <a:lumOff val="35000"/>
                  </a:prstClr>
                </a:solidFill>
                <a:latin typeface="Calibri" pitchFamily="34" charset="0"/>
                <a:cs typeface="Calibri" pitchFamily="34" charset="0"/>
              </a:rPr>
              <a:t>Relationships at all levels</a:t>
            </a:r>
            <a:endParaRPr lang="en-GB" sz="2000" dirty="0">
              <a:solidFill>
                <a:prstClr val="black">
                  <a:lumMod val="65000"/>
                  <a:lumOff val="35000"/>
                </a:prstClr>
              </a:solidFill>
              <a:latin typeface="Calibri" pitchFamily="34" charset="0"/>
              <a:cs typeface="Calibri" pitchFamily="34" charset="0"/>
            </a:endParaRPr>
          </a:p>
        </p:txBody>
      </p:sp>
      <p:sp>
        <p:nvSpPr>
          <p:cNvPr id="17" name="Rounded Rectangle 16"/>
          <p:cNvSpPr/>
          <p:nvPr/>
        </p:nvSpPr>
        <p:spPr>
          <a:xfrm>
            <a:off x="4259768" y="1421026"/>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prstClr val="black">
                    <a:lumMod val="65000"/>
                    <a:lumOff val="35000"/>
                  </a:prstClr>
                </a:solidFill>
                <a:latin typeface="Calibri" pitchFamily="34" charset="0"/>
                <a:cs typeface="Calibri" pitchFamily="34" charset="0"/>
              </a:rPr>
              <a:t>Shared Vision</a:t>
            </a:r>
            <a:endParaRPr lang="en-GB" sz="2000" dirty="0">
              <a:solidFill>
                <a:prstClr val="black">
                  <a:lumMod val="65000"/>
                  <a:lumOff val="35000"/>
                </a:prstClr>
              </a:solidFill>
              <a:latin typeface="Calibri" pitchFamily="34" charset="0"/>
              <a:cs typeface="Calibri" pitchFamily="34" charset="0"/>
            </a:endParaRPr>
          </a:p>
        </p:txBody>
      </p:sp>
      <p:sp>
        <p:nvSpPr>
          <p:cNvPr id="20" name="Rounded Rectangle 19"/>
          <p:cNvSpPr/>
          <p:nvPr/>
        </p:nvSpPr>
        <p:spPr>
          <a:xfrm>
            <a:off x="8214017" y="4598514"/>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prstClr val="black">
                    <a:lumMod val="65000"/>
                    <a:lumOff val="35000"/>
                  </a:prstClr>
                </a:solidFill>
                <a:latin typeface="Calibri" pitchFamily="34" charset="0"/>
                <a:cs typeface="Calibri" pitchFamily="34" charset="0"/>
              </a:rPr>
              <a:t>Positive role models</a:t>
            </a:r>
            <a:endParaRPr lang="en-GB" sz="2000" dirty="0">
              <a:solidFill>
                <a:prstClr val="black">
                  <a:lumMod val="65000"/>
                  <a:lumOff val="35000"/>
                </a:prstClr>
              </a:solidFill>
              <a:latin typeface="Calibri" pitchFamily="34" charset="0"/>
              <a:cs typeface="Calibri" pitchFamily="34" charset="0"/>
            </a:endParaRPr>
          </a:p>
        </p:txBody>
      </p:sp>
      <p:sp>
        <p:nvSpPr>
          <p:cNvPr id="21" name="Rounded Rectangle 20"/>
          <p:cNvSpPr/>
          <p:nvPr/>
        </p:nvSpPr>
        <p:spPr>
          <a:xfrm>
            <a:off x="4341431" y="2992269"/>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prstClr val="black">
                    <a:lumMod val="65000"/>
                    <a:lumOff val="35000"/>
                  </a:prstClr>
                </a:solidFill>
                <a:latin typeface="Calibri" pitchFamily="34" charset="0"/>
                <a:cs typeface="Calibri" pitchFamily="34" charset="0"/>
              </a:rPr>
              <a:t>Linking research and practice</a:t>
            </a:r>
            <a:endParaRPr lang="en-GB" sz="2000" b="1" dirty="0">
              <a:solidFill>
                <a:prstClr val="black">
                  <a:lumMod val="65000"/>
                  <a:lumOff val="35000"/>
                </a:prstClr>
              </a:solidFill>
              <a:latin typeface="Calibri" pitchFamily="34" charset="0"/>
              <a:cs typeface="Calibri" pitchFamily="34" charset="0"/>
            </a:endParaRPr>
          </a:p>
        </p:txBody>
      </p:sp>
      <p:sp>
        <p:nvSpPr>
          <p:cNvPr id="22" name="Rounded Rectangle 21"/>
          <p:cNvSpPr/>
          <p:nvPr/>
        </p:nvSpPr>
        <p:spPr>
          <a:xfrm>
            <a:off x="4341431" y="4567826"/>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prstClr val="black">
                    <a:lumMod val="65000"/>
                    <a:lumOff val="35000"/>
                  </a:prstClr>
                </a:solidFill>
                <a:latin typeface="Calibri" pitchFamily="34" charset="0"/>
                <a:cs typeface="Calibri" pitchFamily="34" charset="0"/>
              </a:rPr>
              <a:t>Self-evaluation and monitoring</a:t>
            </a:r>
            <a:endParaRPr lang="en-GB" sz="2000" dirty="0">
              <a:solidFill>
                <a:prstClr val="black">
                  <a:lumMod val="65000"/>
                  <a:lumOff val="35000"/>
                </a:prstClr>
              </a:solidFill>
              <a:latin typeface="Calibri" pitchFamily="34" charset="0"/>
              <a:cs typeface="Calibri" pitchFamily="34" charset="0"/>
            </a:endParaRPr>
          </a:p>
        </p:txBody>
      </p:sp>
    </p:spTree>
    <p:extLst>
      <p:ext uri="{BB962C8B-B14F-4D97-AF65-F5344CB8AC3E}">
        <p14:creationId xmlns:p14="http://schemas.microsoft.com/office/powerpoint/2010/main" val="4274555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1000"/>
                                        <p:tgtEl>
                                          <p:spTgt spid="12"/>
                                        </p:tgtEl>
                                      </p:cBhvr>
                                    </p:animEffect>
                                    <p:anim calcmode="lin" valueType="num">
                                      <p:cBhvr>
                                        <p:cTn id="13" dur="1000" fill="hold"/>
                                        <p:tgtEl>
                                          <p:spTgt spid="12"/>
                                        </p:tgtEl>
                                        <p:attrNameLst>
                                          <p:attrName>ppt_x</p:attrName>
                                        </p:attrNameLst>
                                      </p:cBhvr>
                                      <p:tavLst>
                                        <p:tav tm="0">
                                          <p:val>
                                            <p:strVal val="#ppt_x"/>
                                          </p:val>
                                        </p:tav>
                                        <p:tav tm="100000">
                                          <p:val>
                                            <p:strVal val="#ppt_x"/>
                                          </p:val>
                                        </p:tav>
                                      </p:tavLst>
                                    </p:anim>
                                    <p:anim calcmode="lin" valueType="num">
                                      <p:cBhvr>
                                        <p:cTn id="14" dur="1000" fill="hold"/>
                                        <p:tgtEl>
                                          <p:spTgt spid="12"/>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1000"/>
                                        <p:tgtEl>
                                          <p:spTgt spid="14"/>
                                        </p:tgtEl>
                                      </p:cBhvr>
                                    </p:animEffect>
                                    <p:anim calcmode="lin" valueType="num">
                                      <p:cBhvr>
                                        <p:cTn id="18" dur="1000" fill="hold"/>
                                        <p:tgtEl>
                                          <p:spTgt spid="14"/>
                                        </p:tgtEl>
                                        <p:attrNameLst>
                                          <p:attrName>ppt_x</p:attrName>
                                        </p:attrNameLst>
                                      </p:cBhvr>
                                      <p:tavLst>
                                        <p:tav tm="0">
                                          <p:val>
                                            <p:strVal val="#ppt_x"/>
                                          </p:val>
                                        </p:tav>
                                        <p:tav tm="100000">
                                          <p:val>
                                            <p:strVal val="#ppt_x"/>
                                          </p:val>
                                        </p:tav>
                                      </p:tavLst>
                                    </p:anim>
                                    <p:anim calcmode="lin" valueType="num">
                                      <p:cBhvr>
                                        <p:cTn id="1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1000"/>
                                        <p:tgtEl>
                                          <p:spTgt spid="15"/>
                                        </p:tgtEl>
                                      </p:cBhvr>
                                    </p:animEffect>
                                    <p:anim calcmode="lin" valueType="num">
                                      <p:cBhvr>
                                        <p:cTn id="25" dur="1000" fill="hold"/>
                                        <p:tgtEl>
                                          <p:spTgt spid="15"/>
                                        </p:tgtEl>
                                        <p:attrNameLst>
                                          <p:attrName>ppt_x</p:attrName>
                                        </p:attrNameLst>
                                      </p:cBhvr>
                                      <p:tavLst>
                                        <p:tav tm="0">
                                          <p:val>
                                            <p:strVal val="#ppt_x"/>
                                          </p:val>
                                        </p:tav>
                                        <p:tav tm="100000">
                                          <p:val>
                                            <p:strVal val="#ppt_x"/>
                                          </p:val>
                                        </p:tav>
                                      </p:tavLst>
                                    </p:anim>
                                    <p:anim calcmode="lin" valueType="num">
                                      <p:cBhvr>
                                        <p:cTn id="26" dur="1000" fill="hold"/>
                                        <p:tgtEl>
                                          <p:spTgt spid="15"/>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1000"/>
                                        <p:tgtEl>
                                          <p:spTgt spid="16"/>
                                        </p:tgtEl>
                                      </p:cBhvr>
                                    </p:animEffect>
                                    <p:anim calcmode="lin" valueType="num">
                                      <p:cBhvr>
                                        <p:cTn id="30" dur="1000" fill="hold"/>
                                        <p:tgtEl>
                                          <p:spTgt spid="16"/>
                                        </p:tgtEl>
                                        <p:attrNameLst>
                                          <p:attrName>ppt_x</p:attrName>
                                        </p:attrNameLst>
                                      </p:cBhvr>
                                      <p:tavLst>
                                        <p:tav tm="0">
                                          <p:val>
                                            <p:strVal val="#ppt_x"/>
                                          </p:val>
                                        </p:tav>
                                        <p:tav tm="100000">
                                          <p:val>
                                            <p:strVal val="#ppt_x"/>
                                          </p:val>
                                        </p:tav>
                                      </p:tavLst>
                                    </p:anim>
                                    <p:anim calcmode="lin" valueType="num">
                                      <p:cBhvr>
                                        <p:cTn id="31" dur="1000" fill="hold"/>
                                        <p:tgtEl>
                                          <p:spTgt spid="16"/>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fade">
                                      <p:cBhvr>
                                        <p:cTn id="34" dur="1000"/>
                                        <p:tgtEl>
                                          <p:spTgt spid="20"/>
                                        </p:tgtEl>
                                      </p:cBhvr>
                                    </p:animEffect>
                                    <p:anim calcmode="lin" valueType="num">
                                      <p:cBhvr>
                                        <p:cTn id="35" dur="1000" fill="hold"/>
                                        <p:tgtEl>
                                          <p:spTgt spid="20"/>
                                        </p:tgtEl>
                                        <p:attrNameLst>
                                          <p:attrName>ppt_x</p:attrName>
                                        </p:attrNameLst>
                                      </p:cBhvr>
                                      <p:tavLst>
                                        <p:tav tm="0">
                                          <p:val>
                                            <p:strVal val="#ppt_x"/>
                                          </p:val>
                                        </p:tav>
                                        <p:tav tm="100000">
                                          <p:val>
                                            <p:strVal val="#ppt_x"/>
                                          </p:val>
                                        </p:tav>
                                      </p:tavLst>
                                    </p:anim>
                                    <p:anim calcmode="lin" valueType="num">
                                      <p:cBhvr>
                                        <p:cTn id="3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17"/>
                                        </p:tgtEl>
                                        <p:attrNameLst>
                                          <p:attrName>style.visibility</p:attrName>
                                        </p:attrNameLst>
                                      </p:cBhvr>
                                      <p:to>
                                        <p:strVal val="visible"/>
                                      </p:to>
                                    </p:set>
                                    <p:animEffect transition="in" filter="fade">
                                      <p:cBhvr>
                                        <p:cTn id="41" dur="1000"/>
                                        <p:tgtEl>
                                          <p:spTgt spid="17"/>
                                        </p:tgtEl>
                                      </p:cBhvr>
                                    </p:animEffect>
                                    <p:anim calcmode="lin" valueType="num">
                                      <p:cBhvr>
                                        <p:cTn id="42" dur="1000" fill="hold"/>
                                        <p:tgtEl>
                                          <p:spTgt spid="17"/>
                                        </p:tgtEl>
                                        <p:attrNameLst>
                                          <p:attrName>ppt_x</p:attrName>
                                        </p:attrNameLst>
                                      </p:cBhvr>
                                      <p:tavLst>
                                        <p:tav tm="0">
                                          <p:val>
                                            <p:strVal val="#ppt_x"/>
                                          </p:val>
                                        </p:tav>
                                        <p:tav tm="100000">
                                          <p:val>
                                            <p:strVal val="#ppt_x"/>
                                          </p:val>
                                        </p:tav>
                                      </p:tavLst>
                                    </p:anim>
                                    <p:anim calcmode="lin" valueType="num">
                                      <p:cBhvr>
                                        <p:cTn id="43" dur="1000" fill="hold"/>
                                        <p:tgtEl>
                                          <p:spTgt spid="17"/>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22"/>
                                        </p:tgtEl>
                                        <p:attrNameLst>
                                          <p:attrName>style.visibility</p:attrName>
                                        </p:attrNameLst>
                                      </p:cBhvr>
                                      <p:to>
                                        <p:strVal val="visible"/>
                                      </p:to>
                                    </p:set>
                                    <p:animEffect transition="in" filter="fade">
                                      <p:cBhvr>
                                        <p:cTn id="46" dur="1000"/>
                                        <p:tgtEl>
                                          <p:spTgt spid="22"/>
                                        </p:tgtEl>
                                      </p:cBhvr>
                                    </p:animEffect>
                                    <p:anim calcmode="lin" valueType="num">
                                      <p:cBhvr>
                                        <p:cTn id="47" dur="1000" fill="hold"/>
                                        <p:tgtEl>
                                          <p:spTgt spid="22"/>
                                        </p:tgtEl>
                                        <p:attrNameLst>
                                          <p:attrName>ppt_x</p:attrName>
                                        </p:attrNameLst>
                                      </p:cBhvr>
                                      <p:tavLst>
                                        <p:tav tm="0">
                                          <p:val>
                                            <p:strVal val="#ppt_x"/>
                                          </p:val>
                                        </p:tav>
                                        <p:tav tm="100000">
                                          <p:val>
                                            <p:strVal val="#ppt_x"/>
                                          </p:val>
                                        </p:tav>
                                      </p:tavLst>
                                    </p:anim>
                                    <p:anim calcmode="lin" valueType="num">
                                      <p:cBhvr>
                                        <p:cTn id="48"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1" presetClass="entr" presetSubtype="1" fill="hold" grpId="0" nodeType="clickEffect">
                                  <p:stCondLst>
                                    <p:cond delay="0"/>
                                  </p:stCondLst>
                                  <p:childTnLst>
                                    <p:set>
                                      <p:cBhvr>
                                        <p:cTn id="52" dur="1" fill="hold">
                                          <p:stCondLst>
                                            <p:cond delay="0"/>
                                          </p:stCondLst>
                                        </p:cTn>
                                        <p:tgtEl>
                                          <p:spTgt spid="21"/>
                                        </p:tgtEl>
                                        <p:attrNameLst>
                                          <p:attrName>style.visibility</p:attrName>
                                        </p:attrNameLst>
                                      </p:cBhvr>
                                      <p:to>
                                        <p:strVal val="visible"/>
                                      </p:to>
                                    </p:set>
                                    <p:animEffect transition="in" filter="wheel(1)">
                                      <p:cBhvr>
                                        <p:cTn id="53" dur="2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4" grpId="0" animBg="1"/>
      <p:bldP spid="15" grpId="0" animBg="1"/>
      <p:bldP spid="16" grpId="0" animBg="1"/>
      <p:bldP spid="17" grpId="0" animBg="1"/>
      <p:bldP spid="20" grpId="0" animBg="1"/>
      <p:bldP spid="21" grpId="0" animBg="1"/>
      <p:bldP spid="2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9" name="Title 1"/>
          <p:cNvSpPr txBox="1">
            <a:spLocks/>
          </p:cNvSpPr>
          <p:nvPr/>
        </p:nvSpPr>
        <p:spPr>
          <a:xfrm>
            <a:off x="506436" y="502403"/>
            <a:ext cx="9125121" cy="78232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spcAft>
                <a:spcPct val="0"/>
              </a:spcAft>
            </a:pPr>
            <a:r>
              <a:rPr lang="en-GB" sz="3600" b="1" dirty="0">
                <a:solidFill>
                  <a:srgbClr val="00ABB5"/>
                </a:solidFill>
              </a:rPr>
              <a:t>Actions of a pedagogical leader</a:t>
            </a:r>
          </a:p>
        </p:txBody>
      </p:sp>
      <p:sp>
        <p:nvSpPr>
          <p:cNvPr id="10" name="TextBox 9"/>
          <p:cNvSpPr txBox="1"/>
          <p:nvPr/>
        </p:nvSpPr>
        <p:spPr>
          <a:xfrm>
            <a:off x="1914508" y="2286000"/>
            <a:ext cx="7427995" cy="369332"/>
          </a:xfrm>
          <a:prstGeom prst="rect">
            <a:avLst/>
          </a:prstGeom>
          <a:noFill/>
        </p:spPr>
        <p:txBody>
          <a:bodyPr wrap="none" rtlCol="0">
            <a:spAutoFit/>
          </a:bodyPr>
          <a:lstStyle/>
          <a:p>
            <a:r>
              <a:rPr lang="en-GB" dirty="0"/>
              <a:t>Watch the video clip here: </a:t>
            </a:r>
            <a:r>
              <a:rPr lang="en-GB" dirty="0">
                <a:hlinkClick r:id="rId5"/>
              </a:rPr>
              <a:t>https://</a:t>
            </a:r>
            <a:r>
              <a:rPr lang="en-GB" dirty="0" smtClean="0">
                <a:hlinkClick r:id="rId5"/>
              </a:rPr>
              <a:t>www.youtube.com/watch?v=dRGjrD3sZBU</a:t>
            </a:r>
            <a:endParaRPr lang="en-GB" dirty="0"/>
          </a:p>
        </p:txBody>
      </p:sp>
    </p:spTree>
    <p:extLst>
      <p:ext uri="{BB962C8B-B14F-4D97-AF65-F5344CB8AC3E}">
        <p14:creationId xmlns:p14="http://schemas.microsoft.com/office/powerpoint/2010/main" val="41373348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prstClr val="white"/>
              </a:solidFill>
            </a:endParaRPr>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18" name="Rounded Rectangle 17"/>
          <p:cNvSpPr/>
          <p:nvPr/>
        </p:nvSpPr>
        <p:spPr>
          <a:xfrm>
            <a:off x="1230810" y="1252359"/>
            <a:ext cx="4678679" cy="1283702"/>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lumMod val="75000"/>
                    <a:lumOff val="25000"/>
                  </a:schemeClr>
                </a:solidFill>
                <a:latin typeface="Calibri" pitchFamily="34" charset="0"/>
                <a:cs typeface="Calibri" pitchFamily="34" charset="0"/>
              </a:rPr>
              <a:t>Identifies new developments in </a:t>
            </a:r>
            <a:r>
              <a:rPr lang="en-GB" sz="2000" dirty="0" smtClean="0">
                <a:solidFill>
                  <a:schemeClr val="tx1">
                    <a:lumMod val="75000"/>
                    <a:lumOff val="25000"/>
                  </a:schemeClr>
                </a:solidFill>
                <a:latin typeface="Calibri" pitchFamily="34" charset="0"/>
                <a:cs typeface="Calibri" pitchFamily="34" charset="0"/>
              </a:rPr>
              <a:t>pedagogy.</a:t>
            </a:r>
            <a:endParaRPr lang="en-GB" sz="2000" dirty="0">
              <a:solidFill>
                <a:schemeClr val="tx1">
                  <a:lumMod val="75000"/>
                  <a:lumOff val="25000"/>
                </a:schemeClr>
              </a:solidFill>
              <a:latin typeface="Calibri" pitchFamily="34" charset="0"/>
              <a:cs typeface="Calibri" pitchFamily="34" charset="0"/>
            </a:endParaRPr>
          </a:p>
        </p:txBody>
      </p:sp>
      <p:sp>
        <p:nvSpPr>
          <p:cNvPr id="19" name="Rounded Rectangle 18"/>
          <p:cNvSpPr/>
          <p:nvPr/>
        </p:nvSpPr>
        <p:spPr>
          <a:xfrm>
            <a:off x="1230809" y="2735224"/>
            <a:ext cx="4678679" cy="1283702"/>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Sets </a:t>
            </a:r>
            <a:r>
              <a:rPr lang="en-GB" sz="2000" dirty="0">
                <a:solidFill>
                  <a:schemeClr val="tx1">
                    <a:lumMod val="75000"/>
                    <a:lumOff val="25000"/>
                  </a:schemeClr>
                </a:solidFill>
                <a:latin typeface="Calibri" pitchFamily="34" charset="0"/>
                <a:cs typeface="Calibri" pitchFamily="34" charset="0"/>
              </a:rPr>
              <a:t>the pedagogical agenda by maintaining an awareness of the issues in </a:t>
            </a:r>
            <a:r>
              <a:rPr lang="en-GB" sz="2000" dirty="0" smtClean="0">
                <a:solidFill>
                  <a:schemeClr val="tx1">
                    <a:lumMod val="75000"/>
                    <a:lumOff val="25000"/>
                  </a:schemeClr>
                </a:solidFill>
                <a:latin typeface="Calibri" pitchFamily="34" charset="0"/>
                <a:cs typeface="Calibri" pitchFamily="34" charset="0"/>
              </a:rPr>
              <a:t>pedagogy.</a:t>
            </a:r>
            <a:endParaRPr lang="en-GB" sz="2000" dirty="0">
              <a:solidFill>
                <a:schemeClr val="tx1">
                  <a:lumMod val="75000"/>
                  <a:lumOff val="25000"/>
                </a:schemeClr>
              </a:solidFill>
              <a:latin typeface="Calibri" pitchFamily="34" charset="0"/>
              <a:cs typeface="Calibri" pitchFamily="34" charset="0"/>
            </a:endParaRPr>
          </a:p>
        </p:txBody>
      </p:sp>
      <p:sp>
        <p:nvSpPr>
          <p:cNvPr id="23" name="Rounded Rectangle 22"/>
          <p:cNvSpPr/>
          <p:nvPr/>
        </p:nvSpPr>
        <p:spPr>
          <a:xfrm>
            <a:off x="1230810" y="4201188"/>
            <a:ext cx="4678679" cy="1283702"/>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Achieves </a:t>
            </a:r>
            <a:r>
              <a:rPr lang="en-GB" sz="2000" dirty="0">
                <a:solidFill>
                  <a:schemeClr val="tx1">
                    <a:lumMod val="75000"/>
                    <a:lumOff val="25000"/>
                  </a:schemeClr>
                </a:solidFill>
                <a:latin typeface="Calibri" pitchFamily="34" charset="0"/>
                <a:cs typeface="Calibri" pitchFamily="34" charset="0"/>
              </a:rPr>
              <a:t>and </a:t>
            </a:r>
            <a:r>
              <a:rPr lang="en-GB" sz="2000" dirty="0" smtClean="0">
                <a:solidFill>
                  <a:schemeClr val="tx1">
                    <a:lumMod val="75000"/>
                    <a:lumOff val="25000"/>
                  </a:schemeClr>
                </a:solidFill>
                <a:latin typeface="Calibri" pitchFamily="34" charset="0"/>
                <a:cs typeface="Calibri" pitchFamily="34" charset="0"/>
              </a:rPr>
              <a:t>maintains </a:t>
            </a:r>
            <a:r>
              <a:rPr lang="en-GB" sz="2000" dirty="0">
                <a:solidFill>
                  <a:schemeClr val="tx1">
                    <a:lumMod val="75000"/>
                    <a:lumOff val="25000"/>
                  </a:schemeClr>
                </a:solidFill>
                <a:latin typeface="Calibri" pitchFamily="34" charset="0"/>
                <a:cs typeface="Calibri" pitchFamily="34" charset="0"/>
              </a:rPr>
              <a:t>credibility in both the practitioner and research </a:t>
            </a:r>
            <a:r>
              <a:rPr lang="en-GB" sz="2000" dirty="0" smtClean="0">
                <a:solidFill>
                  <a:schemeClr val="tx1">
                    <a:lumMod val="75000"/>
                    <a:lumOff val="25000"/>
                  </a:schemeClr>
                </a:solidFill>
                <a:latin typeface="Calibri" pitchFamily="34" charset="0"/>
                <a:cs typeface="Calibri" pitchFamily="34" charset="0"/>
              </a:rPr>
              <a:t>worlds.</a:t>
            </a:r>
            <a:endParaRPr lang="en-GB" sz="2000" dirty="0">
              <a:solidFill>
                <a:schemeClr val="tx1">
                  <a:lumMod val="75000"/>
                  <a:lumOff val="25000"/>
                </a:schemeClr>
              </a:solidFill>
              <a:latin typeface="Calibri" pitchFamily="34" charset="0"/>
              <a:cs typeface="Calibri" pitchFamily="34" charset="0"/>
            </a:endParaRPr>
          </a:p>
        </p:txBody>
      </p:sp>
      <p:sp>
        <p:nvSpPr>
          <p:cNvPr id="24" name="Rounded Rectangle 23"/>
          <p:cNvSpPr/>
          <p:nvPr/>
        </p:nvSpPr>
        <p:spPr>
          <a:xfrm>
            <a:off x="6168570" y="4182324"/>
            <a:ext cx="4678679" cy="1283702"/>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lumMod val="75000"/>
                    <a:lumOff val="25000"/>
                  </a:schemeClr>
                </a:solidFill>
                <a:latin typeface="Calibri" pitchFamily="34" charset="0"/>
                <a:cs typeface="Calibri" pitchFamily="34" charset="0"/>
              </a:rPr>
              <a:t>Help researchers and practitioners understand each others’ perspectives and their contributions to the field of </a:t>
            </a:r>
            <a:r>
              <a:rPr lang="en-GB" sz="2000" dirty="0" err="1" smtClean="0">
                <a:solidFill>
                  <a:schemeClr val="tx1">
                    <a:lumMod val="75000"/>
                    <a:lumOff val="25000"/>
                  </a:schemeClr>
                </a:solidFill>
                <a:latin typeface="Calibri" pitchFamily="34" charset="0"/>
                <a:cs typeface="Calibri" pitchFamily="34" charset="0"/>
              </a:rPr>
              <a:t>ELC</a:t>
            </a:r>
            <a:r>
              <a:rPr lang="en-GB" sz="2000" dirty="0" smtClean="0">
                <a:solidFill>
                  <a:schemeClr val="tx1">
                    <a:lumMod val="75000"/>
                    <a:lumOff val="25000"/>
                  </a:schemeClr>
                </a:solidFill>
                <a:latin typeface="Calibri" pitchFamily="34" charset="0"/>
                <a:cs typeface="Calibri" pitchFamily="34" charset="0"/>
              </a:rPr>
              <a:t>.</a:t>
            </a:r>
            <a:endParaRPr lang="en-GB" sz="2000" dirty="0">
              <a:solidFill>
                <a:schemeClr val="tx1">
                  <a:lumMod val="75000"/>
                  <a:lumOff val="25000"/>
                </a:schemeClr>
              </a:solidFill>
              <a:latin typeface="Calibri" pitchFamily="34" charset="0"/>
              <a:cs typeface="Calibri" pitchFamily="34" charset="0"/>
            </a:endParaRPr>
          </a:p>
        </p:txBody>
      </p:sp>
      <p:sp>
        <p:nvSpPr>
          <p:cNvPr id="25" name="Rounded Rectangle 24"/>
          <p:cNvSpPr/>
          <p:nvPr/>
        </p:nvSpPr>
        <p:spPr>
          <a:xfrm>
            <a:off x="6177840" y="2735224"/>
            <a:ext cx="4678679" cy="1283702"/>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75000"/>
                    <a:lumOff val="25000"/>
                  </a:schemeClr>
                </a:solidFill>
                <a:latin typeface="Calibri" pitchFamily="34" charset="0"/>
                <a:cs typeface="Calibri" pitchFamily="34" charset="0"/>
              </a:rPr>
              <a:t>Is </a:t>
            </a:r>
            <a:r>
              <a:rPr lang="en-GB" sz="2000" dirty="0">
                <a:solidFill>
                  <a:schemeClr val="tx1">
                    <a:lumMod val="75000"/>
                    <a:lumOff val="25000"/>
                  </a:schemeClr>
                </a:solidFill>
                <a:latin typeface="Calibri" pitchFamily="34" charset="0"/>
                <a:cs typeface="Calibri" pitchFamily="34" charset="0"/>
              </a:rPr>
              <a:t>able to communicate the views and findings of practitioners and researchers to </a:t>
            </a:r>
            <a:r>
              <a:rPr lang="en-GB" sz="2000" dirty="0" smtClean="0">
                <a:solidFill>
                  <a:schemeClr val="tx1">
                    <a:lumMod val="75000"/>
                    <a:lumOff val="25000"/>
                  </a:schemeClr>
                </a:solidFill>
                <a:latin typeface="Calibri" pitchFamily="34" charset="0"/>
                <a:cs typeface="Calibri" pitchFamily="34" charset="0"/>
              </a:rPr>
              <a:t>others involved in the ELC field.</a:t>
            </a:r>
            <a:endParaRPr lang="en-GB" sz="2000" dirty="0">
              <a:solidFill>
                <a:schemeClr val="tx1">
                  <a:lumMod val="75000"/>
                  <a:lumOff val="25000"/>
                </a:schemeClr>
              </a:solidFill>
              <a:latin typeface="Calibri" pitchFamily="34" charset="0"/>
              <a:cs typeface="Calibri" pitchFamily="34" charset="0"/>
            </a:endParaRPr>
          </a:p>
        </p:txBody>
      </p:sp>
      <p:sp>
        <p:nvSpPr>
          <p:cNvPr id="26" name="Rounded Rectangle 25"/>
          <p:cNvSpPr/>
          <p:nvPr/>
        </p:nvSpPr>
        <p:spPr>
          <a:xfrm>
            <a:off x="6177840" y="1254093"/>
            <a:ext cx="4678679" cy="1283702"/>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lumMod val="75000"/>
                    <a:lumOff val="25000"/>
                  </a:schemeClr>
                </a:solidFill>
                <a:latin typeface="Calibri" pitchFamily="34" charset="0"/>
                <a:cs typeface="Calibri" pitchFamily="34" charset="0"/>
              </a:rPr>
              <a:t>Engages in open discussion and exchanges with their colleagues by presenting their ideas in public forums and </a:t>
            </a:r>
            <a:r>
              <a:rPr lang="en-GB" sz="2000" dirty="0" smtClean="0">
                <a:solidFill>
                  <a:schemeClr val="tx1">
                    <a:lumMod val="75000"/>
                    <a:lumOff val="25000"/>
                  </a:schemeClr>
                </a:solidFill>
                <a:latin typeface="Calibri" pitchFamily="34" charset="0"/>
                <a:cs typeface="Calibri" pitchFamily="34" charset="0"/>
              </a:rPr>
              <a:t>documents.</a:t>
            </a:r>
            <a:endParaRPr lang="en-GB" sz="2000" dirty="0">
              <a:solidFill>
                <a:schemeClr val="tx1">
                  <a:lumMod val="75000"/>
                  <a:lumOff val="25000"/>
                </a:schemeClr>
              </a:solidFill>
              <a:latin typeface="Calibri" pitchFamily="34" charset="0"/>
              <a:cs typeface="Calibri" pitchFamily="34" charset="0"/>
            </a:endParaRPr>
          </a:p>
        </p:txBody>
      </p:sp>
      <p:sp>
        <p:nvSpPr>
          <p:cNvPr id="27" name="Title 1"/>
          <p:cNvSpPr txBox="1">
            <a:spLocks/>
          </p:cNvSpPr>
          <p:nvPr/>
        </p:nvSpPr>
        <p:spPr bwMode="auto">
          <a:xfrm>
            <a:off x="433819" y="434409"/>
            <a:ext cx="8569504" cy="782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rtl="0" eaLnBrk="1" fontAlgn="base" hangingPunct="1">
              <a:spcBef>
                <a:spcPct val="0"/>
              </a:spcBef>
              <a:spcAft>
                <a:spcPct val="0"/>
              </a:spcAft>
              <a:defRPr sz="3000" b="1">
                <a:solidFill>
                  <a:srgbClr val="00ABB5"/>
                </a:solidFill>
                <a:latin typeface="+mj-lt"/>
                <a:ea typeface="+mj-ea"/>
                <a:cs typeface="+mj-cs"/>
              </a:defRPr>
            </a:lvl1pPr>
            <a:lvl2pPr algn="l" rtl="0" eaLnBrk="1" fontAlgn="base" hangingPunct="1">
              <a:spcBef>
                <a:spcPct val="0"/>
              </a:spcBef>
              <a:spcAft>
                <a:spcPct val="0"/>
              </a:spcAft>
              <a:defRPr sz="3000" b="1">
                <a:solidFill>
                  <a:srgbClr val="000000"/>
                </a:solidFill>
                <a:latin typeface="Arial" charset="0"/>
                <a:cs typeface="Arial" charset="0"/>
              </a:defRPr>
            </a:lvl2pPr>
            <a:lvl3pPr algn="l" rtl="0" eaLnBrk="1" fontAlgn="base" hangingPunct="1">
              <a:spcBef>
                <a:spcPct val="0"/>
              </a:spcBef>
              <a:spcAft>
                <a:spcPct val="0"/>
              </a:spcAft>
              <a:defRPr sz="3000" b="1">
                <a:solidFill>
                  <a:srgbClr val="000000"/>
                </a:solidFill>
                <a:latin typeface="Arial" charset="0"/>
                <a:cs typeface="Arial" charset="0"/>
              </a:defRPr>
            </a:lvl3pPr>
            <a:lvl4pPr algn="l" rtl="0" eaLnBrk="1" fontAlgn="base" hangingPunct="1">
              <a:spcBef>
                <a:spcPct val="0"/>
              </a:spcBef>
              <a:spcAft>
                <a:spcPct val="0"/>
              </a:spcAft>
              <a:defRPr sz="3000" b="1">
                <a:solidFill>
                  <a:srgbClr val="000000"/>
                </a:solidFill>
                <a:latin typeface="Arial" charset="0"/>
                <a:cs typeface="Arial" charset="0"/>
              </a:defRPr>
            </a:lvl4pPr>
            <a:lvl5pPr algn="l" rtl="0" eaLnBrk="1" fontAlgn="base" hangingPunct="1">
              <a:spcBef>
                <a:spcPct val="0"/>
              </a:spcBef>
              <a:spcAft>
                <a:spcPct val="0"/>
              </a:spcAft>
              <a:defRPr sz="3000" b="1">
                <a:solidFill>
                  <a:srgbClr val="000000"/>
                </a:solidFill>
                <a:latin typeface="Arial" charset="0"/>
                <a:cs typeface="Arial" charset="0"/>
              </a:defRPr>
            </a:lvl5pPr>
            <a:lvl6pPr marL="457200" algn="l" rtl="0" eaLnBrk="1" fontAlgn="base" hangingPunct="1">
              <a:spcBef>
                <a:spcPct val="0"/>
              </a:spcBef>
              <a:spcAft>
                <a:spcPct val="0"/>
              </a:spcAft>
              <a:defRPr sz="3000" b="1">
                <a:solidFill>
                  <a:srgbClr val="000000"/>
                </a:solidFill>
                <a:latin typeface="Arial" charset="0"/>
                <a:cs typeface="Arial" charset="0"/>
              </a:defRPr>
            </a:lvl6pPr>
            <a:lvl7pPr marL="914400" algn="l" rtl="0" eaLnBrk="1" fontAlgn="base" hangingPunct="1">
              <a:spcBef>
                <a:spcPct val="0"/>
              </a:spcBef>
              <a:spcAft>
                <a:spcPct val="0"/>
              </a:spcAft>
              <a:defRPr sz="3000" b="1">
                <a:solidFill>
                  <a:srgbClr val="000000"/>
                </a:solidFill>
                <a:latin typeface="Arial" charset="0"/>
                <a:cs typeface="Arial" charset="0"/>
              </a:defRPr>
            </a:lvl7pPr>
            <a:lvl8pPr marL="1371600" algn="l" rtl="0" eaLnBrk="1" fontAlgn="base" hangingPunct="1">
              <a:spcBef>
                <a:spcPct val="0"/>
              </a:spcBef>
              <a:spcAft>
                <a:spcPct val="0"/>
              </a:spcAft>
              <a:defRPr sz="3000" b="1">
                <a:solidFill>
                  <a:srgbClr val="000000"/>
                </a:solidFill>
                <a:latin typeface="Arial" charset="0"/>
                <a:cs typeface="Arial" charset="0"/>
              </a:defRPr>
            </a:lvl8pPr>
            <a:lvl9pPr marL="1828800" algn="l" rtl="0" eaLnBrk="1" fontAlgn="base" hangingPunct="1">
              <a:spcBef>
                <a:spcPct val="0"/>
              </a:spcBef>
              <a:spcAft>
                <a:spcPct val="0"/>
              </a:spcAft>
              <a:defRPr sz="3000" b="1">
                <a:solidFill>
                  <a:srgbClr val="000000"/>
                </a:solidFill>
                <a:latin typeface="Arial" charset="0"/>
                <a:cs typeface="Arial" charset="0"/>
              </a:defRPr>
            </a:lvl9pPr>
          </a:lstStyle>
          <a:p>
            <a:pPr>
              <a:lnSpc>
                <a:spcPct val="90000"/>
              </a:lnSpc>
            </a:pPr>
            <a:r>
              <a:rPr lang="en-GB" sz="3600" dirty="0"/>
              <a:t>Linking research and </a:t>
            </a:r>
            <a:r>
              <a:rPr lang="en-GB" sz="3600" dirty="0" smtClean="0"/>
              <a:t>practice</a:t>
            </a:r>
          </a:p>
          <a:p>
            <a:pPr>
              <a:lnSpc>
                <a:spcPct val="90000"/>
              </a:lnSpc>
            </a:pPr>
            <a:r>
              <a:rPr lang="en-GB" sz="3600" dirty="0" smtClean="0"/>
              <a:t>A pedagogical leader:</a:t>
            </a:r>
          </a:p>
          <a:p>
            <a:pPr>
              <a:lnSpc>
                <a:spcPct val="90000"/>
              </a:lnSpc>
            </a:pPr>
            <a:endParaRPr lang="en-GB" sz="3600" dirty="0"/>
          </a:p>
        </p:txBody>
      </p:sp>
      <p:sp>
        <p:nvSpPr>
          <p:cNvPr id="12" name="Rectangle 11"/>
          <p:cNvSpPr/>
          <p:nvPr/>
        </p:nvSpPr>
        <p:spPr>
          <a:xfrm>
            <a:off x="1211446" y="5655967"/>
            <a:ext cx="9986965" cy="584775"/>
          </a:xfrm>
          <a:prstGeom prst="rect">
            <a:avLst/>
          </a:prstGeom>
        </p:spPr>
        <p:txBody>
          <a:bodyPr wrap="none">
            <a:spAutoFit/>
          </a:bodyPr>
          <a:lstStyle/>
          <a:p>
            <a:r>
              <a:rPr lang="en-GB" sz="1600" dirty="0" smtClean="0"/>
              <a:t>Katz</a:t>
            </a:r>
            <a:r>
              <a:rPr lang="en-GB" sz="1600" dirty="0"/>
              <a:t>, L. G. (1997). Pedagogical Leadership. In S. L. </a:t>
            </a:r>
            <a:r>
              <a:rPr lang="en-GB" sz="1600" dirty="0" err="1"/>
              <a:t>Kagan</a:t>
            </a:r>
            <a:r>
              <a:rPr lang="en-GB" sz="1600" dirty="0"/>
              <a:t> &amp; B. T. Bowman (Eds.), </a:t>
            </a:r>
            <a:r>
              <a:rPr lang="en-GB" sz="1600" i="1" dirty="0"/>
              <a:t>Leadership in Early Care and </a:t>
            </a:r>
            <a:r>
              <a:rPr lang="en-GB" sz="1600" i="1" dirty="0" smtClean="0"/>
              <a:t>Education</a:t>
            </a:r>
          </a:p>
          <a:p>
            <a:r>
              <a:rPr lang="en-GB" sz="1600" i="1" dirty="0" smtClean="0"/>
              <a:t> </a:t>
            </a:r>
            <a:r>
              <a:rPr lang="en-GB" sz="1600" dirty="0"/>
              <a:t>(23-33). Washington, DC: National Association for the Education of Young Children. </a:t>
            </a:r>
            <a:endParaRPr lang="en-GB" sz="2400" b="1" dirty="0">
              <a:cs typeface="Arial" pitchFamily="34" charset="0"/>
            </a:endParaRPr>
          </a:p>
        </p:txBody>
      </p:sp>
    </p:spTree>
    <p:extLst>
      <p:ext uri="{BB962C8B-B14F-4D97-AF65-F5344CB8AC3E}">
        <p14:creationId xmlns:p14="http://schemas.microsoft.com/office/powerpoint/2010/main" val="1210905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1000"/>
                                        <p:tgtEl>
                                          <p:spTgt spid="19"/>
                                        </p:tgtEl>
                                      </p:cBhvr>
                                    </p:animEffect>
                                    <p:anim calcmode="lin" valueType="num">
                                      <p:cBhvr>
                                        <p:cTn id="15" dur="1000" fill="hold"/>
                                        <p:tgtEl>
                                          <p:spTgt spid="19"/>
                                        </p:tgtEl>
                                        <p:attrNameLst>
                                          <p:attrName>ppt_x</p:attrName>
                                        </p:attrNameLst>
                                      </p:cBhvr>
                                      <p:tavLst>
                                        <p:tav tm="0">
                                          <p:val>
                                            <p:strVal val="#ppt_x"/>
                                          </p:val>
                                        </p:tav>
                                        <p:tav tm="100000">
                                          <p:val>
                                            <p:strVal val="#ppt_x"/>
                                          </p:val>
                                        </p:tav>
                                      </p:tavLst>
                                    </p:anim>
                                    <p:anim calcmode="lin" valueType="num">
                                      <p:cBhvr>
                                        <p:cTn id="16"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3"/>
                                        </p:tgtEl>
                                        <p:attrNameLst>
                                          <p:attrName>style.visibility</p:attrName>
                                        </p:attrNameLst>
                                      </p:cBhvr>
                                      <p:to>
                                        <p:strVal val="visible"/>
                                      </p:to>
                                    </p:set>
                                    <p:animEffect transition="in" filter="fade">
                                      <p:cBhvr>
                                        <p:cTn id="21" dur="1000"/>
                                        <p:tgtEl>
                                          <p:spTgt spid="23"/>
                                        </p:tgtEl>
                                      </p:cBhvr>
                                    </p:animEffect>
                                    <p:anim calcmode="lin" valueType="num">
                                      <p:cBhvr>
                                        <p:cTn id="22" dur="1000" fill="hold"/>
                                        <p:tgtEl>
                                          <p:spTgt spid="23"/>
                                        </p:tgtEl>
                                        <p:attrNameLst>
                                          <p:attrName>ppt_x</p:attrName>
                                        </p:attrNameLst>
                                      </p:cBhvr>
                                      <p:tavLst>
                                        <p:tav tm="0">
                                          <p:val>
                                            <p:strVal val="#ppt_x"/>
                                          </p:val>
                                        </p:tav>
                                        <p:tav tm="100000">
                                          <p:val>
                                            <p:strVal val="#ppt_x"/>
                                          </p:val>
                                        </p:tav>
                                      </p:tavLst>
                                    </p:anim>
                                    <p:anim calcmode="lin" valueType="num">
                                      <p:cBhvr>
                                        <p:cTn id="23"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6"/>
                                        </p:tgtEl>
                                        <p:attrNameLst>
                                          <p:attrName>style.visibility</p:attrName>
                                        </p:attrNameLst>
                                      </p:cBhvr>
                                      <p:to>
                                        <p:strVal val="visible"/>
                                      </p:to>
                                    </p:set>
                                    <p:animEffect transition="in" filter="fade">
                                      <p:cBhvr>
                                        <p:cTn id="28" dur="1000"/>
                                        <p:tgtEl>
                                          <p:spTgt spid="26"/>
                                        </p:tgtEl>
                                      </p:cBhvr>
                                    </p:animEffect>
                                    <p:anim calcmode="lin" valueType="num">
                                      <p:cBhvr>
                                        <p:cTn id="29" dur="1000" fill="hold"/>
                                        <p:tgtEl>
                                          <p:spTgt spid="26"/>
                                        </p:tgtEl>
                                        <p:attrNameLst>
                                          <p:attrName>ppt_x</p:attrName>
                                        </p:attrNameLst>
                                      </p:cBhvr>
                                      <p:tavLst>
                                        <p:tav tm="0">
                                          <p:val>
                                            <p:strVal val="#ppt_x"/>
                                          </p:val>
                                        </p:tav>
                                        <p:tav tm="100000">
                                          <p:val>
                                            <p:strVal val="#ppt_x"/>
                                          </p:val>
                                        </p:tav>
                                      </p:tavLst>
                                    </p:anim>
                                    <p:anim calcmode="lin" valueType="num">
                                      <p:cBhvr>
                                        <p:cTn id="30"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5"/>
                                        </p:tgtEl>
                                        <p:attrNameLst>
                                          <p:attrName>style.visibility</p:attrName>
                                        </p:attrNameLst>
                                      </p:cBhvr>
                                      <p:to>
                                        <p:strVal val="visible"/>
                                      </p:to>
                                    </p:set>
                                    <p:animEffect transition="in" filter="fade">
                                      <p:cBhvr>
                                        <p:cTn id="35" dur="1000"/>
                                        <p:tgtEl>
                                          <p:spTgt spid="25"/>
                                        </p:tgtEl>
                                      </p:cBhvr>
                                    </p:animEffect>
                                    <p:anim calcmode="lin" valueType="num">
                                      <p:cBhvr>
                                        <p:cTn id="36" dur="1000" fill="hold"/>
                                        <p:tgtEl>
                                          <p:spTgt spid="25"/>
                                        </p:tgtEl>
                                        <p:attrNameLst>
                                          <p:attrName>ppt_x</p:attrName>
                                        </p:attrNameLst>
                                      </p:cBhvr>
                                      <p:tavLst>
                                        <p:tav tm="0">
                                          <p:val>
                                            <p:strVal val="#ppt_x"/>
                                          </p:val>
                                        </p:tav>
                                        <p:tav tm="100000">
                                          <p:val>
                                            <p:strVal val="#ppt_x"/>
                                          </p:val>
                                        </p:tav>
                                      </p:tavLst>
                                    </p:anim>
                                    <p:anim calcmode="lin" valueType="num">
                                      <p:cBhvr>
                                        <p:cTn id="37" dur="1000" fill="hold"/>
                                        <p:tgtEl>
                                          <p:spTgt spid="25"/>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fade">
                                      <p:cBhvr>
                                        <p:cTn id="42" dur="1000"/>
                                        <p:tgtEl>
                                          <p:spTgt spid="24"/>
                                        </p:tgtEl>
                                      </p:cBhvr>
                                    </p:animEffect>
                                    <p:anim calcmode="lin" valueType="num">
                                      <p:cBhvr>
                                        <p:cTn id="43" dur="1000" fill="hold"/>
                                        <p:tgtEl>
                                          <p:spTgt spid="24"/>
                                        </p:tgtEl>
                                        <p:attrNameLst>
                                          <p:attrName>ppt_x</p:attrName>
                                        </p:attrNameLst>
                                      </p:cBhvr>
                                      <p:tavLst>
                                        <p:tav tm="0">
                                          <p:val>
                                            <p:strVal val="#ppt_x"/>
                                          </p:val>
                                        </p:tav>
                                        <p:tav tm="100000">
                                          <p:val>
                                            <p:strVal val="#ppt_x"/>
                                          </p:val>
                                        </p:tav>
                                      </p:tavLst>
                                    </p:anim>
                                    <p:anim calcmode="lin" valueType="num">
                                      <p:cBhvr>
                                        <p:cTn id="44"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3" grpId="0" animBg="1"/>
      <p:bldP spid="24" grpId="0" animBg="1"/>
      <p:bldP spid="25" grpId="0" animBg="1"/>
      <p:bldP spid="2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7" name="Title 1"/>
          <p:cNvSpPr txBox="1">
            <a:spLocks/>
          </p:cNvSpPr>
          <p:nvPr/>
        </p:nvSpPr>
        <p:spPr>
          <a:xfrm>
            <a:off x="506436" y="502403"/>
            <a:ext cx="9125121" cy="78232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spcAft>
                <a:spcPct val="0"/>
              </a:spcAft>
            </a:pPr>
            <a:r>
              <a:rPr lang="en-GB" sz="3600" b="1" dirty="0" smtClean="0">
                <a:solidFill>
                  <a:srgbClr val="00ABB5"/>
                </a:solidFill>
              </a:rPr>
              <a:t>Looking outward</a:t>
            </a:r>
            <a:endParaRPr lang="en-GB" sz="3600" b="1" dirty="0">
              <a:solidFill>
                <a:srgbClr val="00ABB5"/>
              </a:solidFill>
            </a:endParaRPr>
          </a:p>
        </p:txBody>
      </p:sp>
      <p:sp>
        <p:nvSpPr>
          <p:cNvPr id="9" name="TextBox 8"/>
          <p:cNvSpPr txBox="1"/>
          <p:nvPr/>
        </p:nvSpPr>
        <p:spPr>
          <a:xfrm>
            <a:off x="1914508" y="2286000"/>
            <a:ext cx="5063374" cy="1477328"/>
          </a:xfrm>
          <a:prstGeom prst="rect">
            <a:avLst/>
          </a:prstGeom>
          <a:noFill/>
        </p:spPr>
        <p:txBody>
          <a:bodyPr wrap="none" rtlCol="0">
            <a:spAutoFit/>
          </a:bodyPr>
          <a:lstStyle/>
          <a:p>
            <a:r>
              <a:rPr lang="en-GB" dirty="0"/>
              <a:t>Watch the video </a:t>
            </a:r>
            <a:r>
              <a:rPr lang="en-GB" dirty="0" smtClean="0"/>
              <a:t>clips </a:t>
            </a:r>
            <a:r>
              <a:rPr lang="en-GB" dirty="0"/>
              <a:t>here</a:t>
            </a:r>
            <a:r>
              <a:rPr lang="en-GB" dirty="0" smtClean="0"/>
              <a:t>: </a:t>
            </a:r>
          </a:p>
          <a:p>
            <a:r>
              <a:rPr lang="en-GB" dirty="0" smtClean="0">
                <a:hlinkClick r:id="rId5"/>
              </a:rPr>
              <a:t>https</a:t>
            </a:r>
            <a:r>
              <a:rPr lang="en-GB" dirty="0">
                <a:hlinkClick r:id="rId5"/>
              </a:rPr>
              <a:t>://</a:t>
            </a:r>
            <a:r>
              <a:rPr lang="en-GB" dirty="0" smtClean="0">
                <a:hlinkClick r:id="rId5"/>
              </a:rPr>
              <a:t>www.youtube.com/watch?v=V2-yDFpa0pE</a:t>
            </a:r>
            <a:endParaRPr lang="en-GB" dirty="0" smtClean="0"/>
          </a:p>
          <a:p>
            <a:endParaRPr lang="en-GB" dirty="0"/>
          </a:p>
          <a:p>
            <a:r>
              <a:rPr lang="en-GB" dirty="0">
                <a:hlinkClick r:id="rId6"/>
              </a:rPr>
              <a:t>https://</a:t>
            </a:r>
            <a:r>
              <a:rPr lang="en-GB" dirty="0" smtClean="0">
                <a:hlinkClick r:id="rId6"/>
              </a:rPr>
              <a:t>www.youtube.com/watch?v=FfPduQQnEW4</a:t>
            </a:r>
            <a:endParaRPr lang="en-GB" dirty="0" smtClean="0"/>
          </a:p>
          <a:p>
            <a:endParaRPr lang="en-GB" dirty="0"/>
          </a:p>
        </p:txBody>
      </p:sp>
    </p:spTree>
    <p:extLst>
      <p:ext uri="{BB962C8B-B14F-4D97-AF65-F5344CB8AC3E}">
        <p14:creationId xmlns:p14="http://schemas.microsoft.com/office/powerpoint/2010/main" val="626477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10" name="Title 1"/>
          <p:cNvSpPr>
            <a:spLocks noGrp="1"/>
          </p:cNvSpPr>
          <p:nvPr>
            <p:ph type="title"/>
          </p:nvPr>
        </p:nvSpPr>
        <p:spPr>
          <a:xfrm>
            <a:off x="441959" y="525849"/>
            <a:ext cx="9125121" cy="782320"/>
          </a:xfrm>
        </p:spPr>
        <p:txBody>
          <a:bodyPr>
            <a:normAutofit/>
          </a:bodyPr>
          <a:lstStyle/>
          <a:p>
            <a:pPr fontAlgn="base">
              <a:spcAft>
                <a:spcPct val="0"/>
              </a:spcAft>
            </a:pPr>
            <a:r>
              <a:rPr lang="en-GB" sz="3600" b="1" dirty="0">
                <a:solidFill>
                  <a:srgbClr val="00ABB5"/>
                </a:solidFill>
              </a:rPr>
              <a:t>Pedagogical leadership in practice</a:t>
            </a:r>
          </a:p>
        </p:txBody>
      </p:sp>
      <p:sp>
        <p:nvSpPr>
          <p:cNvPr id="3" name="Rectangle 2"/>
          <p:cNvSpPr/>
          <p:nvPr/>
        </p:nvSpPr>
        <p:spPr>
          <a:xfrm>
            <a:off x="917334" y="5540655"/>
            <a:ext cx="9982283" cy="338554"/>
          </a:xfrm>
          <a:prstGeom prst="rect">
            <a:avLst/>
          </a:prstGeom>
        </p:spPr>
        <p:txBody>
          <a:bodyPr wrap="none">
            <a:spAutoFit/>
          </a:bodyPr>
          <a:lstStyle/>
          <a:p>
            <a:pPr algn="r"/>
            <a:r>
              <a:rPr lang="en-GB" sz="1600" dirty="0" smtClean="0"/>
              <a:t> O’Sullivan</a:t>
            </a:r>
            <a:r>
              <a:rPr lang="en-GB" sz="1600" dirty="0"/>
              <a:t>, J. (2009) </a:t>
            </a:r>
            <a:r>
              <a:rPr lang="en-GB" sz="1600" i="1" dirty="0"/>
              <a:t>Leadership skills in the early years: Making a difference</a:t>
            </a:r>
            <a:r>
              <a:rPr lang="en-GB" sz="1600" dirty="0"/>
              <a:t>. London: Network Continuum Education.</a:t>
            </a:r>
            <a:endParaRPr lang="en-GB" sz="2400" dirty="0">
              <a:cs typeface="Arial" pitchFamily="34" charset="0"/>
            </a:endParaRPr>
          </a:p>
        </p:txBody>
      </p:sp>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42769" y="1898549"/>
            <a:ext cx="5078708" cy="3385805"/>
          </a:xfrm>
          <a:prstGeom prst="rect">
            <a:avLst/>
          </a:prstGeom>
        </p:spPr>
      </p:pic>
      <p:sp>
        <p:nvSpPr>
          <p:cNvPr id="9" name="Rounded Rectangle 8"/>
          <p:cNvSpPr/>
          <p:nvPr/>
        </p:nvSpPr>
        <p:spPr>
          <a:xfrm>
            <a:off x="5664259" y="1738077"/>
            <a:ext cx="6248232" cy="3706751"/>
          </a:xfrm>
          <a:prstGeom prst="roundRect">
            <a:avLst/>
          </a:prstGeom>
          <a:noFill/>
          <a:ln w="7620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solidFill>
                  <a:schemeClr val="tx1">
                    <a:lumMod val="75000"/>
                    <a:lumOff val="25000"/>
                  </a:schemeClr>
                </a:solidFill>
                <a:cs typeface="Arial" pitchFamily="34" charset="0"/>
              </a:rPr>
              <a:t>“I like to think of a pedagogical leader as someone who understands how children learn and develop and makes this happen, taking account of every element of the service from home to school including significant relationships at home, at school and within the wider community.”</a:t>
            </a:r>
          </a:p>
        </p:txBody>
      </p:sp>
    </p:spTree>
    <p:extLst>
      <p:ext uri="{BB962C8B-B14F-4D97-AF65-F5344CB8AC3E}">
        <p14:creationId xmlns:p14="http://schemas.microsoft.com/office/powerpoint/2010/main" val="41060995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10" name="Rounded Rectangular Callout 9"/>
          <p:cNvSpPr/>
          <p:nvPr/>
        </p:nvSpPr>
        <p:spPr>
          <a:xfrm>
            <a:off x="5795555" y="1554350"/>
            <a:ext cx="5490766" cy="3318432"/>
          </a:xfrm>
          <a:prstGeom prst="wedgeRoundRectCallout">
            <a:avLst>
              <a:gd name="adj1" fmla="val -59593"/>
              <a:gd name="adj2" fmla="val 7678"/>
              <a:gd name="adj3" fmla="val 16667"/>
            </a:avLst>
          </a:prstGeom>
          <a:ln w="76200">
            <a:solidFill>
              <a:srgbClr val="00ABB5"/>
            </a:solidFill>
          </a:ln>
        </p:spPr>
        <p:style>
          <a:lnRef idx="2">
            <a:schemeClr val="accent1"/>
          </a:lnRef>
          <a:fillRef idx="1">
            <a:schemeClr val="lt1"/>
          </a:fillRef>
          <a:effectRef idx="0">
            <a:schemeClr val="accent1"/>
          </a:effectRef>
          <a:fontRef idx="minor">
            <a:schemeClr val="dk1"/>
          </a:fontRef>
        </p:style>
        <p:txBody>
          <a:bodyPr rtlCol="0" anchor="ctr"/>
          <a:lstStyle/>
          <a:p>
            <a:pPr algn="ctr" fontAlgn="base">
              <a:spcAft>
                <a:spcPct val="0"/>
              </a:spcAft>
            </a:pPr>
            <a:r>
              <a:rPr lang="en-GB" sz="3200" dirty="0">
                <a:solidFill>
                  <a:schemeClr val="tx1">
                    <a:lumMod val="75000"/>
                    <a:lumOff val="25000"/>
                  </a:schemeClr>
                </a:solidFill>
              </a:rPr>
              <a:t>As a pedagogical leader how do you encourage staff to reflect and improve their practice?</a:t>
            </a:r>
          </a:p>
        </p:txBody>
      </p:sp>
      <p:sp>
        <p:nvSpPr>
          <p:cNvPr id="7" name="TextBox 6"/>
          <p:cNvSpPr txBox="1"/>
          <p:nvPr/>
        </p:nvSpPr>
        <p:spPr>
          <a:xfrm>
            <a:off x="654669" y="2255520"/>
            <a:ext cx="3846212" cy="1200329"/>
          </a:xfrm>
          <a:prstGeom prst="rect">
            <a:avLst/>
          </a:prstGeom>
          <a:noFill/>
        </p:spPr>
        <p:txBody>
          <a:bodyPr wrap="square" rtlCol="0">
            <a:spAutoFit/>
          </a:bodyPr>
          <a:lstStyle/>
          <a:p>
            <a:r>
              <a:rPr lang="en-GB" dirty="0"/>
              <a:t>Watch the video clip here: </a:t>
            </a:r>
            <a:r>
              <a:rPr lang="en-GB" dirty="0">
                <a:hlinkClick r:id="rId5"/>
              </a:rPr>
              <a:t>https://www.youtube.com/watch?v=-</a:t>
            </a:r>
            <a:r>
              <a:rPr lang="en-GB" dirty="0" smtClean="0">
                <a:hlinkClick r:id="rId5"/>
              </a:rPr>
              <a:t>xVKo4DD6Pw</a:t>
            </a:r>
            <a:endParaRPr lang="en-GB" dirty="0" smtClean="0"/>
          </a:p>
          <a:p>
            <a:endParaRPr lang="en-GB" dirty="0"/>
          </a:p>
        </p:txBody>
      </p:sp>
    </p:spTree>
    <p:extLst>
      <p:ext uri="{BB962C8B-B14F-4D97-AF65-F5344CB8AC3E}">
        <p14:creationId xmlns:p14="http://schemas.microsoft.com/office/powerpoint/2010/main" val="4061695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18" name="Rounded Rectangle 17"/>
          <p:cNvSpPr/>
          <p:nvPr/>
        </p:nvSpPr>
        <p:spPr>
          <a:xfrm>
            <a:off x="2404157" y="2590790"/>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65000"/>
                    <a:lumOff val="35000"/>
                  </a:schemeClr>
                </a:solidFill>
              </a:rPr>
              <a:t>Creates a strong vision. </a:t>
            </a:r>
            <a:endParaRPr lang="en-GB" sz="2000" dirty="0">
              <a:solidFill>
                <a:schemeClr val="tx1">
                  <a:lumMod val="65000"/>
                  <a:lumOff val="35000"/>
                </a:schemeClr>
              </a:solidFill>
            </a:endParaRPr>
          </a:p>
        </p:txBody>
      </p:sp>
      <p:sp>
        <p:nvSpPr>
          <p:cNvPr id="19" name="Rounded Rectangle 18"/>
          <p:cNvSpPr/>
          <p:nvPr/>
        </p:nvSpPr>
        <p:spPr>
          <a:xfrm>
            <a:off x="2404157" y="1150610"/>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65000"/>
                    <a:lumOff val="35000"/>
                  </a:schemeClr>
                </a:solidFill>
              </a:rPr>
              <a:t>Enhance discussions of pedagogy, increasing expertise. </a:t>
            </a:r>
            <a:endParaRPr lang="en-GB" sz="2000" dirty="0">
              <a:solidFill>
                <a:schemeClr val="tx1">
                  <a:lumMod val="65000"/>
                  <a:lumOff val="35000"/>
                </a:schemeClr>
              </a:solidFill>
            </a:endParaRPr>
          </a:p>
        </p:txBody>
      </p:sp>
      <p:sp>
        <p:nvSpPr>
          <p:cNvPr id="24" name="Rounded Rectangle 23"/>
          <p:cNvSpPr/>
          <p:nvPr/>
        </p:nvSpPr>
        <p:spPr>
          <a:xfrm>
            <a:off x="2404157" y="4072724"/>
            <a:ext cx="3383280" cy="12778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65000"/>
                    <a:lumOff val="35000"/>
                  </a:schemeClr>
                </a:solidFill>
              </a:rPr>
              <a:t>Sets a good example by striving to provide high quality early learning and childcare.</a:t>
            </a:r>
            <a:endParaRPr lang="en-GB" sz="2000" dirty="0">
              <a:solidFill>
                <a:schemeClr val="tx1">
                  <a:lumMod val="65000"/>
                  <a:lumOff val="35000"/>
                </a:schemeClr>
              </a:solidFill>
            </a:endParaRPr>
          </a:p>
        </p:txBody>
      </p:sp>
      <p:sp>
        <p:nvSpPr>
          <p:cNvPr id="25" name="Rounded Rectangle 24"/>
          <p:cNvSpPr/>
          <p:nvPr/>
        </p:nvSpPr>
        <p:spPr>
          <a:xfrm>
            <a:off x="6366557" y="2590790"/>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65000"/>
                    <a:lumOff val="35000"/>
                  </a:schemeClr>
                </a:solidFill>
              </a:rPr>
              <a:t>Enhances the capacity and commitment of others to change.</a:t>
            </a:r>
            <a:endParaRPr lang="en-GB" sz="2000" dirty="0">
              <a:solidFill>
                <a:schemeClr val="tx1">
                  <a:lumMod val="65000"/>
                  <a:lumOff val="35000"/>
                </a:schemeClr>
              </a:solidFill>
            </a:endParaRPr>
          </a:p>
        </p:txBody>
      </p:sp>
      <p:sp>
        <p:nvSpPr>
          <p:cNvPr id="26" name="Rounded Rectangle 25"/>
          <p:cNvSpPr/>
          <p:nvPr/>
        </p:nvSpPr>
        <p:spPr>
          <a:xfrm>
            <a:off x="6366557" y="1150610"/>
            <a:ext cx="3383280"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65000"/>
                    <a:lumOff val="35000"/>
                  </a:schemeClr>
                </a:solidFill>
              </a:rPr>
              <a:t>Helps support and develop well thought out innovation.</a:t>
            </a:r>
            <a:endParaRPr lang="en-GB" sz="2000" dirty="0">
              <a:solidFill>
                <a:schemeClr val="tx1">
                  <a:lumMod val="65000"/>
                  <a:lumOff val="35000"/>
                </a:schemeClr>
              </a:solidFill>
            </a:endParaRPr>
          </a:p>
        </p:txBody>
      </p:sp>
      <p:sp>
        <p:nvSpPr>
          <p:cNvPr id="27" name="Rounded Rectangle 26"/>
          <p:cNvSpPr/>
          <p:nvPr/>
        </p:nvSpPr>
        <p:spPr>
          <a:xfrm>
            <a:off x="6366557" y="4072724"/>
            <a:ext cx="3383280" cy="124206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lumMod val="65000"/>
                    <a:lumOff val="35000"/>
                  </a:schemeClr>
                </a:solidFill>
              </a:rPr>
              <a:t>Creates a strong culture of improvement.</a:t>
            </a:r>
            <a:endParaRPr lang="en-GB" sz="2000" dirty="0">
              <a:solidFill>
                <a:schemeClr val="tx1">
                  <a:lumMod val="65000"/>
                  <a:lumOff val="35000"/>
                </a:schemeClr>
              </a:solidFill>
            </a:endParaRPr>
          </a:p>
        </p:txBody>
      </p:sp>
      <p:sp>
        <p:nvSpPr>
          <p:cNvPr id="14" name="Title 1"/>
          <p:cNvSpPr txBox="1">
            <a:spLocks/>
          </p:cNvSpPr>
          <p:nvPr/>
        </p:nvSpPr>
        <p:spPr>
          <a:xfrm>
            <a:off x="506435" y="272821"/>
            <a:ext cx="9125121" cy="78232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fontAlgn="base">
              <a:spcAft>
                <a:spcPct val="0"/>
              </a:spcAft>
            </a:pPr>
            <a:r>
              <a:rPr lang="en-GB" sz="3600" b="1" dirty="0">
                <a:solidFill>
                  <a:srgbClr val="00ABB5"/>
                </a:solidFill>
              </a:rPr>
              <a:t>Actions of a pedagogical leader</a:t>
            </a:r>
          </a:p>
        </p:txBody>
      </p:sp>
      <p:sp>
        <p:nvSpPr>
          <p:cNvPr id="16" name="Oval 15"/>
          <p:cNvSpPr/>
          <p:nvPr/>
        </p:nvSpPr>
        <p:spPr>
          <a:xfrm>
            <a:off x="10216053" y="1187658"/>
            <a:ext cx="1702678" cy="1550196"/>
          </a:xfrm>
          <a:prstGeom prst="ellipse">
            <a:avLst/>
          </a:prstGeom>
          <a:solidFill>
            <a:srgbClr val="00AB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Self-Evaluation for self-improvement</a:t>
            </a:r>
            <a:endParaRPr lang="en-GB" sz="1400" b="1" dirty="0"/>
          </a:p>
        </p:txBody>
      </p:sp>
      <p:sp>
        <p:nvSpPr>
          <p:cNvPr id="20" name="Oval 19"/>
          <p:cNvSpPr/>
          <p:nvPr/>
        </p:nvSpPr>
        <p:spPr>
          <a:xfrm>
            <a:off x="10216053" y="3311700"/>
            <a:ext cx="1702678" cy="1550196"/>
          </a:xfrm>
          <a:prstGeom prst="ellipse">
            <a:avLst/>
          </a:prstGeom>
          <a:solidFill>
            <a:srgbClr val="00AB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Leadership of learning</a:t>
            </a:r>
            <a:endParaRPr lang="en-GB" sz="1400" b="1" dirty="0"/>
          </a:p>
        </p:txBody>
      </p:sp>
      <p:sp>
        <p:nvSpPr>
          <p:cNvPr id="21" name="Oval 20"/>
          <p:cNvSpPr/>
          <p:nvPr/>
        </p:nvSpPr>
        <p:spPr>
          <a:xfrm>
            <a:off x="275893" y="1187658"/>
            <a:ext cx="1702678" cy="1550196"/>
          </a:xfrm>
          <a:prstGeom prst="ellipse">
            <a:avLst/>
          </a:prstGeom>
          <a:solidFill>
            <a:srgbClr val="00AB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Leadership of change</a:t>
            </a:r>
            <a:endParaRPr lang="en-GB" sz="1400" b="1" dirty="0"/>
          </a:p>
        </p:txBody>
      </p:sp>
      <p:sp>
        <p:nvSpPr>
          <p:cNvPr id="22" name="Oval 21"/>
          <p:cNvSpPr/>
          <p:nvPr/>
        </p:nvSpPr>
        <p:spPr>
          <a:xfrm>
            <a:off x="254371" y="3311700"/>
            <a:ext cx="1702678" cy="1550196"/>
          </a:xfrm>
          <a:prstGeom prst="ellipse">
            <a:avLst/>
          </a:prstGeom>
          <a:solidFill>
            <a:srgbClr val="00AB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Curriculum</a:t>
            </a:r>
            <a:endParaRPr lang="en-GB" sz="1400" b="1" dirty="0"/>
          </a:p>
        </p:txBody>
      </p:sp>
    </p:spTree>
    <p:extLst>
      <p:ext uri="{BB962C8B-B14F-4D97-AF65-F5344CB8AC3E}">
        <p14:creationId xmlns:p14="http://schemas.microsoft.com/office/powerpoint/2010/main" val="326691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1000"/>
                                        <p:tgtEl>
                                          <p:spTgt spid="18"/>
                                        </p:tgtEl>
                                      </p:cBhvr>
                                    </p:animEffect>
                                    <p:anim calcmode="lin" valueType="num">
                                      <p:cBhvr>
                                        <p:cTn id="14" dur="1000" fill="hold"/>
                                        <p:tgtEl>
                                          <p:spTgt spid="18"/>
                                        </p:tgtEl>
                                        <p:attrNameLst>
                                          <p:attrName>ppt_x</p:attrName>
                                        </p:attrNameLst>
                                      </p:cBhvr>
                                      <p:tavLst>
                                        <p:tav tm="0">
                                          <p:val>
                                            <p:strVal val="#ppt_x"/>
                                          </p:val>
                                        </p:tav>
                                        <p:tav tm="100000">
                                          <p:val>
                                            <p:strVal val="#ppt_x"/>
                                          </p:val>
                                        </p:tav>
                                      </p:tavLst>
                                    </p:anim>
                                    <p:anim calcmode="lin" valueType="num">
                                      <p:cBhvr>
                                        <p:cTn id="15" dur="1000" fill="hold"/>
                                        <p:tgtEl>
                                          <p:spTgt spid="18"/>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24"/>
                                        </p:tgtEl>
                                        <p:attrNameLst>
                                          <p:attrName>style.visibility</p:attrName>
                                        </p:attrNameLst>
                                      </p:cBhvr>
                                      <p:to>
                                        <p:strVal val="visible"/>
                                      </p:to>
                                    </p:set>
                                    <p:animEffect transition="in" filter="fade">
                                      <p:cBhvr>
                                        <p:cTn id="19" dur="1000"/>
                                        <p:tgtEl>
                                          <p:spTgt spid="24"/>
                                        </p:tgtEl>
                                      </p:cBhvr>
                                    </p:animEffect>
                                    <p:anim calcmode="lin" valueType="num">
                                      <p:cBhvr>
                                        <p:cTn id="20" dur="1000" fill="hold"/>
                                        <p:tgtEl>
                                          <p:spTgt spid="24"/>
                                        </p:tgtEl>
                                        <p:attrNameLst>
                                          <p:attrName>ppt_x</p:attrName>
                                        </p:attrNameLst>
                                      </p:cBhvr>
                                      <p:tavLst>
                                        <p:tav tm="0">
                                          <p:val>
                                            <p:strVal val="#ppt_x"/>
                                          </p:val>
                                        </p:tav>
                                        <p:tav tm="100000">
                                          <p:val>
                                            <p:strVal val="#ppt_x"/>
                                          </p:val>
                                        </p:tav>
                                      </p:tavLst>
                                    </p:anim>
                                    <p:anim calcmode="lin" valueType="num">
                                      <p:cBhvr>
                                        <p:cTn id="21" dur="1000" fill="hold"/>
                                        <p:tgtEl>
                                          <p:spTgt spid="24"/>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26"/>
                                        </p:tgtEl>
                                        <p:attrNameLst>
                                          <p:attrName>style.visibility</p:attrName>
                                        </p:attrNameLst>
                                      </p:cBhvr>
                                      <p:to>
                                        <p:strVal val="visible"/>
                                      </p:to>
                                    </p:set>
                                    <p:animEffect transition="in" filter="fade">
                                      <p:cBhvr>
                                        <p:cTn id="25" dur="1000"/>
                                        <p:tgtEl>
                                          <p:spTgt spid="26"/>
                                        </p:tgtEl>
                                      </p:cBhvr>
                                    </p:animEffect>
                                    <p:anim calcmode="lin" valueType="num">
                                      <p:cBhvr>
                                        <p:cTn id="26" dur="1000" fill="hold"/>
                                        <p:tgtEl>
                                          <p:spTgt spid="26"/>
                                        </p:tgtEl>
                                        <p:attrNameLst>
                                          <p:attrName>ppt_x</p:attrName>
                                        </p:attrNameLst>
                                      </p:cBhvr>
                                      <p:tavLst>
                                        <p:tav tm="0">
                                          <p:val>
                                            <p:strVal val="#ppt_x"/>
                                          </p:val>
                                        </p:tav>
                                        <p:tav tm="100000">
                                          <p:val>
                                            <p:strVal val="#ppt_x"/>
                                          </p:val>
                                        </p:tav>
                                      </p:tavLst>
                                    </p:anim>
                                    <p:anim calcmode="lin" valueType="num">
                                      <p:cBhvr>
                                        <p:cTn id="27" dur="1000" fill="hold"/>
                                        <p:tgtEl>
                                          <p:spTgt spid="26"/>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1000"/>
                                        <p:tgtEl>
                                          <p:spTgt spid="25"/>
                                        </p:tgtEl>
                                      </p:cBhvr>
                                    </p:animEffect>
                                    <p:anim calcmode="lin" valueType="num">
                                      <p:cBhvr>
                                        <p:cTn id="32" dur="1000" fill="hold"/>
                                        <p:tgtEl>
                                          <p:spTgt spid="25"/>
                                        </p:tgtEl>
                                        <p:attrNameLst>
                                          <p:attrName>ppt_x</p:attrName>
                                        </p:attrNameLst>
                                      </p:cBhvr>
                                      <p:tavLst>
                                        <p:tav tm="0">
                                          <p:val>
                                            <p:strVal val="#ppt_x"/>
                                          </p:val>
                                        </p:tav>
                                        <p:tav tm="100000">
                                          <p:val>
                                            <p:strVal val="#ppt_x"/>
                                          </p:val>
                                        </p:tav>
                                      </p:tavLst>
                                    </p:anim>
                                    <p:anim calcmode="lin" valueType="num">
                                      <p:cBhvr>
                                        <p:cTn id="33" dur="1000" fill="hold"/>
                                        <p:tgtEl>
                                          <p:spTgt spid="25"/>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1000"/>
                                        <p:tgtEl>
                                          <p:spTgt spid="27"/>
                                        </p:tgtEl>
                                      </p:cBhvr>
                                    </p:animEffect>
                                    <p:anim calcmode="lin" valueType="num">
                                      <p:cBhvr>
                                        <p:cTn id="38" dur="1000" fill="hold"/>
                                        <p:tgtEl>
                                          <p:spTgt spid="27"/>
                                        </p:tgtEl>
                                        <p:attrNameLst>
                                          <p:attrName>ppt_x</p:attrName>
                                        </p:attrNameLst>
                                      </p:cBhvr>
                                      <p:tavLst>
                                        <p:tav tm="0">
                                          <p:val>
                                            <p:strVal val="#ppt_x"/>
                                          </p:val>
                                        </p:tav>
                                        <p:tav tm="100000">
                                          <p:val>
                                            <p:strVal val="#ppt_x"/>
                                          </p:val>
                                        </p:tav>
                                      </p:tavLst>
                                    </p:anim>
                                    <p:anim calcmode="lin" valueType="num">
                                      <p:cBhvr>
                                        <p:cTn id="3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21"/>
                                        </p:tgtEl>
                                        <p:attrNameLst>
                                          <p:attrName>style.visibility</p:attrName>
                                        </p:attrNameLst>
                                      </p:cBhvr>
                                      <p:to>
                                        <p:strVal val="visible"/>
                                      </p:to>
                                    </p:set>
                                    <p:animEffect transition="in" filter="fade">
                                      <p:cBhvr>
                                        <p:cTn id="44" dur="1000"/>
                                        <p:tgtEl>
                                          <p:spTgt spid="21"/>
                                        </p:tgtEl>
                                      </p:cBhvr>
                                    </p:animEffect>
                                    <p:anim calcmode="lin" valueType="num">
                                      <p:cBhvr>
                                        <p:cTn id="45" dur="1000" fill="hold"/>
                                        <p:tgtEl>
                                          <p:spTgt spid="21"/>
                                        </p:tgtEl>
                                        <p:attrNameLst>
                                          <p:attrName>ppt_x</p:attrName>
                                        </p:attrNameLst>
                                      </p:cBhvr>
                                      <p:tavLst>
                                        <p:tav tm="0">
                                          <p:val>
                                            <p:strVal val="#ppt_x"/>
                                          </p:val>
                                        </p:tav>
                                        <p:tav tm="100000">
                                          <p:val>
                                            <p:strVal val="#ppt_x"/>
                                          </p:val>
                                        </p:tav>
                                      </p:tavLst>
                                    </p:anim>
                                    <p:anim calcmode="lin" valueType="num">
                                      <p:cBhvr>
                                        <p:cTn id="46"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22"/>
                                        </p:tgtEl>
                                        <p:attrNameLst>
                                          <p:attrName>style.visibility</p:attrName>
                                        </p:attrNameLst>
                                      </p:cBhvr>
                                      <p:to>
                                        <p:strVal val="visible"/>
                                      </p:to>
                                    </p:set>
                                    <p:animEffect transition="in" filter="fade">
                                      <p:cBhvr>
                                        <p:cTn id="51" dur="1000"/>
                                        <p:tgtEl>
                                          <p:spTgt spid="22"/>
                                        </p:tgtEl>
                                      </p:cBhvr>
                                    </p:animEffect>
                                    <p:anim calcmode="lin" valueType="num">
                                      <p:cBhvr>
                                        <p:cTn id="52" dur="1000" fill="hold"/>
                                        <p:tgtEl>
                                          <p:spTgt spid="22"/>
                                        </p:tgtEl>
                                        <p:attrNameLst>
                                          <p:attrName>ppt_x</p:attrName>
                                        </p:attrNameLst>
                                      </p:cBhvr>
                                      <p:tavLst>
                                        <p:tav tm="0">
                                          <p:val>
                                            <p:strVal val="#ppt_x"/>
                                          </p:val>
                                        </p:tav>
                                        <p:tav tm="100000">
                                          <p:val>
                                            <p:strVal val="#ppt_x"/>
                                          </p:val>
                                        </p:tav>
                                      </p:tavLst>
                                    </p:anim>
                                    <p:anim calcmode="lin" valueType="num">
                                      <p:cBhvr>
                                        <p:cTn id="53"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16"/>
                                        </p:tgtEl>
                                        <p:attrNameLst>
                                          <p:attrName>style.visibility</p:attrName>
                                        </p:attrNameLst>
                                      </p:cBhvr>
                                      <p:to>
                                        <p:strVal val="visible"/>
                                      </p:to>
                                    </p:set>
                                    <p:animEffect transition="in" filter="fade">
                                      <p:cBhvr>
                                        <p:cTn id="58" dur="1000"/>
                                        <p:tgtEl>
                                          <p:spTgt spid="16"/>
                                        </p:tgtEl>
                                      </p:cBhvr>
                                    </p:animEffect>
                                    <p:anim calcmode="lin" valueType="num">
                                      <p:cBhvr>
                                        <p:cTn id="59" dur="1000" fill="hold"/>
                                        <p:tgtEl>
                                          <p:spTgt spid="16"/>
                                        </p:tgtEl>
                                        <p:attrNameLst>
                                          <p:attrName>ppt_x</p:attrName>
                                        </p:attrNameLst>
                                      </p:cBhvr>
                                      <p:tavLst>
                                        <p:tav tm="0">
                                          <p:val>
                                            <p:strVal val="#ppt_x"/>
                                          </p:val>
                                        </p:tav>
                                        <p:tav tm="100000">
                                          <p:val>
                                            <p:strVal val="#ppt_x"/>
                                          </p:val>
                                        </p:tav>
                                      </p:tavLst>
                                    </p:anim>
                                    <p:anim calcmode="lin" valueType="num">
                                      <p:cBhvr>
                                        <p:cTn id="6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20"/>
                                        </p:tgtEl>
                                        <p:attrNameLst>
                                          <p:attrName>style.visibility</p:attrName>
                                        </p:attrNameLst>
                                      </p:cBhvr>
                                      <p:to>
                                        <p:strVal val="visible"/>
                                      </p:to>
                                    </p:set>
                                    <p:animEffect transition="in" filter="fade">
                                      <p:cBhvr>
                                        <p:cTn id="65" dur="1000"/>
                                        <p:tgtEl>
                                          <p:spTgt spid="20"/>
                                        </p:tgtEl>
                                      </p:cBhvr>
                                    </p:animEffect>
                                    <p:anim calcmode="lin" valueType="num">
                                      <p:cBhvr>
                                        <p:cTn id="66" dur="1000" fill="hold"/>
                                        <p:tgtEl>
                                          <p:spTgt spid="20"/>
                                        </p:tgtEl>
                                        <p:attrNameLst>
                                          <p:attrName>ppt_x</p:attrName>
                                        </p:attrNameLst>
                                      </p:cBhvr>
                                      <p:tavLst>
                                        <p:tav tm="0">
                                          <p:val>
                                            <p:strVal val="#ppt_x"/>
                                          </p:val>
                                        </p:tav>
                                        <p:tav tm="100000">
                                          <p:val>
                                            <p:strVal val="#ppt_x"/>
                                          </p:val>
                                        </p:tav>
                                      </p:tavLst>
                                    </p:anim>
                                    <p:anim calcmode="lin" valueType="num">
                                      <p:cBhvr>
                                        <p:cTn id="67"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19" grpId="0" animBg="1"/>
      <p:bldP spid="24" grpId="0" animBg="1"/>
      <p:bldP spid="25" grpId="0" animBg="1"/>
      <p:bldP spid="26" grpId="0" animBg="1"/>
      <p:bldP spid="27" grpId="0" animBg="1"/>
      <p:bldP spid="16" grpId="0" animBg="1"/>
      <p:bldP spid="20" grpId="0" animBg="1"/>
      <p:bldP spid="21" grpId="0" animBg="1"/>
      <p:bldP spid="2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solidFill>
                <a:prstClr val="white"/>
              </a:solidFill>
            </a:endParaRPr>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9" name="Rounded Rectangular Callout 8"/>
          <p:cNvSpPr/>
          <p:nvPr/>
        </p:nvSpPr>
        <p:spPr>
          <a:xfrm>
            <a:off x="387521" y="391757"/>
            <a:ext cx="5490766" cy="3318432"/>
          </a:xfrm>
          <a:prstGeom prst="wedgeRoundRectCallout">
            <a:avLst>
              <a:gd name="adj1" fmla="val 45350"/>
              <a:gd name="adj2" fmla="val 71099"/>
              <a:gd name="adj3" fmla="val 16667"/>
            </a:avLst>
          </a:prstGeom>
          <a:ln w="76200">
            <a:solidFill>
              <a:srgbClr val="00ABB5"/>
            </a:solidFill>
          </a:ln>
        </p:spPr>
        <p:style>
          <a:lnRef idx="2">
            <a:schemeClr val="accent1"/>
          </a:lnRef>
          <a:fillRef idx="1">
            <a:schemeClr val="lt1"/>
          </a:fillRef>
          <a:effectRef idx="0">
            <a:schemeClr val="accent1"/>
          </a:effectRef>
          <a:fontRef idx="minor">
            <a:schemeClr val="dk1"/>
          </a:fontRef>
        </p:style>
        <p:txBody>
          <a:bodyPr rtlCol="0" anchor="ctr"/>
          <a:lstStyle/>
          <a:p>
            <a:pPr algn="ctr" fontAlgn="base">
              <a:spcAft>
                <a:spcPct val="0"/>
              </a:spcAft>
            </a:pPr>
            <a:r>
              <a:rPr lang="en-GB" sz="3200" dirty="0" smtClean="0">
                <a:solidFill>
                  <a:schemeClr val="tx1">
                    <a:lumMod val="75000"/>
                    <a:lumOff val="25000"/>
                  </a:schemeClr>
                </a:solidFill>
              </a:rPr>
              <a:t>How do you know when you are having high quality professional dialogue?</a:t>
            </a:r>
            <a:endParaRPr lang="en-GB" sz="3200" dirty="0">
              <a:solidFill>
                <a:schemeClr val="tx1">
                  <a:lumMod val="75000"/>
                  <a:lumOff val="25000"/>
                </a:schemeClr>
              </a:solidFill>
            </a:endParaRPr>
          </a:p>
        </p:txBody>
      </p:sp>
      <p:sp>
        <p:nvSpPr>
          <p:cNvPr id="10" name="TextBox 9"/>
          <p:cNvSpPr txBox="1"/>
          <p:nvPr/>
        </p:nvSpPr>
        <p:spPr>
          <a:xfrm>
            <a:off x="7146909" y="1544320"/>
            <a:ext cx="4059572" cy="1200329"/>
          </a:xfrm>
          <a:prstGeom prst="rect">
            <a:avLst/>
          </a:prstGeom>
          <a:noFill/>
        </p:spPr>
        <p:txBody>
          <a:bodyPr wrap="square" rtlCol="0">
            <a:spAutoFit/>
          </a:bodyPr>
          <a:lstStyle/>
          <a:p>
            <a:r>
              <a:rPr lang="en-GB" dirty="0"/>
              <a:t>Watch the video clip here: </a:t>
            </a:r>
            <a:r>
              <a:rPr lang="en-GB" dirty="0">
                <a:hlinkClick r:id="rId5"/>
              </a:rPr>
              <a:t>https://</a:t>
            </a:r>
            <a:r>
              <a:rPr lang="en-GB" dirty="0" smtClean="0">
                <a:hlinkClick r:id="rId5"/>
              </a:rPr>
              <a:t>www.youtube.com/watch?v=JF9t4Jd-jyU</a:t>
            </a:r>
            <a:endParaRPr lang="en-GB" dirty="0" smtClean="0"/>
          </a:p>
          <a:p>
            <a:endParaRPr lang="en-GB" dirty="0"/>
          </a:p>
        </p:txBody>
      </p:sp>
    </p:spTree>
    <p:extLst>
      <p:ext uri="{BB962C8B-B14F-4D97-AF65-F5344CB8AC3E}">
        <p14:creationId xmlns:p14="http://schemas.microsoft.com/office/powerpoint/2010/main" val="178303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10" name="Rounded Rectangular Callout 9"/>
          <p:cNvSpPr/>
          <p:nvPr/>
        </p:nvSpPr>
        <p:spPr>
          <a:xfrm>
            <a:off x="7997371" y="1131985"/>
            <a:ext cx="3947886" cy="3149729"/>
          </a:xfrm>
          <a:prstGeom prst="wedgeRoundRectCallout">
            <a:avLst>
              <a:gd name="adj1" fmla="val -66865"/>
              <a:gd name="adj2" fmla="val 13489"/>
              <a:gd name="adj3" fmla="val 16667"/>
            </a:avLst>
          </a:prstGeom>
          <a:ln w="76200">
            <a:solidFill>
              <a:srgbClr val="00ABB5"/>
            </a:solidFill>
          </a:ln>
        </p:spPr>
        <p:style>
          <a:lnRef idx="2">
            <a:schemeClr val="accent1"/>
          </a:lnRef>
          <a:fillRef idx="1">
            <a:schemeClr val="lt1"/>
          </a:fillRef>
          <a:effectRef idx="0">
            <a:schemeClr val="accent1"/>
          </a:effectRef>
          <a:fontRef idx="minor">
            <a:schemeClr val="dk1"/>
          </a:fontRef>
        </p:style>
        <p:txBody>
          <a:bodyPr rtlCol="0" anchor="ctr"/>
          <a:lstStyle/>
          <a:p>
            <a:pPr algn="ctr" fontAlgn="base">
              <a:spcAft>
                <a:spcPct val="0"/>
              </a:spcAft>
            </a:pPr>
            <a:r>
              <a:rPr lang="en-GB" sz="3200" dirty="0" smtClean="0">
                <a:solidFill>
                  <a:schemeClr val="tx1">
                    <a:lumMod val="75000"/>
                    <a:lumOff val="25000"/>
                  </a:schemeClr>
                </a:solidFill>
              </a:rPr>
              <a:t>As a pedagogical leader how do you know staff are meeting the learning needs of all children.</a:t>
            </a:r>
            <a:endParaRPr lang="en-GB" sz="3200" dirty="0">
              <a:solidFill>
                <a:schemeClr val="tx1">
                  <a:lumMod val="75000"/>
                  <a:lumOff val="25000"/>
                </a:schemeClr>
              </a:solidFill>
            </a:endParaRPr>
          </a:p>
        </p:txBody>
      </p:sp>
      <p:sp>
        <p:nvSpPr>
          <p:cNvPr id="7" name="TextBox 6"/>
          <p:cNvSpPr txBox="1"/>
          <p:nvPr/>
        </p:nvSpPr>
        <p:spPr>
          <a:xfrm>
            <a:off x="390509" y="1371600"/>
            <a:ext cx="5471812" cy="923330"/>
          </a:xfrm>
          <a:prstGeom prst="rect">
            <a:avLst/>
          </a:prstGeom>
          <a:noFill/>
        </p:spPr>
        <p:txBody>
          <a:bodyPr wrap="square" rtlCol="0">
            <a:spAutoFit/>
          </a:bodyPr>
          <a:lstStyle/>
          <a:p>
            <a:r>
              <a:rPr lang="en-GB" dirty="0"/>
              <a:t>Watch the video clip here: </a:t>
            </a:r>
            <a:r>
              <a:rPr lang="en-GB" dirty="0">
                <a:hlinkClick r:id="rId5"/>
              </a:rPr>
              <a:t>https://</a:t>
            </a:r>
            <a:r>
              <a:rPr lang="en-GB" dirty="0" smtClean="0">
                <a:hlinkClick r:id="rId5"/>
              </a:rPr>
              <a:t>www.youtube.com/watch?v=85Ncr0lAk6k</a:t>
            </a:r>
            <a:endParaRPr lang="en-GB" dirty="0" smtClean="0"/>
          </a:p>
          <a:p>
            <a:endParaRPr lang="en-GB" dirty="0"/>
          </a:p>
        </p:txBody>
      </p:sp>
    </p:spTree>
    <p:extLst>
      <p:ext uri="{BB962C8B-B14F-4D97-AF65-F5344CB8AC3E}">
        <p14:creationId xmlns:p14="http://schemas.microsoft.com/office/powerpoint/2010/main" val="851043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5794854"/>
            <a:ext cx="12192000" cy="106314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3" name="Picture 12"/>
          <p:cNvPicPr>
            <a:picLocks noChangeAspect="1"/>
          </p:cNvPicPr>
          <p:nvPr/>
        </p:nvPicPr>
        <p:blipFill rotWithShape="1">
          <a:blip r:embed="rId3"/>
          <a:srcRect l="23560" t="23657" r="26010" b="31599"/>
          <a:stretch/>
        </p:blipFill>
        <p:spPr>
          <a:xfrm>
            <a:off x="-46348" y="5828876"/>
            <a:ext cx="12303237" cy="1045598"/>
          </a:xfrm>
          <a:prstGeom prst="rect">
            <a:avLst/>
          </a:prstGeom>
        </p:spPr>
      </p:pic>
      <p:pic>
        <p:nvPicPr>
          <p:cNvPr id="6" name="Picture 5"/>
          <p:cNvPicPr>
            <a:picLocks noChangeAspect="1"/>
          </p:cNvPicPr>
          <p:nvPr/>
        </p:nvPicPr>
        <p:blipFill>
          <a:blip r:embed="rId4"/>
          <a:stretch>
            <a:fillRect/>
          </a:stretch>
        </p:blipFill>
        <p:spPr>
          <a:xfrm>
            <a:off x="8630113" y="6374080"/>
            <a:ext cx="2804346" cy="186956"/>
          </a:xfrm>
          <a:prstGeom prst="rect">
            <a:avLst/>
          </a:prstGeom>
        </p:spPr>
      </p:pic>
      <p:sp>
        <p:nvSpPr>
          <p:cNvPr id="14" name="Rounded Rectangle 13"/>
          <p:cNvSpPr/>
          <p:nvPr/>
        </p:nvSpPr>
        <p:spPr>
          <a:xfrm>
            <a:off x="587100" y="2240268"/>
            <a:ext cx="10829778"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smtClean="0">
                <a:solidFill>
                  <a:schemeClr val="tx1">
                    <a:lumMod val="75000"/>
                    <a:lumOff val="25000"/>
                  </a:schemeClr>
                </a:solidFill>
              </a:rPr>
              <a:t>Pedagogical leadership is…</a:t>
            </a:r>
            <a:endParaRPr lang="en-GB" sz="2400" dirty="0">
              <a:solidFill>
                <a:schemeClr val="tx1">
                  <a:lumMod val="75000"/>
                  <a:lumOff val="25000"/>
                </a:schemeClr>
              </a:solidFill>
            </a:endParaRPr>
          </a:p>
        </p:txBody>
      </p:sp>
      <p:sp>
        <p:nvSpPr>
          <p:cNvPr id="17" name="Rounded Rectangle 16"/>
          <p:cNvSpPr/>
          <p:nvPr/>
        </p:nvSpPr>
        <p:spPr>
          <a:xfrm>
            <a:off x="587100" y="3603522"/>
            <a:ext cx="10829778"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smtClean="0">
                <a:solidFill>
                  <a:schemeClr val="tx1">
                    <a:lumMod val="75000"/>
                    <a:lumOff val="25000"/>
                  </a:schemeClr>
                </a:solidFill>
              </a:rPr>
              <a:t>Pedagogical leaders are…</a:t>
            </a:r>
            <a:endParaRPr lang="en-GB" sz="2400" dirty="0">
              <a:solidFill>
                <a:schemeClr val="tx1">
                  <a:lumMod val="75000"/>
                  <a:lumOff val="25000"/>
                </a:schemeClr>
              </a:solidFill>
            </a:endParaRPr>
          </a:p>
        </p:txBody>
      </p:sp>
      <p:sp>
        <p:nvSpPr>
          <p:cNvPr id="20" name="Rounded Rectangle 19"/>
          <p:cNvSpPr/>
          <p:nvPr/>
        </p:nvSpPr>
        <p:spPr>
          <a:xfrm>
            <a:off x="587100" y="4961912"/>
            <a:ext cx="10829778" cy="1196340"/>
          </a:xfrm>
          <a:prstGeom prst="roundRect">
            <a:avLst/>
          </a:prstGeom>
          <a:noFill/>
          <a:ln w="57150">
            <a:solidFill>
              <a:srgbClr val="00ABB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smtClean="0">
                <a:solidFill>
                  <a:schemeClr val="tx1">
                    <a:lumMod val="75000"/>
                    <a:lumOff val="25000"/>
                  </a:schemeClr>
                </a:solidFill>
              </a:rPr>
              <a:t>Pedagogical leaders can…</a:t>
            </a:r>
            <a:endParaRPr lang="en-GB" sz="2400" dirty="0">
              <a:solidFill>
                <a:schemeClr val="tx1">
                  <a:lumMod val="75000"/>
                  <a:lumOff val="25000"/>
                </a:schemeClr>
              </a:solidFill>
            </a:endParaRPr>
          </a:p>
        </p:txBody>
      </p:sp>
      <p:sp>
        <p:nvSpPr>
          <p:cNvPr id="15" name="Diamond 14"/>
          <p:cNvSpPr/>
          <p:nvPr/>
        </p:nvSpPr>
        <p:spPr>
          <a:xfrm>
            <a:off x="1052293" y="171100"/>
            <a:ext cx="3251200" cy="2412439"/>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smtClean="0"/>
              <a:t>Think</a:t>
            </a:r>
            <a:endParaRPr lang="en-GB" sz="1400" b="1" dirty="0"/>
          </a:p>
        </p:txBody>
      </p:sp>
      <p:sp>
        <p:nvSpPr>
          <p:cNvPr id="16" name="Diamond 15"/>
          <p:cNvSpPr/>
          <p:nvPr/>
        </p:nvSpPr>
        <p:spPr>
          <a:xfrm>
            <a:off x="4303493" y="171100"/>
            <a:ext cx="3251200" cy="2412439"/>
          </a:xfrm>
          <a:prstGeom prst="diamond">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smtClean="0"/>
              <a:t>Discuss</a:t>
            </a:r>
            <a:endParaRPr lang="en-GB" sz="1400" b="1" dirty="0"/>
          </a:p>
        </p:txBody>
      </p:sp>
      <p:sp>
        <p:nvSpPr>
          <p:cNvPr id="18" name="Diamond 17"/>
          <p:cNvSpPr/>
          <p:nvPr/>
        </p:nvSpPr>
        <p:spPr>
          <a:xfrm>
            <a:off x="7554693" y="171100"/>
            <a:ext cx="3251200" cy="2412439"/>
          </a:xfrm>
          <a:prstGeom prst="diamond">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smtClean="0"/>
              <a:t>Act</a:t>
            </a:r>
            <a:endParaRPr lang="en-GB" b="1" dirty="0"/>
          </a:p>
        </p:txBody>
      </p:sp>
    </p:spTree>
    <p:extLst>
      <p:ext uri="{BB962C8B-B14F-4D97-AF65-F5344CB8AC3E}">
        <p14:creationId xmlns:p14="http://schemas.microsoft.com/office/powerpoint/2010/main" val="2075866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1000"/>
                                        <p:tgtEl>
                                          <p:spTgt spid="17"/>
                                        </p:tgtEl>
                                      </p:cBhvr>
                                    </p:animEffect>
                                    <p:anim calcmode="lin" valueType="num">
                                      <p:cBhvr>
                                        <p:cTn id="13" dur="1000" fill="hold"/>
                                        <p:tgtEl>
                                          <p:spTgt spid="17"/>
                                        </p:tgtEl>
                                        <p:attrNameLst>
                                          <p:attrName>ppt_x</p:attrName>
                                        </p:attrNameLst>
                                      </p:cBhvr>
                                      <p:tavLst>
                                        <p:tav tm="0">
                                          <p:val>
                                            <p:strVal val="#ppt_x"/>
                                          </p:val>
                                        </p:tav>
                                        <p:tav tm="100000">
                                          <p:val>
                                            <p:strVal val="#ppt_x"/>
                                          </p:val>
                                        </p:tav>
                                      </p:tavLst>
                                    </p:anim>
                                    <p:anim calcmode="lin" valueType="num">
                                      <p:cBhvr>
                                        <p:cTn id="14" dur="1000" fill="hold"/>
                                        <p:tgtEl>
                                          <p:spTgt spid="17"/>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fade">
                                      <p:cBhvr>
                                        <p:cTn id="17" dur="1000"/>
                                        <p:tgtEl>
                                          <p:spTgt spid="20"/>
                                        </p:tgtEl>
                                      </p:cBhvr>
                                    </p:animEffect>
                                    <p:anim calcmode="lin" valueType="num">
                                      <p:cBhvr>
                                        <p:cTn id="18" dur="1000" fill="hold"/>
                                        <p:tgtEl>
                                          <p:spTgt spid="20"/>
                                        </p:tgtEl>
                                        <p:attrNameLst>
                                          <p:attrName>ppt_x</p:attrName>
                                        </p:attrNameLst>
                                      </p:cBhvr>
                                      <p:tavLst>
                                        <p:tav tm="0">
                                          <p:val>
                                            <p:strVal val="#ppt_x"/>
                                          </p:val>
                                        </p:tav>
                                        <p:tav tm="100000">
                                          <p:val>
                                            <p:strVal val="#ppt_x"/>
                                          </p:val>
                                        </p:tav>
                                      </p:tavLst>
                                    </p:anim>
                                    <p:anim calcmode="lin" valueType="num">
                                      <p:cBhvr>
                                        <p:cTn id="1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7" grpId="0" animBg="1"/>
      <p:bldP spid="2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p:nvPr/>
        </p:nvGrpSpPr>
        <p:grpSpPr>
          <a:xfrm>
            <a:off x="-46348" y="3708280"/>
            <a:ext cx="12303237" cy="3177533"/>
            <a:chOff x="-46348" y="3708280"/>
            <a:chExt cx="12303237" cy="3177533"/>
          </a:xfrm>
        </p:grpSpPr>
        <p:pic>
          <p:nvPicPr>
            <p:cNvPr id="9" name="Picture 8"/>
            <p:cNvPicPr>
              <a:picLocks noChangeAspect="1"/>
            </p:cNvPicPr>
            <p:nvPr/>
          </p:nvPicPr>
          <p:blipFill rotWithShape="1">
            <a:blip r:embed="rId3"/>
            <a:srcRect l="23560" t="23657" r="26010" b="31599"/>
            <a:stretch/>
          </p:blipFill>
          <p:spPr>
            <a:xfrm>
              <a:off x="-46348" y="3708280"/>
              <a:ext cx="12303237" cy="3177533"/>
            </a:xfrm>
            <a:prstGeom prst="rect">
              <a:avLst/>
            </a:prstGeom>
          </p:spPr>
        </p:pic>
        <p:pic>
          <p:nvPicPr>
            <p:cNvPr id="10" name="Picture 9"/>
            <p:cNvPicPr>
              <a:picLocks noChangeAspect="1"/>
            </p:cNvPicPr>
            <p:nvPr/>
          </p:nvPicPr>
          <p:blipFill>
            <a:blip r:embed="rId4"/>
            <a:stretch>
              <a:fillRect/>
            </a:stretch>
          </p:blipFill>
          <p:spPr>
            <a:xfrm>
              <a:off x="8509603" y="5817820"/>
              <a:ext cx="2804346" cy="186956"/>
            </a:xfrm>
            <a:prstGeom prst="rect">
              <a:avLst/>
            </a:prstGeom>
          </p:spPr>
        </p:pic>
      </p:grpSp>
      <p:pic>
        <p:nvPicPr>
          <p:cNvPr id="4" name="Picture 3" descr="ES_alllogos_colour-01.png"/>
          <p:cNvPicPr>
            <a:picLocks noChangeAspect="1"/>
          </p:cNvPicPr>
          <p:nvPr/>
        </p:nvPicPr>
        <p:blipFill rotWithShape="1">
          <a:blip r:embed="rId5" cstate="print">
            <a:extLst>
              <a:ext uri="{28A0092B-C50C-407E-A947-70E740481C1C}">
                <a14:useLocalDpi xmlns:a14="http://schemas.microsoft.com/office/drawing/2010/main" val="0"/>
              </a:ext>
            </a:extLst>
          </a:blip>
          <a:srcRect l="9653" t="15093" r="10209" b="27991"/>
          <a:stretch/>
        </p:blipFill>
        <p:spPr>
          <a:xfrm>
            <a:off x="721083" y="1487210"/>
            <a:ext cx="5700453" cy="2475190"/>
          </a:xfrm>
          <a:prstGeom prst="rect">
            <a:avLst/>
          </a:prstGeom>
        </p:spPr>
      </p:pic>
    </p:spTree>
    <p:extLst>
      <p:ext uri="{BB962C8B-B14F-4D97-AF65-F5344CB8AC3E}">
        <p14:creationId xmlns:p14="http://schemas.microsoft.com/office/powerpoint/2010/main" val="119907125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 Education Scotland Powerpoint Final">
  <a:themeElements>
    <a:clrScheme name="Custom 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C8A5"/>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Office Theme 1">
        <a:dk1>
          <a:srgbClr val="FFFFFF"/>
        </a:dk1>
        <a:lt1>
          <a:srgbClr val="FFFFFF"/>
        </a:lt1>
        <a:dk2>
          <a:srgbClr val="FFFFFF"/>
        </a:dk2>
        <a:lt2>
          <a:srgbClr val="808080"/>
        </a:lt2>
        <a:accent1>
          <a:srgbClr val="009BAA"/>
        </a:accent1>
        <a:accent2>
          <a:srgbClr val="B2D235"/>
        </a:accent2>
        <a:accent3>
          <a:srgbClr val="FFFFFF"/>
        </a:accent3>
        <a:accent4>
          <a:srgbClr val="DADADA"/>
        </a:accent4>
        <a:accent5>
          <a:srgbClr val="AACBD2"/>
        </a:accent5>
        <a:accent6>
          <a:srgbClr val="A1BE2F"/>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03EDB45499E3C4A9CABBFB5D3A49FC1" ma:contentTypeVersion="" ma:contentTypeDescription="Create a new document." ma:contentTypeScope="" ma:versionID="5c5f75ac7c3d579760b9791698263576">
  <xsd:schema xmlns:xsd="http://www.w3.org/2001/XMLSchema" xmlns:xs="http://www.w3.org/2001/XMLSchema" xmlns:p="http://schemas.microsoft.com/office/2006/metadata/properties" xmlns:ns2="1b74abb2-0bc9-42e8-aab0-5e5156035123" targetNamespace="http://schemas.microsoft.com/office/2006/metadata/properties" ma:root="true" ma:fieldsID="b9ac8e7a53c5cc55c3a307b0fefe977b" ns2:_="">
    <xsd:import namespace="1b74abb2-0bc9-42e8-aab0-5e5156035123"/>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GenerationTime" minOccurs="0"/>
                <xsd:element ref="ns2:MediaServiceEventHashCode" minOccurs="0"/>
                <xsd:element ref="ns2:MediaServiceDateTaken"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74abb2-0bc9-42e8-aab0-5e515603512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6BDFDED-A16F-4CB0-8238-DD30E1B452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74abb2-0bc9-42e8-aab0-5e51560351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7967039-C71A-4B84-9858-0728C216CC08}">
  <ds:schemaRefs>
    <ds:schemaRef ds:uri="http://purl.org/dc/terms/"/>
    <ds:schemaRef ds:uri="http://schemas.openxmlformats.org/package/2006/metadata/core-properties"/>
    <ds:schemaRef ds:uri="http://purl.org/dc/dcmitype/"/>
    <ds:schemaRef ds:uri="1b74abb2-0bc9-42e8-aab0-5e5156035123"/>
    <ds:schemaRef ds:uri="http://schemas.microsoft.com/office/2006/documentManagement/types"/>
    <ds:schemaRef ds:uri="http://schemas.microsoft.com/office/2006/metadata/properties"/>
    <ds:schemaRef ds:uri="http://schemas.microsoft.com/office/infopath/2007/PartnerControls"/>
    <ds:schemaRef ds:uri="http://www.w3.org/XML/1998/namespace"/>
    <ds:schemaRef ds:uri="http://purl.org/dc/elements/1.1/"/>
  </ds:schemaRefs>
</ds:datastoreItem>
</file>

<file path=customXml/itemProps3.xml><?xml version="1.0" encoding="utf-8"?>
<ds:datastoreItem xmlns:ds="http://schemas.openxmlformats.org/officeDocument/2006/customXml" ds:itemID="{FE75B553-2AE0-4B0C-913C-4B15DEBD22D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5376</TotalTime>
  <Words>845</Words>
  <Application>Microsoft Office PowerPoint</Application>
  <PresentationFormat>Widescreen</PresentationFormat>
  <Paragraphs>126</Paragraphs>
  <Slides>20</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20</vt:i4>
      </vt:variant>
    </vt:vector>
  </HeadingPairs>
  <TitlesOfParts>
    <vt:vector size="27" baseType="lpstr">
      <vt:lpstr>Arial</vt:lpstr>
      <vt:lpstr>Calibri</vt:lpstr>
      <vt:lpstr>Calibri Light</vt:lpstr>
      <vt:lpstr>Lucida Grande</vt:lpstr>
      <vt:lpstr>Wingdings</vt:lpstr>
      <vt:lpstr>Office Theme</vt:lpstr>
      <vt:lpstr>3. Education Scotland Powerpoint Final</vt:lpstr>
      <vt:lpstr>PowerPoint Presentation</vt:lpstr>
      <vt:lpstr>How to use this professional learning resource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What’s important?</vt:lpstr>
      <vt:lpstr>PowerPoint Presentation</vt:lpstr>
      <vt:lpstr>PowerPoint Presentation</vt:lpstr>
      <vt:lpstr>PowerPoint Presentation</vt:lpstr>
      <vt:lpstr>Pedagogical leadership in practice</vt:lpstr>
      <vt:lpstr>PowerPoint Presentation</vt:lpstr>
      <vt:lpstr>PowerPoint Presentation</vt:lpstr>
      <vt:lpstr>PowerPoint Presentation</vt:lpstr>
      <vt:lpstr>PowerPoint Presentation</vt:lpstr>
      <vt:lpstr>PowerPoint Presentation</vt:lpstr>
      <vt:lpstr>PowerPoint Presentation</vt:lpstr>
    </vt:vector>
  </TitlesOfParts>
  <Company>Education Scotland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Pedagogical Leadership in Early Learning and Childcare</dc:title>
  <dc:creator>Fiona Andrew</dc:creator>
  <cp:lastModifiedBy>Sioned Saer</cp:lastModifiedBy>
  <cp:revision>243</cp:revision>
  <cp:lastPrinted>2015-08-18T13:00:56Z</cp:lastPrinted>
  <dcterms:created xsi:type="dcterms:W3CDTF">2014-01-17T15:23:54Z</dcterms:created>
  <dcterms:modified xsi:type="dcterms:W3CDTF">2020-06-24T12:50:24Z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0x010100403EDB45499E3C4A9CABBFB5D3A49FC1</vt:lpwstr>
  </property>
  <property fmtid="{D5CDD505-2E9C-101B-9397-08002B2CF9AE}" pid="3" name="_dlc_DocIdItemGuid">
    <vt:lpwstr>c74d0d01-22fa-4460-a599-e806a271597e</vt:lpwstr>
  </property>
</Properties>
</file>