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7" r:id="rId4"/>
  </p:sldMasterIdLst>
  <p:notesMasterIdLst>
    <p:notesMasterId r:id="rId22"/>
  </p:notesMasterIdLst>
  <p:handoutMasterIdLst>
    <p:handoutMasterId r:id="rId23"/>
  </p:handoutMasterIdLst>
  <p:sldIdLst>
    <p:sldId id="268" r:id="rId5"/>
    <p:sldId id="270" r:id="rId6"/>
    <p:sldId id="301" r:id="rId7"/>
    <p:sldId id="302" r:id="rId8"/>
    <p:sldId id="303" r:id="rId9"/>
    <p:sldId id="311" r:id="rId10"/>
    <p:sldId id="304" r:id="rId11"/>
    <p:sldId id="305" r:id="rId12"/>
    <p:sldId id="306" r:id="rId13"/>
    <p:sldId id="307" r:id="rId14"/>
    <p:sldId id="313" r:id="rId15"/>
    <p:sldId id="308" r:id="rId16"/>
    <p:sldId id="309" r:id="rId17"/>
    <p:sldId id="310" r:id="rId18"/>
    <p:sldId id="312" r:id="rId19"/>
    <p:sldId id="300"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663300"/>
    <a:srgbClr val="99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35" autoAdjust="0"/>
  </p:normalViewPr>
  <p:slideViewPr>
    <p:cSldViewPr snapToGrid="0" snapToObjects="1">
      <p:cViewPr varScale="1">
        <p:scale>
          <a:sx n="73" d="100"/>
          <a:sy n="73" d="100"/>
        </p:scale>
        <p:origin x="618" y="72"/>
      </p:cViewPr>
      <p:guideLst/>
    </p:cSldViewPr>
  </p:slideViewPr>
  <p:notesTextViewPr>
    <p:cViewPr>
      <p:scale>
        <a:sx n="1" d="1"/>
        <a:sy n="1" d="1"/>
      </p:scale>
      <p:origin x="0" y="0"/>
    </p:cViewPr>
  </p:notesTextViewPr>
  <p:notesViewPr>
    <p:cSldViewPr snapToGrid="0" snapToObjects="1">
      <p:cViewPr>
        <p:scale>
          <a:sx n="100" d="100"/>
          <a:sy n="100" d="100"/>
        </p:scale>
        <p:origin x="2592" y="-84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DC73E014-A6AA-472C-8E12-1D9B2DEC57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2FAA60B8-51CB-4CEB-8F1F-B3D7B7F00CB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C2B26F-7429-404A-9C5E-0E429E02A42E}" type="datetimeFigureOut">
              <a:rPr lang="en-US" smtClean="0"/>
              <a:t>11/2/2023</a:t>
            </a:fld>
            <a:endParaRPr lang="en-US" dirty="0"/>
          </a:p>
        </p:txBody>
      </p:sp>
      <p:sp>
        <p:nvSpPr>
          <p:cNvPr id="4" name="Footer Placeholder 3">
            <a:extLst>
              <a:ext uri="{FF2B5EF4-FFF2-40B4-BE49-F238E27FC236}">
                <a16:creationId xmlns="" xmlns:a16="http://schemas.microsoft.com/office/drawing/2014/main" id="{4E884C44-A5E4-4BDA-B29B-03462F06884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080CB09A-41E4-4E88-82E6-007D8262516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7AED79-B44F-46F7-9A9D-EC94587FA365}" type="slidenum">
              <a:rPr lang="en-US" smtClean="0"/>
              <a:t>‹#›</a:t>
            </a:fld>
            <a:endParaRPr lang="en-US" dirty="0"/>
          </a:p>
        </p:txBody>
      </p:sp>
    </p:spTree>
    <p:extLst>
      <p:ext uri="{BB962C8B-B14F-4D97-AF65-F5344CB8AC3E}">
        <p14:creationId xmlns:p14="http://schemas.microsoft.com/office/powerpoint/2010/main" val="34642312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5A0E3A-0C98-4EA0-AAC9-F2996360A904}" type="datetimeFigureOut">
              <a:rPr lang="en-US" smtClean="0"/>
              <a:t>11/2/2023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AE1FE-786B-4B83-86A4-F53D629261B4}" type="slidenum">
              <a:rPr lang="en-US" smtClean="0"/>
              <a:t>‹#›</a:t>
            </a:fld>
            <a:endParaRPr lang="en-US" dirty="0"/>
          </a:p>
        </p:txBody>
      </p:sp>
    </p:spTree>
    <p:extLst>
      <p:ext uri="{BB962C8B-B14F-4D97-AF65-F5344CB8AC3E}">
        <p14:creationId xmlns:p14="http://schemas.microsoft.com/office/powerpoint/2010/main" val="1015498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AE1FE-786B-4B83-86A4-F53D629261B4}" type="slidenum">
              <a:rPr lang="en-US" smtClean="0"/>
              <a:t>1</a:t>
            </a:fld>
            <a:endParaRPr lang="en-US" dirty="0"/>
          </a:p>
        </p:txBody>
      </p:sp>
    </p:spTree>
    <p:extLst>
      <p:ext uri="{BB962C8B-B14F-4D97-AF65-F5344CB8AC3E}">
        <p14:creationId xmlns:p14="http://schemas.microsoft.com/office/powerpoint/2010/main" val="1976850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AE1FE-786B-4B83-86A4-F53D629261B4}" type="slidenum">
              <a:rPr lang="en-US" smtClean="0"/>
              <a:t>17</a:t>
            </a:fld>
            <a:endParaRPr lang="en-US" dirty="0"/>
          </a:p>
        </p:txBody>
      </p:sp>
    </p:spTree>
    <p:extLst>
      <p:ext uri="{BB962C8B-B14F-4D97-AF65-F5344CB8AC3E}">
        <p14:creationId xmlns:p14="http://schemas.microsoft.com/office/powerpoint/2010/main" val="1514508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11/2/2023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 xmlns:a16="http://schemas.microsoft.com/office/drawing/2014/main" id="{93F2CC0B-D5F1-40B8-9CC6-4A36850B66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 y="10"/>
            <a:ext cx="12192000" cy="6857990"/>
          </a:xfrm>
          <a:prstGeom prst="rect">
            <a:avLst/>
          </a:prstGeom>
        </p:spPr>
      </p:pic>
      <p:sp>
        <p:nvSpPr>
          <p:cNvPr id="2" name="Title 1">
            <a:extLst>
              <a:ext uri="{FF2B5EF4-FFF2-40B4-BE49-F238E27FC236}">
                <a16:creationId xmlns="" xmlns:a16="http://schemas.microsoft.com/office/drawing/2014/main" id="{F266081D-517B-5D43-A7B4-E67DDEDC0B31}"/>
              </a:ext>
            </a:extLst>
          </p:cNvPr>
          <p:cNvSpPr>
            <a:spLocks noGrp="1"/>
          </p:cNvSpPr>
          <p:nvPr>
            <p:ph type="ctrTitle"/>
          </p:nvPr>
        </p:nvSpPr>
        <p:spPr>
          <a:xfrm>
            <a:off x="922561" y="233733"/>
            <a:ext cx="9632547" cy="2262781"/>
          </a:xfrm>
        </p:spPr>
        <p:txBody>
          <a:bodyPr>
            <a:normAutofit fontScale="90000"/>
          </a:bodyPr>
          <a:lstStyle/>
          <a:p>
            <a:r>
              <a:rPr lang="en-GB" b="1" dirty="0" smtClean="0">
                <a:solidFill>
                  <a:schemeClr val="accent5">
                    <a:lumMod val="50000"/>
                  </a:schemeClr>
                </a:solidFill>
              </a:rPr>
              <a:t>Analysing</a:t>
            </a:r>
            <a:r>
              <a:rPr lang="en-US" b="1" dirty="0" smtClean="0">
                <a:solidFill>
                  <a:schemeClr val="accent5">
                    <a:lumMod val="50000"/>
                  </a:schemeClr>
                </a:solidFill>
              </a:rPr>
              <a:t> </a:t>
            </a:r>
            <a:r>
              <a:rPr lang="en-US" b="1" dirty="0">
                <a:solidFill>
                  <a:schemeClr val="accent5">
                    <a:lumMod val="50000"/>
                  </a:schemeClr>
                </a:solidFill>
              </a:rPr>
              <a:t>the impact of social media on the mental health of the UK teenagers</a:t>
            </a:r>
          </a:p>
        </p:txBody>
      </p:sp>
      <p:sp>
        <p:nvSpPr>
          <p:cNvPr id="13" name="Subtitle 12">
            <a:extLst>
              <a:ext uri="{FF2B5EF4-FFF2-40B4-BE49-F238E27FC236}">
                <a16:creationId xmlns="" xmlns:a16="http://schemas.microsoft.com/office/drawing/2014/main" id="{F05262DB-6398-4AF9-96A3-041CFB112303}"/>
              </a:ext>
            </a:extLst>
          </p:cNvPr>
          <p:cNvSpPr>
            <a:spLocks noGrp="1"/>
          </p:cNvSpPr>
          <p:nvPr>
            <p:ph type="subTitle" idx="1"/>
          </p:nvPr>
        </p:nvSpPr>
        <p:spPr>
          <a:xfrm>
            <a:off x="1194066" y="3145804"/>
            <a:ext cx="5100630" cy="3547085"/>
          </a:xfrm>
        </p:spPr>
        <p:txBody>
          <a:bodyPr>
            <a:normAutofit/>
          </a:bodyPr>
          <a:lstStyle/>
          <a:p>
            <a:endParaRPr lang="en-US" sz="2600" b="1" dirty="0" smtClean="0">
              <a:solidFill>
                <a:schemeClr val="accent6">
                  <a:lumMod val="50000"/>
                </a:schemeClr>
              </a:solidFill>
            </a:endParaRPr>
          </a:p>
          <a:p>
            <a:r>
              <a:rPr lang="en-US" sz="2600" b="1" dirty="0" smtClean="0">
                <a:solidFill>
                  <a:schemeClr val="accent6">
                    <a:lumMod val="50000"/>
                  </a:schemeClr>
                </a:solidFill>
              </a:rPr>
              <a:t>Component 1</a:t>
            </a:r>
          </a:p>
          <a:p>
            <a:endParaRPr lang="en-US" b="1" dirty="0" smtClean="0"/>
          </a:p>
          <a:p>
            <a:endParaRPr lang="en-US" b="1" dirty="0"/>
          </a:p>
          <a:p>
            <a:endParaRPr lang="en-US" b="1" dirty="0" smtClean="0"/>
          </a:p>
          <a:p>
            <a:endParaRPr lang="en-US" b="1" dirty="0"/>
          </a:p>
          <a:p>
            <a:r>
              <a:rPr lang="en-US" b="1" dirty="0" smtClean="0"/>
              <a:t>					</a:t>
            </a:r>
          </a:p>
          <a:p>
            <a:r>
              <a:rPr lang="en-US" b="1" dirty="0"/>
              <a:t>	</a:t>
            </a:r>
            <a:r>
              <a:rPr lang="en-US" b="1" dirty="0" smtClean="0"/>
              <a:t>				Student ID:</a:t>
            </a:r>
            <a:endParaRPr lang="en-US" dirty="0"/>
          </a:p>
        </p:txBody>
      </p:sp>
      <p:grpSp>
        <p:nvGrpSpPr>
          <p:cNvPr id="20" name="Group 19">
            <a:extLst>
              <a:ext uri="{FF2B5EF4-FFF2-40B4-BE49-F238E27FC236}">
                <a16:creationId xmlns="" xmlns:a16="http://schemas.microsoft.com/office/drawing/2014/main" id="{631C6CE6-1810-44ED-A6D7-3FF53040AE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 xmlns:a16="http://schemas.microsoft.com/office/drawing/2014/main" id="{1F6D8BFE-D0D0-4BAE-9D5A-701DE7D3CEE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 xmlns:a16="http://schemas.microsoft.com/office/drawing/2014/main" id="{53F86D30-CEDB-4D96-AF73-AA3CD5A437B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 xmlns:a16="http://schemas.microsoft.com/office/drawing/2014/main" id="{F5187540-C4C8-410C-A395-69FCB1C86C2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 xmlns:a16="http://schemas.microsoft.com/office/drawing/2014/main" id="{75BD6E4A-797C-451B-B08F-D99C1A9D13F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 xmlns:a16="http://schemas.microsoft.com/office/drawing/2014/main" id="{0D241082-BAFA-462E-827B-5814B020F5C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 xmlns:a16="http://schemas.microsoft.com/office/drawing/2014/main" id="{2920CCBD-116D-450B-9608-99F05F7D78A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 xmlns:a16="http://schemas.microsoft.com/office/drawing/2014/main" id="{A57CD3DE-CEAF-4BD4-A5EF-24B3E622BB5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 xmlns:a16="http://schemas.microsoft.com/office/drawing/2014/main" id="{4EC3258C-366B-4629-A7D3-5173D3637D8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 xmlns:a16="http://schemas.microsoft.com/office/drawing/2014/main" id="{D444D63A-CE2B-4ACD-BA0E-4ADECAD86F0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 xmlns:a16="http://schemas.microsoft.com/office/drawing/2014/main" id="{7A504DF6-187A-4A54-96E8-3F3F28AAAA3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 xmlns:a16="http://schemas.microsoft.com/office/drawing/2014/main" id="{FE04C6F5-6DC5-4C7E-9278-9BE624FC782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 xmlns:a16="http://schemas.microsoft.com/office/drawing/2014/main" id="{94A02D9B-E6A9-4D6A-9D2A-D81C7680245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 xmlns:a16="http://schemas.microsoft.com/office/drawing/2014/main" id="{B78034A6-3565-46AA-9E73-1C954666ABB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 xmlns:a16="http://schemas.microsoft.com/office/drawing/2014/main" id="{04947AA2-A772-42CB-9CEC-065095D3DC7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 xmlns:a16="http://schemas.microsoft.com/office/drawing/2014/main" id="{83C52D84-DEC1-4E16-972E-8EEA5D52245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 xmlns:a16="http://schemas.microsoft.com/office/drawing/2014/main" id="{2036A28D-EF09-41F7-906F-CF4053615AE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 xmlns:a16="http://schemas.microsoft.com/office/drawing/2014/main" id="{EE8D92C7-C907-4120-95E3-80E3DC85BBA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 xmlns:a16="http://schemas.microsoft.com/office/drawing/2014/main" id="{BBCEAAB8-CD22-41D7-B330-702682A27CE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 xmlns:a16="http://schemas.microsoft.com/office/drawing/2014/main" id="{6BBC1FEE-3D72-492B-8D8A-BE1A55076F9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 xmlns:a16="http://schemas.microsoft.com/office/drawing/2014/main" id="{C28C6E5C-C393-435C-96A1-AA2859BDCB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 xmlns:a16="http://schemas.microsoft.com/office/drawing/2014/main" id="{2C2C991F-AC51-4DF5-B8DD-19B08C1CBF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 xmlns:a16="http://schemas.microsoft.com/office/drawing/2014/main" id="{9C916B5F-285D-4F5A-9085-6781753AFB3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 xmlns:a16="http://schemas.microsoft.com/office/drawing/2014/main" id="{0375DD5F-9D17-4873-B697-3D44A5EBEC7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 xmlns:a16="http://schemas.microsoft.com/office/drawing/2014/main" id="{A159BBC7-6A8B-4612-94A8-56323452C7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 xmlns:a16="http://schemas.microsoft.com/office/drawing/2014/main" id="{177C901C-F8DE-4C99-95C8-F8CA1B84F7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 xmlns:a16="http://schemas.microsoft.com/office/drawing/2014/main" id="{D1D655F2-6D15-4265-ADEE-EF0075C139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9">
            <a:extLst>
              <a:ext uri="{FF2B5EF4-FFF2-40B4-BE49-F238E27FC236}">
                <a16:creationId xmlns="" xmlns:a16="http://schemas.microsoft.com/office/drawing/2014/main" id="{3248A930-1A6E-4EFB-8213-D1AC735BE0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4" name="Picture 3"/>
          <p:cNvPicPr>
            <a:picLocks noChangeAspect="1"/>
          </p:cNvPicPr>
          <p:nvPr/>
        </p:nvPicPr>
        <p:blipFill rotWithShape="1">
          <a:blip r:embed="rId4"/>
          <a:srcRect l="26786" t="2873" r="32715"/>
          <a:stretch/>
        </p:blipFill>
        <p:spPr>
          <a:xfrm>
            <a:off x="6934900" y="1755207"/>
            <a:ext cx="4616894" cy="4896034"/>
          </a:xfrm>
          <a:prstGeom prst="rect">
            <a:avLst/>
          </a:prstGeom>
        </p:spPr>
      </p:pic>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smtClean="0"/>
              <a:t>Overview</a:t>
            </a:r>
            <a:endParaRPr lang="en-GB" b="1" dirty="0"/>
          </a:p>
        </p:txBody>
      </p:sp>
      <p:sp>
        <p:nvSpPr>
          <p:cNvPr id="3" name="Content Placeholder 2"/>
          <p:cNvSpPr>
            <a:spLocks noGrp="1"/>
          </p:cNvSpPr>
          <p:nvPr>
            <p:ph idx="1"/>
          </p:nvPr>
        </p:nvSpPr>
        <p:spPr>
          <a:xfrm>
            <a:off x="2592925" y="2452910"/>
            <a:ext cx="8915400" cy="3777622"/>
          </a:xfrm>
        </p:spPr>
        <p:txBody>
          <a:bodyPr>
            <a:normAutofit/>
          </a:bodyPr>
          <a:lstStyle/>
          <a:p>
            <a:endParaRPr lang="en-GB" sz="2000" dirty="0"/>
          </a:p>
        </p:txBody>
      </p:sp>
      <p:pic>
        <p:nvPicPr>
          <p:cNvPr id="1028" name="Picture 4" descr="Download Presentation Download Png HQ PNG Image | FreePNGIm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0159" y="442178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rotWithShape="1">
          <a:blip r:embed="rId3"/>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3496073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smtClean="0"/>
              <a:t>Introduction</a:t>
            </a:r>
            <a:endParaRPr lang="en-GB" b="1" dirty="0"/>
          </a:p>
        </p:txBody>
      </p:sp>
      <p:sp>
        <p:nvSpPr>
          <p:cNvPr id="3" name="Content Placeholder 2"/>
          <p:cNvSpPr>
            <a:spLocks noGrp="1"/>
          </p:cNvSpPr>
          <p:nvPr>
            <p:ph idx="1"/>
          </p:nvPr>
        </p:nvSpPr>
        <p:spPr>
          <a:xfrm>
            <a:off x="2266353" y="2452910"/>
            <a:ext cx="8915400" cy="3777622"/>
          </a:xfrm>
        </p:spPr>
        <p:txBody>
          <a:bodyPr>
            <a:normAutofit/>
          </a:bodyPr>
          <a:lstStyle/>
          <a:p>
            <a:r>
              <a:rPr lang="en-IN" sz="2400" b="1" dirty="0" smtClean="0"/>
              <a:t>Background of the Study</a:t>
            </a:r>
            <a:endParaRPr lang="en-GB" sz="2400" b="1" dirty="0"/>
          </a:p>
          <a:p>
            <a:pPr marL="0" indent="0">
              <a:buNone/>
            </a:pPr>
            <a:r>
              <a:rPr lang="en-IN" sz="2000" dirty="0" smtClean="0"/>
              <a:t>This section will present the background information about the research topic, along with real-time statistics</a:t>
            </a:r>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3901799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22" y="806990"/>
            <a:ext cx="8911687" cy="1280890"/>
          </a:xfrm>
        </p:spPr>
        <p:txBody>
          <a:bodyPr/>
          <a:lstStyle/>
          <a:p>
            <a:pPr algn="ctr"/>
            <a:r>
              <a:rPr lang="en-IN" b="1" dirty="0" smtClean="0"/>
              <a:t>Rationale of the Study</a:t>
            </a:r>
            <a:endParaRPr lang="en-GB" b="1" dirty="0"/>
          </a:p>
        </p:txBody>
      </p:sp>
      <p:sp>
        <p:nvSpPr>
          <p:cNvPr id="3" name="Content Placeholder 2"/>
          <p:cNvSpPr>
            <a:spLocks noGrp="1"/>
          </p:cNvSpPr>
          <p:nvPr>
            <p:ph idx="1"/>
          </p:nvPr>
        </p:nvSpPr>
        <p:spPr>
          <a:xfrm>
            <a:off x="2266353" y="2452910"/>
            <a:ext cx="8915400" cy="3777622"/>
          </a:xfrm>
        </p:spPr>
        <p:txBody>
          <a:bodyPr>
            <a:normAutofit/>
          </a:bodyPr>
          <a:lstStyle/>
          <a:p>
            <a:pPr marL="0" indent="0">
              <a:buNone/>
            </a:pPr>
            <a:r>
              <a:rPr lang="en-IN" sz="2000" dirty="0" smtClean="0"/>
              <a:t>This section will specify the reason for conducting this study. </a:t>
            </a:r>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145266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258" y="796450"/>
            <a:ext cx="8911687" cy="1280890"/>
          </a:xfrm>
        </p:spPr>
        <p:txBody>
          <a:bodyPr/>
          <a:lstStyle/>
          <a:p>
            <a:pPr algn="ctr"/>
            <a:r>
              <a:rPr lang="en-IN" b="1" dirty="0" smtClean="0"/>
              <a:t>Research Aims and Objectives</a:t>
            </a:r>
            <a:endParaRPr lang="en-GB" b="1" dirty="0"/>
          </a:p>
        </p:txBody>
      </p:sp>
      <p:sp>
        <p:nvSpPr>
          <p:cNvPr id="3" name="Content Placeholder 2"/>
          <p:cNvSpPr>
            <a:spLocks noGrp="1"/>
          </p:cNvSpPr>
          <p:nvPr>
            <p:ph idx="1"/>
          </p:nvPr>
        </p:nvSpPr>
        <p:spPr>
          <a:xfrm>
            <a:off x="1881433" y="2240997"/>
            <a:ext cx="8915400" cy="4055300"/>
          </a:xfrm>
        </p:spPr>
        <p:txBody>
          <a:bodyPr>
            <a:normAutofit/>
          </a:bodyPr>
          <a:lstStyle/>
          <a:p>
            <a:r>
              <a:rPr lang="en-IN" sz="2000" dirty="0" smtClean="0"/>
              <a:t>The main aim of this research is to analyse the positive and negative impact of social media on the mental health of the teenagers, especially in the UK. Following this aim, the objectives of this research are:</a:t>
            </a:r>
          </a:p>
          <a:p>
            <a:pPr lvl="1"/>
            <a:r>
              <a:rPr lang="en-IN" sz="1700" dirty="0"/>
              <a:t>To investigate different social </a:t>
            </a:r>
            <a:r>
              <a:rPr lang="en-IN" sz="1700" dirty="0" smtClean="0"/>
              <a:t>media platforms used and accessed by the teenagers in the UK</a:t>
            </a:r>
          </a:p>
          <a:p>
            <a:pPr lvl="1"/>
            <a:r>
              <a:rPr lang="en-IN" sz="1700" dirty="0" smtClean="0"/>
              <a:t>To identify whether there is positive or negative impact of social media on UK teenagers’ mental health </a:t>
            </a:r>
          </a:p>
          <a:p>
            <a:pPr lvl="1"/>
            <a:r>
              <a:rPr lang="en-IN" sz="1700" dirty="0" smtClean="0"/>
              <a:t>To examine the relation between the frequency of social media usage and the UK teenagers’ mental health</a:t>
            </a:r>
          </a:p>
        </p:txBody>
      </p:sp>
      <p:pic>
        <p:nvPicPr>
          <p:cNvPr id="4" name="Picture 3"/>
          <p:cNvPicPr>
            <a:picLocks noChangeAspect="1"/>
          </p:cNvPicPr>
          <p:nvPr/>
        </p:nvPicPr>
        <p:blipFill rotWithShape="1">
          <a:blip r:embed="rId2"/>
          <a:srcRect l="576" t="18496" r="41140" b="2604"/>
          <a:stretch/>
        </p:blipFill>
        <p:spPr>
          <a:xfrm>
            <a:off x="9219379" y="269594"/>
            <a:ext cx="2886125" cy="1800497"/>
          </a:xfrm>
          <a:prstGeom prst="ellipse">
            <a:avLst/>
          </a:prstGeom>
        </p:spPr>
      </p:pic>
    </p:spTree>
    <p:extLst>
      <p:ext uri="{BB962C8B-B14F-4D97-AF65-F5344CB8AC3E}">
        <p14:creationId xmlns:p14="http://schemas.microsoft.com/office/powerpoint/2010/main" val="3397793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760" y="979522"/>
            <a:ext cx="8911687" cy="1280890"/>
          </a:xfrm>
        </p:spPr>
        <p:txBody>
          <a:bodyPr/>
          <a:lstStyle/>
          <a:p>
            <a:pPr algn="ctr"/>
            <a:r>
              <a:rPr lang="en-IN" b="1" dirty="0" smtClean="0"/>
              <a:t>Research Questions</a:t>
            </a:r>
            <a:endParaRPr lang="en-GB" b="1" dirty="0"/>
          </a:p>
        </p:txBody>
      </p:sp>
      <p:sp>
        <p:nvSpPr>
          <p:cNvPr id="3" name="Content Placeholder 2"/>
          <p:cNvSpPr>
            <a:spLocks noGrp="1"/>
          </p:cNvSpPr>
          <p:nvPr>
            <p:ph idx="1"/>
          </p:nvPr>
        </p:nvSpPr>
        <p:spPr>
          <a:xfrm>
            <a:off x="2051250" y="2450733"/>
            <a:ext cx="8915400" cy="3022604"/>
          </a:xfrm>
        </p:spPr>
        <p:txBody>
          <a:bodyPr>
            <a:normAutofit/>
          </a:bodyPr>
          <a:lstStyle/>
          <a:p>
            <a:r>
              <a:rPr lang="en-IN" sz="2000" dirty="0" smtClean="0"/>
              <a:t>The following research questions will be addressed and answered in this project:</a:t>
            </a:r>
          </a:p>
          <a:p>
            <a:pPr lvl="1"/>
            <a:r>
              <a:rPr lang="en-IN" sz="1700" dirty="0" smtClean="0"/>
              <a:t>What are the different </a:t>
            </a:r>
            <a:r>
              <a:rPr lang="en-IN" sz="1700" dirty="0"/>
              <a:t>social </a:t>
            </a:r>
            <a:r>
              <a:rPr lang="en-IN" sz="1700" dirty="0" smtClean="0"/>
              <a:t>media platforms used and accessed by the teenagers in the UK?</a:t>
            </a:r>
          </a:p>
          <a:p>
            <a:pPr lvl="1"/>
            <a:r>
              <a:rPr lang="en-IN" sz="1700" dirty="0" smtClean="0"/>
              <a:t>Is there a positive or negative impact of social media on UK teenagers’ mental health?</a:t>
            </a:r>
          </a:p>
          <a:p>
            <a:pPr lvl="1"/>
            <a:r>
              <a:rPr lang="en-IN" sz="1700" dirty="0" smtClean="0"/>
              <a:t>What is the relation between the frequency of social media usage and the UK teenagers’ mental health</a:t>
            </a:r>
          </a:p>
        </p:txBody>
      </p:sp>
      <p:pic>
        <p:nvPicPr>
          <p:cNvPr id="4" name="Picture 3"/>
          <p:cNvPicPr>
            <a:picLocks noChangeAspect="1"/>
          </p:cNvPicPr>
          <p:nvPr/>
        </p:nvPicPr>
        <p:blipFill rotWithShape="1">
          <a:blip r:embed="rId2"/>
          <a:srcRect l="576" t="18496" r="41140" b="2604"/>
          <a:stretch/>
        </p:blipFill>
        <p:spPr>
          <a:xfrm>
            <a:off x="8807516" y="269594"/>
            <a:ext cx="2886125" cy="1800497"/>
          </a:xfrm>
          <a:prstGeom prst="ellipse">
            <a:avLst/>
          </a:prstGeom>
        </p:spPr>
      </p:pic>
    </p:spTree>
    <p:extLst>
      <p:ext uri="{BB962C8B-B14F-4D97-AF65-F5344CB8AC3E}">
        <p14:creationId xmlns:p14="http://schemas.microsoft.com/office/powerpoint/2010/main" val="3811072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smtClean="0"/>
              <a:t>Research Methodology</a:t>
            </a:r>
            <a:endParaRPr lang="en-GB" b="1" dirty="0"/>
          </a:p>
        </p:txBody>
      </p:sp>
      <p:sp>
        <p:nvSpPr>
          <p:cNvPr id="3" name="Content Placeholder 2"/>
          <p:cNvSpPr>
            <a:spLocks noGrp="1"/>
          </p:cNvSpPr>
          <p:nvPr>
            <p:ph idx="1"/>
          </p:nvPr>
        </p:nvSpPr>
        <p:spPr>
          <a:xfrm>
            <a:off x="8114525" y="2754885"/>
            <a:ext cx="3864114" cy="3425989"/>
          </a:xfrm>
        </p:spPr>
        <p:txBody>
          <a:bodyPr>
            <a:normAutofit/>
          </a:bodyPr>
          <a:lstStyle/>
          <a:p>
            <a:r>
              <a:rPr lang="en-IN" sz="2400" b="1" dirty="0" smtClean="0"/>
              <a:t>Research Design</a:t>
            </a:r>
          </a:p>
          <a:p>
            <a:pPr marL="0" indent="0">
              <a:buNone/>
            </a:pPr>
            <a:r>
              <a:rPr lang="en-IN" sz="2000" dirty="0" smtClean="0"/>
              <a:t>The research design in this study will be based on methods and techniques illustrated in the ‘Research Onion </a:t>
            </a:r>
            <a:r>
              <a:rPr lang="en-IN" sz="2000" dirty="0"/>
              <a:t>Framework’ proposed by Saunders, Lewis and Thornhill (Saunders, et al., 2019). </a:t>
            </a:r>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1026" name="Picture 2" descr="Guide to Understanding the Research Onion | 15 Wri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0169" y="1651131"/>
            <a:ext cx="6626798" cy="473442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949527" y="6385559"/>
            <a:ext cx="3530674" cy="38601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IN" sz="1600" b="1" dirty="0" smtClean="0"/>
              <a:t>Source: </a:t>
            </a:r>
            <a:r>
              <a:rPr lang="en-IN" sz="1600" dirty="0" smtClean="0"/>
              <a:t>Saunders, et al. (2019)</a:t>
            </a:r>
            <a:endParaRPr lang="en-GB" sz="1600" dirty="0"/>
          </a:p>
        </p:txBody>
      </p:sp>
    </p:spTree>
    <p:extLst>
      <p:ext uri="{BB962C8B-B14F-4D97-AF65-F5344CB8AC3E}">
        <p14:creationId xmlns:p14="http://schemas.microsoft.com/office/powerpoint/2010/main" val="797967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smtClean="0"/>
              <a:t>Research Methodology</a:t>
            </a:r>
            <a:endParaRPr lang="en-GB" b="1" dirty="0"/>
          </a:p>
        </p:txBody>
      </p:sp>
      <p:sp>
        <p:nvSpPr>
          <p:cNvPr id="3" name="Content Placeholder 2"/>
          <p:cNvSpPr>
            <a:spLocks noGrp="1"/>
          </p:cNvSpPr>
          <p:nvPr>
            <p:ph idx="1"/>
          </p:nvPr>
        </p:nvSpPr>
        <p:spPr>
          <a:xfrm>
            <a:off x="4367283" y="2289136"/>
            <a:ext cx="7611355" cy="4466505"/>
          </a:xfrm>
        </p:spPr>
        <p:txBody>
          <a:bodyPr>
            <a:normAutofit/>
          </a:bodyPr>
          <a:lstStyle/>
          <a:p>
            <a:r>
              <a:rPr lang="en-IN" sz="2400" b="1" dirty="0" smtClean="0"/>
              <a:t>Research Strategy</a:t>
            </a:r>
          </a:p>
          <a:p>
            <a:pPr marL="0" indent="0">
              <a:buNone/>
            </a:pPr>
            <a:r>
              <a:rPr lang="en-IN" sz="2000" dirty="0" smtClean="0"/>
              <a:t>This research will adopt a survey strategy to analyse the impact of social media on the mental health of the UK teenagers. This strategy helps to systematically gather data from a specific group of individuals to generalise the perspective and attitude of a larger population (Fowler, 2013). Using survey strategy, this study researcher will prepare an online questionnaire, featuring 15 questions related to the research aims and objectives. The questionnaire will be designed on Microsoft Forms and the link will be shared through text messages on social media platforms, like Instagram and Facebook, as well as on WhatsApp. </a:t>
            </a:r>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2050" name="Picture 2" descr="The Difference Between Survey And Questionnaire – Drag'n Surve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009" y="2716669"/>
            <a:ext cx="3762232" cy="3411176"/>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312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smtClean="0"/>
              <a:t>Research Methodology</a:t>
            </a:r>
            <a:endParaRPr lang="en-GB" b="1" dirty="0"/>
          </a:p>
        </p:txBody>
      </p:sp>
      <p:sp>
        <p:nvSpPr>
          <p:cNvPr id="3" name="Content Placeholder 2"/>
          <p:cNvSpPr>
            <a:spLocks noGrp="1"/>
          </p:cNvSpPr>
          <p:nvPr>
            <p:ph idx="1"/>
          </p:nvPr>
        </p:nvSpPr>
        <p:spPr>
          <a:xfrm>
            <a:off x="1488429" y="2087879"/>
            <a:ext cx="7764753" cy="4490341"/>
          </a:xfrm>
        </p:spPr>
        <p:txBody>
          <a:bodyPr>
            <a:normAutofit/>
          </a:bodyPr>
          <a:lstStyle/>
          <a:p>
            <a:r>
              <a:rPr lang="en-IN" sz="2400" b="1" dirty="0" smtClean="0"/>
              <a:t>Sampling Method</a:t>
            </a:r>
          </a:p>
          <a:p>
            <a:pPr lvl="1"/>
            <a:r>
              <a:rPr lang="en-IN" sz="2000" b="1" dirty="0" smtClean="0"/>
              <a:t>Sample Size</a:t>
            </a:r>
          </a:p>
          <a:p>
            <a:pPr marL="457200" lvl="1" indent="0">
              <a:buNone/>
            </a:pPr>
            <a:r>
              <a:rPr lang="en-IN" dirty="0" smtClean="0"/>
              <a:t>Sample size refers to the number of people participating in the </a:t>
            </a:r>
            <a:r>
              <a:rPr lang="en-IN" dirty="0"/>
              <a:t>research (Crowther and Lancaster, </a:t>
            </a:r>
            <a:r>
              <a:rPr lang="en-IN" dirty="0" smtClean="0"/>
              <a:t>2012). The aim of this research is to analyse the impact of social media on mental health of the teenagers and therefore the target sample will include social media users and followers. Additionally, this study will consider a sample size of 50 participants to answer the survey questions in short time span. </a:t>
            </a:r>
          </a:p>
          <a:p>
            <a:pPr marL="457200" lvl="1" indent="0">
              <a:buNone/>
            </a:pPr>
            <a:endParaRPr lang="en-IN" dirty="0"/>
          </a:p>
          <a:p>
            <a:pPr lvl="1"/>
            <a:r>
              <a:rPr lang="en-IN" sz="2000" b="1" dirty="0" smtClean="0"/>
              <a:t>Sampling Method</a:t>
            </a:r>
          </a:p>
          <a:p>
            <a:pPr marL="457200" lvl="1" indent="0">
              <a:buNone/>
            </a:pPr>
            <a:r>
              <a:rPr lang="en-IN" dirty="0" smtClean="0"/>
              <a:t>This study will use non-probability convenience sampling method as it is cost-effective and time-saving method to collect data from the people who are easily available and ready to participate in the </a:t>
            </a:r>
            <a:r>
              <a:rPr lang="en-IN" dirty="0"/>
              <a:t>research </a:t>
            </a:r>
            <a:r>
              <a:rPr lang="en-IN" dirty="0" smtClean="0"/>
              <a:t>(</a:t>
            </a:r>
            <a:r>
              <a:rPr lang="en-IN" dirty="0" err="1" smtClean="0"/>
              <a:t>Elfil</a:t>
            </a:r>
            <a:r>
              <a:rPr lang="en-IN" dirty="0" smtClean="0"/>
              <a:t> </a:t>
            </a:r>
            <a:r>
              <a:rPr lang="en-IN" dirty="0"/>
              <a:t>and </a:t>
            </a:r>
            <a:r>
              <a:rPr lang="en-IN" dirty="0" err="1"/>
              <a:t>Negida</a:t>
            </a:r>
            <a:r>
              <a:rPr lang="en-IN" dirty="0"/>
              <a:t>, 2017).</a:t>
            </a:r>
            <a:endParaRPr lang="en-GB"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5" name="Picture 4"/>
          <p:cNvPicPr>
            <a:picLocks noChangeAspect="1"/>
          </p:cNvPicPr>
          <p:nvPr/>
        </p:nvPicPr>
        <p:blipFill>
          <a:blip r:embed="rId3"/>
          <a:stretch>
            <a:fillRect/>
          </a:stretch>
        </p:blipFill>
        <p:spPr>
          <a:xfrm>
            <a:off x="9348602" y="2662079"/>
            <a:ext cx="2630037" cy="1493861"/>
          </a:xfrm>
          <a:prstGeom prst="rect">
            <a:avLst/>
          </a:prstGeom>
        </p:spPr>
      </p:pic>
      <p:pic>
        <p:nvPicPr>
          <p:cNvPr id="6" name="Picture 5"/>
          <p:cNvPicPr>
            <a:picLocks noChangeAspect="1"/>
          </p:cNvPicPr>
          <p:nvPr/>
        </p:nvPicPr>
        <p:blipFill rotWithShape="1">
          <a:blip r:embed="rId4"/>
          <a:srcRect l="11995" t="21968" r="11060" b="5263"/>
          <a:stretch/>
        </p:blipFill>
        <p:spPr>
          <a:xfrm>
            <a:off x="9324422" y="4967785"/>
            <a:ext cx="2678395" cy="1596787"/>
          </a:xfrm>
          <a:prstGeom prst="rect">
            <a:avLst/>
          </a:prstGeom>
        </p:spPr>
      </p:pic>
    </p:spTree>
    <p:extLst>
      <p:ext uri="{BB962C8B-B14F-4D97-AF65-F5344CB8AC3E}">
        <p14:creationId xmlns:p14="http://schemas.microsoft.com/office/powerpoint/2010/main" val="909802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205" y="806990"/>
            <a:ext cx="8911687" cy="1280890"/>
          </a:xfrm>
        </p:spPr>
        <p:txBody>
          <a:bodyPr/>
          <a:lstStyle/>
          <a:p>
            <a:pPr algn="ctr"/>
            <a:r>
              <a:rPr lang="en-IN" b="1" dirty="0" smtClean="0"/>
              <a:t>Data Collection Methods</a:t>
            </a:r>
            <a:endParaRPr lang="en-GB" b="1" dirty="0"/>
          </a:p>
        </p:txBody>
      </p:sp>
      <p:sp>
        <p:nvSpPr>
          <p:cNvPr id="3" name="Content Placeholder 2"/>
          <p:cNvSpPr>
            <a:spLocks noGrp="1"/>
          </p:cNvSpPr>
          <p:nvPr>
            <p:ph idx="1"/>
          </p:nvPr>
        </p:nvSpPr>
        <p:spPr>
          <a:xfrm>
            <a:off x="1516595" y="2355252"/>
            <a:ext cx="7326959" cy="4168947"/>
          </a:xfrm>
        </p:spPr>
        <p:txBody>
          <a:bodyPr>
            <a:normAutofit fontScale="92500" lnSpcReduction="10000"/>
          </a:bodyPr>
          <a:lstStyle/>
          <a:p>
            <a:pPr marL="0" indent="0">
              <a:buNone/>
            </a:pPr>
            <a:r>
              <a:rPr lang="en-IN" sz="2000" dirty="0" smtClean="0"/>
              <a:t>This research will gather primary data to analyse the impact of social media on the mental health of the UK teenagers. Saunders, et al. (2019) described primary data as new, first-hand and original information gathered for the purpose of specific research. It offers latest information that may be not be available in any secondary sources, like books and </a:t>
            </a:r>
            <a:r>
              <a:rPr lang="en-IN" sz="2000" dirty="0"/>
              <a:t>research papers (</a:t>
            </a:r>
            <a:r>
              <a:rPr lang="en-IN" sz="2000" dirty="0" err="1"/>
              <a:t>Mcneill</a:t>
            </a:r>
            <a:r>
              <a:rPr lang="en-IN" sz="2000" dirty="0"/>
              <a:t> and Chapman, 2005). </a:t>
            </a:r>
            <a:r>
              <a:rPr lang="en-IN" sz="2000" dirty="0" smtClean="0"/>
              <a:t>In this research, online survey questionnaire method will be used to collect primary data from 50 participants. The questionnaire link will be shared with these participants on social media platforms and WhatsApp and their responses will be automatically recorded on Microsoft Forms, the tool used for preparing survey questionnaire. Before collecting the data, the researcher will take participants’ consent on the consent form attached with the questionnaire.</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5" name="Picture 4"/>
          <p:cNvPicPr>
            <a:picLocks noChangeAspect="1"/>
          </p:cNvPicPr>
          <p:nvPr/>
        </p:nvPicPr>
        <p:blipFill rotWithShape="1">
          <a:blip r:embed="rId3"/>
          <a:srcRect l="31707" r="26024"/>
          <a:stretch/>
        </p:blipFill>
        <p:spPr>
          <a:xfrm>
            <a:off x="9353737" y="2357147"/>
            <a:ext cx="2624902" cy="4330256"/>
          </a:xfrm>
          <a:prstGeom prst="rect">
            <a:avLst/>
          </a:prstGeom>
        </p:spPr>
      </p:pic>
    </p:spTree>
    <p:extLst>
      <p:ext uri="{BB962C8B-B14F-4D97-AF65-F5344CB8AC3E}">
        <p14:creationId xmlns:p14="http://schemas.microsoft.com/office/powerpoint/2010/main" val="3961679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205" y="806990"/>
            <a:ext cx="8911687" cy="1280890"/>
          </a:xfrm>
        </p:spPr>
        <p:txBody>
          <a:bodyPr/>
          <a:lstStyle/>
          <a:p>
            <a:pPr algn="ctr"/>
            <a:r>
              <a:rPr lang="en-IN" b="1" dirty="0" smtClean="0"/>
              <a:t>Data Analysis Technique</a:t>
            </a:r>
            <a:endParaRPr lang="en-GB" b="1" dirty="0"/>
          </a:p>
        </p:txBody>
      </p:sp>
      <p:sp>
        <p:nvSpPr>
          <p:cNvPr id="3" name="Content Placeholder 2"/>
          <p:cNvSpPr>
            <a:spLocks noGrp="1"/>
          </p:cNvSpPr>
          <p:nvPr>
            <p:ph idx="1"/>
          </p:nvPr>
        </p:nvSpPr>
        <p:spPr>
          <a:xfrm>
            <a:off x="2050869" y="2355252"/>
            <a:ext cx="8477794" cy="1942429"/>
          </a:xfrm>
        </p:spPr>
        <p:txBody>
          <a:bodyPr>
            <a:normAutofit/>
          </a:bodyPr>
          <a:lstStyle/>
          <a:p>
            <a:pPr marL="0" indent="0">
              <a:buNone/>
            </a:pPr>
            <a:r>
              <a:rPr lang="en-IN" sz="2000" dirty="0" smtClean="0"/>
              <a:t>The data collected from the research sample will be analysed on Microsoft Excel. This software will be used as Microsoft Forms allow easy downloading of the responses as a Pivotal table in the Microsoft Excel Sheet. Hence, it will be easy and simple for the researcher to analyse the data and create tables, charts and graphs.</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6" name="Picture 5"/>
          <p:cNvPicPr>
            <a:picLocks noChangeAspect="1"/>
          </p:cNvPicPr>
          <p:nvPr/>
        </p:nvPicPr>
        <p:blipFill>
          <a:blip r:embed="rId3"/>
          <a:stretch>
            <a:fillRect/>
          </a:stretch>
        </p:blipFill>
        <p:spPr>
          <a:xfrm>
            <a:off x="4308232" y="4297681"/>
            <a:ext cx="3986682" cy="2400286"/>
          </a:xfrm>
          <a:prstGeom prst="rect">
            <a:avLst/>
          </a:prstGeom>
        </p:spPr>
      </p:pic>
    </p:spTree>
    <p:extLst>
      <p:ext uri="{BB962C8B-B14F-4D97-AF65-F5344CB8AC3E}">
        <p14:creationId xmlns:p14="http://schemas.microsoft.com/office/powerpoint/2010/main" val="1714602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smtClean="0"/>
              <a:t>Ethical Consideration</a:t>
            </a:r>
            <a:endParaRPr lang="en-GB" b="1" dirty="0"/>
          </a:p>
        </p:txBody>
      </p:sp>
      <p:sp>
        <p:nvSpPr>
          <p:cNvPr id="3" name="Content Placeholder 2"/>
          <p:cNvSpPr>
            <a:spLocks noGrp="1"/>
          </p:cNvSpPr>
          <p:nvPr>
            <p:ph idx="1"/>
          </p:nvPr>
        </p:nvSpPr>
        <p:spPr>
          <a:xfrm>
            <a:off x="2266353" y="2452910"/>
            <a:ext cx="8915400" cy="3777622"/>
          </a:xfrm>
        </p:spPr>
        <p:txBody>
          <a:bodyPr>
            <a:normAutofit lnSpcReduction="10000"/>
          </a:bodyPr>
          <a:lstStyle/>
          <a:p>
            <a:r>
              <a:rPr lang="en-IN" sz="2000" dirty="0" smtClean="0"/>
              <a:t>The researcher will comply with the following research ethics:</a:t>
            </a:r>
          </a:p>
          <a:p>
            <a:pPr lvl="1"/>
            <a:r>
              <a:rPr lang="en-IN" dirty="0" smtClean="0"/>
              <a:t>Compliance with the Data Protection Act of 2018 while collecting and processing the data. This Act restricts the researcher from misusing or mishandling participants’ data (GOV. UK, n. d.).</a:t>
            </a:r>
          </a:p>
          <a:p>
            <a:pPr lvl="1"/>
            <a:r>
              <a:rPr lang="en-IN" dirty="0" smtClean="0"/>
              <a:t>In accordance with the legislation, the research will obtain the consent of the participants before proceeding with the data collection through survey.</a:t>
            </a:r>
          </a:p>
          <a:p>
            <a:pPr lvl="1"/>
            <a:r>
              <a:rPr lang="en-IN" dirty="0" smtClean="0"/>
              <a:t>Participants’ confidentiality will be maintained by not gathering data related to their personal identity.</a:t>
            </a:r>
          </a:p>
          <a:p>
            <a:pPr lvl="1"/>
            <a:r>
              <a:rPr lang="en-IN" dirty="0" smtClean="0"/>
              <a:t>The research will collect data only for conducting this research and will not share the responses with any third person, as well as not change the responses to meet the purpose of the study</a:t>
            </a:r>
          </a:p>
          <a:p>
            <a:pPr lvl="1"/>
            <a:r>
              <a:rPr lang="en-IN" dirty="0" smtClean="0"/>
              <a:t>The data collected will be stored in a secured file for a specific period of time, after which it will be deleted permanently.</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1429614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193" y="806990"/>
            <a:ext cx="8911687" cy="1280890"/>
          </a:xfrm>
        </p:spPr>
        <p:txBody>
          <a:bodyPr/>
          <a:lstStyle/>
          <a:p>
            <a:pPr algn="ctr"/>
            <a:r>
              <a:rPr lang="en-IN" b="1" dirty="0" smtClean="0"/>
              <a:t>Implication of the Study</a:t>
            </a:r>
            <a:endParaRPr lang="en-GB" b="1" dirty="0"/>
          </a:p>
        </p:txBody>
      </p:sp>
      <p:sp>
        <p:nvSpPr>
          <p:cNvPr id="3" name="Content Placeholder 2"/>
          <p:cNvSpPr>
            <a:spLocks noGrp="1"/>
          </p:cNvSpPr>
          <p:nvPr>
            <p:ph idx="1"/>
          </p:nvPr>
        </p:nvSpPr>
        <p:spPr>
          <a:xfrm>
            <a:off x="2266353" y="2452910"/>
            <a:ext cx="8915400" cy="3777622"/>
          </a:xfrm>
        </p:spPr>
        <p:txBody>
          <a:bodyPr>
            <a:normAutofit/>
          </a:bodyPr>
          <a:lstStyle/>
          <a:p>
            <a:endParaRPr lang="en-IN" sz="2000" dirty="0" smtClean="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753345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628" y="806990"/>
            <a:ext cx="8911687" cy="1280890"/>
          </a:xfrm>
        </p:spPr>
        <p:txBody>
          <a:bodyPr/>
          <a:lstStyle/>
          <a:p>
            <a:pPr algn="ctr"/>
            <a:r>
              <a:rPr lang="en-IN" b="1" dirty="0" smtClean="0"/>
              <a:t>Plan of Work and Time Schedule</a:t>
            </a:r>
            <a:endParaRPr lang="en-GB" b="1" dirty="0"/>
          </a:p>
        </p:txBody>
      </p:sp>
      <p:sp>
        <p:nvSpPr>
          <p:cNvPr id="3" name="Content Placeholder 2"/>
          <p:cNvSpPr>
            <a:spLocks noGrp="1"/>
          </p:cNvSpPr>
          <p:nvPr>
            <p:ph idx="1"/>
          </p:nvPr>
        </p:nvSpPr>
        <p:spPr>
          <a:xfrm>
            <a:off x="4310743" y="2243903"/>
            <a:ext cx="7139231" cy="4209147"/>
          </a:xfrm>
        </p:spPr>
        <p:txBody>
          <a:bodyPr>
            <a:normAutofit lnSpcReduction="10000"/>
          </a:bodyPr>
          <a:lstStyle/>
          <a:p>
            <a:pPr marL="0" indent="0">
              <a:buNone/>
            </a:pPr>
            <a:r>
              <a:rPr lang="en-IN" sz="2000" dirty="0"/>
              <a:t>Plan of work refers to the research activities that will be undertaken by the researcher to complete this </a:t>
            </a:r>
            <a:r>
              <a:rPr lang="en-IN" sz="2000" dirty="0" smtClean="0"/>
              <a:t>study, whereas time </a:t>
            </a:r>
            <a:r>
              <a:rPr lang="en-IN" sz="2000" dirty="0"/>
              <a:t>schedule indicates the length of time that the researcher will take to complete each research </a:t>
            </a:r>
            <a:r>
              <a:rPr lang="en-IN" sz="2000" dirty="0" smtClean="0"/>
              <a:t>activity (Wilkinson and </a:t>
            </a:r>
            <a:r>
              <a:rPr lang="en-IN" sz="2000" dirty="0" err="1" smtClean="0"/>
              <a:t>Dokter</a:t>
            </a:r>
            <a:r>
              <a:rPr lang="en-IN" sz="2000" dirty="0" smtClean="0"/>
              <a:t>, 2023). </a:t>
            </a:r>
            <a:r>
              <a:rPr lang="en-IN" sz="2000" dirty="0"/>
              <a:t>The work plan and time schedule for this research is explained through the Gantt chart (as shown in the next slide). According to </a:t>
            </a:r>
            <a:r>
              <a:rPr lang="en-IN" sz="2000" dirty="0" smtClean="0"/>
              <a:t>Rose</a:t>
            </a:r>
            <a:r>
              <a:rPr lang="en-IN" sz="2000" dirty="0"/>
              <a:t>, et al. (2014), Gantt chart is the graphical illustration of timeline depicting research activities against time. It helps the researcher to track and monitor the activities as the research progresses. In this study, the researcher will take supervisor’s feedback after completion of each activity listed in the Gantt chart. </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5" name="Picture 4"/>
          <p:cNvPicPr>
            <a:picLocks noChangeAspect="1"/>
          </p:cNvPicPr>
          <p:nvPr/>
        </p:nvPicPr>
        <p:blipFill rotWithShape="1">
          <a:blip r:embed="rId3"/>
          <a:srcRect l="30983" t="18523" r="29318" b="3433"/>
          <a:stretch/>
        </p:blipFill>
        <p:spPr>
          <a:xfrm>
            <a:off x="868628" y="2607487"/>
            <a:ext cx="3156615" cy="3195091"/>
          </a:xfrm>
          <a:prstGeom prst="rect">
            <a:avLst/>
          </a:prstGeom>
        </p:spPr>
      </p:pic>
    </p:spTree>
    <p:extLst>
      <p:ext uri="{BB962C8B-B14F-4D97-AF65-F5344CB8AC3E}">
        <p14:creationId xmlns:p14="http://schemas.microsoft.com/office/powerpoint/2010/main" val="1176941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405114365"/>
              </p:ext>
            </p:extLst>
          </p:nvPr>
        </p:nvGraphicFramePr>
        <p:xfrm>
          <a:off x="456632" y="1234149"/>
          <a:ext cx="11461045" cy="5490972"/>
        </p:xfrm>
        <a:graphic>
          <a:graphicData uri="http://schemas.openxmlformats.org/drawingml/2006/table">
            <a:tbl>
              <a:tblPr bandRow="1">
                <a:tableStyleId>{8A107856-5554-42FB-B03E-39F5DBC370BA}</a:tableStyleId>
              </a:tblPr>
              <a:tblGrid>
                <a:gridCol w="6864823"/>
                <a:gridCol w="286603"/>
                <a:gridCol w="232011"/>
                <a:gridCol w="259308"/>
                <a:gridCol w="232012"/>
                <a:gridCol w="245660"/>
                <a:gridCol w="232012"/>
                <a:gridCol w="245659"/>
                <a:gridCol w="218364"/>
                <a:gridCol w="218365"/>
                <a:gridCol w="346604"/>
                <a:gridCol w="346604"/>
                <a:gridCol w="346604"/>
                <a:gridCol w="346604"/>
                <a:gridCol w="346604"/>
                <a:gridCol w="346604"/>
                <a:gridCol w="346604"/>
              </a:tblGrid>
              <a:tr h="372090">
                <a:tc>
                  <a:txBody>
                    <a:bodyPr/>
                    <a:lstStyle/>
                    <a:p>
                      <a:pPr>
                        <a:lnSpc>
                          <a:spcPct val="150000"/>
                        </a:lnSpc>
                        <a:spcAft>
                          <a:spcPts val="800"/>
                        </a:spcAft>
                      </a:pPr>
                      <a:r>
                        <a:rPr lang="en-GB" sz="1900" b="1" dirty="0" smtClean="0">
                          <a:effectLst/>
                          <a:latin typeface="+mj-lt"/>
                        </a:rPr>
                        <a:t>Research activities ↓                                            Weeks →</a:t>
                      </a:r>
                      <a:endParaRPr lang="en-GB" sz="1900" b="1"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2</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3</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4</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5</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6</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7</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8</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9</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10</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11</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12</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13</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14</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15</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16</a:t>
                      </a:r>
                      <a:endParaRPr lang="en-GB" sz="1900" b="1" dirty="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GB" sz="1580" dirty="0" smtClean="0">
                          <a:effectLst/>
                          <a:latin typeface="+mj-lt"/>
                        </a:rPr>
                        <a:t>Choose research topic </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C0000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24539">
                <a:tc>
                  <a:txBody>
                    <a:bodyPr/>
                    <a:lstStyle/>
                    <a:p>
                      <a:pPr>
                        <a:lnSpc>
                          <a:spcPct val="150000"/>
                        </a:lnSpc>
                        <a:spcAft>
                          <a:spcPts val="800"/>
                        </a:spcAft>
                      </a:pPr>
                      <a:r>
                        <a:rPr lang="en-GB" sz="1580" dirty="0" smtClean="0">
                          <a:effectLst/>
                          <a:latin typeface="+mj-lt"/>
                        </a:rPr>
                        <a:t>Prepare and present the research proposal</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FFC00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11244">
                <a:tc>
                  <a:txBody>
                    <a:bodyPr/>
                    <a:lstStyle/>
                    <a:p>
                      <a:pPr>
                        <a:lnSpc>
                          <a:spcPct val="150000"/>
                        </a:lnSpc>
                        <a:spcAft>
                          <a:spcPts val="800"/>
                        </a:spcAft>
                      </a:pPr>
                      <a:r>
                        <a:rPr lang="en-IN" sz="1580" b="0" dirty="0" smtClean="0">
                          <a:effectLst/>
                          <a:latin typeface="+mj-lt"/>
                          <a:ea typeface="Calibri" panose="020F0502020204030204" pitchFamily="34" charset="0"/>
                        </a:rPr>
                        <a:t>Gathering data for the literature review</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00B050"/>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GB" sz="1580" dirty="0" smtClean="0">
                          <a:effectLst/>
                          <a:latin typeface="+mj-lt"/>
                        </a:rPr>
                        <a:t>Drafting introduction</a:t>
                      </a:r>
                      <a:r>
                        <a:rPr lang="en-GB" sz="1580" baseline="0" dirty="0" smtClean="0">
                          <a:effectLst/>
                          <a:latin typeface="+mj-lt"/>
                        </a:rPr>
                        <a:t> chapter of the research</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00206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IN" sz="1580" b="0" kern="1200" dirty="0" smtClean="0">
                          <a:solidFill>
                            <a:schemeClr val="dk1"/>
                          </a:solidFill>
                          <a:effectLst/>
                          <a:latin typeface="+mn-lt"/>
                          <a:ea typeface="Calibri" panose="020F0502020204030204" pitchFamily="34" charset="0"/>
                          <a:cs typeface="+mn-cs"/>
                        </a:rPr>
                        <a:t>Writing literature review chapter</a:t>
                      </a:r>
                      <a:endParaRPr lang="en-GB" sz="1580" b="0" kern="1200" dirty="0">
                        <a:solidFill>
                          <a:schemeClr val="dk1"/>
                        </a:solidFill>
                        <a:effectLst/>
                        <a:latin typeface="+mn-lt"/>
                        <a:ea typeface="Calibri" panose="020F0502020204030204" pitchFamily="34" charset="0"/>
                        <a:cs typeface="+mn-cs"/>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2">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2">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2">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lang="en-IN" sz="1580" b="0" kern="1200" dirty="0" smtClean="0">
                          <a:solidFill>
                            <a:schemeClr val="dk1"/>
                          </a:solidFill>
                          <a:effectLst/>
                          <a:latin typeface="+mn-lt"/>
                          <a:ea typeface="Calibri" panose="020F0502020204030204" pitchFamily="34" charset="0"/>
                          <a:cs typeface="+mn-cs"/>
                        </a:rPr>
                        <a:t>Designing</a:t>
                      </a:r>
                      <a:r>
                        <a:rPr lang="en-IN" sz="1580" b="0" kern="1200" baseline="0" dirty="0" smtClean="0">
                          <a:solidFill>
                            <a:schemeClr val="dk1"/>
                          </a:solidFill>
                          <a:effectLst/>
                          <a:latin typeface="+mn-lt"/>
                          <a:ea typeface="Calibri" panose="020F0502020204030204" pitchFamily="34" charset="0"/>
                          <a:cs typeface="+mn-cs"/>
                        </a:rPr>
                        <a:t> the survey questionnaire on Microsoft Forms</a:t>
                      </a:r>
                      <a:endParaRPr lang="en-GB" sz="1580" b="0" kern="1200" dirty="0" smtClean="0">
                        <a:solidFill>
                          <a:schemeClr val="dk1"/>
                        </a:solidFill>
                        <a:effectLst/>
                        <a:latin typeface="+mn-lt"/>
                        <a:ea typeface="Calibri" panose="020F0502020204030204" pitchFamily="34" charset="0"/>
                        <a:cs typeface="+mn-cs"/>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FFFF00"/>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IN" sz="1580" b="0" kern="1200" dirty="0" smtClean="0">
                          <a:solidFill>
                            <a:schemeClr val="dk1"/>
                          </a:solidFill>
                          <a:effectLst/>
                          <a:latin typeface="+mn-lt"/>
                          <a:ea typeface="Calibri" panose="020F0502020204030204" pitchFamily="34" charset="0"/>
                          <a:cs typeface="+mn-cs"/>
                        </a:rPr>
                        <a:t>Formulating</a:t>
                      </a:r>
                      <a:r>
                        <a:rPr lang="en-IN" sz="1580" b="0" kern="1200" baseline="0" dirty="0" smtClean="0">
                          <a:solidFill>
                            <a:schemeClr val="dk1"/>
                          </a:solidFill>
                          <a:effectLst/>
                          <a:latin typeface="+mn-lt"/>
                          <a:ea typeface="Calibri" panose="020F0502020204030204" pitchFamily="34" charset="0"/>
                          <a:cs typeface="+mn-cs"/>
                        </a:rPr>
                        <a:t> methodology chapter</a:t>
                      </a:r>
                      <a:endParaRPr lang="en-GB" sz="1580" b="0" kern="1200" dirty="0">
                        <a:solidFill>
                          <a:schemeClr val="dk1"/>
                        </a:solidFill>
                        <a:effectLst/>
                        <a:latin typeface="+mn-lt"/>
                        <a:ea typeface="Calibri" panose="020F0502020204030204" pitchFamily="34" charset="0"/>
                        <a:cs typeface="+mn-cs"/>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1">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GB" sz="1580" dirty="0" smtClean="0">
                          <a:effectLst/>
                          <a:latin typeface="+mj-lt"/>
                        </a:rPr>
                        <a:t>Sharing survey link to the participants and</a:t>
                      </a:r>
                      <a:r>
                        <a:rPr lang="en-GB" sz="1580" baseline="0" dirty="0" smtClean="0">
                          <a:effectLst/>
                          <a:latin typeface="+mj-lt"/>
                        </a:rPr>
                        <a:t> gathering responses</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4">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GB" sz="1580" dirty="0" smtClean="0">
                          <a:effectLst/>
                          <a:latin typeface="+mj-lt"/>
                        </a:rPr>
                        <a:t>Analysing the data gathered through survey using Microsoft Excel</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99FF33"/>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99FF33"/>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11016">
                <a:tc>
                  <a:txBody>
                    <a:bodyPr/>
                    <a:lstStyle/>
                    <a:p>
                      <a:pPr>
                        <a:lnSpc>
                          <a:spcPct val="150000"/>
                        </a:lnSpc>
                        <a:spcAft>
                          <a:spcPts val="800"/>
                        </a:spcAft>
                      </a:pPr>
                      <a:r>
                        <a:rPr lang="en-GB" sz="1580" dirty="0" smtClean="0">
                          <a:effectLst/>
                          <a:latin typeface="+mj-lt"/>
                        </a:rPr>
                        <a:t>Drafting data analysis chapter</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tx2">
                        <a:lumMod val="2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tx2">
                        <a:lumMod val="25000"/>
                      </a:schemeClr>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IN" sz="1580" b="0" dirty="0" smtClean="0">
                          <a:effectLst/>
                          <a:latin typeface="+mj-lt"/>
                          <a:ea typeface="Calibri" panose="020F0502020204030204" pitchFamily="34" charset="0"/>
                        </a:rPr>
                        <a:t>Writing the final</a:t>
                      </a:r>
                      <a:r>
                        <a:rPr lang="en-IN" sz="1580" b="0" baseline="0" dirty="0" smtClean="0">
                          <a:effectLst/>
                          <a:latin typeface="+mj-lt"/>
                          <a:ea typeface="Calibri" panose="020F0502020204030204" pitchFamily="34" charset="0"/>
                        </a:rPr>
                        <a:t> chapter of the study (conclusion and recommendations)</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66330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r>
              <a:tr h="324539">
                <a:tc>
                  <a:txBody>
                    <a:bodyPr/>
                    <a:lstStyle/>
                    <a:p>
                      <a:pPr>
                        <a:lnSpc>
                          <a:spcPct val="150000"/>
                        </a:lnSpc>
                        <a:spcAft>
                          <a:spcPts val="800"/>
                        </a:spcAft>
                      </a:pPr>
                      <a:r>
                        <a:rPr lang="en-GB" sz="1580" dirty="0" smtClean="0">
                          <a:effectLst/>
                          <a:latin typeface="+mj-lt"/>
                        </a:rPr>
                        <a:t>Editing and proof-reading the work</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FF0000"/>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r>
              <a:tr h="309535">
                <a:tc>
                  <a:txBody>
                    <a:bodyPr/>
                    <a:lstStyle/>
                    <a:p>
                      <a:pPr>
                        <a:lnSpc>
                          <a:spcPct val="150000"/>
                        </a:lnSpc>
                        <a:spcAft>
                          <a:spcPts val="800"/>
                        </a:spcAft>
                      </a:pPr>
                      <a:r>
                        <a:rPr lang="en-GB" sz="1580" dirty="0" smtClean="0">
                          <a:effectLst/>
                          <a:latin typeface="+mj-lt"/>
                        </a:rPr>
                        <a:t>Final</a:t>
                      </a:r>
                      <a:r>
                        <a:rPr lang="en-GB" sz="1580" baseline="0" dirty="0" smtClean="0">
                          <a:effectLst/>
                          <a:latin typeface="+mj-lt"/>
                        </a:rPr>
                        <a:t> submission</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66FFFF"/>
                    </a:solidFill>
                  </a:tcPr>
                </a:tc>
              </a:tr>
            </a:tbl>
          </a:graphicData>
        </a:graphic>
      </p:graphicFrame>
      <p:sp>
        <p:nvSpPr>
          <p:cNvPr id="9" name="Title 1"/>
          <p:cNvSpPr>
            <a:spLocks noGrp="1"/>
          </p:cNvSpPr>
          <p:nvPr>
            <p:ph type="title"/>
          </p:nvPr>
        </p:nvSpPr>
        <p:spPr>
          <a:xfrm>
            <a:off x="1731310" y="427802"/>
            <a:ext cx="8911687" cy="760918"/>
          </a:xfrm>
        </p:spPr>
        <p:txBody>
          <a:bodyPr/>
          <a:lstStyle/>
          <a:p>
            <a:pPr algn="ctr"/>
            <a:r>
              <a:rPr lang="en-IN" b="1" dirty="0" smtClean="0"/>
              <a:t>Gantt Chart</a:t>
            </a:r>
            <a:endParaRPr lang="en-GB" b="1" dirty="0"/>
          </a:p>
        </p:txBody>
      </p:sp>
    </p:spTree>
    <p:extLst>
      <p:ext uri="{BB962C8B-B14F-4D97-AF65-F5344CB8AC3E}">
        <p14:creationId xmlns:p14="http://schemas.microsoft.com/office/powerpoint/2010/main" val="3362668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9383" y="1532021"/>
            <a:ext cx="10908632" cy="5325979"/>
          </a:xfrm>
        </p:spPr>
        <p:txBody>
          <a:bodyPr>
            <a:normAutofit/>
          </a:bodyPr>
          <a:lstStyle/>
          <a:p>
            <a:r>
              <a:rPr lang="en-US" dirty="0"/>
              <a:t>Saunders, M., Lewis, P. and Thornhill, A. (2019) </a:t>
            </a:r>
            <a:r>
              <a:rPr lang="en-US" i="1" dirty="0"/>
              <a:t>Research Methods for Business Students</a:t>
            </a:r>
            <a:r>
              <a:rPr lang="en-US" dirty="0"/>
              <a:t>. 8th edition. Harlow: Pearson Education Ltd</a:t>
            </a:r>
            <a:r>
              <a:rPr lang="en-US" dirty="0" smtClean="0"/>
              <a:t>.</a:t>
            </a:r>
          </a:p>
          <a:p>
            <a:r>
              <a:rPr lang="en-US" dirty="0" smtClean="0"/>
              <a:t>Fowler, F. J. (2013) </a:t>
            </a:r>
            <a:r>
              <a:rPr lang="en-US" i="1" dirty="0" smtClean="0"/>
              <a:t>Survey Research Methods</a:t>
            </a:r>
            <a:r>
              <a:rPr lang="en-US" dirty="0" smtClean="0"/>
              <a:t>. 5th edition. Thousand Oak: SAGE Publication.</a:t>
            </a:r>
          </a:p>
          <a:p>
            <a:r>
              <a:rPr lang="en-US" dirty="0"/>
              <a:t>Crowther, D. and Lancaster, G. (2012) </a:t>
            </a:r>
            <a:r>
              <a:rPr lang="en-US" i="1" dirty="0"/>
              <a:t>Research methods</a:t>
            </a:r>
            <a:r>
              <a:rPr lang="en-US" dirty="0"/>
              <a:t>. 2nd </a:t>
            </a:r>
            <a:r>
              <a:rPr lang="en-US" dirty="0" smtClean="0"/>
              <a:t>edition. </a:t>
            </a:r>
            <a:r>
              <a:rPr lang="en-US" dirty="0"/>
              <a:t>Oxford: Elsevier </a:t>
            </a:r>
            <a:r>
              <a:rPr lang="en-US" dirty="0" err="1"/>
              <a:t>Butterwrth</a:t>
            </a:r>
            <a:r>
              <a:rPr lang="en-US" dirty="0"/>
              <a:t>-Heinemann</a:t>
            </a:r>
            <a:r>
              <a:rPr lang="en-US" dirty="0" smtClean="0"/>
              <a:t>.</a:t>
            </a:r>
          </a:p>
          <a:p>
            <a:r>
              <a:rPr lang="en-US" dirty="0" err="1"/>
              <a:t>Elfil</a:t>
            </a:r>
            <a:r>
              <a:rPr lang="en-US" dirty="0"/>
              <a:t>, M. and </a:t>
            </a:r>
            <a:r>
              <a:rPr lang="en-US" dirty="0" err="1"/>
              <a:t>Negida</a:t>
            </a:r>
            <a:r>
              <a:rPr lang="en-US" dirty="0"/>
              <a:t>, A. (2017) ‘Sampling methods in clinical research; an educational review’, </a:t>
            </a:r>
            <a:r>
              <a:rPr lang="en-US" i="1" dirty="0"/>
              <a:t>Emergency</a:t>
            </a:r>
            <a:r>
              <a:rPr lang="en-US" dirty="0"/>
              <a:t>, 5(1), pp. 1-3</a:t>
            </a:r>
            <a:r>
              <a:rPr lang="en-US" dirty="0" smtClean="0"/>
              <a:t>.</a:t>
            </a:r>
          </a:p>
          <a:p>
            <a:r>
              <a:rPr lang="en-US" dirty="0"/>
              <a:t>Chapman, S., McNeill, P. and </a:t>
            </a:r>
            <a:r>
              <a:rPr lang="en-US" dirty="0" err="1"/>
              <a:t>Mcneill</a:t>
            </a:r>
            <a:r>
              <a:rPr lang="en-US" dirty="0"/>
              <a:t>, P. (2005) </a:t>
            </a:r>
            <a:r>
              <a:rPr lang="en-US" i="1" dirty="0"/>
              <a:t>Research methods</a:t>
            </a:r>
            <a:r>
              <a:rPr lang="en-US" dirty="0"/>
              <a:t>. 3rd </a:t>
            </a:r>
            <a:r>
              <a:rPr lang="en-US" dirty="0" smtClean="0"/>
              <a:t>edition. </a:t>
            </a:r>
            <a:r>
              <a:rPr lang="en-US" dirty="0"/>
              <a:t>Oxon: Routledge</a:t>
            </a:r>
            <a:r>
              <a:rPr lang="en-US" dirty="0" smtClean="0"/>
              <a:t>.</a:t>
            </a:r>
          </a:p>
          <a:p>
            <a:r>
              <a:rPr lang="en-IN" dirty="0"/>
              <a:t>GOV. </a:t>
            </a:r>
            <a:r>
              <a:rPr lang="en-IN" dirty="0" smtClean="0"/>
              <a:t>UK (n</a:t>
            </a:r>
            <a:r>
              <a:rPr lang="en-IN" dirty="0"/>
              <a:t>. d.) </a:t>
            </a:r>
            <a:r>
              <a:rPr lang="en-IN" i="1" dirty="0"/>
              <a:t>Data </a:t>
            </a:r>
            <a:r>
              <a:rPr lang="en-IN" i="1" dirty="0" smtClean="0"/>
              <a:t>protection</a:t>
            </a:r>
            <a:r>
              <a:rPr lang="en-IN" dirty="0" smtClean="0"/>
              <a:t>. Available </a:t>
            </a:r>
            <a:r>
              <a:rPr lang="en-IN" dirty="0"/>
              <a:t>at: </a:t>
            </a:r>
            <a:r>
              <a:rPr lang="en-IN" dirty="0">
                <a:hlinkClick r:id="rId2"/>
              </a:rPr>
              <a:t>https://</a:t>
            </a:r>
            <a:r>
              <a:rPr lang="en-IN" dirty="0" smtClean="0">
                <a:hlinkClick r:id="rId2"/>
              </a:rPr>
              <a:t>www.gov.uk/data-protection</a:t>
            </a:r>
            <a:r>
              <a:rPr lang="en-IN" dirty="0" smtClean="0"/>
              <a:t> (</a:t>
            </a:r>
            <a:r>
              <a:rPr lang="en-IN" dirty="0"/>
              <a:t>Accessed: </a:t>
            </a:r>
            <a:r>
              <a:rPr lang="en-IN" dirty="0" smtClean="0"/>
              <a:t>2 November 2023).</a:t>
            </a:r>
            <a:endParaRPr lang="en-US" dirty="0"/>
          </a:p>
          <a:p>
            <a:r>
              <a:rPr lang="en-US" dirty="0"/>
              <a:t>Rose, S., Spinks, N. and </a:t>
            </a:r>
            <a:r>
              <a:rPr lang="en-US" dirty="0" err="1"/>
              <a:t>Canhoto</a:t>
            </a:r>
            <a:r>
              <a:rPr lang="en-US" dirty="0"/>
              <a:t>, A.I. (2014) </a:t>
            </a:r>
            <a:r>
              <a:rPr lang="en-US" i="1" dirty="0"/>
              <a:t>Management research: Applying the principles</a:t>
            </a:r>
            <a:r>
              <a:rPr lang="en-US" dirty="0"/>
              <a:t>. 1st </a:t>
            </a:r>
            <a:r>
              <a:rPr lang="en-US" dirty="0" smtClean="0"/>
              <a:t>edition. </a:t>
            </a:r>
            <a:r>
              <a:rPr lang="en-US" dirty="0"/>
              <a:t>Oxon: Routledge</a:t>
            </a:r>
            <a:r>
              <a:rPr lang="en-US" dirty="0" smtClean="0"/>
              <a:t>.</a:t>
            </a:r>
          </a:p>
          <a:p>
            <a:r>
              <a:rPr lang="en-US" dirty="0" smtClean="0"/>
              <a:t>Wilkinson, D. </a:t>
            </a:r>
            <a:r>
              <a:rPr lang="en-US" dirty="0"/>
              <a:t>and </a:t>
            </a:r>
            <a:r>
              <a:rPr lang="en-US" dirty="0" err="1"/>
              <a:t>Dokter</a:t>
            </a:r>
            <a:r>
              <a:rPr lang="en-US" dirty="0"/>
              <a:t>, </a:t>
            </a:r>
            <a:r>
              <a:rPr lang="en-US" dirty="0" smtClean="0"/>
              <a:t>D. (2023</a:t>
            </a:r>
            <a:r>
              <a:rPr lang="en-US" i="1" dirty="0" smtClean="0"/>
              <a:t>) The Researcher’s Toolkit: The complete guide to practitioner research</a:t>
            </a:r>
            <a:r>
              <a:rPr lang="en-US" dirty="0" smtClean="0"/>
              <a:t>. 2nd edition. Oxon: Routledge.</a:t>
            </a:r>
          </a:p>
          <a:p>
            <a:endParaRPr lang="en-US" dirty="0"/>
          </a:p>
        </p:txBody>
      </p:sp>
      <p:sp>
        <p:nvSpPr>
          <p:cNvPr id="5" name="Title 1"/>
          <p:cNvSpPr txBox="1">
            <a:spLocks/>
          </p:cNvSpPr>
          <p:nvPr/>
        </p:nvSpPr>
        <p:spPr>
          <a:xfrm>
            <a:off x="1780376" y="35234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b="1" dirty="0" smtClean="0"/>
              <a:t>References</a:t>
            </a:r>
            <a:endParaRPr lang="en-GB" b="1" dirty="0"/>
          </a:p>
        </p:txBody>
      </p:sp>
      <p:pic>
        <p:nvPicPr>
          <p:cNvPr id="4" name="Picture 3"/>
          <p:cNvPicPr>
            <a:picLocks noChangeAspect="1"/>
          </p:cNvPicPr>
          <p:nvPr/>
        </p:nvPicPr>
        <p:blipFill rotWithShape="1">
          <a:blip r:embed="rId3"/>
          <a:srcRect l="25325" t="17684" r="22779" b="17558"/>
          <a:stretch/>
        </p:blipFill>
        <p:spPr>
          <a:xfrm>
            <a:off x="7746035" y="160420"/>
            <a:ext cx="1301712" cy="1267327"/>
          </a:xfrm>
          <a:prstGeom prst="ellipse">
            <a:avLst/>
          </a:prstGeom>
        </p:spPr>
      </p:pic>
    </p:spTree>
    <p:extLst>
      <p:ext uri="{BB962C8B-B14F-4D97-AF65-F5344CB8AC3E}">
        <p14:creationId xmlns:p14="http://schemas.microsoft.com/office/powerpoint/2010/main" val="635532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93F2CC0B-D5F1-40B8-9CC6-4A36850B66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0" y="5"/>
            <a:ext cx="12192000" cy="6857990"/>
          </a:xfrm>
          <a:prstGeom prst="rect">
            <a:avLst/>
          </a:prstGeom>
        </p:spPr>
      </p:pic>
      <p:sp>
        <p:nvSpPr>
          <p:cNvPr id="2" name="Title 1">
            <a:extLst>
              <a:ext uri="{FF2B5EF4-FFF2-40B4-BE49-F238E27FC236}">
                <a16:creationId xmlns="" xmlns:a16="http://schemas.microsoft.com/office/drawing/2014/main" id="{F266081D-517B-5D43-A7B4-E67DDEDC0B31}"/>
              </a:ext>
            </a:extLst>
          </p:cNvPr>
          <p:cNvSpPr>
            <a:spLocks noGrp="1"/>
          </p:cNvSpPr>
          <p:nvPr>
            <p:ph type="ctrTitle"/>
          </p:nvPr>
        </p:nvSpPr>
        <p:spPr>
          <a:xfrm>
            <a:off x="4593773" y="2575043"/>
            <a:ext cx="3908544" cy="1070947"/>
          </a:xfrm>
        </p:spPr>
        <p:txBody>
          <a:bodyPr>
            <a:normAutofit/>
          </a:bodyPr>
          <a:lstStyle/>
          <a:p>
            <a:r>
              <a:rPr lang="en-US" dirty="0"/>
              <a:t>Thank you</a:t>
            </a:r>
          </a:p>
        </p:txBody>
      </p:sp>
      <p:grpSp>
        <p:nvGrpSpPr>
          <p:cNvPr id="12" name="Group 11">
            <a:extLst>
              <a:ext uri="{FF2B5EF4-FFF2-40B4-BE49-F238E27FC236}">
                <a16:creationId xmlns="" xmlns:a16="http://schemas.microsoft.com/office/drawing/2014/main" id="{631C6CE6-1810-44ED-A6D7-3FF53040AE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 xmlns:a16="http://schemas.microsoft.com/office/drawing/2014/main" id="{1F6D8BFE-D0D0-4BAE-9D5A-701DE7D3CEE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 xmlns:a16="http://schemas.microsoft.com/office/drawing/2014/main" id="{53F86D30-CEDB-4D96-AF73-AA3CD5A437B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 xmlns:a16="http://schemas.microsoft.com/office/drawing/2014/main" id="{F5187540-C4C8-410C-A395-69FCB1C86C2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 xmlns:a16="http://schemas.microsoft.com/office/drawing/2014/main" id="{75BD6E4A-797C-451B-B08F-D99C1A9D13F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 xmlns:a16="http://schemas.microsoft.com/office/drawing/2014/main" id="{0D241082-BAFA-462E-827B-5814B020F5C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 xmlns:a16="http://schemas.microsoft.com/office/drawing/2014/main" id="{2920CCBD-116D-450B-9608-99F05F7D78A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 xmlns:a16="http://schemas.microsoft.com/office/drawing/2014/main" id="{A57CD3DE-CEAF-4BD4-A5EF-24B3E622BB5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 xmlns:a16="http://schemas.microsoft.com/office/drawing/2014/main" id="{4EC3258C-366B-4629-A7D3-5173D3637D8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 xmlns:a16="http://schemas.microsoft.com/office/drawing/2014/main" id="{D444D63A-CE2B-4ACD-BA0E-4ADECAD86F0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 xmlns:a16="http://schemas.microsoft.com/office/drawing/2014/main" id="{7A504DF6-187A-4A54-96E8-3F3F28AAAA3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 xmlns:a16="http://schemas.microsoft.com/office/drawing/2014/main" id="{FE04C6F5-6DC5-4C7E-9278-9BE624FC782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 xmlns:a16="http://schemas.microsoft.com/office/drawing/2014/main" id="{94A02D9B-E6A9-4D6A-9D2A-D81C7680245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 xmlns:a16="http://schemas.microsoft.com/office/drawing/2014/main" id="{B78034A6-3565-46AA-9E73-1C954666ABB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 xmlns:a16="http://schemas.microsoft.com/office/drawing/2014/main" id="{04947AA2-A772-42CB-9CEC-065095D3DC7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 xmlns:a16="http://schemas.microsoft.com/office/drawing/2014/main" id="{83C52D84-DEC1-4E16-972E-8EEA5D52245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 xmlns:a16="http://schemas.microsoft.com/office/drawing/2014/main" id="{2036A28D-EF09-41F7-906F-CF4053615AE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 xmlns:a16="http://schemas.microsoft.com/office/drawing/2014/main" id="{EE8D92C7-C907-4120-95E3-80E3DC85BBA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 xmlns:a16="http://schemas.microsoft.com/office/drawing/2014/main" id="{BBCEAAB8-CD22-41D7-B330-702682A27CE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 xmlns:a16="http://schemas.microsoft.com/office/drawing/2014/main" id="{6BBC1FEE-3D72-492B-8D8A-BE1A55076F9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 xmlns:a16="http://schemas.microsoft.com/office/drawing/2014/main" id="{C28C6E5C-C393-435C-96A1-AA2859BDCB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 xmlns:a16="http://schemas.microsoft.com/office/drawing/2014/main" id="{2C2C991F-AC51-4DF5-B8DD-19B08C1CBF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 xmlns:a16="http://schemas.microsoft.com/office/drawing/2014/main" id="{9C916B5F-285D-4F5A-9085-6781753AFB3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 xmlns:a16="http://schemas.microsoft.com/office/drawing/2014/main" id="{0375DD5F-9D17-4873-B697-3D44A5EBEC7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 xmlns:a16="http://schemas.microsoft.com/office/drawing/2014/main" id="{A159BBC7-6A8B-4612-94A8-56323452C7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 xmlns:a16="http://schemas.microsoft.com/office/drawing/2014/main" id="{177C901C-F8DE-4C99-95C8-F8CA1B84F7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Rectangle 39">
            <a:extLst>
              <a:ext uri="{FF2B5EF4-FFF2-40B4-BE49-F238E27FC236}">
                <a16:creationId xmlns="" xmlns:a16="http://schemas.microsoft.com/office/drawing/2014/main" id="{D1D655F2-6D15-4265-ADEE-EF0075C139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69">
            <a:extLst>
              <a:ext uri="{FF2B5EF4-FFF2-40B4-BE49-F238E27FC236}">
                <a16:creationId xmlns="" xmlns:a16="http://schemas.microsoft.com/office/drawing/2014/main" id="{3248A930-1A6E-4EFB-8213-D1AC735BE0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40637399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791FE0-E525-44F5-B24B-E8E5757CF5F2}">
  <ds:schemaRefs>
    <ds:schemaRef ds:uri="http://schemas.microsoft.com/office/2006/documentManagement/types"/>
    <ds:schemaRef ds:uri="http://schemas.microsoft.com/office/2006/metadata/properties"/>
    <ds:schemaRef ds:uri="http://www.w3.org/XML/1998/namespace"/>
    <ds:schemaRef ds:uri="16c05727-aa75-4e4a-9b5f-8a80a1165891"/>
    <ds:schemaRef ds:uri="http://purl.org/dc/terms/"/>
    <ds:schemaRef ds:uri="71af3243-3dd4-4a8d-8c0d-dd76da1f02a5"/>
    <ds:schemaRef ds:uri="http://schemas.openxmlformats.org/package/2006/metadata/core-properties"/>
    <ds:schemaRef ds:uri="http://purl.org/dc/dcmitype/"/>
    <ds:schemaRef ds:uri="http://purl.org/dc/elements/1.1/"/>
    <ds:schemaRef ds:uri="http://schemas.microsoft.com/office/infopath/2007/PartnerControls"/>
  </ds:schemaRefs>
</ds:datastoreItem>
</file>

<file path=customXml/itemProps2.xml><?xml version="1.0" encoding="utf-8"?>
<ds:datastoreItem xmlns:ds="http://schemas.openxmlformats.org/officeDocument/2006/customXml" ds:itemID="{FE7010E9-D0D4-4763-90A3-DBAE37445A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428C60-BADF-461E-ACB1-6AC412BA55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Event design</Template>
  <TotalTime>0</TotalTime>
  <Words>1321</Words>
  <Application>Microsoft Office PowerPoint</Application>
  <PresentationFormat>Widescreen</PresentationFormat>
  <Paragraphs>304</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Wisp</vt:lpstr>
      <vt:lpstr>Analysing the impact of social media on the mental health of the UK teenagers</vt:lpstr>
      <vt:lpstr>Overview</vt:lpstr>
      <vt:lpstr>Introduction</vt:lpstr>
      <vt:lpstr>Rationale of the Study</vt:lpstr>
      <vt:lpstr>Research Aims and Objectives</vt:lpstr>
      <vt:lpstr>Research Questions</vt:lpstr>
      <vt:lpstr>Research Methodology</vt:lpstr>
      <vt:lpstr>Research Methodology</vt:lpstr>
      <vt:lpstr>Research Methodology</vt:lpstr>
      <vt:lpstr>Data Collection Methods</vt:lpstr>
      <vt:lpstr>Data Analysis Technique</vt:lpstr>
      <vt:lpstr>Ethical Consideration</vt:lpstr>
      <vt:lpstr>Implication of the Study</vt:lpstr>
      <vt:lpstr>Plan of Work and Time Schedule</vt:lpstr>
      <vt:lpstr>Gantt Chart</vt:lpstr>
      <vt:lpstr>PowerPoint Presentation</vt:lpstr>
      <vt:lpstr>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2021-12-06T10:01:56Z</dcterms:created>
  <dcterms:modified xsi:type="dcterms:W3CDTF">2023-11-02T17:27:14Z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