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8" r:id="rId2"/>
    <p:sldId id="275" r:id="rId3"/>
    <p:sldId id="277" r:id="rId4"/>
    <p:sldId id="297" r:id="rId5"/>
    <p:sldId id="284" r:id="rId6"/>
    <p:sldId id="285" r:id="rId7"/>
    <p:sldId id="292" r:id="rId8"/>
    <p:sldId id="290" r:id="rId9"/>
    <p:sldId id="278" r:id="rId10"/>
    <p:sldId id="288" r:id="rId11"/>
    <p:sldId id="291" r:id="rId12"/>
    <p:sldId id="294" r:id="rId13"/>
    <p:sldId id="295" r:id="rId14"/>
    <p:sldId id="296" r:id="rId15"/>
    <p:sldId id="298" r:id="rId16"/>
    <p:sldId id="299" r:id="rId17"/>
    <p:sldId id="300" r:id="rId18"/>
    <p:sldId id="30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CEEA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235E0-C73A-7374-FD40-F9E9B2B51ECE}" v="1443" dt="2022-07-05T19:42:28.533"/>
    <p1510:client id="{22D59FEE-B9D7-EF3A-DFF4-98AFF4A1290F}" v="63" dt="2022-07-23T15:43:07.628"/>
    <p1510:client id="{2A476366-1B6C-5378-1FBE-8D1A0C6644A1}" v="13" dt="2022-08-27T10:04:14.252"/>
    <p1510:client id="{2A6B207E-4BBB-0428-5183-E21408C692DF}" v="265" dt="2022-08-26T18:26:20.534"/>
    <p1510:client id="{3A1629F4-8C78-4698-AA5B-1BE98E33727C}" v="51" dt="2022-08-17T13:24:21.307"/>
    <p1510:client id="{3B558E16-E789-240E-E13A-D5CC6BA6FC3C}" v="8" dt="2022-07-15T21:35:03.797"/>
    <p1510:client id="{47C2B941-57DA-447F-8F9A-B927831D29CB}" v="5114" dt="2022-06-27T16:19:40.645"/>
    <p1510:client id="{50ED9EC1-AB87-9F49-445E-F4F91952C5E5}" v="110" dt="2022-07-18T15:14:03.166"/>
    <p1510:client id="{6E878B85-A4B5-EA92-3582-1E19F82E40AF}" v="3062" dt="2022-07-15T21:34:02.275"/>
    <p1510:client id="{7B977898-9A73-B60D-586B-BF3643A76588}" v="613" dt="2022-07-23T14:39:15.443"/>
    <p1510:client id="{7FF80689-0659-08E8-6EB8-70B704456A91}" v="154" dt="2022-07-08T13:56:02.360"/>
    <p1510:client id="{9C3DABC3-2652-C4E4-3210-4DAF961C9B87}" v="121" dt="2022-08-27T10:44:42.706"/>
    <p1510:client id="{A4D4E54B-D3C9-8964-0605-8A8D5A993E70}" v="9684" dt="2022-06-29T17:41:37.275"/>
    <p1510:client id="{B9C72FCD-CAC5-C413-00F7-A29C8D443176}" v="1168" dt="2022-07-11T21:35:00.240"/>
    <p1510:client id="{C6BFF08D-2C7F-99B1-3858-EAD411B0A273}" v="816" dt="2022-08-26T17:42:28.247"/>
    <p1510:client id="{DC58B5D5-5674-23C7-99FA-108B166A1113}" v="1542" dt="2022-07-02T16:18:02.04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E08F2E-5F06-4CE2-A139-452A1382A6F0}" type="datetimeFigureOut">
              <a:rPr lang="en-US"/>
              <a:t>8/27/2022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828588A-5C4E-401A-AECC-B6F63A9DE965}" type="slidenum">
              <a:rPr/>
              <a:t>‹#›</a:t>
            </a:fld>
            <a:endParaRPr/>
          </a:p>
        </p:txBody>
      </p:sp>
    </p:spTree>
    <p:extLst>
      <p:ext uri="{BB962C8B-B14F-4D97-AF65-F5344CB8AC3E}">
        <p14:creationId xmlns:p14="http://schemas.microsoft.com/office/powerpoint/2010/main" val="10599797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C5DC6-1594-414D-9341-ABA08739246C}" type="datetimeFigureOut">
              <a:rPr lang="en-US"/>
              <a:t>8/27/2022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42409-6A04-4DC6-AC3A-D3758287A8F2}" type="slidenum">
              <a:rPr/>
              <a:t>‹#›</a:t>
            </a:fld>
            <a:endParaRPr/>
          </a:p>
        </p:txBody>
      </p:sp>
    </p:spTree>
    <p:extLst>
      <p:ext uri="{BB962C8B-B14F-4D97-AF65-F5344CB8AC3E}">
        <p14:creationId xmlns:p14="http://schemas.microsoft.com/office/powerpoint/2010/main" val="2541150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7542409-6A04-4DC6-AC3A-D3758287A8F2}" type="slidenum">
              <a:rPr lang="en-US" smtClean="0"/>
              <a:t>1</a:t>
            </a:fld>
            <a:endParaRPr lang="en-US"/>
          </a:p>
        </p:txBody>
      </p:sp>
    </p:spTree>
    <p:extLst>
      <p:ext uri="{BB962C8B-B14F-4D97-AF65-F5344CB8AC3E}">
        <p14:creationId xmlns:p14="http://schemas.microsoft.com/office/powerpoint/2010/main" val="330082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US"/>
          </a:p>
        </p:txBody>
      </p:sp>
      <p:sp>
        <p:nvSpPr>
          <p:cNvPr id="4" name="Slide Number Placeholder 3"/>
          <p:cNvSpPr>
            <a:spLocks noGrp="1"/>
          </p:cNvSpPr>
          <p:nvPr>
            <p:ph type="sldNum" sz="quarter" idx="5"/>
          </p:nvPr>
        </p:nvSpPr>
        <p:spPr/>
        <p:txBody>
          <a:bodyPr/>
          <a:lstStyle/>
          <a:p>
            <a:fld id="{77542409-6A04-4DC6-AC3A-D3758287A8F2}" type="slidenum">
              <a:rPr lang="en-GB"/>
              <a:t>3</a:t>
            </a:fld>
            <a:endParaRPr lang="en-GB"/>
          </a:p>
        </p:txBody>
      </p:sp>
    </p:spTree>
    <p:extLst>
      <p:ext uri="{BB962C8B-B14F-4D97-AF65-F5344CB8AC3E}">
        <p14:creationId xmlns:p14="http://schemas.microsoft.com/office/powerpoint/2010/main" val="1266239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100"/>
              </a:spcBef>
            </a:pPr>
            <a:endParaRPr lang="en-US" b="1"/>
          </a:p>
        </p:txBody>
      </p:sp>
      <p:sp>
        <p:nvSpPr>
          <p:cNvPr id="4" name="Slide Number Placeholder 3"/>
          <p:cNvSpPr>
            <a:spLocks noGrp="1"/>
          </p:cNvSpPr>
          <p:nvPr>
            <p:ph type="sldNum" sz="quarter" idx="5"/>
          </p:nvPr>
        </p:nvSpPr>
        <p:spPr/>
        <p:txBody>
          <a:bodyPr/>
          <a:lstStyle/>
          <a:p>
            <a:fld id="{77542409-6A04-4DC6-AC3A-D3758287A8F2}" type="slidenum">
              <a:rPr lang="en-GB"/>
              <a:t>4</a:t>
            </a:fld>
            <a:endParaRPr lang="en-GB"/>
          </a:p>
        </p:txBody>
      </p:sp>
    </p:spTree>
    <p:extLst>
      <p:ext uri="{BB962C8B-B14F-4D97-AF65-F5344CB8AC3E}">
        <p14:creationId xmlns:p14="http://schemas.microsoft.com/office/powerpoint/2010/main" val="2932976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External resistance </a:t>
            </a:r>
            <a:endParaRPr lang="en-GB"/>
          </a:p>
          <a:p>
            <a:endParaRPr lang="en-US"/>
          </a:p>
          <a:p>
            <a:r>
              <a:rPr lang="en-US"/>
              <a:t>Online cyber-attack affecting Honda production sites </a:t>
            </a:r>
            <a:r>
              <a:rPr lang="en-US" err="1"/>
              <a:t>Robizski</a:t>
            </a:r>
            <a:r>
              <a:rPr lang="en-US"/>
              <a:t> (2020).</a:t>
            </a:r>
            <a:r>
              <a:rPr lang="en-GB"/>
              <a:t> </a:t>
            </a:r>
          </a:p>
        </p:txBody>
      </p:sp>
      <p:sp>
        <p:nvSpPr>
          <p:cNvPr id="4" name="Slide Number Placeholder 3"/>
          <p:cNvSpPr>
            <a:spLocks noGrp="1"/>
          </p:cNvSpPr>
          <p:nvPr>
            <p:ph type="sldNum" sz="quarter" idx="5"/>
          </p:nvPr>
        </p:nvSpPr>
        <p:spPr/>
        <p:txBody>
          <a:bodyPr/>
          <a:lstStyle/>
          <a:p>
            <a:fld id="{77542409-6A04-4DC6-AC3A-D3758287A8F2}" type="slidenum">
              <a:rPr lang="en-GB"/>
              <a:t>9</a:t>
            </a:fld>
            <a:endParaRPr lang="en-GB"/>
          </a:p>
        </p:txBody>
      </p:sp>
    </p:spTree>
    <p:extLst>
      <p:ext uri="{BB962C8B-B14F-4D97-AF65-F5344CB8AC3E}">
        <p14:creationId xmlns:p14="http://schemas.microsoft.com/office/powerpoint/2010/main" val="34497586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1600200" y="0"/>
            <a:ext cx="5029200" cy="5943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751777" y="3019706"/>
            <a:ext cx="4846320" cy="2387600"/>
          </a:xfrm>
        </p:spPr>
        <p:txBody>
          <a:bodyPr anchor="b">
            <a:normAutofit/>
          </a:bodyPr>
          <a:lstStyle>
            <a:lvl1pPr algn="l">
              <a:lnSpc>
                <a:spcPct val="90000"/>
              </a:lnSpc>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751777" y="5381894"/>
            <a:ext cx="4846320" cy="448056"/>
          </a:xfrm>
        </p:spPr>
        <p:txBody>
          <a:bodyPr>
            <a:normAutofit/>
          </a:bodyPr>
          <a:lstStyle>
            <a:lvl1pPr marL="0" indent="0" algn="l">
              <a:spcBef>
                <a:spcPts val="0"/>
              </a:spcBef>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8" name="Picture 7" descr="Puffy white clouds in deep blue sky"/>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7400"/>
            <a:ext cx="1490472" cy="3886200"/>
          </a:xfrm>
          <a:prstGeom prst="rect">
            <a:avLst/>
          </a:prstGeom>
        </p:spPr>
      </p:pic>
      <p:pic>
        <p:nvPicPr>
          <p:cNvPr id="10" name="Picture 9" descr="Closeup of plant shoot"/>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739128" y="2057400"/>
            <a:ext cx="2060767" cy="3886200"/>
          </a:xfrm>
          <a:prstGeom prst="rect">
            <a:avLst/>
          </a:prstGeom>
        </p:spPr>
      </p:pic>
      <p:pic>
        <p:nvPicPr>
          <p:cNvPr id="11" name="Picture 10" descr="Waves"/>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a:off x="8909623" y="2057400"/>
            <a:ext cx="3282696" cy="3886200"/>
          </a:xfrm>
          <a:prstGeom prst="rect">
            <a:avLst/>
          </a:prstGeom>
        </p:spPr>
      </p:pic>
    </p:spTree>
    <p:extLst>
      <p:ext uri="{BB962C8B-B14F-4D97-AF65-F5344CB8AC3E}">
        <p14:creationId xmlns:p14="http://schemas.microsoft.com/office/powerpoint/2010/main" val="69873102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6DD1B487-36FD-4CED-B07A-1A81FC6540B1}" type="datetime1">
              <a:rPr lang="en-US" smtClean="0"/>
              <a:pPr/>
              <a:t>8/27/2022</a:t>
            </a:fld>
            <a:endParaRPr lang="en-US"/>
          </a:p>
        </p:txBody>
      </p:sp>
      <p:sp>
        <p:nvSpPr>
          <p:cNvPr id="5" name="Footer Placeholder 4"/>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34051168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p:nvPr/>
        </p:nvSpPr>
        <p:spPr>
          <a:xfrm>
            <a:off x="1600199" y="2059146"/>
            <a:ext cx="7199696" cy="3886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751777" y="2263913"/>
            <a:ext cx="6949440" cy="3143393"/>
          </a:xfrm>
        </p:spPr>
        <p:txBody>
          <a:bodyPr anchor="b"/>
          <a:lstStyle>
            <a:lvl1pPr>
              <a:defRPr sz="600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751777" y="5381893"/>
            <a:ext cx="6949440" cy="449523"/>
          </a:xfrm>
        </p:spPr>
        <p:txBody>
          <a:bodyPr/>
          <a:lstStyle>
            <a:lvl1pPr marL="0" indent="0">
              <a:spcBef>
                <a:spcPts val="0"/>
              </a:spcBef>
              <a:buNone/>
              <a:defRPr sz="240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pic>
        <p:nvPicPr>
          <p:cNvPr id="11" name="Picture 10" descr="Closeup of green plant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2059146"/>
            <a:ext cx="1490472" cy="3886200"/>
          </a:xfrm>
          <a:prstGeom prst="rect">
            <a:avLst/>
          </a:prstGeom>
        </p:spPr>
      </p:pic>
      <p:pic>
        <p:nvPicPr>
          <p:cNvPr id="9" name="Picture 8" descr="Waves"/>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8909623" y="2059146"/>
            <a:ext cx="3282696" cy="3886200"/>
          </a:xfrm>
          <a:prstGeom prst="rect">
            <a:avLst/>
          </a:prstGeom>
        </p:spPr>
      </p:pic>
    </p:spTree>
    <p:extLst>
      <p:ext uri="{BB962C8B-B14F-4D97-AF65-F5344CB8AC3E}">
        <p14:creationId xmlns:p14="http://schemas.microsoft.com/office/powerpoint/2010/main" val="1289894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3768">
          <p15:clr>
            <a:srgbClr val="FDE53C"/>
          </p15:clr>
        </p15:guide>
        <p15:guide id="2" orient="horz" pos="1296">
          <p15:clr>
            <a:srgbClr val="FDE53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409700" y="1556281"/>
            <a:ext cx="4610099" cy="4620682"/>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556281"/>
            <a:ext cx="4609775" cy="4620682"/>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93A66BA0-BF77-43AC-894A-20AD8220B887}" type="datetime1">
              <a:rPr lang="en-US" smtClean="0"/>
              <a:pPr/>
              <a:t>8/27/2022</a:t>
            </a:fld>
            <a:endParaRPr lang="en-US"/>
          </a:p>
        </p:txBody>
      </p:sp>
      <p:sp>
        <p:nvSpPr>
          <p:cNvPr id="6" name="Footer Placeholder 5"/>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2781687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409699" y="1554480"/>
            <a:ext cx="4608576" cy="823912"/>
          </a:xfrm>
        </p:spPr>
        <p:txBody>
          <a:bodyPr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09699" y="2434147"/>
            <a:ext cx="4608576" cy="3811271"/>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72200" y="1554480"/>
            <a:ext cx="4610100" cy="823912"/>
          </a:xfrm>
        </p:spPr>
        <p:txBody>
          <a:bodyPr anchor="b">
            <a:normAutofit/>
          </a:bodyPr>
          <a:lstStyle>
            <a:lvl1pPr marL="0" indent="0">
              <a:spcBef>
                <a:spcPts val="0"/>
              </a:spcBef>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34147"/>
            <a:ext cx="4610100" cy="3811271"/>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9" name="Slide Number Placeholder 8"/>
          <p:cNvSpPr>
            <a:spLocks noGrp="1"/>
          </p:cNvSpPr>
          <p:nvPr>
            <p:ph type="sldNum" sz="quarter" idx="12"/>
          </p:nvPr>
        </p:nvSpPr>
        <p:spPr/>
        <p:txBody>
          <a:bodyPr/>
          <a:lstStyle/>
          <a:p>
            <a:fld id="{9CD8D479-8942-46E8-A226-A4E01F7A105C}" type="slidenum">
              <a:rPr/>
              <a:t>‹#›</a:t>
            </a:fld>
            <a:endParaRPr/>
          </a:p>
        </p:txBody>
      </p:sp>
      <p:sp>
        <p:nvSpPr>
          <p:cNvPr id="7" name="Date Placeholder 6"/>
          <p:cNvSpPr>
            <a:spLocks noGrp="1"/>
          </p:cNvSpPr>
          <p:nvPr>
            <p:ph type="dt" sz="half" idx="10"/>
          </p:nvPr>
        </p:nvSpPr>
        <p:spPr/>
        <p:txBody>
          <a:bodyPr/>
          <a:lstStyle/>
          <a:p>
            <a:fld id="{94C81B4D-F060-418E-A958-B2BDC1A258F8}" type="datetime1">
              <a:rPr lang="en-US" smtClean="0"/>
              <a:pPr/>
              <a:t>8/27/2022</a:t>
            </a:fld>
            <a:endParaRPr lang="en-US"/>
          </a:p>
        </p:txBody>
      </p:sp>
      <p:sp>
        <p:nvSpPr>
          <p:cNvPr id="8" name="Footer Placeholder 7"/>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28271807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9CD8D479-8942-46E8-A226-A4E01F7A105C}" type="slidenum">
              <a:rPr/>
              <a:t>‹#›</a:t>
            </a:fld>
            <a:endParaRPr/>
          </a:p>
        </p:txBody>
      </p:sp>
      <p:sp>
        <p:nvSpPr>
          <p:cNvPr id="3" name="Date Placeholder 2"/>
          <p:cNvSpPr>
            <a:spLocks noGrp="1"/>
          </p:cNvSpPr>
          <p:nvPr>
            <p:ph type="dt" sz="half" idx="10"/>
          </p:nvPr>
        </p:nvSpPr>
        <p:spPr/>
        <p:txBody>
          <a:bodyPr/>
          <a:lstStyle/>
          <a:p>
            <a:fld id="{9386AC23-C97B-41FB-9B89-C7FE0FB631CA}" type="datetime1">
              <a:rPr lang="en-US" smtClean="0"/>
              <a:pPr/>
              <a:t>8/27/2022</a:t>
            </a:fld>
            <a:endParaRPr lang="en-US"/>
          </a:p>
        </p:txBody>
      </p:sp>
      <p:sp>
        <p:nvSpPr>
          <p:cNvPr id="4" name="Footer Placeholder 3"/>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2465877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CD8D479-8942-46E8-A226-A4E01F7A105C}" type="slidenum">
              <a:rPr/>
              <a:t>‹#›</a:t>
            </a:fld>
            <a:endParaRPr/>
          </a:p>
        </p:txBody>
      </p:sp>
      <p:sp>
        <p:nvSpPr>
          <p:cNvPr id="2" name="Date Placeholder 1"/>
          <p:cNvSpPr>
            <a:spLocks noGrp="1"/>
          </p:cNvSpPr>
          <p:nvPr>
            <p:ph type="dt" sz="half" idx="10"/>
          </p:nvPr>
        </p:nvSpPr>
        <p:spPr/>
        <p:txBody>
          <a:bodyPr/>
          <a:lstStyle/>
          <a:p>
            <a:fld id="{C81B9673-AC7F-4F1F-84E4-F0E5EAAE106D}" type="datetime1">
              <a:rPr lang="en-US" smtClean="0"/>
              <a:pPr/>
              <a:t>8/27/2022</a:t>
            </a:fld>
            <a:endParaRPr lang="en-US"/>
          </a:p>
        </p:txBody>
      </p:sp>
      <p:sp>
        <p:nvSpPr>
          <p:cNvPr id="3" name="Footer Placeholder 2"/>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11073937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4" y="919616"/>
            <a:ext cx="4155622" cy="2532888"/>
          </a:xfrm>
        </p:spPr>
        <p:txBody>
          <a:bodyPr anchor="b"/>
          <a:lstStyle>
            <a:lvl1pPr>
              <a:defRPr sz="3200"/>
            </a:lvl1pPr>
          </a:lstStyle>
          <a:p>
            <a:r>
              <a:rPr lang="en-US"/>
              <a:t>Click to edit Master title style</a:t>
            </a:r>
            <a:endParaRPr/>
          </a:p>
        </p:txBody>
      </p:sp>
      <p:sp>
        <p:nvSpPr>
          <p:cNvPr id="3" name="Content Placeholder 2"/>
          <p:cNvSpPr>
            <a:spLocks noGrp="1"/>
          </p:cNvSpPr>
          <p:nvPr>
            <p:ph idx="1"/>
          </p:nvPr>
        </p:nvSpPr>
        <p:spPr>
          <a:xfrm>
            <a:off x="1409699" y="915923"/>
            <a:ext cx="5216979" cy="5065776"/>
          </a:xfrm>
        </p:spPr>
        <p:txBody>
          <a:bodyPr/>
          <a:lstStyle>
            <a:lvl1pPr>
              <a:defRPr sz="22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682434" y="3502152"/>
            <a:ext cx="4155622" cy="2479548"/>
          </a:xfrm>
        </p:spPr>
        <p:txBody>
          <a:bodyPr>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BA2A3310-D664-4933-9402-AB5DB0887727}" type="datetime1">
              <a:rPr lang="en-US" smtClean="0"/>
              <a:pPr/>
              <a:t>8/27/2022</a:t>
            </a:fld>
            <a:endParaRPr lang="en-US"/>
          </a:p>
        </p:txBody>
      </p:sp>
      <p:sp>
        <p:nvSpPr>
          <p:cNvPr id="6" name="Footer Placeholder 5"/>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30235495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82435" y="919616"/>
            <a:ext cx="4155622" cy="2532888"/>
          </a:xfrm>
        </p:spPr>
        <p:txBody>
          <a:bodyPr anchor="b"/>
          <a:lstStyle>
            <a:lvl1pPr>
              <a:defRPr sz="32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915923"/>
            <a:ext cx="6626677" cy="5065776"/>
          </a:xfrm>
        </p:spPr>
        <p:txBody>
          <a:bodyPr tIns="1371600">
            <a:normAutofit/>
          </a:bodyPr>
          <a:lstStyle>
            <a:lvl1pPr marL="0" indent="0" algn="ctr">
              <a:spcBef>
                <a:spcPts val="0"/>
              </a:spcBef>
              <a:buNone/>
              <a:defRPr sz="2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682435" y="3502152"/>
            <a:ext cx="4155622" cy="2479547"/>
          </a:xfrm>
        </p:spPr>
        <p:txBody>
          <a:bodyPr>
            <a:normAutofit/>
          </a:bodyPr>
          <a:lstStyle>
            <a:lvl1pPr marL="0" indent="0">
              <a:spcBef>
                <a:spcPts val="9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9CD8D479-8942-46E8-A226-A4E01F7A105C}" type="slidenum">
              <a:rPr/>
              <a:t>‹#›</a:t>
            </a:fld>
            <a:endParaRPr/>
          </a:p>
        </p:txBody>
      </p:sp>
      <p:sp>
        <p:nvSpPr>
          <p:cNvPr id="5" name="Date Placeholder 4"/>
          <p:cNvSpPr>
            <a:spLocks noGrp="1"/>
          </p:cNvSpPr>
          <p:nvPr>
            <p:ph type="dt" sz="half" idx="10"/>
          </p:nvPr>
        </p:nvSpPr>
        <p:spPr/>
        <p:txBody>
          <a:bodyPr/>
          <a:lstStyle/>
          <a:p>
            <a:fld id="{E1447A63-5E3D-469C-A0D1-119323F4F95E}" type="datetime1">
              <a:rPr lang="en-US" smtClean="0"/>
              <a:pPr/>
              <a:t>8/27/2022</a:t>
            </a:fld>
            <a:endParaRPr lang="en-US"/>
          </a:p>
        </p:txBody>
      </p:sp>
      <p:sp>
        <p:nvSpPr>
          <p:cNvPr id="6" name="Footer Placeholder 5"/>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2164224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C9B55A74-0919-413E-865C-E0E8D1722ED7}" type="datetime1">
              <a:rPr lang="en-US" smtClean="0"/>
              <a:pPr/>
              <a:t>8/27/2022</a:t>
            </a:fld>
            <a:endParaRPr lang="en-US"/>
          </a:p>
        </p:txBody>
      </p:sp>
      <p:sp>
        <p:nvSpPr>
          <p:cNvPr id="5" name="Footer Placeholder 4"/>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7207092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90500"/>
            <a:ext cx="2057400" cy="5986463"/>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190500"/>
            <a:ext cx="7734300" cy="59864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9CD8D479-8942-46E8-A226-A4E01F7A105C}" type="slidenum">
              <a:rPr/>
              <a:t>‹#›</a:t>
            </a:fld>
            <a:endParaRPr/>
          </a:p>
        </p:txBody>
      </p:sp>
      <p:sp>
        <p:nvSpPr>
          <p:cNvPr id="4" name="Date Placeholder 3"/>
          <p:cNvSpPr>
            <a:spLocks noGrp="1"/>
          </p:cNvSpPr>
          <p:nvPr>
            <p:ph type="dt" sz="half" idx="10"/>
          </p:nvPr>
        </p:nvSpPr>
        <p:spPr/>
        <p:txBody>
          <a:bodyPr/>
          <a:lstStyle/>
          <a:p>
            <a:fld id="{25BFE46A-5893-4F80-829A-F37AF8AAC03B}" type="datetime1">
              <a:rPr lang="en-US" smtClean="0"/>
              <a:pPr/>
              <a:t>8/27/2022</a:t>
            </a:fld>
            <a:endParaRPr lang="en-US"/>
          </a:p>
        </p:txBody>
      </p:sp>
      <p:sp>
        <p:nvSpPr>
          <p:cNvPr id="5" name="Footer Placeholder 4"/>
          <p:cNvSpPr>
            <a:spLocks noGrp="1"/>
          </p:cNvSpPr>
          <p:nvPr>
            <p:ph type="ftr" sz="quarter" idx="11"/>
          </p:nvPr>
        </p:nvSpPr>
        <p:spPr/>
        <p:txBody>
          <a:bodyPr/>
          <a:lstStyle>
            <a:lvl1pPr>
              <a:defRPr/>
            </a:lvl1pPr>
          </a:lstStyle>
          <a:p>
            <a:r>
              <a:rPr lang="en-US"/>
              <a:t>Add a footer</a:t>
            </a:r>
          </a:p>
        </p:txBody>
      </p:sp>
    </p:spTree>
    <p:extLst>
      <p:ext uri="{BB962C8B-B14F-4D97-AF65-F5344CB8AC3E}">
        <p14:creationId xmlns:p14="http://schemas.microsoft.com/office/powerpoint/2010/main" val="10210142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6629400"/>
            <a:ext cx="1499616" cy="228600"/>
          </a:xfrm>
          <a:prstGeom prst="rect">
            <a:avLst/>
          </a:prstGeom>
          <a:gradFill>
            <a:gsLst>
              <a:gs pos="0">
                <a:schemeClr val="accent1">
                  <a:lumMod val="15000"/>
                  <a:lumOff val="85000"/>
                </a:schemeClr>
              </a:gs>
              <a:gs pos="100000">
                <a:schemeClr val="accent1">
                  <a:lumMod val="15000"/>
                  <a:lumOff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1609344" y="6629400"/>
            <a:ext cx="10582656" cy="228600"/>
          </a:xfrm>
          <a:prstGeom prst="rect">
            <a:avLst/>
          </a:prstGeom>
          <a:gradFill>
            <a:gsLst>
              <a:gs pos="0">
                <a:schemeClr val="accent1">
                  <a:lumMod val="35000"/>
                  <a:lumOff val="65000"/>
                </a:schemeClr>
              </a:gs>
              <a:gs pos="100000">
                <a:schemeClr val="accent1">
                  <a:lumMod val="35000"/>
                  <a:lumOff val="6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solidFill>
                <a:schemeClr val="accent1">
                  <a:lumMod val="75000"/>
                </a:schemeClr>
              </a:solidFill>
            </a:endParaRPr>
          </a:p>
        </p:txBody>
      </p:sp>
      <p:sp>
        <p:nvSpPr>
          <p:cNvPr id="2" name="Title Placeholder 1"/>
          <p:cNvSpPr>
            <a:spLocks noGrp="1"/>
          </p:cNvSpPr>
          <p:nvPr>
            <p:ph type="title"/>
          </p:nvPr>
        </p:nvSpPr>
        <p:spPr>
          <a:xfrm>
            <a:off x="1410026" y="276087"/>
            <a:ext cx="9371949" cy="118356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410027" y="1566001"/>
            <a:ext cx="9371948" cy="46206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0" y="6629400"/>
            <a:ext cx="41040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fld id="{9CD8D479-8942-46E8-A226-A4E01F7A105C}" type="slidenum">
              <a:rPr lang="en-US" smtClean="0"/>
              <a:pPr/>
              <a:t>‹#›</a:t>
            </a:fld>
            <a:endParaRPr lang="en-US"/>
          </a:p>
        </p:txBody>
      </p:sp>
      <p:sp>
        <p:nvSpPr>
          <p:cNvPr id="4" name="Date Placeholder 3"/>
          <p:cNvSpPr>
            <a:spLocks noGrp="1"/>
          </p:cNvSpPr>
          <p:nvPr>
            <p:ph type="dt" sz="half" idx="2"/>
          </p:nvPr>
        </p:nvSpPr>
        <p:spPr>
          <a:xfrm>
            <a:off x="453403" y="6629400"/>
            <a:ext cx="1000662" cy="228600"/>
          </a:xfrm>
          <a:prstGeom prst="rect">
            <a:avLst/>
          </a:prstGeom>
        </p:spPr>
        <p:txBody>
          <a:bodyPr vert="horz" lIns="91440" tIns="45720" rIns="91440" bIns="45720" rtlCol="0" anchor="ctr"/>
          <a:lstStyle>
            <a:lvl1pPr algn="r">
              <a:defRPr sz="1100">
                <a:solidFill>
                  <a:schemeClr val="accent1">
                    <a:lumMod val="50000"/>
                  </a:schemeClr>
                </a:solidFill>
              </a:defRPr>
            </a:lvl1pPr>
          </a:lstStyle>
          <a:p>
            <a:fld id="{1E56E745-E731-42F7-BC46-83DD513FC98F}" type="datetime1">
              <a:rPr lang="en-US" smtClean="0"/>
              <a:pPr/>
              <a:t>8/27/2022</a:t>
            </a:fld>
            <a:endParaRPr lang="en-US"/>
          </a:p>
        </p:txBody>
      </p:sp>
      <p:sp>
        <p:nvSpPr>
          <p:cNvPr id="5" name="Footer Placeholder 4"/>
          <p:cNvSpPr>
            <a:spLocks noGrp="1"/>
          </p:cNvSpPr>
          <p:nvPr>
            <p:ph type="ftr" sz="quarter" idx="3"/>
          </p:nvPr>
        </p:nvSpPr>
        <p:spPr>
          <a:xfrm>
            <a:off x="1637716" y="6629400"/>
            <a:ext cx="9144259" cy="228600"/>
          </a:xfrm>
          <a:prstGeom prst="rect">
            <a:avLst/>
          </a:prstGeom>
        </p:spPr>
        <p:txBody>
          <a:bodyPr vert="horz" lIns="91440" tIns="45720" rIns="91440" bIns="45720" rtlCol="0" anchor="ctr"/>
          <a:lstStyle>
            <a:lvl1pPr algn="l">
              <a:defRPr sz="1100">
                <a:solidFill>
                  <a:schemeClr val="accent1">
                    <a:lumMod val="50000"/>
                  </a:schemeClr>
                </a:solidFill>
              </a:defRPr>
            </a:lvl1pPr>
          </a:lstStyle>
          <a:p>
            <a:r>
              <a:rPr lang="en-US"/>
              <a:t>Add a footer</a:t>
            </a:r>
          </a:p>
        </p:txBody>
      </p:sp>
    </p:spTree>
    <p:extLst>
      <p:ext uri="{BB962C8B-B14F-4D97-AF65-F5344CB8AC3E}">
        <p14:creationId xmlns:p14="http://schemas.microsoft.com/office/powerpoint/2010/main" val="2866046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hdr="0"/>
  <p:txStyles>
    <p:titleStyle>
      <a:lvl1pPr algn="l" defTabSz="914400" rtl="0" eaLnBrk="1" latinLnBrk="0" hangingPunct="1">
        <a:spcBef>
          <a:spcPct val="0"/>
        </a:spcBef>
        <a:buNone/>
        <a:defRPr sz="3400" kern="1200">
          <a:solidFill>
            <a:schemeClr val="accent1">
              <a:lumMod val="75000"/>
            </a:schemeClr>
          </a:solidFill>
          <a:latin typeface="+mj-lt"/>
          <a:ea typeface="+mj-ea"/>
          <a:cs typeface="+mj-cs"/>
        </a:defRPr>
      </a:lvl1pPr>
    </p:titleStyle>
    <p:bodyStyle>
      <a:lvl1pPr marL="210312" indent="-210312" algn="l" defTabSz="914400" rtl="0" eaLnBrk="1" latinLnBrk="0" hangingPunct="1">
        <a:lnSpc>
          <a:spcPct val="90000"/>
        </a:lnSpc>
        <a:spcBef>
          <a:spcPts val="1100"/>
        </a:spcBef>
        <a:buFont typeface="Arial" panose="020B0604020202020204" pitchFamily="34" charset="0"/>
        <a:buChar char="•"/>
        <a:defRPr sz="2200" kern="1200">
          <a:solidFill>
            <a:schemeClr val="tx1"/>
          </a:solidFill>
          <a:latin typeface="+mn-lt"/>
          <a:ea typeface="+mn-ea"/>
          <a:cs typeface="+mn-cs"/>
        </a:defRPr>
      </a:lvl1pPr>
      <a:lvl2pPr marL="438912" indent="-155448" algn="l" defTabSz="914400" rtl="0" eaLnBrk="1" latinLnBrk="0" hangingPunct="1">
        <a:lnSpc>
          <a:spcPct val="90000"/>
        </a:lnSpc>
        <a:spcBef>
          <a:spcPts val="400"/>
        </a:spcBef>
        <a:buFont typeface="Arial" panose="020B0604020202020204" pitchFamily="34" charset="0"/>
        <a:buChar char="•"/>
        <a:defRPr sz="1800" kern="1200">
          <a:solidFill>
            <a:schemeClr val="tx1"/>
          </a:solidFill>
          <a:latin typeface="+mn-lt"/>
          <a:ea typeface="+mn-ea"/>
          <a:cs typeface="+mn-cs"/>
        </a:defRPr>
      </a:lvl2pPr>
      <a:lvl3pPr marL="676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3pPr>
      <a:lvl4pPr marL="905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4pPr>
      <a:lvl5pPr marL="11338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5pPr>
      <a:lvl6pPr marL="13624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6pPr>
      <a:lvl7pPr marL="15910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7pPr>
      <a:lvl8pPr marL="18196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8pPr>
      <a:lvl9pPr marL="2048256" indent="-155448" algn="l" defTabSz="914400" rtl="0" eaLnBrk="1" latinLnBrk="0" hangingPunct="1">
        <a:lnSpc>
          <a:spcPct val="90000"/>
        </a:lnSpc>
        <a:spcBef>
          <a:spcPts val="400"/>
        </a:spcBef>
        <a:buFont typeface="Arial" panose="020B0604020202020204"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jpeg"/><Relationship Id="rId11" Type="http://schemas.openxmlformats.org/officeDocument/2006/relationships/image" Target="../media/image14.jpeg"/><Relationship Id="rId5" Type="http://schemas.openxmlformats.org/officeDocument/2006/relationships/image" Target="../media/image8.jpe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ciencedirect.com/science/article/pii/S0967070X20309495#bib5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20.jpeg"/><Relationship Id="rId7" Type="http://schemas.openxmlformats.org/officeDocument/2006/relationships/image" Target="../media/image10.jpeg"/><Relationship Id="rId2" Type="http://schemas.openxmlformats.org/officeDocument/2006/relationships/image" Target="../media/image19.png"/><Relationship Id="rId1" Type="http://schemas.openxmlformats.org/officeDocument/2006/relationships/slideLayout" Target="../slideLayouts/slideLayout4.xml"/><Relationship Id="rId6" Type="http://schemas.openxmlformats.org/officeDocument/2006/relationships/image" Target="../media/image9.jpeg"/><Relationship Id="rId5" Type="http://schemas.openxmlformats.org/officeDocument/2006/relationships/image" Target="../media/image6.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image" Target="../media/image21.jpeg"/><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17.pn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5.xml"/><Relationship Id="rId5" Type="http://schemas.openxmlformats.org/officeDocument/2006/relationships/image" Target="../media/image33.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5.xml"/><Relationship Id="rId5" Type="http://schemas.openxmlformats.org/officeDocument/2006/relationships/image" Target="../media/image40.jpeg"/><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hyperlink" Target="https://www.ft.com/content/8f46b0d4-77b6-11e8-8e67-1e1a0846c475" TargetMode="External"/><Relationship Id="rId2" Type="http://schemas.openxmlformats.org/officeDocument/2006/relationships/hyperlink" Target="http://www.ft.com/" TargetMode="External"/><Relationship Id="rId1" Type="http://schemas.openxmlformats.org/officeDocument/2006/relationships/slideLayout" Target="../slideLayouts/slideLayout2.xml"/><Relationship Id="rId6" Type="http://schemas.openxmlformats.org/officeDocument/2006/relationships/hyperlink" Target="https://www.ft.com/content/94150250-8d50-4b75-850b-44dd65d8ee7f" TargetMode="External"/><Relationship Id="rId5" Type="http://schemas.openxmlformats.org/officeDocument/2006/relationships/hyperlink" Target="https://techcrunch.com/2022/04/11/honda-to-launch-30-ev-models-by-2030/" TargetMode="External"/><Relationship Id="rId4" Type="http://schemas.openxmlformats.org/officeDocument/2006/relationships/hyperlink" Target="https://www.mckinsey.com/industries/automotive-and-assembly/our-insights/making-electric-vehicles-profitabl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formula1.com/" TargetMode="External"/><Relationship Id="rId3" Type="http://schemas.openxmlformats.org/officeDocument/2006/relationships/hyperlink" Target="http://www.mckinsey.com/" TargetMode="External"/><Relationship Id="rId7" Type="http://schemas.openxmlformats.org/officeDocument/2006/relationships/hyperlink" Target="https://ec.europa.eu/info/sites/default/files/amendment-regulation-co2-emission-standards-cars-vans-with-annexes_en.pdf" TargetMode="External"/><Relationship Id="rId2" Type="http://schemas.openxmlformats.org/officeDocument/2006/relationships/hyperlink" Target="https://www.researchgate.net/publication/277675857_Business_Model_Design_Lessons_Learned_from_Tesla_Motors" TargetMode="External"/><Relationship Id="rId1" Type="http://schemas.openxmlformats.org/officeDocument/2006/relationships/slideLayout" Target="../slideLayouts/slideLayout2.xml"/><Relationship Id="rId6" Type="http://schemas.openxmlformats.org/officeDocument/2006/relationships/hyperlink" Target="https://www.eceee.org/all-news/news/lawmakers-back-eu-wide-ban-on-new-fossil-fuel-cars-from-2035-despite-strong-lobbying/" TargetMode="External"/><Relationship Id="rId5" Type="http://schemas.openxmlformats.org/officeDocument/2006/relationships/hyperlink" Target="http://www.eceee.org/" TargetMode="External"/><Relationship Id="rId4" Type="http://schemas.openxmlformats.org/officeDocument/2006/relationships/hyperlink" Target="https://www.mckinsey.com/business-functions/growth-marketing-and-sales/our-insights/adapting-customer-experience-in-the-time-of-coronavirus" TargetMode="External"/><Relationship Id="rId9" Type="http://schemas.openxmlformats.org/officeDocument/2006/relationships/hyperlink" Target="https://www.formula1.com/en/latest/article.breaking-red-bull-agree-deal-to-run-honda-engine-technology-until-2025.3wmTSMrtsv6miuwqApz8IT.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global.honda/sustainability/assets/report/common/pdf/2021/pdf-2021_28_SocialContributionActivities.pdf" TargetMode="External"/><Relationship Id="rId3" Type="http://schemas.openxmlformats.org/officeDocument/2006/relationships/hyperlink" Target="https://www.planeandpilotmag.com/news/the-latest/2021/10/12/new-jet-from-honda-could-be-a-controversial-game-changer/" TargetMode="External"/><Relationship Id="rId7" Type="http://schemas.openxmlformats.org/officeDocument/2006/relationships/hyperlink" Target="https://global.honda/sustainab" TargetMode="External"/><Relationship Id="rId2" Type="http://schemas.openxmlformats.org/officeDocument/2006/relationships/hyperlink" Target="https://www.wsws.org/en/articles/2020/08/03/hond-a03.html" TargetMode="External"/><Relationship Id="rId1" Type="http://schemas.openxmlformats.org/officeDocument/2006/relationships/slideLayout" Target="../slideLayouts/slideLayout2.xml"/><Relationship Id="rId6" Type="http://schemas.openxmlformats.org/officeDocument/2006/relationships/hyperlink" Target="https://hondanews.eu/eu/lt/corporate/media/pressreleases/162386/honda-commits-to-total-electrification-in-europe-by-2025" TargetMode="External"/><Relationship Id="rId5" Type="http://schemas.openxmlformats.org/officeDocument/2006/relationships/hyperlink" Target="https://global.honda/sustainability/cq_img/report/pdf/2015/Honda-SR-2015-en-020.pdf" TargetMode="External"/><Relationship Id="rId4" Type="http://schemas.openxmlformats.org/officeDocument/2006/relationships/hyperlink" Target="https://www.bbc.co.uk/news/uk-england-wiltshire-57987601" TargetMode="External"/><Relationship Id="rId9" Type="http://schemas.openxmlformats.org/officeDocument/2006/relationships/hyperlink" Target="https://global.honda/newsroom/news/2020/c200218beng.html"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sciencedirect.com/science/article/pii/S2444569X16300087" TargetMode="External"/><Relationship Id="rId3" Type="http://schemas.openxmlformats.org/officeDocument/2006/relationships/hyperlink" Target="https://global.honda/newsroom/news/2021/c211125eng.html?from=sustainability_newsrelease_area" TargetMode="External"/><Relationship Id="rId7" Type="http://schemas.openxmlformats.org/officeDocument/2006/relationships/hyperlink" Target="https://www.honda.co.uk/cars/world-of-honda/present/honda-in-the-world.html" TargetMode="External"/><Relationship Id="rId2" Type="http://schemas.openxmlformats.org/officeDocument/2006/relationships/hyperlink" Target="https://global.honda/sustainability/assets/report/common/pdf/2021/pdf-2021_23_Environment.pdf" TargetMode="External"/><Relationship Id="rId1" Type="http://schemas.openxmlformats.org/officeDocument/2006/relationships/slideLayout" Target="../slideLayouts/slideLayout2.xml"/><Relationship Id="rId6" Type="http://schemas.openxmlformats.org/officeDocument/2006/relationships/hyperlink" Target="http://www.honda.co.uk/" TargetMode="External"/><Relationship Id="rId5" Type="http://schemas.openxmlformats.org/officeDocument/2006/relationships/hyperlink" Target="https://csr.honda.com/community/" TargetMode="External"/><Relationship Id="rId10" Type="http://schemas.openxmlformats.org/officeDocument/2006/relationships/hyperlink" Target="https://www.ft.com/content/8f46b0d4-77b6-11e8-8e67-1e1a0846c475" TargetMode="External"/><Relationship Id="rId4" Type="http://schemas.openxmlformats.org/officeDocument/2006/relationships/hyperlink" Target="https://www.evspecifications.com/en/news/9f4f5d4" TargetMode="External"/><Relationship Id="rId9" Type="http://schemas.openxmlformats.org/officeDocument/2006/relationships/hyperlink" Target="https://www.iea.org/reports/tracking-transport-2021"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www.asme.org/" TargetMode="External"/><Relationship Id="rId3" Type="http://schemas.openxmlformats.org/officeDocument/2006/relationships/hyperlink" Target="https://www.peoplemattersglobal.com/news/recruitment/honda-closes-philippines-plant-650-laid-off-24794" TargetMode="External"/><Relationship Id="rId7" Type="http://schemas.openxmlformats.org/officeDocument/2006/relationships/hyperlink" Target="https://techcrunch.com/2020/03/18/honda-to-shut-down-north-american-factories-for-six-days/?guccounter=1&amp;guce_referrer=aHR0cHM6Ly93d3cuZ29vZ2xlLmNvbS8&amp;guce_referrer_sig=AQAAANd3V_c1Ico8x1-1xuwZjQyWmONP6hnoG9U1TITOhBQ46LgEAAPf8dvG7Gwrc8IrMVlZzAPLKn7IOmvdrxkKBGBIukuMO_HZq85kyvCsfNbqSxfvf8QBc91gZsah85uwfHjTB4MGAybDO4KuhNRtoXr4P7tJP0tFokFzadvOhbD4" TargetMode="External"/><Relationship Id="rId2" Type="http://schemas.openxmlformats.org/officeDocument/2006/relationships/hyperlink" Target="https://www.theguardian.com/business/2021/jan/13/honda-to-close-uk-plant-four-days-owing-to-supply-chain-problems-covid-shortage-semiconductors-car" TargetMode="External"/><Relationship Id="rId1" Type="http://schemas.openxmlformats.org/officeDocument/2006/relationships/slideLayout" Target="../slideLayouts/slideLayout2.xml"/><Relationship Id="rId6" Type="http://schemas.openxmlformats.org/officeDocument/2006/relationships/hyperlink" Target="https://www.kotterinc.com/8-step-process-for-leading-change/" TargetMode="External"/><Relationship Id="rId5" Type="http://schemas.openxmlformats.org/officeDocument/2006/relationships/hyperlink" Target="https://www.keidanren.or.jp/en/policy/2020/108_proposal.html" TargetMode="External"/><Relationship Id="rId4" Type="http://schemas.openxmlformats.org/officeDocument/2006/relationships/hyperlink" Target="https://www.keidanren.or.jp/en/profile/pro005.html" TargetMode="External"/><Relationship Id="rId9" Type="http://schemas.openxmlformats.org/officeDocument/2006/relationships/hyperlink" Target="https://www.asme.org/topics-resources/content/electric-vehicle-makers-work-out-supply-chain-kink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mckinsey.com/business-functions/operations/our-insights/risk-resilience-and-rebalancing-in-global-value-chains" TargetMode="External"/><Relationship Id="rId7" Type="http://schemas.openxmlformats.org/officeDocument/2006/relationships/hyperlink" Target="https://hbr.org/2022/06/4-types-of-business-transformation" TargetMode="External"/><Relationship Id="rId2" Type="http://schemas.openxmlformats.org/officeDocument/2006/relationships/hyperlink" Target="http://www.mckinsey.com/"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39955706_Study_on_Adaptability_of_Change_Management_Review_of_Kurt_Lewins_and_Kotter_Model_of_Change" TargetMode="External"/><Relationship Id="rId5" Type="http://schemas.openxmlformats.org/officeDocument/2006/relationships/hyperlink" Target="https://www.process.st/change-management-models/" TargetMode="External"/><Relationship Id="rId4" Type="http://schemas.openxmlformats.org/officeDocument/2006/relationships/hyperlink" Target="https://www.mckinsey.com/~/media/mckinsey/dotcom/client_service/Automotive%20and%20Assembly/PDFs/McK_The_road_to_2020_and_beyond.ashx"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fyi.org/news/articles/in-covid-crisis-honda-plant-puts-office-workers-on-assembly-line" TargetMode="External"/><Relationship Id="rId7" Type="http://schemas.openxmlformats.org/officeDocument/2006/relationships/hyperlink" Target="https://www2.deloitte.com/xe/en/insights/industry/technology/technology-media-and-telecom-predictions/2022/semiconductor-chip-shortage.html" TargetMode="External"/><Relationship Id="rId2" Type="http://schemas.openxmlformats.org/officeDocument/2006/relationships/hyperlink" Target="https://www.gminsidenews.com/threads/honda-ceo-tells-of-quality-crisis-engineer-blames-crazy-complexity.295657/"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42067696_Factors_Affecting_Buying_Behavior_of_Consumers_for_Personal_Cars_by_Fuel_Categories" TargetMode="External"/><Relationship Id="rId5" Type="http://schemas.openxmlformats.org/officeDocument/2006/relationships/hyperlink" Target="https://www.wsj.com/articles/commentary-pandemic-shortages-havent-shattered-the-case-for-just-in-time-supply-chains-11643547604" TargetMode="External"/><Relationship Id="rId4" Type="http://schemas.openxmlformats.org/officeDocument/2006/relationships/hyperlink" Target="https://futurism.com/the-byte/cyberattack-shuts-down-honda-factories-worldwid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autoexpress.co.uk/honda/356321/honda-outlines-all-electric-future-trio-en-badged-concepts" TargetMode="External"/><Relationship Id="rId2" Type="http://schemas.openxmlformats.org/officeDocument/2006/relationships/hyperlink" Target="https://www2.deloitte.com/content/dam/Deloitte/uk/Documents/international-markets/deloitte-uk-brexit-industry-insights-2-automotive.pdf" TargetMode="External"/><Relationship Id="rId1" Type="http://schemas.openxmlformats.org/officeDocument/2006/relationships/slideLayout" Target="../slideLayouts/slideLayout2.xml"/><Relationship Id="rId5" Type="http://schemas.openxmlformats.org/officeDocument/2006/relationships/hyperlink" Target="https://www.reuters.com/business/autos-transportation/new-honda-ceo-aims-100-electric-vehicles-by-2040-2021-04-23/" TargetMode="External"/><Relationship Id="rId4" Type="http://schemas.openxmlformats.org/officeDocument/2006/relationships/hyperlink" Target="https://www2.deloitte.com/content/dam/Deloitte/uk/Documents/manufacturing/deloitte-uk-battery-electric-vehic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777" y="1160206"/>
            <a:ext cx="4748666" cy="2001050"/>
          </a:xfrm>
        </p:spPr>
        <p:txBody>
          <a:bodyPr>
            <a:noAutofit/>
          </a:bodyPr>
          <a:lstStyle/>
          <a:p>
            <a:r>
              <a:rPr lang="en-US" sz="3600">
                <a:latin typeface="Arial"/>
                <a:cs typeface="Arial"/>
              </a:rPr>
              <a:t>Towards Electrification Honda - A Covid 19  Business Change Case Study </a:t>
            </a:r>
            <a:endParaRPr lang="en-US" sz="36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654123" y="3472717"/>
            <a:ext cx="4846320" cy="448056"/>
          </a:xfrm>
        </p:spPr>
        <p:txBody>
          <a:bodyPr vert="horz" lIns="91440" tIns="45720" rIns="91440" bIns="45720" rtlCol="0" anchor="t">
            <a:noAutofit/>
          </a:bodyPr>
          <a:lstStyle/>
          <a:p>
            <a:r>
              <a:rPr lang="en-US" sz="2000">
                <a:latin typeface="Arial"/>
                <a:cs typeface="Arial"/>
              </a:rPr>
              <a:t>Change and Stability Management Critique Presentation</a:t>
            </a:r>
          </a:p>
          <a:p>
            <a:r>
              <a:rPr lang="en-US" sz="2000">
                <a:latin typeface="Arial"/>
                <a:cs typeface="Arial"/>
              </a:rPr>
              <a:t>Sian Cabrera – 2017012</a:t>
            </a:r>
            <a:endParaRPr lang="en-GB" sz="2000" b="1" u="sng">
              <a:ea typeface="+mn-lt"/>
              <a:cs typeface="+mn-lt"/>
            </a:endParaRPr>
          </a:p>
          <a:p>
            <a:r>
              <a:rPr lang="en-US" sz="2000">
                <a:latin typeface="Arial"/>
                <a:cs typeface="Arial"/>
              </a:rPr>
              <a:t>Part Time MBA </a:t>
            </a:r>
            <a:endParaRPr lang="en-US"/>
          </a:p>
        </p:txBody>
      </p:sp>
      <p:pic>
        <p:nvPicPr>
          <p:cNvPr id="4" name="Picture 4">
            <a:extLst>
              <a:ext uri="{FF2B5EF4-FFF2-40B4-BE49-F238E27FC236}">
                <a16:creationId xmlns:a16="http://schemas.microsoft.com/office/drawing/2014/main" id="{4AE314A9-4397-739C-9D0F-F8C775A83EBC}"/>
              </a:ext>
            </a:extLst>
          </p:cNvPr>
          <p:cNvPicPr>
            <a:picLocks noChangeAspect="1"/>
          </p:cNvPicPr>
          <p:nvPr/>
        </p:nvPicPr>
        <p:blipFill>
          <a:blip r:embed="rId3"/>
          <a:stretch>
            <a:fillRect/>
          </a:stretch>
        </p:blipFill>
        <p:spPr>
          <a:xfrm>
            <a:off x="6713349" y="2066149"/>
            <a:ext cx="2949843" cy="1640821"/>
          </a:xfrm>
          <a:prstGeom prst="rect">
            <a:avLst/>
          </a:prstGeom>
        </p:spPr>
      </p:pic>
      <p:pic>
        <p:nvPicPr>
          <p:cNvPr id="5" name="Picture 5" descr="A picture containing person, control panel&#10;&#10;Description automatically generated">
            <a:extLst>
              <a:ext uri="{FF2B5EF4-FFF2-40B4-BE49-F238E27FC236}">
                <a16:creationId xmlns:a16="http://schemas.microsoft.com/office/drawing/2014/main" id="{B7F8E68C-E988-F01B-D647-0B65451954D1}"/>
              </a:ext>
            </a:extLst>
          </p:cNvPr>
          <p:cNvPicPr>
            <a:picLocks noChangeAspect="1"/>
          </p:cNvPicPr>
          <p:nvPr/>
        </p:nvPicPr>
        <p:blipFill>
          <a:blip r:embed="rId4"/>
          <a:stretch>
            <a:fillRect/>
          </a:stretch>
        </p:blipFill>
        <p:spPr>
          <a:xfrm>
            <a:off x="9515959" y="2062824"/>
            <a:ext cx="2678624" cy="1647470"/>
          </a:xfrm>
          <a:prstGeom prst="rect">
            <a:avLst/>
          </a:prstGeom>
        </p:spPr>
      </p:pic>
      <p:pic>
        <p:nvPicPr>
          <p:cNvPr id="6" name="Picture 6">
            <a:extLst>
              <a:ext uri="{FF2B5EF4-FFF2-40B4-BE49-F238E27FC236}">
                <a16:creationId xmlns:a16="http://schemas.microsoft.com/office/drawing/2014/main" id="{0586DE47-B3C2-696F-CDB0-CAEA6B21983D}"/>
              </a:ext>
            </a:extLst>
          </p:cNvPr>
          <p:cNvPicPr>
            <a:picLocks noChangeAspect="1"/>
          </p:cNvPicPr>
          <p:nvPr/>
        </p:nvPicPr>
        <p:blipFill>
          <a:blip r:embed="rId5"/>
          <a:stretch>
            <a:fillRect/>
          </a:stretch>
        </p:blipFill>
        <p:spPr>
          <a:xfrm>
            <a:off x="6713349" y="3694194"/>
            <a:ext cx="3453538" cy="1342323"/>
          </a:xfrm>
          <a:prstGeom prst="rect">
            <a:avLst/>
          </a:prstGeom>
        </p:spPr>
      </p:pic>
      <p:pic>
        <p:nvPicPr>
          <p:cNvPr id="7" name="Picture 7">
            <a:extLst>
              <a:ext uri="{FF2B5EF4-FFF2-40B4-BE49-F238E27FC236}">
                <a16:creationId xmlns:a16="http://schemas.microsoft.com/office/drawing/2014/main" id="{6B3F44D3-63BD-77EA-9BB0-85A95BDEC879}"/>
              </a:ext>
            </a:extLst>
          </p:cNvPr>
          <p:cNvPicPr>
            <a:picLocks noChangeAspect="1"/>
          </p:cNvPicPr>
          <p:nvPr/>
        </p:nvPicPr>
        <p:blipFill>
          <a:blip r:embed="rId6"/>
          <a:stretch>
            <a:fillRect/>
          </a:stretch>
        </p:blipFill>
        <p:spPr>
          <a:xfrm>
            <a:off x="9748434" y="3710829"/>
            <a:ext cx="2446151" cy="1334887"/>
          </a:xfrm>
          <a:prstGeom prst="rect">
            <a:avLst/>
          </a:prstGeom>
        </p:spPr>
      </p:pic>
      <p:pic>
        <p:nvPicPr>
          <p:cNvPr id="8" name="Picture 8">
            <a:extLst>
              <a:ext uri="{FF2B5EF4-FFF2-40B4-BE49-F238E27FC236}">
                <a16:creationId xmlns:a16="http://schemas.microsoft.com/office/drawing/2014/main" id="{08C9619F-5960-C634-C35E-09A0AD795F1C}"/>
              </a:ext>
            </a:extLst>
          </p:cNvPr>
          <p:cNvPicPr>
            <a:picLocks noChangeAspect="1"/>
          </p:cNvPicPr>
          <p:nvPr/>
        </p:nvPicPr>
        <p:blipFill>
          <a:blip r:embed="rId7"/>
          <a:stretch>
            <a:fillRect/>
          </a:stretch>
        </p:blipFill>
        <p:spPr>
          <a:xfrm>
            <a:off x="6713349" y="5032620"/>
            <a:ext cx="2239506" cy="925641"/>
          </a:xfrm>
          <a:prstGeom prst="rect">
            <a:avLst/>
          </a:prstGeom>
        </p:spPr>
      </p:pic>
      <p:pic>
        <p:nvPicPr>
          <p:cNvPr id="9" name="Picture 9">
            <a:extLst>
              <a:ext uri="{FF2B5EF4-FFF2-40B4-BE49-F238E27FC236}">
                <a16:creationId xmlns:a16="http://schemas.microsoft.com/office/drawing/2014/main" id="{00D215A8-BFA0-DA0A-83E9-D0539E563FA5}"/>
              </a:ext>
            </a:extLst>
          </p:cNvPr>
          <p:cNvPicPr>
            <a:picLocks noChangeAspect="1"/>
          </p:cNvPicPr>
          <p:nvPr/>
        </p:nvPicPr>
        <p:blipFill>
          <a:blip r:embed="rId8"/>
          <a:stretch>
            <a:fillRect/>
          </a:stretch>
        </p:blipFill>
        <p:spPr>
          <a:xfrm>
            <a:off x="8947688" y="5023361"/>
            <a:ext cx="2446150" cy="931245"/>
          </a:xfrm>
          <a:prstGeom prst="rect">
            <a:avLst/>
          </a:prstGeom>
        </p:spPr>
      </p:pic>
      <p:pic>
        <p:nvPicPr>
          <p:cNvPr id="10" name="Picture 10" descr="A picture containing car, projector, light&#10;&#10;Description automatically generated">
            <a:extLst>
              <a:ext uri="{FF2B5EF4-FFF2-40B4-BE49-F238E27FC236}">
                <a16:creationId xmlns:a16="http://schemas.microsoft.com/office/drawing/2014/main" id="{D750DA20-5F52-FFA1-4DA6-F0CFD1BBD350}"/>
              </a:ext>
            </a:extLst>
          </p:cNvPr>
          <p:cNvPicPr>
            <a:picLocks noChangeAspect="1"/>
          </p:cNvPicPr>
          <p:nvPr/>
        </p:nvPicPr>
        <p:blipFill>
          <a:blip r:embed="rId9"/>
          <a:stretch>
            <a:fillRect/>
          </a:stretch>
        </p:blipFill>
        <p:spPr>
          <a:xfrm>
            <a:off x="-2583" y="2070140"/>
            <a:ext cx="1464591" cy="1038737"/>
          </a:xfrm>
          <a:prstGeom prst="rect">
            <a:avLst/>
          </a:prstGeom>
        </p:spPr>
      </p:pic>
      <p:pic>
        <p:nvPicPr>
          <p:cNvPr id="11" name="Picture 11" descr="A picture containing car, outdoor, transport, parked&#10;&#10;Description automatically generated">
            <a:extLst>
              <a:ext uri="{FF2B5EF4-FFF2-40B4-BE49-F238E27FC236}">
                <a16:creationId xmlns:a16="http://schemas.microsoft.com/office/drawing/2014/main" id="{AA96CFB5-3362-F9D3-9CA2-A79C9DF7BDB9}"/>
              </a:ext>
            </a:extLst>
          </p:cNvPr>
          <p:cNvPicPr>
            <a:picLocks noChangeAspect="1"/>
          </p:cNvPicPr>
          <p:nvPr/>
        </p:nvPicPr>
        <p:blipFill>
          <a:blip r:embed="rId10"/>
          <a:stretch>
            <a:fillRect/>
          </a:stretch>
        </p:blipFill>
        <p:spPr>
          <a:xfrm>
            <a:off x="10331" y="3120265"/>
            <a:ext cx="1464592" cy="914522"/>
          </a:xfrm>
          <a:prstGeom prst="rect">
            <a:avLst/>
          </a:prstGeom>
        </p:spPr>
      </p:pic>
      <p:pic>
        <p:nvPicPr>
          <p:cNvPr id="12" name="Picture 12">
            <a:extLst>
              <a:ext uri="{FF2B5EF4-FFF2-40B4-BE49-F238E27FC236}">
                <a16:creationId xmlns:a16="http://schemas.microsoft.com/office/drawing/2014/main" id="{1068277C-BEDE-3735-1A3C-0328E10B3CE4}"/>
              </a:ext>
            </a:extLst>
          </p:cNvPr>
          <p:cNvPicPr>
            <a:picLocks noChangeAspect="1"/>
          </p:cNvPicPr>
          <p:nvPr/>
        </p:nvPicPr>
        <p:blipFill>
          <a:blip r:embed="rId11"/>
          <a:stretch>
            <a:fillRect/>
          </a:stretch>
        </p:blipFill>
        <p:spPr>
          <a:xfrm>
            <a:off x="10332" y="3976189"/>
            <a:ext cx="1464591" cy="1346606"/>
          </a:xfrm>
          <a:prstGeom prst="rect">
            <a:avLst/>
          </a:prstGeom>
        </p:spPr>
      </p:pic>
      <p:sp>
        <p:nvSpPr>
          <p:cNvPr id="13" name="TextBox 12">
            <a:extLst>
              <a:ext uri="{FF2B5EF4-FFF2-40B4-BE49-F238E27FC236}">
                <a16:creationId xmlns:a16="http://schemas.microsoft.com/office/drawing/2014/main" id="{CD929668-70D3-6CEE-DB68-A5DB3DE44445}"/>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7F80BAE9-7555-BBEE-C73F-64ACE9C634AE}"/>
              </a:ext>
            </a:extLst>
          </p:cNvPr>
          <p:cNvSpPr txBox="1"/>
          <p:nvPr/>
        </p:nvSpPr>
        <p:spPr>
          <a:xfrm>
            <a:off x="4170658" y="614669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261546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atin typeface="Arial" panose="020B0604020202020204" pitchFamily="34" charset="0"/>
                <a:cs typeface="Arial" panose="020B0604020202020204" pitchFamily="34" charset="0"/>
              </a:rPr>
              <a:t>Aims – To examine change management at Honda during Covid 19</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pPr marL="0" indent="0">
              <a:buNone/>
            </a:pPr>
            <a:r>
              <a:rPr lang="en-US" b="1">
                <a:latin typeface="Arial"/>
                <a:cs typeface="Arial"/>
              </a:rPr>
              <a:t>Scenario - </a:t>
            </a:r>
            <a:r>
              <a:rPr lang="en-US">
                <a:latin typeface="Arial"/>
                <a:cs typeface="Arial"/>
              </a:rPr>
              <a:t> I am a change agent consultant freelancing for Honda</a:t>
            </a:r>
          </a:p>
          <a:p>
            <a:pPr marL="0" indent="0">
              <a:buNone/>
            </a:pPr>
            <a:r>
              <a:rPr lang="en-US" b="1">
                <a:latin typeface="Arial"/>
                <a:cs typeface="Arial"/>
              </a:rPr>
              <a:t>Objectives- </a:t>
            </a:r>
            <a:r>
              <a:rPr lang="en-US">
                <a:latin typeface="Arial"/>
                <a:cs typeface="Arial"/>
              </a:rPr>
              <a:t>This presentation will:     </a:t>
            </a:r>
            <a:endParaRPr lang="en-US">
              <a:latin typeface="Arial" panose="020B0604020202020204" pitchFamily="34" charset="0"/>
              <a:cs typeface="Arial" panose="020B0604020202020204" pitchFamily="34" charset="0"/>
            </a:endParaRPr>
          </a:p>
          <a:p>
            <a:pPr marL="210185" indent="-210185"/>
            <a:r>
              <a:rPr lang="en-US" b="1">
                <a:latin typeface="Arial"/>
                <a:cs typeface="Arial"/>
              </a:rPr>
              <a:t>Introduce</a:t>
            </a:r>
            <a:r>
              <a:rPr lang="en-US">
                <a:latin typeface="Arial"/>
                <a:cs typeface="Arial"/>
              </a:rPr>
              <a:t> Honda, it’s background and reason for radical change as result of Covid 19</a:t>
            </a:r>
          </a:p>
          <a:p>
            <a:pPr marL="210185" indent="-210185"/>
            <a:r>
              <a:rPr lang="en-US" b="1">
                <a:latin typeface="Arial"/>
                <a:cs typeface="Arial"/>
              </a:rPr>
              <a:t>Critique</a:t>
            </a:r>
            <a:r>
              <a:rPr lang="en-US">
                <a:latin typeface="Arial"/>
                <a:cs typeface="Arial"/>
              </a:rPr>
              <a:t> changes made, effectiveness and impact on operations stability</a:t>
            </a:r>
          </a:p>
          <a:p>
            <a:pPr marL="210185" indent="-210185"/>
            <a:r>
              <a:rPr lang="en-US" b="1">
                <a:latin typeface="Arial"/>
                <a:cs typeface="Arial"/>
              </a:rPr>
              <a:t>Critique</a:t>
            </a:r>
            <a:r>
              <a:rPr lang="en-US">
                <a:latin typeface="Arial"/>
                <a:cs typeface="Arial"/>
              </a:rPr>
              <a:t> additional measures requires in future</a:t>
            </a:r>
          </a:p>
          <a:p>
            <a:pPr marL="210185" indent="-210185"/>
            <a:r>
              <a:rPr lang="en-US" b="1">
                <a:latin typeface="Arial"/>
                <a:cs typeface="Arial"/>
              </a:rPr>
              <a:t>Critique</a:t>
            </a:r>
            <a:r>
              <a:rPr lang="en-US">
                <a:latin typeface="Arial"/>
                <a:cs typeface="Arial"/>
              </a:rPr>
              <a:t> key change management models planned and emergent change</a:t>
            </a:r>
          </a:p>
          <a:p>
            <a:pPr marL="210185" indent="-210185"/>
            <a:r>
              <a:rPr lang="en-US" b="1">
                <a:latin typeface="Arial"/>
                <a:cs typeface="Arial"/>
              </a:rPr>
              <a:t>Outline</a:t>
            </a:r>
            <a:r>
              <a:rPr lang="en-US">
                <a:latin typeface="Arial"/>
                <a:cs typeface="Arial"/>
              </a:rPr>
              <a:t> how models can be used when considering incremental (small) or large(transformational) change</a:t>
            </a:r>
          </a:p>
          <a:p>
            <a:pPr marL="210185" indent="-210185"/>
            <a:r>
              <a:rPr lang="en-US" b="1">
                <a:latin typeface="Arial"/>
                <a:cs typeface="Arial"/>
              </a:rPr>
              <a:t>Discuss</a:t>
            </a:r>
            <a:r>
              <a:rPr lang="en-US">
                <a:latin typeface="Arial"/>
                <a:cs typeface="Arial"/>
              </a:rPr>
              <a:t> how I would identify and tackle resistance to change</a:t>
            </a:r>
          </a:p>
          <a:p>
            <a:pPr marL="210185" indent="-210185"/>
            <a:r>
              <a:rPr lang="en-US" b="1">
                <a:latin typeface="Arial"/>
                <a:cs typeface="Arial"/>
              </a:rPr>
              <a:t>Discuss</a:t>
            </a:r>
            <a:r>
              <a:rPr lang="en-US">
                <a:latin typeface="Arial"/>
                <a:cs typeface="Arial"/>
              </a:rPr>
              <a:t> how change </a:t>
            </a:r>
            <a:r>
              <a:rPr lang="en-US" err="1">
                <a:latin typeface="Arial"/>
                <a:cs typeface="Arial"/>
              </a:rPr>
              <a:t>programmes</a:t>
            </a:r>
            <a:r>
              <a:rPr lang="en-US">
                <a:latin typeface="Arial"/>
                <a:cs typeface="Arial"/>
              </a:rPr>
              <a:t> have been completed and ways of assessing effectiveness. </a:t>
            </a:r>
            <a:endParaRPr lang="en-US">
              <a:latin typeface="Arial" panose="020B0604020202020204" pitchFamily="34" charset="0"/>
              <a:cs typeface="Arial" panose="020B0604020202020204" pitchFamily="34" charset="0"/>
            </a:endParaRPr>
          </a:p>
          <a:p>
            <a:pPr marL="210185" indent="-210185"/>
            <a:r>
              <a:rPr lang="en-US" b="1">
                <a:latin typeface="Arial"/>
                <a:cs typeface="Arial"/>
              </a:rPr>
              <a:t>Conclusions and recommendations</a:t>
            </a:r>
          </a:p>
          <a:p>
            <a:pPr marL="210185" indent="-210185"/>
            <a:endParaRPr lang="en-US"/>
          </a:p>
        </p:txBody>
      </p:sp>
      <p:sp>
        <p:nvSpPr>
          <p:cNvPr id="4" name="Slide Number Placeholder 3"/>
          <p:cNvSpPr>
            <a:spLocks noGrp="1"/>
          </p:cNvSpPr>
          <p:nvPr>
            <p:ph type="sldNum" sz="quarter" idx="12"/>
          </p:nvPr>
        </p:nvSpPr>
        <p:spPr/>
        <p:txBody>
          <a:bodyPr/>
          <a:lstStyle/>
          <a:p>
            <a:fld id="{9CD8D479-8942-46E8-A226-A4E01F7A105C}" type="slidenum">
              <a:rPr lang="en-US" smtClean="0"/>
              <a:t>2</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8/27/2022</a:t>
            </a:fld>
            <a:endParaRPr lang="en-US"/>
          </a:p>
        </p:txBody>
      </p:sp>
      <p:sp>
        <p:nvSpPr>
          <p:cNvPr id="6" name="Footer Placeholder 5"/>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162761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295" y="-270732"/>
            <a:ext cx="9371949" cy="1183566"/>
          </a:xfrm>
        </p:spPr>
        <p:txBody>
          <a:bodyPr/>
          <a:lstStyle/>
          <a:p>
            <a:r>
              <a:rPr lang="en-US">
                <a:latin typeface="Arial"/>
                <a:cs typeface="Arial"/>
              </a:rPr>
              <a:t>Honda,  Covid 19 and Change Case Study</a:t>
            </a:r>
          </a:p>
        </p:txBody>
      </p:sp>
      <p:sp>
        <p:nvSpPr>
          <p:cNvPr id="10" name="Content Placeholder 9">
            <a:extLst>
              <a:ext uri="{FF2B5EF4-FFF2-40B4-BE49-F238E27FC236}">
                <a16:creationId xmlns:a16="http://schemas.microsoft.com/office/drawing/2014/main" id="{B30ECB00-7793-4D8A-B5CA-611D1704275E}"/>
              </a:ext>
            </a:extLst>
          </p:cNvPr>
          <p:cNvSpPr>
            <a:spLocks noGrp="1"/>
          </p:cNvSpPr>
          <p:nvPr>
            <p:ph idx="1"/>
          </p:nvPr>
        </p:nvSpPr>
        <p:spPr>
          <a:xfrm>
            <a:off x="406727" y="1013551"/>
            <a:ext cx="6400148" cy="3678766"/>
          </a:xfrm>
          <a:solidFill>
            <a:schemeClr val="accent1">
              <a:lumMod val="40000"/>
              <a:lumOff val="60000"/>
            </a:schemeClr>
          </a:solidFill>
        </p:spPr>
        <p:txBody>
          <a:bodyPr vert="horz" lIns="91440" tIns="45720" rIns="91440" bIns="45720" rtlCol="0" anchor="t">
            <a:normAutofit fontScale="85000" lnSpcReduction="20000"/>
          </a:bodyPr>
          <a:lstStyle/>
          <a:p>
            <a:pPr marL="0" indent="0">
              <a:buNone/>
            </a:pPr>
            <a:r>
              <a:rPr lang="en-GB" sz="1800">
                <a:latin typeface="Arial"/>
                <a:ea typeface="+mn-lt"/>
                <a:cs typeface="+mn-lt"/>
              </a:rPr>
              <a:t>The Covid 19 (C19) pandemic (WHO 2020) created extraordinary landscape and uncertainty for many businesses globally. (Amah et al 2020)</a:t>
            </a:r>
            <a:endParaRPr lang="en-GB">
              <a:latin typeface="Corbel" panose="020B0503020204020204"/>
              <a:ea typeface="+mn-lt"/>
              <a:cs typeface="Arial"/>
            </a:endParaRPr>
          </a:p>
          <a:p>
            <a:pPr marL="0" indent="0">
              <a:buNone/>
            </a:pPr>
            <a:r>
              <a:rPr lang="en-GB" sz="1800">
                <a:latin typeface="Arial"/>
                <a:ea typeface="+mn-lt"/>
                <a:cs typeface="Arial"/>
              </a:rPr>
              <a:t>Honda</a:t>
            </a:r>
            <a:r>
              <a:rPr lang="en-GB" sz="1800">
                <a:latin typeface="Arial"/>
                <a:cs typeface="Arial"/>
              </a:rPr>
              <a:t> negatively impacted C19 reduced vehicle sales 68% drop in profit during C19 (</a:t>
            </a:r>
            <a:r>
              <a:rPr lang="en-GB" sz="1800" err="1">
                <a:latin typeface="Arial"/>
                <a:ea typeface="+mn-lt"/>
                <a:cs typeface="Arial"/>
              </a:rPr>
              <a:t>Tajitsu</a:t>
            </a:r>
            <a:r>
              <a:rPr lang="en-GB" sz="1800">
                <a:latin typeface="Arial"/>
                <a:cs typeface="Arial"/>
              </a:rPr>
              <a:t> 2020)</a:t>
            </a:r>
            <a:endParaRPr lang="en-GB"/>
          </a:p>
          <a:p>
            <a:pPr marL="210185" indent="-210185"/>
            <a:r>
              <a:rPr lang="en-GB" sz="1800">
                <a:latin typeface="Arial"/>
                <a:ea typeface="+mn-lt"/>
                <a:cs typeface="+mn-lt"/>
              </a:rPr>
              <a:t>"During C19  global C02 transport emissions was  reduced by 10% in 2020 due to restricted mobility &amp; domestic and international travel. Putting a global spotlight on climate emergency. ( (</a:t>
            </a:r>
            <a:r>
              <a:rPr lang="en-GB" sz="1800" err="1">
                <a:latin typeface="Arial"/>
                <a:ea typeface="+mn-lt"/>
                <a:cs typeface="+mn-lt"/>
              </a:rPr>
              <a:t>Madanedo</a:t>
            </a:r>
            <a:r>
              <a:rPr lang="en-GB" sz="1800">
                <a:latin typeface="Arial"/>
                <a:ea typeface="+mn-lt"/>
                <a:cs typeface="+mn-lt"/>
              </a:rPr>
              <a:t> and Manning 2020). And need for greener transport</a:t>
            </a:r>
          </a:p>
          <a:p>
            <a:pPr marL="285750" indent="-285750"/>
            <a:r>
              <a:rPr lang="en-GB" sz="1800">
                <a:latin typeface="Arial"/>
                <a:ea typeface="+mn-lt"/>
                <a:cs typeface="+mn-lt"/>
              </a:rPr>
              <a:t>The transport sector 24% of global energy-related CO</a:t>
            </a:r>
            <a:r>
              <a:rPr lang="en-GB" sz="1800" baseline="-25000">
                <a:latin typeface="Arial"/>
                <a:ea typeface="+mn-lt"/>
                <a:cs typeface="+mn-lt"/>
              </a:rPr>
              <a:t>2</a:t>
            </a:r>
            <a:r>
              <a:rPr lang="en-GB" sz="1800">
                <a:latin typeface="Arial"/>
                <a:ea typeface="+mn-lt"/>
                <a:cs typeface="+mn-lt"/>
              </a:rPr>
              <a:t> emissions, of which road transport emits 77%</a:t>
            </a:r>
          </a:p>
          <a:p>
            <a:pPr marL="285750" indent="-285750"/>
            <a:r>
              <a:rPr lang="en-GB" sz="1800">
                <a:latin typeface="Arial"/>
                <a:ea typeface="+mn-lt"/>
                <a:cs typeface="+mn-lt"/>
              </a:rPr>
              <a:t>Automotive sector least diversified energy end-use sector, is almost fully reliant on fossil fuels (&gt;95% in 2018) " (</a:t>
            </a:r>
            <a:r>
              <a:rPr lang="en-GB" sz="1800">
                <a:latin typeface="Arial"/>
                <a:ea typeface="+mn-lt"/>
                <a:cs typeface="+mn-lt"/>
                <a:hlinkClick r:id="rId3"/>
              </a:rPr>
              <a:t>IEA, 2018</a:t>
            </a:r>
            <a:r>
              <a:rPr lang="en-GB" sz="1800">
                <a:latin typeface="Arial"/>
                <a:ea typeface="+mn-lt"/>
                <a:cs typeface="+mn-lt"/>
              </a:rPr>
              <a:t>).</a:t>
            </a:r>
            <a:endParaRPr lang="en-GB">
              <a:latin typeface="Arial"/>
            </a:endParaRPr>
          </a:p>
          <a:p>
            <a:pPr marL="210185" indent="-210185"/>
            <a:r>
              <a:rPr lang="en-GB" sz="1800">
                <a:latin typeface="Arial"/>
                <a:cs typeface="Arial"/>
              </a:rPr>
              <a:t>It's critical to decarbonise aviation, shipping, road freight and transport to meet global goals of cutting C02 emission (Sharmina et al 2021)  </a:t>
            </a:r>
            <a:endParaRPr lang="en-GB" sz="1800">
              <a:ea typeface="+mn-lt"/>
              <a:cs typeface="+mn-lt"/>
            </a:endParaRPr>
          </a:p>
          <a:p>
            <a:pPr marL="285750" indent="-285750"/>
            <a:endParaRPr lang="en-GB" sz="1800">
              <a:latin typeface="Arial"/>
              <a:cs typeface="Arial"/>
            </a:endParaRPr>
          </a:p>
          <a:p>
            <a:pPr marL="210185" indent="-210185"/>
            <a:endParaRPr lang="en-US">
              <a:ea typeface="+mn-lt"/>
              <a:cs typeface="+mn-lt"/>
            </a:endParaRPr>
          </a:p>
          <a:p>
            <a:pPr marL="210185" indent="-210185"/>
            <a:endParaRPr lang="en-US">
              <a:ea typeface="+mn-lt"/>
              <a:cs typeface="+mn-lt"/>
            </a:endParaRPr>
          </a:p>
        </p:txBody>
      </p:sp>
      <p:sp>
        <p:nvSpPr>
          <p:cNvPr id="5" name="Slide Number Placeholder 4"/>
          <p:cNvSpPr>
            <a:spLocks noGrp="1"/>
          </p:cNvSpPr>
          <p:nvPr>
            <p:ph type="sldNum" sz="quarter" idx="12"/>
          </p:nvPr>
        </p:nvSpPr>
        <p:spPr/>
        <p:txBody>
          <a:bodyPr/>
          <a:lstStyle/>
          <a:p>
            <a:fld id="{9CD8D479-8942-46E8-A226-A4E01F7A105C}" type="slidenum">
              <a:rPr lang="en-US" smtClean="0"/>
              <a:t>3</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8/27/2022</a:t>
            </a:fld>
            <a:endParaRPr lang="en-US"/>
          </a:p>
        </p:txBody>
      </p:sp>
      <p:sp>
        <p:nvSpPr>
          <p:cNvPr id="7" name="Footer Placeholder 6"/>
          <p:cNvSpPr>
            <a:spLocks noGrp="1"/>
          </p:cNvSpPr>
          <p:nvPr>
            <p:ph type="ftr" sz="quarter" idx="11"/>
          </p:nvPr>
        </p:nvSpPr>
        <p:spPr/>
        <p:txBody>
          <a:bodyPr/>
          <a:lstStyle/>
          <a:p>
            <a:r>
              <a:rPr lang="en-US"/>
              <a:t>Add a footer</a:t>
            </a:r>
          </a:p>
        </p:txBody>
      </p:sp>
      <p:sp>
        <p:nvSpPr>
          <p:cNvPr id="3" name="TextBox 2">
            <a:extLst>
              <a:ext uri="{FF2B5EF4-FFF2-40B4-BE49-F238E27FC236}">
                <a16:creationId xmlns:a16="http://schemas.microsoft.com/office/drawing/2014/main" id="{3BF66274-9B08-33A9-7CA3-42D8ABFC92FC}"/>
              </a:ext>
            </a:extLst>
          </p:cNvPr>
          <p:cNvSpPr txBox="1"/>
          <p:nvPr/>
        </p:nvSpPr>
        <p:spPr>
          <a:xfrm>
            <a:off x="7006771" y="967719"/>
            <a:ext cx="4781265" cy="244938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100"/>
              </a:spcBef>
            </a:pPr>
            <a:r>
              <a:rPr lang="en-US" sz="1600">
                <a:latin typeface="Arial"/>
                <a:cs typeface="Arial"/>
              </a:rPr>
              <a:t>During the pandemic......</a:t>
            </a:r>
            <a:endParaRPr lang="en-US" sz="1600">
              <a:latin typeface="Arial"/>
              <a:ea typeface="+mn-lt"/>
              <a:cs typeface="Arial"/>
            </a:endParaRPr>
          </a:p>
          <a:p>
            <a:pPr marL="210185" indent="-210185">
              <a:lnSpc>
                <a:spcPct val="90000"/>
              </a:lnSpc>
              <a:spcBef>
                <a:spcPts val="1100"/>
              </a:spcBef>
              <a:buFont typeface="Arial"/>
              <a:buChar char="•"/>
            </a:pPr>
            <a:r>
              <a:rPr lang="en-US" sz="1600">
                <a:latin typeface="Arial"/>
                <a:cs typeface="Arial"/>
              </a:rPr>
              <a:t>Honda Production stopped in UK and Europe due to high fall in sales during covid and led to permanent closure of  Swindon R and D and manufacturing UK site after 36 years affecting 3000 staff  (Harvey 2021) Plants in </a:t>
            </a:r>
            <a:r>
              <a:rPr lang="en-US" sz="1600" err="1">
                <a:latin typeface="Arial"/>
                <a:cs typeface="Arial"/>
              </a:rPr>
              <a:t>Phillipines</a:t>
            </a:r>
            <a:r>
              <a:rPr lang="en-US" sz="1600">
                <a:latin typeface="Arial"/>
                <a:cs typeface="Arial"/>
              </a:rPr>
              <a:t>, Argentina and Turkey                     (Kang 2020)</a:t>
            </a:r>
            <a:r>
              <a:rPr lang="en-US" sz="1600">
                <a:latin typeface="Arial"/>
                <a:ea typeface="+mn-lt"/>
                <a:cs typeface="+mn-lt"/>
              </a:rPr>
              <a:t>North America plants were some of the </a:t>
            </a:r>
            <a:r>
              <a:rPr lang="en-US" sz="1600" err="1">
                <a:latin typeface="Arial"/>
                <a:ea typeface="+mn-lt"/>
                <a:cs typeface="+mn-lt"/>
              </a:rPr>
              <a:t>manu</a:t>
            </a:r>
            <a:r>
              <a:rPr lang="en-US" sz="1600">
                <a:latin typeface="Arial"/>
                <a:ea typeface="+mn-lt"/>
                <a:cs typeface="+mn-lt"/>
              </a:rPr>
              <a:t> than t</a:t>
            </a:r>
            <a:r>
              <a:rPr lang="en-US" sz="1600">
                <a:latin typeface="Arial"/>
                <a:cs typeface="Arial"/>
              </a:rPr>
              <a:t>emporarily shut down in  (</a:t>
            </a:r>
            <a:r>
              <a:rPr lang="en-GB" sz="1600">
                <a:latin typeface="Arial"/>
                <a:cs typeface="Arial"/>
              </a:rPr>
              <a:t>Korosec 2020)</a:t>
            </a:r>
          </a:p>
        </p:txBody>
      </p:sp>
      <p:sp>
        <p:nvSpPr>
          <p:cNvPr id="4" name="TextBox 3">
            <a:extLst>
              <a:ext uri="{FF2B5EF4-FFF2-40B4-BE49-F238E27FC236}">
                <a16:creationId xmlns:a16="http://schemas.microsoft.com/office/drawing/2014/main" id="{8EDB06FF-ABE7-10AB-D0A4-10D93DD36190}"/>
              </a:ext>
            </a:extLst>
          </p:cNvPr>
          <p:cNvSpPr txBox="1"/>
          <p:nvPr/>
        </p:nvSpPr>
        <p:spPr>
          <a:xfrm>
            <a:off x="7376886" y="5655129"/>
            <a:ext cx="4610100" cy="923330"/>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Cost savings – pulled out of Formula 1 contract on expiry 2021 (Formula 1) and restructure Honda (2020)​</a:t>
            </a:r>
            <a:endParaRPr lang="en-US">
              <a:latin typeface="Arial"/>
            </a:endParaRPr>
          </a:p>
        </p:txBody>
      </p:sp>
      <p:sp>
        <p:nvSpPr>
          <p:cNvPr id="9" name="TextBox 8">
            <a:extLst>
              <a:ext uri="{FF2B5EF4-FFF2-40B4-BE49-F238E27FC236}">
                <a16:creationId xmlns:a16="http://schemas.microsoft.com/office/drawing/2014/main" id="{0CE2823B-04F0-1974-DB53-C0AE4C6D304D}"/>
              </a:ext>
            </a:extLst>
          </p:cNvPr>
          <p:cNvSpPr txBox="1"/>
          <p:nvPr/>
        </p:nvSpPr>
        <p:spPr>
          <a:xfrm>
            <a:off x="406400" y="4876800"/>
            <a:ext cx="6921500" cy="1754326"/>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Honda pre-pandemic sold globally 150 countries &amp; manufactured two continents​</a:t>
            </a:r>
          </a:p>
          <a:p>
            <a:pPr>
              <a:buChar char="•"/>
            </a:pPr>
            <a:r>
              <a:rPr lang="en-US">
                <a:latin typeface="Arial"/>
                <a:cs typeface="Arial"/>
              </a:rPr>
              <a:t>The Americas - USA, Mexico, Brazil  and  Asia - China, Thailand, India, and Vietnam, Japan (Headquarters) ​</a:t>
            </a:r>
          </a:p>
          <a:p>
            <a:pPr>
              <a:buChar char="•"/>
            </a:pPr>
            <a:r>
              <a:rPr lang="en-US">
                <a:latin typeface="Arial"/>
                <a:cs typeface="Arial"/>
              </a:rPr>
              <a:t>Research and Development Innovation Sites US, in  UK, Japan, Indonesia, US, Thailand, Germany and Italy (Honda 2020)​</a:t>
            </a:r>
          </a:p>
        </p:txBody>
      </p:sp>
      <p:pic>
        <p:nvPicPr>
          <p:cNvPr id="8" name="Picture 10" descr="Chart&#10;&#10;Description automatically generated">
            <a:extLst>
              <a:ext uri="{FF2B5EF4-FFF2-40B4-BE49-F238E27FC236}">
                <a16:creationId xmlns:a16="http://schemas.microsoft.com/office/drawing/2014/main" id="{AC0CCF4A-0CEA-0025-814C-CB10DE7C50C8}"/>
              </a:ext>
            </a:extLst>
          </p:cNvPr>
          <p:cNvPicPr>
            <a:picLocks noChangeAspect="1"/>
          </p:cNvPicPr>
          <p:nvPr/>
        </p:nvPicPr>
        <p:blipFill>
          <a:blip r:embed="rId4"/>
          <a:stretch>
            <a:fillRect/>
          </a:stretch>
        </p:blipFill>
        <p:spPr>
          <a:xfrm>
            <a:off x="8263467" y="3612467"/>
            <a:ext cx="3776435" cy="1835005"/>
          </a:xfrm>
          <a:prstGeom prst="rect">
            <a:avLst/>
          </a:prstGeom>
        </p:spPr>
      </p:pic>
      <p:sp>
        <p:nvSpPr>
          <p:cNvPr id="12" name="TextBox 11">
            <a:extLst>
              <a:ext uri="{FF2B5EF4-FFF2-40B4-BE49-F238E27FC236}">
                <a16:creationId xmlns:a16="http://schemas.microsoft.com/office/drawing/2014/main" id="{7CED0EE2-3984-EA8B-3A17-F2BA68462D27}"/>
              </a:ext>
            </a:extLst>
          </p:cNvPr>
          <p:cNvSpPr txBox="1"/>
          <p:nvPr/>
        </p:nvSpPr>
        <p:spPr>
          <a:xfrm rot="10800000" flipV="1">
            <a:off x="7090682" y="4042762"/>
            <a:ext cx="145868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Figure Source - Liu et al (2020) Nature </a:t>
            </a:r>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8484" y="-570591"/>
            <a:ext cx="9371949" cy="1183566"/>
          </a:xfrm>
        </p:spPr>
        <p:txBody>
          <a:bodyPr>
            <a:normAutofit/>
          </a:bodyPr>
          <a:lstStyle/>
          <a:p>
            <a:r>
              <a:rPr lang="en-US" sz="2000">
                <a:latin typeface="Arial"/>
                <a:cs typeface="Arial"/>
              </a:rPr>
              <a:t>Critique changes made during covid continued, effectiveness and impact on operations stability – Model applied to Honda from </a:t>
            </a:r>
            <a:r>
              <a:rPr lang="en-US" sz="2000" err="1">
                <a:latin typeface="Arial"/>
                <a:cs typeface="Arial"/>
              </a:rPr>
              <a:t>Bagolun</a:t>
            </a:r>
            <a:r>
              <a:rPr lang="en-US" sz="2000">
                <a:latin typeface="Arial"/>
                <a:cs typeface="Arial"/>
              </a:rPr>
              <a:t> et al (2016:23)</a:t>
            </a:r>
          </a:p>
        </p:txBody>
      </p:sp>
      <p:sp>
        <p:nvSpPr>
          <p:cNvPr id="5" name="Slide Number Placeholder 4"/>
          <p:cNvSpPr>
            <a:spLocks noGrp="1"/>
          </p:cNvSpPr>
          <p:nvPr>
            <p:ph type="sldNum" sz="quarter" idx="12"/>
          </p:nvPr>
        </p:nvSpPr>
        <p:spPr/>
        <p:txBody>
          <a:bodyPr/>
          <a:lstStyle/>
          <a:p>
            <a:fld id="{9CD8D479-8942-46E8-A226-A4E01F7A105C}" type="slidenum">
              <a:rPr lang="en-US" smtClean="0"/>
              <a:t>4</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8/27/2022</a:t>
            </a:fld>
            <a:endParaRPr lang="en-US"/>
          </a:p>
        </p:txBody>
      </p:sp>
      <p:sp>
        <p:nvSpPr>
          <p:cNvPr id="7" name="Footer Placeholder 6"/>
          <p:cNvSpPr>
            <a:spLocks noGrp="1"/>
          </p:cNvSpPr>
          <p:nvPr>
            <p:ph type="ftr" sz="quarter" idx="11"/>
          </p:nvPr>
        </p:nvSpPr>
        <p:spPr/>
        <p:txBody>
          <a:bodyPr/>
          <a:lstStyle/>
          <a:p>
            <a:r>
              <a:rPr lang="en-US"/>
              <a:t>Add a footer</a:t>
            </a:r>
          </a:p>
        </p:txBody>
      </p:sp>
      <p:sp>
        <p:nvSpPr>
          <p:cNvPr id="14" name="TextBox 13">
            <a:extLst>
              <a:ext uri="{FF2B5EF4-FFF2-40B4-BE49-F238E27FC236}">
                <a16:creationId xmlns:a16="http://schemas.microsoft.com/office/drawing/2014/main" id="{FA453626-85BB-6312-98B2-653AA5B6BEAE}"/>
              </a:ext>
            </a:extLst>
          </p:cNvPr>
          <p:cNvSpPr txBox="1"/>
          <p:nvPr/>
        </p:nvSpPr>
        <p:spPr>
          <a:xfrm>
            <a:off x="4661770" y="1436319"/>
            <a:ext cx="53005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8" name="Table 11">
            <a:extLst>
              <a:ext uri="{FF2B5EF4-FFF2-40B4-BE49-F238E27FC236}">
                <a16:creationId xmlns:a16="http://schemas.microsoft.com/office/drawing/2014/main" id="{DE7AE6C2-99BC-2497-A66D-2F1CA8B81516}"/>
              </a:ext>
            </a:extLst>
          </p:cNvPr>
          <p:cNvGraphicFramePr>
            <a:graphicFrameLocks noGrp="1"/>
          </p:cNvGraphicFramePr>
          <p:nvPr>
            <p:extLst>
              <p:ext uri="{D42A27DB-BD31-4B8C-83A1-F6EECF244321}">
                <p14:modId xmlns:p14="http://schemas.microsoft.com/office/powerpoint/2010/main" val="2695287511"/>
              </p:ext>
            </p:extLst>
          </p:nvPr>
        </p:nvGraphicFramePr>
        <p:xfrm>
          <a:off x="1777999" y="698499"/>
          <a:ext cx="8960560" cy="5743368"/>
        </p:xfrm>
        <a:graphic>
          <a:graphicData uri="http://schemas.openxmlformats.org/drawingml/2006/table">
            <a:tbl>
              <a:tblPr firstRow="1" bandRow="1">
                <a:tableStyleId>{5940675A-B579-460E-94D1-54222C63F5DA}</a:tableStyleId>
              </a:tblPr>
              <a:tblGrid>
                <a:gridCol w="981585">
                  <a:extLst>
                    <a:ext uri="{9D8B030D-6E8A-4147-A177-3AD203B41FA5}">
                      <a16:colId xmlns:a16="http://schemas.microsoft.com/office/drawing/2014/main" val="1623166336"/>
                    </a:ext>
                  </a:extLst>
                </a:gridCol>
                <a:gridCol w="3671036">
                  <a:extLst>
                    <a:ext uri="{9D8B030D-6E8A-4147-A177-3AD203B41FA5}">
                      <a16:colId xmlns:a16="http://schemas.microsoft.com/office/drawing/2014/main" val="1444068744"/>
                    </a:ext>
                  </a:extLst>
                </a:gridCol>
                <a:gridCol w="4307939">
                  <a:extLst>
                    <a:ext uri="{9D8B030D-6E8A-4147-A177-3AD203B41FA5}">
                      <a16:colId xmlns:a16="http://schemas.microsoft.com/office/drawing/2014/main" val="2056274824"/>
                    </a:ext>
                  </a:extLst>
                </a:gridCol>
              </a:tblGrid>
              <a:tr h="325694">
                <a:tc>
                  <a:txBody>
                    <a:bodyPr/>
                    <a:lstStyle/>
                    <a:p>
                      <a:endParaRPr lang="en-GB" sz="1200"/>
                    </a:p>
                  </a:txBody>
                  <a:tcPr>
                    <a:solidFill>
                      <a:srgbClr val="0070C0"/>
                    </a:solidFill>
                  </a:tcPr>
                </a:tc>
                <a:tc>
                  <a:txBody>
                    <a:bodyPr/>
                    <a:lstStyle/>
                    <a:p>
                      <a:r>
                        <a:rPr lang="en-GB" sz="1200"/>
                        <a:t>Realignment</a:t>
                      </a:r>
                    </a:p>
                  </a:txBody>
                  <a:tcPr>
                    <a:solidFill>
                      <a:srgbClr val="FFC000"/>
                    </a:solidFill>
                  </a:tcPr>
                </a:tc>
                <a:tc>
                  <a:txBody>
                    <a:bodyPr/>
                    <a:lstStyle/>
                    <a:p>
                      <a:r>
                        <a:rPr lang="en-GB" sz="1200"/>
                        <a:t>Transformation</a:t>
                      </a:r>
                    </a:p>
                  </a:txBody>
                  <a:tcPr>
                    <a:solidFill>
                      <a:srgbClr val="FFC000"/>
                    </a:solidFill>
                  </a:tcPr>
                </a:tc>
                <a:extLst>
                  <a:ext uri="{0D108BD9-81ED-4DB2-BD59-A6C34878D82A}">
                    <a16:rowId xmlns:a16="http://schemas.microsoft.com/office/drawing/2014/main" val="1124791780"/>
                  </a:ext>
                </a:extLst>
              </a:tr>
              <a:tr h="2204706">
                <a:tc>
                  <a:txBody>
                    <a:bodyPr/>
                    <a:lstStyle/>
                    <a:p>
                      <a:r>
                        <a:rPr lang="en-GB" sz="1200"/>
                        <a:t>Incremental</a:t>
                      </a:r>
                    </a:p>
                  </a:txBody>
                  <a:tcPr>
                    <a:solidFill>
                      <a:srgbClr val="FFC000"/>
                    </a:solidFill>
                  </a:tcPr>
                </a:tc>
                <a:tc>
                  <a:txBody>
                    <a:bodyPr/>
                    <a:lstStyle/>
                    <a:p>
                      <a:r>
                        <a:rPr lang="en-GB" sz="1200">
                          <a:latin typeface="Arial"/>
                        </a:rPr>
                        <a:t>Adaptation </a:t>
                      </a:r>
                    </a:p>
                    <a:p>
                      <a:pPr lvl="0">
                        <a:buNone/>
                      </a:pPr>
                      <a:endParaRPr lang="en-GB" sz="1200">
                        <a:latin typeface="Arial"/>
                      </a:endParaRPr>
                    </a:p>
                    <a:p>
                      <a:pPr lvl="0">
                        <a:buNone/>
                      </a:pPr>
                      <a:r>
                        <a:rPr lang="en-GB" sz="1200">
                          <a:latin typeface="Arial"/>
                        </a:rPr>
                        <a:t>Honda has realigned way it operates  </a:t>
                      </a:r>
                    </a:p>
                    <a:p>
                      <a:pPr marL="171450" lvl="0" indent="-171450">
                        <a:buFont typeface="Arial"/>
                        <a:buChar char="•"/>
                      </a:pPr>
                      <a:r>
                        <a:rPr lang="en-GB" sz="1200">
                          <a:latin typeface="Arial"/>
                        </a:rPr>
                        <a:t>Pivoting by making 28,000 Face and plastic screens, filtration systems for patient carrier vehicles for local authorities to prevent Covid infection (Honda 2020)   </a:t>
                      </a:r>
                    </a:p>
                    <a:p>
                      <a:pPr marL="171450" lvl="0" indent="-171450">
                        <a:buFont typeface="Arial"/>
                        <a:buChar char="•"/>
                      </a:pPr>
                      <a:endParaRPr lang="en-GB" sz="1200">
                        <a:latin typeface="Arial"/>
                      </a:endParaRPr>
                    </a:p>
                    <a:p>
                      <a:pPr marL="171450" lvl="0" indent="-171450">
                        <a:buFont typeface="Arial"/>
                        <a:buChar char="•"/>
                      </a:pPr>
                      <a:r>
                        <a:rPr lang="en-GB" sz="1200">
                          <a:latin typeface="Arial"/>
                        </a:rPr>
                        <a:t>Acts of corporate social responsibility can have positive influence brand identity &amp; reputation  (</a:t>
                      </a:r>
                      <a:r>
                        <a:rPr lang="en-GB" sz="1200" b="0" i="0" u="none" strike="noStrike" noProof="0">
                          <a:latin typeface="Arial"/>
                        </a:rPr>
                        <a:t>Mahmood  &amp; Bashir 2020).</a:t>
                      </a:r>
                      <a:endParaRPr lang="en-GB">
                        <a:latin typeface="Arial"/>
                      </a:endParaRPr>
                    </a:p>
                  </a:txBody>
                  <a:tcPr>
                    <a:solidFill>
                      <a:schemeClr val="accent1">
                        <a:lumMod val="40000"/>
                        <a:lumOff val="60000"/>
                      </a:schemeClr>
                    </a:solidFill>
                  </a:tcPr>
                </a:tc>
                <a:tc>
                  <a:txBody>
                    <a:bodyPr/>
                    <a:lstStyle/>
                    <a:p>
                      <a:r>
                        <a:rPr lang="en-GB" sz="1200">
                          <a:latin typeface="Arial"/>
                        </a:rPr>
                        <a:t>Evolution</a:t>
                      </a:r>
                    </a:p>
                    <a:p>
                      <a:pPr lvl="0">
                        <a:buNone/>
                      </a:pPr>
                      <a:endParaRPr lang="en-GB" sz="1200">
                        <a:latin typeface="Arial"/>
                      </a:endParaRPr>
                    </a:p>
                    <a:p>
                      <a:pPr lvl="0">
                        <a:buNone/>
                      </a:pPr>
                      <a:r>
                        <a:rPr lang="en-GB" sz="1200">
                          <a:latin typeface="Arial"/>
                        </a:rPr>
                        <a:t>Gradual but big transformation change to improve future sustainability </a:t>
                      </a:r>
                    </a:p>
                    <a:p>
                      <a:pPr marL="171450" lvl="0" indent="-171450">
                        <a:buFont typeface="Arial"/>
                        <a:buChar char="•"/>
                      </a:pPr>
                      <a:r>
                        <a:rPr lang="en-US" sz="1200" b="0" i="0" u="none" strike="noStrike" noProof="0">
                          <a:latin typeface="Arial"/>
                        </a:rPr>
                        <a:t>Global supply chain issues &amp; Honda unable to access Semi- conductors (Polly 2021) and Brexit (Barker and Campbell 2018) </a:t>
                      </a:r>
                      <a:r>
                        <a:rPr lang="en-GB" sz="1200" b="0" i="0" u="none" strike="noStrike" noProof="0">
                          <a:latin typeface="Arial"/>
                        </a:rPr>
                        <a:t>Shortening supply chain after Covid supply chain interruption and closing sites in Europe and US (Belhadi 2020). </a:t>
                      </a:r>
                    </a:p>
                    <a:p>
                      <a:pPr marL="171450" lvl="0" indent="-171450">
                        <a:buFont typeface="Arial"/>
                        <a:buChar char="•"/>
                      </a:pPr>
                      <a:r>
                        <a:rPr lang="en-US" sz="1200" b="0" i="0" u="none" strike="noStrike" noProof="0">
                          <a:latin typeface="Arial"/>
                        </a:rPr>
                        <a:t>Covid and Brexit causing ‘Just in Time’ manufacturing (Ticket et al 2020)  to ‘Just in Case’ change in operations focus (</a:t>
                      </a:r>
                      <a:r>
                        <a:rPr lang="en-US" sz="1200" b="0" i="0" u="none" strike="noStrike" noProof="0" err="1">
                          <a:latin typeface="Arial"/>
                        </a:rPr>
                        <a:t>Sheffi</a:t>
                      </a:r>
                      <a:r>
                        <a:rPr lang="en-US" sz="1200" b="0" i="0" u="none" strike="noStrike" noProof="0">
                          <a:latin typeface="Arial"/>
                        </a:rPr>
                        <a:t> 2021) to ensure resilience. </a:t>
                      </a:r>
                    </a:p>
                  </a:txBody>
                  <a:tcPr>
                    <a:solidFill>
                      <a:schemeClr val="accent1">
                        <a:lumMod val="40000"/>
                        <a:lumOff val="60000"/>
                      </a:schemeClr>
                    </a:solidFill>
                  </a:tcPr>
                </a:tc>
                <a:extLst>
                  <a:ext uri="{0D108BD9-81ED-4DB2-BD59-A6C34878D82A}">
                    <a16:rowId xmlns:a16="http://schemas.microsoft.com/office/drawing/2014/main" val="3390721210"/>
                  </a:ext>
                </a:extLst>
              </a:tr>
              <a:tr h="3131674">
                <a:tc>
                  <a:txBody>
                    <a:bodyPr/>
                    <a:lstStyle/>
                    <a:p>
                      <a:r>
                        <a:rPr lang="en-GB" sz="1200"/>
                        <a:t>Big Bang</a:t>
                      </a:r>
                    </a:p>
                  </a:txBody>
                  <a:tcPr>
                    <a:solidFill>
                      <a:srgbClr val="FFC000"/>
                    </a:solidFill>
                  </a:tcPr>
                </a:tc>
                <a:tc>
                  <a:txBody>
                    <a:bodyPr/>
                    <a:lstStyle/>
                    <a:p>
                      <a:r>
                        <a:rPr lang="en-GB" sz="1200">
                          <a:latin typeface="Arial"/>
                        </a:rPr>
                        <a:t>Reconstruction</a:t>
                      </a:r>
                    </a:p>
                    <a:p>
                      <a:pPr lvl="0">
                        <a:buNone/>
                      </a:pPr>
                      <a:endParaRPr lang="en-GB" sz="1200">
                        <a:latin typeface="Arial"/>
                      </a:endParaRPr>
                    </a:p>
                    <a:p>
                      <a:pPr lvl="0">
                        <a:buNone/>
                      </a:pPr>
                      <a:r>
                        <a:rPr lang="en-GB" sz="1200">
                          <a:latin typeface="Arial"/>
                        </a:rPr>
                        <a:t>Realign way organisation operates forced and reactive to competitive conditions</a:t>
                      </a:r>
                    </a:p>
                    <a:p>
                      <a:pPr marL="171450" lvl="0" indent="-171450">
                        <a:buFont typeface="Arial"/>
                        <a:buChar char="•"/>
                      </a:pPr>
                      <a:r>
                        <a:rPr lang="en-GB" sz="1200" b="0" i="0" u="none" strike="noStrike" noProof="0">
                          <a:latin typeface="Arial"/>
                        </a:rPr>
                        <a:t>Honda organisational restructure</a:t>
                      </a:r>
                      <a:endParaRPr lang="en-GB" sz="1200">
                        <a:latin typeface="Arial"/>
                      </a:endParaRPr>
                    </a:p>
                    <a:p>
                      <a:pPr marL="171450" lvl="0" indent="-171450">
                        <a:buFont typeface="Arial"/>
                        <a:buChar char="•"/>
                      </a:pPr>
                      <a:r>
                        <a:rPr lang="en-US" sz="1200" b="0" i="0" u="none" strike="noStrike" noProof="0">
                          <a:latin typeface="Arial"/>
                        </a:rPr>
                        <a:t>Strategy planning, development and business operations  consolidated across automobile, motorcycle, lifecycle encouraging collaboration and reducing autonomy &amp; individual projects (Honda 2020) w</a:t>
                      </a:r>
                      <a:endParaRPr lang="en-GB">
                        <a:latin typeface="Arial"/>
                      </a:endParaRPr>
                    </a:p>
                    <a:p>
                      <a:pPr marL="171450" lvl="0" indent="-171450">
                        <a:buFont typeface="Arial"/>
                        <a:buChar char="•"/>
                      </a:pPr>
                      <a:endParaRPr lang="en-US" sz="1200" b="0" i="0" u="none" strike="noStrike" noProof="0">
                        <a:latin typeface="Arial"/>
                      </a:endParaRPr>
                    </a:p>
                    <a:p>
                      <a:pPr marL="171450" lvl="0" indent="-171450">
                        <a:buFont typeface="Arial"/>
                        <a:buChar char="•"/>
                      </a:pPr>
                      <a:r>
                        <a:rPr lang="en-US" sz="1200" b="0" i="0" u="none" strike="noStrike" noProof="0">
                          <a:latin typeface="Arial"/>
                        </a:rPr>
                        <a:t>Restructuring can negatively impact employee wellbeing (Harney et al 2017).</a:t>
                      </a:r>
                    </a:p>
                    <a:p>
                      <a:pPr marL="210185" marR="0" lvl="0" indent="-210185" algn="l">
                        <a:lnSpc>
                          <a:spcPct val="90000"/>
                        </a:lnSpc>
                        <a:spcBef>
                          <a:spcPts val="1100"/>
                        </a:spcBef>
                        <a:spcAft>
                          <a:spcPts val="0"/>
                        </a:spcAft>
                        <a:buFont typeface="Arial"/>
                        <a:buChar char="•"/>
                      </a:pPr>
                      <a:r>
                        <a:rPr lang="en-US" sz="1200" b="0" i="0" u="none" strike="noStrike" noProof="0">
                          <a:latin typeface="Arial"/>
                        </a:rPr>
                        <a:t>Separate company created to service mobility in Japan only (Honda 2020)</a:t>
                      </a:r>
                    </a:p>
                  </a:txBody>
                  <a:tcPr>
                    <a:solidFill>
                      <a:schemeClr val="accent1">
                        <a:lumMod val="40000"/>
                        <a:lumOff val="60000"/>
                      </a:schemeClr>
                    </a:solidFill>
                  </a:tcPr>
                </a:tc>
                <a:tc>
                  <a:txBody>
                    <a:bodyPr/>
                    <a:lstStyle/>
                    <a:p>
                      <a:r>
                        <a:rPr lang="en-GB" sz="1200">
                          <a:latin typeface="Arial"/>
                        </a:rPr>
                        <a:t>Revolution </a:t>
                      </a:r>
                    </a:p>
                    <a:p>
                      <a:pPr lvl="0">
                        <a:buNone/>
                      </a:pPr>
                      <a:r>
                        <a:rPr lang="en-GB" sz="1200">
                          <a:latin typeface="Arial"/>
                        </a:rPr>
                        <a:t>Largescale disruptive change </a:t>
                      </a:r>
                    </a:p>
                    <a:p>
                      <a:pPr lvl="0">
                        <a:buNone/>
                      </a:pPr>
                      <a:endParaRPr lang="en-GB" sz="1200">
                        <a:latin typeface="Arial"/>
                      </a:endParaRPr>
                    </a:p>
                    <a:p>
                      <a:pPr lvl="0">
                        <a:buNone/>
                      </a:pPr>
                      <a:r>
                        <a:rPr lang="en-GB" sz="1200">
                          <a:latin typeface="Arial"/>
                        </a:rPr>
                        <a:t>Honda electrification Transformational change from  fossil fuel vehicles to E-vehicles after future planned global bans on fossil fuel vehicles</a:t>
                      </a:r>
                      <a:r>
                        <a:rPr lang="en-GB" sz="1200" b="0" i="0" u="none" strike="noStrike" noProof="0">
                          <a:latin typeface="Arial"/>
                        </a:rPr>
                        <a:t> to reduce carbon footprint &amp; C02 emissions.  (</a:t>
                      </a:r>
                      <a:r>
                        <a:rPr lang="en-GB" sz="1200" b="0" i="0" u="none" strike="noStrike" noProof="0" err="1">
                          <a:latin typeface="Arial"/>
                        </a:rPr>
                        <a:t>Morfeldt</a:t>
                      </a:r>
                      <a:r>
                        <a:rPr lang="en-GB" sz="1200" b="0" i="0" u="none" strike="noStrike" noProof="0">
                          <a:latin typeface="Arial"/>
                        </a:rPr>
                        <a:t> et al 2021) 30 e-vehicle and hybrid fleet (Honda 2020)</a:t>
                      </a:r>
                      <a:endParaRPr lang="en-GB" sz="1200">
                        <a:latin typeface="Arial"/>
                      </a:endParaRPr>
                    </a:p>
                    <a:p>
                      <a:pPr lvl="0">
                        <a:buNone/>
                      </a:pPr>
                      <a:endParaRPr lang="en-US" sz="1200" b="0" i="0" u="none" strike="noStrike" noProof="0">
                        <a:latin typeface="Arial"/>
                      </a:endParaRPr>
                    </a:p>
                    <a:p>
                      <a:pPr lvl="0">
                        <a:buNone/>
                      </a:pPr>
                      <a:r>
                        <a:rPr lang="en-US" sz="1200" b="0" i="0" u="none" strike="noStrike" noProof="0">
                          <a:latin typeface="Arial"/>
                        </a:rPr>
                        <a:t>New technologies/ supply chain management </a:t>
                      </a:r>
                      <a:r>
                        <a:rPr lang="en-US" sz="1200" b="0" i="0" u="none" strike="noStrike" noProof="0" err="1">
                          <a:latin typeface="Arial"/>
                        </a:rPr>
                        <a:t>prioritised</a:t>
                      </a:r>
                      <a:r>
                        <a:rPr lang="en-US" sz="1200" b="0" i="0" u="none" strike="noStrike" noProof="0">
                          <a:latin typeface="Arial"/>
                        </a:rPr>
                        <a:t> to ensure company sustainability to meet customer (Honda 2021), governments, NGO Un goals (United Nations 2021)</a:t>
                      </a:r>
                    </a:p>
                    <a:p>
                      <a:pPr marL="0" marR="0" lvl="0" indent="0" algn="l">
                        <a:lnSpc>
                          <a:spcPct val="90000"/>
                        </a:lnSpc>
                        <a:spcBef>
                          <a:spcPts val="1100"/>
                        </a:spcBef>
                        <a:spcAft>
                          <a:spcPts val="0"/>
                        </a:spcAft>
                        <a:buNone/>
                      </a:pPr>
                      <a:r>
                        <a:rPr lang="en-US" sz="1200" b="0" i="0" u="none" strike="noStrike" noProof="0">
                          <a:latin typeface="Arial"/>
                        </a:rPr>
                        <a:t>Increased pressure for complex car technology for electric vehicles and battery management requires new capability and partners for success (Zhao et al 2022) </a:t>
                      </a:r>
                      <a:endParaRPr lang="en-US" sz="1200" b="0" i="0" u="none" strike="noStrike" noProof="0">
                        <a:highlight>
                          <a:srgbClr val="FFFF00"/>
                        </a:highlight>
                        <a:latin typeface="Arial"/>
                      </a:endParaRPr>
                    </a:p>
                  </a:txBody>
                  <a:tcPr>
                    <a:solidFill>
                      <a:schemeClr val="accent1">
                        <a:lumMod val="40000"/>
                        <a:lumOff val="60000"/>
                      </a:schemeClr>
                    </a:solidFill>
                  </a:tcPr>
                </a:tc>
                <a:extLst>
                  <a:ext uri="{0D108BD9-81ED-4DB2-BD59-A6C34878D82A}">
                    <a16:rowId xmlns:a16="http://schemas.microsoft.com/office/drawing/2014/main" val="849762752"/>
                  </a:ext>
                </a:extLst>
              </a:tr>
            </a:tbl>
          </a:graphicData>
        </a:graphic>
      </p:graphicFrame>
      <p:sp>
        <p:nvSpPr>
          <p:cNvPr id="19" name="TextBox 18">
            <a:extLst>
              <a:ext uri="{FF2B5EF4-FFF2-40B4-BE49-F238E27FC236}">
                <a16:creationId xmlns:a16="http://schemas.microsoft.com/office/drawing/2014/main" id="{230106D2-6ECC-09A5-AF1D-10609432B3AF}"/>
              </a:ext>
            </a:extLst>
          </p:cNvPr>
          <p:cNvSpPr txBox="1"/>
          <p:nvPr/>
        </p:nvSpPr>
        <p:spPr>
          <a:xfrm>
            <a:off x="109611" y="829402"/>
            <a:ext cx="1772800" cy="3970318"/>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Model Strengths</a:t>
            </a:r>
            <a:r>
              <a:rPr lang="en-GB" sz="1400">
                <a:latin typeface="Arial"/>
                <a:cs typeface="Arial"/>
              </a:rPr>
              <a:t> </a:t>
            </a:r>
            <a:endParaRPr lang="en-US" sz="1400">
              <a:latin typeface="Arial"/>
              <a:cs typeface="Arial"/>
            </a:endParaRPr>
          </a:p>
          <a:p>
            <a:endParaRPr lang="en-GB" sz="1400">
              <a:latin typeface="Arial"/>
              <a:cs typeface="Arial"/>
            </a:endParaRPr>
          </a:p>
          <a:p>
            <a:r>
              <a:rPr lang="en-GB" sz="1400">
                <a:latin typeface="Arial"/>
                <a:ea typeface="+mn-lt"/>
                <a:cs typeface="+mn-lt"/>
              </a:rPr>
              <a:t>Evolution section  indicates the speed of change and extent (size) of change E.g. revolution largescale etc (</a:t>
            </a:r>
            <a:r>
              <a:rPr lang="en-GB" sz="1400">
                <a:latin typeface="Arial"/>
                <a:cs typeface="Arial"/>
              </a:rPr>
              <a:t>Pedersen and Ritter 2022)</a:t>
            </a:r>
          </a:p>
          <a:p>
            <a:endParaRPr lang="en-GB" sz="1400">
              <a:latin typeface="Arial"/>
              <a:cs typeface="Arial"/>
            </a:endParaRPr>
          </a:p>
          <a:p>
            <a:r>
              <a:rPr lang="en-GB" sz="1400">
                <a:latin typeface="Arial"/>
                <a:cs typeface="Arial"/>
              </a:rPr>
              <a:t>Highlight the change stimulus E.g. reconstruction </a:t>
            </a:r>
          </a:p>
          <a:p>
            <a:r>
              <a:rPr lang="en-GB" sz="1400">
                <a:latin typeface="Arial"/>
                <a:cs typeface="Arial"/>
              </a:rPr>
              <a:t>is externally driven</a:t>
            </a:r>
            <a:endParaRPr lang="en-GB" sz="1400">
              <a:latin typeface="Arial"/>
              <a:ea typeface="+mn-lt"/>
              <a:cs typeface="Arial"/>
            </a:endParaRPr>
          </a:p>
          <a:p>
            <a:r>
              <a:rPr lang="en-GB" sz="1400">
                <a:latin typeface="Arial"/>
                <a:cs typeface="Arial"/>
              </a:rPr>
              <a:t>  (Pedersen and Ritter 2022)</a:t>
            </a:r>
            <a:endParaRPr lang="en-GB">
              <a:latin typeface="Arial"/>
              <a:cs typeface="Arial"/>
            </a:endParaRPr>
          </a:p>
        </p:txBody>
      </p:sp>
      <p:sp>
        <p:nvSpPr>
          <p:cNvPr id="20" name="TextBox 19">
            <a:extLst>
              <a:ext uri="{FF2B5EF4-FFF2-40B4-BE49-F238E27FC236}">
                <a16:creationId xmlns:a16="http://schemas.microsoft.com/office/drawing/2014/main" id="{22208DCA-D267-AB35-35A7-A4E5F4CDE3EB}"/>
              </a:ext>
            </a:extLst>
          </p:cNvPr>
          <p:cNvSpPr txBox="1"/>
          <p:nvPr/>
        </p:nvSpPr>
        <p:spPr>
          <a:xfrm>
            <a:off x="10673019" y="709321"/>
            <a:ext cx="1368585" cy="4030847"/>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100"/>
              </a:spcBef>
            </a:pPr>
            <a:r>
              <a:rPr lang="en-US" sz="1200">
                <a:latin typeface="Arial"/>
                <a:ea typeface="+mn-lt"/>
                <a:cs typeface="+mn-lt"/>
              </a:rPr>
              <a:t>Risk - Heavy reliance on Asian and American overseas manufacturing vulnerability supply change raw material, production distribution and logistics  (Lund et al 2020 )</a:t>
            </a:r>
            <a:endParaRPr lang="en-US">
              <a:latin typeface="Arial"/>
              <a:cs typeface="Arial"/>
            </a:endParaRPr>
          </a:p>
          <a:p>
            <a:pPr>
              <a:lnSpc>
                <a:spcPct val="90000"/>
              </a:lnSpc>
              <a:spcBef>
                <a:spcPts val="1100"/>
              </a:spcBef>
            </a:pPr>
            <a:endParaRPr lang="en-US" sz="1200">
              <a:latin typeface="Arial"/>
              <a:cs typeface="Arial"/>
            </a:endParaRPr>
          </a:p>
          <a:p>
            <a:pPr>
              <a:lnSpc>
                <a:spcPct val="90000"/>
              </a:lnSpc>
              <a:spcBef>
                <a:spcPts val="1100"/>
              </a:spcBef>
            </a:pPr>
            <a:r>
              <a:rPr lang="en-US" sz="1200">
                <a:latin typeface="Arial"/>
                <a:cs typeface="Arial"/>
              </a:rPr>
              <a:t>Negative and positive brand identity play important role in vehicle  purchase decision over local manufacturer (</a:t>
            </a:r>
            <a:r>
              <a:rPr lang="en-GB" sz="1200">
                <a:latin typeface="Arial"/>
                <a:cs typeface="Arial"/>
              </a:rPr>
              <a:t>Siddiqui et al 2020)</a:t>
            </a:r>
          </a:p>
        </p:txBody>
      </p:sp>
      <p:sp>
        <p:nvSpPr>
          <p:cNvPr id="3" name="TextBox 2">
            <a:extLst>
              <a:ext uri="{FF2B5EF4-FFF2-40B4-BE49-F238E27FC236}">
                <a16:creationId xmlns:a16="http://schemas.microsoft.com/office/drawing/2014/main" id="{8458FC7C-789E-B6C1-4B49-0E53817181FD}"/>
              </a:ext>
            </a:extLst>
          </p:cNvPr>
          <p:cNvSpPr txBox="1"/>
          <p:nvPr/>
        </p:nvSpPr>
        <p:spPr>
          <a:xfrm>
            <a:off x="152399" y="4810262"/>
            <a:ext cx="1680693" cy="1600438"/>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b="1">
                <a:latin typeface="Arial"/>
                <a:cs typeface="Arial"/>
              </a:rPr>
              <a:t>Limitations</a:t>
            </a:r>
          </a:p>
          <a:p>
            <a:r>
              <a:rPr lang="en-GB" sz="1400">
                <a:latin typeface="Arial"/>
                <a:cs typeface="Arial"/>
              </a:rPr>
              <a:t>No focus on what change focus is  Technological, People, Process.(Kraus et al 2021)</a:t>
            </a:r>
          </a:p>
        </p:txBody>
      </p:sp>
      <p:sp>
        <p:nvSpPr>
          <p:cNvPr id="4" name="TextBox 3">
            <a:extLst>
              <a:ext uri="{FF2B5EF4-FFF2-40B4-BE49-F238E27FC236}">
                <a16:creationId xmlns:a16="http://schemas.microsoft.com/office/drawing/2014/main" id="{6B78C4AE-E1C9-40A0-D6DB-7C7D7A3E1D59}"/>
              </a:ext>
            </a:extLst>
          </p:cNvPr>
          <p:cNvSpPr txBox="1"/>
          <p:nvPr/>
        </p:nvSpPr>
        <p:spPr>
          <a:xfrm>
            <a:off x="10927346" y="4813272"/>
            <a:ext cx="1113195" cy="158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A picture containing text, case, accessory, building material&#10;&#10;Description automatically generated">
            <a:extLst>
              <a:ext uri="{FF2B5EF4-FFF2-40B4-BE49-F238E27FC236}">
                <a16:creationId xmlns:a16="http://schemas.microsoft.com/office/drawing/2014/main" id="{77E67EC4-DF53-D649-051D-1DD4C2701B2E}"/>
              </a:ext>
            </a:extLst>
          </p:cNvPr>
          <p:cNvPicPr>
            <a:picLocks noChangeAspect="1"/>
          </p:cNvPicPr>
          <p:nvPr/>
        </p:nvPicPr>
        <p:blipFill>
          <a:blip r:embed="rId3"/>
          <a:stretch>
            <a:fillRect/>
          </a:stretch>
        </p:blipFill>
        <p:spPr>
          <a:xfrm>
            <a:off x="5388429" y="833026"/>
            <a:ext cx="1001486" cy="609062"/>
          </a:xfrm>
          <a:prstGeom prst="rect">
            <a:avLst/>
          </a:prstGeom>
        </p:spPr>
      </p:pic>
      <p:pic>
        <p:nvPicPr>
          <p:cNvPr id="10" name="Picture 10">
            <a:extLst>
              <a:ext uri="{FF2B5EF4-FFF2-40B4-BE49-F238E27FC236}">
                <a16:creationId xmlns:a16="http://schemas.microsoft.com/office/drawing/2014/main" id="{4914EC5B-A9FE-C94D-EA96-90FA77B7756A}"/>
              </a:ext>
            </a:extLst>
          </p:cNvPr>
          <p:cNvPicPr>
            <a:picLocks noChangeAspect="1"/>
          </p:cNvPicPr>
          <p:nvPr/>
        </p:nvPicPr>
        <p:blipFill rotWithShape="1">
          <a:blip r:embed="rId4"/>
          <a:srcRect l="12871" t="-1362" b="638"/>
          <a:stretch/>
        </p:blipFill>
        <p:spPr>
          <a:xfrm>
            <a:off x="9601199" y="799339"/>
            <a:ext cx="957946" cy="674084"/>
          </a:xfrm>
          <a:prstGeom prst="rect">
            <a:avLst/>
          </a:prstGeom>
        </p:spPr>
      </p:pic>
      <p:pic>
        <p:nvPicPr>
          <p:cNvPr id="11" name="Picture 11" descr="Diagram&#10;&#10;Description automatically generated">
            <a:extLst>
              <a:ext uri="{FF2B5EF4-FFF2-40B4-BE49-F238E27FC236}">
                <a16:creationId xmlns:a16="http://schemas.microsoft.com/office/drawing/2014/main" id="{8E770785-B9D3-0BDB-0EBA-0CFBEA0AC6ED}"/>
              </a:ext>
            </a:extLst>
          </p:cNvPr>
          <p:cNvPicPr>
            <a:picLocks noChangeAspect="1"/>
          </p:cNvPicPr>
          <p:nvPr/>
        </p:nvPicPr>
        <p:blipFill>
          <a:blip r:embed="rId5"/>
          <a:stretch>
            <a:fillRect/>
          </a:stretch>
        </p:blipFill>
        <p:spPr>
          <a:xfrm>
            <a:off x="10668000" y="5336859"/>
            <a:ext cx="1371601" cy="941338"/>
          </a:xfrm>
          <a:prstGeom prst="rect">
            <a:avLst/>
          </a:prstGeom>
        </p:spPr>
      </p:pic>
      <p:pic>
        <p:nvPicPr>
          <p:cNvPr id="13" name="Picture 7">
            <a:extLst>
              <a:ext uri="{FF2B5EF4-FFF2-40B4-BE49-F238E27FC236}">
                <a16:creationId xmlns:a16="http://schemas.microsoft.com/office/drawing/2014/main" id="{95D42B78-ADD0-B71E-3805-19869F80671C}"/>
              </a:ext>
            </a:extLst>
          </p:cNvPr>
          <p:cNvPicPr>
            <a:picLocks noChangeAspect="1"/>
          </p:cNvPicPr>
          <p:nvPr/>
        </p:nvPicPr>
        <p:blipFill>
          <a:blip r:embed="rId6"/>
          <a:stretch>
            <a:fillRect/>
          </a:stretch>
        </p:blipFill>
        <p:spPr>
          <a:xfrm>
            <a:off x="5019284" y="3128376"/>
            <a:ext cx="1371826" cy="590047"/>
          </a:xfrm>
          <a:prstGeom prst="rect">
            <a:avLst/>
          </a:prstGeom>
        </p:spPr>
      </p:pic>
    </p:spTree>
    <p:extLst>
      <p:ext uri="{BB962C8B-B14F-4D97-AF65-F5344CB8AC3E}">
        <p14:creationId xmlns:p14="http://schemas.microsoft.com/office/powerpoint/2010/main" val="32211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8191" y="-214515"/>
            <a:ext cx="9371949" cy="1183566"/>
          </a:xfrm>
        </p:spPr>
        <p:txBody>
          <a:bodyPr>
            <a:normAutofit/>
          </a:bodyPr>
          <a:lstStyle/>
          <a:p>
            <a:r>
              <a:rPr lang="en-US" sz="2000">
                <a:latin typeface="Arial"/>
                <a:cs typeface="Arial"/>
              </a:rPr>
              <a:t>Critique changes made at Honda during covid, effectiveness and impact on operations stability</a:t>
            </a:r>
          </a:p>
        </p:txBody>
      </p:sp>
      <p:sp>
        <p:nvSpPr>
          <p:cNvPr id="5" name="Slide Number Placeholder 4"/>
          <p:cNvSpPr>
            <a:spLocks noGrp="1"/>
          </p:cNvSpPr>
          <p:nvPr>
            <p:ph type="sldNum" sz="quarter" idx="12"/>
          </p:nvPr>
        </p:nvSpPr>
        <p:spPr/>
        <p:txBody>
          <a:bodyPr/>
          <a:lstStyle/>
          <a:p>
            <a:fld id="{9CD8D479-8942-46E8-A226-A4E01F7A105C}" type="slidenum">
              <a:rPr lang="en-US" smtClean="0"/>
              <a:t>5</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8/27/2022</a:t>
            </a:fld>
            <a:endParaRPr lang="en-US"/>
          </a:p>
        </p:txBody>
      </p:sp>
      <p:sp>
        <p:nvSpPr>
          <p:cNvPr id="7" name="Footer Placeholder 6"/>
          <p:cNvSpPr>
            <a:spLocks noGrp="1"/>
          </p:cNvSpPr>
          <p:nvPr>
            <p:ph type="ftr" sz="quarter" idx="11"/>
          </p:nvPr>
        </p:nvSpPr>
        <p:spPr/>
        <p:txBody>
          <a:bodyPr/>
          <a:lstStyle/>
          <a:p>
            <a:r>
              <a:rPr lang="en-US"/>
              <a:t>Images Source: </a:t>
            </a:r>
            <a:r>
              <a:rPr lang="en-US" err="1"/>
              <a:t>Unsplash</a:t>
            </a:r>
            <a:r>
              <a:rPr lang="en-US"/>
              <a:t>  , Jet Image Goyer (2021) </a:t>
            </a:r>
          </a:p>
        </p:txBody>
      </p:sp>
      <p:pic>
        <p:nvPicPr>
          <p:cNvPr id="4" name="Picture 7">
            <a:extLst>
              <a:ext uri="{FF2B5EF4-FFF2-40B4-BE49-F238E27FC236}">
                <a16:creationId xmlns:a16="http://schemas.microsoft.com/office/drawing/2014/main" id="{6A973D50-F099-44BD-0879-75ABA97A4FC1}"/>
              </a:ext>
            </a:extLst>
          </p:cNvPr>
          <p:cNvPicPr>
            <a:picLocks noChangeAspect="1"/>
          </p:cNvPicPr>
          <p:nvPr/>
        </p:nvPicPr>
        <p:blipFill>
          <a:blip r:embed="rId2"/>
          <a:stretch>
            <a:fillRect/>
          </a:stretch>
        </p:blipFill>
        <p:spPr>
          <a:xfrm>
            <a:off x="599684" y="1724120"/>
            <a:ext cx="5595482" cy="2429732"/>
          </a:xfrm>
          <a:prstGeom prst="rect">
            <a:avLst/>
          </a:prstGeom>
        </p:spPr>
      </p:pic>
      <p:sp>
        <p:nvSpPr>
          <p:cNvPr id="9" name="TextBox 8">
            <a:extLst>
              <a:ext uri="{FF2B5EF4-FFF2-40B4-BE49-F238E27FC236}">
                <a16:creationId xmlns:a16="http://schemas.microsoft.com/office/drawing/2014/main" id="{C83C8483-F94A-F495-A9A1-19BDD9A4A2B6}"/>
              </a:ext>
            </a:extLst>
          </p:cNvPr>
          <p:cNvSpPr txBox="1"/>
          <p:nvPr/>
        </p:nvSpPr>
        <p:spPr>
          <a:xfrm>
            <a:off x="6540348" y="1097532"/>
            <a:ext cx="2012516" cy="954107"/>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R &amp; D will focus new areas of future mobility, robotics and energy</a:t>
            </a:r>
          </a:p>
        </p:txBody>
      </p:sp>
      <p:sp>
        <p:nvSpPr>
          <p:cNvPr id="10" name="TextBox 9">
            <a:extLst>
              <a:ext uri="{FF2B5EF4-FFF2-40B4-BE49-F238E27FC236}">
                <a16:creationId xmlns:a16="http://schemas.microsoft.com/office/drawing/2014/main" id="{88C57238-AAC4-BBAA-95B7-CF67D84832CB}"/>
              </a:ext>
            </a:extLst>
          </p:cNvPr>
          <p:cNvSpPr txBox="1"/>
          <p:nvPr/>
        </p:nvSpPr>
        <p:spPr>
          <a:xfrm>
            <a:off x="6539815" y="2619907"/>
            <a:ext cx="2012515" cy="1384995"/>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cs typeface="Arial"/>
              </a:rPr>
              <a:t>Research centre 1 new areas Intelligence and engineering tech, automated driving, advanced driver assistance systems</a:t>
            </a:r>
          </a:p>
        </p:txBody>
      </p:sp>
      <p:sp>
        <p:nvSpPr>
          <p:cNvPr id="11" name="TextBox 10">
            <a:extLst>
              <a:ext uri="{FF2B5EF4-FFF2-40B4-BE49-F238E27FC236}">
                <a16:creationId xmlns:a16="http://schemas.microsoft.com/office/drawing/2014/main" id="{F708380F-2958-9BEB-AAE2-AB5C95BF6062}"/>
              </a:ext>
            </a:extLst>
          </p:cNvPr>
          <p:cNvSpPr txBox="1"/>
          <p:nvPr/>
        </p:nvSpPr>
        <p:spPr>
          <a:xfrm>
            <a:off x="6795936" y="4417647"/>
            <a:ext cx="2743199" cy="954107"/>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cs typeface="Arial"/>
              </a:rPr>
              <a:t>Research centre 2 new area power units, energy technologies for motorcycles, automobiles, business jets</a:t>
            </a:r>
            <a:endParaRPr lang="en-US" sz="1400">
              <a:solidFill>
                <a:schemeClr val="bg1"/>
              </a:solidFill>
              <a:latin typeface="Arial"/>
              <a:cs typeface="Arial"/>
            </a:endParaRPr>
          </a:p>
        </p:txBody>
      </p:sp>
      <p:sp>
        <p:nvSpPr>
          <p:cNvPr id="13" name="TextBox 12">
            <a:extLst>
              <a:ext uri="{FF2B5EF4-FFF2-40B4-BE49-F238E27FC236}">
                <a16:creationId xmlns:a16="http://schemas.microsoft.com/office/drawing/2014/main" id="{ED08D2EE-BBF3-6D58-AD7B-C6306FF1FE34}"/>
              </a:ext>
            </a:extLst>
          </p:cNvPr>
          <p:cNvSpPr txBox="1"/>
          <p:nvPr/>
        </p:nvSpPr>
        <p:spPr>
          <a:xfrm>
            <a:off x="3358049" y="4424463"/>
            <a:ext cx="3014596" cy="95410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Automobile and Digital solution centre focused will be strong  manufacturing of products </a:t>
            </a:r>
          </a:p>
        </p:txBody>
      </p:sp>
      <p:sp>
        <p:nvSpPr>
          <p:cNvPr id="14" name="TextBox 13">
            <a:extLst>
              <a:ext uri="{FF2B5EF4-FFF2-40B4-BE49-F238E27FC236}">
                <a16:creationId xmlns:a16="http://schemas.microsoft.com/office/drawing/2014/main" id="{FA453626-85BB-6312-98B2-653AA5B6BEAE}"/>
              </a:ext>
            </a:extLst>
          </p:cNvPr>
          <p:cNvSpPr txBox="1"/>
          <p:nvPr/>
        </p:nvSpPr>
        <p:spPr>
          <a:xfrm>
            <a:off x="654635" y="1073137"/>
            <a:ext cx="53005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Covid 19 April 2020 Restructure  Chart  – Source - Honda (2020)</a:t>
            </a:r>
            <a:endParaRPr lang="en-US">
              <a:latin typeface="Arial"/>
              <a:cs typeface="Arial"/>
            </a:endParaRPr>
          </a:p>
        </p:txBody>
      </p:sp>
      <p:sp>
        <p:nvSpPr>
          <p:cNvPr id="15" name="TextBox 14">
            <a:extLst>
              <a:ext uri="{FF2B5EF4-FFF2-40B4-BE49-F238E27FC236}">
                <a16:creationId xmlns:a16="http://schemas.microsoft.com/office/drawing/2014/main" id="{5208CDB8-D8B6-E891-4DB8-C786BC02061D}"/>
              </a:ext>
            </a:extLst>
          </p:cNvPr>
          <p:cNvSpPr txBox="1"/>
          <p:nvPr/>
        </p:nvSpPr>
        <p:spPr>
          <a:xfrm>
            <a:off x="341150" y="4422633"/>
            <a:ext cx="2743199" cy="1169551"/>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An entire Supply chain management unit focused on liaising with key partners vital for future green power vehicles</a:t>
            </a:r>
          </a:p>
        </p:txBody>
      </p:sp>
      <p:pic>
        <p:nvPicPr>
          <p:cNvPr id="3" name="Picture 7" descr="A picture containing indoor, orange, transport&#10;&#10;Description automatically generated">
            <a:extLst>
              <a:ext uri="{FF2B5EF4-FFF2-40B4-BE49-F238E27FC236}">
                <a16:creationId xmlns:a16="http://schemas.microsoft.com/office/drawing/2014/main" id="{D63F3E82-9AC5-2FB5-57B3-D913BFA3E51F}"/>
              </a:ext>
            </a:extLst>
          </p:cNvPr>
          <p:cNvPicPr>
            <a:picLocks noChangeAspect="1"/>
          </p:cNvPicPr>
          <p:nvPr/>
        </p:nvPicPr>
        <p:blipFill>
          <a:blip r:embed="rId3"/>
          <a:stretch>
            <a:fillRect/>
          </a:stretch>
        </p:blipFill>
        <p:spPr>
          <a:xfrm>
            <a:off x="9102671" y="900192"/>
            <a:ext cx="2433234" cy="1647986"/>
          </a:xfrm>
          <a:prstGeom prst="rect">
            <a:avLst/>
          </a:prstGeom>
        </p:spPr>
      </p:pic>
      <p:pic>
        <p:nvPicPr>
          <p:cNvPr id="12" name="Picture 15" descr="A picture containing person, control panel&#10;&#10;Description automatically generated">
            <a:extLst>
              <a:ext uri="{FF2B5EF4-FFF2-40B4-BE49-F238E27FC236}">
                <a16:creationId xmlns:a16="http://schemas.microsoft.com/office/drawing/2014/main" id="{AFADD3CF-E349-2625-5511-B4B37C25C83F}"/>
              </a:ext>
            </a:extLst>
          </p:cNvPr>
          <p:cNvPicPr>
            <a:picLocks noChangeAspect="1"/>
          </p:cNvPicPr>
          <p:nvPr/>
        </p:nvPicPr>
        <p:blipFill>
          <a:blip r:embed="rId4"/>
          <a:stretch>
            <a:fillRect/>
          </a:stretch>
        </p:blipFill>
        <p:spPr>
          <a:xfrm>
            <a:off x="9012264" y="2734417"/>
            <a:ext cx="2601133" cy="1582895"/>
          </a:xfrm>
          <a:prstGeom prst="rect">
            <a:avLst/>
          </a:prstGeom>
        </p:spPr>
      </p:pic>
      <p:pic>
        <p:nvPicPr>
          <p:cNvPr id="16" name="Picture 16" descr="A picture containing person, outdoor&#10;&#10;Description automatically generated">
            <a:extLst>
              <a:ext uri="{FF2B5EF4-FFF2-40B4-BE49-F238E27FC236}">
                <a16:creationId xmlns:a16="http://schemas.microsoft.com/office/drawing/2014/main" id="{FFBDE474-4818-5E6C-986C-A8AD908E2A6D}"/>
              </a:ext>
            </a:extLst>
          </p:cNvPr>
          <p:cNvPicPr>
            <a:picLocks noChangeAspect="1"/>
          </p:cNvPicPr>
          <p:nvPr/>
        </p:nvPicPr>
        <p:blipFill>
          <a:blip r:embed="rId5"/>
          <a:stretch>
            <a:fillRect/>
          </a:stretch>
        </p:blipFill>
        <p:spPr>
          <a:xfrm>
            <a:off x="1310288" y="5380525"/>
            <a:ext cx="1852048" cy="1072550"/>
          </a:xfrm>
          <a:prstGeom prst="rect">
            <a:avLst/>
          </a:prstGeom>
        </p:spPr>
      </p:pic>
      <p:pic>
        <p:nvPicPr>
          <p:cNvPr id="17" name="Picture 17">
            <a:extLst>
              <a:ext uri="{FF2B5EF4-FFF2-40B4-BE49-F238E27FC236}">
                <a16:creationId xmlns:a16="http://schemas.microsoft.com/office/drawing/2014/main" id="{DE75040F-182E-F592-2D67-A47549378C98}"/>
              </a:ext>
            </a:extLst>
          </p:cNvPr>
          <p:cNvPicPr>
            <a:picLocks noChangeAspect="1"/>
          </p:cNvPicPr>
          <p:nvPr/>
        </p:nvPicPr>
        <p:blipFill>
          <a:blip r:embed="rId6"/>
          <a:stretch>
            <a:fillRect/>
          </a:stretch>
        </p:blipFill>
        <p:spPr>
          <a:xfrm>
            <a:off x="3627679" y="5379407"/>
            <a:ext cx="2007032" cy="1063666"/>
          </a:xfrm>
          <a:prstGeom prst="rect">
            <a:avLst/>
          </a:prstGeom>
        </p:spPr>
      </p:pic>
      <p:pic>
        <p:nvPicPr>
          <p:cNvPr id="18" name="Picture 18" descr="A picture containing outdoor, sky, plane, flying&#10;&#10;Description automatically generated">
            <a:extLst>
              <a:ext uri="{FF2B5EF4-FFF2-40B4-BE49-F238E27FC236}">
                <a16:creationId xmlns:a16="http://schemas.microsoft.com/office/drawing/2014/main" id="{5B35E5EF-B2F6-1F87-7AB8-3B61C5A4EC16}"/>
              </a:ext>
            </a:extLst>
          </p:cNvPr>
          <p:cNvPicPr>
            <a:picLocks noChangeAspect="1"/>
          </p:cNvPicPr>
          <p:nvPr/>
        </p:nvPicPr>
        <p:blipFill>
          <a:blip r:embed="rId7"/>
          <a:stretch>
            <a:fillRect/>
          </a:stretch>
        </p:blipFill>
        <p:spPr>
          <a:xfrm>
            <a:off x="9645112" y="4508906"/>
            <a:ext cx="2433234" cy="964386"/>
          </a:xfrm>
          <a:prstGeom prst="rect">
            <a:avLst/>
          </a:prstGeom>
        </p:spPr>
      </p:pic>
      <p:pic>
        <p:nvPicPr>
          <p:cNvPr id="19" name="Picture 19">
            <a:extLst>
              <a:ext uri="{FF2B5EF4-FFF2-40B4-BE49-F238E27FC236}">
                <a16:creationId xmlns:a16="http://schemas.microsoft.com/office/drawing/2014/main" id="{3ED45369-E013-B228-82D8-318DBC670A08}"/>
              </a:ext>
            </a:extLst>
          </p:cNvPr>
          <p:cNvPicPr>
            <a:picLocks noChangeAspect="1"/>
          </p:cNvPicPr>
          <p:nvPr/>
        </p:nvPicPr>
        <p:blipFill>
          <a:blip r:embed="rId8"/>
          <a:stretch>
            <a:fillRect/>
          </a:stretch>
        </p:blipFill>
        <p:spPr>
          <a:xfrm>
            <a:off x="6803755" y="5476499"/>
            <a:ext cx="2575302" cy="1006527"/>
          </a:xfrm>
          <a:prstGeom prst="rect">
            <a:avLst/>
          </a:prstGeom>
        </p:spPr>
      </p:pic>
      <p:sp>
        <p:nvSpPr>
          <p:cNvPr id="8" name="TextBox 7">
            <a:extLst>
              <a:ext uri="{FF2B5EF4-FFF2-40B4-BE49-F238E27FC236}">
                <a16:creationId xmlns:a16="http://schemas.microsoft.com/office/drawing/2014/main" id="{453CABB2-D764-D96F-6E6E-DC5AEBD1BBB6}"/>
              </a:ext>
            </a:extLst>
          </p:cNvPr>
          <p:cNvSpPr txBox="1"/>
          <p:nvPr/>
        </p:nvSpPr>
        <p:spPr>
          <a:xfrm>
            <a:off x="139700" y="533400"/>
            <a:ext cx="5816600" cy="731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10185" indent="-210185">
              <a:lnSpc>
                <a:spcPct val="90000"/>
              </a:lnSpc>
              <a:spcBef>
                <a:spcPts val="1100"/>
              </a:spcBef>
              <a:buFont typeface="Arial"/>
              <a:buChar char="•"/>
            </a:pPr>
            <a:endParaRPr lang="en-GB">
              <a:ea typeface="+mn-lt"/>
              <a:cs typeface="+mn-lt"/>
            </a:endParaRPr>
          </a:p>
          <a:p>
            <a:pPr marL="210185" indent="-210185">
              <a:lnSpc>
                <a:spcPct val="90000"/>
              </a:lnSpc>
              <a:spcBef>
                <a:spcPts val="1100"/>
              </a:spcBef>
              <a:buFont typeface="Arial"/>
              <a:buChar char="•"/>
            </a:pPr>
            <a:endParaRPr lang="en-US">
              <a:ea typeface="+mn-lt"/>
              <a:cs typeface="+mn-lt"/>
            </a:endParaRPr>
          </a:p>
        </p:txBody>
      </p:sp>
    </p:spTree>
    <p:extLst>
      <p:ext uri="{BB962C8B-B14F-4D97-AF65-F5344CB8AC3E}">
        <p14:creationId xmlns:p14="http://schemas.microsoft.com/office/powerpoint/2010/main" val="562353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413" y="-143381"/>
            <a:ext cx="9371949" cy="1183566"/>
          </a:xfrm>
        </p:spPr>
        <p:txBody>
          <a:bodyPr>
            <a:normAutofit/>
          </a:bodyPr>
          <a:lstStyle/>
          <a:p>
            <a:r>
              <a:rPr lang="en-US" sz="2400">
                <a:latin typeface="Arial"/>
                <a:cs typeface="Arial"/>
              </a:rPr>
              <a:t>Outline how models can be used when considering incremental (small) or large(transformational) change</a:t>
            </a:r>
          </a:p>
        </p:txBody>
      </p:sp>
      <p:sp>
        <p:nvSpPr>
          <p:cNvPr id="3" name="Text Placeholder 2"/>
          <p:cNvSpPr>
            <a:spLocks noGrp="1"/>
          </p:cNvSpPr>
          <p:nvPr>
            <p:ph type="body" idx="1"/>
          </p:nvPr>
        </p:nvSpPr>
        <p:spPr>
          <a:xfrm>
            <a:off x="3738795" y="634260"/>
            <a:ext cx="4608576" cy="823912"/>
          </a:xfrm>
        </p:spPr>
        <p:txBody>
          <a:bodyPr>
            <a:normAutofit/>
          </a:bodyPr>
          <a:lstStyle/>
          <a:p>
            <a:r>
              <a:rPr lang="en-US" sz="1600">
                <a:latin typeface="Arial"/>
                <a:cs typeface="Arial"/>
              </a:rPr>
              <a:t>Kurt </a:t>
            </a:r>
            <a:r>
              <a:rPr lang="en-US" sz="1600" err="1">
                <a:latin typeface="Arial"/>
                <a:cs typeface="Arial"/>
              </a:rPr>
              <a:t>Lewins</a:t>
            </a:r>
            <a:r>
              <a:rPr lang="en-US" sz="1600">
                <a:latin typeface="Arial"/>
                <a:cs typeface="Arial"/>
              </a:rPr>
              <a:t> 1951 Forcefield Analysis (Arta 2020) applied to Honda</a:t>
            </a:r>
            <a:endParaRPr lang="en-US" sz="1600">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6</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pic>
        <p:nvPicPr>
          <p:cNvPr id="26" name="Content Placeholder 25" descr="Diagram, timeline&#10;&#10;Description automatically generated">
            <a:extLst>
              <a:ext uri="{FF2B5EF4-FFF2-40B4-BE49-F238E27FC236}">
                <a16:creationId xmlns:a16="http://schemas.microsoft.com/office/drawing/2014/main" id="{D4B1272B-A056-493C-B004-D3B5C502521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96" r="92" b="12155"/>
          <a:stretch/>
        </p:blipFill>
        <p:spPr>
          <a:xfrm>
            <a:off x="3173361" y="1365733"/>
            <a:ext cx="5498521" cy="3625835"/>
          </a:xfrm>
        </p:spPr>
      </p:pic>
      <p:sp>
        <p:nvSpPr>
          <p:cNvPr id="27" name="TextBox 26">
            <a:extLst>
              <a:ext uri="{FF2B5EF4-FFF2-40B4-BE49-F238E27FC236}">
                <a16:creationId xmlns:a16="http://schemas.microsoft.com/office/drawing/2014/main" id="{E3910606-AA2C-4256-B09D-C707DDCA6083}"/>
              </a:ext>
            </a:extLst>
          </p:cNvPr>
          <p:cNvSpPr txBox="1"/>
          <p:nvPr/>
        </p:nvSpPr>
        <p:spPr>
          <a:xfrm>
            <a:off x="262044" y="1249220"/>
            <a:ext cx="1942181" cy="830997"/>
          </a:xfrm>
          <a:prstGeom prst="rect">
            <a:avLst/>
          </a:prstGeom>
          <a:solidFill>
            <a:srgbClr val="00CC99"/>
          </a:solidFill>
        </p:spPr>
        <p:txBody>
          <a:bodyPr wrap="square" lIns="91440" tIns="45720" rIns="91440" bIns="45720" rtlCol="0" anchor="t">
            <a:spAutoFit/>
          </a:bodyPr>
          <a:lstStyle/>
          <a:p>
            <a:r>
              <a:rPr lang="en-GB" sz="1200" b="1">
                <a:solidFill>
                  <a:schemeClr val="tx2">
                    <a:lumMod val="95000"/>
                    <a:lumOff val="5000"/>
                  </a:schemeClr>
                </a:solidFill>
                <a:latin typeface="Arial"/>
                <a:cs typeface="Arial"/>
              </a:rPr>
              <a:t>Banning of fossil fuel vehicles in Europe by 2035(EEEC 2022) Uk by 20130 (DoT 2021)</a:t>
            </a:r>
          </a:p>
        </p:txBody>
      </p:sp>
      <p:sp>
        <p:nvSpPr>
          <p:cNvPr id="28" name="TextBox 27">
            <a:extLst>
              <a:ext uri="{FF2B5EF4-FFF2-40B4-BE49-F238E27FC236}">
                <a16:creationId xmlns:a16="http://schemas.microsoft.com/office/drawing/2014/main" id="{9AC5F913-6D25-4758-9A3A-58BFA77D488E}"/>
              </a:ext>
            </a:extLst>
          </p:cNvPr>
          <p:cNvSpPr txBox="1"/>
          <p:nvPr/>
        </p:nvSpPr>
        <p:spPr>
          <a:xfrm>
            <a:off x="9286530" y="551894"/>
            <a:ext cx="2175029" cy="646331"/>
          </a:xfrm>
          <a:prstGeom prst="rect">
            <a:avLst/>
          </a:prstGeom>
          <a:solidFill>
            <a:schemeClr val="accent1">
              <a:lumMod val="40000"/>
              <a:lumOff val="60000"/>
            </a:schemeClr>
          </a:solidFill>
        </p:spPr>
        <p:txBody>
          <a:bodyPr wrap="square" lIns="91440" tIns="45720" rIns="91440" bIns="45720" rtlCol="0" anchor="t">
            <a:spAutoFit/>
          </a:bodyPr>
          <a:lstStyle/>
          <a:p>
            <a:r>
              <a:rPr lang="en-GB" sz="1200" b="1">
                <a:solidFill>
                  <a:schemeClr val="tx2">
                    <a:lumMod val="95000"/>
                    <a:lumOff val="5000"/>
                  </a:schemeClr>
                </a:solidFill>
                <a:latin typeface="Arial"/>
                <a:cs typeface="Arial"/>
              </a:rPr>
              <a:t>Global shortage of semi conductor chips ( Stewart et al 2022 )</a:t>
            </a:r>
          </a:p>
        </p:txBody>
      </p:sp>
      <p:sp>
        <p:nvSpPr>
          <p:cNvPr id="31" name="TextBox 30">
            <a:extLst>
              <a:ext uri="{FF2B5EF4-FFF2-40B4-BE49-F238E27FC236}">
                <a16:creationId xmlns:a16="http://schemas.microsoft.com/office/drawing/2014/main" id="{152CE9BB-E853-49FC-9E57-D8AED5664345}"/>
              </a:ext>
            </a:extLst>
          </p:cNvPr>
          <p:cNvSpPr txBox="1"/>
          <p:nvPr/>
        </p:nvSpPr>
        <p:spPr>
          <a:xfrm>
            <a:off x="385233" y="4776437"/>
            <a:ext cx="2009077" cy="830997"/>
          </a:xfrm>
          <a:prstGeom prst="rect">
            <a:avLst/>
          </a:prstGeom>
          <a:solidFill>
            <a:srgbClr val="00CC99"/>
          </a:solidFill>
        </p:spPr>
        <p:txBody>
          <a:bodyPr wrap="square" lIns="91440" tIns="45720" rIns="91440" bIns="45720" anchor="t">
            <a:spAutoFit/>
          </a:bodyPr>
          <a:lstStyle/>
          <a:p>
            <a:r>
              <a:rPr lang="en-GB" sz="1200" b="1" i="0">
                <a:solidFill>
                  <a:srgbClr val="000000"/>
                </a:solidFill>
                <a:effectLst/>
                <a:latin typeface="Arial"/>
                <a:cs typeface="Calibri"/>
              </a:rPr>
              <a:t>EU ambition net zero emissions all sectors by 2050</a:t>
            </a:r>
            <a:r>
              <a:rPr lang="en-GB" sz="1200" b="1">
                <a:solidFill>
                  <a:srgbClr val="000000"/>
                </a:solidFill>
                <a:latin typeface="Arial"/>
                <a:cs typeface="Calibri"/>
              </a:rPr>
              <a:t> (European Commission 2021)</a:t>
            </a:r>
            <a:endParaRPr lang="en-GB" sz="1200" b="1">
              <a:latin typeface="Arial"/>
            </a:endParaRPr>
          </a:p>
        </p:txBody>
      </p:sp>
      <p:sp>
        <p:nvSpPr>
          <p:cNvPr id="4" name="TextBox 3">
            <a:extLst>
              <a:ext uri="{FF2B5EF4-FFF2-40B4-BE49-F238E27FC236}">
                <a16:creationId xmlns:a16="http://schemas.microsoft.com/office/drawing/2014/main" id="{AF033ECF-AF41-C9B7-1632-AB964B3A245B}"/>
              </a:ext>
            </a:extLst>
          </p:cNvPr>
          <p:cNvSpPr txBox="1"/>
          <p:nvPr/>
        </p:nvSpPr>
        <p:spPr>
          <a:xfrm>
            <a:off x="8841453" y="4004349"/>
            <a:ext cx="3196688" cy="2677656"/>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lumMod val="95000"/>
                    <a:lumOff val="5000"/>
                  </a:schemeClr>
                </a:solidFill>
                <a:latin typeface="Arial"/>
                <a:cs typeface="Arial"/>
              </a:rPr>
              <a:t>Lack of EV charging infrastructure  &amp; low performance /productivity of EV vehicles (</a:t>
            </a:r>
            <a:r>
              <a:rPr lang="en-GB" sz="1200" b="1" err="1">
                <a:solidFill>
                  <a:schemeClr val="tx2">
                    <a:lumMod val="95000"/>
                    <a:lumOff val="5000"/>
                  </a:schemeClr>
                </a:solidFill>
                <a:latin typeface="Arial"/>
                <a:cs typeface="Arial"/>
              </a:rPr>
              <a:t>Giamperi</a:t>
            </a:r>
            <a:r>
              <a:rPr lang="en-GB" sz="1200" b="1">
                <a:solidFill>
                  <a:schemeClr val="tx2">
                    <a:lumMod val="95000"/>
                    <a:lumOff val="5000"/>
                  </a:schemeClr>
                </a:solidFill>
                <a:latin typeface="Arial"/>
                <a:cs typeface="Arial"/>
              </a:rPr>
              <a:t> et al 2020)</a:t>
            </a:r>
            <a:endParaRPr lang="en-US">
              <a:solidFill>
                <a:schemeClr val="tx2">
                  <a:lumMod val="95000"/>
                  <a:lumOff val="5000"/>
                </a:schemeClr>
              </a:solidFill>
              <a:latin typeface="Arial"/>
              <a:cs typeface="Arial"/>
            </a:endParaRPr>
          </a:p>
          <a:p>
            <a:endParaRPr lang="en-GB" sz="1200" b="1">
              <a:solidFill>
                <a:schemeClr val="tx2">
                  <a:lumMod val="95000"/>
                  <a:lumOff val="5000"/>
                </a:schemeClr>
              </a:solidFill>
              <a:latin typeface="Arial"/>
              <a:cs typeface="Arial"/>
            </a:endParaRPr>
          </a:p>
          <a:p>
            <a:r>
              <a:rPr lang="en-GB" sz="1200" b="1">
                <a:solidFill>
                  <a:schemeClr val="tx2">
                    <a:lumMod val="95000"/>
                    <a:lumOff val="5000"/>
                  </a:schemeClr>
                </a:solidFill>
                <a:latin typeface="Arial"/>
                <a:cs typeface="Arial"/>
              </a:rPr>
              <a:t>New Expertise and partners require to build electrified vehicles. </a:t>
            </a:r>
            <a:endParaRPr lang="en-GB">
              <a:solidFill>
                <a:schemeClr val="tx2">
                  <a:lumMod val="95000"/>
                  <a:lumOff val="5000"/>
                </a:schemeClr>
              </a:solidFill>
              <a:latin typeface="Arial"/>
              <a:cs typeface="Arial"/>
            </a:endParaRPr>
          </a:p>
          <a:p>
            <a:r>
              <a:rPr lang="en-GB" sz="1200" b="1" err="1">
                <a:solidFill>
                  <a:schemeClr val="tx2">
                    <a:lumMod val="95000"/>
                    <a:lumOff val="5000"/>
                  </a:schemeClr>
                </a:solidFill>
                <a:latin typeface="Arial"/>
                <a:cs typeface="Arial"/>
              </a:rPr>
              <a:t>Moixa</a:t>
            </a:r>
            <a:r>
              <a:rPr lang="en-GB" sz="1200" b="1">
                <a:solidFill>
                  <a:schemeClr val="tx2">
                    <a:lumMod val="95000"/>
                    <a:lumOff val="5000"/>
                  </a:schemeClr>
                </a:solidFill>
                <a:latin typeface="Arial"/>
                <a:cs typeface="Arial"/>
              </a:rPr>
              <a:t> - Smart batteries -  Honda (2022) </a:t>
            </a:r>
            <a:endParaRPr lang="en-GB" sz="1200" b="1">
              <a:solidFill>
                <a:schemeClr val="tx2">
                  <a:lumMod val="95000"/>
                  <a:lumOff val="5000"/>
                </a:schemeClr>
              </a:solidFill>
              <a:latin typeface="Arial"/>
              <a:ea typeface="+mn-lt"/>
              <a:cs typeface="Arial"/>
            </a:endParaRPr>
          </a:p>
          <a:p>
            <a:r>
              <a:rPr lang="en-GB" sz="1200" b="1">
                <a:solidFill>
                  <a:schemeClr val="tx2">
                    <a:lumMod val="95000"/>
                    <a:lumOff val="5000"/>
                  </a:schemeClr>
                </a:solidFill>
                <a:latin typeface="Arial"/>
                <a:cs typeface="Arial"/>
              </a:rPr>
              <a:t>Sony - </a:t>
            </a:r>
            <a:r>
              <a:rPr lang="en-GB" sz="1200">
                <a:solidFill>
                  <a:schemeClr val="tx2">
                    <a:lumMod val="95000"/>
                    <a:lumOff val="5000"/>
                  </a:schemeClr>
                </a:solidFill>
                <a:latin typeface="Arial"/>
                <a:cs typeface="Arial"/>
              </a:rPr>
              <a:t> </a:t>
            </a:r>
            <a:r>
              <a:rPr lang="en-GB" sz="1200" b="1" err="1">
                <a:solidFill>
                  <a:schemeClr val="tx2">
                    <a:lumMod val="95000"/>
                    <a:lumOff val="5000"/>
                  </a:schemeClr>
                </a:solidFill>
                <a:latin typeface="Arial"/>
                <a:cs typeface="Arial"/>
              </a:rPr>
              <a:t>Ultium</a:t>
            </a:r>
            <a:r>
              <a:rPr lang="en-GB" sz="1200" b="1">
                <a:solidFill>
                  <a:schemeClr val="tx2">
                    <a:lumMod val="95000"/>
                    <a:lumOff val="5000"/>
                  </a:schemeClr>
                </a:solidFill>
                <a:latin typeface="Arial"/>
                <a:cs typeface="Arial"/>
              </a:rPr>
              <a:t> Batteries</a:t>
            </a:r>
            <a:r>
              <a:rPr lang="en-GB" sz="1200" b="1">
                <a:solidFill>
                  <a:schemeClr val="tx2">
                    <a:lumMod val="95000"/>
                    <a:lumOff val="5000"/>
                  </a:schemeClr>
                </a:solidFill>
                <a:latin typeface="Arial"/>
                <a:ea typeface="+mn-lt"/>
                <a:cs typeface="+mn-lt"/>
              </a:rPr>
              <a:t> &amp; autonomous driving technology </a:t>
            </a:r>
            <a:r>
              <a:rPr lang="en-GB" sz="1200">
                <a:solidFill>
                  <a:schemeClr val="tx2">
                    <a:lumMod val="95000"/>
                    <a:lumOff val="5000"/>
                  </a:schemeClr>
                </a:solidFill>
                <a:latin typeface="Arial"/>
                <a:ea typeface="+mn-lt"/>
                <a:cs typeface="+mn-lt"/>
              </a:rPr>
              <a:t> Chávez &amp;  Campbell (2022).</a:t>
            </a:r>
          </a:p>
          <a:p>
            <a:r>
              <a:rPr lang="en-GB" sz="1200" b="1" err="1">
                <a:solidFill>
                  <a:schemeClr val="tx2">
                    <a:lumMod val="95000"/>
                    <a:lumOff val="5000"/>
                  </a:schemeClr>
                </a:solidFill>
                <a:latin typeface="Arial"/>
                <a:ea typeface="+mn-lt"/>
                <a:cs typeface="+mn-lt"/>
              </a:rPr>
              <a:t>Ubitricity</a:t>
            </a:r>
            <a:r>
              <a:rPr lang="en-GB" sz="1200" b="1">
                <a:solidFill>
                  <a:schemeClr val="tx2">
                    <a:lumMod val="95000"/>
                    <a:lumOff val="5000"/>
                  </a:schemeClr>
                </a:solidFill>
                <a:latin typeface="Arial"/>
                <a:ea typeface="+mn-lt"/>
                <a:cs typeface="+mn-lt"/>
              </a:rPr>
              <a:t> car charging units </a:t>
            </a:r>
            <a:r>
              <a:rPr lang="en-GB" sz="1200">
                <a:solidFill>
                  <a:schemeClr val="tx2">
                    <a:lumMod val="95000"/>
                    <a:lumOff val="5000"/>
                  </a:schemeClr>
                </a:solidFill>
                <a:latin typeface="Arial"/>
                <a:ea typeface="+mn-lt"/>
                <a:cs typeface="+mn-lt"/>
              </a:rPr>
              <a:t>(Honda 2021)</a:t>
            </a:r>
            <a:endParaRPr lang="en-GB" sz="1200">
              <a:solidFill>
                <a:schemeClr val="tx2">
                  <a:lumMod val="95000"/>
                  <a:lumOff val="5000"/>
                </a:schemeClr>
              </a:solidFill>
              <a:latin typeface="Arial"/>
              <a:cs typeface="Arial"/>
            </a:endParaRPr>
          </a:p>
          <a:p>
            <a:r>
              <a:rPr lang="en-GB" sz="1200" b="1">
                <a:solidFill>
                  <a:schemeClr val="tx2">
                    <a:lumMod val="95000"/>
                    <a:lumOff val="5000"/>
                  </a:schemeClr>
                </a:solidFill>
                <a:latin typeface="Arial"/>
                <a:cs typeface="Arial"/>
              </a:rPr>
              <a:t>New Partnership General Motors</a:t>
            </a:r>
            <a:r>
              <a:rPr lang="en-GB" sz="1200">
                <a:solidFill>
                  <a:schemeClr val="tx2">
                    <a:lumMod val="95000"/>
                    <a:lumOff val="5000"/>
                  </a:schemeClr>
                </a:solidFill>
                <a:latin typeface="Arial"/>
                <a:cs typeface="Arial"/>
              </a:rPr>
              <a:t> (Honda 2022)</a:t>
            </a:r>
          </a:p>
          <a:p>
            <a:endParaRPr lang="en-GB" sz="1200"/>
          </a:p>
        </p:txBody>
      </p:sp>
      <p:sp>
        <p:nvSpPr>
          <p:cNvPr id="5" name="TextBox 4">
            <a:extLst>
              <a:ext uri="{FF2B5EF4-FFF2-40B4-BE49-F238E27FC236}">
                <a16:creationId xmlns:a16="http://schemas.microsoft.com/office/drawing/2014/main" id="{4FB98969-2547-8195-8AF5-FE74F0B6EBFE}"/>
              </a:ext>
            </a:extLst>
          </p:cNvPr>
          <p:cNvSpPr txBox="1"/>
          <p:nvPr/>
        </p:nvSpPr>
        <p:spPr>
          <a:xfrm>
            <a:off x="9111489" y="1331641"/>
            <a:ext cx="2743200" cy="646331"/>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solidFill>
                <a:latin typeface="Arial"/>
                <a:ea typeface="+mn-lt"/>
                <a:cs typeface="+mn-lt"/>
              </a:rPr>
              <a:t>High financial cost of  innovation &amp; manufacturing electric vehicles. (Baik et al 2019)</a:t>
            </a:r>
            <a:r>
              <a:rPr lang="en-GB" sz="1200" b="1">
                <a:solidFill>
                  <a:schemeClr val="tx2"/>
                </a:solidFill>
                <a:ea typeface="+mn-lt"/>
                <a:cs typeface="+mn-lt"/>
              </a:rPr>
              <a:t> </a:t>
            </a:r>
          </a:p>
        </p:txBody>
      </p:sp>
      <p:sp>
        <p:nvSpPr>
          <p:cNvPr id="6" name="TextBox 5">
            <a:extLst>
              <a:ext uri="{FF2B5EF4-FFF2-40B4-BE49-F238E27FC236}">
                <a16:creationId xmlns:a16="http://schemas.microsoft.com/office/drawing/2014/main" id="{6FD2800A-8A1F-28D0-8339-3AC5908FA400}"/>
              </a:ext>
            </a:extLst>
          </p:cNvPr>
          <p:cNvSpPr txBox="1"/>
          <p:nvPr/>
        </p:nvSpPr>
        <p:spPr>
          <a:xfrm>
            <a:off x="385233" y="5708650"/>
            <a:ext cx="1843617" cy="830997"/>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lumMod val="95000"/>
                    <a:lumOff val="5000"/>
                  </a:schemeClr>
                </a:solidFill>
                <a:latin typeface="Arial"/>
                <a:cs typeface="Arial"/>
              </a:rPr>
              <a:t>Hondas goal all vehicles zero emissions 2040</a:t>
            </a:r>
            <a:r>
              <a:rPr lang="en-GB" sz="1200" b="1">
                <a:latin typeface="Arial"/>
                <a:cs typeface="Arial"/>
              </a:rPr>
              <a:t>.</a:t>
            </a:r>
            <a:r>
              <a:rPr lang="en-GB" sz="1200" b="1">
                <a:solidFill>
                  <a:schemeClr val="tx2"/>
                </a:solidFill>
                <a:latin typeface="Arial"/>
                <a:cs typeface="Arial"/>
              </a:rPr>
              <a:t>(Honda 2019)</a:t>
            </a:r>
          </a:p>
        </p:txBody>
      </p:sp>
      <p:sp>
        <p:nvSpPr>
          <p:cNvPr id="10" name="TextBox 9">
            <a:extLst>
              <a:ext uri="{FF2B5EF4-FFF2-40B4-BE49-F238E27FC236}">
                <a16:creationId xmlns:a16="http://schemas.microsoft.com/office/drawing/2014/main" id="{4DA2BEFF-569F-C291-0CA5-3D27510BF98B}"/>
              </a:ext>
            </a:extLst>
          </p:cNvPr>
          <p:cNvSpPr txBox="1"/>
          <p:nvPr/>
        </p:nvSpPr>
        <p:spPr>
          <a:xfrm>
            <a:off x="205843" y="3859572"/>
            <a:ext cx="2743200" cy="830997"/>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lumMod val="95000"/>
                    <a:lumOff val="5000"/>
                  </a:schemeClr>
                </a:solidFill>
                <a:latin typeface="Arial"/>
                <a:cs typeface="Arial"/>
              </a:rPr>
              <a:t>Competitive landscape pressure to  increase market share in E-vehicles after success by Tesla and Ford (Salman 2019)</a:t>
            </a:r>
          </a:p>
        </p:txBody>
      </p:sp>
      <p:sp>
        <p:nvSpPr>
          <p:cNvPr id="11" name="TextBox 10">
            <a:extLst>
              <a:ext uri="{FF2B5EF4-FFF2-40B4-BE49-F238E27FC236}">
                <a16:creationId xmlns:a16="http://schemas.microsoft.com/office/drawing/2014/main" id="{69FCD8A7-AA7D-C556-030E-34A19693A3B3}"/>
              </a:ext>
            </a:extLst>
          </p:cNvPr>
          <p:cNvSpPr txBox="1"/>
          <p:nvPr/>
        </p:nvSpPr>
        <p:spPr>
          <a:xfrm>
            <a:off x="258233" y="2361474"/>
            <a:ext cx="2468034" cy="1384995"/>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lumMod val="95000"/>
                    <a:lumOff val="5000"/>
                  </a:schemeClr>
                </a:solidFill>
                <a:latin typeface="Arial"/>
                <a:cs typeface="Arial"/>
              </a:rPr>
              <a:t>Countries political regulatory pressure for  transformation through Sustainability EV policies &amp;  infrastructure (Zimm 2021) Subsidy programmes E.g. reclaim 9000 USD$ (Shelden &amp; Dua 2020  )</a:t>
            </a:r>
          </a:p>
        </p:txBody>
      </p:sp>
      <p:sp>
        <p:nvSpPr>
          <p:cNvPr id="12" name="TextBox 11">
            <a:extLst>
              <a:ext uri="{FF2B5EF4-FFF2-40B4-BE49-F238E27FC236}">
                <a16:creationId xmlns:a16="http://schemas.microsoft.com/office/drawing/2014/main" id="{4C3C12CD-E99D-33DC-CEF2-654AF595E161}"/>
              </a:ext>
            </a:extLst>
          </p:cNvPr>
          <p:cNvSpPr txBox="1"/>
          <p:nvPr/>
        </p:nvSpPr>
        <p:spPr>
          <a:xfrm>
            <a:off x="8817393" y="2845305"/>
            <a:ext cx="3240617" cy="1015663"/>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solidFill>
                <a:latin typeface="Arial"/>
                <a:ea typeface="+mn-lt"/>
                <a:cs typeface="+mn-lt"/>
              </a:rPr>
              <a:t>Honda innovation engineer challenges  too many regional models of cars being manufactured e.g., Sedan 13 different, 3 hybrids. impacting  workforce motivation &amp; productivity  (</a:t>
            </a:r>
            <a:r>
              <a:rPr lang="en-GB" sz="1200" b="1">
                <a:solidFill>
                  <a:schemeClr val="tx2">
                    <a:lumMod val="95000"/>
                    <a:lumOff val="5000"/>
                  </a:schemeClr>
                </a:solidFill>
                <a:latin typeface="Arial"/>
                <a:ea typeface="+mn-lt"/>
                <a:cs typeface="+mn-lt"/>
              </a:rPr>
              <a:t>Perian 2019)  </a:t>
            </a:r>
            <a:endParaRPr lang="en-US" sz="1200" b="1">
              <a:solidFill>
                <a:schemeClr val="tx2">
                  <a:lumMod val="95000"/>
                  <a:lumOff val="5000"/>
                </a:schemeClr>
              </a:solidFill>
              <a:latin typeface="Arial"/>
            </a:endParaRPr>
          </a:p>
        </p:txBody>
      </p:sp>
      <p:sp>
        <p:nvSpPr>
          <p:cNvPr id="13" name="TextBox 12">
            <a:extLst>
              <a:ext uri="{FF2B5EF4-FFF2-40B4-BE49-F238E27FC236}">
                <a16:creationId xmlns:a16="http://schemas.microsoft.com/office/drawing/2014/main" id="{5D49312E-A5A4-BAF0-5C4A-417E7CDD2228}"/>
              </a:ext>
            </a:extLst>
          </p:cNvPr>
          <p:cNvSpPr txBox="1"/>
          <p:nvPr/>
        </p:nvSpPr>
        <p:spPr>
          <a:xfrm>
            <a:off x="9106939" y="2077445"/>
            <a:ext cx="2679701" cy="646331"/>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solidFill>
              </a:rPr>
              <a:t> </a:t>
            </a:r>
            <a:r>
              <a:rPr lang="en-GB" sz="1200" b="1">
                <a:solidFill>
                  <a:schemeClr val="tx2"/>
                </a:solidFill>
                <a:latin typeface="Arial"/>
                <a:cs typeface="Arial"/>
              </a:rPr>
              <a:t>Global customer concern relating to price differential EV  Vs  Fossil fuel  vehicles Woodward,  (2019)</a:t>
            </a:r>
            <a:endParaRPr lang="en-GB" sz="1200" b="1">
              <a:solidFill>
                <a:schemeClr val="tx2"/>
              </a:solidFill>
              <a:latin typeface="Arial"/>
              <a:ea typeface="+mn-lt"/>
              <a:cs typeface="Arial"/>
            </a:endParaRPr>
          </a:p>
        </p:txBody>
      </p:sp>
      <p:sp>
        <p:nvSpPr>
          <p:cNvPr id="14" name="TextBox 13">
            <a:extLst>
              <a:ext uri="{FF2B5EF4-FFF2-40B4-BE49-F238E27FC236}">
                <a16:creationId xmlns:a16="http://schemas.microsoft.com/office/drawing/2014/main" id="{ABE07C60-563C-AA70-BB71-F9CCD5DE20E8}"/>
              </a:ext>
            </a:extLst>
          </p:cNvPr>
          <p:cNvSpPr txBox="1"/>
          <p:nvPr/>
        </p:nvSpPr>
        <p:spPr>
          <a:xfrm>
            <a:off x="2660650" y="5431430"/>
            <a:ext cx="2806700" cy="1242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Strengths </a:t>
            </a:r>
          </a:p>
          <a:p>
            <a:r>
              <a:rPr lang="en-GB" sz="1200">
                <a:latin typeface="Arial"/>
                <a:cs typeface="Arial"/>
              </a:rPr>
              <a:t>Comparative tool quantitatively grades  dominant and resistant forces that can influence  inform decision making ( Yang et al 2021)    </a:t>
            </a:r>
          </a:p>
          <a:p>
            <a:endParaRPr lang="en-GB" sz="1200"/>
          </a:p>
        </p:txBody>
      </p:sp>
      <p:sp>
        <p:nvSpPr>
          <p:cNvPr id="15" name="TextBox 14">
            <a:extLst>
              <a:ext uri="{FF2B5EF4-FFF2-40B4-BE49-F238E27FC236}">
                <a16:creationId xmlns:a16="http://schemas.microsoft.com/office/drawing/2014/main" id="{7B54E5F1-9A7D-6CFC-BEF5-F6B59A4D9A44}"/>
              </a:ext>
            </a:extLst>
          </p:cNvPr>
          <p:cNvSpPr txBox="1"/>
          <p:nvPr/>
        </p:nvSpPr>
        <p:spPr>
          <a:xfrm>
            <a:off x="5639338" y="5402718"/>
            <a:ext cx="333586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latin typeface="Arial"/>
                <a:cs typeface="Arial"/>
              </a:rPr>
              <a:t>Limitations</a:t>
            </a:r>
          </a:p>
          <a:p>
            <a:r>
              <a:rPr lang="en-GB" sz="1200">
                <a:latin typeface="Arial"/>
                <a:cs typeface="Arial"/>
              </a:rPr>
              <a:t>Uses a subjective scoring system </a:t>
            </a:r>
          </a:p>
          <a:p>
            <a:r>
              <a:rPr lang="en-GB" sz="1200">
                <a:latin typeface="Arial"/>
                <a:cs typeface="Arial"/>
              </a:rPr>
              <a:t>Equilibrium in the model can assume driving forces balanced or stable in some way but it can be variable (</a:t>
            </a:r>
            <a:r>
              <a:rPr lang="en-GB" sz="1200" err="1">
                <a:latin typeface="Arial"/>
                <a:ea typeface="+mn-lt"/>
                <a:cs typeface="+mn-lt"/>
              </a:rPr>
              <a:t>Cheishvili</a:t>
            </a:r>
            <a:r>
              <a:rPr lang="en-GB" sz="1200">
                <a:latin typeface="Arial"/>
                <a:cs typeface="Arial"/>
              </a:rPr>
              <a:t> et al 2017 )</a:t>
            </a:r>
          </a:p>
        </p:txBody>
      </p:sp>
      <p:pic>
        <p:nvPicPr>
          <p:cNvPr id="16" name="Picture 16">
            <a:extLst>
              <a:ext uri="{FF2B5EF4-FFF2-40B4-BE49-F238E27FC236}">
                <a16:creationId xmlns:a16="http://schemas.microsoft.com/office/drawing/2014/main" id="{1359AAE9-6BFC-5232-7F62-8BC899F78DC2}"/>
              </a:ext>
            </a:extLst>
          </p:cNvPr>
          <p:cNvPicPr>
            <a:picLocks noChangeAspect="1"/>
          </p:cNvPicPr>
          <p:nvPr/>
        </p:nvPicPr>
        <p:blipFill>
          <a:blip r:embed="rId3"/>
          <a:stretch>
            <a:fillRect/>
          </a:stretch>
        </p:blipFill>
        <p:spPr>
          <a:xfrm>
            <a:off x="2353264" y="1783655"/>
            <a:ext cx="1197428" cy="576573"/>
          </a:xfrm>
          <a:prstGeom prst="rect">
            <a:avLst/>
          </a:prstGeom>
        </p:spPr>
      </p:pic>
      <p:pic>
        <p:nvPicPr>
          <p:cNvPr id="17" name="Picture 17" descr="A picture containing table&#10;&#10;Description automatically generated">
            <a:extLst>
              <a:ext uri="{FF2B5EF4-FFF2-40B4-BE49-F238E27FC236}">
                <a16:creationId xmlns:a16="http://schemas.microsoft.com/office/drawing/2014/main" id="{0CD74AEE-4408-B3FF-719E-0F90AF2FA9AE}"/>
              </a:ext>
            </a:extLst>
          </p:cNvPr>
          <p:cNvPicPr>
            <a:picLocks noChangeAspect="1"/>
          </p:cNvPicPr>
          <p:nvPr/>
        </p:nvPicPr>
        <p:blipFill>
          <a:blip r:embed="rId4"/>
          <a:stretch>
            <a:fillRect/>
          </a:stretch>
        </p:blipFill>
        <p:spPr>
          <a:xfrm>
            <a:off x="2512488" y="4830378"/>
            <a:ext cx="1034144" cy="519824"/>
          </a:xfrm>
          <a:prstGeom prst="rect">
            <a:avLst/>
          </a:prstGeom>
        </p:spPr>
      </p:pic>
      <p:pic>
        <p:nvPicPr>
          <p:cNvPr id="19" name="Picture 10" descr="A picture containing text&#10;&#10;Description automatically generated">
            <a:extLst>
              <a:ext uri="{FF2B5EF4-FFF2-40B4-BE49-F238E27FC236}">
                <a16:creationId xmlns:a16="http://schemas.microsoft.com/office/drawing/2014/main" id="{253F4EA0-D81E-E9AA-54E7-7EB5AC166F7D}"/>
              </a:ext>
            </a:extLst>
          </p:cNvPr>
          <p:cNvPicPr>
            <a:picLocks noChangeAspect="1"/>
          </p:cNvPicPr>
          <p:nvPr/>
        </p:nvPicPr>
        <p:blipFill rotWithShape="1">
          <a:blip r:embed="rId5"/>
          <a:srcRect l="12871" t="-1362" b="638"/>
          <a:stretch/>
        </p:blipFill>
        <p:spPr>
          <a:xfrm>
            <a:off x="8327570" y="1125910"/>
            <a:ext cx="674918" cy="478142"/>
          </a:xfrm>
          <a:prstGeom prst="rect">
            <a:avLst/>
          </a:prstGeom>
        </p:spPr>
      </p:pic>
      <p:pic>
        <p:nvPicPr>
          <p:cNvPr id="18" name="Picture 19" descr="A picture containing car&#10;&#10;Description automatically generated">
            <a:extLst>
              <a:ext uri="{FF2B5EF4-FFF2-40B4-BE49-F238E27FC236}">
                <a16:creationId xmlns:a16="http://schemas.microsoft.com/office/drawing/2014/main" id="{4FC920AC-437D-B8C3-D840-68336686B264}"/>
              </a:ext>
            </a:extLst>
          </p:cNvPr>
          <p:cNvPicPr>
            <a:picLocks noChangeAspect="1"/>
          </p:cNvPicPr>
          <p:nvPr/>
        </p:nvPicPr>
        <p:blipFill>
          <a:blip r:embed="rId6"/>
          <a:stretch>
            <a:fillRect/>
          </a:stretch>
        </p:blipFill>
        <p:spPr>
          <a:xfrm>
            <a:off x="8019521" y="5138967"/>
            <a:ext cx="821572" cy="528577"/>
          </a:xfrm>
          <a:prstGeom prst="rect">
            <a:avLst/>
          </a:prstGeom>
        </p:spPr>
      </p:pic>
      <p:pic>
        <p:nvPicPr>
          <p:cNvPr id="20" name="Picture 20">
            <a:extLst>
              <a:ext uri="{FF2B5EF4-FFF2-40B4-BE49-F238E27FC236}">
                <a16:creationId xmlns:a16="http://schemas.microsoft.com/office/drawing/2014/main" id="{7B488C7D-AEA7-5109-2A43-5A236738F73F}"/>
              </a:ext>
            </a:extLst>
          </p:cNvPr>
          <p:cNvPicPr>
            <a:picLocks noChangeAspect="1"/>
          </p:cNvPicPr>
          <p:nvPr/>
        </p:nvPicPr>
        <p:blipFill>
          <a:blip r:embed="rId7"/>
          <a:stretch>
            <a:fillRect/>
          </a:stretch>
        </p:blipFill>
        <p:spPr>
          <a:xfrm>
            <a:off x="7761514" y="2268188"/>
            <a:ext cx="1052992" cy="718986"/>
          </a:xfrm>
          <a:prstGeom prst="rect">
            <a:avLst/>
          </a:prstGeom>
        </p:spPr>
      </p:pic>
    </p:spTree>
    <p:extLst>
      <p:ext uri="{BB962C8B-B14F-4D97-AF65-F5344CB8AC3E}">
        <p14:creationId xmlns:p14="http://schemas.microsoft.com/office/powerpoint/2010/main" val="3478979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447" y="487"/>
            <a:ext cx="11276586" cy="744910"/>
          </a:xfrm>
        </p:spPr>
        <p:txBody>
          <a:bodyPr>
            <a:normAutofit/>
          </a:bodyPr>
          <a:lstStyle/>
          <a:p>
            <a:r>
              <a:rPr lang="en-US" sz="1800" b="1">
                <a:latin typeface="Arial"/>
                <a:cs typeface="Arial"/>
              </a:rPr>
              <a:t>Critique key change management models planned and emergent change</a:t>
            </a:r>
            <a:r>
              <a:rPr lang="en-US" sz="1800">
                <a:latin typeface="Arial"/>
                <a:cs typeface="Arial"/>
              </a:rPr>
              <a:t> –</a:t>
            </a:r>
            <a:r>
              <a:rPr lang="en-US" sz="1800" b="1" err="1">
                <a:latin typeface="Arial"/>
                <a:ea typeface="+mj-lt"/>
                <a:cs typeface="+mj-lt"/>
              </a:rPr>
              <a:t>Medelow</a:t>
            </a:r>
            <a:r>
              <a:rPr lang="en-US" sz="1800" b="1">
                <a:latin typeface="Arial"/>
                <a:ea typeface="+mj-lt"/>
                <a:cs typeface="+mj-lt"/>
              </a:rPr>
              <a:t> Stakeholder Analysis (1991) (Mints &amp; </a:t>
            </a:r>
            <a:r>
              <a:rPr lang="en-US" sz="1800" b="1" err="1">
                <a:latin typeface="Arial"/>
                <a:ea typeface="+mj-lt"/>
                <a:cs typeface="+mj-lt"/>
              </a:rPr>
              <a:t>Kamyshynkova</a:t>
            </a:r>
            <a:r>
              <a:rPr lang="en-US" sz="1800" b="1">
                <a:latin typeface="Arial"/>
                <a:ea typeface="+mj-lt"/>
                <a:cs typeface="+mj-lt"/>
              </a:rPr>
              <a:t> 2019:448:17) applied to Honda during C19</a:t>
            </a:r>
            <a:endParaRPr lang="en-US" sz="1800">
              <a:latin typeface="Arial"/>
              <a:cs typeface="Arial" panose="020B0604020202020204" pitchFamily="34" charset="0"/>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7</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pic>
        <p:nvPicPr>
          <p:cNvPr id="16" name="Picture 15">
            <a:extLst>
              <a:ext uri="{FF2B5EF4-FFF2-40B4-BE49-F238E27FC236}">
                <a16:creationId xmlns:a16="http://schemas.microsoft.com/office/drawing/2014/main" id="{519DBC8F-086A-43C3-ADF7-87C402598DC9}"/>
              </a:ext>
            </a:extLst>
          </p:cNvPr>
          <p:cNvPicPr>
            <a:picLocks noChangeAspect="1"/>
          </p:cNvPicPr>
          <p:nvPr/>
        </p:nvPicPr>
        <p:blipFill>
          <a:blip r:embed="rId2"/>
          <a:stretch>
            <a:fillRect/>
          </a:stretch>
        </p:blipFill>
        <p:spPr>
          <a:xfrm>
            <a:off x="2390680" y="808897"/>
            <a:ext cx="6776891" cy="4601747"/>
          </a:xfrm>
          <a:prstGeom prst="rect">
            <a:avLst/>
          </a:prstGeom>
        </p:spPr>
      </p:pic>
      <p:sp>
        <p:nvSpPr>
          <p:cNvPr id="17" name="TextBox 16">
            <a:extLst>
              <a:ext uri="{FF2B5EF4-FFF2-40B4-BE49-F238E27FC236}">
                <a16:creationId xmlns:a16="http://schemas.microsoft.com/office/drawing/2014/main" id="{6659C6AC-0C78-4732-B60A-E3C02877FE8E}"/>
              </a:ext>
            </a:extLst>
          </p:cNvPr>
          <p:cNvSpPr txBox="1"/>
          <p:nvPr/>
        </p:nvSpPr>
        <p:spPr>
          <a:xfrm>
            <a:off x="5802373" y="701477"/>
            <a:ext cx="1696747" cy="1384995"/>
          </a:xfrm>
          <a:prstGeom prst="rect">
            <a:avLst/>
          </a:prstGeom>
          <a:solidFill>
            <a:srgbClr val="00CC99"/>
          </a:solidFill>
        </p:spPr>
        <p:txBody>
          <a:bodyPr wrap="square" lIns="91440" tIns="45720" rIns="91440" bIns="45720" rtlCol="0" anchor="t">
            <a:spAutoFit/>
          </a:bodyPr>
          <a:lstStyle/>
          <a:p>
            <a:r>
              <a:rPr lang="en-GB" sz="1200" b="1">
                <a:latin typeface="Arial"/>
                <a:cs typeface="Arial"/>
              </a:rPr>
              <a:t>EV, Green,  Innovation  Product Development Partners E.g. </a:t>
            </a:r>
            <a:r>
              <a:rPr lang="en-GB" sz="1200">
                <a:latin typeface="Arial"/>
                <a:cs typeface="Arial"/>
              </a:rPr>
              <a:t>Sony, Universities &amp; research institutes</a:t>
            </a:r>
          </a:p>
        </p:txBody>
      </p:sp>
      <p:sp>
        <p:nvSpPr>
          <p:cNvPr id="18" name="TextBox 17">
            <a:extLst>
              <a:ext uri="{FF2B5EF4-FFF2-40B4-BE49-F238E27FC236}">
                <a16:creationId xmlns:a16="http://schemas.microsoft.com/office/drawing/2014/main" id="{581F4699-D1CD-4ED6-B4F9-02699F5A4EF6}"/>
              </a:ext>
            </a:extLst>
          </p:cNvPr>
          <p:cNvSpPr txBox="1"/>
          <p:nvPr/>
        </p:nvSpPr>
        <p:spPr>
          <a:xfrm>
            <a:off x="5807854" y="1986301"/>
            <a:ext cx="1758851" cy="461665"/>
          </a:xfrm>
          <a:prstGeom prst="rect">
            <a:avLst/>
          </a:prstGeom>
          <a:solidFill>
            <a:srgbClr val="00CC99"/>
          </a:solidFill>
        </p:spPr>
        <p:txBody>
          <a:bodyPr wrap="square" rtlCol="0">
            <a:spAutoFit/>
          </a:bodyPr>
          <a:lstStyle/>
          <a:p>
            <a:r>
              <a:rPr lang="en-GB" sz="1200" b="1"/>
              <a:t>Shareholders &amp; existing &amp; potential  investors</a:t>
            </a:r>
            <a:endParaRPr lang="en-GB" sz="1200"/>
          </a:p>
        </p:txBody>
      </p:sp>
      <p:sp>
        <p:nvSpPr>
          <p:cNvPr id="19" name="TextBox 18">
            <a:extLst>
              <a:ext uri="{FF2B5EF4-FFF2-40B4-BE49-F238E27FC236}">
                <a16:creationId xmlns:a16="http://schemas.microsoft.com/office/drawing/2014/main" id="{CAABE4F9-B9C4-407D-BF5F-64E10F6D4674}"/>
              </a:ext>
            </a:extLst>
          </p:cNvPr>
          <p:cNvSpPr txBox="1"/>
          <p:nvPr/>
        </p:nvSpPr>
        <p:spPr>
          <a:xfrm>
            <a:off x="7637654" y="1855647"/>
            <a:ext cx="1485686" cy="461665"/>
          </a:xfrm>
          <a:prstGeom prst="rect">
            <a:avLst/>
          </a:prstGeom>
          <a:solidFill>
            <a:srgbClr val="00CC99"/>
          </a:solidFill>
        </p:spPr>
        <p:txBody>
          <a:bodyPr wrap="square" rtlCol="0">
            <a:spAutoFit/>
          </a:bodyPr>
          <a:lstStyle/>
          <a:p>
            <a:r>
              <a:rPr lang="en-GB" sz="1200" b="1">
                <a:solidFill>
                  <a:schemeClr val="tx2">
                    <a:lumMod val="95000"/>
                    <a:lumOff val="5000"/>
                  </a:schemeClr>
                </a:solidFill>
              </a:rPr>
              <a:t>Suppliers </a:t>
            </a:r>
            <a:r>
              <a:rPr lang="en-GB" sz="1200">
                <a:solidFill>
                  <a:schemeClr val="tx2">
                    <a:lumMod val="95000"/>
                    <a:lumOff val="5000"/>
                  </a:schemeClr>
                </a:solidFill>
              </a:rPr>
              <a:t>of parts and raw material.</a:t>
            </a:r>
          </a:p>
        </p:txBody>
      </p:sp>
      <p:sp>
        <p:nvSpPr>
          <p:cNvPr id="20" name="TextBox 19">
            <a:extLst>
              <a:ext uri="{FF2B5EF4-FFF2-40B4-BE49-F238E27FC236}">
                <a16:creationId xmlns:a16="http://schemas.microsoft.com/office/drawing/2014/main" id="{670F35F4-7BA5-48CE-9B90-B74DA383FB60}"/>
              </a:ext>
            </a:extLst>
          </p:cNvPr>
          <p:cNvSpPr txBox="1"/>
          <p:nvPr/>
        </p:nvSpPr>
        <p:spPr>
          <a:xfrm>
            <a:off x="5690771" y="2507119"/>
            <a:ext cx="932783" cy="276999"/>
          </a:xfrm>
          <a:prstGeom prst="rect">
            <a:avLst/>
          </a:prstGeom>
          <a:solidFill>
            <a:srgbClr val="00CC99"/>
          </a:solidFill>
        </p:spPr>
        <p:txBody>
          <a:bodyPr wrap="square" rtlCol="0">
            <a:spAutoFit/>
          </a:bodyPr>
          <a:lstStyle/>
          <a:p>
            <a:r>
              <a:rPr lang="en-GB" sz="1200" b="1">
                <a:solidFill>
                  <a:schemeClr val="tx2">
                    <a:lumMod val="95000"/>
                    <a:lumOff val="5000"/>
                  </a:schemeClr>
                </a:solidFill>
              </a:rPr>
              <a:t>Customers</a:t>
            </a:r>
          </a:p>
        </p:txBody>
      </p:sp>
      <p:sp>
        <p:nvSpPr>
          <p:cNvPr id="21" name="TextBox 20">
            <a:extLst>
              <a:ext uri="{FF2B5EF4-FFF2-40B4-BE49-F238E27FC236}">
                <a16:creationId xmlns:a16="http://schemas.microsoft.com/office/drawing/2014/main" id="{8C891E3A-E11C-4A3C-BBD9-6D13AA5B2F50}"/>
              </a:ext>
            </a:extLst>
          </p:cNvPr>
          <p:cNvSpPr txBox="1"/>
          <p:nvPr/>
        </p:nvSpPr>
        <p:spPr>
          <a:xfrm>
            <a:off x="7915979" y="2340947"/>
            <a:ext cx="1207361" cy="461665"/>
          </a:xfrm>
          <a:prstGeom prst="rect">
            <a:avLst/>
          </a:prstGeom>
          <a:solidFill>
            <a:srgbClr val="00CC99"/>
          </a:solidFill>
        </p:spPr>
        <p:txBody>
          <a:bodyPr wrap="square" rtlCol="0">
            <a:spAutoFit/>
          </a:bodyPr>
          <a:lstStyle/>
          <a:p>
            <a:r>
              <a:rPr lang="en-GB" sz="1200" b="1"/>
              <a:t>Dealerships</a:t>
            </a:r>
            <a:r>
              <a:rPr lang="en-GB" sz="1200"/>
              <a:t> </a:t>
            </a:r>
            <a:r>
              <a:rPr lang="en-GB" sz="1200" b="1"/>
              <a:t>and</a:t>
            </a:r>
            <a:r>
              <a:rPr lang="en-GB" sz="1200"/>
              <a:t> </a:t>
            </a:r>
            <a:r>
              <a:rPr lang="en-GB" sz="1200" b="1"/>
              <a:t>Stores</a:t>
            </a:r>
          </a:p>
        </p:txBody>
      </p:sp>
      <p:sp>
        <p:nvSpPr>
          <p:cNvPr id="22" name="TextBox 21">
            <a:extLst>
              <a:ext uri="{FF2B5EF4-FFF2-40B4-BE49-F238E27FC236}">
                <a16:creationId xmlns:a16="http://schemas.microsoft.com/office/drawing/2014/main" id="{B268E842-8393-4038-9513-F83895292092}"/>
              </a:ext>
            </a:extLst>
          </p:cNvPr>
          <p:cNvSpPr txBox="1"/>
          <p:nvPr/>
        </p:nvSpPr>
        <p:spPr>
          <a:xfrm>
            <a:off x="6661063" y="2501978"/>
            <a:ext cx="905642" cy="276999"/>
          </a:xfrm>
          <a:prstGeom prst="rect">
            <a:avLst/>
          </a:prstGeom>
          <a:solidFill>
            <a:srgbClr val="00CC99"/>
          </a:solidFill>
        </p:spPr>
        <p:txBody>
          <a:bodyPr wrap="square" rtlCol="0">
            <a:spAutoFit/>
          </a:bodyPr>
          <a:lstStyle/>
          <a:p>
            <a:r>
              <a:rPr lang="en-GB" sz="1200" b="1">
                <a:solidFill>
                  <a:schemeClr val="tx2">
                    <a:lumMod val="95000"/>
                    <a:lumOff val="5000"/>
                  </a:schemeClr>
                </a:solidFill>
              </a:rPr>
              <a:t>Workforce</a:t>
            </a:r>
          </a:p>
        </p:txBody>
      </p:sp>
      <p:sp>
        <p:nvSpPr>
          <p:cNvPr id="23" name="TextBox 22">
            <a:extLst>
              <a:ext uri="{FF2B5EF4-FFF2-40B4-BE49-F238E27FC236}">
                <a16:creationId xmlns:a16="http://schemas.microsoft.com/office/drawing/2014/main" id="{16D59A29-95C5-45E4-A12E-B7686D07CBCE}"/>
              </a:ext>
            </a:extLst>
          </p:cNvPr>
          <p:cNvSpPr txBox="1"/>
          <p:nvPr/>
        </p:nvSpPr>
        <p:spPr>
          <a:xfrm>
            <a:off x="7289536" y="3030158"/>
            <a:ext cx="1529918" cy="646331"/>
          </a:xfrm>
          <a:prstGeom prst="rect">
            <a:avLst/>
          </a:prstGeom>
          <a:solidFill>
            <a:schemeClr val="bg1">
              <a:lumMod val="75000"/>
            </a:schemeClr>
          </a:solidFill>
        </p:spPr>
        <p:txBody>
          <a:bodyPr wrap="square" lIns="91440" tIns="45720" rIns="91440" bIns="45720" rtlCol="0" anchor="t">
            <a:spAutoFit/>
          </a:bodyPr>
          <a:lstStyle/>
          <a:p>
            <a:r>
              <a:rPr lang="en-GB" sz="1200" b="1">
                <a:latin typeface="Arial"/>
                <a:cs typeface="Arial"/>
              </a:rPr>
              <a:t>Local</a:t>
            </a:r>
            <a:r>
              <a:rPr lang="en-GB" sz="1200">
                <a:latin typeface="Arial"/>
                <a:cs typeface="Arial"/>
              </a:rPr>
              <a:t> </a:t>
            </a:r>
            <a:r>
              <a:rPr lang="en-GB" sz="1200" b="1">
                <a:latin typeface="Arial"/>
                <a:cs typeface="Arial"/>
              </a:rPr>
              <a:t>communities groups</a:t>
            </a:r>
          </a:p>
        </p:txBody>
      </p:sp>
      <p:sp>
        <p:nvSpPr>
          <p:cNvPr id="3" name="TextBox 2">
            <a:extLst>
              <a:ext uri="{FF2B5EF4-FFF2-40B4-BE49-F238E27FC236}">
                <a16:creationId xmlns:a16="http://schemas.microsoft.com/office/drawing/2014/main" id="{AA874CD0-315A-9DDB-76CB-F76D56CF0124}"/>
              </a:ext>
            </a:extLst>
          </p:cNvPr>
          <p:cNvSpPr txBox="1"/>
          <p:nvPr/>
        </p:nvSpPr>
        <p:spPr>
          <a:xfrm>
            <a:off x="4551674" y="1205414"/>
            <a:ext cx="1139097" cy="1200329"/>
          </a:xfrm>
          <a:prstGeom prst="rect">
            <a:avLst/>
          </a:prstGeom>
          <a:solidFill>
            <a:schemeClr val="accent1">
              <a:lumMod val="60000"/>
              <a:lumOff val="40000"/>
            </a:schemeClr>
          </a:solidFill>
        </p:spPr>
        <p:txBody>
          <a:bodyPr wrap="square" lIns="91440" tIns="45720" rIns="91440" bIns="45720" rtlCol="0" anchor="t">
            <a:spAutoFit/>
          </a:bodyPr>
          <a:lstStyle/>
          <a:p>
            <a:r>
              <a:rPr lang="en-GB" sz="1200" b="1">
                <a:latin typeface="Arial"/>
                <a:cs typeface="Arial"/>
              </a:rPr>
              <a:t>I</a:t>
            </a:r>
            <a:r>
              <a:rPr lang="en-US" sz="1200" b="1" err="1">
                <a:latin typeface="Arial"/>
                <a:cs typeface="Arial"/>
              </a:rPr>
              <a:t>ndustrial</a:t>
            </a:r>
            <a:r>
              <a:rPr lang="en-US" sz="1200" b="1">
                <a:latin typeface="Arial"/>
                <a:cs typeface="Arial"/>
              </a:rPr>
              <a:t> groups </a:t>
            </a:r>
            <a:r>
              <a:rPr lang="en-US" sz="1200">
                <a:latin typeface="Arial"/>
                <a:cs typeface="Arial"/>
              </a:rPr>
              <a:t>e.g., Automobile Manufacturers association.</a:t>
            </a:r>
          </a:p>
          <a:p>
            <a:r>
              <a:rPr lang="en-US" sz="1200">
                <a:latin typeface="Arial"/>
                <a:cs typeface="Arial"/>
              </a:rPr>
              <a:t>(Honda 2015)</a:t>
            </a:r>
          </a:p>
        </p:txBody>
      </p:sp>
      <p:sp>
        <p:nvSpPr>
          <p:cNvPr id="4" name="TextBox 3">
            <a:extLst>
              <a:ext uri="{FF2B5EF4-FFF2-40B4-BE49-F238E27FC236}">
                <a16:creationId xmlns:a16="http://schemas.microsoft.com/office/drawing/2014/main" id="{4ED9260D-90B4-6EBD-FA4A-98477E56AE4C}"/>
              </a:ext>
            </a:extLst>
          </p:cNvPr>
          <p:cNvSpPr txBox="1"/>
          <p:nvPr/>
        </p:nvSpPr>
        <p:spPr>
          <a:xfrm>
            <a:off x="2719934" y="3041131"/>
            <a:ext cx="1580222" cy="461665"/>
          </a:xfrm>
          <a:prstGeom prst="rect">
            <a:avLst/>
          </a:prstGeom>
          <a:solidFill>
            <a:srgbClr val="FFC000"/>
          </a:solidFill>
        </p:spPr>
        <p:txBody>
          <a:bodyPr wrap="square" lIns="91440" tIns="45720" rIns="91440" bIns="45720" rtlCol="0" anchor="t">
            <a:spAutoFit/>
          </a:bodyPr>
          <a:lstStyle/>
          <a:p>
            <a:r>
              <a:rPr lang="en-GB" sz="1200" b="1">
                <a:latin typeface="Arial"/>
                <a:cs typeface="Arial"/>
              </a:rPr>
              <a:t>External Media and Communications</a:t>
            </a:r>
            <a:r>
              <a:rPr lang="en-GB" sz="1200" b="1"/>
              <a:t> </a:t>
            </a:r>
          </a:p>
        </p:txBody>
      </p:sp>
      <p:sp>
        <p:nvSpPr>
          <p:cNvPr id="25" name="TextBox 24">
            <a:extLst>
              <a:ext uri="{FF2B5EF4-FFF2-40B4-BE49-F238E27FC236}">
                <a16:creationId xmlns:a16="http://schemas.microsoft.com/office/drawing/2014/main" id="{A38E7DB5-90C5-4E6B-8AFB-C3817ABAEB70}"/>
              </a:ext>
            </a:extLst>
          </p:cNvPr>
          <p:cNvSpPr txBox="1"/>
          <p:nvPr/>
        </p:nvSpPr>
        <p:spPr>
          <a:xfrm>
            <a:off x="7637654" y="953660"/>
            <a:ext cx="1529917" cy="830997"/>
          </a:xfrm>
          <a:prstGeom prst="rect">
            <a:avLst/>
          </a:prstGeom>
          <a:solidFill>
            <a:srgbClr val="00CC99"/>
          </a:solidFill>
        </p:spPr>
        <p:txBody>
          <a:bodyPr wrap="square" lIns="91440" tIns="45720" rIns="91440" bIns="45720" rtlCol="0" anchor="t">
            <a:spAutoFit/>
          </a:bodyPr>
          <a:lstStyle/>
          <a:p>
            <a:r>
              <a:rPr lang="en-GB" sz="1200" b="1">
                <a:latin typeface="Arial"/>
                <a:cs typeface="Arial"/>
              </a:rPr>
              <a:t>AI, Technology, EV Infrastructure &amp; Safety Partners (Honda 2022)</a:t>
            </a:r>
          </a:p>
        </p:txBody>
      </p:sp>
      <p:sp>
        <p:nvSpPr>
          <p:cNvPr id="26" name="TextBox 25">
            <a:extLst>
              <a:ext uri="{FF2B5EF4-FFF2-40B4-BE49-F238E27FC236}">
                <a16:creationId xmlns:a16="http://schemas.microsoft.com/office/drawing/2014/main" id="{34A9F740-54A8-4FFC-A8B1-2E8E23F1F6DC}"/>
              </a:ext>
            </a:extLst>
          </p:cNvPr>
          <p:cNvSpPr txBox="1"/>
          <p:nvPr/>
        </p:nvSpPr>
        <p:spPr>
          <a:xfrm>
            <a:off x="4332734" y="4091271"/>
            <a:ext cx="1296418" cy="830997"/>
          </a:xfrm>
          <a:prstGeom prst="rect">
            <a:avLst/>
          </a:prstGeom>
          <a:solidFill>
            <a:srgbClr val="FFC000"/>
          </a:solidFill>
        </p:spPr>
        <p:txBody>
          <a:bodyPr wrap="square" lIns="91440" tIns="45720" rIns="91440" bIns="45720" rtlCol="0" anchor="t">
            <a:spAutoFit/>
          </a:bodyPr>
          <a:lstStyle/>
          <a:p>
            <a:r>
              <a:rPr lang="en-GB" sz="1200" b="1">
                <a:latin typeface="Arial"/>
                <a:cs typeface="Arial"/>
              </a:rPr>
              <a:t>Automotive Events and Festival Organisers</a:t>
            </a:r>
          </a:p>
        </p:txBody>
      </p:sp>
      <p:sp>
        <p:nvSpPr>
          <p:cNvPr id="28" name="TextBox 27">
            <a:extLst>
              <a:ext uri="{FF2B5EF4-FFF2-40B4-BE49-F238E27FC236}">
                <a16:creationId xmlns:a16="http://schemas.microsoft.com/office/drawing/2014/main" id="{5C9DBC1D-B360-437A-8008-E627E0B3D049}"/>
              </a:ext>
            </a:extLst>
          </p:cNvPr>
          <p:cNvSpPr txBox="1"/>
          <p:nvPr/>
        </p:nvSpPr>
        <p:spPr>
          <a:xfrm>
            <a:off x="2723228" y="805646"/>
            <a:ext cx="1713391" cy="830997"/>
          </a:xfrm>
          <a:prstGeom prst="rect">
            <a:avLst/>
          </a:prstGeom>
          <a:solidFill>
            <a:schemeClr val="accent1">
              <a:lumMod val="60000"/>
              <a:lumOff val="40000"/>
            </a:schemeClr>
          </a:solidFill>
        </p:spPr>
        <p:txBody>
          <a:bodyPr wrap="square" lIns="91440" tIns="45720" rIns="91440" bIns="45720" rtlCol="0" anchor="t">
            <a:spAutoFit/>
          </a:bodyPr>
          <a:lstStyle/>
          <a:p>
            <a:r>
              <a:rPr lang="en-GB" sz="1200" b="1">
                <a:latin typeface="Arial"/>
                <a:cs typeface="Arial"/>
              </a:rPr>
              <a:t>National &amp; international government /policy creators/enforcers</a:t>
            </a:r>
          </a:p>
        </p:txBody>
      </p:sp>
      <p:sp>
        <p:nvSpPr>
          <p:cNvPr id="29" name="TextBox 28">
            <a:extLst>
              <a:ext uri="{FF2B5EF4-FFF2-40B4-BE49-F238E27FC236}">
                <a16:creationId xmlns:a16="http://schemas.microsoft.com/office/drawing/2014/main" id="{1F83D730-4F4F-4E30-8661-6A3D4EAA4F54}"/>
              </a:ext>
            </a:extLst>
          </p:cNvPr>
          <p:cNvSpPr txBox="1"/>
          <p:nvPr/>
        </p:nvSpPr>
        <p:spPr>
          <a:xfrm>
            <a:off x="2719934" y="3551076"/>
            <a:ext cx="1580222" cy="461665"/>
          </a:xfrm>
          <a:prstGeom prst="rect">
            <a:avLst/>
          </a:prstGeom>
          <a:solidFill>
            <a:srgbClr val="FFC000"/>
          </a:solidFill>
        </p:spPr>
        <p:txBody>
          <a:bodyPr wrap="square" lIns="91440" tIns="45720" rIns="91440" bIns="45720" rtlCol="0" anchor="t">
            <a:spAutoFit/>
          </a:bodyPr>
          <a:lstStyle/>
          <a:p>
            <a:r>
              <a:rPr lang="en-GB" sz="1200" b="1">
                <a:latin typeface="Arial"/>
                <a:cs typeface="Arial"/>
              </a:rPr>
              <a:t>Non Government Organisations</a:t>
            </a:r>
          </a:p>
        </p:txBody>
      </p:sp>
      <p:sp>
        <p:nvSpPr>
          <p:cNvPr id="30" name="TextBox 29">
            <a:extLst>
              <a:ext uri="{FF2B5EF4-FFF2-40B4-BE49-F238E27FC236}">
                <a16:creationId xmlns:a16="http://schemas.microsoft.com/office/drawing/2014/main" id="{0A6963AF-C91C-4DCE-B732-63D313D4CB4F}"/>
              </a:ext>
            </a:extLst>
          </p:cNvPr>
          <p:cNvSpPr txBox="1"/>
          <p:nvPr/>
        </p:nvSpPr>
        <p:spPr>
          <a:xfrm>
            <a:off x="4421790" y="3063510"/>
            <a:ext cx="1207361" cy="1015663"/>
          </a:xfrm>
          <a:prstGeom prst="rect">
            <a:avLst/>
          </a:prstGeom>
          <a:solidFill>
            <a:srgbClr val="FFC000"/>
          </a:solidFill>
        </p:spPr>
        <p:txBody>
          <a:bodyPr wrap="square" lIns="91440" tIns="45720" rIns="91440" bIns="45720" rtlCol="0" anchor="t">
            <a:spAutoFit/>
          </a:bodyPr>
          <a:lstStyle/>
          <a:p>
            <a:r>
              <a:rPr lang="en-GB" sz="1200" b="1">
                <a:latin typeface="Arial"/>
                <a:cs typeface="Arial"/>
              </a:rPr>
              <a:t>Corporate Social Responsibility Partners (Honda 2022)</a:t>
            </a:r>
          </a:p>
        </p:txBody>
      </p:sp>
      <p:sp>
        <p:nvSpPr>
          <p:cNvPr id="31" name="TextBox 30">
            <a:extLst>
              <a:ext uri="{FF2B5EF4-FFF2-40B4-BE49-F238E27FC236}">
                <a16:creationId xmlns:a16="http://schemas.microsoft.com/office/drawing/2014/main" id="{D55E1C30-A0D7-4B9C-8F3A-AC3970D62F8C}"/>
              </a:ext>
            </a:extLst>
          </p:cNvPr>
          <p:cNvSpPr txBox="1"/>
          <p:nvPr/>
        </p:nvSpPr>
        <p:spPr>
          <a:xfrm>
            <a:off x="2601726" y="4565055"/>
            <a:ext cx="1332249" cy="646331"/>
          </a:xfrm>
          <a:prstGeom prst="rect">
            <a:avLst/>
          </a:prstGeom>
          <a:solidFill>
            <a:srgbClr val="FFC000"/>
          </a:solidFill>
        </p:spPr>
        <p:txBody>
          <a:bodyPr wrap="square" lIns="91440" tIns="45720" rIns="91440" bIns="45720" rtlCol="0" anchor="t">
            <a:spAutoFit/>
          </a:bodyPr>
          <a:lstStyle/>
          <a:p>
            <a:r>
              <a:rPr lang="en-GB" sz="1200" b="1">
                <a:latin typeface="Arial"/>
                <a:cs typeface="Arial"/>
              </a:rPr>
              <a:t>Green Charities &amp; Social Enterprises</a:t>
            </a:r>
          </a:p>
        </p:txBody>
      </p:sp>
      <p:sp>
        <p:nvSpPr>
          <p:cNvPr id="32" name="TextBox 31">
            <a:extLst>
              <a:ext uri="{FF2B5EF4-FFF2-40B4-BE49-F238E27FC236}">
                <a16:creationId xmlns:a16="http://schemas.microsoft.com/office/drawing/2014/main" id="{64EC99F1-B5BE-43D2-B66B-CA92A8AAB1C4}"/>
              </a:ext>
            </a:extLst>
          </p:cNvPr>
          <p:cNvSpPr txBox="1"/>
          <p:nvPr/>
        </p:nvSpPr>
        <p:spPr>
          <a:xfrm>
            <a:off x="2804865" y="1752064"/>
            <a:ext cx="1353497" cy="1015663"/>
          </a:xfrm>
          <a:prstGeom prst="rect">
            <a:avLst/>
          </a:prstGeom>
          <a:solidFill>
            <a:schemeClr val="accent1">
              <a:lumMod val="60000"/>
              <a:lumOff val="40000"/>
            </a:schemeClr>
          </a:solidFill>
        </p:spPr>
        <p:txBody>
          <a:bodyPr wrap="square" lIns="91440" tIns="45720" rIns="91440" bIns="45720" rtlCol="0" anchor="t">
            <a:spAutoFit/>
          </a:bodyPr>
          <a:lstStyle/>
          <a:p>
            <a:r>
              <a:rPr lang="en-US" sz="1200" b="1">
                <a:latin typeface="Arial"/>
                <a:cs typeface="Arial"/>
              </a:rPr>
              <a:t>Japanese Business Federation</a:t>
            </a:r>
            <a:endParaRPr lang="en-GB" sz="1200" b="1">
              <a:latin typeface="Arial"/>
              <a:cs typeface="Arial"/>
            </a:endParaRPr>
          </a:p>
          <a:p>
            <a:r>
              <a:rPr lang="en-US" sz="1200" b="1">
                <a:latin typeface="Arial"/>
                <a:cs typeface="Arial"/>
              </a:rPr>
              <a:t> </a:t>
            </a:r>
            <a:r>
              <a:rPr lang="en-GB" sz="1200">
                <a:latin typeface="Arial"/>
                <a:cs typeface="Arial"/>
              </a:rPr>
              <a:t>Keidanren (2020)</a:t>
            </a:r>
            <a:endParaRPr lang="en-GB" sz="1200" b="1">
              <a:latin typeface="Arial"/>
            </a:endParaRPr>
          </a:p>
        </p:txBody>
      </p:sp>
      <p:sp>
        <p:nvSpPr>
          <p:cNvPr id="5" name="TextBox 4">
            <a:extLst>
              <a:ext uri="{FF2B5EF4-FFF2-40B4-BE49-F238E27FC236}">
                <a16:creationId xmlns:a16="http://schemas.microsoft.com/office/drawing/2014/main" id="{5EC371CD-45BB-DF01-34F8-F40208BF9C7E}"/>
              </a:ext>
            </a:extLst>
          </p:cNvPr>
          <p:cNvSpPr txBox="1"/>
          <p:nvPr/>
        </p:nvSpPr>
        <p:spPr>
          <a:xfrm>
            <a:off x="9332370" y="882859"/>
            <a:ext cx="1441450" cy="1754326"/>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High power High interest - Key Players regularly manage and engage closely. Significant influence of change and growth. </a:t>
            </a:r>
            <a:endParaRPr lang="en-GB" sz="1200" b="1"/>
          </a:p>
        </p:txBody>
      </p:sp>
      <p:sp>
        <p:nvSpPr>
          <p:cNvPr id="6" name="TextBox 5">
            <a:extLst>
              <a:ext uri="{FF2B5EF4-FFF2-40B4-BE49-F238E27FC236}">
                <a16:creationId xmlns:a16="http://schemas.microsoft.com/office/drawing/2014/main" id="{201E819A-E37F-82BB-6DDF-927B5AEFB481}"/>
              </a:ext>
            </a:extLst>
          </p:cNvPr>
          <p:cNvSpPr txBox="1"/>
          <p:nvPr/>
        </p:nvSpPr>
        <p:spPr>
          <a:xfrm>
            <a:off x="9393760" y="3061307"/>
            <a:ext cx="1589617" cy="646331"/>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Low Power Low Interest – Minimal Effort</a:t>
            </a:r>
            <a:r>
              <a:rPr lang="en-GB" sz="1200" b="1"/>
              <a:t> </a:t>
            </a:r>
          </a:p>
        </p:txBody>
      </p:sp>
      <p:sp>
        <p:nvSpPr>
          <p:cNvPr id="10" name="TextBox 9">
            <a:extLst>
              <a:ext uri="{FF2B5EF4-FFF2-40B4-BE49-F238E27FC236}">
                <a16:creationId xmlns:a16="http://schemas.microsoft.com/office/drawing/2014/main" id="{B43CF519-78E5-CD61-9A9A-1EFBFCF7BC10}"/>
              </a:ext>
            </a:extLst>
          </p:cNvPr>
          <p:cNvSpPr txBox="1"/>
          <p:nvPr/>
        </p:nvSpPr>
        <p:spPr>
          <a:xfrm>
            <a:off x="872021" y="2156899"/>
            <a:ext cx="1420284" cy="1015663"/>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High Power and  Low interest – Actively consult influential  </a:t>
            </a:r>
            <a:endParaRPr lang="en-GB" sz="1200" b="1"/>
          </a:p>
        </p:txBody>
      </p:sp>
      <p:sp>
        <p:nvSpPr>
          <p:cNvPr id="11" name="TextBox 10">
            <a:extLst>
              <a:ext uri="{FF2B5EF4-FFF2-40B4-BE49-F238E27FC236}">
                <a16:creationId xmlns:a16="http://schemas.microsoft.com/office/drawing/2014/main" id="{1DBC33B9-4205-857C-344D-57DBB81F380E}"/>
              </a:ext>
            </a:extLst>
          </p:cNvPr>
          <p:cNvSpPr txBox="1"/>
          <p:nvPr/>
        </p:nvSpPr>
        <p:spPr>
          <a:xfrm>
            <a:off x="672118" y="3169754"/>
            <a:ext cx="1589617" cy="1015663"/>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Arial"/>
                <a:cs typeface="Arial"/>
              </a:rPr>
              <a:t>Low Power High Interest – Could influence High Power high interest segment</a:t>
            </a:r>
          </a:p>
        </p:txBody>
      </p:sp>
      <p:sp>
        <p:nvSpPr>
          <p:cNvPr id="36" name="TextBox 35">
            <a:extLst>
              <a:ext uri="{FF2B5EF4-FFF2-40B4-BE49-F238E27FC236}">
                <a16:creationId xmlns:a16="http://schemas.microsoft.com/office/drawing/2014/main" id="{19A77929-B753-4EA6-B7D3-7AE0FAE75531}"/>
              </a:ext>
            </a:extLst>
          </p:cNvPr>
          <p:cNvSpPr txBox="1"/>
          <p:nvPr/>
        </p:nvSpPr>
        <p:spPr>
          <a:xfrm>
            <a:off x="5803153" y="3117748"/>
            <a:ext cx="1425079" cy="830997"/>
          </a:xfrm>
          <a:prstGeom prst="rect">
            <a:avLst/>
          </a:prstGeom>
          <a:solidFill>
            <a:schemeClr val="bg2">
              <a:lumMod val="75000"/>
            </a:schemeClr>
          </a:solidFill>
        </p:spPr>
        <p:txBody>
          <a:bodyPr wrap="square" rtlCol="0">
            <a:spAutoFit/>
          </a:bodyPr>
          <a:lstStyle/>
          <a:p>
            <a:r>
              <a:rPr lang="en-GB" sz="1200" b="1"/>
              <a:t>Generals members of the public  and local area residents</a:t>
            </a:r>
          </a:p>
        </p:txBody>
      </p:sp>
      <p:sp>
        <p:nvSpPr>
          <p:cNvPr id="38" name="TextBox 37">
            <a:extLst>
              <a:ext uri="{FF2B5EF4-FFF2-40B4-BE49-F238E27FC236}">
                <a16:creationId xmlns:a16="http://schemas.microsoft.com/office/drawing/2014/main" id="{C339A761-F8C8-475E-A4FC-6B1365FAB1B4}"/>
              </a:ext>
            </a:extLst>
          </p:cNvPr>
          <p:cNvSpPr txBox="1"/>
          <p:nvPr/>
        </p:nvSpPr>
        <p:spPr>
          <a:xfrm>
            <a:off x="2719934" y="4045104"/>
            <a:ext cx="1510670" cy="461665"/>
          </a:xfrm>
          <a:prstGeom prst="rect">
            <a:avLst/>
          </a:prstGeom>
          <a:solidFill>
            <a:srgbClr val="FFC000"/>
          </a:solidFill>
        </p:spPr>
        <p:txBody>
          <a:bodyPr wrap="square" lIns="91440" tIns="45720" rIns="91440" bIns="45720" rtlCol="0" anchor="t">
            <a:spAutoFit/>
          </a:bodyPr>
          <a:lstStyle/>
          <a:p>
            <a:r>
              <a:rPr lang="en-GB" sz="1200" b="1">
                <a:latin typeface="Arial"/>
                <a:cs typeface="Arial"/>
              </a:rPr>
              <a:t>Vehicle Repair Businesses</a:t>
            </a:r>
          </a:p>
        </p:txBody>
      </p:sp>
      <p:sp>
        <p:nvSpPr>
          <p:cNvPr id="39" name="TextBox 38">
            <a:extLst>
              <a:ext uri="{FF2B5EF4-FFF2-40B4-BE49-F238E27FC236}">
                <a16:creationId xmlns:a16="http://schemas.microsoft.com/office/drawing/2014/main" id="{7A3B14D0-FDDD-4C50-AE95-458851C0A54F}"/>
              </a:ext>
            </a:extLst>
          </p:cNvPr>
          <p:cNvSpPr txBox="1"/>
          <p:nvPr/>
        </p:nvSpPr>
        <p:spPr>
          <a:xfrm>
            <a:off x="5811044" y="4561316"/>
            <a:ext cx="888914" cy="461665"/>
          </a:xfrm>
          <a:prstGeom prst="rect">
            <a:avLst/>
          </a:prstGeom>
          <a:solidFill>
            <a:schemeClr val="bg1">
              <a:lumMod val="75000"/>
            </a:schemeClr>
          </a:solidFill>
        </p:spPr>
        <p:txBody>
          <a:bodyPr wrap="square" lIns="91440" tIns="45720" rIns="91440" bIns="45720" rtlCol="0" anchor="t">
            <a:spAutoFit/>
          </a:bodyPr>
          <a:lstStyle/>
          <a:p>
            <a:r>
              <a:rPr lang="en-GB" sz="1200" b="1">
                <a:latin typeface="Arial"/>
                <a:cs typeface="Arial"/>
              </a:rPr>
              <a:t>Local councils </a:t>
            </a:r>
            <a:endParaRPr lang="en-GB" sz="1200" b="1"/>
          </a:p>
        </p:txBody>
      </p:sp>
      <p:sp>
        <p:nvSpPr>
          <p:cNvPr id="40" name="TextBox 39">
            <a:extLst>
              <a:ext uri="{FF2B5EF4-FFF2-40B4-BE49-F238E27FC236}">
                <a16:creationId xmlns:a16="http://schemas.microsoft.com/office/drawing/2014/main" id="{AC7916DB-097E-46B2-A064-AB76BC85158A}"/>
              </a:ext>
            </a:extLst>
          </p:cNvPr>
          <p:cNvSpPr txBox="1"/>
          <p:nvPr/>
        </p:nvSpPr>
        <p:spPr>
          <a:xfrm>
            <a:off x="5798923" y="4041688"/>
            <a:ext cx="1425079" cy="461665"/>
          </a:xfrm>
          <a:prstGeom prst="rect">
            <a:avLst/>
          </a:prstGeom>
          <a:solidFill>
            <a:schemeClr val="bg2">
              <a:lumMod val="75000"/>
            </a:schemeClr>
          </a:solidFill>
        </p:spPr>
        <p:txBody>
          <a:bodyPr wrap="square" rtlCol="0">
            <a:spAutoFit/>
          </a:bodyPr>
          <a:lstStyle/>
          <a:p>
            <a:r>
              <a:rPr lang="en-GB" sz="1200" b="1">
                <a:solidFill>
                  <a:schemeClr val="tx2">
                    <a:lumMod val="95000"/>
                    <a:lumOff val="5000"/>
                  </a:schemeClr>
                </a:solidFill>
              </a:rPr>
              <a:t>Local Event Organisers</a:t>
            </a:r>
          </a:p>
        </p:txBody>
      </p:sp>
      <p:sp>
        <p:nvSpPr>
          <p:cNvPr id="41" name="TextBox 40">
            <a:extLst>
              <a:ext uri="{FF2B5EF4-FFF2-40B4-BE49-F238E27FC236}">
                <a16:creationId xmlns:a16="http://schemas.microsoft.com/office/drawing/2014/main" id="{CACD2B07-69ED-4217-89A6-1DA2FE7D5F54}"/>
              </a:ext>
            </a:extLst>
          </p:cNvPr>
          <p:cNvSpPr txBox="1"/>
          <p:nvPr/>
        </p:nvSpPr>
        <p:spPr>
          <a:xfrm>
            <a:off x="7284562" y="3778700"/>
            <a:ext cx="1425079" cy="646331"/>
          </a:xfrm>
          <a:prstGeom prst="rect">
            <a:avLst/>
          </a:prstGeom>
          <a:solidFill>
            <a:schemeClr val="bg2">
              <a:lumMod val="75000"/>
            </a:schemeClr>
          </a:solidFill>
        </p:spPr>
        <p:txBody>
          <a:bodyPr wrap="square" rtlCol="0">
            <a:spAutoFit/>
          </a:bodyPr>
          <a:lstStyle/>
          <a:p>
            <a:r>
              <a:rPr lang="en-GB" sz="1200" b="1"/>
              <a:t>Local media E.g. Local newspapers, radio</a:t>
            </a:r>
          </a:p>
        </p:txBody>
      </p:sp>
      <p:sp>
        <p:nvSpPr>
          <p:cNvPr id="13" name="TextBox 12">
            <a:extLst>
              <a:ext uri="{FF2B5EF4-FFF2-40B4-BE49-F238E27FC236}">
                <a16:creationId xmlns:a16="http://schemas.microsoft.com/office/drawing/2014/main" id="{C84E45A4-BC93-D21D-23F9-4EFF76CF5DB6}"/>
              </a:ext>
            </a:extLst>
          </p:cNvPr>
          <p:cNvSpPr txBox="1"/>
          <p:nvPr/>
        </p:nvSpPr>
        <p:spPr>
          <a:xfrm>
            <a:off x="676274" y="4380442"/>
            <a:ext cx="1526118" cy="1015663"/>
          </a:xfrm>
          <a:prstGeom prst="rect">
            <a:avLst/>
          </a:prstGeom>
          <a:solidFill>
            <a:schemeClr val="tx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Honda Case Study Stakeholder Mapping  using  </a:t>
            </a:r>
            <a:endParaRPr lang="en-GB" sz="1200" b="1">
              <a:latin typeface="Corbel" panose="020B0503020204020204"/>
              <a:cs typeface="Arial"/>
            </a:endParaRPr>
          </a:p>
          <a:p>
            <a:r>
              <a:rPr lang="en-GB" sz="1200" b="1" err="1">
                <a:latin typeface="Arial"/>
                <a:cs typeface="Arial"/>
              </a:rPr>
              <a:t>Mendelows</a:t>
            </a:r>
            <a:r>
              <a:rPr lang="en-GB" sz="1200" b="1">
                <a:latin typeface="Arial"/>
                <a:cs typeface="Arial"/>
              </a:rPr>
              <a:t> Matrix (1991.)</a:t>
            </a:r>
            <a:endParaRPr lang="en-GB" sz="1200" b="1"/>
          </a:p>
        </p:txBody>
      </p:sp>
      <p:sp>
        <p:nvSpPr>
          <p:cNvPr id="42" name="TextBox 41">
            <a:extLst>
              <a:ext uri="{FF2B5EF4-FFF2-40B4-BE49-F238E27FC236}">
                <a16:creationId xmlns:a16="http://schemas.microsoft.com/office/drawing/2014/main" id="{6DE8840A-4FA6-434C-9360-3E207E2DBFAD}"/>
              </a:ext>
            </a:extLst>
          </p:cNvPr>
          <p:cNvSpPr txBox="1"/>
          <p:nvPr/>
        </p:nvSpPr>
        <p:spPr>
          <a:xfrm>
            <a:off x="2001908" y="5546337"/>
            <a:ext cx="3851990" cy="1200329"/>
          </a:xfrm>
          <a:prstGeom prst="rect">
            <a:avLst/>
          </a:prstGeom>
          <a:noFill/>
        </p:spPr>
        <p:txBody>
          <a:bodyPr wrap="square" lIns="91440" tIns="45720" rIns="91440" bIns="45720" rtlCol="0" anchor="t">
            <a:spAutoFit/>
          </a:bodyPr>
          <a:lstStyle/>
          <a:p>
            <a:r>
              <a:rPr lang="en-GB" sz="1200" b="1">
                <a:latin typeface="Arial"/>
                <a:cs typeface="Arial"/>
              </a:rPr>
              <a:t>Strengths</a:t>
            </a:r>
          </a:p>
          <a:p>
            <a:r>
              <a:rPr lang="en-GB" sz="1200" b="1">
                <a:latin typeface="Arial"/>
                <a:cs typeface="Arial"/>
              </a:rPr>
              <a:t>Long standing tool examines power &amp; interest of stakeholders can be used to help prioritise level of engagement for different stakeholders.(</a:t>
            </a:r>
            <a:r>
              <a:rPr lang="en-GB" sz="1200" b="1" err="1">
                <a:latin typeface="Arial"/>
                <a:cs typeface="Arial"/>
              </a:rPr>
              <a:t>Ginigne</a:t>
            </a:r>
            <a:r>
              <a:rPr lang="en-GB" sz="1200" b="1">
                <a:latin typeface="Arial"/>
                <a:cs typeface="Arial"/>
              </a:rPr>
              <a:t> et al 2018) </a:t>
            </a:r>
          </a:p>
          <a:p>
            <a:endParaRPr lang="en-GB" sz="1200" b="1"/>
          </a:p>
        </p:txBody>
      </p:sp>
      <p:sp>
        <p:nvSpPr>
          <p:cNvPr id="43" name="TextBox 42">
            <a:extLst>
              <a:ext uri="{FF2B5EF4-FFF2-40B4-BE49-F238E27FC236}">
                <a16:creationId xmlns:a16="http://schemas.microsoft.com/office/drawing/2014/main" id="{C99CB609-6CFF-4212-9594-C1F51EA60503}"/>
              </a:ext>
            </a:extLst>
          </p:cNvPr>
          <p:cNvSpPr txBox="1"/>
          <p:nvPr/>
        </p:nvSpPr>
        <p:spPr>
          <a:xfrm>
            <a:off x="6392790" y="5503213"/>
            <a:ext cx="5172764" cy="1384995"/>
          </a:xfrm>
          <a:prstGeom prst="rect">
            <a:avLst/>
          </a:prstGeom>
          <a:noFill/>
        </p:spPr>
        <p:txBody>
          <a:bodyPr wrap="square" lIns="91440" tIns="45720" rIns="91440" bIns="45720" rtlCol="0" anchor="t">
            <a:spAutoFit/>
          </a:bodyPr>
          <a:lstStyle/>
          <a:p>
            <a:r>
              <a:rPr lang="en-GB" sz="1200" b="1">
                <a:latin typeface="Arial"/>
                <a:cs typeface="Arial"/>
              </a:rPr>
              <a:t>Limitations</a:t>
            </a:r>
          </a:p>
          <a:p>
            <a:r>
              <a:rPr lang="en-GB" sz="1200" b="1">
                <a:latin typeface="Arial"/>
                <a:cs typeface="Arial"/>
              </a:rPr>
              <a:t>Bias and subjectivity can influence its completion</a:t>
            </a:r>
          </a:p>
          <a:p>
            <a:r>
              <a:rPr lang="en-GB" sz="1200" b="1">
                <a:latin typeface="Arial"/>
                <a:cs typeface="Arial"/>
              </a:rPr>
              <a:t>Power relations is assumed as static in this model however it can be variable, influenced by relationships and market volatility and may not reflect power in organisational charts  (Bernstein et al 2020)</a:t>
            </a:r>
          </a:p>
          <a:p>
            <a:endParaRPr lang="en-GB" sz="1200" b="1">
              <a:latin typeface="Arial"/>
              <a:cs typeface="Arial"/>
            </a:endParaRPr>
          </a:p>
          <a:p>
            <a:endParaRPr lang="en-GB" sz="1200" b="1"/>
          </a:p>
        </p:txBody>
      </p:sp>
      <p:sp>
        <p:nvSpPr>
          <p:cNvPr id="12" name="TextBox 11">
            <a:extLst>
              <a:ext uri="{FF2B5EF4-FFF2-40B4-BE49-F238E27FC236}">
                <a16:creationId xmlns:a16="http://schemas.microsoft.com/office/drawing/2014/main" id="{159ECFE6-DEB7-D759-C8A8-AC160E77E45B}"/>
              </a:ext>
            </a:extLst>
          </p:cNvPr>
          <p:cNvSpPr txBox="1"/>
          <p:nvPr/>
        </p:nvSpPr>
        <p:spPr>
          <a:xfrm>
            <a:off x="4234" y="750911"/>
            <a:ext cx="24786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tx2"/>
                </a:solidFill>
                <a:latin typeface="Arial"/>
                <a:cs typeface="Arial"/>
              </a:rPr>
              <a:t>Sustainable stakeholder engagement for automotive manufacturers like Honda is critical to meet the</a:t>
            </a:r>
            <a:r>
              <a:rPr lang="en-GB" sz="1200" b="1">
                <a:solidFill>
                  <a:schemeClr val="tx2"/>
                </a:solidFill>
                <a:latin typeface="Arial"/>
                <a:ea typeface="+mn-lt"/>
                <a:cs typeface="+mn-lt"/>
              </a:rPr>
              <a:t> environmental, political, technological, economic and human EV goals  (</a:t>
            </a:r>
            <a:r>
              <a:rPr lang="en-GB" sz="1200" b="1" err="1">
                <a:solidFill>
                  <a:schemeClr val="tx2"/>
                </a:solidFill>
                <a:latin typeface="Arial"/>
                <a:ea typeface="+mn-lt"/>
                <a:cs typeface="+mn-lt"/>
              </a:rPr>
              <a:t>Jakinski</a:t>
            </a:r>
            <a:r>
              <a:rPr lang="en-GB" sz="1200" b="1">
                <a:solidFill>
                  <a:schemeClr val="tx2"/>
                </a:solidFill>
                <a:latin typeface="Arial"/>
                <a:ea typeface="+mn-lt"/>
                <a:cs typeface="+mn-lt"/>
              </a:rPr>
              <a:t> et al 2021)</a:t>
            </a:r>
            <a:r>
              <a:rPr lang="en-GB" sz="1200">
                <a:ea typeface="+mn-lt"/>
                <a:cs typeface="+mn-lt"/>
              </a:rPr>
              <a:t> </a:t>
            </a:r>
            <a:endParaRPr lang="en-GB" sz="1200"/>
          </a:p>
          <a:p>
            <a:endParaRPr lang="en-GB" sz="1200">
              <a:ea typeface="+mn-lt"/>
              <a:cs typeface="+mn-lt"/>
            </a:endParaRPr>
          </a:p>
        </p:txBody>
      </p:sp>
      <p:pic>
        <p:nvPicPr>
          <p:cNvPr id="14" name="Picture 14">
            <a:extLst>
              <a:ext uri="{FF2B5EF4-FFF2-40B4-BE49-F238E27FC236}">
                <a16:creationId xmlns:a16="http://schemas.microsoft.com/office/drawing/2014/main" id="{91E9915A-B176-0FC4-7137-88FAA8FDA9BF}"/>
              </a:ext>
            </a:extLst>
          </p:cNvPr>
          <p:cNvPicPr>
            <a:picLocks noChangeAspect="1"/>
          </p:cNvPicPr>
          <p:nvPr/>
        </p:nvPicPr>
        <p:blipFill>
          <a:blip r:embed="rId3"/>
          <a:stretch>
            <a:fillRect/>
          </a:stretch>
        </p:blipFill>
        <p:spPr>
          <a:xfrm>
            <a:off x="4724400" y="2764631"/>
            <a:ext cx="2743200" cy="1328738"/>
          </a:xfrm>
          <a:prstGeom prst="rect">
            <a:avLst/>
          </a:prstGeom>
        </p:spPr>
      </p:pic>
      <p:pic>
        <p:nvPicPr>
          <p:cNvPr id="15" name="Picture 23" descr="A picture containing text, sky, outdoor, sign&#10;&#10;Description automatically generated">
            <a:extLst>
              <a:ext uri="{FF2B5EF4-FFF2-40B4-BE49-F238E27FC236}">
                <a16:creationId xmlns:a16="http://schemas.microsoft.com/office/drawing/2014/main" id="{A013BA01-FBCE-45A1-C1A1-73DCD8209C62}"/>
              </a:ext>
            </a:extLst>
          </p:cNvPr>
          <p:cNvPicPr>
            <a:picLocks noChangeAspect="1"/>
          </p:cNvPicPr>
          <p:nvPr/>
        </p:nvPicPr>
        <p:blipFill>
          <a:blip r:embed="rId4"/>
          <a:stretch>
            <a:fillRect/>
          </a:stretch>
        </p:blipFill>
        <p:spPr>
          <a:xfrm>
            <a:off x="10880645" y="1495610"/>
            <a:ext cx="1209432" cy="1135466"/>
          </a:xfrm>
          <a:prstGeom prst="rect">
            <a:avLst/>
          </a:prstGeom>
        </p:spPr>
      </p:pic>
      <p:pic>
        <p:nvPicPr>
          <p:cNvPr id="24" name="Picture 26">
            <a:extLst>
              <a:ext uri="{FF2B5EF4-FFF2-40B4-BE49-F238E27FC236}">
                <a16:creationId xmlns:a16="http://schemas.microsoft.com/office/drawing/2014/main" id="{42D64810-E5B9-CD9A-8174-6688AD4F0A29}"/>
              </a:ext>
            </a:extLst>
          </p:cNvPr>
          <p:cNvPicPr>
            <a:picLocks noChangeAspect="1"/>
          </p:cNvPicPr>
          <p:nvPr/>
        </p:nvPicPr>
        <p:blipFill>
          <a:blip r:embed="rId5"/>
          <a:stretch>
            <a:fillRect/>
          </a:stretch>
        </p:blipFill>
        <p:spPr>
          <a:xfrm>
            <a:off x="403642" y="5494702"/>
            <a:ext cx="1175658" cy="700947"/>
          </a:xfrm>
          <a:prstGeom prst="rect">
            <a:avLst/>
          </a:prstGeom>
        </p:spPr>
      </p:pic>
      <p:pic>
        <p:nvPicPr>
          <p:cNvPr id="27" name="Picture 32" descr="A picture containing text, newspaper&#10;&#10;Description automatically generated">
            <a:extLst>
              <a:ext uri="{FF2B5EF4-FFF2-40B4-BE49-F238E27FC236}">
                <a16:creationId xmlns:a16="http://schemas.microsoft.com/office/drawing/2014/main" id="{B8A5404A-FA70-1435-71E2-5FA77C96A842}"/>
              </a:ext>
            </a:extLst>
          </p:cNvPr>
          <p:cNvPicPr>
            <a:picLocks noChangeAspect="1"/>
          </p:cNvPicPr>
          <p:nvPr/>
        </p:nvPicPr>
        <p:blipFill>
          <a:blip r:embed="rId6"/>
          <a:stretch>
            <a:fillRect/>
          </a:stretch>
        </p:blipFill>
        <p:spPr>
          <a:xfrm>
            <a:off x="9397395" y="3967583"/>
            <a:ext cx="2416629" cy="1391469"/>
          </a:xfrm>
          <a:prstGeom prst="rect">
            <a:avLst/>
          </a:prstGeom>
        </p:spPr>
      </p:pic>
    </p:spTree>
    <p:extLst>
      <p:ext uri="{BB962C8B-B14F-4D97-AF65-F5344CB8AC3E}">
        <p14:creationId xmlns:p14="http://schemas.microsoft.com/office/powerpoint/2010/main" val="2825073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0614" y="5889"/>
            <a:ext cx="9371949" cy="1183566"/>
          </a:xfrm>
        </p:spPr>
        <p:txBody>
          <a:bodyPr>
            <a:normAutofit/>
          </a:bodyPr>
          <a:lstStyle/>
          <a:p>
            <a:r>
              <a:rPr lang="en-US" sz="2800" b="1">
                <a:latin typeface="Arial"/>
                <a:ea typeface="+mj-lt"/>
                <a:cs typeface="+mj-lt"/>
              </a:rPr>
              <a:t>Kurt Lewins 1947 Three Step Model of Change in (</a:t>
            </a:r>
            <a:r>
              <a:rPr lang="en-US" sz="2800" b="1" err="1">
                <a:latin typeface="Arial"/>
                <a:ea typeface="+mj-lt"/>
                <a:cs typeface="+mj-lt"/>
              </a:rPr>
              <a:t>Ogochi</a:t>
            </a:r>
            <a:r>
              <a:rPr lang="en-US" sz="2800" b="1">
                <a:latin typeface="Arial"/>
                <a:ea typeface="+mj-lt"/>
                <a:cs typeface="+mj-lt"/>
              </a:rPr>
              <a:t> 2018:3:9) applied to Honda during C19</a:t>
            </a:r>
            <a:endParaRPr lang="en-US">
              <a:latin typeface="Arial"/>
              <a:cs typeface="Arial"/>
            </a:endParaRPr>
          </a:p>
        </p:txBody>
      </p:sp>
      <p:pic>
        <p:nvPicPr>
          <p:cNvPr id="12" name="Content Placeholder 11" descr="Chart, bubble chart&#10;&#10;Description automatically generated">
            <a:extLst>
              <a:ext uri="{FF2B5EF4-FFF2-40B4-BE49-F238E27FC236}">
                <a16:creationId xmlns:a16="http://schemas.microsoft.com/office/drawing/2014/main" id="{F53469F5-38CE-4925-9E1E-10E4C3CE5B6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9771" r="2428" b="16985"/>
          <a:stretch/>
        </p:blipFill>
        <p:spPr>
          <a:xfrm>
            <a:off x="63338" y="1186926"/>
            <a:ext cx="11726656" cy="3858669"/>
          </a:xfrm>
        </p:spPr>
      </p:pic>
      <p:sp>
        <p:nvSpPr>
          <p:cNvPr id="7" name="Slide Number Placeholder 6"/>
          <p:cNvSpPr>
            <a:spLocks noGrp="1"/>
          </p:cNvSpPr>
          <p:nvPr>
            <p:ph type="sldNum" sz="quarter" idx="12"/>
          </p:nvPr>
        </p:nvSpPr>
        <p:spPr/>
        <p:txBody>
          <a:bodyPr/>
          <a:lstStyle/>
          <a:p>
            <a:fld id="{9CD8D479-8942-46E8-A226-A4E01F7A105C}" type="slidenum">
              <a:rPr lang="en-US" smtClean="0"/>
              <a:t>8</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
        <p:nvSpPr>
          <p:cNvPr id="6" name="Content Placeholder 5">
            <a:extLst>
              <a:ext uri="{FF2B5EF4-FFF2-40B4-BE49-F238E27FC236}">
                <a16:creationId xmlns:a16="http://schemas.microsoft.com/office/drawing/2014/main" id="{70A6D950-052F-EEE4-1826-F209B96DB8D5}"/>
              </a:ext>
            </a:extLst>
          </p:cNvPr>
          <p:cNvSpPr>
            <a:spLocks noGrp="1"/>
          </p:cNvSpPr>
          <p:nvPr>
            <p:ph sz="quarter" idx="4"/>
          </p:nvPr>
        </p:nvSpPr>
        <p:spPr>
          <a:xfrm>
            <a:off x="725332" y="2292540"/>
            <a:ext cx="3087619" cy="2120231"/>
          </a:xfrm>
        </p:spPr>
        <p:txBody>
          <a:bodyPr vert="horz" lIns="91440" tIns="45720" rIns="91440" bIns="45720" rtlCol="0" anchor="t">
            <a:normAutofit fontScale="92500" lnSpcReduction="10000"/>
          </a:bodyPr>
          <a:lstStyle/>
          <a:p>
            <a:pPr marL="0" indent="0">
              <a:buNone/>
            </a:pPr>
            <a:r>
              <a:rPr lang="en-GB" sz="1200">
                <a:solidFill>
                  <a:schemeClr val="bg1"/>
                </a:solidFill>
                <a:latin typeface="Arial"/>
                <a:cs typeface="Arial"/>
              </a:rPr>
              <a:t>Feedback or data can be a stimulus prompts change </a:t>
            </a:r>
            <a:endParaRPr lang="en-US">
              <a:solidFill>
                <a:schemeClr val="bg1"/>
              </a:solidFill>
              <a:latin typeface="Arial"/>
              <a:cs typeface="Arial"/>
            </a:endParaRPr>
          </a:p>
          <a:p>
            <a:pPr marL="0" indent="0">
              <a:buNone/>
            </a:pPr>
            <a:r>
              <a:rPr lang="en-GB" sz="1200">
                <a:solidFill>
                  <a:schemeClr val="bg1"/>
                </a:solidFill>
                <a:latin typeface="Arial"/>
                <a:cs typeface="Arial"/>
              </a:rPr>
              <a:t>This stage involves problem diagnosis and planning  and preparing  for change steps and seeking appropriate approvals.(</a:t>
            </a:r>
            <a:r>
              <a:rPr lang="en-GB" sz="1200" err="1">
                <a:solidFill>
                  <a:schemeClr val="bg1"/>
                </a:solidFill>
                <a:latin typeface="Arial"/>
                <a:cs typeface="Arial"/>
              </a:rPr>
              <a:t>Bugubayeya</a:t>
            </a:r>
            <a:r>
              <a:rPr lang="en-GB" sz="1200">
                <a:solidFill>
                  <a:schemeClr val="bg1"/>
                </a:solidFill>
                <a:latin typeface="Arial"/>
                <a:cs typeface="Arial"/>
              </a:rPr>
              <a:t> et al 2017) </a:t>
            </a:r>
            <a:endParaRPr lang="en-GB" sz="1200">
              <a:solidFill>
                <a:schemeClr val="bg1"/>
              </a:solidFill>
              <a:latin typeface="Corbel"/>
              <a:cs typeface="Arial"/>
            </a:endParaRPr>
          </a:p>
          <a:p>
            <a:pPr marL="0" indent="0">
              <a:buNone/>
            </a:pPr>
            <a:r>
              <a:rPr lang="en-GB" sz="1200">
                <a:solidFill>
                  <a:schemeClr val="bg1"/>
                </a:solidFill>
                <a:latin typeface="Arial"/>
                <a:cs typeface="Arial"/>
              </a:rPr>
              <a:t>For Honda future global environmental Laws banning fossil fuel vehicles in future to tackle climate change are drivers for drive </a:t>
            </a:r>
          </a:p>
          <a:p>
            <a:pPr marL="0" indent="0">
              <a:buNone/>
            </a:pPr>
            <a:r>
              <a:rPr lang="en-GB" sz="1200">
                <a:solidFill>
                  <a:schemeClr val="bg1"/>
                </a:solidFill>
                <a:latin typeface="Arial"/>
                <a:cs typeface="Arial"/>
              </a:rPr>
              <a:t>Political financial incentivisation schemes encouraging  e-vehicle purchase in Asia a key market segment. </a:t>
            </a:r>
            <a:r>
              <a:rPr lang="en-GB" sz="1200" b="1">
                <a:solidFill>
                  <a:schemeClr val="bg1"/>
                </a:solidFill>
                <a:latin typeface="Arial"/>
                <a:ea typeface="+mn-lt"/>
                <a:cs typeface="+mn-lt"/>
              </a:rPr>
              <a:t> (Shelden &amp; Dua 2020  )</a:t>
            </a:r>
          </a:p>
          <a:p>
            <a:pPr marL="210185" indent="-210185"/>
            <a:endParaRPr lang="en-GB" sz="1200">
              <a:solidFill>
                <a:schemeClr val="bg1"/>
              </a:solidFill>
            </a:endParaRPr>
          </a:p>
          <a:p>
            <a:pPr marL="210185" indent="-210185"/>
            <a:endParaRPr lang="en-GB" sz="1200">
              <a:solidFill>
                <a:schemeClr val="bg1"/>
              </a:solidFill>
            </a:endParaRPr>
          </a:p>
          <a:p>
            <a:pPr marL="210185" indent="-210185"/>
            <a:endParaRPr lang="en-GB" sz="1200">
              <a:solidFill>
                <a:schemeClr val="bg1"/>
              </a:solidFill>
            </a:endParaRPr>
          </a:p>
          <a:p>
            <a:pPr marL="210185" indent="-210185"/>
            <a:endParaRPr lang="en-GB" sz="1200">
              <a:solidFill>
                <a:schemeClr val="bg1"/>
              </a:solidFill>
            </a:endParaRPr>
          </a:p>
        </p:txBody>
      </p:sp>
      <p:sp>
        <p:nvSpPr>
          <p:cNvPr id="4" name="TextBox 3">
            <a:extLst>
              <a:ext uri="{FF2B5EF4-FFF2-40B4-BE49-F238E27FC236}">
                <a16:creationId xmlns:a16="http://schemas.microsoft.com/office/drawing/2014/main" id="{D138EAAC-2000-C517-C47E-612B13BC6998}"/>
              </a:ext>
            </a:extLst>
          </p:cNvPr>
          <p:cNvSpPr txBox="1"/>
          <p:nvPr/>
        </p:nvSpPr>
        <p:spPr>
          <a:xfrm>
            <a:off x="6789170" y="4745487"/>
            <a:ext cx="506094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rgbClr val="373A3C"/>
                </a:solidFill>
                <a:latin typeface="Arial"/>
                <a:cs typeface="Segoe UI"/>
              </a:rPr>
              <a:t>Limitations </a:t>
            </a:r>
          </a:p>
          <a:p>
            <a:endParaRPr lang="en-GB" sz="1200">
              <a:solidFill>
                <a:srgbClr val="373A3C"/>
              </a:solidFill>
              <a:latin typeface="Arial"/>
              <a:cs typeface="Segoe UI"/>
            </a:endParaRPr>
          </a:p>
          <a:p>
            <a:r>
              <a:rPr lang="en-GB" sz="1200">
                <a:solidFill>
                  <a:srgbClr val="373A3C"/>
                </a:solidFill>
                <a:latin typeface="Arial"/>
                <a:cs typeface="Segoe UI"/>
              </a:rPr>
              <a:t>Oversimplistic model assumes change is linear (Burns 2004, ) Some change can also be complex, punctuated, episodic or continuous and emergent ( Hanelt et al 2020) small, a big bang  and transformational or evolution or revolutionary  (Nyamunda 2022)</a:t>
            </a:r>
            <a:endParaRPr lang="en-US" sz="1200">
              <a:solidFill>
                <a:srgbClr val="4D3E2F"/>
              </a:solidFill>
              <a:latin typeface="Arial"/>
              <a:cs typeface="Segoe UI"/>
            </a:endParaRPr>
          </a:p>
          <a:p>
            <a:endParaRPr lang="en-GB" sz="1200">
              <a:solidFill>
                <a:srgbClr val="373A3C"/>
              </a:solidFill>
              <a:latin typeface="Arial"/>
              <a:cs typeface="Segoe UI"/>
            </a:endParaRPr>
          </a:p>
          <a:p>
            <a:r>
              <a:rPr lang="en-GB" sz="1200">
                <a:solidFill>
                  <a:srgbClr val="373A3C"/>
                </a:solidFill>
                <a:latin typeface="Arial"/>
                <a:cs typeface="Segoe UI"/>
              </a:rPr>
              <a:t>E.g. Honda </a:t>
            </a:r>
            <a:r>
              <a:rPr lang="en-GB" sz="1200">
                <a:latin typeface="Arial"/>
                <a:ea typeface="+mn-lt"/>
                <a:cs typeface="+mn-lt"/>
              </a:rPr>
              <a:t> engineers  struggled  regional manufacturing differences influencing staff drive and profit (Perian 2019) as result of complex change.</a:t>
            </a:r>
            <a:endParaRPr lang="en-US" sz="1200">
              <a:latin typeface="Arial"/>
            </a:endParaRPr>
          </a:p>
        </p:txBody>
      </p:sp>
      <p:sp>
        <p:nvSpPr>
          <p:cNvPr id="5" name="TextBox 4">
            <a:extLst>
              <a:ext uri="{FF2B5EF4-FFF2-40B4-BE49-F238E27FC236}">
                <a16:creationId xmlns:a16="http://schemas.microsoft.com/office/drawing/2014/main" id="{1BD922A6-4C1C-2752-DF6E-BC364AEF1CEB}"/>
              </a:ext>
            </a:extLst>
          </p:cNvPr>
          <p:cNvSpPr txBox="1"/>
          <p:nvPr/>
        </p:nvSpPr>
        <p:spPr>
          <a:xfrm>
            <a:off x="4531657" y="2277587"/>
            <a:ext cx="3134783"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The action and moving phase where the organisation carry out change. </a:t>
            </a:r>
          </a:p>
          <a:p>
            <a:endParaRPr lang="en-GB" sz="1200">
              <a:solidFill>
                <a:schemeClr val="bg1"/>
              </a:solidFill>
              <a:latin typeface="Arial"/>
              <a:cs typeface="Arial"/>
            </a:endParaRPr>
          </a:p>
          <a:p>
            <a:r>
              <a:rPr lang="en-GB" sz="1200">
                <a:solidFill>
                  <a:schemeClr val="bg1"/>
                </a:solidFill>
                <a:latin typeface="Arial"/>
                <a:cs typeface="Arial"/>
              </a:rPr>
              <a:t>New behavioural norms, operations and strategy is established (Pawar </a:t>
            </a:r>
            <a:r>
              <a:rPr lang="en-GB" sz="1200">
                <a:solidFill>
                  <a:schemeClr val="bg1"/>
                </a:solidFill>
                <a:latin typeface="Arial"/>
                <a:ea typeface="+mn-lt"/>
                <a:cs typeface="Arial"/>
              </a:rPr>
              <a:t>&amp; Charak)</a:t>
            </a:r>
            <a:endParaRPr lang="en-GB" sz="1200">
              <a:solidFill>
                <a:schemeClr val="bg1"/>
              </a:solidFill>
              <a:ea typeface="+mn-lt"/>
              <a:cs typeface="+mn-lt"/>
            </a:endParaRPr>
          </a:p>
          <a:p>
            <a:endParaRPr lang="en-GB" sz="1200">
              <a:solidFill>
                <a:schemeClr val="bg1"/>
              </a:solidFill>
              <a:latin typeface="Arial"/>
              <a:cs typeface="Arial"/>
            </a:endParaRPr>
          </a:p>
          <a:p>
            <a:r>
              <a:rPr lang="en-GB" sz="1200">
                <a:solidFill>
                  <a:schemeClr val="bg1"/>
                </a:solidFill>
                <a:latin typeface="Arial"/>
                <a:cs typeface="Arial"/>
              </a:rPr>
              <a:t>Honda creating new fleet of entirely electric vehicles. (</a:t>
            </a:r>
            <a:r>
              <a:rPr lang="en-GB" sz="1200" err="1">
                <a:solidFill>
                  <a:schemeClr val="bg1"/>
                </a:solidFill>
                <a:latin typeface="Arial"/>
                <a:cs typeface="Arial"/>
              </a:rPr>
              <a:t>Yamamitzu</a:t>
            </a:r>
            <a:r>
              <a:rPr lang="en-GB" sz="1200">
                <a:solidFill>
                  <a:schemeClr val="bg1"/>
                </a:solidFill>
                <a:latin typeface="Arial"/>
                <a:cs typeface="Arial"/>
              </a:rPr>
              <a:t> 2021)</a:t>
            </a:r>
          </a:p>
          <a:p>
            <a:endParaRPr lang="en-GB" sz="1200">
              <a:solidFill>
                <a:schemeClr val="bg1"/>
              </a:solidFill>
              <a:latin typeface="Arial"/>
              <a:cs typeface="Arial"/>
            </a:endParaRPr>
          </a:p>
          <a:p>
            <a:r>
              <a:rPr lang="en-GB" sz="1200">
                <a:solidFill>
                  <a:schemeClr val="bg1"/>
                </a:solidFill>
                <a:latin typeface="Arial"/>
                <a:cs typeface="Arial"/>
              </a:rPr>
              <a:t>Involving creating new partnerships who are experts in electric technology</a:t>
            </a:r>
          </a:p>
        </p:txBody>
      </p:sp>
      <p:sp>
        <p:nvSpPr>
          <p:cNvPr id="10" name="TextBox 9">
            <a:extLst>
              <a:ext uri="{FF2B5EF4-FFF2-40B4-BE49-F238E27FC236}">
                <a16:creationId xmlns:a16="http://schemas.microsoft.com/office/drawing/2014/main" id="{83C4999F-B1C6-EB93-34A6-B57B8A7EC3AC}"/>
              </a:ext>
            </a:extLst>
          </p:cNvPr>
          <p:cNvSpPr txBox="1"/>
          <p:nvPr/>
        </p:nvSpPr>
        <p:spPr>
          <a:xfrm>
            <a:off x="8120564" y="2200469"/>
            <a:ext cx="3177116"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latin typeface="Arial"/>
                <a:cs typeface="Arial"/>
              </a:rPr>
              <a:t>New normal routines are assessed, refined, iterated and become stable. (</a:t>
            </a:r>
            <a:r>
              <a:rPr lang="en-GB" sz="1200" err="1">
                <a:solidFill>
                  <a:schemeClr val="bg1"/>
                </a:solidFill>
                <a:latin typeface="Arial"/>
                <a:ea typeface="+mn-lt"/>
                <a:cs typeface="Arial"/>
              </a:rPr>
              <a:t>Ogochi</a:t>
            </a:r>
            <a:r>
              <a:rPr lang="en-GB" sz="1200">
                <a:solidFill>
                  <a:schemeClr val="bg1"/>
                </a:solidFill>
                <a:latin typeface="Arial"/>
                <a:ea typeface="+mn-lt"/>
                <a:cs typeface="Arial"/>
              </a:rPr>
              <a:t> 2018)  </a:t>
            </a:r>
            <a:endParaRPr lang="en-US" sz="1200">
              <a:solidFill>
                <a:schemeClr val="bg1"/>
              </a:solidFill>
              <a:ea typeface="+mn-lt"/>
              <a:cs typeface="+mn-lt"/>
            </a:endParaRPr>
          </a:p>
          <a:p>
            <a:endParaRPr lang="en-GB" sz="1200">
              <a:solidFill>
                <a:schemeClr val="bg1"/>
              </a:solidFill>
              <a:latin typeface="Arial"/>
              <a:cs typeface="Arial"/>
            </a:endParaRPr>
          </a:p>
          <a:p>
            <a:r>
              <a:rPr lang="en-GB" sz="1200">
                <a:solidFill>
                  <a:schemeClr val="bg1"/>
                </a:solidFill>
                <a:latin typeface="Arial"/>
                <a:cs typeface="Arial"/>
              </a:rPr>
              <a:t>For Honda, new e- vehicles created will need to meet high quality standards, comfort and safety. </a:t>
            </a:r>
          </a:p>
          <a:p>
            <a:endParaRPr lang="en-GB" sz="1200">
              <a:solidFill>
                <a:schemeClr val="bg1"/>
              </a:solidFill>
              <a:latin typeface="Arial"/>
              <a:cs typeface="Arial"/>
            </a:endParaRPr>
          </a:p>
          <a:p>
            <a:r>
              <a:rPr lang="en-GB" sz="1200">
                <a:solidFill>
                  <a:schemeClr val="bg1"/>
                </a:solidFill>
                <a:latin typeface="Arial"/>
                <a:cs typeface="Arial"/>
              </a:rPr>
              <a:t>To be successful in this stage training, technology, support, open communication discussing road blocks need to be discussed and overcome (Mulholland 2021) and success and best practice should be shared/ celebrated. </a:t>
            </a:r>
          </a:p>
        </p:txBody>
      </p:sp>
      <p:sp>
        <p:nvSpPr>
          <p:cNvPr id="11" name="TextBox 10">
            <a:extLst>
              <a:ext uri="{FF2B5EF4-FFF2-40B4-BE49-F238E27FC236}">
                <a16:creationId xmlns:a16="http://schemas.microsoft.com/office/drawing/2014/main" id="{402E6396-449F-6996-A2BA-28303EE766CF}"/>
              </a:ext>
            </a:extLst>
          </p:cNvPr>
          <p:cNvSpPr txBox="1"/>
          <p:nvPr/>
        </p:nvSpPr>
        <p:spPr>
          <a:xfrm>
            <a:off x="3808941" y="4944918"/>
            <a:ext cx="32300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Change Model Critique......</a:t>
            </a:r>
            <a:endParaRPr lang="en-US"/>
          </a:p>
        </p:txBody>
      </p:sp>
      <p:sp>
        <p:nvSpPr>
          <p:cNvPr id="13" name="TextBox 12">
            <a:extLst>
              <a:ext uri="{FF2B5EF4-FFF2-40B4-BE49-F238E27FC236}">
                <a16:creationId xmlns:a16="http://schemas.microsoft.com/office/drawing/2014/main" id="{8EA0993D-7D73-4985-A96E-AB8D0F8C323E}"/>
              </a:ext>
            </a:extLst>
          </p:cNvPr>
          <p:cNvSpPr txBox="1"/>
          <p:nvPr/>
        </p:nvSpPr>
        <p:spPr>
          <a:xfrm>
            <a:off x="410612" y="5127989"/>
            <a:ext cx="5972499" cy="1384995"/>
          </a:xfrm>
          <a:prstGeom prst="rect">
            <a:avLst/>
          </a:prstGeom>
          <a:noFill/>
        </p:spPr>
        <p:txBody>
          <a:bodyPr wrap="square" lIns="91440" tIns="45720" rIns="91440" bIns="45720" rtlCol="0" anchor="t">
            <a:spAutoFit/>
          </a:bodyPr>
          <a:lstStyle/>
          <a:p>
            <a:r>
              <a:rPr lang="en-GB" sz="1200" b="1">
                <a:latin typeface="Arial"/>
                <a:cs typeface="Arial"/>
              </a:rPr>
              <a:t>Strengths </a:t>
            </a:r>
          </a:p>
          <a:p>
            <a:endParaRPr lang="en-GB" sz="1200">
              <a:latin typeface="Arial"/>
              <a:cs typeface="Arial"/>
            </a:endParaRPr>
          </a:p>
          <a:p>
            <a:r>
              <a:rPr lang="en-GB" sz="1200">
                <a:latin typeface="Arial"/>
                <a:cs typeface="Arial"/>
              </a:rPr>
              <a:t>Simple organisational change model shows incremental planned change in 3 distinct phases (</a:t>
            </a:r>
            <a:r>
              <a:rPr lang="en-GB" sz="1200" err="1">
                <a:latin typeface="Arial"/>
                <a:cs typeface="Arial"/>
              </a:rPr>
              <a:t>Hossan</a:t>
            </a:r>
            <a:r>
              <a:rPr lang="en-GB" sz="1200">
                <a:latin typeface="Arial"/>
                <a:cs typeface="Arial"/>
              </a:rPr>
              <a:t> 2015)</a:t>
            </a:r>
          </a:p>
          <a:p>
            <a:r>
              <a:rPr lang="en-GB" sz="1200">
                <a:latin typeface="Arial"/>
                <a:cs typeface="Arial"/>
              </a:rPr>
              <a:t>Has been used as basis for other models &amp; highlights how human and group dynamics can affect change (</a:t>
            </a:r>
            <a:r>
              <a:rPr lang="en-GB" sz="1200" err="1">
                <a:latin typeface="Arial"/>
                <a:cs typeface="Arial"/>
              </a:rPr>
              <a:t>Pregmark</a:t>
            </a:r>
            <a:r>
              <a:rPr lang="en-GB" sz="1200">
                <a:latin typeface="Arial"/>
                <a:cs typeface="Arial"/>
              </a:rPr>
              <a:t> 2022)</a:t>
            </a:r>
          </a:p>
          <a:p>
            <a:endParaRPr lang="en-GB" sz="1200"/>
          </a:p>
        </p:txBody>
      </p:sp>
      <p:pic>
        <p:nvPicPr>
          <p:cNvPr id="14" name="Picture 14">
            <a:extLst>
              <a:ext uri="{FF2B5EF4-FFF2-40B4-BE49-F238E27FC236}">
                <a16:creationId xmlns:a16="http://schemas.microsoft.com/office/drawing/2014/main" id="{6E0164CA-EE3B-7F43-7AF6-CF10348807C3}"/>
              </a:ext>
            </a:extLst>
          </p:cNvPr>
          <p:cNvPicPr>
            <a:picLocks noChangeAspect="1"/>
          </p:cNvPicPr>
          <p:nvPr/>
        </p:nvPicPr>
        <p:blipFill>
          <a:blip r:embed="rId3"/>
          <a:stretch>
            <a:fillRect/>
          </a:stretch>
        </p:blipFill>
        <p:spPr>
          <a:xfrm>
            <a:off x="1978" y="-1631"/>
            <a:ext cx="1431561" cy="979358"/>
          </a:xfrm>
          <a:prstGeom prst="rect">
            <a:avLst/>
          </a:prstGeom>
        </p:spPr>
      </p:pic>
      <p:pic>
        <p:nvPicPr>
          <p:cNvPr id="16" name="Picture 19" descr="A picture containing floor, indoor, room&#10;&#10;Description automatically generated">
            <a:extLst>
              <a:ext uri="{FF2B5EF4-FFF2-40B4-BE49-F238E27FC236}">
                <a16:creationId xmlns:a16="http://schemas.microsoft.com/office/drawing/2014/main" id="{B27210E3-957F-53BE-5DC9-9F5DF8866789}"/>
              </a:ext>
            </a:extLst>
          </p:cNvPr>
          <p:cNvPicPr>
            <a:picLocks noChangeAspect="1"/>
          </p:cNvPicPr>
          <p:nvPr/>
        </p:nvPicPr>
        <p:blipFill>
          <a:blip r:embed="rId4"/>
          <a:stretch>
            <a:fillRect/>
          </a:stretch>
        </p:blipFill>
        <p:spPr>
          <a:xfrm>
            <a:off x="6739159" y="1328292"/>
            <a:ext cx="1388581" cy="531839"/>
          </a:xfrm>
          <a:prstGeom prst="rect">
            <a:avLst/>
          </a:prstGeom>
        </p:spPr>
      </p:pic>
      <p:pic>
        <p:nvPicPr>
          <p:cNvPr id="17" name="Picture 17">
            <a:extLst>
              <a:ext uri="{FF2B5EF4-FFF2-40B4-BE49-F238E27FC236}">
                <a16:creationId xmlns:a16="http://schemas.microsoft.com/office/drawing/2014/main" id="{432BB2C7-A67E-B7F6-8F89-6BE8A843E16A}"/>
              </a:ext>
            </a:extLst>
          </p:cNvPr>
          <p:cNvPicPr>
            <a:picLocks noChangeAspect="1"/>
          </p:cNvPicPr>
          <p:nvPr/>
        </p:nvPicPr>
        <p:blipFill>
          <a:blip r:embed="rId5"/>
          <a:stretch>
            <a:fillRect/>
          </a:stretch>
        </p:blipFill>
        <p:spPr>
          <a:xfrm>
            <a:off x="10858500" y="4233"/>
            <a:ext cx="1333500" cy="1041400"/>
          </a:xfrm>
          <a:prstGeom prst="rect">
            <a:avLst/>
          </a:prstGeom>
        </p:spPr>
      </p:pic>
    </p:spTree>
    <p:extLst>
      <p:ext uri="{BB962C8B-B14F-4D97-AF65-F5344CB8AC3E}">
        <p14:creationId xmlns:p14="http://schemas.microsoft.com/office/powerpoint/2010/main" val="88379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3632" y="115101"/>
            <a:ext cx="9371949" cy="1183566"/>
          </a:xfrm>
        </p:spPr>
        <p:txBody>
          <a:bodyPr>
            <a:normAutofit/>
          </a:bodyPr>
          <a:lstStyle/>
          <a:p>
            <a:r>
              <a:rPr lang="en-US">
                <a:latin typeface="Arial"/>
                <a:cs typeface="Arial"/>
              </a:rPr>
              <a:t>Change impact &amp; ways to identify and  tackle resistance to change</a:t>
            </a:r>
          </a:p>
        </p:txBody>
      </p:sp>
      <p:sp>
        <p:nvSpPr>
          <p:cNvPr id="3" name="Content Placeholder 2"/>
          <p:cNvSpPr>
            <a:spLocks noGrp="1"/>
          </p:cNvSpPr>
          <p:nvPr>
            <p:ph sz="half" idx="1"/>
          </p:nvPr>
        </p:nvSpPr>
        <p:spPr>
          <a:xfrm>
            <a:off x="292466" y="1355804"/>
            <a:ext cx="4192786" cy="5013390"/>
          </a:xfrm>
          <a:solidFill>
            <a:srgbClr val="00CC99"/>
          </a:solidFill>
        </p:spPr>
        <p:txBody>
          <a:bodyPr vert="horz" lIns="91440" tIns="45720" rIns="91440" bIns="45720" rtlCol="0" anchor="t">
            <a:noAutofit/>
          </a:bodyPr>
          <a:lstStyle/>
          <a:p>
            <a:pPr marL="0" indent="0">
              <a:buNone/>
            </a:pPr>
            <a:r>
              <a:rPr lang="en-US" sz="1800">
                <a:latin typeface="Arial"/>
                <a:cs typeface="Arial"/>
              </a:rPr>
              <a:t>Resistance </a:t>
            </a:r>
            <a:endParaRPr lang="en-US">
              <a:latin typeface="Arial"/>
              <a:cs typeface="Arial"/>
            </a:endParaRPr>
          </a:p>
          <a:p>
            <a:pPr marL="210185" indent="-210185"/>
            <a:r>
              <a:rPr lang="en-US" sz="1800">
                <a:latin typeface="Arial"/>
                <a:cs typeface="Arial"/>
              </a:rPr>
              <a:t>Employees can either be motivated by change or resistant to change(</a:t>
            </a:r>
            <a:r>
              <a:rPr lang="en-US" sz="1800">
                <a:latin typeface="Arial"/>
                <a:ea typeface="+mn-lt"/>
                <a:cs typeface="+mn-lt"/>
              </a:rPr>
              <a:t> </a:t>
            </a:r>
            <a:r>
              <a:rPr lang="en-US" sz="1800" err="1">
                <a:latin typeface="Arial"/>
                <a:ea typeface="+mn-lt"/>
                <a:cs typeface="+mn-lt"/>
              </a:rPr>
              <a:t>Furxhi</a:t>
            </a:r>
            <a:r>
              <a:rPr lang="en-US" sz="1800">
                <a:latin typeface="Arial"/>
                <a:ea typeface="+mn-lt"/>
                <a:cs typeface="+mn-lt"/>
              </a:rPr>
              <a:t> 2020)</a:t>
            </a:r>
            <a:endParaRPr lang="en-US" sz="1800">
              <a:latin typeface="Arial"/>
              <a:cs typeface="Arial"/>
            </a:endParaRPr>
          </a:p>
          <a:p>
            <a:pPr marL="0" indent="0">
              <a:buNone/>
            </a:pPr>
            <a:r>
              <a:rPr lang="en-US" sz="1800">
                <a:latin typeface="Arial"/>
                <a:cs typeface="Arial"/>
              </a:rPr>
              <a:t>Resistance – The act of opposing business change. This can be covert or overt (Smollen 2011)</a:t>
            </a:r>
          </a:p>
          <a:p>
            <a:pPr marL="210185" indent="-210185"/>
            <a:r>
              <a:rPr lang="en-US" sz="1800">
                <a:latin typeface="Arial"/>
                <a:cs typeface="Arial"/>
              </a:rPr>
              <a:t>Why? </a:t>
            </a:r>
            <a:r>
              <a:rPr lang="en-US" sz="1800" err="1">
                <a:latin typeface="Arial"/>
                <a:cs typeface="Arial"/>
              </a:rPr>
              <a:t>Damawan</a:t>
            </a:r>
            <a:r>
              <a:rPr lang="en-US" sz="1800">
                <a:latin typeface="Arial"/>
                <a:cs typeface="Arial"/>
              </a:rPr>
              <a:t> and Azizah (2020) suggests resistance occurs:</a:t>
            </a:r>
          </a:p>
          <a:p>
            <a:pPr marL="0" indent="0">
              <a:buNone/>
            </a:pPr>
            <a:r>
              <a:rPr lang="en-US" sz="1800" b="1">
                <a:latin typeface="Arial"/>
                <a:cs typeface="Arial"/>
              </a:rPr>
              <a:t>Psychological reasons </a:t>
            </a:r>
            <a:r>
              <a:rPr lang="en-US" sz="1800">
                <a:latin typeface="Arial"/>
                <a:cs typeface="Arial"/>
              </a:rPr>
              <a:t>- E.g. Low confidence, self –efficacy or fear of failure.</a:t>
            </a:r>
          </a:p>
          <a:p>
            <a:pPr marL="0" indent="0">
              <a:buNone/>
            </a:pPr>
            <a:r>
              <a:rPr lang="en-US" sz="1800" b="1">
                <a:latin typeface="Arial"/>
                <a:cs typeface="Arial"/>
              </a:rPr>
              <a:t>Change focused – </a:t>
            </a:r>
            <a:r>
              <a:rPr lang="en-US" sz="1800" err="1">
                <a:latin typeface="Arial"/>
                <a:cs typeface="Arial"/>
              </a:rPr>
              <a:t>E.g</a:t>
            </a:r>
            <a:r>
              <a:rPr lang="en-US" sz="1800" b="1">
                <a:latin typeface="Arial"/>
                <a:cs typeface="Arial"/>
              </a:rPr>
              <a:t> </a:t>
            </a:r>
            <a:r>
              <a:rPr lang="en-US" sz="1800">
                <a:latin typeface="Arial"/>
                <a:cs typeface="Arial"/>
              </a:rPr>
              <a:t>status or salary or contract change, job insecurity</a:t>
            </a:r>
          </a:p>
          <a:p>
            <a:pPr marL="0" indent="0">
              <a:buNone/>
            </a:pPr>
            <a:r>
              <a:rPr lang="en-US" sz="1800" b="1" err="1">
                <a:latin typeface="Arial"/>
                <a:cs typeface="Arial"/>
              </a:rPr>
              <a:t>Organisational</a:t>
            </a:r>
            <a:r>
              <a:rPr lang="en-US" sz="1800" b="1">
                <a:latin typeface="Arial"/>
                <a:cs typeface="Arial"/>
              </a:rPr>
              <a:t> culture </a:t>
            </a:r>
            <a:r>
              <a:rPr lang="en-US" sz="1800">
                <a:latin typeface="Arial"/>
                <a:cs typeface="Arial"/>
              </a:rPr>
              <a:t>E.g</a:t>
            </a:r>
            <a:r>
              <a:rPr lang="en-US" sz="1800" b="1">
                <a:latin typeface="Arial"/>
                <a:cs typeface="Arial"/>
              </a:rPr>
              <a:t>.</a:t>
            </a:r>
            <a:r>
              <a:rPr lang="en-US" sz="1800">
                <a:latin typeface="Arial"/>
                <a:cs typeface="Arial"/>
              </a:rPr>
              <a:t> poor communication and uncertainty, limited support </a:t>
            </a:r>
          </a:p>
          <a:p>
            <a:pPr marL="210185" indent="-210185"/>
            <a:endParaRPr lang="en-US"/>
          </a:p>
          <a:p>
            <a:pPr marL="210185" indent="-210185"/>
            <a:endParaRPr lang="en-US"/>
          </a:p>
          <a:p>
            <a:pPr marL="210185" indent="-210185"/>
            <a:endParaRPr lang="en-US"/>
          </a:p>
          <a:p>
            <a:pPr marL="210185" indent="-210185"/>
            <a:endParaRPr lang="en-US"/>
          </a:p>
        </p:txBody>
      </p:sp>
      <p:sp>
        <p:nvSpPr>
          <p:cNvPr id="5" name="Slide Number Placeholder 4"/>
          <p:cNvSpPr>
            <a:spLocks noGrp="1"/>
          </p:cNvSpPr>
          <p:nvPr>
            <p:ph type="sldNum" sz="quarter" idx="12"/>
          </p:nvPr>
        </p:nvSpPr>
        <p:spPr/>
        <p:txBody>
          <a:bodyPr/>
          <a:lstStyle/>
          <a:p>
            <a:fld id="{9CD8D479-8942-46E8-A226-A4E01F7A105C}" type="slidenum">
              <a:rPr lang="en-US" smtClean="0"/>
              <a:t>9</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8/27/2022</a:t>
            </a:fld>
            <a:endParaRPr lang="en-US"/>
          </a:p>
        </p:txBody>
      </p:sp>
      <p:sp>
        <p:nvSpPr>
          <p:cNvPr id="7" name="Footer Placeholder 6"/>
          <p:cNvSpPr>
            <a:spLocks noGrp="1"/>
          </p:cNvSpPr>
          <p:nvPr>
            <p:ph type="ftr" sz="quarter" idx="11"/>
          </p:nvPr>
        </p:nvSpPr>
        <p:spPr/>
        <p:txBody>
          <a:bodyPr/>
          <a:lstStyle/>
          <a:p>
            <a:r>
              <a:rPr lang="en-US"/>
              <a:t>Add a footer</a:t>
            </a:r>
          </a:p>
        </p:txBody>
      </p:sp>
      <p:sp>
        <p:nvSpPr>
          <p:cNvPr id="32" name="TextBox 31">
            <a:extLst>
              <a:ext uri="{FF2B5EF4-FFF2-40B4-BE49-F238E27FC236}">
                <a16:creationId xmlns:a16="http://schemas.microsoft.com/office/drawing/2014/main" id="{41CDA552-4E9E-E7DA-CB01-027828A48E2E}"/>
              </a:ext>
            </a:extLst>
          </p:cNvPr>
          <p:cNvSpPr txBox="1"/>
          <p:nvPr/>
        </p:nvSpPr>
        <p:spPr>
          <a:xfrm>
            <a:off x="4575706" y="1311327"/>
            <a:ext cx="7272268" cy="1754326"/>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n-lt"/>
                <a:cs typeface="+mn-lt"/>
              </a:rPr>
              <a:t>Morale challenges</a:t>
            </a:r>
            <a:r>
              <a:rPr lang="en-US">
                <a:latin typeface="Arial"/>
                <a:ea typeface="+mn-lt"/>
                <a:cs typeface="+mn-lt"/>
              </a:rPr>
              <a:t> during Covid, despite daily scans, mandatory face mask (</a:t>
            </a:r>
            <a:r>
              <a:rPr lang="en-GB">
                <a:latin typeface="Arial"/>
                <a:ea typeface="+mn-lt"/>
                <a:cs typeface="+mn-lt"/>
              </a:rPr>
              <a:t>Pfleger 2020) </a:t>
            </a:r>
            <a:r>
              <a:rPr lang="en-US" b="1">
                <a:latin typeface="Arial"/>
                <a:ea typeface="+mn-lt"/>
                <a:cs typeface="+mn-lt"/>
              </a:rPr>
              <a:t>staff shortages</a:t>
            </a:r>
            <a:r>
              <a:rPr lang="en-US">
                <a:latin typeface="Arial"/>
                <a:ea typeface="+mn-lt"/>
                <a:cs typeface="+mn-lt"/>
              </a:rPr>
              <a:t> due to quarantine and concerns about poor social distancing, up to 40 staff on the assembly line, poor ventilation  on manufacturing plants some office workers asked to </a:t>
            </a:r>
            <a:r>
              <a:rPr lang="en-US" b="1">
                <a:latin typeface="Arial"/>
                <a:ea typeface="+mn-lt"/>
                <a:cs typeface="+mn-lt"/>
              </a:rPr>
              <a:t>cover with little training</a:t>
            </a:r>
            <a:r>
              <a:rPr lang="en-US">
                <a:latin typeface="Arial"/>
                <a:ea typeface="+mn-lt"/>
                <a:cs typeface="+mn-lt"/>
              </a:rPr>
              <a:t> (Goldstein 2020)</a:t>
            </a:r>
            <a:endParaRPr lang="en-US">
              <a:latin typeface="Arial"/>
            </a:endParaRPr>
          </a:p>
        </p:txBody>
      </p:sp>
      <p:sp>
        <p:nvSpPr>
          <p:cNvPr id="33" name="TextBox 32">
            <a:extLst>
              <a:ext uri="{FF2B5EF4-FFF2-40B4-BE49-F238E27FC236}">
                <a16:creationId xmlns:a16="http://schemas.microsoft.com/office/drawing/2014/main" id="{C939E4E5-FB1A-E103-7A85-2205FAEE07A4}"/>
              </a:ext>
            </a:extLst>
          </p:cNvPr>
          <p:cNvSpPr txBox="1"/>
          <p:nvPr/>
        </p:nvSpPr>
        <p:spPr>
          <a:xfrm>
            <a:off x="4578845" y="3937625"/>
            <a:ext cx="7218606" cy="1200329"/>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n-lt"/>
                <a:cs typeface="+mn-lt"/>
              </a:rPr>
              <a:t>Global survey</a:t>
            </a:r>
            <a:r>
              <a:rPr lang="en-US">
                <a:latin typeface="Arial"/>
                <a:ea typeface="+mn-lt"/>
                <a:cs typeface="+mn-lt"/>
              </a:rPr>
              <a:t> of 2021 Honda staff during pandemic 51% did not approve of leadership during the pandemic</a:t>
            </a:r>
            <a:r>
              <a:rPr lang="en-US" b="1">
                <a:latin typeface="Arial"/>
                <a:ea typeface="+mn-lt"/>
                <a:cs typeface="+mn-lt"/>
              </a:rPr>
              <a:t> </a:t>
            </a:r>
            <a:r>
              <a:rPr lang="en-US">
                <a:latin typeface="Arial"/>
                <a:ea typeface="+mn-lt"/>
                <a:cs typeface="+mn-lt"/>
              </a:rPr>
              <a:t> (Indeed 2020) CEO replaced 2021 (Honda 2021)</a:t>
            </a:r>
          </a:p>
        </p:txBody>
      </p:sp>
      <p:sp>
        <p:nvSpPr>
          <p:cNvPr id="34" name="TextBox 33">
            <a:extLst>
              <a:ext uri="{FF2B5EF4-FFF2-40B4-BE49-F238E27FC236}">
                <a16:creationId xmlns:a16="http://schemas.microsoft.com/office/drawing/2014/main" id="{8618944D-468E-81C5-02B6-AC4631E48F63}"/>
              </a:ext>
            </a:extLst>
          </p:cNvPr>
          <p:cNvSpPr txBox="1"/>
          <p:nvPr/>
        </p:nvSpPr>
        <p:spPr>
          <a:xfrm>
            <a:off x="9316143" y="241066"/>
            <a:ext cx="2763273" cy="923330"/>
          </a:xfrm>
          <a:prstGeom prst="rect">
            <a:avLst/>
          </a:prstGeom>
          <a:solidFill>
            <a:schemeClr val="accent5">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Resistance at Honda during Covid 19 pandemic (WHO 2020)</a:t>
            </a:r>
          </a:p>
        </p:txBody>
      </p:sp>
      <p:sp>
        <p:nvSpPr>
          <p:cNvPr id="35" name="TextBox 34">
            <a:extLst>
              <a:ext uri="{FF2B5EF4-FFF2-40B4-BE49-F238E27FC236}">
                <a16:creationId xmlns:a16="http://schemas.microsoft.com/office/drawing/2014/main" id="{7139E915-1547-CA51-EBA9-D93D1902F2FF}"/>
              </a:ext>
            </a:extLst>
          </p:cNvPr>
          <p:cNvSpPr txBox="1"/>
          <p:nvPr/>
        </p:nvSpPr>
        <p:spPr>
          <a:xfrm>
            <a:off x="4611904" y="3012697"/>
            <a:ext cx="7207876" cy="923330"/>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Staff / customer/ stakeholder surveys can be used to identify resistance, problems and solutions  to achieve Hondas goals.(</a:t>
            </a:r>
            <a:r>
              <a:rPr lang="en-GB" err="1">
                <a:latin typeface="Arial"/>
                <a:ea typeface="+mn-lt"/>
                <a:cs typeface="+mn-lt"/>
              </a:rPr>
              <a:t>Diebner</a:t>
            </a:r>
            <a:r>
              <a:rPr lang="en-GB">
                <a:latin typeface="Arial"/>
                <a:ea typeface="+mn-lt"/>
                <a:cs typeface="+mn-lt"/>
              </a:rPr>
              <a:t> et al 2020) </a:t>
            </a:r>
            <a:endParaRPr lang="en-GB">
              <a:latin typeface="Arial"/>
              <a:cs typeface="Arial"/>
            </a:endParaRPr>
          </a:p>
        </p:txBody>
      </p:sp>
      <p:pic>
        <p:nvPicPr>
          <p:cNvPr id="8" name="Picture 8">
            <a:extLst>
              <a:ext uri="{FF2B5EF4-FFF2-40B4-BE49-F238E27FC236}">
                <a16:creationId xmlns:a16="http://schemas.microsoft.com/office/drawing/2014/main" id="{465EAF41-160B-4A59-B514-A2B44ECD81AB}"/>
              </a:ext>
            </a:extLst>
          </p:cNvPr>
          <p:cNvPicPr>
            <a:picLocks noChangeAspect="1"/>
          </p:cNvPicPr>
          <p:nvPr/>
        </p:nvPicPr>
        <p:blipFill>
          <a:blip r:embed="rId3"/>
          <a:stretch>
            <a:fillRect/>
          </a:stretch>
        </p:blipFill>
        <p:spPr>
          <a:xfrm>
            <a:off x="4478593" y="5028252"/>
            <a:ext cx="2214717" cy="1275541"/>
          </a:xfrm>
          <a:prstGeom prst="rect">
            <a:avLst/>
          </a:prstGeom>
        </p:spPr>
      </p:pic>
      <p:pic>
        <p:nvPicPr>
          <p:cNvPr id="9" name="Picture 9" descr="A picture containing text, motorcycle, parked&#10;&#10;Description automatically generated">
            <a:extLst>
              <a:ext uri="{FF2B5EF4-FFF2-40B4-BE49-F238E27FC236}">
                <a16:creationId xmlns:a16="http://schemas.microsoft.com/office/drawing/2014/main" id="{23B0C119-A13E-10F4-8605-302269570570}"/>
              </a:ext>
            </a:extLst>
          </p:cNvPr>
          <p:cNvPicPr>
            <a:picLocks noChangeAspect="1"/>
          </p:cNvPicPr>
          <p:nvPr/>
        </p:nvPicPr>
        <p:blipFill>
          <a:blip r:embed="rId4"/>
          <a:stretch>
            <a:fillRect/>
          </a:stretch>
        </p:blipFill>
        <p:spPr>
          <a:xfrm>
            <a:off x="6935741" y="4849064"/>
            <a:ext cx="1756857" cy="1771495"/>
          </a:xfrm>
          <a:prstGeom prst="rect">
            <a:avLst/>
          </a:prstGeom>
        </p:spPr>
      </p:pic>
      <p:pic>
        <p:nvPicPr>
          <p:cNvPr id="10" name="Picture 10" descr="Graphical user interface, application, timeline&#10;&#10;Description automatically generated">
            <a:extLst>
              <a:ext uri="{FF2B5EF4-FFF2-40B4-BE49-F238E27FC236}">
                <a16:creationId xmlns:a16="http://schemas.microsoft.com/office/drawing/2014/main" id="{8A6B9788-2D9B-EDBA-5247-954BC29C248A}"/>
              </a:ext>
            </a:extLst>
          </p:cNvPr>
          <p:cNvPicPr>
            <a:picLocks noChangeAspect="1"/>
          </p:cNvPicPr>
          <p:nvPr/>
        </p:nvPicPr>
        <p:blipFill>
          <a:blip r:embed="rId5"/>
          <a:stretch>
            <a:fillRect/>
          </a:stretch>
        </p:blipFill>
        <p:spPr>
          <a:xfrm>
            <a:off x="8828084" y="5022643"/>
            <a:ext cx="2743200" cy="1286759"/>
          </a:xfrm>
          <a:prstGeom prst="rect">
            <a:avLst/>
          </a:prstGeom>
        </p:spPr>
      </p:pic>
    </p:spTree>
    <p:extLst>
      <p:ext uri="{BB962C8B-B14F-4D97-AF65-F5344CB8AC3E}">
        <p14:creationId xmlns:p14="http://schemas.microsoft.com/office/powerpoint/2010/main" val="129071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542" y="-412171"/>
            <a:ext cx="9371949" cy="1183566"/>
          </a:xfrm>
        </p:spPr>
        <p:txBody>
          <a:bodyPr/>
          <a:lstStyle/>
          <a:p>
            <a:r>
              <a:rPr lang="en-US">
                <a:latin typeface="Arial"/>
                <a:cs typeface="Arial"/>
              </a:rPr>
              <a:t>Honda Conclusions and Recommendations</a:t>
            </a:r>
          </a:p>
        </p:txBody>
      </p:sp>
      <p:sp>
        <p:nvSpPr>
          <p:cNvPr id="7" name="Slide Number Placeholder 6"/>
          <p:cNvSpPr>
            <a:spLocks noGrp="1"/>
          </p:cNvSpPr>
          <p:nvPr>
            <p:ph type="sldNum" sz="quarter" idx="12"/>
          </p:nvPr>
        </p:nvSpPr>
        <p:spPr/>
        <p:txBody>
          <a:bodyPr/>
          <a:lstStyle/>
          <a:p>
            <a:fld id="{9CD8D479-8942-46E8-A226-A4E01F7A105C}" type="slidenum">
              <a:rPr lang="en-US" smtClean="0"/>
              <a:t>10</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
        <p:nvSpPr>
          <p:cNvPr id="10" name="TextBox 9">
            <a:extLst>
              <a:ext uri="{FF2B5EF4-FFF2-40B4-BE49-F238E27FC236}">
                <a16:creationId xmlns:a16="http://schemas.microsoft.com/office/drawing/2014/main" id="{418F5851-3860-D65D-51A0-24543F29027D}"/>
              </a:ext>
            </a:extLst>
          </p:cNvPr>
          <p:cNvSpPr txBox="1"/>
          <p:nvPr/>
        </p:nvSpPr>
        <p:spPr>
          <a:xfrm>
            <a:off x="4564626" y="779206"/>
            <a:ext cx="3631221" cy="2308324"/>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Effective surveys, </a:t>
            </a:r>
            <a:r>
              <a:rPr lang="en-US" b="1">
                <a:latin typeface="Arial"/>
                <a:cs typeface="Arial"/>
              </a:rPr>
              <a:t>communication, culture</a:t>
            </a:r>
            <a:r>
              <a:rPr lang="en-US">
                <a:latin typeface="Arial"/>
                <a:cs typeface="Arial"/>
              </a:rPr>
              <a:t> of trust,</a:t>
            </a:r>
            <a:r>
              <a:rPr lang="en-US" b="1">
                <a:latin typeface="Arial"/>
                <a:cs typeface="Arial"/>
              </a:rPr>
              <a:t> support</a:t>
            </a:r>
            <a:r>
              <a:rPr lang="en-US">
                <a:latin typeface="Arial"/>
                <a:cs typeface="Arial"/>
              </a:rPr>
              <a:t>, positive staff engagement, relationships, </a:t>
            </a:r>
            <a:r>
              <a:rPr lang="en-US" b="1">
                <a:latin typeface="Arial"/>
                <a:cs typeface="Arial"/>
              </a:rPr>
              <a:t>job conditions</a:t>
            </a:r>
            <a:r>
              <a:rPr lang="en-US">
                <a:latin typeface="Arial"/>
                <a:cs typeface="Arial"/>
              </a:rPr>
              <a:t> at all levels during uncertainty and business restructure can help retention. (</a:t>
            </a:r>
            <a:r>
              <a:rPr lang="en-US" err="1">
                <a:latin typeface="Arial"/>
                <a:cs typeface="Arial"/>
              </a:rPr>
              <a:t>Eksan</a:t>
            </a:r>
            <a:r>
              <a:rPr lang="en-US">
                <a:latin typeface="Arial"/>
                <a:cs typeface="Arial"/>
              </a:rPr>
              <a:t> et al 2022)</a:t>
            </a:r>
            <a:r>
              <a:rPr lang="en-GB">
                <a:latin typeface="Arial"/>
                <a:cs typeface="Arial"/>
              </a:rPr>
              <a:t>​</a:t>
            </a:r>
          </a:p>
        </p:txBody>
      </p:sp>
      <p:sp>
        <p:nvSpPr>
          <p:cNvPr id="11" name="TextBox 10">
            <a:extLst>
              <a:ext uri="{FF2B5EF4-FFF2-40B4-BE49-F238E27FC236}">
                <a16:creationId xmlns:a16="http://schemas.microsoft.com/office/drawing/2014/main" id="{23B0C026-E386-A605-A1CD-EBC872148D5A}"/>
              </a:ext>
            </a:extLst>
          </p:cNvPr>
          <p:cNvSpPr txBox="1"/>
          <p:nvPr/>
        </p:nvSpPr>
        <p:spPr>
          <a:xfrm>
            <a:off x="8379760" y="775172"/>
            <a:ext cx="3087329" cy="2585323"/>
          </a:xfrm>
          <a:prstGeom prst="rect">
            <a:avLst/>
          </a:prstGeom>
          <a:solidFill>
            <a:srgbClr val="00CC9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Training and development</a:t>
            </a:r>
            <a:r>
              <a:rPr lang="en-GB">
                <a:latin typeface="Arial"/>
                <a:cs typeface="Arial"/>
              </a:rPr>
              <a:t> for </a:t>
            </a:r>
            <a:r>
              <a:rPr lang="en-GB" b="1">
                <a:latin typeface="Arial"/>
                <a:cs typeface="Arial"/>
              </a:rPr>
              <a:t>leaders </a:t>
            </a:r>
            <a:r>
              <a:rPr lang="en-GB">
                <a:latin typeface="Arial"/>
                <a:cs typeface="Arial"/>
              </a:rPr>
              <a:t>and managers can improve skills create a </a:t>
            </a:r>
            <a:r>
              <a:rPr lang="en-GB" b="1">
                <a:latin typeface="Arial"/>
                <a:cs typeface="Arial"/>
              </a:rPr>
              <a:t>positive culture and approaches to change</a:t>
            </a:r>
            <a:r>
              <a:rPr lang="en-GB">
                <a:latin typeface="Arial"/>
                <a:cs typeface="Arial"/>
              </a:rPr>
              <a:t> ( </a:t>
            </a:r>
            <a:r>
              <a:rPr lang="en-GB" err="1">
                <a:latin typeface="Arial"/>
                <a:cs typeface="Arial"/>
              </a:rPr>
              <a:t>Kjellström</a:t>
            </a:r>
            <a:r>
              <a:rPr lang="en-GB">
                <a:latin typeface="Arial"/>
                <a:cs typeface="Arial"/>
              </a:rPr>
              <a:t> et al 2020 ) Leadership restructure if anonymous staff feedback suggests.​</a:t>
            </a:r>
          </a:p>
        </p:txBody>
      </p:sp>
      <p:sp>
        <p:nvSpPr>
          <p:cNvPr id="12" name="TextBox 11">
            <a:extLst>
              <a:ext uri="{FF2B5EF4-FFF2-40B4-BE49-F238E27FC236}">
                <a16:creationId xmlns:a16="http://schemas.microsoft.com/office/drawing/2014/main" id="{0EECFC6E-E5F6-9BF1-226C-5275C8D09C46}"/>
              </a:ext>
            </a:extLst>
          </p:cNvPr>
          <p:cNvSpPr txBox="1"/>
          <p:nvPr/>
        </p:nvSpPr>
        <p:spPr>
          <a:xfrm>
            <a:off x="349046" y="779205"/>
            <a:ext cx="4070552" cy="3139321"/>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Lessons learned from successful  EV leaders include</a:t>
            </a:r>
            <a:endParaRPr lang="en-US">
              <a:latin typeface="Arial"/>
              <a:cs typeface="Arial"/>
            </a:endParaRPr>
          </a:p>
          <a:p>
            <a:r>
              <a:rPr lang="en-GB" b="1">
                <a:latin typeface="Arial"/>
                <a:cs typeface="Arial"/>
              </a:rPr>
              <a:t>Dominant disruptive automobile innovation</a:t>
            </a:r>
            <a:r>
              <a:rPr lang="en-GB">
                <a:latin typeface="Arial"/>
                <a:cs typeface="Arial"/>
              </a:rPr>
              <a:t> and </a:t>
            </a:r>
            <a:r>
              <a:rPr lang="en-GB" b="1">
                <a:latin typeface="Arial"/>
                <a:cs typeface="Arial"/>
              </a:rPr>
              <a:t>design,</a:t>
            </a:r>
            <a:r>
              <a:rPr lang="en-GB">
                <a:latin typeface="Arial"/>
                <a:cs typeface="Arial"/>
              </a:rPr>
              <a:t> </a:t>
            </a:r>
            <a:r>
              <a:rPr lang="en-GB" b="1">
                <a:latin typeface="Arial"/>
                <a:cs typeface="Arial"/>
              </a:rPr>
              <a:t>technology</a:t>
            </a:r>
            <a:r>
              <a:rPr lang="en-GB">
                <a:latin typeface="Arial"/>
                <a:cs typeface="Arial"/>
              </a:rPr>
              <a:t> hardware </a:t>
            </a:r>
            <a:r>
              <a:rPr lang="en-GB" b="1">
                <a:latin typeface="Arial"/>
                <a:cs typeface="Arial"/>
              </a:rPr>
              <a:t>battery capacity</a:t>
            </a:r>
            <a:r>
              <a:rPr lang="en-GB">
                <a:latin typeface="Arial"/>
                <a:cs typeface="Arial"/>
              </a:rPr>
              <a:t> &amp; advance in car software, </a:t>
            </a:r>
            <a:r>
              <a:rPr lang="en-GB" b="1">
                <a:latin typeface="Arial"/>
                <a:cs typeface="Arial"/>
              </a:rPr>
              <a:t>iterative business model uses customer insights</a:t>
            </a:r>
            <a:r>
              <a:rPr lang="en-GB">
                <a:latin typeface="Arial"/>
                <a:cs typeface="Arial"/>
              </a:rPr>
              <a:t> is critical for mass market penetration (Chen and Perez 2015) </a:t>
            </a:r>
            <a:endParaRPr lang="en-GB">
              <a:latin typeface="Arial"/>
              <a:ea typeface="+mn-lt"/>
              <a:cs typeface="Arial"/>
            </a:endParaRPr>
          </a:p>
          <a:p>
            <a:endParaRPr lang="en-GB"/>
          </a:p>
          <a:p>
            <a:endParaRPr lang="en-GB"/>
          </a:p>
        </p:txBody>
      </p:sp>
      <p:sp>
        <p:nvSpPr>
          <p:cNvPr id="13" name="TextBox 12">
            <a:extLst>
              <a:ext uri="{FF2B5EF4-FFF2-40B4-BE49-F238E27FC236}">
                <a16:creationId xmlns:a16="http://schemas.microsoft.com/office/drawing/2014/main" id="{F6C290D9-3B10-4CBA-6D4B-7DE56C27F5F5}"/>
              </a:ext>
            </a:extLst>
          </p:cNvPr>
          <p:cNvSpPr txBox="1"/>
          <p:nvPr/>
        </p:nvSpPr>
        <p:spPr>
          <a:xfrm>
            <a:off x="201562" y="4373119"/>
            <a:ext cx="3057244" cy="2308324"/>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Arial"/>
                <a:cs typeface="Arial"/>
              </a:rPr>
              <a:t>Diverse</a:t>
            </a:r>
            <a:r>
              <a:rPr lang="en-GB">
                <a:solidFill>
                  <a:schemeClr val="bg1"/>
                </a:solidFill>
                <a:latin typeface="Arial"/>
                <a:cs typeface="Arial"/>
              </a:rPr>
              <a:t> electrification mass market </a:t>
            </a:r>
            <a:r>
              <a:rPr lang="en-GB" b="1">
                <a:solidFill>
                  <a:schemeClr val="bg1"/>
                </a:solidFill>
                <a:latin typeface="Arial"/>
                <a:cs typeface="Arial"/>
              </a:rPr>
              <a:t>vehicle portfolio</a:t>
            </a:r>
            <a:r>
              <a:rPr lang="en-GB">
                <a:solidFill>
                  <a:schemeClr val="bg1"/>
                </a:solidFill>
                <a:latin typeface="Arial"/>
                <a:cs typeface="Arial"/>
              </a:rPr>
              <a:t> </a:t>
            </a:r>
            <a:r>
              <a:rPr lang="en-GB" err="1">
                <a:solidFill>
                  <a:schemeClr val="bg1"/>
                </a:solidFill>
                <a:latin typeface="Arial"/>
                <a:cs typeface="Arial"/>
              </a:rPr>
              <a:t>E.g</a:t>
            </a:r>
            <a:r>
              <a:rPr lang="en-GB">
                <a:solidFill>
                  <a:schemeClr val="bg1"/>
                </a:solidFill>
                <a:latin typeface="Arial"/>
                <a:cs typeface="Arial"/>
              </a:rPr>
              <a:t> Cars, buses, motorbikes, scooters to </a:t>
            </a:r>
            <a:r>
              <a:rPr lang="en-GB" b="1">
                <a:solidFill>
                  <a:schemeClr val="bg1"/>
                </a:solidFill>
                <a:latin typeface="Arial"/>
                <a:cs typeface="Arial"/>
              </a:rPr>
              <a:t>meet different countries needs</a:t>
            </a:r>
            <a:r>
              <a:rPr lang="en-GB">
                <a:solidFill>
                  <a:schemeClr val="bg1"/>
                </a:solidFill>
                <a:latin typeface="Arial"/>
                <a:cs typeface="Arial"/>
              </a:rPr>
              <a:t> and </a:t>
            </a:r>
            <a:r>
              <a:rPr lang="en-GB" b="1">
                <a:solidFill>
                  <a:schemeClr val="bg1"/>
                </a:solidFill>
                <a:latin typeface="Arial"/>
                <a:cs typeface="Arial"/>
              </a:rPr>
              <a:t>segments</a:t>
            </a:r>
            <a:r>
              <a:rPr lang="en-GB">
                <a:solidFill>
                  <a:schemeClr val="bg1"/>
                </a:solidFill>
                <a:latin typeface="Arial"/>
                <a:cs typeface="Arial"/>
              </a:rPr>
              <a:t> (Cornet 2021) </a:t>
            </a:r>
          </a:p>
        </p:txBody>
      </p:sp>
      <p:sp>
        <p:nvSpPr>
          <p:cNvPr id="14" name="TextBox 13">
            <a:extLst>
              <a:ext uri="{FF2B5EF4-FFF2-40B4-BE49-F238E27FC236}">
                <a16:creationId xmlns:a16="http://schemas.microsoft.com/office/drawing/2014/main" id="{C7E2218B-008F-09AD-45CB-DBF07D678EC2}"/>
              </a:ext>
            </a:extLst>
          </p:cNvPr>
          <p:cNvSpPr txBox="1"/>
          <p:nvPr/>
        </p:nvSpPr>
        <p:spPr>
          <a:xfrm>
            <a:off x="4503176" y="4552335"/>
            <a:ext cx="5041490" cy="2031325"/>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Segoe UI"/>
              </a:rPr>
              <a:t>Hondas talent, partnerships</a:t>
            </a:r>
            <a:r>
              <a:rPr lang="en-GB">
                <a:latin typeface="Arial"/>
                <a:cs typeface="Segoe UI"/>
              </a:rPr>
              <a:t> &amp; </a:t>
            </a:r>
            <a:r>
              <a:rPr lang="en-GB" b="1">
                <a:latin typeface="Arial"/>
                <a:cs typeface="Segoe UI"/>
              </a:rPr>
              <a:t>business model  </a:t>
            </a:r>
            <a:r>
              <a:rPr lang="en-GB">
                <a:latin typeface="Arial"/>
                <a:cs typeface="Segoe UI"/>
              </a:rPr>
              <a:t>structure is key for achieving innovation, financial and environmental (</a:t>
            </a:r>
            <a:r>
              <a:rPr lang="en-GB" err="1">
                <a:latin typeface="Arial"/>
                <a:cs typeface="Segoe UI"/>
              </a:rPr>
              <a:t>Jakinski</a:t>
            </a:r>
            <a:r>
              <a:rPr lang="en-GB">
                <a:latin typeface="Arial"/>
                <a:cs typeface="Segoe UI"/>
              </a:rPr>
              <a:t> et al 2021)</a:t>
            </a:r>
            <a:r>
              <a:rPr lang="en-GB" b="1">
                <a:latin typeface="Arial"/>
                <a:cs typeface="Segoe UI"/>
              </a:rPr>
              <a:t> goals</a:t>
            </a:r>
            <a:r>
              <a:rPr lang="en-GB">
                <a:latin typeface="Arial"/>
                <a:cs typeface="Segoe UI"/>
              </a:rPr>
              <a:t> and charging infrastructure ( Lamonica and Ryan 2022)</a:t>
            </a:r>
            <a:endParaRPr lang="en-US">
              <a:latin typeface="Arial"/>
              <a:cs typeface="Segoe UI"/>
            </a:endParaRPr>
          </a:p>
          <a:p>
            <a:r>
              <a:rPr lang="en-GB">
                <a:cs typeface="Segoe UI"/>
              </a:rPr>
              <a:t>​</a:t>
            </a:r>
          </a:p>
        </p:txBody>
      </p:sp>
      <p:pic>
        <p:nvPicPr>
          <p:cNvPr id="15" name="Picture 15">
            <a:extLst>
              <a:ext uri="{FF2B5EF4-FFF2-40B4-BE49-F238E27FC236}">
                <a16:creationId xmlns:a16="http://schemas.microsoft.com/office/drawing/2014/main" id="{2167632F-88C5-6184-10FB-F07807536E9F}"/>
              </a:ext>
            </a:extLst>
          </p:cNvPr>
          <p:cNvPicPr>
            <a:picLocks noChangeAspect="1"/>
          </p:cNvPicPr>
          <p:nvPr/>
        </p:nvPicPr>
        <p:blipFill>
          <a:blip r:embed="rId2"/>
          <a:stretch>
            <a:fillRect/>
          </a:stretch>
        </p:blipFill>
        <p:spPr>
          <a:xfrm>
            <a:off x="2106562" y="3254175"/>
            <a:ext cx="1961756" cy="1175305"/>
          </a:xfrm>
          <a:prstGeom prst="rect">
            <a:avLst/>
          </a:prstGeom>
        </p:spPr>
      </p:pic>
      <p:pic>
        <p:nvPicPr>
          <p:cNvPr id="16" name="Picture 16" descr="A picture containing text, person, engine&#10;&#10;Description automatically generated">
            <a:extLst>
              <a:ext uri="{FF2B5EF4-FFF2-40B4-BE49-F238E27FC236}">
                <a16:creationId xmlns:a16="http://schemas.microsoft.com/office/drawing/2014/main" id="{9E7072C0-6C1E-1AAA-05C2-1E95D0CC6D00}"/>
              </a:ext>
            </a:extLst>
          </p:cNvPr>
          <p:cNvPicPr>
            <a:picLocks noChangeAspect="1"/>
          </p:cNvPicPr>
          <p:nvPr/>
        </p:nvPicPr>
        <p:blipFill>
          <a:blip r:embed="rId3"/>
          <a:stretch>
            <a:fillRect/>
          </a:stretch>
        </p:blipFill>
        <p:spPr>
          <a:xfrm>
            <a:off x="9357852" y="4555057"/>
            <a:ext cx="2558845" cy="1766818"/>
          </a:xfrm>
          <a:prstGeom prst="rect">
            <a:avLst/>
          </a:prstGeom>
        </p:spPr>
      </p:pic>
      <p:pic>
        <p:nvPicPr>
          <p:cNvPr id="17" name="Picture 17" descr="A picture containing porcelain&#10;&#10;Description automatically generated">
            <a:extLst>
              <a:ext uri="{FF2B5EF4-FFF2-40B4-BE49-F238E27FC236}">
                <a16:creationId xmlns:a16="http://schemas.microsoft.com/office/drawing/2014/main" id="{9768123B-7F6D-04F6-6324-A0D297CBF76E}"/>
              </a:ext>
            </a:extLst>
          </p:cNvPr>
          <p:cNvPicPr>
            <a:picLocks noChangeAspect="1"/>
          </p:cNvPicPr>
          <p:nvPr/>
        </p:nvPicPr>
        <p:blipFill>
          <a:blip r:embed="rId4"/>
          <a:stretch>
            <a:fillRect/>
          </a:stretch>
        </p:blipFill>
        <p:spPr>
          <a:xfrm>
            <a:off x="3132528" y="4945840"/>
            <a:ext cx="1280651" cy="1239132"/>
          </a:xfrm>
          <a:prstGeom prst="rect">
            <a:avLst/>
          </a:prstGeom>
        </p:spPr>
      </p:pic>
      <p:pic>
        <p:nvPicPr>
          <p:cNvPr id="19" name="Picture 19">
            <a:extLst>
              <a:ext uri="{FF2B5EF4-FFF2-40B4-BE49-F238E27FC236}">
                <a16:creationId xmlns:a16="http://schemas.microsoft.com/office/drawing/2014/main" id="{CA35185C-B662-738D-3EB7-634E642C57D7}"/>
              </a:ext>
            </a:extLst>
          </p:cNvPr>
          <p:cNvPicPr>
            <a:picLocks noChangeAspect="1"/>
          </p:cNvPicPr>
          <p:nvPr/>
        </p:nvPicPr>
        <p:blipFill>
          <a:blip r:embed="rId5"/>
          <a:stretch>
            <a:fillRect/>
          </a:stretch>
        </p:blipFill>
        <p:spPr>
          <a:xfrm>
            <a:off x="4557838" y="3128309"/>
            <a:ext cx="3087329" cy="1296060"/>
          </a:xfrm>
          <a:prstGeom prst="rect">
            <a:avLst/>
          </a:prstGeom>
        </p:spPr>
      </p:pic>
      <p:sp>
        <p:nvSpPr>
          <p:cNvPr id="3" name="TextBox 2">
            <a:extLst>
              <a:ext uri="{FF2B5EF4-FFF2-40B4-BE49-F238E27FC236}">
                <a16:creationId xmlns:a16="http://schemas.microsoft.com/office/drawing/2014/main" id="{C587621A-05B4-66E6-DBC9-DAFA143D844A}"/>
              </a:ext>
            </a:extLst>
          </p:cNvPr>
          <p:cNvSpPr txBox="1"/>
          <p:nvPr/>
        </p:nvSpPr>
        <p:spPr>
          <a:xfrm>
            <a:off x="7861678" y="3343702"/>
            <a:ext cx="4063051" cy="1200329"/>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Arial"/>
                <a:cs typeface="Arial"/>
              </a:rPr>
              <a:t>Zainol et al (2020)  Electrification change programme is effective; a company </a:t>
            </a:r>
            <a:r>
              <a:rPr lang="en-GB" b="1">
                <a:latin typeface="Arial"/>
                <a:ea typeface="Arial"/>
                <a:cs typeface="Arial"/>
              </a:rPr>
              <a:t>reaches goals</a:t>
            </a:r>
            <a:r>
              <a:rPr lang="en-GB">
                <a:latin typeface="Arial"/>
                <a:ea typeface="Arial"/>
                <a:cs typeface="Arial"/>
              </a:rPr>
              <a:t> &amp; </a:t>
            </a:r>
            <a:r>
              <a:rPr lang="en-GB" b="1">
                <a:latin typeface="Arial"/>
                <a:ea typeface="Arial"/>
                <a:cs typeface="Arial"/>
              </a:rPr>
              <a:t>efficiency is increased</a:t>
            </a:r>
            <a:endParaRPr lang="en-GB" b="1">
              <a:latin typeface="Arial"/>
              <a:cs typeface="Arial"/>
            </a:endParaRPr>
          </a:p>
        </p:txBody>
      </p:sp>
    </p:spTree>
    <p:extLst>
      <p:ext uri="{BB962C8B-B14F-4D97-AF65-F5344CB8AC3E}">
        <p14:creationId xmlns:p14="http://schemas.microsoft.com/office/powerpoint/2010/main" val="91504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5" y="-372323"/>
            <a:ext cx="9371949" cy="118356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47397" y="1346796"/>
            <a:ext cx="9371948" cy="4620682"/>
          </a:xfrm>
        </p:spPr>
        <p:txBody>
          <a:bodyPr vert="horz" lIns="91440" tIns="45720" rIns="91440" bIns="45720" rtlCol="0" anchor="t">
            <a:normAutofit/>
          </a:bodyPr>
          <a:lstStyle/>
          <a:p>
            <a:pPr marL="0" indent="0">
              <a:buNone/>
            </a:pPr>
            <a:endParaRPr lang="en-GB" sz="1200">
              <a:latin typeface="Arial" panose="020B0604020202020204" pitchFamily="34" charset="0"/>
              <a:cs typeface="Arial" panose="020B0604020202020204" pitchFamily="34" charset="0"/>
            </a:endParaRPr>
          </a:p>
          <a:p>
            <a:pPr marL="210185" indent="-210185"/>
            <a:endParaRPr lang="en-GB" sz="1300">
              <a:latin typeface="Arial" panose="020B0604020202020204" pitchFamily="34" charset="0"/>
              <a:cs typeface="Arial" panose="020B0604020202020204" pitchFamily="34" charset="0"/>
            </a:endParaRPr>
          </a:p>
          <a:p>
            <a:pPr marL="210185" indent="-210185"/>
            <a:endParaRPr lang="en-GB" sz="1400">
              <a:latin typeface="Times New Roman" panose="02020603050405020304" pitchFamily="18" charset="0"/>
              <a:cs typeface="Times New Roman" panose="02020603050405020304" pitchFamily="18" charset="0"/>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11</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
        <p:nvSpPr>
          <p:cNvPr id="3" name="TextBox 2">
            <a:extLst>
              <a:ext uri="{FF2B5EF4-FFF2-40B4-BE49-F238E27FC236}">
                <a16:creationId xmlns:a16="http://schemas.microsoft.com/office/drawing/2014/main" id="{3690FE65-0120-A459-312B-218C4BE117D0}"/>
              </a:ext>
            </a:extLst>
          </p:cNvPr>
          <p:cNvSpPr txBox="1"/>
          <p:nvPr/>
        </p:nvSpPr>
        <p:spPr>
          <a:xfrm>
            <a:off x="881743" y="1023257"/>
            <a:ext cx="1041762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300">
                <a:latin typeface="Arial"/>
                <a:ea typeface="+mn-lt"/>
                <a:cs typeface="+mn-lt"/>
              </a:rPr>
              <a:t>Arta, L. (2020). Kurt Lewins  Forcefield Analysis, Models of Change in Organizations: The Case of XYZ Construction. International Journal of Economics and Business Administration, VIII(Issue 3), pp.407–415. doi:10.35808/</a:t>
            </a:r>
            <a:r>
              <a:rPr lang="en-GB" sz="1300" err="1">
                <a:latin typeface="Arial"/>
                <a:ea typeface="+mn-lt"/>
                <a:cs typeface="+mn-lt"/>
              </a:rPr>
              <a:t>ijeba</a:t>
            </a:r>
            <a:r>
              <a:rPr lang="en-GB" sz="1300">
                <a:latin typeface="Arial"/>
                <a:ea typeface="+mn-lt"/>
                <a:cs typeface="+mn-lt"/>
              </a:rPr>
              <a:t>/525. </a:t>
            </a:r>
            <a:endParaRPr lang="en-US" sz="1300">
              <a:latin typeface="Arial"/>
              <a:cs typeface="Arial"/>
            </a:endParaRP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Barker, A. and Campbell, P. (2018). Brexit - Honda faces the real cost of Brexit in a former Spitfire plant. [online] </a:t>
            </a:r>
            <a:r>
              <a:rPr lang="en-GB" sz="1300" u="sng">
                <a:latin typeface="Arial"/>
                <a:ea typeface="+mn-lt"/>
                <a:cs typeface="+mn-lt"/>
                <a:hlinkClick r:id="rId2"/>
              </a:rPr>
              <a:t>www.ft.com</a:t>
            </a:r>
            <a:r>
              <a:rPr lang="en-GB" sz="1300">
                <a:latin typeface="Arial"/>
                <a:ea typeface="+mn-lt"/>
                <a:cs typeface="+mn-lt"/>
              </a:rPr>
              <a:t>. Available at: </a:t>
            </a:r>
            <a:r>
              <a:rPr lang="en-GB" sz="1300" u="sng">
                <a:latin typeface="Arial"/>
                <a:ea typeface="+mn-lt"/>
                <a:cs typeface="+mn-lt"/>
                <a:hlinkClick r:id="rId3"/>
              </a:rPr>
              <a:t>https://www.ft.com/content/8f46b0d4-77b6-11e8</a:t>
            </a:r>
            <a:r>
              <a:rPr lang="en-GB" sz="1300">
                <a:latin typeface="Arial"/>
                <a:ea typeface="+mn-lt"/>
                <a:cs typeface="+mn-lt"/>
              </a:rPr>
              <a:t> </a:t>
            </a: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Baik, Y., Hensley, R., Hertzke, P. and </a:t>
            </a:r>
            <a:r>
              <a:rPr lang="en-GB" sz="1300" err="1">
                <a:latin typeface="Arial"/>
                <a:ea typeface="+mn-lt"/>
                <a:cs typeface="+mn-lt"/>
              </a:rPr>
              <a:t>Knupfer</a:t>
            </a:r>
            <a:r>
              <a:rPr lang="en-GB" sz="1300">
                <a:latin typeface="Arial"/>
                <a:ea typeface="+mn-lt"/>
                <a:cs typeface="+mn-lt"/>
              </a:rPr>
              <a:t>, S. (2019). Making electric vehicles profitable. [online] McKinsey &amp; Company. Available at: </a:t>
            </a:r>
            <a:r>
              <a:rPr lang="en-GB" sz="1300" u="sng">
                <a:latin typeface="Arial"/>
                <a:ea typeface="+mn-lt"/>
                <a:cs typeface="+mn-lt"/>
                <a:hlinkClick r:id="rId4"/>
              </a:rPr>
              <a:t>https://www.mckinsey.com/industries/automotive-and-assembly/our-insights/making-electric-vehicles-profitable</a:t>
            </a:r>
            <a:r>
              <a:rPr lang="en-GB" sz="1300">
                <a:latin typeface="Arial"/>
                <a:ea typeface="+mn-lt"/>
                <a:cs typeface="+mn-lt"/>
              </a:rPr>
              <a:t> [Accessed 20 Jun. 2022]. </a:t>
            </a: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Belhadi, A. (2020). Manufacturing and service supply chain resilience to the COVID-19 outbreak: Lessons learned from the automobile and airline industries. Technological Forecasting and Social Change, [online] 163(4), p.120447. doi:10.1016/j.techfore.2020.120447.</a:t>
            </a: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Bellan, R. (2022). Honda to launch 30 EV models by 2030. [online] TechCrunch. Available at: </a:t>
            </a:r>
            <a:r>
              <a:rPr lang="en-GB" sz="1300" u="sng">
                <a:latin typeface="Arial"/>
                <a:ea typeface="+mn-lt"/>
                <a:cs typeface="+mn-lt"/>
                <a:hlinkClick r:id="rId5"/>
              </a:rPr>
              <a:t>https://techcrunch.com/2022/04/11/honda-to-launch-30-ev-models-by-2030/</a:t>
            </a:r>
            <a:r>
              <a:rPr lang="en-GB" sz="1300">
                <a:latin typeface="Arial"/>
                <a:ea typeface="+mn-lt"/>
                <a:cs typeface="+mn-lt"/>
              </a:rPr>
              <a:t> [Accessed 15 May 2022]. Bernstein, S.L., Weiss, J. and Curry, L. (2020). Visualizing implementation: contextual and organizational support mapping of stakeholders (COSMOS). Implementation Science Communications, 1(1). doi:10.1186/s43058-020-00030-8.</a:t>
            </a: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Burnes, B. (2004). Kurt Lewin and the Planned Approach to change: a re-appraisal. Journal of Management Studies, [online] 41(6), pp.977–1002. </a:t>
            </a:r>
            <a:r>
              <a:rPr lang="en-GB" sz="1300" err="1">
                <a:latin typeface="Arial"/>
                <a:ea typeface="+mn-lt"/>
                <a:cs typeface="+mn-lt"/>
              </a:rPr>
              <a:t>doi:https</a:t>
            </a:r>
            <a:r>
              <a:rPr lang="en-GB" sz="1300">
                <a:latin typeface="Arial"/>
                <a:ea typeface="+mn-lt"/>
                <a:cs typeface="+mn-lt"/>
              </a:rPr>
              <a:t>://doi.org/10.1111/j.1467-6486.2004.00463.x. </a:t>
            </a:r>
          </a:p>
          <a:p>
            <a:pPr marL="285750" indent="-285750">
              <a:buFont typeface="Arial"/>
              <a:buChar char="•"/>
            </a:pPr>
            <a:endParaRPr lang="en-GB" sz="1300">
              <a:latin typeface="Arial"/>
              <a:ea typeface="+mn-lt"/>
              <a:cs typeface="+mn-lt"/>
            </a:endParaRPr>
          </a:p>
          <a:p>
            <a:pPr marL="285750" indent="-285750">
              <a:buFont typeface="Arial"/>
              <a:buChar char="•"/>
            </a:pPr>
            <a:r>
              <a:rPr lang="en-GB" sz="1300" err="1">
                <a:latin typeface="Arial"/>
                <a:ea typeface="+mn-lt"/>
                <a:cs typeface="+mn-lt"/>
              </a:rPr>
              <a:t>Bugubayeva</a:t>
            </a:r>
            <a:r>
              <a:rPr lang="en-GB" sz="1300">
                <a:latin typeface="Arial"/>
                <a:ea typeface="+mn-lt"/>
                <a:cs typeface="+mn-lt"/>
              </a:rPr>
              <a:t>, R., </a:t>
            </a:r>
            <a:r>
              <a:rPr lang="en-GB" sz="1300" err="1">
                <a:latin typeface="Arial"/>
                <a:ea typeface="+mn-lt"/>
                <a:cs typeface="+mn-lt"/>
              </a:rPr>
              <a:t>Sansyzbayevna</a:t>
            </a:r>
            <a:r>
              <a:rPr lang="en-GB" sz="1300">
                <a:latin typeface="Arial"/>
                <a:ea typeface="+mn-lt"/>
                <a:cs typeface="+mn-lt"/>
              </a:rPr>
              <a:t>, R. and </a:t>
            </a:r>
            <a:r>
              <a:rPr lang="en-GB" sz="1300" err="1">
                <a:latin typeface="Arial"/>
                <a:ea typeface="+mn-lt"/>
                <a:cs typeface="+mn-lt"/>
              </a:rPr>
              <a:t>Teczke</a:t>
            </a:r>
            <a:r>
              <a:rPr lang="en-GB" sz="1300">
                <a:latin typeface="Arial"/>
                <a:ea typeface="+mn-lt"/>
                <a:cs typeface="+mn-lt"/>
              </a:rPr>
              <a:t>, M. (2017). Approaches and models for change management. </a:t>
            </a:r>
            <a:r>
              <a:rPr lang="en-GB" sz="1300" i="1">
                <a:latin typeface="Arial"/>
                <a:ea typeface="+mn-lt"/>
                <a:cs typeface="+mn-lt"/>
              </a:rPr>
              <a:t>Jagiellonian Journal of Management</a:t>
            </a:r>
            <a:r>
              <a:rPr lang="en-GB" sz="1300">
                <a:latin typeface="Arial"/>
                <a:ea typeface="+mn-lt"/>
                <a:cs typeface="+mn-lt"/>
              </a:rPr>
              <a:t>, [online] 3(3), pp.195–208. doi:10.4467/2450114xjjm.17.014.9785.</a:t>
            </a:r>
          </a:p>
          <a:p>
            <a:pPr marL="285750" indent="-285750">
              <a:buFont typeface="Arial"/>
              <a:buChar char="•"/>
            </a:pPr>
            <a:endParaRPr lang="en-GB" sz="1300">
              <a:latin typeface="Arial"/>
              <a:ea typeface="+mn-lt"/>
              <a:cs typeface="+mn-lt"/>
            </a:endParaRPr>
          </a:p>
          <a:p>
            <a:pPr marL="285750" indent="-285750">
              <a:buFont typeface="Arial"/>
              <a:buChar char="•"/>
            </a:pPr>
            <a:r>
              <a:rPr lang="en-GB" sz="1300">
                <a:latin typeface="Arial"/>
                <a:ea typeface="+mn-lt"/>
                <a:cs typeface="+mn-lt"/>
              </a:rPr>
              <a:t>Chávez, S. and Campbell, P. (2022). GM and Honda expand tie-up to develop millions of affordable electric vehicles. Financial Times. [online] 5 Apr. Available at: </a:t>
            </a:r>
            <a:r>
              <a:rPr lang="en-GB" sz="1300" u="sng">
                <a:latin typeface="Arial"/>
                <a:ea typeface="+mn-lt"/>
                <a:cs typeface="+mn-lt"/>
                <a:hlinkClick r:id="rId6"/>
              </a:rPr>
              <a:t>https://www.ft.com/content/94150250-8d50-4b75-850b-44dd65d8ee7f</a:t>
            </a:r>
            <a:r>
              <a:rPr lang="en-GB" sz="1300">
                <a:latin typeface="Arial"/>
                <a:ea typeface="+mn-lt"/>
                <a:cs typeface="+mn-lt"/>
              </a:rPr>
              <a:t> [Accessed 18 May 2022].</a:t>
            </a:r>
          </a:p>
          <a:p>
            <a:pPr marL="285750" indent="-285750">
              <a:buFont typeface="Arial"/>
              <a:buChar char="•"/>
            </a:pPr>
            <a:endParaRPr lang="en-GB" sz="1300">
              <a:latin typeface="Arial"/>
              <a:ea typeface="+mn-lt"/>
              <a:cs typeface="+mn-lt"/>
            </a:endParaRPr>
          </a:p>
          <a:p>
            <a:pPr marL="285750" indent="-285750" algn="l">
              <a:buFont typeface="Arial"/>
              <a:buChar char="•"/>
            </a:pPr>
            <a:endParaRPr lang="en-GB" sz="1300">
              <a:latin typeface="Arial"/>
              <a:cs typeface="Arial"/>
            </a:endParaRPr>
          </a:p>
        </p:txBody>
      </p:sp>
    </p:spTree>
    <p:extLst>
      <p:ext uri="{BB962C8B-B14F-4D97-AF65-F5344CB8AC3E}">
        <p14:creationId xmlns:p14="http://schemas.microsoft.com/office/powerpoint/2010/main" val="1611678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025" y="-66386"/>
            <a:ext cx="9371949" cy="118356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410027" y="1213435"/>
            <a:ext cx="9258217" cy="4973248"/>
          </a:xfrm>
        </p:spPr>
        <p:txBody>
          <a:bodyPr vert="horz" lIns="91440" tIns="45720" rIns="91440" bIns="45720" rtlCol="0" anchor="t">
            <a:normAutofit fontScale="92500" lnSpcReduction="10000"/>
          </a:bodyPr>
          <a:lstStyle/>
          <a:p>
            <a:pPr marL="210185" indent="-210185"/>
            <a:endParaRPr lang="en-GB" sz="1200">
              <a:latin typeface="Arial"/>
              <a:cs typeface="Times New Roman"/>
            </a:endParaRPr>
          </a:p>
          <a:p>
            <a:pPr marL="210185" indent="-210185">
              <a:lnSpc>
                <a:spcPct val="100000"/>
              </a:lnSpc>
              <a:spcBef>
                <a:spcPts val="0"/>
              </a:spcBef>
            </a:pPr>
            <a:r>
              <a:rPr lang="en-GB" sz="1200">
                <a:latin typeface="Arial"/>
                <a:ea typeface="+mn-lt"/>
                <a:cs typeface="+mn-lt"/>
              </a:rPr>
              <a:t>Cornet, A. (2021). </a:t>
            </a:r>
            <a:r>
              <a:rPr lang="en-GB" sz="1200" i="1">
                <a:latin typeface="Arial"/>
                <a:ea typeface="+mn-lt"/>
                <a:cs typeface="+mn-lt"/>
              </a:rPr>
              <a:t>Why the future involves e-mobility | McKinsey</a:t>
            </a:r>
            <a:r>
              <a:rPr lang="en-GB" sz="1200">
                <a:latin typeface="Arial"/>
                <a:ea typeface="+mn-lt"/>
                <a:cs typeface="+mn-lt"/>
              </a:rPr>
              <a:t>. [online] www.mckinsey.com. Available at: https://www.mckinsey.com/industries/automotive-and-assembly/our-insights/why-the-automotive-future-is-electric [Accessed 15 Jul. 2022].</a:t>
            </a:r>
            <a:endParaRPr lang="en-US" sz="1200">
              <a:latin typeface="Arial"/>
              <a:ea typeface="+mn-lt"/>
              <a:cs typeface="+mn-lt"/>
            </a:endParaRPr>
          </a:p>
          <a:p>
            <a:pPr marL="210185" indent="-210185">
              <a:lnSpc>
                <a:spcPct val="100000"/>
              </a:lnSpc>
              <a:spcBef>
                <a:spcPts val="0"/>
              </a:spcBef>
            </a:pPr>
            <a:endParaRPr lang="en-GB" sz="1200">
              <a:latin typeface="Arial"/>
              <a:cs typeface="Times New Roman"/>
            </a:endParaRPr>
          </a:p>
          <a:p>
            <a:pPr marL="210185" indent="-210185">
              <a:lnSpc>
                <a:spcPct val="100000"/>
              </a:lnSpc>
              <a:spcBef>
                <a:spcPts val="0"/>
              </a:spcBef>
            </a:pPr>
            <a:r>
              <a:rPr lang="en-GB" sz="1200" err="1">
                <a:latin typeface="Arial"/>
                <a:cs typeface="Times New Roman"/>
              </a:rPr>
              <a:t>Cheishvili</a:t>
            </a:r>
            <a:r>
              <a:rPr lang="en-GB" sz="1200">
                <a:latin typeface="Arial"/>
                <a:cs typeface="Times New Roman"/>
              </a:rPr>
              <a:t>, J., Zarnadze, I. and Zarnadze, S. (2017). Management of Change Delivery Decision Making Through the Force Field Analysis in Georgia. IRA-International Journal of Management &amp; Social Sciences (ISSN 2455-2267), 6(3), p.411. doi:10.21013/jmss.v6.n3.p7.</a:t>
            </a:r>
            <a:endParaRPr lang="en-US" sz="1200">
              <a:latin typeface="Arial"/>
              <a:ea typeface="+mn-lt"/>
              <a:cs typeface="+mn-lt"/>
            </a:endParaRPr>
          </a:p>
          <a:p>
            <a:pPr marL="210185" indent="-210185">
              <a:lnSpc>
                <a:spcPct val="100000"/>
              </a:lnSpc>
              <a:spcBef>
                <a:spcPts val="0"/>
              </a:spcBef>
            </a:pPr>
            <a:endParaRPr lang="en-GB" sz="1200">
              <a:latin typeface="Arial"/>
              <a:cs typeface="Times New Roman"/>
            </a:endParaRPr>
          </a:p>
          <a:p>
            <a:pPr marL="210185" indent="-210185">
              <a:lnSpc>
                <a:spcPct val="100000"/>
              </a:lnSpc>
              <a:spcBef>
                <a:spcPts val="0"/>
              </a:spcBef>
            </a:pPr>
            <a:r>
              <a:rPr lang="en-GB" sz="1200">
                <a:latin typeface="Arial"/>
                <a:cs typeface="Times New Roman"/>
              </a:rPr>
              <a:t>Chen, Y. and Perez, Y. (2015). Business Model Design: Lessons Learned from Tesla Motors. [online] ResearchGate, Conference: GERPISA International </a:t>
            </a:r>
            <a:r>
              <a:rPr lang="en-GB" sz="1200" err="1">
                <a:latin typeface="Arial"/>
                <a:cs typeface="Times New Roman"/>
              </a:rPr>
              <a:t>ConferenceAt</a:t>
            </a:r>
            <a:r>
              <a:rPr lang="en-GB" sz="1200">
                <a:latin typeface="Arial"/>
                <a:cs typeface="Times New Roman"/>
              </a:rPr>
              <a:t>: ENS Cachan France, Electric Car analysis. Available at: </a:t>
            </a:r>
            <a:r>
              <a:rPr lang="en-GB" sz="1200" u="sng">
                <a:latin typeface="Arial"/>
                <a:cs typeface="Times New Roman"/>
                <a:hlinkClick r:id="rId2"/>
              </a:rPr>
              <a:t>https://www.researchgate.net/publication/277675857_Business_Model_Design_Lessons_Learned_from_Tesla_Motors</a:t>
            </a:r>
            <a:r>
              <a:rPr lang="en-GB" sz="1200">
                <a:latin typeface="Arial"/>
                <a:cs typeface="Times New Roman"/>
              </a:rPr>
              <a:t> [Accessed 15 Jul. 2022].</a:t>
            </a:r>
            <a:endParaRPr lang="en-GB">
              <a:latin typeface="Arial"/>
              <a:cs typeface="Arial"/>
            </a:endParaRPr>
          </a:p>
          <a:p>
            <a:pPr marL="210185" indent="-210185"/>
            <a:r>
              <a:rPr lang="en-GB" sz="1200" err="1">
                <a:latin typeface="Arial"/>
                <a:ea typeface="+mn-lt"/>
                <a:cs typeface="+mn-lt"/>
              </a:rPr>
              <a:t>Damawan</a:t>
            </a:r>
            <a:r>
              <a:rPr lang="en-GB" sz="1200">
                <a:latin typeface="Arial"/>
                <a:ea typeface="+mn-lt"/>
                <a:cs typeface="+mn-lt"/>
              </a:rPr>
              <a:t>, A.H. and Azizah, S. (2020). Resistance to Change: Causes and Strategies as an Organizational Challenge. Proceedings of the 5th ASEAN Conference on Psychology, Counselling, and Humanities (ACPCH 2019), [online] 395. doi:10.2991/assehr.k.200120.010.</a:t>
            </a:r>
          </a:p>
          <a:p>
            <a:pPr marL="210185" indent="-210185"/>
            <a:r>
              <a:rPr lang="en-GB" sz="1200" err="1">
                <a:latin typeface="Arial"/>
                <a:ea typeface="+mn-lt"/>
                <a:cs typeface="+mn-lt"/>
              </a:rPr>
              <a:t>Diebner</a:t>
            </a:r>
            <a:r>
              <a:rPr lang="en-GB" sz="1200">
                <a:latin typeface="Arial"/>
                <a:ea typeface="+mn-lt"/>
                <a:cs typeface="+mn-lt"/>
              </a:rPr>
              <a:t>, R., Silliman, E., Ungerman, K. and </a:t>
            </a:r>
            <a:r>
              <a:rPr lang="en-GB" sz="1200" err="1">
                <a:latin typeface="Arial"/>
                <a:ea typeface="+mn-lt"/>
                <a:cs typeface="+mn-lt"/>
              </a:rPr>
              <a:t>Vancauwenberghe</a:t>
            </a:r>
            <a:r>
              <a:rPr lang="en-GB" sz="1200">
                <a:latin typeface="Arial"/>
                <a:ea typeface="+mn-lt"/>
                <a:cs typeface="+mn-lt"/>
              </a:rPr>
              <a:t>, M. (2020). </a:t>
            </a:r>
            <a:r>
              <a:rPr lang="en-GB" sz="1200" i="1">
                <a:latin typeface="Arial"/>
                <a:ea typeface="+mn-lt"/>
                <a:cs typeface="+mn-lt"/>
              </a:rPr>
              <a:t>Adapting customer experience during coronavirus | McKinsey</a:t>
            </a:r>
            <a:r>
              <a:rPr lang="en-GB" sz="1200">
                <a:latin typeface="Arial"/>
                <a:ea typeface="+mn-lt"/>
                <a:cs typeface="+mn-lt"/>
              </a:rPr>
              <a:t>. [online] </a:t>
            </a:r>
            <a:r>
              <a:rPr lang="en-GB" sz="1200" u="sng">
                <a:latin typeface="Arial"/>
                <a:ea typeface="+mn-lt"/>
                <a:cs typeface="+mn-lt"/>
                <a:hlinkClick r:id="rId3"/>
              </a:rPr>
              <a:t>www.mckinsey.com</a:t>
            </a:r>
            <a:r>
              <a:rPr lang="en-GB" sz="1200">
                <a:latin typeface="Arial"/>
                <a:ea typeface="+mn-lt"/>
                <a:cs typeface="+mn-lt"/>
              </a:rPr>
              <a:t>. Available at: </a:t>
            </a:r>
            <a:r>
              <a:rPr lang="en-GB" sz="1200" u="sng">
                <a:latin typeface="Arial"/>
                <a:ea typeface="+mn-lt"/>
                <a:cs typeface="+mn-lt"/>
                <a:hlinkClick r:id="rId4"/>
              </a:rPr>
              <a:t>https://www.mckinsey.com/business-functions/growth-marketing-and-sales/our-insights/adapting-customer-experience-in-the-time-of-coronavirus</a:t>
            </a:r>
            <a:r>
              <a:rPr lang="en-GB" sz="1200">
                <a:latin typeface="Arial"/>
                <a:ea typeface="+mn-lt"/>
                <a:cs typeface="+mn-lt"/>
              </a:rPr>
              <a:t> [Accessed 1 Aug. 2022].</a:t>
            </a:r>
          </a:p>
          <a:p>
            <a:pPr marL="210185" indent="-210185"/>
            <a:r>
              <a:rPr lang="en-GB" sz="1200">
                <a:latin typeface="Arial"/>
                <a:ea typeface="+mn-lt"/>
                <a:cs typeface="+mn-lt"/>
              </a:rPr>
              <a:t>ECEEE (2022). European Council for An Energy Efficient Economy - Lawmakers back EU-wide ban on new fossil fuel cars from 2035, despite strong lobbying. [online] </a:t>
            </a:r>
            <a:r>
              <a:rPr lang="en-GB" sz="1200" u="sng">
                <a:latin typeface="Arial"/>
                <a:ea typeface="+mn-lt"/>
                <a:cs typeface="+mn-lt"/>
                <a:hlinkClick r:id="rId5"/>
              </a:rPr>
              <a:t>www.eceee.org</a:t>
            </a:r>
            <a:r>
              <a:rPr lang="en-GB" sz="1200">
                <a:latin typeface="Arial"/>
                <a:ea typeface="+mn-lt"/>
                <a:cs typeface="+mn-lt"/>
              </a:rPr>
              <a:t>. Available at: </a:t>
            </a:r>
            <a:r>
              <a:rPr lang="en-GB" sz="1200" u="sng">
                <a:latin typeface="Arial"/>
                <a:ea typeface="+mn-lt"/>
                <a:cs typeface="+mn-lt"/>
                <a:hlinkClick r:id="rId6"/>
              </a:rPr>
              <a:t>https://www.eceee.org/all-news/news/lawmakers-back-eu-wide-ban-on-new-fossil-fuel-cars-from-2035-despite-strong-lobbying/</a:t>
            </a:r>
            <a:r>
              <a:rPr lang="en-GB" sz="1200">
                <a:latin typeface="Arial"/>
                <a:ea typeface="+mn-lt"/>
                <a:cs typeface="+mn-lt"/>
              </a:rPr>
              <a:t> [Accessed 19 Jun. 2022].</a:t>
            </a:r>
            <a:endParaRPr lang="en-US" sz="1200">
              <a:latin typeface="Arial"/>
              <a:ea typeface="+mn-lt"/>
              <a:cs typeface="+mn-lt"/>
            </a:endParaRPr>
          </a:p>
          <a:p>
            <a:pPr marL="210185" indent="-210185"/>
            <a:r>
              <a:rPr lang="en-GB" sz="1200" err="1">
                <a:latin typeface="Arial"/>
                <a:ea typeface="+mn-lt"/>
                <a:cs typeface="+mn-lt"/>
              </a:rPr>
              <a:t>Ekhsan</a:t>
            </a:r>
            <a:r>
              <a:rPr lang="en-GB" sz="1200">
                <a:latin typeface="Arial"/>
                <a:ea typeface="+mn-lt"/>
                <a:cs typeface="+mn-lt"/>
              </a:rPr>
              <a:t>, M., </a:t>
            </a:r>
            <a:r>
              <a:rPr lang="en-GB" sz="1200" err="1">
                <a:latin typeface="Arial"/>
                <a:ea typeface="+mn-lt"/>
                <a:cs typeface="+mn-lt"/>
              </a:rPr>
              <a:t>Sudiro</a:t>
            </a:r>
            <a:r>
              <a:rPr lang="en-GB" sz="1200">
                <a:latin typeface="Arial"/>
                <a:ea typeface="+mn-lt"/>
                <a:cs typeface="+mn-lt"/>
              </a:rPr>
              <a:t>, A., </a:t>
            </a:r>
            <a:r>
              <a:rPr lang="en-GB" sz="1200" err="1">
                <a:latin typeface="Arial"/>
                <a:ea typeface="+mn-lt"/>
                <a:cs typeface="+mn-lt"/>
              </a:rPr>
              <a:t>Mugiono</a:t>
            </a:r>
            <a:r>
              <a:rPr lang="en-GB" sz="1200">
                <a:latin typeface="Arial"/>
                <a:ea typeface="+mn-lt"/>
                <a:cs typeface="+mn-lt"/>
              </a:rPr>
              <a:t>, M. and Hussein, A.S. (2022). Employee Retention and Change Management During Times of Uncertainty. Frontiers in Psychology, [online] 13(1). doi:10.3389/fpsyg.2022.916709.</a:t>
            </a:r>
          </a:p>
          <a:p>
            <a:pPr marL="210185" indent="-210185"/>
            <a:r>
              <a:rPr lang="en-GB" sz="1200">
                <a:latin typeface="Arial"/>
                <a:ea typeface="+mn-lt"/>
                <a:cs typeface="+mn-lt"/>
              </a:rPr>
              <a:t>European Commission (2021). EN -REGULATION OF THE EUROPEAN PARLIAMENT AND OF THE COUNCIL amending Regulation (EU) 2019/631 as regards strengthening the CO2 emission performance standards for new passenger cars and new light commercial vehicles in line with the Union’s increased climate ambition. [online] pp.1–246. Available at: </a:t>
            </a:r>
            <a:r>
              <a:rPr lang="en-GB" sz="1200" u="sng">
                <a:latin typeface="Arial"/>
                <a:ea typeface="+mn-lt"/>
                <a:cs typeface="+mn-lt"/>
                <a:hlinkClick r:id="rId7"/>
              </a:rPr>
              <a:t>https://ec.europa.eu/info/sites/default/files/amendment-regulation-co2-emission-standards-cars-vans-with-annexes_en.pdf</a:t>
            </a:r>
            <a:r>
              <a:rPr lang="en-GB" sz="1200">
                <a:latin typeface="Arial"/>
                <a:ea typeface="+mn-lt"/>
                <a:cs typeface="+mn-lt"/>
              </a:rPr>
              <a:t>.</a:t>
            </a:r>
          </a:p>
          <a:p>
            <a:pPr marL="210185" indent="-210185"/>
            <a:r>
              <a:rPr lang="en-GB" sz="1200">
                <a:latin typeface="Arial"/>
                <a:ea typeface="+mn-lt"/>
                <a:cs typeface="+mn-lt"/>
              </a:rPr>
              <a:t>Formula F1 (2021). Red Bull agree deal to run Honda engine technology until 2025 | Formula 1®. [online] </a:t>
            </a:r>
            <a:r>
              <a:rPr lang="en-GB" sz="1200" u="sng">
                <a:latin typeface="Arial"/>
                <a:ea typeface="+mn-lt"/>
                <a:cs typeface="+mn-lt"/>
                <a:hlinkClick r:id="rId8"/>
              </a:rPr>
              <a:t>www.formula1.com</a:t>
            </a:r>
            <a:r>
              <a:rPr lang="en-GB" sz="1200">
                <a:latin typeface="Arial"/>
                <a:ea typeface="+mn-lt"/>
                <a:cs typeface="+mn-lt"/>
              </a:rPr>
              <a:t>. Available at: </a:t>
            </a:r>
            <a:r>
              <a:rPr lang="en-GB" sz="1200" u="sng">
                <a:latin typeface="Arial"/>
                <a:ea typeface="+mn-lt"/>
                <a:cs typeface="+mn-lt"/>
                <a:hlinkClick r:id="rId9"/>
              </a:rPr>
              <a:t>https://www.formula1.com/en/latest/article.breaking-red-bull-agree-deal-to-run-honda-engine-technology-until-2025.3wmTSMrtsv6miuwqApz8IT.html</a:t>
            </a:r>
            <a:r>
              <a:rPr lang="en-GB" sz="1200">
                <a:latin typeface="Arial"/>
                <a:ea typeface="+mn-lt"/>
                <a:cs typeface="+mn-lt"/>
              </a:rPr>
              <a:t> [Accessed 28 Jun. 2022].</a:t>
            </a:r>
          </a:p>
          <a:p>
            <a:pPr marL="210185" indent="-210185">
              <a:lnSpc>
                <a:spcPct val="100000"/>
              </a:lnSpc>
              <a:spcBef>
                <a:spcPts val="0"/>
              </a:spcBef>
            </a:pPr>
            <a:endParaRPr lang="en-GB" sz="1200">
              <a:latin typeface="Arial"/>
              <a:cs typeface="Times New Roman"/>
            </a:endParaRPr>
          </a:p>
          <a:p>
            <a:pPr marL="210185" indent="-210185"/>
            <a:endParaRPr lang="en-GB" sz="1200">
              <a:latin typeface="Arial"/>
              <a:cs typeface="Times New Roman"/>
            </a:endParaRPr>
          </a:p>
          <a:p>
            <a:pPr marL="210185" indent="-210185"/>
            <a:endParaRPr lang="en-GB" sz="1200">
              <a:latin typeface="Corbel"/>
              <a:cs typeface="Times New Roman"/>
            </a:endParaRPr>
          </a:p>
          <a:p>
            <a:pPr marL="0" indent="0">
              <a:buNone/>
            </a:pPr>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12</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286541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482" y="-274352"/>
            <a:ext cx="9371949" cy="118356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66484" y="1119687"/>
            <a:ext cx="9371948" cy="5197624"/>
          </a:xfrm>
        </p:spPr>
        <p:txBody>
          <a:bodyPr vert="horz" lIns="91440" tIns="45720" rIns="91440" bIns="45720" rtlCol="0" anchor="t">
            <a:normAutofit fontScale="92500" lnSpcReduction="10000"/>
          </a:bodyPr>
          <a:lstStyle/>
          <a:p>
            <a:pPr marL="0" indent="0">
              <a:buNone/>
            </a:pPr>
            <a:endParaRPr lang="en-GB" sz="1200">
              <a:solidFill>
                <a:srgbClr val="4D3E2F"/>
              </a:solidFill>
              <a:latin typeface="Corbel"/>
              <a:cs typeface="Arial"/>
            </a:endParaRPr>
          </a:p>
          <a:p>
            <a:pPr marL="210185" indent="-210185"/>
            <a:r>
              <a:rPr lang="en-GB" sz="1200" err="1">
                <a:latin typeface="Arial"/>
                <a:ea typeface="+mn-lt"/>
                <a:cs typeface="+mn-lt"/>
              </a:rPr>
              <a:t>Furxhi</a:t>
            </a:r>
            <a:r>
              <a:rPr lang="en-GB" sz="1200">
                <a:latin typeface="Arial"/>
                <a:ea typeface="+mn-lt"/>
                <a:cs typeface="+mn-lt"/>
              </a:rPr>
              <a:t>, G. (2021). Employee’s Resistance and Organizational Change Factors. European Journal of Business and Management Research, [online] 6(2), pp.30–32. doi:10.24018/ejbmr.2021.6.2.759.</a:t>
            </a:r>
          </a:p>
          <a:p>
            <a:pPr marL="210185" indent="-210185"/>
            <a:r>
              <a:rPr lang="en-GB" sz="1200" err="1">
                <a:latin typeface="Arial"/>
                <a:ea typeface="+mn-lt"/>
                <a:cs typeface="+mn-lt"/>
              </a:rPr>
              <a:t>Giampieri</a:t>
            </a:r>
            <a:r>
              <a:rPr lang="en-GB" sz="1200">
                <a:latin typeface="Arial"/>
                <a:ea typeface="+mn-lt"/>
                <a:cs typeface="+mn-lt"/>
              </a:rPr>
              <a:t>, A., Ling-Chin, J., Ma, Z., </a:t>
            </a:r>
            <a:r>
              <a:rPr lang="en-GB" sz="1200" err="1">
                <a:latin typeface="Arial"/>
                <a:ea typeface="+mn-lt"/>
                <a:cs typeface="+mn-lt"/>
              </a:rPr>
              <a:t>Smallbone</a:t>
            </a:r>
            <a:r>
              <a:rPr lang="en-GB" sz="1200">
                <a:latin typeface="Arial"/>
                <a:ea typeface="+mn-lt"/>
                <a:cs typeface="+mn-lt"/>
              </a:rPr>
              <a:t>, A. and Roskilly, A.P. (2020). A review of the current automotive manufacturing practice from an energy perspective. Applied Energy, [online] 261(5), p.114074. doi:10.1016/j.apenergy.2019.114074. </a:t>
            </a:r>
          </a:p>
          <a:p>
            <a:pPr marL="210185" indent="-210185"/>
            <a:r>
              <a:rPr lang="en-GB" sz="1200">
                <a:latin typeface="Arial"/>
                <a:ea typeface="+mn-lt"/>
                <a:cs typeface="+mn-lt"/>
              </a:rPr>
              <a:t>Gills, B. and Morgan, J. (2019). Global Climate Emergency: after COP24, climate science, urgency, and the threat to humanity. </a:t>
            </a:r>
            <a:r>
              <a:rPr lang="en-GB" sz="1200" i="1">
                <a:latin typeface="Arial"/>
                <a:ea typeface="+mn-lt"/>
                <a:cs typeface="+mn-lt"/>
              </a:rPr>
              <a:t>Journal of</a:t>
            </a:r>
            <a:r>
              <a:rPr lang="en-GB" sz="1200">
                <a:latin typeface="Arial"/>
                <a:ea typeface="+mn-lt"/>
                <a:cs typeface="+mn-lt"/>
              </a:rPr>
              <a:t> </a:t>
            </a:r>
            <a:r>
              <a:rPr lang="en-GB" sz="1200" i="1">
                <a:latin typeface="Arial"/>
                <a:ea typeface="+mn-lt"/>
                <a:cs typeface="+mn-lt"/>
              </a:rPr>
              <a:t>Globalizations</a:t>
            </a:r>
            <a:r>
              <a:rPr lang="en-GB" sz="1200">
                <a:latin typeface="Arial"/>
                <a:ea typeface="+mn-lt"/>
                <a:cs typeface="+mn-lt"/>
              </a:rPr>
              <a:t>, [online] 17(6), pp.1–18. doi:10.1080/14747731.2019.1669915.</a:t>
            </a:r>
          </a:p>
          <a:p>
            <a:pPr marL="210185" indent="-210185"/>
            <a:r>
              <a:rPr lang="en-GB" sz="1200">
                <a:latin typeface="Arial"/>
                <a:ea typeface="+mn-lt"/>
                <a:cs typeface="+mn-lt"/>
              </a:rPr>
              <a:t>Goldstein, J. (2020). Honda orders office workers at Marysville, Ohio plant to man assembly lines as COVID-19 spreads. [online] World Socialist Web Site. Available at: </a:t>
            </a:r>
            <a:r>
              <a:rPr lang="en-GB" sz="1200" u="sng">
                <a:latin typeface="Arial"/>
                <a:ea typeface="+mn-lt"/>
                <a:cs typeface="+mn-lt"/>
                <a:hlinkClick r:id="rId2"/>
              </a:rPr>
              <a:t>https://www.wsws.org/en/articles/2020/08/03/hond-a03.html</a:t>
            </a:r>
            <a:r>
              <a:rPr lang="en-GB" sz="1200">
                <a:latin typeface="Arial"/>
                <a:ea typeface="+mn-lt"/>
                <a:cs typeface="+mn-lt"/>
              </a:rPr>
              <a:t> [Accessed 27 Jun. 2022]. </a:t>
            </a:r>
          </a:p>
          <a:p>
            <a:pPr marL="210185" indent="-210185"/>
            <a:r>
              <a:rPr lang="en-GB" sz="1200">
                <a:latin typeface="Arial"/>
                <a:ea typeface="+mn-lt"/>
                <a:cs typeface="+mn-lt"/>
              </a:rPr>
              <a:t>Goyer, I. (2021). New Jet From Honda Could Be A Controversial Game Changer. [online] Plane &amp; Pilot Magazine. Available at: </a:t>
            </a:r>
            <a:r>
              <a:rPr lang="en-GB" sz="1200" u="sng">
                <a:latin typeface="Arial"/>
                <a:ea typeface="+mn-lt"/>
                <a:cs typeface="+mn-lt"/>
                <a:hlinkClick r:id="rId3"/>
              </a:rPr>
              <a:t>https://www.planeandpilotmag.com/news/the-latest/2021/10/12/new-jet-from-honda-could-be-a-controversial-game-changer/</a:t>
            </a:r>
            <a:r>
              <a:rPr lang="en-GB" sz="1200">
                <a:latin typeface="Arial"/>
                <a:ea typeface="+mn-lt"/>
                <a:cs typeface="+mn-lt"/>
              </a:rPr>
              <a:t> [Accessed 29 Jun. 2022]. </a:t>
            </a:r>
          </a:p>
          <a:p>
            <a:pPr marL="210185" indent="-210185"/>
            <a:r>
              <a:rPr lang="en-GB" sz="1200">
                <a:latin typeface="Arial"/>
                <a:ea typeface="+mn-lt"/>
                <a:cs typeface="+mn-lt"/>
              </a:rPr>
              <a:t>Harvey, D. (2021). Honda workers in Swindon to face ‘reality check’ after it closes. BBC News. [online] 28 Jul. Available at: </a:t>
            </a:r>
            <a:r>
              <a:rPr lang="en-GB" sz="1200" u="sng">
                <a:latin typeface="Arial"/>
                <a:ea typeface="+mn-lt"/>
                <a:cs typeface="+mn-lt"/>
                <a:hlinkClick r:id="rId4"/>
              </a:rPr>
              <a:t>https://www.bbc.co.uk/news/uk-england-wiltshire-57987601</a:t>
            </a:r>
            <a:r>
              <a:rPr lang="en-GB" sz="1200">
                <a:latin typeface="Arial"/>
                <a:ea typeface="+mn-lt"/>
                <a:cs typeface="+mn-lt"/>
              </a:rPr>
              <a:t> [Accessed 21 Jul. 2022].</a:t>
            </a:r>
          </a:p>
          <a:p>
            <a:pPr marL="210185" indent="-210185"/>
            <a:r>
              <a:rPr lang="en-GB" sz="1200">
                <a:latin typeface="Arial"/>
                <a:ea typeface="+mn-lt"/>
                <a:cs typeface="+mn-lt"/>
              </a:rPr>
              <a:t>Honda (2015). Honda and Our Stakeholders. [online] pp.20–21. Available at: </a:t>
            </a:r>
            <a:r>
              <a:rPr lang="en-GB" sz="1200" u="sng">
                <a:latin typeface="Arial"/>
                <a:ea typeface="+mn-lt"/>
                <a:cs typeface="+mn-lt"/>
                <a:hlinkClick r:id="rId5"/>
              </a:rPr>
              <a:t>https://global.honda/sustainability/cq_img/report/pdf/2015/Honda-SR-2015-en-020.pdf</a:t>
            </a:r>
            <a:r>
              <a:rPr lang="en-GB" sz="1200">
                <a:latin typeface="Arial"/>
                <a:ea typeface="+mn-lt"/>
                <a:cs typeface="+mn-lt"/>
              </a:rPr>
              <a:t> [Accessed 19 Jun. 2022].</a:t>
            </a:r>
          </a:p>
          <a:p>
            <a:pPr marL="210185" indent="-210185"/>
            <a:r>
              <a:rPr lang="en-GB" sz="1200">
                <a:latin typeface="Arial"/>
                <a:ea typeface="+mn-lt"/>
                <a:cs typeface="+mn-lt"/>
              </a:rPr>
              <a:t>Honda (2019). HONDA COMMITS TO TOTAL ELECTRIFICATION IN EUROPE BY 2025. [online] hondanews.eu. Available at: </a:t>
            </a:r>
            <a:r>
              <a:rPr lang="en-GB" sz="1200" u="sng">
                <a:latin typeface="Arial"/>
                <a:ea typeface="+mn-lt"/>
                <a:cs typeface="+mn-lt"/>
                <a:hlinkClick r:id="rId6"/>
              </a:rPr>
              <a:t>https://hondanews.eu/eu/lt/corporate/media/pressreleases/162386/honda-commits-to-total-electrification-in-europe-by-2025</a:t>
            </a:r>
            <a:r>
              <a:rPr lang="en-GB" sz="1200">
                <a:latin typeface="Arial"/>
                <a:ea typeface="+mn-lt"/>
                <a:cs typeface="+mn-lt"/>
              </a:rPr>
              <a:t> [Accessed 26 Jun. 2022].</a:t>
            </a:r>
          </a:p>
          <a:p>
            <a:pPr marL="210185" indent="-210185"/>
            <a:r>
              <a:rPr lang="en-GB" sz="1200">
                <a:latin typeface="Arial"/>
                <a:ea typeface="+mn-lt"/>
                <a:cs typeface="+mn-lt"/>
              </a:rPr>
              <a:t>Honda (2020). Honda 2020 Sustainability Strategy - 2030 Vision. [online] Available at: </a:t>
            </a:r>
            <a:r>
              <a:rPr lang="en-GB" sz="1200" u="sng">
                <a:latin typeface="Arial"/>
                <a:ea typeface="+mn-lt"/>
                <a:cs typeface="+mn-lt"/>
                <a:hlinkClick r:id="rId7"/>
              </a:rPr>
              <a:t>https://global.honda/sustainab</a:t>
            </a:r>
            <a:r>
              <a:rPr lang="en-GB" sz="1200" err="1">
                <a:latin typeface="Arial"/>
                <a:ea typeface="+mn-lt"/>
                <a:cs typeface="+mn-lt"/>
              </a:rPr>
              <a:t>ility</a:t>
            </a:r>
            <a:r>
              <a:rPr lang="en-GB" sz="1200">
                <a:latin typeface="Arial"/>
                <a:ea typeface="+mn-lt"/>
                <a:cs typeface="+mn-lt"/>
              </a:rPr>
              <a:t>/</a:t>
            </a:r>
            <a:r>
              <a:rPr lang="en-GB" sz="1200" err="1">
                <a:latin typeface="Arial"/>
                <a:ea typeface="+mn-lt"/>
                <a:cs typeface="+mn-lt"/>
              </a:rPr>
              <a:t>cq_img</a:t>
            </a:r>
            <a:r>
              <a:rPr lang="en-GB" sz="1200">
                <a:latin typeface="Arial"/>
                <a:ea typeface="+mn-lt"/>
                <a:cs typeface="+mn-lt"/>
              </a:rPr>
              <a:t>/report/pdf/2020/Honda-SR-2020-en-017.pdf [Accessed 16 May 2022].</a:t>
            </a:r>
          </a:p>
          <a:p>
            <a:pPr marL="210185" indent="-210185"/>
            <a:r>
              <a:rPr lang="en-GB" sz="1200">
                <a:latin typeface="Arial"/>
                <a:ea typeface="+mn-lt"/>
                <a:cs typeface="+mn-lt"/>
              </a:rPr>
              <a:t>Honda (2020c). Social Contribution Activities Initiatives Major Activities under the Pandemic - Helping to Protect Drivers from Droplet Infection by Providing Modified Vehicles to Transport COVID-19 Patients. [online] Available at: </a:t>
            </a:r>
            <a:r>
              <a:rPr lang="en-GB" sz="1200" u="sng">
                <a:latin typeface="Arial"/>
                <a:ea typeface="+mn-lt"/>
                <a:cs typeface="+mn-lt"/>
                <a:hlinkClick r:id="rId8"/>
              </a:rPr>
              <a:t>https://global.honda/sustainability/assets/report/common/pdf/2021/pdf-2021_28_SocialContributionActivities.pdf</a:t>
            </a:r>
            <a:r>
              <a:rPr lang="en-GB" sz="1200">
                <a:latin typeface="Arial"/>
                <a:ea typeface="+mn-lt"/>
                <a:cs typeface="+mn-lt"/>
              </a:rPr>
              <a:t> [Accessed 28 Jun. 2022].</a:t>
            </a:r>
          </a:p>
          <a:p>
            <a:pPr marL="210185" indent="-210185"/>
            <a:r>
              <a:rPr lang="en-GB" sz="1200">
                <a:latin typeface="Arial"/>
                <a:ea typeface="+mn-lt"/>
                <a:cs typeface="+mn-lt"/>
              </a:rPr>
              <a:t>Honda (2020b). Honda Global | February 18, 2020 Honda to Make Changes to its Organizational and Operational Structures (effective April 1, 2020). [online] </a:t>
            </a:r>
            <a:r>
              <a:rPr lang="en-GB" sz="1200" err="1">
                <a:latin typeface="Arial"/>
                <a:ea typeface="+mn-lt"/>
                <a:cs typeface="+mn-lt"/>
              </a:rPr>
              <a:t>global.honda</a:t>
            </a:r>
            <a:r>
              <a:rPr lang="en-GB" sz="1200">
                <a:latin typeface="Arial"/>
                <a:ea typeface="+mn-lt"/>
                <a:cs typeface="+mn-lt"/>
              </a:rPr>
              <a:t>. Available at: </a:t>
            </a:r>
            <a:r>
              <a:rPr lang="en-GB" sz="1200" u="sng">
                <a:latin typeface="Arial"/>
                <a:ea typeface="+mn-lt"/>
                <a:cs typeface="+mn-lt"/>
                <a:hlinkClick r:id="rId9"/>
              </a:rPr>
              <a:t>https://global.honda/newsroom/news/2020/c200218beng.html</a:t>
            </a:r>
            <a:r>
              <a:rPr lang="en-GB" sz="1200">
                <a:latin typeface="Arial"/>
                <a:ea typeface="+mn-lt"/>
                <a:cs typeface="+mn-lt"/>
              </a:rPr>
              <a:t>.</a:t>
            </a: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13</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126231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775" y="171660"/>
            <a:ext cx="9371949" cy="89781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67694" y="1227334"/>
            <a:ext cx="9371948" cy="4895848"/>
          </a:xfrm>
        </p:spPr>
        <p:txBody>
          <a:bodyPr vert="horz" lIns="91440" tIns="45720" rIns="91440" bIns="45720" rtlCol="0" anchor="t">
            <a:normAutofit/>
          </a:bodyPr>
          <a:lstStyle/>
          <a:p>
            <a:pPr marL="210185" indent="-210185"/>
            <a:r>
              <a:rPr lang="en-GB" sz="1200">
                <a:latin typeface="Arial"/>
                <a:ea typeface="+mn-lt"/>
                <a:cs typeface="+mn-lt"/>
              </a:rPr>
              <a:t>Honda (2021a). Honda Environmental Performance Report 7 - Material Issues in the Environmental Dimension Dealing with Climate Change and Energy Issues. [online] P -56. Available at: </a:t>
            </a:r>
            <a:r>
              <a:rPr lang="en-GB" sz="1200" u="sng">
                <a:latin typeface="Arial"/>
                <a:ea typeface="+mn-lt"/>
                <a:cs typeface="+mn-lt"/>
                <a:hlinkClick r:id="rId2"/>
              </a:rPr>
              <a:t>https://global.honda/sustainability/assets/report/common/pdf/2021/pdf-2021_23_Environment.pdf</a:t>
            </a:r>
            <a:r>
              <a:rPr lang="en-GB" sz="1200">
                <a:latin typeface="Arial"/>
                <a:ea typeface="+mn-lt"/>
                <a:cs typeface="+mn-lt"/>
              </a:rPr>
              <a:t>.</a:t>
            </a:r>
          </a:p>
          <a:p>
            <a:pPr marL="210185" indent="-210185"/>
            <a:r>
              <a:rPr lang="en-GB" sz="1200">
                <a:latin typeface="Arial"/>
                <a:ea typeface="+mn-lt"/>
                <a:cs typeface="+mn-lt"/>
              </a:rPr>
              <a:t>Honda (2021). Honda Global | November 25, 2021 Honda Unveils the World Premiere of Advanced Future Safety Technologies toward the Realization of its Goal for Zero Traffic Collision Fatalities by 2050. [online] </a:t>
            </a:r>
            <a:r>
              <a:rPr lang="en-GB" sz="1200" err="1">
                <a:latin typeface="Arial"/>
                <a:ea typeface="+mn-lt"/>
                <a:cs typeface="+mn-lt"/>
              </a:rPr>
              <a:t>Global.Honda</a:t>
            </a:r>
            <a:r>
              <a:rPr lang="en-GB" sz="1200">
                <a:latin typeface="Arial"/>
                <a:ea typeface="+mn-lt"/>
                <a:cs typeface="+mn-lt"/>
              </a:rPr>
              <a:t>. Available at: </a:t>
            </a:r>
            <a:r>
              <a:rPr lang="en-GB" sz="1200" u="sng">
                <a:latin typeface="Arial"/>
                <a:ea typeface="+mn-lt"/>
                <a:cs typeface="+mn-lt"/>
                <a:hlinkClick r:id="rId3"/>
              </a:rPr>
              <a:t>https://global.honda/newsroom/news/2021/c211125eng.html?from=sustainability_newsrelease_area</a:t>
            </a:r>
            <a:r>
              <a:rPr lang="en-GB" sz="1200">
                <a:latin typeface="Arial"/>
                <a:ea typeface="+mn-lt"/>
                <a:cs typeface="+mn-lt"/>
              </a:rPr>
              <a:t> [Accessed 19 Jun. 2022].</a:t>
            </a:r>
            <a:endParaRPr lang="en-US" sz="1200">
              <a:latin typeface="Arial"/>
              <a:ea typeface="+mn-lt"/>
              <a:cs typeface="+mn-lt"/>
            </a:endParaRPr>
          </a:p>
          <a:p>
            <a:pPr marL="210185" indent="-210185"/>
            <a:r>
              <a:rPr lang="en-GB" sz="1200">
                <a:latin typeface="Arial"/>
                <a:ea typeface="+mn-lt"/>
                <a:cs typeface="+mn-lt"/>
              </a:rPr>
              <a:t>Honda (2022). GM and Honda will codevelop affordable EVs targeting the world’s most popular vehicle segments. [online] </a:t>
            </a:r>
            <a:r>
              <a:rPr lang="en-GB" sz="1200" err="1">
                <a:latin typeface="Arial"/>
                <a:ea typeface="+mn-lt"/>
                <a:cs typeface="+mn-lt"/>
              </a:rPr>
              <a:t>EVSpecifications</a:t>
            </a:r>
            <a:r>
              <a:rPr lang="en-GB" sz="1200">
                <a:latin typeface="Arial"/>
                <a:ea typeface="+mn-lt"/>
                <a:cs typeface="+mn-lt"/>
              </a:rPr>
              <a:t>. Available at: </a:t>
            </a:r>
            <a:r>
              <a:rPr lang="en-GB" sz="1200" u="sng">
                <a:latin typeface="Arial"/>
                <a:ea typeface="+mn-lt"/>
                <a:cs typeface="+mn-lt"/>
                <a:hlinkClick r:id="rId4"/>
              </a:rPr>
              <a:t>https://www.evspecifications.com/en/news/9f4f5d4</a:t>
            </a:r>
            <a:r>
              <a:rPr lang="en-GB" sz="1200">
                <a:latin typeface="Arial"/>
                <a:ea typeface="+mn-lt"/>
                <a:cs typeface="+mn-lt"/>
              </a:rPr>
              <a:t> [Accessed 25 Jun. 2022].</a:t>
            </a:r>
          </a:p>
          <a:p>
            <a:pPr marL="210185" indent="-210185"/>
            <a:br>
              <a:rPr lang="en-US" sz="1200">
                <a:latin typeface="Arial"/>
                <a:ea typeface="+mn-lt"/>
                <a:cs typeface="+mn-lt"/>
              </a:rPr>
            </a:br>
            <a:r>
              <a:rPr lang="en-GB" sz="1200">
                <a:latin typeface="Arial"/>
                <a:ea typeface="+mn-lt"/>
                <a:cs typeface="+mn-lt"/>
              </a:rPr>
              <a:t>Honda (2022). Volunteerism, Charitable Giving &amp; Community | Honda. [online] Honda Corporate Social Responsibility. Available at: </a:t>
            </a:r>
            <a:r>
              <a:rPr lang="en-GB" sz="1200" u="sng">
                <a:latin typeface="Arial"/>
                <a:ea typeface="+mn-lt"/>
                <a:cs typeface="+mn-lt"/>
                <a:hlinkClick r:id="rId5"/>
              </a:rPr>
              <a:t>https://csr.honda.com/community/</a:t>
            </a:r>
            <a:r>
              <a:rPr lang="en-GB" sz="1200">
                <a:latin typeface="Arial"/>
                <a:ea typeface="+mn-lt"/>
                <a:cs typeface="+mn-lt"/>
              </a:rPr>
              <a:t>.</a:t>
            </a:r>
            <a:endParaRPr lang="en-US" sz="1200">
              <a:latin typeface="Arial"/>
              <a:ea typeface="+mn-lt"/>
              <a:cs typeface="+mn-lt"/>
            </a:endParaRPr>
          </a:p>
          <a:p>
            <a:pPr marL="210185" indent="-210185"/>
            <a:r>
              <a:rPr lang="en-GB" sz="1200">
                <a:latin typeface="Arial"/>
                <a:ea typeface="+mn-lt"/>
                <a:cs typeface="+mn-lt"/>
              </a:rPr>
              <a:t>Honda (2022). Honda In The World | Our Global Presence | Honda UK. [online] </a:t>
            </a:r>
            <a:r>
              <a:rPr lang="en-GB" sz="1200" u="sng">
                <a:latin typeface="Arial"/>
                <a:ea typeface="+mn-lt"/>
                <a:cs typeface="+mn-lt"/>
                <a:hlinkClick r:id="rId6"/>
              </a:rPr>
              <a:t>www.honda.co.uk</a:t>
            </a:r>
            <a:r>
              <a:rPr lang="en-GB" sz="1200">
                <a:latin typeface="Arial"/>
                <a:ea typeface="+mn-lt"/>
                <a:cs typeface="+mn-lt"/>
              </a:rPr>
              <a:t>. Available at: </a:t>
            </a:r>
            <a:r>
              <a:rPr lang="en-GB" sz="1200" u="sng">
                <a:latin typeface="Arial"/>
                <a:ea typeface="+mn-lt"/>
                <a:cs typeface="+mn-lt"/>
                <a:hlinkClick r:id="rId7"/>
              </a:rPr>
              <a:t>https://www.honda.co.uk/cars/world-of-honda/present/honda-in-the-world.html</a:t>
            </a:r>
            <a:r>
              <a:rPr lang="en-GB" sz="1200">
                <a:latin typeface="Arial"/>
                <a:ea typeface="+mn-lt"/>
                <a:cs typeface="+mn-lt"/>
              </a:rPr>
              <a:t> [Accessed 27 Jun. 2022].</a:t>
            </a:r>
          </a:p>
          <a:p>
            <a:pPr marL="210185" indent="-210185"/>
            <a:r>
              <a:rPr lang="en-GB" sz="1200" err="1">
                <a:latin typeface="Arial"/>
                <a:ea typeface="+mn-lt"/>
                <a:cs typeface="+mn-lt"/>
              </a:rPr>
              <a:t>Hossan</a:t>
            </a:r>
            <a:r>
              <a:rPr lang="en-GB" sz="1200">
                <a:latin typeface="Arial"/>
                <a:ea typeface="+mn-lt"/>
                <a:cs typeface="+mn-lt"/>
              </a:rPr>
              <a:t>, C. (2015). Applicability of Lewin’s Change Management Theory in Australian Local Government. International Journal of Business and Management, [online] 10(6), pp.53–65. doi:10.5539/ijbm.v10n6p53.</a:t>
            </a:r>
          </a:p>
          <a:p>
            <a:pPr marL="210185" indent="-210185"/>
            <a:r>
              <a:rPr lang="en-GB" sz="1200">
                <a:latin typeface="Arial"/>
                <a:ea typeface="+mn-lt"/>
                <a:cs typeface="+mn-lt"/>
              </a:rPr>
              <a:t>Hussain, S.T., Lei, S., Akram, T., Haider, M.J., Hussain, S.H. and Ali, M. (2018). Kurt Lewin’s change model: A critical review of the role of leadership and employee involvement in organizational change. Journal of Innovation &amp; Knowledge, [online] 3(3), pp.123–127. Available at: </a:t>
            </a:r>
            <a:r>
              <a:rPr lang="en-GB" sz="1200" u="sng">
                <a:latin typeface="Arial"/>
                <a:ea typeface="+mn-lt"/>
                <a:cs typeface="+mn-lt"/>
                <a:hlinkClick r:id="rId8"/>
              </a:rPr>
              <a:t>https://www.sciencedirect.com/science/article/pii/S2444569X16300087</a:t>
            </a:r>
            <a:r>
              <a:rPr lang="en-GB" sz="1200">
                <a:latin typeface="Arial"/>
                <a:ea typeface="+mn-lt"/>
                <a:cs typeface="+mn-lt"/>
              </a:rPr>
              <a:t>.</a:t>
            </a:r>
            <a:endParaRPr lang="en-US" sz="1200">
              <a:latin typeface="Arial"/>
              <a:ea typeface="+mn-lt"/>
              <a:cs typeface="+mn-lt"/>
            </a:endParaRPr>
          </a:p>
          <a:p>
            <a:pPr marL="210185" indent="-210185"/>
            <a:r>
              <a:rPr lang="en-GB" sz="1200">
                <a:latin typeface="Arial"/>
                <a:ea typeface="+mn-lt"/>
                <a:cs typeface="+mn-lt"/>
              </a:rPr>
              <a:t>International Energy Agency (2021). Tracking Transport 2021 – Analysis. [online] IEA. Available at: </a:t>
            </a:r>
            <a:r>
              <a:rPr lang="en-GB" sz="1200" u="sng">
                <a:latin typeface="Arial"/>
                <a:ea typeface="+mn-lt"/>
                <a:cs typeface="+mn-lt"/>
                <a:hlinkClick r:id="rId9"/>
              </a:rPr>
              <a:t>https://www.iea.org/reports/tracking-transport-2021</a:t>
            </a:r>
            <a:r>
              <a:rPr lang="en-GB" sz="1200">
                <a:latin typeface="Arial"/>
                <a:ea typeface="+mn-lt"/>
                <a:cs typeface="+mn-lt"/>
              </a:rPr>
              <a:t> [Accessed 20 Jun. 2022].</a:t>
            </a:r>
          </a:p>
          <a:p>
            <a:pPr marL="210185" indent="-210185"/>
            <a:r>
              <a:rPr lang="en-GB" sz="1200" err="1">
                <a:latin typeface="Arial"/>
                <a:ea typeface="+mn-lt"/>
                <a:cs typeface="+mn-lt"/>
              </a:rPr>
              <a:t>Jasiński</a:t>
            </a:r>
            <a:r>
              <a:rPr lang="en-GB" sz="1200">
                <a:latin typeface="Arial"/>
                <a:ea typeface="+mn-lt"/>
                <a:cs typeface="+mn-lt"/>
              </a:rPr>
              <a:t>, D., Meredith, J. and Kirwan, K. (2021). Sustainable development model for measuring and managing sustainability in the automotive sector. Sustainable Development, [online] 12(2). doi:10.1002/sd.2207.</a:t>
            </a:r>
            <a:r>
              <a:rPr lang="en-GB" sz="1200" u="sng">
                <a:latin typeface="Arial"/>
                <a:ea typeface="+mn-lt"/>
                <a:cs typeface="+mn-lt"/>
                <a:hlinkClick r:id="rId10"/>
              </a:rPr>
              <a:t>-8e67-1e1a0846c475</a:t>
            </a:r>
            <a:r>
              <a:rPr lang="en-GB" sz="1200">
                <a:latin typeface="Arial"/>
                <a:ea typeface="+mn-lt"/>
                <a:cs typeface="+mn-lt"/>
              </a:rPr>
              <a:t> [Accessed 2 Jul. 2022].</a:t>
            </a: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14</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1606873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775" y="171660"/>
            <a:ext cx="9371949" cy="89781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67694" y="1227334"/>
            <a:ext cx="9371948" cy="4895848"/>
          </a:xfrm>
        </p:spPr>
        <p:txBody>
          <a:bodyPr vert="horz" lIns="91440" tIns="45720" rIns="91440" bIns="45720" rtlCol="0" anchor="t">
            <a:normAutofit fontScale="92500" lnSpcReduction="20000"/>
          </a:bodyPr>
          <a:lstStyle/>
          <a:p>
            <a:pPr marL="0" indent="0">
              <a:buNone/>
            </a:pPr>
            <a:endParaRPr lang="en-GB" sz="1200">
              <a:solidFill>
                <a:srgbClr val="4D3E2F"/>
              </a:solidFill>
              <a:latin typeface="Corbel"/>
              <a:cs typeface="Arial"/>
            </a:endParaRPr>
          </a:p>
          <a:p>
            <a:pPr marL="210185" indent="-210185"/>
            <a:r>
              <a:rPr lang="en-GB" sz="1200">
                <a:latin typeface="Arial"/>
                <a:ea typeface="+mn-lt"/>
                <a:cs typeface="+mn-lt"/>
              </a:rPr>
              <a:t>Jolly, J. (2021). Honda to close UK plant for four days owing to supply chain problems. [online] the Guardian. Available at: </a:t>
            </a:r>
            <a:r>
              <a:rPr lang="en-GB" sz="1200" u="sng">
                <a:latin typeface="Arial"/>
                <a:ea typeface="+mn-lt"/>
                <a:cs typeface="+mn-lt"/>
                <a:hlinkClick r:id="rId2"/>
              </a:rPr>
              <a:t>https://www.theguardian.com/business/2021/jan/13/honda-to-close-uk-plant-four-days-owing-to-supply-chain-problems-covid-shortage-semiconductors-car</a:t>
            </a:r>
            <a:r>
              <a:rPr lang="en-GB" sz="1200">
                <a:latin typeface="Arial"/>
                <a:ea typeface="+mn-lt"/>
                <a:cs typeface="+mn-lt"/>
              </a:rPr>
              <a:t> [Accessed 26 Jun. 2022].</a:t>
            </a:r>
          </a:p>
          <a:p>
            <a:pPr marL="210185" indent="-210185"/>
            <a:r>
              <a:rPr lang="en-GB" sz="1200">
                <a:latin typeface="Arial"/>
                <a:ea typeface="+mn-lt"/>
                <a:cs typeface="+mn-lt"/>
              </a:rPr>
              <a:t>Kang, M. (2020). Honda closes Philippines plant, 650 laid off. [online] People Matters. Available at: </a:t>
            </a:r>
            <a:r>
              <a:rPr lang="en-GB" sz="1200" u="sng">
                <a:latin typeface="Arial"/>
                <a:ea typeface="+mn-lt"/>
                <a:cs typeface="+mn-lt"/>
                <a:hlinkClick r:id="rId3"/>
              </a:rPr>
              <a:t>https://www.peoplemattersglobal.com/news/recruitment/honda-closes-philippines-plant-650-laid-off-24794</a:t>
            </a:r>
            <a:r>
              <a:rPr lang="en-GB" sz="1200">
                <a:latin typeface="Arial"/>
                <a:ea typeface="+mn-lt"/>
                <a:cs typeface="+mn-lt"/>
              </a:rPr>
              <a:t> [Accessed 28 Jun. 2022].</a:t>
            </a:r>
          </a:p>
          <a:p>
            <a:pPr marL="210185" indent="-210185"/>
            <a:r>
              <a:rPr lang="en-GB" sz="1200">
                <a:latin typeface="Arial"/>
                <a:ea typeface="+mn-lt"/>
                <a:cs typeface="+mn-lt"/>
              </a:rPr>
              <a:t>Keidanren (2022). Committee Chairs | About Keidanren | Keidanren. [online] Keidanren. Available at: </a:t>
            </a:r>
            <a:r>
              <a:rPr lang="en-GB" sz="1200" u="sng">
                <a:latin typeface="Arial"/>
                <a:ea typeface="+mn-lt"/>
                <a:cs typeface="+mn-lt"/>
                <a:hlinkClick r:id="rId4"/>
              </a:rPr>
              <a:t>https://www.keidanren.or.jp/en/profile/pro005.html</a:t>
            </a:r>
            <a:r>
              <a:rPr lang="en-GB" sz="1200">
                <a:latin typeface="Arial"/>
                <a:ea typeface="+mn-lt"/>
                <a:cs typeface="+mn-lt"/>
              </a:rPr>
              <a:t> [Accessed 19 Jun. 2022].</a:t>
            </a:r>
            <a:endParaRPr lang="en-US" sz="1200">
              <a:latin typeface="Arial"/>
              <a:ea typeface="+mn-lt"/>
              <a:cs typeface="+mn-lt"/>
            </a:endParaRPr>
          </a:p>
          <a:p>
            <a:pPr marL="210185" indent="-210185"/>
            <a:r>
              <a:rPr lang="en-GB" sz="1200">
                <a:latin typeface="Arial"/>
                <a:ea typeface="+mn-lt"/>
                <a:cs typeface="+mn-lt"/>
              </a:rPr>
              <a:t>Keidanren (2020). . The NEW Growth Strategy (2020-11-17) - Priority assistance for competitive renewable energies. [online] Keidanren. Available at: </a:t>
            </a:r>
            <a:r>
              <a:rPr lang="en-GB" sz="1200" u="sng">
                <a:latin typeface="Arial"/>
                <a:ea typeface="+mn-lt"/>
                <a:cs typeface="+mn-lt"/>
                <a:hlinkClick r:id="rId5"/>
              </a:rPr>
              <a:t>https://www.keidanren.or.jp/en/policy/2020/108_proposal.html</a:t>
            </a:r>
            <a:r>
              <a:rPr lang="en-GB" sz="1200">
                <a:latin typeface="Arial"/>
                <a:ea typeface="+mn-lt"/>
                <a:cs typeface="+mn-lt"/>
              </a:rPr>
              <a:t> [Accessed 26 Jun. 2022].</a:t>
            </a:r>
          </a:p>
          <a:p>
            <a:pPr marL="210185" indent="-210185"/>
            <a:r>
              <a:rPr lang="en-GB" sz="1200" err="1">
                <a:latin typeface="Arial"/>
                <a:ea typeface="+mn-lt"/>
                <a:cs typeface="+mn-lt"/>
              </a:rPr>
              <a:t>Kjellström</a:t>
            </a:r>
            <a:r>
              <a:rPr lang="en-GB" sz="1200">
                <a:latin typeface="Arial"/>
                <a:ea typeface="+mn-lt"/>
                <a:cs typeface="+mn-lt"/>
              </a:rPr>
              <a:t>, S., </a:t>
            </a:r>
            <a:r>
              <a:rPr lang="en-GB" sz="1200" err="1">
                <a:latin typeface="Arial"/>
                <a:ea typeface="+mn-lt"/>
                <a:cs typeface="+mn-lt"/>
              </a:rPr>
              <a:t>Stålne</a:t>
            </a:r>
            <a:r>
              <a:rPr lang="en-GB" sz="1200">
                <a:latin typeface="Arial"/>
                <a:ea typeface="+mn-lt"/>
                <a:cs typeface="+mn-lt"/>
              </a:rPr>
              <a:t>, K. and </a:t>
            </a:r>
            <a:r>
              <a:rPr lang="en-GB" sz="1200" err="1">
                <a:latin typeface="Arial"/>
                <a:ea typeface="+mn-lt"/>
                <a:cs typeface="+mn-lt"/>
              </a:rPr>
              <a:t>Törnblom</a:t>
            </a:r>
            <a:r>
              <a:rPr lang="en-GB" sz="1200">
                <a:latin typeface="Arial"/>
                <a:ea typeface="+mn-lt"/>
                <a:cs typeface="+mn-lt"/>
              </a:rPr>
              <a:t>, O. (2020). Six ways of understanding leadership development: An exploration of increasing complexity. Leadership, [online] 16(4), p.174271502092673. doi:10.1177/1742715020926731.</a:t>
            </a:r>
          </a:p>
          <a:p>
            <a:pPr marL="210185" indent="-210185"/>
            <a:r>
              <a:rPr lang="en-GB" sz="1200" err="1">
                <a:latin typeface="Arial"/>
                <a:ea typeface="+mn-lt"/>
                <a:cs typeface="+mn-lt"/>
              </a:rPr>
              <a:t>Kotter,J</a:t>
            </a:r>
            <a:r>
              <a:rPr lang="en-GB" sz="1200">
                <a:latin typeface="Arial"/>
                <a:ea typeface="+mn-lt"/>
                <a:cs typeface="+mn-lt"/>
              </a:rPr>
              <a:t> (2022). The 8-Step Process for Leading Change / Dr John Kotter [Online] Available at: </a:t>
            </a:r>
            <a:r>
              <a:rPr lang="en-GB" sz="1200" u="sng">
                <a:latin typeface="Arial"/>
                <a:ea typeface="+mn-lt"/>
                <a:cs typeface="+mn-lt"/>
                <a:hlinkClick r:id="rId6"/>
              </a:rPr>
              <a:t>https://www.kotterinc.com/8-step-process-for-leading-change/</a:t>
            </a:r>
            <a:r>
              <a:rPr lang="en-GB" sz="1200">
                <a:latin typeface="Arial"/>
                <a:ea typeface="+mn-lt"/>
                <a:cs typeface="+mn-lt"/>
              </a:rPr>
              <a:t>. [Accessed 28 Jun. 2022].</a:t>
            </a:r>
          </a:p>
          <a:p>
            <a:pPr marL="210185" indent="-210185"/>
            <a:r>
              <a:rPr lang="en-GB" sz="1200">
                <a:latin typeface="Arial"/>
                <a:ea typeface="+mn-lt"/>
                <a:cs typeface="+mn-lt"/>
              </a:rPr>
              <a:t>Korosec, K. (2020). Honda to shut down North American factories for six days. [online] TechCrunch. Available at: </a:t>
            </a:r>
            <a:r>
              <a:rPr lang="en-GB" sz="1200" u="sng">
                <a:latin typeface="Arial"/>
                <a:ea typeface="+mn-lt"/>
                <a:cs typeface="+mn-lt"/>
                <a:hlinkClick r:id="rId7"/>
              </a:rPr>
              <a:t>https://techcrunch.com/2020/03/18/honda-to-shut-down-north-american-factories-for-six-days/?guccounter=1&amp;guce_referrer=aHR0cHM6Ly93d3cuZ29vZ2xlLmNvbS8&amp;guce_referrer_sig=AQAAANd3V_c1Ico8x1-1xuwZjQyWmONP6hnoG9U1TITOhBQ46LgEAAPf8dvG7Gwrc8IrMVlZzAPLKn7IOmvdrxkKBGBIukuMO_HZq85kyvCsfNbqSxfvf8QBc91gZsah85uwfHjTB4MGAybDO4KuhNRtoXr4P7tJP0tFokFzadvOhbD4</a:t>
            </a:r>
            <a:r>
              <a:rPr lang="en-GB" sz="1200">
                <a:latin typeface="Arial"/>
                <a:ea typeface="+mn-lt"/>
                <a:cs typeface="+mn-lt"/>
              </a:rPr>
              <a:t> [Accessed 18 Jul. 2022].</a:t>
            </a:r>
          </a:p>
          <a:p>
            <a:pPr marL="210185" indent="-210185"/>
            <a:r>
              <a:rPr lang="en-GB" sz="1200" err="1">
                <a:latin typeface="Arial"/>
                <a:ea typeface="+mn-lt"/>
                <a:cs typeface="+mn-lt"/>
              </a:rPr>
              <a:t>Kosowatz</a:t>
            </a:r>
            <a:r>
              <a:rPr lang="en-GB" sz="1200">
                <a:latin typeface="Arial"/>
                <a:ea typeface="+mn-lt"/>
                <a:cs typeface="+mn-lt"/>
              </a:rPr>
              <a:t>, J. (2022). Automakers Work Out Supply Chain Kinks in EV Manufacturing - ASME. [online] </a:t>
            </a:r>
            <a:r>
              <a:rPr lang="en-GB" sz="1200" u="sng">
                <a:latin typeface="Arial"/>
                <a:ea typeface="+mn-lt"/>
                <a:cs typeface="+mn-lt"/>
                <a:hlinkClick r:id="rId8"/>
              </a:rPr>
              <a:t>www.asme.org</a:t>
            </a:r>
            <a:r>
              <a:rPr lang="en-GB" sz="1200">
                <a:latin typeface="Arial"/>
                <a:ea typeface="+mn-lt"/>
                <a:cs typeface="+mn-lt"/>
              </a:rPr>
              <a:t>. Available at: </a:t>
            </a:r>
            <a:r>
              <a:rPr lang="en-GB" sz="1200" u="sng">
                <a:latin typeface="Arial"/>
                <a:ea typeface="+mn-lt"/>
                <a:cs typeface="+mn-lt"/>
                <a:hlinkClick r:id="rId9"/>
              </a:rPr>
              <a:t>https://www.asme.org/topics-resources/content/electric-vehicle-makers-work-out-supply-chain-kinks</a:t>
            </a:r>
            <a:r>
              <a:rPr lang="en-GB" sz="1200">
                <a:latin typeface="Arial"/>
                <a:ea typeface="+mn-lt"/>
                <a:cs typeface="+mn-lt"/>
              </a:rPr>
              <a:t> [Accessed 26 Jun. 2022].</a:t>
            </a:r>
          </a:p>
          <a:p>
            <a:pPr marL="210185" indent="-210185"/>
            <a:r>
              <a:rPr lang="en-GB" sz="1200">
                <a:latin typeface="Arial"/>
                <a:ea typeface="+mn-lt"/>
                <a:cs typeface="+mn-lt"/>
              </a:rPr>
              <a:t>Kraus, S., Jones, P., Kailer, N., Weinmann, A., Chaparro-Banegas, N. and Roig-Tierno, N. (2021b). Digital Transformation: An Overview of the Current State of the Art of Research. SAGE Open, [online] 11(3), p.215824402110475. doi:10.1177/21582440211047576.</a:t>
            </a:r>
            <a:endParaRPr lang="en-GB" sz="1200">
              <a:latin typeface="Arial"/>
              <a:cs typeface="Arial"/>
            </a:endParaRPr>
          </a:p>
          <a:p>
            <a:pPr marL="210185" indent="-210185"/>
            <a:r>
              <a:rPr lang="en-GB" sz="1200" err="1">
                <a:latin typeface="Arial"/>
                <a:ea typeface="+mn-lt"/>
                <a:cs typeface="+mn-lt"/>
              </a:rPr>
              <a:t>LaMonaca</a:t>
            </a:r>
            <a:r>
              <a:rPr lang="en-GB" sz="1200">
                <a:latin typeface="Arial"/>
                <a:ea typeface="+mn-lt"/>
                <a:cs typeface="+mn-lt"/>
              </a:rPr>
              <a:t>, S. and Ryan, L. (2022). The state of play in electric vehicle charging services – A review of infrastructure provision, players, and policies. </a:t>
            </a:r>
            <a:r>
              <a:rPr lang="en-GB" sz="1200" i="1">
                <a:latin typeface="Arial"/>
                <a:ea typeface="+mn-lt"/>
                <a:cs typeface="+mn-lt"/>
              </a:rPr>
              <a:t>Renewable and Sustainable Energy Reviews</a:t>
            </a:r>
            <a:r>
              <a:rPr lang="en-GB" sz="1200">
                <a:latin typeface="Arial"/>
                <a:ea typeface="+mn-lt"/>
                <a:cs typeface="+mn-lt"/>
              </a:rPr>
              <a:t>, [online] 154(2), p.111733. doi:10.1016/j.rser.2021.111733.</a:t>
            </a:r>
          </a:p>
          <a:p>
            <a:pPr marL="210185" indent="-210185"/>
            <a:r>
              <a:rPr lang="en-GB" sz="1200">
                <a:latin typeface="Arial"/>
                <a:ea typeface="+mn-lt"/>
                <a:cs typeface="+mn-lt"/>
              </a:rPr>
              <a:t>Lewin K. (1951) 'Field Theory in Social Science', Harper and Row, New York.</a:t>
            </a:r>
          </a:p>
          <a:p>
            <a:pPr marL="210185" indent="-210185"/>
            <a:endParaRPr lang="en-GB" sz="1200">
              <a:solidFill>
                <a:srgbClr val="4D3E2F"/>
              </a:solidFill>
              <a:latin typeface="Aria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15</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342423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4566" y="-147944"/>
            <a:ext cx="9371949" cy="89781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469794" y="557668"/>
            <a:ext cx="10566127" cy="4782117"/>
          </a:xfrm>
        </p:spPr>
        <p:txBody>
          <a:bodyPr vert="horz" lIns="91440" tIns="45720" rIns="91440" bIns="45720" rtlCol="0" anchor="t">
            <a:noAutofit/>
          </a:bodyPr>
          <a:lstStyle/>
          <a:p>
            <a:pPr marL="0" indent="0">
              <a:buNone/>
            </a:pPr>
            <a:endParaRPr lang="en-GB" sz="1100">
              <a:solidFill>
                <a:srgbClr val="4D3E2F"/>
              </a:solidFill>
              <a:latin typeface="Corbel"/>
              <a:cs typeface="Arial"/>
            </a:endParaRPr>
          </a:p>
          <a:p>
            <a:pPr marL="210185" indent="-210185"/>
            <a:r>
              <a:rPr lang="en-GB" sz="1050">
                <a:latin typeface="Arial"/>
                <a:ea typeface="+mn-lt"/>
                <a:cs typeface="+mn-lt"/>
              </a:rPr>
              <a:t>Liu, Z., </a:t>
            </a:r>
            <a:r>
              <a:rPr lang="en-GB" sz="1050" err="1">
                <a:latin typeface="Arial"/>
                <a:ea typeface="+mn-lt"/>
                <a:cs typeface="+mn-lt"/>
              </a:rPr>
              <a:t>Ciais</a:t>
            </a:r>
            <a:r>
              <a:rPr lang="en-GB" sz="1050">
                <a:latin typeface="Arial"/>
                <a:ea typeface="+mn-lt"/>
                <a:cs typeface="+mn-lt"/>
              </a:rPr>
              <a:t>, P., Deng, Z., Lei, R., Davis, S., Feng, S., Zheng, B., Cui, D., Dou, X., Zhu, B., Guo, R., </a:t>
            </a:r>
            <a:r>
              <a:rPr lang="en-GB" sz="1050" err="1">
                <a:latin typeface="Arial"/>
                <a:ea typeface="+mn-lt"/>
                <a:cs typeface="+mn-lt"/>
              </a:rPr>
              <a:t>Ke</a:t>
            </a:r>
            <a:r>
              <a:rPr lang="en-GB" sz="1050">
                <a:latin typeface="Arial"/>
                <a:ea typeface="+mn-lt"/>
                <a:cs typeface="+mn-lt"/>
              </a:rPr>
              <a:t>, P., Sun, T., Lu, C., He, P., Wang, Y., Yue, X., Wang, Y., Lei, Y. and Zhou, H. (2020). Near-real-time monitoring of global CO2 emissions reveals the effects of the COVID-19 pandemic. Nature Communications, 11(1). doi:10.1038/s41467-020-18922-7.</a:t>
            </a:r>
          </a:p>
          <a:p>
            <a:pPr marL="210185" indent="-210185"/>
            <a:r>
              <a:rPr lang="en-GB" sz="1050">
                <a:latin typeface="Arial"/>
                <a:ea typeface="+mn-lt"/>
                <a:cs typeface="+mn-lt"/>
              </a:rPr>
              <a:t>Lund, S., Manyika, J., Woetzel, J., </a:t>
            </a:r>
            <a:r>
              <a:rPr lang="en-GB" sz="1050" err="1">
                <a:latin typeface="Arial"/>
                <a:ea typeface="+mn-lt"/>
                <a:cs typeface="+mn-lt"/>
              </a:rPr>
              <a:t>Barriball</a:t>
            </a:r>
            <a:r>
              <a:rPr lang="en-GB" sz="1050">
                <a:latin typeface="Arial"/>
                <a:ea typeface="+mn-lt"/>
                <a:cs typeface="+mn-lt"/>
              </a:rPr>
              <a:t>, E. and Krishnan, M. (2020). Risk, resilience, and rebalancing in global value chains | McKinsey. [online] </a:t>
            </a:r>
            <a:r>
              <a:rPr lang="en-GB" sz="1050" u="sng">
                <a:latin typeface="Arial"/>
                <a:ea typeface="+mn-lt"/>
                <a:cs typeface="+mn-lt"/>
                <a:hlinkClick r:id="rId2"/>
              </a:rPr>
              <a:t>www.mckinsey.com</a:t>
            </a:r>
            <a:r>
              <a:rPr lang="en-GB" sz="1050">
                <a:latin typeface="Arial"/>
                <a:ea typeface="+mn-lt"/>
                <a:cs typeface="+mn-lt"/>
              </a:rPr>
              <a:t>. Available at: </a:t>
            </a:r>
            <a:r>
              <a:rPr lang="en-GB" sz="1050" u="sng">
                <a:latin typeface="Arial"/>
                <a:ea typeface="+mn-lt"/>
                <a:cs typeface="+mn-lt"/>
                <a:hlinkClick r:id="rId3"/>
              </a:rPr>
              <a:t>https://www.mckinsey.com/business-functions/operations/our-insights/risk-resilience-and-rebalancing-in-global-value-chains</a:t>
            </a:r>
            <a:r>
              <a:rPr lang="en-GB" sz="1050">
                <a:latin typeface="Arial"/>
                <a:ea typeface="+mn-lt"/>
                <a:cs typeface="+mn-lt"/>
              </a:rPr>
              <a:t> [Accessed 5 Jul. 2022].</a:t>
            </a:r>
          </a:p>
          <a:p>
            <a:pPr marL="210185" indent="-210185"/>
            <a:r>
              <a:rPr lang="en-GB" sz="1050">
                <a:latin typeface="Arial"/>
                <a:ea typeface="+mn-lt"/>
                <a:cs typeface="+mn-lt"/>
              </a:rPr>
              <a:t>Mahmood, A. and Bashir, J. (2020). How does corporate social responsibility transform brand reputation into brand equity? Economic and noneconomic perspectives of CSR. International Journal of Engineering Business Management, [online] 12(1), pp.1–13. doi:10.1177/1847979020927547.</a:t>
            </a:r>
          </a:p>
          <a:p>
            <a:pPr marL="210185" indent="-210185"/>
            <a:r>
              <a:rPr lang="en-GB" sz="1050" err="1">
                <a:latin typeface="Arial"/>
                <a:ea typeface="+mn-lt"/>
                <a:cs typeface="+mn-lt"/>
              </a:rPr>
              <a:t>Mendelow</a:t>
            </a:r>
            <a:r>
              <a:rPr lang="en-GB" sz="1050">
                <a:latin typeface="Arial"/>
                <a:ea typeface="+mn-lt"/>
                <a:cs typeface="+mn-lt"/>
              </a:rPr>
              <a:t>, A., (1991.) Stakeholder mapping. In: Proceedings of the 2nd International Conference on In- formation Systems. Cambridge.</a:t>
            </a:r>
          </a:p>
          <a:p>
            <a:pPr marL="210185" indent="-210185"/>
            <a:r>
              <a:rPr lang="en-GB" sz="1050" err="1">
                <a:latin typeface="Arial"/>
                <a:ea typeface="+mn-lt"/>
                <a:cs typeface="+mn-lt"/>
              </a:rPr>
              <a:t>Mendelow</a:t>
            </a:r>
            <a:r>
              <a:rPr lang="en-GB" sz="1050">
                <a:latin typeface="Arial"/>
                <a:ea typeface="+mn-lt"/>
                <a:cs typeface="+mn-lt"/>
              </a:rPr>
              <a:t> A,L (1991) in Mints, A. and </a:t>
            </a:r>
            <a:r>
              <a:rPr lang="en-GB" sz="1050" err="1">
                <a:latin typeface="Arial"/>
                <a:ea typeface="+mn-lt"/>
                <a:cs typeface="+mn-lt"/>
              </a:rPr>
              <a:t>Kamyshnykova</a:t>
            </a:r>
            <a:r>
              <a:rPr lang="en-GB" sz="1050">
                <a:latin typeface="Arial"/>
                <a:ea typeface="+mn-lt"/>
                <a:cs typeface="+mn-lt"/>
              </a:rPr>
              <a:t>, E. (2019). Methods of stakeholder prioritisation in the context of stakeholder management. </a:t>
            </a:r>
            <a:r>
              <a:rPr lang="en-GB" sz="1050" i="1">
                <a:latin typeface="Arial"/>
                <a:ea typeface="+mn-lt"/>
                <a:cs typeface="+mn-lt"/>
              </a:rPr>
              <a:t>Proceedings of 6th International Scientific Conference Contemporary Issues in Business, Management and Economics Engineering ‘2019</a:t>
            </a:r>
            <a:r>
              <a:rPr lang="en-GB" sz="1050">
                <a:latin typeface="Arial"/>
                <a:ea typeface="+mn-lt"/>
                <a:cs typeface="+mn-lt"/>
              </a:rPr>
              <a:t>. [online] doi:10.3846/cibmee.2019.046.</a:t>
            </a:r>
          </a:p>
          <a:p>
            <a:pPr marL="210185" indent="-210185"/>
            <a:r>
              <a:rPr lang="en-GB" sz="1050">
                <a:latin typeface="Arial"/>
                <a:ea typeface="+mn-lt"/>
                <a:cs typeface="+mn-lt"/>
              </a:rPr>
              <a:t>Mohr, D., Müller, N., Krieg, A., Ga, P., Kaas, H., Krieger, A. and Hensley, R. (2020). </a:t>
            </a:r>
            <a:r>
              <a:rPr lang="en-GB" sz="1050" i="1">
                <a:latin typeface="Arial"/>
                <a:ea typeface="+mn-lt"/>
                <a:cs typeface="+mn-lt"/>
              </a:rPr>
              <a:t>The road to 2020 and beyond: What’s driving the global automotive industry?</a:t>
            </a:r>
            <a:r>
              <a:rPr lang="en-GB" sz="1050">
                <a:latin typeface="Arial"/>
                <a:ea typeface="+mn-lt"/>
                <a:cs typeface="+mn-lt"/>
              </a:rPr>
              <a:t> [online] pp.1–24. Available at: </a:t>
            </a:r>
            <a:r>
              <a:rPr lang="en-GB" sz="1050" u="sng">
                <a:latin typeface="Arial"/>
                <a:ea typeface="+mn-lt"/>
                <a:cs typeface="+mn-lt"/>
                <a:hlinkClick r:id="rId4"/>
              </a:rPr>
              <a:t>https://www.mckinsey.com/~/media/mckinsey/dotcom/client_service/Automotive%20and%20Assembly/PDFs/McK_The_road_to_2020_and_beyond.ashx</a:t>
            </a:r>
            <a:r>
              <a:rPr lang="en-GB" sz="1050">
                <a:ea typeface="+mn-lt"/>
                <a:cs typeface="+mn-lt"/>
              </a:rPr>
              <a:t>.</a:t>
            </a:r>
          </a:p>
          <a:p>
            <a:pPr marL="210185" indent="-210185"/>
            <a:r>
              <a:rPr lang="en-GB" sz="1050" err="1">
                <a:latin typeface="Arial"/>
                <a:ea typeface="+mn-lt"/>
                <a:cs typeface="+mn-lt"/>
              </a:rPr>
              <a:t>Morfeldt</a:t>
            </a:r>
            <a:r>
              <a:rPr lang="en-GB" sz="1050">
                <a:latin typeface="Arial"/>
                <a:ea typeface="+mn-lt"/>
                <a:cs typeface="+mn-lt"/>
              </a:rPr>
              <a:t>, J., Davidsson Kurland, S. and Johansson, D. (2021). Carbon footprint impacts of banning cars with internal combustion engines. Transportation Research Journal, [online] 95(7). doi:10.1016/j.trd.2021.102807.</a:t>
            </a:r>
          </a:p>
          <a:p>
            <a:pPr marL="210185" indent="-210185"/>
            <a:r>
              <a:rPr lang="en-GB" sz="1050">
                <a:latin typeface="Arial"/>
                <a:ea typeface="+mn-lt"/>
                <a:cs typeface="+mn-lt"/>
              </a:rPr>
              <a:t>Mulholland, B. (2021). 8 Critical Change Management Models to Evolve and Survive | Process Street. [online] Process Street. Available at: </a:t>
            </a:r>
            <a:r>
              <a:rPr lang="en-GB" sz="1050" u="sng">
                <a:latin typeface="Arial"/>
                <a:ea typeface="+mn-lt"/>
                <a:cs typeface="+mn-lt"/>
                <a:hlinkClick r:id="rId5"/>
              </a:rPr>
              <a:t>https://www.process.st/change-management-models/</a:t>
            </a:r>
            <a:r>
              <a:rPr lang="en-GB" sz="1050">
                <a:latin typeface="Arial"/>
                <a:ea typeface="+mn-lt"/>
                <a:cs typeface="+mn-lt"/>
              </a:rPr>
              <a:t> [Accessed 25 Jun. 2022].</a:t>
            </a:r>
          </a:p>
          <a:p>
            <a:pPr marL="210185" indent="-210185"/>
            <a:r>
              <a:rPr lang="en-US" sz="1050" err="1">
                <a:latin typeface="Arial"/>
                <a:ea typeface="+mn-lt"/>
                <a:cs typeface="+mn-lt"/>
              </a:rPr>
              <a:t>Ogochi</a:t>
            </a:r>
            <a:r>
              <a:rPr lang="en-US" sz="1050">
                <a:latin typeface="Arial"/>
                <a:ea typeface="+mn-lt"/>
                <a:cs typeface="+mn-lt"/>
              </a:rPr>
              <a:t> K., D. (2018). Lewin’s Theory of Change: Applicability of its Principles in a Contemporary Organization. Journal Strategic Management, Vol 2(5) pp. 1- 11</a:t>
            </a:r>
            <a:endParaRPr lang="en-GB" sz="1050">
              <a:latin typeface="Arial"/>
              <a:ea typeface="+mn-lt"/>
              <a:cs typeface="+mn-lt"/>
            </a:endParaRPr>
          </a:p>
          <a:p>
            <a:pPr marL="210185" indent="-210185"/>
            <a:r>
              <a:rPr lang="en-GB" sz="1050">
                <a:latin typeface="Arial"/>
                <a:ea typeface="+mn-lt"/>
                <a:cs typeface="+mn-lt"/>
              </a:rPr>
              <a:t>Pawar, A. and Charak, K. (2017). </a:t>
            </a:r>
            <a:r>
              <a:rPr lang="en-GB" sz="1050" i="1">
                <a:latin typeface="Arial"/>
                <a:ea typeface="+mn-lt"/>
                <a:cs typeface="+mn-lt"/>
              </a:rPr>
              <a:t>(PDF) Study on Adaptability of Change Management: Review of Kurt Lewins and Kotter Model of Change</a:t>
            </a:r>
            <a:r>
              <a:rPr lang="en-GB" sz="1050">
                <a:latin typeface="Arial"/>
                <a:ea typeface="+mn-lt"/>
                <a:cs typeface="+mn-lt"/>
              </a:rPr>
              <a:t>. [online] ResearchGate. Available at: </a:t>
            </a:r>
            <a:r>
              <a:rPr lang="en-GB" sz="1050" u="sng">
                <a:latin typeface="Arial"/>
                <a:ea typeface="+mn-lt"/>
                <a:cs typeface="+mn-lt"/>
                <a:hlinkClick r:id="rId6"/>
              </a:rPr>
              <a:t>https://www.researchgate.net/publication/339955706_Study_on_Adaptability_of_Change_Management_Review_of_Kurt_Lewins_and_Kotter_Model_of_Change</a:t>
            </a:r>
            <a:r>
              <a:rPr lang="en-GB" sz="1050">
                <a:latin typeface="Arial"/>
                <a:ea typeface="+mn-lt"/>
                <a:cs typeface="+mn-lt"/>
              </a:rPr>
              <a:t> [Accessed 18 Jul. 2022].</a:t>
            </a:r>
            <a:endParaRPr lang="en-US" sz="1050">
              <a:latin typeface="Arial"/>
              <a:ea typeface="+mn-lt"/>
              <a:cs typeface="+mn-lt"/>
            </a:endParaRPr>
          </a:p>
          <a:p>
            <a:pPr marL="210185" indent="-210185"/>
            <a:r>
              <a:rPr lang="en-GB" sz="1050">
                <a:latin typeface="Arial"/>
                <a:ea typeface="+mn-lt"/>
                <a:cs typeface="+mn-lt"/>
              </a:rPr>
              <a:t>Patterson, J., </a:t>
            </a:r>
            <a:r>
              <a:rPr lang="en-GB" sz="1050" err="1">
                <a:latin typeface="Arial"/>
                <a:ea typeface="+mn-lt"/>
                <a:cs typeface="+mn-lt"/>
              </a:rPr>
              <a:t>Wyborn</a:t>
            </a:r>
            <a:r>
              <a:rPr lang="en-GB" sz="1050">
                <a:latin typeface="Arial"/>
                <a:ea typeface="+mn-lt"/>
                <a:cs typeface="+mn-lt"/>
              </a:rPr>
              <a:t>, C., Westman, L., Brisbois, M.C., </a:t>
            </a:r>
            <a:r>
              <a:rPr lang="en-GB" sz="1050" err="1">
                <a:latin typeface="Arial"/>
                <a:ea typeface="+mn-lt"/>
                <a:cs typeface="+mn-lt"/>
              </a:rPr>
              <a:t>Milkoreit</a:t>
            </a:r>
            <a:r>
              <a:rPr lang="en-GB" sz="1050">
                <a:latin typeface="Arial"/>
                <a:ea typeface="+mn-lt"/>
                <a:cs typeface="+mn-lt"/>
              </a:rPr>
              <a:t>, M. and Jayaram, D. (2021). The political effects of emergency frames in sustainability. </a:t>
            </a:r>
            <a:r>
              <a:rPr lang="en-GB" sz="1050" i="1">
                <a:latin typeface="Arial"/>
                <a:ea typeface="+mn-lt"/>
                <a:cs typeface="+mn-lt"/>
              </a:rPr>
              <a:t>Nature Sustainability</a:t>
            </a:r>
            <a:r>
              <a:rPr lang="en-GB" sz="1050">
                <a:latin typeface="Arial"/>
                <a:ea typeface="+mn-lt"/>
                <a:cs typeface="+mn-lt"/>
              </a:rPr>
              <a:t>, [online] 4(10), pp.841–850. doi:10.1038/s41893-021-00749-9.</a:t>
            </a:r>
          </a:p>
          <a:p>
            <a:pPr marL="210185" indent="-210185"/>
            <a:r>
              <a:rPr lang="en-GB" sz="1050">
                <a:latin typeface="Arial"/>
                <a:ea typeface="+mn-lt"/>
                <a:cs typeface="+mn-lt"/>
              </a:rPr>
              <a:t>Pedersen, C.L. and Ritter, T. (2022). 4 Types of Business Transformation. [online] Harvard Business Review. Available at: </a:t>
            </a:r>
            <a:r>
              <a:rPr lang="en-GB" sz="1050" u="sng">
                <a:latin typeface="Arial"/>
                <a:ea typeface="+mn-lt"/>
                <a:cs typeface="+mn-lt"/>
                <a:hlinkClick r:id="rId7"/>
              </a:rPr>
              <a:t>https://hbr.org/2022/06/4-types-of-business-transformation</a:t>
            </a:r>
            <a:r>
              <a:rPr lang="en-GB" sz="1050">
                <a:latin typeface="Arial"/>
                <a:ea typeface="+mn-lt"/>
                <a:cs typeface="+mn-lt"/>
              </a:rPr>
              <a:t> [Accessed 15 Jul. 2022].</a:t>
            </a:r>
            <a:endParaRPr lang="en-US" sz="1050">
              <a:latin typeface="Arial"/>
              <a:ea typeface="+mn-lt"/>
              <a:cs typeface="+mn-lt"/>
            </a:endParaRPr>
          </a:p>
          <a:p>
            <a:pPr marL="210185" indent="-210185"/>
            <a:endParaRPr lang="en-GB" sz="1050">
              <a:solidFill>
                <a:srgbClr val="4D3E2F"/>
              </a:solidFill>
              <a:latin typeface="Corbel"/>
              <a:cs typeface="Arial"/>
            </a:endParaRPr>
          </a:p>
          <a:p>
            <a:pPr marL="0" indent="0">
              <a:buNone/>
            </a:pPr>
            <a:endParaRPr lang="en-GB" sz="1050">
              <a:solidFill>
                <a:srgbClr val="4D3E2F"/>
              </a:solidFill>
              <a:latin typeface="Corbel"/>
              <a:cs typeface="Arial"/>
            </a:endParaRPr>
          </a:p>
          <a:p>
            <a:pPr marL="210185" indent="-210185"/>
            <a:endParaRPr lang="en-GB" sz="1050">
              <a:solidFill>
                <a:srgbClr val="4D3E2F"/>
              </a:solidFill>
              <a:latin typeface="Corbel"/>
              <a:cs typeface="Arial"/>
            </a:endParaRPr>
          </a:p>
          <a:p>
            <a:pPr marL="210185" indent="-210185"/>
            <a:endParaRPr lang="en-GB" sz="1050">
              <a:solidFill>
                <a:srgbClr val="4D3E2F"/>
              </a:solidFill>
              <a:latin typeface="Corbel"/>
              <a:cs typeface="Arial"/>
            </a:endParaRPr>
          </a:p>
          <a:p>
            <a:pPr marL="210185" indent="-210185"/>
            <a:endParaRPr lang="en-GB" sz="1050">
              <a:solidFill>
                <a:srgbClr val="4D3E2F"/>
              </a:solidFill>
              <a:latin typeface="Corbel"/>
              <a:cs typeface="Arial"/>
            </a:endParaRPr>
          </a:p>
          <a:p>
            <a:pPr marL="210185" indent="-210185"/>
            <a:endParaRPr lang="en-GB" sz="1050">
              <a:solidFill>
                <a:srgbClr val="4D3E2F"/>
              </a:solidFill>
              <a:latin typeface="Corbel"/>
              <a:cs typeface="Arial"/>
            </a:endParaRPr>
          </a:p>
          <a:p>
            <a:pPr marL="210185" indent="-210185"/>
            <a:endParaRPr lang="en-GB" sz="105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16</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4022850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4775" y="171660"/>
            <a:ext cx="9371949" cy="89781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67694" y="1227334"/>
            <a:ext cx="9371948" cy="4895848"/>
          </a:xfrm>
        </p:spPr>
        <p:txBody>
          <a:bodyPr vert="horz" lIns="91440" tIns="45720" rIns="91440" bIns="45720" rtlCol="0" anchor="t">
            <a:normAutofit fontScale="92500"/>
          </a:bodyPr>
          <a:lstStyle/>
          <a:p>
            <a:pPr marL="210185" indent="-210185">
              <a:buFont typeface="Arial"/>
              <a:buChar char="•"/>
            </a:pPr>
            <a:r>
              <a:rPr lang="en-GB" sz="1200">
                <a:latin typeface="Arial"/>
                <a:cs typeface="Arial"/>
              </a:rPr>
              <a:t>Perian, G. (2019). Honda CEO Tells Of Quality ‘Crisis’; Engineer... [online] GM Inside News Forum. Available at: </a:t>
            </a:r>
            <a:r>
              <a:rPr lang="en-GB" sz="1200" u="sng">
                <a:latin typeface="Arial"/>
                <a:cs typeface="Arial"/>
                <a:hlinkClick r:id="rId2"/>
              </a:rPr>
              <a:t>https://www.gminsidenews.com/threads/honda-ceo-tells-of-quality-crisis-engineer-blames-crazy-complexity.295657/</a:t>
            </a:r>
            <a:r>
              <a:rPr lang="en-GB" sz="1200">
                <a:latin typeface="Arial"/>
                <a:cs typeface="Arial"/>
              </a:rPr>
              <a:t> [Accessed 28 May 2022].</a:t>
            </a:r>
            <a:endParaRPr lang="en-US" sz="1200">
              <a:ea typeface="+mn-lt"/>
              <a:cs typeface="+mn-lt"/>
            </a:endParaRPr>
          </a:p>
          <a:p>
            <a:pPr marL="210185" indent="-210185">
              <a:buFont typeface="Arial"/>
              <a:buChar char="•"/>
            </a:pPr>
            <a:r>
              <a:rPr lang="en-GB" sz="1200">
                <a:latin typeface="Arial"/>
                <a:cs typeface="Arial"/>
              </a:rPr>
              <a:t>Pfleger, P. (2020). In COVID Crisis, Honda Plant Puts Office Workers On Assembly Line. [online] WFYI Public Media. Available at: </a:t>
            </a:r>
            <a:r>
              <a:rPr lang="en-GB" sz="1200" u="sng">
                <a:latin typeface="Arial"/>
                <a:cs typeface="Arial"/>
                <a:hlinkClick r:id="rId3"/>
              </a:rPr>
              <a:t>https://www.wfyi.org/news/articles/in-covid-crisis-honda-plant-puts-office-workers-on-assembly-line</a:t>
            </a:r>
            <a:r>
              <a:rPr lang="en-GB" sz="1200">
                <a:latin typeface="Arial"/>
                <a:cs typeface="Arial"/>
              </a:rPr>
              <a:t> [Accessed 28 Jun. 2022].</a:t>
            </a:r>
            <a:endParaRPr lang="en-US" sz="1200">
              <a:ea typeface="+mn-lt"/>
              <a:cs typeface="+mn-lt"/>
            </a:endParaRPr>
          </a:p>
          <a:p>
            <a:pPr marL="210185" indent="-210185"/>
            <a:r>
              <a:rPr lang="en-GB" sz="1200" err="1">
                <a:latin typeface="Arial"/>
                <a:ea typeface="+mn-lt"/>
                <a:cs typeface="+mn-lt"/>
              </a:rPr>
              <a:t>Pregmark</a:t>
            </a:r>
            <a:r>
              <a:rPr lang="en-GB" sz="1200">
                <a:latin typeface="Arial"/>
                <a:ea typeface="+mn-lt"/>
                <a:cs typeface="+mn-lt"/>
              </a:rPr>
              <a:t>, J.E. (2022). Renewing models for change. The Learning Organization, [online] 29(3), pp.255–274. doi:10.1108/tlo-05-2021-0056.</a:t>
            </a:r>
          </a:p>
          <a:p>
            <a:pPr marL="210185" indent="-210185"/>
            <a:r>
              <a:rPr lang="en-GB" sz="1200" err="1">
                <a:latin typeface="Arial"/>
                <a:ea typeface="+mn-lt"/>
                <a:cs typeface="+mn-lt"/>
              </a:rPr>
              <a:t>Robizski</a:t>
            </a:r>
            <a:r>
              <a:rPr lang="en-GB" sz="1200">
                <a:latin typeface="Arial"/>
                <a:ea typeface="+mn-lt"/>
                <a:cs typeface="+mn-lt"/>
              </a:rPr>
              <a:t>, D. (2020). Cyberattack shuts down all Honda factories worldwide. [online] Futurism. Available at: </a:t>
            </a:r>
            <a:r>
              <a:rPr lang="en-GB" sz="1200" u="sng">
                <a:latin typeface="Arial"/>
                <a:ea typeface="+mn-lt"/>
                <a:cs typeface="+mn-lt"/>
                <a:hlinkClick r:id="rId4"/>
              </a:rPr>
              <a:t>https://futurism.com/the-byte/cyberattack-shuts-down-honda-factories-worldwide</a:t>
            </a:r>
            <a:r>
              <a:rPr lang="en-GB" sz="1200">
                <a:latin typeface="Arial"/>
                <a:ea typeface="+mn-lt"/>
                <a:cs typeface="+mn-lt"/>
              </a:rPr>
              <a:t> [Accessed 2 Jul. 2022].</a:t>
            </a:r>
          </a:p>
          <a:p>
            <a:pPr marL="210185" indent="-210185"/>
            <a:r>
              <a:rPr lang="en-GB" sz="1200">
                <a:latin typeface="Arial"/>
                <a:ea typeface="+mn-lt"/>
                <a:cs typeface="+mn-lt"/>
              </a:rPr>
              <a:t>Salman, D., M (2019). An insight for the market driving forces: Case of Tesla Model- S. International Journal of Business Ecosystem &amp; Strategy (2687-2293), [online] 1(2), pp.25–30. doi:10.36096/ijbes.v1i2.123.</a:t>
            </a:r>
          </a:p>
          <a:p>
            <a:pPr marL="210185" indent="-210185"/>
            <a:r>
              <a:rPr lang="en-GB" sz="1200">
                <a:latin typeface="Arial"/>
                <a:ea typeface="+mn-lt"/>
                <a:cs typeface="+mn-lt"/>
              </a:rPr>
              <a:t>Sheldon, T. and Dua, R. (2020). Effectiveness of China’s plug-in electric vehicle subsidy. Energy Economics, [online] 7(3), p.104773. doi:10.1016/j.eneco.2020.104773.</a:t>
            </a:r>
          </a:p>
          <a:p>
            <a:pPr marL="210185" indent="-210185"/>
            <a:r>
              <a:rPr lang="en-GB" sz="1200" err="1">
                <a:latin typeface="Arial"/>
                <a:ea typeface="+mn-lt"/>
                <a:cs typeface="+mn-lt"/>
              </a:rPr>
              <a:t>Sheffi</a:t>
            </a:r>
            <a:r>
              <a:rPr lang="en-GB" sz="1200">
                <a:latin typeface="Arial"/>
                <a:ea typeface="+mn-lt"/>
                <a:cs typeface="+mn-lt"/>
              </a:rPr>
              <a:t>, Y. (2022). Pandemic Shortages Haven’t Shattered the Case for ‘Just-in-Time’ Supply Chains. Wall Street Journal. [online] 30 Jan. Available at: </a:t>
            </a:r>
            <a:r>
              <a:rPr lang="en-GB" sz="1200" u="sng">
                <a:latin typeface="Arial"/>
                <a:ea typeface="+mn-lt"/>
                <a:cs typeface="+mn-lt"/>
                <a:hlinkClick r:id="rId5"/>
              </a:rPr>
              <a:t>https://www.wsj.com/articles/commentary-pandemic-shortages-havent-shattered-the-case-for-just-in-time-supply-chains-11643547604</a:t>
            </a:r>
            <a:r>
              <a:rPr lang="en-GB" sz="1200">
                <a:latin typeface="Arial"/>
                <a:ea typeface="+mn-lt"/>
                <a:cs typeface="+mn-lt"/>
              </a:rPr>
              <a:t> [Accessed 2 Jul. 2022].</a:t>
            </a:r>
          </a:p>
          <a:p>
            <a:pPr marL="210185" indent="-210185"/>
            <a:r>
              <a:rPr lang="en-GB" sz="1200">
                <a:latin typeface="Arial"/>
                <a:ea typeface="+mn-lt"/>
                <a:cs typeface="+mn-lt"/>
              </a:rPr>
              <a:t>Siddiqui, M., Shoeb, A. and Usmani, K. (2020). (PDF) Factors Affecting Buying </a:t>
            </a:r>
            <a:r>
              <a:rPr lang="en-GB" sz="1200" err="1">
                <a:latin typeface="Arial"/>
                <a:ea typeface="+mn-lt"/>
                <a:cs typeface="+mn-lt"/>
              </a:rPr>
              <a:t>Behavior</a:t>
            </a:r>
            <a:r>
              <a:rPr lang="en-GB" sz="1200">
                <a:latin typeface="Arial"/>
                <a:ea typeface="+mn-lt"/>
                <a:cs typeface="+mn-lt"/>
              </a:rPr>
              <a:t> of Consumers for Personal Cars by Fuel Categories - International Journal of Advanced Science and Technology. [online] 29(11):1707-1718  ResearchGate. Available at: </a:t>
            </a:r>
            <a:r>
              <a:rPr lang="en-GB" sz="1200" u="sng">
                <a:latin typeface="Arial"/>
                <a:ea typeface="+mn-lt"/>
                <a:cs typeface="+mn-lt"/>
                <a:hlinkClick r:id="rId6"/>
              </a:rPr>
              <a:t>https://www.researchgate.net/publication/342067696_Factors_Affecting_Buying_Behavior_of_Consumers_for_Personal_Cars_by_Fuel_Categories</a:t>
            </a:r>
            <a:r>
              <a:rPr lang="en-GB" sz="1200">
                <a:latin typeface="Arial"/>
                <a:ea typeface="+mn-lt"/>
                <a:cs typeface="+mn-lt"/>
              </a:rPr>
              <a:t> [Accessed 5 Jul. 2022].</a:t>
            </a:r>
          </a:p>
          <a:p>
            <a:pPr marL="210185" indent="-210185"/>
            <a:r>
              <a:rPr lang="en-GB" sz="1200">
                <a:latin typeface="Arial"/>
                <a:ea typeface="+mn-lt"/>
                <a:cs typeface="+mn-lt"/>
              </a:rPr>
              <a:t>Smollan, R., K (2011). The multi-dimensional nature of resistance to change. Journal of Management &amp; Organization, [online] 17(6), pp.828–849. doi:10.5172/jmo.2011.828.</a:t>
            </a:r>
          </a:p>
          <a:p>
            <a:pPr marL="210185" indent="-210185"/>
            <a:r>
              <a:rPr lang="en-GB" sz="1200">
                <a:latin typeface="Arial"/>
                <a:ea typeface="+mn-lt"/>
                <a:cs typeface="+mn-lt"/>
              </a:rPr>
              <a:t>Stewart, D., </a:t>
            </a:r>
            <a:r>
              <a:rPr lang="en-GB" sz="1200" err="1">
                <a:latin typeface="Arial"/>
                <a:ea typeface="+mn-lt"/>
                <a:cs typeface="+mn-lt"/>
              </a:rPr>
              <a:t>Bucaille</a:t>
            </a:r>
            <a:r>
              <a:rPr lang="en-GB" sz="1200">
                <a:latin typeface="Arial"/>
                <a:ea typeface="+mn-lt"/>
                <a:cs typeface="+mn-lt"/>
              </a:rPr>
              <a:t>, A., Hamling, D. and Crossan, G. (2022). My kingdom for a chip: The semiconductor shortage extends into 2022. [online] Deloitte Insights. Available at: </a:t>
            </a:r>
            <a:r>
              <a:rPr lang="en-GB" sz="1200" u="sng">
                <a:latin typeface="Arial"/>
                <a:ea typeface="+mn-lt"/>
                <a:cs typeface="+mn-lt"/>
                <a:hlinkClick r:id="rId7"/>
              </a:rPr>
              <a:t>https://www2.deloitte.com/xe/en/insights/industry/technology/technology-media-and-telecom-predictions/2022/semiconductor-chip-shortage.html</a:t>
            </a:r>
            <a:r>
              <a:rPr lang="en-GB" sz="1200">
                <a:latin typeface="Arial"/>
                <a:ea typeface="+mn-lt"/>
                <a:cs typeface="+mn-lt"/>
              </a:rPr>
              <a:t>.</a:t>
            </a:r>
          </a:p>
          <a:p>
            <a:pPr marL="210185" indent="-210185"/>
            <a:endParaRPr lang="en-GB" sz="1200">
              <a:ea typeface="+mn-lt"/>
              <a:cs typeface="+mn-lt"/>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17</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2577075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804" y="367603"/>
            <a:ext cx="9371949" cy="897816"/>
          </a:xfrm>
        </p:spPr>
        <p:txBody>
          <a:bodyPr/>
          <a:lstStyle/>
          <a:p>
            <a:r>
              <a:rPr lang="en-US">
                <a:latin typeface="Arial" panose="020B0604020202020204" pitchFamily="34" charset="0"/>
                <a:cs typeface="Arial" panose="020B0604020202020204" pitchFamily="34" charset="0"/>
              </a:rPr>
              <a:t>References</a:t>
            </a:r>
          </a:p>
        </p:txBody>
      </p:sp>
      <p:sp>
        <p:nvSpPr>
          <p:cNvPr id="10" name="Content Placeholder 9">
            <a:extLst>
              <a:ext uri="{FF2B5EF4-FFF2-40B4-BE49-F238E27FC236}">
                <a16:creationId xmlns:a16="http://schemas.microsoft.com/office/drawing/2014/main" id="{E2445652-6C16-478F-91A6-D9CD0FE5363D}"/>
              </a:ext>
            </a:extLst>
          </p:cNvPr>
          <p:cNvSpPr>
            <a:spLocks noGrp="1"/>
          </p:cNvSpPr>
          <p:nvPr>
            <p:ph idx="1"/>
          </p:nvPr>
        </p:nvSpPr>
        <p:spPr>
          <a:xfrm>
            <a:off x="1313265" y="1510363"/>
            <a:ext cx="9371948" cy="4090306"/>
          </a:xfrm>
        </p:spPr>
        <p:txBody>
          <a:bodyPr vert="horz" lIns="91440" tIns="45720" rIns="91440" bIns="45720" rtlCol="0" anchor="t">
            <a:normAutofit fontScale="92500"/>
          </a:bodyPr>
          <a:lstStyle/>
          <a:p>
            <a:pPr marL="210185" indent="-210185"/>
            <a:r>
              <a:rPr lang="en-GB" sz="1200">
                <a:latin typeface="Arial"/>
                <a:ea typeface="+mn-lt"/>
                <a:cs typeface="+mn-lt"/>
              </a:rPr>
              <a:t>Tickel, A., Booth, R. and Noble, S. (2020). Brexit Industry Insights Automotive. [online] Available at: </a:t>
            </a:r>
            <a:r>
              <a:rPr lang="en-GB" sz="1200" u="sng">
                <a:latin typeface="Arial"/>
                <a:ea typeface="+mn-lt"/>
                <a:cs typeface="+mn-lt"/>
                <a:hlinkClick r:id="rId2"/>
              </a:rPr>
              <a:t>https://www2.deloitte.com/content/dam/Deloitte/uk/Documents/international-markets/deloitte-uk-brexit-industry-insights-2-automotive.pdf</a:t>
            </a:r>
            <a:r>
              <a:rPr lang="en-GB" sz="1200">
                <a:latin typeface="Arial"/>
                <a:ea typeface="+mn-lt"/>
                <a:cs typeface="+mn-lt"/>
              </a:rPr>
              <a:t> [Accessed 2 Jul. 2022].</a:t>
            </a:r>
          </a:p>
          <a:p>
            <a:pPr marL="210185" indent="-210185"/>
            <a:r>
              <a:rPr lang="en-GB" sz="1200">
                <a:latin typeface="Arial"/>
                <a:ea typeface="+mn-lt"/>
                <a:cs typeface="+mn-lt"/>
              </a:rPr>
              <a:t>Wilkinson, L. (2021). Honda outlines all-electric future with trio of </a:t>
            </a:r>
            <a:r>
              <a:rPr lang="en-GB" sz="1200" err="1">
                <a:latin typeface="Arial"/>
                <a:ea typeface="+mn-lt"/>
                <a:cs typeface="+mn-lt"/>
              </a:rPr>
              <a:t>e:N-badged</a:t>
            </a:r>
            <a:r>
              <a:rPr lang="en-GB" sz="1200">
                <a:latin typeface="Arial"/>
                <a:ea typeface="+mn-lt"/>
                <a:cs typeface="+mn-lt"/>
              </a:rPr>
              <a:t> concepts. [online] Auto Express. Available at: </a:t>
            </a:r>
            <a:r>
              <a:rPr lang="en-GB" sz="1200" u="sng">
                <a:latin typeface="Arial"/>
                <a:ea typeface="+mn-lt"/>
                <a:cs typeface="+mn-lt"/>
                <a:hlinkClick r:id="rId3"/>
              </a:rPr>
              <a:t>https://www.autoexpress.co.uk/honda/356321/honda-outlines-all-electric-future-trio-en-badged-concepts</a:t>
            </a:r>
            <a:r>
              <a:rPr lang="en-GB" sz="1200">
                <a:latin typeface="Arial"/>
                <a:ea typeface="+mn-lt"/>
                <a:cs typeface="+mn-lt"/>
              </a:rPr>
              <a:t> [Accessed 29 Jun. 2022].4</a:t>
            </a:r>
          </a:p>
          <a:p>
            <a:pPr marL="210185" indent="-210185"/>
            <a:r>
              <a:rPr lang="en-GB" sz="1200">
                <a:latin typeface="Arial"/>
                <a:ea typeface="+mn-lt"/>
                <a:cs typeface="+mn-lt"/>
              </a:rPr>
              <a:t>Woodward, M. (2019). New market. New entrants. New challenges. Battery Electric Vehicles Contents. [online] Available at: </a:t>
            </a:r>
            <a:r>
              <a:rPr lang="en-GB" sz="1200" u="sng">
                <a:latin typeface="Arial"/>
                <a:ea typeface="+mn-lt"/>
                <a:cs typeface="+mn-lt"/>
                <a:hlinkClick r:id="rId4"/>
              </a:rPr>
              <a:t>https://www2.deloitte.com/content/dam/Deloitte/uk/Documents/manufacturing/deloitte-uk-battery-electric-vehicles.pdf</a:t>
            </a:r>
            <a:r>
              <a:rPr lang="en-GB" sz="1200">
                <a:latin typeface="Arial"/>
                <a:ea typeface="+mn-lt"/>
                <a:cs typeface="+mn-lt"/>
              </a:rPr>
              <a:t>.</a:t>
            </a:r>
          </a:p>
          <a:p>
            <a:pPr marL="210185" indent="-210185"/>
            <a:r>
              <a:rPr lang="en-GB" sz="1200" err="1">
                <a:latin typeface="Arial"/>
                <a:ea typeface="+mn-lt"/>
                <a:cs typeface="+mn-lt"/>
              </a:rPr>
              <a:t>Yamamitsu</a:t>
            </a:r>
            <a:r>
              <a:rPr lang="en-GB" sz="1200">
                <a:latin typeface="Arial"/>
                <a:ea typeface="+mn-lt"/>
                <a:cs typeface="+mn-lt"/>
              </a:rPr>
              <a:t>, E. (2021). Honda aims for 100% electric vehicles by 2040, says new CEO. [online] Reuters. Available at: </a:t>
            </a:r>
            <a:r>
              <a:rPr lang="en-GB" sz="1200" u="sng">
                <a:latin typeface="Arial"/>
                <a:ea typeface="+mn-lt"/>
                <a:cs typeface="+mn-lt"/>
                <a:hlinkClick r:id="rId5"/>
              </a:rPr>
              <a:t>https://www.reuters.com/business/autos-transportation/new-honda-ceo-aims-100-electric-vehicles-by-2040-2021-04-23/</a:t>
            </a:r>
            <a:r>
              <a:rPr lang="en-GB" sz="1200">
                <a:latin typeface="Arial"/>
                <a:ea typeface="+mn-lt"/>
                <a:cs typeface="+mn-lt"/>
              </a:rPr>
              <a:t> [Accessed 25 Jun. 2022].</a:t>
            </a:r>
          </a:p>
          <a:p>
            <a:pPr marL="210185" indent="-210185"/>
            <a:r>
              <a:rPr lang="en-GB" sz="1200">
                <a:latin typeface="Arial"/>
                <a:ea typeface="+mn-lt"/>
                <a:cs typeface="+mn-lt"/>
              </a:rPr>
              <a:t>Yang, Y., Lui, Q., Song, J. and Zhou, M. (2021). The influence mechanism of financial shared service mode on the competitive advantage of enterprises from the perspective of organizational complexity: A force field analysis. International Journal of Accounting Information Systems, [online] 42(6), p.100525. doi:10.1016/j.accinf.2021.100525. </a:t>
            </a:r>
          </a:p>
          <a:p>
            <a:pPr marL="210185" indent="-210185"/>
            <a:r>
              <a:rPr lang="en-GB" sz="1200">
                <a:latin typeface="Arial"/>
                <a:ea typeface="+mn-lt"/>
                <a:cs typeface="+mn-lt"/>
              </a:rPr>
              <a:t>Zainol, N. U., </a:t>
            </a:r>
            <a:r>
              <a:rPr lang="en-GB" sz="1200" err="1">
                <a:latin typeface="Arial"/>
                <a:ea typeface="+mn-lt"/>
                <a:cs typeface="+mn-lt"/>
              </a:rPr>
              <a:t>Kowang</a:t>
            </a:r>
            <a:r>
              <a:rPr lang="en-GB" sz="1200">
                <a:latin typeface="Arial"/>
                <a:ea typeface="+mn-lt"/>
                <a:cs typeface="+mn-lt"/>
              </a:rPr>
              <a:t>, T. O., </a:t>
            </a:r>
            <a:r>
              <a:rPr lang="en-GB" sz="1200" err="1">
                <a:latin typeface="Arial"/>
                <a:ea typeface="+mn-lt"/>
                <a:cs typeface="+mn-lt"/>
              </a:rPr>
              <a:t>Hee</a:t>
            </a:r>
            <a:r>
              <a:rPr lang="en-GB" sz="1200">
                <a:latin typeface="Arial"/>
                <a:ea typeface="+mn-lt"/>
                <a:cs typeface="+mn-lt"/>
              </a:rPr>
              <a:t>, O. C., Fei, G. C., &amp; Kadir, B. Bin. (2020). Managing  Organizational Change through Effective Leadership: A review from Literature. International Journal of Academic Research in Business and Social Sciences, 11(1), pp 1–10 [Accessed 10th June 2022].</a:t>
            </a:r>
          </a:p>
          <a:p>
            <a:pPr marL="210185" indent="-210185"/>
            <a:r>
              <a:rPr lang="en-GB" sz="1200">
                <a:latin typeface="Arial"/>
                <a:ea typeface="+mn-lt"/>
                <a:cs typeface="+mn-lt"/>
              </a:rPr>
              <a:t>Zhao, G., Wang, X. and </a:t>
            </a:r>
            <a:r>
              <a:rPr lang="en-GB" sz="1200" err="1">
                <a:latin typeface="Arial"/>
                <a:ea typeface="+mn-lt"/>
                <a:cs typeface="+mn-lt"/>
              </a:rPr>
              <a:t>Negnevitsky</a:t>
            </a:r>
            <a:r>
              <a:rPr lang="en-GB" sz="1200">
                <a:latin typeface="Arial"/>
                <a:ea typeface="+mn-lt"/>
                <a:cs typeface="+mn-lt"/>
              </a:rPr>
              <a:t>, M. (2022). Connecting battery technologies for electric vehicles from battery materials to management. </a:t>
            </a:r>
            <a:r>
              <a:rPr lang="en-GB" sz="1200" err="1">
                <a:latin typeface="Arial"/>
                <a:ea typeface="+mn-lt"/>
                <a:cs typeface="+mn-lt"/>
              </a:rPr>
              <a:t>iScience</a:t>
            </a:r>
            <a:r>
              <a:rPr lang="en-GB" sz="1200">
                <a:latin typeface="Arial"/>
                <a:ea typeface="+mn-lt"/>
                <a:cs typeface="+mn-lt"/>
              </a:rPr>
              <a:t>, [online] 25(2), p.103744. doi:10.1016/j.isci.2022.103744.</a:t>
            </a:r>
          </a:p>
          <a:p>
            <a:pPr marL="210185" indent="-210185"/>
            <a:r>
              <a:rPr lang="en-GB" sz="1200">
                <a:latin typeface="Arial"/>
                <a:ea typeface="+mn-lt"/>
                <a:cs typeface="+mn-lt"/>
              </a:rPr>
              <a:t>Zimm, C. (2021). Improving the understanding of electric vehicle technology and policy diffusion across countries. Transport Policy, [online] 105(12), pp.54–66. doi:10.1016/j.tranpol.2020.12.012.   </a:t>
            </a:r>
          </a:p>
          <a:p>
            <a:pPr marL="210185" indent="-210185"/>
            <a:endParaRPr lang="en-GB" sz="1400"/>
          </a:p>
          <a:p>
            <a:pPr marL="210185" indent="-210185"/>
            <a:endParaRPr lang="en-GB"/>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mn-lt"/>
            </a:endParaRPr>
          </a:p>
          <a:p>
            <a:pPr marL="210185" indent="-210185"/>
            <a:endParaRPr lang="en-GB" sz="1200">
              <a:ea typeface="+mn-lt"/>
              <a:cs typeface="Arial"/>
            </a:endParaRPr>
          </a:p>
          <a:p>
            <a:pPr marL="210185" indent="-210185"/>
            <a:endParaRPr lang="en-GB" sz="1200">
              <a:ea typeface="+mn-lt"/>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210185" indent="-210185"/>
            <a:endParaRPr lang="en-GB" sz="1200">
              <a:solidFill>
                <a:srgbClr val="4D3E2F"/>
              </a:solidFill>
              <a:latin typeface="Corbel"/>
              <a:cs typeface="Arial"/>
            </a:endParaRPr>
          </a:p>
          <a:p>
            <a:pPr marL="0" indent="0">
              <a:buNone/>
            </a:pPr>
            <a:endParaRPr lang="en-GB" sz="1050">
              <a:solidFill>
                <a:srgbClr val="000000"/>
              </a:solidFill>
              <a:latin typeface="Arial"/>
              <a:cs typeface="Arial"/>
            </a:endParaRPr>
          </a:p>
          <a:p>
            <a:pPr marL="210185" indent="-210185"/>
            <a:endParaRPr lang="en-GB" sz="1200">
              <a:solidFill>
                <a:srgbClr val="4D3E2F"/>
              </a:solidFill>
              <a:latin typeface="Corbel"/>
              <a:cs typeface="Times New Roman"/>
            </a:endParaRPr>
          </a:p>
          <a:p>
            <a:pPr marL="210185" indent="-210185"/>
            <a:endParaRPr lang="en-GB" sz="1200">
              <a:solidFill>
                <a:srgbClr val="4D3E2F"/>
              </a:solidFill>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Corbel"/>
              <a:cs typeface="Times New Roman"/>
            </a:endParaRPr>
          </a:p>
          <a:p>
            <a:pPr marL="210185" indent="-210185"/>
            <a:endParaRPr lang="en-GB" sz="1200">
              <a:latin typeface="Arial"/>
              <a:cs typeface="Times New Roman"/>
            </a:endParaRPr>
          </a:p>
          <a:p>
            <a:pPr marL="210185" indent="-210185"/>
            <a:endParaRPr lang="en-GB" sz="1800">
              <a:latin typeface="Arial"/>
              <a:cs typeface="Times New Roman"/>
            </a:endParaRPr>
          </a:p>
          <a:p>
            <a:pPr marL="210185" indent="-210185"/>
            <a:endParaRPr lang="en-GB">
              <a:latin typeface="Corbel" panose="020B0503020204020204"/>
              <a:cs typeface="Times New Roman"/>
            </a:endParaRPr>
          </a:p>
        </p:txBody>
      </p:sp>
      <p:sp>
        <p:nvSpPr>
          <p:cNvPr id="7" name="Slide Number Placeholder 6"/>
          <p:cNvSpPr>
            <a:spLocks noGrp="1"/>
          </p:cNvSpPr>
          <p:nvPr>
            <p:ph type="sldNum" sz="quarter" idx="12"/>
          </p:nvPr>
        </p:nvSpPr>
        <p:spPr/>
        <p:txBody>
          <a:bodyPr/>
          <a:lstStyle/>
          <a:p>
            <a:fld id="{9CD8D479-8942-46E8-A226-A4E01F7A105C}" type="slidenum">
              <a:rPr lang="en-US" smtClean="0"/>
              <a:t>18</a:t>
            </a:fld>
            <a:endParaRPr lang="en-US"/>
          </a:p>
        </p:txBody>
      </p:sp>
      <p:sp>
        <p:nvSpPr>
          <p:cNvPr id="8" name="Date Placeholder 7"/>
          <p:cNvSpPr>
            <a:spLocks noGrp="1"/>
          </p:cNvSpPr>
          <p:nvPr>
            <p:ph type="dt" sz="half" idx="10"/>
          </p:nvPr>
        </p:nvSpPr>
        <p:spPr/>
        <p:txBody>
          <a:bodyPr/>
          <a:lstStyle/>
          <a:p>
            <a:fld id="{94C81B4D-F060-418E-A958-B2BDC1A258F8}" type="datetime1">
              <a:rPr lang="en-US" smtClean="0"/>
              <a:pPr/>
              <a:t>8/27/2022</a:t>
            </a:fld>
            <a:endParaRPr lang="en-US"/>
          </a:p>
        </p:txBody>
      </p:sp>
      <p:sp>
        <p:nvSpPr>
          <p:cNvPr id="9" name="Footer Placeholder 8"/>
          <p:cNvSpPr>
            <a:spLocks noGrp="1"/>
          </p:cNvSpPr>
          <p:nvPr>
            <p:ph type="ftr" sz="quarter" idx="11"/>
          </p:nvPr>
        </p:nvSpPr>
        <p:spPr/>
        <p:txBody>
          <a:bodyPr/>
          <a:lstStyle/>
          <a:p>
            <a:r>
              <a:rPr lang="en-US"/>
              <a:t>Add a footer</a:t>
            </a:r>
          </a:p>
        </p:txBody>
      </p:sp>
    </p:spTree>
    <p:extLst>
      <p:ext uri="{BB962C8B-B14F-4D97-AF65-F5344CB8AC3E}">
        <p14:creationId xmlns:p14="http://schemas.microsoft.com/office/powerpoint/2010/main" val="2047450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Ecology 16x9">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 ecology education photo presentation.potx" id="{C2041BFC-79DD-469A-9C9C-CE3A45FF64F3}" vid="{F6D325B2-35D9-40C5-B4CD-C0A8483D5659}"/>
    </a:ext>
  </a:extLst>
</a:theme>
</file>

<file path=ppt/theme/theme2.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cology">
      <a:dk1>
        <a:srgbClr val="4D3E2F"/>
      </a:dk1>
      <a:lt1>
        <a:sysClr val="window" lastClr="FFFFFF"/>
      </a:lt1>
      <a:dk2>
        <a:srgbClr val="000000"/>
      </a:dk2>
      <a:lt2>
        <a:srgbClr val="DDDDDD"/>
      </a:lt2>
      <a:accent1>
        <a:srgbClr val="8BAA00"/>
      </a:accent1>
      <a:accent2>
        <a:srgbClr val="2A6CB2"/>
      </a:accent2>
      <a:accent3>
        <a:srgbClr val="795837"/>
      </a:accent3>
      <a:accent4>
        <a:srgbClr val="D18316"/>
      </a:accent4>
      <a:accent5>
        <a:srgbClr val="79B4F0"/>
      </a:accent5>
      <a:accent6>
        <a:srgbClr val="CDC80F"/>
      </a:accent6>
      <a:hlink>
        <a:srgbClr val="2A6CB2"/>
      </a:hlink>
      <a:folHlink>
        <a:srgbClr val="808080"/>
      </a:folHlink>
    </a:clrScheme>
    <a:fontScheme name="Corbel">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Nature ecology education photo presentation</Template>
  <Application>Microsoft Office PowerPoint</Application>
  <PresentationFormat>Widescreen</PresentationFormat>
  <Slides>18</Slides>
  <Notes>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Ecology 16x9</vt:lpstr>
      <vt:lpstr>Towards Electrification Honda - A Covid 19  Business Change Case Study </vt:lpstr>
      <vt:lpstr>Aims – To examine change management at Honda during Covid 19</vt:lpstr>
      <vt:lpstr>Honda,  Covid 19 and Change Case Study</vt:lpstr>
      <vt:lpstr>Critique changes made during covid continued, effectiveness and impact on operations stability – Model applied to Honda from Bagolun et al (2016:23)</vt:lpstr>
      <vt:lpstr>Critique changes made at Honda during covid, effectiveness and impact on operations stability</vt:lpstr>
      <vt:lpstr>Outline how models can be used when considering incremental (small) or large(transformational) change</vt:lpstr>
      <vt:lpstr>Critique key change management models planned and emergent change –Medelow Stakeholder Analysis (1991) (Mints &amp; Kamyshynkova 2019:448:17) applied to Honda during C19</vt:lpstr>
      <vt:lpstr>Kurt Lewins 1947 Three Step Model of Change in (Ogochi 2018:3:9) applied to Honda during C19</vt:lpstr>
      <vt:lpstr>Change impact &amp; ways to identify and  tackle resistance to change</vt:lpstr>
      <vt:lpstr>Honda Conclusions and Recommendations</vt:lpstr>
      <vt:lpstr>References</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Honda </dc:title>
  <dc:creator>Sian</dc:creator>
  <cp:revision>1</cp:revision>
  <dcterms:created xsi:type="dcterms:W3CDTF">2022-06-18T10:55:10Z</dcterms:created>
  <dcterms:modified xsi:type="dcterms:W3CDTF">2022-08-27T11:21:21Z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