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56" r:id="rId2"/>
    <p:sldId id="257" r:id="rId3"/>
    <p:sldId id="258" r:id="rId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B62909-9A88-4459-B949-E20A73A7B2D9}" v="1294" dt="2022-01-09T18:04:20.110"/>
    <p1510:client id="{EA66D5EA-B840-A2AB-9EA5-49CC53131476}" v="791" dt="2022-01-13T17:37:51.3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Joyce Sanders (1910287)" userId="S::1910287@student.uwtsd.ac.uk::48240036-143d-4f71-8f20-d3da6d57d610" providerId="AD" clId="Web-{9FB62909-9A88-4459-B949-E20A73A7B2D9}"/>
    <pc:docChg chg="modSld addMainMaster delMainMaster">
      <pc:chgData name="Kathryn Joyce Sanders (1910287)" userId="S::1910287@student.uwtsd.ac.uk::48240036-143d-4f71-8f20-d3da6d57d610" providerId="AD" clId="Web-{9FB62909-9A88-4459-B949-E20A73A7B2D9}" dt="2022-01-09T18:04:20.110" v="826" actId="20577"/>
      <pc:docMkLst>
        <pc:docMk/>
      </pc:docMkLst>
      <pc:sldChg chg="addSp modSp mod setBg modClrScheme chgLayout">
        <pc:chgData name="Kathryn Joyce Sanders (1910287)" userId="S::1910287@student.uwtsd.ac.uk::48240036-143d-4f71-8f20-d3da6d57d610" providerId="AD" clId="Web-{9FB62909-9A88-4459-B949-E20A73A7B2D9}" dt="2022-01-09T18:04:20.110" v="826" actId="20577"/>
        <pc:sldMkLst>
          <pc:docMk/>
          <pc:sldMk cId="109857222" sldId="256"/>
        </pc:sldMkLst>
        <pc:spChg chg="mod">
          <ac:chgData name="Kathryn Joyce Sanders (1910287)" userId="S::1910287@student.uwtsd.ac.uk::48240036-143d-4f71-8f20-d3da6d57d610" providerId="AD" clId="Web-{9FB62909-9A88-4459-B949-E20A73A7B2D9}" dt="2022-01-07T10:53:57.569" v="5" actId="14100"/>
          <ac:spMkLst>
            <pc:docMk/>
            <pc:sldMk cId="109857222" sldId="256"/>
            <ac:spMk id="2" creationId="{00000000-0000-0000-0000-000000000000}"/>
          </ac:spMkLst>
        </pc:spChg>
        <pc:spChg chg="mod">
          <ac:chgData name="Kathryn Joyce Sanders (1910287)" userId="S::1910287@student.uwtsd.ac.uk::48240036-143d-4f71-8f20-d3da6d57d610" providerId="AD" clId="Web-{9FB62909-9A88-4459-B949-E20A73A7B2D9}" dt="2022-01-09T17:43:33.865" v="733" actId="20577"/>
          <ac:spMkLst>
            <pc:docMk/>
            <pc:sldMk cId="109857222" sldId="256"/>
            <ac:spMk id="3" creationId="{00000000-0000-0000-0000-000000000000}"/>
          </ac:spMkLst>
        </pc:spChg>
        <pc:spChg chg="add mod">
          <ac:chgData name="Kathryn Joyce Sanders (1910287)" userId="S::1910287@student.uwtsd.ac.uk::48240036-143d-4f71-8f20-d3da6d57d610" providerId="AD" clId="Web-{9FB62909-9A88-4459-B949-E20A73A7B2D9}" dt="2022-01-09T18:04:20.110" v="826" actId="20577"/>
          <ac:spMkLst>
            <pc:docMk/>
            <pc:sldMk cId="109857222" sldId="256"/>
            <ac:spMk id="4" creationId="{61E8FC6E-1677-4CC1-89EE-867C0D9342BD}"/>
          </ac:spMkLst>
        </pc:spChg>
        <pc:spChg chg="add mod">
          <ac:chgData name="Kathryn Joyce Sanders (1910287)" userId="S::1910287@student.uwtsd.ac.uk::48240036-143d-4f71-8f20-d3da6d57d610" providerId="AD" clId="Web-{9FB62909-9A88-4459-B949-E20A73A7B2D9}" dt="2022-01-07T10:55:51.275" v="18" actId="14100"/>
          <ac:spMkLst>
            <pc:docMk/>
            <pc:sldMk cId="109857222" sldId="256"/>
            <ac:spMk id="5" creationId="{E70CC426-2271-46A5-B3BB-B5B9707A64AE}"/>
          </ac:spMkLst>
        </pc:spChg>
        <pc:spChg chg="add">
          <ac:chgData name="Kathryn Joyce Sanders (1910287)" userId="S::1910287@student.uwtsd.ac.uk::48240036-143d-4f71-8f20-d3da6d57d610" providerId="AD" clId="Web-{9FB62909-9A88-4459-B949-E20A73A7B2D9}" dt="2022-01-07T10:53:40.084" v="3"/>
          <ac:spMkLst>
            <pc:docMk/>
            <pc:sldMk cId="109857222" sldId="256"/>
            <ac:spMk id="8" creationId="{9B45BA4C-9B54-4496-821F-9E0985CA984D}"/>
          </ac:spMkLst>
        </pc:spChg>
        <pc:spChg chg="add">
          <ac:chgData name="Kathryn Joyce Sanders (1910287)" userId="S::1910287@student.uwtsd.ac.uk::48240036-143d-4f71-8f20-d3da6d57d610" providerId="AD" clId="Web-{9FB62909-9A88-4459-B949-E20A73A7B2D9}" dt="2022-01-07T10:53:40.084" v="3"/>
          <ac:spMkLst>
            <pc:docMk/>
            <pc:sldMk cId="109857222" sldId="256"/>
            <ac:spMk id="10" creationId="{85E1BB9D-FAFF-4C3E-9E44-13F8FBABCD62}"/>
          </ac:spMkLst>
        </pc:spChg>
        <pc:spChg chg="add">
          <ac:chgData name="Kathryn Joyce Sanders (1910287)" userId="S::1910287@student.uwtsd.ac.uk::48240036-143d-4f71-8f20-d3da6d57d610" providerId="AD" clId="Web-{9FB62909-9A88-4459-B949-E20A73A7B2D9}" dt="2022-01-07T10:53:40.084" v="3"/>
          <ac:spMkLst>
            <pc:docMk/>
            <pc:sldMk cId="109857222" sldId="256"/>
            <ac:spMk id="12" creationId="{37B36BEE-BE00-4915-A981-DE90475E62A3}"/>
          </ac:spMkLst>
        </pc:spChg>
      </pc:sldChg>
      <pc:sldMasterChg chg="del delSldLayout">
        <pc:chgData name="Kathryn Joyce Sanders (1910287)" userId="S::1910287@student.uwtsd.ac.uk::48240036-143d-4f71-8f20-d3da6d57d610" providerId="AD" clId="Web-{9FB62909-9A88-4459-B949-E20A73A7B2D9}" dt="2022-01-07T10:53:40.084" v="3"/>
        <pc:sldMasterMkLst>
          <pc:docMk/>
          <pc:sldMasterMk cId="2460954070" sldId="2147483660"/>
        </pc:sldMasterMkLst>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2385387890" sldId="2147483661"/>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949138452" sldId="2147483662"/>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2591524520" sldId="2147483663"/>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1203092039" sldId="2147483664"/>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3733172339" sldId="2147483665"/>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3210312558" sldId="2147483666"/>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3146388984" sldId="2147483667"/>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3171841454" sldId="2147483668"/>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1718958274" sldId="2147483669"/>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2202905451" sldId="2147483670"/>
          </pc:sldLayoutMkLst>
        </pc:sldLayoutChg>
        <pc:sldLayoutChg chg="del">
          <pc:chgData name="Kathryn Joyce Sanders (1910287)" userId="S::1910287@student.uwtsd.ac.uk::48240036-143d-4f71-8f20-d3da6d57d610" providerId="AD" clId="Web-{9FB62909-9A88-4459-B949-E20A73A7B2D9}" dt="2022-01-07T10:53:40.084" v="3"/>
          <pc:sldLayoutMkLst>
            <pc:docMk/>
            <pc:sldMasterMk cId="2460954070" sldId="2147483660"/>
            <pc:sldLayoutMk cId="3479445657" sldId="2147483671"/>
          </pc:sldLayoutMkLst>
        </pc:sldLayoutChg>
      </pc:sldMasterChg>
      <pc:sldMasterChg chg="add addSldLayout">
        <pc:chgData name="Kathryn Joyce Sanders (1910287)" userId="S::1910287@student.uwtsd.ac.uk::48240036-143d-4f71-8f20-d3da6d57d610" providerId="AD" clId="Web-{9FB62909-9A88-4459-B949-E20A73A7B2D9}" dt="2022-01-07T10:53:40.084" v="3"/>
        <pc:sldMasterMkLst>
          <pc:docMk/>
          <pc:sldMasterMk cId="3402273173" sldId="2147483685"/>
        </pc:sldMasterMkLst>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2178721330" sldId="2147483674"/>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988635281" sldId="2147483675"/>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4166599068" sldId="2147483676"/>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350159138" sldId="2147483677"/>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1350604739" sldId="2147483678"/>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1190423273" sldId="2147483679"/>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1536139264" sldId="2147483680"/>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2884311486" sldId="2147483681"/>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1154581471" sldId="2147483682"/>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4246869060" sldId="2147483683"/>
          </pc:sldLayoutMkLst>
        </pc:sldLayoutChg>
        <pc:sldLayoutChg chg="add">
          <pc:chgData name="Kathryn Joyce Sanders (1910287)" userId="S::1910287@student.uwtsd.ac.uk::48240036-143d-4f71-8f20-d3da6d57d610" providerId="AD" clId="Web-{9FB62909-9A88-4459-B949-E20A73A7B2D9}" dt="2022-01-07T10:53:40.084" v="3"/>
          <pc:sldLayoutMkLst>
            <pc:docMk/>
            <pc:sldMasterMk cId="3402273173" sldId="2147483685"/>
            <pc:sldLayoutMk cId="2466604053" sldId="2147483684"/>
          </pc:sldLayoutMkLst>
        </pc:sldLayoutChg>
      </pc:sldMasterChg>
    </pc:docChg>
  </pc:docChgLst>
  <pc:docChgLst>
    <pc:chgData name="Kathryn Joyce Sanders (1910287)" userId="S::1910287@student.uwtsd.ac.uk::48240036-143d-4f71-8f20-d3da6d57d610" providerId="AD" clId="Web-{EA66D5EA-B840-A2AB-9EA5-49CC53131476}"/>
    <pc:docChg chg="addSld modSld">
      <pc:chgData name="Kathryn Joyce Sanders (1910287)" userId="S::1910287@student.uwtsd.ac.uk::48240036-143d-4f71-8f20-d3da6d57d610" providerId="AD" clId="Web-{EA66D5EA-B840-A2AB-9EA5-49CC53131476}" dt="2022-01-13T17:37:50.138" v="648" actId="20577"/>
      <pc:docMkLst>
        <pc:docMk/>
      </pc:docMkLst>
      <pc:sldChg chg="addSp delSp modSp">
        <pc:chgData name="Kathryn Joyce Sanders (1910287)" userId="S::1910287@student.uwtsd.ac.uk::48240036-143d-4f71-8f20-d3da6d57d610" providerId="AD" clId="Web-{EA66D5EA-B840-A2AB-9EA5-49CC53131476}" dt="2022-01-13T17:37:50.138" v="648" actId="20577"/>
        <pc:sldMkLst>
          <pc:docMk/>
          <pc:sldMk cId="109857222" sldId="256"/>
        </pc:sldMkLst>
        <pc:spChg chg="mod">
          <ac:chgData name="Kathryn Joyce Sanders (1910287)" userId="S::1910287@student.uwtsd.ac.uk::48240036-143d-4f71-8f20-d3da6d57d610" providerId="AD" clId="Web-{EA66D5EA-B840-A2AB-9EA5-49CC53131476}" dt="2022-01-13T17:35:56.073" v="628" actId="14100"/>
          <ac:spMkLst>
            <pc:docMk/>
            <pc:sldMk cId="109857222" sldId="256"/>
            <ac:spMk id="2" creationId="{00000000-0000-0000-0000-000000000000}"/>
          </ac:spMkLst>
        </pc:spChg>
        <pc:spChg chg="mod">
          <ac:chgData name="Kathryn Joyce Sanders (1910287)" userId="S::1910287@student.uwtsd.ac.uk::48240036-143d-4f71-8f20-d3da6d57d610" providerId="AD" clId="Web-{EA66D5EA-B840-A2AB-9EA5-49CC53131476}" dt="2022-01-12T10:00:59.297" v="320" actId="14100"/>
          <ac:spMkLst>
            <pc:docMk/>
            <pc:sldMk cId="109857222" sldId="256"/>
            <ac:spMk id="3" creationId="{00000000-0000-0000-0000-000000000000}"/>
          </ac:spMkLst>
        </pc:spChg>
        <pc:spChg chg="mod">
          <ac:chgData name="Kathryn Joyce Sanders (1910287)" userId="S::1910287@student.uwtsd.ac.uk::48240036-143d-4f71-8f20-d3da6d57d610" providerId="AD" clId="Web-{EA66D5EA-B840-A2AB-9EA5-49CC53131476}" dt="2022-01-12T10:00:45.703" v="319" actId="14100"/>
          <ac:spMkLst>
            <pc:docMk/>
            <pc:sldMk cId="109857222" sldId="256"/>
            <ac:spMk id="4" creationId="{61E8FC6E-1677-4CC1-89EE-867C0D9342BD}"/>
          </ac:spMkLst>
        </pc:spChg>
        <pc:spChg chg="mod">
          <ac:chgData name="Kathryn Joyce Sanders (1910287)" userId="S::1910287@student.uwtsd.ac.uk::48240036-143d-4f71-8f20-d3da6d57d610" providerId="AD" clId="Web-{EA66D5EA-B840-A2AB-9EA5-49CC53131476}" dt="2022-01-12T10:01:21.360" v="321" actId="14100"/>
          <ac:spMkLst>
            <pc:docMk/>
            <pc:sldMk cId="109857222" sldId="256"/>
            <ac:spMk id="5" creationId="{E70CC426-2271-46A5-B3BB-B5B9707A64AE}"/>
          </ac:spMkLst>
        </pc:spChg>
        <pc:spChg chg="add del mod">
          <ac:chgData name="Kathryn Joyce Sanders (1910287)" userId="S::1910287@student.uwtsd.ac.uk::48240036-143d-4f71-8f20-d3da6d57d610" providerId="AD" clId="Web-{EA66D5EA-B840-A2AB-9EA5-49CC53131476}" dt="2022-01-12T09:41:29.551" v="194"/>
          <ac:spMkLst>
            <pc:docMk/>
            <pc:sldMk cId="109857222" sldId="256"/>
            <ac:spMk id="7" creationId="{482A6981-F53A-46D0-A49D-1BD661D7694B}"/>
          </ac:spMkLst>
        </pc:spChg>
        <pc:spChg chg="add">
          <ac:chgData name="Kathryn Joyce Sanders (1910287)" userId="S::1910287@student.uwtsd.ac.uk::48240036-143d-4f71-8f20-d3da6d57d610" providerId="AD" clId="Web-{EA66D5EA-B840-A2AB-9EA5-49CC53131476}" dt="2022-01-13T17:35:39.073" v="627"/>
          <ac:spMkLst>
            <pc:docMk/>
            <pc:sldMk cId="109857222" sldId="256"/>
            <ac:spMk id="7" creationId="{CEB8DA1F-0569-4141-8D2F-C9A0996FC570}"/>
          </ac:spMkLst>
        </pc:spChg>
        <pc:spChg chg="add mod">
          <ac:chgData name="Kathryn Joyce Sanders (1910287)" userId="S::1910287@student.uwtsd.ac.uk::48240036-143d-4f71-8f20-d3da6d57d610" providerId="AD" clId="Web-{EA66D5EA-B840-A2AB-9EA5-49CC53131476}" dt="2022-01-13T17:36:23.777" v="634" actId="20577"/>
          <ac:spMkLst>
            <pc:docMk/>
            <pc:sldMk cId="109857222" sldId="256"/>
            <ac:spMk id="9" creationId="{F148FC9D-2549-4293-8BE4-3BC6E42567CD}"/>
          </ac:spMkLst>
        </pc:spChg>
        <pc:spChg chg="add mod">
          <ac:chgData name="Kathryn Joyce Sanders (1910287)" userId="S::1910287@student.uwtsd.ac.uk::48240036-143d-4f71-8f20-d3da6d57d610" providerId="AD" clId="Web-{EA66D5EA-B840-A2AB-9EA5-49CC53131476}" dt="2022-01-13T17:37:50.138" v="648" actId="20577"/>
          <ac:spMkLst>
            <pc:docMk/>
            <pc:sldMk cId="109857222" sldId="256"/>
            <ac:spMk id="13" creationId="{5B163DF8-4254-4A56-A00E-1FA24C72ED3F}"/>
          </ac:spMkLst>
        </pc:spChg>
        <pc:spChg chg="add del mod">
          <ac:chgData name="Kathryn Joyce Sanders (1910287)" userId="S::1910287@student.uwtsd.ac.uk::48240036-143d-4f71-8f20-d3da6d57d610" providerId="AD" clId="Web-{EA66D5EA-B840-A2AB-9EA5-49CC53131476}" dt="2022-01-12T09:42:40.428" v="208"/>
          <ac:spMkLst>
            <pc:docMk/>
            <pc:sldMk cId="109857222" sldId="256"/>
            <ac:spMk id="13" creationId="{8C9F2126-F2C0-45EB-B156-93E0DD588893}"/>
          </ac:spMkLst>
        </pc:spChg>
        <pc:picChg chg="add mod">
          <ac:chgData name="Kathryn Joyce Sanders (1910287)" userId="S::1910287@student.uwtsd.ac.uk::48240036-143d-4f71-8f20-d3da6d57d610" providerId="AD" clId="Web-{EA66D5EA-B840-A2AB-9EA5-49CC53131476}" dt="2022-01-12T09:41:48.301" v="198" actId="1076"/>
          <ac:picMkLst>
            <pc:docMk/>
            <pc:sldMk cId="109857222" sldId="256"/>
            <ac:picMk id="6" creationId="{D884753C-3227-4E79-AEED-247D60EF88D8}"/>
          </ac:picMkLst>
        </pc:picChg>
        <pc:picChg chg="add mod">
          <ac:chgData name="Kathryn Joyce Sanders (1910287)" userId="S::1910287@student.uwtsd.ac.uk::48240036-143d-4f71-8f20-d3da6d57d610" providerId="AD" clId="Web-{EA66D5EA-B840-A2AB-9EA5-49CC53131476}" dt="2022-01-12T09:42:45.772" v="209" actId="14100"/>
          <ac:picMkLst>
            <pc:docMk/>
            <pc:sldMk cId="109857222" sldId="256"/>
            <ac:picMk id="11" creationId="{527F7D13-C2F0-405A-A541-3725877B69CA}"/>
          </ac:picMkLst>
        </pc:picChg>
      </pc:sldChg>
      <pc:sldChg chg="modSp new">
        <pc:chgData name="Kathryn Joyce Sanders (1910287)" userId="S::1910287@student.uwtsd.ac.uk::48240036-143d-4f71-8f20-d3da6d57d610" providerId="AD" clId="Web-{EA66D5EA-B840-A2AB-9EA5-49CC53131476}" dt="2022-01-13T16:44:43.857" v="610" actId="20577"/>
        <pc:sldMkLst>
          <pc:docMk/>
          <pc:sldMk cId="1802798634" sldId="257"/>
        </pc:sldMkLst>
        <pc:spChg chg="mod">
          <ac:chgData name="Kathryn Joyce Sanders (1910287)" userId="S::1910287@student.uwtsd.ac.uk::48240036-143d-4f71-8f20-d3da6d57d610" providerId="AD" clId="Web-{EA66D5EA-B840-A2AB-9EA5-49CC53131476}" dt="2022-01-12T09:50:30.658" v="227" actId="20577"/>
          <ac:spMkLst>
            <pc:docMk/>
            <pc:sldMk cId="1802798634" sldId="257"/>
            <ac:spMk id="2" creationId="{4EE47CE1-44FB-42D4-AFA8-36DFD4BA0D59}"/>
          </ac:spMkLst>
        </pc:spChg>
        <pc:spChg chg="mod">
          <ac:chgData name="Kathryn Joyce Sanders (1910287)" userId="S::1910287@student.uwtsd.ac.uk::48240036-143d-4f71-8f20-d3da6d57d610" providerId="AD" clId="Web-{EA66D5EA-B840-A2AB-9EA5-49CC53131476}" dt="2022-01-13T16:44:43.857" v="610" actId="20577"/>
          <ac:spMkLst>
            <pc:docMk/>
            <pc:sldMk cId="1802798634" sldId="257"/>
            <ac:spMk id="3" creationId="{DB2BF6F8-1220-4E35-896E-74ED7268EEE1}"/>
          </ac:spMkLst>
        </pc:spChg>
      </pc:sldChg>
      <pc:sldChg chg="modSp new">
        <pc:chgData name="Kathryn Joyce Sanders (1910287)" userId="S::1910287@student.uwtsd.ac.uk::48240036-143d-4f71-8f20-d3da6d57d610" providerId="AD" clId="Web-{EA66D5EA-B840-A2AB-9EA5-49CC53131476}" dt="2022-01-13T16:45:34.140" v="626" actId="20577"/>
        <pc:sldMkLst>
          <pc:docMk/>
          <pc:sldMk cId="2880385180" sldId="258"/>
        </pc:sldMkLst>
        <pc:spChg chg="mod">
          <ac:chgData name="Kathryn Joyce Sanders (1910287)" userId="S::1910287@student.uwtsd.ac.uk::48240036-143d-4f71-8f20-d3da6d57d610" providerId="AD" clId="Web-{EA66D5EA-B840-A2AB-9EA5-49CC53131476}" dt="2022-01-13T10:29:24.142" v="496" actId="14100"/>
          <ac:spMkLst>
            <pc:docMk/>
            <pc:sldMk cId="2880385180" sldId="258"/>
            <ac:spMk id="2" creationId="{C8B914E2-84F4-470C-90AE-C171A165D0E1}"/>
          </ac:spMkLst>
        </pc:spChg>
        <pc:spChg chg="mod">
          <ac:chgData name="Kathryn Joyce Sanders (1910287)" userId="S::1910287@student.uwtsd.ac.uk::48240036-143d-4f71-8f20-d3da6d57d610" providerId="AD" clId="Web-{EA66D5EA-B840-A2AB-9EA5-49CC53131476}" dt="2022-01-13T16:45:34.140" v="626" actId="20577"/>
          <ac:spMkLst>
            <pc:docMk/>
            <pc:sldMk cId="2880385180" sldId="258"/>
            <ac:spMk id="3" creationId="{FEAE9EDA-BC0C-40E2-BAAD-1A0AE2CB075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1/13/2022</a:t>
            </a:fld>
            <a:endParaRPr lang="en-US" dirty="0"/>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a:t>
            </a:fld>
            <a:endParaRPr lang="en-US" sz="1000" dirty="0"/>
          </a:p>
        </p:txBody>
      </p:sp>
    </p:spTree>
    <p:extLst>
      <p:ext uri="{BB962C8B-B14F-4D97-AF65-F5344CB8AC3E}">
        <p14:creationId xmlns:p14="http://schemas.microsoft.com/office/powerpoint/2010/main" val="1536139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884311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154581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1/13/2022</a:t>
            </a:fld>
            <a:endParaRPr lang="en-US" dirty="0"/>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a:t>
            </a:fld>
            <a:endParaRPr lang="en-US" dirty="0"/>
          </a:p>
        </p:txBody>
      </p:sp>
    </p:spTree>
    <p:extLst>
      <p:ext uri="{BB962C8B-B14F-4D97-AF65-F5344CB8AC3E}">
        <p14:creationId xmlns:p14="http://schemas.microsoft.com/office/powerpoint/2010/main" val="4246869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46660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350604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178721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988635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4166599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50159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1/13/2022</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190423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1/13/2022</a:t>
            </a:fld>
            <a:endParaRPr lang="en-US" dirty="0"/>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dirty="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a:t>
            </a:fld>
            <a:endParaRPr lang="en-US" sz="1000" dirty="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0227317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urses.lumenlearning.com/boundless-psychology/chapter/extremes-of-intelligence/"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en.wikipedia.org/wiki/National_Down_Syndrome_Society"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hyperlink" Target="https://www.everydayhealth.com/down-syndrome/treatments/" TargetMode="External"/><Relationship Id="rId3" Type="http://schemas.openxmlformats.org/officeDocument/2006/relationships/hyperlink" Target="https://doi.org/10.1080/17482631.2021.1932701" TargetMode="External"/><Relationship Id="rId7" Type="http://schemas.openxmlformats.org/officeDocument/2006/relationships/hyperlink" Target="https://library.down-syndrome.org/en-us/news-update/01/4/making-inclusion-work-down-syndrome" TargetMode="External"/><Relationship Id="rId2" Type="http://schemas.openxmlformats.org/officeDocument/2006/relationships/hyperlink" Target="https://doi.org/10.1177%2F2158244016687799" TargetMode="External"/><Relationship Id="rId1" Type="http://schemas.openxmlformats.org/officeDocument/2006/relationships/slideLayout" Target="../slideLayouts/slideLayout2.xml"/><Relationship Id="rId6" Type="http://schemas.openxmlformats.org/officeDocument/2006/relationships/hyperlink" Target="https://www.cdc.gov/ncbddd/birthdefects/downsyndrome.html" TargetMode="External"/><Relationship Id="rId5" Type="http://schemas.openxmlformats.org/officeDocument/2006/relationships/hyperlink" Target="https://senmagazine.co.uk/content/specific-needs/down-syndrome/1920/helping-children-with-down-s-syndrome-to-learn/" TargetMode="External"/><Relationship Id="rId4" Type="http://schemas.openxmlformats.org/officeDocument/2006/relationships/hyperlink" Target="https://doi.org/10.1111/j.1365-2788.2011.01425.x" TargetMode="External"/><Relationship Id="rId9" Type="http://schemas.openxmlformats.org/officeDocument/2006/relationships/hyperlink" Target="https://www.eparent.com/eparent-connect/breaking-barriers-children-down-syndrom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doi.org/10.1136/bjsports-2011-090236" TargetMode="External"/><Relationship Id="rId2" Type="http://schemas.openxmlformats.org/officeDocument/2006/relationships/hyperlink" Target="https://kidshealth.org/en/parents/down-syndrome-factsheet.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45BA4C-9B54-4496-821F-9E0985CA9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5E1BB9D-FAFF-4C3E-9E44-13F8FBABC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37B36BEE-BE00-4915-A981-DE90475E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62000"/>
            <a:ext cx="10668000" cy="545592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96471" y="195188"/>
            <a:ext cx="11372489" cy="1647875"/>
          </a:xfrm>
        </p:spPr>
        <p:txBody>
          <a:bodyPr anchor="ctr">
            <a:normAutofit/>
          </a:bodyPr>
          <a:lstStyle/>
          <a:p>
            <a:r>
              <a:rPr lang="en-GB" dirty="0">
                <a:cs typeface="Aharoni"/>
              </a:rPr>
              <a:t>Down Syndrome</a:t>
            </a:r>
            <a:endParaRPr lang="en-GB" dirty="0"/>
          </a:p>
        </p:txBody>
      </p:sp>
      <p:sp>
        <p:nvSpPr>
          <p:cNvPr id="3" name="Subtitle 2"/>
          <p:cNvSpPr>
            <a:spLocks noGrp="1"/>
          </p:cNvSpPr>
          <p:nvPr>
            <p:ph type="subTitle" idx="1"/>
          </p:nvPr>
        </p:nvSpPr>
        <p:spPr>
          <a:xfrm>
            <a:off x="396471" y="1840302"/>
            <a:ext cx="3594340" cy="4905729"/>
          </a:xfrm>
        </p:spPr>
        <p:style>
          <a:lnRef idx="1">
            <a:schemeClr val="accent2"/>
          </a:lnRef>
          <a:fillRef idx="2">
            <a:schemeClr val="accent2"/>
          </a:fillRef>
          <a:effectRef idx="1">
            <a:schemeClr val="accent2"/>
          </a:effectRef>
          <a:fontRef idx="minor">
            <a:schemeClr val="dk1"/>
          </a:fontRef>
        </p:style>
        <p:txBody>
          <a:bodyPr vert="horz" lIns="91440" tIns="45720" rIns="91440" bIns="45720" rtlCol="0" anchor="t">
            <a:noAutofit/>
          </a:bodyPr>
          <a:lstStyle/>
          <a:p>
            <a:pPr algn="l"/>
            <a:r>
              <a:rPr lang="en-GB" sz="1200" dirty="0">
                <a:latin typeface="Times New Roman"/>
                <a:cs typeface="Arial"/>
              </a:rPr>
              <a:t>Among all of the genetically diagnosed disabilities, the most common one is Down Syndrome. With more than 200,000 people diagnosed occurring in 1 in 750 lives (PMC, 2021). </a:t>
            </a:r>
            <a:r>
              <a:rPr lang="en-GB" sz="1200" dirty="0">
                <a:latin typeface="Times New Roman"/>
                <a:ea typeface="+mn-lt"/>
                <a:cs typeface="+mn-lt"/>
              </a:rPr>
              <a:t>Down syndrome is associated with a variety of birth malformations and medical conditions, the most frequent of which are structural heart and intestinal abnormalities, as well as musculoskeletal, urinary, and respiratory abnormalities</a:t>
            </a:r>
            <a:r>
              <a:rPr lang="en-GB" sz="1200" dirty="0">
                <a:latin typeface="Times New Roman"/>
                <a:cs typeface="Arial"/>
              </a:rPr>
              <a:t> (Bunt &amp; Bunt, 2014; Stoll et al., 2015). Down syndrome Diagnosis can be delivered prenatally or neonatally. 75% of parents chose to find out through </a:t>
            </a:r>
            <a:r>
              <a:rPr lang="en-GB" sz="1200" dirty="0" err="1">
                <a:latin typeface="Times New Roman"/>
                <a:cs typeface="Arial"/>
              </a:rPr>
              <a:t>noninvasive</a:t>
            </a:r>
            <a:r>
              <a:rPr lang="en-GB" sz="1200" dirty="0">
                <a:latin typeface="Times New Roman"/>
                <a:cs typeface="Arial"/>
              </a:rPr>
              <a:t> prenatal testing (Palomaki et al, 2013).  Down syndrome can be diagnosed by screening and diagnostic tests (</a:t>
            </a:r>
            <a:r>
              <a:rPr lang="en-GB" sz="1200" dirty="0" err="1">
                <a:latin typeface="Times New Roman"/>
                <a:cs typeface="Arial"/>
              </a:rPr>
              <a:t>CDC,df</a:t>
            </a:r>
            <a:r>
              <a:rPr lang="en-GB" sz="1200" dirty="0">
                <a:latin typeface="Times New Roman"/>
                <a:cs typeface="Arial"/>
              </a:rPr>
              <a:t> 2021). </a:t>
            </a:r>
          </a:p>
          <a:p>
            <a:pPr algn="l"/>
            <a:r>
              <a:rPr lang="en-GB" sz="1200" dirty="0">
                <a:latin typeface="Times New Roman"/>
                <a:cs typeface="Arial"/>
              </a:rPr>
              <a:t>CDC (2021) also states that the main risks that can increase the chance of the child being down syndrome can be the age of the mother. </a:t>
            </a:r>
            <a:r>
              <a:rPr lang="en-GB" sz="1200" dirty="0">
                <a:latin typeface="Times New Roman"/>
                <a:ea typeface="+mn-lt"/>
                <a:cs typeface="+mn-lt"/>
              </a:rPr>
              <a:t>Focusing on the sense-making process is a good method to analysing family experiences following a Down syndrome diagnosis. "Sense-making is a process of committed interpretation," according to Weick (2001). (p. 11).</a:t>
            </a:r>
          </a:p>
          <a:p>
            <a:pPr algn="l"/>
            <a:endParaRPr lang="en-GB" sz="1200" dirty="0">
              <a:latin typeface="Times New Roman"/>
            </a:endParaRPr>
          </a:p>
          <a:p>
            <a:pPr algn="l"/>
            <a:endParaRPr lang="en-GB" sz="1200" dirty="0">
              <a:latin typeface="Times New Roman"/>
              <a:cs typeface="Times New Roman"/>
            </a:endParaRPr>
          </a:p>
          <a:p>
            <a:pPr algn="l"/>
            <a:endParaRPr lang="en-GB" sz="1200" dirty="0">
              <a:latin typeface="Times New Roman"/>
              <a:cs typeface="Times New Roman"/>
            </a:endParaRPr>
          </a:p>
        </p:txBody>
      </p:sp>
      <p:sp>
        <p:nvSpPr>
          <p:cNvPr id="4" name="TextBox 3">
            <a:extLst>
              <a:ext uri="{FF2B5EF4-FFF2-40B4-BE49-F238E27FC236}">
                <a16:creationId xmlns:a16="http://schemas.microsoft.com/office/drawing/2014/main" id="{61E8FC6E-1677-4CC1-89EE-867C0D9342BD}"/>
              </a:ext>
            </a:extLst>
          </p:cNvPr>
          <p:cNvSpPr txBox="1"/>
          <p:nvPr/>
        </p:nvSpPr>
        <p:spPr>
          <a:xfrm>
            <a:off x="4106174" y="1834552"/>
            <a:ext cx="3778367" cy="4893647"/>
          </a:xfrm>
          <a:prstGeom prst="rect">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Times New Roman"/>
                <a:cs typeface="Times New Roman"/>
              </a:rPr>
              <a:t>Barr &amp; Shield (2021) states that the main barriers that children with down syndrome undertake is the recommended physical activity that they should achieve. As stated by Alghamdi (2021) for children with down syndrome the risk of obesity and physical interaction is a high risk.</a:t>
            </a:r>
            <a:endParaRPr lang="en-US" dirty="0"/>
          </a:p>
          <a:p>
            <a:r>
              <a:rPr lang="en-GB" sz="1200" dirty="0">
                <a:latin typeface="Times New Roman"/>
                <a:cs typeface="Times New Roman"/>
              </a:rPr>
              <a:t>Barr &amp; Shield (2021) also states that the parent's role has a massive influence on determining how much physical activity they get as well as the setting as a lack of future research methods are needed to successfully encourage  more physical activities in settings, also to make sure the child is not isolated, making sure they socialize and get involved in class activities. Barr&amp; Shield also state that the lack of appropriate programmes for children with down syndrome is a massive barrier.</a:t>
            </a:r>
            <a:endParaRPr lang="en-GB">
              <a:latin typeface="Avenir Next LT Pro"/>
              <a:cs typeface="Times New Roman"/>
            </a:endParaRPr>
          </a:p>
          <a:p>
            <a:endParaRPr lang="en-GB" sz="1200" dirty="0">
              <a:ea typeface="+mn-lt"/>
              <a:cs typeface="+mn-lt"/>
            </a:endParaRPr>
          </a:p>
          <a:p>
            <a:r>
              <a:rPr lang="en-GB" sz="1200" dirty="0">
                <a:latin typeface="Times New Roman"/>
                <a:ea typeface="+mn-lt"/>
                <a:cs typeface="+mn-lt"/>
              </a:rPr>
              <a:t>Lack of information and skills, the child's preferences, fear, parental behaviour, bad attitudes about disability, insufficient facilities, lack of transportation, programmes and staff capacity, and cost were all barriers. The child's desire to be active, practising skills, peer participation, parental support, accessible facilities, proximity to location, improved opportunities, trained staff, and information were all facilitators (Shields, 2020).</a:t>
            </a:r>
            <a:endParaRPr lang="en-GB" sz="1200">
              <a:latin typeface="Times New Roman"/>
              <a:cs typeface="Times New Roman"/>
            </a:endParaRPr>
          </a:p>
          <a:p>
            <a:endParaRPr lang="en-GB" sz="1200" dirty="0">
              <a:latin typeface="Times New Roman"/>
              <a:cs typeface="Times New Roman"/>
            </a:endParaRPr>
          </a:p>
          <a:p>
            <a:endParaRPr lang="en-GB" sz="1200" dirty="0">
              <a:latin typeface="Times New Roman"/>
              <a:cs typeface="Times New Roman"/>
            </a:endParaRPr>
          </a:p>
        </p:txBody>
      </p:sp>
      <p:sp>
        <p:nvSpPr>
          <p:cNvPr id="5" name="TextBox 4">
            <a:extLst>
              <a:ext uri="{FF2B5EF4-FFF2-40B4-BE49-F238E27FC236}">
                <a16:creationId xmlns:a16="http://schemas.microsoft.com/office/drawing/2014/main" id="{E70CC426-2271-46A5-B3BB-B5B9707A64AE}"/>
              </a:ext>
            </a:extLst>
          </p:cNvPr>
          <p:cNvSpPr txBox="1"/>
          <p:nvPr/>
        </p:nvSpPr>
        <p:spPr>
          <a:xfrm>
            <a:off x="8001540" y="1833652"/>
            <a:ext cx="3720860" cy="4832092"/>
          </a:xfrm>
          <a:prstGeom prst="rect">
            <a:avLst/>
          </a:prstGeom>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latin typeface="Times New Roman"/>
                <a:cs typeface="Times New Roman"/>
              </a:rPr>
              <a:t>Support </a:t>
            </a:r>
            <a:r>
              <a:rPr lang="en-GB" sz="1100" dirty="0" err="1">
                <a:latin typeface="Times New Roman"/>
                <a:cs typeface="Times New Roman"/>
              </a:rPr>
              <a:t>stratergies</a:t>
            </a:r>
            <a:r>
              <a:rPr lang="en-GB" sz="1100" dirty="0">
                <a:latin typeface="Times New Roman"/>
                <a:cs typeface="Times New Roman"/>
              </a:rPr>
              <a:t> that can be used to support my chosen ALN are:</a:t>
            </a:r>
            <a:endParaRPr lang="en-US" sz="1100">
              <a:latin typeface="Times New Roman"/>
              <a:ea typeface="+mn-lt"/>
              <a:cs typeface="+mn-lt"/>
            </a:endParaRPr>
          </a:p>
          <a:p>
            <a:pPr marL="285750" indent="-285750">
              <a:buFont typeface="Arial,Sans-Serif"/>
              <a:buChar char="•"/>
            </a:pPr>
            <a:r>
              <a:rPr lang="en-GB" sz="1100" dirty="0">
                <a:latin typeface="Times New Roman"/>
                <a:cs typeface="Times New Roman"/>
              </a:rPr>
              <a:t>In the development of number concepts, the use of manipulatives and action learning might be advantageous. Visually-based mathematic resources from Numicon were created with the learning abilities and requirements of students with Down syndrome in mind. (Bentley and colleagues, 2016).</a:t>
            </a:r>
            <a:endParaRPr lang="en-GB" sz="1100" dirty="0">
              <a:latin typeface="Times New Roman"/>
              <a:ea typeface="+mn-lt"/>
              <a:cs typeface="+mn-lt"/>
            </a:endParaRPr>
          </a:p>
          <a:p>
            <a:pPr marL="285750" indent="-285750">
              <a:buFont typeface="Arial,Sans-Serif"/>
              <a:buChar char="•"/>
            </a:pPr>
            <a:r>
              <a:rPr lang="en-GB" sz="1100" dirty="0">
                <a:latin typeface="Times New Roman"/>
                <a:ea typeface="+mn-lt"/>
                <a:cs typeface="+mn-lt"/>
              </a:rPr>
              <a:t>Students with Down syndrome typically have strong social abilities, which can be harnessed to improve learning and teaching possibilities.</a:t>
            </a:r>
          </a:p>
          <a:p>
            <a:pPr marL="285750" indent="-285750">
              <a:buFont typeface="Arial,Sans-Serif"/>
              <a:buChar char="•"/>
            </a:pPr>
            <a:r>
              <a:rPr lang="en-GB" sz="1100" dirty="0">
                <a:latin typeface="Times New Roman"/>
                <a:ea typeface="+mn-lt"/>
                <a:cs typeface="+mn-lt"/>
              </a:rPr>
              <a:t>Students should be taught timetables, procedures, and school norms directly.</a:t>
            </a:r>
          </a:p>
          <a:p>
            <a:pPr marL="285750" indent="-285750">
              <a:buFont typeface="Arial,Sans-Serif"/>
              <a:buChar char="•"/>
            </a:pPr>
            <a:r>
              <a:rPr lang="en-GB" sz="1100" dirty="0">
                <a:latin typeface="Times New Roman"/>
                <a:ea typeface="+mn-lt"/>
                <a:cs typeface="+mn-lt"/>
              </a:rPr>
              <a:t>Use clear terminology and brief words when speaking to the pupil, as well as suitable and unambiguous facial expressions.</a:t>
            </a:r>
          </a:p>
          <a:p>
            <a:pPr marL="285750" indent="-285750">
              <a:buFont typeface="Arial,Sans-Serif"/>
              <a:buChar char="•"/>
            </a:pPr>
            <a:r>
              <a:rPr lang="en-GB" sz="1100" dirty="0">
                <a:latin typeface="Times New Roman"/>
                <a:ea typeface="+mn-lt"/>
                <a:cs typeface="+mn-lt"/>
              </a:rPr>
              <a:t>Allow enough time for the child to process and respond to the language.</a:t>
            </a:r>
          </a:p>
          <a:p>
            <a:pPr marL="285750" indent="-285750">
              <a:buFont typeface="Arial,Sans-Serif"/>
              <a:buChar char="•"/>
            </a:pPr>
            <a:r>
              <a:rPr lang="en-GB" sz="1100" dirty="0">
                <a:latin typeface="Times New Roman"/>
                <a:ea typeface="+mn-lt"/>
                <a:cs typeface="+mn-lt"/>
              </a:rPr>
              <a:t>Structure learning and teaching opportunities to allow students to collaborate on assignments with peers who can serve as role models.</a:t>
            </a:r>
          </a:p>
          <a:p>
            <a:pPr marL="285750" indent="-285750">
              <a:buFont typeface="Arial,Sans-Serif"/>
              <a:buChar char="•"/>
            </a:pPr>
            <a:r>
              <a:rPr lang="en-GB" sz="1100" dirty="0">
                <a:latin typeface="Times New Roman"/>
                <a:ea typeface="+mn-lt"/>
                <a:cs typeface="+mn-lt"/>
              </a:rPr>
              <a:t>Be aware that providing excessive one-on-one support may cause the learner to become unduly reliant.</a:t>
            </a:r>
          </a:p>
          <a:p>
            <a:pPr marL="285750" indent="-285750">
              <a:buFont typeface="Arial,Sans-Serif"/>
              <a:buChar char="•"/>
            </a:pPr>
            <a:r>
              <a:rPr lang="en-GB" sz="1100" dirty="0">
                <a:latin typeface="Times New Roman"/>
                <a:ea typeface="+mn-lt"/>
                <a:cs typeface="+mn-lt"/>
              </a:rPr>
              <a:t>Many children with Down syndrome like tactile demonstrations and activities.</a:t>
            </a:r>
          </a:p>
          <a:p>
            <a:pPr marL="285750" indent="-285750">
              <a:buFont typeface="Arial,Sans-Serif"/>
              <a:buChar char="•"/>
            </a:pPr>
            <a:r>
              <a:rPr lang="en-GB" sz="1100" dirty="0">
                <a:latin typeface="Times New Roman"/>
                <a:cs typeface="Times New Roman"/>
              </a:rPr>
              <a:t>(Bentley and colleague, 2016)</a:t>
            </a:r>
          </a:p>
          <a:p>
            <a:pPr marL="285750" indent="-285750">
              <a:buFont typeface="Arial,Sans-Serif"/>
              <a:buChar char="•"/>
            </a:pPr>
            <a:endParaRPr lang="en-GB" sz="1100" dirty="0">
              <a:latin typeface="Times New Roman"/>
              <a:cs typeface="Times New Roman"/>
            </a:endParaRPr>
          </a:p>
          <a:p>
            <a:pPr marL="285750" indent="-285750">
              <a:buFont typeface="Arial,Sans-Serif"/>
              <a:buChar char="•"/>
            </a:pPr>
            <a:endParaRPr lang="en-GB" sz="1100" dirty="0">
              <a:latin typeface="Times New Roman"/>
              <a:cs typeface="Times New Roman"/>
            </a:endParaRPr>
          </a:p>
        </p:txBody>
      </p:sp>
      <p:pic>
        <p:nvPicPr>
          <p:cNvPr id="6" name="Picture 6" descr="Arrow&#10;&#10;Description automatically generated">
            <a:extLst>
              <a:ext uri="{FF2B5EF4-FFF2-40B4-BE49-F238E27FC236}">
                <a16:creationId xmlns:a16="http://schemas.microsoft.com/office/drawing/2014/main" id="{D884753C-3227-4E79-AEED-247D60EF88D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96816" y="114300"/>
            <a:ext cx="2168106" cy="1597326"/>
          </a:xfrm>
          <a:prstGeom prst="rect">
            <a:avLst/>
          </a:prstGeom>
        </p:spPr>
      </p:pic>
      <p:pic>
        <p:nvPicPr>
          <p:cNvPr id="11" name="Picture 12" descr="Logo, company name&#10;&#10;Description automatically generated">
            <a:extLst>
              <a:ext uri="{FF2B5EF4-FFF2-40B4-BE49-F238E27FC236}">
                <a16:creationId xmlns:a16="http://schemas.microsoft.com/office/drawing/2014/main" id="{527F7D13-C2F0-405A-A541-3725877B69C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9323544" y="204130"/>
            <a:ext cx="2430117" cy="1503928"/>
          </a:xfrm>
          <a:prstGeom prst="rect">
            <a:avLst/>
          </a:prstGeom>
        </p:spPr>
      </p:pic>
      <p:sp>
        <p:nvSpPr>
          <p:cNvPr id="7" name="TextBox 6">
            <a:extLst>
              <a:ext uri="{FF2B5EF4-FFF2-40B4-BE49-F238E27FC236}">
                <a16:creationId xmlns:a16="http://schemas.microsoft.com/office/drawing/2014/main" id="{CEB8DA1F-0569-4141-8D2F-C9A0996FC57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9" name="TextBox 8">
            <a:extLst>
              <a:ext uri="{FF2B5EF4-FFF2-40B4-BE49-F238E27FC236}">
                <a16:creationId xmlns:a16="http://schemas.microsoft.com/office/drawing/2014/main" id="{F148FC9D-2549-4293-8BE4-3BC6E42567CD}"/>
              </a:ext>
            </a:extLst>
          </p:cNvPr>
          <p:cNvSpPr txBox="1"/>
          <p:nvPr/>
        </p:nvSpPr>
        <p:spPr>
          <a:xfrm>
            <a:off x="2955086" y="13592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1910287</a:t>
            </a:r>
            <a:endParaRPr lang="en-GB" dirty="0"/>
          </a:p>
        </p:txBody>
      </p:sp>
      <p:sp>
        <p:nvSpPr>
          <p:cNvPr id="13" name="TextBox 12">
            <a:extLst>
              <a:ext uri="{FF2B5EF4-FFF2-40B4-BE49-F238E27FC236}">
                <a16:creationId xmlns:a16="http://schemas.microsoft.com/office/drawing/2014/main" id="{5B163DF8-4254-4A56-A00E-1FA24C72ED3F}"/>
              </a:ext>
            </a:extLst>
          </p:cNvPr>
          <p:cNvSpPr txBox="1"/>
          <p:nvPr/>
        </p:nvSpPr>
        <p:spPr>
          <a:xfrm>
            <a:off x="6476641" y="1358301"/>
            <a:ext cx="261380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ECEY6006</a:t>
            </a:r>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47CE1-44FB-42D4-AFA8-36DFD4BA0D59}"/>
              </a:ext>
            </a:extLst>
          </p:cNvPr>
          <p:cNvSpPr>
            <a:spLocks noGrp="1"/>
          </p:cNvSpPr>
          <p:nvPr>
            <p:ph type="title"/>
          </p:nvPr>
        </p:nvSpPr>
        <p:spPr>
          <a:xfrm>
            <a:off x="1517904" y="827791"/>
            <a:ext cx="9144000" cy="380885"/>
          </a:xfrm>
        </p:spPr>
        <p:txBody>
          <a:bodyPr>
            <a:normAutofit/>
          </a:bodyPr>
          <a:lstStyle/>
          <a:p>
            <a:r>
              <a:rPr lang="en-GB" sz="1400" dirty="0">
                <a:latin typeface="Times New Roman"/>
                <a:cs typeface="Aharoni"/>
              </a:rPr>
              <a:t>References</a:t>
            </a:r>
            <a:endParaRPr lang="en-GB" sz="1400" dirty="0">
              <a:latin typeface="Times New Roman"/>
            </a:endParaRPr>
          </a:p>
        </p:txBody>
      </p:sp>
      <p:sp>
        <p:nvSpPr>
          <p:cNvPr id="3" name="Content Placeholder 2">
            <a:extLst>
              <a:ext uri="{FF2B5EF4-FFF2-40B4-BE49-F238E27FC236}">
                <a16:creationId xmlns:a16="http://schemas.microsoft.com/office/drawing/2014/main" id="{DB2BF6F8-1220-4E35-896E-74ED7268EEE1}"/>
              </a:ext>
            </a:extLst>
          </p:cNvPr>
          <p:cNvSpPr>
            <a:spLocks noGrp="1"/>
          </p:cNvSpPr>
          <p:nvPr>
            <p:ph idx="1"/>
          </p:nvPr>
        </p:nvSpPr>
        <p:spPr>
          <a:xfrm>
            <a:off x="813413" y="1203386"/>
            <a:ext cx="9144000" cy="5355737"/>
          </a:xfrm>
        </p:spPr>
        <p:txBody>
          <a:bodyPr vert="horz" lIns="91440" tIns="45720" rIns="91440" bIns="45720" rtlCol="0" anchor="t">
            <a:noAutofit/>
          </a:bodyPr>
          <a:lstStyle/>
          <a:p>
            <a:pPr>
              <a:buNone/>
            </a:pPr>
            <a:r>
              <a:rPr lang="en-GB" sz="1200" dirty="0">
                <a:latin typeface="Times New Roman"/>
                <a:ea typeface="+mn-lt"/>
                <a:cs typeface="Times New Roman"/>
              </a:rPr>
              <a:t>Alesi, M. (2017)</a:t>
            </a:r>
            <a:r>
              <a:rPr lang="en-GB" sz="1200" i="1">
                <a:latin typeface="Times New Roman"/>
                <a:ea typeface="+mn-lt"/>
                <a:cs typeface="Times New Roman"/>
              </a:rPr>
              <a:t> Investigating Parental Beliefs Concerning Facilitators and Barriers to the Physical Activity in Down Syndrome and Typical Development. p</a:t>
            </a:r>
            <a:r>
              <a:rPr lang="en-GB" sz="1200" dirty="0">
                <a:latin typeface="Times New Roman"/>
                <a:ea typeface="+mn-lt"/>
                <a:cs typeface="Times New Roman"/>
              </a:rPr>
              <a:t>p. 11-12. </a:t>
            </a:r>
            <a:r>
              <a:rPr lang="en-GB" sz="1200" u="sng" dirty="0">
                <a:ea typeface="+mn-lt"/>
                <a:cs typeface="+mn-lt"/>
                <a:hlinkClick r:id="rId2"/>
              </a:rPr>
              <a:t>https://doi.org/10.1177/2158244016687799</a:t>
            </a:r>
            <a:endParaRPr lang="en-GB" sz="1200">
              <a:ea typeface="+mn-lt"/>
              <a:cs typeface="+mn-lt"/>
            </a:endParaRPr>
          </a:p>
          <a:p>
            <a:pPr marL="0" indent="0">
              <a:buNone/>
            </a:pPr>
            <a:r>
              <a:rPr lang="en-GB" sz="1200">
                <a:latin typeface="Times New Roman"/>
                <a:ea typeface="+mn-lt"/>
                <a:cs typeface="Times New Roman"/>
              </a:rPr>
              <a:t>Alghamdi, S, et al. (2021) </a:t>
            </a:r>
            <a:r>
              <a:rPr lang="en-GB" sz="1200" i="1">
                <a:latin typeface="Times New Roman"/>
                <a:ea typeface="+mn-lt"/>
                <a:cs typeface="Times New Roman"/>
              </a:rPr>
              <a:t>Physical activity among children with down syndrome: maternal perception</a:t>
            </a:r>
            <a:r>
              <a:rPr lang="en-GB" sz="1200">
                <a:latin typeface="Times New Roman"/>
                <a:ea typeface="+mn-lt"/>
                <a:cs typeface="Times New Roman"/>
              </a:rPr>
              <a:t>. DOI: </a:t>
            </a:r>
            <a:r>
              <a:rPr lang="en-GB" sz="1200" u="sng" dirty="0">
                <a:latin typeface="Times New Roman"/>
                <a:ea typeface="+mn-lt"/>
                <a:cs typeface="Times New Roman"/>
                <a:hlinkClick r:id="rId3"/>
              </a:rPr>
              <a:t>10.1080/17482631.2021.1932701</a:t>
            </a:r>
            <a:endParaRPr lang="en-GB" sz="1200" u="sng">
              <a:latin typeface="Times New Roman"/>
              <a:cs typeface="Times New Roman"/>
            </a:endParaRPr>
          </a:p>
          <a:p>
            <a:pPr marL="0" indent="0">
              <a:buNone/>
            </a:pPr>
            <a:r>
              <a:rPr lang="en-GB" sz="1200">
                <a:latin typeface="Times New Roman"/>
                <a:ea typeface="+mn-lt"/>
                <a:cs typeface="Times New Roman"/>
              </a:rPr>
              <a:t>Barr, M. &amp; Shield,  N. (2011) </a:t>
            </a:r>
            <a:r>
              <a:rPr lang="en-GB" sz="1200" i="1">
                <a:latin typeface="Times New Roman"/>
                <a:ea typeface="+mn-lt"/>
                <a:cs typeface="Times New Roman"/>
              </a:rPr>
              <a:t>Identifying the barriers and facilitators to participation in physical activity for children with Down syndrome.</a:t>
            </a:r>
            <a:r>
              <a:rPr lang="en-GB" sz="1200">
                <a:latin typeface="Times New Roman"/>
                <a:ea typeface="+mn-lt"/>
                <a:cs typeface="Times New Roman"/>
              </a:rPr>
              <a:t> DOI: </a:t>
            </a:r>
            <a:r>
              <a:rPr lang="en-GB" sz="1200" u="sng" dirty="0">
                <a:latin typeface="Times New Roman"/>
                <a:ea typeface="+mn-lt"/>
                <a:cs typeface="Times New Roman"/>
                <a:hlinkClick r:id="rId4"/>
              </a:rPr>
              <a:t>10.1111/j.1365-2788.2011.01425.x</a:t>
            </a:r>
            <a:endParaRPr lang="en-GB" sz="1200" u="sng">
              <a:latin typeface="Times New Roman"/>
              <a:cs typeface="Times New Roman"/>
            </a:endParaRPr>
          </a:p>
          <a:p>
            <a:pPr marL="0" indent="0">
              <a:buNone/>
            </a:pPr>
            <a:r>
              <a:rPr lang="en-GB" sz="1200">
                <a:latin typeface="Times New Roman"/>
                <a:ea typeface="+mn-lt"/>
                <a:cs typeface="Times New Roman"/>
              </a:rPr>
              <a:t>Bird, G. (2016) </a:t>
            </a:r>
            <a:r>
              <a:rPr lang="en-GB" sz="1200" i="1">
                <a:latin typeface="Times New Roman"/>
                <a:ea typeface="+mn-lt"/>
                <a:cs typeface="Times New Roman"/>
              </a:rPr>
              <a:t>Helping children with down syndrome to learn. </a:t>
            </a:r>
            <a:r>
              <a:rPr lang="en-GB" sz="1200">
                <a:latin typeface="Times New Roman"/>
                <a:ea typeface="+mn-lt"/>
                <a:cs typeface="Times New Roman"/>
              </a:rPr>
              <a:t>Available at: </a:t>
            </a:r>
            <a:r>
              <a:rPr lang="en-GB" sz="1200" u="sng" dirty="0">
                <a:latin typeface="Times New Roman"/>
                <a:ea typeface="+mn-lt"/>
                <a:cs typeface="Times New Roman"/>
                <a:hlinkClick r:id="rId5"/>
              </a:rPr>
              <a:t>https://senmagazine.co.uk/content/specific-needs/down-syndrome/1920/helping-children-with-down-s-syndrome-to-learn/</a:t>
            </a:r>
            <a:r>
              <a:rPr lang="en-GB" sz="1200">
                <a:latin typeface="Times New Roman"/>
                <a:ea typeface="+mn-lt"/>
                <a:cs typeface="Times New Roman"/>
              </a:rPr>
              <a:t> (Accessed 10th January 2022).</a:t>
            </a:r>
            <a:endParaRPr lang="en-GB" sz="1200" dirty="0">
              <a:latin typeface="Times New Roman"/>
              <a:cs typeface="Times New Roman"/>
            </a:endParaRPr>
          </a:p>
          <a:p>
            <a:pPr>
              <a:buNone/>
            </a:pPr>
            <a:r>
              <a:rPr lang="en-GB" sz="1200">
                <a:latin typeface="Times New Roman"/>
                <a:ea typeface="+mn-lt"/>
                <a:cs typeface="Times New Roman"/>
              </a:rPr>
              <a:t>Bunt, C W &amp; SK, Bunt, S K (2014). </a:t>
            </a:r>
            <a:r>
              <a:rPr lang="en-GB" sz="1200" i="1">
                <a:latin typeface="Times New Roman"/>
                <a:ea typeface="+mn-lt"/>
                <a:cs typeface="Times New Roman"/>
              </a:rPr>
              <a:t>Role of the family physician in the care of children with Down syndrome.</a:t>
            </a:r>
            <a:r>
              <a:rPr lang="en-GB" sz="1200">
                <a:latin typeface="Times New Roman"/>
                <a:ea typeface="+mn-lt"/>
                <a:cs typeface="Times New Roman"/>
              </a:rPr>
              <a:t> American Family Physician, 90, 851–858.</a:t>
            </a:r>
            <a:endParaRPr lang="en-GB" sz="1200" dirty="0">
              <a:latin typeface="Times New Roman"/>
              <a:ea typeface="+mn-lt"/>
              <a:cs typeface="Times New Roman"/>
            </a:endParaRPr>
          </a:p>
          <a:p>
            <a:pPr>
              <a:buNone/>
            </a:pPr>
            <a:r>
              <a:rPr lang="en-GB" sz="1200">
                <a:latin typeface="Times New Roman"/>
                <a:ea typeface="+mn-lt"/>
                <a:cs typeface="Times New Roman"/>
              </a:rPr>
              <a:t>CDC (2021) </a:t>
            </a:r>
            <a:r>
              <a:rPr lang="en-GB" sz="1200" i="1">
                <a:latin typeface="Times New Roman"/>
                <a:ea typeface="+mn-lt"/>
                <a:cs typeface="Times New Roman"/>
              </a:rPr>
              <a:t>What is Down Syndrome? </a:t>
            </a:r>
            <a:r>
              <a:rPr lang="en-GB" sz="1200">
                <a:latin typeface="Times New Roman"/>
                <a:ea typeface="+mn-lt"/>
                <a:cs typeface="Times New Roman"/>
              </a:rPr>
              <a:t>Available at:</a:t>
            </a:r>
            <a:r>
              <a:rPr lang="en-GB" sz="1200" i="1" dirty="0">
                <a:latin typeface="Times New Roman"/>
                <a:ea typeface="+mn-lt"/>
                <a:cs typeface="Times New Roman"/>
              </a:rPr>
              <a:t> </a:t>
            </a:r>
            <a:r>
              <a:rPr lang="en-GB" sz="1200" dirty="0">
                <a:latin typeface="Times New Roman"/>
                <a:ea typeface="+mn-lt"/>
                <a:cs typeface="Times New Roman"/>
                <a:hlinkClick r:id="rId6"/>
              </a:rPr>
              <a:t>https://www.cdc.gov/ncbddd/birthdefects/downsyndrome.html</a:t>
            </a:r>
            <a:r>
              <a:rPr lang="en-GB" sz="1200">
                <a:latin typeface="Times New Roman"/>
                <a:ea typeface="+mn-lt"/>
                <a:cs typeface="Times New Roman"/>
              </a:rPr>
              <a:t> (Accessed: 9th January 2022)</a:t>
            </a:r>
            <a:endParaRPr lang="en-GB" sz="1200">
              <a:ea typeface="+mn-lt"/>
              <a:cs typeface="+mn-lt"/>
            </a:endParaRPr>
          </a:p>
          <a:p>
            <a:pPr>
              <a:buNone/>
            </a:pPr>
            <a:r>
              <a:rPr lang="en-GB" sz="1200">
                <a:latin typeface="Times New Roman"/>
                <a:ea typeface="+mn-lt"/>
                <a:cs typeface="+mn-lt"/>
              </a:rPr>
              <a:t>Down syndrome Ireland  (no date) </a:t>
            </a:r>
            <a:r>
              <a:rPr lang="en-GB" sz="1200" i="1" dirty="0">
                <a:latin typeface="Times New Roman"/>
                <a:ea typeface="+mn-lt"/>
                <a:cs typeface="+mn-lt"/>
              </a:rPr>
              <a:t>Supporting children with Down Syndrome in primary schools. </a:t>
            </a:r>
            <a:r>
              <a:rPr lang="en-GB" sz="1200" dirty="0">
                <a:latin typeface="Times New Roman"/>
                <a:ea typeface="+mn-lt"/>
                <a:cs typeface="+mn-lt"/>
              </a:rPr>
              <a:t>Parkway house: Dublin 2</a:t>
            </a:r>
            <a:endParaRPr lang="en-GB" sz="1200" dirty="0">
              <a:latin typeface="Times New Roman"/>
              <a:ea typeface="+mn-lt"/>
              <a:cs typeface="Times New Roman"/>
            </a:endParaRPr>
          </a:p>
          <a:p>
            <a:pPr marL="0" indent="0">
              <a:buNone/>
            </a:pPr>
            <a:r>
              <a:rPr lang="en-GB" sz="1200" dirty="0">
                <a:latin typeface="Times New Roman"/>
                <a:ea typeface="+mn-lt"/>
                <a:cs typeface="+mn-lt"/>
              </a:rPr>
              <a:t>Lorenz, S. (2022) </a:t>
            </a:r>
            <a:r>
              <a:rPr lang="en-GB" sz="1200" i="1" dirty="0">
                <a:latin typeface="Times New Roman"/>
                <a:ea typeface="+mn-lt"/>
                <a:cs typeface="+mn-lt"/>
              </a:rPr>
              <a:t>Making inclusion work for children with Down syndrome. </a:t>
            </a:r>
            <a:r>
              <a:rPr lang="en-GB" sz="1200" dirty="0">
                <a:latin typeface="Times New Roman"/>
                <a:ea typeface="+mn-lt"/>
                <a:cs typeface="+mn-lt"/>
              </a:rPr>
              <a:t>Available at: </a:t>
            </a:r>
            <a:r>
              <a:rPr lang="en-GB" sz="1200" u="sng" dirty="0">
                <a:latin typeface="Times New Roman"/>
                <a:ea typeface="+mn-lt"/>
                <a:cs typeface="+mn-lt"/>
                <a:hlinkClick r:id="rId7"/>
              </a:rPr>
              <a:t>https://library.down-syndrome.org/en-us/news-update/01/4/making-inclusion-work-down-syndrome</a:t>
            </a:r>
            <a:r>
              <a:rPr lang="en-GB" sz="1200" dirty="0">
                <a:latin typeface="Times New Roman"/>
                <a:ea typeface="+mn-lt"/>
                <a:cs typeface="+mn-lt"/>
              </a:rPr>
              <a:t> (Accessed 10</a:t>
            </a:r>
            <a:r>
              <a:rPr lang="en-GB" sz="1200" baseline="30000" dirty="0">
                <a:latin typeface="Times New Roman"/>
                <a:ea typeface="+mn-lt"/>
                <a:cs typeface="+mn-lt"/>
              </a:rPr>
              <a:t>th</a:t>
            </a:r>
            <a:r>
              <a:rPr lang="en-GB" sz="1200" dirty="0">
                <a:latin typeface="Times New Roman"/>
                <a:ea typeface="+mn-lt"/>
                <a:cs typeface="+mn-lt"/>
              </a:rPr>
              <a:t> January 2022).</a:t>
            </a:r>
          </a:p>
          <a:p>
            <a:pPr marL="0" indent="0">
              <a:buNone/>
            </a:pPr>
            <a:r>
              <a:rPr lang="en-GB" sz="1200" dirty="0">
                <a:latin typeface="Times New Roman"/>
                <a:ea typeface="+mn-lt"/>
                <a:cs typeface="+mn-lt"/>
              </a:rPr>
              <a:t>Lawlor, M. (2018) </a:t>
            </a:r>
            <a:r>
              <a:rPr lang="en-GB" sz="1200" dirty="0">
                <a:latin typeface="Times New Roman"/>
                <a:ea typeface="+mn-lt"/>
                <a:cs typeface="Times New Roman"/>
              </a:rPr>
              <a:t> </a:t>
            </a:r>
            <a:r>
              <a:rPr lang="en-GB" sz="1200" i="1" dirty="0">
                <a:latin typeface="Times New Roman"/>
                <a:ea typeface="+mn-lt"/>
                <a:cs typeface="Times New Roman"/>
              </a:rPr>
              <a:t>Treatments, Therapies, and Special Services can Help People with Down syndrome Manage their Disabilities. </a:t>
            </a:r>
            <a:r>
              <a:rPr lang="en-GB" sz="1200" dirty="0">
                <a:latin typeface="Times New Roman"/>
                <a:ea typeface="+mn-lt"/>
                <a:cs typeface="Times New Roman"/>
              </a:rPr>
              <a:t>Available at: </a:t>
            </a:r>
            <a:r>
              <a:rPr lang="en-GB" sz="1200" dirty="0">
                <a:ea typeface="+mn-lt"/>
                <a:cs typeface="+mn-lt"/>
                <a:hlinkClick r:id="rId8"/>
              </a:rPr>
              <a:t>https://www.everydayhealth.com/down-syndrome/treatments/</a:t>
            </a:r>
            <a:r>
              <a:rPr lang="en-GB" sz="1200">
                <a:ea typeface="+mn-lt"/>
                <a:cs typeface="+mn-lt"/>
              </a:rPr>
              <a:t> (Accessed: 9th January 2022).</a:t>
            </a:r>
            <a:endParaRPr lang="en-GB" i="1">
              <a:latin typeface="Times New Roman"/>
              <a:ea typeface="+mn-lt"/>
              <a:cs typeface="Times New Roman"/>
            </a:endParaRPr>
          </a:p>
          <a:p>
            <a:pPr marL="0" indent="0">
              <a:buNone/>
            </a:pPr>
            <a:r>
              <a:rPr lang="en-GB" sz="1200">
                <a:latin typeface="Times New Roman"/>
                <a:ea typeface="+mn-lt"/>
                <a:cs typeface="+mn-lt"/>
              </a:rPr>
              <a:t>E Parent Connect (2017) </a:t>
            </a:r>
            <a:r>
              <a:rPr lang="en-GB" sz="1200" i="1" dirty="0">
                <a:latin typeface="Times New Roman"/>
                <a:ea typeface="+mn-lt"/>
                <a:cs typeface="+mn-lt"/>
              </a:rPr>
              <a:t>Building Bridges and Breaking down the Barriers that Parents of Children with Down Syndrome Face in their Collaboration with School Professionals. </a:t>
            </a:r>
            <a:r>
              <a:rPr lang="en-GB" sz="1200" dirty="0">
                <a:latin typeface="Times New Roman"/>
                <a:ea typeface="+mn-lt"/>
                <a:cs typeface="+mn-lt"/>
              </a:rPr>
              <a:t>Available at: </a:t>
            </a:r>
            <a:r>
              <a:rPr lang="en-GB" sz="1200" u="sng" dirty="0">
                <a:latin typeface="Times New Roman"/>
                <a:ea typeface="+mn-lt"/>
                <a:cs typeface="+mn-lt"/>
                <a:hlinkClick r:id="rId9"/>
              </a:rPr>
              <a:t>https://www.eparent.com/eparent-connect/breaking-barriers-children-down-syndrome/</a:t>
            </a:r>
            <a:r>
              <a:rPr lang="en-GB" sz="1200" dirty="0">
                <a:latin typeface="Times New Roman"/>
                <a:ea typeface="+mn-lt"/>
                <a:cs typeface="+mn-lt"/>
              </a:rPr>
              <a:t> (Accessed: 10</a:t>
            </a:r>
            <a:r>
              <a:rPr lang="en-GB" sz="1200" baseline="30000" dirty="0">
                <a:latin typeface="Times New Roman"/>
                <a:ea typeface="+mn-lt"/>
                <a:cs typeface="+mn-lt"/>
              </a:rPr>
              <a:t>th</a:t>
            </a:r>
            <a:r>
              <a:rPr lang="en-GB" sz="1200" dirty="0">
                <a:latin typeface="Times New Roman"/>
                <a:ea typeface="+mn-lt"/>
                <a:cs typeface="+mn-lt"/>
              </a:rPr>
              <a:t> January 2022).</a:t>
            </a:r>
          </a:p>
          <a:p>
            <a:pPr marL="0" indent="0">
              <a:buNone/>
            </a:pPr>
            <a:endParaRPr lang="en-GB" sz="1200" u="sng" dirty="0">
              <a:latin typeface="Times New Roman"/>
              <a:ea typeface="+mn-lt"/>
              <a:cs typeface="+mn-lt"/>
            </a:endParaRPr>
          </a:p>
          <a:p>
            <a:endParaRPr lang="en-GB" sz="1200" dirty="0"/>
          </a:p>
          <a:p>
            <a:endParaRPr lang="en-GB" sz="1200" dirty="0"/>
          </a:p>
        </p:txBody>
      </p:sp>
    </p:spTree>
    <p:extLst>
      <p:ext uri="{BB962C8B-B14F-4D97-AF65-F5344CB8AC3E}">
        <p14:creationId xmlns:p14="http://schemas.microsoft.com/office/powerpoint/2010/main" val="1802798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914E2-84F4-470C-90AE-C171A165D0E1}"/>
              </a:ext>
            </a:extLst>
          </p:cNvPr>
          <p:cNvSpPr>
            <a:spLocks noGrp="1"/>
          </p:cNvSpPr>
          <p:nvPr>
            <p:ph type="title"/>
          </p:nvPr>
        </p:nvSpPr>
        <p:spPr>
          <a:xfrm>
            <a:off x="885301" y="1791073"/>
            <a:ext cx="9776603" cy="4305904"/>
          </a:xfrm>
        </p:spPr>
        <p:txBody>
          <a:bodyPr>
            <a:normAutofit/>
          </a:bodyPr>
          <a:lstStyle/>
          <a:p>
            <a:pPr>
              <a:lnSpc>
                <a:spcPct val="105000"/>
              </a:lnSpc>
              <a:spcBef>
                <a:spcPts val="900"/>
              </a:spcBef>
            </a:pPr>
            <a:endParaRPr lang="en-GB" u="sng" dirty="0">
              <a:latin typeface="Times New Roman"/>
              <a:ea typeface="+mj-lt"/>
              <a:cs typeface="Times New Roman"/>
            </a:endParaRPr>
          </a:p>
          <a:p>
            <a:pPr>
              <a:lnSpc>
                <a:spcPct val="105000"/>
              </a:lnSpc>
              <a:spcBef>
                <a:spcPts val="900"/>
              </a:spcBef>
            </a:pPr>
            <a:endParaRPr lang="en-US"/>
          </a:p>
        </p:txBody>
      </p:sp>
      <p:sp>
        <p:nvSpPr>
          <p:cNvPr id="3" name="Content Placeholder 2">
            <a:extLst>
              <a:ext uri="{FF2B5EF4-FFF2-40B4-BE49-F238E27FC236}">
                <a16:creationId xmlns:a16="http://schemas.microsoft.com/office/drawing/2014/main" id="{FEAE9EDA-BC0C-40E2-BAAD-1A0AE2CB0754}"/>
              </a:ext>
            </a:extLst>
          </p:cNvPr>
          <p:cNvSpPr>
            <a:spLocks noGrp="1"/>
          </p:cNvSpPr>
          <p:nvPr>
            <p:ph idx="1"/>
          </p:nvPr>
        </p:nvSpPr>
        <p:spPr>
          <a:xfrm>
            <a:off x="885300" y="887083"/>
            <a:ext cx="10495472" cy="2250231"/>
          </a:xfrm>
        </p:spPr>
        <p:txBody>
          <a:bodyPr vert="horz" lIns="91440" tIns="45720" rIns="91440" bIns="45720" rtlCol="0" anchor="t">
            <a:normAutofit/>
          </a:bodyPr>
          <a:lstStyle/>
          <a:p>
            <a:pPr marL="0" indent="0">
              <a:buNone/>
            </a:pPr>
            <a:endParaRPr lang="en-GB" sz="1200" dirty="0">
              <a:latin typeface="Times New Roman"/>
              <a:cs typeface="Times New Roman"/>
            </a:endParaRPr>
          </a:p>
          <a:p>
            <a:pPr marL="0" indent="0">
              <a:buNone/>
            </a:pPr>
            <a:r>
              <a:rPr lang="en-GB" sz="1200">
                <a:latin typeface="Times New Roman"/>
                <a:cs typeface="Times New Roman"/>
              </a:rPr>
              <a:t>Kids Health (2022) </a:t>
            </a:r>
            <a:r>
              <a:rPr lang="en-GB" sz="1200" i="1">
                <a:latin typeface="Times New Roman"/>
                <a:cs typeface="Times New Roman"/>
              </a:rPr>
              <a:t>What teachers should know.</a:t>
            </a:r>
            <a:r>
              <a:rPr lang="en-GB" sz="1200">
                <a:latin typeface="Times New Roman"/>
                <a:cs typeface="Times New Roman"/>
              </a:rPr>
              <a:t> Available at: </a:t>
            </a:r>
            <a:r>
              <a:rPr lang="en-GB" sz="1200" u="sng" dirty="0">
                <a:latin typeface="Times New Roman"/>
                <a:cs typeface="Times New Roman"/>
                <a:hlinkClick r:id="rId2"/>
              </a:rPr>
              <a:t>https://kidshealth.org/en/parents/down-syndrome-factsheet.html</a:t>
            </a:r>
            <a:r>
              <a:rPr lang="en-GB" sz="1200">
                <a:latin typeface="Times New Roman"/>
                <a:cs typeface="Times New Roman"/>
              </a:rPr>
              <a:t> (Accessed: 10th January, 2022)</a:t>
            </a:r>
            <a:endParaRPr lang="en-GB" sz="1200" dirty="0">
              <a:ea typeface="+mn-lt"/>
              <a:cs typeface="+mn-lt"/>
            </a:endParaRPr>
          </a:p>
          <a:p>
            <a:pPr marL="0" indent="0">
              <a:buNone/>
            </a:pPr>
            <a:r>
              <a:rPr lang="en-GB" sz="1200">
                <a:latin typeface="Times New Roman"/>
                <a:cs typeface="Times New Roman"/>
              </a:rPr>
              <a:t>Palomaki et al (2013). </a:t>
            </a:r>
            <a:r>
              <a:rPr lang="en-GB" sz="1200" i="1">
                <a:latin typeface="Times New Roman"/>
                <a:cs typeface="Times New Roman"/>
              </a:rPr>
              <a:t>Screening for Down syndrome in the United States: Results of surveys in 2011 and 2012</a:t>
            </a:r>
            <a:r>
              <a:rPr lang="en-GB" sz="1200">
                <a:latin typeface="Times New Roman"/>
                <a:cs typeface="Times New Roman"/>
              </a:rPr>
              <a:t>. Archives of Pathology and Laboratory Medicine, 137, 921–926. 10.5858/arpa.2012-0319-CP </a:t>
            </a:r>
            <a:endParaRPr lang="en-GB" sz="1200" dirty="0">
              <a:ea typeface="+mn-lt"/>
              <a:cs typeface="+mn-lt"/>
            </a:endParaRPr>
          </a:p>
          <a:p>
            <a:pPr marL="0" indent="0">
              <a:buNone/>
            </a:pPr>
            <a:r>
              <a:rPr lang="en-GB" sz="1200">
                <a:latin typeface="Times New Roman"/>
                <a:cs typeface="Times New Roman"/>
              </a:rPr>
              <a:t>Shields, N. (2020) </a:t>
            </a:r>
            <a:r>
              <a:rPr lang="en-GB" sz="1200" i="1">
                <a:latin typeface="Times New Roman"/>
                <a:cs typeface="Times New Roman"/>
              </a:rPr>
              <a:t>Perceived barriers and facilitators to physical activity for children with disability: a systematic review. </a:t>
            </a:r>
            <a:r>
              <a:rPr lang="en-GB" sz="1200">
                <a:latin typeface="Times New Roman"/>
                <a:cs typeface="Times New Roman"/>
              </a:rPr>
              <a:t>DOI: </a:t>
            </a:r>
            <a:r>
              <a:rPr lang="en-GB" sz="1200" u="sng" dirty="0">
                <a:latin typeface="Times New Roman"/>
                <a:cs typeface="Times New Roman"/>
                <a:hlinkClick r:id="rId3"/>
              </a:rPr>
              <a:t>10.1136/bjsports-2011-090236</a:t>
            </a:r>
            <a:endParaRPr lang="en-GB" sz="1200" dirty="0">
              <a:ea typeface="+mn-lt"/>
              <a:cs typeface="+mn-lt"/>
            </a:endParaRPr>
          </a:p>
          <a:p>
            <a:pPr marL="0" indent="0">
              <a:buNone/>
            </a:pPr>
            <a:r>
              <a:rPr lang="en-GB" sz="1200">
                <a:latin typeface="Times New Roman"/>
                <a:cs typeface="Times New Roman"/>
              </a:rPr>
              <a:t>Stoll et al. (2015). </a:t>
            </a:r>
            <a:r>
              <a:rPr lang="en-GB" sz="1200" i="1">
                <a:latin typeface="Times New Roman"/>
                <a:cs typeface="Times New Roman"/>
              </a:rPr>
              <a:t>Associated congenital anomalies among cases with Down syndrome</a:t>
            </a:r>
            <a:r>
              <a:rPr lang="en-GB" sz="1200">
                <a:latin typeface="Times New Roman"/>
                <a:cs typeface="Times New Roman"/>
              </a:rPr>
              <a:t>. European Journal of Medical Genetics, 12, 674–680. </a:t>
            </a:r>
            <a:endParaRPr lang="en-GB" sz="1200">
              <a:ea typeface="+mn-lt"/>
              <a:cs typeface="+mn-lt"/>
            </a:endParaRPr>
          </a:p>
          <a:p>
            <a:pPr marL="0" indent="0">
              <a:buNone/>
            </a:pPr>
            <a:r>
              <a:rPr lang="en-GB" sz="1200">
                <a:latin typeface="Times New Roman"/>
                <a:cs typeface="Times New Roman"/>
              </a:rPr>
              <a:t>Weick K (2001). </a:t>
            </a:r>
            <a:r>
              <a:rPr lang="en-GB" sz="1200" i="1">
                <a:latin typeface="Times New Roman"/>
                <a:cs typeface="Times New Roman"/>
              </a:rPr>
              <a:t>Sensemaking in organizations</a:t>
            </a:r>
            <a:r>
              <a:rPr lang="en-GB" sz="1200">
                <a:latin typeface="Times New Roman"/>
                <a:cs typeface="Times New Roman"/>
              </a:rPr>
              <a:t>. Blackwell. </a:t>
            </a:r>
            <a:endParaRPr lang="en-US" sz="1200"/>
          </a:p>
        </p:txBody>
      </p:sp>
    </p:spTree>
    <p:extLst>
      <p:ext uri="{BB962C8B-B14F-4D97-AF65-F5344CB8AC3E}">
        <p14:creationId xmlns:p14="http://schemas.microsoft.com/office/powerpoint/2010/main" val="2880385180"/>
      </p:ext>
    </p:extLst>
  </p:cSld>
  <p:clrMapOvr>
    <a:masterClrMapping/>
  </p:clrMapOvr>
</p:sld>
</file>

<file path=ppt/theme/theme1.xml><?xml version="1.0" encoding="utf-8"?>
<a:theme xmlns:a="http://schemas.openxmlformats.org/drawingml/2006/main" name="PrismaticVTI">
  <a:themeElements>
    <a:clrScheme name="Prismatic">
      <a:dk1>
        <a:sysClr val="windowText" lastClr="000000"/>
      </a:dk1>
      <a:lt1>
        <a:sysClr val="window" lastClr="FFFFFF"/>
      </a:lt1>
      <a:dk2>
        <a:srgbClr val="131523"/>
      </a:dk2>
      <a:lt2>
        <a:srgbClr val="E7E6E6"/>
      </a:lt2>
      <a:accent1>
        <a:srgbClr val="42B3BD"/>
      </a:accent1>
      <a:accent2>
        <a:srgbClr val="51B851"/>
      </a:accent2>
      <a:accent3>
        <a:srgbClr val="B5A603"/>
      </a:accent3>
      <a:accent4>
        <a:srgbClr val="F58505"/>
      </a:accent4>
      <a:accent5>
        <a:srgbClr val="FA2481"/>
      </a:accent5>
      <a:accent6>
        <a:srgbClr val="9CA2AB"/>
      </a:accent6>
      <a:hlink>
        <a:srgbClr val="FA2481"/>
      </a:hlink>
      <a:folHlink>
        <a:srgbClr val="57618E"/>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PrismaticVTI</vt:lpstr>
      <vt:lpstr>Down Syndrome</vt:lpstr>
      <vt:lpstr>References</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458</cp:revision>
  <dcterms:created xsi:type="dcterms:W3CDTF">2022-01-07T10:53:03Z</dcterms:created>
  <dcterms:modified xsi:type="dcterms:W3CDTF">2022-01-13T17:37:57Z</dcterms:modified>
</cp:coreProperties>
</file>