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1" r:id="rId1"/>
  </p:sldMasterIdLst>
  <p:notesMasterIdLst>
    <p:notesMasterId r:id="rId13"/>
  </p:notesMasterIdLst>
  <p:sldIdLst>
    <p:sldId id="256" r:id="rId2"/>
    <p:sldId id="260" r:id="rId3"/>
    <p:sldId id="258" r:id="rId4"/>
    <p:sldId id="257" r:id="rId5"/>
    <p:sldId id="269" r:id="rId6"/>
    <p:sldId id="271" r:id="rId7"/>
    <p:sldId id="268" r:id="rId8"/>
    <p:sldId id="259" r:id="rId9"/>
    <p:sldId id="272" r:id="rId10"/>
    <p:sldId id="273" r:id="rId11"/>
    <p:sldId id="27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83"/>
    <p:restoredTop sz="64882"/>
  </p:normalViewPr>
  <p:slideViewPr>
    <p:cSldViewPr snapToGrid="0" snapToObjects="1">
      <p:cViewPr varScale="1">
        <p:scale>
          <a:sx n="68" d="100"/>
          <a:sy n="68" d="100"/>
        </p:scale>
        <p:origin x="2448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4D4710-3E75-49DA-AC16-032A1384374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1CA92FC-7BE7-4DD1-9CCF-CF08AC9FC106}">
      <dgm:prSet/>
      <dgm:spPr/>
      <dgm:t>
        <a:bodyPr/>
        <a:lstStyle/>
        <a:p>
          <a:r>
            <a:rPr lang="en-GB"/>
            <a:t>Introduction (250 words)</a:t>
          </a:r>
          <a:endParaRPr lang="en-US"/>
        </a:p>
      </dgm:t>
    </dgm:pt>
    <dgm:pt modelId="{1145FCA1-DACF-4D74-99D6-9D1A06215EAC}" type="parTrans" cxnId="{5848CF22-32F3-4456-8698-B0AD60198480}">
      <dgm:prSet/>
      <dgm:spPr/>
      <dgm:t>
        <a:bodyPr/>
        <a:lstStyle/>
        <a:p>
          <a:endParaRPr lang="en-US"/>
        </a:p>
      </dgm:t>
    </dgm:pt>
    <dgm:pt modelId="{64326A69-83D6-447C-957F-3CC686355818}" type="sibTrans" cxnId="{5848CF22-32F3-4456-8698-B0AD60198480}">
      <dgm:prSet/>
      <dgm:spPr/>
      <dgm:t>
        <a:bodyPr/>
        <a:lstStyle/>
        <a:p>
          <a:endParaRPr lang="en-US"/>
        </a:p>
      </dgm:t>
    </dgm:pt>
    <dgm:pt modelId="{918F39FF-4B37-4A4C-8BCA-CE25D0166F98}">
      <dgm:prSet/>
      <dgm:spPr/>
      <dgm:t>
        <a:bodyPr/>
        <a:lstStyle/>
        <a:p>
          <a:r>
            <a:rPr lang="en-GB"/>
            <a:t>Main Body (2000 words)</a:t>
          </a:r>
          <a:endParaRPr lang="en-US"/>
        </a:p>
      </dgm:t>
    </dgm:pt>
    <dgm:pt modelId="{FBD09085-E9E9-4BEA-9AF9-935EC547CBB3}" type="parTrans" cxnId="{7AFF113B-6AFA-424C-A5FA-3F869FA42206}">
      <dgm:prSet/>
      <dgm:spPr/>
      <dgm:t>
        <a:bodyPr/>
        <a:lstStyle/>
        <a:p>
          <a:endParaRPr lang="en-US"/>
        </a:p>
      </dgm:t>
    </dgm:pt>
    <dgm:pt modelId="{A2DBFB38-AB0F-4AAF-A2F1-E18274F13B38}" type="sibTrans" cxnId="{7AFF113B-6AFA-424C-A5FA-3F869FA42206}">
      <dgm:prSet/>
      <dgm:spPr/>
      <dgm:t>
        <a:bodyPr/>
        <a:lstStyle/>
        <a:p>
          <a:endParaRPr lang="en-US"/>
        </a:p>
      </dgm:t>
    </dgm:pt>
    <dgm:pt modelId="{6902E812-6BB3-4300-B0AD-CB89F6FBBC4B}">
      <dgm:prSet/>
      <dgm:spPr/>
      <dgm:t>
        <a:bodyPr/>
        <a:lstStyle/>
        <a:p>
          <a:r>
            <a:rPr lang="en-GB"/>
            <a:t>Conclusion (250 words)</a:t>
          </a:r>
          <a:endParaRPr lang="en-US"/>
        </a:p>
      </dgm:t>
    </dgm:pt>
    <dgm:pt modelId="{7E8760FB-F95B-4C3B-A8B0-CA77DBA4CEF2}" type="parTrans" cxnId="{FD6F8A94-EE7E-4CC8-B198-1A4FE4DD0423}">
      <dgm:prSet/>
      <dgm:spPr/>
      <dgm:t>
        <a:bodyPr/>
        <a:lstStyle/>
        <a:p>
          <a:endParaRPr lang="en-US"/>
        </a:p>
      </dgm:t>
    </dgm:pt>
    <dgm:pt modelId="{F8AC7C8B-6C34-4F97-AD80-5DC02810E622}" type="sibTrans" cxnId="{FD6F8A94-EE7E-4CC8-B198-1A4FE4DD0423}">
      <dgm:prSet/>
      <dgm:spPr/>
      <dgm:t>
        <a:bodyPr/>
        <a:lstStyle/>
        <a:p>
          <a:endParaRPr lang="en-US"/>
        </a:p>
      </dgm:t>
    </dgm:pt>
    <dgm:pt modelId="{42E61BF3-E9F0-5545-B68C-6905BFE17C64}" type="pres">
      <dgm:prSet presAssocID="{304D4710-3E75-49DA-AC16-032A1384374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A795D5B-D08F-C143-8C35-5E90A9B07E3A}" type="pres">
      <dgm:prSet presAssocID="{A1CA92FC-7BE7-4DD1-9CCF-CF08AC9FC106}" presName="hierRoot1" presStyleCnt="0"/>
      <dgm:spPr/>
    </dgm:pt>
    <dgm:pt modelId="{4207E19A-C704-BF4B-B7D2-C17A6394C30A}" type="pres">
      <dgm:prSet presAssocID="{A1CA92FC-7BE7-4DD1-9CCF-CF08AC9FC106}" presName="composite" presStyleCnt="0"/>
      <dgm:spPr/>
    </dgm:pt>
    <dgm:pt modelId="{18770A97-07B9-324B-96E5-2FA7D992F1AD}" type="pres">
      <dgm:prSet presAssocID="{A1CA92FC-7BE7-4DD1-9CCF-CF08AC9FC106}" presName="background" presStyleLbl="node0" presStyleIdx="0" presStyleCnt="3"/>
      <dgm:spPr/>
    </dgm:pt>
    <dgm:pt modelId="{CAA0D6BB-8D0B-DC4F-9DB2-38B056E8EB7A}" type="pres">
      <dgm:prSet presAssocID="{A1CA92FC-7BE7-4DD1-9CCF-CF08AC9FC106}" presName="text" presStyleLbl="fgAcc0" presStyleIdx="0" presStyleCnt="3">
        <dgm:presLayoutVars>
          <dgm:chPref val="3"/>
        </dgm:presLayoutVars>
      </dgm:prSet>
      <dgm:spPr/>
    </dgm:pt>
    <dgm:pt modelId="{E5C40511-022E-4140-A1D7-7972D65E2F31}" type="pres">
      <dgm:prSet presAssocID="{A1CA92FC-7BE7-4DD1-9CCF-CF08AC9FC106}" presName="hierChild2" presStyleCnt="0"/>
      <dgm:spPr/>
    </dgm:pt>
    <dgm:pt modelId="{0746AA51-E085-444A-A058-11CCE6921AD1}" type="pres">
      <dgm:prSet presAssocID="{918F39FF-4B37-4A4C-8BCA-CE25D0166F98}" presName="hierRoot1" presStyleCnt="0"/>
      <dgm:spPr/>
    </dgm:pt>
    <dgm:pt modelId="{968583FD-49D7-1243-B32B-74EF47218C8E}" type="pres">
      <dgm:prSet presAssocID="{918F39FF-4B37-4A4C-8BCA-CE25D0166F98}" presName="composite" presStyleCnt="0"/>
      <dgm:spPr/>
    </dgm:pt>
    <dgm:pt modelId="{C8F6134C-CD69-7644-9728-E9C4F0C0BC26}" type="pres">
      <dgm:prSet presAssocID="{918F39FF-4B37-4A4C-8BCA-CE25D0166F98}" presName="background" presStyleLbl="node0" presStyleIdx="1" presStyleCnt="3"/>
      <dgm:spPr/>
    </dgm:pt>
    <dgm:pt modelId="{40C680A9-F666-A144-8DF8-35546F4E973E}" type="pres">
      <dgm:prSet presAssocID="{918F39FF-4B37-4A4C-8BCA-CE25D0166F98}" presName="text" presStyleLbl="fgAcc0" presStyleIdx="1" presStyleCnt="3">
        <dgm:presLayoutVars>
          <dgm:chPref val="3"/>
        </dgm:presLayoutVars>
      </dgm:prSet>
      <dgm:spPr/>
    </dgm:pt>
    <dgm:pt modelId="{F47D3EFC-580B-0D45-B476-B8BF4CC56D71}" type="pres">
      <dgm:prSet presAssocID="{918F39FF-4B37-4A4C-8BCA-CE25D0166F98}" presName="hierChild2" presStyleCnt="0"/>
      <dgm:spPr/>
    </dgm:pt>
    <dgm:pt modelId="{90FFC1E9-2899-A04D-B159-C8684439FF79}" type="pres">
      <dgm:prSet presAssocID="{6902E812-6BB3-4300-B0AD-CB89F6FBBC4B}" presName="hierRoot1" presStyleCnt="0"/>
      <dgm:spPr/>
    </dgm:pt>
    <dgm:pt modelId="{561AC846-CA47-E94D-A81C-0E8133BDCA9A}" type="pres">
      <dgm:prSet presAssocID="{6902E812-6BB3-4300-B0AD-CB89F6FBBC4B}" presName="composite" presStyleCnt="0"/>
      <dgm:spPr/>
    </dgm:pt>
    <dgm:pt modelId="{A029EC75-F904-0E43-8786-2B020C92AC42}" type="pres">
      <dgm:prSet presAssocID="{6902E812-6BB3-4300-B0AD-CB89F6FBBC4B}" presName="background" presStyleLbl="node0" presStyleIdx="2" presStyleCnt="3"/>
      <dgm:spPr/>
    </dgm:pt>
    <dgm:pt modelId="{EF650DD7-10C7-F04E-B679-B8BFF995E622}" type="pres">
      <dgm:prSet presAssocID="{6902E812-6BB3-4300-B0AD-CB89F6FBBC4B}" presName="text" presStyleLbl="fgAcc0" presStyleIdx="2" presStyleCnt="3">
        <dgm:presLayoutVars>
          <dgm:chPref val="3"/>
        </dgm:presLayoutVars>
      </dgm:prSet>
      <dgm:spPr/>
    </dgm:pt>
    <dgm:pt modelId="{9B64C351-2E9C-6C4C-A96C-3A350528CE8E}" type="pres">
      <dgm:prSet presAssocID="{6902E812-6BB3-4300-B0AD-CB89F6FBBC4B}" presName="hierChild2" presStyleCnt="0"/>
      <dgm:spPr/>
    </dgm:pt>
  </dgm:ptLst>
  <dgm:cxnLst>
    <dgm:cxn modelId="{5848CF22-32F3-4456-8698-B0AD60198480}" srcId="{304D4710-3E75-49DA-AC16-032A13843746}" destId="{A1CA92FC-7BE7-4DD1-9CCF-CF08AC9FC106}" srcOrd="0" destOrd="0" parTransId="{1145FCA1-DACF-4D74-99D6-9D1A06215EAC}" sibTransId="{64326A69-83D6-447C-957F-3CC686355818}"/>
    <dgm:cxn modelId="{F6EB3131-9BEA-3245-9D17-798978F304DF}" type="presOf" srcId="{304D4710-3E75-49DA-AC16-032A13843746}" destId="{42E61BF3-E9F0-5545-B68C-6905BFE17C64}" srcOrd="0" destOrd="0" presId="urn:microsoft.com/office/officeart/2005/8/layout/hierarchy1"/>
    <dgm:cxn modelId="{7AFF113B-6AFA-424C-A5FA-3F869FA42206}" srcId="{304D4710-3E75-49DA-AC16-032A13843746}" destId="{918F39FF-4B37-4A4C-8BCA-CE25D0166F98}" srcOrd="1" destOrd="0" parTransId="{FBD09085-E9E9-4BEA-9AF9-935EC547CBB3}" sibTransId="{A2DBFB38-AB0F-4AAF-A2F1-E18274F13B38}"/>
    <dgm:cxn modelId="{EAE8CD88-7C8B-5249-A01D-B98CB0EDB93F}" type="presOf" srcId="{6902E812-6BB3-4300-B0AD-CB89F6FBBC4B}" destId="{EF650DD7-10C7-F04E-B679-B8BFF995E622}" srcOrd="0" destOrd="0" presId="urn:microsoft.com/office/officeart/2005/8/layout/hierarchy1"/>
    <dgm:cxn modelId="{FD6F8A94-EE7E-4CC8-B198-1A4FE4DD0423}" srcId="{304D4710-3E75-49DA-AC16-032A13843746}" destId="{6902E812-6BB3-4300-B0AD-CB89F6FBBC4B}" srcOrd="2" destOrd="0" parTransId="{7E8760FB-F95B-4C3B-A8B0-CA77DBA4CEF2}" sibTransId="{F8AC7C8B-6C34-4F97-AD80-5DC02810E622}"/>
    <dgm:cxn modelId="{BD73D0B7-86D1-8041-9373-FA4DD5CB1AA5}" type="presOf" srcId="{A1CA92FC-7BE7-4DD1-9CCF-CF08AC9FC106}" destId="{CAA0D6BB-8D0B-DC4F-9DB2-38B056E8EB7A}" srcOrd="0" destOrd="0" presId="urn:microsoft.com/office/officeart/2005/8/layout/hierarchy1"/>
    <dgm:cxn modelId="{AEB007FA-D077-3947-8A74-A683347A2230}" type="presOf" srcId="{918F39FF-4B37-4A4C-8BCA-CE25D0166F98}" destId="{40C680A9-F666-A144-8DF8-35546F4E973E}" srcOrd="0" destOrd="0" presId="urn:microsoft.com/office/officeart/2005/8/layout/hierarchy1"/>
    <dgm:cxn modelId="{6260E887-9AEA-5F4D-891D-38BACF4E18F7}" type="presParOf" srcId="{42E61BF3-E9F0-5545-B68C-6905BFE17C64}" destId="{FA795D5B-D08F-C143-8C35-5E90A9B07E3A}" srcOrd="0" destOrd="0" presId="urn:microsoft.com/office/officeart/2005/8/layout/hierarchy1"/>
    <dgm:cxn modelId="{1633B867-A844-D941-BA16-0644AFA7DFA4}" type="presParOf" srcId="{FA795D5B-D08F-C143-8C35-5E90A9B07E3A}" destId="{4207E19A-C704-BF4B-B7D2-C17A6394C30A}" srcOrd="0" destOrd="0" presId="urn:microsoft.com/office/officeart/2005/8/layout/hierarchy1"/>
    <dgm:cxn modelId="{835A028D-6471-214F-94D2-F2780F8CF6FC}" type="presParOf" srcId="{4207E19A-C704-BF4B-B7D2-C17A6394C30A}" destId="{18770A97-07B9-324B-96E5-2FA7D992F1AD}" srcOrd="0" destOrd="0" presId="urn:microsoft.com/office/officeart/2005/8/layout/hierarchy1"/>
    <dgm:cxn modelId="{60F57497-757E-8148-992D-3A57C69DC861}" type="presParOf" srcId="{4207E19A-C704-BF4B-B7D2-C17A6394C30A}" destId="{CAA0D6BB-8D0B-DC4F-9DB2-38B056E8EB7A}" srcOrd="1" destOrd="0" presId="urn:microsoft.com/office/officeart/2005/8/layout/hierarchy1"/>
    <dgm:cxn modelId="{0D6E1837-44A3-484E-90A7-E6355147168F}" type="presParOf" srcId="{FA795D5B-D08F-C143-8C35-5E90A9B07E3A}" destId="{E5C40511-022E-4140-A1D7-7972D65E2F31}" srcOrd="1" destOrd="0" presId="urn:microsoft.com/office/officeart/2005/8/layout/hierarchy1"/>
    <dgm:cxn modelId="{205CC6D8-9595-C043-8F5D-5D2438024F39}" type="presParOf" srcId="{42E61BF3-E9F0-5545-B68C-6905BFE17C64}" destId="{0746AA51-E085-444A-A058-11CCE6921AD1}" srcOrd="1" destOrd="0" presId="urn:microsoft.com/office/officeart/2005/8/layout/hierarchy1"/>
    <dgm:cxn modelId="{729537D9-A561-124E-A9BE-14D09C0DBBE4}" type="presParOf" srcId="{0746AA51-E085-444A-A058-11CCE6921AD1}" destId="{968583FD-49D7-1243-B32B-74EF47218C8E}" srcOrd="0" destOrd="0" presId="urn:microsoft.com/office/officeart/2005/8/layout/hierarchy1"/>
    <dgm:cxn modelId="{B5A7C4C1-E966-F64F-A925-A65FDF0C0E2A}" type="presParOf" srcId="{968583FD-49D7-1243-B32B-74EF47218C8E}" destId="{C8F6134C-CD69-7644-9728-E9C4F0C0BC26}" srcOrd="0" destOrd="0" presId="urn:microsoft.com/office/officeart/2005/8/layout/hierarchy1"/>
    <dgm:cxn modelId="{2D53832D-80DC-824C-948A-C2191875EE2E}" type="presParOf" srcId="{968583FD-49D7-1243-B32B-74EF47218C8E}" destId="{40C680A9-F666-A144-8DF8-35546F4E973E}" srcOrd="1" destOrd="0" presId="urn:microsoft.com/office/officeart/2005/8/layout/hierarchy1"/>
    <dgm:cxn modelId="{0B0A7BCB-EFCD-7348-BBF4-0F93D017BDA6}" type="presParOf" srcId="{0746AA51-E085-444A-A058-11CCE6921AD1}" destId="{F47D3EFC-580B-0D45-B476-B8BF4CC56D71}" srcOrd="1" destOrd="0" presId="urn:microsoft.com/office/officeart/2005/8/layout/hierarchy1"/>
    <dgm:cxn modelId="{E7E193E5-6F0C-8C45-9D57-A953D91944FE}" type="presParOf" srcId="{42E61BF3-E9F0-5545-B68C-6905BFE17C64}" destId="{90FFC1E9-2899-A04D-B159-C8684439FF79}" srcOrd="2" destOrd="0" presId="urn:microsoft.com/office/officeart/2005/8/layout/hierarchy1"/>
    <dgm:cxn modelId="{086B86A0-B113-404F-B175-822DC7935DB3}" type="presParOf" srcId="{90FFC1E9-2899-A04D-B159-C8684439FF79}" destId="{561AC846-CA47-E94D-A81C-0E8133BDCA9A}" srcOrd="0" destOrd="0" presId="urn:microsoft.com/office/officeart/2005/8/layout/hierarchy1"/>
    <dgm:cxn modelId="{C02C4C46-C7E9-1E4D-A7DA-BAFB3012F521}" type="presParOf" srcId="{561AC846-CA47-E94D-A81C-0E8133BDCA9A}" destId="{A029EC75-F904-0E43-8786-2B020C92AC42}" srcOrd="0" destOrd="0" presId="urn:microsoft.com/office/officeart/2005/8/layout/hierarchy1"/>
    <dgm:cxn modelId="{2F69C0BE-44DE-E342-8705-D41B6C642EEF}" type="presParOf" srcId="{561AC846-CA47-E94D-A81C-0E8133BDCA9A}" destId="{EF650DD7-10C7-F04E-B679-B8BFF995E622}" srcOrd="1" destOrd="0" presId="urn:microsoft.com/office/officeart/2005/8/layout/hierarchy1"/>
    <dgm:cxn modelId="{C045671B-3AF2-874F-84B4-6DBFED59EDA7}" type="presParOf" srcId="{90FFC1E9-2899-A04D-B159-C8684439FF79}" destId="{9B64C351-2E9C-6C4C-A96C-3A350528CE8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770A97-07B9-324B-96E5-2FA7D992F1AD}">
      <dsp:nvSpPr>
        <dsp:cNvPr id="0" name=""/>
        <dsp:cNvSpPr/>
      </dsp:nvSpPr>
      <dsp:spPr>
        <a:xfrm>
          <a:off x="0" y="885219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0D6BB-8D0B-DC4F-9DB2-38B056E8EB7A}">
      <dsp:nvSpPr>
        <dsp:cNvPr id="0" name=""/>
        <dsp:cNvSpPr/>
      </dsp:nvSpPr>
      <dsp:spPr>
        <a:xfrm>
          <a:off x="338137" y="1206449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Introduction (250 words)</a:t>
          </a:r>
          <a:endParaRPr lang="en-US" sz="3500" kern="1200"/>
        </a:p>
      </dsp:txBody>
      <dsp:txXfrm>
        <a:off x="394737" y="1263049"/>
        <a:ext cx="2930037" cy="1819255"/>
      </dsp:txXfrm>
    </dsp:sp>
    <dsp:sp modelId="{C8F6134C-CD69-7644-9728-E9C4F0C0BC26}">
      <dsp:nvSpPr>
        <dsp:cNvPr id="0" name=""/>
        <dsp:cNvSpPr/>
      </dsp:nvSpPr>
      <dsp:spPr>
        <a:xfrm>
          <a:off x="3719512" y="885219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C680A9-F666-A144-8DF8-35546F4E973E}">
      <dsp:nvSpPr>
        <dsp:cNvPr id="0" name=""/>
        <dsp:cNvSpPr/>
      </dsp:nvSpPr>
      <dsp:spPr>
        <a:xfrm>
          <a:off x="4057650" y="1206449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Main Body (2000 words)</a:t>
          </a:r>
          <a:endParaRPr lang="en-US" sz="3500" kern="1200"/>
        </a:p>
      </dsp:txBody>
      <dsp:txXfrm>
        <a:off x="4114250" y="1263049"/>
        <a:ext cx="2930037" cy="1819255"/>
      </dsp:txXfrm>
    </dsp:sp>
    <dsp:sp modelId="{A029EC75-F904-0E43-8786-2B020C92AC42}">
      <dsp:nvSpPr>
        <dsp:cNvPr id="0" name=""/>
        <dsp:cNvSpPr/>
      </dsp:nvSpPr>
      <dsp:spPr>
        <a:xfrm>
          <a:off x="7439025" y="885219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650DD7-10C7-F04E-B679-B8BFF995E622}">
      <dsp:nvSpPr>
        <dsp:cNvPr id="0" name=""/>
        <dsp:cNvSpPr/>
      </dsp:nvSpPr>
      <dsp:spPr>
        <a:xfrm>
          <a:off x="7777162" y="1206449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Conclusion (250 words)</a:t>
          </a:r>
          <a:endParaRPr lang="en-US" sz="3500" kern="1200"/>
        </a:p>
      </dsp:txBody>
      <dsp:txXfrm>
        <a:off x="7833762" y="1263049"/>
        <a:ext cx="2930037" cy="18192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3E28CA-9CFB-B945-8D49-B0A4DF3BB70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27310E-1A41-3F41-85C6-E55CDE1DB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856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7310E-1A41-3F41-85C6-E55CDE1DB65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340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842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275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731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048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608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836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233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380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591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335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884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803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5172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8616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446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018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5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A0EF78-D51D-8F40-9627-FF75FBD70B6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203F97-EB6D-6746-91B1-F42BBEE95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138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0B443-47FB-FB4D-B2C1-B2CB3CBCD5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anchor="ctr">
            <a:normAutofit/>
          </a:bodyPr>
          <a:lstStyle/>
          <a:p>
            <a:r>
              <a:rPr lang="en-GB" sz="5400"/>
              <a:t>Linking Al Qaeda and the Islamic State to assignment 1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25128BB7-D1A3-4F7F-98A3-10B5DCE174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417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932DB99-93A2-40E5-BC49-E211DCC0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48D323-B3EB-44BB-ABAA-D89B3AF28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B9805-1C5C-5944-AD95-681080723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3" y="821265"/>
            <a:ext cx="6098705" cy="522211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/>
              <a:t>Assignment 1</a:t>
            </a:r>
            <a:br>
              <a:rPr lang="en-US" sz="5400" dirty="0"/>
            </a:br>
            <a:r>
              <a:rPr lang="en-US" sz="5400" dirty="0"/>
              <a:t>Friday 5</a:t>
            </a:r>
            <a:r>
              <a:rPr lang="en-US" sz="5400" baseline="30000" dirty="0"/>
              <a:t>th</a:t>
            </a:r>
            <a:r>
              <a:rPr lang="en-US" sz="5400" dirty="0"/>
              <a:t> November 2021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4AF26941-50B6-4D7B-AE52-225540B7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7521575" y="2187574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8D5CF-1367-EF46-8F86-415F4DCB4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7108" y="720725"/>
            <a:ext cx="3265713" cy="522211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200" dirty="0"/>
              <a:t>2500-word essay – </a:t>
            </a:r>
            <a:r>
              <a:rPr lang="en-GB" sz="3200" dirty="0"/>
              <a:t>Analysing</a:t>
            </a:r>
            <a:r>
              <a:rPr lang="en-US" sz="3200" dirty="0"/>
              <a:t> the use of the term ‘terrorism’.</a:t>
            </a:r>
          </a:p>
        </p:txBody>
      </p:sp>
    </p:spTree>
    <p:extLst>
      <p:ext uri="{BB962C8B-B14F-4D97-AF65-F5344CB8AC3E}">
        <p14:creationId xmlns:p14="http://schemas.microsoft.com/office/powerpoint/2010/main" val="2766415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9A100-9163-9D44-A8C2-A3E47E12D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938145"/>
            <a:ext cx="9646920" cy="29817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200" dirty="0"/>
              <a:t>In order to do so students will carry out a case study of a studied terrorist group discussing their ideology, structure and methods and consider why they should (or should not) be termed as ‘Terrorist’.</a:t>
            </a:r>
          </a:p>
        </p:txBody>
      </p:sp>
    </p:spTree>
    <p:extLst>
      <p:ext uri="{BB962C8B-B14F-4D97-AF65-F5344CB8AC3E}">
        <p14:creationId xmlns:p14="http://schemas.microsoft.com/office/powerpoint/2010/main" val="2248855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9BDF3D-B07A-4E15-8DC0-FDC826C1B79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8672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01E63-CC89-0D42-AFC9-46922FFC2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366025"/>
            <a:ext cx="8610600" cy="1293028"/>
          </a:xfrm>
        </p:spPr>
        <p:txBody>
          <a:bodyPr/>
          <a:lstStyle/>
          <a:p>
            <a:r>
              <a:rPr lang="en-GB" dirty="0"/>
              <a:t>Possible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F7F04-DBA1-1A44-9476-E70B0E04E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961" y="1970473"/>
            <a:ext cx="11503868" cy="4675472"/>
          </a:xfrm>
        </p:spPr>
        <p:txBody>
          <a:bodyPr>
            <a:normAutofit fontScale="92500"/>
          </a:bodyPr>
          <a:lstStyle/>
          <a:p>
            <a:r>
              <a:rPr lang="en-GB" b="1" u="sng" dirty="0"/>
              <a:t>Introduction</a:t>
            </a:r>
          </a:p>
          <a:p>
            <a:pPr marL="0" indent="0">
              <a:buNone/>
            </a:pPr>
            <a:r>
              <a:rPr lang="en-GB" dirty="0"/>
              <a:t>-Aim of the assignment</a:t>
            </a:r>
          </a:p>
          <a:p>
            <a:pPr marL="0" indent="0">
              <a:buNone/>
            </a:pPr>
            <a:r>
              <a:rPr lang="en-GB" dirty="0"/>
              <a:t>-The terms ‘Terrorism’ / ‘Terrorist’ – issues? </a:t>
            </a:r>
          </a:p>
          <a:p>
            <a:r>
              <a:rPr lang="en-GB" b="1" u="sng" dirty="0"/>
              <a:t>Main Body: 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-</a:t>
            </a:r>
            <a:r>
              <a:rPr lang="en-GB" dirty="0">
                <a:solidFill>
                  <a:srgbClr val="FF0000"/>
                </a:solidFill>
              </a:rPr>
              <a:t>Linking</a:t>
            </a:r>
            <a:r>
              <a:rPr lang="en-GB" dirty="0"/>
              <a:t> how the </a:t>
            </a:r>
            <a:r>
              <a:rPr lang="en-GB" u="sng" dirty="0"/>
              <a:t>ideology, structure &amp; methods </a:t>
            </a:r>
            <a:r>
              <a:rPr lang="en-GB" dirty="0"/>
              <a:t>of your chosen group (which you have researched using </a:t>
            </a:r>
            <a:r>
              <a:rPr lang="en-GB" u="sng" dirty="0"/>
              <a:t>credible academic sources</a:t>
            </a:r>
            <a:r>
              <a:rPr lang="en-GB" dirty="0"/>
              <a:t>) could lead to your chosen group being termed as ‘Terrorists’. </a:t>
            </a:r>
          </a:p>
          <a:p>
            <a:pPr marL="0" indent="0">
              <a:buNone/>
            </a:pPr>
            <a:r>
              <a:rPr lang="en-GB" dirty="0"/>
              <a:t>-An argument? For? Against? </a:t>
            </a:r>
          </a:p>
          <a:p>
            <a:pPr marL="0" indent="0">
              <a:buNone/>
            </a:pPr>
            <a:r>
              <a:rPr lang="en-GB" dirty="0"/>
              <a:t>-Possibility to refer to an event of the past where their ideologies/structure/methods have been deemed as ‘Terrorist’? (Do not over describe the event if you chose to refer to one) </a:t>
            </a:r>
          </a:p>
          <a:p>
            <a:r>
              <a:rPr lang="en-GB" b="1" u="sng" dirty="0"/>
              <a:t>Conclusion</a:t>
            </a:r>
          </a:p>
          <a:p>
            <a:pPr marL="0" indent="0">
              <a:buNone/>
            </a:pPr>
            <a:r>
              <a:rPr lang="en-GB" dirty="0"/>
              <a:t>-Through researching your chosen group in relation to the above, what can be said?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258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01E63-CC89-0D42-AFC9-46922FFC2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366025"/>
            <a:ext cx="8610600" cy="1293028"/>
          </a:xfrm>
        </p:spPr>
        <p:txBody>
          <a:bodyPr/>
          <a:lstStyle/>
          <a:p>
            <a:r>
              <a:rPr lang="en-GB" dirty="0"/>
              <a:t>Possible Structure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648EEC-3589-564A-90CE-F0359131B342}"/>
              </a:ext>
            </a:extLst>
          </p:cNvPr>
          <p:cNvSpPr txBox="1"/>
          <p:nvPr/>
        </p:nvSpPr>
        <p:spPr>
          <a:xfrm>
            <a:off x="416767" y="2360259"/>
            <a:ext cx="1108943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0000"/>
                </a:solidFill>
              </a:rPr>
              <a:t>XXX </a:t>
            </a:r>
            <a:r>
              <a:rPr lang="en-GB" sz="3600" dirty="0"/>
              <a:t>IMPORTANT: Your assignment must </a:t>
            </a:r>
            <a:r>
              <a:rPr lang="en-GB" sz="3600" b="1" u="sng" dirty="0"/>
              <a:t>NOT</a:t>
            </a:r>
            <a:r>
              <a:rPr lang="en-GB" sz="3600" dirty="0"/>
              <a:t> look like two different assignments in one</a:t>
            </a:r>
            <a:r>
              <a:rPr lang="en-GB" sz="3600" dirty="0">
                <a:solidFill>
                  <a:srgbClr val="FF0000"/>
                </a:solidFill>
              </a:rPr>
              <a:t> XXX </a:t>
            </a:r>
          </a:p>
          <a:p>
            <a:pPr algn="ctr"/>
            <a:r>
              <a:rPr lang="en-GB" sz="3600" dirty="0">
                <a:solidFill>
                  <a:srgbClr val="FF0000"/>
                </a:solidFill>
              </a:rPr>
              <a:t> </a:t>
            </a:r>
          </a:p>
          <a:p>
            <a:pPr algn="ctr"/>
            <a:r>
              <a:rPr lang="en-GB" sz="3600" dirty="0"/>
              <a:t>(Bad example: 1</a:t>
            </a:r>
            <a:r>
              <a:rPr lang="en-GB" sz="3600" baseline="30000" dirty="0"/>
              <a:t>st</a:t>
            </a:r>
            <a:r>
              <a:rPr lang="en-GB" sz="3600" dirty="0"/>
              <a:t> part – Defining Terrorism/Terrorists &amp; 2nd part – Describing a group) </a:t>
            </a:r>
            <a:endParaRPr lang="en-GB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682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B0852-20BB-EF43-8184-CF8A1981B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Terrorism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8EF7E-2785-9E44-9FA6-0D4359CA2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issues around defining ‘Terrorism’? UK? Around the World?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is a ‘Terrorist’? </a:t>
            </a:r>
          </a:p>
          <a:p>
            <a:endParaRPr lang="en-GB" dirty="0"/>
          </a:p>
          <a:p>
            <a:r>
              <a:rPr lang="en-GB" dirty="0"/>
              <a:t>What are the actions of a ‘Terrorist’? </a:t>
            </a:r>
          </a:p>
          <a:p>
            <a:endParaRPr lang="en-GB" dirty="0"/>
          </a:p>
          <a:p>
            <a:r>
              <a:rPr lang="en-GB" dirty="0"/>
              <a:t>When should someone be deemed a ‘Terrorist’?</a:t>
            </a:r>
          </a:p>
          <a:p>
            <a:endParaRPr lang="en-GB" dirty="0"/>
          </a:p>
          <a:p>
            <a:r>
              <a:rPr lang="en-GB" dirty="0"/>
              <a:t>Argument for and against – AQ / IS = Terrorists? Not Terrorists?</a:t>
            </a:r>
          </a:p>
        </p:txBody>
      </p:sp>
    </p:spTree>
    <p:extLst>
      <p:ext uri="{BB962C8B-B14F-4D97-AF65-F5344CB8AC3E}">
        <p14:creationId xmlns:p14="http://schemas.microsoft.com/office/powerpoint/2010/main" val="2304126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932DB99-93A2-40E5-BC49-E211DCC0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48D323-B3EB-44BB-ABAA-D89B3AF28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8005FC-384C-4C49-81DC-4ED4D819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7161" y="297242"/>
            <a:ext cx="6098705" cy="522211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/>
              <a:t>Al Qaeda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4AF26941-50B6-4D7B-AE52-225540B7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7521575" y="2187574"/>
            <a:ext cx="6857999" cy="24828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3BCBE96-EA08-FB48-A9BF-19E5D334008D}"/>
              </a:ext>
            </a:extLst>
          </p:cNvPr>
          <p:cNvSpPr txBox="1"/>
          <p:nvPr/>
        </p:nvSpPr>
        <p:spPr>
          <a:xfrm>
            <a:off x="541176" y="746449"/>
            <a:ext cx="9330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Research and discuss throughout: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FB089D-7178-6D4C-A9E8-F9076E056E7D}"/>
              </a:ext>
            </a:extLst>
          </p:cNvPr>
          <p:cNvSpPr txBox="1"/>
          <p:nvPr/>
        </p:nvSpPr>
        <p:spPr>
          <a:xfrm>
            <a:off x="541176" y="2076839"/>
            <a:ext cx="685593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800" dirty="0"/>
              <a:t>Ideology/ Ideologies of AQ</a:t>
            </a:r>
          </a:p>
          <a:p>
            <a:r>
              <a:rPr lang="en-GB" sz="2800" dirty="0"/>
              <a:t> 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Structure/ Structures of AQ </a:t>
            </a:r>
          </a:p>
          <a:p>
            <a:endParaRPr lang="en-GB" sz="2800" dirty="0"/>
          </a:p>
          <a:p>
            <a:pPr marL="285750" indent="-285750">
              <a:buFontTx/>
              <a:buChar char="-"/>
            </a:pPr>
            <a:r>
              <a:rPr lang="en-GB" sz="2800" dirty="0"/>
              <a:t>Methods of AQ </a:t>
            </a:r>
          </a:p>
          <a:p>
            <a:pPr marL="285750" indent="-285750">
              <a:buFontTx/>
              <a:buChar char="-"/>
            </a:pPr>
            <a:endParaRPr lang="en-GB" sz="2800" dirty="0"/>
          </a:p>
          <a:p>
            <a:pPr marL="285750" indent="-285750">
              <a:buFontTx/>
              <a:buChar char="-"/>
            </a:pPr>
            <a:r>
              <a:rPr lang="en-GB" sz="2800" dirty="0"/>
              <a:t>How does the above allow you to justify defining Al Qaeda </a:t>
            </a:r>
            <a:r>
              <a:rPr lang="en-GB" sz="2800" u="sng" dirty="0">
                <a:solidFill>
                  <a:srgbClr val="FF0000"/>
                </a:solidFill>
              </a:rPr>
              <a:t>AS </a:t>
            </a:r>
            <a:r>
              <a:rPr lang="en-GB" sz="2800" u="sng" dirty="0"/>
              <a:t>‘</a:t>
            </a:r>
            <a:r>
              <a:rPr lang="en-GB" sz="2800" dirty="0"/>
              <a:t>Terrorists’ </a:t>
            </a:r>
            <a:r>
              <a:rPr lang="en-GB" sz="2800" dirty="0">
                <a:solidFill>
                  <a:srgbClr val="FF0000"/>
                </a:solidFill>
              </a:rPr>
              <a:t>OR NOT </a:t>
            </a:r>
            <a:r>
              <a:rPr lang="en-GB" sz="2800" dirty="0"/>
              <a:t>as ‘Terrorists’?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2995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932DB99-93A2-40E5-BC49-E211DCC0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48D323-B3EB-44BB-ABAA-D89B3AF28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8005FC-384C-4C49-81DC-4ED4D819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7161" y="297242"/>
            <a:ext cx="6098705" cy="522211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/>
              <a:t>Islamic </a:t>
            </a:r>
            <a:br>
              <a:rPr lang="en-US" sz="5400" dirty="0"/>
            </a:br>
            <a:r>
              <a:rPr lang="en-US" sz="5400" dirty="0"/>
              <a:t>State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4AF26941-50B6-4D7B-AE52-225540B7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7521575" y="2187574"/>
            <a:ext cx="6857999" cy="24828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3BCBE96-EA08-FB48-A9BF-19E5D334008D}"/>
              </a:ext>
            </a:extLst>
          </p:cNvPr>
          <p:cNvSpPr txBox="1"/>
          <p:nvPr/>
        </p:nvSpPr>
        <p:spPr>
          <a:xfrm>
            <a:off x="541176" y="746449"/>
            <a:ext cx="9330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Research and discuss throughout: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FB089D-7178-6D4C-A9E8-F9076E056E7D}"/>
              </a:ext>
            </a:extLst>
          </p:cNvPr>
          <p:cNvSpPr txBox="1"/>
          <p:nvPr/>
        </p:nvSpPr>
        <p:spPr>
          <a:xfrm>
            <a:off x="541176" y="2076839"/>
            <a:ext cx="685593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800" dirty="0"/>
              <a:t>Ideology/ Ideologies of IS</a:t>
            </a:r>
          </a:p>
          <a:p>
            <a:r>
              <a:rPr lang="en-GB" sz="2800" dirty="0"/>
              <a:t> 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Structure/ Structures of IS </a:t>
            </a:r>
          </a:p>
          <a:p>
            <a:endParaRPr lang="en-GB" sz="2800" dirty="0"/>
          </a:p>
          <a:p>
            <a:pPr marL="285750" indent="-285750">
              <a:buFontTx/>
              <a:buChar char="-"/>
            </a:pPr>
            <a:r>
              <a:rPr lang="en-GB" sz="2800" dirty="0"/>
              <a:t>Methods of IS</a:t>
            </a:r>
          </a:p>
          <a:p>
            <a:pPr marL="285750" indent="-285750">
              <a:buFontTx/>
              <a:buChar char="-"/>
            </a:pPr>
            <a:endParaRPr lang="en-GB" sz="2800" dirty="0"/>
          </a:p>
          <a:p>
            <a:pPr marL="285750" indent="-285750">
              <a:buFontTx/>
              <a:buChar char="-"/>
            </a:pPr>
            <a:r>
              <a:rPr lang="en-GB" sz="2800" dirty="0"/>
              <a:t>How does the above allow you to justify defining Islamic State </a:t>
            </a:r>
            <a:r>
              <a:rPr lang="en-GB" sz="2800" u="sng" dirty="0">
                <a:solidFill>
                  <a:srgbClr val="FF0000"/>
                </a:solidFill>
              </a:rPr>
              <a:t>AS </a:t>
            </a:r>
            <a:r>
              <a:rPr lang="en-GB" sz="2800" dirty="0"/>
              <a:t>’Terrorists’ </a:t>
            </a:r>
            <a:r>
              <a:rPr lang="en-GB" sz="2800" dirty="0">
                <a:solidFill>
                  <a:srgbClr val="FF0000"/>
                </a:solidFill>
              </a:rPr>
              <a:t>OR NOT </a:t>
            </a:r>
            <a:r>
              <a:rPr lang="en-GB" sz="2800" dirty="0"/>
              <a:t>as ‘Terrorists’?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752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B20D3-7ADD-F24B-80B7-B762A53E3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words / topic areas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A45000-7C74-8649-AA56-60E1EBC94344}"/>
              </a:ext>
            </a:extLst>
          </p:cNvPr>
          <p:cNvSpPr txBox="1"/>
          <p:nvPr/>
        </p:nvSpPr>
        <p:spPr>
          <a:xfrm>
            <a:off x="363894" y="1870789"/>
            <a:ext cx="11142306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/>
              <a:t>-Ideology </a:t>
            </a:r>
            <a:r>
              <a:rPr lang="en-US" sz="2000" dirty="0"/>
              <a:t>(E.E, What are they thinking? What are their ideas? What are their beliefs? What are their political agendas? Why do they do what they do? </a:t>
            </a:r>
          </a:p>
          <a:p>
            <a:endParaRPr lang="en-US" sz="2000" dirty="0"/>
          </a:p>
          <a:p>
            <a:r>
              <a:rPr lang="en-US" sz="3600" dirty="0"/>
              <a:t>-Structure </a:t>
            </a:r>
            <a:r>
              <a:rPr lang="en-US" sz="2400" dirty="0"/>
              <a:t>(E.E, Who are they?</a:t>
            </a:r>
            <a:r>
              <a:rPr lang="en-US" sz="1600" dirty="0"/>
              <a:t>    </a:t>
            </a:r>
            <a:r>
              <a:rPr lang="en-US" sz="2400" dirty="0"/>
              <a:t>5 w’s &amp; h?</a:t>
            </a:r>
          </a:p>
          <a:p>
            <a:br>
              <a:rPr lang="en-US" sz="3600" dirty="0"/>
            </a:br>
            <a:r>
              <a:rPr lang="en-US" sz="3600" dirty="0"/>
              <a:t>-Methods </a:t>
            </a:r>
            <a:r>
              <a:rPr lang="en-US" sz="2400" dirty="0"/>
              <a:t>(E.E,  Methods of attack)  </a:t>
            </a:r>
          </a:p>
          <a:p>
            <a:endParaRPr lang="en-US" sz="2400" dirty="0"/>
          </a:p>
          <a:p>
            <a:r>
              <a:rPr lang="en-US" sz="2400" dirty="0"/>
              <a:t>-</a:t>
            </a:r>
            <a:r>
              <a:rPr lang="en-US" sz="3600" dirty="0"/>
              <a:t>Terrorism/Terrorists? </a:t>
            </a:r>
          </a:p>
          <a:p>
            <a:r>
              <a:rPr lang="en-US" sz="2400" dirty="0"/>
              <a:t>Yes / No? = JUSTIFY YOUR ARGUMENTS FOR AND AGAINST</a:t>
            </a:r>
            <a:br>
              <a:rPr lang="en-US" sz="3600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672748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3E2C8F5-B35B-4728-AFAB-5111275C6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9EB4E46-374D-4E57-9304-5B8EDFB8E5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F81F4C-5CB4-6540-B510-29D74EFE9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7351" y="2222017"/>
            <a:ext cx="6132990" cy="1825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000" dirty="0"/>
              <a:t>Questions?</a:t>
            </a:r>
            <a:br>
              <a:rPr lang="en-US" sz="6000" dirty="0"/>
            </a:br>
            <a:endParaRPr lang="en-US" sz="6000" dirty="0"/>
          </a:p>
        </p:txBody>
      </p:sp>
      <p:pic>
        <p:nvPicPr>
          <p:cNvPr id="6" name="Graphic 5" descr="Question mark">
            <a:extLst>
              <a:ext uri="{FF2B5EF4-FFF2-40B4-BE49-F238E27FC236}">
                <a16:creationId xmlns:a16="http://schemas.microsoft.com/office/drawing/2014/main" id="{37B55DC3-9665-468F-BCE7-247C8DB554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41659" y="1803405"/>
            <a:ext cx="2662321" cy="2662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54623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{908C6D35-1A03-3C42-AE1E-72D668B2E689}tf10001079_mac</Template>
  <TotalTime>1823</TotalTime>
  <Words>475</Words>
  <Application>Microsoft Macintosh PowerPoint</Application>
  <PresentationFormat>Widescreen</PresentationFormat>
  <Paragraphs>59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Century Gothic</vt:lpstr>
      <vt:lpstr>Vapor Trail</vt:lpstr>
      <vt:lpstr>Linking Al Qaeda and the Islamic State to assignment 1</vt:lpstr>
      <vt:lpstr>Assignment 1 Friday 5th November 2021</vt:lpstr>
      <vt:lpstr>PowerPoint Presentation</vt:lpstr>
      <vt:lpstr>PowerPoint Presentation</vt:lpstr>
      <vt:lpstr>Possible Structure</vt:lpstr>
      <vt:lpstr>Possible Structure</vt:lpstr>
      <vt:lpstr>Defining Terrorism</vt:lpstr>
      <vt:lpstr>Al Qaeda</vt:lpstr>
      <vt:lpstr>Islamic  State</vt:lpstr>
      <vt:lpstr>Key words / topic areas 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Linking Al Qaeda and the Islamic State to assignment 1</dc:title>
  <dc:creator>Sian Clare Wall (2110786)</dc:creator>
  <cp:lastModifiedBy>Sian Clare Wall (2110786)</cp:lastModifiedBy>
  <cp:revision>3</cp:revision>
  <dcterms:created xsi:type="dcterms:W3CDTF">2021-10-07T13:14:47Z</dcterms:created>
  <dcterms:modified xsi:type="dcterms:W3CDTF">2021-10-11T11:01:31Z</dcterms:modified>
</cp:coreProperties>
</file>