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4" r:id="rId11"/>
    <p:sldId id="266" r:id="rId12"/>
    <p:sldId id="267" r:id="rId13"/>
    <p:sldId id="268" r:id="rId14"/>
    <p:sldId id="269" r:id="rId15"/>
    <p:sldId id="275" r:id="rId16"/>
    <p:sldId id="276" r:id="rId17"/>
    <p:sldId id="270" r:id="rId18"/>
    <p:sldId id="271" r:id="rId19"/>
    <p:sldId id="272" r:id="rId20"/>
    <p:sldId id="273" r:id="rId21"/>
  </p:sldIdLst>
  <p:sldSz cx="18288000" cy="10287000"/>
  <p:notesSz cx="6858000" cy="9144000"/>
  <p:embeddedFontLst>
    <p:embeddedFont>
      <p:font typeface="Arimo" panose="020B0604020202020204" pitchFamily="34" charset="0"/>
      <p:regular r:id="rId22"/>
    </p:embeddedFont>
    <p:embeddedFont>
      <p:font typeface="Arimo Bold" panose="020B0704020202020204" pitchFamily="34" charset="0"/>
      <p:regular r:id="rId23"/>
    </p:embeddedFont>
    <p:embeddedFont>
      <p:font typeface="Canva Sans Bold" panose="020B0803030501040103" pitchFamily="34" charset="0"/>
      <p:regular r:id="rId24"/>
    </p:embeddedFont>
    <p:embeddedFont>
      <p:font typeface="Crimson Pro"/>
      <p:regular r:id="rId25"/>
    </p:embeddedFont>
    <p:embeddedFont>
      <p:font typeface="Crimson Pro Bold" pitchFamily="2" charset="77"/>
      <p:regular r:id="rId26"/>
    </p:embeddedFont>
    <p:embeddedFont>
      <p:font typeface="Crimson Pro Heavy"/>
      <p:regular r:id="rId27"/>
    </p:embeddedFont>
    <p:embeddedFont>
      <p:font typeface="Crimson Pro Italics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sv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2.png"/><Relationship Id="rId7" Type="http://schemas.openxmlformats.org/officeDocument/2006/relationships/image" Target="../media/image1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7.png"/><Relationship Id="rId4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7.png"/><Relationship Id="rId7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2.png"/><Relationship Id="rId7" Type="http://schemas.openxmlformats.org/officeDocument/2006/relationships/image" Target="../media/image1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7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png"/><Relationship Id="rId7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8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png"/><Relationship Id="rId7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8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2.png"/><Relationship Id="rId7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5.jpeg"/><Relationship Id="rId5" Type="http://schemas.openxmlformats.org/officeDocument/2006/relationships/image" Target="../media/image9.png"/><Relationship Id="rId10" Type="http://schemas.openxmlformats.org/officeDocument/2006/relationships/image" Target="../media/image24.png"/><Relationship Id="rId4" Type="http://schemas.openxmlformats.org/officeDocument/2006/relationships/image" Target="../media/image15.pn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9.png"/><Relationship Id="rId5" Type="http://schemas.openxmlformats.org/officeDocument/2006/relationships/image" Target="../media/image9.png"/><Relationship Id="rId10" Type="http://schemas.openxmlformats.org/officeDocument/2006/relationships/image" Target="../media/image28.jpeg"/><Relationship Id="rId4" Type="http://schemas.openxmlformats.org/officeDocument/2006/relationships/image" Target="../media/image27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png"/><Relationship Id="rId7" Type="http://schemas.openxmlformats.org/officeDocument/2006/relationships/image" Target="../media/image16.png"/><Relationship Id="rId12" Type="http://schemas.openxmlformats.org/officeDocument/2006/relationships/image" Target="../media/image30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9.png"/><Relationship Id="rId5" Type="http://schemas.openxmlformats.org/officeDocument/2006/relationships/image" Target="../media/image9.png"/><Relationship Id="rId10" Type="http://schemas.openxmlformats.org/officeDocument/2006/relationships/image" Target="../media/image28.jpeg"/><Relationship Id="rId4" Type="http://schemas.openxmlformats.org/officeDocument/2006/relationships/image" Target="../media/image27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sv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3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1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8.png"/><Relationship Id="rId5" Type="http://schemas.openxmlformats.org/officeDocument/2006/relationships/image" Target="../media/image21.png"/><Relationship Id="rId10" Type="http://schemas.openxmlformats.org/officeDocument/2006/relationships/image" Target="../media/image10.png"/><Relationship Id="rId4" Type="http://schemas.openxmlformats.org/officeDocument/2006/relationships/image" Target="../media/image26.png"/><Relationship Id="rId9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flipH="1" flipV="1">
            <a:off x="-3253285" y="6899606"/>
            <a:ext cx="16230600" cy="5274945"/>
          </a:xfrm>
          <a:custGeom>
            <a:avLst/>
            <a:gdLst/>
            <a:ahLst/>
            <a:cxnLst/>
            <a:rect l="l" t="t" r="r" b="b"/>
            <a:pathLst>
              <a:path w="16230600" h="5274945">
                <a:moveTo>
                  <a:pt x="16230600" y="5274945"/>
                </a:moveTo>
                <a:lnTo>
                  <a:pt x="0" y="5274945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5274945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70414">
            <a:off x="12323254" y="5666014"/>
            <a:ext cx="5071491" cy="8229600"/>
          </a:xfrm>
          <a:custGeom>
            <a:avLst/>
            <a:gdLst/>
            <a:ahLst/>
            <a:cxnLst/>
            <a:rect l="l" t="t" r="r" b="b"/>
            <a:pathLst>
              <a:path w="5071491" h="8229600">
                <a:moveTo>
                  <a:pt x="0" y="0"/>
                </a:moveTo>
                <a:lnTo>
                  <a:pt x="5071492" y="0"/>
                </a:lnTo>
                <a:lnTo>
                  <a:pt x="507149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057400" y="-2619490"/>
            <a:ext cx="16230600" cy="5274945"/>
          </a:xfrm>
          <a:custGeom>
            <a:avLst/>
            <a:gdLst/>
            <a:ahLst/>
            <a:cxnLst/>
            <a:rect l="l" t="t" r="r" b="b"/>
            <a:pathLst>
              <a:path w="16230600" h="5274945">
                <a:moveTo>
                  <a:pt x="0" y="0"/>
                </a:moveTo>
                <a:lnTo>
                  <a:pt x="16230600" y="0"/>
                </a:lnTo>
                <a:lnTo>
                  <a:pt x="16230600" y="5274945"/>
                </a:lnTo>
                <a:lnTo>
                  <a:pt x="0" y="52749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5470414">
            <a:off x="915026" y="-4114800"/>
            <a:ext cx="5071491" cy="8229600"/>
          </a:xfrm>
          <a:custGeom>
            <a:avLst/>
            <a:gdLst/>
            <a:ahLst/>
            <a:cxnLst/>
            <a:rect l="l" t="t" r="r" b="b"/>
            <a:pathLst>
              <a:path w="5071491" h="8229600">
                <a:moveTo>
                  <a:pt x="0" y="0"/>
                </a:moveTo>
                <a:lnTo>
                  <a:pt x="5071491" y="0"/>
                </a:lnTo>
                <a:lnTo>
                  <a:pt x="507149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346805" y="746225"/>
            <a:ext cx="12831575" cy="8869826"/>
          </a:xfrm>
          <a:custGeom>
            <a:avLst/>
            <a:gdLst/>
            <a:ahLst/>
            <a:cxnLst/>
            <a:rect l="l" t="t" r="r" b="b"/>
            <a:pathLst>
              <a:path w="12831575" h="8869826">
                <a:moveTo>
                  <a:pt x="0" y="0"/>
                </a:moveTo>
                <a:lnTo>
                  <a:pt x="12831575" y="0"/>
                </a:lnTo>
                <a:lnTo>
                  <a:pt x="12831575" y="8869826"/>
                </a:lnTo>
                <a:lnTo>
                  <a:pt x="0" y="88698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3276193" y="1028700"/>
            <a:ext cx="10972800" cy="8229600"/>
          </a:xfrm>
          <a:custGeom>
            <a:avLst/>
            <a:gdLst/>
            <a:ahLst/>
            <a:cxnLst/>
            <a:rect l="l" t="t" r="r" b="b"/>
            <a:pathLst>
              <a:path w="10972800" h="8229600">
                <a:moveTo>
                  <a:pt x="0" y="0"/>
                </a:moveTo>
                <a:lnTo>
                  <a:pt x="10972800" y="0"/>
                </a:lnTo>
                <a:lnTo>
                  <a:pt x="109728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912942" y="1028700"/>
            <a:ext cx="11086494" cy="8508378"/>
          </a:xfrm>
          <a:custGeom>
            <a:avLst/>
            <a:gdLst/>
            <a:ahLst/>
            <a:cxnLst/>
            <a:rect l="l" t="t" r="r" b="b"/>
            <a:pathLst>
              <a:path w="11086494" h="8508378">
                <a:moveTo>
                  <a:pt x="0" y="0"/>
                </a:moveTo>
                <a:lnTo>
                  <a:pt x="11086494" y="0"/>
                </a:lnTo>
                <a:lnTo>
                  <a:pt x="11086494" y="8508378"/>
                </a:lnTo>
                <a:lnTo>
                  <a:pt x="0" y="850837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9440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-1882521" y="2057400"/>
            <a:ext cx="3765042" cy="8229600"/>
          </a:xfrm>
          <a:custGeom>
            <a:avLst/>
            <a:gdLst/>
            <a:ahLst/>
            <a:cxnLst/>
            <a:rect l="l" t="t" r="r" b="b"/>
            <a:pathLst>
              <a:path w="3765042" h="8229600">
                <a:moveTo>
                  <a:pt x="0" y="0"/>
                </a:moveTo>
                <a:lnTo>
                  <a:pt x="3765042" y="0"/>
                </a:lnTo>
                <a:lnTo>
                  <a:pt x="376504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-1522611">
            <a:off x="13971911" y="-3086100"/>
            <a:ext cx="3765042" cy="8229600"/>
          </a:xfrm>
          <a:custGeom>
            <a:avLst/>
            <a:gdLst/>
            <a:ahLst/>
            <a:cxnLst/>
            <a:rect l="l" t="t" r="r" b="b"/>
            <a:pathLst>
              <a:path w="3765042" h="8229600">
                <a:moveTo>
                  <a:pt x="0" y="0"/>
                </a:moveTo>
                <a:lnTo>
                  <a:pt x="3765042" y="0"/>
                </a:lnTo>
                <a:lnTo>
                  <a:pt x="376504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7340381">
            <a:off x="15287069" y="-1422447"/>
            <a:ext cx="3982552" cy="5240200"/>
          </a:xfrm>
          <a:custGeom>
            <a:avLst/>
            <a:gdLst/>
            <a:ahLst/>
            <a:cxnLst/>
            <a:rect l="l" t="t" r="r" b="b"/>
            <a:pathLst>
              <a:path w="3982552" h="5240200">
                <a:moveTo>
                  <a:pt x="0" y="0"/>
                </a:moveTo>
                <a:lnTo>
                  <a:pt x="3982552" y="0"/>
                </a:lnTo>
                <a:lnTo>
                  <a:pt x="3982552" y="5240200"/>
                </a:lnTo>
                <a:lnTo>
                  <a:pt x="0" y="52402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1189732">
            <a:off x="-448741" y="7016055"/>
            <a:ext cx="2954881" cy="3888002"/>
          </a:xfrm>
          <a:custGeom>
            <a:avLst/>
            <a:gdLst/>
            <a:ahLst/>
            <a:cxnLst/>
            <a:rect l="l" t="t" r="r" b="b"/>
            <a:pathLst>
              <a:path w="2954881" h="3888002">
                <a:moveTo>
                  <a:pt x="0" y="0"/>
                </a:moveTo>
                <a:lnTo>
                  <a:pt x="2954882" y="0"/>
                </a:lnTo>
                <a:lnTo>
                  <a:pt x="2954882" y="3888001"/>
                </a:lnTo>
                <a:lnTo>
                  <a:pt x="0" y="38880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279369">
            <a:off x="12579521" y="5291207"/>
            <a:ext cx="2881653" cy="4176308"/>
          </a:xfrm>
          <a:custGeom>
            <a:avLst/>
            <a:gdLst/>
            <a:ahLst/>
            <a:cxnLst/>
            <a:rect l="l" t="t" r="r" b="b"/>
            <a:pathLst>
              <a:path w="2881653" h="4176308">
                <a:moveTo>
                  <a:pt x="0" y="0"/>
                </a:moveTo>
                <a:lnTo>
                  <a:pt x="2881653" y="0"/>
                </a:lnTo>
                <a:lnTo>
                  <a:pt x="2881653" y="4176309"/>
                </a:lnTo>
                <a:lnTo>
                  <a:pt x="0" y="417630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-1325078">
            <a:off x="13064145" y="7611296"/>
            <a:ext cx="1912406" cy="1878938"/>
          </a:xfrm>
          <a:custGeom>
            <a:avLst/>
            <a:gdLst/>
            <a:ahLst/>
            <a:cxnLst/>
            <a:rect l="l" t="t" r="r" b="b"/>
            <a:pathLst>
              <a:path w="1912406" h="1878938">
                <a:moveTo>
                  <a:pt x="0" y="0"/>
                </a:moveTo>
                <a:lnTo>
                  <a:pt x="1912405" y="0"/>
                </a:lnTo>
                <a:lnTo>
                  <a:pt x="1912405" y="1878938"/>
                </a:lnTo>
                <a:lnTo>
                  <a:pt x="0" y="187893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 rot="-381083">
            <a:off x="3406073" y="3009037"/>
            <a:ext cx="10009987" cy="3479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99"/>
              </a:lnSpc>
            </a:pPr>
            <a:r>
              <a:rPr lang="en-US" sz="9999" b="1">
                <a:solidFill>
                  <a:srgbClr val="FFFFFF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ECAD 5012 ASESU AR GYFER DYSGU</a:t>
            </a:r>
          </a:p>
        </p:txBody>
      </p:sp>
      <p:sp>
        <p:nvSpPr>
          <p:cNvPr id="17" name="TextBox 17"/>
          <p:cNvSpPr txBox="1"/>
          <p:nvPr/>
        </p:nvSpPr>
        <p:spPr>
          <a:xfrm rot="-381083">
            <a:off x="3469954" y="2877331"/>
            <a:ext cx="9882225" cy="3479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99"/>
              </a:lnSpc>
            </a:pPr>
            <a:r>
              <a:rPr lang="en-US" sz="9999" b="1" dirty="0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ECAD 5012</a:t>
            </a:r>
            <a:r>
              <a:rPr lang="cy-GB" sz="9999" b="1" dirty="0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:</a:t>
            </a:r>
            <a:r>
              <a:rPr lang="en-US" sz="9999" b="1" dirty="0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 ASESU </a:t>
            </a:r>
            <a:r>
              <a:rPr lang="en-US" sz="9999" b="1" dirty="0" err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AR</a:t>
            </a:r>
            <a:r>
              <a:rPr lang="en-US" sz="9999" b="1" dirty="0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 GYFER DYSGU</a:t>
            </a:r>
          </a:p>
        </p:txBody>
      </p:sp>
      <p:sp>
        <p:nvSpPr>
          <p:cNvPr id="18" name="TextBox 18"/>
          <p:cNvSpPr txBox="1"/>
          <p:nvPr/>
        </p:nvSpPr>
        <p:spPr>
          <a:xfrm rot="-357611">
            <a:off x="3643765" y="6290205"/>
            <a:ext cx="10966549" cy="195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0"/>
              </a:lnSpc>
            </a:pPr>
            <a:r>
              <a:rPr lang="en-US" sz="5600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KACEY NICHOLSON</a:t>
            </a:r>
          </a:p>
          <a:p>
            <a:pPr algn="ctr">
              <a:lnSpc>
                <a:spcPts val="7840"/>
              </a:lnSpc>
              <a:spcBef>
                <a:spcPct val="0"/>
              </a:spcBef>
            </a:pPr>
            <a:r>
              <a:rPr lang="en-US" sz="5600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 2305007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042623" y="-10879"/>
            <a:ext cx="10756400" cy="2503308"/>
          </a:xfrm>
          <a:custGeom>
            <a:avLst/>
            <a:gdLst/>
            <a:ahLst/>
            <a:cxnLst/>
            <a:rect l="l" t="t" r="r" b="b"/>
            <a:pathLst>
              <a:path w="10756400" h="2503308">
                <a:moveTo>
                  <a:pt x="0" y="0"/>
                </a:moveTo>
                <a:lnTo>
                  <a:pt x="10756401" y="0"/>
                </a:lnTo>
                <a:lnTo>
                  <a:pt x="10756401" y="2503308"/>
                </a:lnTo>
                <a:lnTo>
                  <a:pt x="0" y="2503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520728">
            <a:off x="-4403705" y="7969837"/>
            <a:ext cx="12700579" cy="2332486"/>
          </a:xfrm>
          <a:custGeom>
            <a:avLst/>
            <a:gdLst/>
            <a:ahLst/>
            <a:cxnLst/>
            <a:rect l="l" t="t" r="r" b="b"/>
            <a:pathLst>
              <a:path w="12700579" h="2332486">
                <a:moveTo>
                  <a:pt x="0" y="0"/>
                </a:moveTo>
                <a:lnTo>
                  <a:pt x="12700580" y="0"/>
                </a:lnTo>
                <a:lnTo>
                  <a:pt x="12700580" y="2332486"/>
                </a:lnTo>
                <a:lnTo>
                  <a:pt x="0" y="23324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233" r="-5233"/>
            </a:stretch>
          </a:blipFill>
        </p:spPr>
      </p:sp>
      <p:sp>
        <p:nvSpPr>
          <p:cNvPr id="6" name="Freeform 6"/>
          <p:cNvSpPr/>
          <p:nvPr/>
        </p:nvSpPr>
        <p:spPr>
          <a:xfrm rot="-5400000" flipV="1">
            <a:off x="1189320" y="1519881"/>
            <a:ext cx="7564729" cy="9648343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8042824"/>
                </a:moveTo>
                <a:lnTo>
                  <a:pt x="6305931" y="8042824"/>
                </a:lnTo>
                <a:lnTo>
                  <a:pt x="6305931" y="0"/>
                </a:lnTo>
                <a:lnTo>
                  <a:pt x="0" y="0"/>
                </a:lnTo>
                <a:lnTo>
                  <a:pt x="0" y="8042824"/>
                </a:lnTo>
                <a:close/>
              </a:path>
            </a:pathLst>
          </a:custGeom>
          <a:blipFill>
            <a:blip r:embed="rId6"/>
            <a:stretch>
              <a:fillRect t="-2322"/>
            </a:stretch>
          </a:blipFill>
        </p:spPr>
      </p:sp>
      <p:sp>
        <p:nvSpPr>
          <p:cNvPr id="7" name="Freeform 7"/>
          <p:cNvSpPr/>
          <p:nvPr/>
        </p:nvSpPr>
        <p:spPr>
          <a:xfrm rot="-5400000">
            <a:off x="9107051" y="1518383"/>
            <a:ext cx="7575608" cy="9662218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0"/>
                </a:moveTo>
                <a:lnTo>
                  <a:pt x="6305931" y="0"/>
                </a:lnTo>
                <a:lnTo>
                  <a:pt x="6305931" y="8042824"/>
                </a:lnTo>
                <a:lnTo>
                  <a:pt x="0" y="80428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322"/>
            </a:stretch>
          </a:blipFill>
        </p:spPr>
      </p:sp>
      <p:sp>
        <p:nvSpPr>
          <p:cNvPr id="8" name="Freeform 8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478073" y="2296527"/>
            <a:ext cx="14997997" cy="7432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5"/>
              </a:lnSpc>
            </a:pPr>
            <a:r>
              <a:rPr lang="en-US" sz="3600" b="1" dirty="0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Beth i </a:t>
            </a:r>
            <a:r>
              <a:rPr lang="en-US" sz="3600" b="1" dirty="0" err="1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ddisgwyl</a:t>
            </a:r>
            <a:r>
              <a:rPr lang="en-US" sz="3600" b="1" dirty="0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?</a:t>
            </a:r>
          </a:p>
          <a:p>
            <a:pPr algn="l">
              <a:lnSpc>
                <a:spcPts val="65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Cyd-destun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y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dosbarth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65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Trafod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gallu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y plant.</a:t>
            </a:r>
          </a:p>
          <a:p>
            <a:pPr algn="l">
              <a:lnSpc>
                <a:spcPts val="65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Trafod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asesu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gyfer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dysgu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ddyfnach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65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Dangos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cynllun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gwers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o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wers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Saesneg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esbonio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sut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ddefnyddiais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AaGd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y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wers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yna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  <a:endParaRPr lang="cy-GB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6515"/>
              </a:lnSpc>
            </a:pPr>
            <a:endParaRPr lang="en-US" sz="4653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6515"/>
              </a:lnSpc>
            </a:pPr>
            <a:endParaRPr lang="en-US" sz="4653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6515"/>
              </a:lnSpc>
            </a:pPr>
            <a:endParaRPr lang="en-US" sz="4653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  <p:sp>
        <p:nvSpPr>
          <p:cNvPr id="10" name="Freeform 10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4814630" y="895438"/>
            <a:ext cx="9212387" cy="900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4"/>
              </a:lnSpc>
            </a:pPr>
            <a:r>
              <a:rPr lang="en-US" sz="728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CYFLWYNIAD</a:t>
            </a:r>
          </a:p>
        </p:txBody>
      </p:sp>
      <p:sp>
        <p:nvSpPr>
          <p:cNvPr id="12" name="Freeform 12"/>
          <p:cNvSpPr/>
          <p:nvPr/>
        </p:nvSpPr>
        <p:spPr>
          <a:xfrm rot="359742">
            <a:off x="-563777" y="5517410"/>
            <a:ext cx="3184953" cy="4615874"/>
          </a:xfrm>
          <a:custGeom>
            <a:avLst/>
            <a:gdLst/>
            <a:ahLst/>
            <a:cxnLst/>
            <a:rect l="l" t="t" r="r" b="b"/>
            <a:pathLst>
              <a:path w="3184953" h="4615874">
                <a:moveTo>
                  <a:pt x="0" y="0"/>
                </a:moveTo>
                <a:lnTo>
                  <a:pt x="3184954" y="0"/>
                </a:lnTo>
                <a:lnTo>
                  <a:pt x="3184954" y="4615874"/>
                </a:lnTo>
                <a:lnTo>
                  <a:pt x="0" y="461587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1325078">
            <a:off x="72497" y="8057138"/>
            <a:ext cx="1912406" cy="1878938"/>
          </a:xfrm>
          <a:custGeom>
            <a:avLst/>
            <a:gdLst/>
            <a:ahLst/>
            <a:cxnLst/>
            <a:rect l="l" t="t" r="r" b="b"/>
            <a:pathLst>
              <a:path w="1912406" h="1878938">
                <a:moveTo>
                  <a:pt x="0" y="0"/>
                </a:moveTo>
                <a:lnTo>
                  <a:pt x="1912406" y="0"/>
                </a:lnTo>
                <a:lnTo>
                  <a:pt x="1912406" y="1878938"/>
                </a:lnTo>
                <a:lnTo>
                  <a:pt x="0" y="187893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7EC957FC-BFF5-5B0D-3E1A-3F9D0C90E376}"/>
              </a:ext>
            </a:extLst>
          </p:cNvPr>
          <p:cNvSpPr txBox="1"/>
          <p:nvPr/>
        </p:nvSpPr>
        <p:spPr>
          <a:xfrm>
            <a:off x="2384252" y="7330842"/>
            <a:ext cx="14571062" cy="3610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-Mae AaGd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hanfodol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ond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pam?</a:t>
            </a:r>
          </a:p>
          <a:p>
            <a:pPr algn="l">
              <a:lnSpc>
                <a:spcPts val="5815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Safonnau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</a:p>
          <a:p>
            <a:pPr algn="l">
              <a:lnSpc>
                <a:spcPts val="5255"/>
              </a:lnSpc>
            </a:pPr>
            <a:r>
              <a:rPr lang="en-US" sz="3600" i="1" dirty="0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           </a:t>
            </a:r>
            <a:r>
              <a:rPr lang="en-US" sz="3600" i="1" dirty="0" err="1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Datblygu</a:t>
            </a:r>
            <a:r>
              <a:rPr lang="en-US" sz="3600" i="1" dirty="0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 </a:t>
            </a:r>
            <a:r>
              <a:rPr lang="en-US" sz="3600" i="1" dirty="0" err="1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technegau</a:t>
            </a:r>
            <a:r>
              <a:rPr lang="en-US" sz="3600" i="1" dirty="0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 </a:t>
            </a:r>
            <a:r>
              <a:rPr lang="en-US" sz="3600" i="1" dirty="0" err="1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newydd</a:t>
            </a:r>
            <a:endParaRPr lang="en-US" sz="3600" i="1" dirty="0">
              <a:solidFill>
                <a:srgbClr val="5E4840"/>
              </a:solidFill>
              <a:latin typeface="Crimson Pro Italics"/>
              <a:ea typeface="Crimson Pro Italics"/>
              <a:cs typeface="Crimson Pro Italics"/>
              <a:sym typeface="Crimson Pro Italics"/>
            </a:endParaRPr>
          </a:p>
          <a:p>
            <a:pPr algn="l">
              <a:lnSpc>
                <a:spcPts val="5255"/>
              </a:lnSpc>
            </a:pPr>
            <a:r>
              <a:rPr lang="en-US" sz="3600" i="1" dirty="0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           </a:t>
            </a:r>
            <a:r>
              <a:rPr lang="en-US" sz="3600" i="1" dirty="0" err="1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Asesu</a:t>
            </a:r>
            <a:endParaRPr lang="en-US" sz="3600" i="1" dirty="0">
              <a:solidFill>
                <a:srgbClr val="5E4840"/>
              </a:solidFill>
              <a:latin typeface="Crimson Pro Italics"/>
              <a:ea typeface="Crimson Pro Italics"/>
              <a:cs typeface="Crimson Pro Italics"/>
              <a:sym typeface="Crimson Pro Italics"/>
            </a:endParaRPr>
          </a:p>
          <a:p>
            <a:pPr algn="l">
              <a:lnSpc>
                <a:spcPts val="6515"/>
              </a:lnSpc>
            </a:pPr>
            <a:r>
              <a:rPr lang="en-US" sz="4653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765800" y="0"/>
            <a:ext cx="10756400" cy="2503308"/>
          </a:xfrm>
          <a:custGeom>
            <a:avLst/>
            <a:gdLst/>
            <a:ahLst/>
            <a:cxnLst/>
            <a:rect l="l" t="t" r="r" b="b"/>
            <a:pathLst>
              <a:path w="10756400" h="2503308">
                <a:moveTo>
                  <a:pt x="0" y="0"/>
                </a:moveTo>
                <a:lnTo>
                  <a:pt x="10756400" y="0"/>
                </a:lnTo>
                <a:lnTo>
                  <a:pt x="10756400" y="2503308"/>
                </a:lnTo>
                <a:lnTo>
                  <a:pt x="0" y="2503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2185391">
            <a:off x="15923387" y="-1982571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5400000">
            <a:off x="9325876" y="2512269"/>
            <a:ext cx="6810467" cy="7493908"/>
          </a:xfrm>
          <a:custGeom>
            <a:avLst/>
            <a:gdLst/>
            <a:ahLst/>
            <a:cxnLst/>
            <a:rect l="l" t="t" r="r" b="b"/>
            <a:pathLst>
              <a:path w="6810467" h="7493908">
                <a:moveTo>
                  <a:pt x="0" y="0"/>
                </a:moveTo>
                <a:lnTo>
                  <a:pt x="6810466" y="0"/>
                </a:lnTo>
                <a:lnTo>
                  <a:pt x="6810466" y="7493907"/>
                </a:lnTo>
                <a:lnTo>
                  <a:pt x="0" y="74939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391" t="-10255" b="-14743"/>
            </a:stretch>
          </a:blipFill>
        </p:spPr>
      </p:sp>
      <p:sp>
        <p:nvSpPr>
          <p:cNvPr id="6" name="Freeform 6"/>
          <p:cNvSpPr/>
          <p:nvPr/>
        </p:nvSpPr>
        <p:spPr>
          <a:xfrm rot="-2185391">
            <a:off x="928595" y="4720603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5400000" flipV="1">
            <a:off x="2366845" y="2491938"/>
            <a:ext cx="6810467" cy="7534568"/>
          </a:xfrm>
          <a:custGeom>
            <a:avLst/>
            <a:gdLst/>
            <a:ahLst/>
            <a:cxnLst/>
            <a:rect l="l" t="t" r="r" b="b"/>
            <a:pathLst>
              <a:path w="6810467" h="7534568">
                <a:moveTo>
                  <a:pt x="0" y="7534569"/>
                </a:moveTo>
                <a:lnTo>
                  <a:pt x="6810467" y="7534569"/>
                </a:lnTo>
                <a:lnTo>
                  <a:pt x="6810467" y="0"/>
                </a:lnTo>
                <a:lnTo>
                  <a:pt x="0" y="0"/>
                </a:lnTo>
                <a:lnTo>
                  <a:pt x="0" y="7534569"/>
                </a:lnTo>
                <a:close/>
              </a:path>
            </a:pathLst>
          </a:custGeom>
          <a:blipFill>
            <a:blip r:embed="rId6"/>
            <a:stretch>
              <a:fillRect l="-5391" t="-10199" b="-14123"/>
            </a:stretch>
          </a:blipFill>
        </p:spPr>
      </p:sp>
      <p:sp>
        <p:nvSpPr>
          <p:cNvPr id="8" name="Freeform 8"/>
          <p:cNvSpPr/>
          <p:nvPr/>
        </p:nvSpPr>
        <p:spPr>
          <a:xfrm rot="6411058">
            <a:off x="-1235670" y="-1507319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5109546" y="7150113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1217665">
            <a:off x="-588298" y="6666078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1"/>
                </a:lnTo>
                <a:lnTo>
                  <a:pt x="0" y="433865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4537807" y="547406"/>
            <a:ext cx="9212387" cy="1723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4"/>
              </a:lnSpc>
            </a:pPr>
            <a:r>
              <a:rPr lang="en-US" sz="728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CYD-DESTUN Y DOSBARTH</a:t>
            </a:r>
          </a:p>
        </p:txBody>
      </p:sp>
      <p:sp>
        <p:nvSpPr>
          <p:cNvPr id="12" name="Freeform 12"/>
          <p:cNvSpPr/>
          <p:nvPr/>
        </p:nvSpPr>
        <p:spPr>
          <a:xfrm rot="-9555204">
            <a:off x="15478624" y="-8651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2455917" y="3029831"/>
            <a:ext cx="14571062" cy="7642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Blwyddyn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6,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oedran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10-11.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-23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Dosbarth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ufudd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hapus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plentynedd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ond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gwrando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y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cyfan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Ysgol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modern,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wedi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cael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adeilad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newydd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ddiweddar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-31.1% o’r plant o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gartref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Cymraeg.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-Mae un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cael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trafferthion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dysgu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gweld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gweithio’n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anodd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deall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Cymraeg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bron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amhosib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Gwahaniaethu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pedwar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gwaith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mae’r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grwpiau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wahanol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cy-GB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Saesneg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Cymraeg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Mathemateg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2185391">
            <a:off x="15923387" y="-1982571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>
            <a:off x="9640371" y="2197773"/>
            <a:ext cx="6181475" cy="7493908"/>
          </a:xfrm>
          <a:custGeom>
            <a:avLst/>
            <a:gdLst/>
            <a:ahLst/>
            <a:cxnLst/>
            <a:rect l="l" t="t" r="r" b="b"/>
            <a:pathLst>
              <a:path w="6181475" h="7493908">
                <a:moveTo>
                  <a:pt x="0" y="0"/>
                </a:moveTo>
                <a:lnTo>
                  <a:pt x="6181476" y="0"/>
                </a:lnTo>
                <a:lnTo>
                  <a:pt x="6181476" y="7493907"/>
                </a:lnTo>
                <a:lnTo>
                  <a:pt x="0" y="74939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6115" t="-10255" b="-14743"/>
            </a:stretch>
          </a:blipFill>
        </p:spPr>
      </p:sp>
      <p:sp>
        <p:nvSpPr>
          <p:cNvPr id="5" name="Freeform 5"/>
          <p:cNvSpPr/>
          <p:nvPr/>
        </p:nvSpPr>
        <p:spPr>
          <a:xfrm rot="-2185391">
            <a:off x="928595" y="4720603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5400000" flipV="1">
            <a:off x="2681341" y="2177443"/>
            <a:ext cx="6181475" cy="7534568"/>
          </a:xfrm>
          <a:custGeom>
            <a:avLst/>
            <a:gdLst/>
            <a:ahLst/>
            <a:cxnLst/>
            <a:rect l="l" t="t" r="r" b="b"/>
            <a:pathLst>
              <a:path w="6181475" h="7534568">
                <a:moveTo>
                  <a:pt x="0" y="7534568"/>
                </a:moveTo>
                <a:lnTo>
                  <a:pt x="6181475" y="7534568"/>
                </a:lnTo>
                <a:lnTo>
                  <a:pt x="6181475" y="0"/>
                </a:lnTo>
                <a:lnTo>
                  <a:pt x="0" y="0"/>
                </a:lnTo>
                <a:lnTo>
                  <a:pt x="0" y="7534568"/>
                </a:lnTo>
                <a:close/>
              </a:path>
            </a:pathLst>
          </a:custGeom>
          <a:blipFill>
            <a:blip r:embed="rId4"/>
            <a:stretch>
              <a:fillRect l="-16115" t="-10199" b="-14123"/>
            </a:stretch>
          </a:blipFill>
        </p:spPr>
      </p:sp>
      <p:sp>
        <p:nvSpPr>
          <p:cNvPr id="7" name="Freeform 7"/>
          <p:cNvSpPr/>
          <p:nvPr/>
        </p:nvSpPr>
        <p:spPr>
          <a:xfrm rot="6411058">
            <a:off x="-1235670" y="-1507319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109546" y="7150113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1217665">
            <a:off x="-588298" y="6666078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1"/>
                </a:lnTo>
                <a:lnTo>
                  <a:pt x="0" y="433865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9555204">
            <a:off x="15478624" y="-8651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2455917" y="3029831"/>
            <a:ext cx="14571062" cy="7642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-Blwyddyn 6, oedran 10-11.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-faint o blant?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-Ysgol modern, wedi cael adeilad newydd yn ddiweddar.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-Mae pedwar ford yn y dosbarth gyda 6/5 plentyn ar bob bwrdd.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-Dosbarth ufudd, hapus, plentynedd ond yn gwrando rhan fwyaf o’r amser. 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-2 plentyn gyda ADY.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-Mae un plentyn yn cael trafferthion dysgu, yn gweld gweithio’n annodd ac deall Cymraeg bron yn amhosib.</a:t>
            </a:r>
          </a:p>
          <a:p>
            <a:pPr algn="l">
              <a:lnSpc>
                <a:spcPts val="5040"/>
              </a:lnSpc>
            </a:pPr>
            <a:r>
              <a:rPr lang="en-US" sz="36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-Yn y dosbarth yma mae rhaid i mi gwahaniaethu pedwar gwaith.</a:t>
            </a:r>
          </a:p>
          <a:p>
            <a:pPr algn="l">
              <a:lnSpc>
                <a:spcPts val="5040"/>
              </a:lnSpc>
            </a:pPr>
            <a:endParaRPr lang="en-US" sz="360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1686043" y="1434682"/>
            <a:ext cx="14915914" cy="7417637"/>
            <a:chOff x="0" y="0"/>
            <a:chExt cx="3928471" cy="19536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928471" cy="1953616"/>
            </a:xfrm>
            <a:custGeom>
              <a:avLst/>
              <a:gdLst/>
              <a:ahLst/>
              <a:cxnLst/>
              <a:rect l="l" t="t" r="r" b="b"/>
              <a:pathLst>
                <a:path w="3928471" h="1953616">
                  <a:moveTo>
                    <a:pt x="0" y="0"/>
                  </a:moveTo>
                  <a:lnTo>
                    <a:pt x="3928471" y="0"/>
                  </a:lnTo>
                  <a:lnTo>
                    <a:pt x="3928471" y="1953616"/>
                  </a:lnTo>
                  <a:lnTo>
                    <a:pt x="0" y="1953616"/>
                  </a:lnTo>
                  <a:close/>
                </a:path>
              </a:pathLst>
            </a:custGeom>
            <a:solidFill>
              <a:srgbClr val="E7DDD5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19050"/>
              <a:ext cx="3928471" cy="19345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3909986" y="52545"/>
            <a:ext cx="10756400" cy="2503308"/>
          </a:xfrm>
          <a:custGeom>
            <a:avLst/>
            <a:gdLst/>
            <a:ahLst/>
            <a:cxnLst/>
            <a:rect l="l" t="t" r="r" b="b"/>
            <a:pathLst>
              <a:path w="10756400" h="2503308">
                <a:moveTo>
                  <a:pt x="0" y="0"/>
                </a:moveTo>
                <a:lnTo>
                  <a:pt x="10756401" y="0"/>
                </a:lnTo>
                <a:lnTo>
                  <a:pt x="10756401" y="2503308"/>
                </a:lnTo>
                <a:lnTo>
                  <a:pt x="0" y="25033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5400034" y="2661606"/>
            <a:ext cx="2955471" cy="1936569"/>
            <a:chOff x="0" y="0"/>
            <a:chExt cx="778396" cy="51004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78396" cy="510043"/>
            </a:xfrm>
            <a:custGeom>
              <a:avLst/>
              <a:gdLst/>
              <a:ahLst/>
              <a:cxnLst/>
              <a:rect l="l" t="t" r="r" b="b"/>
              <a:pathLst>
                <a:path w="778396" h="510043">
                  <a:moveTo>
                    <a:pt x="96922" y="0"/>
                  </a:moveTo>
                  <a:lnTo>
                    <a:pt x="681473" y="0"/>
                  </a:lnTo>
                  <a:cubicBezTo>
                    <a:pt x="707179" y="0"/>
                    <a:pt x="731831" y="10211"/>
                    <a:pt x="750008" y="28388"/>
                  </a:cubicBezTo>
                  <a:cubicBezTo>
                    <a:pt x="768184" y="46564"/>
                    <a:pt x="778396" y="71217"/>
                    <a:pt x="778396" y="96922"/>
                  </a:cubicBezTo>
                  <a:lnTo>
                    <a:pt x="778396" y="413120"/>
                  </a:lnTo>
                  <a:cubicBezTo>
                    <a:pt x="778396" y="438826"/>
                    <a:pt x="768184" y="463478"/>
                    <a:pt x="750008" y="481655"/>
                  </a:cubicBezTo>
                  <a:cubicBezTo>
                    <a:pt x="731831" y="499831"/>
                    <a:pt x="707179" y="510043"/>
                    <a:pt x="681473" y="510043"/>
                  </a:cubicBezTo>
                  <a:lnTo>
                    <a:pt x="96922" y="510043"/>
                  </a:lnTo>
                  <a:cubicBezTo>
                    <a:pt x="71217" y="510043"/>
                    <a:pt x="46564" y="499831"/>
                    <a:pt x="28388" y="481655"/>
                  </a:cubicBezTo>
                  <a:cubicBezTo>
                    <a:pt x="10211" y="463478"/>
                    <a:pt x="0" y="438826"/>
                    <a:pt x="0" y="413120"/>
                  </a:cubicBezTo>
                  <a:lnTo>
                    <a:pt x="0" y="96922"/>
                  </a:lnTo>
                  <a:cubicBezTo>
                    <a:pt x="0" y="71217"/>
                    <a:pt x="10211" y="46564"/>
                    <a:pt x="28388" y="28388"/>
                  </a:cubicBezTo>
                  <a:cubicBezTo>
                    <a:pt x="46564" y="10211"/>
                    <a:pt x="71217" y="0"/>
                    <a:pt x="969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19050"/>
              <a:ext cx="778396" cy="490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4537807" y="958862"/>
            <a:ext cx="9212387" cy="900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4"/>
              </a:lnSpc>
            </a:pPr>
            <a:r>
              <a:rPr lang="en-US" sz="728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CYNLLUN EISTEDD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765800" y="5944727"/>
            <a:ext cx="2955471" cy="1936569"/>
            <a:chOff x="0" y="0"/>
            <a:chExt cx="778396" cy="51004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78396" cy="510043"/>
            </a:xfrm>
            <a:custGeom>
              <a:avLst/>
              <a:gdLst/>
              <a:ahLst/>
              <a:cxnLst/>
              <a:rect l="l" t="t" r="r" b="b"/>
              <a:pathLst>
                <a:path w="778396" h="510043">
                  <a:moveTo>
                    <a:pt x="96922" y="0"/>
                  </a:moveTo>
                  <a:lnTo>
                    <a:pt x="681473" y="0"/>
                  </a:lnTo>
                  <a:cubicBezTo>
                    <a:pt x="707179" y="0"/>
                    <a:pt x="731831" y="10211"/>
                    <a:pt x="750008" y="28388"/>
                  </a:cubicBezTo>
                  <a:cubicBezTo>
                    <a:pt x="768184" y="46564"/>
                    <a:pt x="778396" y="71217"/>
                    <a:pt x="778396" y="96922"/>
                  </a:cubicBezTo>
                  <a:lnTo>
                    <a:pt x="778396" y="413120"/>
                  </a:lnTo>
                  <a:cubicBezTo>
                    <a:pt x="778396" y="438826"/>
                    <a:pt x="768184" y="463478"/>
                    <a:pt x="750008" y="481655"/>
                  </a:cubicBezTo>
                  <a:cubicBezTo>
                    <a:pt x="731831" y="499831"/>
                    <a:pt x="707179" y="510043"/>
                    <a:pt x="681473" y="510043"/>
                  </a:cubicBezTo>
                  <a:lnTo>
                    <a:pt x="96922" y="510043"/>
                  </a:lnTo>
                  <a:cubicBezTo>
                    <a:pt x="71217" y="510043"/>
                    <a:pt x="46564" y="499831"/>
                    <a:pt x="28388" y="481655"/>
                  </a:cubicBezTo>
                  <a:cubicBezTo>
                    <a:pt x="10211" y="463478"/>
                    <a:pt x="0" y="438826"/>
                    <a:pt x="0" y="413120"/>
                  </a:cubicBezTo>
                  <a:lnTo>
                    <a:pt x="0" y="96922"/>
                  </a:lnTo>
                  <a:cubicBezTo>
                    <a:pt x="0" y="71217"/>
                    <a:pt x="10211" y="46564"/>
                    <a:pt x="28388" y="28388"/>
                  </a:cubicBezTo>
                  <a:cubicBezTo>
                    <a:pt x="46564" y="10211"/>
                    <a:pt x="71217" y="0"/>
                    <a:pt x="969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0" y="19050"/>
              <a:ext cx="778396" cy="490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8689306" y="5944727"/>
            <a:ext cx="2955471" cy="1936569"/>
            <a:chOff x="0" y="0"/>
            <a:chExt cx="778396" cy="51004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778396" cy="510043"/>
            </a:xfrm>
            <a:custGeom>
              <a:avLst/>
              <a:gdLst/>
              <a:ahLst/>
              <a:cxnLst/>
              <a:rect l="l" t="t" r="r" b="b"/>
              <a:pathLst>
                <a:path w="778396" h="510043">
                  <a:moveTo>
                    <a:pt x="96922" y="0"/>
                  </a:moveTo>
                  <a:lnTo>
                    <a:pt x="681473" y="0"/>
                  </a:lnTo>
                  <a:cubicBezTo>
                    <a:pt x="707179" y="0"/>
                    <a:pt x="731831" y="10211"/>
                    <a:pt x="750008" y="28388"/>
                  </a:cubicBezTo>
                  <a:cubicBezTo>
                    <a:pt x="768184" y="46564"/>
                    <a:pt x="778396" y="71217"/>
                    <a:pt x="778396" y="96922"/>
                  </a:cubicBezTo>
                  <a:lnTo>
                    <a:pt x="778396" y="413120"/>
                  </a:lnTo>
                  <a:cubicBezTo>
                    <a:pt x="778396" y="438826"/>
                    <a:pt x="768184" y="463478"/>
                    <a:pt x="750008" y="481655"/>
                  </a:cubicBezTo>
                  <a:cubicBezTo>
                    <a:pt x="731831" y="499831"/>
                    <a:pt x="707179" y="510043"/>
                    <a:pt x="681473" y="510043"/>
                  </a:cubicBezTo>
                  <a:lnTo>
                    <a:pt x="96922" y="510043"/>
                  </a:lnTo>
                  <a:cubicBezTo>
                    <a:pt x="71217" y="510043"/>
                    <a:pt x="46564" y="499831"/>
                    <a:pt x="28388" y="481655"/>
                  </a:cubicBezTo>
                  <a:cubicBezTo>
                    <a:pt x="10211" y="463478"/>
                    <a:pt x="0" y="438826"/>
                    <a:pt x="0" y="413120"/>
                  </a:cubicBezTo>
                  <a:lnTo>
                    <a:pt x="0" y="96922"/>
                  </a:lnTo>
                  <a:cubicBezTo>
                    <a:pt x="0" y="71217"/>
                    <a:pt x="10211" y="46564"/>
                    <a:pt x="28388" y="28388"/>
                  </a:cubicBezTo>
                  <a:cubicBezTo>
                    <a:pt x="46564" y="10211"/>
                    <a:pt x="71217" y="0"/>
                    <a:pt x="969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25" name="TextBox 25"/>
            <p:cNvSpPr txBox="1"/>
            <p:nvPr/>
          </p:nvSpPr>
          <p:spPr>
            <a:xfrm>
              <a:off x="0" y="19050"/>
              <a:ext cx="778396" cy="490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167042" y="2767359"/>
            <a:ext cx="2955471" cy="1936569"/>
            <a:chOff x="0" y="0"/>
            <a:chExt cx="778396" cy="510043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778396" cy="510043"/>
            </a:xfrm>
            <a:custGeom>
              <a:avLst/>
              <a:gdLst/>
              <a:ahLst/>
              <a:cxnLst/>
              <a:rect l="l" t="t" r="r" b="b"/>
              <a:pathLst>
                <a:path w="778396" h="510043">
                  <a:moveTo>
                    <a:pt x="96922" y="0"/>
                  </a:moveTo>
                  <a:lnTo>
                    <a:pt x="681473" y="0"/>
                  </a:lnTo>
                  <a:cubicBezTo>
                    <a:pt x="707179" y="0"/>
                    <a:pt x="731831" y="10211"/>
                    <a:pt x="750008" y="28388"/>
                  </a:cubicBezTo>
                  <a:cubicBezTo>
                    <a:pt x="768184" y="46564"/>
                    <a:pt x="778396" y="71217"/>
                    <a:pt x="778396" y="96922"/>
                  </a:cubicBezTo>
                  <a:lnTo>
                    <a:pt x="778396" y="413120"/>
                  </a:lnTo>
                  <a:cubicBezTo>
                    <a:pt x="778396" y="438826"/>
                    <a:pt x="768184" y="463478"/>
                    <a:pt x="750008" y="481655"/>
                  </a:cubicBezTo>
                  <a:cubicBezTo>
                    <a:pt x="731831" y="499831"/>
                    <a:pt x="707179" y="510043"/>
                    <a:pt x="681473" y="510043"/>
                  </a:cubicBezTo>
                  <a:lnTo>
                    <a:pt x="96922" y="510043"/>
                  </a:lnTo>
                  <a:cubicBezTo>
                    <a:pt x="71217" y="510043"/>
                    <a:pt x="46564" y="499831"/>
                    <a:pt x="28388" y="481655"/>
                  </a:cubicBezTo>
                  <a:cubicBezTo>
                    <a:pt x="10211" y="463478"/>
                    <a:pt x="0" y="438826"/>
                    <a:pt x="0" y="413120"/>
                  </a:cubicBezTo>
                  <a:lnTo>
                    <a:pt x="0" y="96922"/>
                  </a:lnTo>
                  <a:cubicBezTo>
                    <a:pt x="0" y="71217"/>
                    <a:pt x="10211" y="46564"/>
                    <a:pt x="28388" y="28388"/>
                  </a:cubicBezTo>
                  <a:cubicBezTo>
                    <a:pt x="46564" y="10211"/>
                    <a:pt x="71217" y="0"/>
                    <a:pt x="969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28" name="TextBox 28"/>
            <p:cNvSpPr txBox="1"/>
            <p:nvPr/>
          </p:nvSpPr>
          <p:spPr>
            <a:xfrm>
              <a:off x="0" y="19050"/>
              <a:ext cx="778396" cy="490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122514" y="7334820"/>
            <a:ext cx="2955471" cy="820615"/>
            <a:chOff x="0" y="0"/>
            <a:chExt cx="778396" cy="216129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78396" cy="216129"/>
            </a:xfrm>
            <a:custGeom>
              <a:avLst/>
              <a:gdLst/>
              <a:ahLst/>
              <a:cxnLst/>
              <a:rect l="l" t="t" r="r" b="b"/>
              <a:pathLst>
                <a:path w="778396" h="216129">
                  <a:moveTo>
                    <a:pt x="96922" y="0"/>
                  </a:moveTo>
                  <a:lnTo>
                    <a:pt x="681473" y="0"/>
                  </a:lnTo>
                  <a:cubicBezTo>
                    <a:pt x="707179" y="0"/>
                    <a:pt x="731831" y="10211"/>
                    <a:pt x="750008" y="28388"/>
                  </a:cubicBezTo>
                  <a:cubicBezTo>
                    <a:pt x="768184" y="46564"/>
                    <a:pt x="778396" y="71217"/>
                    <a:pt x="778396" y="96922"/>
                  </a:cubicBezTo>
                  <a:lnTo>
                    <a:pt x="778396" y="119207"/>
                  </a:lnTo>
                  <a:cubicBezTo>
                    <a:pt x="778396" y="144912"/>
                    <a:pt x="768184" y="169565"/>
                    <a:pt x="750008" y="187741"/>
                  </a:cubicBezTo>
                  <a:cubicBezTo>
                    <a:pt x="731831" y="205918"/>
                    <a:pt x="707179" y="216129"/>
                    <a:pt x="681473" y="216129"/>
                  </a:cubicBezTo>
                  <a:lnTo>
                    <a:pt x="96922" y="216129"/>
                  </a:lnTo>
                  <a:cubicBezTo>
                    <a:pt x="71217" y="216129"/>
                    <a:pt x="46564" y="205918"/>
                    <a:pt x="28388" y="187741"/>
                  </a:cubicBezTo>
                  <a:cubicBezTo>
                    <a:pt x="10211" y="169565"/>
                    <a:pt x="0" y="144912"/>
                    <a:pt x="0" y="119207"/>
                  </a:cubicBezTo>
                  <a:lnTo>
                    <a:pt x="0" y="96922"/>
                  </a:lnTo>
                  <a:cubicBezTo>
                    <a:pt x="0" y="71217"/>
                    <a:pt x="10211" y="46564"/>
                    <a:pt x="28388" y="28388"/>
                  </a:cubicBezTo>
                  <a:cubicBezTo>
                    <a:pt x="46564" y="10211"/>
                    <a:pt x="71217" y="0"/>
                    <a:pt x="969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8B7D6C"/>
              </a:solidFill>
              <a:prstDash val="solid"/>
              <a:round/>
            </a:ln>
          </p:spPr>
        </p:sp>
        <p:sp>
          <p:nvSpPr>
            <p:cNvPr id="31" name="TextBox 31"/>
            <p:cNvSpPr txBox="1"/>
            <p:nvPr/>
          </p:nvSpPr>
          <p:spPr>
            <a:xfrm>
              <a:off x="0" y="19050"/>
              <a:ext cx="778396" cy="1970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 rot="5400000">
            <a:off x="14738923" y="4647296"/>
            <a:ext cx="2955471" cy="277348"/>
            <a:chOff x="0" y="0"/>
            <a:chExt cx="778396" cy="73046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778396" cy="73046"/>
            </a:xfrm>
            <a:custGeom>
              <a:avLst/>
              <a:gdLst/>
              <a:ahLst/>
              <a:cxnLst/>
              <a:rect l="l" t="t" r="r" b="b"/>
              <a:pathLst>
                <a:path w="778396" h="73046">
                  <a:moveTo>
                    <a:pt x="36523" y="0"/>
                  </a:moveTo>
                  <a:lnTo>
                    <a:pt x="741872" y="0"/>
                  </a:lnTo>
                  <a:cubicBezTo>
                    <a:pt x="751559" y="0"/>
                    <a:pt x="760849" y="3848"/>
                    <a:pt x="767698" y="10697"/>
                  </a:cubicBezTo>
                  <a:cubicBezTo>
                    <a:pt x="774548" y="17547"/>
                    <a:pt x="778396" y="26837"/>
                    <a:pt x="778396" y="36523"/>
                  </a:cubicBezTo>
                  <a:lnTo>
                    <a:pt x="778396" y="36523"/>
                  </a:lnTo>
                  <a:cubicBezTo>
                    <a:pt x="778396" y="46210"/>
                    <a:pt x="774548" y="55500"/>
                    <a:pt x="767698" y="62349"/>
                  </a:cubicBezTo>
                  <a:cubicBezTo>
                    <a:pt x="760849" y="69198"/>
                    <a:pt x="751559" y="73046"/>
                    <a:pt x="741872" y="73046"/>
                  </a:cubicBezTo>
                  <a:lnTo>
                    <a:pt x="36523" y="73046"/>
                  </a:lnTo>
                  <a:cubicBezTo>
                    <a:pt x="26837" y="73046"/>
                    <a:pt x="17547" y="69198"/>
                    <a:pt x="10697" y="62349"/>
                  </a:cubicBezTo>
                  <a:cubicBezTo>
                    <a:pt x="3848" y="55500"/>
                    <a:pt x="0" y="46210"/>
                    <a:pt x="0" y="36523"/>
                  </a:cubicBezTo>
                  <a:lnTo>
                    <a:pt x="0" y="36523"/>
                  </a:lnTo>
                  <a:cubicBezTo>
                    <a:pt x="0" y="26837"/>
                    <a:pt x="3848" y="17547"/>
                    <a:pt x="10697" y="10697"/>
                  </a:cubicBezTo>
                  <a:cubicBezTo>
                    <a:pt x="17547" y="3848"/>
                    <a:pt x="26837" y="0"/>
                    <a:pt x="3652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BFBFBF"/>
              </a:solidFill>
              <a:prstDash val="solid"/>
              <a:round/>
            </a:ln>
          </p:spPr>
        </p:sp>
        <p:sp>
          <p:nvSpPr>
            <p:cNvPr id="34" name="TextBox 34"/>
            <p:cNvSpPr txBox="1"/>
            <p:nvPr/>
          </p:nvSpPr>
          <p:spPr>
            <a:xfrm>
              <a:off x="0" y="19050"/>
              <a:ext cx="778396" cy="539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sp>
        <p:nvSpPr>
          <p:cNvPr id="35" name="Freeform 35"/>
          <p:cNvSpPr/>
          <p:nvPr/>
        </p:nvSpPr>
        <p:spPr>
          <a:xfrm rot="-5177039" flipH="1">
            <a:off x="-22670" y="2214432"/>
            <a:ext cx="4620506" cy="3262754"/>
          </a:xfrm>
          <a:custGeom>
            <a:avLst/>
            <a:gdLst/>
            <a:ahLst/>
            <a:cxnLst/>
            <a:rect l="l" t="t" r="r" b="b"/>
            <a:pathLst>
              <a:path w="4620506" h="3262754">
                <a:moveTo>
                  <a:pt x="4620506" y="0"/>
                </a:moveTo>
                <a:lnTo>
                  <a:pt x="0" y="0"/>
                </a:lnTo>
                <a:lnTo>
                  <a:pt x="0" y="3262754"/>
                </a:lnTo>
                <a:lnTo>
                  <a:pt x="4620506" y="3262754"/>
                </a:lnTo>
                <a:lnTo>
                  <a:pt x="4620506" y="0"/>
                </a:lnTo>
                <a:close/>
              </a:path>
            </a:pathLst>
          </a:custGeom>
          <a:blipFill>
            <a:blip r:embed="rId9"/>
            <a:stretch>
              <a:fillRect l="-15554" t="-40178" r="-15554"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824850" y="1739969"/>
            <a:ext cx="1170611" cy="752940"/>
            <a:chOff x="0" y="0"/>
            <a:chExt cx="308309" cy="198305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308309" cy="198305"/>
            </a:xfrm>
            <a:custGeom>
              <a:avLst/>
              <a:gdLst/>
              <a:ahLst/>
              <a:cxnLst/>
              <a:rect l="l" t="t" r="r" b="b"/>
              <a:pathLst>
                <a:path w="308309" h="198305">
                  <a:moveTo>
                    <a:pt x="99153" y="0"/>
                  </a:moveTo>
                  <a:lnTo>
                    <a:pt x="209156" y="0"/>
                  </a:lnTo>
                  <a:cubicBezTo>
                    <a:pt x="263917" y="0"/>
                    <a:pt x="308309" y="44392"/>
                    <a:pt x="308309" y="99153"/>
                  </a:cubicBezTo>
                  <a:lnTo>
                    <a:pt x="308309" y="99153"/>
                  </a:lnTo>
                  <a:cubicBezTo>
                    <a:pt x="308309" y="125450"/>
                    <a:pt x="297863" y="150669"/>
                    <a:pt x="279268" y="169264"/>
                  </a:cubicBezTo>
                  <a:cubicBezTo>
                    <a:pt x="260673" y="187859"/>
                    <a:pt x="235453" y="198305"/>
                    <a:pt x="209156" y="198305"/>
                  </a:cubicBezTo>
                  <a:lnTo>
                    <a:pt x="99153" y="198305"/>
                  </a:lnTo>
                  <a:cubicBezTo>
                    <a:pt x="44392" y="198305"/>
                    <a:pt x="0" y="153913"/>
                    <a:pt x="0" y="99153"/>
                  </a:cubicBezTo>
                  <a:lnTo>
                    <a:pt x="0" y="99153"/>
                  </a:lnTo>
                  <a:cubicBezTo>
                    <a:pt x="0" y="44392"/>
                    <a:pt x="44392" y="0"/>
                    <a:pt x="9915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38" name="TextBox 38"/>
            <p:cNvSpPr txBox="1"/>
            <p:nvPr/>
          </p:nvSpPr>
          <p:spPr>
            <a:xfrm>
              <a:off x="0" y="19050"/>
              <a:ext cx="308309" cy="1792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15517" y="2902263"/>
            <a:ext cx="1179944" cy="393878"/>
            <a:chOff x="0" y="0"/>
            <a:chExt cx="310767" cy="103737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310767" cy="103737"/>
            </a:xfrm>
            <a:custGeom>
              <a:avLst/>
              <a:gdLst/>
              <a:ahLst/>
              <a:cxnLst/>
              <a:rect l="l" t="t" r="r" b="b"/>
              <a:pathLst>
                <a:path w="310767" h="103737">
                  <a:moveTo>
                    <a:pt x="51869" y="0"/>
                  </a:moveTo>
                  <a:lnTo>
                    <a:pt x="258898" y="0"/>
                  </a:lnTo>
                  <a:cubicBezTo>
                    <a:pt x="272655" y="0"/>
                    <a:pt x="285848" y="5465"/>
                    <a:pt x="295575" y="15192"/>
                  </a:cubicBezTo>
                  <a:cubicBezTo>
                    <a:pt x="305302" y="24919"/>
                    <a:pt x="310767" y="38112"/>
                    <a:pt x="310767" y="51869"/>
                  </a:cubicBezTo>
                  <a:lnTo>
                    <a:pt x="310767" y="51869"/>
                  </a:lnTo>
                  <a:cubicBezTo>
                    <a:pt x="310767" y="65625"/>
                    <a:pt x="305302" y="78818"/>
                    <a:pt x="295575" y="88545"/>
                  </a:cubicBezTo>
                  <a:cubicBezTo>
                    <a:pt x="285848" y="98273"/>
                    <a:pt x="272655" y="103737"/>
                    <a:pt x="258898" y="103737"/>
                  </a:cubicBezTo>
                  <a:lnTo>
                    <a:pt x="51869" y="103737"/>
                  </a:lnTo>
                  <a:cubicBezTo>
                    <a:pt x="38112" y="103737"/>
                    <a:pt x="24919" y="98273"/>
                    <a:pt x="15192" y="88545"/>
                  </a:cubicBezTo>
                  <a:cubicBezTo>
                    <a:pt x="5465" y="78818"/>
                    <a:pt x="0" y="65625"/>
                    <a:pt x="0" y="51869"/>
                  </a:cubicBezTo>
                  <a:lnTo>
                    <a:pt x="0" y="51869"/>
                  </a:lnTo>
                  <a:cubicBezTo>
                    <a:pt x="0" y="38112"/>
                    <a:pt x="5465" y="24919"/>
                    <a:pt x="15192" y="15192"/>
                  </a:cubicBezTo>
                  <a:cubicBezTo>
                    <a:pt x="24919" y="5465"/>
                    <a:pt x="38112" y="0"/>
                    <a:pt x="5186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3825" cap="rnd">
              <a:solidFill>
                <a:srgbClr val="8B7D6C"/>
              </a:solidFill>
              <a:prstDash val="solid"/>
              <a:round/>
            </a:ln>
          </p:spPr>
        </p:sp>
        <p:sp>
          <p:nvSpPr>
            <p:cNvPr id="41" name="TextBox 41"/>
            <p:cNvSpPr txBox="1"/>
            <p:nvPr/>
          </p:nvSpPr>
          <p:spPr>
            <a:xfrm>
              <a:off x="0" y="19050"/>
              <a:ext cx="310767" cy="84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 rot="5400000">
            <a:off x="447168" y="5511849"/>
            <a:ext cx="801227" cy="64528"/>
            <a:chOff x="0" y="0"/>
            <a:chExt cx="211023" cy="16995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211023" cy="16995"/>
            </a:xfrm>
            <a:custGeom>
              <a:avLst/>
              <a:gdLst/>
              <a:ahLst/>
              <a:cxnLst/>
              <a:rect l="l" t="t" r="r" b="b"/>
              <a:pathLst>
                <a:path w="211023" h="16995">
                  <a:moveTo>
                    <a:pt x="8498" y="0"/>
                  </a:moveTo>
                  <a:lnTo>
                    <a:pt x="202525" y="0"/>
                  </a:lnTo>
                  <a:cubicBezTo>
                    <a:pt x="204779" y="0"/>
                    <a:pt x="206940" y="895"/>
                    <a:pt x="208534" y="2489"/>
                  </a:cubicBezTo>
                  <a:cubicBezTo>
                    <a:pt x="210127" y="4082"/>
                    <a:pt x="211023" y="6244"/>
                    <a:pt x="211023" y="8498"/>
                  </a:cubicBezTo>
                  <a:lnTo>
                    <a:pt x="211023" y="8498"/>
                  </a:lnTo>
                  <a:cubicBezTo>
                    <a:pt x="211023" y="13191"/>
                    <a:pt x="207218" y="16995"/>
                    <a:pt x="202525" y="16995"/>
                  </a:cubicBezTo>
                  <a:lnTo>
                    <a:pt x="8498" y="16995"/>
                  </a:lnTo>
                  <a:cubicBezTo>
                    <a:pt x="6244" y="16995"/>
                    <a:pt x="4082" y="16100"/>
                    <a:pt x="2489" y="14506"/>
                  </a:cubicBezTo>
                  <a:cubicBezTo>
                    <a:pt x="895" y="12913"/>
                    <a:pt x="0" y="10751"/>
                    <a:pt x="0" y="8498"/>
                  </a:cubicBezTo>
                  <a:lnTo>
                    <a:pt x="0" y="8498"/>
                  </a:lnTo>
                  <a:cubicBezTo>
                    <a:pt x="0" y="6244"/>
                    <a:pt x="895" y="4082"/>
                    <a:pt x="2489" y="2489"/>
                  </a:cubicBezTo>
                  <a:cubicBezTo>
                    <a:pt x="4082" y="895"/>
                    <a:pt x="6244" y="0"/>
                    <a:pt x="849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9550" cap="rnd">
              <a:solidFill>
                <a:srgbClr val="BFBFBF"/>
              </a:solidFill>
              <a:prstDash val="solid"/>
              <a:round/>
            </a:ln>
          </p:spPr>
        </p:sp>
        <p:sp>
          <p:nvSpPr>
            <p:cNvPr id="44" name="TextBox 44"/>
            <p:cNvSpPr txBox="1"/>
            <p:nvPr/>
          </p:nvSpPr>
          <p:spPr>
            <a:xfrm>
              <a:off x="0" y="19050"/>
              <a:ext cx="211023" cy="169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721271" y="4702949"/>
            <a:ext cx="390267" cy="377449"/>
            <a:chOff x="0" y="0"/>
            <a:chExt cx="102786" cy="9941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47" name="TextBox 47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573630" y="4702949"/>
            <a:ext cx="390267" cy="377449"/>
            <a:chOff x="0" y="0"/>
            <a:chExt cx="102786" cy="9941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50" name="TextBox 50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853268" y="3881340"/>
            <a:ext cx="390267" cy="377449"/>
            <a:chOff x="0" y="0"/>
            <a:chExt cx="102786" cy="9941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53" name="TextBox 53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4853268" y="3107417"/>
            <a:ext cx="390267" cy="377449"/>
            <a:chOff x="0" y="0"/>
            <a:chExt cx="102786" cy="9941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56" name="TextBox 56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682636" y="2200787"/>
            <a:ext cx="390267" cy="377449"/>
            <a:chOff x="0" y="0"/>
            <a:chExt cx="102786" cy="9941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59" name="TextBox 59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7573630" y="2200787"/>
            <a:ext cx="390267" cy="377449"/>
            <a:chOff x="0" y="0"/>
            <a:chExt cx="102786" cy="9941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62" name="TextBox 62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658068" y="3881340"/>
            <a:ext cx="390267" cy="377449"/>
            <a:chOff x="0" y="0"/>
            <a:chExt cx="102786" cy="9941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65" name="TextBox 65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9658068" y="3107417"/>
            <a:ext cx="390267" cy="377449"/>
            <a:chOff x="0" y="0"/>
            <a:chExt cx="102786" cy="9941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68" name="TextBox 68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1449644" y="2304185"/>
            <a:ext cx="390267" cy="377449"/>
            <a:chOff x="0" y="0"/>
            <a:chExt cx="102786" cy="9941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71" name="TextBox 71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2344737" y="2304185"/>
            <a:ext cx="390267" cy="377449"/>
            <a:chOff x="0" y="0"/>
            <a:chExt cx="102786" cy="9941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74" name="TextBox 74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2340842" y="4785970"/>
            <a:ext cx="390267" cy="377449"/>
            <a:chOff x="0" y="0"/>
            <a:chExt cx="102786" cy="9941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77" name="TextBox 77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3270123" y="6390172"/>
            <a:ext cx="390267" cy="377449"/>
            <a:chOff x="0" y="0"/>
            <a:chExt cx="102786" cy="9941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5E4840"/>
            </a:solidFill>
            <a:ln w="209550" cap="rnd">
              <a:solidFill>
                <a:srgbClr val="5E4840"/>
              </a:solidFill>
              <a:prstDash val="solid"/>
              <a:round/>
            </a:ln>
          </p:spPr>
        </p:sp>
        <p:sp>
          <p:nvSpPr>
            <p:cNvPr id="80" name="TextBox 80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3270123" y="7146096"/>
            <a:ext cx="390267" cy="377449"/>
            <a:chOff x="0" y="0"/>
            <a:chExt cx="102786" cy="9941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83" name="TextBox 83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5865563" y="5432015"/>
            <a:ext cx="390267" cy="377449"/>
            <a:chOff x="0" y="0"/>
            <a:chExt cx="102786" cy="9941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86" name="TextBox 86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5048402" y="5432015"/>
            <a:ext cx="390267" cy="377449"/>
            <a:chOff x="0" y="0"/>
            <a:chExt cx="102786" cy="9941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89" name="TextBox 89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5048402" y="7986070"/>
            <a:ext cx="390267" cy="377449"/>
            <a:chOff x="0" y="0"/>
            <a:chExt cx="102786" cy="99410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92" name="TextBox 92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5865563" y="7986070"/>
            <a:ext cx="390267" cy="377449"/>
            <a:chOff x="0" y="0"/>
            <a:chExt cx="102786" cy="99410"/>
          </a:xfrm>
        </p:grpSpPr>
        <p:sp>
          <p:nvSpPr>
            <p:cNvPr id="94" name="Freeform 94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95" name="TextBox 95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160371" y="6390172"/>
            <a:ext cx="390267" cy="377449"/>
            <a:chOff x="0" y="0"/>
            <a:chExt cx="102786" cy="99410"/>
          </a:xfrm>
        </p:grpSpPr>
        <p:sp>
          <p:nvSpPr>
            <p:cNvPr id="97" name="Freeform 97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98" name="TextBox 98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99" name="Group 99"/>
          <p:cNvGrpSpPr/>
          <p:nvPr/>
        </p:nvGrpSpPr>
        <p:grpSpPr>
          <a:xfrm>
            <a:off x="8160371" y="7146096"/>
            <a:ext cx="390267" cy="377449"/>
            <a:chOff x="0" y="0"/>
            <a:chExt cx="102786" cy="99410"/>
          </a:xfrm>
        </p:grpSpPr>
        <p:sp>
          <p:nvSpPr>
            <p:cNvPr id="100" name="Freeform 100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5E4840"/>
            </a:solidFill>
            <a:ln w="209550" cap="rnd">
              <a:solidFill>
                <a:srgbClr val="5E4840"/>
              </a:solidFill>
              <a:prstDash val="solid"/>
              <a:round/>
            </a:ln>
          </p:spPr>
        </p:sp>
        <p:sp>
          <p:nvSpPr>
            <p:cNvPr id="101" name="TextBox 101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10776640" y="5432015"/>
            <a:ext cx="390267" cy="377449"/>
            <a:chOff x="0" y="0"/>
            <a:chExt cx="102786" cy="99410"/>
          </a:xfrm>
        </p:grpSpPr>
        <p:sp>
          <p:nvSpPr>
            <p:cNvPr id="103" name="Freeform 103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04" name="TextBox 104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05" name="Group 105"/>
          <p:cNvGrpSpPr/>
          <p:nvPr/>
        </p:nvGrpSpPr>
        <p:grpSpPr>
          <a:xfrm>
            <a:off x="9971908" y="5432015"/>
            <a:ext cx="390267" cy="377449"/>
            <a:chOff x="0" y="0"/>
            <a:chExt cx="102786" cy="99410"/>
          </a:xfrm>
        </p:grpSpPr>
        <p:sp>
          <p:nvSpPr>
            <p:cNvPr id="106" name="Freeform 106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07" name="TextBox 107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08" name="Group 108"/>
          <p:cNvGrpSpPr/>
          <p:nvPr/>
        </p:nvGrpSpPr>
        <p:grpSpPr>
          <a:xfrm>
            <a:off x="9971908" y="7966711"/>
            <a:ext cx="390267" cy="377449"/>
            <a:chOff x="0" y="0"/>
            <a:chExt cx="102786" cy="99410"/>
          </a:xfrm>
        </p:grpSpPr>
        <p:sp>
          <p:nvSpPr>
            <p:cNvPr id="109" name="Freeform 109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10" name="TextBox 110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10776640" y="7986070"/>
            <a:ext cx="390267" cy="377449"/>
            <a:chOff x="0" y="0"/>
            <a:chExt cx="102786" cy="99410"/>
          </a:xfrm>
        </p:grpSpPr>
        <p:sp>
          <p:nvSpPr>
            <p:cNvPr id="112" name="Freeform 112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13" name="TextBox 113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824850" y="3735643"/>
            <a:ext cx="390267" cy="377449"/>
            <a:chOff x="0" y="0"/>
            <a:chExt cx="102786" cy="99410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C8B39B"/>
            </a:solidFill>
            <a:ln w="209550" cap="rnd">
              <a:solidFill>
                <a:srgbClr val="C8B39B"/>
              </a:solidFill>
              <a:prstDash val="solid"/>
              <a:round/>
            </a:ln>
          </p:spPr>
        </p:sp>
        <p:sp>
          <p:nvSpPr>
            <p:cNvPr id="116" name="TextBox 116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17" name="Group 117"/>
          <p:cNvGrpSpPr/>
          <p:nvPr/>
        </p:nvGrpSpPr>
        <p:grpSpPr>
          <a:xfrm>
            <a:off x="833566" y="4408521"/>
            <a:ext cx="390267" cy="377449"/>
            <a:chOff x="0" y="0"/>
            <a:chExt cx="102786" cy="99410"/>
          </a:xfrm>
        </p:grpSpPr>
        <p:sp>
          <p:nvSpPr>
            <p:cNvPr id="118" name="Freeform 118"/>
            <p:cNvSpPr/>
            <p:nvPr/>
          </p:nvSpPr>
          <p:spPr>
            <a:xfrm>
              <a:off x="0" y="0"/>
              <a:ext cx="102786" cy="99410"/>
            </a:xfrm>
            <a:custGeom>
              <a:avLst/>
              <a:gdLst/>
              <a:ahLst/>
              <a:cxnLst/>
              <a:rect l="l" t="t" r="r" b="b"/>
              <a:pathLst>
                <a:path w="102786" h="99410">
                  <a:moveTo>
                    <a:pt x="49705" y="0"/>
                  </a:moveTo>
                  <a:lnTo>
                    <a:pt x="53081" y="0"/>
                  </a:lnTo>
                  <a:cubicBezTo>
                    <a:pt x="66264" y="0"/>
                    <a:pt x="78907" y="5237"/>
                    <a:pt x="88228" y="14558"/>
                  </a:cubicBezTo>
                  <a:cubicBezTo>
                    <a:pt x="97550" y="23880"/>
                    <a:pt x="102786" y="36523"/>
                    <a:pt x="102786" y="49705"/>
                  </a:cubicBezTo>
                  <a:lnTo>
                    <a:pt x="102786" y="49705"/>
                  </a:lnTo>
                  <a:cubicBezTo>
                    <a:pt x="102786" y="77157"/>
                    <a:pt x="80533" y="99410"/>
                    <a:pt x="53081" y="99410"/>
                  </a:cubicBezTo>
                  <a:lnTo>
                    <a:pt x="49705" y="99410"/>
                  </a:lnTo>
                  <a:cubicBezTo>
                    <a:pt x="36523" y="99410"/>
                    <a:pt x="23880" y="94174"/>
                    <a:pt x="14558" y="84852"/>
                  </a:cubicBezTo>
                  <a:cubicBezTo>
                    <a:pt x="5237" y="75530"/>
                    <a:pt x="0" y="62888"/>
                    <a:pt x="0" y="49705"/>
                  </a:cubicBezTo>
                  <a:lnTo>
                    <a:pt x="0" y="49705"/>
                  </a:lnTo>
                  <a:cubicBezTo>
                    <a:pt x="0" y="36523"/>
                    <a:pt x="5237" y="23880"/>
                    <a:pt x="14558" y="14558"/>
                  </a:cubicBezTo>
                  <a:cubicBezTo>
                    <a:pt x="23880" y="5237"/>
                    <a:pt x="36523" y="0"/>
                    <a:pt x="49705" y="0"/>
                  </a:cubicBezTo>
                  <a:close/>
                </a:path>
              </a:pathLst>
            </a:custGeom>
            <a:solidFill>
              <a:srgbClr val="5E4840"/>
            </a:solidFill>
            <a:ln w="209550" cap="rnd">
              <a:solidFill>
                <a:srgbClr val="5E4840"/>
              </a:solidFill>
              <a:prstDash val="solid"/>
              <a:round/>
            </a:ln>
          </p:spPr>
        </p:sp>
        <p:sp>
          <p:nvSpPr>
            <p:cNvPr id="119" name="TextBox 119"/>
            <p:cNvSpPr txBox="1"/>
            <p:nvPr/>
          </p:nvSpPr>
          <p:spPr>
            <a:xfrm>
              <a:off x="0" y="19050"/>
              <a:ext cx="102786" cy="803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sp>
        <p:nvSpPr>
          <p:cNvPr id="120" name="TextBox 120"/>
          <p:cNvSpPr txBox="1"/>
          <p:nvPr/>
        </p:nvSpPr>
        <p:spPr>
          <a:xfrm>
            <a:off x="2138990" y="1892757"/>
            <a:ext cx="1542513" cy="294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66"/>
              </a:lnSpc>
              <a:spcBef>
                <a:spcPct val="0"/>
              </a:spcBef>
            </a:pPr>
            <a:r>
              <a:rPr lang="en-US" sz="2200" spc="156" dirty="0" err="1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Byrdd</a:t>
            </a:r>
            <a:r>
              <a:rPr lang="cy-GB" sz="2200" spc="156" dirty="0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a</a:t>
            </a:r>
            <a:r>
              <a:rPr lang="en-US" sz="2200" spc="156" dirty="0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u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1738923" y="2931361"/>
            <a:ext cx="1565225" cy="314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6"/>
              </a:lnSpc>
              <a:spcBef>
                <a:spcPct val="0"/>
              </a:spcBef>
            </a:pPr>
            <a:r>
              <a:rPr lang="en-US" sz="2200" spc="156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Desg athro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1261099" y="3798893"/>
            <a:ext cx="2009023" cy="294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66"/>
              </a:lnSpc>
              <a:spcBef>
                <a:spcPct val="0"/>
              </a:spcBef>
            </a:pPr>
            <a:r>
              <a:rPr lang="en-US" sz="2200" spc="156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Disgyblion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1261100" y="4480449"/>
            <a:ext cx="2367558" cy="599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6"/>
              </a:lnSpc>
            </a:pPr>
            <a:r>
              <a:rPr lang="en-US" sz="2200" spc="156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Disgyblion gyda </a:t>
            </a:r>
          </a:p>
          <a:p>
            <a:pPr algn="l">
              <a:lnSpc>
                <a:spcPts val="2266"/>
              </a:lnSpc>
              <a:spcBef>
                <a:spcPct val="0"/>
              </a:spcBef>
            </a:pPr>
            <a:r>
              <a:rPr lang="en-US" sz="2200" spc="156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ADY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1066629" y="5366148"/>
            <a:ext cx="1158030" cy="294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66"/>
              </a:lnSpc>
              <a:spcBef>
                <a:spcPct val="0"/>
              </a:spcBef>
            </a:pPr>
            <a:r>
              <a:rPr lang="en-US" sz="2200" spc="156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Sgrin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765800" y="0"/>
            <a:ext cx="10756400" cy="2503308"/>
          </a:xfrm>
          <a:custGeom>
            <a:avLst/>
            <a:gdLst/>
            <a:ahLst/>
            <a:cxnLst/>
            <a:rect l="l" t="t" r="r" b="b"/>
            <a:pathLst>
              <a:path w="10756400" h="2503308">
                <a:moveTo>
                  <a:pt x="0" y="0"/>
                </a:moveTo>
                <a:lnTo>
                  <a:pt x="10756400" y="0"/>
                </a:lnTo>
                <a:lnTo>
                  <a:pt x="10756400" y="2503308"/>
                </a:lnTo>
                <a:lnTo>
                  <a:pt x="0" y="2503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2185391">
            <a:off x="15923387" y="-1982571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5400000">
            <a:off x="9325876" y="2512269"/>
            <a:ext cx="6810467" cy="7493908"/>
          </a:xfrm>
          <a:custGeom>
            <a:avLst/>
            <a:gdLst/>
            <a:ahLst/>
            <a:cxnLst/>
            <a:rect l="l" t="t" r="r" b="b"/>
            <a:pathLst>
              <a:path w="6810467" h="7493908">
                <a:moveTo>
                  <a:pt x="0" y="0"/>
                </a:moveTo>
                <a:lnTo>
                  <a:pt x="6810466" y="0"/>
                </a:lnTo>
                <a:lnTo>
                  <a:pt x="6810466" y="7493907"/>
                </a:lnTo>
                <a:lnTo>
                  <a:pt x="0" y="74939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391" t="-10255" b="-14743"/>
            </a:stretch>
          </a:blipFill>
        </p:spPr>
      </p:sp>
      <p:sp>
        <p:nvSpPr>
          <p:cNvPr id="6" name="Freeform 6"/>
          <p:cNvSpPr/>
          <p:nvPr/>
        </p:nvSpPr>
        <p:spPr>
          <a:xfrm rot="-2185391">
            <a:off x="928595" y="4720603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5400000" flipV="1">
            <a:off x="2366845" y="2491938"/>
            <a:ext cx="6810467" cy="7534568"/>
          </a:xfrm>
          <a:custGeom>
            <a:avLst/>
            <a:gdLst/>
            <a:ahLst/>
            <a:cxnLst/>
            <a:rect l="l" t="t" r="r" b="b"/>
            <a:pathLst>
              <a:path w="6810467" h="7534568">
                <a:moveTo>
                  <a:pt x="0" y="7534569"/>
                </a:moveTo>
                <a:lnTo>
                  <a:pt x="6810467" y="7534569"/>
                </a:lnTo>
                <a:lnTo>
                  <a:pt x="6810467" y="0"/>
                </a:lnTo>
                <a:lnTo>
                  <a:pt x="0" y="0"/>
                </a:lnTo>
                <a:lnTo>
                  <a:pt x="0" y="7534569"/>
                </a:lnTo>
                <a:close/>
              </a:path>
            </a:pathLst>
          </a:custGeom>
          <a:blipFill>
            <a:blip r:embed="rId6"/>
            <a:stretch>
              <a:fillRect l="-5391" t="-10199" b="-14123"/>
            </a:stretch>
          </a:blipFill>
        </p:spPr>
      </p:sp>
      <p:sp>
        <p:nvSpPr>
          <p:cNvPr id="8" name="Freeform 8"/>
          <p:cNvSpPr/>
          <p:nvPr/>
        </p:nvSpPr>
        <p:spPr>
          <a:xfrm rot="6411058">
            <a:off x="-1235670" y="-1507319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5109546" y="7150113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1217665">
            <a:off x="-588298" y="6666078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1"/>
                </a:lnTo>
                <a:lnTo>
                  <a:pt x="0" y="433865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4537807" y="547406"/>
            <a:ext cx="9212387" cy="1723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4"/>
              </a:lnSpc>
            </a:pPr>
            <a:r>
              <a:rPr lang="en-US" sz="728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CYD-DESTUN Y DOSBARTH</a:t>
            </a:r>
          </a:p>
        </p:txBody>
      </p:sp>
      <p:sp>
        <p:nvSpPr>
          <p:cNvPr id="12" name="Freeform 12"/>
          <p:cNvSpPr/>
          <p:nvPr/>
        </p:nvSpPr>
        <p:spPr>
          <a:xfrm rot="-9555204">
            <a:off x="15478624" y="-8651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2455917" y="3029831"/>
            <a:ext cx="14571062" cy="7642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Blwyddyn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6,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oedran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10-11.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-23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Dosbarth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ufudd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hapus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plentynedd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ond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gwrando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y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cyfan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Ysgol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modern,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wedi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cael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adeilad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newydd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ddiweddar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-31.1% o’r plant o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gartref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Cymraeg.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-Mae un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plentyn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cael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trafferthion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dysgu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gweld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gweithio’n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anodd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deall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Cymraeg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bron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amhosib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-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Gwahaniaethu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pedwar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gwaith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mae’r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grwpiau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wahanol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am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Saesneg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Cymraeg ac </a:t>
            </a:r>
            <a:r>
              <a:rPr lang="en-US" sz="3600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Mathemateg</a:t>
            </a:r>
            <a:r>
              <a:rPr lang="en-US" sz="3600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  <a:p>
            <a:pPr algn="l">
              <a:lnSpc>
                <a:spcPts val="5040"/>
              </a:lnSpc>
            </a:pPr>
            <a:endParaRPr lang="en-US" sz="3600" dirty="0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1146112">
            <a:off x="-4955382" y="-2654766"/>
            <a:ext cx="12700579" cy="6070151"/>
          </a:xfrm>
          <a:custGeom>
            <a:avLst/>
            <a:gdLst/>
            <a:ahLst/>
            <a:cxnLst/>
            <a:rect l="l" t="t" r="r" b="b"/>
            <a:pathLst>
              <a:path w="12700579" h="6070151">
                <a:moveTo>
                  <a:pt x="0" y="0"/>
                </a:moveTo>
                <a:lnTo>
                  <a:pt x="12700579" y="0"/>
                </a:lnTo>
                <a:lnTo>
                  <a:pt x="12700579" y="6070152"/>
                </a:lnTo>
                <a:lnTo>
                  <a:pt x="0" y="60701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3742" r="-9374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549077" y="950826"/>
            <a:ext cx="6652200" cy="2241242"/>
          </a:xfrm>
          <a:custGeom>
            <a:avLst/>
            <a:gdLst/>
            <a:ahLst/>
            <a:cxnLst/>
            <a:rect l="l" t="t" r="r" b="b"/>
            <a:pathLst>
              <a:path w="6652200" h="2241242">
                <a:moveTo>
                  <a:pt x="0" y="0"/>
                </a:moveTo>
                <a:lnTo>
                  <a:pt x="6652200" y="0"/>
                </a:lnTo>
                <a:lnTo>
                  <a:pt x="6652200" y="2241243"/>
                </a:lnTo>
                <a:lnTo>
                  <a:pt x="0" y="22412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2408" r="-23838" b="-12408"/>
            </a:stretch>
          </a:blipFill>
        </p:spPr>
      </p:sp>
      <p:sp>
        <p:nvSpPr>
          <p:cNvPr id="5" name="Freeform 5"/>
          <p:cNvSpPr/>
          <p:nvPr/>
        </p:nvSpPr>
        <p:spPr>
          <a:xfrm rot="-8370186">
            <a:off x="5649591" y="807525"/>
            <a:ext cx="2448850" cy="2527846"/>
          </a:xfrm>
          <a:custGeom>
            <a:avLst/>
            <a:gdLst/>
            <a:ahLst/>
            <a:cxnLst/>
            <a:rect l="l" t="t" r="r" b="b"/>
            <a:pathLst>
              <a:path w="2448850" h="2527846">
                <a:moveTo>
                  <a:pt x="0" y="0"/>
                </a:moveTo>
                <a:lnTo>
                  <a:pt x="2448850" y="0"/>
                </a:lnTo>
                <a:lnTo>
                  <a:pt x="2448850" y="2527845"/>
                </a:lnTo>
                <a:lnTo>
                  <a:pt x="0" y="25278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AutoShape 6"/>
          <p:cNvSpPr/>
          <p:nvPr/>
        </p:nvSpPr>
        <p:spPr>
          <a:xfrm>
            <a:off x="-886757" y="4338369"/>
            <a:ext cx="20061513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13462636" y="4087341"/>
            <a:ext cx="502056" cy="50205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23042" y="124802"/>
                  </a:lnTo>
                  <a:lnTo>
                    <a:pt x="693768" y="119032"/>
                  </a:lnTo>
                  <a:lnTo>
                    <a:pt x="687998" y="289758"/>
                  </a:lnTo>
                  <a:lnTo>
                    <a:pt x="812800" y="406400"/>
                  </a:lnTo>
                  <a:lnTo>
                    <a:pt x="687998" y="523042"/>
                  </a:lnTo>
                  <a:lnTo>
                    <a:pt x="693768" y="693768"/>
                  </a:lnTo>
                  <a:lnTo>
                    <a:pt x="523042" y="687998"/>
                  </a:lnTo>
                  <a:lnTo>
                    <a:pt x="406400" y="812800"/>
                  </a:lnTo>
                  <a:lnTo>
                    <a:pt x="289758" y="687998"/>
                  </a:lnTo>
                  <a:lnTo>
                    <a:pt x="119032" y="693768"/>
                  </a:lnTo>
                  <a:lnTo>
                    <a:pt x="124802" y="523042"/>
                  </a:lnTo>
                  <a:lnTo>
                    <a:pt x="0" y="406400"/>
                  </a:lnTo>
                  <a:lnTo>
                    <a:pt x="124802" y="289758"/>
                  </a:lnTo>
                  <a:lnTo>
                    <a:pt x="119032" y="119032"/>
                  </a:lnTo>
                  <a:lnTo>
                    <a:pt x="289758" y="124802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127000" y="146050"/>
              <a:ext cx="558800" cy="539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620057" y="4087341"/>
            <a:ext cx="502056" cy="502056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23042" y="124802"/>
                  </a:lnTo>
                  <a:lnTo>
                    <a:pt x="693768" y="119032"/>
                  </a:lnTo>
                  <a:lnTo>
                    <a:pt x="687998" y="289758"/>
                  </a:lnTo>
                  <a:lnTo>
                    <a:pt x="812800" y="406400"/>
                  </a:lnTo>
                  <a:lnTo>
                    <a:pt x="687998" y="523042"/>
                  </a:lnTo>
                  <a:lnTo>
                    <a:pt x="693768" y="693768"/>
                  </a:lnTo>
                  <a:lnTo>
                    <a:pt x="523042" y="687998"/>
                  </a:lnTo>
                  <a:lnTo>
                    <a:pt x="406400" y="812800"/>
                  </a:lnTo>
                  <a:lnTo>
                    <a:pt x="289758" y="687998"/>
                  </a:lnTo>
                  <a:lnTo>
                    <a:pt x="119032" y="693768"/>
                  </a:lnTo>
                  <a:lnTo>
                    <a:pt x="124802" y="523042"/>
                  </a:lnTo>
                  <a:lnTo>
                    <a:pt x="0" y="406400"/>
                  </a:lnTo>
                  <a:lnTo>
                    <a:pt x="124802" y="289758"/>
                  </a:lnTo>
                  <a:lnTo>
                    <a:pt x="119032" y="119032"/>
                  </a:lnTo>
                  <a:lnTo>
                    <a:pt x="289758" y="124802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127000" y="146050"/>
              <a:ext cx="558800" cy="539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flipH="1">
            <a:off x="1962292" y="5326394"/>
            <a:ext cx="6011083" cy="4244705"/>
          </a:xfrm>
          <a:custGeom>
            <a:avLst/>
            <a:gdLst/>
            <a:ahLst/>
            <a:cxnLst/>
            <a:rect l="l" t="t" r="r" b="b"/>
            <a:pathLst>
              <a:path w="6011083" h="4244705">
                <a:moveTo>
                  <a:pt x="6011083" y="0"/>
                </a:moveTo>
                <a:lnTo>
                  <a:pt x="0" y="0"/>
                </a:lnTo>
                <a:lnTo>
                  <a:pt x="0" y="4244704"/>
                </a:lnTo>
                <a:lnTo>
                  <a:pt x="6011083" y="4244704"/>
                </a:lnTo>
                <a:lnTo>
                  <a:pt x="6011083" y="0"/>
                </a:lnTo>
                <a:close/>
              </a:path>
            </a:pathLst>
          </a:custGeom>
          <a:blipFill>
            <a:blip r:embed="rId6"/>
            <a:stretch>
              <a:fillRect l="-15554" t="-40178" r="-15554"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116571" y="5250194"/>
            <a:ext cx="5702525" cy="3888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3"/>
              </a:lnSpc>
            </a:pPr>
            <a:r>
              <a:rPr lang="en-US" sz="3688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Rwy’n gallu edrych dros fy ngwaith ac rwy’n dechrau defnyddio ystod o strategaethau ac adnoddau cyfarwydd i wella fy ngwaith llafar ac ysgrifennu.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0603165" y="5250194"/>
            <a:ext cx="6220996" cy="4392934"/>
          </a:xfrm>
          <a:custGeom>
            <a:avLst/>
            <a:gdLst/>
            <a:ahLst/>
            <a:cxnLst/>
            <a:rect l="l" t="t" r="r" b="b"/>
            <a:pathLst>
              <a:path w="6220996" h="4392934">
                <a:moveTo>
                  <a:pt x="6220996" y="0"/>
                </a:moveTo>
                <a:lnTo>
                  <a:pt x="0" y="0"/>
                </a:lnTo>
                <a:lnTo>
                  <a:pt x="0" y="4392934"/>
                </a:lnTo>
                <a:lnTo>
                  <a:pt x="6220996" y="4392934"/>
                </a:lnTo>
                <a:lnTo>
                  <a:pt x="6220996" y="0"/>
                </a:lnTo>
                <a:close/>
              </a:path>
            </a:pathLst>
          </a:custGeom>
          <a:blipFill>
            <a:blip r:embed="rId6"/>
            <a:stretch>
              <a:fillRect l="-15554" t="-40178" r="-15554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717116" y="5164470"/>
            <a:ext cx="5803719" cy="3888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3"/>
              </a:lnSpc>
            </a:pP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Rwy’n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gallu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myfyrio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ar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safon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fy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mynegiant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defnyddio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ystod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o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strategaethau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i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sicrhau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mwy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o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eglurder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yn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fy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nghyfathrebu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gweledol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,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llafar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 ac </a:t>
            </a:r>
            <a:r>
              <a:rPr lang="en-US" sz="3688" dirty="0" err="1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ysgrifenedig</a:t>
            </a:r>
            <a:r>
              <a:rPr lang="en-US" sz="3688" dirty="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.</a:t>
            </a:r>
          </a:p>
        </p:txBody>
      </p:sp>
      <p:sp>
        <p:nvSpPr>
          <p:cNvPr id="17" name="Freeform 17"/>
          <p:cNvSpPr/>
          <p:nvPr/>
        </p:nvSpPr>
        <p:spPr>
          <a:xfrm rot="-9222491">
            <a:off x="15631024" y="-7127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453480">
            <a:off x="-943671" y="7088975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 rot="8809289">
            <a:off x="-823436" y="-1487531"/>
            <a:ext cx="3704272" cy="4876715"/>
          </a:xfrm>
          <a:custGeom>
            <a:avLst/>
            <a:gdLst/>
            <a:ahLst/>
            <a:cxnLst/>
            <a:rect l="l" t="t" r="r" b="b"/>
            <a:pathLst>
              <a:path w="3704272" h="4876715">
                <a:moveTo>
                  <a:pt x="0" y="0"/>
                </a:moveTo>
                <a:lnTo>
                  <a:pt x="3704272" y="0"/>
                </a:lnTo>
                <a:lnTo>
                  <a:pt x="3704272" y="4876715"/>
                </a:lnTo>
                <a:lnTo>
                  <a:pt x="0" y="487671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 rot="-348365">
            <a:off x="7363374" y="8725924"/>
            <a:ext cx="12700579" cy="2332486"/>
          </a:xfrm>
          <a:custGeom>
            <a:avLst/>
            <a:gdLst/>
            <a:ahLst/>
            <a:cxnLst/>
            <a:rect l="l" t="t" r="r" b="b"/>
            <a:pathLst>
              <a:path w="12700579" h="2332486">
                <a:moveTo>
                  <a:pt x="0" y="0"/>
                </a:moveTo>
                <a:lnTo>
                  <a:pt x="12700579" y="0"/>
                </a:lnTo>
                <a:lnTo>
                  <a:pt x="12700579" y="2332486"/>
                </a:lnTo>
                <a:lnTo>
                  <a:pt x="0" y="23324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233" r="-5233"/>
            </a:stretch>
          </a:blipFill>
        </p:spPr>
      </p:sp>
      <p:sp>
        <p:nvSpPr>
          <p:cNvPr id="21" name="AutoShape 21"/>
          <p:cNvSpPr/>
          <p:nvPr/>
        </p:nvSpPr>
        <p:spPr>
          <a:xfrm>
            <a:off x="7498819" y="4889685"/>
            <a:ext cx="3558984" cy="0"/>
          </a:xfrm>
          <a:prstGeom prst="line">
            <a:avLst/>
          </a:prstGeom>
          <a:ln w="161925" cap="rnd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22" name="TextBox 22"/>
          <p:cNvSpPr txBox="1"/>
          <p:nvPr/>
        </p:nvSpPr>
        <p:spPr>
          <a:xfrm>
            <a:off x="1138407" y="4571885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088485" y="4614901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062574" y="1412063"/>
            <a:ext cx="8358517" cy="1499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96"/>
              </a:lnSpc>
            </a:pPr>
            <a:r>
              <a:rPr lang="en-US" sz="6400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SAESNEG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616654" y="5305425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11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20057" y="5307369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8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-2128244" y="5305425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1146112">
            <a:off x="-4955382" y="-2654766"/>
            <a:ext cx="12700579" cy="6070151"/>
          </a:xfrm>
          <a:custGeom>
            <a:avLst/>
            <a:gdLst/>
            <a:ahLst/>
            <a:cxnLst/>
            <a:rect l="l" t="t" r="r" b="b"/>
            <a:pathLst>
              <a:path w="12700579" h="6070151">
                <a:moveTo>
                  <a:pt x="0" y="0"/>
                </a:moveTo>
                <a:lnTo>
                  <a:pt x="12700579" y="0"/>
                </a:lnTo>
                <a:lnTo>
                  <a:pt x="12700579" y="6070152"/>
                </a:lnTo>
                <a:lnTo>
                  <a:pt x="0" y="60701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3742" r="-9374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549077" y="950826"/>
            <a:ext cx="6652200" cy="2241242"/>
          </a:xfrm>
          <a:custGeom>
            <a:avLst/>
            <a:gdLst/>
            <a:ahLst/>
            <a:cxnLst/>
            <a:rect l="l" t="t" r="r" b="b"/>
            <a:pathLst>
              <a:path w="6652200" h="2241242">
                <a:moveTo>
                  <a:pt x="0" y="0"/>
                </a:moveTo>
                <a:lnTo>
                  <a:pt x="6652200" y="0"/>
                </a:lnTo>
                <a:lnTo>
                  <a:pt x="6652200" y="2241243"/>
                </a:lnTo>
                <a:lnTo>
                  <a:pt x="0" y="22412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2408" r="-23838" b="-12408"/>
            </a:stretch>
          </a:blipFill>
        </p:spPr>
      </p:sp>
      <p:sp>
        <p:nvSpPr>
          <p:cNvPr id="5" name="Freeform 5"/>
          <p:cNvSpPr/>
          <p:nvPr/>
        </p:nvSpPr>
        <p:spPr>
          <a:xfrm rot="-8370186">
            <a:off x="5649591" y="807525"/>
            <a:ext cx="2448850" cy="2527846"/>
          </a:xfrm>
          <a:custGeom>
            <a:avLst/>
            <a:gdLst/>
            <a:ahLst/>
            <a:cxnLst/>
            <a:rect l="l" t="t" r="r" b="b"/>
            <a:pathLst>
              <a:path w="2448850" h="2527846">
                <a:moveTo>
                  <a:pt x="0" y="0"/>
                </a:moveTo>
                <a:lnTo>
                  <a:pt x="2448850" y="0"/>
                </a:lnTo>
                <a:lnTo>
                  <a:pt x="2448850" y="2527845"/>
                </a:lnTo>
                <a:lnTo>
                  <a:pt x="0" y="25278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AutoShape 6"/>
          <p:cNvSpPr/>
          <p:nvPr/>
        </p:nvSpPr>
        <p:spPr>
          <a:xfrm>
            <a:off x="-886757" y="4338369"/>
            <a:ext cx="20061513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13462636" y="4087341"/>
            <a:ext cx="502056" cy="50205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23042" y="124802"/>
                  </a:lnTo>
                  <a:lnTo>
                    <a:pt x="693768" y="119032"/>
                  </a:lnTo>
                  <a:lnTo>
                    <a:pt x="687998" y="289758"/>
                  </a:lnTo>
                  <a:lnTo>
                    <a:pt x="812800" y="406400"/>
                  </a:lnTo>
                  <a:lnTo>
                    <a:pt x="687998" y="523042"/>
                  </a:lnTo>
                  <a:lnTo>
                    <a:pt x="693768" y="693768"/>
                  </a:lnTo>
                  <a:lnTo>
                    <a:pt x="523042" y="687998"/>
                  </a:lnTo>
                  <a:lnTo>
                    <a:pt x="406400" y="812800"/>
                  </a:lnTo>
                  <a:lnTo>
                    <a:pt x="289758" y="687998"/>
                  </a:lnTo>
                  <a:lnTo>
                    <a:pt x="119032" y="693768"/>
                  </a:lnTo>
                  <a:lnTo>
                    <a:pt x="124802" y="523042"/>
                  </a:lnTo>
                  <a:lnTo>
                    <a:pt x="0" y="406400"/>
                  </a:lnTo>
                  <a:lnTo>
                    <a:pt x="124802" y="289758"/>
                  </a:lnTo>
                  <a:lnTo>
                    <a:pt x="119032" y="119032"/>
                  </a:lnTo>
                  <a:lnTo>
                    <a:pt x="289758" y="124802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127000" y="146050"/>
              <a:ext cx="558800" cy="539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620057" y="4087341"/>
            <a:ext cx="502056" cy="502056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23042" y="124802"/>
                  </a:lnTo>
                  <a:lnTo>
                    <a:pt x="693768" y="119032"/>
                  </a:lnTo>
                  <a:lnTo>
                    <a:pt x="687998" y="289758"/>
                  </a:lnTo>
                  <a:lnTo>
                    <a:pt x="812800" y="406400"/>
                  </a:lnTo>
                  <a:lnTo>
                    <a:pt x="687998" y="523042"/>
                  </a:lnTo>
                  <a:lnTo>
                    <a:pt x="693768" y="693768"/>
                  </a:lnTo>
                  <a:lnTo>
                    <a:pt x="523042" y="687998"/>
                  </a:lnTo>
                  <a:lnTo>
                    <a:pt x="406400" y="812800"/>
                  </a:lnTo>
                  <a:lnTo>
                    <a:pt x="289758" y="687998"/>
                  </a:lnTo>
                  <a:lnTo>
                    <a:pt x="119032" y="693768"/>
                  </a:lnTo>
                  <a:lnTo>
                    <a:pt x="124802" y="523042"/>
                  </a:lnTo>
                  <a:lnTo>
                    <a:pt x="0" y="406400"/>
                  </a:lnTo>
                  <a:lnTo>
                    <a:pt x="124802" y="289758"/>
                  </a:lnTo>
                  <a:lnTo>
                    <a:pt x="119032" y="119032"/>
                  </a:lnTo>
                  <a:lnTo>
                    <a:pt x="289758" y="124802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127000" y="146050"/>
              <a:ext cx="558800" cy="539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flipH="1">
            <a:off x="1962292" y="5326394"/>
            <a:ext cx="6011083" cy="4244705"/>
          </a:xfrm>
          <a:custGeom>
            <a:avLst/>
            <a:gdLst/>
            <a:ahLst/>
            <a:cxnLst/>
            <a:rect l="l" t="t" r="r" b="b"/>
            <a:pathLst>
              <a:path w="6011083" h="4244705">
                <a:moveTo>
                  <a:pt x="6011083" y="0"/>
                </a:moveTo>
                <a:lnTo>
                  <a:pt x="0" y="0"/>
                </a:lnTo>
                <a:lnTo>
                  <a:pt x="0" y="4244704"/>
                </a:lnTo>
                <a:lnTo>
                  <a:pt x="6011083" y="4244704"/>
                </a:lnTo>
                <a:lnTo>
                  <a:pt x="6011083" y="0"/>
                </a:lnTo>
                <a:close/>
              </a:path>
            </a:pathLst>
          </a:custGeom>
          <a:blipFill>
            <a:blip r:embed="rId6"/>
            <a:stretch>
              <a:fillRect l="-15554" t="-40178" r="-15554"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116571" y="5250194"/>
            <a:ext cx="5702525" cy="3888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3"/>
              </a:lnSpc>
            </a:pPr>
            <a:r>
              <a:rPr lang="en-US" sz="3688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Rwy’n gallu edrych dros fy ngwaith ac rwy’n dechrau defnyddio ystod o strategaethau ac adnoddau cyfarwydd i wella fy ngwaith llafar ac ysgrifennu.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0603166" y="5326394"/>
            <a:ext cx="6220996" cy="4392934"/>
          </a:xfrm>
          <a:custGeom>
            <a:avLst/>
            <a:gdLst/>
            <a:ahLst/>
            <a:cxnLst/>
            <a:rect l="l" t="t" r="r" b="b"/>
            <a:pathLst>
              <a:path w="6220996" h="4392934">
                <a:moveTo>
                  <a:pt x="6220996" y="0"/>
                </a:moveTo>
                <a:lnTo>
                  <a:pt x="0" y="0"/>
                </a:lnTo>
                <a:lnTo>
                  <a:pt x="0" y="4392934"/>
                </a:lnTo>
                <a:lnTo>
                  <a:pt x="6220996" y="4392934"/>
                </a:lnTo>
                <a:lnTo>
                  <a:pt x="6220996" y="0"/>
                </a:lnTo>
                <a:close/>
              </a:path>
            </a:pathLst>
          </a:custGeom>
          <a:blipFill>
            <a:blip r:embed="rId6"/>
            <a:stretch>
              <a:fillRect l="-15554" t="-40178" r="-15554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811804" y="5505953"/>
            <a:ext cx="5803719" cy="3888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3"/>
              </a:lnSpc>
            </a:pPr>
            <a:r>
              <a:rPr lang="en-US" sz="3688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Rwy’n gallu myfyrio ar safon fy mynegiant a defnyddio ystod o strategaethau i sicrhau mwy o eglurder yn fy nghyfathrebu gweledol, llafar ac ysgrifenedig.</a:t>
            </a:r>
          </a:p>
        </p:txBody>
      </p:sp>
      <p:sp>
        <p:nvSpPr>
          <p:cNvPr id="17" name="Freeform 17"/>
          <p:cNvSpPr/>
          <p:nvPr/>
        </p:nvSpPr>
        <p:spPr>
          <a:xfrm rot="-9222491">
            <a:off x="15631024" y="-7127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453480">
            <a:off x="-943671" y="7088975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 rot="8809289">
            <a:off x="-823436" y="-1487531"/>
            <a:ext cx="3704272" cy="4876715"/>
          </a:xfrm>
          <a:custGeom>
            <a:avLst/>
            <a:gdLst/>
            <a:ahLst/>
            <a:cxnLst/>
            <a:rect l="l" t="t" r="r" b="b"/>
            <a:pathLst>
              <a:path w="3704272" h="4876715">
                <a:moveTo>
                  <a:pt x="0" y="0"/>
                </a:moveTo>
                <a:lnTo>
                  <a:pt x="3704272" y="0"/>
                </a:lnTo>
                <a:lnTo>
                  <a:pt x="3704272" y="4876715"/>
                </a:lnTo>
                <a:lnTo>
                  <a:pt x="0" y="487671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 rot="-348365">
            <a:off x="7277963" y="8228051"/>
            <a:ext cx="12700579" cy="2332486"/>
          </a:xfrm>
          <a:custGeom>
            <a:avLst/>
            <a:gdLst/>
            <a:ahLst/>
            <a:cxnLst/>
            <a:rect l="l" t="t" r="r" b="b"/>
            <a:pathLst>
              <a:path w="12700579" h="2332486">
                <a:moveTo>
                  <a:pt x="0" y="0"/>
                </a:moveTo>
                <a:lnTo>
                  <a:pt x="12700579" y="0"/>
                </a:lnTo>
                <a:lnTo>
                  <a:pt x="12700579" y="2332486"/>
                </a:lnTo>
                <a:lnTo>
                  <a:pt x="0" y="23324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233" r="-5233"/>
            </a:stretch>
          </a:blipFill>
        </p:spPr>
      </p:sp>
      <p:sp>
        <p:nvSpPr>
          <p:cNvPr id="21" name="AutoShape 21"/>
          <p:cNvSpPr/>
          <p:nvPr/>
        </p:nvSpPr>
        <p:spPr>
          <a:xfrm>
            <a:off x="7498819" y="4889685"/>
            <a:ext cx="3558984" cy="0"/>
          </a:xfrm>
          <a:prstGeom prst="line">
            <a:avLst/>
          </a:prstGeom>
          <a:ln w="161925" cap="rnd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22" name="TextBox 22"/>
          <p:cNvSpPr txBox="1"/>
          <p:nvPr/>
        </p:nvSpPr>
        <p:spPr>
          <a:xfrm>
            <a:off x="1138407" y="4571885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088485" y="4614901"/>
            <a:ext cx="7250357" cy="71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5734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062574" y="1412063"/>
            <a:ext cx="8358517" cy="1499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96"/>
              </a:lnSpc>
            </a:pPr>
            <a:r>
              <a:rPr lang="en-US" sz="6400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CAM CYNYDD SAESNEG</a:t>
            </a:r>
          </a:p>
        </p:txBody>
      </p:sp>
      <p:sp>
        <p:nvSpPr>
          <p:cNvPr id="25" name="Freeform 25"/>
          <p:cNvSpPr/>
          <p:nvPr/>
        </p:nvSpPr>
        <p:spPr>
          <a:xfrm>
            <a:off x="604684" y="3925016"/>
            <a:ext cx="8236834" cy="5469278"/>
          </a:xfrm>
          <a:custGeom>
            <a:avLst/>
            <a:gdLst/>
            <a:ahLst/>
            <a:cxnLst/>
            <a:rect l="l" t="t" r="r" b="b"/>
            <a:pathLst>
              <a:path w="8236834" h="5469278">
                <a:moveTo>
                  <a:pt x="0" y="0"/>
                </a:moveTo>
                <a:lnTo>
                  <a:pt x="8236834" y="0"/>
                </a:lnTo>
                <a:lnTo>
                  <a:pt x="8236834" y="5469278"/>
                </a:lnTo>
                <a:lnTo>
                  <a:pt x="0" y="546927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7662" t="-11039" r="-79457"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9595247" y="3925016"/>
            <a:ext cx="8236834" cy="5469278"/>
          </a:xfrm>
          <a:custGeom>
            <a:avLst/>
            <a:gdLst/>
            <a:ahLst/>
            <a:cxnLst/>
            <a:rect l="l" t="t" r="r" b="b"/>
            <a:pathLst>
              <a:path w="8236834" h="5469278">
                <a:moveTo>
                  <a:pt x="0" y="0"/>
                </a:moveTo>
                <a:lnTo>
                  <a:pt x="8236834" y="0"/>
                </a:lnTo>
                <a:lnTo>
                  <a:pt x="8236834" y="5469278"/>
                </a:lnTo>
                <a:lnTo>
                  <a:pt x="0" y="546927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7662" t="-11039" r="-79457"/>
            </a:stretch>
          </a:blipFill>
        </p:spPr>
      </p:sp>
      <p:sp>
        <p:nvSpPr>
          <p:cNvPr id="27" name="TextBox 27"/>
          <p:cNvSpPr txBox="1"/>
          <p:nvPr/>
        </p:nvSpPr>
        <p:spPr>
          <a:xfrm>
            <a:off x="9595247" y="5132647"/>
            <a:ext cx="8236834" cy="215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40"/>
              </a:lnSpc>
              <a:spcBef>
                <a:spcPct val="0"/>
              </a:spcBef>
            </a:pPr>
            <a:r>
              <a:rPr lang="en-US" sz="8000" spc="568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Gwahaniaethu i scaffaldi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01879" y="4941822"/>
            <a:ext cx="8042445" cy="3192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40"/>
              </a:lnSpc>
              <a:spcBef>
                <a:spcPct val="0"/>
              </a:spcBef>
            </a:pPr>
            <a:r>
              <a:rPr lang="en-US" sz="8000" spc="568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Strategaethau asesu ar gyfer dysgu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097328" flipH="1">
            <a:off x="-2972483" y="8416866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10138043" y="0"/>
                </a:moveTo>
                <a:lnTo>
                  <a:pt x="0" y="0"/>
                </a:lnTo>
                <a:lnTo>
                  <a:pt x="0" y="2217697"/>
                </a:lnTo>
                <a:lnTo>
                  <a:pt x="10138043" y="2217697"/>
                </a:lnTo>
                <a:lnTo>
                  <a:pt x="10138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>
            <a:off x="9637415" y="2083922"/>
            <a:ext cx="6305931" cy="8042824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0"/>
                </a:moveTo>
                <a:lnTo>
                  <a:pt x="6305931" y="0"/>
                </a:lnTo>
                <a:lnTo>
                  <a:pt x="6305931" y="8042825"/>
                </a:lnTo>
                <a:lnTo>
                  <a:pt x="0" y="804282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322"/>
            </a:stretch>
          </a:blipFill>
        </p:spPr>
      </p:sp>
      <p:sp>
        <p:nvSpPr>
          <p:cNvPr id="5" name="Freeform 5"/>
          <p:cNvSpPr/>
          <p:nvPr/>
        </p:nvSpPr>
        <p:spPr>
          <a:xfrm rot="-5400000" flipV="1">
            <a:off x="2344654" y="2083922"/>
            <a:ext cx="6305931" cy="8042824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8042825"/>
                </a:moveTo>
                <a:lnTo>
                  <a:pt x="6305931" y="8042825"/>
                </a:lnTo>
                <a:lnTo>
                  <a:pt x="6305931" y="0"/>
                </a:lnTo>
                <a:lnTo>
                  <a:pt x="0" y="0"/>
                </a:lnTo>
                <a:lnTo>
                  <a:pt x="0" y="8042825"/>
                </a:lnTo>
                <a:close/>
              </a:path>
            </a:pathLst>
          </a:custGeom>
          <a:blipFill>
            <a:blip r:embed="rId4"/>
            <a:stretch>
              <a:fillRect t="-2322"/>
            </a:stretch>
          </a:blipFill>
        </p:spPr>
      </p:sp>
      <p:sp>
        <p:nvSpPr>
          <p:cNvPr id="6" name="Freeform 6"/>
          <p:cNvSpPr/>
          <p:nvPr/>
        </p:nvSpPr>
        <p:spPr>
          <a:xfrm rot="-4077357">
            <a:off x="7786832" y="-403440"/>
            <a:ext cx="3503746" cy="5077893"/>
          </a:xfrm>
          <a:custGeom>
            <a:avLst/>
            <a:gdLst/>
            <a:ahLst/>
            <a:cxnLst/>
            <a:rect l="l" t="t" r="r" b="b"/>
            <a:pathLst>
              <a:path w="3503746" h="5077893">
                <a:moveTo>
                  <a:pt x="0" y="0"/>
                </a:moveTo>
                <a:lnTo>
                  <a:pt x="3503746" y="0"/>
                </a:lnTo>
                <a:lnTo>
                  <a:pt x="3503746" y="5077894"/>
                </a:lnTo>
                <a:lnTo>
                  <a:pt x="0" y="507789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28213">
            <a:off x="10289445" y="-389545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0" y="0"/>
                </a:moveTo>
                <a:lnTo>
                  <a:pt x="10138044" y="0"/>
                </a:lnTo>
                <a:lnTo>
                  <a:pt x="10138044" y="2217697"/>
                </a:lnTo>
                <a:lnTo>
                  <a:pt x="0" y="22176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1827760">
            <a:off x="8166032" y="683975"/>
            <a:ext cx="1955936" cy="2155302"/>
          </a:xfrm>
          <a:custGeom>
            <a:avLst/>
            <a:gdLst/>
            <a:ahLst/>
            <a:cxnLst/>
            <a:rect l="l" t="t" r="r" b="b"/>
            <a:pathLst>
              <a:path w="1955936" h="2155302">
                <a:moveTo>
                  <a:pt x="0" y="0"/>
                </a:moveTo>
                <a:lnTo>
                  <a:pt x="1955936" y="0"/>
                </a:lnTo>
                <a:lnTo>
                  <a:pt x="1955936" y="2155302"/>
                </a:lnTo>
                <a:lnTo>
                  <a:pt x="0" y="21553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9509075" y="638480"/>
            <a:ext cx="8115300" cy="2755821"/>
          </a:xfrm>
          <a:custGeom>
            <a:avLst/>
            <a:gdLst/>
            <a:ahLst/>
            <a:cxnLst/>
            <a:rect l="l" t="t" r="r" b="b"/>
            <a:pathLst>
              <a:path w="8115300" h="2755821">
                <a:moveTo>
                  <a:pt x="0" y="0"/>
                </a:moveTo>
                <a:lnTo>
                  <a:pt x="8115300" y="0"/>
                </a:lnTo>
                <a:lnTo>
                  <a:pt x="8115300" y="2755820"/>
                </a:lnTo>
                <a:lnTo>
                  <a:pt x="0" y="275582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-227818" y="6882183"/>
            <a:ext cx="2953261" cy="3888002"/>
          </a:xfrm>
          <a:custGeom>
            <a:avLst/>
            <a:gdLst/>
            <a:ahLst/>
            <a:cxnLst/>
            <a:rect l="l" t="t" r="r" b="b"/>
            <a:pathLst>
              <a:path w="2953261" h="3888002">
                <a:moveTo>
                  <a:pt x="0" y="0"/>
                </a:moveTo>
                <a:lnTo>
                  <a:pt x="2953261" y="0"/>
                </a:lnTo>
                <a:lnTo>
                  <a:pt x="2953261" y="3888002"/>
                </a:lnTo>
                <a:lnTo>
                  <a:pt x="0" y="388800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2047430" y="3523894"/>
            <a:ext cx="14307219" cy="4545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96"/>
              </a:lnSpc>
            </a:pPr>
            <a:r>
              <a:rPr lang="en-US" sz="3200" b="1" spc="227">
                <a:solidFill>
                  <a:srgbClr val="5E4840"/>
                </a:solidFill>
                <a:latin typeface="Arimo Bold"/>
                <a:ea typeface="Arimo Bold"/>
                <a:cs typeface="Arimo Bold"/>
                <a:sym typeface="Arimo Bold"/>
              </a:rPr>
              <a:t>Beth yw asesu ar gyfer dysgu?</a:t>
            </a: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</a:pPr>
            <a:endParaRPr lang="en-US" sz="3200" b="1" spc="227">
              <a:solidFill>
                <a:srgbClr val="5E48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algn="l">
              <a:lnSpc>
                <a:spcPts val="3296"/>
              </a:lnSpc>
              <a:spcBef>
                <a:spcPct val="0"/>
              </a:spcBef>
            </a:pPr>
            <a:r>
              <a:rPr lang="en-US" sz="3200" spc="227">
                <a:solidFill>
                  <a:srgbClr val="5E4840"/>
                </a:solidFill>
                <a:latin typeface="Arimo"/>
                <a:ea typeface="Arimo"/>
                <a:cs typeface="Arimo"/>
                <a:sym typeface="Arimo"/>
              </a:rPr>
              <a:t>  Bandura, (1977)           Carol Dweck (2006)           Dreikurs (1957)</a:t>
            </a:r>
          </a:p>
        </p:txBody>
      </p:sp>
      <p:sp>
        <p:nvSpPr>
          <p:cNvPr id="12" name="Freeform 12"/>
          <p:cNvSpPr/>
          <p:nvPr/>
        </p:nvSpPr>
        <p:spPr>
          <a:xfrm>
            <a:off x="2599270" y="4243950"/>
            <a:ext cx="2652717" cy="3077152"/>
          </a:xfrm>
          <a:custGeom>
            <a:avLst/>
            <a:gdLst/>
            <a:ahLst/>
            <a:cxnLst/>
            <a:rect l="l" t="t" r="r" b="b"/>
            <a:pathLst>
              <a:path w="2652717" h="3077152">
                <a:moveTo>
                  <a:pt x="0" y="0"/>
                </a:moveTo>
                <a:lnTo>
                  <a:pt x="2652717" y="0"/>
                </a:lnTo>
                <a:lnTo>
                  <a:pt x="2652717" y="3077151"/>
                </a:lnTo>
                <a:lnTo>
                  <a:pt x="0" y="307715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7892363" y="4243950"/>
            <a:ext cx="2905244" cy="3077152"/>
          </a:xfrm>
          <a:custGeom>
            <a:avLst/>
            <a:gdLst/>
            <a:ahLst/>
            <a:cxnLst/>
            <a:rect l="l" t="t" r="r" b="b"/>
            <a:pathLst>
              <a:path w="2905244" h="3077152">
                <a:moveTo>
                  <a:pt x="0" y="0"/>
                </a:moveTo>
                <a:lnTo>
                  <a:pt x="2905243" y="0"/>
                </a:lnTo>
                <a:lnTo>
                  <a:pt x="2905243" y="3077151"/>
                </a:lnTo>
                <a:lnTo>
                  <a:pt x="0" y="307715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3384871" y="4243950"/>
            <a:ext cx="2227212" cy="3136919"/>
          </a:xfrm>
          <a:custGeom>
            <a:avLst/>
            <a:gdLst/>
            <a:ahLst/>
            <a:cxnLst/>
            <a:rect l="l" t="t" r="r" b="b"/>
            <a:pathLst>
              <a:path w="2227212" h="3136919">
                <a:moveTo>
                  <a:pt x="0" y="0"/>
                </a:moveTo>
                <a:lnTo>
                  <a:pt x="2227213" y="0"/>
                </a:lnTo>
                <a:lnTo>
                  <a:pt x="2227213" y="3136918"/>
                </a:lnTo>
                <a:lnTo>
                  <a:pt x="0" y="313691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8075138" y="1150100"/>
            <a:ext cx="10619467" cy="1980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ASESU AR </a:t>
            </a:r>
          </a:p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GYFER DYSGU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39238" y="4345295"/>
            <a:ext cx="9525" cy="143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58"/>
              </a:lnSpc>
              <a:spcBef>
                <a:spcPct val="0"/>
              </a:spcBef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2358930" y="-288812"/>
            <a:ext cx="13276964" cy="11993707"/>
          </a:xfrm>
          <a:custGeom>
            <a:avLst/>
            <a:gdLst/>
            <a:ahLst/>
            <a:cxnLst/>
            <a:rect l="l" t="t" r="r" b="b"/>
            <a:pathLst>
              <a:path w="13276964" h="11993707">
                <a:moveTo>
                  <a:pt x="0" y="0"/>
                </a:moveTo>
                <a:lnTo>
                  <a:pt x="13276964" y="0"/>
                </a:lnTo>
                <a:lnTo>
                  <a:pt x="13276964" y="11993707"/>
                </a:lnTo>
                <a:lnTo>
                  <a:pt x="0" y="119937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3895" b="-13895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763752" y="-1516084"/>
            <a:ext cx="10524248" cy="13093932"/>
          </a:xfrm>
          <a:custGeom>
            <a:avLst/>
            <a:gdLst/>
            <a:ahLst/>
            <a:cxnLst/>
            <a:rect l="l" t="t" r="r" b="b"/>
            <a:pathLst>
              <a:path w="10524248" h="13093932">
                <a:moveTo>
                  <a:pt x="0" y="0"/>
                </a:moveTo>
                <a:lnTo>
                  <a:pt x="10524248" y="0"/>
                </a:lnTo>
                <a:lnTo>
                  <a:pt x="10524248" y="13093932"/>
                </a:lnTo>
                <a:lnTo>
                  <a:pt x="0" y="130939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5000"/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4077357">
            <a:off x="396714" y="-656332"/>
            <a:ext cx="3503746" cy="5077893"/>
          </a:xfrm>
          <a:custGeom>
            <a:avLst/>
            <a:gdLst/>
            <a:ahLst/>
            <a:cxnLst/>
            <a:rect l="l" t="t" r="r" b="b"/>
            <a:pathLst>
              <a:path w="3503746" h="5077893">
                <a:moveTo>
                  <a:pt x="0" y="0"/>
                </a:moveTo>
                <a:lnTo>
                  <a:pt x="3503746" y="0"/>
                </a:lnTo>
                <a:lnTo>
                  <a:pt x="3503746" y="5077893"/>
                </a:lnTo>
                <a:lnTo>
                  <a:pt x="0" y="50778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28213">
            <a:off x="10441845" y="-237145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0" y="0"/>
                </a:moveTo>
                <a:lnTo>
                  <a:pt x="10138044" y="0"/>
                </a:lnTo>
                <a:lnTo>
                  <a:pt x="10138044" y="2217697"/>
                </a:lnTo>
                <a:lnTo>
                  <a:pt x="0" y="22176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1827760">
            <a:off x="9090981" y="347048"/>
            <a:ext cx="1955936" cy="2155302"/>
          </a:xfrm>
          <a:custGeom>
            <a:avLst/>
            <a:gdLst/>
            <a:ahLst/>
            <a:cxnLst/>
            <a:rect l="l" t="t" r="r" b="b"/>
            <a:pathLst>
              <a:path w="1955936" h="2155302">
                <a:moveTo>
                  <a:pt x="0" y="0"/>
                </a:moveTo>
                <a:lnTo>
                  <a:pt x="1955936" y="0"/>
                </a:lnTo>
                <a:lnTo>
                  <a:pt x="1955936" y="2155302"/>
                </a:lnTo>
                <a:lnTo>
                  <a:pt x="0" y="21553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821730" y="357547"/>
            <a:ext cx="8115300" cy="2755821"/>
          </a:xfrm>
          <a:custGeom>
            <a:avLst/>
            <a:gdLst/>
            <a:ahLst/>
            <a:cxnLst/>
            <a:rect l="l" t="t" r="r" b="b"/>
            <a:pathLst>
              <a:path w="8115300" h="2755821">
                <a:moveTo>
                  <a:pt x="0" y="0"/>
                </a:moveTo>
                <a:lnTo>
                  <a:pt x="8115300" y="0"/>
                </a:lnTo>
                <a:lnTo>
                  <a:pt x="8115300" y="2755821"/>
                </a:lnTo>
                <a:lnTo>
                  <a:pt x="0" y="275582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21902" y="3641373"/>
            <a:ext cx="17451754" cy="5926325"/>
          </a:xfrm>
          <a:custGeom>
            <a:avLst/>
            <a:gdLst/>
            <a:ahLst/>
            <a:cxnLst/>
            <a:rect l="l" t="t" r="r" b="b"/>
            <a:pathLst>
              <a:path w="17451754" h="5926325">
                <a:moveTo>
                  <a:pt x="0" y="0"/>
                </a:moveTo>
                <a:lnTo>
                  <a:pt x="17451754" y="0"/>
                </a:lnTo>
                <a:lnTo>
                  <a:pt x="17451754" y="5926325"/>
                </a:lnTo>
                <a:lnTo>
                  <a:pt x="0" y="59263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637884">
            <a:off x="14030220" y="4849087"/>
            <a:ext cx="4815004" cy="6339007"/>
          </a:xfrm>
          <a:custGeom>
            <a:avLst/>
            <a:gdLst/>
            <a:ahLst/>
            <a:cxnLst/>
            <a:rect l="l" t="t" r="r" b="b"/>
            <a:pathLst>
              <a:path w="4815004" h="6339007">
                <a:moveTo>
                  <a:pt x="0" y="0"/>
                </a:moveTo>
                <a:lnTo>
                  <a:pt x="4815004" y="0"/>
                </a:lnTo>
                <a:lnTo>
                  <a:pt x="4815004" y="6339007"/>
                </a:lnTo>
                <a:lnTo>
                  <a:pt x="0" y="633900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389524" y="4114547"/>
            <a:ext cx="2963162" cy="2963162"/>
          </a:xfrm>
          <a:custGeom>
            <a:avLst/>
            <a:gdLst/>
            <a:ahLst/>
            <a:cxnLst/>
            <a:rect l="l" t="t" r="r" b="b"/>
            <a:pathLst>
              <a:path w="2963162" h="2963162">
                <a:moveTo>
                  <a:pt x="0" y="0"/>
                </a:moveTo>
                <a:lnTo>
                  <a:pt x="2963163" y="0"/>
                </a:lnTo>
                <a:lnTo>
                  <a:pt x="2963163" y="2963162"/>
                </a:lnTo>
                <a:lnTo>
                  <a:pt x="0" y="29631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82773" y="3641373"/>
            <a:ext cx="2606341" cy="3909511"/>
          </a:xfrm>
          <a:custGeom>
            <a:avLst/>
            <a:gdLst/>
            <a:ahLst/>
            <a:cxnLst/>
            <a:rect l="l" t="t" r="r" b="b"/>
            <a:pathLst>
              <a:path w="2606341" h="3909511">
                <a:moveTo>
                  <a:pt x="0" y="0"/>
                </a:moveTo>
                <a:lnTo>
                  <a:pt x="2606341" y="0"/>
                </a:lnTo>
                <a:lnTo>
                  <a:pt x="2606341" y="3909511"/>
                </a:lnTo>
                <a:lnTo>
                  <a:pt x="0" y="390951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28700" y="4794695"/>
            <a:ext cx="15124189" cy="1414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39"/>
              </a:lnSpc>
            </a:pPr>
            <a:r>
              <a:rPr lang="en-US" sz="5099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John Sweller                                                                 Alfie Kohn</a:t>
            </a:r>
          </a:p>
          <a:p>
            <a:pPr algn="l">
              <a:lnSpc>
                <a:spcPts val="3919"/>
              </a:lnSpc>
            </a:pPr>
            <a:endParaRPr lang="en-US" sz="5099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569647" y="869167"/>
            <a:ext cx="10619467" cy="1980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ASESU AR </a:t>
            </a:r>
          </a:p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GYFER DYSGU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2358930" y="-288812"/>
            <a:ext cx="13276964" cy="11993707"/>
          </a:xfrm>
          <a:custGeom>
            <a:avLst/>
            <a:gdLst/>
            <a:ahLst/>
            <a:cxnLst/>
            <a:rect l="l" t="t" r="r" b="b"/>
            <a:pathLst>
              <a:path w="13276964" h="11993707">
                <a:moveTo>
                  <a:pt x="0" y="0"/>
                </a:moveTo>
                <a:lnTo>
                  <a:pt x="13276964" y="0"/>
                </a:lnTo>
                <a:lnTo>
                  <a:pt x="13276964" y="11993707"/>
                </a:lnTo>
                <a:lnTo>
                  <a:pt x="0" y="119937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3895" b="-13895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763752" y="-1516084"/>
            <a:ext cx="10524248" cy="13093932"/>
          </a:xfrm>
          <a:custGeom>
            <a:avLst/>
            <a:gdLst/>
            <a:ahLst/>
            <a:cxnLst/>
            <a:rect l="l" t="t" r="r" b="b"/>
            <a:pathLst>
              <a:path w="10524248" h="13093932">
                <a:moveTo>
                  <a:pt x="0" y="0"/>
                </a:moveTo>
                <a:lnTo>
                  <a:pt x="10524248" y="0"/>
                </a:lnTo>
                <a:lnTo>
                  <a:pt x="10524248" y="13093932"/>
                </a:lnTo>
                <a:lnTo>
                  <a:pt x="0" y="130939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5000"/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4077357">
            <a:off x="396714" y="-656332"/>
            <a:ext cx="3503746" cy="5077893"/>
          </a:xfrm>
          <a:custGeom>
            <a:avLst/>
            <a:gdLst/>
            <a:ahLst/>
            <a:cxnLst/>
            <a:rect l="l" t="t" r="r" b="b"/>
            <a:pathLst>
              <a:path w="3503746" h="5077893">
                <a:moveTo>
                  <a:pt x="0" y="0"/>
                </a:moveTo>
                <a:lnTo>
                  <a:pt x="3503746" y="0"/>
                </a:lnTo>
                <a:lnTo>
                  <a:pt x="3503746" y="5077893"/>
                </a:lnTo>
                <a:lnTo>
                  <a:pt x="0" y="50778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28213">
            <a:off x="10441845" y="-237145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0" y="0"/>
                </a:moveTo>
                <a:lnTo>
                  <a:pt x="10138044" y="0"/>
                </a:lnTo>
                <a:lnTo>
                  <a:pt x="10138044" y="2217697"/>
                </a:lnTo>
                <a:lnTo>
                  <a:pt x="0" y="22176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1827760">
            <a:off x="9090981" y="347048"/>
            <a:ext cx="1955936" cy="2155302"/>
          </a:xfrm>
          <a:custGeom>
            <a:avLst/>
            <a:gdLst/>
            <a:ahLst/>
            <a:cxnLst/>
            <a:rect l="l" t="t" r="r" b="b"/>
            <a:pathLst>
              <a:path w="1955936" h="2155302">
                <a:moveTo>
                  <a:pt x="0" y="0"/>
                </a:moveTo>
                <a:lnTo>
                  <a:pt x="1955936" y="0"/>
                </a:lnTo>
                <a:lnTo>
                  <a:pt x="1955936" y="2155302"/>
                </a:lnTo>
                <a:lnTo>
                  <a:pt x="0" y="21553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821730" y="357547"/>
            <a:ext cx="8115300" cy="2755821"/>
          </a:xfrm>
          <a:custGeom>
            <a:avLst/>
            <a:gdLst/>
            <a:ahLst/>
            <a:cxnLst/>
            <a:rect l="l" t="t" r="r" b="b"/>
            <a:pathLst>
              <a:path w="8115300" h="2755821">
                <a:moveTo>
                  <a:pt x="0" y="0"/>
                </a:moveTo>
                <a:lnTo>
                  <a:pt x="8115300" y="0"/>
                </a:lnTo>
                <a:lnTo>
                  <a:pt x="8115300" y="2755821"/>
                </a:lnTo>
                <a:lnTo>
                  <a:pt x="0" y="275582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21902" y="3641373"/>
            <a:ext cx="17451754" cy="5926325"/>
          </a:xfrm>
          <a:custGeom>
            <a:avLst/>
            <a:gdLst/>
            <a:ahLst/>
            <a:cxnLst/>
            <a:rect l="l" t="t" r="r" b="b"/>
            <a:pathLst>
              <a:path w="17451754" h="5926325">
                <a:moveTo>
                  <a:pt x="0" y="0"/>
                </a:moveTo>
                <a:lnTo>
                  <a:pt x="17451754" y="0"/>
                </a:lnTo>
                <a:lnTo>
                  <a:pt x="17451754" y="5926325"/>
                </a:lnTo>
                <a:lnTo>
                  <a:pt x="0" y="59263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637884">
            <a:off x="14030220" y="4849087"/>
            <a:ext cx="4815004" cy="6339007"/>
          </a:xfrm>
          <a:custGeom>
            <a:avLst/>
            <a:gdLst/>
            <a:ahLst/>
            <a:cxnLst/>
            <a:rect l="l" t="t" r="r" b="b"/>
            <a:pathLst>
              <a:path w="4815004" h="6339007">
                <a:moveTo>
                  <a:pt x="0" y="0"/>
                </a:moveTo>
                <a:lnTo>
                  <a:pt x="4815004" y="0"/>
                </a:lnTo>
                <a:lnTo>
                  <a:pt x="4815004" y="6339007"/>
                </a:lnTo>
                <a:lnTo>
                  <a:pt x="0" y="633900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389524" y="4114547"/>
            <a:ext cx="2963162" cy="2963162"/>
          </a:xfrm>
          <a:custGeom>
            <a:avLst/>
            <a:gdLst/>
            <a:ahLst/>
            <a:cxnLst/>
            <a:rect l="l" t="t" r="r" b="b"/>
            <a:pathLst>
              <a:path w="2963162" h="2963162">
                <a:moveTo>
                  <a:pt x="0" y="0"/>
                </a:moveTo>
                <a:lnTo>
                  <a:pt x="2963163" y="0"/>
                </a:lnTo>
                <a:lnTo>
                  <a:pt x="2963163" y="2963162"/>
                </a:lnTo>
                <a:lnTo>
                  <a:pt x="0" y="29631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582773" y="3641373"/>
            <a:ext cx="2606341" cy="3909511"/>
          </a:xfrm>
          <a:custGeom>
            <a:avLst/>
            <a:gdLst/>
            <a:ahLst/>
            <a:cxnLst/>
            <a:rect l="l" t="t" r="r" b="b"/>
            <a:pathLst>
              <a:path w="2606341" h="3909511">
                <a:moveTo>
                  <a:pt x="0" y="0"/>
                </a:moveTo>
                <a:lnTo>
                  <a:pt x="2606341" y="0"/>
                </a:lnTo>
                <a:lnTo>
                  <a:pt x="2606341" y="3909511"/>
                </a:lnTo>
                <a:lnTo>
                  <a:pt x="0" y="390951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28700" y="4794695"/>
            <a:ext cx="15124189" cy="1414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39"/>
              </a:lnSpc>
            </a:pPr>
            <a:r>
              <a:rPr lang="en-US" sz="5099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John Sweller                                                                 Alfie Kohn</a:t>
            </a:r>
          </a:p>
          <a:p>
            <a:pPr algn="l">
              <a:lnSpc>
                <a:spcPts val="3919"/>
              </a:lnSpc>
            </a:pPr>
            <a:endParaRPr lang="en-US" sz="5099">
              <a:solidFill>
                <a:srgbClr val="5E4840"/>
              </a:solidFill>
              <a:latin typeface="Crimson Pro"/>
              <a:ea typeface="Crimson Pro"/>
              <a:cs typeface="Crimson Pro"/>
              <a:sym typeface="Crimson Pro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569647" y="869167"/>
            <a:ext cx="10619467" cy="1980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ASESU AR </a:t>
            </a:r>
          </a:p>
          <a:p>
            <a:pPr algn="ctr">
              <a:lnSpc>
                <a:spcPts val="7475"/>
              </a:lnSpc>
            </a:pPr>
            <a:r>
              <a:rPr lang="en-US" sz="8399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GYFER DYSGU</a:t>
            </a:r>
          </a:p>
        </p:txBody>
      </p:sp>
      <p:sp>
        <p:nvSpPr>
          <p:cNvPr id="15" name="Freeform 15"/>
          <p:cNvSpPr/>
          <p:nvPr/>
        </p:nvSpPr>
        <p:spPr>
          <a:xfrm>
            <a:off x="5879380" y="1424699"/>
            <a:ext cx="6057791" cy="8484301"/>
          </a:xfrm>
          <a:custGeom>
            <a:avLst/>
            <a:gdLst/>
            <a:ahLst/>
            <a:cxnLst/>
            <a:rect l="l" t="t" r="r" b="b"/>
            <a:pathLst>
              <a:path w="6057791" h="8484301">
                <a:moveTo>
                  <a:pt x="0" y="0"/>
                </a:moveTo>
                <a:lnTo>
                  <a:pt x="6057792" y="0"/>
                </a:lnTo>
                <a:lnTo>
                  <a:pt x="6057792" y="8484301"/>
                </a:lnTo>
                <a:lnTo>
                  <a:pt x="0" y="848430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543418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249193" y="-10879"/>
            <a:ext cx="11549831" cy="2687961"/>
          </a:xfrm>
          <a:custGeom>
            <a:avLst/>
            <a:gdLst/>
            <a:ahLst/>
            <a:cxnLst/>
            <a:rect l="l" t="t" r="r" b="b"/>
            <a:pathLst>
              <a:path w="11549831" h="2687961">
                <a:moveTo>
                  <a:pt x="0" y="0"/>
                </a:moveTo>
                <a:lnTo>
                  <a:pt x="11549831" y="0"/>
                </a:lnTo>
                <a:lnTo>
                  <a:pt x="11549831" y="2687961"/>
                </a:lnTo>
                <a:lnTo>
                  <a:pt x="0" y="26879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1520728">
            <a:off x="-4403705" y="7969837"/>
            <a:ext cx="12700579" cy="2332486"/>
          </a:xfrm>
          <a:custGeom>
            <a:avLst/>
            <a:gdLst/>
            <a:ahLst/>
            <a:cxnLst/>
            <a:rect l="l" t="t" r="r" b="b"/>
            <a:pathLst>
              <a:path w="12700579" h="2332486">
                <a:moveTo>
                  <a:pt x="0" y="0"/>
                </a:moveTo>
                <a:lnTo>
                  <a:pt x="12700580" y="0"/>
                </a:lnTo>
                <a:lnTo>
                  <a:pt x="12700580" y="2332486"/>
                </a:lnTo>
                <a:lnTo>
                  <a:pt x="0" y="23324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233" r="-5233"/>
            </a:stretch>
          </a:blipFill>
        </p:spPr>
      </p:sp>
      <p:sp>
        <p:nvSpPr>
          <p:cNvPr id="6" name="Freeform 6"/>
          <p:cNvSpPr/>
          <p:nvPr/>
        </p:nvSpPr>
        <p:spPr>
          <a:xfrm rot="-5400000" flipV="1">
            <a:off x="2621478" y="2289026"/>
            <a:ext cx="6305931" cy="8042824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8042824"/>
                </a:moveTo>
                <a:lnTo>
                  <a:pt x="6305931" y="8042824"/>
                </a:lnTo>
                <a:lnTo>
                  <a:pt x="6305931" y="0"/>
                </a:lnTo>
                <a:lnTo>
                  <a:pt x="0" y="0"/>
                </a:lnTo>
                <a:lnTo>
                  <a:pt x="0" y="8042824"/>
                </a:lnTo>
                <a:close/>
              </a:path>
            </a:pathLst>
          </a:custGeom>
          <a:blipFill>
            <a:blip r:embed="rId6"/>
            <a:stretch>
              <a:fillRect t="-2322"/>
            </a:stretch>
          </a:blipFill>
        </p:spPr>
      </p:sp>
      <p:sp>
        <p:nvSpPr>
          <p:cNvPr id="7" name="Freeform 7"/>
          <p:cNvSpPr/>
          <p:nvPr/>
        </p:nvSpPr>
        <p:spPr>
          <a:xfrm rot="-5400000">
            <a:off x="9892555" y="2289026"/>
            <a:ext cx="6305931" cy="8042824"/>
          </a:xfrm>
          <a:custGeom>
            <a:avLst/>
            <a:gdLst/>
            <a:ahLst/>
            <a:cxnLst/>
            <a:rect l="l" t="t" r="r" b="b"/>
            <a:pathLst>
              <a:path w="6305931" h="8042824">
                <a:moveTo>
                  <a:pt x="0" y="0"/>
                </a:moveTo>
                <a:lnTo>
                  <a:pt x="6305931" y="0"/>
                </a:lnTo>
                <a:lnTo>
                  <a:pt x="6305931" y="8042824"/>
                </a:lnTo>
                <a:lnTo>
                  <a:pt x="0" y="80428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322"/>
            </a:stretch>
          </a:blipFill>
        </p:spPr>
      </p:sp>
      <p:sp>
        <p:nvSpPr>
          <p:cNvPr id="8" name="Freeform 8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4537807" y="576308"/>
            <a:ext cx="9212387" cy="1723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4"/>
              </a:lnSpc>
            </a:pPr>
            <a:r>
              <a:rPr lang="en-US" sz="728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Y CYRICWLWM NEWYDD AC AAGD</a:t>
            </a:r>
          </a:p>
        </p:txBody>
      </p:sp>
      <p:sp>
        <p:nvSpPr>
          <p:cNvPr id="11" name="Freeform 11"/>
          <p:cNvSpPr/>
          <p:nvPr/>
        </p:nvSpPr>
        <p:spPr>
          <a:xfrm rot="359742">
            <a:off x="-563777" y="5517410"/>
            <a:ext cx="3184953" cy="4615874"/>
          </a:xfrm>
          <a:custGeom>
            <a:avLst/>
            <a:gdLst/>
            <a:ahLst/>
            <a:cxnLst/>
            <a:rect l="l" t="t" r="r" b="b"/>
            <a:pathLst>
              <a:path w="3184953" h="4615874">
                <a:moveTo>
                  <a:pt x="0" y="0"/>
                </a:moveTo>
                <a:lnTo>
                  <a:pt x="3184954" y="0"/>
                </a:lnTo>
                <a:lnTo>
                  <a:pt x="3184954" y="4615874"/>
                </a:lnTo>
                <a:lnTo>
                  <a:pt x="0" y="461587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1325078">
            <a:off x="72497" y="8057138"/>
            <a:ext cx="1912406" cy="1878938"/>
          </a:xfrm>
          <a:custGeom>
            <a:avLst/>
            <a:gdLst/>
            <a:ahLst/>
            <a:cxnLst/>
            <a:rect l="l" t="t" r="r" b="b"/>
            <a:pathLst>
              <a:path w="1912406" h="1878938">
                <a:moveTo>
                  <a:pt x="0" y="0"/>
                </a:moveTo>
                <a:lnTo>
                  <a:pt x="1912406" y="0"/>
                </a:lnTo>
                <a:lnTo>
                  <a:pt x="1912406" y="1878938"/>
                </a:lnTo>
                <a:lnTo>
                  <a:pt x="0" y="187893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2267963" y="3794434"/>
            <a:ext cx="14255641" cy="6219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85"/>
              </a:lnSpc>
            </a:pPr>
            <a:r>
              <a:rPr lang="en-US" sz="2989" b="1">
                <a:solidFill>
                  <a:srgbClr val="5E48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“Mae asesu'n chwarae rhan sylfaenol o ran galluogi pob dysgwr unigol i wneud cynnydd ar gyflymder priodol, gan sicrhau ei fod yn cael ei gefnogi a'i herio yn unol â hynny.”</a:t>
            </a: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79"/>
              </a:lnSpc>
            </a:pPr>
            <a:endParaRPr lang="en-US" sz="2989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5E48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 ein bod yn asesu am y tri rheswm allweddol canlynol: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5E48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cefnogi dysgwyr unigol yn barhaus, o ddydd i ddydd,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5E48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nodi, cipio a myfyrio ar gynnydd dysgwyr unigol dros amser,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5E48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deall cynnydd grŵp er mwyn myfyrio ar arfer”</a:t>
            </a:r>
          </a:p>
          <a:p>
            <a:pPr algn="l">
              <a:lnSpc>
                <a:spcPts val="4200"/>
              </a:lnSpc>
            </a:pPr>
            <a:endParaRPr lang="en-US" sz="3000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4200"/>
              </a:lnSpc>
            </a:pPr>
            <a:endParaRPr lang="en-US" sz="3000" b="1">
              <a:solidFill>
                <a:srgbClr val="5E484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922261" y="717858"/>
            <a:ext cx="14443479" cy="8851283"/>
          </a:xfrm>
          <a:custGeom>
            <a:avLst/>
            <a:gdLst/>
            <a:ahLst/>
            <a:cxnLst/>
            <a:rect l="l" t="t" r="r" b="b"/>
            <a:pathLst>
              <a:path w="14443479" h="8851283">
                <a:moveTo>
                  <a:pt x="0" y="0"/>
                </a:moveTo>
                <a:lnTo>
                  <a:pt x="14443478" y="0"/>
                </a:lnTo>
                <a:lnTo>
                  <a:pt x="14443478" y="8851284"/>
                </a:lnTo>
                <a:lnTo>
                  <a:pt x="0" y="88512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639725" y="869942"/>
            <a:ext cx="15102760" cy="8547116"/>
          </a:xfrm>
          <a:custGeom>
            <a:avLst/>
            <a:gdLst/>
            <a:ahLst/>
            <a:cxnLst/>
            <a:rect l="l" t="t" r="r" b="b"/>
            <a:pathLst>
              <a:path w="15102760" h="8547116">
                <a:moveTo>
                  <a:pt x="0" y="0"/>
                </a:moveTo>
                <a:lnTo>
                  <a:pt x="15102760" y="0"/>
                </a:lnTo>
                <a:lnTo>
                  <a:pt x="15102760" y="8547116"/>
                </a:lnTo>
                <a:lnTo>
                  <a:pt x="0" y="85471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3552"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249193" y="243022"/>
            <a:ext cx="12211942" cy="7961449"/>
          </a:xfrm>
          <a:custGeom>
            <a:avLst/>
            <a:gdLst/>
            <a:ahLst/>
            <a:cxnLst/>
            <a:rect l="l" t="t" r="r" b="b"/>
            <a:pathLst>
              <a:path w="12211942" h="7961449">
                <a:moveTo>
                  <a:pt x="0" y="0"/>
                </a:moveTo>
                <a:lnTo>
                  <a:pt x="12211941" y="0"/>
                </a:lnTo>
                <a:lnTo>
                  <a:pt x="12211941" y="7961449"/>
                </a:lnTo>
                <a:lnTo>
                  <a:pt x="0" y="79614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249193" y="8204471"/>
            <a:ext cx="12211942" cy="1795485"/>
          </a:xfrm>
          <a:custGeom>
            <a:avLst/>
            <a:gdLst/>
            <a:ahLst/>
            <a:cxnLst/>
            <a:rect l="l" t="t" r="r" b="b"/>
            <a:pathLst>
              <a:path w="12211942" h="1795485">
                <a:moveTo>
                  <a:pt x="0" y="0"/>
                </a:moveTo>
                <a:lnTo>
                  <a:pt x="12211941" y="0"/>
                </a:lnTo>
                <a:lnTo>
                  <a:pt x="12211941" y="1795486"/>
                </a:lnTo>
                <a:lnTo>
                  <a:pt x="0" y="17954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ECA255-51A7-D743-CEF4-2A9C168C04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482057" y="-796025"/>
            <a:ext cx="8749922" cy="1166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158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520728">
            <a:off x="11424712" y="144620"/>
            <a:ext cx="10635547" cy="1768160"/>
          </a:xfrm>
          <a:custGeom>
            <a:avLst/>
            <a:gdLst/>
            <a:ahLst/>
            <a:cxnLst/>
            <a:rect l="l" t="t" r="r" b="b"/>
            <a:pathLst>
              <a:path w="10635547" h="1768160">
                <a:moveTo>
                  <a:pt x="0" y="0"/>
                </a:moveTo>
                <a:lnTo>
                  <a:pt x="10635546" y="0"/>
                </a:lnTo>
                <a:lnTo>
                  <a:pt x="10635546" y="1768160"/>
                </a:lnTo>
                <a:lnTo>
                  <a:pt x="0" y="17681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834749">
            <a:off x="-792488" y="-978119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243381">
            <a:off x="15643419" y="7626518"/>
            <a:ext cx="3642376" cy="4013637"/>
          </a:xfrm>
          <a:custGeom>
            <a:avLst/>
            <a:gdLst/>
            <a:ahLst/>
            <a:cxnLst/>
            <a:rect l="l" t="t" r="r" b="b"/>
            <a:pathLst>
              <a:path w="3642376" h="4013637">
                <a:moveTo>
                  <a:pt x="0" y="0"/>
                </a:moveTo>
                <a:lnTo>
                  <a:pt x="3642376" y="0"/>
                </a:lnTo>
                <a:lnTo>
                  <a:pt x="3642376" y="4013638"/>
                </a:lnTo>
                <a:lnTo>
                  <a:pt x="0" y="40136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249193" y="243022"/>
            <a:ext cx="12211942" cy="7961449"/>
          </a:xfrm>
          <a:custGeom>
            <a:avLst/>
            <a:gdLst/>
            <a:ahLst/>
            <a:cxnLst/>
            <a:rect l="l" t="t" r="r" b="b"/>
            <a:pathLst>
              <a:path w="12211942" h="7961449">
                <a:moveTo>
                  <a:pt x="0" y="0"/>
                </a:moveTo>
                <a:lnTo>
                  <a:pt x="12211941" y="0"/>
                </a:lnTo>
                <a:lnTo>
                  <a:pt x="12211941" y="7961449"/>
                </a:lnTo>
                <a:lnTo>
                  <a:pt x="0" y="79614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249193" y="8204471"/>
            <a:ext cx="12211942" cy="1795485"/>
          </a:xfrm>
          <a:custGeom>
            <a:avLst/>
            <a:gdLst/>
            <a:ahLst/>
            <a:cxnLst/>
            <a:rect l="l" t="t" r="r" b="b"/>
            <a:pathLst>
              <a:path w="12211942" h="1795485">
                <a:moveTo>
                  <a:pt x="0" y="0"/>
                </a:moveTo>
                <a:lnTo>
                  <a:pt x="12211941" y="0"/>
                </a:lnTo>
                <a:lnTo>
                  <a:pt x="12211941" y="1795486"/>
                </a:lnTo>
                <a:lnTo>
                  <a:pt x="0" y="17954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75552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50901" y="2867353"/>
            <a:ext cx="16454374" cy="3829381"/>
          </a:xfrm>
          <a:custGeom>
            <a:avLst/>
            <a:gdLst/>
            <a:ahLst/>
            <a:cxnLst/>
            <a:rect l="l" t="t" r="r" b="b"/>
            <a:pathLst>
              <a:path w="16454374" h="3829381">
                <a:moveTo>
                  <a:pt x="0" y="0"/>
                </a:moveTo>
                <a:lnTo>
                  <a:pt x="16454373" y="0"/>
                </a:lnTo>
                <a:lnTo>
                  <a:pt x="16454373" y="3829381"/>
                </a:lnTo>
                <a:lnTo>
                  <a:pt x="0" y="382938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2185391">
            <a:off x="15923387" y="-1982571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2185391">
            <a:off x="928595" y="4720603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6411058">
            <a:off x="-1235670" y="-1507319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5109546" y="7150113"/>
            <a:ext cx="4391456" cy="4533116"/>
          </a:xfrm>
          <a:custGeom>
            <a:avLst/>
            <a:gdLst/>
            <a:ahLst/>
            <a:cxnLst/>
            <a:rect l="l" t="t" r="r" b="b"/>
            <a:pathLst>
              <a:path w="4391456" h="4533116">
                <a:moveTo>
                  <a:pt x="0" y="0"/>
                </a:moveTo>
                <a:lnTo>
                  <a:pt x="4391456" y="0"/>
                </a:lnTo>
                <a:lnTo>
                  <a:pt x="4391456" y="4533116"/>
                </a:lnTo>
                <a:lnTo>
                  <a:pt x="0" y="45331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1217665">
            <a:off x="-588298" y="6666078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1"/>
                </a:lnTo>
                <a:lnTo>
                  <a:pt x="0" y="433865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702371" y="4228484"/>
            <a:ext cx="14883258" cy="1450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76"/>
              </a:lnSpc>
            </a:pPr>
            <a:r>
              <a:rPr lang="en-US" sz="11771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CASGLIAD</a:t>
            </a:r>
          </a:p>
        </p:txBody>
      </p:sp>
      <p:sp>
        <p:nvSpPr>
          <p:cNvPr id="10" name="Freeform 10"/>
          <p:cNvSpPr/>
          <p:nvPr/>
        </p:nvSpPr>
        <p:spPr>
          <a:xfrm rot="-9555204">
            <a:off x="15478624" y="-865126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1" y="0"/>
                </a:lnTo>
                <a:lnTo>
                  <a:pt x="3096711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819683" y="289876"/>
            <a:ext cx="12648633" cy="9707249"/>
          </a:xfrm>
          <a:custGeom>
            <a:avLst/>
            <a:gdLst/>
            <a:ahLst/>
            <a:cxnLst/>
            <a:rect l="l" t="t" r="r" b="b"/>
            <a:pathLst>
              <a:path w="12648633" h="9707249">
                <a:moveTo>
                  <a:pt x="0" y="0"/>
                </a:moveTo>
                <a:lnTo>
                  <a:pt x="12648634" y="0"/>
                </a:lnTo>
                <a:lnTo>
                  <a:pt x="12648634" y="9707248"/>
                </a:lnTo>
                <a:lnTo>
                  <a:pt x="0" y="97072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9440"/>
            </a:stretch>
          </a:blipFill>
        </p:spPr>
      </p:sp>
      <p:sp>
        <p:nvSpPr>
          <p:cNvPr id="4" name="Freeform 4"/>
          <p:cNvSpPr/>
          <p:nvPr/>
        </p:nvSpPr>
        <p:spPr>
          <a:xfrm flipH="1" flipV="1">
            <a:off x="-3253285" y="6899606"/>
            <a:ext cx="16230600" cy="5274945"/>
          </a:xfrm>
          <a:custGeom>
            <a:avLst/>
            <a:gdLst/>
            <a:ahLst/>
            <a:cxnLst/>
            <a:rect l="l" t="t" r="r" b="b"/>
            <a:pathLst>
              <a:path w="16230600" h="5274945">
                <a:moveTo>
                  <a:pt x="16230600" y="5274945"/>
                </a:moveTo>
                <a:lnTo>
                  <a:pt x="0" y="5274945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5274945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057400" y="-2619490"/>
            <a:ext cx="16230600" cy="5274945"/>
          </a:xfrm>
          <a:custGeom>
            <a:avLst/>
            <a:gdLst/>
            <a:ahLst/>
            <a:cxnLst/>
            <a:rect l="l" t="t" r="r" b="b"/>
            <a:pathLst>
              <a:path w="16230600" h="5274945">
                <a:moveTo>
                  <a:pt x="0" y="0"/>
                </a:moveTo>
                <a:lnTo>
                  <a:pt x="16230600" y="0"/>
                </a:lnTo>
                <a:lnTo>
                  <a:pt x="16230600" y="5274945"/>
                </a:lnTo>
                <a:lnTo>
                  <a:pt x="0" y="527494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573560">
            <a:off x="-1628692" y="3690331"/>
            <a:ext cx="3765042" cy="8229600"/>
          </a:xfrm>
          <a:custGeom>
            <a:avLst/>
            <a:gdLst/>
            <a:ahLst/>
            <a:cxnLst/>
            <a:rect l="l" t="t" r="r" b="b"/>
            <a:pathLst>
              <a:path w="3765042" h="8229600">
                <a:moveTo>
                  <a:pt x="0" y="0"/>
                </a:moveTo>
                <a:lnTo>
                  <a:pt x="3765042" y="0"/>
                </a:lnTo>
                <a:lnTo>
                  <a:pt x="376504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522611">
            <a:off x="13938722" y="-3495849"/>
            <a:ext cx="3765042" cy="8229600"/>
          </a:xfrm>
          <a:custGeom>
            <a:avLst/>
            <a:gdLst/>
            <a:ahLst/>
            <a:cxnLst/>
            <a:rect l="l" t="t" r="r" b="b"/>
            <a:pathLst>
              <a:path w="3765042" h="8229600">
                <a:moveTo>
                  <a:pt x="0" y="0"/>
                </a:moveTo>
                <a:lnTo>
                  <a:pt x="3765042" y="0"/>
                </a:lnTo>
                <a:lnTo>
                  <a:pt x="376504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3098274" y="3691582"/>
            <a:ext cx="12091453" cy="3313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FFFFFF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AMSER</a:t>
            </a:r>
          </a:p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FFFFFF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CWESTIYNNAU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98274" y="3586194"/>
            <a:ext cx="12091453" cy="3313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AMSER</a:t>
            </a:r>
          </a:p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CWESTIYNNAU</a:t>
            </a:r>
          </a:p>
        </p:txBody>
      </p:sp>
      <p:sp>
        <p:nvSpPr>
          <p:cNvPr id="10" name="Freeform 10"/>
          <p:cNvSpPr/>
          <p:nvPr/>
        </p:nvSpPr>
        <p:spPr>
          <a:xfrm rot="-128213">
            <a:off x="10441845" y="-237145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0" y="0"/>
                </a:moveTo>
                <a:lnTo>
                  <a:pt x="10138044" y="0"/>
                </a:lnTo>
                <a:lnTo>
                  <a:pt x="10138044" y="2217697"/>
                </a:lnTo>
                <a:lnTo>
                  <a:pt x="0" y="22176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226342" flipH="1">
            <a:off x="-2249338" y="8888276"/>
            <a:ext cx="10138043" cy="2217697"/>
          </a:xfrm>
          <a:custGeom>
            <a:avLst/>
            <a:gdLst/>
            <a:ahLst/>
            <a:cxnLst/>
            <a:rect l="l" t="t" r="r" b="b"/>
            <a:pathLst>
              <a:path w="10138043" h="2217697">
                <a:moveTo>
                  <a:pt x="10138043" y="0"/>
                </a:moveTo>
                <a:lnTo>
                  <a:pt x="0" y="0"/>
                </a:lnTo>
                <a:lnTo>
                  <a:pt x="0" y="2217697"/>
                </a:lnTo>
                <a:lnTo>
                  <a:pt x="10138043" y="2217697"/>
                </a:lnTo>
                <a:lnTo>
                  <a:pt x="10138043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1891097">
            <a:off x="15710944" y="6387848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6135905">
            <a:off x="-818503" y="-861174"/>
            <a:ext cx="3096711" cy="4338650"/>
          </a:xfrm>
          <a:custGeom>
            <a:avLst/>
            <a:gdLst/>
            <a:ahLst/>
            <a:cxnLst/>
            <a:rect l="l" t="t" r="r" b="b"/>
            <a:pathLst>
              <a:path w="3096711" h="4338650">
                <a:moveTo>
                  <a:pt x="0" y="0"/>
                </a:moveTo>
                <a:lnTo>
                  <a:pt x="3096712" y="0"/>
                </a:lnTo>
                <a:lnTo>
                  <a:pt x="3096712" y="4338650"/>
                </a:lnTo>
                <a:lnTo>
                  <a:pt x="0" y="433865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732077" y="708587"/>
            <a:ext cx="12823845" cy="8869826"/>
          </a:xfrm>
          <a:custGeom>
            <a:avLst/>
            <a:gdLst/>
            <a:ahLst/>
            <a:cxnLst/>
            <a:rect l="l" t="t" r="r" b="b"/>
            <a:pathLst>
              <a:path w="12823845" h="8869826">
                <a:moveTo>
                  <a:pt x="0" y="0"/>
                </a:moveTo>
                <a:lnTo>
                  <a:pt x="12823846" y="0"/>
                </a:lnTo>
                <a:lnTo>
                  <a:pt x="12823846" y="8869826"/>
                </a:lnTo>
                <a:lnTo>
                  <a:pt x="0" y="88698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723437">
            <a:off x="2393441" y="1949386"/>
            <a:ext cx="5533802" cy="6388227"/>
          </a:xfrm>
          <a:custGeom>
            <a:avLst/>
            <a:gdLst/>
            <a:ahLst/>
            <a:cxnLst/>
            <a:rect l="l" t="t" r="r" b="b"/>
            <a:pathLst>
              <a:path w="5533802" h="6388227">
                <a:moveTo>
                  <a:pt x="0" y="0"/>
                </a:moveTo>
                <a:lnTo>
                  <a:pt x="5533802" y="0"/>
                </a:lnTo>
                <a:lnTo>
                  <a:pt x="5533802" y="6388228"/>
                </a:lnTo>
                <a:lnTo>
                  <a:pt x="0" y="63882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025851" y="3065879"/>
            <a:ext cx="12236297" cy="4155243"/>
          </a:xfrm>
          <a:custGeom>
            <a:avLst/>
            <a:gdLst/>
            <a:ahLst/>
            <a:cxnLst/>
            <a:rect l="l" t="t" r="r" b="b"/>
            <a:pathLst>
              <a:path w="12236297" h="4155243">
                <a:moveTo>
                  <a:pt x="0" y="0"/>
                </a:moveTo>
                <a:lnTo>
                  <a:pt x="12236298" y="0"/>
                </a:lnTo>
                <a:lnTo>
                  <a:pt x="12236298" y="4155242"/>
                </a:lnTo>
                <a:lnTo>
                  <a:pt x="0" y="415524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6125660" y="-1294508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604698" y="2820292"/>
            <a:ext cx="2763774" cy="8229600"/>
          </a:xfrm>
          <a:custGeom>
            <a:avLst/>
            <a:gdLst/>
            <a:ahLst/>
            <a:cxnLst/>
            <a:rect l="l" t="t" r="r" b="b"/>
            <a:pathLst>
              <a:path w="2763774" h="8229600">
                <a:moveTo>
                  <a:pt x="0" y="0"/>
                </a:moveTo>
                <a:lnTo>
                  <a:pt x="2763774" y="0"/>
                </a:lnTo>
                <a:lnTo>
                  <a:pt x="276377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2434611" y="5143500"/>
            <a:ext cx="2474221" cy="2554034"/>
          </a:xfrm>
          <a:custGeom>
            <a:avLst/>
            <a:gdLst/>
            <a:ahLst/>
            <a:cxnLst/>
            <a:rect l="l" t="t" r="r" b="b"/>
            <a:pathLst>
              <a:path w="2474221" h="2554034">
                <a:moveTo>
                  <a:pt x="0" y="0"/>
                </a:moveTo>
                <a:lnTo>
                  <a:pt x="2474221" y="0"/>
                </a:lnTo>
                <a:lnTo>
                  <a:pt x="2474221" y="2554034"/>
                </a:lnTo>
                <a:lnTo>
                  <a:pt x="0" y="255403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403708">
            <a:off x="5713381" y="8092057"/>
            <a:ext cx="14029994" cy="2332486"/>
          </a:xfrm>
          <a:custGeom>
            <a:avLst/>
            <a:gdLst/>
            <a:ahLst/>
            <a:cxnLst/>
            <a:rect l="l" t="t" r="r" b="b"/>
            <a:pathLst>
              <a:path w="14029994" h="2332486">
                <a:moveTo>
                  <a:pt x="0" y="0"/>
                </a:moveTo>
                <a:lnTo>
                  <a:pt x="14029993" y="0"/>
                </a:lnTo>
                <a:lnTo>
                  <a:pt x="14029993" y="2332486"/>
                </a:lnTo>
                <a:lnTo>
                  <a:pt x="0" y="233248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5979238" y="4484181"/>
            <a:ext cx="6329523" cy="1728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FFFFFF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DIOLCH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79238" y="4484181"/>
            <a:ext cx="6329523" cy="1728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91"/>
              </a:lnSpc>
            </a:pPr>
            <a:r>
              <a:rPr lang="en-US" sz="14035" b="1">
                <a:solidFill>
                  <a:srgbClr val="5E4840"/>
                </a:solidFill>
                <a:latin typeface="Crimson Pro Bold"/>
                <a:ea typeface="Crimson Pro Bold"/>
                <a:cs typeface="Crimson Pro Bold"/>
                <a:sym typeface="Crimson Pro Bold"/>
              </a:rPr>
              <a:t>DIOLCH</a:t>
            </a:r>
          </a:p>
        </p:txBody>
      </p:sp>
      <p:sp>
        <p:nvSpPr>
          <p:cNvPr id="12" name="Freeform 12"/>
          <p:cNvSpPr/>
          <p:nvPr/>
        </p:nvSpPr>
        <p:spPr>
          <a:xfrm rot="497645">
            <a:off x="13321251" y="3742148"/>
            <a:ext cx="2890223" cy="4188728"/>
          </a:xfrm>
          <a:custGeom>
            <a:avLst/>
            <a:gdLst/>
            <a:ahLst/>
            <a:cxnLst/>
            <a:rect l="l" t="t" r="r" b="b"/>
            <a:pathLst>
              <a:path w="2890223" h="4188728">
                <a:moveTo>
                  <a:pt x="0" y="0"/>
                </a:moveTo>
                <a:lnTo>
                  <a:pt x="2890222" y="0"/>
                </a:lnTo>
                <a:lnTo>
                  <a:pt x="2890222" y="4188728"/>
                </a:lnTo>
                <a:lnTo>
                  <a:pt x="0" y="418872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1429867">
            <a:off x="13810159" y="5932248"/>
            <a:ext cx="1912406" cy="1878938"/>
          </a:xfrm>
          <a:custGeom>
            <a:avLst/>
            <a:gdLst/>
            <a:ahLst/>
            <a:cxnLst/>
            <a:rect l="l" t="t" r="r" b="b"/>
            <a:pathLst>
              <a:path w="1912406" h="1878938">
                <a:moveTo>
                  <a:pt x="0" y="0"/>
                </a:moveTo>
                <a:lnTo>
                  <a:pt x="1912406" y="0"/>
                </a:lnTo>
                <a:lnTo>
                  <a:pt x="1912406" y="1878939"/>
                </a:lnTo>
                <a:lnTo>
                  <a:pt x="0" y="187893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1289360">
            <a:off x="-641680" y="7277513"/>
            <a:ext cx="2953261" cy="3888002"/>
          </a:xfrm>
          <a:custGeom>
            <a:avLst/>
            <a:gdLst/>
            <a:ahLst/>
            <a:cxnLst/>
            <a:rect l="l" t="t" r="r" b="b"/>
            <a:pathLst>
              <a:path w="2953261" h="3888002">
                <a:moveTo>
                  <a:pt x="0" y="0"/>
                </a:moveTo>
                <a:lnTo>
                  <a:pt x="2953261" y="0"/>
                </a:lnTo>
                <a:lnTo>
                  <a:pt x="2953261" y="3888001"/>
                </a:lnTo>
                <a:lnTo>
                  <a:pt x="0" y="388800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-9265592">
            <a:off x="15460863" y="-1269088"/>
            <a:ext cx="2953261" cy="3888002"/>
          </a:xfrm>
          <a:custGeom>
            <a:avLst/>
            <a:gdLst/>
            <a:ahLst/>
            <a:cxnLst/>
            <a:rect l="l" t="t" r="r" b="b"/>
            <a:pathLst>
              <a:path w="2953261" h="3888002">
                <a:moveTo>
                  <a:pt x="0" y="0"/>
                </a:moveTo>
                <a:lnTo>
                  <a:pt x="2953261" y="0"/>
                </a:lnTo>
                <a:lnTo>
                  <a:pt x="2953261" y="3888001"/>
                </a:lnTo>
                <a:lnTo>
                  <a:pt x="0" y="388800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-1106033">
            <a:off x="-5505406" y="-416254"/>
            <a:ext cx="14029994" cy="2332486"/>
          </a:xfrm>
          <a:custGeom>
            <a:avLst/>
            <a:gdLst/>
            <a:ahLst/>
            <a:cxnLst/>
            <a:rect l="l" t="t" r="r" b="b"/>
            <a:pathLst>
              <a:path w="14029994" h="2332486">
                <a:moveTo>
                  <a:pt x="0" y="0"/>
                </a:moveTo>
                <a:lnTo>
                  <a:pt x="14029994" y="0"/>
                </a:lnTo>
                <a:lnTo>
                  <a:pt x="14029994" y="2332487"/>
                </a:lnTo>
                <a:lnTo>
                  <a:pt x="0" y="233248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4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3022" y="-142875"/>
            <a:ext cx="7573699" cy="121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07"/>
              </a:lnSpc>
            </a:pPr>
            <a:r>
              <a:rPr lang="en-US" sz="7076" b="1">
                <a:solidFill>
                  <a:srgbClr val="5E4840"/>
                </a:solidFill>
                <a:latin typeface="Crimson Pro Heavy"/>
                <a:ea typeface="Crimson Pro Heavy"/>
                <a:cs typeface="Crimson Pro Heavy"/>
                <a:sym typeface="Crimson Pro Heavy"/>
              </a:rPr>
              <a:t>RHESTR CYFEIRIO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9123" y="1174852"/>
            <a:ext cx="17157789" cy="8799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Adams N. E. (2015). Bloom's taxonomy of cognitive learning objectives. Journal of the Medical Library Association : JMLA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Bandura, A. (1977). Self-efficacy: toward a Unifying Theory of Behavioral Change. Psychological Review, 84(2), pp.191–215. doi:https://doi.org/10.1037/0033-295X.84.2.191.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Black, P., (2003) Assessment for Learning: Putting it into practice, Maidenhead. Open University Press.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Black, P., Harrison C., Lee, C., Marshall, B., William, D. (2002) </a:t>
            </a:r>
            <a:r>
              <a:rPr lang="en-US" sz="2300" i="1">
                <a:solidFill>
                  <a:srgbClr val="5E4840"/>
                </a:solidFill>
                <a:latin typeface="Crimson Pro Italics"/>
                <a:ea typeface="Crimson Pro Italics"/>
                <a:cs typeface="Crimson Pro Italics"/>
                <a:sym typeface="Crimson Pro Italics"/>
              </a:rPr>
              <a:t>Working inside the black box, assesment for learning inside the classroom. </a:t>
            </a: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GL Assesment: Llundain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Dreikurs, R. (1957). Psychology in the classroom; a manual for teachers. Harper, New York.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Dweck, C. S. (2006). Mindset : the new psychology of success. Random House.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Sweller, J (2005) ‘Cognitive Load Theory and Complex Learning: Recent Developments and Future Directions’ Educational Psychology Review. Ar gael yn: https://www.researchgate.net/publication/227041792_Cognitive_Load_Theory_and_Complex_Learning_Recent_Developments_and_Future_Directions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Llywodraeth Cymru (2019). Beth sy’n newid mewn asesu? - Hwb. [online] Gov.wales. Ar gael yn: https://hwb.gov.wales/cwricwlwm-i-gymru/trefniadau-asesu/beth-syn-newid-mewn-asesu.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Llywodraeth Cymru (2025). Redirect Notice. [online] Google.com. Ar gael yn: https://www.google.com/url?sa=t&amp;source=web&amp;rct=j&amp;opi=89978449&amp;url=https://hwb.gov.wales/curriculum-for-wales&amp;ved=2ahUKEwjihOWvjvOKAxVRT0EAHfrnOAAQFnoECBkQAQ&amp;usg=AOvVaw2Ps6EpZzRUoYGz5EeMXCSy%5C.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Moll, L. C. (Ed.). (1990). Vygotsky and education : instructional implications and applications of sociohistorical psychology. Cambridge University Press.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Teachers’ Standards Guidance for School leaders, School Staff and Governing Bodies. Ar gael yn: https://assets.publishing.service.gov.uk/media/61b73d6c8fa8f50384489c9a/Teachers__Standards_Dec_2021.pdf.</a:t>
            </a:r>
          </a:p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5E4840"/>
                </a:solidFill>
                <a:latin typeface="Crimson Pro"/>
                <a:ea typeface="Crimson Pro"/>
                <a:cs typeface="Crimson Pro"/>
                <a:sym typeface="Crimson Pro"/>
              </a:rPr>
              <a:t>Wood, D. J., Bruner, J. S. and Ross, G. (1976). The role of tutoring in problem solving. Journal of Child Psychiatry and Psychology, 17(2), 89-100.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 5012 Asesu ar gyfer dysgu</dc:title>
  <cp:lastModifiedBy>Kacey Nicholson (2305007)</cp:lastModifiedBy>
  <cp:revision>3</cp:revision>
  <dcterms:created xsi:type="dcterms:W3CDTF">2006-08-16T00:00:00Z</dcterms:created>
  <dcterms:modified xsi:type="dcterms:W3CDTF">2025-01-23T23:14:48Z</dcterms:modified>
  <dc:identifier>DAGbn8Pf4Vw</dc:identifier>
</cp:coreProperties>
</file>