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6" r:id="rId1"/>
  </p:sldMasterIdLst>
  <p:notesMasterIdLst>
    <p:notesMasterId r:id="rId16"/>
  </p:notesMasterIdLst>
  <p:sldIdLst>
    <p:sldId id="282" r:id="rId2"/>
    <p:sldId id="296" r:id="rId3"/>
    <p:sldId id="283" r:id="rId4"/>
    <p:sldId id="284" r:id="rId5"/>
    <p:sldId id="285" r:id="rId6"/>
    <p:sldId id="286" r:id="rId7"/>
    <p:sldId id="287" r:id="rId8"/>
    <p:sldId id="288" r:id="rId9"/>
    <p:sldId id="289" r:id="rId10"/>
    <p:sldId id="290" r:id="rId11"/>
    <p:sldId id="291" r:id="rId12"/>
    <p:sldId id="293" r:id="rId13"/>
    <p:sldId id="294" r:id="rId14"/>
    <p:sldId id="29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022" autoAdjust="0"/>
  </p:normalViewPr>
  <p:slideViewPr>
    <p:cSldViewPr snapToGrid="0">
      <p:cViewPr varScale="1">
        <p:scale>
          <a:sx n="80" d="100"/>
          <a:sy n="80" d="100"/>
        </p:scale>
        <p:origin x="754" y="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747"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1048748"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DB7AFD-9F3B-4090-AFF4-2F43464040E2}" type="datetimeFigureOut">
              <a:rPr lang="en-IN" smtClean="0"/>
              <a:t>16-07-2024</a:t>
            </a:fld>
            <a:endParaRPr lang="en-IN"/>
          </a:p>
        </p:txBody>
      </p:sp>
      <p:sp>
        <p:nvSpPr>
          <p:cNvPr id="1048749"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1048750"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751"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1048752"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80ACF26-DE91-4F0B-923E-8A516B80FF74}"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9" name="Slide Image Placeholder 1"/>
          <p:cNvSpPr>
            <a:spLocks noGrp="1" noRot="1" noChangeAspect="1"/>
          </p:cNvSpPr>
          <p:nvPr>
            <p:ph type="sldImg"/>
          </p:nvPr>
        </p:nvSpPr>
        <p:spPr/>
      </p:sp>
      <p:sp>
        <p:nvSpPr>
          <p:cNvPr id="1048590" name="Notes Placeholder 2"/>
          <p:cNvSpPr>
            <a:spLocks noGrp="1"/>
          </p:cNvSpPr>
          <p:nvPr>
            <p:ph type="body" idx="1"/>
          </p:nvPr>
        </p:nvSpPr>
        <p:spPr/>
        <p:txBody>
          <a:bodyPr/>
          <a:lstStyle/>
          <a:p>
            <a:endParaRPr lang="en-IN" dirty="0"/>
          </a:p>
        </p:txBody>
      </p:sp>
      <p:sp>
        <p:nvSpPr>
          <p:cNvPr id="1048591" name="Slide Number Placeholder 3"/>
          <p:cNvSpPr>
            <a:spLocks noGrp="1"/>
          </p:cNvSpPr>
          <p:nvPr>
            <p:ph type="sldNum" sz="quarter" idx="10"/>
          </p:nvPr>
        </p:nvSpPr>
        <p:spPr/>
        <p:txBody>
          <a:bodyPr/>
          <a:lstStyle/>
          <a:p>
            <a:fld id="{680ACF26-DE91-4F0B-923E-8A516B80FF74}" type="slidenum">
              <a:rPr lang="en-IN" smtClean="0"/>
              <a:t>1</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9" name="Slide Image Placeholder 1"/>
          <p:cNvSpPr>
            <a:spLocks noGrp="1" noRot="1" noChangeAspect="1"/>
          </p:cNvSpPr>
          <p:nvPr>
            <p:ph type="sldImg"/>
          </p:nvPr>
        </p:nvSpPr>
        <p:spPr/>
      </p:sp>
      <p:sp>
        <p:nvSpPr>
          <p:cNvPr id="1048600"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The presentation will also discuss the benefits of technology-based training in employee learning. Moreover, the impact of implementing advanced technologies in employee learning and development will also be assessed here.   </a:t>
            </a:r>
            <a:endParaRPr lang="en-IN" sz="1200" kern="1200" dirty="0">
              <a:solidFill>
                <a:schemeClr val="tx1"/>
              </a:solidFill>
              <a:effectLst/>
              <a:latin typeface="+mn-lt"/>
              <a:ea typeface="+mn-ea"/>
              <a:cs typeface="+mn-cs"/>
            </a:endParaRPr>
          </a:p>
          <a:p>
            <a:endParaRPr lang="en-IN" dirty="0"/>
          </a:p>
        </p:txBody>
      </p:sp>
      <p:sp>
        <p:nvSpPr>
          <p:cNvPr id="1048601" name="Slide Number Placeholder 3"/>
          <p:cNvSpPr>
            <a:spLocks noGrp="1"/>
          </p:cNvSpPr>
          <p:nvPr>
            <p:ph type="sldNum" sz="quarter" idx="10"/>
          </p:nvPr>
        </p:nvSpPr>
        <p:spPr/>
        <p:txBody>
          <a:bodyPr/>
          <a:lstStyle/>
          <a:p>
            <a:fld id="{680ACF26-DE91-4F0B-923E-8A516B80FF74}" type="slidenum">
              <a:rPr lang="en-IN" smtClean="0"/>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4" name="Slide Image Placeholder 1"/>
          <p:cNvSpPr>
            <a:spLocks noGrp="1" noRot="1" noChangeAspect="1"/>
          </p:cNvSpPr>
          <p:nvPr>
            <p:ph type="sldImg"/>
          </p:nvPr>
        </p:nvSpPr>
        <p:spPr/>
      </p:sp>
      <p:sp>
        <p:nvSpPr>
          <p:cNvPr id="1048605"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Digital training programs have become more cost-effective by reducing the costs related to traditional physical training such as accommodations and travel allowance for individual employees and printed materials. </a:t>
            </a:r>
            <a:endParaRPr lang="en-IN" sz="1200" kern="1200" dirty="0">
              <a:solidFill>
                <a:schemeClr val="tx1"/>
              </a:solidFill>
              <a:effectLst/>
              <a:latin typeface="+mn-lt"/>
              <a:ea typeface="+mn-ea"/>
              <a:cs typeface="+mn-cs"/>
            </a:endParaRPr>
          </a:p>
          <a:p>
            <a:endParaRPr lang="en-IN" dirty="0"/>
          </a:p>
        </p:txBody>
      </p:sp>
      <p:sp>
        <p:nvSpPr>
          <p:cNvPr id="1048606" name="Slide Number Placeholder 3"/>
          <p:cNvSpPr>
            <a:spLocks noGrp="1"/>
          </p:cNvSpPr>
          <p:nvPr>
            <p:ph type="sldNum" sz="quarter" idx="10"/>
          </p:nvPr>
        </p:nvSpPr>
        <p:spPr/>
        <p:txBody>
          <a:bodyPr/>
          <a:lstStyle/>
          <a:p>
            <a:fld id="{680ACF26-DE91-4F0B-923E-8A516B80FF74}" type="slidenum">
              <a:rPr lang="en-IN" smtClean="0"/>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9" name="Slide Image Placeholder 1"/>
          <p:cNvSpPr>
            <a:spLocks noGrp="1" noRot="1" noChangeAspect="1"/>
          </p:cNvSpPr>
          <p:nvPr>
            <p:ph type="sldImg"/>
          </p:nvPr>
        </p:nvSpPr>
        <p:spPr/>
      </p:sp>
      <p:sp>
        <p:nvSpPr>
          <p:cNvPr id="1048610"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Hence, technology has become extremely important in learning and development programs to make them more immersive, flexible, accessible, personalised and effective.</a:t>
            </a:r>
            <a:endParaRPr lang="en-IN" dirty="0"/>
          </a:p>
        </p:txBody>
      </p:sp>
      <p:sp>
        <p:nvSpPr>
          <p:cNvPr id="1048611" name="Slide Number Placeholder 3"/>
          <p:cNvSpPr>
            <a:spLocks noGrp="1"/>
          </p:cNvSpPr>
          <p:nvPr>
            <p:ph type="sldNum" sz="quarter" idx="5"/>
          </p:nvPr>
        </p:nvSpPr>
        <p:spPr/>
        <p:txBody>
          <a:bodyPr/>
          <a:lstStyle/>
          <a:p>
            <a:fld id="{680ACF26-DE91-4F0B-923E-8A516B80FF74}" type="slidenum">
              <a:rPr lang="en-IN" smtClean="0"/>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4" name="Slide Image Placeholder 1"/>
          <p:cNvSpPr>
            <a:spLocks noGrp="1" noRot="1" noChangeAspect="1"/>
          </p:cNvSpPr>
          <p:nvPr>
            <p:ph type="sldImg"/>
          </p:nvPr>
        </p:nvSpPr>
        <p:spPr/>
      </p:sp>
      <p:sp>
        <p:nvSpPr>
          <p:cNvPr id="1048615"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Hence, technology-based digital training programs benefit employees by reducing costs and enhancing scalability.    </a:t>
            </a:r>
            <a:endParaRPr lang="en-IN" sz="1200" kern="1200" dirty="0">
              <a:solidFill>
                <a:schemeClr val="tx1"/>
              </a:solidFill>
              <a:effectLst/>
              <a:latin typeface="+mn-lt"/>
              <a:ea typeface="+mn-ea"/>
              <a:cs typeface="+mn-cs"/>
            </a:endParaRPr>
          </a:p>
          <a:p>
            <a:endParaRPr lang="en-IN" dirty="0"/>
          </a:p>
        </p:txBody>
      </p:sp>
      <p:sp>
        <p:nvSpPr>
          <p:cNvPr id="1048616" name="Slide Number Placeholder 3"/>
          <p:cNvSpPr>
            <a:spLocks noGrp="1"/>
          </p:cNvSpPr>
          <p:nvPr>
            <p:ph type="sldNum" sz="quarter" idx="5"/>
          </p:nvPr>
        </p:nvSpPr>
        <p:spPr/>
        <p:txBody>
          <a:bodyPr/>
          <a:lstStyle/>
          <a:p>
            <a:fld id="{680ACF26-DE91-4F0B-923E-8A516B80FF74}" type="slidenum">
              <a:rPr lang="en-IN" smtClean="0"/>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9" name="Slide Image Placeholder 1"/>
          <p:cNvSpPr>
            <a:spLocks noGrp="1" noRot="1" noChangeAspect="1"/>
          </p:cNvSpPr>
          <p:nvPr>
            <p:ph type="sldImg"/>
          </p:nvPr>
        </p:nvSpPr>
        <p:spPr/>
      </p:sp>
      <p:sp>
        <p:nvSpPr>
          <p:cNvPr id="1048620"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Hence, technology benefits employee learning by making e-learning modules more effective and enjoyable.          </a:t>
            </a:r>
            <a:endParaRPr lang="en-IN" sz="1200" kern="1200" dirty="0">
              <a:solidFill>
                <a:schemeClr val="tx1"/>
              </a:solidFill>
              <a:effectLst/>
              <a:latin typeface="+mn-lt"/>
              <a:ea typeface="+mn-ea"/>
              <a:cs typeface="+mn-cs"/>
            </a:endParaRPr>
          </a:p>
          <a:p>
            <a:endParaRPr lang="en-IN" dirty="0"/>
          </a:p>
        </p:txBody>
      </p:sp>
      <p:sp>
        <p:nvSpPr>
          <p:cNvPr id="1048621" name="Slide Number Placeholder 3"/>
          <p:cNvSpPr>
            <a:spLocks noGrp="1"/>
          </p:cNvSpPr>
          <p:nvPr>
            <p:ph type="sldNum" sz="quarter" idx="5"/>
          </p:nvPr>
        </p:nvSpPr>
        <p:spPr/>
        <p:txBody>
          <a:bodyPr/>
          <a:lstStyle/>
          <a:p>
            <a:fld id="{680ACF26-DE91-4F0B-923E-8A516B80FF74}" type="slidenum">
              <a:rPr lang="en-IN" smtClean="0"/>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4" name="Slide Image Placeholder 1"/>
          <p:cNvSpPr>
            <a:spLocks noGrp="1" noRot="1" noChangeAspect="1"/>
          </p:cNvSpPr>
          <p:nvPr>
            <p:ph type="sldImg"/>
          </p:nvPr>
        </p:nvSpPr>
        <p:spPr/>
      </p:sp>
      <p:sp>
        <p:nvSpPr>
          <p:cNvPr id="1048625"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Moreover, these training programs mostly involve chat functions, communication tools and discussion forums to foster collective learning through peer and trainer communication.   </a:t>
            </a:r>
            <a:endParaRPr lang="en-IN" sz="1200" kern="1200" dirty="0">
              <a:solidFill>
                <a:schemeClr val="tx1"/>
              </a:solidFill>
              <a:effectLst/>
              <a:latin typeface="+mn-lt"/>
              <a:ea typeface="+mn-ea"/>
              <a:cs typeface="+mn-cs"/>
            </a:endParaRPr>
          </a:p>
          <a:p>
            <a:endParaRPr lang="en-IN" dirty="0"/>
          </a:p>
        </p:txBody>
      </p:sp>
      <p:sp>
        <p:nvSpPr>
          <p:cNvPr id="1048626" name="Slide Number Placeholder 3"/>
          <p:cNvSpPr>
            <a:spLocks noGrp="1"/>
          </p:cNvSpPr>
          <p:nvPr>
            <p:ph type="sldNum" sz="quarter" idx="5"/>
          </p:nvPr>
        </p:nvSpPr>
        <p:spPr/>
        <p:txBody>
          <a:bodyPr/>
          <a:lstStyle/>
          <a:p>
            <a:fld id="{680ACF26-DE91-4F0B-923E-8A516B80FF74}" type="slidenum">
              <a:rPr lang="en-IN" smtClean="0"/>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9" name="Slide Image Placeholder 1"/>
          <p:cNvSpPr>
            <a:spLocks noGrp="1" noRot="1" noChangeAspect="1"/>
          </p:cNvSpPr>
          <p:nvPr>
            <p:ph type="sldImg"/>
          </p:nvPr>
        </p:nvSpPr>
        <p:spPr/>
      </p:sp>
      <p:sp>
        <p:nvSpPr>
          <p:cNvPr id="1048630"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Hence, data analytics and LMS optimise personalised learning experiences through digital learning programs by considering individual strengths, weaknesses, and learning styles. </a:t>
            </a:r>
            <a:endParaRPr lang="en-IN" sz="1200" kern="1200" dirty="0">
              <a:solidFill>
                <a:schemeClr val="tx1"/>
              </a:solidFill>
              <a:effectLst/>
              <a:latin typeface="+mn-lt"/>
              <a:ea typeface="+mn-ea"/>
              <a:cs typeface="+mn-cs"/>
            </a:endParaRPr>
          </a:p>
          <a:p>
            <a:endParaRPr lang="en-IN" dirty="0"/>
          </a:p>
        </p:txBody>
      </p:sp>
      <p:sp>
        <p:nvSpPr>
          <p:cNvPr id="1048631" name="Slide Number Placeholder 3"/>
          <p:cNvSpPr>
            <a:spLocks noGrp="1"/>
          </p:cNvSpPr>
          <p:nvPr>
            <p:ph type="sldNum" sz="quarter" idx="5"/>
          </p:nvPr>
        </p:nvSpPr>
        <p:spPr/>
        <p:txBody>
          <a:bodyPr/>
          <a:lstStyle/>
          <a:p>
            <a:fld id="{680ACF26-DE91-4F0B-923E-8A516B80FF74}" type="slidenum">
              <a:rPr lang="en-IN" smtClean="0"/>
              <a:t>9</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4" name="Slide Image Placeholder 1"/>
          <p:cNvSpPr>
            <a:spLocks noGrp="1" noRot="1" noChangeAspect="1"/>
          </p:cNvSpPr>
          <p:nvPr>
            <p:ph type="sldImg"/>
          </p:nvPr>
        </p:nvSpPr>
        <p:spPr/>
      </p:sp>
      <p:sp>
        <p:nvSpPr>
          <p:cNvPr id="1048635"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Therefore, technology-driven training programs directly influence employee learning effectiveness at the individual level.</a:t>
            </a:r>
            <a:endParaRPr lang="en-IN" sz="1200" kern="1200" dirty="0">
              <a:solidFill>
                <a:schemeClr val="tx1"/>
              </a:solidFill>
              <a:effectLst/>
              <a:latin typeface="+mn-lt"/>
              <a:ea typeface="+mn-ea"/>
              <a:cs typeface="+mn-cs"/>
            </a:endParaRPr>
          </a:p>
          <a:p>
            <a:endParaRPr lang="en-US" dirty="0"/>
          </a:p>
        </p:txBody>
      </p:sp>
      <p:sp>
        <p:nvSpPr>
          <p:cNvPr id="1048636" name="Slide Number Placeholder 3"/>
          <p:cNvSpPr>
            <a:spLocks noGrp="1"/>
          </p:cNvSpPr>
          <p:nvPr>
            <p:ph type="sldNum" sz="quarter" idx="10"/>
          </p:nvPr>
        </p:nvSpPr>
        <p:spPr/>
        <p:txBody>
          <a:bodyPr/>
          <a:lstStyle/>
          <a:p>
            <a:fld id="{680ACF26-DE91-4F0B-923E-8A516B80FF74}" type="slidenum">
              <a:rPr lang="en-IN" smtClean="0"/>
              <a:t>10</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9" name="Slide Image Placeholder 1"/>
          <p:cNvSpPr>
            <a:spLocks noGrp="1" noRot="1" noChangeAspect="1"/>
          </p:cNvSpPr>
          <p:nvPr>
            <p:ph type="sldImg"/>
          </p:nvPr>
        </p:nvSpPr>
        <p:spPr/>
      </p:sp>
      <p:sp>
        <p:nvSpPr>
          <p:cNvPr id="1048640"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Overall, technology-driven training enables employees to acquire new skills whenever they require by balancing work life. </a:t>
            </a:r>
            <a:endParaRPr lang="en-IN" sz="1200" kern="1200" dirty="0">
              <a:solidFill>
                <a:schemeClr val="tx1"/>
              </a:solidFill>
              <a:effectLst/>
              <a:latin typeface="+mn-lt"/>
              <a:ea typeface="+mn-ea"/>
              <a:cs typeface="+mn-cs"/>
            </a:endParaRPr>
          </a:p>
          <a:p>
            <a:endParaRPr lang="en-US" dirty="0"/>
          </a:p>
        </p:txBody>
      </p:sp>
      <p:sp>
        <p:nvSpPr>
          <p:cNvPr id="1048641" name="Slide Number Placeholder 3"/>
          <p:cNvSpPr>
            <a:spLocks noGrp="1"/>
          </p:cNvSpPr>
          <p:nvPr>
            <p:ph type="sldNum" sz="quarter" idx="10"/>
          </p:nvPr>
        </p:nvSpPr>
        <p:spPr/>
        <p:txBody>
          <a:bodyPr/>
          <a:lstStyle/>
          <a:p>
            <a:fld id="{680ACF26-DE91-4F0B-923E-8A516B80FF74}" type="slidenum">
              <a:rPr lang="en-IN" smtClean="0"/>
              <a:t>11</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4" name="Slide Image Placeholder 1"/>
          <p:cNvSpPr>
            <a:spLocks noGrp="1" noRot="1" noChangeAspect="1"/>
          </p:cNvSpPr>
          <p:nvPr>
            <p:ph type="sldImg"/>
          </p:nvPr>
        </p:nvSpPr>
        <p:spPr/>
      </p:sp>
      <p:sp>
        <p:nvSpPr>
          <p:cNvPr id="1048645"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Furthermore, the impact of technology-based learning on employees has also been assessed in this presentation.  </a:t>
            </a:r>
            <a:endParaRPr lang="en-IN" sz="1200" kern="1200" dirty="0">
              <a:solidFill>
                <a:schemeClr val="tx1"/>
              </a:solidFill>
              <a:effectLst/>
              <a:latin typeface="+mn-lt"/>
              <a:ea typeface="+mn-ea"/>
              <a:cs typeface="+mn-cs"/>
            </a:endParaRPr>
          </a:p>
          <a:p>
            <a:endParaRPr lang="en-IN" dirty="0"/>
          </a:p>
        </p:txBody>
      </p:sp>
      <p:sp>
        <p:nvSpPr>
          <p:cNvPr id="1048646" name="Slide Number Placeholder 3"/>
          <p:cNvSpPr>
            <a:spLocks noGrp="1"/>
          </p:cNvSpPr>
          <p:nvPr>
            <p:ph type="sldNum" sz="quarter" idx="10"/>
          </p:nvPr>
        </p:nvSpPr>
        <p:spPr/>
        <p:txBody>
          <a:bodyPr/>
          <a:lstStyle/>
          <a:p>
            <a:fld id="{680ACF26-DE91-4F0B-923E-8A516B80FF74}" type="slidenum">
              <a:rPr lang="en-IN" smtClean="0"/>
              <a:t>12</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9" name="Slide Image Placeholder 1"/>
          <p:cNvSpPr>
            <a:spLocks noGrp="1" noRot="1" noChangeAspect="1"/>
          </p:cNvSpPr>
          <p:nvPr>
            <p:ph type="sldImg"/>
          </p:nvPr>
        </p:nvSpPr>
        <p:spPr/>
      </p:sp>
      <p:sp>
        <p:nvSpPr>
          <p:cNvPr id="1048650" name="Notes Placeholder 2"/>
          <p:cNvSpPr>
            <a:spLocks noGrp="1"/>
          </p:cNvSpPr>
          <p:nvPr>
            <p:ph type="body" idx="1"/>
          </p:nvPr>
        </p:nvSpPr>
        <p:spPr/>
        <p:txBody>
          <a:bodyPr/>
          <a:lstStyle/>
          <a:p>
            <a:endParaRPr lang="en-IN" dirty="0"/>
          </a:p>
        </p:txBody>
      </p:sp>
      <p:sp>
        <p:nvSpPr>
          <p:cNvPr id="1048651" name="Slide Number Placeholder 3"/>
          <p:cNvSpPr>
            <a:spLocks noGrp="1"/>
          </p:cNvSpPr>
          <p:nvPr>
            <p:ph type="sldNum" sz="quarter" idx="10"/>
          </p:nvPr>
        </p:nvSpPr>
        <p:spPr/>
        <p:txBody>
          <a:bodyPr/>
          <a:lstStyle/>
          <a:p>
            <a:fld id="{680ACF26-DE91-4F0B-923E-8A516B80FF74}" type="slidenum">
              <a:rPr lang="en-IN" smtClean="0"/>
              <a:t>13</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583"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1048584"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48585" name="Date Placeholder 3"/>
          <p:cNvSpPr>
            <a:spLocks noGrp="1"/>
          </p:cNvSpPr>
          <p:nvPr>
            <p:ph type="dt" sz="half" idx="10"/>
          </p:nvPr>
        </p:nvSpPr>
        <p:spPr/>
        <p:txBody>
          <a:bodyPr/>
          <a:lstStyle/>
          <a:p>
            <a:fld id="{A7FFD4A9-A9B6-47A2-A9CB-8DEB3264CEED}" type="datetimeFigureOut">
              <a:rPr lang="en-US" smtClean="0"/>
              <a:t>7/16/2024</a:t>
            </a:fld>
            <a:endParaRPr lang="en-US"/>
          </a:p>
        </p:txBody>
      </p:sp>
      <p:sp>
        <p:nvSpPr>
          <p:cNvPr id="1048586" name="Footer Placeholder 4"/>
          <p:cNvSpPr>
            <a:spLocks noGrp="1"/>
          </p:cNvSpPr>
          <p:nvPr>
            <p:ph type="ftr" sz="quarter" idx="11"/>
          </p:nvPr>
        </p:nvSpPr>
        <p:spPr/>
        <p:txBody>
          <a:bodyPr/>
          <a:lstStyle/>
          <a:p>
            <a:endParaRPr lang="en-US"/>
          </a:p>
        </p:txBody>
      </p:sp>
      <p:sp>
        <p:nvSpPr>
          <p:cNvPr id="1048587" name="Slide Number Placeholder 5"/>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592" name="Title 1"/>
          <p:cNvSpPr>
            <a:spLocks noGrp="1"/>
          </p:cNvSpPr>
          <p:nvPr>
            <p:ph type="title"/>
          </p:nvPr>
        </p:nvSpPr>
        <p:spPr/>
        <p:txBody>
          <a:bodyPr/>
          <a:lstStyle/>
          <a:p>
            <a:r>
              <a:rPr lang="en-US"/>
              <a:t>Click to edit Master title style</a:t>
            </a:r>
            <a:endParaRPr lang="en-US" dirty="0"/>
          </a:p>
        </p:txBody>
      </p:sp>
      <p:sp>
        <p:nvSpPr>
          <p:cNvPr id="104859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94" name="Date Placeholder 3"/>
          <p:cNvSpPr>
            <a:spLocks noGrp="1"/>
          </p:cNvSpPr>
          <p:nvPr>
            <p:ph type="dt" sz="half" idx="10"/>
          </p:nvPr>
        </p:nvSpPr>
        <p:spPr/>
        <p:txBody>
          <a:bodyPr/>
          <a:lstStyle/>
          <a:p>
            <a:fld id="{A7FFD4A9-A9B6-47A2-A9CB-8DEB3264CEED}" type="datetimeFigureOut">
              <a:rPr lang="en-US" smtClean="0"/>
              <a:t>7/16/2024</a:t>
            </a:fld>
            <a:endParaRPr lang="en-US"/>
          </a:p>
        </p:txBody>
      </p:sp>
      <p:sp>
        <p:nvSpPr>
          <p:cNvPr id="1048595" name="Footer Placeholder 4"/>
          <p:cNvSpPr>
            <a:spLocks noGrp="1"/>
          </p:cNvSpPr>
          <p:nvPr>
            <p:ph type="ftr" sz="quarter" idx="11"/>
          </p:nvPr>
        </p:nvSpPr>
        <p:spPr/>
        <p:txBody>
          <a:bodyPr/>
          <a:lstStyle/>
          <a:p>
            <a:endParaRPr lang="en-US"/>
          </a:p>
        </p:txBody>
      </p:sp>
      <p:sp>
        <p:nvSpPr>
          <p:cNvPr id="1048596" name="Slide Number Placeholder 5"/>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685"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1048686"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87" name="Date Placeholder 3"/>
          <p:cNvSpPr>
            <a:spLocks noGrp="1"/>
          </p:cNvSpPr>
          <p:nvPr>
            <p:ph type="dt" sz="half" idx="10"/>
          </p:nvPr>
        </p:nvSpPr>
        <p:spPr/>
        <p:txBody>
          <a:bodyPr/>
          <a:lstStyle/>
          <a:p>
            <a:fld id="{A7FFD4A9-A9B6-47A2-A9CB-8DEB3264CEED}" type="datetimeFigureOut">
              <a:rPr lang="en-US" smtClean="0"/>
              <a:t>7/16/2024</a:t>
            </a:fld>
            <a:endParaRPr lang="en-US"/>
          </a:p>
        </p:txBody>
      </p:sp>
      <p:sp>
        <p:nvSpPr>
          <p:cNvPr id="1048688" name="Footer Placeholder 4"/>
          <p:cNvSpPr>
            <a:spLocks noGrp="1"/>
          </p:cNvSpPr>
          <p:nvPr>
            <p:ph type="ftr" sz="quarter" idx="11"/>
          </p:nvPr>
        </p:nvSpPr>
        <p:spPr/>
        <p:txBody>
          <a:bodyPr/>
          <a:lstStyle/>
          <a:p>
            <a:endParaRPr lang="en-US"/>
          </a:p>
        </p:txBody>
      </p:sp>
      <p:sp>
        <p:nvSpPr>
          <p:cNvPr id="1048689" name="Slide Number Placeholder 5"/>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720" name="Title 1"/>
          <p:cNvSpPr>
            <a:spLocks noGrp="1"/>
          </p:cNvSpPr>
          <p:nvPr>
            <p:ph type="title"/>
          </p:nvPr>
        </p:nvSpPr>
        <p:spPr/>
        <p:txBody>
          <a:bodyPr/>
          <a:lstStyle/>
          <a:p>
            <a:r>
              <a:rPr lang="en-US"/>
              <a:t>Click to edit Master title style</a:t>
            </a:r>
            <a:endParaRPr lang="en-US" dirty="0"/>
          </a:p>
        </p:txBody>
      </p:sp>
      <p:sp>
        <p:nvSpPr>
          <p:cNvPr id="1048721"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22"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23" name="Date Placeholder 4"/>
          <p:cNvSpPr>
            <a:spLocks noGrp="1"/>
          </p:cNvSpPr>
          <p:nvPr>
            <p:ph type="dt" sz="half" idx="10"/>
          </p:nvPr>
        </p:nvSpPr>
        <p:spPr/>
        <p:txBody>
          <a:bodyPr/>
          <a:lstStyle/>
          <a:p>
            <a:fld id="{A7FFD4A9-A9B6-47A2-A9CB-8DEB3264CEED}" type="datetimeFigureOut">
              <a:rPr lang="en-US" smtClean="0"/>
              <a:t>7/16/2024</a:t>
            </a:fld>
            <a:endParaRPr lang="en-US"/>
          </a:p>
        </p:txBody>
      </p:sp>
      <p:sp>
        <p:nvSpPr>
          <p:cNvPr id="1048724" name="Footer Placeholder 5"/>
          <p:cNvSpPr>
            <a:spLocks noGrp="1"/>
          </p:cNvSpPr>
          <p:nvPr>
            <p:ph type="ftr" sz="quarter" idx="11"/>
          </p:nvPr>
        </p:nvSpPr>
        <p:spPr/>
        <p:txBody>
          <a:bodyPr/>
          <a:lstStyle/>
          <a:p>
            <a:endParaRPr lang="en-US"/>
          </a:p>
        </p:txBody>
      </p:sp>
      <p:sp>
        <p:nvSpPr>
          <p:cNvPr id="1048725" name="Slide Number Placeholder 6"/>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90" name="Title 1"/>
          <p:cNvSpPr>
            <a:spLocks noGrp="1"/>
          </p:cNvSpPr>
          <p:nvPr>
            <p:ph type="title"/>
          </p:nvPr>
        </p:nvSpPr>
        <p:spPr/>
        <p:txBody>
          <a:bodyPr/>
          <a:lstStyle/>
          <a:p>
            <a:r>
              <a:rPr lang="en-US"/>
              <a:t>Click to edit Master title style</a:t>
            </a:r>
            <a:endParaRPr lang="en-US" dirty="0"/>
          </a:p>
        </p:txBody>
      </p:sp>
      <p:sp>
        <p:nvSpPr>
          <p:cNvPr id="1048691"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92"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93"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94"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95" name="Date Placeholder 6"/>
          <p:cNvSpPr>
            <a:spLocks noGrp="1"/>
          </p:cNvSpPr>
          <p:nvPr>
            <p:ph type="dt" sz="half" idx="10"/>
          </p:nvPr>
        </p:nvSpPr>
        <p:spPr/>
        <p:txBody>
          <a:bodyPr/>
          <a:lstStyle/>
          <a:p>
            <a:fld id="{A7FFD4A9-A9B6-47A2-A9CB-8DEB3264CEED}" type="datetimeFigureOut">
              <a:rPr lang="en-US" smtClean="0"/>
              <a:t>7/16/2024</a:t>
            </a:fld>
            <a:endParaRPr lang="en-US"/>
          </a:p>
        </p:txBody>
      </p:sp>
      <p:sp>
        <p:nvSpPr>
          <p:cNvPr id="1048696" name="Footer Placeholder 7"/>
          <p:cNvSpPr>
            <a:spLocks noGrp="1"/>
          </p:cNvSpPr>
          <p:nvPr>
            <p:ph type="ftr" sz="quarter" idx="11"/>
          </p:nvPr>
        </p:nvSpPr>
        <p:spPr/>
        <p:txBody>
          <a:bodyPr/>
          <a:lstStyle/>
          <a:p>
            <a:endParaRPr lang="en-US"/>
          </a:p>
        </p:txBody>
      </p:sp>
      <p:sp>
        <p:nvSpPr>
          <p:cNvPr id="1048697" name="Slide Number Placeholder 8"/>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52" name="Title 1"/>
          <p:cNvSpPr>
            <a:spLocks noGrp="1"/>
          </p:cNvSpPr>
          <p:nvPr>
            <p:ph type="title"/>
          </p:nvPr>
        </p:nvSpPr>
        <p:spPr/>
        <p:txBody>
          <a:bodyPr/>
          <a:lstStyle/>
          <a:p>
            <a:r>
              <a:rPr lang="en-US"/>
              <a:t>Click to edit Master title style</a:t>
            </a:r>
            <a:endParaRPr lang="en-US" dirty="0"/>
          </a:p>
        </p:txBody>
      </p:sp>
      <p:sp>
        <p:nvSpPr>
          <p:cNvPr id="1048653" name="Date Placeholder 2"/>
          <p:cNvSpPr>
            <a:spLocks noGrp="1"/>
          </p:cNvSpPr>
          <p:nvPr>
            <p:ph type="dt" sz="half" idx="10"/>
          </p:nvPr>
        </p:nvSpPr>
        <p:spPr/>
        <p:txBody>
          <a:bodyPr/>
          <a:lstStyle/>
          <a:p>
            <a:fld id="{A7FFD4A9-A9B6-47A2-A9CB-8DEB3264CEED}" type="datetimeFigureOut">
              <a:rPr lang="en-US" smtClean="0"/>
              <a:t>7/16/2024</a:t>
            </a:fld>
            <a:endParaRPr lang="en-US"/>
          </a:p>
        </p:txBody>
      </p:sp>
      <p:sp>
        <p:nvSpPr>
          <p:cNvPr id="1048654" name="Footer Placeholder 3"/>
          <p:cNvSpPr>
            <a:spLocks noGrp="1"/>
          </p:cNvSpPr>
          <p:nvPr>
            <p:ph type="ftr" sz="quarter" idx="11"/>
          </p:nvPr>
        </p:nvSpPr>
        <p:spPr/>
        <p:txBody>
          <a:bodyPr/>
          <a:lstStyle/>
          <a:p>
            <a:endParaRPr lang="en-US"/>
          </a:p>
        </p:txBody>
      </p:sp>
      <p:sp>
        <p:nvSpPr>
          <p:cNvPr id="1048655" name="Slide Number Placeholder 4"/>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698" name="Date Placeholder 1"/>
          <p:cNvSpPr>
            <a:spLocks noGrp="1"/>
          </p:cNvSpPr>
          <p:nvPr>
            <p:ph type="dt" sz="half" idx="10"/>
          </p:nvPr>
        </p:nvSpPr>
        <p:spPr/>
        <p:txBody>
          <a:bodyPr/>
          <a:lstStyle/>
          <a:p>
            <a:fld id="{A7FFD4A9-A9B6-47A2-A9CB-8DEB3264CEED}" type="datetimeFigureOut">
              <a:rPr lang="en-US" smtClean="0"/>
              <a:t>7/16/2024</a:t>
            </a:fld>
            <a:endParaRPr lang="en-US"/>
          </a:p>
        </p:txBody>
      </p:sp>
      <p:sp>
        <p:nvSpPr>
          <p:cNvPr id="1048699" name="Footer Placeholder 2"/>
          <p:cNvSpPr>
            <a:spLocks noGrp="1"/>
          </p:cNvSpPr>
          <p:nvPr>
            <p:ph type="ftr" sz="quarter" idx="11"/>
          </p:nvPr>
        </p:nvSpPr>
        <p:spPr/>
        <p:txBody>
          <a:bodyPr/>
          <a:lstStyle/>
          <a:p>
            <a:endParaRPr lang="en-US"/>
          </a:p>
        </p:txBody>
      </p:sp>
      <p:sp>
        <p:nvSpPr>
          <p:cNvPr id="1048700" name="Slide Number Placeholder 3"/>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736"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1048737"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38"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39" name="Date Placeholder 4"/>
          <p:cNvSpPr>
            <a:spLocks noGrp="1"/>
          </p:cNvSpPr>
          <p:nvPr>
            <p:ph type="dt" sz="half" idx="10"/>
          </p:nvPr>
        </p:nvSpPr>
        <p:spPr/>
        <p:txBody>
          <a:bodyPr/>
          <a:lstStyle/>
          <a:p>
            <a:fld id="{A7FFD4A9-A9B6-47A2-A9CB-8DEB3264CEED}" type="datetimeFigureOut">
              <a:rPr lang="en-US" smtClean="0"/>
              <a:t>7/16/2024</a:t>
            </a:fld>
            <a:endParaRPr lang="en-US"/>
          </a:p>
        </p:txBody>
      </p:sp>
      <p:sp>
        <p:nvSpPr>
          <p:cNvPr id="1048740" name="Footer Placeholder 5"/>
          <p:cNvSpPr>
            <a:spLocks noGrp="1"/>
          </p:cNvSpPr>
          <p:nvPr>
            <p:ph type="ftr" sz="quarter" idx="11"/>
          </p:nvPr>
        </p:nvSpPr>
        <p:spPr/>
        <p:txBody>
          <a:bodyPr/>
          <a:lstStyle/>
          <a:p>
            <a:endParaRPr lang="en-US"/>
          </a:p>
        </p:txBody>
      </p:sp>
      <p:sp>
        <p:nvSpPr>
          <p:cNvPr id="1048741" name="Slide Number Placeholder 6"/>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666"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1048667"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68"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69" name="Date Placeholder 4"/>
          <p:cNvSpPr>
            <a:spLocks noGrp="1"/>
          </p:cNvSpPr>
          <p:nvPr>
            <p:ph type="dt" sz="half" idx="10"/>
          </p:nvPr>
        </p:nvSpPr>
        <p:spPr/>
        <p:txBody>
          <a:bodyPr/>
          <a:lstStyle/>
          <a:p>
            <a:fld id="{A7FFD4A9-A9B6-47A2-A9CB-8DEB3264CEED}" type="datetimeFigureOut">
              <a:rPr lang="en-US" smtClean="0"/>
              <a:t>7/16/2024</a:t>
            </a:fld>
            <a:endParaRPr lang="en-US"/>
          </a:p>
        </p:txBody>
      </p:sp>
      <p:sp>
        <p:nvSpPr>
          <p:cNvPr id="1048670" name="Footer Placeholder 5"/>
          <p:cNvSpPr>
            <a:spLocks noGrp="1"/>
          </p:cNvSpPr>
          <p:nvPr>
            <p:ph type="ftr" sz="quarter" idx="11"/>
          </p:nvPr>
        </p:nvSpPr>
        <p:spPr/>
        <p:txBody>
          <a:bodyPr/>
          <a:lstStyle/>
          <a:p>
            <a:endParaRPr lang="en-US"/>
          </a:p>
        </p:txBody>
      </p:sp>
      <p:sp>
        <p:nvSpPr>
          <p:cNvPr id="1048671" name="Slide Number Placeholder 6"/>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1048714"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1048715"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716"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17" name="Date Placeholder 4"/>
          <p:cNvSpPr>
            <a:spLocks noGrp="1"/>
          </p:cNvSpPr>
          <p:nvPr>
            <p:ph type="dt" sz="half" idx="10"/>
          </p:nvPr>
        </p:nvSpPr>
        <p:spPr/>
        <p:txBody>
          <a:bodyPr/>
          <a:lstStyle/>
          <a:p>
            <a:fld id="{A7FFD4A9-A9B6-47A2-A9CB-8DEB3264CEED}" type="datetimeFigureOut">
              <a:rPr lang="en-US" smtClean="0"/>
              <a:t>7/16/2024</a:t>
            </a:fld>
            <a:endParaRPr lang="en-US"/>
          </a:p>
        </p:txBody>
      </p:sp>
      <p:sp>
        <p:nvSpPr>
          <p:cNvPr id="1048718" name="Footer Placeholder 5"/>
          <p:cNvSpPr>
            <a:spLocks noGrp="1"/>
          </p:cNvSpPr>
          <p:nvPr>
            <p:ph type="ftr" sz="quarter" idx="11"/>
          </p:nvPr>
        </p:nvSpPr>
        <p:spPr/>
        <p:txBody>
          <a:bodyPr/>
          <a:lstStyle/>
          <a:p>
            <a:endParaRPr lang="en-US"/>
          </a:p>
        </p:txBody>
      </p:sp>
      <p:sp>
        <p:nvSpPr>
          <p:cNvPr id="1048719" name="Slide Number Placeholder 6"/>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1048661"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1048662"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63" name="Date Placeholder 3"/>
          <p:cNvSpPr>
            <a:spLocks noGrp="1"/>
          </p:cNvSpPr>
          <p:nvPr>
            <p:ph type="dt" sz="half" idx="10"/>
          </p:nvPr>
        </p:nvSpPr>
        <p:spPr/>
        <p:txBody>
          <a:bodyPr/>
          <a:lstStyle/>
          <a:p>
            <a:fld id="{A7FFD4A9-A9B6-47A2-A9CB-8DEB3264CEED}" type="datetimeFigureOut">
              <a:rPr lang="en-US" smtClean="0"/>
              <a:t>7/16/2024</a:t>
            </a:fld>
            <a:endParaRPr lang="en-US"/>
          </a:p>
        </p:txBody>
      </p:sp>
      <p:sp>
        <p:nvSpPr>
          <p:cNvPr id="1048664" name="Footer Placeholder 4"/>
          <p:cNvSpPr>
            <a:spLocks noGrp="1"/>
          </p:cNvSpPr>
          <p:nvPr>
            <p:ph type="ftr" sz="quarter" idx="11"/>
          </p:nvPr>
        </p:nvSpPr>
        <p:spPr/>
        <p:txBody>
          <a:bodyPr/>
          <a:lstStyle/>
          <a:p>
            <a:endParaRPr lang="en-US"/>
          </a:p>
        </p:txBody>
      </p:sp>
      <p:sp>
        <p:nvSpPr>
          <p:cNvPr id="1048665" name="Slide Number Placeholder 5"/>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048706"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48707"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48708"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09" name="Date Placeholder 3"/>
          <p:cNvSpPr>
            <a:spLocks noGrp="1"/>
          </p:cNvSpPr>
          <p:nvPr>
            <p:ph type="dt" sz="half" idx="10"/>
          </p:nvPr>
        </p:nvSpPr>
        <p:spPr/>
        <p:txBody>
          <a:bodyPr/>
          <a:lstStyle/>
          <a:p>
            <a:fld id="{A7FFD4A9-A9B6-47A2-A9CB-8DEB3264CEED}" type="datetimeFigureOut">
              <a:rPr lang="en-US" smtClean="0"/>
              <a:t>7/16/2024</a:t>
            </a:fld>
            <a:endParaRPr lang="en-US"/>
          </a:p>
        </p:txBody>
      </p:sp>
      <p:sp>
        <p:nvSpPr>
          <p:cNvPr id="1048710" name="Footer Placeholder 4"/>
          <p:cNvSpPr>
            <a:spLocks noGrp="1"/>
          </p:cNvSpPr>
          <p:nvPr>
            <p:ph type="ftr" sz="quarter" idx="11"/>
          </p:nvPr>
        </p:nvSpPr>
        <p:spPr/>
        <p:txBody>
          <a:bodyPr/>
          <a:lstStyle/>
          <a:p>
            <a:endParaRPr lang="en-US"/>
          </a:p>
        </p:txBody>
      </p:sp>
      <p:sp>
        <p:nvSpPr>
          <p:cNvPr id="1048711" name="Slide Number Placeholder 5"/>
          <p:cNvSpPr>
            <a:spLocks noGrp="1"/>
          </p:cNvSpPr>
          <p:nvPr>
            <p:ph type="sldNum" sz="quarter" idx="12"/>
          </p:nvPr>
        </p:nvSpPr>
        <p:spPr/>
        <p:txBody>
          <a:bodyPr/>
          <a:lstStyle/>
          <a:p>
            <a:fld id="{30345078-87DA-4447-BF35-1F6BF21F1934}" type="slidenum">
              <a:rPr lang="en-US" smtClean="0"/>
              <a:t>‹#›</a:t>
            </a:fld>
            <a:endParaRPr lang="en-US"/>
          </a:p>
        </p:txBody>
      </p:sp>
      <p:sp>
        <p:nvSpPr>
          <p:cNvPr id="10487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048713"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1048656"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1048657"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58" name="Date Placeholder 3"/>
          <p:cNvSpPr>
            <a:spLocks noGrp="1"/>
          </p:cNvSpPr>
          <p:nvPr>
            <p:ph type="dt" sz="half" idx="10"/>
          </p:nvPr>
        </p:nvSpPr>
        <p:spPr/>
        <p:txBody>
          <a:bodyPr/>
          <a:lstStyle/>
          <a:p>
            <a:fld id="{A7FFD4A9-A9B6-47A2-A9CB-8DEB3264CEED}" type="datetimeFigureOut">
              <a:rPr lang="en-US" smtClean="0"/>
              <a:t>7/16/2024</a:t>
            </a:fld>
            <a:endParaRPr lang="en-US"/>
          </a:p>
        </p:txBody>
      </p:sp>
      <p:sp>
        <p:nvSpPr>
          <p:cNvPr id="1048659" name="Footer Placeholder 4"/>
          <p:cNvSpPr>
            <a:spLocks noGrp="1"/>
          </p:cNvSpPr>
          <p:nvPr>
            <p:ph type="ftr" sz="quarter" idx="11"/>
          </p:nvPr>
        </p:nvSpPr>
        <p:spPr/>
        <p:txBody>
          <a:bodyPr/>
          <a:lstStyle/>
          <a:p>
            <a:endParaRPr lang="en-US"/>
          </a:p>
        </p:txBody>
      </p:sp>
      <p:sp>
        <p:nvSpPr>
          <p:cNvPr id="1048660" name="Slide Number Placeholder 5"/>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048726"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1048727"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728"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29"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730"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31"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732"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3145730" name="Straight Connector 16"/>
          <p:cNvCxnSpPr>
            <a:cxnSpLocks/>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3145731" name="Straight Connector 17"/>
          <p:cNvCxnSpPr>
            <a:cxnSpLocks/>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048733" name="Date Placeholder 3"/>
          <p:cNvSpPr>
            <a:spLocks noGrp="1"/>
          </p:cNvSpPr>
          <p:nvPr>
            <p:ph type="dt" sz="half" idx="10"/>
          </p:nvPr>
        </p:nvSpPr>
        <p:spPr/>
        <p:txBody>
          <a:bodyPr/>
          <a:lstStyle/>
          <a:p>
            <a:fld id="{A7FFD4A9-A9B6-47A2-A9CB-8DEB3264CEED}" type="datetimeFigureOut">
              <a:rPr lang="en-US" smtClean="0"/>
              <a:t>7/16/2024</a:t>
            </a:fld>
            <a:endParaRPr lang="en-US"/>
          </a:p>
        </p:txBody>
      </p:sp>
      <p:sp>
        <p:nvSpPr>
          <p:cNvPr id="1048734" name="Footer Placeholder 4"/>
          <p:cNvSpPr>
            <a:spLocks noGrp="1"/>
          </p:cNvSpPr>
          <p:nvPr>
            <p:ph type="ftr" sz="quarter" idx="11"/>
          </p:nvPr>
        </p:nvSpPr>
        <p:spPr/>
        <p:txBody>
          <a:bodyPr/>
          <a:lstStyle/>
          <a:p>
            <a:endParaRPr lang="en-US"/>
          </a:p>
        </p:txBody>
      </p:sp>
      <p:sp>
        <p:nvSpPr>
          <p:cNvPr id="1048735" name="Slide Number Placeholder 5"/>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104867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104867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74"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75"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76"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77"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78"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79"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80"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81"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3145728" name="Straight Connector 18"/>
          <p:cNvCxnSpPr>
            <a:cxnSpLocks/>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3145729" name="Straight Connector 19"/>
          <p:cNvCxnSpPr>
            <a:cxnSpLocks/>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048682" name="Date Placeholder 3"/>
          <p:cNvSpPr>
            <a:spLocks noGrp="1"/>
          </p:cNvSpPr>
          <p:nvPr>
            <p:ph type="dt" sz="half" idx="10"/>
          </p:nvPr>
        </p:nvSpPr>
        <p:spPr/>
        <p:txBody>
          <a:bodyPr/>
          <a:lstStyle/>
          <a:p>
            <a:fld id="{A7FFD4A9-A9B6-47A2-A9CB-8DEB3264CEED}" type="datetimeFigureOut">
              <a:rPr lang="en-US" smtClean="0"/>
              <a:t>7/16/2024</a:t>
            </a:fld>
            <a:endParaRPr lang="en-US"/>
          </a:p>
        </p:txBody>
      </p:sp>
      <p:sp>
        <p:nvSpPr>
          <p:cNvPr id="1048683" name="Footer Placeholder 4"/>
          <p:cNvSpPr>
            <a:spLocks noGrp="1"/>
          </p:cNvSpPr>
          <p:nvPr>
            <p:ph type="ftr" sz="quarter" idx="11"/>
          </p:nvPr>
        </p:nvSpPr>
        <p:spPr/>
        <p:txBody>
          <a:bodyPr/>
          <a:lstStyle/>
          <a:p>
            <a:endParaRPr lang="en-US"/>
          </a:p>
        </p:txBody>
      </p:sp>
      <p:sp>
        <p:nvSpPr>
          <p:cNvPr id="1048684" name="Slide Number Placeholder 5"/>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742" name="Title 1"/>
          <p:cNvSpPr>
            <a:spLocks noGrp="1"/>
          </p:cNvSpPr>
          <p:nvPr>
            <p:ph type="title"/>
          </p:nvPr>
        </p:nvSpPr>
        <p:spPr/>
        <p:txBody>
          <a:bodyPr/>
          <a:lstStyle/>
          <a:p>
            <a:r>
              <a:rPr lang="en-US"/>
              <a:t>Click to edit Master title style</a:t>
            </a:r>
            <a:endParaRPr lang="en-US" dirty="0"/>
          </a:p>
        </p:txBody>
      </p:sp>
      <p:sp>
        <p:nvSpPr>
          <p:cNvPr id="104874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44" name="Date Placeholder 3"/>
          <p:cNvSpPr>
            <a:spLocks noGrp="1"/>
          </p:cNvSpPr>
          <p:nvPr>
            <p:ph type="dt" sz="half" idx="10"/>
          </p:nvPr>
        </p:nvSpPr>
        <p:spPr/>
        <p:txBody>
          <a:bodyPr/>
          <a:lstStyle/>
          <a:p>
            <a:fld id="{A7FFD4A9-A9B6-47A2-A9CB-8DEB3264CEED}" type="datetimeFigureOut">
              <a:rPr lang="en-US" smtClean="0"/>
              <a:t>7/16/2024</a:t>
            </a:fld>
            <a:endParaRPr lang="en-US"/>
          </a:p>
        </p:txBody>
      </p:sp>
      <p:sp>
        <p:nvSpPr>
          <p:cNvPr id="1048745" name="Footer Placeholder 4"/>
          <p:cNvSpPr>
            <a:spLocks noGrp="1"/>
          </p:cNvSpPr>
          <p:nvPr>
            <p:ph type="ftr" sz="quarter" idx="11"/>
          </p:nvPr>
        </p:nvSpPr>
        <p:spPr/>
        <p:txBody>
          <a:bodyPr/>
          <a:lstStyle/>
          <a:p>
            <a:endParaRPr lang="en-US"/>
          </a:p>
        </p:txBody>
      </p:sp>
      <p:sp>
        <p:nvSpPr>
          <p:cNvPr id="1048746" name="Slide Number Placeholder 5"/>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701"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1048702"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03" name="Date Placeholder 3"/>
          <p:cNvSpPr>
            <a:spLocks noGrp="1"/>
          </p:cNvSpPr>
          <p:nvPr>
            <p:ph type="dt" sz="half" idx="10"/>
          </p:nvPr>
        </p:nvSpPr>
        <p:spPr/>
        <p:txBody>
          <a:bodyPr/>
          <a:lstStyle/>
          <a:p>
            <a:fld id="{A7FFD4A9-A9B6-47A2-A9CB-8DEB3264CEED}" type="datetimeFigureOut">
              <a:rPr lang="en-US" smtClean="0"/>
              <a:t>7/16/2024</a:t>
            </a:fld>
            <a:endParaRPr lang="en-US"/>
          </a:p>
        </p:txBody>
      </p:sp>
      <p:sp>
        <p:nvSpPr>
          <p:cNvPr id="1048704" name="Footer Placeholder 4"/>
          <p:cNvSpPr>
            <a:spLocks noGrp="1"/>
          </p:cNvSpPr>
          <p:nvPr>
            <p:ph type="ftr" sz="quarter" idx="11"/>
          </p:nvPr>
        </p:nvSpPr>
        <p:spPr/>
        <p:txBody>
          <a:bodyPr/>
          <a:lstStyle/>
          <a:p>
            <a:endParaRPr lang="en-US"/>
          </a:p>
        </p:txBody>
      </p:sp>
      <p:sp>
        <p:nvSpPr>
          <p:cNvPr id="1048705" name="Slide Number Placeholder 5"/>
          <p:cNvSpPr>
            <a:spLocks noGrp="1"/>
          </p:cNvSpPr>
          <p:nvPr>
            <p:ph type="sldNum" sz="quarter" idx="12"/>
          </p:nvPr>
        </p:nvSpPr>
        <p:spPr/>
        <p:txBody>
          <a:bodyPr/>
          <a:lstStyle/>
          <a:p>
            <a:fld id="{30345078-87DA-4447-BF35-1F6BF21F193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2097152" name="Picture 7"/>
          <p:cNvPicPr>
            <a:picLocks noChangeAspect="1"/>
          </p:cNvPicPr>
          <p:nvPr/>
        </p:nvPicPr>
        <p:blipFill rotWithShape="1">
          <a:blip r:embed="rId19"/>
          <a:srcRect l="3613"/>
          <a:stretch>
            <a:fillRect/>
          </a:stretch>
        </p:blipFill>
        <p:spPr>
          <a:xfrm>
            <a:off x="0" y="2669685"/>
            <a:ext cx="4037012" cy="4188315"/>
          </a:xfrm>
          <a:prstGeom prst="rect">
            <a:avLst/>
          </a:prstGeom>
        </p:spPr>
      </p:pic>
      <p:pic>
        <p:nvPicPr>
          <p:cNvPr id="2097153" name="Picture 6"/>
          <p:cNvPicPr>
            <a:picLocks noChangeAspect="1"/>
          </p:cNvPicPr>
          <p:nvPr/>
        </p:nvPicPr>
        <p:blipFill rotWithShape="1">
          <a:blip r:embed="rId20"/>
          <a:srcRect l="35640"/>
          <a:stretch>
            <a:fillRect/>
          </a:stretch>
        </p:blipFill>
        <p:spPr>
          <a:xfrm>
            <a:off x="0" y="2892347"/>
            <a:ext cx="1522412" cy="2365453"/>
          </a:xfrm>
          <a:prstGeom prst="rect">
            <a:avLst/>
          </a:prstGeom>
        </p:spPr>
      </p:pic>
      <p:sp>
        <p:nvSpPr>
          <p:cNvPr id="104857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36000">
                <a:schemeClr val="bg2">
                  <a:lumMod val="60000"/>
                  <a:lumOff val="40000"/>
                  <a:alpha val="6000"/>
                </a:schemeClr>
              </a:gs>
              <a:gs pos="69000">
                <a:schemeClr val="bg2">
                  <a:lumMod val="60000"/>
                  <a:lumOff val="40000"/>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pic>
        <p:nvPicPr>
          <p:cNvPr id="2097154" name="Picture 8"/>
          <p:cNvPicPr>
            <a:picLocks noChangeAspect="1"/>
          </p:cNvPicPr>
          <p:nvPr/>
        </p:nvPicPr>
        <p:blipFill rotWithShape="1">
          <a:blip r:embed="rId21"/>
          <a:srcRect t="28813"/>
          <a:stretch>
            <a:fillRect/>
          </a:stretch>
        </p:blipFill>
        <p:spPr>
          <a:xfrm>
            <a:off x="7999412" y="0"/>
            <a:ext cx="1603387" cy="1141407"/>
          </a:xfrm>
          <a:prstGeom prst="rect">
            <a:avLst/>
          </a:prstGeom>
        </p:spPr>
      </p:pic>
      <p:pic>
        <p:nvPicPr>
          <p:cNvPr id="2097155" name="Picture 9"/>
          <p:cNvPicPr>
            <a:picLocks noChangeAspect="1"/>
          </p:cNvPicPr>
          <p:nvPr/>
        </p:nvPicPr>
        <p:blipFill rotWithShape="1">
          <a:blip r:embed="rId22"/>
          <a:srcRect b="23320"/>
          <a:stretch>
            <a:fillRect/>
          </a:stretch>
        </p:blipFill>
        <p:spPr>
          <a:xfrm>
            <a:off x="8605878" y="6096000"/>
            <a:ext cx="993734" cy="762000"/>
          </a:xfrm>
          <a:prstGeom prst="rect">
            <a:avLst/>
          </a:prstGeom>
        </p:spPr>
      </p:pic>
      <p:sp>
        <p:nvSpPr>
          <p:cNvPr id="1048577"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578"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1048579"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80"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7FFD4A9-A9B6-47A2-A9CB-8DEB3264CEED}" type="datetimeFigureOut">
              <a:rPr lang="en-US" smtClean="0"/>
              <a:t>7/16/2024</a:t>
            </a:fld>
            <a:endParaRPr lang="en-US"/>
          </a:p>
        </p:txBody>
      </p:sp>
      <p:sp>
        <p:nvSpPr>
          <p:cNvPr id="1048581"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1048582"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0345078-87DA-4447-BF35-1F6BF21F1934}"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orporate.walmart.com/news/2018/09/20/how-vr-is-transforming-the-way-we-train-associate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about.udemy.com/udemy-business/paypal-invests-in-workplace-skills-development-with-rollout-of-udemy-for-business/" TargetMode="External"/><Relationship Id="rId5" Type="http://schemas.openxmlformats.org/officeDocument/2006/relationships/hyperlink" Target="https://www.nissan-techinfo.com/dept.aspx?dept_id=226" TargetMode="External"/><Relationship Id="rId4" Type="http://schemas.openxmlformats.org/officeDocument/2006/relationships/hyperlink" Target="https://learn.microsoft.com/en-us/office365/servicedescriptions/workplace-analytics-service-description"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7000"/>
            <a:lum/>
          </a:blip>
          <a:srcRect/>
          <a:stretch>
            <a:fillRect t="-9000" b="-9000"/>
          </a:stretch>
        </a:blipFill>
        <a:effectLst/>
      </p:bgPr>
    </p:bg>
    <p:spTree>
      <p:nvGrpSpPr>
        <p:cNvPr id="1" name=""/>
        <p:cNvGrpSpPr/>
        <p:nvPr/>
      </p:nvGrpSpPr>
      <p:grpSpPr>
        <a:xfrm>
          <a:off x="0" y="0"/>
          <a:ext cx="0" cy="0"/>
          <a:chOff x="0" y="0"/>
          <a:chExt cx="0" cy="0"/>
        </a:xfrm>
      </p:grpSpPr>
      <p:sp>
        <p:nvSpPr>
          <p:cNvPr id="1048588" name="Title 1"/>
          <p:cNvSpPr>
            <a:spLocks noGrp="1"/>
          </p:cNvSpPr>
          <p:nvPr>
            <p:ph type="ctrTitle"/>
          </p:nvPr>
        </p:nvSpPr>
        <p:spPr>
          <a:xfrm>
            <a:off x="716280" y="2194560"/>
            <a:ext cx="10789920" cy="2225040"/>
          </a:xfrm>
        </p:spPr>
        <p:txBody>
          <a:bodyPr anchor="ctr">
            <a:noAutofit/>
          </a:bodyPr>
          <a:lstStyle/>
          <a:p>
            <a:pPr algn="ctr">
              <a:lnSpc>
                <a:spcPct val="150000"/>
              </a:lnSpc>
            </a:pPr>
            <a:r>
              <a:rPr lang="en-GB" sz="3600" b="1" dirty="0">
                <a:solidFill>
                  <a:schemeClr val="bg1"/>
                </a:solidFill>
                <a:latin typeface="Times New Roman" panose="02020603050405020304" pitchFamily="18" charset="0"/>
                <a:cs typeface="Times New Roman" panose="02020603050405020304" pitchFamily="18" charset="0"/>
              </a:rPr>
              <a:t>IMPACT OF TECHNOLOGY ON LEARNING AND DEVELOPMENT: INDIVIDUAL PRESENTATION</a:t>
            </a:r>
            <a:endParaRPr lang="en-US" sz="36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FE5E5D-67EB-C704-6BCE-34C96543C62B}"/>
              </a:ext>
            </a:extLst>
          </p:cNvPr>
          <p:cNvSpPr txBox="1"/>
          <p:nvPr/>
        </p:nvSpPr>
        <p:spPr>
          <a:xfrm>
            <a:off x="2000250" y="1962149"/>
            <a:ext cx="8705850" cy="2785058"/>
          </a:xfrm>
          <a:prstGeom prst="rect">
            <a:avLst/>
          </a:prstGeom>
          <a:noFill/>
        </p:spPr>
        <p:txBody>
          <a:bodyPr wrap="square">
            <a:spAutoFit/>
          </a:bodyPr>
          <a:lstStyle/>
          <a:p>
            <a:pPr>
              <a:lnSpc>
                <a:spcPct val="107000"/>
              </a:lnSpc>
              <a:spcAft>
                <a:spcPts val="800"/>
              </a:spcAft>
            </a:pPr>
            <a:r>
              <a:rPr lang="en-GB" sz="2800" b="1" dirty="0">
                <a:solidFill>
                  <a:srgbClr val="000000"/>
                </a:solidFill>
                <a:effectLst/>
                <a:highlight>
                  <a:srgbClr val="C0C0C0"/>
                </a:highlight>
                <a:latin typeface="Times New Roman" panose="02020603050405020304" pitchFamily="18" charset="0"/>
                <a:ea typeface="Times New Roman" panose="02020603050405020304" pitchFamily="18" charset="0"/>
              </a:rPr>
              <a:t>Name: Jannat</a:t>
            </a:r>
            <a:endParaRPr lang="en-IN" sz="2800" dirty="0">
              <a:effectLst/>
              <a:highlight>
                <a:srgbClr val="C0C0C0"/>
              </a:highlight>
              <a:latin typeface="Calibri" panose="020F0502020204030204" pitchFamily="34" charset="0"/>
              <a:ea typeface="Calibri" panose="020F0502020204030204" pitchFamily="34" charset="0"/>
            </a:endParaRPr>
          </a:p>
          <a:p>
            <a:pPr>
              <a:lnSpc>
                <a:spcPct val="107000"/>
              </a:lnSpc>
              <a:spcAft>
                <a:spcPts val="800"/>
              </a:spcAft>
            </a:pPr>
            <a:r>
              <a:rPr lang="en-GB" sz="2800" b="1" dirty="0">
                <a:solidFill>
                  <a:srgbClr val="000000"/>
                </a:solidFill>
                <a:effectLst/>
                <a:highlight>
                  <a:srgbClr val="C0C0C0"/>
                </a:highlight>
                <a:latin typeface="Times New Roman" panose="02020603050405020304" pitchFamily="18" charset="0"/>
                <a:ea typeface="Times New Roman" panose="02020603050405020304" pitchFamily="18" charset="0"/>
              </a:rPr>
              <a:t>Student ID- 2239865</a:t>
            </a:r>
            <a:endParaRPr lang="en-IN" sz="2800" dirty="0">
              <a:effectLst/>
              <a:highlight>
                <a:srgbClr val="C0C0C0"/>
              </a:highlight>
              <a:latin typeface="Calibri" panose="020F0502020204030204" pitchFamily="34" charset="0"/>
              <a:ea typeface="Calibri" panose="020F0502020204030204" pitchFamily="34" charset="0"/>
            </a:endParaRPr>
          </a:p>
          <a:p>
            <a:pPr>
              <a:lnSpc>
                <a:spcPct val="107000"/>
              </a:lnSpc>
              <a:spcAft>
                <a:spcPts val="800"/>
              </a:spcAft>
            </a:pPr>
            <a:r>
              <a:rPr lang="en-GB" sz="2800" b="1" dirty="0">
                <a:solidFill>
                  <a:srgbClr val="000000"/>
                </a:solidFill>
                <a:effectLst/>
                <a:highlight>
                  <a:srgbClr val="C0C0C0"/>
                </a:highlight>
                <a:latin typeface="Times New Roman" panose="02020603050405020304" pitchFamily="18" charset="0"/>
                <a:ea typeface="Times New Roman" panose="02020603050405020304" pitchFamily="18" charset="0"/>
              </a:rPr>
              <a:t>Module code: LCBB5004</a:t>
            </a:r>
            <a:endParaRPr lang="en-IN" sz="2800" dirty="0">
              <a:effectLst/>
              <a:highlight>
                <a:srgbClr val="C0C0C0"/>
              </a:highlight>
              <a:latin typeface="Calibri" panose="020F0502020204030204" pitchFamily="34" charset="0"/>
              <a:ea typeface="Calibri" panose="020F0502020204030204" pitchFamily="34" charset="0"/>
            </a:endParaRPr>
          </a:p>
          <a:p>
            <a:pPr>
              <a:lnSpc>
                <a:spcPct val="107000"/>
              </a:lnSpc>
              <a:spcAft>
                <a:spcPts val="800"/>
              </a:spcAft>
            </a:pPr>
            <a:r>
              <a:rPr lang="en-GB" sz="2800" b="1" dirty="0">
                <a:solidFill>
                  <a:srgbClr val="000000"/>
                </a:solidFill>
                <a:effectLst/>
                <a:highlight>
                  <a:srgbClr val="C0C0C0"/>
                </a:highlight>
                <a:latin typeface="Times New Roman" panose="02020603050405020304" pitchFamily="18" charset="0"/>
                <a:ea typeface="Times New Roman" panose="02020603050405020304" pitchFamily="18" charset="0"/>
              </a:rPr>
              <a:t>Module name: Managing People</a:t>
            </a:r>
            <a:endParaRPr lang="en-IN" sz="2800" dirty="0">
              <a:effectLst/>
              <a:highlight>
                <a:srgbClr val="C0C0C0"/>
              </a:highlight>
              <a:latin typeface="Calibri" panose="020F0502020204030204" pitchFamily="34" charset="0"/>
              <a:ea typeface="Calibri" panose="020F0502020204030204" pitchFamily="34" charset="0"/>
            </a:endParaRPr>
          </a:p>
          <a:p>
            <a:pPr>
              <a:lnSpc>
                <a:spcPct val="107000"/>
              </a:lnSpc>
              <a:spcAft>
                <a:spcPts val="800"/>
              </a:spcAft>
            </a:pPr>
            <a:r>
              <a:rPr lang="en-GB" sz="2800" b="1" dirty="0">
                <a:solidFill>
                  <a:srgbClr val="000000"/>
                </a:solidFill>
                <a:effectLst/>
                <a:highlight>
                  <a:srgbClr val="C0C0C0"/>
                </a:highlight>
                <a:latin typeface="Times New Roman" panose="02020603050405020304" pitchFamily="18" charset="0"/>
                <a:ea typeface="Times New Roman" panose="02020603050405020304" pitchFamily="18" charset="0"/>
              </a:rPr>
              <a:t>Lecturer</a:t>
            </a:r>
            <a:r>
              <a:rPr lang="en-GB" sz="2800" dirty="0">
                <a:solidFill>
                  <a:srgbClr val="000000"/>
                </a:solidFill>
                <a:effectLst/>
                <a:highlight>
                  <a:srgbClr val="C0C0C0"/>
                </a:highlight>
                <a:latin typeface="Times New Roman" panose="02020603050405020304" pitchFamily="18" charset="0"/>
                <a:ea typeface="Times New Roman" panose="02020603050405020304" pitchFamily="18" charset="0"/>
              </a:rPr>
              <a:t>: </a:t>
            </a:r>
            <a:r>
              <a:rPr lang="en-GB" sz="2800" b="1" dirty="0">
                <a:solidFill>
                  <a:srgbClr val="000000"/>
                </a:solidFill>
                <a:highlight>
                  <a:srgbClr val="C0C0C0"/>
                </a:highlight>
                <a:latin typeface="Times New Roman" panose="02020603050405020304" pitchFamily="18" charset="0"/>
                <a:ea typeface="Times New Roman" panose="02020603050405020304" pitchFamily="18" charset="0"/>
              </a:rPr>
              <a:t>Samuel Abah</a:t>
            </a:r>
            <a:endParaRPr lang="en-IN" sz="2800" dirty="0">
              <a:effectLst/>
              <a:highlight>
                <a:srgbClr val="C0C0C0"/>
              </a:highligh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46725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7" name="Title 1"/>
          <p:cNvSpPr>
            <a:spLocks noGrp="1"/>
          </p:cNvSpPr>
          <p:nvPr>
            <p:ph type="title"/>
          </p:nvPr>
        </p:nvSpPr>
        <p:spPr>
          <a:xfrm>
            <a:off x="838200" y="365125"/>
            <a:ext cx="10515600" cy="1067435"/>
          </a:xfrm>
        </p:spPr>
        <p:txBody>
          <a:bodyPr>
            <a:normAutofit/>
          </a:bodyPr>
          <a:lstStyle/>
          <a:p>
            <a:pPr algn="ctr"/>
            <a:r>
              <a:rPr lang="en-GB" sz="4000" b="1" dirty="0">
                <a:latin typeface="Times New Roman" panose="02020603050405020304" pitchFamily="18" charset="0"/>
                <a:cs typeface="Times New Roman" panose="02020603050405020304" pitchFamily="18" charset="0"/>
              </a:rPr>
              <a:t>Introduction</a:t>
            </a:r>
            <a:endParaRPr lang="en-US" sz="4000" b="1" dirty="0">
              <a:latin typeface="Times New Roman" panose="02020603050405020304" pitchFamily="18" charset="0"/>
              <a:cs typeface="Times New Roman" panose="02020603050405020304" pitchFamily="18" charset="0"/>
            </a:endParaRPr>
          </a:p>
        </p:txBody>
      </p:sp>
      <p:sp>
        <p:nvSpPr>
          <p:cNvPr id="1048598" name="Content Placeholder 2"/>
          <p:cNvSpPr>
            <a:spLocks noGrp="1"/>
          </p:cNvSpPr>
          <p:nvPr>
            <p:ph idx="1"/>
          </p:nvPr>
        </p:nvSpPr>
        <p:spPr>
          <a:xfrm>
            <a:off x="5364480" y="1615440"/>
            <a:ext cx="6492240" cy="4983480"/>
          </a:xfrm>
        </p:spPr>
        <p:txBody>
          <a:bodyPr>
            <a:normAutofit/>
          </a:bodyPr>
          <a:lstStyle/>
          <a:p>
            <a:pPr lvl="0" algn="just"/>
            <a:r>
              <a:rPr lang="en-GB" dirty="0">
                <a:latin typeface="Times New Roman" panose="02020603050405020304" pitchFamily="18" charset="0"/>
                <a:cs typeface="Times New Roman" panose="02020603050405020304" pitchFamily="18" charset="0"/>
              </a:rPr>
              <a:t>Advanced technologies bring significant improvement in employee learning and development in Industry 4.0.</a:t>
            </a:r>
            <a:endParaRPr lang="en-IN"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It has been identified that virtual training has become one of the integral parts of Industry 4.0 where global experts can easily conduct employee training from remote places across the globe (</a:t>
            </a:r>
            <a:r>
              <a:rPr lang="en-GB" dirty="0" err="1">
                <a:latin typeface="Times New Roman" panose="02020603050405020304" pitchFamily="18" charset="0"/>
                <a:cs typeface="Times New Roman" panose="02020603050405020304" pitchFamily="18" charset="0"/>
              </a:rPr>
              <a:t>Roldán</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2019).</a:t>
            </a:r>
            <a:endParaRPr lang="en-IN"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This study will analyse the importance of technology in organisational learning and development programs.</a:t>
            </a:r>
            <a:endParaRPr lang="en-IN" dirty="0">
              <a:latin typeface="Times New Roman" panose="02020603050405020304" pitchFamily="18" charset="0"/>
              <a:cs typeface="Times New Roman" panose="02020603050405020304" pitchFamily="18" charset="0"/>
            </a:endParaRPr>
          </a:p>
          <a:p>
            <a:pPr marL="0" lvl="0" indent="0" algn="just">
              <a:buNone/>
            </a:pPr>
            <a:endParaRPr lang="en-IN" sz="24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2097156" name="image2.png"/>
          <p:cNvPicPr>
            <a:picLocks/>
          </p:cNvPicPr>
          <p:nvPr/>
        </p:nvPicPr>
        <p:blipFill>
          <a:blip r:embed="rId3"/>
          <a:srcRect/>
          <a:stretch>
            <a:fillRect/>
          </a:stretch>
        </p:blipFill>
        <p:spPr>
          <a:xfrm>
            <a:off x="289560" y="1993900"/>
            <a:ext cx="4953000" cy="3812540"/>
          </a:xfrm>
          <a:prstGeom prst="rect">
            <a:avLst/>
          </a:prstGeom>
          <a:ln w="25400">
            <a:solidFill>
              <a:srgbClr val="000000"/>
            </a:solidFill>
            <a:prstDash val="soli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2" name="Title 1"/>
          <p:cNvSpPr>
            <a:spLocks noGrp="1"/>
          </p:cNvSpPr>
          <p:nvPr>
            <p:ph type="title"/>
          </p:nvPr>
        </p:nvSpPr>
        <p:spPr>
          <a:xfrm>
            <a:off x="838200" y="228601"/>
            <a:ext cx="10515600" cy="1203960"/>
          </a:xfrm>
        </p:spPr>
        <p:txBody>
          <a:bodyPr>
            <a:normAutofit fontScale="95000"/>
          </a:bodyPr>
          <a:lstStyle/>
          <a:p>
            <a:pPr algn="ctr"/>
            <a:r>
              <a:rPr lang="en-GB" sz="4000" b="1" dirty="0">
                <a:latin typeface="Times New Roman" panose="02020603050405020304" pitchFamily="18" charset="0"/>
                <a:cs typeface="Times New Roman" panose="02020603050405020304" pitchFamily="18" charset="0"/>
              </a:rPr>
              <a:t>Importance of technology in training and development</a:t>
            </a:r>
            <a:endParaRPr lang="en-US" sz="4000" b="1" dirty="0">
              <a:latin typeface="Times New Roman" panose="02020603050405020304" pitchFamily="18" charset="0"/>
              <a:cs typeface="Times New Roman" panose="02020603050405020304" pitchFamily="18" charset="0"/>
            </a:endParaRPr>
          </a:p>
        </p:txBody>
      </p:sp>
      <p:sp>
        <p:nvSpPr>
          <p:cNvPr id="1048603" name="Content Placeholder 2"/>
          <p:cNvSpPr>
            <a:spLocks noGrp="1"/>
          </p:cNvSpPr>
          <p:nvPr>
            <p:ph idx="1"/>
          </p:nvPr>
        </p:nvSpPr>
        <p:spPr>
          <a:xfrm>
            <a:off x="243840" y="1783080"/>
            <a:ext cx="6690360" cy="2607945"/>
          </a:xfrm>
        </p:spPr>
        <p:txBody>
          <a:bodyPr>
            <a:noAutofit/>
          </a:bodyPr>
          <a:lstStyle/>
          <a:p>
            <a:pPr lvl="0" algn="just"/>
            <a:r>
              <a:rPr lang="en-GB" sz="2200" dirty="0">
                <a:latin typeface="Times New Roman" panose="02020603050405020304" pitchFamily="18" charset="0"/>
                <a:cs typeface="Times New Roman" panose="02020603050405020304" pitchFamily="18" charset="0"/>
              </a:rPr>
              <a:t>The remote working trend all over the globe has become possible due to cutting-edge technologies in the post-COVID period. In this scenario, webinars, conferencing tools, and virtual classrooms have significantly contributed to a skilled workforce through uninterrupted skill development programs.</a:t>
            </a:r>
            <a:endParaRPr lang="en-IN" sz="2200" dirty="0">
              <a:latin typeface="Times New Roman" panose="02020603050405020304" pitchFamily="18" charset="0"/>
              <a:cs typeface="Times New Roman" panose="02020603050405020304" pitchFamily="18" charset="0"/>
            </a:endParaRPr>
          </a:p>
          <a:p>
            <a:pPr lvl="0" algn="just"/>
            <a:r>
              <a:rPr lang="en-GB" sz="2200" dirty="0">
                <a:latin typeface="Times New Roman" panose="02020603050405020304" pitchFamily="18" charset="0"/>
                <a:cs typeface="Times New Roman" panose="02020603050405020304" pitchFamily="18" charset="0"/>
              </a:rPr>
              <a:t>Data analytics is widely used in digital training trolls to generate valuable insights to measure the usefulness of training programs on employee learning. Nowadays, organisations can comprehensively assess learning outcomes, track individual performance and gather feedback to improve the training strategy. </a:t>
            </a:r>
            <a:endParaRPr lang="en-IN" sz="2200" dirty="0">
              <a:latin typeface="Times New Roman" panose="02020603050405020304" pitchFamily="18" charset="0"/>
              <a:cs typeface="Times New Roman" panose="02020603050405020304" pitchFamily="18" charset="0"/>
            </a:endParaRPr>
          </a:p>
          <a:p>
            <a:pPr lvl="0" algn="just"/>
            <a:r>
              <a:rPr lang="en-GB" sz="2200" dirty="0">
                <a:latin typeface="Times New Roman" panose="02020603050405020304" pitchFamily="18" charset="0"/>
                <a:cs typeface="Times New Roman" panose="02020603050405020304" pitchFamily="18" charset="0"/>
              </a:rPr>
              <a:t>Digital training programs significantly enhance the scalability of learning in the long run (</a:t>
            </a:r>
            <a:r>
              <a:rPr lang="en-GB" sz="2200" dirty="0" err="1">
                <a:latin typeface="Times New Roman" panose="02020603050405020304" pitchFamily="18" charset="0"/>
                <a:cs typeface="Times New Roman" panose="02020603050405020304" pitchFamily="18" charset="0"/>
              </a:rPr>
              <a:t>Mrazek</a:t>
            </a:r>
            <a:r>
              <a:rPr lang="en-GB" sz="2200" dirty="0">
                <a:latin typeface="Times New Roman" panose="02020603050405020304" pitchFamily="18" charset="0"/>
                <a:cs typeface="Times New Roman" panose="02020603050405020304" pitchFamily="18" charset="0"/>
              </a:rPr>
              <a:t> </a:t>
            </a:r>
            <a:r>
              <a:rPr lang="en-GB" sz="2200" i="1" dirty="0">
                <a:latin typeface="Times New Roman" panose="02020603050405020304" pitchFamily="18" charset="0"/>
                <a:cs typeface="Times New Roman" panose="02020603050405020304" pitchFamily="18" charset="0"/>
              </a:rPr>
              <a:t>et al. </a:t>
            </a:r>
            <a:r>
              <a:rPr lang="en-GB" sz="2200" dirty="0">
                <a:latin typeface="Times New Roman" panose="02020603050405020304" pitchFamily="18" charset="0"/>
                <a:cs typeface="Times New Roman" panose="02020603050405020304" pitchFamily="18" charset="0"/>
              </a:rPr>
              <a:t>2019).</a:t>
            </a:r>
            <a:endParaRPr lang="en-IN" sz="2200" dirty="0">
              <a:latin typeface="Times New Roman" panose="02020603050405020304" pitchFamily="18" charset="0"/>
              <a:cs typeface="Times New Roman" panose="02020603050405020304" pitchFamily="18" charset="0"/>
            </a:endParaRPr>
          </a:p>
        </p:txBody>
      </p:sp>
      <p:pic>
        <p:nvPicPr>
          <p:cNvPr id="2097157" name="image10.png"/>
          <p:cNvPicPr>
            <a:picLocks/>
          </p:cNvPicPr>
          <p:nvPr/>
        </p:nvPicPr>
        <p:blipFill>
          <a:blip r:embed="rId3"/>
          <a:srcRect/>
          <a:stretch>
            <a:fillRect/>
          </a:stretch>
        </p:blipFill>
        <p:spPr>
          <a:xfrm>
            <a:off x="7056120" y="2198211"/>
            <a:ext cx="4922520" cy="3619818"/>
          </a:xfrm>
          <a:prstGeom prst="rect">
            <a:avLst/>
          </a:prstGeom>
          <a:ln w="25400">
            <a:solidFill>
              <a:srgbClr val="000000"/>
            </a:solidFill>
            <a:prstDash val="soli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7" name="Title 1"/>
          <p:cNvSpPr>
            <a:spLocks noGrp="1"/>
          </p:cNvSpPr>
          <p:nvPr>
            <p:ph type="title"/>
          </p:nvPr>
        </p:nvSpPr>
        <p:spPr>
          <a:xfrm>
            <a:off x="838200" y="198121"/>
            <a:ext cx="10515600" cy="1264919"/>
          </a:xfrm>
        </p:spPr>
        <p:txBody>
          <a:bodyPr vert="horz" lIns="91440" tIns="45720" rIns="91440" bIns="45720" rtlCol="0" anchor="ctr">
            <a:noAutofit/>
          </a:bodyPr>
          <a:lstStyle/>
          <a:p>
            <a:pPr algn="ctr"/>
            <a:r>
              <a:rPr lang="en-GB" sz="4000" b="1" dirty="0">
                <a:latin typeface="Times New Roman" panose="02020603050405020304" pitchFamily="18" charset="0"/>
                <a:cs typeface="Times New Roman" panose="02020603050405020304" pitchFamily="18" charset="0"/>
              </a:rPr>
              <a:t>Importance of technology in training and development</a:t>
            </a:r>
            <a:endParaRPr lang="en-US" sz="4000" b="1" dirty="0">
              <a:latin typeface="Times New Roman" panose="02020603050405020304" pitchFamily="18" charset="0"/>
              <a:cs typeface="Times New Roman" panose="02020603050405020304" pitchFamily="18" charset="0"/>
            </a:endParaRPr>
          </a:p>
        </p:txBody>
      </p:sp>
      <p:sp>
        <p:nvSpPr>
          <p:cNvPr id="1048608" name="Content Placeholder 2"/>
          <p:cNvSpPr>
            <a:spLocks noGrp="1"/>
          </p:cNvSpPr>
          <p:nvPr>
            <p:ph idx="1"/>
          </p:nvPr>
        </p:nvSpPr>
        <p:spPr>
          <a:xfrm>
            <a:off x="5227320" y="1825624"/>
            <a:ext cx="6703423" cy="4727575"/>
          </a:xfrm>
        </p:spPr>
        <p:txBody>
          <a:bodyPr vert="horz" lIns="91440" tIns="45720" rIns="91440" bIns="45720" rtlCol="0">
            <a:normAutofit fontScale="91667" lnSpcReduction="20000"/>
          </a:bodyPr>
          <a:lstStyle/>
          <a:p>
            <a:pPr lvl="0" algn="just"/>
            <a:r>
              <a:rPr lang="en-GB" sz="2400" dirty="0">
                <a:latin typeface="Times New Roman" panose="02020603050405020304" pitchFamily="18" charset="0"/>
                <a:cs typeface="Times New Roman" panose="02020603050405020304" pitchFamily="18" charset="0"/>
              </a:rPr>
              <a:t>Technologies play a crucial role in enhancing the flexibility and accessibility of training programs. Nowadays, employees can learn any skill from online courses, E-learning platforms or digital libraries and access learning materials anytime and anywhere. </a:t>
            </a:r>
            <a:endParaRPr lang="en-IN" sz="2400" dirty="0">
              <a:latin typeface="Times New Roman" panose="02020603050405020304" pitchFamily="18" charset="0"/>
              <a:cs typeface="Times New Roman" panose="02020603050405020304" pitchFamily="18" charset="0"/>
            </a:endParaRPr>
          </a:p>
          <a:p>
            <a:pPr lvl="0" algn="just"/>
            <a:r>
              <a:rPr lang="en-GB" sz="2400" dirty="0">
                <a:latin typeface="Times New Roman" panose="02020603050405020304" pitchFamily="18" charset="0"/>
                <a:cs typeface="Times New Roman" panose="02020603050405020304" pitchFamily="18" charset="0"/>
              </a:rPr>
              <a:t>Advanced interactive technologies like AR (augmented reality) and VR (virtual reality) significantly improve the creation of real-life scenarios through immersive simulations. It provides employees with real-time learning experience under practical circumstances.</a:t>
            </a:r>
            <a:endParaRPr lang="en-IN" sz="2400" dirty="0">
              <a:latin typeface="Times New Roman" panose="02020603050405020304" pitchFamily="18" charset="0"/>
              <a:cs typeface="Times New Roman" panose="02020603050405020304" pitchFamily="18" charset="0"/>
            </a:endParaRPr>
          </a:p>
          <a:p>
            <a:pPr lvl="0" algn="just"/>
            <a:r>
              <a:rPr lang="en-GB" sz="2400" dirty="0">
                <a:latin typeface="Times New Roman" panose="02020603050405020304" pitchFamily="18" charset="0"/>
                <a:cs typeface="Times New Roman" panose="02020603050405020304" pitchFamily="18" charset="0"/>
              </a:rPr>
              <a:t>Personalised learning programs through LMS (Learning management system) can systematically track individual performance, progress, strengths and weaknesses to suggest tailored content (</a:t>
            </a:r>
            <a:r>
              <a:rPr lang="en-GB" sz="2400" dirty="0" err="1">
                <a:latin typeface="Times New Roman" panose="02020603050405020304" pitchFamily="18" charset="0"/>
                <a:cs typeface="Times New Roman" panose="02020603050405020304" pitchFamily="18" charset="0"/>
              </a:rPr>
              <a:t>Shurygin</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2021).</a:t>
            </a:r>
            <a:endParaRPr lang="en-IN" sz="2400" dirty="0">
              <a:latin typeface="Times New Roman" panose="02020603050405020304" pitchFamily="18" charset="0"/>
              <a:cs typeface="Times New Roman" panose="02020603050405020304" pitchFamily="18" charset="0"/>
            </a:endParaRPr>
          </a:p>
        </p:txBody>
      </p:sp>
      <p:pic>
        <p:nvPicPr>
          <p:cNvPr id="2097158" name="image4.png"/>
          <p:cNvPicPr>
            <a:picLocks/>
          </p:cNvPicPr>
          <p:nvPr/>
        </p:nvPicPr>
        <p:blipFill>
          <a:blip r:embed="rId3"/>
          <a:srcRect/>
          <a:stretch>
            <a:fillRect/>
          </a:stretch>
        </p:blipFill>
        <p:spPr>
          <a:xfrm>
            <a:off x="402590" y="2183447"/>
            <a:ext cx="4580890" cy="3424873"/>
          </a:xfrm>
          <a:prstGeom prst="rect">
            <a:avLst/>
          </a:prstGeom>
          <a:ln w="25400">
            <a:solidFill>
              <a:srgbClr val="000000"/>
            </a:solidFill>
            <a:prstDash val="soli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2" name="Title 1"/>
          <p:cNvSpPr>
            <a:spLocks noGrp="1"/>
          </p:cNvSpPr>
          <p:nvPr>
            <p:ph type="title"/>
          </p:nvPr>
        </p:nvSpPr>
        <p:spPr>
          <a:xfrm>
            <a:off x="838200" y="289561"/>
            <a:ext cx="10515600" cy="1219200"/>
          </a:xfrm>
        </p:spPr>
        <p:txBody>
          <a:bodyPr vert="horz" lIns="91440" tIns="45720" rIns="91440" bIns="45720" rtlCol="0" anchor="ctr">
            <a:normAutofit fontScale="95000"/>
          </a:bodyPr>
          <a:lstStyle/>
          <a:p>
            <a:pPr algn="ctr"/>
            <a:r>
              <a:rPr lang="en-GB" sz="4000" b="1" dirty="0">
                <a:latin typeface="Times New Roman" panose="02020603050405020304" pitchFamily="18" charset="0"/>
                <a:cs typeface="Times New Roman" panose="02020603050405020304" pitchFamily="18" charset="0"/>
              </a:rPr>
              <a:t>Analysing benefits of technology-based employee training program</a:t>
            </a:r>
            <a:endParaRPr lang="en-US" sz="4000" b="1" dirty="0">
              <a:latin typeface="Times New Roman" panose="02020603050405020304" pitchFamily="18" charset="0"/>
              <a:cs typeface="Times New Roman" panose="02020603050405020304" pitchFamily="18" charset="0"/>
            </a:endParaRPr>
          </a:p>
        </p:txBody>
      </p:sp>
      <p:sp>
        <p:nvSpPr>
          <p:cNvPr id="1048613" name="Content Placeholder 2"/>
          <p:cNvSpPr>
            <a:spLocks noGrp="1"/>
          </p:cNvSpPr>
          <p:nvPr>
            <p:ph idx="1"/>
          </p:nvPr>
        </p:nvSpPr>
        <p:spPr>
          <a:xfrm>
            <a:off x="335280" y="1825625"/>
            <a:ext cx="6111240" cy="4925696"/>
          </a:xfrm>
        </p:spPr>
        <p:txBody>
          <a:bodyPr vert="horz" lIns="91440" tIns="45720" rIns="91440" bIns="45720" rtlCol="0">
            <a:normAutofit fontScale="87500" lnSpcReduction="20000"/>
          </a:bodyPr>
          <a:lstStyle/>
          <a:p>
            <a:pPr lvl="0" algn="just"/>
            <a:r>
              <a:rPr lang="en-GB" sz="2400" dirty="0">
                <a:latin typeface="Times New Roman" panose="02020603050405020304" pitchFamily="18" charset="0"/>
                <a:cs typeface="Times New Roman" panose="02020603050405020304" pitchFamily="18" charset="0"/>
              </a:rPr>
              <a:t>Technology-based training can convincingly accommodate a large number of global employees from different regions compared to traditional training programs. It helps in maintaining a standardised learning experience for employees from different locations.</a:t>
            </a:r>
            <a:endParaRPr lang="en-IN" sz="2400" dirty="0">
              <a:latin typeface="Times New Roman" panose="02020603050405020304" pitchFamily="18" charset="0"/>
              <a:cs typeface="Times New Roman" panose="02020603050405020304" pitchFamily="18" charset="0"/>
            </a:endParaRPr>
          </a:p>
          <a:p>
            <a:pPr lvl="0" algn="just"/>
            <a:r>
              <a:rPr lang="en-GB" sz="2400" dirty="0">
                <a:latin typeface="Times New Roman" panose="02020603050405020304" pitchFamily="18" charset="0"/>
                <a:cs typeface="Times New Roman" panose="02020603050405020304" pitchFamily="18" charset="0"/>
              </a:rPr>
              <a:t>Digital skill development programs are more cost-effective as they reduce expenses of employee accommodation, travel, printed materials, and hiring a large number of trainers.  </a:t>
            </a:r>
            <a:endParaRPr lang="en-IN" sz="2400" dirty="0">
              <a:latin typeface="Times New Roman" panose="02020603050405020304" pitchFamily="18" charset="0"/>
              <a:cs typeface="Times New Roman" panose="02020603050405020304" pitchFamily="18" charset="0"/>
            </a:endParaRPr>
          </a:p>
          <a:p>
            <a:pPr lvl="0" algn="just"/>
            <a:r>
              <a:rPr lang="en-GB" sz="2400" dirty="0">
                <a:latin typeface="Times New Roman" panose="02020603050405020304" pitchFamily="18" charset="0"/>
                <a:cs typeface="Times New Roman" panose="02020603050405020304" pitchFamily="18" charset="0"/>
              </a:rPr>
              <a:t>For instance, Nissan Global offers online learning facilities to its employees by providing subscription-based accessibility to e-learning modules such as Automatic Transmission Operation and Diagnosis, CVT Operation, Diagnosis &amp; Repair, and many more (Nissan, 2024).</a:t>
            </a:r>
            <a:endParaRPr lang="en-IN" sz="2400" dirty="0">
              <a:latin typeface="Times New Roman" panose="02020603050405020304" pitchFamily="18" charset="0"/>
              <a:cs typeface="Times New Roman" panose="02020603050405020304" pitchFamily="18" charset="0"/>
            </a:endParaRPr>
          </a:p>
        </p:txBody>
      </p:sp>
      <p:pic>
        <p:nvPicPr>
          <p:cNvPr id="2097159" name="image9.png"/>
          <p:cNvPicPr>
            <a:picLocks/>
          </p:cNvPicPr>
          <p:nvPr/>
        </p:nvPicPr>
        <p:blipFill>
          <a:blip r:embed="rId3"/>
          <a:srcRect/>
          <a:stretch>
            <a:fillRect/>
          </a:stretch>
        </p:blipFill>
        <p:spPr>
          <a:xfrm>
            <a:off x="6861810" y="2316480"/>
            <a:ext cx="4903470" cy="3581400"/>
          </a:xfrm>
          <a:prstGeom prst="rect">
            <a:avLst/>
          </a:prstGeom>
          <a:ln w="25400">
            <a:solidFill>
              <a:srgbClr val="000000"/>
            </a:solidFill>
            <a:prstDash val="soli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7" name="Title 1"/>
          <p:cNvSpPr>
            <a:spLocks noGrp="1"/>
          </p:cNvSpPr>
          <p:nvPr>
            <p:ph type="title"/>
          </p:nvPr>
        </p:nvSpPr>
        <p:spPr>
          <a:xfrm>
            <a:off x="853440" y="288925"/>
            <a:ext cx="10515600" cy="1052195"/>
          </a:xfrm>
        </p:spPr>
        <p:txBody>
          <a:bodyPr vert="horz" lIns="91440" tIns="45720" rIns="91440" bIns="45720" rtlCol="0" anchor="ctr">
            <a:noAutofit/>
          </a:bodyPr>
          <a:lstStyle/>
          <a:p>
            <a:pPr algn="ctr"/>
            <a:r>
              <a:rPr lang="en-GB" sz="4000" b="1" dirty="0">
                <a:latin typeface="Times New Roman" panose="02020603050405020304" pitchFamily="18" charset="0"/>
                <a:cs typeface="Times New Roman" panose="02020603050405020304" pitchFamily="18" charset="0"/>
              </a:rPr>
              <a:t>Analysing benefits of technology-based employee training programs</a:t>
            </a:r>
            <a:endParaRPr lang="en-US" sz="4000" b="1" dirty="0">
              <a:latin typeface="Times New Roman" panose="02020603050405020304" pitchFamily="18" charset="0"/>
              <a:cs typeface="Times New Roman" panose="02020603050405020304" pitchFamily="18" charset="0"/>
            </a:endParaRPr>
          </a:p>
        </p:txBody>
      </p:sp>
      <p:sp>
        <p:nvSpPr>
          <p:cNvPr id="1048618" name="Content Placeholder 2"/>
          <p:cNvSpPr>
            <a:spLocks noGrp="1"/>
          </p:cNvSpPr>
          <p:nvPr>
            <p:ph idx="1"/>
          </p:nvPr>
        </p:nvSpPr>
        <p:spPr>
          <a:xfrm>
            <a:off x="5577840" y="1844040"/>
            <a:ext cx="6385560" cy="4831080"/>
          </a:xfrm>
        </p:spPr>
        <p:txBody>
          <a:bodyPr vert="horz" lIns="91440" tIns="45720" rIns="91440" bIns="45720" rtlCol="0">
            <a:normAutofit fontScale="91667" lnSpcReduction="20000"/>
          </a:bodyPr>
          <a:lstStyle/>
          <a:p>
            <a:pPr lvl="0" algn="just"/>
            <a:r>
              <a:rPr lang="en-GB" sz="2400" dirty="0">
                <a:latin typeface="Times New Roman" panose="02020603050405020304" pitchFamily="18" charset="0"/>
                <a:cs typeface="Times New Roman" panose="02020603050405020304" pitchFamily="18" charset="0"/>
              </a:rPr>
              <a:t>Technology-based training programs have substantially increased flexibility for employees. Digital training enables employees to access learning materials at their place at any time by balancing work life (</a:t>
            </a:r>
            <a:r>
              <a:rPr lang="en-GB" sz="2400" dirty="0" err="1">
                <a:latin typeface="Times New Roman" panose="02020603050405020304" pitchFamily="18" charset="0"/>
                <a:cs typeface="Times New Roman" panose="02020603050405020304" pitchFamily="18" charset="0"/>
              </a:rPr>
              <a:t>Dachner</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2021).</a:t>
            </a:r>
            <a:endParaRPr lang="en-IN" sz="2400" dirty="0">
              <a:latin typeface="Times New Roman" panose="02020603050405020304" pitchFamily="18" charset="0"/>
              <a:cs typeface="Times New Roman" panose="02020603050405020304" pitchFamily="18" charset="0"/>
            </a:endParaRPr>
          </a:p>
          <a:p>
            <a:pPr lvl="0" algn="just"/>
            <a:r>
              <a:rPr lang="en-GB" sz="2400" dirty="0">
                <a:latin typeface="Times New Roman" panose="02020603050405020304" pitchFamily="18" charset="0"/>
                <a:cs typeface="Times New Roman" panose="02020603050405020304" pitchFamily="18" charset="0"/>
              </a:rPr>
              <a:t>Technologies make training materials more interactive and engaging through content such as simulations, videos and gamified modules.</a:t>
            </a:r>
            <a:endParaRPr lang="en-IN" sz="2400" dirty="0">
              <a:latin typeface="Times New Roman" panose="02020603050405020304" pitchFamily="18" charset="0"/>
              <a:cs typeface="Times New Roman" panose="02020603050405020304" pitchFamily="18" charset="0"/>
            </a:endParaRPr>
          </a:p>
          <a:p>
            <a:pPr lvl="0" algn="just"/>
            <a:r>
              <a:rPr lang="en-GB" sz="2400" dirty="0">
                <a:latin typeface="Times New Roman" panose="02020603050405020304" pitchFamily="18" charset="0"/>
                <a:cs typeface="Times New Roman" panose="02020603050405020304" pitchFamily="18" charset="0"/>
              </a:rPr>
              <a:t>Paypal has invested in workplace skill development by partnering with Udemy where 5,000 employees of Paypal can </a:t>
            </a:r>
            <a:r>
              <a:rPr lang="en-GB" sz="2400" dirty="0" err="1">
                <a:latin typeface="Times New Roman" panose="02020603050405020304" pitchFamily="18" charset="0"/>
                <a:cs typeface="Times New Roman" panose="02020603050405020304" pitchFamily="18" charset="0"/>
              </a:rPr>
              <a:t>can</a:t>
            </a:r>
            <a:r>
              <a:rPr lang="en-GB" sz="2400" dirty="0">
                <a:latin typeface="Times New Roman" panose="02020603050405020304" pitchFamily="18" charset="0"/>
                <a:cs typeface="Times New Roman" panose="02020603050405020304" pitchFamily="18" charset="0"/>
              </a:rPr>
              <a:t> access more than 1,600 high-quality courses of Udemy for business including stress management, leadership skills and programming (Udemy, 2016). </a:t>
            </a:r>
            <a:endParaRPr lang="en-IN" sz="2400" dirty="0">
              <a:latin typeface="Times New Roman" panose="02020603050405020304" pitchFamily="18" charset="0"/>
              <a:cs typeface="Times New Roman" panose="02020603050405020304" pitchFamily="18" charset="0"/>
            </a:endParaRPr>
          </a:p>
          <a:p>
            <a:pPr marL="0" lvl="0" indent="0" algn="just">
              <a:buNone/>
            </a:pPr>
            <a:endParaRPr lang="en-IN" sz="2400" dirty="0">
              <a:latin typeface="Times New Roman" panose="02020603050405020304" pitchFamily="18" charset="0"/>
              <a:cs typeface="Times New Roman" panose="02020603050405020304" pitchFamily="18" charset="0"/>
            </a:endParaRPr>
          </a:p>
        </p:txBody>
      </p:sp>
      <p:pic>
        <p:nvPicPr>
          <p:cNvPr id="2097160" name="Picture 6" descr="shutterstock_289838348"/>
          <p:cNvPicPr>
            <a:picLocks/>
          </p:cNvPicPr>
          <p:nvPr/>
        </p:nvPicPr>
        <p:blipFill>
          <a:blip r:embed="rId3"/>
          <a:srcRect/>
          <a:stretch>
            <a:fillRect/>
          </a:stretch>
        </p:blipFill>
        <p:spPr bwMode="auto">
          <a:xfrm>
            <a:off x="436244" y="2262663"/>
            <a:ext cx="4912995" cy="3780473"/>
          </a:xfrm>
          <a:prstGeom prst="rect">
            <a:avLst/>
          </a:prstGeom>
          <a:noFill/>
          <a:ln w="28575">
            <a:solidFill>
              <a:schemeClr val="tx1"/>
            </a:solid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2" name="Title 1"/>
          <p:cNvSpPr>
            <a:spLocks noGrp="1"/>
          </p:cNvSpPr>
          <p:nvPr>
            <p:ph type="title"/>
          </p:nvPr>
        </p:nvSpPr>
        <p:spPr>
          <a:xfrm>
            <a:off x="838200" y="228601"/>
            <a:ext cx="10515600" cy="1371600"/>
          </a:xfrm>
        </p:spPr>
        <p:txBody>
          <a:bodyPr vert="horz" lIns="91440" tIns="45720" rIns="91440" bIns="45720" rtlCol="0" anchor="ctr">
            <a:noAutofit/>
          </a:bodyPr>
          <a:lstStyle/>
          <a:p>
            <a:pPr algn="ctr"/>
            <a:r>
              <a:rPr lang="en-GB" sz="4000" b="1" dirty="0">
                <a:latin typeface="Times New Roman" panose="02020603050405020304" pitchFamily="18" charset="0"/>
                <a:cs typeface="Times New Roman" panose="02020603050405020304" pitchFamily="18" charset="0"/>
              </a:rPr>
              <a:t>Analysing benefits of technology-based employee training programs</a:t>
            </a:r>
            <a:endParaRPr lang="en-US" sz="4000" b="1" dirty="0">
              <a:latin typeface="Times New Roman" panose="02020603050405020304" pitchFamily="18" charset="0"/>
              <a:cs typeface="Times New Roman" panose="02020603050405020304" pitchFamily="18" charset="0"/>
            </a:endParaRPr>
          </a:p>
        </p:txBody>
      </p:sp>
      <p:sp>
        <p:nvSpPr>
          <p:cNvPr id="1048623" name="Content Placeholder 2"/>
          <p:cNvSpPr>
            <a:spLocks noGrp="1"/>
          </p:cNvSpPr>
          <p:nvPr>
            <p:ph idx="1"/>
          </p:nvPr>
        </p:nvSpPr>
        <p:spPr>
          <a:xfrm>
            <a:off x="137160" y="1859280"/>
            <a:ext cx="6583680" cy="4998720"/>
          </a:xfrm>
        </p:spPr>
        <p:txBody>
          <a:bodyPr vert="horz" lIns="91440" tIns="45720" rIns="91440" bIns="45720" rtlCol="0">
            <a:normAutofit fontScale="95833" lnSpcReduction="20000"/>
          </a:bodyPr>
          <a:lstStyle/>
          <a:p>
            <a:pPr lvl="0" algn="just"/>
            <a:r>
              <a:rPr lang="en-GB" sz="2400" dirty="0">
                <a:latin typeface="Times New Roman" panose="02020603050405020304" pitchFamily="18" charset="0"/>
                <a:cs typeface="Times New Roman" panose="02020603050405020304" pitchFamily="18" charset="0"/>
              </a:rPr>
              <a:t>Digital training programs can be updated easily with the latest information, industry trends and best practices. Hence, these training programs significantly help employees in upgrading skills and remain relevant in Industry 4.0.</a:t>
            </a:r>
            <a:endParaRPr lang="en-IN" sz="2400" dirty="0">
              <a:latin typeface="Times New Roman" panose="02020603050405020304" pitchFamily="18" charset="0"/>
              <a:cs typeface="Times New Roman" panose="02020603050405020304" pitchFamily="18" charset="0"/>
            </a:endParaRPr>
          </a:p>
          <a:p>
            <a:pPr lvl="0" algn="just"/>
            <a:r>
              <a:rPr lang="en-GB" sz="2400" dirty="0">
                <a:latin typeface="Times New Roman" panose="02020603050405020304" pitchFamily="18" charset="0"/>
                <a:cs typeface="Times New Roman" panose="02020603050405020304" pitchFamily="18" charset="0"/>
              </a:rPr>
              <a:t>Technologies like AR and VR optimise real-time experience based on immersive simulations in training programs. It enhances the engagement and effectiveness of training programs from employees' perspectives. </a:t>
            </a:r>
            <a:endParaRPr lang="en-IN" sz="2400" dirty="0">
              <a:latin typeface="Times New Roman" panose="02020603050405020304" pitchFamily="18" charset="0"/>
              <a:cs typeface="Times New Roman" panose="02020603050405020304" pitchFamily="18" charset="0"/>
            </a:endParaRPr>
          </a:p>
          <a:p>
            <a:pPr algn="just"/>
            <a:r>
              <a:rPr lang="en-GB" sz="2400" dirty="0">
                <a:latin typeface="Times New Roman" panose="02020603050405020304" pitchFamily="18" charset="0"/>
                <a:cs typeface="Times New Roman" panose="02020603050405020304" pitchFamily="18" charset="0"/>
              </a:rPr>
              <a:t>Walmart introduced Oculus VR headsets to all outlets in the US to optimise the training standard for over 1 million Walmart associates (</a:t>
            </a:r>
            <a:r>
              <a:rPr lang="en-GB" sz="2400" dirty="0" err="1">
                <a:latin typeface="Times New Roman" panose="02020603050405020304" pitchFamily="18" charset="0"/>
                <a:cs typeface="Times New Roman" panose="02020603050405020304" pitchFamily="18" charset="0"/>
              </a:rPr>
              <a:t>Incao</a:t>
            </a:r>
            <a:r>
              <a:rPr lang="en-GB" sz="2400" dirty="0">
                <a:latin typeface="Times New Roman" panose="02020603050405020304" pitchFamily="18" charset="0"/>
                <a:cs typeface="Times New Roman" panose="02020603050405020304" pitchFamily="18" charset="0"/>
              </a:rPr>
              <a:t>, 2018). It helps the organisation in providing effective employee training by creating real-time situations.</a:t>
            </a:r>
            <a:endParaRPr lang="en-US" sz="2400" dirty="0">
              <a:latin typeface="Times New Roman" panose="02020603050405020304" pitchFamily="18" charset="0"/>
              <a:cs typeface="Times New Roman" panose="02020603050405020304" pitchFamily="18" charset="0"/>
            </a:endParaRPr>
          </a:p>
        </p:txBody>
      </p:sp>
      <p:pic>
        <p:nvPicPr>
          <p:cNvPr id="2097161" name="image5.png"/>
          <p:cNvPicPr>
            <a:picLocks/>
          </p:cNvPicPr>
          <p:nvPr/>
        </p:nvPicPr>
        <p:blipFill>
          <a:blip r:embed="rId3"/>
          <a:srcRect/>
          <a:stretch>
            <a:fillRect/>
          </a:stretch>
        </p:blipFill>
        <p:spPr>
          <a:xfrm>
            <a:off x="6934200" y="2316480"/>
            <a:ext cx="5020310" cy="3688080"/>
          </a:xfrm>
          <a:prstGeom prst="rect">
            <a:avLst/>
          </a:prstGeom>
          <a:ln w="25400">
            <a:solidFill>
              <a:srgbClr val="000000"/>
            </a:solidFill>
            <a:prstDash val="soli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7" name="Title 1"/>
          <p:cNvSpPr>
            <a:spLocks noGrp="1"/>
          </p:cNvSpPr>
          <p:nvPr>
            <p:ph type="title"/>
          </p:nvPr>
        </p:nvSpPr>
        <p:spPr>
          <a:xfrm>
            <a:off x="853440" y="342425"/>
            <a:ext cx="10515600" cy="1127760"/>
          </a:xfrm>
        </p:spPr>
        <p:txBody>
          <a:bodyPr vert="horz" lIns="91440" tIns="45720" rIns="91440" bIns="45720" rtlCol="0" anchor="ctr">
            <a:noAutofit/>
          </a:bodyPr>
          <a:lstStyle/>
          <a:p>
            <a:pPr algn="ctr"/>
            <a:r>
              <a:rPr lang="en-GB" sz="4000" b="1" dirty="0">
                <a:latin typeface="Times New Roman" panose="02020603050405020304" pitchFamily="18" charset="0"/>
                <a:cs typeface="Times New Roman" panose="02020603050405020304" pitchFamily="18" charset="0"/>
              </a:rPr>
              <a:t>Analysing benefits of technology-based employee training program</a:t>
            </a:r>
            <a:endParaRPr lang="en-US" sz="4000" b="1" dirty="0">
              <a:latin typeface="Times New Roman" panose="02020603050405020304" pitchFamily="18" charset="0"/>
              <a:cs typeface="Times New Roman" panose="02020603050405020304" pitchFamily="18" charset="0"/>
            </a:endParaRPr>
          </a:p>
        </p:txBody>
      </p:sp>
      <p:sp>
        <p:nvSpPr>
          <p:cNvPr id="1048628" name="Content Placeholder 2"/>
          <p:cNvSpPr>
            <a:spLocks noGrp="1"/>
          </p:cNvSpPr>
          <p:nvPr>
            <p:ph idx="1"/>
          </p:nvPr>
        </p:nvSpPr>
        <p:spPr>
          <a:xfrm>
            <a:off x="5669280" y="1783080"/>
            <a:ext cx="6172200" cy="4785360"/>
          </a:xfrm>
        </p:spPr>
        <p:txBody>
          <a:bodyPr>
            <a:noAutofit/>
          </a:bodyPr>
          <a:lstStyle/>
          <a:p>
            <a:pPr lvl="0" algn="just"/>
            <a:r>
              <a:rPr lang="en-GB" sz="2300" dirty="0">
                <a:latin typeface="Times New Roman" panose="02020603050405020304" pitchFamily="18" charset="0"/>
                <a:cs typeface="Times New Roman" panose="02020603050405020304" pitchFamily="18" charset="0"/>
              </a:rPr>
              <a:t>Data analytics significantly improves the design of learning outcomes by tracking individual performance and progress. It also helps in recognising trends, evaluating the effectiveness of training and planning for future training initiatives based on insights.</a:t>
            </a:r>
            <a:endParaRPr lang="en-IN" sz="2300" dirty="0">
              <a:latin typeface="Times New Roman" panose="02020603050405020304" pitchFamily="18" charset="0"/>
              <a:cs typeface="Times New Roman" panose="02020603050405020304" pitchFamily="18" charset="0"/>
            </a:endParaRPr>
          </a:p>
          <a:p>
            <a:pPr lvl="0" algn="just"/>
            <a:r>
              <a:rPr lang="en-GB" sz="2300" dirty="0">
                <a:latin typeface="Times New Roman" panose="02020603050405020304" pitchFamily="18" charset="0"/>
                <a:cs typeface="Times New Roman" panose="02020603050405020304" pitchFamily="18" charset="0"/>
              </a:rPr>
              <a:t>Implementation of LMS and AI helps in assessing individual learning capacity, needs and progress in terms of developing customised learning paths. </a:t>
            </a:r>
            <a:endParaRPr lang="en-IN" sz="2300" dirty="0">
              <a:latin typeface="Times New Roman" panose="02020603050405020304" pitchFamily="18" charset="0"/>
              <a:cs typeface="Times New Roman" panose="02020603050405020304" pitchFamily="18" charset="0"/>
            </a:endParaRPr>
          </a:p>
          <a:p>
            <a:pPr lvl="0" algn="just"/>
            <a:r>
              <a:rPr lang="en-GB" sz="2300" dirty="0">
                <a:latin typeface="Times New Roman" panose="02020603050405020304" pitchFamily="18" charset="0"/>
                <a:cs typeface="Times New Roman" panose="02020603050405020304" pitchFamily="18" charset="0"/>
              </a:rPr>
              <a:t>Microsoft uses its customised product MS Workplace Analytics to analyse human resources and workplace planning to improve training strategies for the future (Microsoft, 2023).</a:t>
            </a:r>
            <a:endParaRPr lang="en-IN" sz="2300" dirty="0">
              <a:latin typeface="Times New Roman" panose="02020603050405020304" pitchFamily="18" charset="0"/>
              <a:cs typeface="Times New Roman" panose="02020603050405020304" pitchFamily="18" charset="0"/>
            </a:endParaRPr>
          </a:p>
          <a:p>
            <a:pPr marL="0" lvl="0" indent="0" algn="just">
              <a:buNone/>
            </a:pPr>
            <a:endParaRPr lang="en-IN" sz="2300" dirty="0">
              <a:latin typeface="Times New Roman" panose="02020603050405020304" pitchFamily="18" charset="0"/>
              <a:cs typeface="Times New Roman" panose="02020603050405020304" pitchFamily="18" charset="0"/>
            </a:endParaRPr>
          </a:p>
        </p:txBody>
      </p:sp>
      <p:pic>
        <p:nvPicPr>
          <p:cNvPr id="2097162" name="image3.png"/>
          <p:cNvPicPr>
            <a:picLocks/>
          </p:cNvPicPr>
          <p:nvPr/>
        </p:nvPicPr>
        <p:blipFill>
          <a:blip r:embed="rId3"/>
          <a:srcRect/>
          <a:stretch>
            <a:fillRect/>
          </a:stretch>
        </p:blipFill>
        <p:spPr>
          <a:xfrm>
            <a:off x="274320" y="2406967"/>
            <a:ext cx="5273040" cy="3537585"/>
          </a:xfrm>
          <a:prstGeom prst="rect">
            <a:avLst/>
          </a:prstGeom>
          <a:ln w="25400">
            <a:solidFill>
              <a:srgbClr val="000000"/>
            </a:solidFill>
            <a:prstDash val="soli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2" name="Title 1"/>
          <p:cNvSpPr>
            <a:spLocks noGrp="1"/>
          </p:cNvSpPr>
          <p:nvPr>
            <p:ph type="title"/>
          </p:nvPr>
        </p:nvSpPr>
        <p:spPr>
          <a:xfrm>
            <a:off x="838200" y="365125"/>
            <a:ext cx="10515600" cy="1250315"/>
          </a:xfrm>
        </p:spPr>
        <p:txBody>
          <a:bodyPr vert="horz" lIns="91440" tIns="45720" rIns="91440" bIns="45720" rtlCol="0" anchor="ctr">
            <a:normAutofit fontScale="97500"/>
          </a:bodyPr>
          <a:lstStyle/>
          <a:p>
            <a:pPr algn="ctr"/>
            <a:r>
              <a:rPr lang="en-GB" sz="4000" b="1" dirty="0">
                <a:latin typeface="Times New Roman" panose="02020603050405020304" pitchFamily="18" charset="0"/>
                <a:cs typeface="Times New Roman" panose="02020603050405020304" pitchFamily="18" charset="0"/>
              </a:rPr>
              <a:t>Impact of technology on learning and development</a:t>
            </a:r>
            <a:endParaRPr lang="en-US" sz="4000" b="1" dirty="0">
              <a:latin typeface="Times New Roman" panose="02020603050405020304" pitchFamily="18" charset="0"/>
              <a:cs typeface="Times New Roman" panose="02020603050405020304" pitchFamily="18" charset="0"/>
            </a:endParaRPr>
          </a:p>
        </p:txBody>
      </p:sp>
      <p:sp>
        <p:nvSpPr>
          <p:cNvPr id="1048633" name="Content Placeholder 2"/>
          <p:cNvSpPr>
            <a:spLocks noGrp="1"/>
          </p:cNvSpPr>
          <p:nvPr>
            <p:ph idx="1"/>
          </p:nvPr>
        </p:nvSpPr>
        <p:spPr>
          <a:xfrm>
            <a:off x="243841" y="1825624"/>
            <a:ext cx="6537959" cy="4775591"/>
          </a:xfrm>
        </p:spPr>
        <p:txBody>
          <a:bodyPr vert="horz" lIns="91440" tIns="45720" rIns="91440" bIns="45720" rtlCol="0">
            <a:normAutofit fontScale="91667" lnSpcReduction="10000"/>
          </a:bodyPr>
          <a:lstStyle/>
          <a:p>
            <a:pPr lvl="0" algn="just"/>
            <a:r>
              <a:rPr lang="en-GB" sz="2400" dirty="0">
                <a:latin typeface="Times New Roman" panose="02020603050405020304" pitchFamily="18" charset="0"/>
                <a:cs typeface="Times New Roman" panose="02020603050405020304" pitchFamily="18" charset="0"/>
              </a:rPr>
              <a:t>Personalised learning through LMS significantly enhances employee learning progress at the individual level through customised tailored content.</a:t>
            </a:r>
            <a:endParaRPr lang="en-IN" sz="2400" dirty="0">
              <a:latin typeface="Times New Roman" panose="02020603050405020304" pitchFamily="18" charset="0"/>
              <a:cs typeface="Times New Roman" panose="02020603050405020304" pitchFamily="18" charset="0"/>
            </a:endParaRPr>
          </a:p>
          <a:p>
            <a:pPr lvl="0" algn="just"/>
            <a:r>
              <a:rPr lang="en-GB" sz="2400" dirty="0">
                <a:latin typeface="Times New Roman" panose="02020603050405020304" pitchFamily="18" charset="0"/>
                <a:cs typeface="Times New Roman" panose="02020603050405020304" pitchFamily="18" charset="0"/>
              </a:rPr>
              <a:t>The instant feedback system and peer-trainer discussion over chat facilities or collaboration tools help employees recognise their skill gaps immediately and take an immediate course of action (Karim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2019).</a:t>
            </a:r>
            <a:endParaRPr lang="en-IN" sz="2400" dirty="0">
              <a:latin typeface="Times New Roman" panose="02020603050405020304" pitchFamily="18" charset="0"/>
              <a:cs typeface="Times New Roman" panose="02020603050405020304" pitchFamily="18" charset="0"/>
            </a:endParaRPr>
          </a:p>
          <a:p>
            <a:pPr lvl="0" algn="just"/>
            <a:r>
              <a:rPr lang="en-GB" sz="2400" dirty="0">
                <a:latin typeface="Times New Roman" panose="02020603050405020304" pitchFamily="18" charset="0"/>
                <a:cs typeface="Times New Roman" panose="02020603050405020304" pitchFamily="18" charset="0"/>
              </a:rPr>
              <a:t>It has been identified that the introduction of Oculus VR headsets at Walmart boosts employee confidence, and retention while improving test scores by 10-15% (</a:t>
            </a:r>
            <a:r>
              <a:rPr lang="en-GB" sz="2400" dirty="0" err="1">
                <a:latin typeface="Times New Roman" panose="02020603050405020304" pitchFamily="18" charset="0"/>
                <a:cs typeface="Times New Roman" panose="02020603050405020304" pitchFamily="18" charset="0"/>
              </a:rPr>
              <a:t>Incao</a:t>
            </a:r>
            <a:r>
              <a:rPr lang="en-GB" sz="2400" dirty="0">
                <a:latin typeface="Times New Roman" panose="02020603050405020304" pitchFamily="18" charset="0"/>
                <a:cs typeface="Times New Roman" panose="02020603050405020304" pitchFamily="18" charset="0"/>
              </a:rPr>
              <a:t>, 2018). </a:t>
            </a:r>
            <a:endParaRPr lang="en-IN" sz="2400" dirty="0">
              <a:latin typeface="Times New Roman" panose="02020603050405020304" pitchFamily="18" charset="0"/>
              <a:cs typeface="Times New Roman" panose="02020603050405020304" pitchFamily="18" charset="0"/>
            </a:endParaRPr>
          </a:p>
          <a:p>
            <a:pPr marL="0" lvl="0" indent="0" algn="just">
              <a:buNone/>
            </a:pPr>
            <a:endParaRPr lang="en-US" sz="2400" dirty="0">
              <a:latin typeface="Times New Roman" pitchFamily="18" charset="0"/>
              <a:cs typeface="Times New Roman" pitchFamily="18" charset="0"/>
            </a:endParaRPr>
          </a:p>
        </p:txBody>
      </p:sp>
      <p:pic>
        <p:nvPicPr>
          <p:cNvPr id="2097163" name="image6.png"/>
          <p:cNvPicPr>
            <a:picLocks/>
          </p:cNvPicPr>
          <p:nvPr/>
        </p:nvPicPr>
        <p:blipFill>
          <a:blip r:embed="rId3"/>
          <a:srcRect/>
          <a:stretch>
            <a:fillRect/>
          </a:stretch>
        </p:blipFill>
        <p:spPr>
          <a:xfrm>
            <a:off x="7071361" y="2316480"/>
            <a:ext cx="4846319" cy="3489960"/>
          </a:xfrm>
          <a:prstGeom prst="rect">
            <a:avLst/>
          </a:prstGeom>
          <a:ln w="25400">
            <a:solidFill>
              <a:srgbClr val="000000"/>
            </a:solidFill>
            <a:prstDash val="soli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7" name="Title 1"/>
          <p:cNvSpPr>
            <a:spLocks noGrp="1"/>
          </p:cNvSpPr>
          <p:nvPr>
            <p:ph type="title"/>
          </p:nvPr>
        </p:nvSpPr>
        <p:spPr>
          <a:xfrm>
            <a:off x="838200" y="365125"/>
            <a:ext cx="10515600" cy="1189355"/>
          </a:xfrm>
        </p:spPr>
        <p:txBody>
          <a:bodyPr vert="horz" lIns="91440" tIns="45720" rIns="91440" bIns="45720" rtlCol="0" anchor="ctr">
            <a:normAutofit fontScale="95000"/>
          </a:bodyPr>
          <a:lstStyle/>
          <a:p>
            <a:pPr algn="ctr"/>
            <a:r>
              <a:rPr lang="en-GB" sz="4000" b="1" dirty="0">
                <a:latin typeface="Times New Roman" panose="02020603050405020304" pitchFamily="18" charset="0"/>
                <a:cs typeface="Times New Roman" panose="02020603050405020304" pitchFamily="18" charset="0"/>
              </a:rPr>
              <a:t>Impact of technology in learning and development</a:t>
            </a:r>
            <a:endParaRPr lang="en-US" sz="4000" b="1" dirty="0">
              <a:latin typeface="Times New Roman" panose="02020603050405020304" pitchFamily="18" charset="0"/>
              <a:cs typeface="Times New Roman" panose="02020603050405020304" pitchFamily="18" charset="0"/>
            </a:endParaRPr>
          </a:p>
        </p:txBody>
      </p:sp>
      <p:sp>
        <p:nvSpPr>
          <p:cNvPr id="1048638" name="Content Placeholder 2"/>
          <p:cNvSpPr>
            <a:spLocks noGrp="1"/>
          </p:cNvSpPr>
          <p:nvPr>
            <p:ph idx="1"/>
          </p:nvPr>
        </p:nvSpPr>
        <p:spPr>
          <a:xfrm>
            <a:off x="5791200" y="1737360"/>
            <a:ext cx="6202680" cy="4876800"/>
          </a:xfrm>
        </p:spPr>
        <p:txBody>
          <a:bodyPr vert="horz" lIns="91440" tIns="45720" rIns="91440" bIns="45720" rtlCol="0">
            <a:normAutofit lnSpcReduction="10000"/>
          </a:bodyPr>
          <a:lstStyle/>
          <a:p>
            <a:pPr lvl="0" algn="just"/>
            <a:r>
              <a:rPr lang="en-GB" sz="2400" dirty="0">
                <a:latin typeface="Times New Roman" panose="02020603050405020304" pitchFamily="18" charset="0"/>
                <a:cs typeface="Times New Roman" panose="02020603050405020304" pitchFamily="18" charset="0"/>
              </a:rPr>
              <a:t>Digital learning influences employee skill development by balancing current work life through its accessibility and flexibility.</a:t>
            </a:r>
            <a:endParaRPr lang="en-IN" sz="2400" dirty="0">
              <a:latin typeface="Times New Roman" panose="02020603050405020304" pitchFamily="18" charset="0"/>
              <a:cs typeface="Times New Roman" panose="02020603050405020304" pitchFamily="18" charset="0"/>
            </a:endParaRPr>
          </a:p>
          <a:p>
            <a:pPr lvl="0" algn="just"/>
            <a:r>
              <a:rPr lang="en-GB" sz="2400" dirty="0">
                <a:latin typeface="Times New Roman" panose="02020603050405020304" pitchFamily="18" charset="0"/>
                <a:cs typeface="Times New Roman" panose="02020603050405020304" pitchFamily="18" charset="0"/>
              </a:rPr>
              <a:t>Employees can learn more practical skills rather than theoretical knowledge through VR-based simulations or gamification, which makes them more competent in Industry 4.0.</a:t>
            </a:r>
            <a:endParaRPr lang="en-IN" sz="2400" dirty="0">
              <a:latin typeface="Times New Roman" panose="02020603050405020304" pitchFamily="18" charset="0"/>
              <a:cs typeface="Times New Roman" panose="02020603050405020304" pitchFamily="18" charset="0"/>
            </a:endParaRPr>
          </a:p>
          <a:p>
            <a:pPr lvl="0" algn="just"/>
            <a:r>
              <a:rPr lang="en-GB" sz="2400" dirty="0">
                <a:latin typeface="Times New Roman" panose="02020603050405020304" pitchFamily="18" charset="0"/>
                <a:cs typeface="Times New Roman" panose="02020603050405020304" pitchFamily="18" charset="0"/>
              </a:rPr>
              <a:t>Most importantly, the easy accessibility of technology-based training programs empowers employees with self-directed learning by identifying skill development requirements in the current industrial scenario (</a:t>
            </a:r>
            <a:r>
              <a:rPr lang="en-GB" sz="2400" dirty="0" err="1">
                <a:latin typeface="Times New Roman" panose="02020603050405020304" pitchFamily="18" charset="0"/>
                <a:cs typeface="Times New Roman" panose="02020603050405020304" pitchFamily="18" charset="0"/>
              </a:rPr>
              <a:t>Dachner</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2021). </a:t>
            </a:r>
            <a:endParaRPr lang="en-IN" sz="2400" dirty="0">
              <a:latin typeface="Times New Roman" panose="02020603050405020304" pitchFamily="18" charset="0"/>
              <a:cs typeface="Times New Roman" panose="02020603050405020304" pitchFamily="18" charset="0"/>
            </a:endParaRPr>
          </a:p>
          <a:p>
            <a:pPr marL="0" lvl="0" indent="0" algn="just">
              <a:buNone/>
            </a:pPr>
            <a:endParaRPr lang="en-US" sz="2400" dirty="0">
              <a:latin typeface="Times New Roman" panose="02020603050405020304" pitchFamily="18" charset="0"/>
              <a:cs typeface="Times New Roman" panose="02020603050405020304" pitchFamily="18" charset="0"/>
            </a:endParaRPr>
          </a:p>
        </p:txBody>
      </p:sp>
      <p:pic>
        <p:nvPicPr>
          <p:cNvPr id="2097164" name="image7.png"/>
          <p:cNvPicPr>
            <a:picLocks/>
          </p:cNvPicPr>
          <p:nvPr/>
        </p:nvPicPr>
        <p:blipFill>
          <a:blip r:embed="rId3"/>
          <a:srcRect/>
          <a:stretch>
            <a:fillRect/>
          </a:stretch>
        </p:blipFill>
        <p:spPr>
          <a:xfrm>
            <a:off x="424814" y="2232183"/>
            <a:ext cx="5137785" cy="3673793"/>
          </a:xfrm>
          <a:prstGeom prst="rect">
            <a:avLst/>
          </a:prstGeom>
          <a:ln w="25400">
            <a:solidFill>
              <a:srgbClr val="000000"/>
            </a:solidFill>
            <a:prstDash val="soli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2" name="Title 1"/>
          <p:cNvSpPr>
            <a:spLocks noGrp="1"/>
          </p:cNvSpPr>
          <p:nvPr>
            <p:ph type="title"/>
          </p:nvPr>
        </p:nvSpPr>
        <p:spPr/>
        <p:txBody>
          <a:bodyPr>
            <a:normAutofit/>
          </a:bodyPr>
          <a:lstStyle/>
          <a:p>
            <a:pPr algn="ctr"/>
            <a:r>
              <a:rPr lang="en-GB" sz="4000" b="1" dirty="0">
                <a:latin typeface="Times New Roman" panose="02020603050405020304" pitchFamily="18" charset="0"/>
                <a:cs typeface="Times New Roman" panose="02020603050405020304" pitchFamily="18" charset="0"/>
              </a:rPr>
              <a:t>Conclusion</a:t>
            </a:r>
            <a:endParaRPr lang="en-IN" sz="4000" dirty="0">
              <a:latin typeface="Times New Roman" panose="02020603050405020304" pitchFamily="18" charset="0"/>
              <a:cs typeface="Times New Roman" panose="02020603050405020304" pitchFamily="18" charset="0"/>
            </a:endParaRPr>
          </a:p>
        </p:txBody>
      </p:sp>
      <p:sp>
        <p:nvSpPr>
          <p:cNvPr id="1048643" name="Content Placeholder 2"/>
          <p:cNvSpPr>
            <a:spLocks noGrp="1"/>
          </p:cNvSpPr>
          <p:nvPr>
            <p:ph idx="1"/>
          </p:nvPr>
        </p:nvSpPr>
        <p:spPr>
          <a:xfrm>
            <a:off x="365760" y="1825624"/>
            <a:ext cx="6111240" cy="4788535"/>
          </a:xfrm>
        </p:spPr>
        <p:txBody>
          <a:bodyPr>
            <a:normAutofit fontScale="95000" lnSpcReduction="10000"/>
          </a:bodyPr>
          <a:lstStyle/>
          <a:p>
            <a:pPr lvl="0" algn="just"/>
            <a:r>
              <a:rPr lang="en-GB" sz="2700" dirty="0">
                <a:latin typeface="Times New Roman" panose="02020603050405020304" pitchFamily="18" charset="0"/>
                <a:cs typeface="Times New Roman" panose="02020603050405020304" pitchFamily="18" charset="0"/>
              </a:rPr>
              <a:t>The overall presentation has shed light on the importance of technology in training and development.</a:t>
            </a:r>
            <a:endParaRPr lang="en-IN" sz="2700" dirty="0">
              <a:latin typeface="Times New Roman" panose="02020603050405020304" pitchFamily="18" charset="0"/>
              <a:cs typeface="Times New Roman" panose="02020603050405020304" pitchFamily="18" charset="0"/>
            </a:endParaRPr>
          </a:p>
          <a:p>
            <a:pPr lvl="0" algn="just"/>
            <a:r>
              <a:rPr lang="en-GB" sz="2700" dirty="0">
                <a:latin typeface="Times New Roman" panose="02020603050405020304" pitchFamily="18" charset="0"/>
                <a:cs typeface="Times New Roman" panose="02020603050405020304" pitchFamily="18" charset="0"/>
              </a:rPr>
              <a:t>The benefits of employees from technology-driven training programs have been evaluated here.</a:t>
            </a:r>
            <a:endParaRPr lang="en-IN" sz="2700" dirty="0">
              <a:latin typeface="Times New Roman" panose="02020603050405020304" pitchFamily="18" charset="0"/>
              <a:cs typeface="Times New Roman" panose="02020603050405020304" pitchFamily="18" charset="0"/>
            </a:endParaRPr>
          </a:p>
          <a:p>
            <a:pPr lvl="0" algn="just"/>
            <a:r>
              <a:rPr lang="en-GB" sz="2700" dirty="0">
                <a:latin typeface="Times New Roman" panose="02020603050405020304" pitchFamily="18" charset="0"/>
                <a:cs typeface="Times New Roman" panose="02020603050405020304" pitchFamily="18" charset="0"/>
              </a:rPr>
              <a:t>It has recognised that digital training programs benefit employees with easy accessibility, flexibility, up-to-date content, interactive lessons, and personalised earning experience.</a:t>
            </a:r>
            <a:endParaRPr lang="en-IN" sz="2700" dirty="0">
              <a:latin typeface="Times New Roman" panose="02020603050405020304" pitchFamily="18" charset="0"/>
              <a:cs typeface="Times New Roman" panose="02020603050405020304" pitchFamily="18" charset="0"/>
            </a:endParaRPr>
          </a:p>
          <a:p>
            <a:pPr marL="0" indent="0" algn="just">
              <a:buNone/>
            </a:pPr>
            <a:endParaRPr lang="en-IN" dirty="0">
              <a:latin typeface="Times New Roman" panose="02020603050405020304" pitchFamily="18" charset="0"/>
              <a:cs typeface="Times New Roman" panose="02020603050405020304" pitchFamily="18" charset="0"/>
            </a:endParaRPr>
          </a:p>
        </p:txBody>
      </p:sp>
      <p:pic>
        <p:nvPicPr>
          <p:cNvPr id="2097165" name="image8.png"/>
          <p:cNvPicPr>
            <a:picLocks/>
          </p:cNvPicPr>
          <p:nvPr/>
        </p:nvPicPr>
        <p:blipFill>
          <a:blip r:embed="rId3"/>
          <a:srcRect/>
          <a:stretch>
            <a:fillRect/>
          </a:stretch>
        </p:blipFill>
        <p:spPr>
          <a:xfrm>
            <a:off x="6705600" y="2250757"/>
            <a:ext cx="5196840" cy="3403283"/>
          </a:xfrm>
          <a:prstGeom prst="rect">
            <a:avLst/>
          </a:prstGeom>
          <a:ln w="25400">
            <a:solidFill>
              <a:srgbClr val="000000"/>
            </a:solidFill>
            <a:prstDash val="soli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7" name="Title 1"/>
          <p:cNvSpPr>
            <a:spLocks noGrp="1"/>
          </p:cNvSpPr>
          <p:nvPr>
            <p:ph type="title"/>
          </p:nvPr>
        </p:nvSpPr>
        <p:spPr>
          <a:xfrm>
            <a:off x="838200" y="121920"/>
            <a:ext cx="10515600" cy="716279"/>
          </a:xfrm>
        </p:spPr>
        <p:txBody>
          <a:bodyPr vert="horz" lIns="91440" tIns="45720" rIns="91440" bIns="45720" rtlCol="0" anchor="ctr">
            <a:normAutofit/>
          </a:bodyPr>
          <a:lstStyle/>
          <a:p>
            <a:pPr algn="ctr"/>
            <a:r>
              <a:rPr lang="en-US" sz="3600" b="1" dirty="0">
                <a:latin typeface="Times New Roman" panose="02020603050405020304" pitchFamily="18" charset="0"/>
                <a:cs typeface="Times New Roman" panose="02020603050405020304" pitchFamily="18" charset="0"/>
              </a:rPr>
              <a:t>References</a:t>
            </a:r>
          </a:p>
        </p:txBody>
      </p:sp>
      <p:sp>
        <p:nvSpPr>
          <p:cNvPr id="1048648" name="Content Placeholder 2"/>
          <p:cNvSpPr>
            <a:spLocks noGrp="1"/>
          </p:cNvSpPr>
          <p:nvPr>
            <p:ph idx="1"/>
          </p:nvPr>
        </p:nvSpPr>
        <p:spPr>
          <a:xfrm>
            <a:off x="167640" y="975360"/>
            <a:ext cx="11826240" cy="5669280"/>
          </a:xfrm>
        </p:spPr>
        <p:txBody>
          <a:bodyPr vert="horz" lIns="91440" tIns="45720" rIns="91440" bIns="45720" rtlCol="0">
            <a:noAutofit/>
          </a:bodyPr>
          <a:lstStyle/>
          <a:p>
            <a:pPr algn="just"/>
            <a:r>
              <a:rPr lang="en-GB" sz="1700" dirty="0" err="1">
                <a:latin typeface="Times New Roman" panose="02020603050405020304" pitchFamily="18" charset="0"/>
                <a:cs typeface="Times New Roman" panose="02020603050405020304" pitchFamily="18" charset="0"/>
              </a:rPr>
              <a:t>Dachner</a:t>
            </a:r>
            <a:r>
              <a:rPr lang="en-GB" sz="1700" dirty="0">
                <a:latin typeface="Times New Roman" panose="02020603050405020304" pitchFamily="18" charset="0"/>
                <a:cs typeface="Times New Roman" panose="02020603050405020304" pitchFamily="18" charset="0"/>
              </a:rPr>
              <a:t>, A.M., </a:t>
            </a:r>
            <a:r>
              <a:rPr lang="en-GB" sz="1700" dirty="0" err="1">
                <a:latin typeface="Times New Roman" panose="02020603050405020304" pitchFamily="18" charset="0"/>
                <a:cs typeface="Times New Roman" panose="02020603050405020304" pitchFamily="18" charset="0"/>
              </a:rPr>
              <a:t>Ellingson</a:t>
            </a:r>
            <a:r>
              <a:rPr lang="en-GB" sz="1700" dirty="0">
                <a:latin typeface="Times New Roman" panose="02020603050405020304" pitchFamily="18" charset="0"/>
                <a:cs typeface="Times New Roman" panose="02020603050405020304" pitchFamily="18" charset="0"/>
              </a:rPr>
              <a:t>, J.E., </a:t>
            </a:r>
            <a:r>
              <a:rPr lang="en-GB" sz="1700" dirty="0" err="1">
                <a:latin typeface="Times New Roman" panose="02020603050405020304" pitchFamily="18" charset="0"/>
                <a:cs typeface="Times New Roman" panose="02020603050405020304" pitchFamily="18" charset="0"/>
              </a:rPr>
              <a:t>Noe</a:t>
            </a:r>
            <a:r>
              <a:rPr lang="en-GB" sz="1700" dirty="0">
                <a:latin typeface="Times New Roman" panose="02020603050405020304" pitchFamily="18" charset="0"/>
                <a:cs typeface="Times New Roman" panose="02020603050405020304" pitchFamily="18" charset="0"/>
              </a:rPr>
              <a:t>, R.A. and Saxton, B.M., 2021. The future of employee development. </a:t>
            </a:r>
            <a:r>
              <a:rPr lang="en-GB" sz="1700" i="1" dirty="0">
                <a:latin typeface="Times New Roman" panose="02020603050405020304" pitchFamily="18" charset="0"/>
                <a:cs typeface="Times New Roman" panose="02020603050405020304" pitchFamily="18" charset="0"/>
              </a:rPr>
              <a:t>Human Resource Management Review</a:t>
            </a:r>
            <a:r>
              <a:rPr lang="en-GB" sz="1700" dirty="0">
                <a:latin typeface="Times New Roman" panose="02020603050405020304" pitchFamily="18" charset="0"/>
                <a:cs typeface="Times New Roman" panose="02020603050405020304" pitchFamily="18" charset="0"/>
              </a:rPr>
              <a:t>, </a:t>
            </a:r>
            <a:r>
              <a:rPr lang="en-GB" sz="1700" i="1" dirty="0">
                <a:latin typeface="Times New Roman" panose="02020603050405020304" pitchFamily="18" charset="0"/>
                <a:cs typeface="Times New Roman" panose="02020603050405020304" pitchFamily="18" charset="0"/>
              </a:rPr>
              <a:t>31</a:t>
            </a:r>
            <a:r>
              <a:rPr lang="en-GB" sz="1700" dirty="0">
                <a:latin typeface="Times New Roman" panose="02020603050405020304" pitchFamily="18" charset="0"/>
                <a:cs typeface="Times New Roman" panose="02020603050405020304" pitchFamily="18" charset="0"/>
              </a:rPr>
              <a:t>(2), p.100732.</a:t>
            </a:r>
            <a:endParaRPr lang="en-IN" sz="1700" dirty="0">
              <a:latin typeface="Times New Roman" panose="02020603050405020304" pitchFamily="18" charset="0"/>
              <a:cs typeface="Times New Roman" panose="02020603050405020304" pitchFamily="18" charset="0"/>
            </a:endParaRPr>
          </a:p>
          <a:p>
            <a:pPr algn="just"/>
            <a:r>
              <a:rPr lang="en-GB" sz="1700" dirty="0" err="1">
                <a:latin typeface="Times New Roman" panose="02020603050405020304" pitchFamily="18" charset="0"/>
                <a:cs typeface="Times New Roman" panose="02020603050405020304" pitchFamily="18" charset="0"/>
              </a:rPr>
              <a:t>Incao</a:t>
            </a:r>
            <a:r>
              <a:rPr lang="en-GB" sz="1700" dirty="0">
                <a:latin typeface="Times New Roman" panose="02020603050405020304" pitchFamily="18" charset="0"/>
                <a:cs typeface="Times New Roman" panose="02020603050405020304" pitchFamily="18" charset="0"/>
              </a:rPr>
              <a:t>, J., 2018. </a:t>
            </a:r>
            <a:r>
              <a:rPr lang="en-GB" sz="1700" i="1" dirty="0">
                <a:latin typeface="Times New Roman" panose="02020603050405020304" pitchFamily="18" charset="0"/>
                <a:cs typeface="Times New Roman" panose="02020603050405020304" pitchFamily="18" charset="0"/>
              </a:rPr>
              <a:t>How VR is Transforming the Way We Train Associates.</a:t>
            </a:r>
            <a:r>
              <a:rPr lang="en-GB" sz="1700" dirty="0">
                <a:latin typeface="Times New Roman" panose="02020603050405020304" pitchFamily="18" charset="0"/>
                <a:cs typeface="Times New Roman" panose="02020603050405020304" pitchFamily="18" charset="0"/>
              </a:rPr>
              <a:t> [Online]. Available at:</a:t>
            </a:r>
            <a:r>
              <a:rPr lang="en-GB" sz="1700" dirty="0">
                <a:latin typeface="Times New Roman" panose="02020603050405020304" pitchFamily="18" charset="0"/>
                <a:cs typeface="Times New Roman" panose="02020603050405020304" pitchFamily="18" charset="0"/>
                <a:hlinkClick r:id="rId3"/>
              </a:rPr>
              <a:t> </a:t>
            </a:r>
            <a:r>
              <a:rPr lang="en-GB" sz="1700" u="sng" dirty="0">
                <a:latin typeface="Times New Roman" panose="02020603050405020304" pitchFamily="18" charset="0"/>
                <a:cs typeface="Times New Roman" panose="02020603050405020304" pitchFamily="18" charset="0"/>
                <a:hlinkClick r:id="rId3"/>
              </a:rPr>
              <a:t>https://corporate.walmart.com/news/2018/09/20/how-vr-is-transforming-the-way-we-train-associates</a:t>
            </a:r>
            <a:r>
              <a:rPr lang="en-GB" sz="1700" dirty="0">
                <a:latin typeface="Times New Roman" panose="02020603050405020304" pitchFamily="18" charset="0"/>
                <a:cs typeface="Times New Roman" panose="02020603050405020304" pitchFamily="18" charset="0"/>
              </a:rPr>
              <a:t> [Accessed 14 July 2024].</a:t>
            </a:r>
            <a:endParaRPr lang="en-IN" sz="1700" dirty="0">
              <a:latin typeface="Times New Roman" panose="02020603050405020304" pitchFamily="18" charset="0"/>
              <a:cs typeface="Times New Roman" panose="02020603050405020304" pitchFamily="18" charset="0"/>
            </a:endParaRPr>
          </a:p>
          <a:p>
            <a:pPr algn="just"/>
            <a:r>
              <a:rPr lang="en-GB" sz="1700" dirty="0">
                <a:latin typeface="Times New Roman" panose="02020603050405020304" pitchFamily="18" charset="0"/>
                <a:cs typeface="Times New Roman" panose="02020603050405020304" pitchFamily="18" charset="0"/>
              </a:rPr>
              <a:t>Karim, M.M., Choudhury, M.M. and </a:t>
            </a:r>
            <a:r>
              <a:rPr lang="en-GB" sz="1700" dirty="0" err="1">
                <a:latin typeface="Times New Roman" panose="02020603050405020304" pitchFamily="18" charset="0"/>
                <a:cs typeface="Times New Roman" panose="02020603050405020304" pitchFamily="18" charset="0"/>
              </a:rPr>
              <a:t>Latif</a:t>
            </a:r>
            <a:r>
              <a:rPr lang="en-GB" sz="1700" dirty="0">
                <a:latin typeface="Times New Roman" panose="02020603050405020304" pitchFamily="18" charset="0"/>
                <a:cs typeface="Times New Roman" panose="02020603050405020304" pitchFamily="18" charset="0"/>
              </a:rPr>
              <a:t>, W.B., 2019. The impact of training and development on employees’ performance: an analysis of quantitative data. </a:t>
            </a:r>
            <a:r>
              <a:rPr lang="en-GB" sz="1700" i="1" dirty="0">
                <a:latin typeface="Times New Roman" panose="02020603050405020304" pitchFamily="18" charset="0"/>
                <a:cs typeface="Times New Roman" panose="02020603050405020304" pitchFamily="18" charset="0"/>
              </a:rPr>
              <a:t>Noble International Journal of Business and Management Research</a:t>
            </a:r>
            <a:r>
              <a:rPr lang="en-GB" sz="1700" dirty="0">
                <a:latin typeface="Times New Roman" panose="02020603050405020304" pitchFamily="18" charset="0"/>
                <a:cs typeface="Times New Roman" panose="02020603050405020304" pitchFamily="18" charset="0"/>
              </a:rPr>
              <a:t>, </a:t>
            </a:r>
            <a:r>
              <a:rPr lang="en-GB" sz="1700" i="1" dirty="0">
                <a:latin typeface="Times New Roman" panose="02020603050405020304" pitchFamily="18" charset="0"/>
                <a:cs typeface="Times New Roman" panose="02020603050405020304" pitchFamily="18" charset="0"/>
              </a:rPr>
              <a:t>3</a:t>
            </a:r>
            <a:r>
              <a:rPr lang="en-GB" sz="1700" dirty="0">
                <a:latin typeface="Times New Roman" panose="02020603050405020304" pitchFamily="18" charset="0"/>
                <a:cs typeface="Times New Roman" panose="02020603050405020304" pitchFamily="18" charset="0"/>
              </a:rPr>
              <a:t>(2), pp.25-33.</a:t>
            </a:r>
            <a:endParaRPr lang="en-IN" sz="1700" dirty="0">
              <a:latin typeface="Times New Roman" panose="02020603050405020304" pitchFamily="18" charset="0"/>
              <a:cs typeface="Times New Roman" panose="02020603050405020304" pitchFamily="18" charset="0"/>
            </a:endParaRPr>
          </a:p>
          <a:p>
            <a:pPr algn="just"/>
            <a:r>
              <a:rPr lang="en-GB" sz="1700" dirty="0">
                <a:latin typeface="Times New Roman" panose="02020603050405020304" pitchFamily="18" charset="0"/>
                <a:cs typeface="Times New Roman" panose="02020603050405020304" pitchFamily="18" charset="0"/>
              </a:rPr>
              <a:t>Microsoft</a:t>
            </a:r>
            <a:r>
              <a:rPr lang="en-US" sz="1700" dirty="0">
                <a:latin typeface="Times New Roman" panose="02020603050405020304" pitchFamily="18" charset="0"/>
                <a:cs typeface="Times New Roman" panose="02020603050405020304" pitchFamily="18" charset="0"/>
              </a:rPr>
              <a:t>., 2</a:t>
            </a:r>
            <a:r>
              <a:rPr lang="en-GB" sz="1700" dirty="0">
                <a:latin typeface="Times New Roman" panose="02020603050405020304" pitchFamily="18" charset="0"/>
                <a:cs typeface="Times New Roman" panose="02020603050405020304" pitchFamily="18" charset="0"/>
              </a:rPr>
              <a:t>023. </a:t>
            </a:r>
            <a:r>
              <a:rPr lang="en-GB" sz="1700" i="1" dirty="0">
                <a:latin typeface="Times New Roman" panose="02020603050405020304" pitchFamily="18" charset="0"/>
                <a:cs typeface="Times New Roman" panose="02020603050405020304" pitchFamily="18" charset="0"/>
              </a:rPr>
              <a:t>Workplace Analytics service description</a:t>
            </a:r>
            <a:r>
              <a:rPr lang="en-GB" sz="1700" dirty="0">
                <a:latin typeface="Times New Roman" panose="02020603050405020304" pitchFamily="18" charset="0"/>
                <a:cs typeface="Times New Roman" panose="02020603050405020304" pitchFamily="18" charset="0"/>
              </a:rPr>
              <a:t>. [Online]. Available at:</a:t>
            </a:r>
            <a:r>
              <a:rPr lang="en-GB" sz="1700" dirty="0">
                <a:latin typeface="Times New Roman" panose="02020603050405020304" pitchFamily="18" charset="0"/>
                <a:cs typeface="Times New Roman" panose="02020603050405020304" pitchFamily="18" charset="0"/>
                <a:hlinkClick r:id="rId4"/>
              </a:rPr>
              <a:t> </a:t>
            </a:r>
            <a:r>
              <a:rPr lang="en-GB" sz="1700" u="sng" dirty="0">
                <a:latin typeface="Times New Roman" panose="02020603050405020304" pitchFamily="18" charset="0"/>
                <a:cs typeface="Times New Roman" panose="02020603050405020304" pitchFamily="18" charset="0"/>
                <a:hlinkClick r:id="rId4"/>
              </a:rPr>
              <a:t>https://learn.microsoft.com/en-us/office365/servicedescriptions/workplace-analytics-service-description</a:t>
            </a:r>
            <a:r>
              <a:rPr lang="en-GB" sz="1700" dirty="0">
                <a:latin typeface="Times New Roman" panose="02020603050405020304" pitchFamily="18" charset="0"/>
                <a:cs typeface="Times New Roman" panose="02020603050405020304" pitchFamily="18" charset="0"/>
              </a:rPr>
              <a:t> [Accessed 14 July 2024].</a:t>
            </a:r>
            <a:endParaRPr lang="en-IN" sz="1700" dirty="0">
              <a:latin typeface="Times New Roman" panose="02020603050405020304" pitchFamily="18" charset="0"/>
              <a:cs typeface="Times New Roman" panose="02020603050405020304" pitchFamily="18" charset="0"/>
            </a:endParaRPr>
          </a:p>
          <a:p>
            <a:pPr algn="just"/>
            <a:r>
              <a:rPr lang="en-GB" sz="1700" dirty="0" err="1">
                <a:latin typeface="Times New Roman" panose="02020603050405020304" pitchFamily="18" charset="0"/>
                <a:cs typeface="Times New Roman" panose="02020603050405020304" pitchFamily="18" charset="0"/>
              </a:rPr>
              <a:t>Mrazek</a:t>
            </a:r>
            <a:r>
              <a:rPr lang="en-GB" sz="1700" dirty="0">
                <a:latin typeface="Times New Roman" panose="02020603050405020304" pitchFamily="18" charset="0"/>
                <a:cs typeface="Times New Roman" panose="02020603050405020304" pitchFamily="18" charset="0"/>
              </a:rPr>
              <a:t>, A.J., </a:t>
            </a:r>
            <a:r>
              <a:rPr lang="en-GB" sz="1700" dirty="0" err="1">
                <a:latin typeface="Times New Roman" panose="02020603050405020304" pitchFamily="18" charset="0"/>
                <a:cs typeface="Times New Roman" panose="02020603050405020304" pitchFamily="18" charset="0"/>
              </a:rPr>
              <a:t>Mrazek</a:t>
            </a:r>
            <a:r>
              <a:rPr lang="en-GB" sz="1700" dirty="0">
                <a:latin typeface="Times New Roman" panose="02020603050405020304" pitchFamily="18" charset="0"/>
                <a:cs typeface="Times New Roman" panose="02020603050405020304" pitchFamily="18" charset="0"/>
              </a:rPr>
              <a:t>, M.D., </a:t>
            </a:r>
            <a:r>
              <a:rPr lang="en-GB" sz="1700" dirty="0" err="1">
                <a:latin typeface="Times New Roman" panose="02020603050405020304" pitchFamily="18" charset="0"/>
                <a:cs typeface="Times New Roman" panose="02020603050405020304" pitchFamily="18" charset="0"/>
              </a:rPr>
              <a:t>Cherolini</a:t>
            </a:r>
            <a:r>
              <a:rPr lang="en-GB" sz="1700" dirty="0">
                <a:latin typeface="Times New Roman" panose="02020603050405020304" pitchFamily="18" charset="0"/>
                <a:cs typeface="Times New Roman" panose="02020603050405020304" pitchFamily="18" charset="0"/>
              </a:rPr>
              <a:t>, C.M., </a:t>
            </a:r>
            <a:r>
              <a:rPr lang="en-GB" sz="1700" dirty="0" err="1">
                <a:latin typeface="Times New Roman" panose="02020603050405020304" pitchFamily="18" charset="0"/>
                <a:cs typeface="Times New Roman" panose="02020603050405020304" pitchFamily="18" charset="0"/>
              </a:rPr>
              <a:t>Cloughesy</a:t>
            </a:r>
            <a:r>
              <a:rPr lang="en-GB" sz="1700" dirty="0">
                <a:latin typeface="Times New Roman" panose="02020603050405020304" pitchFamily="18" charset="0"/>
                <a:cs typeface="Times New Roman" panose="02020603050405020304" pitchFamily="18" charset="0"/>
              </a:rPr>
              <a:t>, J.N., </a:t>
            </a:r>
            <a:r>
              <a:rPr lang="en-GB" sz="1700" dirty="0" err="1">
                <a:latin typeface="Times New Roman" panose="02020603050405020304" pitchFamily="18" charset="0"/>
                <a:cs typeface="Times New Roman" panose="02020603050405020304" pitchFamily="18" charset="0"/>
              </a:rPr>
              <a:t>Cynman</a:t>
            </a:r>
            <a:r>
              <a:rPr lang="en-GB" sz="1700" dirty="0">
                <a:latin typeface="Times New Roman" panose="02020603050405020304" pitchFamily="18" charset="0"/>
                <a:cs typeface="Times New Roman" panose="02020603050405020304" pitchFamily="18" charset="0"/>
              </a:rPr>
              <a:t>, D.J., </a:t>
            </a:r>
            <a:r>
              <a:rPr lang="en-GB" sz="1700" dirty="0" err="1">
                <a:latin typeface="Times New Roman" panose="02020603050405020304" pitchFamily="18" charset="0"/>
                <a:cs typeface="Times New Roman" panose="02020603050405020304" pitchFamily="18" charset="0"/>
              </a:rPr>
              <a:t>Gougis</a:t>
            </a:r>
            <a:r>
              <a:rPr lang="en-GB" sz="1700" dirty="0">
                <a:latin typeface="Times New Roman" panose="02020603050405020304" pitchFamily="18" charset="0"/>
                <a:cs typeface="Times New Roman" panose="02020603050405020304" pitchFamily="18" charset="0"/>
              </a:rPr>
              <a:t>, L.J., Landry, A.P., Reese, J.V. and Schooler, J.W., 2019. The future of mindfulness training is digital, and the future is now. </a:t>
            </a:r>
            <a:r>
              <a:rPr lang="en-GB" sz="1700" i="1" dirty="0">
                <a:latin typeface="Times New Roman" panose="02020603050405020304" pitchFamily="18" charset="0"/>
                <a:cs typeface="Times New Roman" panose="02020603050405020304" pitchFamily="18" charset="0"/>
              </a:rPr>
              <a:t>Current Opinion in Psychology</a:t>
            </a:r>
            <a:r>
              <a:rPr lang="en-GB" sz="1700" dirty="0">
                <a:latin typeface="Times New Roman" panose="02020603050405020304" pitchFamily="18" charset="0"/>
                <a:cs typeface="Times New Roman" panose="02020603050405020304" pitchFamily="18" charset="0"/>
              </a:rPr>
              <a:t>, </a:t>
            </a:r>
            <a:r>
              <a:rPr lang="en-GB" sz="1700" i="1" dirty="0">
                <a:latin typeface="Times New Roman" panose="02020603050405020304" pitchFamily="18" charset="0"/>
                <a:cs typeface="Times New Roman" panose="02020603050405020304" pitchFamily="18" charset="0"/>
              </a:rPr>
              <a:t>28</a:t>
            </a:r>
            <a:r>
              <a:rPr lang="en-GB" sz="1700" dirty="0">
                <a:latin typeface="Times New Roman" panose="02020603050405020304" pitchFamily="18" charset="0"/>
                <a:cs typeface="Times New Roman" panose="02020603050405020304" pitchFamily="18" charset="0"/>
              </a:rPr>
              <a:t>, pp.81-86.</a:t>
            </a:r>
            <a:endParaRPr lang="en-IN" sz="1700" dirty="0">
              <a:latin typeface="Times New Roman" panose="02020603050405020304" pitchFamily="18" charset="0"/>
              <a:cs typeface="Times New Roman" panose="02020603050405020304" pitchFamily="18" charset="0"/>
            </a:endParaRPr>
          </a:p>
          <a:p>
            <a:pPr algn="just"/>
            <a:r>
              <a:rPr lang="en-GB" sz="1700" dirty="0">
                <a:latin typeface="Times New Roman" panose="02020603050405020304" pitchFamily="18" charset="0"/>
                <a:cs typeface="Times New Roman" panose="02020603050405020304" pitchFamily="18" charset="0"/>
              </a:rPr>
              <a:t>Nissan, 2024. </a:t>
            </a:r>
            <a:r>
              <a:rPr lang="en-GB" sz="1700" i="1" dirty="0">
                <a:latin typeface="Times New Roman" panose="02020603050405020304" pitchFamily="18" charset="0"/>
                <a:cs typeface="Times New Roman" panose="02020603050405020304" pitchFamily="18" charset="0"/>
              </a:rPr>
              <a:t>Nissan service information: E-learning modules</a:t>
            </a:r>
            <a:r>
              <a:rPr lang="en-GB" sz="1700" dirty="0">
                <a:latin typeface="Times New Roman" panose="02020603050405020304" pitchFamily="18" charset="0"/>
                <a:cs typeface="Times New Roman" panose="02020603050405020304" pitchFamily="18" charset="0"/>
              </a:rPr>
              <a:t>. [Online]. Available at:</a:t>
            </a:r>
            <a:r>
              <a:rPr lang="en-GB" sz="1700" dirty="0">
                <a:latin typeface="Times New Roman" panose="02020603050405020304" pitchFamily="18" charset="0"/>
                <a:cs typeface="Times New Roman" panose="02020603050405020304" pitchFamily="18" charset="0"/>
                <a:hlinkClick r:id="rId5"/>
              </a:rPr>
              <a:t> </a:t>
            </a:r>
            <a:r>
              <a:rPr lang="en-GB" sz="1700" u="sng" dirty="0">
                <a:latin typeface="Times New Roman" panose="02020603050405020304" pitchFamily="18" charset="0"/>
                <a:cs typeface="Times New Roman" panose="02020603050405020304" pitchFamily="18" charset="0"/>
                <a:hlinkClick r:id="rId5"/>
              </a:rPr>
              <a:t>https://www.nissan-techinfo.com/dept.aspx?dept_id=226</a:t>
            </a:r>
            <a:r>
              <a:rPr lang="en-GB" sz="1700" dirty="0">
                <a:latin typeface="Times New Roman" panose="02020603050405020304" pitchFamily="18" charset="0"/>
                <a:cs typeface="Times New Roman" panose="02020603050405020304" pitchFamily="18" charset="0"/>
              </a:rPr>
              <a:t> [Accessed 14 July 2024].</a:t>
            </a:r>
            <a:endParaRPr lang="en-IN" sz="1700" dirty="0">
              <a:latin typeface="Times New Roman" panose="02020603050405020304" pitchFamily="18" charset="0"/>
              <a:cs typeface="Times New Roman" panose="02020603050405020304" pitchFamily="18" charset="0"/>
            </a:endParaRPr>
          </a:p>
          <a:p>
            <a:pPr algn="just"/>
            <a:r>
              <a:rPr lang="en-GB" sz="1700" dirty="0" err="1">
                <a:latin typeface="Times New Roman" panose="02020603050405020304" pitchFamily="18" charset="0"/>
                <a:cs typeface="Times New Roman" panose="02020603050405020304" pitchFamily="18" charset="0"/>
              </a:rPr>
              <a:t>Roldán</a:t>
            </a:r>
            <a:r>
              <a:rPr lang="en-GB" sz="1700" dirty="0">
                <a:latin typeface="Times New Roman" panose="02020603050405020304" pitchFamily="18" charset="0"/>
                <a:cs typeface="Times New Roman" panose="02020603050405020304" pitchFamily="18" charset="0"/>
              </a:rPr>
              <a:t>, J.J., Crespo, E., Martín-Barrio, A., Peña-Tapia, E. and Barrientos, A., 2019. A training system for Industry 4.0 operators in complex assemblies based on virtual reality and process mining. </a:t>
            </a:r>
            <a:r>
              <a:rPr lang="en-GB" sz="1700" i="1" dirty="0">
                <a:latin typeface="Times New Roman" panose="02020603050405020304" pitchFamily="18" charset="0"/>
                <a:cs typeface="Times New Roman" panose="02020603050405020304" pitchFamily="18" charset="0"/>
              </a:rPr>
              <a:t>Robotics and computer-integrated manufacturing</a:t>
            </a:r>
            <a:r>
              <a:rPr lang="en-GB" sz="1700" dirty="0">
                <a:latin typeface="Times New Roman" panose="02020603050405020304" pitchFamily="18" charset="0"/>
                <a:cs typeface="Times New Roman" panose="02020603050405020304" pitchFamily="18" charset="0"/>
              </a:rPr>
              <a:t>, </a:t>
            </a:r>
            <a:r>
              <a:rPr lang="en-GB" sz="1700" i="1" dirty="0">
                <a:latin typeface="Times New Roman" panose="02020603050405020304" pitchFamily="18" charset="0"/>
                <a:cs typeface="Times New Roman" panose="02020603050405020304" pitchFamily="18" charset="0"/>
              </a:rPr>
              <a:t>59</a:t>
            </a:r>
            <a:r>
              <a:rPr lang="en-GB" sz="1700" dirty="0">
                <a:latin typeface="Times New Roman" panose="02020603050405020304" pitchFamily="18" charset="0"/>
                <a:cs typeface="Times New Roman" panose="02020603050405020304" pitchFamily="18" charset="0"/>
              </a:rPr>
              <a:t>, pp.305-316.</a:t>
            </a:r>
            <a:endParaRPr lang="en-IN" sz="1700" dirty="0">
              <a:latin typeface="Times New Roman" panose="02020603050405020304" pitchFamily="18" charset="0"/>
              <a:cs typeface="Times New Roman" panose="02020603050405020304" pitchFamily="18" charset="0"/>
            </a:endParaRPr>
          </a:p>
          <a:p>
            <a:pPr algn="just"/>
            <a:r>
              <a:rPr lang="en-GB" sz="1700" dirty="0" err="1">
                <a:latin typeface="Times New Roman" panose="02020603050405020304" pitchFamily="18" charset="0"/>
                <a:cs typeface="Times New Roman" panose="02020603050405020304" pitchFamily="18" charset="0"/>
              </a:rPr>
              <a:t>Shurygin</a:t>
            </a:r>
            <a:r>
              <a:rPr lang="en-GB" sz="1700" dirty="0">
                <a:latin typeface="Times New Roman" panose="02020603050405020304" pitchFamily="18" charset="0"/>
                <a:cs typeface="Times New Roman" panose="02020603050405020304" pitchFamily="18" charset="0"/>
              </a:rPr>
              <a:t>, V., </a:t>
            </a:r>
            <a:r>
              <a:rPr lang="en-GB" sz="1700" dirty="0" err="1">
                <a:latin typeface="Times New Roman" panose="02020603050405020304" pitchFamily="18" charset="0"/>
                <a:cs typeface="Times New Roman" panose="02020603050405020304" pitchFamily="18" charset="0"/>
              </a:rPr>
              <a:t>Saenko</a:t>
            </a:r>
            <a:r>
              <a:rPr lang="en-GB" sz="1700" dirty="0">
                <a:latin typeface="Times New Roman" panose="02020603050405020304" pitchFamily="18" charset="0"/>
                <a:cs typeface="Times New Roman" panose="02020603050405020304" pitchFamily="18" charset="0"/>
              </a:rPr>
              <a:t>, N., </a:t>
            </a:r>
            <a:r>
              <a:rPr lang="en-GB" sz="1700" dirty="0" err="1">
                <a:latin typeface="Times New Roman" panose="02020603050405020304" pitchFamily="18" charset="0"/>
                <a:cs typeface="Times New Roman" panose="02020603050405020304" pitchFamily="18" charset="0"/>
              </a:rPr>
              <a:t>Zekiy</a:t>
            </a:r>
            <a:r>
              <a:rPr lang="en-GB" sz="1700" dirty="0">
                <a:latin typeface="Times New Roman" panose="02020603050405020304" pitchFamily="18" charset="0"/>
                <a:cs typeface="Times New Roman" panose="02020603050405020304" pitchFamily="18" charset="0"/>
              </a:rPr>
              <a:t>, A., </a:t>
            </a:r>
            <a:r>
              <a:rPr lang="en-GB" sz="1700" dirty="0" err="1">
                <a:latin typeface="Times New Roman" panose="02020603050405020304" pitchFamily="18" charset="0"/>
                <a:cs typeface="Times New Roman" panose="02020603050405020304" pitchFamily="18" charset="0"/>
              </a:rPr>
              <a:t>Klochko</a:t>
            </a:r>
            <a:r>
              <a:rPr lang="en-GB" sz="1700" dirty="0">
                <a:latin typeface="Times New Roman" panose="02020603050405020304" pitchFamily="18" charset="0"/>
                <a:cs typeface="Times New Roman" panose="02020603050405020304" pitchFamily="18" charset="0"/>
              </a:rPr>
              <a:t>, E. and </a:t>
            </a:r>
            <a:r>
              <a:rPr lang="en-GB" sz="1700" dirty="0" err="1">
                <a:latin typeface="Times New Roman" panose="02020603050405020304" pitchFamily="18" charset="0"/>
                <a:cs typeface="Times New Roman" panose="02020603050405020304" pitchFamily="18" charset="0"/>
              </a:rPr>
              <a:t>Kulapov</a:t>
            </a:r>
            <a:r>
              <a:rPr lang="en-GB" sz="1700" dirty="0">
                <a:latin typeface="Times New Roman" panose="02020603050405020304" pitchFamily="18" charset="0"/>
                <a:cs typeface="Times New Roman" panose="02020603050405020304" pitchFamily="18" charset="0"/>
              </a:rPr>
              <a:t>, M., 2021. Learning management systems in academic and corporate distance education. </a:t>
            </a:r>
            <a:r>
              <a:rPr lang="en-GB" sz="1700" i="1" dirty="0">
                <a:latin typeface="Times New Roman" panose="02020603050405020304" pitchFamily="18" charset="0"/>
                <a:cs typeface="Times New Roman" panose="02020603050405020304" pitchFamily="18" charset="0"/>
              </a:rPr>
              <a:t>International Journal of Emerging Technologies in Learning (</a:t>
            </a:r>
            <a:r>
              <a:rPr lang="en-GB" sz="1700" i="1" dirty="0" err="1">
                <a:latin typeface="Times New Roman" panose="02020603050405020304" pitchFamily="18" charset="0"/>
                <a:cs typeface="Times New Roman" panose="02020603050405020304" pitchFamily="18" charset="0"/>
              </a:rPr>
              <a:t>iJET</a:t>
            </a:r>
            <a:r>
              <a:rPr lang="en-GB" sz="1700" i="1" dirty="0">
                <a:latin typeface="Times New Roman" panose="02020603050405020304" pitchFamily="18" charset="0"/>
                <a:cs typeface="Times New Roman" panose="02020603050405020304" pitchFamily="18" charset="0"/>
              </a:rPr>
              <a:t>)</a:t>
            </a:r>
            <a:r>
              <a:rPr lang="en-GB" sz="1700" dirty="0">
                <a:latin typeface="Times New Roman" panose="02020603050405020304" pitchFamily="18" charset="0"/>
                <a:cs typeface="Times New Roman" panose="02020603050405020304" pitchFamily="18" charset="0"/>
              </a:rPr>
              <a:t>, </a:t>
            </a:r>
            <a:r>
              <a:rPr lang="en-GB" sz="1700" i="1" dirty="0">
                <a:latin typeface="Times New Roman" panose="02020603050405020304" pitchFamily="18" charset="0"/>
                <a:cs typeface="Times New Roman" panose="02020603050405020304" pitchFamily="18" charset="0"/>
              </a:rPr>
              <a:t>16</a:t>
            </a:r>
            <a:r>
              <a:rPr lang="en-GB" sz="1700" dirty="0">
                <a:latin typeface="Times New Roman" panose="02020603050405020304" pitchFamily="18" charset="0"/>
                <a:cs typeface="Times New Roman" panose="02020603050405020304" pitchFamily="18" charset="0"/>
              </a:rPr>
              <a:t>(11), pp.121-139.</a:t>
            </a:r>
            <a:endParaRPr lang="en-IN" sz="1700" dirty="0">
              <a:latin typeface="Times New Roman" panose="02020603050405020304" pitchFamily="18" charset="0"/>
              <a:cs typeface="Times New Roman" panose="02020603050405020304" pitchFamily="18" charset="0"/>
            </a:endParaRPr>
          </a:p>
          <a:p>
            <a:pPr algn="just"/>
            <a:r>
              <a:rPr lang="en-GB" sz="1700" dirty="0">
                <a:latin typeface="Times New Roman" panose="02020603050405020304" pitchFamily="18" charset="0"/>
                <a:cs typeface="Times New Roman" panose="02020603050405020304" pitchFamily="18" charset="0"/>
              </a:rPr>
              <a:t>Udemy, 2016. </a:t>
            </a:r>
            <a:r>
              <a:rPr lang="en-GB" sz="1700" i="1" dirty="0">
                <a:latin typeface="Times New Roman" panose="02020603050405020304" pitchFamily="18" charset="0"/>
                <a:cs typeface="Times New Roman" panose="02020603050405020304" pitchFamily="18" charset="0"/>
              </a:rPr>
              <a:t>PayPal invests in workplace skills development with rollout of Udemy for Business.</a:t>
            </a:r>
            <a:r>
              <a:rPr lang="en-GB" sz="1700" dirty="0">
                <a:latin typeface="Times New Roman" panose="02020603050405020304" pitchFamily="18" charset="0"/>
                <a:cs typeface="Times New Roman" panose="02020603050405020304" pitchFamily="18" charset="0"/>
              </a:rPr>
              <a:t> [Online]. Available at:</a:t>
            </a:r>
            <a:r>
              <a:rPr lang="en-GB" sz="1700" dirty="0">
                <a:latin typeface="Times New Roman" panose="02020603050405020304" pitchFamily="18" charset="0"/>
                <a:cs typeface="Times New Roman" panose="02020603050405020304" pitchFamily="18" charset="0"/>
                <a:hlinkClick r:id="rId6"/>
              </a:rPr>
              <a:t> </a:t>
            </a:r>
            <a:r>
              <a:rPr lang="en-GB" sz="1700" u="sng" dirty="0">
                <a:latin typeface="Times New Roman" panose="02020603050405020304" pitchFamily="18" charset="0"/>
                <a:cs typeface="Times New Roman" panose="02020603050405020304" pitchFamily="18" charset="0"/>
                <a:hlinkClick r:id="rId6"/>
              </a:rPr>
              <a:t>https://about.udemy.com/udemy-business/paypal-invests-in-workplace-skills-development-with-rollout-of-udemy-for-business/</a:t>
            </a:r>
            <a:r>
              <a:rPr lang="en-GB" sz="1700" dirty="0">
                <a:latin typeface="Times New Roman" panose="02020603050405020304" pitchFamily="18" charset="0"/>
                <a:cs typeface="Times New Roman" panose="02020603050405020304" pitchFamily="18" charset="0"/>
              </a:rPr>
              <a:t> [Accessed 14 July 2024].</a:t>
            </a:r>
            <a:endParaRPr lang="en-IN" sz="1700" dirty="0">
              <a:latin typeface="Times New Roman" panose="02020603050405020304" pitchFamily="18" charset="0"/>
              <a:cs typeface="Times New Roman" panose="02020603050405020304" pitchFamily="18" charset="0"/>
            </a:endParaRPr>
          </a:p>
          <a:p>
            <a:pPr marL="0" indent="0" algn="just">
              <a:buNone/>
            </a:pPr>
            <a:endParaRPr lang="en-IN" sz="17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166" name="Picture 6" descr="36,950 Thank You Stock Photos - Free &amp; Royalty-Free Stock Photos from  Dreamstime"/>
          <p:cNvPicPr>
            <a:picLocks noChangeAspect="1" noChangeArrowheads="1"/>
          </p:cNvPicPr>
          <p:nvPr/>
        </p:nvPicPr>
        <p:blipFill>
          <a:blip r:embed="rId2"/>
          <a:srcRect/>
          <a:stretch>
            <a:fillRect/>
          </a:stretch>
        </p:blipFill>
        <p:spPr bwMode="auto">
          <a:xfrm>
            <a:off x="3065780" y="1431186"/>
            <a:ext cx="6306819" cy="3780894"/>
          </a:xfrm>
          <a:prstGeom prst="rect">
            <a:avLst/>
          </a:prstGeom>
          <a:noFill/>
          <a:effectLst>
            <a:softEdge rad="127000"/>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1650</Words>
  <Application>Microsoft Office PowerPoint</Application>
  <PresentationFormat>Widescreen</PresentationFormat>
  <Paragraphs>78</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Century Gothic</vt:lpstr>
      <vt:lpstr>Times New Roman</vt:lpstr>
      <vt:lpstr>Wingdings 3</vt:lpstr>
      <vt:lpstr>Ion</vt:lpstr>
      <vt:lpstr>IMPACT OF TECHNOLOGY ON LEARNING AND DEVELOPMENT: INDIVIDUAL PRESENTATION</vt:lpstr>
      <vt:lpstr>PowerPoint Presentation</vt:lpstr>
      <vt:lpstr>Introduction</vt:lpstr>
      <vt:lpstr>Importance of technology in training and development</vt:lpstr>
      <vt:lpstr>Importance of technology in training and development</vt:lpstr>
      <vt:lpstr>Analysing benefits of technology-based employee training program</vt:lpstr>
      <vt:lpstr>Analysing benefits of technology-based employee training programs</vt:lpstr>
      <vt:lpstr>Analysing benefits of technology-based employee training programs</vt:lpstr>
      <vt:lpstr>Analysing benefits of technology-based employee training program</vt:lpstr>
      <vt:lpstr>Impact of technology on learning and development</vt:lpstr>
      <vt:lpstr>Impact of technology in learning and development</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BYBLOS DOWNTOWN (TORONTO)</dc:title>
  <dc:creator>Admin</dc:creator>
  <cp:lastModifiedBy>utsav kakadiya</cp:lastModifiedBy>
  <cp:revision>1</cp:revision>
  <dcterms:created xsi:type="dcterms:W3CDTF">2023-06-06T00:55:23Z</dcterms:created>
  <dcterms:modified xsi:type="dcterms:W3CDTF">2024-07-16T16:10:05Z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654d119a50d8487193a5658905510e88</vt:lpwstr>
  </property>
</Properties>
</file>