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36" r:id="rId1"/>
  </p:sldMasterIdLst>
  <p:notesMasterIdLst>
    <p:notesMasterId r:id="rId23"/>
  </p:notesMasterIdLst>
  <p:sldIdLst>
    <p:sldId id="386" r:id="rId2"/>
    <p:sldId id="312" r:id="rId3"/>
    <p:sldId id="401" r:id="rId4"/>
    <p:sldId id="313" r:id="rId5"/>
    <p:sldId id="387" r:id="rId6"/>
    <p:sldId id="388" r:id="rId7"/>
    <p:sldId id="389" r:id="rId8"/>
    <p:sldId id="390" r:id="rId9"/>
    <p:sldId id="391" r:id="rId10"/>
    <p:sldId id="400" r:id="rId11"/>
    <p:sldId id="392" r:id="rId12"/>
    <p:sldId id="393" r:id="rId13"/>
    <p:sldId id="394" r:id="rId14"/>
    <p:sldId id="402" r:id="rId15"/>
    <p:sldId id="395" r:id="rId16"/>
    <p:sldId id="396" r:id="rId17"/>
    <p:sldId id="397" r:id="rId18"/>
    <p:sldId id="403" r:id="rId19"/>
    <p:sldId id="398" r:id="rId20"/>
    <p:sldId id="399" r:id="rId21"/>
    <p:sldId id="404" r:id="rId2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Arial" charset="0"/>
        <a:ea typeface="ＭＳ Ｐゴシック" pitchFamily="34" charset="-128"/>
        <a:cs typeface="+mn-cs"/>
      </a:defRPr>
    </a:lvl5pPr>
    <a:lvl6pPr marL="2286000" algn="l" defTabSz="914400" rtl="0" eaLnBrk="1" latinLnBrk="0" hangingPunct="1">
      <a:defRPr sz="2400" kern="1200">
        <a:solidFill>
          <a:schemeClr val="tx1"/>
        </a:solidFill>
        <a:latin typeface="Arial" charset="0"/>
        <a:ea typeface="ＭＳ Ｐゴシック" pitchFamily="34" charset="-128"/>
        <a:cs typeface="+mn-cs"/>
      </a:defRPr>
    </a:lvl6pPr>
    <a:lvl7pPr marL="2743200" algn="l" defTabSz="914400" rtl="0" eaLnBrk="1" latinLnBrk="0" hangingPunct="1">
      <a:defRPr sz="2400" kern="1200">
        <a:solidFill>
          <a:schemeClr val="tx1"/>
        </a:solidFill>
        <a:latin typeface="Arial" charset="0"/>
        <a:ea typeface="ＭＳ Ｐゴシック" pitchFamily="34" charset="-128"/>
        <a:cs typeface="+mn-cs"/>
      </a:defRPr>
    </a:lvl7pPr>
    <a:lvl8pPr marL="3200400" algn="l" defTabSz="914400" rtl="0" eaLnBrk="1" latinLnBrk="0" hangingPunct="1">
      <a:defRPr sz="2400" kern="1200">
        <a:solidFill>
          <a:schemeClr val="tx1"/>
        </a:solidFill>
        <a:latin typeface="Arial" charset="0"/>
        <a:ea typeface="ＭＳ Ｐゴシック" pitchFamily="34" charset="-128"/>
        <a:cs typeface="+mn-cs"/>
      </a:defRPr>
    </a:lvl8pPr>
    <a:lvl9pPr marL="3657600" algn="l" defTabSz="914400" rtl="0" eaLnBrk="1" latinLnBrk="0" hangingPunct="1">
      <a:defRPr sz="24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F3FF"/>
    <a:srgbClr val="3641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35" autoAdjust="0"/>
    <p:restoredTop sz="94068" autoAdjust="0"/>
  </p:normalViewPr>
  <p:slideViewPr>
    <p:cSldViewPr>
      <p:cViewPr varScale="1">
        <p:scale>
          <a:sx n="107" d="100"/>
          <a:sy n="107" d="100"/>
        </p:scale>
        <p:origin x="117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atin typeface="Arial" charset="0"/>
                <a:ea typeface="ＭＳ Ｐゴシック" pitchFamily="-128" charset="-128"/>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atin typeface="Arial" charset="0"/>
                <a:ea typeface="ＭＳ Ｐゴシック" pitchFamily="-128" charset="-128"/>
              </a:defRPr>
            </a:lvl1pPr>
          </a:lstStyle>
          <a:p>
            <a:pPr>
              <a:defRPr/>
            </a:pPr>
            <a:fld id="{A77F2F17-40EB-47C2-B4EB-46317B00DEDA}" type="datetimeFigureOut">
              <a:rPr lang="en-US"/>
              <a:pPr>
                <a:defRPr/>
              </a:pPr>
              <a:t>5/25/2026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atin typeface="Arial" charset="0"/>
                <a:ea typeface="ＭＳ Ｐゴシック" pitchFamily="-128" charset="-128"/>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0" hangingPunct="0">
              <a:defRPr sz="1200">
                <a:latin typeface="Arial" charset="0"/>
                <a:ea typeface="ＭＳ Ｐゴシック" pitchFamily="-128" charset="-128"/>
              </a:defRPr>
            </a:lvl1pPr>
          </a:lstStyle>
          <a:p>
            <a:pPr>
              <a:defRPr/>
            </a:pPr>
            <a:fld id="{61278F2E-F251-4216-9B05-E66403EB759F}" type="slidenum">
              <a:rPr lang="en-US"/>
              <a:pPr>
                <a:defRPr/>
              </a:pPr>
              <a:t>‹#›</a:t>
            </a:fld>
            <a:endParaRPr lang="en-US" dirty="0"/>
          </a:p>
        </p:txBody>
      </p:sp>
    </p:spTree>
    <p:extLst>
      <p:ext uri="{BB962C8B-B14F-4D97-AF65-F5344CB8AC3E}">
        <p14:creationId xmlns:p14="http://schemas.microsoft.com/office/powerpoint/2010/main" val="40622452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azure.microsoft.com/resources/cloud-computing-dictionary/what-is-iaas" TargetMode="External"/><Relationship Id="rId2" Type="http://schemas.openxmlformats.org/officeDocument/2006/relationships/slide" Target="../slides/slide12.xml"/><Relationship Id="rId1" Type="http://schemas.openxmlformats.org/officeDocument/2006/relationships/notesMaster" Target="../notesMasters/notesMaster1.xml"/><Relationship Id="rId5" Type="http://schemas.openxmlformats.org/officeDocument/2006/relationships/hyperlink" Target="https://azure.microsoft.com/resources/cloud-computing-dictionary/what-is-saas" TargetMode="External"/><Relationship Id="rId4" Type="http://schemas.openxmlformats.org/officeDocument/2006/relationships/hyperlink" Target="https://azure.microsoft.com/resources/cloud-computing-dictionary/what-is-paas"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n-ea"/>
                <a:cs typeface="+mn-cs"/>
              </a:rPr>
              <a:t>“This module is designed to help you think strategically about cybersecurity, governance, risk, compliance, and organisational resilience — not just technical controls.”</a:t>
            </a:r>
          </a:p>
          <a:p>
            <a:r>
              <a:rPr lang="en-GB" sz="1200" kern="1200" dirty="0">
                <a:solidFill>
                  <a:schemeClr val="tx1"/>
                </a:solidFill>
                <a:effectLst/>
                <a:latin typeface="Arial" pitchFamily="34" charset="0"/>
                <a:ea typeface="+mn-ea"/>
                <a:cs typeface="+mn-cs"/>
              </a:rPr>
              <a:t>Emphasise:</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discussion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workplace application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critical thinking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real-world security challenges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a:t>
            </a:fld>
            <a:endParaRPr lang="en-US" dirty="0"/>
          </a:p>
        </p:txBody>
      </p:sp>
    </p:spTree>
    <p:extLst>
      <p:ext uri="{BB962C8B-B14F-4D97-AF65-F5344CB8AC3E}">
        <p14:creationId xmlns:p14="http://schemas.microsoft.com/office/powerpoint/2010/main" val="3116557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a:t>
            </a:fld>
            <a:endParaRPr lang="en-US" dirty="0"/>
          </a:p>
        </p:txBody>
      </p:sp>
    </p:spTree>
    <p:extLst>
      <p:ext uri="{BB962C8B-B14F-4D97-AF65-F5344CB8AC3E}">
        <p14:creationId xmlns:p14="http://schemas.microsoft.com/office/powerpoint/2010/main" val="193092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kern="1200" dirty="0">
                <a:solidFill>
                  <a:schemeClr val="tx1"/>
                </a:solidFill>
                <a:effectLst/>
                <a:latin typeface="Arial" pitchFamily="34" charset="0"/>
                <a:ea typeface="+mn-ea"/>
                <a:cs typeface="+mn-cs"/>
              </a:rPr>
              <a:t>What cyber threat worries organisations most today:</a:t>
            </a:r>
          </a:p>
          <a:p>
            <a:pPr lvl="1"/>
            <a:r>
              <a:rPr lang="en-GB" sz="1200" kern="1200" dirty="0">
                <a:solidFill>
                  <a:schemeClr val="tx1"/>
                </a:solidFill>
                <a:effectLst/>
                <a:latin typeface="Arial" pitchFamily="34" charset="0"/>
                <a:ea typeface="+mn-ea"/>
                <a:cs typeface="+mn-cs"/>
              </a:rPr>
              <a:t>ransomware </a:t>
            </a:r>
          </a:p>
          <a:p>
            <a:pPr lvl="1"/>
            <a:r>
              <a:rPr lang="en-GB" sz="1200" kern="1200" dirty="0">
                <a:solidFill>
                  <a:schemeClr val="tx1"/>
                </a:solidFill>
                <a:effectLst/>
                <a:latin typeface="Arial" pitchFamily="34" charset="0"/>
                <a:ea typeface="+mn-ea"/>
                <a:cs typeface="+mn-cs"/>
              </a:rPr>
              <a:t>phishing </a:t>
            </a:r>
          </a:p>
          <a:p>
            <a:pPr lvl="1"/>
            <a:r>
              <a:rPr lang="en-GB" sz="1200" kern="1200" dirty="0">
                <a:solidFill>
                  <a:schemeClr val="tx1"/>
                </a:solidFill>
                <a:effectLst/>
                <a:latin typeface="Arial" pitchFamily="34" charset="0"/>
                <a:ea typeface="+mn-ea"/>
                <a:cs typeface="+mn-cs"/>
              </a:rPr>
              <a:t>insider threats </a:t>
            </a:r>
          </a:p>
          <a:p>
            <a:pPr lvl="1"/>
            <a:r>
              <a:rPr lang="en-GB" sz="1200" kern="1200" dirty="0">
                <a:solidFill>
                  <a:schemeClr val="tx1"/>
                </a:solidFill>
                <a:effectLst/>
                <a:latin typeface="Arial" pitchFamily="34" charset="0"/>
                <a:ea typeface="+mn-ea"/>
                <a:cs typeface="+mn-cs"/>
              </a:rPr>
              <a:t>AI attacks </a:t>
            </a:r>
          </a:p>
          <a:p>
            <a:pPr lvl="1"/>
            <a:r>
              <a:rPr lang="en-GB" sz="1200" kern="1200" dirty="0">
                <a:solidFill>
                  <a:schemeClr val="tx1"/>
                </a:solidFill>
                <a:effectLst/>
                <a:latin typeface="Arial" pitchFamily="34" charset="0"/>
                <a:ea typeface="+mn-ea"/>
                <a:cs typeface="+mn-cs"/>
              </a:rPr>
              <a:t>cloud breaches </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Why do organisations still fail despite huge cybersecurity spending</a:t>
            </a:r>
          </a:p>
          <a:p>
            <a:pPr lvl="1"/>
            <a:r>
              <a:rPr lang="en-GB" sz="1200" kern="1200" dirty="0">
                <a:solidFill>
                  <a:schemeClr val="tx1"/>
                </a:solidFill>
                <a:effectLst/>
                <a:latin typeface="Arial" pitchFamily="34" charset="0"/>
                <a:ea typeface="+mn-ea"/>
                <a:cs typeface="+mn-cs"/>
              </a:rPr>
              <a:t>poor governance </a:t>
            </a:r>
          </a:p>
          <a:p>
            <a:pPr lvl="1"/>
            <a:r>
              <a:rPr lang="en-GB" sz="1200" kern="1200" dirty="0">
                <a:solidFill>
                  <a:schemeClr val="tx1"/>
                </a:solidFill>
                <a:effectLst/>
                <a:latin typeface="Arial" pitchFamily="34" charset="0"/>
                <a:ea typeface="+mn-ea"/>
                <a:cs typeface="+mn-cs"/>
              </a:rPr>
              <a:t>weak culture </a:t>
            </a:r>
          </a:p>
          <a:p>
            <a:pPr lvl="1"/>
            <a:r>
              <a:rPr lang="en-GB" sz="1200" kern="1200" dirty="0">
                <a:solidFill>
                  <a:schemeClr val="tx1"/>
                </a:solidFill>
                <a:effectLst/>
                <a:latin typeface="Arial" pitchFamily="34" charset="0"/>
                <a:ea typeface="+mn-ea"/>
                <a:cs typeface="+mn-cs"/>
              </a:rPr>
              <a:t>compliance-only mindset </a:t>
            </a:r>
          </a:p>
          <a:p>
            <a:pPr lvl="1"/>
            <a:r>
              <a:rPr lang="en-GB" sz="1200" kern="1200" dirty="0">
                <a:solidFill>
                  <a:schemeClr val="tx1"/>
                </a:solidFill>
                <a:effectLst/>
                <a:latin typeface="Arial" pitchFamily="34" charset="0"/>
                <a:ea typeface="+mn-ea"/>
                <a:cs typeface="+mn-cs"/>
              </a:rPr>
              <a:t>human behaviour </a:t>
            </a:r>
          </a:p>
          <a:p>
            <a:pPr lvl="1"/>
            <a:r>
              <a:rPr lang="en-GB" sz="1200" kern="1200" dirty="0">
                <a:solidFill>
                  <a:schemeClr val="tx1"/>
                </a:solidFill>
                <a:effectLst/>
                <a:latin typeface="Arial" pitchFamily="34" charset="0"/>
                <a:ea typeface="+mn-ea"/>
                <a:cs typeface="+mn-cs"/>
              </a:rPr>
              <a:t>fragmented strategy </a:t>
            </a:r>
          </a:p>
          <a:p>
            <a:endParaRPr lang="en-GB" sz="1200" kern="1200" dirty="0">
              <a:solidFill>
                <a:schemeClr val="tx1"/>
              </a:solidFill>
              <a:effectLst/>
              <a:latin typeface="Arial" pitchFamily="34" charset="0"/>
              <a:ea typeface="+mn-ea"/>
              <a:cs typeface="+mn-cs"/>
            </a:endParaRP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Examples:</a:t>
            </a:r>
          </a:p>
          <a:p>
            <a:pPr lvl="0"/>
            <a:r>
              <a:rPr lang="en-GB" sz="1200" kern="1200" dirty="0">
                <a:solidFill>
                  <a:schemeClr val="tx1"/>
                </a:solidFill>
                <a:effectLst/>
                <a:latin typeface="Arial" pitchFamily="34" charset="0"/>
                <a:ea typeface="+mn-ea"/>
                <a:cs typeface="+mn-cs"/>
              </a:rPr>
              <a:t>NHS ransomware attacks </a:t>
            </a:r>
          </a:p>
          <a:p>
            <a:pPr lvl="0"/>
            <a:r>
              <a:rPr lang="en-GB" sz="1200" kern="1200" dirty="0">
                <a:solidFill>
                  <a:schemeClr val="tx1"/>
                </a:solidFill>
                <a:effectLst/>
                <a:latin typeface="Arial" pitchFamily="34" charset="0"/>
                <a:ea typeface="+mn-ea"/>
                <a:cs typeface="+mn-cs"/>
              </a:rPr>
              <a:t>Change Healthcare breach </a:t>
            </a:r>
          </a:p>
          <a:p>
            <a:pPr lvl="0"/>
            <a:r>
              <a:rPr lang="en-GB" sz="1200" kern="1200" dirty="0">
                <a:solidFill>
                  <a:schemeClr val="tx1"/>
                </a:solidFill>
                <a:effectLst/>
                <a:latin typeface="Arial" pitchFamily="34" charset="0"/>
                <a:ea typeface="+mn-ea"/>
                <a:cs typeface="+mn-cs"/>
              </a:rPr>
              <a:t>MGM Resorts attack </a:t>
            </a:r>
          </a:p>
          <a:p>
            <a:pPr lvl="0"/>
            <a:r>
              <a:rPr lang="en-GB" sz="1200" kern="1200" dirty="0">
                <a:solidFill>
                  <a:schemeClr val="tx1"/>
                </a:solidFill>
                <a:effectLst/>
                <a:latin typeface="Arial" pitchFamily="34" charset="0"/>
                <a:ea typeface="+mn-ea"/>
                <a:cs typeface="+mn-cs"/>
              </a:rPr>
              <a:t>CrowdStrike outage implications </a:t>
            </a:r>
          </a:p>
          <a:p>
            <a:pPr lvl="0"/>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Students expected sample answers:</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financial losses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downtime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reputational damage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regulatory fines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customer distrust </a:t>
            </a:r>
          </a:p>
          <a:p>
            <a:pPr lvl="0"/>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“Could a small technical weakness become a national-level crisis?”</a:t>
            </a:r>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4</a:t>
            </a:fld>
            <a:endParaRPr lang="en-US" dirty="0"/>
          </a:p>
        </p:txBody>
      </p:sp>
    </p:spTree>
    <p:extLst>
      <p:ext uri="{BB962C8B-B14F-4D97-AF65-F5344CB8AC3E}">
        <p14:creationId xmlns:p14="http://schemas.microsoft.com/office/powerpoint/2010/main" val="3190852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GB" sz="1200" kern="1200" dirty="0">
                <a:solidFill>
                  <a:schemeClr val="tx1"/>
                </a:solidFill>
                <a:effectLst/>
                <a:latin typeface="Arial" pitchFamily="34" charset="0"/>
                <a:ea typeface="+mn-ea"/>
                <a:cs typeface="+mn-cs"/>
              </a:rPr>
              <a:t>Cybercrime is now:</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organised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professionalised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financially motivated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Automated</a:t>
            </a:r>
          </a:p>
          <a:p>
            <a:pPr marL="0" indent="0">
              <a:buFont typeface="Arial" panose="020B0604020202020204" pitchFamily="34" charset="0"/>
              <a:buNone/>
            </a:pPr>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Ransomware-as-a-Service (RaaS)</a:t>
            </a:r>
          </a:p>
          <a:p>
            <a:r>
              <a:rPr lang="en-GB" sz="1200" kern="1200" dirty="0">
                <a:solidFill>
                  <a:schemeClr val="tx1"/>
                </a:solidFill>
                <a:effectLst/>
                <a:latin typeface="Arial" pitchFamily="34" charset="0"/>
                <a:ea typeface="+mn-ea"/>
                <a:cs typeface="+mn-cs"/>
              </a:rPr>
              <a:t>A criminal business model where ransomware developers sell or lease ransomware tools to attackers, allowing even low-skilled criminals to launch ransomware attacks for profit.</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AI-driven attacks</a:t>
            </a:r>
          </a:p>
          <a:p>
            <a:r>
              <a:rPr lang="en-GB" sz="1200" kern="1200" dirty="0">
                <a:solidFill>
                  <a:schemeClr val="tx1"/>
                </a:solidFill>
                <a:effectLst/>
                <a:latin typeface="Arial" pitchFamily="34" charset="0"/>
                <a:ea typeface="+mn-ea"/>
                <a:cs typeface="+mn-cs"/>
              </a:rPr>
              <a:t>Cyber attacks that use Artificial Intelligence (AI) to automate, enhance, or personalise attacks such as phishing, malware creation, password cracking, and evasion techniques.</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Deepfake phishing</a:t>
            </a:r>
          </a:p>
          <a:p>
            <a:r>
              <a:rPr lang="en-GB" sz="1200" kern="1200" dirty="0">
                <a:solidFill>
                  <a:schemeClr val="tx1"/>
                </a:solidFill>
                <a:effectLst/>
                <a:latin typeface="Arial" pitchFamily="34" charset="0"/>
                <a:ea typeface="+mn-ea"/>
                <a:cs typeface="+mn-cs"/>
              </a:rPr>
              <a:t>A social engineering attack using AI-generated fake voices, videos, or images to impersonate trusted individuals and trick victims into revealing sensitive information or transferring money.</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Insider threats</a:t>
            </a:r>
          </a:p>
          <a:p>
            <a:r>
              <a:rPr lang="en-GB" sz="1200" kern="1200" dirty="0">
                <a:solidFill>
                  <a:schemeClr val="tx1"/>
                </a:solidFill>
                <a:effectLst/>
                <a:latin typeface="Arial" pitchFamily="34" charset="0"/>
                <a:ea typeface="+mn-ea"/>
                <a:cs typeface="+mn-cs"/>
              </a:rPr>
              <a:t>Security risks caused by individuals within an organisation, such as employees, contractors, or partners, who intentionally or accidentally misuse access to systems or data.</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Supply-chain attacks</a:t>
            </a:r>
          </a:p>
          <a:p>
            <a:r>
              <a:rPr lang="en-GB" sz="1200" kern="1200" dirty="0">
                <a:solidFill>
                  <a:schemeClr val="tx1"/>
                </a:solidFill>
                <a:effectLst/>
                <a:latin typeface="Arial" pitchFamily="34" charset="0"/>
                <a:ea typeface="+mn-ea"/>
                <a:cs typeface="+mn-cs"/>
              </a:rPr>
              <a:t>Attacks targeting third-party suppliers, vendors, or software providers to gain indirect access to a larger target organisation’s systems or data.</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Cloud breaches</a:t>
            </a:r>
          </a:p>
          <a:p>
            <a:r>
              <a:rPr lang="en-GB" sz="1200" kern="1200" dirty="0">
                <a:solidFill>
                  <a:schemeClr val="tx1"/>
                </a:solidFill>
                <a:effectLst/>
                <a:latin typeface="Arial" pitchFamily="34" charset="0"/>
                <a:ea typeface="+mn-ea"/>
                <a:cs typeface="+mn-cs"/>
              </a:rPr>
              <a:t>Unauthorised access, exposure, or theft of data stored in cloud environments due to misconfigurations, weak access controls, stolen credentials, or vulnerabilities.</a:t>
            </a:r>
          </a:p>
          <a:p>
            <a:pPr marL="0" indent="0">
              <a:buFont typeface="Arial" panose="020B0604020202020204" pitchFamily="34" charset="0"/>
              <a:buNone/>
            </a:pPr>
            <a:endParaRPr lang="en-GB" sz="1200" kern="1200" dirty="0">
              <a:solidFill>
                <a:schemeClr val="tx1"/>
              </a:solidFill>
              <a:effectLst/>
              <a:latin typeface="Arial" pitchFamily="34" charset="0"/>
              <a:ea typeface="+mn-ea"/>
              <a:cs typeface="+mn-cs"/>
            </a:endParaRPr>
          </a:p>
          <a:p>
            <a:pPr marL="0" indent="0">
              <a:buFont typeface="Arial" panose="020B0604020202020204" pitchFamily="34" charset="0"/>
              <a:buNone/>
            </a:pPr>
            <a:endParaRPr lang="en-GB" sz="1200" kern="1200" dirty="0">
              <a:solidFill>
                <a:schemeClr val="tx1"/>
              </a:solidFill>
              <a:effectLst/>
              <a:latin typeface="Arial" pitchFamily="34" charset="0"/>
              <a:ea typeface="+mn-ea"/>
              <a:cs typeface="+mn-cs"/>
            </a:endParaRPr>
          </a:p>
          <a:p>
            <a:pPr marL="0" indent="0">
              <a:buFont typeface="Arial" panose="020B0604020202020204" pitchFamily="34" charset="0"/>
              <a:buNone/>
            </a:pPr>
            <a:r>
              <a:rPr lang="en-GB" sz="1200" b="1" dirty="0">
                <a:effectLst/>
                <a:latin typeface="Calibri" panose="020F0502020204030204" pitchFamily="34" charset="0"/>
                <a:ea typeface="Calibri" panose="020F0502020204030204" pitchFamily="34" charset="0"/>
                <a:cs typeface="Times New Roman" panose="02020603050405020304" pitchFamily="18" charset="0"/>
              </a:rPr>
              <a:t>Is AI making cybersecurity harder or easier:</a:t>
            </a:r>
          </a:p>
          <a:p>
            <a:pPr marL="0" indent="0">
              <a:buFont typeface="Arial" panose="020B0604020202020204" pitchFamily="34" charset="0"/>
              <a:buNone/>
            </a:pPr>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Harder</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automated phishing </a:t>
            </a:r>
          </a:p>
          <a:p>
            <a:pPr lvl="0"/>
            <a:r>
              <a:rPr lang="en-GB" sz="1200" kern="1200" dirty="0">
                <a:solidFill>
                  <a:schemeClr val="tx1"/>
                </a:solidFill>
                <a:effectLst/>
                <a:latin typeface="Arial" pitchFamily="34" charset="0"/>
                <a:ea typeface="+mn-ea"/>
                <a:cs typeface="+mn-cs"/>
              </a:rPr>
              <a:t>AI-generated malware </a:t>
            </a:r>
          </a:p>
          <a:p>
            <a:pPr lvl="0"/>
            <a:r>
              <a:rPr lang="en-GB" sz="1200" kern="1200" dirty="0">
                <a:solidFill>
                  <a:schemeClr val="tx1"/>
                </a:solidFill>
                <a:effectLst/>
                <a:latin typeface="Arial" pitchFamily="34" charset="0"/>
                <a:ea typeface="+mn-ea"/>
                <a:cs typeface="+mn-cs"/>
              </a:rPr>
              <a:t>deepfake fraud </a:t>
            </a:r>
          </a:p>
          <a:p>
            <a:endParaRPr lang="en-GB" sz="1200" b="1"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Easier</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AI threat detection </a:t>
            </a:r>
          </a:p>
          <a:p>
            <a:pPr lvl="0"/>
            <a:r>
              <a:rPr lang="en-GB" sz="1200" kern="1200" dirty="0">
                <a:solidFill>
                  <a:schemeClr val="tx1"/>
                </a:solidFill>
                <a:effectLst/>
                <a:latin typeface="Arial" pitchFamily="34" charset="0"/>
                <a:ea typeface="+mn-ea"/>
                <a:cs typeface="+mn-cs"/>
              </a:rPr>
              <a:t>behavioural monitoring </a:t>
            </a:r>
          </a:p>
          <a:p>
            <a:pPr lvl="0"/>
            <a:r>
              <a:rPr lang="en-GB" sz="1200" kern="1200" dirty="0">
                <a:solidFill>
                  <a:schemeClr val="tx1"/>
                </a:solidFill>
                <a:effectLst/>
                <a:latin typeface="Arial" pitchFamily="34" charset="0"/>
                <a:ea typeface="+mn-ea"/>
                <a:cs typeface="+mn-cs"/>
              </a:rPr>
              <a:t>automation of security operations </a:t>
            </a:r>
          </a:p>
          <a:p>
            <a:pPr marL="0" indent="0">
              <a:buFont typeface="Arial" panose="020B0604020202020204" pitchFamily="34" charset="0"/>
              <a:buNone/>
            </a:pPr>
            <a:r>
              <a:rPr lang="en-GB" sz="1200" kern="1200" dirty="0">
                <a:solidFill>
                  <a:schemeClr val="tx1"/>
                </a:solidFill>
                <a:effectLst/>
                <a:latin typeface="Arial" pitchFamily="34" charset="0"/>
                <a:ea typeface="+mn-ea"/>
                <a:cs typeface="+mn-cs"/>
              </a:rPr>
              <a:t> </a:t>
            </a:r>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5</a:t>
            </a:fld>
            <a:endParaRPr lang="en-US" dirty="0"/>
          </a:p>
        </p:txBody>
      </p:sp>
    </p:spTree>
    <p:extLst>
      <p:ext uri="{BB962C8B-B14F-4D97-AF65-F5344CB8AC3E}">
        <p14:creationId xmlns:p14="http://schemas.microsoft.com/office/powerpoint/2010/main" val="4205368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algn="just">
              <a:spcBef>
                <a:spcPts val="600"/>
              </a:spcBef>
            </a:pPr>
            <a:r>
              <a:rPr lang="en-GB" altLang="en-US" sz="2800" dirty="0"/>
              <a:t>Information security performs four important functions for an organization:</a:t>
            </a:r>
          </a:p>
          <a:p>
            <a:pPr lvl="1" algn="just">
              <a:spcBef>
                <a:spcPts val="600"/>
              </a:spcBef>
            </a:pPr>
            <a:r>
              <a:rPr lang="en-US" altLang="en-US" sz="2600" dirty="0"/>
              <a:t>Protecting the organization’s ability to function</a:t>
            </a:r>
          </a:p>
          <a:p>
            <a:pPr lvl="1" algn="just">
              <a:spcBef>
                <a:spcPts val="600"/>
              </a:spcBef>
            </a:pPr>
            <a:r>
              <a:rPr lang="en-US" altLang="en-US" sz="2600" dirty="0"/>
              <a:t>Protecting the data and information the organization collects and uses</a:t>
            </a:r>
          </a:p>
          <a:p>
            <a:pPr lvl="1" algn="just">
              <a:spcBef>
                <a:spcPts val="600"/>
              </a:spcBef>
            </a:pPr>
            <a:r>
              <a:rPr lang="en-US" altLang="en-US" sz="2600" dirty="0"/>
              <a:t>Enabling the safe operation of applications running on the organization’s IT systems</a:t>
            </a:r>
          </a:p>
          <a:p>
            <a:pPr lvl="1" algn="just">
              <a:spcBef>
                <a:spcPts val="600"/>
              </a:spcBef>
            </a:pPr>
            <a:r>
              <a:rPr lang="en-US" altLang="en-US" sz="2600" dirty="0"/>
              <a:t>Safeguarding the organization’s technology assets</a:t>
            </a:r>
            <a:endParaRPr lang="en-GB" altLang="en-US" sz="2600" dirty="0"/>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Security teams often conflict with:</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operations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productivity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business expansion </a:t>
            </a:r>
          </a:p>
          <a:p>
            <a:endParaRPr lang="en-GB" dirty="0"/>
          </a:p>
          <a:p>
            <a:r>
              <a:rPr lang="en-GB" sz="1200" dirty="0">
                <a:effectLst/>
                <a:latin typeface="Calibri" panose="020F0502020204030204" pitchFamily="34" charset="0"/>
                <a:ea typeface="Calibri" panose="020F0502020204030204" pitchFamily="34" charset="0"/>
                <a:cs typeface="Times New Roman" panose="02020603050405020304" pitchFamily="18" charset="0"/>
              </a:rPr>
              <a:t>Should security ever slow down business operations?</a:t>
            </a:r>
            <a:endParaRPr lang="en-GB" dirty="0"/>
          </a:p>
          <a:p>
            <a:endParaRPr lang="en-GB" sz="1200" b="1"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YES</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critical systems need protection </a:t>
            </a:r>
          </a:p>
          <a:p>
            <a:pPr lvl="0"/>
            <a:r>
              <a:rPr lang="en-GB" sz="1200" kern="1200" dirty="0">
                <a:solidFill>
                  <a:schemeClr val="tx1"/>
                </a:solidFill>
                <a:effectLst/>
                <a:latin typeface="Arial" pitchFamily="34" charset="0"/>
                <a:ea typeface="+mn-ea"/>
                <a:cs typeface="+mn-cs"/>
              </a:rPr>
              <a:t>safety over convenience </a:t>
            </a:r>
          </a:p>
          <a:p>
            <a:endParaRPr lang="en-GB" sz="1200" b="1"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NO</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excessive controls reduce productivity </a:t>
            </a:r>
          </a:p>
          <a:p>
            <a:pPr lvl="0"/>
            <a:r>
              <a:rPr lang="en-GB" sz="1200" kern="1200" dirty="0">
                <a:solidFill>
                  <a:schemeClr val="tx1"/>
                </a:solidFill>
                <a:effectLst/>
                <a:latin typeface="Arial" pitchFamily="34" charset="0"/>
                <a:ea typeface="+mn-ea"/>
                <a:cs typeface="+mn-cs"/>
              </a:rPr>
              <a:t>users bypass difficult controls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6</a:t>
            </a:fld>
            <a:endParaRPr lang="en-US" dirty="0"/>
          </a:p>
        </p:txBody>
      </p:sp>
    </p:spTree>
    <p:extLst>
      <p:ext uri="{BB962C8B-B14F-4D97-AF65-F5344CB8AC3E}">
        <p14:creationId xmlns:p14="http://schemas.microsoft.com/office/powerpoint/2010/main" val="3876632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Arial" pitchFamily="34" charset="0"/>
                <a:ea typeface="+mn-ea"/>
                <a:cs typeface="+mn-cs"/>
              </a:rPr>
              <a:t>The C.I.A. triad (see Figure above) has been the standard for computer security in both industry and government since the development of the mainframe. </a:t>
            </a:r>
          </a:p>
          <a:p>
            <a:r>
              <a:rPr lang="en-GB" sz="1200" b="0" i="0" u="none" strike="noStrike" kern="1200" baseline="0" dirty="0">
                <a:solidFill>
                  <a:schemeClr val="tx1"/>
                </a:solidFill>
                <a:latin typeface="Arial" pitchFamily="34" charset="0"/>
                <a:ea typeface="+mn-ea"/>
                <a:cs typeface="+mn-cs"/>
              </a:rPr>
              <a:t>This standard is based on the three characteristics of information that give it value to organizations: confidentiality, integrity, and availability. </a:t>
            </a:r>
          </a:p>
          <a:p>
            <a:r>
              <a:rPr lang="en-GB" sz="1200" b="0" i="0" u="none" strike="noStrike" kern="1200" baseline="0" dirty="0">
                <a:solidFill>
                  <a:schemeClr val="tx1"/>
                </a:solidFill>
                <a:latin typeface="Arial" pitchFamily="34" charset="0"/>
                <a:ea typeface="+mn-ea"/>
                <a:cs typeface="+mn-cs"/>
              </a:rPr>
              <a:t>The security of these three characteristics is as important today as it has always been, but the C.I.A.</a:t>
            </a:r>
            <a:endParaRPr lang="en-GB" dirty="0"/>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Think about:</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resilience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privacy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trust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governance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Accountability</a:t>
            </a:r>
          </a:p>
          <a:p>
            <a:pPr marL="171450" indent="-171450">
              <a:buFont typeface="Arial" panose="020B0604020202020204" pitchFamily="34" charset="0"/>
              <a:buChar char="•"/>
            </a:pPr>
            <a:endParaRPr lang="en-GB" sz="1200" kern="1200" dirty="0">
              <a:solidFill>
                <a:schemeClr val="tx1"/>
              </a:solidFill>
              <a:effectLst/>
              <a:latin typeface="Arial" pitchFamily="34" charset="0"/>
              <a:ea typeface="+mn-ea"/>
              <a:cs typeface="+mn-cs"/>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7</a:t>
            </a:fld>
            <a:endParaRPr lang="en-US" dirty="0"/>
          </a:p>
        </p:txBody>
      </p:sp>
    </p:spTree>
    <p:extLst>
      <p:ext uri="{BB962C8B-B14F-4D97-AF65-F5344CB8AC3E}">
        <p14:creationId xmlns:p14="http://schemas.microsoft.com/office/powerpoint/2010/main" val="2663629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lgn="just">
              <a:spcBef>
                <a:spcPts val="600"/>
              </a:spcBef>
            </a:pPr>
            <a:r>
              <a:rPr lang="en-GB" altLang="en-US" sz="1200" dirty="0"/>
              <a:t>Threat: a potential risk to an asset’s loss of value.</a:t>
            </a:r>
          </a:p>
          <a:p>
            <a:pPr>
              <a:spcBef>
                <a:spcPts val="600"/>
              </a:spcBef>
            </a:pPr>
            <a:r>
              <a:rPr lang="en-US" sz="1200" dirty="0"/>
              <a:t>Attack: An intentional or unintentional act that can damage or otherwise compromise information and the systems that support it. </a:t>
            </a:r>
          </a:p>
          <a:p>
            <a:pPr>
              <a:spcBef>
                <a:spcPts val="600"/>
              </a:spcBef>
            </a:pPr>
            <a:r>
              <a:rPr lang="en-US" sz="1200" dirty="0"/>
              <a:t>Exploit: A technique used to compromise a system.</a:t>
            </a:r>
          </a:p>
          <a:p>
            <a:pPr>
              <a:spcBef>
                <a:spcPts val="600"/>
              </a:spcBef>
            </a:pPr>
            <a:r>
              <a:rPr lang="en-US" sz="1200" dirty="0"/>
              <a:t>Vulnerability: A potential weakness in an asset or its defensive control system(s).</a:t>
            </a:r>
            <a:endParaRPr lang="en-GB" altLang="en-US" sz="1200" dirty="0"/>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Important point:</a:t>
            </a:r>
            <a:br>
              <a:rPr lang="en-GB" sz="1200" kern="1200" dirty="0">
                <a:solidFill>
                  <a:schemeClr val="tx1"/>
                </a:solidFill>
                <a:effectLst/>
                <a:latin typeface="Arial" pitchFamily="34" charset="0"/>
                <a:ea typeface="+mn-ea"/>
                <a:cs typeface="+mn-cs"/>
              </a:rPr>
            </a:br>
            <a:r>
              <a:rPr lang="en-GB" sz="1200" kern="1200" dirty="0">
                <a:solidFill>
                  <a:schemeClr val="tx1"/>
                </a:solidFill>
                <a:effectLst/>
                <a:latin typeface="Arial" pitchFamily="34" charset="0"/>
                <a:ea typeface="+mn-ea"/>
                <a:cs typeface="+mn-cs"/>
              </a:rPr>
              <a:t>Most breaches involve:</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human behaviour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not advanced hacking </a:t>
            </a:r>
          </a:p>
          <a:p>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latin typeface="Arial" pitchFamily="34" charset="0"/>
                <a:ea typeface="+mn-ea"/>
                <a:cs typeface="+mn-cs"/>
              </a:rPr>
              <a:t>“What is the weakest security control in most organisations?”</a:t>
            </a:r>
          </a:p>
          <a:p>
            <a:endParaRPr lang="en-GB" sz="1200" b="1"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Expected Answers</a:t>
            </a:r>
            <a:endParaRPr lang="en-GB" sz="1200" kern="1200" dirty="0">
              <a:solidFill>
                <a:schemeClr val="tx1"/>
              </a:solidFill>
              <a:effectLst/>
              <a:latin typeface="Arial" pitchFamily="34" charset="0"/>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users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lack of awareness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poor culture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weak leadership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8</a:t>
            </a:fld>
            <a:endParaRPr lang="en-US" dirty="0"/>
          </a:p>
        </p:txBody>
      </p:sp>
    </p:spTree>
    <p:extLst>
      <p:ext uri="{BB962C8B-B14F-4D97-AF65-F5344CB8AC3E}">
        <p14:creationId xmlns:p14="http://schemas.microsoft.com/office/powerpoint/2010/main" val="1899989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sz="1200" kern="1200" dirty="0">
                <a:solidFill>
                  <a:schemeClr val="tx1"/>
                </a:solidFill>
                <a:effectLst/>
                <a:latin typeface="Arial" pitchFamily="34" charset="0"/>
                <a:ea typeface="+mn-ea"/>
                <a:cs typeface="+mn-cs"/>
              </a:rPr>
              <a:t>🔷 Leadership</a:t>
            </a:r>
          </a:p>
          <a:p>
            <a:r>
              <a:rPr lang="en-GB" sz="1200" kern="1200" dirty="0">
                <a:solidFill>
                  <a:schemeClr val="tx1"/>
                </a:solidFill>
                <a:effectLst/>
                <a:latin typeface="Arial" pitchFamily="34" charset="0"/>
                <a:ea typeface="+mn-ea"/>
                <a:cs typeface="+mn-cs"/>
              </a:rPr>
              <a:t>The ability of management or executives to guide, influence, and support organisational cybersecurity strategy, culture, and decision-making.</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Accountability</a:t>
            </a:r>
          </a:p>
          <a:p>
            <a:r>
              <a:rPr lang="en-GB" sz="1200" kern="1200" dirty="0">
                <a:solidFill>
                  <a:schemeClr val="tx1"/>
                </a:solidFill>
                <a:effectLst/>
                <a:latin typeface="Arial" pitchFamily="34" charset="0"/>
                <a:ea typeface="+mn-ea"/>
                <a:cs typeface="+mn-cs"/>
              </a:rPr>
              <a:t>The responsibility of individuals or departments to answer for their actions, decisions, and security-related duties within an organisation.</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Policies</a:t>
            </a:r>
          </a:p>
          <a:p>
            <a:r>
              <a:rPr lang="en-GB" sz="1200" kern="1200" dirty="0">
                <a:solidFill>
                  <a:schemeClr val="tx1"/>
                </a:solidFill>
                <a:effectLst/>
                <a:latin typeface="Arial" pitchFamily="34" charset="0"/>
                <a:ea typeface="+mn-ea"/>
                <a:cs typeface="+mn-cs"/>
              </a:rPr>
              <a:t>Formal rules, procedures, and guidelines that define how security, data protection, and acceptable use should be managed within an organisation.</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Risk Management</a:t>
            </a:r>
          </a:p>
          <a:p>
            <a:r>
              <a:rPr lang="en-GB" sz="1200" kern="1200" dirty="0">
                <a:solidFill>
                  <a:schemeClr val="tx1"/>
                </a:solidFill>
                <a:effectLst/>
                <a:latin typeface="Arial" pitchFamily="34" charset="0"/>
                <a:ea typeface="+mn-ea"/>
                <a:cs typeface="+mn-cs"/>
              </a:rPr>
              <a:t>The process of identifying, assessing, prioritising, and reducing cybersecurity risks to an acceptable level.</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Compliance</a:t>
            </a:r>
          </a:p>
          <a:p>
            <a:r>
              <a:rPr lang="en-GB" sz="1200" kern="1200" dirty="0">
                <a:solidFill>
                  <a:schemeClr val="tx1"/>
                </a:solidFill>
                <a:effectLst/>
                <a:latin typeface="Arial" pitchFamily="34" charset="0"/>
                <a:ea typeface="+mn-ea"/>
                <a:cs typeface="+mn-cs"/>
              </a:rPr>
              <a:t>Ensuring that an organisation follows relevant laws, regulations, standards, and industry requirements related to security and data protection.</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Decision-Making</a:t>
            </a:r>
          </a:p>
          <a:p>
            <a:r>
              <a:rPr lang="en-GB" sz="1200" kern="1200" dirty="0">
                <a:solidFill>
                  <a:schemeClr val="tx1"/>
                </a:solidFill>
                <a:effectLst/>
                <a:latin typeface="Arial" pitchFamily="34" charset="0"/>
                <a:ea typeface="+mn-ea"/>
                <a:cs typeface="+mn-cs"/>
              </a:rPr>
              <a:t>The process of evaluating information, risks, and organisational priorities to make informed cybersecurity and governance choices.</a:t>
            </a:r>
          </a:p>
          <a:p>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Many organisations buy security tools without building security culture</a:t>
            </a:r>
            <a:r>
              <a:rPr lang="en-GB" sz="1200" kern="1200" dirty="0">
                <a:solidFill>
                  <a:schemeClr val="tx1"/>
                </a:solidFill>
                <a:effectLst/>
                <a:latin typeface="Arial" pitchFamily="34" charset="0"/>
                <a:ea typeface="+mn-ea"/>
                <a:cs typeface="+mn-cs"/>
              </a:rPr>
              <a:t>.</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“Can an organisation be technically secure but poorly governed?”</a:t>
            </a:r>
          </a:p>
          <a:p>
            <a:endParaRPr lang="en-GB" dirty="0"/>
          </a:p>
          <a:p>
            <a:r>
              <a:rPr lang="en-GB" sz="1200" kern="1200" dirty="0">
                <a:solidFill>
                  <a:schemeClr val="tx1"/>
                </a:solidFill>
                <a:effectLst/>
                <a:latin typeface="Arial" pitchFamily="34" charset="0"/>
                <a:ea typeface="+mn-ea"/>
                <a:cs typeface="+mn-cs"/>
              </a:rPr>
              <a:t>YES:</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poor policies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lack of accountability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weak incident response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poor risk ownership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9</a:t>
            </a:fld>
            <a:endParaRPr lang="en-US" dirty="0"/>
          </a:p>
        </p:txBody>
      </p:sp>
    </p:spTree>
    <p:extLst>
      <p:ext uri="{BB962C8B-B14F-4D97-AF65-F5344CB8AC3E}">
        <p14:creationId xmlns:p14="http://schemas.microsoft.com/office/powerpoint/2010/main" val="2921859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kern="1200" dirty="0">
                <a:solidFill>
                  <a:schemeClr val="tx1"/>
                </a:solidFill>
                <a:effectLst/>
                <a:latin typeface="Arial" pitchFamily="34" charset="0"/>
                <a:ea typeface="+mn-ea"/>
                <a:cs typeface="+mn-cs"/>
              </a:rPr>
              <a:t>Compliance does not equal security.</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Can an organisation pass audits and still be highly vulnerable?”</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Expected:</a:t>
            </a:r>
            <a:br>
              <a:rPr lang="en-GB" sz="1200" kern="1200" dirty="0">
                <a:solidFill>
                  <a:schemeClr val="tx1"/>
                </a:solidFill>
                <a:effectLst/>
                <a:latin typeface="Arial" pitchFamily="34" charset="0"/>
                <a:ea typeface="+mn-ea"/>
                <a:cs typeface="+mn-cs"/>
              </a:rPr>
            </a:br>
            <a:r>
              <a:rPr lang="en-GB" sz="1200" kern="1200" dirty="0">
                <a:solidFill>
                  <a:schemeClr val="tx1"/>
                </a:solidFill>
                <a:effectLst/>
                <a:latin typeface="Arial" pitchFamily="34" charset="0"/>
                <a:ea typeface="+mn-ea"/>
                <a:cs typeface="+mn-cs"/>
              </a:rPr>
              <a:t>YES.</a:t>
            </a:r>
          </a:p>
          <a:p>
            <a:endParaRPr lang="en-GB" dirty="0"/>
          </a:p>
          <a:p>
            <a:r>
              <a:rPr lang="en-GB" sz="1200" kern="1200" dirty="0">
                <a:solidFill>
                  <a:schemeClr val="tx1"/>
                </a:solidFill>
                <a:effectLst/>
                <a:latin typeface="Arial" pitchFamily="34" charset="0"/>
                <a:ea typeface="+mn-ea"/>
                <a:cs typeface="+mn-cs"/>
              </a:rPr>
              <a:t>“So is compliance useless?”</a:t>
            </a:r>
          </a:p>
          <a:p>
            <a:r>
              <a:rPr lang="en-GB" sz="1200" kern="1200" dirty="0">
                <a:solidFill>
                  <a:schemeClr val="tx1"/>
                </a:solidFill>
                <a:effectLst/>
                <a:latin typeface="Arial" pitchFamily="34" charset="0"/>
                <a:ea typeface="+mn-ea"/>
                <a:cs typeface="+mn-cs"/>
              </a:rPr>
              <a:t>Suggested response:</a:t>
            </a:r>
          </a:p>
          <a:p>
            <a:r>
              <a:rPr lang="en-GB" sz="1200" kern="1200" dirty="0">
                <a:solidFill>
                  <a:schemeClr val="tx1"/>
                </a:solidFill>
                <a:effectLst/>
                <a:latin typeface="Arial" pitchFamily="34" charset="0"/>
                <a:ea typeface="+mn-ea"/>
                <a:cs typeface="+mn-cs"/>
              </a:rPr>
              <a:t>“No — compliance provides baseline governance and accountability. The problem is when organisations stop at compliance instead of building resilience.”</a:t>
            </a:r>
          </a:p>
          <a:p>
            <a:endParaRPr lang="en-GB" sz="1200" kern="1200" dirty="0">
              <a:solidFill>
                <a:schemeClr val="tx1"/>
              </a:solidFill>
              <a:effectLst/>
              <a:latin typeface="Arial" pitchFamily="34" charset="0"/>
              <a:ea typeface="+mn-ea"/>
              <a:cs typeface="+mn-cs"/>
            </a:endParaRPr>
          </a:p>
          <a:p>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Why do organisations still fail despite huge cybersecurity spending?”</a:t>
            </a:r>
          </a:p>
          <a:p>
            <a:pPr lvl="1"/>
            <a:r>
              <a:rPr lang="en-GB" sz="1200" kern="1200" dirty="0">
                <a:solidFill>
                  <a:schemeClr val="tx1"/>
                </a:solidFill>
                <a:effectLst/>
                <a:latin typeface="Arial" pitchFamily="34" charset="0"/>
                <a:ea typeface="+mn-ea"/>
                <a:cs typeface="+mn-cs"/>
              </a:rPr>
              <a:t>poor governance </a:t>
            </a:r>
          </a:p>
          <a:p>
            <a:pPr lvl="1"/>
            <a:r>
              <a:rPr lang="en-GB" sz="1200" kern="1200" dirty="0">
                <a:solidFill>
                  <a:schemeClr val="tx1"/>
                </a:solidFill>
                <a:effectLst/>
                <a:latin typeface="Arial" pitchFamily="34" charset="0"/>
                <a:ea typeface="+mn-ea"/>
                <a:cs typeface="+mn-cs"/>
              </a:rPr>
              <a:t>weak culture </a:t>
            </a:r>
          </a:p>
          <a:p>
            <a:pPr lvl="1"/>
            <a:r>
              <a:rPr lang="en-GB" sz="1200" kern="1200" dirty="0">
                <a:solidFill>
                  <a:schemeClr val="tx1"/>
                </a:solidFill>
                <a:effectLst/>
                <a:latin typeface="Arial" pitchFamily="34" charset="0"/>
                <a:ea typeface="+mn-ea"/>
                <a:cs typeface="+mn-cs"/>
              </a:rPr>
              <a:t>compliance-only mindset </a:t>
            </a:r>
          </a:p>
          <a:p>
            <a:pPr lvl="1"/>
            <a:r>
              <a:rPr lang="en-GB" sz="1200" kern="1200" dirty="0">
                <a:solidFill>
                  <a:schemeClr val="tx1"/>
                </a:solidFill>
                <a:effectLst/>
                <a:latin typeface="Arial" pitchFamily="34" charset="0"/>
                <a:ea typeface="+mn-ea"/>
                <a:cs typeface="+mn-cs"/>
              </a:rPr>
              <a:t>human behaviour </a:t>
            </a:r>
          </a:p>
          <a:p>
            <a:pPr lvl="1"/>
            <a:r>
              <a:rPr lang="en-GB" sz="1200" kern="1200" dirty="0">
                <a:solidFill>
                  <a:schemeClr val="tx1"/>
                </a:solidFill>
                <a:effectLst/>
                <a:latin typeface="Arial" pitchFamily="34" charset="0"/>
                <a:ea typeface="+mn-ea"/>
                <a:cs typeface="+mn-cs"/>
              </a:rPr>
              <a:t>fragmented strategy </a:t>
            </a:r>
          </a:p>
          <a:p>
            <a:endParaRPr lang="en-GB" sz="1200" kern="1200" dirty="0">
              <a:solidFill>
                <a:schemeClr val="tx1"/>
              </a:solidFill>
              <a:effectLst/>
              <a:latin typeface="Arial" pitchFamily="34"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11</a:t>
            </a:fld>
            <a:endParaRPr lang="en-US" dirty="0"/>
          </a:p>
        </p:txBody>
      </p:sp>
    </p:spTree>
    <p:extLst>
      <p:ext uri="{BB962C8B-B14F-4D97-AF65-F5344CB8AC3E}">
        <p14:creationId xmlns:p14="http://schemas.microsoft.com/office/powerpoint/2010/main" val="4085683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n-ea"/>
                <a:cs typeface="+mn-cs"/>
              </a:rPr>
              <a:t>Very important for modern organisations.</a:t>
            </a:r>
          </a:p>
          <a:p>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cloud providers secure infrastructure </a:t>
            </a:r>
          </a:p>
          <a:p>
            <a:pPr lvl="0"/>
            <a:r>
              <a:rPr lang="en-GB" sz="1200" kern="1200" dirty="0">
                <a:solidFill>
                  <a:schemeClr val="tx1"/>
                </a:solidFill>
                <a:effectLst/>
                <a:latin typeface="Arial" pitchFamily="34" charset="0"/>
                <a:ea typeface="+mn-ea"/>
                <a:cs typeface="+mn-cs"/>
              </a:rPr>
              <a:t>organisations still responsible for: </a:t>
            </a:r>
          </a:p>
          <a:p>
            <a:pPr lvl="1"/>
            <a:r>
              <a:rPr lang="en-GB" sz="1200" kern="1200" dirty="0">
                <a:solidFill>
                  <a:schemeClr val="tx1"/>
                </a:solidFill>
                <a:effectLst/>
                <a:latin typeface="Arial" pitchFamily="34" charset="0"/>
                <a:ea typeface="+mn-ea"/>
                <a:cs typeface="+mn-cs"/>
              </a:rPr>
              <a:t>data </a:t>
            </a:r>
          </a:p>
          <a:p>
            <a:pPr lvl="1"/>
            <a:r>
              <a:rPr lang="en-GB" sz="1200" kern="1200" dirty="0">
                <a:solidFill>
                  <a:schemeClr val="tx1"/>
                </a:solidFill>
                <a:effectLst/>
                <a:latin typeface="Arial" pitchFamily="34" charset="0"/>
                <a:ea typeface="+mn-ea"/>
                <a:cs typeface="+mn-cs"/>
              </a:rPr>
              <a:t>identities </a:t>
            </a:r>
          </a:p>
          <a:p>
            <a:pPr lvl="1"/>
            <a:r>
              <a:rPr lang="en-GB" sz="1200" kern="1200" dirty="0">
                <a:solidFill>
                  <a:schemeClr val="tx1"/>
                </a:solidFill>
                <a:effectLst/>
                <a:latin typeface="Arial" pitchFamily="34" charset="0"/>
                <a:ea typeface="+mn-ea"/>
                <a:cs typeface="+mn-cs"/>
              </a:rPr>
              <a:t>access controls </a:t>
            </a:r>
          </a:p>
          <a:p>
            <a:pPr lvl="1"/>
            <a:r>
              <a:rPr lang="en-GB" sz="1200" kern="1200" dirty="0">
                <a:solidFill>
                  <a:schemeClr val="tx1"/>
                </a:solidFill>
                <a:effectLst/>
                <a:latin typeface="Arial" pitchFamily="34" charset="0"/>
                <a:ea typeface="+mn-ea"/>
                <a:cs typeface="+mn-cs"/>
              </a:rPr>
              <a:t>configurations </a:t>
            </a:r>
          </a:p>
          <a:p>
            <a:endParaRPr lang="en-GB" dirty="0"/>
          </a:p>
          <a:p>
            <a:endParaRPr lang="en-GB" dirty="0"/>
          </a:p>
          <a:p>
            <a:r>
              <a:rPr lang="en-GB" sz="1200" b="1" i="0" u="none" strike="noStrike" kern="1200" dirty="0">
                <a:solidFill>
                  <a:schemeClr val="tx1"/>
                </a:solidFill>
                <a:effectLst/>
                <a:latin typeface="Arial" pitchFamily="34" charset="0"/>
                <a:ea typeface="+mn-ea"/>
                <a:cs typeface="+mn-cs"/>
                <a:hlinkClick r:id="rId3"/>
              </a:rPr>
              <a:t>IaaS</a:t>
            </a:r>
            <a:r>
              <a:rPr lang="en-GB" sz="1200" b="0" i="0" kern="1200" dirty="0">
                <a:solidFill>
                  <a:schemeClr val="tx1"/>
                </a:solidFill>
                <a:effectLst/>
                <a:latin typeface="Arial" pitchFamily="34" charset="0"/>
                <a:ea typeface="+mn-ea"/>
                <a:cs typeface="+mn-cs"/>
              </a:rPr>
              <a:t> (Infrastructure as a Service): You manage virtual machines, operating systems, and applications. Examples include Azure Virtual Machines, Azure Disk Storage, and virtual networks.</a:t>
            </a:r>
          </a:p>
          <a:p>
            <a:r>
              <a:rPr lang="en-GB" sz="1200" b="1" i="0" u="none" strike="noStrike" kern="1200" dirty="0">
                <a:solidFill>
                  <a:schemeClr val="tx1"/>
                </a:solidFill>
                <a:effectLst/>
                <a:latin typeface="Arial" pitchFamily="34" charset="0"/>
                <a:ea typeface="+mn-ea"/>
                <a:cs typeface="+mn-cs"/>
                <a:hlinkClick r:id="rId4"/>
              </a:rPr>
              <a:t>PaaS</a:t>
            </a:r>
            <a:r>
              <a:rPr lang="en-GB" sz="1200" b="0" i="0" kern="1200" dirty="0">
                <a:solidFill>
                  <a:schemeClr val="tx1"/>
                </a:solidFill>
                <a:effectLst/>
                <a:latin typeface="Arial" pitchFamily="34" charset="0"/>
                <a:ea typeface="+mn-ea"/>
                <a:cs typeface="+mn-cs"/>
              </a:rPr>
              <a:t> (Platform as a Service): You deploy applications without managing VMs or operating systems. Examples include Azure App Service, Azure Functions, Azure SQL Database, and Azure Storage.</a:t>
            </a:r>
          </a:p>
          <a:p>
            <a:r>
              <a:rPr lang="en-GB" sz="1200" b="1" i="0" u="none" strike="noStrike" kern="1200" dirty="0">
                <a:solidFill>
                  <a:schemeClr val="tx1"/>
                </a:solidFill>
                <a:effectLst/>
                <a:latin typeface="Arial" pitchFamily="34" charset="0"/>
                <a:ea typeface="+mn-ea"/>
                <a:cs typeface="+mn-cs"/>
                <a:hlinkClick r:id="rId5"/>
              </a:rPr>
              <a:t>SaaS</a:t>
            </a:r>
            <a:r>
              <a:rPr lang="en-GB" sz="1200" b="0" i="0" kern="1200" dirty="0">
                <a:solidFill>
                  <a:schemeClr val="tx1"/>
                </a:solidFill>
                <a:effectLst/>
                <a:latin typeface="Arial" pitchFamily="34" charset="0"/>
                <a:ea typeface="+mn-ea"/>
                <a:cs typeface="+mn-cs"/>
              </a:rPr>
              <a:t> (Software as a Service): You use ready-made applications. Examples include Microsoft 365, Dynamics 365, and other cloud applications.</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12</a:t>
            </a:fld>
            <a:endParaRPr lang="en-US" dirty="0"/>
          </a:p>
        </p:txBody>
      </p:sp>
    </p:spTree>
    <p:extLst>
      <p:ext uri="{BB962C8B-B14F-4D97-AF65-F5344CB8AC3E}">
        <p14:creationId xmlns:p14="http://schemas.microsoft.com/office/powerpoint/2010/main" val="103039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n-ea"/>
                <a:cs typeface="+mn-cs"/>
              </a:rPr>
              <a:t>strongly to assignment Task 2.</a:t>
            </a:r>
          </a:p>
          <a:p>
            <a:endParaRPr lang="en-GB" sz="1200" kern="1200" dirty="0">
              <a:solidFill>
                <a:schemeClr val="tx1"/>
              </a:solidFill>
              <a:effectLst/>
              <a:latin typeface="Arial" pitchFamily="34" charset="0"/>
              <a:ea typeface="+mn-ea"/>
              <a:cs typeface="+mn-cs"/>
            </a:endParaRPr>
          </a:p>
          <a:p>
            <a:pPr algn="just">
              <a:spcBef>
                <a:spcPts val="600"/>
              </a:spcBef>
            </a:pPr>
            <a:r>
              <a:rPr lang="en-GB" altLang="en-US" sz="2800" dirty="0"/>
              <a:t>Chief information security officer (CISO)</a:t>
            </a:r>
            <a:r>
              <a:rPr lang="ar-SA" altLang="en-US" sz="2800" dirty="0"/>
              <a:t>‏</a:t>
            </a:r>
            <a:endParaRPr lang="en-GB" altLang="en-US" sz="2800" dirty="0"/>
          </a:p>
          <a:p>
            <a:pPr lvl="1" algn="just">
              <a:spcBef>
                <a:spcPts val="600"/>
              </a:spcBef>
            </a:pPr>
            <a:r>
              <a:rPr lang="en-GB" altLang="en-US" sz="2600" dirty="0"/>
              <a:t>Has primary responsibility for assessment, management, and implementation of IS in the organization</a:t>
            </a:r>
          </a:p>
          <a:p>
            <a:pPr lvl="1" algn="just">
              <a:spcBef>
                <a:spcPts val="600"/>
              </a:spcBef>
            </a:pPr>
            <a:r>
              <a:rPr lang="en-GB" altLang="en-US" sz="2600" dirty="0"/>
              <a:t>Usually reports directly to the CIO</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13</a:t>
            </a:fld>
            <a:endParaRPr lang="en-US" dirty="0"/>
          </a:p>
        </p:txBody>
      </p:sp>
    </p:spTree>
    <p:extLst>
      <p:ext uri="{BB962C8B-B14F-4D97-AF65-F5344CB8AC3E}">
        <p14:creationId xmlns:p14="http://schemas.microsoft.com/office/powerpoint/2010/main" val="3812981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n-ea"/>
                <a:cs typeface="+mn-cs"/>
              </a:rPr>
              <a:t>Strongly recommend topics:</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Zero Trust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AI governance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cloud security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ransomware resilience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GDPR + DORA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15</a:t>
            </a:fld>
            <a:endParaRPr lang="en-US" dirty="0"/>
          </a:p>
        </p:txBody>
      </p:sp>
    </p:spTree>
    <p:extLst>
      <p:ext uri="{BB962C8B-B14F-4D97-AF65-F5344CB8AC3E}">
        <p14:creationId xmlns:p14="http://schemas.microsoft.com/office/powerpoint/2010/main" val="2743911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endParaRPr lang="en-GB" dirty="0"/>
          </a:p>
          <a:p>
            <a:r>
              <a:rPr lang="en-GB" sz="1200" b="1" kern="1200" dirty="0">
                <a:solidFill>
                  <a:schemeClr val="tx1"/>
                </a:solidFill>
                <a:effectLst/>
                <a:latin typeface="Arial" pitchFamily="34" charset="0"/>
                <a:ea typeface="+mn-ea"/>
                <a:cs typeface="+mn-cs"/>
              </a:rPr>
              <a:t>SAMPLE ANSWERS</a:t>
            </a:r>
            <a:endParaRPr lang="en-GB" sz="1200" kern="1200" dirty="0">
              <a:solidFill>
                <a:schemeClr val="tx1"/>
              </a:solidFill>
              <a:effectLst/>
              <a:latin typeface="Arial" pitchFamily="34" charset="0"/>
              <a:ea typeface="+mn-ea"/>
              <a:cs typeface="+mn-cs"/>
            </a:endParaRPr>
          </a:p>
          <a:p>
            <a:endParaRPr lang="en-GB" sz="1200" b="1"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Q1 — Why did compliance fail?</a:t>
            </a:r>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Possible answers:</a:t>
            </a:r>
          </a:p>
          <a:p>
            <a:pPr lvl="0"/>
            <a:r>
              <a:rPr lang="en-GB" sz="1200" kern="1200" dirty="0">
                <a:solidFill>
                  <a:schemeClr val="tx1"/>
                </a:solidFill>
                <a:effectLst/>
                <a:latin typeface="Arial" pitchFamily="34" charset="0"/>
                <a:ea typeface="+mn-ea"/>
                <a:cs typeface="+mn-cs"/>
              </a:rPr>
              <a:t>compliance may be checklist-driven </a:t>
            </a:r>
          </a:p>
          <a:p>
            <a:pPr lvl="0"/>
            <a:r>
              <a:rPr lang="en-GB" sz="1200" kern="1200" dirty="0">
                <a:solidFill>
                  <a:schemeClr val="tx1"/>
                </a:solidFill>
                <a:effectLst/>
                <a:latin typeface="Arial" pitchFamily="34" charset="0"/>
                <a:ea typeface="+mn-ea"/>
                <a:cs typeface="+mn-cs"/>
              </a:rPr>
              <a:t>threats evolve faster than controls </a:t>
            </a:r>
          </a:p>
          <a:p>
            <a:pPr lvl="0"/>
            <a:r>
              <a:rPr lang="en-GB" sz="1200" kern="1200" dirty="0">
                <a:solidFill>
                  <a:schemeClr val="tx1"/>
                </a:solidFill>
                <a:effectLst/>
                <a:latin typeface="Arial" pitchFamily="34" charset="0"/>
                <a:ea typeface="+mn-ea"/>
                <a:cs typeface="+mn-cs"/>
              </a:rPr>
              <a:t>employees still vulnerable </a:t>
            </a:r>
          </a:p>
          <a:p>
            <a:pPr lvl="0"/>
            <a:r>
              <a:rPr lang="en-GB" sz="1200" kern="1200" dirty="0">
                <a:solidFill>
                  <a:schemeClr val="tx1"/>
                </a:solidFill>
                <a:effectLst/>
                <a:latin typeface="Arial" pitchFamily="34" charset="0"/>
                <a:ea typeface="+mn-ea"/>
                <a:cs typeface="+mn-cs"/>
              </a:rPr>
              <a:t>monitoring inadequate </a:t>
            </a:r>
          </a:p>
          <a:p>
            <a:br>
              <a:rPr lang="en-GB" sz="1200" kern="1200" dirty="0">
                <a:solidFill>
                  <a:schemeClr val="tx1"/>
                </a:solidFill>
                <a:effectLst/>
                <a:latin typeface="Arial" pitchFamily="34" charset="0"/>
                <a:ea typeface="+mn-ea"/>
                <a:cs typeface="+mn-cs"/>
              </a:rPr>
            </a:br>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Q2 — Governance weaknesses?</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poor risk culture </a:t>
            </a:r>
          </a:p>
          <a:p>
            <a:pPr lvl="0"/>
            <a:r>
              <a:rPr lang="en-GB" sz="1200" kern="1200" dirty="0">
                <a:solidFill>
                  <a:schemeClr val="tx1"/>
                </a:solidFill>
                <a:effectLst/>
                <a:latin typeface="Arial" pitchFamily="34" charset="0"/>
                <a:ea typeface="+mn-ea"/>
                <a:cs typeface="+mn-cs"/>
              </a:rPr>
              <a:t>lack of executive awareness </a:t>
            </a:r>
          </a:p>
          <a:p>
            <a:pPr lvl="0"/>
            <a:r>
              <a:rPr lang="en-GB" sz="1200" kern="1200" dirty="0">
                <a:solidFill>
                  <a:schemeClr val="tx1"/>
                </a:solidFill>
                <a:effectLst/>
                <a:latin typeface="Arial" pitchFamily="34" charset="0"/>
                <a:ea typeface="+mn-ea"/>
                <a:cs typeface="+mn-cs"/>
              </a:rPr>
              <a:t>weak third-party oversight </a:t>
            </a:r>
          </a:p>
          <a:p>
            <a:pPr lvl="0"/>
            <a:r>
              <a:rPr lang="en-GB" sz="1200" kern="1200" dirty="0">
                <a:solidFill>
                  <a:schemeClr val="tx1"/>
                </a:solidFill>
                <a:effectLst/>
                <a:latin typeface="Arial" pitchFamily="34" charset="0"/>
                <a:ea typeface="+mn-ea"/>
                <a:cs typeface="+mn-cs"/>
              </a:rPr>
              <a:t>insufficient testing </a:t>
            </a:r>
          </a:p>
          <a:p>
            <a:br>
              <a:rPr lang="en-GB" sz="1200" kern="1200" dirty="0">
                <a:solidFill>
                  <a:schemeClr val="tx1"/>
                </a:solidFill>
                <a:effectLst/>
                <a:latin typeface="Arial" pitchFamily="34" charset="0"/>
                <a:ea typeface="+mn-ea"/>
                <a:cs typeface="+mn-cs"/>
              </a:rPr>
            </a:br>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Q3 — First priorities?</a:t>
            </a:r>
            <a:endParaRPr lang="en-GB" sz="1200" kern="1200" dirty="0">
              <a:solidFill>
                <a:schemeClr val="tx1"/>
              </a:solidFill>
              <a:effectLst/>
              <a:latin typeface="Arial" pitchFamily="34" charset="0"/>
              <a:ea typeface="+mn-ea"/>
              <a:cs typeface="+mn-cs"/>
            </a:endParaRPr>
          </a:p>
          <a:p>
            <a:pPr lvl="0"/>
            <a:r>
              <a:rPr lang="en-GB" sz="1200" kern="1200" dirty="0">
                <a:solidFill>
                  <a:schemeClr val="tx1"/>
                </a:solidFill>
                <a:effectLst/>
                <a:latin typeface="Arial" pitchFamily="34" charset="0"/>
                <a:ea typeface="+mn-ea"/>
                <a:cs typeface="+mn-cs"/>
              </a:rPr>
              <a:t>isolate affected systems </a:t>
            </a:r>
          </a:p>
          <a:p>
            <a:pPr lvl="0"/>
            <a:r>
              <a:rPr lang="en-GB" sz="1200" kern="1200" dirty="0">
                <a:solidFill>
                  <a:schemeClr val="tx1"/>
                </a:solidFill>
                <a:effectLst/>
                <a:latin typeface="Arial" pitchFamily="34" charset="0"/>
                <a:ea typeface="+mn-ea"/>
                <a:cs typeface="+mn-cs"/>
              </a:rPr>
              <a:t>activate incident response </a:t>
            </a:r>
          </a:p>
          <a:p>
            <a:pPr lvl="0"/>
            <a:r>
              <a:rPr lang="en-GB" sz="1200" kern="1200" dirty="0">
                <a:solidFill>
                  <a:schemeClr val="tx1"/>
                </a:solidFill>
                <a:effectLst/>
                <a:latin typeface="Arial" pitchFamily="34" charset="0"/>
                <a:ea typeface="+mn-ea"/>
                <a:cs typeface="+mn-cs"/>
              </a:rPr>
              <a:t>preserve evidence </a:t>
            </a:r>
          </a:p>
          <a:p>
            <a:pPr lvl="0"/>
            <a:r>
              <a:rPr lang="en-GB" sz="1200" kern="1200" dirty="0">
                <a:solidFill>
                  <a:schemeClr val="tx1"/>
                </a:solidFill>
                <a:effectLst/>
                <a:latin typeface="Arial" pitchFamily="34" charset="0"/>
                <a:ea typeface="+mn-ea"/>
                <a:cs typeface="+mn-cs"/>
              </a:rPr>
              <a:t>communicate internally </a:t>
            </a:r>
          </a:p>
          <a:p>
            <a:pPr lvl="0"/>
            <a:r>
              <a:rPr lang="en-GB" sz="1200" kern="1200" dirty="0">
                <a:solidFill>
                  <a:schemeClr val="tx1"/>
                </a:solidFill>
                <a:effectLst/>
                <a:latin typeface="Arial" pitchFamily="34" charset="0"/>
                <a:ea typeface="+mn-ea"/>
                <a:cs typeface="+mn-cs"/>
              </a:rPr>
              <a:t>assess scope </a:t>
            </a:r>
          </a:p>
          <a:p>
            <a:br>
              <a:rPr lang="en-GB" sz="1200" kern="1200" dirty="0">
                <a:solidFill>
                  <a:schemeClr val="tx1"/>
                </a:solidFill>
                <a:effectLst/>
                <a:latin typeface="Arial" pitchFamily="34" charset="0"/>
                <a:ea typeface="+mn-ea"/>
                <a:cs typeface="+mn-cs"/>
              </a:rPr>
            </a:br>
            <a:endParaRPr lang="en-GB" sz="1200" kern="1200" dirty="0">
              <a:solidFill>
                <a:schemeClr val="tx1"/>
              </a:solidFill>
              <a:effectLst/>
              <a:latin typeface="Arial" pitchFamily="34" charset="0"/>
              <a:ea typeface="+mn-ea"/>
              <a:cs typeface="+mn-cs"/>
            </a:endParaRPr>
          </a:p>
          <a:p>
            <a:r>
              <a:rPr lang="en-GB" sz="1200" b="1" kern="1200" dirty="0">
                <a:solidFill>
                  <a:schemeClr val="tx1"/>
                </a:solidFill>
                <a:effectLst/>
                <a:latin typeface="Arial" pitchFamily="34" charset="0"/>
                <a:ea typeface="+mn-ea"/>
                <a:cs typeface="+mn-cs"/>
              </a:rPr>
              <a:t>Q4 — Should leadership be blamed?</a:t>
            </a:r>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Balanced discussion:</a:t>
            </a:r>
            <a:br>
              <a:rPr lang="en-GB" sz="1200" kern="1200" dirty="0">
                <a:solidFill>
                  <a:schemeClr val="tx1"/>
                </a:solidFill>
                <a:effectLst/>
                <a:latin typeface="Arial" pitchFamily="34" charset="0"/>
                <a:ea typeface="+mn-ea"/>
                <a:cs typeface="+mn-cs"/>
              </a:rPr>
            </a:br>
            <a:r>
              <a:rPr lang="en-GB" sz="1200" kern="1200" dirty="0">
                <a:solidFill>
                  <a:schemeClr val="tx1"/>
                </a:solidFill>
                <a:effectLst/>
                <a:latin typeface="Arial" pitchFamily="34" charset="0"/>
                <a:ea typeface="+mn-ea"/>
                <a:cs typeface="+mn-cs"/>
              </a:rPr>
              <a:t>YES:</a:t>
            </a:r>
          </a:p>
          <a:p>
            <a:pPr lvl="0"/>
            <a:r>
              <a:rPr lang="en-GB" sz="1200" kern="1200" dirty="0">
                <a:solidFill>
                  <a:schemeClr val="tx1"/>
                </a:solidFill>
                <a:effectLst/>
                <a:latin typeface="Arial" pitchFamily="34" charset="0"/>
                <a:ea typeface="+mn-ea"/>
                <a:cs typeface="+mn-cs"/>
              </a:rPr>
              <a:t>governance responsibility </a:t>
            </a:r>
          </a:p>
          <a:p>
            <a:pPr lvl="0"/>
            <a:r>
              <a:rPr lang="en-GB" sz="1200" kern="1200" dirty="0">
                <a:solidFill>
                  <a:schemeClr val="tx1"/>
                </a:solidFill>
                <a:effectLst/>
                <a:latin typeface="Arial" pitchFamily="34" charset="0"/>
                <a:ea typeface="+mn-ea"/>
                <a:cs typeface="+mn-cs"/>
              </a:rPr>
              <a:t>underinvestment </a:t>
            </a:r>
          </a:p>
          <a:p>
            <a:pPr lvl="0"/>
            <a:r>
              <a:rPr lang="en-GB" sz="1200" kern="1200" dirty="0">
                <a:solidFill>
                  <a:schemeClr val="tx1"/>
                </a:solidFill>
                <a:effectLst/>
                <a:latin typeface="Arial" pitchFamily="34" charset="0"/>
                <a:ea typeface="+mn-ea"/>
                <a:cs typeface="+mn-cs"/>
              </a:rPr>
              <a:t>poor culture </a:t>
            </a:r>
          </a:p>
          <a:p>
            <a:r>
              <a:rPr lang="en-GB" sz="1200" kern="1200" dirty="0">
                <a:solidFill>
                  <a:schemeClr val="tx1"/>
                </a:solidFill>
                <a:effectLst/>
                <a:latin typeface="Arial" pitchFamily="34" charset="0"/>
                <a:ea typeface="+mn-ea"/>
                <a:cs typeface="+mn-cs"/>
              </a:rPr>
              <a:t>NO:</a:t>
            </a:r>
          </a:p>
          <a:p>
            <a:pPr lvl="0"/>
            <a:r>
              <a:rPr lang="en-GB" sz="1200" kern="1200" dirty="0">
                <a:solidFill>
                  <a:schemeClr val="tx1"/>
                </a:solidFill>
                <a:effectLst/>
                <a:latin typeface="Arial" pitchFamily="34" charset="0"/>
                <a:ea typeface="+mn-ea"/>
                <a:cs typeface="+mn-cs"/>
              </a:rPr>
              <a:t>sophisticated attackers </a:t>
            </a:r>
          </a:p>
          <a:p>
            <a:pPr lvl="0"/>
            <a:r>
              <a:rPr lang="en-GB" sz="1200" kern="1200" dirty="0">
                <a:solidFill>
                  <a:schemeClr val="tx1"/>
                </a:solidFill>
                <a:effectLst/>
                <a:latin typeface="Arial" pitchFamily="34" charset="0"/>
                <a:ea typeface="+mn-ea"/>
                <a:cs typeface="+mn-cs"/>
              </a:rPr>
              <a:t>some risk unavoidable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16</a:t>
            </a:fld>
            <a:endParaRPr lang="en-US" dirty="0"/>
          </a:p>
        </p:txBody>
      </p:sp>
    </p:spTree>
    <p:extLst>
      <p:ext uri="{BB962C8B-B14F-4D97-AF65-F5344CB8AC3E}">
        <p14:creationId xmlns:p14="http://schemas.microsoft.com/office/powerpoint/2010/main" val="14537497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Arial" pitchFamily="34" charset="0"/>
                <a:ea typeface="+mn-ea"/>
                <a:cs typeface="+mn-cs"/>
              </a:rPr>
              <a:t>“Why?” </a:t>
            </a:r>
          </a:p>
          <a:p>
            <a:pPr lvl="0"/>
            <a:r>
              <a:rPr lang="en-GB" sz="1200" kern="1200" dirty="0">
                <a:solidFill>
                  <a:schemeClr val="tx1"/>
                </a:solidFill>
                <a:effectLst/>
                <a:latin typeface="Arial" pitchFamily="34" charset="0"/>
                <a:ea typeface="+mn-ea"/>
                <a:cs typeface="+mn-cs"/>
              </a:rPr>
              <a:t>“What evidence supports that?” </a:t>
            </a:r>
          </a:p>
          <a:p>
            <a:pPr lvl="0"/>
            <a:r>
              <a:rPr lang="en-GB" sz="1200" kern="1200" dirty="0">
                <a:solidFill>
                  <a:schemeClr val="tx1"/>
                </a:solidFill>
                <a:effectLst/>
                <a:latin typeface="Arial" pitchFamily="34" charset="0"/>
                <a:ea typeface="+mn-ea"/>
                <a:cs typeface="+mn-cs"/>
              </a:rPr>
              <a:t>“Would this work in reality?” </a:t>
            </a:r>
          </a:p>
          <a:p>
            <a:pPr lvl="0"/>
            <a:r>
              <a:rPr lang="en-GB" sz="1200" kern="1200" dirty="0">
                <a:solidFill>
                  <a:schemeClr val="tx1"/>
                </a:solidFill>
                <a:effectLst/>
                <a:latin typeface="Arial" pitchFamily="34" charset="0"/>
                <a:ea typeface="+mn-ea"/>
                <a:cs typeface="+mn-cs"/>
              </a:rPr>
              <a:t>“How expensive would this be?” </a:t>
            </a:r>
          </a:p>
          <a:p>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17</a:t>
            </a:fld>
            <a:endParaRPr lang="en-US" dirty="0"/>
          </a:p>
        </p:txBody>
      </p:sp>
    </p:spTree>
    <p:extLst>
      <p:ext uri="{BB962C8B-B14F-4D97-AF65-F5344CB8AC3E}">
        <p14:creationId xmlns:p14="http://schemas.microsoft.com/office/powerpoint/2010/main" val="363790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open discussion </a:t>
            </a:r>
          </a:p>
          <a:p>
            <a:pPr marL="171450" lvl="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workplace examples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n-ea"/>
                <a:cs typeface="+mn-cs"/>
              </a:rPr>
              <a:t>differing opinions </a:t>
            </a:r>
            <a:endParaRPr lang="en-GB" dirty="0"/>
          </a:p>
        </p:txBody>
      </p:sp>
      <p:sp>
        <p:nvSpPr>
          <p:cNvPr id="4" name="Slide Number Placeholder 3"/>
          <p:cNvSpPr>
            <a:spLocks noGrp="1"/>
          </p:cNvSpPr>
          <p:nvPr>
            <p:ph type="sldNum" sz="quarter" idx="5"/>
          </p:nvPr>
        </p:nvSpPr>
        <p:spPr/>
        <p:txBody>
          <a:bodyPr/>
          <a:lstStyle/>
          <a:p>
            <a:pPr>
              <a:defRPr/>
            </a:pPr>
            <a:fld id="{61278F2E-F251-4216-9B05-E66403EB759F}" type="slidenum">
              <a:rPr lang="en-US" smtClean="0"/>
              <a:pPr>
                <a:defRPr/>
              </a:pPr>
              <a:t>20</a:t>
            </a:fld>
            <a:endParaRPr lang="en-US" dirty="0"/>
          </a:p>
        </p:txBody>
      </p:sp>
    </p:spTree>
    <p:extLst>
      <p:ext uri="{BB962C8B-B14F-4D97-AF65-F5344CB8AC3E}">
        <p14:creationId xmlns:p14="http://schemas.microsoft.com/office/powerpoint/2010/main" val="226982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dirty="0"/>
              <a:t>Click to edit Master title style</a:t>
            </a:r>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tx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4114800" y="1320298"/>
            <a:ext cx="45720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2945395"/>
            <a:ext cx="3657600" cy="2514600"/>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22904839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solidFill>
                  <a:schemeClr val="tx1"/>
                </a:solidFill>
                <a:latin typeface="Arial" pitchFamily="34" charset="0"/>
                <a:ea typeface="Verdana" pitchFamily="34" charset="0"/>
                <a:cs typeface="Arial"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14633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dirty="0"/>
              <a:t>Click to edit Master title style</a:t>
            </a:r>
          </a:p>
        </p:txBody>
      </p:sp>
      <p:sp>
        <p:nvSpPr>
          <p:cNvPr id="4" name="Content Placeholder 3"/>
          <p:cNvSpPr>
            <a:spLocks noGrp="1"/>
          </p:cNvSpPr>
          <p:nvPr>
            <p:ph sz="quarter" idx="10"/>
          </p:nvPr>
        </p:nvSpPr>
        <p:spPr>
          <a:xfrm>
            <a:off x="398407" y="1752600"/>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35361725"/>
      </p:ext>
    </p:extLst>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870227"/>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098531"/>
            <a:ext cx="8763000" cy="446407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305622140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shorts/JoCaUc3nNI4"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youtube.com/shorts/k_aqe2BDIQI" TargetMode="External"/><Relationship Id="rId4" Type="http://schemas.openxmlformats.org/officeDocument/2006/relationships/hyperlink" Target="https://www.youtube.com/shorts/RdLZ89aCVJ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lc7scxvKQOo"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shorts/0TIJJuUQhho" TargetMode="External"/><Relationship Id="rId2" Type="http://schemas.openxmlformats.org/officeDocument/2006/relationships/hyperlink" Target="https://www.youtube.com/shorts/UMb1qqps9S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uvKTMgWRPw4"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ncsc.gov.uk/collection/board-toolkit?utm_source=chatgpt.com" TargetMode="External"/><Relationship Id="rId7" Type="http://schemas.openxmlformats.org/officeDocument/2006/relationships/hyperlink" Target="https://learn.microsoft.com/en-us/azure/security/fundamentals/shared-responsibility" TargetMode="External"/><Relationship Id="rId2" Type="http://schemas.openxmlformats.org/officeDocument/2006/relationships/hyperlink" Target="https://www.nist.gov/cyberframework?utm_source=chatgpt.com" TargetMode="External"/><Relationship Id="rId1" Type="http://schemas.openxmlformats.org/officeDocument/2006/relationships/slideLayout" Target="../slideLayouts/slideLayout2.xml"/><Relationship Id="rId6" Type="http://schemas.openxmlformats.org/officeDocument/2006/relationships/hyperlink" Target="https://www.verizon.com/business/resources/reports/dbir/?utm_source=chatgpt.com" TargetMode="External"/><Relationship Id="rId5" Type="http://schemas.openxmlformats.org/officeDocument/2006/relationships/hyperlink" Target="https://www.ibm.com/reports/data-breach?utm_source=chatgpt.com" TargetMode="External"/><Relationship Id="rId4" Type="http://schemas.openxmlformats.org/officeDocument/2006/relationships/hyperlink" Target="https://www.enisa.europa.eu/topics/cyber-threats/threat-landscape?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22027"/>
            <a:ext cx="9144000" cy="1835374"/>
          </a:xfrm>
        </p:spPr>
        <p:txBody>
          <a:bodyPr/>
          <a:lstStyle/>
          <a:p>
            <a:r>
              <a:rPr lang="en-US" dirty="0"/>
              <a:t>Modern Cybersecurity Governance, Business Risk &amp; Organizational Security</a:t>
            </a:r>
            <a:br>
              <a:rPr lang="en-US" dirty="0"/>
            </a:br>
            <a:endParaRPr lang="en-US" dirty="0"/>
          </a:p>
        </p:txBody>
      </p:sp>
      <p:sp>
        <p:nvSpPr>
          <p:cNvPr id="6" name="Text Placeholder 5"/>
          <p:cNvSpPr>
            <a:spLocks noGrp="1"/>
          </p:cNvSpPr>
          <p:nvPr>
            <p:ph type="body" sz="quarter" idx="14"/>
          </p:nvPr>
        </p:nvSpPr>
        <p:spPr>
          <a:xfrm>
            <a:off x="2980689" y="2438400"/>
            <a:ext cx="4343400" cy="731918"/>
          </a:xfrm>
        </p:spPr>
        <p:txBody>
          <a:bodyPr/>
          <a:lstStyle/>
          <a:p>
            <a:pPr algn="ctr"/>
            <a:r>
              <a:rPr lang="en-US" sz="4000" b="1" dirty="0"/>
              <a:t>Week 1</a:t>
            </a:r>
          </a:p>
        </p:txBody>
      </p:sp>
      <p:sp>
        <p:nvSpPr>
          <p:cNvPr id="2" name="Text Placeholder 1"/>
          <p:cNvSpPr>
            <a:spLocks noGrp="1"/>
          </p:cNvSpPr>
          <p:nvPr>
            <p:ph type="body" sz="quarter" idx="15"/>
          </p:nvPr>
        </p:nvSpPr>
        <p:spPr>
          <a:xfrm>
            <a:off x="2980688" y="4275217"/>
            <a:ext cx="5934711" cy="1191376"/>
          </a:xfrm>
        </p:spPr>
        <p:txBody>
          <a:bodyPr/>
          <a:lstStyle/>
          <a:p>
            <a:r>
              <a:rPr lang="en-GB" sz="2000" dirty="0"/>
              <a:t>Lecturer: Assoc. Prof. Carlene Campbell</a:t>
            </a:r>
          </a:p>
          <a:p>
            <a:r>
              <a:rPr lang="en-GB" sz="2000" dirty="0"/>
              <a:t>Email: </a:t>
            </a:r>
            <a:r>
              <a:rPr lang="en-GB" sz="2000" dirty="0">
                <a:hlinkClick r:id="rId3"/>
              </a:rPr>
              <a:t>carlene.campbell@uwtsd.ac.uk</a:t>
            </a:r>
            <a:endParaRPr lang="en-GB" sz="2000" dirty="0"/>
          </a:p>
          <a:p>
            <a:r>
              <a:rPr lang="en-GB" sz="2000" dirty="0"/>
              <a:t>Website: </a:t>
            </a:r>
            <a:r>
              <a:rPr lang="en-GB" sz="2000" dirty="0">
                <a:hlinkClick r:id="rId4"/>
              </a:rPr>
              <a:t>https://www.knowledgewithprofit.com/</a:t>
            </a:r>
            <a:r>
              <a:rPr lang="en-GB" sz="2000" dirty="0"/>
              <a:t> </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Tree>
    <p:extLst>
      <p:ext uri="{BB962C8B-B14F-4D97-AF65-F5344CB8AC3E}">
        <p14:creationId xmlns:p14="http://schemas.microsoft.com/office/powerpoint/2010/main" val="1258524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solidFill>
                  <a:schemeClr val="tx1"/>
                </a:solidFill>
              </a:rPr>
              <a:t>Learning Objectives</a:t>
            </a:r>
            <a:endParaRPr lang="en-US" dirty="0">
              <a:solidFill>
                <a:schemeClr val="tx1"/>
              </a:solidFill>
            </a:endParaRPr>
          </a:p>
        </p:txBody>
      </p:sp>
      <p:sp>
        <p:nvSpPr>
          <p:cNvPr id="3" name="Content Placeholder 2"/>
          <p:cNvSpPr>
            <a:spLocks noGrp="1"/>
          </p:cNvSpPr>
          <p:nvPr>
            <p:ph idx="1"/>
          </p:nvPr>
        </p:nvSpPr>
        <p:spPr>
          <a:xfrm>
            <a:off x="190500" y="1219200"/>
            <a:ext cx="8763000" cy="4006869"/>
          </a:xfrm>
        </p:spPr>
        <p:txBody>
          <a:bodyPr>
            <a:normAutofit/>
          </a:bodyPr>
          <a:lstStyle/>
          <a:p>
            <a:pPr lvl="0" algn="just"/>
            <a:r>
              <a:rPr lang="en-GB" dirty="0"/>
              <a:t>Understand why cybersecurity is now a business issue, not only a technical issue </a:t>
            </a:r>
          </a:p>
          <a:p>
            <a:pPr lvl="0" algn="just"/>
            <a:r>
              <a:rPr lang="en-GB" dirty="0"/>
              <a:t>Recognise modern organisational security challenges </a:t>
            </a:r>
          </a:p>
          <a:p>
            <a:pPr lvl="0" algn="just"/>
            <a:r>
              <a:rPr lang="en-GB" dirty="0"/>
              <a:t>Understand governance vs technical security </a:t>
            </a:r>
          </a:p>
          <a:p>
            <a:pPr lvl="0" algn="just"/>
            <a:r>
              <a:rPr lang="en-GB" dirty="0"/>
              <a:t>Begin thinking strategically like a CISO/security consultant </a:t>
            </a:r>
          </a:p>
          <a:p>
            <a:pPr lvl="0" algn="just"/>
            <a:r>
              <a:rPr lang="en-GB" dirty="0"/>
              <a:t>Start connecting module concepts directly to the coursework </a:t>
            </a:r>
          </a:p>
          <a:p>
            <a:pPr>
              <a:spcBef>
                <a:spcPts val="600"/>
              </a:spcBef>
            </a:pPr>
            <a:endParaRPr lang="en-US" altLang="en-US" sz="2600" dirty="0"/>
          </a:p>
        </p:txBody>
      </p:sp>
    </p:spTree>
    <p:extLst>
      <p:ext uri="{BB962C8B-B14F-4D97-AF65-F5344CB8AC3E}">
        <p14:creationId xmlns:p14="http://schemas.microsoft.com/office/powerpoint/2010/main" val="363266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D9306-222B-3F42-A1FA-0F620523C529}"/>
              </a:ext>
            </a:extLst>
          </p:cNvPr>
          <p:cNvSpPr>
            <a:spLocks noGrp="1"/>
          </p:cNvSpPr>
          <p:nvPr>
            <p:ph type="title"/>
          </p:nvPr>
        </p:nvSpPr>
        <p:spPr>
          <a:xfrm>
            <a:off x="45720" y="27709"/>
            <a:ext cx="9052560" cy="581891"/>
          </a:xfrm>
        </p:spPr>
        <p:txBody>
          <a:bodyPr>
            <a:normAutofit fontScale="90000"/>
          </a:bodyPr>
          <a:lstStyle/>
          <a:p>
            <a:r>
              <a:rPr lang="en-GB" dirty="0"/>
              <a:t>PROPOSED SESSION FLOW</a:t>
            </a:r>
          </a:p>
        </p:txBody>
      </p:sp>
      <p:graphicFrame>
        <p:nvGraphicFramePr>
          <p:cNvPr id="43" name="Table 42">
            <a:extLst>
              <a:ext uri="{FF2B5EF4-FFF2-40B4-BE49-F238E27FC236}">
                <a16:creationId xmlns:a16="http://schemas.microsoft.com/office/drawing/2014/main" id="{03E94DBD-E752-0DD1-C4CE-EB025FAA5FBA}"/>
              </a:ext>
            </a:extLst>
          </p:cNvPr>
          <p:cNvGraphicFramePr>
            <a:graphicFrameLocks noGrp="1"/>
          </p:cNvGraphicFramePr>
          <p:nvPr>
            <p:extLst>
              <p:ext uri="{D42A27DB-BD31-4B8C-83A1-F6EECF244321}">
                <p14:modId xmlns:p14="http://schemas.microsoft.com/office/powerpoint/2010/main" val="4071616732"/>
              </p:ext>
            </p:extLst>
          </p:nvPr>
        </p:nvGraphicFramePr>
        <p:xfrm>
          <a:off x="838200" y="838200"/>
          <a:ext cx="7772400" cy="4534987"/>
        </p:xfrm>
        <a:graphic>
          <a:graphicData uri="http://schemas.openxmlformats.org/drawingml/2006/table">
            <a:tbl>
              <a:tblPr firstRow="1" firstCol="1" bandRow="1">
                <a:tableStyleId>{5C22544A-7EE6-4342-B048-85BDC9FD1C3A}</a:tableStyleId>
              </a:tblPr>
              <a:tblGrid>
                <a:gridCol w="2771030">
                  <a:extLst>
                    <a:ext uri="{9D8B030D-6E8A-4147-A177-3AD203B41FA5}">
                      <a16:colId xmlns:a16="http://schemas.microsoft.com/office/drawing/2014/main" val="2984748064"/>
                    </a:ext>
                  </a:extLst>
                </a:gridCol>
                <a:gridCol w="5001370">
                  <a:extLst>
                    <a:ext uri="{9D8B030D-6E8A-4147-A177-3AD203B41FA5}">
                      <a16:colId xmlns:a16="http://schemas.microsoft.com/office/drawing/2014/main" val="2972351909"/>
                    </a:ext>
                  </a:extLst>
                </a:gridCol>
              </a:tblGrid>
              <a:tr h="339969">
                <a:tc>
                  <a:txBody>
                    <a:bodyPr/>
                    <a:lstStyle/>
                    <a:p>
                      <a:pPr algn="ctr">
                        <a:lnSpc>
                          <a:spcPct val="107000"/>
                        </a:lnSpc>
                        <a:spcAft>
                          <a:spcPts val="800"/>
                        </a:spcAft>
                        <a:buNone/>
                      </a:pPr>
                      <a:r>
                        <a:rPr lang="en-GB" sz="2800" dirty="0">
                          <a:solidFill>
                            <a:schemeClr val="tx1"/>
                          </a:solidFill>
                          <a:effectLst/>
                        </a:rPr>
                        <a:t>Time</a:t>
                      </a:r>
                      <a:endPar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buNone/>
                      </a:pPr>
                      <a:r>
                        <a:rPr lang="en-GB" sz="2800" dirty="0">
                          <a:solidFill>
                            <a:schemeClr val="tx1"/>
                          </a:solidFill>
                          <a:effectLst/>
                        </a:rPr>
                        <a:t>Activity Type</a:t>
                      </a:r>
                      <a:endPar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12532929"/>
                  </a:ext>
                </a:extLst>
              </a:tr>
              <a:tr h="339969">
                <a:tc>
                  <a:txBody>
                    <a:bodyPr/>
                    <a:lstStyle/>
                    <a:p>
                      <a:pPr>
                        <a:lnSpc>
                          <a:spcPct val="107000"/>
                        </a:lnSpc>
                        <a:spcAft>
                          <a:spcPts val="800"/>
                        </a:spcAft>
                        <a:buNone/>
                      </a:pPr>
                      <a:r>
                        <a:rPr lang="en-GB" sz="1800" dirty="0">
                          <a:solidFill>
                            <a:schemeClr val="tx1"/>
                          </a:solidFill>
                          <a:effectLst/>
                        </a:rPr>
                        <a:t>11:00–11:20</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Opening engagement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7690597"/>
                  </a:ext>
                </a:extLst>
              </a:tr>
              <a:tr h="339969">
                <a:tc>
                  <a:txBody>
                    <a:bodyPr/>
                    <a:lstStyle/>
                    <a:p>
                      <a:pPr>
                        <a:lnSpc>
                          <a:spcPct val="107000"/>
                        </a:lnSpc>
                        <a:spcAft>
                          <a:spcPts val="800"/>
                        </a:spcAft>
                        <a:buNone/>
                      </a:pPr>
                      <a:r>
                        <a:rPr lang="en-GB" sz="1800" dirty="0">
                          <a:solidFill>
                            <a:schemeClr val="tx1"/>
                          </a:solidFill>
                          <a:effectLst/>
                        </a:rPr>
                        <a:t>11:20–11:50</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Strategic lecture segment</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8581454"/>
                  </a:ext>
                </a:extLst>
              </a:tr>
              <a:tr h="339969">
                <a:tc>
                  <a:txBody>
                    <a:bodyPr/>
                    <a:lstStyle/>
                    <a:p>
                      <a:pPr>
                        <a:lnSpc>
                          <a:spcPct val="107000"/>
                        </a:lnSpc>
                        <a:spcAft>
                          <a:spcPts val="800"/>
                        </a:spcAft>
                        <a:buNone/>
                      </a:pPr>
                      <a:r>
                        <a:rPr lang="en-GB" sz="1800" dirty="0">
                          <a:solidFill>
                            <a:schemeClr val="tx1"/>
                          </a:solidFill>
                          <a:effectLst/>
                        </a:rPr>
                        <a:t>11:50–12:10</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Modern threat landscape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590249"/>
                  </a:ext>
                </a:extLst>
              </a:tr>
              <a:tr h="339969">
                <a:tc>
                  <a:txBody>
                    <a:bodyPr/>
                    <a:lstStyle/>
                    <a:p>
                      <a:pPr>
                        <a:lnSpc>
                          <a:spcPct val="107000"/>
                        </a:lnSpc>
                        <a:spcAft>
                          <a:spcPts val="800"/>
                        </a:spcAft>
                        <a:buNone/>
                      </a:pPr>
                      <a:r>
                        <a:rPr lang="en-GB" sz="1800" dirty="0">
                          <a:solidFill>
                            <a:schemeClr val="tx1"/>
                          </a:solidFill>
                          <a:effectLst/>
                        </a:rPr>
                        <a:t>12:10–12:20</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Comfort break</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19716744"/>
                  </a:ext>
                </a:extLst>
              </a:tr>
              <a:tr h="339969">
                <a:tc>
                  <a:txBody>
                    <a:bodyPr/>
                    <a:lstStyle/>
                    <a:p>
                      <a:pPr>
                        <a:lnSpc>
                          <a:spcPct val="107000"/>
                        </a:lnSpc>
                        <a:spcAft>
                          <a:spcPts val="800"/>
                        </a:spcAft>
                        <a:buNone/>
                      </a:pPr>
                      <a:r>
                        <a:rPr lang="en-GB" sz="1800" dirty="0">
                          <a:solidFill>
                            <a:schemeClr val="tx1"/>
                          </a:solidFill>
                          <a:effectLst/>
                        </a:rPr>
                        <a:t>12:20–1:00</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Interactive case study + workshop</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90065842"/>
                  </a:ext>
                </a:extLst>
              </a:tr>
              <a:tr h="339969">
                <a:tc>
                  <a:txBody>
                    <a:bodyPr/>
                    <a:lstStyle/>
                    <a:p>
                      <a:pPr>
                        <a:lnSpc>
                          <a:spcPct val="107000"/>
                        </a:lnSpc>
                        <a:spcAft>
                          <a:spcPts val="800"/>
                        </a:spcAft>
                        <a:buNone/>
                      </a:pPr>
                      <a:r>
                        <a:rPr lang="en-GB" sz="1800">
                          <a:solidFill>
                            <a:schemeClr val="tx1"/>
                          </a:solidFill>
                          <a:effectLst/>
                        </a:rPr>
                        <a:t>2:00–2:20</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Recap + assignment connection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5619966"/>
                  </a:ext>
                </a:extLst>
              </a:tr>
              <a:tr h="339969">
                <a:tc>
                  <a:txBody>
                    <a:bodyPr/>
                    <a:lstStyle/>
                    <a:p>
                      <a:pPr>
                        <a:lnSpc>
                          <a:spcPct val="107000"/>
                        </a:lnSpc>
                        <a:spcAft>
                          <a:spcPts val="800"/>
                        </a:spcAft>
                        <a:buNone/>
                      </a:pPr>
                      <a:r>
                        <a:rPr lang="en-GB" sz="1800">
                          <a:solidFill>
                            <a:schemeClr val="tx1"/>
                          </a:solidFill>
                          <a:effectLst/>
                        </a:rPr>
                        <a:t>2:20–2:50</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Governance &amp; organisational security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96919506"/>
                  </a:ext>
                </a:extLst>
              </a:tr>
              <a:tr h="339969">
                <a:tc>
                  <a:txBody>
                    <a:bodyPr/>
                    <a:lstStyle/>
                    <a:p>
                      <a:pPr>
                        <a:lnSpc>
                          <a:spcPct val="107000"/>
                        </a:lnSpc>
                        <a:spcAft>
                          <a:spcPts val="800"/>
                        </a:spcAft>
                        <a:buNone/>
                      </a:pPr>
                      <a:r>
                        <a:rPr lang="en-GB" sz="1800">
                          <a:solidFill>
                            <a:schemeClr val="tx1"/>
                          </a:solidFill>
                          <a:effectLst/>
                        </a:rPr>
                        <a:t>2:50–3:15</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Group workshop activity</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8864708"/>
                  </a:ext>
                </a:extLst>
              </a:tr>
              <a:tr h="339969">
                <a:tc>
                  <a:txBody>
                    <a:bodyPr/>
                    <a:lstStyle/>
                    <a:p>
                      <a:pPr>
                        <a:lnSpc>
                          <a:spcPct val="107000"/>
                        </a:lnSpc>
                        <a:spcAft>
                          <a:spcPts val="800"/>
                        </a:spcAft>
                        <a:buNone/>
                      </a:pPr>
                      <a:r>
                        <a:rPr lang="en-GB" sz="1800">
                          <a:solidFill>
                            <a:schemeClr val="tx1"/>
                          </a:solidFill>
                          <a:effectLst/>
                        </a:rPr>
                        <a:t>3:15–3:25</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Comfort break</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72019209"/>
                  </a:ext>
                </a:extLst>
              </a:tr>
              <a:tr h="339969">
                <a:tc>
                  <a:txBody>
                    <a:bodyPr/>
                    <a:lstStyle/>
                    <a:p>
                      <a:pPr>
                        <a:lnSpc>
                          <a:spcPct val="107000"/>
                        </a:lnSpc>
                        <a:spcAft>
                          <a:spcPts val="800"/>
                        </a:spcAft>
                        <a:buNone/>
                      </a:pPr>
                      <a:r>
                        <a:rPr lang="en-GB" sz="1800">
                          <a:solidFill>
                            <a:schemeClr val="tx1"/>
                          </a:solidFill>
                          <a:effectLst/>
                        </a:rPr>
                        <a:t>3:25–4:15</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Professional roundtable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0596306"/>
                  </a:ext>
                </a:extLst>
              </a:tr>
              <a:tr h="339969">
                <a:tc>
                  <a:txBody>
                    <a:bodyPr/>
                    <a:lstStyle/>
                    <a:p>
                      <a:pPr>
                        <a:lnSpc>
                          <a:spcPct val="107000"/>
                        </a:lnSpc>
                        <a:spcAft>
                          <a:spcPts val="800"/>
                        </a:spcAft>
                        <a:buNone/>
                      </a:pPr>
                      <a:r>
                        <a:rPr lang="en-GB" sz="1800">
                          <a:solidFill>
                            <a:schemeClr val="tx1"/>
                          </a:solidFill>
                          <a:effectLst/>
                        </a:rPr>
                        <a:t>4:15–4:40</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Future cybersecurity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7296271"/>
                  </a:ext>
                </a:extLst>
              </a:tr>
              <a:tr h="339969">
                <a:tc>
                  <a:txBody>
                    <a:bodyPr/>
                    <a:lstStyle/>
                    <a:p>
                      <a:pPr>
                        <a:lnSpc>
                          <a:spcPct val="107000"/>
                        </a:lnSpc>
                        <a:spcAft>
                          <a:spcPts val="800"/>
                        </a:spcAft>
                        <a:buNone/>
                      </a:pPr>
                      <a:r>
                        <a:rPr lang="en-GB" sz="1800">
                          <a:solidFill>
                            <a:schemeClr val="tx1"/>
                          </a:solidFill>
                          <a:effectLst/>
                        </a:rPr>
                        <a:t>4:40–5:00</a:t>
                      </a:r>
                      <a:endParaRPr lang="en-GB"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800" dirty="0">
                          <a:solidFill>
                            <a:schemeClr val="tx1"/>
                          </a:solidFill>
                          <a:effectLst/>
                        </a:rPr>
                        <a:t>Reflection + short video</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43235449"/>
                  </a:ext>
                </a:extLst>
              </a:tr>
            </a:tbl>
          </a:graphicData>
        </a:graphic>
      </p:graphicFrame>
    </p:spTree>
    <p:extLst>
      <p:ext uri="{BB962C8B-B14F-4D97-AF65-F5344CB8AC3E}">
        <p14:creationId xmlns:p14="http://schemas.microsoft.com/office/powerpoint/2010/main" val="1060429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505691"/>
          </a:xfrm>
        </p:spPr>
        <p:txBody>
          <a:bodyPr anchor="ctr">
            <a:normAutofit fontScale="90000"/>
          </a:bodyPr>
          <a:lstStyle/>
          <a:p>
            <a:r>
              <a:rPr lang="en-US" altLang="en-US" dirty="0">
                <a:solidFill>
                  <a:schemeClr val="tx1"/>
                </a:solidFill>
              </a:rPr>
              <a:t>Why Cybersecurity is a Business Problem?</a:t>
            </a:r>
            <a:endParaRPr lang="en-US" dirty="0">
              <a:solidFill>
                <a:schemeClr val="tx1"/>
              </a:solidFill>
            </a:endParaRPr>
          </a:p>
        </p:txBody>
      </p:sp>
      <p:pic>
        <p:nvPicPr>
          <p:cNvPr id="9" name="Content Placeholder 8">
            <a:extLst>
              <a:ext uri="{FF2B5EF4-FFF2-40B4-BE49-F238E27FC236}">
                <a16:creationId xmlns:a16="http://schemas.microsoft.com/office/drawing/2014/main" id="{988EA13C-AF5B-9C33-5098-0DC4EEDBADB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3502" y="650697"/>
            <a:ext cx="3103098" cy="1711503"/>
          </a:xfrm>
          <a:prstGeom prst="rect">
            <a:avLst/>
          </a:prstGeom>
        </p:spPr>
      </p:pic>
      <p:pic>
        <p:nvPicPr>
          <p:cNvPr id="11" name="Picture 10">
            <a:extLst>
              <a:ext uri="{FF2B5EF4-FFF2-40B4-BE49-F238E27FC236}">
                <a16:creationId xmlns:a16="http://schemas.microsoft.com/office/drawing/2014/main" id="{11F0CF7F-C544-5597-547A-F7461D064E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75693" y="580996"/>
            <a:ext cx="2955370" cy="2619403"/>
          </a:xfrm>
          <a:prstGeom prst="rect">
            <a:avLst/>
          </a:prstGeom>
        </p:spPr>
      </p:pic>
      <p:pic>
        <p:nvPicPr>
          <p:cNvPr id="13" name="Picture 12">
            <a:extLst>
              <a:ext uri="{FF2B5EF4-FFF2-40B4-BE49-F238E27FC236}">
                <a16:creationId xmlns:a16="http://schemas.microsoft.com/office/drawing/2014/main" id="{DBAFC015-7B26-0DDF-2140-A216C305DF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9568" y="491694"/>
            <a:ext cx="2442275" cy="2708705"/>
          </a:xfrm>
          <a:prstGeom prst="rect">
            <a:avLst/>
          </a:prstGeom>
        </p:spPr>
      </p:pic>
      <p:pic>
        <p:nvPicPr>
          <p:cNvPr id="15" name="Picture 14">
            <a:extLst>
              <a:ext uri="{FF2B5EF4-FFF2-40B4-BE49-F238E27FC236}">
                <a16:creationId xmlns:a16="http://schemas.microsoft.com/office/drawing/2014/main" id="{7F2B0CFE-0605-E77C-21D3-B0B0E98AE6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063" y="2584873"/>
            <a:ext cx="3054430" cy="2112881"/>
          </a:xfrm>
          <a:prstGeom prst="rect">
            <a:avLst/>
          </a:prstGeom>
        </p:spPr>
      </p:pic>
      <p:sp>
        <p:nvSpPr>
          <p:cNvPr id="17" name="TextBox 16">
            <a:extLst>
              <a:ext uri="{FF2B5EF4-FFF2-40B4-BE49-F238E27FC236}">
                <a16:creationId xmlns:a16="http://schemas.microsoft.com/office/drawing/2014/main" id="{44002C5F-BEF1-4C60-1809-ECA87DFDE9D7}"/>
              </a:ext>
            </a:extLst>
          </p:cNvPr>
          <p:cNvSpPr txBox="1"/>
          <p:nvPr/>
        </p:nvSpPr>
        <p:spPr>
          <a:xfrm>
            <a:off x="3200400" y="3774809"/>
            <a:ext cx="5871442" cy="677301"/>
          </a:xfrm>
          <a:prstGeom prst="rect">
            <a:avLst/>
          </a:prstGeom>
          <a:solidFill>
            <a:schemeClr val="accent1"/>
          </a:solidFill>
          <a:ln>
            <a:solidFill>
              <a:srgbClr val="0070C0"/>
            </a:solidFill>
            <a:prstDash val="sysDot"/>
          </a:ln>
        </p:spPr>
        <p:txBody>
          <a:bodyPr wrap="square">
            <a:spAutoFit/>
          </a:bodyPr>
          <a:lstStyle/>
          <a:p>
            <a:pPr lvl="0">
              <a:lnSpc>
                <a:spcPct val="107000"/>
              </a:lnSpc>
              <a:spcAft>
                <a:spcPts val="800"/>
              </a:spcAft>
              <a:buSzPts val="1000"/>
              <a:tabLst>
                <a:tab pos="457200" algn="l"/>
              </a:tabLs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Cyber attacks affect: </a:t>
            </a:r>
          </a:p>
          <a:p>
            <a:pPr marL="742950" lvl="1" indent="-285750">
              <a:lnSpc>
                <a:spcPct val="107000"/>
              </a:lnSpc>
              <a:spcAft>
                <a:spcPts val="800"/>
              </a:spcAft>
              <a:buSzPts val="1000"/>
              <a:buFont typeface="Courier New" panose="02070309020205020404" pitchFamily="49" charset="0"/>
              <a:buChar char="o"/>
              <a:tabLst>
                <a:tab pos="91440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Operations, reputation, legal compliance, finance, customer trust </a:t>
            </a:r>
            <a:endParaRPr lang="en-GB" dirty="0"/>
          </a:p>
        </p:txBody>
      </p:sp>
      <p:sp>
        <p:nvSpPr>
          <p:cNvPr id="19" name="TextBox 18">
            <a:extLst>
              <a:ext uri="{FF2B5EF4-FFF2-40B4-BE49-F238E27FC236}">
                <a16:creationId xmlns:a16="http://schemas.microsoft.com/office/drawing/2014/main" id="{5B395974-315F-3F4C-4F37-05E9DAD4D77D}"/>
              </a:ext>
            </a:extLst>
          </p:cNvPr>
          <p:cNvSpPr txBox="1"/>
          <p:nvPr/>
        </p:nvSpPr>
        <p:spPr>
          <a:xfrm>
            <a:off x="45720" y="4697754"/>
            <a:ext cx="9098280" cy="743024"/>
          </a:xfrm>
          <a:prstGeom prst="rect">
            <a:avLst/>
          </a:prstGeom>
          <a:noFill/>
          <a:ln>
            <a:solidFill>
              <a:schemeClr val="tx1"/>
            </a:solidFill>
          </a:ln>
        </p:spPr>
        <p:txBody>
          <a:bodyPr wrap="square">
            <a:spAutoFit/>
          </a:bodyPr>
          <a:lstStyle/>
          <a:p>
            <a:pPr>
              <a:lnSpc>
                <a:spcPct val="107000"/>
              </a:lnSpc>
              <a:spcAft>
                <a:spcPts val="800"/>
              </a:spcAft>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Interactive Question: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b="1" dirty="0">
                <a:effectLst/>
                <a:latin typeface="Calibri" panose="020F0502020204030204" pitchFamily="34" charset="0"/>
                <a:ea typeface="Calibri" panose="020F0502020204030204" pitchFamily="34" charset="0"/>
                <a:cs typeface="Times New Roman" panose="02020603050405020304" pitchFamily="18" charset="0"/>
              </a:rPr>
              <a:t>“Which causes more damage — the technical breach itself or the business disruption afterward?”</a:t>
            </a:r>
          </a:p>
        </p:txBody>
      </p:sp>
    </p:spTree>
    <p:extLst>
      <p:ext uri="{BB962C8B-B14F-4D97-AF65-F5344CB8AC3E}">
        <p14:creationId xmlns:p14="http://schemas.microsoft.com/office/powerpoint/2010/main" val="203172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B4532-84A9-A15D-DE15-BB5B6A6BF28D}"/>
              </a:ext>
            </a:extLst>
          </p:cNvPr>
          <p:cNvSpPr>
            <a:spLocks noGrp="1"/>
          </p:cNvSpPr>
          <p:nvPr>
            <p:ph type="title"/>
          </p:nvPr>
        </p:nvSpPr>
        <p:spPr>
          <a:xfrm>
            <a:off x="199490" y="152400"/>
            <a:ext cx="9052560" cy="641331"/>
          </a:xfrm>
        </p:spPr>
        <p:txBody>
          <a:bodyPr>
            <a:normAutofit/>
          </a:bodyPr>
          <a:lstStyle/>
          <a:p>
            <a:r>
              <a:rPr lang="en-GB" b="1" dirty="0"/>
              <a:t>Modern Cyber Threat Landscape</a:t>
            </a:r>
            <a:endParaRPr lang="en-GB" dirty="0"/>
          </a:p>
        </p:txBody>
      </p:sp>
      <p:sp>
        <p:nvSpPr>
          <p:cNvPr id="3" name="Content Placeholder 2">
            <a:extLst>
              <a:ext uri="{FF2B5EF4-FFF2-40B4-BE49-F238E27FC236}">
                <a16:creationId xmlns:a16="http://schemas.microsoft.com/office/drawing/2014/main" id="{50FAB97F-33CA-9C3D-757B-139EB43B3B60}"/>
              </a:ext>
            </a:extLst>
          </p:cNvPr>
          <p:cNvSpPr>
            <a:spLocks noGrp="1"/>
          </p:cNvSpPr>
          <p:nvPr>
            <p:ph idx="1"/>
          </p:nvPr>
        </p:nvSpPr>
        <p:spPr>
          <a:xfrm>
            <a:off x="211477" y="1066800"/>
            <a:ext cx="8763000" cy="3200400"/>
          </a:xfrm>
        </p:spPr>
        <p:txBody>
          <a:bodyPr/>
          <a:lstStyle/>
          <a:p>
            <a:r>
              <a:rPr lang="en-GB" dirty="0"/>
              <a:t>Modern threats:</a:t>
            </a:r>
          </a:p>
          <a:p>
            <a:pPr lvl="1"/>
            <a:r>
              <a:rPr lang="en-GB" dirty="0"/>
              <a:t>Ransomware-as-a-Service (RaaS) </a:t>
            </a:r>
          </a:p>
          <a:p>
            <a:pPr lvl="1"/>
            <a:r>
              <a:rPr lang="en-GB" dirty="0"/>
              <a:t>AI-driven attacks </a:t>
            </a:r>
          </a:p>
          <a:p>
            <a:pPr lvl="1"/>
            <a:r>
              <a:rPr lang="en-GB" dirty="0"/>
              <a:t>Deepfake phishing </a:t>
            </a:r>
          </a:p>
          <a:p>
            <a:pPr lvl="1"/>
            <a:r>
              <a:rPr lang="en-GB" dirty="0"/>
              <a:t>Insider threats </a:t>
            </a:r>
          </a:p>
          <a:p>
            <a:pPr lvl="1"/>
            <a:r>
              <a:rPr lang="en-GB" dirty="0"/>
              <a:t>Supply-chain attacks </a:t>
            </a:r>
          </a:p>
          <a:p>
            <a:pPr lvl="1"/>
            <a:r>
              <a:rPr lang="en-GB" dirty="0"/>
              <a:t>Cloud breaches </a:t>
            </a:r>
          </a:p>
          <a:p>
            <a:endParaRPr lang="en-GB" dirty="0"/>
          </a:p>
        </p:txBody>
      </p:sp>
      <p:sp>
        <p:nvSpPr>
          <p:cNvPr id="5" name="TextBox 4">
            <a:extLst>
              <a:ext uri="{FF2B5EF4-FFF2-40B4-BE49-F238E27FC236}">
                <a16:creationId xmlns:a16="http://schemas.microsoft.com/office/drawing/2014/main" id="{EB010C5E-6371-B02C-B88A-90D31A4157E5}"/>
              </a:ext>
            </a:extLst>
          </p:cNvPr>
          <p:cNvSpPr txBox="1"/>
          <p:nvPr/>
        </p:nvSpPr>
        <p:spPr>
          <a:xfrm>
            <a:off x="649070" y="4495800"/>
            <a:ext cx="8153400" cy="967765"/>
          </a:xfrm>
          <a:prstGeom prst="rect">
            <a:avLst/>
          </a:prstGeom>
          <a:noFill/>
          <a:ln>
            <a:solidFill>
              <a:schemeClr val="tx1"/>
            </a:solidFill>
          </a:ln>
        </p:spPr>
        <p:txBody>
          <a:bodyPr wrap="square">
            <a:spAutoFit/>
          </a:bodyPr>
          <a:lstStyle/>
          <a:p>
            <a:pPr>
              <a:lnSpc>
                <a:spcPct val="107000"/>
              </a:lnSpc>
              <a:spcAft>
                <a:spcPts val="800"/>
              </a:spcAft>
              <a:buNone/>
            </a:pPr>
            <a:r>
              <a:rPr lang="en-GB" sz="2400" b="1" dirty="0">
                <a:effectLst/>
                <a:latin typeface="Calibri" panose="020F0502020204030204" pitchFamily="34" charset="0"/>
                <a:ea typeface="Calibri" panose="020F0502020204030204" pitchFamily="34" charset="0"/>
                <a:cs typeface="Times New Roman" panose="02020603050405020304" pitchFamily="18" charset="0"/>
              </a:rPr>
              <a:t>Discussion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“Is AI making cybersecurity harder or easier?”</a:t>
            </a:r>
          </a:p>
        </p:txBody>
      </p:sp>
    </p:spTree>
    <p:extLst>
      <p:ext uri="{BB962C8B-B14F-4D97-AF65-F5344CB8AC3E}">
        <p14:creationId xmlns:p14="http://schemas.microsoft.com/office/powerpoint/2010/main" val="247787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DE676-922D-D69A-DF11-6E12EBF3E1D4}"/>
              </a:ext>
            </a:extLst>
          </p:cNvPr>
          <p:cNvSpPr>
            <a:spLocks noGrp="1"/>
          </p:cNvSpPr>
          <p:nvPr>
            <p:ph type="title"/>
          </p:nvPr>
        </p:nvSpPr>
        <p:spPr>
          <a:xfrm>
            <a:off x="45720" y="152401"/>
            <a:ext cx="9052560" cy="461666"/>
          </a:xfrm>
        </p:spPr>
        <p:txBody>
          <a:bodyPr>
            <a:normAutofit fontScale="90000"/>
          </a:bodyPr>
          <a:lstStyle/>
          <a:p>
            <a:r>
              <a:rPr lang="en-GB" b="1" dirty="0"/>
              <a:t>Business Needs vs Security Needs</a:t>
            </a:r>
            <a:endParaRPr lang="en-GB" dirty="0"/>
          </a:p>
        </p:txBody>
      </p:sp>
      <p:sp>
        <p:nvSpPr>
          <p:cNvPr id="3" name="Content Placeholder 2">
            <a:extLst>
              <a:ext uri="{FF2B5EF4-FFF2-40B4-BE49-F238E27FC236}">
                <a16:creationId xmlns:a16="http://schemas.microsoft.com/office/drawing/2014/main" id="{75B3D1B1-93B1-D71D-B745-47044506E391}"/>
              </a:ext>
            </a:extLst>
          </p:cNvPr>
          <p:cNvSpPr>
            <a:spLocks noGrp="1"/>
          </p:cNvSpPr>
          <p:nvPr>
            <p:ph idx="1"/>
          </p:nvPr>
        </p:nvSpPr>
        <p:spPr>
          <a:xfrm>
            <a:off x="417095" y="1326633"/>
            <a:ext cx="4191000" cy="2362201"/>
          </a:xfrm>
        </p:spPr>
        <p:txBody>
          <a:bodyPr/>
          <a:lstStyle/>
          <a:p>
            <a:r>
              <a:rPr lang="en-GB" dirty="0"/>
              <a:t>Balance:</a:t>
            </a:r>
          </a:p>
          <a:p>
            <a:pPr lvl="1"/>
            <a:r>
              <a:rPr lang="en-GB" dirty="0"/>
              <a:t>usability </a:t>
            </a:r>
          </a:p>
          <a:p>
            <a:pPr lvl="1"/>
            <a:r>
              <a:rPr lang="en-GB" dirty="0"/>
              <a:t>accessibility </a:t>
            </a:r>
          </a:p>
          <a:p>
            <a:pPr lvl="1"/>
            <a:r>
              <a:rPr lang="en-GB" dirty="0"/>
              <a:t>productivity </a:t>
            </a:r>
          </a:p>
          <a:p>
            <a:pPr lvl="1"/>
            <a:r>
              <a:rPr lang="en-GB" dirty="0"/>
              <a:t>security </a:t>
            </a:r>
          </a:p>
          <a:p>
            <a:endParaRPr lang="en-GB" dirty="0"/>
          </a:p>
        </p:txBody>
      </p:sp>
      <p:sp>
        <p:nvSpPr>
          <p:cNvPr id="4" name="Content Placeholder 2">
            <a:extLst>
              <a:ext uri="{FF2B5EF4-FFF2-40B4-BE49-F238E27FC236}">
                <a16:creationId xmlns:a16="http://schemas.microsoft.com/office/drawing/2014/main" id="{49CA35AE-A815-8732-A415-FC2A4F526ABF}"/>
              </a:ext>
            </a:extLst>
          </p:cNvPr>
          <p:cNvSpPr txBox="1">
            <a:spLocks/>
          </p:cNvSpPr>
          <p:nvPr/>
        </p:nvSpPr>
        <p:spPr>
          <a:xfrm>
            <a:off x="4712368" y="1248400"/>
            <a:ext cx="4419600" cy="236220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rgbClr val="364162"/>
              </a:buClr>
              <a:buSzPct val="100000"/>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b="1" dirty="0"/>
              <a:t>Real Example</a:t>
            </a:r>
            <a:endParaRPr lang="en-GB" dirty="0"/>
          </a:p>
          <a:p>
            <a:r>
              <a:rPr lang="en-GB" dirty="0"/>
              <a:t>MFA frustration:</a:t>
            </a:r>
          </a:p>
          <a:p>
            <a:pPr lvl="1"/>
            <a:r>
              <a:rPr lang="en-GB" dirty="0"/>
              <a:t>users want convenience </a:t>
            </a:r>
          </a:p>
          <a:p>
            <a:pPr lvl="1"/>
            <a:r>
              <a:rPr lang="en-GB" dirty="0"/>
              <a:t>security teams want protection </a:t>
            </a:r>
          </a:p>
          <a:p>
            <a:pPr fontAlgn="auto">
              <a:spcAft>
                <a:spcPts val="0"/>
              </a:spcAft>
            </a:pPr>
            <a:endParaRPr lang="en-GB" dirty="0"/>
          </a:p>
        </p:txBody>
      </p:sp>
      <p:sp>
        <p:nvSpPr>
          <p:cNvPr id="6" name="TextBox 5">
            <a:extLst>
              <a:ext uri="{FF2B5EF4-FFF2-40B4-BE49-F238E27FC236}">
                <a16:creationId xmlns:a16="http://schemas.microsoft.com/office/drawing/2014/main" id="{8FA4AA45-D4A7-CC15-A4C7-CF7C6C77A609}"/>
              </a:ext>
            </a:extLst>
          </p:cNvPr>
          <p:cNvSpPr txBox="1"/>
          <p:nvPr/>
        </p:nvSpPr>
        <p:spPr>
          <a:xfrm>
            <a:off x="483268" y="4115624"/>
            <a:ext cx="8458200" cy="967765"/>
          </a:xfrm>
          <a:prstGeom prst="rect">
            <a:avLst/>
          </a:prstGeom>
          <a:noFill/>
          <a:ln>
            <a:solidFill>
              <a:schemeClr val="tx1"/>
            </a:solidFill>
          </a:ln>
        </p:spPr>
        <p:txBody>
          <a:bodyPr wrap="square">
            <a:spAutoFit/>
          </a:bodyPr>
          <a:lstStyle/>
          <a:p>
            <a:pPr>
              <a:lnSpc>
                <a:spcPct val="107000"/>
              </a:lnSpc>
              <a:spcAft>
                <a:spcPts val="800"/>
              </a:spcAft>
              <a:buNone/>
            </a:pPr>
            <a:r>
              <a:rPr lang="en-GB" sz="2400" b="1" dirty="0">
                <a:effectLst/>
                <a:latin typeface="Calibri" panose="020F0502020204030204" pitchFamily="34" charset="0"/>
                <a:ea typeface="Calibri" panose="020F0502020204030204" pitchFamily="34" charset="0"/>
                <a:cs typeface="Times New Roman" panose="02020603050405020304" pitchFamily="18" charset="0"/>
              </a:rPr>
              <a:t>Interactive Question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“Should security ever slow down business operations?”</a:t>
            </a:r>
          </a:p>
        </p:txBody>
      </p:sp>
      <p:sp>
        <p:nvSpPr>
          <p:cNvPr id="8" name="TextBox 7">
            <a:extLst>
              <a:ext uri="{FF2B5EF4-FFF2-40B4-BE49-F238E27FC236}">
                <a16:creationId xmlns:a16="http://schemas.microsoft.com/office/drawing/2014/main" id="{67D268DB-D9A0-F077-90BE-550DCB9C70F4}"/>
              </a:ext>
            </a:extLst>
          </p:cNvPr>
          <p:cNvSpPr txBox="1"/>
          <p:nvPr/>
        </p:nvSpPr>
        <p:spPr>
          <a:xfrm>
            <a:off x="564281" y="764996"/>
            <a:ext cx="7802880" cy="461665"/>
          </a:xfrm>
          <a:prstGeom prst="rect">
            <a:avLst/>
          </a:prstGeom>
          <a:noFill/>
        </p:spPr>
        <p:txBody>
          <a:bodyPr wrap="square">
            <a:spAutoFit/>
          </a:bodyPr>
          <a:lstStyle/>
          <a:p>
            <a:r>
              <a:rPr lang="en-GB" dirty="0">
                <a:hlinkClick r:id="rId3"/>
              </a:rPr>
              <a:t>https://www.youtube.com/shorts/JoCaUc3nNI4</a:t>
            </a:r>
            <a:r>
              <a:rPr lang="en-GB" dirty="0"/>
              <a:t> </a:t>
            </a:r>
          </a:p>
        </p:txBody>
      </p:sp>
      <p:sp>
        <p:nvSpPr>
          <p:cNvPr id="10" name="TextBox 9">
            <a:extLst>
              <a:ext uri="{FF2B5EF4-FFF2-40B4-BE49-F238E27FC236}">
                <a16:creationId xmlns:a16="http://schemas.microsoft.com/office/drawing/2014/main" id="{1C02E8FE-ED9D-AD0C-C1CA-C3D9895E9B44}"/>
              </a:ext>
            </a:extLst>
          </p:cNvPr>
          <p:cNvSpPr txBox="1"/>
          <p:nvPr/>
        </p:nvSpPr>
        <p:spPr>
          <a:xfrm>
            <a:off x="685800" y="3557973"/>
            <a:ext cx="7139940" cy="461665"/>
          </a:xfrm>
          <a:prstGeom prst="rect">
            <a:avLst/>
          </a:prstGeom>
          <a:noFill/>
        </p:spPr>
        <p:txBody>
          <a:bodyPr wrap="square">
            <a:spAutoFit/>
          </a:bodyPr>
          <a:lstStyle/>
          <a:p>
            <a:r>
              <a:rPr lang="en-GB" dirty="0">
                <a:hlinkClick r:id="rId4"/>
              </a:rPr>
              <a:t>https://www.youtube.com/shorts/RdLZ89aCVJY</a:t>
            </a:r>
            <a:r>
              <a:rPr lang="en-GB" dirty="0"/>
              <a:t> </a:t>
            </a:r>
          </a:p>
        </p:txBody>
      </p:sp>
      <p:sp>
        <p:nvSpPr>
          <p:cNvPr id="12" name="TextBox 11">
            <a:extLst>
              <a:ext uri="{FF2B5EF4-FFF2-40B4-BE49-F238E27FC236}">
                <a16:creationId xmlns:a16="http://schemas.microsoft.com/office/drawing/2014/main" id="{F2E21579-4EB1-B21A-7760-A72E31D3B55D}"/>
              </a:ext>
            </a:extLst>
          </p:cNvPr>
          <p:cNvSpPr txBox="1"/>
          <p:nvPr/>
        </p:nvSpPr>
        <p:spPr>
          <a:xfrm>
            <a:off x="417095" y="5165666"/>
            <a:ext cx="7139939" cy="461665"/>
          </a:xfrm>
          <a:prstGeom prst="rect">
            <a:avLst/>
          </a:prstGeom>
          <a:noFill/>
        </p:spPr>
        <p:txBody>
          <a:bodyPr wrap="square">
            <a:spAutoFit/>
          </a:bodyPr>
          <a:lstStyle/>
          <a:p>
            <a:r>
              <a:rPr lang="en-GB" dirty="0">
                <a:hlinkClick r:id="rId5"/>
              </a:rPr>
              <a:t>https://www.youtube.com/shorts/k_aqe2BDIQI</a:t>
            </a:r>
            <a:r>
              <a:rPr lang="en-GB" dirty="0"/>
              <a:t> </a:t>
            </a:r>
          </a:p>
        </p:txBody>
      </p:sp>
    </p:spTree>
    <p:extLst>
      <p:ext uri="{BB962C8B-B14F-4D97-AF65-F5344CB8AC3E}">
        <p14:creationId xmlns:p14="http://schemas.microsoft.com/office/powerpoint/2010/main" val="365252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animBg="1"/>
      <p:bldP spid="8"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04D9-A968-9836-AF10-032AF47E3E1B}"/>
              </a:ext>
            </a:extLst>
          </p:cNvPr>
          <p:cNvSpPr>
            <a:spLocks noGrp="1"/>
          </p:cNvSpPr>
          <p:nvPr>
            <p:ph type="title"/>
          </p:nvPr>
        </p:nvSpPr>
        <p:spPr>
          <a:xfrm>
            <a:off x="45720" y="27709"/>
            <a:ext cx="9052560" cy="734291"/>
          </a:xfrm>
        </p:spPr>
        <p:txBody>
          <a:bodyPr/>
          <a:lstStyle/>
          <a:p>
            <a:r>
              <a:rPr lang="en-GB" b="1"/>
              <a:t>CIA Triad</a:t>
            </a:r>
            <a:endParaRPr lang="en-GB" dirty="0"/>
          </a:p>
        </p:txBody>
      </p:sp>
      <p:sp>
        <p:nvSpPr>
          <p:cNvPr id="3" name="Content Placeholder 2">
            <a:extLst>
              <a:ext uri="{FF2B5EF4-FFF2-40B4-BE49-F238E27FC236}">
                <a16:creationId xmlns:a16="http://schemas.microsoft.com/office/drawing/2014/main" id="{4C5239FD-3F36-7A4B-2389-EB44BBC11740}"/>
              </a:ext>
            </a:extLst>
          </p:cNvPr>
          <p:cNvSpPr>
            <a:spLocks noGrp="1"/>
          </p:cNvSpPr>
          <p:nvPr>
            <p:ph idx="1"/>
          </p:nvPr>
        </p:nvSpPr>
        <p:spPr>
          <a:xfrm>
            <a:off x="190500" y="762000"/>
            <a:ext cx="8763000" cy="4464070"/>
          </a:xfrm>
        </p:spPr>
        <p:txBody>
          <a:bodyPr/>
          <a:lstStyle/>
          <a:p>
            <a:pPr lvl="0"/>
            <a:endParaRPr lang="en-GB" dirty="0"/>
          </a:p>
          <a:p>
            <a:pPr lvl="0"/>
            <a:r>
              <a:rPr lang="en-GB" dirty="0"/>
              <a:t>Confidentiality </a:t>
            </a:r>
          </a:p>
          <a:p>
            <a:pPr lvl="0"/>
            <a:r>
              <a:rPr lang="en-GB" dirty="0"/>
              <a:t>Integrity </a:t>
            </a:r>
          </a:p>
          <a:p>
            <a:pPr lvl="0"/>
            <a:r>
              <a:rPr lang="en-GB" dirty="0"/>
              <a:t>Availability </a:t>
            </a:r>
          </a:p>
          <a:p>
            <a:endParaRPr lang="en-GB" dirty="0"/>
          </a:p>
          <a:p>
            <a:pPr marL="0" indent="0">
              <a:buNone/>
            </a:pPr>
            <a:endParaRPr lang="en-GB" dirty="0"/>
          </a:p>
          <a:p>
            <a:pPr marL="0" indent="0">
              <a:buNone/>
            </a:pPr>
            <a:r>
              <a:rPr lang="en-GB" dirty="0"/>
              <a:t>“Is the CIA Triad enough for modern organisations?”</a:t>
            </a:r>
          </a:p>
          <a:p>
            <a:endParaRPr lang="en-GB" dirty="0"/>
          </a:p>
        </p:txBody>
      </p:sp>
      <p:pic>
        <p:nvPicPr>
          <p:cNvPr id="4" name="Picture 2" descr="An illustration shows a triangle labeled as, “Confidentiality, Integrity and Availability” on the sides of triangle and the label “Data and services” in the middle of triangle.&#10;">
            <a:extLst>
              <a:ext uri="{FF2B5EF4-FFF2-40B4-BE49-F238E27FC236}">
                <a16:creationId xmlns:a16="http://schemas.microsoft.com/office/drawing/2014/main" id="{4CBAD04F-BFED-FED2-EB68-45A14AF8EB38}"/>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8293"/>
          <a:stretch/>
        </p:blipFill>
        <p:spPr bwMode="auto">
          <a:xfrm>
            <a:off x="2438400" y="737937"/>
            <a:ext cx="3657600" cy="2592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08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BDB2A-B1E5-7F60-7238-36E6BF80092C}"/>
              </a:ext>
            </a:extLst>
          </p:cNvPr>
          <p:cNvSpPr>
            <a:spLocks noGrp="1"/>
          </p:cNvSpPr>
          <p:nvPr>
            <p:ph type="title"/>
          </p:nvPr>
        </p:nvSpPr>
        <p:spPr/>
        <p:txBody>
          <a:bodyPr>
            <a:normAutofit fontScale="90000"/>
          </a:bodyPr>
          <a:lstStyle/>
          <a:p>
            <a:r>
              <a:rPr lang="en-GB" b="1" dirty="0"/>
              <a:t>Human Factors &amp; Insider Threats</a:t>
            </a:r>
            <a:br>
              <a:rPr lang="en-GB" dirty="0"/>
            </a:br>
            <a:endParaRPr lang="en-GB" dirty="0"/>
          </a:p>
        </p:txBody>
      </p:sp>
      <p:sp>
        <p:nvSpPr>
          <p:cNvPr id="3" name="Content Placeholder 2">
            <a:extLst>
              <a:ext uri="{FF2B5EF4-FFF2-40B4-BE49-F238E27FC236}">
                <a16:creationId xmlns:a16="http://schemas.microsoft.com/office/drawing/2014/main" id="{846F3F72-793F-1FDB-69B6-9A1C56D08ABB}"/>
              </a:ext>
            </a:extLst>
          </p:cNvPr>
          <p:cNvSpPr>
            <a:spLocks noGrp="1"/>
          </p:cNvSpPr>
          <p:nvPr>
            <p:ph idx="1"/>
          </p:nvPr>
        </p:nvSpPr>
        <p:spPr>
          <a:xfrm>
            <a:off x="228600" y="1098531"/>
            <a:ext cx="8763000" cy="2559069"/>
          </a:xfrm>
        </p:spPr>
        <p:txBody>
          <a:bodyPr/>
          <a:lstStyle/>
          <a:p>
            <a:pPr lvl="0"/>
            <a:r>
              <a:rPr lang="en-GB" dirty="0"/>
              <a:t>Human error </a:t>
            </a:r>
          </a:p>
          <a:p>
            <a:pPr lvl="0"/>
            <a:r>
              <a:rPr lang="en-GB" dirty="0"/>
              <a:t>Social engineering </a:t>
            </a:r>
          </a:p>
          <a:p>
            <a:pPr lvl="0"/>
            <a:r>
              <a:rPr lang="en-GB" dirty="0"/>
              <a:t>Phishing </a:t>
            </a:r>
          </a:p>
          <a:p>
            <a:pPr lvl="0"/>
            <a:r>
              <a:rPr lang="en-GB" dirty="0"/>
              <a:t>Weak passwords </a:t>
            </a:r>
          </a:p>
          <a:p>
            <a:r>
              <a:rPr lang="en-GB" dirty="0"/>
              <a:t>Misconfigurations</a:t>
            </a:r>
          </a:p>
        </p:txBody>
      </p:sp>
      <p:sp>
        <p:nvSpPr>
          <p:cNvPr id="5" name="TextBox 4">
            <a:extLst>
              <a:ext uri="{FF2B5EF4-FFF2-40B4-BE49-F238E27FC236}">
                <a16:creationId xmlns:a16="http://schemas.microsoft.com/office/drawing/2014/main" id="{BAF8C6F7-FD93-5042-5B84-E34047160698}"/>
              </a:ext>
            </a:extLst>
          </p:cNvPr>
          <p:cNvSpPr txBox="1"/>
          <p:nvPr/>
        </p:nvSpPr>
        <p:spPr>
          <a:xfrm>
            <a:off x="304800" y="4800600"/>
            <a:ext cx="8229600" cy="470000"/>
          </a:xfrm>
          <a:prstGeom prst="rect">
            <a:avLst/>
          </a:prstGeom>
          <a:noFill/>
          <a:ln>
            <a:solidFill>
              <a:schemeClr val="tx1"/>
            </a:solidFill>
          </a:ln>
        </p:spPr>
        <p:txBody>
          <a:bodyPr wrap="square">
            <a:spAutoFit/>
          </a:bodyPr>
          <a:lstStyle/>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“What is the weakest security control in most organisations?”</a:t>
            </a:r>
          </a:p>
        </p:txBody>
      </p:sp>
      <p:sp>
        <p:nvSpPr>
          <p:cNvPr id="7" name="TextBox 6">
            <a:extLst>
              <a:ext uri="{FF2B5EF4-FFF2-40B4-BE49-F238E27FC236}">
                <a16:creationId xmlns:a16="http://schemas.microsoft.com/office/drawing/2014/main" id="{78C7925A-2975-8856-D269-0A9740AFF244}"/>
              </a:ext>
            </a:extLst>
          </p:cNvPr>
          <p:cNvSpPr txBox="1"/>
          <p:nvPr/>
        </p:nvSpPr>
        <p:spPr>
          <a:xfrm>
            <a:off x="340895" y="3998267"/>
            <a:ext cx="7848600" cy="461665"/>
          </a:xfrm>
          <a:prstGeom prst="rect">
            <a:avLst/>
          </a:prstGeom>
          <a:noFill/>
        </p:spPr>
        <p:txBody>
          <a:bodyPr wrap="square">
            <a:spAutoFit/>
          </a:bodyPr>
          <a:lstStyle/>
          <a:p>
            <a:r>
              <a:rPr lang="en-GB" dirty="0">
                <a:hlinkClick r:id="rId3"/>
              </a:rPr>
              <a:t>https://www.youtube.com/watch?v=lc7scxvKQOo</a:t>
            </a:r>
            <a:r>
              <a:rPr lang="en-GB" dirty="0"/>
              <a:t> </a:t>
            </a:r>
          </a:p>
        </p:txBody>
      </p:sp>
    </p:spTree>
    <p:extLst>
      <p:ext uri="{BB962C8B-B14F-4D97-AF65-F5344CB8AC3E}">
        <p14:creationId xmlns:p14="http://schemas.microsoft.com/office/powerpoint/2010/main" val="279100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0D868-1393-9A7E-03BC-1E97E8B214CB}"/>
              </a:ext>
            </a:extLst>
          </p:cNvPr>
          <p:cNvSpPr>
            <a:spLocks noGrp="1"/>
          </p:cNvSpPr>
          <p:nvPr>
            <p:ph type="title"/>
          </p:nvPr>
        </p:nvSpPr>
        <p:spPr>
          <a:xfrm>
            <a:off x="45720" y="27709"/>
            <a:ext cx="9052560" cy="734291"/>
          </a:xfrm>
        </p:spPr>
        <p:txBody>
          <a:bodyPr>
            <a:normAutofit/>
          </a:bodyPr>
          <a:lstStyle/>
          <a:p>
            <a:r>
              <a:rPr lang="en-GB" b="1" dirty="0"/>
              <a:t>Governance vs Technical Security</a:t>
            </a:r>
            <a:endParaRPr lang="en-GB" dirty="0"/>
          </a:p>
        </p:txBody>
      </p:sp>
      <p:sp>
        <p:nvSpPr>
          <p:cNvPr id="3" name="Content Placeholder 2">
            <a:extLst>
              <a:ext uri="{FF2B5EF4-FFF2-40B4-BE49-F238E27FC236}">
                <a16:creationId xmlns:a16="http://schemas.microsoft.com/office/drawing/2014/main" id="{1141FED8-6314-FF4D-FA3F-0A99C375674D}"/>
              </a:ext>
            </a:extLst>
          </p:cNvPr>
          <p:cNvSpPr>
            <a:spLocks noGrp="1"/>
          </p:cNvSpPr>
          <p:nvPr>
            <p:ph idx="1"/>
          </p:nvPr>
        </p:nvSpPr>
        <p:spPr>
          <a:xfrm>
            <a:off x="381000" y="990600"/>
            <a:ext cx="8229600" cy="3702069"/>
          </a:xfrm>
        </p:spPr>
        <p:txBody>
          <a:bodyPr/>
          <a:lstStyle/>
          <a:p>
            <a:r>
              <a:rPr lang="en-GB" dirty="0"/>
              <a:t>Governance includes:</a:t>
            </a:r>
          </a:p>
          <a:p>
            <a:pPr lvl="0"/>
            <a:r>
              <a:rPr lang="en-GB" dirty="0"/>
              <a:t>leadership </a:t>
            </a:r>
          </a:p>
          <a:p>
            <a:pPr lvl="0"/>
            <a:r>
              <a:rPr lang="en-GB" dirty="0"/>
              <a:t>accountability </a:t>
            </a:r>
          </a:p>
          <a:p>
            <a:pPr lvl="0"/>
            <a:r>
              <a:rPr lang="en-GB" dirty="0"/>
              <a:t>policies </a:t>
            </a:r>
          </a:p>
          <a:p>
            <a:pPr lvl="0"/>
            <a:r>
              <a:rPr lang="en-GB" dirty="0"/>
              <a:t>risk management </a:t>
            </a:r>
          </a:p>
          <a:p>
            <a:pPr lvl="0"/>
            <a:r>
              <a:rPr lang="en-GB" dirty="0"/>
              <a:t>compliance </a:t>
            </a:r>
          </a:p>
          <a:p>
            <a:pPr lvl="0"/>
            <a:r>
              <a:rPr lang="en-GB" dirty="0"/>
              <a:t>decision-making </a:t>
            </a:r>
          </a:p>
          <a:p>
            <a:endParaRPr lang="en-GB" dirty="0"/>
          </a:p>
        </p:txBody>
      </p:sp>
      <p:sp>
        <p:nvSpPr>
          <p:cNvPr id="5" name="TextBox 4">
            <a:extLst>
              <a:ext uri="{FF2B5EF4-FFF2-40B4-BE49-F238E27FC236}">
                <a16:creationId xmlns:a16="http://schemas.microsoft.com/office/drawing/2014/main" id="{A2D76FA5-B8E0-B5E3-9757-F0594FEC5343}"/>
              </a:ext>
            </a:extLst>
          </p:cNvPr>
          <p:cNvSpPr txBox="1"/>
          <p:nvPr/>
        </p:nvSpPr>
        <p:spPr>
          <a:xfrm>
            <a:off x="228600" y="4572000"/>
            <a:ext cx="8610600" cy="967765"/>
          </a:xfrm>
          <a:prstGeom prst="rect">
            <a:avLst/>
          </a:prstGeom>
          <a:noFill/>
          <a:ln>
            <a:solidFill>
              <a:schemeClr val="tx1"/>
            </a:solidFill>
          </a:ln>
        </p:spPr>
        <p:txBody>
          <a:bodyPr wrap="square">
            <a:spAutoFit/>
          </a:bodyPr>
          <a:lstStyle/>
          <a:p>
            <a:pPr>
              <a:lnSpc>
                <a:spcPct val="107000"/>
              </a:lnSpc>
              <a:spcAft>
                <a:spcPts val="800"/>
              </a:spcAft>
              <a:buNone/>
            </a:pPr>
            <a:r>
              <a:rPr lang="en-GB" sz="2400" b="1" dirty="0">
                <a:effectLst/>
                <a:latin typeface="Calibri" panose="020F0502020204030204" pitchFamily="34" charset="0"/>
                <a:ea typeface="Calibri" panose="020F0502020204030204" pitchFamily="34" charset="0"/>
                <a:cs typeface="Times New Roman" panose="02020603050405020304" pitchFamily="18" charset="0"/>
              </a:rPr>
              <a:t>Discussion: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“Can an organisation be technically secure but poorly governed?”</a:t>
            </a:r>
          </a:p>
        </p:txBody>
      </p:sp>
    </p:spTree>
    <p:extLst>
      <p:ext uri="{BB962C8B-B14F-4D97-AF65-F5344CB8AC3E}">
        <p14:creationId xmlns:p14="http://schemas.microsoft.com/office/powerpoint/2010/main" val="300867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30676-BA05-E34F-6BD7-3444FEA87FD9}"/>
              </a:ext>
            </a:extLst>
          </p:cNvPr>
          <p:cNvSpPr>
            <a:spLocks noGrp="1"/>
          </p:cNvSpPr>
          <p:nvPr>
            <p:ph type="title"/>
          </p:nvPr>
        </p:nvSpPr>
        <p:spPr>
          <a:xfrm>
            <a:off x="45720" y="1447800"/>
            <a:ext cx="9052560" cy="1039091"/>
          </a:xfrm>
        </p:spPr>
        <p:txBody>
          <a:bodyPr/>
          <a:lstStyle/>
          <a:p>
            <a:r>
              <a:rPr lang="en-GB" dirty="0"/>
              <a:t>Comfort Break (12:10 - 12:20)</a:t>
            </a:r>
          </a:p>
        </p:txBody>
      </p:sp>
      <p:sp>
        <p:nvSpPr>
          <p:cNvPr id="3" name="Content Placeholder 2">
            <a:extLst>
              <a:ext uri="{FF2B5EF4-FFF2-40B4-BE49-F238E27FC236}">
                <a16:creationId xmlns:a16="http://schemas.microsoft.com/office/drawing/2014/main" id="{B75EE4C0-9EFE-1652-8F72-894B2832CEC7}"/>
              </a:ext>
            </a:extLst>
          </p:cNvPr>
          <p:cNvSpPr>
            <a:spLocks noGrp="1"/>
          </p:cNvSpPr>
          <p:nvPr>
            <p:ph idx="1"/>
          </p:nvPr>
        </p:nvSpPr>
        <p:spPr>
          <a:xfrm>
            <a:off x="228600" y="3733799"/>
            <a:ext cx="8763000" cy="1828801"/>
          </a:xfrm>
        </p:spPr>
        <p:txBody>
          <a:bodyPr/>
          <a:lstStyle/>
          <a:p>
            <a:endParaRPr lang="en-GB" dirty="0"/>
          </a:p>
        </p:txBody>
      </p:sp>
    </p:spTree>
    <p:extLst>
      <p:ext uri="{BB962C8B-B14F-4D97-AF65-F5344CB8AC3E}">
        <p14:creationId xmlns:p14="http://schemas.microsoft.com/office/powerpoint/2010/main" val="2864803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88FED-522E-76E4-8DA0-9526EFF4503D}"/>
              </a:ext>
            </a:extLst>
          </p:cNvPr>
          <p:cNvSpPr>
            <a:spLocks noGrp="1"/>
          </p:cNvSpPr>
          <p:nvPr>
            <p:ph type="title"/>
          </p:nvPr>
        </p:nvSpPr>
        <p:spPr>
          <a:xfrm>
            <a:off x="45720" y="27709"/>
            <a:ext cx="9052560" cy="886691"/>
          </a:xfrm>
        </p:spPr>
        <p:txBody>
          <a:bodyPr>
            <a:normAutofit/>
          </a:bodyPr>
          <a:lstStyle/>
          <a:p>
            <a:r>
              <a:rPr lang="en-GB" b="1" dirty="0"/>
              <a:t>Why Organisations Still Get Breached</a:t>
            </a:r>
            <a:endParaRPr lang="en-GB" dirty="0"/>
          </a:p>
        </p:txBody>
      </p:sp>
      <p:sp>
        <p:nvSpPr>
          <p:cNvPr id="3" name="Content Placeholder 2">
            <a:extLst>
              <a:ext uri="{FF2B5EF4-FFF2-40B4-BE49-F238E27FC236}">
                <a16:creationId xmlns:a16="http://schemas.microsoft.com/office/drawing/2014/main" id="{CCA90B56-37E2-FFAF-E2C3-B71A5F551F5D}"/>
              </a:ext>
            </a:extLst>
          </p:cNvPr>
          <p:cNvSpPr>
            <a:spLocks noGrp="1"/>
          </p:cNvSpPr>
          <p:nvPr>
            <p:ph idx="1"/>
          </p:nvPr>
        </p:nvSpPr>
        <p:spPr>
          <a:xfrm>
            <a:off x="228600" y="1447799"/>
            <a:ext cx="8763000" cy="4114801"/>
          </a:xfrm>
        </p:spPr>
        <p:txBody>
          <a:bodyPr/>
          <a:lstStyle/>
          <a:p>
            <a:pPr lvl="0"/>
            <a:r>
              <a:rPr lang="en-GB" dirty="0"/>
              <a:t>Compliance-only mindset </a:t>
            </a:r>
          </a:p>
          <a:p>
            <a:pPr lvl="0"/>
            <a:r>
              <a:rPr lang="en-GB" dirty="0"/>
              <a:t>Weak monitoring </a:t>
            </a:r>
          </a:p>
          <a:p>
            <a:pPr lvl="0"/>
            <a:r>
              <a:rPr lang="en-GB" dirty="0"/>
              <a:t>Legacy systems </a:t>
            </a:r>
          </a:p>
          <a:p>
            <a:pPr lvl="0"/>
            <a:r>
              <a:rPr lang="en-GB" dirty="0"/>
              <a:t>Poor patch management </a:t>
            </a:r>
          </a:p>
          <a:p>
            <a:pPr lvl="0"/>
            <a:r>
              <a:rPr lang="en-GB" dirty="0"/>
              <a:t>Cloud misconfiguration </a:t>
            </a:r>
          </a:p>
          <a:p>
            <a:r>
              <a:rPr lang="en-GB" dirty="0"/>
              <a:t>Third-party risk</a:t>
            </a:r>
          </a:p>
        </p:txBody>
      </p:sp>
    </p:spTree>
    <p:extLst>
      <p:ext uri="{BB962C8B-B14F-4D97-AF65-F5344CB8AC3E}">
        <p14:creationId xmlns:p14="http://schemas.microsoft.com/office/powerpoint/2010/main" val="321154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129ED-46A4-6707-36E5-92339BF6D5F0}"/>
              </a:ext>
            </a:extLst>
          </p:cNvPr>
          <p:cNvSpPr>
            <a:spLocks noGrp="1"/>
          </p:cNvSpPr>
          <p:nvPr>
            <p:ph type="title"/>
          </p:nvPr>
        </p:nvSpPr>
        <p:spPr>
          <a:xfrm>
            <a:off x="45720" y="27710"/>
            <a:ext cx="9052560" cy="685800"/>
          </a:xfrm>
        </p:spPr>
        <p:txBody>
          <a:bodyPr>
            <a:normAutofit/>
          </a:bodyPr>
          <a:lstStyle/>
          <a:p>
            <a:r>
              <a:rPr lang="en-GB" b="1" dirty="0"/>
              <a:t>Shared Responsibility in Cloud Security</a:t>
            </a:r>
            <a:endParaRPr lang="en-GB" dirty="0"/>
          </a:p>
        </p:txBody>
      </p:sp>
      <p:sp>
        <p:nvSpPr>
          <p:cNvPr id="3" name="Content Placeholder 2">
            <a:extLst>
              <a:ext uri="{FF2B5EF4-FFF2-40B4-BE49-F238E27FC236}">
                <a16:creationId xmlns:a16="http://schemas.microsoft.com/office/drawing/2014/main" id="{55E3A139-B2A6-43F8-2799-68B4583A160B}"/>
              </a:ext>
            </a:extLst>
          </p:cNvPr>
          <p:cNvSpPr>
            <a:spLocks noGrp="1"/>
          </p:cNvSpPr>
          <p:nvPr>
            <p:ph idx="1"/>
          </p:nvPr>
        </p:nvSpPr>
        <p:spPr>
          <a:xfrm>
            <a:off x="993570" y="721531"/>
            <a:ext cx="6096000" cy="685800"/>
          </a:xfrm>
        </p:spPr>
        <p:txBody>
          <a:bodyPr/>
          <a:lstStyle/>
          <a:p>
            <a:pPr marL="0" indent="0">
              <a:buNone/>
            </a:pPr>
            <a:r>
              <a:rPr lang="en-GB" sz="2400" dirty="0"/>
              <a:t>Cloud provider vs customer responsibilities</a:t>
            </a:r>
          </a:p>
          <a:p>
            <a:endParaRPr lang="en-GB" dirty="0"/>
          </a:p>
        </p:txBody>
      </p:sp>
      <p:sp>
        <p:nvSpPr>
          <p:cNvPr id="5" name="TextBox 4">
            <a:extLst>
              <a:ext uri="{FF2B5EF4-FFF2-40B4-BE49-F238E27FC236}">
                <a16:creationId xmlns:a16="http://schemas.microsoft.com/office/drawing/2014/main" id="{C9663E56-0791-3810-8867-1CADC92684D3}"/>
              </a:ext>
            </a:extLst>
          </p:cNvPr>
          <p:cNvSpPr txBox="1"/>
          <p:nvPr/>
        </p:nvSpPr>
        <p:spPr>
          <a:xfrm>
            <a:off x="228600" y="4661970"/>
            <a:ext cx="8610600" cy="967765"/>
          </a:xfrm>
          <a:prstGeom prst="rect">
            <a:avLst/>
          </a:prstGeom>
          <a:noFill/>
          <a:ln>
            <a:solidFill>
              <a:schemeClr val="tx1"/>
            </a:solidFill>
          </a:ln>
        </p:spPr>
        <p:txBody>
          <a:bodyPr wrap="square">
            <a:spAutoFit/>
          </a:bodyPr>
          <a:lstStyle/>
          <a:p>
            <a:pPr>
              <a:lnSpc>
                <a:spcPct val="107000"/>
              </a:lnSpc>
              <a:spcAft>
                <a:spcPts val="800"/>
              </a:spcAft>
              <a:buNone/>
            </a:pPr>
            <a:r>
              <a:rPr lang="en-GB" sz="2400" b="1" dirty="0">
                <a:effectLst/>
                <a:latin typeface="Calibri" panose="020F0502020204030204" pitchFamily="34" charset="0"/>
                <a:ea typeface="Calibri" panose="020F0502020204030204" pitchFamily="34" charset="0"/>
                <a:cs typeface="Times New Roman" panose="02020603050405020304" pitchFamily="18" charset="0"/>
              </a:rPr>
              <a:t>Interactive Question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“Who is responsible after a cloud breach?”</a:t>
            </a:r>
          </a:p>
        </p:txBody>
      </p:sp>
      <p:pic>
        <p:nvPicPr>
          <p:cNvPr id="7" name="Picture 6">
            <a:extLst>
              <a:ext uri="{FF2B5EF4-FFF2-40B4-BE49-F238E27FC236}">
                <a16:creationId xmlns:a16="http://schemas.microsoft.com/office/drawing/2014/main" id="{B247EE4B-A5CA-9FE6-1184-8F18DE4F07C7}"/>
              </a:ext>
            </a:extLst>
          </p:cNvPr>
          <p:cNvPicPr>
            <a:picLocks noChangeAspect="1"/>
          </p:cNvPicPr>
          <p:nvPr/>
        </p:nvPicPr>
        <p:blipFill>
          <a:blip r:embed="rId3"/>
          <a:stretch>
            <a:fillRect/>
          </a:stretch>
        </p:blipFill>
        <p:spPr>
          <a:xfrm>
            <a:off x="228600" y="1228265"/>
            <a:ext cx="5492340" cy="3218543"/>
          </a:xfrm>
          <a:prstGeom prst="rect">
            <a:avLst/>
          </a:prstGeom>
          <a:ln>
            <a:solidFill>
              <a:schemeClr val="tx1"/>
            </a:solidFill>
          </a:ln>
        </p:spPr>
      </p:pic>
      <p:graphicFrame>
        <p:nvGraphicFramePr>
          <p:cNvPr id="8" name="Table 7">
            <a:extLst>
              <a:ext uri="{FF2B5EF4-FFF2-40B4-BE49-F238E27FC236}">
                <a16:creationId xmlns:a16="http://schemas.microsoft.com/office/drawing/2014/main" id="{041F6305-A3DE-6E51-9D65-A2F71B784134}"/>
              </a:ext>
            </a:extLst>
          </p:cNvPr>
          <p:cNvGraphicFramePr>
            <a:graphicFrameLocks noGrp="1"/>
          </p:cNvGraphicFramePr>
          <p:nvPr>
            <p:extLst>
              <p:ext uri="{D42A27DB-BD31-4B8C-83A1-F6EECF244321}">
                <p14:modId xmlns:p14="http://schemas.microsoft.com/office/powerpoint/2010/main" val="1697383165"/>
              </p:ext>
            </p:extLst>
          </p:nvPr>
        </p:nvGraphicFramePr>
        <p:xfrm>
          <a:off x="5999747" y="1219708"/>
          <a:ext cx="2895600" cy="3218544"/>
        </p:xfrm>
        <a:graphic>
          <a:graphicData uri="http://schemas.openxmlformats.org/drawingml/2006/table">
            <a:tbl>
              <a:tblPr firstRow="1" firstCol="1" bandRow="1">
                <a:tableStyleId>{5C22544A-7EE6-4342-B048-85BDC9FD1C3A}</a:tableStyleId>
              </a:tblPr>
              <a:tblGrid>
                <a:gridCol w="1489558">
                  <a:extLst>
                    <a:ext uri="{9D8B030D-6E8A-4147-A177-3AD203B41FA5}">
                      <a16:colId xmlns:a16="http://schemas.microsoft.com/office/drawing/2014/main" val="1396181747"/>
                    </a:ext>
                  </a:extLst>
                </a:gridCol>
                <a:gridCol w="561604">
                  <a:extLst>
                    <a:ext uri="{9D8B030D-6E8A-4147-A177-3AD203B41FA5}">
                      <a16:colId xmlns:a16="http://schemas.microsoft.com/office/drawing/2014/main" val="1545015126"/>
                    </a:ext>
                  </a:extLst>
                </a:gridCol>
                <a:gridCol w="844438">
                  <a:extLst>
                    <a:ext uri="{9D8B030D-6E8A-4147-A177-3AD203B41FA5}">
                      <a16:colId xmlns:a16="http://schemas.microsoft.com/office/drawing/2014/main" val="2787241907"/>
                    </a:ext>
                  </a:extLst>
                </a:gridCol>
              </a:tblGrid>
              <a:tr h="459792">
                <a:tc>
                  <a:txBody>
                    <a:bodyPr/>
                    <a:lstStyle/>
                    <a:p>
                      <a:pPr>
                        <a:lnSpc>
                          <a:spcPct val="107000"/>
                        </a:lnSpc>
                        <a:spcAft>
                          <a:spcPts val="800"/>
                        </a:spcAft>
                        <a:buNone/>
                      </a:pPr>
                      <a:r>
                        <a:rPr lang="en-GB" sz="1100" dirty="0">
                          <a:solidFill>
                            <a:schemeClr val="tx1"/>
                          </a:solidFill>
                          <a:effectLst/>
                        </a:rPr>
                        <a:t>Layer</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1F3FF"/>
                    </a:solidFill>
                  </a:tcPr>
                </a:tc>
                <a:tc>
                  <a:txBody>
                    <a:bodyPr/>
                    <a:lstStyle/>
                    <a:p>
                      <a:pPr>
                        <a:lnSpc>
                          <a:spcPct val="107000"/>
                        </a:lnSpc>
                        <a:spcAft>
                          <a:spcPts val="800"/>
                        </a:spcAft>
                        <a:buNone/>
                      </a:pPr>
                      <a:r>
                        <a:rPr lang="en-GB" sz="1100">
                          <a:solidFill>
                            <a:schemeClr val="tx1"/>
                          </a:solidFill>
                          <a:effectLst/>
                        </a:rPr>
                        <a:t>Provider</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1F3FF"/>
                    </a:solidFill>
                  </a:tcPr>
                </a:tc>
                <a:tc>
                  <a:txBody>
                    <a:bodyPr/>
                    <a:lstStyle/>
                    <a:p>
                      <a:pPr>
                        <a:lnSpc>
                          <a:spcPct val="107000"/>
                        </a:lnSpc>
                        <a:spcAft>
                          <a:spcPts val="800"/>
                        </a:spcAft>
                        <a:buNone/>
                      </a:pPr>
                      <a:r>
                        <a:rPr lang="en-GB" sz="1100" dirty="0">
                          <a:solidFill>
                            <a:schemeClr val="tx1"/>
                          </a:solidFill>
                          <a:effectLst/>
                        </a:rPr>
                        <a:t>Customer</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1F3FF"/>
                    </a:solidFill>
                  </a:tcPr>
                </a:tc>
                <a:extLst>
                  <a:ext uri="{0D108BD9-81ED-4DB2-BD59-A6C34878D82A}">
                    <a16:rowId xmlns:a16="http://schemas.microsoft.com/office/drawing/2014/main" val="4010200190"/>
                  </a:ext>
                </a:extLst>
              </a:tr>
              <a:tr h="459792">
                <a:tc>
                  <a:txBody>
                    <a:bodyPr/>
                    <a:lstStyle/>
                    <a:p>
                      <a:pPr>
                        <a:lnSpc>
                          <a:spcPct val="107000"/>
                        </a:lnSpc>
                        <a:spcAft>
                          <a:spcPts val="800"/>
                        </a:spcAft>
                        <a:buNone/>
                      </a:pPr>
                      <a:r>
                        <a:rPr lang="en-GB" sz="1100" dirty="0">
                          <a:solidFill>
                            <a:schemeClr val="tx1"/>
                          </a:solidFill>
                          <a:effectLst/>
                        </a:rPr>
                        <a:t>Physical Datacentre</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56025438"/>
                  </a:ext>
                </a:extLst>
              </a:tr>
              <a:tr h="459792">
                <a:tc>
                  <a:txBody>
                    <a:bodyPr/>
                    <a:lstStyle/>
                    <a:p>
                      <a:pPr>
                        <a:lnSpc>
                          <a:spcPct val="107000"/>
                        </a:lnSpc>
                        <a:spcAft>
                          <a:spcPts val="800"/>
                        </a:spcAft>
                        <a:buNone/>
                      </a:pPr>
                      <a:r>
                        <a:rPr lang="en-GB" sz="1100">
                          <a:solidFill>
                            <a:schemeClr val="tx1"/>
                          </a:solidFill>
                          <a:effectLst/>
                        </a:rPr>
                        <a:t>Network Infrastructure</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dirty="0">
                          <a:solidFill>
                            <a:schemeClr val="tx1"/>
                          </a:solidFill>
                          <a:effectLst/>
                        </a:rPr>
                        <a:t>❌</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31342097"/>
                  </a:ext>
                </a:extLst>
              </a:tr>
              <a:tr h="459792">
                <a:tc>
                  <a:txBody>
                    <a:bodyPr/>
                    <a:lstStyle/>
                    <a:p>
                      <a:pPr>
                        <a:lnSpc>
                          <a:spcPct val="107000"/>
                        </a:lnSpc>
                        <a:spcAft>
                          <a:spcPts val="800"/>
                        </a:spcAft>
                        <a:buNone/>
                      </a:pPr>
                      <a:r>
                        <a:rPr lang="en-GB" sz="1100" dirty="0">
                          <a:solidFill>
                            <a:schemeClr val="tx1"/>
                          </a:solidFill>
                          <a:effectLst/>
                        </a:rPr>
                        <a:t>Operating System</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Shared</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dirty="0">
                          <a:solidFill>
                            <a:schemeClr val="tx1"/>
                          </a:solidFill>
                          <a:effectLst/>
                        </a:rPr>
                        <a:t>Shared</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5948892"/>
                  </a:ext>
                </a:extLst>
              </a:tr>
              <a:tr h="459792">
                <a:tc>
                  <a:txBody>
                    <a:bodyPr/>
                    <a:lstStyle/>
                    <a:p>
                      <a:pPr>
                        <a:lnSpc>
                          <a:spcPct val="107000"/>
                        </a:lnSpc>
                        <a:spcAft>
                          <a:spcPts val="800"/>
                        </a:spcAft>
                        <a:buNone/>
                      </a:pPr>
                      <a:r>
                        <a:rPr lang="en-GB" sz="1100">
                          <a:solidFill>
                            <a:schemeClr val="tx1"/>
                          </a:solidFill>
                          <a:effectLst/>
                        </a:rPr>
                        <a:t>Applications</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7730914"/>
                  </a:ext>
                </a:extLst>
              </a:tr>
              <a:tr h="459792">
                <a:tc>
                  <a:txBody>
                    <a:bodyPr/>
                    <a:lstStyle/>
                    <a:p>
                      <a:pPr>
                        <a:lnSpc>
                          <a:spcPct val="107000"/>
                        </a:lnSpc>
                        <a:spcAft>
                          <a:spcPts val="800"/>
                        </a:spcAft>
                        <a:buNone/>
                      </a:pPr>
                      <a:r>
                        <a:rPr lang="en-GB" sz="1100">
                          <a:solidFill>
                            <a:schemeClr val="tx1"/>
                          </a:solidFill>
                          <a:effectLst/>
                        </a:rPr>
                        <a:t>Data</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a:solidFill>
                            <a:schemeClr val="tx1"/>
                          </a:solidFill>
                          <a:effectLst/>
                        </a:rPr>
                        <a:t>❌</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dirty="0">
                          <a:solidFill>
                            <a:schemeClr val="tx1"/>
                          </a:solidFill>
                          <a:effectLst/>
                        </a:rPr>
                        <a:t>✅</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6831167"/>
                  </a:ext>
                </a:extLst>
              </a:tr>
              <a:tr h="459792">
                <a:tc>
                  <a:txBody>
                    <a:bodyPr/>
                    <a:lstStyle/>
                    <a:p>
                      <a:pPr>
                        <a:lnSpc>
                          <a:spcPct val="107000"/>
                        </a:lnSpc>
                        <a:spcAft>
                          <a:spcPts val="800"/>
                        </a:spcAft>
                        <a:buNone/>
                      </a:pPr>
                      <a:r>
                        <a:rPr lang="en-GB" sz="1100" dirty="0">
                          <a:solidFill>
                            <a:schemeClr val="tx1"/>
                          </a:solidFill>
                          <a:effectLst/>
                        </a:rPr>
                        <a:t>User Access</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dirty="0">
                          <a:solidFill>
                            <a:schemeClr val="tx1"/>
                          </a:solidFill>
                          <a:effectLst/>
                        </a:rPr>
                        <a:t>❌</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buNone/>
                      </a:pPr>
                      <a:r>
                        <a:rPr lang="en-GB" sz="1100" dirty="0">
                          <a:solidFill>
                            <a:schemeClr val="tx1"/>
                          </a:solidFill>
                          <a:effectLst/>
                        </a:rPr>
                        <a:t>✅</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04419"/>
                  </a:ext>
                </a:extLst>
              </a:tr>
            </a:tbl>
          </a:graphicData>
        </a:graphic>
      </p:graphicFrame>
    </p:spTree>
    <p:extLst>
      <p:ext uri="{BB962C8B-B14F-4D97-AF65-F5344CB8AC3E}">
        <p14:creationId xmlns:p14="http://schemas.microsoft.com/office/powerpoint/2010/main" val="190319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ED495-9537-0CB7-E0C0-36C0D718D0A7}"/>
              </a:ext>
            </a:extLst>
          </p:cNvPr>
          <p:cNvSpPr>
            <a:spLocks noGrp="1"/>
          </p:cNvSpPr>
          <p:nvPr>
            <p:ph type="title"/>
          </p:nvPr>
        </p:nvSpPr>
        <p:spPr/>
        <p:txBody>
          <a:bodyPr>
            <a:normAutofit/>
          </a:bodyPr>
          <a:lstStyle/>
          <a:p>
            <a:r>
              <a:rPr lang="en-GB" b="1" dirty="0"/>
              <a:t>The Modern CISO Role</a:t>
            </a:r>
            <a:endParaRPr lang="en-GB" dirty="0"/>
          </a:p>
        </p:txBody>
      </p:sp>
      <p:sp>
        <p:nvSpPr>
          <p:cNvPr id="3" name="Content Placeholder 2">
            <a:extLst>
              <a:ext uri="{FF2B5EF4-FFF2-40B4-BE49-F238E27FC236}">
                <a16:creationId xmlns:a16="http://schemas.microsoft.com/office/drawing/2014/main" id="{D998D079-D7E0-C93C-B8B1-1648E1935C0E}"/>
              </a:ext>
            </a:extLst>
          </p:cNvPr>
          <p:cNvSpPr>
            <a:spLocks noGrp="1"/>
          </p:cNvSpPr>
          <p:nvPr>
            <p:ph idx="1"/>
          </p:nvPr>
        </p:nvSpPr>
        <p:spPr/>
        <p:txBody>
          <a:bodyPr/>
          <a:lstStyle/>
          <a:p>
            <a:pPr marL="0" indent="0">
              <a:buNone/>
            </a:pPr>
            <a:r>
              <a:rPr lang="en-GB" dirty="0"/>
              <a:t>Modern CISOs manage:</a:t>
            </a:r>
          </a:p>
          <a:p>
            <a:pPr lvl="0"/>
            <a:r>
              <a:rPr lang="en-GB" dirty="0"/>
              <a:t>governance </a:t>
            </a:r>
          </a:p>
          <a:p>
            <a:pPr lvl="0"/>
            <a:r>
              <a:rPr lang="en-GB" dirty="0"/>
              <a:t>risk </a:t>
            </a:r>
          </a:p>
          <a:p>
            <a:pPr lvl="0"/>
            <a:r>
              <a:rPr lang="en-GB" dirty="0"/>
              <a:t>compliance </a:t>
            </a:r>
          </a:p>
          <a:p>
            <a:pPr lvl="0"/>
            <a:r>
              <a:rPr lang="en-GB" dirty="0"/>
              <a:t>board communication </a:t>
            </a:r>
          </a:p>
          <a:p>
            <a:pPr lvl="0"/>
            <a:r>
              <a:rPr lang="en-GB" dirty="0"/>
              <a:t>resilience </a:t>
            </a:r>
          </a:p>
          <a:p>
            <a:pPr lvl="0"/>
            <a:r>
              <a:rPr lang="en-GB" dirty="0"/>
              <a:t>strategy </a:t>
            </a:r>
          </a:p>
          <a:p>
            <a:pPr marL="0" indent="0">
              <a:buNone/>
            </a:pPr>
            <a:endParaRPr lang="en-GB" dirty="0"/>
          </a:p>
          <a:p>
            <a:pPr marL="0" indent="0">
              <a:buNone/>
            </a:pPr>
            <a:r>
              <a:rPr lang="en-GB" dirty="0"/>
              <a:t>NOT just firewalls.</a:t>
            </a:r>
          </a:p>
          <a:p>
            <a:endParaRPr lang="en-GB" dirty="0"/>
          </a:p>
        </p:txBody>
      </p:sp>
      <p:pic>
        <p:nvPicPr>
          <p:cNvPr id="4" name="Picture 2" descr="An illustration shows the classifications and a triangle on the background. An arrow pointing from the top of the triangle to the bottom is labeled as, “Top-down approach” and an arrow pointing towards the tip of triangle is labeled as, “Bottom-up approach.” The label CEO is classified into CFO, CIO and COO. The label CIO is classified into CISO, VP-Systems and VP-Networks. The VP-Systems is classified into Security mgr, Systems mgr and Network mgr. The Systems mgr is classified into Security admin, Systems admin and Network admin. The Systems admin is classified into Security tech, Systems tech and network tech.&#10;">
            <a:extLst>
              <a:ext uri="{FF2B5EF4-FFF2-40B4-BE49-F238E27FC236}">
                <a16:creationId xmlns:a16="http://schemas.microsoft.com/office/drawing/2014/main" id="{AE98A187-0DE8-E03B-C161-9CFD90A7B4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1524000"/>
            <a:ext cx="4572000" cy="3124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5134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A35B8-C978-7916-BDA0-4AE6D7F892E6}"/>
              </a:ext>
            </a:extLst>
          </p:cNvPr>
          <p:cNvSpPr>
            <a:spLocks noGrp="1"/>
          </p:cNvSpPr>
          <p:nvPr>
            <p:ph type="title"/>
          </p:nvPr>
        </p:nvSpPr>
        <p:spPr>
          <a:xfrm>
            <a:off x="91440" y="1323975"/>
            <a:ext cx="9052560" cy="1039091"/>
          </a:xfrm>
        </p:spPr>
        <p:txBody>
          <a:bodyPr/>
          <a:lstStyle/>
          <a:p>
            <a:r>
              <a:rPr lang="en-GB" dirty="0"/>
              <a:t>Lunch Break (1-2)</a:t>
            </a:r>
          </a:p>
        </p:txBody>
      </p:sp>
      <p:sp>
        <p:nvSpPr>
          <p:cNvPr id="3" name="Content Placeholder 2">
            <a:extLst>
              <a:ext uri="{FF2B5EF4-FFF2-40B4-BE49-F238E27FC236}">
                <a16:creationId xmlns:a16="http://schemas.microsoft.com/office/drawing/2014/main" id="{5B6CB644-6A89-F588-0EE9-EA85A2D38B8E}"/>
              </a:ext>
            </a:extLst>
          </p:cNvPr>
          <p:cNvSpPr>
            <a:spLocks noGrp="1"/>
          </p:cNvSpPr>
          <p:nvPr>
            <p:ph idx="1"/>
          </p:nvPr>
        </p:nvSpPr>
        <p:spPr>
          <a:xfrm>
            <a:off x="228600" y="2895600"/>
            <a:ext cx="8763000" cy="2667000"/>
          </a:xfrm>
        </p:spPr>
        <p:txBody>
          <a:bodyPr/>
          <a:lstStyle/>
          <a:p>
            <a:endParaRPr lang="en-GB" dirty="0"/>
          </a:p>
        </p:txBody>
      </p:sp>
    </p:spTree>
    <p:extLst>
      <p:ext uri="{BB962C8B-B14F-4D97-AF65-F5344CB8AC3E}">
        <p14:creationId xmlns:p14="http://schemas.microsoft.com/office/powerpoint/2010/main" val="2106051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04536-57E3-53A0-ED48-0382BD073CB7}"/>
              </a:ext>
            </a:extLst>
          </p:cNvPr>
          <p:cNvSpPr>
            <a:spLocks noGrp="1"/>
          </p:cNvSpPr>
          <p:nvPr>
            <p:ph type="title"/>
          </p:nvPr>
        </p:nvSpPr>
        <p:spPr/>
        <p:txBody>
          <a:bodyPr>
            <a:normAutofit fontScale="90000"/>
          </a:bodyPr>
          <a:lstStyle/>
          <a:p>
            <a:r>
              <a:rPr lang="en-GB" b="1" dirty="0"/>
              <a:t>Assignment Introduction</a:t>
            </a:r>
            <a:br>
              <a:rPr lang="en-GB" dirty="0"/>
            </a:br>
            <a:endParaRPr lang="en-GB" dirty="0"/>
          </a:p>
        </p:txBody>
      </p:sp>
      <p:sp>
        <p:nvSpPr>
          <p:cNvPr id="3" name="Content Placeholder 2">
            <a:extLst>
              <a:ext uri="{FF2B5EF4-FFF2-40B4-BE49-F238E27FC236}">
                <a16:creationId xmlns:a16="http://schemas.microsoft.com/office/drawing/2014/main" id="{81318D01-630F-A644-8F3C-82B86DBD7953}"/>
              </a:ext>
            </a:extLst>
          </p:cNvPr>
          <p:cNvSpPr>
            <a:spLocks noGrp="1"/>
          </p:cNvSpPr>
          <p:nvPr>
            <p:ph idx="1"/>
          </p:nvPr>
        </p:nvSpPr>
        <p:spPr/>
        <p:txBody>
          <a:bodyPr/>
          <a:lstStyle/>
          <a:p>
            <a:pPr marL="0" indent="0">
              <a:buNone/>
            </a:pPr>
            <a:r>
              <a:rPr lang="en-GB" sz="2800" b="1" dirty="0"/>
              <a:t>Briefly Cover</a:t>
            </a:r>
            <a:endParaRPr lang="en-GB" sz="2800" dirty="0"/>
          </a:p>
          <a:p>
            <a:pPr lvl="0"/>
            <a:r>
              <a:rPr lang="en-GB" sz="2800" dirty="0"/>
              <a:t>Task 1 research report </a:t>
            </a:r>
          </a:p>
          <a:p>
            <a:pPr lvl="0"/>
            <a:r>
              <a:rPr lang="en-GB" sz="2800" dirty="0"/>
              <a:t>Task 2 strategic proposal </a:t>
            </a:r>
          </a:p>
          <a:p>
            <a:pPr lvl="0"/>
            <a:r>
              <a:rPr lang="en-GB" sz="2800" dirty="0"/>
              <a:t>emphasis on: </a:t>
            </a:r>
          </a:p>
          <a:p>
            <a:pPr lvl="1"/>
            <a:r>
              <a:rPr lang="en-GB" dirty="0"/>
              <a:t>analysis </a:t>
            </a:r>
          </a:p>
          <a:p>
            <a:pPr lvl="1"/>
            <a:r>
              <a:rPr lang="en-GB" dirty="0"/>
              <a:t>strategy </a:t>
            </a:r>
          </a:p>
          <a:p>
            <a:pPr lvl="1"/>
            <a:r>
              <a:rPr lang="en-GB" dirty="0"/>
              <a:t>governance </a:t>
            </a:r>
          </a:p>
          <a:p>
            <a:r>
              <a:rPr lang="en-GB" sz="2800" dirty="0"/>
              <a:t>critical evaluation</a:t>
            </a:r>
            <a:endParaRPr lang="en-GB" dirty="0"/>
          </a:p>
        </p:txBody>
      </p:sp>
    </p:spTree>
    <p:extLst>
      <p:ext uri="{BB962C8B-B14F-4D97-AF65-F5344CB8AC3E}">
        <p14:creationId xmlns:p14="http://schemas.microsoft.com/office/powerpoint/2010/main" val="327376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A32B6-F0B3-7C8A-1948-387ABC3C4794}"/>
              </a:ext>
            </a:extLst>
          </p:cNvPr>
          <p:cNvSpPr>
            <a:spLocks noGrp="1"/>
          </p:cNvSpPr>
          <p:nvPr>
            <p:ph type="title"/>
          </p:nvPr>
        </p:nvSpPr>
        <p:spPr/>
        <p:txBody>
          <a:bodyPr>
            <a:normAutofit fontScale="90000"/>
          </a:bodyPr>
          <a:lstStyle/>
          <a:p>
            <a:r>
              <a:rPr lang="en-GB" b="1" dirty="0"/>
              <a:t>Interactive Case Study</a:t>
            </a:r>
            <a:br>
              <a:rPr lang="en-GB" dirty="0"/>
            </a:br>
            <a:r>
              <a:rPr lang="en-GB" sz="2700" b="1" dirty="0"/>
              <a:t>“The Company That Was Compliant but Still Breached”</a:t>
            </a:r>
            <a:endParaRPr lang="en-GB" dirty="0"/>
          </a:p>
        </p:txBody>
      </p:sp>
      <p:sp>
        <p:nvSpPr>
          <p:cNvPr id="3" name="Content Placeholder 2">
            <a:extLst>
              <a:ext uri="{FF2B5EF4-FFF2-40B4-BE49-F238E27FC236}">
                <a16:creationId xmlns:a16="http://schemas.microsoft.com/office/drawing/2014/main" id="{010436F6-4D71-D238-AC5F-E24DA9B8F025}"/>
              </a:ext>
            </a:extLst>
          </p:cNvPr>
          <p:cNvSpPr>
            <a:spLocks noGrp="1"/>
          </p:cNvSpPr>
          <p:nvPr>
            <p:ph idx="1"/>
          </p:nvPr>
        </p:nvSpPr>
        <p:spPr>
          <a:xfrm>
            <a:off x="228600" y="1219199"/>
            <a:ext cx="4343400" cy="4343401"/>
          </a:xfrm>
        </p:spPr>
        <p:txBody>
          <a:bodyPr>
            <a:normAutofit lnSpcReduction="10000"/>
          </a:bodyPr>
          <a:lstStyle/>
          <a:p>
            <a:pPr marL="0" indent="0">
              <a:buNone/>
            </a:pPr>
            <a:r>
              <a:rPr lang="en-GB" b="1" dirty="0"/>
              <a:t>Scenario</a:t>
            </a:r>
            <a:endParaRPr lang="en-GB" dirty="0"/>
          </a:p>
          <a:p>
            <a:r>
              <a:rPr lang="en-GB" dirty="0"/>
              <a:t>A financial organisation:</a:t>
            </a:r>
          </a:p>
          <a:p>
            <a:pPr lvl="1"/>
            <a:r>
              <a:rPr lang="en-GB" dirty="0"/>
              <a:t>passed audits </a:t>
            </a:r>
          </a:p>
          <a:p>
            <a:pPr lvl="1"/>
            <a:r>
              <a:rPr lang="en-GB" dirty="0"/>
              <a:t>had policies </a:t>
            </a:r>
          </a:p>
          <a:p>
            <a:pPr lvl="1"/>
            <a:r>
              <a:rPr lang="en-GB" dirty="0"/>
              <a:t>used MFA </a:t>
            </a:r>
          </a:p>
          <a:p>
            <a:pPr lvl="1"/>
            <a:r>
              <a:rPr lang="en-GB" dirty="0"/>
              <a:t>had annual training </a:t>
            </a:r>
          </a:p>
          <a:p>
            <a:r>
              <a:rPr lang="en-GB" dirty="0"/>
              <a:t>BUT suffered:</a:t>
            </a:r>
          </a:p>
          <a:p>
            <a:pPr lvl="1"/>
            <a:r>
              <a:rPr lang="en-GB" dirty="0"/>
              <a:t>ransomware </a:t>
            </a:r>
          </a:p>
          <a:p>
            <a:pPr lvl="1"/>
            <a:r>
              <a:rPr lang="en-GB" dirty="0"/>
              <a:t>data theft </a:t>
            </a:r>
          </a:p>
          <a:p>
            <a:pPr lvl="1"/>
            <a:r>
              <a:rPr lang="en-GB" dirty="0"/>
              <a:t>operational shutdown </a:t>
            </a:r>
          </a:p>
          <a:p>
            <a:endParaRPr lang="en-GB" dirty="0"/>
          </a:p>
        </p:txBody>
      </p:sp>
      <p:sp>
        <p:nvSpPr>
          <p:cNvPr id="4" name="Content Placeholder 2">
            <a:extLst>
              <a:ext uri="{FF2B5EF4-FFF2-40B4-BE49-F238E27FC236}">
                <a16:creationId xmlns:a16="http://schemas.microsoft.com/office/drawing/2014/main" id="{A8020DCC-E846-E0A9-A6FA-E9D5357AEE0D}"/>
              </a:ext>
            </a:extLst>
          </p:cNvPr>
          <p:cNvSpPr txBox="1">
            <a:spLocks/>
          </p:cNvSpPr>
          <p:nvPr/>
        </p:nvSpPr>
        <p:spPr>
          <a:xfrm>
            <a:off x="4724400" y="1257299"/>
            <a:ext cx="4442791" cy="377190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rgbClr val="364162"/>
              </a:buClr>
              <a:buSzPct val="100000"/>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b="1" dirty="0"/>
              <a:t>Discussion Questions</a:t>
            </a:r>
            <a:endParaRPr lang="en-GB" dirty="0"/>
          </a:p>
          <a:p>
            <a:pPr marL="514350" lvl="0" indent="-514350">
              <a:buFont typeface="+mj-lt"/>
              <a:buAutoNum type="arabicPeriod"/>
            </a:pPr>
            <a:r>
              <a:rPr lang="en-GB" dirty="0"/>
              <a:t>Why did compliance fail? </a:t>
            </a:r>
          </a:p>
          <a:p>
            <a:pPr marL="514350" lvl="0" indent="-514350">
              <a:buFont typeface="+mj-lt"/>
              <a:buAutoNum type="arabicPeriod"/>
            </a:pPr>
            <a:r>
              <a:rPr lang="en-GB" dirty="0"/>
              <a:t>What governance weaknesses may exist? </a:t>
            </a:r>
          </a:p>
          <a:p>
            <a:pPr marL="514350" lvl="0" indent="-514350">
              <a:buFont typeface="+mj-lt"/>
              <a:buAutoNum type="arabicPeriod"/>
            </a:pPr>
            <a:r>
              <a:rPr lang="en-GB" dirty="0"/>
              <a:t>What would YOU prioritise first? </a:t>
            </a:r>
          </a:p>
          <a:p>
            <a:pPr marL="514350" lvl="0" indent="-514350">
              <a:buFont typeface="+mj-lt"/>
              <a:buAutoNum type="arabicPeriod"/>
            </a:pPr>
            <a:r>
              <a:rPr lang="en-GB" dirty="0"/>
              <a:t>Should leadership be blamed? </a:t>
            </a:r>
          </a:p>
          <a:p>
            <a:pPr fontAlgn="auto">
              <a:spcAft>
                <a:spcPts val="0"/>
              </a:spcAft>
            </a:pPr>
            <a:endParaRPr lang="en-GB" dirty="0"/>
          </a:p>
        </p:txBody>
      </p:sp>
    </p:spTree>
    <p:extLst>
      <p:ext uri="{BB962C8B-B14F-4D97-AF65-F5344CB8AC3E}">
        <p14:creationId xmlns:p14="http://schemas.microsoft.com/office/powerpoint/2010/main" val="8438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1A440-8E64-FB24-F63C-44C14823BDF4}"/>
              </a:ext>
            </a:extLst>
          </p:cNvPr>
          <p:cNvSpPr>
            <a:spLocks noGrp="1"/>
          </p:cNvSpPr>
          <p:nvPr>
            <p:ph type="title"/>
          </p:nvPr>
        </p:nvSpPr>
        <p:spPr/>
        <p:txBody>
          <a:bodyPr>
            <a:normAutofit/>
          </a:bodyPr>
          <a:lstStyle/>
          <a:p>
            <a:r>
              <a:rPr lang="en-GB" b="1" dirty="0"/>
              <a:t>Group Workshop Activity</a:t>
            </a:r>
            <a:endParaRPr lang="en-GB" dirty="0"/>
          </a:p>
        </p:txBody>
      </p:sp>
      <p:sp>
        <p:nvSpPr>
          <p:cNvPr id="3" name="Content Placeholder 2">
            <a:extLst>
              <a:ext uri="{FF2B5EF4-FFF2-40B4-BE49-F238E27FC236}">
                <a16:creationId xmlns:a16="http://schemas.microsoft.com/office/drawing/2014/main" id="{AA0175D6-E330-FDC4-3816-5ABA1AEEDBFB}"/>
              </a:ext>
            </a:extLst>
          </p:cNvPr>
          <p:cNvSpPr>
            <a:spLocks noGrp="1"/>
          </p:cNvSpPr>
          <p:nvPr>
            <p:ph idx="1"/>
          </p:nvPr>
        </p:nvSpPr>
        <p:spPr/>
        <p:txBody>
          <a:bodyPr/>
          <a:lstStyle/>
          <a:p>
            <a:pPr marL="0" indent="0">
              <a:buNone/>
            </a:pPr>
            <a:r>
              <a:rPr lang="en-GB" b="1" dirty="0"/>
              <a:t>“You Are the Security Leadership Team”</a:t>
            </a:r>
            <a:endParaRPr lang="en-GB" dirty="0"/>
          </a:p>
          <a:p>
            <a:endParaRPr lang="en-GB" dirty="0"/>
          </a:p>
          <a:p>
            <a:pPr marL="0" indent="0">
              <a:buNone/>
            </a:pPr>
            <a:r>
              <a:rPr lang="en-GB" b="1" dirty="0"/>
              <a:t>Task</a:t>
            </a:r>
            <a:endParaRPr lang="en-GB" dirty="0"/>
          </a:p>
          <a:p>
            <a:r>
              <a:rPr lang="en-GB" dirty="0"/>
              <a:t>Identify:</a:t>
            </a:r>
          </a:p>
          <a:p>
            <a:pPr marL="914400" lvl="1" indent="-514350">
              <a:buFont typeface="+mj-lt"/>
              <a:buAutoNum type="arabicPeriod"/>
            </a:pPr>
            <a:r>
              <a:rPr lang="en-GB" dirty="0"/>
              <a:t>Top 5 organisational risks </a:t>
            </a:r>
          </a:p>
          <a:p>
            <a:pPr marL="914400" lvl="1" indent="-514350">
              <a:buFont typeface="+mj-lt"/>
              <a:buAutoNum type="arabicPeriod"/>
            </a:pPr>
            <a:r>
              <a:rPr lang="en-GB" dirty="0"/>
              <a:t>Immediate security priorities </a:t>
            </a:r>
          </a:p>
          <a:p>
            <a:pPr marL="914400" lvl="1" indent="-514350">
              <a:buFont typeface="+mj-lt"/>
              <a:buAutoNum type="arabicPeriod"/>
            </a:pPr>
            <a:r>
              <a:rPr lang="en-GB" dirty="0"/>
              <a:t>Governance recommendations </a:t>
            </a:r>
          </a:p>
          <a:p>
            <a:pPr marL="914400" lvl="1" indent="-514350">
              <a:buFont typeface="+mj-lt"/>
              <a:buAutoNum type="arabicPeriod"/>
            </a:pPr>
            <a:r>
              <a:rPr lang="en-GB" dirty="0"/>
              <a:t>Technical recommendations </a:t>
            </a:r>
          </a:p>
          <a:p>
            <a:endParaRPr lang="en-GB" dirty="0"/>
          </a:p>
        </p:txBody>
      </p:sp>
    </p:spTree>
    <p:extLst>
      <p:ext uri="{BB962C8B-B14F-4D97-AF65-F5344CB8AC3E}">
        <p14:creationId xmlns:p14="http://schemas.microsoft.com/office/powerpoint/2010/main" val="311895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C37E2-A422-3E78-62A9-208209CAAEA6}"/>
              </a:ext>
            </a:extLst>
          </p:cNvPr>
          <p:cNvSpPr>
            <a:spLocks noGrp="1"/>
          </p:cNvSpPr>
          <p:nvPr>
            <p:ph type="title"/>
          </p:nvPr>
        </p:nvSpPr>
        <p:spPr>
          <a:xfrm>
            <a:off x="45720" y="27709"/>
            <a:ext cx="9052560" cy="3248891"/>
          </a:xfrm>
        </p:spPr>
        <p:txBody>
          <a:bodyPr/>
          <a:lstStyle/>
          <a:p>
            <a:r>
              <a:rPr lang="en-GB" dirty="0"/>
              <a:t>Comfort Break (3:15 – 3:25)</a:t>
            </a:r>
          </a:p>
        </p:txBody>
      </p:sp>
      <p:sp>
        <p:nvSpPr>
          <p:cNvPr id="3" name="Content Placeholder 2">
            <a:extLst>
              <a:ext uri="{FF2B5EF4-FFF2-40B4-BE49-F238E27FC236}">
                <a16:creationId xmlns:a16="http://schemas.microsoft.com/office/drawing/2014/main" id="{AA20EF33-D313-1C05-DC04-1E417172E566}"/>
              </a:ext>
            </a:extLst>
          </p:cNvPr>
          <p:cNvSpPr>
            <a:spLocks noGrp="1"/>
          </p:cNvSpPr>
          <p:nvPr>
            <p:ph idx="1"/>
          </p:nvPr>
        </p:nvSpPr>
        <p:spPr>
          <a:xfrm>
            <a:off x="228600" y="4419599"/>
            <a:ext cx="8763000" cy="1143001"/>
          </a:xfrm>
        </p:spPr>
        <p:txBody>
          <a:bodyPr/>
          <a:lstStyle/>
          <a:p>
            <a:endParaRPr lang="en-GB" dirty="0"/>
          </a:p>
        </p:txBody>
      </p:sp>
    </p:spTree>
    <p:extLst>
      <p:ext uri="{BB962C8B-B14F-4D97-AF65-F5344CB8AC3E}">
        <p14:creationId xmlns:p14="http://schemas.microsoft.com/office/powerpoint/2010/main" val="2247147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D3A5D-1379-F2B0-12C0-F1376D0634F9}"/>
              </a:ext>
            </a:extLst>
          </p:cNvPr>
          <p:cNvSpPr>
            <a:spLocks noGrp="1"/>
          </p:cNvSpPr>
          <p:nvPr>
            <p:ph type="title"/>
          </p:nvPr>
        </p:nvSpPr>
        <p:spPr>
          <a:xfrm>
            <a:off x="45720" y="27709"/>
            <a:ext cx="9052560" cy="581891"/>
          </a:xfrm>
        </p:spPr>
        <p:txBody>
          <a:bodyPr>
            <a:normAutofit fontScale="90000"/>
          </a:bodyPr>
          <a:lstStyle/>
          <a:p>
            <a:r>
              <a:rPr lang="en-GB" b="1" dirty="0"/>
              <a:t>Future of Cybersecurity</a:t>
            </a:r>
            <a:endParaRPr lang="en-GB" dirty="0"/>
          </a:p>
        </p:txBody>
      </p:sp>
      <p:sp>
        <p:nvSpPr>
          <p:cNvPr id="3" name="Content Placeholder 2">
            <a:extLst>
              <a:ext uri="{FF2B5EF4-FFF2-40B4-BE49-F238E27FC236}">
                <a16:creationId xmlns:a16="http://schemas.microsoft.com/office/drawing/2014/main" id="{1CF84FDC-150D-78A5-5297-4AB14A72D6C8}"/>
              </a:ext>
            </a:extLst>
          </p:cNvPr>
          <p:cNvSpPr>
            <a:spLocks noGrp="1"/>
          </p:cNvSpPr>
          <p:nvPr>
            <p:ph idx="1"/>
          </p:nvPr>
        </p:nvSpPr>
        <p:spPr>
          <a:xfrm>
            <a:off x="274320" y="644434"/>
            <a:ext cx="4069080" cy="2908217"/>
          </a:xfrm>
        </p:spPr>
        <p:txBody>
          <a:bodyPr/>
          <a:lstStyle/>
          <a:p>
            <a:pPr lvl="0"/>
            <a:r>
              <a:rPr lang="en-GB" dirty="0"/>
              <a:t>AI vs AI security </a:t>
            </a:r>
          </a:p>
          <a:p>
            <a:pPr lvl="0"/>
            <a:r>
              <a:rPr lang="en-GB" dirty="0"/>
              <a:t>Zero Trust </a:t>
            </a:r>
          </a:p>
          <a:p>
            <a:pPr lvl="0"/>
            <a:r>
              <a:rPr lang="en-GB" dirty="0"/>
              <a:t>behavioural analytics </a:t>
            </a:r>
          </a:p>
          <a:p>
            <a:pPr lvl="0"/>
            <a:r>
              <a:rPr lang="en-GB" dirty="0"/>
              <a:t>cyber resilience </a:t>
            </a:r>
          </a:p>
          <a:p>
            <a:pPr lvl="0"/>
            <a:r>
              <a:rPr lang="en-GB" dirty="0"/>
              <a:t>cloud-native security </a:t>
            </a:r>
          </a:p>
          <a:p>
            <a:pPr lvl="0"/>
            <a:r>
              <a:rPr lang="en-GB" dirty="0"/>
              <a:t>quantum risks </a:t>
            </a:r>
          </a:p>
          <a:p>
            <a:endParaRPr lang="en-GB" dirty="0"/>
          </a:p>
        </p:txBody>
      </p:sp>
      <p:sp>
        <p:nvSpPr>
          <p:cNvPr id="5" name="TextBox 4">
            <a:extLst>
              <a:ext uri="{FF2B5EF4-FFF2-40B4-BE49-F238E27FC236}">
                <a16:creationId xmlns:a16="http://schemas.microsoft.com/office/drawing/2014/main" id="{AE00C0A6-A859-B763-E0DB-4BC76A04C18F}"/>
              </a:ext>
            </a:extLst>
          </p:cNvPr>
          <p:cNvSpPr txBox="1"/>
          <p:nvPr/>
        </p:nvSpPr>
        <p:spPr>
          <a:xfrm>
            <a:off x="76200" y="3733800"/>
            <a:ext cx="8991600" cy="1362937"/>
          </a:xfrm>
          <a:prstGeom prst="rect">
            <a:avLst/>
          </a:prstGeom>
          <a:noFill/>
          <a:ln>
            <a:solidFill>
              <a:schemeClr val="tx1"/>
            </a:solidFill>
          </a:ln>
        </p:spPr>
        <p:txBody>
          <a:bodyPr wrap="square">
            <a:spAutoFit/>
          </a:bodyPr>
          <a:lstStyle/>
          <a:p>
            <a:pPr>
              <a:lnSpc>
                <a:spcPct val="107000"/>
              </a:lnSpc>
              <a:spcAft>
                <a:spcPts val="800"/>
              </a:spcAft>
              <a:buNone/>
            </a:pPr>
            <a:r>
              <a:rPr lang="en-GB" sz="2400" b="1" dirty="0">
                <a:effectLst/>
                <a:latin typeface="Calibri" panose="020F0502020204030204" pitchFamily="34" charset="0"/>
                <a:ea typeface="Calibri" panose="020F0502020204030204" pitchFamily="34" charset="0"/>
                <a:cs typeface="Times New Roman" panose="02020603050405020304" pitchFamily="18" charset="0"/>
              </a:rPr>
              <a:t>Discussion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“Will future security failures be caused more by technology or human decision-making?”</a:t>
            </a:r>
          </a:p>
        </p:txBody>
      </p:sp>
      <p:sp>
        <p:nvSpPr>
          <p:cNvPr id="7" name="TextBox 6">
            <a:extLst>
              <a:ext uri="{FF2B5EF4-FFF2-40B4-BE49-F238E27FC236}">
                <a16:creationId xmlns:a16="http://schemas.microsoft.com/office/drawing/2014/main" id="{314582F7-CE1D-B4F8-F3F9-E59A9661E00E}"/>
              </a:ext>
            </a:extLst>
          </p:cNvPr>
          <p:cNvSpPr txBox="1"/>
          <p:nvPr/>
        </p:nvSpPr>
        <p:spPr>
          <a:xfrm>
            <a:off x="4572000" y="1036046"/>
            <a:ext cx="4511040" cy="338554"/>
          </a:xfrm>
          <a:prstGeom prst="rect">
            <a:avLst/>
          </a:prstGeom>
          <a:noFill/>
        </p:spPr>
        <p:txBody>
          <a:bodyPr wrap="square">
            <a:spAutoFit/>
          </a:bodyPr>
          <a:lstStyle/>
          <a:p>
            <a:r>
              <a:rPr lang="en-GB" sz="1600" dirty="0">
                <a:hlinkClick r:id="rId2"/>
              </a:rPr>
              <a:t>https://www.youtube.com/shorts/UMb1qqps9SA</a:t>
            </a:r>
            <a:r>
              <a:rPr lang="en-GB" sz="1600" dirty="0"/>
              <a:t> </a:t>
            </a:r>
          </a:p>
        </p:txBody>
      </p:sp>
      <p:sp>
        <p:nvSpPr>
          <p:cNvPr id="9" name="TextBox 8">
            <a:extLst>
              <a:ext uri="{FF2B5EF4-FFF2-40B4-BE49-F238E27FC236}">
                <a16:creationId xmlns:a16="http://schemas.microsoft.com/office/drawing/2014/main" id="{520F20DD-9D45-3F0A-31B8-794A87F35CAA}"/>
              </a:ext>
            </a:extLst>
          </p:cNvPr>
          <p:cNvSpPr txBox="1"/>
          <p:nvPr/>
        </p:nvSpPr>
        <p:spPr>
          <a:xfrm>
            <a:off x="762000" y="5181600"/>
            <a:ext cx="6812280" cy="400110"/>
          </a:xfrm>
          <a:prstGeom prst="rect">
            <a:avLst/>
          </a:prstGeom>
          <a:noFill/>
        </p:spPr>
        <p:txBody>
          <a:bodyPr wrap="square">
            <a:spAutoFit/>
          </a:bodyPr>
          <a:lstStyle/>
          <a:p>
            <a:r>
              <a:rPr lang="en-GB" sz="2000" dirty="0">
                <a:hlinkClick r:id="rId3"/>
              </a:rPr>
              <a:t>https://www.youtube.com/shorts/0TIJJuUQhho</a:t>
            </a:r>
            <a:r>
              <a:rPr lang="en-GB" sz="2000" dirty="0"/>
              <a:t> </a:t>
            </a:r>
          </a:p>
        </p:txBody>
      </p:sp>
    </p:spTree>
    <p:extLst>
      <p:ext uri="{BB962C8B-B14F-4D97-AF65-F5344CB8AC3E}">
        <p14:creationId xmlns:p14="http://schemas.microsoft.com/office/powerpoint/2010/main" val="172182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8959B-CA3E-D842-17CB-5FD50FCEA431}"/>
              </a:ext>
            </a:extLst>
          </p:cNvPr>
          <p:cNvSpPr>
            <a:spLocks noGrp="1"/>
          </p:cNvSpPr>
          <p:nvPr>
            <p:ph type="title"/>
          </p:nvPr>
        </p:nvSpPr>
        <p:spPr/>
        <p:txBody>
          <a:bodyPr/>
          <a:lstStyle/>
          <a:p>
            <a:r>
              <a:rPr lang="en-GB" b="1" dirty="0"/>
              <a:t>Reflection</a:t>
            </a:r>
            <a:endParaRPr lang="en-GB" dirty="0"/>
          </a:p>
        </p:txBody>
      </p:sp>
      <p:sp>
        <p:nvSpPr>
          <p:cNvPr id="3" name="Content Placeholder 2">
            <a:extLst>
              <a:ext uri="{FF2B5EF4-FFF2-40B4-BE49-F238E27FC236}">
                <a16:creationId xmlns:a16="http://schemas.microsoft.com/office/drawing/2014/main" id="{1FBD79D0-D790-188A-10D2-62638B46467D}"/>
              </a:ext>
            </a:extLst>
          </p:cNvPr>
          <p:cNvSpPr>
            <a:spLocks noGrp="1"/>
          </p:cNvSpPr>
          <p:nvPr>
            <p:ph idx="1"/>
          </p:nvPr>
        </p:nvSpPr>
        <p:spPr>
          <a:xfrm>
            <a:off x="327259" y="1752600"/>
            <a:ext cx="8763000" cy="2438401"/>
          </a:xfrm>
        </p:spPr>
        <p:txBody>
          <a:bodyPr>
            <a:normAutofit/>
          </a:bodyPr>
          <a:lstStyle/>
          <a:p>
            <a:pPr marL="0" indent="0">
              <a:buNone/>
            </a:pPr>
            <a:r>
              <a:rPr lang="en-GB" dirty="0"/>
              <a:t>What is the single biggest cybersecurity challenge organisations face today?</a:t>
            </a:r>
          </a:p>
          <a:p>
            <a:pPr marL="0" indent="0">
              <a:buNone/>
            </a:pPr>
            <a:endParaRPr lang="en-GB" dirty="0"/>
          </a:p>
          <a:p>
            <a:pPr marL="0" indent="0">
              <a:buNone/>
            </a:pPr>
            <a:r>
              <a:rPr lang="en-US" dirty="0"/>
              <a:t>What is ONE thing your organization could improve immediately?</a:t>
            </a:r>
            <a:endParaRPr lang="en-GB" dirty="0"/>
          </a:p>
        </p:txBody>
      </p:sp>
      <p:sp>
        <p:nvSpPr>
          <p:cNvPr id="5" name="TextBox 4">
            <a:extLst>
              <a:ext uri="{FF2B5EF4-FFF2-40B4-BE49-F238E27FC236}">
                <a16:creationId xmlns:a16="http://schemas.microsoft.com/office/drawing/2014/main" id="{31B4C5A5-F19D-90D6-9E76-7DFC09EF1894}"/>
              </a:ext>
            </a:extLst>
          </p:cNvPr>
          <p:cNvSpPr txBox="1"/>
          <p:nvPr/>
        </p:nvSpPr>
        <p:spPr>
          <a:xfrm>
            <a:off x="685800" y="4461302"/>
            <a:ext cx="7924800" cy="461665"/>
          </a:xfrm>
          <a:prstGeom prst="rect">
            <a:avLst/>
          </a:prstGeom>
          <a:noFill/>
        </p:spPr>
        <p:txBody>
          <a:bodyPr wrap="square">
            <a:spAutoFit/>
          </a:bodyPr>
          <a:lstStyle/>
          <a:p>
            <a:r>
              <a:rPr lang="en-GB" dirty="0">
                <a:hlinkClick r:id="rId3"/>
              </a:rPr>
              <a:t>https://www.youtube.com/watch?v=uvKTMgWRPw4</a:t>
            </a:r>
            <a:r>
              <a:rPr lang="en-GB" dirty="0"/>
              <a:t> </a:t>
            </a:r>
          </a:p>
        </p:txBody>
      </p:sp>
    </p:spTree>
    <p:extLst>
      <p:ext uri="{BB962C8B-B14F-4D97-AF65-F5344CB8AC3E}">
        <p14:creationId xmlns:p14="http://schemas.microsoft.com/office/powerpoint/2010/main" val="2819572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24A27-3235-5117-08F6-8D4D7429A392}"/>
              </a:ext>
            </a:extLst>
          </p:cNvPr>
          <p:cNvSpPr>
            <a:spLocks noGrp="1"/>
          </p:cNvSpPr>
          <p:nvPr>
            <p:ph type="title"/>
          </p:nvPr>
        </p:nvSpPr>
        <p:spPr>
          <a:xfrm>
            <a:off x="45720" y="27709"/>
            <a:ext cx="9052560" cy="505691"/>
          </a:xfrm>
        </p:spPr>
        <p:txBody>
          <a:bodyPr>
            <a:normAutofit fontScale="90000"/>
          </a:bodyPr>
          <a:lstStyle/>
          <a:p>
            <a:r>
              <a:rPr lang="en-GB" dirty="0"/>
              <a:t>Reference Links</a:t>
            </a:r>
          </a:p>
        </p:txBody>
      </p:sp>
      <p:sp>
        <p:nvSpPr>
          <p:cNvPr id="3" name="Content Placeholder 2">
            <a:extLst>
              <a:ext uri="{FF2B5EF4-FFF2-40B4-BE49-F238E27FC236}">
                <a16:creationId xmlns:a16="http://schemas.microsoft.com/office/drawing/2014/main" id="{F8199150-9F3C-CD73-7C24-0FC0DA163BF8}"/>
              </a:ext>
            </a:extLst>
          </p:cNvPr>
          <p:cNvSpPr>
            <a:spLocks noGrp="1"/>
          </p:cNvSpPr>
          <p:nvPr>
            <p:ph idx="1"/>
          </p:nvPr>
        </p:nvSpPr>
        <p:spPr>
          <a:xfrm>
            <a:off x="190500" y="600861"/>
            <a:ext cx="8763000" cy="4047339"/>
          </a:xfrm>
        </p:spPr>
        <p:txBody>
          <a:bodyPr>
            <a:normAutofit fontScale="55000" lnSpcReduction="20000"/>
          </a:bodyPr>
          <a:lstStyle/>
          <a:p>
            <a:pPr marL="0" indent="0">
              <a:buNone/>
            </a:pPr>
            <a:r>
              <a:rPr lang="en-GB" b="1" dirty="0"/>
              <a:t>NIST Cybersecurity Framework</a:t>
            </a:r>
            <a:endParaRPr lang="en-GB" dirty="0"/>
          </a:p>
          <a:p>
            <a:r>
              <a:rPr lang="en-GB" dirty="0"/>
              <a:t>Excellent foundational governance framework.</a:t>
            </a:r>
          </a:p>
          <a:p>
            <a:r>
              <a:rPr lang="en-GB" u="sng" dirty="0">
                <a:hlinkClick r:id="rId2"/>
              </a:rPr>
              <a:t>NIST Cybersecurity Framework</a:t>
            </a:r>
            <a:br>
              <a:rPr lang="en-GB" dirty="0"/>
            </a:br>
            <a:endParaRPr lang="en-GB" dirty="0"/>
          </a:p>
          <a:p>
            <a:pPr marL="0" indent="0">
              <a:buNone/>
            </a:pPr>
            <a:r>
              <a:rPr lang="en-GB" b="1" dirty="0"/>
              <a:t>UK NCSC Board Toolkit</a:t>
            </a:r>
            <a:endParaRPr lang="en-GB" dirty="0"/>
          </a:p>
          <a:p>
            <a:r>
              <a:rPr lang="en-GB" dirty="0"/>
              <a:t>Excellent governance-focused resource.</a:t>
            </a:r>
          </a:p>
          <a:p>
            <a:r>
              <a:rPr lang="en-GB" u="sng" dirty="0">
                <a:hlinkClick r:id="rId3"/>
              </a:rPr>
              <a:t>UK NCSC Board Toolkit</a:t>
            </a:r>
            <a:br>
              <a:rPr lang="en-GB" dirty="0"/>
            </a:br>
            <a:endParaRPr lang="en-GB" dirty="0"/>
          </a:p>
          <a:p>
            <a:pPr marL="0" indent="0">
              <a:buNone/>
            </a:pPr>
            <a:r>
              <a:rPr lang="en-GB" b="1" dirty="0"/>
              <a:t>ENISA Threat Landscape</a:t>
            </a:r>
            <a:endParaRPr lang="en-GB" dirty="0"/>
          </a:p>
          <a:p>
            <a:r>
              <a:rPr lang="en-GB" dirty="0"/>
              <a:t>Strong modern cyber threat overview.</a:t>
            </a:r>
          </a:p>
          <a:p>
            <a:r>
              <a:rPr lang="en-GB" u="sng" dirty="0">
                <a:hlinkClick r:id="rId4"/>
              </a:rPr>
              <a:t>ENISA Threat Landscape</a:t>
            </a:r>
            <a:br>
              <a:rPr lang="en-GB" dirty="0"/>
            </a:br>
            <a:endParaRPr lang="en-GB" dirty="0"/>
          </a:p>
          <a:p>
            <a:pPr marL="0" indent="0">
              <a:buNone/>
            </a:pPr>
            <a:r>
              <a:rPr lang="en-GB" b="1" dirty="0"/>
              <a:t>IBM Cost of a Data Breach Report</a:t>
            </a:r>
            <a:endParaRPr lang="en-GB" dirty="0"/>
          </a:p>
          <a:p>
            <a:r>
              <a:rPr lang="en-GB" dirty="0"/>
              <a:t>Excellent organisational impact discussion.</a:t>
            </a:r>
          </a:p>
          <a:p>
            <a:r>
              <a:rPr lang="en-GB" u="sng" dirty="0">
                <a:hlinkClick r:id="rId5"/>
              </a:rPr>
              <a:t>IBM Cost of a Data Breach Report</a:t>
            </a:r>
            <a:br>
              <a:rPr lang="en-GB" dirty="0"/>
            </a:br>
            <a:endParaRPr lang="en-GB" dirty="0"/>
          </a:p>
          <a:p>
            <a:pPr marL="0" indent="0">
              <a:buNone/>
            </a:pPr>
            <a:r>
              <a:rPr lang="en-GB" b="1" dirty="0"/>
              <a:t>Verizon Data Breach Investigations Report (DBIR)</a:t>
            </a:r>
            <a:endParaRPr lang="en-GB" dirty="0"/>
          </a:p>
          <a:p>
            <a:r>
              <a:rPr lang="en-GB" dirty="0"/>
              <a:t>Excellent for statistics and trends.</a:t>
            </a:r>
          </a:p>
          <a:p>
            <a:r>
              <a:rPr lang="en-GB" u="sng" dirty="0">
                <a:hlinkClick r:id="rId6"/>
              </a:rPr>
              <a:t>Verizon DBIR</a:t>
            </a:r>
            <a:endParaRPr lang="en-GB" u="sng" dirty="0"/>
          </a:p>
          <a:p>
            <a:endParaRPr lang="en-GB" u="sng" dirty="0"/>
          </a:p>
          <a:p>
            <a:endParaRPr lang="en-GB" dirty="0"/>
          </a:p>
        </p:txBody>
      </p:sp>
      <p:sp>
        <p:nvSpPr>
          <p:cNvPr id="5" name="TextBox 4">
            <a:extLst>
              <a:ext uri="{FF2B5EF4-FFF2-40B4-BE49-F238E27FC236}">
                <a16:creationId xmlns:a16="http://schemas.microsoft.com/office/drawing/2014/main" id="{0496A9C4-560A-C15E-8163-A44C2AD1B660}"/>
              </a:ext>
            </a:extLst>
          </p:cNvPr>
          <p:cNvSpPr txBox="1"/>
          <p:nvPr/>
        </p:nvSpPr>
        <p:spPr>
          <a:xfrm>
            <a:off x="202532" y="5105400"/>
            <a:ext cx="8907780" cy="338554"/>
          </a:xfrm>
          <a:prstGeom prst="rect">
            <a:avLst/>
          </a:prstGeom>
          <a:noFill/>
        </p:spPr>
        <p:txBody>
          <a:bodyPr wrap="square">
            <a:spAutoFit/>
          </a:bodyPr>
          <a:lstStyle/>
          <a:p>
            <a:r>
              <a:rPr lang="en-GB" sz="1600" dirty="0">
                <a:hlinkClick r:id="rId7">
                  <a:extLst>
                    <a:ext uri="{A12FA001-AC4F-418D-AE19-62706E023703}">
                      <ahyp:hlinkClr xmlns:ahyp="http://schemas.microsoft.com/office/drawing/2018/hyperlinkcolor" val="tx"/>
                    </a:ext>
                  </a:extLst>
                </a:hlinkClick>
              </a:rPr>
              <a:t>https://learn.microsoft.com/en-us/azure/security/fundamentals/shared-responsibility</a:t>
            </a:r>
            <a:r>
              <a:rPr lang="en-GB" sz="1600" dirty="0"/>
              <a:t> </a:t>
            </a:r>
          </a:p>
        </p:txBody>
      </p:sp>
      <p:sp>
        <p:nvSpPr>
          <p:cNvPr id="7" name="TextBox 6">
            <a:extLst>
              <a:ext uri="{FF2B5EF4-FFF2-40B4-BE49-F238E27FC236}">
                <a16:creationId xmlns:a16="http://schemas.microsoft.com/office/drawing/2014/main" id="{715D0FC8-B4F5-65C3-2BD7-3730C3C7A829}"/>
              </a:ext>
            </a:extLst>
          </p:cNvPr>
          <p:cNvSpPr txBox="1"/>
          <p:nvPr/>
        </p:nvSpPr>
        <p:spPr>
          <a:xfrm>
            <a:off x="190500" y="4922784"/>
            <a:ext cx="7353300" cy="307777"/>
          </a:xfrm>
          <a:prstGeom prst="rect">
            <a:avLst/>
          </a:prstGeom>
          <a:noFill/>
        </p:spPr>
        <p:txBody>
          <a:bodyPr wrap="square">
            <a:spAutoFit/>
          </a:bodyPr>
          <a:lstStyle/>
          <a:p>
            <a:pPr algn="l">
              <a:buNone/>
            </a:pPr>
            <a:r>
              <a:rPr lang="en-US" sz="1400" b="1" i="0" dirty="0">
                <a:solidFill>
                  <a:srgbClr val="161616"/>
                </a:solidFill>
                <a:effectLst/>
                <a:latin typeface="Segoe UI" panose="020B0502040204020203" pitchFamily="34" charset="0"/>
              </a:rPr>
              <a:t>Shared responsibility in the cloud</a:t>
            </a:r>
          </a:p>
        </p:txBody>
      </p:sp>
    </p:spTree>
    <p:extLst>
      <p:ext uri="{BB962C8B-B14F-4D97-AF65-F5344CB8AC3E}">
        <p14:creationId xmlns:p14="http://schemas.microsoft.com/office/powerpoint/2010/main" val="4260490694"/>
      </p:ext>
    </p:extLst>
  </p:cSld>
  <p:clrMapOvr>
    <a:masterClrMapping/>
  </p:clrMapOvr>
</p:sld>
</file>

<file path=ppt/theme/theme1.xml><?xml version="1.0" encoding="utf-8"?>
<a:theme xmlns:a="http://schemas.openxmlformats.org/drawingml/2006/main" name="1_Sam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Russell_4e_ch03</Template>
  <TotalTime>6075</TotalTime>
  <Words>1892</Words>
  <Application>Microsoft Office PowerPoint</Application>
  <PresentationFormat>On-screen Show (4:3)</PresentationFormat>
  <Paragraphs>447</Paragraphs>
  <Slides>21</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Courier New</vt:lpstr>
      <vt:lpstr>Segoe UI</vt:lpstr>
      <vt:lpstr>Wingdings</vt:lpstr>
      <vt:lpstr>1_Sample</vt:lpstr>
      <vt:lpstr>Modern Cybersecurity Governance, Business Risk &amp; Organizational Security </vt:lpstr>
      <vt:lpstr>Learning Objectives</vt:lpstr>
      <vt:lpstr>PROPOSED SESSION FLOW</vt:lpstr>
      <vt:lpstr>Why Cybersecurity is a Business Problem?</vt:lpstr>
      <vt:lpstr>Modern Cyber Threat Landscape</vt:lpstr>
      <vt:lpstr>Business Needs vs Security Needs</vt:lpstr>
      <vt:lpstr>CIA Triad</vt:lpstr>
      <vt:lpstr>Human Factors &amp; Insider Threats </vt:lpstr>
      <vt:lpstr>Governance vs Technical Security</vt:lpstr>
      <vt:lpstr>Comfort Break (12:10 - 12:20)</vt:lpstr>
      <vt:lpstr>Why Organisations Still Get Breached</vt:lpstr>
      <vt:lpstr>Shared Responsibility in Cloud Security</vt:lpstr>
      <vt:lpstr>The Modern CISO Role</vt:lpstr>
      <vt:lpstr>Lunch Break (1-2)</vt:lpstr>
      <vt:lpstr>Assignment Introduction </vt:lpstr>
      <vt:lpstr>Interactive Case Study “The Company That Was Compliant but Still Breached”</vt:lpstr>
      <vt:lpstr>Group Workshop Activity</vt:lpstr>
      <vt:lpstr>Comfort Break (3:15 – 3:25)</vt:lpstr>
      <vt:lpstr>Future of Cybersecurity</vt:lpstr>
      <vt:lpstr>Reflection</vt:lpstr>
      <vt:lpstr>Reference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Information Security</dc:title>
  <dc:creator>Whitman</dc:creator>
  <cp:lastModifiedBy>Carlene Campbell</cp:lastModifiedBy>
  <cp:revision>339</cp:revision>
  <dcterms:created xsi:type="dcterms:W3CDTF">2008-12-13T17:52:47Z</dcterms:created>
  <dcterms:modified xsi:type="dcterms:W3CDTF">2026-05-25T15:46:16Z</dcterms:modified>
</cp:coreProperties>
</file>