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59" r:id="rId5"/>
    <p:sldId id="273" r:id="rId6"/>
    <p:sldId id="260" r:id="rId7"/>
    <p:sldId id="261" r:id="rId8"/>
    <p:sldId id="262" r:id="rId9"/>
    <p:sldId id="265" r:id="rId10"/>
    <p:sldId id="264" r:id="rId11"/>
    <p:sldId id="270" r:id="rId12"/>
    <p:sldId id="266" r:id="rId13"/>
    <p:sldId id="267" r:id="rId14"/>
    <p:sldId id="268" r:id="rId15"/>
    <p:sldId id="269" r:id="rId16"/>
    <p:sldId id="271" r:id="rId17"/>
    <p:sldId id="272" r:id="rId18"/>
    <p:sldId id="274" r:id="rId19"/>
    <p:sldId id="275" r:id="rId20"/>
    <p:sldId id="277" r:id="rId21"/>
    <p:sldId id="278" r:id="rId22"/>
    <p:sldId id="279" r:id="rId23"/>
    <p:sldId id="280" r:id="rId24"/>
  </p:sldIdLst>
  <p:sldSz cx="12192000" cy="6858000"/>
  <p:notesSz cx="6889750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2" d="100"/>
          <a:sy n="62" d="100"/>
        </p:scale>
        <p:origin x="82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7E3291-3359-4484-90AC-31CCD850A8A4}" type="doc">
      <dgm:prSet loTypeId="urn:microsoft.com/office/officeart/2005/8/layout/default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02FA5503-6B99-4821-965A-B787B5768A07}">
      <dgm:prSet custT="1"/>
      <dgm:spPr/>
      <dgm:t>
        <a:bodyPr/>
        <a:lstStyle/>
        <a:p>
          <a:r>
            <a:rPr lang="en-GB" sz="2000" b="1" dirty="0">
              <a:solidFill>
                <a:schemeClr val="tx1"/>
              </a:solidFill>
              <a:latin typeface="+mj-lt"/>
            </a:rPr>
            <a:t>Youth work in itself is an intervention!</a:t>
          </a:r>
          <a:endParaRPr lang="en-US" sz="2000" b="1" dirty="0">
            <a:solidFill>
              <a:schemeClr val="tx1"/>
            </a:solidFill>
            <a:latin typeface="+mj-lt"/>
          </a:endParaRPr>
        </a:p>
      </dgm:t>
    </dgm:pt>
    <dgm:pt modelId="{9DB4E6C9-CA1D-492D-881A-74CF2FEC3665}" type="parTrans" cxnId="{41E9E1FE-59AE-41F3-9153-0FF5B3A6A62E}">
      <dgm:prSet/>
      <dgm:spPr/>
      <dgm:t>
        <a:bodyPr/>
        <a:lstStyle/>
        <a:p>
          <a:endParaRPr lang="en-US"/>
        </a:p>
      </dgm:t>
    </dgm:pt>
    <dgm:pt modelId="{7BD05F4F-7492-4008-93C1-96BC568C5EB9}" type="sibTrans" cxnId="{41E9E1FE-59AE-41F3-9153-0FF5B3A6A62E}">
      <dgm:prSet/>
      <dgm:spPr/>
      <dgm:t>
        <a:bodyPr/>
        <a:lstStyle/>
        <a:p>
          <a:endParaRPr lang="en-US"/>
        </a:p>
      </dgm:t>
    </dgm:pt>
    <dgm:pt modelId="{D1C79365-FA6E-4360-9828-D5858FB7DCA2}">
      <dgm:prSet custT="1"/>
      <dgm:spPr/>
      <dgm:t>
        <a:bodyPr/>
        <a:lstStyle/>
        <a:p>
          <a:r>
            <a:rPr lang="en-GB" sz="2000" dirty="0">
              <a:solidFill>
                <a:schemeClr val="tx1"/>
              </a:solidFill>
            </a:rPr>
            <a:t>Welfare of the child is paramount </a:t>
          </a:r>
          <a:r>
            <a:rPr lang="en-GB" sz="2000" i="1" dirty="0">
              <a:solidFill>
                <a:schemeClr val="tx1"/>
              </a:solidFill>
            </a:rPr>
            <a:t>(</a:t>
          </a:r>
          <a:r>
            <a:rPr lang="en-GB" sz="2000" i="1" dirty="0" err="1">
              <a:solidFill>
                <a:schemeClr val="tx1"/>
              </a:solidFill>
            </a:rPr>
            <a:t>Childrens</a:t>
          </a:r>
          <a:r>
            <a:rPr lang="en-GB" sz="2000" i="1" dirty="0">
              <a:solidFill>
                <a:schemeClr val="tx1"/>
              </a:solidFill>
            </a:rPr>
            <a:t> Act, 1989, 2004</a:t>
          </a:r>
          <a:r>
            <a:rPr lang="en-GB" sz="2000" dirty="0">
              <a:solidFill>
                <a:schemeClr val="tx1"/>
              </a:solidFill>
            </a:rPr>
            <a:t>) </a:t>
          </a:r>
          <a:endParaRPr lang="en-US" sz="2000" dirty="0">
            <a:solidFill>
              <a:schemeClr val="tx1"/>
            </a:solidFill>
          </a:endParaRPr>
        </a:p>
      </dgm:t>
    </dgm:pt>
    <dgm:pt modelId="{8F562960-DA11-4224-A011-9B4DD28F98C3}" type="parTrans" cxnId="{D09FC200-ED24-41BE-9F79-5699E35C7133}">
      <dgm:prSet/>
      <dgm:spPr/>
      <dgm:t>
        <a:bodyPr/>
        <a:lstStyle/>
        <a:p>
          <a:endParaRPr lang="en-US"/>
        </a:p>
      </dgm:t>
    </dgm:pt>
    <dgm:pt modelId="{4666EC64-7735-4B7E-8FB6-E12D6A98F894}" type="sibTrans" cxnId="{D09FC200-ED24-41BE-9F79-5699E35C7133}">
      <dgm:prSet/>
      <dgm:spPr/>
      <dgm:t>
        <a:bodyPr/>
        <a:lstStyle/>
        <a:p>
          <a:endParaRPr lang="en-US"/>
        </a:p>
      </dgm:t>
    </dgm:pt>
    <dgm:pt modelId="{CACC0C27-E4FE-46E1-8EEC-8D54970F0236}">
      <dgm:prSet custT="1"/>
      <dgm:spPr/>
      <dgm:t>
        <a:bodyPr/>
        <a:lstStyle/>
        <a:p>
          <a:r>
            <a:rPr lang="en-GB" sz="1600" dirty="0">
              <a:solidFill>
                <a:schemeClr val="tx1"/>
              </a:solidFill>
            </a:rPr>
            <a:t>Youth work prides itself on staying true to the values and principles set out in the </a:t>
          </a:r>
          <a:r>
            <a:rPr lang="en-GB" sz="1600" i="1" dirty="0">
              <a:solidFill>
                <a:schemeClr val="tx1"/>
              </a:solidFill>
            </a:rPr>
            <a:t>National Occupational standards for Youth Work in Wales (CLD Standards Council, 2019). </a:t>
          </a:r>
          <a:endParaRPr lang="en-US" sz="1600" dirty="0">
            <a:solidFill>
              <a:schemeClr val="tx1"/>
            </a:solidFill>
          </a:endParaRPr>
        </a:p>
      </dgm:t>
    </dgm:pt>
    <dgm:pt modelId="{B5D33082-8CB1-4794-AEB2-DA2EE6B9205F}" type="parTrans" cxnId="{76F44353-0C68-412F-B89B-529C2FCF46AB}">
      <dgm:prSet/>
      <dgm:spPr/>
      <dgm:t>
        <a:bodyPr/>
        <a:lstStyle/>
        <a:p>
          <a:endParaRPr lang="en-US"/>
        </a:p>
      </dgm:t>
    </dgm:pt>
    <dgm:pt modelId="{6C97164F-0858-4A07-918B-831A59B57CC8}" type="sibTrans" cxnId="{76F44353-0C68-412F-B89B-529C2FCF46AB}">
      <dgm:prSet/>
      <dgm:spPr/>
      <dgm:t>
        <a:bodyPr/>
        <a:lstStyle/>
        <a:p>
          <a:endParaRPr lang="en-US"/>
        </a:p>
      </dgm:t>
    </dgm:pt>
    <dgm:pt modelId="{5ADE798B-E920-4708-9245-9D5A1F96FB5C}">
      <dgm:prSet custT="1"/>
      <dgm:spPr/>
      <dgm:t>
        <a:bodyPr/>
        <a:lstStyle/>
        <a:p>
          <a:r>
            <a:rPr lang="en-GB" sz="2000" b="1" dirty="0" err="1">
              <a:solidFill>
                <a:schemeClr val="tx1"/>
              </a:solidFill>
            </a:rPr>
            <a:t>Sapin</a:t>
          </a:r>
          <a:r>
            <a:rPr lang="en-GB" sz="2000" dirty="0">
              <a:solidFill>
                <a:schemeClr val="tx1"/>
              </a:solidFill>
            </a:rPr>
            <a:t> states the foundation of good youth work is building good, trusting relationships </a:t>
          </a:r>
          <a:r>
            <a:rPr lang="en-GB" sz="2000" i="1" dirty="0">
              <a:solidFill>
                <a:schemeClr val="tx1"/>
              </a:solidFill>
            </a:rPr>
            <a:t>(2013, p.62).</a:t>
          </a:r>
          <a:endParaRPr lang="en-US" sz="2000" dirty="0">
            <a:solidFill>
              <a:schemeClr val="tx1"/>
            </a:solidFill>
          </a:endParaRPr>
        </a:p>
      </dgm:t>
    </dgm:pt>
    <dgm:pt modelId="{960EFF55-85A0-4B88-BBA3-B551A337898F}" type="parTrans" cxnId="{B84AB0DF-198D-46AE-AA29-34F9948BDB73}">
      <dgm:prSet/>
      <dgm:spPr/>
      <dgm:t>
        <a:bodyPr/>
        <a:lstStyle/>
        <a:p>
          <a:endParaRPr lang="en-US"/>
        </a:p>
      </dgm:t>
    </dgm:pt>
    <dgm:pt modelId="{0B6AB646-EAEB-4F8D-AE89-2D807FFF6AE0}" type="sibTrans" cxnId="{B84AB0DF-198D-46AE-AA29-34F9948BDB73}">
      <dgm:prSet/>
      <dgm:spPr/>
      <dgm:t>
        <a:bodyPr/>
        <a:lstStyle/>
        <a:p>
          <a:endParaRPr lang="en-US"/>
        </a:p>
      </dgm:t>
    </dgm:pt>
    <dgm:pt modelId="{193EAE99-27E1-4C1E-837D-5656D7929EFA}" type="pres">
      <dgm:prSet presAssocID="{E87E3291-3359-4484-90AC-31CCD850A8A4}" presName="diagram" presStyleCnt="0">
        <dgm:presLayoutVars>
          <dgm:dir/>
          <dgm:resizeHandles val="exact"/>
        </dgm:presLayoutVars>
      </dgm:prSet>
      <dgm:spPr/>
    </dgm:pt>
    <dgm:pt modelId="{428A1B5A-12F8-4F33-98F2-D66822E0C359}" type="pres">
      <dgm:prSet presAssocID="{02FA5503-6B99-4821-965A-B787B5768A07}" presName="node" presStyleLbl="node1" presStyleIdx="0" presStyleCnt="4" custScaleY="414566" custLinFactNeighborX="984" custLinFactNeighborY="-7996">
        <dgm:presLayoutVars>
          <dgm:bulletEnabled val="1"/>
        </dgm:presLayoutVars>
      </dgm:prSet>
      <dgm:spPr/>
    </dgm:pt>
    <dgm:pt modelId="{9D7D2FE2-B73D-4770-9BAF-5180D1CC3BCE}" type="pres">
      <dgm:prSet presAssocID="{7BD05F4F-7492-4008-93C1-96BC568C5EB9}" presName="sibTrans" presStyleCnt="0"/>
      <dgm:spPr/>
    </dgm:pt>
    <dgm:pt modelId="{BCAA6C96-B96A-475C-905E-F70836E8FE05}" type="pres">
      <dgm:prSet presAssocID="{D1C79365-FA6E-4360-9828-D5858FB7DCA2}" presName="node" presStyleLbl="node1" presStyleIdx="1" presStyleCnt="4" custScaleY="375179" custLinFactNeighborX="2423" custLinFactNeighborY="-3516">
        <dgm:presLayoutVars>
          <dgm:bulletEnabled val="1"/>
        </dgm:presLayoutVars>
      </dgm:prSet>
      <dgm:spPr/>
    </dgm:pt>
    <dgm:pt modelId="{3A2671AA-600C-438B-91B2-39CEB5806BA2}" type="pres">
      <dgm:prSet presAssocID="{4666EC64-7735-4B7E-8FB6-E12D6A98F894}" presName="sibTrans" presStyleCnt="0"/>
      <dgm:spPr/>
    </dgm:pt>
    <dgm:pt modelId="{D0ECF5AC-371D-4F6A-9CCA-CE9A40F068F8}" type="pres">
      <dgm:prSet presAssocID="{CACC0C27-E4FE-46E1-8EEC-8D54970F0236}" presName="node" presStyleLbl="node1" presStyleIdx="2" presStyleCnt="4" custScaleY="389538">
        <dgm:presLayoutVars>
          <dgm:bulletEnabled val="1"/>
        </dgm:presLayoutVars>
      </dgm:prSet>
      <dgm:spPr/>
    </dgm:pt>
    <dgm:pt modelId="{2A4F3C77-646A-4B67-9374-F696DF93985D}" type="pres">
      <dgm:prSet presAssocID="{6C97164F-0858-4A07-918B-831A59B57CC8}" presName="sibTrans" presStyleCnt="0"/>
      <dgm:spPr/>
    </dgm:pt>
    <dgm:pt modelId="{DBF5D368-0C2F-4677-9767-36844D9C98F6}" type="pres">
      <dgm:prSet presAssocID="{5ADE798B-E920-4708-9245-9D5A1F96FB5C}" presName="node" presStyleLbl="node1" presStyleIdx="3" presStyleCnt="4" custScaleX="87204" custScaleY="392243">
        <dgm:presLayoutVars>
          <dgm:bulletEnabled val="1"/>
        </dgm:presLayoutVars>
      </dgm:prSet>
      <dgm:spPr/>
    </dgm:pt>
  </dgm:ptLst>
  <dgm:cxnLst>
    <dgm:cxn modelId="{D09FC200-ED24-41BE-9F79-5699E35C7133}" srcId="{E87E3291-3359-4484-90AC-31CCD850A8A4}" destId="{D1C79365-FA6E-4360-9828-D5858FB7DCA2}" srcOrd="1" destOrd="0" parTransId="{8F562960-DA11-4224-A011-9B4DD28F98C3}" sibTransId="{4666EC64-7735-4B7E-8FB6-E12D6A98F894}"/>
    <dgm:cxn modelId="{34DF490B-F9B4-4F9B-8F27-931037EB5804}" type="presOf" srcId="{CACC0C27-E4FE-46E1-8EEC-8D54970F0236}" destId="{D0ECF5AC-371D-4F6A-9CCA-CE9A40F068F8}" srcOrd="0" destOrd="0" presId="urn:microsoft.com/office/officeart/2005/8/layout/default"/>
    <dgm:cxn modelId="{3BAE9E0B-76F6-405E-B027-6683EA894A8A}" type="presOf" srcId="{D1C79365-FA6E-4360-9828-D5858FB7DCA2}" destId="{BCAA6C96-B96A-475C-905E-F70836E8FE05}" srcOrd="0" destOrd="0" presId="urn:microsoft.com/office/officeart/2005/8/layout/default"/>
    <dgm:cxn modelId="{E2517F2A-0D62-4582-95E5-2D44B925AAB8}" type="presOf" srcId="{02FA5503-6B99-4821-965A-B787B5768A07}" destId="{428A1B5A-12F8-4F33-98F2-D66822E0C359}" srcOrd="0" destOrd="0" presId="urn:microsoft.com/office/officeart/2005/8/layout/default"/>
    <dgm:cxn modelId="{5449C960-6385-48C0-B3BC-BC4C2E14E9EF}" type="presOf" srcId="{E87E3291-3359-4484-90AC-31CCD850A8A4}" destId="{193EAE99-27E1-4C1E-837D-5656D7929EFA}" srcOrd="0" destOrd="0" presId="urn:microsoft.com/office/officeart/2005/8/layout/default"/>
    <dgm:cxn modelId="{76F44353-0C68-412F-B89B-529C2FCF46AB}" srcId="{E87E3291-3359-4484-90AC-31CCD850A8A4}" destId="{CACC0C27-E4FE-46E1-8EEC-8D54970F0236}" srcOrd="2" destOrd="0" parTransId="{B5D33082-8CB1-4794-AEB2-DA2EE6B9205F}" sibTransId="{6C97164F-0858-4A07-918B-831A59B57CC8}"/>
    <dgm:cxn modelId="{B84AB0DF-198D-46AE-AA29-34F9948BDB73}" srcId="{E87E3291-3359-4484-90AC-31CCD850A8A4}" destId="{5ADE798B-E920-4708-9245-9D5A1F96FB5C}" srcOrd="3" destOrd="0" parTransId="{960EFF55-85A0-4B88-BBA3-B551A337898F}" sibTransId="{0B6AB646-EAEB-4F8D-AE89-2D807FFF6AE0}"/>
    <dgm:cxn modelId="{BC66D5EF-2233-4A5D-98CC-CD61EA1C36ED}" type="presOf" srcId="{5ADE798B-E920-4708-9245-9D5A1F96FB5C}" destId="{DBF5D368-0C2F-4677-9767-36844D9C98F6}" srcOrd="0" destOrd="0" presId="urn:microsoft.com/office/officeart/2005/8/layout/default"/>
    <dgm:cxn modelId="{41E9E1FE-59AE-41F3-9153-0FF5B3A6A62E}" srcId="{E87E3291-3359-4484-90AC-31CCD850A8A4}" destId="{02FA5503-6B99-4821-965A-B787B5768A07}" srcOrd="0" destOrd="0" parTransId="{9DB4E6C9-CA1D-492D-881A-74CF2FEC3665}" sibTransId="{7BD05F4F-7492-4008-93C1-96BC568C5EB9}"/>
    <dgm:cxn modelId="{D831CDA8-F4DD-4282-9F55-2648753AF50C}" type="presParOf" srcId="{193EAE99-27E1-4C1E-837D-5656D7929EFA}" destId="{428A1B5A-12F8-4F33-98F2-D66822E0C359}" srcOrd="0" destOrd="0" presId="urn:microsoft.com/office/officeart/2005/8/layout/default"/>
    <dgm:cxn modelId="{C8F066BB-68E1-4D9E-A002-80C308F3CB4A}" type="presParOf" srcId="{193EAE99-27E1-4C1E-837D-5656D7929EFA}" destId="{9D7D2FE2-B73D-4770-9BAF-5180D1CC3BCE}" srcOrd="1" destOrd="0" presId="urn:microsoft.com/office/officeart/2005/8/layout/default"/>
    <dgm:cxn modelId="{DEB06521-EC09-4301-BC6B-3759B949C931}" type="presParOf" srcId="{193EAE99-27E1-4C1E-837D-5656D7929EFA}" destId="{BCAA6C96-B96A-475C-905E-F70836E8FE05}" srcOrd="2" destOrd="0" presId="urn:microsoft.com/office/officeart/2005/8/layout/default"/>
    <dgm:cxn modelId="{92ABD7ED-ABA4-4CB9-807B-B2B15E4EF22E}" type="presParOf" srcId="{193EAE99-27E1-4C1E-837D-5656D7929EFA}" destId="{3A2671AA-600C-438B-91B2-39CEB5806BA2}" srcOrd="3" destOrd="0" presId="urn:microsoft.com/office/officeart/2005/8/layout/default"/>
    <dgm:cxn modelId="{2AF45BD0-5F21-4500-B0E0-8247802B9DC4}" type="presParOf" srcId="{193EAE99-27E1-4C1E-837D-5656D7929EFA}" destId="{D0ECF5AC-371D-4F6A-9CCA-CE9A40F068F8}" srcOrd="4" destOrd="0" presId="urn:microsoft.com/office/officeart/2005/8/layout/default"/>
    <dgm:cxn modelId="{22F70561-003F-47C0-B158-CD97448EF8B9}" type="presParOf" srcId="{193EAE99-27E1-4C1E-837D-5656D7929EFA}" destId="{2A4F3C77-646A-4B67-9374-F696DF93985D}" srcOrd="5" destOrd="0" presId="urn:microsoft.com/office/officeart/2005/8/layout/default"/>
    <dgm:cxn modelId="{5D717AED-EFAE-4A26-A344-9C7C074DDD69}" type="presParOf" srcId="{193EAE99-27E1-4C1E-837D-5656D7929EFA}" destId="{DBF5D368-0C2F-4677-9767-36844D9C98F6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67DD45F-0A20-4D20-A394-873B348F8875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E986934-16DB-4230-B446-AF8E0D07B00D}">
      <dgm:prSet/>
      <dgm:spPr/>
      <dgm:t>
        <a:bodyPr/>
        <a:lstStyle/>
        <a:p>
          <a:r>
            <a:rPr lang="en-GB" dirty="0">
              <a:solidFill>
                <a:schemeClr val="tx1"/>
              </a:solidFill>
            </a:rPr>
            <a:t>Prevention strategies against</a:t>
          </a:r>
          <a:r>
            <a:rPr lang="en-GB" dirty="0"/>
            <a:t>:</a:t>
          </a:r>
          <a:endParaRPr lang="en-US" dirty="0"/>
        </a:p>
      </dgm:t>
    </dgm:pt>
    <dgm:pt modelId="{535C500E-B7C7-4504-B44F-BB1247FB253B}" type="parTrans" cxnId="{F664ACDC-5B8C-4A38-90D6-72FDE5E1FDD0}">
      <dgm:prSet/>
      <dgm:spPr/>
      <dgm:t>
        <a:bodyPr/>
        <a:lstStyle/>
        <a:p>
          <a:endParaRPr lang="en-US"/>
        </a:p>
      </dgm:t>
    </dgm:pt>
    <dgm:pt modelId="{B278B675-CDDC-4023-828E-6DA23D264F17}" type="sibTrans" cxnId="{F664ACDC-5B8C-4A38-90D6-72FDE5E1FDD0}">
      <dgm:prSet/>
      <dgm:spPr/>
      <dgm:t>
        <a:bodyPr/>
        <a:lstStyle/>
        <a:p>
          <a:endParaRPr lang="en-US"/>
        </a:p>
      </dgm:t>
    </dgm:pt>
    <dgm:pt modelId="{74D55D0C-7081-4171-A270-226E3B678BD7}">
      <dgm:prSet/>
      <dgm:spPr/>
      <dgm:t>
        <a:bodyPr/>
        <a:lstStyle/>
        <a:p>
          <a:r>
            <a:rPr lang="en-GB" dirty="0">
              <a:solidFill>
                <a:schemeClr val="tx1"/>
              </a:solidFill>
            </a:rPr>
            <a:t>Toxic stress and adversity </a:t>
          </a:r>
          <a:endParaRPr lang="en-US" dirty="0">
            <a:solidFill>
              <a:schemeClr val="tx1"/>
            </a:solidFill>
          </a:endParaRPr>
        </a:p>
      </dgm:t>
    </dgm:pt>
    <dgm:pt modelId="{54D3DA40-B234-4B5C-ACF7-9991EF7F29E3}" type="parTrans" cxnId="{74BD7520-1B4B-4355-A304-C00E9C34541B}">
      <dgm:prSet/>
      <dgm:spPr/>
      <dgm:t>
        <a:bodyPr/>
        <a:lstStyle/>
        <a:p>
          <a:endParaRPr lang="en-US"/>
        </a:p>
      </dgm:t>
    </dgm:pt>
    <dgm:pt modelId="{F3B38951-3071-4C17-B90E-003193377662}" type="sibTrans" cxnId="{74BD7520-1B4B-4355-A304-C00E9C34541B}">
      <dgm:prSet/>
      <dgm:spPr/>
      <dgm:t>
        <a:bodyPr/>
        <a:lstStyle/>
        <a:p>
          <a:endParaRPr lang="en-US"/>
        </a:p>
      </dgm:t>
    </dgm:pt>
    <dgm:pt modelId="{E3166D32-0FD2-49D6-85AE-9DF6343A766D}" type="pres">
      <dgm:prSet presAssocID="{B67DD45F-0A20-4D20-A394-873B348F8875}" presName="outerComposite" presStyleCnt="0">
        <dgm:presLayoutVars>
          <dgm:chMax val="5"/>
          <dgm:dir/>
          <dgm:resizeHandles val="exact"/>
        </dgm:presLayoutVars>
      </dgm:prSet>
      <dgm:spPr/>
    </dgm:pt>
    <dgm:pt modelId="{BE340703-40BC-4E23-B049-7BB0ED614F36}" type="pres">
      <dgm:prSet presAssocID="{B67DD45F-0A20-4D20-A394-873B348F8875}" presName="dummyMaxCanvas" presStyleCnt="0">
        <dgm:presLayoutVars/>
      </dgm:prSet>
      <dgm:spPr/>
    </dgm:pt>
    <dgm:pt modelId="{582D823C-B5FD-4972-A7B7-E151E479AC10}" type="pres">
      <dgm:prSet presAssocID="{B67DD45F-0A20-4D20-A394-873B348F8875}" presName="TwoNodes_1" presStyleLbl="node1" presStyleIdx="0" presStyleCnt="2">
        <dgm:presLayoutVars>
          <dgm:bulletEnabled val="1"/>
        </dgm:presLayoutVars>
      </dgm:prSet>
      <dgm:spPr/>
    </dgm:pt>
    <dgm:pt modelId="{6B7CEDB1-94CA-4B36-8636-BBC7B21DF91C}" type="pres">
      <dgm:prSet presAssocID="{B67DD45F-0A20-4D20-A394-873B348F8875}" presName="TwoNodes_2" presStyleLbl="node1" presStyleIdx="1" presStyleCnt="2">
        <dgm:presLayoutVars>
          <dgm:bulletEnabled val="1"/>
        </dgm:presLayoutVars>
      </dgm:prSet>
      <dgm:spPr/>
    </dgm:pt>
    <dgm:pt modelId="{C0C37A68-3574-42CA-9A1F-A02BCF6561F9}" type="pres">
      <dgm:prSet presAssocID="{B67DD45F-0A20-4D20-A394-873B348F8875}" presName="TwoConn_1-2" presStyleLbl="fgAccFollowNode1" presStyleIdx="0" presStyleCnt="1">
        <dgm:presLayoutVars>
          <dgm:bulletEnabled val="1"/>
        </dgm:presLayoutVars>
      </dgm:prSet>
      <dgm:spPr/>
    </dgm:pt>
    <dgm:pt modelId="{6345CB58-5E21-435E-ABA0-6CEAFF6D2A35}" type="pres">
      <dgm:prSet presAssocID="{B67DD45F-0A20-4D20-A394-873B348F8875}" presName="TwoNodes_1_text" presStyleLbl="node1" presStyleIdx="1" presStyleCnt="2">
        <dgm:presLayoutVars>
          <dgm:bulletEnabled val="1"/>
        </dgm:presLayoutVars>
      </dgm:prSet>
      <dgm:spPr/>
    </dgm:pt>
    <dgm:pt modelId="{59A1CA57-E348-416E-8EA4-20163BC750F0}" type="pres">
      <dgm:prSet presAssocID="{B67DD45F-0A20-4D20-A394-873B348F8875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7EE5D907-7838-4E90-B52A-CA2B4E533929}" type="presOf" srcId="{FE986934-16DB-4230-B446-AF8E0D07B00D}" destId="{6345CB58-5E21-435E-ABA0-6CEAFF6D2A35}" srcOrd="1" destOrd="0" presId="urn:microsoft.com/office/officeart/2005/8/layout/vProcess5"/>
    <dgm:cxn modelId="{74BD7520-1B4B-4355-A304-C00E9C34541B}" srcId="{B67DD45F-0A20-4D20-A394-873B348F8875}" destId="{74D55D0C-7081-4171-A270-226E3B678BD7}" srcOrd="1" destOrd="0" parTransId="{54D3DA40-B234-4B5C-ACF7-9991EF7F29E3}" sibTransId="{F3B38951-3071-4C17-B90E-003193377662}"/>
    <dgm:cxn modelId="{6115D321-6E1A-45F6-AF29-6BDB9000E25F}" type="presOf" srcId="{FE986934-16DB-4230-B446-AF8E0D07B00D}" destId="{582D823C-B5FD-4972-A7B7-E151E479AC10}" srcOrd="0" destOrd="0" presId="urn:microsoft.com/office/officeart/2005/8/layout/vProcess5"/>
    <dgm:cxn modelId="{97ADE225-AE75-4FCA-8D3F-360E7D779FE4}" type="presOf" srcId="{B67DD45F-0A20-4D20-A394-873B348F8875}" destId="{E3166D32-0FD2-49D6-85AE-9DF6343A766D}" srcOrd="0" destOrd="0" presId="urn:microsoft.com/office/officeart/2005/8/layout/vProcess5"/>
    <dgm:cxn modelId="{2B71B47A-DCFB-4DEB-A9AB-020F3218DB30}" type="presOf" srcId="{74D55D0C-7081-4171-A270-226E3B678BD7}" destId="{59A1CA57-E348-416E-8EA4-20163BC750F0}" srcOrd="1" destOrd="0" presId="urn:microsoft.com/office/officeart/2005/8/layout/vProcess5"/>
    <dgm:cxn modelId="{469407A2-79D3-47F7-B43A-66E95356E964}" type="presOf" srcId="{B278B675-CDDC-4023-828E-6DA23D264F17}" destId="{C0C37A68-3574-42CA-9A1F-A02BCF6561F9}" srcOrd="0" destOrd="0" presId="urn:microsoft.com/office/officeart/2005/8/layout/vProcess5"/>
    <dgm:cxn modelId="{7BF08FBD-52D3-4EDA-ADC1-ED1412F33B9E}" type="presOf" srcId="{74D55D0C-7081-4171-A270-226E3B678BD7}" destId="{6B7CEDB1-94CA-4B36-8636-BBC7B21DF91C}" srcOrd="0" destOrd="0" presId="urn:microsoft.com/office/officeart/2005/8/layout/vProcess5"/>
    <dgm:cxn modelId="{F664ACDC-5B8C-4A38-90D6-72FDE5E1FDD0}" srcId="{B67DD45F-0A20-4D20-A394-873B348F8875}" destId="{FE986934-16DB-4230-B446-AF8E0D07B00D}" srcOrd="0" destOrd="0" parTransId="{535C500E-B7C7-4504-B44F-BB1247FB253B}" sibTransId="{B278B675-CDDC-4023-828E-6DA23D264F17}"/>
    <dgm:cxn modelId="{8B297457-8FAE-452A-A503-C8D7D8CA6288}" type="presParOf" srcId="{E3166D32-0FD2-49D6-85AE-9DF6343A766D}" destId="{BE340703-40BC-4E23-B049-7BB0ED614F36}" srcOrd="0" destOrd="0" presId="urn:microsoft.com/office/officeart/2005/8/layout/vProcess5"/>
    <dgm:cxn modelId="{89484D63-66A5-493E-8CD5-72A749E5ADFD}" type="presParOf" srcId="{E3166D32-0FD2-49D6-85AE-9DF6343A766D}" destId="{582D823C-B5FD-4972-A7B7-E151E479AC10}" srcOrd="1" destOrd="0" presId="urn:microsoft.com/office/officeart/2005/8/layout/vProcess5"/>
    <dgm:cxn modelId="{98E105DA-34BF-4EE7-A9E6-4CE437D9013C}" type="presParOf" srcId="{E3166D32-0FD2-49D6-85AE-9DF6343A766D}" destId="{6B7CEDB1-94CA-4B36-8636-BBC7B21DF91C}" srcOrd="2" destOrd="0" presId="urn:microsoft.com/office/officeart/2005/8/layout/vProcess5"/>
    <dgm:cxn modelId="{1E5D3C05-841B-4805-8AE2-B012E3282B79}" type="presParOf" srcId="{E3166D32-0FD2-49D6-85AE-9DF6343A766D}" destId="{C0C37A68-3574-42CA-9A1F-A02BCF6561F9}" srcOrd="3" destOrd="0" presId="urn:microsoft.com/office/officeart/2005/8/layout/vProcess5"/>
    <dgm:cxn modelId="{91C022F5-5ED2-4CEB-8BBD-27FAEEC54FA4}" type="presParOf" srcId="{E3166D32-0FD2-49D6-85AE-9DF6343A766D}" destId="{6345CB58-5E21-435E-ABA0-6CEAFF6D2A35}" srcOrd="4" destOrd="0" presId="urn:microsoft.com/office/officeart/2005/8/layout/vProcess5"/>
    <dgm:cxn modelId="{972217E1-B4AD-408E-B301-20D728876CEA}" type="presParOf" srcId="{E3166D32-0FD2-49D6-85AE-9DF6343A766D}" destId="{59A1CA57-E348-416E-8EA4-20163BC750F0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8A1B5A-12F8-4F33-98F2-D66822E0C359}">
      <dsp:nvSpPr>
        <dsp:cNvPr id="0" name=""/>
        <dsp:cNvSpPr/>
      </dsp:nvSpPr>
      <dsp:spPr>
        <a:xfrm>
          <a:off x="19654" y="0"/>
          <a:ext cx="1443527" cy="359062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solidFill>
                <a:schemeClr val="tx1"/>
              </a:solidFill>
              <a:latin typeface="+mj-lt"/>
            </a:rPr>
            <a:t>Youth work in itself is an intervention!</a:t>
          </a:r>
          <a:endParaRPr lang="en-US" sz="2000" b="1" kern="1200" dirty="0">
            <a:solidFill>
              <a:schemeClr val="tx1"/>
            </a:solidFill>
            <a:latin typeface="+mj-lt"/>
          </a:endParaRPr>
        </a:p>
      </dsp:txBody>
      <dsp:txXfrm>
        <a:off x="19654" y="0"/>
        <a:ext cx="1443527" cy="3590625"/>
      </dsp:txXfrm>
    </dsp:sp>
    <dsp:sp modelId="{BCAA6C96-B96A-475C-905E-F70836E8FE05}">
      <dsp:nvSpPr>
        <dsp:cNvPr id="0" name=""/>
        <dsp:cNvSpPr/>
      </dsp:nvSpPr>
      <dsp:spPr>
        <a:xfrm>
          <a:off x="1628307" y="141947"/>
          <a:ext cx="1443527" cy="324948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tx1"/>
              </a:solidFill>
            </a:rPr>
            <a:t>Welfare of the child is paramount </a:t>
          </a:r>
          <a:r>
            <a:rPr lang="en-GB" sz="2000" i="1" kern="1200" dirty="0">
              <a:solidFill>
                <a:schemeClr val="tx1"/>
              </a:solidFill>
            </a:rPr>
            <a:t>(</a:t>
          </a:r>
          <a:r>
            <a:rPr lang="en-GB" sz="2000" i="1" kern="1200" dirty="0" err="1">
              <a:solidFill>
                <a:schemeClr val="tx1"/>
              </a:solidFill>
            </a:rPr>
            <a:t>Childrens</a:t>
          </a:r>
          <a:r>
            <a:rPr lang="en-GB" sz="2000" i="1" kern="1200" dirty="0">
              <a:solidFill>
                <a:schemeClr val="tx1"/>
              </a:solidFill>
            </a:rPr>
            <a:t> Act, 1989, 2004</a:t>
          </a:r>
          <a:r>
            <a:rPr lang="en-GB" sz="2000" kern="1200" dirty="0">
              <a:solidFill>
                <a:schemeClr val="tx1"/>
              </a:solidFill>
            </a:rPr>
            <a:t>)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1628307" y="141947"/>
        <a:ext cx="1443527" cy="3249487"/>
      </dsp:txXfrm>
    </dsp:sp>
    <dsp:sp modelId="{D0ECF5AC-371D-4F6A-9CCA-CE9A40F068F8}">
      <dsp:nvSpPr>
        <dsp:cNvPr id="0" name=""/>
        <dsp:cNvSpPr/>
      </dsp:nvSpPr>
      <dsp:spPr>
        <a:xfrm>
          <a:off x="3181211" y="110217"/>
          <a:ext cx="1443527" cy="337385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chemeClr val="tx1"/>
              </a:solidFill>
            </a:rPr>
            <a:t>Youth work prides itself on staying true to the values and principles set out in the </a:t>
          </a:r>
          <a:r>
            <a:rPr lang="en-GB" sz="1600" i="1" kern="1200" dirty="0">
              <a:solidFill>
                <a:schemeClr val="tx1"/>
              </a:solidFill>
            </a:rPr>
            <a:t>National Occupational standards for Youth Work in Wales (CLD Standards Council, 2019). 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3181211" y="110217"/>
        <a:ext cx="1443527" cy="3373853"/>
      </dsp:txXfrm>
    </dsp:sp>
    <dsp:sp modelId="{DBF5D368-0C2F-4677-9767-36844D9C98F6}">
      <dsp:nvSpPr>
        <dsp:cNvPr id="0" name=""/>
        <dsp:cNvSpPr/>
      </dsp:nvSpPr>
      <dsp:spPr>
        <a:xfrm>
          <a:off x="4769092" y="98503"/>
          <a:ext cx="1258813" cy="339728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 err="1">
              <a:solidFill>
                <a:schemeClr val="tx1"/>
              </a:solidFill>
            </a:rPr>
            <a:t>Sapin</a:t>
          </a:r>
          <a:r>
            <a:rPr lang="en-GB" sz="2000" kern="1200" dirty="0">
              <a:solidFill>
                <a:schemeClr val="tx1"/>
              </a:solidFill>
            </a:rPr>
            <a:t> states the foundation of good youth work is building good, trusting relationships </a:t>
          </a:r>
          <a:r>
            <a:rPr lang="en-GB" sz="2000" i="1" kern="1200" dirty="0">
              <a:solidFill>
                <a:schemeClr val="tx1"/>
              </a:solidFill>
            </a:rPr>
            <a:t>(2013, p.62).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4769092" y="98503"/>
        <a:ext cx="1258813" cy="33972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2D823C-B5FD-4972-A7B7-E151E479AC10}">
      <dsp:nvSpPr>
        <dsp:cNvPr id="0" name=""/>
        <dsp:cNvSpPr/>
      </dsp:nvSpPr>
      <dsp:spPr>
        <a:xfrm>
          <a:off x="0" y="0"/>
          <a:ext cx="8938260" cy="19581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100" kern="1200" dirty="0">
              <a:solidFill>
                <a:schemeClr val="tx1"/>
              </a:solidFill>
            </a:rPr>
            <a:t>Prevention strategies against</a:t>
          </a:r>
          <a:r>
            <a:rPr lang="en-GB" sz="5100" kern="1200" dirty="0"/>
            <a:t>:</a:t>
          </a:r>
          <a:endParaRPr lang="en-US" sz="5100" kern="1200" dirty="0"/>
        </a:p>
      </dsp:txBody>
      <dsp:txXfrm>
        <a:off x="57351" y="57351"/>
        <a:ext cx="6914408" cy="1843400"/>
      </dsp:txXfrm>
    </dsp:sp>
    <dsp:sp modelId="{6B7CEDB1-94CA-4B36-8636-BBC7B21DF91C}">
      <dsp:nvSpPr>
        <dsp:cNvPr id="0" name=""/>
        <dsp:cNvSpPr/>
      </dsp:nvSpPr>
      <dsp:spPr>
        <a:xfrm>
          <a:off x="1577339" y="2393235"/>
          <a:ext cx="8938260" cy="1958102"/>
        </a:xfrm>
        <a:prstGeom prst="roundRect">
          <a:avLst>
            <a:gd name="adj" fmla="val 1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100" kern="1200" dirty="0">
              <a:solidFill>
                <a:schemeClr val="tx1"/>
              </a:solidFill>
            </a:rPr>
            <a:t>Toxic stress and adversity </a:t>
          </a:r>
          <a:endParaRPr lang="en-US" sz="5100" kern="1200" dirty="0">
            <a:solidFill>
              <a:schemeClr val="tx1"/>
            </a:solidFill>
          </a:endParaRPr>
        </a:p>
      </dsp:txBody>
      <dsp:txXfrm>
        <a:off x="1634690" y="2450586"/>
        <a:ext cx="5973451" cy="1843400"/>
      </dsp:txXfrm>
    </dsp:sp>
    <dsp:sp modelId="{C0C37A68-3574-42CA-9A1F-A02BCF6561F9}">
      <dsp:nvSpPr>
        <dsp:cNvPr id="0" name=""/>
        <dsp:cNvSpPr/>
      </dsp:nvSpPr>
      <dsp:spPr>
        <a:xfrm>
          <a:off x="7665493" y="1539285"/>
          <a:ext cx="1272766" cy="127276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7951865" y="1539285"/>
        <a:ext cx="700022" cy="9577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08A95-AEBE-469E-AF32-CF40742AD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C5608A-148E-47F5-946B-C1ED22A1B3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BD988-F87C-40E1-88E3-CA57ACC26E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A4E17-D395-486A-B459-BED919117060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26657-8C35-4454-927E-505F8B8C0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B51BD4-1F3A-4118-A6D6-765BE1BE9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62FD-0605-45AB-9275-5E63007FD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928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20B443-9C8F-4510-AC44-61008CB4F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A7ABF-8D64-428E-A4FE-A16826D676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129C1C-AC04-4A3E-A174-6E4A31327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A4E17-D395-486A-B459-BED919117060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A3154-8D9B-4766-9367-FBF5B2269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DC2FF5-B12C-4F9E-B617-0373D4FFD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62FD-0605-45AB-9275-5E63007FD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366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36C18-A3E1-41FD-88B0-E7F2034C0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6CFFD7-85E8-4520-BEFD-586599F50D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71DFFD-BD51-4215-957B-1CCDEE358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A4E17-D395-486A-B459-BED919117060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CD64B-4316-4F40-A450-C4543A1E8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2D246B-0DDC-4EEB-BCED-B66D0AC28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62FD-0605-45AB-9275-5E63007FD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120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82CDB-999B-42B9-9719-9E4BC41D4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A2AE42-4158-4723-A373-8E6CC1A062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8BAC78-25C1-4FE0-BCF8-E439644A05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7E3482-4424-4762-8EE0-771AEAB84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A4E17-D395-486A-B459-BED919117060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4C3CF4-DF53-484F-AAD0-9A4F169A0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504BEB-8992-4BBC-8A37-21F96B6CE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62FD-0605-45AB-9275-5E63007FD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517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E5F93-E9D7-4490-9478-CEE455C810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176406-D40C-43BE-A157-B5062E748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712744-ADB7-4194-A363-B1933A27DA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228515-71EA-4919-8C5C-90ED9AF617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4ADB2C-67D5-42FC-A844-3B87F5C9B5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B8479F-2362-4443-AFEB-BF10F37C4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A4E17-D395-486A-B459-BED919117060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6EFB09B-1171-4D0E-BEB6-832716422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D25E273-D8D2-4642-870D-94368B53C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62FD-0605-45AB-9275-5E63007FD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393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17B773-AEEF-4F11-9E52-7583B2C9B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44F15C-4195-48C4-9A02-D6A6B2F80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A4E17-D395-486A-B459-BED919117060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F84543-9FEC-4D8B-859E-F40879777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D8DDF0-3F71-4F80-80E6-A44588EE9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62FD-0605-45AB-9275-5E63007FD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553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9B49F5-2B58-48DF-A336-94267998A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A4E17-D395-486A-B459-BED919117060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5DDD17-645C-46B6-9B19-D61A0E163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45DFAE-D6A4-45B9-AE0D-86968F2EE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62FD-0605-45AB-9275-5E63007FD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640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7E9D3-5C21-418A-A57B-F1535EC96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CC88F5-C604-4A4C-AAF9-90BD87BE4F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319453-BFCE-487E-8A49-3A84AEFCD2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5114F3-2F03-438F-97FB-FD791FCF8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A4E17-D395-486A-B459-BED919117060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A88CA4-17E0-4F65-907A-24BFF8044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1E1D53-7385-4595-9E78-DE05FE9BE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62FD-0605-45AB-9275-5E63007FD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507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D38F2-986C-4B6A-A0E0-B46AAA664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129E83-C8B2-4484-9F28-7B08089FDC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E3F54D-A904-4A26-8E15-A129C9F330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19CBC8-BD3E-4404-BA60-438118AC5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A4E17-D395-486A-B459-BED919117060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58D9AC-6271-4348-B6B4-FC452051A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2524EF-8490-45DF-963A-C98A3842D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62FD-0605-45AB-9275-5E63007FD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146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F91CA-7ACD-4716-A9F0-61E7616D5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265AC3-3513-4887-B9BB-DD146769CF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1B63C2-F8B8-4FB8-A9B6-A6FA9475A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A4E17-D395-486A-B459-BED919117060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30FEB1-2A8D-46AC-A5A1-9F311D4EA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F3580B-7C77-4181-B971-111430F41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62FD-0605-45AB-9275-5E63007FD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787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BC46B4-DAA2-467C-AB21-B3D78D2CEA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E26385-FBE2-4DD2-B2BC-35834CD571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55C729-8A0A-4F39-BE14-77C388DA5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A4E17-D395-486A-B459-BED919117060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2B92F9-F8BF-4C14-9B90-E4AD50E61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2BE2D6-E323-4FBE-A6EB-95815615C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362FD-0605-45AB-9275-5E63007FD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908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E9D8EB-F6D8-423B-B1A6-392E640EB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6BC277-75FA-4244-88F1-B1CAFEEFF2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E01E31-0946-4057-8EB7-ED57E945BC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A4E17-D395-486A-B459-BED919117060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DEB767-60BC-4C5F-AE4C-ABC440D29C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EBC5AC-1119-4596-8327-83BAEF6DCD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1362FD-0605-45AB-9275-5E63007FD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873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2" name="Freeform: Shape 21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4" name="Freeform: Shape 23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6F5C39-F2A2-4FF8-BDB8-B317D99EED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3" y="1999615"/>
            <a:ext cx="9144000" cy="2764028"/>
          </a:xfrm>
        </p:spPr>
        <p:txBody>
          <a:bodyPr anchor="ctr">
            <a:normAutofit/>
          </a:bodyPr>
          <a:lstStyle/>
          <a:p>
            <a:r>
              <a:rPr lang="en-GB" sz="7200" b="1"/>
              <a:t>Presentation for module:ECYW6003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A19F89-6C62-4C65-9E58-AE0C45E979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66912" y="5645150"/>
            <a:ext cx="8258176" cy="631825"/>
          </a:xfrm>
        </p:spPr>
        <p:txBody>
          <a:bodyPr anchor="ctr">
            <a:normAutofit/>
          </a:bodyPr>
          <a:lstStyle/>
          <a:p>
            <a:r>
              <a:rPr lang="en-GB" sz="1500"/>
              <a:t>By Laura Morrissey John :1904214</a:t>
            </a:r>
          </a:p>
          <a:p>
            <a:r>
              <a:rPr lang="en-GB" sz="1500"/>
              <a:t>Date:22</a:t>
            </a:r>
            <a:r>
              <a:rPr lang="en-GB" sz="1500" baseline="30000"/>
              <a:t>nd</a:t>
            </a:r>
            <a:r>
              <a:rPr lang="en-GB" sz="1500"/>
              <a:t> March 2022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8680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444FA1-1C00-4FDC-990C-A648F91528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 fontScale="90000"/>
          </a:bodyPr>
          <a:lstStyle/>
          <a:p>
            <a:r>
              <a:rPr lang="en-GB" sz="5000" b="1" dirty="0">
                <a:latin typeface="+mn-lt"/>
              </a:rPr>
              <a:t>Focus Group: Young people in Care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9871B-AAC6-4111-B859-C0D522C4FE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r>
              <a:rPr lang="en-GB" sz="2400"/>
              <a:t>Adverse childhood Experiences </a:t>
            </a:r>
            <a:r>
              <a:rPr lang="en-GB" sz="2400" i="1"/>
              <a:t>(ACES)</a:t>
            </a:r>
          </a:p>
          <a:p>
            <a:r>
              <a:rPr lang="en-GB" sz="2400"/>
              <a:t>Individual case study of ‘</a:t>
            </a:r>
            <a:r>
              <a:rPr lang="en-GB" sz="2400" i="1"/>
              <a:t>Jack’.</a:t>
            </a:r>
          </a:p>
          <a:p>
            <a:r>
              <a:rPr lang="en-GB" sz="2400"/>
              <a:t>Application of theories </a:t>
            </a:r>
            <a:r>
              <a:rPr lang="en-GB" sz="2400" i="1"/>
              <a:t>(resilience, trauma, adversity and attachment) </a:t>
            </a:r>
            <a:r>
              <a:rPr lang="en-GB" sz="2400"/>
              <a:t>to Jack’s case study.</a:t>
            </a:r>
          </a:p>
          <a:p>
            <a:r>
              <a:rPr lang="en-GB" sz="2400"/>
              <a:t>Role of the youth worker and interventions to reduce or limit risk of further adversity with Young people in care.</a:t>
            </a:r>
          </a:p>
          <a:p>
            <a:r>
              <a:rPr lang="en-GB" sz="2400"/>
              <a:t>Policy, Frameworks and legislation. </a:t>
            </a:r>
          </a:p>
        </p:txBody>
      </p:sp>
    </p:spTree>
    <p:extLst>
      <p:ext uri="{BB962C8B-B14F-4D97-AF65-F5344CB8AC3E}">
        <p14:creationId xmlns:p14="http://schemas.microsoft.com/office/powerpoint/2010/main" val="174513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A9C014-B97C-4AE7-B636-328EDA143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n-GB" sz="3700" b="1" dirty="0">
                <a:latin typeface="+mn-lt"/>
              </a:rPr>
              <a:t>What do we mean by Care?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9E7C9-1213-4773-B96A-FD119EAB11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r>
              <a:rPr lang="en-GB" sz="1700" dirty="0"/>
              <a:t>Differences between </a:t>
            </a:r>
            <a:r>
              <a:rPr lang="en-GB" sz="1700" b="1" dirty="0"/>
              <a:t>‘</a:t>
            </a:r>
            <a:r>
              <a:rPr lang="en-GB" sz="1700" b="1" i="1" dirty="0"/>
              <a:t>looked after’ </a:t>
            </a:r>
            <a:r>
              <a:rPr lang="en-GB" sz="1700" dirty="0"/>
              <a:t>people in foster care, and adopted young people. </a:t>
            </a:r>
          </a:p>
          <a:p>
            <a:pPr marL="0" indent="0">
              <a:buNone/>
            </a:pPr>
            <a:r>
              <a:rPr lang="en-GB" sz="1700" b="1" dirty="0"/>
              <a:t>Foster Care: </a:t>
            </a:r>
          </a:p>
          <a:p>
            <a:r>
              <a:rPr lang="en-GB" sz="1700" dirty="0"/>
              <a:t>Short, Immediate, long term. </a:t>
            </a:r>
          </a:p>
          <a:p>
            <a:r>
              <a:rPr lang="en-GB" sz="1700" dirty="0"/>
              <a:t>Birth parents still have legal parental responsibility.</a:t>
            </a:r>
          </a:p>
          <a:p>
            <a:pPr marL="0" indent="0">
              <a:buNone/>
            </a:pPr>
            <a:r>
              <a:rPr lang="en-GB" sz="1700" b="1" dirty="0"/>
              <a:t>Adopted: </a:t>
            </a:r>
          </a:p>
          <a:p>
            <a:r>
              <a:rPr lang="en-GB" sz="1700" dirty="0"/>
              <a:t>Permanent</a:t>
            </a:r>
          </a:p>
          <a:p>
            <a:r>
              <a:rPr lang="en-GB" sz="1700" dirty="0"/>
              <a:t>Parental responsibility is dissolved.</a:t>
            </a:r>
          </a:p>
          <a:p>
            <a:pPr marL="0" indent="0">
              <a:buNone/>
            </a:pPr>
            <a:r>
              <a:rPr lang="en-GB" sz="1700" dirty="0"/>
              <a:t>                      </a:t>
            </a:r>
            <a:r>
              <a:rPr lang="en-GB" sz="1700" i="1" dirty="0"/>
              <a:t>(Schofield and Simmons, 2009)</a:t>
            </a:r>
          </a:p>
          <a:p>
            <a:pPr marL="0" indent="0">
              <a:buNone/>
            </a:pPr>
            <a:r>
              <a:rPr lang="en-GB" sz="1700" dirty="0"/>
              <a:t>All young people who are aged 18 will no longer be classed as ‘looked after’. </a:t>
            </a:r>
            <a:r>
              <a:rPr lang="en-GB" sz="1700" i="1" dirty="0"/>
              <a:t>(</a:t>
            </a:r>
            <a:r>
              <a:rPr lang="en-GB" sz="1700" i="1" dirty="0" err="1"/>
              <a:t>NSPCC.Org</a:t>
            </a:r>
            <a:r>
              <a:rPr lang="en-GB" sz="1700" i="1" dirty="0"/>
              <a:t>, 2022)</a:t>
            </a:r>
          </a:p>
          <a:p>
            <a:endParaRPr lang="en-GB" sz="17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F867E6-E703-47E8-9F0D-90907B3C6C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76"/>
          <a:stretch/>
        </p:blipFill>
        <p:spPr>
          <a:xfrm>
            <a:off x="5977788" y="2090568"/>
            <a:ext cx="5425410" cy="396807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DAB290E-A6BD-4E5E-B295-047A7DF6C581}"/>
              </a:ext>
            </a:extLst>
          </p:cNvPr>
          <p:cNvSpPr txBox="1"/>
          <p:nvPr/>
        </p:nvSpPr>
        <p:spPr>
          <a:xfrm>
            <a:off x="8733034" y="6058648"/>
            <a:ext cx="2868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/>
              <a:t> Image: CYPNow, (2020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6641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23B486-0B02-4358-A264-B6B6EF0BB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 b="1"/>
              <a:t>Facts and Statistics to consider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751616-7F7B-400D-863C-01DFC12415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r>
              <a:rPr lang="en-GB" sz="2200" dirty="0"/>
              <a:t>Approximately </a:t>
            </a:r>
            <a:r>
              <a:rPr lang="en-GB" sz="2200" b="1" i="1" dirty="0"/>
              <a:t>62% </a:t>
            </a:r>
            <a:r>
              <a:rPr lang="en-GB" sz="2200" dirty="0"/>
              <a:t>of looked after young people are at risk of any type of abuse </a:t>
            </a:r>
            <a:r>
              <a:rPr lang="en-GB" sz="2200" i="1" dirty="0"/>
              <a:t>(sexual, physical, emotional or bullying).(Schofield and Simmons, 2009, p.120)</a:t>
            </a:r>
          </a:p>
          <a:p>
            <a:r>
              <a:rPr lang="en-GB" sz="2200" b="1" i="1" dirty="0"/>
              <a:t>75% </a:t>
            </a:r>
            <a:r>
              <a:rPr lang="en-GB" sz="2200" dirty="0"/>
              <a:t>of mental health disorders develop before the age of 18 </a:t>
            </a:r>
            <a:r>
              <a:rPr lang="en-GB" sz="2200" i="1" dirty="0"/>
              <a:t>(Sanders, 2020)</a:t>
            </a:r>
          </a:p>
          <a:p>
            <a:r>
              <a:rPr lang="en-GB" sz="2200" i="1" dirty="0"/>
              <a:t>Hillier et.al, (2019) </a:t>
            </a:r>
            <a:r>
              <a:rPr lang="en-GB" sz="2200" dirty="0"/>
              <a:t>argues that care givers are unable to adequately support young people in the care setting, which impacts on the emotional, social and educational development of that young person. </a:t>
            </a:r>
          </a:p>
          <a:p>
            <a:r>
              <a:rPr lang="en-GB" sz="2200" dirty="0"/>
              <a:t>Risk of adopted young people facing further adversity such as being pushed back into the care system as a result of lack of support from relevant support networks and organisations. (</a:t>
            </a:r>
            <a:r>
              <a:rPr lang="en-GB" sz="2200" dirty="0" err="1"/>
              <a:t>Letten</a:t>
            </a:r>
            <a:r>
              <a:rPr lang="en-GB" sz="2200" dirty="0"/>
              <a:t>, 2020). </a:t>
            </a:r>
          </a:p>
          <a:p>
            <a:endParaRPr lang="en-GB" sz="2200" i="1" dirty="0"/>
          </a:p>
        </p:txBody>
      </p:sp>
    </p:spTree>
    <p:extLst>
      <p:ext uri="{BB962C8B-B14F-4D97-AF65-F5344CB8AC3E}">
        <p14:creationId xmlns:p14="http://schemas.microsoft.com/office/powerpoint/2010/main" val="28256339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AFA28-25BD-4E0D-80DE-0BBA7991A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24680"/>
          </a:xfrm>
        </p:spPr>
        <p:txBody>
          <a:bodyPr/>
          <a:lstStyle/>
          <a:p>
            <a:r>
              <a:rPr lang="en-GB" b="1" dirty="0">
                <a:latin typeface="+mn-lt"/>
              </a:rPr>
              <a:t>Adverse Childhood Experiences (ACES)</a:t>
            </a:r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8A01E063-30AC-4538-90BC-AA83F18E3E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433" y="1288974"/>
            <a:ext cx="5530467" cy="21813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C25EF46-0EEB-461D-A587-57665A4FFC46}"/>
              </a:ext>
            </a:extLst>
          </p:cNvPr>
          <p:cNvSpPr txBox="1"/>
          <p:nvPr/>
        </p:nvSpPr>
        <p:spPr>
          <a:xfrm>
            <a:off x="5794872" y="6521986"/>
            <a:ext cx="61804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Image Sources (top right to bottom): </a:t>
            </a:r>
            <a:r>
              <a:rPr lang="en-GB" sz="1400" dirty="0" err="1"/>
              <a:t>CCInform</a:t>
            </a:r>
            <a:r>
              <a:rPr lang="en-GB" sz="1400" dirty="0"/>
              <a:t>,(2020), Liverpool CAHMS, (2019).</a:t>
            </a:r>
          </a:p>
        </p:txBody>
      </p:sp>
      <p:pic>
        <p:nvPicPr>
          <p:cNvPr id="12" name="Content Placeholder 11" descr="Diagram&#10;&#10;Description automatically generated">
            <a:extLst>
              <a:ext uri="{FF2B5EF4-FFF2-40B4-BE49-F238E27FC236}">
                <a16:creationId xmlns:a16="http://schemas.microsoft.com/office/drawing/2014/main" id="{1E955782-D035-45CA-99C5-14716D85EB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3569465"/>
            <a:ext cx="5725100" cy="2871108"/>
          </a:xfr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4FC7AF9-173D-41D4-8483-790AFB1DF691}"/>
              </a:ext>
            </a:extLst>
          </p:cNvPr>
          <p:cNvSpPr txBox="1"/>
          <p:nvPr/>
        </p:nvSpPr>
        <p:spPr>
          <a:xfrm>
            <a:off x="242371" y="1371199"/>
            <a:ext cx="572510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Negative, traumatic experience in childhood.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Potential to further disrupt lives of young people if left unaddressed or unmanaged.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Toxic stress.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800" i="1" dirty="0" err="1"/>
              <a:t>Finkelhor</a:t>
            </a:r>
            <a:r>
              <a:rPr lang="en-US" sz="2800" i="1" dirty="0"/>
              <a:t> et, al (2008) </a:t>
            </a:r>
            <a:r>
              <a:rPr lang="en-US" sz="2800" dirty="0"/>
              <a:t>explains that there is a </a:t>
            </a:r>
            <a:r>
              <a:rPr lang="en-US" sz="2800" b="1" i="1" dirty="0"/>
              <a:t>69% </a:t>
            </a:r>
            <a:r>
              <a:rPr lang="en-US" sz="2800" dirty="0"/>
              <a:t>chance Young people already experiencing adversity will go on to experience one or more.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Youth work helps to ‘buffer’ adversity.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5454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72987D-D9E9-4ADA-B7A8-F7F8D910D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n-GB" sz="3700" b="1" dirty="0">
                <a:latin typeface="+mn-lt"/>
              </a:rPr>
              <a:t>Case Study: Jack</a:t>
            </a:r>
            <a:br>
              <a:rPr lang="en-GB" sz="3700" dirty="0">
                <a:latin typeface="+mn-lt"/>
              </a:rPr>
            </a:br>
            <a:r>
              <a:rPr lang="en-GB" sz="3700" dirty="0">
                <a:solidFill>
                  <a:srgbClr val="C00000"/>
                </a:solidFill>
                <a:latin typeface="+mn-lt"/>
              </a:rPr>
              <a:t>*Trigger Warning</a:t>
            </a:r>
            <a:r>
              <a:rPr lang="en-GB" sz="3700" dirty="0">
                <a:solidFill>
                  <a:srgbClr val="C00000"/>
                </a:solidFill>
              </a:rPr>
              <a:t>*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F36CC0-27ED-40A9-943F-CBBF015DE6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r>
              <a:rPr lang="en-GB" sz="2000" dirty="0"/>
              <a:t>23 years old</a:t>
            </a:r>
          </a:p>
          <a:p>
            <a:r>
              <a:rPr lang="en-GB" sz="2000" dirty="0"/>
              <a:t>Father of Three children (two with current partner)- supportive.</a:t>
            </a:r>
          </a:p>
          <a:p>
            <a:r>
              <a:rPr lang="en-GB" sz="2000" dirty="0"/>
              <a:t>Not much success with employment. Currently unemployed</a:t>
            </a:r>
          </a:p>
          <a:p>
            <a:r>
              <a:rPr lang="en-GB" sz="2000" dirty="0"/>
              <a:t>Always seems ‘absent minded’</a:t>
            </a:r>
          </a:p>
          <a:p>
            <a:r>
              <a:rPr lang="en-GB" sz="2000" dirty="0"/>
              <a:t>Constantly in debt. 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Text, whiteboard&#10;&#10;Description automatically generated">
            <a:extLst>
              <a:ext uri="{FF2B5EF4-FFF2-40B4-BE49-F238E27FC236}">
                <a16:creationId xmlns:a16="http://schemas.microsoft.com/office/drawing/2014/main" id="{54CC66C0-309A-4C8C-B38F-2909BF38A96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48" r="15168"/>
          <a:stretch/>
        </p:blipFill>
        <p:spPr>
          <a:xfrm>
            <a:off x="6653755" y="1756944"/>
            <a:ext cx="4399111" cy="42644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57029E7-ECE6-4564-8E8A-BB8135B73BE7}"/>
              </a:ext>
            </a:extLst>
          </p:cNvPr>
          <p:cNvSpPr txBox="1"/>
          <p:nvPr/>
        </p:nvSpPr>
        <p:spPr>
          <a:xfrm>
            <a:off x="5977788" y="5063772"/>
            <a:ext cx="43991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                               Image: </a:t>
            </a:r>
            <a:r>
              <a:rPr lang="en-GB" sz="1400" dirty="0" err="1"/>
              <a:t>MarketingDonut</a:t>
            </a:r>
            <a:r>
              <a:rPr lang="en-GB" sz="1400" dirty="0"/>
              <a:t>, 2022</a:t>
            </a:r>
          </a:p>
        </p:txBody>
      </p:sp>
    </p:spTree>
    <p:extLst>
      <p:ext uri="{BB962C8B-B14F-4D97-AF65-F5344CB8AC3E}">
        <p14:creationId xmlns:p14="http://schemas.microsoft.com/office/powerpoint/2010/main" val="4117164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485271-65DD-480D-8010-7EB97AFE7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n-GB" sz="3700" b="1" dirty="0">
                <a:latin typeface="+mn-lt"/>
              </a:rPr>
              <a:t>Breakdown of Jack’s adversity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BB8C68-17E5-4FAA-959E-F76278AB3E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r>
              <a:rPr lang="en-GB" sz="1900"/>
              <a:t>In foster care from the age of 5 until 18 </a:t>
            </a:r>
          </a:p>
          <a:p>
            <a:r>
              <a:rPr lang="en-GB" sz="1900"/>
              <a:t>Witnessed parental breakdown.</a:t>
            </a:r>
          </a:p>
          <a:p>
            <a:r>
              <a:rPr lang="en-GB" sz="1900"/>
              <a:t>Taken from family- placed 200 miles away from father and brother to live with mother and stepfather.</a:t>
            </a:r>
          </a:p>
          <a:p>
            <a:r>
              <a:rPr lang="en-GB" sz="1900"/>
              <a:t>Suffered emotional and physical abuse by stepfather, which resulted in hospitalization from injuries. </a:t>
            </a:r>
          </a:p>
          <a:p>
            <a:r>
              <a:rPr lang="en-GB" sz="1900"/>
              <a:t>Social services intervention- placed in FOUR different care homes.</a:t>
            </a:r>
          </a:p>
          <a:p>
            <a:r>
              <a:rPr lang="en-GB" sz="1900"/>
              <a:t>Finally settled, with the possibility for adoption, Jack moved 300 miles away.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Image: Lancashire Telegraph (2019)">
            <a:extLst>
              <a:ext uri="{FF2B5EF4-FFF2-40B4-BE49-F238E27FC236}">
                <a16:creationId xmlns:a16="http://schemas.microsoft.com/office/drawing/2014/main" id="{EEB4B0E5-895F-41B3-A1EB-0CBAE64490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1232489"/>
            <a:ext cx="4355602" cy="439238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FA10D7B-5711-4CBC-B17A-A10D2ABF14AA}"/>
              </a:ext>
            </a:extLst>
          </p:cNvPr>
          <p:cNvSpPr txBox="1"/>
          <p:nvPr/>
        </p:nvSpPr>
        <p:spPr>
          <a:xfrm>
            <a:off x="6784521" y="5654173"/>
            <a:ext cx="36120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                    Image: Lancashire Telegraph, 2019</a:t>
            </a:r>
          </a:p>
        </p:txBody>
      </p:sp>
    </p:spTree>
    <p:extLst>
      <p:ext uri="{BB962C8B-B14F-4D97-AF65-F5344CB8AC3E}">
        <p14:creationId xmlns:p14="http://schemas.microsoft.com/office/powerpoint/2010/main" val="38386481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4ACC4A-1CB8-4980-B673-9681F4F62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2963" y="1238080"/>
            <a:ext cx="9849751" cy="1349671"/>
          </a:xfrm>
        </p:spPr>
        <p:txBody>
          <a:bodyPr anchor="b">
            <a:normAutofit/>
          </a:bodyPr>
          <a:lstStyle/>
          <a:p>
            <a:r>
              <a:rPr lang="en-GB" sz="4200" b="1" dirty="0">
                <a:latin typeface="+mn-lt"/>
              </a:rPr>
              <a:t>Maladaptive Behaviour </a:t>
            </a:r>
            <a:r>
              <a:rPr lang="en-GB" sz="3600" b="1" i="1" dirty="0">
                <a:latin typeface="+mn-lt"/>
              </a:rPr>
              <a:t>(Frydenberg and Lewis. 1991</a:t>
            </a:r>
            <a:r>
              <a:rPr lang="en-GB" sz="4200" b="1" i="1" dirty="0">
                <a:latin typeface="+mn-lt"/>
              </a:rPr>
              <a:t>), </a:t>
            </a:r>
            <a:r>
              <a:rPr lang="en-GB" sz="4200" b="1" dirty="0">
                <a:latin typeface="+mn-lt"/>
              </a:rPr>
              <a:t>and Coping Strategies.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836DB-C087-4E5B-8F7F-D135358614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9304" y="2902913"/>
            <a:ext cx="9849751" cy="3032168"/>
          </a:xfrm>
        </p:spPr>
        <p:txBody>
          <a:bodyPr anchor="ctr">
            <a:normAutofit/>
          </a:bodyPr>
          <a:lstStyle/>
          <a:p>
            <a:r>
              <a:rPr lang="en-GB" sz="2000" dirty="0"/>
              <a:t>Engaging in Risky behaviour, (Coleman, 2011, p.214) such as </a:t>
            </a:r>
            <a:r>
              <a:rPr lang="en-GB" sz="2000" i="1" dirty="0"/>
              <a:t>having Sexual relations</a:t>
            </a:r>
            <a:r>
              <a:rPr lang="en-GB" sz="2000" dirty="0"/>
              <a:t>, </a:t>
            </a:r>
            <a:r>
              <a:rPr lang="en-GB" sz="2000" i="1" dirty="0"/>
              <a:t>taking drugs</a:t>
            </a:r>
            <a:r>
              <a:rPr lang="en-GB" sz="2000" dirty="0"/>
              <a:t>, regularly </a:t>
            </a:r>
            <a:r>
              <a:rPr lang="en-GB" sz="2000" i="1" dirty="0"/>
              <a:t>running away.</a:t>
            </a:r>
          </a:p>
          <a:p>
            <a:r>
              <a:rPr lang="en-GB" sz="2000" dirty="0"/>
              <a:t>Emotional and physical  impact: </a:t>
            </a:r>
            <a:r>
              <a:rPr lang="en-GB" sz="2000" i="1" dirty="0"/>
              <a:t>Bed wetting</a:t>
            </a:r>
            <a:r>
              <a:rPr lang="en-GB" sz="2000" dirty="0"/>
              <a:t>, </a:t>
            </a:r>
            <a:r>
              <a:rPr lang="en-GB" sz="2000" i="1" dirty="0"/>
              <a:t>sleep disorders </a:t>
            </a:r>
            <a:r>
              <a:rPr lang="en-GB" sz="2000" dirty="0"/>
              <a:t>and </a:t>
            </a:r>
            <a:r>
              <a:rPr lang="en-GB" sz="2000" i="1" dirty="0"/>
              <a:t>denial and shame. </a:t>
            </a:r>
          </a:p>
          <a:p>
            <a:r>
              <a:rPr lang="en-GB" sz="2000" dirty="0"/>
              <a:t> The Children’s Act (1989) contradicting policy? </a:t>
            </a:r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5801052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6ECA6DCB-B7E1-40A9-9524-540C6DA40B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B89775-6B61-4838-8E5D-1F46A9974B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5279408" cy="1128068"/>
          </a:xfrm>
        </p:spPr>
        <p:txBody>
          <a:bodyPr anchor="ctr">
            <a:normAutofit/>
          </a:bodyPr>
          <a:lstStyle/>
          <a:p>
            <a:r>
              <a:rPr lang="en-GB" sz="3700" b="1" dirty="0">
                <a:latin typeface="+mn-lt"/>
              </a:rPr>
              <a:t>Resilience and Attachment theory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123821"/>
            <a:ext cx="4975066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1E9111-22F2-4A3E-8AB8-858B201470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5278066" cy="3979585"/>
          </a:xfrm>
        </p:spPr>
        <p:txBody>
          <a:bodyPr anchor="ctr">
            <a:normAutofit/>
          </a:bodyPr>
          <a:lstStyle/>
          <a:p>
            <a:r>
              <a:rPr lang="en-GB" sz="2000" dirty="0"/>
              <a:t>Resilience is the ability to ‘</a:t>
            </a:r>
            <a:r>
              <a:rPr lang="en-GB" sz="2000" i="1" dirty="0"/>
              <a:t>bounce back’ </a:t>
            </a:r>
            <a:r>
              <a:rPr lang="en-GB" sz="2000" dirty="0"/>
              <a:t>from adversity. </a:t>
            </a:r>
          </a:p>
          <a:p>
            <a:r>
              <a:rPr lang="en-GB" sz="2000" dirty="0"/>
              <a:t>Resilience can be  pre-determined by attachments made in early childhood. </a:t>
            </a:r>
          </a:p>
          <a:p>
            <a:r>
              <a:rPr lang="en-GB" sz="2000" dirty="0"/>
              <a:t>Social and Environmental factors can impact on a young person’s resilience </a:t>
            </a:r>
            <a:r>
              <a:rPr lang="en-GB" sz="2000" i="1" dirty="0"/>
              <a:t>(Hobart and Frankel, 2009, p.35).</a:t>
            </a:r>
          </a:p>
          <a:p>
            <a:r>
              <a:rPr lang="en-GB" sz="2000" dirty="0"/>
              <a:t>Girls and Boys different coping styles </a:t>
            </a:r>
            <a:r>
              <a:rPr lang="en-GB" sz="2000" i="1" dirty="0"/>
              <a:t>(Frydenberg and Lewis, 1991). </a:t>
            </a:r>
          </a:p>
          <a:p>
            <a:endParaRPr lang="en-GB" sz="20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7447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15E2DC28-7E68-4074-8B22-6661C313DA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28" r="2" b="7887"/>
          <a:stretch/>
        </p:blipFill>
        <p:spPr>
          <a:xfrm>
            <a:off x="7083423" y="581892"/>
            <a:ext cx="4397433" cy="2518756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8CB5D2D7-DF65-4E86-BFBA-FFB9B5ACEB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05479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6723C89E-72E0-4B77-831F-A1E2CB18EAD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89" r="-3" b="-3"/>
          <a:stretch/>
        </p:blipFill>
        <p:spPr>
          <a:xfrm>
            <a:off x="7083423" y="3707894"/>
            <a:ext cx="4395569" cy="251875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1CF30E5-1A97-4962-95D3-E235096B912B}"/>
              </a:ext>
            </a:extLst>
          </p:cNvPr>
          <p:cNvSpPr txBox="1"/>
          <p:nvPr/>
        </p:nvSpPr>
        <p:spPr>
          <a:xfrm>
            <a:off x="231355" y="6510969"/>
            <a:ext cx="116028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400" dirty="0"/>
              <a:t>Image Sources: John Bowlby (1969) ‘Internal working model’, top right. Resilience, ‘Nottingham Trent University, (2022) Bottom Right.</a:t>
            </a:r>
            <a:endParaRPr lang="en-GB" sz="1400"/>
          </a:p>
        </p:txBody>
      </p:sp>
    </p:spTree>
    <p:extLst>
      <p:ext uri="{BB962C8B-B14F-4D97-AF65-F5344CB8AC3E}">
        <p14:creationId xmlns:p14="http://schemas.microsoft.com/office/powerpoint/2010/main" val="285256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28D31E1B-0407-4223-9642-0B642CBF57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062849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656150"/>
            <a:ext cx="5672667" cy="14315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C24DCA-FA40-4A44-A840-355FDCB52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73940"/>
            <a:ext cx="5052369" cy="1035781"/>
          </a:xfrm>
        </p:spPr>
        <p:txBody>
          <a:bodyPr anchor="ctr">
            <a:normAutofit/>
          </a:bodyPr>
          <a:lstStyle/>
          <a:p>
            <a:r>
              <a:rPr lang="en-GB" sz="3300" b="1" dirty="0">
                <a:latin typeface="+mn-lt"/>
              </a:rPr>
              <a:t>Protective Factors and Risk Factors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5E5BC-1D95-44A4-8631-0863F1551C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16" y="2143009"/>
            <a:ext cx="6603283" cy="4396990"/>
          </a:xfrm>
        </p:spPr>
        <p:txBody>
          <a:bodyPr anchor="ctr">
            <a:normAutofit fontScale="92500" lnSpcReduction="10000"/>
          </a:bodyPr>
          <a:lstStyle/>
          <a:p>
            <a:r>
              <a:rPr lang="en-GB" sz="2600" dirty="0"/>
              <a:t>According to </a:t>
            </a:r>
            <a:r>
              <a:rPr lang="en-GB" sz="2600" i="1" dirty="0"/>
              <a:t>Protective factors approaches in child welfare </a:t>
            </a:r>
            <a:r>
              <a:rPr lang="en-GB" sz="2600" dirty="0"/>
              <a:t>framework (2020), and Bronfenbrenner’s ‘</a:t>
            </a:r>
            <a:r>
              <a:rPr lang="en-GB" sz="2600" i="1" dirty="0"/>
              <a:t>Ecological system theories model’ </a:t>
            </a:r>
            <a:r>
              <a:rPr lang="en-GB" sz="2600" dirty="0"/>
              <a:t>(1979)</a:t>
            </a:r>
          </a:p>
          <a:p>
            <a:pPr marL="0" indent="0">
              <a:buNone/>
            </a:pPr>
            <a:r>
              <a:rPr lang="en-GB" sz="2600" dirty="0"/>
              <a:t>Young people can be directly and indirectly affected by various factors that impact on their overall development and wellbeing. </a:t>
            </a:r>
          </a:p>
          <a:p>
            <a:pPr marL="0" indent="0">
              <a:buNone/>
            </a:pPr>
            <a:r>
              <a:rPr lang="en-GB" sz="2600" b="1" dirty="0"/>
              <a:t>Positive attributes:</a:t>
            </a:r>
          </a:p>
          <a:p>
            <a:r>
              <a:rPr lang="en-GB" sz="2600" i="1" dirty="0"/>
              <a:t>Individual</a:t>
            </a:r>
          </a:p>
          <a:p>
            <a:r>
              <a:rPr lang="en-GB" sz="2600" i="1" dirty="0"/>
              <a:t>Family </a:t>
            </a:r>
          </a:p>
          <a:p>
            <a:r>
              <a:rPr lang="en-GB" sz="2600" i="1" dirty="0"/>
              <a:t>Community</a:t>
            </a:r>
          </a:p>
          <a:p>
            <a:pPr marL="0" indent="0">
              <a:buNone/>
            </a:pPr>
            <a:r>
              <a:rPr lang="en-GB" sz="1900" dirty="0"/>
              <a:t>(</a:t>
            </a:r>
            <a:r>
              <a:rPr lang="en-GB" sz="1900" dirty="0" err="1"/>
              <a:t>Garmezy</a:t>
            </a:r>
            <a:r>
              <a:rPr lang="en-GB" sz="1900" dirty="0"/>
              <a:t> and Rutter, 1983).</a:t>
            </a:r>
          </a:p>
          <a:p>
            <a:pPr marL="0" indent="0">
              <a:buNone/>
            </a:pPr>
            <a:endParaRPr lang="en-GB" sz="17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0E96339-907C-46C3-99AC-31179B6F0E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16299" y="608401"/>
            <a:ext cx="4637502" cy="559344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92240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7F33F361-E301-46CA-9B0F-AE8E3C2DE1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520" y="3120232"/>
            <a:ext cx="3737986" cy="27099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91FAF96-D9AA-421C-A196-DA29E7512A9F}"/>
              </a:ext>
            </a:extLst>
          </p:cNvPr>
          <p:cNvSpPr txBox="1"/>
          <p:nvPr/>
        </p:nvSpPr>
        <p:spPr>
          <a:xfrm>
            <a:off x="3150824" y="6033943"/>
            <a:ext cx="8622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Image Sources from bottom to top: Bronfenbrenner’s ‘</a:t>
            </a:r>
            <a:r>
              <a:rPr lang="en-GB" sz="1400" i="1" dirty="0"/>
              <a:t>Ecological system theories model (1968), </a:t>
            </a:r>
            <a:r>
              <a:rPr lang="en-GB" sz="1400" dirty="0" err="1"/>
              <a:t>Researchgate</a:t>
            </a:r>
            <a:r>
              <a:rPr lang="en-GB" sz="1400" dirty="0"/>
              <a:t>, (2016). </a:t>
            </a:r>
            <a:r>
              <a:rPr lang="en-GB" sz="1400" i="1" dirty="0"/>
              <a:t>National </a:t>
            </a:r>
            <a:r>
              <a:rPr lang="en-GB" sz="1400" i="1" dirty="0" err="1"/>
              <a:t>Insititute</a:t>
            </a:r>
            <a:r>
              <a:rPr lang="en-GB" sz="1400" i="1" dirty="0"/>
              <a:t> on Drug Abuse, </a:t>
            </a:r>
            <a:r>
              <a:rPr lang="en-GB" sz="1400" dirty="0"/>
              <a:t>(2002)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6EB10BE8-5ED3-4CF0-81FB-C2E4D371E1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4808" y="401753"/>
            <a:ext cx="3516805" cy="230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2297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14">
            <a:extLst>
              <a:ext uri="{FF2B5EF4-FFF2-40B4-BE49-F238E27FC236}">
                <a16:creationId xmlns:a16="http://schemas.microsoft.com/office/drawing/2014/main" id="{26CAED0A-2A45-4C9C-BCDD-21A8A092C5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86E26B-19C5-4B6B-A50F-97B8904F4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kern="1200" dirty="0" err="1">
                <a:solidFill>
                  <a:schemeClr val="tx1"/>
                </a:solidFill>
                <a:latin typeface="+mn-lt"/>
                <a:ea typeface="+mj-ea"/>
                <a:cs typeface="+mj-cs"/>
              </a:rPr>
              <a:t>Adolescence:already</a:t>
            </a:r>
            <a:r>
              <a:rPr lang="en-US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 a tough time for young people</a:t>
            </a:r>
          </a:p>
        </p:txBody>
      </p:sp>
      <p:sp>
        <p:nvSpPr>
          <p:cNvPr id="26" name="Rectangle 16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18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B00ADF-8363-4C58-9C67-A29BFCCD231D}"/>
              </a:ext>
            </a:extLst>
          </p:cNvPr>
          <p:cNvSpPr txBox="1"/>
          <p:nvPr/>
        </p:nvSpPr>
        <p:spPr>
          <a:xfrm>
            <a:off x="793660" y="2599509"/>
            <a:ext cx="4160725" cy="35989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Adolescence is a transitional phase (Coleman, 2011, P.10)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Physical and Psychological changes as a result of the developing brain and puberty. (Casey and Jones, 2011).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Impact these changes have on the social, emotional and educational lives of our young people.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ACEs adds to pressure and result in Toxic stress which has a destructive impact on brain development</a:t>
            </a:r>
            <a:r>
              <a:rPr lang="en-US" sz="1900" i="1" dirty="0"/>
              <a:t>.(Center on the developing child, 2022). </a:t>
            </a:r>
          </a:p>
        </p:txBody>
      </p:sp>
      <p:pic>
        <p:nvPicPr>
          <p:cNvPr id="9" name="Picture 8" descr="Diagram&#10;&#10;Description automatically generated">
            <a:extLst>
              <a:ext uri="{FF2B5EF4-FFF2-40B4-BE49-F238E27FC236}">
                <a16:creationId xmlns:a16="http://schemas.microsoft.com/office/drawing/2014/main" id="{4322743D-F50E-4213-BAA4-C214518A206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01" r="8812" b="-3"/>
          <a:stretch/>
        </p:blipFill>
        <p:spPr>
          <a:xfrm>
            <a:off x="8414430" y="2559048"/>
            <a:ext cx="2741805" cy="3639450"/>
          </a:xfrm>
          <a:prstGeom prst="rect">
            <a:avLst/>
          </a:prstGeom>
        </p:spPr>
      </p:pic>
      <p:sp>
        <p:nvSpPr>
          <p:cNvPr id="28" name="Rectangle 20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984146-C1C7-4944-B5B1-D8F0AE5634EA}"/>
              </a:ext>
            </a:extLst>
          </p:cNvPr>
          <p:cNvSpPr txBox="1"/>
          <p:nvPr/>
        </p:nvSpPr>
        <p:spPr>
          <a:xfrm>
            <a:off x="-2" y="6323682"/>
            <a:ext cx="11783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                                                Image Sources: Right to Left: Dreamstime.com, (2022). Lets talk science, (2019)</a:t>
            </a:r>
          </a:p>
        </p:txBody>
      </p:sp>
      <p:pic>
        <p:nvPicPr>
          <p:cNvPr id="8" name="Content Placeholder 7" descr="A picture containing building, outdoor, person, stone&#10;&#10;Description automatically generated">
            <a:extLst>
              <a:ext uri="{FF2B5EF4-FFF2-40B4-BE49-F238E27FC236}">
                <a16:creationId xmlns:a16="http://schemas.microsoft.com/office/drawing/2014/main" id="{3CE6B10A-8775-4065-9E25-AA1487431F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799" y="2905727"/>
            <a:ext cx="3378293" cy="3031659"/>
          </a:xfrm>
        </p:spPr>
      </p:pic>
    </p:spTree>
    <p:extLst>
      <p:ext uri="{BB962C8B-B14F-4D97-AF65-F5344CB8AC3E}">
        <p14:creationId xmlns:p14="http://schemas.microsoft.com/office/powerpoint/2010/main" val="35352461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DE8EE2-E4BB-4E9A-94A7-4BAAC79D0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 fontScale="90000"/>
          </a:bodyPr>
          <a:lstStyle/>
          <a:p>
            <a:r>
              <a:rPr lang="en-GB" sz="3700" b="1" dirty="0">
                <a:latin typeface="+mn-lt"/>
              </a:rPr>
              <a:t>The unique role of youth work/youth worker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B5E001-D267-4E1C-AFFB-DAA9F86636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r>
              <a:rPr lang="en-GB" sz="2000"/>
              <a:t>Youth work puts young people at the centre of everything we aim to do. </a:t>
            </a:r>
          </a:p>
          <a:p>
            <a:r>
              <a:rPr lang="en-GB" sz="2000"/>
              <a:t>Strive to protect and enhance the holistic wellbeing of young people whilst providing opportunities that allow young people to thrive. </a:t>
            </a:r>
          </a:p>
          <a:p>
            <a:r>
              <a:rPr lang="en-GB" sz="2000"/>
              <a:t>Youth work cares about how young people feel.</a:t>
            </a:r>
          </a:p>
          <a:p>
            <a:endParaRPr lang="en-GB" sz="2000"/>
          </a:p>
          <a:p>
            <a:r>
              <a:rPr lang="en-GB" sz="2000"/>
              <a:t>To help Buffer young people against adversity…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shoes&#10;&#10;Description automatically generated with low confidence">
            <a:extLst>
              <a:ext uri="{FF2B5EF4-FFF2-40B4-BE49-F238E27FC236}">
                <a16:creationId xmlns:a16="http://schemas.microsoft.com/office/drawing/2014/main" id="{835797F1-034A-41B7-8A38-09B06305935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3" r="23985" b="2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37B059-DCA6-4B57-AF03-375C0CC2E1CE}"/>
              </a:ext>
            </a:extLst>
          </p:cNvPr>
          <p:cNvSpPr txBox="1"/>
          <p:nvPr/>
        </p:nvSpPr>
        <p:spPr>
          <a:xfrm>
            <a:off x="6466901" y="6058648"/>
            <a:ext cx="522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Image: Letham4all, (2021)</a:t>
            </a:r>
          </a:p>
        </p:txBody>
      </p:sp>
    </p:spTree>
    <p:extLst>
      <p:ext uri="{BB962C8B-B14F-4D97-AF65-F5344CB8AC3E}">
        <p14:creationId xmlns:p14="http://schemas.microsoft.com/office/powerpoint/2010/main" val="40639862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37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ight Triangle 39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BB486E-2BB9-4A37-93FF-9EE6D40B16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3356" y="1188637"/>
            <a:ext cx="9984615" cy="1597228"/>
          </a:xfrm>
        </p:spPr>
        <p:txBody>
          <a:bodyPr>
            <a:normAutofit/>
          </a:bodyPr>
          <a:lstStyle/>
          <a:p>
            <a:r>
              <a:rPr lang="en-GB" sz="4000" b="1" dirty="0">
                <a:latin typeface="+mn-lt"/>
              </a:rPr>
              <a:t>What support do young people need from youth work, and how do we intervene?</a:t>
            </a:r>
          </a:p>
        </p:txBody>
      </p:sp>
      <p:pic>
        <p:nvPicPr>
          <p:cNvPr id="6" name="Picture 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40678E0-243E-4BCA-BBEB-51EC3DBBC0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357" y="3414519"/>
            <a:ext cx="3533985" cy="1935813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6398F83-D5BA-A2CD-F5FB-EBBF77F025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1683942"/>
              </p:ext>
            </p:extLst>
          </p:nvPr>
        </p:nvGraphicFramePr>
        <p:xfrm>
          <a:off x="5255260" y="2527443"/>
          <a:ext cx="6033357" cy="35942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412D790-F105-4077-8F30-E643098E1C2F}"/>
              </a:ext>
            </a:extLst>
          </p:cNvPr>
          <p:cNvSpPr txBox="1"/>
          <p:nvPr/>
        </p:nvSpPr>
        <p:spPr>
          <a:xfrm>
            <a:off x="903383" y="5783855"/>
            <a:ext cx="416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Image: </a:t>
            </a:r>
            <a:r>
              <a:rPr lang="en-GB" dirty="0" err="1"/>
              <a:t>YouthLinkScotland</a:t>
            </a:r>
            <a:r>
              <a:rPr lang="en-GB" dirty="0"/>
              <a:t>, (2019)</a:t>
            </a:r>
          </a:p>
        </p:txBody>
      </p:sp>
    </p:spTree>
    <p:extLst>
      <p:ext uri="{BB962C8B-B14F-4D97-AF65-F5344CB8AC3E}">
        <p14:creationId xmlns:p14="http://schemas.microsoft.com/office/powerpoint/2010/main" val="15075780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4B457D3C-0A50-18E4-855B-20176832AF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2211" b="351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F8E65C0-B9FD-3819-CD98-DF142A5A2D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09446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882956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D317C5-34EF-4FC2-9C86-049286A946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184935"/>
            <a:ext cx="6906491" cy="6673065"/>
          </a:xfrm>
        </p:spPr>
        <p:txBody>
          <a:bodyPr anchor="ctr">
            <a:noAutofit/>
          </a:bodyPr>
          <a:lstStyle/>
          <a:p>
            <a:r>
              <a:rPr lang="en-GB" sz="3200" dirty="0"/>
              <a:t>Take a ‘</a:t>
            </a:r>
            <a:r>
              <a:rPr lang="en-GB" sz="3200" i="1" dirty="0"/>
              <a:t>strength based approach’(2012).</a:t>
            </a:r>
          </a:p>
          <a:p>
            <a:r>
              <a:rPr lang="en-GB" sz="3200" dirty="0"/>
              <a:t>Incorporating the ‘Five ways to wellbeing’ (NEF, 2008) throughout practice.</a:t>
            </a:r>
          </a:p>
          <a:p>
            <a:r>
              <a:rPr lang="en-GB" sz="3200" dirty="0"/>
              <a:t>Promoting young people’s rights (UNCRC, 1989).</a:t>
            </a:r>
          </a:p>
          <a:p>
            <a:r>
              <a:rPr lang="en-GB" sz="3200" dirty="0"/>
              <a:t>Safeguarding an protecting young people:</a:t>
            </a:r>
          </a:p>
          <a:p>
            <a:pPr marL="0" indent="0">
              <a:buNone/>
            </a:pPr>
            <a:r>
              <a:rPr lang="en-GB" sz="3200" i="1" dirty="0"/>
              <a:t>Summary of the functional map for youth Work in Wales (CLD Standards Council, Scotland, 2019)</a:t>
            </a:r>
          </a:p>
        </p:txBody>
      </p:sp>
    </p:spTree>
    <p:extLst>
      <p:ext uri="{BB962C8B-B14F-4D97-AF65-F5344CB8AC3E}">
        <p14:creationId xmlns:p14="http://schemas.microsoft.com/office/powerpoint/2010/main" val="914892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517F6-DF90-4BC3-89AD-5DF41BDAA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 sz="4100" b="1" dirty="0">
                <a:latin typeface="+mn-lt"/>
              </a:rPr>
              <a:t>Youth work settings and contexts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D747E9-5DA0-4B8C-97B6-62C55ACF31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GB" dirty="0"/>
              <a:t>Youth clubs as a preventative measure.</a:t>
            </a:r>
          </a:p>
          <a:p>
            <a:r>
              <a:rPr lang="en-GB" dirty="0"/>
              <a:t>Targeted Youth provision</a:t>
            </a:r>
          </a:p>
          <a:p>
            <a:r>
              <a:rPr lang="en-GB" dirty="0"/>
              <a:t>Learning skills and Resilience work </a:t>
            </a:r>
          </a:p>
          <a:p>
            <a:r>
              <a:rPr lang="en-GB" dirty="0"/>
              <a:t>Youth Engagement work</a:t>
            </a:r>
          </a:p>
          <a:p>
            <a:r>
              <a:rPr lang="en-GB" dirty="0"/>
              <a:t>Multi- agency working</a:t>
            </a:r>
          </a:p>
          <a:p>
            <a:r>
              <a:rPr lang="en-GB" dirty="0"/>
              <a:t>Advocates for young people</a:t>
            </a:r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9244E48F-2D06-4D14-95E7-B39BA1CF4A8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3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D619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E33E9EB-2D83-482A-B58E-D4606F197E0D}"/>
              </a:ext>
            </a:extLst>
          </p:cNvPr>
          <p:cNvSpPr txBox="1"/>
          <p:nvPr/>
        </p:nvSpPr>
        <p:spPr>
          <a:xfrm>
            <a:off x="7199440" y="6172201"/>
            <a:ext cx="4992560" cy="685799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1300">
                <a:solidFill>
                  <a:srgbClr val="FFFFFF"/>
                </a:solidFill>
              </a:rPr>
              <a:t>Image: </a:t>
            </a:r>
            <a:r>
              <a:rPr lang="en-GB" sz="1300" err="1">
                <a:solidFill>
                  <a:srgbClr val="FFFFFF"/>
                </a:solidFill>
              </a:rPr>
              <a:t>YouthLinkScotland</a:t>
            </a:r>
            <a:r>
              <a:rPr lang="en-GB" sz="1300">
                <a:solidFill>
                  <a:srgbClr val="FFFFFF"/>
                </a:solidFill>
              </a:rPr>
              <a:t>, (2019)</a:t>
            </a:r>
          </a:p>
        </p:txBody>
      </p:sp>
    </p:spTree>
    <p:extLst>
      <p:ext uri="{BB962C8B-B14F-4D97-AF65-F5344CB8AC3E}">
        <p14:creationId xmlns:p14="http://schemas.microsoft.com/office/powerpoint/2010/main" val="41166984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B1CAD-58D7-4470-B492-949DA82E6C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GB" sz="3600" dirty="0"/>
              <a:t>Youth worker’s as researchers </a:t>
            </a:r>
            <a:r>
              <a:rPr lang="en-GB" sz="3600" i="1" dirty="0"/>
              <a:t>(</a:t>
            </a:r>
            <a:r>
              <a:rPr lang="en-GB" sz="3600" i="1" dirty="0" err="1"/>
              <a:t>Sapin</a:t>
            </a:r>
            <a:r>
              <a:rPr lang="en-GB" sz="3600" i="1" dirty="0"/>
              <a:t>, 2013)</a:t>
            </a:r>
          </a:p>
          <a:p>
            <a:r>
              <a:rPr lang="en-GB" sz="3600" dirty="0"/>
              <a:t>The author states  in community profile to explore the socio- economic impact on young people’s lives.</a:t>
            </a:r>
          </a:p>
          <a:p>
            <a:r>
              <a:rPr lang="en-GB" sz="3600" dirty="0"/>
              <a:t>Develop the activities or project.</a:t>
            </a:r>
          </a:p>
          <a:p>
            <a:r>
              <a:rPr lang="en-GB" sz="3600" dirty="0"/>
              <a:t>Varied throughout different youth work context.</a:t>
            </a:r>
          </a:p>
          <a:p>
            <a:r>
              <a:rPr lang="en-GB" sz="3600" dirty="0"/>
              <a:t>Voluntary principle is paramount. </a:t>
            </a:r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6261216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6D4D35-EBE4-4903-B992-7AB8AC778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Summarisation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0C7BE86-8121-4B2F-AA92-A07836C2E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687" y="1388126"/>
            <a:ext cx="9683826" cy="5104750"/>
          </a:xfrm>
        </p:spPr>
      </p:pic>
    </p:spTree>
    <p:extLst>
      <p:ext uri="{BB962C8B-B14F-4D97-AF65-F5344CB8AC3E}">
        <p14:creationId xmlns:p14="http://schemas.microsoft.com/office/powerpoint/2010/main" val="15335411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57FEE-A095-4476-90E6-7C977A2FB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+mn-lt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BD12C4-6504-4EA0-B3F0-6417D45146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ts val="1800"/>
              </a:lnSpc>
              <a:spcAft>
                <a:spcPts val="900"/>
              </a:spcAft>
            </a:pPr>
            <a:r>
              <a:rPr lang="en-GB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References.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Adebiyi, R., 2020.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'Working with adolescents requires a different skillset and mindset' - Community Care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[online] Community Care. Available at: &lt;https://www.communitycare.co.uk/2020/07/09/working-adolescents-requires-different-skillset-mindset/&gt; [Accessed 26 March 2022].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Banks, S., 2012.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Ethical Issues in Youth Work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2nd ed. Hoboken: Taylor and Francis, p.114.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Bowlby J. (1969). </a:t>
            </a:r>
            <a:r>
              <a:rPr lang="en-GB" sz="18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Attachment. Attachment and loss: Vol. 1. Loss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New York: Basic Books.</a:t>
            </a:r>
          </a:p>
          <a:p>
            <a:pPr>
              <a:lnSpc>
                <a:spcPts val="1800"/>
              </a:lnSpc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Bronfenbrenner, U., 1979.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Ecology of Human Development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1st ed. Cambridge: Harvard University Press.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Casey, B., Jones, R. and Somerville, L., 2011. Braking and Accelerating of the Adolescent Brain.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Journal of Research on Adolescence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[online] 21(1), pp.21-33. Available at: &lt;https://www.ncbi.nlm.nih.gov/pmc/articles/PMC3070306/&gt; [Accessed 20 March 2022].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800" dirty="0"/>
          </a:p>
        </p:txBody>
      </p:sp>
    </p:spTree>
    <p:extLst>
      <p:ext uri="{BB962C8B-B14F-4D97-AF65-F5344CB8AC3E}">
        <p14:creationId xmlns:p14="http://schemas.microsoft.com/office/powerpoint/2010/main" val="23501402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EC5C60-8CD5-4406-9832-1DEEC2EDE1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Center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on the Developing Child at Harvard University. 2022.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Toxic Stress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[online] Available at: &lt;https://developingchild.harvard.edu/science/key-concepts/toxic-stress/&gt; [Accessed 26 March 2022].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Cldstandardscouncil.org.uk. 2019.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Summary of the functional Map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[online] Available at: &lt;https://cldstandardscouncil.org.uk/wp-content/uploads/YouthWorkNOS2019Intro.pdf&gt; [Accessed 20 March 2022].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Coleman, J., 2011.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Nature of Adolescence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4th ed. New York: Routledge, pp.10,214.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Education.vic.gov.au. 2012.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strength based approach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[online] Available at: &lt;https://www.education.vic.gov.au/documents/childhood/professionals/learning/strengthbappr.pdf&gt; [Accessed 21 March 2022].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Finkelhor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D., Ormrod, R., Turner, H. and Hamby, S., 2005. The Victimization of Children and Youth: A Comprehensive, National Survey.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Child Maltreatment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[online] 10(1), pp.5-25. Available at: &lt;https://pubmed.ncbi.nlm.nih.gov/15611323/&gt; [Accessed 18 March 2022].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13011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96BA03-1452-4DC3-8828-D4CE1BB2F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Frydenberg, E. and Lewis, R., 1991. Adolescent coping: the different ways in which boys and girls cope.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Journal of Adolescence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[online] 14(2), pp.119-133. Available at: &lt;https://www.sciencedirect.com/&gt; [Accessed 10 March 2022].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Hiller RM, Halligan SL, </a:t>
            </a:r>
            <a:r>
              <a:rPr lang="en-GB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Meiser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-Stedman R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et al</a:t>
            </a:r>
            <a:r>
              <a:rPr lang="en-GB" sz="1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:, 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Supporting the emotional needs of young people in care: a qualitative study of foster carer perspectives</a:t>
            </a:r>
            <a:r>
              <a:rPr lang="en-GB" sz="1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: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BMJ Open 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2020;</a:t>
            </a:r>
            <a:r>
              <a:rPr lang="en-GB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10: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e033317. </a:t>
            </a:r>
            <a:r>
              <a:rPr lang="en-GB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10.1136/bmjopen-2019-033317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Hobart, C. and Frankel, J., 2009.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practical guide to activities for young children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3rd ed. Cheltenham: Nelson Thornes, p.35.</a:t>
            </a: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Legislation.gov.uk. 1989.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Children Act 1989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[online] Available at: &lt;https://www.legislation.gov.uk/ukpga/1989/41/contents&gt; [Accessed 21 March 2022].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37586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CA251A-CECD-4090-9B37-250454325B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Legislation.gov.uk. 2004.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Children Act 2004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[online] Available at: &lt;https://www.legislation.gov.uk/ukpga/2004/31/contents&gt; [Accessed 21 March 2022].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Legislation.gov.uk. 2011.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Education Act 2011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[online] Available at: &lt;https://www.legislation.gov.uk/ukpga/2011/21/contents/enacted&gt; [Accessed 17 March 2022].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Letten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R., 2020.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Adoption Awareness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New Economics Foundation. 2008.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Five ways to wellbeing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[online] Available at: &lt;https://neweconomics.org/2008/10/five-ways-to-wellbeing&gt; [Accessed 21 March 2022].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NSPCC Learning. 2021.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Statistics about looked after children | NSPCC Learning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[online] Available at: &lt;https://learning.nspcc.org.uk/research-resources/statistics-briefings/looked-after-children&gt; [Accessed 18 March 2022].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2122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70446-239A-480C-9989-D1D9FAE6AC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Sanders, R., 2020.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Care experienced children and young people’s mental health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[online] </a:t>
            </a:r>
            <a:r>
              <a:rPr lang="en-GB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Iriss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&lt;https://www.iriss.org.uk/resources/esss-outlines/care-experienced-children-and-young-peoples-mental-health&gt; [Accessed 20 March 2022].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Sapin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K., 2013.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Essential skills for youth work practice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2nd ed. Los Angeles, Calif.: SAGE, p.148.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Schofield, G. and Simmonds, J., 2009.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child placement handbook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1st ed. London: BAAF, p.120.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Ukyouth.org. 2021.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Benefits of youth work to current Government priorities: August 2021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[online] Available at: &lt;https://www.ukyouth.org/wp-content/uploads/2021/08/Benefits-of-youth-work-to-current-govt-priorities.pdf&gt; [Accessed 10 March 2022].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Unicef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UK. 1989.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Convention on the Rights of the Child - UNICEF UK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[online] Available at: &lt;https://www.unicef.org.uk/what-we-do/un-convention-child-rights/&gt; [Accessed 17 March 2022].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9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Young, K., 1999. 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art of youth work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1st ed. Lyme Regis: Russell House, p.96.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4909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1428</TotalTime>
  <Words>2160</Words>
  <Application>Microsoft Office PowerPoint</Application>
  <PresentationFormat>Widescreen</PresentationFormat>
  <Paragraphs>134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Presentation for module:ECYW6003</vt:lpstr>
      <vt:lpstr>Focus Group: Young people in Care</vt:lpstr>
      <vt:lpstr>What do we mean by Care?</vt:lpstr>
      <vt:lpstr>Facts and Statistics to consider</vt:lpstr>
      <vt:lpstr>Adverse Childhood Experiences (ACES)</vt:lpstr>
      <vt:lpstr>Case Study: Jack *Trigger Warning*</vt:lpstr>
      <vt:lpstr>Breakdown of Jack’s adversity</vt:lpstr>
      <vt:lpstr>Maladaptive Behaviour (Frydenberg and Lewis. 1991), and Coping Strategies.</vt:lpstr>
      <vt:lpstr>Resilience and Attachment theory</vt:lpstr>
      <vt:lpstr>Protective Factors and Risk Factors </vt:lpstr>
      <vt:lpstr>Adolescence:already a tough time for young people</vt:lpstr>
      <vt:lpstr>The unique role of youth work/youth worker</vt:lpstr>
      <vt:lpstr>What support do young people need from youth work, and how do we intervene?</vt:lpstr>
      <vt:lpstr>PowerPoint Presentation</vt:lpstr>
      <vt:lpstr>PowerPoint Presentation</vt:lpstr>
      <vt:lpstr>Youth work settings and contexts </vt:lpstr>
      <vt:lpstr>PowerPoint Presentation</vt:lpstr>
      <vt:lpstr>Summarisation</vt:lpstr>
      <vt:lpstr>References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for module:ECYW6003</dc:title>
  <dc:creator>laura morrissey john</dc:creator>
  <cp:lastModifiedBy>laura morrissey john</cp:lastModifiedBy>
  <cp:revision>5</cp:revision>
  <cp:lastPrinted>2022-03-26T16:24:29Z</cp:lastPrinted>
  <dcterms:created xsi:type="dcterms:W3CDTF">2022-03-23T14:30:12Z</dcterms:created>
  <dcterms:modified xsi:type="dcterms:W3CDTF">2022-04-04T15:48:10Z</dcterms:modified>
</cp:coreProperties>
</file>