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4" autoAdjust="0"/>
    <p:restoredTop sz="94660"/>
  </p:normalViewPr>
  <p:slideViewPr>
    <p:cSldViewPr snapToGrid="0">
      <p:cViewPr varScale="1">
        <p:scale>
          <a:sx n="84" d="100"/>
          <a:sy n="84" d="100"/>
        </p:scale>
        <p:origin x="184" y="8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5" d="100"/>
          <a:sy n="85" d="100"/>
        </p:scale>
        <p:origin x="3928" y="18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B3F592-7C9B-4541-9AD5-8039B86D1E3A}" type="datetimeFigureOut">
              <a:rPr lang="en-US" smtClean="0"/>
              <a:t>4/30/26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876363-AB7A-2349-8458-21A1181B90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2123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876363-AB7A-2349-8458-21A1181B900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55887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journals/oncology/articles/10.3389/fonc.2023.1114621/ful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symptoms/breast-pain/" TargetMode="External"/><Relationship Id="rId2" Type="http://schemas.openxmlformats.org/officeDocument/2006/relationships/hyperlink" Target="https://www.nhs.uk/symptoms/nipple-discharge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i="0" u="none" strike="noStrike" dirty="0">
                <a:solidFill>
                  <a:srgbClr val="FFFFFF"/>
                </a:solidFill>
                <a:effectLst/>
                <a:latin typeface="-apple-system"/>
              </a:rPr>
              <a:t>hhhhBMHP5023_LON)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Dayna Denny</a:t>
            </a:r>
          </a:p>
          <a:p>
            <a:r>
              <a:rPr lang="en-GB" dirty="0"/>
              <a:t>2408900</a:t>
            </a:r>
          </a:p>
          <a:p>
            <a:r>
              <a:rPr lang="en-GB" dirty="0"/>
              <a:t>BMHP5023_LON</a:t>
            </a:r>
          </a:p>
          <a:p>
            <a:r>
              <a:rPr lang="en-GB" dirty="0" err="1"/>
              <a:t>Shaila</a:t>
            </a:r>
            <a:r>
              <a:rPr lang="en-GB"/>
              <a:t> </a:t>
            </a:r>
            <a:r>
              <a:rPr lang="en-GB" err="1"/>
              <a:t>hussian</a:t>
            </a:r>
            <a:endParaRPr lang="en-GB"/>
          </a:p>
        </p:txBody>
      </p:sp>
      <p:pic>
        <p:nvPicPr>
          <p:cNvPr id="4" name="Audio Recording 23 Apr 2026 at 11:34:59">
            <a:hlinkClick r:id="" action="ppaction://media"/>
            <a:extLst>
              <a:ext uri="{FF2B5EF4-FFF2-40B4-BE49-F238E27FC236}">
                <a16:creationId xmlns:a16="http://schemas.microsoft.com/office/drawing/2014/main" id="{FB7A1E5C-1EA7-3F28-C4E7-6544F2729B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10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25082-9E05-AC0A-763F-F5A9C1C53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8DDF75-BE85-49C1-F401-5F688CAFCA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• cancer </a:t>
            </a:r>
          </a:p>
          <a:p>
            <a:r>
              <a:rPr lang="en-US"/>
              <a:t>• breast cancer</a:t>
            </a:r>
          </a:p>
          <a:p>
            <a:r>
              <a:rPr lang="en-US"/>
              <a:t>• Major UK health issue  </a:t>
            </a:r>
          </a:p>
        </p:txBody>
      </p:sp>
    </p:spTree>
    <p:extLst>
      <p:ext uri="{BB962C8B-B14F-4D97-AF65-F5344CB8AC3E}">
        <p14:creationId xmlns:p14="http://schemas.microsoft.com/office/powerpoint/2010/main" val="20862438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2024A-4E36-68D4-5A4B-227C2B2E07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Patient information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02215-CAD8-7A26-5EE9-6FD5675810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solidFill>
                  <a:srgbClr val="000000"/>
                </a:solidFill>
              </a:rPr>
              <a:t>Jane 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(Fictional Patient)</a:t>
            </a:r>
            <a:br>
              <a:rPr lang="en-GB"/>
            </a:br>
            <a:br>
              <a:rPr lang="en-GB"/>
            </a:br>
            <a:r>
              <a:rPr lang="en-GB" b="0" i="0" u="none" strike="noStrike">
                <a:solidFill>
                  <a:srgbClr val="000000"/>
                </a:solidFill>
                <a:effectLst/>
              </a:rPr>
              <a:t>Age: 53 </a:t>
            </a:r>
            <a:br>
              <a:rPr lang="en-GB"/>
            </a:br>
            <a:r>
              <a:rPr lang="en-GB" b="0" i="0" u="none" strike="noStrike">
                <a:solidFill>
                  <a:srgbClr val="000000"/>
                </a:solidFill>
                <a:effectLst/>
              </a:rPr>
              <a:t>Occupation: HR Admin</a:t>
            </a:r>
            <a:br>
              <a:rPr lang="en-GB"/>
            </a:br>
            <a:r>
              <a:rPr lang="en-GB" b="0" i="0" u="none" strike="noStrike">
                <a:solidFill>
                  <a:srgbClr val="000000"/>
                </a:solidFill>
                <a:effectLst/>
              </a:rPr>
              <a:t>Diagnosis: stage 2 breast cancer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3012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37547-AA5D-E10E-6775-16B96A499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Breast cancer cells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416BB03-CB3A-FB02-2EEF-E9C4FFED77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907355" y="1825625"/>
            <a:ext cx="6377290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2B36015-3FFD-525B-96B4-411B96EFFD02}"/>
              </a:ext>
            </a:extLst>
          </p:cNvPr>
          <p:cNvSpPr txBox="1"/>
          <p:nvPr/>
        </p:nvSpPr>
        <p:spPr>
          <a:xfrm>
            <a:off x="2907355" y="6176963"/>
            <a:ext cx="637729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s://www.frontiersin.org/journals/oncology/articles/10.3389/fonc.2023.1114621/full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/3.0/"/>
              </a:rPr>
              <a:t>CC BY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37771219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4DB25-F0DC-4B69-C084-1881110B87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Signs and </a:t>
            </a:r>
            <a:r>
              <a:rPr lang="en-US" err="1"/>
              <a:t>symptons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F88A0F-B6D6-4A3F-8C5B-33EBDC1D3B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/>
            <a:r>
              <a:rPr lang="en-GB" b="0" i="0" u="none" strike="noStrike">
                <a:solidFill>
                  <a:srgbClr val="212B32"/>
                </a:solidFill>
                <a:effectLst/>
                <a:latin typeface="Frutiger W01"/>
              </a:rPr>
              <a:t>Symptoms of breast cancer in women may include: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212B32"/>
                </a:solidFill>
                <a:effectLst/>
                <a:latin typeface="Frutiger W01"/>
              </a:rPr>
              <a:t>a lump, or swelling in your breast, chest or armpit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212B32"/>
                </a:solidFill>
                <a:effectLst/>
                <a:latin typeface="Frutiger W01"/>
              </a:rPr>
              <a:t>a change in the skin of your breast, such as dimpling (may look like orange peel) or redness (may be harder to see on black or brown skin)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212B32"/>
                </a:solidFill>
                <a:effectLst/>
                <a:latin typeface="Frutiger W01"/>
              </a:rPr>
              <a:t>a change in size or shape of 1 or both breasts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sng" strike="noStrike">
                <a:solidFill>
                  <a:srgbClr val="330072"/>
                </a:solidFill>
                <a:effectLst/>
                <a:latin typeface="Frutiger W01"/>
                <a:hlinkClick r:id="rId2"/>
              </a:rPr>
              <a:t>nipple discharge</a:t>
            </a:r>
            <a:r>
              <a:rPr lang="en-GB" b="0" i="0" u="none" strike="noStrike">
                <a:solidFill>
                  <a:srgbClr val="212B32"/>
                </a:solidFill>
                <a:effectLst/>
                <a:latin typeface="Frutiger W01"/>
              </a:rPr>
              <a:t> (if you are not pregnant or breastfeeding), which may have blood in it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212B32"/>
                </a:solidFill>
                <a:effectLst/>
                <a:latin typeface="Frutiger W01"/>
              </a:rPr>
              <a:t>a change in the shape or look of your nipple, such as it turning inwards (inverted nipple) or a rash on it (may look like eczema)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212B32"/>
                </a:solidFill>
                <a:effectLst/>
                <a:latin typeface="Frutiger W01"/>
              </a:rPr>
              <a:t>pain in your breast or armpit which does not go away – </a:t>
            </a:r>
            <a:r>
              <a:rPr lang="en-GB" b="0" i="0" u="sng" strike="noStrike">
                <a:solidFill>
                  <a:srgbClr val="330072"/>
                </a:solidFill>
                <a:effectLst/>
                <a:latin typeface="Frutiger W01"/>
                <a:hlinkClick r:id="rId3"/>
              </a:rPr>
              <a:t>breast </a:t>
            </a:r>
            <a:r>
              <a:rPr lang="en-GB" b="0" i="0" u="sng" strike="noStrike" err="1">
                <a:solidFill>
                  <a:srgbClr val="330072"/>
                </a:solidFill>
                <a:effectLst/>
                <a:latin typeface="Frutiger W01"/>
                <a:hlinkClick r:id="rId3"/>
              </a:rPr>
              <a:t>pain</a:t>
            </a:r>
            <a:r>
              <a:rPr lang="en-GB" b="0" i="0" u="none" strike="noStrike" err="1">
                <a:solidFill>
                  <a:srgbClr val="212B32"/>
                </a:solidFill>
                <a:effectLst/>
                <a:latin typeface="Frutiger W01"/>
              </a:rPr>
              <a:t>that</a:t>
            </a:r>
            <a:r>
              <a:rPr lang="en-GB" b="0" i="0" u="none" strike="noStrike">
                <a:solidFill>
                  <a:srgbClr val="212B32"/>
                </a:solidFill>
                <a:effectLst/>
                <a:latin typeface="Frutiger W01"/>
              </a:rPr>
              <a:t> comes and goes is usually not a symptom of breast cancer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4656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0211C-9082-ECB0-B2FF-8D1FD961E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Risk factors of breast cancer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35FA1D-1755-C9AF-1384-CE46EB1E71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Alcohol</a:t>
            </a:r>
          </a:p>
          <a:p>
            <a:r>
              <a:rPr lang="en-US"/>
              <a:t>Smoking </a:t>
            </a:r>
          </a:p>
          <a:p>
            <a:r>
              <a:rPr lang="en-US"/>
              <a:t>Being overweight </a:t>
            </a:r>
          </a:p>
          <a:p>
            <a:r>
              <a:rPr lang="en-US"/>
              <a:t>Contraception pill </a:t>
            </a:r>
          </a:p>
        </p:txBody>
      </p:sp>
    </p:spTree>
    <p:extLst>
      <p:ext uri="{BB962C8B-B14F-4D97-AF65-F5344CB8AC3E}">
        <p14:creationId xmlns:p14="http://schemas.microsoft.com/office/powerpoint/2010/main" val="12927209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9ED1E-AD49-F885-8D97-63769D12E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Impact on life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C6A6C-C991-BF40-059F-FC2AED75E4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rtl="0"/>
            <a:r>
              <a:rPr lang="en-GB"/>
              <a:t>Physical:</a:t>
            </a:r>
            <a:br>
              <a:rPr lang="en-GB"/>
            </a:br>
            <a:r>
              <a:rPr lang="en-GB"/>
              <a:t>• Fatigue 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Emotional:</a:t>
            </a:r>
            <a:br>
              <a:rPr lang="en-GB"/>
            </a:br>
            <a:r>
              <a:rPr lang="en-GB"/>
              <a:t>• Stress </a:t>
            </a:r>
            <a:br>
              <a:rPr lang="en-GB"/>
            </a:br>
            <a:r>
              <a:rPr lang="en-GB"/>
              <a:t>• Anxiety </a:t>
            </a:r>
            <a:br>
              <a:rPr lang="en-GB"/>
            </a:br>
            <a:br>
              <a:rPr lang="en-GB"/>
            </a:br>
            <a:r>
              <a:rPr lang="en-GB"/>
              <a:t>Social:</a:t>
            </a:r>
            <a:br>
              <a:rPr lang="en-GB"/>
            </a:br>
            <a:r>
              <a:rPr lang="en-GB"/>
              <a:t>• Work impact </a:t>
            </a:r>
            <a:br>
              <a:rPr lang="en-GB"/>
            </a:br>
            <a:r>
              <a:rPr lang="en-GB"/>
              <a:t>• Lifestyle limits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0801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5626E-9AC9-C649-70B5-F97CCBC6E1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Patient 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13937-9211-7B7F-05AF-E4FD707D2F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rtl="0"/>
            <a:r>
              <a:rPr lang="en-GB"/>
              <a:t>Person-Centred Care</a:t>
            </a:r>
          </a:p>
          <a:p>
            <a:pPr algn="l"/>
            <a:r>
              <a:rPr lang="en-GB" b="0" i="0" u="none" strike="noStrike">
                <a:solidFill>
                  <a:srgbClr val="000000"/>
                </a:solidFill>
                <a:effectLst/>
              </a:rPr>
              <a:t>Around it: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Prevention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Treatment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Monitoring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9813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44AB4-A7BF-4614-2D0E-1CC9BB0A5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Healthier options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1E184-7A8A-F673-DF43-E3111CB639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>
                <a:solidFill>
                  <a:srgbClr val="000000"/>
                </a:solidFill>
                <a:effectLst/>
              </a:rPr>
              <a:t>• Healthy diet  and weight </a:t>
            </a:r>
            <a:br>
              <a:rPr lang="en-GB"/>
            </a:br>
            <a:r>
              <a:rPr lang="en-GB" b="0" i="0" u="none" strike="noStrike">
                <a:solidFill>
                  <a:srgbClr val="000000"/>
                </a:solidFill>
                <a:effectLst/>
              </a:rPr>
              <a:t>• Exercise (150 mins/week)  </a:t>
            </a:r>
            <a:br>
              <a:rPr lang="en-GB"/>
            </a:br>
            <a:r>
              <a:rPr lang="en-GB" b="0" i="0" u="none" strike="noStrike">
                <a:solidFill>
                  <a:srgbClr val="000000"/>
                </a:solidFill>
                <a:effectLst/>
              </a:rPr>
              <a:t>• Stop smoking </a:t>
            </a:r>
          </a:p>
          <a:p>
            <a:r>
              <a:rPr lang="en-GB">
                <a:solidFill>
                  <a:srgbClr val="000000"/>
                </a:solidFill>
              </a:rPr>
              <a:t>Resting </a:t>
            </a:r>
          </a:p>
          <a:p>
            <a:r>
              <a:rPr lang="en-GB">
                <a:solidFill>
                  <a:srgbClr val="000000"/>
                </a:solidFill>
              </a:rPr>
              <a:t>Limiting alcohol intake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3024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9166E-E0A2-C423-7A8A-56E7AA6080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Medical management of breast cancer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B28400-0885-4862-4BD1-80C02061F9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Hormonal therapy </a:t>
            </a:r>
          </a:p>
          <a:p>
            <a:r>
              <a:rPr lang="en-US"/>
              <a:t>Radiotherapy </a:t>
            </a:r>
          </a:p>
          <a:p>
            <a:r>
              <a:rPr lang="en-US" err="1"/>
              <a:t>Chemotheraphy</a:t>
            </a:r>
            <a:r>
              <a:rPr lang="en-US"/>
              <a:t> </a:t>
            </a:r>
          </a:p>
          <a:p>
            <a:r>
              <a:rPr lang="en-US"/>
              <a:t>Targeted drugs </a:t>
            </a:r>
          </a:p>
        </p:txBody>
      </p:sp>
    </p:spTree>
    <p:extLst>
      <p:ext uri="{BB962C8B-B14F-4D97-AF65-F5344CB8AC3E}">
        <p14:creationId xmlns:p14="http://schemas.microsoft.com/office/powerpoint/2010/main" val="15706322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B12F1-A89C-F62E-B499-5FF71CB6B0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Monitoring breast cancer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B5106-2614-29FB-C451-FA1843921E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Regular imaging </a:t>
            </a:r>
          </a:p>
          <a:p>
            <a:r>
              <a:rPr lang="en-US"/>
              <a:t>Monograms </a:t>
            </a:r>
          </a:p>
        </p:txBody>
      </p:sp>
    </p:spTree>
    <p:extLst>
      <p:ext uri="{BB962C8B-B14F-4D97-AF65-F5344CB8AC3E}">
        <p14:creationId xmlns:p14="http://schemas.microsoft.com/office/powerpoint/2010/main" val="13956980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0CB24-E1F1-E8E3-99E9-C226B4036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/>
              <a:t>Ehtics</a:t>
            </a:r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072A6-8D47-B1F1-1AB8-42FF3E53FE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>
                <a:solidFill>
                  <a:srgbClr val="000000"/>
                </a:solidFill>
                <a:effectLst/>
              </a:rPr>
              <a:t>Confidentiality  </a:t>
            </a:r>
            <a:br>
              <a:rPr lang="en-GB"/>
            </a:br>
            <a:r>
              <a:rPr lang="en-GB" b="0" i="0" u="none" strike="noStrike">
                <a:solidFill>
                  <a:srgbClr val="000000"/>
                </a:solidFill>
                <a:effectLst/>
              </a:rPr>
              <a:t>Consent  </a:t>
            </a:r>
            <a:br>
              <a:rPr lang="en-GB"/>
            </a:br>
            <a:r>
              <a:rPr lang="en-GB" b="0" i="0" u="none" strike="noStrike">
                <a:solidFill>
                  <a:srgbClr val="000000"/>
                </a:solidFill>
                <a:effectLst/>
              </a:rPr>
              <a:t>Communication  </a:t>
            </a:r>
            <a:br>
              <a:rPr lang="en-GB"/>
            </a:br>
            <a:r>
              <a:rPr lang="en-GB" b="0" i="0" u="none" strike="noStrike">
                <a:solidFill>
                  <a:srgbClr val="000000"/>
                </a:solidFill>
                <a:effectLst/>
              </a:rPr>
              <a:t>Cultural awareness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3381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20E51-7F65-495C-E218-01A2BF565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4B2E7-2DA6-1ACC-F03F-DD8C1C1B12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“Monitoring includes regular follow-up appointments, imaging such as mammograms, and ongoing symptom assessment to detect recurrence early (NHS, 2023).”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55614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A2857-68DA-85A4-A65D-6251693DA6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2E57B-7E88-2AF7-4D14-0EC8A035F0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“Healthcare professionals must ensure informed consent, maintain confidentiality, and provide emotional support. Clear communication and education empower patients to participate in their care (NMC, 2018).”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54307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AA424CA-D9B0-B440-94BE-8DF32D7F87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293" y="914400"/>
            <a:ext cx="11184467" cy="5399723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8103FC7D-254D-9251-A38E-DD6CE65559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dirty="0"/>
              <a:t>References </a:t>
            </a:r>
            <a:br>
              <a:rPr lang="en-US" dirty="0"/>
            </a:br>
            <a:br>
              <a:rPr lang="en-US" dirty="0"/>
            </a:br>
            <a:r>
              <a:rPr lang="en-US" sz="2200" dirty="0"/>
              <a:t>https://</a:t>
            </a:r>
            <a:r>
              <a:rPr lang="en-US" sz="2200" dirty="0" err="1"/>
              <a:t>www.nhs.uk</a:t>
            </a:r>
            <a:r>
              <a:rPr lang="en-US" sz="2200" dirty="0"/>
              <a:t>/conditions/breast-cancer-in-women/symptoms-of-breast-cancer-in-women/</a:t>
            </a:r>
            <a:br>
              <a:rPr lang="en-US" sz="2200" dirty="0"/>
            </a:br>
            <a:r>
              <a:rPr lang="en-GB" sz="2200" dirty="0"/>
              <a:t>Cancer Research UK (2023) </a:t>
            </a:r>
            <a:r>
              <a:rPr lang="en-GB" sz="2200" i="1" dirty="0"/>
              <a:t>Breast cancer </a:t>
            </a:r>
            <a:r>
              <a:rPr lang="en-GB" sz="2200" i="1" dirty="0" err="1"/>
              <a:t>statistics.</a:t>
            </a:r>
            <a:r>
              <a:rPr lang="en-GB" sz="2200" dirty="0" err="1"/>
              <a:t>Kumar</a:t>
            </a:r>
            <a:r>
              <a:rPr lang="en-GB" sz="2200" dirty="0"/>
              <a:t>, V., Abbas, A.K. and Aster, J.C. (2020) </a:t>
            </a:r>
            <a:r>
              <a:rPr lang="en-GB" sz="2200" i="1" dirty="0"/>
              <a:t>Robbins Basic </a:t>
            </a:r>
            <a:r>
              <a:rPr lang="en-GB" sz="2200" i="1" dirty="0" err="1"/>
              <a:t>Pathology.</a:t>
            </a:r>
            <a:r>
              <a:rPr lang="en-GB" sz="2200" dirty="0" err="1"/>
              <a:t>Macmillan</a:t>
            </a:r>
            <a:r>
              <a:rPr lang="en-GB" sz="2200" dirty="0"/>
              <a:t> Cancer Support (2023) </a:t>
            </a:r>
            <a:r>
              <a:rPr lang="en-GB" sz="2200" i="1" dirty="0"/>
              <a:t>Living with </a:t>
            </a:r>
            <a:r>
              <a:rPr lang="en-GB" sz="2200" i="1" dirty="0" err="1"/>
              <a:t>cancer.</a:t>
            </a:r>
            <a:r>
              <a:rPr lang="en-GB" sz="2200" dirty="0" err="1"/>
              <a:t>NHS</a:t>
            </a:r>
            <a:r>
              <a:rPr lang="en-GB" sz="2200" dirty="0"/>
              <a:t> (2023) </a:t>
            </a:r>
            <a:r>
              <a:rPr lang="en-GB" sz="2200" i="1" dirty="0"/>
              <a:t>Breast </a:t>
            </a:r>
            <a:r>
              <a:rPr lang="en-GB" sz="2200" i="1" dirty="0" err="1"/>
              <a:t>cancer.</a:t>
            </a:r>
            <a:r>
              <a:rPr lang="en-GB" sz="2200" dirty="0" err="1"/>
              <a:t>NICE</a:t>
            </a:r>
            <a:r>
              <a:rPr lang="en-GB" sz="2200" dirty="0"/>
              <a:t> (2023) </a:t>
            </a:r>
            <a:r>
              <a:rPr lang="en-GB" sz="2200" i="1" dirty="0"/>
              <a:t>Breast cancer: diagnosis and </a:t>
            </a:r>
            <a:r>
              <a:rPr lang="en-GB" sz="2200" i="1" dirty="0" err="1"/>
              <a:t>management.</a:t>
            </a:r>
            <a:r>
              <a:rPr lang="en-GB" sz="2200" dirty="0" err="1"/>
              <a:t>Nursing</a:t>
            </a:r>
            <a:r>
              <a:rPr lang="en-GB" sz="2200" dirty="0"/>
              <a:t> and Midwifery Council (2018) </a:t>
            </a:r>
            <a:r>
              <a:rPr lang="en-GB" sz="2200" i="1" dirty="0"/>
              <a:t>The </a:t>
            </a:r>
            <a:r>
              <a:rPr lang="en-GB" sz="2200" i="1" dirty="0" err="1"/>
              <a:t>Code.</a:t>
            </a:r>
            <a:r>
              <a:rPr lang="en-GB" sz="2200" dirty="0" err="1"/>
              <a:t>Tortora</a:t>
            </a:r>
            <a:r>
              <a:rPr lang="en-GB" sz="2200" dirty="0"/>
              <a:t>, G.J. and Derrickson, B. (2021) </a:t>
            </a:r>
            <a:r>
              <a:rPr lang="en-GB" sz="2200" i="1" dirty="0"/>
              <a:t>Principles of Anatomy and </a:t>
            </a:r>
            <a:r>
              <a:rPr lang="en-GB" sz="2200" i="1" dirty="0" err="1"/>
              <a:t>Physiology.</a:t>
            </a:r>
            <a:r>
              <a:rPr lang="en-GB" sz="2200" dirty="0" err="1"/>
              <a:t>World</a:t>
            </a:r>
            <a:r>
              <a:rPr lang="en-GB" sz="2200" dirty="0"/>
              <a:t> Health Organization (2022) </a:t>
            </a:r>
            <a:r>
              <a:rPr lang="en-GB" sz="2200" i="1" dirty="0"/>
              <a:t>Cancer fact sheet.</a:t>
            </a:r>
            <a:br>
              <a:rPr lang="en-US" sz="2200" dirty="0"/>
            </a:b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42707639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90</TotalTime>
  <Words>490</Words>
  <Application>Microsoft Macintosh PowerPoint</Application>
  <PresentationFormat>Widescreen</PresentationFormat>
  <Paragraphs>55</Paragraphs>
  <Slides>15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-apple-system</vt:lpstr>
      <vt:lpstr>-webkit-standard</vt:lpstr>
      <vt:lpstr>Aptos</vt:lpstr>
      <vt:lpstr>Aptos Display</vt:lpstr>
      <vt:lpstr>Arial</vt:lpstr>
      <vt:lpstr>Calibri</vt:lpstr>
      <vt:lpstr>Frutiger W01</vt:lpstr>
      <vt:lpstr>office theme</vt:lpstr>
      <vt:lpstr>hhhhBMHP5023_LON)</vt:lpstr>
      <vt:lpstr>Introduction </vt:lpstr>
      <vt:lpstr>Patient information </vt:lpstr>
      <vt:lpstr>Breast cancer cells </vt:lpstr>
      <vt:lpstr>Signs and symptons</vt:lpstr>
      <vt:lpstr>Risk factors of breast cancer </vt:lpstr>
      <vt:lpstr>Impact on life </vt:lpstr>
      <vt:lpstr>Patient care </vt:lpstr>
      <vt:lpstr>Healthier options </vt:lpstr>
      <vt:lpstr>Medical management of breast cancer </vt:lpstr>
      <vt:lpstr>Monitoring breast cancer </vt:lpstr>
      <vt:lpstr>Ehtics </vt:lpstr>
      <vt:lpstr>PowerPoint Presentation</vt:lpstr>
      <vt:lpstr>PowerPoint Presentation</vt:lpstr>
      <vt:lpstr>        References   https://www.nhs.uk/conditions/breast-cancer-in-women/symptoms-of-breast-cancer-in-women/ Cancer Research UK (2023) Breast cancer statistics.Kumar, V., Abbas, A.K. and Aster, J.C. (2020) Robbins Basic Pathology.Macmillan Cancer Support (2023) Living with cancer.NHS (2023) Breast cancer.NICE (2023) Breast cancer: diagnosis and management.Nursing and Midwifery Council (2018) The Code.Tortora, G.J. and Derrickson, B. (2021) Principles of Anatomy and Physiology.World Health Organization (2022) Cancer fact sheet.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Dayna Denny (2408900)</cp:lastModifiedBy>
  <cp:revision>3</cp:revision>
  <dcterms:created xsi:type="dcterms:W3CDTF">2025-10-31T10:11:31Z</dcterms:created>
  <dcterms:modified xsi:type="dcterms:W3CDTF">2026-04-30T13:07:51Z</dcterms:modified>
</cp:coreProperties>
</file>