
<file path=[Content_Types].xml><?xml version="1.0" encoding="utf-8"?>
<Types xmlns="http://schemas.openxmlformats.org/package/2006/content-types">
  <Default Extension="jpeg" ContentType="image/jpeg"/>
  <Default Extension="jp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4995" autoAdjust="0"/>
    <p:restoredTop sz="94660"/>
  </p:normalViewPr>
  <p:slideViewPr>
    <p:cSldViewPr snapToGrid="0">
      <p:cViewPr>
        <p:scale>
          <a:sx n="100" d="100"/>
          <a:sy n="100" d="100"/>
        </p:scale>
        <p:origin x="990" y="210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3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tableStyles" Target="tableStyles.xml"/><Relationship Id="rId5" Type="http://schemas.openxmlformats.org/officeDocument/2006/relationships/theme" Target="theme/theme1.xml"/><Relationship Id="rId4" Type="http://schemas.openxmlformats.org/officeDocument/2006/relationships/viewProps" Target="view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3AAFF81-9E2A-6CDF-8D6E-BD833B858B83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65847C08-B959-979C-57C4-A981C1FC206D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F9A2CED5-12E2-1CFC-6471-CB97BF6F955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84CE18E-2C82-47DB-8B67-4B163144D22F}" type="datetimeFigureOut">
              <a:rPr lang="en-GB" smtClean="0"/>
              <a:t>23/03/2025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E305669B-ADE2-2B95-1375-4244F99CD8A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E67D307C-6243-9124-2061-28DED766DE5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47BB85D-0B89-4895-953B-6EE9609D623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440700828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3C05B50-2993-49F6-7D66-F4049BA9FEF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A2B725B-1F3B-AB48-6591-26EF7139E02E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601A1290-7204-A1C7-7D2A-80FD595605D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84CE18E-2C82-47DB-8B67-4B163144D22F}" type="datetimeFigureOut">
              <a:rPr lang="en-GB" smtClean="0"/>
              <a:t>23/03/2025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7D66F394-A13C-BDC1-9DF1-9B3883EC528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AEC420B9-D49D-DDE5-7614-2D64E23FAA8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47BB85D-0B89-4895-953B-6EE9609D623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964288985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D97283F-E225-E587-4C10-C703D3A48E3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349227E4-5BC7-1708-079D-B33BEA26BF98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82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82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82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BE1A8EA6-8D80-9F64-050F-0E729ACEE8B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84CE18E-2C82-47DB-8B67-4B163144D22F}" type="datetimeFigureOut">
              <a:rPr lang="en-GB" smtClean="0"/>
              <a:t>23/03/2025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ECEAE8AE-0090-B0DC-F527-205A9E6E4CA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384F3158-CA30-C491-6055-E2A1A00566B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47BB85D-0B89-4895-953B-6EE9609D623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85901120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4D31F77-36BA-1D7F-B9CF-E1C0E034A46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1E40319-EEFC-EEDC-5F3F-4831951DA097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91A78A21-56ED-44B0-8EED-FBABBB54F8C6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C0C36268-D22D-A96E-C6A0-62D0BCC1B55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84CE18E-2C82-47DB-8B67-4B163144D22F}" type="datetimeFigureOut">
              <a:rPr lang="en-GB" smtClean="0"/>
              <a:t>23/03/2025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35FE3964-261B-F5F1-806A-F1C4D68D1B3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FF0DD45C-72CC-2333-A8E2-2470517C0E2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47BB85D-0B89-4895-953B-6EE9609D623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60531585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2ABFE68-5A85-1BAD-77EF-65F76F49754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33E09DCF-CA6F-F623-2843-D4C41BFFC87C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8EDB1D72-2629-BB06-A1C1-153074CDDD2A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2F88642B-42EA-9DFB-B28F-82ACF1F5A323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4248E617-72C6-B96B-5E59-18D3E38E62C6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AD30DE24-B559-D837-F7CF-792B91CF656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84CE18E-2C82-47DB-8B67-4B163144D22F}" type="datetimeFigureOut">
              <a:rPr lang="en-GB" smtClean="0"/>
              <a:t>23/03/2025</a:t>
            </a:fld>
            <a:endParaRPr lang="en-GB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39DF4ACD-DABD-1E5C-BB1E-BAA33657EB9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87A3A80A-61DE-B89F-8213-8A810F56B1A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47BB85D-0B89-4895-953B-6EE9609D623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31506197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1D041AF-8643-6C34-0411-91700B04DBC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14ACD5A6-70ED-3EFC-0913-7D5B7AC8728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84CE18E-2C82-47DB-8B67-4B163144D22F}" type="datetimeFigureOut">
              <a:rPr lang="en-GB" smtClean="0"/>
              <a:t>23/03/2025</a:t>
            </a:fld>
            <a:endParaRPr lang="en-GB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440E2E1D-2F25-0877-EC0C-827A642A82D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93CE78F4-DCA7-4BAB-EA05-C5C700663C7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47BB85D-0B89-4895-953B-6EE9609D623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66216557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55AE8FD5-0576-1E0E-6BBF-BC67801BD9C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84CE18E-2C82-47DB-8B67-4B163144D22F}" type="datetimeFigureOut">
              <a:rPr lang="en-GB" smtClean="0"/>
              <a:t>23/03/2025</a:t>
            </a:fld>
            <a:endParaRPr lang="en-GB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A2C19CA8-4E58-9D3A-6722-E9AB8F0B8A4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FDBFFB26-49E1-DDC8-6644-FA0300F5FE2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47BB85D-0B89-4895-953B-6EE9609D623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383067693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778F1B5-E479-07B1-3242-5F0F0CEC912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5486BFD-C425-D3B0-F256-0009F5231F8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A44FDF63-78BC-BFBE-DE19-CDBE72FB995A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B776A557-41A3-3668-7D1B-CC46BB6D8C8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84CE18E-2C82-47DB-8B67-4B163144D22F}" type="datetimeFigureOut">
              <a:rPr lang="en-GB" smtClean="0"/>
              <a:t>23/03/2025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58138000-E323-D222-696C-B00CE202806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E4534E96-AF05-4DBD-6260-E8DB9A02F15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47BB85D-0B89-4895-953B-6EE9609D623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5430897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F95A476-C5E8-5BEA-8D92-53091D6A756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23A0A455-0FD7-2128-E9F1-D128F6812A68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90059A8B-0664-778C-C0EB-A7FA1AC6B2FA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8E902F22-1267-E135-AEBC-71A5CA7B5D3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84CE18E-2C82-47DB-8B67-4B163144D22F}" type="datetimeFigureOut">
              <a:rPr lang="en-GB" smtClean="0"/>
              <a:t>23/03/2025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312DCB40-ED3F-9D53-4D6F-13C91898D5C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731F9214-C864-6188-BBA3-A6D0A80AF6E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47BB85D-0B89-4895-953B-6EE9609D623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42264166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6924D85-1ED2-B608-637B-7B550F22488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A07BB8BB-5480-7267-8CC9-B2C5B6DF0B24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4EEDB423-63DC-3230-9504-7B28A2BCE70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84CE18E-2C82-47DB-8B67-4B163144D22F}" type="datetimeFigureOut">
              <a:rPr lang="en-GB" smtClean="0"/>
              <a:t>23/03/2025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15159BED-0C75-9939-1CF5-605B37DB033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11E03A26-1073-7F39-F1FF-93B0054AFE3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47BB85D-0B89-4895-953B-6EE9609D623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88309579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F481B5B4-8B43-0027-8BFA-DC2A918CD59D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3A0DA974-3F86-C74A-7276-05F6779D46C5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10AE1ED-C748-C495-21F2-2CDC3BAF92D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84CE18E-2C82-47DB-8B67-4B163144D22F}" type="datetimeFigureOut">
              <a:rPr lang="en-GB" smtClean="0"/>
              <a:t>23/03/2025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0AAC3F4A-ACF5-BFCB-A4FA-E63CF557653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3D96C1E7-6C4B-FA8F-428C-AE86B1CEBDA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47BB85D-0B89-4895-953B-6EE9609D623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944178347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A883A181-70D9-C27C-BF75-2A917558A7F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59E7B9D7-9FCB-1C6A-97FE-3B24A5F81967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FDAA21D3-8016-CA40-9E7D-C4F7B2AF2965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C84CE18E-2C82-47DB-8B67-4B163144D22F}" type="datetimeFigureOut">
              <a:rPr lang="en-GB" smtClean="0"/>
              <a:t>23/03/2025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43B2E35F-F2A9-E2DE-B7B2-3EE1625322F7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79196D1B-AC72-10FE-F609-E71A41938588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C47BB85D-0B89-4895-953B-6EE9609D623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61963025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g"/><Relationship Id="rId1" Type="http://schemas.openxmlformats.org/officeDocument/2006/relationships/slideLayout" Target="../slideLayouts/slideLayout1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1">
            <a:lumMod val="75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A4F6AE0-B8E9-6E80-FE05-596DD08D5384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85724"/>
            <a:ext cx="9144000" cy="690563"/>
          </a:xfrm>
        </p:spPr>
        <p:txBody>
          <a:bodyPr>
            <a:normAutofit fontScale="90000"/>
          </a:bodyPr>
          <a:lstStyle/>
          <a:p>
            <a:r>
              <a:rPr lang="en-GB" sz="4000" dirty="0">
                <a:solidFill>
                  <a:schemeClr val="bg1"/>
                </a:solidFill>
              </a:rPr>
              <a:t>Graveyard symbology – what do they represent?</a:t>
            </a:r>
          </a:p>
        </p:txBody>
      </p:sp>
      <p:pic>
        <p:nvPicPr>
          <p:cNvPr id="8" name="Picture 7" descr="A tombstone with text on it&#10;&#10;AI-generated content may be incorrect.">
            <a:extLst>
              <a:ext uri="{FF2B5EF4-FFF2-40B4-BE49-F238E27FC236}">
                <a16:creationId xmlns:a16="http://schemas.microsoft.com/office/drawing/2014/main" id="{0AE97199-06F0-1A51-203B-7850C961DF18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5817" t="2455" r="7959" b="6796"/>
          <a:stretch/>
        </p:blipFill>
        <p:spPr>
          <a:xfrm rot="5400000">
            <a:off x="-542924" y="1897159"/>
            <a:ext cx="5502465" cy="3260720"/>
          </a:xfrm>
          <a:prstGeom prst="rect">
            <a:avLst/>
          </a:prstGeom>
        </p:spPr>
      </p:pic>
      <p:sp>
        <p:nvSpPr>
          <p:cNvPr id="9" name="TextBox 8">
            <a:extLst>
              <a:ext uri="{FF2B5EF4-FFF2-40B4-BE49-F238E27FC236}">
                <a16:creationId xmlns:a16="http://schemas.microsoft.com/office/drawing/2014/main" id="{92A9389A-02EF-4624-601E-605880DE8ADB}"/>
              </a:ext>
            </a:extLst>
          </p:cNvPr>
          <p:cNvSpPr txBox="1"/>
          <p:nvPr/>
        </p:nvSpPr>
        <p:spPr>
          <a:xfrm>
            <a:off x="4355103" y="932727"/>
            <a:ext cx="7258948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u="sng" dirty="0">
                <a:solidFill>
                  <a:schemeClr val="bg1"/>
                </a:solidFill>
              </a:rPr>
              <a:t>Introduction</a:t>
            </a:r>
          </a:p>
          <a:p>
            <a:r>
              <a:rPr lang="en-GB" dirty="0">
                <a:solidFill>
                  <a:schemeClr val="bg1"/>
                </a:solidFill>
              </a:rPr>
              <a:t>Symbols on graves are not purely decorative, they have meaning. </a:t>
            </a:r>
          </a:p>
          <a:p>
            <a:endParaRPr lang="en-GB" u="sng" dirty="0">
              <a:solidFill>
                <a:schemeClr val="bg1"/>
              </a:solidFill>
            </a:endParaRPr>
          </a:p>
        </p:txBody>
      </p:sp>
      <p:sp>
        <p:nvSpPr>
          <p:cNvPr id="11" name="TextBox 10">
            <a:extLst>
              <a:ext uri="{FF2B5EF4-FFF2-40B4-BE49-F238E27FC236}">
                <a16:creationId xmlns:a16="http://schemas.microsoft.com/office/drawing/2014/main" id="{64CB837F-9548-D8F3-1F45-80A6B4F3ACE0}"/>
              </a:ext>
            </a:extLst>
          </p:cNvPr>
          <p:cNvSpPr txBox="1"/>
          <p:nvPr/>
        </p:nvSpPr>
        <p:spPr>
          <a:xfrm>
            <a:off x="4355103" y="1891545"/>
            <a:ext cx="7486830" cy="230832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u="sng" dirty="0">
                <a:solidFill>
                  <a:schemeClr val="bg1"/>
                </a:solidFill>
              </a:rPr>
              <a:t>Meanings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>
                <a:solidFill>
                  <a:schemeClr val="bg1"/>
                </a:solidFill>
              </a:rPr>
              <a:t>Crown and Cross – The reward in heaven coming after the trails of life.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>
                <a:solidFill>
                  <a:schemeClr val="bg1"/>
                </a:solidFill>
              </a:rPr>
              <a:t>Ivy – Symbolizes friendship, affection, faithfulness, strength and immortality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>
                <a:solidFill>
                  <a:schemeClr val="bg1"/>
                </a:solidFill>
              </a:rPr>
              <a:t>Epitaph – Phrase or verse chosen by the deceased or living, this is usually a religious verse with deep meaning to the individual.</a:t>
            </a:r>
          </a:p>
          <a:p>
            <a:endParaRPr lang="en-GB" dirty="0">
              <a:solidFill>
                <a:schemeClr val="bg1"/>
              </a:solidFill>
            </a:endParaRPr>
          </a:p>
          <a:p>
            <a:r>
              <a:rPr lang="en-GB" dirty="0">
                <a:solidFill>
                  <a:schemeClr val="bg1"/>
                </a:solidFill>
              </a:rPr>
              <a:t> </a:t>
            </a:r>
          </a:p>
        </p:txBody>
      </p:sp>
      <p:sp>
        <p:nvSpPr>
          <p:cNvPr id="15" name="TextBox 14">
            <a:extLst>
              <a:ext uri="{FF2B5EF4-FFF2-40B4-BE49-F238E27FC236}">
                <a16:creationId xmlns:a16="http://schemas.microsoft.com/office/drawing/2014/main" id="{75C22015-D557-AF2E-ACC3-B964016CA4EB}"/>
              </a:ext>
            </a:extLst>
          </p:cNvPr>
          <p:cNvSpPr txBox="1"/>
          <p:nvPr/>
        </p:nvSpPr>
        <p:spPr>
          <a:xfrm>
            <a:off x="4355103" y="4383155"/>
            <a:ext cx="7258948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u="sng" dirty="0">
                <a:solidFill>
                  <a:schemeClr val="bg1"/>
                </a:solidFill>
              </a:rPr>
              <a:t>Conclusion</a:t>
            </a:r>
          </a:p>
          <a:p>
            <a:r>
              <a:rPr lang="en-GB" dirty="0">
                <a:solidFill>
                  <a:schemeClr val="bg1"/>
                </a:solidFill>
              </a:rPr>
              <a:t>Symbols and icons on graves have a language of their own. This allows us to learn more about the individual interred in the grave.</a:t>
            </a:r>
          </a:p>
        </p:txBody>
      </p:sp>
      <p:sp>
        <p:nvSpPr>
          <p:cNvPr id="14" name="Conector recto 13">
            <a:extLst>
              <a:ext uri="{FF2B5EF4-FFF2-40B4-BE49-F238E27FC236}">
                <a16:creationId xmlns:a16="http://schemas.microsoft.com/office/drawing/2014/main" id="{206DD854-D8B5-4B18-8DD3-6557362E9DAE}"/>
              </a:ext>
            </a:extLst>
          </p:cNvPr>
          <p:cNvSpPr/>
          <p:nvPr/>
        </p:nvSpPr>
        <p:spPr>
          <a:xfrm rot="10800000">
            <a:off x="2598879" y="2330834"/>
            <a:ext cx="1645920" cy="0"/>
          </a:xfrm>
          <a:prstGeom prst="line">
            <a:avLst/>
          </a:prstGeom>
          <a:solidFill>
            <a:srgbClr val="E71224">
              <a:alpha val="5000"/>
            </a:srgbClr>
          </a:solidFill>
          <a:ln w="18000">
            <a:solidFill>
              <a:srgbClr val="E71224"/>
            </a:solidFill>
            <a:tailEnd type="arrow"/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  <p:txBody>
          <a:bodyPr wrap="none" rtlCol="0" anchor="ctr" anchorCtr="1"/>
          <a:lstStyle/>
          <a:p>
            <a:endParaRPr lang="fr-FR">
              <a:solidFill>
                <a:srgbClr val="E71224"/>
              </a:solidFill>
            </a:endParaRPr>
          </a:p>
        </p:txBody>
      </p:sp>
      <p:sp>
        <p:nvSpPr>
          <p:cNvPr id="7" name="Düz Bağlayıcı 6">
            <a:extLst>
              <a:ext uri="{FF2B5EF4-FFF2-40B4-BE49-F238E27FC236}">
                <a16:creationId xmlns:a16="http://schemas.microsoft.com/office/drawing/2014/main" id="{23D513B9-DC13-4752-A504-884EA28935FB}"/>
              </a:ext>
            </a:extLst>
          </p:cNvPr>
          <p:cNvSpPr/>
          <p:nvPr/>
        </p:nvSpPr>
        <p:spPr>
          <a:xfrm rot="10800000" flipV="1">
            <a:off x="3421839" y="2577596"/>
            <a:ext cx="801454" cy="4249"/>
          </a:xfrm>
          <a:prstGeom prst="line">
            <a:avLst/>
          </a:prstGeom>
          <a:solidFill>
            <a:srgbClr val="E71224">
              <a:alpha val="5000"/>
            </a:srgbClr>
          </a:solidFill>
          <a:ln w="18000">
            <a:solidFill>
              <a:srgbClr val="E71224"/>
            </a:solidFill>
            <a:tailEnd type="arrow"/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  <p:txBody>
          <a:bodyPr wrap="none" rtlCol="0" anchor="ctr" anchorCtr="1"/>
          <a:lstStyle/>
          <a:p>
            <a:endParaRPr lang="en-US">
              <a:solidFill>
                <a:srgbClr val="E71224"/>
              </a:solidFill>
            </a:endParaRPr>
          </a:p>
        </p:txBody>
      </p:sp>
      <p:sp>
        <p:nvSpPr>
          <p:cNvPr id="17" name="Conexão reta 16">
            <a:extLst>
              <a:ext uri="{FF2B5EF4-FFF2-40B4-BE49-F238E27FC236}">
                <a16:creationId xmlns:a16="http://schemas.microsoft.com/office/drawing/2014/main" id="{6FA09F1C-73B1-4DB2-ACF3-A3878E773780}"/>
              </a:ext>
            </a:extLst>
          </p:cNvPr>
          <p:cNvSpPr/>
          <p:nvPr/>
        </p:nvSpPr>
        <p:spPr>
          <a:xfrm rot="9220826">
            <a:off x="2835130" y="3529080"/>
            <a:ext cx="1645920" cy="0"/>
          </a:xfrm>
          <a:prstGeom prst="line">
            <a:avLst/>
          </a:prstGeom>
          <a:solidFill>
            <a:srgbClr val="E71224">
              <a:alpha val="5000"/>
            </a:srgbClr>
          </a:solidFill>
          <a:ln w="18000">
            <a:solidFill>
              <a:srgbClr val="E71224"/>
            </a:solidFill>
            <a:tailEnd type="arrow"/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  <p:txBody>
          <a:bodyPr wrap="none" rtlCol="0" anchor="ctr" anchorCtr="1"/>
          <a:lstStyle/>
          <a:p>
            <a:endParaRPr lang="en-US">
              <a:solidFill>
                <a:srgbClr val="E71224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34185108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Office Theme</Template>
  <TotalTime>77</TotalTime>
  <Words>102</Words>
  <Application>Microsoft Office PowerPoint</Application>
  <PresentationFormat>Widescreen</PresentationFormat>
  <Paragraphs>11</Paragraphs>
  <Slides>1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</vt:i4>
      </vt:variant>
    </vt:vector>
  </HeadingPairs>
  <TitlesOfParts>
    <vt:vector size="5" baseType="lpstr">
      <vt:lpstr>Aptos</vt:lpstr>
      <vt:lpstr>Aptos Display</vt:lpstr>
      <vt:lpstr>Arial</vt:lpstr>
      <vt:lpstr>Office Theme</vt:lpstr>
      <vt:lpstr>Graveyard symbology – what do they represent?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>James Warne-Cleave</dc:creator>
  <cp:lastModifiedBy>James Warne-Cleave</cp:lastModifiedBy>
  <cp:revision>1</cp:revision>
  <dcterms:created xsi:type="dcterms:W3CDTF">2025-03-23T22:01:57Z</dcterms:created>
  <dcterms:modified xsi:type="dcterms:W3CDTF">2025-03-23T23:19:18Z</dcterms:modified>
</cp:coreProperties>
</file>