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gif" ContentType="image/gif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71" r:id="rId1"/>
  </p:sldMasterIdLst>
  <p:notesMasterIdLst>
    <p:notesMasterId r:id="rId41"/>
  </p:notesMasterIdLst>
  <p:sldIdLst>
    <p:sldId id="278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303" r:id="rId27"/>
    <p:sldId id="304" r:id="rId28"/>
    <p:sldId id="305" r:id="rId29"/>
    <p:sldId id="306" r:id="rId30"/>
    <p:sldId id="307" r:id="rId31"/>
    <p:sldId id="308" r:id="rId32"/>
    <p:sldId id="309" r:id="rId33"/>
    <p:sldId id="310" r:id="rId34"/>
    <p:sldId id="311" r:id="rId35"/>
    <p:sldId id="312" r:id="rId36"/>
    <p:sldId id="313" r:id="rId37"/>
    <p:sldId id="314" r:id="rId38"/>
    <p:sldId id="315" r:id="rId39"/>
    <p:sldId id="316" r:id="rId4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charset="0"/>
        <a:ea typeface="ＭＳ Ｐゴシック" charset="0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charset="0"/>
        <a:ea typeface="ＭＳ Ｐゴシック" charset="0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charset="0"/>
        <a:ea typeface="ＭＳ Ｐゴシック" charset="0"/>
        <a:cs typeface="+mn-cs"/>
      </a:defRPr>
    </a:lvl5pPr>
    <a:lvl6pPr marL="2286000" algn="l" defTabSz="457200" rtl="0" eaLnBrk="1" latinLnBrk="0" hangingPunct="1">
      <a:defRPr kern="1200">
        <a:solidFill>
          <a:schemeClr val="tx1"/>
        </a:solidFill>
        <a:latin typeface="Verdana" charset="0"/>
        <a:ea typeface="ＭＳ Ｐゴシック" charset="0"/>
        <a:cs typeface="+mn-cs"/>
      </a:defRPr>
    </a:lvl6pPr>
    <a:lvl7pPr marL="2743200" algn="l" defTabSz="457200" rtl="0" eaLnBrk="1" latinLnBrk="0" hangingPunct="1">
      <a:defRPr kern="1200">
        <a:solidFill>
          <a:schemeClr val="tx1"/>
        </a:solidFill>
        <a:latin typeface="Verdana" charset="0"/>
        <a:ea typeface="ＭＳ Ｐゴシック" charset="0"/>
        <a:cs typeface="+mn-cs"/>
      </a:defRPr>
    </a:lvl7pPr>
    <a:lvl8pPr marL="3200400" algn="l" defTabSz="457200" rtl="0" eaLnBrk="1" latinLnBrk="0" hangingPunct="1">
      <a:defRPr kern="1200">
        <a:solidFill>
          <a:schemeClr val="tx1"/>
        </a:solidFill>
        <a:latin typeface="Verdana" charset="0"/>
        <a:ea typeface="ＭＳ Ｐゴシック" charset="0"/>
        <a:cs typeface="+mn-cs"/>
      </a:defRPr>
    </a:lvl8pPr>
    <a:lvl9pPr marL="3657600" algn="l" defTabSz="457200" rtl="0" eaLnBrk="1" latinLnBrk="0" hangingPunct="1">
      <a:defRPr kern="1200">
        <a:solidFill>
          <a:schemeClr val="tx1"/>
        </a:solidFill>
        <a:latin typeface="Verdana" charset="0"/>
        <a:ea typeface="ＭＳ Ｐゴシック" charset="0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F416F"/>
    <a:srgbClr val="364395"/>
    <a:srgbClr val="FFCC66"/>
    <a:srgbClr val="6D7F9F"/>
    <a:srgbClr val="FDC8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82" autoAdjust="0"/>
    <p:restoredTop sz="94660"/>
  </p:normalViewPr>
  <p:slideViewPr>
    <p:cSldViewPr>
      <p:cViewPr>
        <p:scale>
          <a:sx n="75" d="100"/>
          <a:sy n="75" d="100"/>
        </p:scale>
        <p:origin x="-3736" y="-16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notesMaster" Target="notesMasters/notesMaster1.xml"/><Relationship Id="rId42" Type="http://schemas.openxmlformats.org/officeDocument/2006/relationships/printerSettings" Target="printerSettings/printerSettings1.bin"/><Relationship Id="rId43" Type="http://schemas.openxmlformats.org/officeDocument/2006/relationships/presProps" Target="presProps.xml"/><Relationship Id="rId44" Type="http://schemas.openxmlformats.org/officeDocument/2006/relationships/viewProps" Target="viewProps.xml"/><Relationship Id="rId4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522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22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22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522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fld id="{B02542DD-205C-0D41-A3BF-73317A6C7FB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5657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955B7C-C39F-AF40-9370-443D1D829D35}" type="slidenum">
              <a:rPr lang="en-US"/>
              <a:pPr/>
              <a:t>2</a:t>
            </a:fld>
            <a:endParaRPr lang="en-US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 New Roman" pitchFamily="-84" charset="0"/>
              <a:ea typeface="ヒラギノ角ゴ Pro W3" pitchFamily="-8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pitchFamily="-84" charset="0"/>
              <a:ea typeface="ヒラギノ角ゴ Pro W3" pitchFamily="-84" charset="-128"/>
            </a:endParaRP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6D66AB-51D9-284B-AA5B-4CECF11955CB}" type="slidenum">
              <a:rPr lang="en-US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4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em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47" name="Rectangle 11"/>
          <p:cNvSpPr>
            <a:spLocks noChangeArrowheads="1"/>
          </p:cNvSpPr>
          <p:nvPr/>
        </p:nvSpPr>
        <p:spPr bwMode="gray">
          <a:xfrm>
            <a:off x="0" y="6397625"/>
            <a:ext cx="9144000" cy="457200"/>
          </a:xfrm>
          <a:prstGeom prst="rect">
            <a:avLst/>
          </a:prstGeom>
          <a:solidFill>
            <a:srgbClr val="1F416F"/>
          </a:solidFill>
          <a:ln>
            <a:noFill/>
          </a:ln>
          <a:effectLst/>
          <a:extLst/>
        </p:spPr>
        <p:txBody>
          <a:bodyPr wrap="none" lIns="0" tIns="0" rIns="0" bIns="0" anchor="ctr"/>
          <a:lstStyle/>
          <a:p>
            <a:endParaRPr lang="en-US"/>
          </a:p>
        </p:txBody>
      </p:sp>
      <p:pic>
        <p:nvPicPr>
          <p:cNvPr id="167948" name="Picture 12" descr="Pearson_Bound_Whit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238" y="6356350"/>
            <a:ext cx="1655762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7949" name="Picture 13" descr="Pearson_Strap_Bound_Whit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356350"/>
            <a:ext cx="1908175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7950" name="Rectangle 14"/>
          <p:cNvSpPr>
            <a:spLocks noChangeArrowheads="1"/>
          </p:cNvSpPr>
          <p:nvPr/>
        </p:nvSpPr>
        <p:spPr bwMode="auto">
          <a:xfrm>
            <a:off x="5153025" y="2209800"/>
            <a:ext cx="3914775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 eaLnBrk="1" hangingPunct="1"/>
            <a:r>
              <a:rPr lang="en-US" sz="3600" b="1" dirty="0">
                <a:solidFill>
                  <a:srgbClr val="1F416F"/>
                </a:solidFill>
              </a:rPr>
              <a:t>Chapter 1</a:t>
            </a:r>
          </a:p>
        </p:txBody>
      </p:sp>
      <p:sp>
        <p:nvSpPr>
          <p:cNvPr id="167951" name="Rectangle 15"/>
          <p:cNvSpPr>
            <a:spLocks noChangeArrowheads="1"/>
          </p:cNvSpPr>
          <p:nvPr/>
        </p:nvSpPr>
        <p:spPr bwMode="auto">
          <a:xfrm>
            <a:off x="5105400" y="3581400"/>
            <a:ext cx="40386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US" sz="2800" b="1" i="0" u="none" strike="noStrike" kern="1200" baseline="0" dirty="0" smtClean="0">
                <a:solidFill>
                  <a:srgbClr val="1F416F"/>
                </a:solidFill>
                <a:latin typeface="Verdana" charset="0"/>
                <a:ea typeface="ＭＳ Ｐゴシック" charset="0"/>
                <a:cs typeface="+mn-cs"/>
              </a:rPr>
              <a:t>Multinational</a:t>
            </a:r>
          </a:p>
          <a:p>
            <a:pPr algn="ctr"/>
            <a:r>
              <a:rPr lang="en-US" sz="2800" b="1" i="0" u="none" strike="noStrike" kern="1200" baseline="0" dirty="0" smtClean="0">
                <a:solidFill>
                  <a:srgbClr val="1F416F"/>
                </a:solidFill>
                <a:latin typeface="Verdana" charset="0"/>
                <a:ea typeface="ＭＳ Ｐゴシック" charset="0"/>
                <a:cs typeface="+mn-cs"/>
              </a:rPr>
              <a:t>Financial</a:t>
            </a:r>
          </a:p>
          <a:p>
            <a:pPr algn="ctr"/>
            <a:r>
              <a:rPr lang="en-US" sz="2800" b="1" i="0" u="none" strike="noStrike" kern="1200" baseline="0" dirty="0" smtClean="0">
                <a:solidFill>
                  <a:srgbClr val="1F416F"/>
                </a:solidFill>
                <a:latin typeface="Verdana" charset="0"/>
                <a:ea typeface="ＭＳ Ｐゴシック" charset="0"/>
                <a:cs typeface="+mn-cs"/>
              </a:rPr>
              <a:t>Management:</a:t>
            </a:r>
          </a:p>
          <a:p>
            <a:pPr algn="ctr"/>
            <a:r>
              <a:rPr lang="en-US" sz="2800" b="1" i="0" u="none" strike="noStrike" kern="1200" baseline="0" dirty="0" smtClean="0">
                <a:solidFill>
                  <a:srgbClr val="1F416F"/>
                </a:solidFill>
                <a:latin typeface="Verdana" charset="0"/>
                <a:ea typeface="ＭＳ Ｐゴシック" charset="0"/>
                <a:cs typeface="+mn-cs"/>
              </a:rPr>
              <a:t>Opportunities and</a:t>
            </a:r>
          </a:p>
          <a:p>
            <a:pPr algn="ctr"/>
            <a:r>
              <a:rPr lang="en-US" sz="2800" b="1" i="0" u="none" strike="noStrike" kern="1200" baseline="0" dirty="0" smtClean="0">
                <a:solidFill>
                  <a:srgbClr val="1F416F"/>
                </a:solidFill>
                <a:latin typeface="Verdana" charset="0"/>
                <a:ea typeface="ＭＳ Ｐゴシック" charset="0"/>
                <a:cs typeface="+mn-cs"/>
              </a:rPr>
              <a:t>Challenges</a:t>
            </a:r>
            <a:endParaRPr lang="en-US" sz="2800" b="1" dirty="0">
              <a:solidFill>
                <a:srgbClr val="1F416F"/>
              </a:solidFill>
            </a:endParaRPr>
          </a:p>
        </p:txBody>
      </p:sp>
      <p:pic>
        <p:nvPicPr>
          <p:cNvPr id="2" name="Picture 1" descr="moffett_0205989756.jpg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075600" cy="6400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6704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54677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447800"/>
            <a:ext cx="411480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47800"/>
            <a:ext cx="4114800" cy="4648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503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192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403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668359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70248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8466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846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24650" y="0"/>
            <a:ext cx="2114550" cy="6096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1000" y="0"/>
            <a:ext cx="6191250" cy="6096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614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emf"/><Relationship Id="rId14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23" name="Rectangle 11"/>
          <p:cNvSpPr>
            <a:spLocks noChangeArrowheads="1"/>
          </p:cNvSpPr>
          <p:nvPr/>
        </p:nvSpPr>
        <p:spPr bwMode="gray">
          <a:xfrm>
            <a:off x="0" y="6400800"/>
            <a:ext cx="9144000" cy="457200"/>
          </a:xfrm>
          <a:prstGeom prst="rect">
            <a:avLst/>
          </a:prstGeom>
          <a:solidFill>
            <a:srgbClr val="1F416F"/>
          </a:solidFill>
          <a:ln>
            <a:noFill/>
          </a:ln>
          <a:effectLst/>
          <a:extLst/>
        </p:spPr>
        <p:txBody>
          <a:bodyPr wrap="none" lIns="0" tIns="0" rIns="0" bIns="0" anchor="ctr"/>
          <a:lstStyle/>
          <a:p>
            <a:endParaRPr lang="en-US"/>
          </a:p>
        </p:txBody>
      </p:sp>
      <p:pic>
        <p:nvPicPr>
          <p:cNvPr id="166924" name="Picture 12" descr="Pearson_Bound_White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8238" y="6359525"/>
            <a:ext cx="1655762" cy="493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6929" name="Rectangle 17"/>
          <p:cNvSpPr>
            <a:spLocks noGrp="1" noChangeArrowheads="1"/>
          </p:cNvSpPr>
          <p:nvPr>
            <p:ph type="body" idx="1"/>
          </p:nvPr>
        </p:nvSpPr>
        <p:spPr bwMode="auto">
          <a:xfrm>
            <a:off x="381000" y="1447800"/>
            <a:ext cx="8382000" cy="464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66930" name="Rectangle 18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5921" dir="2700000" algn="ctr" rotWithShape="0">
                    <a:schemeClr val="bg2"/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66931" name="Rectangle 19"/>
          <p:cNvSpPr>
            <a:spLocks noChangeArrowheads="1"/>
          </p:cNvSpPr>
          <p:nvPr/>
        </p:nvSpPr>
        <p:spPr bwMode="gray">
          <a:xfrm>
            <a:off x="773113" y="6553200"/>
            <a:ext cx="5399087" cy="17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 eaLnBrk="1" hangingPunct="1"/>
            <a:r>
              <a:rPr lang="en-GB" sz="900" dirty="0">
                <a:solidFill>
                  <a:schemeClr val="bg1"/>
                </a:solidFill>
                <a:cs typeface="Arial" charset="0"/>
              </a:rPr>
              <a:t>© </a:t>
            </a:r>
            <a:r>
              <a:rPr lang="en-GB" sz="900" dirty="0" smtClean="0">
                <a:solidFill>
                  <a:schemeClr val="bg1"/>
                </a:solidFill>
                <a:cs typeface="Arial" charset="0"/>
              </a:rPr>
              <a:t>2015 </a:t>
            </a:r>
            <a:r>
              <a:rPr lang="en-GB" sz="900" dirty="0">
                <a:solidFill>
                  <a:schemeClr val="bg1"/>
                </a:solidFill>
                <a:cs typeface="Arial" charset="0"/>
              </a:rPr>
              <a:t>Pearson Education, Inc. All rights reserved. </a:t>
            </a:r>
          </a:p>
        </p:txBody>
      </p:sp>
      <p:sp>
        <p:nvSpPr>
          <p:cNvPr id="166932" name="Rectangle 20"/>
          <p:cNvSpPr>
            <a:spLocks noChangeArrowheads="1"/>
          </p:cNvSpPr>
          <p:nvPr/>
        </p:nvSpPr>
        <p:spPr bwMode="gray">
          <a:xfrm>
            <a:off x="244475" y="6553200"/>
            <a:ext cx="360363" cy="17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0" tIns="0" rIns="0" bIns="0"/>
          <a:lstStyle/>
          <a:p>
            <a:pPr eaLnBrk="1" hangingPunct="1"/>
            <a:r>
              <a:rPr lang="en-GB" sz="900">
                <a:solidFill>
                  <a:schemeClr val="bg1"/>
                </a:solidFill>
                <a:cs typeface="Arial" charset="0"/>
              </a:rPr>
              <a:t>1-</a:t>
            </a:r>
            <a:fld id="{6AB777B6-1D9A-8146-A3B4-FB47C33C9635}" type="slidenum">
              <a:rPr lang="en-GB" sz="900">
                <a:solidFill>
                  <a:schemeClr val="bg1"/>
                </a:solidFill>
                <a:cs typeface="Arial" charset="0"/>
              </a:rPr>
              <a:pPr eaLnBrk="1" hangingPunct="1"/>
              <a:t>‹#›</a:t>
            </a:fld>
            <a:r>
              <a:rPr lang="en-GB" sz="900">
                <a:solidFill>
                  <a:schemeClr val="bg1"/>
                </a:solidFill>
                <a:cs typeface="Arial" charset="0"/>
              </a:rPr>
              <a:t> </a:t>
            </a:r>
          </a:p>
        </p:txBody>
      </p:sp>
      <p:pic>
        <p:nvPicPr>
          <p:cNvPr id="2" name="Picture 1" descr="moffett_corner_0205989756.jpg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" cy="1301518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Verdana" charset="0"/>
          <a:ea typeface="ＭＳ Ｐゴシック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gi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gi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gi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gi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1143000" y="76200"/>
            <a:ext cx="7696200" cy="1143000"/>
          </a:xfrm>
        </p:spPr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Learning Objectives</a:t>
            </a:r>
          </a:p>
        </p:txBody>
      </p:sp>
      <p:sp>
        <p:nvSpPr>
          <p:cNvPr id="6147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Examine the requirements for the creation of value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Consider the basic theory, </a:t>
            </a:r>
            <a:r>
              <a:rPr lang="en-US" sz="2400" i="1">
                <a:ea typeface="ヒラギノ角ゴ Pro W3" pitchFamily="-84" charset="-128"/>
              </a:rPr>
              <a:t>comparative advantage</a:t>
            </a:r>
            <a:r>
              <a:rPr lang="en-US" sz="2400">
                <a:ea typeface="ヒラギノ角ゴ Pro W3" pitchFamily="-84" charset="-128"/>
              </a:rPr>
              <a:t>, and its requirements for the explanation and justification for international trade and commerce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Discover what is different about international financial management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1143000" y="76200"/>
            <a:ext cx="7696200" cy="1143000"/>
          </a:xfrm>
        </p:spPr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Learning Objectives cont.</a:t>
            </a:r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>
              <a:spcAft>
                <a:spcPts val="1200"/>
              </a:spcAft>
            </a:pPr>
            <a:r>
              <a:rPr lang="en-US" sz="2400">
                <a:ea typeface="ヒラギノ角ゴ Pro W3" pitchFamily="-84" charset="-128"/>
              </a:rPr>
              <a:t>Detail which market imperfections give rise to the multinational enterprise</a:t>
            </a:r>
          </a:p>
          <a:p>
            <a:pPr eaLnBrk="1" hangingPunct="1">
              <a:spcAft>
                <a:spcPts val="1200"/>
              </a:spcAft>
            </a:pPr>
            <a:r>
              <a:rPr lang="en-US" sz="2400">
                <a:ea typeface="ヒラギノ角ゴ Pro W3" pitchFamily="-84" charset="-128"/>
              </a:rPr>
              <a:t>Consider how globalization process moves a business from domestic focus to financial relationships and composition global in scope</a:t>
            </a:r>
          </a:p>
          <a:p>
            <a:pPr eaLnBrk="1" hangingPunct="1">
              <a:spcAft>
                <a:spcPts val="1200"/>
              </a:spcAft>
            </a:pPr>
            <a:r>
              <a:rPr lang="en-US" sz="2400">
                <a:ea typeface="ヒラギノ角ゴ Pro W3" pitchFamily="-84" charset="-128"/>
              </a:rPr>
              <a:t>Examine possible causes to the limitations to globalization in finance</a:t>
            </a:r>
          </a:p>
          <a:p>
            <a:pPr eaLnBrk="1" hangingPunct="1">
              <a:spcAft>
                <a:spcPts val="1200"/>
              </a:spcAft>
            </a:pPr>
            <a:endParaRPr lang="en-US" sz="240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Multinational Enterprise (MNE)</a:t>
            </a:r>
            <a:endParaRPr lang="en-US" sz="2400">
              <a:ea typeface="ヒラギノ角ゴ Pro W3" pitchFamily="-84" charset="-128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400" dirty="0">
                <a:ea typeface="ヒラギノ角ゴ Pro W3" pitchFamily="-84" charset="-128"/>
              </a:rPr>
              <a:t>Have operations in more than one country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400" dirty="0">
                <a:ea typeface="ヒラギノ角ゴ Pro W3" pitchFamily="-84" charset="-128"/>
              </a:rPr>
              <a:t>Include for profit, non-profit firms, and NGOs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400" dirty="0">
                <a:ea typeface="ヒラギノ角ゴ Pro W3" pitchFamily="-84" charset="-128"/>
              </a:rPr>
              <a:t>Reliance on emerging markets for…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400" dirty="0">
                <a:ea typeface="ヒラギノ角ゴ Pro W3" pitchFamily="-84" charset="-128"/>
              </a:rPr>
              <a:t>New world markets: </a:t>
            </a:r>
          </a:p>
          <a:p>
            <a:pPr lvl="1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000" dirty="0">
                <a:ea typeface="ヒラギノ角ゴ Pro W3" pitchFamily="-84" charset="-128"/>
              </a:rPr>
              <a:t>BRICs (</a:t>
            </a:r>
            <a:r>
              <a:rPr lang="en-US" sz="2000" b="1" dirty="0">
                <a:ea typeface="ヒラギノ角ゴ Pro W3" pitchFamily="-84" charset="-128"/>
              </a:rPr>
              <a:t>B</a:t>
            </a:r>
            <a:r>
              <a:rPr lang="en-US" sz="2000" dirty="0">
                <a:ea typeface="ヒラギノ角ゴ Pro W3" pitchFamily="-84" charset="-128"/>
              </a:rPr>
              <a:t>razil, </a:t>
            </a:r>
            <a:r>
              <a:rPr lang="en-US" sz="2000" b="1" dirty="0">
                <a:ea typeface="ヒラギノ角ゴ Pro W3" pitchFamily="-84" charset="-128"/>
              </a:rPr>
              <a:t>R</a:t>
            </a:r>
            <a:r>
              <a:rPr lang="en-US" sz="2000" dirty="0">
                <a:ea typeface="ヒラギノ角ゴ Pro W3" pitchFamily="-84" charset="-128"/>
              </a:rPr>
              <a:t>ussia, </a:t>
            </a:r>
            <a:r>
              <a:rPr lang="en-US" sz="2000" b="1" dirty="0">
                <a:ea typeface="ヒラギノ角ゴ Pro W3" pitchFamily="-84" charset="-128"/>
              </a:rPr>
              <a:t>I</a:t>
            </a:r>
            <a:r>
              <a:rPr lang="en-US" sz="2000" dirty="0">
                <a:ea typeface="ヒラギノ角ゴ Pro W3" pitchFamily="-84" charset="-128"/>
              </a:rPr>
              <a:t>ndia, and </a:t>
            </a:r>
            <a:r>
              <a:rPr lang="en-US" sz="2000" b="1" dirty="0">
                <a:ea typeface="ヒラギノ角ゴ Pro W3" pitchFamily="-84" charset="-128"/>
              </a:rPr>
              <a:t>C</a:t>
            </a:r>
            <a:r>
              <a:rPr lang="en-US" sz="2000" dirty="0">
                <a:ea typeface="ヒラギノ角ゴ Pro W3" pitchFamily="-84" charset="-128"/>
              </a:rPr>
              <a:t>hina</a:t>
            </a:r>
            <a:r>
              <a:rPr lang="en-US" sz="2000" dirty="0" smtClean="0">
                <a:ea typeface="ヒラギノ角ゴ Pro W3" pitchFamily="-84" charset="-128"/>
              </a:rPr>
              <a:t>)</a:t>
            </a:r>
          </a:p>
          <a:p>
            <a:pPr lvl="1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000" dirty="0" smtClean="0">
                <a:ea typeface="ヒラギノ角ゴ Pro W3" pitchFamily="-84" charset="-128"/>
              </a:rPr>
              <a:t>BIITS </a:t>
            </a:r>
            <a:r>
              <a:rPr lang="en-US" sz="2000" dirty="0"/>
              <a:t>(</a:t>
            </a:r>
            <a:r>
              <a:rPr lang="en-US" sz="2000" b="1" dirty="0"/>
              <a:t>B</a:t>
            </a:r>
            <a:r>
              <a:rPr lang="en-US" sz="2000" dirty="0"/>
              <a:t>razil, </a:t>
            </a:r>
            <a:r>
              <a:rPr lang="en-US" sz="2000" b="1" dirty="0"/>
              <a:t>I</a:t>
            </a:r>
            <a:r>
              <a:rPr lang="en-US" sz="2000" dirty="0"/>
              <a:t>ndia, </a:t>
            </a:r>
            <a:r>
              <a:rPr lang="en-US" sz="2000" b="1" dirty="0"/>
              <a:t>I</a:t>
            </a:r>
            <a:r>
              <a:rPr lang="en-US" sz="2000" dirty="0"/>
              <a:t>ndonesia</a:t>
            </a:r>
            <a:r>
              <a:rPr lang="en-US" sz="2000" dirty="0" smtClean="0"/>
              <a:t>, </a:t>
            </a:r>
            <a:r>
              <a:rPr lang="en-US" sz="2000" b="1" dirty="0" smtClean="0"/>
              <a:t>T</a:t>
            </a:r>
            <a:r>
              <a:rPr lang="en-US" sz="2000" dirty="0" smtClean="0"/>
              <a:t>urkey</a:t>
            </a:r>
            <a:r>
              <a:rPr lang="en-US" sz="2000" dirty="0"/>
              <a:t>, </a:t>
            </a:r>
            <a:r>
              <a:rPr lang="en-US" sz="2000" dirty="0" smtClean="0"/>
              <a:t>and </a:t>
            </a:r>
            <a:r>
              <a:rPr lang="en-US" sz="2000" b="1" dirty="0" smtClean="0"/>
              <a:t>S</a:t>
            </a:r>
            <a:r>
              <a:rPr lang="en-US" sz="2000" dirty="0" smtClean="0"/>
              <a:t>outh Africa)</a:t>
            </a:r>
            <a:endParaRPr lang="en-US" sz="2000" dirty="0">
              <a:ea typeface="ヒラギノ角ゴ Pro W3" pitchFamily="-84" charset="-128"/>
            </a:endParaRPr>
          </a:p>
          <a:p>
            <a:pPr lvl="1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sz="2000" dirty="0" smtClean="0">
                <a:ea typeface="ヒラギノ角ゴ Pro W3" pitchFamily="-84" charset="-128"/>
              </a:rPr>
              <a:t>MINTs (</a:t>
            </a:r>
            <a:r>
              <a:rPr lang="en-US" sz="2000" b="1" dirty="0" smtClean="0"/>
              <a:t>M</a:t>
            </a:r>
            <a:r>
              <a:rPr lang="en-US" sz="2000" dirty="0" smtClean="0"/>
              <a:t>exico</a:t>
            </a:r>
            <a:r>
              <a:rPr lang="en-US" sz="2000" dirty="0"/>
              <a:t>, </a:t>
            </a:r>
            <a:r>
              <a:rPr lang="en-US" sz="2000" b="1" dirty="0"/>
              <a:t>I</a:t>
            </a:r>
            <a:r>
              <a:rPr lang="en-US" sz="2000" dirty="0"/>
              <a:t>ndonesia</a:t>
            </a:r>
            <a:r>
              <a:rPr lang="en-US" sz="2000" dirty="0" smtClean="0"/>
              <a:t>, </a:t>
            </a:r>
            <a:r>
              <a:rPr lang="en-US" sz="2000" b="1" dirty="0" smtClean="0"/>
              <a:t>N</a:t>
            </a:r>
            <a:r>
              <a:rPr lang="en-US" sz="2000" dirty="0" smtClean="0"/>
              <a:t>igeria</a:t>
            </a:r>
            <a:r>
              <a:rPr lang="en-US" sz="2000" dirty="0"/>
              <a:t>, </a:t>
            </a:r>
            <a:r>
              <a:rPr lang="en-US" sz="2000" dirty="0" smtClean="0"/>
              <a:t>and </a:t>
            </a:r>
            <a:r>
              <a:rPr lang="en-US" sz="2000" b="1" dirty="0" smtClean="0"/>
              <a:t>T</a:t>
            </a:r>
            <a:r>
              <a:rPr lang="en-US" sz="2000" dirty="0" smtClean="0"/>
              <a:t>urkey)</a:t>
            </a:r>
            <a:endParaRPr lang="en-US" sz="2000" dirty="0">
              <a:ea typeface="ヒラギノ角ゴ Pro W3" pitchFamily="-84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sz="2000" dirty="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219200" y="0"/>
            <a:ext cx="75438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en-US" sz="3200" b="1">
                <a:latin typeface="Verdana" pitchFamily="-84" charset="0"/>
              </a:rPr>
              <a:t>Exhibit 1.1  Global Capital Markets</a:t>
            </a:r>
          </a:p>
        </p:txBody>
      </p:sp>
      <p:pic>
        <p:nvPicPr>
          <p:cNvPr id="2" name="Picture 1" descr="ex01_01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599" y="1447800"/>
            <a:ext cx="7562589" cy="480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5"/>
          <p:cNvSpPr>
            <a:spLocks noGrp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Global Financial Marketplace</a:t>
            </a:r>
            <a:endParaRPr lang="en-US" sz="2400">
              <a:ea typeface="ヒラギノ角ゴ Pro W3" pitchFamily="-84" charset="-128"/>
            </a:endParaRPr>
          </a:p>
        </p:txBody>
      </p:sp>
      <p:sp>
        <p:nvSpPr>
          <p:cNvPr id="11267" name="Content Placeholder 6"/>
          <p:cNvSpPr>
            <a:spLocks noGrp="1"/>
          </p:cNvSpPr>
          <p:nvPr>
            <p:ph idx="4294967295"/>
          </p:nvPr>
        </p:nvSpPr>
        <p:spPr>
          <a:xfrm>
            <a:off x="457200" y="1524000"/>
            <a:ext cx="8382000" cy="4648200"/>
          </a:xfrm>
        </p:spPr>
        <p:txBody>
          <a:bodyPr lIns="91440" tIns="45720" rIns="91440" bIns="45720"/>
          <a:lstStyle/>
          <a:p>
            <a:pPr eaLnBrk="1" hangingPunct="1"/>
            <a:r>
              <a:rPr lang="en-US" sz="2000" dirty="0">
                <a:ea typeface="ヒラギノ角ゴ Pro W3" pitchFamily="-84" charset="-128"/>
              </a:rPr>
              <a:t>Links among three items</a:t>
            </a:r>
          </a:p>
          <a:p>
            <a:pPr lvl="1" eaLnBrk="1" hangingPunct="1"/>
            <a:r>
              <a:rPr lang="en-US" sz="2000" i="1" dirty="0">
                <a:ea typeface="ヒラギノ角ゴ Pro W3" pitchFamily="-84" charset="-128"/>
              </a:rPr>
              <a:t>Assets</a:t>
            </a:r>
            <a:r>
              <a:rPr lang="en-US" sz="2000" dirty="0">
                <a:ea typeface="ヒラギノ角ゴ Pro W3" pitchFamily="-84" charset="-128"/>
              </a:rPr>
              <a:t> – Government-issued debt securities</a:t>
            </a:r>
          </a:p>
          <a:p>
            <a:pPr lvl="1" eaLnBrk="1" hangingPunct="1"/>
            <a:r>
              <a:rPr lang="en-US" sz="2000" i="1" dirty="0">
                <a:ea typeface="ヒラギノ角ゴ Pro W3" pitchFamily="-84" charset="-128"/>
              </a:rPr>
              <a:t>Institutions</a:t>
            </a:r>
          </a:p>
          <a:p>
            <a:pPr lvl="2" eaLnBrk="1" hangingPunct="1"/>
            <a:r>
              <a:rPr lang="en-US" dirty="0">
                <a:ea typeface="ヒラギノ角ゴ Pro W3" pitchFamily="-84" charset="-128"/>
              </a:rPr>
              <a:t>Central banks </a:t>
            </a:r>
          </a:p>
          <a:p>
            <a:pPr lvl="2" eaLnBrk="1" hangingPunct="1"/>
            <a:r>
              <a:rPr lang="en-US" dirty="0">
                <a:ea typeface="ヒラギノ角ゴ Pro W3" pitchFamily="-84" charset="-128"/>
              </a:rPr>
              <a:t>Commercial banks </a:t>
            </a:r>
          </a:p>
          <a:p>
            <a:pPr lvl="2" eaLnBrk="1" hangingPunct="1"/>
            <a:r>
              <a:rPr lang="en-US" dirty="0">
                <a:ea typeface="ヒラギノ角ゴ Pro W3" pitchFamily="-84" charset="-128"/>
              </a:rPr>
              <a:t>Other financial institutions </a:t>
            </a:r>
          </a:p>
          <a:p>
            <a:pPr lvl="1" eaLnBrk="1" hangingPunct="1"/>
            <a:r>
              <a:rPr lang="en-US" sz="2000" i="1" dirty="0">
                <a:ea typeface="ヒラギノ角ゴ Pro W3" pitchFamily="-84" charset="-128"/>
              </a:rPr>
              <a:t>Linkages</a:t>
            </a:r>
            <a:r>
              <a:rPr lang="en-US" dirty="0">
                <a:ea typeface="ヒラギノ角ゴ Pro W3" pitchFamily="-84" charset="-128"/>
              </a:rPr>
              <a:t> – </a:t>
            </a:r>
            <a:r>
              <a:rPr lang="en-US" sz="2000" dirty="0">
                <a:ea typeface="ヒラギノ角ゴ Pro W3" pitchFamily="-84" charset="-128"/>
              </a:rPr>
              <a:t>the interbank networks that provide the actual medium for exchange e.g. LIBOR</a:t>
            </a:r>
          </a:p>
          <a:p>
            <a:pPr lvl="1" eaLnBrk="1" hangingPunct="1"/>
            <a:endParaRPr lang="en-US" dirty="0">
              <a:ea typeface="ヒラギノ角ゴ Pro W3" pitchFamily="-84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Market for Currencies</a:t>
            </a:r>
            <a:endParaRPr lang="en-US" sz="2400">
              <a:ea typeface="ヒラギノ角ゴ Pro W3" pitchFamily="-84" charset="-128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 i="1">
                <a:ea typeface="ヒラギノ角ゴ Pro W3" pitchFamily="-84" charset="-128"/>
              </a:rPr>
              <a:t>Foreign currency exchange rate </a:t>
            </a:r>
            <a:r>
              <a:rPr lang="en-US" sz="2400">
                <a:ea typeface="ヒラギノ角ゴ Pro W3" pitchFamily="-84" charset="-128"/>
              </a:rPr>
              <a:t>is the price of any one country’s currency in terms of another country’s currency</a:t>
            </a: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US Dollar ($ or USD) / European euro (€ or EUR) exchange rate stated as “1.3654 dollars per euro” or as $1.3654/€</a:t>
            </a:r>
          </a:p>
          <a:p>
            <a:pPr lvl="1" eaLnBrk="1" hangingPunct="1"/>
            <a:endParaRPr lang="en-US" sz="2000">
              <a:ea typeface="ヒラギノ角ゴ Pro W3" pitchFamily="-84" charset="-128"/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Market for Currencies</a:t>
            </a:r>
            <a:endParaRPr lang="en-US" sz="2400">
              <a:ea typeface="ヒラギノ角ゴ Pro W3" pitchFamily="-84" charset="-128"/>
            </a:endParaRPr>
          </a:p>
        </p:txBody>
      </p:sp>
      <p:sp>
        <p:nvSpPr>
          <p:cNvPr id="14339" name="Content Placeholder 2"/>
          <p:cNvSpPr>
            <a:spLocks noGrp="1"/>
          </p:cNvSpPr>
          <p:nvPr>
            <p:ph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Rates quoted in exhibit 1.2 are currency “mid-rates” because they are midway between the average bid and offer rates among currency traders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Most currency quotes follow a convention as a result of some history or tradition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E.g., euros per dollar and dollars per pound</a:t>
            </a: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1219200" y="152400"/>
            <a:ext cx="76962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en-US" sz="2800" b="1" dirty="0">
                <a:latin typeface="Verdana" pitchFamily="-84" charset="0"/>
              </a:rPr>
              <a:t>Exhibit 1.2  Global Currency</a:t>
            </a:r>
            <a:r>
              <a:rPr lang="en-US" sz="2800" b="1" dirty="0" smtClean="0">
                <a:latin typeface="Verdana" pitchFamily="-84" charset="0"/>
              </a:rPr>
              <a:t> </a:t>
            </a:r>
            <a:br>
              <a:rPr lang="en-US" sz="2800" b="1" dirty="0" smtClean="0">
                <a:latin typeface="Verdana" pitchFamily="-84" charset="0"/>
              </a:rPr>
            </a:br>
            <a:r>
              <a:rPr lang="en-US" sz="2800" b="1" dirty="0" smtClean="0">
                <a:latin typeface="Verdana" pitchFamily="-84" charset="0"/>
              </a:rPr>
              <a:t>Exchange </a:t>
            </a:r>
            <a:r>
              <a:rPr lang="en-US" sz="2800" b="1" dirty="0">
                <a:latin typeface="Verdana" pitchFamily="-84" charset="0"/>
              </a:rPr>
              <a:t>Rates</a:t>
            </a:r>
          </a:p>
        </p:txBody>
      </p:sp>
      <p:pic>
        <p:nvPicPr>
          <p:cNvPr id="2" name="Picture 1" descr="ex01_02a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371600"/>
            <a:ext cx="8153400" cy="48472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1219200" y="152400"/>
            <a:ext cx="76962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eaLnBrk="1" hangingPunct="1"/>
            <a:r>
              <a:rPr lang="en-US" sz="2800" b="1" dirty="0">
                <a:latin typeface="Verdana" pitchFamily="-84" charset="0"/>
              </a:rPr>
              <a:t>Exhibit 1.2  Global Currency</a:t>
            </a:r>
            <a:r>
              <a:rPr lang="en-US" sz="2800" b="1" dirty="0" smtClean="0">
                <a:latin typeface="Verdana" pitchFamily="-84" charset="0"/>
              </a:rPr>
              <a:t> </a:t>
            </a:r>
            <a:br>
              <a:rPr lang="en-US" sz="2800" b="1" dirty="0" smtClean="0">
                <a:latin typeface="Verdana" pitchFamily="-84" charset="0"/>
              </a:rPr>
            </a:br>
            <a:r>
              <a:rPr lang="en-US" sz="2800" b="1" dirty="0" smtClean="0">
                <a:latin typeface="Verdana" pitchFamily="-84" charset="0"/>
              </a:rPr>
              <a:t>Exchange </a:t>
            </a:r>
            <a:r>
              <a:rPr lang="en-US" sz="2800" b="1" dirty="0">
                <a:latin typeface="Verdana" pitchFamily="-84" charset="0"/>
              </a:rPr>
              <a:t>Rates </a:t>
            </a:r>
            <a:r>
              <a:rPr lang="en-US" sz="2800" b="1" i="1" dirty="0">
                <a:latin typeface="Verdana" pitchFamily="-84" charset="0"/>
              </a:rPr>
              <a:t>(cont.)</a:t>
            </a:r>
          </a:p>
        </p:txBody>
      </p:sp>
      <p:pic>
        <p:nvPicPr>
          <p:cNvPr id="3" name="Picture 2" descr="ex01_02b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1219200"/>
            <a:ext cx="6837947" cy="51397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Eurocurrencies and LIBOR</a:t>
            </a:r>
            <a:endParaRPr lang="en-US" sz="2400">
              <a:ea typeface="ヒラギノ角ゴ Pro W3" pitchFamily="-84" charset="-128"/>
            </a:endParaRPr>
          </a:p>
        </p:txBody>
      </p:sp>
      <p:sp>
        <p:nvSpPr>
          <p:cNvPr id="17411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 i="1">
                <a:ea typeface="ヒラギノ角ゴ Pro W3" pitchFamily="-84" charset="-128"/>
              </a:rPr>
              <a:t>Eurocurrencies</a:t>
            </a:r>
          </a:p>
          <a:p>
            <a:pPr lvl="1" eaLnBrk="1" hangingPunct="1"/>
            <a:r>
              <a:rPr lang="en-US" sz="2000" i="1">
                <a:ea typeface="ヒラギノ角ゴ Pro W3" pitchFamily="-84" charset="-128"/>
              </a:rPr>
              <a:t>Eurocurrencies</a:t>
            </a:r>
            <a:r>
              <a:rPr lang="en-US" sz="2000">
                <a:ea typeface="ヒラギノ角ゴ Pro W3" pitchFamily="-84" charset="-128"/>
              </a:rPr>
              <a:t> are domestic currencies of one country on deposit in a second country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Any convertible (exchangeable) currency can exist in “Euro-” form (do not confuse this term with the European Euro)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Eurocurrency markets serve two valuable purposes</a:t>
            </a:r>
          </a:p>
          <a:p>
            <a:pPr lvl="2" eaLnBrk="1" hangingPunct="1"/>
            <a:r>
              <a:rPr lang="en-US" sz="1800">
                <a:ea typeface="ヒラギノ角ゴ Pro W3" pitchFamily="-84" charset="-128"/>
              </a:rPr>
              <a:t>Money market device for excess corporate liquidity</a:t>
            </a:r>
          </a:p>
          <a:p>
            <a:pPr lvl="2" eaLnBrk="1" hangingPunct="1"/>
            <a:r>
              <a:rPr lang="en-US" sz="1800">
                <a:ea typeface="ヒラギノ角ゴ Pro W3" pitchFamily="-84" charset="-128"/>
              </a:rPr>
              <a:t>Source of short-term bank loans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Eurocurrencies and LIBOR</a:t>
            </a:r>
            <a:endParaRPr lang="en-US" sz="2400">
              <a:ea typeface="ヒラギノ角ゴ Pro W3" pitchFamily="-84" charset="-128"/>
            </a:endParaRPr>
          </a:p>
        </p:txBody>
      </p:sp>
      <p:sp>
        <p:nvSpPr>
          <p:cNvPr id="18435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lvl="1" eaLnBrk="1" hangingPunct="1"/>
            <a:r>
              <a:rPr lang="en-US" sz="2200">
                <a:ea typeface="ヒラギノ角ゴ Pro W3" pitchFamily="-84" charset="-128"/>
              </a:rPr>
              <a:t>The modern eurocurrency market was born shortly after World War II</a:t>
            </a:r>
          </a:p>
          <a:p>
            <a:pPr lvl="1" eaLnBrk="1" hangingPunct="1"/>
            <a:r>
              <a:rPr lang="en-US" sz="2200">
                <a:ea typeface="ヒラギノ角ゴ Pro W3" pitchFamily="-84" charset="-128"/>
              </a:rPr>
              <a:t>Eastern European fear of US banks led to deposits in Western Europe</a:t>
            </a:r>
          </a:p>
          <a:p>
            <a:pPr lvl="1" eaLnBrk="1" hangingPunct="1"/>
            <a:r>
              <a:rPr lang="en-US" sz="2200">
                <a:ea typeface="ヒラギノ角ゴ Pro W3" pitchFamily="-84" charset="-128"/>
              </a:rPr>
              <a:t>While economic efficiencies helped spurn the growth of this market, institutional events were also important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1143000" y="76200"/>
            <a:ext cx="7696200" cy="1066800"/>
          </a:xfrm>
        </p:spPr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Eurocurrencies and LIBOR</a:t>
            </a:r>
            <a:endParaRPr lang="en-US" sz="2400">
              <a:solidFill>
                <a:srgbClr val="364395"/>
              </a:solidFill>
              <a:ea typeface="ヒラギノ角ゴ Pro W3" pitchFamily="-84" charset="-128"/>
            </a:endParaRPr>
          </a:p>
        </p:txBody>
      </p:sp>
      <p:sp>
        <p:nvSpPr>
          <p:cNvPr id="19459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 i="1">
                <a:ea typeface="ヒラギノ角ゴ Pro W3" pitchFamily="-84" charset="-128"/>
              </a:rPr>
              <a:t>Eurocurrency Interest Rates:  LIBOR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Reference rate of interest is LIBOR- The London Interbank Offered Rate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Used in standardized quotations, loan agreements, or financial derivatives valuations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Officially defined by the British Bankers Association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U.S. dollar LIBOR is the mean of 16 multinational banks interbank offered rates as sampled at 11am London time in London</a:t>
            </a:r>
          </a:p>
          <a:p>
            <a:pPr lvl="2" eaLnBrk="1" hangingPunct="1"/>
            <a:r>
              <a:rPr lang="en-US" sz="1600">
                <a:ea typeface="ヒラギノ角ゴ Pro W3" pitchFamily="-84" charset="-128"/>
              </a:rPr>
              <a:t>Yen LIBOR, EURO LIBOR and all other LIBOR rates are calculated the same way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Theory of Comparative Advantage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81000" y="1447800"/>
            <a:ext cx="8534400" cy="4648200"/>
          </a:xfrm>
        </p:spPr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The </a:t>
            </a:r>
            <a:r>
              <a:rPr lang="en-US" sz="2400" i="1">
                <a:ea typeface="ヒラギノ角ゴ Pro W3" pitchFamily="-84" charset="-128"/>
              </a:rPr>
              <a:t>theory of competitive advantage</a:t>
            </a:r>
            <a:r>
              <a:rPr lang="en-US" sz="2400">
                <a:ea typeface="ヒラギノ角ゴ Pro W3" pitchFamily="-84" charset="-128"/>
              </a:rPr>
              <a:t> provides a basis for explaining and justifying international trade in a model assumed to enjoy 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Free trade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Perfect competition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No uncertainty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Costless information 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No government interference</a:t>
            </a: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Theory of Comparative Advantage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The features of the theory are as follows;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Exporters in Country A sell goods or services to unrelated importers in Country B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Firms in Country A specialize in making products that can be produced relatively efficiently, given Country A’s endowment of factors of production (land, labor, capital, and technology)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Country B does the same with different products (based on different factors of production)</a:t>
            </a: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Theory of Comparative Advantage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lvl="1" eaLnBrk="1" hangingPunct="1"/>
            <a:r>
              <a:rPr lang="en-US" sz="2000">
                <a:ea typeface="ヒラギノ角ゴ Pro W3" pitchFamily="-84" charset="-128"/>
              </a:rPr>
              <a:t>Because the factors of production cannot be transported, the benefits of specialization are realized through international trade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Neither Country A nor Country B is worse off than before trade, and typically both are better off (albeit perhaps unequally)</a:t>
            </a: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Theory of Comparative Advantage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Example: assume Thailand is more efficient than Brazil at producing both sports shoes and stereo equipment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With one unit of production (a mix of land, labor, capital, and technology), Thailand can produce either 12 shipping containers of shoes or 6 shipping containers of stereo equipment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Brazil, being less efficient in both, can produce only 10 containers of shoes or 2 containers of stereo equipment with one unit of input</a:t>
            </a: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Theory of Comparative Advantage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04800" y="1524000"/>
            <a:ext cx="8445500" cy="4368800"/>
          </a:xfrm>
        </p:spPr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A production unit in Thailand has an </a:t>
            </a:r>
            <a:r>
              <a:rPr lang="en-US" sz="2400" i="1">
                <a:ea typeface="ヒラギノ角ゴ Pro W3" pitchFamily="-84" charset="-128"/>
              </a:rPr>
              <a:t>absolute advantage</a:t>
            </a:r>
            <a:r>
              <a:rPr lang="en-US" sz="2400">
                <a:ea typeface="ヒラギノ角ゴ Pro W3" pitchFamily="-84" charset="-128"/>
              </a:rPr>
              <a:t> over a production unit in Brazil in both shoes and stereo equipment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Thailand has a larger </a:t>
            </a:r>
            <a:r>
              <a:rPr lang="en-US" sz="2400" i="1">
                <a:ea typeface="ヒラギノ角ゴ Pro W3" pitchFamily="-84" charset="-128"/>
              </a:rPr>
              <a:t>relative advantage</a:t>
            </a:r>
            <a:r>
              <a:rPr lang="en-US" sz="2400">
                <a:ea typeface="ヒラギノ角ゴ Pro W3" pitchFamily="-84" charset="-128"/>
              </a:rPr>
              <a:t> over Brazil in producing stereo equipment (6 to 2) than shoes (12 to 10)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As long as these ratios are unequal, comparative advantage exists</a:t>
            </a: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Theory of Comparative Advantage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Clearly the world in total is better off because there are now 10,000 containers of shoes plus 6,000 containers of stereo equipment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However, the goods are not distributed across international boundaries!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Trade can resolve that distribution problem</a:t>
            </a: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Theory of Comparative Advantage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While total production of goods has increased with the specialization process, international trade at a certain range of prices (containers of shoes for a container of stereo equipment) can distribute goods between the countries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This exchange ratio will determine how the output is distributed </a:t>
            </a: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Theory of Comparative Advantage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>
              <a:lnSpc>
                <a:spcPct val="90000"/>
              </a:lnSpc>
            </a:pPr>
            <a:r>
              <a:rPr lang="en-US" sz="2400">
                <a:ea typeface="ヒラギノ角ゴ Pro W3" pitchFamily="-84" charset="-128"/>
              </a:rPr>
              <a:t>Although international trade might have approached the comparative advantage model during the 19</a:t>
            </a:r>
            <a:r>
              <a:rPr lang="en-US" sz="2400" baseline="30000">
                <a:ea typeface="ヒラギノ角ゴ Pro W3" pitchFamily="-84" charset="-128"/>
              </a:rPr>
              <a:t>th</a:t>
            </a:r>
            <a:r>
              <a:rPr lang="en-US" sz="2400">
                <a:ea typeface="ヒラギノ角ゴ Pro W3" pitchFamily="-84" charset="-128"/>
              </a:rPr>
              <a:t> century, it certainly does not today;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ea typeface="ヒラギノ角ゴ Pro W3" pitchFamily="-84" charset="-128"/>
              </a:rPr>
              <a:t>Countries do not appear to specialize only in those products that could be most efficiently produced by that country’s particular factors of production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ea typeface="ヒラギノ角ゴ Pro W3" pitchFamily="-84" charset="-128"/>
              </a:rPr>
              <a:t>Capital and technology flow easily between countries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ea typeface="ヒラギノ角ゴ Pro W3" pitchFamily="-84" charset="-128"/>
              </a:rPr>
              <a:t>Modern factors of production are numerous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ea typeface="ヒラギノ角ゴ Pro W3" pitchFamily="-84" charset="-128"/>
              </a:rPr>
              <a:t>Comparative advantage shifts over time</a:t>
            </a:r>
          </a:p>
          <a:p>
            <a:pPr eaLnBrk="1" hangingPunct="1">
              <a:lnSpc>
                <a:spcPct val="90000"/>
              </a:lnSpc>
            </a:pPr>
            <a:endParaRPr lang="en-US" sz="240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Theory of Comparative Advantage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Comparative advantage still explains why some countries are better for export</a:t>
            </a: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21st century comparative advantage is based on services</a:t>
            </a: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600">
                <a:ea typeface="ヒラギノ角ゴ Pro W3" pitchFamily="-84" charset="-128"/>
              </a:rPr>
              <a:t>Exhibit 1.3  What is Different About International Financial Management?</a:t>
            </a:r>
            <a:endParaRPr lang="en-US" b="0">
              <a:ea typeface="ヒラギノ角ゴ Pro W3" pitchFamily="-84" charset="-128"/>
            </a:endParaRPr>
          </a:p>
        </p:txBody>
      </p:sp>
      <p:pic>
        <p:nvPicPr>
          <p:cNvPr id="2" name="Picture 1" descr="ex01_03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133600"/>
            <a:ext cx="8399170" cy="32766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800" dirty="0">
                <a:ea typeface="ヒラギノ角ゴ Pro W3" pitchFamily="-84" charset="-128"/>
              </a:rPr>
              <a:t>Market Imperfections: A Rationale for the Existence of the MNE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>
              <a:lnSpc>
                <a:spcPct val="80000"/>
              </a:lnSpc>
            </a:pPr>
            <a:r>
              <a:rPr lang="en-US" sz="2400">
                <a:ea typeface="ヒラギノ角ゴ Pro W3" pitchFamily="-84" charset="-128"/>
              </a:rPr>
              <a:t>Firms become multinational for one or several of the following reasons: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ea typeface="ヒラギノ角ゴ Pro W3" pitchFamily="-84" charset="-128"/>
              </a:rPr>
              <a:t>Market seekers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ea typeface="ヒラギノ角ゴ Pro W3" pitchFamily="-84" charset="-128"/>
              </a:rPr>
              <a:t>Raw material seekers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ea typeface="ヒラギノ角ゴ Pro W3" pitchFamily="-84" charset="-128"/>
              </a:rPr>
              <a:t>Production efficiency seekers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ea typeface="ヒラギノ角ゴ Pro W3" pitchFamily="-84" charset="-128"/>
              </a:rPr>
              <a:t>Knowledge seekers </a:t>
            </a:r>
          </a:p>
          <a:p>
            <a:pPr lvl="1" eaLnBrk="1" hangingPunct="1">
              <a:lnSpc>
                <a:spcPct val="90000"/>
              </a:lnSpc>
            </a:pPr>
            <a:r>
              <a:rPr lang="en-US" sz="2000">
                <a:ea typeface="ヒラギノ角ゴ Pro W3" pitchFamily="-84" charset="-128"/>
              </a:rPr>
              <a:t>Political safety seekers</a:t>
            </a: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Globalization Process</a:t>
            </a:r>
          </a:p>
        </p:txBody>
      </p:sp>
      <p:sp>
        <p:nvSpPr>
          <p:cNvPr id="31747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The globalization process is the structural and managerial changes and challenges experienced by a firm as it moves from domestic to global in operations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We will examine the case of Trident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Trident’s initial strategy is to develop a sustainable competitive advantage in the U.S. market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Trident is currently constrained by its small size, other competitors, and lack of access to cheap capital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800" dirty="0">
                <a:ea typeface="ヒラギノ角ゴ Pro W3" pitchFamily="-84" charset="-128"/>
              </a:rPr>
              <a:t>Exhibit 1.4  Trident Corp: Initiation of the Globalization Process</a:t>
            </a:r>
          </a:p>
        </p:txBody>
      </p:sp>
      <p:pic>
        <p:nvPicPr>
          <p:cNvPr id="2" name="Picture 1" descr="ex01_04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1828800"/>
            <a:ext cx="8153400" cy="3768297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4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In Phase One, Trident is not itself international or global in its operations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However, some of its competitors, suppliers or buyers may be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This is one of the key drivers pushing Trident into Phase Two, the first transition of the globalization process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This is the </a:t>
            </a:r>
            <a:r>
              <a:rPr lang="en-US" sz="2400" u="sng">
                <a:ea typeface="ヒラギノ角ゴ Pro W3" pitchFamily="-84" charset="-128"/>
              </a:rPr>
              <a:t>Global Transition I</a:t>
            </a:r>
            <a:r>
              <a:rPr lang="en-US" sz="2400">
                <a:ea typeface="ヒラギノ角ゴ Pro W3" pitchFamily="-84" charset="-128"/>
              </a:rPr>
              <a:t>: from </a:t>
            </a:r>
            <a:r>
              <a:rPr lang="en-US" sz="2400" i="1">
                <a:ea typeface="ヒラギノ角ゴ Pro W3" pitchFamily="-84" charset="-128"/>
              </a:rPr>
              <a:t>The Domestic Phase to The International Trade Phase</a:t>
            </a:r>
            <a:endParaRPr lang="en-US" sz="2400">
              <a:ea typeface="ヒラギノ角ゴ Pro W3" pitchFamily="-84" charset="-128"/>
            </a:endParaRP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 bwMode="auto">
          <a:xfrm>
            <a:off x="1143000" y="0"/>
            <a:ext cx="7696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+mj-lt"/>
                <a:ea typeface="ヒラギノ角ゴ Pro W3" pitchFamily="-1" charset="-128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-1" charset="0"/>
                <a:ea typeface="ヒラギノ角ゴ Pro W3" pitchFamily="-1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-1" charset="0"/>
                <a:ea typeface="ヒラギノ角ゴ Pro W3" pitchFamily="-1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-1" charset="0"/>
                <a:ea typeface="ヒラギノ角ゴ Pro W3" pitchFamily="-1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-1" charset="0"/>
                <a:ea typeface="ヒラギノ角ゴ Pro W3" pitchFamily="-1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-1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-1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-1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Verdana" pitchFamily="-1" charset="0"/>
              </a:defRPr>
            </a:lvl9pPr>
          </a:lstStyle>
          <a:p>
            <a:pPr eaLnBrk="1" hangingPunct="1">
              <a:defRPr/>
            </a:pPr>
            <a:r>
              <a:rPr lang="en-US" altLang="en-US" kern="0" baseline="0" dirty="0" smtClean="0"/>
              <a:t>The Globalization Process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Globalization Process</a:t>
            </a:r>
          </a:p>
        </p:txBody>
      </p:sp>
      <p:sp>
        <p:nvSpPr>
          <p:cNvPr id="34819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In the </a:t>
            </a:r>
            <a:r>
              <a:rPr lang="en-US" sz="2400" i="1">
                <a:ea typeface="ヒラギノ角ゴ Pro W3" pitchFamily="-84" charset="-128"/>
              </a:rPr>
              <a:t>International Trade Phase</a:t>
            </a:r>
            <a:r>
              <a:rPr lang="en-US" sz="2400">
                <a:ea typeface="ヒラギノ角ゴ Pro W3" pitchFamily="-84" charset="-128"/>
              </a:rPr>
              <a:t>, Trident responds to globalization factors by importing inputs from Mexican suppliers and making exports sales to Canadian buyers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Exporting and importing products and services increases the demands of financial management over and above the traditional requirements of the domestic-only business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8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Globalization Process</a:t>
            </a:r>
          </a:p>
        </p:txBody>
      </p:sp>
      <p:sp>
        <p:nvSpPr>
          <p:cNvPr id="35843" name="Rectangle 9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First, direct </a:t>
            </a:r>
            <a:r>
              <a:rPr lang="en-US" sz="2400" i="1">
                <a:ea typeface="ヒラギノ角ゴ Pro W3" pitchFamily="-84" charset="-128"/>
              </a:rPr>
              <a:t>foreign exchange risks</a:t>
            </a:r>
            <a:r>
              <a:rPr lang="en-US" sz="2400">
                <a:ea typeface="ヒラギノ角ゴ Pro W3" pitchFamily="-84" charset="-128"/>
              </a:rPr>
              <a:t> are now borne by the firm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Pricing and payments may be in different currencies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The value of these foreign currency receipts and payments can change, creating a new source of risk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8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Globalization Process</a:t>
            </a:r>
          </a:p>
        </p:txBody>
      </p:sp>
      <p:sp>
        <p:nvSpPr>
          <p:cNvPr id="36867" name="Rectangle 9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Second, the evaluation of the credit quality of foreign buyers and sellers is now more important than ever; this is known as </a:t>
            </a:r>
            <a:r>
              <a:rPr lang="en-US" sz="2400" i="1">
                <a:ea typeface="ヒラギノ角ゴ Pro W3" pitchFamily="-84" charset="-128"/>
              </a:rPr>
              <a:t>credit risk management</a:t>
            </a:r>
            <a:endParaRPr lang="en-US" sz="2400">
              <a:ea typeface="ヒラギノ角ゴ Pro W3" pitchFamily="-84" charset="-128"/>
            </a:endParaRP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Potential for non-payment of exports and non-delivery of imports</a:t>
            </a:r>
          </a:p>
          <a:p>
            <a:pPr lvl="1" eaLnBrk="1" hangingPunct="1"/>
            <a:r>
              <a:rPr lang="en-US" sz="2000">
                <a:ea typeface="ヒラギノ角ゴ Pro W3" pitchFamily="-84" charset="-128"/>
              </a:rPr>
              <a:t>Differences in business and legal systems and practices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Globalization Process</a:t>
            </a:r>
          </a:p>
        </p:txBody>
      </p:sp>
      <p:sp>
        <p:nvSpPr>
          <p:cNvPr id="37891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If Trident is successful in its international trade activities, it will soon need to establish foreign sales and service affiliates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This step is often followed by establishing manufacturing operations abroad or by licensing foreign firms to produce and service Trident’s products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This is the </a:t>
            </a:r>
            <a:r>
              <a:rPr lang="en-US" sz="2400" u="sng">
                <a:ea typeface="ヒラギノ角ゴ Pro W3" pitchFamily="-84" charset="-128"/>
              </a:rPr>
              <a:t>Global Transition II</a:t>
            </a:r>
            <a:r>
              <a:rPr lang="en-US" sz="2400">
                <a:ea typeface="ヒラギノ角ゴ Pro W3" pitchFamily="-84" charset="-128"/>
              </a:rPr>
              <a:t>:  from </a:t>
            </a:r>
            <a:r>
              <a:rPr lang="en-US" sz="2400" i="1">
                <a:ea typeface="ヒラギノ角ゴ Pro W3" pitchFamily="-84" charset="-128"/>
              </a:rPr>
              <a:t>The International Trade Phase to The Multinational Phase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Exhibit 1.5  Trident’s Foreign Direct Investment Sequence</a:t>
            </a:r>
            <a:endParaRPr lang="en-US" b="0">
              <a:ea typeface="ヒラギノ角ゴ Pro W3" pitchFamily="-84" charset="-128"/>
            </a:endParaRPr>
          </a:p>
        </p:txBody>
      </p:sp>
      <p:pic>
        <p:nvPicPr>
          <p:cNvPr id="2" name="Picture 1" descr="ex01_05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600200"/>
            <a:ext cx="8305800" cy="4508328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5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Globalization Process</a:t>
            </a:r>
          </a:p>
        </p:txBody>
      </p:sp>
      <p:sp>
        <p:nvSpPr>
          <p:cNvPr id="39939" name="Rectangle 6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Trident’s continued globalization will require it to identify the sources of it competitive advantages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This variety of strategic alternatives available to Trident is called the </a:t>
            </a:r>
            <a:r>
              <a:rPr lang="en-US" sz="2400" i="1">
                <a:ea typeface="ヒラギノ角ゴ Pro W3" pitchFamily="-84" charset="-128"/>
              </a:rPr>
              <a:t>foreign direct investment sequence</a:t>
            </a:r>
            <a:r>
              <a:rPr lang="en-US" sz="2400">
                <a:ea typeface="ヒラギノ角ゴ Pro W3" pitchFamily="-84" charset="-128"/>
              </a:rPr>
              <a:t> which include the creation of foreign sales offices, licensing agreements, manufacturing, etc.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The Limits to Financial Globalization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Once Trident owns assets and enterprises in foreign countries it has entered the </a:t>
            </a:r>
            <a:r>
              <a:rPr lang="en-US" sz="2400" i="1">
                <a:ea typeface="ヒラギノ角ゴ Pro W3" pitchFamily="-84" charset="-128"/>
              </a:rPr>
              <a:t>multinational phase</a:t>
            </a:r>
            <a:r>
              <a:rPr lang="en-US" sz="2400">
                <a:ea typeface="ヒラギノ角ゴ Pro W3" pitchFamily="-84" charset="-128"/>
              </a:rPr>
              <a:t> of globalization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The growth in the influence and self-enrichment of corporate insiders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The next exhibit illustrates the agency problems</a:t>
            </a: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Exhibit 1.6  The Potential Limits of Financial Globalization</a:t>
            </a:r>
          </a:p>
        </p:txBody>
      </p:sp>
      <p:pic>
        <p:nvPicPr>
          <p:cNvPr id="2" name="Picture 1" descr="ex01_06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1447800"/>
            <a:ext cx="7772400" cy="4617091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4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Summary of Learning Objectives</a:t>
            </a:r>
          </a:p>
        </p:txBody>
      </p:sp>
      <p:sp>
        <p:nvSpPr>
          <p:cNvPr id="43011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>
              <a:lnSpc>
                <a:spcPct val="90000"/>
              </a:lnSpc>
            </a:pPr>
            <a:r>
              <a:rPr lang="en-US" sz="2400">
                <a:ea typeface="ヒラギノ角ゴ Pro W3" pitchFamily="-84" charset="-128"/>
              </a:rPr>
              <a:t>This course analyzes how a firm’s financial management tasks evolve as it pursues global strategic opportunities and new constraints unfold</a:t>
            </a:r>
          </a:p>
          <a:p>
            <a:pPr eaLnBrk="1" hangingPunct="1">
              <a:lnSpc>
                <a:spcPct val="90000"/>
              </a:lnSpc>
            </a:pPr>
            <a:r>
              <a:rPr lang="en-US" sz="2400">
                <a:ea typeface="ヒラギノ角ゴ Pro W3" pitchFamily="-84" charset="-128"/>
              </a:rPr>
              <a:t>The evolution of firms from domestic to multinational is called the </a:t>
            </a:r>
            <a:r>
              <a:rPr lang="en-US" sz="2400" i="1">
                <a:ea typeface="ヒラギノ角ゴ Pro W3" pitchFamily="-84" charset="-128"/>
              </a:rPr>
              <a:t>globalization process</a:t>
            </a:r>
            <a:r>
              <a:rPr lang="en-US" sz="2400">
                <a:ea typeface="ヒラギノ角ゴ Pro W3" pitchFamily="-84" charset="-128"/>
              </a:rPr>
              <a:t>. A firm may enter into international trade transactions, then international contractual arrangements and ultimately the acquisition of foreign subsidiaries when a firm becomes a multinational</a:t>
            </a:r>
          </a:p>
          <a:p>
            <a:pPr eaLnBrk="1" hangingPunct="1">
              <a:lnSpc>
                <a:spcPct val="90000"/>
              </a:lnSpc>
            </a:pPr>
            <a:endParaRPr lang="en-US" sz="240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6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Summary of Learning Objectives</a:t>
            </a:r>
          </a:p>
        </p:txBody>
      </p:sp>
      <p:sp>
        <p:nvSpPr>
          <p:cNvPr id="44035" name="Rectangle 7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This globalization process results in a firm becoming increasingly influenced by exchange rate movements and other global political and economic forces in general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The decision whether or not to invest abroad may require the MNE to enter into global licensing agreements, joint ventures, acquisitions or Greenfield investments</a:t>
            </a:r>
          </a:p>
        </p:txBody>
      </p:sp>
    </p:spTree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Summary of Learning Objectives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The theory of competitive advantage is based on one country possessing a relative advantage in the production of goods compared to another country</a:t>
            </a:r>
          </a:p>
          <a:p>
            <a:pPr eaLnBrk="1" hangingPunct="1"/>
            <a:r>
              <a:rPr lang="en-US" sz="2400">
                <a:ea typeface="ヒラギノ角ゴ Pro W3" pitchFamily="-84" charset="-128"/>
              </a:rPr>
              <a:t>Imperfections in national markets for products, factors of production and financial assets translate into market opportunities for MNEs</a:t>
            </a: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>
                <a:ea typeface="ヒラギノ角ゴ Pro W3" pitchFamily="-84" charset="-128"/>
              </a:rPr>
              <a:t>Summary of Learning Objectives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 lIns="91440" tIns="45720" rIns="91440" bIns="45720"/>
          <a:lstStyle/>
          <a:p>
            <a:pPr eaLnBrk="1" hangingPunct="1"/>
            <a:r>
              <a:rPr lang="en-US" sz="2400">
                <a:ea typeface="ヒラギノ角ゴ Pro W3" pitchFamily="-84" charset="-128"/>
              </a:rPr>
              <a:t>Strategic motives drive the decision to invest abroad and become an MNE. Firms could be seeking new markets, raw materials, production efficiencies, access to technology or political safety</a:t>
            </a:r>
          </a:p>
          <a:p>
            <a:pPr eaLnBrk="1" hangingPunct="1"/>
            <a:endParaRPr lang="en-US" sz="2400">
              <a:ea typeface="ヒラギノ角ゴ Pro W3" pitchFamily="-84" charset="-128"/>
            </a:endParaRPr>
          </a:p>
        </p:txBody>
      </p:sp>
    </p:spTree>
  </p:cSld>
  <p:clrMapOvr>
    <a:masterClrMapping/>
  </p:clrMapOvr>
  <p:transition xmlns:p14="http://schemas.microsoft.com/office/powerpoint/2010/main" spd="med">
    <p:pull dir="rd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Pearson_PowerPoint_Template_Moffett5">
  <a:themeElements>
    <a:clrScheme name="Office Them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Theme">
      <a:majorFont>
        <a:latin typeface="Verdana"/>
        <a:ea typeface="ＭＳ Ｐゴシック"/>
        <a:cs typeface=""/>
      </a:majorFont>
      <a:minorFont>
        <a:latin typeface="Verdana"/>
        <a:ea typeface="ＭＳ Ｐゴシック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Verdana" charset="0"/>
            <a:ea typeface="ＭＳ Ｐゴシック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blurRad="63500" dist="38099" dir="2700000" algn="ctr" rotWithShape="0">
                  <a:schemeClr val="bg2">
                    <a:alpha val="74998"/>
                  </a:schemeClr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>
            <a:ln>
              <a:noFill/>
            </a:ln>
            <a:solidFill>
              <a:srgbClr val="000000"/>
            </a:solidFill>
            <a:effectLst/>
            <a:latin typeface="Verdana" charset="0"/>
            <a:ea typeface="ＭＳ Ｐゴシック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Pearson_PowerPoint_Template_Moffett5.potx</Template>
  <TotalTime>47</TotalTime>
  <Words>1678</Words>
  <Application>Microsoft Macintosh PowerPoint</Application>
  <PresentationFormat>On-screen Show (4:3)</PresentationFormat>
  <Paragraphs>149</Paragraphs>
  <Slides>39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Pearson_PowerPoint_Template_Moffett5</vt:lpstr>
      <vt:lpstr>PowerPoint Presentation</vt:lpstr>
      <vt:lpstr>Learning Objectives</vt:lpstr>
      <vt:lpstr>Learning Objectives cont.</vt:lpstr>
      <vt:lpstr>The Multinational Enterprise (MNE)</vt:lpstr>
      <vt:lpstr>PowerPoint Presentation</vt:lpstr>
      <vt:lpstr>The Global Financial Marketplace</vt:lpstr>
      <vt:lpstr>The Market for Currencies</vt:lpstr>
      <vt:lpstr>The Market for Currencies</vt:lpstr>
      <vt:lpstr>PowerPoint Presentation</vt:lpstr>
      <vt:lpstr>PowerPoint Presentation</vt:lpstr>
      <vt:lpstr>Eurocurrencies and LIBOR</vt:lpstr>
      <vt:lpstr>Eurocurrencies and LIBOR</vt:lpstr>
      <vt:lpstr>Eurocurrencies and LIBOR</vt:lpstr>
      <vt:lpstr>The Theory of Comparative Advantage</vt:lpstr>
      <vt:lpstr>The Theory of Comparative Advantage</vt:lpstr>
      <vt:lpstr>The Theory of Comparative Advantage</vt:lpstr>
      <vt:lpstr>The Theory of Comparative Advantage</vt:lpstr>
      <vt:lpstr>The Theory of Comparative Advantage</vt:lpstr>
      <vt:lpstr>The Theory of Comparative Advantage</vt:lpstr>
      <vt:lpstr>The Theory of Comparative Advantage</vt:lpstr>
      <vt:lpstr>The Theory of Comparative Advantage</vt:lpstr>
      <vt:lpstr>The Theory of Comparative Advantage</vt:lpstr>
      <vt:lpstr>Exhibit 1.3  What is Different About International Financial Management?</vt:lpstr>
      <vt:lpstr>Market Imperfections: A Rationale for the Existence of the MNE</vt:lpstr>
      <vt:lpstr>The Globalization Process</vt:lpstr>
      <vt:lpstr>Exhibit 1.4  Trident Corp: Initiation of the Globalization Process</vt:lpstr>
      <vt:lpstr>PowerPoint Presentation</vt:lpstr>
      <vt:lpstr>The Globalization Process</vt:lpstr>
      <vt:lpstr>The Globalization Process</vt:lpstr>
      <vt:lpstr>The Globalization Process</vt:lpstr>
      <vt:lpstr>The Globalization Process</vt:lpstr>
      <vt:lpstr>Exhibit 1.5  Trident’s Foreign Direct Investment Sequence</vt:lpstr>
      <vt:lpstr>The Globalization Process</vt:lpstr>
      <vt:lpstr>The Limits to Financial Globalization</vt:lpstr>
      <vt:lpstr>Exhibit 1.6  The Potential Limits of Financial Globalization</vt:lpstr>
      <vt:lpstr>Summary of Learning Objectives</vt:lpstr>
      <vt:lpstr>Summary of Learning Objectives</vt:lpstr>
      <vt:lpstr>Summary of Learning Objectives</vt:lpstr>
      <vt:lpstr>Summary of Learning Objectives</vt:lpstr>
    </vt:vector>
  </TitlesOfParts>
  <Manager/>
  <Company>Copyright ©2015 Pearson Education, Inc. All rights reserved. </Company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Fundamentals of Multinational Finance, 5e </dc:subject>
  <dc:creator>Moffett, Stonehill, Eiteman </dc:creator>
  <cp:keywords/>
  <dc:description/>
  <cp:lastModifiedBy>Stephanie Lindsey</cp:lastModifiedBy>
  <cp:revision>12</cp:revision>
  <cp:lastPrinted>2008-10-27T20:14:13Z</cp:lastPrinted>
  <dcterms:created xsi:type="dcterms:W3CDTF">2014-08-21T20:21:52Z</dcterms:created>
  <dcterms:modified xsi:type="dcterms:W3CDTF">2014-09-11T10:22:35Z</dcterms:modified>
  <cp:category/>
</cp:coreProperties>
</file>