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5.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0" r:id="rId3"/>
    <p:sldId id="259" r:id="rId4"/>
    <p:sldId id="258" r:id="rId5"/>
    <p:sldId id="266" r:id="rId6"/>
    <p:sldId id="265" r:id="rId7"/>
    <p:sldId id="264" r:id="rId8"/>
    <p:sldId id="262" r:id="rId9"/>
    <p:sldId id="263" r:id="rId10"/>
    <p:sldId id="267" r:id="rId11"/>
    <p:sldId id="268" r:id="rId12"/>
    <p:sldId id="276" r:id="rId13"/>
    <p:sldId id="283" r:id="rId14"/>
    <p:sldId id="256" r:id="rId15"/>
    <p:sldId id="270" r:id="rId16"/>
    <p:sldId id="272" r:id="rId17"/>
    <p:sldId id="274" r:id="rId18"/>
    <p:sldId id="273" r:id="rId19"/>
    <p:sldId id="277" r:id="rId20"/>
    <p:sldId id="278" r:id="rId21"/>
    <p:sldId id="280" r:id="rId22"/>
    <p:sldId id="281" r:id="rId23"/>
    <p:sldId id="282" r:id="rId24"/>
    <p:sldId id="261" r:id="rId25"/>
    <p:sldId id="269" r:id="rId26"/>
    <p:sldId id="279" r:id="rId27"/>
    <p:sldId id="284" r:id="rId28"/>
    <p:sldId id="285" r:id="rId29"/>
    <p:sldId id="286" r:id="rId30"/>
    <p:sldId id="287" r:id="rId31"/>
    <p:sldId id="288" r:id="rId32"/>
    <p:sldId id="289" r:id="rId33"/>
    <p:sldId id="29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8E1F3F-2369-4D05-97AA-5EA5F2C9EB92}"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B897A11-7B79-415D-9166-F4163D491280}">
      <dgm:prSet custT="1"/>
      <dgm:spPr/>
      <dgm:t>
        <a:bodyPr/>
        <a:lstStyle/>
        <a:p>
          <a:r>
            <a:rPr lang="en-US" sz="1800" dirty="0"/>
            <a:t>More than adults, children experience grief and then swiftly return to their regular lives following a bereavement. They may ask to play football or get some ice cream after becoming upset one moment. They move quickly in and out of the puddle, the puddle represents their feelings of grief, and it can be so swift that it is sometimes referred to as "puddle jumping“ </a:t>
          </a:r>
        </a:p>
      </dgm:t>
    </dgm:pt>
    <dgm:pt modelId="{64058655-81A5-463C-B6AA-6F8DCB7F9474}" type="parTrans" cxnId="{2D26F52A-E2F9-42FB-957A-3CC07A07CE3B}">
      <dgm:prSet/>
      <dgm:spPr/>
      <dgm:t>
        <a:bodyPr/>
        <a:lstStyle/>
        <a:p>
          <a:endParaRPr lang="en-US"/>
        </a:p>
      </dgm:t>
    </dgm:pt>
    <dgm:pt modelId="{182AF88E-D362-4EFC-806C-3F86EBA64949}" type="sibTrans" cxnId="{2D26F52A-E2F9-42FB-957A-3CC07A07CE3B}">
      <dgm:prSet/>
      <dgm:spPr/>
      <dgm:t>
        <a:bodyPr/>
        <a:lstStyle/>
        <a:p>
          <a:endParaRPr lang="en-US"/>
        </a:p>
      </dgm:t>
    </dgm:pt>
    <dgm:pt modelId="{80F3809F-562D-4C63-BA79-F61D89C365E4}">
      <dgm:prSet custT="1"/>
      <dgm:spPr/>
      <dgm:t>
        <a:bodyPr/>
        <a:lstStyle/>
        <a:p>
          <a:r>
            <a:rPr lang="en-US" sz="1800" dirty="0"/>
            <a:t>Children might not react much when you inform them that a person has passed away. You might even question if they have understood. They might need some time to absorb the information and often tend to struggle to find the right words to express how they are feeling.</a:t>
          </a:r>
          <a:endParaRPr lang="en-GB" sz="1800" dirty="0"/>
        </a:p>
        <a:p>
          <a:endParaRPr lang="en-US" sz="1700" dirty="0"/>
        </a:p>
      </dgm:t>
    </dgm:pt>
    <dgm:pt modelId="{2FDC2BDA-8510-4227-9B05-A9DA189ED7BA}" type="parTrans" cxnId="{12172A9A-3F5F-402D-8E32-88EC221D7C2D}">
      <dgm:prSet/>
      <dgm:spPr/>
      <dgm:t>
        <a:bodyPr/>
        <a:lstStyle/>
        <a:p>
          <a:endParaRPr lang="en-US"/>
        </a:p>
      </dgm:t>
    </dgm:pt>
    <dgm:pt modelId="{836A8478-5EFB-474D-B673-A97351E9E843}" type="sibTrans" cxnId="{12172A9A-3F5F-402D-8E32-88EC221D7C2D}">
      <dgm:prSet/>
      <dgm:spPr/>
      <dgm:t>
        <a:bodyPr/>
        <a:lstStyle/>
        <a:p>
          <a:endParaRPr lang="en-US"/>
        </a:p>
      </dgm:t>
    </dgm:pt>
    <dgm:pt modelId="{F2694989-58BA-4A8D-984B-60F27BE4FA83}" type="pres">
      <dgm:prSet presAssocID="{EC8E1F3F-2369-4D05-97AA-5EA5F2C9EB92}" presName="hierChild1" presStyleCnt="0">
        <dgm:presLayoutVars>
          <dgm:chPref val="1"/>
          <dgm:dir/>
          <dgm:animOne val="branch"/>
          <dgm:animLvl val="lvl"/>
          <dgm:resizeHandles/>
        </dgm:presLayoutVars>
      </dgm:prSet>
      <dgm:spPr/>
    </dgm:pt>
    <dgm:pt modelId="{B3300408-C024-453B-8D38-7883D26EE310}" type="pres">
      <dgm:prSet presAssocID="{0B897A11-7B79-415D-9166-F4163D491280}" presName="hierRoot1" presStyleCnt="0"/>
      <dgm:spPr/>
    </dgm:pt>
    <dgm:pt modelId="{B3E42F45-662C-43A1-B75C-298E833EAAB4}" type="pres">
      <dgm:prSet presAssocID="{0B897A11-7B79-415D-9166-F4163D491280}" presName="composite" presStyleCnt="0"/>
      <dgm:spPr/>
    </dgm:pt>
    <dgm:pt modelId="{959A01C4-329E-4B7D-B0D6-3435271A857B}" type="pres">
      <dgm:prSet presAssocID="{0B897A11-7B79-415D-9166-F4163D491280}" presName="background" presStyleLbl="node0" presStyleIdx="0" presStyleCnt="2"/>
      <dgm:spPr/>
    </dgm:pt>
    <dgm:pt modelId="{952D40DF-C4C4-4421-9438-B07240919B08}" type="pres">
      <dgm:prSet presAssocID="{0B897A11-7B79-415D-9166-F4163D491280}" presName="text" presStyleLbl="fgAcc0" presStyleIdx="0" presStyleCnt="2" custScaleY="111369">
        <dgm:presLayoutVars>
          <dgm:chPref val="3"/>
        </dgm:presLayoutVars>
      </dgm:prSet>
      <dgm:spPr/>
    </dgm:pt>
    <dgm:pt modelId="{6BA7862C-1559-4DEE-8F06-A8234196958F}" type="pres">
      <dgm:prSet presAssocID="{0B897A11-7B79-415D-9166-F4163D491280}" presName="hierChild2" presStyleCnt="0"/>
      <dgm:spPr/>
    </dgm:pt>
    <dgm:pt modelId="{82A6DE5A-8CD8-442C-87F3-B8F36753BF9B}" type="pres">
      <dgm:prSet presAssocID="{80F3809F-562D-4C63-BA79-F61D89C365E4}" presName="hierRoot1" presStyleCnt="0"/>
      <dgm:spPr/>
    </dgm:pt>
    <dgm:pt modelId="{B272701A-BA74-4E9E-B543-73C32B3DF544}" type="pres">
      <dgm:prSet presAssocID="{80F3809F-562D-4C63-BA79-F61D89C365E4}" presName="composite" presStyleCnt="0"/>
      <dgm:spPr/>
    </dgm:pt>
    <dgm:pt modelId="{A90D59F5-F6E8-4EDF-B015-CE758D7EB372}" type="pres">
      <dgm:prSet presAssocID="{80F3809F-562D-4C63-BA79-F61D89C365E4}" presName="background" presStyleLbl="node0" presStyleIdx="1" presStyleCnt="2"/>
      <dgm:spPr/>
    </dgm:pt>
    <dgm:pt modelId="{69FA2DB5-E2D4-45D2-9A4C-D36FF5F28560}" type="pres">
      <dgm:prSet presAssocID="{80F3809F-562D-4C63-BA79-F61D89C365E4}" presName="text" presStyleLbl="fgAcc0" presStyleIdx="1" presStyleCnt="2" custScaleY="120322">
        <dgm:presLayoutVars>
          <dgm:chPref val="3"/>
        </dgm:presLayoutVars>
      </dgm:prSet>
      <dgm:spPr/>
    </dgm:pt>
    <dgm:pt modelId="{A38B98AF-C58F-4F34-98EA-6C77530E4ECE}" type="pres">
      <dgm:prSet presAssocID="{80F3809F-562D-4C63-BA79-F61D89C365E4}" presName="hierChild2" presStyleCnt="0"/>
      <dgm:spPr/>
    </dgm:pt>
  </dgm:ptLst>
  <dgm:cxnLst>
    <dgm:cxn modelId="{542BB303-E132-4123-B973-09988F82B0B8}" type="presOf" srcId="{EC8E1F3F-2369-4D05-97AA-5EA5F2C9EB92}" destId="{F2694989-58BA-4A8D-984B-60F27BE4FA83}" srcOrd="0" destOrd="0" presId="urn:microsoft.com/office/officeart/2005/8/layout/hierarchy1"/>
    <dgm:cxn modelId="{8F70F315-5DB3-4BEB-91DE-9FEEFBF8BF27}" type="presOf" srcId="{80F3809F-562D-4C63-BA79-F61D89C365E4}" destId="{69FA2DB5-E2D4-45D2-9A4C-D36FF5F28560}" srcOrd="0" destOrd="0" presId="urn:microsoft.com/office/officeart/2005/8/layout/hierarchy1"/>
    <dgm:cxn modelId="{2D26F52A-E2F9-42FB-957A-3CC07A07CE3B}" srcId="{EC8E1F3F-2369-4D05-97AA-5EA5F2C9EB92}" destId="{0B897A11-7B79-415D-9166-F4163D491280}" srcOrd="0" destOrd="0" parTransId="{64058655-81A5-463C-B6AA-6F8DCB7F9474}" sibTransId="{182AF88E-D362-4EFC-806C-3F86EBA64949}"/>
    <dgm:cxn modelId="{42FD918D-24A6-4570-AAF9-5DF1D3F4DCDD}" type="presOf" srcId="{0B897A11-7B79-415D-9166-F4163D491280}" destId="{952D40DF-C4C4-4421-9438-B07240919B08}" srcOrd="0" destOrd="0" presId="urn:microsoft.com/office/officeart/2005/8/layout/hierarchy1"/>
    <dgm:cxn modelId="{12172A9A-3F5F-402D-8E32-88EC221D7C2D}" srcId="{EC8E1F3F-2369-4D05-97AA-5EA5F2C9EB92}" destId="{80F3809F-562D-4C63-BA79-F61D89C365E4}" srcOrd="1" destOrd="0" parTransId="{2FDC2BDA-8510-4227-9B05-A9DA189ED7BA}" sibTransId="{836A8478-5EFB-474D-B673-A97351E9E843}"/>
    <dgm:cxn modelId="{103FECF6-49FB-499A-A7C7-6C339C16DCDA}" type="presParOf" srcId="{F2694989-58BA-4A8D-984B-60F27BE4FA83}" destId="{B3300408-C024-453B-8D38-7883D26EE310}" srcOrd="0" destOrd="0" presId="urn:microsoft.com/office/officeart/2005/8/layout/hierarchy1"/>
    <dgm:cxn modelId="{58BDFB36-4F16-42A2-8358-879668334405}" type="presParOf" srcId="{B3300408-C024-453B-8D38-7883D26EE310}" destId="{B3E42F45-662C-43A1-B75C-298E833EAAB4}" srcOrd="0" destOrd="0" presId="urn:microsoft.com/office/officeart/2005/8/layout/hierarchy1"/>
    <dgm:cxn modelId="{2A0A66B2-ABEE-45CE-9D55-0F3C246E02C8}" type="presParOf" srcId="{B3E42F45-662C-43A1-B75C-298E833EAAB4}" destId="{959A01C4-329E-4B7D-B0D6-3435271A857B}" srcOrd="0" destOrd="0" presId="urn:microsoft.com/office/officeart/2005/8/layout/hierarchy1"/>
    <dgm:cxn modelId="{78ADA895-113D-4A35-990F-5299AD2ED731}" type="presParOf" srcId="{B3E42F45-662C-43A1-B75C-298E833EAAB4}" destId="{952D40DF-C4C4-4421-9438-B07240919B08}" srcOrd="1" destOrd="0" presId="urn:microsoft.com/office/officeart/2005/8/layout/hierarchy1"/>
    <dgm:cxn modelId="{5B490AE5-6027-4070-B4D8-FAD89833D521}" type="presParOf" srcId="{B3300408-C024-453B-8D38-7883D26EE310}" destId="{6BA7862C-1559-4DEE-8F06-A8234196958F}" srcOrd="1" destOrd="0" presId="urn:microsoft.com/office/officeart/2005/8/layout/hierarchy1"/>
    <dgm:cxn modelId="{4AF7E9B8-9807-478D-8E8E-FBA315C48F28}" type="presParOf" srcId="{F2694989-58BA-4A8D-984B-60F27BE4FA83}" destId="{82A6DE5A-8CD8-442C-87F3-B8F36753BF9B}" srcOrd="1" destOrd="0" presId="urn:microsoft.com/office/officeart/2005/8/layout/hierarchy1"/>
    <dgm:cxn modelId="{289794A6-A11D-46D2-8A6E-34F617A1E352}" type="presParOf" srcId="{82A6DE5A-8CD8-442C-87F3-B8F36753BF9B}" destId="{B272701A-BA74-4E9E-B543-73C32B3DF544}" srcOrd="0" destOrd="0" presId="urn:microsoft.com/office/officeart/2005/8/layout/hierarchy1"/>
    <dgm:cxn modelId="{CB0DB5DA-37B6-497F-A08E-4399303026E4}" type="presParOf" srcId="{B272701A-BA74-4E9E-B543-73C32B3DF544}" destId="{A90D59F5-F6E8-4EDF-B015-CE758D7EB372}" srcOrd="0" destOrd="0" presId="urn:microsoft.com/office/officeart/2005/8/layout/hierarchy1"/>
    <dgm:cxn modelId="{2676B6F0-8FAB-46F2-8040-B2366F7E89E0}" type="presParOf" srcId="{B272701A-BA74-4E9E-B543-73C32B3DF544}" destId="{69FA2DB5-E2D4-45D2-9A4C-D36FF5F28560}" srcOrd="1" destOrd="0" presId="urn:microsoft.com/office/officeart/2005/8/layout/hierarchy1"/>
    <dgm:cxn modelId="{7AB2804D-40C0-4BD0-ADFF-CE570952C8CB}" type="presParOf" srcId="{82A6DE5A-8CD8-442C-87F3-B8F36753BF9B}" destId="{A38B98AF-C58F-4F34-98EA-6C77530E4EC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230F92-B01B-4469-9886-B632E77047F8}"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US"/>
        </a:p>
      </dgm:t>
    </dgm:pt>
    <dgm:pt modelId="{DBFFDF4C-4767-4582-B3FC-B65D97300885}">
      <dgm:prSet/>
      <dgm:spPr/>
      <dgm:t>
        <a:bodyPr/>
        <a:lstStyle/>
        <a:p>
          <a:r>
            <a:rPr lang="en-US" dirty="0"/>
            <a:t>According to Bowley, attachment can be distinguished by four qualities:</a:t>
          </a:r>
          <a:endParaRPr lang="en-GB" dirty="0"/>
        </a:p>
        <a:p>
          <a:r>
            <a:rPr lang="en-US" dirty="0"/>
            <a:t> </a:t>
          </a:r>
        </a:p>
      </dgm:t>
    </dgm:pt>
    <dgm:pt modelId="{4D9A3712-28A2-4D20-8871-45FBE1F18810}" type="parTrans" cxnId="{F55AF083-9A1E-468A-AC81-1D9F5C987ACD}">
      <dgm:prSet/>
      <dgm:spPr/>
      <dgm:t>
        <a:bodyPr/>
        <a:lstStyle/>
        <a:p>
          <a:endParaRPr lang="en-US"/>
        </a:p>
      </dgm:t>
    </dgm:pt>
    <dgm:pt modelId="{42D6AB9D-67FF-4664-99DC-3EF6FF1B3533}" type="sibTrans" cxnId="{F55AF083-9A1E-468A-AC81-1D9F5C987ACD}">
      <dgm:prSet/>
      <dgm:spPr/>
      <dgm:t>
        <a:bodyPr/>
        <a:lstStyle/>
        <a:p>
          <a:endParaRPr lang="en-US"/>
        </a:p>
      </dgm:t>
    </dgm:pt>
    <dgm:pt modelId="{1AAED547-D797-4E6F-B09E-ED5AFB4046CE}">
      <dgm:prSet custT="1"/>
      <dgm:spPr/>
      <dgm:t>
        <a:bodyPr/>
        <a:lstStyle/>
        <a:p>
          <a:endParaRPr lang="en-US" sz="2000" dirty="0"/>
        </a:p>
      </dgm:t>
    </dgm:pt>
    <dgm:pt modelId="{8062A5A3-610F-475C-A05E-EB52EBB8D361}" type="parTrans" cxnId="{EFDB8249-291C-489C-A1E9-61BF00D9C9FA}">
      <dgm:prSet/>
      <dgm:spPr/>
      <dgm:t>
        <a:bodyPr/>
        <a:lstStyle/>
        <a:p>
          <a:endParaRPr lang="en-US"/>
        </a:p>
      </dgm:t>
    </dgm:pt>
    <dgm:pt modelId="{6DCE24B3-A265-42DA-953C-22A54927B2D3}" type="sibTrans" cxnId="{EFDB8249-291C-489C-A1E9-61BF00D9C9FA}">
      <dgm:prSet/>
      <dgm:spPr/>
      <dgm:t>
        <a:bodyPr/>
        <a:lstStyle/>
        <a:p>
          <a:endParaRPr lang="en-US"/>
        </a:p>
      </dgm:t>
    </dgm:pt>
    <dgm:pt modelId="{5F332D9A-AE66-44AB-9E41-C9A142809944}">
      <dgm:prSet/>
      <dgm:spPr/>
      <dgm:t>
        <a:bodyPr/>
        <a:lstStyle/>
        <a:p>
          <a:endParaRPr lang="en-US" sz="2400" dirty="0"/>
        </a:p>
      </dgm:t>
    </dgm:pt>
    <dgm:pt modelId="{D0BC652B-8E3A-4D43-BF02-05BCE3F95788}" type="parTrans" cxnId="{BDEAE721-98AA-41B6-BFE5-50C77BAE68EC}">
      <dgm:prSet/>
      <dgm:spPr/>
      <dgm:t>
        <a:bodyPr/>
        <a:lstStyle/>
        <a:p>
          <a:endParaRPr lang="en-US"/>
        </a:p>
      </dgm:t>
    </dgm:pt>
    <dgm:pt modelId="{B810E549-7839-448D-BEC1-795F078358E4}" type="sibTrans" cxnId="{BDEAE721-98AA-41B6-BFE5-50C77BAE68EC}">
      <dgm:prSet/>
      <dgm:spPr/>
      <dgm:t>
        <a:bodyPr/>
        <a:lstStyle/>
        <a:p>
          <a:endParaRPr lang="en-US"/>
        </a:p>
      </dgm:t>
    </dgm:pt>
    <dgm:pt modelId="{49D506E8-66BB-4D44-BA55-A1462A13B0E1}">
      <dgm:prSet custT="1"/>
      <dgm:spPr/>
      <dgm:t>
        <a:bodyPr/>
        <a:lstStyle/>
        <a:p>
          <a:r>
            <a:rPr lang="en-US" sz="2000" dirty="0"/>
            <a:t>Safe Haven- going back to the attachment when you are afraid of feel threatened for comfort and security. </a:t>
          </a:r>
          <a:endParaRPr lang="en-US" sz="1900" dirty="0"/>
        </a:p>
      </dgm:t>
    </dgm:pt>
    <dgm:pt modelId="{D68DD1AD-C243-4B8B-BA5E-1D1E62845382}" type="parTrans" cxnId="{D713F045-4B8E-4C78-99CA-87BA953BD313}">
      <dgm:prSet/>
      <dgm:spPr/>
      <dgm:t>
        <a:bodyPr/>
        <a:lstStyle/>
        <a:p>
          <a:endParaRPr lang="en-US"/>
        </a:p>
      </dgm:t>
    </dgm:pt>
    <dgm:pt modelId="{E032DBEE-7D67-4A93-A2FB-FEE76AEA51A9}" type="sibTrans" cxnId="{D713F045-4B8E-4C78-99CA-87BA953BD313}">
      <dgm:prSet/>
      <dgm:spPr/>
      <dgm:t>
        <a:bodyPr/>
        <a:lstStyle/>
        <a:p>
          <a:endParaRPr lang="en-US"/>
        </a:p>
      </dgm:t>
    </dgm:pt>
    <dgm:pt modelId="{C30C8B27-9556-44FE-8481-DC0E66C16463}">
      <dgm:prSet/>
      <dgm:spPr/>
      <dgm:t>
        <a:bodyPr/>
        <a:lstStyle/>
        <a:p>
          <a:endParaRPr lang="en-US" sz="2400" dirty="0"/>
        </a:p>
      </dgm:t>
    </dgm:pt>
    <dgm:pt modelId="{25BE493B-075E-4507-8042-B12008F90E84}" type="parTrans" cxnId="{2F1EFE82-0AF2-4251-9656-24213B51371F}">
      <dgm:prSet/>
      <dgm:spPr/>
      <dgm:t>
        <a:bodyPr/>
        <a:lstStyle/>
        <a:p>
          <a:endParaRPr lang="en-US"/>
        </a:p>
      </dgm:t>
    </dgm:pt>
    <dgm:pt modelId="{683E141F-1EB0-486B-8274-5656185BC896}" type="sibTrans" cxnId="{2F1EFE82-0AF2-4251-9656-24213B51371F}">
      <dgm:prSet/>
      <dgm:spPr/>
      <dgm:t>
        <a:bodyPr/>
        <a:lstStyle/>
        <a:p>
          <a:endParaRPr lang="en-US"/>
        </a:p>
      </dgm:t>
    </dgm:pt>
    <dgm:pt modelId="{639437FF-BCCE-4E4C-95FE-42EE750C2D81}">
      <dgm:prSet custT="1"/>
      <dgm:spPr/>
      <dgm:t>
        <a:bodyPr/>
        <a:lstStyle/>
        <a:p>
          <a:r>
            <a:rPr lang="en-US" sz="2000" dirty="0"/>
            <a:t>Secure Base- The attachment figure provides the child with a secure base from which to explore the outside world. </a:t>
          </a:r>
        </a:p>
      </dgm:t>
    </dgm:pt>
    <dgm:pt modelId="{2459ED56-11ED-4D44-920B-24BAC15676F2}" type="parTrans" cxnId="{5CCD7BC5-0D48-4509-9D57-DBE460000F6B}">
      <dgm:prSet/>
      <dgm:spPr/>
      <dgm:t>
        <a:bodyPr/>
        <a:lstStyle/>
        <a:p>
          <a:endParaRPr lang="en-US"/>
        </a:p>
      </dgm:t>
    </dgm:pt>
    <dgm:pt modelId="{4E0EBB11-F5B2-4CF6-BB95-FE1244DFB266}" type="sibTrans" cxnId="{5CCD7BC5-0D48-4509-9D57-DBE460000F6B}">
      <dgm:prSet/>
      <dgm:spPr/>
      <dgm:t>
        <a:bodyPr/>
        <a:lstStyle/>
        <a:p>
          <a:endParaRPr lang="en-US"/>
        </a:p>
      </dgm:t>
    </dgm:pt>
    <dgm:pt modelId="{DB8E8B0E-5785-4D96-8F2E-5440774131C4}">
      <dgm:prSet/>
      <dgm:spPr/>
      <dgm:t>
        <a:bodyPr/>
        <a:lstStyle/>
        <a:p>
          <a:endParaRPr lang="en-US" dirty="0"/>
        </a:p>
      </dgm:t>
    </dgm:pt>
    <dgm:pt modelId="{FC5ABB9D-C4E2-42C5-B7A9-A85276D96B93}" type="parTrans" cxnId="{F0BE98EF-8222-4872-B138-C33A9FB767FB}">
      <dgm:prSet/>
      <dgm:spPr/>
      <dgm:t>
        <a:bodyPr/>
        <a:lstStyle/>
        <a:p>
          <a:endParaRPr lang="en-US"/>
        </a:p>
      </dgm:t>
    </dgm:pt>
    <dgm:pt modelId="{05F9762A-07AB-4B0A-BAEF-8D1C51E64BB2}" type="sibTrans" cxnId="{F0BE98EF-8222-4872-B138-C33A9FB767FB}">
      <dgm:prSet/>
      <dgm:spPr/>
      <dgm:t>
        <a:bodyPr/>
        <a:lstStyle/>
        <a:p>
          <a:endParaRPr lang="en-US"/>
        </a:p>
      </dgm:t>
    </dgm:pt>
    <dgm:pt modelId="{725D51FF-ED26-4B96-96A5-79C8E5991D26}">
      <dgm:prSet/>
      <dgm:spPr/>
      <dgm:t>
        <a:bodyPr/>
        <a:lstStyle/>
        <a:p>
          <a:r>
            <a:rPr lang="en-US" dirty="0"/>
            <a:t>Separation Distress- anxiety that arises when the attachment figure is not present is known as separation distress. </a:t>
          </a:r>
        </a:p>
      </dgm:t>
    </dgm:pt>
    <dgm:pt modelId="{86EB8774-C2DA-464A-899E-370FE7DD7E96}" type="parTrans" cxnId="{FC88CB6E-C39A-41EC-8371-CD7687A73EDC}">
      <dgm:prSet/>
      <dgm:spPr/>
      <dgm:t>
        <a:bodyPr/>
        <a:lstStyle/>
        <a:p>
          <a:endParaRPr lang="en-US"/>
        </a:p>
      </dgm:t>
    </dgm:pt>
    <dgm:pt modelId="{680555FF-2B4C-4F2A-81D1-95B55B7592F7}" type="sibTrans" cxnId="{FC88CB6E-C39A-41EC-8371-CD7687A73EDC}">
      <dgm:prSet/>
      <dgm:spPr/>
      <dgm:t>
        <a:bodyPr/>
        <a:lstStyle/>
        <a:p>
          <a:endParaRPr lang="en-US"/>
        </a:p>
      </dgm:t>
    </dgm:pt>
    <dgm:pt modelId="{146AB0DD-5772-4100-8C66-28A8CE13FEC2}">
      <dgm:prSet custT="1"/>
      <dgm:spPr/>
      <dgm:t>
        <a:bodyPr/>
        <a:lstStyle/>
        <a:p>
          <a:r>
            <a:rPr lang="en-US" sz="2000" dirty="0"/>
            <a:t>The need to stay close to the people we are attached to is known as proximity maintenance .</a:t>
          </a:r>
        </a:p>
      </dgm:t>
    </dgm:pt>
    <dgm:pt modelId="{C68F7982-47BB-4E93-AB6A-A1DD2C1FA0E3}" type="sibTrans" cxnId="{8C9C8FE5-3433-4F75-A81A-76AA2D21C704}">
      <dgm:prSet/>
      <dgm:spPr/>
      <dgm:t>
        <a:bodyPr/>
        <a:lstStyle/>
        <a:p>
          <a:endParaRPr lang="en-US"/>
        </a:p>
      </dgm:t>
    </dgm:pt>
    <dgm:pt modelId="{27276D32-A4F6-4A48-961D-D83B77025F2E}" type="parTrans" cxnId="{8C9C8FE5-3433-4F75-A81A-76AA2D21C704}">
      <dgm:prSet/>
      <dgm:spPr/>
      <dgm:t>
        <a:bodyPr/>
        <a:lstStyle/>
        <a:p>
          <a:endParaRPr lang="en-US"/>
        </a:p>
      </dgm:t>
    </dgm:pt>
    <dgm:pt modelId="{0E86CE58-A0B0-40B5-A692-4CAA1DEB8B54}">
      <dgm:prSet/>
      <dgm:spPr/>
      <dgm:t>
        <a:bodyPr/>
        <a:lstStyle/>
        <a:p>
          <a:endParaRPr lang="en-GB" sz="1900" dirty="0"/>
        </a:p>
      </dgm:t>
    </dgm:pt>
    <dgm:pt modelId="{B753CC33-8A98-493A-A088-471AEE6E7CD8}" type="parTrans" cxnId="{86DE1E34-AF23-48A3-912D-7976BA415BBF}">
      <dgm:prSet/>
      <dgm:spPr/>
      <dgm:t>
        <a:bodyPr/>
        <a:lstStyle/>
        <a:p>
          <a:endParaRPr lang="en-GB"/>
        </a:p>
      </dgm:t>
    </dgm:pt>
    <dgm:pt modelId="{98890B73-C719-42ED-B21D-33C15A601502}" type="sibTrans" cxnId="{86DE1E34-AF23-48A3-912D-7976BA415BBF}">
      <dgm:prSet/>
      <dgm:spPr/>
      <dgm:t>
        <a:bodyPr/>
        <a:lstStyle/>
        <a:p>
          <a:endParaRPr lang="en-GB"/>
        </a:p>
      </dgm:t>
    </dgm:pt>
    <dgm:pt modelId="{1C606136-D0D2-4B5F-8527-50B198C4F2A7}">
      <dgm:prSet/>
      <dgm:spPr/>
      <dgm:t>
        <a:bodyPr/>
        <a:lstStyle/>
        <a:p>
          <a:endParaRPr lang="en-GB" sz="1900" dirty="0"/>
        </a:p>
      </dgm:t>
    </dgm:pt>
    <dgm:pt modelId="{65C5EBD1-E265-41A4-803C-DC718A52E64A}" type="parTrans" cxnId="{EF721394-FCE3-4626-A6EF-748D5EB90C26}">
      <dgm:prSet/>
      <dgm:spPr/>
      <dgm:t>
        <a:bodyPr/>
        <a:lstStyle/>
        <a:p>
          <a:endParaRPr lang="en-GB"/>
        </a:p>
      </dgm:t>
    </dgm:pt>
    <dgm:pt modelId="{D4F80DEE-F842-4BF4-A5A3-0FFE5CA360BB}" type="sibTrans" cxnId="{EF721394-FCE3-4626-A6EF-748D5EB90C26}">
      <dgm:prSet/>
      <dgm:spPr/>
      <dgm:t>
        <a:bodyPr/>
        <a:lstStyle/>
        <a:p>
          <a:endParaRPr lang="en-GB"/>
        </a:p>
      </dgm:t>
    </dgm:pt>
    <dgm:pt modelId="{9D589BC1-C759-4BDD-AF37-6961DC0CF0D5}" type="pres">
      <dgm:prSet presAssocID="{70230F92-B01B-4469-9886-B632E77047F8}" presName="diagram" presStyleCnt="0">
        <dgm:presLayoutVars>
          <dgm:dir/>
          <dgm:resizeHandles val="exact"/>
        </dgm:presLayoutVars>
      </dgm:prSet>
      <dgm:spPr/>
    </dgm:pt>
    <dgm:pt modelId="{A8334DB2-366C-4DED-8A55-908A708A4760}" type="pres">
      <dgm:prSet presAssocID="{DBFFDF4C-4767-4582-B3FC-B65D97300885}" presName="node" presStyleLbl="node1" presStyleIdx="0" presStyleCnt="5">
        <dgm:presLayoutVars>
          <dgm:bulletEnabled val="1"/>
        </dgm:presLayoutVars>
      </dgm:prSet>
      <dgm:spPr/>
    </dgm:pt>
    <dgm:pt modelId="{A72D0EFB-C415-4C98-9CD5-077AF4F79B95}" type="pres">
      <dgm:prSet presAssocID="{42D6AB9D-67FF-4664-99DC-3EF6FF1B3533}" presName="sibTrans" presStyleCnt="0"/>
      <dgm:spPr/>
    </dgm:pt>
    <dgm:pt modelId="{4DB3DC27-D64B-4326-884C-E6B945396E1A}" type="pres">
      <dgm:prSet presAssocID="{1AAED547-D797-4E6F-B09E-ED5AFB4046CE}" presName="node" presStyleLbl="node1" presStyleIdx="1" presStyleCnt="5">
        <dgm:presLayoutVars>
          <dgm:bulletEnabled val="1"/>
        </dgm:presLayoutVars>
      </dgm:prSet>
      <dgm:spPr/>
    </dgm:pt>
    <dgm:pt modelId="{EC5B1E46-76FA-4945-A075-E74C22682919}" type="pres">
      <dgm:prSet presAssocID="{6DCE24B3-A265-42DA-953C-22A54927B2D3}" presName="sibTrans" presStyleCnt="0"/>
      <dgm:spPr/>
    </dgm:pt>
    <dgm:pt modelId="{5B890835-DDD7-4C16-8ACD-3B89AE0E4C49}" type="pres">
      <dgm:prSet presAssocID="{5F332D9A-AE66-44AB-9E41-C9A142809944}" presName="node" presStyleLbl="node1" presStyleIdx="2" presStyleCnt="5">
        <dgm:presLayoutVars>
          <dgm:bulletEnabled val="1"/>
        </dgm:presLayoutVars>
      </dgm:prSet>
      <dgm:spPr/>
    </dgm:pt>
    <dgm:pt modelId="{6D7B78C2-45F2-4E04-B840-64CE83293BA6}" type="pres">
      <dgm:prSet presAssocID="{B810E549-7839-448D-BEC1-795F078358E4}" presName="sibTrans" presStyleCnt="0"/>
      <dgm:spPr/>
    </dgm:pt>
    <dgm:pt modelId="{DA41B31A-2A65-4CA4-AAEC-EF161C811E6F}" type="pres">
      <dgm:prSet presAssocID="{C30C8B27-9556-44FE-8481-DC0E66C16463}" presName="node" presStyleLbl="node1" presStyleIdx="3" presStyleCnt="5" custLinFactNeighborX="18151" custLinFactNeighborY="-5247">
        <dgm:presLayoutVars>
          <dgm:bulletEnabled val="1"/>
        </dgm:presLayoutVars>
      </dgm:prSet>
      <dgm:spPr/>
    </dgm:pt>
    <dgm:pt modelId="{DF34FDB7-188D-4588-94BF-14A3B1CEF91E}" type="pres">
      <dgm:prSet presAssocID="{683E141F-1EB0-486B-8274-5656185BC896}" presName="sibTrans" presStyleCnt="0"/>
      <dgm:spPr/>
    </dgm:pt>
    <dgm:pt modelId="{61B3B0C1-0BBF-4206-8F10-9029F89A277E}" type="pres">
      <dgm:prSet presAssocID="{DB8E8B0E-5785-4D96-8F2E-5440774131C4}" presName="node" presStyleLbl="node1" presStyleIdx="4" presStyleCnt="5" custLinFactNeighborX="21932" custLinFactNeighborY="-5247">
        <dgm:presLayoutVars>
          <dgm:bulletEnabled val="1"/>
        </dgm:presLayoutVars>
      </dgm:prSet>
      <dgm:spPr/>
    </dgm:pt>
  </dgm:ptLst>
  <dgm:cxnLst>
    <dgm:cxn modelId="{019FA90E-E63A-4A71-88FA-1C3027262358}" type="presOf" srcId="{DBFFDF4C-4767-4582-B3FC-B65D97300885}" destId="{A8334DB2-366C-4DED-8A55-908A708A4760}" srcOrd="0" destOrd="0" presId="urn:microsoft.com/office/officeart/2005/8/layout/default"/>
    <dgm:cxn modelId="{222CF014-C4F8-4EB8-A8B2-EA078575B711}" type="presOf" srcId="{70230F92-B01B-4469-9886-B632E77047F8}" destId="{9D589BC1-C759-4BDD-AF37-6961DC0CF0D5}" srcOrd="0" destOrd="0" presId="urn:microsoft.com/office/officeart/2005/8/layout/default"/>
    <dgm:cxn modelId="{F7C9D01E-E497-4852-9373-89EEAF6C1E13}" type="presOf" srcId="{0E86CE58-A0B0-40B5-A692-4CAA1DEB8B54}" destId="{5B890835-DDD7-4C16-8ACD-3B89AE0E4C49}" srcOrd="0" destOrd="2" presId="urn:microsoft.com/office/officeart/2005/8/layout/default"/>
    <dgm:cxn modelId="{BDEAE721-98AA-41B6-BFE5-50C77BAE68EC}" srcId="{70230F92-B01B-4469-9886-B632E77047F8}" destId="{5F332D9A-AE66-44AB-9E41-C9A142809944}" srcOrd="2" destOrd="0" parTransId="{D0BC652B-8E3A-4D43-BF02-05BCE3F95788}" sibTransId="{B810E549-7839-448D-BEC1-795F078358E4}"/>
    <dgm:cxn modelId="{86DE1E34-AF23-48A3-912D-7976BA415BBF}" srcId="{5F332D9A-AE66-44AB-9E41-C9A142809944}" destId="{0E86CE58-A0B0-40B5-A692-4CAA1DEB8B54}" srcOrd="1" destOrd="0" parTransId="{B753CC33-8A98-493A-A088-471AEE6E7CD8}" sibTransId="{98890B73-C719-42ED-B21D-33C15A601502}"/>
    <dgm:cxn modelId="{06D1E439-20C1-4D86-B39F-B6FBC2196D54}" type="presOf" srcId="{49D506E8-66BB-4D44-BA55-A1462A13B0E1}" destId="{5B890835-DDD7-4C16-8ACD-3B89AE0E4C49}" srcOrd="0" destOrd="1" presId="urn:microsoft.com/office/officeart/2005/8/layout/default"/>
    <dgm:cxn modelId="{D713F045-4B8E-4C78-99CA-87BA953BD313}" srcId="{5F332D9A-AE66-44AB-9E41-C9A142809944}" destId="{49D506E8-66BB-4D44-BA55-A1462A13B0E1}" srcOrd="0" destOrd="0" parTransId="{D68DD1AD-C243-4B8B-BA5E-1D1E62845382}" sibTransId="{E032DBEE-7D67-4A93-A2FB-FEE76AEA51A9}"/>
    <dgm:cxn modelId="{EFDB8249-291C-489C-A1E9-61BF00D9C9FA}" srcId="{70230F92-B01B-4469-9886-B632E77047F8}" destId="{1AAED547-D797-4E6F-B09E-ED5AFB4046CE}" srcOrd="1" destOrd="0" parTransId="{8062A5A3-610F-475C-A05E-EB52EBB8D361}" sibTransId="{6DCE24B3-A265-42DA-953C-22A54927B2D3}"/>
    <dgm:cxn modelId="{FC88CB6E-C39A-41EC-8371-CD7687A73EDC}" srcId="{DB8E8B0E-5785-4D96-8F2E-5440774131C4}" destId="{725D51FF-ED26-4B96-96A5-79C8E5991D26}" srcOrd="0" destOrd="0" parTransId="{86EB8774-C2DA-464A-899E-370FE7DD7E96}" sibTransId="{680555FF-2B4C-4F2A-81D1-95B55B7592F7}"/>
    <dgm:cxn modelId="{E50D085A-B104-4635-9802-5C11BBABC03E}" type="presOf" srcId="{725D51FF-ED26-4B96-96A5-79C8E5991D26}" destId="{61B3B0C1-0BBF-4206-8F10-9029F89A277E}" srcOrd="0" destOrd="1" presId="urn:microsoft.com/office/officeart/2005/8/layout/default"/>
    <dgm:cxn modelId="{2F1EFE82-0AF2-4251-9656-24213B51371F}" srcId="{70230F92-B01B-4469-9886-B632E77047F8}" destId="{C30C8B27-9556-44FE-8481-DC0E66C16463}" srcOrd="3" destOrd="0" parTransId="{25BE493B-075E-4507-8042-B12008F90E84}" sibTransId="{683E141F-1EB0-486B-8274-5656185BC896}"/>
    <dgm:cxn modelId="{F55AF083-9A1E-468A-AC81-1D9F5C987ACD}" srcId="{70230F92-B01B-4469-9886-B632E77047F8}" destId="{DBFFDF4C-4767-4582-B3FC-B65D97300885}" srcOrd="0" destOrd="0" parTransId="{4D9A3712-28A2-4D20-8871-45FBE1F18810}" sibTransId="{42D6AB9D-67FF-4664-99DC-3EF6FF1B3533}"/>
    <dgm:cxn modelId="{2BF0248E-B6A0-4049-B9BB-FE05B7F38766}" type="presOf" srcId="{C30C8B27-9556-44FE-8481-DC0E66C16463}" destId="{DA41B31A-2A65-4CA4-AAEC-EF161C811E6F}" srcOrd="0" destOrd="0" presId="urn:microsoft.com/office/officeart/2005/8/layout/default"/>
    <dgm:cxn modelId="{3A366A93-1E9B-4BE6-90D3-29B40E25F01E}" type="presOf" srcId="{1AAED547-D797-4E6F-B09E-ED5AFB4046CE}" destId="{4DB3DC27-D64B-4326-884C-E6B945396E1A}" srcOrd="0" destOrd="0" presId="urn:microsoft.com/office/officeart/2005/8/layout/default"/>
    <dgm:cxn modelId="{EF721394-FCE3-4626-A6EF-748D5EB90C26}" srcId="{C30C8B27-9556-44FE-8481-DC0E66C16463}" destId="{1C606136-D0D2-4B5F-8527-50B198C4F2A7}" srcOrd="1" destOrd="0" parTransId="{65C5EBD1-E265-41A4-803C-DC718A52E64A}" sibTransId="{D4F80DEE-F842-4BF4-A5A3-0FFE5CA360BB}"/>
    <dgm:cxn modelId="{6B2C1FB6-12D8-4051-9557-322E30827DBB}" type="presOf" srcId="{5F332D9A-AE66-44AB-9E41-C9A142809944}" destId="{5B890835-DDD7-4C16-8ACD-3B89AE0E4C49}" srcOrd="0" destOrd="0" presId="urn:microsoft.com/office/officeart/2005/8/layout/default"/>
    <dgm:cxn modelId="{FCE07DC3-DFA2-475D-BB96-F515EFA1E1F7}" type="presOf" srcId="{639437FF-BCCE-4E4C-95FE-42EE750C2D81}" destId="{DA41B31A-2A65-4CA4-AAEC-EF161C811E6F}" srcOrd="0" destOrd="1" presId="urn:microsoft.com/office/officeart/2005/8/layout/default"/>
    <dgm:cxn modelId="{5CCD7BC5-0D48-4509-9D57-DBE460000F6B}" srcId="{C30C8B27-9556-44FE-8481-DC0E66C16463}" destId="{639437FF-BCCE-4E4C-95FE-42EE750C2D81}" srcOrd="0" destOrd="0" parTransId="{2459ED56-11ED-4D44-920B-24BAC15676F2}" sibTransId="{4E0EBB11-F5B2-4CF6-BB95-FE1244DFB266}"/>
    <dgm:cxn modelId="{B4BD0DD2-965F-4619-B6B4-FFEC368A313E}" type="presOf" srcId="{1C606136-D0D2-4B5F-8527-50B198C4F2A7}" destId="{DA41B31A-2A65-4CA4-AAEC-EF161C811E6F}" srcOrd="0" destOrd="2" presId="urn:microsoft.com/office/officeart/2005/8/layout/default"/>
    <dgm:cxn modelId="{F48CB7D8-34B6-49C1-8641-6940FED728ED}" type="presOf" srcId="{DB8E8B0E-5785-4D96-8F2E-5440774131C4}" destId="{61B3B0C1-0BBF-4206-8F10-9029F89A277E}" srcOrd="0" destOrd="0" presId="urn:microsoft.com/office/officeart/2005/8/layout/default"/>
    <dgm:cxn modelId="{B5AD25E5-ECEC-41DF-8AA4-161AF52B77CF}" type="presOf" srcId="{146AB0DD-5772-4100-8C66-28A8CE13FEC2}" destId="{4DB3DC27-D64B-4326-884C-E6B945396E1A}" srcOrd="0" destOrd="1" presId="urn:microsoft.com/office/officeart/2005/8/layout/default"/>
    <dgm:cxn modelId="{8C9C8FE5-3433-4F75-A81A-76AA2D21C704}" srcId="{1AAED547-D797-4E6F-B09E-ED5AFB4046CE}" destId="{146AB0DD-5772-4100-8C66-28A8CE13FEC2}" srcOrd="0" destOrd="0" parTransId="{27276D32-A4F6-4A48-961D-D83B77025F2E}" sibTransId="{C68F7982-47BB-4E93-AB6A-A1DD2C1FA0E3}"/>
    <dgm:cxn modelId="{F0BE98EF-8222-4872-B138-C33A9FB767FB}" srcId="{70230F92-B01B-4469-9886-B632E77047F8}" destId="{DB8E8B0E-5785-4D96-8F2E-5440774131C4}" srcOrd="4" destOrd="0" parTransId="{FC5ABB9D-C4E2-42C5-B7A9-A85276D96B93}" sibTransId="{05F9762A-07AB-4B0A-BAEF-8D1C51E64BB2}"/>
    <dgm:cxn modelId="{FDD85A1C-900D-4B9C-90C8-53A616C650FD}" type="presParOf" srcId="{9D589BC1-C759-4BDD-AF37-6961DC0CF0D5}" destId="{A8334DB2-366C-4DED-8A55-908A708A4760}" srcOrd="0" destOrd="0" presId="urn:microsoft.com/office/officeart/2005/8/layout/default"/>
    <dgm:cxn modelId="{932902D6-679A-4899-BAEE-13408AF4DC4E}" type="presParOf" srcId="{9D589BC1-C759-4BDD-AF37-6961DC0CF0D5}" destId="{A72D0EFB-C415-4C98-9CD5-077AF4F79B95}" srcOrd="1" destOrd="0" presId="urn:microsoft.com/office/officeart/2005/8/layout/default"/>
    <dgm:cxn modelId="{1F3D25C1-0D01-4F09-B482-73211B210A72}" type="presParOf" srcId="{9D589BC1-C759-4BDD-AF37-6961DC0CF0D5}" destId="{4DB3DC27-D64B-4326-884C-E6B945396E1A}" srcOrd="2" destOrd="0" presId="urn:microsoft.com/office/officeart/2005/8/layout/default"/>
    <dgm:cxn modelId="{C3EBF91D-E114-4811-9DD2-B996CECDF973}" type="presParOf" srcId="{9D589BC1-C759-4BDD-AF37-6961DC0CF0D5}" destId="{EC5B1E46-76FA-4945-A075-E74C22682919}" srcOrd="3" destOrd="0" presId="urn:microsoft.com/office/officeart/2005/8/layout/default"/>
    <dgm:cxn modelId="{4B0DFF1D-5323-4FD0-9A0F-E8A49E3F8907}" type="presParOf" srcId="{9D589BC1-C759-4BDD-AF37-6961DC0CF0D5}" destId="{5B890835-DDD7-4C16-8ACD-3B89AE0E4C49}" srcOrd="4" destOrd="0" presId="urn:microsoft.com/office/officeart/2005/8/layout/default"/>
    <dgm:cxn modelId="{A4D64FD9-9DA2-4004-BD8B-E1FA922C633D}" type="presParOf" srcId="{9D589BC1-C759-4BDD-AF37-6961DC0CF0D5}" destId="{6D7B78C2-45F2-4E04-B840-64CE83293BA6}" srcOrd="5" destOrd="0" presId="urn:microsoft.com/office/officeart/2005/8/layout/default"/>
    <dgm:cxn modelId="{446D4418-DF8A-4049-BFD6-A3DFFF1ABD38}" type="presParOf" srcId="{9D589BC1-C759-4BDD-AF37-6961DC0CF0D5}" destId="{DA41B31A-2A65-4CA4-AAEC-EF161C811E6F}" srcOrd="6" destOrd="0" presId="urn:microsoft.com/office/officeart/2005/8/layout/default"/>
    <dgm:cxn modelId="{C09FC702-AA72-447A-923C-A3FEBB202F10}" type="presParOf" srcId="{9D589BC1-C759-4BDD-AF37-6961DC0CF0D5}" destId="{DF34FDB7-188D-4588-94BF-14A3B1CEF91E}" srcOrd="7" destOrd="0" presId="urn:microsoft.com/office/officeart/2005/8/layout/default"/>
    <dgm:cxn modelId="{E0F2CB30-DEE4-4E21-B6C3-4F4D611B6854}" type="presParOf" srcId="{9D589BC1-C759-4BDD-AF37-6961DC0CF0D5}" destId="{61B3B0C1-0BBF-4206-8F10-9029F89A277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7BCABF-0EAD-4E59-BB87-7622C5D5DBB7}"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DE4453CA-6F15-4981-99F0-973C877EB0BB}">
      <dgm:prSet/>
      <dgm:spPr/>
      <dgm:t>
        <a:bodyPr/>
        <a:lstStyle/>
        <a:p>
          <a:r>
            <a:rPr lang="en-US" dirty="0"/>
            <a:t>This perspective on grief does not promise that a person's grief will pass. You will never truly be "over it." It accepts that there will be days when your grief is just as intense as it was at the time of the person's death. On the other hand, there will also be days when you can move on to other aspects of your life. Occasionally, this causes people to feel bad, as though they are betraying the memory of the deceased.</a:t>
          </a:r>
          <a:endParaRPr lang="en-GB" dirty="0"/>
        </a:p>
      </dgm:t>
    </dgm:pt>
    <dgm:pt modelId="{F74AA1EE-0354-4CF5-95D5-230876A3445D}" type="parTrans" cxnId="{06744769-50F0-420C-9C64-5BEBD4FEEAAD}">
      <dgm:prSet/>
      <dgm:spPr/>
      <dgm:t>
        <a:bodyPr/>
        <a:lstStyle/>
        <a:p>
          <a:endParaRPr lang="en-GB"/>
        </a:p>
      </dgm:t>
    </dgm:pt>
    <dgm:pt modelId="{EDFC4411-9B03-48A6-A4E9-6C5D923B8C5F}" type="sibTrans" cxnId="{06744769-50F0-420C-9C64-5BEBD4FEEAAD}">
      <dgm:prSet/>
      <dgm:spPr/>
      <dgm:t>
        <a:bodyPr/>
        <a:lstStyle/>
        <a:p>
          <a:endParaRPr lang="en-GB"/>
        </a:p>
      </dgm:t>
    </dgm:pt>
    <dgm:pt modelId="{49787DB0-A994-45DA-B1AB-3B36635FA2BD}">
      <dgm:prSet/>
      <dgm:spPr/>
      <dgm:t>
        <a:bodyPr/>
        <a:lstStyle/>
        <a:p>
          <a:r>
            <a:rPr lang="en-US" dirty="0"/>
            <a:t>The "growing around grief" model demonstrates how we can continue living our lives while still grieving the loss of a loved one. It demonstrates how we are able to grow a new life that incorporates loss.. </a:t>
          </a:r>
          <a:endParaRPr lang="en-GB" dirty="0"/>
        </a:p>
      </dgm:t>
    </dgm:pt>
    <dgm:pt modelId="{73BB46F5-8B50-4166-A002-9FDCC1CAA203}" type="parTrans" cxnId="{69867164-0F53-4236-85C7-271FD6ED8DC0}">
      <dgm:prSet/>
      <dgm:spPr/>
      <dgm:t>
        <a:bodyPr/>
        <a:lstStyle/>
        <a:p>
          <a:endParaRPr lang="en-GB"/>
        </a:p>
      </dgm:t>
    </dgm:pt>
    <dgm:pt modelId="{4F97C1EB-38A2-4A15-A6CA-FA0C83B471F4}" type="sibTrans" cxnId="{69867164-0F53-4236-85C7-271FD6ED8DC0}">
      <dgm:prSet/>
      <dgm:spPr/>
      <dgm:t>
        <a:bodyPr/>
        <a:lstStyle/>
        <a:p>
          <a:endParaRPr lang="en-GB"/>
        </a:p>
      </dgm:t>
    </dgm:pt>
    <dgm:pt modelId="{3E8E7598-1ACB-4CCE-A52B-3DB548A6C1A8}" type="pres">
      <dgm:prSet presAssocID="{C37BCABF-0EAD-4E59-BB87-7622C5D5DBB7}" presName="Name0" presStyleCnt="0">
        <dgm:presLayoutVars>
          <dgm:dir/>
          <dgm:animLvl val="lvl"/>
          <dgm:resizeHandles val="exact"/>
        </dgm:presLayoutVars>
      </dgm:prSet>
      <dgm:spPr/>
    </dgm:pt>
    <dgm:pt modelId="{B30BBCCC-491B-4F3B-8B43-860DC8889A2D}" type="pres">
      <dgm:prSet presAssocID="{49787DB0-A994-45DA-B1AB-3B36635FA2BD}" presName="boxAndChildren" presStyleCnt="0"/>
      <dgm:spPr/>
    </dgm:pt>
    <dgm:pt modelId="{7341C654-5DBC-4768-A4C4-368CDD364674}" type="pres">
      <dgm:prSet presAssocID="{49787DB0-A994-45DA-B1AB-3B36635FA2BD}" presName="parentTextBox" presStyleLbl="node1" presStyleIdx="0" presStyleCnt="2"/>
      <dgm:spPr/>
    </dgm:pt>
    <dgm:pt modelId="{3B8B29DF-0716-40BB-9B01-4611FC56282C}" type="pres">
      <dgm:prSet presAssocID="{EDFC4411-9B03-48A6-A4E9-6C5D923B8C5F}" presName="sp" presStyleCnt="0"/>
      <dgm:spPr/>
    </dgm:pt>
    <dgm:pt modelId="{724B2FC8-40C6-42E8-AC4F-50F4978719EE}" type="pres">
      <dgm:prSet presAssocID="{DE4453CA-6F15-4981-99F0-973C877EB0BB}" presName="arrowAndChildren" presStyleCnt="0"/>
      <dgm:spPr/>
    </dgm:pt>
    <dgm:pt modelId="{D13F354F-48A7-4506-89E1-528D484D311F}" type="pres">
      <dgm:prSet presAssocID="{DE4453CA-6F15-4981-99F0-973C877EB0BB}" presName="parentTextArrow" presStyleLbl="node1" presStyleIdx="1" presStyleCnt="2"/>
      <dgm:spPr/>
    </dgm:pt>
  </dgm:ptLst>
  <dgm:cxnLst>
    <dgm:cxn modelId="{895FD526-A26A-46D1-BD1F-867767631347}" type="presOf" srcId="{49787DB0-A994-45DA-B1AB-3B36635FA2BD}" destId="{7341C654-5DBC-4768-A4C4-368CDD364674}" srcOrd="0" destOrd="0" presId="urn:microsoft.com/office/officeart/2005/8/layout/process4"/>
    <dgm:cxn modelId="{F9051861-4546-48A0-9BF0-B47CAB7821E1}" type="presOf" srcId="{C37BCABF-0EAD-4E59-BB87-7622C5D5DBB7}" destId="{3E8E7598-1ACB-4CCE-A52B-3DB548A6C1A8}" srcOrd="0" destOrd="0" presId="urn:microsoft.com/office/officeart/2005/8/layout/process4"/>
    <dgm:cxn modelId="{69867164-0F53-4236-85C7-271FD6ED8DC0}" srcId="{C37BCABF-0EAD-4E59-BB87-7622C5D5DBB7}" destId="{49787DB0-A994-45DA-B1AB-3B36635FA2BD}" srcOrd="1" destOrd="0" parTransId="{73BB46F5-8B50-4166-A002-9FDCC1CAA203}" sibTransId="{4F97C1EB-38A2-4A15-A6CA-FA0C83B471F4}"/>
    <dgm:cxn modelId="{06744769-50F0-420C-9C64-5BEBD4FEEAAD}" srcId="{C37BCABF-0EAD-4E59-BB87-7622C5D5DBB7}" destId="{DE4453CA-6F15-4981-99F0-973C877EB0BB}" srcOrd="0" destOrd="0" parTransId="{F74AA1EE-0354-4CF5-95D5-230876A3445D}" sibTransId="{EDFC4411-9B03-48A6-A4E9-6C5D923B8C5F}"/>
    <dgm:cxn modelId="{04B590A6-A575-4DDF-AE74-67F84FB823D7}" type="presOf" srcId="{DE4453CA-6F15-4981-99F0-973C877EB0BB}" destId="{D13F354F-48A7-4506-89E1-528D484D311F}" srcOrd="0" destOrd="0" presId="urn:microsoft.com/office/officeart/2005/8/layout/process4"/>
    <dgm:cxn modelId="{F4972D1F-007A-43D0-B56D-C0C6986E516A}" type="presParOf" srcId="{3E8E7598-1ACB-4CCE-A52B-3DB548A6C1A8}" destId="{B30BBCCC-491B-4F3B-8B43-860DC8889A2D}" srcOrd="0" destOrd="0" presId="urn:microsoft.com/office/officeart/2005/8/layout/process4"/>
    <dgm:cxn modelId="{66826569-D8C2-4F95-ADE5-7E93F6010716}" type="presParOf" srcId="{B30BBCCC-491B-4F3B-8B43-860DC8889A2D}" destId="{7341C654-5DBC-4768-A4C4-368CDD364674}" srcOrd="0" destOrd="0" presId="urn:microsoft.com/office/officeart/2005/8/layout/process4"/>
    <dgm:cxn modelId="{88E14F06-7348-40DD-ABF2-D7033E185990}" type="presParOf" srcId="{3E8E7598-1ACB-4CCE-A52B-3DB548A6C1A8}" destId="{3B8B29DF-0716-40BB-9B01-4611FC56282C}" srcOrd="1" destOrd="0" presId="urn:microsoft.com/office/officeart/2005/8/layout/process4"/>
    <dgm:cxn modelId="{6CDEB51E-6342-4D5D-872F-74924E3DA0F0}" type="presParOf" srcId="{3E8E7598-1ACB-4CCE-A52B-3DB548A6C1A8}" destId="{724B2FC8-40C6-42E8-AC4F-50F4978719EE}" srcOrd="2" destOrd="0" presId="urn:microsoft.com/office/officeart/2005/8/layout/process4"/>
    <dgm:cxn modelId="{178927D2-D59F-4976-A57F-6AE400190E1D}" type="presParOf" srcId="{724B2FC8-40C6-42E8-AC4F-50F4978719EE}" destId="{D13F354F-48A7-4506-89E1-528D484D311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9A01C4-329E-4B7D-B0D6-3435271A857B}">
      <dsp:nvSpPr>
        <dsp:cNvPr id="0" name=""/>
        <dsp:cNvSpPr/>
      </dsp:nvSpPr>
      <dsp:spPr>
        <a:xfrm>
          <a:off x="406293" y="2014"/>
          <a:ext cx="4289062" cy="30331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2D40DF-C4C4-4421-9438-B07240919B08}">
      <dsp:nvSpPr>
        <dsp:cNvPr id="0" name=""/>
        <dsp:cNvSpPr/>
      </dsp:nvSpPr>
      <dsp:spPr>
        <a:xfrm>
          <a:off x="882855" y="454748"/>
          <a:ext cx="4289062" cy="303319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More than adults, children experience grief and then swiftly return to their regular lives following a bereavement. They may ask to play football or get some ice cream after becoming upset one moment. They move quickly in and out of the puddle, the puddle represents their feelings of grief, and it can be so swift that it is sometimes referred to as "puddle jumping“ </a:t>
          </a:r>
        </a:p>
      </dsp:txBody>
      <dsp:txXfrm>
        <a:off x="971694" y="543587"/>
        <a:ext cx="4111384" cy="2855517"/>
      </dsp:txXfrm>
    </dsp:sp>
    <dsp:sp modelId="{A90D59F5-F6E8-4EDF-B015-CE758D7EB372}">
      <dsp:nvSpPr>
        <dsp:cNvPr id="0" name=""/>
        <dsp:cNvSpPr/>
      </dsp:nvSpPr>
      <dsp:spPr>
        <a:xfrm>
          <a:off x="5648481" y="2014"/>
          <a:ext cx="4289062" cy="32770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FA2DB5-E2D4-45D2-9A4C-D36FF5F28560}">
      <dsp:nvSpPr>
        <dsp:cNvPr id="0" name=""/>
        <dsp:cNvSpPr/>
      </dsp:nvSpPr>
      <dsp:spPr>
        <a:xfrm>
          <a:off x="6125043" y="454748"/>
          <a:ext cx="4289062" cy="32770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Children might not react much when you inform them that a person has passed away. You might even question if they have understood. They might need some time to absorb the information and often tend to struggle to find the right words to express how they are feeling.</a:t>
          </a:r>
          <a:endParaRPr lang="en-GB" sz="1800" kern="1200" dirty="0"/>
        </a:p>
        <a:p>
          <a:pPr marL="0" lvl="0" indent="0" algn="ctr" defTabSz="800100">
            <a:lnSpc>
              <a:spcPct val="90000"/>
            </a:lnSpc>
            <a:spcBef>
              <a:spcPct val="0"/>
            </a:spcBef>
            <a:spcAft>
              <a:spcPct val="35000"/>
            </a:spcAft>
            <a:buNone/>
          </a:pPr>
          <a:endParaRPr lang="en-US" sz="1700" kern="1200" dirty="0"/>
        </a:p>
      </dsp:txBody>
      <dsp:txXfrm>
        <a:off x="6221024" y="550729"/>
        <a:ext cx="4097100" cy="30850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34DB2-366C-4DED-8A55-908A708A4760}">
      <dsp:nvSpPr>
        <dsp:cNvPr id="0" name=""/>
        <dsp:cNvSpPr/>
      </dsp:nvSpPr>
      <dsp:spPr>
        <a:xfrm>
          <a:off x="94480" y="3120"/>
          <a:ext cx="3720170" cy="22321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According to Bowley, attachment can be distinguished by four qualities:</a:t>
          </a:r>
          <a:endParaRPr lang="en-GB" sz="2600" kern="1200" dirty="0"/>
        </a:p>
        <a:p>
          <a:pPr marL="0" lvl="0" indent="0" algn="ctr" defTabSz="1155700">
            <a:lnSpc>
              <a:spcPct val="90000"/>
            </a:lnSpc>
            <a:spcBef>
              <a:spcPct val="0"/>
            </a:spcBef>
            <a:spcAft>
              <a:spcPct val="35000"/>
            </a:spcAft>
            <a:buNone/>
          </a:pPr>
          <a:r>
            <a:rPr lang="en-US" sz="2600" kern="1200" dirty="0"/>
            <a:t> </a:t>
          </a:r>
        </a:p>
      </dsp:txBody>
      <dsp:txXfrm>
        <a:off x="94480" y="3120"/>
        <a:ext cx="3720170" cy="2232102"/>
      </dsp:txXfrm>
    </dsp:sp>
    <dsp:sp modelId="{4DB3DC27-D64B-4326-884C-E6B945396E1A}">
      <dsp:nvSpPr>
        <dsp:cNvPr id="0" name=""/>
        <dsp:cNvSpPr/>
      </dsp:nvSpPr>
      <dsp:spPr>
        <a:xfrm>
          <a:off x="4186667" y="3120"/>
          <a:ext cx="3720170" cy="22321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kern="1200" dirty="0"/>
        </a:p>
        <a:p>
          <a:pPr marL="228600" lvl="1" indent="-228600" algn="l" defTabSz="889000">
            <a:lnSpc>
              <a:spcPct val="90000"/>
            </a:lnSpc>
            <a:spcBef>
              <a:spcPct val="0"/>
            </a:spcBef>
            <a:spcAft>
              <a:spcPct val="15000"/>
            </a:spcAft>
            <a:buChar char="•"/>
          </a:pPr>
          <a:r>
            <a:rPr lang="en-US" sz="2000" kern="1200" dirty="0"/>
            <a:t>The need to stay close to the people we are attached to is known as proximity maintenance .</a:t>
          </a:r>
        </a:p>
      </dsp:txBody>
      <dsp:txXfrm>
        <a:off x="4186667" y="3120"/>
        <a:ext cx="3720170" cy="2232102"/>
      </dsp:txXfrm>
    </dsp:sp>
    <dsp:sp modelId="{5B890835-DDD7-4C16-8ACD-3B89AE0E4C49}">
      <dsp:nvSpPr>
        <dsp:cNvPr id="0" name=""/>
        <dsp:cNvSpPr/>
      </dsp:nvSpPr>
      <dsp:spPr>
        <a:xfrm>
          <a:off x="8278855" y="3120"/>
          <a:ext cx="3720170" cy="22321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1066800">
            <a:lnSpc>
              <a:spcPct val="90000"/>
            </a:lnSpc>
            <a:spcBef>
              <a:spcPct val="0"/>
            </a:spcBef>
            <a:spcAft>
              <a:spcPct val="35000"/>
            </a:spcAft>
            <a:buNone/>
          </a:pPr>
          <a:endParaRPr lang="en-US" sz="2400" kern="1200" dirty="0"/>
        </a:p>
        <a:p>
          <a:pPr marL="228600" lvl="1" indent="-228600" algn="l" defTabSz="889000">
            <a:lnSpc>
              <a:spcPct val="90000"/>
            </a:lnSpc>
            <a:spcBef>
              <a:spcPct val="0"/>
            </a:spcBef>
            <a:spcAft>
              <a:spcPct val="15000"/>
            </a:spcAft>
            <a:buChar char="•"/>
          </a:pPr>
          <a:r>
            <a:rPr lang="en-US" sz="2000" kern="1200" dirty="0"/>
            <a:t>Safe Haven- going back to the attachment when you are afraid of feel threatened for comfort and security. </a:t>
          </a:r>
          <a:endParaRPr lang="en-US" sz="1900" kern="1200" dirty="0"/>
        </a:p>
        <a:p>
          <a:pPr marL="171450" lvl="1" indent="-171450" algn="l" defTabSz="844550">
            <a:lnSpc>
              <a:spcPct val="90000"/>
            </a:lnSpc>
            <a:spcBef>
              <a:spcPct val="0"/>
            </a:spcBef>
            <a:spcAft>
              <a:spcPct val="15000"/>
            </a:spcAft>
            <a:buChar char="•"/>
          </a:pPr>
          <a:endParaRPr lang="en-GB" sz="1900" kern="1200" dirty="0"/>
        </a:p>
      </dsp:txBody>
      <dsp:txXfrm>
        <a:off x="8278855" y="3120"/>
        <a:ext cx="3720170" cy="2232102"/>
      </dsp:txXfrm>
    </dsp:sp>
    <dsp:sp modelId="{DA41B31A-2A65-4CA4-AAEC-EF161C811E6F}">
      <dsp:nvSpPr>
        <dsp:cNvPr id="0" name=""/>
        <dsp:cNvSpPr/>
      </dsp:nvSpPr>
      <dsp:spPr>
        <a:xfrm>
          <a:off x="2815822" y="2490121"/>
          <a:ext cx="3720170" cy="22321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1066800">
            <a:lnSpc>
              <a:spcPct val="90000"/>
            </a:lnSpc>
            <a:spcBef>
              <a:spcPct val="0"/>
            </a:spcBef>
            <a:spcAft>
              <a:spcPct val="35000"/>
            </a:spcAft>
            <a:buNone/>
          </a:pPr>
          <a:endParaRPr lang="en-US" sz="2400" kern="1200" dirty="0"/>
        </a:p>
        <a:p>
          <a:pPr marL="228600" lvl="1" indent="-228600" algn="l" defTabSz="889000">
            <a:lnSpc>
              <a:spcPct val="90000"/>
            </a:lnSpc>
            <a:spcBef>
              <a:spcPct val="0"/>
            </a:spcBef>
            <a:spcAft>
              <a:spcPct val="15000"/>
            </a:spcAft>
            <a:buChar char="•"/>
          </a:pPr>
          <a:r>
            <a:rPr lang="en-US" sz="2000" kern="1200" dirty="0"/>
            <a:t>Secure Base- The attachment figure provides the child with a secure base from which to explore the outside world. </a:t>
          </a:r>
        </a:p>
        <a:p>
          <a:pPr marL="171450" lvl="1" indent="-171450" algn="l" defTabSz="844550">
            <a:lnSpc>
              <a:spcPct val="90000"/>
            </a:lnSpc>
            <a:spcBef>
              <a:spcPct val="0"/>
            </a:spcBef>
            <a:spcAft>
              <a:spcPct val="15000"/>
            </a:spcAft>
            <a:buChar char="•"/>
          </a:pPr>
          <a:endParaRPr lang="en-GB" sz="1900" kern="1200" dirty="0"/>
        </a:p>
      </dsp:txBody>
      <dsp:txXfrm>
        <a:off x="2815822" y="2490121"/>
        <a:ext cx="3720170" cy="2232102"/>
      </dsp:txXfrm>
    </dsp:sp>
    <dsp:sp modelId="{61B3B0C1-0BBF-4206-8F10-9029F89A277E}">
      <dsp:nvSpPr>
        <dsp:cNvPr id="0" name=""/>
        <dsp:cNvSpPr/>
      </dsp:nvSpPr>
      <dsp:spPr>
        <a:xfrm>
          <a:off x="7048669" y="2490121"/>
          <a:ext cx="3720170" cy="22321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endParaRPr lang="en-US" sz="2600" kern="1200" dirty="0"/>
        </a:p>
        <a:p>
          <a:pPr marL="228600" lvl="1" indent="-228600" algn="l" defTabSz="889000">
            <a:lnSpc>
              <a:spcPct val="90000"/>
            </a:lnSpc>
            <a:spcBef>
              <a:spcPct val="0"/>
            </a:spcBef>
            <a:spcAft>
              <a:spcPct val="15000"/>
            </a:spcAft>
            <a:buChar char="•"/>
          </a:pPr>
          <a:r>
            <a:rPr lang="en-US" sz="2000" kern="1200" dirty="0"/>
            <a:t>Separation Distress- anxiety that arises when the attachment figure is not present is known as separation distress. </a:t>
          </a:r>
        </a:p>
      </dsp:txBody>
      <dsp:txXfrm>
        <a:off x="7048669" y="2490121"/>
        <a:ext cx="3720170" cy="22321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41C654-5DBC-4768-A4C4-368CDD364674}">
      <dsp:nvSpPr>
        <dsp:cNvPr id="0" name=""/>
        <dsp:cNvSpPr/>
      </dsp:nvSpPr>
      <dsp:spPr>
        <a:xfrm>
          <a:off x="0" y="2626263"/>
          <a:ext cx="10515600" cy="17231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 "growing around grief" model demonstrates how we can continue living our lives while still grieving the loss of a loved one. It demonstrates how we are able to grow a new life that incorporates loss.. </a:t>
          </a:r>
          <a:endParaRPr lang="en-GB" sz="2000" kern="1200" dirty="0"/>
        </a:p>
      </dsp:txBody>
      <dsp:txXfrm>
        <a:off x="0" y="2626263"/>
        <a:ext cx="10515600" cy="1723112"/>
      </dsp:txXfrm>
    </dsp:sp>
    <dsp:sp modelId="{D13F354F-48A7-4506-89E1-528D484D311F}">
      <dsp:nvSpPr>
        <dsp:cNvPr id="0" name=""/>
        <dsp:cNvSpPr/>
      </dsp:nvSpPr>
      <dsp:spPr>
        <a:xfrm rot="10800000">
          <a:off x="0" y="1962"/>
          <a:ext cx="10515600" cy="2650147"/>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This perspective on grief does not promise that a person's grief will pass. You will never truly be "over it." It accepts that there will be days when your grief is just as intense as it was at the time of the person's death. On the other hand, there will also be days when you can move on to other aspects of your life. Occasionally, this causes people to feel bad, as though they are betraying the memory of the deceased.</a:t>
          </a:r>
          <a:endParaRPr lang="en-GB" sz="2000" kern="1200" dirty="0"/>
        </a:p>
      </dsp:txBody>
      <dsp:txXfrm rot="10800000">
        <a:off x="0" y="1962"/>
        <a:ext cx="10515600" cy="172198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1:47.375"/>
    </inkml:context>
    <inkml:brush xml:id="br0">
      <inkml:brushProperty name="width" value="0.035" units="cm"/>
      <inkml:brushProperty name="height" value="0.035" units="cm"/>
    </inkml:brush>
  </inkml:definitions>
  <inkml:trace contextRef="#ctx0" brushRef="#br0">204 19 24575,'-8'0'0,"0"0"0,1 0 0,-1 1 0,0 0 0,1 0 0,-1 1 0,0-1 0,1 2 0,0-1 0,-1 1 0,1 0 0,0 1 0,0 0 0,1 0 0,-1 0 0,1 1 0,0 0 0,0 0 0,1 1 0,0-1 0,-1 1 0,2 0 0,-1 1 0,1-1 0,0 1 0,0 0 0,1 0 0,0 0 0,0 0 0,1 1 0,0-1 0,-2 12 0,-1 9 0,1 1 0,1-1 0,1 1 0,2 0 0,1-1 0,1 1 0,10 43 0,-11-65 0,2 0 0,-1 0 0,1 0 0,0-1 0,0 0 0,0 1 0,1-1 0,0 0 0,1 0 0,-1-1 0,1 0 0,0 1 0,0-2 0,1 1 0,0 0 0,-1-1 0,9 4 0,-6-4 0,1 0 0,0-1 0,-1 0 0,2-1 0,-1 1 0,0-2 0,0 1 0,1-1 0,-1-1 0,0 0 0,1 0 0,9-2 0,-8 1 0,0-1 0,-1 0 0,1 0 0,-1-1 0,0 0 0,0-1 0,0-1 0,0 1 0,-1-1 0,0-1 0,0 0 0,0 0 0,-1-1 0,0 0 0,0 0 0,-1-1 0,1 0 0,-2 0 0,1-1 0,-1 0 0,-1 0 0,0-1 0,7-15 0,-7 8 0,-1 0 0,-1 0 0,0-1 0,-1 1 0,-1-1 0,-1 1 0,-1-1 0,0 1 0,-1-1 0,-7-26 0,6 34 0,0-1 0,-1 0 0,0 1 0,-1 0 0,0 0 0,0 0 0,-1 1 0,-1-1 0,1 1 0,-2 1 0,1-1 0,-1 1 0,0 1 0,-1 0 0,0 0 0,0 0 0,-14-7 0,-8-2-1365,2 2-5461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1:49.282"/>
    </inkml:context>
    <inkml:brush xml:id="br0">
      <inkml:brushProperty name="width" value="0.035" units="cm"/>
      <inkml:brushProperty name="height" value="0.035" units="cm"/>
    </inkml:brush>
  </inkml:definitions>
  <inkml:trace contextRef="#ctx0" brushRef="#br0">162 126 24575,'-5'0'0,"0"0"0,1 1 0,-1-1 0,0 1 0,0 0 0,1 0 0,-1 1 0,0 0 0,1-1 0,0 2 0,-1-1 0,1 0 0,0 1 0,0 0 0,-4 3 0,2 0 0,1 0 0,-1 0 0,1 1 0,1-1 0,-1 1 0,1 0 0,0 0 0,-3 11 0,-1 6 0,0 1 0,2 0 0,1 0 0,-3 44 0,4-8 0,6 114 0,0-164 0,0-1 0,1 1 0,0-1 0,1 0 0,0 0 0,1 0 0,0 0 0,0-1 0,1 0 0,0 0 0,1 0 0,0-1 0,0 0 0,1 0 0,0-1 0,0 0 0,1 0 0,0-1 0,0 0 0,0 0 0,13 4 0,-4-1 0,2 0 0,-1-2 0,1 0 0,0-1 0,1-1 0,-1-1 0,1-1 0,0-1 0,0-1 0,28-1 0,-29-3 0,1 0 0,-2-1 0,1-1 0,0-1 0,-1 0 0,0-2 0,-1 0 0,0-1 0,0-1 0,-1-1 0,0 0 0,0-1 0,-2-1 0,1 0 0,-2-1 0,0-1 0,-1 0 0,0-1 0,-1-1 0,-1 0 0,0 0 0,-2-1 0,0 0 0,-1-1 0,-1 0 0,9-36 0,-7 3 0,-2-1 0,-3-1 0,-4-89 0,0 134 0,0 1 0,-1-1 0,0 1 0,-1 0 0,0-1 0,0 1 0,-1 0 0,0 0 0,0 0 0,-1 1 0,0-1 0,0 1 0,-1 0 0,0 0 0,0 0 0,0 1 0,-1-1 0,-11-8 0,7 8 0,0 1 0,-1 0 0,1 0 0,-1 1 0,0 0 0,-1 1 0,1 0 0,-1 1 0,0 1 0,0-1 0,0 2 0,-19-1 0,-219 6 133,66 0-1631,151-4-5328</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1:51.422"/>
    </inkml:context>
    <inkml:brush xml:id="br0">
      <inkml:brushProperty name="width" value="0.035" units="cm"/>
      <inkml:brushProperty name="height" value="0.035" units="cm"/>
    </inkml:brush>
  </inkml:definitions>
  <inkml:trace contextRef="#ctx0" brushRef="#br0">203 202 24575,'-32'-1'0,"18"0"0,0 1 0,0 0 0,1 1 0,-1 0 0,-18 5 0,28-5 0,1 1 0,-1-1 0,1 1 0,-1-1 0,1 1 0,0 0 0,-1 1 0,1-1 0,0 0 0,0 1 0,1 0 0,-1 0 0,1-1 0,-1 2 0,1-1 0,0 0 0,0 0 0,0 1 0,0-1 0,1 1 0,0-1 0,-1 1 0,0 7 0,0-1 0,0 0 0,1 0 0,0 0 0,0 0 0,1 0 0,1 0 0,0 1 0,0-1 0,1 0 0,0 0 0,0-1 0,2 1 0,-1 0 0,10 17 0,-6-15 0,1 0 0,0 0 0,1-1 0,1 0 0,0-1 0,0 0 0,1-1 0,0 0 0,24 15 0,-17-14 0,0 0 0,1-1 0,1-1 0,-1 0 0,1-2 0,0 0 0,1-2 0,-1 0 0,1-1 0,0-1 0,0-1 0,0-1 0,0-1 0,36-6 0,-49 6 0,0-1 0,0-1 0,-1 1 0,1-1 0,-1-1 0,1 1 0,-1-1 0,0-1 0,-1 1 0,1-1 0,-1 0 0,0-1 0,0 1 0,0-1 0,-1 0 0,8-12 0,-8 7 0,0 1 0,0-1 0,-1 0 0,0 0 0,-1-1 0,0 1 0,-1-1 0,0 0 0,-1 0 0,-1-23 0,1 3 0,-3 0 0,0 1 0,-2-1 0,-11-39 0,13 62 0,-1-1 0,-1 1 0,1 0 0,-2 0 0,1 0 0,-1 0 0,0 1 0,-1 0 0,0 0 0,-1 0 0,1 1 0,-1 0 0,-1 0 0,1 1 0,-1 0 0,0 0 0,-15-7 0,4 4 0,-1 0 0,0 2 0,0 0 0,-1 1 0,0 2 0,0 0 0,0 1 0,0 1 0,-1 1 0,1 0 0,-1 2 0,-29 5 0,43-4 10,0 1 0,-1-1 0,1 2 0,0-1 0,1 1 0,-1 1 0,1-1 0,0 1 0,0 1 0,0-1 0,-9 10 0,4-2-307,1 1 0,0 0 0,1 0 0,-14 25 0,8-6-6529</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1:53.531"/>
    </inkml:context>
    <inkml:brush xml:id="br0">
      <inkml:brushProperty name="width" value="0.035" units="cm"/>
      <inkml:brushProperty name="height" value="0.035" units="cm"/>
    </inkml:brush>
  </inkml:definitions>
  <inkml:trace contextRef="#ctx0" brushRef="#br0">321 49 24575,'-1'3'0,"0"1"0,-1-1 0,0 0 0,0 0 0,0 0 0,0 0 0,0 0 0,0 0 0,-1-1 0,0 1 0,1-1 0,-1 0 0,0 0 0,-4 3 0,4-3 0,-67 47 0,43-32 0,0 2 0,2 1 0,-28 27 0,45-39 0,1 1 0,-1 0 0,2 0 0,0 1 0,0 0 0,0 0 0,1 0 0,1 1 0,0 0 0,0 0 0,1 0 0,1 0 0,-2 12 0,2-7 0,0 0 0,1 0 0,1 0 0,0 0 0,4 26 0,-3-38 0,0 0 0,0-1 0,0 1 0,1 0 0,-1 0 0,1-1 0,0 1 0,0-1 0,0 1 0,1-1 0,-1 0 0,1 0 0,-1 0 0,1 0 0,0 0 0,0-1 0,1 1 0,-1-1 0,0 0 0,1 0 0,-1 0 0,1 0 0,0-1 0,0 1 0,0-1 0,-1 0 0,7 0 0,7 3 0,0-2 0,0 0 0,0-1 0,0-1 0,1 0 0,-1-2 0,0 0 0,0-1 0,0 0 0,-1-1 0,1-1 0,-1-1 0,0 0 0,0-1 0,-1-1 0,0 0 0,0-1 0,-1-1 0,0 0 0,16-17 0,-6 3 0,-1-1 0,-1-1 0,21-32 0,-36 47 0,0-2 0,-1 1 0,0-1 0,-1 0 0,-1 0 0,0 0 0,0-1 0,-1 1 0,-1-1 0,1-20 0,-3 20 0,0-1 0,0 1 0,-1-1 0,-1 1 0,-7-29 0,7 39 0,1 0 0,-1-1 0,0 1 0,0 0 0,-1 0 0,1 0 0,-1 0 0,0 0 0,1 0 0,-2 1 0,1 0 0,0-1 0,-1 1 0,0 1 0,1-1 0,-1 0 0,0 1 0,-1 0 0,1 0 0,0 0 0,-1 0 0,-5-1 0,-17-1-31,1 1-1,-1 1 1,0 1-1,-45 4 0,22 0-1175,15-2-5619</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1:56.594"/>
    </inkml:context>
    <inkml:brush xml:id="br0">
      <inkml:brushProperty name="width" value="0.035" units="cm"/>
      <inkml:brushProperty name="height" value="0.035" units="cm"/>
    </inkml:brush>
  </inkml:definitions>
  <inkml:trace contextRef="#ctx0" brushRef="#br0">278 8 24575,'-4'1'0,"0"0"0,-1 1 0,1 0 0,0 0 0,0 0 0,0 0 0,0 1 0,0-1 0,0 1 0,1 0 0,-1 0 0,-2 4 0,-1-2 0,-15 15 0,1 1 0,1 0 0,0 1 0,2 1 0,1 1 0,-21 37 0,28-41 0,1 1 0,0 0 0,2 0 0,0 0 0,2 1 0,0 0 0,2 0 0,0 1 0,1 23 0,1-28 0,1 0 0,1-1 0,1 1 0,6 27 0,-7-40 0,1-1 0,-1 0 0,1 0 0,0 1 0,0-1 0,0-1 0,0 1 0,1 0 0,0 0 0,-1-1 0,1 0 0,1 1 0,-1-1 0,0 0 0,1-1 0,-1 1 0,1-1 0,0 1 0,0-1 0,0 0 0,0 0 0,1-1 0,5 2 0,2 0 0,-1-1 0,1-1 0,0 0 0,0 0 0,0-1 0,-1-1 0,1 0 0,0 0 0,0-2 0,-1 1 0,1-1 0,-1-1 0,21-9 0,-17 5 0,0 0 0,0-2 0,-1 0 0,0 0 0,-1-1 0,0-1 0,-1 0 0,21-26 0,-25 27 0,-1 0 0,0-1 0,0 0 0,-1 0 0,-1 0 0,0 0 0,-1-1 0,0 0 0,-1 0 0,0 0 0,-1 0 0,-1-1 0,0 1 0,-2-23 0,2-11 0,-6-142 0,5 185-44,-1 0 0,1 1 0,-1-1 0,0 0 0,0 1 0,0-1 0,-1 1 0,1-1 0,-1 1 0,0 0 0,0 0 0,0 0 0,0 0 0,-1 0 0,1 0 0,-1 0 0,1 1 0,-1-1-1,0 1 1,0 0 0,0 0 0,-1 0 0,1 0 0,0 1 0,-1-1 0,1 1 0,-1 0 0,1 0 0,-1 0 0,-4-1 0,-21-2-6782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2:01.406"/>
    </inkml:context>
    <inkml:brush xml:id="br0">
      <inkml:brushProperty name="width" value="0.035" units="cm"/>
      <inkml:brushProperty name="height" value="0.035" units="cm"/>
    </inkml:brush>
  </inkml:definitions>
  <inkml:trace contextRef="#ctx0" brushRef="#br0">277 1 24575,'-9'0'0,"0"1"0,0 1 0,0 0 0,0 0 0,0 0 0,1 1 0,-1 0 0,1 1 0,0 0 0,0 0 0,0 1 0,1 0 0,-1 0 0,1 1 0,0 0 0,1 0 0,-1 1 0,1 0 0,1 0 0,-1 0 0,1 1 0,-8 15 0,-2 7 0,1 1 0,1 0 0,2 1 0,-14 60 0,19-62 0,1-1 0,1 1 0,1 1 0,2-1 0,3 34 0,-2-59 0,1-1 0,0 0 0,1 0 0,-1 0 0,0 0 0,1 0 0,0 0 0,0-1 0,0 1 0,1-1 0,-1 1 0,1-1 0,0 0 0,0 0 0,0 0 0,0 0 0,1 0 0,-1-1 0,1 1 0,-1-1 0,1 0 0,0 0 0,0-1 0,0 1 0,0-1 0,0 0 0,0 0 0,0 0 0,0 0 0,1-1 0,-1 1 0,8-2 0,-3 2 0,-1-1 0,0-1 0,0 0 0,0 0 0,0 0 0,0-1 0,0 0 0,0-1 0,0 0 0,-1 0 0,1 0 0,-1-1 0,0 0 0,0-1 0,0 1 0,10-11 0,-2-3 0,-2-1 0,-1 0 0,0-1 0,-1 0 0,11-30 0,-6 7 0,19-78 0,-29 94 40,-1 0 0,1-30 0,-5 51-133,-1 0 0,0-1 1,0 1-1,-1 0 0,1-1 0,-1 1 0,-1 0 0,1 0 1,-1 0-1,0 0 0,0 0 0,-1 0 0,0 1 1,0-1-1,-4-5 0,-11-5-6733</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2:03.532"/>
    </inkml:context>
    <inkml:brush xml:id="br0">
      <inkml:brushProperty name="width" value="0.035" units="cm"/>
      <inkml:brushProperty name="height" value="0.035" units="cm"/>
    </inkml:brush>
  </inkml:definitions>
  <inkml:trace contextRef="#ctx0" brushRef="#br0">160 320 24575,'-7'-1'0,"-1"1"0,1 1 0,-1-1 0,0 1 0,1 1 0,0-1 0,-1 1 0,1 1 0,0-1 0,0 1 0,0 0 0,0 1 0,1 0 0,-11 7 0,13-7 0,0 1 0,0-1 0,1 1 0,-1 0 0,1 0 0,0 1 0,0-1 0,1 1 0,-1-1 0,1 1 0,1 0 0,-1-1 0,1 1 0,0 0 0,0 0 0,1 0 0,-1 0 0,2 11 0,-1-12 0,0 0 0,1 0 0,0 0 0,0-1 0,0 1 0,0 0 0,1-1 0,-1 1 0,1-1 0,0 1 0,1-1 0,-1 0 0,1 0 0,0 0 0,0 0 0,4 4 0,-2-3 0,1-1 0,0 0 0,0 0 0,0 0 0,0-1 0,0 0 0,1 0 0,0-1 0,13 4 0,9-1 0,1-1 0,-1-2 0,1-1 0,37-3 0,-43 1 0,-11 0 0,0 1 0,1-2 0,-1 0 0,0 0 0,0-1 0,0-1 0,0 0 0,12-6 0,-19 6 0,0 0 0,0 0 0,0 0 0,0 0 0,-1-1 0,1 0 0,-1 0 0,0-1 0,-1 1 0,0-1 0,0 0 0,0-1 0,0 1 0,-1 0 0,0-1 0,3-9 0,3-20 0,-2-1 0,-1 0 0,-2 0 0,-1 0 0,-2 0 0,-2-1 0,-7-51 0,8 83 0,-1 1 0,1 0 0,-1-1 0,-1 1 0,1 0 0,-1 0 0,0 0 0,0 0 0,0 0 0,-1 0 0,1 0 0,-1 1 0,-1 0 0,1-1 0,0 1 0,-1 0 0,0 1 0,-6-6 0,3 5 0,0 1 0,-1-1 0,0 1 0,1 1 0,-1-1 0,0 1 0,0 0 0,-1 1 0,1 0 0,0 1 0,-10-1 0,9 1 0,1 0 0,0 1 0,-1 0 0,1 0 0,0 1 0,0 0 0,0 0 0,0 1 0,0 0 0,1 0 0,-1 1 0,1 0 0,0 0 0,0 0 0,0 1 0,-10 10 0,7-4 0,1 0 0,0 0 0,1 1 0,0 0 0,1 1 0,0-1 0,1 1 0,-8 28 0,7-15-227,1 1-1,1 0 1,2 0-1,1 0 1,2 48-1,1-42-6598</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2:05.612"/>
    </inkml:context>
    <inkml:brush xml:id="br0">
      <inkml:brushProperty name="width" value="0.035" units="cm"/>
      <inkml:brushProperty name="height" value="0.035" units="cm"/>
    </inkml:brush>
  </inkml:definitions>
  <inkml:trace contextRef="#ctx0" brushRef="#br0">125 82 24575,'-2'11'0,"-1"1"0,0-1 0,0 0 0,-1 0 0,-1-1 0,0 1 0,0-1 0,-1 0 0,-9 12 0,5-5 0,0 3 0,0 1 0,1 0 0,1 1 0,2 0 0,0 0 0,1 0 0,1 1 0,1 0 0,1 0 0,1 0 0,1 0 0,2 0 0,3 23 0,-4-39 0,0 0 0,0 0 0,0 0 0,1-1 0,0 1 0,1 0 0,0-1 0,0 1 0,0-1 0,1 0 0,-1 0 0,1-1 0,1 1 0,-1-1 0,1 0 0,0 0 0,0 0 0,1-1 0,-1 1 0,1-1 0,0-1 0,0 1 0,0-1 0,1 0 0,-1-1 0,1 1 0,13 2 0,12 1 0,1-1 0,-1-2 0,1-1 0,56-4 0,-53 0 0,-5 2 0,-3 0 0,1-1 0,-1-1 0,0-2 0,28-6 0,-49 8 0,-1 0 0,1 0 0,-1-1 0,0 1 0,1-1 0,-1-1 0,0 1 0,-1-1 0,1 0 0,-1 0 0,0-1 0,0 0 0,0 0 0,0 0 0,-1 0 0,0-1 0,0 0 0,-1 1 0,1-1 0,-1-1 0,4-11 0,-1-10 0,-2-1 0,0 1 0,-2-1 0,-1 0 0,-1 0 0,-6-35 0,2-4 0,4 51 0,-1-1 0,-1 0 0,0 1 0,-1-1 0,-8-23 0,8 34 0,-1 0 0,1 0 0,-1 0 0,-1 0 0,1 0 0,-1 1 0,0 0 0,0 0 0,-1 0 0,0 1 0,0 0 0,0 0 0,-1 0 0,-9-5 0,-2 1 8,1 1 1,-1 0-1,-1 1 0,1 1 0,-1 1 1,-1 1-1,-33-3 0,-9 3-228,-68 5 0,56 1-771,41-2-5835</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2:07.909"/>
    </inkml:context>
    <inkml:brush xml:id="br0">
      <inkml:brushProperty name="width" value="0.035" units="cm"/>
      <inkml:brushProperty name="height" value="0.035" units="cm"/>
    </inkml:brush>
  </inkml:definitions>
  <inkml:trace contextRef="#ctx0" brushRef="#br0">243 0 24575,'-18'32'0,"-32"45"0,-2 3 0,26-37 0,8-16 0,2 0 0,1 1 0,-21 57 0,34-79 0,-1 1 0,2-1 0,-1 1 0,1 0 0,0 0 0,0-1 0,1 1 0,0 0 0,0 0 0,1-1 0,0 1 0,0 0 0,0-1 0,1 1 0,0 0 0,0-1 0,1 0 0,0 0 0,0 0 0,0 0 0,1 0 0,0 0 0,0-1 0,5 6 0,-1-4 0,1 0 0,0-1 0,0 0 0,0 0 0,1-1 0,0-1 0,0 1 0,0-1 0,1-1 0,-1 0 0,1 0 0,0-1 0,12 0 0,23 2 0,83-5 0,-95 0 0,-27 1 0,0 0 0,1-1 0,-1 0 0,0 0 0,1-1 0,-1 0 0,0 0 0,12-5 0,-16 5 0,0 0 0,0-1 0,0 1 0,-1 0 0,1-1 0,-1 0 0,1 0 0,-1 1 0,0-1 0,0 0 0,0-1 0,0 1 0,-1 0 0,1-1 0,-1 1 0,0-1 0,0 1 0,0-1 0,1-6 0,2-36 0,-1 0 0,-3-1 0,-6-51 0,1-18 0,5 96 0,0 9 0,0 0 0,0 0 0,-1-1 0,-1 1 0,-5-21 0,6 29 0,-1-1 0,1 1 0,-1 0 0,0 0 0,0 1 0,0-1 0,0 0 0,0 1 0,-1-1 0,1 1 0,-1-1 0,0 1 0,1 0 0,-1 0 0,0 1 0,0-1 0,-1 1 0,1-1 0,0 1 0,0 0 0,-1 0 0,1 0 0,-7 0 0,-62-3-1365,38 5-5461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2-04T17:22:10.721"/>
    </inkml:context>
    <inkml:brush xml:id="br0">
      <inkml:brushProperty name="width" value="0.035" units="cm"/>
      <inkml:brushProperty name="height" value="0.035" units="cm"/>
    </inkml:brush>
  </inkml:definitions>
  <inkml:trace contextRef="#ctx0" brushRef="#br0">161 7 24575,'-3'1'0,"-1"0"0,1 0 0,0 0 0,0 1 0,0-1 0,0 1 0,0-1 0,0 1 0,0 0 0,0 0 0,1 0 0,-1 0 0,1 1 0,-1-1 0,1 1 0,0 0 0,-3 4 0,-31 53 0,23-33 0,2 1 0,0 1 0,2 0 0,1 0 0,2 0 0,1 1 0,1 0 0,1 1 0,2-1 0,3 45 0,-1-69 0,-1 1 0,1-1 0,0 0 0,1 0 0,-1 0 0,1-1 0,1 1 0,-1 0 0,1-1 0,0 1 0,0-1 0,0 0 0,1 0 0,0 0 0,0 0 0,0-1 0,0 0 0,8 6 0,-1-3 0,-1-1 0,1-1 0,1 0 0,-1 0 0,1-1 0,-1-1 0,1 0 0,18 2 0,-27-4 0,23 4 0,0-2 0,0 0 0,40-2 0,-60-1 0,0-1 0,0 1 0,0-1 0,0 0 0,0-1 0,0 0 0,0 0 0,-1 0 0,1 0 0,-1-1 0,1 0 0,-1 0 0,0-1 0,0 1 0,0-1 0,-1 0 0,1 0 0,-1-1 0,0 1 0,7-11 0,-5 3 0,0-1 0,-1 0 0,0 0 0,-1 0 0,-1 0 0,0-1 0,-1 0 0,2-21 0,-8-120 0,0 79 0,4 60 0,0 0 0,0 0 0,-2 0 0,1 0 0,-8-26 0,8 38 0,0 0 0,-1 0 0,0 1 0,0-1 0,0 0 0,0 0 0,0 1 0,-1 0 0,1-1 0,-1 1 0,0 0 0,0 0 0,0 0 0,-1 1 0,1-1 0,-1 1 0,1 0 0,-1 0 0,0 0 0,0 0 0,0 1 0,-7-2 0,-10-1-142,0 1-1,0 1 1,-1 1-1,-27 3 0,35-1-509,-21 0-6174</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CF653-6E30-23AA-477B-DBAF3A4F43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CC9ECE9-CDA0-D3D6-E599-5309496753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DF6A8C-90DD-2E5C-E1DE-6C7BD43C259C}"/>
              </a:ext>
            </a:extLst>
          </p:cNvPr>
          <p:cNvSpPr>
            <a:spLocks noGrp="1"/>
          </p:cNvSpPr>
          <p:nvPr>
            <p:ph type="dt" sz="half" idx="10"/>
          </p:nvPr>
        </p:nvSpPr>
        <p:spPr/>
        <p:txBody>
          <a:bodyPr/>
          <a:lstStyle/>
          <a:p>
            <a:fld id="{C2A864AD-7905-4402-8A8E-DE9C5575AAEE}" type="datetimeFigureOut">
              <a:rPr lang="en-GB" smtClean="0"/>
              <a:t>17/01/2024</a:t>
            </a:fld>
            <a:endParaRPr lang="en-GB"/>
          </a:p>
        </p:txBody>
      </p:sp>
      <p:sp>
        <p:nvSpPr>
          <p:cNvPr id="5" name="Footer Placeholder 4">
            <a:extLst>
              <a:ext uri="{FF2B5EF4-FFF2-40B4-BE49-F238E27FC236}">
                <a16:creationId xmlns:a16="http://schemas.microsoft.com/office/drawing/2014/main" id="{BCB457B4-CF61-965A-8AE7-3D090AE8E9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5E9A7E-344A-8659-8FC8-CE628ABF3A11}"/>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3446777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B6BDF-B92C-0339-6B08-BBAB04F5A0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F83C84-E066-F455-6938-935EE859B1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97A057-7650-A66B-89BD-F2B0F3198AE4}"/>
              </a:ext>
            </a:extLst>
          </p:cNvPr>
          <p:cNvSpPr>
            <a:spLocks noGrp="1"/>
          </p:cNvSpPr>
          <p:nvPr>
            <p:ph type="dt" sz="half" idx="10"/>
          </p:nvPr>
        </p:nvSpPr>
        <p:spPr/>
        <p:txBody>
          <a:bodyPr/>
          <a:lstStyle/>
          <a:p>
            <a:fld id="{C2A864AD-7905-4402-8A8E-DE9C5575AAEE}" type="datetimeFigureOut">
              <a:rPr lang="en-GB" smtClean="0"/>
              <a:t>17/01/2024</a:t>
            </a:fld>
            <a:endParaRPr lang="en-GB"/>
          </a:p>
        </p:txBody>
      </p:sp>
      <p:sp>
        <p:nvSpPr>
          <p:cNvPr id="5" name="Footer Placeholder 4">
            <a:extLst>
              <a:ext uri="{FF2B5EF4-FFF2-40B4-BE49-F238E27FC236}">
                <a16:creationId xmlns:a16="http://schemas.microsoft.com/office/drawing/2014/main" id="{34619631-1F14-8CA3-DD2E-4F43E0D9E3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EFB6BA-6A09-D48C-651A-9AB00B058CB5}"/>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1454253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00B54-BF5B-7820-07B6-D38876A4FE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2EB38D-8F7E-7296-D481-CA12B1C44E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208F50-2BBA-2B0E-6762-D330E778BAB1}"/>
              </a:ext>
            </a:extLst>
          </p:cNvPr>
          <p:cNvSpPr>
            <a:spLocks noGrp="1"/>
          </p:cNvSpPr>
          <p:nvPr>
            <p:ph type="dt" sz="half" idx="10"/>
          </p:nvPr>
        </p:nvSpPr>
        <p:spPr/>
        <p:txBody>
          <a:bodyPr/>
          <a:lstStyle/>
          <a:p>
            <a:fld id="{C2A864AD-7905-4402-8A8E-DE9C5575AAEE}" type="datetimeFigureOut">
              <a:rPr lang="en-GB" smtClean="0"/>
              <a:t>17/01/2024</a:t>
            </a:fld>
            <a:endParaRPr lang="en-GB"/>
          </a:p>
        </p:txBody>
      </p:sp>
      <p:sp>
        <p:nvSpPr>
          <p:cNvPr id="5" name="Footer Placeholder 4">
            <a:extLst>
              <a:ext uri="{FF2B5EF4-FFF2-40B4-BE49-F238E27FC236}">
                <a16:creationId xmlns:a16="http://schemas.microsoft.com/office/drawing/2014/main" id="{AD1E1A9B-E9FE-B865-0648-223205932B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F2CEE6-2AFB-BF96-0A9B-7C6B9B6306C0}"/>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4007203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7BD49-FD08-116B-029B-B134DA7E2D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7573C1-4A8F-92CA-B59C-78CF09613C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4B216C-C707-59AF-DDFB-6034F933BD6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C80CD9A-659E-9E66-2BD3-29D94A0FDBDC}"/>
              </a:ext>
            </a:extLst>
          </p:cNvPr>
          <p:cNvSpPr>
            <a:spLocks noGrp="1"/>
          </p:cNvSpPr>
          <p:nvPr>
            <p:ph type="dt" sz="half" idx="10"/>
          </p:nvPr>
        </p:nvSpPr>
        <p:spPr/>
        <p:txBody>
          <a:bodyPr/>
          <a:lstStyle/>
          <a:p>
            <a:fld id="{C2A864AD-7905-4402-8A8E-DE9C5575AAEE}" type="datetimeFigureOut">
              <a:rPr lang="en-GB" smtClean="0"/>
              <a:t>17/01/2024</a:t>
            </a:fld>
            <a:endParaRPr lang="en-GB"/>
          </a:p>
        </p:txBody>
      </p:sp>
      <p:sp>
        <p:nvSpPr>
          <p:cNvPr id="6" name="Footer Placeholder 5">
            <a:extLst>
              <a:ext uri="{FF2B5EF4-FFF2-40B4-BE49-F238E27FC236}">
                <a16:creationId xmlns:a16="http://schemas.microsoft.com/office/drawing/2014/main" id="{9FD86647-17B7-9876-D105-07D0AF706E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050F7A-CF6D-D39B-F444-0AB4456B03E8}"/>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117969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D3BEA-7A16-B09D-435C-BE47DA76D3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0B4F4D-39C4-7FBB-BD4E-620C800A16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EA2CE3F-F8F6-6D36-B04F-52DD6139BC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420C45-A123-F8A3-2EA0-025A6FA193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B13D3D-66D5-5708-F7BA-8B24081BD9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300C52-527F-AD97-6C86-C8C7D90ACEEA}"/>
              </a:ext>
            </a:extLst>
          </p:cNvPr>
          <p:cNvSpPr>
            <a:spLocks noGrp="1"/>
          </p:cNvSpPr>
          <p:nvPr>
            <p:ph type="dt" sz="half" idx="10"/>
          </p:nvPr>
        </p:nvSpPr>
        <p:spPr/>
        <p:txBody>
          <a:bodyPr/>
          <a:lstStyle/>
          <a:p>
            <a:fld id="{C2A864AD-7905-4402-8A8E-DE9C5575AAEE}" type="datetimeFigureOut">
              <a:rPr lang="en-GB" smtClean="0"/>
              <a:t>17/01/2024</a:t>
            </a:fld>
            <a:endParaRPr lang="en-GB"/>
          </a:p>
        </p:txBody>
      </p:sp>
      <p:sp>
        <p:nvSpPr>
          <p:cNvPr id="8" name="Footer Placeholder 7">
            <a:extLst>
              <a:ext uri="{FF2B5EF4-FFF2-40B4-BE49-F238E27FC236}">
                <a16:creationId xmlns:a16="http://schemas.microsoft.com/office/drawing/2014/main" id="{7867C9E3-614A-08B8-9B22-0EE0B4BBE6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1F4DA1-386A-DBEF-C068-7E9552474A54}"/>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3197154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25890-1C4D-55CB-605A-A65A8D1A3D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6936A5-0564-4F03-C35B-9E21094A0C99}"/>
              </a:ext>
            </a:extLst>
          </p:cNvPr>
          <p:cNvSpPr>
            <a:spLocks noGrp="1"/>
          </p:cNvSpPr>
          <p:nvPr>
            <p:ph type="dt" sz="half" idx="10"/>
          </p:nvPr>
        </p:nvSpPr>
        <p:spPr/>
        <p:txBody>
          <a:bodyPr/>
          <a:lstStyle/>
          <a:p>
            <a:fld id="{C2A864AD-7905-4402-8A8E-DE9C5575AAEE}" type="datetimeFigureOut">
              <a:rPr lang="en-GB" smtClean="0"/>
              <a:t>17/01/2024</a:t>
            </a:fld>
            <a:endParaRPr lang="en-GB"/>
          </a:p>
        </p:txBody>
      </p:sp>
      <p:sp>
        <p:nvSpPr>
          <p:cNvPr id="4" name="Footer Placeholder 3">
            <a:extLst>
              <a:ext uri="{FF2B5EF4-FFF2-40B4-BE49-F238E27FC236}">
                <a16:creationId xmlns:a16="http://schemas.microsoft.com/office/drawing/2014/main" id="{0F3148FE-86E0-CE87-858B-4B5617A4A2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5C333B-56B2-11CB-985E-CFB743F0967D}"/>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3576496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62B3AC-5C52-F315-82D8-B119400FA6D2}"/>
              </a:ext>
            </a:extLst>
          </p:cNvPr>
          <p:cNvSpPr>
            <a:spLocks noGrp="1"/>
          </p:cNvSpPr>
          <p:nvPr>
            <p:ph type="dt" sz="half" idx="10"/>
          </p:nvPr>
        </p:nvSpPr>
        <p:spPr/>
        <p:txBody>
          <a:bodyPr/>
          <a:lstStyle/>
          <a:p>
            <a:fld id="{C2A864AD-7905-4402-8A8E-DE9C5575AAEE}" type="datetimeFigureOut">
              <a:rPr lang="en-GB" smtClean="0"/>
              <a:t>17/01/2024</a:t>
            </a:fld>
            <a:endParaRPr lang="en-GB"/>
          </a:p>
        </p:txBody>
      </p:sp>
      <p:sp>
        <p:nvSpPr>
          <p:cNvPr id="3" name="Footer Placeholder 2">
            <a:extLst>
              <a:ext uri="{FF2B5EF4-FFF2-40B4-BE49-F238E27FC236}">
                <a16:creationId xmlns:a16="http://schemas.microsoft.com/office/drawing/2014/main" id="{449567A7-9761-B62F-5908-C34490D511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9699EC-54DB-EE93-D3FE-974E76B6BF5D}"/>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331955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A6389-A354-BCE4-CD89-17DAD89851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9BE205-A14B-C0DC-E4F3-BA6A6FE9D6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CB910B-55D5-A8C2-764C-FFCA858B0F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89BCB7-D965-89D4-FEAD-8089FEC46731}"/>
              </a:ext>
            </a:extLst>
          </p:cNvPr>
          <p:cNvSpPr>
            <a:spLocks noGrp="1"/>
          </p:cNvSpPr>
          <p:nvPr>
            <p:ph type="dt" sz="half" idx="10"/>
          </p:nvPr>
        </p:nvSpPr>
        <p:spPr/>
        <p:txBody>
          <a:bodyPr/>
          <a:lstStyle/>
          <a:p>
            <a:fld id="{C2A864AD-7905-4402-8A8E-DE9C5575AAEE}" type="datetimeFigureOut">
              <a:rPr lang="en-GB" smtClean="0"/>
              <a:t>17/01/2024</a:t>
            </a:fld>
            <a:endParaRPr lang="en-GB"/>
          </a:p>
        </p:txBody>
      </p:sp>
      <p:sp>
        <p:nvSpPr>
          <p:cNvPr id="6" name="Footer Placeholder 5">
            <a:extLst>
              <a:ext uri="{FF2B5EF4-FFF2-40B4-BE49-F238E27FC236}">
                <a16:creationId xmlns:a16="http://schemas.microsoft.com/office/drawing/2014/main" id="{F2501769-F699-5C80-E8D4-3E2FDCA5BD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FC6E9B-E9A2-76D9-98CB-37EEE3473F35}"/>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2651564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58631-9557-3748-FDA8-F909C1BD07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D16BB0-06C2-FF06-AC1F-D1F7056E7D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BB91E2-FC1A-1DF7-7602-D5562A0686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B4AC11-A57D-2576-D962-8084999F3A42}"/>
              </a:ext>
            </a:extLst>
          </p:cNvPr>
          <p:cNvSpPr>
            <a:spLocks noGrp="1"/>
          </p:cNvSpPr>
          <p:nvPr>
            <p:ph type="dt" sz="half" idx="10"/>
          </p:nvPr>
        </p:nvSpPr>
        <p:spPr/>
        <p:txBody>
          <a:bodyPr/>
          <a:lstStyle/>
          <a:p>
            <a:fld id="{C2A864AD-7905-4402-8A8E-DE9C5575AAEE}" type="datetimeFigureOut">
              <a:rPr lang="en-GB" smtClean="0"/>
              <a:t>17/01/2024</a:t>
            </a:fld>
            <a:endParaRPr lang="en-GB"/>
          </a:p>
        </p:txBody>
      </p:sp>
      <p:sp>
        <p:nvSpPr>
          <p:cNvPr id="6" name="Footer Placeholder 5">
            <a:extLst>
              <a:ext uri="{FF2B5EF4-FFF2-40B4-BE49-F238E27FC236}">
                <a16:creationId xmlns:a16="http://schemas.microsoft.com/office/drawing/2014/main" id="{A8CDB310-0131-B6C5-3921-7B9AF13A7E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B9C061-1F22-4210-5E4C-67389333609C}"/>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1029029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C8D0A-A04F-8276-3577-724274EF4B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B7D76A-43EB-BDB7-ED52-57DA920E02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65B56F-E26F-4F95-6D43-9A4E27FE24DB}"/>
              </a:ext>
            </a:extLst>
          </p:cNvPr>
          <p:cNvSpPr>
            <a:spLocks noGrp="1"/>
          </p:cNvSpPr>
          <p:nvPr>
            <p:ph type="dt" sz="half" idx="10"/>
          </p:nvPr>
        </p:nvSpPr>
        <p:spPr/>
        <p:txBody>
          <a:bodyPr/>
          <a:lstStyle/>
          <a:p>
            <a:fld id="{C2A864AD-7905-4402-8A8E-DE9C5575AAEE}" type="datetimeFigureOut">
              <a:rPr lang="en-GB" smtClean="0"/>
              <a:t>17/01/2024</a:t>
            </a:fld>
            <a:endParaRPr lang="en-GB"/>
          </a:p>
        </p:txBody>
      </p:sp>
      <p:sp>
        <p:nvSpPr>
          <p:cNvPr id="5" name="Footer Placeholder 4">
            <a:extLst>
              <a:ext uri="{FF2B5EF4-FFF2-40B4-BE49-F238E27FC236}">
                <a16:creationId xmlns:a16="http://schemas.microsoft.com/office/drawing/2014/main" id="{A5B81C93-8D69-CC04-6CA8-041801027D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4A401D-8DBE-D646-9624-0977BDEB1846}"/>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643349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F8C072-3A82-249E-1C9A-8A38126FC12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E3FB22-E3A0-1E5F-FA34-85C0552119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C3DFE9-9BA2-CFE6-7532-166AF4371A66}"/>
              </a:ext>
            </a:extLst>
          </p:cNvPr>
          <p:cNvSpPr>
            <a:spLocks noGrp="1"/>
          </p:cNvSpPr>
          <p:nvPr>
            <p:ph type="dt" sz="half" idx="10"/>
          </p:nvPr>
        </p:nvSpPr>
        <p:spPr/>
        <p:txBody>
          <a:bodyPr/>
          <a:lstStyle/>
          <a:p>
            <a:fld id="{C2A864AD-7905-4402-8A8E-DE9C5575AAEE}" type="datetimeFigureOut">
              <a:rPr lang="en-GB" smtClean="0"/>
              <a:t>17/01/2024</a:t>
            </a:fld>
            <a:endParaRPr lang="en-GB"/>
          </a:p>
        </p:txBody>
      </p:sp>
      <p:sp>
        <p:nvSpPr>
          <p:cNvPr id="5" name="Footer Placeholder 4">
            <a:extLst>
              <a:ext uri="{FF2B5EF4-FFF2-40B4-BE49-F238E27FC236}">
                <a16:creationId xmlns:a16="http://schemas.microsoft.com/office/drawing/2014/main" id="{43E8A137-422F-4FE2-68B8-9A921653D5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AC73F5-1132-ACE4-DE51-842DBA78E1B8}"/>
              </a:ext>
            </a:extLst>
          </p:cNvPr>
          <p:cNvSpPr>
            <a:spLocks noGrp="1"/>
          </p:cNvSpPr>
          <p:nvPr>
            <p:ph type="sldNum" sz="quarter" idx="12"/>
          </p:nvPr>
        </p:nvSpPr>
        <p:spPr/>
        <p:txBody>
          <a:bodyPr/>
          <a:lstStyle/>
          <a:p>
            <a:fld id="{C2B7E7C9-39B2-4ABA-AA02-F5B469EC6D73}" type="slidenum">
              <a:rPr lang="en-GB" smtClean="0"/>
              <a:t>‹#›</a:t>
            </a:fld>
            <a:endParaRPr lang="en-GB"/>
          </a:p>
        </p:txBody>
      </p:sp>
    </p:spTree>
    <p:extLst>
      <p:ext uri="{BB962C8B-B14F-4D97-AF65-F5344CB8AC3E}">
        <p14:creationId xmlns:p14="http://schemas.microsoft.com/office/powerpoint/2010/main" val="1655325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5BDDF4-8DFA-E9E7-B735-26366BBB30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C04DBA-43E6-421C-BA6D-5E1B6F715A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EA374F-0634-45CD-91DB-5E51F1D5A2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A864AD-7905-4402-8A8E-DE9C5575AAEE}" type="datetimeFigureOut">
              <a:rPr lang="en-GB" smtClean="0"/>
              <a:t>17/01/2024</a:t>
            </a:fld>
            <a:endParaRPr lang="en-GB"/>
          </a:p>
        </p:txBody>
      </p:sp>
      <p:sp>
        <p:nvSpPr>
          <p:cNvPr id="5" name="Footer Placeholder 4">
            <a:extLst>
              <a:ext uri="{FF2B5EF4-FFF2-40B4-BE49-F238E27FC236}">
                <a16:creationId xmlns:a16="http://schemas.microsoft.com/office/drawing/2014/main" id="{A112A528-289D-5BFA-B36D-3A03F483C2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3AFF40E-0F1B-BBAA-4CF1-477F7F3C89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B7E7C9-39B2-4ABA-AA02-F5B469EC6D73}" type="slidenum">
              <a:rPr lang="en-GB" smtClean="0"/>
              <a:t>‹#›</a:t>
            </a:fld>
            <a:endParaRPr lang="en-GB"/>
          </a:p>
        </p:txBody>
      </p:sp>
    </p:spTree>
    <p:extLst>
      <p:ext uri="{BB962C8B-B14F-4D97-AF65-F5344CB8AC3E}">
        <p14:creationId xmlns:p14="http://schemas.microsoft.com/office/powerpoint/2010/main" val="25062424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urses.lumenlearning.com/wm-introductiontosociology/chapter/introduction-to-challenges-families-face/"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1"/><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hyperlink" Target="https://www.rawpixel.com/image/411104/free-illustration-image-bow-archer-archery"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publicdomainpictures.net/view-image.php?image=5574"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XasCFJEHoMA?start=3&amp;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n/grief-loss-despair-woe-sorrow-927083/"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00.png"/><Relationship Id="rId13" Type="http://schemas.openxmlformats.org/officeDocument/2006/relationships/customXml" Target="../ink/ink5.xml"/><Relationship Id="rId18" Type="http://schemas.openxmlformats.org/officeDocument/2006/relationships/image" Target="../media/image150.png"/><Relationship Id="rId3" Type="http://schemas.openxmlformats.org/officeDocument/2006/relationships/customXml" Target="../ink/ink1.xml"/><Relationship Id="rId21" Type="http://schemas.openxmlformats.org/officeDocument/2006/relationships/customXml" Target="../ink/ink9.xml"/><Relationship Id="rId7" Type="http://schemas.openxmlformats.org/officeDocument/2006/relationships/customXml" Target="../ink/ink2.xml"/><Relationship Id="rId12" Type="http://schemas.openxmlformats.org/officeDocument/2006/relationships/image" Target="../media/image120.png"/><Relationship Id="rId17" Type="http://schemas.openxmlformats.org/officeDocument/2006/relationships/customXml" Target="../ink/ink7.xml"/><Relationship Id="rId2" Type="http://schemas.openxmlformats.org/officeDocument/2006/relationships/slideLayout" Target="../slideLayouts/slideLayout2.xml"/><Relationship Id="rId16" Type="http://schemas.openxmlformats.org/officeDocument/2006/relationships/image" Target="../media/image140.png"/><Relationship Id="rId20" Type="http://schemas.openxmlformats.org/officeDocument/2006/relationships/image" Target="../media/image160.png"/><Relationship Id="rId1" Type="http://schemas.openxmlformats.org/officeDocument/2006/relationships/tags" Target="../tags/tag4.xml"/><Relationship Id="rId6" Type="http://schemas.openxmlformats.org/officeDocument/2006/relationships/image" Target="../media/image9.png"/><Relationship Id="rId11" Type="http://schemas.openxmlformats.org/officeDocument/2006/relationships/customXml" Target="../ink/ink4.xml"/><Relationship Id="rId24" Type="http://schemas.openxmlformats.org/officeDocument/2006/relationships/image" Target="../media/image180.png"/><Relationship Id="rId15" Type="http://schemas.openxmlformats.org/officeDocument/2006/relationships/customXml" Target="../ink/ink6.xml"/><Relationship Id="rId23" Type="http://schemas.openxmlformats.org/officeDocument/2006/relationships/customXml" Target="../ink/ink10.xml"/><Relationship Id="rId10" Type="http://schemas.openxmlformats.org/officeDocument/2006/relationships/image" Target="../media/image110.png"/><Relationship Id="rId19" Type="http://schemas.openxmlformats.org/officeDocument/2006/relationships/customXml" Target="../ink/ink8.xml"/><Relationship Id="rId9" Type="http://schemas.openxmlformats.org/officeDocument/2006/relationships/customXml" Target="../ink/ink3.xml"/><Relationship Id="rId14" Type="http://schemas.openxmlformats.org/officeDocument/2006/relationships/image" Target="../media/image130.png"/><Relationship Id="rId22" Type="http://schemas.openxmlformats.org/officeDocument/2006/relationships/image" Target="../media/image17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pixabay.com/en/broken-heart-love-loss-heartbroken-1207380/" TargetMode="Externa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hild holding a teddy bear&#10;&#10;Description automatically generated">
            <a:extLst>
              <a:ext uri="{FF2B5EF4-FFF2-40B4-BE49-F238E27FC236}">
                <a16:creationId xmlns:a16="http://schemas.microsoft.com/office/drawing/2014/main" id="{5D60A789-6FDF-5DE6-A394-457B9EA09044}"/>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5746"/>
          <a:stretch/>
        </p:blipFill>
        <p:spPr>
          <a:xfrm>
            <a:off x="20" y="1282"/>
            <a:ext cx="12191980" cy="6856718"/>
          </a:xfrm>
          <a:prstGeom prst="rect">
            <a:avLst/>
          </a:prstGeom>
        </p:spPr>
      </p:pic>
      <p:sp>
        <p:nvSpPr>
          <p:cNvPr id="17" name="Rectangle 16">
            <a:extLst>
              <a:ext uri="{FF2B5EF4-FFF2-40B4-BE49-F238E27FC236}">
                <a16:creationId xmlns:a16="http://schemas.microsoft.com/office/drawing/2014/main" id="{B7DCADB0-1C44-CB6B-4139-41D7C828C554}"/>
              </a:ext>
            </a:extLst>
          </p:cNvPr>
          <p:cNvSpPr/>
          <p:nvPr/>
        </p:nvSpPr>
        <p:spPr>
          <a:xfrm>
            <a:off x="1859824" y="3867880"/>
            <a:ext cx="8694047" cy="2585323"/>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Family bereavement and how</a:t>
            </a:r>
          </a:p>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This has affected young </a:t>
            </a:r>
          </a:p>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people’s development</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2638955201"/>
      </p:ext>
    </p:extLst>
  </p:cSld>
  <p:clrMapOvr>
    <a:masterClrMapping/>
  </p:clrMapOvr>
  <mc:AlternateContent xmlns:mc="http://schemas.openxmlformats.org/markup-compatibility/2006" xmlns:p14="http://schemas.microsoft.com/office/powerpoint/2010/main">
    <mc:Choice Requires="p14">
      <p:transition spd="slow" p14:dur="2000" advTm="34102"/>
    </mc:Choice>
    <mc:Fallback xmlns="">
      <p:transition spd="slow" advTm="3410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2703F24-81AF-F844-2869-58ABB6A059EE}"/>
              </a:ext>
            </a:extLst>
          </p:cNvPr>
          <p:cNvSpPr/>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3600" cap="none" spc="0" dirty="0">
                <a:ln w="22225">
                  <a:solidFill>
                    <a:schemeClr val="accent2"/>
                  </a:solidFill>
                  <a:prstDash val="solid"/>
                </a:ln>
                <a:effectLst/>
              </a:rPr>
              <a:t>Aim</a:t>
            </a:r>
          </a:p>
        </p:txBody>
      </p:sp>
      <p:pic>
        <p:nvPicPr>
          <p:cNvPr id="6" name="Picture 5" descr="A black and white target with a arrow&#10;&#10;Description automatically generated">
            <a:extLst>
              <a:ext uri="{FF2B5EF4-FFF2-40B4-BE49-F238E27FC236}">
                <a16:creationId xmlns:a16="http://schemas.microsoft.com/office/drawing/2014/main" id="{E7E8E7FF-76F3-8D89-79D5-FBBA0EBA133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45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extBox 1">
            <a:extLst>
              <a:ext uri="{FF2B5EF4-FFF2-40B4-BE49-F238E27FC236}">
                <a16:creationId xmlns:a16="http://schemas.microsoft.com/office/drawing/2014/main" id="{D9126805-4A6C-E71E-7766-6F8533724DC3}"/>
              </a:ext>
            </a:extLst>
          </p:cNvPr>
          <p:cNvSpPr txBox="1"/>
          <p:nvPr/>
        </p:nvSpPr>
        <p:spPr>
          <a:xfrm>
            <a:off x="182880" y="3504188"/>
            <a:ext cx="5008098" cy="3046988"/>
          </a:xfrm>
          <a:prstGeom prst="rect">
            <a:avLst/>
          </a:prstGeom>
          <a:noFill/>
        </p:spPr>
        <p:txBody>
          <a:bodyPr wrap="square" rtlCol="0">
            <a:spAutoFit/>
          </a:bodyPr>
          <a:lstStyle/>
          <a:p>
            <a:r>
              <a:rPr lang="en-US" sz="2400" dirty="0"/>
              <a:t>. To understand bereavement and grief.</a:t>
            </a:r>
          </a:p>
          <a:p>
            <a:endParaRPr lang="en-US" sz="2400" dirty="0"/>
          </a:p>
          <a:p>
            <a:r>
              <a:rPr lang="en-US" sz="2400" dirty="0"/>
              <a:t>. To understand how children and young people experience grief.</a:t>
            </a:r>
          </a:p>
          <a:p>
            <a:endParaRPr lang="en-US" sz="2400" dirty="0"/>
          </a:p>
          <a:p>
            <a:r>
              <a:rPr lang="en-US" sz="2400" dirty="0"/>
              <a:t>. The impact of grief on a child’s development </a:t>
            </a:r>
            <a:endParaRPr lang="en-GB" sz="2400" dirty="0"/>
          </a:p>
        </p:txBody>
      </p:sp>
    </p:spTree>
    <p:custDataLst>
      <p:tags r:id="rId1"/>
    </p:custDataLst>
    <p:extLst>
      <p:ext uri="{BB962C8B-B14F-4D97-AF65-F5344CB8AC3E}">
        <p14:creationId xmlns:p14="http://schemas.microsoft.com/office/powerpoint/2010/main" val="3538996801"/>
      </p:ext>
    </p:extLst>
  </p:cSld>
  <p:clrMapOvr>
    <a:masterClrMapping/>
  </p:clrMapOvr>
  <mc:AlternateContent xmlns:mc="http://schemas.openxmlformats.org/markup-compatibility/2006" xmlns:p14="http://schemas.microsoft.com/office/powerpoint/2010/main">
    <mc:Choice Requires="p14">
      <p:transition spd="slow" p14:dur="2000" advTm="15291"/>
    </mc:Choice>
    <mc:Fallback xmlns="">
      <p:transition spd="slow" advTm="1529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ight Triangle 1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C1DF5DD-6272-C287-C20F-9E56A59B33EB}"/>
              </a:ext>
            </a:extLst>
          </p:cNvPr>
          <p:cNvSpPr/>
          <p:nvPr/>
        </p:nvSpPr>
        <p:spPr>
          <a:xfrm>
            <a:off x="8029293" y="806364"/>
            <a:ext cx="3354636" cy="106668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b="1" kern="1200" cap="none" spc="0" dirty="0">
                <a:ln w="13462">
                  <a:solidFill>
                    <a:schemeClr val="bg1"/>
                  </a:solidFill>
                  <a:prstDash val="solid"/>
                </a:ln>
                <a:solidFill>
                  <a:schemeClr val="tx1"/>
                </a:solidFill>
                <a:effectLst>
                  <a:outerShdw dist="38100" dir="2700000" algn="bl" rotWithShape="0">
                    <a:schemeClr val="accent5"/>
                  </a:outerShdw>
                </a:effectLst>
                <a:latin typeface="+mj-lt"/>
                <a:ea typeface="+mj-ea"/>
                <a:cs typeface="+mj-cs"/>
              </a:rPr>
              <a:t>Outcome</a:t>
            </a:r>
          </a:p>
        </p:txBody>
      </p:sp>
      <p:pic>
        <p:nvPicPr>
          <p:cNvPr id="6" name="Picture 5" descr="A hand writing on a chalkboard&#10;&#10;Description automatically generated">
            <a:extLst>
              <a:ext uri="{FF2B5EF4-FFF2-40B4-BE49-F238E27FC236}">
                <a16:creationId xmlns:a16="http://schemas.microsoft.com/office/drawing/2014/main" id="{7928AB67-58F7-F8B3-A8ED-9FC4A3EE87F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96558" y="1573259"/>
            <a:ext cx="5604636" cy="3693964"/>
          </a:xfrm>
          <a:prstGeom prst="rect">
            <a:avLst/>
          </a:prstGeom>
        </p:spPr>
      </p:pic>
      <p:sp>
        <p:nvSpPr>
          <p:cNvPr id="2" name="TextBox 1">
            <a:extLst>
              <a:ext uri="{FF2B5EF4-FFF2-40B4-BE49-F238E27FC236}">
                <a16:creationId xmlns:a16="http://schemas.microsoft.com/office/drawing/2014/main" id="{ADDE66AB-9B2F-4C1E-0827-691475DE7DC2}"/>
              </a:ext>
            </a:extLst>
          </p:cNvPr>
          <p:cNvSpPr txBox="1"/>
          <p:nvPr/>
        </p:nvSpPr>
        <p:spPr>
          <a:xfrm>
            <a:off x="7751298" y="2124222"/>
            <a:ext cx="3354636" cy="254236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t>To gain more of an understanding on how children and young people suffer with family bereavement, and how they are impacted. </a:t>
            </a:r>
            <a:endParaRPr lang="en-GB" dirty="0"/>
          </a:p>
        </p:txBody>
      </p:sp>
    </p:spTree>
    <p:extLst>
      <p:ext uri="{BB962C8B-B14F-4D97-AF65-F5344CB8AC3E}">
        <p14:creationId xmlns:p14="http://schemas.microsoft.com/office/powerpoint/2010/main" val="4822753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0138">
        <p159:morph option="byObject"/>
      </p:transition>
    </mc:Choice>
    <mc:Fallback xmlns="">
      <p:transition spd="slow" advTm="10138">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922907C-97B9-AC5F-2396-D2B282E036D2}"/>
              </a:ext>
            </a:extLst>
          </p:cNvPr>
          <p:cNvSpPr/>
          <p:nvPr/>
        </p:nvSpPr>
        <p:spPr>
          <a:xfrm>
            <a:off x="598665" y="56241"/>
            <a:ext cx="6002110" cy="97427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cap="none" spc="0" dirty="0">
                <a:ln w="9525">
                  <a:solidFill>
                    <a:schemeClr val="bg1"/>
                  </a:solidFill>
                  <a:prstDash val="solid"/>
                </a:ln>
                <a:effectLst>
                  <a:outerShdw blurRad="12700" dist="38100" dir="2700000" algn="tl" rotWithShape="0">
                    <a:schemeClr val="accent5">
                      <a:lumMod val="60000"/>
                      <a:lumOff val="40000"/>
                    </a:schemeClr>
                  </a:outerShdw>
                </a:effectLst>
                <a:latin typeface="+mj-lt"/>
                <a:ea typeface="+mj-ea"/>
                <a:cs typeface="+mj-cs"/>
              </a:rPr>
              <a:t>What is trauma?</a:t>
            </a:r>
          </a:p>
        </p:txBody>
      </p:sp>
      <p:sp>
        <p:nvSpPr>
          <p:cNvPr id="5" name="TextBox 4">
            <a:extLst>
              <a:ext uri="{FF2B5EF4-FFF2-40B4-BE49-F238E27FC236}">
                <a16:creationId xmlns:a16="http://schemas.microsoft.com/office/drawing/2014/main" id="{B2FACEE6-EA8F-E26C-7629-602C76664596}"/>
              </a:ext>
            </a:extLst>
          </p:cNvPr>
          <p:cNvSpPr txBox="1"/>
          <p:nvPr/>
        </p:nvSpPr>
        <p:spPr>
          <a:xfrm>
            <a:off x="836680" y="1030514"/>
            <a:ext cx="6002110" cy="5103587"/>
          </a:xfrm>
          <a:prstGeom prst="rect">
            <a:avLst/>
          </a:prstGeom>
        </p:spPr>
        <p:txBody>
          <a:bodyPr vert="horz" lIns="91440" tIns="45720" rIns="91440" bIns="45720" rtlCol="0">
            <a:normAutofit lnSpcReduction="10000"/>
          </a:bodyPr>
          <a:lstStyle/>
          <a:p>
            <a:pPr>
              <a:lnSpc>
                <a:spcPct val="150000"/>
              </a:lnSpc>
              <a:spcAft>
                <a:spcPts val="600"/>
              </a:spcAft>
            </a:pPr>
            <a:r>
              <a:rPr lang="en-US" dirty="0"/>
              <a:t>Early-life trauma can be particularly detrimental. Early childhood trauma is defined as trauma that occurs before the age of six. The brain of a child develops and grows quickly, particularly during the first three years of life. Young children rely profoundly on their parents and or guardian for nurturing, protection, and care. Young children may be particularly vulnerable to trauma as a result. Early trauma can have an impact on a child's development </a:t>
            </a:r>
            <a:r>
              <a:rPr lang="en-US" dirty="0" err="1"/>
              <a:t>inparticuar</a:t>
            </a:r>
            <a:r>
              <a:rPr lang="en-US" dirty="0"/>
              <a:t> their brain . It may also impair their capacity for stable attachment, particularly in cases where the trauma involves a parent and or guardian.</a:t>
            </a:r>
          </a:p>
          <a:p>
            <a:pPr>
              <a:lnSpc>
                <a:spcPct val="150000"/>
              </a:lnSpc>
              <a:spcAft>
                <a:spcPts val="600"/>
              </a:spcAft>
            </a:pPr>
            <a:r>
              <a:rPr lang="en-US" dirty="0"/>
              <a:t>(Tull, M., PhD. 2023)</a:t>
            </a:r>
          </a:p>
          <a:p>
            <a:pPr>
              <a:lnSpc>
                <a:spcPct val="90000"/>
              </a:lnSpc>
              <a:spcAft>
                <a:spcPts val="600"/>
              </a:spcAft>
            </a:pPr>
            <a:endParaRPr lang="en-US" sz="1700" dirty="0"/>
          </a:p>
        </p:txBody>
      </p:sp>
      <p:pic>
        <p:nvPicPr>
          <p:cNvPr id="6" name="Picture 5">
            <a:extLst>
              <a:ext uri="{FF2B5EF4-FFF2-40B4-BE49-F238E27FC236}">
                <a16:creationId xmlns:a16="http://schemas.microsoft.com/office/drawing/2014/main" id="{7FD1A4C8-5B5F-C5FD-A5CC-71B72705BE91}"/>
              </a:ext>
            </a:extLst>
          </p:cNvPr>
          <p:cNvPicPr>
            <a:picLocks noChangeAspect="1"/>
          </p:cNvPicPr>
          <p:nvPr/>
        </p:nvPicPr>
        <p:blipFill rotWithShape="1">
          <a:blip r:embed="rId2"/>
          <a:srcRect r="-2" b="2469"/>
          <a:stretch/>
        </p:blipFill>
        <p:spPr>
          <a:xfrm>
            <a:off x="7199440" y="10"/>
            <a:ext cx="4992560" cy="6857990"/>
          </a:xfrm>
          <a:prstGeom prst="rect">
            <a:avLst/>
          </a:prstGeom>
          <a:effectLst/>
        </p:spPr>
      </p:pic>
    </p:spTree>
    <p:extLst>
      <p:ext uri="{BB962C8B-B14F-4D97-AF65-F5344CB8AC3E}">
        <p14:creationId xmlns:p14="http://schemas.microsoft.com/office/powerpoint/2010/main" val="6462013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advTm="43253">
        <p15:prstTrans prst="origami"/>
      </p:transition>
    </mc:Choice>
    <mc:Fallback xmlns="">
      <p:transition spd="slow" advTm="43253">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Trauma and the Brain">
            <a:hlinkClick r:id="" action="ppaction://media"/>
            <a:extLst>
              <a:ext uri="{FF2B5EF4-FFF2-40B4-BE49-F238E27FC236}">
                <a16:creationId xmlns:a16="http://schemas.microsoft.com/office/drawing/2014/main" id="{EAC2CBCB-6369-AE9E-92A3-B14940D7C6FC}"/>
              </a:ext>
            </a:extLst>
          </p:cNvPr>
          <p:cNvPicPr>
            <a:picLocks noRot="1" noChangeAspect="1"/>
          </p:cNvPicPr>
          <p:nvPr>
            <a:videoFile r:link="rId1"/>
          </p:nvPr>
        </p:nvPicPr>
        <p:blipFill>
          <a:blip r:embed="rId3"/>
          <a:stretch>
            <a:fillRect/>
          </a:stretch>
        </p:blipFill>
        <p:spPr>
          <a:xfrm>
            <a:off x="284338" y="213935"/>
            <a:ext cx="11380763" cy="6430130"/>
          </a:xfrm>
          <a:prstGeom prst="rect">
            <a:avLst/>
          </a:prstGeom>
        </p:spPr>
      </p:pic>
    </p:spTree>
    <p:extLst>
      <p:ext uri="{BB962C8B-B14F-4D97-AF65-F5344CB8AC3E}">
        <p14:creationId xmlns:p14="http://schemas.microsoft.com/office/powerpoint/2010/main" val="104924940"/>
      </p:ext>
    </p:extLst>
  </p:cSld>
  <p:clrMapOvr>
    <a:masterClrMapping/>
  </p:clrMapOvr>
  <mc:AlternateContent xmlns:mc="http://schemas.openxmlformats.org/markup-compatibility/2006" xmlns:p14="http://schemas.microsoft.com/office/powerpoint/2010/main">
    <mc:Choice Requires="p14">
      <p:transition spd="slow" p14:dur="2000" advTm="196979"/>
    </mc:Choice>
    <mc:Fallback xmlns="">
      <p:transition spd="slow" advTm="19697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extLst>
    <p:ext uri="{E180D4A7-C9FB-4DFB-919C-405C955672EB}">
      <p14:showEvtLst xmlns:p14="http://schemas.microsoft.com/office/powerpoint/2010/main">
        <p14:playEvt time="4882" objId="3"/>
        <p14:triggerEvt type="onClick" time="4883" objId="3"/>
        <p14:pauseEvt time="196979" objId="3"/>
      </p14:showEvtLst>
    </p:ext>
  </p:extLst>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7A8957C0-94CB-9033-D119-FC402EF83C1B}"/>
              </a:ext>
            </a:extLst>
          </p:cNvPr>
          <p:cNvSpPr/>
          <p:nvPr/>
        </p:nvSpPr>
        <p:spPr>
          <a:xfrm>
            <a:off x="3061855" y="928254"/>
            <a:ext cx="5721927" cy="500149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B20E4CD-AF5C-5A10-E63C-D3FB7ED1F508}"/>
              </a:ext>
            </a:extLst>
          </p:cNvPr>
          <p:cNvSpPr txBox="1"/>
          <p:nvPr/>
        </p:nvSpPr>
        <p:spPr>
          <a:xfrm>
            <a:off x="3643746" y="2945248"/>
            <a:ext cx="5001491" cy="1077218"/>
          </a:xfrm>
          <a:prstGeom prst="rect">
            <a:avLst/>
          </a:prstGeom>
          <a:noFill/>
        </p:spPr>
        <p:txBody>
          <a:bodyPr wrap="square" rtlCol="0">
            <a:spAutoFit/>
          </a:bodyPr>
          <a:lstStyle/>
          <a:p>
            <a:r>
              <a:rPr lang="en-US" sz="3200" b="1" dirty="0">
                <a:solidFill>
                  <a:schemeClr val="tx1">
                    <a:lumMod val="95000"/>
                    <a:lumOff val="5000"/>
                  </a:schemeClr>
                </a:solidFill>
              </a:rPr>
              <a:t>Signs and general symptoms       of trauma in children </a:t>
            </a:r>
            <a:endParaRPr lang="en-GB" sz="3200" b="1" dirty="0">
              <a:solidFill>
                <a:schemeClr val="tx1">
                  <a:lumMod val="95000"/>
                  <a:lumOff val="5000"/>
                </a:schemeClr>
              </a:solidFill>
            </a:endParaRPr>
          </a:p>
        </p:txBody>
      </p:sp>
      <p:cxnSp>
        <p:nvCxnSpPr>
          <p:cNvPr id="8" name="Straight Arrow Connector 7">
            <a:extLst>
              <a:ext uri="{FF2B5EF4-FFF2-40B4-BE49-F238E27FC236}">
                <a16:creationId xmlns:a16="http://schemas.microsoft.com/office/drawing/2014/main" id="{D879C72E-B5DB-099E-E7F4-57F5BE778368}"/>
              </a:ext>
            </a:extLst>
          </p:cNvPr>
          <p:cNvCxnSpPr>
            <a:stCxn id="5" idx="0"/>
          </p:cNvCxnSpPr>
          <p:nvPr/>
        </p:nvCxnSpPr>
        <p:spPr>
          <a:xfrm flipH="1" flipV="1">
            <a:off x="5922818" y="554182"/>
            <a:ext cx="1" cy="3740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2BDDBFC-9254-9477-B99C-76D2D735DB2A}"/>
              </a:ext>
            </a:extLst>
          </p:cNvPr>
          <p:cNvCxnSpPr>
            <a:stCxn id="5" idx="2"/>
          </p:cNvCxnSpPr>
          <p:nvPr/>
        </p:nvCxnSpPr>
        <p:spPr>
          <a:xfrm flipH="1" flipV="1">
            <a:off x="2479964" y="3428999"/>
            <a:ext cx="581891"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6423955-9061-24C8-5957-758D86D19608}"/>
              </a:ext>
            </a:extLst>
          </p:cNvPr>
          <p:cNvCxnSpPr>
            <a:stCxn id="5" idx="6"/>
          </p:cNvCxnSpPr>
          <p:nvPr/>
        </p:nvCxnSpPr>
        <p:spPr>
          <a:xfrm flipV="1">
            <a:off x="8783782" y="3428999"/>
            <a:ext cx="401780"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1327B914-C716-06DB-8535-B657D07721ED}"/>
              </a:ext>
            </a:extLst>
          </p:cNvPr>
          <p:cNvSpPr txBox="1"/>
          <p:nvPr/>
        </p:nvSpPr>
        <p:spPr>
          <a:xfrm>
            <a:off x="8160329" y="6137651"/>
            <a:ext cx="4184074" cy="646331"/>
          </a:xfrm>
          <a:prstGeom prst="rect">
            <a:avLst/>
          </a:prstGeom>
          <a:noFill/>
        </p:spPr>
        <p:txBody>
          <a:bodyPr wrap="square" rtlCol="0">
            <a:spAutoFit/>
          </a:bodyPr>
          <a:lstStyle/>
          <a:p>
            <a:r>
              <a:rPr lang="en-US" dirty="0"/>
              <a:t>(How grief may affect children: Find out more on grief and children. 2022)</a:t>
            </a:r>
            <a:endParaRPr lang="en-GB" dirty="0"/>
          </a:p>
        </p:txBody>
      </p:sp>
      <p:sp>
        <p:nvSpPr>
          <p:cNvPr id="14" name="TextBox 13">
            <a:extLst>
              <a:ext uri="{FF2B5EF4-FFF2-40B4-BE49-F238E27FC236}">
                <a16:creationId xmlns:a16="http://schemas.microsoft.com/office/drawing/2014/main" id="{D4CA9309-FEAC-BEE8-6EC2-B5F04D1982A9}"/>
              </a:ext>
            </a:extLst>
          </p:cNvPr>
          <p:cNvSpPr txBox="1"/>
          <p:nvPr/>
        </p:nvSpPr>
        <p:spPr>
          <a:xfrm>
            <a:off x="4662054" y="166258"/>
            <a:ext cx="5327072" cy="374071"/>
          </a:xfrm>
          <a:prstGeom prst="rect">
            <a:avLst/>
          </a:prstGeom>
          <a:noFill/>
        </p:spPr>
        <p:txBody>
          <a:bodyPr wrap="square" rtlCol="0">
            <a:spAutoFit/>
          </a:bodyPr>
          <a:lstStyle/>
          <a:p>
            <a:r>
              <a:rPr lang="en-GB" dirty="0"/>
              <a:t>Hypervigilance/hyperarousal</a:t>
            </a:r>
          </a:p>
        </p:txBody>
      </p:sp>
      <p:sp>
        <p:nvSpPr>
          <p:cNvPr id="15" name="TextBox 14">
            <a:extLst>
              <a:ext uri="{FF2B5EF4-FFF2-40B4-BE49-F238E27FC236}">
                <a16:creationId xmlns:a16="http://schemas.microsoft.com/office/drawing/2014/main" id="{2297C2DD-7CB7-5DFD-44EB-72881156CA1E}"/>
              </a:ext>
            </a:extLst>
          </p:cNvPr>
          <p:cNvSpPr txBox="1"/>
          <p:nvPr/>
        </p:nvSpPr>
        <p:spPr>
          <a:xfrm>
            <a:off x="9504218" y="3244333"/>
            <a:ext cx="2050473" cy="369332"/>
          </a:xfrm>
          <a:prstGeom prst="rect">
            <a:avLst/>
          </a:prstGeom>
          <a:noFill/>
        </p:spPr>
        <p:txBody>
          <a:bodyPr wrap="square" rtlCol="0">
            <a:spAutoFit/>
          </a:bodyPr>
          <a:lstStyle/>
          <a:p>
            <a:r>
              <a:rPr lang="en-GB" dirty="0"/>
              <a:t>Avoidance</a:t>
            </a:r>
          </a:p>
        </p:txBody>
      </p:sp>
      <p:sp>
        <p:nvSpPr>
          <p:cNvPr id="17" name="TextBox 16">
            <a:extLst>
              <a:ext uri="{FF2B5EF4-FFF2-40B4-BE49-F238E27FC236}">
                <a16:creationId xmlns:a16="http://schemas.microsoft.com/office/drawing/2014/main" id="{34EBAB14-0F5B-6539-CF0C-60CEAD435C4B}"/>
              </a:ext>
            </a:extLst>
          </p:cNvPr>
          <p:cNvSpPr txBox="1"/>
          <p:nvPr/>
        </p:nvSpPr>
        <p:spPr>
          <a:xfrm>
            <a:off x="173183" y="3269489"/>
            <a:ext cx="6096000" cy="646331"/>
          </a:xfrm>
          <a:prstGeom prst="rect">
            <a:avLst/>
          </a:prstGeom>
          <a:noFill/>
        </p:spPr>
        <p:txBody>
          <a:bodyPr wrap="square">
            <a:spAutoFit/>
          </a:bodyPr>
          <a:lstStyle/>
          <a:p>
            <a:r>
              <a:rPr lang="en-GB" dirty="0"/>
              <a:t>Intrusive or unwanted</a:t>
            </a:r>
          </a:p>
          <a:p>
            <a:r>
              <a:rPr lang="en-GB" dirty="0"/>
              <a:t> thoughts.</a:t>
            </a:r>
          </a:p>
        </p:txBody>
      </p:sp>
    </p:spTree>
    <p:custDataLst>
      <p:tags r:id="rId1"/>
    </p:custDataLst>
    <p:extLst>
      <p:ext uri="{BB962C8B-B14F-4D97-AF65-F5344CB8AC3E}">
        <p14:creationId xmlns:p14="http://schemas.microsoft.com/office/powerpoint/2010/main" val="2631715352"/>
      </p:ext>
    </p:extLst>
  </p:cSld>
  <p:clrMapOvr>
    <a:masterClrMapping/>
  </p:clrMapOvr>
  <mc:AlternateContent xmlns:mc="http://schemas.openxmlformats.org/markup-compatibility/2006" xmlns:p14="http://schemas.microsoft.com/office/powerpoint/2010/main">
    <mc:Choice Requires="p14">
      <p:transition spd="slow" p14:dur="2000" advTm="78319"/>
    </mc:Choice>
    <mc:Fallback xmlns="">
      <p:transition spd="slow" advTm="7831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1000"/>
                                        <p:tgtEl>
                                          <p:spTgt spid="14">
                                            <p:txEl>
                                              <p:pRg st="0" end="0"/>
                                            </p:txEl>
                                          </p:spTgt>
                                        </p:tgtEl>
                                      </p:cBhvr>
                                    </p:animEffect>
                                    <p:anim calcmode="lin" valueType="num">
                                      <p:cBhvr>
                                        <p:cTn id="8"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
                                            <p:txEl>
                                              <p:pRg st="0" end="0"/>
                                            </p:txEl>
                                          </p:spTgt>
                                        </p:tgtEl>
                                        <p:attrNameLst>
                                          <p:attrName>style.visibility</p:attrName>
                                        </p:attrNameLst>
                                      </p:cBhvr>
                                      <p:to>
                                        <p:strVal val="visible"/>
                                      </p:to>
                                    </p:set>
                                    <p:animEffect transition="in" filter="fade">
                                      <p:cBhvr>
                                        <p:cTn id="14" dur="1000"/>
                                        <p:tgtEl>
                                          <p:spTgt spid="15">
                                            <p:txEl>
                                              <p:pRg st="0" end="0"/>
                                            </p:txEl>
                                          </p:spTgt>
                                        </p:tgtEl>
                                      </p:cBhvr>
                                    </p:animEffect>
                                    <p:anim calcmode="lin" valueType="num">
                                      <p:cBhvr>
                                        <p:cTn id="15"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7">
                                            <p:txEl>
                                              <p:pRg st="0" end="0"/>
                                            </p:txEl>
                                          </p:spTgt>
                                        </p:tgtEl>
                                        <p:attrNameLst>
                                          <p:attrName>style.visibility</p:attrName>
                                        </p:attrNameLst>
                                      </p:cBhvr>
                                      <p:to>
                                        <p:strVal val="visible"/>
                                      </p:to>
                                    </p:set>
                                    <p:animEffect transition="in" filter="fade">
                                      <p:cBhvr>
                                        <p:cTn id="21" dur="1000"/>
                                        <p:tgtEl>
                                          <p:spTgt spid="17">
                                            <p:txEl>
                                              <p:pRg st="0" end="0"/>
                                            </p:txEl>
                                          </p:spTgt>
                                        </p:tgtEl>
                                      </p:cBhvr>
                                    </p:animEffect>
                                    <p:anim calcmode="lin" valueType="num">
                                      <p:cBhvr>
                                        <p:cTn id="22" dur="10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7">
                                            <p:txEl>
                                              <p:pRg st="0" end="0"/>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17">
                                            <p:txEl>
                                              <p:pRg st="1" end="1"/>
                                            </p:txEl>
                                          </p:spTgt>
                                        </p:tgtEl>
                                        <p:attrNameLst>
                                          <p:attrName>style.visibility</p:attrName>
                                        </p:attrNameLst>
                                      </p:cBhvr>
                                      <p:to>
                                        <p:strVal val="visible"/>
                                      </p:to>
                                    </p:set>
                                    <p:animEffect transition="in" filter="fade">
                                      <p:cBhvr>
                                        <p:cTn id="26" dur="1000"/>
                                        <p:tgtEl>
                                          <p:spTgt spid="17">
                                            <p:txEl>
                                              <p:pRg st="1" end="1"/>
                                            </p:txEl>
                                          </p:spTgt>
                                        </p:tgtEl>
                                      </p:cBhvr>
                                    </p:animEffect>
                                    <p:anim calcmode="lin" valueType="num">
                                      <p:cBhvr>
                                        <p:cTn id="27" dur="1000" fill="hold"/>
                                        <p:tgtEl>
                                          <p:spTgt spid="17">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17">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5030E7-585A-B544-C9AC-A76F35266339}"/>
              </a:ext>
            </a:extLst>
          </p:cNvPr>
          <p:cNvSpPr>
            <a:spLocks noGrp="1"/>
          </p:cNvSpPr>
          <p:nvPr>
            <p:ph idx="1"/>
          </p:nvPr>
        </p:nvSpPr>
        <p:spPr/>
        <p:txBody>
          <a:bodyPr>
            <a:normAutofit/>
          </a:bodyPr>
          <a:lstStyle/>
          <a:p>
            <a:pPr marL="0" indent="0">
              <a:lnSpc>
                <a:spcPct val="150000"/>
              </a:lnSpc>
              <a:buNone/>
            </a:pPr>
            <a:r>
              <a:rPr lang="en-US" sz="2400" dirty="0"/>
              <a:t>Children and teenagers who have experienced traumatic incidents frequently are unaware of their own symptoms. First of all, due to the high frequency of negative events, the majority of children are unaware that they have trauma, which eventually leads to the assumption that experiences such as abuse or neglect are "normal." This also applies to caregivers, who frequently struggle to recognize trauma signs.</a:t>
            </a:r>
            <a:endParaRPr lang="en-GB" sz="2400" dirty="0"/>
          </a:p>
        </p:txBody>
      </p:sp>
      <p:sp>
        <p:nvSpPr>
          <p:cNvPr id="4" name="Rectangle 3">
            <a:extLst>
              <a:ext uri="{FF2B5EF4-FFF2-40B4-BE49-F238E27FC236}">
                <a16:creationId xmlns:a16="http://schemas.microsoft.com/office/drawing/2014/main" id="{43E2A715-8DB2-40E4-F126-8A0EC084EFBC}"/>
              </a:ext>
            </a:extLst>
          </p:cNvPr>
          <p:cNvSpPr/>
          <p:nvPr/>
        </p:nvSpPr>
        <p:spPr>
          <a:xfrm>
            <a:off x="1624538" y="321117"/>
            <a:ext cx="9192325"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Recognizing trauma in children</a:t>
            </a:r>
          </a:p>
        </p:txBody>
      </p:sp>
      <p:sp>
        <p:nvSpPr>
          <p:cNvPr id="2" name="TextBox 1">
            <a:extLst>
              <a:ext uri="{FF2B5EF4-FFF2-40B4-BE49-F238E27FC236}">
                <a16:creationId xmlns:a16="http://schemas.microsoft.com/office/drawing/2014/main" id="{B63F119A-CF0C-E9CA-B367-CFE7EFEA7018}"/>
              </a:ext>
            </a:extLst>
          </p:cNvPr>
          <p:cNvSpPr txBox="1"/>
          <p:nvPr/>
        </p:nvSpPr>
        <p:spPr>
          <a:xfrm>
            <a:off x="9987849" y="6388809"/>
            <a:ext cx="5078437" cy="369332"/>
          </a:xfrm>
          <a:prstGeom prst="rect">
            <a:avLst/>
          </a:prstGeom>
          <a:noFill/>
        </p:spPr>
        <p:txBody>
          <a:bodyPr wrap="square" rtlCol="0">
            <a:spAutoFit/>
          </a:bodyPr>
          <a:lstStyle/>
          <a:p>
            <a:r>
              <a:rPr lang="en-GB" dirty="0"/>
              <a:t>(</a:t>
            </a:r>
            <a:r>
              <a:rPr lang="en-GB" dirty="0" err="1"/>
              <a:t>Oseldman</a:t>
            </a:r>
            <a:r>
              <a:rPr lang="en-GB" dirty="0"/>
              <a:t>. 2018)</a:t>
            </a:r>
          </a:p>
        </p:txBody>
      </p:sp>
    </p:spTree>
    <p:extLst>
      <p:ext uri="{BB962C8B-B14F-4D97-AF65-F5344CB8AC3E}">
        <p14:creationId xmlns:p14="http://schemas.microsoft.com/office/powerpoint/2010/main" val="17229715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347">
        <p159:morph option="byWord"/>
      </p:transition>
    </mc:Choice>
    <mc:Fallback xmlns="">
      <p:transition spd="slow" advTm="30347">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52216F0-EB89-20F6-E5AF-A06D5F79E05D}"/>
              </a:ext>
            </a:extLst>
          </p:cNvPr>
          <p:cNvSpPr/>
          <p:nvPr/>
        </p:nvSpPr>
        <p:spPr>
          <a:xfrm>
            <a:off x="2150561" y="112493"/>
            <a:ext cx="7475252"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Different types of trauma</a:t>
            </a:r>
          </a:p>
        </p:txBody>
      </p:sp>
      <p:sp>
        <p:nvSpPr>
          <p:cNvPr id="5" name="TextBox 4">
            <a:extLst>
              <a:ext uri="{FF2B5EF4-FFF2-40B4-BE49-F238E27FC236}">
                <a16:creationId xmlns:a16="http://schemas.microsoft.com/office/drawing/2014/main" id="{E9CC238E-FAE5-1810-C189-45E0CF970219}"/>
              </a:ext>
            </a:extLst>
          </p:cNvPr>
          <p:cNvSpPr txBox="1"/>
          <p:nvPr/>
        </p:nvSpPr>
        <p:spPr>
          <a:xfrm>
            <a:off x="415636" y="1759527"/>
            <a:ext cx="11457709" cy="4247317"/>
          </a:xfrm>
          <a:prstGeom prst="rect">
            <a:avLst/>
          </a:prstGeom>
          <a:noFill/>
        </p:spPr>
        <p:txBody>
          <a:bodyPr wrap="square" rtlCol="0">
            <a:spAutoFit/>
          </a:bodyPr>
          <a:lstStyle/>
          <a:p>
            <a:r>
              <a:rPr lang="en-US" dirty="0"/>
              <a:t>Although there are many different types of trauma, there are some typical situations that are usually regarded as traumatic. A child may encounter the following kinds of traumatic situations at some point in their life:</a:t>
            </a:r>
          </a:p>
          <a:p>
            <a:endParaRPr lang="en-US" dirty="0"/>
          </a:p>
          <a:p>
            <a:r>
              <a:rPr lang="en-US" dirty="0">
                <a:solidFill>
                  <a:srgbClr val="FF0000"/>
                </a:solidFill>
              </a:rPr>
              <a:t>Disasters                                                                                      medical trauma</a:t>
            </a:r>
          </a:p>
          <a:p>
            <a:endParaRPr lang="en-US" dirty="0">
              <a:solidFill>
                <a:srgbClr val="FF0000"/>
              </a:solidFill>
            </a:endParaRPr>
          </a:p>
          <a:p>
            <a:r>
              <a:rPr lang="en-US" dirty="0"/>
              <a:t>                                              </a:t>
            </a:r>
            <a:r>
              <a:rPr lang="en-US" dirty="0">
                <a:solidFill>
                  <a:srgbClr val="00B0F0"/>
                </a:solidFill>
              </a:rPr>
              <a:t>poverty</a:t>
            </a:r>
          </a:p>
          <a:p>
            <a:r>
              <a:rPr lang="en-US" dirty="0">
                <a:solidFill>
                  <a:srgbClr val="00B050"/>
                </a:solidFill>
              </a:rPr>
              <a:t>Loss of a close relative</a:t>
            </a:r>
          </a:p>
          <a:p>
            <a:r>
              <a:rPr lang="en-US" dirty="0"/>
              <a:t>                                                                                           </a:t>
            </a:r>
            <a:r>
              <a:rPr lang="en-US" dirty="0">
                <a:solidFill>
                  <a:srgbClr val="00B050"/>
                </a:solidFill>
              </a:rPr>
              <a:t> sexual abuse</a:t>
            </a:r>
          </a:p>
          <a:p>
            <a:r>
              <a:rPr lang="en-US" dirty="0"/>
              <a:t>                                                                                                                                                 </a:t>
            </a:r>
            <a:r>
              <a:rPr lang="en-US" dirty="0">
                <a:solidFill>
                  <a:srgbClr val="00B050"/>
                </a:solidFill>
              </a:rPr>
              <a:t>Abandonment by parents or family</a:t>
            </a:r>
          </a:p>
          <a:p>
            <a:r>
              <a:rPr lang="en-US" dirty="0">
                <a:solidFill>
                  <a:srgbClr val="00B0F0"/>
                </a:solidFill>
              </a:rPr>
              <a:t>Bullying </a:t>
            </a:r>
          </a:p>
          <a:p>
            <a:r>
              <a:rPr lang="en-US" dirty="0"/>
              <a:t>                                                </a:t>
            </a:r>
            <a:r>
              <a:rPr lang="en-US" dirty="0">
                <a:solidFill>
                  <a:srgbClr val="7030A0"/>
                </a:solidFill>
              </a:rPr>
              <a:t>Physical harm</a:t>
            </a:r>
          </a:p>
          <a:p>
            <a:r>
              <a:rPr lang="en-US" dirty="0"/>
              <a:t>                                                                                                   </a:t>
            </a:r>
            <a:r>
              <a:rPr lang="en-US" dirty="0">
                <a:solidFill>
                  <a:srgbClr val="7030A0"/>
                </a:solidFill>
              </a:rPr>
              <a:t>Sexual assault</a:t>
            </a:r>
          </a:p>
          <a:p>
            <a:r>
              <a:rPr lang="en-US" dirty="0">
                <a:solidFill>
                  <a:srgbClr val="7030A0"/>
                </a:solidFill>
              </a:rPr>
              <a:t>Domestic violence</a:t>
            </a:r>
          </a:p>
          <a:p>
            <a:r>
              <a:rPr lang="en-US" dirty="0"/>
              <a:t>                                                                                         </a:t>
            </a:r>
            <a:r>
              <a:rPr lang="en-US" dirty="0">
                <a:solidFill>
                  <a:srgbClr val="00B0F0"/>
                </a:solidFill>
              </a:rPr>
              <a:t>community violence </a:t>
            </a:r>
          </a:p>
          <a:p>
            <a:r>
              <a:rPr lang="en-US" dirty="0"/>
              <a:t>                                                                                                                                        </a:t>
            </a:r>
            <a:r>
              <a:rPr lang="en-US" dirty="0">
                <a:solidFill>
                  <a:srgbClr val="FF0000"/>
                </a:solidFill>
              </a:rPr>
              <a:t>observing a fatality, an accident, or a crime</a:t>
            </a:r>
            <a:endParaRPr lang="en-GB" dirty="0">
              <a:solidFill>
                <a:srgbClr val="FF0000"/>
              </a:solidFill>
            </a:endParaRPr>
          </a:p>
        </p:txBody>
      </p:sp>
      <p:sp>
        <p:nvSpPr>
          <p:cNvPr id="3" name="TextBox 2">
            <a:extLst>
              <a:ext uri="{FF2B5EF4-FFF2-40B4-BE49-F238E27FC236}">
                <a16:creationId xmlns:a16="http://schemas.microsoft.com/office/drawing/2014/main" id="{A308A246-F313-911C-A801-A3A5EB1C8D2F}"/>
              </a:ext>
            </a:extLst>
          </p:cNvPr>
          <p:cNvSpPr txBox="1"/>
          <p:nvPr/>
        </p:nvSpPr>
        <p:spPr>
          <a:xfrm>
            <a:off x="9987849" y="6388809"/>
            <a:ext cx="5078437" cy="369332"/>
          </a:xfrm>
          <a:prstGeom prst="rect">
            <a:avLst/>
          </a:prstGeom>
          <a:noFill/>
        </p:spPr>
        <p:txBody>
          <a:bodyPr wrap="square" rtlCol="0">
            <a:spAutoFit/>
          </a:bodyPr>
          <a:lstStyle/>
          <a:p>
            <a:r>
              <a:rPr lang="en-GB" dirty="0"/>
              <a:t>(</a:t>
            </a:r>
            <a:r>
              <a:rPr lang="en-GB" dirty="0" err="1"/>
              <a:t>Oseldman</a:t>
            </a:r>
            <a:r>
              <a:rPr lang="en-GB" dirty="0"/>
              <a:t>. 2018)</a:t>
            </a:r>
          </a:p>
        </p:txBody>
      </p:sp>
    </p:spTree>
    <p:custDataLst>
      <p:tags r:id="rId1"/>
    </p:custDataLst>
    <p:extLst>
      <p:ext uri="{BB962C8B-B14F-4D97-AF65-F5344CB8AC3E}">
        <p14:creationId xmlns:p14="http://schemas.microsoft.com/office/powerpoint/2010/main" val="2638947519"/>
      </p:ext>
    </p:extLst>
  </p:cSld>
  <p:clrMapOvr>
    <a:masterClrMapping/>
  </p:clrMapOvr>
  <mc:AlternateContent xmlns:mc="http://schemas.openxmlformats.org/markup-compatibility/2006" xmlns:p14="http://schemas.microsoft.com/office/powerpoint/2010/main">
    <mc:Choice Requires="p14">
      <p:transition spd="slow" p14:dur="3400" advTm="46420">
        <p14:reveal/>
      </p:transition>
    </mc:Choice>
    <mc:Fallback xmlns="">
      <p:transition spd="slow" advTm="4642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5" end="5"/>
                                            </p:txEl>
                                          </p:spTgt>
                                        </p:tgtEl>
                                        <p:attrNameLst>
                                          <p:attrName>style.visibility</p:attrName>
                                        </p:attrNameLst>
                                      </p:cBhvr>
                                      <p:to>
                                        <p:strVal val="visible"/>
                                      </p:to>
                                    </p:set>
                                    <p:animEffect transition="in" filter="fade">
                                      <p:cBhvr>
                                        <p:cTn id="7" dur="1000"/>
                                        <p:tgtEl>
                                          <p:spTgt spid="5">
                                            <p:txEl>
                                              <p:pRg st="5" end="5"/>
                                            </p:txEl>
                                          </p:spTgt>
                                        </p:tgtEl>
                                      </p:cBhvr>
                                    </p:animEffect>
                                    <p:anim calcmode="lin" valueType="num">
                                      <p:cBhvr>
                                        <p:cTn id="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1000"/>
                                        <p:tgtEl>
                                          <p:spTgt spid="5">
                                            <p:txEl>
                                              <p:pRg st="4" end="4"/>
                                            </p:txEl>
                                          </p:spTgt>
                                        </p:tgtEl>
                                      </p:cBhvr>
                                    </p:animEffect>
                                    <p:anim calcmode="lin" valueType="num">
                                      <p:cBhvr>
                                        <p:cTn id="2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8" end="8"/>
                                            </p:txEl>
                                          </p:spTgt>
                                        </p:tgtEl>
                                        <p:attrNameLst>
                                          <p:attrName>style.visibility</p:attrName>
                                        </p:attrNameLst>
                                      </p:cBhvr>
                                      <p:to>
                                        <p:strVal val="visible"/>
                                      </p:to>
                                    </p:set>
                                    <p:animEffect transition="in" filter="fade">
                                      <p:cBhvr>
                                        <p:cTn id="28" dur="1000"/>
                                        <p:tgtEl>
                                          <p:spTgt spid="5">
                                            <p:txEl>
                                              <p:pRg st="8" end="8"/>
                                            </p:txEl>
                                          </p:spTgt>
                                        </p:tgtEl>
                                      </p:cBhvr>
                                    </p:animEffect>
                                    <p:anim calcmode="lin" valueType="num">
                                      <p:cBhvr>
                                        <p:cTn id="29"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9" end="9"/>
                                            </p:txEl>
                                          </p:spTgt>
                                        </p:tgtEl>
                                        <p:attrNameLst>
                                          <p:attrName>style.visibility</p:attrName>
                                        </p:attrNameLst>
                                      </p:cBhvr>
                                      <p:to>
                                        <p:strVal val="visible"/>
                                      </p:to>
                                    </p:set>
                                    <p:animEffect transition="in" filter="fade">
                                      <p:cBhvr>
                                        <p:cTn id="35" dur="1000"/>
                                        <p:tgtEl>
                                          <p:spTgt spid="5">
                                            <p:txEl>
                                              <p:pRg st="9" end="9"/>
                                            </p:txEl>
                                          </p:spTgt>
                                        </p:tgtEl>
                                      </p:cBhvr>
                                    </p:animEffect>
                                    <p:anim calcmode="lin" valueType="num">
                                      <p:cBhvr>
                                        <p:cTn id="36"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xEl>
                                              <p:pRg st="11" end="11"/>
                                            </p:txEl>
                                          </p:spTgt>
                                        </p:tgtEl>
                                        <p:attrNameLst>
                                          <p:attrName>style.visibility</p:attrName>
                                        </p:attrNameLst>
                                      </p:cBhvr>
                                      <p:to>
                                        <p:strVal val="visible"/>
                                      </p:to>
                                    </p:set>
                                    <p:animEffect transition="in" filter="fade">
                                      <p:cBhvr>
                                        <p:cTn id="42" dur="1000"/>
                                        <p:tgtEl>
                                          <p:spTgt spid="5">
                                            <p:txEl>
                                              <p:pRg st="11" end="11"/>
                                            </p:txEl>
                                          </p:spTgt>
                                        </p:tgtEl>
                                      </p:cBhvr>
                                    </p:animEffect>
                                    <p:anim calcmode="lin" valueType="num">
                                      <p:cBhvr>
                                        <p:cTn id="43" dur="1000" fill="hold"/>
                                        <p:tgtEl>
                                          <p:spTgt spid="5">
                                            <p:txEl>
                                              <p:pRg st="11" end="11"/>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5">
                                            <p:txEl>
                                              <p:pRg st="6" end="6"/>
                                            </p:txEl>
                                          </p:spTgt>
                                        </p:tgtEl>
                                        <p:attrNameLst>
                                          <p:attrName>style.visibility</p:attrName>
                                        </p:attrNameLst>
                                      </p:cBhvr>
                                      <p:to>
                                        <p:strVal val="visible"/>
                                      </p:to>
                                    </p:set>
                                    <p:animEffect transition="in" filter="fade">
                                      <p:cBhvr>
                                        <p:cTn id="49" dur="1000"/>
                                        <p:tgtEl>
                                          <p:spTgt spid="5">
                                            <p:txEl>
                                              <p:pRg st="6" end="6"/>
                                            </p:txEl>
                                          </p:spTgt>
                                        </p:tgtEl>
                                      </p:cBhvr>
                                    </p:animEffect>
                                    <p:anim calcmode="lin" valueType="num">
                                      <p:cBhvr>
                                        <p:cTn id="50"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5">
                                            <p:txEl>
                                              <p:pRg st="10" end="10"/>
                                            </p:txEl>
                                          </p:spTgt>
                                        </p:tgtEl>
                                        <p:attrNameLst>
                                          <p:attrName>style.visibility</p:attrName>
                                        </p:attrNameLst>
                                      </p:cBhvr>
                                      <p:to>
                                        <p:strVal val="visible"/>
                                      </p:to>
                                    </p:set>
                                    <p:animEffect transition="in" filter="fade">
                                      <p:cBhvr>
                                        <p:cTn id="56" dur="1000"/>
                                        <p:tgtEl>
                                          <p:spTgt spid="5">
                                            <p:txEl>
                                              <p:pRg st="10" end="10"/>
                                            </p:txEl>
                                          </p:spTgt>
                                        </p:tgtEl>
                                      </p:cBhvr>
                                    </p:animEffect>
                                    <p:anim calcmode="lin" valueType="num">
                                      <p:cBhvr>
                                        <p:cTn id="57" dur="1000" fill="hold"/>
                                        <p:tgtEl>
                                          <p:spTgt spid="5">
                                            <p:txEl>
                                              <p:pRg st="10" end="10"/>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5">
                                            <p:txEl>
                                              <p:pRg st="12" end="12"/>
                                            </p:txEl>
                                          </p:spTgt>
                                        </p:tgtEl>
                                        <p:attrNameLst>
                                          <p:attrName>style.visibility</p:attrName>
                                        </p:attrNameLst>
                                      </p:cBhvr>
                                      <p:to>
                                        <p:strVal val="visible"/>
                                      </p:to>
                                    </p:set>
                                    <p:animEffect transition="in" filter="fade">
                                      <p:cBhvr>
                                        <p:cTn id="63" dur="1000"/>
                                        <p:tgtEl>
                                          <p:spTgt spid="5">
                                            <p:txEl>
                                              <p:pRg st="12" end="12"/>
                                            </p:txEl>
                                          </p:spTgt>
                                        </p:tgtEl>
                                      </p:cBhvr>
                                    </p:animEffect>
                                    <p:anim calcmode="lin" valueType="num">
                                      <p:cBhvr>
                                        <p:cTn id="64" dur="1000" fill="hold"/>
                                        <p:tgtEl>
                                          <p:spTgt spid="5">
                                            <p:txEl>
                                              <p:pRg st="12" end="12"/>
                                            </p:txEl>
                                          </p:spTgt>
                                        </p:tgtEl>
                                        <p:attrNameLst>
                                          <p:attrName>ppt_x</p:attrName>
                                        </p:attrNameLst>
                                      </p:cBhvr>
                                      <p:tavLst>
                                        <p:tav tm="0">
                                          <p:val>
                                            <p:strVal val="#ppt_x"/>
                                          </p:val>
                                        </p:tav>
                                        <p:tav tm="100000">
                                          <p:val>
                                            <p:strVal val="#ppt_x"/>
                                          </p:val>
                                        </p:tav>
                                      </p:tavLst>
                                    </p:anim>
                                    <p:anim calcmode="lin" valueType="num">
                                      <p:cBhvr>
                                        <p:cTn id="65" dur="1000" fill="hold"/>
                                        <p:tgtEl>
                                          <p:spTgt spid="5">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5">
                                            <p:txEl>
                                              <p:pRg st="7" end="7"/>
                                            </p:txEl>
                                          </p:spTgt>
                                        </p:tgtEl>
                                        <p:attrNameLst>
                                          <p:attrName>style.visibility</p:attrName>
                                        </p:attrNameLst>
                                      </p:cBhvr>
                                      <p:to>
                                        <p:strVal val="visible"/>
                                      </p:to>
                                    </p:set>
                                    <p:animEffect transition="in" filter="fade">
                                      <p:cBhvr>
                                        <p:cTn id="70" dur="1000"/>
                                        <p:tgtEl>
                                          <p:spTgt spid="5">
                                            <p:txEl>
                                              <p:pRg st="7" end="7"/>
                                            </p:txEl>
                                          </p:spTgt>
                                        </p:tgtEl>
                                      </p:cBhvr>
                                    </p:animEffect>
                                    <p:anim calcmode="lin" valueType="num">
                                      <p:cBhvr>
                                        <p:cTn id="71"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72"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5">
                                            <p:txEl>
                                              <p:pRg st="13" end="13"/>
                                            </p:txEl>
                                          </p:spTgt>
                                        </p:tgtEl>
                                        <p:attrNameLst>
                                          <p:attrName>style.visibility</p:attrName>
                                        </p:attrNameLst>
                                      </p:cBhvr>
                                      <p:to>
                                        <p:strVal val="visible"/>
                                      </p:to>
                                    </p:set>
                                    <p:animEffect transition="in" filter="fade">
                                      <p:cBhvr>
                                        <p:cTn id="77" dur="1000"/>
                                        <p:tgtEl>
                                          <p:spTgt spid="5">
                                            <p:txEl>
                                              <p:pRg st="13" end="13"/>
                                            </p:txEl>
                                          </p:spTgt>
                                        </p:tgtEl>
                                      </p:cBhvr>
                                    </p:animEffect>
                                    <p:anim calcmode="lin" valueType="num">
                                      <p:cBhvr>
                                        <p:cTn id="78" dur="1000" fill="hold"/>
                                        <p:tgtEl>
                                          <p:spTgt spid="5">
                                            <p:txEl>
                                              <p:pRg st="13" end="13"/>
                                            </p:txEl>
                                          </p:spTgt>
                                        </p:tgtEl>
                                        <p:attrNameLst>
                                          <p:attrName>ppt_x</p:attrName>
                                        </p:attrNameLst>
                                      </p:cBhvr>
                                      <p:tavLst>
                                        <p:tav tm="0">
                                          <p:val>
                                            <p:strVal val="#ppt_x"/>
                                          </p:val>
                                        </p:tav>
                                        <p:tav tm="100000">
                                          <p:val>
                                            <p:strVal val="#ppt_x"/>
                                          </p:val>
                                        </p:tav>
                                      </p:tavLst>
                                    </p:anim>
                                    <p:anim calcmode="lin" valueType="num">
                                      <p:cBhvr>
                                        <p:cTn id="79" dur="1000" fill="hold"/>
                                        <p:tgtEl>
                                          <p:spTgt spid="5">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Rectangle 1">
            <a:extLst>
              <a:ext uri="{FF2B5EF4-FFF2-40B4-BE49-F238E27FC236}">
                <a16:creationId xmlns:a16="http://schemas.microsoft.com/office/drawing/2014/main" id="{35273567-D619-DFF7-017E-DDBCEFB2E289}"/>
              </a:ext>
            </a:extLst>
          </p:cNvPr>
          <p:cNvSpPr/>
          <p:nvPr/>
        </p:nvSpPr>
        <p:spPr>
          <a:xfrm>
            <a:off x="660041" y="2767106"/>
            <a:ext cx="2880828" cy="307190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kern="1200" cap="none" spc="0" dirty="0">
                <a:ln w="9525">
                  <a:solidFill>
                    <a:schemeClr val="bg1"/>
                  </a:solidFill>
                  <a:prstDash val="solid"/>
                </a:ln>
                <a:solidFill>
                  <a:srgbClr val="FFFFFF"/>
                </a:solidFill>
                <a:effectLst>
                  <a:outerShdw blurRad="12700" dist="38100" dir="2700000" algn="tl" rotWithShape="0">
                    <a:schemeClr val="bg1">
                      <a:lumMod val="50000"/>
                    </a:schemeClr>
                  </a:outerShdw>
                </a:effectLst>
                <a:latin typeface="+mj-lt"/>
                <a:ea typeface="+mj-ea"/>
                <a:cs typeface="+mj-cs"/>
              </a:rPr>
              <a:t>Family bereavement </a:t>
            </a:r>
          </a:p>
        </p:txBody>
      </p:sp>
      <p:pic>
        <p:nvPicPr>
          <p:cNvPr id="8" name="Picture 7" descr="A person with his head in his hand&#10;&#10;Description automatically generated">
            <a:extLst>
              <a:ext uri="{FF2B5EF4-FFF2-40B4-BE49-F238E27FC236}">
                <a16:creationId xmlns:a16="http://schemas.microsoft.com/office/drawing/2014/main" id="{7233C86F-85F2-9655-548E-65CD6CBD284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24422" y="467208"/>
            <a:ext cx="6581760" cy="5923584"/>
          </a:xfrm>
          <a:prstGeom prst="rect">
            <a:avLst/>
          </a:prstGeom>
        </p:spPr>
      </p:pic>
    </p:spTree>
    <p:extLst>
      <p:ext uri="{BB962C8B-B14F-4D97-AF65-F5344CB8AC3E}">
        <p14:creationId xmlns:p14="http://schemas.microsoft.com/office/powerpoint/2010/main" val="2187040853"/>
      </p:ext>
    </p:extLst>
  </p:cSld>
  <p:clrMapOvr>
    <a:masterClrMapping/>
  </p:clrMapOvr>
  <mc:AlternateContent xmlns:mc="http://schemas.openxmlformats.org/markup-compatibility/2006" xmlns:p14="http://schemas.microsoft.com/office/powerpoint/2010/main">
    <mc:Choice Requires="p14">
      <p:transition spd="slow" p14:dur="3400" advTm="12649">
        <p14:reveal/>
      </p:transition>
    </mc:Choice>
    <mc:Fallback xmlns="">
      <p:transition spd="slow" advTm="12649">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EE824B9-B06F-9784-5E3C-6173863C7BF5}"/>
              </a:ext>
            </a:extLst>
          </p:cNvPr>
          <p:cNvPicPr>
            <a:picLocks noChangeAspect="1"/>
          </p:cNvPicPr>
          <p:nvPr/>
        </p:nvPicPr>
        <p:blipFill rotWithShape="1">
          <a:blip r:embed="rId2">
            <a:alphaModFix amt="50000"/>
          </a:blip>
          <a:srcRect t="3433"/>
          <a:stretch/>
        </p:blipFill>
        <p:spPr>
          <a:xfrm>
            <a:off x="20" y="-112540"/>
            <a:ext cx="12191980" cy="6857999"/>
          </a:xfrm>
          <a:prstGeom prst="rect">
            <a:avLst/>
          </a:prstGeom>
        </p:spPr>
      </p:pic>
      <p:sp>
        <p:nvSpPr>
          <p:cNvPr id="4" name="Rectangle 3">
            <a:extLst>
              <a:ext uri="{FF2B5EF4-FFF2-40B4-BE49-F238E27FC236}">
                <a16:creationId xmlns:a16="http://schemas.microsoft.com/office/drawing/2014/main" id="{453B4FB3-C965-59A4-2BDD-E938B5C06EEF}"/>
              </a:ext>
            </a:extLst>
          </p:cNvPr>
          <p:cNvSpPr/>
          <p:nvPr/>
        </p:nvSpPr>
        <p:spPr>
          <a:xfrm>
            <a:off x="1524000" y="3316459"/>
            <a:ext cx="9144000" cy="97019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b="1" cap="none" spc="0" dirty="0">
                <a:ln w="9525">
                  <a:solidFill>
                    <a:schemeClr val="bg1"/>
                  </a:solidFill>
                  <a:prstDash val="solid"/>
                </a:ln>
                <a:solidFill>
                  <a:srgbClr val="FFFFFF"/>
                </a:solidFill>
                <a:effectLst>
                  <a:outerShdw blurRad="12700" dist="38100" dir="2700000" algn="tl" rotWithShape="0">
                    <a:schemeClr val="accent5">
                      <a:lumMod val="60000"/>
                      <a:lumOff val="40000"/>
                    </a:schemeClr>
                  </a:outerShdw>
                </a:effectLst>
                <a:latin typeface="+mj-lt"/>
                <a:ea typeface="+mj-ea"/>
                <a:cs typeface="+mj-cs"/>
              </a:rPr>
              <a:t>What is bereavement?</a:t>
            </a:r>
          </a:p>
        </p:txBody>
      </p:sp>
    </p:spTree>
    <p:extLst>
      <p:ext uri="{BB962C8B-B14F-4D97-AF65-F5344CB8AC3E}">
        <p14:creationId xmlns:p14="http://schemas.microsoft.com/office/powerpoint/2010/main" val="35222752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advTm="3318">
        <p:split orient="vert"/>
      </p:transition>
    </mc:Choice>
    <mc:Fallback xmlns="">
      <p:transition spd="slow" advTm="3318">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BD85D88A-0DAB-F4E8-065D-9E840C5AF2B6}"/>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7F4D29E2-6FC8-A6D0-6065-33A719C97C46}"/>
              </a:ext>
            </a:extLst>
          </p:cNvPr>
          <p:cNvSpPr>
            <a:spLocks noGrp="1"/>
          </p:cNvSpPr>
          <p:nvPr>
            <p:ph idx="1"/>
          </p:nvPr>
        </p:nvSpPr>
        <p:spPr>
          <a:xfrm>
            <a:off x="159327" y="595745"/>
            <a:ext cx="11873345" cy="6539345"/>
          </a:xfrm>
        </p:spPr>
        <p:txBody>
          <a:bodyPr>
            <a:normAutofit/>
          </a:bodyPr>
          <a:lstStyle/>
          <a:p>
            <a:pPr marL="0" indent="0">
              <a:lnSpc>
                <a:spcPct val="150000"/>
              </a:lnSpc>
              <a:buNone/>
            </a:pPr>
            <a:r>
              <a:rPr lang="en-US" dirty="0">
                <a:solidFill>
                  <a:srgbClr val="FFFFFF"/>
                </a:solidFill>
              </a:rPr>
              <a:t>The experience of losing someone significant to us is called bereavement. The term bereavement , is the process and range of emotions people experience as they gradually come to terms with the loss  of a loved one (Mind, 2023).</a:t>
            </a:r>
          </a:p>
          <a:p>
            <a:pPr marL="0" indent="0">
              <a:lnSpc>
                <a:spcPct val="150000"/>
              </a:lnSpc>
              <a:buNone/>
            </a:pPr>
            <a:r>
              <a:rPr lang="en-US" dirty="0">
                <a:solidFill>
                  <a:srgbClr val="FFFFFF"/>
                </a:solidFill>
              </a:rPr>
              <a:t>It can be extremely upsetting to lose someone significant in a child’s life, whether that be it a friend, family member or pet. It is normal for a child to experience a variety of mental and physical changes as they gradually learn to live with the loss of a loved one (Tull, M., PhD. 2023).</a:t>
            </a:r>
          </a:p>
          <a:p>
            <a:pPr marL="0" indent="0">
              <a:lnSpc>
                <a:spcPct val="150000"/>
              </a:lnSpc>
              <a:buNone/>
            </a:pPr>
            <a:endParaRPr lang="en-GB" dirty="0">
              <a:solidFill>
                <a:srgbClr val="FFFFFF"/>
              </a:solidFill>
            </a:endParaRPr>
          </a:p>
        </p:txBody>
      </p:sp>
    </p:spTree>
    <p:extLst>
      <p:ext uri="{BB962C8B-B14F-4D97-AF65-F5344CB8AC3E}">
        <p14:creationId xmlns:p14="http://schemas.microsoft.com/office/powerpoint/2010/main" val="39177885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2483"/>
    </mc:Choice>
    <mc:Fallback xmlns="">
      <p:transition spd="slow" advTm="32483"/>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80E3C57-EB20-0304-F1BD-2205B7A35978}"/>
              </a:ext>
            </a:extLst>
          </p:cNvPr>
          <p:cNvSpPr/>
          <p:nvPr/>
        </p:nvSpPr>
        <p:spPr>
          <a:xfrm>
            <a:off x="473612" y="302456"/>
            <a:ext cx="6499273" cy="29823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D0FDA97-C3B3-D90F-E6D3-ECD906311B39}"/>
              </a:ext>
            </a:extLst>
          </p:cNvPr>
          <p:cNvSpPr txBox="1"/>
          <p:nvPr/>
        </p:nvSpPr>
        <p:spPr>
          <a:xfrm>
            <a:off x="747931" y="824135"/>
            <a:ext cx="5950634" cy="1569660"/>
          </a:xfrm>
          <a:prstGeom prst="rect">
            <a:avLst/>
          </a:prstGeom>
          <a:noFill/>
        </p:spPr>
        <p:txBody>
          <a:bodyPr wrap="square" rtlCol="0">
            <a:spAutoFit/>
          </a:bodyPr>
          <a:lstStyle/>
          <a:p>
            <a:r>
              <a:rPr lang="en-US" sz="2400" dirty="0"/>
              <a:t>In Wales it is estimated that 1,400 parents die each year leaving dependent children aged 0-11 years behind. Every 7 hours a parent dies in the Wales(Akerman &amp; Statham, 2014). </a:t>
            </a:r>
          </a:p>
        </p:txBody>
      </p:sp>
      <p:sp>
        <p:nvSpPr>
          <p:cNvPr id="6" name="Rectangle: Rounded Corners 5">
            <a:extLst>
              <a:ext uri="{FF2B5EF4-FFF2-40B4-BE49-F238E27FC236}">
                <a16:creationId xmlns:a16="http://schemas.microsoft.com/office/drawing/2014/main" id="{B9D875AD-13DC-58EA-6C3B-9540A6CF2BDC}"/>
              </a:ext>
            </a:extLst>
          </p:cNvPr>
          <p:cNvSpPr/>
          <p:nvPr/>
        </p:nvSpPr>
        <p:spPr>
          <a:xfrm>
            <a:off x="5364480" y="3530993"/>
            <a:ext cx="6499273" cy="313006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9A7A5548-3899-F339-2573-065DA29A8B23}"/>
              </a:ext>
            </a:extLst>
          </p:cNvPr>
          <p:cNvSpPr txBox="1"/>
          <p:nvPr/>
        </p:nvSpPr>
        <p:spPr>
          <a:xfrm>
            <a:off x="5767754" y="3882683"/>
            <a:ext cx="5950634" cy="1938992"/>
          </a:xfrm>
          <a:prstGeom prst="rect">
            <a:avLst/>
          </a:prstGeom>
          <a:noFill/>
        </p:spPr>
        <p:txBody>
          <a:bodyPr wrap="square" rtlCol="0">
            <a:spAutoFit/>
          </a:bodyPr>
          <a:lstStyle/>
          <a:p>
            <a:r>
              <a:rPr lang="en-US" sz="2400" dirty="0"/>
              <a:t>Many children can navigate their bereavement journey with assistance. Nonetheless, the long-term effects of childhood bereavement on mental health outcomes have been acknowledged (Akerman &amp; Statham, 2014). </a:t>
            </a:r>
          </a:p>
        </p:txBody>
      </p:sp>
      <p:grpSp>
        <p:nvGrpSpPr>
          <p:cNvPr id="13" name="Group 12">
            <a:extLst>
              <a:ext uri="{FF2B5EF4-FFF2-40B4-BE49-F238E27FC236}">
                <a16:creationId xmlns:a16="http://schemas.microsoft.com/office/drawing/2014/main" id="{4147C39F-8D99-9013-A8E5-BEF52C123D5A}"/>
              </a:ext>
            </a:extLst>
          </p:cNvPr>
          <p:cNvGrpSpPr/>
          <p:nvPr/>
        </p:nvGrpSpPr>
        <p:grpSpPr>
          <a:xfrm>
            <a:off x="3499754" y="5778360"/>
            <a:ext cx="1455480" cy="864720"/>
            <a:chOff x="3499754" y="5778360"/>
            <a:chExt cx="1455480" cy="864720"/>
          </a:xfrm>
        </p:grpSpPr>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12A82B46-5E8A-EFF7-894B-4BEB7E3E7480}"/>
                    </a:ext>
                  </a:extLst>
                </p14:cNvPr>
                <p14:cNvContentPartPr/>
                <p14:nvPr/>
              </p14:nvContentPartPr>
              <p14:xfrm>
                <a:off x="3499754" y="6436080"/>
                <a:ext cx="162720" cy="207000"/>
              </p14:xfrm>
            </p:contentPart>
          </mc:Choice>
          <mc:Fallback xmlns="">
            <p:pic>
              <p:nvPicPr>
                <p:cNvPr id="8" name="Ink 7">
                  <a:extLst>
                    <a:ext uri="{FF2B5EF4-FFF2-40B4-BE49-F238E27FC236}">
                      <a16:creationId xmlns:a16="http://schemas.microsoft.com/office/drawing/2014/main" id="{12A82B46-5E8A-EFF7-894B-4BEB7E3E7480}"/>
                    </a:ext>
                  </a:extLst>
                </p:cNvPr>
                <p:cNvPicPr/>
                <p:nvPr/>
              </p:nvPicPr>
              <p:blipFill>
                <a:blip r:embed="rId6"/>
                <a:stretch>
                  <a:fillRect/>
                </a:stretch>
              </p:blipFill>
              <p:spPr>
                <a:xfrm>
                  <a:off x="3493634" y="6429960"/>
                  <a:ext cx="174960" cy="2192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9" name="Ink 8">
                  <a:extLst>
                    <a:ext uri="{FF2B5EF4-FFF2-40B4-BE49-F238E27FC236}">
                      <a16:creationId xmlns:a16="http://schemas.microsoft.com/office/drawing/2014/main" id="{B4CC3034-7FFB-5043-E3F9-602CF4F8DB89}"/>
                    </a:ext>
                  </a:extLst>
                </p14:cNvPr>
                <p14:cNvContentPartPr/>
                <p14:nvPr/>
              </p14:nvContentPartPr>
              <p14:xfrm>
                <a:off x="3767954" y="6271200"/>
                <a:ext cx="299520" cy="314280"/>
              </p14:xfrm>
            </p:contentPart>
          </mc:Choice>
          <mc:Fallback xmlns="">
            <p:pic>
              <p:nvPicPr>
                <p:cNvPr id="9" name="Ink 8">
                  <a:extLst>
                    <a:ext uri="{FF2B5EF4-FFF2-40B4-BE49-F238E27FC236}">
                      <a16:creationId xmlns:a16="http://schemas.microsoft.com/office/drawing/2014/main" id="{B4CC3034-7FFB-5043-E3F9-602CF4F8DB89}"/>
                    </a:ext>
                  </a:extLst>
                </p:cNvPr>
                <p:cNvPicPr/>
                <p:nvPr/>
              </p:nvPicPr>
              <p:blipFill>
                <a:blip r:embed="rId8"/>
                <a:stretch>
                  <a:fillRect/>
                </a:stretch>
              </p:blipFill>
              <p:spPr>
                <a:xfrm>
                  <a:off x="3761834" y="6265080"/>
                  <a:ext cx="311760" cy="3265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1" name="Ink 10">
                  <a:extLst>
                    <a:ext uri="{FF2B5EF4-FFF2-40B4-BE49-F238E27FC236}">
                      <a16:creationId xmlns:a16="http://schemas.microsoft.com/office/drawing/2014/main" id="{71EFB60F-5AD5-EE74-92FD-0A2BE7A3E185}"/>
                    </a:ext>
                  </a:extLst>
                </p14:cNvPr>
                <p14:cNvContentPartPr/>
                <p14:nvPr/>
              </p14:nvContentPartPr>
              <p14:xfrm>
                <a:off x="4288154" y="6032880"/>
                <a:ext cx="231480" cy="229680"/>
              </p14:xfrm>
            </p:contentPart>
          </mc:Choice>
          <mc:Fallback xmlns="">
            <p:pic>
              <p:nvPicPr>
                <p:cNvPr id="11" name="Ink 10">
                  <a:extLst>
                    <a:ext uri="{FF2B5EF4-FFF2-40B4-BE49-F238E27FC236}">
                      <a16:creationId xmlns:a16="http://schemas.microsoft.com/office/drawing/2014/main" id="{71EFB60F-5AD5-EE74-92FD-0A2BE7A3E185}"/>
                    </a:ext>
                  </a:extLst>
                </p:cNvPr>
                <p:cNvPicPr/>
                <p:nvPr/>
              </p:nvPicPr>
              <p:blipFill>
                <a:blip r:embed="rId10"/>
                <a:stretch>
                  <a:fillRect/>
                </a:stretch>
              </p:blipFill>
              <p:spPr>
                <a:xfrm>
                  <a:off x="4282034" y="6026760"/>
                  <a:ext cx="243720" cy="2419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10F785D4-6A2D-4E37-2A34-CB30A8450188}"/>
                    </a:ext>
                  </a:extLst>
                </p14:cNvPr>
                <p14:cNvContentPartPr/>
                <p14:nvPr/>
              </p14:nvContentPartPr>
              <p14:xfrm>
                <a:off x="4737794" y="5778360"/>
                <a:ext cx="217440" cy="218520"/>
              </p14:xfrm>
            </p:contentPart>
          </mc:Choice>
          <mc:Fallback xmlns="">
            <p:pic>
              <p:nvPicPr>
                <p:cNvPr id="12" name="Ink 11">
                  <a:extLst>
                    <a:ext uri="{FF2B5EF4-FFF2-40B4-BE49-F238E27FC236}">
                      <a16:creationId xmlns:a16="http://schemas.microsoft.com/office/drawing/2014/main" id="{10F785D4-6A2D-4E37-2A34-CB30A8450188}"/>
                    </a:ext>
                  </a:extLst>
                </p:cNvPr>
                <p:cNvPicPr/>
                <p:nvPr/>
              </p:nvPicPr>
              <p:blipFill>
                <a:blip r:embed="rId12"/>
                <a:stretch>
                  <a:fillRect/>
                </a:stretch>
              </p:blipFill>
              <p:spPr>
                <a:xfrm>
                  <a:off x="4731674" y="5772240"/>
                  <a:ext cx="229680" cy="2307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3">
            <p14:nvContentPartPr>
              <p14:cNvPr id="14" name="Ink 13">
                <a:extLst>
                  <a:ext uri="{FF2B5EF4-FFF2-40B4-BE49-F238E27FC236}">
                    <a16:creationId xmlns:a16="http://schemas.microsoft.com/office/drawing/2014/main" id="{983566A2-0AE2-2E89-2B69-65BBFADA88E2}"/>
                  </a:ext>
                </a:extLst>
              </p14:cNvPr>
              <p14:cNvContentPartPr/>
              <p14:nvPr/>
            </p14:nvContentPartPr>
            <p14:xfrm>
              <a:off x="5146754" y="5582160"/>
              <a:ext cx="172800" cy="244440"/>
            </p14:xfrm>
          </p:contentPart>
        </mc:Choice>
        <mc:Fallback xmlns="">
          <p:pic>
            <p:nvPicPr>
              <p:cNvPr id="14" name="Ink 13">
                <a:extLst>
                  <a:ext uri="{FF2B5EF4-FFF2-40B4-BE49-F238E27FC236}">
                    <a16:creationId xmlns:a16="http://schemas.microsoft.com/office/drawing/2014/main" id="{983566A2-0AE2-2E89-2B69-65BBFADA88E2}"/>
                  </a:ext>
                </a:extLst>
              </p:cNvPr>
              <p:cNvPicPr/>
              <p:nvPr/>
            </p:nvPicPr>
            <p:blipFill>
              <a:blip r:embed="rId14"/>
              <a:stretch>
                <a:fillRect/>
              </a:stretch>
            </p:blipFill>
            <p:spPr>
              <a:xfrm>
                <a:off x="5140634" y="5576040"/>
                <a:ext cx="185040" cy="256680"/>
              </a:xfrm>
              <a:prstGeom prst="rect">
                <a:avLst/>
              </a:prstGeom>
            </p:spPr>
          </p:pic>
        </mc:Fallback>
      </mc:AlternateContent>
      <p:grpSp>
        <p:nvGrpSpPr>
          <p:cNvPr id="20" name="Group 19">
            <a:extLst>
              <a:ext uri="{FF2B5EF4-FFF2-40B4-BE49-F238E27FC236}">
                <a16:creationId xmlns:a16="http://schemas.microsoft.com/office/drawing/2014/main" id="{1C8CB50D-C38C-2F84-D381-B3E97E316923}"/>
              </a:ext>
            </a:extLst>
          </p:cNvPr>
          <p:cNvGrpSpPr/>
          <p:nvPr/>
        </p:nvGrpSpPr>
        <p:grpSpPr>
          <a:xfrm>
            <a:off x="7046474" y="2109960"/>
            <a:ext cx="1439640" cy="789120"/>
            <a:chOff x="7046474" y="2109960"/>
            <a:chExt cx="1439640" cy="789120"/>
          </a:xfrm>
        </p:grpSpPr>
        <mc:AlternateContent xmlns:mc="http://schemas.openxmlformats.org/markup-compatibility/2006" xmlns:p14="http://schemas.microsoft.com/office/powerpoint/2010/main">
          <mc:Choice Requires="p14">
            <p:contentPart p14:bwMode="auto" r:id="rId15">
              <p14:nvContentPartPr>
                <p14:cNvPr id="15" name="Ink 14">
                  <a:extLst>
                    <a:ext uri="{FF2B5EF4-FFF2-40B4-BE49-F238E27FC236}">
                      <a16:creationId xmlns:a16="http://schemas.microsoft.com/office/drawing/2014/main" id="{FE9DDEEE-8D15-0BED-0A01-0006619917F3}"/>
                    </a:ext>
                  </a:extLst>
                </p14:cNvPr>
                <p14:cNvContentPartPr/>
                <p14:nvPr/>
              </p14:nvContentPartPr>
              <p14:xfrm>
                <a:off x="7046474" y="2109960"/>
                <a:ext cx="145080" cy="228600"/>
              </p14:xfrm>
            </p:contentPart>
          </mc:Choice>
          <mc:Fallback xmlns="">
            <p:pic>
              <p:nvPicPr>
                <p:cNvPr id="15" name="Ink 14">
                  <a:extLst>
                    <a:ext uri="{FF2B5EF4-FFF2-40B4-BE49-F238E27FC236}">
                      <a16:creationId xmlns:a16="http://schemas.microsoft.com/office/drawing/2014/main" id="{FE9DDEEE-8D15-0BED-0A01-0006619917F3}"/>
                    </a:ext>
                  </a:extLst>
                </p:cNvPr>
                <p:cNvPicPr/>
                <p:nvPr/>
              </p:nvPicPr>
              <p:blipFill>
                <a:blip r:embed="rId16"/>
                <a:stretch>
                  <a:fillRect/>
                </a:stretch>
              </p:blipFill>
              <p:spPr>
                <a:xfrm>
                  <a:off x="7040354" y="2103840"/>
                  <a:ext cx="157320" cy="24084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6" name="Ink 15">
                  <a:extLst>
                    <a:ext uri="{FF2B5EF4-FFF2-40B4-BE49-F238E27FC236}">
                      <a16:creationId xmlns:a16="http://schemas.microsoft.com/office/drawing/2014/main" id="{338732EC-697F-4B9D-422C-372BC2717C72}"/>
                    </a:ext>
                  </a:extLst>
                </p14:cNvPr>
                <p14:cNvContentPartPr/>
                <p14:nvPr/>
              </p14:nvContentPartPr>
              <p14:xfrm>
                <a:off x="7299554" y="2234520"/>
                <a:ext cx="202320" cy="216360"/>
              </p14:xfrm>
            </p:contentPart>
          </mc:Choice>
          <mc:Fallback xmlns="">
            <p:pic>
              <p:nvPicPr>
                <p:cNvPr id="16" name="Ink 15">
                  <a:extLst>
                    <a:ext uri="{FF2B5EF4-FFF2-40B4-BE49-F238E27FC236}">
                      <a16:creationId xmlns:a16="http://schemas.microsoft.com/office/drawing/2014/main" id="{338732EC-697F-4B9D-422C-372BC2717C72}"/>
                    </a:ext>
                  </a:extLst>
                </p:cNvPr>
                <p:cNvPicPr/>
                <p:nvPr/>
              </p:nvPicPr>
              <p:blipFill>
                <a:blip r:embed="rId18"/>
                <a:stretch>
                  <a:fillRect/>
                </a:stretch>
              </p:blipFill>
              <p:spPr>
                <a:xfrm>
                  <a:off x="7293434" y="2228400"/>
                  <a:ext cx="214560" cy="2286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7" name="Ink 16">
                  <a:extLst>
                    <a:ext uri="{FF2B5EF4-FFF2-40B4-BE49-F238E27FC236}">
                      <a16:creationId xmlns:a16="http://schemas.microsoft.com/office/drawing/2014/main" id="{40EAA20B-CA94-ED8D-CEF2-A652C73A4EA4}"/>
                    </a:ext>
                  </a:extLst>
                </p14:cNvPr>
                <p14:cNvContentPartPr/>
                <p14:nvPr/>
              </p14:nvContentPartPr>
              <p14:xfrm>
                <a:off x="7621754" y="2263680"/>
                <a:ext cx="261360" cy="257400"/>
              </p14:xfrm>
            </p:contentPart>
          </mc:Choice>
          <mc:Fallback xmlns="">
            <p:pic>
              <p:nvPicPr>
                <p:cNvPr id="17" name="Ink 16">
                  <a:extLst>
                    <a:ext uri="{FF2B5EF4-FFF2-40B4-BE49-F238E27FC236}">
                      <a16:creationId xmlns:a16="http://schemas.microsoft.com/office/drawing/2014/main" id="{40EAA20B-CA94-ED8D-CEF2-A652C73A4EA4}"/>
                    </a:ext>
                  </a:extLst>
                </p:cNvPr>
                <p:cNvPicPr/>
                <p:nvPr/>
              </p:nvPicPr>
              <p:blipFill>
                <a:blip r:embed="rId20"/>
                <a:stretch>
                  <a:fillRect/>
                </a:stretch>
              </p:blipFill>
              <p:spPr>
                <a:xfrm>
                  <a:off x="7615634" y="2257560"/>
                  <a:ext cx="273600" cy="26964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8" name="Ink 17">
                  <a:extLst>
                    <a:ext uri="{FF2B5EF4-FFF2-40B4-BE49-F238E27FC236}">
                      <a16:creationId xmlns:a16="http://schemas.microsoft.com/office/drawing/2014/main" id="{287AD18D-8D8D-03BF-3920-BA329962F533}"/>
                    </a:ext>
                  </a:extLst>
                </p14:cNvPr>
                <p14:cNvContentPartPr/>
                <p14:nvPr/>
              </p14:nvContentPartPr>
              <p14:xfrm>
                <a:off x="7973114" y="2476080"/>
                <a:ext cx="190080" cy="227520"/>
              </p14:xfrm>
            </p:contentPart>
          </mc:Choice>
          <mc:Fallback xmlns="">
            <p:pic>
              <p:nvPicPr>
                <p:cNvPr id="18" name="Ink 17">
                  <a:extLst>
                    <a:ext uri="{FF2B5EF4-FFF2-40B4-BE49-F238E27FC236}">
                      <a16:creationId xmlns:a16="http://schemas.microsoft.com/office/drawing/2014/main" id="{287AD18D-8D8D-03BF-3920-BA329962F533}"/>
                    </a:ext>
                  </a:extLst>
                </p:cNvPr>
                <p:cNvPicPr/>
                <p:nvPr/>
              </p:nvPicPr>
              <p:blipFill>
                <a:blip r:embed="rId22"/>
                <a:stretch>
                  <a:fillRect/>
                </a:stretch>
              </p:blipFill>
              <p:spPr>
                <a:xfrm>
                  <a:off x="7966994" y="2469960"/>
                  <a:ext cx="202320" cy="23976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9" name="Ink 18">
                  <a:extLst>
                    <a:ext uri="{FF2B5EF4-FFF2-40B4-BE49-F238E27FC236}">
                      <a16:creationId xmlns:a16="http://schemas.microsoft.com/office/drawing/2014/main" id="{21B6923B-D5A3-53A7-51C0-20B9A9D9E239}"/>
                    </a:ext>
                  </a:extLst>
                </p14:cNvPr>
                <p14:cNvContentPartPr/>
                <p14:nvPr/>
              </p14:nvContentPartPr>
              <p14:xfrm>
                <a:off x="8312234" y="2670120"/>
                <a:ext cx="173880" cy="228960"/>
              </p14:xfrm>
            </p:contentPart>
          </mc:Choice>
          <mc:Fallback xmlns="">
            <p:pic>
              <p:nvPicPr>
                <p:cNvPr id="19" name="Ink 18">
                  <a:extLst>
                    <a:ext uri="{FF2B5EF4-FFF2-40B4-BE49-F238E27FC236}">
                      <a16:creationId xmlns:a16="http://schemas.microsoft.com/office/drawing/2014/main" id="{21B6923B-D5A3-53A7-51C0-20B9A9D9E239}"/>
                    </a:ext>
                  </a:extLst>
                </p:cNvPr>
                <p:cNvPicPr/>
                <p:nvPr/>
              </p:nvPicPr>
              <p:blipFill>
                <a:blip r:embed="rId24"/>
                <a:stretch>
                  <a:fillRect/>
                </a:stretch>
              </p:blipFill>
              <p:spPr>
                <a:xfrm>
                  <a:off x="8306114" y="2664000"/>
                  <a:ext cx="186120" cy="241200"/>
                </a:xfrm>
                <a:prstGeom prst="rect">
                  <a:avLst/>
                </a:prstGeom>
              </p:spPr>
            </p:pic>
          </mc:Fallback>
        </mc:AlternateContent>
      </p:grpSp>
    </p:spTree>
    <p:custDataLst>
      <p:tags r:id="rId1"/>
    </p:custDataLst>
    <p:extLst>
      <p:ext uri="{BB962C8B-B14F-4D97-AF65-F5344CB8AC3E}">
        <p14:creationId xmlns:p14="http://schemas.microsoft.com/office/powerpoint/2010/main" val="3766127150"/>
      </p:ext>
    </p:extLst>
  </p:cSld>
  <p:clrMapOvr>
    <a:masterClrMapping/>
  </p:clrMapOvr>
  <mc:AlternateContent xmlns:mc="http://schemas.openxmlformats.org/markup-compatibility/2006" xmlns:p14="http://schemas.microsoft.com/office/powerpoint/2010/main">
    <mc:Choice Requires="p14">
      <p:transition spd="slow" p14:dur="2000" advTm="29186"/>
    </mc:Choice>
    <mc:Fallback xmlns="">
      <p:transition spd="slow" advTm="2918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B6DC545-D327-D02C-2244-2099E02EE165}"/>
              </a:ext>
            </a:extLst>
          </p:cNvPr>
          <p:cNvSpPr txBox="1"/>
          <p:nvPr/>
        </p:nvSpPr>
        <p:spPr>
          <a:xfrm>
            <a:off x="734291" y="1274619"/>
            <a:ext cx="11042073" cy="4062651"/>
          </a:xfrm>
          <a:prstGeom prst="rect">
            <a:avLst/>
          </a:prstGeom>
          <a:noFill/>
        </p:spPr>
        <p:txBody>
          <a:bodyPr wrap="square" rtlCol="0">
            <a:spAutoFit/>
          </a:bodyPr>
          <a:lstStyle/>
          <a:p>
            <a:pPr>
              <a:lnSpc>
                <a:spcPct val="150000"/>
              </a:lnSpc>
            </a:pPr>
            <a:r>
              <a:rPr lang="en-US" sz="2000" dirty="0"/>
              <a:t>Children and young people are especially vulnerable to the traumatic effects of bereavement. </a:t>
            </a:r>
          </a:p>
          <a:p>
            <a:pPr>
              <a:lnSpc>
                <a:spcPct val="150000"/>
              </a:lnSpc>
            </a:pPr>
            <a:r>
              <a:rPr lang="en-US" sz="2000" dirty="0"/>
              <a:t>These include struggling academically, lacking self-assurance, and having a higher chance of dying young, including a higher chance of taking their own life (Parsons. 2011).</a:t>
            </a:r>
          </a:p>
          <a:p>
            <a:pPr>
              <a:lnSpc>
                <a:spcPct val="150000"/>
              </a:lnSpc>
            </a:pPr>
            <a:r>
              <a:rPr lang="en-US" sz="2000" dirty="0"/>
              <a:t>A child’s behavior may alter and manifest as clinginess, aggression, regression, distance, rage, difficulty sleeping, and inability to focus (Parsons. 2011).</a:t>
            </a:r>
          </a:p>
          <a:p>
            <a:pPr>
              <a:lnSpc>
                <a:spcPct val="150000"/>
              </a:lnSpc>
            </a:pPr>
            <a:r>
              <a:rPr lang="en-US" sz="2000" dirty="0"/>
              <a:t>Childhood bereavement is also strongly associated with adolescent pregnancy, drug abuse, low involvement in school, work, and training, friend relationship issues, and mental health issues such as anxiety and depression in adulthood (Parsons. 2011).</a:t>
            </a:r>
          </a:p>
          <a:p>
            <a:endParaRPr lang="en-GB" dirty="0"/>
          </a:p>
        </p:txBody>
      </p:sp>
    </p:spTree>
    <p:extLst>
      <p:ext uri="{BB962C8B-B14F-4D97-AF65-F5344CB8AC3E}">
        <p14:creationId xmlns:p14="http://schemas.microsoft.com/office/powerpoint/2010/main" val="1227341203"/>
      </p:ext>
    </p:extLst>
  </p:cSld>
  <p:clrMapOvr>
    <a:masterClrMapping/>
  </p:clrMapOvr>
  <mc:AlternateContent xmlns:mc="http://schemas.openxmlformats.org/markup-compatibility/2006" xmlns:p14="http://schemas.microsoft.com/office/powerpoint/2010/main">
    <mc:Choice Requires="p14">
      <p:transition spd="slow" p14:dur="2000" advTm="47329"/>
    </mc:Choice>
    <mc:Fallback xmlns="">
      <p:transition spd="slow" advTm="4732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Rectangle 1">
            <a:extLst>
              <a:ext uri="{FF2B5EF4-FFF2-40B4-BE49-F238E27FC236}">
                <a16:creationId xmlns:a16="http://schemas.microsoft.com/office/drawing/2014/main" id="{18D848D1-0593-5BB1-AC5A-0DB4F1D1DF05}"/>
              </a:ext>
            </a:extLst>
          </p:cNvPr>
          <p:cNvSpPr/>
          <p:nvPr/>
        </p:nvSpPr>
        <p:spPr>
          <a:xfrm>
            <a:off x="1143000" y="990599"/>
            <a:ext cx="9906000" cy="685800"/>
          </a:xfrm>
          <a:prstGeom prst="rect">
            <a:avLst/>
          </a:prstGeom>
        </p:spPr>
        <p:txBody>
          <a:bodyPr vert="horz" lIns="91440" tIns="45720" rIns="91440" bIns="45720" rtlCol="0" anchor="t">
            <a:normAutofit/>
          </a:bodyPr>
          <a:lstStyle/>
          <a:p>
            <a:pPr>
              <a:lnSpc>
                <a:spcPct val="90000"/>
              </a:lnSpc>
              <a:spcBef>
                <a:spcPct val="0"/>
              </a:spcBef>
              <a:spcAft>
                <a:spcPts val="600"/>
              </a:spcAft>
            </a:pPr>
            <a:endParaRPr lang="en-US" sz="4000" b="1" kern="1200" cap="none" spc="0" dirty="0">
              <a:ln w="22225">
                <a:solidFill>
                  <a:schemeClr val="accent2"/>
                </a:solidFill>
                <a:prstDash val="solid"/>
              </a:ln>
              <a:solidFill>
                <a:schemeClr val="tx1"/>
              </a:solidFill>
              <a:effectLst/>
              <a:latin typeface="+mj-lt"/>
              <a:ea typeface="+mj-ea"/>
              <a:cs typeface="+mj-cs"/>
            </a:endParaRPr>
          </a:p>
        </p:txBody>
      </p:sp>
      <p:graphicFrame>
        <p:nvGraphicFramePr>
          <p:cNvPr id="5" name="TextBox 2">
            <a:extLst>
              <a:ext uri="{FF2B5EF4-FFF2-40B4-BE49-F238E27FC236}">
                <a16:creationId xmlns:a16="http://schemas.microsoft.com/office/drawing/2014/main" id="{6F61D18E-A769-1F89-8E70-77FA32BFB2B1}"/>
              </a:ext>
            </a:extLst>
          </p:cNvPr>
          <p:cNvGraphicFramePr/>
          <p:nvPr>
            <p:extLst>
              <p:ext uri="{D42A27DB-BD31-4B8C-83A1-F6EECF244321}">
                <p14:modId xmlns:p14="http://schemas.microsoft.com/office/powerpoint/2010/main" val="4112706327"/>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a:extLst>
              <a:ext uri="{FF2B5EF4-FFF2-40B4-BE49-F238E27FC236}">
                <a16:creationId xmlns:a16="http://schemas.microsoft.com/office/drawing/2014/main" id="{B193F965-B0F4-0428-91F0-661260FA4D08}"/>
              </a:ext>
            </a:extLst>
          </p:cNvPr>
          <p:cNvSpPr/>
          <p:nvPr/>
        </p:nvSpPr>
        <p:spPr>
          <a:xfrm>
            <a:off x="2575109" y="573940"/>
            <a:ext cx="7041777" cy="1446550"/>
          </a:xfrm>
          <a:prstGeom prst="rect">
            <a:avLst/>
          </a:prstGeom>
          <a:noFill/>
        </p:spPr>
        <p:txBody>
          <a:bodyPr wrap="square" lIns="91440" tIns="45720" rIns="91440" bIns="45720">
            <a:spAutoFit/>
          </a:bodyPr>
          <a:lstStyle/>
          <a:p>
            <a:pPr algn="ctr"/>
            <a:r>
              <a:rPr lang="en-US" sz="4400" b="1" cap="none" spc="0" dirty="0">
                <a:ln w="22225">
                  <a:solidFill>
                    <a:schemeClr val="accent2"/>
                  </a:solidFill>
                  <a:prstDash val="solid"/>
                </a:ln>
                <a:solidFill>
                  <a:schemeClr val="accent2">
                    <a:lumMod val="40000"/>
                    <a:lumOff val="60000"/>
                  </a:schemeClr>
                </a:solidFill>
                <a:effectLst/>
              </a:rPr>
              <a:t>The potential effects of grief on children</a:t>
            </a:r>
          </a:p>
        </p:txBody>
      </p:sp>
      <p:sp>
        <p:nvSpPr>
          <p:cNvPr id="3" name="TextBox 2">
            <a:extLst>
              <a:ext uri="{FF2B5EF4-FFF2-40B4-BE49-F238E27FC236}">
                <a16:creationId xmlns:a16="http://schemas.microsoft.com/office/drawing/2014/main" id="{78ACA91E-F8D2-7C3D-E148-61EF40BD59DC}"/>
              </a:ext>
            </a:extLst>
          </p:cNvPr>
          <p:cNvSpPr txBox="1"/>
          <p:nvPr/>
        </p:nvSpPr>
        <p:spPr>
          <a:xfrm>
            <a:off x="4336475" y="6008690"/>
            <a:ext cx="4184074" cy="646331"/>
          </a:xfrm>
          <a:prstGeom prst="rect">
            <a:avLst/>
          </a:prstGeom>
          <a:noFill/>
        </p:spPr>
        <p:txBody>
          <a:bodyPr wrap="square" rtlCol="0">
            <a:spAutoFit/>
          </a:bodyPr>
          <a:lstStyle/>
          <a:p>
            <a:r>
              <a:rPr lang="en-US" dirty="0"/>
              <a:t>(How grief may affect children: Find out more on grief and children. 2022)</a:t>
            </a:r>
            <a:endParaRPr lang="en-GB" dirty="0"/>
          </a:p>
        </p:txBody>
      </p:sp>
    </p:spTree>
    <p:extLst>
      <p:ext uri="{BB962C8B-B14F-4D97-AF65-F5344CB8AC3E}">
        <p14:creationId xmlns:p14="http://schemas.microsoft.com/office/powerpoint/2010/main" val="949546742"/>
      </p:ext>
    </p:extLst>
  </p:cSld>
  <p:clrMapOvr>
    <a:masterClrMapping/>
  </p:clrMapOvr>
  <mc:AlternateContent xmlns:mc="http://schemas.openxmlformats.org/markup-compatibility/2006" xmlns:p14="http://schemas.microsoft.com/office/powerpoint/2010/main">
    <mc:Choice Requires="p14">
      <p:transition spd="slow" p14:dur="2000" advTm="49681"/>
    </mc:Choice>
    <mc:Fallback xmlns="">
      <p:transition spd="slow" advTm="49681"/>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51E4D7B-B762-292B-F57A-396675A87C2E}"/>
              </a:ext>
            </a:extLst>
          </p:cNvPr>
          <p:cNvPicPr>
            <a:picLocks noChangeAspect="1"/>
          </p:cNvPicPr>
          <p:nvPr/>
        </p:nvPicPr>
        <p:blipFill>
          <a:blip r:embed="rId2"/>
          <a:stretch>
            <a:fillRect/>
          </a:stretch>
        </p:blipFill>
        <p:spPr>
          <a:xfrm>
            <a:off x="6176433" y="1414462"/>
            <a:ext cx="5372100" cy="4029075"/>
          </a:xfrm>
          <a:prstGeom prst="rect">
            <a:avLst/>
          </a:prstGeom>
        </p:spPr>
      </p:pic>
      <p:sp>
        <p:nvSpPr>
          <p:cNvPr id="16" name="Rectangle 15">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broken heart with a black background&#10;&#10;Description automatically generated">
            <a:extLst>
              <a:ext uri="{FF2B5EF4-FFF2-40B4-BE49-F238E27FC236}">
                <a16:creationId xmlns:a16="http://schemas.microsoft.com/office/drawing/2014/main" id="{0A8A2E50-DFD8-AAAA-1D86-322FCEE8F0F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21600000">
            <a:off x="643466" y="1313736"/>
            <a:ext cx="5372099" cy="4230528"/>
          </a:xfrm>
          <a:prstGeom prst="rect">
            <a:avLst/>
          </a:prstGeom>
        </p:spPr>
      </p:pic>
      <p:sp>
        <p:nvSpPr>
          <p:cNvPr id="10" name="TextBox 9">
            <a:extLst>
              <a:ext uri="{FF2B5EF4-FFF2-40B4-BE49-F238E27FC236}">
                <a16:creationId xmlns:a16="http://schemas.microsoft.com/office/drawing/2014/main" id="{0E337EC1-36A6-81C0-7BAC-BF99856E811B}"/>
              </a:ext>
            </a:extLst>
          </p:cNvPr>
          <p:cNvSpPr txBox="1"/>
          <p:nvPr/>
        </p:nvSpPr>
        <p:spPr>
          <a:xfrm>
            <a:off x="8199770" y="5540707"/>
            <a:ext cx="3643746" cy="369332"/>
          </a:xfrm>
          <a:prstGeom prst="rect">
            <a:avLst/>
          </a:prstGeom>
          <a:noFill/>
        </p:spPr>
        <p:txBody>
          <a:bodyPr wrap="square" rtlCol="0">
            <a:spAutoFit/>
          </a:bodyPr>
          <a:lstStyle/>
          <a:p>
            <a:r>
              <a:rPr lang="en-GB" dirty="0"/>
              <a:t>(Barclay, L., MD. 2020)</a:t>
            </a:r>
          </a:p>
        </p:txBody>
      </p:sp>
    </p:spTree>
    <p:extLst>
      <p:ext uri="{BB962C8B-B14F-4D97-AF65-F5344CB8AC3E}">
        <p14:creationId xmlns:p14="http://schemas.microsoft.com/office/powerpoint/2010/main" val="24991011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45320">
        <p15:prstTrans prst="fracture"/>
      </p:transition>
    </mc:Choice>
    <mc:Fallback xmlns="">
      <p:transition spd="slow" advTm="4532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5117371-0CA8-6A07-3FF3-1F121B2238F1}"/>
              </a:ext>
            </a:extLst>
          </p:cNvPr>
          <p:cNvSpPr/>
          <p:nvPr/>
        </p:nvSpPr>
        <p:spPr>
          <a:xfrm>
            <a:off x="948436" y="307262"/>
            <a:ext cx="10295127" cy="923330"/>
          </a:xfrm>
          <a:prstGeom prst="rect">
            <a:avLst/>
          </a:prstGeom>
          <a:noFill/>
        </p:spPr>
        <p:txBody>
          <a:bodyPr wrap="none" lIns="91440" tIns="45720" rIns="91440" bIns="45720">
            <a:spAutoFit/>
          </a:bodyPr>
          <a:lstStyle/>
          <a:p>
            <a:pPr algn="ctr"/>
            <a:r>
              <a:rPr lang="en-US" sz="5400" b="1" cap="none" spc="0">
                <a:ln w="22225">
                  <a:solidFill>
                    <a:schemeClr val="accent2"/>
                  </a:solidFill>
                  <a:prstDash val="solid"/>
                </a:ln>
                <a:solidFill>
                  <a:schemeClr val="accent2">
                    <a:lumMod val="40000"/>
                    <a:lumOff val="60000"/>
                  </a:schemeClr>
                </a:solidFill>
                <a:effectLst/>
              </a:rPr>
              <a:t>Impact of bereavement on children</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2" name="TextBox 1">
            <a:extLst>
              <a:ext uri="{FF2B5EF4-FFF2-40B4-BE49-F238E27FC236}">
                <a16:creationId xmlns:a16="http://schemas.microsoft.com/office/drawing/2014/main" id="{7431D757-74D8-E949-EA5B-5E2CDD2E2866}"/>
              </a:ext>
            </a:extLst>
          </p:cNvPr>
          <p:cNvSpPr txBox="1"/>
          <p:nvPr/>
        </p:nvSpPr>
        <p:spPr>
          <a:xfrm>
            <a:off x="429491" y="1593273"/>
            <a:ext cx="11471564" cy="2352952"/>
          </a:xfrm>
          <a:prstGeom prst="rect">
            <a:avLst/>
          </a:prstGeom>
          <a:noFill/>
        </p:spPr>
        <p:txBody>
          <a:bodyPr wrap="square" rtlCol="0">
            <a:spAutoFit/>
          </a:bodyPr>
          <a:lstStyle/>
          <a:p>
            <a:pPr>
              <a:lnSpc>
                <a:spcPct val="150000"/>
              </a:lnSpc>
            </a:pPr>
            <a:r>
              <a:rPr lang="en-US" sz="2000" dirty="0"/>
              <a:t>The loss of a parent, sibling, friend, or relative can be incredibly difficult for a lot of people. However, a child experiences a profound sense of bereavement.</a:t>
            </a:r>
          </a:p>
          <a:p>
            <a:pPr>
              <a:lnSpc>
                <a:spcPct val="150000"/>
              </a:lnSpc>
            </a:pPr>
            <a:r>
              <a:rPr lang="en-US" sz="2000" dirty="0"/>
              <a:t>Each person's grieving process is different. Keep in mind that no two children are alike when identifying symptoms, and that grieving children need time, patience, and compassion. Reassuring the child that their emotions are normal and a natural response to the death of a loved one is crucial.</a:t>
            </a:r>
            <a:endParaRPr lang="en-GB" sz="2000" dirty="0"/>
          </a:p>
        </p:txBody>
      </p:sp>
      <p:sp>
        <p:nvSpPr>
          <p:cNvPr id="3" name="TextBox 2">
            <a:extLst>
              <a:ext uri="{FF2B5EF4-FFF2-40B4-BE49-F238E27FC236}">
                <a16:creationId xmlns:a16="http://schemas.microsoft.com/office/drawing/2014/main" id="{6748C983-71F3-DB8C-AC8F-0B7E42E2C983}"/>
              </a:ext>
            </a:extLst>
          </p:cNvPr>
          <p:cNvSpPr txBox="1"/>
          <p:nvPr/>
        </p:nvSpPr>
        <p:spPr>
          <a:xfrm>
            <a:off x="948436" y="4470461"/>
            <a:ext cx="2050473" cy="369332"/>
          </a:xfrm>
          <a:prstGeom prst="rect">
            <a:avLst/>
          </a:prstGeom>
          <a:noFill/>
        </p:spPr>
        <p:txBody>
          <a:bodyPr wrap="square" rtlCol="0">
            <a:spAutoFit/>
          </a:bodyPr>
          <a:lstStyle/>
          <a:p>
            <a:r>
              <a:rPr lang="en-GB" dirty="0">
                <a:solidFill>
                  <a:srgbClr val="7030A0"/>
                </a:solidFill>
              </a:rPr>
              <a:t>Tiredness</a:t>
            </a:r>
          </a:p>
        </p:txBody>
      </p:sp>
      <p:sp>
        <p:nvSpPr>
          <p:cNvPr id="5" name="TextBox 4">
            <a:extLst>
              <a:ext uri="{FF2B5EF4-FFF2-40B4-BE49-F238E27FC236}">
                <a16:creationId xmlns:a16="http://schemas.microsoft.com/office/drawing/2014/main" id="{B42601A6-0A78-A5EE-BB39-D9227EDDBCE5}"/>
              </a:ext>
            </a:extLst>
          </p:cNvPr>
          <p:cNvSpPr txBox="1"/>
          <p:nvPr/>
        </p:nvSpPr>
        <p:spPr>
          <a:xfrm>
            <a:off x="2147455" y="5973163"/>
            <a:ext cx="2050473" cy="369332"/>
          </a:xfrm>
          <a:prstGeom prst="rect">
            <a:avLst/>
          </a:prstGeom>
          <a:noFill/>
        </p:spPr>
        <p:txBody>
          <a:bodyPr wrap="square" rtlCol="0">
            <a:spAutoFit/>
          </a:bodyPr>
          <a:lstStyle/>
          <a:p>
            <a:r>
              <a:rPr lang="en-GB" dirty="0">
                <a:solidFill>
                  <a:srgbClr val="FF0000"/>
                </a:solidFill>
              </a:rPr>
              <a:t>Mood swings</a:t>
            </a:r>
          </a:p>
        </p:txBody>
      </p:sp>
      <p:sp>
        <p:nvSpPr>
          <p:cNvPr id="6" name="TextBox 5">
            <a:extLst>
              <a:ext uri="{FF2B5EF4-FFF2-40B4-BE49-F238E27FC236}">
                <a16:creationId xmlns:a16="http://schemas.microsoft.com/office/drawing/2014/main" id="{8C9796E6-6880-3BA4-9D5A-E2CE376F4CBE}"/>
              </a:ext>
            </a:extLst>
          </p:cNvPr>
          <p:cNvSpPr txBox="1"/>
          <p:nvPr/>
        </p:nvSpPr>
        <p:spPr>
          <a:xfrm>
            <a:off x="6802582" y="4516627"/>
            <a:ext cx="2050473" cy="646331"/>
          </a:xfrm>
          <a:prstGeom prst="rect">
            <a:avLst/>
          </a:prstGeom>
          <a:noFill/>
        </p:spPr>
        <p:txBody>
          <a:bodyPr wrap="square" rtlCol="0">
            <a:spAutoFit/>
          </a:bodyPr>
          <a:lstStyle/>
          <a:p>
            <a:r>
              <a:rPr lang="en-GB" i="0" dirty="0">
                <a:solidFill>
                  <a:srgbClr val="00B050"/>
                </a:solidFill>
                <a:effectLst/>
              </a:rPr>
              <a:t>Anger and frustration</a:t>
            </a:r>
            <a:endParaRPr lang="en-GB" dirty="0">
              <a:solidFill>
                <a:srgbClr val="00B050"/>
              </a:solidFill>
            </a:endParaRPr>
          </a:p>
        </p:txBody>
      </p:sp>
      <p:sp>
        <p:nvSpPr>
          <p:cNvPr id="8" name="TextBox 7">
            <a:extLst>
              <a:ext uri="{FF2B5EF4-FFF2-40B4-BE49-F238E27FC236}">
                <a16:creationId xmlns:a16="http://schemas.microsoft.com/office/drawing/2014/main" id="{48A68DEF-E06A-5438-2698-A112E88C6EAF}"/>
              </a:ext>
            </a:extLst>
          </p:cNvPr>
          <p:cNvSpPr txBox="1"/>
          <p:nvPr/>
        </p:nvSpPr>
        <p:spPr>
          <a:xfrm>
            <a:off x="8853055" y="5947874"/>
            <a:ext cx="6096000" cy="369332"/>
          </a:xfrm>
          <a:prstGeom prst="rect">
            <a:avLst/>
          </a:prstGeom>
          <a:noFill/>
        </p:spPr>
        <p:txBody>
          <a:bodyPr wrap="square">
            <a:spAutoFit/>
          </a:bodyPr>
          <a:lstStyle/>
          <a:p>
            <a:r>
              <a:rPr lang="en-GB" dirty="0">
                <a:solidFill>
                  <a:srgbClr val="C00000"/>
                </a:solidFill>
              </a:rPr>
              <a:t>Lack of response</a:t>
            </a:r>
          </a:p>
        </p:txBody>
      </p:sp>
      <p:sp>
        <p:nvSpPr>
          <p:cNvPr id="9" name="TextBox 8">
            <a:extLst>
              <a:ext uri="{FF2B5EF4-FFF2-40B4-BE49-F238E27FC236}">
                <a16:creationId xmlns:a16="http://schemas.microsoft.com/office/drawing/2014/main" id="{8BD37CB1-A2C2-2EBB-9962-7491F70C61B2}"/>
              </a:ext>
            </a:extLst>
          </p:cNvPr>
          <p:cNvSpPr txBox="1"/>
          <p:nvPr/>
        </p:nvSpPr>
        <p:spPr>
          <a:xfrm>
            <a:off x="151798" y="6366072"/>
            <a:ext cx="3643746" cy="369332"/>
          </a:xfrm>
          <a:prstGeom prst="rect">
            <a:avLst/>
          </a:prstGeom>
          <a:noFill/>
        </p:spPr>
        <p:txBody>
          <a:bodyPr wrap="square" rtlCol="0">
            <a:spAutoFit/>
          </a:bodyPr>
          <a:lstStyle/>
          <a:p>
            <a:r>
              <a:rPr lang="en-GB" dirty="0"/>
              <a:t>(Barclay, L., MD. 2020)</a:t>
            </a:r>
          </a:p>
        </p:txBody>
      </p:sp>
    </p:spTree>
    <p:custDataLst>
      <p:tags r:id="rId1"/>
    </p:custDataLst>
    <p:extLst>
      <p:ext uri="{BB962C8B-B14F-4D97-AF65-F5344CB8AC3E}">
        <p14:creationId xmlns:p14="http://schemas.microsoft.com/office/powerpoint/2010/main" val="4281451799"/>
      </p:ext>
    </p:extLst>
  </p:cSld>
  <p:clrMapOvr>
    <a:masterClrMapping/>
  </p:clrMapOvr>
  <mc:AlternateContent xmlns:mc="http://schemas.openxmlformats.org/markup-compatibility/2006" xmlns:p14="http://schemas.microsoft.com/office/powerpoint/2010/main">
    <mc:Choice Requires="p14">
      <p:transition spd="slow" p14:dur="2000" advTm="100555"/>
    </mc:Choice>
    <mc:Fallback xmlns="">
      <p:transition spd="slow" advTm="10055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1000"/>
                                        <p:tgtEl>
                                          <p:spTgt spid="5">
                                            <p:txEl>
                                              <p:pRg st="0" end="0"/>
                                            </p:txEl>
                                          </p:spTgt>
                                        </p:tgtEl>
                                      </p:cBhvr>
                                    </p:animEffect>
                                    <p:anim calcmode="lin" valueType="num">
                                      <p:cBhvr>
                                        <p:cTn id="2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xEl>
                                              <p:pRg st="0" end="0"/>
                                            </p:txEl>
                                          </p:spTgt>
                                        </p:tgtEl>
                                        <p:attrNameLst>
                                          <p:attrName>style.visibility</p:attrName>
                                        </p:attrNameLst>
                                      </p:cBhvr>
                                      <p:to>
                                        <p:strVal val="visible"/>
                                      </p:to>
                                    </p:set>
                                    <p:animEffect transition="in" filter="fade">
                                      <p:cBhvr>
                                        <p:cTn id="28" dur="1000"/>
                                        <p:tgtEl>
                                          <p:spTgt spid="8">
                                            <p:txEl>
                                              <p:pRg st="0" end="0"/>
                                            </p:txEl>
                                          </p:spTgt>
                                        </p:tgtEl>
                                      </p:cBhvr>
                                    </p:animEffect>
                                    <p:anim calcmode="lin" valueType="num">
                                      <p:cBhvr>
                                        <p:cTn id="29"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D158AB-0B56-4269-2258-C99167D05F63}"/>
              </a:ext>
            </a:extLst>
          </p:cNvPr>
          <p:cNvSpPr>
            <a:spLocks noGrp="1"/>
          </p:cNvSpPr>
          <p:nvPr>
            <p:ph idx="1"/>
          </p:nvPr>
        </p:nvSpPr>
        <p:spPr>
          <a:xfrm>
            <a:off x="838200" y="900758"/>
            <a:ext cx="10515600" cy="5387254"/>
          </a:xfrm>
        </p:spPr>
        <p:txBody>
          <a:bodyPr>
            <a:normAutofit/>
          </a:bodyPr>
          <a:lstStyle/>
          <a:p>
            <a:pPr marL="0" indent="0">
              <a:lnSpc>
                <a:spcPct val="150000"/>
              </a:lnSpc>
              <a:buNone/>
            </a:pPr>
            <a:r>
              <a:rPr lang="en-US" sz="2400" dirty="0"/>
              <a:t>A child's academic performance can be severely harmed by bereavement. At school, the child might begin to struggle with concentration and  their grades might drop. They could struggle to fit in and begin to feel different from their peers. Families that were active in their children's education saw improvements in their academic performance; these children completed more homework, had higher attendance rates, and generally exhibited greater motivation. Then suddenly that person is no longer present. A child's educational experience will be harmed due to a loss of that family member. </a:t>
            </a:r>
            <a:endParaRPr lang="en-GB" sz="2400" dirty="0"/>
          </a:p>
        </p:txBody>
      </p:sp>
      <p:sp>
        <p:nvSpPr>
          <p:cNvPr id="4" name="TextBox 3">
            <a:extLst>
              <a:ext uri="{FF2B5EF4-FFF2-40B4-BE49-F238E27FC236}">
                <a16:creationId xmlns:a16="http://schemas.microsoft.com/office/drawing/2014/main" id="{5623733A-AEC1-2867-C1AC-115C9F77C677}"/>
              </a:ext>
            </a:extLst>
          </p:cNvPr>
          <p:cNvSpPr txBox="1"/>
          <p:nvPr/>
        </p:nvSpPr>
        <p:spPr>
          <a:xfrm>
            <a:off x="82296" y="6347192"/>
            <a:ext cx="3643746" cy="369332"/>
          </a:xfrm>
          <a:prstGeom prst="rect">
            <a:avLst/>
          </a:prstGeom>
          <a:noFill/>
        </p:spPr>
        <p:txBody>
          <a:bodyPr wrap="square" rtlCol="0">
            <a:spAutoFit/>
          </a:bodyPr>
          <a:lstStyle/>
          <a:p>
            <a:r>
              <a:rPr lang="en-GB" dirty="0"/>
              <a:t>(Barclay, L., MD. 2020)</a:t>
            </a:r>
          </a:p>
        </p:txBody>
      </p:sp>
    </p:spTree>
    <p:extLst>
      <p:ext uri="{BB962C8B-B14F-4D97-AF65-F5344CB8AC3E}">
        <p14:creationId xmlns:p14="http://schemas.microsoft.com/office/powerpoint/2010/main" val="3757761638"/>
      </p:ext>
    </p:extLst>
  </p:cSld>
  <p:clrMapOvr>
    <a:masterClrMapping/>
  </p:clrMapOvr>
  <mc:AlternateContent xmlns:mc="http://schemas.openxmlformats.org/markup-compatibility/2006" xmlns:p14="http://schemas.microsoft.com/office/powerpoint/2010/main">
    <mc:Choice Requires="p14">
      <p:transition spd="slow" p14:dur="2000" advTm="57827"/>
    </mc:Choice>
    <mc:Fallback xmlns="">
      <p:transition spd="slow" advTm="5782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59054-3394-4D87-8BD0-A28DCD47F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hild with red hair and freckles&#10;&#10;Description automatically generated">
            <a:extLst>
              <a:ext uri="{FF2B5EF4-FFF2-40B4-BE49-F238E27FC236}">
                <a16:creationId xmlns:a16="http://schemas.microsoft.com/office/drawing/2014/main" id="{311A5C80-BCDD-E094-4FA2-3594EA9C3630}"/>
              </a:ext>
            </a:extLst>
          </p:cNvPr>
          <p:cNvPicPr>
            <a:picLocks noChangeAspect="1"/>
          </p:cNvPicPr>
          <p:nvPr/>
        </p:nvPicPr>
        <p:blipFill rotWithShape="1">
          <a:blip r:embed="rId2"/>
          <a:srcRect r="-2" b="4835"/>
          <a:stretch/>
        </p:blipFill>
        <p:spPr>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p:spPr>
      </p:pic>
      <p:pic>
        <p:nvPicPr>
          <p:cNvPr id="3" name="Picture 2" descr="A baby lying on a blanket&#10;&#10;Description automatically generated">
            <a:extLst>
              <a:ext uri="{FF2B5EF4-FFF2-40B4-BE49-F238E27FC236}">
                <a16:creationId xmlns:a16="http://schemas.microsoft.com/office/drawing/2014/main" id="{F3D9CB29-FC5B-1195-C43F-8AA3CF71BACB}"/>
              </a:ext>
            </a:extLst>
          </p:cNvPr>
          <p:cNvPicPr>
            <a:picLocks noChangeAspect="1"/>
          </p:cNvPicPr>
          <p:nvPr/>
        </p:nvPicPr>
        <p:blipFill rotWithShape="1">
          <a:blip r:embed="rId3"/>
          <a:srcRect t="11469" r="-2" b="20216"/>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5" name="Picture 4" descr="A young child holding a ball&#10;&#10;Description automatically generated">
            <a:extLst>
              <a:ext uri="{FF2B5EF4-FFF2-40B4-BE49-F238E27FC236}">
                <a16:creationId xmlns:a16="http://schemas.microsoft.com/office/drawing/2014/main" id="{2EF4ADD2-9497-A88E-B21B-4A4034EE4D06}"/>
              </a:ext>
            </a:extLst>
          </p:cNvPr>
          <p:cNvPicPr>
            <a:picLocks noChangeAspect="1"/>
          </p:cNvPicPr>
          <p:nvPr/>
        </p:nvPicPr>
        <p:blipFill rotWithShape="1">
          <a:blip r:embed="rId4"/>
          <a:srcRect r="3346"/>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13" name="Freeform: Shape 12">
            <a:extLst>
              <a:ext uri="{FF2B5EF4-FFF2-40B4-BE49-F238E27FC236}">
                <a16:creationId xmlns:a16="http://schemas.microsoft.com/office/drawing/2014/main" id="{2FE0ABA9-CAF1-4816-837D-5F28AAA08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BC8B9C14-70F0-4F42-85FF-0DD3D5A58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B61EE99A-A0C6-958B-E8B0-830416C888D4}"/>
              </a:ext>
            </a:extLst>
          </p:cNvPr>
          <p:cNvSpPr/>
          <p:nvPr/>
        </p:nvSpPr>
        <p:spPr>
          <a:xfrm>
            <a:off x="128015" y="512619"/>
            <a:ext cx="3695839" cy="142698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b="1" kern="1200" cap="none" spc="0" dirty="0">
                <a:ln w="22225">
                  <a:solidFill>
                    <a:schemeClr val="accent2"/>
                  </a:solidFill>
                  <a:prstDash val="solid"/>
                </a:ln>
                <a:solidFill>
                  <a:schemeClr val="tx1"/>
                </a:solidFill>
                <a:effectLst/>
                <a:latin typeface="+mj-lt"/>
                <a:ea typeface="+mj-ea"/>
                <a:cs typeface="+mj-cs"/>
              </a:rPr>
              <a:t>Children’s lifelong development</a:t>
            </a:r>
          </a:p>
        </p:txBody>
      </p:sp>
      <p:sp>
        <p:nvSpPr>
          <p:cNvPr id="17" name="Rectangle 16">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685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EC50846-CD8C-E495-D9DF-F84582AD63E2}"/>
              </a:ext>
            </a:extLst>
          </p:cNvPr>
          <p:cNvSpPr txBox="1"/>
          <p:nvPr/>
        </p:nvSpPr>
        <p:spPr>
          <a:xfrm>
            <a:off x="128015" y="2981488"/>
            <a:ext cx="3808655" cy="3922776"/>
          </a:xfrm>
          <a:prstGeom prst="rect">
            <a:avLst/>
          </a:prstGeom>
        </p:spPr>
        <p:txBody>
          <a:bodyPr vert="horz" lIns="91440" tIns="45720" rIns="91440" bIns="45720" rtlCol="0">
            <a:normAutofit/>
          </a:bodyPr>
          <a:lstStyle/>
          <a:p>
            <a:pPr>
              <a:lnSpc>
                <a:spcPct val="150000"/>
              </a:lnSpc>
              <a:spcAft>
                <a:spcPts val="600"/>
              </a:spcAft>
            </a:pPr>
            <a:r>
              <a:rPr lang="en-US" sz="2000" dirty="0"/>
              <a:t>Every child is different. Age is also a significant factor, as one child's reaction to loss may be entirely different from another's.</a:t>
            </a:r>
          </a:p>
        </p:txBody>
      </p:sp>
      <p:sp>
        <p:nvSpPr>
          <p:cNvPr id="8" name="TextBox 7">
            <a:extLst>
              <a:ext uri="{FF2B5EF4-FFF2-40B4-BE49-F238E27FC236}">
                <a16:creationId xmlns:a16="http://schemas.microsoft.com/office/drawing/2014/main" id="{6E897034-174E-9103-163F-1918F289212D}"/>
              </a:ext>
            </a:extLst>
          </p:cNvPr>
          <p:cNvSpPr txBox="1"/>
          <p:nvPr/>
        </p:nvSpPr>
        <p:spPr>
          <a:xfrm>
            <a:off x="82296" y="6369068"/>
            <a:ext cx="3643746" cy="369332"/>
          </a:xfrm>
          <a:prstGeom prst="rect">
            <a:avLst/>
          </a:prstGeom>
          <a:noFill/>
        </p:spPr>
        <p:txBody>
          <a:bodyPr wrap="square" rtlCol="0">
            <a:spAutoFit/>
          </a:bodyPr>
          <a:lstStyle/>
          <a:p>
            <a:r>
              <a:rPr lang="en-GB" dirty="0"/>
              <a:t>(Barclay, L., MD. 2020)</a:t>
            </a:r>
          </a:p>
        </p:txBody>
      </p:sp>
    </p:spTree>
    <p:extLst>
      <p:ext uri="{BB962C8B-B14F-4D97-AF65-F5344CB8AC3E}">
        <p14:creationId xmlns:p14="http://schemas.microsoft.com/office/powerpoint/2010/main" val="715240798"/>
      </p:ext>
    </p:extLst>
  </p:cSld>
  <p:clrMapOvr>
    <a:masterClrMapping/>
  </p:clrMapOvr>
  <p:transition spd="slow" advTm="83991">
    <p:push dir="u"/>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Close-up of a solar panel&#10;&#10;Description automatically generated">
            <a:extLst>
              <a:ext uri="{FF2B5EF4-FFF2-40B4-BE49-F238E27FC236}">
                <a16:creationId xmlns:a16="http://schemas.microsoft.com/office/drawing/2014/main" id="{0C054C73-28CA-13EB-10BF-7A8C2680E625}"/>
              </a:ext>
            </a:extLst>
          </p:cNvPr>
          <p:cNvPicPr>
            <a:picLocks noChangeAspect="1"/>
          </p:cNvPicPr>
          <p:nvPr/>
        </p:nvPicPr>
        <p:blipFill rotWithShape="1">
          <a:blip r:embed="rId2">
            <a:duotone>
              <a:schemeClr val="bg2">
                <a:shade val="45000"/>
                <a:satMod val="135000"/>
              </a:schemeClr>
              <a:prstClr val="white"/>
            </a:duotone>
          </a:blip>
          <a:srcRect t="3479" b="12251"/>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CF0AAA5-65B3-0B4F-F92C-E6A460D99830}"/>
              </a:ext>
            </a:extLst>
          </p:cNvPr>
          <p:cNvSpPr/>
          <p:nvPr/>
        </p:nvSpPr>
        <p:spPr>
          <a:xfrm>
            <a:off x="613117" y="310147"/>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cap="none" spc="0" dirty="0">
                <a:ln w="22225">
                  <a:solidFill>
                    <a:schemeClr val="accent2"/>
                  </a:solidFill>
                  <a:prstDash val="solid"/>
                </a:ln>
                <a:effectLst/>
                <a:latin typeface="+mj-lt"/>
                <a:ea typeface="+mj-ea"/>
                <a:cs typeface="+mj-cs"/>
              </a:rPr>
              <a:t>John </a:t>
            </a:r>
            <a:r>
              <a:rPr lang="en-US" sz="4400" b="1" cap="none" spc="0" dirty="0" err="1">
                <a:ln w="22225">
                  <a:solidFill>
                    <a:schemeClr val="accent2"/>
                  </a:solidFill>
                  <a:prstDash val="solid"/>
                </a:ln>
                <a:effectLst/>
                <a:latin typeface="+mj-lt"/>
                <a:ea typeface="+mj-ea"/>
                <a:cs typeface="+mj-cs"/>
              </a:rPr>
              <a:t>Bowlb’s</a:t>
            </a:r>
            <a:r>
              <a:rPr lang="en-US" sz="4400" b="1" cap="none" spc="0" dirty="0">
                <a:ln w="22225">
                  <a:solidFill>
                    <a:schemeClr val="accent2"/>
                  </a:solidFill>
                  <a:prstDash val="solid"/>
                </a:ln>
                <a:effectLst/>
                <a:latin typeface="+mj-lt"/>
                <a:ea typeface="+mj-ea"/>
                <a:cs typeface="+mj-cs"/>
              </a:rPr>
              <a:t> attachment theory</a:t>
            </a:r>
          </a:p>
        </p:txBody>
      </p:sp>
      <p:graphicFrame>
        <p:nvGraphicFramePr>
          <p:cNvPr id="7" name="TextBox 4">
            <a:extLst>
              <a:ext uri="{FF2B5EF4-FFF2-40B4-BE49-F238E27FC236}">
                <a16:creationId xmlns:a16="http://schemas.microsoft.com/office/drawing/2014/main" id="{A9588155-5645-03FF-1754-4A1D4AB9A985}"/>
              </a:ext>
            </a:extLst>
          </p:cNvPr>
          <p:cNvGraphicFramePr/>
          <p:nvPr>
            <p:extLst>
              <p:ext uri="{D42A27DB-BD31-4B8C-83A1-F6EECF244321}">
                <p14:modId xmlns:p14="http://schemas.microsoft.com/office/powerpoint/2010/main" val="216104351"/>
              </p:ext>
            </p:extLst>
          </p:nvPr>
        </p:nvGraphicFramePr>
        <p:xfrm>
          <a:off x="98474" y="1825624"/>
          <a:ext cx="12093506" cy="4842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D6704C11-8293-E8E0-081B-887315002CD3}"/>
              </a:ext>
            </a:extLst>
          </p:cNvPr>
          <p:cNvSpPr txBox="1"/>
          <p:nvPr/>
        </p:nvSpPr>
        <p:spPr>
          <a:xfrm>
            <a:off x="98454" y="6363187"/>
            <a:ext cx="2184010" cy="369332"/>
          </a:xfrm>
          <a:prstGeom prst="rect">
            <a:avLst/>
          </a:prstGeom>
          <a:noFill/>
        </p:spPr>
        <p:txBody>
          <a:bodyPr wrap="square" rtlCol="0">
            <a:spAutoFit/>
          </a:bodyPr>
          <a:lstStyle/>
          <a:p>
            <a:r>
              <a:rPr lang="en-GB" dirty="0"/>
              <a:t>(Thompson, S. 2016) </a:t>
            </a:r>
          </a:p>
        </p:txBody>
      </p:sp>
    </p:spTree>
    <p:extLst>
      <p:ext uri="{BB962C8B-B14F-4D97-AF65-F5344CB8AC3E}">
        <p14:creationId xmlns:p14="http://schemas.microsoft.com/office/powerpoint/2010/main" val="2899769946"/>
      </p:ext>
    </p:extLst>
  </p:cSld>
  <p:clrMapOvr>
    <a:masterClrMapping/>
  </p:clrMapOvr>
  <p:transition spd="slow" advTm="41056">
    <p:push dir="u"/>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Relationship">
            <a:extLst>
              <a:ext uri="{FF2B5EF4-FFF2-40B4-BE49-F238E27FC236}">
                <a16:creationId xmlns:a16="http://schemas.microsoft.com/office/drawing/2014/main" id="{1BABE1B1-1CD1-3134-33BA-85BF20A5A2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BB3F9504-D298-D554-8CB3-CA1288BB1F6D}"/>
              </a:ext>
            </a:extLst>
          </p:cNvPr>
          <p:cNvSpPr>
            <a:spLocks noGrp="1"/>
          </p:cNvSpPr>
          <p:nvPr>
            <p:ph idx="1"/>
          </p:nvPr>
        </p:nvSpPr>
        <p:spPr>
          <a:xfrm>
            <a:off x="6090573" y="576776"/>
            <a:ext cx="6098791" cy="5484196"/>
          </a:xfrm>
        </p:spPr>
        <p:txBody>
          <a:bodyPr anchor="ctr">
            <a:normAutofit/>
          </a:bodyPr>
          <a:lstStyle/>
          <a:p>
            <a:pPr>
              <a:lnSpc>
                <a:spcPct val="150000"/>
              </a:lnSpc>
            </a:pPr>
            <a:r>
              <a:rPr lang="en-US" sz="1800" dirty="0">
                <a:solidFill>
                  <a:schemeClr val="tx2"/>
                </a:solidFill>
              </a:rPr>
              <a:t>According to the theory, early attachment has a cause-and-effect relationship (Thompson, S. 2016). </a:t>
            </a:r>
          </a:p>
          <a:p>
            <a:pPr>
              <a:lnSpc>
                <a:spcPct val="150000"/>
              </a:lnSpc>
            </a:pPr>
            <a:r>
              <a:rPr lang="en-US" sz="1800" dirty="0">
                <a:solidFill>
                  <a:schemeClr val="tx2"/>
                </a:solidFill>
              </a:rPr>
              <a:t> patterns and subsequent responses to loss, contending that "the way an individual's attachment system has become organized over the course of development determines whether an individual exhibits a healthy or problematic pattern of grief following separation" (Thompson, S. 2016). </a:t>
            </a:r>
            <a:endParaRPr lang="en-GB" sz="18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a:extLst>
              <a:ext uri="{FF2B5EF4-FFF2-40B4-BE49-F238E27FC236}">
                <a16:creationId xmlns:a16="http://schemas.microsoft.com/office/drawing/2014/main" id="{7785F854-F095-F817-51A1-AE382C2B139B}"/>
              </a:ext>
            </a:extLst>
          </p:cNvPr>
          <p:cNvSpPr txBox="1"/>
          <p:nvPr/>
        </p:nvSpPr>
        <p:spPr>
          <a:xfrm>
            <a:off x="8107628" y="6271988"/>
            <a:ext cx="4164037" cy="365760"/>
          </a:xfrm>
          <a:prstGeom prst="rect">
            <a:avLst/>
          </a:prstGeom>
          <a:noFill/>
        </p:spPr>
        <p:txBody>
          <a:bodyPr wrap="square" rtlCol="0">
            <a:spAutoFit/>
          </a:bodyPr>
          <a:lstStyle/>
          <a:p>
            <a:r>
              <a:rPr lang="en-GB" dirty="0"/>
              <a:t>(Cruse Bereavement Support. 2021)</a:t>
            </a:r>
          </a:p>
        </p:txBody>
      </p:sp>
    </p:spTree>
    <p:extLst>
      <p:ext uri="{BB962C8B-B14F-4D97-AF65-F5344CB8AC3E}">
        <p14:creationId xmlns:p14="http://schemas.microsoft.com/office/powerpoint/2010/main" val="17167644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25686">
        <p15:prstTrans prst="drape"/>
      </p:transition>
    </mc:Choice>
    <mc:Fallback xmlns="">
      <p:transition spd="slow" advTm="25686">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F07CCFCA-3E97-687F-DAB7-5BFADB7762D9}"/>
              </a:ext>
            </a:extLst>
          </p:cNvPr>
          <p:cNvPicPr>
            <a:picLocks noChangeAspect="1"/>
          </p:cNvPicPr>
          <p:nvPr/>
        </p:nvPicPr>
        <p:blipFill rotWithShape="1">
          <a:blip r:embed="rId2"/>
          <a:srcRect t="12000" b="13000"/>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5C2FDAA-CAFE-07B8-0EB4-D107D2542EA6}"/>
              </a:ext>
            </a:extLst>
          </p:cNvPr>
          <p:cNvSpPr/>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cap="none" spc="0">
                <a:ln w="22225">
                  <a:solidFill>
                    <a:schemeClr val="accent2"/>
                  </a:solidFill>
                  <a:prstDash val="solid"/>
                </a:ln>
                <a:effectLst/>
                <a:latin typeface="+mj-lt"/>
                <a:ea typeface="+mj-ea"/>
                <a:cs typeface="+mj-cs"/>
              </a:rPr>
              <a:t>Tonkins model of grief</a:t>
            </a:r>
          </a:p>
        </p:txBody>
      </p:sp>
      <p:graphicFrame>
        <p:nvGraphicFramePr>
          <p:cNvPr id="12" name="TextBox 8">
            <a:extLst>
              <a:ext uri="{FF2B5EF4-FFF2-40B4-BE49-F238E27FC236}">
                <a16:creationId xmlns:a16="http://schemas.microsoft.com/office/drawing/2014/main" id="{D5D79D16-5DC6-0DDE-2752-CCB6BB3BB55A}"/>
              </a:ext>
            </a:extLst>
          </p:cNvPr>
          <p:cNvGraphicFramePr/>
          <p:nvPr>
            <p:extLst>
              <p:ext uri="{D42A27DB-BD31-4B8C-83A1-F6EECF244321}">
                <p14:modId xmlns:p14="http://schemas.microsoft.com/office/powerpoint/2010/main" val="28564254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4841AE4E-A62F-F202-5902-FC44E2CC2844}"/>
              </a:ext>
            </a:extLst>
          </p:cNvPr>
          <p:cNvSpPr txBox="1"/>
          <p:nvPr/>
        </p:nvSpPr>
        <p:spPr>
          <a:xfrm>
            <a:off x="8107628" y="6271988"/>
            <a:ext cx="4164037" cy="365760"/>
          </a:xfrm>
          <a:prstGeom prst="rect">
            <a:avLst/>
          </a:prstGeom>
          <a:noFill/>
        </p:spPr>
        <p:txBody>
          <a:bodyPr wrap="square" rtlCol="0">
            <a:spAutoFit/>
          </a:bodyPr>
          <a:lstStyle/>
          <a:p>
            <a:r>
              <a:rPr lang="en-GB" dirty="0"/>
              <a:t>(Cruse Bereavement Support. 2021)</a:t>
            </a:r>
          </a:p>
        </p:txBody>
      </p:sp>
    </p:spTree>
    <p:extLst>
      <p:ext uri="{BB962C8B-B14F-4D97-AF65-F5344CB8AC3E}">
        <p14:creationId xmlns:p14="http://schemas.microsoft.com/office/powerpoint/2010/main" val="38605169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46061">
        <p159:morph option="byObject"/>
      </p:transition>
    </mc:Choice>
    <mc:Fallback xmlns="">
      <p:transition spd="slow" advTm="46061">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Rubber boots at back door">
            <a:extLst>
              <a:ext uri="{FF2B5EF4-FFF2-40B4-BE49-F238E27FC236}">
                <a16:creationId xmlns:a16="http://schemas.microsoft.com/office/drawing/2014/main" id="{889648EC-D876-CA35-9003-845DBC64B474}"/>
              </a:ext>
            </a:extLst>
          </p:cNvPr>
          <p:cNvPicPr>
            <a:picLocks noChangeAspect="1"/>
          </p:cNvPicPr>
          <p:nvPr/>
        </p:nvPicPr>
        <p:blipFill rotWithShape="1">
          <a:blip r:embed="rId2"/>
          <a:srcRect l="1302" r="39164"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5" name="TextBox 4">
            <a:extLst>
              <a:ext uri="{FF2B5EF4-FFF2-40B4-BE49-F238E27FC236}">
                <a16:creationId xmlns:a16="http://schemas.microsoft.com/office/drawing/2014/main" id="{981318B8-7D1A-2B75-11BD-EA7E3D19F4A5}"/>
              </a:ext>
            </a:extLst>
          </p:cNvPr>
          <p:cNvSpPr txBox="1"/>
          <p:nvPr/>
        </p:nvSpPr>
        <p:spPr>
          <a:xfrm>
            <a:off x="5833403" y="1974998"/>
            <a:ext cx="6358597" cy="3843666"/>
          </a:xfrm>
          <a:prstGeom prst="rect">
            <a:avLst/>
          </a:prstGeom>
        </p:spPr>
        <p:txBody>
          <a:bodyPr vert="horz" lIns="91440" tIns="45720" rIns="91440" bIns="45720" rtlCol="0">
            <a:normAutofit fontScale="92500"/>
          </a:bodyPr>
          <a:lstStyle/>
          <a:p>
            <a:pPr>
              <a:lnSpc>
                <a:spcPct val="150000"/>
              </a:lnSpc>
              <a:spcAft>
                <a:spcPts val="600"/>
              </a:spcAft>
            </a:pPr>
            <a:r>
              <a:rPr lang="en-US" sz="2000" dirty="0"/>
              <a:t>Children may experience grief in cycles rather than all at once, and their reactions to grief may change over time. This implies that a child's grieving process may appear shorter than adults, however it may actually last longer. When children hit important life milestones like starting a new school, entering a university, landing a job, getting married, or starting a family of their own, those who were bereaved as children may relive their bereavement all over again. </a:t>
            </a:r>
          </a:p>
        </p:txBody>
      </p:sp>
      <p:sp>
        <p:nvSpPr>
          <p:cNvPr id="2" name="TextBox 1">
            <a:extLst>
              <a:ext uri="{FF2B5EF4-FFF2-40B4-BE49-F238E27FC236}">
                <a16:creationId xmlns:a16="http://schemas.microsoft.com/office/drawing/2014/main" id="{E19FFA49-9FA1-AAF3-42CF-E22597A018BC}"/>
              </a:ext>
            </a:extLst>
          </p:cNvPr>
          <p:cNvSpPr txBox="1"/>
          <p:nvPr/>
        </p:nvSpPr>
        <p:spPr>
          <a:xfrm>
            <a:off x="8238337" y="5692000"/>
            <a:ext cx="4184074" cy="646331"/>
          </a:xfrm>
          <a:prstGeom prst="rect">
            <a:avLst/>
          </a:prstGeom>
          <a:noFill/>
        </p:spPr>
        <p:txBody>
          <a:bodyPr wrap="square" rtlCol="0">
            <a:spAutoFit/>
          </a:bodyPr>
          <a:lstStyle/>
          <a:p>
            <a:r>
              <a:rPr lang="en-US" dirty="0"/>
              <a:t>(How grief may affect children: Find out more on grief and children. 2022)</a:t>
            </a:r>
            <a:endParaRPr lang="en-GB" dirty="0"/>
          </a:p>
        </p:txBody>
      </p:sp>
    </p:spTree>
    <p:extLst>
      <p:ext uri="{BB962C8B-B14F-4D97-AF65-F5344CB8AC3E}">
        <p14:creationId xmlns:p14="http://schemas.microsoft.com/office/powerpoint/2010/main" val="2429868569"/>
      </p:ext>
    </p:extLst>
  </p:cSld>
  <p:clrMapOvr>
    <a:masterClrMapping/>
  </p:clrMapOvr>
  <mc:AlternateContent xmlns:mc="http://schemas.openxmlformats.org/markup-compatibility/2006" xmlns:p14="http://schemas.microsoft.com/office/powerpoint/2010/main">
    <mc:Choice Requires="p14">
      <p:transition spd="slow" p14:dur="2000" advTm="54140"/>
    </mc:Choice>
    <mc:Fallback xmlns="">
      <p:transition spd="slow" advTm="5414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0D2EAD4-39D1-D5F5-952A-879FE6152EEC}"/>
              </a:ext>
            </a:extLst>
          </p:cNvPr>
          <p:cNvSpPr/>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cap="none" spc="0">
                <a:ln w="22225">
                  <a:solidFill>
                    <a:schemeClr val="accent2"/>
                  </a:solidFill>
                  <a:prstDash val="solid"/>
                </a:ln>
                <a:solidFill>
                  <a:srgbClr val="FFFFFF"/>
                </a:solidFill>
                <a:effectLst/>
                <a:latin typeface="+mj-lt"/>
                <a:ea typeface="+mj-ea"/>
                <a:cs typeface="+mj-cs"/>
              </a:rPr>
              <a:t>Conclusion </a:t>
            </a:r>
          </a:p>
        </p:txBody>
      </p:sp>
      <p:sp>
        <p:nvSpPr>
          <p:cNvPr id="5" name="TextBox 4">
            <a:extLst>
              <a:ext uri="{FF2B5EF4-FFF2-40B4-BE49-F238E27FC236}">
                <a16:creationId xmlns:a16="http://schemas.microsoft.com/office/drawing/2014/main" id="{8EA26C24-F6AA-2AE8-59DF-4896C6B42248}"/>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150000"/>
              </a:lnSpc>
              <a:spcAft>
                <a:spcPts val="600"/>
              </a:spcAft>
            </a:pPr>
            <a:r>
              <a:rPr lang="en-US" sz="2000" dirty="0"/>
              <a:t>In contrast to popular belief, childhood bereavement occurs far more frequently. One of the most terrible life experiences that society has, however is also rarely discussed and undervalued, when a child has lost a loved one.</a:t>
            </a:r>
          </a:p>
          <a:p>
            <a:pPr>
              <a:lnSpc>
                <a:spcPct val="150000"/>
              </a:lnSpc>
              <a:spcAft>
                <a:spcPts val="600"/>
              </a:spcAft>
            </a:pPr>
            <a:r>
              <a:rPr lang="en-US" sz="2000" dirty="0"/>
              <a:t>A wide range of upsetting emotional, psychological, and behavioral issues that some children face can persist well into adulthood. A child can cope with these occasionally traumatic and typically highly upsetting life events by having their feelings acknowledged, having their needs met, and, when necessary, seeking professional support. This support can have lifelong lasting affects in a positive way for  child. </a:t>
            </a:r>
          </a:p>
        </p:txBody>
      </p:sp>
    </p:spTree>
    <p:extLst>
      <p:ext uri="{BB962C8B-B14F-4D97-AF65-F5344CB8AC3E}">
        <p14:creationId xmlns:p14="http://schemas.microsoft.com/office/powerpoint/2010/main" val="24264245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63923">
        <p15:prstTrans prst="peelOff"/>
      </p:transition>
    </mc:Choice>
    <mc:Fallback xmlns="">
      <p:transition spd="slow" advTm="63923">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620C7-4337-1739-8010-A8401D933892}"/>
              </a:ext>
            </a:extLst>
          </p:cNvPr>
          <p:cNvSpPr>
            <a:spLocks noGrp="1"/>
          </p:cNvSpPr>
          <p:nvPr>
            <p:ph type="title"/>
          </p:nvPr>
        </p:nvSpPr>
        <p:spPr>
          <a:xfrm>
            <a:off x="196948" y="82296"/>
            <a:ext cx="10515600" cy="692654"/>
          </a:xfrm>
        </p:spPr>
        <p:txBody>
          <a:bodyPr>
            <a:normAutofit fontScale="90000"/>
          </a:bodyPr>
          <a:lstStyle/>
          <a:p>
            <a:r>
              <a:rPr lang="en-US" dirty="0"/>
              <a:t>Reference</a:t>
            </a:r>
            <a:endParaRPr lang="en-GB" dirty="0"/>
          </a:p>
        </p:txBody>
      </p:sp>
      <p:sp>
        <p:nvSpPr>
          <p:cNvPr id="3" name="Content Placeholder 2">
            <a:extLst>
              <a:ext uri="{FF2B5EF4-FFF2-40B4-BE49-F238E27FC236}">
                <a16:creationId xmlns:a16="http://schemas.microsoft.com/office/drawing/2014/main" id="{A46492BE-9D7B-175A-716F-91995FE66B3A}"/>
              </a:ext>
            </a:extLst>
          </p:cNvPr>
          <p:cNvSpPr>
            <a:spLocks noGrp="1"/>
          </p:cNvSpPr>
          <p:nvPr>
            <p:ph idx="1"/>
          </p:nvPr>
        </p:nvSpPr>
        <p:spPr>
          <a:xfrm>
            <a:off x="196948" y="728003"/>
            <a:ext cx="11156852" cy="5401993"/>
          </a:xfrm>
        </p:spPr>
        <p:txBody>
          <a:bodyPr>
            <a:normAutofit/>
          </a:bodyPr>
          <a:lstStyle/>
          <a:p>
            <a:pPr marL="0" indent="0">
              <a:buNone/>
            </a:pPr>
            <a:r>
              <a:rPr lang="en-US" sz="1600" dirty="0">
                <a:latin typeface="Arial" panose="020B0604020202020204" pitchFamily="34" charset="0"/>
                <a:cs typeface="Arial" panose="020B0604020202020204" pitchFamily="34" charset="0"/>
              </a:rPr>
              <a:t>Akerman R., &amp; Statham, J. (2014). Bereavement in childhood: </a:t>
            </a:r>
            <a:r>
              <a:rPr lang="en-US" sz="1600" i="1" dirty="0">
                <a:latin typeface="Arial" panose="020B0604020202020204" pitchFamily="34" charset="0"/>
                <a:cs typeface="Arial" panose="020B0604020202020204" pitchFamily="34" charset="0"/>
              </a:rPr>
              <a:t>The impact on psychological and educational outcomes and the effectiveness of support services</a:t>
            </a:r>
            <a:r>
              <a:rPr lang="en-US" sz="1600" dirty="0">
                <a:latin typeface="Arial" panose="020B0604020202020204" pitchFamily="34" charset="0"/>
                <a:cs typeface="Arial" panose="020B0604020202020204" pitchFamily="34" charset="0"/>
              </a:rPr>
              <a:t> (Working Paper No. 25). London, England: Childhood Wellbeing Research Centre</a:t>
            </a:r>
          </a:p>
          <a:p>
            <a:pPr marL="0" indent="0">
              <a:buNone/>
            </a:pPr>
            <a:r>
              <a:rPr lang="en-US" sz="1600" dirty="0">
                <a:latin typeface="Arial" panose="020B0604020202020204" pitchFamily="34" charset="0"/>
                <a:cs typeface="Arial" panose="020B0604020202020204" pitchFamily="34" charset="0"/>
              </a:rPr>
              <a:t>Accessed: 4th December 2023</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Barclay, L., MD. (2020). Childhood bereavement linked to higher adulthood mortality. </a:t>
            </a:r>
            <a:r>
              <a:rPr lang="en-US" sz="1600" i="1" dirty="0">
                <a:latin typeface="Arial" panose="020B0604020202020204" pitchFamily="34" charset="0"/>
                <a:cs typeface="Arial" panose="020B0604020202020204" pitchFamily="34" charset="0"/>
              </a:rPr>
              <a:t>Medscape. </a:t>
            </a:r>
            <a:r>
              <a:rPr lang="en-US" sz="1600" dirty="0">
                <a:latin typeface="Arial" panose="020B0604020202020204" pitchFamily="34" charset="0"/>
                <a:cs typeface="Arial" panose="020B0604020202020204" pitchFamily="34" charset="0"/>
              </a:rPr>
              <a:t>https://www.medscape.com/viewarticle/828676?form=fpf</a:t>
            </a:r>
          </a:p>
          <a:p>
            <a:pPr marL="0" indent="0">
              <a:buNone/>
            </a:pPr>
            <a:r>
              <a:rPr lang="en-US" sz="1600" dirty="0">
                <a:latin typeface="Arial" panose="020B0604020202020204" pitchFamily="34" charset="0"/>
                <a:cs typeface="Arial" panose="020B0604020202020204" pitchFamily="34" charset="0"/>
              </a:rPr>
              <a:t>Accessed: 27th November 2023</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Cruse Bereavement Support. (2021, September 26). </a:t>
            </a:r>
            <a:r>
              <a:rPr lang="en-US" sz="1600" i="1" dirty="0">
                <a:latin typeface="Arial" panose="020B0604020202020204" pitchFamily="34" charset="0"/>
                <a:cs typeface="Arial" panose="020B0604020202020204" pitchFamily="34" charset="0"/>
              </a:rPr>
              <a:t>Growing around grief | Cruse Bereavement Support. </a:t>
            </a:r>
            <a:r>
              <a:rPr lang="en-US" sz="1600" dirty="0">
                <a:latin typeface="Arial" panose="020B0604020202020204" pitchFamily="34" charset="0"/>
                <a:cs typeface="Arial" panose="020B0604020202020204" pitchFamily="34" charset="0"/>
              </a:rPr>
              <a:t>https://www.cruse.org.uk/understanding-grief/effects-of-grief/growing-around-grief/</a:t>
            </a:r>
          </a:p>
          <a:p>
            <a:pPr marL="0" indent="0">
              <a:buNone/>
            </a:pPr>
            <a:r>
              <a:rPr lang="en-US" sz="1600" dirty="0">
                <a:latin typeface="Arial" panose="020B0604020202020204" pitchFamily="34" charset="0"/>
                <a:cs typeface="Arial" panose="020B0604020202020204" pitchFamily="34" charset="0"/>
              </a:rPr>
              <a:t>Accessed: 4</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December 2023</a:t>
            </a:r>
          </a:p>
          <a:p>
            <a:pPr marL="0" indent="0">
              <a:buNone/>
            </a:pPr>
            <a:endParaRPr lang="en-US" sz="16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Elite </a:t>
            </a:r>
            <a:r>
              <a:rPr kumimoji="0" 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EduCare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(2017, June 15). </a:t>
            </a:r>
            <a:r>
              <a:rPr kumimoji="0" lang="en-US"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SMM Child Abuse animation </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[Video]. YouTube. https://www.youtube.com/watch?v=1wmFXW-HkU0</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21</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st</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2023</a:t>
            </a:r>
          </a:p>
          <a:p>
            <a:pPr marL="0" indent="0">
              <a:buNone/>
            </a:pPr>
            <a:endParaRPr lang="en-GB" sz="1800" dirty="0"/>
          </a:p>
        </p:txBody>
      </p:sp>
    </p:spTree>
    <p:extLst>
      <p:ext uri="{BB962C8B-B14F-4D97-AF65-F5344CB8AC3E}">
        <p14:creationId xmlns:p14="http://schemas.microsoft.com/office/powerpoint/2010/main" val="342277044"/>
      </p:ext>
    </p:extLst>
  </p:cSld>
  <p:clrMapOvr>
    <a:masterClrMapping/>
  </p:clrMapOvr>
  <mc:AlternateContent xmlns:mc="http://schemas.openxmlformats.org/markup-compatibility/2006" xmlns:p14="http://schemas.microsoft.com/office/powerpoint/2010/main">
    <mc:Choice Requires="p14">
      <p:transition spd="slow" p14:dur="2000" advTm="1959"/>
    </mc:Choice>
    <mc:Fallback xmlns="">
      <p:transition spd="slow" advTm="1959"/>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8FD63E-1467-5F42-F559-679BB463BE37}"/>
              </a:ext>
            </a:extLst>
          </p:cNvPr>
          <p:cNvSpPr>
            <a:spLocks noGrp="1"/>
          </p:cNvSpPr>
          <p:nvPr>
            <p:ph idx="1"/>
          </p:nvPr>
        </p:nvSpPr>
        <p:spPr>
          <a:xfrm>
            <a:off x="121920" y="193964"/>
            <a:ext cx="11049000" cy="6664036"/>
          </a:xfrm>
        </p:spPr>
        <p:txBody>
          <a:bodyPr>
            <a:normAutofit fontScale="25000" lnSpcReduction="2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Edwards, E. (2020, December 2). </a:t>
            </a:r>
            <a:r>
              <a:rPr kumimoji="0" lang="en-US" sz="6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11-Year-Old entrepreneur who is stepping up to save schools. </a:t>
            </a:r>
            <a:r>
              <a:rPr kumimoji="0" lang="en-US" sz="6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SixFeetApart</a:t>
            </a:r>
            <a:r>
              <a:rPr kumimoji="0" lang="en-US" sz="6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https://6feet.com/the-11-year-old-entrepreneur-who-is-stepping-up-to-save-schools/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Accessed: 2nd December 2023</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6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indent="0">
              <a:buNone/>
            </a:pPr>
            <a:r>
              <a:rPr lang="en-US" sz="6400" i="1" dirty="0">
                <a:latin typeface="Arial" panose="020B0604020202020204" pitchFamily="34" charset="0"/>
                <a:cs typeface="Arial" panose="020B0604020202020204" pitchFamily="34" charset="0"/>
              </a:rPr>
              <a:t>Happy Baby picture, Cute Baby Picture, #17943. </a:t>
            </a:r>
            <a:r>
              <a:rPr lang="en-US" sz="6400" dirty="0">
                <a:latin typeface="Arial" panose="020B0604020202020204" pitchFamily="34" charset="0"/>
                <a:cs typeface="Arial" panose="020B0604020202020204" pitchFamily="34" charset="0"/>
              </a:rPr>
              <a:t>(n.d.). https://hdwpro.com/happy-baby-picture-2.html</a:t>
            </a:r>
          </a:p>
          <a:p>
            <a:pPr marL="0" indent="0">
              <a:buNone/>
            </a:pPr>
            <a:r>
              <a:rPr lang="en-US" sz="6400" dirty="0">
                <a:latin typeface="Arial" panose="020B0604020202020204" pitchFamily="34" charset="0"/>
                <a:cs typeface="Arial" panose="020B0604020202020204" pitchFamily="34" charset="0"/>
              </a:rPr>
              <a:t>Accessed: 2nd December 2023</a:t>
            </a:r>
          </a:p>
          <a:p>
            <a:pPr marL="0" indent="0">
              <a:buNone/>
            </a:pPr>
            <a:endParaRPr lang="en-US" sz="6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How grief may affect children: Find out more on grief and children. </a:t>
            </a:r>
            <a:r>
              <a:rPr kumimoji="0" lang="en-US" sz="6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(2022). Marie Curie. https://www.mariecurie.org.uk/help/support/bereaved-family-friends/supporting-grieving-child/grief-affect-child</a:t>
            </a:r>
            <a:endParaRPr kumimoji="0" lang="en-GB" sz="6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Accessed: 27</a:t>
            </a:r>
            <a:r>
              <a:rPr kumimoji="0" lang="en-GB" sz="6400" b="0" i="0" u="none" strike="noStrike" kern="1200" cap="none" spc="0" normalizeH="0" baseline="30000" noProof="0" dirty="0">
                <a:ln>
                  <a:noFill/>
                </a:ln>
                <a:solidFill>
                  <a:prstClr val="black"/>
                </a:solidFill>
                <a:effectLst/>
                <a:uLnTx/>
                <a:uFillTx/>
                <a:latin typeface="Arial" panose="020B0604020202020204" pitchFamily="34" charset="0"/>
                <a:cs typeface="Arial" panose="020B0604020202020204" pitchFamily="34" charset="0"/>
              </a:rPr>
              <a:t>th</a:t>
            </a:r>
            <a:r>
              <a:rPr kumimoji="0" lang="en-GB" sz="6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November 2023</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64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Oseldman</a:t>
            </a:r>
            <a:r>
              <a:rPr kumimoji="0" lang="en-US"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(2018, May 25). </a:t>
            </a:r>
            <a:r>
              <a:rPr kumimoji="0" lang="en-US" sz="6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Trauma types. </a:t>
            </a:r>
            <a:r>
              <a:rPr kumimoji="0" lang="en-US"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National Child Traumatic Stress Network. https://www.nctsn.org/what-is-child-trauma/trauma-types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21st November 2023</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Pinterest (</a:t>
            </a:r>
            <a:r>
              <a:rPr kumimoji="0" lang="en-GB" sz="6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n.d</a:t>
            </a:r>
            <a:r>
              <a:rPr kumimoji="0" lang="en-GB"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6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Precious Moments </a:t>
            </a:r>
            <a:r>
              <a:rPr kumimoji="0" lang="en-GB"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a:t>
            </a:r>
            <a:endParaRPr kumimoji="0" lang="en-GB" sz="6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https://www.pinterest.com/pin/67624431878211074/</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2</a:t>
            </a:r>
            <a:r>
              <a:rPr kumimoji="0" lang="en-GB" sz="64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nd</a:t>
            </a:r>
            <a:r>
              <a:rPr kumimoji="0" lang="en-GB"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December 2023</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Parsons, S (2011) </a:t>
            </a:r>
            <a:r>
              <a:rPr kumimoji="0" lang="en-US" sz="6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Long-term Impact of Childhood Bereavement</a:t>
            </a:r>
            <a:r>
              <a:rPr kumimoji="0" lang="en-US"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Preliminary Analysis of the 1970 British Cohort Study (BCS70). </a:t>
            </a:r>
            <a:r>
              <a:rPr kumimoji="0" lang="en-US" sz="6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London:Child</a:t>
            </a:r>
            <a:r>
              <a:rPr kumimoji="0" lang="en-US"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Well-being Research Centre.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8</a:t>
            </a:r>
            <a:r>
              <a:rPr kumimoji="0" lang="en-US" sz="64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US" sz="6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January 2024</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indent="0">
              <a:buNone/>
            </a:pPr>
            <a:endParaRPr lang="en-US" sz="1800" dirty="0"/>
          </a:p>
          <a:p>
            <a:pPr marL="0" indent="0">
              <a:buNone/>
            </a:pPr>
            <a:endParaRPr lang="en-GB" sz="1800" dirty="0"/>
          </a:p>
          <a:p>
            <a:pPr marL="0" indent="0">
              <a:buNone/>
            </a:pPr>
            <a:endParaRPr lang="en-GB" sz="1800" dirty="0"/>
          </a:p>
          <a:p>
            <a:pPr marL="0" indent="0">
              <a:buNone/>
            </a:pPr>
            <a:r>
              <a:rPr lang="en-GB" sz="1800" dirty="0"/>
              <a:t> </a:t>
            </a:r>
          </a:p>
        </p:txBody>
      </p:sp>
    </p:spTree>
    <p:extLst>
      <p:ext uri="{BB962C8B-B14F-4D97-AF65-F5344CB8AC3E}">
        <p14:creationId xmlns:p14="http://schemas.microsoft.com/office/powerpoint/2010/main" val="4215218753"/>
      </p:ext>
    </p:extLst>
  </p:cSld>
  <p:clrMapOvr>
    <a:masterClrMapping/>
  </p:clrMapOvr>
  <mc:AlternateContent xmlns:mc="http://schemas.openxmlformats.org/markup-compatibility/2006" xmlns:p14="http://schemas.microsoft.com/office/powerpoint/2010/main">
    <mc:Choice Requires="p14">
      <p:transition spd="slow" p14:dur="2000" advTm="1197"/>
    </mc:Choice>
    <mc:Fallback xmlns="">
      <p:transition spd="slow" advTm="1197"/>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E1E145-5FF2-8253-6489-EE051B4A5012}"/>
              </a:ext>
            </a:extLst>
          </p:cNvPr>
          <p:cNvSpPr>
            <a:spLocks noGrp="1"/>
          </p:cNvSpPr>
          <p:nvPr>
            <p:ph idx="1"/>
          </p:nvPr>
        </p:nvSpPr>
        <p:spPr>
          <a:xfrm>
            <a:off x="126609" y="168812"/>
            <a:ext cx="11227191" cy="6008151"/>
          </a:xfrm>
        </p:spPr>
        <p:txBody>
          <a:bodyPr/>
          <a:lstStyle/>
          <a:p>
            <a:pPr marL="0" indent="0">
              <a:buNone/>
            </a:pPr>
            <a:endParaRPr lang="en-US" sz="2000" dirty="0"/>
          </a:p>
          <a:p>
            <a:pPr marL="0" marR="0" lvl="0" indent="0" algn="l" defTabSz="914400" rtl="0" eaLnBrk="1" fontAlgn="auto" latinLnBrk="0" hangingPunct="1">
              <a:lnSpc>
                <a:spcPct val="11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Thompson, S. (2016) </a:t>
            </a:r>
            <a:r>
              <a:rPr kumimoji="0" lang="en-GB" sz="1600" b="0" i="1"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Theories around loss &amp; bereavement.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https://www.sth.nhs.uk/clientfiles/File/Theory%20of%20Loss%20%20bereavement.pdf</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Accessed: 4</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December 2023</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Tull, M., PhD. (2023, February 6). </a:t>
            </a:r>
            <a:r>
              <a:rPr lang="en-US" sz="1600" i="1" dirty="0">
                <a:latin typeface="Arial" panose="020B0604020202020204" pitchFamily="34" charset="0"/>
                <a:cs typeface="Arial" panose="020B0604020202020204" pitchFamily="34" charset="0"/>
              </a:rPr>
              <a:t>What is trauma? </a:t>
            </a:r>
            <a:r>
              <a:rPr lang="en-US" sz="1600" dirty="0" err="1">
                <a:latin typeface="Arial" panose="020B0604020202020204" pitchFamily="34" charset="0"/>
                <a:cs typeface="Arial" panose="020B0604020202020204" pitchFamily="34" charset="0"/>
              </a:rPr>
              <a:t>Verywell</a:t>
            </a:r>
            <a:r>
              <a:rPr lang="en-US" sz="1600" dirty="0">
                <a:latin typeface="Arial" panose="020B0604020202020204" pitchFamily="34" charset="0"/>
                <a:cs typeface="Arial" panose="020B0604020202020204" pitchFamily="34" charset="0"/>
              </a:rPr>
              <a:t> Mind. https://www.verywellmind.com/common-symptoms-after-a-traumatic-event-2797496</a:t>
            </a:r>
          </a:p>
          <a:p>
            <a:pPr marL="0" indent="0">
              <a:buNone/>
            </a:pPr>
            <a:r>
              <a:rPr lang="en-US" sz="1600" dirty="0">
                <a:latin typeface="Arial" panose="020B0604020202020204" pitchFamily="34" charset="0"/>
                <a:cs typeface="Arial" panose="020B0604020202020204" pitchFamily="34" charset="0"/>
              </a:rPr>
              <a:t>Accessed: 20th November 2023</a:t>
            </a:r>
          </a:p>
          <a:p>
            <a:pPr marL="0" indent="0">
              <a:buNone/>
            </a:pPr>
            <a:endParaRPr lang="en-US" sz="16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What is bereavement? </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(n.d.). Mind. https://www.mind.org.uk/information-support/guides-to-support-and-services/bereavement/about-bereavement/</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Accessed: 27</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November 2023</a:t>
            </a:r>
          </a:p>
          <a:p>
            <a:pPr marL="0" indent="0">
              <a:buNone/>
            </a:pPr>
            <a:endParaRPr lang="en-US" sz="2000" dirty="0"/>
          </a:p>
          <a:p>
            <a:pPr marL="0" indent="0">
              <a:buNone/>
            </a:pPr>
            <a:endParaRPr lang="en-US" sz="2000" dirty="0"/>
          </a:p>
          <a:p>
            <a:pPr marL="0" indent="0">
              <a:buNone/>
            </a:pPr>
            <a:endParaRPr lang="en-GB" dirty="0"/>
          </a:p>
        </p:txBody>
      </p:sp>
    </p:spTree>
    <p:extLst>
      <p:ext uri="{BB962C8B-B14F-4D97-AF65-F5344CB8AC3E}">
        <p14:creationId xmlns:p14="http://schemas.microsoft.com/office/powerpoint/2010/main" val="40301413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5E8AD4-D8FA-BF57-55CD-9405B89A01CE}"/>
              </a:ext>
            </a:extLst>
          </p:cNvPr>
          <p:cNvSpPr txBox="1"/>
          <p:nvPr/>
        </p:nvSpPr>
        <p:spPr>
          <a:xfrm>
            <a:off x="263236" y="235527"/>
            <a:ext cx="11804073" cy="5355312"/>
          </a:xfrm>
          <a:prstGeom prst="rect">
            <a:avLst/>
          </a:prstGeom>
          <a:noFill/>
        </p:spPr>
        <p:txBody>
          <a:bodyPr wrap="square" rtlCol="0">
            <a:spAutoFit/>
          </a:bodyPr>
          <a:lstStyle/>
          <a:p>
            <a:r>
              <a:rPr lang="en-US" u="sng" dirty="0"/>
              <a:t>Notes</a:t>
            </a:r>
          </a:p>
          <a:p>
            <a:endParaRPr lang="en-US" dirty="0"/>
          </a:p>
          <a:p>
            <a:r>
              <a:rPr lang="en-US" dirty="0"/>
              <a:t>Slide 1</a:t>
            </a:r>
          </a:p>
          <a:p>
            <a:r>
              <a:rPr lang="en-US" dirty="0"/>
              <a:t>Good morning all my name is Franchesca, and I am a level 7 student studying my master’s in children and young people’s mental health, In Trinity St David’s Carmarthen. Today’s presentation I am going to be focusing on providing information which hopefully allows you all to gain knowledge around family bereavement and understanding Trauma and the Mental Health Needs of the Child. We will also be looking at how family bereavement has affected young people development from the age group 0 – 11 years old.</a:t>
            </a:r>
          </a:p>
          <a:p>
            <a:r>
              <a:rPr lang="en-US" dirty="0"/>
              <a:t>. </a:t>
            </a:r>
          </a:p>
          <a:p>
            <a:r>
              <a:rPr lang="en-US" dirty="0"/>
              <a:t>Slide 2 </a:t>
            </a:r>
          </a:p>
          <a:p>
            <a:r>
              <a:rPr lang="en-US" dirty="0"/>
              <a:t>•	Read off the slide.</a:t>
            </a:r>
          </a:p>
          <a:p>
            <a:endParaRPr lang="en-US" dirty="0"/>
          </a:p>
          <a:p>
            <a:r>
              <a:rPr lang="en-US" dirty="0"/>
              <a:t>Slide 3 </a:t>
            </a:r>
          </a:p>
          <a:p>
            <a:r>
              <a:rPr lang="en-US" dirty="0"/>
              <a:t>•	Read off the slide.</a:t>
            </a:r>
          </a:p>
          <a:p>
            <a:endParaRPr lang="en-US" dirty="0"/>
          </a:p>
          <a:p>
            <a:r>
              <a:rPr lang="en-US" dirty="0"/>
              <a:t>Slide 4</a:t>
            </a:r>
          </a:p>
          <a:p>
            <a:r>
              <a:rPr lang="en-US" dirty="0"/>
              <a:t>•	Read off the slide.</a:t>
            </a:r>
          </a:p>
          <a:p>
            <a:endParaRPr lang="en-US" dirty="0"/>
          </a:p>
          <a:p>
            <a:endParaRPr lang="en-US" dirty="0"/>
          </a:p>
        </p:txBody>
      </p:sp>
    </p:spTree>
    <p:extLst>
      <p:ext uri="{BB962C8B-B14F-4D97-AF65-F5344CB8AC3E}">
        <p14:creationId xmlns:p14="http://schemas.microsoft.com/office/powerpoint/2010/main" val="39610067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632BB0-9961-8D86-29E2-9FA98DBE0EC2}"/>
              </a:ext>
            </a:extLst>
          </p:cNvPr>
          <p:cNvSpPr txBox="1"/>
          <p:nvPr/>
        </p:nvSpPr>
        <p:spPr>
          <a:xfrm>
            <a:off x="166255" y="263236"/>
            <a:ext cx="11914909" cy="5493812"/>
          </a:xfrm>
          <a:prstGeom prst="rect">
            <a:avLst/>
          </a:prstGeom>
          <a:noFill/>
        </p:spPr>
        <p:txBody>
          <a:bodyPr wrap="square" rtlCol="0">
            <a:spAutoFit/>
          </a:bodyPr>
          <a:lstStyle/>
          <a:p>
            <a:r>
              <a:rPr lang="en-US" dirty="0"/>
              <a:t>Slide 5</a:t>
            </a:r>
          </a:p>
          <a:p>
            <a:pPr>
              <a:lnSpc>
                <a:spcPct val="150000"/>
              </a:lnSpc>
            </a:pPr>
            <a:r>
              <a:rPr lang="en-US" dirty="0"/>
              <a:t>•	Play the video. Then refer to notes after the video.</a:t>
            </a:r>
          </a:p>
          <a:p>
            <a:pPr>
              <a:lnSpc>
                <a:spcPct val="150000"/>
              </a:lnSpc>
            </a:pPr>
            <a:r>
              <a:rPr lang="en-US" dirty="0"/>
              <a:t>That video clip reflects on any frightful, hazardous, or violent incident that puts a child's life or physical integrity in jeopardy is considered traumatic. It can also be traumatic to witness a traumatic event that puts a loved one's life or physical safety in danger (Akerman &amp; Statham. 2014). For young children in particular, this is crucial because their sense of safety is based on how safe they perceive their attachment figures to be (Akerman &amp; Statham. 2014).</a:t>
            </a:r>
          </a:p>
          <a:p>
            <a:pPr>
              <a:lnSpc>
                <a:spcPct val="150000"/>
              </a:lnSpc>
            </a:pPr>
            <a:r>
              <a:rPr lang="en-US" dirty="0"/>
              <a:t>Strong feelings and bodily reactions that linger long after the trauma can be triggered by traumatic events. Children may experience physiological reactions like vomiting, losing control over their bowel or bladder, or feeling helpless or afraid. The intensity of the physical and emotional reactions may overwhelm children who feel helpless to protect themselves or who were not shielded from others to prevent the consequences of the traumatic experience (Akerman &amp; Statham. 2014).</a:t>
            </a:r>
          </a:p>
          <a:p>
            <a:pPr>
              <a:lnSpc>
                <a:spcPct val="150000"/>
              </a:lnSpc>
            </a:pPr>
            <a:r>
              <a:rPr lang="en-US" dirty="0"/>
              <a:t>Despite the best efforts of adults to keep children safe, dangerous situations still occur. This risk can originate from within the family, such as domestic abuse, physical or sexual abuse, or the untimely death of a loved one (Akerman &amp; Statham. 2014).</a:t>
            </a:r>
          </a:p>
          <a:p>
            <a:endParaRPr lang="en-US" dirty="0"/>
          </a:p>
          <a:p>
            <a:endParaRPr lang="en-US" dirty="0"/>
          </a:p>
        </p:txBody>
      </p:sp>
    </p:spTree>
    <p:extLst>
      <p:ext uri="{BB962C8B-B14F-4D97-AF65-F5344CB8AC3E}">
        <p14:creationId xmlns:p14="http://schemas.microsoft.com/office/powerpoint/2010/main" val="35716091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129020-88DA-8595-A0F0-772043133B41}"/>
              </a:ext>
            </a:extLst>
          </p:cNvPr>
          <p:cNvSpPr txBox="1"/>
          <p:nvPr/>
        </p:nvSpPr>
        <p:spPr>
          <a:xfrm>
            <a:off x="152400" y="207818"/>
            <a:ext cx="11887200" cy="6047809"/>
          </a:xfrm>
          <a:prstGeom prst="rect">
            <a:avLst/>
          </a:prstGeom>
          <a:noFill/>
        </p:spPr>
        <p:txBody>
          <a:bodyPr wrap="square" rtlCol="0">
            <a:spAutoFit/>
          </a:bodyPr>
          <a:lstStyle/>
          <a:p>
            <a:r>
              <a:rPr lang="en-US" dirty="0"/>
              <a:t>Slide 6</a:t>
            </a:r>
          </a:p>
          <a:p>
            <a:pPr>
              <a:lnSpc>
                <a:spcPct val="150000"/>
              </a:lnSpc>
            </a:pPr>
            <a:r>
              <a:rPr lang="en-US" dirty="0"/>
              <a:t>•	This next part we will be looking at the Signs and general symptoms that are typical for children who have experienced traumatic events.</a:t>
            </a:r>
          </a:p>
          <a:p>
            <a:pPr>
              <a:lnSpc>
                <a:spcPct val="150000"/>
              </a:lnSpc>
            </a:pPr>
            <a:r>
              <a:rPr lang="en-US" dirty="0"/>
              <a:t>These are: </a:t>
            </a:r>
          </a:p>
          <a:p>
            <a:pPr>
              <a:lnSpc>
                <a:spcPct val="150000"/>
              </a:lnSpc>
            </a:pPr>
            <a:r>
              <a:rPr lang="en-US" dirty="0"/>
              <a:t>Hypervigilance/hyperarousal - This is an atypical condition characterized by a heightened reactivity to external stimuli, along with psychological manifestations (such as heightened alertness, elevated heart rate, and respiration). The majority of traumatized children detest sudden, loud noises and frequently exhibit "jumpiness" or "wide-eyed" </a:t>
            </a:r>
            <a:r>
              <a:rPr lang="en-US" dirty="0" err="1"/>
              <a:t>behaviour</a:t>
            </a:r>
            <a:r>
              <a:rPr lang="en-US" dirty="0"/>
              <a:t> as a warning sign of impending danger (Marie Curie, 2023).</a:t>
            </a:r>
          </a:p>
          <a:p>
            <a:pPr>
              <a:lnSpc>
                <a:spcPct val="150000"/>
              </a:lnSpc>
            </a:pPr>
            <a:endParaRPr lang="en-US" dirty="0"/>
          </a:p>
          <a:p>
            <a:pPr>
              <a:lnSpc>
                <a:spcPct val="150000"/>
              </a:lnSpc>
            </a:pPr>
            <a:r>
              <a:rPr lang="en-US" dirty="0"/>
              <a:t>Avoidance - avoidance of discussing or thinking about the traumatic experience, as well as any associated locations, events, or persons (Marie Curie, 2023).</a:t>
            </a:r>
          </a:p>
          <a:p>
            <a:pPr>
              <a:lnSpc>
                <a:spcPct val="150000"/>
              </a:lnSpc>
            </a:pPr>
            <a:endParaRPr lang="en-US" dirty="0"/>
          </a:p>
          <a:p>
            <a:pPr>
              <a:lnSpc>
                <a:spcPct val="150000"/>
              </a:lnSpc>
            </a:pPr>
            <a:r>
              <a:rPr lang="en-US" dirty="0"/>
              <a:t>Intrusive or unwanted thoughts - painful flashbacks, recollections, or thoughts of the traumatic incident that recur frequently. A youngster may frequently have nightmares about the incident or feel as though they are "reliving" it (Marie Curie, 2023).</a:t>
            </a:r>
          </a:p>
          <a:p>
            <a:endParaRPr lang="en-US" dirty="0"/>
          </a:p>
        </p:txBody>
      </p:sp>
    </p:spTree>
    <p:extLst>
      <p:ext uri="{BB962C8B-B14F-4D97-AF65-F5344CB8AC3E}">
        <p14:creationId xmlns:p14="http://schemas.microsoft.com/office/powerpoint/2010/main" val="11825546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221700-F2C6-E868-47EC-187B710F3C27}"/>
              </a:ext>
            </a:extLst>
          </p:cNvPr>
          <p:cNvSpPr txBox="1"/>
          <p:nvPr/>
        </p:nvSpPr>
        <p:spPr>
          <a:xfrm>
            <a:off x="96982" y="263236"/>
            <a:ext cx="11970327" cy="6463308"/>
          </a:xfrm>
          <a:prstGeom prst="rect">
            <a:avLst/>
          </a:prstGeom>
          <a:noFill/>
        </p:spPr>
        <p:txBody>
          <a:bodyPr wrap="square" rtlCol="0">
            <a:spAutoFit/>
          </a:bodyPr>
          <a:lstStyle/>
          <a:p>
            <a:r>
              <a:rPr lang="en-US" dirty="0"/>
              <a:t>Slide 7</a:t>
            </a:r>
          </a:p>
          <a:p>
            <a:r>
              <a:rPr lang="en-US" dirty="0"/>
              <a:t>•	Read off the slide.</a:t>
            </a:r>
          </a:p>
          <a:p>
            <a:r>
              <a:rPr lang="en-US" dirty="0"/>
              <a:t>Slide 8</a:t>
            </a:r>
          </a:p>
          <a:p>
            <a:r>
              <a:rPr lang="en-US" dirty="0"/>
              <a:t>•	Read off the slide.</a:t>
            </a:r>
          </a:p>
          <a:p>
            <a:r>
              <a:rPr lang="en-US" dirty="0"/>
              <a:t>Slide 9</a:t>
            </a:r>
          </a:p>
          <a:p>
            <a:r>
              <a:rPr lang="en-US" dirty="0"/>
              <a:t>•	Now we have looked at what trauma is we are now going to be looking at a specific topic which is family bereavement in children aged 0-11 years old.</a:t>
            </a:r>
          </a:p>
          <a:p>
            <a:endParaRPr lang="en-US" dirty="0"/>
          </a:p>
          <a:p>
            <a:r>
              <a:rPr lang="en-US" dirty="0"/>
              <a:t>Slide 10</a:t>
            </a:r>
          </a:p>
          <a:p>
            <a:r>
              <a:rPr lang="en-US" dirty="0"/>
              <a:t>Read the title.</a:t>
            </a:r>
          </a:p>
          <a:p>
            <a:endParaRPr lang="en-US" dirty="0"/>
          </a:p>
          <a:p>
            <a:r>
              <a:rPr lang="en-US" dirty="0"/>
              <a:t>Slide 11</a:t>
            </a:r>
          </a:p>
          <a:p>
            <a:r>
              <a:rPr lang="en-US" dirty="0"/>
              <a:t>•	Read off the slide. </a:t>
            </a:r>
          </a:p>
          <a:p>
            <a:endParaRPr lang="en-US" dirty="0"/>
          </a:p>
          <a:p>
            <a:r>
              <a:rPr lang="en-US" dirty="0"/>
              <a:t>Slide 12</a:t>
            </a:r>
          </a:p>
          <a:p>
            <a:r>
              <a:rPr lang="en-US" dirty="0"/>
              <a:t>•	Read off the slide.</a:t>
            </a:r>
          </a:p>
          <a:p>
            <a:endParaRPr lang="en-US" dirty="0"/>
          </a:p>
          <a:p>
            <a:r>
              <a:rPr lang="en-US" dirty="0"/>
              <a:t>Slide 13</a:t>
            </a:r>
          </a:p>
          <a:p>
            <a:r>
              <a:rPr lang="en-US" dirty="0"/>
              <a:t>Read off the slide.</a:t>
            </a:r>
          </a:p>
          <a:p>
            <a:endParaRPr lang="en-US" dirty="0"/>
          </a:p>
          <a:p>
            <a:r>
              <a:rPr lang="en-US" dirty="0"/>
              <a:t>Slide 14</a:t>
            </a:r>
          </a:p>
          <a:p>
            <a:r>
              <a:rPr lang="en-US" dirty="0"/>
              <a:t>•	Read off the slide.</a:t>
            </a:r>
          </a:p>
          <a:p>
            <a:endParaRPr lang="en-US" dirty="0"/>
          </a:p>
        </p:txBody>
      </p:sp>
    </p:spTree>
    <p:extLst>
      <p:ext uri="{BB962C8B-B14F-4D97-AF65-F5344CB8AC3E}">
        <p14:creationId xmlns:p14="http://schemas.microsoft.com/office/powerpoint/2010/main" val="26493092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F1B70A-8667-D3E0-C627-C1430AB8D393}"/>
              </a:ext>
            </a:extLst>
          </p:cNvPr>
          <p:cNvSpPr txBox="1"/>
          <p:nvPr/>
        </p:nvSpPr>
        <p:spPr>
          <a:xfrm>
            <a:off x="124691" y="277091"/>
            <a:ext cx="11914909" cy="5355312"/>
          </a:xfrm>
          <a:prstGeom prst="rect">
            <a:avLst/>
          </a:prstGeom>
          <a:noFill/>
        </p:spPr>
        <p:txBody>
          <a:bodyPr wrap="square" rtlCol="0">
            <a:spAutoFit/>
          </a:bodyPr>
          <a:lstStyle/>
          <a:p>
            <a:r>
              <a:rPr lang="en-US" dirty="0"/>
              <a:t>Slide 15</a:t>
            </a:r>
          </a:p>
          <a:p>
            <a:r>
              <a:rPr lang="en-US" dirty="0"/>
              <a:t>•	The way a child reacts following a death all depends on the numerous factors, such as their age, developmental stage and family history. Children are individuals, and as such, their rates of development vary (Marie Curie, 2023).</a:t>
            </a:r>
          </a:p>
          <a:p>
            <a:r>
              <a:rPr lang="en-US" dirty="0"/>
              <a:t>When faced with a loss, two identically aged children from the same family may respond very differently. You are the one who knows each child the best, so you can modify what you say to fit their needs. Follow their curiosity and don't be embarrassed to admit when you don't know the answer (Marie Curie. 2023). It is important for children to know they are allowed to ask questions at such a difficult time in their life. </a:t>
            </a:r>
          </a:p>
          <a:p>
            <a:endParaRPr lang="en-US" dirty="0"/>
          </a:p>
          <a:p>
            <a:r>
              <a:rPr lang="en-US" dirty="0"/>
              <a:t>Slide 16 </a:t>
            </a:r>
          </a:p>
          <a:p>
            <a:r>
              <a:rPr lang="en-US" dirty="0"/>
              <a:t>•	Tiredness - Children may show signs of this; grieving is an exhausting process for all parties. There's a chance the child is experiencing insomnia (Barclay, L. 2014).</a:t>
            </a:r>
          </a:p>
          <a:p>
            <a:r>
              <a:rPr lang="en-US" dirty="0"/>
              <a:t>•	Mood swings - Remember that this is normal, and try to be patient with the child as they experience extreme lows and will likely be alternating between these while appearing to be fine. They may also have irrational moods and become angry or sad at the smallest things (Barclay, L. 2014).</a:t>
            </a:r>
          </a:p>
          <a:p>
            <a:r>
              <a:rPr lang="en-US" dirty="0"/>
              <a:t>•	Anger and frustration - These two feelings frequently go hand in hand; the child may get angry and snap at the tiniest things when they are frustrated with their circumstances (Barclay, L. 2014). </a:t>
            </a:r>
          </a:p>
          <a:p>
            <a:r>
              <a:rPr lang="en-US" dirty="0"/>
              <a:t>•	Lack of response - It is possible that children are shielding themselves from pain by acting emotionless during a bereavement. Try to engage with the child and reassure them that it's acceptable to feel depressed (Barclay, L. 2014).</a:t>
            </a:r>
          </a:p>
          <a:p>
            <a:endParaRPr lang="en-US" dirty="0"/>
          </a:p>
        </p:txBody>
      </p:sp>
    </p:spTree>
    <p:extLst>
      <p:ext uri="{BB962C8B-B14F-4D97-AF65-F5344CB8AC3E}">
        <p14:creationId xmlns:p14="http://schemas.microsoft.com/office/powerpoint/2010/main" val="39626574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9B7E53-9B6D-5A32-B008-FB955BC377A8}"/>
              </a:ext>
            </a:extLst>
          </p:cNvPr>
          <p:cNvSpPr txBox="1"/>
          <p:nvPr/>
        </p:nvSpPr>
        <p:spPr>
          <a:xfrm>
            <a:off x="138545" y="277091"/>
            <a:ext cx="11887200" cy="5632311"/>
          </a:xfrm>
          <a:prstGeom prst="rect">
            <a:avLst/>
          </a:prstGeom>
          <a:noFill/>
        </p:spPr>
        <p:txBody>
          <a:bodyPr wrap="square" rtlCol="0">
            <a:spAutoFit/>
          </a:bodyPr>
          <a:lstStyle/>
          <a:p>
            <a:r>
              <a:rPr lang="en-US" dirty="0"/>
              <a:t>Slide 17</a:t>
            </a:r>
          </a:p>
          <a:p>
            <a:r>
              <a:rPr lang="en-US" dirty="0"/>
              <a:t>•	Read off the slide first.</a:t>
            </a:r>
          </a:p>
          <a:p>
            <a:r>
              <a:rPr lang="en-US" dirty="0"/>
              <a:t>•	In addition to having a detrimental effect on schooling, if the child has not processed the loss appropriately—which most do not—this could have both immediate and long-term effects on mental health, including heightened anxiety or depression (Barclay, L. 2014).</a:t>
            </a:r>
          </a:p>
          <a:p>
            <a:endParaRPr lang="en-US" dirty="0"/>
          </a:p>
          <a:p>
            <a:r>
              <a:rPr lang="en-US" dirty="0"/>
              <a:t>Slide 18</a:t>
            </a:r>
          </a:p>
          <a:p>
            <a:r>
              <a:rPr lang="en-US" dirty="0"/>
              <a:t>•	Read off the slide.</a:t>
            </a:r>
          </a:p>
          <a:p>
            <a:r>
              <a:rPr lang="en-US" dirty="0"/>
              <a:t>•	Children 0–2 years old have no concept of death, however, between 4 and 7 months old, they may become aware of their parent's absence. They might exhibit symptoms of trouble eating and sleeping, as well as anxiety about being away from their parent (Barclay, L. 2014).</a:t>
            </a:r>
          </a:p>
          <a:p>
            <a:r>
              <a:rPr lang="en-US" dirty="0"/>
              <a:t>•	Children between the ages of 2-5 may develop a fear of being left behind or separated. Children may experience physical complaints like stomach-aches or bedwetting, or they may become irate over alterations to their daily schedule (Barclay, L. 2014).</a:t>
            </a:r>
          </a:p>
          <a:p>
            <a:r>
              <a:rPr lang="en-US" dirty="0"/>
              <a:t>•	Bereavement presents challenges changes for children aged 5 to 11. Children typically begin to comprehend the finality of death around the age of eight. Without the addition of loss, common developmental difficulties include an increased tendency to become angry and trouble focusing in class. Children may exhibit regressive </a:t>
            </a:r>
            <a:r>
              <a:rPr lang="en-US" dirty="0" err="1"/>
              <a:t>behaviour</a:t>
            </a:r>
            <a:r>
              <a:rPr lang="en-US" dirty="0"/>
              <a:t> or attempt to be the ideal child after experiencing a bereavement. Additionally, the child might find it difficult to communicate verbally (Barclay, L. 2014).</a:t>
            </a:r>
          </a:p>
          <a:p>
            <a:endParaRPr lang="en-US" dirty="0"/>
          </a:p>
        </p:txBody>
      </p:sp>
    </p:spTree>
    <p:extLst>
      <p:ext uri="{BB962C8B-B14F-4D97-AF65-F5344CB8AC3E}">
        <p14:creationId xmlns:p14="http://schemas.microsoft.com/office/powerpoint/2010/main" val="23839487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824E37-7872-4EFC-368B-0E3E9105021A}"/>
              </a:ext>
            </a:extLst>
          </p:cNvPr>
          <p:cNvSpPr txBox="1"/>
          <p:nvPr/>
        </p:nvSpPr>
        <p:spPr>
          <a:xfrm>
            <a:off x="193964" y="304800"/>
            <a:ext cx="11817927" cy="5909310"/>
          </a:xfrm>
          <a:prstGeom prst="rect">
            <a:avLst/>
          </a:prstGeom>
          <a:noFill/>
        </p:spPr>
        <p:txBody>
          <a:bodyPr wrap="square" rtlCol="0">
            <a:spAutoFit/>
          </a:bodyPr>
          <a:lstStyle/>
          <a:p>
            <a:r>
              <a:rPr lang="en-US" dirty="0"/>
              <a:t>Slide 19</a:t>
            </a:r>
          </a:p>
          <a:p>
            <a:r>
              <a:rPr lang="en-US" dirty="0"/>
              <a:t>•	Read off the slide. </a:t>
            </a:r>
          </a:p>
          <a:p>
            <a:endParaRPr lang="en-US" dirty="0"/>
          </a:p>
          <a:p>
            <a:r>
              <a:rPr lang="en-US" dirty="0"/>
              <a:t>Slide 20</a:t>
            </a:r>
          </a:p>
          <a:p>
            <a:r>
              <a:rPr lang="en-US" dirty="0"/>
              <a:t>•	Read off the slide.</a:t>
            </a:r>
          </a:p>
          <a:p>
            <a:endParaRPr lang="en-US" dirty="0"/>
          </a:p>
          <a:p>
            <a:r>
              <a:rPr lang="en-US" dirty="0"/>
              <a:t>Slide 21</a:t>
            </a:r>
          </a:p>
          <a:p>
            <a:r>
              <a:rPr lang="en-US" dirty="0"/>
              <a:t>•	Read off the slide. </a:t>
            </a:r>
          </a:p>
          <a:p>
            <a:endParaRPr lang="en-US" dirty="0"/>
          </a:p>
          <a:p>
            <a:endParaRPr lang="en-US" dirty="0"/>
          </a:p>
          <a:p>
            <a:r>
              <a:rPr lang="en-US" dirty="0"/>
              <a:t>Slide 22</a:t>
            </a:r>
          </a:p>
          <a:p>
            <a:r>
              <a:rPr lang="en-US" dirty="0"/>
              <a:t>•	Read off the slide first.</a:t>
            </a:r>
          </a:p>
          <a:p>
            <a:r>
              <a:rPr lang="en-US" dirty="0"/>
              <a:t>•	Children must understand that moving on with life when they're ready is acceptable and that they shouldn't feel bad about it. Remind them that everyone deals with death on their own terms and in their own time. Although some days will be harder than others, everything will work out in the end (Marie Curie, 2023). </a:t>
            </a:r>
          </a:p>
          <a:p>
            <a:endParaRPr lang="en-US" dirty="0"/>
          </a:p>
          <a:p>
            <a:r>
              <a:rPr lang="en-US" dirty="0"/>
              <a:t>Slide 23</a:t>
            </a:r>
          </a:p>
          <a:p>
            <a:r>
              <a:rPr lang="en-US" dirty="0"/>
              <a:t>•	To </a:t>
            </a:r>
            <a:r>
              <a:rPr lang="en-US" dirty="0" err="1"/>
              <a:t>summarise</a:t>
            </a:r>
            <a:r>
              <a:rPr lang="en-US" dirty="0"/>
              <a:t> what I have discussed throughout this presentation……. read the slide. </a:t>
            </a:r>
          </a:p>
          <a:p>
            <a:r>
              <a:rPr lang="en-US" dirty="0"/>
              <a:t>•	I hope everyone is feeling ok after this presentation. I would like to thank you all for listening in. If anyone would like anymore information on slides I have shown, I have attached the reference list. Thank you. </a:t>
            </a:r>
          </a:p>
          <a:p>
            <a:endParaRPr lang="en-US" dirty="0"/>
          </a:p>
        </p:txBody>
      </p:sp>
    </p:spTree>
    <p:extLst>
      <p:ext uri="{BB962C8B-B14F-4D97-AF65-F5344CB8AC3E}">
        <p14:creationId xmlns:p14="http://schemas.microsoft.com/office/powerpoint/2010/main" val="426759105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8|3.1|4.1"/>
</p:tagLst>
</file>

<file path=ppt/tags/tag2.xml><?xml version="1.0" encoding="utf-8"?>
<p:tagLst xmlns:a="http://schemas.openxmlformats.org/drawingml/2006/main" xmlns:r="http://schemas.openxmlformats.org/officeDocument/2006/relationships" xmlns:p="http://schemas.openxmlformats.org/presentationml/2006/main">
  <p:tag name="TIMING" val="|11.1|31.3|11.4"/>
</p:tagLst>
</file>

<file path=ppt/tags/tag3.xml><?xml version="1.0" encoding="utf-8"?>
<p:tagLst xmlns:a="http://schemas.openxmlformats.org/drawingml/2006/main" xmlns:r="http://schemas.openxmlformats.org/officeDocument/2006/relationships" xmlns:p="http://schemas.openxmlformats.org/presentationml/2006/main">
  <p:tag name="TIMING" val="|16.8|3.2|3|1.9|1.8|1.7|1.9|1.8|2.1|2.2|3.4"/>
</p:tagLst>
</file>

<file path=ppt/tags/tag4.xml><?xml version="1.0" encoding="utf-8"?>
<p:tagLst xmlns:a="http://schemas.openxmlformats.org/drawingml/2006/main" xmlns:r="http://schemas.openxmlformats.org/officeDocument/2006/relationships" xmlns:p="http://schemas.openxmlformats.org/presentationml/2006/main">
  <p:tag name="TIMING" val="|2.6|14.2"/>
</p:tagLst>
</file>

<file path=ppt/tags/tag5.xml><?xml version="1.0" encoding="utf-8"?>
<p:tagLst xmlns:a="http://schemas.openxmlformats.org/drawingml/2006/main" xmlns:r="http://schemas.openxmlformats.org/officeDocument/2006/relationships" xmlns:p="http://schemas.openxmlformats.org/presentationml/2006/main">
  <p:tag name="TIMING" val="|39.1|12|12|19.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1449</TotalTime>
  <Words>3459</Words>
  <Application>Microsoft Office PowerPoint</Application>
  <PresentationFormat>Widescreen</PresentationFormat>
  <Paragraphs>216</Paragraphs>
  <Slides>33</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Franchesca Smith (2007217)</dc:creator>
  <cp:lastModifiedBy>Franchesca Smith (2007217)</cp:lastModifiedBy>
  <cp:revision>50</cp:revision>
  <dcterms:created xsi:type="dcterms:W3CDTF">2023-11-20T18:42:43Z</dcterms:created>
  <dcterms:modified xsi:type="dcterms:W3CDTF">2024-01-17T16:30:30Z</dcterms:modified>
</cp:coreProperties>
</file>