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A50A66-4201-402E-84F2-8BED76D6F15D}" v="28" dt="2023-09-24T21:42:04.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3690" autoAdjust="0"/>
  </p:normalViewPr>
  <p:slideViewPr>
    <p:cSldViewPr snapToGrid="0">
      <p:cViewPr varScale="1">
        <p:scale>
          <a:sx n="63" d="100"/>
          <a:sy n="63" d="100"/>
        </p:scale>
        <p:origin x="6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 Iles" userId="0ad53b418ddcf739" providerId="LiveId" clId="{E9FD6B5F-A497-4DD2-A5DE-FB87DF885744}"/>
    <pc:docChg chg="modSld">
      <pc:chgData name="Jess Iles" userId="0ad53b418ddcf739" providerId="LiveId" clId="{E9FD6B5F-A497-4DD2-A5DE-FB87DF885744}" dt="2023-09-25T21:09:05.236" v="319" actId="20577"/>
      <pc:docMkLst>
        <pc:docMk/>
      </pc:docMkLst>
      <pc:sldChg chg="modSp mod">
        <pc:chgData name="Jess Iles" userId="0ad53b418ddcf739" providerId="LiveId" clId="{E9FD6B5F-A497-4DD2-A5DE-FB87DF885744}" dt="2023-09-25T21:09:05.236" v="319" actId="20577"/>
        <pc:sldMkLst>
          <pc:docMk/>
          <pc:sldMk cId="1213802365" sldId="258"/>
        </pc:sldMkLst>
        <pc:spChg chg="mod">
          <ac:chgData name="Jess Iles" userId="0ad53b418ddcf739" providerId="LiveId" clId="{E9FD6B5F-A497-4DD2-A5DE-FB87DF885744}" dt="2023-09-25T20:32:29.665" v="223" actId="20577"/>
          <ac:spMkLst>
            <pc:docMk/>
            <pc:sldMk cId="1213802365" sldId="258"/>
            <ac:spMk id="7" creationId="{19615799-5C84-FCCD-288B-3D9FBB8BF8CD}"/>
          </ac:spMkLst>
        </pc:spChg>
        <pc:spChg chg="mod">
          <ac:chgData name="Jess Iles" userId="0ad53b418ddcf739" providerId="LiveId" clId="{E9FD6B5F-A497-4DD2-A5DE-FB87DF885744}" dt="2023-09-25T21:09:05.236" v="319" actId="20577"/>
          <ac:spMkLst>
            <pc:docMk/>
            <pc:sldMk cId="1213802365" sldId="258"/>
            <ac:spMk id="13" creationId="{D6A051EF-9F18-807D-211F-2D8AD8B22193}"/>
          </ac:spMkLst>
        </pc:spChg>
      </pc:sldChg>
      <pc:sldChg chg="modSp mod">
        <pc:chgData name="Jess Iles" userId="0ad53b418ddcf739" providerId="LiveId" clId="{E9FD6B5F-A497-4DD2-A5DE-FB87DF885744}" dt="2023-09-25T20:32:39.960" v="224" actId="13926"/>
        <pc:sldMkLst>
          <pc:docMk/>
          <pc:sldMk cId="382563554" sldId="259"/>
        </pc:sldMkLst>
        <pc:spChg chg="mod">
          <ac:chgData name="Jess Iles" userId="0ad53b418ddcf739" providerId="LiveId" clId="{E9FD6B5F-A497-4DD2-A5DE-FB87DF885744}" dt="2023-09-25T20:32:39.960" v="224" actId="13926"/>
          <ac:spMkLst>
            <pc:docMk/>
            <pc:sldMk cId="382563554" sldId="259"/>
            <ac:spMk id="3" creationId="{39E64B31-9C09-6D77-12FE-7C5FCE3900E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3CEB1-441A-CC78-8CE2-5E72E72C30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96521D-3A11-FCA7-A8E3-55EAAA01A5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55CE474-A4D6-5219-5757-E51279571AE2}"/>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5" name="Footer Placeholder 4">
            <a:extLst>
              <a:ext uri="{FF2B5EF4-FFF2-40B4-BE49-F238E27FC236}">
                <a16:creationId xmlns:a16="http://schemas.microsoft.com/office/drawing/2014/main" id="{CF90B491-8288-E968-6441-9147B5BD36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EFC831-99EB-98C3-2472-8C2A2A08DCD6}"/>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96017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C083F-2B4B-F869-F755-730A57271B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9294BE-E522-82C4-794F-6C58A693F0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963DD-7573-5798-1F30-53DBE05A9FB1}"/>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5" name="Footer Placeholder 4">
            <a:extLst>
              <a:ext uri="{FF2B5EF4-FFF2-40B4-BE49-F238E27FC236}">
                <a16:creationId xmlns:a16="http://schemas.microsoft.com/office/drawing/2014/main" id="{6C0C2075-3026-F64B-3E0D-BE783285C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144A47-18FD-0075-8FF9-0316F2A1150B}"/>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311870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68135-A04D-AEDC-B0D7-50B6C25E39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1F0082-3754-1C93-31EE-F347337951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CD3798-3401-A32A-EAFF-FCE945AC1D96}"/>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5" name="Footer Placeholder 4">
            <a:extLst>
              <a:ext uri="{FF2B5EF4-FFF2-40B4-BE49-F238E27FC236}">
                <a16:creationId xmlns:a16="http://schemas.microsoft.com/office/drawing/2014/main" id="{FD16C08B-DCB7-BCBE-BC45-C99692A8C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5F9B44-21D8-8554-17E8-5F13A03BCCBD}"/>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394174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8FDD-CD21-E357-F0D7-D6BA83B93E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DA9185-0758-3DF3-DC23-4DBB98C4760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543F85-70DD-6197-657E-F85C7933E2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DC3716-FF7B-3A4A-3AA3-7F1E53EA78DA}"/>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6" name="Footer Placeholder 5">
            <a:extLst>
              <a:ext uri="{FF2B5EF4-FFF2-40B4-BE49-F238E27FC236}">
                <a16:creationId xmlns:a16="http://schemas.microsoft.com/office/drawing/2014/main" id="{916977D3-B305-7620-3C85-192CC0D9BB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6949C2-6758-D83C-A1AA-20DF4314D181}"/>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193421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DFAC4-5ED5-77D5-05E2-F62660A2D6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8F7F2A-DA13-9BCC-73E0-7F969E687F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1AC17F-BD1A-98B5-8393-37D19E3C40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5EAA8E-D4E1-D30C-8C2A-F906D1AE35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F6D983-3ED6-60D7-7C55-BAC2E6C095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61870E-0C09-D598-7C7C-D7F72806061D}"/>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8" name="Footer Placeholder 7">
            <a:extLst>
              <a:ext uri="{FF2B5EF4-FFF2-40B4-BE49-F238E27FC236}">
                <a16:creationId xmlns:a16="http://schemas.microsoft.com/office/drawing/2014/main" id="{9B1DE69A-351D-3984-7024-5D20B2DFBA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36EAE2-798D-3723-1CD7-E1C62ABF1615}"/>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482619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5B09-354C-67FB-AA8D-06AC8915F2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1870CA-A701-F9D4-CD1D-A4023CBD5B75}"/>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4" name="Footer Placeholder 3">
            <a:extLst>
              <a:ext uri="{FF2B5EF4-FFF2-40B4-BE49-F238E27FC236}">
                <a16:creationId xmlns:a16="http://schemas.microsoft.com/office/drawing/2014/main" id="{F1FC1481-1085-3491-1DA1-4D4E91904F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C00F5-194B-E283-8DBA-9FF92869DF3E}"/>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980012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657665-C373-22B7-E547-69B5E73C1B1C}"/>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3" name="Footer Placeholder 2">
            <a:extLst>
              <a:ext uri="{FF2B5EF4-FFF2-40B4-BE49-F238E27FC236}">
                <a16:creationId xmlns:a16="http://schemas.microsoft.com/office/drawing/2014/main" id="{5BBC1F93-ED67-851E-7B93-3C7F862C41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4AE934-7317-27A2-54FF-910385E7953C}"/>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2193957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80BD-ED77-15C8-FBC1-04AE58434E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42510D-0B9B-96EA-0000-8ED71F227C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83C5F0-8CD5-3DB4-A960-05288EE961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44AB39-B11A-41E4-A2F7-A69066DCACDC}"/>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6" name="Footer Placeholder 5">
            <a:extLst>
              <a:ext uri="{FF2B5EF4-FFF2-40B4-BE49-F238E27FC236}">
                <a16:creationId xmlns:a16="http://schemas.microsoft.com/office/drawing/2014/main" id="{A20033E6-EB71-EF1A-A74D-732F994E2A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76B5DC-D64D-790F-6A70-FF14B047AE07}"/>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396021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96D8-2310-07F8-D4AF-EFE46DBA7F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44103F-F96A-3B0C-D5F2-7774918D1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C7A84F-3950-132A-44F8-3DF37D949C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291A04-9E30-A02B-11BE-CB7B033BDA3F}"/>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6" name="Footer Placeholder 5">
            <a:extLst>
              <a:ext uri="{FF2B5EF4-FFF2-40B4-BE49-F238E27FC236}">
                <a16:creationId xmlns:a16="http://schemas.microsoft.com/office/drawing/2014/main" id="{6A1AF9AB-16C9-23DC-8D34-232DCA12E7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AA5BFB-C214-F11B-3177-B7F3166C8D38}"/>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196889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788B8-5F39-9E51-DC36-A3FBA6BEB0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E7B8EE-1734-7CFB-8D04-51F55BE0A8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8FC390-E22F-8047-3808-52FDE633DC6B}"/>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5" name="Footer Placeholder 4">
            <a:extLst>
              <a:ext uri="{FF2B5EF4-FFF2-40B4-BE49-F238E27FC236}">
                <a16:creationId xmlns:a16="http://schemas.microsoft.com/office/drawing/2014/main" id="{DA525F2F-4FC0-79E7-60B0-29F335B28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448AF0-EF6E-D2FF-14E5-B095A657507C}"/>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28195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CEA3A8-0D97-E68D-7096-16328FC179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C68A76-6DD6-02D2-E761-6ECD53327F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D1011E-F9E3-15E0-FF54-65B4CD937703}"/>
              </a:ext>
            </a:extLst>
          </p:cNvPr>
          <p:cNvSpPr>
            <a:spLocks noGrp="1"/>
          </p:cNvSpPr>
          <p:nvPr>
            <p:ph type="dt" sz="half" idx="10"/>
          </p:nvPr>
        </p:nvSpPr>
        <p:spPr/>
        <p:txBody>
          <a:bodyPr/>
          <a:lstStyle/>
          <a:p>
            <a:fld id="{595BC63A-4883-46F5-8DAD-CD9E439F710E}" type="datetimeFigureOut">
              <a:rPr lang="en-GB" smtClean="0"/>
              <a:t>25/09/2023</a:t>
            </a:fld>
            <a:endParaRPr lang="en-GB"/>
          </a:p>
        </p:txBody>
      </p:sp>
      <p:sp>
        <p:nvSpPr>
          <p:cNvPr id="5" name="Footer Placeholder 4">
            <a:extLst>
              <a:ext uri="{FF2B5EF4-FFF2-40B4-BE49-F238E27FC236}">
                <a16:creationId xmlns:a16="http://schemas.microsoft.com/office/drawing/2014/main" id="{D8640578-5812-6D72-2C7F-F4F75259B7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776AD-9332-1F2E-9644-ECCEF8410730}"/>
              </a:ext>
            </a:extLst>
          </p:cNvPr>
          <p:cNvSpPr>
            <a:spLocks noGrp="1"/>
          </p:cNvSpPr>
          <p:nvPr>
            <p:ph type="sldNum" sz="quarter" idx="12"/>
          </p:nvPr>
        </p:nvSpPr>
        <p:spPr/>
        <p:txBody>
          <a:bodyPr/>
          <a:lstStyle/>
          <a:p>
            <a:fld id="{C7D3F603-BD23-45E4-B84D-80B45DBF3D5C}" type="slidenum">
              <a:rPr lang="en-GB" smtClean="0"/>
              <a:t>‹#›</a:t>
            </a:fld>
            <a:endParaRPr lang="en-GB"/>
          </a:p>
        </p:txBody>
      </p:sp>
    </p:spTree>
    <p:extLst>
      <p:ext uri="{BB962C8B-B14F-4D97-AF65-F5344CB8AC3E}">
        <p14:creationId xmlns:p14="http://schemas.microsoft.com/office/powerpoint/2010/main" val="123876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9AF923-C4F8-C11B-0106-DF2A9FC161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144665-B073-E9F0-261A-F4B707A5D7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BB48D2-88C3-724F-AA62-7648079605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5BC63A-4883-46F5-8DAD-CD9E439F710E}" type="datetimeFigureOut">
              <a:rPr lang="en-GB" smtClean="0"/>
              <a:t>25/09/2023</a:t>
            </a:fld>
            <a:endParaRPr lang="en-GB"/>
          </a:p>
        </p:txBody>
      </p:sp>
      <p:sp>
        <p:nvSpPr>
          <p:cNvPr id="5" name="Footer Placeholder 4">
            <a:extLst>
              <a:ext uri="{FF2B5EF4-FFF2-40B4-BE49-F238E27FC236}">
                <a16:creationId xmlns:a16="http://schemas.microsoft.com/office/drawing/2014/main" id="{A21F5C14-1971-1AD8-9754-9A03891B9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6ED6C0-47CB-7A18-503C-58C143A039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D3F603-BD23-45E4-B84D-80B45DBF3D5C}" type="slidenum">
              <a:rPr lang="en-GB" smtClean="0"/>
              <a:t>‹#›</a:t>
            </a:fld>
            <a:endParaRPr lang="en-GB"/>
          </a:p>
        </p:txBody>
      </p:sp>
    </p:spTree>
    <p:extLst>
      <p:ext uri="{BB962C8B-B14F-4D97-AF65-F5344CB8AC3E}">
        <p14:creationId xmlns:p14="http://schemas.microsoft.com/office/powerpoint/2010/main" val="2162399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blog.jostle.me/blog/the-lost-art-of-critical-thinking/" TargetMode="External"/><Relationship Id="rId2" Type="http://schemas.openxmlformats.org/officeDocument/2006/relationships/hyperlink" Target="https://ezproxy.uwtsd.ac.uk/login?url=https://www.citethemrightonlin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13155-6FE7-8B3A-F64F-EC404D255816}"/>
              </a:ext>
            </a:extLst>
          </p:cNvPr>
          <p:cNvSpPr>
            <a:spLocks noGrp="1"/>
          </p:cNvSpPr>
          <p:nvPr>
            <p:ph type="ctrTitle"/>
          </p:nvPr>
        </p:nvSpPr>
        <p:spPr>
          <a:xfrm>
            <a:off x="1508572" y="131771"/>
            <a:ext cx="9144000" cy="831057"/>
          </a:xfrm>
        </p:spPr>
        <p:txBody>
          <a:bodyPr>
            <a:noAutofit/>
          </a:bodyPr>
          <a:lstStyle/>
          <a:p>
            <a:r>
              <a:rPr lang="en-GB" sz="2400" b="1" dirty="0">
                <a:solidFill>
                  <a:schemeClr val="accent5">
                    <a:lumMod val="75000"/>
                  </a:schemeClr>
                </a:solidFill>
                <a:latin typeface="Arial" panose="020B0604020202020204" pitchFamily="34" charset="0"/>
                <a:cs typeface="Arial" panose="020B0604020202020204" pitchFamily="34" charset="0"/>
              </a:rPr>
              <a:t>Skills and personal qualities that contribute to the development of academic writing. </a:t>
            </a:r>
          </a:p>
        </p:txBody>
      </p:sp>
      <p:sp>
        <p:nvSpPr>
          <p:cNvPr id="4" name="TextBox 3">
            <a:extLst>
              <a:ext uri="{FF2B5EF4-FFF2-40B4-BE49-F238E27FC236}">
                <a16:creationId xmlns:a16="http://schemas.microsoft.com/office/drawing/2014/main" id="{B23CDFE1-E2EE-CE2C-9CF5-7E3370AFD56D}"/>
              </a:ext>
            </a:extLst>
          </p:cNvPr>
          <p:cNvSpPr txBox="1"/>
          <p:nvPr/>
        </p:nvSpPr>
        <p:spPr>
          <a:xfrm>
            <a:off x="11138116" y="0"/>
            <a:ext cx="2321719" cy="738664"/>
          </a:xfrm>
          <a:prstGeom prst="rect">
            <a:avLst/>
          </a:prstGeom>
          <a:noFill/>
        </p:spPr>
        <p:txBody>
          <a:bodyPr wrap="square" rtlCol="0">
            <a:spAutoFit/>
          </a:bodyPr>
          <a:lstStyle/>
          <a:p>
            <a:r>
              <a:rPr lang="en-GB" sz="1400" dirty="0"/>
              <a:t>2307137</a:t>
            </a:r>
          </a:p>
          <a:p>
            <a:r>
              <a:rPr lang="en-GB" sz="1400" dirty="0"/>
              <a:t>ECEY4008</a:t>
            </a:r>
          </a:p>
          <a:p>
            <a:endParaRPr lang="en-GB" sz="1400" dirty="0"/>
          </a:p>
        </p:txBody>
      </p:sp>
      <p:sp>
        <p:nvSpPr>
          <p:cNvPr id="3" name="Rectangle 2">
            <a:extLst>
              <a:ext uri="{FF2B5EF4-FFF2-40B4-BE49-F238E27FC236}">
                <a16:creationId xmlns:a16="http://schemas.microsoft.com/office/drawing/2014/main" id="{39EA70B0-2CA4-3EBA-14E2-138C956D3169}"/>
              </a:ext>
            </a:extLst>
          </p:cNvPr>
          <p:cNvSpPr/>
          <p:nvPr/>
        </p:nvSpPr>
        <p:spPr>
          <a:xfrm>
            <a:off x="211756" y="2105055"/>
            <a:ext cx="3719789" cy="3662541"/>
          </a:xfrm>
          <a:prstGeom prst="rect">
            <a:avLst/>
          </a:prstGeom>
          <a:noFill/>
          <a:ln w="762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B9441753-E6BE-9852-240C-D5A7F387F639}"/>
              </a:ext>
            </a:extLst>
          </p:cNvPr>
          <p:cNvSpPr/>
          <p:nvPr/>
        </p:nvSpPr>
        <p:spPr>
          <a:xfrm>
            <a:off x="4267653" y="2121677"/>
            <a:ext cx="3719789" cy="3662541"/>
          </a:xfrm>
          <a:prstGeom prst="rect">
            <a:avLst/>
          </a:prstGeom>
          <a:noFill/>
          <a:ln w="7620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E7D923AB-AD57-3A3C-0E28-858D97C4895F}"/>
              </a:ext>
            </a:extLst>
          </p:cNvPr>
          <p:cNvSpPr/>
          <p:nvPr/>
        </p:nvSpPr>
        <p:spPr>
          <a:xfrm>
            <a:off x="8323550" y="2105055"/>
            <a:ext cx="3719789" cy="3662541"/>
          </a:xfrm>
          <a:prstGeom prst="rect">
            <a:avLst/>
          </a:prstGeom>
          <a:noFill/>
          <a:ln w="762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77996972-1377-5743-DE31-FB1CDEE1625B}"/>
              </a:ext>
            </a:extLst>
          </p:cNvPr>
          <p:cNvCxnSpPr>
            <a:cxnSpLocks/>
          </p:cNvCxnSpPr>
          <p:nvPr/>
        </p:nvCxnSpPr>
        <p:spPr>
          <a:xfrm>
            <a:off x="221381" y="2772081"/>
            <a:ext cx="3710164" cy="0"/>
          </a:xfrm>
          <a:prstGeom prst="line">
            <a:avLst/>
          </a:prstGeom>
          <a:ln w="76200">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EDA8B0B-11DB-2DAD-116F-C8F80A79F43A}"/>
              </a:ext>
            </a:extLst>
          </p:cNvPr>
          <p:cNvCxnSpPr/>
          <p:nvPr/>
        </p:nvCxnSpPr>
        <p:spPr>
          <a:xfrm>
            <a:off x="4303559" y="2743206"/>
            <a:ext cx="3647975" cy="0"/>
          </a:xfrm>
          <a:prstGeom prst="line">
            <a:avLst/>
          </a:prstGeom>
          <a:ln w="76200">
            <a:solidFill>
              <a:schemeClr val="accent4">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A336273-6406-47DD-BD8B-D4173F91A986}"/>
              </a:ext>
            </a:extLst>
          </p:cNvPr>
          <p:cNvCxnSpPr/>
          <p:nvPr/>
        </p:nvCxnSpPr>
        <p:spPr>
          <a:xfrm>
            <a:off x="8353294" y="2733581"/>
            <a:ext cx="3647975" cy="0"/>
          </a:xfrm>
          <a:prstGeom prst="line">
            <a:avLst/>
          </a:prstGeom>
          <a:ln w="7620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BF496AD-60EA-826B-E60B-30367D3F7FE8}"/>
              </a:ext>
            </a:extLst>
          </p:cNvPr>
          <p:cNvSpPr txBox="1"/>
          <p:nvPr/>
        </p:nvSpPr>
        <p:spPr>
          <a:xfrm>
            <a:off x="365760" y="2136811"/>
            <a:ext cx="3349592" cy="523220"/>
          </a:xfrm>
          <a:prstGeom prst="rect">
            <a:avLst/>
          </a:prstGeom>
          <a:noFill/>
        </p:spPr>
        <p:txBody>
          <a:bodyPr wrap="square" rtlCol="0">
            <a:spAutoFit/>
          </a:bodyPr>
          <a:lstStyle/>
          <a:p>
            <a:pPr algn="ctr"/>
            <a:r>
              <a:rPr lang="en-GB" sz="2800" dirty="0">
                <a:latin typeface="Comic Sans MS" panose="030F0702030302020204" pitchFamily="66" charset="0"/>
              </a:rPr>
              <a:t>Time Management</a:t>
            </a:r>
          </a:p>
        </p:txBody>
      </p:sp>
      <p:sp>
        <p:nvSpPr>
          <p:cNvPr id="19" name="TextBox 18">
            <a:extLst>
              <a:ext uri="{FF2B5EF4-FFF2-40B4-BE49-F238E27FC236}">
                <a16:creationId xmlns:a16="http://schemas.microsoft.com/office/drawing/2014/main" id="{EFAB743F-5B99-A52D-B282-C45B42DC676E}"/>
              </a:ext>
            </a:extLst>
          </p:cNvPr>
          <p:cNvSpPr txBox="1"/>
          <p:nvPr/>
        </p:nvSpPr>
        <p:spPr>
          <a:xfrm>
            <a:off x="8502485" y="2149570"/>
            <a:ext cx="3349592" cy="523220"/>
          </a:xfrm>
          <a:prstGeom prst="rect">
            <a:avLst/>
          </a:prstGeom>
          <a:noFill/>
        </p:spPr>
        <p:txBody>
          <a:bodyPr wrap="square" rtlCol="0">
            <a:spAutoFit/>
          </a:bodyPr>
          <a:lstStyle/>
          <a:p>
            <a:pPr algn="ctr"/>
            <a:r>
              <a:rPr lang="en-GB" sz="2800" dirty="0">
                <a:latin typeface="Comic Sans MS" panose="030F0702030302020204" pitchFamily="66" charset="0"/>
              </a:rPr>
              <a:t>Critical Thinking</a:t>
            </a:r>
          </a:p>
        </p:txBody>
      </p:sp>
      <p:sp>
        <p:nvSpPr>
          <p:cNvPr id="9" name="TextBox 8">
            <a:extLst>
              <a:ext uri="{FF2B5EF4-FFF2-40B4-BE49-F238E27FC236}">
                <a16:creationId xmlns:a16="http://schemas.microsoft.com/office/drawing/2014/main" id="{C19B2991-3055-2DA9-8092-5AAC165AF303}"/>
              </a:ext>
            </a:extLst>
          </p:cNvPr>
          <p:cNvSpPr txBox="1"/>
          <p:nvPr/>
        </p:nvSpPr>
        <p:spPr>
          <a:xfrm>
            <a:off x="221381" y="2772081"/>
            <a:ext cx="3710164" cy="3046988"/>
          </a:xfrm>
          <a:prstGeom prst="rect">
            <a:avLst/>
          </a:prstGeom>
          <a:noFill/>
        </p:spPr>
        <p:txBody>
          <a:bodyPr wrap="square" rtlCol="0">
            <a:spAutoFit/>
          </a:bodyPr>
          <a:lstStyle/>
          <a:p>
            <a:r>
              <a:rPr lang="en-GB" sz="1200" dirty="0">
                <a:latin typeface="Comic Sans MS" panose="030F0702030302020204" pitchFamily="66" charset="0"/>
              </a:rPr>
              <a:t>Cottrell, (2019) shares 10 steps to effective time management in her book ‘The Study Handbook’. She looks at ways to share your time out to ensure significant study time for the level of learning needed for higher education courses.</a:t>
            </a:r>
          </a:p>
          <a:p>
            <a:r>
              <a:rPr lang="en-GB" sz="1200" dirty="0">
                <a:latin typeface="Comic Sans MS" panose="030F0702030302020204" pitchFamily="66" charset="0"/>
              </a:rPr>
              <a:t>Moore, (2010) discusses three of the biggest issues students may face while studying and planning their time effectively; planning, procrastination and perfectionism.</a:t>
            </a:r>
          </a:p>
          <a:p>
            <a:r>
              <a:rPr lang="en-GB" sz="1200" dirty="0">
                <a:latin typeface="Comic Sans MS" panose="030F0702030302020204" pitchFamily="66" charset="0"/>
              </a:rPr>
              <a:t>Not having a plan can often be a downfall to effective studying. A clear path can help manage study time to help ensure students can meet assignment deadlines.</a:t>
            </a:r>
          </a:p>
          <a:p>
            <a:r>
              <a:rPr lang="en-GB" sz="1200" dirty="0">
                <a:latin typeface="Comic Sans MS" panose="030F0702030302020204" pitchFamily="66" charset="0"/>
              </a:rPr>
              <a:t>Managing procrastination and distraction can be difficult, avoiding tasks decreasing the time students have to complete tasks.</a:t>
            </a:r>
          </a:p>
        </p:txBody>
      </p:sp>
      <p:sp>
        <p:nvSpPr>
          <p:cNvPr id="7" name="TextBox 6">
            <a:extLst>
              <a:ext uri="{FF2B5EF4-FFF2-40B4-BE49-F238E27FC236}">
                <a16:creationId xmlns:a16="http://schemas.microsoft.com/office/drawing/2014/main" id="{19615799-5C84-FCCD-288B-3D9FBB8BF8CD}"/>
              </a:ext>
            </a:extLst>
          </p:cNvPr>
          <p:cNvSpPr txBox="1"/>
          <p:nvPr/>
        </p:nvSpPr>
        <p:spPr>
          <a:xfrm>
            <a:off x="8353294" y="2772080"/>
            <a:ext cx="3710164" cy="3046988"/>
          </a:xfrm>
          <a:prstGeom prst="rect">
            <a:avLst/>
          </a:prstGeom>
          <a:noFill/>
        </p:spPr>
        <p:txBody>
          <a:bodyPr wrap="square" rtlCol="0">
            <a:spAutoFit/>
          </a:bodyPr>
          <a:lstStyle/>
          <a:p>
            <a:r>
              <a:rPr lang="en-GB" sz="1200" dirty="0">
                <a:latin typeface="Comic Sans MS" panose="030F0702030302020204" pitchFamily="66" charset="0"/>
              </a:rPr>
              <a:t>Some key factors an employer would look for are critical thinking, critical analysis and problem solving. Making critical thinking an essential skill needed while studying, Cottrell (2017).</a:t>
            </a:r>
          </a:p>
          <a:p>
            <a:r>
              <a:rPr lang="en-GB" sz="1200" dirty="0">
                <a:latin typeface="Comic Sans MS" panose="030F0702030302020204" pitchFamily="66" charset="0"/>
              </a:rPr>
              <a:t>There are many aspects to consider while becoming a critical thinker according to Eales-Reynolds, L.-J, (2009).</a:t>
            </a:r>
          </a:p>
          <a:p>
            <a:r>
              <a:rPr lang="en-GB" sz="1200" dirty="0" err="1">
                <a:latin typeface="Comic Sans MS" panose="030F0702030302020204" pitchFamily="66" charset="0"/>
              </a:rPr>
              <a:t>Harber</a:t>
            </a:r>
            <a:r>
              <a:rPr lang="en-GB" sz="1200" dirty="0">
                <a:latin typeface="Comic Sans MS" panose="030F0702030302020204" pitchFamily="66" charset="0"/>
              </a:rPr>
              <a:t>, (2020) states critical thinking is part of the ‘Four Cs’; critical thinking, communication, collaboration and creativity. All four aspects overlap each other to help problem solve and complete tasks  effectively. </a:t>
            </a:r>
          </a:p>
          <a:p>
            <a:r>
              <a:rPr lang="en-GB" sz="1200" dirty="0" err="1">
                <a:latin typeface="Comic Sans MS" panose="030F0702030302020204" pitchFamily="66" charset="0"/>
              </a:rPr>
              <a:t>Pynn</a:t>
            </a:r>
            <a:r>
              <a:rPr lang="en-GB" sz="1200" dirty="0">
                <a:latin typeface="Comic Sans MS" panose="030F0702030302020204" pitchFamily="66" charset="0"/>
              </a:rPr>
              <a:t>, (2014) states that critical thinking ensures we have good reasoning behind our beliefs. Critical thinking helps us to form rational beliefs by finding good reason to believe information.</a:t>
            </a:r>
          </a:p>
        </p:txBody>
      </p:sp>
      <p:sp>
        <p:nvSpPr>
          <p:cNvPr id="8" name="TextBox 7">
            <a:extLst>
              <a:ext uri="{FF2B5EF4-FFF2-40B4-BE49-F238E27FC236}">
                <a16:creationId xmlns:a16="http://schemas.microsoft.com/office/drawing/2014/main" id="{7350FE1C-EAEF-C066-6BBD-F14D1DDC62E5}"/>
              </a:ext>
            </a:extLst>
          </p:cNvPr>
          <p:cNvSpPr txBox="1"/>
          <p:nvPr/>
        </p:nvSpPr>
        <p:spPr>
          <a:xfrm>
            <a:off x="4237346" y="2198601"/>
            <a:ext cx="3714188" cy="430887"/>
          </a:xfrm>
          <a:prstGeom prst="rect">
            <a:avLst/>
          </a:prstGeom>
          <a:noFill/>
        </p:spPr>
        <p:txBody>
          <a:bodyPr wrap="square" rtlCol="0">
            <a:spAutoFit/>
          </a:bodyPr>
          <a:lstStyle/>
          <a:p>
            <a:pPr algn="ctr"/>
            <a:r>
              <a:rPr lang="en-GB" sz="2200" dirty="0">
                <a:latin typeface="Comic Sans MS" panose="030F0702030302020204" pitchFamily="66" charset="0"/>
              </a:rPr>
              <a:t>Referencing and Plagiarism </a:t>
            </a:r>
          </a:p>
        </p:txBody>
      </p:sp>
      <p:pic>
        <p:nvPicPr>
          <p:cNvPr id="1028" name="Picture 4" descr="The lost art of critical thinking">
            <a:extLst>
              <a:ext uri="{FF2B5EF4-FFF2-40B4-BE49-F238E27FC236}">
                <a16:creationId xmlns:a16="http://schemas.microsoft.com/office/drawing/2014/main" id="{76743034-5FF9-1D62-2A95-96110ECDC8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09851" y="5806718"/>
            <a:ext cx="2685505" cy="100012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BB784B1F-7A04-D65A-A305-B3783C4E7F84}"/>
              </a:ext>
            </a:extLst>
          </p:cNvPr>
          <p:cNvSpPr txBox="1"/>
          <p:nvPr/>
        </p:nvSpPr>
        <p:spPr>
          <a:xfrm>
            <a:off x="4279416" y="2798846"/>
            <a:ext cx="3710164" cy="2677656"/>
          </a:xfrm>
          <a:prstGeom prst="rect">
            <a:avLst/>
          </a:prstGeom>
          <a:noFill/>
        </p:spPr>
        <p:txBody>
          <a:bodyPr wrap="square" rtlCol="0">
            <a:spAutoFit/>
          </a:bodyPr>
          <a:lstStyle/>
          <a:p>
            <a:r>
              <a:rPr lang="en-GB" sz="1200" dirty="0">
                <a:latin typeface="Comic Sans MS" panose="030F0702030302020204" pitchFamily="66" charset="0"/>
              </a:rPr>
              <a:t>Students face challenges when it comes to paraphrasing appropriately often leading them to commit plagiarism within their work, according to </a:t>
            </a:r>
            <a:r>
              <a:rPr lang="en-GB" sz="1200" dirty="0" err="1">
                <a:latin typeface="Comic Sans MS" panose="030F0702030302020204" pitchFamily="66" charset="0"/>
              </a:rPr>
              <a:t>Kettel</a:t>
            </a:r>
            <a:r>
              <a:rPr lang="en-GB" sz="1200" dirty="0">
                <a:latin typeface="Comic Sans MS" panose="030F0702030302020204" pitchFamily="66" charset="0"/>
              </a:rPr>
              <a:t>, R.P. &amp; </a:t>
            </a:r>
            <a:r>
              <a:rPr lang="en-GB" sz="1200" dirty="0" err="1">
                <a:latin typeface="Comic Sans MS" panose="030F0702030302020204" pitchFamily="66" charset="0"/>
              </a:rPr>
              <a:t>DeFauw</a:t>
            </a:r>
            <a:r>
              <a:rPr lang="en-GB" sz="1200" dirty="0">
                <a:latin typeface="Comic Sans MS" panose="030F0702030302020204" pitchFamily="66" charset="0"/>
              </a:rPr>
              <a:t>, D.L, (2018) in their article ‘’Paraphrase Without Plagiarism: Use RRLC’.</a:t>
            </a:r>
          </a:p>
          <a:p>
            <a:r>
              <a:rPr lang="en-GB" sz="1200" dirty="0">
                <a:latin typeface="Comic Sans MS" panose="030F0702030302020204" pitchFamily="66" charset="0"/>
              </a:rPr>
              <a:t>Using resources such as websites like ‘Cite them Right’ (no date) helps students to reference their work correctly. Correct referencing can show a student's understanding of a subject while also avoiding plagiarism.</a:t>
            </a:r>
          </a:p>
          <a:p>
            <a:r>
              <a:rPr lang="en-GB" sz="1200" dirty="0" err="1">
                <a:latin typeface="Comic Sans MS" panose="030F0702030302020204" pitchFamily="66" charset="0"/>
              </a:rPr>
              <a:t>Darr</a:t>
            </a:r>
            <a:r>
              <a:rPr lang="en-GB" sz="1200" dirty="0">
                <a:latin typeface="Comic Sans MS" panose="030F0702030302020204" pitchFamily="66" charset="0"/>
              </a:rPr>
              <a:t> (2019) states that effective paraphrasing can help avoid any accidental plagiarism. Other than being told to put it in your own words, there is not clear guidelines established. </a:t>
            </a:r>
          </a:p>
        </p:txBody>
      </p:sp>
      <p:sp>
        <p:nvSpPr>
          <p:cNvPr id="20" name="Rectangle 19">
            <a:extLst>
              <a:ext uri="{FF2B5EF4-FFF2-40B4-BE49-F238E27FC236}">
                <a16:creationId xmlns:a16="http://schemas.microsoft.com/office/drawing/2014/main" id="{DE272067-A4EC-456C-DE4F-231624977609}"/>
              </a:ext>
            </a:extLst>
          </p:cNvPr>
          <p:cNvSpPr/>
          <p:nvPr/>
        </p:nvSpPr>
        <p:spPr>
          <a:xfrm>
            <a:off x="221381" y="955040"/>
            <a:ext cx="11779888" cy="982366"/>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94C79F7A-0BA5-CEF1-A2E2-AE41D001D383}"/>
              </a:ext>
            </a:extLst>
          </p:cNvPr>
          <p:cNvSpPr txBox="1"/>
          <p:nvPr/>
        </p:nvSpPr>
        <p:spPr>
          <a:xfrm>
            <a:off x="221382" y="962828"/>
            <a:ext cx="11749238" cy="954107"/>
          </a:xfrm>
          <a:prstGeom prst="rect">
            <a:avLst/>
          </a:prstGeom>
          <a:noFill/>
        </p:spPr>
        <p:txBody>
          <a:bodyPr wrap="square" rtlCol="0">
            <a:spAutoFit/>
          </a:bodyPr>
          <a:lstStyle/>
          <a:p>
            <a:r>
              <a:rPr lang="en-GB" sz="1400" dirty="0">
                <a:latin typeface="Comic Sans MS" panose="030F0702030302020204" pitchFamily="66" charset="0"/>
              </a:rPr>
              <a:t>There are many factors and skills a student must take into consideration while ensuring they use effective study skills. Many authors have researched these skills to help provide students with support and strategies while beginning their studies and education. During this presentation we will look at some of these skills; time management, referencing and plagiarism and critical thinking, looking at a variety of strategies for each aspect to help students study effectively. </a:t>
            </a:r>
          </a:p>
        </p:txBody>
      </p:sp>
      <p:sp>
        <p:nvSpPr>
          <p:cNvPr id="5" name="Rectangle 4">
            <a:extLst>
              <a:ext uri="{FF2B5EF4-FFF2-40B4-BE49-F238E27FC236}">
                <a16:creationId xmlns:a16="http://schemas.microsoft.com/office/drawing/2014/main" id="{B34C08D1-D029-5952-E2ED-CFA60D428526}"/>
              </a:ext>
            </a:extLst>
          </p:cNvPr>
          <p:cNvSpPr/>
          <p:nvPr/>
        </p:nvSpPr>
        <p:spPr>
          <a:xfrm>
            <a:off x="190628" y="5968489"/>
            <a:ext cx="9156572" cy="757740"/>
          </a:xfrm>
          <a:prstGeom prst="rect">
            <a:avLst/>
          </a:prstGeom>
          <a:noFill/>
          <a:ln w="762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6A051EF-9F18-807D-211F-2D8AD8B22193}"/>
              </a:ext>
            </a:extLst>
          </p:cNvPr>
          <p:cNvSpPr txBox="1"/>
          <p:nvPr/>
        </p:nvSpPr>
        <p:spPr>
          <a:xfrm>
            <a:off x="221381" y="5968489"/>
            <a:ext cx="9024219" cy="738664"/>
          </a:xfrm>
          <a:prstGeom prst="rect">
            <a:avLst/>
          </a:prstGeom>
          <a:noFill/>
        </p:spPr>
        <p:txBody>
          <a:bodyPr wrap="square" rtlCol="0">
            <a:spAutoFit/>
          </a:bodyPr>
          <a:lstStyle/>
          <a:p>
            <a:r>
              <a:rPr lang="en-GB" sz="1400" dirty="0">
                <a:latin typeface="Comic Sans MS" panose="030F0702030302020204" pitchFamily="66" charset="0"/>
              </a:rPr>
              <a:t>To conclude, each author states the importance of each aspect to achieve effective studying. While putting all these aspects into play can support students to develop abilities to achieve effective academic </a:t>
            </a:r>
            <a:r>
              <a:rPr lang="en-GB" sz="1400">
                <a:latin typeface="Comic Sans MS" panose="030F0702030302020204" pitchFamily="66" charset="0"/>
              </a:rPr>
              <a:t>writing skills.</a:t>
            </a:r>
            <a:endParaRPr lang="en-GB" sz="1400" dirty="0">
              <a:latin typeface="Comic Sans MS" panose="030F0702030302020204" pitchFamily="66" charset="0"/>
            </a:endParaRPr>
          </a:p>
        </p:txBody>
      </p:sp>
    </p:spTree>
    <p:extLst>
      <p:ext uri="{BB962C8B-B14F-4D97-AF65-F5344CB8AC3E}">
        <p14:creationId xmlns:p14="http://schemas.microsoft.com/office/powerpoint/2010/main" val="1213802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D88D6-53C1-7330-AC54-F460EE23BAC5}"/>
              </a:ext>
            </a:extLst>
          </p:cNvPr>
          <p:cNvSpPr>
            <a:spLocks noGrp="1"/>
          </p:cNvSpPr>
          <p:nvPr>
            <p:ph type="title"/>
          </p:nvPr>
        </p:nvSpPr>
        <p:spPr>
          <a:xfrm>
            <a:off x="289560" y="0"/>
            <a:ext cx="10515600"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39E64B31-9C09-6D77-12FE-7C5FCE3900ED}"/>
              </a:ext>
            </a:extLst>
          </p:cNvPr>
          <p:cNvSpPr>
            <a:spLocks noGrp="1"/>
          </p:cNvSpPr>
          <p:nvPr>
            <p:ph idx="1"/>
          </p:nvPr>
        </p:nvSpPr>
        <p:spPr>
          <a:xfrm>
            <a:off x="289560" y="985520"/>
            <a:ext cx="11674642" cy="5608319"/>
          </a:xfrm>
        </p:spPr>
        <p:txBody>
          <a:bodyPr>
            <a:normAutofit lnSpcReduction="10000"/>
          </a:bodyPr>
          <a:lstStyle/>
          <a:p>
            <a:pPr marL="342900" indent="-342900">
              <a:buFont typeface="+mj-lt"/>
              <a:buAutoNum type="arabicPeriod"/>
            </a:pPr>
            <a:r>
              <a:rPr lang="en-GB" sz="1800" dirty="0">
                <a:latin typeface="Comic Sans MS" panose="030F0702030302020204" pitchFamily="66" charset="0"/>
              </a:rPr>
              <a:t>Anon (n.d.) </a:t>
            </a:r>
            <a:r>
              <a:rPr lang="en-GB" sz="1800" i="1" dirty="0">
                <a:latin typeface="Comic Sans MS" panose="030F0702030302020204" pitchFamily="66" charset="0"/>
              </a:rPr>
              <a:t>Cite them right : the essential referencing guide</a:t>
            </a:r>
            <a:r>
              <a:rPr lang="en-GB" sz="1800" dirty="0">
                <a:latin typeface="Comic Sans MS" panose="030F0702030302020204" pitchFamily="66" charset="0"/>
              </a:rPr>
              <a:t>. Bloomsbury Academic. </a:t>
            </a:r>
            <a:r>
              <a:rPr lang="en-GB" sz="1800" dirty="0" err="1">
                <a:latin typeface="Comic Sans MS" panose="030F0702030302020204" pitchFamily="66" charset="0"/>
              </a:rPr>
              <a:t>Availabe</a:t>
            </a:r>
            <a:r>
              <a:rPr lang="en-GB" sz="1800" dirty="0">
                <a:latin typeface="Comic Sans MS" panose="030F0702030302020204" pitchFamily="66" charset="0"/>
              </a:rPr>
              <a:t> at: </a:t>
            </a:r>
            <a:r>
              <a:rPr lang="en-GB" sz="1800" dirty="0">
                <a:latin typeface="Comic Sans MS" panose="030F0702030302020204" pitchFamily="66" charset="0"/>
                <a:hlinkClick r:id="rId2"/>
              </a:rPr>
              <a:t>https://ezproxy.uwtsd.ac.uk/login?url=https://www.citethemrightonline.com</a:t>
            </a:r>
            <a:r>
              <a:rPr lang="en-GB" sz="1800" dirty="0">
                <a:latin typeface="Comic Sans MS" panose="030F0702030302020204" pitchFamily="66" charset="0"/>
              </a:rPr>
              <a:t> (Accessed: 23 September 2023). </a:t>
            </a:r>
          </a:p>
          <a:p>
            <a:pPr marL="342900" indent="-342900">
              <a:buFont typeface="+mj-lt"/>
              <a:buAutoNum type="arabicPeriod"/>
            </a:pPr>
            <a:r>
              <a:rPr lang="en-GB" sz="1800" dirty="0">
                <a:latin typeface="Comic Sans MS" panose="030F0702030302020204" pitchFamily="66" charset="0"/>
              </a:rPr>
              <a:t>Cottrell, S. (2017) </a:t>
            </a:r>
            <a:r>
              <a:rPr lang="en-GB" sz="1800" i="1" dirty="0">
                <a:latin typeface="Comic Sans MS" panose="030F0702030302020204" pitchFamily="66" charset="0"/>
              </a:rPr>
              <a:t>Critical thinking skills : effective analysis, argument and reflection </a:t>
            </a:r>
            <a:r>
              <a:rPr lang="en-GB" sz="1800" dirty="0">
                <a:latin typeface="Comic Sans MS" panose="030F0702030302020204" pitchFamily="66" charset="0"/>
              </a:rPr>
              <a:t>. 3rd edition. London :, Palgrave Macmillan.</a:t>
            </a:r>
          </a:p>
          <a:p>
            <a:pPr marL="342900" indent="-342900">
              <a:buFont typeface="+mj-lt"/>
              <a:buAutoNum type="arabicPeriod"/>
            </a:pPr>
            <a:r>
              <a:rPr lang="en-GB" sz="1800" dirty="0">
                <a:latin typeface="Comic Sans MS" panose="030F0702030302020204" pitchFamily="66" charset="0"/>
              </a:rPr>
              <a:t>Cottrell, S. (2019) </a:t>
            </a:r>
            <a:r>
              <a:rPr lang="en-GB" sz="1800" i="1" dirty="0">
                <a:latin typeface="Comic Sans MS" panose="030F0702030302020204" pitchFamily="66" charset="0"/>
              </a:rPr>
              <a:t>The study skills handbook </a:t>
            </a:r>
            <a:r>
              <a:rPr lang="en-GB" sz="1800" dirty="0">
                <a:latin typeface="Comic Sans MS" panose="030F0702030302020204" pitchFamily="66" charset="0"/>
              </a:rPr>
              <a:t>. 5th ed. London :, Red Globe Press.</a:t>
            </a:r>
          </a:p>
          <a:p>
            <a:pPr marL="342900" indent="-342900">
              <a:buFont typeface="+mj-lt"/>
              <a:buAutoNum type="arabicPeriod"/>
            </a:pPr>
            <a:r>
              <a:rPr lang="en-GB" sz="1800" dirty="0" err="1">
                <a:latin typeface="Comic Sans MS" panose="030F0702030302020204" pitchFamily="66" charset="0"/>
              </a:rPr>
              <a:t>Darr</a:t>
            </a:r>
            <a:r>
              <a:rPr lang="en-GB" sz="1800" dirty="0">
                <a:latin typeface="Comic Sans MS" panose="030F0702030302020204" pitchFamily="66" charset="0"/>
              </a:rPr>
              <a:t>, T. (2019) </a:t>
            </a:r>
            <a:r>
              <a:rPr lang="en-GB" sz="1800" i="1" dirty="0">
                <a:latin typeface="Comic Sans MS" panose="030F0702030302020204" pitchFamily="66" charset="0"/>
              </a:rPr>
              <a:t>Combating Plagiarism: A Hands-On Guide for Librarians, Teachers, and Students</a:t>
            </a:r>
            <a:r>
              <a:rPr lang="en-GB" sz="1800" dirty="0">
                <a:latin typeface="Comic Sans MS" panose="030F0702030302020204" pitchFamily="66" charset="0"/>
              </a:rPr>
              <a:t>. New York:, Bloomsbury Publishing.</a:t>
            </a:r>
          </a:p>
          <a:p>
            <a:pPr marL="342900" indent="-342900">
              <a:buFont typeface="+mj-lt"/>
              <a:buAutoNum type="arabicPeriod"/>
            </a:pPr>
            <a:r>
              <a:rPr lang="en-GB" sz="1800" dirty="0">
                <a:latin typeface="Comic Sans MS" panose="030F0702030302020204" pitchFamily="66" charset="0"/>
              </a:rPr>
              <a:t>Eales-Reynolds, L.-J. (2009) </a:t>
            </a:r>
            <a:r>
              <a:rPr lang="en-GB" sz="1800" i="1" dirty="0">
                <a:latin typeface="Comic Sans MS" panose="030F0702030302020204" pitchFamily="66" charset="0"/>
              </a:rPr>
              <a:t>Critical thinking skills for education students</a:t>
            </a:r>
            <a:r>
              <a:rPr lang="en-GB" sz="1800" dirty="0">
                <a:latin typeface="Comic Sans MS" panose="030F0702030302020204" pitchFamily="66" charset="0"/>
              </a:rPr>
              <a:t> . 2nd edition. London :, Sage Publications. ELH.</a:t>
            </a:r>
          </a:p>
          <a:p>
            <a:pPr marL="342900" indent="-342900">
              <a:buFont typeface="+mj-lt"/>
              <a:buAutoNum type="arabicPeriod"/>
            </a:pPr>
            <a:r>
              <a:rPr lang="en-GB" sz="1800" dirty="0" err="1">
                <a:latin typeface="Comic Sans MS" panose="030F0702030302020204" pitchFamily="66" charset="0"/>
              </a:rPr>
              <a:t>Harber</a:t>
            </a:r>
            <a:r>
              <a:rPr lang="en-GB" sz="1800" dirty="0">
                <a:latin typeface="Comic Sans MS" panose="030F0702030302020204" pitchFamily="66" charset="0"/>
              </a:rPr>
              <a:t>, J. (2020) </a:t>
            </a:r>
            <a:r>
              <a:rPr lang="en-GB" sz="1800" i="1" dirty="0">
                <a:latin typeface="Comic Sans MS" panose="030F0702030302020204" pitchFamily="66" charset="0"/>
              </a:rPr>
              <a:t>Critical Thinking</a:t>
            </a:r>
            <a:r>
              <a:rPr lang="en-GB" sz="1800" dirty="0">
                <a:latin typeface="Comic Sans MS" panose="030F0702030302020204" pitchFamily="66" charset="0"/>
              </a:rPr>
              <a:t>. Cambridge:, MIT Press</a:t>
            </a:r>
          </a:p>
          <a:p>
            <a:pPr marL="342900" indent="-342900">
              <a:buFont typeface="+mj-lt"/>
              <a:buAutoNum type="arabicPeriod"/>
            </a:pPr>
            <a:r>
              <a:rPr lang="en-GB" sz="1800" dirty="0">
                <a:latin typeface="Comic Sans MS" panose="030F0702030302020204" pitchFamily="66" charset="0"/>
              </a:rPr>
              <a:t>Jostle Corporation (2023) </a:t>
            </a:r>
            <a:r>
              <a:rPr lang="en-GB" sz="1800" i="1" dirty="0">
                <a:latin typeface="Comic Sans MS" panose="030F0702030302020204" pitchFamily="66" charset="0"/>
              </a:rPr>
              <a:t>The Lost Art of Critical Thinking</a:t>
            </a:r>
            <a:r>
              <a:rPr lang="en-GB" sz="1800" dirty="0">
                <a:latin typeface="Comic Sans MS" panose="030F0702030302020204" pitchFamily="66" charset="0"/>
              </a:rPr>
              <a:t>. Available at: </a:t>
            </a:r>
            <a:r>
              <a:rPr lang="en-GB" sz="1800" dirty="0">
                <a:latin typeface="Comic Sans MS" panose="030F0702030302020204" pitchFamily="66" charset="0"/>
                <a:hlinkClick r:id="rId3"/>
              </a:rPr>
              <a:t>https://blog.jostle.me/blog/the-lost-art-of-critical-thinking/</a:t>
            </a:r>
            <a:r>
              <a:rPr lang="en-GB" sz="1800" dirty="0">
                <a:latin typeface="Comic Sans MS" panose="030F0702030302020204" pitchFamily="66" charset="0"/>
              </a:rPr>
              <a:t> (Accessed: 23 September 2023)</a:t>
            </a:r>
          </a:p>
          <a:p>
            <a:pPr marL="342900" indent="-342900">
              <a:buFont typeface="+mj-lt"/>
              <a:buAutoNum type="arabicPeriod"/>
            </a:pPr>
            <a:r>
              <a:rPr lang="en-GB" sz="1800" dirty="0" err="1">
                <a:latin typeface="Comic Sans MS" panose="030F0702030302020204" pitchFamily="66" charset="0"/>
              </a:rPr>
              <a:t>Kettel</a:t>
            </a:r>
            <a:r>
              <a:rPr lang="en-GB" sz="1800" dirty="0">
                <a:latin typeface="Comic Sans MS" panose="030F0702030302020204" pitchFamily="66" charset="0"/>
              </a:rPr>
              <a:t>, R.P. &amp; </a:t>
            </a:r>
            <a:r>
              <a:rPr lang="en-GB" sz="1800" dirty="0" err="1">
                <a:latin typeface="Comic Sans MS" panose="030F0702030302020204" pitchFamily="66" charset="0"/>
              </a:rPr>
              <a:t>DeFauw</a:t>
            </a:r>
            <a:r>
              <a:rPr lang="en-GB" sz="1800" dirty="0">
                <a:latin typeface="Comic Sans MS" panose="030F0702030302020204" pitchFamily="66" charset="0"/>
              </a:rPr>
              <a:t>, D.L. (2018) ‘Paraphrase Without Plagiarism: Use RRLC (Read, Reread, List, Compose)’. </a:t>
            </a:r>
            <a:r>
              <a:rPr lang="en-GB" sz="1800" i="1" dirty="0">
                <a:latin typeface="Comic Sans MS" panose="030F0702030302020204" pitchFamily="66" charset="0"/>
              </a:rPr>
              <a:t>The Reading Teacher</a:t>
            </a:r>
            <a:r>
              <a:rPr lang="en-GB" sz="1800" dirty="0">
                <a:latin typeface="Comic Sans MS" panose="030F0702030302020204" pitchFamily="66" charset="0"/>
              </a:rPr>
              <a:t>. 72 (2), 245–255. doi:10.1002/trtr.1697.</a:t>
            </a:r>
          </a:p>
          <a:p>
            <a:pPr marL="342900" indent="-342900">
              <a:buFont typeface="+mj-lt"/>
              <a:buAutoNum type="arabicPeriod"/>
            </a:pPr>
            <a:r>
              <a:rPr lang="en-GB" sz="1800" dirty="0">
                <a:latin typeface="Comic Sans MS" panose="030F0702030302020204" pitchFamily="66" charset="0"/>
              </a:rPr>
              <a:t>Moore, S. (2010) The ultimate study skills handbook [electronic resource] . Maidenhead, England :, Open University Press. EDC428.</a:t>
            </a:r>
          </a:p>
          <a:p>
            <a:pPr marL="342900" indent="-342900">
              <a:buFont typeface="+mj-lt"/>
              <a:buAutoNum type="arabicPeriod"/>
            </a:pPr>
            <a:r>
              <a:rPr lang="en-GB" sz="1800" dirty="0">
                <a:latin typeface="Comic Sans MS" panose="030F0702030302020204" pitchFamily="66" charset="0"/>
              </a:rPr>
              <a:t> </a:t>
            </a:r>
            <a:r>
              <a:rPr lang="en-GB" sz="1800" dirty="0" err="1">
                <a:latin typeface="Comic Sans MS" panose="030F0702030302020204" pitchFamily="66" charset="0"/>
              </a:rPr>
              <a:t>Pynn</a:t>
            </a:r>
            <a:r>
              <a:rPr lang="en-GB" sz="1800" dirty="0">
                <a:latin typeface="Comic Sans MS" panose="030F0702030302020204" pitchFamily="66" charset="0"/>
              </a:rPr>
              <a:t>, G. (2014) ‘Critical Thinking – Fundamentals: Introduction to Critical Thinking, https://www.youtube.com/watch?v=Cum3k-Wglfw   (Accessed: 24 September 2023).</a:t>
            </a:r>
          </a:p>
          <a:p>
            <a:pPr marL="342900" indent="-342900">
              <a:buFont typeface="+mj-lt"/>
              <a:buAutoNum type="arabicPeriod"/>
            </a:pPr>
            <a:endParaRPr lang="en-GB" sz="1800" dirty="0">
              <a:latin typeface="Comic Sans MS" panose="030F0702030302020204" pitchFamily="66" charset="0"/>
            </a:endParaRPr>
          </a:p>
        </p:txBody>
      </p:sp>
    </p:spTree>
    <p:extLst>
      <p:ext uri="{BB962C8B-B14F-4D97-AF65-F5344CB8AC3E}">
        <p14:creationId xmlns:p14="http://schemas.microsoft.com/office/powerpoint/2010/main" val="3825635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TotalTime>
  <Words>822</Words>
  <Application>Microsoft Office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Comic Sans MS</vt:lpstr>
      <vt:lpstr>Office Theme</vt:lpstr>
      <vt:lpstr>Skills and personal qualities that contribute to the development of academic writing. </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contribute to the development of critical thinking.</dc:title>
  <dc:creator>Rachel Iles</dc:creator>
  <cp:lastModifiedBy>Jess Iles</cp:lastModifiedBy>
  <cp:revision>5</cp:revision>
  <dcterms:created xsi:type="dcterms:W3CDTF">2022-10-20T08:48:00Z</dcterms:created>
  <dcterms:modified xsi:type="dcterms:W3CDTF">2023-09-25T21:09:06Z</dcterms:modified>
</cp:coreProperties>
</file>