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2"/>
  </p:notesMasterIdLst>
  <p:handoutMasterIdLst>
    <p:handoutMasterId r:id="rId23"/>
  </p:handoutMasterIdLst>
  <p:sldIdLst>
    <p:sldId id="280" r:id="rId3"/>
    <p:sldId id="258" r:id="rId4"/>
    <p:sldId id="259" r:id="rId5"/>
    <p:sldId id="262" r:id="rId6"/>
    <p:sldId id="261" r:id="rId7"/>
    <p:sldId id="260" r:id="rId8"/>
    <p:sldId id="263" r:id="rId9"/>
    <p:sldId id="265" r:id="rId10"/>
    <p:sldId id="266" r:id="rId11"/>
    <p:sldId id="268" r:id="rId12"/>
    <p:sldId id="271" r:id="rId13"/>
    <p:sldId id="270" r:id="rId14"/>
    <p:sldId id="272" r:id="rId15"/>
    <p:sldId id="275" r:id="rId16"/>
    <p:sldId id="274" r:id="rId17"/>
    <p:sldId id="278" r:id="rId18"/>
    <p:sldId id="273"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owQkg723UI6OBXg3B8CBYQ==" hashData="GvL2FSs69tNIl9NLsrrSQU7xfHWrGv9sdmvtb8y6OjHA7rH7QPrwLWJ5otKhn3djToIHMrOgmoYzkwJuSpQhn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283" autoAdjust="0"/>
  </p:normalViewPr>
  <p:slideViewPr>
    <p:cSldViewPr snapToGrid="0">
      <p:cViewPr varScale="1">
        <p:scale>
          <a:sx n="44" d="100"/>
          <a:sy n="44" d="100"/>
        </p:scale>
        <p:origin x="1524" y="20"/>
      </p:cViewPr>
      <p:guideLst/>
    </p:cSldViewPr>
  </p:slideViewPr>
  <p:notesTextViewPr>
    <p:cViewPr>
      <p:scale>
        <a:sx n="1" d="1"/>
        <a:sy n="1" d="1"/>
      </p:scale>
      <p:origin x="0" y="0"/>
    </p:cViewPr>
  </p:notesTextViewPr>
  <p:sorterViewPr>
    <p:cViewPr>
      <p:scale>
        <a:sx n="100" d="100"/>
        <a:sy n="100" d="100"/>
      </p:scale>
      <p:origin x="0" y="-6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14CDDF-182B-4361-A6BF-1C4C27EA8B6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5A89FCC-1393-4B03-A440-7CFB1D75F7C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This programme is designed to </a:t>
          </a:r>
          <a:r>
            <a:rPr lang="en-GB" sz="2400" i="1" dirty="0">
              <a:solidFill>
                <a:schemeClr val="tx1"/>
              </a:solidFill>
            </a:rPr>
            <a:t>‘improve the professional competence of all police officers &amp; staff who are tasked with conducting investigations’</a:t>
          </a:r>
        </a:p>
      </dgm:t>
    </dgm:pt>
    <dgm:pt modelId="{FD628465-9EEF-48AA-BB9E-73EA675227C2}" type="parTrans" cxnId="{58950C1D-38AD-4762-B90D-00A8C9D51D6B}">
      <dgm:prSet/>
      <dgm:spPr/>
      <dgm:t>
        <a:bodyPr/>
        <a:lstStyle/>
        <a:p>
          <a:endParaRPr lang="en-GB"/>
        </a:p>
      </dgm:t>
    </dgm:pt>
    <dgm:pt modelId="{A26E9705-D5D5-4802-AB41-5D4C0BB6C728}" type="sibTrans" cxnId="{58950C1D-38AD-4762-B90D-00A8C9D51D6B}">
      <dgm:prSet/>
      <dgm:spPr/>
      <dgm:t>
        <a:bodyPr/>
        <a:lstStyle/>
        <a:p>
          <a:endParaRPr lang="en-GB"/>
        </a:p>
      </dgm:t>
    </dgm:pt>
    <dgm:pt modelId="{45E4E003-EC0C-4A9B-9093-A4AC0DAEBFA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PIP is for police officers &amp; staff whose role involves conducting or managing investigations, conducting interview with victims &amp; witnesses, &amp; interviewing suspects</a:t>
          </a:r>
        </a:p>
      </dgm:t>
    </dgm:pt>
    <dgm:pt modelId="{517BF9F9-236C-4342-87CC-1DDAE959A674}" type="parTrans" cxnId="{341849A1-3B85-49D0-A16D-EA81C8B81439}">
      <dgm:prSet/>
      <dgm:spPr/>
      <dgm:t>
        <a:bodyPr/>
        <a:lstStyle/>
        <a:p>
          <a:endParaRPr lang="en-GB"/>
        </a:p>
      </dgm:t>
    </dgm:pt>
    <dgm:pt modelId="{6E6E5F24-1CE6-475B-9DFA-1F3D2D214DF0}" type="sibTrans" cxnId="{341849A1-3B85-49D0-A16D-EA81C8B81439}">
      <dgm:prSet/>
      <dgm:spPr/>
      <dgm:t>
        <a:bodyPr/>
        <a:lstStyle/>
        <a:p>
          <a:endParaRPr lang="en-GB"/>
        </a:p>
      </dgm:t>
    </dgm:pt>
    <dgm:pt modelId="{DA54961A-AFB1-4493-9DE8-48A0AFC4A21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aim of PIP is to develop professional investigators who can conduct investigations to a national standard based on recognised good practice</a:t>
          </a:r>
        </a:p>
      </dgm:t>
    </dgm:pt>
    <dgm:pt modelId="{BAA16D18-1119-4FCA-BA86-E60493C3DD99}" type="parTrans" cxnId="{624B2186-C28D-4C37-8D79-E3FF7414C8BB}">
      <dgm:prSet/>
      <dgm:spPr/>
      <dgm:t>
        <a:bodyPr/>
        <a:lstStyle/>
        <a:p>
          <a:endParaRPr lang="en-GB"/>
        </a:p>
      </dgm:t>
    </dgm:pt>
    <dgm:pt modelId="{A6F164F5-F94B-4A1E-955A-67F16833E431}" type="sibTrans" cxnId="{624B2186-C28D-4C37-8D79-E3FF7414C8BB}">
      <dgm:prSet/>
      <dgm:spPr/>
      <dgm:t>
        <a:bodyPr/>
        <a:lstStyle/>
        <a:p>
          <a:endParaRPr lang="en-GB"/>
        </a:p>
      </dgm:t>
    </dgm:pt>
    <dgm:pt modelId="{0E329B56-1A51-406E-8AF0-E6E3DA5C2E6C}" type="pres">
      <dgm:prSet presAssocID="{A614CDDF-182B-4361-A6BF-1C4C27EA8B6A}" presName="diagram" presStyleCnt="0">
        <dgm:presLayoutVars>
          <dgm:dir/>
          <dgm:resizeHandles val="exact"/>
        </dgm:presLayoutVars>
      </dgm:prSet>
      <dgm:spPr/>
    </dgm:pt>
    <dgm:pt modelId="{897F0FE0-B3D4-4FBB-9812-A0CAEC6DCDD7}" type="pres">
      <dgm:prSet presAssocID="{55A89FCC-1393-4B03-A440-7CFB1D75F7C6}" presName="node" presStyleLbl="node1" presStyleIdx="0" presStyleCnt="3" custScaleX="131409">
        <dgm:presLayoutVars>
          <dgm:bulletEnabled val="1"/>
        </dgm:presLayoutVars>
      </dgm:prSet>
      <dgm:spPr/>
    </dgm:pt>
    <dgm:pt modelId="{BAEC438C-F638-42DC-982E-7DECD61FA452}" type="pres">
      <dgm:prSet presAssocID="{A26E9705-D5D5-4802-AB41-5D4C0BB6C728}" presName="sibTrans" presStyleCnt="0"/>
      <dgm:spPr/>
    </dgm:pt>
    <dgm:pt modelId="{705D909C-6625-4F59-8566-1C507D599DA9}" type="pres">
      <dgm:prSet presAssocID="{45E4E003-EC0C-4A9B-9093-A4AC0DAEBFAB}" presName="node" presStyleLbl="node1" presStyleIdx="1" presStyleCnt="3" custScaleX="126978">
        <dgm:presLayoutVars>
          <dgm:bulletEnabled val="1"/>
        </dgm:presLayoutVars>
      </dgm:prSet>
      <dgm:spPr/>
    </dgm:pt>
    <dgm:pt modelId="{20B1C727-A320-441D-8C23-B0005B44A659}" type="pres">
      <dgm:prSet presAssocID="{6E6E5F24-1CE6-475B-9DFA-1F3D2D214DF0}" presName="sibTrans" presStyleCnt="0"/>
      <dgm:spPr/>
    </dgm:pt>
    <dgm:pt modelId="{050ED06B-1421-4399-950F-18216AFF9C73}" type="pres">
      <dgm:prSet presAssocID="{DA54961A-AFB1-4493-9DE8-48A0AFC4A21F}" presName="node" presStyleLbl="node1" presStyleIdx="2" presStyleCnt="3" custScaleX="148381">
        <dgm:presLayoutVars>
          <dgm:bulletEnabled val="1"/>
        </dgm:presLayoutVars>
      </dgm:prSet>
      <dgm:spPr/>
    </dgm:pt>
  </dgm:ptLst>
  <dgm:cxnLst>
    <dgm:cxn modelId="{58950C1D-38AD-4762-B90D-00A8C9D51D6B}" srcId="{A614CDDF-182B-4361-A6BF-1C4C27EA8B6A}" destId="{55A89FCC-1393-4B03-A440-7CFB1D75F7C6}" srcOrd="0" destOrd="0" parTransId="{FD628465-9EEF-48AA-BB9E-73EA675227C2}" sibTransId="{A26E9705-D5D5-4802-AB41-5D4C0BB6C728}"/>
    <dgm:cxn modelId="{98CC8E5C-135E-4F7B-BAD7-3494A8D14857}" type="presOf" srcId="{A614CDDF-182B-4361-A6BF-1C4C27EA8B6A}" destId="{0E329B56-1A51-406E-8AF0-E6E3DA5C2E6C}" srcOrd="0" destOrd="0" presId="urn:microsoft.com/office/officeart/2005/8/layout/default"/>
    <dgm:cxn modelId="{59DFBF4F-AE84-4F37-842E-70DB3BC5B2BA}" type="presOf" srcId="{55A89FCC-1393-4B03-A440-7CFB1D75F7C6}" destId="{897F0FE0-B3D4-4FBB-9812-A0CAEC6DCDD7}" srcOrd="0" destOrd="0" presId="urn:microsoft.com/office/officeart/2005/8/layout/default"/>
    <dgm:cxn modelId="{624B2186-C28D-4C37-8D79-E3FF7414C8BB}" srcId="{A614CDDF-182B-4361-A6BF-1C4C27EA8B6A}" destId="{DA54961A-AFB1-4493-9DE8-48A0AFC4A21F}" srcOrd="2" destOrd="0" parTransId="{BAA16D18-1119-4FCA-BA86-E60493C3DD99}" sibTransId="{A6F164F5-F94B-4A1E-955A-67F16833E431}"/>
    <dgm:cxn modelId="{341849A1-3B85-49D0-A16D-EA81C8B81439}" srcId="{A614CDDF-182B-4361-A6BF-1C4C27EA8B6A}" destId="{45E4E003-EC0C-4A9B-9093-A4AC0DAEBFAB}" srcOrd="1" destOrd="0" parTransId="{517BF9F9-236C-4342-87CC-1DDAE959A674}" sibTransId="{6E6E5F24-1CE6-475B-9DFA-1F3D2D214DF0}"/>
    <dgm:cxn modelId="{3479BBC0-979B-4E92-A123-011AE47C15D6}" type="presOf" srcId="{DA54961A-AFB1-4493-9DE8-48A0AFC4A21F}" destId="{050ED06B-1421-4399-950F-18216AFF9C73}" srcOrd="0" destOrd="0" presId="urn:microsoft.com/office/officeart/2005/8/layout/default"/>
    <dgm:cxn modelId="{EAAA69F8-CAFD-44DA-A2EE-A3830A79A187}" type="presOf" srcId="{45E4E003-EC0C-4A9B-9093-A4AC0DAEBFAB}" destId="{705D909C-6625-4F59-8566-1C507D599DA9}" srcOrd="0" destOrd="0" presId="urn:microsoft.com/office/officeart/2005/8/layout/default"/>
    <dgm:cxn modelId="{1A8418CE-D2FC-435B-8221-7B28597D3C09}" type="presParOf" srcId="{0E329B56-1A51-406E-8AF0-E6E3DA5C2E6C}" destId="{897F0FE0-B3D4-4FBB-9812-A0CAEC6DCDD7}" srcOrd="0" destOrd="0" presId="urn:microsoft.com/office/officeart/2005/8/layout/default"/>
    <dgm:cxn modelId="{C2EF8281-0820-4367-A766-8048C9324A66}" type="presParOf" srcId="{0E329B56-1A51-406E-8AF0-E6E3DA5C2E6C}" destId="{BAEC438C-F638-42DC-982E-7DECD61FA452}" srcOrd="1" destOrd="0" presId="urn:microsoft.com/office/officeart/2005/8/layout/default"/>
    <dgm:cxn modelId="{ED16E1C9-83E0-44D6-9CB7-9FC1680417BF}" type="presParOf" srcId="{0E329B56-1A51-406E-8AF0-E6E3DA5C2E6C}" destId="{705D909C-6625-4F59-8566-1C507D599DA9}" srcOrd="2" destOrd="0" presId="urn:microsoft.com/office/officeart/2005/8/layout/default"/>
    <dgm:cxn modelId="{0C3F5011-FED3-4EC3-8932-216281787610}" type="presParOf" srcId="{0E329B56-1A51-406E-8AF0-E6E3DA5C2E6C}" destId="{20B1C727-A320-441D-8C23-B0005B44A659}" srcOrd="3" destOrd="0" presId="urn:microsoft.com/office/officeart/2005/8/layout/default"/>
    <dgm:cxn modelId="{D7EED680-A125-4E9D-BC2F-969FE5D0B79F}" type="presParOf" srcId="{0E329B56-1A51-406E-8AF0-E6E3DA5C2E6C}" destId="{050ED06B-1421-4399-950F-18216AFF9C7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552132-F494-427E-9219-B8B632B1964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E726137-30CB-4916-AA9F-4A1692194988}">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PIP Level 1 - Investigation of volume crime</a:t>
          </a:r>
        </a:p>
        <a:p>
          <a:r>
            <a:rPr lang="en-GB" sz="2400" i="1" dirty="0">
              <a:solidFill>
                <a:schemeClr val="tx1"/>
              </a:solidFill>
            </a:rPr>
            <a:t>‘any crime which, through it’s sheer volume, has a significant impact on the community &amp; the ability of the local police to tackle it. It includes priority crimes such as street robbery, burglary &amp; vehicle related crime, but can also apply to criminal damage or  assaults &amp; anti-social behaviour’</a:t>
          </a:r>
        </a:p>
      </dgm:t>
    </dgm:pt>
    <dgm:pt modelId="{5B2A20C6-4F34-429E-A521-EA07C04F5375}" type="parTrans" cxnId="{94B59A93-E0A0-4771-980C-C8A5B75272D2}">
      <dgm:prSet/>
      <dgm:spPr/>
      <dgm:t>
        <a:bodyPr/>
        <a:lstStyle/>
        <a:p>
          <a:endParaRPr lang="en-GB"/>
        </a:p>
      </dgm:t>
    </dgm:pt>
    <dgm:pt modelId="{376ED118-B9ED-4A06-9106-754307B3901A}" type="sibTrans" cxnId="{94B59A93-E0A0-4771-980C-C8A5B75272D2}">
      <dgm:prSet/>
      <dgm:spPr/>
      <dgm:t>
        <a:bodyPr/>
        <a:lstStyle/>
        <a:p>
          <a:endParaRPr lang="en-GB"/>
        </a:p>
      </dgm:t>
    </dgm:pt>
    <dgm:pt modelId="{619AE481-E1BA-4257-AEF0-B4AC0E27E449}">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PIP Level 2</a:t>
          </a:r>
        </a:p>
        <a:p>
          <a:r>
            <a:rPr lang="en-GB" sz="2400" dirty="0">
              <a:solidFill>
                <a:schemeClr val="tx1"/>
              </a:solidFill>
            </a:rPr>
            <a:t>Investigation of serious &amp; complex crime/incidents</a:t>
          </a:r>
        </a:p>
      </dgm:t>
    </dgm:pt>
    <dgm:pt modelId="{DC3A051C-EE92-4B6A-BA84-BED4E955FF4F}" type="parTrans" cxnId="{DF83730E-11F6-496B-A06B-AC95EA945DCE}">
      <dgm:prSet/>
      <dgm:spPr/>
      <dgm:t>
        <a:bodyPr/>
        <a:lstStyle/>
        <a:p>
          <a:endParaRPr lang="en-GB"/>
        </a:p>
      </dgm:t>
    </dgm:pt>
    <dgm:pt modelId="{5EA2FF0F-A442-48CB-B281-BC1F0ED756F1}" type="sibTrans" cxnId="{DF83730E-11F6-496B-A06B-AC95EA945DCE}">
      <dgm:prSet/>
      <dgm:spPr/>
      <dgm:t>
        <a:bodyPr/>
        <a:lstStyle/>
        <a:p>
          <a:endParaRPr lang="en-GB"/>
        </a:p>
      </dgm:t>
    </dgm:pt>
    <dgm:pt modelId="{9262EA42-5420-461F-A720-589AA5D33887}">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PIP Level 3</a:t>
          </a:r>
        </a:p>
        <a:p>
          <a:r>
            <a:rPr lang="en-GB" sz="2400" dirty="0">
              <a:solidFill>
                <a:schemeClr val="tx1"/>
              </a:solidFill>
            </a:rPr>
            <a:t>SIOs for major crime &amp; SIOs for serious &amp; organised crime</a:t>
          </a:r>
        </a:p>
      </dgm:t>
    </dgm:pt>
    <dgm:pt modelId="{F115C092-EA84-4A45-8AFE-680DF553E8CB}" type="parTrans" cxnId="{D6E19DB8-3A02-45BA-89DC-480F39FC39D5}">
      <dgm:prSet/>
      <dgm:spPr/>
      <dgm:t>
        <a:bodyPr/>
        <a:lstStyle/>
        <a:p>
          <a:endParaRPr lang="en-GB"/>
        </a:p>
      </dgm:t>
    </dgm:pt>
    <dgm:pt modelId="{36CCAB5F-F55C-4E10-8197-0F70D1512E52}" type="sibTrans" cxnId="{D6E19DB8-3A02-45BA-89DC-480F39FC39D5}">
      <dgm:prSet/>
      <dgm:spPr/>
      <dgm:t>
        <a:bodyPr/>
        <a:lstStyle/>
        <a:p>
          <a:endParaRPr lang="en-GB"/>
        </a:p>
      </dgm:t>
    </dgm:pt>
    <dgm:pt modelId="{9346C54B-6EE0-43B4-B9AF-03ABD67DE90D}">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PIP Level 4</a:t>
          </a:r>
        </a:p>
        <a:p>
          <a:r>
            <a:rPr lang="en-GB" sz="2400" dirty="0">
              <a:solidFill>
                <a:schemeClr val="tx1"/>
              </a:solidFill>
            </a:rPr>
            <a:t>Often referred to as ‘Heads of Crime’ programme</a:t>
          </a:r>
        </a:p>
      </dgm:t>
    </dgm:pt>
    <dgm:pt modelId="{E3350243-5D5B-412B-81D4-F939549D4E02}" type="parTrans" cxnId="{F93296B9-209B-4328-B0A6-458FEFAACAB8}">
      <dgm:prSet/>
      <dgm:spPr/>
      <dgm:t>
        <a:bodyPr/>
        <a:lstStyle/>
        <a:p>
          <a:endParaRPr lang="en-GB"/>
        </a:p>
      </dgm:t>
    </dgm:pt>
    <dgm:pt modelId="{73671865-09AA-4579-967D-48498B919AE6}" type="sibTrans" cxnId="{F93296B9-209B-4328-B0A6-458FEFAACAB8}">
      <dgm:prSet/>
      <dgm:spPr/>
      <dgm:t>
        <a:bodyPr/>
        <a:lstStyle/>
        <a:p>
          <a:endParaRPr lang="en-GB"/>
        </a:p>
      </dgm:t>
    </dgm:pt>
    <dgm:pt modelId="{ACBCBE2E-251A-45A6-9A7F-4E5865A1B963}" type="pres">
      <dgm:prSet presAssocID="{49552132-F494-427E-9219-B8B632B1964D}" presName="diagram" presStyleCnt="0">
        <dgm:presLayoutVars>
          <dgm:dir/>
          <dgm:resizeHandles val="exact"/>
        </dgm:presLayoutVars>
      </dgm:prSet>
      <dgm:spPr/>
    </dgm:pt>
    <dgm:pt modelId="{008DD2DE-09EC-47FD-B36D-17D15D0816B3}" type="pres">
      <dgm:prSet presAssocID="{BE726137-30CB-4916-AA9F-4A1692194988}" presName="node" presStyleLbl="node1" presStyleIdx="0" presStyleCnt="4" custScaleX="309430" custScaleY="129647">
        <dgm:presLayoutVars>
          <dgm:bulletEnabled val="1"/>
        </dgm:presLayoutVars>
      </dgm:prSet>
      <dgm:spPr/>
    </dgm:pt>
    <dgm:pt modelId="{96A56C2A-579D-4F99-8E7F-DAAC72E9E65D}" type="pres">
      <dgm:prSet presAssocID="{376ED118-B9ED-4A06-9106-754307B3901A}" presName="sibTrans" presStyleCnt="0"/>
      <dgm:spPr/>
    </dgm:pt>
    <dgm:pt modelId="{34BC28A0-ABB6-426C-8919-735B8F9F3E32}" type="pres">
      <dgm:prSet presAssocID="{619AE481-E1BA-4257-AEF0-B4AC0E27E449}" presName="node" presStyleLbl="node1" presStyleIdx="1" presStyleCnt="4">
        <dgm:presLayoutVars>
          <dgm:bulletEnabled val="1"/>
        </dgm:presLayoutVars>
      </dgm:prSet>
      <dgm:spPr/>
    </dgm:pt>
    <dgm:pt modelId="{B3FD3BE1-DDFB-451E-98D7-C1B959B48245}" type="pres">
      <dgm:prSet presAssocID="{5EA2FF0F-A442-48CB-B281-BC1F0ED756F1}" presName="sibTrans" presStyleCnt="0"/>
      <dgm:spPr/>
    </dgm:pt>
    <dgm:pt modelId="{2AA3A545-B5A7-4167-8215-775604D1EBE3}" type="pres">
      <dgm:prSet presAssocID="{9262EA42-5420-461F-A720-589AA5D33887}" presName="node" presStyleLbl="node1" presStyleIdx="2" presStyleCnt="4">
        <dgm:presLayoutVars>
          <dgm:bulletEnabled val="1"/>
        </dgm:presLayoutVars>
      </dgm:prSet>
      <dgm:spPr/>
    </dgm:pt>
    <dgm:pt modelId="{5750B3BA-6D47-494C-96A2-6A2881E63598}" type="pres">
      <dgm:prSet presAssocID="{36CCAB5F-F55C-4E10-8197-0F70D1512E52}" presName="sibTrans" presStyleCnt="0"/>
      <dgm:spPr/>
    </dgm:pt>
    <dgm:pt modelId="{7A52F6A9-7567-4F29-AD95-F4655B90879C}" type="pres">
      <dgm:prSet presAssocID="{9346C54B-6EE0-43B4-B9AF-03ABD67DE90D}" presName="node" presStyleLbl="node1" presStyleIdx="3" presStyleCnt="4" custScaleY="101143">
        <dgm:presLayoutVars>
          <dgm:bulletEnabled val="1"/>
        </dgm:presLayoutVars>
      </dgm:prSet>
      <dgm:spPr/>
    </dgm:pt>
  </dgm:ptLst>
  <dgm:cxnLst>
    <dgm:cxn modelId="{DF83730E-11F6-496B-A06B-AC95EA945DCE}" srcId="{49552132-F494-427E-9219-B8B632B1964D}" destId="{619AE481-E1BA-4257-AEF0-B4AC0E27E449}" srcOrd="1" destOrd="0" parTransId="{DC3A051C-EE92-4B6A-BA84-BED4E955FF4F}" sibTransId="{5EA2FF0F-A442-48CB-B281-BC1F0ED756F1}"/>
    <dgm:cxn modelId="{2A494C18-105A-4C6B-B0A5-CC56326828C5}" type="presOf" srcId="{49552132-F494-427E-9219-B8B632B1964D}" destId="{ACBCBE2E-251A-45A6-9A7F-4E5865A1B963}" srcOrd="0" destOrd="0" presId="urn:microsoft.com/office/officeart/2005/8/layout/default"/>
    <dgm:cxn modelId="{73E9D881-675D-476B-B8CA-EB40A913E36A}" type="presOf" srcId="{9346C54B-6EE0-43B4-B9AF-03ABD67DE90D}" destId="{7A52F6A9-7567-4F29-AD95-F4655B90879C}" srcOrd="0" destOrd="0" presId="urn:microsoft.com/office/officeart/2005/8/layout/default"/>
    <dgm:cxn modelId="{94B59A93-E0A0-4771-980C-C8A5B75272D2}" srcId="{49552132-F494-427E-9219-B8B632B1964D}" destId="{BE726137-30CB-4916-AA9F-4A1692194988}" srcOrd="0" destOrd="0" parTransId="{5B2A20C6-4F34-429E-A521-EA07C04F5375}" sibTransId="{376ED118-B9ED-4A06-9106-754307B3901A}"/>
    <dgm:cxn modelId="{D6E19DB8-3A02-45BA-89DC-480F39FC39D5}" srcId="{49552132-F494-427E-9219-B8B632B1964D}" destId="{9262EA42-5420-461F-A720-589AA5D33887}" srcOrd="2" destOrd="0" parTransId="{F115C092-EA84-4A45-8AFE-680DF553E8CB}" sibTransId="{36CCAB5F-F55C-4E10-8197-0F70D1512E52}"/>
    <dgm:cxn modelId="{F93296B9-209B-4328-B0A6-458FEFAACAB8}" srcId="{49552132-F494-427E-9219-B8B632B1964D}" destId="{9346C54B-6EE0-43B4-B9AF-03ABD67DE90D}" srcOrd="3" destOrd="0" parTransId="{E3350243-5D5B-412B-81D4-F939549D4E02}" sibTransId="{73671865-09AA-4579-967D-48498B919AE6}"/>
    <dgm:cxn modelId="{9EB1DEC5-FDF0-45B0-B148-7D13E8299165}" type="presOf" srcId="{9262EA42-5420-461F-A720-589AA5D33887}" destId="{2AA3A545-B5A7-4167-8215-775604D1EBE3}" srcOrd="0" destOrd="0" presId="urn:microsoft.com/office/officeart/2005/8/layout/default"/>
    <dgm:cxn modelId="{B3D416E4-E0B0-473A-B3D5-2CBD119CA101}" type="presOf" srcId="{BE726137-30CB-4916-AA9F-4A1692194988}" destId="{008DD2DE-09EC-47FD-B36D-17D15D0816B3}" srcOrd="0" destOrd="0" presId="urn:microsoft.com/office/officeart/2005/8/layout/default"/>
    <dgm:cxn modelId="{E87091FB-0EA8-477C-AF12-7B511F15AEEB}" type="presOf" srcId="{619AE481-E1BA-4257-AEF0-B4AC0E27E449}" destId="{34BC28A0-ABB6-426C-8919-735B8F9F3E32}" srcOrd="0" destOrd="0" presId="urn:microsoft.com/office/officeart/2005/8/layout/default"/>
    <dgm:cxn modelId="{2FA4A80D-365F-438D-9862-6AD1AFC726CB}" type="presParOf" srcId="{ACBCBE2E-251A-45A6-9A7F-4E5865A1B963}" destId="{008DD2DE-09EC-47FD-B36D-17D15D0816B3}" srcOrd="0" destOrd="0" presId="urn:microsoft.com/office/officeart/2005/8/layout/default"/>
    <dgm:cxn modelId="{305E48FC-FDF5-40AC-8225-6003514CA4C3}" type="presParOf" srcId="{ACBCBE2E-251A-45A6-9A7F-4E5865A1B963}" destId="{96A56C2A-579D-4F99-8E7F-DAAC72E9E65D}" srcOrd="1" destOrd="0" presId="urn:microsoft.com/office/officeart/2005/8/layout/default"/>
    <dgm:cxn modelId="{628891D2-2A63-4F3F-ADB0-78389B790C1E}" type="presParOf" srcId="{ACBCBE2E-251A-45A6-9A7F-4E5865A1B963}" destId="{34BC28A0-ABB6-426C-8919-735B8F9F3E32}" srcOrd="2" destOrd="0" presId="urn:microsoft.com/office/officeart/2005/8/layout/default"/>
    <dgm:cxn modelId="{3E328D42-260C-41F1-A3D5-92684EC328BE}" type="presParOf" srcId="{ACBCBE2E-251A-45A6-9A7F-4E5865A1B963}" destId="{B3FD3BE1-DDFB-451E-98D7-C1B959B48245}" srcOrd="3" destOrd="0" presId="urn:microsoft.com/office/officeart/2005/8/layout/default"/>
    <dgm:cxn modelId="{6AE229DA-5D91-4A6E-9E4A-660D499ACA9B}" type="presParOf" srcId="{ACBCBE2E-251A-45A6-9A7F-4E5865A1B963}" destId="{2AA3A545-B5A7-4167-8215-775604D1EBE3}" srcOrd="4" destOrd="0" presId="urn:microsoft.com/office/officeart/2005/8/layout/default"/>
    <dgm:cxn modelId="{961EB561-F778-4184-8D80-E57788B83482}" type="presParOf" srcId="{ACBCBE2E-251A-45A6-9A7F-4E5865A1B963}" destId="{5750B3BA-6D47-494C-96A2-6A2881E63598}" srcOrd="5" destOrd="0" presId="urn:microsoft.com/office/officeart/2005/8/layout/default"/>
    <dgm:cxn modelId="{2150A03B-7980-4FDB-B4FE-9CD2C668C272}" type="presParOf" srcId="{ACBCBE2E-251A-45A6-9A7F-4E5865A1B963}" destId="{7A52F6A9-7567-4F29-AD95-F4655B90879C}"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E11EB0-BF1E-4B32-A10E-50593A60E202}" type="doc">
      <dgm:prSet loTypeId="urn:microsoft.com/office/officeart/2005/8/layout/process2" loCatId="process" qsTypeId="urn:microsoft.com/office/officeart/2005/8/quickstyle/simple1" qsCatId="simple" csTypeId="urn:microsoft.com/office/officeart/2005/8/colors/accent1_2" csCatId="accent1" phldr="1"/>
      <dgm:spPr/>
    </dgm:pt>
    <dgm:pt modelId="{8352F760-EEF8-4153-8BD2-5E1D02C8342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CPIA Code of Practice under Part II of the Act defines the roles &amp; responsibilities of an investigator as :-</a:t>
          </a:r>
        </a:p>
      </dgm:t>
    </dgm:pt>
    <dgm:pt modelId="{8548F413-E511-450F-BC8F-FAD278657672}" type="parTrans" cxnId="{33605541-A688-479E-847F-3C2D7C134FBD}">
      <dgm:prSet/>
      <dgm:spPr/>
      <dgm:t>
        <a:bodyPr/>
        <a:lstStyle/>
        <a:p>
          <a:endParaRPr lang="en-GB"/>
        </a:p>
      </dgm:t>
    </dgm:pt>
    <dgm:pt modelId="{D001CCAC-84C7-47E4-8392-4442273ABDA3}" type="sibTrans" cxnId="{33605541-A688-479E-847F-3C2D7C134FBD}">
      <dgm:prSet/>
      <dgm:spPr>
        <a:solidFill>
          <a:schemeClr val="accent2">
            <a:lumMod val="75000"/>
          </a:schemeClr>
        </a:solidFill>
        <a:ln>
          <a:solidFill>
            <a:schemeClr val="tx1"/>
          </a:solidFill>
        </a:ln>
      </dgm:spPr>
      <dgm:t>
        <a:bodyPr/>
        <a:lstStyle/>
        <a:p>
          <a:endParaRPr lang="en-GB"/>
        </a:p>
      </dgm:t>
    </dgm:pt>
    <dgm:pt modelId="{E1538578-4FED-4374-9BDC-89242358C681}">
      <dgm:prSet phldrT="[Text]" custT="1"/>
      <dgm:spPr>
        <a:solidFill>
          <a:schemeClr val="accent2">
            <a:lumMod val="20000"/>
            <a:lumOff val="80000"/>
          </a:schemeClr>
        </a:solidFill>
        <a:ln>
          <a:solidFill>
            <a:schemeClr val="tx1"/>
          </a:solidFill>
        </a:ln>
      </dgm:spPr>
      <dgm:t>
        <a:bodyPr/>
        <a:lstStyle/>
        <a:p>
          <a:r>
            <a:rPr lang="en-GB" sz="2400" i="1" dirty="0">
              <a:solidFill>
                <a:schemeClr val="tx1"/>
              </a:solidFill>
            </a:rPr>
            <a:t>‘any police officer or other person involved in the conduct of a criminal investigation. All investigators have a responsibility for carrying out the duties imposed on them under this code, including in particular recording information, &amp; retaining records of information &amp; other material’</a:t>
          </a:r>
        </a:p>
      </dgm:t>
    </dgm:pt>
    <dgm:pt modelId="{DCB550A2-3465-42E4-84F4-7EA393C98D59}" type="parTrans" cxnId="{354DCCC2-F1DE-4D1F-9902-E5DF3C5AFB37}">
      <dgm:prSet/>
      <dgm:spPr/>
      <dgm:t>
        <a:bodyPr/>
        <a:lstStyle/>
        <a:p>
          <a:endParaRPr lang="en-GB"/>
        </a:p>
      </dgm:t>
    </dgm:pt>
    <dgm:pt modelId="{93387415-E9B3-4CE8-9229-DFBECA9B791E}" type="sibTrans" cxnId="{354DCCC2-F1DE-4D1F-9902-E5DF3C5AFB37}">
      <dgm:prSet/>
      <dgm:spPr/>
      <dgm:t>
        <a:bodyPr/>
        <a:lstStyle/>
        <a:p>
          <a:endParaRPr lang="en-GB"/>
        </a:p>
      </dgm:t>
    </dgm:pt>
    <dgm:pt modelId="{B35BDE05-C877-49BD-A8E3-AB7781F089F9}" type="pres">
      <dgm:prSet presAssocID="{2BE11EB0-BF1E-4B32-A10E-50593A60E202}" presName="linearFlow" presStyleCnt="0">
        <dgm:presLayoutVars>
          <dgm:resizeHandles val="exact"/>
        </dgm:presLayoutVars>
      </dgm:prSet>
      <dgm:spPr/>
    </dgm:pt>
    <dgm:pt modelId="{6093C849-E5BA-4D87-A95B-3D0FBED6D8A7}" type="pres">
      <dgm:prSet presAssocID="{8352F760-EEF8-4153-8BD2-5E1D02C83424}" presName="node" presStyleLbl="node1" presStyleIdx="0" presStyleCnt="2" custScaleX="195834">
        <dgm:presLayoutVars>
          <dgm:bulletEnabled val="1"/>
        </dgm:presLayoutVars>
      </dgm:prSet>
      <dgm:spPr/>
    </dgm:pt>
    <dgm:pt modelId="{29AE4B83-4F64-48EE-B459-2FE50F6C0A41}" type="pres">
      <dgm:prSet presAssocID="{D001CCAC-84C7-47E4-8392-4442273ABDA3}" presName="sibTrans" presStyleLbl="sibTrans2D1" presStyleIdx="0" presStyleCnt="1"/>
      <dgm:spPr/>
    </dgm:pt>
    <dgm:pt modelId="{073A943B-788A-4FEE-8668-C5DDE65CA3BE}" type="pres">
      <dgm:prSet presAssocID="{D001CCAC-84C7-47E4-8392-4442273ABDA3}" presName="connectorText" presStyleLbl="sibTrans2D1" presStyleIdx="0" presStyleCnt="1"/>
      <dgm:spPr/>
    </dgm:pt>
    <dgm:pt modelId="{54328B7D-CAB5-4629-9EC3-A421015E621B}" type="pres">
      <dgm:prSet presAssocID="{E1538578-4FED-4374-9BDC-89242358C681}" presName="node" presStyleLbl="node1" presStyleIdx="1" presStyleCnt="2" custScaleX="225138">
        <dgm:presLayoutVars>
          <dgm:bulletEnabled val="1"/>
        </dgm:presLayoutVars>
      </dgm:prSet>
      <dgm:spPr/>
    </dgm:pt>
  </dgm:ptLst>
  <dgm:cxnLst>
    <dgm:cxn modelId="{AF38E105-D69C-47C1-816D-27B3B497A636}" type="presOf" srcId="{2BE11EB0-BF1E-4B32-A10E-50593A60E202}" destId="{B35BDE05-C877-49BD-A8E3-AB7781F089F9}" srcOrd="0" destOrd="0" presId="urn:microsoft.com/office/officeart/2005/8/layout/process2"/>
    <dgm:cxn modelId="{0F369D2C-7BF9-48BF-824C-41BBAE5D0DB1}" type="presOf" srcId="{E1538578-4FED-4374-9BDC-89242358C681}" destId="{54328B7D-CAB5-4629-9EC3-A421015E621B}" srcOrd="0" destOrd="0" presId="urn:microsoft.com/office/officeart/2005/8/layout/process2"/>
    <dgm:cxn modelId="{33605541-A688-479E-847F-3C2D7C134FBD}" srcId="{2BE11EB0-BF1E-4B32-A10E-50593A60E202}" destId="{8352F760-EEF8-4153-8BD2-5E1D02C83424}" srcOrd="0" destOrd="0" parTransId="{8548F413-E511-450F-BC8F-FAD278657672}" sibTransId="{D001CCAC-84C7-47E4-8392-4442273ABDA3}"/>
    <dgm:cxn modelId="{95552651-B573-4D4A-BDCA-C6E210202979}" type="presOf" srcId="{D001CCAC-84C7-47E4-8392-4442273ABDA3}" destId="{073A943B-788A-4FEE-8668-C5DDE65CA3BE}" srcOrd="1" destOrd="0" presId="urn:microsoft.com/office/officeart/2005/8/layout/process2"/>
    <dgm:cxn modelId="{39CD699D-D5AF-4B09-BF96-20FF22643B72}" type="presOf" srcId="{8352F760-EEF8-4153-8BD2-5E1D02C83424}" destId="{6093C849-E5BA-4D87-A95B-3D0FBED6D8A7}" srcOrd="0" destOrd="0" presId="urn:microsoft.com/office/officeart/2005/8/layout/process2"/>
    <dgm:cxn modelId="{58A3F3BE-4090-4AE2-A699-5912725B2A8F}" type="presOf" srcId="{D001CCAC-84C7-47E4-8392-4442273ABDA3}" destId="{29AE4B83-4F64-48EE-B459-2FE50F6C0A41}" srcOrd="0" destOrd="0" presId="urn:microsoft.com/office/officeart/2005/8/layout/process2"/>
    <dgm:cxn modelId="{354DCCC2-F1DE-4D1F-9902-E5DF3C5AFB37}" srcId="{2BE11EB0-BF1E-4B32-A10E-50593A60E202}" destId="{E1538578-4FED-4374-9BDC-89242358C681}" srcOrd="1" destOrd="0" parTransId="{DCB550A2-3465-42E4-84F4-7EA393C98D59}" sibTransId="{93387415-E9B3-4CE8-9229-DFBECA9B791E}"/>
    <dgm:cxn modelId="{D3102C71-03F2-4D34-8480-E83CF1967377}" type="presParOf" srcId="{B35BDE05-C877-49BD-A8E3-AB7781F089F9}" destId="{6093C849-E5BA-4D87-A95B-3D0FBED6D8A7}" srcOrd="0" destOrd="0" presId="urn:microsoft.com/office/officeart/2005/8/layout/process2"/>
    <dgm:cxn modelId="{551F98DF-C76D-4343-B38B-5E86D437A762}" type="presParOf" srcId="{B35BDE05-C877-49BD-A8E3-AB7781F089F9}" destId="{29AE4B83-4F64-48EE-B459-2FE50F6C0A41}" srcOrd="1" destOrd="0" presId="urn:microsoft.com/office/officeart/2005/8/layout/process2"/>
    <dgm:cxn modelId="{A796CCBB-3BD7-4156-8C53-F29984027324}" type="presParOf" srcId="{29AE4B83-4F64-48EE-B459-2FE50F6C0A41}" destId="{073A943B-788A-4FEE-8668-C5DDE65CA3BE}" srcOrd="0" destOrd="0" presId="urn:microsoft.com/office/officeart/2005/8/layout/process2"/>
    <dgm:cxn modelId="{83B22382-2C80-4F21-92C4-5228B4D5BE79}" type="presParOf" srcId="{B35BDE05-C877-49BD-A8E3-AB7781F089F9}" destId="{54328B7D-CAB5-4629-9EC3-A421015E621B}"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3C0501-2503-46C2-BF25-312A6A81288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0AD2202-87BA-4A36-ADDF-15E030DB14C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Ascertain how a particular crime has been committed, the type of material that may have been generated in the commission of the offence &amp; how or where the material might be recovered</a:t>
          </a:r>
        </a:p>
      </dgm:t>
    </dgm:pt>
    <dgm:pt modelId="{36284A86-5800-461B-B76C-2C8A832C83FC}" type="parTrans" cxnId="{5C17EB2D-7288-4536-B2EC-825A9B7C5AE5}">
      <dgm:prSet/>
      <dgm:spPr/>
      <dgm:t>
        <a:bodyPr/>
        <a:lstStyle/>
        <a:p>
          <a:endParaRPr lang="en-GB"/>
        </a:p>
      </dgm:t>
    </dgm:pt>
    <dgm:pt modelId="{576A1767-C3BA-499A-B021-13EBAC38ADBD}" type="sibTrans" cxnId="{5C17EB2D-7288-4536-B2EC-825A9B7C5AE5}">
      <dgm:prSet/>
      <dgm:spPr/>
      <dgm:t>
        <a:bodyPr/>
        <a:lstStyle/>
        <a:p>
          <a:endParaRPr lang="en-GB"/>
        </a:p>
      </dgm:t>
    </dgm:pt>
    <dgm:pt modelId="{C32AA90B-4226-4B85-90CC-2A6257E7F64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Identify links between crimes &amp; known offenders who use the same MO</a:t>
          </a:r>
        </a:p>
      </dgm:t>
    </dgm:pt>
    <dgm:pt modelId="{DD1B0585-485F-4ABF-862E-16C351A7261C}" type="parTrans" cxnId="{BF12FBCC-C27B-4BDD-A194-CF589795BBB9}">
      <dgm:prSet/>
      <dgm:spPr/>
      <dgm:t>
        <a:bodyPr/>
        <a:lstStyle/>
        <a:p>
          <a:endParaRPr lang="en-GB"/>
        </a:p>
      </dgm:t>
    </dgm:pt>
    <dgm:pt modelId="{8A05AA88-3A78-4B4A-AD4D-0E5D60A79DBA}" type="sibTrans" cxnId="{BF12FBCC-C27B-4BDD-A194-CF589795BBB9}">
      <dgm:prSet/>
      <dgm:spPr/>
      <dgm:t>
        <a:bodyPr/>
        <a:lstStyle/>
        <a:p>
          <a:endParaRPr lang="en-GB"/>
        </a:p>
      </dgm:t>
    </dgm:pt>
    <dgm:pt modelId="{5A011477-D8F8-42B6-AF0B-B743C843511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Identify linked series of crimes committed with the same MO</a:t>
          </a:r>
        </a:p>
      </dgm:t>
    </dgm:pt>
    <dgm:pt modelId="{16A8BDD2-45AB-4626-8C67-7146D18CA3C8}" type="parTrans" cxnId="{BE353CFD-7257-4160-9637-CE81ADF761D6}">
      <dgm:prSet/>
      <dgm:spPr/>
      <dgm:t>
        <a:bodyPr/>
        <a:lstStyle/>
        <a:p>
          <a:endParaRPr lang="en-GB"/>
        </a:p>
      </dgm:t>
    </dgm:pt>
    <dgm:pt modelId="{0A3AC2B1-0D70-4D11-A3A1-DE5FE19EF4D6}" type="sibTrans" cxnId="{BE353CFD-7257-4160-9637-CE81ADF761D6}">
      <dgm:prSet/>
      <dgm:spPr/>
      <dgm:t>
        <a:bodyPr/>
        <a:lstStyle/>
        <a:p>
          <a:endParaRPr lang="en-GB"/>
        </a:p>
      </dgm:t>
    </dgm:pt>
    <dgm:pt modelId="{E7FD3041-B5E1-4628-AF56-C2C83546E61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Identify likely disposal routes &amp; markets for stolen or illicit property</a:t>
          </a:r>
        </a:p>
      </dgm:t>
    </dgm:pt>
    <dgm:pt modelId="{18B63B87-2875-4C4D-8AD8-8382969635AE}" type="parTrans" cxnId="{B53D91BA-C1F1-44AC-BC48-4B2E13AB5844}">
      <dgm:prSet/>
      <dgm:spPr/>
      <dgm:t>
        <a:bodyPr/>
        <a:lstStyle/>
        <a:p>
          <a:endParaRPr lang="en-GB"/>
        </a:p>
      </dgm:t>
    </dgm:pt>
    <dgm:pt modelId="{47A400DF-A5EE-4DC2-B3EC-097FCFF49873}" type="sibTrans" cxnId="{B53D91BA-C1F1-44AC-BC48-4B2E13AB5844}">
      <dgm:prSet/>
      <dgm:spPr/>
      <dgm:t>
        <a:bodyPr/>
        <a:lstStyle/>
        <a:p>
          <a:endParaRPr lang="en-GB"/>
        </a:p>
      </dgm:t>
    </dgm:pt>
    <dgm:pt modelId="{71218AD7-4F06-4552-90BF-08C66D3392C8}" type="pres">
      <dgm:prSet presAssocID="{9F3C0501-2503-46C2-BF25-312A6A812889}" presName="diagram" presStyleCnt="0">
        <dgm:presLayoutVars>
          <dgm:dir/>
          <dgm:resizeHandles val="exact"/>
        </dgm:presLayoutVars>
      </dgm:prSet>
      <dgm:spPr/>
    </dgm:pt>
    <dgm:pt modelId="{1A89E43D-4737-40F6-A0C2-4B4301ED7E7E}" type="pres">
      <dgm:prSet presAssocID="{60AD2202-87BA-4A36-ADDF-15E030DB14C5}" presName="node" presStyleLbl="node1" presStyleIdx="0" presStyleCnt="4" custScaleX="269687" custLinFactNeighborX="-1687" custLinFactNeighborY="-28003">
        <dgm:presLayoutVars>
          <dgm:bulletEnabled val="1"/>
        </dgm:presLayoutVars>
      </dgm:prSet>
      <dgm:spPr/>
    </dgm:pt>
    <dgm:pt modelId="{CC54F4DA-31FE-4D3B-ACD0-BB46D1F98E91}" type="pres">
      <dgm:prSet presAssocID="{576A1767-C3BA-499A-B021-13EBAC38ADBD}" presName="sibTrans" presStyleCnt="0"/>
      <dgm:spPr/>
    </dgm:pt>
    <dgm:pt modelId="{35C70E87-E7E5-4482-8383-4125BC34BA49}" type="pres">
      <dgm:prSet presAssocID="{C32AA90B-4226-4B85-90CC-2A6257E7F64F}" presName="node" presStyleLbl="node1" presStyleIdx="1" presStyleCnt="4" custScaleY="125589">
        <dgm:presLayoutVars>
          <dgm:bulletEnabled val="1"/>
        </dgm:presLayoutVars>
      </dgm:prSet>
      <dgm:spPr/>
    </dgm:pt>
    <dgm:pt modelId="{90CBE0D9-61E4-4F7E-826D-24E928755C54}" type="pres">
      <dgm:prSet presAssocID="{8A05AA88-3A78-4B4A-AD4D-0E5D60A79DBA}" presName="sibTrans" presStyleCnt="0"/>
      <dgm:spPr/>
    </dgm:pt>
    <dgm:pt modelId="{1512CF7C-3DA1-44DC-939A-B94EA2304288}" type="pres">
      <dgm:prSet presAssocID="{5A011477-D8F8-42B6-AF0B-B743C843511C}" presName="node" presStyleLbl="node1" presStyleIdx="2" presStyleCnt="4" custScaleY="127464">
        <dgm:presLayoutVars>
          <dgm:bulletEnabled val="1"/>
        </dgm:presLayoutVars>
      </dgm:prSet>
      <dgm:spPr/>
    </dgm:pt>
    <dgm:pt modelId="{112B9C6A-3030-42EF-A155-529EE49CB381}" type="pres">
      <dgm:prSet presAssocID="{0A3AC2B1-0D70-4D11-A3A1-DE5FE19EF4D6}" presName="sibTrans" presStyleCnt="0"/>
      <dgm:spPr/>
    </dgm:pt>
    <dgm:pt modelId="{C0623138-3C51-4F70-991C-47E7AEDB9FD8}" type="pres">
      <dgm:prSet presAssocID="{E7FD3041-B5E1-4628-AF56-C2C83546E61E}" presName="node" presStyleLbl="node1" presStyleIdx="3" presStyleCnt="4" custScaleY="127464">
        <dgm:presLayoutVars>
          <dgm:bulletEnabled val="1"/>
        </dgm:presLayoutVars>
      </dgm:prSet>
      <dgm:spPr/>
    </dgm:pt>
  </dgm:ptLst>
  <dgm:cxnLst>
    <dgm:cxn modelId="{4ED7180E-7087-4329-A566-6F635F0D4BBC}" type="presOf" srcId="{E7FD3041-B5E1-4628-AF56-C2C83546E61E}" destId="{C0623138-3C51-4F70-991C-47E7AEDB9FD8}" srcOrd="0" destOrd="0" presId="urn:microsoft.com/office/officeart/2005/8/layout/default"/>
    <dgm:cxn modelId="{5C17EB2D-7288-4536-B2EC-825A9B7C5AE5}" srcId="{9F3C0501-2503-46C2-BF25-312A6A812889}" destId="{60AD2202-87BA-4A36-ADDF-15E030DB14C5}" srcOrd="0" destOrd="0" parTransId="{36284A86-5800-461B-B76C-2C8A832C83FC}" sibTransId="{576A1767-C3BA-499A-B021-13EBAC38ADBD}"/>
    <dgm:cxn modelId="{38C1066F-EBDF-426D-8737-014FF5837CD5}" type="presOf" srcId="{5A011477-D8F8-42B6-AF0B-B743C843511C}" destId="{1512CF7C-3DA1-44DC-939A-B94EA2304288}" srcOrd="0" destOrd="0" presId="urn:microsoft.com/office/officeart/2005/8/layout/default"/>
    <dgm:cxn modelId="{7D1E509C-BBBC-40CF-8EB6-95B6D27CA074}" type="presOf" srcId="{C32AA90B-4226-4B85-90CC-2A6257E7F64F}" destId="{35C70E87-E7E5-4482-8383-4125BC34BA49}" srcOrd="0" destOrd="0" presId="urn:microsoft.com/office/officeart/2005/8/layout/default"/>
    <dgm:cxn modelId="{E920F4B4-62E4-4624-AFA0-38A93FFA745B}" type="presOf" srcId="{9F3C0501-2503-46C2-BF25-312A6A812889}" destId="{71218AD7-4F06-4552-90BF-08C66D3392C8}" srcOrd="0" destOrd="0" presId="urn:microsoft.com/office/officeart/2005/8/layout/default"/>
    <dgm:cxn modelId="{B53D91BA-C1F1-44AC-BC48-4B2E13AB5844}" srcId="{9F3C0501-2503-46C2-BF25-312A6A812889}" destId="{E7FD3041-B5E1-4628-AF56-C2C83546E61E}" srcOrd="3" destOrd="0" parTransId="{18B63B87-2875-4C4D-8AD8-8382969635AE}" sibTransId="{47A400DF-A5EE-4DC2-B3EC-097FCFF49873}"/>
    <dgm:cxn modelId="{EC304EC3-4807-4D2F-81EC-9265E4F2E655}" type="presOf" srcId="{60AD2202-87BA-4A36-ADDF-15E030DB14C5}" destId="{1A89E43D-4737-40F6-A0C2-4B4301ED7E7E}" srcOrd="0" destOrd="0" presId="urn:microsoft.com/office/officeart/2005/8/layout/default"/>
    <dgm:cxn modelId="{BF12FBCC-C27B-4BDD-A194-CF589795BBB9}" srcId="{9F3C0501-2503-46C2-BF25-312A6A812889}" destId="{C32AA90B-4226-4B85-90CC-2A6257E7F64F}" srcOrd="1" destOrd="0" parTransId="{DD1B0585-485F-4ABF-862E-16C351A7261C}" sibTransId="{8A05AA88-3A78-4B4A-AD4D-0E5D60A79DBA}"/>
    <dgm:cxn modelId="{BE353CFD-7257-4160-9637-CE81ADF761D6}" srcId="{9F3C0501-2503-46C2-BF25-312A6A812889}" destId="{5A011477-D8F8-42B6-AF0B-B743C843511C}" srcOrd="2" destOrd="0" parTransId="{16A8BDD2-45AB-4626-8C67-7146D18CA3C8}" sibTransId="{0A3AC2B1-0D70-4D11-A3A1-DE5FE19EF4D6}"/>
    <dgm:cxn modelId="{DACDEFD4-5A88-4F0C-A102-8FD769364A29}" type="presParOf" srcId="{71218AD7-4F06-4552-90BF-08C66D3392C8}" destId="{1A89E43D-4737-40F6-A0C2-4B4301ED7E7E}" srcOrd="0" destOrd="0" presId="urn:microsoft.com/office/officeart/2005/8/layout/default"/>
    <dgm:cxn modelId="{DFD37176-F234-4EF0-B14D-97B62CEE4C8C}" type="presParOf" srcId="{71218AD7-4F06-4552-90BF-08C66D3392C8}" destId="{CC54F4DA-31FE-4D3B-ACD0-BB46D1F98E91}" srcOrd="1" destOrd="0" presId="urn:microsoft.com/office/officeart/2005/8/layout/default"/>
    <dgm:cxn modelId="{E7BEB00B-4ED9-4A9B-BD23-C05268BB6620}" type="presParOf" srcId="{71218AD7-4F06-4552-90BF-08C66D3392C8}" destId="{35C70E87-E7E5-4482-8383-4125BC34BA49}" srcOrd="2" destOrd="0" presId="urn:microsoft.com/office/officeart/2005/8/layout/default"/>
    <dgm:cxn modelId="{E3E9069B-2AF0-4A77-A979-8146F76E7D5D}" type="presParOf" srcId="{71218AD7-4F06-4552-90BF-08C66D3392C8}" destId="{90CBE0D9-61E4-4F7E-826D-24E928755C54}" srcOrd="3" destOrd="0" presId="urn:microsoft.com/office/officeart/2005/8/layout/default"/>
    <dgm:cxn modelId="{64C766DC-0CD8-4903-94C8-C089C3B36DC9}" type="presParOf" srcId="{71218AD7-4F06-4552-90BF-08C66D3392C8}" destId="{1512CF7C-3DA1-44DC-939A-B94EA2304288}" srcOrd="4" destOrd="0" presId="urn:microsoft.com/office/officeart/2005/8/layout/default"/>
    <dgm:cxn modelId="{55D15203-C4FA-4715-992F-2A25243F0F84}" type="presParOf" srcId="{71218AD7-4F06-4552-90BF-08C66D3392C8}" destId="{112B9C6A-3030-42EF-A155-529EE49CB381}" srcOrd="5" destOrd="0" presId="urn:microsoft.com/office/officeart/2005/8/layout/default"/>
    <dgm:cxn modelId="{47992A7D-A018-4AD5-8D34-D132962E057D}" type="presParOf" srcId="{71218AD7-4F06-4552-90BF-08C66D3392C8}" destId="{C0623138-3C51-4F70-991C-47E7AEDB9FD8}"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B58E49-82D1-4A45-AB2E-57A4CD12F63B}"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01D02C6F-B852-43A3-AD46-4DED5092921E}">
      <dgm:prSet phldrT="[Text]" custT="1"/>
      <dgm:spPr>
        <a:solidFill>
          <a:schemeClr val="accent2"/>
        </a:solidFill>
        <a:ln>
          <a:solidFill>
            <a:schemeClr val="tx1"/>
          </a:solidFill>
        </a:ln>
      </dgm:spPr>
      <dgm:t>
        <a:bodyPr/>
        <a:lstStyle/>
        <a:p>
          <a:r>
            <a:rPr lang="en-GB" sz="2800" b="1" dirty="0"/>
            <a:t>TIE Strategy</a:t>
          </a:r>
        </a:p>
      </dgm:t>
    </dgm:pt>
    <dgm:pt modelId="{7E30303E-8370-4AC3-B15C-268DFB40CD6B}" type="parTrans" cxnId="{488AAC4B-7F61-4CA9-847D-5121DA703B38}">
      <dgm:prSet/>
      <dgm:spPr/>
      <dgm:t>
        <a:bodyPr/>
        <a:lstStyle/>
        <a:p>
          <a:endParaRPr lang="en-GB"/>
        </a:p>
      </dgm:t>
    </dgm:pt>
    <dgm:pt modelId="{D763647F-4A44-4024-9285-5DEC6E4C83C6}" type="sibTrans" cxnId="{488AAC4B-7F61-4CA9-847D-5121DA703B38}">
      <dgm:prSet/>
      <dgm:spPr/>
      <dgm:t>
        <a:bodyPr/>
        <a:lstStyle/>
        <a:p>
          <a:endParaRPr lang="en-GB"/>
        </a:p>
      </dgm:t>
    </dgm:pt>
    <dgm:pt modelId="{31DE0786-87E0-4782-A6BE-638578B2354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term Trace/Investigate/Evaluate (TIE) is taken from major incident  investigation</a:t>
          </a:r>
        </a:p>
      </dgm:t>
    </dgm:pt>
    <dgm:pt modelId="{02D2B564-9BA0-40BF-93B3-DE2F33BDA742}" type="parTrans" cxnId="{DFCADC63-AB1C-4A6D-BF32-D230A398716D}">
      <dgm:prSet/>
      <dgm:spPr/>
      <dgm:t>
        <a:bodyPr/>
        <a:lstStyle/>
        <a:p>
          <a:endParaRPr lang="en-GB"/>
        </a:p>
      </dgm:t>
    </dgm:pt>
    <dgm:pt modelId="{F6146841-8FD2-4A73-8B87-42D6E2B5E76A}" type="sibTrans" cxnId="{DFCADC63-AB1C-4A6D-BF32-D230A398716D}">
      <dgm:prSet/>
      <dgm:spPr/>
      <dgm:t>
        <a:bodyPr/>
        <a:lstStyle/>
        <a:p>
          <a:endParaRPr lang="en-GB"/>
        </a:p>
      </dgm:t>
    </dgm:pt>
    <dgm:pt modelId="{ADA32C49-B2AB-466A-84AC-FEE5039C28B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TIE strategy enables investigators to identify groups of people likely to include the offender</a:t>
          </a:r>
        </a:p>
      </dgm:t>
    </dgm:pt>
    <dgm:pt modelId="{1AD8DC13-60E4-4155-B785-9110192ACA3C}" type="parTrans" cxnId="{0C73C008-859A-4DD8-86C7-33247AB3E1AC}">
      <dgm:prSet/>
      <dgm:spPr/>
      <dgm:t>
        <a:bodyPr/>
        <a:lstStyle/>
        <a:p>
          <a:endParaRPr lang="en-GB"/>
        </a:p>
      </dgm:t>
    </dgm:pt>
    <dgm:pt modelId="{7CCFB0DA-B650-456D-9B4D-26E2FF00AD77}" type="sibTrans" cxnId="{0C73C008-859A-4DD8-86C7-33247AB3E1AC}">
      <dgm:prSet/>
      <dgm:spPr/>
      <dgm:t>
        <a:bodyPr/>
        <a:lstStyle/>
        <a:p>
          <a:endParaRPr lang="en-GB"/>
        </a:p>
      </dgm:t>
    </dgm:pt>
    <dgm:pt modelId="{287B27B6-F83F-402C-B8C5-E2FEE670738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Enquiries can then be conducted to eliminate those who cannot be the offender &amp; implicate those who can</a:t>
          </a:r>
        </a:p>
      </dgm:t>
    </dgm:pt>
    <dgm:pt modelId="{815F8D6D-6462-40CF-BBC1-394FB013D967}" type="parTrans" cxnId="{403A68DB-1C80-4236-A211-ACBBEE728D18}">
      <dgm:prSet/>
      <dgm:spPr/>
      <dgm:t>
        <a:bodyPr/>
        <a:lstStyle/>
        <a:p>
          <a:endParaRPr lang="en-GB"/>
        </a:p>
      </dgm:t>
    </dgm:pt>
    <dgm:pt modelId="{B527F54E-2FD5-44E3-B85F-859DCCA90E78}" type="sibTrans" cxnId="{403A68DB-1C80-4236-A211-ACBBEE728D18}">
      <dgm:prSet/>
      <dgm:spPr/>
      <dgm:t>
        <a:bodyPr/>
        <a:lstStyle/>
        <a:p>
          <a:endParaRPr lang="en-GB"/>
        </a:p>
      </dgm:t>
    </dgm:pt>
    <dgm:pt modelId="{C6E57BD5-EB81-4FAF-A70B-50E92DA73F7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Further investigative effort can then be focused on those who are implicated with the intention of identifying the suspect</a:t>
          </a:r>
        </a:p>
      </dgm:t>
    </dgm:pt>
    <dgm:pt modelId="{396BC3C4-061A-4EFF-9CA6-34D0BE3062F1}" type="parTrans" cxnId="{DFA99701-3066-441A-86CA-52080FEE8140}">
      <dgm:prSet/>
      <dgm:spPr/>
      <dgm:t>
        <a:bodyPr/>
        <a:lstStyle/>
        <a:p>
          <a:endParaRPr lang="en-GB"/>
        </a:p>
      </dgm:t>
    </dgm:pt>
    <dgm:pt modelId="{3AA2037F-2B75-4BA9-95E0-61EF74CB1916}" type="sibTrans" cxnId="{DFA99701-3066-441A-86CA-52080FEE8140}">
      <dgm:prSet/>
      <dgm:spPr/>
      <dgm:t>
        <a:bodyPr/>
        <a:lstStyle/>
        <a:p>
          <a:endParaRPr lang="en-GB"/>
        </a:p>
      </dgm:t>
    </dgm:pt>
    <dgm:pt modelId="{687DA9E7-F46D-40CA-997B-F78A6DFF6069}" type="pres">
      <dgm:prSet presAssocID="{A6B58E49-82D1-4A45-AB2E-57A4CD12F63B}" presName="diagram" presStyleCnt="0">
        <dgm:presLayoutVars>
          <dgm:chMax val="1"/>
          <dgm:dir/>
          <dgm:animLvl val="ctr"/>
          <dgm:resizeHandles val="exact"/>
        </dgm:presLayoutVars>
      </dgm:prSet>
      <dgm:spPr/>
    </dgm:pt>
    <dgm:pt modelId="{52B45B31-8AAB-41B9-90BA-531EB3B8E948}" type="pres">
      <dgm:prSet presAssocID="{A6B58E49-82D1-4A45-AB2E-57A4CD12F63B}" presName="matrix" presStyleCnt="0"/>
      <dgm:spPr/>
    </dgm:pt>
    <dgm:pt modelId="{0A7F32E5-748B-4289-8846-176F160519B4}" type="pres">
      <dgm:prSet presAssocID="{A6B58E49-82D1-4A45-AB2E-57A4CD12F63B}" presName="tile1" presStyleLbl="node1" presStyleIdx="0" presStyleCnt="4" custLinFactNeighborX="-2897" custLinFactNeighborY="-102"/>
      <dgm:spPr/>
    </dgm:pt>
    <dgm:pt modelId="{6F786F71-F382-4D6E-A938-D68F217F4C3E}" type="pres">
      <dgm:prSet presAssocID="{A6B58E49-82D1-4A45-AB2E-57A4CD12F63B}" presName="tile1text" presStyleLbl="node1" presStyleIdx="0" presStyleCnt="4">
        <dgm:presLayoutVars>
          <dgm:chMax val="0"/>
          <dgm:chPref val="0"/>
          <dgm:bulletEnabled val="1"/>
        </dgm:presLayoutVars>
      </dgm:prSet>
      <dgm:spPr/>
    </dgm:pt>
    <dgm:pt modelId="{4C4D6043-5991-4B79-9EDF-DA6E292B30CE}" type="pres">
      <dgm:prSet presAssocID="{A6B58E49-82D1-4A45-AB2E-57A4CD12F63B}" presName="tile2" presStyleLbl="node1" presStyleIdx="1" presStyleCnt="4"/>
      <dgm:spPr/>
    </dgm:pt>
    <dgm:pt modelId="{7C33C9D5-4FF1-4F17-93B2-FC8B2AF2BE76}" type="pres">
      <dgm:prSet presAssocID="{A6B58E49-82D1-4A45-AB2E-57A4CD12F63B}" presName="tile2text" presStyleLbl="node1" presStyleIdx="1" presStyleCnt="4">
        <dgm:presLayoutVars>
          <dgm:chMax val="0"/>
          <dgm:chPref val="0"/>
          <dgm:bulletEnabled val="1"/>
        </dgm:presLayoutVars>
      </dgm:prSet>
      <dgm:spPr/>
    </dgm:pt>
    <dgm:pt modelId="{10190F5C-F5DF-41B3-821B-E6B0F625FCC0}" type="pres">
      <dgm:prSet presAssocID="{A6B58E49-82D1-4A45-AB2E-57A4CD12F63B}" presName="tile3" presStyleLbl="node1" presStyleIdx="2" presStyleCnt="4"/>
      <dgm:spPr/>
    </dgm:pt>
    <dgm:pt modelId="{96C9A5E8-EA1C-470D-9217-AAED3BABA5C8}" type="pres">
      <dgm:prSet presAssocID="{A6B58E49-82D1-4A45-AB2E-57A4CD12F63B}" presName="tile3text" presStyleLbl="node1" presStyleIdx="2" presStyleCnt="4">
        <dgm:presLayoutVars>
          <dgm:chMax val="0"/>
          <dgm:chPref val="0"/>
          <dgm:bulletEnabled val="1"/>
        </dgm:presLayoutVars>
      </dgm:prSet>
      <dgm:spPr/>
    </dgm:pt>
    <dgm:pt modelId="{3485C7CD-45A2-42C8-94C7-9D7F2520C405}" type="pres">
      <dgm:prSet presAssocID="{A6B58E49-82D1-4A45-AB2E-57A4CD12F63B}" presName="tile4" presStyleLbl="node1" presStyleIdx="3" presStyleCnt="4"/>
      <dgm:spPr/>
    </dgm:pt>
    <dgm:pt modelId="{EBBE4FBD-FD02-4BFC-A4A7-D60BB3C58978}" type="pres">
      <dgm:prSet presAssocID="{A6B58E49-82D1-4A45-AB2E-57A4CD12F63B}" presName="tile4text" presStyleLbl="node1" presStyleIdx="3" presStyleCnt="4">
        <dgm:presLayoutVars>
          <dgm:chMax val="0"/>
          <dgm:chPref val="0"/>
          <dgm:bulletEnabled val="1"/>
        </dgm:presLayoutVars>
      </dgm:prSet>
      <dgm:spPr/>
    </dgm:pt>
    <dgm:pt modelId="{DF8A2999-8C43-4C48-8F7C-C62D04082545}" type="pres">
      <dgm:prSet presAssocID="{A6B58E49-82D1-4A45-AB2E-57A4CD12F63B}" presName="centerTile" presStyleLbl="fgShp" presStyleIdx="0" presStyleCnt="1">
        <dgm:presLayoutVars>
          <dgm:chMax val="0"/>
          <dgm:chPref val="0"/>
        </dgm:presLayoutVars>
      </dgm:prSet>
      <dgm:spPr/>
    </dgm:pt>
  </dgm:ptLst>
  <dgm:cxnLst>
    <dgm:cxn modelId="{DFA99701-3066-441A-86CA-52080FEE8140}" srcId="{01D02C6F-B852-43A3-AD46-4DED5092921E}" destId="{C6E57BD5-EB81-4FAF-A70B-50E92DA73F71}" srcOrd="3" destOrd="0" parTransId="{396BC3C4-061A-4EFF-9CA6-34D0BE3062F1}" sibTransId="{3AA2037F-2B75-4BA9-95E0-61EF74CB1916}"/>
    <dgm:cxn modelId="{80FC9203-DF12-45A7-A0B0-DDD2E808ED01}" type="presOf" srcId="{C6E57BD5-EB81-4FAF-A70B-50E92DA73F71}" destId="{EBBE4FBD-FD02-4BFC-A4A7-D60BB3C58978}" srcOrd="1" destOrd="0" presId="urn:microsoft.com/office/officeart/2005/8/layout/matrix1"/>
    <dgm:cxn modelId="{4D9F4904-DDD1-408C-9A0C-DB8F2A3B5171}" type="presOf" srcId="{C6E57BD5-EB81-4FAF-A70B-50E92DA73F71}" destId="{3485C7CD-45A2-42C8-94C7-9D7F2520C405}" srcOrd="0" destOrd="0" presId="urn:microsoft.com/office/officeart/2005/8/layout/matrix1"/>
    <dgm:cxn modelId="{0C73C008-859A-4DD8-86C7-33247AB3E1AC}" srcId="{01D02C6F-B852-43A3-AD46-4DED5092921E}" destId="{ADA32C49-B2AB-466A-84AC-FEE5039C28BF}" srcOrd="1" destOrd="0" parTransId="{1AD8DC13-60E4-4155-B785-9110192ACA3C}" sibTransId="{7CCFB0DA-B650-456D-9B4D-26E2FF00AD77}"/>
    <dgm:cxn modelId="{C0011910-82BF-4046-BCBE-10C8CCD8EB15}" type="presOf" srcId="{31DE0786-87E0-4782-A6BE-638578B2354E}" destId="{6F786F71-F382-4D6E-A938-D68F217F4C3E}" srcOrd="1" destOrd="0" presId="urn:microsoft.com/office/officeart/2005/8/layout/matrix1"/>
    <dgm:cxn modelId="{477B7513-817A-49FE-B7BE-45A6D761E81C}" type="presOf" srcId="{ADA32C49-B2AB-466A-84AC-FEE5039C28BF}" destId="{7C33C9D5-4FF1-4F17-93B2-FC8B2AF2BE76}" srcOrd="1" destOrd="0" presId="urn:microsoft.com/office/officeart/2005/8/layout/matrix1"/>
    <dgm:cxn modelId="{25BFEC16-5C81-433B-8BFD-F21194F13CDB}" type="presOf" srcId="{01D02C6F-B852-43A3-AD46-4DED5092921E}" destId="{DF8A2999-8C43-4C48-8F7C-C62D04082545}" srcOrd="0" destOrd="0" presId="urn:microsoft.com/office/officeart/2005/8/layout/matrix1"/>
    <dgm:cxn modelId="{40260D3A-9A9D-4268-A36D-1F39129ECFA9}" type="presOf" srcId="{31DE0786-87E0-4782-A6BE-638578B2354E}" destId="{0A7F32E5-748B-4289-8846-176F160519B4}" srcOrd="0" destOrd="0" presId="urn:microsoft.com/office/officeart/2005/8/layout/matrix1"/>
    <dgm:cxn modelId="{DFCADC63-AB1C-4A6D-BF32-D230A398716D}" srcId="{01D02C6F-B852-43A3-AD46-4DED5092921E}" destId="{31DE0786-87E0-4782-A6BE-638578B2354E}" srcOrd="0" destOrd="0" parTransId="{02D2B564-9BA0-40BF-93B3-DE2F33BDA742}" sibTransId="{F6146841-8FD2-4A73-8B87-42D6E2B5E76A}"/>
    <dgm:cxn modelId="{F51A6964-6FAA-47F4-A462-A3D38B138AEB}" type="presOf" srcId="{ADA32C49-B2AB-466A-84AC-FEE5039C28BF}" destId="{4C4D6043-5991-4B79-9EDF-DA6E292B30CE}" srcOrd="0" destOrd="0" presId="urn:microsoft.com/office/officeart/2005/8/layout/matrix1"/>
    <dgm:cxn modelId="{488AAC4B-7F61-4CA9-847D-5121DA703B38}" srcId="{A6B58E49-82D1-4A45-AB2E-57A4CD12F63B}" destId="{01D02C6F-B852-43A3-AD46-4DED5092921E}" srcOrd="0" destOrd="0" parTransId="{7E30303E-8370-4AC3-B15C-268DFB40CD6B}" sibTransId="{D763647F-4A44-4024-9285-5DEC6E4C83C6}"/>
    <dgm:cxn modelId="{F23B10A8-B774-40DF-BE6A-3C6A92AF4753}" type="presOf" srcId="{A6B58E49-82D1-4A45-AB2E-57A4CD12F63B}" destId="{687DA9E7-F46D-40CA-997B-F78A6DFF6069}" srcOrd="0" destOrd="0" presId="urn:microsoft.com/office/officeart/2005/8/layout/matrix1"/>
    <dgm:cxn modelId="{A860F4BC-6109-4B99-B97A-D449EA2CCF7B}" type="presOf" srcId="{287B27B6-F83F-402C-B8C5-E2FEE6707386}" destId="{96C9A5E8-EA1C-470D-9217-AAED3BABA5C8}" srcOrd="1" destOrd="0" presId="urn:microsoft.com/office/officeart/2005/8/layout/matrix1"/>
    <dgm:cxn modelId="{403A68DB-1C80-4236-A211-ACBBEE728D18}" srcId="{01D02C6F-B852-43A3-AD46-4DED5092921E}" destId="{287B27B6-F83F-402C-B8C5-E2FEE6707386}" srcOrd="2" destOrd="0" parTransId="{815F8D6D-6462-40CF-BBC1-394FB013D967}" sibTransId="{B527F54E-2FD5-44E3-B85F-859DCCA90E78}"/>
    <dgm:cxn modelId="{1745E9E0-09B0-44D4-8E08-C6FCCF6BCD1A}" type="presOf" srcId="{287B27B6-F83F-402C-B8C5-E2FEE6707386}" destId="{10190F5C-F5DF-41B3-821B-E6B0F625FCC0}" srcOrd="0" destOrd="0" presId="urn:microsoft.com/office/officeart/2005/8/layout/matrix1"/>
    <dgm:cxn modelId="{64AFF394-DB12-4221-A6BB-7D08393E0EF9}" type="presParOf" srcId="{687DA9E7-F46D-40CA-997B-F78A6DFF6069}" destId="{52B45B31-8AAB-41B9-90BA-531EB3B8E948}" srcOrd="0" destOrd="0" presId="urn:microsoft.com/office/officeart/2005/8/layout/matrix1"/>
    <dgm:cxn modelId="{0B346F41-AD4F-499E-8B95-4BAB5639CDAF}" type="presParOf" srcId="{52B45B31-8AAB-41B9-90BA-531EB3B8E948}" destId="{0A7F32E5-748B-4289-8846-176F160519B4}" srcOrd="0" destOrd="0" presId="urn:microsoft.com/office/officeart/2005/8/layout/matrix1"/>
    <dgm:cxn modelId="{6DF23897-057D-4149-A703-D3A018E67922}" type="presParOf" srcId="{52B45B31-8AAB-41B9-90BA-531EB3B8E948}" destId="{6F786F71-F382-4D6E-A938-D68F217F4C3E}" srcOrd="1" destOrd="0" presId="urn:microsoft.com/office/officeart/2005/8/layout/matrix1"/>
    <dgm:cxn modelId="{B0BA35F6-B565-4DBE-9864-5293E55ECA28}" type="presParOf" srcId="{52B45B31-8AAB-41B9-90BA-531EB3B8E948}" destId="{4C4D6043-5991-4B79-9EDF-DA6E292B30CE}" srcOrd="2" destOrd="0" presId="urn:microsoft.com/office/officeart/2005/8/layout/matrix1"/>
    <dgm:cxn modelId="{13E5AD46-FACF-4880-B57B-A284832FB382}" type="presParOf" srcId="{52B45B31-8AAB-41B9-90BA-531EB3B8E948}" destId="{7C33C9D5-4FF1-4F17-93B2-FC8B2AF2BE76}" srcOrd="3" destOrd="0" presId="urn:microsoft.com/office/officeart/2005/8/layout/matrix1"/>
    <dgm:cxn modelId="{1210D55E-DC69-4585-9A88-B8A10A8658A7}" type="presParOf" srcId="{52B45B31-8AAB-41B9-90BA-531EB3B8E948}" destId="{10190F5C-F5DF-41B3-821B-E6B0F625FCC0}" srcOrd="4" destOrd="0" presId="urn:microsoft.com/office/officeart/2005/8/layout/matrix1"/>
    <dgm:cxn modelId="{3E9A4802-AD36-4475-9587-E1FC679CF670}" type="presParOf" srcId="{52B45B31-8AAB-41B9-90BA-531EB3B8E948}" destId="{96C9A5E8-EA1C-470D-9217-AAED3BABA5C8}" srcOrd="5" destOrd="0" presId="urn:microsoft.com/office/officeart/2005/8/layout/matrix1"/>
    <dgm:cxn modelId="{8FB4F06B-057C-4334-972A-C60B9693F4F1}" type="presParOf" srcId="{52B45B31-8AAB-41B9-90BA-531EB3B8E948}" destId="{3485C7CD-45A2-42C8-94C7-9D7F2520C405}" srcOrd="6" destOrd="0" presId="urn:microsoft.com/office/officeart/2005/8/layout/matrix1"/>
    <dgm:cxn modelId="{CCE9D55F-A18E-4C7F-90DA-A0F73C572BC4}" type="presParOf" srcId="{52B45B31-8AAB-41B9-90BA-531EB3B8E948}" destId="{EBBE4FBD-FD02-4BFC-A4A7-D60BB3C58978}" srcOrd="7" destOrd="0" presId="urn:microsoft.com/office/officeart/2005/8/layout/matrix1"/>
    <dgm:cxn modelId="{CBAB8C13-3463-4D49-B41C-B345BFF1A578}" type="presParOf" srcId="{687DA9E7-F46D-40CA-997B-F78A6DFF6069}" destId="{DF8A2999-8C43-4C48-8F7C-C62D04082545}"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AA2524-844C-41F4-B4CC-42B8685540A1}"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DFD63D52-FA58-4444-A3AA-3D21E4D90BC7}">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Information Gathering</a:t>
          </a:r>
        </a:p>
      </dgm:t>
    </dgm:pt>
    <dgm:pt modelId="{F21EF845-5335-4705-8400-AF0C5F5F3B89}" type="parTrans" cxnId="{4A8DEC64-CDF0-43BD-AEDE-2AD962E546AD}">
      <dgm:prSet/>
      <dgm:spPr/>
      <dgm:t>
        <a:bodyPr/>
        <a:lstStyle/>
        <a:p>
          <a:endParaRPr lang="en-GB"/>
        </a:p>
      </dgm:t>
    </dgm:pt>
    <dgm:pt modelId="{6D3F0625-EF50-43E0-A1FD-740122ACF144}" type="sibTrans" cxnId="{4A8DEC64-CDF0-43BD-AEDE-2AD962E546AD}">
      <dgm:prSet/>
      <dgm:spPr/>
      <dgm:t>
        <a:bodyPr/>
        <a:lstStyle/>
        <a:p>
          <a:endParaRPr lang="en-GB"/>
        </a:p>
      </dgm:t>
    </dgm:pt>
    <dgm:pt modelId="{F91B9ABB-9D3A-4B54-9C56-6278A0F852FB}">
      <dgm:prSet phldrT="[Text]" custT="1"/>
      <dgm:spPr/>
      <dgm:t>
        <a:bodyPr/>
        <a:lstStyle/>
        <a:p>
          <a:r>
            <a:rPr lang="en-GB" sz="2300" dirty="0">
              <a:solidFill>
                <a:schemeClr val="tx1"/>
              </a:solidFill>
            </a:rPr>
            <a:t>Assessment &amp; evaluation of available information</a:t>
          </a:r>
        </a:p>
        <a:p>
          <a:r>
            <a:rPr lang="en-GB" sz="2300" dirty="0">
              <a:solidFill>
                <a:schemeClr val="tx1"/>
              </a:solidFill>
            </a:rPr>
            <a:t>Interpret the information &amp; identify gaps</a:t>
          </a:r>
        </a:p>
        <a:p>
          <a:r>
            <a:rPr lang="en-GB" sz="2300" dirty="0">
              <a:solidFill>
                <a:schemeClr val="tx1"/>
              </a:solidFill>
            </a:rPr>
            <a:t>How can you fill the gaps – seek further information</a:t>
          </a:r>
        </a:p>
        <a:p>
          <a:r>
            <a:rPr lang="en-GB" sz="2300" dirty="0">
              <a:solidFill>
                <a:schemeClr val="tx1"/>
              </a:solidFill>
            </a:rPr>
            <a:t>Consider using a hypothesis for the gaps</a:t>
          </a:r>
        </a:p>
      </dgm:t>
    </dgm:pt>
    <dgm:pt modelId="{E5DEC83D-A954-4F39-82B9-AE42C9CD807B}" type="parTrans" cxnId="{AE4D90ED-E7BD-40A7-B0DC-93A6CDBEF44B}">
      <dgm:prSet/>
      <dgm:spPr/>
      <dgm:t>
        <a:bodyPr/>
        <a:lstStyle/>
        <a:p>
          <a:endParaRPr lang="en-GB"/>
        </a:p>
      </dgm:t>
    </dgm:pt>
    <dgm:pt modelId="{E69468FD-9F8C-425B-8D72-039BD92BF8E0}" type="sibTrans" cxnId="{AE4D90ED-E7BD-40A7-B0DC-93A6CDBEF44B}">
      <dgm:prSet/>
      <dgm:spPr/>
      <dgm:t>
        <a:bodyPr/>
        <a:lstStyle/>
        <a:p>
          <a:endParaRPr lang="en-GB"/>
        </a:p>
      </dgm:t>
    </dgm:pt>
    <dgm:pt modelId="{4C79D289-D797-4426-A183-FC4D782417B9}">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Developing Hypothesis</a:t>
          </a:r>
        </a:p>
      </dgm:t>
    </dgm:pt>
    <dgm:pt modelId="{1C93D4FB-0216-44AF-9AE3-D606547BBF7E}" type="parTrans" cxnId="{F54A1DE9-4D5A-4AF7-8EE1-8F441C5C4D77}">
      <dgm:prSet/>
      <dgm:spPr/>
      <dgm:t>
        <a:bodyPr/>
        <a:lstStyle/>
        <a:p>
          <a:endParaRPr lang="en-GB"/>
        </a:p>
      </dgm:t>
    </dgm:pt>
    <dgm:pt modelId="{9A27194B-1B8C-466D-83BE-4E2B25D4EB5C}" type="sibTrans" cxnId="{F54A1DE9-4D5A-4AF7-8EE1-8F441C5C4D77}">
      <dgm:prSet/>
      <dgm:spPr/>
      <dgm:t>
        <a:bodyPr/>
        <a:lstStyle/>
        <a:p>
          <a:endParaRPr lang="en-GB"/>
        </a:p>
      </dgm:t>
    </dgm:pt>
    <dgm:pt modelId="{40F0DE06-6FEB-4E3B-97FA-2E09FF7A5AAF}">
      <dgm:prSet phldrT="[Text]" custT="1"/>
      <dgm:spPr/>
      <dgm:t>
        <a:bodyPr/>
        <a:lstStyle/>
        <a:p>
          <a:r>
            <a:rPr lang="en-GB" sz="2300" dirty="0">
              <a:solidFill>
                <a:schemeClr val="tx1"/>
              </a:solidFill>
            </a:rPr>
            <a:t>Reasonable interpretation</a:t>
          </a:r>
        </a:p>
        <a:p>
          <a:r>
            <a:rPr lang="en-GB" sz="2300" dirty="0">
              <a:solidFill>
                <a:schemeClr val="tx1"/>
              </a:solidFill>
            </a:rPr>
            <a:t>Most logical explanation</a:t>
          </a:r>
        </a:p>
        <a:p>
          <a:r>
            <a:rPr lang="en-GB" sz="2300" dirty="0">
              <a:solidFill>
                <a:schemeClr val="tx1"/>
              </a:solidFill>
            </a:rPr>
            <a:t>Is there more than one likely explanation</a:t>
          </a:r>
        </a:p>
        <a:p>
          <a:r>
            <a:rPr lang="en-GB" sz="2300" dirty="0">
              <a:solidFill>
                <a:schemeClr val="tx1"/>
              </a:solidFill>
            </a:rPr>
            <a:t>Do you need to seek assistance?</a:t>
          </a:r>
        </a:p>
      </dgm:t>
    </dgm:pt>
    <dgm:pt modelId="{DF4F9521-FCA9-4C1C-97F5-1C8BCED808B7}" type="parTrans" cxnId="{908A2139-49FB-4942-8211-51EBA220BE95}">
      <dgm:prSet/>
      <dgm:spPr/>
      <dgm:t>
        <a:bodyPr/>
        <a:lstStyle/>
        <a:p>
          <a:endParaRPr lang="en-GB"/>
        </a:p>
      </dgm:t>
    </dgm:pt>
    <dgm:pt modelId="{CAD44901-F797-4DEC-815D-067B20BBA0C6}" type="sibTrans" cxnId="{908A2139-49FB-4942-8211-51EBA220BE95}">
      <dgm:prSet/>
      <dgm:spPr/>
      <dgm:t>
        <a:bodyPr/>
        <a:lstStyle/>
        <a:p>
          <a:endParaRPr lang="en-GB"/>
        </a:p>
      </dgm:t>
    </dgm:pt>
    <dgm:pt modelId="{B85049CB-9C78-48A3-A77D-3CCA1686C739}">
      <dgm:prSet phldrT="[Text]" custT="1"/>
      <dgm:spPr>
        <a:solidFill>
          <a:schemeClr val="accent2">
            <a:lumMod val="60000"/>
            <a:lumOff val="40000"/>
          </a:schemeClr>
        </a:solidFill>
        <a:ln>
          <a:solidFill>
            <a:schemeClr val="tx1"/>
          </a:solidFill>
        </a:ln>
      </dgm:spPr>
      <dgm:t>
        <a:bodyPr/>
        <a:lstStyle/>
        <a:p>
          <a:r>
            <a:rPr lang="en-GB" sz="2800" b="1" dirty="0">
              <a:solidFill>
                <a:schemeClr val="tx1"/>
              </a:solidFill>
            </a:rPr>
            <a:t>Test Hypothesis</a:t>
          </a:r>
        </a:p>
      </dgm:t>
    </dgm:pt>
    <dgm:pt modelId="{ACC4E4D8-FABD-4960-AA8D-0866DB228CC8}" type="parTrans" cxnId="{CCECAD35-B181-491F-971A-1FDEC51FC9A5}">
      <dgm:prSet/>
      <dgm:spPr/>
      <dgm:t>
        <a:bodyPr/>
        <a:lstStyle/>
        <a:p>
          <a:endParaRPr lang="en-GB"/>
        </a:p>
      </dgm:t>
    </dgm:pt>
    <dgm:pt modelId="{46D42C60-3002-42BC-BB16-C0546CD50F17}" type="sibTrans" cxnId="{CCECAD35-B181-491F-971A-1FDEC51FC9A5}">
      <dgm:prSet/>
      <dgm:spPr/>
      <dgm:t>
        <a:bodyPr/>
        <a:lstStyle/>
        <a:p>
          <a:endParaRPr lang="en-GB"/>
        </a:p>
      </dgm:t>
    </dgm:pt>
    <dgm:pt modelId="{3597F4B1-72A5-4C4E-8DD8-66B098CF3861}">
      <dgm:prSet phldrT="[Text]" custT="1"/>
      <dgm:spPr/>
      <dgm:t>
        <a:bodyPr/>
        <a:lstStyle/>
        <a:p>
          <a:r>
            <a:rPr lang="en-GB" sz="2300" dirty="0">
              <a:solidFill>
                <a:schemeClr val="tx1"/>
              </a:solidFill>
            </a:rPr>
            <a:t>Generate further information/ lines of enquiry</a:t>
          </a:r>
        </a:p>
        <a:p>
          <a:r>
            <a:rPr lang="en-GB" sz="2300" dirty="0">
              <a:solidFill>
                <a:schemeClr val="tx1"/>
              </a:solidFill>
            </a:rPr>
            <a:t>Discount other hypotheses</a:t>
          </a:r>
        </a:p>
        <a:p>
          <a:r>
            <a:rPr lang="en-GB" sz="2300" dirty="0">
              <a:solidFill>
                <a:schemeClr val="tx1"/>
              </a:solidFill>
            </a:rPr>
            <a:t>Review</a:t>
          </a:r>
        </a:p>
      </dgm:t>
    </dgm:pt>
    <dgm:pt modelId="{4C5A6C98-2B05-4316-9097-78DB5E56214A}" type="parTrans" cxnId="{E5FAFE45-BA2D-4D95-BE35-98045D126CF5}">
      <dgm:prSet/>
      <dgm:spPr/>
      <dgm:t>
        <a:bodyPr/>
        <a:lstStyle/>
        <a:p>
          <a:endParaRPr lang="en-GB"/>
        </a:p>
      </dgm:t>
    </dgm:pt>
    <dgm:pt modelId="{738C2505-B550-42BB-9916-85C4E7E83D4C}" type="sibTrans" cxnId="{E5FAFE45-BA2D-4D95-BE35-98045D126CF5}">
      <dgm:prSet/>
      <dgm:spPr/>
      <dgm:t>
        <a:bodyPr/>
        <a:lstStyle/>
        <a:p>
          <a:endParaRPr lang="en-GB"/>
        </a:p>
      </dgm:t>
    </dgm:pt>
    <dgm:pt modelId="{97676C36-18CA-4D95-8BC2-F352F44FD900}" type="pres">
      <dgm:prSet presAssocID="{5BAA2524-844C-41F4-B4CC-42B8685540A1}" presName="Name0" presStyleCnt="0">
        <dgm:presLayoutVars>
          <dgm:dir/>
          <dgm:animLvl val="lvl"/>
          <dgm:resizeHandles val="exact"/>
        </dgm:presLayoutVars>
      </dgm:prSet>
      <dgm:spPr/>
    </dgm:pt>
    <dgm:pt modelId="{50269F71-B5E8-42E4-A1EF-E0AFAC150B2C}" type="pres">
      <dgm:prSet presAssocID="{DFD63D52-FA58-4444-A3AA-3D21E4D90BC7}" presName="compositeNode" presStyleCnt="0">
        <dgm:presLayoutVars>
          <dgm:bulletEnabled val="1"/>
        </dgm:presLayoutVars>
      </dgm:prSet>
      <dgm:spPr/>
    </dgm:pt>
    <dgm:pt modelId="{72688219-FBD5-45BF-A59B-8BDD11C91813}" type="pres">
      <dgm:prSet presAssocID="{DFD63D52-FA58-4444-A3AA-3D21E4D90BC7}" presName="bgRect" presStyleLbl="node1" presStyleIdx="0" presStyleCnt="3" custScaleY="104724"/>
      <dgm:spPr/>
    </dgm:pt>
    <dgm:pt modelId="{FBE7AA77-E55E-408A-B588-70E10275BA42}" type="pres">
      <dgm:prSet presAssocID="{DFD63D52-FA58-4444-A3AA-3D21E4D90BC7}" presName="parentNode" presStyleLbl="node1" presStyleIdx="0" presStyleCnt="3">
        <dgm:presLayoutVars>
          <dgm:chMax val="0"/>
          <dgm:bulletEnabled val="1"/>
        </dgm:presLayoutVars>
      </dgm:prSet>
      <dgm:spPr/>
    </dgm:pt>
    <dgm:pt modelId="{F2E48339-EC21-4D28-BB93-87F0292B28E1}" type="pres">
      <dgm:prSet presAssocID="{DFD63D52-FA58-4444-A3AA-3D21E4D90BC7}" presName="childNode" presStyleLbl="node1" presStyleIdx="0" presStyleCnt="3">
        <dgm:presLayoutVars>
          <dgm:bulletEnabled val="1"/>
        </dgm:presLayoutVars>
      </dgm:prSet>
      <dgm:spPr/>
    </dgm:pt>
    <dgm:pt modelId="{017691D5-B754-4F02-9A28-03288E2B5D48}" type="pres">
      <dgm:prSet presAssocID="{6D3F0625-EF50-43E0-A1FD-740122ACF144}" presName="hSp" presStyleCnt="0"/>
      <dgm:spPr/>
    </dgm:pt>
    <dgm:pt modelId="{3808C8BB-763F-44A1-9321-842555692411}" type="pres">
      <dgm:prSet presAssocID="{6D3F0625-EF50-43E0-A1FD-740122ACF144}" presName="vProcSp" presStyleCnt="0"/>
      <dgm:spPr/>
    </dgm:pt>
    <dgm:pt modelId="{507A51EA-EBB3-4B3C-95E6-75CC63E50E5B}" type="pres">
      <dgm:prSet presAssocID="{6D3F0625-EF50-43E0-A1FD-740122ACF144}" presName="vSp1" presStyleCnt="0"/>
      <dgm:spPr/>
    </dgm:pt>
    <dgm:pt modelId="{417503F9-6F7C-4EAF-A18C-FE32244EF1BF}" type="pres">
      <dgm:prSet presAssocID="{6D3F0625-EF50-43E0-A1FD-740122ACF144}" presName="simulatedConn" presStyleLbl="solidFgAcc1" presStyleIdx="0" presStyleCnt="2"/>
      <dgm:spPr>
        <a:solidFill>
          <a:schemeClr val="accent2">
            <a:lumMod val="75000"/>
          </a:schemeClr>
        </a:solidFill>
        <a:ln>
          <a:solidFill>
            <a:schemeClr val="tx1"/>
          </a:solidFill>
        </a:ln>
      </dgm:spPr>
    </dgm:pt>
    <dgm:pt modelId="{4ADE3DE2-2536-40A1-BD09-C0010FF2CED9}" type="pres">
      <dgm:prSet presAssocID="{6D3F0625-EF50-43E0-A1FD-740122ACF144}" presName="vSp2" presStyleCnt="0"/>
      <dgm:spPr/>
    </dgm:pt>
    <dgm:pt modelId="{62A49BBA-2365-43F8-8C02-55125F177867}" type="pres">
      <dgm:prSet presAssocID="{6D3F0625-EF50-43E0-A1FD-740122ACF144}" presName="sibTrans" presStyleCnt="0"/>
      <dgm:spPr/>
    </dgm:pt>
    <dgm:pt modelId="{2870810A-5BB4-4F54-A1BF-6D52350EC2DA}" type="pres">
      <dgm:prSet presAssocID="{4C79D289-D797-4426-A183-FC4D782417B9}" presName="compositeNode" presStyleCnt="0">
        <dgm:presLayoutVars>
          <dgm:bulletEnabled val="1"/>
        </dgm:presLayoutVars>
      </dgm:prSet>
      <dgm:spPr/>
    </dgm:pt>
    <dgm:pt modelId="{2F9FEC5C-F0E6-40D7-A60B-D8124B08FA83}" type="pres">
      <dgm:prSet presAssocID="{4C79D289-D797-4426-A183-FC4D782417B9}" presName="bgRect" presStyleLbl="node1" presStyleIdx="1" presStyleCnt="3" custScaleY="104070"/>
      <dgm:spPr/>
    </dgm:pt>
    <dgm:pt modelId="{DF597982-F3C6-4BD9-8E53-983B72CA24E9}" type="pres">
      <dgm:prSet presAssocID="{4C79D289-D797-4426-A183-FC4D782417B9}" presName="parentNode" presStyleLbl="node1" presStyleIdx="1" presStyleCnt="3">
        <dgm:presLayoutVars>
          <dgm:chMax val="0"/>
          <dgm:bulletEnabled val="1"/>
        </dgm:presLayoutVars>
      </dgm:prSet>
      <dgm:spPr/>
    </dgm:pt>
    <dgm:pt modelId="{D27FF3DC-B01E-4671-98B0-7B40981393DF}" type="pres">
      <dgm:prSet presAssocID="{4C79D289-D797-4426-A183-FC4D782417B9}" presName="childNode" presStyleLbl="node1" presStyleIdx="1" presStyleCnt="3">
        <dgm:presLayoutVars>
          <dgm:bulletEnabled val="1"/>
        </dgm:presLayoutVars>
      </dgm:prSet>
      <dgm:spPr/>
    </dgm:pt>
    <dgm:pt modelId="{995EFFFA-7AF3-44F0-829C-B9E3FB84EA1A}" type="pres">
      <dgm:prSet presAssocID="{9A27194B-1B8C-466D-83BE-4E2B25D4EB5C}" presName="hSp" presStyleCnt="0"/>
      <dgm:spPr/>
    </dgm:pt>
    <dgm:pt modelId="{1DD261E3-2CC2-4420-B4B8-EC03A16365CD}" type="pres">
      <dgm:prSet presAssocID="{9A27194B-1B8C-466D-83BE-4E2B25D4EB5C}" presName="vProcSp" presStyleCnt="0"/>
      <dgm:spPr/>
    </dgm:pt>
    <dgm:pt modelId="{0F6DC010-C898-4BBE-B7EB-3113D86889AF}" type="pres">
      <dgm:prSet presAssocID="{9A27194B-1B8C-466D-83BE-4E2B25D4EB5C}" presName="vSp1" presStyleCnt="0"/>
      <dgm:spPr/>
    </dgm:pt>
    <dgm:pt modelId="{8DF6EFDD-6550-41C3-A2CD-0374AE8DD974}" type="pres">
      <dgm:prSet presAssocID="{9A27194B-1B8C-466D-83BE-4E2B25D4EB5C}" presName="simulatedConn" presStyleLbl="solidFgAcc1" presStyleIdx="1" presStyleCnt="2"/>
      <dgm:spPr>
        <a:solidFill>
          <a:schemeClr val="accent2">
            <a:lumMod val="75000"/>
          </a:schemeClr>
        </a:solidFill>
        <a:ln>
          <a:solidFill>
            <a:schemeClr val="tx1"/>
          </a:solidFill>
        </a:ln>
      </dgm:spPr>
    </dgm:pt>
    <dgm:pt modelId="{847C3DDD-7D7E-4E7B-A26C-616CE9825E65}" type="pres">
      <dgm:prSet presAssocID="{9A27194B-1B8C-466D-83BE-4E2B25D4EB5C}" presName="vSp2" presStyleCnt="0"/>
      <dgm:spPr/>
    </dgm:pt>
    <dgm:pt modelId="{015FF595-9CB4-4FC6-9E26-F6603AA86A21}" type="pres">
      <dgm:prSet presAssocID="{9A27194B-1B8C-466D-83BE-4E2B25D4EB5C}" presName="sibTrans" presStyleCnt="0"/>
      <dgm:spPr/>
    </dgm:pt>
    <dgm:pt modelId="{E6E6AED8-7125-45AA-8AB5-08476EBDFA47}" type="pres">
      <dgm:prSet presAssocID="{B85049CB-9C78-48A3-A77D-3CCA1686C739}" presName="compositeNode" presStyleCnt="0">
        <dgm:presLayoutVars>
          <dgm:bulletEnabled val="1"/>
        </dgm:presLayoutVars>
      </dgm:prSet>
      <dgm:spPr/>
    </dgm:pt>
    <dgm:pt modelId="{A7EB5F93-AE0E-4A34-B390-3C0BCF59E006}" type="pres">
      <dgm:prSet presAssocID="{B85049CB-9C78-48A3-A77D-3CCA1686C739}" presName="bgRect" presStyleLbl="node1" presStyleIdx="2" presStyleCnt="3" custScaleY="104810"/>
      <dgm:spPr/>
    </dgm:pt>
    <dgm:pt modelId="{9A1A3FA0-9B2C-4556-B788-3D4FD37E6573}" type="pres">
      <dgm:prSet presAssocID="{B85049CB-9C78-48A3-A77D-3CCA1686C739}" presName="parentNode" presStyleLbl="node1" presStyleIdx="2" presStyleCnt="3">
        <dgm:presLayoutVars>
          <dgm:chMax val="0"/>
          <dgm:bulletEnabled val="1"/>
        </dgm:presLayoutVars>
      </dgm:prSet>
      <dgm:spPr/>
    </dgm:pt>
    <dgm:pt modelId="{F6609BC0-ACF8-4420-A3C8-EC722530B579}" type="pres">
      <dgm:prSet presAssocID="{B85049CB-9C78-48A3-A77D-3CCA1686C739}" presName="childNode" presStyleLbl="node1" presStyleIdx="2" presStyleCnt="3">
        <dgm:presLayoutVars>
          <dgm:bulletEnabled val="1"/>
        </dgm:presLayoutVars>
      </dgm:prSet>
      <dgm:spPr/>
    </dgm:pt>
  </dgm:ptLst>
  <dgm:cxnLst>
    <dgm:cxn modelId="{CCECAD35-B181-491F-971A-1FDEC51FC9A5}" srcId="{5BAA2524-844C-41F4-B4CC-42B8685540A1}" destId="{B85049CB-9C78-48A3-A77D-3CCA1686C739}" srcOrd="2" destOrd="0" parTransId="{ACC4E4D8-FABD-4960-AA8D-0866DB228CC8}" sibTransId="{46D42C60-3002-42BC-BB16-C0546CD50F17}"/>
    <dgm:cxn modelId="{AF01A337-FDFA-40B5-8EBB-B2715852C0DA}" type="presOf" srcId="{B85049CB-9C78-48A3-A77D-3CCA1686C739}" destId="{9A1A3FA0-9B2C-4556-B788-3D4FD37E6573}" srcOrd="1" destOrd="0" presId="urn:microsoft.com/office/officeart/2005/8/layout/hProcess7"/>
    <dgm:cxn modelId="{908A2139-49FB-4942-8211-51EBA220BE95}" srcId="{4C79D289-D797-4426-A183-FC4D782417B9}" destId="{40F0DE06-6FEB-4E3B-97FA-2E09FF7A5AAF}" srcOrd="0" destOrd="0" parTransId="{DF4F9521-FCA9-4C1C-97F5-1C8BCED808B7}" sibTransId="{CAD44901-F797-4DEC-815D-067B20BBA0C6}"/>
    <dgm:cxn modelId="{4A8DEC64-CDF0-43BD-AEDE-2AD962E546AD}" srcId="{5BAA2524-844C-41F4-B4CC-42B8685540A1}" destId="{DFD63D52-FA58-4444-A3AA-3D21E4D90BC7}" srcOrd="0" destOrd="0" parTransId="{F21EF845-5335-4705-8400-AF0C5F5F3B89}" sibTransId="{6D3F0625-EF50-43E0-A1FD-740122ACF144}"/>
    <dgm:cxn modelId="{35CF1145-E159-40E5-A40C-EC68D1D81A8F}" type="presOf" srcId="{B85049CB-9C78-48A3-A77D-3CCA1686C739}" destId="{A7EB5F93-AE0E-4A34-B390-3C0BCF59E006}" srcOrd="0" destOrd="0" presId="urn:microsoft.com/office/officeart/2005/8/layout/hProcess7"/>
    <dgm:cxn modelId="{E5FAFE45-BA2D-4D95-BE35-98045D126CF5}" srcId="{B85049CB-9C78-48A3-A77D-3CCA1686C739}" destId="{3597F4B1-72A5-4C4E-8DD8-66B098CF3861}" srcOrd="0" destOrd="0" parTransId="{4C5A6C98-2B05-4316-9097-78DB5E56214A}" sibTransId="{738C2505-B550-42BB-9916-85C4E7E83D4C}"/>
    <dgm:cxn modelId="{6D9C5970-340C-45B0-A75D-D3EC06FCEFFA}" type="presOf" srcId="{4C79D289-D797-4426-A183-FC4D782417B9}" destId="{2F9FEC5C-F0E6-40D7-A60B-D8124B08FA83}" srcOrd="0" destOrd="0" presId="urn:microsoft.com/office/officeart/2005/8/layout/hProcess7"/>
    <dgm:cxn modelId="{CA61B882-55DD-40A0-864E-74404EB8223A}" type="presOf" srcId="{4C79D289-D797-4426-A183-FC4D782417B9}" destId="{DF597982-F3C6-4BD9-8E53-983B72CA24E9}" srcOrd="1" destOrd="0" presId="urn:microsoft.com/office/officeart/2005/8/layout/hProcess7"/>
    <dgm:cxn modelId="{82C7288A-518C-4CBF-890B-661EC32D01E4}" type="presOf" srcId="{DFD63D52-FA58-4444-A3AA-3D21E4D90BC7}" destId="{FBE7AA77-E55E-408A-B588-70E10275BA42}" srcOrd="1" destOrd="0" presId="urn:microsoft.com/office/officeart/2005/8/layout/hProcess7"/>
    <dgm:cxn modelId="{3ED5188C-538C-4637-95F5-6A69D7830EE5}" type="presOf" srcId="{5BAA2524-844C-41F4-B4CC-42B8685540A1}" destId="{97676C36-18CA-4D95-8BC2-F352F44FD900}" srcOrd="0" destOrd="0" presId="urn:microsoft.com/office/officeart/2005/8/layout/hProcess7"/>
    <dgm:cxn modelId="{14861E93-A69C-4111-90D6-F35A52306557}" type="presOf" srcId="{F91B9ABB-9D3A-4B54-9C56-6278A0F852FB}" destId="{F2E48339-EC21-4D28-BB93-87F0292B28E1}" srcOrd="0" destOrd="0" presId="urn:microsoft.com/office/officeart/2005/8/layout/hProcess7"/>
    <dgm:cxn modelId="{16F88CB0-82FA-415D-B539-D4D9E6C1DEB0}" type="presOf" srcId="{3597F4B1-72A5-4C4E-8DD8-66B098CF3861}" destId="{F6609BC0-ACF8-4420-A3C8-EC722530B579}" srcOrd="0" destOrd="0" presId="urn:microsoft.com/office/officeart/2005/8/layout/hProcess7"/>
    <dgm:cxn modelId="{E52580C9-055E-49BC-B534-71DD6F0162CC}" type="presOf" srcId="{DFD63D52-FA58-4444-A3AA-3D21E4D90BC7}" destId="{72688219-FBD5-45BF-A59B-8BDD11C91813}" srcOrd="0" destOrd="0" presId="urn:microsoft.com/office/officeart/2005/8/layout/hProcess7"/>
    <dgm:cxn modelId="{865984DF-5A0B-4E60-BED4-134CE14D23D9}" type="presOf" srcId="{40F0DE06-6FEB-4E3B-97FA-2E09FF7A5AAF}" destId="{D27FF3DC-B01E-4671-98B0-7B40981393DF}" srcOrd="0" destOrd="0" presId="urn:microsoft.com/office/officeart/2005/8/layout/hProcess7"/>
    <dgm:cxn modelId="{F54A1DE9-4D5A-4AF7-8EE1-8F441C5C4D77}" srcId="{5BAA2524-844C-41F4-B4CC-42B8685540A1}" destId="{4C79D289-D797-4426-A183-FC4D782417B9}" srcOrd="1" destOrd="0" parTransId="{1C93D4FB-0216-44AF-9AE3-D606547BBF7E}" sibTransId="{9A27194B-1B8C-466D-83BE-4E2B25D4EB5C}"/>
    <dgm:cxn modelId="{AE4D90ED-E7BD-40A7-B0DC-93A6CDBEF44B}" srcId="{DFD63D52-FA58-4444-A3AA-3D21E4D90BC7}" destId="{F91B9ABB-9D3A-4B54-9C56-6278A0F852FB}" srcOrd="0" destOrd="0" parTransId="{E5DEC83D-A954-4F39-82B9-AE42C9CD807B}" sibTransId="{E69468FD-9F8C-425B-8D72-039BD92BF8E0}"/>
    <dgm:cxn modelId="{98747712-427B-401E-A606-0D6D115824BC}" type="presParOf" srcId="{97676C36-18CA-4D95-8BC2-F352F44FD900}" destId="{50269F71-B5E8-42E4-A1EF-E0AFAC150B2C}" srcOrd="0" destOrd="0" presId="urn:microsoft.com/office/officeart/2005/8/layout/hProcess7"/>
    <dgm:cxn modelId="{F2C22AEB-B445-4003-945B-0385F2C28CED}" type="presParOf" srcId="{50269F71-B5E8-42E4-A1EF-E0AFAC150B2C}" destId="{72688219-FBD5-45BF-A59B-8BDD11C91813}" srcOrd="0" destOrd="0" presId="urn:microsoft.com/office/officeart/2005/8/layout/hProcess7"/>
    <dgm:cxn modelId="{8F7E9A48-7A8D-416E-8984-E96ABB2B064B}" type="presParOf" srcId="{50269F71-B5E8-42E4-A1EF-E0AFAC150B2C}" destId="{FBE7AA77-E55E-408A-B588-70E10275BA42}" srcOrd="1" destOrd="0" presId="urn:microsoft.com/office/officeart/2005/8/layout/hProcess7"/>
    <dgm:cxn modelId="{08745B2A-9F99-4449-B9FF-61D30DA37059}" type="presParOf" srcId="{50269F71-B5E8-42E4-A1EF-E0AFAC150B2C}" destId="{F2E48339-EC21-4D28-BB93-87F0292B28E1}" srcOrd="2" destOrd="0" presId="urn:microsoft.com/office/officeart/2005/8/layout/hProcess7"/>
    <dgm:cxn modelId="{2267D241-DA53-4521-86A3-3D65CCFFDD09}" type="presParOf" srcId="{97676C36-18CA-4D95-8BC2-F352F44FD900}" destId="{017691D5-B754-4F02-9A28-03288E2B5D48}" srcOrd="1" destOrd="0" presId="urn:microsoft.com/office/officeart/2005/8/layout/hProcess7"/>
    <dgm:cxn modelId="{B542F667-B548-48E1-8E21-51F18BCF083D}" type="presParOf" srcId="{97676C36-18CA-4D95-8BC2-F352F44FD900}" destId="{3808C8BB-763F-44A1-9321-842555692411}" srcOrd="2" destOrd="0" presId="urn:microsoft.com/office/officeart/2005/8/layout/hProcess7"/>
    <dgm:cxn modelId="{33191730-88FC-4C92-94EA-9DF497B104EE}" type="presParOf" srcId="{3808C8BB-763F-44A1-9321-842555692411}" destId="{507A51EA-EBB3-4B3C-95E6-75CC63E50E5B}" srcOrd="0" destOrd="0" presId="urn:microsoft.com/office/officeart/2005/8/layout/hProcess7"/>
    <dgm:cxn modelId="{133BD8AC-00A9-412B-995A-A649809496B5}" type="presParOf" srcId="{3808C8BB-763F-44A1-9321-842555692411}" destId="{417503F9-6F7C-4EAF-A18C-FE32244EF1BF}" srcOrd="1" destOrd="0" presId="urn:microsoft.com/office/officeart/2005/8/layout/hProcess7"/>
    <dgm:cxn modelId="{FEDE15DA-7BB6-4F53-89D9-02D73159CE7C}" type="presParOf" srcId="{3808C8BB-763F-44A1-9321-842555692411}" destId="{4ADE3DE2-2536-40A1-BD09-C0010FF2CED9}" srcOrd="2" destOrd="0" presId="urn:microsoft.com/office/officeart/2005/8/layout/hProcess7"/>
    <dgm:cxn modelId="{6C6C8D2D-2893-4A66-93CE-5193BADF631F}" type="presParOf" srcId="{97676C36-18CA-4D95-8BC2-F352F44FD900}" destId="{62A49BBA-2365-43F8-8C02-55125F177867}" srcOrd="3" destOrd="0" presId="urn:microsoft.com/office/officeart/2005/8/layout/hProcess7"/>
    <dgm:cxn modelId="{AEFFACED-410A-4057-B9B8-AD636E96F29A}" type="presParOf" srcId="{97676C36-18CA-4D95-8BC2-F352F44FD900}" destId="{2870810A-5BB4-4F54-A1BF-6D52350EC2DA}" srcOrd="4" destOrd="0" presId="urn:microsoft.com/office/officeart/2005/8/layout/hProcess7"/>
    <dgm:cxn modelId="{B4909E9D-42D6-4ECB-8FAF-13452D8D81EF}" type="presParOf" srcId="{2870810A-5BB4-4F54-A1BF-6D52350EC2DA}" destId="{2F9FEC5C-F0E6-40D7-A60B-D8124B08FA83}" srcOrd="0" destOrd="0" presId="urn:microsoft.com/office/officeart/2005/8/layout/hProcess7"/>
    <dgm:cxn modelId="{E9198985-9FE0-4B36-B980-FE091A85DDA7}" type="presParOf" srcId="{2870810A-5BB4-4F54-A1BF-6D52350EC2DA}" destId="{DF597982-F3C6-4BD9-8E53-983B72CA24E9}" srcOrd="1" destOrd="0" presId="urn:microsoft.com/office/officeart/2005/8/layout/hProcess7"/>
    <dgm:cxn modelId="{53B59E3F-F49D-4BEA-BC54-097EF9119824}" type="presParOf" srcId="{2870810A-5BB4-4F54-A1BF-6D52350EC2DA}" destId="{D27FF3DC-B01E-4671-98B0-7B40981393DF}" srcOrd="2" destOrd="0" presId="urn:microsoft.com/office/officeart/2005/8/layout/hProcess7"/>
    <dgm:cxn modelId="{C1E40FAA-F2E4-4F6B-A3B2-56F0917F7D9D}" type="presParOf" srcId="{97676C36-18CA-4D95-8BC2-F352F44FD900}" destId="{995EFFFA-7AF3-44F0-829C-B9E3FB84EA1A}" srcOrd="5" destOrd="0" presId="urn:microsoft.com/office/officeart/2005/8/layout/hProcess7"/>
    <dgm:cxn modelId="{B570F58D-1888-4EE2-A049-98EEA3DB3AEB}" type="presParOf" srcId="{97676C36-18CA-4D95-8BC2-F352F44FD900}" destId="{1DD261E3-2CC2-4420-B4B8-EC03A16365CD}" srcOrd="6" destOrd="0" presId="urn:microsoft.com/office/officeart/2005/8/layout/hProcess7"/>
    <dgm:cxn modelId="{5C98F397-CA40-4379-A084-394E2F6C0610}" type="presParOf" srcId="{1DD261E3-2CC2-4420-B4B8-EC03A16365CD}" destId="{0F6DC010-C898-4BBE-B7EB-3113D86889AF}" srcOrd="0" destOrd="0" presId="urn:microsoft.com/office/officeart/2005/8/layout/hProcess7"/>
    <dgm:cxn modelId="{451ECCEC-D514-455F-8988-D9343D61CE5B}" type="presParOf" srcId="{1DD261E3-2CC2-4420-B4B8-EC03A16365CD}" destId="{8DF6EFDD-6550-41C3-A2CD-0374AE8DD974}" srcOrd="1" destOrd="0" presId="urn:microsoft.com/office/officeart/2005/8/layout/hProcess7"/>
    <dgm:cxn modelId="{3F87462F-909A-4453-B795-311E8BECF6B1}" type="presParOf" srcId="{1DD261E3-2CC2-4420-B4B8-EC03A16365CD}" destId="{847C3DDD-7D7E-4E7B-A26C-616CE9825E65}" srcOrd="2" destOrd="0" presId="urn:microsoft.com/office/officeart/2005/8/layout/hProcess7"/>
    <dgm:cxn modelId="{0CDDB0E9-0D4A-4FD4-94BD-941F60E4C348}" type="presParOf" srcId="{97676C36-18CA-4D95-8BC2-F352F44FD900}" destId="{015FF595-9CB4-4FC6-9E26-F6603AA86A21}" srcOrd="7" destOrd="0" presId="urn:microsoft.com/office/officeart/2005/8/layout/hProcess7"/>
    <dgm:cxn modelId="{7202065F-DAE9-4605-B906-9A6971639895}" type="presParOf" srcId="{97676C36-18CA-4D95-8BC2-F352F44FD900}" destId="{E6E6AED8-7125-45AA-8AB5-08476EBDFA47}" srcOrd="8" destOrd="0" presId="urn:microsoft.com/office/officeart/2005/8/layout/hProcess7"/>
    <dgm:cxn modelId="{1575A3D4-407D-4AAA-AFC1-C700233A28AF}" type="presParOf" srcId="{E6E6AED8-7125-45AA-8AB5-08476EBDFA47}" destId="{A7EB5F93-AE0E-4A34-B390-3C0BCF59E006}" srcOrd="0" destOrd="0" presId="urn:microsoft.com/office/officeart/2005/8/layout/hProcess7"/>
    <dgm:cxn modelId="{3766A56A-E23C-4E07-A5F7-A6CCD50AFE39}" type="presParOf" srcId="{E6E6AED8-7125-45AA-8AB5-08476EBDFA47}" destId="{9A1A3FA0-9B2C-4556-B788-3D4FD37E6573}" srcOrd="1" destOrd="0" presId="urn:microsoft.com/office/officeart/2005/8/layout/hProcess7"/>
    <dgm:cxn modelId="{B84ABAD8-DC28-4EE7-A84E-D6603D504B40}" type="presParOf" srcId="{E6E6AED8-7125-45AA-8AB5-08476EBDFA47}" destId="{F6609BC0-ACF8-4420-A3C8-EC722530B579}"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EDBDDE-162A-4F06-9C09-FE75D8E59C0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4A0B6E73-6412-4EB4-8B9D-D3CFC1BB63C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Maintaining control</a:t>
          </a:r>
        </a:p>
      </dgm:t>
    </dgm:pt>
    <dgm:pt modelId="{C1FAE7BF-32CF-4FA7-B848-03303A335756}" type="parTrans" cxnId="{1D1219FC-A875-4066-8987-4A84F53D0C8A}">
      <dgm:prSet/>
      <dgm:spPr/>
      <dgm:t>
        <a:bodyPr/>
        <a:lstStyle/>
        <a:p>
          <a:endParaRPr lang="en-GB"/>
        </a:p>
      </dgm:t>
    </dgm:pt>
    <dgm:pt modelId="{CC200CF2-09AE-4D17-BDC3-2205E0AAF2EA}" type="sibTrans" cxnId="{1D1219FC-A875-4066-8987-4A84F53D0C8A}">
      <dgm:prSet/>
      <dgm:spPr>
        <a:solidFill>
          <a:schemeClr val="accent2">
            <a:lumMod val="75000"/>
          </a:schemeClr>
        </a:solidFill>
        <a:ln>
          <a:solidFill>
            <a:schemeClr val="tx1"/>
          </a:solidFill>
        </a:ln>
      </dgm:spPr>
      <dgm:t>
        <a:bodyPr/>
        <a:lstStyle/>
        <a:p>
          <a:endParaRPr lang="en-GB"/>
        </a:p>
      </dgm:t>
    </dgm:pt>
    <dgm:pt modelId="{1C81766A-10F0-4206-9723-EB460016062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People</a:t>
          </a:r>
          <a:r>
            <a:rPr lang="en-GB" sz="2400" dirty="0"/>
            <a:t> </a:t>
          </a:r>
        </a:p>
      </dgm:t>
    </dgm:pt>
    <dgm:pt modelId="{46448BFA-6E6E-4C14-B876-A7A9AFDE7511}" type="parTrans" cxnId="{35D86793-0C43-48C9-A488-404891799557}">
      <dgm:prSet/>
      <dgm:spPr/>
      <dgm:t>
        <a:bodyPr/>
        <a:lstStyle/>
        <a:p>
          <a:endParaRPr lang="en-GB"/>
        </a:p>
      </dgm:t>
    </dgm:pt>
    <dgm:pt modelId="{E3AF9314-8EF7-4557-8051-60C922AA8616}" type="sibTrans" cxnId="{35D86793-0C43-48C9-A488-404891799557}">
      <dgm:prSet/>
      <dgm:spPr>
        <a:solidFill>
          <a:schemeClr val="accent2">
            <a:lumMod val="75000"/>
          </a:schemeClr>
        </a:solidFill>
        <a:ln>
          <a:solidFill>
            <a:schemeClr val="tx1"/>
          </a:solidFill>
        </a:ln>
      </dgm:spPr>
      <dgm:t>
        <a:bodyPr/>
        <a:lstStyle/>
        <a:p>
          <a:endParaRPr lang="en-GB"/>
        </a:p>
      </dgm:t>
    </dgm:pt>
    <dgm:pt modelId="{E3889204-9557-41FE-AD0B-DE0B4FA7C7D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Risks</a:t>
          </a:r>
        </a:p>
      </dgm:t>
    </dgm:pt>
    <dgm:pt modelId="{A8238DE4-5E15-4785-B52A-FA5E82112D44}" type="parTrans" cxnId="{FE9B2FD5-D078-42F5-8D96-71B46ABE8CE3}">
      <dgm:prSet/>
      <dgm:spPr/>
      <dgm:t>
        <a:bodyPr/>
        <a:lstStyle/>
        <a:p>
          <a:endParaRPr lang="en-GB"/>
        </a:p>
      </dgm:t>
    </dgm:pt>
    <dgm:pt modelId="{7153A783-2526-484D-A6FF-60D21AC70A07}" type="sibTrans" cxnId="{FE9B2FD5-D078-42F5-8D96-71B46ABE8CE3}">
      <dgm:prSet/>
      <dgm:spPr>
        <a:solidFill>
          <a:schemeClr val="accent2">
            <a:lumMod val="75000"/>
          </a:schemeClr>
        </a:solidFill>
        <a:ln>
          <a:solidFill>
            <a:schemeClr val="tx1"/>
          </a:solidFill>
        </a:ln>
      </dgm:spPr>
      <dgm:t>
        <a:bodyPr/>
        <a:lstStyle/>
        <a:p>
          <a:endParaRPr lang="en-GB"/>
        </a:p>
      </dgm:t>
    </dgm:pt>
    <dgm:pt modelId="{873D0ADD-696C-4D9B-B810-5FE438EC73A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Exhibits</a:t>
          </a:r>
        </a:p>
      </dgm:t>
    </dgm:pt>
    <dgm:pt modelId="{EBB02C85-D80D-4D49-913C-A621F2A9B667}" type="parTrans" cxnId="{C4C17DF5-15B0-4E55-A945-4CBF7726B86A}">
      <dgm:prSet/>
      <dgm:spPr/>
      <dgm:t>
        <a:bodyPr/>
        <a:lstStyle/>
        <a:p>
          <a:endParaRPr lang="en-GB"/>
        </a:p>
      </dgm:t>
    </dgm:pt>
    <dgm:pt modelId="{9C8A1E96-207E-4521-85EA-69FF20A019DD}" type="sibTrans" cxnId="{C4C17DF5-15B0-4E55-A945-4CBF7726B86A}">
      <dgm:prSet/>
      <dgm:spPr/>
      <dgm:t>
        <a:bodyPr/>
        <a:lstStyle/>
        <a:p>
          <a:endParaRPr lang="en-GB"/>
        </a:p>
      </dgm:t>
    </dgm:pt>
    <dgm:pt modelId="{FD354E55-3EFA-4988-8373-0146296A98AA}" type="pres">
      <dgm:prSet presAssocID="{08EDBDDE-162A-4F06-9C09-FE75D8E59C06}" presName="diagram" presStyleCnt="0">
        <dgm:presLayoutVars>
          <dgm:dir/>
          <dgm:resizeHandles val="exact"/>
        </dgm:presLayoutVars>
      </dgm:prSet>
      <dgm:spPr/>
    </dgm:pt>
    <dgm:pt modelId="{0DA2983A-753B-479B-94D7-83A2D1E675A2}" type="pres">
      <dgm:prSet presAssocID="{4A0B6E73-6412-4EB4-8B9D-D3CFC1BB63C9}" presName="node" presStyleLbl="node1" presStyleIdx="0" presStyleCnt="4">
        <dgm:presLayoutVars>
          <dgm:bulletEnabled val="1"/>
        </dgm:presLayoutVars>
      </dgm:prSet>
      <dgm:spPr/>
    </dgm:pt>
    <dgm:pt modelId="{B019E897-46D9-42B3-9709-8C1132AE02BF}" type="pres">
      <dgm:prSet presAssocID="{CC200CF2-09AE-4D17-BDC3-2205E0AAF2EA}" presName="sibTrans" presStyleLbl="sibTrans2D1" presStyleIdx="0" presStyleCnt="3"/>
      <dgm:spPr/>
    </dgm:pt>
    <dgm:pt modelId="{5A416E8F-4E81-4FB1-8314-7EFDB4F613CD}" type="pres">
      <dgm:prSet presAssocID="{CC200CF2-09AE-4D17-BDC3-2205E0AAF2EA}" presName="connectorText" presStyleLbl="sibTrans2D1" presStyleIdx="0" presStyleCnt="3"/>
      <dgm:spPr/>
    </dgm:pt>
    <dgm:pt modelId="{6C091734-99A8-488B-825C-CC791745C5D9}" type="pres">
      <dgm:prSet presAssocID="{1C81766A-10F0-4206-9723-EB4600160628}" presName="node" presStyleLbl="node1" presStyleIdx="1" presStyleCnt="4">
        <dgm:presLayoutVars>
          <dgm:bulletEnabled val="1"/>
        </dgm:presLayoutVars>
      </dgm:prSet>
      <dgm:spPr/>
    </dgm:pt>
    <dgm:pt modelId="{2F0CD629-F6DA-4A5A-8426-E363517526FF}" type="pres">
      <dgm:prSet presAssocID="{E3AF9314-8EF7-4557-8051-60C922AA8616}" presName="sibTrans" presStyleLbl="sibTrans2D1" presStyleIdx="1" presStyleCnt="3"/>
      <dgm:spPr/>
    </dgm:pt>
    <dgm:pt modelId="{6B6DB4BC-BBAC-4B16-98D1-3766CF5FADDF}" type="pres">
      <dgm:prSet presAssocID="{E3AF9314-8EF7-4557-8051-60C922AA8616}" presName="connectorText" presStyleLbl="sibTrans2D1" presStyleIdx="1" presStyleCnt="3"/>
      <dgm:spPr/>
    </dgm:pt>
    <dgm:pt modelId="{37504BF4-F18C-4D41-A8A7-6E956209FF50}" type="pres">
      <dgm:prSet presAssocID="{E3889204-9557-41FE-AD0B-DE0B4FA7C7D3}" presName="node" presStyleLbl="node1" presStyleIdx="2" presStyleCnt="4">
        <dgm:presLayoutVars>
          <dgm:bulletEnabled val="1"/>
        </dgm:presLayoutVars>
      </dgm:prSet>
      <dgm:spPr/>
    </dgm:pt>
    <dgm:pt modelId="{DCF86D8E-F0FA-46C2-978C-7FC18624E0FB}" type="pres">
      <dgm:prSet presAssocID="{7153A783-2526-484D-A6FF-60D21AC70A07}" presName="sibTrans" presStyleLbl="sibTrans2D1" presStyleIdx="2" presStyleCnt="3"/>
      <dgm:spPr/>
    </dgm:pt>
    <dgm:pt modelId="{C28D4A0A-9BA5-4DFF-8553-6ABA9D594611}" type="pres">
      <dgm:prSet presAssocID="{7153A783-2526-484D-A6FF-60D21AC70A07}" presName="connectorText" presStyleLbl="sibTrans2D1" presStyleIdx="2" presStyleCnt="3"/>
      <dgm:spPr/>
    </dgm:pt>
    <dgm:pt modelId="{E89100CE-8A5D-488F-92C0-DEC3D97E5FBB}" type="pres">
      <dgm:prSet presAssocID="{873D0ADD-696C-4D9B-B810-5FE438EC73AD}" presName="node" presStyleLbl="node1" presStyleIdx="3" presStyleCnt="4">
        <dgm:presLayoutVars>
          <dgm:bulletEnabled val="1"/>
        </dgm:presLayoutVars>
      </dgm:prSet>
      <dgm:spPr/>
    </dgm:pt>
  </dgm:ptLst>
  <dgm:cxnLst>
    <dgm:cxn modelId="{9D2EB028-A9A7-4BE7-ADA2-4D949AD2505D}" type="presOf" srcId="{4A0B6E73-6412-4EB4-8B9D-D3CFC1BB63C9}" destId="{0DA2983A-753B-479B-94D7-83A2D1E675A2}" srcOrd="0" destOrd="0" presId="urn:microsoft.com/office/officeart/2005/8/layout/process5"/>
    <dgm:cxn modelId="{F01CB961-4FA0-4A8B-A4CD-74338BCB9708}" type="presOf" srcId="{1C81766A-10F0-4206-9723-EB4600160628}" destId="{6C091734-99A8-488B-825C-CC791745C5D9}" srcOrd="0" destOrd="0" presId="urn:microsoft.com/office/officeart/2005/8/layout/process5"/>
    <dgm:cxn modelId="{0A08CA49-483D-4236-87B6-C472BFCD36B7}" type="presOf" srcId="{E3889204-9557-41FE-AD0B-DE0B4FA7C7D3}" destId="{37504BF4-F18C-4D41-A8A7-6E956209FF50}" srcOrd="0" destOrd="0" presId="urn:microsoft.com/office/officeart/2005/8/layout/process5"/>
    <dgm:cxn modelId="{C8B7AD75-6822-4809-AD98-1784BABCEA32}" type="presOf" srcId="{CC200CF2-09AE-4D17-BDC3-2205E0AAF2EA}" destId="{B019E897-46D9-42B3-9709-8C1132AE02BF}" srcOrd="0" destOrd="0" presId="urn:microsoft.com/office/officeart/2005/8/layout/process5"/>
    <dgm:cxn modelId="{C64F958B-A3C5-4A75-A37E-5AE501D9582C}" type="presOf" srcId="{873D0ADD-696C-4D9B-B810-5FE438EC73AD}" destId="{E89100CE-8A5D-488F-92C0-DEC3D97E5FBB}" srcOrd="0" destOrd="0" presId="urn:microsoft.com/office/officeart/2005/8/layout/process5"/>
    <dgm:cxn modelId="{35D86793-0C43-48C9-A488-404891799557}" srcId="{08EDBDDE-162A-4F06-9C09-FE75D8E59C06}" destId="{1C81766A-10F0-4206-9723-EB4600160628}" srcOrd="1" destOrd="0" parTransId="{46448BFA-6E6E-4C14-B876-A7A9AFDE7511}" sibTransId="{E3AF9314-8EF7-4557-8051-60C922AA8616}"/>
    <dgm:cxn modelId="{C43669B0-9C3B-48A6-B104-B69A8577FFBE}" type="presOf" srcId="{7153A783-2526-484D-A6FF-60D21AC70A07}" destId="{DCF86D8E-F0FA-46C2-978C-7FC18624E0FB}" srcOrd="0" destOrd="0" presId="urn:microsoft.com/office/officeart/2005/8/layout/process5"/>
    <dgm:cxn modelId="{ABBB9ABF-C8CD-4361-88E3-73AF8865F613}" type="presOf" srcId="{CC200CF2-09AE-4D17-BDC3-2205E0AAF2EA}" destId="{5A416E8F-4E81-4FB1-8314-7EFDB4F613CD}" srcOrd="1" destOrd="0" presId="urn:microsoft.com/office/officeart/2005/8/layout/process5"/>
    <dgm:cxn modelId="{43C9D9C2-1422-4337-A303-1BB72EC1736C}" type="presOf" srcId="{7153A783-2526-484D-A6FF-60D21AC70A07}" destId="{C28D4A0A-9BA5-4DFF-8553-6ABA9D594611}" srcOrd="1" destOrd="0" presId="urn:microsoft.com/office/officeart/2005/8/layout/process5"/>
    <dgm:cxn modelId="{E7725DD2-46A4-44B9-A779-F29CF1DED4D7}" type="presOf" srcId="{08EDBDDE-162A-4F06-9C09-FE75D8E59C06}" destId="{FD354E55-3EFA-4988-8373-0146296A98AA}" srcOrd="0" destOrd="0" presId="urn:microsoft.com/office/officeart/2005/8/layout/process5"/>
    <dgm:cxn modelId="{FE9B2FD5-D078-42F5-8D96-71B46ABE8CE3}" srcId="{08EDBDDE-162A-4F06-9C09-FE75D8E59C06}" destId="{E3889204-9557-41FE-AD0B-DE0B4FA7C7D3}" srcOrd="2" destOrd="0" parTransId="{A8238DE4-5E15-4785-B52A-FA5E82112D44}" sibTransId="{7153A783-2526-484D-A6FF-60D21AC70A07}"/>
    <dgm:cxn modelId="{F7DB8FE0-A086-430D-93B5-553948BC92C5}" type="presOf" srcId="{E3AF9314-8EF7-4557-8051-60C922AA8616}" destId="{6B6DB4BC-BBAC-4B16-98D1-3766CF5FADDF}" srcOrd="1" destOrd="0" presId="urn:microsoft.com/office/officeart/2005/8/layout/process5"/>
    <dgm:cxn modelId="{993018ED-2656-4FFC-A84E-1B79D5EF2EEC}" type="presOf" srcId="{E3AF9314-8EF7-4557-8051-60C922AA8616}" destId="{2F0CD629-F6DA-4A5A-8426-E363517526FF}" srcOrd="0" destOrd="0" presId="urn:microsoft.com/office/officeart/2005/8/layout/process5"/>
    <dgm:cxn modelId="{C4C17DF5-15B0-4E55-A945-4CBF7726B86A}" srcId="{08EDBDDE-162A-4F06-9C09-FE75D8E59C06}" destId="{873D0ADD-696C-4D9B-B810-5FE438EC73AD}" srcOrd="3" destOrd="0" parTransId="{EBB02C85-D80D-4D49-913C-A621F2A9B667}" sibTransId="{9C8A1E96-207E-4521-85EA-69FF20A019DD}"/>
    <dgm:cxn modelId="{1D1219FC-A875-4066-8987-4A84F53D0C8A}" srcId="{08EDBDDE-162A-4F06-9C09-FE75D8E59C06}" destId="{4A0B6E73-6412-4EB4-8B9D-D3CFC1BB63C9}" srcOrd="0" destOrd="0" parTransId="{C1FAE7BF-32CF-4FA7-B848-03303A335756}" sibTransId="{CC200CF2-09AE-4D17-BDC3-2205E0AAF2EA}"/>
    <dgm:cxn modelId="{AB02073B-3FDB-4B32-9C08-351FD3E342C2}" type="presParOf" srcId="{FD354E55-3EFA-4988-8373-0146296A98AA}" destId="{0DA2983A-753B-479B-94D7-83A2D1E675A2}" srcOrd="0" destOrd="0" presId="urn:microsoft.com/office/officeart/2005/8/layout/process5"/>
    <dgm:cxn modelId="{E90E5BCD-212E-473D-B919-E565642059E0}" type="presParOf" srcId="{FD354E55-3EFA-4988-8373-0146296A98AA}" destId="{B019E897-46D9-42B3-9709-8C1132AE02BF}" srcOrd="1" destOrd="0" presId="urn:microsoft.com/office/officeart/2005/8/layout/process5"/>
    <dgm:cxn modelId="{6AF8CB35-BE8E-4634-9B94-F9723B469034}" type="presParOf" srcId="{B019E897-46D9-42B3-9709-8C1132AE02BF}" destId="{5A416E8F-4E81-4FB1-8314-7EFDB4F613CD}" srcOrd="0" destOrd="0" presId="urn:microsoft.com/office/officeart/2005/8/layout/process5"/>
    <dgm:cxn modelId="{CB442EB3-C89B-4674-9D2D-4581AD78BA51}" type="presParOf" srcId="{FD354E55-3EFA-4988-8373-0146296A98AA}" destId="{6C091734-99A8-488B-825C-CC791745C5D9}" srcOrd="2" destOrd="0" presId="urn:microsoft.com/office/officeart/2005/8/layout/process5"/>
    <dgm:cxn modelId="{658EF798-E0A6-4A56-A470-3A7EF2AB17F1}" type="presParOf" srcId="{FD354E55-3EFA-4988-8373-0146296A98AA}" destId="{2F0CD629-F6DA-4A5A-8426-E363517526FF}" srcOrd="3" destOrd="0" presId="urn:microsoft.com/office/officeart/2005/8/layout/process5"/>
    <dgm:cxn modelId="{7C4727B7-575E-4856-A663-AF9CC01DC748}" type="presParOf" srcId="{2F0CD629-F6DA-4A5A-8426-E363517526FF}" destId="{6B6DB4BC-BBAC-4B16-98D1-3766CF5FADDF}" srcOrd="0" destOrd="0" presId="urn:microsoft.com/office/officeart/2005/8/layout/process5"/>
    <dgm:cxn modelId="{A67FD33C-4723-4127-B585-1E21CD8001B2}" type="presParOf" srcId="{FD354E55-3EFA-4988-8373-0146296A98AA}" destId="{37504BF4-F18C-4D41-A8A7-6E956209FF50}" srcOrd="4" destOrd="0" presId="urn:microsoft.com/office/officeart/2005/8/layout/process5"/>
    <dgm:cxn modelId="{84312EED-8A66-4931-9FD1-1467BCA9F764}" type="presParOf" srcId="{FD354E55-3EFA-4988-8373-0146296A98AA}" destId="{DCF86D8E-F0FA-46C2-978C-7FC18624E0FB}" srcOrd="5" destOrd="0" presId="urn:microsoft.com/office/officeart/2005/8/layout/process5"/>
    <dgm:cxn modelId="{7042A3C1-0723-4B13-BBDD-BDED0EF198BA}" type="presParOf" srcId="{DCF86D8E-F0FA-46C2-978C-7FC18624E0FB}" destId="{C28D4A0A-9BA5-4DFF-8553-6ABA9D594611}" srcOrd="0" destOrd="0" presId="urn:microsoft.com/office/officeart/2005/8/layout/process5"/>
    <dgm:cxn modelId="{A02DB55E-EDFD-4160-9ECF-154A07E858C0}" type="presParOf" srcId="{FD354E55-3EFA-4988-8373-0146296A98AA}" destId="{E89100CE-8A5D-488F-92C0-DEC3D97E5FBB}"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31CA1B-3D46-4D1C-A8A1-444C1D4D4E7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84D3326-D9F1-426D-AB4C-0499D156F22D}">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Briefing</a:t>
          </a:r>
        </a:p>
        <a:p>
          <a:r>
            <a:rPr lang="en-GB" sz="2400" dirty="0">
              <a:solidFill>
                <a:schemeClr val="tx1"/>
              </a:solidFill>
            </a:rPr>
            <a:t>This is a method of imparting or exchanging information either to bring others up to date with the progress of the investigation, or to colleagues &amp; team members to task them with future action</a:t>
          </a:r>
        </a:p>
      </dgm:t>
    </dgm:pt>
    <dgm:pt modelId="{9299A88D-A053-4F70-8566-C0AAEBF00642}" type="parTrans" cxnId="{691C8949-64BB-4C97-9C38-B5B37E074A6E}">
      <dgm:prSet/>
      <dgm:spPr/>
      <dgm:t>
        <a:bodyPr/>
        <a:lstStyle/>
        <a:p>
          <a:endParaRPr lang="en-GB"/>
        </a:p>
      </dgm:t>
    </dgm:pt>
    <dgm:pt modelId="{0B6E40DE-6C70-4FA6-B48E-D57C66C750B9}" type="sibTrans" cxnId="{691C8949-64BB-4C97-9C38-B5B37E074A6E}">
      <dgm:prSet/>
      <dgm:spPr/>
      <dgm:t>
        <a:bodyPr/>
        <a:lstStyle/>
        <a:p>
          <a:endParaRPr lang="en-GB"/>
        </a:p>
      </dgm:t>
    </dgm:pt>
    <dgm:pt modelId="{AFEE89D3-9CC3-42CA-89E9-0B6343C94235}">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Debriefing</a:t>
          </a:r>
        </a:p>
        <a:p>
          <a:r>
            <a:rPr lang="en-GB" sz="2400" dirty="0">
              <a:solidFill>
                <a:schemeClr val="tx1"/>
              </a:solidFill>
            </a:rPr>
            <a:t>This is a means by which an investigator can gather information from others involved in the operation, &amp; all involved can share information &amp; experience</a:t>
          </a:r>
        </a:p>
      </dgm:t>
    </dgm:pt>
    <dgm:pt modelId="{AD1989B6-9D3E-4DBD-99E0-86EAE3D27F10}" type="parTrans" cxnId="{BD29FCD5-F501-46A6-BB52-2494211EA8DC}">
      <dgm:prSet/>
      <dgm:spPr/>
      <dgm:t>
        <a:bodyPr/>
        <a:lstStyle/>
        <a:p>
          <a:endParaRPr lang="en-GB"/>
        </a:p>
      </dgm:t>
    </dgm:pt>
    <dgm:pt modelId="{74419DAC-F3C7-4255-A5F3-6FF70D6A6AA2}" type="sibTrans" cxnId="{BD29FCD5-F501-46A6-BB52-2494211EA8DC}">
      <dgm:prSet/>
      <dgm:spPr/>
      <dgm:t>
        <a:bodyPr/>
        <a:lstStyle/>
        <a:p>
          <a:endParaRPr lang="en-GB"/>
        </a:p>
      </dgm:t>
    </dgm:pt>
    <dgm:pt modelId="{3EA204C3-112E-4901-86D2-EA8E7E516489}" type="pres">
      <dgm:prSet presAssocID="{1931CA1B-3D46-4D1C-A8A1-444C1D4D4E76}" presName="diagram" presStyleCnt="0">
        <dgm:presLayoutVars>
          <dgm:dir/>
          <dgm:resizeHandles val="exact"/>
        </dgm:presLayoutVars>
      </dgm:prSet>
      <dgm:spPr/>
    </dgm:pt>
    <dgm:pt modelId="{13A61854-2854-40F6-A253-15C392405728}" type="pres">
      <dgm:prSet presAssocID="{984D3326-D9F1-426D-AB4C-0499D156F22D}" presName="node" presStyleLbl="node1" presStyleIdx="0" presStyleCnt="2" custScaleX="184917">
        <dgm:presLayoutVars>
          <dgm:bulletEnabled val="1"/>
        </dgm:presLayoutVars>
      </dgm:prSet>
      <dgm:spPr/>
    </dgm:pt>
    <dgm:pt modelId="{695044A1-636E-4055-BA7F-7CB41738F6EA}" type="pres">
      <dgm:prSet presAssocID="{0B6E40DE-6C70-4FA6-B48E-D57C66C750B9}" presName="sibTrans" presStyleCnt="0"/>
      <dgm:spPr/>
    </dgm:pt>
    <dgm:pt modelId="{6C383BB5-5E65-400A-9993-78A0C7AD57A2}" type="pres">
      <dgm:prSet presAssocID="{AFEE89D3-9CC3-42CA-89E9-0B6343C94235}" presName="node" presStyleLbl="node1" presStyleIdx="1" presStyleCnt="2" custScaleX="182185" custScaleY="101494">
        <dgm:presLayoutVars>
          <dgm:bulletEnabled val="1"/>
        </dgm:presLayoutVars>
      </dgm:prSet>
      <dgm:spPr/>
    </dgm:pt>
  </dgm:ptLst>
  <dgm:cxnLst>
    <dgm:cxn modelId="{2A5C0B3A-175A-45E5-B94A-929D9366EC1A}" type="presOf" srcId="{AFEE89D3-9CC3-42CA-89E9-0B6343C94235}" destId="{6C383BB5-5E65-400A-9993-78A0C7AD57A2}" srcOrd="0" destOrd="0" presId="urn:microsoft.com/office/officeart/2005/8/layout/default"/>
    <dgm:cxn modelId="{B1344348-31BB-4750-9A0C-D4FB0E86BC54}" type="presOf" srcId="{1931CA1B-3D46-4D1C-A8A1-444C1D4D4E76}" destId="{3EA204C3-112E-4901-86D2-EA8E7E516489}" srcOrd="0" destOrd="0" presId="urn:microsoft.com/office/officeart/2005/8/layout/default"/>
    <dgm:cxn modelId="{691C8949-64BB-4C97-9C38-B5B37E074A6E}" srcId="{1931CA1B-3D46-4D1C-A8A1-444C1D4D4E76}" destId="{984D3326-D9F1-426D-AB4C-0499D156F22D}" srcOrd="0" destOrd="0" parTransId="{9299A88D-A053-4F70-8566-C0AAEBF00642}" sibTransId="{0B6E40DE-6C70-4FA6-B48E-D57C66C750B9}"/>
    <dgm:cxn modelId="{695DF0A3-DCD2-4666-9C5F-FC9DFCACC33E}" type="presOf" srcId="{984D3326-D9F1-426D-AB4C-0499D156F22D}" destId="{13A61854-2854-40F6-A253-15C392405728}" srcOrd="0" destOrd="0" presId="urn:microsoft.com/office/officeart/2005/8/layout/default"/>
    <dgm:cxn modelId="{BD29FCD5-F501-46A6-BB52-2494211EA8DC}" srcId="{1931CA1B-3D46-4D1C-A8A1-444C1D4D4E76}" destId="{AFEE89D3-9CC3-42CA-89E9-0B6343C94235}" srcOrd="1" destOrd="0" parTransId="{AD1989B6-9D3E-4DBD-99E0-86EAE3D27F10}" sibTransId="{74419DAC-F3C7-4255-A5F3-6FF70D6A6AA2}"/>
    <dgm:cxn modelId="{3749E7D1-FA88-4686-A373-C8149C5475C9}" type="presParOf" srcId="{3EA204C3-112E-4901-86D2-EA8E7E516489}" destId="{13A61854-2854-40F6-A253-15C392405728}" srcOrd="0" destOrd="0" presId="urn:microsoft.com/office/officeart/2005/8/layout/default"/>
    <dgm:cxn modelId="{A28B0CFD-6A6D-4319-A691-656C8E6479FC}" type="presParOf" srcId="{3EA204C3-112E-4901-86D2-EA8E7E516489}" destId="{695044A1-636E-4055-BA7F-7CB41738F6EA}" srcOrd="1" destOrd="0" presId="urn:microsoft.com/office/officeart/2005/8/layout/default"/>
    <dgm:cxn modelId="{CCD6EBD3-7F35-48AD-9DDC-0514F68453E8}" type="presParOf" srcId="{3EA204C3-112E-4901-86D2-EA8E7E516489}" destId="{6C383BB5-5E65-400A-9993-78A0C7AD57A2}"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F0FE0-B3D4-4FBB-9812-A0CAEC6DCDD7}">
      <dsp:nvSpPr>
        <dsp:cNvPr id="0" name=""/>
        <dsp:cNvSpPr/>
      </dsp:nvSpPr>
      <dsp:spPr>
        <a:xfrm>
          <a:off x="120775" y="137"/>
          <a:ext cx="4874153" cy="22254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programme is designed to </a:t>
          </a:r>
          <a:r>
            <a:rPr lang="en-GB" sz="2400" i="1" kern="1200" dirty="0">
              <a:solidFill>
                <a:schemeClr val="tx1"/>
              </a:solidFill>
            </a:rPr>
            <a:t>‘improve the professional competence of all police officers &amp; staff who are tasked with conducting investigations’</a:t>
          </a:r>
        </a:p>
      </dsp:txBody>
      <dsp:txXfrm>
        <a:off x="120775" y="137"/>
        <a:ext cx="4874153" cy="2225488"/>
      </dsp:txXfrm>
    </dsp:sp>
    <dsp:sp modelId="{705D909C-6625-4F59-8566-1C507D599DA9}">
      <dsp:nvSpPr>
        <dsp:cNvPr id="0" name=""/>
        <dsp:cNvSpPr/>
      </dsp:nvSpPr>
      <dsp:spPr>
        <a:xfrm>
          <a:off x="5365844" y="137"/>
          <a:ext cx="4709801" cy="2225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PIP is for police officers &amp; staff whose role involves conducting or managing investigations, conducting interview with victims &amp; witnesses, &amp; interviewing suspects</a:t>
          </a:r>
        </a:p>
      </dsp:txBody>
      <dsp:txXfrm>
        <a:off x="5365844" y="137"/>
        <a:ext cx="4709801" cy="2225488"/>
      </dsp:txXfrm>
    </dsp:sp>
    <dsp:sp modelId="{050ED06B-1421-4399-950F-18216AFF9C73}">
      <dsp:nvSpPr>
        <dsp:cNvPr id="0" name=""/>
        <dsp:cNvSpPr/>
      </dsp:nvSpPr>
      <dsp:spPr>
        <a:xfrm>
          <a:off x="2346375" y="2596540"/>
          <a:ext cx="5503670" cy="22254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aim of PIP is to develop professional investigators who can conduct investigations to a national standard based on recognised good practice</a:t>
          </a:r>
        </a:p>
      </dsp:txBody>
      <dsp:txXfrm>
        <a:off x="2346375" y="2596540"/>
        <a:ext cx="5503670" cy="2225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DD2DE-09EC-47FD-B36D-17D15D0816B3}">
      <dsp:nvSpPr>
        <dsp:cNvPr id="0" name=""/>
        <dsp:cNvSpPr/>
      </dsp:nvSpPr>
      <dsp:spPr>
        <a:xfrm>
          <a:off x="153967" y="299943"/>
          <a:ext cx="9014601" cy="22661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PIP Level 1 - Investigation of volume crime</a:t>
          </a:r>
        </a:p>
        <a:p>
          <a:pPr marL="0" lvl="0" indent="0" algn="ctr" defTabSz="1066800">
            <a:lnSpc>
              <a:spcPct val="90000"/>
            </a:lnSpc>
            <a:spcBef>
              <a:spcPct val="0"/>
            </a:spcBef>
            <a:spcAft>
              <a:spcPct val="35000"/>
            </a:spcAft>
            <a:buNone/>
          </a:pPr>
          <a:r>
            <a:rPr lang="en-GB" sz="2400" i="1" kern="1200" dirty="0">
              <a:solidFill>
                <a:schemeClr val="tx1"/>
              </a:solidFill>
            </a:rPr>
            <a:t>‘any crime which, through it’s sheer volume, has a significant impact on the community &amp; the ability of the local police to tackle it. It includes priority crimes such as street robbery, burglary &amp; vehicle related crime, but can also apply to criminal damage or  assaults &amp; anti-social behaviour’</a:t>
          </a:r>
        </a:p>
      </dsp:txBody>
      <dsp:txXfrm>
        <a:off x="153967" y="299943"/>
        <a:ext cx="9014601" cy="2266198"/>
      </dsp:txXfrm>
    </dsp:sp>
    <dsp:sp modelId="{34BC28A0-ABB6-426C-8919-735B8F9F3E32}">
      <dsp:nvSpPr>
        <dsp:cNvPr id="0" name=""/>
        <dsp:cNvSpPr/>
      </dsp:nvSpPr>
      <dsp:spPr>
        <a:xfrm>
          <a:off x="0" y="2867460"/>
          <a:ext cx="2913292" cy="17479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PIP Level 2</a:t>
          </a:r>
        </a:p>
        <a:p>
          <a:pPr marL="0" lvl="0" indent="0" algn="ctr" defTabSz="1066800">
            <a:lnSpc>
              <a:spcPct val="90000"/>
            </a:lnSpc>
            <a:spcBef>
              <a:spcPct val="0"/>
            </a:spcBef>
            <a:spcAft>
              <a:spcPct val="35000"/>
            </a:spcAft>
            <a:buNone/>
          </a:pPr>
          <a:r>
            <a:rPr lang="en-GB" sz="2400" kern="1200" dirty="0">
              <a:solidFill>
                <a:schemeClr val="tx1"/>
              </a:solidFill>
            </a:rPr>
            <a:t>Investigation of serious &amp; complex crime/incidents</a:t>
          </a:r>
        </a:p>
      </dsp:txBody>
      <dsp:txXfrm>
        <a:off x="0" y="2867460"/>
        <a:ext cx="2913292" cy="1747975"/>
      </dsp:txXfrm>
    </dsp:sp>
    <dsp:sp modelId="{2AA3A545-B5A7-4167-8215-775604D1EBE3}">
      <dsp:nvSpPr>
        <dsp:cNvPr id="0" name=""/>
        <dsp:cNvSpPr/>
      </dsp:nvSpPr>
      <dsp:spPr>
        <a:xfrm>
          <a:off x="3204622" y="2867460"/>
          <a:ext cx="2913292" cy="17479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PIP Level 3</a:t>
          </a:r>
        </a:p>
        <a:p>
          <a:pPr marL="0" lvl="0" indent="0" algn="ctr" defTabSz="1066800">
            <a:lnSpc>
              <a:spcPct val="90000"/>
            </a:lnSpc>
            <a:spcBef>
              <a:spcPct val="0"/>
            </a:spcBef>
            <a:spcAft>
              <a:spcPct val="35000"/>
            </a:spcAft>
            <a:buNone/>
          </a:pPr>
          <a:r>
            <a:rPr lang="en-GB" sz="2400" kern="1200" dirty="0">
              <a:solidFill>
                <a:schemeClr val="tx1"/>
              </a:solidFill>
            </a:rPr>
            <a:t>SIOs for major crime &amp; SIOs for serious &amp; organised crime</a:t>
          </a:r>
        </a:p>
      </dsp:txBody>
      <dsp:txXfrm>
        <a:off x="3204622" y="2867460"/>
        <a:ext cx="2913292" cy="1747975"/>
      </dsp:txXfrm>
    </dsp:sp>
    <dsp:sp modelId="{7A52F6A9-7567-4F29-AD95-F4655B90879C}">
      <dsp:nvSpPr>
        <dsp:cNvPr id="0" name=""/>
        <dsp:cNvSpPr/>
      </dsp:nvSpPr>
      <dsp:spPr>
        <a:xfrm>
          <a:off x="6409244" y="2857471"/>
          <a:ext cx="2913292" cy="176795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PIP Level 4</a:t>
          </a:r>
        </a:p>
        <a:p>
          <a:pPr marL="0" lvl="0" indent="0" algn="ctr" defTabSz="1066800">
            <a:lnSpc>
              <a:spcPct val="90000"/>
            </a:lnSpc>
            <a:spcBef>
              <a:spcPct val="0"/>
            </a:spcBef>
            <a:spcAft>
              <a:spcPct val="35000"/>
            </a:spcAft>
            <a:buNone/>
          </a:pPr>
          <a:r>
            <a:rPr lang="en-GB" sz="2400" kern="1200" dirty="0">
              <a:solidFill>
                <a:schemeClr val="tx1"/>
              </a:solidFill>
            </a:rPr>
            <a:t>Often referred to as ‘Heads of Crime’ programme</a:t>
          </a:r>
        </a:p>
      </dsp:txBody>
      <dsp:txXfrm>
        <a:off x="6409244" y="2857471"/>
        <a:ext cx="2913292" cy="1767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3C849-E5BA-4D87-A95B-3D0FBED6D8A7}">
      <dsp:nvSpPr>
        <dsp:cNvPr id="0" name=""/>
        <dsp:cNvSpPr/>
      </dsp:nvSpPr>
      <dsp:spPr>
        <a:xfrm>
          <a:off x="672708" y="2695"/>
          <a:ext cx="8991202" cy="176453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CPIA Code of Practice under Part II of the Act defines the roles &amp; responsibilities of an investigator as :-</a:t>
          </a:r>
        </a:p>
      </dsp:txBody>
      <dsp:txXfrm>
        <a:off x="724389" y="54376"/>
        <a:ext cx="8887840" cy="1661172"/>
      </dsp:txXfrm>
    </dsp:sp>
    <dsp:sp modelId="{29AE4B83-4F64-48EE-B459-2FE50F6C0A41}">
      <dsp:nvSpPr>
        <dsp:cNvPr id="0" name=""/>
        <dsp:cNvSpPr/>
      </dsp:nvSpPr>
      <dsp:spPr>
        <a:xfrm rot="5400000">
          <a:off x="4837459" y="1811342"/>
          <a:ext cx="661700" cy="79404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4930097" y="1877512"/>
        <a:ext cx="476424" cy="463190"/>
      </dsp:txXfrm>
    </dsp:sp>
    <dsp:sp modelId="{54328B7D-CAB5-4629-9EC3-A421015E621B}">
      <dsp:nvSpPr>
        <dsp:cNvPr id="0" name=""/>
        <dsp:cNvSpPr/>
      </dsp:nvSpPr>
      <dsp:spPr>
        <a:xfrm>
          <a:off x="0" y="2649496"/>
          <a:ext cx="10336618" cy="176453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i="1" kern="1200" dirty="0">
              <a:solidFill>
                <a:schemeClr val="tx1"/>
              </a:solidFill>
            </a:rPr>
            <a:t>‘any police officer or other person involved in the conduct of a criminal investigation. All investigators have a responsibility for carrying out the duties imposed on them under this code, including in particular recording information, &amp; retaining records of information &amp; other material’</a:t>
          </a:r>
        </a:p>
      </dsp:txBody>
      <dsp:txXfrm>
        <a:off x="51681" y="2701177"/>
        <a:ext cx="10233256" cy="16611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9E43D-4737-40F6-A0C2-4B4301ED7E7E}">
      <dsp:nvSpPr>
        <dsp:cNvPr id="0" name=""/>
        <dsp:cNvSpPr/>
      </dsp:nvSpPr>
      <dsp:spPr>
        <a:xfrm>
          <a:off x="596125" y="0"/>
          <a:ext cx="6850049" cy="15240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Ascertain how a particular crime has been committed, the type of material that may have been generated in the commission of the offence &amp; how or where the material might be recovered</a:t>
          </a:r>
        </a:p>
      </dsp:txBody>
      <dsp:txXfrm>
        <a:off x="596125" y="0"/>
        <a:ext cx="6850049" cy="1524000"/>
      </dsp:txXfrm>
    </dsp:sp>
    <dsp:sp modelId="{35C70E87-E7E5-4482-8383-4125BC34BA49}">
      <dsp:nvSpPr>
        <dsp:cNvPr id="0" name=""/>
        <dsp:cNvSpPr/>
      </dsp:nvSpPr>
      <dsp:spPr>
        <a:xfrm>
          <a:off x="0" y="2087582"/>
          <a:ext cx="2539999" cy="19139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links between crimes &amp; known offenders who use the same MO</a:t>
          </a:r>
        </a:p>
      </dsp:txBody>
      <dsp:txXfrm>
        <a:off x="0" y="2087582"/>
        <a:ext cx="2539999" cy="1913976"/>
      </dsp:txXfrm>
    </dsp:sp>
    <dsp:sp modelId="{1512CF7C-3DA1-44DC-939A-B94EA2304288}">
      <dsp:nvSpPr>
        <dsp:cNvPr id="0" name=""/>
        <dsp:cNvSpPr/>
      </dsp:nvSpPr>
      <dsp:spPr>
        <a:xfrm>
          <a:off x="2794000" y="2073295"/>
          <a:ext cx="2539999" cy="19425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linked series of crimes committed with the same MO</a:t>
          </a:r>
        </a:p>
      </dsp:txBody>
      <dsp:txXfrm>
        <a:off x="2794000" y="2073295"/>
        <a:ext cx="2539999" cy="1942551"/>
      </dsp:txXfrm>
    </dsp:sp>
    <dsp:sp modelId="{C0623138-3C51-4F70-991C-47E7AEDB9FD8}">
      <dsp:nvSpPr>
        <dsp:cNvPr id="0" name=""/>
        <dsp:cNvSpPr/>
      </dsp:nvSpPr>
      <dsp:spPr>
        <a:xfrm>
          <a:off x="5587999" y="2073295"/>
          <a:ext cx="2539999" cy="19425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likely disposal routes &amp; markets for stolen or illicit property</a:t>
          </a:r>
        </a:p>
      </dsp:txBody>
      <dsp:txXfrm>
        <a:off x="5587999" y="2073295"/>
        <a:ext cx="2539999" cy="19425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F32E5-748B-4289-8846-176F160519B4}">
      <dsp:nvSpPr>
        <dsp:cNvPr id="0" name=""/>
        <dsp:cNvSpPr/>
      </dsp:nvSpPr>
      <dsp:spPr>
        <a:xfrm rot="16200000">
          <a:off x="1033595" y="-1033595"/>
          <a:ext cx="2347647" cy="4414837"/>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term Trace/Investigate/Evaluate (TIE) is taken from major incident  investigation</a:t>
          </a:r>
        </a:p>
      </dsp:txBody>
      <dsp:txXfrm rot="5400000">
        <a:off x="-1" y="1"/>
        <a:ext cx="4414837" cy="1760735"/>
      </dsp:txXfrm>
    </dsp:sp>
    <dsp:sp modelId="{4C4D6043-5991-4B79-9EDF-DA6E292B30CE}">
      <dsp:nvSpPr>
        <dsp:cNvPr id="0" name=""/>
        <dsp:cNvSpPr/>
      </dsp:nvSpPr>
      <dsp:spPr>
        <a:xfrm>
          <a:off x="4414837" y="0"/>
          <a:ext cx="4414837" cy="2347647"/>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TIE strategy enables investigators to identify groups of people likely to include the offender</a:t>
          </a:r>
        </a:p>
      </dsp:txBody>
      <dsp:txXfrm>
        <a:off x="4414837" y="0"/>
        <a:ext cx="4414837" cy="1760735"/>
      </dsp:txXfrm>
    </dsp:sp>
    <dsp:sp modelId="{10190F5C-F5DF-41B3-821B-E6B0F625FCC0}">
      <dsp:nvSpPr>
        <dsp:cNvPr id="0" name=""/>
        <dsp:cNvSpPr/>
      </dsp:nvSpPr>
      <dsp:spPr>
        <a:xfrm rot="10800000">
          <a:off x="0" y="2347647"/>
          <a:ext cx="4414837" cy="2347647"/>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Enquiries can then be conducted to eliminate those who cannot be the offender &amp; implicate those who can</a:t>
          </a:r>
        </a:p>
      </dsp:txBody>
      <dsp:txXfrm rot="10800000">
        <a:off x="0" y="2934559"/>
        <a:ext cx="4414837" cy="1760735"/>
      </dsp:txXfrm>
    </dsp:sp>
    <dsp:sp modelId="{3485C7CD-45A2-42C8-94C7-9D7F2520C405}">
      <dsp:nvSpPr>
        <dsp:cNvPr id="0" name=""/>
        <dsp:cNvSpPr/>
      </dsp:nvSpPr>
      <dsp:spPr>
        <a:xfrm rot="5400000">
          <a:off x="5448432" y="1314052"/>
          <a:ext cx="2347647" cy="4414837"/>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Further investigative effort can then be focused on those who are implicated with the intention of identifying the suspect</a:t>
          </a:r>
        </a:p>
      </dsp:txBody>
      <dsp:txXfrm rot="-5400000">
        <a:off x="4414837" y="2934559"/>
        <a:ext cx="4414837" cy="1760735"/>
      </dsp:txXfrm>
    </dsp:sp>
    <dsp:sp modelId="{DF8A2999-8C43-4C48-8F7C-C62D04082545}">
      <dsp:nvSpPr>
        <dsp:cNvPr id="0" name=""/>
        <dsp:cNvSpPr/>
      </dsp:nvSpPr>
      <dsp:spPr>
        <a:xfrm>
          <a:off x="3090386" y="1760735"/>
          <a:ext cx="2648902" cy="1173823"/>
        </a:xfrm>
        <a:prstGeom prst="round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TIE Strategy</a:t>
          </a:r>
        </a:p>
      </dsp:txBody>
      <dsp:txXfrm>
        <a:off x="3147687" y="1818036"/>
        <a:ext cx="2534300" cy="10592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88219-FBD5-45BF-A59B-8BDD11C91813}">
      <dsp:nvSpPr>
        <dsp:cNvPr id="0" name=""/>
        <dsp:cNvSpPr/>
      </dsp:nvSpPr>
      <dsp:spPr>
        <a:xfrm>
          <a:off x="839" y="1265463"/>
          <a:ext cx="3612600" cy="4539912"/>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Information Gathering</a:t>
          </a:r>
        </a:p>
      </dsp:txBody>
      <dsp:txXfrm rot="16200000">
        <a:off x="-1499264" y="2765567"/>
        <a:ext cx="3722728" cy="722520"/>
      </dsp:txXfrm>
    </dsp:sp>
    <dsp:sp modelId="{F2E48339-EC21-4D28-BB93-87F0292B28E1}">
      <dsp:nvSpPr>
        <dsp:cNvPr id="0" name=""/>
        <dsp:cNvSpPr/>
      </dsp:nvSpPr>
      <dsp:spPr>
        <a:xfrm>
          <a:off x="723359" y="1265463"/>
          <a:ext cx="2691387" cy="45399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Assessment &amp; evaluation of available information</a:t>
          </a:r>
        </a:p>
        <a:p>
          <a:pPr marL="0" lvl="0" indent="0" algn="l" defTabSz="1022350">
            <a:lnSpc>
              <a:spcPct val="90000"/>
            </a:lnSpc>
            <a:spcBef>
              <a:spcPct val="0"/>
            </a:spcBef>
            <a:spcAft>
              <a:spcPct val="35000"/>
            </a:spcAft>
            <a:buNone/>
          </a:pPr>
          <a:r>
            <a:rPr lang="en-GB" sz="2300" kern="1200" dirty="0">
              <a:solidFill>
                <a:schemeClr val="tx1"/>
              </a:solidFill>
            </a:rPr>
            <a:t>Interpret the information &amp; identify gaps</a:t>
          </a:r>
        </a:p>
        <a:p>
          <a:pPr marL="0" lvl="0" indent="0" algn="l" defTabSz="1022350">
            <a:lnSpc>
              <a:spcPct val="90000"/>
            </a:lnSpc>
            <a:spcBef>
              <a:spcPct val="0"/>
            </a:spcBef>
            <a:spcAft>
              <a:spcPct val="35000"/>
            </a:spcAft>
            <a:buNone/>
          </a:pPr>
          <a:r>
            <a:rPr lang="en-GB" sz="2300" kern="1200" dirty="0">
              <a:solidFill>
                <a:schemeClr val="tx1"/>
              </a:solidFill>
            </a:rPr>
            <a:t>How can you fill the gaps – seek further information</a:t>
          </a:r>
        </a:p>
        <a:p>
          <a:pPr marL="0" lvl="0" indent="0" algn="l" defTabSz="1022350">
            <a:lnSpc>
              <a:spcPct val="90000"/>
            </a:lnSpc>
            <a:spcBef>
              <a:spcPct val="0"/>
            </a:spcBef>
            <a:spcAft>
              <a:spcPct val="35000"/>
            </a:spcAft>
            <a:buNone/>
          </a:pPr>
          <a:r>
            <a:rPr lang="en-GB" sz="2300" kern="1200" dirty="0">
              <a:solidFill>
                <a:schemeClr val="tx1"/>
              </a:solidFill>
            </a:rPr>
            <a:t>Consider using a hypothesis for the gaps</a:t>
          </a:r>
        </a:p>
      </dsp:txBody>
      <dsp:txXfrm>
        <a:off x="723359" y="1265463"/>
        <a:ext cx="2691387" cy="4539912"/>
      </dsp:txXfrm>
    </dsp:sp>
    <dsp:sp modelId="{2F9FEC5C-F0E6-40D7-A60B-D8124B08FA83}">
      <dsp:nvSpPr>
        <dsp:cNvPr id="0" name=""/>
        <dsp:cNvSpPr/>
      </dsp:nvSpPr>
      <dsp:spPr>
        <a:xfrm>
          <a:off x="3739881" y="1265463"/>
          <a:ext cx="3612600" cy="4511560"/>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Developing Hypothesis</a:t>
          </a:r>
        </a:p>
      </dsp:txBody>
      <dsp:txXfrm rot="16200000">
        <a:off x="2251401" y="2753943"/>
        <a:ext cx="3699479" cy="722520"/>
      </dsp:txXfrm>
    </dsp:sp>
    <dsp:sp modelId="{417503F9-6F7C-4EAF-A18C-FE32244EF1BF}">
      <dsp:nvSpPr>
        <dsp:cNvPr id="0" name=""/>
        <dsp:cNvSpPr/>
      </dsp:nvSpPr>
      <dsp:spPr>
        <a:xfrm rot="5400000">
          <a:off x="3439573" y="4708842"/>
          <a:ext cx="636741" cy="54189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27FF3DC-B01E-4671-98B0-7B40981393DF}">
      <dsp:nvSpPr>
        <dsp:cNvPr id="0" name=""/>
        <dsp:cNvSpPr/>
      </dsp:nvSpPr>
      <dsp:spPr>
        <a:xfrm>
          <a:off x="4462401" y="1265463"/>
          <a:ext cx="2691387" cy="45115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Reasonable interpretation</a:t>
          </a:r>
        </a:p>
        <a:p>
          <a:pPr marL="0" lvl="0" indent="0" algn="l" defTabSz="1022350">
            <a:lnSpc>
              <a:spcPct val="90000"/>
            </a:lnSpc>
            <a:spcBef>
              <a:spcPct val="0"/>
            </a:spcBef>
            <a:spcAft>
              <a:spcPct val="35000"/>
            </a:spcAft>
            <a:buNone/>
          </a:pPr>
          <a:r>
            <a:rPr lang="en-GB" sz="2300" kern="1200" dirty="0">
              <a:solidFill>
                <a:schemeClr val="tx1"/>
              </a:solidFill>
            </a:rPr>
            <a:t>Most logical explanation</a:t>
          </a:r>
        </a:p>
        <a:p>
          <a:pPr marL="0" lvl="0" indent="0" algn="l" defTabSz="1022350">
            <a:lnSpc>
              <a:spcPct val="90000"/>
            </a:lnSpc>
            <a:spcBef>
              <a:spcPct val="0"/>
            </a:spcBef>
            <a:spcAft>
              <a:spcPct val="35000"/>
            </a:spcAft>
            <a:buNone/>
          </a:pPr>
          <a:r>
            <a:rPr lang="en-GB" sz="2300" kern="1200" dirty="0">
              <a:solidFill>
                <a:schemeClr val="tx1"/>
              </a:solidFill>
            </a:rPr>
            <a:t>Is there more than one likely explanation</a:t>
          </a:r>
        </a:p>
        <a:p>
          <a:pPr marL="0" lvl="0" indent="0" algn="l" defTabSz="1022350">
            <a:lnSpc>
              <a:spcPct val="90000"/>
            </a:lnSpc>
            <a:spcBef>
              <a:spcPct val="0"/>
            </a:spcBef>
            <a:spcAft>
              <a:spcPct val="35000"/>
            </a:spcAft>
            <a:buNone/>
          </a:pPr>
          <a:r>
            <a:rPr lang="en-GB" sz="2300" kern="1200" dirty="0">
              <a:solidFill>
                <a:schemeClr val="tx1"/>
              </a:solidFill>
            </a:rPr>
            <a:t>Do you need to seek assistance?</a:t>
          </a:r>
        </a:p>
      </dsp:txBody>
      <dsp:txXfrm>
        <a:off x="4462401" y="1265463"/>
        <a:ext cx="2691387" cy="4511560"/>
      </dsp:txXfrm>
    </dsp:sp>
    <dsp:sp modelId="{A7EB5F93-AE0E-4A34-B390-3C0BCF59E006}">
      <dsp:nvSpPr>
        <dsp:cNvPr id="0" name=""/>
        <dsp:cNvSpPr/>
      </dsp:nvSpPr>
      <dsp:spPr>
        <a:xfrm>
          <a:off x="7478923" y="1265463"/>
          <a:ext cx="3612600" cy="4543640"/>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Test Hypothesis</a:t>
          </a:r>
        </a:p>
      </dsp:txBody>
      <dsp:txXfrm rot="16200000">
        <a:off x="5977291" y="2767096"/>
        <a:ext cx="3725785" cy="722520"/>
      </dsp:txXfrm>
    </dsp:sp>
    <dsp:sp modelId="{8DF6EFDD-6550-41C3-A2CD-0374AE8DD974}">
      <dsp:nvSpPr>
        <dsp:cNvPr id="0" name=""/>
        <dsp:cNvSpPr/>
      </dsp:nvSpPr>
      <dsp:spPr>
        <a:xfrm rot="5400000">
          <a:off x="7178615" y="4708842"/>
          <a:ext cx="636741" cy="54189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6609BC0-ACF8-4420-A3C8-EC722530B579}">
      <dsp:nvSpPr>
        <dsp:cNvPr id="0" name=""/>
        <dsp:cNvSpPr/>
      </dsp:nvSpPr>
      <dsp:spPr>
        <a:xfrm>
          <a:off x="8201443" y="1265463"/>
          <a:ext cx="2691387" cy="454364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Generate further information/ lines of enquiry</a:t>
          </a:r>
        </a:p>
        <a:p>
          <a:pPr marL="0" lvl="0" indent="0" algn="l" defTabSz="1022350">
            <a:lnSpc>
              <a:spcPct val="90000"/>
            </a:lnSpc>
            <a:spcBef>
              <a:spcPct val="0"/>
            </a:spcBef>
            <a:spcAft>
              <a:spcPct val="35000"/>
            </a:spcAft>
            <a:buNone/>
          </a:pPr>
          <a:r>
            <a:rPr lang="en-GB" sz="2300" kern="1200" dirty="0">
              <a:solidFill>
                <a:schemeClr val="tx1"/>
              </a:solidFill>
            </a:rPr>
            <a:t>Discount other hypotheses</a:t>
          </a:r>
        </a:p>
        <a:p>
          <a:pPr marL="0" lvl="0" indent="0" algn="l" defTabSz="1022350">
            <a:lnSpc>
              <a:spcPct val="90000"/>
            </a:lnSpc>
            <a:spcBef>
              <a:spcPct val="0"/>
            </a:spcBef>
            <a:spcAft>
              <a:spcPct val="35000"/>
            </a:spcAft>
            <a:buNone/>
          </a:pPr>
          <a:r>
            <a:rPr lang="en-GB" sz="2300" kern="1200" dirty="0">
              <a:solidFill>
                <a:schemeClr val="tx1"/>
              </a:solidFill>
            </a:rPr>
            <a:t>Review</a:t>
          </a:r>
        </a:p>
      </dsp:txBody>
      <dsp:txXfrm>
        <a:off x="8201443" y="1265463"/>
        <a:ext cx="2691387" cy="45436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2983A-753B-479B-94D7-83A2D1E675A2}">
      <dsp:nvSpPr>
        <dsp:cNvPr id="0" name=""/>
        <dsp:cNvSpPr/>
      </dsp:nvSpPr>
      <dsp:spPr>
        <a:xfrm>
          <a:off x="1076854" y="1058"/>
          <a:ext cx="1924843" cy="115490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Maintaining control</a:t>
          </a:r>
        </a:p>
      </dsp:txBody>
      <dsp:txXfrm>
        <a:off x="1110680" y="34884"/>
        <a:ext cx="1857191" cy="1087254"/>
      </dsp:txXfrm>
    </dsp:sp>
    <dsp:sp modelId="{B019E897-46D9-42B3-9709-8C1132AE02BF}">
      <dsp:nvSpPr>
        <dsp:cNvPr id="0" name=""/>
        <dsp:cNvSpPr/>
      </dsp:nvSpPr>
      <dsp:spPr>
        <a:xfrm>
          <a:off x="3171084" y="339831"/>
          <a:ext cx="408066" cy="4773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171084" y="435303"/>
        <a:ext cx="285646" cy="286417"/>
      </dsp:txXfrm>
    </dsp:sp>
    <dsp:sp modelId="{6C091734-99A8-488B-825C-CC791745C5D9}">
      <dsp:nvSpPr>
        <dsp:cNvPr id="0" name=""/>
        <dsp:cNvSpPr/>
      </dsp:nvSpPr>
      <dsp:spPr>
        <a:xfrm>
          <a:off x="3771635" y="1058"/>
          <a:ext cx="1924843" cy="115490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People</a:t>
          </a:r>
          <a:r>
            <a:rPr lang="en-GB" sz="2400" kern="1200" dirty="0"/>
            <a:t> </a:t>
          </a:r>
        </a:p>
      </dsp:txBody>
      <dsp:txXfrm>
        <a:off x="3805461" y="34884"/>
        <a:ext cx="1857191" cy="1087254"/>
      </dsp:txXfrm>
    </dsp:sp>
    <dsp:sp modelId="{2F0CD629-F6DA-4A5A-8426-E363517526FF}">
      <dsp:nvSpPr>
        <dsp:cNvPr id="0" name=""/>
        <dsp:cNvSpPr/>
      </dsp:nvSpPr>
      <dsp:spPr>
        <a:xfrm rot="5400000">
          <a:off x="4530023" y="1290703"/>
          <a:ext cx="408066" cy="4773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4590848" y="1325350"/>
        <a:ext cx="286417" cy="285646"/>
      </dsp:txXfrm>
    </dsp:sp>
    <dsp:sp modelId="{37504BF4-F18C-4D41-A8A7-6E956209FF50}">
      <dsp:nvSpPr>
        <dsp:cNvPr id="0" name=""/>
        <dsp:cNvSpPr/>
      </dsp:nvSpPr>
      <dsp:spPr>
        <a:xfrm>
          <a:off x="3771635" y="1925902"/>
          <a:ext cx="1924843" cy="115490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Risks</a:t>
          </a:r>
        </a:p>
      </dsp:txBody>
      <dsp:txXfrm>
        <a:off x="3805461" y="1959728"/>
        <a:ext cx="1857191" cy="1087254"/>
      </dsp:txXfrm>
    </dsp:sp>
    <dsp:sp modelId="{DCF86D8E-F0FA-46C2-978C-7FC18624E0FB}">
      <dsp:nvSpPr>
        <dsp:cNvPr id="0" name=""/>
        <dsp:cNvSpPr/>
      </dsp:nvSpPr>
      <dsp:spPr>
        <a:xfrm rot="10800000">
          <a:off x="3194182" y="2264674"/>
          <a:ext cx="408066" cy="4773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316602" y="2360146"/>
        <a:ext cx="285646" cy="286417"/>
      </dsp:txXfrm>
    </dsp:sp>
    <dsp:sp modelId="{E89100CE-8A5D-488F-92C0-DEC3D97E5FBB}">
      <dsp:nvSpPr>
        <dsp:cNvPr id="0" name=""/>
        <dsp:cNvSpPr/>
      </dsp:nvSpPr>
      <dsp:spPr>
        <a:xfrm>
          <a:off x="1076854" y="1925902"/>
          <a:ext cx="1924843" cy="115490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Exhibits</a:t>
          </a:r>
        </a:p>
      </dsp:txBody>
      <dsp:txXfrm>
        <a:off x="1110680" y="1959728"/>
        <a:ext cx="1857191" cy="10872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61854-2854-40F6-A253-15C392405728}">
      <dsp:nvSpPr>
        <dsp:cNvPr id="0" name=""/>
        <dsp:cNvSpPr/>
      </dsp:nvSpPr>
      <dsp:spPr>
        <a:xfrm>
          <a:off x="625728" y="332"/>
          <a:ext cx="6876543" cy="223123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Briefing</a:t>
          </a:r>
        </a:p>
        <a:p>
          <a:pPr marL="0" lvl="0" indent="0" algn="ctr" defTabSz="1066800">
            <a:lnSpc>
              <a:spcPct val="90000"/>
            </a:lnSpc>
            <a:spcBef>
              <a:spcPct val="0"/>
            </a:spcBef>
            <a:spcAft>
              <a:spcPct val="35000"/>
            </a:spcAft>
            <a:buNone/>
          </a:pPr>
          <a:r>
            <a:rPr lang="en-GB" sz="2400" kern="1200" dirty="0">
              <a:solidFill>
                <a:schemeClr val="tx1"/>
              </a:solidFill>
            </a:rPr>
            <a:t>This is a method of imparting or exchanging information either to bring others up to date with the progress of the investigation, or to colleagues &amp; team members to task them with future action</a:t>
          </a:r>
        </a:p>
      </dsp:txBody>
      <dsp:txXfrm>
        <a:off x="625728" y="332"/>
        <a:ext cx="6876543" cy="2231231"/>
      </dsp:txXfrm>
    </dsp:sp>
    <dsp:sp modelId="{6C383BB5-5E65-400A-9993-78A0C7AD57A2}">
      <dsp:nvSpPr>
        <dsp:cNvPr id="0" name=""/>
        <dsp:cNvSpPr/>
      </dsp:nvSpPr>
      <dsp:spPr>
        <a:xfrm>
          <a:off x="676526" y="2603435"/>
          <a:ext cx="6774947" cy="226456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Debriefing</a:t>
          </a:r>
        </a:p>
        <a:p>
          <a:pPr marL="0" lvl="0" indent="0" algn="ctr" defTabSz="1066800">
            <a:lnSpc>
              <a:spcPct val="90000"/>
            </a:lnSpc>
            <a:spcBef>
              <a:spcPct val="0"/>
            </a:spcBef>
            <a:spcAft>
              <a:spcPct val="35000"/>
            </a:spcAft>
            <a:buNone/>
          </a:pPr>
          <a:r>
            <a:rPr lang="en-GB" sz="2400" kern="1200" dirty="0">
              <a:solidFill>
                <a:schemeClr val="tx1"/>
              </a:solidFill>
            </a:rPr>
            <a:t>This is a means by which an investigator can gather information from others involved in the operation, &amp; all involved can share information &amp; experience</a:t>
          </a:r>
        </a:p>
      </dsp:txBody>
      <dsp:txXfrm>
        <a:off x="676526" y="2603435"/>
        <a:ext cx="6774947" cy="226456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B489E18-80D8-4914-A597-3BDD3A8D0354}" type="datetimeFigureOut">
              <a:rPr lang="en-GB" smtClean="0"/>
              <a:t>07/11/2022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F53081-7A2B-41A3-9563-B936BB982807}" type="slidenum">
              <a:rPr lang="en-GB" smtClean="0"/>
              <a:t>‹#›</a:t>
            </a:fld>
            <a:endParaRPr lang="en-GB"/>
          </a:p>
        </p:txBody>
      </p:sp>
    </p:spTree>
    <p:extLst>
      <p:ext uri="{BB962C8B-B14F-4D97-AF65-F5344CB8AC3E}">
        <p14:creationId xmlns:p14="http://schemas.microsoft.com/office/powerpoint/2010/main" val="108178604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5E4DE-64E7-40D1-8E45-6E2454BFFE06}" type="datetimeFigureOut">
              <a:rPr lang="en-GB" smtClean="0"/>
              <a:t>07/11/2022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9B4CF-7C3A-402E-BF11-1C05A16EDA16}" type="slidenum">
              <a:rPr lang="en-GB" smtClean="0"/>
              <a:t>‹#›</a:t>
            </a:fld>
            <a:endParaRPr lang="en-GB"/>
          </a:p>
        </p:txBody>
      </p:sp>
    </p:spTree>
    <p:extLst>
      <p:ext uri="{BB962C8B-B14F-4D97-AF65-F5344CB8AC3E}">
        <p14:creationId xmlns:p14="http://schemas.microsoft.com/office/powerpoint/2010/main" val="1361547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By the end of this lesson, you will be able to:</a:t>
            </a:r>
          </a:p>
          <a:p>
            <a:endParaRPr lang="en-GB" sz="1100" b="0" dirty="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Define three different strategy methods</a:t>
            </a:r>
          </a:p>
          <a:p>
            <a:pPr marL="22860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Apply different strategies into a scenario</a:t>
            </a: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5D988599-AAFC-4498-B638-E4222DFD929F}" type="slidenum">
              <a:rPr lang="en-GB" smtClean="0"/>
              <a:t>1</a:t>
            </a:fld>
            <a:endParaRPr lang="en-GB"/>
          </a:p>
        </p:txBody>
      </p:sp>
    </p:spTree>
    <p:extLst>
      <p:ext uri="{BB962C8B-B14F-4D97-AF65-F5344CB8AC3E}">
        <p14:creationId xmlns:p14="http://schemas.microsoft.com/office/powerpoint/2010/main" val="335237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Re-cap on the main elements of the Conducting Investigations Session.</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2</a:t>
            </a:fld>
            <a:endParaRPr lang="en-GB"/>
          </a:p>
        </p:txBody>
      </p:sp>
    </p:spTree>
    <p:extLst>
      <p:ext uri="{BB962C8B-B14F-4D97-AF65-F5344CB8AC3E}">
        <p14:creationId xmlns:p14="http://schemas.microsoft.com/office/powerpoint/2010/main" val="526835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The Professionalising Investigation Programme (PIP)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Jointly sponsored by ACPO and the College of Policing, this programme is designed to “improve the professional competence of all police officers and staff who are tasked with conducting investigations”. PIP is for police officers and staff whose role involves conducting or managing investigations, conducting interviews with victims and witnesses, and interviewing suspects. PIP delivers the capability of staff to conduct professional investigations at all levels within the police service and in other sectors. It is not just about delivering training to staff who are about to enter the service or start in a new investigative role; it encompasses investigators of all ranks, ensuring that they remain competent to practise throughout their service by registering their skills and competency at both national and local levels and ensuring continued professional development. The aim of PIP is to develop professional investigators who can conduct investigations to a national standard based on recognised good practice. </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3</a:t>
            </a:fld>
            <a:endParaRPr lang="en-GB"/>
          </a:p>
        </p:txBody>
      </p:sp>
    </p:spTree>
    <p:extLst>
      <p:ext uri="{BB962C8B-B14F-4D97-AF65-F5344CB8AC3E}">
        <p14:creationId xmlns:p14="http://schemas.microsoft.com/office/powerpoint/2010/main" val="2127401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four PIP levels of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PIP Level 1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relates to the investigation of volume crime. This is the entry level for investigators and the level at which you will be operating. Volume crime is defined in the ACPO (2009) Practice Advice on the Management of Priority and Volume Crime (The Volume Crime Management Model) (Second Edition) as: “any crime which, through its sheer volume, has a significant impact on the community and the ability of the local police to tackle it. It includes priority crimes such as street robbery, burglary and vehicle related crime, but can also apply to criminal damage or assaults and anti-social behaviour”.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Investigators move through the subsequent according to the requirements of their role: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PIP Level 2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relates to the investigation of serious and complex crime/incidents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PIP Level 3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relates to senior investigating officers for major crime and senior investigating officers for serious and organised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PIP Level 4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often referred to as the “Heads of Crime” programme</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4</a:t>
            </a:fld>
            <a:endParaRPr lang="en-GB"/>
          </a:p>
        </p:txBody>
      </p:sp>
    </p:spTree>
    <p:extLst>
      <p:ext uri="{BB962C8B-B14F-4D97-AF65-F5344CB8AC3E}">
        <p14:creationId xmlns:p14="http://schemas.microsoft.com/office/powerpoint/2010/main" val="342058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role and responsibilities of a PIP level 1 investigator: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CPIA Code of Practice under Part II of the Act defines the role and responsibilities of an investigator as “any police officer or other person involved in the conduct of a criminal investigation. All investigators have a responsibility for carrying out the duties imposed on them under this code, including in particular recording information, and retaining records of information and other material”</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5</a:t>
            </a:fld>
            <a:endParaRPr lang="en-GB"/>
          </a:p>
        </p:txBody>
      </p:sp>
    </p:spTree>
    <p:extLst>
      <p:ext uri="{BB962C8B-B14F-4D97-AF65-F5344CB8AC3E}">
        <p14:creationId xmlns:p14="http://schemas.microsoft.com/office/powerpoint/2010/main" val="3672142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These are the offences which you will be able to investigate at PIP Level 1.</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Reference: APP College of Policing</a:t>
            </a:r>
          </a:p>
          <a:p>
            <a:r>
              <a:rPr lang="en-GB" sz="1100" dirty="0">
                <a:latin typeface="Arial" panose="020B0604020202020204" pitchFamily="34" charset="0"/>
                <a:cs typeface="Arial" panose="020B0604020202020204" pitchFamily="34" charset="0"/>
              </a:rPr>
              <a:t>https://www.app.college.police.uk/app-content/investigations/introduction/?s=pip#pip-level-1</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6</a:t>
            </a:fld>
            <a:endParaRPr lang="en-GB"/>
          </a:p>
        </p:txBody>
      </p:sp>
    </p:spTree>
    <p:extLst>
      <p:ext uri="{BB962C8B-B14F-4D97-AF65-F5344CB8AC3E}">
        <p14:creationId xmlns:p14="http://schemas.microsoft.com/office/powerpoint/2010/main" val="2314461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1 </a:t>
            </a:r>
            <a:r>
              <a:rPr lang="en-GB" dirty="0"/>
              <a:t>– Trainer to split class into 4 groups, 20 mins to research one of the allocated topics, 15 mins to de-brief each group using PPT slides 8 - 13</a:t>
            </a:r>
          </a:p>
        </p:txBody>
      </p:sp>
      <p:sp>
        <p:nvSpPr>
          <p:cNvPr id="4" name="Slide Number Placeholder 3"/>
          <p:cNvSpPr>
            <a:spLocks noGrp="1"/>
          </p:cNvSpPr>
          <p:nvPr>
            <p:ph type="sldNum" sz="quarter" idx="10"/>
          </p:nvPr>
        </p:nvSpPr>
        <p:spPr/>
        <p:txBody>
          <a:bodyPr/>
          <a:lstStyle/>
          <a:p>
            <a:fld id="{B799B4CF-7C3A-402E-BF11-1C05A16EDA16}" type="slidenum">
              <a:rPr lang="en-GB" smtClean="0"/>
              <a:t>7</a:t>
            </a:fld>
            <a:endParaRPr lang="en-GB"/>
          </a:p>
        </p:txBody>
      </p:sp>
    </p:spTree>
    <p:extLst>
      <p:ext uri="{BB962C8B-B14F-4D97-AF65-F5344CB8AC3E}">
        <p14:creationId xmlns:p14="http://schemas.microsoft.com/office/powerpoint/2010/main" val="537349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does the term mean in relation to an investigative strategy?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are the benefits of this strategy for you as an investigator?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Ascertain how a particular crime has been committed, the type of material that may have been generated in the commission of the offence and how or where this material might be recovered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linked series of crimes committed with the same MO. (Pooling material from a linked series of crimes is often a highly effective way of progressing an investigation)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linked series of crimes committed with the same MO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likely disposal routes and markets for stolen or illicit property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Predict future offending patterns which may enable preventive or protective measures to be taken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Predict future offending patterns which may enable offenders to be caught red-handed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8</a:t>
            </a:fld>
            <a:endParaRPr lang="en-GB"/>
          </a:p>
        </p:txBody>
      </p:sp>
    </p:spTree>
    <p:extLst>
      <p:ext uri="{BB962C8B-B14F-4D97-AF65-F5344CB8AC3E}">
        <p14:creationId xmlns:p14="http://schemas.microsoft.com/office/powerpoint/2010/main" val="2891913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effectLst/>
                <a:latin typeface="+mn-lt"/>
                <a:ea typeface="Times New Roman" panose="02020603050405020304" pitchFamily="18" charset="0"/>
              </a:rPr>
              <a:t>QTS - What does the term mean in relation to an investigative strategy?</a:t>
            </a:r>
            <a:endParaRPr lang="en-GB" sz="1100" dirty="0">
              <a:effectLst/>
              <a:latin typeface="+mn-lt"/>
              <a:ea typeface="Times New Roman" panose="02020603050405020304" pitchFamily="18" charset="0"/>
            </a:endParaRPr>
          </a:p>
          <a:p>
            <a:r>
              <a:rPr lang="en-GB" sz="1100" b="1" dirty="0">
                <a:effectLst/>
                <a:latin typeface="+mn-lt"/>
                <a:ea typeface="Times New Roman" panose="02020603050405020304" pitchFamily="18" charset="0"/>
              </a:rPr>
              <a:t>QTS - </a:t>
            </a:r>
            <a:r>
              <a:rPr lang="en-GB" sz="1100" b="1" u="sng" dirty="0">
                <a:effectLst/>
                <a:latin typeface="+mn-lt"/>
                <a:ea typeface="Times New Roman" panose="02020603050405020304" pitchFamily="18" charset="0"/>
              </a:rPr>
              <a:t> </a:t>
            </a:r>
            <a:r>
              <a:rPr lang="en-GB" sz="1100" b="1" dirty="0">
                <a:effectLst/>
                <a:latin typeface="+mn-lt"/>
                <a:ea typeface="Times New Roman" panose="02020603050405020304" pitchFamily="18" charset="0"/>
              </a:rPr>
              <a:t>What are the benefits of this strategy for you as an investigator?</a:t>
            </a:r>
            <a:endParaRPr lang="en-GB" sz="1100" dirty="0">
              <a:effectLst/>
              <a:latin typeface="+mn-lt"/>
              <a:ea typeface="Times New Roman" panose="02020603050405020304" pitchFamily="18" charset="0"/>
            </a:endParaRPr>
          </a:p>
          <a:p>
            <a:endParaRPr lang="en-GB" sz="1100" b="1"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mn-lt"/>
                <a:cs typeface="Arial" panose="020B0604020202020204" pitchFamily="34" charset="0"/>
              </a:rPr>
              <a:t>NB. </a:t>
            </a:r>
            <a:r>
              <a:rPr lang="en-GB" sz="1100" b="0" dirty="0">
                <a:latin typeface="+mn-lt"/>
                <a:cs typeface="Arial" panose="020B0604020202020204" pitchFamily="34" charset="0"/>
              </a:rPr>
              <a:t>Trace/Investigate/Evaluate used to be known as Trace/</a:t>
            </a:r>
            <a:r>
              <a:rPr lang="en-GB" sz="1100" b="0" dirty="0">
                <a:solidFill>
                  <a:schemeClr val="tx1"/>
                </a:solidFill>
                <a:latin typeface="+mn-lt"/>
              </a:rPr>
              <a:t>Interview/ Eliminate but in reality they are the same strategy but the terminology has been re-designed to more align itself with modern day investigative processes. </a:t>
            </a:r>
            <a:endParaRPr lang="en-GB" sz="1100" b="0" dirty="0">
              <a:latin typeface="+mn-lt"/>
            </a:endParaRPr>
          </a:p>
          <a:p>
            <a:endParaRPr lang="en-GB" sz="1100" b="1" dirty="0">
              <a:latin typeface="+mn-lt"/>
              <a:cs typeface="Arial" panose="020B0604020202020204" pitchFamily="34"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At a SIO focus group there was consensus that the terms Trace Interview and Eliminate no longer accurately reflect the processes involved. This led to new terminology ‘Trace Investigate Evaluate’ being proposed which the focus group suggested:</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1. More accurately conveys the processes involved.</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2. Removes reference solely to interview. The T.I.E process involves more than just interviewing an individual, it involves a range of tactical options and investigative strategies (e.g. search and seizure, taking samples and descriptions etc.) that are available to investigate a specified nominal in an enquiry. The term ‘investigate’ is more inclusive and covers any essential preparatory work required before any approach/interview is considered such as risk assessment and intelligence checks. The use of the term ‘investigate’ also encapsulates the range of investigative skills required when conducting T.I.E enquiries.</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3. Removes reference to elimination. Current practice suggests that some SIO’s are reluctant to set a T.I.E strategy because they have nothing to eliminate against. Elimination remains a vital part of the T.I.E process, however, the process involves more than just elimination. Investigative mind-set needs to go both ways; enquiries should be aimed at either implicating or eliminating a person from a T.I.E category. The term evaluate has a far less narrow-minded connotation (i.e. not just related to an elimination process). The term ‘eliminate’ is widely misunderstood as meaning ‘eliminated from the enquiry’ as opposed to a T.I.E category. Using solely the term ‘eliminate’ has also caused issues in the past when applying for RIPA authorities on T.I.E enquiries.</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4. Emphasises the need to evaluate information gathered from investigations into particular individual(s), which fits with the PEACE model. </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5. Aligns with the National Decision Making Model in relation to risk assessment and evaluation.</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6. Still fits with HOLMES acronym (i.e. T.I.E).</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7. Also fits with T/I - which could be changed, subject to the views of the HOLMES User Group, to Trace/Investigate (as opposed to Trace/Interview).</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8. Prevents any confusion in future as T.I.E currently has different meanings to some (i.e. Trace Interview and Eliminate or Trace Implicate or Eliminate).</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term T.I.E has not changed in the past 25 years, however, legislation and practices have. An advantage of the proposed new terminology is that it aims to eradicate confusion and enable more effective, comprehensive, and focused enquiries. This is vital in the current climate of limited resources and reducing cadres of detectives.</a:t>
            </a: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Refer to APP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Reference: https://www.app.college.police.uk/app-content/investigations/working-with-suspects/</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9</a:t>
            </a:fld>
            <a:endParaRPr lang="en-GB"/>
          </a:p>
        </p:txBody>
      </p:sp>
    </p:spTree>
    <p:extLst>
      <p:ext uri="{BB962C8B-B14F-4D97-AF65-F5344CB8AC3E}">
        <p14:creationId xmlns:p14="http://schemas.microsoft.com/office/powerpoint/2010/main" val="604241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QTS -  What does the term mean?</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QTS -  How does this benefit you as an investigator?</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Hypotheses can assist investigators to progress investigations.  A Hypothesis is defined 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suggested explanation for a group of facts either accepted as a basis for further verification or accepted as likely to be true.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(Collins English Dictionary, 2004)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Alternatively, it can be defined as,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‘building a scenario that best explains the available material’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Hypotheses that are formed from limited or uncertain information can, at best, only amount to an assumption of what may have occurred and this could be influenced by personal bias or stereotyping.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Before deciding to use hypotheses you must consider the following factors: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 all the available material been gathered?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you understand all the material?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there lines of enquiry which have not yet been pursued and which could generate more material?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benefit will the use of a hypothesis bring to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Before developing hypotheses, you must have sufficient knowledge to make valid judgements. All material relevant to an investigation should be considered and any assumptions or inferences that are made during this process should be explicitly recorded. A hypothesis should be a reasonable interpretation of the material available and should offer the most logical explanation of the facts as they are known. It is likely, however, that there will be no single most logical explanation, but rather a series of hypotheses, each of which offers an alternative explanation. As more material becomes available, any hypothesis should be examined to establish the known facts. Never try to find facts to fit the hypothesis. Alter the hypothesis to accord with the facts.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10</a:t>
            </a:fld>
            <a:endParaRPr lang="en-GB"/>
          </a:p>
        </p:txBody>
      </p:sp>
    </p:spTree>
    <p:extLst>
      <p:ext uri="{BB962C8B-B14F-4D97-AF65-F5344CB8AC3E}">
        <p14:creationId xmlns:p14="http://schemas.microsoft.com/office/powerpoint/2010/main" val="4040377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Information Gathering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hypothesis should be a reasonable interpretation of the material available and should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offer the most logical explanation of the facts as they are known.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likely, however, that there will be no single most logical explanation, but rather a series of hypotheses, each of which offers an alternative explanation.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Building Hypotheses: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Considerations that have to be met when building hypotheses: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Ensuring a thorough understanding of the relevance and reliability of all material gathered;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Ensuring that the investigative and evidential test has been applied to all the material gathered in the investigation;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Ensuring there is sufficient knowledge of the subject matter to interpret the material correctly;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Defining a clear objective for the hypothesis;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Developing hypotheses that ‘best fit’ with the known material;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Consulting colleagues and experts to formulate hypotheses;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Ensuring sufficient resources are available to develop or test the hypotheses;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Ensuring that hypotheses building is proportionate to the seriousness of the offence.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Hypotheses should only be used when absolutely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11</a:t>
            </a:fld>
            <a:endParaRPr lang="en-GB"/>
          </a:p>
        </p:txBody>
      </p:sp>
    </p:spTree>
    <p:extLst>
      <p:ext uri="{BB962C8B-B14F-4D97-AF65-F5344CB8AC3E}">
        <p14:creationId xmlns:p14="http://schemas.microsoft.com/office/powerpoint/2010/main" val="2513360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must keep an open mind and be receptive to alternative views or explanations and never rush to premature judgements about the meaning of any material or the reliability of its source.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imperative that no decision in respect of suspects, or the value and meaning of any material gathered, is made before a thorough evaluation has been carried out.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However, bearing this in mind, it is sometimes useful to build a hypothesis, based on the available facts, in order to decide on the nature of the crime and the way to progress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12</a:t>
            </a:fld>
            <a:endParaRPr lang="en-GB"/>
          </a:p>
        </p:txBody>
      </p:sp>
    </p:spTree>
    <p:extLst>
      <p:ext uri="{BB962C8B-B14F-4D97-AF65-F5344CB8AC3E}">
        <p14:creationId xmlns:p14="http://schemas.microsoft.com/office/powerpoint/2010/main" val="367061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QTS -  What does the term mean in relation to an investigative strategy?</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QTS -  What implications does this strategy have on you as an investigator?</a:t>
            </a:r>
            <a:endParaRPr lang="en-GB" sz="1800" dirty="0">
              <a:effectLst/>
              <a:latin typeface="Times New Roman" panose="02020603050405020304" pitchFamily="18" charset="0"/>
              <a:ea typeface="Times New Roman" panose="02020603050405020304" pitchFamily="18" charset="0"/>
            </a:endParaRP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Case management </a:t>
            </a:r>
          </a:p>
          <a:p>
            <a:r>
              <a:rPr lang="en-GB" sz="1100" dirty="0">
                <a:latin typeface="Arial" panose="020B0604020202020204" pitchFamily="34" charset="0"/>
                <a:cs typeface="Arial" panose="020B0604020202020204" pitchFamily="34" charset="0"/>
              </a:rPr>
              <a:t>The effective management of an investigation requires organisation, planning and control.  </a:t>
            </a:r>
          </a:p>
          <a:p>
            <a:r>
              <a:rPr lang="en-GB" sz="1100" dirty="0">
                <a:latin typeface="Arial" panose="020B0604020202020204" pitchFamily="34" charset="0"/>
                <a:cs typeface="Arial" panose="020B0604020202020204" pitchFamily="34" charset="0"/>
              </a:rPr>
              <a:t>An investigation may entail managing any of the following: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Maintaining control </a:t>
            </a:r>
          </a:p>
          <a:p>
            <a:r>
              <a:rPr lang="en-GB" sz="1100" dirty="0">
                <a:latin typeface="Arial" panose="020B0604020202020204" pitchFamily="34" charset="0"/>
                <a:cs typeface="Arial" panose="020B0604020202020204" pitchFamily="34" charset="0"/>
              </a:rPr>
              <a:t>Ensure that you document all decisions, actions, options and rationale in accordance with current policy and legislation  </a:t>
            </a:r>
          </a:p>
          <a:p>
            <a:r>
              <a:rPr lang="en-GB" sz="1100" dirty="0">
                <a:latin typeface="Arial" panose="020B0604020202020204" pitchFamily="34" charset="0"/>
                <a:cs typeface="Arial" panose="020B0604020202020204" pitchFamily="34" charset="0"/>
              </a:rPr>
              <a:t>You need to understand and comply with the provisions of the Management of Police Information, Data Protection Act 1998 and be aware of the effects of the Freedom of Information Act 2000  </a:t>
            </a:r>
          </a:p>
          <a:p>
            <a:r>
              <a:rPr lang="en-GB" sz="1100" dirty="0">
                <a:latin typeface="Arial" panose="020B0604020202020204" pitchFamily="34" charset="0"/>
                <a:cs typeface="Arial" panose="020B0604020202020204" pitchFamily="34" charset="0"/>
              </a:rPr>
              <a:t>You must ensure that contact with the media is in line with policy and does not undermine the integrity of the investigation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People </a:t>
            </a:r>
          </a:p>
          <a:p>
            <a:r>
              <a:rPr lang="en-GB" sz="1100" dirty="0">
                <a:latin typeface="Arial" panose="020B0604020202020204" pitchFamily="34" charset="0"/>
                <a:cs typeface="Arial" panose="020B0604020202020204" pitchFamily="34" charset="0"/>
              </a:rPr>
              <a:t>When dealing with colleagues, victims and witnesses it is essential that you communicate effectively. You must listen to others, ensuring that you understand them and pass instructions and information clearly, ensuring that, in turn, they understand you.  </a:t>
            </a:r>
          </a:p>
          <a:p>
            <a:r>
              <a:rPr lang="en-GB" sz="1100" dirty="0">
                <a:latin typeface="Arial" panose="020B0604020202020204" pitchFamily="34" charset="0"/>
                <a:cs typeface="Arial" panose="020B0604020202020204" pitchFamily="34" charset="0"/>
              </a:rPr>
              <a:t>You must deal with individuals in an ethical manner recognising their needs with respect to equality and diversity. Be positive but not aggressive and offer practical advice and support.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Risk </a:t>
            </a:r>
          </a:p>
          <a:p>
            <a:r>
              <a:rPr lang="en-GB" sz="1100" dirty="0">
                <a:latin typeface="Arial" panose="020B0604020202020204" pitchFamily="34" charset="0"/>
                <a:cs typeface="Arial" panose="020B0604020202020204" pitchFamily="34" charset="0"/>
              </a:rPr>
              <a:t>During an investigation risk must be constantly assessed and managed. Investigators must be able to: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Recognise any risks that may occur during an investigation and their likely impact upon individuals, the investigation or the organisation itself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Make appropriate decisions to manage that risk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Keep detailed records demonstrating the steps taken to manage and monitor risk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Communicate details to others of the risk, or the strategies established to deal with it (e.g. colleagues, victims or witnesses).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Exhibits </a:t>
            </a:r>
          </a:p>
          <a:p>
            <a:r>
              <a:rPr lang="en-GB" sz="1100" dirty="0">
                <a:latin typeface="Arial" panose="020B0604020202020204" pitchFamily="34" charset="0"/>
                <a:cs typeface="Arial" panose="020B0604020202020204" pitchFamily="34" charset="0"/>
              </a:rPr>
              <a:t>Material gathered during an investigation will, if it is relevant, be submitted to support the evidential case. It is essential that an accurate record is maintained in respect of the material gathered in an investigation detailing: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precise description of the material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How it was obtained </a:t>
            </a:r>
          </a:p>
          <a:p>
            <a:r>
              <a:rPr lang="en-GB" sz="110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Precise place of detection e.g. on a suspect’s person </a:t>
            </a:r>
          </a:p>
          <a:p>
            <a:r>
              <a:rPr lang="en-GB" sz="110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Its creation e.g. a photograph of a crime scene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time, day and date of recovery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individual who recovered it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individual who produces it for court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Its location and method of storage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Any movements in and out of storage e.g. for examination.</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13</a:t>
            </a:fld>
            <a:endParaRPr lang="en-GB"/>
          </a:p>
        </p:txBody>
      </p:sp>
    </p:spTree>
    <p:extLst>
      <p:ext uri="{BB962C8B-B14F-4D97-AF65-F5344CB8AC3E}">
        <p14:creationId xmlns:p14="http://schemas.microsoft.com/office/powerpoint/2010/main" val="2195342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Briefing and debriefing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Briefing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briefing is simply a method of imparting or exchanging information either to bring others up to date with the progress of the investigation, or to colleagues and team members to task them with future action. To be effective, the person delivering the briefing must: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a complete knowledge of the investigation, or the part of it, that is the subject of the briefing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certain that those being briefed: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Understand the progress to date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Understand the objective of the briefing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Are completely aware of their task(s) (if they are being tasked)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Understand any logistics e.g. communications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the competencies and experience of those being briefed. There are many briefing models designed to assist you to deliver a briefing and you should choose one to suit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Debriefing</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debriefing is a means by which an investigator can gather information from others involved in the operation, and all involved can share information and experience. Frequent debriefings can help to drive an investigation forward. The person holding the debriefing must ensure that everyone taking part contributes fully and that all information is gathered.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Both briefings and debriefings should be planned and structured. A record must be made and retained as it may be needed at court to comply with the disclosure provisions of the Criminal Procedure and Investigations Act 1996.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2.16 Handing over cases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Responsibility for an investigation often passes from one investigator to another. The initial investigator may pass the case to an investigating team. When handing over a case you must record the full extent of all the actions taken in the investigation to date and must ensure that all available information about the conduct of an investigation has been fully communicated to any new investigator. This will ensure that all investigative opportunities are progressed. </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14</a:t>
            </a:fld>
            <a:endParaRPr lang="en-GB"/>
          </a:p>
        </p:txBody>
      </p:sp>
    </p:spTree>
    <p:extLst>
      <p:ext uri="{BB962C8B-B14F-4D97-AF65-F5344CB8AC3E}">
        <p14:creationId xmlns:p14="http://schemas.microsoft.com/office/powerpoint/2010/main" val="4645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principle of ‘passing the baton’ applies. In the majority of volume crime cases, the handover can be recorded on the crime report or associated document. In serious cases a verbal briefing/debriefing may be necessary to fully update the new investigator. This allows information to be disseminated and/or the physical transfer of documents or exhibits. The initial investigator is also able to communicate to the new investigator any actions that need to be finalised. A full record should be made of the handover process.</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15</a:t>
            </a:fld>
            <a:endParaRPr lang="en-GB"/>
          </a:p>
        </p:txBody>
      </p:sp>
    </p:spTree>
    <p:extLst>
      <p:ext uri="{BB962C8B-B14F-4D97-AF65-F5344CB8AC3E}">
        <p14:creationId xmlns:p14="http://schemas.microsoft.com/office/powerpoint/2010/main" val="2359265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a:p>
            <a:r>
              <a:rPr lang="en-GB" b="1" baseline="0" dirty="0"/>
              <a:t>QTS – what impact can investigations have on the investigator? </a:t>
            </a:r>
          </a:p>
          <a:p>
            <a:r>
              <a:rPr lang="en-GB" b="0" baseline="0" dirty="0"/>
              <a:t>Trainer to highlight investigator fatigue, empathy fatigue, psychological risks, mindlessness and dangers of  judgement bias ( the bias in the judgement of ambiguous information influenced by emotional state) and stereotyping.</a:t>
            </a:r>
          </a:p>
          <a:p>
            <a:endParaRPr lang="en-GB" b="0" baseline="0" dirty="0"/>
          </a:p>
          <a:p>
            <a:r>
              <a:rPr lang="en-GB" sz="1200" b="0" i="0" u="none" strike="noStrike" kern="1200" baseline="0" dirty="0">
                <a:solidFill>
                  <a:schemeClr val="tx1"/>
                </a:solidFill>
                <a:latin typeface="+mn-lt"/>
                <a:ea typeface="+mn-ea"/>
                <a:cs typeface="+mn-cs"/>
              </a:rPr>
              <a:t>Some of the most psychologically challenging roles in policing include those dealing with child protection, domestic violence and family liaison. Other specialist roles are emerging with the development of technology, with computer science experts pitting their wits against online criminals dealing in fraud, drugs, guns, terrorism and child abuse. With this increasing complexity of crime, there has been a need to develop groups of highly specialised teams of officers and staff. These demands enhance traditional functions, such as those in public protection, counter terrorism, collision investigation, scene of crimes, undercover, forensic examiners and coroner’s officers. In addition to these dedicated officers and staff, there are many part-time specialisms, such as family liaison, negotiators and body recovery. These specialist roles carry with them a higher level of psychological risk. </a:t>
            </a:r>
          </a:p>
          <a:p>
            <a:r>
              <a:rPr lang="en-GB" sz="1200" b="0" i="0" u="none" strike="noStrike" kern="1200" baseline="0" dirty="0">
                <a:solidFill>
                  <a:schemeClr val="tx1"/>
                </a:solidFill>
                <a:latin typeface="+mn-lt"/>
                <a:ea typeface="+mn-ea"/>
                <a:cs typeface="+mn-cs"/>
              </a:rPr>
              <a:t>Specialist roles can expose the officers to extreme trauma through direct exposure, as found in a scene of crimes officer, where the work can be intense and concentrated, with few breaks to allow time for recovery. It is also possible to be exposed to secondary trauma caused by exposure to the testimony, images or stories of victims and perpetrators. The symptoms of secondary trauma are similar to primary trauma, but are created by the officer or staff member’s ability to empathise with the victim. They can imagine how they or people close to them may be affected, should they experience a similar event. </a:t>
            </a:r>
          </a:p>
          <a:p>
            <a:r>
              <a:rPr lang="en-GB" sz="1200" b="0" i="0" u="none" strike="noStrike" kern="1200" baseline="0" dirty="0">
                <a:solidFill>
                  <a:schemeClr val="tx1"/>
                </a:solidFill>
                <a:latin typeface="+mn-lt"/>
                <a:ea typeface="+mn-ea"/>
                <a:cs typeface="+mn-cs"/>
              </a:rPr>
              <a:t>Several police forces have introduced role risk assessments for these high-risk specialist roles. The role risk assessment is similar to the situational risk assessment but, rather than assessing an incident, is designed to look at the common hazards found in the specific high-risk roles. Over time, a level of consensus has been established between the forces on which roles pose the greatest risk to the role holders.</a:t>
            </a:r>
          </a:p>
          <a:p>
            <a:endParaRPr lang="en-GB" sz="1200" b="0" i="0" u="none" strike="noStrike" kern="1200" baseline="0" dirty="0">
              <a:solidFill>
                <a:schemeClr val="tx1"/>
              </a:solidFill>
              <a:latin typeface="+mn-lt"/>
              <a:ea typeface="+mn-ea"/>
              <a:cs typeface="+mn-cs"/>
            </a:endParaRPr>
          </a:p>
          <a:p>
            <a:r>
              <a:rPr lang="en-GB" b="1" baseline="0" dirty="0"/>
              <a:t> </a:t>
            </a:r>
            <a:r>
              <a:rPr lang="en-GB" sz="1200" b="0" i="0" u="none" strike="noStrike" kern="1200" baseline="0" dirty="0">
                <a:solidFill>
                  <a:schemeClr val="tx1"/>
                </a:solidFill>
                <a:latin typeface="+mn-lt"/>
                <a:ea typeface="+mn-ea"/>
                <a:cs typeface="+mn-cs"/>
              </a:rPr>
              <a:t>In response to these psychological risks, most police forces have introduced additional psychological support for their high-risk specialist roles. The level of psychological support in forces ranges from a simple annual meeting with a welfare officer or counsellor, to a comprehensive programme of psychological screening, surveillance and support. These programmes test levels of anxiety, depression, burnout, primary and secondary trauma as well as their coping skills, resilience and personality. </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References</a:t>
            </a:r>
          </a:p>
          <a:p>
            <a:r>
              <a:rPr lang="en-GB" sz="1200" b="0" i="0" u="none" strike="noStrike" kern="1200" baseline="0" dirty="0">
                <a:solidFill>
                  <a:schemeClr val="tx1"/>
                </a:solidFill>
                <a:latin typeface="+mn-lt"/>
                <a:ea typeface="+mn-ea"/>
                <a:cs typeface="+mn-cs"/>
              </a:rPr>
              <a:t>Home Office (2017) Police Workforce, England and Wales, Statistical Bulletin 10/17. Available at </a:t>
            </a:r>
            <a:r>
              <a:rPr lang="en-GB" sz="1200" b="1" i="0" u="none" strike="noStrike" kern="1200" baseline="0" dirty="0">
                <a:solidFill>
                  <a:schemeClr val="tx1"/>
                </a:solidFill>
                <a:latin typeface="+mn-lt"/>
                <a:ea typeface="+mn-ea"/>
                <a:cs typeface="+mn-cs"/>
              </a:rPr>
              <a:t>https://www.gov.uk/government/uploads/system/ uploads/</a:t>
            </a:r>
            <a:r>
              <a:rPr lang="en-GB" sz="1200" b="1" i="0" u="none" strike="noStrike" kern="1200" baseline="0" dirty="0" err="1">
                <a:solidFill>
                  <a:schemeClr val="tx1"/>
                </a:solidFill>
                <a:latin typeface="+mn-lt"/>
                <a:ea typeface="+mn-ea"/>
                <a:cs typeface="+mn-cs"/>
              </a:rPr>
              <a:t>attachment_data</a:t>
            </a:r>
            <a:r>
              <a:rPr lang="en-GB" sz="1200" b="1" i="0" u="none" strike="noStrike" kern="1200" baseline="0" dirty="0">
                <a:solidFill>
                  <a:schemeClr val="tx1"/>
                </a:solidFill>
                <a:latin typeface="+mn-lt"/>
                <a:ea typeface="+mn-ea"/>
                <a:cs typeface="+mn-cs"/>
              </a:rPr>
              <a:t>/file/630471/hosb1017-police-workforce.pdf </a:t>
            </a:r>
            <a:r>
              <a:rPr lang="en-GB" sz="1200" b="0" i="0" u="none" strike="noStrike" kern="1200" baseline="0" dirty="0">
                <a:solidFill>
                  <a:schemeClr val="tx1"/>
                </a:solidFill>
                <a:latin typeface="+mn-lt"/>
                <a:ea typeface="+mn-ea"/>
                <a:cs typeface="+mn-cs"/>
              </a:rPr>
              <a:t>[Accessed 7 February 2017] </a:t>
            </a:r>
          </a:p>
          <a:p>
            <a:r>
              <a:rPr lang="en-GB" sz="1200" b="0" i="0" u="none" strike="noStrike" kern="1200" baseline="0" dirty="0">
                <a:solidFill>
                  <a:schemeClr val="tx1"/>
                </a:solidFill>
                <a:latin typeface="+mn-lt"/>
                <a:ea typeface="+mn-ea"/>
                <a:cs typeface="+mn-cs"/>
              </a:rPr>
              <a:t>HSE (2008) Working together to reduce stress at work - A guide for employees. Sudbury, HSE Books</a:t>
            </a:r>
            <a:endParaRPr lang="en-GB" b="1" dirty="0"/>
          </a:p>
        </p:txBody>
      </p:sp>
      <p:sp>
        <p:nvSpPr>
          <p:cNvPr id="4" name="Slide Number Placeholder 3"/>
          <p:cNvSpPr>
            <a:spLocks noGrp="1"/>
          </p:cNvSpPr>
          <p:nvPr>
            <p:ph type="sldNum" sz="quarter" idx="10"/>
          </p:nvPr>
        </p:nvSpPr>
        <p:spPr/>
        <p:txBody>
          <a:bodyPr/>
          <a:lstStyle/>
          <a:p>
            <a:fld id="{B799B4CF-7C3A-402E-BF11-1C05A16EDA16}" type="slidenum">
              <a:rPr lang="en-GB" smtClean="0"/>
              <a:t>16</a:t>
            </a:fld>
            <a:endParaRPr lang="en-GB"/>
          </a:p>
        </p:txBody>
      </p:sp>
    </p:spTree>
    <p:extLst>
      <p:ext uri="{BB962C8B-B14F-4D97-AF65-F5344CB8AC3E}">
        <p14:creationId xmlns:p14="http://schemas.microsoft.com/office/powerpoint/2010/main" val="3823620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Activity 2 – in the same groups Trainer to allocate Scenario 1 to groups 1 &amp; 2 and Scenario 2 to groups 3 &amp; 4. Students are to devise a strategy for the initial response to the scenario.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Threats to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Within their allocated groups (Groups 1 and 3) ask the students to devise a strategy for the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initial actions when responding to this incident.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target group is too large then the objective can be achieved by discussing this scenario in the larger group, using a wipe board or flipchart to record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Alternatively, request that each student complete this task individually</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17</a:t>
            </a:fld>
            <a:endParaRPr lang="en-GB"/>
          </a:p>
        </p:txBody>
      </p:sp>
    </p:spTree>
    <p:extLst>
      <p:ext uri="{BB962C8B-B14F-4D97-AF65-F5344CB8AC3E}">
        <p14:creationId xmlns:p14="http://schemas.microsoft.com/office/powerpoint/2010/main" val="30933626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Hate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Within their allocated groups (Groups 2 and 4) ask the students to devise a strategy for the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initial actions when responding to this incident.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target group is too large then the objective can be achieved by discussing this scenario in the larger group, using a wipe board or flipchart to record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Alternatively, request that each student complete this task individually.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18</a:t>
            </a:fld>
            <a:endParaRPr lang="en-GB"/>
          </a:p>
        </p:txBody>
      </p:sp>
    </p:spTree>
    <p:extLst>
      <p:ext uri="{BB962C8B-B14F-4D97-AF65-F5344CB8AC3E}">
        <p14:creationId xmlns:p14="http://schemas.microsoft.com/office/powerpoint/2010/main" val="2045069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84778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90425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15443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0676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35203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23643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7328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5122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9719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8425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799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2594047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8.png"/><Relationship Id="rId5" Type="http://schemas.openxmlformats.org/officeDocument/2006/relationships/diagramQuickStyle" Target="../diagrams/quickStyle1.xml"/><Relationship Id="rId10" Type="http://schemas.openxmlformats.org/officeDocument/2006/relationships/image" Target="../media/image7.jpg"/><Relationship Id="rId4" Type="http://schemas.openxmlformats.org/officeDocument/2006/relationships/diagramLayout" Target="../diagrams/layout1.xm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12"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11" Type="http://schemas.openxmlformats.org/officeDocument/2006/relationships/image" Target="../media/image7.jpg"/><Relationship Id="rId5" Type="http://schemas.openxmlformats.org/officeDocument/2006/relationships/diagramLayout" Target="../diagrams/layout2.xml"/><Relationship Id="rId10" Type="http://schemas.openxmlformats.org/officeDocument/2006/relationships/image" Target="../media/image6.png"/><Relationship Id="rId4" Type="http://schemas.openxmlformats.org/officeDocument/2006/relationships/diagramData" Target="../diagrams/data2.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image" Target="../media/image7.jpg"/><Relationship Id="rId4" Type="http://schemas.openxmlformats.org/officeDocument/2006/relationships/diagramLayout" Target="../diagrams/layout3.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png"/><Relationship Id="rId7" Type="http://schemas.openxmlformats.org/officeDocument/2006/relationships/diagramColors" Target="../diagrams/colors4.xml"/><Relationship Id="rId12"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11" Type="http://schemas.openxmlformats.org/officeDocument/2006/relationships/image" Target="../media/image7.jpg"/><Relationship Id="rId5" Type="http://schemas.openxmlformats.org/officeDocument/2006/relationships/diagramLayout" Target="../diagrams/layout4.xml"/><Relationship Id="rId10" Type="http://schemas.openxmlformats.org/officeDocument/2006/relationships/image" Target="../media/image6.png"/><Relationship Id="rId4" Type="http://schemas.openxmlformats.org/officeDocument/2006/relationships/diagramData" Target="../diagrams/data4.xml"/><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2.png"/><Relationship Id="rId7" Type="http://schemas.openxmlformats.org/officeDocument/2006/relationships/diagramColors" Target="../diagrams/colors5.xml"/><Relationship Id="rId12"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11" Type="http://schemas.openxmlformats.org/officeDocument/2006/relationships/image" Target="../media/image7.jpg"/><Relationship Id="rId5" Type="http://schemas.openxmlformats.org/officeDocument/2006/relationships/diagramLayout" Target="../diagrams/layout5.xml"/><Relationship Id="rId10" Type="http://schemas.openxmlformats.org/officeDocument/2006/relationships/image" Target="../media/image6.png"/><Relationship Id="rId4" Type="http://schemas.openxmlformats.org/officeDocument/2006/relationships/diagramData" Target="../diagrams/data5.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image" Target="../media/image8.png"/><Relationship Id="rId5" Type="http://schemas.openxmlformats.org/officeDocument/2006/relationships/diagramQuickStyle" Target="../diagrams/quickStyle6.xml"/><Relationship Id="rId10" Type="http://schemas.openxmlformats.org/officeDocument/2006/relationships/image" Target="../media/image7.jpg"/><Relationship Id="rId4" Type="http://schemas.openxmlformats.org/officeDocument/2006/relationships/diagramLayout" Target="../diagrams/layout6.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5.png"/><Relationship Id="rId7" Type="http://schemas.openxmlformats.org/officeDocument/2006/relationships/diagramColors" Target="../diagrams/colors7.xml"/><Relationship Id="rId12"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image" Target="../media/image7.jpg"/><Relationship Id="rId5" Type="http://schemas.openxmlformats.org/officeDocument/2006/relationships/diagramLayout" Target="../diagrams/layout7.xml"/><Relationship Id="rId10" Type="http://schemas.openxmlformats.org/officeDocument/2006/relationships/image" Target="../media/image6.png"/><Relationship Id="rId4" Type="http://schemas.openxmlformats.org/officeDocument/2006/relationships/diagramData" Target="../diagrams/data7.xml"/><Relationship Id="rId9"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13" Type="http://schemas.openxmlformats.org/officeDocument/2006/relationships/image" Target="../media/image8.png"/><Relationship Id="rId3" Type="http://schemas.openxmlformats.org/officeDocument/2006/relationships/image" Target="../media/image16.png"/><Relationship Id="rId7" Type="http://schemas.openxmlformats.org/officeDocument/2006/relationships/diagramQuickStyle" Target="../diagrams/quickStyle8.xml"/><Relationship Id="rId12"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Layout" Target="../diagrams/layout8.xml"/><Relationship Id="rId11" Type="http://schemas.openxmlformats.org/officeDocument/2006/relationships/image" Target="../media/image6.png"/><Relationship Id="rId5" Type="http://schemas.openxmlformats.org/officeDocument/2006/relationships/diagramData" Target="../diagrams/data8.xml"/><Relationship Id="rId10" Type="http://schemas.openxmlformats.org/officeDocument/2006/relationships/image" Target="../media/image5.png"/><Relationship Id="rId4" Type="http://schemas.openxmlformats.org/officeDocument/2006/relationships/image" Target="../media/image17.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295892" y="4912178"/>
            <a:ext cx="7287298" cy="1477328"/>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Conducting Further</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Investigations</a:t>
            </a:r>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3" name="TextBox 2">
            <a:extLst>
              <a:ext uri="{FF2B5EF4-FFF2-40B4-BE49-F238E27FC236}">
                <a16:creationId xmlns:a16="http://schemas.microsoft.com/office/drawing/2014/main" id="{05FA51B5-DCB2-4368-9902-FA52D8CDDF3D}"/>
              </a:ext>
            </a:extLst>
          </p:cNvPr>
          <p:cNvSpPr txBox="1"/>
          <p:nvPr/>
        </p:nvSpPr>
        <p:spPr>
          <a:xfrm>
            <a:off x="11807225" y="6644498"/>
            <a:ext cx="425116" cy="400110"/>
          </a:xfrm>
          <a:prstGeom prst="rect">
            <a:avLst/>
          </a:prstGeom>
          <a:noFill/>
        </p:spPr>
        <p:txBody>
          <a:bodyPr wrap="none" rtlCol="0">
            <a:spAutoFit/>
          </a:bodyPr>
          <a:lstStyle/>
          <a:p>
            <a:r>
              <a:rPr lang="en-GB" sz="1000" b="1" dirty="0">
                <a:solidFill>
                  <a:schemeClr val="bg1"/>
                </a:solidFill>
              </a:rPr>
              <a:t>V5.0</a:t>
            </a:r>
          </a:p>
          <a:p>
            <a:endParaRPr lang="en-GB" sz="1000" b="1" dirty="0">
              <a:solidFill>
                <a:schemeClr val="bg1"/>
              </a:solidFill>
            </a:endParaRPr>
          </a:p>
        </p:txBody>
      </p:sp>
      <p:pic>
        <p:nvPicPr>
          <p:cNvPr id="4" name="Picture 3" descr="A planet in space&#10;&#10;Description automatically generated with low confidence">
            <a:extLst>
              <a:ext uri="{FF2B5EF4-FFF2-40B4-BE49-F238E27FC236}">
                <a16:creationId xmlns:a16="http://schemas.microsoft.com/office/drawing/2014/main" id="{9C5BBEAB-E198-4182-8BE9-4AFFE82DCE4D}"/>
              </a:ext>
            </a:extLst>
          </p:cNvPr>
          <p:cNvPicPr>
            <a:picLocks noChangeAspect="1"/>
          </p:cNvPicPr>
          <p:nvPr/>
        </p:nvPicPr>
        <p:blipFill rotWithShape="1">
          <a:blip r:embed="rId4">
            <a:duotone>
              <a:prstClr val="black"/>
              <a:schemeClr val="accent5">
                <a:tint val="45000"/>
                <a:satMod val="400000"/>
              </a:schemeClr>
            </a:duotone>
            <a:extLst>
              <a:ext uri="{BEBA8EAE-BF5A-486C-A8C5-ECC9F3942E4B}">
                <a14:imgProps xmlns:a14="http://schemas.microsoft.com/office/drawing/2010/main">
                  <a14:imgLayer r:embed="rId5">
                    <a14:imgEffect>
                      <a14:artisticMarker/>
                    </a14:imgEffect>
                  </a14:imgLayer>
                </a14:imgProps>
              </a:ext>
              <a:ext uri="{28A0092B-C50C-407E-A947-70E740481C1C}">
                <a14:useLocalDpi xmlns:a14="http://schemas.microsoft.com/office/drawing/2010/main" val="0"/>
              </a:ext>
            </a:extLst>
          </a:blip>
          <a:srcRect l="19466" r="2960"/>
          <a:stretch/>
        </p:blipFill>
        <p:spPr>
          <a:xfrm>
            <a:off x="906781" y="1721296"/>
            <a:ext cx="2895600" cy="2102511"/>
          </a:xfrm>
          <a:prstGeom prst="parallelogram">
            <a:avLst>
              <a:gd name="adj" fmla="val 21376"/>
            </a:avLst>
          </a:prstGeom>
        </p:spPr>
      </p:pic>
      <p:pic>
        <p:nvPicPr>
          <p:cNvPr id="6" name="Picture 5" descr="A picture containing text, outdoor, close&#10;&#10;Description automatically generated">
            <a:extLst>
              <a:ext uri="{FF2B5EF4-FFF2-40B4-BE49-F238E27FC236}">
                <a16:creationId xmlns:a16="http://schemas.microsoft.com/office/drawing/2014/main" id="{DB7B655E-D437-46DC-ABF0-BBADC1107669}"/>
              </a:ext>
            </a:extLst>
          </p:cNvPr>
          <p:cNvPicPr>
            <a:picLocks noChangeAspect="1"/>
          </p:cNvPicPr>
          <p:nvPr/>
        </p:nvPicPr>
        <p:blipFill rotWithShape="1">
          <a:blip r:embed="rId6">
            <a:duotone>
              <a:prstClr val="black"/>
              <a:schemeClr val="accent5">
                <a:tint val="45000"/>
                <a:satMod val="400000"/>
              </a:schemeClr>
            </a:duotone>
            <a:extLst>
              <a:ext uri="{BEBA8EAE-BF5A-486C-A8C5-ECC9F3942E4B}">
                <a14:imgProps xmlns:a14="http://schemas.microsoft.com/office/drawing/2010/main">
                  <a14:imgLayer r:embed="rId7">
                    <a14:imgEffect>
                      <a14:artisticMarker/>
                    </a14:imgEffect>
                  </a14:imgLayer>
                </a14:imgProps>
              </a:ext>
              <a:ext uri="{28A0092B-C50C-407E-A947-70E740481C1C}">
                <a14:useLocalDpi xmlns:a14="http://schemas.microsoft.com/office/drawing/2010/main" val="0"/>
              </a:ext>
            </a:extLst>
          </a:blip>
          <a:srcRect l="4874" t="-14" r="12789" b="14"/>
          <a:stretch/>
        </p:blipFill>
        <p:spPr>
          <a:xfrm>
            <a:off x="4076700" y="675268"/>
            <a:ext cx="4635500" cy="4222396"/>
          </a:xfrm>
          <a:prstGeom prst="parallelogram">
            <a:avLst>
              <a:gd name="adj" fmla="val 21032"/>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txBox="1">
            <a:spLocks/>
          </p:cNvSpPr>
          <p:nvPr/>
        </p:nvSpPr>
        <p:spPr>
          <a:xfrm>
            <a:off x="1660698" y="1545252"/>
            <a:ext cx="4164531" cy="3668060"/>
          </a:xfrm>
          <a:prstGeom prst="rect">
            <a:avLst/>
          </a:prstGeom>
          <a:solidFill>
            <a:schemeClr val="accent2">
              <a:lumMod val="20000"/>
              <a:lumOff val="80000"/>
            </a:schemeClr>
          </a:solidFill>
          <a:ln>
            <a:solidFill>
              <a:schemeClr val="tx1"/>
            </a:solidFill>
          </a:ln>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Initial contact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Arrival at an incident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Initial investigation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Investigative strategies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Powers/ options available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Records and other roles</a:t>
            </a:r>
          </a:p>
        </p:txBody>
      </p:sp>
      <p:sp>
        <p:nvSpPr>
          <p:cNvPr id="5" name="Rectangle 4"/>
          <p:cNvSpPr/>
          <p:nvPr/>
        </p:nvSpPr>
        <p:spPr>
          <a:xfrm>
            <a:off x="7112744" y="1545252"/>
            <a:ext cx="3358612" cy="646331"/>
          </a:xfrm>
          <a:prstGeom prst="rect">
            <a:avLst/>
          </a:prstGeom>
          <a:solidFill>
            <a:schemeClr val="accent2"/>
          </a:solidFill>
          <a:ln>
            <a:solidFill>
              <a:schemeClr val="tx1"/>
            </a:solidFill>
          </a:ln>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a:ln w="12700" cmpd="sng">
                  <a:solidFill>
                    <a:srgbClr val="9B8357"/>
                  </a:solidFill>
                  <a:prstDash val="solid"/>
                </a:ln>
                <a:effectLst/>
                <a:uLnTx/>
                <a:uFillTx/>
              </a:rPr>
              <a:t>Decision-making</a:t>
            </a:r>
          </a:p>
        </p:txBody>
      </p:sp>
      <p:sp>
        <p:nvSpPr>
          <p:cNvPr id="6" name="Rectangle 5"/>
          <p:cNvSpPr/>
          <p:nvPr/>
        </p:nvSpPr>
        <p:spPr>
          <a:xfrm>
            <a:off x="6589554" y="2406545"/>
            <a:ext cx="4589718" cy="646331"/>
          </a:xfrm>
          <a:prstGeom prst="rect">
            <a:avLst/>
          </a:prstGeom>
          <a:solidFill>
            <a:schemeClr val="accent2">
              <a:lumMod val="60000"/>
              <a:lumOff val="40000"/>
            </a:schemeClr>
          </a:solidFill>
          <a:ln>
            <a:solidFill>
              <a:schemeClr val="tx1"/>
            </a:solidFill>
          </a:ln>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a:ln w="12700" cmpd="sng">
                  <a:solidFill>
                    <a:srgbClr val="9B8357"/>
                  </a:solidFill>
                  <a:prstDash val="solid"/>
                </a:ln>
                <a:effectLst/>
                <a:uLnTx/>
                <a:uFillTx/>
              </a:rPr>
              <a:t>Golden</a:t>
            </a:r>
            <a:r>
              <a:rPr kumimoji="0" lang="en-US" sz="3600" b="1" i="0" u="none" strike="noStrike" kern="0" cap="none" spc="0" normalizeH="0" baseline="0" noProof="0" dirty="0">
                <a:ln w="12700" cmpd="sng">
                  <a:solidFill>
                    <a:srgbClr val="9B8357"/>
                  </a:solidFill>
                  <a:prstDash val="solid"/>
                </a:ln>
                <a:solidFill>
                  <a:srgbClr val="E48312">
                    <a:lumMod val="75000"/>
                  </a:srgbClr>
                </a:solidFill>
                <a:effectLst/>
                <a:uLnTx/>
                <a:uFillTx/>
              </a:rPr>
              <a:t> </a:t>
            </a:r>
            <a:r>
              <a:rPr kumimoji="0" lang="en-US" sz="3600" b="1" i="0" u="none" strike="noStrike" kern="0" cap="none" spc="0" normalizeH="0" baseline="0" noProof="0" dirty="0">
                <a:ln w="12700" cmpd="sng">
                  <a:solidFill>
                    <a:srgbClr val="9B8357"/>
                  </a:solidFill>
                  <a:prstDash val="solid"/>
                </a:ln>
                <a:effectLst/>
                <a:uLnTx/>
                <a:uFillTx/>
              </a:rPr>
              <a:t>Hour Principles</a:t>
            </a:r>
          </a:p>
        </p:txBody>
      </p:sp>
      <p:sp>
        <p:nvSpPr>
          <p:cNvPr id="7" name="Rectangle 6"/>
          <p:cNvSpPr/>
          <p:nvPr/>
        </p:nvSpPr>
        <p:spPr>
          <a:xfrm>
            <a:off x="7112744" y="3274745"/>
            <a:ext cx="3701141" cy="646331"/>
          </a:xfrm>
          <a:prstGeom prst="rect">
            <a:avLst/>
          </a:prstGeom>
          <a:solidFill>
            <a:schemeClr val="accent2">
              <a:lumMod val="40000"/>
              <a:lumOff val="60000"/>
            </a:schemeClr>
          </a:solidFill>
          <a:ln>
            <a:solidFill>
              <a:schemeClr val="tx1"/>
            </a:solidFill>
          </a:ln>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a:ln w="12700" cmpd="sng">
                  <a:solidFill>
                    <a:srgbClr val="9B8357"/>
                  </a:solidFill>
                  <a:prstDash val="solid"/>
                </a:ln>
                <a:effectLst/>
                <a:uLnTx/>
                <a:uFillTx/>
              </a:rPr>
              <a:t>Reflective</a:t>
            </a:r>
            <a:r>
              <a:rPr kumimoji="0" lang="en-US" sz="3600" b="1" i="0" u="none" strike="noStrike" kern="0" cap="none" spc="0" normalizeH="0" baseline="0" noProof="0" dirty="0">
                <a:ln w="12700" cmpd="sng">
                  <a:solidFill>
                    <a:srgbClr val="9B8357"/>
                  </a:solidFill>
                  <a:prstDash val="solid"/>
                </a:ln>
                <a:solidFill>
                  <a:srgbClr val="FFC000"/>
                </a:solidFill>
                <a:effectLst/>
                <a:uLnTx/>
                <a:uFillTx/>
              </a:rPr>
              <a:t> </a:t>
            </a:r>
            <a:r>
              <a:rPr kumimoji="0" lang="en-US" sz="3600" b="1" i="0" u="none" strike="noStrike" kern="0" cap="none" spc="0" normalizeH="0" baseline="0" noProof="0" dirty="0">
                <a:ln w="12700" cmpd="sng">
                  <a:solidFill>
                    <a:srgbClr val="9B8357"/>
                  </a:solidFill>
                  <a:prstDash val="solid"/>
                </a:ln>
                <a:effectLst/>
                <a:uLnTx/>
                <a:uFillTx/>
              </a:rPr>
              <a:t>practice</a:t>
            </a:r>
          </a:p>
        </p:txBody>
      </p:sp>
      <p:sp>
        <p:nvSpPr>
          <p:cNvPr id="8" name="Rectangle 7"/>
          <p:cNvSpPr/>
          <p:nvPr/>
        </p:nvSpPr>
        <p:spPr>
          <a:xfrm>
            <a:off x="7418724" y="4115020"/>
            <a:ext cx="3089179" cy="646331"/>
          </a:xfrm>
          <a:prstGeom prst="rect">
            <a:avLst/>
          </a:prstGeom>
          <a:solidFill>
            <a:schemeClr val="accent2">
              <a:lumMod val="20000"/>
              <a:lumOff val="80000"/>
            </a:schemeClr>
          </a:solidFill>
          <a:ln>
            <a:solidFill>
              <a:schemeClr val="tx1"/>
            </a:solidFill>
          </a:ln>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a:ln w="12700" cmpd="sng">
                  <a:solidFill>
                    <a:srgbClr val="9B8357"/>
                  </a:solidFill>
                  <a:prstDash val="solid"/>
                </a:ln>
                <a:effectLst/>
                <a:uLnTx/>
                <a:uFillTx/>
              </a:rPr>
              <a:t>Initial</a:t>
            </a:r>
            <a:r>
              <a:rPr kumimoji="0" lang="en-US" sz="3600" b="1" i="0" u="none" strike="noStrike" kern="0" cap="none" spc="0" normalizeH="0" baseline="0" noProof="0" dirty="0">
                <a:ln w="12700" cmpd="sng">
                  <a:solidFill>
                    <a:srgbClr val="9B8357"/>
                  </a:solidFill>
                  <a:prstDash val="solid"/>
                </a:ln>
                <a:solidFill>
                  <a:srgbClr val="0070C0"/>
                </a:solidFill>
                <a:effectLst/>
                <a:uLnTx/>
                <a:uFillTx/>
              </a:rPr>
              <a:t> </a:t>
            </a:r>
            <a:r>
              <a:rPr kumimoji="0" lang="en-US" sz="3600" b="1" i="0" u="none" strike="noStrike" kern="0" cap="none" spc="0" normalizeH="0" baseline="0" noProof="0" dirty="0">
                <a:ln w="12700" cmpd="sng">
                  <a:solidFill>
                    <a:srgbClr val="9B8357"/>
                  </a:solidFill>
                  <a:prstDash val="solid"/>
                </a:ln>
                <a:effectLst/>
                <a:uLnTx/>
                <a:uFillTx/>
              </a:rPr>
              <a:t>accounts</a:t>
            </a:r>
          </a:p>
        </p:txBody>
      </p:sp>
      <p:sp>
        <p:nvSpPr>
          <p:cNvPr id="9" name="TextBox 8"/>
          <p:cNvSpPr txBox="1"/>
          <p:nvPr/>
        </p:nvSpPr>
        <p:spPr>
          <a:xfrm>
            <a:off x="1052423" y="284362"/>
            <a:ext cx="10403456" cy="646331"/>
          </a:xfrm>
          <a:prstGeom prst="rect">
            <a:avLst/>
          </a:prstGeom>
          <a:solidFill>
            <a:srgbClr val="002060"/>
          </a:solidFill>
        </p:spPr>
        <p:txBody>
          <a:bodyPr wrap="square" rtlCol="0">
            <a:spAutoFit/>
          </a:bodyPr>
          <a:lstStyle/>
          <a:p>
            <a:pPr algn="ctr"/>
            <a:r>
              <a:rPr lang="en-GB" sz="3600" b="1" dirty="0">
                <a:solidFill>
                  <a:schemeClr val="bg1"/>
                </a:solidFill>
              </a:rPr>
              <a:t>Recap</a:t>
            </a:r>
          </a:p>
        </p:txBody>
      </p:sp>
      <p:grpSp>
        <p:nvGrpSpPr>
          <p:cNvPr id="10" name="Group 9">
            <a:extLst>
              <a:ext uri="{FF2B5EF4-FFF2-40B4-BE49-F238E27FC236}">
                <a16:creationId xmlns:a16="http://schemas.microsoft.com/office/drawing/2014/main" id="{4CF261AC-A57C-43E8-9487-D5679B4FFD45}"/>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9A843DDF-1FEC-4A8C-BB21-0E1EF7E8F7C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970A0A7C-1BC2-47D1-83D5-D2E294A6F28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67A0EE51-F5CA-4F39-9CE7-9E5B3085FB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3128656A-1449-47EC-9861-5E774170E57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11E104AE-5E83-4AEC-9A3E-0A5DFD8B286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1A232404-F4B0-4771-9DDE-FD2222A0BA4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484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a:solidFill>
                  <a:schemeClr val="bg1"/>
                </a:solidFill>
              </a:rPr>
              <a:t>The Professionalising Investigation Programme</a:t>
            </a:r>
          </a:p>
        </p:txBody>
      </p:sp>
      <p:graphicFrame>
        <p:nvGraphicFramePr>
          <p:cNvPr id="2" name="Diagram 1">
            <a:extLst>
              <a:ext uri="{FF2B5EF4-FFF2-40B4-BE49-F238E27FC236}">
                <a16:creationId xmlns:a16="http://schemas.microsoft.com/office/drawing/2014/main" id="{7B2CE753-7EBF-44C9-9CEB-7C1428267D08}"/>
              </a:ext>
            </a:extLst>
          </p:cNvPr>
          <p:cNvGraphicFramePr/>
          <p:nvPr>
            <p:extLst>
              <p:ext uri="{D42A27DB-BD31-4B8C-83A1-F6EECF244321}">
                <p14:modId xmlns:p14="http://schemas.microsoft.com/office/powerpoint/2010/main" val="1692399997"/>
              </p:ext>
            </p:extLst>
          </p:nvPr>
        </p:nvGraphicFramePr>
        <p:xfrm>
          <a:off x="1035170" y="1017917"/>
          <a:ext cx="10196422" cy="4822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16FF58B9-A216-4479-8126-FE4C54A2B0D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A93397D-02F0-40AE-BA7D-F0C44584A83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8B54DF57-DF60-4419-ACBB-764E3FFA1A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B71AB2A-E8FB-4A51-97E0-2E1F4EDD887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2362AF4-FC0D-4B89-8714-EC952A0FDA9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B7E468A-70B9-4306-A186-19CFE3BC167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7B2732F-31B3-462B-BF73-44B076419B5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02698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97F0FE0-B3D4-4FBB-9812-A0CAEC6DCDD7}"/>
                                            </p:graphicEl>
                                          </p:spTgt>
                                        </p:tgtEl>
                                        <p:attrNameLst>
                                          <p:attrName>style.visibility</p:attrName>
                                        </p:attrNameLst>
                                      </p:cBhvr>
                                      <p:to>
                                        <p:strVal val="visible"/>
                                      </p:to>
                                    </p:set>
                                    <p:animEffect transition="in" filter="fade">
                                      <p:cBhvr>
                                        <p:cTn id="7" dur="500"/>
                                        <p:tgtEl>
                                          <p:spTgt spid="2">
                                            <p:graphicEl>
                                              <a:dgm id="{897F0FE0-B3D4-4FBB-9812-A0CAEC6DCDD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05D909C-6625-4F59-8566-1C507D599DA9}"/>
                                            </p:graphicEl>
                                          </p:spTgt>
                                        </p:tgtEl>
                                        <p:attrNameLst>
                                          <p:attrName>style.visibility</p:attrName>
                                        </p:attrNameLst>
                                      </p:cBhvr>
                                      <p:to>
                                        <p:strVal val="visible"/>
                                      </p:to>
                                    </p:set>
                                    <p:animEffect transition="in" filter="fade">
                                      <p:cBhvr>
                                        <p:cTn id="12" dur="500"/>
                                        <p:tgtEl>
                                          <p:spTgt spid="2">
                                            <p:graphicEl>
                                              <a:dgm id="{705D909C-6625-4F59-8566-1C507D599DA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50ED06B-1421-4399-950F-18216AFF9C73}"/>
                                            </p:graphicEl>
                                          </p:spTgt>
                                        </p:tgtEl>
                                        <p:attrNameLst>
                                          <p:attrName>style.visibility</p:attrName>
                                        </p:attrNameLst>
                                      </p:cBhvr>
                                      <p:to>
                                        <p:strVal val="visible"/>
                                      </p:to>
                                    </p:set>
                                    <p:animEffect transition="in" filter="fade">
                                      <p:cBhvr>
                                        <p:cTn id="17" dur="500"/>
                                        <p:tgtEl>
                                          <p:spTgt spid="2">
                                            <p:graphicEl>
                                              <a:dgm id="{050ED06B-1421-4399-950F-18216AFF9C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11706" y="258793"/>
            <a:ext cx="11168590" cy="602028"/>
          </a:xfrm>
          <a:prstGeom prst="rect">
            <a:avLst/>
          </a:prstGeom>
          <a:solidFill>
            <a:srgbClr val="002060"/>
          </a:solidFill>
        </p:spPr>
        <p:txBody>
          <a:bodyPr wrap="square" rtlCol="0">
            <a:spAutoFit/>
          </a:bodyPr>
          <a:lstStyle/>
          <a:p>
            <a:pPr algn="ctr"/>
            <a:r>
              <a:rPr lang="en-GB" sz="3200" b="1" dirty="0">
                <a:solidFill>
                  <a:schemeClr val="bg1"/>
                </a:solidFill>
              </a:rPr>
              <a:t>The 4 PIP Levels of Investigation</a:t>
            </a:r>
          </a:p>
        </p:txBody>
      </p:sp>
      <p:pic>
        <p:nvPicPr>
          <p:cNvPr id="5" name="Picture 4"/>
          <p:cNvPicPr>
            <a:picLocks noChangeAspect="1"/>
          </p:cNvPicPr>
          <p:nvPr/>
        </p:nvPicPr>
        <p:blipFill rotWithShape="1">
          <a:blip r:embed="rId3"/>
          <a:srcRect l="19850" r="19483"/>
          <a:stretch/>
        </p:blipFill>
        <p:spPr>
          <a:xfrm>
            <a:off x="10053860" y="1556054"/>
            <a:ext cx="1781581" cy="3878588"/>
          </a:xfrm>
          <a:prstGeom prst="rect">
            <a:avLst/>
          </a:prstGeom>
        </p:spPr>
      </p:pic>
      <p:graphicFrame>
        <p:nvGraphicFramePr>
          <p:cNvPr id="8" name="Diagram 7">
            <a:extLst>
              <a:ext uri="{FF2B5EF4-FFF2-40B4-BE49-F238E27FC236}">
                <a16:creationId xmlns:a16="http://schemas.microsoft.com/office/drawing/2014/main" id="{69DA9173-62BE-480A-B129-AF7FC349BC02}"/>
              </a:ext>
            </a:extLst>
          </p:cNvPr>
          <p:cNvGraphicFramePr/>
          <p:nvPr>
            <p:extLst>
              <p:ext uri="{D42A27DB-BD31-4B8C-83A1-F6EECF244321}">
                <p14:modId xmlns:p14="http://schemas.microsoft.com/office/powerpoint/2010/main" val="3334615005"/>
              </p:ext>
            </p:extLst>
          </p:nvPr>
        </p:nvGraphicFramePr>
        <p:xfrm>
          <a:off x="511705" y="834632"/>
          <a:ext cx="9322537" cy="49253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B1FC157B-26B7-4E98-AC2E-073F0FE05F0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B3EDF1F-7AED-45C9-9B67-005D3A3DA75E}"/>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4062F0BC-184F-4A30-A17B-6991D895F0B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940AB3BE-A2D5-4CB2-861E-A5539A647A5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702C634-EC99-424A-8E67-B2D1306738E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CDF6D23C-A80D-4438-AC52-BC0685BD1B9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FEEF2BD3-87C8-4B0B-90DA-7378A7091119}"/>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3925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008DD2DE-09EC-47FD-B36D-17D15D0816B3}"/>
                                            </p:graphicEl>
                                          </p:spTgt>
                                        </p:tgtEl>
                                        <p:attrNameLst>
                                          <p:attrName>style.visibility</p:attrName>
                                        </p:attrNameLst>
                                      </p:cBhvr>
                                      <p:to>
                                        <p:strVal val="visible"/>
                                      </p:to>
                                    </p:set>
                                    <p:animEffect transition="in" filter="fade">
                                      <p:cBhvr>
                                        <p:cTn id="7" dur="500"/>
                                        <p:tgtEl>
                                          <p:spTgt spid="8">
                                            <p:graphicEl>
                                              <a:dgm id="{008DD2DE-09EC-47FD-B36D-17D15D0816B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34BC28A0-ABB6-426C-8919-735B8F9F3E32}"/>
                                            </p:graphicEl>
                                          </p:spTgt>
                                        </p:tgtEl>
                                        <p:attrNameLst>
                                          <p:attrName>style.visibility</p:attrName>
                                        </p:attrNameLst>
                                      </p:cBhvr>
                                      <p:to>
                                        <p:strVal val="visible"/>
                                      </p:to>
                                    </p:set>
                                    <p:animEffect transition="in" filter="fade">
                                      <p:cBhvr>
                                        <p:cTn id="12" dur="500"/>
                                        <p:tgtEl>
                                          <p:spTgt spid="8">
                                            <p:graphicEl>
                                              <a:dgm id="{34BC28A0-ABB6-426C-8919-735B8F9F3E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2AA3A545-B5A7-4167-8215-775604D1EBE3}"/>
                                            </p:graphicEl>
                                          </p:spTgt>
                                        </p:tgtEl>
                                        <p:attrNameLst>
                                          <p:attrName>style.visibility</p:attrName>
                                        </p:attrNameLst>
                                      </p:cBhvr>
                                      <p:to>
                                        <p:strVal val="visible"/>
                                      </p:to>
                                    </p:set>
                                    <p:animEffect transition="in" filter="fade">
                                      <p:cBhvr>
                                        <p:cTn id="17" dur="500"/>
                                        <p:tgtEl>
                                          <p:spTgt spid="8">
                                            <p:graphicEl>
                                              <a:dgm id="{2AA3A545-B5A7-4167-8215-775604D1EBE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7A52F6A9-7567-4F29-AD95-F4655B90879C}"/>
                                            </p:graphicEl>
                                          </p:spTgt>
                                        </p:tgtEl>
                                        <p:attrNameLst>
                                          <p:attrName>style.visibility</p:attrName>
                                        </p:attrNameLst>
                                      </p:cBhvr>
                                      <p:to>
                                        <p:strVal val="visible"/>
                                      </p:to>
                                    </p:set>
                                    <p:animEffect transition="in" filter="fade">
                                      <p:cBhvr>
                                        <p:cTn id="22" dur="500"/>
                                        <p:tgtEl>
                                          <p:spTgt spid="8">
                                            <p:graphicEl>
                                              <a:dgm id="{7A52F6A9-7567-4F29-AD95-F4655B9087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7700" y="269506"/>
            <a:ext cx="10896600" cy="584775"/>
          </a:xfrm>
          <a:prstGeom prst="rect">
            <a:avLst/>
          </a:prstGeom>
          <a:solidFill>
            <a:srgbClr val="002060"/>
          </a:solidFill>
        </p:spPr>
        <p:txBody>
          <a:bodyPr wrap="square" rtlCol="0">
            <a:spAutoFit/>
          </a:bodyPr>
          <a:lstStyle/>
          <a:p>
            <a:pPr algn="ctr"/>
            <a:r>
              <a:rPr lang="en-GB" sz="3200" b="1" dirty="0">
                <a:solidFill>
                  <a:schemeClr val="bg1"/>
                </a:solidFill>
              </a:rPr>
              <a:t>The Role &amp; Responsibilities of a PIP Level 1 Investigator</a:t>
            </a:r>
          </a:p>
        </p:txBody>
      </p:sp>
      <p:graphicFrame>
        <p:nvGraphicFramePr>
          <p:cNvPr id="2" name="Diagram 1">
            <a:extLst>
              <a:ext uri="{FF2B5EF4-FFF2-40B4-BE49-F238E27FC236}">
                <a16:creationId xmlns:a16="http://schemas.microsoft.com/office/drawing/2014/main" id="{7C2A2CA6-7BBB-4D97-8AD6-EEBAF36E458A}"/>
              </a:ext>
            </a:extLst>
          </p:cNvPr>
          <p:cNvGraphicFramePr/>
          <p:nvPr>
            <p:extLst>
              <p:ext uri="{D42A27DB-BD31-4B8C-83A1-F6EECF244321}">
                <p14:modId xmlns:p14="http://schemas.microsoft.com/office/powerpoint/2010/main" val="3494320716"/>
              </p:ext>
            </p:extLst>
          </p:nvPr>
        </p:nvGraphicFramePr>
        <p:xfrm>
          <a:off x="1017917" y="1017918"/>
          <a:ext cx="10336619" cy="4416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76E7ADF3-0229-4DB3-8BDC-EAB529D5FBD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FF0FD0CF-DDD8-44ED-8B8E-C79EFE7E243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C0A6C103-D1C9-4EBF-9D8D-78D73A60114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12D9F6C-A762-45C7-860F-A40AF754664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D141AAB-76B8-46E7-9605-3075D6080C2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9140CA9-0F4B-46B1-A653-C2ECDD1A11AD}"/>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C027B27-7443-4F6D-BF47-7CA75EA76F6A}"/>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33904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93C849-E5BA-4D87-A95B-3D0FBED6D8A7}"/>
                                            </p:graphicEl>
                                          </p:spTgt>
                                        </p:tgtEl>
                                        <p:attrNameLst>
                                          <p:attrName>style.visibility</p:attrName>
                                        </p:attrNameLst>
                                      </p:cBhvr>
                                      <p:to>
                                        <p:strVal val="visible"/>
                                      </p:to>
                                    </p:set>
                                    <p:animEffect transition="in" filter="fade">
                                      <p:cBhvr>
                                        <p:cTn id="7" dur="500"/>
                                        <p:tgtEl>
                                          <p:spTgt spid="2">
                                            <p:graphicEl>
                                              <a:dgm id="{6093C849-E5BA-4D87-A95B-3D0FBED6D8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9AE4B83-4F64-48EE-B459-2FE50F6C0A41}"/>
                                            </p:graphicEl>
                                          </p:spTgt>
                                        </p:tgtEl>
                                        <p:attrNameLst>
                                          <p:attrName>style.visibility</p:attrName>
                                        </p:attrNameLst>
                                      </p:cBhvr>
                                      <p:to>
                                        <p:strVal val="visible"/>
                                      </p:to>
                                    </p:set>
                                    <p:animEffect transition="in" filter="fade">
                                      <p:cBhvr>
                                        <p:cTn id="12" dur="500"/>
                                        <p:tgtEl>
                                          <p:spTgt spid="2">
                                            <p:graphicEl>
                                              <a:dgm id="{29AE4B83-4F64-48EE-B459-2FE50F6C0A4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4328B7D-CAB5-4629-9EC3-A421015E621B}"/>
                                            </p:graphicEl>
                                          </p:spTgt>
                                        </p:tgtEl>
                                        <p:attrNameLst>
                                          <p:attrName>style.visibility</p:attrName>
                                        </p:attrNameLst>
                                      </p:cBhvr>
                                      <p:to>
                                        <p:strVal val="visible"/>
                                      </p:to>
                                    </p:set>
                                    <p:animEffect transition="in" filter="fade">
                                      <p:cBhvr>
                                        <p:cTn id="15" dur="500"/>
                                        <p:tgtEl>
                                          <p:spTgt spid="2">
                                            <p:graphicEl>
                                              <a:dgm id="{54328B7D-CAB5-4629-9EC3-A421015E6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500402" y="1787119"/>
            <a:ext cx="3692700" cy="4023360"/>
          </a:xfrm>
          <a:prstGeom prst="rect">
            <a:avLst/>
          </a:prstGeom>
          <a:solidFill>
            <a:schemeClr val="accent2">
              <a:lumMod val="20000"/>
              <a:lumOff val="80000"/>
            </a:schemeClr>
          </a:solidFill>
          <a:ln>
            <a:solidFill>
              <a:schemeClr val="tx1"/>
            </a:solidFill>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•arson (criminal damage)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•burglary dwelling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•burglary non-dwelling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•cheque/credit card fraud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•criminal damage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•drugs offences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•Firearms Act offences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•going equipped for stealing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Content Placeholder 5"/>
          <p:cNvSpPr txBox="1">
            <a:spLocks/>
          </p:cNvSpPr>
          <p:nvPr/>
        </p:nvSpPr>
        <p:spPr>
          <a:xfrm>
            <a:off x="6438162" y="1787119"/>
            <a:ext cx="4937760" cy="4023360"/>
          </a:xfrm>
          <a:prstGeom prst="rect">
            <a:avLst/>
          </a:prstGeom>
          <a:solidFill>
            <a:schemeClr val="accent2">
              <a:lumMod val="20000"/>
              <a:lumOff val="80000"/>
            </a:schemeClr>
          </a:solidFill>
          <a:ln>
            <a:solidFill>
              <a:schemeClr val="tx1"/>
            </a:solidFill>
          </a:ln>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•handling stolen goods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•other fraud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•public order</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•sexual assault (excluding sexual assault against children)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•street robbery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•theft from the person or motor vehicle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•theft of motor vehicle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•taking without owner’s consent (including aggravated offences).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a:solidFill>
                  <a:schemeClr val="bg1"/>
                </a:solidFill>
              </a:rPr>
              <a:t>PIP Level 1: Volume Crime</a:t>
            </a:r>
          </a:p>
        </p:txBody>
      </p:sp>
      <p:sp>
        <p:nvSpPr>
          <p:cNvPr id="6" name="Rectangle 5"/>
          <p:cNvSpPr/>
          <p:nvPr/>
        </p:nvSpPr>
        <p:spPr>
          <a:xfrm>
            <a:off x="2241483" y="990861"/>
            <a:ext cx="7709033" cy="424732"/>
          </a:xfrm>
          <a:prstGeom prst="rect">
            <a:avLst/>
          </a:prstGeom>
          <a:solidFill>
            <a:schemeClr val="accent2">
              <a:lumMod val="60000"/>
              <a:lumOff val="40000"/>
            </a:schemeClr>
          </a:solidFill>
          <a:ln>
            <a:solidFill>
              <a:schemeClr val="tx1"/>
            </a:solidFill>
          </a:ln>
        </p:spPr>
        <p:txBody>
          <a:bodyPr wrap="none">
            <a:spAutoFit/>
          </a:bodyPr>
          <a:lstStyle/>
          <a:p>
            <a:pPr lvl="0">
              <a:lnSpc>
                <a:spcPct val="90000"/>
              </a:lnSpc>
              <a:spcBef>
                <a:spcPts val="1200"/>
              </a:spcBef>
              <a:spcAft>
                <a:spcPts val="200"/>
              </a:spcAft>
              <a:buClr>
                <a:srgbClr val="E48312"/>
              </a:buClr>
              <a:buSzPct val="100000"/>
              <a:defRPr/>
            </a:pPr>
            <a:r>
              <a:rPr lang="en-GB" sz="2400" dirty="0"/>
              <a:t>Offences categorised as volume and priority investigations:</a:t>
            </a:r>
          </a:p>
        </p:txBody>
      </p:sp>
      <p:grpSp>
        <p:nvGrpSpPr>
          <p:cNvPr id="7" name="Group 6">
            <a:extLst>
              <a:ext uri="{FF2B5EF4-FFF2-40B4-BE49-F238E27FC236}">
                <a16:creationId xmlns:a16="http://schemas.microsoft.com/office/drawing/2014/main" id="{EF683520-5EB6-4E2A-B679-7993950B151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47EC378E-A10B-4344-8C92-39C5F9FC651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8E1ECE12-9C44-4D5A-9218-C84EAD69A1C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5A0A6DB-F54D-40C0-94B3-8BE3ACEC3A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96BD010D-0833-4916-B72D-246F1CD6B02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BB32043D-98BE-4B55-855D-46E882612F8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6FC6428-B123-4B55-8C85-F4345F2BE88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46894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1871" y="1653315"/>
            <a:ext cx="3053751" cy="2862322"/>
          </a:xfrm>
          <a:prstGeom prst="rect">
            <a:avLst/>
          </a:prstGeom>
          <a:solidFill>
            <a:schemeClr val="accent2">
              <a:lumMod val="20000"/>
              <a:lumOff val="80000"/>
            </a:schemeClr>
          </a:solidFill>
          <a:ln>
            <a:solidFill>
              <a:schemeClr val="tx1"/>
            </a:solidFill>
          </a:ln>
        </p:spPr>
        <p:txBody>
          <a:bodyPr wrap="square" rtlCol="0">
            <a:spAutoFit/>
          </a:bodyPr>
          <a:lstStyle/>
          <a:p>
            <a:pPr marL="0" marR="0" lvl="0" indent="0" algn="ctr" defTabSz="914400" eaLnBrk="1" fontAlgn="auto" latinLnBrk="0" hangingPunct="1">
              <a:lnSpc>
                <a:spcPct val="150000"/>
              </a:lnSpc>
              <a:spcBef>
                <a:spcPts val="0"/>
              </a:spcBef>
              <a:spcAft>
                <a:spcPts val="0"/>
              </a:spcAft>
              <a:buClrTx/>
              <a:buSzTx/>
              <a:buFontTx/>
              <a:buNone/>
              <a:tabLst/>
              <a:defRPr/>
            </a:pPr>
            <a:r>
              <a:rPr kumimoji="0" lang="en-GB" sz="2400" b="1" i="0" strike="noStrike" kern="0" cap="none" spc="0" normalizeH="0" baseline="0" noProof="0" dirty="0">
                <a:ln>
                  <a:noFill/>
                </a:ln>
                <a:solidFill>
                  <a:srgbClr val="000000"/>
                </a:solidFill>
                <a:effectLst/>
                <a:uLnTx/>
                <a:uFillTx/>
              </a:rPr>
              <a:t>Group work</a:t>
            </a:r>
            <a:r>
              <a:rPr kumimoji="0" lang="en-GB" sz="2400" b="1" i="0" strike="noStrike" kern="0" cap="none" spc="0" normalizeH="0" noProof="0" dirty="0">
                <a:ln>
                  <a:noFill/>
                </a:ln>
                <a:solidFill>
                  <a:srgbClr val="000000"/>
                </a:solidFill>
                <a:effectLst/>
                <a:uLnTx/>
                <a:uFillTx/>
              </a:rPr>
              <a:t> </a:t>
            </a:r>
          </a:p>
          <a:p>
            <a:pPr marL="0" marR="0" lvl="0" indent="0" algn="ctr" defTabSz="914400" eaLnBrk="1" fontAlgn="auto" latinLnBrk="0" hangingPunct="1">
              <a:lnSpc>
                <a:spcPct val="150000"/>
              </a:lnSpc>
              <a:spcBef>
                <a:spcPts val="0"/>
              </a:spcBef>
              <a:spcAft>
                <a:spcPts val="0"/>
              </a:spcAft>
              <a:buClrTx/>
              <a:buSzTx/>
              <a:buFontTx/>
              <a:buNone/>
              <a:tabLst/>
              <a:defRPr/>
            </a:pPr>
            <a:r>
              <a:rPr kumimoji="0" lang="en-GB" sz="2400" b="0" i="0" u="none" strike="noStrike" kern="0" cap="none" spc="0" normalizeH="0" baseline="0" noProof="0" dirty="0">
                <a:ln>
                  <a:noFill/>
                </a:ln>
                <a:solidFill>
                  <a:srgbClr val="000000"/>
                </a:solidFill>
                <a:effectLst/>
                <a:uLnTx/>
                <a:uFillTx/>
              </a:rPr>
              <a:t>Research your given topic and consider the benefits to you in your role as an investigator.</a:t>
            </a:r>
          </a:p>
        </p:txBody>
      </p:sp>
      <p:pic>
        <p:nvPicPr>
          <p:cNvPr id="4"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41298"/>
          <a:stretch/>
        </p:blipFill>
        <p:spPr>
          <a:xfrm>
            <a:off x="7432677" y="1653315"/>
            <a:ext cx="3919686" cy="3341110"/>
          </a:xfrm>
          <a:prstGeom prst="rect">
            <a:avLst/>
          </a:prstGeom>
        </p:spPr>
      </p:pic>
      <p:sp>
        <p:nvSpPr>
          <p:cNvPr id="5" name="TextBox 4"/>
          <p:cNvSpPr txBox="1"/>
          <p:nvPr/>
        </p:nvSpPr>
        <p:spPr>
          <a:xfrm>
            <a:off x="4449583" y="735351"/>
            <a:ext cx="1965176" cy="923330"/>
          </a:xfrm>
          <a:prstGeom prst="rect">
            <a:avLst/>
          </a:prstGeom>
          <a:solidFill>
            <a:srgbClr val="FFFF00"/>
          </a:solidFill>
          <a:ln>
            <a:solidFill>
              <a:schemeClr val="tx1"/>
            </a:solidFill>
          </a:ln>
        </p:spPr>
        <p:txBody>
          <a:bodyPr wrap="square" rtlCol="0">
            <a:spAutoFit/>
          </a:bodyPr>
          <a:lstStyle/>
          <a:p>
            <a:pPr algn="ctr"/>
            <a:r>
              <a:rPr lang="en-GB" b="1" dirty="0"/>
              <a:t>Group 1: </a:t>
            </a:r>
          </a:p>
          <a:p>
            <a:pPr algn="ctr"/>
            <a:r>
              <a:rPr lang="en-GB" b="1" dirty="0"/>
              <a:t>’Modus Operandi’ (MO)</a:t>
            </a:r>
          </a:p>
        </p:txBody>
      </p:sp>
      <p:sp>
        <p:nvSpPr>
          <p:cNvPr id="6" name="TextBox 5"/>
          <p:cNvSpPr txBox="1"/>
          <p:nvPr/>
        </p:nvSpPr>
        <p:spPr>
          <a:xfrm>
            <a:off x="4449583" y="2211501"/>
            <a:ext cx="1965176" cy="646331"/>
          </a:xfrm>
          <a:prstGeom prst="rect">
            <a:avLst/>
          </a:prstGeom>
          <a:solidFill>
            <a:srgbClr val="FF0000"/>
          </a:solidFill>
          <a:ln>
            <a:solidFill>
              <a:schemeClr val="tx1"/>
            </a:solidFill>
          </a:ln>
        </p:spPr>
        <p:txBody>
          <a:bodyPr wrap="square" rtlCol="0">
            <a:spAutoFit/>
          </a:bodyPr>
          <a:lstStyle/>
          <a:p>
            <a:pPr algn="ctr"/>
            <a:r>
              <a:rPr lang="en-GB" b="1" dirty="0"/>
              <a:t>Group 2: </a:t>
            </a:r>
          </a:p>
          <a:p>
            <a:pPr algn="ctr"/>
            <a:r>
              <a:rPr lang="en-GB" b="1" dirty="0"/>
              <a:t>‘TIE’ Strategy</a:t>
            </a:r>
          </a:p>
        </p:txBody>
      </p:sp>
      <p:sp>
        <p:nvSpPr>
          <p:cNvPr id="7" name="TextBox 6"/>
          <p:cNvSpPr txBox="1"/>
          <p:nvPr/>
        </p:nvSpPr>
        <p:spPr>
          <a:xfrm>
            <a:off x="4468483" y="3505179"/>
            <a:ext cx="1946276" cy="923330"/>
          </a:xfrm>
          <a:prstGeom prst="rect">
            <a:avLst/>
          </a:prstGeom>
          <a:solidFill>
            <a:srgbClr val="00B0F0"/>
          </a:solidFill>
          <a:ln>
            <a:solidFill>
              <a:schemeClr val="tx1"/>
            </a:solidFill>
          </a:ln>
        </p:spPr>
        <p:txBody>
          <a:bodyPr wrap="square" rtlCol="0">
            <a:spAutoFit/>
          </a:bodyPr>
          <a:lstStyle/>
          <a:p>
            <a:pPr algn="ctr"/>
            <a:r>
              <a:rPr lang="en-GB" b="1" dirty="0"/>
              <a:t>Group 3: ‘Investigative Hypothesis’</a:t>
            </a:r>
          </a:p>
        </p:txBody>
      </p:sp>
      <p:sp>
        <p:nvSpPr>
          <p:cNvPr id="8" name="TextBox 7"/>
          <p:cNvSpPr txBox="1"/>
          <p:nvPr/>
        </p:nvSpPr>
        <p:spPr>
          <a:xfrm>
            <a:off x="4468483" y="4994425"/>
            <a:ext cx="1965176" cy="646331"/>
          </a:xfrm>
          <a:prstGeom prst="rect">
            <a:avLst/>
          </a:prstGeom>
          <a:solidFill>
            <a:srgbClr val="92D050"/>
          </a:solidFill>
          <a:ln>
            <a:solidFill>
              <a:schemeClr val="tx1"/>
            </a:solidFill>
          </a:ln>
        </p:spPr>
        <p:txBody>
          <a:bodyPr wrap="square" rtlCol="0">
            <a:spAutoFit/>
          </a:bodyPr>
          <a:lstStyle/>
          <a:p>
            <a:pPr algn="ctr"/>
            <a:r>
              <a:rPr lang="en-GB" b="1" dirty="0"/>
              <a:t>Group 4: ‘Managing Cases’</a:t>
            </a:r>
          </a:p>
        </p:txBody>
      </p:sp>
      <p:grpSp>
        <p:nvGrpSpPr>
          <p:cNvPr id="9" name="Group 8">
            <a:extLst>
              <a:ext uri="{FF2B5EF4-FFF2-40B4-BE49-F238E27FC236}">
                <a16:creationId xmlns:a16="http://schemas.microsoft.com/office/drawing/2014/main" id="{B1203F93-0270-41E7-98F6-29E8325BA014}"/>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A905BF72-C672-4E8F-82B2-41426914A61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F93F6408-F7F6-495B-9006-D1F96531E16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68BD1E66-A0B3-4BBD-B019-FBB4237F29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735C45C6-E633-48B1-B36B-F26DB9065F4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B35107D1-F8AE-48B4-B01E-FEB3932D91A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F47B2EEF-016F-42ED-89C9-F3E1A3A02CC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7775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7238" y="249857"/>
            <a:ext cx="10872787" cy="584775"/>
          </a:xfrm>
          <a:prstGeom prst="rect">
            <a:avLst/>
          </a:prstGeom>
          <a:solidFill>
            <a:srgbClr val="002060"/>
          </a:solidFill>
        </p:spPr>
        <p:txBody>
          <a:bodyPr wrap="square" rtlCol="0">
            <a:spAutoFit/>
          </a:bodyPr>
          <a:lstStyle/>
          <a:p>
            <a:pPr algn="ctr"/>
            <a:r>
              <a:rPr lang="en-GB" sz="3200" b="1" dirty="0">
                <a:solidFill>
                  <a:schemeClr val="bg1"/>
                </a:solidFill>
              </a:rPr>
              <a:t>Modus Operandi (MO)</a:t>
            </a:r>
          </a:p>
        </p:txBody>
      </p:sp>
      <p:pic>
        <p:nvPicPr>
          <p:cNvPr id="5" name="Picture 4"/>
          <p:cNvPicPr>
            <a:picLocks noChangeAspect="1"/>
          </p:cNvPicPr>
          <p:nvPr/>
        </p:nvPicPr>
        <p:blipFill>
          <a:blip r:embed="rId3"/>
          <a:stretch>
            <a:fillRect/>
          </a:stretch>
        </p:blipFill>
        <p:spPr>
          <a:xfrm>
            <a:off x="9676003" y="3629025"/>
            <a:ext cx="2302313" cy="2096750"/>
          </a:xfrm>
          <a:prstGeom prst="rect">
            <a:avLst/>
          </a:prstGeom>
        </p:spPr>
      </p:pic>
      <p:sp>
        <p:nvSpPr>
          <p:cNvPr id="2" name="Rectangle 1">
            <a:extLst>
              <a:ext uri="{FF2B5EF4-FFF2-40B4-BE49-F238E27FC236}">
                <a16:creationId xmlns:a16="http://schemas.microsoft.com/office/drawing/2014/main" id="{EBC4C0CD-3520-4744-AC31-FBEFFCE2BB9E}"/>
              </a:ext>
            </a:extLst>
          </p:cNvPr>
          <p:cNvSpPr/>
          <p:nvPr/>
        </p:nvSpPr>
        <p:spPr>
          <a:xfrm>
            <a:off x="757238" y="945149"/>
            <a:ext cx="8629650" cy="771525"/>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detailed knowledge of the Mos employed by offenders within your policing areas will enable you to:-</a:t>
            </a:r>
          </a:p>
        </p:txBody>
      </p:sp>
      <p:graphicFrame>
        <p:nvGraphicFramePr>
          <p:cNvPr id="6" name="Diagram 5">
            <a:extLst>
              <a:ext uri="{FF2B5EF4-FFF2-40B4-BE49-F238E27FC236}">
                <a16:creationId xmlns:a16="http://schemas.microsoft.com/office/drawing/2014/main" id="{26E8C499-60B2-4091-8325-AD13D963FD1C}"/>
              </a:ext>
            </a:extLst>
          </p:cNvPr>
          <p:cNvGraphicFramePr/>
          <p:nvPr>
            <p:extLst>
              <p:ext uri="{D42A27DB-BD31-4B8C-83A1-F6EECF244321}">
                <p14:modId xmlns:p14="http://schemas.microsoft.com/office/powerpoint/2010/main" val="4261589093"/>
              </p:ext>
            </p:extLst>
          </p:nvPr>
        </p:nvGraphicFramePr>
        <p:xfrm>
          <a:off x="931863" y="1827191"/>
          <a:ext cx="8128000" cy="43111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2E1396A5-8C32-46FF-848F-3ED8E1C5640F}"/>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DDA8A31-1EB3-4CC3-AC95-867ACA05D2E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95D4B813-D66D-4B61-A05B-AAA7BD923AC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4AC7A9B-74D6-48C4-8248-FDF681DB2BB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C348FBF2-D554-4DC5-896A-82A5CD71AAE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E32C1C7A-A27C-4E57-A62E-450BC92BA9DD}"/>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D281C1B8-1200-417C-9B13-D1EF63DC435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86214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A89E43D-4737-40F6-A0C2-4B4301ED7E7E}"/>
                                            </p:graphicEl>
                                          </p:spTgt>
                                        </p:tgtEl>
                                        <p:attrNameLst>
                                          <p:attrName>style.visibility</p:attrName>
                                        </p:attrNameLst>
                                      </p:cBhvr>
                                      <p:to>
                                        <p:strVal val="visible"/>
                                      </p:to>
                                    </p:set>
                                    <p:animEffect transition="in" filter="fade">
                                      <p:cBhvr>
                                        <p:cTn id="12" dur="500"/>
                                        <p:tgtEl>
                                          <p:spTgt spid="6">
                                            <p:graphicEl>
                                              <a:dgm id="{1A89E43D-4737-40F6-A0C2-4B4301ED7E7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5C70E87-E7E5-4482-8383-4125BC34BA49}"/>
                                            </p:graphicEl>
                                          </p:spTgt>
                                        </p:tgtEl>
                                        <p:attrNameLst>
                                          <p:attrName>style.visibility</p:attrName>
                                        </p:attrNameLst>
                                      </p:cBhvr>
                                      <p:to>
                                        <p:strVal val="visible"/>
                                      </p:to>
                                    </p:set>
                                    <p:animEffect transition="in" filter="fade">
                                      <p:cBhvr>
                                        <p:cTn id="17" dur="500"/>
                                        <p:tgtEl>
                                          <p:spTgt spid="6">
                                            <p:graphicEl>
                                              <a:dgm id="{35C70E87-E7E5-4482-8383-4125BC34BA4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512CF7C-3DA1-44DC-939A-B94EA2304288}"/>
                                            </p:graphicEl>
                                          </p:spTgt>
                                        </p:tgtEl>
                                        <p:attrNameLst>
                                          <p:attrName>style.visibility</p:attrName>
                                        </p:attrNameLst>
                                      </p:cBhvr>
                                      <p:to>
                                        <p:strVal val="visible"/>
                                      </p:to>
                                    </p:set>
                                    <p:animEffect transition="in" filter="fade">
                                      <p:cBhvr>
                                        <p:cTn id="22" dur="500"/>
                                        <p:tgtEl>
                                          <p:spTgt spid="6">
                                            <p:graphicEl>
                                              <a:dgm id="{1512CF7C-3DA1-44DC-939A-B94EA230428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0623138-3C51-4F70-991C-47E7AEDB9FD8}"/>
                                            </p:graphicEl>
                                          </p:spTgt>
                                        </p:tgtEl>
                                        <p:attrNameLst>
                                          <p:attrName>style.visibility</p:attrName>
                                        </p:attrNameLst>
                                      </p:cBhvr>
                                      <p:to>
                                        <p:strVal val="visible"/>
                                      </p:to>
                                    </p:set>
                                    <p:animEffect transition="in" filter="fade">
                                      <p:cBhvr>
                                        <p:cTn id="27" dur="500"/>
                                        <p:tgtEl>
                                          <p:spTgt spid="6">
                                            <p:graphicEl>
                                              <a:dgm id="{C0623138-3C51-4F70-991C-47E7AEDB9F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0" y="249857"/>
            <a:ext cx="10987088" cy="584775"/>
          </a:xfrm>
          <a:prstGeom prst="rect">
            <a:avLst/>
          </a:prstGeom>
          <a:solidFill>
            <a:srgbClr val="002060"/>
          </a:solidFill>
        </p:spPr>
        <p:txBody>
          <a:bodyPr wrap="square" rtlCol="0">
            <a:spAutoFit/>
          </a:bodyPr>
          <a:lstStyle/>
          <a:p>
            <a:pPr algn="ctr"/>
            <a:r>
              <a:rPr lang="en-GB" sz="3200" b="1" dirty="0">
                <a:solidFill>
                  <a:schemeClr val="bg1"/>
                </a:solidFill>
              </a:rPr>
              <a:t>‘TIE’ Strategy</a:t>
            </a:r>
          </a:p>
        </p:txBody>
      </p:sp>
      <p:pic>
        <p:nvPicPr>
          <p:cNvPr id="5" name="Picture 4"/>
          <p:cNvPicPr>
            <a:picLocks noChangeAspect="1"/>
          </p:cNvPicPr>
          <p:nvPr/>
        </p:nvPicPr>
        <p:blipFill rotWithShape="1">
          <a:blip r:embed="rId3"/>
          <a:srcRect l="33631" r="30948"/>
          <a:stretch/>
        </p:blipFill>
        <p:spPr>
          <a:xfrm>
            <a:off x="10691133" y="2185854"/>
            <a:ext cx="1098559" cy="2486292"/>
          </a:xfrm>
          <a:prstGeom prst="rect">
            <a:avLst/>
          </a:prstGeom>
        </p:spPr>
      </p:pic>
      <p:graphicFrame>
        <p:nvGraphicFramePr>
          <p:cNvPr id="2" name="Diagram 1">
            <a:extLst>
              <a:ext uri="{FF2B5EF4-FFF2-40B4-BE49-F238E27FC236}">
                <a16:creationId xmlns:a16="http://schemas.microsoft.com/office/drawing/2014/main" id="{F35F23DD-5CF0-439C-9029-099F936D77A6}"/>
              </a:ext>
            </a:extLst>
          </p:cNvPr>
          <p:cNvGraphicFramePr/>
          <p:nvPr>
            <p:extLst>
              <p:ext uri="{D42A27DB-BD31-4B8C-83A1-F6EECF244321}">
                <p14:modId xmlns:p14="http://schemas.microsoft.com/office/powerpoint/2010/main" val="1800862944"/>
              </p:ext>
            </p:extLst>
          </p:nvPr>
        </p:nvGraphicFramePr>
        <p:xfrm>
          <a:off x="1085850" y="960035"/>
          <a:ext cx="8829675" cy="46952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91D7DD53-73A5-4677-932D-F45D03FE5D4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0E57577-CDA4-4B99-9615-3B30DF61EC3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E02ADD6-F02C-4390-B7E9-F2D1B990203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4633224-AE65-4D6E-95DA-8D56419D84B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1796844-5F4D-4601-BC34-996DA37B617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2AE5460-44DE-4D6E-9857-102B8C060C8D}"/>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ACFBEE9-59BA-494F-AA05-A251C5B443BA}"/>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1845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F8A2999-8C43-4C48-8F7C-C62D04082545}"/>
                                            </p:graphicEl>
                                          </p:spTgt>
                                        </p:tgtEl>
                                        <p:attrNameLst>
                                          <p:attrName>style.visibility</p:attrName>
                                        </p:attrNameLst>
                                      </p:cBhvr>
                                      <p:to>
                                        <p:strVal val="visible"/>
                                      </p:to>
                                    </p:set>
                                    <p:animEffect transition="in" filter="fade">
                                      <p:cBhvr>
                                        <p:cTn id="7" dur="500"/>
                                        <p:tgtEl>
                                          <p:spTgt spid="2">
                                            <p:graphicEl>
                                              <a:dgm id="{DF8A2999-8C43-4C48-8F7C-C62D040825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A7F32E5-748B-4289-8846-176F160519B4}"/>
                                            </p:graphicEl>
                                          </p:spTgt>
                                        </p:tgtEl>
                                        <p:attrNameLst>
                                          <p:attrName>style.visibility</p:attrName>
                                        </p:attrNameLst>
                                      </p:cBhvr>
                                      <p:to>
                                        <p:strVal val="visible"/>
                                      </p:to>
                                    </p:set>
                                    <p:animEffect transition="in" filter="fade">
                                      <p:cBhvr>
                                        <p:cTn id="12" dur="500"/>
                                        <p:tgtEl>
                                          <p:spTgt spid="2">
                                            <p:graphicEl>
                                              <a:dgm id="{0A7F32E5-748B-4289-8846-176F160519B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C4D6043-5991-4B79-9EDF-DA6E292B30CE}"/>
                                            </p:graphicEl>
                                          </p:spTgt>
                                        </p:tgtEl>
                                        <p:attrNameLst>
                                          <p:attrName>style.visibility</p:attrName>
                                        </p:attrNameLst>
                                      </p:cBhvr>
                                      <p:to>
                                        <p:strVal val="visible"/>
                                      </p:to>
                                    </p:set>
                                    <p:animEffect transition="in" filter="fade">
                                      <p:cBhvr>
                                        <p:cTn id="17" dur="500"/>
                                        <p:tgtEl>
                                          <p:spTgt spid="2">
                                            <p:graphicEl>
                                              <a:dgm id="{4C4D6043-5991-4B79-9EDF-DA6E292B30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0190F5C-F5DF-41B3-821B-E6B0F625FCC0}"/>
                                            </p:graphicEl>
                                          </p:spTgt>
                                        </p:tgtEl>
                                        <p:attrNameLst>
                                          <p:attrName>style.visibility</p:attrName>
                                        </p:attrNameLst>
                                      </p:cBhvr>
                                      <p:to>
                                        <p:strVal val="visible"/>
                                      </p:to>
                                    </p:set>
                                    <p:animEffect transition="in" filter="fade">
                                      <p:cBhvr>
                                        <p:cTn id="22" dur="500"/>
                                        <p:tgtEl>
                                          <p:spTgt spid="2">
                                            <p:graphicEl>
                                              <a:dgm id="{10190F5C-F5DF-41B3-821B-E6B0F625FCC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3485C7CD-45A2-42C8-94C7-9D7F2520C405}"/>
                                            </p:graphicEl>
                                          </p:spTgt>
                                        </p:tgtEl>
                                        <p:attrNameLst>
                                          <p:attrName>style.visibility</p:attrName>
                                        </p:attrNameLst>
                                      </p:cBhvr>
                                      <p:to>
                                        <p:strVal val="visible"/>
                                      </p:to>
                                    </p:set>
                                    <p:animEffect transition="in" filter="fade">
                                      <p:cBhvr>
                                        <p:cTn id="27" dur="500"/>
                                        <p:tgtEl>
                                          <p:spTgt spid="2">
                                            <p:graphicEl>
                                              <a:dgm id="{3485C7CD-45A2-42C8-94C7-9D7F2520C4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514350" y="1048169"/>
            <a:ext cx="8034196" cy="4761662"/>
          </a:xfrm>
          <a:prstGeom prst="rect">
            <a:avLst/>
          </a:prstGeom>
          <a:solidFill>
            <a:schemeClr val="accent2">
              <a:lumMod val="20000"/>
              <a:lumOff val="80000"/>
            </a:schemeClr>
          </a:solidFill>
          <a:ln>
            <a:solidFill>
              <a:schemeClr val="tx1"/>
            </a:solidFill>
          </a:ln>
        </p:spPr>
        <p:txBody>
          <a:bodyPr vert="horz" lIns="0" tIns="45720" rIns="0" bIns="45720" rtlCol="0">
            <a:normAutofit fontScale="2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Hypotheses can assist investigators to progress investigations</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A Hypothesis is defined as:</a:t>
            </a:r>
            <a:r>
              <a:rPr kumimoji="0" lang="en-GB" sz="7200" b="0" i="0" u="none" strike="noStrike" kern="1200" cap="none" spc="0" normalizeH="0" noProof="0" dirty="0">
                <a:ln>
                  <a:noFill/>
                </a:ln>
                <a:solidFill>
                  <a:schemeClr val="tx1"/>
                </a:solidFill>
                <a:effectLst/>
                <a:uLnTx/>
                <a:uFillTx/>
                <a:latin typeface="Calibri" panose="020F0502020204030204"/>
                <a:ea typeface="+mn-ea"/>
                <a:cs typeface="+mn-cs"/>
              </a:rPr>
              <a:t> </a:t>
            </a: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‘…a suggested explanation for a group of facts either accepted as a basis for further verification or accepted as likely to be true.’ 	</a:t>
            </a:r>
            <a:endParaRPr lang="en-GB" sz="7200" dirty="0">
              <a:solidFill>
                <a:schemeClr val="tx1"/>
              </a:solidFill>
              <a:latin typeface="Calibri" panose="020F0502020204030204"/>
            </a:endParaRP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1" i="0" u="none" strike="noStrike" kern="1200" cap="none" spc="0" normalizeH="0" baseline="0" noProof="0" dirty="0">
                <a:ln>
                  <a:noFill/>
                </a:ln>
                <a:solidFill>
                  <a:schemeClr val="tx1"/>
                </a:solidFill>
                <a:effectLst/>
                <a:uLnTx/>
                <a:uFillTx/>
                <a:latin typeface="Calibri" panose="020F0502020204030204"/>
                <a:ea typeface="+mn-ea"/>
                <a:cs typeface="+mn-cs"/>
              </a:rPr>
              <a:t>Before</a:t>
            </a: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 deciding to use hypotheses you must consider the following factors: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 - Has all the available material been gathered?	 - Do you understand all the material?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 What benefit will the use of a hypothesis bring to the investigation?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a:ln>
                  <a:noFill/>
                </a:ln>
                <a:solidFill>
                  <a:schemeClr val="tx1"/>
                </a:solidFill>
                <a:effectLst/>
                <a:uLnTx/>
                <a:uFillTx/>
                <a:latin typeface="Calibri" panose="020F0502020204030204"/>
                <a:ea typeface="+mn-ea"/>
                <a:cs typeface="+mn-cs"/>
              </a:rPr>
              <a:t> - Are there lines of enquiry which have not yet been pursued and which could generate more material?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6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a:t>
            </a: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514350" y="249857"/>
            <a:ext cx="11087100" cy="584775"/>
          </a:xfrm>
          <a:prstGeom prst="rect">
            <a:avLst/>
          </a:prstGeom>
          <a:solidFill>
            <a:srgbClr val="002060"/>
          </a:solidFill>
        </p:spPr>
        <p:txBody>
          <a:bodyPr wrap="square" rtlCol="0">
            <a:spAutoFit/>
          </a:bodyPr>
          <a:lstStyle/>
          <a:p>
            <a:pPr algn="ctr"/>
            <a:r>
              <a:rPr lang="en-GB" sz="3200" b="1" dirty="0">
                <a:solidFill>
                  <a:schemeClr val="bg1"/>
                </a:solidFill>
              </a:rPr>
              <a:t>Investigative Hypothesis</a:t>
            </a:r>
          </a:p>
        </p:txBody>
      </p:sp>
      <p:pic>
        <p:nvPicPr>
          <p:cNvPr id="5" name="Picture 4"/>
          <p:cNvPicPr>
            <a:picLocks noChangeAspect="1"/>
          </p:cNvPicPr>
          <p:nvPr/>
        </p:nvPicPr>
        <p:blipFill rotWithShape="1">
          <a:blip r:embed="rId3"/>
          <a:srcRect l="29070" r="31979"/>
          <a:stretch/>
        </p:blipFill>
        <p:spPr>
          <a:xfrm>
            <a:off x="9333781" y="1814726"/>
            <a:ext cx="2001330" cy="3236213"/>
          </a:xfrm>
          <a:prstGeom prst="rect">
            <a:avLst/>
          </a:prstGeom>
        </p:spPr>
      </p:pic>
      <p:grpSp>
        <p:nvGrpSpPr>
          <p:cNvPr id="6" name="Group 5">
            <a:extLst>
              <a:ext uri="{FF2B5EF4-FFF2-40B4-BE49-F238E27FC236}">
                <a16:creationId xmlns:a16="http://schemas.microsoft.com/office/drawing/2014/main" id="{478D96DD-81A1-4679-9245-C4EE135C56B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1A0385C-1078-487F-A9B1-30A55039A40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8B250EB-14D4-4AFE-9EBF-EEB9BAAC923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ECA182E-FCD4-4E86-A46B-8B01C0C22E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8520239-A886-4A81-944A-2CF3AECB79B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8C29E9B-4FB1-4CA4-817E-B99F14BCFE8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4469568-3FE5-4A43-AECC-F83D94310A6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36825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a:solidFill>
                  <a:schemeClr val="bg1"/>
                </a:solidFill>
              </a:rPr>
              <a:t>Developing a Hypothesis</a:t>
            </a:r>
          </a:p>
        </p:txBody>
      </p:sp>
      <p:graphicFrame>
        <p:nvGraphicFramePr>
          <p:cNvPr id="2" name="Diagram 1">
            <a:extLst>
              <a:ext uri="{FF2B5EF4-FFF2-40B4-BE49-F238E27FC236}">
                <a16:creationId xmlns:a16="http://schemas.microsoft.com/office/drawing/2014/main" id="{235B6296-244F-4F7A-A239-6AA691A39AD2}"/>
              </a:ext>
            </a:extLst>
          </p:cNvPr>
          <p:cNvGraphicFramePr/>
          <p:nvPr>
            <p:extLst>
              <p:ext uri="{D42A27DB-BD31-4B8C-83A1-F6EECF244321}">
                <p14:modId xmlns:p14="http://schemas.microsoft.com/office/powerpoint/2010/main" val="1534418351"/>
              </p:ext>
            </p:extLst>
          </p:nvPr>
        </p:nvGraphicFramePr>
        <p:xfrm>
          <a:off x="549818" y="-216568"/>
          <a:ext cx="11092364" cy="7074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24CE950F-44C0-41F6-AB22-10EBCE698E7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717A2DB-F93D-4550-9C63-094A04938DB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C34B52B-4D6D-4E46-9302-939D919D637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CB1EAA2-BF47-455A-A4DC-5243466618A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5C8D74DF-735A-4762-915D-EB95CC05F81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B306634-6BA4-4FFD-894E-DB1515DEC9DF}"/>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AD86877-C4BD-47EB-984B-BD04DF0B97D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7909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2688219-FBD5-45BF-A59B-8BDD11C91813}"/>
                                            </p:graphicEl>
                                          </p:spTgt>
                                        </p:tgtEl>
                                        <p:attrNameLst>
                                          <p:attrName>style.visibility</p:attrName>
                                        </p:attrNameLst>
                                      </p:cBhvr>
                                      <p:to>
                                        <p:strVal val="visible"/>
                                      </p:to>
                                    </p:set>
                                    <p:animEffect transition="in" filter="fade">
                                      <p:cBhvr>
                                        <p:cTn id="7" dur="500"/>
                                        <p:tgtEl>
                                          <p:spTgt spid="2">
                                            <p:graphicEl>
                                              <a:dgm id="{72688219-FBD5-45BF-A59B-8BDD11C9181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2E48339-EC21-4D28-BB93-87F0292B28E1}"/>
                                            </p:graphicEl>
                                          </p:spTgt>
                                        </p:tgtEl>
                                        <p:attrNameLst>
                                          <p:attrName>style.visibility</p:attrName>
                                        </p:attrNameLst>
                                      </p:cBhvr>
                                      <p:to>
                                        <p:strVal val="visible"/>
                                      </p:to>
                                    </p:set>
                                    <p:animEffect transition="in" filter="fade">
                                      <p:cBhvr>
                                        <p:cTn id="12" dur="500"/>
                                        <p:tgtEl>
                                          <p:spTgt spid="2">
                                            <p:graphicEl>
                                              <a:dgm id="{F2E48339-EC21-4D28-BB93-87F0292B28E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17503F9-6F7C-4EAF-A18C-FE32244EF1BF}"/>
                                            </p:graphicEl>
                                          </p:spTgt>
                                        </p:tgtEl>
                                        <p:attrNameLst>
                                          <p:attrName>style.visibility</p:attrName>
                                        </p:attrNameLst>
                                      </p:cBhvr>
                                      <p:to>
                                        <p:strVal val="visible"/>
                                      </p:to>
                                    </p:set>
                                    <p:animEffect transition="in" filter="fade">
                                      <p:cBhvr>
                                        <p:cTn id="17" dur="500"/>
                                        <p:tgtEl>
                                          <p:spTgt spid="2">
                                            <p:graphicEl>
                                              <a:dgm id="{417503F9-6F7C-4EAF-A18C-FE32244EF1B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2F9FEC5C-F0E6-40D7-A60B-D8124B08FA83}"/>
                                            </p:graphicEl>
                                          </p:spTgt>
                                        </p:tgtEl>
                                        <p:attrNameLst>
                                          <p:attrName>style.visibility</p:attrName>
                                        </p:attrNameLst>
                                      </p:cBhvr>
                                      <p:to>
                                        <p:strVal val="visible"/>
                                      </p:to>
                                    </p:set>
                                    <p:animEffect transition="in" filter="fade">
                                      <p:cBhvr>
                                        <p:cTn id="20" dur="500"/>
                                        <p:tgtEl>
                                          <p:spTgt spid="2">
                                            <p:graphicEl>
                                              <a:dgm id="{2F9FEC5C-F0E6-40D7-A60B-D8124B08FA8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D27FF3DC-B01E-4671-98B0-7B40981393DF}"/>
                                            </p:graphicEl>
                                          </p:spTgt>
                                        </p:tgtEl>
                                        <p:attrNameLst>
                                          <p:attrName>style.visibility</p:attrName>
                                        </p:attrNameLst>
                                      </p:cBhvr>
                                      <p:to>
                                        <p:strVal val="visible"/>
                                      </p:to>
                                    </p:set>
                                    <p:animEffect transition="in" filter="fade">
                                      <p:cBhvr>
                                        <p:cTn id="25" dur="500"/>
                                        <p:tgtEl>
                                          <p:spTgt spid="2">
                                            <p:graphicEl>
                                              <a:dgm id="{D27FF3DC-B01E-4671-98B0-7B40981393DF}"/>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8DF6EFDD-6550-41C3-A2CD-0374AE8DD974}"/>
                                            </p:graphicEl>
                                          </p:spTgt>
                                        </p:tgtEl>
                                        <p:attrNameLst>
                                          <p:attrName>style.visibility</p:attrName>
                                        </p:attrNameLst>
                                      </p:cBhvr>
                                      <p:to>
                                        <p:strVal val="visible"/>
                                      </p:to>
                                    </p:set>
                                    <p:animEffect transition="in" filter="fade">
                                      <p:cBhvr>
                                        <p:cTn id="30" dur="500"/>
                                        <p:tgtEl>
                                          <p:spTgt spid="2">
                                            <p:graphicEl>
                                              <a:dgm id="{8DF6EFDD-6550-41C3-A2CD-0374AE8DD97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A7EB5F93-AE0E-4A34-B390-3C0BCF59E006}"/>
                                            </p:graphicEl>
                                          </p:spTgt>
                                        </p:tgtEl>
                                        <p:attrNameLst>
                                          <p:attrName>style.visibility</p:attrName>
                                        </p:attrNameLst>
                                      </p:cBhvr>
                                      <p:to>
                                        <p:strVal val="visible"/>
                                      </p:to>
                                    </p:set>
                                    <p:animEffect transition="in" filter="fade">
                                      <p:cBhvr>
                                        <p:cTn id="33" dur="500"/>
                                        <p:tgtEl>
                                          <p:spTgt spid="2">
                                            <p:graphicEl>
                                              <a:dgm id="{A7EB5F93-AE0E-4A34-B390-3C0BCF59E006}"/>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F6609BC0-ACF8-4420-A3C8-EC722530B579}"/>
                                            </p:graphicEl>
                                          </p:spTgt>
                                        </p:tgtEl>
                                        <p:attrNameLst>
                                          <p:attrName>style.visibility</p:attrName>
                                        </p:attrNameLst>
                                      </p:cBhvr>
                                      <p:to>
                                        <p:strVal val="visible"/>
                                      </p:to>
                                    </p:set>
                                    <p:animEffect transition="in" filter="fade">
                                      <p:cBhvr>
                                        <p:cTn id="38" dur="500"/>
                                        <p:tgtEl>
                                          <p:spTgt spid="2">
                                            <p:graphicEl>
                                              <a:dgm id="{F6609BC0-ACF8-4420-A3C8-EC722530B57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006286" y="896188"/>
            <a:ext cx="7620130" cy="3486031"/>
          </a:xfrm>
          <a:prstGeom prst="rect">
            <a:avLst/>
          </a:prstGeom>
          <a:solidFill>
            <a:schemeClr val="accent2">
              <a:lumMod val="20000"/>
              <a:lumOff val="80000"/>
            </a:schemeClr>
          </a:solidFill>
          <a:ln>
            <a:solidFill>
              <a:schemeClr val="tx1"/>
            </a:solidFill>
          </a:ln>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R="0" lvl="0" algn="l" defTabSz="914400" rtl="0" eaLnBrk="1" fontAlgn="auto" latinLnBrk="0" hangingPunct="1">
              <a:lnSpc>
                <a:spcPct val="150000"/>
              </a:lnSpc>
              <a:spcBef>
                <a:spcPts val="1200"/>
              </a:spcBef>
              <a:spcAft>
                <a:spcPts val="200"/>
              </a:spcAft>
              <a:buClr>
                <a:schemeClr val="tx1"/>
              </a:buClr>
              <a:buSzPct val="100000"/>
              <a:buFont typeface="Wingdings" panose="05000000000000000000" pitchFamily="2" charset="2"/>
              <a:buChar char="§"/>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Be receptive to alternative views or explanations </a:t>
            </a:r>
            <a:endParaRPr lang="en-GB" sz="2200" dirty="0">
              <a:solidFill>
                <a:schemeClr val="tx1"/>
              </a:solidFill>
              <a:latin typeface="Calibri" panose="020F0502020204030204"/>
            </a:endParaRPr>
          </a:p>
          <a:p>
            <a:pPr marR="0" lvl="0" algn="l" defTabSz="914400" rtl="0" eaLnBrk="1" fontAlgn="auto" latinLnBrk="0" hangingPunct="1">
              <a:lnSpc>
                <a:spcPct val="150000"/>
              </a:lnSpc>
              <a:spcBef>
                <a:spcPts val="1200"/>
              </a:spcBef>
              <a:spcAft>
                <a:spcPts val="200"/>
              </a:spcAft>
              <a:buClr>
                <a:schemeClr val="tx1"/>
              </a:buClr>
              <a:buSzPct val="100000"/>
              <a:buFont typeface="Wingdings" panose="05000000000000000000" pitchFamily="2" charset="2"/>
              <a:buChar char="§"/>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Never rush to premature judgements about the meaning of any material or the reliability of its source </a:t>
            </a:r>
          </a:p>
          <a:p>
            <a:pPr marR="0" lvl="0" algn="l" defTabSz="914400" rtl="0" eaLnBrk="1" fontAlgn="auto" latinLnBrk="0" hangingPunct="1">
              <a:lnSpc>
                <a:spcPct val="150000"/>
              </a:lnSpc>
              <a:spcBef>
                <a:spcPts val="1200"/>
              </a:spcBef>
              <a:spcAft>
                <a:spcPts val="200"/>
              </a:spcAft>
              <a:buClr>
                <a:schemeClr val="tx1"/>
              </a:buClr>
              <a:buSzPct val="100000"/>
              <a:buFont typeface="Wingdings" panose="05000000000000000000" pitchFamily="2" charset="2"/>
              <a:buChar char="§"/>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It is </a:t>
            </a:r>
            <a:r>
              <a:rPr kumimoji="0" lang="en-GB" sz="2200" b="1" i="0" u="none" strike="noStrike" kern="1200" cap="none" spc="0" normalizeH="0" baseline="0" noProof="0" dirty="0">
                <a:ln>
                  <a:noFill/>
                </a:ln>
                <a:solidFill>
                  <a:schemeClr val="tx1"/>
                </a:solidFill>
                <a:effectLst/>
                <a:uLnTx/>
                <a:uFillTx/>
                <a:latin typeface="Calibri" panose="020F0502020204030204"/>
                <a:ea typeface="+mn-ea"/>
                <a:cs typeface="+mn-cs"/>
              </a:rPr>
              <a:t>imperative</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that </a:t>
            </a:r>
            <a:r>
              <a:rPr kumimoji="0" lang="en-GB" sz="2200" b="1" i="0" u="none" strike="noStrike" kern="1200" cap="none" spc="0" normalizeH="0" baseline="0" noProof="0" dirty="0">
                <a:ln>
                  <a:noFill/>
                </a:ln>
                <a:solidFill>
                  <a:schemeClr val="tx1"/>
                </a:solidFill>
                <a:effectLst/>
                <a:uLnTx/>
                <a:uFillTx/>
                <a:latin typeface="Calibri" panose="020F0502020204030204"/>
                <a:ea typeface="+mn-ea"/>
                <a:cs typeface="+mn-cs"/>
              </a:rPr>
              <a:t>no decision </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in respect of suspects, or the value and meaning of any material gathered, is made before a thorough evaluation has been carried out</a:t>
            </a:r>
          </a:p>
        </p:txBody>
      </p:sp>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a:solidFill>
                  <a:schemeClr val="bg1"/>
                </a:solidFill>
              </a:rPr>
              <a:t>Investigative Hypothesis: Open Mind</a:t>
            </a:r>
          </a:p>
        </p:txBody>
      </p:sp>
      <p:pic>
        <p:nvPicPr>
          <p:cNvPr id="6" name="Picture 5"/>
          <p:cNvPicPr>
            <a:picLocks noChangeAspect="1"/>
          </p:cNvPicPr>
          <p:nvPr/>
        </p:nvPicPr>
        <p:blipFill rotWithShape="1">
          <a:blip r:embed="rId3"/>
          <a:srcRect l="21036" t="13314" r="21736" b="12133"/>
          <a:stretch/>
        </p:blipFill>
        <p:spPr>
          <a:xfrm>
            <a:off x="8885208" y="1427431"/>
            <a:ext cx="2570672" cy="2777706"/>
          </a:xfrm>
          <a:prstGeom prst="rect">
            <a:avLst/>
          </a:prstGeom>
        </p:spPr>
      </p:pic>
      <p:sp>
        <p:nvSpPr>
          <p:cNvPr id="7" name="Rectangle 6"/>
          <p:cNvSpPr/>
          <p:nvPr/>
        </p:nvSpPr>
        <p:spPr>
          <a:xfrm>
            <a:off x="1006287" y="4684295"/>
            <a:ext cx="9496614" cy="967957"/>
          </a:xfrm>
          <a:prstGeom prst="rect">
            <a:avLst/>
          </a:prstGeom>
          <a:solidFill>
            <a:schemeClr val="accent2">
              <a:lumMod val="60000"/>
              <a:lumOff val="40000"/>
            </a:schemeClr>
          </a:solidFill>
          <a:ln>
            <a:solidFill>
              <a:schemeClr val="tx1"/>
            </a:solidFill>
          </a:ln>
        </p:spPr>
        <p:txBody>
          <a:bodyPr wrap="square">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000" b="1" dirty="0"/>
              <a:t>However, </a:t>
            </a:r>
            <a:r>
              <a:rPr lang="en-GB" sz="2000" dirty="0"/>
              <a:t>it is sometimes useful to build a hypothesis, based on the available facts, in order to decide on the nature of the crime and the way to progress the investigation. </a:t>
            </a:r>
          </a:p>
        </p:txBody>
      </p:sp>
      <p:grpSp>
        <p:nvGrpSpPr>
          <p:cNvPr id="8" name="Group 7">
            <a:extLst>
              <a:ext uri="{FF2B5EF4-FFF2-40B4-BE49-F238E27FC236}">
                <a16:creationId xmlns:a16="http://schemas.microsoft.com/office/drawing/2014/main" id="{D7E47BA3-A529-419A-B2C8-2000750F151C}"/>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C0F0BFB9-5A63-4F83-A869-39EB3BB7E7C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417889B4-9336-4582-AA1D-7E491138D3D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28FCEB8E-2640-4E14-BF20-1D7302CFBEC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BE7ECABC-DD10-4DD6-A0AE-266B25342AF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11353DB4-AFAF-4315-AB64-1DC7D142C49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1E5F3911-A4C9-43C8-B7A8-4A2E5DABB88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25066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1067" y="249857"/>
            <a:ext cx="11175999" cy="584775"/>
          </a:xfrm>
          <a:prstGeom prst="rect">
            <a:avLst/>
          </a:prstGeom>
          <a:solidFill>
            <a:srgbClr val="002060"/>
          </a:solidFill>
        </p:spPr>
        <p:txBody>
          <a:bodyPr wrap="square" rtlCol="0">
            <a:spAutoFit/>
          </a:bodyPr>
          <a:lstStyle/>
          <a:p>
            <a:pPr algn="ctr"/>
            <a:r>
              <a:rPr lang="en-GB" sz="3200" b="1" dirty="0">
                <a:solidFill>
                  <a:schemeClr val="bg1"/>
                </a:solidFill>
              </a:rPr>
              <a:t>Case Management</a:t>
            </a:r>
          </a:p>
        </p:txBody>
      </p:sp>
      <p:pic>
        <p:nvPicPr>
          <p:cNvPr id="5" name="Picture 4"/>
          <p:cNvPicPr>
            <a:picLocks noChangeAspect="1"/>
          </p:cNvPicPr>
          <p:nvPr/>
        </p:nvPicPr>
        <p:blipFill>
          <a:blip r:embed="rId3"/>
          <a:stretch>
            <a:fillRect/>
          </a:stretch>
        </p:blipFill>
        <p:spPr>
          <a:xfrm>
            <a:off x="6625728" y="3024533"/>
            <a:ext cx="5041338" cy="1608137"/>
          </a:xfrm>
          <a:prstGeom prst="rect">
            <a:avLst/>
          </a:prstGeom>
        </p:spPr>
      </p:pic>
      <p:sp>
        <p:nvSpPr>
          <p:cNvPr id="2" name="Rectangle 1">
            <a:extLst>
              <a:ext uri="{FF2B5EF4-FFF2-40B4-BE49-F238E27FC236}">
                <a16:creationId xmlns:a16="http://schemas.microsoft.com/office/drawing/2014/main" id="{1A839041-4B30-4433-A9DC-B907DC0B4F87}"/>
              </a:ext>
            </a:extLst>
          </p:cNvPr>
          <p:cNvSpPr/>
          <p:nvPr/>
        </p:nvSpPr>
        <p:spPr>
          <a:xfrm>
            <a:off x="491067" y="1058779"/>
            <a:ext cx="11175999" cy="100474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effective management of an investigation requires organisation, planning &amp; control. An investigation may entail managing any of the following:</a:t>
            </a:r>
          </a:p>
        </p:txBody>
      </p:sp>
      <p:graphicFrame>
        <p:nvGraphicFramePr>
          <p:cNvPr id="6" name="Diagram 5">
            <a:extLst>
              <a:ext uri="{FF2B5EF4-FFF2-40B4-BE49-F238E27FC236}">
                <a16:creationId xmlns:a16="http://schemas.microsoft.com/office/drawing/2014/main" id="{C0BDE139-1648-4398-AC6E-C07C33DBD7BE}"/>
              </a:ext>
            </a:extLst>
          </p:cNvPr>
          <p:cNvGraphicFramePr/>
          <p:nvPr>
            <p:extLst>
              <p:ext uri="{D42A27DB-BD31-4B8C-83A1-F6EECF244321}">
                <p14:modId xmlns:p14="http://schemas.microsoft.com/office/powerpoint/2010/main" val="650558087"/>
              </p:ext>
            </p:extLst>
          </p:nvPr>
        </p:nvGraphicFramePr>
        <p:xfrm>
          <a:off x="304800" y="2287669"/>
          <a:ext cx="6773333" cy="30818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1231EF61-C10A-45B2-9509-48EB79DDE13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CF8A9214-9B1E-4262-A998-B0E516B6E3CE}"/>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C4887A62-D9CB-404C-BE8D-B447A0B2958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83E8C58F-38B1-4BF0-9324-F5929E331C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F712F68-EFCF-4565-B2CE-B63C930540E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20324D13-6EE2-419E-A3CA-AB2C5E87A98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3890256E-097E-402F-85A6-A47CC2ADB8A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17837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DA2983A-753B-479B-94D7-83A2D1E675A2}"/>
                                            </p:graphicEl>
                                          </p:spTgt>
                                        </p:tgtEl>
                                        <p:attrNameLst>
                                          <p:attrName>style.visibility</p:attrName>
                                        </p:attrNameLst>
                                      </p:cBhvr>
                                      <p:to>
                                        <p:strVal val="visible"/>
                                      </p:to>
                                    </p:set>
                                    <p:animEffect transition="in" filter="fade">
                                      <p:cBhvr>
                                        <p:cTn id="12" dur="500"/>
                                        <p:tgtEl>
                                          <p:spTgt spid="6">
                                            <p:graphicEl>
                                              <a:dgm id="{0DA2983A-753B-479B-94D7-83A2D1E675A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019E897-46D9-42B3-9709-8C1132AE02BF}"/>
                                            </p:graphicEl>
                                          </p:spTgt>
                                        </p:tgtEl>
                                        <p:attrNameLst>
                                          <p:attrName>style.visibility</p:attrName>
                                        </p:attrNameLst>
                                      </p:cBhvr>
                                      <p:to>
                                        <p:strVal val="visible"/>
                                      </p:to>
                                    </p:set>
                                    <p:animEffect transition="in" filter="fade">
                                      <p:cBhvr>
                                        <p:cTn id="17" dur="500"/>
                                        <p:tgtEl>
                                          <p:spTgt spid="6">
                                            <p:graphicEl>
                                              <a:dgm id="{B019E897-46D9-42B3-9709-8C1132AE02B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6C091734-99A8-488B-825C-CC791745C5D9}"/>
                                            </p:graphicEl>
                                          </p:spTgt>
                                        </p:tgtEl>
                                        <p:attrNameLst>
                                          <p:attrName>style.visibility</p:attrName>
                                        </p:attrNameLst>
                                      </p:cBhvr>
                                      <p:to>
                                        <p:strVal val="visible"/>
                                      </p:to>
                                    </p:set>
                                    <p:animEffect transition="in" filter="fade">
                                      <p:cBhvr>
                                        <p:cTn id="20" dur="500"/>
                                        <p:tgtEl>
                                          <p:spTgt spid="6">
                                            <p:graphicEl>
                                              <a:dgm id="{6C091734-99A8-488B-825C-CC791745C5D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F0CD629-F6DA-4A5A-8426-E363517526FF}"/>
                                            </p:graphicEl>
                                          </p:spTgt>
                                        </p:tgtEl>
                                        <p:attrNameLst>
                                          <p:attrName>style.visibility</p:attrName>
                                        </p:attrNameLst>
                                      </p:cBhvr>
                                      <p:to>
                                        <p:strVal val="visible"/>
                                      </p:to>
                                    </p:set>
                                    <p:animEffect transition="in" filter="fade">
                                      <p:cBhvr>
                                        <p:cTn id="25" dur="500"/>
                                        <p:tgtEl>
                                          <p:spTgt spid="6">
                                            <p:graphicEl>
                                              <a:dgm id="{2F0CD629-F6DA-4A5A-8426-E363517526F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37504BF4-F18C-4D41-A8A7-6E956209FF50}"/>
                                            </p:graphicEl>
                                          </p:spTgt>
                                        </p:tgtEl>
                                        <p:attrNameLst>
                                          <p:attrName>style.visibility</p:attrName>
                                        </p:attrNameLst>
                                      </p:cBhvr>
                                      <p:to>
                                        <p:strVal val="visible"/>
                                      </p:to>
                                    </p:set>
                                    <p:animEffect transition="in" filter="fade">
                                      <p:cBhvr>
                                        <p:cTn id="28" dur="500"/>
                                        <p:tgtEl>
                                          <p:spTgt spid="6">
                                            <p:graphicEl>
                                              <a:dgm id="{37504BF4-F18C-4D41-A8A7-6E956209FF50}"/>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DCF86D8E-F0FA-46C2-978C-7FC18624E0FB}"/>
                                            </p:graphicEl>
                                          </p:spTgt>
                                        </p:tgtEl>
                                        <p:attrNameLst>
                                          <p:attrName>style.visibility</p:attrName>
                                        </p:attrNameLst>
                                      </p:cBhvr>
                                      <p:to>
                                        <p:strVal val="visible"/>
                                      </p:to>
                                    </p:set>
                                    <p:animEffect transition="in" filter="fade">
                                      <p:cBhvr>
                                        <p:cTn id="33" dur="500"/>
                                        <p:tgtEl>
                                          <p:spTgt spid="6">
                                            <p:graphicEl>
                                              <a:dgm id="{DCF86D8E-F0FA-46C2-978C-7FC18624E0F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E89100CE-8A5D-488F-92C0-DEC3D97E5FBB}"/>
                                            </p:graphicEl>
                                          </p:spTgt>
                                        </p:tgtEl>
                                        <p:attrNameLst>
                                          <p:attrName>style.visibility</p:attrName>
                                        </p:attrNameLst>
                                      </p:cBhvr>
                                      <p:to>
                                        <p:strVal val="visible"/>
                                      </p:to>
                                    </p:set>
                                    <p:animEffect transition="in" filter="fade">
                                      <p:cBhvr>
                                        <p:cTn id="36" dur="500"/>
                                        <p:tgtEl>
                                          <p:spTgt spid="6">
                                            <p:graphicEl>
                                              <a:dgm id="{E89100CE-8A5D-488F-92C0-DEC3D97E5FB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6402" y="220133"/>
            <a:ext cx="11109066" cy="646331"/>
          </a:xfrm>
          <a:prstGeom prst="rect">
            <a:avLst/>
          </a:prstGeom>
          <a:solidFill>
            <a:srgbClr val="002060"/>
          </a:solidFill>
        </p:spPr>
        <p:txBody>
          <a:bodyPr wrap="square" rtlCol="0">
            <a:spAutoFit/>
          </a:bodyPr>
          <a:lstStyle/>
          <a:p>
            <a:pPr algn="ctr"/>
            <a:r>
              <a:rPr lang="en-GB" sz="3600" b="1" dirty="0">
                <a:solidFill>
                  <a:schemeClr val="bg1"/>
                </a:solidFill>
              </a:rPr>
              <a:t>Effective Communication</a:t>
            </a:r>
          </a:p>
        </p:txBody>
      </p:sp>
      <p:pic>
        <p:nvPicPr>
          <p:cNvPr id="5" name="Picture 4"/>
          <p:cNvPicPr>
            <a:picLocks noChangeAspect="1"/>
          </p:cNvPicPr>
          <p:nvPr/>
        </p:nvPicPr>
        <p:blipFill>
          <a:blip r:embed="rId3"/>
          <a:stretch>
            <a:fillRect/>
          </a:stretch>
        </p:blipFill>
        <p:spPr>
          <a:xfrm>
            <a:off x="8643668" y="1414733"/>
            <a:ext cx="2282405" cy="1910747"/>
          </a:xfrm>
          <a:prstGeom prst="rect">
            <a:avLst/>
          </a:prstGeom>
        </p:spPr>
      </p:pic>
      <p:pic>
        <p:nvPicPr>
          <p:cNvPr id="6" name="Picture 5"/>
          <p:cNvPicPr>
            <a:picLocks noChangeAspect="1"/>
          </p:cNvPicPr>
          <p:nvPr/>
        </p:nvPicPr>
        <p:blipFill rotWithShape="1">
          <a:blip r:embed="rId4"/>
          <a:srcRect t="743" b="7645"/>
          <a:stretch/>
        </p:blipFill>
        <p:spPr>
          <a:xfrm>
            <a:off x="8643668" y="3844025"/>
            <a:ext cx="2282405" cy="1910747"/>
          </a:xfrm>
          <a:prstGeom prst="rect">
            <a:avLst/>
          </a:prstGeom>
        </p:spPr>
      </p:pic>
      <p:graphicFrame>
        <p:nvGraphicFramePr>
          <p:cNvPr id="2" name="Diagram 1">
            <a:extLst>
              <a:ext uri="{FF2B5EF4-FFF2-40B4-BE49-F238E27FC236}">
                <a16:creationId xmlns:a16="http://schemas.microsoft.com/office/drawing/2014/main" id="{77B05314-C36D-4068-9852-6D1461E0AB4A}"/>
              </a:ext>
            </a:extLst>
          </p:cNvPr>
          <p:cNvGraphicFramePr/>
          <p:nvPr>
            <p:extLst>
              <p:ext uri="{D42A27DB-BD31-4B8C-83A1-F6EECF244321}">
                <p14:modId xmlns:p14="http://schemas.microsoft.com/office/powerpoint/2010/main" val="1799338385"/>
              </p:ext>
            </p:extLst>
          </p:nvPr>
        </p:nvGraphicFramePr>
        <p:xfrm>
          <a:off x="456401" y="994833"/>
          <a:ext cx="8128000" cy="4868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52D3928E-7D25-4DA1-9DDB-79991102A42A}"/>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59C719A8-7BA4-4144-B8F1-62FF28246209}"/>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BB6C9414-3E57-43C9-8745-8565B36B26F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D217D54-AA44-4FDE-B317-C01D1488B61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D92497C3-93A1-4017-B537-C0FD63B006C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9E12CA1B-4A21-4531-87E8-435DEBC916AC}"/>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A4F617A1-F5A6-4ACB-A271-4238DECBE3F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52346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3A61854-2854-40F6-A253-15C392405728}"/>
                                            </p:graphicEl>
                                          </p:spTgt>
                                        </p:tgtEl>
                                        <p:attrNameLst>
                                          <p:attrName>style.visibility</p:attrName>
                                        </p:attrNameLst>
                                      </p:cBhvr>
                                      <p:to>
                                        <p:strVal val="visible"/>
                                      </p:to>
                                    </p:set>
                                    <p:animEffect transition="in" filter="fade">
                                      <p:cBhvr>
                                        <p:cTn id="7" dur="500"/>
                                        <p:tgtEl>
                                          <p:spTgt spid="2">
                                            <p:graphicEl>
                                              <a:dgm id="{13A61854-2854-40F6-A253-15C39240572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C383BB5-5E65-400A-9993-78A0C7AD57A2}"/>
                                            </p:graphicEl>
                                          </p:spTgt>
                                        </p:tgtEl>
                                        <p:attrNameLst>
                                          <p:attrName>style.visibility</p:attrName>
                                        </p:attrNameLst>
                                      </p:cBhvr>
                                      <p:to>
                                        <p:strVal val="visible"/>
                                      </p:to>
                                    </p:set>
                                    <p:animEffect transition="in" filter="fade">
                                      <p:cBhvr>
                                        <p:cTn id="12" dur="500"/>
                                        <p:tgtEl>
                                          <p:spTgt spid="2">
                                            <p:graphicEl>
                                              <a:dgm id="{6C383BB5-5E65-400A-9993-78A0C7AD57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9210" y="896945"/>
            <a:ext cx="7691760" cy="4610365"/>
          </a:xfrm>
          <a:prstGeom prst="rect">
            <a:avLst/>
          </a:prstGeom>
          <a:solidFill>
            <a:schemeClr val="accent2">
              <a:lumMod val="40000"/>
              <a:lumOff val="60000"/>
            </a:schemeClr>
          </a:solidFill>
          <a:ln>
            <a:solidFill>
              <a:schemeClr val="tx1"/>
            </a:solidFill>
          </a:ln>
        </p:spPr>
        <p:txBody>
          <a:bodyPr wrap="square" rtlCol="0">
            <a:spAutoFit/>
          </a:bodyPr>
          <a:lstStyle/>
          <a:p>
            <a:pPr marL="0" marR="0" lvl="0" indent="0" defTabSz="914400" eaLnBrk="1" fontAlgn="auto" latinLnBrk="0" hangingPunct="1">
              <a:lnSpc>
                <a:spcPct val="150000"/>
              </a:lnSpc>
              <a:spcBef>
                <a:spcPts val="0"/>
              </a:spcBef>
              <a:spcAft>
                <a:spcPts val="0"/>
              </a:spcAft>
              <a:buClrTx/>
              <a:buSzTx/>
              <a:buFontTx/>
              <a:buNone/>
              <a:tabLst/>
              <a:defRPr/>
            </a:pPr>
            <a:r>
              <a:rPr kumimoji="0" lang="en-GB" sz="2200" b="1" i="0" u="none" strike="noStrike" kern="0" cap="none" spc="0" normalizeH="0" baseline="0" noProof="0" dirty="0">
                <a:ln>
                  <a:noFill/>
                </a:ln>
                <a:solidFill>
                  <a:srgbClr val="000000"/>
                </a:solidFill>
                <a:effectLst/>
                <a:uLnTx/>
                <a:uFillTx/>
              </a:rPr>
              <a:t>Handing over cases </a:t>
            </a:r>
          </a:p>
          <a:p>
            <a:pPr marL="0" marR="0" lvl="0" indent="0" defTabSz="914400" eaLnBrk="1" fontAlgn="auto" latinLnBrk="0" hangingPunct="1">
              <a:lnSpc>
                <a:spcPct val="150000"/>
              </a:lnSpc>
              <a:spcBef>
                <a:spcPts val="0"/>
              </a:spcBef>
              <a:spcAft>
                <a:spcPts val="0"/>
              </a:spcAft>
              <a:buClrTx/>
              <a:buSzTx/>
              <a:buFontTx/>
              <a:buNone/>
              <a:tabLst/>
              <a:defRPr/>
            </a:pPr>
            <a:r>
              <a:rPr kumimoji="0" lang="en-GB" sz="2200" b="1" i="0" u="none" strike="noStrike" kern="0" cap="none" spc="0" normalizeH="0" baseline="0" noProof="0" dirty="0">
                <a:ln>
                  <a:noFill/>
                </a:ln>
                <a:solidFill>
                  <a:srgbClr val="000000"/>
                </a:solidFill>
                <a:effectLst/>
                <a:uLnTx/>
                <a:uFillTx/>
              </a:rPr>
              <a:t>- </a:t>
            </a:r>
            <a:r>
              <a:rPr kumimoji="0" lang="en-GB" sz="2200" b="0" i="0" u="none" strike="noStrike" kern="0" cap="none" spc="0" normalizeH="0" baseline="0" noProof="0" dirty="0">
                <a:ln>
                  <a:noFill/>
                </a:ln>
                <a:solidFill>
                  <a:srgbClr val="000000"/>
                </a:solidFill>
                <a:effectLst/>
                <a:uLnTx/>
                <a:uFillTx/>
              </a:rPr>
              <a:t>Responsibility for an investigation often passes from one investigator to another</a:t>
            </a:r>
          </a:p>
          <a:p>
            <a:pPr marL="0" marR="0" lvl="0" indent="0" defTabSz="914400" eaLnBrk="1" fontAlgn="auto" latinLnBrk="0" hangingPunct="1">
              <a:lnSpc>
                <a:spcPct val="150000"/>
              </a:lnSpc>
              <a:spcBef>
                <a:spcPts val="0"/>
              </a:spcBef>
              <a:spcAft>
                <a:spcPts val="0"/>
              </a:spcAft>
              <a:buClrTx/>
              <a:buSzTx/>
              <a:buFontTx/>
              <a:buNone/>
              <a:tabLst/>
              <a:defRPr/>
            </a:pPr>
            <a:r>
              <a:rPr kumimoji="0" lang="en-GB" sz="2200" b="0" i="0" u="none" strike="noStrike" kern="0" cap="none" spc="0" normalizeH="0" baseline="0" noProof="0" dirty="0">
                <a:ln>
                  <a:noFill/>
                </a:ln>
                <a:solidFill>
                  <a:srgbClr val="000000"/>
                </a:solidFill>
                <a:effectLst/>
                <a:uLnTx/>
                <a:uFillTx/>
              </a:rPr>
              <a:t>- When handing over a case you must record the full extent of all the actions taken in the investigation to date </a:t>
            </a:r>
            <a:r>
              <a:rPr lang="en-GB" sz="2200" kern="0" dirty="0">
                <a:solidFill>
                  <a:srgbClr val="000000"/>
                </a:solidFill>
              </a:rPr>
              <a:t>&amp; </a:t>
            </a:r>
            <a:r>
              <a:rPr kumimoji="0" lang="en-GB" sz="2200" b="0" i="0" u="none" strike="noStrike" kern="0" cap="none" spc="0" normalizeH="0" baseline="0" noProof="0" dirty="0">
                <a:ln>
                  <a:noFill/>
                </a:ln>
                <a:solidFill>
                  <a:srgbClr val="000000"/>
                </a:solidFill>
                <a:effectLst/>
                <a:uLnTx/>
                <a:uFillTx/>
              </a:rPr>
              <a:t>must ensure that all available information about the conduct of an investigation has been fully communicated to any new investigator</a:t>
            </a:r>
          </a:p>
          <a:p>
            <a:pPr marL="0" marR="0" lvl="0" indent="0" defTabSz="914400" eaLnBrk="1" fontAlgn="auto" latinLnBrk="0" hangingPunct="1">
              <a:lnSpc>
                <a:spcPct val="150000"/>
              </a:lnSpc>
              <a:spcBef>
                <a:spcPts val="0"/>
              </a:spcBef>
              <a:spcAft>
                <a:spcPts val="0"/>
              </a:spcAft>
              <a:buClrTx/>
              <a:buSzTx/>
              <a:buFontTx/>
              <a:buNone/>
              <a:tabLst/>
              <a:defRPr/>
            </a:pPr>
            <a:r>
              <a:rPr kumimoji="0" lang="en-GB" sz="2200" b="0" i="0" u="none" strike="noStrike" kern="0" cap="none" spc="0" normalizeH="0" baseline="0" noProof="0" dirty="0">
                <a:ln>
                  <a:noFill/>
                </a:ln>
                <a:solidFill>
                  <a:srgbClr val="000000"/>
                </a:solidFill>
                <a:effectLst/>
                <a:uLnTx/>
                <a:uFillTx/>
              </a:rPr>
              <a:t>- This will ensure that all investigative opportunities are progressed. </a:t>
            </a:r>
          </a:p>
        </p:txBody>
      </p:sp>
      <p:pic>
        <p:nvPicPr>
          <p:cNvPr id="4"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54533" y="1793798"/>
            <a:ext cx="2838257" cy="2816660"/>
          </a:xfrm>
          <a:prstGeom prst="rect">
            <a:avLst/>
          </a:prstGeom>
        </p:spPr>
      </p:pic>
      <p:sp>
        <p:nvSpPr>
          <p:cNvPr id="5" name="TextBox 4"/>
          <p:cNvSpPr txBox="1"/>
          <p:nvPr/>
        </p:nvSpPr>
        <p:spPr>
          <a:xfrm>
            <a:off x="474133" y="58255"/>
            <a:ext cx="11118657" cy="584775"/>
          </a:xfrm>
          <a:prstGeom prst="rect">
            <a:avLst/>
          </a:prstGeom>
          <a:solidFill>
            <a:srgbClr val="002060"/>
          </a:solidFill>
        </p:spPr>
        <p:txBody>
          <a:bodyPr wrap="square" rtlCol="0">
            <a:spAutoFit/>
          </a:bodyPr>
          <a:lstStyle/>
          <a:p>
            <a:pPr algn="ctr"/>
            <a:r>
              <a:rPr lang="en-GB" sz="3200" b="1" dirty="0">
                <a:solidFill>
                  <a:schemeClr val="bg1"/>
                </a:solidFill>
              </a:rPr>
              <a:t>Briefing &amp; Debriefing</a:t>
            </a:r>
          </a:p>
        </p:txBody>
      </p:sp>
      <p:grpSp>
        <p:nvGrpSpPr>
          <p:cNvPr id="6" name="Group 5">
            <a:extLst>
              <a:ext uri="{FF2B5EF4-FFF2-40B4-BE49-F238E27FC236}">
                <a16:creationId xmlns:a16="http://schemas.microsoft.com/office/drawing/2014/main" id="{84C24845-2F7C-43DD-B920-3A844690D08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047A8B5-D2E2-436A-AF6D-BD2AB146890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37A03D09-78FE-4B13-B8AC-3E145E774B8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8E4A3B2-8FC4-48F9-A6EB-AAD6D2FDB5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25C0D34-B6B7-4D6A-A25F-99BD53CF3B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9A95758-DBE5-422C-BF64-0B157053CD4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7524B94A-C63F-43C4-9171-56094B6258C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51941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normAutofit/>
          </a:bodyPr>
          <a:lstStyle/>
          <a:p>
            <a:pPr algn="ctr"/>
            <a:r>
              <a:rPr lang="en-GB" sz="3600" b="1" dirty="0">
                <a:solidFill>
                  <a:schemeClr val="bg1"/>
                </a:solidFill>
                <a:latin typeface="+mn-lt"/>
              </a:rPr>
              <a:t>What impact can investigations have on the investigator?</a:t>
            </a:r>
          </a:p>
        </p:txBody>
      </p:sp>
      <p:pic>
        <p:nvPicPr>
          <p:cNvPr id="3" name="Picture 2"/>
          <p:cNvPicPr>
            <a:picLocks noChangeAspect="1"/>
          </p:cNvPicPr>
          <p:nvPr/>
        </p:nvPicPr>
        <p:blipFill>
          <a:blip r:embed="rId3"/>
          <a:stretch>
            <a:fillRect/>
          </a:stretch>
        </p:blipFill>
        <p:spPr>
          <a:xfrm>
            <a:off x="3810000" y="2374900"/>
            <a:ext cx="4191000" cy="3238500"/>
          </a:xfrm>
          <a:prstGeom prst="rect">
            <a:avLst/>
          </a:prstGeom>
        </p:spPr>
      </p:pic>
      <p:grpSp>
        <p:nvGrpSpPr>
          <p:cNvPr id="4" name="Group 3">
            <a:extLst>
              <a:ext uri="{FF2B5EF4-FFF2-40B4-BE49-F238E27FC236}">
                <a16:creationId xmlns:a16="http://schemas.microsoft.com/office/drawing/2014/main" id="{DE7632FF-15B5-4078-AFC8-A9C75359E0F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0CBC5263-DC25-4BCF-A2B8-714F0DFE0C5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D7D91E98-0C8E-4031-8B71-D9FFDF3A7E3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11F9EB21-16B2-4748-AEA6-739BC40C45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2280521A-29E5-4DF4-861E-FB214E4B94B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67C7537-B5B8-4865-965A-965EC3379FE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03415F7-0F35-4683-BC08-5CA841AA1BF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0123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513348" y="982985"/>
            <a:ext cx="7186863" cy="4375078"/>
          </a:xfrm>
          <a:prstGeom prst="rect">
            <a:avLst/>
          </a:prstGeom>
          <a:solidFill>
            <a:schemeClr val="accent2">
              <a:lumMod val="20000"/>
              <a:lumOff val="80000"/>
            </a:schemeClr>
          </a:solidFill>
          <a:ln>
            <a:solidFill>
              <a:schemeClr val="tx1"/>
            </a:solidFill>
          </a:ln>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A call has been received from Ms Hannah Griffiths of Highgrove, Maine Road, Littletown</a:t>
            </a:r>
            <a:r>
              <a:rPr lang="en-GB" sz="2200" dirty="0">
                <a:solidFill>
                  <a:schemeClr val="tx1"/>
                </a:solidFill>
                <a:latin typeface="Calibri" panose="020F0502020204030204"/>
              </a:rPr>
              <a:t>. </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She is reporting that her ex-husband has been at her address making threats. He was verbally abusive, tried to break the door down and threatened to return </a:t>
            </a:r>
            <a:r>
              <a:rPr lang="en-GB" sz="2200" dirty="0">
                <a:solidFill>
                  <a:schemeClr val="tx1"/>
                </a:solidFill>
                <a:latin typeface="Calibri" panose="020F0502020204030204"/>
              </a:rPr>
              <a:t>&amp;</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burn the house down. He left an axe embedded in the front door . Hannah is not injured, but very upset.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She is waiting at home </a:t>
            </a:r>
            <a:r>
              <a:rPr lang="en-GB" sz="2200" dirty="0">
                <a:solidFill>
                  <a:schemeClr val="tx1"/>
                </a:solidFill>
                <a:latin typeface="Calibri" panose="020F0502020204030204"/>
              </a:rPr>
              <a:t>&amp;</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would like to see an officer.</a:t>
            </a:r>
          </a:p>
        </p:txBody>
      </p:sp>
      <p:pic>
        <p:nvPicPr>
          <p:cNvPr id="4" name="Picture 3"/>
          <p:cNvPicPr>
            <a:picLocks noChangeAspect="1"/>
          </p:cNvPicPr>
          <p:nvPr/>
        </p:nvPicPr>
        <p:blipFill>
          <a:blip r:embed="rId3"/>
          <a:stretch>
            <a:fillRect/>
          </a:stretch>
        </p:blipFill>
        <p:spPr>
          <a:xfrm>
            <a:off x="9324470" y="3170524"/>
            <a:ext cx="2637072" cy="2427806"/>
          </a:xfrm>
          <a:prstGeom prst="rect">
            <a:avLst/>
          </a:prstGeom>
        </p:spPr>
      </p:pic>
      <p:sp>
        <p:nvSpPr>
          <p:cNvPr id="5" name="TextBox 4"/>
          <p:cNvSpPr txBox="1"/>
          <p:nvPr/>
        </p:nvSpPr>
        <p:spPr>
          <a:xfrm>
            <a:off x="513348" y="288758"/>
            <a:ext cx="11277600" cy="584775"/>
          </a:xfrm>
          <a:prstGeom prst="rect">
            <a:avLst/>
          </a:prstGeom>
          <a:solidFill>
            <a:srgbClr val="002060"/>
          </a:solidFill>
        </p:spPr>
        <p:txBody>
          <a:bodyPr wrap="square" rtlCol="0">
            <a:spAutoFit/>
          </a:bodyPr>
          <a:lstStyle/>
          <a:p>
            <a:pPr algn="ctr"/>
            <a:r>
              <a:rPr lang="en-GB" sz="3200" b="1" dirty="0">
                <a:solidFill>
                  <a:schemeClr val="bg1"/>
                </a:solidFill>
              </a:rPr>
              <a:t>Call Received</a:t>
            </a:r>
          </a:p>
        </p:txBody>
      </p:sp>
      <p:grpSp>
        <p:nvGrpSpPr>
          <p:cNvPr id="6" name="Group 5">
            <a:extLst>
              <a:ext uri="{FF2B5EF4-FFF2-40B4-BE49-F238E27FC236}">
                <a16:creationId xmlns:a16="http://schemas.microsoft.com/office/drawing/2014/main" id="{4EA4DB58-9894-46EF-994F-CD07D2EDE4C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B1AD62A-E217-4FCD-915E-597CFA52E41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7673E73-41E1-4400-883A-8B2535F8729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27D3AE55-1D8D-443C-AFF3-E96ECF235DB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ACFE69E-E039-4B12-94B6-B61F40C293F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7570EA9-FDBB-421E-8707-3EC8F26914D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1FFBC06-FEE4-49A7-9615-339CB1614AE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69847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632733" y="1300732"/>
            <a:ext cx="7292067" cy="3928993"/>
          </a:xfrm>
          <a:prstGeom prst="rect">
            <a:avLst/>
          </a:prstGeom>
          <a:solidFill>
            <a:schemeClr val="accent2">
              <a:lumMod val="20000"/>
              <a:lumOff val="80000"/>
            </a:schemeClr>
          </a:solidFill>
          <a:ln>
            <a:solidFill>
              <a:schemeClr val="tx1"/>
            </a:solidFill>
          </a:ln>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A call has been received from Mr Steven Thomas of 14, The Circle, Littletown. He is reporting that he has been verbally </a:t>
            </a:r>
            <a:r>
              <a:rPr lang="en-GB" sz="2200" dirty="0">
                <a:solidFill>
                  <a:schemeClr val="tx1"/>
                </a:solidFill>
                <a:latin typeface="Calibri" panose="020F0502020204030204"/>
              </a:rPr>
              <a:t>&amp;</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physically attacked by his neighbours.  ‘This has happened before </a:t>
            </a:r>
            <a:r>
              <a:rPr lang="en-GB" sz="2200" dirty="0">
                <a:solidFill>
                  <a:schemeClr val="tx1"/>
                </a:solidFill>
                <a:latin typeface="Calibri" panose="020F0502020204030204"/>
              </a:rPr>
              <a:t>&amp;</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nothing has been done about it’. Steven has minor injuries and is very upset. Steven is a Muslim </a:t>
            </a:r>
            <a:r>
              <a:rPr lang="en-GB" sz="2200" dirty="0">
                <a:solidFill>
                  <a:schemeClr val="tx1"/>
                </a:solidFill>
                <a:latin typeface="Calibri" panose="020F0502020204030204"/>
              </a:rPr>
              <a:t>&amp;</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believes this is the reason he has been targeted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He is waiting at home and would like to see an officer.</a:t>
            </a:r>
          </a:p>
        </p:txBody>
      </p:sp>
      <p:sp>
        <p:nvSpPr>
          <p:cNvPr id="5" name="TextBox 4"/>
          <p:cNvSpPr txBox="1"/>
          <p:nvPr/>
        </p:nvSpPr>
        <p:spPr>
          <a:xfrm>
            <a:off x="632733" y="304800"/>
            <a:ext cx="11270509" cy="584775"/>
          </a:xfrm>
          <a:prstGeom prst="rect">
            <a:avLst/>
          </a:prstGeom>
          <a:solidFill>
            <a:srgbClr val="002060"/>
          </a:solidFill>
        </p:spPr>
        <p:txBody>
          <a:bodyPr wrap="square" rtlCol="0">
            <a:spAutoFit/>
          </a:bodyPr>
          <a:lstStyle/>
          <a:p>
            <a:pPr algn="ctr"/>
            <a:r>
              <a:rPr lang="en-GB" sz="3200" b="1" dirty="0">
                <a:solidFill>
                  <a:schemeClr val="bg1"/>
                </a:solidFill>
              </a:rPr>
              <a:t>Call Received</a:t>
            </a:r>
          </a:p>
        </p:txBody>
      </p:sp>
      <p:pic>
        <p:nvPicPr>
          <p:cNvPr id="6" name="Picture 5"/>
          <p:cNvPicPr>
            <a:picLocks noChangeAspect="1"/>
          </p:cNvPicPr>
          <p:nvPr/>
        </p:nvPicPr>
        <p:blipFill>
          <a:blip r:embed="rId3"/>
          <a:stretch>
            <a:fillRect/>
          </a:stretch>
        </p:blipFill>
        <p:spPr>
          <a:xfrm>
            <a:off x="9393815" y="3429000"/>
            <a:ext cx="2509427" cy="2308053"/>
          </a:xfrm>
          <a:prstGeom prst="rect">
            <a:avLst/>
          </a:prstGeom>
        </p:spPr>
      </p:pic>
      <p:grpSp>
        <p:nvGrpSpPr>
          <p:cNvPr id="7" name="Group 6">
            <a:extLst>
              <a:ext uri="{FF2B5EF4-FFF2-40B4-BE49-F238E27FC236}">
                <a16:creationId xmlns:a16="http://schemas.microsoft.com/office/drawing/2014/main" id="{074F4249-B230-47CC-8EAF-8473E54830E3}"/>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078B225-C82C-4F5F-B586-960E4F21729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44C9CD4-9006-49D0-884C-1EA346DBF94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CB93C20-A437-444F-A5AD-2696367A04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62B8C36-BEA2-4D18-8252-67A153FEE0B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B875F9E1-DC9C-4CB9-B44D-6C8DFCEB728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86AB809-142E-4DBE-9BA6-3917809916B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50567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336338" y="1127609"/>
            <a:ext cx="5384050" cy="3926991"/>
          </a:xfrm>
          <a:prstGeom prst="rect">
            <a:avLst/>
          </a:prstGeom>
        </p:spPr>
      </p:pic>
      <p:grpSp>
        <p:nvGrpSpPr>
          <p:cNvPr id="3" name="Group 2">
            <a:extLst>
              <a:ext uri="{FF2B5EF4-FFF2-40B4-BE49-F238E27FC236}">
                <a16:creationId xmlns:a16="http://schemas.microsoft.com/office/drawing/2014/main" id="{064CB137-E1C7-43F2-9DBB-C41AED8779F0}"/>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2B70325-80D4-4F28-AAEA-A37980E8291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2CA888D-1089-49CE-B335-BBD6E128D1F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9F56012-0CDB-47C6-ADDC-E845642ACB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30F332B-EBE2-43B8-BB5E-9D68DF4524D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6CDCF522-B69D-439E-AEA0-B4E2BD0DD93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81107331-0BB0-470E-B45E-EF8A0282702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30970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771</TotalTime>
  <Words>4802</Words>
  <Application>Microsoft Office PowerPoint</Application>
  <PresentationFormat>Widescreen</PresentationFormat>
  <Paragraphs>324</Paragraphs>
  <Slides>19</Slides>
  <Notes>18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19</vt:i4>
      </vt:variant>
    </vt:vector>
  </HeadingPairs>
  <TitlesOfParts>
    <vt:vector size="30" baseType="lpstr">
      <vt:lpstr>Arial</vt:lpstr>
      <vt:lpstr>Arial Nova</vt:lpstr>
      <vt:lpstr>Arial Nova Cond</vt:lpstr>
      <vt:lpstr>Calibri</vt:lpstr>
      <vt:lpstr>Calibri Light</vt:lpstr>
      <vt:lpstr>Microsoft Sans Serif</vt:lpstr>
      <vt:lpstr>Tahoma</vt:lpstr>
      <vt:lpstr>Times New Roman</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impact can investigations have on the investigator?</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Flather,Benjamin swp6264</cp:lastModifiedBy>
  <cp:revision>51</cp:revision>
  <dcterms:created xsi:type="dcterms:W3CDTF">2019-01-03T15:37:33Z</dcterms:created>
  <dcterms:modified xsi:type="dcterms:W3CDTF">2022-11-07T14:25:39Z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3a362c50-1d6e-4b30-9b0d-2b534f1ea2e2</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2022-06-22T07:58:31Z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d904f20d-c151-4ef4-8a42-fa1be6388db9</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