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9"/>
  </p:notesMasterIdLst>
  <p:sldIdLst>
    <p:sldId id="257" r:id="rId2"/>
    <p:sldId id="258" r:id="rId3"/>
    <p:sldId id="259" r:id="rId4"/>
    <p:sldId id="260" r:id="rId5"/>
    <p:sldId id="264" r:id="rId6"/>
    <p:sldId id="262" r:id="rId7"/>
    <p:sldId id="2048" r:id="rId8"/>
    <p:sldId id="2054" r:id="rId9"/>
    <p:sldId id="2093" r:id="rId10"/>
    <p:sldId id="261" r:id="rId11"/>
    <p:sldId id="263" r:id="rId12"/>
    <p:sldId id="274" r:id="rId13"/>
    <p:sldId id="266" r:id="rId14"/>
    <p:sldId id="2092" r:id="rId15"/>
    <p:sldId id="268" r:id="rId16"/>
    <p:sldId id="269" r:id="rId17"/>
    <p:sldId id="270" r:id="rId18"/>
    <p:sldId id="271" r:id="rId19"/>
    <p:sldId id="272" r:id="rId20"/>
    <p:sldId id="273" r:id="rId21"/>
    <p:sldId id="275" r:id="rId22"/>
    <p:sldId id="276" r:id="rId23"/>
    <p:sldId id="277" r:id="rId24"/>
    <p:sldId id="278" r:id="rId25"/>
    <p:sldId id="279" r:id="rId26"/>
    <p:sldId id="280" r:id="rId27"/>
    <p:sldId id="281" r:id="rId28"/>
    <p:sldId id="282" r:id="rId29"/>
    <p:sldId id="283" r:id="rId30"/>
    <p:sldId id="284" r:id="rId31"/>
    <p:sldId id="2074" r:id="rId32"/>
    <p:sldId id="2075" r:id="rId33"/>
    <p:sldId id="2077" r:id="rId34"/>
    <p:sldId id="2078" r:id="rId35"/>
    <p:sldId id="2079" r:id="rId36"/>
    <p:sldId id="2081" r:id="rId37"/>
    <p:sldId id="2080" r:id="rId38"/>
    <p:sldId id="2086" r:id="rId39"/>
    <p:sldId id="2087" r:id="rId40"/>
    <p:sldId id="2088" r:id="rId41"/>
    <p:sldId id="2095" r:id="rId42"/>
    <p:sldId id="2094" r:id="rId43"/>
    <p:sldId id="2090" r:id="rId44"/>
    <p:sldId id="2096" r:id="rId45"/>
    <p:sldId id="2097" r:id="rId46"/>
    <p:sldId id="2098" r:id="rId47"/>
    <p:sldId id="209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64844" autoAdjust="0"/>
  </p:normalViewPr>
  <p:slideViewPr>
    <p:cSldViewPr snapToGrid="0">
      <p:cViewPr>
        <p:scale>
          <a:sx n="66" d="100"/>
          <a:sy n="66" d="100"/>
        </p:scale>
        <p:origin x="214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Coleman" userId="39388c8c-684c-4133-bd3c-08329177af5b" providerId="ADAL" clId="{CE015EFB-7FB9-49D5-91E3-CF8FFC381C0A}"/>
    <pc:docChg chg="custSel modSld">
      <pc:chgData name="Stacey Coleman" userId="39388c8c-684c-4133-bd3c-08329177af5b" providerId="ADAL" clId="{CE015EFB-7FB9-49D5-91E3-CF8FFC381C0A}" dt="2024-11-14T08:52:12.949" v="8" actId="27636"/>
      <pc:docMkLst>
        <pc:docMk/>
      </pc:docMkLst>
      <pc:sldChg chg="modSp mod">
        <pc:chgData name="Stacey Coleman" userId="39388c8c-684c-4133-bd3c-08329177af5b" providerId="ADAL" clId="{CE015EFB-7FB9-49D5-91E3-CF8FFC381C0A}" dt="2024-11-14T08:52:12.949" v="8" actId="27636"/>
        <pc:sldMkLst>
          <pc:docMk/>
          <pc:sldMk cId="2587803153" sldId="2080"/>
        </pc:sldMkLst>
        <pc:spChg chg="mod">
          <ac:chgData name="Stacey Coleman" userId="39388c8c-684c-4133-bd3c-08329177af5b" providerId="ADAL" clId="{CE015EFB-7FB9-49D5-91E3-CF8FFC381C0A}" dt="2024-11-14T08:52:12.949" v="8" actId="27636"/>
          <ac:spMkLst>
            <pc:docMk/>
            <pc:sldMk cId="2587803153" sldId="2080"/>
            <ac:spMk id="3" creationId="{485C3B03-0416-429E-B47D-80A2672A0874}"/>
          </ac:spMkLst>
        </pc:spChg>
      </pc:sldChg>
      <pc:sldChg chg="modSp mod">
        <pc:chgData name="Stacey Coleman" userId="39388c8c-684c-4133-bd3c-08329177af5b" providerId="ADAL" clId="{CE015EFB-7FB9-49D5-91E3-CF8FFC381C0A}" dt="2024-11-14T08:51:59.686" v="3" actId="20577"/>
        <pc:sldMkLst>
          <pc:docMk/>
          <pc:sldMk cId="3000583362" sldId="2090"/>
        </pc:sldMkLst>
        <pc:spChg chg="mod">
          <ac:chgData name="Stacey Coleman" userId="39388c8c-684c-4133-bd3c-08329177af5b" providerId="ADAL" clId="{CE015EFB-7FB9-49D5-91E3-CF8FFC381C0A}" dt="2024-11-14T08:51:59.686" v="3" actId="20577"/>
          <ac:spMkLst>
            <pc:docMk/>
            <pc:sldMk cId="3000583362" sldId="2090"/>
            <ac:spMk id="2" creationId="{9CD8E0E7-C958-4536-B85C-F41AC70E2CC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A47498-8909-491C-84D4-46F5335A1281}" type="doc">
      <dgm:prSet loTypeId="urn:microsoft.com/office/officeart/2005/8/layout/arrow6" loCatId="process" qsTypeId="urn:microsoft.com/office/officeart/2005/8/quickstyle/simple1" qsCatId="simple" csTypeId="urn:microsoft.com/office/officeart/2005/8/colors/colorful2" csCatId="colorful" phldr="1"/>
      <dgm:spPr/>
      <dgm:t>
        <a:bodyPr/>
        <a:lstStyle/>
        <a:p>
          <a:endParaRPr lang="en-US"/>
        </a:p>
      </dgm:t>
    </dgm:pt>
    <dgm:pt modelId="{F133CA04-40C6-40EB-BE37-49BF7CE8392C}">
      <dgm:prSet phldrT="[Text]"/>
      <dgm:spPr/>
      <dgm:t>
        <a:bodyPr/>
        <a:lstStyle/>
        <a:p>
          <a:r>
            <a:rPr lang="en-US" b="1" dirty="0"/>
            <a:t>1. </a:t>
          </a:r>
          <a:r>
            <a:rPr lang="en-GB" b="1" i="0" dirty="0"/>
            <a:t>Passionate emotions are dangerous, causing people to act foolishly in fits of anger and exuberance.</a:t>
          </a:r>
          <a:endParaRPr lang="en-US" b="1" dirty="0"/>
        </a:p>
      </dgm:t>
    </dgm:pt>
    <dgm:pt modelId="{CA0CF054-3DC5-490F-A65C-639594FE2D4E}" type="parTrans" cxnId="{73BEA57F-BCDA-44D6-8FE2-7BA4A5D2C690}">
      <dgm:prSet/>
      <dgm:spPr/>
      <dgm:t>
        <a:bodyPr/>
        <a:lstStyle/>
        <a:p>
          <a:endParaRPr lang="en-US" b="1"/>
        </a:p>
      </dgm:t>
    </dgm:pt>
    <dgm:pt modelId="{FCB7573F-F5E0-45EA-B13E-1C352578886A}" type="sibTrans" cxnId="{73BEA57F-BCDA-44D6-8FE2-7BA4A5D2C690}">
      <dgm:prSet/>
      <dgm:spPr/>
      <dgm:t>
        <a:bodyPr/>
        <a:lstStyle/>
        <a:p>
          <a:endParaRPr lang="en-US" b="1"/>
        </a:p>
      </dgm:t>
    </dgm:pt>
    <dgm:pt modelId="{6EAE1E91-A357-49E1-917A-1E83029A5D6D}">
      <dgm:prSet phldrT="[Text]"/>
      <dgm:spPr/>
      <dgm:t>
        <a:bodyPr/>
        <a:lstStyle/>
        <a:p>
          <a:r>
            <a:rPr lang="en-US" b="1" dirty="0"/>
            <a:t>2. </a:t>
          </a:r>
          <a:r>
            <a:rPr lang="en-GB" b="1" i="0" dirty="0"/>
            <a:t>Emotions are critical for providing motivation, purpose and meaning in everyday life.</a:t>
          </a:r>
          <a:endParaRPr lang="en-US" b="1" dirty="0"/>
        </a:p>
      </dgm:t>
    </dgm:pt>
    <dgm:pt modelId="{2F0241A0-15BB-478D-9BF3-A8E6F4517DAA}" type="parTrans" cxnId="{9B6C8BD6-6075-405D-8823-F56A2595B7F6}">
      <dgm:prSet/>
      <dgm:spPr/>
      <dgm:t>
        <a:bodyPr/>
        <a:lstStyle/>
        <a:p>
          <a:endParaRPr lang="en-US" b="1"/>
        </a:p>
      </dgm:t>
    </dgm:pt>
    <dgm:pt modelId="{6E8DF90C-D175-4C76-AF1D-C2871BF5909A}" type="sibTrans" cxnId="{9B6C8BD6-6075-405D-8823-F56A2595B7F6}">
      <dgm:prSet/>
      <dgm:spPr/>
      <dgm:t>
        <a:bodyPr/>
        <a:lstStyle/>
        <a:p>
          <a:endParaRPr lang="en-US" b="1"/>
        </a:p>
      </dgm:t>
    </dgm:pt>
    <dgm:pt modelId="{08B87D0D-0427-489D-8B49-31D90EAB33B1}" type="pres">
      <dgm:prSet presAssocID="{24A47498-8909-491C-84D4-46F5335A1281}" presName="compositeShape" presStyleCnt="0">
        <dgm:presLayoutVars>
          <dgm:chMax val="2"/>
          <dgm:dir/>
          <dgm:resizeHandles val="exact"/>
        </dgm:presLayoutVars>
      </dgm:prSet>
      <dgm:spPr/>
    </dgm:pt>
    <dgm:pt modelId="{2ADDDB43-AEFD-48C0-B671-119C4A4CF84B}" type="pres">
      <dgm:prSet presAssocID="{24A47498-8909-491C-84D4-46F5335A1281}" presName="ribbon" presStyleLbl="node1" presStyleIdx="0" presStyleCnt="1" custScaleY="117553" custLinFactNeighborX="23635" custLinFactNeighborY="4528"/>
      <dgm:spPr/>
    </dgm:pt>
    <dgm:pt modelId="{1B69F163-2018-45F9-9166-C9E3ABDEC6C7}" type="pres">
      <dgm:prSet presAssocID="{24A47498-8909-491C-84D4-46F5335A1281}" presName="leftArrowText" presStyleLbl="node1" presStyleIdx="0" presStyleCnt="1">
        <dgm:presLayoutVars>
          <dgm:chMax val="0"/>
          <dgm:bulletEnabled val="1"/>
        </dgm:presLayoutVars>
      </dgm:prSet>
      <dgm:spPr/>
    </dgm:pt>
    <dgm:pt modelId="{580618F1-7F79-47FD-A337-3FFADC1079D1}" type="pres">
      <dgm:prSet presAssocID="{24A47498-8909-491C-84D4-46F5335A1281}" presName="rightArrowText" presStyleLbl="node1" presStyleIdx="0" presStyleCnt="1">
        <dgm:presLayoutVars>
          <dgm:chMax val="0"/>
          <dgm:bulletEnabled val="1"/>
        </dgm:presLayoutVars>
      </dgm:prSet>
      <dgm:spPr/>
    </dgm:pt>
  </dgm:ptLst>
  <dgm:cxnLst>
    <dgm:cxn modelId="{0DE39E0A-9BE3-48FC-9574-EBD66721C16B}" type="presOf" srcId="{24A47498-8909-491C-84D4-46F5335A1281}" destId="{08B87D0D-0427-489D-8B49-31D90EAB33B1}" srcOrd="0" destOrd="0" presId="urn:microsoft.com/office/officeart/2005/8/layout/arrow6"/>
    <dgm:cxn modelId="{F38FB632-140E-42B8-8E6C-FEA2766132A5}" type="presOf" srcId="{F133CA04-40C6-40EB-BE37-49BF7CE8392C}" destId="{1B69F163-2018-45F9-9166-C9E3ABDEC6C7}" srcOrd="0" destOrd="0" presId="urn:microsoft.com/office/officeart/2005/8/layout/arrow6"/>
    <dgm:cxn modelId="{73BEA57F-BCDA-44D6-8FE2-7BA4A5D2C690}" srcId="{24A47498-8909-491C-84D4-46F5335A1281}" destId="{F133CA04-40C6-40EB-BE37-49BF7CE8392C}" srcOrd="0" destOrd="0" parTransId="{CA0CF054-3DC5-490F-A65C-639594FE2D4E}" sibTransId="{FCB7573F-F5E0-45EA-B13E-1C352578886A}"/>
    <dgm:cxn modelId="{53287DC0-8956-451E-8ACC-3A7F18570596}" type="presOf" srcId="{6EAE1E91-A357-49E1-917A-1E83029A5D6D}" destId="{580618F1-7F79-47FD-A337-3FFADC1079D1}" srcOrd="0" destOrd="0" presId="urn:microsoft.com/office/officeart/2005/8/layout/arrow6"/>
    <dgm:cxn modelId="{9B6C8BD6-6075-405D-8823-F56A2595B7F6}" srcId="{24A47498-8909-491C-84D4-46F5335A1281}" destId="{6EAE1E91-A357-49E1-917A-1E83029A5D6D}" srcOrd="1" destOrd="0" parTransId="{2F0241A0-15BB-478D-9BF3-A8E6F4517DAA}" sibTransId="{6E8DF90C-D175-4C76-AF1D-C2871BF5909A}"/>
    <dgm:cxn modelId="{8A8676C5-EE55-4BDC-A9FB-CFEF96FE7B24}" type="presParOf" srcId="{08B87D0D-0427-489D-8B49-31D90EAB33B1}" destId="{2ADDDB43-AEFD-48C0-B671-119C4A4CF84B}" srcOrd="0" destOrd="0" presId="urn:microsoft.com/office/officeart/2005/8/layout/arrow6"/>
    <dgm:cxn modelId="{4B3E183C-9A6C-40C3-BF09-338BF37E4B6F}" type="presParOf" srcId="{08B87D0D-0427-489D-8B49-31D90EAB33B1}" destId="{1B69F163-2018-45F9-9166-C9E3ABDEC6C7}" srcOrd="1" destOrd="0" presId="urn:microsoft.com/office/officeart/2005/8/layout/arrow6"/>
    <dgm:cxn modelId="{47895160-067E-44AA-BB9E-C8E2273D466C}" type="presParOf" srcId="{08B87D0D-0427-489D-8B49-31D90EAB33B1}" destId="{580618F1-7F79-47FD-A337-3FFADC1079D1}" srcOrd="2" destOrd="0" presId="urn:microsoft.com/office/officeart/2005/8/layout/arrow6"/>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8E341BD5-51F6-4D15-B98D-C40F11887F3C}"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32D02B4B-000C-4875-BD12-DE2CD1CB522E}">
      <dgm:prSet phldrT="[Text]"/>
      <dgm:spPr/>
      <dgm:t>
        <a:bodyPr/>
        <a:lstStyle/>
        <a:p>
          <a:r>
            <a:rPr lang="en-GB" dirty="0"/>
            <a:t>Ability model</a:t>
          </a:r>
        </a:p>
      </dgm:t>
    </dgm:pt>
    <dgm:pt modelId="{4578888E-919E-468A-8FCD-9B163CD21873}" type="parTrans" cxnId="{4C5B6933-617E-49DC-A3A1-4A2A0C60A90D}">
      <dgm:prSet/>
      <dgm:spPr/>
      <dgm:t>
        <a:bodyPr/>
        <a:lstStyle/>
        <a:p>
          <a:endParaRPr lang="en-GB"/>
        </a:p>
      </dgm:t>
    </dgm:pt>
    <dgm:pt modelId="{95F095A7-6979-437F-8D06-8B4A5E8A69EF}" type="sibTrans" cxnId="{4C5B6933-617E-49DC-A3A1-4A2A0C60A90D}">
      <dgm:prSet/>
      <dgm:spPr/>
      <dgm:t>
        <a:bodyPr/>
        <a:lstStyle/>
        <a:p>
          <a:endParaRPr lang="en-GB"/>
        </a:p>
      </dgm:t>
    </dgm:pt>
    <dgm:pt modelId="{60751B62-8C39-497B-8C2C-C73470880D1A}">
      <dgm:prSet phldrT="[Text]"/>
      <dgm:spPr/>
      <dgm:t>
        <a:bodyPr/>
        <a:lstStyle/>
        <a:p>
          <a:r>
            <a:rPr lang="en-GB" dirty="0"/>
            <a:t>Trait model</a:t>
          </a:r>
        </a:p>
      </dgm:t>
    </dgm:pt>
    <dgm:pt modelId="{B411C563-6B80-4E25-8C40-52C344EB210D}" type="parTrans" cxnId="{265F438D-7CFA-4066-8E0F-E968DB79E9F3}">
      <dgm:prSet/>
      <dgm:spPr/>
      <dgm:t>
        <a:bodyPr/>
        <a:lstStyle/>
        <a:p>
          <a:endParaRPr lang="en-GB"/>
        </a:p>
      </dgm:t>
    </dgm:pt>
    <dgm:pt modelId="{E2FCF692-B6DC-4408-B0A1-1F487F4DCF00}" type="sibTrans" cxnId="{265F438D-7CFA-4066-8E0F-E968DB79E9F3}">
      <dgm:prSet/>
      <dgm:spPr/>
      <dgm:t>
        <a:bodyPr/>
        <a:lstStyle/>
        <a:p>
          <a:endParaRPr lang="en-GB"/>
        </a:p>
      </dgm:t>
    </dgm:pt>
    <dgm:pt modelId="{AA482284-0E9E-41B8-8E7E-03184FC305A0}">
      <dgm:prSet phldrT="[Text]"/>
      <dgm:spPr/>
      <dgm:t>
        <a:bodyPr/>
        <a:lstStyle/>
        <a:p>
          <a:r>
            <a:rPr lang="en-GB" dirty="0"/>
            <a:t>Mixed (integrative) model</a:t>
          </a:r>
        </a:p>
      </dgm:t>
    </dgm:pt>
    <dgm:pt modelId="{5F6E1FEE-59A1-41E6-BB10-B32B9BF89702}" type="parTrans" cxnId="{924DABA2-F842-4226-9B1E-CCC1B6488D73}">
      <dgm:prSet/>
      <dgm:spPr/>
      <dgm:t>
        <a:bodyPr/>
        <a:lstStyle/>
        <a:p>
          <a:endParaRPr lang="en-GB"/>
        </a:p>
      </dgm:t>
    </dgm:pt>
    <dgm:pt modelId="{FC95BD56-2EF1-461E-80E7-07D18F029762}" type="sibTrans" cxnId="{924DABA2-F842-4226-9B1E-CCC1B6488D73}">
      <dgm:prSet/>
      <dgm:spPr/>
      <dgm:t>
        <a:bodyPr/>
        <a:lstStyle/>
        <a:p>
          <a:endParaRPr lang="en-GB"/>
        </a:p>
      </dgm:t>
    </dgm:pt>
    <dgm:pt modelId="{3A38B14C-81F6-433C-84D8-7CDDBC23859D}" type="pres">
      <dgm:prSet presAssocID="{8E341BD5-51F6-4D15-B98D-C40F11887F3C}" presName="Name0" presStyleCnt="0">
        <dgm:presLayoutVars>
          <dgm:chMax val="7"/>
          <dgm:chPref val="7"/>
          <dgm:dir/>
        </dgm:presLayoutVars>
      </dgm:prSet>
      <dgm:spPr/>
    </dgm:pt>
    <dgm:pt modelId="{69AE4FCA-5421-4742-90DE-5CACB634DE96}" type="pres">
      <dgm:prSet presAssocID="{8E341BD5-51F6-4D15-B98D-C40F11887F3C}" presName="Name1" presStyleCnt="0"/>
      <dgm:spPr/>
    </dgm:pt>
    <dgm:pt modelId="{DAE3416F-3A95-4C48-8F96-0C0646761A9A}" type="pres">
      <dgm:prSet presAssocID="{8E341BD5-51F6-4D15-B98D-C40F11887F3C}" presName="cycle" presStyleCnt="0"/>
      <dgm:spPr/>
    </dgm:pt>
    <dgm:pt modelId="{650F2BB3-EB75-4D28-8926-D70116380C33}" type="pres">
      <dgm:prSet presAssocID="{8E341BD5-51F6-4D15-B98D-C40F11887F3C}" presName="srcNode" presStyleLbl="node1" presStyleIdx="0" presStyleCnt="3"/>
      <dgm:spPr/>
    </dgm:pt>
    <dgm:pt modelId="{9CC22609-E32F-4A70-9D6B-44B6E4B72BD9}" type="pres">
      <dgm:prSet presAssocID="{8E341BD5-51F6-4D15-B98D-C40F11887F3C}" presName="conn" presStyleLbl="parChTrans1D2" presStyleIdx="0" presStyleCnt="1"/>
      <dgm:spPr/>
    </dgm:pt>
    <dgm:pt modelId="{A647297F-FCA6-46D9-A2B0-21306358C839}" type="pres">
      <dgm:prSet presAssocID="{8E341BD5-51F6-4D15-B98D-C40F11887F3C}" presName="extraNode" presStyleLbl="node1" presStyleIdx="0" presStyleCnt="3"/>
      <dgm:spPr/>
    </dgm:pt>
    <dgm:pt modelId="{70E8C69A-92A6-4678-8206-C2FB0A0A5BF7}" type="pres">
      <dgm:prSet presAssocID="{8E341BD5-51F6-4D15-B98D-C40F11887F3C}" presName="dstNode" presStyleLbl="node1" presStyleIdx="0" presStyleCnt="3"/>
      <dgm:spPr/>
    </dgm:pt>
    <dgm:pt modelId="{8C7A24D8-806F-46C5-9E5E-B61CEC643A63}" type="pres">
      <dgm:prSet presAssocID="{32D02B4B-000C-4875-BD12-DE2CD1CB522E}" presName="text_1" presStyleLbl="node1" presStyleIdx="0" presStyleCnt="3">
        <dgm:presLayoutVars>
          <dgm:bulletEnabled val="1"/>
        </dgm:presLayoutVars>
      </dgm:prSet>
      <dgm:spPr/>
    </dgm:pt>
    <dgm:pt modelId="{BBC67C2D-FA93-4014-ACDA-5F1303A17878}" type="pres">
      <dgm:prSet presAssocID="{32D02B4B-000C-4875-BD12-DE2CD1CB522E}" presName="accent_1" presStyleCnt="0"/>
      <dgm:spPr/>
    </dgm:pt>
    <dgm:pt modelId="{D20338D5-F679-4BF2-8BCA-FB4BD07C692A}" type="pres">
      <dgm:prSet presAssocID="{32D02B4B-000C-4875-BD12-DE2CD1CB522E}" presName="accentRepeatNode" presStyleLbl="solidFgAcc1" presStyleIdx="0" presStyleCnt="3"/>
      <dgm:spPr/>
    </dgm:pt>
    <dgm:pt modelId="{7BA734AF-72C5-4FEA-9625-BB88CFDD2AD8}" type="pres">
      <dgm:prSet presAssocID="{60751B62-8C39-497B-8C2C-C73470880D1A}" presName="text_2" presStyleLbl="node1" presStyleIdx="1" presStyleCnt="3">
        <dgm:presLayoutVars>
          <dgm:bulletEnabled val="1"/>
        </dgm:presLayoutVars>
      </dgm:prSet>
      <dgm:spPr/>
    </dgm:pt>
    <dgm:pt modelId="{F5D1B3F4-1A12-462D-9505-F934D55717A6}" type="pres">
      <dgm:prSet presAssocID="{60751B62-8C39-497B-8C2C-C73470880D1A}" presName="accent_2" presStyleCnt="0"/>
      <dgm:spPr/>
    </dgm:pt>
    <dgm:pt modelId="{3B52C4EF-AAA1-4747-BAE9-94160A6E4D78}" type="pres">
      <dgm:prSet presAssocID="{60751B62-8C39-497B-8C2C-C73470880D1A}" presName="accentRepeatNode" presStyleLbl="solidFgAcc1" presStyleIdx="1" presStyleCnt="3"/>
      <dgm:spPr/>
    </dgm:pt>
    <dgm:pt modelId="{D7FEF703-6CA8-4A35-8008-292D87DB26EB}" type="pres">
      <dgm:prSet presAssocID="{AA482284-0E9E-41B8-8E7E-03184FC305A0}" presName="text_3" presStyleLbl="node1" presStyleIdx="2" presStyleCnt="3">
        <dgm:presLayoutVars>
          <dgm:bulletEnabled val="1"/>
        </dgm:presLayoutVars>
      </dgm:prSet>
      <dgm:spPr/>
    </dgm:pt>
    <dgm:pt modelId="{1543AFC7-81EC-4BF4-9065-D144D67B95AE}" type="pres">
      <dgm:prSet presAssocID="{AA482284-0E9E-41B8-8E7E-03184FC305A0}" presName="accent_3" presStyleCnt="0"/>
      <dgm:spPr/>
    </dgm:pt>
    <dgm:pt modelId="{9D2E2051-4516-44F7-A8A5-998430E99F06}" type="pres">
      <dgm:prSet presAssocID="{AA482284-0E9E-41B8-8E7E-03184FC305A0}" presName="accentRepeatNode" presStyleLbl="solidFgAcc1" presStyleIdx="2" presStyleCnt="3"/>
      <dgm:spPr/>
    </dgm:pt>
  </dgm:ptLst>
  <dgm:cxnLst>
    <dgm:cxn modelId="{8C714F03-AEF7-4865-BA14-555B22C346A8}" type="presOf" srcId="{32D02B4B-000C-4875-BD12-DE2CD1CB522E}" destId="{8C7A24D8-806F-46C5-9E5E-B61CEC643A63}" srcOrd="0" destOrd="0" presId="urn:microsoft.com/office/officeart/2008/layout/VerticalCurvedList"/>
    <dgm:cxn modelId="{032ADC08-FCBA-4BFD-9742-B61B77ED9A6A}" type="presOf" srcId="{60751B62-8C39-497B-8C2C-C73470880D1A}" destId="{7BA734AF-72C5-4FEA-9625-BB88CFDD2AD8}" srcOrd="0" destOrd="0" presId="urn:microsoft.com/office/officeart/2008/layout/VerticalCurvedList"/>
    <dgm:cxn modelId="{397E4C2C-A0DD-4EA6-A2F9-8ECFD317A370}" type="presOf" srcId="{95F095A7-6979-437F-8D06-8B4A5E8A69EF}" destId="{9CC22609-E32F-4A70-9D6B-44B6E4B72BD9}" srcOrd="0" destOrd="0" presId="urn:microsoft.com/office/officeart/2008/layout/VerticalCurvedList"/>
    <dgm:cxn modelId="{4C5B6933-617E-49DC-A3A1-4A2A0C60A90D}" srcId="{8E341BD5-51F6-4D15-B98D-C40F11887F3C}" destId="{32D02B4B-000C-4875-BD12-DE2CD1CB522E}" srcOrd="0" destOrd="0" parTransId="{4578888E-919E-468A-8FCD-9B163CD21873}" sibTransId="{95F095A7-6979-437F-8D06-8B4A5E8A69EF}"/>
    <dgm:cxn modelId="{265F438D-7CFA-4066-8E0F-E968DB79E9F3}" srcId="{8E341BD5-51F6-4D15-B98D-C40F11887F3C}" destId="{60751B62-8C39-497B-8C2C-C73470880D1A}" srcOrd="1" destOrd="0" parTransId="{B411C563-6B80-4E25-8C40-52C344EB210D}" sibTransId="{E2FCF692-B6DC-4408-B0A1-1F487F4DCF00}"/>
    <dgm:cxn modelId="{924DABA2-F842-4226-9B1E-CCC1B6488D73}" srcId="{8E341BD5-51F6-4D15-B98D-C40F11887F3C}" destId="{AA482284-0E9E-41B8-8E7E-03184FC305A0}" srcOrd="2" destOrd="0" parTransId="{5F6E1FEE-59A1-41E6-BB10-B32B9BF89702}" sibTransId="{FC95BD56-2EF1-461E-80E7-07D18F029762}"/>
    <dgm:cxn modelId="{D70BE4BE-FDAF-49E9-95A0-977458442D96}" type="presOf" srcId="{AA482284-0E9E-41B8-8E7E-03184FC305A0}" destId="{D7FEF703-6CA8-4A35-8008-292D87DB26EB}" srcOrd="0" destOrd="0" presId="urn:microsoft.com/office/officeart/2008/layout/VerticalCurvedList"/>
    <dgm:cxn modelId="{01E434E9-103E-4C9B-AEA3-8270A7DFF2D6}" type="presOf" srcId="{8E341BD5-51F6-4D15-B98D-C40F11887F3C}" destId="{3A38B14C-81F6-433C-84D8-7CDDBC23859D}" srcOrd="0" destOrd="0" presId="urn:microsoft.com/office/officeart/2008/layout/VerticalCurvedList"/>
    <dgm:cxn modelId="{F9ECC462-9AC3-48E0-92EA-CD6BDE86F9CB}" type="presParOf" srcId="{3A38B14C-81F6-433C-84D8-7CDDBC23859D}" destId="{69AE4FCA-5421-4742-90DE-5CACB634DE96}" srcOrd="0" destOrd="0" presId="urn:microsoft.com/office/officeart/2008/layout/VerticalCurvedList"/>
    <dgm:cxn modelId="{CD911E0B-FA1F-4862-B551-44F6023EB836}" type="presParOf" srcId="{69AE4FCA-5421-4742-90DE-5CACB634DE96}" destId="{DAE3416F-3A95-4C48-8F96-0C0646761A9A}" srcOrd="0" destOrd="0" presId="urn:microsoft.com/office/officeart/2008/layout/VerticalCurvedList"/>
    <dgm:cxn modelId="{6439A47B-9C17-443F-B8D5-0C640F64E6F0}" type="presParOf" srcId="{DAE3416F-3A95-4C48-8F96-0C0646761A9A}" destId="{650F2BB3-EB75-4D28-8926-D70116380C33}" srcOrd="0" destOrd="0" presId="urn:microsoft.com/office/officeart/2008/layout/VerticalCurvedList"/>
    <dgm:cxn modelId="{E8B342E7-D3F1-4F45-860F-039DFF56B67C}" type="presParOf" srcId="{DAE3416F-3A95-4C48-8F96-0C0646761A9A}" destId="{9CC22609-E32F-4A70-9D6B-44B6E4B72BD9}" srcOrd="1" destOrd="0" presId="urn:microsoft.com/office/officeart/2008/layout/VerticalCurvedList"/>
    <dgm:cxn modelId="{4EDD981A-4DA8-4AD7-9683-D9BAF17F086A}" type="presParOf" srcId="{DAE3416F-3A95-4C48-8F96-0C0646761A9A}" destId="{A647297F-FCA6-46D9-A2B0-21306358C839}" srcOrd="2" destOrd="0" presId="urn:microsoft.com/office/officeart/2008/layout/VerticalCurvedList"/>
    <dgm:cxn modelId="{6B76F70A-0C39-4111-A0E5-E55B393C7512}" type="presParOf" srcId="{DAE3416F-3A95-4C48-8F96-0C0646761A9A}" destId="{70E8C69A-92A6-4678-8206-C2FB0A0A5BF7}" srcOrd="3" destOrd="0" presId="urn:microsoft.com/office/officeart/2008/layout/VerticalCurvedList"/>
    <dgm:cxn modelId="{F64307D6-940A-45F0-83B0-C43E89731F71}" type="presParOf" srcId="{69AE4FCA-5421-4742-90DE-5CACB634DE96}" destId="{8C7A24D8-806F-46C5-9E5E-B61CEC643A63}" srcOrd="1" destOrd="0" presId="urn:microsoft.com/office/officeart/2008/layout/VerticalCurvedList"/>
    <dgm:cxn modelId="{F28D62F5-2F38-42B5-8F5C-52CA975ACC1F}" type="presParOf" srcId="{69AE4FCA-5421-4742-90DE-5CACB634DE96}" destId="{BBC67C2D-FA93-4014-ACDA-5F1303A17878}" srcOrd="2" destOrd="0" presId="urn:microsoft.com/office/officeart/2008/layout/VerticalCurvedList"/>
    <dgm:cxn modelId="{02A788DC-0B5D-40FA-8577-FB851512AF5A}" type="presParOf" srcId="{BBC67C2D-FA93-4014-ACDA-5F1303A17878}" destId="{D20338D5-F679-4BF2-8BCA-FB4BD07C692A}" srcOrd="0" destOrd="0" presId="urn:microsoft.com/office/officeart/2008/layout/VerticalCurvedList"/>
    <dgm:cxn modelId="{C203F388-7D3B-4633-97AB-4AB46FD1B4E1}" type="presParOf" srcId="{69AE4FCA-5421-4742-90DE-5CACB634DE96}" destId="{7BA734AF-72C5-4FEA-9625-BB88CFDD2AD8}" srcOrd="3" destOrd="0" presId="urn:microsoft.com/office/officeart/2008/layout/VerticalCurvedList"/>
    <dgm:cxn modelId="{A02455E3-EA0E-4022-8D11-27DB209A4DD1}" type="presParOf" srcId="{69AE4FCA-5421-4742-90DE-5CACB634DE96}" destId="{F5D1B3F4-1A12-462D-9505-F934D55717A6}" srcOrd="4" destOrd="0" presId="urn:microsoft.com/office/officeart/2008/layout/VerticalCurvedList"/>
    <dgm:cxn modelId="{81716AD2-FB93-4085-B66C-1037E0A0EB27}" type="presParOf" srcId="{F5D1B3F4-1A12-462D-9505-F934D55717A6}" destId="{3B52C4EF-AAA1-4747-BAE9-94160A6E4D78}" srcOrd="0" destOrd="0" presId="urn:microsoft.com/office/officeart/2008/layout/VerticalCurvedList"/>
    <dgm:cxn modelId="{433FBE7B-0BF6-4835-AEA1-FC926825E687}" type="presParOf" srcId="{69AE4FCA-5421-4742-90DE-5CACB634DE96}" destId="{D7FEF703-6CA8-4A35-8008-292D87DB26EB}" srcOrd="5" destOrd="0" presId="urn:microsoft.com/office/officeart/2008/layout/VerticalCurvedList"/>
    <dgm:cxn modelId="{3D3163D7-7C3D-4825-896A-F13AE8995BAB}" type="presParOf" srcId="{69AE4FCA-5421-4742-90DE-5CACB634DE96}" destId="{1543AFC7-81EC-4BF4-9065-D144D67B95AE}" srcOrd="6" destOrd="0" presId="urn:microsoft.com/office/officeart/2008/layout/VerticalCurvedList"/>
    <dgm:cxn modelId="{589A1847-C2A3-4AA6-AF2F-161F3ECCDD06}" type="presParOf" srcId="{1543AFC7-81EC-4BF4-9065-D144D67B95AE}" destId="{9D2E2051-4516-44F7-A8A5-998430E99F0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387F4F-DE49-47B5-A948-C2D82CFEA906}" type="doc">
      <dgm:prSet loTypeId="urn:microsoft.com/office/officeart/2008/layout/RadialCluster" loCatId="cycle" qsTypeId="urn:microsoft.com/office/officeart/2005/8/quickstyle/simple5" qsCatId="simple" csTypeId="urn:microsoft.com/office/officeart/2005/8/colors/accent3_2" csCatId="accent3" phldr="1"/>
      <dgm:spPr/>
      <dgm:t>
        <a:bodyPr/>
        <a:lstStyle/>
        <a:p>
          <a:endParaRPr lang="en-GB"/>
        </a:p>
      </dgm:t>
    </dgm:pt>
    <dgm:pt modelId="{D7C0EF1A-EF6A-41E9-9D6F-28268E97D6F2}">
      <dgm:prSet phldrT="[Text]"/>
      <dgm:spPr/>
      <dgm:t>
        <a:bodyPr/>
        <a:lstStyle/>
        <a:p>
          <a:r>
            <a:rPr lang="en-GB" b="0" dirty="0">
              <a:solidFill>
                <a:schemeClr val="tx2"/>
              </a:solidFill>
            </a:rPr>
            <a:t>Mayer, Salovey and Caruso (2004)</a:t>
          </a:r>
        </a:p>
      </dgm:t>
    </dgm:pt>
    <dgm:pt modelId="{04334846-7A56-4F08-9D8E-E0E7492ACC39}" type="parTrans" cxnId="{856D5481-D85C-4BE8-9D86-3871B4B157B0}">
      <dgm:prSet/>
      <dgm:spPr/>
      <dgm:t>
        <a:bodyPr/>
        <a:lstStyle/>
        <a:p>
          <a:endParaRPr lang="en-GB" b="1">
            <a:solidFill>
              <a:schemeClr val="tx2"/>
            </a:solidFill>
          </a:endParaRPr>
        </a:p>
      </dgm:t>
    </dgm:pt>
    <dgm:pt modelId="{B12F88E9-6EB2-4051-9C1C-932290B2D7D1}" type="sibTrans" cxnId="{856D5481-D85C-4BE8-9D86-3871B4B157B0}">
      <dgm:prSet/>
      <dgm:spPr/>
      <dgm:t>
        <a:bodyPr/>
        <a:lstStyle/>
        <a:p>
          <a:endParaRPr lang="en-GB" b="1">
            <a:solidFill>
              <a:schemeClr val="tx2"/>
            </a:solidFill>
          </a:endParaRPr>
        </a:p>
      </dgm:t>
    </dgm:pt>
    <dgm:pt modelId="{25342B8C-0372-410F-B482-886D5A027CF0}">
      <dgm:prSet phldrT="[Text]"/>
      <dgm:spPr/>
      <dgm:t>
        <a:bodyPr/>
        <a:lstStyle/>
        <a:p>
          <a:r>
            <a:rPr lang="en-GB" b="1" dirty="0">
              <a:solidFill>
                <a:schemeClr val="tx2"/>
              </a:solidFill>
            </a:rPr>
            <a:t>Perceiving Emotions</a:t>
          </a:r>
        </a:p>
      </dgm:t>
    </dgm:pt>
    <dgm:pt modelId="{72613C27-C3B7-4A32-A3FA-0243867006CB}" type="parTrans" cxnId="{6A97C93D-4463-4FE9-B606-FE9523B3E29B}">
      <dgm:prSet/>
      <dgm:spPr/>
      <dgm:t>
        <a:bodyPr/>
        <a:lstStyle/>
        <a:p>
          <a:endParaRPr lang="en-GB" b="1">
            <a:solidFill>
              <a:schemeClr val="tx2"/>
            </a:solidFill>
          </a:endParaRPr>
        </a:p>
      </dgm:t>
    </dgm:pt>
    <dgm:pt modelId="{55465CE5-FF96-4C85-BEE9-AF84845231A7}" type="sibTrans" cxnId="{6A97C93D-4463-4FE9-B606-FE9523B3E29B}">
      <dgm:prSet/>
      <dgm:spPr/>
      <dgm:t>
        <a:bodyPr/>
        <a:lstStyle/>
        <a:p>
          <a:endParaRPr lang="en-GB" b="1">
            <a:solidFill>
              <a:schemeClr val="tx2"/>
            </a:solidFill>
          </a:endParaRPr>
        </a:p>
      </dgm:t>
    </dgm:pt>
    <dgm:pt modelId="{B93CBE42-F910-469F-BBD2-D35072A040D7}">
      <dgm:prSet phldrT="[Text]"/>
      <dgm:spPr/>
      <dgm:t>
        <a:bodyPr/>
        <a:lstStyle/>
        <a:p>
          <a:r>
            <a:rPr lang="en-GB" b="1" dirty="0">
              <a:solidFill>
                <a:schemeClr val="tx2"/>
              </a:solidFill>
            </a:rPr>
            <a:t>Facilitating Emotions</a:t>
          </a:r>
        </a:p>
      </dgm:t>
    </dgm:pt>
    <dgm:pt modelId="{62DDC7E4-B54B-4B4D-A1B6-150D358D7160}" type="parTrans" cxnId="{E661E6D1-41EF-4F1C-8EB4-23A5816B14CA}">
      <dgm:prSet/>
      <dgm:spPr/>
      <dgm:t>
        <a:bodyPr/>
        <a:lstStyle/>
        <a:p>
          <a:endParaRPr lang="en-GB" b="1">
            <a:solidFill>
              <a:schemeClr val="tx2"/>
            </a:solidFill>
          </a:endParaRPr>
        </a:p>
      </dgm:t>
    </dgm:pt>
    <dgm:pt modelId="{99344117-6395-4705-8DD3-1BB0AF5A0555}" type="sibTrans" cxnId="{E661E6D1-41EF-4F1C-8EB4-23A5816B14CA}">
      <dgm:prSet/>
      <dgm:spPr/>
      <dgm:t>
        <a:bodyPr/>
        <a:lstStyle/>
        <a:p>
          <a:endParaRPr lang="en-GB" b="1">
            <a:solidFill>
              <a:schemeClr val="tx2"/>
            </a:solidFill>
          </a:endParaRPr>
        </a:p>
      </dgm:t>
    </dgm:pt>
    <dgm:pt modelId="{46633820-E456-41EE-A47E-3C0555E057DE}">
      <dgm:prSet phldrT="[Text]"/>
      <dgm:spPr/>
      <dgm:t>
        <a:bodyPr/>
        <a:lstStyle/>
        <a:p>
          <a:r>
            <a:rPr lang="en-GB" b="1" dirty="0">
              <a:solidFill>
                <a:schemeClr val="tx2"/>
              </a:solidFill>
            </a:rPr>
            <a:t>Managing Emotions</a:t>
          </a:r>
        </a:p>
      </dgm:t>
    </dgm:pt>
    <dgm:pt modelId="{188C0FAA-FD1E-4378-B782-BE0A63C9E2F7}" type="parTrans" cxnId="{A6517EC0-2B09-40DD-8402-08ABEA265FE3}">
      <dgm:prSet/>
      <dgm:spPr/>
      <dgm:t>
        <a:bodyPr/>
        <a:lstStyle/>
        <a:p>
          <a:endParaRPr lang="en-GB" b="1">
            <a:solidFill>
              <a:schemeClr val="tx2"/>
            </a:solidFill>
          </a:endParaRPr>
        </a:p>
      </dgm:t>
    </dgm:pt>
    <dgm:pt modelId="{B822C538-7687-4B9C-99E2-5143D4D0D6BF}" type="sibTrans" cxnId="{A6517EC0-2B09-40DD-8402-08ABEA265FE3}">
      <dgm:prSet/>
      <dgm:spPr/>
      <dgm:t>
        <a:bodyPr/>
        <a:lstStyle/>
        <a:p>
          <a:endParaRPr lang="en-GB" b="1">
            <a:solidFill>
              <a:schemeClr val="tx2"/>
            </a:solidFill>
          </a:endParaRPr>
        </a:p>
      </dgm:t>
    </dgm:pt>
    <dgm:pt modelId="{0F30CC11-B6FE-4141-B60E-7DA0AD1C1363}">
      <dgm:prSet phldrT="[Text]"/>
      <dgm:spPr/>
      <dgm:t>
        <a:bodyPr/>
        <a:lstStyle/>
        <a:p>
          <a:r>
            <a:rPr lang="en-GB" b="1" dirty="0">
              <a:solidFill>
                <a:schemeClr val="tx2"/>
              </a:solidFill>
            </a:rPr>
            <a:t>Understanding Emotions</a:t>
          </a:r>
        </a:p>
      </dgm:t>
    </dgm:pt>
    <dgm:pt modelId="{4B42AB91-BD16-417B-BD9F-BEAFD63BF3D4}" type="parTrans" cxnId="{EDDFBBDB-BA03-460B-A361-CD75E9CAC77E}">
      <dgm:prSet/>
      <dgm:spPr/>
      <dgm:t>
        <a:bodyPr/>
        <a:lstStyle/>
        <a:p>
          <a:endParaRPr lang="en-GB" b="1">
            <a:solidFill>
              <a:schemeClr val="tx2"/>
            </a:solidFill>
          </a:endParaRPr>
        </a:p>
      </dgm:t>
    </dgm:pt>
    <dgm:pt modelId="{E33D6B06-CDDD-4931-A139-101D87A3D9D3}" type="sibTrans" cxnId="{EDDFBBDB-BA03-460B-A361-CD75E9CAC77E}">
      <dgm:prSet/>
      <dgm:spPr/>
      <dgm:t>
        <a:bodyPr/>
        <a:lstStyle/>
        <a:p>
          <a:endParaRPr lang="en-GB" b="1">
            <a:solidFill>
              <a:schemeClr val="tx2"/>
            </a:solidFill>
          </a:endParaRPr>
        </a:p>
      </dgm:t>
    </dgm:pt>
    <dgm:pt modelId="{C8057941-6546-4D12-812D-EFFB05239C41}" type="pres">
      <dgm:prSet presAssocID="{CD387F4F-DE49-47B5-A948-C2D82CFEA906}" presName="Name0" presStyleCnt="0">
        <dgm:presLayoutVars>
          <dgm:chMax val="1"/>
          <dgm:chPref val="1"/>
          <dgm:dir/>
          <dgm:animOne val="branch"/>
          <dgm:animLvl val="lvl"/>
        </dgm:presLayoutVars>
      </dgm:prSet>
      <dgm:spPr/>
    </dgm:pt>
    <dgm:pt modelId="{3616C111-C124-4C7F-ABEE-5B888474208F}" type="pres">
      <dgm:prSet presAssocID="{D7C0EF1A-EF6A-41E9-9D6F-28268E97D6F2}" presName="singleCycle" presStyleCnt="0"/>
      <dgm:spPr/>
    </dgm:pt>
    <dgm:pt modelId="{7B8096E9-E2AD-43B7-90D7-BC6069E946CF}" type="pres">
      <dgm:prSet presAssocID="{D7C0EF1A-EF6A-41E9-9D6F-28268E97D6F2}" presName="singleCenter" presStyleLbl="node1" presStyleIdx="0" presStyleCnt="5" custScaleX="74059" custScaleY="83510">
        <dgm:presLayoutVars>
          <dgm:chMax val="7"/>
          <dgm:chPref val="7"/>
        </dgm:presLayoutVars>
      </dgm:prSet>
      <dgm:spPr/>
    </dgm:pt>
    <dgm:pt modelId="{96144617-A58F-41ED-AB98-9A7B6F2CDA25}" type="pres">
      <dgm:prSet presAssocID="{72613C27-C3B7-4A32-A3FA-0243867006CB}" presName="Name56" presStyleLbl="parChTrans1D2" presStyleIdx="0" presStyleCnt="4"/>
      <dgm:spPr/>
    </dgm:pt>
    <dgm:pt modelId="{FCFE1EE1-E58D-40A1-AE2E-53075A79A999}" type="pres">
      <dgm:prSet presAssocID="{25342B8C-0372-410F-B482-886D5A027CF0}" presName="text0" presStyleLbl="node1" presStyleIdx="1" presStyleCnt="5" custScaleX="142714" custScaleY="142714">
        <dgm:presLayoutVars>
          <dgm:bulletEnabled val="1"/>
        </dgm:presLayoutVars>
      </dgm:prSet>
      <dgm:spPr/>
    </dgm:pt>
    <dgm:pt modelId="{8C530075-3DC3-4132-BC2A-D1739BBDC865}" type="pres">
      <dgm:prSet presAssocID="{62DDC7E4-B54B-4B4D-A1B6-150D358D7160}" presName="Name56" presStyleLbl="parChTrans1D2" presStyleIdx="1" presStyleCnt="4"/>
      <dgm:spPr/>
    </dgm:pt>
    <dgm:pt modelId="{A6E303C2-2740-4284-81DB-1C263C350E21}" type="pres">
      <dgm:prSet presAssocID="{B93CBE42-F910-469F-BBD2-D35072A040D7}" presName="text0" presStyleLbl="node1" presStyleIdx="2" presStyleCnt="5" custScaleX="142714" custScaleY="142714">
        <dgm:presLayoutVars>
          <dgm:bulletEnabled val="1"/>
        </dgm:presLayoutVars>
      </dgm:prSet>
      <dgm:spPr/>
    </dgm:pt>
    <dgm:pt modelId="{7E8880D8-EA4E-4DE6-BFC9-A0C174CC734E}" type="pres">
      <dgm:prSet presAssocID="{4B42AB91-BD16-417B-BD9F-BEAFD63BF3D4}" presName="Name56" presStyleLbl="parChTrans1D2" presStyleIdx="2" presStyleCnt="4"/>
      <dgm:spPr/>
    </dgm:pt>
    <dgm:pt modelId="{61A2D7EE-6634-439B-B273-8C2FEBBA0593}" type="pres">
      <dgm:prSet presAssocID="{0F30CC11-B6FE-4141-B60E-7DA0AD1C1363}" presName="text0" presStyleLbl="node1" presStyleIdx="3" presStyleCnt="5" custScaleX="142714" custScaleY="142714">
        <dgm:presLayoutVars>
          <dgm:bulletEnabled val="1"/>
        </dgm:presLayoutVars>
      </dgm:prSet>
      <dgm:spPr/>
    </dgm:pt>
    <dgm:pt modelId="{EB193350-7444-47F0-BED5-D1DD135AFE48}" type="pres">
      <dgm:prSet presAssocID="{188C0FAA-FD1E-4378-B782-BE0A63C9E2F7}" presName="Name56" presStyleLbl="parChTrans1D2" presStyleIdx="3" presStyleCnt="4"/>
      <dgm:spPr/>
    </dgm:pt>
    <dgm:pt modelId="{82CF996C-4D73-4A73-AED9-9487581E1450}" type="pres">
      <dgm:prSet presAssocID="{46633820-E456-41EE-A47E-3C0555E057DE}" presName="text0" presStyleLbl="node1" presStyleIdx="4" presStyleCnt="5" custScaleX="142714" custScaleY="142714">
        <dgm:presLayoutVars>
          <dgm:bulletEnabled val="1"/>
        </dgm:presLayoutVars>
      </dgm:prSet>
      <dgm:spPr/>
    </dgm:pt>
  </dgm:ptLst>
  <dgm:cxnLst>
    <dgm:cxn modelId="{6A97C93D-4463-4FE9-B606-FE9523B3E29B}" srcId="{D7C0EF1A-EF6A-41E9-9D6F-28268E97D6F2}" destId="{25342B8C-0372-410F-B482-886D5A027CF0}" srcOrd="0" destOrd="0" parTransId="{72613C27-C3B7-4A32-A3FA-0243867006CB}" sibTransId="{55465CE5-FF96-4C85-BEE9-AF84845231A7}"/>
    <dgm:cxn modelId="{66D6E644-DF02-41FD-A85C-62C004C9F8DB}" type="presOf" srcId="{25342B8C-0372-410F-B482-886D5A027CF0}" destId="{FCFE1EE1-E58D-40A1-AE2E-53075A79A999}" srcOrd="0" destOrd="0" presId="urn:microsoft.com/office/officeart/2008/layout/RadialCluster"/>
    <dgm:cxn modelId="{CC417369-AB16-43EF-AC20-BE42E8FE01A1}" type="presOf" srcId="{D7C0EF1A-EF6A-41E9-9D6F-28268E97D6F2}" destId="{7B8096E9-E2AD-43B7-90D7-BC6069E946CF}" srcOrd="0" destOrd="0" presId="urn:microsoft.com/office/officeart/2008/layout/RadialCluster"/>
    <dgm:cxn modelId="{856D5481-D85C-4BE8-9D86-3871B4B157B0}" srcId="{CD387F4F-DE49-47B5-A948-C2D82CFEA906}" destId="{D7C0EF1A-EF6A-41E9-9D6F-28268E97D6F2}" srcOrd="0" destOrd="0" parTransId="{04334846-7A56-4F08-9D8E-E0E7492ACC39}" sibTransId="{B12F88E9-6EB2-4051-9C1C-932290B2D7D1}"/>
    <dgm:cxn modelId="{84EDE08F-7A6F-4F85-9581-69DE366E5A14}" type="presOf" srcId="{46633820-E456-41EE-A47E-3C0555E057DE}" destId="{82CF996C-4D73-4A73-AED9-9487581E1450}" srcOrd="0" destOrd="0" presId="urn:microsoft.com/office/officeart/2008/layout/RadialCluster"/>
    <dgm:cxn modelId="{55355C95-2AF6-4E6D-A71B-2FDDD1BAEF46}" type="presOf" srcId="{B93CBE42-F910-469F-BBD2-D35072A040D7}" destId="{A6E303C2-2740-4284-81DB-1C263C350E21}" srcOrd="0" destOrd="0" presId="urn:microsoft.com/office/officeart/2008/layout/RadialCluster"/>
    <dgm:cxn modelId="{7752179B-DB3B-4A95-A72D-F610ABBFE1CC}" type="presOf" srcId="{4B42AB91-BD16-417B-BD9F-BEAFD63BF3D4}" destId="{7E8880D8-EA4E-4DE6-BFC9-A0C174CC734E}" srcOrd="0" destOrd="0" presId="urn:microsoft.com/office/officeart/2008/layout/RadialCluster"/>
    <dgm:cxn modelId="{A6517EC0-2B09-40DD-8402-08ABEA265FE3}" srcId="{D7C0EF1A-EF6A-41E9-9D6F-28268E97D6F2}" destId="{46633820-E456-41EE-A47E-3C0555E057DE}" srcOrd="3" destOrd="0" parTransId="{188C0FAA-FD1E-4378-B782-BE0A63C9E2F7}" sibTransId="{B822C538-7687-4B9C-99E2-5143D4D0D6BF}"/>
    <dgm:cxn modelId="{E661E6D1-41EF-4F1C-8EB4-23A5816B14CA}" srcId="{D7C0EF1A-EF6A-41E9-9D6F-28268E97D6F2}" destId="{B93CBE42-F910-469F-BBD2-D35072A040D7}" srcOrd="1" destOrd="0" parTransId="{62DDC7E4-B54B-4B4D-A1B6-150D358D7160}" sibTransId="{99344117-6395-4705-8DD3-1BB0AF5A0555}"/>
    <dgm:cxn modelId="{EDDFBBDB-BA03-460B-A361-CD75E9CAC77E}" srcId="{D7C0EF1A-EF6A-41E9-9D6F-28268E97D6F2}" destId="{0F30CC11-B6FE-4141-B60E-7DA0AD1C1363}" srcOrd="2" destOrd="0" parTransId="{4B42AB91-BD16-417B-BD9F-BEAFD63BF3D4}" sibTransId="{E33D6B06-CDDD-4931-A139-101D87A3D9D3}"/>
    <dgm:cxn modelId="{5FD220F0-A258-4BE6-A168-164FFD52E434}" type="presOf" srcId="{72613C27-C3B7-4A32-A3FA-0243867006CB}" destId="{96144617-A58F-41ED-AB98-9A7B6F2CDA25}" srcOrd="0" destOrd="0" presId="urn:microsoft.com/office/officeart/2008/layout/RadialCluster"/>
    <dgm:cxn modelId="{BE76DAF1-E38A-4584-9BA9-FB8D26A4D55B}" type="presOf" srcId="{62DDC7E4-B54B-4B4D-A1B6-150D358D7160}" destId="{8C530075-3DC3-4132-BC2A-D1739BBDC865}" srcOrd="0" destOrd="0" presId="urn:microsoft.com/office/officeart/2008/layout/RadialCluster"/>
    <dgm:cxn modelId="{AA56DFF5-CBED-4193-868A-65E0D620C447}" type="presOf" srcId="{0F30CC11-B6FE-4141-B60E-7DA0AD1C1363}" destId="{61A2D7EE-6634-439B-B273-8C2FEBBA0593}" srcOrd="0" destOrd="0" presId="urn:microsoft.com/office/officeart/2008/layout/RadialCluster"/>
    <dgm:cxn modelId="{E3AC3CFD-CCCE-407D-9DCC-68474F04A3E6}" type="presOf" srcId="{188C0FAA-FD1E-4378-B782-BE0A63C9E2F7}" destId="{EB193350-7444-47F0-BED5-D1DD135AFE48}" srcOrd="0" destOrd="0" presId="urn:microsoft.com/office/officeart/2008/layout/RadialCluster"/>
    <dgm:cxn modelId="{93BE74FD-690F-4331-BF2C-3F5FFF0BFD87}" type="presOf" srcId="{CD387F4F-DE49-47B5-A948-C2D82CFEA906}" destId="{C8057941-6546-4D12-812D-EFFB05239C41}" srcOrd="0" destOrd="0" presId="urn:microsoft.com/office/officeart/2008/layout/RadialCluster"/>
    <dgm:cxn modelId="{7410489C-686E-43F2-8456-02EBDEC0AFB3}" type="presParOf" srcId="{C8057941-6546-4D12-812D-EFFB05239C41}" destId="{3616C111-C124-4C7F-ABEE-5B888474208F}" srcOrd="0" destOrd="0" presId="urn:microsoft.com/office/officeart/2008/layout/RadialCluster"/>
    <dgm:cxn modelId="{62CEFE5C-43FB-418B-98C3-4D4B40D0A703}" type="presParOf" srcId="{3616C111-C124-4C7F-ABEE-5B888474208F}" destId="{7B8096E9-E2AD-43B7-90D7-BC6069E946CF}" srcOrd="0" destOrd="0" presId="urn:microsoft.com/office/officeart/2008/layout/RadialCluster"/>
    <dgm:cxn modelId="{3C1B497F-046D-4C18-BDC9-8F6E0D7D2581}" type="presParOf" srcId="{3616C111-C124-4C7F-ABEE-5B888474208F}" destId="{96144617-A58F-41ED-AB98-9A7B6F2CDA25}" srcOrd="1" destOrd="0" presId="urn:microsoft.com/office/officeart/2008/layout/RadialCluster"/>
    <dgm:cxn modelId="{559F107A-7135-463C-80CC-8528D0757200}" type="presParOf" srcId="{3616C111-C124-4C7F-ABEE-5B888474208F}" destId="{FCFE1EE1-E58D-40A1-AE2E-53075A79A999}" srcOrd="2" destOrd="0" presId="urn:microsoft.com/office/officeart/2008/layout/RadialCluster"/>
    <dgm:cxn modelId="{5BFFC82F-49C7-4779-BCB5-0846B1149E9D}" type="presParOf" srcId="{3616C111-C124-4C7F-ABEE-5B888474208F}" destId="{8C530075-3DC3-4132-BC2A-D1739BBDC865}" srcOrd="3" destOrd="0" presId="urn:microsoft.com/office/officeart/2008/layout/RadialCluster"/>
    <dgm:cxn modelId="{5201B880-DF64-4682-8478-1BDC6DE03DD0}" type="presParOf" srcId="{3616C111-C124-4C7F-ABEE-5B888474208F}" destId="{A6E303C2-2740-4284-81DB-1C263C350E21}" srcOrd="4" destOrd="0" presId="urn:microsoft.com/office/officeart/2008/layout/RadialCluster"/>
    <dgm:cxn modelId="{47159062-0E08-4028-940C-5DD3D0B1A6A7}" type="presParOf" srcId="{3616C111-C124-4C7F-ABEE-5B888474208F}" destId="{7E8880D8-EA4E-4DE6-BFC9-A0C174CC734E}" srcOrd="5" destOrd="0" presId="urn:microsoft.com/office/officeart/2008/layout/RadialCluster"/>
    <dgm:cxn modelId="{C0F56D5F-01EB-4FA0-AA28-C96B76C47457}" type="presParOf" srcId="{3616C111-C124-4C7F-ABEE-5B888474208F}" destId="{61A2D7EE-6634-439B-B273-8C2FEBBA0593}" srcOrd="6" destOrd="0" presId="urn:microsoft.com/office/officeart/2008/layout/RadialCluster"/>
    <dgm:cxn modelId="{3D884318-4EB2-45B7-ABA4-EC8C5D95FBBB}" type="presParOf" srcId="{3616C111-C124-4C7F-ABEE-5B888474208F}" destId="{EB193350-7444-47F0-BED5-D1DD135AFE48}" srcOrd="7" destOrd="0" presId="urn:microsoft.com/office/officeart/2008/layout/RadialCluster"/>
    <dgm:cxn modelId="{1226888E-DDC0-4EFA-ABCE-D7DB29E446D8}" type="presParOf" srcId="{3616C111-C124-4C7F-ABEE-5B888474208F}" destId="{82CF996C-4D73-4A73-AED9-9487581E1450}" srcOrd="8" destOrd="0" presId="urn:microsoft.com/office/officeart/2008/layout/RadialCluster"/>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A41C87-1F39-4635-A983-0FF8A77D9810}" type="doc">
      <dgm:prSet loTypeId="urn:microsoft.com/office/officeart/2005/8/layout/process1" loCatId="process" qsTypeId="urn:microsoft.com/office/officeart/2005/8/quickstyle/simple1" qsCatId="simple" csTypeId="urn:microsoft.com/office/officeart/2005/8/colors/accent2_4" csCatId="accent2" phldr="1"/>
      <dgm:spPr/>
    </dgm:pt>
    <dgm:pt modelId="{EEBABB06-0DAC-4507-980B-886AF0743894}">
      <dgm:prSet phldrT="[Text]"/>
      <dgm:spPr/>
      <dgm:t>
        <a:bodyPr/>
        <a:lstStyle/>
        <a:p>
          <a:r>
            <a:rPr lang="en-GB"/>
            <a:t>Do we know what to do with our emotions?</a:t>
          </a:r>
          <a:endParaRPr lang="en-GB" dirty="0"/>
        </a:p>
      </dgm:t>
    </dgm:pt>
    <dgm:pt modelId="{F5333232-9809-465B-BCF5-9B344885E8C2}" type="parTrans" cxnId="{171FB696-0998-4CD6-BD54-6CAFEF729623}">
      <dgm:prSet/>
      <dgm:spPr/>
      <dgm:t>
        <a:bodyPr/>
        <a:lstStyle/>
        <a:p>
          <a:endParaRPr lang="en-GB"/>
        </a:p>
      </dgm:t>
    </dgm:pt>
    <dgm:pt modelId="{8F9F931D-7470-4B5B-976D-615177A1A33C}" type="sibTrans" cxnId="{171FB696-0998-4CD6-BD54-6CAFEF729623}">
      <dgm:prSet/>
      <dgm:spPr/>
      <dgm:t>
        <a:bodyPr/>
        <a:lstStyle/>
        <a:p>
          <a:endParaRPr lang="en-GB"/>
        </a:p>
      </dgm:t>
    </dgm:pt>
    <dgm:pt modelId="{246E2778-F9AA-4582-AB08-BAAA18EAA9B9}">
      <dgm:prSet phldrT="[Text]"/>
      <dgm:spPr/>
      <dgm:t>
        <a:bodyPr/>
        <a:lstStyle/>
        <a:p>
          <a:r>
            <a:rPr lang="en-GB"/>
            <a:t>Can we prioritise what we pay attention to? React to?</a:t>
          </a:r>
          <a:endParaRPr lang="en-GB" dirty="0"/>
        </a:p>
      </dgm:t>
    </dgm:pt>
    <dgm:pt modelId="{59CD71D8-5A0C-4681-A9F3-D96AEB13433D}" type="parTrans" cxnId="{2C12BA0E-4121-40CD-A4A5-1A9AE6972FD7}">
      <dgm:prSet/>
      <dgm:spPr/>
      <dgm:t>
        <a:bodyPr/>
        <a:lstStyle/>
        <a:p>
          <a:endParaRPr lang="en-GB"/>
        </a:p>
      </dgm:t>
    </dgm:pt>
    <dgm:pt modelId="{DCC6F8EE-393A-494D-83A9-F1FC4444EA71}" type="sibTrans" cxnId="{2C12BA0E-4121-40CD-A4A5-1A9AE6972FD7}">
      <dgm:prSet/>
      <dgm:spPr/>
      <dgm:t>
        <a:bodyPr/>
        <a:lstStyle/>
        <a:p>
          <a:endParaRPr lang="en-GB"/>
        </a:p>
      </dgm:t>
    </dgm:pt>
    <dgm:pt modelId="{73BB76F3-2F82-4996-B55C-65CE520CC1FA}">
      <dgm:prSet phldrT="[Text]"/>
      <dgm:spPr/>
      <dgm:t>
        <a:bodyPr/>
        <a:lstStyle/>
        <a:p>
          <a:r>
            <a:rPr lang="en-GB"/>
            <a:t>Can we solve problems / make judgements using emotions?</a:t>
          </a:r>
          <a:endParaRPr lang="en-GB" dirty="0"/>
        </a:p>
      </dgm:t>
    </dgm:pt>
    <dgm:pt modelId="{A49BE9A3-AABA-4E8B-810D-3D64AC9B6328}" type="parTrans" cxnId="{CCF28AF0-4879-41EF-AB7C-EB0C7287A49E}">
      <dgm:prSet/>
      <dgm:spPr/>
      <dgm:t>
        <a:bodyPr/>
        <a:lstStyle/>
        <a:p>
          <a:endParaRPr lang="en-GB"/>
        </a:p>
      </dgm:t>
    </dgm:pt>
    <dgm:pt modelId="{340A2D88-F591-4F62-83CC-3B658D42F50F}" type="sibTrans" cxnId="{CCF28AF0-4879-41EF-AB7C-EB0C7287A49E}">
      <dgm:prSet/>
      <dgm:spPr/>
      <dgm:t>
        <a:bodyPr/>
        <a:lstStyle/>
        <a:p>
          <a:endParaRPr lang="en-GB"/>
        </a:p>
      </dgm:t>
    </dgm:pt>
    <dgm:pt modelId="{A14A392B-E572-4A17-9AF4-1731623F338F}">
      <dgm:prSet phldrT="[Text]"/>
      <dgm:spPr/>
      <dgm:t>
        <a:bodyPr/>
        <a:lstStyle/>
        <a:p>
          <a:r>
            <a:rPr lang="en-GB" dirty="0"/>
            <a:t>Can we remain resilient in the face of difficult emotions?</a:t>
          </a:r>
        </a:p>
      </dgm:t>
    </dgm:pt>
    <dgm:pt modelId="{3529564E-3374-42D6-BFF5-2E7BEE5F09ED}" type="parTrans" cxnId="{97F05CE8-8F94-40D2-8913-313514FBF8E0}">
      <dgm:prSet/>
      <dgm:spPr/>
      <dgm:t>
        <a:bodyPr/>
        <a:lstStyle/>
        <a:p>
          <a:endParaRPr lang="en-GB"/>
        </a:p>
      </dgm:t>
    </dgm:pt>
    <dgm:pt modelId="{165409E3-44BA-49E9-A543-5FE2254418AA}" type="sibTrans" cxnId="{97F05CE8-8F94-40D2-8913-313514FBF8E0}">
      <dgm:prSet/>
      <dgm:spPr/>
      <dgm:t>
        <a:bodyPr/>
        <a:lstStyle/>
        <a:p>
          <a:endParaRPr lang="en-GB"/>
        </a:p>
      </dgm:t>
    </dgm:pt>
    <dgm:pt modelId="{E92EA895-844D-483D-B5AF-82D3E802C6B8}" type="pres">
      <dgm:prSet presAssocID="{9CA41C87-1F39-4635-A983-0FF8A77D9810}" presName="Name0" presStyleCnt="0">
        <dgm:presLayoutVars>
          <dgm:dir/>
          <dgm:resizeHandles val="exact"/>
        </dgm:presLayoutVars>
      </dgm:prSet>
      <dgm:spPr/>
    </dgm:pt>
    <dgm:pt modelId="{A48BB17F-A8F9-447C-A18C-DA9059A51D01}" type="pres">
      <dgm:prSet presAssocID="{EEBABB06-0DAC-4507-980B-886AF0743894}" presName="node" presStyleLbl="node1" presStyleIdx="0" presStyleCnt="4">
        <dgm:presLayoutVars>
          <dgm:bulletEnabled val="1"/>
        </dgm:presLayoutVars>
      </dgm:prSet>
      <dgm:spPr/>
    </dgm:pt>
    <dgm:pt modelId="{46108ADE-F33B-455F-87C1-25F1490D73A3}" type="pres">
      <dgm:prSet presAssocID="{8F9F931D-7470-4B5B-976D-615177A1A33C}" presName="sibTrans" presStyleLbl="sibTrans2D1" presStyleIdx="0" presStyleCnt="3"/>
      <dgm:spPr/>
    </dgm:pt>
    <dgm:pt modelId="{F4D7F04C-2AC2-420E-9F0F-639BE916E704}" type="pres">
      <dgm:prSet presAssocID="{8F9F931D-7470-4B5B-976D-615177A1A33C}" presName="connectorText" presStyleLbl="sibTrans2D1" presStyleIdx="0" presStyleCnt="3"/>
      <dgm:spPr/>
    </dgm:pt>
    <dgm:pt modelId="{D0EC6402-AA4D-4D76-BC5D-0DB4671BEF79}" type="pres">
      <dgm:prSet presAssocID="{246E2778-F9AA-4582-AB08-BAAA18EAA9B9}" presName="node" presStyleLbl="node1" presStyleIdx="1" presStyleCnt="4">
        <dgm:presLayoutVars>
          <dgm:bulletEnabled val="1"/>
        </dgm:presLayoutVars>
      </dgm:prSet>
      <dgm:spPr/>
    </dgm:pt>
    <dgm:pt modelId="{7A0FA5AC-203F-4B92-94A8-A754A04C236E}" type="pres">
      <dgm:prSet presAssocID="{DCC6F8EE-393A-494D-83A9-F1FC4444EA71}" presName="sibTrans" presStyleLbl="sibTrans2D1" presStyleIdx="1" presStyleCnt="3"/>
      <dgm:spPr/>
    </dgm:pt>
    <dgm:pt modelId="{D861392D-097B-44A6-817C-44015DE6E34C}" type="pres">
      <dgm:prSet presAssocID="{DCC6F8EE-393A-494D-83A9-F1FC4444EA71}" presName="connectorText" presStyleLbl="sibTrans2D1" presStyleIdx="1" presStyleCnt="3"/>
      <dgm:spPr/>
    </dgm:pt>
    <dgm:pt modelId="{EEA1C0E0-A8B7-4998-A3E4-7512007EBB35}" type="pres">
      <dgm:prSet presAssocID="{73BB76F3-2F82-4996-B55C-65CE520CC1FA}" presName="node" presStyleLbl="node1" presStyleIdx="2" presStyleCnt="4">
        <dgm:presLayoutVars>
          <dgm:bulletEnabled val="1"/>
        </dgm:presLayoutVars>
      </dgm:prSet>
      <dgm:spPr/>
    </dgm:pt>
    <dgm:pt modelId="{D32F1647-A556-4C6C-B635-3AECCF8426BA}" type="pres">
      <dgm:prSet presAssocID="{340A2D88-F591-4F62-83CC-3B658D42F50F}" presName="sibTrans" presStyleLbl="sibTrans2D1" presStyleIdx="2" presStyleCnt="3"/>
      <dgm:spPr/>
    </dgm:pt>
    <dgm:pt modelId="{1A01D907-2396-43AB-814E-F03524488395}" type="pres">
      <dgm:prSet presAssocID="{340A2D88-F591-4F62-83CC-3B658D42F50F}" presName="connectorText" presStyleLbl="sibTrans2D1" presStyleIdx="2" presStyleCnt="3"/>
      <dgm:spPr/>
    </dgm:pt>
    <dgm:pt modelId="{A8FCEA88-BC3D-4FAF-B512-110AF24D0FF4}" type="pres">
      <dgm:prSet presAssocID="{A14A392B-E572-4A17-9AF4-1731623F338F}" presName="node" presStyleLbl="node1" presStyleIdx="3" presStyleCnt="4">
        <dgm:presLayoutVars>
          <dgm:bulletEnabled val="1"/>
        </dgm:presLayoutVars>
      </dgm:prSet>
      <dgm:spPr/>
    </dgm:pt>
  </dgm:ptLst>
  <dgm:cxnLst>
    <dgm:cxn modelId="{2C12BA0E-4121-40CD-A4A5-1A9AE6972FD7}" srcId="{9CA41C87-1F39-4635-A983-0FF8A77D9810}" destId="{246E2778-F9AA-4582-AB08-BAAA18EAA9B9}" srcOrd="1" destOrd="0" parTransId="{59CD71D8-5A0C-4681-A9F3-D96AEB13433D}" sibTransId="{DCC6F8EE-393A-494D-83A9-F1FC4444EA71}"/>
    <dgm:cxn modelId="{B3286D10-D18D-449D-92D9-1E126F6A34E1}" type="presOf" srcId="{246E2778-F9AA-4582-AB08-BAAA18EAA9B9}" destId="{D0EC6402-AA4D-4D76-BC5D-0DB4671BEF79}" srcOrd="0" destOrd="0" presId="urn:microsoft.com/office/officeart/2005/8/layout/process1"/>
    <dgm:cxn modelId="{44A5E03C-DE5C-45B5-8BAC-FE3B478148EE}" type="presOf" srcId="{73BB76F3-2F82-4996-B55C-65CE520CC1FA}" destId="{EEA1C0E0-A8B7-4998-A3E4-7512007EBB35}" srcOrd="0" destOrd="0" presId="urn:microsoft.com/office/officeart/2005/8/layout/process1"/>
    <dgm:cxn modelId="{95D5434D-ABA5-4A77-A347-54F0C69F3B74}" type="presOf" srcId="{340A2D88-F591-4F62-83CC-3B658D42F50F}" destId="{D32F1647-A556-4C6C-B635-3AECCF8426BA}" srcOrd="0" destOrd="0" presId="urn:microsoft.com/office/officeart/2005/8/layout/process1"/>
    <dgm:cxn modelId="{3216D089-4FF3-4B2D-A347-0E3A7DC4C073}" type="presOf" srcId="{DCC6F8EE-393A-494D-83A9-F1FC4444EA71}" destId="{D861392D-097B-44A6-817C-44015DE6E34C}" srcOrd="1" destOrd="0" presId="urn:microsoft.com/office/officeart/2005/8/layout/process1"/>
    <dgm:cxn modelId="{01E15891-25F6-4E92-BE2C-E7AC5C94517C}" type="presOf" srcId="{DCC6F8EE-393A-494D-83A9-F1FC4444EA71}" destId="{7A0FA5AC-203F-4B92-94A8-A754A04C236E}" srcOrd="0" destOrd="0" presId="urn:microsoft.com/office/officeart/2005/8/layout/process1"/>
    <dgm:cxn modelId="{DE204792-755E-40A7-A809-72E8F1CDFB94}" type="presOf" srcId="{340A2D88-F591-4F62-83CC-3B658D42F50F}" destId="{1A01D907-2396-43AB-814E-F03524488395}" srcOrd="1" destOrd="0" presId="urn:microsoft.com/office/officeart/2005/8/layout/process1"/>
    <dgm:cxn modelId="{171FB696-0998-4CD6-BD54-6CAFEF729623}" srcId="{9CA41C87-1F39-4635-A983-0FF8A77D9810}" destId="{EEBABB06-0DAC-4507-980B-886AF0743894}" srcOrd="0" destOrd="0" parTransId="{F5333232-9809-465B-BCF5-9B344885E8C2}" sibTransId="{8F9F931D-7470-4B5B-976D-615177A1A33C}"/>
    <dgm:cxn modelId="{E10459A3-5B91-4C39-A4ED-6587697D4604}" type="presOf" srcId="{9CA41C87-1F39-4635-A983-0FF8A77D9810}" destId="{E92EA895-844D-483D-B5AF-82D3E802C6B8}" srcOrd="0" destOrd="0" presId="urn:microsoft.com/office/officeart/2005/8/layout/process1"/>
    <dgm:cxn modelId="{ECBA7ED0-823E-4ABD-8394-4F8B34CC19A2}" type="presOf" srcId="{8F9F931D-7470-4B5B-976D-615177A1A33C}" destId="{46108ADE-F33B-455F-87C1-25F1490D73A3}" srcOrd="0" destOrd="0" presId="urn:microsoft.com/office/officeart/2005/8/layout/process1"/>
    <dgm:cxn modelId="{97F05CE8-8F94-40D2-8913-313514FBF8E0}" srcId="{9CA41C87-1F39-4635-A983-0FF8A77D9810}" destId="{A14A392B-E572-4A17-9AF4-1731623F338F}" srcOrd="3" destOrd="0" parTransId="{3529564E-3374-42D6-BFF5-2E7BEE5F09ED}" sibTransId="{165409E3-44BA-49E9-A543-5FE2254418AA}"/>
    <dgm:cxn modelId="{8016F7EC-62E4-494F-95E2-9D8C7813FA98}" type="presOf" srcId="{8F9F931D-7470-4B5B-976D-615177A1A33C}" destId="{F4D7F04C-2AC2-420E-9F0F-639BE916E704}" srcOrd="1" destOrd="0" presId="urn:microsoft.com/office/officeart/2005/8/layout/process1"/>
    <dgm:cxn modelId="{3A5780F0-384F-43BE-804A-3738D3DB0C6C}" type="presOf" srcId="{EEBABB06-0DAC-4507-980B-886AF0743894}" destId="{A48BB17F-A8F9-447C-A18C-DA9059A51D01}" srcOrd="0" destOrd="0" presId="urn:microsoft.com/office/officeart/2005/8/layout/process1"/>
    <dgm:cxn modelId="{CCF28AF0-4879-41EF-AB7C-EB0C7287A49E}" srcId="{9CA41C87-1F39-4635-A983-0FF8A77D9810}" destId="{73BB76F3-2F82-4996-B55C-65CE520CC1FA}" srcOrd="2" destOrd="0" parTransId="{A49BE9A3-AABA-4E8B-810D-3D64AC9B6328}" sibTransId="{340A2D88-F591-4F62-83CC-3B658D42F50F}"/>
    <dgm:cxn modelId="{998CDCF2-FB61-400A-B6DA-6A8E4E930929}" type="presOf" srcId="{A14A392B-E572-4A17-9AF4-1731623F338F}" destId="{A8FCEA88-BC3D-4FAF-B512-110AF24D0FF4}" srcOrd="0" destOrd="0" presId="urn:microsoft.com/office/officeart/2005/8/layout/process1"/>
    <dgm:cxn modelId="{2AE3EA84-FB9D-4FB5-AD5E-83FB47442E53}" type="presParOf" srcId="{E92EA895-844D-483D-B5AF-82D3E802C6B8}" destId="{A48BB17F-A8F9-447C-A18C-DA9059A51D01}" srcOrd="0" destOrd="0" presId="urn:microsoft.com/office/officeart/2005/8/layout/process1"/>
    <dgm:cxn modelId="{7628ECDB-7C83-4970-938A-A067E9401674}" type="presParOf" srcId="{E92EA895-844D-483D-B5AF-82D3E802C6B8}" destId="{46108ADE-F33B-455F-87C1-25F1490D73A3}" srcOrd="1" destOrd="0" presId="urn:microsoft.com/office/officeart/2005/8/layout/process1"/>
    <dgm:cxn modelId="{01135A4A-23E6-4ABE-B160-AA220914540D}" type="presParOf" srcId="{46108ADE-F33B-455F-87C1-25F1490D73A3}" destId="{F4D7F04C-2AC2-420E-9F0F-639BE916E704}" srcOrd="0" destOrd="0" presId="urn:microsoft.com/office/officeart/2005/8/layout/process1"/>
    <dgm:cxn modelId="{09C73531-260B-4F64-A7FE-BF4028FEB3F7}" type="presParOf" srcId="{E92EA895-844D-483D-B5AF-82D3E802C6B8}" destId="{D0EC6402-AA4D-4D76-BC5D-0DB4671BEF79}" srcOrd="2" destOrd="0" presId="urn:microsoft.com/office/officeart/2005/8/layout/process1"/>
    <dgm:cxn modelId="{DE1E3B6B-A012-41A0-809A-1B6BDCE9D7B3}" type="presParOf" srcId="{E92EA895-844D-483D-B5AF-82D3E802C6B8}" destId="{7A0FA5AC-203F-4B92-94A8-A754A04C236E}" srcOrd="3" destOrd="0" presId="urn:microsoft.com/office/officeart/2005/8/layout/process1"/>
    <dgm:cxn modelId="{2D5A3168-F2E8-4DEF-A4AF-A8F73B0233DF}" type="presParOf" srcId="{7A0FA5AC-203F-4B92-94A8-A754A04C236E}" destId="{D861392D-097B-44A6-817C-44015DE6E34C}" srcOrd="0" destOrd="0" presId="urn:microsoft.com/office/officeart/2005/8/layout/process1"/>
    <dgm:cxn modelId="{863DFC69-72B9-4583-BA3A-61AA1EEB712B}" type="presParOf" srcId="{E92EA895-844D-483D-B5AF-82D3E802C6B8}" destId="{EEA1C0E0-A8B7-4998-A3E4-7512007EBB35}" srcOrd="4" destOrd="0" presId="urn:microsoft.com/office/officeart/2005/8/layout/process1"/>
    <dgm:cxn modelId="{7AF65552-75E1-4ED9-B84B-5C32B816F278}" type="presParOf" srcId="{E92EA895-844D-483D-B5AF-82D3E802C6B8}" destId="{D32F1647-A556-4C6C-B635-3AECCF8426BA}" srcOrd="5" destOrd="0" presId="urn:microsoft.com/office/officeart/2005/8/layout/process1"/>
    <dgm:cxn modelId="{3898E9E2-D830-4735-8E73-B5A63A18CDF1}" type="presParOf" srcId="{D32F1647-A556-4C6C-B635-3AECCF8426BA}" destId="{1A01D907-2396-43AB-814E-F03524488395}" srcOrd="0" destOrd="0" presId="urn:microsoft.com/office/officeart/2005/8/layout/process1"/>
    <dgm:cxn modelId="{5C264799-BA39-417D-BDD0-7A9276686B0B}" type="presParOf" srcId="{E92EA895-844D-483D-B5AF-82D3E802C6B8}" destId="{A8FCEA88-BC3D-4FAF-B512-110AF24D0FF4}"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07BFB92-D15B-4DFD-8F73-85D136FD7A16}" type="doc">
      <dgm:prSet loTypeId="urn:microsoft.com/office/officeart/2005/8/layout/cycle3" loCatId="cycle" qsTypeId="urn:microsoft.com/office/officeart/2005/8/quickstyle/simple1" qsCatId="simple" csTypeId="urn:microsoft.com/office/officeart/2005/8/colors/colorful2" csCatId="colorful" phldr="1"/>
      <dgm:spPr/>
      <dgm:t>
        <a:bodyPr/>
        <a:lstStyle/>
        <a:p>
          <a:endParaRPr lang="en-US"/>
        </a:p>
      </dgm:t>
    </dgm:pt>
    <dgm:pt modelId="{4E27AE79-D610-4CFD-A713-F9224CBBF002}">
      <dgm:prSet phldrT="[Text]"/>
      <dgm:spPr/>
      <dgm:t>
        <a:bodyPr/>
        <a:lstStyle/>
        <a:p>
          <a:r>
            <a:rPr lang="en-US" dirty="0"/>
            <a:t>Self-awareness</a:t>
          </a:r>
        </a:p>
      </dgm:t>
    </dgm:pt>
    <dgm:pt modelId="{CE66F0D4-F1CF-46B0-A9BD-30DBCC9663D5}" type="parTrans" cxnId="{CA5DF396-0968-4000-96CA-F239795CD566}">
      <dgm:prSet/>
      <dgm:spPr/>
      <dgm:t>
        <a:bodyPr/>
        <a:lstStyle/>
        <a:p>
          <a:endParaRPr lang="en-US"/>
        </a:p>
      </dgm:t>
    </dgm:pt>
    <dgm:pt modelId="{F1C3B664-DE3D-484A-822F-149FA0D37043}" type="sibTrans" cxnId="{CA5DF396-0968-4000-96CA-F239795CD566}">
      <dgm:prSet/>
      <dgm:spPr/>
      <dgm:t>
        <a:bodyPr/>
        <a:lstStyle/>
        <a:p>
          <a:endParaRPr lang="en-US"/>
        </a:p>
      </dgm:t>
    </dgm:pt>
    <dgm:pt modelId="{0C05376C-DF8C-4FCA-8B84-740EB660C57E}">
      <dgm:prSet phldrT="[Text]"/>
      <dgm:spPr/>
      <dgm:t>
        <a:bodyPr/>
        <a:lstStyle/>
        <a:p>
          <a:r>
            <a:rPr lang="en-US" dirty="0"/>
            <a:t>Self-regulation</a:t>
          </a:r>
        </a:p>
      </dgm:t>
    </dgm:pt>
    <dgm:pt modelId="{F26953E5-E987-4D93-9FD4-46BE31FECBCA}" type="parTrans" cxnId="{38C8C1A2-1DCA-4791-88F0-95F2EE56239B}">
      <dgm:prSet/>
      <dgm:spPr/>
      <dgm:t>
        <a:bodyPr/>
        <a:lstStyle/>
        <a:p>
          <a:endParaRPr lang="en-US"/>
        </a:p>
      </dgm:t>
    </dgm:pt>
    <dgm:pt modelId="{CCC0C748-A029-471D-B275-7CB3F9A48229}" type="sibTrans" cxnId="{38C8C1A2-1DCA-4791-88F0-95F2EE56239B}">
      <dgm:prSet/>
      <dgm:spPr/>
      <dgm:t>
        <a:bodyPr/>
        <a:lstStyle/>
        <a:p>
          <a:endParaRPr lang="en-US"/>
        </a:p>
      </dgm:t>
    </dgm:pt>
    <dgm:pt modelId="{BBDF8E46-6881-42C0-A883-0A58083A98F9}">
      <dgm:prSet phldrT="[Text]"/>
      <dgm:spPr/>
      <dgm:t>
        <a:bodyPr/>
        <a:lstStyle/>
        <a:p>
          <a:r>
            <a:rPr lang="en-US" dirty="0"/>
            <a:t>Social awareness</a:t>
          </a:r>
        </a:p>
      </dgm:t>
    </dgm:pt>
    <dgm:pt modelId="{05543700-B66D-41B0-9031-D101A1956E00}" type="parTrans" cxnId="{2EE39857-2EEF-45B4-AE00-9D2D3FA238BC}">
      <dgm:prSet/>
      <dgm:spPr/>
      <dgm:t>
        <a:bodyPr/>
        <a:lstStyle/>
        <a:p>
          <a:endParaRPr lang="en-US"/>
        </a:p>
      </dgm:t>
    </dgm:pt>
    <dgm:pt modelId="{9E03C664-60F3-40C6-B96B-ECA2BF3841FF}" type="sibTrans" cxnId="{2EE39857-2EEF-45B4-AE00-9D2D3FA238BC}">
      <dgm:prSet/>
      <dgm:spPr/>
      <dgm:t>
        <a:bodyPr/>
        <a:lstStyle/>
        <a:p>
          <a:endParaRPr lang="en-US"/>
        </a:p>
      </dgm:t>
    </dgm:pt>
    <dgm:pt modelId="{90E677DC-4735-4EEA-BC00-A666C241FD3E}">
      <dgm:prSet phldrT="[Text]"/>
      <dgm:spPr/>
      <dgm:t>
        <a:bodyPr/>
        <a:lstStyle/>
        <a:p>
          <a:r>
            <a:rPr lang="en-US" dirty="0"/>
            <a:t>Social skills</a:t>
          </a:r>
        </a:p>
      </dgm:t>
    </dgm:pt>
    <dgm:pt modelId="{4C98BA28-B21F-493A-B3DA-2E3F31A14B18}" type="parTrans" cxnId="{70A4675D-8672-4D22-B55C-7116262D12F7}">
      <dgm:prSet/>
      <dgm:spPr/>
      <dgm:t>
        <a:bodyPr/>
        <a:lstStyle/>
        <a:p>
          <a:endParaRPr lang="en-US"/>
        </a:p>
      </dgm:t>
    </dgm:pt>
    <dgm:pt modelId="{AD157F11-6EEA-4294-B2FA-E6102A2FE4D4}" type="sibTrans" cxnId="{70A4675D-8672-4D22-B55C-7116262D12F7}">
      <dgm:prSet/>
      <dgm:spPr/>
      <dgm:t>
        <a:bodyPr/>
        <a:lstStyle/>
        <a:p>
          <a:endParaRPr lang="en-US"/>
        </a:p>
      </dgm:t>
    </dgm:pt>
    <dgm:pt modelId="{77EFE572-492A-41CC-9C8B-35E8AA599AAF}" type="pres">
      <dgm:prSet presAssocID="{107BFB92-D15B-4DFD-8F73-85D136FD7A16}" presName="Name0" presStyleCnt="0">
        <dgm:presLayoutVars>
          <dgm:dir/>
          <dgm:resizeHandles val="exact"/>
        </dgm:presLayoutVars>
      </dgm:prSet>
      <dgm:spPr/>
    </dgm:pt>
    <dgm:pt modelId="{CD1E1FFE-013D-4CD8-BCFE-6C920B9305F4}" type="pres">
      <dgm:prSet presAssocID="{107BFB92-D15B-4DFD-8F73-85D136FD7A16}" presName="cycle" presStyleCnt="0"/>
      <dgm:spPr/>
    </dgm:pt>
    <dgm:pt modelId="{401F408D-C463-4907-AF39-A895E30AC3F4}" type="pres">
      <dgm:prSet presAssocID="{4E27AE79-D610-4CFD-A713-F9224CBBF002}" presName="nodeFirstNode" presStyleLbl="node1" presStyleIdx="0" presStyleCnt="4">
        <dgm:presLayoutVars>
          <dgm:bulletEnabled val="1"/>
        </dgm:presLayoutVars>
      </dgm:prSet>
      <dgm:spPr/>
    </dgm:pt>
    <dgm:pt modelId="{202A166F-9338-4D07-9A6B-2C4594E83041}" type="pres">
      <dgm:prSet presAssocID="{F1C3B664-DE3D-484A-822F-149FA0D37043}" presName="sibTransFirstNode" presStyleLbl="bgShp" presStyleIdx="0" presStyleCnt="1"/>
      <dgm:spPr/>
    </dgm:pt>
    <dgm:pt modelId="{243413AA-C286-4CA7-A452-CBBA4AAC5E38}" type="pres">
      <dgm:prSet presAssocID="{0C05376C-DF8C-4FCA-8B84-740EB660C57E}" presName="nodeFollowingNodes" presStyleLbl="node1" presStyleIdx="1" presStyleCnt="4">
        <dgm:presLayoutVars>
          <dgm:bulletEnabled val="1"/>
        </dgm:presLayoutVars>
      </dgm:prSet>
      <dgm:spPr/>
    </dgm:pt>
    <dgm:pt modelId="{011EC07F-090D-4407-B86B-4D442851E9E1}" type="pres">
      <dgm:prSet presAssocID="{BBDF8E46-6881-42C0-A883-0A58083A98F9}" presName="nodeFollowingNodes" presStyleLbl="node1" presStyleIdx="2" presStyleCnt="4">
        <dgm:presLayoutVars>
          <dgm:bulletEnabled val="1"/>
        </dgm:presLayoutVars>
      </dgm:prSet>
      <dgm:spPr/>
    </dgm:pt>
    <dgm:pt modelId="{7188B96B-DA81-430A-80EA-C3380A0056F9}" type="pres">
      <dgm:prSet presAssocID="{90E677DC-4735-4EEA-BC00-A666C241FD3E}" presName="nodeFollowingNodes" presStyleLbl="node1" presStyleIdx="3" presStyleCnt="4">
        <dgm:presLayoutVars>
          <dgm:bulletEnabled val="1"/>
        </dgm:presLayoutVars>
      </dgm:prSet>
      <dgm:spPr/>
    </dgm:pt>
  </dgm:ptLst>
  <dgm:cxnLst>
    <dgm:cxn modelId="{329B8015-FE30-4571-9BE8-D2CAA829DD16}" type="presOf" srcId="{90E677DC-4735-4EEA-BC00-A666C241FD3E}" destId="{7188B96B-DA81-430A-80EA-C3380A0056F9}" srcOrd="0" destOrd="0" presId="urn:microsoft.com/office/officeart/2005/8/layout/cycle3"/>
    <dgm:cxn modelId="{0700D93D-DFB3-45B5-B523-239790371FDE}" type="presOf" srcId="{4E27AE79-D610-4CFD-A713-F9224CBBF002}" destId="{401F408D-C463-4907-AF39-A895E30AC3F4}" srcOrd="0" destOrd="0" presId="urn:microsoft.com/office/officeart/2005/8/layout/cycle3"/>
    <dgm:cxn modelId="{70A4675D-8672-4D22-B55C-7116262D12F7}" srcId="{107BFB92-D15B-4DFD-8F73-85D136FD7A16}" destId="{90E677DC-4735-4EEA-BC00-A666C241FD3E}" srcOrd="3" destOrd="0" parTransId="{4C98BA28-B21F-493A-B3DA-2E3F31A14B18}" sibTransId="{AD157F11-6EEA-4294-B2FA-E6102A2FE4D4}"/>
    <dgm:cxn modelId="{AB840773-CCB4-40C5-9BA9-59FD32794F75}" type="presOf" srcId="{BBDF8E46-6881-42C0-A883-0A58083A98F9}" destId="{011EC07F-090D-4407-B86B-4D442851E9E1}" srcOrd="0" destOrd="0" presId="urn:microsoft.com/office/officeart/2005/8/layout/cycle3"/>
    <dgm:cxn modelId="{2EE39857-2EEF-45B4-AE00-9D2D3FA238BC}" srcId="{107BFB92-D15B-4DFD-8F73-85D136FD7A16}" destId="{BBDF8E46-6881-42C0-A883-0A58083A98F9}" srcOrd="2" destOrd="0" parTransId="{05543700-B66D-41B0-9031-D101A1956E00}" sibTransId="{9E03C664-60F3-40C6-B96B-ECA2BF3841FF}"/>
    <dgm:cxn modelId="{A8774F7A-1035-4F52-932E-0707B26FF0E7}" type="presOf" srcId="{107BFB92-D15B-4DFD-8F73-85D136FD7A16}" destId="{77EFE572-492A-41CC-9C8B-35E8AA599AAF}" srcOrd="0" destOrd="0" presId="urn:microsoft.com/office/officeart/2005/8/layout/cycle3"/>
    <dgm:cxn modelId="{CA5DF396-0968-4000-96CA-F239795CD566}" srcId="{107BFB92-D15B-4DFD-8F73-85D136FD7A16}" destId="{4E27AE79-D610-4CFD-A713-F9224CBBF002}" srcOrd="0" destOrd="0" parTransId="{CE66F0D4-F1CF-46B0-A9BD-30DBCC9663D5}" sibTransId="{F1C3B664-DE3D-484A-822F-149FA0D37043}"/>
    <dgm:cxn modelId="{38C8C1A2-1DCA-4791-88F0-95F2EE56239B}" srcId="{107BFB92-D15B-4DFD-8F73-85D136FD7A16}" destId="{0C05376C-DF8C-4FCA-8B84-740EB660C57E}" srcOrd="1" destOrd="0" parTransId="{F26953E5-E987-4D93-9FD4-46BE31FECBCA}" sibTransId="{CCC0C748-A029-471D-B275-7CB3F9A48229}"/>
    <dgm:cxn modelId="{3CF6E8BD-DD87-4329-A1E9-47184866BFC4}" type="presOf" srcId="{F1C3B664-DE3D-484A-822F-149FA0D37043}" destId="{202A166F-9338-4D07-9A6B-2C4594E83041}" srcOrd="0" destOrd="0" presId="urn:microsoft.com/office/officeart/2005/8/layout/cycle3"/>
    <dgm:cxn modelId="{F2CCE2D9-5929-4AD2-BD92-1FE9AE5533EA}" type="presOf" srcId="{0C05376C-DF8C-4FCA-8B84-740EB660C57E}" destId="{243413AA-C286-4CA7-A452-CBBA4AAC5E38}" srcOrd="0" destOrd="0" presId="urn:microsoft.com/office/officeart/2005/8/layout/cycle3"/>
    <dgm:cxn modelId="{0D8B1772-E789-4E66-B268-9359B82E3C79}" type="presParOf" srcId="{77EFE572-492A-41CC-9C8B-35E8AA599AAF}" destId="{CD1E1FFE-013D-4CD8-BCFE-6C920B9305F4}" srcOrd="0" destOrd="0" presId="urn:microsoft.com/office/officeart/2005/8/layout/cycle3"/>
    <dgm:cxn modelId="{BCFDCB1E-03C4-4E85-9D06-A7F37A1A5726}" type="presParOf" srcId="{CD1E1FFE-013D-4CD8-BCFE-6C920B9305F4}" destId="{401F408D-C463-4907-AF39-A895E30AC3F4}" srcOrd="0" destOrd="0" presId="urn:microsoft.com/office/officeart/2005/8/layout/cycle3"/>
    <dgm:cxn modelId="{4701975E-5A30-46D0-BBF5-82428132DB42}" type="presParOf" srcId="{CD1E1FFE-013D-4CD8-BCFE-6C920B9305F4}" destId="{202A166F-9338-4D07-9A6B-2C4594E83041}" srcOrd="1" destOrd="0" presId="urn:microsoft.com/office/officeart/2005/8/layout/cycle3"/>
    <dgm:cxn modelId="{736C0A35-62E0-4938-A9E8-778AC6EBC9F8}" type="presParOf" srcId="{CD1E1FFE-013D-4CD8-BCFE-6C920B9305F4}" destId="{243413AA-C286-4CA7-A452-CBBA4AAC5E38}" srcOrd="2" destOrd="0" presId="urn:microsoft.com/office/officeart/2005/8/layout/cycle3"/>
    <dgm:cxn modelId="{4853388B-6301-49F5-A01A-679278675418}" type="presParOf" srcId="{CD1E1FFE-013D-4CD8-BCFE-6C920B9305F4}" destId="{011EC07F-090D-4407-B86B-4D442851E9E1}" srcOrd="3" destOrd="0" presId="urn:microsoft.com/office/officeart/2005/8/layout/cycle3"/>
    <dgm:cxn modelId="{FA922240-9A5E-402A-B563-7049164DBDE8}" type="presParOf" srcId="{CD1E1FFE-013D-4CD8-BCFE-6C920B9305F4}" destId="{7188B96B-DA81-430A-80EA-C3380A0056F9}" srcOrd="4" destOrd="0" presId="urn:microsoft.com/office/officeart/2005/8/layout/cycle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07BFB92-D15B-4DFD-8F73-85D136FD7A16}" type="doc">
      <dgm:prSet loTypeId="urn:microsoft.com/office/officeart/2005/8/layout/cycle3" loCatId="cycle" qsTypeId="urn:microsoft.com/office/officeart/2005/8/quickstyle/simple1" qsCatId="simple" csTypeId="urn:microsoft.com/office/officeart/2005/8/colors/colorful2" csCatId="colorful" phldr="1"/>
      <dgm:spPr/>
      <dgm:t>
        <a:bodyPr/>
        <a:lstStyle/>
        <a:p>
          <a:endParaRPr lang="en-US"/>
        </a:p>
      </dgm:t>
    </dgm:pt>
    <dgm:pt modelId="{4E27AE79-D610-4CFD-A713-F9224CBBF002}">
      <dgm:prSet phldrT="[Text]"/>
      <dgm:spPr/>
      <dgm:t>
        <a:bodyPr/>
        <a:lstStyle/>
        <a:p>
          <a:r>
            <a:rPr lang="en-US" dirty="0"/>
            <a:t>Self-awareness</a:t>
          </a:r>
        </a:p>
      </dgm:t>
    </dgm:pt>
    <dgm:pt modelId="{CE66F0D4-F1CF-46B0-A9BD-30DBCC9663D5}" type="parTrans" cxnId="{CA5DF396-0968-4000-96CA-F239795CD566}">
      <dgm:prSet/>
      <dgm:spPr/>
      <dgm:t>
        <a:bodyPr/>
        <a:lstStyle/>
        <a:p>
          <a:endParaRPr lang="en-US"/>
        </a:p>
      </dgm:t>
    </dgm:pt>
    <dgm:pt modelId="{F1C3B664-DE3D-484A-822F-149FA0D37043}" type="sibTrans" cxnId="{CA5DF396-0968-4000-96CA-F239795CD566}">
      <dgm:prSet/>
      <dgm:spPr/>
      <dgm:t>
        <a:bodyPr/>
        <a:lstStyle/>
        <a:p>
          <a:endParaRPr lang="en-US"/>
        </a:p>
      </dgm:t>
    </dgm:pt>
    <dgm:pt modelId="{0C05376C-DF8C-4FCA-8B84-740EB660C57E}">
      <dgm:prSet phldrT="[Text]"/>
      <dgm:spPr/>
      <dgm:t>
        <a:bodyPr/>
        <a:lstStyle/>
        <a:p>
          <a:r>
            <a:rPr lang="en-US" dirty="0"/>
            <a:t>Self-regulation</a:t>
          </a:r>
        </a:p>
      </dgm:t>
    </dgm:pt>
    <dgm:pt modelId="{F26953E5-E987-4D93-9FD4-46BE31FECBCA}" type="parTrans" cxnId="{38C8C1A2-1DCA-4791-88F0-95F2EE56239B}">
      <dgm:prSet/>
      <dgm:spPr/>
      <dgm:t>
        <a:bodyPr/>
        <a:lstStyle/>
        <a:p>
          <a:endParaRPr lang="en-US"/>
        </a:p>
      </dgm:t>
    </dgm:pt>
    <dgm:pt modelId="{CCC0C748-A029-471D-B275-7CB3F9A48229}" type="sibTrans" cxnId="{38C8C1A2-1DCA-4791-88F0-95F2EE56239B}">
      <dgm:prSet/>
      <dgm:spPr/>
      <dgm:t>
        <a:bodyPr/>
        <a:lstStyle/>
        <a:p>
          <a:endParaRPr lang="en-US"/>
        </a:p>
      </dgm:t>
    </dgm:pt>
    <dgm:pt modelId="{BBDF8E46-6881-42C0-A883-0A58083A98F9}">
      <dgm:prSet phldrT="[Text]"/>
      <dgm:spPr/>
      <dgm:t>
        <a:bodyPr/>
        <a:lstStyle/>
        <a:p>
          <a:r>
            <a:rPr lang="en-US" dirty="0"/>
            <a:t>Social awareness</a:t>
          </a:r>
        </a:p>
      </dgm:t>
    </dgm:pt>
    <dgm:pt modelId="{05543700-B66D-41B0-9031-D101A1956E00}" type="parTrans" cxnId="{2EE39857-2EEF-45B4-AE00-9D2D3FA238BC}">
      <dgm:prSet/>
      <dgm:spPr/>
      <dgm:t>
        <a:bodyPr/>
        <a:lstStyle/>
        <a:p>
          <a:endParaRPr lang="en-US"/>
        </a:p>
      </dgm:t>
    </dgm:pt>
    <dgm:pt modelId="{9E03C664-60F3-40C6-B96B-ECA2BF3841FF}" type="sibTrans" cxnId="{2EE39857-2EEF-45B4-AE00-9D2D3FA238BC}">
      <dgm:prSet/>
      <dgm:spPr/>
      <dgm:t>
        <a:bodyPr/>
        <a:lstStyle/>
        <a:p>
          <a:endParaRPr lang="en-US"/>
        </a:p>
      </dgm:t>
    </dgm:pt>
    <dgm:pt modelId="{90E677DC-4735-4EEA-BC00-A666C241FD3E}">
      <dgm:prSet phldrT="[Text]"/>
      <dgm:spPr/>
      <dgm:t>
        <a:bodyPr/>
        <a:lstStyle/>
        <a:p>
          <a:r>
            <a:rPr lang="en-US" dirty="0"/>
            <a:t>Social skills</a:t>
          </a:r>
        </a:p>
      </dgm:t>
    </dgm:pt>
    <dgm:pt modelId="{4C98BA28-B21F-493A-B3DA-2E3F31A14B18}" type="parTrans" cxnId="{70A4675D-8672-4D22-B55C-7116262D12F7}">
      <dgm:prSet/>
      <dgm:spPr/>
      <dgm:t>
        <a:bodyPr/>
        <a:lstStyle/>
        <a:p>
          <a:endParaRPr lang="en-US"/>
        </a:p>
      </dgm:t>
    </dgm:pt>
    <dgm:pt modelId="{AD157F11-6EEA-4294-B2FA-E6102A2FE4D4}" type="sibTrans" cxnId="{70A4675D-8672-4D22-B55C-7116262D12F7}">
      <dgm:prSet/>
      <dgm:spPr/>
      <dgm:t>
        <a:bodyPr/>
        <a:lstStyle/>
        <a:p>
          <a:endParaRPr lang="en-US"/>
        </a:p>
      </dgm:t>
    </dgm:pt>
    <dgm:pt modelId="{77EFE572-492A-41CC-9C8B-35E8AA599AAF}" type="pres">
      <dgm:prSet presAssocID="{107BFB92-D15B-4DFD-8F73-85D136FD7A16}" presName="Name0" presStyleCnt="0">
        <dgm:presLayoutVars>
          <dgm:dir/>
          <dgm:resizeHandles val="exact"/>
        </dgm:presLayoutVars>
      </dgm:prSet>
      <dgm:spPr/>
    </dgm:pt>
    <dgm:pt modelId="{CD1E1FFE-013D-4CD8-BCFE-6C920B9305F4}" type="pres">
      <dgm:prSet presAssocID="{107BFB92-D15B-4DFD-8F73-85D136FD7A16}" presName="cycle" presStyleCnt="0"/>
      <dgm:spPr/>
    </dgm:pt>
    <dgm:pt modelId="{401F408D-C463-4907-AF39-A895E30AC3F4}" type="pres">
      <dgm:prSet presAssocID="{4E27AE79-D610-4CFD-A713-F9224CBBF002}" presName="nodeFirstNode" presStyleLbl="node1" presStyleIdx="0" presStyleCnt="4">
        <dgm:presLayoutVars>
          <dgm:bulletEnabled val="1"/>
        </dgm:presLayoutVars>
      </dgm:prSet>
      <dgm:spPr/>
    </dgm:pt>
    <dgm:pt modelId="{202A166F-9338-4D07-9A6B-2C4594E83041}" type="pres">
      <dgm:prSet presAssocID="{F1C3B664-DE3D-484A-822F-149FA0D37043}" presName="sibTransFirstNode" presStyleLbl="bgShp" presStyleIdx="0" presStyleCnt="1"/>
      <dgm:spPr/>
    </dgm:pt>
    <dgm:pt modelId="{243413AA-C286-4CA7-A452-CBBA4AAC5E38}" type="pres">
      <dgm:prSet presAssocID="{0C05376C-DF8C-4FCA-8B84-740EB660C57E}" presName="nodeFollowingNodes" presStyleLbl="node1" presStyleIdx="1" presStyleCnt="4">
        <dgm:presLayoutVars>
          <dgm:bulletEnabled val="1"/>
        </dgm:presLayoutVars>
      </dgm:prSet>
      <dgm:spPr/>
    </dgm:pt>
    <dgm:pt modelId="{011EC07F-090D-4407-B86B-4D442851E9E1}" type="pres">
      <dgm:prSet presAssocID="{BBDF8E46-6881-42C0-A883-0A58083A98F9}" presName="nodeFollowingNodes" presStyleLbl="node1" presStyleIdx="2" presStyleCnt="4">
        <dgm:presLayoutVars>
          <dgm:bulletEnabled val="1"/>
        </dgm:presLayoutVars>
      </dgm:prSet>
      <dgm:spPr/>
    </dgm:pt>
    <dgm:pt modelId="{7188B96B-DA81-430A-80EA-C3380A0056F9}" type="pres">
      <dgm:prSet presAssocID="{90E677DC-4735-4EEA-BC00-A666C241FD3E}" presName="nodeFollowingNodes" presStyleLbl="node1" presStyleIdx="3" presStyleCnt="4">
        <dgm:presLayoutVars>
          <dgm:bulletEnabled val="1"/>
        </dgm:presLayoutVars>
      </dgm:prSet>
      <dgm:spPr/>
    </dgm:pt>
  </dgm:ptLst>
  <dgm:cxnLst>
    <dgm:cxn modelId="{329B8015-FE30-4571-9BE8-D2CAA829DD16}" type="presOf" srcId="{90E677DC-4735-4EEA-BC00-A666C241FD3E}" destId="{7188B96B-DA81-430A-80EA-C3380A0056F9}" srcOrd="0" destOrd="0" presId="urn:microsoft.com/office/officeart/2005/8/layout/cycle3"/>
    <dgm:cxn modelId="{0700D93D-DFB3-45B5-B523-239790371FDE}" type="presOf" srcId="{4E27AE79-D610-4CFD-A713-F9224CBBF002}" destId="{401F408D-C463-4907-AF39-A895E30AC3F4}" srcOrd="0" destOrd="0" presId="urn:microsoft.com/office/officeart/2005/8/layout/cycle3"/>
    <dgm:cxn modelId="{70A4675D-8672-4D22-B55C-7116262D12F7}" srcId="{107BFB92-D15B-4DFD-8F73-85D136FD7A16}" destId="{90E677DC-4735-4EEA-BC00-A666C241FD3E}" srcOrd="3" destOrd="0" parTransId="{4C98BA28-B21F-493A-B3DA-2E3F31A14B18}" sibTransId="{AD157F11-6EEA-4294-B2FA-E6102A2FE4D4}"/>
    <dgm:cxn modelId="{AB840773-CCB4-40C5-9BA9-59FD32794F75}" type="presOf" srcId="{BBDF8E46-6881-42C0-A883-0A58083A98F9}" destId="{011EC07F-090D-4407-B86B-4D442851E9E1}" srcOrd="0" destOrd="0" presId="urn:microsoft.com/office/officeart/2005/8/layout/cycle3"/>
    <dgm:cxn modelId="{2EE39857-2EEF-45B4-AE00-9D2D3FA238BC}" srcId="{107BFB92-D15B-4DFD-8F73-85D136FD7A16}" destId="{BBDF8E46-6881-42C0-A883-0A58083A98F9}" srcOrd="2" destOrd="0" parTransId="{05543700-B66D-41B0-9031-D101A1956E00}" sibTransId="{9E03C664-60F3-40C6-B96B-ECA2BF3841FF}"/>
    <dgm:cxn modelId="{A8774F7A-1035-4F52-932E-0707B26FF0E7}" type="presOf" srcId="{107BFB92-D15B-4DFD-8F73-85D136FD7A16}" destId="{77EFE572-492A-41CC-9C8B-35E8AA599AAF}" srcOrd="0" destOrd="0" presId="urn:microsoft.com/office/officeart/2005/8/layout/cycle3"/>
    <dgm:cxn modelId="{CA5DF396-0968-4000-96CA-F239795CD566}" srcId="{107BFB92-D15B-4DFD-8F73-85D136FD7A16}" destId="{4E27AE79-D610-4CFD-A713-F9224CBBF002}" srcOrd="0" destOrd="0" parTransId="{CE66F0D4-F1CF-46B0-A9BD-30DBCC9663D5}" sibTransId="{F1C3B664-DE3D-484A-822F-149FA0D37043}"/>
    <dgm:cxn modelId="{38C8C1A2-1DCA-4791-88F0-95F2EE56239B}" srcId="{107BFB92-D15B-4DFD-8F73-85D136FD7A16}" destId="{0C05376C-DF8C-4FCA-8B84-740EB660C57E}" srcOrd="1" destOrd="0" parTransId="{F26953E5-E987-4D93-9FD4-46BE31FECBCA}" sibTransId="{CCC0C748-A029-471D-B275-7CB3F9A48229}"/>
    <dgm:cxn modelId="{3CF6E8BD-DD87-4329-A1E9-47184866BFC4}" type="presOf" srcId="{F1C3B664-DE3D-484A-822F-149FA0D37043}" destId="{202A166F-9338-4D07-9A6B-2C4594E83041}" srcOrd="0" destOrd="0" presId="urn:microsoft.com/office/officeart/2005/8/layout/cycle3"/>
    <dgm:cxn modelId="{F2CCE2D9-5929-4AD2-BD92-1FE9AE5533EA}" type="presOf" srcId="{0C05376C-DF8C-4FCA-8B84-740EB660C57E}" destId="{243413AA-C286-4CA7-A452-CBBA4AAC5E38}" srcOrd="0" destOrd="0" presId="urn:microsoft.com/office/officeart/2005/8/layout/cycle3"/>
    <dgm:cxn modelId="{0D8B1772-E789-4E66-B268-9359B82E3C79}" type="presParOf" srcId="{77EFE572-492A-41CC-9C8B-35E8AA599AAF}" destId="{CD1E1FFE-013D-4CD8-BCFE-6C920B9305F4}" srcOrd="0" destOrd="0" presId="urn:microsoft.com/office/officeart/2005/8/layout/cycle3"/>
    <dgm:cxn modelId="{BCFDCB1E-03C4-4E85-9D06-A7F37A1A5726}" type="presParOf" srcId="{CD1E1FFE-013D-4CD8-BCFE-6C920B9305F4}" destId="{401F408D-C463-4907-AF39-A895E30AC3F4}" srcOrd="0" destOrd="0" presId="urn:microsoft.com/office/officeart/2005/8/layout/cycle3"/>
    <dgm:cxn modelId="{4701975E-5A30-46D0-BBF5-82428132DB42}" type="presParOf" srcId="{CD1E1FFE-013D-4CD8-BCFE-6C920B9305F4}" destId="{202A166F-9338-4D07-9A6B-2C4594E83041}" srcOrd="1" destOrd="0" presId="urn:microsoft.com/office/officeart/2005/8/layout/cycle3"/>
    <dgm:cxn modelId="{736C0A35-62E0-4938-A9E8-778AC6EBC9F8}" type="presParOf" srcId="{CD1E1FFE-013D-4CD8-BCFE-6C920B9305F4}" destId="{243413AA-C286-4CA7-A452-CBBA4AAC5E38}" srcOrd="2" destOrd="0" presId="urn:microsoft.com/office/officeart/2005/8/layout/cycle3"/>
    <dgm:cxn modelId="{4853388B-6301-49F5-A01A-679278675418}" type="presParOf" srcId="{CD1E1FFE-013D-4CD8-BCFE-6C920B9305F4}" destId="{011EC07F-090D-4407-B86B-4D442851E9E1}" srcOrd="3" destOrd="0" presId="urn:microsoft.com/office/officeart/2005/8/layout/cycle3"/>
    <dgm:cxn modelId="{FA922240-9A5E-402A-B563-7049164DBDE8}" type="presParOf" srcId="{CD1E1FFE-013D-4CD8-BCFE-6C920B9305F4}" destId="{7188B96B-DA81-430A-80EA-C3380A0056F9}" srcOrd="4" destOrd="0" presId="urn:microsoft.com/office/officeart/2005/8/layout/cycle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DDDB43-AEFD-48C0-B671-119C4A4CF84B}">
      <dsp:nvSpPr>
        <dsp:cNvPr id="0" name=""/>
        <dsp:cNvSpPr/>
      </dsp:nvSpPr>
      <dsp:spPr>
        <a:xfrm>
          <a:off x="0" y="17093"/>
          <a:ext cx="7118819" cy="3347354"/>
        </a:xfrm>
        <a:prstGeom prst="leftRightRibb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69F163-2018-45F9-9166-C9E3ABDEC6C7}">
      <dsp:nvSpPr>
        <dsp:cNvPr id="0" name=""/>
        <dsp:cNvSpPr/>
      </dsp:nvSpPr>
      <dsp:spPr>
        <a:xfrm>
          <a:off x="854258" y="756777"/>
          <a:ext cx="2349210" cy="13952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0452" rIns="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1. </a:t>
          </a:r>
          <a:r>
            <a:rPr lang="en-GB" sz="1700" b="1" i="0" kern="1200" dirty="0"/>
            <a:t>Passionate emotions are dangerous, causing people to act foolishly in fits of anger and exuberance.</a:t>
          </a:r>
          <a:endParaRPr lang="en-US" sz="1700" b="1" kern="1200" dirty="0"/>
        </a:p>
      </dsp:txBody>
      <dsp:txXfrm>
        <a:off x="854258" y="756777"/>
        <a:ext cx="2349210" cy="1395288"/>
      </dsp:txXfrm>
    </dsp:sp>
    <dsp:sp modelId="{580618F1-7F79-47FD-A337-3FFADC1079D1}">
      <dsp:nvSpPr>
        <dsp:cNvPr id="0" name=""/>
        <dsp:cNvSpPr/>
      </dsp:nvSpPr>
      <dsp:spPr>
        <a:xfrm>
          <a:off x="3559409" y="1212381"/>
          <a:ext cx="2776339" cy="139528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0452" rIns="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2. </a:t>
          </a:r>
          <a:r>
            <a:rPr lang="en-GB" sz="1700" b="1" i="0" kern="1200" dirty="0"/>
            <a:t>Emotions are critical for providing motivation, purpose and meaning in everyday life.</a:t>
          </a:r>
          <a:endParaRPr lang="en-US" sz="1700" b="1" kern="1200" dirty="0"/>
        </a:p>
      </dsp:txBody>
      <dsp:txXfrm>
        <a:off x="3559409" y="1212381"/>
        <a:ext cx="2776339" cy="13952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22609-E32F-4A70-9D6B-44B6E4B72BD9}">
      <dsp:nvSpPr>
        <dsp:cNvPr id="0" name=""/>
        <dsp:cNvSpPr/>
      </dsp:nvSpPr>
      <dsp:spPr>
        <a:xfrm>
          <a:off x="-3784624" y="-581310"/>
          <a:ext cx="4510938" cy="4510938"/>
        </a:xfrm>
        <a:prstGeom prst="blockArc">
          <a:avLst>
            <a:gd name="adj1" fmla="val 18900000"/>
            <a:gd name="adj2" fmla="val 2700000"/>
            <a:gd name="adj3" fmla="val 479"/>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C7A24D8-806F-46C5-9E5E-B61CEC643A63}">
      <dsp:nvSpPr>
        <dsp:cNvPr id="0" name=""/>
        <dsp:cNvSpPr/>
      </dsp:nvSpPr>
      <dsp:spPr>
        <a:xfrm>
          <a:off x="467070" y="334831"/>
          <a:ext cx="5180140" cy="6696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1545" tIns="76200" rIns="76200" bIns="76200" numCol="1" spcCol="1270" anchor="ctr" anchorCtr="0">
          <a:noAutofit/>
        </a:bodyPr>
        <a:lstStyle/>
        <a:p>
          <a:pPr marL="0" lvl="0" indent="0" algn="l" defTabSz="1333500">
            <a:lnSpc>
              <a:spcPct val="90000"/>
            </a:lnSpc>
            <a:spcBef>
              <a:spcPct val="0"/>
            </a:spcBef>
            <a:spcAft>
              <a:spcPct val="35000"/>
            </a:spcAft>
            <a:buNone/>
          </a:pPr>
          <a:r>
            <a:rPr lang="en-GB" sz="3000" kern="1200" dirty="0"/>
            <a:t>Ability model</a:t>
          </a:r>
        </a:p>
      </dsp:txBody>
      <dsp:txXfrm>
        <a:off x="467070" y="334831"/>
        <a:ext cx="5180140" cy="669663"/>
      </dsp:txXfrm>
    </dsp:sp>
    <dsp:sp modelId="{D20338D5-F679-4BF2-8BCA-FB4BD07C692A}">
      <dsp:nvSpPr>
        <dsp:cNvPr id="0" name=""/>
        <dsp:cNvSpPr/>
      </dsp:nvSpPr>
      <dsp:spPr>
        <a:xfrm>
          <a:off x="48530" y="251123"/>
          <a:ext cx="837079" cy="837079"/>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BA734AF-72C5-4FEA-9625-BB88CFDD2AD8}">
      <dsp:nvSpPr>
        <dsp:cNvPr id="0" name=""/>
        <dsp:cNvSpPr/>
      </dsp:nvSpPr>
      <dsp:spPr>
        <a:xfrm>
          <a:off x="710492" y="1339326"/>
          <a:ext cx="4936718" cy="669663"/>
        </a:xfrm>
        <a:prstGeom prst="rect">
          <a:avLst/>
        </a:prstGeom>
        <a:solidFill>
          <a:schemeClr val="accent3">
            <a:hueOff val="-568678"/>
            <a:satOff val="-2344"/>
            <a:lumOff val="-4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1545" tIns="76200" rIns="76200" bIns="76200" numCol="1" spcCol="1270" anchor="ctr" anchorCtr="0">
          <a:noAutofit/>
        </a:bodyPr>
        <a:lstStyle/>
        <a:p>
          <a:pPr marL="0" lvl="0" indent="0" algn="l" defTabSz="1333500">
            <a:lnSpc>
              <a:spcPct val="90000"/>
            </a:lnSpc>
            <a:spcBef>
              <a:spcPct val="0"/>
            </a:spcBef>
            <a:spcAft>
              <a:spcPct val="35000"/>
            </a:spcAft>
            <a:buNone/>
          </a:pPr>
          <a:r>
            <a:rPr lang="en-GB" sz="3000" kern="1200" dirty="0"/>
            <a:t>Trait model</a:t>
          </a:r>
        </a:p>
      </dsp:txBody>
      <dsp:txXfrm>
        <a:off x="710492" y="1339326"/>
        <a:ext cx="4936718" cy="669663"/>
      </dsp:txXfrm>
    </dsp:sp>
    <dsp:sp modelId="{3B52C4EF-AAA1-4747-BAE9-94160A6E4D78}">
      <dsp:nvSpPr>
        <dsp:cNvPr id="0" name=""/>
        <dsp:cNvSpPr/>
      </dsp:nvSpPr>
      <dsp:spPr>
        <a:xfrm>
          <a:off x="291953" y="1255618"/>
          <a:ext cx="837079" cy="837079"/>
        </a:xfrm>
        <a:prstGeom prst="ellipse">
          <a:avLst/>
        </a:prstGeom>
        <a:solidFill>
          <a:schemeClr val="lt1">
            <a:hueOff val="0"/>
            <a:satOff val="0"/>
            <a:lumOff val="0"/>
            <a:alphaOff val="0"/>
          </a:schemeClr>
        </a:solidFill>
        <a:ln w="12700" cap="flat" cmpd="sng" algn="ctr">
          <a:solidFill>
            <a:schemeClr val="accent3">
              <a:hueOff val="-568678"/>
              <a:satOff val="-2344"/>
              <a:lumOff val="-491"/>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FEF703-6CA8-4A35-8008-292D87DB26EB}">
      <dsp:nvSpPr>
        <dsp:cNvPr id="0" name=""/>
        <dsp:cNvSpPr/>
      </dsp:nvSpPr>
      <dsp:spPr>
        <a:xfrm>
          <a:off x="467070" y="2343821"/>
          <a:ext cx="5180140" cy="669663"/>
        </a:xfrm>
        <a:prstGeom prst="rect">
          <a:avLst/>
        </a:prstGeom>
        <a:solidFill>
          <a:schemeClr val="accent3">
            <a:hueOff val="-1137357"/>
            <a:satOff val="-4689"/>
            <a:lumOff val="-9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1545" tIns="76200" rIns="76200" bIns="76200" numCol="1" spcCol="1270" anchor="ctr" anchorCtr="0">
          <a:noAutofit/>
        </a:bodyPr>
        <a:lstStyle/>
        <a:p>
          <a:pPr marL="0" lvl="0" indent="0" algn="l" defTabSz="1333500">
            <a:lnSpc>
              <a:spcPct val="90000"/>
            </a:lnSpc>
            <a:spcBef>
              <a:spcPct val="0"/>
            </a:spcBef>
            <a:spcAft>
              <a:spcPct val="35000"/>
            </a:spcAft>
            <a:buNone/>
          </a:pPr>
          <a:r>
            <a:rPr lang="en-GB" sz="3000" kern="1200" dirty="0"/>
            <a:t>Mixed (integrative) model</a:t>
          </a:r>
        </a:p>
      </dsp:txBody>
      <dsp:txXfrm>
        <a:off x="467070" y="2343821"/>
        <a:ext cx="5180140" cy="669663"/>
      </dsp:txXfrm>
    </dsp:sp>
    <dsp:sp modelId="{9D2E2051-4516-44F7-A8A5-998430E99F06}">
      <dsp:nvSpPr>
        <dsp:cNvPr id="0" name=""/>
        <dsp:cNvSpPr/>
      </dsp:nvSpPr>
      <dsp:spPr>
        <a:xfrm>
          <a:off x="48530" y="2260113"/>
          <a:ext cx="837079" cy="837079"/>
        </a:xfrm>
        <a:prstGeom prst="ellipse">
          <a:avLst/>
        </a:prstGeom>
        <a:solidFill>
          <a:schemeClr val="lt1">
            <a:hueOff val="0"/>
            <a:satOff val="0"/>
            <a:lumOff val="0"/>
            <a:alphaOff val="0"/>
          </a:schemeClr>
        </a:solidFill>
        <a:ln w="12700" cap="flat" cmpd="sng" algn="ctr">
          <a:solidFill>
            <a:schemeClr val="accent3">
              <a:hueOff val="-1137357"/>
              <a:satOff val="-4689"/>
              <a:lumOff val="-983"/>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8096E9-E2AD-43B7-90D7-BC6069E946CF}">
      <dsp:nvSpPr>
        <dsp:cNvPr id="0" name=""/>
        <dsp:cNvSpPr/>
      </dsp:nvSpPr>
      <dsp:spPr>
        <a:xfrm>
          <a:off x="2973802" y="1568747"/>
          <a:ext cx="930096" cy="104879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b="0" kern="1200" dirty="0">
              <a:solidFill>
                <a:schemeClr val="tx2"/>
              </a:solidFill>
            </a:rPr>
            <a:t>Mayer, Salovey and Caruso (2004)</a:t>
          </a:r>
        </a:p>
      </dsp:txBody>
      <dsp:txXfrm>
        <a:off x="3019206" y="1614151"/>
        <a:ext cx="839288" cy="957982"/>
      </dsp:txXfrm>
    </dsp:sp>
    <dsp:sp modelId="{96144617-A58F-41ED-AB98-9A7B6F2CDA25}">
      <dsp:nvSpPr>
        <dsp:cNvPr id="0" name=""/>
        <dsp:cNvSpPr/>
      </dsp:nvSpPr>
      <dsp:spPr>
        <a:xfrm rot="16200000">
          <a:off x="3165232" y="1295129"/>
          <a:ext cx="547237" cy="0"/>
        </a:xfrm>
        <a:custGeom>
          <a:avLst/>
          <a:gdLst/>
          <a:ahLst/>
          <a:cxnLst/>
          <a:rect l="0" t="0" r="0" b="0"/>
          <a:pathLst>
            <a:path>
              <a:moveTo>
                <a:pt x="0" y="0"/>
              </a:moveTo>
              <a:lnTo>
                <a:pt x="547237" y="0"/>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FE1EE1-E58D-40A1-AE2E-53075A79A999}">
      <dsp:nvSpPr>
        <dsp:cNvPr id="0" name=""/>
        <dsp:cNvSpPr/>
      </dsp:nvSpPr>
      <dsp:spPr>
        <a:xfrm>
          <a:off x="2838422" y="-179347"/>
          <a:ext cx="1200857" cy="1200857"/>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2"/>
              </a:solidFill>
            </a:rPr>
            <a:t>Perceiving Emotions</a:t>
          </a:r>
        </a:p>
      </dsp:txBody>
      <dsp:txXfrm>
        <a:off x="2897043" y="-120726"/>
        <a:ext cx="1083615" cy="1083615"/>
      </dsp:txXfrm>
    </dsp:sp>
    <dsp:sp modelId="{8C530075-3DC3-4132-BC2A-D1739BBDC865}">
      <dsp:nvSpPr>
        <dsp:cNvPr id="0" name=""/>
        <dsp:cNvSpPr/>
      </dsp:nvSpPr>
      <dsp:spPr>
        <a:xfrm>
          <a:off x="3903899" y="2093142"/>
          <a:ext cx="606584" cy="0"/>
        </a:xfrm>
        <a:custGeom>
          <a:avLst/>
          <a:gdLst/>
          <a:ahLst/>
          <a:cxnLst/>
          <a:rect l="0" t="0" r="0" b="0"/>
          <a:pathLst>
            <a:path>
              <a:moveTo>
                <a:pt x="0" y="0"/>
              </a:moveTo>
              <a:lnTo>
                <a:pt x="606584" y="0"/>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6E303C2-2740-4284-81DB-1C263C350E21}">
      <dsp:nvSpPr>
        <dsp:cNvPr id="0" name=""/>
        <dsp:cNvSpPr/>
      </dsp:nvSpPr>
      <dsp:spPr>
        <a:xfrm>
          <a:off x="4510483" y="1492714"/>
          <a:ext cx="1200857" cy="1200857"/>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2"/>
              </a:solidFill>
            </a:rPr>
            <a:t>Facilitating Emotions</a:t>
          </a:r>
        </a:p>
      </dsp:txBody>
      <dsp:txXfrm>
        <a:off x="4569104" y="1551335"/>
        <a:ext cx="1083615" cy="1083615"/>
      </dsp:txXfrm>
    </dsp:sp>
    <dsp:sp modelId="{7E8880D8-EA4E-4DE6-BFC9-A0C174CC734E}">
      <dsp:nvSpPr>
        <dsp:cNvPr id="0" name=""/>
        <dsp:cNvSpPr/>
      </dsp:nvSpPr>
      <dsp:spPr>
        <a:xfrm rot="5400000">
          <a:off x="3165232" y="2891156"/>
          <a:ext cx="547237" cy="0"/>
        </a:xfrm>
        <a:custGeom>
          <a:avLst/>
          <a:gdLst/>
          <a:ahLst/>
          <a:cxnLst/>
          <a:rect l="0" t="0" r="0" b="0"/>
          <a:pathLst>
            <a:path>
              <a:moveTo>
                <a:pt x="0" y="0"/>
              </a:moveTo>
              <a:lnTo>
                <a:pt x="547237" y="0"/>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1A2D7EE-6634-439B-B273-8C2FEBBA0593}">
      <dsp:nvSpPr>
        <dsp:cNvPr id="0" name=""/>
        <dsp:cNvSpPr/>
      </dsp:nvSpPr>
      <dsp:spPr>
        <a:xfrm>
          <a:off x="2838422" y="3164775"/>
          <a:ext cx="1200857" cy="1200857"/>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2"/>
              </a:solidFill>
            </a:rPr>
            <a:t>Understanding Emotions</a:t>
          </a:r>
        </a:p>
      </dsp:txBody>
      <dsp:txXfrm>
        <a:off x="2897043" y="3223396"/>
        <a:ext cx="1083615" cy="1083615"/>
      </dsp:txXfrm>
    </dsp:sp>
    <dsp:sp modelId="{EB193350-7444-47F0-BED5-D1DD135AFE48}">
      <dsp:nvSpPr>
        <dsp:cNvPr id="0" name=""/>
        <dsp:cNvSpPr/>
      </dsp:nvSpPr>
      <dsp:spPr>
        <a:xfrm rot="10800000">
          <a:off x="2367218" y="2093143"/>
          <a:ext cx="606584" cy="0"/>
        </a:xfrm>
        <a:custGeom>
          <a:avLst/>
          <a:gdLst/>
          <a:ahLst/>
          <a:cxnLst/>
          <a:rect l="0" t="0" r="0" b="0"/>
          <a:pathLst>
            <a:path>
              <a:moveTo>
                <a:pt x="0" y="0"/>
              </a:moveTo>
              <a:lnTo>
                <a:pt x="606584" y="0"/>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CF996C-4D73-4A73-AED9-9487581E1450}">
      <dsp:nvSpPr>
        <dsp:cNvPr id="0" name=""/>
        <dsp:cNvSpPr/>
      </dsp:nvSpPr>
      <dsp:spPr>
        <a:xfrm>
          <a:off x="1166360" y="1492714"/>
          <a:ext cx="1200857" cy="1200857"/>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tx2"/>
              </a:solidFill>
            </a:rPr>
            <a:t>Managing Emotions</a:t>
          </a:r>
        </a:p>
      </dsp:txBody>
      <dsp:txXfrm>
        <a:off x="1224981" y="1551335"/>
        <a:ext cx="1083615" cy="10836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8BB17F-A8F9-447C-A18C-DA9059A51D01}">
      <dsp:nvSpPr>
        <dsp:cNvPr id="0" name=""/>
        <dsp:cNvSpPr/>
      </dsp:nvSpPr>
      <dsp:spPr>
        <a:xfrm>
          <a:off x="4992" y="1122144"/>
          <a:ext cx="2182939" cy="1309763"/>
        </a:xfrm>
        <a:prstGeom prst="roundRect">
          <a:avLst>
            <a:gd name="adj" fmla="val 1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Do we know what to do with our emotions?</a:t>
          </a:r>
          <a:endParaRPr lang="en-GB" sz="1900" kern="1200" dirty="0"/>
        </a:p>
      </dsp:txBody>
      <dsp:txXfrm>
        <a:off x="43354" y="1160506"/>
        <a:ext cx="2106215" cy="1233039"/>
      </dsp:txXfrm>
    </dsp:sp>
    <dsp:sp modelId="{46108ADE-F33B-455F-87C1-25F1490D73A3}">
      <dsp:nvSpPr>
        <dsp:cNvPr id="0" name=""/>
        <dsp:cNvSpPr/>
      </dsp:nvSpPr>
      <dsp:spPr>
        <a:xfrm>
          <a:off x="2406226" y="1506341"/>
          <a:ext cx="462783" cy="541369"/>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406226" y="1614615"/>
        <a:ext cx="323948" cy="324821"/>
      </dsp:txXfrm>
    </dsp:sp>
    <dsp:sp modelId="{D0EC6402-AA4D-4D76-BC5D-0DB4671BEF79}">
      <dsp:nvSpPr>
        <dsp:cNvPr id="0" name=""/>
        <dsp:cNvSpPr/>
      </dsp:nvSpPr>
      <dsp:spPr>
        <a:xfrm>
          <a:off x="3061108" y="1122144"/>
          <a:ext cx="2182939" cy="1309763"/>
        </a:xfrm>
        <a:prstGeom prst="roundRect">
          <a:avLst>
            <a:gd name="adj" fmla="val 10000"/>
          </a:avLst>
        </a:prstGeom>
        <a:solidFill>
          <a:schemeClr val="accent2">
            <a:shade val="50000"/>
            <a:hueOff val="357918"/>
            <a:satOff val="-21360"/>
            <a:lumOff val="270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Can we prioritise what we pay attention to? React to?</a:t>
          </a:r>
          <a:endParaRPr lang="en-GB" sz="1900" kern="1200" dirty="0"/>
        </a:p>
      </dsp:txBody>
      <dsp:txXfrm>
        <a:off x="3099470" y="1160506"/>
        <a:ext cx="2106215" cy="1233039"/>
      </dsp:txXfrm>
    </dsp:sp>
    <dsp:sp modelId="{7A0FA5AC-203F-4B92-94A8-A754A04C236E}">
      <dsp:nvSpPr>
        <dsp:cNvPr id="0" name=""/>
        <dsp:cNvSpPr/>
      </dsp:nvSpPr>
      <dsp:spPr>
        <a:xfrm>
          <a:off x="5462341" y="1506341"/>
          <a:ext cx="462783" cy="541369"/>
        </a:xfrm>
        <a:prstGeom prst="rightArrow">
          <a:avLst>
            <a:gd name="adj1" fmla="val 60000"/>
            <a:gd name="adj2" fmla="val 50000"/>
          </a:avLst>
        </a:prstGeom>
        <a:solidFill>
          <a:schemeClr val="accent2">
            <a:shade val="90000"/>
            <a:hueOff val="476702"/>
            <a:satOff val="-28065"/>
            <a:lumOff val="2842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5462341" y="1614615"/>
        <a:ext cx="323948" cy="324821"/>
      </dsp:txXfrm>
    </dsp:sp>
    <dsp:sp modelId="{EEA1C0E0-A8B7-4998-A3E4-7512007EBB35}">
      <dsp:nvSpPr>
        <dsp:cNvPr id="0" name=""/>
        <dsp:cNvSpPr/>
      </dsp:nvSpPr>
      <dsp:spPr>
        <a:xfrm>
          <a:off x="6117223" y="1122144"/>
          <a:ext cx="2182939" cy="1309763"/>
        </a:xfrm>
        <a:prstGeom prst="roundRect">
          <a:avLst>
            <a:gd name="adj" fmla="val 10000"/>
          </a:avLst>
        </a:prstGeom>
        <a:solidFill>
          <a:schemeClr val="accent2">
            <a:shade val="50000"/>
            <a:hueOff val="715835"/>
            <a:satOff val="-42720"/>
            <a:lumOff val="540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Can we solve problems / make judgements using emotions?</a:t>
          </a:r>
          <a:endParaRPr lang="en-GB" sz="1900" kern="1200" dirty="0"/>
        </a:p>
      </dsp:txBody>
      <dsp:txXfrm>
        <a:off x="6155585" y="1160506"/>
        <a:ext cx="2106215" cy="1233039"/>
      </dsp:txXfrm>
    </dsp:sp>
    <dsp:sp modelId="{D32F1647-A556-4C6C-B635-3AECCF8426BA}">
      <dsp:nvSpPr>
        <dsp:cNvPr id="0" name=""/>
        <dsp:cNvSpPr/>
      </dsp:nvSpPr>
      <dsp:spPr>
        <a:xfrm>
          <a:off x="8518456" y="1506341"/>
          <a:ext cx="462783" cy="541369"/>
        </a:xfrm>
        <a:prstGeom prst="rightArrow">
          <a:avLst>
            <a:gd name="adj1" fmla="val 60000"/>
            <a:gd name="adj2" fmla="val 50000"/>
          </a:avLst>
        </a:prstGeom>
        <a:solidFill>
          <a:schemeClr val="accent2">
            <a:shade val="90000"/>
            <a:hueOff val="476702"/>
            <a:satOff val="-28065"/>
            <a:lumOff val="2842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8518456" y="1614615"/>
        <a:ext cx="323948" cy="324821"/>
      </dsp:txXfrm>
    </dsp:sp>
    <dsp:sp modelId="{A8FCEA88-BC3D-4FAF-B512-110AF24D0FF4}">
      <dsp:nvSpPr>
        <dsp:cNvPr id="0" name=""/>
        <dsp:cNvSpPr/>
      </dsp:nvSpPr>
      <dsp:spPr>
        <a:xfrm>
          <a:off x="9173338" y="1122144"/>
          <a:ext cx="2182939" cy="1309763"/>
        </a:xfrm>
        <a:prstGeom prst="roundRect">
          <a:avLst>
            <a:gd name="adj" fmla="val 10000"/>
          </a:avLst>
        </a:prstGeom>
        <a:solidFill>
          <a:schemeClr val="accent2">
            <a:shade val="50000"/>
            <a:hueOff val="357918"/>
            <a:satOff val="-21360"/>
            <a:lumOff val="270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Can we remain resilient in the face of difficult emotions?</a:t>
          </a:r>
        </a:p>
      </dsp:txBody>
      <dsp:txXfrm>
        <a:off x="9211700" y="1160506"/>
        <a:ext cx="2106215" cy="12330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2A166F-9338-4D07-9A6B-2C4594E83041}">
      <dsp:nvSpPr>
        <dsp:cNvPr id="0" name=""/>
        <dsp:cNvSpPr/>
      </dsp:nvSpPr>
      <dsp:spPr>
        <a:xfrm>
          <a:off x="1125593" y="-68114"/>
          <a:ext cx="3637647" cy="3637647"/>
        </a:xfrm>
        <a:prstGeom prst="circularArrow">
          <a:avLst>
            <a:gd name="adj1" fmla="val 4668"/>
            <a:gd name="adj2" fmla="val 272909"/>
            <a:gd name="adj3" fmla="val 13013157"/>
            <a:gd name="adj4" fmla="val 17908168"/>
            <a:gd name="adj5" fmla="val 484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F408D-C463-4907-AF39-A895E30AC3F4}">
      <dsp:nvSpPr>
        <dsp:cNvPr id="0" name=""/>
        <dsp:cNvSpPr/>
      </dsp:nvSpPr>
      <dsp:spPr>
        <a:xfrm>
          <a:off x="1789941" y="566"/>
          <a:ext cx="2308952" cy="115447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Self-awareness</a:t>
          </a:r>
        </a:p>
      </dsp:txBody>
      <dsp:txXfrm>
        <a:off x="1846298" y="56923"/>
        <a:ext cx="2196238" cy="1041762"/>
      </dsp:txXfrm>
    </dsp:sp>
    <dsp:sp modelId="{243413AA-C286-4CA7-A452-CBBA4AAC5E38}">
      <dsp:nvSpPr>
        <dsp:cNvPr id="0" name=""/>
        <dsp:cNvSpPr/>
      </dsp:nvSpPr>
      <dsp:spPr>
        <a:xfrm>
          <a:off x="3096098" y="1306723"/>
          <a:ext cx="2308952" cy="1154476"/>
        </a:xfrm>
        <a:prstGeom prst="roundRect">
          <a:avLst/>
        </a:prstGeom>
        <a:solidFill>
          <a:schemeClr val="accent2">
            <a:hueOff val="-279374"/>
            <a:satOff val="-3219"/>
            <a:lumOff val="7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Self-regulation</a:t>
          </a:r>
        </a:p>
      </dsp:txBody>
      <dsp:txXfrm>
        <a:off x="3152455" y="1363080"/>
        <a:ext cx="2196238" cy="1041762"/>
      </dsp:txXfrm>
    </dsp:sp>
    <dsp:sp modelId="{011EC07F-090D-4407-B86B-4D442851E9E1}">
      <dsp:nvSpPr>
        <dsp:cNvPr id="0" name=""/>
        <dsp:cNvSpPr/>
      </dsp:nvSpPr>
      <dsp:spPr>
        <a:xfrm>
          <a:off x="1789941" y="2612881"/>
          <a:ext cx="2308952" cy="1154476"/>
        </a:xfrm>
        <a:prstGeom prst="roundRect">
          <a:avLst/>
        </a:prstGeom>
        <a:solidFill>
          <a:schemeClr val="accent2">
            <a:hueOff val="-558749"/>
            <a:satOff val="-6439"/>
            <a:lumOff val="14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Social awareness</a:t>
          </a:r>
        </a:p>
      </dsp:txBody>
      <dsp:txXfrm>
        <a:off x="1846298" y="2669238"/>
        <a:ext cx="2196238" cy="1041762"/>
      </dsp:txXfrm>
    </dsp:sp>
    <dsp:sp modelId="{7188B96B-DA81-430A-80EA-C3380A0056F9}">
      <dsp:nvSpPr>
        <dsp:cNvPr id="0" name=""/>
        <dsp:cNvSpPr/>
      </dsp:nvSpPr>
      <dsp:spPr>
        <a:xfrm>
          <a:off x="483784" y="1306723"/>
          <a:ext cx="2308952" cy="1154476"/>
        </a:xfrm>
        <a:prstGeom prst="roundRect">
          <a:avLst/>
        </a:prstGeom>
        <a:solidFill>
          <a:schemeClr val="accent2">
            <a:hueOff val="-838123"/>
            <a:satOff val="-9658"/>
            <a:lumOff val="21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Social skills</a:t>
          </a:r>
        </a:p>
      </dsp:txBody>
      <dsp:txXfrm>
        <a:off x="540141" y="1363080"/>
        <a:ext cx="2196238" cy="10417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2A166F-9338-4D07-9A6B-2C4594E83041}">
      <dsp:nvSpPr>
        <dsp:cNvPr id="0" name=""/>
        <dsp:cNvSpPr/>
      </dsp:nvSpPr>
      <dsp:spPr>
        <a:xfrm>
          <a:off x="1429149" y="-40344"/>
          <a:ext cx="2420760" cy="2420760"/>
        </a:xfrm>
        <a:prstGeom prst="circularArrow">
          <a:avLst>
            <a:gd name="adj1" fmla="val 4668"/>
            <a:gd name="adj2" fmla="val 272909"/>
            <a:gd name="adj3" fmla="val 13056108"/>
            <a:gd name="adj4" fmla="val 17879581"/>
            <a:gd name="adj5" fmla="val 484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F408D-C463-4907-AF39-A895E30AC3F4}">
      <dsp:nvSpPr>
        <dsp:cNvPr id="0" name=""/>
        <dsp:cNvSpPr/>
      </dsp:nvSpPr>
      <dsp:spPr>
        <a:xfrm>
          <a:off x="1880407" y="1033"/>
          <a:ext cx="1518244" cy="75912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Self-awareness</a:t>
          </a:r>
        </a:p>
      </dsp:txBody>
      <dsp:txXfrm>
        <a:off x="1917464" y="38090"/>
        <a:ext cx="1444130" cy="685008"/>
      </dsp:txXfrm>
    </dsp:sp>
    <dsp:sp modelId="{243413AA-C286-4CA7-A452-CBBA4AAC5E38}">
      <dsp:nvSpPr>
        <dsp:cNvPr id="0" name=""/>
        <dsp:cNvSpPr/>
      </dsp:nvSpPr>
      <dsp:spPr>
        <a:xfrm>
          <a:off x="2749620" y="870247"/>
          <a:ext cx="1518244" cy="759122"/>
        </a:xfrm>
        <a:prstGeom prst="roundRect">
          <a:avLst/>
        </a:prstGeom>
        <a:solidFill>
          <a:schemeClr val="accent2">
            <a:hueOff val="-279374"/>
            <a:satOff val="-3219"/>
            <a:lumOff val="7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Self-regulation</a:t>
          </a:r>
        </a:p>
      </dsp:txBody>
      <dsp:txXfrm>
        <a:off x="2786677" y="907304"/>
        <a:ext cx="1444130" cy="685008"/>
      </dsp:txXfrm>
    </dsp:sp>
    <dsp:sp modelId="{011EC07F-090D-4407-B86B-4D442851E9E1}">
      <dsp:nvSpPr>
        <dsp:cNvPr id="0" name=""/>
        <dsp:cNvSpPr/>
      </dsp:nvSpPr>
      <dsp:spPr>
        <a:xfrm>
          <a:off x="1880407" y="1739461"/>
          <a:ext cx="1518244" cy="759122"/>
        </a:xfrm>
        <a:prstGeom prst="roundRect">
          <a:avLst/>
        </a:prstGeom>
        <a:solidFill>
          <a:schemeClr val="accent2">
            <a:hueOff val="-558749"/>
            <a:satOff val="-6439"/>
            <a:lumOff val="14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Social awareness</a:t>
          </a:r>
        </a:p>
      </dsp:txBody>
      <dsp:txXfrm>
        <a:off x="1917464" y="1776518"/>
        <a:ext cx="1444130" cy="685008"/>
      </dsp:txXfrm>
    </dsp:sp>
    <dsp:sp modelId="{7188B96B-DA81-430A-80EA-C3380A0056F9}">
      <dsp:nvSpPr>
        <dsp:cNvPr id="0" name=""/>
        <dsp:cNvSpPr/>
      </dsp:nvSpPr>
      <dsp:spPr>
        <a:xfrm>
          <a:off x="1011193" y="870247"/>
          <a:ext cx="1518244" cy="759122"/>
        </a:xfrm>
        <a:prstGeom prst="roundRect">
          <a:avLst/>
        </a:prstGeom>
        <a:solidFill>
          <a:schemeClr val="accent2">
            <a:hueOff val="-838123"/>
            <a:satOff val="-9658"/>
            <a:lumOff val="21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Social skills</a:t>
          </a:r>
        </a:p>
      </dsp:txBody>
      <dsp:txXfrm>
        <a:off x="1048250" y="907304"/>
        <a:ext cx="1444130" cy="685008"/>
      </dsp:txXfrm>
    </dsp:sp>
  </dsp:spTree>
</dsp:drawing>
</file>

<file path=ppt/diagrams/layout1.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E0FB93-E5A0-4EFF-86AE-387B4B29CCD9}" type="datetimeFigureOut">
              <a:rPr lang="en-GB" smtClean="0"/>
              <a:t>13/11/2024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1CDCB4-8101-4890-A040-A0CE072AA270}" type="slidenum">
              <a:rPr lang="en-GB" smtClean="0"/>
              <a:t>‹#›</a:t>
            </a:fld>
            <a:endParaRPr lang="en-GB"/>
          </a:p>
        </p:txBody>
      </p:sp>
    </p:spTree>
    <p:extLst>
      <p:ext uri="{BB962C8B-B14F-4D97-AF65-F5344CB8AC3E}">
        <p14:creationId xmlns:p14="http://schemas.microsoft.com/office/powerpoint/2010/main" val="27620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sz="1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So before we delve into defining EI, let’s explore what EI is not. So first of all, emotional intelligence is not general intelligence – or what we may call IQ. Emotional intelligence is a non-cognitive aspect of intelligence and is related to the way in which we engage with, and understand, emotionally salient information.</a:t>
            </a:r>
          </a:p>
          <a:p>
            <a:pPr marL="0" indent="0">
              <a:buFont typeface="Arial" panose="020B0604020202020204" pitchFamily="34" charset="0"/>
              <a:buNone/>
            </a:pPr>
            <a:endParaRPr lang="en-US" sz="12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0" indent="0">
              <a:buFont typeface="Arial" panose="020B0604020202020204" pitchFamily="34" charset="0"/>
              <a:buNone/>
            </a:pPr>
            <a:r>
              <a:rPr lang="en-US" sz="1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So in the intelligence lecture I talked about the differentiation between what can be referred to as hot and cool intelligences. Cool intelligences include the cognitive intelligences, what we generally know and understand to be typical intelligence, whereas emotional intelligence falls into the category of a hot intelligence. It is a type of intelligence that, again, encompasses our abilities that involve emotionally-salient information</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6109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sz="1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Emotional intelligence can be defined as the ability to understand our own emotions and those of the people around us. This is the most basic definition that can encapsulate what EI is – it is basically about how we can understand emotions – of our own and of other people. The theory of emotional intelligence was introduced by Peter Salovey and John Mayer in the 1990s, and was then further developed and brought to the lay public by Daniel Goleman who wrote a book titled Emotional Intelligence which boomed EI into the public sphere.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7196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sz="1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Goleman identified four components of emotional intelligence. These were self awareness –our ability to recognise our own emotional state. Self management – the ability to regulate our own emotions. Empathy – ability to understand another persons emotional state. And relationship management – how we use emotional intelligence to collaborate effectively and to manage conflict with others.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1137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Before I go into detail on each of the three models, it is worth bearing in mind that all three consider the fact that EI includes abilities </a:t>
            </a:r>
            <a:r>
              <a:rPr lang="en-US" altLang="en-US" sz="1200" i="0" dirty="0">
                <a:solidFill>
                  <a:schemeClr val="tx1">
                    <a:lumMod val="50000"/>
                  </a:schemeClr>
                </a:solidFill>
                <a:latin typeface="TimesNewRoman" charset="0"/>
                <a:cs typeface="Times New Roman" pitchFamily="18" charset="0"/>
              </a:rPr>
              <a:t>such as being able to motivate oneself &amp; persist in the face of frustrations; to control impulse &amp; delay gratification; to regulate one’s moods and keep distress from swamping the ability to think; to empathize &amp; to hope</a:t>
            </a:r>
            <a:r>
              <a:rPr lang="en-GB" altLang="en-US" sz="1200" i="0" dirty="0">
                <a:solidFill>
                  <a:schemeClr val="tx1">
                    <a:lumMod val="50000"/>
                  </a:schemeClr>
                </a:solidFill>
                <a:latin typeface="Lato Light"/>
                <a:cs typeface="Times New Roman" pitchFamily="18" charset="0"/>
              </a:rPr>
              <a:t>.</a:t>
            </a:r>
            <a:endParaRPr lang="en-GB" i="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4271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err="1"/>
              <a:t>Ei</a:t>
            </a:r>
            <a:r>
              <a:rPr lang="en-GB" dirty="0"/>
              <a:t> is therefore considered to be a specific type of intelligence.</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There are three main theoretical approaches to explain EI – the ability model, the trait model, and the mixed or integrative model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6966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sz="1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Mayer and Salovey were the first researchers to produce a solid definition of what EI was – they were the first to note that this ‘thing’ is all about our ability to monitor our own and other people's feelings and emotions, and to differentiate among them and use the information to guide thinking and actions. This idea was born or developed from their thinking that EI was a subset of what Thorndike would have proposed was social intelligence – the ability to manage our social environment.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0434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According to the ability model, for a person to possess high emotional intelligence levels they are required to possess certain competencies – so consider this model as a model that assumes that EI is learned. Mayer Salovey and </a:t>
            </a:r>
            <a:r>
              <a:rPr lang="en-GB" dirty="0" err="1"/>
              <a:t>caruso</a:t>
            </a:r>
            <a:r>
              <a:rPr lang="en-GB" dirty="0"/>
              <a:t> proposed a four branch model of emotional intelligence. They later adapted the model and noted that the four branch approach had two clusters – experiential – the perceiving and facilitating branches, and strategic the understanding and managing branches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5624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The first branch in this model is perceiving emotions and is developed from the idea that in order to understand something, then we need to perceive or recognise it accurately.</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Within this branch it would be considered what we can recognise – so </a:t>
            </a:r>
            <a:r>
              <a:rPr lang="en-GB" dirty="0" err="1"/>
              <a:t>eg</a:t>
            </a:r>
            <a:r>
              <a:rPr lang="en-GB" dirty="0"/>
              <a:t> do we recognise when we or others are getting angry and can we express of respond to anger appropriately? In many cases, perception of emotion can be verbal, but it can also include non-verbal cues such as body language or facial expression, and even artefacts – for example the ability to sense the tone of an email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7516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After accurately recognising emotion, we needs to know what to do with that information – how to use emotions to promote our thinking and cognitive activity and to recognise the </a:t>
            </a:r>
            <a:r>
              <a:rPr lang="en-GB" dirty="0" err="1"/>
              <a:t>infleucen</a:t>
            </a:r>
            <a:r>
              <a:rPr lang="en-GB" dirty="0"/>
              <a:t> that emotions can have on our behaviour – how certain moods may be more helpful in certain situations.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At this stage, consideration would be made to whether we know what to do with our emotions, and what ability we have to prioritise what we pay attention to, but also react to. Consider the fact that we generally tend to respond emotionally to things that garner our attention – whether that be for a good reason or a bad reason – so this branch of EI includes the ability to solve problems or make judgements using emotions and remaining resilient in the fact of somewhat difficult emotions if they arise.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95283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The emotions that we perceive can carry a wide variety of meanings. This branch considers whether we have the ability to discern between, what can be, subtle differences in emotional states – </a:t>
            </a:r>
            <a:r>
              <a:rPr lang="en-GB" dirty="0" err="1"/>
              <a:t>eg</a:t>
            </a:r>
            <a:r>
              <a:rPr lang="en-GB" dirty="0"/>
              <a:t> the difference between hate and dislike. Also whether we have the capacity to understand that emotions can be made up of multiple components – do we recognise that someone displaying contempt is displaying a combination of disgust and anger? - as well as the behaviours that are associated with those emotions. For example, if someone is expressing anger towards you, it could be made up of a number of different emotional states that make the person exhibit a number of behaviours – so say it is a boss who is ‘angry’ at you and is displaying this by shouting – it could be because you haven’t done something right or they’re not happy with your work, it could be because they’ve had a difficult morning at home or with something else at work, or it could be something entirely different.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87640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And finally – managing emotions. This is the highest level of EI according to the ability model and is related to our ability to recognise when our emotions are appropriate, or when they are driving our behaviour. So for example if you are angry with a partner and then go to work and snap at a customer at work, the consideration here would be whether you could recognise that the act of speaking down to another person is being driven by your anger that has arisen from a completely different situation, and in this scenario is not appropriate.</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Also considered within this branch are whether we can use our emotions to grow and be open to the lessons that we can learn from emotions (ours and other peoples). And finally then recognition of when and how our emotions influence us (be that for better or worse).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49605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emotional intelligence as an ability is widely assessed using the Mayer-Salovey-Caruso Emotional intelligence test V2 (MSCEIT 2.0)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09130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The MSCEIT measures individual responses and then </a:t>
            </a:r>
            <a:r>
              <a:rPr lang="en-GB" dirty="0" err="1"/>
              <a:t>comares</a:t>
            </a:r>
            <a:r>
              <a:rPr lang="en-GB" dirty="0"/>
              <a:t> them with expert responses. The whole scale has 141 items that are divided into 8 tasks that measure the four branches of EI.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08795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Branch 1 = perceiving</a:t>
            </a:r>
          </a:p>
          <a:p>
            <a:r>
              <a:rPr lang="en-GB" dirty="0"/>
              <a:t>Branch 2 = facilitating</a:t>
            </a:r>
          </a:p>
          <a:p>
            <a:r>
              <a:rPr lang="en-GB" dirty="0"/>
              <a:t>Branch 3 = understanding</a:t>
            </a:r>
          </a:p>
          <a:p>
            <a:r>
              <a:rPr lang="en-GB" dirty="0"/>
              <a:t>Branch 4 = managing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90422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The trait model </a:t>
            </a:r>
            <a:r>
              <a:rPr lang="en-GB" sz="1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breaks from the idea that EI is based upon abilities. </a:t>
            </a:r>
            <a:r>
              <a:rPr lang="en-GB" b="0" i="0" dirty="0">
                <a:solidFill>
                  <a:srgbClr val="3A343A"/>
                </a:solidFill>
                <a:effectLst/>
                <a:latin typeface="Europa"/>
              </a:rPr>
              <a:t>It argues that people have </a:t>
            </a:r>
            <a:r>
              <a:rPr lang="en-GB" b="1" i="0" dirty="0">
                <a:solidFill>
                  <a:srgbClr val="3A343A"/>
                </a:solidFill>
                <a:effectLst/>
                <a:latin typeface="Europa"/>
              </a:rPr>
              <a:t>emotional self-perceptions and traits</a:t>
            </a:r>
            <a:r>
              <a:rPr lang="en-GB" b="0" i="0" dirty="0">
                <a:solidFill>
                  <a:srgbClr val="3A343A"/>
                </a:solidFill>
                <a:effectLst/>
                <a:latin typeface="Europa"/>
              </a:rPr>
              <a:t> that form part of their personality. These are self-identified by the person rather than scientifically measured and might include self-identifying levels of assertiveness, self-esteem and happiness, for example.</a:t>
            </a:r>
            <a:endParaRPr lang="en-GB" i="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14976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err="1"/>
              <a:t>Ei</a:t>
            </a:r>
            <a:r>
              <a:rPr lang="en-GB" dirty="0"/>
              <a:t> is proposed to be based upon innate abilities in this model. Rather than abilities skills or competencies that can be learned, trait EI is said to concern individuals perceptions of their own emotional world, and these perceptions can be assessed using a self-report questionnaire developed by </a:t>
            </a:r>
            <a:r>
              <a:rPr lang="en-GB" dirty="0" err="1"/>
              <a:t>Petrdes</a:t>
            </a:r>
            <a:r>
              <a:rPr lang="en-GB" dirty="0"/>
              <a:t> and Furnham called the Trait Emotional Intelligence Questionnaire – or the </a:t>
            </a:r>
            <a:r>
              <a:rPr lang="en-GB" dirty="0" err="1"/>
              <a:t>TEIQue</a:t>
            </a:r>
            <a:r>
              <a:rPr lang="en-GB" dirty="0"/>
              <a:t>.</a:t>
            </a:r>
            <a:endParaRPr lang="en-GB" i="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50808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err="1">
                <a:solidFill>
                  <a:srgbClr val="3A343A"/>
                </a:solidFill>
                <a:effectLst/>
                <a:latin typeface="Europa"/>
              </a:rPr>
              <a:t>Petrides</a:t>
            </a:r>
            <a:r>
              <a:rPr lang="en-GB" b="0" i="0" dirty="0">
                <a:solidFill>
                  <a:srgbClr val="3A343A"/>
                </a:solidFill>
                <a:effectLst/>
                <a:latin typeface="Europa"/>
              </a:rPr>
              <a:t> formulated the </a:t>
            </a:r>
            <a:r>
              <a:rPr lang="en-GB" b="0" i="0" dirty="0" err="1">
                <a:solidFill>
                  <a:srgbClr val="3A343A"/>
                </a:solidFill>
                <a:effectLst/>
                <a:latin typeface="Europa"/>
              </a:rPr>
              <a:t>TEIQue</a:t>
            </a:r>
            <a:r>
              <a:rPr lang="en-GB" b="0" i="0" dirty="0">
                <a:solidFill>
                  <a:srgbClr val="3A343A"/>
                </a:solidFill>
                <a:effectLst/>
                <a:latin typeface="Europa"/>
              </a:rPr>
              <a:t>, which aims to provide a comprehensive coverage of emotion-related aspects of personality, such as how well we understand our own emotions, react to pressure and manage our relationships.</a:t>
            </a:r>
          </a:p>
          <a:p>
            <a:pPr algn="l"/>
            <a:r>
              <a:rPr lang="en-GB" b="0" i="0" dirty="0">
                <a:solidFill>
                  <a:srgbClr val="3A343A"/>
                </a:solidFill>
                <a:effectLst/>
                <a:latin typeface="Europa"/>
              </a:rPr>
              <a:t>Trait emotional intelligence measures help us to answer such questions as: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43A"/>
                </a:solidFill>
                <a:effectLst/>
                <a:latin typeface="Europa"/>
              </a:rPr>
              <a:t>How do we react under pressure?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rPr>
              <a:t>How well do we understand our own emotions?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43A"/>
                </a:solidFill>
                <a:effectLst/>
                <a:latin typeface="Europa"/>
              </a:rPr>
              <a:t>Can we control our impulses under stress?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43A"/>
                </a:solidFill>
                <a:effectLst/>
                <a:latin typeface="Europa"/>
              </a:rPr>
              <a:t>How self-motivated and adaptable are we?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43A"/>
                </a:solidFill>
                <a:effectLst/>
                <a:latin typeface="Europa"/>
              </a:rPr>
              <a:t>Can we cope with sudden emotional demands?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43A"/>
                </a:solidFill>
                <a:effectLst/>
                <a:latin typeface="Europa"/>
              </a:rPr>
              <a:t>How aware are we of our strengths and limitations?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02853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b="0" i="0" dirty="0">
              <a:solidFill>
                <a:srgbClr val="3A343A"/>
              </a:solidFill>
              <a:effectLst/>
              <a:latin typeface="Europa"/>
            </a:endParaRPr>
          </a:p>
          <a:p>
            <a:pPr algn="l"/>
            <a:r>
              <a:rPr lang="en-GB" b="0" i="0" dirty="0">
                <a:solidFill>
                  <a:srgbClr val="3A343A"/>
                </a:solidFill>
                <a:effectLst/>
                <a:latin typeface="Europa"/>
              </a:rPr>
              <a:t>In order to address questions such as these, there are four main facets (elements) of the </a:t>
            </a:r>
            <a:r>
              <a:rPr lang="en-GB" b="0" i="0" dirty="0" err="1">
                <a:solidFill>
                  <a:srgbClr val="3A343A"/>
                </a:solidFill>
                <a:effectLst/>
                <a:latin typeface="Europa"/>
              </a:rPr>
              <a:t>TEIQue</a:t>
            </a:r>
            <a:r>
              <a:rPr lang="en-GB" b="0" i="0" dirty="0">
                <a:solidFill>
                  <a:srgbClr val="3A343A"/>
                </a:solidFill>
                <a:effectLst/>
                <a:latin typeface="Europa"/>
              </a:rPr>
              <a:t>:</a:t>
            </a:r>
          </a:p>
          <a:p>
            <a:pPr marL="0" indent="0">
              <a:buFont typeface="Arial" panose="020B0604020202020204" pitchFamily="34" charset="0"/>
              <a:buNone/>
            </a:pPr>
            <a:endParaRPr lang="en-GB" dirty="0"/>
          </a:p>
          <a:p>
            <a:pPr marL="0" indent="0">
              <a:buFont typeface="Arial" panose="020B0604020202020204" pitchFamily="34" charset="0"/>
              <a:buNone/>
            </a:pPr>
            <a:r>
              <a:rPr lang="en-GB" b="1" i="0" dirty="0">
                <a:solidFill>
                  <a:srgbClr val="3A343A"/>
                </a:solidFill>
                <a:effectLst/>
                <a:latin typeface="Europa"/>
              </a:rPr>
              <a:t>Wellbeing</a:t>
            </a:r>
            <a:r>
              <a:rPr lang="en-GB" b="0" i="0" dirty="0">
                <a:solidFill>
                  <a:srgbClr val="3A343A"/>
                </a:solidFill>
                <a:effectLst/>
                <a:latin typeface="Europa"/>
              </a:rPr>
              <a:t> represented by: happiness, optimism and self-esteem</a:t>
            </a:r>
          </a:p>
          <a:p>
            <a:pPr marL="0" indent="0">
              <a:buFont typeface="Arial" panose="020B0604020202020204" pitchFamily="34" charset="0"/>
              <a:buNone/>
            </a:pPr>
            <a:r>
              <a:rPr lang="en-GB" b="1" i="0" dirty="0">
                <a:solidFill>
                  <a:srgbClr val="3A343A"/>
                </a:solidFill>
                <a:effectLst/>
                <a:latin typeface="Europa"/>
              </a:rPr>
              <a:t>Self-control</a:t>
            </a:r>
            <a:r>
              <a:rPr lang="en-GB" b="0" i="0" dirty="0">
                <a:solidFill>
                  <a:srgbClr val="3A343A"/>
                </a:solidFill>
                <a:effectLst/>
                <a:latin typeface="Europa"/>
              </a:rPr>
              <a:t> represented by: emotional regulation, impulse control and stress management</a:t>
            </a:r>
          </a:p>
          <a:p>
            <a:pPr marL="0" indent="0">
              <a:buFont typeface="Arial" panose="020B0604020202020204" pitchFamily="34" charset="0"/>
              <a:buNone/>
            </a:pPr>
            <a:r>
              <a:rPr lang="en-GB" b="1" i="0" dirty="0">
                <a:solidFill>
                  <a:srgbClr val="3A343A"/>
                </a:solidFill>
                <a:effectLst/>
                <a:latin typeface="Europa"/>
              </a:rPr>
              <a:t>Emotionality</a:t>
            </a:r>
            <a:r>
              <a:rPr lang="en-GB" b="0" i="0" dirty="0">
                <a:solidFill>
                  <a:srgbClr val="3A343A"/>
                </a:solidFill>
                <a:effectLst/>
                <a:latin typeface="Europa"/>
              </a:rPr>
              <a:t> represented by: empathy, emotion perception, emotion expression and relationships</a:t>
            </a:r>
          </a:p>
          <a:p>
            <a:pPr marL="0" indent="0">
              <a:buFont typeface="Arial" panose="020B0604020202020204" pitchFamily="34" charset="0"/>
              <a:buNone/>
            </a:pPr>
            <a:r>
              <a:rPr lang="en-GB" b="1" i="0" dirty="0">
                <a:solidFill>
                  <a:srgbClr val="3A343A"/>
                </a:solidFill>
                <a:effectLst/>
                <a:latin typeface="Europa"/>
              </a:rPr>
              <a:t>Sociability</a:t>
            </a:r>
            <a:r>
              <a:rPr lang="en-GB" b="0" i="0" dirty="0">
                <a:solidFill>
                  <a:srgbClr val="3A343A"/>
                </a:solidFill>
                <a:effectLst/>
                <a:latin typeface="Europa"/>
              </a:rPr>
              <a:t> represented by: emotional management, assertiveness and social awareness</a:t>
            </a:r>
          </a:p>
          <a:p>
            <a:pPr marL="0" indent="0">
              <a:buFont typeface="Arial" panose="020B0604020202020204" pitchFamily="34" charset="0"/>
              <a:buNone/>
            </a:pPr>
            <a:endParaRPr lang="en-GB" b="0" i="0" dirty="0">
              <a:solidFill>
                <a:srgbClr val="3A343A"/>
              </a:solidFill>
              <a:effectLst/>
              <a:latin typeface="Europa"/>
            </a:endParaRPr>
          </a:p>
          <a:p>
            <a:pPr marL="0" indent="0">
              <a:buFont typeface="Arial" panose="020B0604020202020204" pitchFamily="34" charset="0"/>
              <a:buNone/>
            </a:pPr>
            <a:r>
              <a:rPr lang="en-GB" b="0" i="0" dirty="0">
                <a:solidFill>
                  <a:srgbClr val="3A343A"/>
                </a:solidFill>
                <a:effectLst/>
                <a:latin typeface="Europa"/>
              </a:rPr>
              <a:t>There are also two further independent facets, represented by </a:t>
            </a:r>
            <a:r>
              <a:rPr lang="en-GB" b="1" i="0" dirty="0">
                <a:solidFill>
                  <a:srgbClr val="3A343A"/>
                </a:solidFill>
                <a:effectLst/>
                <a:latin typeface="Europa"/>
              </a:rPr>
              <a:t>adaptability</a:t>
            </a:r>
            <a:r>
              <a:rPr lang="en-GB" b="0" i="0" dirty="0">
                <a:solidFill>
                  <a:srgbClr val="3A343A"/>
                </a:solidFill>
                <a:effectLst/>
                <a:latin typeface="Europa"/>
              </a:rPr>
              <a:t> and </a:t>
            </a:r>
            <a:r>
              <a:rPr lang="en-GB" b="1" i="0" dirty="0">
                <a:solidFill>
                  <a:srgbClr val="3A343A"/>
                </a:solidFill>
                <a:effectLst/>
                <a:latin typeface="Europa"/>
              </a:rPr>
              <a:t>self-motivation</a:t>
            </a:r>
            <a:r>
              <a:rPr lang="en-GB" b="0" i="0" dirty="0">
                <a:solidFill>
                  <a:srgbClr val="3A343A"/>
                </a:solidFill>
                <a:effectLst/>
                <a:latin typeface="Europa"/>
              </a:rPr>
              <a: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81023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3A343A"/>
                </a:solidFill>
                <a:effectLst/>
                <a:latin typeface="Europa"/>
              </a:rPr>
              <a:t>Trait emotional intelligence contends that there are no right or wrong responses. For example, there can be a positive outcome for someone whose self esteem is high (satisfied with all aspects of life) and low (can perceive where there is room for improvement?). How do you view others with high or low scores? How might you be viewed by others with higher or lower scores than you?</a:t>
            </a:r>
          </a:p>
          <a:p>
            <a:pPr algn="l">
              <a:buFont typeface="Arial" panose="020B0604020202020204" pitchFamily="34" charset="0"/>
              <a:buChar char="•"/>
            </a:pPr>
            <a:r>
              <a:rPr lang="en-GB" b="0" i="0" dirty="0">
                <a:solidFill>
                  <a:srgbClr val="3A343A"/>
                </a:solidFill>
                <a:effectLst/>
                <a:latin typeface="Europa"/>
              </a:rPr>
              <a:t>It is possible that what happens to us during our life or that has an impact on our mood (among other things) can alter our emotional perceptions, and can potentially therefore have an influence on EI across the lifespan.</a:t>
            </a:r>
          </a:p>
          <a:p>
            <a:pPr algn="l">
              <a:buFont typeface="Arial" panose="020B0604020202020204" pitchFamily="34" charset="0"/>
              <a:buChar char="•"/>
            </a:pPr>
            <a:r>
              <a:rPr lang="en-GB" b="0" i="0" dirty="0">
                <a:solidFill>
                  <a:srgbClr val="3A343A"/>
                </a:solidFill>
                <a:effectLst/>
                <a:latin typeface="Europa"/>
              </a:rPr>
              <a:t> and we should consider How capable we are of recognising our traits?, as well as the consequences of this knowledge on our behaviour and relationships.</a:t>
            </a:r>
          </a:p>
          <a:p>
            <a:pPr algn="l"/>
            <a:endParaRPr lang="en-GB" b="0" i="0" dirty="0">
              <a:solidFill>
                <a:srgbClr val="3A343A"/>
              </a:solidFill>
              <a:effectLst/>
              <a:latin typeface="Europa"/>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79762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err="1"/>
              <a:t>Golemans</a:t>
            </a:r>
            <a:r>
              <a:rPr lang="en-GB" dirty="0"/>
              <a:t> model was designed after </a:t>
            </a:r>
            <a:r>
              <a:rPr lang="en-GB" dirty="0" err="1"/>
              <a:t>mayer</a:t>
            </a:r>
            <a:r>
              <a:rPr lang="en-GB" dirty="0"/>
              <a:t> and Salovey, but is probably more widely known. His mixed model of EI suggests, overall, that EI is combined of a number of different emotional intelligence qualities; these could include skills (such as being empathetic), and traits (such as being optimistic), but also include other qualities like being able to read facial expressions or being able to inspire other people.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Goleman wanted to explore the psychological basis for understanding </a:t>
            </a:r>
            <a:r>
              <a:rPr lang="en-GB" dirty="0" err="1"/>
              <a:t>emotiona</a:t>
            </a:r>
            <a:r>
              <a:rPr lang="en-GB" dirty="0"/>
              <a:t> and his work was largely based on his belief that our development of EI is linked to the amygdala. The amygdala forms part of the limbic system in our brain and is the part of the brain that is responsible for ‘fight or flight’ – our instinctive emotional responses to threat or challenge.</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92007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Calibri Light"/>
                <a:ea typeface="+mn-ea"/>
                <a:cs typeface="+mn-cs"/>
              </a:rPr>
              <a:t>Goleman developed a </a:t>
            </a:r>
            <a:r>
              <a:rPr lang="en-GB" sz="1200" b="1" i="0" kern="1200" dirty="0">
                <a:solidFill>
                  <a:schemeClr val="tx1"/>
                </a:solidFill>
                <a:effectLst/>
                <a:latin typeface="Calibri Light"/>
                <a:ea typeface="+mn-ea"/>
                <a:cs typeface="+mn-cs"/>
              </a:rPr>
              <a:t>four aspect mixed model</a:t>
            </a:r>
            <a:r>
              <a:rPr lang="en-GB" sz="1200" b="0" i="0" kern="1200" dirty="0">
                <a:solidFill>
                  <a:schemeClr val="tx1"/>
                </a:solidFill>
                <a:effectLst/>
                <a:latin typeface="Calibri Light"/>
                <a:ea typeface="+mn-ea"/>
                <a:cs typeface="+mn-cs"/>
              </a:rPr>
              <a:t> (originally a five level model that was reduced to four due to one level overlapping with others – that level was originally related using emotional states to pursue goals) that mirrors this development and draws on both ability and trait emotional intelligence in the following ways:</a:t>
            </a:r>
          </a:p>
          <a:p>
            <a:endParaRPr lang="en-GB" sz="1200" b="0" i="0" kern="1200" dirty="0">
              <a:solidFill>
                <a:schemeClr val="tx1"/>
              </a:solidFill>
              <a:effectLst/>
              <a:latin typeface="Calibri Light"/>
              <a:ea typeface="+mn-ea"/>
              <a:cs typeface="+mn-cs"/>
            </a:endParaRPr>
          </a:p>
          <a:p>
            <a:r>
              <a:rPr lang="en-GB" sz="1200" b="1" i="0" kern="1200" dirty="0">
                <a:solidFill>
                  <a:schemeClr val="tx1"/>
                </a:solidFill>
                <a:effectLst/>
                <a:latin typeface="Calibri Light"/>
                <a:ea typeface="+mn-ea"/>
                <a:cs typeface="+mn-cs"/>
              </a:rPr>
              <a:t>self-awareness</a:t>
            </a:r>
            <a:r>
              <a:rPr lang="en-GB" sz="1200" b="0" i="0" kern="1200" dirty="0">
                <a:solidFill>
                  <a:schemeClr val="tx1"/>
                </a:solidFill>
                <a:effectLst/>
                <a:latin typeface="Calibri Light"/>
                <a:ea typeface="+mn-ea"/>
                <a:cs typeface="+mn-cs"/>
              </a:rPr>
              <a:t> – we start to identify our own emotional states</a:t>
            </a:r>
          </a:p>
          <a:p>
            <a:endParaRPr lang="en-GB" sz="1200" b="0" i="0" kern="1200" dirty="0">
              <a:solidFill>
                <a:schemeClr val="tx1"/>
              </a:solidFill>
              <a:effectLst/>
              <a:latin typeface="Calibri Light"/>
              <a:ea typeface="+mn-ea"/>
              <a:cs typeface="+mn-cs"/>
            </a:endParaRPr>
          </a:p>
          <a:p>
            <a:r>
              <a:rPr lang="en-GB" sz="1200" b="1" i="0" kern="1200" dirty="0">
                <a:solidFill>
                  <a:schemeClr val="tx1"/>
                </a:solidFill>
                <a:effectLst/>
                <a:latin typeface="Calibri Light"/>
                <a:ea typeface="+mn-ea"/>
                <a:cs typeface="+mn-cs"/>
              </a:rPr>
              <a:t>self-regulation</a:t>
            </a:r>
            <a:r>
              <a:rPr lang="en-GB" sz="1200" b="0" i="0" kern="1200" dirty="0">
                <a:solidFill>
                  <a:schemeClr val="tx1"/>
                </a:solidFill>
                <a:effectLst/>
                <a:latin typeface="Calibri Light"/>
                <a:ea typeface="+mn-ea"/>
                <a:cs typeface="+mn-cs"/>
              </a:rPr>
              <a:t> – we develop the ability to manage our emotions</a:t>
            </a:r>
          </a:p>
          <a:p>
            <a:endParaRPr lang="en-GB" sz="1200" b="0" i="0" kern="1200" dirty="0">
              <a:solidFill>
                <a:schemeClr val="tx1"/>
              </a:solidFill>
              <a:effectLst/>
              <a:latin typeface="Calibri Light"/>
              <a:ea typeface="+mn-ea"/>
              <a:cs typeface="+mn-cs"/>
            </a:endParaRPr>
          </a:p>
          <a:p>
            <a:r>
              <a:rPr lang="en-GB" sz="1200" b="1" i="0" kern="1200" dirty="0">
                <a:solidFill>
                  <a:schemeClr val="tx1"/>
                </a:solidFill>
                <a:effectLst/>
                <a:latin typeface="Calibri Light"/>
                <a:ea typeface="+mn-ea"/>
                <a:cs typeface="+mn-cs"/>
              </a:rPr>
              <a:t>social awareness</a:t>
            </a:r>
            <a:r>
              <a:rPr lang="en-GB" sz="1200" b="0" i="0" kern="1200" dirty="0">
                <a:solidFill>
                  <a:schemeClr val="tx1"/>
                </a:solidFill>
                <a:effectLst/>
                <a:latin typeface="Calibri Light"/>
                <a:ea typeface="+mn-ea"/>
                <a:cs typeface="+mn-cs"/>
              </a:rPr>
              <a:t> – we develop the ability to assess and influence others’ emotions</a:t>
            </a:r>
          </a:p>
          <a:p>
            <a:endParaRPr lang="en-GB" sz="1200" b="0" i="0" kern="1200" dirty="0">
              <a:solidFill>
                <a:schemeClr val="tx1"/>
              </a:solidFill>
              <a:effectLst/>
              <a:latin typeface="Calibri Light"/>
              <a:ea typeface="+mn-ea"/>
              <a:cs typeface="+mn-cs"/>
            </a:endParaRPr>
          </a:p>
          <a:p>
            <a:r>
              <a:rPr lang="en-GB" sz="1200" b="1" i="0" kern="1200" dirty="0">
                <a:solidFill>
                  <a:schemeClr val="tx1"/>
                </a:solidFill>
                <a:effectLst/>
                <a:latin typeface="Calibri Light"/>
                <a:ea typeface="+mn-ea"/>
                <a:cs typeface="+mn-cs"/>
              </a:rPr>
              <a:t>social skills</a:t>
            </a:r>
            <a:r>
              <a:rPr lang="en-GB" sz="1200" b="0" i="0" kern="1200" dirty="0">
                <a:solidFill>
                  <a:schemeClr val="tx1"/>
                </a:solidFill>
                <a:effectLst/>
                <a:latin typeface="Calibri Light"/>
                <a:ea typeface="+mn-ea"/>
                <a:cs typeface="+mn-cs"/>
              </a:rPr>
              <a:t> – we develop the ability to sustain good interpersonal relationships</a:t>
            </a:r>
          </a:p>
          <a:p>
            <a:pPr algn="l"/>
            <a:endParaRPr lang="en-GB" b="0" i="0" dirty="0">
              <a:solidFill>
                <a:srgbClr val="3A343A"/>
              </a:solidFill>
              <a:effectLst/>
              <a:latin typeface="Europa"/>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8268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Calibri Light"/>
                <a:ea typeface="+mn-ea"/>
                <a:cs typeface="+mn-cs"/>
              </a:rPr>
              <a:t>This four level model can also be summarised in a grid that highlights the focus on four main aspects or sub-categories; recognition of emotions, regulation of emotions, personal competencies, and social competencies</a:t>
            </a:r>
          </a:p>
          <a:p>
            <a:pPr algn="l"/>
            <a:endParaRPr lang="en-GB" b="0" i="0" dirty="0">
              <a:solidFill>
                <a:srgbClr val="3A343A"/>
              </a:solidFill>
              <a:effectLst/>
              <a:latin typeface="Europa"/>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43A"/>
                </a:solidFill>
                <a:effectLst/>
                <a:latin typeface="Europa"/>
              </a:rPr>
              <a:t>Mixed EI as proposed by Goleman can be measured using the emotional and social competence inventory that was developed by Goleman in collaboration with Boyatzis and Hay group and was specifically developed to assess the emotional and social competencies that distinguish outstanding leaders- so used predominantly in the workplace</a:t>
            </a:r>
          </a:p>
          <a:p>
            <a:pPr algn="l"/>
            <a:endParaRPr lang="en-GB" b="0" i="0" dirty="0">
              <a:solidFill>
                <a:srgbClr val="3A343A"/>
              </a:solidFill>
              <a:effectLst/>
              <a:latin typeface="Europa"/>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41005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7" name="Text Box 1"/>
          <p:cNvSpPr txBox="1">
            <a:spLocks noGrp="1" noRot="1" noChangeAspect="1" noChangeArrowheads="1"/>
          </p:cNvSpPr>
          <p:nvPr>
            <p:ph type="sldImg"/>
          </p:nvPr>
        </p:nvSpPr>
        <p:spPr bwMode="auto">
          <a:xfrm>
            <a:off x="-16992600" y="-11796713"/>
            <a:ext cx="22159913" cy="12465051"/>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sp>
      <p:sp>
        <p:nvSpPr>
          <p:cNvPr id="24578" name="Text Box 2"/>
          <p:cNvSpPr txBox="1">
            <a:spLocks noGrp="1" noChangeArrowheads="1"/>
          </p:cNvSpPr>
          <p:nvPr>
            <p:ph type="body" idx="1"/>
          </p:nvPr>
        </p:nvSpPr>
        <p:spPr bwMode="auto">
          <a:xfrm>
            <a:off x="685800" y="4343400"/>
            <a:ext cx="5457825" cy="408622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3118203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ff1"/>
              </a:rPr>
              <a:t>Reuven Bar-On was interested in the role of emotions in social intelligence and believed that, based on evolutionary ideas, Emotions must have an adaptive value -&gt; e.g. understanding and expressing fear helps to protect others in the group.</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76163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A343A"/>
                </a:solidFill>
                <a:effectLst/>
                <a:latin typeface="Europa"/>
              </a:rPr>
              <a:t>competencies in the bar-on model are grouped into five main factors and are measured by the Bar-On </a:t>
            </a:r>
            <a:r>
              <a:rPr lang="en-GB" b="1" i="0" dirty="0">
                <a:solidFill>
                  <a:srgbClr val="3A343A"/>
                </a:solidFill>
                <a:effectLst/>
                <a:latin typeface="Europa"/>
              </a:rPr>
              <a:t>Emotional Quotient Inventory (EQ-</a:t>
            </a:r>
            <a:r>
              <a:rPr lang="en-GB" b="1" i="0" dirty="0" err="1">
                <a:solidFill>
                  <a:srgbClr val="3A343A"/>
                </a:solidFill>
                <a:effectLst/>
                <a:latin typeface="Europa"/>
              </a:rPr>
              <a:t>i</a:t>
            </a:r>
            <a:r>
              <a:rPr lang="en-GB" b="1" i="0" dirty="0">
                <a:solidFill>
                  <a:srgbClr val="3A343A"/>
                </a:solidFill>
                <a:effectLst/>
                <a:latin typeface="Europa"/>
              </a:rPr>
              <a:t>)</a:t>
            </a:r>
            <a:r>
              <a:rPr lang="en-GB" b="0" i="0" dirty="0">
                <a:solidFill>
                  <a:srgbClr val="3A343A"/>
                </a:solidFill>
                <a:effectLst/>
                <a:latin typeface="Europa"/>
              </a:rPr>
              <a:t>. The EQ-</a:t>
            </a:r>
            <a:r>
              <a:rPr lang="en-GB" b="0" i="0" dirty="0" err="1">
                <a:solidFill>
                  <a:srgbClr val="3A343A"/>
                </a:solidFill>
                <a:effectLst/>
                <a:latin typeface="Europa"/>
              </a:rPr>
              <a:t>i</a:t>
            </a:r>
            <a:r>
              <a:rPr lang="en-GB" b="0" i="0" dirty="0">
                <a:solidFill>
                  <a:srgbClr val="3A343A"/>
                </a:solidFill>
                <a:effectLst/>
                <a:latin typeface="Europa"/>
              </a:rPr>
              <a:t> contains 133 items in the form of short sentences and uses a five-point Likert scale by which participants answer on a scale of ‘very seldom or not true of me’ (1) to ‘very often true of me or true of me’ (5). The results can be computed into an EQ score on each of the five factors and each of the 15 sub-factors. I have included the 15 sub-factors on the next page.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44198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A343A"/>
              </a:solidFill>
              <a:effectLst/>
              <a:latin typeface="Europa"/>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37556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ff1"/>
              </a:rPr>
              <a:t>Overall, then, mixed models combine trait and ability models and tend to be based upon the need or want to explore which characteristics an emotionally intelligence person actually possesses, and these ideas/models seem to incorporate characteristics from other domains too, such as personality (e.g., sociability, etc)</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When it comes to using one of these measures to actually assess something in the real world – the EQ-</a:t>
            </a:r>
            <a:r>
              <a:rPr lang="en-GB" dirty="0" err="1"/>
              <a:t>i</a:t>
            </a:r>
            <a:r>
              <a:rPr lang="en-GB" dirty="0"/>
              <a:t> in particular has been shown to be able to predict general quality of life and leadership ability, and is also negatively predictive of depression and alexithymia. Breaking this down slightly – what this means is that people who possess high levels of emotional intelligence are more likely to have good quality of life and be better leaders, and those with higher EI are less likely to experience depression have less trouble with feeling emotions (alexithymia is a broad term that is used to describe problems with feeling emotions – its considered a personality trait that is characterised by an inability to identify or describe an emotion that is being experienced – for example, people with alexithymia often known they are experiencing AN emotion, but they can’t name which emotion it is.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3718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When comparing ability EI to IQ and personality, there are generally mixed judgements. Some authors conclude that </a:t>
            </a:r>
            <a:r>
              <a:rPr lang="en-GB" dirty="0" err="1"/>
              <a:t>Ei</a:t>
            </a:r>
            <a:r>
              <a:rPr lang="en-GB" dirty="0"/>
              <a:t> is related to cognitive ability but has not been found to be related to major personality traits, whilst others find the exact opposite – no relation to IQ is found but relation to a number of personality traits instead.</a:t>
            </a:r>
            <a:r>
              <a:rPr lang="en-US" sz="1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 Low levels of Ability-</a:t>
            </a:r>
            <a:r>
              <a:rPr lang="en-US" sz="1200"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Eihave</a:t>
            </a:r>
            <a:r>
              <a:rPr lang="en-US" sz="1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 been observed to be linked to both increased alcohol and illegal drug use in students, deviant behaviour and poorer relationship quality (Brackett et al., 2004)</a:t>
            </a:r>
          </a:p>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00687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when it comes to trait EI, there are only small to moderate associations found with cog ability, but trait EI has been found to be related to personality traits – namely positively related to extraversion and negatively related with neuroticism. This begs the question of whether EI is a distinct construct or whether it is an assessment of personality in another way than we already know of. </a:t>
            </a:r>
            <a:r>
              <a:rPr lang="en-US" sz="1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T-EI has also been found to be related to prosocial and antisocial tendencies, leadership, optimism and happiness (</a:t>
            </a:r>
            <a:r>
              <a:rPr lang="en-US" sz="1200"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Petrides</a:t>
            </a:r>
            <a:r>
              <a:rPr lang="en-US" sz="1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 2011)</a:t>
            </a:r>
          </a:p>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90931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8823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99090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94543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47252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M – manipulation </a:t>
            </a:r>
          </a:p>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68086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M – manipulation </a:t>
            </a:r>
          </a:p>
          <a:p>
            <a:pPr algn="l"/>
            <a:r>
              <a:rPr lang="en-GB" dirty="0"/>
              <a:t>Moderator – affects the strength or the direction of the relationship between an IV and a DV. </a:t>
            </a:r>
          </a:p>
          <a:p>
            <a:pPr algn="l"/>
            <a:endParaRPr lang="en-GB" dirty="0"/>
          </a:p>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94979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M – manipulation </a:t>
            </a:r>
          </a:p>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25766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err="1"/>
              <a:t>guyen</a:t>
            </a:r>
            <a:r>
              <a:rPr lang="en-GB" dirty="0"/>
              <a:t>, </a:t>
            </a:r>
            <a:r>
              <a:rPr lang="en-GB" dirty="0" err="1"/>
              <a:t>Nham</a:t>
            </a:r>
            <a:r>
              <a:rPr lang="en-GB" dirty="0"/>
              <a:t>, and Takahashi (2019) investigated EI through a "cascade model," which outlines a step-by-step influence of EI on performance. This model suggests that emotion perception leads to emotion understanding and regulation, which are key predictors of job performance, especially in roles requiring high interpersonal skills. The study found that EI’s impact on job performance is moderated by cognitive intelligence; lower cognitive intelligence may actually enhance EI’s positive effect on job performance in certain contexts, which supports the previous Cote and miners 2006 study.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63595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D119F6-CB82-4344-A78A-2221A6EC131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6353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Wednesday, November 13,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59306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Wednesday, November 13,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11329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Wednesday, November 13,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68604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Wednesday, November 13,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972450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Wednesday, November 13,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976142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Wednesday, November 13,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82310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Wednesday, November 13,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40200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Wednesday, November 13,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34763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Wednesday, November 13,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47712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Wednesday, November 13,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5274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Wednesday, November 13,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460256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reative Break Picture">
    <p:spTree>
      <p:nvGrpSpPr>
        <p:cNvPr id="1" name=""/>
        <p:cNvGrpSpPr/>
        <p:nvPr/>
      </p:nvGrpSpPr>
      <p:grpSpPr>
        <a:xfrm>
          <a:off x="0" y="0"/>
          <a:ext cx="0" cy="0"/>
          <a:chOff x="0" y="0"/>
          <a:chExt cx="0" cy="0"/>
        </a:xfrm>
      </p:grpSpPr>
      <p:sp>
        <p:nvSpPr>
          <p:cNvPr id="102" name="Picture Placeholder 5">
            <a:extLst>
              <a:ext uri="{FF2B5EF4-FFF2-40B4-BE49-F238E27FC236}">
                <a16:creationId xmlns:a16="http://schemas.microsoft.com/office/drawing/2014/main" id="{4A406B56-82CC-8B40-97D8-F45BE7DCBE83}"/>
              </a:ext>
            </a:extLst>
          </p:cNvPr>
          <p:cNvSpPr>
            <a:spLocks noGrp="1"/>
          </p:cNvSpPr>
          <p:nvPr>
            <p:ph type="pic" sz="quarter" idx="26"/>
          </p:nvPr>
        </p:nvSpPr>
        <p:spPr>
          <a:xfrm>
            <a:off x="-882404" y="-351255"/>
            <a:ext cx="6886813" cy="6935141"/>
          </a:xfrm>
          <a:custGeom>
            <a:avLst/>
            <a:gdLst>
              <a:gd name="connsiteX0" fmla="*/ 16679500 w 24089813"/>
              <a:gd name="connsiteY0" fmla="*/ 3654731 h 9103316"/>
              <a:gd name="connsiteX1" fmla="*/ 16694426 w 24089813"/>
              <a:gd name="connsiteY1" fmla="*/ 3659045 h 9103316"/>
              <a:gd name="connsiteX2" fmla="*/ 16694334 w 24089813"/>
              <a:gd name="connsiteY2" fmla="*/ 3659054 h 9103316"/>
              <a:gd name="connsiteX3" fmla="*/ 16679500 w 24089813"/>
              <a:gd name="connsiteY3" fmla="*/ 3654731 h 9103316"/>
              <a:gd name="connsiteX4" fmla="*/ 9147575 w 24089813"/>
              <a:gd name="connsiteY4" fmla="*/ 3616609 h 9103316"/>
              <a:gd name="connsiteX5" fmla="*/ 9281613 w 24089813"/>
              <a:gd name="connsiteY5" fmla="*/ 3654731 h 9103316"/>
              <a:gd name="connsiteX6" fmla="*/ 9281613 w 24089813"/>
              <a:gd name="connsiteY6" fmla="*/ 3654731 h 9103316"/>
              <a:gd name="connsiteX7" fmla="*/ 9147575 w 24089813"/>
              <a:gd name="connsiteY7" fmla="*/ 3616609 h 9103316"/>
              <a:gd name="connsiteX8" fmla="*/ 1415209 w 24089813"/>
              <a:gd name="connsiteY8" fmla="*/ 3360828 h 9103316"/>
              <a:gd name="connsiteX9" fmla="*/ 1402912 w 24089813"/>
              <a:gd name="connsiteY9" fmla="*/ 3366976 h 9103316"/>
              <a:gd name="connsiteX10" fmla="*/ 1415209 w 24089813"/>
              <a:gd name="connsiteY10" fmla="*/ 3360828 h 9103316"/>
              <a:gd name="connsiteX11" fmla="*/ 8154207 w 24089813"/>
              <a:gd name="connsiteY11" fmla="*/ 2474410 h 9103316"/>
              <a:gd name="connsiteX12" fmla="*/ 8201934 w 24089813"/>
              <a:gd name="connsiteY12" fmla="*/ 2498793 h 9103316"/>
              <a:gd name="connsiteX13" fmla="*/ 8154207 w 24089813"/>
              <a:gd name="connsiteY13" fmla="*/ 2474410 h 9103316"/>
              <a:gd name="connsiteX14" fmla="*/ 8107862 w 24089813"/>
              <a:gd name="connsiteY14" fmla="*/ 1708621 h 9103316"/>
              <a:gd name="connsiteX15" fmla="*/ 8111345 w 24089813"/>
              <a:gd name="connsiteY15" fmla="*/ 1708706 h 9103316"/>
              <a:gd name="connsiteX16" fmla="*/ 8086342 w 24089813"/>
              <a:gd name="connsiteY16" fmla="*/ 1711772 h 9103316"/>
              <a:gd name="connsiteX17" fmla="*/ 8107862 w 24089813"/>
              <a:gd name="connsiteY17" fmla="*/ 1708621 h 9103316"/>
              <a:gd name="connsiteX18" fmla="*/ 11352431 w 24089813"/>
              <a:gd name="connsiteY18" fmla="*/ 0 h 9103316"/>
              <a:gd name="connsiteX19" fmla="*/ 11588534 w 24089813"/>
              <a:gd name="connsiteY19" fmla="*/ 76243 h 9103316"/>
              <a:gd name="connsiteX20" fmla="*/ 11844312 w 24089813"/>
              <a:gd name="connsiteY20" fmla="*/ 134040 h 9103316"/>
              <a:gd name="connsiteX21" fmla="*/ 11978349 w 24089813"/>
              <a:gd name="connsiteY21" fmla="*/ 217661 h 9103316"/>
              <a:gd name="connsiteX22" fmla="*/ 12136981 w 24089813"/>
              <a:gd name="connsiteY22" fmla="*/ 236107 h 9103316"/>
              <a:gd name="connsiteX23" fmla="*/ 12666983 w 24089813"/>
              <a:gd name="connsiteY23" fmla="*/ 530010 h 9103316"/>
              <a:gd name="connsiteX24" fmla="*/ 13178539 w 24089813"/>
              <a:gd name="connsiteY24" fmla="*/ 843589 h 9103316"/>
              <a:gd name="connsiteX25" fmla="*/ 16015461 w 24089813"/>
              <a:gd name="connsiteY25" fmla="*/ 2555360 h 9103316"/>
              <a:gd name="connsiteX26" fmla="*/ 16699176 w 24089813"/>
              <a:gd name="connsiteY26" fmla="*/ 2811142 h 9103316"/>
              <a:gd name="connsiteX27" fmla="*/ 17114816 w 24089813"/>
              <a:gd name="connsiteY27" fmla="*/ 2926736 h 9103316"/>
              <a:gd name="connsiteX28" fmla="*/ 18021106 w 24089813"/>
              <a:gd name="connsiteY28" fmla="*/ 3066924 h 9103316"/>
              <a:gd name="connsiteX29" fmla="*/ 18156372 w 24089813"/>
              <a:gd name="connsiteY29" fmla="*/ 3105045 h 9103316"/>
              <a:gd name="connsiteX30" fmla="*/ 18136698 w 24089813"/>
              <a:gd name="connsiteY30" fmla="*/ 3143167 h 9103316"/>
              <a:gd name="connsiteX31" fmla="*/ 18864682 w 24089813"/>
              <a:gd name="connsiteY31" fmla="*/ 3245234 h 9103316"/>
              <a:gd name="connsiteX32" fmla="*/ 19299996 w 24089813"/>
              <a:gd name="connsiteY32" fmla="*/ 3341152 h 9103316"/>
              <a:gd name="connsiteX33" fmla="*/ 19497978 w 24089813"/>
              <a:gd name="connsiteY33" fmla="*/ 3360828 h 9103316"/>
              <a:gd name="connsiteX34" fmla="*/ 19452478 w 24089813"/>
              <a:gd name="connsiteY34" fmla="*/ 3380503 h 9103316"/>
              <a:gd name="connsiteX35" fmla="*/ 19414358 w 24089813"/>
              <a:gd name="connsiteY35" fmla="*/ 3380503 h 9103316"/>
              <a:gd name="connsiteX36" fmla="*/ 19452478 w 24089813"/>
              <a:gd name="connsiteY36" fmla="*/ 3380503 h 9103316"/>
              <a:gd name="connsiteX37" fmla="*/ 19504126 w 24089813"/>
              <a:gd name="connsiteY37" fmla="*/ 3437070 h 9103316"/>
              <a:gd name="connsiteX38" fmla="*/ 19485534 w 24089813"/>
              <a:gd name="connsiteY38" fmla="*/ 3431905 h 9103316"/>
              <a:gd name="connsiteX39" fmla="*/ 19459858 w 24089813"/>
              <a:gd name="connsiteY39" fmla="*/ 3418624 h 9103316"/>
              <a:gd name="connsiteX40" fmla="*/ 19479226 w 24089813"/>
              <a:gd name="connsiteY40" fmla="*/ 3430153 h 9103316"/>
              <a:gd name="connsiteX41" fmla="*/ 19485534 w 24089813"/>
              <a:gd name="connsiteY41" fmla="*/ 3431905 h 9103316"/>
              <a:gd name="connsiteX42" fmla="*/ 19486604 w 24089813"/>
              <a:gd name="connsiteY42" fmla="*/ 3432459 h 9103316"/>
              <a:gd name="connsiteX43" fmla="*/ 19504126 w 24089813"/>
              <a:gd name="connsiteY43" fmla="*/ 3437070 h 9103316"/>
              <a:gd name="connsiteX44" fmla="*/ 20085776 w 24089813"/>
              <a:gd name="connsiteY44" fmla="*/ 3482570 h 9103316"/>
              <a:gd name="connsiteX45" fmla="*/ 21702834 w 24089813"/>
              <a:gd name="connsiteY45" fmla="*/ 3462894 h 9103316"/>
              <a:gd name="connsiteX46" fmla="*/ 21836872 w 24089813"/>
              <a:gd name="connsiteY46" fmla="*/ 3482570 h 9103316"/>
              <a:gd name="connsiteX47" fmla="*/ 21715130 w 24089813"/>
              <a:gd name="connsiteY47" fmla="*/ 3532988 h 9103316"/>
              <a:gd name="connsiteX48" fmla="*/ 20973620 w 24089813"/>
              <a:gd name="connsiteY48" fmla="*/ 3558812 h 9103316"/>
              <a:gd name="connsiteX49" fmla="*/ 19791876 w 24089813"/>
              <a:gd name="connsiteY49" fmla="*/ 3539137 h 9103316"/>
              <a:gd name="connsiteX50" fmla="*/ 19434034 w 24089813"/>
              <a:gd name="connsiteY50" fmla="*/ 3520691 h 9103316"/>
              <a:gd name="connsiteX51" fmla="*/ 19536098 w 24089813"/>
              <a:gd name="connsiteY51" fmla="*/ 3578488 h 9103316"/>
              <a:gd name="connsiteX52" fmla="*/ 20009534 w 24089813"/>
              <a:gd name="connsiteY52" fmla="*/ 3616609 h 9103316"/>
              <a:gd name="connsiteX53" fmla="*/ 20341554 w 24089813"/>
              <a:gd name="connsiteY53" fmla="*/ 3635055 h 9103316"/>
              <a:gd name="connsiteX54" fmla="*/ 20851880 w 24089813"/>
              <a:gd name="connsiteY54" fmla="*/ 3654731 h 9103316"/>
              <a:gd name="connsiteX55" fmla="*/ 21145778 w 24089813"/>
              <a:gd name="connsiteY55" fmla="*/ 3680555 h 9103316"/>
              <a:gd name="connsiteX56" fmla="*/ 20417796 w 24089813"/>
              <a:gd name="connsiteY56" fmla="*/ 3680555 h 9103316"/>
              <a:gd name="connsiteX57" fmla="*/ 20379674 w 24089813"/>
              <a:gd name="connsiteY57" fmla="*/ 3718676 h 9103316"/>
              <a:gd name="connsiteX58" fmla="*/ 20085776 w 24089813"/>
              <a:gd name="connsiteY58" fmla="*/ 3756798 h 9103316"/>
              <a:gd name="connsiteX59" fmla="*/ 19925914 w 24089813"/>
              <a:gd name="connsiteY59" fmla="*/ 3814595 h 9103316"/>
              <a:gd name="connsiteX60" fmla="*/ 19734080 w 24089813"/>
              <a:gd name="connsiteY60" fmla="*/ 3814595 h 9103316"/>
              <a:gd name="connsiteX61" fmla="*/ 19714406 w 24089813"/>
              <a:gd name="connsiteY61" fmla="*/ 3890837 h 9103316"/>
              <a:gd name="connsiteX62" fmla="*/ 18967976 w 24089813"/>
              <a:gd name="connsiteY62" fmla="*/ 3852716 h 9103316"/>
              <a:gd name="connsiteX63" fmla="*/ 18808114 w 24089813"/>
              <a:gd name="connsiteY63" fmla="*/ 3890837 h 9103316"/>
              <a:gd name="connsiteX64" fmla="*/ 19414358 w 24089813"/>
              <a:gd name="connsiteY64" fmla="*/ 3974458 h 9103316"/>
              <a:gd name="connsiteX65" fmla="*/ 19925914 w 24089813"/>
              <a:gd name="connsiteY65" fmla="*/ 4012579 h 9103316"/>
              <a:gd name="connsiteX66" fmla="*/ 19612340 w 24089813"/>
              <a:gd name="connsiteY66" fmla="*/ 4050701 h 9103316"/>
              <a:gd name="connsiteX67" fmla="*/ 19434034 w 24089813"/>
              <a:gd name="connsiteY67" fmla="*/ 4108498 h 9103316"/>
              <a:gd name="connsiteX68" fmla="*/ 18986422 w 24089813"/>
              <a:gd name="connsiteY68" fmla="*/ 4088822 h 9103316"/>
              <a:gd name="connsiteX69" fmla="*/ 19555774 w 24089813"/>
              <a:gd name="connsiteY69" fmla="*/ 4146619 h 9103316"/>
              <a:gd name="connsiteX70" fmla="*/ 20597332 w 24089813"/>
              <a:gd name="connsiteY70" fmla="*/ 4210565 h 9103316"/>
              <a:gd name="connsiteX71" fmla="*/ 22194714 w 24089813"/>
              <a:gd name="connsiteY71" fmla="*/ 4248686 h 9103316"/>
              <a:gd name="connsiteX72" fmla="*/ 22526734 w 24089813"/>
              <a:gd name="connsiteY72" fmla="*/ 4248686 h 9103316"/>
              <a:gd name="connsiteX73" fmla="*/ 22290632 w 24089813"/>
              <a:gd name="connsiteY73" fmla="*/ 4286807 h 9103316"/>
              <a:gd name="connsiteX74" fmla="*/ 21229398 w 24089813"/>
              <a:gd name="connsiteY74" fmla="*/ 4364280 h 9103316"/>
              <a:gd name="connsiteX75" fmla="*/ 21107658 w 24089813"/>
              <a:gd name="connsiteY75" fmla="*/ 4364280 h 9103316"/>
              <a:gd name="connsiteX76" fmla="*/ 20935500 w 24089813"/>
              <a:gd name="connsiteY76" fmla="*/ 4364280 h 9103316"/>
              <a:gd name="connsiteX77" fmla="*/ 21107658 w 24089813"/>
              <a:gd name="connsiteY77" fmla="*/ 4364280 h 9103316"/>
              <a:gd name="connsiteX78" fmla="*/ 21229398 w 24089813"/>
              <a:gd name="connsiteY78" fmla="*/ 4364280 h 9103316"/>
              <a:gd name="connsiteX79" fmla="*/ 21542972 w 24089813"/>
              <a:gd name="connsiteY79" fmla="*/ 4364280 h 9103316"/>
              <a:gd name="connsiteX80" fmla="*/ 22366872 w 24089813"/>
              <a:gd name="connsiteY80" fmla="*/ 4344604 h 9103316"/>
              <a:gd name="connsiteX81" fmla="*/ 22960820 w 24089813"/>
              <a:gd name="connsiteY81" fmla="*/ 4306483 h 9103316"/>
              <a:gd name="connsiteX82" fmla="*/ 22705042 w 24089813"/>
              <a:gd name="connsiteY82" fmla="*/ 4364280 h 9103316"/>
              <a:gd name="connsiteX83" fmla="*/ 22960820 w 24089813"/>
              <a:gd name="connsiteY83" fmla="*/ 4428225 h 9103316"/>
              <a:gd name="connsiteX84" fmla="*/ 22762838 w 24089813"/>
              <a:gd name="connsiteY84" fmla="*/ 4466346 h 9103316"/>
              <a:gd name="connsiteX85" fmla="*/ 22724716 w 24089813"/>
              <a:gd name="connsiteY85" fmla="*/ 4504468 h 9103316"/>
              <a:gd name="connsiteX86" fmla="*/ 22015178 w 24089813"/>
              <a:gd name="connsiteY86" fmla="*/ 4579481 h 9103316"/>
              <a:gd name="connsiteX87" fmla="*/ 22015178 w 24089813"/>
              <a:gd name="connsiteY87" fmla="*/ 4579481 h 9103316"/>
              <a:gd name="connsiteX88" fmla="*/ 22270956 w 24089813"/>
              <a:gd name="connsiteY88" fmla="*/ 4579481 h 9103316"/>
              <a:gd name="connsiteX89" fmla="*/ 21913112 w 24089813"/>
              <a:gd name="connsiteY89" fmla="*/ 4663102 h 9103316"/>
              <a:gd name="connsiteX90" fmla="*/ 21191278 w 24089813"/>
              <a:gd name="connsiteY90" fmla="*/ 4701223 h 9103316"/>
              <a:gd name="connsiteX91" fmla="*/ 20341554 w 24089813"/>
              <a:gd name="connsiteY91" fmla="*/ 4720899 h 9103316"/>
              <a:gd name="connsiteX92" fmla="*/ 20679722 w 24089813"/>
              <a:gd name="connsiteY92" fmla="*/ 4759021 h 9103316"/>
              <a:gd name="connsiteX93" fmla="*/ 22328752 w 24089813"/>
              <a:gd name="connsiteY93" fmla="*/ 4759021 h 9103316"/>
              <a:gd name="connsiteX94" fmla="*/ 22980494 w 24089813"/>
              <a:gd name="connsiteY94" fmla="*/ 4739345 h 9103316"/>
              <a:gd name="connsiteX95" fmla="*/ 22666920 w 24089813"/>
              <a:gd name="connsiteY95" fmla="*/ 4797141 h 9103316"/>
              <a:gd name="connsiteX96" fmla="*/ 22922698 w 24089813"/>
              <a:gd name="connsiteY96" fmla="*/ 4797141 h 9103316"/>
              <a:gd name="connsiteX97" fmla="*/ 22878430 w 24089813"/>
              <a:gd name="connsiteY97" fmla="*/ 4854938 h 9103316"/>
              <a:gd name="connsiteX98" fmla="*/ 22980494 w 24089813"/>
              <a:gd name="connsiteY98" fmla="*/ 4854938 h 9103316"/>
              <a:gd name="connsiteX99" fmla="*/ 22724716 w 24089813"/>
              <a:gd name="connsiteY99" fmla="*/ 4937330 h 9103316"/>
              <a:gd name="connsiteX100" fmla="*/ 21031416 w 24089813"/>
              <a:gd name="connsiteY100" fmla="*/ 5071369 h 9103316"/>
              <a:gd name="connsiteX101" fmla="*/ 20207516 w 24089813"/>
              <a:gd name="connsiteY101" fmla="*/ 5071369 h 9103316"/>
              <a:gd name="connsiteX102" fmla="*/ 20679722 w 24089813"/>
              <a:gd name="connsiteY102" fmla="*/ 5091045 h 9103316"/>
              <a:gd name="connsiteX103" fmla="*/ 21325316 w 24089813"/>
              <a:gd name="connsiteY103" fmla="*/ 5109491 h 9103316"/>
              <a:gd name="connsiteX104" fmla="*/ 22641096 w 24089813"/>
              <a:gd name="connsiteY104" fmla="*/ 5129166 h 9103316"/>
              <a:gd name="connsiteX105" fmla="*/ 22942374 w 24089813"/>
              <a:gd name="connsiteY105" fmla="*/ 5091045 h 9103316"/>
              <a:gd name="connsiteX106" fmla="*/ 22724716 w 24089813"/>
              <a:gd name="connsiteY106" fmla="*/ 5148842 h 9103316"/>
              <a:gd name="connsiteX107" fmla="*/ 22213160 w 24089813"/>
              <a:gd name="connsiteY107" fmla="*/ 5231233 h 9103316"/>
              <a:gd name="connsiteX108" fmla="*/ 22034854 w 24089813"/>
              <a:gd name="connsiteY108" fmla="*/ 5289030 h 9103316"/>
              <a:gd name="connsiteX109" fmla="*/ 22980494 w 24089813"/>
              <a:gd name="connsiteY109" fmla="*/ 5231233 h 9103316"/>
              <a:gd name="connsiteX110" fmla="*/ 23178476 w 24089813"/>
              <a:gd name="connsiteY110" fmla="*/ 5269354 h 9103316"/>
              <a:gd name="connsiteX111" fmla="*/ 22922698 w 24089813"/>
              <a:gd name="connsiteY111" fmla="*/ 5327152 h 9103316"/>
              <a:gd name="connsiteX112" fmla="*/ 21427380 w 24089813"/>
              <a:gd name="connsiteY112" fmla="*/ 5467339 h 9103316"/>
              <a:gd name="connsiteX113" fmla="*/ 20955174 w 24089813"/>
              <a:gd name="connsiteY113" fmla="*/ 5525136 h 9103316"/>
              <a:gd name="connsiteX114" fmla="*/ 20635452 w 24089813"/>
              <a:gd name="connsiteY114" fmla="*/ 5525136 h 9103316"/>
              <a:gd name="connsiteX115" fmla="*/ 21049862 w 24089813"/>
              <a:gd name="connsiteY115" fmla="*/ 5544812 h 9103316"/>
              <a:gd name="connsiteX116" fmla="*/ 21503622 w 24089813"/>
              <a:gd name="connsiteY116" fmla="*/ 5544812 h 9103316"/>
              <a:gd name="connsiteX117" fmla="*/ 21447056 w 24089813"/>
              <a:gd name="connsiteY117" fmla="*/ 5621054 h 9103316"/>
              <a:gd name="connsiteX118" fmla="*/ 20481740 w 24089813"/>
              <a:gd name="connsiteY118" fmla="*/ 5666554 h 9103316"/>
              <a:gd name="connsiteX119" fmla="*/ 19536098 w 24089813"/>
              <a:gd name="connsiteY119" fmla="*/ 5640730 h 9103316"/>
              <a:gd name="connsiteX120" fmla="*/ 19338116 w 24089813"/>
              <a:gd name="connsiteY120" fmla="*/ 5621054 h 9103316"/>
              <a:gd name="connsiteX121" fmla="*/ 19516424 w 24089813"/>
              <a:gd name="connsiteY121" fmla="*/ 5666554 h 9103316"/>
              <a:gd name="connsiteX122" fmla="*/ 21383112 w 24089813"/>
              <a:gd name="connsiteY122" fmla="*/ 5685000 h 9103316"/>
              <a:gd name="connsiteX123" fmla="*/ 22213160 w 24089813"/>
              <a:gd name="connsiteY123" fmla="*/ 5685000 h 9103316"/>
              <a:gd name="connsiteX124" fmla="*/ 22564854 w 24089813"/>
              <a:gd name="connsiteY124" fmla="*/ 5640730 h 9103316"/>
              <a:gd name="connsiteX125" fmla="*/ 22641096 w 24089813"/>
              <a:gd name="connsiteY125" fmla="*/ 5704675 h 9103316"/>
              <a:gd name="connsiteX126" fmla="*/ 22820634 w 24089813"/>
              <a:gd name="connsiteY126" fmla="*/ 5704675 h 9103316"/>
              <a:gd name="connsiteX127" fmla="*/ 22762838 w 24089813"/>
              <a:gd name="connsiteY127" fmla="*/ 5742797 h 9103316"/>
              <a:gd name="connsiteX128" fmla="*/ 22896874 w 24089813"/>
              <a:gd name="connsiteY128" fmla="*/ 5819039 h 9103316"/>
              <a:gd name="connsiteX129" fmla="*/ 23132978 w 24089813"/>
              <a:gd name="connsiteY129" fmla="*/ 5800594 h 9103316"/>
              <a:gd name="connsiteX130" fmla="*/ 23188142 w 24089813"/>
              <a:gd name="connsiteY130" fmla="*/ 5825322 h 9103316"/>
              <a:gd name="connsiteX131" fmla="*/ 23204262 w 24089813"/>
              <a:gd name="connsiteY131" fmla="*/ 5832909 h 9103316"/>
              <a:gd name="connsiteX132" fmla="*/ 23203672 w 24089813"/>
              <a:gd name="connsiteY132" fmla="*/ 5833140 h 9103316"/>
              <a:gd name="connsiteX133" fmla="*/ 23216598 w 24089813"/>
              <a:gd name="connsiteY133" fmla="*/ 5838715 h 9103316"/>
              <a:gd name="connsiteX134" fmla="*/ 23204262 w 24089813"/>
              <a:gd name="connsiteY134" fmla="*/ 5832909 h 9103316"/>
              <a:gd name="connsiteX135" fmla="*/ 23209104 w 24089813"/>
              <a:gd name="connsiteY135" fmla="*/ 5831010 h 9103316"/>
              <a:gd name="connsiteX136" fmla="*/ 23312514 w 24089813"/>
              <a:gd name="connsiteY136" fmla="*/ 5876836 h 9103316"/>
              <a:gd name="connsiteX137" fmla="*/ 23196922 w 24089813"/>
              <a:gd name="connsiteY137" fmla="*/ 5876836 h 9103316"/>
              <a:gd name="connsiteX138" fmla="*/ 22960820 w 24089813"/>
              <a:gd name="connsiteY138" fmla="*/ 5960457 h 9103316"/>
              <a:gd name="connsiteX139" fmla="*/ 22744392 w 24089813"/>
              <a:gd name="connsiteY139" fmla="*/ 6036700 h 9103316"/>
              <a:gd name="connsiteX140" fmla="*/ 22820634 w 24089813"/>
              <a:gd name="connsiteY140" fmla="*/ 6055146 h 9103316"/>
              <a:gd name="connsiteX141" fmla="*/ 22053298 w 24089813"/>
              <a:gd name="connsiteY141" fmla="*/ 6158442 h 9103316"/>
              <a:gd name="connsiteX142" fmla="*/ 22328752 w 24089813"/>
              <a:gd name="connsiteY142" fmla="*/ 6158442 h 9103316"/>
              <a:gd name="connsiteX143" fmla="*/ 22366872 w 24089813"/>
              <a:gd name="connsiteY143" fmla="*/ 6196564 h 9103316"/>
              <a:gd name="connsiteX144" fmla="*/ 23037060 w 24089813"/>
              <a:gd name="connsiteY144" fmla="*/ 6158442 h 9103316"/>
              <a:gd name="connsiteX145" fmla="*/ 22922698 w 24089813"/>
              <a:gd name="connsiteY145" fmla="*/ 6176888 h 9103316"/>
              <a:gd name="connsiteX146" fmla="*/ 22213160 w 24089813"/>
              <a:gd name="connsiteY146" fmla="*/ 6272806 h 9103316"/>
              <a:gd name="connsiteX147" fmla="*/ 22468938 w 24089813"/>
              <a:gd name="connsiteY147" fmla="*/ 6310928 h 9103316"/>
              <a:gd name="connsiteX148" fmla="*/ 22724716 w 24089813"/>
              <a:gd name="connsiteY148" fmla="*/ 6310928 h 9103316"/>
              <a:gd name="connsiteX149" fmla="*/ 23018616 w 24089813"/>
              <a:gd name="connsiteY149" fmla="*/ 6330603 h 9103316"/>
              <a:gd name="connsiteX150" fmla="*/ 21874992 w 24089813"/>
              <a:gd name="connsiteY150" fmla="*/ 6528588 h 9103316"/>
              <a:gd name="connsiteX151" fmla="*/ 21401556 w 24089813"/>
              <a:gd name="connsiteY151" fmla="*/ 6566710 h 9103316"/>
              <a:gd name="connsiteX152" fmla="*/ 21389260 w 24089813"/>
              <a:gd name="connsiteY152" fmla="*/ 6624507 h 9103316"/>
              <a:gd name="connsiteX153" fmla="*/ 21344990 w 24089813"/>
              <a:gd name="connsiteY153" fmla="*/ 6604831 h 9103316"/>
              <a:gd name="connsiteX154" fmla="*/ 21389260 w 24089813"/>
              <a:gd name="connsiteY154" fmla="*/ 6624507 h 9103316"/>
              <a:gd name="connsiteX155" fmla="*/ 21797520 w 24089813"/>
              <a:gd name="connsiteY155" fmla="*/ 6604831 h 9103316"/>
              <a:gd name="connsiteX156" fmla="*/ 22347198 w 24089813"/>
              <a:gd name="connsiteY156" fmla="*/ 6566710 h 9103316"/>
              <a:gd name="connsiteX157" fmla="*/ 23132978 w 24089813"/>
              <a:gd name="connsiteY157" fmla="*/ 6528588 h 9103316"/>
              <a:gd name="connsiteX158" fmla="*/ 22878430 w 24089813"/>
              <a:gd name="connsiteY158" fmla="*/ 6604831 h 9103316"/>
              <a:gd name="connsiteX159" fmla="*/ 22251280 w 24089813"/>
              <a:gd name="connsiteY159" fmla="*/ 6688452 h 9103316"/>
              <a:gd name="connsiteX160" fmla="*/ 21919262 w 24089813"/>
              <a:gd name="connsiteY160" fmla="*/ 6706898 h 9103316"/>
              <a:gd name="connsiteX161" fmla="*/ 22091420 w 24089813"/>
              <a:gd name="connsiteY161" fmla="*/ 6764695 h 9103316"/>
              <a:gd name="connsiteX162" fmla="*/ 21049862 w 24089813"/>
              <a:gd name="connsiteY162" fmla="*/ 6822492 h 9103316"/>
              <a:gd name="connsiteX163" fmla="*/ 20935500 w 24089813"/>
              <a:gd name="connsiteY163" fmla="*/ 6860613 h 9103316"/>
              <a:gd name="connsiteX164" fmla="*/ 20283758 w 24089813"/>
              <a:gd name="connsiteY164" fmla="*/ 6880289 h 9103316"/>
              <a:gd name="connsiteX165" fmla="*/ 20597332 w 24089813"/>
              <a:gd name="connsiteY165" fmla="*/ 6906113 h 9103316"/>
              <a:gd name="connsiteX166" fmla="*/ 20955174 w 24089813"/>
              <a:gd name="connsiteY166" fmla="*/ 6924559 h 9103316"/>
              <a:gd name="connsiteX167" fmla="*/ 20597332 w 24089813"/>
              <a:gd name="connsiteY167" fmla="*/ 6924559 h 9103316"/>
              <a:gd name="connsiteX168" fmla="*/ 19989858 w 24089813"/>
              <a:gd name="connsiteY168" fmla="*/ 6944234 h 9103316"/>
              <a:gd name="connsiteX169" fmla="*/ 20557982 w 24089813"/>
              <a:gd name="connsiteY169" fmla="*/ 6962680 h 9103316"/>
              <a:gd name="connsiteX170" fmla="*/ 20367378 w 24089813"/>
              <a:gd name="connsiteY170" fmla="*/ 6982355 h 9103316"/>
              <a:gd name="connsiteX171" fmla="*/ 20775638 w 24089813"/>
              <a:gd name="connsiteY171" fmla="*/ 7000801 h 9103316"/>
              <a:gd name="connsiteX172" fmla="*/ 21465502 w 24089813"/>
              <a:gd name="connsiteY172" fmla="*/ 7020476 h 9103316"/>
              <a:gd name="connsiteX173" fmla="*/ 22507058 w 24089813"/>
              <a:gd name="connsiteY173" fmla="*/ 6956531 h 9103316"/>
              <a:gd name="connsiteX174" fmla="*/ 22449262 w 24089813"/>
              <a:gd name="connsiteY174" fmla="*/ 7000801 h 9103316"/>
              <a:gd name="connsiteX175" fmla="*/ 22213160 w 24089813"/>
              <a:gd name="connsiteY175" fmla="*/ 7078274 h 9103316"/>
              <a:gd name="connsiteX176" fmla="*/ 22584530 w 24089813"/>
              <a:gd name="connsiteY176" fmla="*/ 7116394 h 9103316"/>
              <a:gd name="connsiteX177" fmla="*/ 22449262 w 24089813"/>
              <a:gd name="connsiteY177" fmla="*/ 7142219 h 9103316"/>
              <a:gd name="connsiteX178" fmla="*/ 22290632 w 24089813"/>
              <a:gd name="connsiteY178" fmla="*/ 7180340 h 9103316"/>
              <a:gd name="connsiteX179" fmla="*/ 22820634 w 24089813"/>
              <a:gd name="connsiteY179" fmla="*/ 7116394 h 9103316"/>
              <a:gd name="connsiteX180" fmla="*/ 23236272 w 24089813"/>
              <a:gd name="connsiteY180" fmla="*/ 7096719 h 9103316"/>
              <a:gd name="connsiteX181" fmla="*/ 22910402 w 24089813"/>
              <a:gd name="connsiteY181" fmla="*/ 7180340 h 9103316"/>
              <a:gd name="connsiteX182" fmla="*/ 22858754 w 24089813"/>
              <a:gd name="connsiteY182" fmla="*/ 7180340 h 9103316"/>
              <a:gd name="connsiteX183" fmla="*/ 22910402 w 24089813"/>
              <a:gd name="connsiteY183" fmla="*/ 7180340 h 9103316"/>
              <a:gd name="connsiteX184" fmla="*/ 22960820 w 24089813"/>
              <a:gd name="connsiteY184" fmla="*/ 7198786 h 9103316"/>
              <a:gd name="connsiteX185" fmla="*/ 22800958 w 24089813"/>
              <a:gd name="connsiteY185" fmla="*/ 7218462 h 9103316"/>
              <a:gd name="connsiteX186" fmla="*/ 22800958 w 24089813"/>
              <a:gd name="connsiteY186" fmla="*/ 7218462 h 9103316"/>
              <a:gd name="connsiteX187" fmla="*/ 22622650 w 24089813"/>
              <a:gd name="connsiteY187" fmla="*/ 7238137 h 9103316"/>
              <a:gd name="connsiteX188" fmla="*/ 22488614 w 24089813"/>
              <a:gd name="connsiteY188" fmla="*/ 7276258 h 9103316"/>
              <a:gd name="connsiteX189" fmla="*/ 23037060 w 24089813"/>
              <a:gd name="connsiteY189" fmla="*/ 7218462 h 9103316"/>
              <a:gd name="connsiteX190" fmla="*/ 23312514 w 24089813"/>
              <a:gd name="connsiteY190" fmla="*/ 7256583 h 9103316"/>
              <a:gd name="connsiteX191" fmla="*/ 23606412 w 24089813"/>
              <a:gd name="connsiteY191" fmla="*/ 7256583 h 9103316"/>
              <a:gd name="connsiteX192" fmla="*/ 22922698 w 24089813"/>
              <a:gd name="connsiteY192" fmla="*/ 7372176 h 9103316"/>
              <a:gd name="connsiteX193" fmla="*/ 22072974 w 24089813"/>
              <a:gd name="connsiteY193" fmla="*/ 7454568 h 9103316"/>
              <a:gd name="connsiteX194" fmla="*/ 22034854 w 24089813"/>
              <a:gd name="connsiteY194" fmla="*/ 7493919 h 9103316"/>
              <a:gd name="connsiteX195" fmla="*/ 21702834 w 24089813"/>
              <a:gd name="connsiteY195" fmla="*/ 7532040 h 9103316"/>
              <a:gd name="connsiteX196" fmla="*/ 21779076 w 24089813"/>
              <a:gd name="connsiteY196" fmla="*/ 7550486 h 9103316"/>
              <a:gd name="connsiteX197" fmla="*/ 22386548 w 24089813"/>
              <a:gd name="connsiteY197" fmla="*/ 7532040 h 9103316"/>
              <a:gd name="connsiteX198" fmla="*/ 22507058 w 24089813"/>
              <a:gd name="connsiteY198" fmla="*/ 7493919 h 9103316"/>
              <a:gd name="connsiteX199" fmla="*/ 22468938 w 24089813"/>
              <a:gd name="connsiteY199" fmla="*/ 7550486 h 9103316"/>
              <a:gd name="connsiteX200" fmla="*/ 22820634 w 24089813"/>
              <a:gd name="connsiteY200" fmla="*/ 7532040 h 9103316"/>
              <a:gd name="connsiteX201" fmla="*/ 23178476 w 24089813"/>
              <a:gd name="connsiteY201" fmla="*/ 7493919 h 9103316"/>
              <a:gd name="connsiteX202" fmla="*/ 22724716 w 24089813"/>
              <a:gd name="connsiteY202" fmla="*/ 7550486 h 9103316"/>
              <a:gd name="connsiteX203" fmla="*/ 22347198 w 24089813"/>
              <a:gd name="connsiteY203" fmla="*/ 7634107 h 9103316"/>
              <a:gd name="connsiteX204" fmla="*/ 23216598 w 24089813"/>
              <a:gd name="connsiteY204" fmla="*/ 7532040 h 9103316"/>
              <a:gd name="connsiteX205" fmla="*/ 23824070 w 24089813"/>
              <a:gd name="connsiteY205" fmla="*/ 7493919 h 9103316"/>
              <a:gd name="connsiteX206" fmla="*/ 23862190 w 24089813"/>
              <a:gd name="connsiteY206" fmla="*/ 7532040 h 9103316"/>
              <a:gd name="connsiteX207" fmla="*/ 23964256 w 24089813"/>
              <a:gd name="connsiteY207" fmla="*/ 7532040 h 9103316"/>
              <a:gd name="connsiteX208" fmla="*/ 23568292 w 24089813"/>
              <a:gd name="connsiteY208" fmla="*/ 7608283 h 9103316"/>
              <a:gd name="connsiteX209" fmla="*/ 23746598 w 24089813"/>
              <a:gd name="connsiteY209" fmla="*/ 7608283 h 9103316"/>
              <a:gd name="connsiteX210" fmla="*/ 23784720 w 24089813"/>
              <a:gd name="connsiteY210" fmla="*/ 7652553 h 9103316"/>
              <a:gd name="connsiteX211" fmla="*/ 23880636 w 24089813"/>
              <a:gd name="connsiteY211" fmla="*/ 7690674 h 9103316"/>
              <a:gd name="connsiteX212" fmla="*/ 23472376 w 24089813"/>
              <a:gd name="connsiteY212" fmla="*/ 7748472 h 9103316"/>
              <a:gd name="connsiteX213" fmla="*/ 23350634 w 24089813"/>
              <a:gd name="connsiteY213" fmla="*/ 7806268 h 9103316"/>
              <a:gd name="connsiteX214" fmla="*/ 22744392 w 24089813"/>
              <a:gd name="connsiteY214" fmla="*/ 7889889 h 9103316"/>
              <a:gd name="connsiteX215" fmla="*/ 22091420 w 24089813"/>
              <a:gd name="connsiteY215" fmla="*/ 7946456 h 9103316"/>
              <a:gd name="connsiteX216" fmla="*/ 22290632 w 24089813"/>
              <a:gd name="connsiteY216" fmla="*/ 7966132 h 9103316"/>
              <a:gd name="connsiteX217" fmla="*/ 23842516 w 24089813"/>
              <a:gd name="connsiteY217" fmla="*/ 7806268 h 9103316"/>
              <a:gd name="connsiteX218" fmla="*/ 24060172 w 24089813"/>
              <a:gd name="connsiteY218" fmla="*/ 7825944 h 9103316"/>
              <a:gd name="connsiteX219" fmla="*/ 23926136 w 24089813"/>
              <a:gd name="connsiteY219" fmla="*/ 7864065 h 9103316"/>
              <a:gd name="connsiteX220" fmla="*/ 21919262 w 24089813"/>
              <a:gd name="connsiteY220" fmla="*/ 8119847 h 9103316"/>
              <a:gd name="connsiteX221" fmla="*/ 21919262 w 24089813"/>
              <a:gd name="connsiteY221" fmla="*/ 8119847 h 9103316"/>
              <a:gd name="connsiteX222" fmla="*/ 22386548 w 24089813"/>
              <a:gd name="connsiteY222" fmla="*/ 8100172 h 9103316"/>
              <a:gd name="connsiteX223" fmla="*/ 22328752 w 24089813"/>
              <a:gd name="connsiteY223" fmla="*/ 8119847 h 9103316"/>
              <a:gd name="connsiteX224" fmla="*/ 22526734 w 24089813"/>
              <a:gd name="connsiteY224" fmla="*/ 8144442 h 9103316"/>
              <a:gd name="connsiteX225" fmla="*/ 22980494 w 24089813"/>
              <a:gd name="connsiteY225" fmla="*/ 8144442 h 9103316"/>
              <a:gd name="connsiteX226" fmla="*/ 22960820 w 24089813"/>
              <a:gd name="connsiteY226" fmla="*/ 8164117 h 9103316"/>
              <a:gd name="connsiteX227" fmla="*/ 21893438 w 24089813"/>
              <a:gd name="connsiteY227" fmla="*/ 8278481 h 9103316"/>
              <a:gd name="connsiteX228" fmla="*/ 22194714 w 24089813"/>
              <a:gd name="connsiteY228" fmla="*/ 8298156 h 9103316"/>
              <a:gd name="connsiteX229" fmla="*/ 22686596 w 24089813"/>
              <a:gd name="connsiteY229" fmla="*/ 8278481 h 9103316"/>
              <a:gd name="connsiteX230" fmla="*/ 22724716 w 24089813"/>
              <a:gd name="connsiteY230" fmla="*/ 8298156 h 9103316"/>
              <a:gd name="connsiteX231" fmla="*/ 22488614 w 24089813"/>
              <a:gd name="connsiteY231" fmla="*/ 8355954 h 9103316"/>
              <a:gd name="connsiteX232" fmla="*/ 22980494 w 24089813"/>
              <a:gd name="connsiteY232" fmla="*/ 8298156 h 9103316"/>
              <a:gd name="connsiteX233" fmla="*/ 23350634 w 24089813"/>
              <a:gd name="connsiteY233" fmla="*/ 8278481 h 9103316"/>
              <a:gd name="connsiteX234" fmla="*/ 23216598 w 24089813"/>
              <a:gd name="connsiteY234" fmla="*/ 8317832 h 9103316"/>
              <a:gd name="connsiteX235" fmla="*/ 23350634 w 24089813"/>
              <a:gd name="connsiteY235" fmla="*/ 8336278 h 9103316"/>
              <a:gd name="connsiteX236" fmla="*/ 23746598 w 24089813"/>
              <a:gd name="connsiteY236" fmla="*/ 8355954 h 9103316"/>
              <a:gd name="connsiteX237" fmla="*/ 24079848 w 24089813"/>
              <a:gd name="connsiteY237" fmla="*/ 8355954 h 9103316"/>
              <a:gd name="connsiteX238" fmla="*/ 23964256 w 24089813"/>
              <a:gd name="connsiteY238" fmla="*/ 8419899 h 9103316"/>
              <a:gd name="connsiteX239" fmla="*/ 23842516 w 24089813"/>
              <a:gd name="connsiteY239" fmla="*/ 8496142 h 9103316"/>
              <a:gd name="connsiteX240" fmla="*/ 23018616 w 24089813"/>
              <a:gd name="connsiteY240" fmla="*/ 8611735 h 9103316"/>
              <a:gd name="connsiteX241" fmla="*/ 22213160 w 24089813"/>
              <a:gd name="connsiteY241" fmla="*/ 8751924 h 9103316"/>
              <a:gd name="connsiteX242" fmla="*/ 19102014 w 24089813"/>
              <a:gd name="connsiteY242" fmla="*/ 8790045 h 9103316"/>
              <a:gd name="connsiteX243" fmla="*/ 18354354 w 24089813"/>
              <a:gd name="connsiteY243" fmla="*/ 8790045 h 9103316"/>
              <a:gd name="connsiteX244" fmla="*/ 17606696 w 24089813"/>
              <a:gd name="connsiteY244" fmla="*/ 8694127 h 9103316"/>
              <a:gd name="connsiteX245" fmla="*/ 17152936 w 24089813"/>
              <a:gd name="connsiteY245" fmla="*/ 8675681 h 9103316"/>
              <a:gd name="connsiteX246" fmla="*/ 17152936 w 24089813"/>
              <a:gd name="connsiteY246" fmla="*/ 8675681 h 9103316"/>
              <a:gd name="connsiteX247" fmla="*/ 17587020 w 24089813"/>
              <a:gd name="connsiteY247" fmla="*/ 8732248 h 9103316"/>
              <a:gd name="connsiteX248" fmla="*/ 17900594 w 24089813"/>
              <a:gd name="connsiteY248" fmla="*/ 8809720 h 9103316"/>
              <a:gd name="connsiteX249" fmla="*/ 17606696 w 24089813"/>
              <a:gd name="connsiteY249" fmla="*/ 8771599 h 9103316"/>
              <a:gd name="connsiteX250" fmla="*/ 17491104 w 24089813"/>
              <a:gd name="connsiteY250" fmla="*/ 8751924 h 9103316"/>
              <a:gd name="connsiteX251" fmla="*/ 17369364 w 24089813"/>
              <a:gd name="connsiteY251" fmla="*/ 8732248 h 9103316"/>
              <a:gd name="connsiteX252" fmla="*/ 17255002 w 24089813"/>
              <a:gd name="connsiteY252" fmla="*/ 8713802 h 9103316"/>
              <a:gd name="connsiteX253" fmla="*/ 17255002 w 24089813"/>
              <a:gd name="connsiteY253" fmla="*/ 8713802 h 9103316"/>
              <a:gd name="connsiteX254" fmla="*/ 17369364 w 24089813"/>
              <a:gd name="connsiteY254" fmla="*/ 8732248 h 9103316"/>
              <a:gd name="connsiteX255" fmla="*/ 17491104 w 24089813"/>
              <a:gd name="connsiteY255" fmla="*/ 8751924 h 9103316"/>
              <a:gd name="connsiteX256" fmla="*/ 17606696 w 24089813"/>
              <a:gd name="connsiteY256" fmla="*/ 8771599 h 9103316"/>
              <a:gd name="connsiteX257" fmla="*/ 18552336 w 24089813"/>
              <a:gd name="connsiteY257" fmla="*/ 8931463 h 9103316"/>
              <a:gd name="connsiteX258" fmla="*/ 20993296 w 24089813"/>
              <a:gd name="connsiteY258" fmla="*/ 9007705 h 9103316"/>
              <a:gd name="connsiteX259" fmla="*/ 21523298 w 24089813"/>
              <a:gd name="connsiteY259" fmla="*/ 9026151 h 9103316"/>
              <a:gd name="connsiteX260" fmla="*/ 21619214 w 24089813"/>
              <a:gd name="connsiteY260" fmla="*/ 8988030 h 9103316"/>
              <a:gd name="connsiteX261" fmla="*/ 21977058 w 24089813"/>
              <a:gd name="connsiteY261" fmla="*/ 9045827 h 9103316"/>
              <a:gd name="connsiteX262" fmla="*/ 21561418 w 24089813"/>
              <a:gd name="connsiteY262" fmla="*/ 9083948 h 9103316"/>
              <a:gd name="connsiteX263" fmla="*/ 19555774 w 24089813"/>
              <a:gd name="connsiteY263" fmla="*/ 9083948 h 9103316"/>
              <a:gd name="connsiteX264" fmla="*/ 17216880 w 24089813"/>
              <a:gd name="connsiteY264" fmla="*/ 8911787 h 9103316"/>
              <a:gd name="connsiteX265" fmla="*/ 16289685 w 24089813"/>
              <a:gd name="connsiteY265" fmla="*/ 8713802 h 9103316"/>
              <a:gd name="connsiteX266" fmla="*/ 14775922 w 24089813"/>
              <a:gd name="connsiteY266" fmla="*/ 8144442 h 9103316"/>
              <a:gd name="connsiteX267" fmla="*/ 14871838 w 24089813"/>
              <a:gd name="connsiteY267" fmla="*/ 8240360 h 9103316"/>
              <a:gd name="connsiteX268" fmla="*/ 16725000 w 24089813"/>
              <a:gd name="connsiteY268" fmla="*/ 8892112 h 9103316"/>
              <a:gd name="connsiteX269" fmla="*/ 16367156 w 24089813"/>
              <a:gd name="connsiteY269" fmla="*/ 8847842 h 9103316"/>
              <a:gd name="connsiteX270" fmla="*/ 13944643 w 24089813"/>
              <a:gd name="connsiteY270" fmla="*/ 7825944 h 9103316"/>
              <a:gd name="connsiteX271" fmla="*/ 12175102 w 24089813"/>
              <a:gd name="connsiteY271" fmla="*/ 6650331 h 9103316"/>
              <a:gd name="connsiteX272" fmla="*/ 11550413 w 24089813"/>
              <a:gd name="connsiteY272" fmla="*/ 6272806 h 9103316"/>
              <a:gd name="connsiteX273" fmla="*/ 11153219 w 24089813"/>
              <a:gd name="connsiteY273" fmla="*/ 6176888 h 9103316"/>
              <a:gd name="connsiteX274" fmla="*/ 10661338 w 24089813"/>
              <a:gd name="connsiteY274" fmla="*/ 5921106 h 9103316"/>
              <a:gd name="connsiteX275" fmla="*/ 9045511 w 24089813"/>
              <a:gd name="connsiteY275" fmla="*/ 5365272 h 9103316"/>
              <a:gd name="connsiteX276" fmla="*/ 8987714 w 24089813"/>
              <a:gd name="connsiteY276" fmla="*/ 5384948 h 9103316"/>
              <a:gd name="connsiteX277" fmla="*/ 9038132 w 24089813"/>
              <a:gd name="connsiteY277" fmla="*/ 5365272 h 9103316"/>
              <a:gd name="connsiteX278" fmla="*/ 8968039 w 24089813"/>
              <a:gd name="connsiteY278" fmla="*/ 5346827 h 9103316"/>
              <a:gd name="connsiteX279" fmla="*/ 8891797 w 24089813"/>
              <a:gd name="connsiteY279" fmla="*/ 5327152 h 9103316"/>
              <a:gd name="connsiteX280" fmla="*/ 8891797 w 24089813"/>
              <a:gd name="connsiteY280" fmla="*/ 5327152 h 9103316"/>
              <a:gd name="connsiteX281" fmla="*/ 8891797 w 24089813"/>
              <a:gd name="connsiteY281" fmla="*/ 5346827 h 9103316"/>
              <a:gd name="connsiteX282" fmla="*/ 8731936 w 24089813"/>
              <a:gd name="connsiteY282" fmla="*/ 5308705 h 9103316"/>
              <a:gd name="connsiteX283" fmla="*/ 8731936 w 24089813"/>
              <a:gd name="connsiteY283" fmla="*/ 5308705 h 9103316"/>
              <a:gd name="connsiteX284" fmla="*/ 8636019 w 24089813"/>
              <a:gd name="connsiteY284" fmla="*/ 5269354 h 9103316"/>
              <a:gd name="connsiteX285" fmla="*/ 8533954 w 24089813"/>
              <a:gd name="connsiteY285" fmla="*/ 5250908 h 9103316"/>
              <a:gd name="connsiteX286" fmla="*/ 8457712 w 24089813"/>
              <a:gd name="connsiteY286" fmla="*/ 5244760 h 9103316"/>
              <a:gd name="connsiteX287" fmla="*/ 7140702 w 24089813"/>
              <a:gd name="connsiteY287" fmla="*/ 5071369 h 9103316"/>
              <a:gd name="connsiteX288" fmla="*/ 6195061 w 24089813"/>
              <a:gd name="connsiteY288" fmla="*/ 5033248 h 9103316"/>
              <a:gd name="connsiteX289" fmla="*/ 4521436 w 24089813"/>
              <a:gd name="connsiteY289" fmla="*/ 4975451 h 9103316"/>
              <a:gd name="connsiteX290" fmla="*/ 1096716 w 24089813"/>
              <a:gd name="connsiteY290" fmla="*/ 5448893 h 9103316"/>
              <a:gd name="connsiteX291" fmla="*/ 489243 w 24089813"/>
              <a:gd name="connsiteY291" fmla="*/ 5666554 h 9103316"/>
              <a:gd name="connsiteX292" fmla="*/ 413001 w 24089813"/>
              <a:gd name="connsiteY292" fmla="*/ 5563258 h 9103316"/>
              <a:gd name="connsiteX293" fmla="*/ 271585 w 24089813"/>
              <a:gd name="connsiteY293" fmla="*/ 5582933 h 9103316"/>
              <a:gd name="connsiteX294" fmla="*/ 55158 w 24089813"/>
              <a:gd name="connsiteY294" fmla="*/ 5487015 h 9103316"/>
              <a:gd name="connsiteX295" fmla="*/ 233465 w 24089813"/>
              <a:gd name="connsiteY295" fmla="*/ 5365272 h 9103316"/>
              <a:gd name="connsiteX296" fmla="*/ 73604 w 24089813"/>
              <a:gd name="connsiteY296" fmla="*/ 5250908 h 9103316"/>
              <a:gd name="connsiteX297" fmla="*/ 329381 w 24089813"/>
              <a:gd name="connsiteY297" fmla="*/ 5148842 h 9103316"/>
              <a:gd name="connsiteX298" fmla="*/ 175669 w 24089813"/>
              <a:gd name="connsiteY298" fmla="*/ 5174666 h 9103316"/>
              <a:gd name="connsiteX299" fmla="*/ 233465 w 24089813"/>
              <a:gd name="connsiteY299" fmla="*/ 5109491 h 9103316"/>
              <a:gd name="connsiteX300" fmla="*/ 309706 w 24089813"/>
              <a:gd name="connsiteY300" fmla="*/ 5084896 h 9103316"/>
              <a:gd name="connsiteX301" fmla="*/ 213790 w 24089813"/>
              <a:gd name="connsiteY301" fmla="*/ 5071369 h 9103316"/>
              <a:gd name="connsiteX302" fmla="*/ 349057 w 24089813"/>
              <a:gd name="connsiteY302" fmla="*/ 4854938 h 9103316"/>
              <a:gd name="connsiteX303" fmla="*/ 195344 w 24089813"/>
              <a:gd name="connsiteY303" fmla="*/ 4797141 h 9103316"/>
              <a:gd name="connsiteX304" fmla="*/ 405623 w 24089813"/>
              <a:gd name="connsiteY304" fmla="*/ 4643426 h 9103316"/>
              <a:gd name="connsiteX305" fmla="*/ 451122 w 24089813"/>
              <a:gd name="connsiteY305" fmla="*/ 4573332 h 9103316"/>
              <a:gd name="connsiteX306" fmla="*/ 413001 w 24089813"/>
              <a:gd name="connsiteY306" fmla="*/ 4504468 h 9103316"/>
              <a:gd name="connsiteX307" fmla="*/ 489243 w 24089813"/>
              <a:gd name="connsiteY307" fmla="*/ 4504468 h 9103316"/>
              <a:gd name="connsiteX308" fmla="*/ 451122 w 24089813"/>
              <a:gd name="connsiteY308" fmla="*/ 4402402 h 9103316"/>
              <a:gd name="connsiteX309" fmla="*/ 623280 w 24089813"/>
              <a:gd name="connsiteY309" fmla="*/ 4286807 h 9103316"/>
              <a:gd name="connsiteX310" fmla="*/ 687225 w 24089813"/>
              <a:gd name="connsiteY310" fmla="*/ 4248686 h 9103316"/>
              <a:gd name="connsiteX311" fmla="*/ 603605 w 24089813"/>
              <a:gd name="connsiteY311" fmla="*/ 4248686 h 9103316"/>
              <a:gd name="connsiteX312" fmla="*/ 451122 w 24089813"/>
              <a:gd name="connsiteY312" fmla="*/ 4146619 h 9103316"/>
              <a:gd name="connsiteX313" fmla="*/ 687225 w 24089813"/>
              <a:gd name="connsiteY313" fmla="*/ 4108498 h 9103316"/>
              <a:gd name="connsiteX314" fmla="*/ 547039 w 24089813"/>
              <a:gd name="connsiteY314" fmla="*/ 4088822 h 9103316"/>
              <a:gd name="connsiteX315" fmla="*/ 547039 w 24089813"/>
              <a:gd name="connsiteY315" fmla="*/ 4012579 h 9103316"/>
              <a:gd name="connsiteX316" fmla="*/ 1179106 w 24089813"/>
              <a:gd name="connsiteY316" fmla="*/ 3635055 h 9103316"/>
              <a:gd name="connsiteX317" fmla="*/ 3422083 w 24089813"/>
              <a:gd name="connsiteY317" fmla="*/ 3264909 h 9103316"/>
              <a:gd name="connsiteX318" fmla="*/ 8821704 w 24089813"/>
              <a:gd name="connsiteY318" fmla="*/ 3539137 h 9103316"/>
              <a:gd name="connsiteX319" fmla="*/ 5607263 w 24089813"/>
              <a:gd name="connsiteY319" fmla="*/ 3066924 h 9103316"/>
              <a:gd name="connsiteX320" fmla="*/ 4559557 w 24089813"/>
              <a:gd name="connsiteY320" fmla="*/ 3066924 h 9103316"/>
              <a:gd name="connsiteX321" fmla="*/ 4227538 w 24089813"/>
              <a:gd name="connsiteY321" fmla="*/ 3066924 h 9103316"/>
              <a:gd name="connsiteX322" fmla="*/ 5287541 w 24089813"/>
              <a:gd name="connsiteY322" fmla="*/ 3009127 h 9103316"/>
              <a:gd name="connsiteX323" fmla="*/ 5505198 w 24089813"/>
              <a:gd name="connsiteY323" fmla="*/ 2971006 h 9103316"/>
              <a:gd name="connsiteX324" fmla="*/ 4367723 w 24089813"/>
              <a:gd name="connsiteY324" fmla="*/ 3009127 h 9103316"/>
              <a:gd name="connsiteX325" fmla="*/ 3204425 w 24089813"/>
              <a:gd name="connsiteY325" fmla="*/ 3066924 h 9103316"/>
              <a:gd name="connsiteX326" fmla="*/ 1332818 w 24089813"/>
              <a:gd name="connsiteY326" fmla="*/ 3418624 h 9103316"/>
              <a:gd name="connsiteX327" fmla="*/ 1019244 w 24089813"/>
              <a:gd name="connsiteY327" fmla="*/ 3482570 h 9103316"/>
              <a:gd name="connsiteX328" fmla="*/ 1402912 w 24089813"/>
              <a:gd name="connsiteY328" fmla="*/ 3366976 h 9103316"/>
              <a:gd name="connsiteX329" fmla="*/ 1946440 w 24089813"/>
              <a:gd name="connsiteY329" fmla="*/ 3226788 h 9103316"/>
              <a:gd name="connsiteX330" fmla="*/ 3128184 w 24089813"/>
              <a:gd name="connsiteY330" fmla="*/ 3047249 h 9103316"/>
              <a:gd name="connsiteX331" fmla="*/ 6054875 w 24089813"/>
              <a:gd name="connsiteY331" fmla="*/ 2907061 h 9103316"/>
              <a:gd name="connsiteX332" fmla="*/ 6393043 w 24089813"/>
              <a:gd name="connsiteY332" fmla="*/ 2887385 h 9103316"/>
              <a:gd name="connsiteX333" fmla="*/ 5587588 w 24089813"/>
              <a:gd name="connsiteY333" fmla="*/ 2830818 h 9103316"/>
              <a:gd name="connsiteX334" fmla="*/ 5287541 w 24089813"/>
              <a:gd name="connsiteY334" fmla="*/ 2811142 h 9103316"/>
              <a:gd name="connsiteX335" fmla="*/ 6706617 w 24089813"/>
              <a:gd name="connsiteY335" fmla="*/ 2849264 h 9103316"/>
              <a:gd name="connsiteX336" fmla="*/ 11294635 w 24089813"/>
              <a:gd name="connsiteY336" fmla="*/ 3992904 h 9103316"/>
              <a:gd name="connsiteX337" fmla="*/ 11332756 w 24089813"/>
              <a:gd name="connsiteY337" fmla="*/ 4012579 h 9103316"/>
              <a:gd name="connsiteX338" fmla="*/ 11332756 w 24089813"/>
              <a:gd name="connsiteY338" fmla="*/ 4012579 h 9103316"/>
              <a:gd name="connsiteX339" fmla="*/ 11294635 w 24089813"/>
              <a:gd name="connsiteY339" fmla="*/ 3992904 h 9103316"/>
              <a:gd name="connsiteX340" fmla="*/ 8297851 w 24089813"/>
              <a:gd name="connsiteY340" fmla="*/ 2990682 h 9103316"/>
              <a:gd name="connsiteX341" fmla="*/ 7926482 w 24089813"/>
              <a:gd name="connsiteY341" fmla="*/ 2907061 h 9103316"/>
              <a:gd name="connsiteX342" fmla="*/ 7964602 w 24089813"/>
              <a:gd name="connsiteY342" fmla="*/ 2849264 h 9103316"/>
              <a:gd name="connsiteX343" fmla="*/ 7582165 w 24089813"/>
              <a:gd name="connsiteY343" fmla="*/ 2792696 h 9103316"/>
              <a:gd name="connsiteX344" fmla="*/ 7358359 w 24089813"/>
              <a:gd name="connsiteY344" fmla="*/ 2747197 h 9103316"/>
              <a:gd name="connsiteX345" fmla="*/ 7550193 w 24089813"/>
              <a:gd name="connsiteY345" fmla="*/ 2734900 h 9103316"/>
              <a:gd name="connsiteX346" fmla="*/ 8438037 w 24089813"/>
              <a:gd name="connsiteY346" fmla="*/ 2849264 h 9103316"/>
              <a:gd name="connsiteX347" fmla="*/ 10776930 w 24089813"/>
              <a:gd name="connsiteY347" fmla="*/ 3520691 h 9103316"/>
              <a:gd name="connsiteX348" fmla="*/ 10776930 w 24089813"/>
              <a:gd name="connsiteY348" fmla="*/ 3520691 h 9103316"/>
              <a:gd name="connsiteX349" fmla="*/ 10265374 w 24089813"/>
              <a:gd name="connsiteY349" fmla="*/ 3284585 h 9103316"/>
              <a:gd name="connsiteX350" fmla="*/ 7850240 w 24089813"/>
              <a:gd name="connsiteY350" fmla="*/ 2651278 h 9103316"/>
              <a:gd name="connsiteX351" fmla="*/ 8815555 w 24089813"/>
              <a:gd name="connsiteY351" fmla="*/ 2792696 h 9103316"/>
              <a:gd name="connsiteX352" fmla="*/ 9071334 w 24089813"/>
              <a:gd name="connsiteY352" fmla="*/ 2830818 h 9103316"/>
              <a:gd name="connsiteX353" fmla="*/ 8834001 w 24089813"/>
              <a:gd name="connsiteY353" fmla="*/ 2773021 h 9103316"/>
              <a:gd name="connsiteX354" fmla="*/ 8399917 w 24089813"/>
              <a:gd name="connsiteY354" fmla="*/ 2670954 h 9103316"/>
              <a:gd name="connsiteX355" fmla="*/ 8655694 w 24089813"/>
              <a:gd name="connsiteY355" fmla="*/ 2613157 h 9103316"/>
              <a:gd name="connsiteX356" fmla="*/ 8201934 w 24089813"/>
              <a:gd name="connsiteY356" fmla="*/ 2498793 h 9103316"/>
              <a:gd name="connsiteX357" fmla="*/ 10029271 w 24089813"/>
              <a:gd name="connsiteY357" fmla="*/ 2907061 h 9103316"/>
              <a:gd name="connsiteX358" fmla="*/ 10029271 w 24089813"/>
              <a:gd name="connsiteY358" fmla="*/ 2907061 h 9103316"/>
              <a:gd name="connsiteX359" fmla="*/ 8495833 w 24089813"/>
              <a:gd name="connsiteY359" fmla="*/ 2479118 h 9103316"/>
              <a:gd name="connsiteX360" fmla="*/ 7671933 w 24089813"/>
              <a:gd name="connsiteY360" fmla="*/ 2319254 h 9103316"/>
              <a:gd name="connsiteX361" fmla="*/ 6802534 w 24089813"/>
              <a:gd name="connsiteY361" fmla="*/ 2179066 h 9103316"/>
              <a:gd name="connsiteX362" fmla="*/ 6884924 w 24089813"/>
              <a:gd name="connsiteY362" fmla="*/ 2140944 h 9103316"/>
              <a:gd name="connsiteX363" fmla="*/ 7236619 w 24089813"/>
              <a:gd name="connsiteY363" fmla="*/ 2159390 h 9103316"/>
              <a:gd name="connsiteX364" fmla="*/ 8457712 w 24089813"/>
              <a:gd name="connsiteY364" fmla="*/ 2281133 h 9103316"/>
              <a:gd name="connsiteX365" fmla="*/ 8713490 w 24089813"/>
              <a:gd name="connsiteY365" fmla="*/ 2299578 h 9103316"/>
              <a:gd name="connsiteX366" fmla="*/ 8399917 w 24089813"/>
              <a:gd name="connsiteY366" fmla="*/ 2223336 h 9103316"/>
              <a:gd name="connsiteX367" fmla="*/ 8770057 w 24089813"/>
              <a:gd name="connsiteY367" fmla="*/ 2223336 h 9103316"/>
              <a:gd name="connsiteX368" fmla="*/ 9166021 w 24089813"/>
              <a:gd name="connsiteY368" fmla="*/ 2281133 h 9103316"/>
              <a:gd name="connsiteX369" fmla="*/ 8297851 w 24089813"/>
              <a:gd name="connsiteY369" fmla="*/ 2063472 h 9103316"/>
              <a:gd name="connsiteX370" fmla="*/ 8457712 w 24089813"/>
              <a:gd name="connsiteY370" fmla="*/ 2025351 h 9103316"/>
              <a:gd name="connsiteX371" fmla="*/ 9089779 w 24089813"/>
              <a:gd name="connsiteY371" fmla="*/ 2101593 h 9103316"/>
              <a:gd name="connsiteX372" fmla="*/ 9345557 w 24089813"/>
              <a:gd name="connsiteY372" fmla="*/ 2140944 h 9103316"/>
              <a:gd name="connsiteX373" fmla="*/ 9045511 w 24089813"/>
              <a:gd name="connsiteY373" fmla="*/ 2063472 h 9103316"/>
              <a:gd name="connsiteX374" fmla="*/ 8553629 w 24089813"/>
              <a:gd name="connsiteY374" fmla="*/ 1903608 h 9103316"/>
              <a:gd name="connsiteX375" fmla="*/ 8003953 w 24089813"/>
              <a:gd name="connsiteY375" fmla="*/ 1807690 h 9103316"/>
              <a:gd name="connsiteX376" fmla="*/ 8201934 w 24089813"/>
              <a:gd name="connsiteY376" fmla="*/ 1731447 h 9103316"/>
              <a:gd name="connsiteX377" fmla="*/ 8148750 w 24089813"/>
              <a:gd name="connsiteY377" fmla="*/ 1709620 h 9103316"/>
              <a:gd name="connsiteX378" fmla="*/ 8111345 w 24089813"/>
              <a:gd name="connsiteY378" fmla="*/ 1708706 h 9103316"/>
              <a:gd name="connsiteX379" fmla="*/ 8168444 w 24089813"/>
              <a:gd name="connsiteY379" fmla="*/ 1701703 h 9103316"/>
              <a:gd name="connsiteX380" fmla="*/ 8438037 w 24089813"/>
              <a:gd name="connsiteY380" fmla="*/ 1731447 h 9103316"/>
              <a:gd name="connsiteX381" fmla="*/ 8438037 w 24089813"/>
              <a:gd name="connsiteY381" fmla="*/ 1731447 h 9103316"/>
              <a:gd name="connsiteX382" fmla="*/ 8361795 w 24089813"/>
              <a:gd name="connsiteY382" fmla="*/ 1667502 h 9103316"/>
              <a:gd name="connsiteX383" fmla="*/ 8968039 w 24089813"/>
              <a:gd name="connsiteY383" fmla="*/ 1769569 h 9103316"/>
              <a:gd name="connsiteX384" fmla="*/ 9147575 w 24089813"/>
              <a:gd name="connsiteY384" fmla="*/ 1807690 h 9103316"/>
              <a:gd name="connsiteX385" fmla="*/ 9147575 w 24089813"/>
              <a:gd name="connsiteY385" fmla="*/ 1807690 h 9103316"/>
              <a:gd name="connsiteX386" fmla="*/ 8968039 w 24089813"/>
              <a:gd name="connsiteY386" fmla="*/ 1769569 h 9103316"/>
              <a:gd name="connsiteX387" fmla="*/ 8240055 w 24089813"/>
              <a:gd name="connsiteY387" fmla="*/ 1591259 h 9103316"/>
              <a:gd name="connsiteX388" fmla="*/ 10093217 w 24089813"/>
              <a:gd name="connsiteY388" fmla="*/ 1941730 h 9103316"/>
              <a:gd name="connsiteX389" fmla="*/ 11408997 w 24089813"/>
              <a:gd name="connsiteY389" fmla="*/ 2459442 h 9103316"/>
              <a:gd name="connsiteX390" fmla="*/ 13158863 w 24089813"/>
              <a:gd name="connsiteY390" fmla="*/ 3443219 h 9103316"/>
              <a:gd name="connsiteX391" fmla="*/ 13728215 w 24089813"/>
              <a:gd name="connsiteY391" fmla="*/ 3794919 h 9103316"/>
              <a:gd name="connsiteX392" fmla="*/ 13708540 w 24089813"/>
              <a:gd name="connsiteY392" fmla="*/ 3756798 h 9103316"/>
              <a:gd name="connsiteX393" fmla="*/ 13236335 w 24089813"/>
              <a:gd name="connsiteY393" fmla="*/ 3418624 h 9103316"/>
              <a:gd name="connsiteX394" fmla="*/ 11504914 w 24089813"/>
              <a:gd name="connsiteY394" fmla="*/ 2377051 h 9103316"/>
              <a:gd name="connsiteX395" fmla="*/ 8987714 w 24089813"/>
              <a:gd name="connsiteY395" fmla="*/ 1457220 h 9103316"/>
              <a:gd name="connsiteX396" fmla="*/ 8789732 w 24089813"/>
              <a:gd name="connsiteY396" fmla="*/ 1411720 h 9103316"/>
              <a:gd name="connsiteX397" fmla="*/ 8834001 w 24089813"/>
              <a:gd name="connsiteY397" fmla="*/ 1373599 h 9103316"/>
              <a:gd name="connsiteX398" fmla="*/ 8297851 w 24089813"/>
              <a:gd name="connsiteY398" fmla="*/ 1259234 h 9103316"/>
              <a:gd name="connsiteX399" fmla="*/ 10521152 w 24089813"/>
              <a:gd name="connsiteY399" fmla="*/ 1807690 h 9103316"/>
              <a:gd name="connsiteX400" fmla="*/ 10585097 w 24089813"/>
              <a:gd name="connsiteY400" fmla="*/ 1827366 h 9103316"/>
              <a:gd name="connsiteX401" fmla="*/ 10642893 w 24089813"/>
              <a:gd name="connsiteY401" fmla="*/ 1847041 h 9103316"/>
              <a:gd name="connsiteX402" fmla="*/ 10642893 w 24089813"/>
              <a:gd name="connsiteY402" fmla="*/ 1847041 h 9103316"/>
              <a:gd name="connsiteX403" fmla="*/ 10585097 w 24089813"/>
              <a:gd name="connsiteY403" fmla="*/ 1827366 h 9103316"/>
              <a:gd name="connsiteX404" fmla="*/ 10521152 w 24089813"/>
              <a:gd name="connsiteY404" fmla="*/ 1807690 h 9103316"/>
              <a:gd name="connsiteX405" fmla="*/ 9479596 w 24089813"/>
              <a:gd name="connsiteY405" fmla="*/ 1373599 h 9103316"/>
              <a:gd name="connsiteX406" fmla="*/ 9479596 w 24089813"/>
              <a:gd name="connsiteY406" fmla="*/ 1373599 h 9103316"/>
              <a:gd name="connsiteX407" fmla="*/ 9403353 w 24089813"/>
              <a:gd name="connsiteY407" fmla="*/ 1315802 h 9103316"/>
              <a:gd name="connsiteX408" fmla="*/ 10151012 w 24089813"/>
              <a:gd name="connsiteY408" fmla="*/ 1495341 h 9103316"/>
              <a:gd name="connsiteX409" fmla="*/ 10207578 w 24089813"/>
              <a:gd name="connsiteY409" fmla="*/ 1513787 h 9103316"/>
              <a:gd name="connsiteX410" fmla="*/ 10265374 w 24089813"/>
              <a:gd name="connsiteY410" fmla="*/ 1533462 h 9103316"/>
              <a:gd name="connsiteX411" fmla="*/ 10265374 w 24089813"/>
              <a:gd name="connsiteY411" fmla="*/ 1533462 h 9103316"/>
              <a:gd name="connsiteX412" fmla="*/ 10207578 w 24089813"/>
              <a:gd name="connsiteY412" fmla="*/ 1513787 h 9103316"/>
              <a:gd name="connsiteX413" fmla="*/ 10151012 w 24089813"/>
              <a:gd name="connsiteY413" fmla="*/ 1495341 h 9103316"/>
              <a:gd name="connsiteX414" fmla="*/ 9659132 w 24089813"/>
              <a:gd name="connsiteY414" fmla="*/ 1315802 h 9103316"/>
              <a:gd name="connsiteX415" fmla="*/ 9127900 w 24089813"/>
              <a:gd name="connsiteY415" fmla="*/ 1157168 h 9103316"/>
              <a:gd name="connsiteX416" fmla="*/ 9403353 w 24089813"/>
              <a:gd name="connsiteY416" fmla="*/ 1157168 h 9103316"/>
              <a:gd name="connsiteX417" fmla="*/ 8597898 w 24089813"/>
              <a:gd name="connsiteY417" fmla="*/ 983777 h 9103316"/>
              <a:gd name="connsiteX418" fmla="*/ 8418362 w 24089813"/>
              <a:gd name="connsiteY418" fmla="*/ 919832 h 9103316"/>
              <a:gd name="connsiteX419" fmla="*/ 10189133 w 24089813"/>
              <a:gd name="connsiteY419" fmla="*/ 1353923 h 9103316"/>
              <a:gd name="connsiteX420" fmla="*/ 10425236 w 24089813"/>
              <a:gd name="connsiteY420" fmla="*/ 1411720 h 9103316"/>
              <a:gd name="connsiteX421" fmla="*/ 9677577 w 24089813"/>
              <a:gd name="connsiteY421" fmla="*/ 1117817 h 9103316"/>
              <a:gd name="connsiteX422" fmla="*/ 10367440 w 24089813"/>
              <a:gd name="connsiteY422" fmla="*/ 1315802 h 9103316"/>
              <a:gd name="connsiteX423" fmla="*/ 10367440 w 24089813"/>
              <a:gd name="connsiteY423" fmla="*/ 1315802 h 9103316"/>
              <a:gd name="connsiteX424" fmla="*/ 10009596 w 24089813"/>
              <a:gd name="connsiteY424" fmla="*/ 1117817 h 9103316"/>
              <a:gd name="connsiteX425" fmla="*/ 10348994 w 24089813"/>
              <a:gd name="connsiteY425" fmla="*/ 1219884 h 9103316"/>
              <a:gd name="connsiteX426" fmla="*/ 10521152 w 24089813"/>
              <a:gd name="connsiteY426" fmla="*/ 1219884 h 9103316"/>
              <a:gd name="connsiteX427" fmla="*/ 10802754 w 24089813"/>
              <a:gd name="connsiteY427" fmla="*/ 1335477 h 9103316"/>
              <a:gd name="connsiteX428" fmla="*/ 10661338 w 24089813"/>
              <a:gd name="connsiteY428" fmla="*/ 1259234 h 9103316"/>
              <a:gd name="connsiteX429" fmla="*/ 10719134 w 24089813"/>
              <a:gd name="connsiteY429" fmla="*/ 1239559 h 9103316"/>
              <a:gd name="connsiteX430" fmla="*/ 9601335 w 24089813"/>
              <a:gd name="connsiteY430" fmla="*/ 823913 h 9103316"/>
              <a:gd name="connsiteX431" fmla="*/ 8495833 w 24089813"/>
              <a:gd name="connsiteY431" fmla="*/ 569361 h 9103316"/>
              <a:gd name="connsiteX432" fmla="*/ 8380242 w 24089813"/>
              <a:gd name="connsiteY432" fmla="*/ 511564 h 9103316"/>
              <a:gd name="connsiteX433" fmla="*/ 9747670 w 24089813"/>
              <a:gd name="connsiteY433" fmla="*/ 683725 h 9103316"/>
              <a:gd name="connsiteX434" fmla="*/ 9817763 w 24089813"/>
              <a:gd name="connsiteY434" fmla="*/ 683725 h 9103316"/>
              <a:gd name="connsiteX435" fmla="*/ 10151012 w 24089813"/>
              <a:gd name="connsiteY435" fmla="*/ 766117 h 9103316"/>
              <a:gd name="connsiteX436" fmla="*/ 10348994 w 24089813"/>
              <a:gd name="connsiteY436" fmla="*/ 747671 h 9103316"/>
              <a:gd name="connsiteX437" fmla="*/ 9563214 w 24089813"/>
              <a:gd name="connsiteY437" fmla="*/ 491889 h 9103316"/>
              <a:gd name="connsiteX438" fmla="*/ 9991151 w 24089813"/>
              <a:gd name="connsiteY438" fmla="*/ 530010 h 9103316"/>
              <a:gd name="connsiteX439" fmla="*/ 10246929 w 24089813"/>
              <a:gd name="connsiteY439" fmla="*/ 607482 h 9103316"/>
              <a:gd name="connsiteX440" fmla="*/ 10483032 w 24089813"/>
              <a:gd name="connsiteY440" fmla="*/ 664050 h 9103316"/>
              <a:gd name="connsiteX441" fmla="*/ 10131337 w 24089813"/>
              <a:gd name="connsiteY441" fmla="*/ 530010 h 9103316"/>
              <a:gd name="connsiteX442" fmla="*/ 9895234 w 24089813"/>
              <a:gd name="connsiteY442" fmla="*/ 332025 h 9103316"/>
              <a:gd name="connsiteX443" fmla="*/ 10348994 w 24089813"/>
              <a:gd name="connsiteY443" fmla="*/ 491889 h 9103316"/>
              <a:gd name="connsiteX444" fmla="*/ 11684451 w 24089813"/>
              <a:gd name="connsiteY444" fmla="*/ 983777 h 9103316"/>
              <a:gd name="connsiteX445" fmla="*/ 14730423 w 24089813"/>
              <a:gd name="connsiteY445" fmla="*/ 2830818 h 9103316"/>
              <a:gd name="connsiteX446" fmla="*/ 16327806 w 24089813"/>
              <a:gd name="connsiteY446" fmla="*/ 3564961 h 9103316"/>
              <a:gd name="connsiteX447" fmla="*/ 16289685 w 24089813"/>
              <a:gd name="connsiteY447" fmla="*/ 3578488 h 9103316"/>
              <a:gd name="connsiteX448" fmla="*/ 16583584 w 24089813"/>
              <a:gd name="connsiteY448" fmla="*/ 3654731 h 9103316"/>
              <a:gd name="connsiteX449" fmla="*/ 17510780 w 24089813"/>
              <a:gd name="connsiteY449" fmla="*/ 3852716 h 9103316"/>
              <a:gd name="connsiteX450" fmla="*/ 17606696 w 24089813"/>
              <a:gd name="connsiteY450" fmla="*/ 3872391 h 9103316"/>
              <a:gd name="connsiteX451" fmla="*/ 17606696 w 24089813"/>
              <a:gd name="connsiteY451" fmla="*/ 3872391 h 9103316"/>
              <a:gd name="connsiteX452" fmla="*/ 17510780 w 24089813"/>
              <a:gd name="connsiteY452" fmla="*/ 3852716 h 9103316"/>
              <a:gd name="connsiteX453" fmla="*/ 16880460 w 24089813"/>
              <a:gd name="connsiteY453" fmla="*/ 3712816 h 9103316"/>
              <a:gd name="connsiteX454" fmla="*/ 16694426 w 24089813"/>
              <a:gd name="connsiteY454" fmla="*/ 3659045 h 9103316"/>
              <a:gd name="connsiteX455" fmla="*/ 16714240 w 24089813"/>
              <a:gd name="connsiteY455" fmla="*/ 3657036 h 9103316"/>
              <a:gd name="connsiteX456" fmla="*/ 16743446 w 24089813"/>
              <a:gd name="connsiteY456" fmla="*/ 3654731 h 9103316"/>
              <a:gd name="connsiteX457" fmla="*/ 16327806 w 24089813"/>
              <a:gd name="connsiteY457" fmla="*/ 3520691 h 9103316"/>
              <a:gd name="connsiteX458" fmla="*/ 12469001 w 24089813"/>
              <a:gd name="connsiteY458" fmla="*/ 1277680 h 9103316"/>
              <a:gd name="connsiteX459" fmla="*/ 11172894 w 24089813"/>
              <a:gd name="connsiteY459" fmla="*/ 645604 h 9103316"/>
              <a:gd name="connsiteX460" fmla="*/ 11057302 w 24089813"/>
              <a:gd name="connsiteY460" fmla="*/ 549685 h 9103316"/>
              <a:gd name="connsiteX461" fmla="*/ 11824637 w 24089813"/>
              <a:gd name="connsiteY461" fmla="*/ 785792 h 9103316"/>
              <a:gd name="connsiteX462" fmla="*/ 11824637 w 24089813"/>
              <a:gd name="connsiteY462" fmla="*/ 785792 h 9103316"/>
              <a:gd name="connsiteX463" fmla="*/ 11057302 w 24089813"/>
              <a:gd name="connsiteY463" fmla="*/ 313579 h 9103316"/>
              <a:gd name="connsiteX464" fmla="*/ 10840875 w 24089813"/>
              <a:gd name="connsiteY464" fmla="*/ 134040 h 9103316"/>
              <a:gd name="connsiteX465" fmla="*/ 11626656 w 24089813"/>
              <a:gd name="connsiteY465" fmla="*/ 370146 h 9103316"/>
              <a:gd name="connsiteX466" fmla="*/ 11626656 w 24089813"/>
              <a:gd name="connsiteY466" fmla="*/ 370146 h 9103316"/>
              <a:gd name="connsiteX467" fmla="*/ 11352431 w 24089813"/>
              <a:gd name="connsiteY467" fmla="*/ 236107 h 9103316"/>
              <a:gd name="connsiteX468" fmla="*/ 11646331 w 24089813"/>
              <a:gd name="connsiteY468" fmla="*/ 313579 h 9103316"/>
              <a:gd name="connsiteX469" fmla="*/ 11447118 w 24089813"/>
              <a:gd name="connsiteY469" fmla="*/ 134040 h 9103316"/>
              <a:gd name="connsiteX470" fmla="*/ 11568859 w 24089813"/>
              <a:gd name="connsiteY470" fmla="*/ 134040 h 9103316"/>
              <a:gd name="connsiteX471" fmla="*/ 11352431 w 24089813"/>
              <a:gd name="connsiteY471" fmla="*/ 0 h 910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Lst>
            <a:rect l="l" t="t" r="r" b="b"/>
            <a:pathLst>
              <a:path w="24089813" h="9103316">
                <a:moveTo>
                  <a:pt x="16679500" y="3654731"/>
                </a:moveTo>
                <a:lnTo>
                  <a:pt x="16694426" y="3659045"/>
                </a:lnTo>
                <a:lnTo>
                  <a:pt x="16694334" y="3659054"/>
                </a:lnTo>
                <a:cubicBezTo>
                  <a:pt x="16688186" y="3658958"/>
                  <a:pt x="16682882" y="3657805"/>
                  <a:pt x="16679500" y="3654731"/>
                </a:cubicBezTo>
                <a:close/>
                <a:moveTo>
                  <a:pt x="9147575" y="3616609"/>
                </a:moveTo>
                <a:cubicBezTo>
                  <a:pt x="9173399" y="3648582"/>
                  <a:pt x="9223817" y="3660879"/>
                  <a:pt x="9281613" y="3654731"/>
                </a:cubicBezTo>
                <a:cubicBezTo>
                  <a:pt x="9307436" y="3718676"/>
                  <a:pt x="9389826" y="3635055"/>
                  <a:pt x="9281613" y="3654731"/>
                </a:cubicBezTo>
                <a:cubicBezTo>
                  <a:pt x="9255789" y="3628907"/>
                  <a:pt x="9205371" y="3616609"/>
                  <a:pt x="9147575" y="3616609"/>
                </a:cubicBezTo>
                <a:close/>
                <a:moveTo>
                  <a:pt x="1415209" y="3360828"/>
                </a:moveTo>
                <a:cubicBezTo>
                  <a:pt x="1409060" y="3360828"/>
                  <a:pt x="1402912" y="3366976"/>
                  <a:pt x="1402912" y="3366976"/>
                </a:cubicBezTo>
                <a:cubicBezTo>
                  <a:pt x="1396763" y="3366976"/>
                  <a:pt x="1396763" y="3366976"/>
                  <a:pt x="1415209" y="3360828"/>
                </a:cubicBezTo>
                <a:close/>
                <a:moveTo>
                  <a:pt x="8154207" y="2474410"/>
                </a:moveTo>
                <a:cubicBezTo>
                  <a:pt x="8168732" y="2475966"/>
                  <a:pt x="8185948" y="2482807"/>
                  <a:pt x="8201934" y="2498793"/>
                </a:cubicBezTo>
                <a:cubicBezTo>
                  <a:pt x="8091262" y="2512628"/>
                  <a:pt x="8110629" y="2469741"/>
                  <a:pt x="8154207" y="2474410"/>
                </a:cubicBezTo>
                <a:close/>
                <a:moveTo>
                  <a:pt x="8107862" y="1708621"/>
                </a:moveTo>
                <a:lnTo>
                  <a:pt x="8111345" y="1708706"/>
                </a:lnTo>
                <a:lnTo>
                  <a:pt x="8086342" y="1711772"/>
                </a:lnTo>
                <a:cubicBezTo>
                  <a:pt x="8087880" y="1710235"/>
                  <a:pt x="8096257" y="1709082"/>
                  <a:pt x="8107862" y="1708621"/>
                </a:cubicBezTo>
                <a:close/>
                <a:moveTo>
                  <a:pt x="11352431" y="0"/>
                </a:moveTo>
                <a:cubicBezTo>
                  <a:pt x="11447118" y="0"/>
                  <a:pt x="11504914" y="51649"/>
                  <a:pt x="11588534" y="76243"/>
                </a:cubicBezTo>
                <a:cubicBezTo>
                  <a:pt x="11678302" y="108216"/>
                  <a:pt x="11766842" y="108216"/>
                  <a:pt x="11844312" y="134040"/>
                </a:cubicBezTo>
                <a:cubicBezTo>
                  <a:pt x="11888581" y="153715"/>
                  <a:pt x="11932850" y="197985"/>
                  <a:pt x="11978349" y="217661"/>
                </a:cubicBezTo>
                <a:cubicBezTo>
                  <a:pt x="12028767" y="229958"/>
                  <a:pt x="12085333" y="217661"/>
                  <a:pt x="12136981" y="236107"/>
                </a:cubicBezTo>
                <a:cubicBezTo>
                  <a:pt x="12302991" y="293904"/>
                  <a:pt x="12494824" y="427943"/>
                  <a:pt x="12666983" y="530010"/>
                </a:cubicBezTo>
                <a:cubicBezTo>
                  <a:pt x="12845289" y="632077"/>
                  <a:pt x="13018677" y="741522"/>
                  <a:pt x="13178539" y="843589"/>
                </a:cubicBezTo>
                <a:cubicBezTo>
                  <a:pt x="14136477" y="1443693"/>
                  <a:pt x="14954229" y="2108972"/>
                  <a:pt x="16015461" y="2555360"/>
                </a:cubicBezTo>
                <a:cubicBezTo>
                  <a:pt x="16245416" y="2651278"/>
                  <a:pt x="16449546" y="2741048"/>
                  <a:pt x="16699176" y="2811142"/>
                </a:cubicBezTo>
                <a:cubicBezTo>
                  <a:pt x="16833214" y="2849264"/>
                  <a:pt x="16979548" y="2900912"/>
                  <a:pt x="17114816" y="2926736"/>
                </a:cubicBezTo>
                <a:cubicBezTo>
                  <a:pt x="17395188" y="2996830"/>
                  <a:pt x="17702612" y="3002979"/>
                  <a:pt x="18021106" y="3066924"/>
                </a:cubicBezTo>
                <a:cubicBezTo>
                  <a:pt x="18040780" y="3073073"/>
                  <a:pt x="18136698" y="3098897"/>
                  <a:pt x="18156372" y="3105045"/>
                </a:cubicBezTo>
                <a:cubicBezTo>
                  <a:pt x="18136698" y="3098897"/>
                  <a:pt x="17982984" y="3117343"/>
                  <a:pt x="18136698" y="3143167"/>
                </a:cubicBezTo>
                <a:cubicBezTo>
                  <a:pt x="18386328" y="3188667"/>
                  <a:pt x="18640876" y="3213261"/>
                  <a:pt x="18864682" y="3245234"/>
                </a:cubicBezTo>
                <a:cubicBezTo>
                  <a:pt x="19006098" y="3264909"/>
                  <a:pt x="19165958" y="3316558"/>
                  <a:pt x="19299996" y="3341152"/>
                </a:cubicBezTo>
                <a:cubicBezTo>
                  <a:pt x="19370088" y="3354679"/>
                  <a:pt x="19440182" y="3335003"/>
                  <a:pt x="19497978" y="3360828"/>
                </a:cubicBezTo>
                <a:cubicBezTo>
                  <a:pt x="19510274" y="3366976"/>
                  <a:pt x="19478302" y="3380503"/>
                  <a:pt x="19452478" y="3380503"/>
                </a:cubicBezTo>
                <a:cubicBezTo>
                  <a:pt x="19434034" y="3373125"/>
                  <a:pt x="19420506" y="3366976"/>
                  <a:pt x="19414358" y="3380503"/>
                </a:cubicBezTo>
                <a:cubicBezTo>
                  <a:pt x="19414358" y="3386651"/>
                  <a:pt x="19434034" y="3386651"/>
                  <a:pt x="19452478" y="3380503"/>
                </a:cubicBezTo>
                <a:cubicBezTo>
                  <a:pt x="19484452" y="3398949"/>
                  <a:pt x="19523802" y="3437070"/>
                  <a:pt x="19504126" y="3437070"/>
                </a:cubicBezTo>
                <a:lnTo>
                  <a:pt x="19485534" y="3431905"/>
                </a:lnTo>
                <a:lnTo>
                  <a:pt x="19459858" y="3418624"/>
                </a:lnTo>
                <a:cubicBezTo>
                  <a:pt x="19466006" y="3424773"/>
                  <a:pt x="19472154" y="3427847"/>
                  <a:pt x="19479226" y="3430153"/>
                </a:cubicBezTo>
                <a:lnTo>
                  <a:pt x="19485534" y="3431905"/>
                </a:lnTo>
                <a:lnTo>
                  <a:pt x="19486604" y="3432459"/>
                </a:lnTo>
                <a:cubicBezTo>
                  <a:pt x="19494596" y="3435533"/>
                  <a:pt x="19501052" y="3437070"/>
                  <a:pt x="19504126" y="3437070"/>
                </a:cubicBezTo>
                <a:cubicBezTo>
                  <a:pt x="19657840" y="3488719"/>
                  <a:pt x="19925914" y="3475192"/>
                  <a:pt x="20085776" y="3482570"/>
                </a:cubicBezTo>
                <a:cubicBezTo>
                  <a:pt x="20609628" y="3508394"/>
                  <a:pt x="21369584" y="3456746"/>
                  <a:pt x="21702834" y="3462894"/>
                </a:cubicBezTo>
                <a:cubicBezTo>
                  <a:pt x="21727428" y="3462894"/>
                  <a:pt x="21817196" y="3469043"/>
                  <a:pt x="21836872" y="3482570"/>
                </a:cubicBezTo>
                <a:cubicBezTo>
                  <a:pt x="21785224" y="3456746"/>
                  <a:pt x="21619214" y="3539137"/>
                  <a:pt x="21715130" y="3532988"/>
                </a:cubicBezTo>
                <a:cubicBezTo>
                  <a:pt x="21523298" y="3558812"/>
                  <a:pt x="21185130" y="3558812"/>
                  <a:pt x="20973620" y="3558812"/>
                </a:cubicBezTo>
                <a:cubicBezTo>
                  <a:pt x="20667424" y="3558812"/>
                  <a:pt x="20321878" y="3564961"/>
                  <a:pt x="19791876" y="3539137"/>
                </a:cubicBezTo>
                <a:cubicBezTo>
                  <a:pt x="19721784" y="3532988"/>
                  <a:pt x="19459858" y="3494867"/>
                  <a:pt x="19434034" y="3520691"/>
                </a:cubicBezTo>
                <a:cubicBezTo>
                  <a:pt x="19440182" y="3520691"/>
                  <a:pt x="19548396" y="3584637"/>
                  <a:pt x="19536098" y="3578488"/>
                </a:cubicBezTo>
                <a:cubicBezTo>
                  <a:pt x="19625866" y="3596934"/>
                  <a:pt x="19989858" y="3571110"/>
                  <a:pt x="20009534" y="3616609"/>
                </a:cubicBezTo>
                <a:cubicBezTo>
                  <a:pt x="20027980" y="3660879"/>
                  <a:pt x="20353850" y="3635055"/>
                  <a:pt x="20341554" y="3635055"/>
                </a:cubicBezTo>
                <a:cubicBezTo>
                  <a:pt x="20481740" y="3642434"/>
                  <a:pt x="20679722" y="3654731"/>
                  <a:pt x="20851880" y="3654731"/>
                </a:cubicBezTo>
                <a:cubicBezTo>
                  <a:pt x="20935500" y="3654731"/>
                  <a:pt x="21407706" y="3680555"/>
                  <a:pt x="21145778" y="3680555"/>
                </a:cubicBezTo>
                <a:cubicBezTo>
                  <a:pt x="20897378" y="3680555"/>
                  <a:pt x="20685870" y="3642434"/>
                  <a:pt x="20417796" y="3680555"/>
                </a:cubicBezTo>
                <a:cubicBezTo>
                  <a:pt x="20302204" y="3692852"/>
                  <a:pt x="20455916" y="3692852"/>
                  <a:pt x="20379674" y="3718676"/>
                </a:cubicBezTo>
                <a:cubicBezTo>
                  <a:pt x="20334176" y="3730974"/>
                  <a:pt x="20193990" y="3730974"/>
                  <a:pt x="20085776" y="3756798"/>
                </a:cubicBezTo>
                <a:cubicBezTo>
                  <a:pt x="20021830" y="3769095"/>
                  <a:pt x="19976332" y="3808446"/>
                  <a:pt x="19925914" y="3814595"/>
                </a:cubicBezTo>
                <a:cubicBezTo>
                  <a:pt x="19836146" y="3826892"/>
                  <a:pt x="19785728" y="3788770"/>
                  <a:pt x="19734080" y="3814595"/>
                </a:cubicBezTo>
                <a:cubicBezTo>
                  <a:pt x="19689812" y="3833040"/>
                  <a:pt x="19727932" y="3890837"/>
                  <a:pt x="19714406" y="3890837"/>
                </a:cubicBezTo>
                <a:cubicBezTo>
                  <a:pt x="19625866" y="3910513"/>
                  <a:pt x="19178256" y="3852716"/>
                  <a:pt x="18967976" y="3852716"/>
                </a:cubicBezTo>
                <a:cubicBezTo>
                  <a:pt x="18928626" y="3852716"/>
                  <a:pt x="18640876" y="3865013"/>
                  <a:pt x="18808114" y="3890837"/>
                </a:cubicBezTo>
                <a:cubicBezTo>
                  <a:pt x="18992570" y="3922810"/>
                  <a:pt x="19210228" y="3960932"/>
                  <a:pt x="19414358" y="3974458"/>
                </a:cubicBezTo>
                <a:cubicBezTo>
                  <a:pt x="19491830" y="3974458"/>
                  <a:pt x="19913618" y="3986755"/>
                  <a:pt x="19925914" y="4012579"/>
                </a:cubicBezTo>
                <a:cubicBezTo>
                  <a:pt x="19932062" y="4024877"/>
                  <a:pt x="19286470" y="3992904"/>
                  <a:pt x="19612340" y="4050701"/>
                </a:cubicBezTo>
                <a:cubicBezTo>
                  <a:pt x="19919766" y="4102349"/>
                  <a:pt x="19497978" y="4108498"/>
                  <a:pt x="19434034" y="4108498"/>
                </a:cubicBezTo>
                <a:cubicBezTo>
                  <a:pt x="19350414" y="4108498"/>
                  <a:pt x="19076190" y="4056849"/>
                  <a:pt x="18986422" y="4088822"/>
                </a:cubicBezTo>
                <a:cubicBezTo>
                  <a:pt x="18800736" y="4158916"/>
                  <a:pt x="19370088" y="4140471"/>
                  <a:pt x="19555774" y="4146619"/>
                </a:cubicBezTo>
                <a:cubicBezTo>
                  <a:pt x="20021830" y="4172443"/>
                  <a:pt x="20225962" y="4184740"/>
                  <a:pt x="20597332" y="4210565"/>
                </a:cubicBezTo>
                <a:cubicBezTo>
                  <a:pt x="21037564" y="4236389"/>
                  <a:pt x="21695456" y="4268361"/>
                  <a:pt x="22194714" y="4248686"/>
                </a:cubicBezTo>
                <a:cubicBezTo>
                  <a:pt x="22309076" y="4242537"/>
                  <a:pt x="22666920" y="4166294"/>
                  <a:pt x="22526734" y="4248686"/>
                </a:cubicBezTo>
                <a:cubicBezTo>
                  <a:pt x="22443114" y="4292956"/>
                  <a:pt x="22475086" y="4274510"/>
                  <a:pt x="22290632" y="4286807"/>
                </a:cubicBezTo>
                <a:cubicBezTo>
                  <a:pt x="21995502" y="4306483"/>
                  <a:pt x="21415084" y="4356901"/>
                  <a:pt x="21229398" y="4364280"/>
                </a:cubicBezTo>
                <a:cubicBezTo>
                  <a:pt x="21185130" y="4364280"/>
                  <a:pt x="21145778" y="4364280"/>
                  <a:pt x="21107658" y="4364280"/>
                </a:cubicBezTo>
                <a:cubicBezTo>
                  <a:pt x="21025268" y="4356901"/>
                  <a:pt x="20947796" y="4350753"/>
                  <a:pt x="20935500" y="4364280"/>
                </a:cubicBezTo>
                <a:cubicBezTo>
                  <a:pt x="20935500" y="4364280"/>
                  <a:pt x="21011742" y="4364280"/>
                  <a:pt x="21107658" y="4364280"/>
                </a:cubicBezTo>
                <a:cubicBezTo>
                  <a:pt x="21153156" y="4364280"/>
                  <a:pt x="21191278" y="4370429"/>
                  <a:pt x="21229398" y="4364280"/>
                </a:cubicBezTo>
                <a:cubicBezTo>
                  <a:pt x="21344990" y="4370429"/>
                  <a:pt x="21471650" y="4370429"/>
                  <a:pt x="21542972" y="4364280"/>
                </a:cubicBezTo>
                <a:cubicBezTo>
                  <a:pt x="21868844" y="4350753"/>
                  <a:pt x="22072974" y="4364280"/>
                  <a:pt x="22366872" y="4344604"/>
                </a:cubicBezTo>
                <a:cubicBezTo>
                  <a:pt x="22500910" y="4338456"/>
                  <a:pt x="22948522" y="4268361"/>
                  <a:pt x="22960820" y="4306483"/>
                </a:cubicBezTo>
                <a:cubicBezTo>
                  <a:pt x="22980494" y="4376577"/>
                  <a:pt x="22768986" y="4350753"/>
                  <a:pt x="22705042" y="4364280"/>
                </a:cubicBezTo>
                <a:cubicBezTo>
                  <a:pt x="22436966" y="4420847"/>
                  <a:pt x="22966968" y="4428225"/>
                  <a:pt x="22960820" y="4428225"/>
                </a:cubicBezTo>
                <a:cubicBezTo>
                  <a:pt x="22974346" y="4428225"/>
                  <a:pt x="22826782" y="4446671"/>
                  <a:pt x="22762838" y="4466346"/>
                </a:cubicBezTo>
                <a:cubicBezTo>
                  <a:pt x="22718568" y="4472496"/>
                  <a:pt x="22756688" y="4492171"/>
                  <a:pt x="22724716" y="4504468"/>
                </a:cubicBezTo>
                <a:cubicBezTo>
                  <a:pt x="22558706" y="4567184"/>
                  <a:pt x="22207012" y="4516765"/>
                  <a:pt x="22015178" y="4579481"/>
                </a:cubicBezTo>
                <a:cubicBezTo>
                  <a:pt x="21823344" y="4554887"/>
                  <a:pt x="21913112" y="4643426"/>
                  <a:pt x="22015178" y="4579481"/>
                </a:cubicBezTo>
                <a:cubicBezTo>
                  <a:pt x="22079122" y="4611454"/>
                  <a:pt x="22213160" y="4542589"/>
                  <a:pt x="22270956" y="4579481"/>
                </a:cubicBezTo>
                <a:cubicBezTo>
                  <a:pt x="22290632" y="4599157"/>
                  <a:pt x="21893438" y="4663102"/>
                  <a:pt x="21913112" y="4663102"/>
                </a:cubicBezTo>
                <a:cubicBezTo>
                  <a:pt x="21702834" y="4695075"/>
                  <a:pt x="21637660" y="4675399"/>
                  <a:pt x="21191278" y="4701223"/>
                </a:cubicBezTo>
                <a:cubicBezTo>
                  <a:pt x="21043714" y="4707372"/>
                  <a:pt x="20347702" y="4707372"/>
                  <a:pt x="20341554" y="4720899"/>
                </a:cubicBezTo>
                <a:cubicBezTo>
                  <a:pt x="20341554" y="4720899"/>
                  <a:pt x="20571508" y="4752871"/>
                  <a:pt x="20679722" y="4759021"/>
                </a:cubicBezTo>
                <a:cubicBezTo>
                  <a:pt x="21279816" y="4790993"/>
                  <a:pt x="21785224" y="4790993"/>
                  <a:pt x="22328752" y="4759021"/>
                </a:cubicBezTo>
                <a:cubicBezTo>
                  <a:pt x="22513208" y="4745493"/>
                  <a:pt x="23178476" y="4637278"/>
                  <a:pt x="22980494" y="4739345"/>
                </a:cubicBezTo>
                <a:cubicBezTo>
                  <a:pt x="22916550" y="4771318"/>
                  <a:pt x="22737014" y="4790993"/>
                  <a:pt x="22666920" y="4797141"/>
                </a:cubicBezTo>
                <a:cubicBezTo>
                  <a:pt x="22366872" y="4822966"/>
                  <a:pt x="22903024" y="4803290"/>
                  <a:pt x="22922698" y="4797141"/>
                </a:cubicBezTo>
                <a:cubicBezTo>
                  <a:pt x="22928846" y="4803290"/>
                  <a:pt x="22890726" y="4867235"/>
                  <a:pt x="22878430" y="4854938"/>
                </a:cubicBezTo>
                <a:cubicBezTo>
                  <a:pt x="22890726" y="4867235"/>
                  <a:pt x="22966968" y="4854938"/>
                  <a:pt x="22980494" y="4854938"/>
                </a:cubicBezTo>
                <a:cubicBezTo>
                  <a:pt x="23242420" y="4854938"/>
                  <a:pt x="22839078" y="4918884"/>
                  <a:pt x="22724716" y="4937330"/>
                </a:cubicBezTo>
                <a:cubicBezTo>
                  <a:pt x="22181188" y="5007424"/>
                  <a:pt x="21555270" y="5020951"/>
                  <a:pt x="21031416" y="5071369"/>
                </a:cubicBezTo>
                <a:cubicBezTo>
                  <a:pt x="20935500" y="5084896"/>
                  <a:pt x="20245636" y="5033248"/>
                  <a:pt x="20207516" y="5071369"/>
                </a:cubicBezTo>
                <a:cubicBezTo>
                  <a:pt x="20193990" y="5084896"/>
                  <a:pt x="20583804" y="5091045"/>
                  <a:pt x="20679722" y="5091045"/>
                </a:cubicBezTo>
                <a:cubicBezTo>
                  <a:pt x="20909676" y="5103342"/>
                  <a:pt x="21133482" y="5116869"/>
                  <a:pt x="21325316" y="5109491"/>
                </a:cubicBezTo>
                <a:cubicBezTo>
                  <a:pt x="21817196" y="5097193"/>
                  <a:pt x="22181188" y="5180814"/>
                  <a:pt x="22641096" y="5129166"/>
                </a:cubicBezTo>
                <a:cubicBezTo>
                  <a:pt x="22680446" y="5129166"/>
                  <a:pt x="22916550" y="5065221"/>
                  <a:pt x="22942374" y="5091045"/>
                </a:cubicBezTo>
                <a:cubicBezTo>
                  <a:pt x="22934996" y="5091045"/>
                  <a:pt x="22807106" y="5135315"/>
                  <a:pt x="22724716" y="5148842"/>
                </a:cubicBezTo>
                <a:cubicBezTo>
                  <a:pt x="22481236" y="5193112"/>
                  <a:pt x="22417290" y="5193112"/>
                  <a:pt x="22213160" y="5231233"/>
                </a:cubicBezTo>
                <a:cubicBezTo>
                  <a:pt x="22117244" y="5244760"/>
                  <a:pt x="21829494" y="5289030"/>
                  <a:pt x="22034854" y="5289030"/>
                </a:cubicBezTo>
                <a:cubicBezTo>
                  <a:pt x="22424668" y="5282881"/>
                  <a:pt x="22628800" y="5250908"/>
                  <a:pt x="22980494" y="5231233"/>
                </a:cubicBezTo>
                <a:cubicBezTo>
                  <a:pt x="23088708" y="5225085"/>
                  <a:pt x="23364162" y="5244760"/>
                  <a:pt x="23178476" y="5269354"/>
                </a:cubicBezTo>
                <a:cubicBezTo>
                  <a:pt x="23037060" y="5289030"/>
                  <a:pt x="22992792" y="5314854"/>
                  <a:pt x="22922698" y="5327152"/>
                </a:cubicBezTo>
                <a:cubicBezTo>
                  <a:pt x="22462790" y="5423069"/>
                  <a:pt x="21829494" y="5391097"/>
                  <a:pt x="21427380" y="5467339"/>
                </a:cubicBezTo>
                <a:cubicBezTo>
                  <a:pt x="21273668" y="5493163"/>
                  <a:pt x="21191278" y="5525136"/>
                  <a:pt x="20955174" y="5525136"/>
                </a:cubicBezTo>
                <a:cubicBezTo>
                  <a:pt x="20929352" y="5525136"/>
                  <a:pt x="20673574" y="5487015"/>
                  <a:pt x="20635452" y="5525136"/>
                </a:cubicBezTo>
                <a:cubicBezTo>
                  <a:pt x="20635452" y="5525136"/>
                  <a:pt x="21037564" y="5544812"/>
                  <a:pt x="21049862" y="5544812"/>
                </a:cubicBezTo>
                <a:cubicBezTo>
                  <a:pt x="21203574" y="5544812"/>
                  <a:pt x="21351138" y="5487015"/>
                  <a:pt x="21503622" y="5544812"/>
                </a:cubicBezTo>
                <a:cubicBezTo>
                  <a:pt x="21440908" y="5518988"/>
                  <a:pt x="21383112" y="5634581"/>
                  <a:pt x="21447056" y="5621054"/>
                </a:cubicBezTo>
                <a:cubicBezTo>
                  <a:pt x="21255222" y="5678851"/>
                  <a:pt x="20699396" y="5666554"/>
                  <a:pt x="20481740" y="5666554"/>
                </a:cubicBezTo>
                <a:cubicBezTo>
                  <a:pt x="20296054" y="5659176"/>
                  <a:pt x="19740230" y="5653027"/>
                  <a:pt x="19536098" y="5640730"/>
                </a:cubicBezTo>
                <a:cubicBezTo>
                  <a:pt x="19472154" y="5640730"/>
                  <a:pt x="19356562" y="5602609"/>
                  <a:pt x="19338116" y="5621054"/>
                </a:cubicBezTo>
                <a:cubicBezTo>
                  <a:pt x="19299996" y="5659176"/>
                  <a:pt x="19504126" y="5659176"/>
                  <a:pt x="19516424" y="5666554"/>
                </a:cubicBezTo>
                <a:cubicBezTo>
                  <a:pt x="20098072" y="5685000"/>
                  <a:pt x="20679722" y="5710824"/>
                  <a:pt x="21383112" y="5685000"/>
                </a:cubicBezTo>
                <a:cubicBezTo>
                  <a:pt x="21670862" y="5672703"/>
                  <a:pt x="21951234" y="5685000"/>
                  <a:pt x="22213160" y="5685000"/>
                </a:cubicBezTo>
                <a:cubicBezTo>
                  <a:pt x="22366872" y="5685000"/>
                  <a:pt x="22449262" y="5627203"/>
                  <a:pt x="22564854" y="5640730"/>
                </a:cubicBezTo>
                <a:cubicBezTo>
                  <a:pt x="22609124" y="5646879"/>
                  <a:pt x="22602976" y="5685000"/>
                  <a:pt x="22641096" y="5704675"/>
                </a:cubicBezTo>
                <a:cubicBezTo>
                  <a:pt x="22756688" y="5748945"/>
                  <a:pt x="22814484" y="5697297"/>
                  <a:pt x="22820634" y="5704675"/>
                </a:cubicBezTo>
                <a:cubicBezTo>
                  <a:pt x="22858754" y="5716973"/>
                  <a:pt x="22762838" y="5762472"/>
                  <a:pt x="22762838" y="5742797"/>
                </a:cubicBezTo>
                <a:cubicBezTo>
                  <a:pt x="22756688" y="5806742"/>
                  <a:pt x="23158802" y="5774770"/>
                  <a:pt x="22896874" y="5819039"/>
                </a:cubicBezTo>
                <a:cubicBezTo>
                  <a:pt x="22532882" y="5882985"/>
                  <a:pt x="23102234" y="5800594"/>
                  <a:pt x="23132978" y="5800594"/>
                </a:cubicBezTo>
                <a:cubicBezTo>
                  <a:pt x="23167102" y="5805205"/>
                  <a:pt x="23168024" y="5813275"/>
                  <a:pt x="23188142" y="5825322"/>
                </a:cubicBezTo>
                <a:lnTo>
                  <a:pt x="23204262" y="5832909"/>
                </a:lnTo>
                <a:lnTo>
                  <a:pt x="23203672" y="5833140"/>
                </a:lnTo>
                <a:cubicBezTo>
                  <a:pt x="23204608" y="5834411"/>
                  <a:pt x="23208604" y="5836255"/>
                  <a:pt x="23216598" y="5838715"/>
                </a:cubicBezTo>
                <a:lnTo>
                  <a:pt x="23204262" y="5832909"/>
                </a:lnTo>
                <a:lnTo>
                  <a:pt x="23209104" y="5831010"/>
                </a:lnTo>
                <a:cubicBezTo>
                  <a:pt x="23234580" y="5830030"/>
                  <a:pt x="23336492" y="5848245"/>
                  <a:pt x="23312514" y="5876836"/>
                </a:cubicBezTo>
                <a:cubicBezTo>
                  <a:pt x="23292838" y="5908809"/>
                  <a:pt x="23146504" y="5882985"/>
                  <a:pt x="23196922" y="5876836"/>
                </a:cubicBezTo>
                <a:cubicBezTo>
                  <a:pt x="23120680" y="5882985"/>
                  <a:pt x="22756688" y="5928485"/>
                  <a:pt x="22960820" y="5960457"/>
                </a:cubicBezTo>
                <a:cubicBezTo>
                  <a:pt x="23184624" y="5992430"/>
                  <a:pt x="22814484" y="6030551"/>
                  <a:pt x="22744392" y="6036700"/>
                </a:cubicBezTo>
                <a:cubicBezTo>
                  <a:pt x="22456642" y="6074821"/>
                  <a:pt x="22807106" y="6068673"/>
                  <a:pt x="22820634" y="6055146"/>
                </a:cubicBezTo>
                <a:cubicBezTo>
                  <a:pt x="22744392" y="6151064"/>
                  <a:pt x="22098798" y="6100646"/>
                  <a:pt x="22053298" y="6158442"/>
                </a:cubicBezTo>
                <a:cubicBezTo>
                  <a:pt x="22034854" y="6176888"/>
                  <a:pt x="22270956" y="6151064"/>
                  <a:pt x="22328752" y="6158442"/>
                </a:cubicBezTo>
                <a:cubicBezTo>
                  <a:pt x="22404994" y="6158442"/>
                  <a:pt x="22322604" y="6176888"/>
                  <a:pt x="22366872" y="6196564"/>
                </a:cubicBezTo>
                <a:cubicBezTo>
                  <a:pt x="22526734" y="6240834"/>
                  <a:pt x="22916550" y="6119091"/>
                  <a:pt x="23037060" y="6158442"/>
                </a:cubicBezTo>
                <a:cubicBezTo>
                  <a:pt x="23044438" y="6190415"/>
                  <a:pt x="22903024" y="6176888"/>
                  <a:pt x="22922698" y="6176888"/>
                </a:cubicBezTo>
                <a:cubicBezTo>
                  <a:pt x="22832930" y="6183037"/>
                  <a:pt x="22219308" y="6246982"/>
                  <a:pt x="22213160" y="6272806"/>
                </a:cubicBezTo>
                <a:cubicBezTo>
                  <a:pt x="22213160" y="6266658"/>
                  <a:pt x="22462790" y="6310928"/>
                  <a:pt x="22468938" y="6310928"/>
                </a:cubicBezTo>
                <a:cubicBezTo>
                  <a:pt x="22552558" y="6310928"/>
                  <a:pt x="22666920" y="6304779"/>
                  <a:pt x="22724716" y="6310928"/>
                </a:cubicBezTo>
                <a:cubicBezTo>
                  <a:pt x="22807106" y="6318306"/>
                  <a:pt x="23222746" y="6285104"/>
                  <a:pt x="23018616" y="6330603"/>
                </a:cubicBezTo>
                <a:cubicBezTo>
                  <a:pt x="22666920" y="6406846"/>
                  <a:pt x="22181188" y="6452346"/>
                  <a:pt x="21874992" y="6528588"/>
                </a:cubicBezTo>
                <a:cubicBezTo>
                  <a:pt x="21715130" y="6566710"/>
                  <a:pt x="21613066" y="6508913"/>
                  <a:pt x="21401556" y="6566710"/>
                </a:cubicBezTo>
                <a:cubicBezTo>
                  <a:pt x="21453204" y="6554413"/>
                  <a:pt x="21427380" y="6618358"/>
                  <a:pt x="21389260" y="6624507"/>
                </a:cubicBezTo>
                <a:cubicBezTo>
                  <a:pt x="21369584" y="6618358"/>
                  <a:pt x="21351138" y="6618358"/>
                  <a:pt x="21344990" y="6604831"/>
                </a:cubicBezTo>
                <a:cubicBezTo>
                  <a:pt x="21357288" y="6624507"/>
                  <a:pt x="21375734" y="6624507"/>
                  <a:pt x="21389260" y="6624507"/>
                </a:cubicBezTo>
                <a:cubicBezTo>
                  <a:pt x="21485176" y="6636804"/>
                  <a:pt x="21721280" y="6610980"/>
                  <a:pt x="21797520" y="6604831"/>
                </a:cubicBezTo>
                <a:cubicBezTo>
                  <a:pt x="21887290" y="6604831"/>
                  <a:pt x="22194714" y="6580237"/>
                  <a:pt x="22347198" y="6566710"/>
                </a:cubicBezTo>
                <a:cubicBezTo>
                  <a:pt x="22462790" y="6560561"/>
                  <a:pt x="23108384" y="6470792"/>
                  <a:pt x="23132978" y="6528588"/>
                </a:cubicBezTo>
                <a:cubicBezTo>
                  <a:pt x="23172328" y="6610980"/>
                  <a:pt x="22986642" y="6592534"/>
                  <a:pt x="22878430" y="6604831"/>
                </a:cubicBezTo>
                <a:cubicBezTo>
                  <a:pt x="22680446" y="6636804"/>
                  <a:pt x="22443114" y="6668777"/>
                  <a:pt x="22251280" y="6688452"/>
                </a:cubicBezTo>
                <a:cubicBezTo>
                  <a:pt x="22245132" y="6688452"/>
                  <a:pt x="21919262" y="6700749"/>
                  <a:pt x="21919262" y="6706898"/>
                </a:cubicBezTo>
                <a:cubicBezTo>
                  <a:pt x="21887290" y="6770843"/>
                  <a:pt x="22334900" y="6746249"/>
                  <a:pt x="22091420" y="6764695"/>
                </a:cubicBezTo>
                <a:cubicBezTo>
                  <a:pt x="21791372" y="6790519"/>
                  <a:pt x="21325316" y="6784370"/>
                  <a:pt x="21049862" y="6822492"/>
                </a:cubicBezTo>
                <a:cubicBezTo>
                  <a:pt x="20999444" y="6834789"/>
                  <a:pt x="20973620" y="6860613"/>
                  <a:pt x="20935500" y="6860613"/>
                </a:cubicBezTo>
                <a:cubicBezTo>
                  <a:pt x="20833434" y="6872910"/>
                  <a:pt x="20309582" y="6854464"/>
                  <a:pt x="20283758" y="6880289"/>
                </a:cubicBezTo>
                <a:cubicBezTo>
                  <a:pt x="20277610" y="6892586"/>
                  <a:pt x="20564130" y="6906113"/>
                  <a:pt x="20597332" y="6906113"/>
                </a:cubicBezTo>
                <a:cubicBezTo>
                  <a:pt x="20731370" y="6906113"/>
                  <a:pt x="21351138" y="6906113"/>
                  <a:pt x="20955174" y="6924559"/>
                </a:cubicBezTo>
                <a:cubicBezTo>
                  <a:pt x="20787936" y="6930707"/>
                  <a:pt x="20743666" y="6912261"/>
                  <a:pt x="20597332" y="6924559"/>
                </a:cubicBezTo>
                <a:cubicBezTo>
                  <a:pt x="20571508" y="6924559"/>
                  <a:pt x="20015682" y="6918410"/>
                  <a:pt x="19989858" y="6944234"/>
                </a:cubicBezTo>
                <a:cubicBezTo>
                  <a:pt x="19983710" y="6944234"/>
                  <a:pt x="20589954" y="6976206"/>
                  <a:pt x="20557982" y="6962680"/>
                </a:cubicBezTo>
                <a:cubicBezTo>
                  <a:pt x="20609628" y="6976206"/>
                  <a:pt x="20391972" y="6988504"/>
                  <a:pt x="20367378" y="6982355"/>
                </a:cubicBezTo>
                <a:cubicBezTo>
                  <a:pt x="20398120" y="6988504"/>
                  <a:pt x="20737518" y="7000801"/>
                  <a:pt x="20775638" y="7000801"/>
                </a:cubicBezTo>
                <a:cubicBezTo>
                  <a:pt x="21005592" y="6982355"/>
                  <a:pt x="21249074" y="7020476"/>
                  <a:pt x="21465502" y="7020476"/>
                </a:cubicBezTo>
                <a:cubicBezTo>
                  <a:pt x="21631512" y="7020476"/>
                  <a:pt x="22373022" y="6924559"/>
                  <a:pt x="22507058" y="6956531"/>
                </a:cubicBezTo>
                <a:cubicBezTo>
                  <a:pt x="22475086" y="6956531"/>
                  <a:pt x="22443114" y="7000801"/>
                  <a:pt x="22449262" y="7000801"/>
                </a:cubicBezTo>
                <a:cubicBezTo>
                  <a:pt x="22398846" y="7020476"/>
                  <a:pt x="22264808" y="7064746"/>
                  <a:pt x="22213160" y="7078274"/>
                </a:cubicBezTo>
                <a:cubicBezTo>
                  <a:pt x="21945086" y="7154516"/>
                  <a:pt x="22513208" y="7136070"/>
                  <a:pt x="22584530" y="7116394"/>
                </a:cubicBezTo>
                <a:cubicBezTo>
                  <a:pt x="22539032" y="7160664"/>
                  <a:pt x="22494762" y="7136070"/>
                  <a:pt x="22449262" y="7142219"/>
                </a:cubicBezTo>
                <a:cubicBezTo>
                  <a:pt x="22417290" y="7142219"/>
                  <a:pt x="22130770" y="7168043"/>
                  <a:pt x="22290632" y="7180340"/>
                </a:cubicBezTo>
                <a:cubicBezTo>
                  <a:pt x="22475086" y="7192638"/>
                  <a:pt x="22686596" y="7128692"/>
                  <a:pt x="22820634" y="7116394"/>
                </a:cubicBezTo>
                <a:cubicBezTo>
                  <a:pt x="22916550" y="7110246"/>
                  <a:pt x="23242420" y="7110246"/>
                  <a:pt x="23236272" y="7096719"/>
                </a:cubicBezTo>
                <a:cubicBezTo>
                  <a:pt x="23260866" y="7122544"/>
                  <a:pt x="23018616" y="7174192"/>
                  <a:pt x="22910402" y="7180340"/>
                </a:cubicBezTo>
                <a:cubicBezTo>
                  <a:pt x="22884578" y="7174192"/>
                  <a:pt x="22864902" y="7174192"/>
                  <a:pt x="22858754" y="7180340"/>
                </a:cubicBezTo>
                <a:cubicBezTo>
                  <a:pt x="22858754" y="7186489"/>
                  <a:pt x="22878430" y="7186489"/>
                  <a:pt x="22910402" y="7180340"/>
                </a:cubicBezTo>
                <a:cubicBezTo>
                  <a:pt x="22934996" y="7186489"/>
                  <a:pt x="22966968" y="7192638"/>
                  <a:pt x="22960820" y="7198786"/>
                </a:cubicBezTo>
                <a:cubicBezTo>
                  <a:pt x="22948522" y="7206164"/>
                  <a:pt x="22878430" y="7230759"/>
                  <a:pt x="22800958" y="7218462"/>
                </a:cubicBezTo>
                <a:cubicBezTo>
                  <a:pt x="22775134" y="7154516"/>
                  <a:pt x="22698892" y="7238137"/>
                  <a:pt x="22800958" y="7218462"/>
                </a:cubicBezTo>
                <a:cubicBezTo>
                  <a:pt x="22737014" y="7256583"/>
                  <a:pt x="22686596" y="7230759"/>
                  <a:pt x="22622650" y="7238137"/>
                </a:cubicBezTo>
                <a:cubicBezTo>
                  <a:pt x="22584530" y="7244286"/>
                  <a:pt x="22315226" y="7263961"/>
                  <a:pt x="22488614" y="7276258"/>
                </a:cubicBezTo>
                <a:cubicBezTo>
                  <a:pt x="22686596" y="7288556"/>
                  <a:pt x="22878430" y="7218462"/>
                  <a:pt x="23037060" y="7218462"/>
                </a:cubicBezTo>
                <a:cubicBezTo>
                  <a:pt x="23114532" y="7218462"/>
                  <a:pt x="23242420" y="7256583"/>
                  <a:pt x="23312514" y="7256583"/>
                </a:cubicBezTo>
                <a:cubicBezTo>
                  <a:pt x="23498198" y="7263961"/>
                  <a:pt x="23824070" y="7212313"/>
                  <a:pt x="23606412" y="7256583"/>
                </a:cubicBezTo>
                <a:cubicBezTo>
                  <a:pt x="23452700" y="7288556"/>
                  <a:pt x="23082560" y="7352501"/>
                  <a:pt x="22922698" y="7372176"/>
                </a:cubicBezTo>
                <a:cubicBezTo>
                  <a:pt x="22526734" y="7422595"/>
                  <a:pt x="22309076" y="7384474"/>
                  <a:pt x="22072974" y="7454568"/>
                </a:cubicBezTo>
                <a:cubicBezTo>
                  <a:pt x="22041002" y="7460716"/>
                  <a:pt x="22053298" y="7486540"/>
                  <a:pt x="22034854" y="7493919"/>
                </a:cubicBezTo>
                <a:cubicBezTo>
                  <a:pt x="21925410" y="7512365"/>
                  <a:pt x="21791372" y="7524662"/>
                  <a:pt x="21702834" y="7532040"/>
                </a:cubicBezTo>
                <a:cubicBezTo>
                  <a:pt x="21447056" y="7564013"/>
                  <a:pt x="21663484" y="7564013"/>
                  <a:pt x="21779076" y="7550486"/>
                </a:cubicBezTo>
                <a:cubicBezTo>
                  <a:pt x="21893438" y="7538189"/>
                  <a:pt x="22277104" y="7544338"/>
                  <a:pt x="22386548" y="7532040"/>
                </a:cubicBezTo>
                <a:cubicBezTo>
                  <a:pt x="22456642" y="7524662"/>
                  <a:pt x="22373022" y="7480392"/>
                  <a:pt x="22507058" y="7493919"/>
                </a:cubicBezTo>
                <a:cubicBezTo>
                  <a:pt x="22513208" y="7493919"/>
                  <a:pt x="22481236" y="7556635"/>
                  <a:pt x="22468938" y="7550486"/>
                </a:cubicBezTo>
                <a:cubicBezTo>
                  <a:pt x="22513208" y="7582459"/>
                  <a:pt x="22698892" y="7544338"/>
                  <a:pt x="22820634" y="7532040"/>
                </a:cubicBezTo>
                <a:cubicBezTo>
                  <a:pt x="22954670" y="7518514"/>
                  <a:pt x="23069032" y="7474244"/>
                  <a:pt x="23178476" y="7493919"/>
                </a:cubicBezTo>
                <a:cubicBezTo>
                  <a:pt x="22942374" y="7544338"/>
                  <a:pt x="22871050" y="7538189"/>
                  <a:pt x="22724716" y="7550486"/>
                </a:cubicBezTo>
                <a:cubicBezTo>
                  <a:pt x="22673068" y="7556635"/>
                  <a:pt x="22060678" y="7634107"/>
                  <a:pt x="22347198" y="7634107"/>
                </a:cubicBezTo>
                <a:cubicBezTo>
                  <a:pt x="22666920" y="7620580"/>
                  <a:pt x="22890726" y="7556635"/>
                  <a:pt x="23216598" y="7532040"/>
                </a:cubicBezTo>
                <a:cubicBezTo>
                  <a:pt x="23394904" y="7518514"/>
                  <a:pt x="23682654" y="7474244"/>
                  <a:pt x="23824070" y="7493919"/>
                </a:cubicBezTo>
                <a:cubicBezTo>
                  <a:pt x="23894162" y="7500068"/>
                  <a:pt x="23817922" y="7518514"/>
                  <a:pt x="23862190" y="7532040"/>
                </a:cubicBezTo>
                <a:cubicBezTo>
                  <a:pt x="23874488" y="7532040"/>
                  <a:pt x="23964256" y="7532040"/>
                  <a:pt x="23964256" y="7532040"/>
                </a:cubicBezTo>
                <a:cubicBezTo>
                  <a:pt x="23951958" y="7582459"/>
                  <a:pt x="23574440" y="7602134"/>
                  <a:pt x="23568292" y="7608283"/>
                </a:cubicBezTo>
                <a:cubicBezTo>
                  <a:pt x="23542468" y="7659932"/>
                  <a:pt x="23752748" y="7614432"/>
                  <a:pt x="23746598" y="7608283"/>
                </a:cubicBezTo>
                <a:cubicBezTo>
                  <a:pt x="23856042" y="7620580"/>
                  <a:pt x="23722004" y="7627958"/>
                  <a:pt x="23784720" y="7652553"/>
                </a:cubicBezTo>
                <a:cubicBezTo>
                  <a:pt x="23912608" y="7690674"/>
                  <a:pt x="24079848" y="7646404"/>
                  <a:pt x="23880636" y="7690674"/>
                </a:cubicBezTo>
                <a:cubicBezTo>
                  <a:pt x="23740450" y="7723877"/>
                  <a:pt x="23562144" y="7723877"/>
                  <a:pt x="23472376" y="7748472"/>
                </a:cubicBezTo>
                <a:cubicBezTo>
                  <a:pt x="23414580" y="7761998"/>
                  <a:pt x="23376458" y="7800120"/>
                  <a:pt x="23350634" y="7806268"/>
                </a:cubicBezTo>
                <a:cubicBezTo>
                  <a:pt x="23190774" y="7844390"/>
                  <a:pt x="22916550" y="7864065"/>
                  <a:pt x="22744392" y="7889889"/>
                </a:cubicBezTo>
                <a:cubicBezTo>
                  <a:pt x="22680446" y="7896038"/>
                  <a:pt x="22104946" y="7928010"/>
                  <a:pt x="22091420" y="7946456"/>
                </a:cubicBezTo>
                <a:cubicBezTo>
                  <a:pt x="22079122" y="7972280"/>
                  <a:pt x="22277104" y="7966132"/>
                  <a:pt x="22290632" y="7966132"/>
                </a:cubicBezTo>
                <a:cubicBezTo>
                  <a:pt x="22826782" y="7940308"/>
                  <a:pt x="23388756" y="7806268"/>
                  <a:pt x="23842516" y="7806268"/>
                </a:cubicBezTo>
                <a:cubicBezTo>
                  <a:pt x="23792098" y="7876362"/>
                  <a:pt x="24014674" y="7786592"/>
                  <a:pt x="24060172" y="7825944"/>
                </a:cubicBezTo>
                <a:cubicBezTo>
                  <a:pt x="24072470" y="7832092"/>
                  <a:pt x="23926136" y="7864065"/>
                  <a:pt x="23926136" y="7864065"/>
                </a:cubicBezTo>
                <a:cubicBezTo>
                  <a:pt x="23260866" y="7972280"/>
                  <a:pt x="22507058" y="8036226"/>
                  <a:pt x="21919262" y="8119847"/>
                </a:cubicBezTo>
                <a:cubicBezTo>
                  <a:pt x="21887290" y="8132144"/>
                  <a:pt x="21919262" y="8144442"/>
                  <a:pt x="21919262" y="8119847"/>
                </a:cubicBezTo>
                <a:cubicBezTo>
                  <a:pt x="22053298" y="8176414"/>
                  <a:pt x="22219308" y="8048523"/>
                  <a:pt x="22386548" y="8100172"/>
                </a:cubicBezTo>
                <a:cubicBezTo>
                  <a:pt x="22436966" y="8119847"/>
                  <a:pt x="22341050" y="8119847"/>
                  <a:pt x="22328752" y="8119847"/>
                </a:cubicBezTo>
                <a:cubicBezTo>
                  <a:pt x="22009030" y="8170266"/>
                  <a:pt x="22475086" y="8138293"/>
                  <a:pt x="22526734" y="8144442"/>
                </a:cubicBezTo>
                <a:cubicBezTo>
                  <a:pt x="22641096" y="8151820"/>
                  <a:pt x="22871050" y="8132144"/>
                  <a:pt x="22980494" y="8144442"/>
                </a:cubicBezTo>
                <a:cubicBezTo>
                  <a:pt x="23140356" y="8151820"/>
                  <a:pt x="23030912" y="8144442"/>
                  <a:pt x="22960820" y="8164117"/>
                </a:cubicBezTo>
                <a:cubicBezTo>
                  <a:pt x="22698892" y="8215765"/>
                  <a:pt x="22117244" y="8260035"/>
                  <a:pt x="21893438" y="8278481"/>
                </a:cubicBezTo>
                <a:cubicBezTo>
                  <a:pt x="21491326" y="8311684"/>
                  <a:pt x="22181188" y="8298156"/>
                  <a:pt x="22194714" y="8298156"/>
                </a:cubicBezTo>
                <a:cubicBezTo>
                  <a:pt x="22386548" y="8311684"/>
                  <a:pt x="22404994" y="8292008"/>
                  <a:pt x="22686596" y="8278481"/>
                </a:cubicBezTo>
                <a:cubicBezTo>
                  <a:pt x="22934996" y="8272332"/>
                  <a:pt x="22768986" y="8292008"/>
                  <a:pt x="22724716" y="8298156"/>
                </a:cubicBezTo>
                <a:cubicBezTo>
                  <a:pt x="22673068" y="8311684"/>
                  <a:pt x="22379170" y="8343656"/>
                  <a:pt x="22488614" y="8355954"/>
                </a:cubicBezTo>
                <a:cubicBezTo>
                  <a:pt x="22648474" y="8381778"/>
                  <a:pt x="22858754" y="8311684"/>
                  <a:pt x="22980494" y="8298156"/>
                </a:cubicBezTo>
                <a:cubicBezTo>
                  <a:pt x="23088708" y="8292008"/>
                  <a:pt x="23254718" y="8253886"/>
                  <a:pt x="23350634" y="8278481"/>
                </a:cubicBezTo>
                <a:cubicBezTo>
                  <a:pt x="23330960" y="8272332"/>
                  <a:pt x="23210448" y="8343656"/>
                  <a:pt x="23216598" y="8317832"/>
                </a:cubicBezTo>
                <a:cubicBezTo>
                  <a:pt x="23210448" y="8355954"/>
                  <a:pt x="23292838" y="8343656"/>
                  <a:pt x="23350634" y="8336278"/>
                </a:cubicBezTo>
                <a:cubicBezTo>
                  <a:pt x="23466226" y="8336278"/>
                  <a:pt x="23926136" y="8298156"/>
                  <a:pt x="23746598" y="8355954"/>
                </a:cubicBezTo>
                <a:cubicBezTo>
                  <a:pt x="23434254" y="8458020"/>
                  <a:pt x="24054024" y="8336278"/>
                  <a:pt x="24079848" y="8355954"/>
                </a:cubicBezTo>
                <a:cubicBezTo>
                  <a:pt x="24136414" y="8419899"/>
                  <a:pt x="23932284" y="8432196"/>
                  <a:pt x="23964256" y="8419899"/>
                </a:cubicBezTo>
                <a:cubicBezTo>
                  <a:pt x="23900312" y="8445723"/>
                  <a:pt x="23856042" y="8489993"/>
                  <a:pt x="23842516" y="8496142"/>
                </a:cubicBezTo>
                <a:cubicBezTo>
                  <a:pt x="23612562" y="8566236"/>
                  <a:pt x="23318662" y="8573614"/>
                  <a:pt x="23018616" y="8611735"/>
                </a:cubicBezTo>
                <a:cubicBezTo>
                  <a:pt x="22756688" y="8649857"/>
                  <a:pt x="22488614" y="8713802"/>
                  <a:pt x="22213160" y="8751924"/>
                </a:cubicBezTo>
                <a:cubicBezTo>
                  <a:pt x="21383112" y="8866288"/>
                  <a:pt x="20143572" y="8841693"/>
                  <a:pt x="19102014" y="8790045"/>
                </a:cubicBezTo>
                <a:cubicBezTo>
                  <a:pt x="18794588" y="8777748"/>
                  <a:pt x="18628578" y="8803572"/>
                  <a:pt x="18354354" y="8790045"/>
                </a:cubicBezTo>
                <a:cubicBezTo>
                  <a:pt x="18092428" y="8783896"/>
                  <a:pt x="17855096" y="8726099"/>
                  <a:pt x="17606696" y="8694127"/>
                </a:cubicBezTo>
                <a:cubicBezTo>
                  <a:pt x="17452984" y="8675681"/>
                  <a:pt x="16909454" y="8604357"/>
                  <a:pt x="17152936" y="8675681"/>
                </a:cubicBezTo>
                <a:cubicBezTo>
                  <a:pt x="17005372" y="8649857"/>
                  <a:pt x="17088992" y="8732248"/>
                  <a:pt x="17152936" y="8675681"/>
                </a:cubicBezTo>
                <a:cubicBezTo>
                  <a:pt x="17286974" y="8681829"/>
                  <a:pt x="17395188" y="8700275"/>
                  <a:pt x="17587020" y="8732248"/>
                </a:cubicBezTo>
                <a:cubicBezTo>
                  <a:pt x="17772706" y="8758072"/>
                  <a:pt x="18098576" y="8828166"/>
                  <a:pt x="17900594" y="8809720"/>
                </a:cubicBezTo>
                <a:cubicBezTo>
                  <a:pt x="17862474" y="8809720"/>
                  <a:pt x="17657114" y="8751924"/>
                  <a:pt x="17606696" y="8771599"/>
                </a:cubicBezTo>
                <a:cubicBezTo>
                  <a:pt x="17606696" y="8726099"/>
                  <a:pt x="17523076" y="8764221"/>
                  <a:pt x="17491104" y="8751924"/>
                </a:cubicBezTo>
                <a:cubicBezTo>
                  <a:pt x="17484956" y="8707654"/>
                  <a:pt x="17408714" y="8745775"/>
                  <a:pt x="17369364" y="8732248"/>
                </a:cubicBezTo>
                <a:cubicBezTo>
                  <a:pt x="17369364" y="8687978"/>
                  <a:pt x="17286974" y="8726099"/>
                  <a:pt x="17255002" y="8713802"/>
                </a:cubicBezTo>
                <a:cubicBezTo>
                  <a:pt x="17209502" y="8649857"/>
                  <a:pt x="17127112" y="8732248"/>
                  <a:pt x="17255002" y="8713802"/>
                </a:cubicBezTo>
                <a:cubicBezTo>
                  <a:pt x="17255002" y="8758072"/>
                  <a:pt x="17337392" y="8719951"/>
                  <a:pt x="17369364" y="8732248"/>
                </a:cubicBezTo>
                <a:cubicBezTo>
                  <a:pt x="17376742" y="8777748"/>
                  <a:pt x="17452984" y="8739626"/>
                  <a:pt x="17491104" y="8751924"/>
                </a:cubicBezTo>
                <a:cubicBezTo>
                  <a:pt x="17491104" y="8796193"/>
                  <a:pt x="17574724" y="8758072"/>
                  <a:pt x="17606696" y="8771599"/>
                </a:cubicBezTo>
                <a:cubicBezTo>
                  <a:pt x="17900594" y="8815869"/>
                  <a:pt x="18270736" y="8905639"/>
                  <a:pt x="18552336" y="8931463"/>
                </a:cubicBezTo>
                <a:cubicBezTo>
                  <a:pt x="19363940" y="8994179"/>
                  <a:pt x="20232110" y="8975733"/>
                  <a:pt x="20993296" y="9007705"/>
                </a:cubicBezTo>
                <a:cubicBezTo>
                  <a:pt x="21177750" y="9013854"/>
                  <a:pt x="21375734" y="9039678"/>
                  <a:pt x="21523298" y="9026151"/>
                </a:cubicBezTo>
                <a:cubicBezTo>
                  <a:pt x="21549122" y="9026151"/>
                  <a:pt x="21581094" y="8988030"/>
                  <a:pt x="21619214" y="8988030"/>
                </a:cubicBezTo>
                <a:cubicBezTo>
                  <a:pt x="21651186" y="8988030"/>
                  <a:pt x="21977058" y="9033530"/>
                  <a:pt x="21977058" y="9045827"/>
                </a:cubicBezTo>
                <a:cubicBezTo>
                  <a:pt x="21977058" y="9097475"/>
                  <a:pt x="21555270" y="9083948"/>
                  <a:pt x="21561418" y="9083948"/>
                </a:cubicBezTo>
                <a:cubicBezTo>
                  <a:pt x="21113806" y="9109772"/>
                  <a:pt x="20053804" y="9109772"/>
                  <a:pt x="19555774" y="9083948"/>
                </a:cubicBezTo>
                <a:cubicBezTo>
                  <a:pt x="18666700" y="9045827"/>
                  <a:pt x="17990364" y="9051975"/>
                  <a:pt x="17216880" y="8911787"/>
                </a:cubicBezTo>
                <a:cubicBezTo>
                  <a:pt x="16916834" y="8853990"/>
                  <a:pt x="16583584" y="8790045"/>
                  <a:pt x="16289685" y="8713802"/>
                </a:cubicBezTo>
                <a:cubicBezTo>
                  <a:pt x="15771980" y="8573614"/>
                  <a:pt x="15197710" y="8336278"/>
                  <a:pt x="14775922" y="8144442"/>
                </a:cubicBezTo>
                <a:cubicBezTo>
                  <a:pt x="14526292" y="8030078"/>
                  <a:pt x="14814042" y="8208387"/>
                  <a:pt x="14871838" y="8240360"/>
                </a:cubicBezTo>
                <a:cubicBezTo>
                  <a:pt x="15446109" y="8541641"/>
                  <a:pt x="16053582" y="8662154"/>
                  <a:pt x="16725000" y="8892112"/>
                </a:cubicBezTo>
                <a:cubicBezTo>
                  <a:pt x="16922982" y="8956057"/>
                  <a:pt x="16519639" y="8885963"/>
                  <a:pt x="16367156" y="8847842"/>
                </a:cubicBezTo>
                <a:cubicBezTo>
                  <a:pt x="15395692" y="8624033"/>
                  <a:pt x="14616060" y="8253886"/>
                  <a:pt x="13944643" y="7825944"/>
                </a:cubicBezTo>
                <a:cubicBezTo>
                  <a:pt x="13350697" y="7448420"/>
                  <a:pt x="12782575" y="7014328"/>
                  <a:pt x="12175102" y="6650331"/>
                </a:cubicBezTo>
                <a:cubicBezTo>
                  <a:pt x="11958674" y="6515061"/>
                  <a:pt x="11754544" y="6356427"/>
                  <a:pt x="11550413" y="6272806"/>
                </a:cubicBezTo>
                <a:cubicBezTo>
                  <a:pt x="11422524" y="6222388"/>
                  <a:pt x="11288486" y="6222388"/>
                  <a:pt x="11153219" y="6176888"/>
                </a:cubicBezTo>
                <a:cubicBezTo>
                  <a:pt x="10981061" y="6112943"/>
                  <a:pt x="10827348" y="5992430"/>
                  <a:pt x="10661338" y="5921106"/>
                </a:cubicBezTo>
                <a:cubicBezTo>
                  <a:pt x="10157161" y="5704675"/>
                  <a:pt x="9601335" y="5500542"/>
                  <a:pt x="9045511" y="5365272"/>
                </a:cubicBezTo>
                <a:cubicBezTo>
                  <a:pt x="9057807" y="5378799"/>
                  <a:pt x="9000011" y="5397245"/>
                  <a:pt x="8987714" y="5384948"/>
                </a:cubicBezTo>
                <a:cubicBezTo>
                  <a:pt x="8981565" y="5378799"/>
                  <a:pt x="9019686" y="5365272"/>
                  <a:pt x="9038132" y="5365272"/>
                </a:cubicBezTo>
                <a:cubicBezTo>
                  <a:pt x="9019686" y="5359124"/>
                  <a:pt x="8993863" y="5352975"/>
                  <a:pt x="8968039" y="5346827"/>
                </a:cubicBezTo>
                <a:cubicBezTo>
                  <a:pt x="8961890" y="5321002"/>
                  <a:pt x="8917621" y="5333300"/>
                  <a:pt x="8891797" y="5327152"/>
                </a:cubicBezTo>
                <a:cubicBezTo>
                  <a:pt x="8865973" y="5269354"/>
                  <a:pt x="8789732" y="5352975"/>
                  <a:pt x="8891797" y="5327152"/>
                </a:cubicBezTo>
                <a:cubicBezTo>
                  <a:pt x="8891797" y="5333300"/>
                  <a:pt x="8891797" y="5340678"/>
                  <a:pt x="8891797" y="5346827"/>
                </a:cubicBezTo>
                <a:cubicBezTo>
                  <a:pt x="8827853" y="5346827"/>
                  <a:pt x="8770057" y="5340678"/>
                  <a:pt x="8731936" y="5308705"/>
                </a:cubicBezTo>
                <a:cubicBezTo>
                  <a:pt x="8840150" y="5327152"/>
                  <a:pt x="8757759" y="5250908"/>
                  <a:pt x="8731936" y="5308705"/>
                </a:cubicBezTo>
                <a:cubicBezTo>
                  <a:pt x="8559778" y="5327152"/>
                  <a:pt x="8802029" y="5250908"/>
                  <a:pt x="8636019" y="5269354"/>
                </a:cubicBezTo>
                <a:cubicBezTo>
                  <a:pt x="8476158" y="5289030"/>
                  <a:pt x="8699963" y="5263206"/>
                  <a:pt x="8533954" y="5250908"/>
                </a:cubicBezTo>
                <a:cubicBezTo>
                  <a:pt x="8495833" y="5212788"/>
                  <a:pt x="8444185" y="5231233"/>
                  <a:pt x="8457712" y="5244760"/>
                </a:cubicBezTo>
                <a:cubicBezTo>
                  <a:pt x="8022398" y="5231233"/>
                  <a:pt x="7594462" y="5116869"/>
                  <a:pt x="7140702" y="5071369"/>
                </a:cubicBezTo>
                <a:cubicBezTo>
                  <a:pt x="6834506" y="5046775"/>
                  <a:pt x="6520932" y="5046775"/>
                  <a:pt x="6195061" y="5033248"/>
                </a:cubicBezTo>
                <a:cubicBezTo>
                  <a:pt x="5651533" y="5014802"/>
                  <a:pt x="5089559" y="4925032"/>
                  <a:pt x="4521436" y="4975451"/>
                </a:cubicBezTo>
                <a:cubicBezTo>
                  <a:pt x="3313869" y="5078747"/>
                  <a:pt x="2066951" y="5091045"/>
                  <a:pt x="1096716" y="5448893"/>
                </a:cubicBezTo>
                <a:cubicBezTo>
                  <a:pt x="808965" y="5550960"/>
                  <a:pt x="591308" y="5678851"/>
                  <a:pt x="489243" y="5666554"/>
                </a:cubicBezTo>
                <a:cubicBezTo>
                  <a:pt x="373651" y="5646879"/>
                  <a:pt x="469567" y="5595230"/>
                  <a:pt x="413001" y="5563258"/>
                </a:cubicBezTo>
                <a:cubicBezTo>
                  <a:pt x="393326" y="5557109"/>
                  <a:pt x="329381" y="5595230"/>
                  <a:pt x="271585" y="5582933"/>
                </a:cubicBezTo>
                <a:cubicBezTo>
                  <a:pt x="207641" y="5570636"/>
                  <a:pt x="143697" y="5500542"/>
                  <a:pt x="55158" y="5487015"/>
                </a:cubicBezTo>
                <a:cubicBezTo>
                  <a:pt x="-136675" y="5461191"/>
                  <a:pt x="233465" y="5365272"/>
                  <a:pt x="233465" y="5365272"/>
                </a:cubicBezTo>
                <a:cubicBezTo>
                  <a:pt x="239613" y="5314854"/>
                  <a:pt x="41631" y="5340678"/>
                  <a:pt x="73604" y="5250908"/>
                </a:cubicBezTo>
                <a:cubicBezTo>
                  <a:pt x="67455" y="5276733"/>
                  <a:pt x="361354" y="5135315"/>
                  <a:pt x="329381" y="5148842"/>
                </a:cubicBezTo>
                <a:cubicBezTo>
                  <a:pt x="483094" y="5078747"/>
                  <a:pt x="189195" y="5186963"/>
                  <a:pt x="175669" y="5174666"/>
                </a:cubicBezTo>
                <a:cubicBezTo>
                  <a:pt x="169520" y="5167287"/>
                  <a:pt x="233465" y="5109491"/>
                  <a:pt x="233465" y="5109491"/>
                </a:cubicBezTo>
                <a:cubicBezTo>
                  <a:pt x="277734" y="5091045"/>
                  <a:pt x="303558" y="5084896"/>
                  <a:pt x="309706" y="5084896"/>
                </a:cubicBezTo>
                <a:cubicBezTo>
                  <a:pt x="303558" y="5084896"/>
                  <a:pt x="265437" y="5084896"/>
                  <a:pt x="213790" y="5071369"/>
                </a:cubicBezTo>
                <a:cubicBezTo>
                  <a:pt x="-22313" y="5014802"/>
                  <a:pt x="355205" y="4873385"/>
                  <a:pt x="349057" y="4854938"/>
                </a:cubicBezTo>
                <a:cubicBezTo>
                  <a:pt x="329381" y="4771318"/>
                  <a:pt x="195344" y="4854938"/>
                  <a:pt x="195344" y="4797141"/>
                </a:cubicBezTo>
                <a:cubicBezTo>
                  <a:pt x="189195" y="4701223"/>
                  <a:pt x="323233" y="4720899"/>
                  <a:pt x="405623" y="4643426"/>
                </a:cubicBezTo>
                <a:cubicBezTo>
                  <a:pt x="387178" y="4649575"/>
                  <a:pt x="444974" y="4554887"/>
                  <a:pt x="451122" y="4573332"/>
                </a:cubicBezTo>
                <a:cubicBezTo>
                  <a:pt x="444974" y="4516765"/>
                  <a:pt x="387178" y="4554887"/>
                  <a:pt x="413001" y="4504468"/>
                </a:cubicBezTo>
                <a:cubicBezTo>
                  <a:pt x="413001" y="4498319"/>
                  <a:pt x="489243" y="4510616"/>
                  <a:pt x="489243" y="4504468"/>
                </a:cubicBezTo>
                <a:cubicBezTo>
                  <a:pt x="501540" y="4440522"/>
                  <a:pt x="451122" y="4446671"/>
                  <a:pt x="451122" y="4402402"/>
                </a:cubicBezTo>
                <a:cubicBezTo>
                  <a:pt x="437595" y="4254834"/>
                  <a:pt x="553187" y="4306483"/>
                  <a:pt x="623280" y="4286807"/>
                </a:cubicBezTo>
                <a:cubicBezTo>
                  <a:pt x="635577" y="4286807"/>
                  <a:pt x="674928" y="4248686"/>
                  <a:pt x="687225" y="4248686"/>
                </a:cubicBezTo>
                <a:cubicBezTo>
                  <a:pt x="897504" y="4166294"/>
                  <a:pt x="635577" y="4248686"/>
                  <a:pt x="603605" y="4248686"/>
                </a:cubicBezTo>
                <a:cubicBezTo>
                  <a:pt x="565484" y="4248686"/>
                  <a:pt x="393326" y="4230241"/>
                  <a:pt x="451122" y="4146619"/>
                </a:cubicBezTo>
                <a:cubicBezTo>
                  <a:pt x="483094" y="4094971"/>
                  <a:pt x="642955" y="4178592"/>
                  <a:pt x="687225" y="4108498"/>
                </a:cubicBezTo>
                <a:cubicBezTo>
                  <a:pt x="706900" y="4070376"/>
                  <a:pt x="565484" y="4108498"/>
                  <a:pt x="547039" y="4088822"/>
                </a:cubicBezTo>
                <a:cubicBezTo>
                  <a:pt x="553187" y="4094971"/>
                  <a:pt x="559336" y="3974458"/>
                  <a:pt x="547039" y="4012579"/>
                </a:cubicBezTo>
                <a:cubicBezTo>
                  <a:pt x="591308" y="3833040"/>
                  <a:pt x="872910" y="3737122"/>
                  <a:pt x="1179106" y="3635055"/>
                </a:cubicBezTo>
                <a:cubicBezTo>
                  <a:pt x="1798876" y="3430922"/>
                  <a:pt x="2726071" y="3316558"/>
                  <a:pt x="3422083" y="3264909"/>
                </a:cubicBezTo>
                <a:cubicBezTo>
                  <a:pt x="5223596" y="3130870"/>
                  <a:pt x="7294415" y="3207112"/>
                  <a:pt x="8821704" y="3539137"/>
                </a:cubicBezTo>
                <a:cubicBezTo>
                  <a:pt x="7780147" y="3303031"/>
                  <a:pt x="6732441" y="3117343"/>
                  <a:pt x="5607263" y="3066924"/>
                </a:cubicBezTo>
                <a:cubicBezTo>
                  <a:pt x="5275244" y="3054627"/>
                  <a:pt x="4917400" y="3054627"/>
                  <a:pt x="4559557" y="3066924"/>
                </a:cubicBezTo>
                <a:cubicBezTo>
                  <a:pt x="4483316" y="3073073"/>
                  <a:pt x="4016029" y="3098897"/>
                  <a:pt x="4227538" y="3066924"/>
                </a:cubicBezTo>
                <a:cubicBezTo>
                  <a:pt x="4553409" y="3015276"/>
                  <a:pt x="4949373" y="3009127"/>
                  <a:pt x="5287541" y="3009127"/>
                </a:cubicBezTo>
                <a:cubicBezTo>
                  <a:pt x="5428957" y="3009127"/>
                  <a:pt x="5747449" y="3002979"/>
                  <a:pt x="5505198" y="2971006"/>
                </a:cubicBezTo>
                <a:cubicBezTo>
                  <a:pt x="5191624" y="2926736"/>
                  <a:pt x="4745242" y="2990682"/>
                  <a:pt x="4367723" y="3009127"/>
                </a:cubicBezTo>
                <a:cubicBezTo>
                  <a:pt x="3945936" y="3028803"/>
                  <a:pt x="3562269" y="3034952"/>
                  <a:pt x="3204425" y="3066924"/>
                </a:cubicBezTo>
                <a:cubicBezTo>
                  <a:pt x="2456766" y="3130870"/>
                  <a:pt x="1907089" y="3258761"/>
                  <a:pt x="1332818" y="3418624"/>
                </a:cubicBezTo>
                <a:cubicBezTo>
                  <a:pt x="1262725" y="3443219"/>
                  <a:pt x="731494" y="3596934"/>
                  <a:pt x="1019244" y="3482570"/>
                </a:cubicBezTo>
                <a:cubicBezTo>
                  <a:pt x="1147133" y="3430922"/>
                  <a:pt x="1275023" y="3405097"/>
                  <a:pt x="1402912" y="3366976"/>
                </a:cubicBezTo>
                <a:cubicBezTo>
                  <a:pt x="1434884" y="3354679"/>
                  <a:pt x="1684513" y="3277206"/>
                  <a:pt x="1946440" y="3226788"/>
                </a:cubicBezTo>
                <a:cubicBezTo>
                  <a:pt x="2328877" y="3143167"/>
                  <a:pt x="2828136" y="3066924"/>
                  <a:pt x="3128184" y="3047249"/>
                </a:cubicBezTo>
                <a:cubicBezTo>
                  <a:pt x="4086122" y="2983303"/>
                  <a:pt x="5179327" y="2913209"/>
                  <a:pt x="6054875" y="2907061"/>
                </a:cubicBezTo>
                <a:cubicBezTo>
                  <a:pt x="6163089" y="2907061"/>
                  <a:pt x="6540607" y="2920587"/>
                  <a:pt x="6393043" y="2887385"/>
                </a:cubicBezTo>
                <a:cubicBezTo>
                  <a:pt x="6182764" y="2849264"/>
                  <a:pt x="5747449" y="2849264"/>
                  <a:pt x="5587588" y="2830818"/>
                </a:cubicBezTo>
                <a:cubicBezTo>
                  <a:pt x="5421578" y="2817291"/>
                  <a:pt x="5019466" y="2830818"/>
                  <a:pt x="5287541" y="2811142"/>
                </a:cubicBezTo>
                <a:cubicBezTo>
                  <a:pt x="5779422" y="2779170"/>
                  <a:pt x="6278681" y="2824669"/>
                  <a:pt x="6706617" y="2849264"/>
                </a:cubicBezTo>
                <a:cubicBezTo>
                  <a:pt x="8374092" y="2951330"/>
                  <a:pt x="9965327" y="3405097"/>
                  <a:pt x="11294635" y="3992904"/>
                </a:cubicBezTo>
                <a:cubicBezTo>
                  <a:pt x="11294635" y="4012579"/>
                  <a:pt x="11313081" y="4006432"/>
                  <a:pt x="11332756" y="4012579"/>
                </a:cubicBezTo>
                <a:cubicBezTo>
                  <a:pt x="11332756" y="4070376"/>
                  <a:pt x="11415146" y="3992904"/>
                  <a:pt x="11332756" y="4012579"/>
                </a:cubicBezTo>
                <a:cubicBezTo>
                  <a:pt x="11332756" y="3992904"/>
                  <a:pt x="11306932" y="3992904"/>
                  <a:pt x="11294635" y="3992904"/>
                </a:cubicBezTo>
                <a:cubicBezTo>
                  <a:pt x="10419087" y="3558812"/>
                  <a:pt x="9415650" y="3207112"/>
                  <a:pt x="8297851" y="2990682"/>
                </a:cubicBezTo>
                <a:cubicBezTo>
                  <a:pt x="8118315" y="2951330"/>
                  <a:pt x="7568638" y="2862791"/>
                  <a:pt x="7926482" y="2907061"/>
                </a:cubicBezTo>
                <a:cubicBezTo>
                  <a:pt x="8176110" y="2939033"/>
                  <a:pt x="8086342" y="2881236"/>
                  <a:pt x="7964602" y="2849264"/>
                </a:cubicBezTo>
                <a:cubicBezTo>
                  <a:pt x="7824416" y="2811142"/>
                  <a:pt x="7696527" y="2804994"/>
                  <a:pt x="7582165" y="2792696"/>
                </a:cubicBezTo>
                <a:cubicBezTo>
                  <a:pt x="7594462" y="2785318"/>
                  <a:pt x="7390331" y="2728751"/>
                  <a:pt x="7358359" y="2747197"/>
                </a:cubicBezTo>
                <a:cubicBezTo>
                  <a:pt x="7384183" y="2715224"/>
                  <a:pt x="7524369" y="2728751"/>
                  <a:pt x="7550193" y="2734900"/>
                </a:cubicBezTo>
                <a:cubicBezTo>
                  <a:pt x="7830565" y="2747197"/>
                  <a:pt x="8144139" y="2804994"/>
                  <a:pt x="8438037" y="2849264"/>
                </a:cubicBezTo>
                <a:cubicBezTo>
                  <a:pt x="9293910" y="2990682"/>
                  <a:pt x="10079689" y="3258761"/>
                  <a:pt x="10776930" y="3520691"/>
                </a:cubicBezTo>
                <a:cubicBezTo>
                  <a:pt x="10783079" y="3578488"/>
                  <a:pt x="10859320" y="3501016"/>
                  <a:pt x="10776930" y="3520691"/>
                </a:cubicBezTo>
                <a:cubicBezTo>
                  <a:pt x="10636745" y="3405097"/>
                  <a:pt x="10444911" y="3347301"/>
                  <a:pt x="10265374" y="3284585"/>
                </a:cubicBezTo>
                <a:cubicBezTo>
                  <a:pt x="9517716" y="3002979"/>
                  <a:pt x="8623722" y="2830818"/>
                  <a:pt x="7850240" y="2651278"/>
                </a:cubicBezTo>
                <a:cubicBezTo>
                  <a:pt x="8201934" y="2677103"/>
                  <a:pt x="8521658" y="2734900"/>
                  <a:pt x="8815555" y="2792696"/>
                </a:cubicBezTo>
                <a:cubicBezTo>
                  <a:pt x="8834001" y="2798845"/>
                  <a:pt x="9269316" y="2887385"/>
                  <a:pt x="9071334" y="2830818"/>
                </a:cubicBezTo>
                <a:cubicBezTo>
                  <a:pt x="8968039" y="2804994"/>
                  <a:pt x="9019686" y="2811142"/>
                  <a:pt x="8834001" y="2773021"/>
                </a:cubicBezTo>
                <a:cubicBezTo>
                  <a:pt x="8674140" y="2741048"/>
                  <a:pt x="8514278" y="2715224"/>
                  <a:pt x="8399917" y="2670954"/>
                </a:cubicBezTo>
                <a:cubicBezTo>
                  <a:pt x="8067897" y="2555360"/>
                  <a:pt x="8642167" y="2625454"/>
                  <a:pt x="8655694" y="2613157"/>
                </a:cubicBezTo>
                <a:cubicBezTo>
                  <a:pt x="8649546" y="2619306"/>
                  <a:pt x="8214231" y="2504942"/>
                  <a:pt x="8201934" y="2498793"/>
                </a:cubicBezTo>
                <a:cubicBezTo>
                  <a:pt x="8891797" y="2555360"/>
                  <a:pt x="9435325" y="2753345"/>
                  <a:pt x="10029271" y="2907061"/>
                </a:cubicBezTo>
                <a:cubicBezTo>
                  <a:pt x="10035420" y="2971006"/>
                  <a:pt x="10111662" y="2887385"/>
                  <a:pt x="10029271" y="2907061"/>
                </a:cubicBezTo>
                <a:cubicBezTo>
                  <a:pt x="9499271" y="2715224"/>
                  <a:pt x="9095929" y="2593482"/>
                  <a:pt x="8495833" y="2479118"/>
                </a:cubicBezTo>
                <a:cubicBezTo>
                  <a:pt x="8112167" y="2402875"/>
                  <a:pt x="8086342" y="2409024"/>
                  <a:pt x="7671933" y="2319254"/>
                </a:cubicBezTo>
                <a:cubicBezTo>
                  <a:pt x="7620286" y="2306957"/>
                  <a:pt x="6814830" y="2204890"/>
                  <a:pt x="6802534" y="2179066"/>
                </a:cubicBezTo>
                <a:cubicBezTo>
                  <a:pt x="6802534" y="2165539"/>
                  <a:pt x="6878775" y="2140944"/>
                  <a:pt x="6884924" y="2140944"/>
                </a:cubicBezTo>
                <a:cubicBezTo>
                  <a:pt x="7000516" y="2133566"/>
                  <a:pt x="7090284" y="2153242"/>
                  <a:pt x="7236619" y="2159390"/>
                </a:cubicBezTo>
                <a:cubicBezTo>
                  <a:pt x="7678082" y="2191363"/>
                  <a:pt x="8048222" y="2223336"/>
                  <a:pt x="8457712" y="2281133"/>
                </a:cubicBezTo>
                <a:cubicBezTo>
                  <a:pt x="8476158" y="2281133"/>
                  <a:pt x="8680288" y="2332781"/>
                  <a:pt x="8713490" y="2299578"/>
                </a:cubicBezTo>
                <a:cubicBezTo>
                  <a:pt x="8725787" y="2287281"/>
                  <a:pt x="8463861" y="2243011"/>
                  <a:pt x="8399917" y="2223336"/>
                </a:cubicBezTo>
                <a:cubicBezTo>
                  <a:pt x="8086342" y="2133566"/>
                  <a:pt x="8667991" y="2197511"/>
                  <a:pt x="8770057" y="2223336"/>
                </a:cubicBezTo>
                <a:cubicBezTo>
                  <a:pt x="8949593" y="2255308"/>
                  <a:pt x="9345557" y="2351227"/>
                  <a:pt x="9166021" y="2281133"/>
                </a:cubicBezTo>
                <a:cubicBezTo>
                  <a:pt x="8872122" y="2165539"/>
                  <a:pt x="8585601" y="2153242"/>
                  <a:pt x="8297851" y="2063472"/>
                </a:cubicBezTo>
                <a:cubicBezTo>
                  <a:pt x="8080194" y="1993378"/>
                  <a:pt x="8348269" y="2013053"/>
                  <a:pt x="8457712" y="2025351"/>
                </a:cubicBezTo>
                <a:cubicBezTo>
                  <a:pt x="8731936" y="2051175"/>
                  <a:pt x="8827853" y="2051175"/>
                  <a:pt x="9089779" y="2101593"/>
                </a:cubicBezTo>
                <a:cubicBezTo>
                  <a:pt x="9191844" y="2121269"/>
                  <a:pt x="9575511" y="2229484"/>
                  <a:pt x="9345557" y="2140944"/>
                </a:cubicBezTo>
                <a:cubicBezTo>
                  <a:pt x="9261937" y="2108972"/>
                  <a:pt x="9115604" y="2083147"/>
                  <a:pt x="9045511" y="2063472"/>
                </a:cubicBezTo>
                <a:cubicBezTo>
                  <a:pt x="8859825" y="2013053"/>
                  <a:pt x="8680288" y="1935581"/>
                  <a:pt x="8553629" y="1903608"/>
                </a:cubicBezTo>
                <a:cubicBezTo>
                  <a:pt x="8399917" y="1865487"/>
                  <a:pt x="8156435" y="1853190"/>
                  <a:pt x="8003953" y="1807690"/>
                </a:cubicBezTo>
                <a:cubicBezTo>
                  <a:pt x="7767850" y="1731447"/>
                  <a:pt x="8188408" y="1769569"/>
                  <a:pt x="8201934" y="1731447"/>
                </a:cubicBezTo>
                <a:cubicBezTo>
                  <a:pt x="8205008" y="1718535"/>
                  <a:pt x="8177648" y="1712079"/>
                  <a:pt x="8148750" y="1709620"/>
                </a:cubicBezTo>
                <a:lnTo>
                  <a:pt x="8111345" y="1708706"/>
                </a:lnTo>
                <a:lnTo>
                  <a:pt x="8168444" y="1701703"/>
                </a:lnTo>
                <a:cubicBezTo>
                  <a:pt x="8244128" y="1699167"/>
                  <a:pt x="8308919" y="1716691"/>
                  <a:pt x="8438037" y="1731447"/>
                </a:cubicBezTo>
                <a:cubicBezTo>
                  <a:pt x="8482306" y="1789244"/>
                  <a:pt x="8565926" y="1705623"/>
                  <a:pt x="8438037" y="1731447"/>
                </a:cubicBezTo>
                <a:cubicBezTo>
                  <a:pt x="8393768" y="1693326"/>
                  <a:pt x="8176110" y="1667502"/>
                  <a:pt x="8361795" y="1667502"/>
                </a:cubicBezTo>
                <a:cubicBezTo>
                  <a:pt x="8527805" y="1667502"/>
                  <a:pt x="8872122" y="1769569"/>
                  <a:pt x="8968039" y="1769569"/>
                </a:cubicBezTo>
                <a:cubicBezTo>
                  <a:pt x="9013538" y="1801541"/>
                  <a:pt x="9071334" y="1807690"/>
                  <a:pt x="9147575" y="1807690"/>
                </a:cubicBezTo>
                <a:cubicBezTo>
                  <a:pt x="9173399" y="1865487"/>
                  <a:pt x="9249640" y="1789244"/>
                  <a:pt x="9147575" y="1807690"/>
                </a:cubicBezTo>
                <a:cubicBezTo>
                  <a:pt x="9102076" y="1775717"/>
                  <a:pt x="9045511" y="1769569"/>
                  <a:pt x="8968039" y="1769569"/>
                </a:cubicBezTo>
                <a:cubicBezTo>
                  <a:pt x="8757759" y="1673651"/>
                  <a:pt x="8476158" y="1655205"/>
                  <a:pt x="8240055" y="1591259"/>
                </a:cubicBezTo>
                <a:cubicBezTo>
                  <a:pt x="8968039" y="1603556"/>
                  <a:pt x="9479596" y="1757271"/>
                  <a:pt x="10093217" y="1941730"/>
                </a:cubicBezTo>
                <a:cubicBezTo>
                  <a:pt x="10546977" y="2089296"/>
                  <a:pt x="11006885" y="2287281"/>
                  <a:pt x="11408997" y="2459442"/>
                </a:cubicBezTo>
                <a:cubicBezTo>
                  <a:pt x="12105009" y="2747197"/>
                  <a:pt x="12596890" y="3086600"/>
                  <a:pt x="13158863" y="3443219"/>
                </a:cubicBezTo>
                <a:cubicBezTo>
                  <a:pt x="13248632" y="3494867"/>
                  <a:pt x="13664271" y="3814595"/>
                  <a:pt x="13728215" y="3794919"/>
                </a:cubicBezTo>
                <a:cubicBezTo>
                  <a:pt x="13766336" y="3782622"/>
                  <a:pt x="13728215" y="3769095"/>
                  <a:pt x="13708540" y="3756798"/>
                </a:cubicBezTo>
                <a:cubicBezTo>
                  <a:pt x="13580651" y="3635055"/>
                  <a:pt x="13324873" y="3482570"/>
                  <a:pt x="13236335" y="3418624"/>
                </a:cubicBezTo>
                <a:cubicBezTo>
                  <a:pt x="12641159" y="3022654"/>
                  <a:pt x="12162805" y="2702927"/>
                  <a:pt x="11504914" y="2377051"/>
                </a:cubicBezTo>
                <a:cubicBezTo>
                  <a:pt x="10719134" y="1987229"/>
                  <a:pt x="9901382" y="1699475"/>
                  <a:pt x="8987714" y="1457220"/>
                </a:cubicBezTo>
                <a:cubicBezTo>
                  <a:pt x="8929918" y="1437544"/>
                  <a:pt x="8834001" y="1431395"/>
                  <a:pt x="8789732" y="1411720"/>
                </a:cubicBezTo>
                <a:cubicBezTo>
                  <a:pt x="8789732" y="1411720"/>
                  <a:pt x="8968039" y="1405571"/>
                  <a:pt x="8834001" y="1373599"/>
                </a:cubicBezTo>
                <a:cubicBezTo>
                  <a:pt x="8687666" y="1341626"/>
                  <a:pt x="8361795" y="1283829"/>
                  <a:pt x="8297851" y="1259234"/>
                </a:cubicBezTo>
                <a:cubicBezTo>
                  <a:pt x="9121751" y="1361301"/>
                  <a:pt x="9825141" y="1585111"/>
                  <a:pt x="10521152" y="1807690"/>
                </a:cubicBezTo>
                <a:cubicBezTo>
                  <a:pt x="10527302" y="1833514"/>
                  <a:pt x="10559273" y="1827366"/>
                  <a:pt x="10585097" y="1827366"/>
                </a:cubicBezTo>
                <a:cubicBezTo>
                  <a:pt x="10585097" y="1853190"/>
                  <a:pt x="10617070" y="1847041"/>
                  <a:pt x="10642893" y="1847041"/>
                </a:cubicBezTo>
                <a:cubicBezTo>
                  <a:pt x="10655190" y="1879014"/>
                  <a:pt x="10668718" y="1847041"/>
                  <a:pt x="10642893" y="1847041"/>
                </a:cubicBezTo>
                <a:cubicBezTo>
                  <a:pt x="10636745" y="1821217"/>
                  <a:pt x="10604772" y="1833514"/>
                  <a:pt x="10585097" y="1827366"/>
                </a:cubicBezTo>
                <a:cubicBezTo>
                  <a:pt x="10578948" y="1801541"/>
                  <a:pt x="10546977" y="1807690"/>
                  <a:pt x="10521152" y="1807690"/>
                </a:cubicBezTo>
                <a:cubicBezTo>
                  <a:pt x="10201430" y="1635529"/>
                  <a:pt x="9837438" y="1513787"/>
                  <a:pt x="9479596" y="1373599"/>
                </a:cubicBezTo>
                <a:cubicBezTo>
                  <a:pt x="9563214" y="1393274"/>
                  <a:pt x="9485743" y="1315802"/>
                  <a:pt x="9479596" y="1373599"/>
                </a:cubicBezTo>
                <a:cubicBezTo>
                  <a:pt x="9345557" y="1373599"/>
                  <a:pt x="9293910" y="1315802"/>
                  <a:pt x="9403353" y="1315802"/>
                </a:cubicBezTo>
                <a:cubicBezTo>
                  <a:pt x="9633307" y="1315802"/>
                  <a:pt x="9997299" y="1481814"/>
                  <a:pt x="10151012" y="1495341"/>
                </a:cubicBezTo>
                <a:cubicBezTo>
                  <a:pt x="10151012" y="1513787"/>
                  <a:pt x="10189133" y="1507638"/>
                  <a:pt x="10207578" y="1513787"/>
                </a:cubicBezTo>
                <a:cubicBezTo>
                  <a:pt x="10214958" y="1533462"/>
                  <a:pt x="10246929" y="1527314"/>
                  <a:pt x="10265374" y="1533462"/>
                </a:cubicBezTo>
                <a:cubicBezTo>
                  <a:pt x="10271523" y="1591259"/>
                  <a:pt x="10348994" y="1513787"/>
                  <a:pt x="10265374" y="1533462"/>
                </a:cubicBezTo>
                <a:cubicBezTo>
                  <a:pt x="10265374" y="1507638"/>
                  <a:pt x="10233402" y="1513787"/>
                  <a:pt x="10207578" y="1513787"/>
                </a:cubicBezTo>
                <a:cubicBezTo>
                  <a:pt x="10207578" y="1489192"/>
                  <a:pt x="10175606" y="1495341"/>
                  <a:pt x="10151012" y="1495341"/>
                </a:cubicBezTo>
                <a:cubicBezTo>
                  <a:pt x="9983774" y="1405571"/>
                  <a:pt x="9881707" y="1379747"/>
                  <a:pt x="9659132" y="1315802"/>
                </a:cubicBezTo>
                <a:cubicBezTo>
                  <a:pt x="9633307" y="1309653"/>
                  <a:pt x="9127900" y="1181762"/>
                  <a:pt x="9127900" y="1157168"/>
                </a:cubicBezTo>
                <a:cubicBezTo>
                  <a:pt x="9127900" y="1157168"/>
                  <a:pt x="9587809" y="1207586"/>
                  <a:pt x="9403353" y="1157168"/>
                </a:cubicBezTo>
                <a:cubicBezTo>
                  <a:pt x="9109454" y="1079695"/>
                  <a:pt x="8872122" y="1035425"/>
                  <a:pt x="8597898" y="983777"/>
                </a:cubicBezTo>
                <a:cubicBezTo>
                  <a:pt x="8527805" y="971480"/>
                  <a:pt x="8131842" y="881710"/>
                  <a:pt x="8418362" y="919832"/>
                </a:cubicBezTo>
                <a:cubicBezTo>
                  <a:pt x="9102076" y="1021898"/>
                  <a:pt x="9625929" y="1163316"/>
                  <a:pt x="10189133" y="1353923"/>
                </a:cubicBezTo>
                <a:cubicBezTo>
                  <a:pt x="10233402" y="1367450"/>
                  <a:pt x="10521152" y="1463368"/>
                  <a:pt x="10425236" y="1411720"/>
                </a:cubicBezTo>
                <a:cubicBezTo>
                  <a:pt x="10182985" y="1297356"/>
                  <a:pt x="9939503" y="1195289"/>
                  <a:pt x="9677577" y="1117817"/>
                </a:cubicBezTo>
                <a:cubicBezTo>
                  <a:pt x="9939503" y="1149789"/>
                  <a:pt x="10125188" y="1265383"/>
                  <a:pt x="10367440" y="1315802"/>
                </a:cubicBezTo>
                <a:cubicBezTo>
                  <a:pt x="10380966" y="1341626"/>
                  <a:pt x="10393263" y="1315802"/>
                  <a:pt x="10367440" y="1315802"/>
                </a:cubicBezTo>
                <a:cubicBezTo>
                  <a:pt x="10246929" y="1251856"/>
                  <a:pt x="10131337" y="1181762"/>
                  <a:pt x="10009596" y="1117817"/>
                </a:cubicBezTo>
                <a:cubicBezTo>
                  <a:pt x="10157161" y="1117817"/>
                  <a:pt x="10239551" y="1201438"/>
                  <a:pt x="10348994" y="1219884"/>
                </a:cubicBezTo>
                <a:cubicBezTo>
                  <a:pt x="10399412" y="1227262"/>
                  <a:pt x="10457208" y="1201438"/>
                  <a:pt x="10521152" y="1219884"/>
                </a:cubicBezTo>
                <a:cubicBezTo>
                  <a:pt x="10559273" y="1227262"/>
                  <a:pt x="10751107" y="1341626"/>
                  <a:pt x="10802754" y="1335477"/>
                </a:cubicBezTo>
                <a:cubicBezTo>
                  <a:pt x="10891293" y="1315802"/>
                  <a:pt x="10681014" y="1271532"/>
                  <a:pt x="10661338" y="1259234"/>
                </a:cubicBezTo>
                <a:cubicBezTo>
                  <a:pt x="10655190" y="1245708"/>
                  <a:pt x="10699459" y="1227262"/>
                  <a:pt x="10719134" y="1239559"/>
                </a:cubicBezTo>
                <a:cubicBezTo>
                  <a:pt x="10489180" y="1079695"/>
                  <a:pt x="10119040" y="957953"/>
                  <a:pt x="9601335" y="823913"/>
                </a:cubicBezTo>
                <a:cubicBezTo>
                  <a:pt x="9345557" y="753819"/>
                  <a:pt x="8763908" y="625928"/>
                  <a:pt x="8495833" y="569361"/>
                </a:cubicBezTo>
                <a:cubicBezTo>
                  <a:pt x="8476158" y="561983"/>
                  <a:pt x="8252352" y="498037"/>
                  <a:pt x="8380242" y="511564"/>
                </a:cubicBezTo>
                <a:cubicBezTo>
                  <a:pt x="8847528" y="555834"/>
                  <a:pt x="9371381" y="664050"/>
                  <a:pt x="9747670" y="683725"/>
                </a:cubicBezTo>
                <a:cubicBezTo>
                  <a:pt x="9741521" y="671428"/>
                  <a:pt x="9787020" y="645604"/>
                  <a:pt x="9817763" y="683725"/>
                </a:cubicBezTo>
                <a:cubicBezTo>
                  <a:pt x="9953030" y="677576"/>
                  <a:pt x="10055095" y="747671"/>
                  <a:pt x="10151012" y="766117"/>
                </a:cubicBezTo>
                <a:cubicBezTo>
                  <a:pt x="10233402" y="779643"/>
                  <a:pt x="10476883" y="799319"/>
                  <a:pt x="10348994" y="747671"/>
                </a:cubicBezTo>
                <a:cubicBezTo>
                  <a:pt x="10079689" y="632077"/>
                  <a:pt x="9799317" y="619780"/>
                  <a:pt x="9563214" y="491889"/>
                </a:cubicBezTo>
                <a:cubicBezTo>
                  <a:pt x="9223817" y="300052"/>
                  <a:pt x="9843586" y="479591"/>
                  <a:pt x="9991151" y="530010"/>
                </a:cubicBezTo>
                <a:cubicBezTo>
                  <a:pt x="10079689" y="555834"/>
                  <a:pt x="10157161" y="575510"/>
                  <a:pt x="10246929" y="607482"/>
                </a:cubicBezTo>
                <a:cubicBezTo>
                  <a:pt x="10335467" y="639455"/>
                  <a:pt x="10610921" y="727995"/>
                  <a:pt x="10483032" y="664050"/>
                </a:cubicBezTo>
                <a:cubicBezTo>
                  <a:pt x="10361291" y="607482"/>
                  <a:pt x="10239551" y="569361"/>
                  <a:pt x="10131337" y="530010"/>
                </a:cubicBezTo>
                <a:cubicBezTo>
                  <a:pt x="10048947" y="498037"/>
                  <a:pt x="9549689" y="261931"/>
                  <a:pt x="9895234" y="332025"/>
                </a:cubicBezTo>
                <a:cubicBezTo>
                  <a:pt x="10041569" y="357849"/>
                  <a:pt x="10195281" y="441470"/>
                  <a:pt x="10348994" y="491889"/>
                </a:cubicBezTo>
                <a:cubicBezTo>
                  <a:pt x="10834726" y="651752"/>
                  <a:pt x="11262664" y="799319"/>
                  <a:pt x="11684451" y="983777"/>
                </a:cubicBezTo>
                <a:cubicBezTo>
                  <a:pt x="12813317" y="1463368"/>
                  <a:pt x="13766336" y="2229484"/>
                  <a:pt x="14730423" y="2830818"/>
                </a:cubicBezTo>
                <a:cubicBezTo>
                  <a:pt x="15210007" y="3130870"/>
                  <a:pt x="15753535" y="3405097"/>
                  <a:pt x="16327806" y="3564961"/>
                </a:cubicBezTo>
                <a:cubicBezTo>
                  <a:pt x="16315509" y="3564961"/>
                  <a:pt x="16303212" y="3571110"/>
                  <a:pt x="16289685" y="3578488"/>
                </a:cubicBezTo>
                <a:cubicBezTo>
                  <a:pt x="16289685" y="3578488"/>
                  <a:pt x="16519639" y="3642434"/>
                  <a:pt x="16583584" y="3654731"/>
                </a:cubicBezTo>
                <a:cubicBezTo>
                  <a:pt x="16845510" y="3724825"/>
                  <a:pt x="17267298" y="3846567"/>
                  <a:pt x="17510780" y="3852716"/>
                </a:cubicBezTo>
                <a:cubicBezTo>
                  <a:pt x="17504630" y="3896986"/>
                  <a:pt x="17580872" y="3865013"/>
                  <a:pt x="17606696" y="3872391"/>
                </a:cubicBezTo>
                <a:cubicBezTo>
                  <a:pt x="17689086" y="3935107"/>
                  <a:pt x="17772706" y="3852716"/>
                  <a:pt x="17606696" y="3872391"/>
                </a:cubicBezTo>
                <a:cubicBezTo>
                  <a:pt x="17612844" y="3833040"/>
                  <a:pt x="17536602" y="3865013"/>
                  <a:pt x="17510780" y="3852716"/>
                </a:cubicBezTo>
                <a:cubicBezTo>
                  <a:pt x="17314334" y="3795534"/>
                  <a:pt x="17088838" y="3763254"/>
                  <a:pt x="16880460" y="3712816"/>
                </a:cubicBezTo>
                <a:lnTo>
                  <a:pt x="16694426" y="3659045"/>
                </a:lnTo>
                <a:lnTo>
                  <a:pt x="16714240" y="3657036"/>
                </a:lnTo>
                <a:cubicBezTo>
                  <a:pt x="16727766" y="3654731"/>
                  <a:pt x="16740370" y="3651656"/>
                  <a:pt x="16743446" y="3654731"/>
                </a:cubicBezTo>
                <a:cubicBezTo>
                  <a:pt x="16705324" y="3603083"/>
                  <a:pt x="16519639" y="3584637"/>
                  <a:pt x="16327806" y="3520691"/>
                </a:cubicBezTo>
                <a:cubicBezTo>
                  <a:pt x="14775922" y="2983303"/>
                  <a:pt x="13790930" y="2025351"/>
                  <a:pt x="12469001" y="1277680"/>
                </a:cubicBezTo>
                <a:cubicBezTo>
                  <a:pt x="12066888" y="1047723"/>
                  <a:pt x="11600831" y="855886"/>
                  <a:pt x="11172894" y="645604"/>
                </a:cubicBezTo>
                <a:cubicBezTo>
                  <a:pt x="11122478" y="619780"/>
                  <a:pt x="10891293" y="498037"/>
                  <a:pt x="11057302" y="549685"/>
                </a:cubicBezTo>
                <a:cubicBezTo>
                  <a:pt x="11320459" y="625928"/>
                  <a:pt x="11620506" y="811616"/>
                  <a:pt x="11824637" y="785792"/>
                </a:cubicBezTo>
                <a:cubicBezTo>
                  <a:pt x="11824637" y="843589"/>
                  <a:pt x="11908256" y="766117"/>
                  <a:pt x="11824637" y="785792"/>
                </a:cubicBezTo>
                <a:cubicBezTo>
                  <a:pt x="11620506" y="703401"/>
                  <a:pt x="11300783" y="441470"/>
                  <a:pt x="11057302" y="313579"/>
                </a:cubicBezTo>
                <a:cubicBezTo>
                  <a:pt x="10987209" y="274228"/>
                  <a:pt x="10649041" y="159864"/>
                  <a:pt x="10840875" y="134040"/>
                </a:cubicBezTo>
                <a:cubicBezTo>
                  <a:pt x="11122478" y="197985"/>
                  <a:pt x="11326607" y="325876"/>
                  <a:pt x="11626656" y="370146"/>
                </a:cubicBezTo>
                <a:cubicBezTo>
                  <a:pt x="11632803" y="427943"/>
                  <a:pt x="11710274" y="351700"/>
                  <a:pt x="11626656" y="370146"/>
                </a:cubicBezTo>
                <a:cubicBezTo>
                  <a:pt x="11550413" y="300052"/>
                  <a:pt x="11434821" y="281606"/>
                  <a:pt x="11352431" y="236107"/>
                </a:cubicBezTo>
                <a:cubicBezTo>
                  <a:pt x="11051155" y="70094"/>
                  <a:pt x="11652478" y="306201"/>
                  <a:pt x="11646331" y="313579"/>
                </a:cubicBezTo>
                <a:cubicBezTo>
                  <a:pt x="11710274" y="287755"/>
                  <a:pt x="11460645" y="159864"/>
                  <a:pt x="11447118" y="134040"/>
                </a:cubicBezTo>
                <a:cubicBezTo>
                  <a:pt x="11447118" y="140189"/>
                  <a:pt x="11556562" y="147567"/>
                  <a:pt x="11568859" y="134040"/>
                </a:cubicBezTo>
                <a:cubicBezTo>
                  <a:pt x="11614358" y="83621"/>
                  <a:pt x="11390552" y="57797"/>
                  <a:pt x="11352431" y="0"/>
                </a:cubicBezTo>
                <a:close/>
              </a:path>
            </a:pathLst>
          </a:custGeom>
          <a:effectLst/>
        </p:spPr>
        <p:txBody>
          <a:bodyPr wrap="square">
            <a:noAutofit/>
          </a:bodyPr>
          <a:lstStyle>
            <a:lvl1pPr marL="0" indent="0">
              <a:buNone/>
              <a:defRPr sz="2100">
                <a:ln>
                  <a:noFill/>
                </a:ln>
                <a:solidFill>
                  <a:schemeClr val="bg1">
                    <a:lumMod val="85000"/>
                  </a:schemeClr>
                </a:solidFill>
              </a:defRPr>
            </a:lvl1pPr>
          </a:lstStyle>
          <a:p>
            <a:endParaRPr lang="en-US" dirty="0"/>
          </a:p>
        </p:txBody>
      </p:sp>
    </p:spTree>
    <p:extLst>
      <p:ext uri="{BB962C8B-B14F-4D97-AF65-F5344CB8AC3E}">
        <p14:creationId xmlns:p14="http://schemas.microsoft.com/office/powerpoint/2010/main" val="2721512324"/>
      </p:ext>
    </p:extLst>
  </p:cSld>
  <p:clrMapOvr>
    <a:masterClrMapping/>
  </p:clrMapOvr>
  <p:transition advClick="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Watercolor Splatters">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97C41DB-FEEA-F04B-99AA-98BA881898B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rot="18523135">
            <a:off x="-1235887" y="5414139"/>
            <a:ext cx="5387859" cy="4695360"/>
          </a:xfrm>
          <a:prstGeom prst="rect">
            <a:avLst/>
          </a:prstGeom>
        </p:spPr>
      </p:pic>
      <p:pic>
        <p:nvPicPr>
          <p:cNvPr id="3" name="Picture 2">
            <a:extLst>
              <a:ext uri="{FF2B5EF4-FFF2-40B4-BE49-F238E27FC236}">
                <a16:creationId xmlns:a16="http://schemas.microsoft.com/office/drawing/2014/main" id="{1CBA25CD-47D8-524B-A632-1CB1A92D7AE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rot="18523135">
            <a:off x="6428652" y="5538421"/>
            <a:ext cx="5387859" cy="4695360"/>
          </a:xfrm>
          <a:prstGeom prst="rect">
            <a:avLst/>
          </a:prstGeom>
        </p:spPr>
      </p:pic>
      <p:pic>
        <p:nvPicPr>
          <p:cNvPr id="4" name="Picture 3">
            <a:extLst>
              <a:ext uri="{FF2B5EF4-FFF2-40B4-BE49-F238E27FC236}">
                <a16:creationId xmlns:a16="http://schemas.microsoft.com/office/drawing/2014/main" id="{229A2897-D021-3049-B9AB-0A4141258E0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rot="18523135">
            <a:off x="8989117" y="5671701"/>
            <a:ext cx="5387859" cy="4695360"/>
          </a:xfrm>
          <a:prstGeom prst="rect">
            <a:avLst/>
          </a:prstGeom>
        </p:spPr>
      </p:pic>
      <p:pic>
        <p:nvPicPr>
          <p:cNvPr id="5" name="Picture 4">
            <a:extLst>
              <a:ext uri="{FF2B5EF4-FFF2-40B4-BE49-F238E27FC236}">
                <a16:creationId xmlns:a16="http://schemas.microsoft.com/office/drawing/2014/main" id="{8C4B9BDC-690C-7C45-B709-3D9E2E870D5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rot="18523135">
            <a:off x="2464532" y="5169524"/>
            <a:ext cx="5387859" cy="4695360"/>
          </a:xfrm>
          <a:prstGeom prst="rect">
            <a:avLst/>
          </a:prstGeom>
        </p:spPr>
      </p:pic>
    </p:spTree>
    <p:extLst>
      <p:ext uri="{BB962C8B-B14F-4D97-AF65-F5344CB8AC3E}">
        <p14:creationId xmlns:p14="http://schemas.microsoft.com/office/powerpoint/2010/main" val="480843469"/>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Wednesday, November 13, 2024</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40829388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8.sv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image" Target="../media/image6.svg"/><Relationship Id="rId5" Type="http://schemas.openxmlformats.org/officeDocument/2006/relationships/diagramQuickStyle" Target="../diagrams/quickStyle2.xml"/><Relationship Id="rId10" Type="http://schemas.openxmlformats.org/officeDocument/2006/relationships/image" Target="../media/image5.png"/><Relationship Id="rId4" Type="http://schemas.openxmlformats.org/officeDocument/2006/relationships/diagramLayout" Target="../diagrams/layout2.xml"/><Relationship Id="rId9" Type="http://schemas.openxmlformats.org/officeDocument/2006/relationships/image" Target="../media/image4.svg"/></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9.pn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pn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9.png"/><Relationship Id="rId7" Type="http://schemas.openxmlformats.org/officeDocument/2006/relationships/diagramColors" Target="../diagrams/colors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9.png"/><Relationship Id="rId7" Type="http://schemas.openxmlformats.org/officeDocument/2006/relationships/diagramColors" Target="../diagrams/colors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E9E2ED-2BB1-46AE-A037-86EC1BF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7DA46727-C89A-4E8D-8441-E38528A3263F}"/>
              </a:ext>
            </a:extLst>
          </p:cNvPr>
          <p:cNvSpPr>
            <a:spLocks noGrp="1"/>
          </p:cNvSpPr>
          <p:nvPr>
            <p:ph type="ctrTitle"/>
          </p:nvPr>
        </p:nvSpPr>
        <p:spPr>
          <a:xfrm>
            <a:off x="457200" y="1228550"/>
            <a:ext cx="5927119" cy="1431523"/>
          </a:xfrm>
        </p:spPr>
        <p:txBody>
          <a:bodyPr anchor="t">
            <a:normAutofit/>
          </a:bodyPr>
          <a:lstStyle/>
          <a:p>
            <a:r>
              <a:rPr lang="en-GB" sz="4400" dirty="0">
                <a:solidFill>
                  <a:schemeClr val="tx2"/>
                </a:solidFill>
              </a:rPr>
              <a:t>Emotional</a:t>
            </a:r>
            <a:br>
              <a:rPr lang="en-GB" sz="4400" dirty="0">
                <a:solidFill>
                  <a:schemeClr val="tx2"/>
                </a:solidFill>
              </a:rPr>
            </a:br>
            <a:r>
              <a:rPr lang="en-GB" sz="4400" dirty="0">
                <a:solidFill>
                  <a:schemeClr val="tx2"/>
                </a:solidFill>
              </a:rPr>
              <a:t>Intelligence</a:t>
            </a:r>
          </a:p>
        </p:txBody>
      </p:sp>
      <p:sp>
        <p:nvSpPr>
          <p:cNvPr id="3" name="Subtitle 2">
            <a:extLst>
              <a:ext uri="{FF2B5EF4-FFF2-40B4-BE49-F238E27FC236}">
                <a16:creationId xmlns:a16="http://schemas.microsoft.com/office/drawing/2014/main" id="{E7A860B4-36F9-46B8-9D14-1A2C64B60BBE}"/>
              </a:ext>
            </a:extLst>
          </p:cNvPr>
          <p:cNvSpPr>
            <a:spLocks noGrp="1"/>
          </p:cNvSpPr>
          <p:nvPr>
            <p:ph type="subTitle" idx="1"/>
          </p:nvPr>
        </p:nvSpPr>
        <p:spPr>
          <a:xfrm>
            <a:off x="457200" y="3703405"/>
            <a:ext cx="5927120" cy="1693546"/>
          </a:xfrm>
        </p:spPr>
        <p:txBody>
          <a:bodyPr anchor="b">
            <a:normAutofit/>
          </a:bodyPr>
          <a:lstStyle/>
          <a:p>
            <a:r>
              <a:rPr lang="en-GB" sz="2000" b="1" dirty="0">
                <a:solidFill>
                  <a:schemeClr val="accent3">
                    <a:lumMod val="75000"/>
                  </a:schemeClr>
                </a:solidFill>
              </a:rPr>
              <a:t>Stacey Coleman</a:t>
            </a:r>
          </a:p>
        </p:txBody>
      </p:sp>
      <p:sp>
        <p:nvSpPr>
          <p:cNvPr id="11" name="Rectangle 1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7" y="-3"/>
            <a:ext cx="3611463" cy="6858000"/>
          </a:xfrm>
          <a:prstGeom prst="rect">
            <a:avLst/>
          </a:prstGeom>
          <a:gradFill>
            <a:gsLst>
              <a:gs pos="0">
                <a:schemeClr val="accent5">
                  <a:alpha val="77000"/>
                </a:schemeClr>
              </a:gs>
              <a:gs pos="100000">
                <a:schemeClr val="tx2">
                  <a:lumMod val="50000"/>
                  <a:lumOff val="50000"/>
                  <a:alpha val="52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13" name="Rectangle 12">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2000">
                <a:schemeClr val="accent2">
                  <a:alpha val="69000"/>
                </a:schemeClr>
              </a:gs>
              <a:gs pos="99000">
                <a:schemeClr val="accent4">
                  <a:alpha val="74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15" name="Rectangle 14">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426853" y="-345671"/>
            <a:ext cx="3429002" cy="4120348"/>
          </a:xfrm>
          <a:prstGeom prst="rect">
            <a:avLst/>
          </a:prstGeom>
          <a:gradFill>
            <a:gsLst>
              <a:gs pos="0">
                <a:schemeClr val="accent5">
                  <a:alpha val="26000"/>
                </a:schemeClr>
              </a:gs>
              <a:gs pos="49000">
                <a:schemeClr val="tx2">
                  <a:lumMod val="75000"/>
                  <a:lumOff val="25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pic>
        <p:nvPicPr>
          <p:cNvPr id="4" name="Picture Placeholder 10">
            <a:extLst>
              <a:ext uri="{FF2B5EF4-FFF2-40B4-BE49-F238E27FC236}">
                <a16:creationId xmlns:a16="http://schemas.microsoft.com/office/drawing/2014/main" id="{13281FEE-ED61-474C-96FE-F1DBA47DB126}"/>
              </a:ext>
            </a:extLst>
          </p:cNvPr>
          <p:cNvPicPr>
            <a:picLocks noChangeAspect="1"/>
          </p:cNvPicPr>
          <p:nvPr/>
        </p:nvPicPr>
        <p:blipFill rotWithShape="1">
          <a:blip r:embed="rId2"/>
          <a:srcRect t="11532" r="-3" b="6465"/>
          <a:stretch/>
        </p:blipFill>
        <p:spPr>
          <a:xfrm>
            <a:off x="6070992" y="873288"/>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2536784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5497033" cy="576072"/>
          </a:xfrm>
          <a:solidFill>
            <a:srgbClr val="6CD5DD"/>
          </a:solidFill>
        </p:spPr>
        <p:txBody>
          <a:bodyPr/>
          <a:lstStyle/>
          <a:p>
            <a:r>
              <a:rPr lang="en-GB" dirty="0">
                <a:solidFill>
                  <a:schemeClr val="tx2"/>
                </a:solidFill>
              </a:rPr>
              <a:t>Lecture outline</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p:txBody>
          <a:bodyPr>
            <a:normAutofit/>
          </a:bodyPr>
          <a:lstStyle/>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Define Emotional Intelligence (EI/EQ)</a:t>
            </a:r>
            <a:b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br>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Introduce the main theoretical models of EI</a:t>
            </a:r>
            <a:b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br>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Explore how EI is measured</a:t>
            </a:r>
            <a:b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br>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Discuss the contribution of EI to understanding behaviours at work</a:t>
            </a:r>
          </a:p>
        </p:txBody>
      </p:sp>
    </p:spTree>
    <p:extLst>
      <p:ext uri="{BB962C8B-B14F-4D97-AF65-F5344CB8AC3E}">
        <p14:creationId xmlns:p14="http://schemas.microsoft.com/office/powerpoint/2010/main" val="996333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7481777" cy="576072"/>
          </a:xfrm>
          <a:solidFill>
            <a:srgbClr val="6CD5DD"/>
          </a:solidFill>
        </p:spPr>
        <p:txBody>
          <a:bodyPr>
            <a:normAutofit fontScale="90000"/>
          </a:bodyPr>
          <a:lstStyle/>
          <a:p>
            <a:r>
              <a:rPr lang="en-GB" dirty="0">
                <a:solidFill>
                  <a:schemeClr val="tx2"/>
                </a:solidFill>
              </a:rPr>
              <a:t>Emotional Intelligence</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p:txBody>
          <a:bodyPr>
            <a:normAutofit lnSpcReduction="10000"/>
          </a:bodyPr>
          <a:lstStyle/>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Major psychological construct from the early 1990’s</a:t>
            </a:r>
          </a:p>
          <a:p>
            <a:pPr marL="380990" indent="-380990">
              <a:buFont typeface="Arial" panose="020B0604020202020204" pitchFamily="34" charset="0"/>
              <a:buChar char="•"/>
            </a:pPr>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Different and distinct from ‘general intelligence’; EI is non-cognitive</a:t>
            </a:r>
          </a:p>
          <a:p>
            <a:pPr marL="380990" indent="-380990">
              <a:buFont typeface="Arial" panose="020B0604020202020204" pitchFamily="34" charset="0"/>
              <a:buChar char="•"/>
            </a:pPr>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Relates to emotional salience / social intelligence</a:t>
            </a:r>
          </a:p>
          <a:p>
            <a:pPr marL="838190" lvl="1" indent="-380990"/>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Thorndike</a:t>
            </a:r>
          </a:p>
          <a:p>
            <a:pPr marL="838190" lvl="1" indent="-380990"/>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Hot intelligence</a:t>
            </a:r>
          </a:p>
        </p:txBody>
      </p:sp>
    </p:spTree>
    <p:extLst>
      <p:ext uri="{BB962C8B-B14F-4D97-AF65-F5344CB8AC3E}">
        <p14:creationId xmlns:p14="http://schemas.microsoft.com/office/powerpoint/2010/main" val="490555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7481777" cy="576072"/>
          </a:xfrm>
          <a:solidFill>
            <a:srgbClr val="6CD5DD"/>
          </a:solidFill>
        </p:spPr>
        <p:txBody>
          <a:bodyPr>
            <a:normAutofit fontScale="90000"/>
          </a:bodyPr>
          <a:lstStyle/>
          <a:p>
            <a:r>
              <a:rPr lang="en-GB" dirty="0">
                <a:solidFill>
                  <a:schemeClr val="tx2"/>
                </a:solidFill>
              </a:rPr>
              <a:t>Emotional Intelligence</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p:txBody>
          <a:bodyPr>
            <a:normAutofit/>
          </a:bodyPr>
          <a:lstStyle/>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Emotional intelligence can be defined as the ability to understand our own emotions and those of the people around us</a:t>
            </a:r>
            <a:b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br>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Originally coined by Salovey and Mayer (1990)</a:t>
            </a:r>
            <a:b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br>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Daniel Goleman’s book </a:t>
            </a:r>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Emotional Intelligence</a:t>
            </a: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 </a:t>
            </a:r>
            <a:r>
              <a:rPr lang="en-US" sz="2400"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popularised</a:t>
            </a: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 EI</a:t>
            </a:r>
          </a:p>
          <a:p>
            <a:pPr marL="838190" lvl="1" indent="-380990"/>
            <a:r>
              <a:rPr lang="en-GB"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“a way to understand why people act and behave in the way that they do in life and work”</a:t>
            </a:r>
          </a:p>
          <a:p>
            <a:pPr marL="838190" lvl="1" indent="-380990"/>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p:txBody>
      </p:sp>
    </p:spTree>
    <p:extLst>
      <p:ext uri="{BB962C8B-B14F-4D97-AF65-F5344CB8AC3E}">
        <p14:creationId xmlns:p14="http://schemas.microsoft.com/office/powerpoint/2010/main" val="1009667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7481777" cy="576072"/>
          </a:xfrm>
          <a:solidFill>
            <a:srgbClr val="6CD5DD"/>
          </a:solidFill>
        </p:spPr>
        <p:txBody>
          <a:bodyPr>
            <a:normAutofit fontScale="90000"/>
          </a:bodyPr>
          <a:lstStyle/>
          <a:p>
            <a:r>
              <a:rPr lang="en-GB" dirty="0">
                <a:solidFill>
                  <a:schemeClr val="tx2"/>
                </a:solidFill>
              </a:rPr>
              <a:t>Emotional Intelligence</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p:txBody>
          <a:bodyPr>
            <a:normAutofit fontScale="92500"/>
          </a:bodyPr>
          <a:lstStyle/>
          <a:p>
            <a:pPr marL="380990" indent="-380990">
              <a:buFont typeface="Arial" panose="020B0604020202020204" pitchFamily="34" charset="0"/>
              <a:buChar char="•"/>
            </a:pPr>
            <a:r>
              <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Goleman (1995) - There are four components of EI</a:t>
            </a:r>
          </a:p>
          <a:p>
            <a:pPr marL="838190" lvl="1" indent="-380990"/>
            <a:r>
              <a:rPr lang="en-GB" sz="2400" b="1"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Self-awareness</a:t>
            </a:r>
          </a:p>
          <a:p>
            <a:pPr marL="1295390" lvl="2" indent="-380990"/>
            <a:r>
              <a:rPr lang="en-GB" sz="2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Recognise our own emotional state</a:t>
            </a:r>
          </a:p>
          <a:p>
            <a:pPr marL="838190" lvl="1" indent="-380990"/>
            <a:r>
              <a:rPr lang="en-GB" sz="2400" b="1"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Self-management</a:t>
            </a:r>
          </a:p>
          <a:p>
            <a:pPr marL="1295390" lvl="2" indent="-380990"/>
            <a:r>
              <a:rPr lang="en-GB" sz="2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Regulate own emotions</a:t>
            </a:r>
          </a:p>
          <a:p>
            <a:pPr marL="838190" lvl="1" indent="-380990"/>
            <a:r>
              <a:rPr lang="en-GB" sz="2400" b="1"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Empathy</a:t>
            </a:r>
          </a:p>
          <a:p>
            <a:pPr marL="1295390" lvl="2" indent="-380990"/>
            <a:r>
              <a:rPr lang="en-GB" sz="2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Understand other’s emotional states</a:t>
            </a:r>
          </a:p>
          <a:p>
            <a:pPr marL="838190" lvl="1" indent="-380990"/>
            <a:r>
              <a:rPr lang="en-GB" sz="2400" b="1"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Relationship management </a:t>
            </a:r>
          </a:p>
          <a:p>
            <a:pPr marL="1295390" lvl="2" indent="-380990"/>
            <a:r>
              <a:rPr lang="en-GB" sz="2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Using EI to collaborate and mange conflict</a:t>
            </a:r>
          </a:p>
        </p:txBody>
      </p:sp>
    </p:spTree>
    <p:extLst>
      <p:ext uri="{BB962C8B-B14F-4D97-AF65-F5344CB8AC3E}">
        <p14:creationId xmlns:p14="http://schemas.microsoft.com/office/powerpoint/2010/main" val="3817076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pic>
        <p:nvPicPr>
          <p:cNvPr id="4" name="Picture 3">
            <a:extLst>
              <a:ext uri="{FF2B5EF4-FFF2-40B4-BE49-F238E27FC236}">
                <a16:creationId xmlns:a16="http://schemas.microsoft.com/office/drawing/2014/main" id="{752394B5-3154-4538-A547-9B46D6B55243}"/>
              </a:ext>
            </a:extLst>
          </p:cNvPr>
          <p:cNvPicPr>
            <a:picLocks noChangeAspect="1"/>
          </p:cNvPicPr>
          <p:nvPr/>
        </p:nvPicPr>
        <p:blipFill rotWithShape="1">
          <a:blip r:embed="rId3"/>
          <a:srcRect t="11532" r="-1" b="6468"/>
          <a:stretch/>
        </p:blipFill>
        <p:spPr>
          <a:xfrm>
            <a:off x="7356796" y="1207276"/>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70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 name="Title 1">
            <a:extLst>
              <a:ext uri="{FF2B5EF4-FFF2-40B4-BE49-F238E27FC236}">
                <a16:creationId xmlns:a16="http://schemas.microsoft.com/office/drawing/2014/main" id="{943E9810-9304-45F3-B6D9-135010B7D70E}"/>
              </a:ext>
            </a:extLst>
          </p:cNvPr>
          <p:cNvSpPr>
            <a:spLocks noGrp="1"/>
          </p:cNvSpPr>
          <p:nvPr>
            <p:ph type="title"/>
          </p:nvPr>
        </p:nvSpPr>
        <p:spPr>
          <a:xfrm>
            <a:off x="598967" y="786384"/>
            <a:ext cx="7481777" cy="576072"/>
          </a:xfrm>
          <a:solidFill>
            <a:srgbClr val="6CD5DD"/>
          </a:solidFill>
        </p:spPr>
        <p:txBody>
          <a:bodyPr>
            <a:normAutofit fontScale="90000"/>
          </a:bodyPr>
          <a:lstStyle/>
          <a:p>
            <a:r>
              <a:rPr lang="en-GB" dirty="0">
                <a:solidFill>
                  <a:schemeClr val="tx2"/>
                </a:solidFill>
              </a:rPr>
              <a:t>Emotional Intelligence</a:t>
            </a:r>
          </a:p>
        </p:txBody>
      </p:sp>
      <p:sp>
        <p:nvSpPr>
          <p:cNvPr id="12" name="Content Placeholder 2">
            <a:extLst>
              <a:ext uri="{FF2B5EF4-FFF2-40B4-BE49-F238E27FC236}">
                <a16:creationId xmlns:a16="http://schemas.microsoft.com/office/drawing/2014/main" id="{A3D08120-FF7D-44D9-BDB1-83886FE33028}"/>
              </a:ext>
            </a:extLst>
          </p:cNvPr>
          <p:cNvSpPr txBox="1">
            <a:spLocks/>
          </p:cNvSpPr>
          <p:nvPr/>
        </p:nvSpPr>
        <p:spPr>
          <a:xfrm>
            <a:off x="598967" y="1882588"/>
            <a:ext cx="5747506" cy="4189028"/>
          </a:xfrm>
          <a:prstGeom prst="rect">
            <a:avLst/>
          </a:prstGeom>
        </p:spPr>
        <p:txBody>
          <a:bodyPr vert="horz" lIns="0" tIns="0" rIns="0" bIns="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80990" marR="0" lvl="0" indent="-38099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17406D"/>
                </a:solidFill>
                <a:effectLst/>
                <a:uLnTx/>
                <a:uFillTx/>
                <a:latin typeface="Lato Light" panose="020F0502020204030203" pitchFamily="34" charset="0"/>
                <a:ea typeface="Lato Light" panose="020F0502020204030203" pitchFamily="34" charset="0"/>
                <a:cs typeface="Lato Light" panose="020F0502020204030203" pitchFamily="34" charset="0"/>
              </a:rPr>
              <a:t>EI includes </a:t>
            </a:r>
            <a:r>
              <a:rPr kumimoji="0" lang="en-GB" sz="2400" b="0" i="1" u="none" strike="noStrike" kern="1200" cap="none" spc="0" normalizeH="0" baseline="0" noProof="0" dirty="0">
                <a:ln>
                  <a:noFill/>
                </a:ln>
                <a:solidFill>
                  <a:srgbClr val="17406D"/>
                </a:solidFill>
                <a:effectLst/>
                <a:uLnTx/>
                <a:uFillTx/>
                <a:latin typeface="Lato Light" panose="020F0502020204030203" pitchFamily="34" charset="0"/>
                <a:ea typeface="Lato Light" panose="020F0502020204030203" pitchFamily="34" charset="0"/>
                <a:cs typeface="Lato Light" panose="020F0502020204030203" pitchFamily="34" charset="0"/>
              </a:rPr>
              <a:t>“abilities such as being able to motivate oneself &amp; persist </a:t>
            </a:r>
            <a:br>
              <a:rPr kumimoji="0" lang="en-GB" sz="2400" b="0" i="1" u="none" strike="noStrike" kern="1200" cap="none" spc="0" normalizeH="0" baseline="0" noProof="0" dirty="0">
                <a:ln>
                  <a:noFill/>
                </a:ln>
                <a:solidFill>
                  <a:srgbClr val="17406D"/>
                </a:solidFill>
                <a:effectLst/>
                <a:uLnTx/>
                <a:uFillTx/>
                <a:latin typeface="Lato Light" panose="020F0502020204030203" pitchFamily="34" charset="0"/>
                <a:ea typeface="Lato Light" panose="020F0502020204030203" pitchFamily="34" charset="0"/>
                <a:cs typeface="Lato Light" panose="020F0502020204030203" pitchFamily="34" charset="0"/>
              </a:rPr>
            </a:br>
            <a:r>
              <a:rPr kumimoji="0" lang="en-GB" sz="2400" b="0" i="1" u="none" strike="noStrike" kern="1200" cap="none" spc="0" normalizeH="0" baseline="0" noProof="0" dirty="0">
                <a:ln>
                  <a:noFill/>
                </a:ln>
                <a:solidFill>
                  <a:srgbClr val="17406D"/>
                </a:solidFill>
                <a:effectLst/>
                <a:uLnTx/>
                <a:uFillTx/>
                <a:latin typeface="Lato Light" panose="020F0502020204030203" pitchFamily="34" charset="0"/>
                <a:ea typeface="Lato Light" panose="020F0502020204030203" pitchFamily="34" charset="0"/>
                <a:cs typeface="Lato Light" panose="020F0502020204030203" pitchFamily="34" charset="0"/>
              </a:rPr>
              <a:t>in the face of frustrations; to control impulse &amp; delay gratification; to regulate one’s moods and keep distress from swamping the ability to think; to empathize &amp; to hope”</a:t>
            </a:r>
          </a:p>
          <a:p>
            <a:pPr marL="380990" marR="0" lvl="0" indent="-38099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17406D"/>
              </a:solidFill>
              <a:effectLst/>
              <a:uLnTx/>
              <a:uFillTx/>
              <a:latin typeface="Lato Light" panose="020F0502020204030203" pitchFamily="34" charset="0"/>
              <a:ea typeface="Lato Light" panose="020F0502020204030203" pitchFamily="34" charset="0"/>
              <a:cs typeface="Lato Light" panose="020F0502020204030203" pitchFamily="34" charset="0"/>
            </a:endParaRPr>
          </a:p>
          <a:p>
            <a:pPr marL="838190" marR="0" lvl="1" indent="-380990" algn="l" defTabSz="914400" rtl="0" eaLnBrk="1" fontAlgn="auto" latinLnBrk="0" hangingPunct="1">
              <a:lnSpc>
                <a:spcPct val="120000"/>
              </a:lnSpc>
              <a:spcBef>
                <a:spcPts val="50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17406D"/>
              </a:solidFill>
              <a:effectLst/>
              <a:uLnTx/>
              <a:uFillTx/>
              <a:latin typeface="Lato Light" panose="020F0502020204030203" pitchFamily="34" charset="0"/>
              <a:ea typeface="Lato Light" panose="020F0502020204030203" pitchFamily="34" charset="0"/>
              <a:cs typeface="Lato Light" panose="020F0502020204030203" pitchFamily="34" charset="0"/>
            </a:endParaRPr>
          </a:p>
        </p:txBody>
      </p:sp>
    </p:spTree>
    <p:extLst>
      <p:ext uri="{BB962C8B-B14F-4D97-AF65-F5344CB8AC3E}">
        <p14:creationId xmlns:p14="http://schemas.microsoft.com/office/powerpoint/2010/main" val="3617548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69160" y="1584860"/>
            <a:ext cx="6754696" cy="378622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67" b="0" i="0" u="none" strike="noStrike" kern="1200" cap="none" spc="0" normalizeH="0" baseline="0" noProof="0" dirty="0">
                <a:ln>
                  <a:noFill/>
                </a:ln>
                <a:solidFill>
                  <a:srgbClr val="222222"/>
                </a:solidFill>
                <a:effectLst/>
                <a:uLnTx/>
                <a:uFillTx/>
                <a:latin typeface="Calibri" panose="020F0502020204030204"/>
                <a:ea typeface="+mn-ea"/>
                <a:cs typeface="+mn-cs"/>
              </a:rPr>
              <a:t>Baron, Handley and Fund (2006):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667" b="0" i="0" u="none" strike="noStrike" kern="1200" cap="none" spc="0" normalizeH="0" baseline="0" noProof="0" dirty="0">
              <a:ln>
                <a:noFill/>
              </a:ln>
              <a:solidFill>
                <a:srgbClr val="222222"/>
              </a:solidFill>
              <a:effectLst/>
              <a:uLnTx/>
              <a:uFillTx/>
              <a:latin typeface="Calibri" panose="020F0502020204030204"/>
              <a:ea typeface="+mn-ea"/>
              <a:cs typeface="+mn-cs"/>
            </a:endParaRPr>
          </a:p>
          <a:p>
            <a:pPr marL="457189" marR="0" lvl="0" indent="-457189"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667" b="0" i="0" u="none" strike="noStrike" kern="1200" cap="none" spc="0" normalizeH="0" baseline="0" noProof="0" dirty="0">
                <a:ln>
                  <a:noFill/>
                </a:ln>
                <a:solidFill>
                  <a:srgbClr val="222222"/>
                </a:solidFill>
                <a:effectLst/>
                <a:uLnTx/>
                <a:uFillTx/>
                <a:latin typeface="Calibri" panose="020F0502020204030204"/>
                <a:ea typeface="+mn-ea"/>
                <a:cs typeface="+mn-cs"/>
              </a:rPr>
              <a:t>An expanding area of research in job performance determinants includes emotional intelligence</a:t>
            </a:r>
          </a:p>
          <a:p>
            <a:pPr marL="457189" marR="0" lvl="0" indent="-457189"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endParaRPr kumimoji="0" lang="en-GB" sz="2667" b="0" i="0" u="none" strike="noStrike" kern="1200" cap="none" spc="0" normalizeH="0" baseline="0" noProof="0" dirty="0">
              <a:ln>
                <a:noFill/>
              </a:ln>
              <a:solidFill>
                <a:srgbClr val="222222"/>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67" b="0" i="0" u="none" strike="noStrike" kern="1200" cap="none" spc="0" normalizeH="0" baseline="0" noProof="0" dirty="0">
                <a:ln>
                  <a:noFill/>
                </a:ln>
                <a:solidFill>
                  <a:srgbClr val="222222"/>
                </a:solidFill>
                <a:effectLst/>
                <a:uLnTx/>
                <a:uFillTx/>
                <a:latin typeface="Calibri" panose="020F0502020204030204"/>
                <a:ea typeface="+mn-ea"/>
                <a:cs typeface="+mn-cs"/>
              </a:rPr>
              <a:t>There is a historical and unresolved tension between using </a:t>
            </a:r>
            <a:r>
              <a:rPr kumimoji="0" lang="en-GB" sz="2667" b="1" i="0" u="none" strike="noStrike" kern="1200" cap="none" spc="0" normalizeH="0" baseline="0" noProof="0" dirty="0">
                <a:ln>
                  <a:noFill/>
                </a:ln>
                <a:solidFill>
                  <a:srgbClr val="A305AB"/>
                </a:solidFill>
                <a:effectLst/>
                <a:uLnTx/>
                <a:uFillTx/>
                <a:latin typeface="Calibri" panose="020F0502020204030204"/>
                <a:ea typeface="+mn-ea"/>
                <a:cs typeface="+mn-cs"/>
              </a:rPr>
              <a:t>logic or emotion </a:t>
            </a:r>
            <a:r>
              <a:rPr kumimoji="0" lang="en-GB" sz="2667" b="0" i="0" u="none" strike="noStrike" kern="1200" cap="none" spc="0" normalizeH="0" baseline="0" noProof="0" dirty="0">
                <a:ln>
                  <a:noFill/>
                </a:ln>
                <a:solidFill>
                  <a:srgbClr val="222222"/>
                </a:solidFill>
                <a:effectLst/>
                <a:uLnTx/>
                <a:uFillTx/>
                <a:latin typeface="Calibri" panose="020F0502020204030204"/>
                <a:ea typeface="+mn-ea"/>
                <a:cs typeface="+mn-cs"/>
              </a:rPr>
              <a:t>to guide (appropriate) behaviours at work</a:t>
            </a:r>
            <a:endParaRPr kumimoji="0" lang="en-GB" sz="2667"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p:cNvPicPr>
            <a:picLocks noChangeAspect="1"/>
          </p:cNvPicPr>
          <p:nvPr/>
        </p:nvPicPr>
        <p:blipFill>
          <a:blip r:embed="rId2"/>
          <a:stretch>
            <a:fillRect/>
          </a:stretch>
        </p:blipFill>
        <p:spPr>
          <a:xfrm>
            <a:off x="8382828" y="1074420"/>
            <a:ext cx="3431501" cy="4187864"/>
          </a:xfrm>
          <a:prstGeom prst="rect">
            <a:avLst/>
          </a:prstGeom>
        </p:spPr>
      </p:pic>
      <p:sp>
        <p:nvSpPr>
          <p:cNvPr id="4" name="Title 1">
            <a:extLst>
              <a:ext uri="{FF2B5EF4-FFF2-40B4-BE49-F238E27FC236}">
                <a16:creationId xmlns:a16="http://schemas.microsoft.com/office/drawing/2014/main" id="{B999EEF3-434D-AADA-A989-5EEE7CAD0D79}"/>
              </a:ext>
            </a:extLst>
          </p:cNvPr>
          <p:cNvSpPr txBox="1">
            <a:spLocks/>
          </p:cNvSpPr>
          <p:nvPr/>
        </p:nvSpPr>
        <p:spPr>
          <a:xfrm>
            <a:off x="598967" y="786384"/>
            <a:ext cx="7481777" cy="576072"/>
          </a:xfrm>
          <a:prstGeom prst="rect">
            <a:avLst/>
          </a:prstGeom>
          <a:solidFill>
            <a:srgbClr val="6CD5DD"/>
          </a:solidFill>
        </p:spPr>
        <p:txBody>
          <a:bodyPr>
            <a:normAutofit fontScale="82500" lnSpcReduction="10000"/>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r>
              <a:rPr lang="en-GB">
                <a:solidFill>
                  <a:schemeClr val="tx2"/>
                </a:solidFill>
              </a:rPr>
              <a:t>Emotional Intelligence</a:t>
            </a:r>
            <a:endParaRPr lang="en-GB" dirty="0">
              <a:solidFill>
                <a:schemeClr val="tx2"/>
              </a:solidFill>
            </a:endParaRPr>
          </a:p>
        </p:txBody>
      </p:sp>
    </p:spTree>
    <p:extLst>
      <p:ext uri="{BB962C8B-B14F-4D97-AF65-F5344CB8AC3E}">
        <p14:creationId xmlns:p14="http://schemas.microsoft.com/office/powerpoint/2010/main" val="3420058988"/>
      </p:ext>
    </p:extLst>
  </p:cSld>
  <p:clrMapOvr>
    <a:masterClrMapping/>
  </p:clrMapOvr>
  <p:transition advClick="0"/>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95259" y="1693789"/>
            <a:ext cx="3167376" cy="3865521"/>
          </a:xfrm>
          <a:prstGeom prst="rect">
            <a:avLst/>
          </a:prstGeom>
        </p:spPr>
      </p:pic>
      <p:sp>
        <p:nvSpPr>
          <p:cNvPr id="3" name="Rectangle 2"/>
          <p:cNvSpPr/>
          <p:nvPr/>
        </p:nvSpPr>
        <p:spPr>
          <a:xfrm>
            <a:off x="2960036" y="1776845"/>
            <a:ext cx="8841248" cy="9131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67" b="0" i="0" u="none" strike="noStrike" kern="1200" cap="none" spc="0" normalizeH="0" baseline="0" noProof="0" dirty="0">
                <a:ln>
                  <a:noFill/>
                </a:ln>
                <a:solidFill>
                  <a:srgbClr val="222222"/>
                </a:solidFill>
                <a:effectLst/>
                <a:uLnTx/>
                <a:uFillTx/>
                <a:latin typeface="Calibri" panose="020F0502020204030204"/>
                <a:ea typeface="+mn-ea"/>
                <a:cs typeface="+mn-cs"/>
              </a:rPr>
              <a:t>Matthews, </a:t>
            </a:r>
            <a:r>
              <a:rPr kumimoji="0" lang="en-GB" sz="2667" b="0" i="0" u="none" strike="noStrike" kern="1200" cap="none" spc="0" normalizeH="0" baseline="0" noProof="0" dirty="0" err="1">
                <a:ln>
                  <a:noFill/>
                </a:ln>
                <a:solidFill>
                  <a:srgbClr val="222222"/>
                </a:solidFill>
                <a:effectLst/>
                <a:uLnTx/>
                <a:uFillTx/>
                <a:latin typeface="Calibri" panose="020F0502020204030204"/>
                <a:ea typeface="+mn-ea"/>
                <a:cs typeface="+mn-cs"/>
              </a:rPr>
              <a:t>Zeidner</a:t>
            </a:r>
            <a:r>
              <a:rPr kumimoji="0" lang="en-GB" sz="2667" b="0" i="0" u="none" strike="noStrike" kern="1200" cap="none" spc="0" normalizeH="0" baseline="0" noProof="0" dirty="0">
                <a:ln>
                  <a:noFill/>
                </a:ln>
                <a:solidFill>
                  <a:srgbClr val="222222"/>
                </a:solidFill>
                <a:effectLst/>
                <a:uLnTx/>
                <a:uFillTx/>
                <a:latin typeface="Calibri" panose="020F0502020204030204"/>
                <a:ea typeface="+mn-ea"/>
                <a:cs typeface="+mn-cs"/>
              </a:rPr>
              <a:t> and Roberts (2012)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67" b="0" i="0" u="none" strike="noStrike" kern="1200" cap="none" spc="0" normalizeH="0" baseline="0" noProof="0" dirty="0">
                <a:ln>
                  <a:noFill/>
                </a:ln>
                <a:solidFill>
                  <a:srgbClr val="222222"/>
                </a:solidFill>
                <a:effectLst/>
                <a:uLnTx/>
                <a:uFillTx/>
                <a:latin typeface="Calibri" panose="020F0502020204030204"/>
                <a:ea typeface="+mn-ea"/>
                <a:cs typeface="+mn-cs"/>
              </a:rPr>
              <a:t>Two completing ideas re: emotions and work…</a:t>
            </a:r>
            <a:endParaRPr kumimoji="0" lang="en-GB" sz="2667" b="0" i="0" u="none" strike="noStrike" kern="1200" cap="none" spc="0" normalizeH="0" baseline="0" noProof="0" dirty="0">
              <a:ln>
                <a:noFill/>
              </a:ln>
              <a:solidFill>
                <a:srgbClr val="222222"/>
              </a:solidFill>
              <a:effectLst/>
              <a:uLnTx/>
              <a:uFillTx/>
              <a:latin typeface="Lato Light"/>
              <a:ea typeface="+mn-ea"/>
              <a:cs typeface="+mn-cs"/>
            </a:endParaRPr>
          </a:p>
        </p:txBody>
      </p:sp>
      <p:graphicFrame>
        <p:nvGraphicFramePr>
          <p:cNvPr id="4" name="Diagram 3"/>
          <p:cNvGraphicFramePr/>
          <p:nvPr>
            <p:extLst>
              <p:ext uri="{D42A27DB-BD31-4B8C-83A1-F6EECF244321}">
                <p14:modId xmlns:p14="http://schemas.microsoft.com/office/powerpoint/2010/main" val="708080516"/>
              </p:ext>
            </p:extLst>
          </p:nvPr>
        </p:nvGraphicFramePr>
        <p:xfrm>
          <a:off x="3821251" y="2855711"/>
          <a:ext cx="7118819" cy="33644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C9A6C561-CF49-485C-B457-301F4A54255B}"/>
              </a:ext>
            </a:extLst>
          </p:cNvPr>
          <p:cNvSpPr txBox="1">
            <a:spLocks/>
          </p:cNvSpPr>
          <p:nvPr/>
        </p:nvSpPr>
        <p:spPr>
          <a:xfrm>
            <a:off x="598967" y="786384"/>
            <a:ext cx="7481777" cy="576072"/>
          </a:xfrm>
          <a:prstGeom prst="rect">
            <a:avLst/>
          </a:prstGeom>
          <a:solidFill>
            <a:srgbClr val="6CD5DD"/>
          </a:solidFill>
        </p:spPr>
        <p:txBody>
          <a:bodyPr>
            <a:normAutofit fontScale="82500" lnSpcReduction="10000"/>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r>
              <a:rPr lang="en-GB">
                <a:solidFill>
                  <a:schemeClr val="tx2"/>
                </a:solidFill>
              </a:rPr>
              <a:t>Emotional Intelligence</a:t>
            </a:r>
            <a:endParaRPr lang="en-GB" dirty="0">
              <a:solidFill>
                <a:schemeClr val="tx2"/>
              </a:solidFill>
            </a:endParaRPr>
          </a:p>
        </p:txBody>
      </p:sp>
    </p:spTree>
    <p:extLst>
      <p:ext uri="{BB962C8B-B14F-4D97-AF65-F5344CB8AC3E}">
        <p14:creationId xmlns:p14="http://schemas.microsoft.com/office/powerpoint/2010/main" val="1448608094"/>
      </p:ext>
    </p:extLst>
  </p:cSld>
  <p:clrMapOvr>
    <a:masterClrMapping/>
  </p:clrMapOvr>
  <p:transition advClick="0"/>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712268" y="536536"/>
            <a:ext cx="4234257" cy="5167561"/>
          </a:xfrm>
          <a:prstGeom prst="rect">
            <a:avLst/>
          </a:prstGeom>
        </p:spPr>
      </p:pic>
      <p:sp>
        <p:nvSpPr>
          <p:cNvPr id="4" name="Rectangle 3"/>
          <p:cNvSpPr/>
          <p:nvPr/>
        </p:nvSpPr>
        <p:spPr>
          <a:xfrm>
            <a:off x="658695" y="2304923"/>
            <a:ext cx="6096000" cy="1734064"/>
          </a:xfrm>
          <a:prstGeom prst="rect">
            <a:avLst/>
          </a:prstGeom>
        </p:spPr>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667" b="1" i="0" u="none" strike="noStrike" kern="1200" cap="none" spc="0" normalizeH="0" baseline="0" noProof="0" dirty="0">
                <a:ln>
                  <a:noFill/>
                </a:ln>
                <a:solidFill>
                  <a:prstClr val="white"/>
                </a:solidFill>
                <a:effectLst/>
                <a:highlight>
                  <a:srgbClr val="A305AB"/>
                </a:highlight>
                <a:uLnTx/>
                <a:uFillTx/>
                <a:latin typeface="Calibri" panose="020F0502020204030204"/>
                <a:ea typeface="+mn-ea"/>
                <a:cs typeface="+mn-cs"/>
              </a:rPr>
              <a:t>How can emotional </a:t>
            </a:r>
            <a:br>
              <a:rPr kumimoji="0" lang="en-GB" sz="2667" b="1" i="0" u="none" strike="noStrike" kern="1200" cap="none" spc="0" normalizeH="0" baseline="0" noProof="0" dirty="0">
                <a:ln>
                  <a:noFill/>
                </a:ln>
                <a:solidFill>
                  <a:prstClr val="white"/>
                </a:solidFill>
                <a:effectLst/>
                <a:highlight>
                  <a:srgbClr val="A305AB"/>
                </a:highlight>
                <a:uLnTx/>
                <a:uFillTx/>
                <a:latin typeface="Calibri" panose="020F0502020204030204"/>
                <a:ea typeface="+mn-ea"/>
                <a:cs typeface="+mn-cs"/>
              </a:rPr>
            </a:br>
            <a:r>
              <a:rPr kumimoji="0" lang="en-GB" sz="2667" b="1" i="0" u="none" strike="noStrike" kern="1200" cap="none" spc="0" normalizeH="0" baseline="0" noProof="0" dirty="0">
                <a:ln>
                  <a:noFill/>
                </a:ln>
                <a:solidFill>
                  <a:prstClr val="white"/>
                </a:solidFill>
                <a:effectLst/>
                <a:highlight>
                  <a:srgbClr val="A305AB"/>
                </a:highlight>
                <a:uLnTx/>
                <a:uFillTx/>
                <a:latin typeface="Calibri" panose="020F0502020204030204"/>
                <a:ea typeface="+mn-ea"/>
                <a:cs typeface="+mn-cs"/>
              </a:rPr>
              <a:t>intelligence be used to </a:t>
            </a:r>
            <a:br>
              <a:rPr kumimoji="0" lang="en-GB" sz="2667" b="1" i="0" u="none" strike="noStrike" kern="1200" cap="none" spc="0" normalizeH="0" baseline="0" noProof="0" dirty="0">
                <a:ln>
                  <a:noFill/>
                </a:ln>
                <a:solidFill>
                  <a:prstClr val="white"/>
                </a:solidFill>
                <a:effectLst/>
                <a:highlight>
                  <a:srgbClr val="A305AB"/>
                </a:highlight>
                <a:uLnTx/>
                <a:uFillTx/>
                <a:latin typeface="Calibri" panose="020F0502020204030204"/>
                <a:ea typeface="+mn-ea"/>
                <a:cs typeface="+mn-cs"/>
              </a:rPr>
            </a:br>
            <a:r>
              <a:rPr kumimoji="0" lang="en-GB" sz="2667" b="1" i="0" u="none" strike="noStrike" kern="1200" cap="none" spc="0" normalizeH="0" baseline="0" noProof="0" dirty="0">
                <a:ln>
                  <a:noFill/>
                </a:ln>
                <a:solidFill>
                  <a:prstClr val="white"/>
                </a:solidFill>
                <a:effectLst/>
                <a:highlight>
                  <a:srgbClr val="A305AB"/>
                </a:highlight>
                <a:uLnTx/>
                <a:uFillTx/>
                <a:latin typeface="Calibri" panose="020F0502020204030204"/>
                <a:ea typeface="+mn-ea"/>
                <a:cs typeface="+mn-cs"/>
              </a:rPr>
              <a:t>predict work</a:t>
            </a:r>
            <a:br>
              <a:rPr kumimoji="0" lang="en-GB" sz="2667" b="1" i="0" u="none" strike="noStrike" kern="1200" cap="none" spc="0" normalizeH="0" baseline="0" noProof="0" dirty="0">
                <a:ln>
                  <a:noFill/>
                </a:ln>
                <a:solidFill>
                  <a:prstClr val="white"/>
                </a:solidFill>
                <a:effectLst/>
                <a:highlight>
                  <a:srgbClr val="A305AB"/>
                </a:highlight>
                <a:uLnTx/>
                <a:uFillTx/>
                <a:latin typeface="Calibri" panose="020F0502020204030204"/>
                <a:ea typeface="+mn-ea"/>
                <a:cs typeface="+mn-cs"/>
              </a:rPr>
            </a:br>
            <a:r>
              <a:rPr kumimoji="0" lang="en-GB" sz="2667" b="1" i="0" u="none" strike="noStrike" kern="1200" cap="none" spc="0" normalizeH="0" baseline="0" noProof="0" dirty="0">
                <a:ln>
                  <a:noFill/>
                </a:ln>
                <a:solidFill>
                  <a:prstClr val="white"/>
                </a:solidFill>
                <a:effectLst/>
                <a:highlight>
                  <a:srgbClr val="A305AB"/>
                </a:highlight>
                <a:uLnTx/>
                <a:uFillTx/>
                <a:latin typeface="Calibri" panose="020F0502020204030204"/>
                <a:ea typeface="+mn-ea"/>
                <a:cs typeface="+mn-cs"/>
              </a:rPr>
              <a:t>performance?</a:t>
            </a:r>
            <a:endParaRPr kumimoji="0" lang="en-GB" sz="2667" b="0" i="0" u="none" strike="noStrike" kern="1200" cap="none" spc="0" normalizeH="0" baseline="0" noProof="0" dirty="0">
              <a:ln>
                <a:noFill/>
              </a:ln>
              <a:solidFill>
                <a:prstClr val="white"/>
              </a:solidFill>
              <a:effectLst/>
              <a:highlight>
                <a:srgbClr val="A305AB"/>
              </a:highligh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DCCBD586-76D5-4309-978C-CFBB64D6B899}"/>
              </a:ext>
            </a:extLst>
          </p:cNvPr>
          <p:cNvSpPr txBox="1"/>
          <p:nvPr/>
        </p:nvSpPr>
        <p:spPr>
          <a:xfrm>
            <a:off x="245475" y="536536"/>
            <a:ext cx="5875071" cy="6667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733" b="1" i="0" u="none" strike="noStrike" kern="1200" cap="none" spc="0" normalizeH="0" baseline="0" noProof="0" dirty="0">
                <a:ln>
                  <a:noFill/>
                </a:ln>
                <a:solidFill>
                  <a:prstClr val="black"/>
                </a:solidFill>
                <a:effectLst/>
                <a:uLnTx/>
                <a:uFillTx/>
                <a:latin typeface="Calibri Light" panose="020F0302020204030204"/>
                <a:ea typeface="+mn-ea"/>
                <a:cs typeface="+mn-cs"/>
              </a:rPr>
              <a:t>Emotional Intelligence</a:t>
            </a:r>
          </a:p>
        </p:txBody>
      </p:sp>
    </p:spTree>
    <p:extLst>
      <p:ext uri="{BB962C8B-B14F-4D97-AF65-F5344CB8AC3E}">
        <p14:creationId xmlns:p14="http://schemas.microsoft.com/office/powerpoint/2010/main" val="1775186586"/>
      </p:ext>
    </p:extLst>
  </p:cSld>
  <p:clrMapOvr>
    <a:masterClrMapping/>
  </p:clrMapOvr>
  <p:transition advClick="0"/>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7481777" cy="576072"/>
          </a:xfrm>
          <a:solidFill>
            <a:srgbClr val="6CD5DD"/>
          </a:solidFill>
        </p:spPr>
        <p:txBody>
          <a:bodyPr>
            <a:normAutofit fontScale="90000"/>
          </a:bodyPr>
          <a:lstStyle/>
          <a:p>
            <a:r>
              <a:rPr lang="en-GB" dirty="0">
                <a:solidFill>
                  <a:schemeClr val="tx2"/>
                </a:solidFill>
              </a:rPr>
              <a:t>Emotional Intelligence</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a:xfrm>
            <a:off x="598967" y="1882588"/>
            <a:ext cx="4739515" cy="4189028"/>
          </a:xfrm>
        </p:spPr>
        <p:txBody>
          <a:bodyPr>
            <a:normAutofit/>
          </a:bodyPr>
          <a:lstStyle/>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Emotional intelligence is a type of specific intelligence</a:t>
            </a:r>
          </a:p>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There is a connection between experiencing emotions, and recognizing, managing and </a:t>
            </a:r>
            <a:r>
              <a:rPr lang="en-US" sz="2400"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utilising</a:t>
            </a: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 them properly.</a:t>
            </a:r>
          </a:p>
          <a:p>
            <a:pPr marL="838190" lvl="1" indent="-380990"/>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p:txBody>
      </p:sp>
      <p:graphicFrame>
        <p:nvGraphicFramePr>
          <p:cNvPr id="4" name="Diagram 3">
            <a:extLst>
              <a:ext uri="{FF2B5EF4-FFF2-40B4-BE49-F238E27FC236}">
                <a16:creationId xmlns:a16="http://schemas.microsoft.com/office/drawing/2014/main" id="{A519704F-03A0-4041-8E7F-6B0AECD7981D}"/>
              </a:ext>
            </a:extLst>
          </p:cNvPr>
          <p:cNvGraphicFramePr/>
          <p:nvPr/>
        </p:nvGraphicFramePr>
        <p:xfrm>
          <a:off x="6282017" y="2053095"/>
          <a:ext cx="5691094" cy="3348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a:extLst>
              <a:ext uri="{FF2B5EF4-FFF2-40B4-BE49-F238E27FC236}">
                <a16:creationId xmlns:a16="http://schemas.microsoft.com/office/drawing/2014/main" id="{CB51404B-BACA-4EB3-8816-C9F719E95237}"/>
              </a:ext>
            </a:extLst>
          </p:cNvPr>
          <p:cNvSpPr txBox="1">
            <a:spLocks/>
          </p:cNvSpPr>
          <p:nvPr/>
        </p:nvSpPr>
        <p:spPr>
          <a:xfrm>
            <a:off x="7531057" y="1649167"/>
            <a:ext cx="3535873" cy="404443"/>
          </a:xfrm>
          <a:prstGeom prst="rect">
            <a:avLst/>
          </a:prstGeom>
          <a:ln>
            <a:solidFill>
              <a:schemeClr val="accent3">
                <a:lumMod val="75000"/>
              </a:schemeClr>
            </a:solidFill>
          </a:ln>
        </p:spPr>
        <p:txBody>
          <a:bodyPr vert="horz" lIns="0" tIns="0" rIns="0" bIns="0" rtlCol="0">
            <a:normAutofit fontScale="925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srgbClr val="0BD0D9">
                    <a:lumMod val="75000"/>
                  </a:srgbClr>
                </a:solidFill>
                <a:effectLst/>
                <a:uLnTx/>
                <a:uFillTx/>
                <a:latin typeface="Lato Light" panose="020F0502020204030203" pitchFamily="34" charset="0"/>
                <a:ea typeface="Lato Light" panose="020F0502020204030203" pitchFamily="34" charset="0"/>
                <a:cs typeface="Lato Light" panose="020F0502020204030203" pitchFamily="34" charset="0"/>
              </a:rPr>
              <a:t>Three theoretical approaches</a:t>
            </a:r>
          </a:p>
        </p:txBody>
      </p:sp>
      <p:pic>
        <p:nvPicPr>
          <p:cNvPr id="7" name="Graphic 6" descr="Social distancing with solid fill">
            <a:extLst>
              <a:ext uri="{FF2B5EF4-FFF2-40B4-BE49-F238E27FC236}">
                <a16:creationId xmlns:a16="http://schemas.microsoft.com/office/drawing/2014/main" id="{4484AE48-308E-4F78-BABC-4EF1173AA8C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494753" y="2462697"/>
            <a:ext cx="520130" cy="520129"/>
          </a:xfrm>
          <a:prstGeom prst="rect">
            <a:avLst/>
          </a:prstGeom>
        </p:spPr>
      </p:pic>
      <p:pic>
        <p:nvPicPr>
          <p:cNvPr id="9" name="Graphic 8" descr="DNA outline">
            <a:extLst>
              <a:ext uri="{FF2B5EF4-FFF2-40B4-BE49-F238E27FC236}">
                <a16:creationId xmlns:a16="http://schemas.microsoft.com/office/drawing/2014/main" id="{18DCCE0A-6917-409E-B19A-2632ED2C608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675345" y="3413401"/>
            <a:ext cx="643217" cy="643217"/>
          </a:xfrm>
          <a:prstGeom prst="rect">
            <a:avLst/>
          </a:prstGeom>
        </p:spPr>
      </p:pic>
      <p:pic>
        <p:nvPicPr>
          <p:cNvPr id="11" name="Graphic 10" descr="Head with gears outline">
            <a:extLst>
              <a:ext uri="{FF2B5EF4-FFF2-40B4-BE49-F238E27FC236}">
                <a16:creationId xmlns:a16="http://schemas.microsoft.com/office/drawing/2014/main" id="{47707552-F843-4F4B-8B43-7A4BAA26B795}"/>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456831" y="4425648"/>
            <a:ext cx="643217" cy="643217"/>
          </a:xfrm>
          <a:prstGeom prst="rect">
            <a:avLst/>
          </a:prstGeom>
        </p:spPr>
      </p:pic>
    </p:spTree>
    <p:extLst>
      <p:ext uri="{BB962C8B-B14F-4D97-AF65-F5344CB8AC3E}">
        <p14:creationId xmlns:p14="http://schemas.microsoft.com/office/powerpoint/2010/main" val="2526811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3" name="Rectangle 12">
            <a:extLst>
              <a:ext uri="{FF2B5EF4-FFF2-40B4-BE49-F238E27FC236}">
                <a16:creationId xmlns:a16="http://schemas.microsoft.com/office/drawing/2014/main" id="{4D896123-1B32-4CB1-B2ED-E34BBC26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pic>
        <p:nvPicPr>
          <p:cNvPr id="4" name="Picture 3" descr="A close-up of some paint&#10;&#10;Description automatically generated with low confidence">
            <a:extLst>
              <a:ext uri="{FF2B5EF4-FFF2-40B4-BE49-F238E27FC236}">
                <a16:creationId xmlns:a16="http://schemas.microsoft.com/office/drawing/2014/main" id="{C50F3188-F56B-4FC8-85EC-2B9B7FD60C82}"/>
              </a:ext>
            </a:extLst>
          </p:cNvPr>
          <p:cNvPicPr>
            <a:picLocks noChangeAspect="1"/>
          </p:cNvPicPr>
          <p:nvPr/>
        </p:nvPicPr>
        <p:blipFill rotWithShape="1">
          <a:blip r:embed="rId2">
            <a:alphaModFix amt="27000"/>
          </a:blip>
          <a:srcRect t="29470" r="1" b="24408"/>
          <a:stretch/>
        </p:blipFill>
        <p:spPr>
          <a:xfrm>
            <a:off x="20" y="-1"/>
            <a:ext cx="12191980" cy="6857571"/>
          </a:xfrm>
          <a:prstGeom prst="rect">
            <a:avLst/>
          </a:prstGeom>
        </p:spPr>
      </p:pic>
      <p:sp>
        <p:nvSpPr>
          <p:cNvPr id="15" name="Rectangle 14">
            <a:extLst>
              <a:ext uri="{FF2B5EF4-FFF2-40B4-BE49-F238E27FC236}">
                <a16:creationId xmlns:a16="http://schemas.microsoft.com/office/drawing/2014/main" id="{019FDB4D-987D-4C87-A179-9D4616AB2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9931"/>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9B9735E0-1AFE-41AA-8F34-444815030E28}"/>
              </a:ext>
            </a:extLst>
          </p:cNvPr>
          <p:cNvSpPr>
            <a:spLocks noGrp="1"/>
          </p:cNvSpPr>
          <p:nvPr>
            <p:ph type="title"/>
          </p:nvPr>
        </p:nvSpPr>
        <p:spPr>
          <a:xfrm>
            <a:off x="2209799" y="2252753"/>
            <a:ext cx="7772400" cy="1047027"/>
          </a:xfrm>
          <a:solidFill>
            <a:srgbClr val="B0E4E1"/>
          </a:solidFill>
        </p:spPr>
        <p:txBody>
          <a:bodyPr vert="horz" lIns="0" tIns="0" rIns="0" bIns="0" rtlCol="0" anchor="b">
            <a:normAutofit/>
          </a:bodyPr>
          <a:lstStyle/>
          <a:p>
            <a:pPr algn="ctr"/>
            <a:r>
              <a:rPr lang="en-US" sz="6000" dirty="0">
                <a:solidFill>
                  <a:schemeClr val="accent3">
                    <a:lumMod val="75000"/>
                  </a:schemeClr>
                </a:solidFill>
              </a:rPr>
              <a:t>Ability Model</a:t>
            </a:r>
          </a:p>
        </p:txBody>
      </p:sp>
      <p:sp>
        <p:nvSpPr>
          <p:cNvPr id="3" name="Text Placeholder 2">
            <a:extLst>
              <a:ext uri="{FF2B5EF4-FFF2-40B4-BE49-F238E27FC236}">
                <a16:creationId xmlns:a16="http://schemas.microsoft.com/office/drawing/2014/main" id="{2BA97B88-2DE2-488D-88C3-32D644FC6BF3}"/>
              </a:ext>
            </a:extLst>
          </p:cNvPr>
          <p:cNvSpPr>
            <a:spLocks noGrp="1"/>
          </p:cNvSpPr>
          <p:nvPr>
            <p:ph type="body" idx="1"/>
          </p:nvPr>
        </p:nvSpPr>
        <p:spPr>
          <a:xfrm>
            <a:off x="2950190" y="4231205"/>
            <a:ext cx="6291618" cy="902856"/>
          </a:xfrm>
          <a:solidFill>
            <a:srgbClr val="B0E4E1"/>
          </a:solidFill>
        </p:spPr>
        <p:txBody>
          <a:bodyPr vert="horz" lIns="0" tIns="0" rIns="0" bIns="0" rtlCol="0" anchor="t">
            <a:normAutofit/>
          </a:bodyPr>
          <a:lstStyle/>
          <a:p>
            <a:pPr algn="ctr">
              <a:lnSpc>
                <a:spcPct val="150000"/>
              </a:lnSpc>
            </a:pPr>
            <a:r>
              <a:rPr lang="en-US" b="1" dirty="0">
                <a:solidFill>
                  <a:schemeClr val="accent3">
                    <a:lumMod val="75000"/>
                  </a:schemeClr>
                </a:solidFill>
              </a:rPr>
              <a:t>Originally developed by Salovey and Mayer (1990)</a:t>
            </a:r>
          </a:p>
        </p:txBody>
      </p:sp>
    </p:spTree>
    <p:extLst>
      <p:ext uri="{BB962C8B-B14F-4D97-AF65-F5344CB8AC3E}">
        <p14:creationId xmlns:p14="http://schemas.microsoft.com/office/powerpoint/2010/main" val="270420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5882515" cy="760028"/>
          </a:xfrm>
          <a:solidFill>
            <a:srgbClr val="6CD5DD"/>
          </a:solidFill>
        </p:spPr>
        <p:txBody>
          <a:bodyPr>
            <a:normAutofit fontScale="90000"/>
          </a:bodyPr>
          <a:lstStyle/>
          <a:p>
            <a:r>
              <a:rPr lang="en-GB" dirty="0">
                <a:solidFill>
                  <a:schemeClr val="tx2"/>
                </a:solidFill>
              </a:rPr>
              <a:t>Ability Model</a:t>
            </a:r>
            <a:br>
              <a:rPr lang="en-GB" dirty="0">
                <a:solidFill>
                  <a:schemeClr val="tx2"/>
                </a:solidFill>
              </a:rPr>
            </a:br>
            <a:r>
              <a:rPr lang="en-GB" sz="2000" dirty="0">
                <a:solidFill>
                  <a:schemeClr val="tx2"/>
                </a:solidFill>
              </a:rPr>
              <a:t>Mayer, Salovey and Caruso</a:t>
            </a:r>
            <a:endParaRPr lang="en-GB" dirty="0">
              <a:solidFill>
                <a:schemeClr val="tx2"/>
              </a:solidFill>
            </a:endParaRP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p:txBody>
          <a:bodyPr>
            <a:normAutofit/>
          </a:bodyPr>
          <a:lstStyle/>
          <a:p>
            <a:pPr marL="380990" indent="-380990">
              <a:buFont typeface="Arial" panose="020B0604020202020204" pitchFamily="34" charset="0"/>
              <a:buChar char="•"/>
            </a:pPr>
            <a:r>
              <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Mayer and Salovey (1990): first definition of EI</a:t>
            </a:r>
          </a:p>
          <a:p>
            <a:pPr marL="838190" lvl="1" indent="-380990"/>
            <a:r>
              <a:rPr lang="en-GB"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Ability to monitor own and other’s feelings and emotions</a:t>
            </a:r>
          </a:p>
          <a:p>
            <a:pPr marL="838190" lvl="1" indent="-380990"/>
            <a:r>
              <a:rPr lang="en-GB"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Use information to guide thinking and actions</a:t>
            </a:r>
          </a:p>
          <a:p>
            <a:pPr marL="838190" lvl="1" indent="-380990"/>
            <a:endParaRPr lang="en-GB" i="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r>
              <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Developed from thinking of EI as a subset of social intelligence</a:t>
            </a:r>
          </a:p>
          <a:p>
            <a:pPr marL="838190" lvl="1" indent="-380990"/>
            <a:r>
              <a:rPr lang="en-GB"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Ability to manage social environment</a:t>
            </a:r>
          </a:p>
          <a:p>
            <a:pPr marL="838190" lvl="1" indent="-380990"/>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p:txBody>
      </p:sp>
    </p:spTree>
    <p:extLst>
      <p:ext uri="{BB962C8B-B14F-4D97-AF65-F5344CB8AC3E}">
        <p14:creationId xmlns:p14="http://schemas.microsoft.com/office/powerpoint/2010/main" val="135732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130534" y="5869910"/>
            <a:ext cx="7765104" cy="403412"/>
          </a:xfrm>
          <a:solidFill>
            <a:srgbClr val="6CD5DD"/>
          </a:solidFill>
        </p:spPr>
        <p:txBody>
          <a:bodyPr>
            <a:normAutofit/>
          </a:bodyPr>
          <a:lstStyle/>
          <a:p>
            <a:r>
              <a:rPr lang="en-GB" sz="2000" dirty="0"/>
              <a:t>Mayer, Salovey and Caruso (2004)</a:t>
            </a:r>
            <a:endParaRPr lang="en-GB" dirty="0"/>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a:xfrm>
            <a:off x="3516922" y="1442142"/>
            <a:ext cx="3277773" cy="3483566"/>
          </a:xfrm>
        </p:spPr>
        <p:txBody>
          <a:bodyPr>
            <a:normAutofit/>
          </a:bodyPr>
          <a:lstStyle/>
          <a:p>
            <a:pPr marL="380990" indent="-380990">
              <a:buFont typeface="Arial" panose="020B0604020202020204" pitchFamily="34" charset="0"/>
              <a:buChar char="•"/>
            </a:pPr>
            <a:r>
              <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To possess high EI, you need to possess certain </a:t>
            </a:r>
            <a:r>
              <a:rPr lang="en-GB" sz="2400" b="1"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competencies</a:t>
            </a:r>
          </a:p>
          <a:p>
            <a:pPr marL="380990" indent="-380990"/>
            <a:r>
              <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Proposed that EI had four branches – a four branch model</a:t>
            </a:r>
          </a:p>
          <a:p>
            <a:pPr marL="380990" indent="-380990">
              <a:buFont typeface="Arial" panose="020B0604020202020204" pitchFamily="34" charset="0"/>
              <a:buChar char="•"/>
            </a:pPr>
            <a:endPar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buFont typeface="Arial" panose="020B0604020202020204" pitchFamily="34" charset="0"/>
              <a:buChar char="•"/>
            </a:pPr>
            <a:endParaRPr lang="en-GB" i="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838190" lvl="1" indent="-380990"/>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p:txBody>
      </p:sp>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3">
                <a:shade val="45000"/>
                <a:satMod val="135000"/>
              </a:schemeClr>
              <a:prstClr val="white"/>
            </a:duotone>
            <a:extLst>
              <a:ext uri="{28A0092B-C50C-407E-A947-70E740481C1C}">
                <a14:useLocalDpi xmlns:a14="http://schemas.microsoft.com/office/drawing/2010/main"/>
              </a:ext>
            </a:extLst>
          </a:blip>
          <a:stretch>
            <a:fillRect/>
          </a:stretch>
        </p:blipFill>
        <p:spPr>
          <a:xfrm rot="7594565">
            <a:off x="-1273894" y="-1552199"/>
            <a:ext cx="4980239" cy="4980234"/>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167085" y="410235"/>
            <a:ext cx="2781433"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venir Next LT Pro"/>
                <a:ea typeface="+mn-ea"/>
                <a:cs typeface="+mn-cs"/>
              </a:rPr>
              <a:t>Ability Model</a:t>
            </a:r>
          </a:p>
        </p:txBody>
      </p:sp>
      <p:graphicFrame>
        <p:nvGraphicFramePr>
          <p:cNvPr id="7" name="Diagram 6">
            <a:extLst>
              <a:ext uri="{FF2B5EF4-FFF2-40B4-BE49-F238E27FC236}">
                <a16:creationId xmlns:a16="http://schemas.microsoft.com/office/drawing/2014/main" id="{8F674F5B-7F21-4777-A25A-2500132D6D74}"/>
              </a:ext>
            </a:extLst>
          </p:cNvPr>
          <p:cNvGraphicFramePr/>
          <p:nvPr/>
        </p:nvGraphicFramePr>
        <p:xfrm>
          <a:off x="5923506" y="988090"/>
          <a:ext cx="6877702" cy="41862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67FA63B7-01B9-42D6-BFDD-CA20B59215D7}"/>
              </a:ext>
            </a:extLst>
          </p:cNvPr>
          <p:cNvSpPr txBox="1"/>
          <p:nvPr/>
        </p:nvSpPr>
        <p:spPr>
          <a:xfrm>
            <a:off x="647114" y="5060478"/>
            <a:ext cx="5050302"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7406D"/>
                </a:solidFill>
                <a:effectLst/>
                <a:uLnTx/>
                <a:uFillTx/>
                <a:latin typeface="Avenir Next LT Pro Light"/>
                <a:ea typeface="+mn-ea"/>
                <a:cs typeface="+mn-cs"/>
              </a:rPr>
              <a:t>Proposes that EI can be learned</a:t>
            </a:r>
          </a:p>
        </p:txBody>
      </p:sp>
      <p:sp>
        <p:nvSpPr>
          <p:cNvPr id="9" name="TextBox 8">
            <a:extLst>
              <a:ext uri="{FF2B5EF4-FFF2-40B4-BE49-F238E27FC236}">
                <a16:creationId xmlns:a16="http://schemas.microsoft.com/office/drawing/2014/main" id="{5C419E0C-7755-4F78-BB43-39532032193E}"/>
              </a:ext>
            </a:extLst>
          </p:cNvPr>
          <p:cNvSpPr txBox="1"/>
          <p:nvPr/>
        </p:nvSpPr>
        <p:spPr>
          <a:xfrm rot="2595265">
            <a:off x="10018057" y="1500002"/>
            <a:ext cx="164054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Light"/>
                <a:ea typeface="+mn-ea"/>
                <a:cs typeface="+mn-cs"/>
              </a:rPr>
              <a:t>Experiential</a:t>
            </a:r>
          </a:p>
        </p:txBody>
      </p:sp>
      <p:sp>
        <p:nvSpPr>
          <p:cNvPr id="10" name="TextBox 9">
            <a:extLst>
              <a:ext uri="{FF2B5EF4-FFF2-40B4-BE49-F238E27FC236}">
                <a16:creationId xmlns:a16="http://schemas.microsoft.com/office/drawing/2014/main" id="{BC7A79B0-0E91-4C3B-9A2B-5F01E42B119F}"/>
              </a:ext>
            </a:extLst>
          </p:cNvPr>
          <p:cNvSpPr txBox="1"/>
          <p:nvPr/>
        </p:nvSpPr>
        <p:spPr>
          <a:xfrm rot="2595265">
            <a:off x="7283729" y="4293132"/>
            <a:ext cx="164054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Light"/>
                <a:ea typeface="+mn-ea"/>
                <a:cs typeface="+mn-cs"/>
              </a:rPr>
              <a:t>Strategic </a:t>
            </a:r>
          </a:p>
        </p:txBody>
      </p:sp>
    </p:spTree>
    <p:extLst>
      <p:ext uri="{BB962C8B-B14F-4D97-AF65-F5344CB8AC3E}">
        <p14:creationId xmlns:p14="http://schemas.microsoft.com/office/powerpoint/2010/main" val="2296900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130534" y="5869910"/>
            <a:ext cx="7765104" cy="403412"/>
          </a:xfrm>
          <a:solidFill>
            <a:srgbClr val="6CD5DD"/>
          </a:solidFill>
        </p:spPr>
        <p:txBody>
          <a:bodyPr>
            <a:normAutofit/>
          </a:bodyPr>
          <a:lstStyle/>
          <a:p>
            <a:r>
              <a:rPr lang="en-GB" sz="2000" dirty="0"/>
              <a:t>Mayer, Salovey and Caruso (2004)</a:t>
            </a:r>
            <a:endParaRPr lang="en-GB" dirty="0"/>
          </a:p>
        </p:txBody>
      </p:sp>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3">
                <a:shade val="45000"/>
                <a:satMod val="135000"/>
              </a:schemeClr>
              <a:prstClr val="white"/>
            </a:duotone>
            <a:extLst>
              <a:ext uri="{28A0092B-C50C-407E-A947-70E740481C1C}">
                <a14:useLocalDpi xmlns:a14="http://schemas.microsoft.com/office/drawing/2010/main"/>
              </a:ext>
            </a:extLst>
          </a:blip>
          <a:stretch>
            <a:fillRect/>
          </a:stretch>
        </p:blipFill>
        <p:spPr>
          <a:xfrm rot="7594565">
            <a:off x="-1273894" y="-1552199"/>
            <a:ext cx="4980239" cy="4980234"/>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167085" y="410235"/>
            <a:ext cx="2781433"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venir Next LT Pro"/>
                <a:ea typeface="+mn-ea"/>
                <a:cs typeface="+mn-cs"/>
              </a:rPr>
              <a:t>Ability Model</a:t>
            </a:r>
          </a:p>
        </p:txBody>
      </p:sp>
      <p:pic>
        <p:nvPicPr>
          <p:cNvPr id="9" name="Picture 8">
            <a:extLst>
              <a:ext uri="{FF2B5EF4-FFF2-40B4-BE49-F238E27FC236}">
                <a16:creationId xmlns:a16="http://schemas.microsoft.com/office/drawing/2014/main" id="{A1130EB4-0FDD-487B-B2D7-41AE8AD419F9}"/>
              </a:ext>
            </a:extLst>
          </p:cNvPr>
          <p:cNvPicPr>
            <a:picLocks noChangeAspect="1"/>
          </p:cNvPicPr>
          <p:nvPr/>
        </p:nvPicPr>
        <p:blipFill>
          <a:blip r:embed="rId4"/>
          <a:stretch>
            <a:fillRect/>
          </a:stretch>
        </p:blipFill>
        <p:spPr>
          <a:xfrm>
            <a:off x="424377" y="3371089"/>
            <a:ext cx="3359834" cy="2245074"/>
          </a:xfrm>
          <a:prstGeom prst="rect">
            <a:avLst/>
          </a:prstGeom>
        </p:spPr>
      </p:pic>
      <p:sp>
        <p:nvSpPr>
          <p:cNvPr id="7" name="Rectangle 6" descr="Angry Face with No Fill">
            <a:extLst>
              <a:ext uri="{FF2B5EF4-FFF2-40B4-BE49-F238E27FC236}">
                <a16:creationId xmlns:a16="http://schemas.microsoft.com/office/drawing/2014/main" id="{E04B56F8-884F-CF3B-87D9-F0F82E49722E}"/>
              </a:ext>
            </a:extLst>
          </p:cNvPr>
          <p:cNvSpPr/>
          <p:nvPr/>
        </p:nvSpPr>
        <p:spPr>
          <a:xfrm>
            <a:off x="4460073" y="1303259"/>
            <a:ext cx="1277226" cy="1277226"/>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grpSp>
        <p:nvGrpSpPr>
          <p:cNvPr id="8" name="Group 7">
            <a:extLst>
              <a:ext uri="{FF2B5EF4-FFF2-40B4-BE49-F238E27FC236}">
                <a16:creationId xmlns:a16="http://schemas.microsoft.com/office/drawing/2014/main" id="{1B426E44-ADD0-C188-E231-B3D1BA56920D}"/>
              </a:ext>
            </a:extLst>
          </p:cNvPr>
          <p:cNvGrpSpPr/>
          <p:nvPr/>
        </p:nvGrpSpPr>
        <p:grpSpPr>
          <a:xfrm>
            <a:off x="5497579" y="584678"/>
            <a:ext cx="4796118" cy="547382"/>
            <a:chOff x="2080" y="2566178"/>
            <a:chExt cx="3649218" cy="547382"/>
          </a:xfrm>
        </p:grpSpPr>
        <p:sp>
          <p:nvSpPr>
            <p:cNvPr id="10" name="Rectangle 9">
              <a:extLst>
                <a:ext uri="{FF2B5EF4-FFF2-40B4-BE49-F238E27FC236}">
                  <a16:creationId xmlns:a16="http://schemas.microsoft.com/office/drawing/2014/main" id="{F9CED91A-8602-FA9E-1145-E0832CCCD2D5}"/>
                </a:ext>
              </a:extLst>
            </p:cNvPr>
            <p:cNvSpPr/>
            <p:nvPr/>
          </p:nvSpPr>
          <p:spPr>
            <a:xfrm>
              <a:off x="2080" y="2566178"/>
              <a:ext cx="3649218" cy="54738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Avenir Next LT Pro Light"/>
                <a:ea typeface="+mn-ea"/>
                <a:cs typeface="+mn-cs"/>
              </a:endParaRPr>
            </a:p>
          </p:txBody>
        </p:sp>
        <p:sp>
          <p:nvSpPr>
            <p:cNvPr id="12" name="TextBox 11">
              <a:extLst>
                <a:ext uri="{FF2B5EF4-FFF2-40B4-BE49-F238E27FC236}">
                  <a16:creationId xmlns:a16="http://schemas.microsoft.com/office/drawing/2014/main" id="{A86290C3-9019-7DE0-0FFD-0EB252BAC27A}"/>
                </a:ext>
              </a:extLst>
            </p:cNvPr>
            <p:cNvSpPr txBox="1"/>
            <p:nvPr/>
          </p:nvSpPr>
          <p:spPr>
            <a:xfrm>
              <a:off x="2080" y="2566178"/>
              <a:ext cx="3649218" cy="54738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marR="0" lvl="0" indent="0" algn="ctr" defTabSz="755650" rtl="0" eaLnBrk="1" fontAlgn="auto" latinLnBrk="0" hangingPunct="1">
                <a:lnSpc>
                  <a:spcPct val="100000"/>
                </a:lnSpc>
                <a:spcBef>
                  <a:spcPct val="0"/>
                </a:spcBef>
                <a:spcAft>
                  <a:spcPct val="35000"/>
                </a:spcAft>
                <a:buClrTx/>
                <a:buSzTx/>
                <a:buFontTx/>
                <a:buNone/>
                <a:tabLst/>
                <a:defRPr b="1"/>
              </a:pPr>
              <a:r>
                <a:rPr kumimoji="0" lang="en-GB" sz="2400" b="1" i="0" u="none" strike="noStrike" kern="1200" cap="none" spc="0" normalizeH="0" baseline="0" noProof="0">
                  <a:ln>
                    <a:noFill/>
                  </a:ln>
                  <a:solidFill>
                    <a:prstClr val="black">
                      <a:hueOff val="0"/>
                      <a:satOff val="0"/>
                      <a:lumOff val="0"/>
                      <a:alphaOff val="0"/>
                    </a:prstClr>
                  </a:solidFill>
                  <a:effectLst/>
                  <a:uLnTx/>
                  <a:uFillTx/>
                  <a:latin typeface="Avenir Next LT Pro Light"/>
                  <a:ea typeface="+mn-ea"/>
                  <a:cs typeface="+mn-cs"/>
                </a:rPr>
                <a:t>Branch 1: Perceiving Emotions</a:t>
              </a:r>
              <a:endParaRPr kumimoji="0" lang="en-US" sz="2400" b="1" i="0" u="none" strike="noStrike" kern="1200" cap="none" spc="0" normalizeH="0" baseline="0" noProof="0" dirty="0">
                <a:ln>
                  <a:noFill/>
                </a:ln>
                <a:solidFill>
                  <a:prstClr val="black">
                    <a:hueOff val="0"/>
                    <a:satOff val="0"/>
                    <a:lumOff val="0"/>
                    <a:alphaOff val="0"/>
                  </a:prstClr>
                </a:solidFill>
                <a:effectLst/>
                <a:uLnTx/>
                <a:uFillTx/>
                <a:latin typeface="Avenir Next LT Pro Light"/>
                <a:ea typeface="+mn-ea"/>
                <a:cs typeface="+mn-cs"/>
              </a:endParaRPr>
            </a:p>
          </p:txBody>
        </p:sp>
      </p:grpSp>
      <p:grpSp>
        <p:nvGrpSpPr>
          <p:cNvPr id="13" name="Group 12">
            <a:extLst>
              <a:ext uri="{FF2B5EF4-FFF2-40B4-BE49-F238E27FC236}">
                <a16:creationId xmlns:a16="http://schemas.microsoft.com/office/drawing/2014/main" id="{5023E428-1B5F-E0D3-9399-DC33D6DB7B49}"/>
              </a:ext>
            </a:extLst>
          </p:cNvPr>
          <p:cNvGrpSpPr/>
          <p:nvPr/>
        </p:nvGrpSpPr>
        <p:grpSpPr>
          <a:xfrm>
            <a:off x="5737298" y="1747423"/>
            <a:ext cx="5975089" cy="574276"/>
            <a:chOff x="4289912" y="2566178"/>
            <a:chExt cx="3649218" cy="574276"/>
          </a:xfrm>
        </p:grpSpPr>
        <p:sp>
          <p:nvSpPr>
            <p:cNvPr id="14" name="Rectangle 13">
              <a:extLst>
                <a:ext uri="{FF2B5EF4-FFF2-40B4-BE49-F238E27FC236}">
                  <a16:creationId xmlns:a16="http://schemas.microsoft.com/office/drawing/2014/main" id="{5750FCA3-5184-6F40-9433-46CA94BF7D3A}"/>
                </a:ext>
              </a:extLst>
            </p:cNvPr>
            <p:cNvSpPr/>
            <p:nvPr/>
          </p:nvSpPr>
          <p:spPr>
            <a:xfrm>
              <a:off x="4289912" y="2566178"/>
              <a:ext cx="3649218" cy="54738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Avenir Next LT Pro Light"/>
                <a:ea typeface="+mn-ea"/>
                <a:cs typeface="+mn-cs"/>
              </a:endParaRPr>
            </a:p>
          </p:txBody>
        </p:sp>
        <p:sp>
          <p:nvSpPr>
            <p:cNvPr id="15" name="TextBox 14">
              <a:extLst>
                <a:ext uri="{FF2B5EF4-FFF2-40B4-BE49-F238E27FC236}">
                  <a16:creationId xmlns:a16="http://schemas.microsoft.com/office/drawing/2014/main" id="{CB7C215C-C5EB-9496-C34F-5D966FA7FB4A}"/>
                </a:ext>
              </a:extLst>
            </p:cNvPr>
            <p:cNvSpPr txBox="1"/>
            <p:nvPr/>
          </p:nvSpPr>
          <p:spPr>
            <a:xfrm>
              <a:off x="4289912" y="2593072"/>
              <a:ext cx="3649218" cy="54738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marR="0" lvl="0" indent="0" algn="l" defTabSz="755650" rtl="0" eaLnBrk="1" fontAlgn="auto" latinLnBrk="0" hangingPunct="1">
                <a:lnSpc>
                  <a:spcPct val="100000"/>
                </a:lnSpc>
                <a:spcBef>
                  <a:spcPct val="0"/>
                </a:spcBef>
                <a:spcAft>
                  <a:spcPct val="35000"/>
                </a:spcAft>
                <a:buClrTx/>
                <a:buSzTx/>
                <a:buFontTx/>
                <a:buNone/>
                <a:tabLst/>
                <a:defRPr b="1"/>
              </a:pPr>
              <a:r>
                <a:rPr kumimoji="0" lang="en-GB" sz="2000" b="1" i="0" u="none" strike="noStrike" kern="1200" cap="none" spc="0" normalizeH="0" baseline="0" noProof="0" dirty="0">
                  <a:ln>
                    <a:noFill/>
                  </a:ln>
                  <a:solidFill>
                    <a:prstClr val="black">
                      <a:hueOff val="0"/>
                      <a:satOff val="0"/>
                      <a:lumOff val="0"/>
                      <a:alphaOff val="0"/>
                    </a:prstClr>
                  </a:solidFill>
                  <a:effectLst/>
                  <a:uLnTx/>
                  <a:uFillTx/>
                  <a:latin typeface="Avenir Next LT Pro Light"/>
                  <a:ea typeface="+mn-ea"/>
                  <a:cs typeface="+mn-cs"/>
                </a:rPr>
                <a:t>Accurate perception / recognition of emotions</a:t>
              </a:r>
              <a:endParaRPr kumimoji="0" lang="en-US" sz="2000" b="1" i="0" u="none" strike="noStrike" kern="1200" cap="none" spc="0" normalizeH="0" baseline="0" noProof="0" dirty="0">
                <a:ln>
                  <a:noFill/>
                </a:ln>
                <a:solidFill>
                  <a:prstClr val="black">
                    <a:hueOff val="0"/>
                    <a:satOff val="0"/>
                    <a:lumOff val="0"/>
                    <a:alphaOff val="0"/>
                  </a:prstClr>
                </a:solidFill>
                <a:effectLst/>
                <a:uLnTx/>
                <a:uFillTx/>
                <a:latin typeface="Avenir Next LT Pro Light"/>
                <a:ea typeface="+mn-ea"/>
                <a:cs typeface="+mn-cs"/>
              </a:endParaRPr>
            </a:p>
          </p:txBody>
        </p:sp>
      </p:grpSp>
      <p:sp>
        <p:nvSpPr>
          <p:cNvPr id="17" name="TextBox 16">
            <a:extLst>
              <a:ext uri="{FF2B5EF4-FFF2-40B4-BE49-F238E27FC236}">
                <a16:creationId xmlns:a16="http://schemas.microsoft.com/office/drawing/2014/main" id="{E4E2DA8D-AFF9-C9E7-A643-3251CBABE7D0}"/>
              </a:ext>
            </a:extLst>
          </p:cNvPr>
          <p:cNvSpPr txBox="1"/>
          <p:nvPr/>
        </p:nvSpPr>
        <p:spPr>
          <a:xfrm>
            <a:off x="5737298" y="2281448"/>
            <a:ext cx="5689908" cy="1323439"/>
          </a:xfrm>
          <a:prstGeom prst="rect">
            <a:avLst/>
          </a:prstGeom>
          <a:noFill/>
        </p:spPr>
        <p:txBody>
          <a:bodyPr wrap="square">
            <a:spAutoFit/>
          </a:bodyPr>
          <a:lstStyle/>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venir Next LT Pro Light"/>
                <a:ea typeface="+mn-ea"/>
                <a:cs typeface="+mn-cs"/>
              </a:rPr>
              <a:t>Do we recognise when we (or others) are getting angry?</a:t>
            </a:r>
            <a:endParaRPr kumimoji="0" lang="en-US" sz="2000" b="0" i="0" u="none" strike="noStrike" kern="1200" cap="none" spc="0" normalizeH="0" baseline="0" noProof="0" dirty="0">
              <a:ln>
                <a:noFill/>
              </a:ln>
              <a:solidFill>
                <a:prstClr val="black"/>
              </a:solidFill>
              <a:effectLst/>
              <a:uLnTx/>
              <a:uFillTx/>
              <a:latin typeface="Avenir Next LT Pro Light"/>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venir Next LT Pro Light"/>
                <a:ea typeface="+mn-ea"/>
                <a:cs typeface="+mn-cs"/>
              </a:rPr>
              <a:t>Can we express (or respond to) anger appropriately?</a:t>
            </a:r>
            <a:endParaRPr kumimoji="0" lang="en-US" sz="2000" b="0" i="0" u="none" strike="noStrike" kern="1200" cap="none" spc="0" normalizeH="0" baseline="0" noProof="0" dirty="0">
              <a:ln>
                <a:noFill/>
              </a:ln>
              <a:solidFill>
                <a:prstClr val="black"/>
              </a:solidFill>
              <a:effectLst/>
              <a:uLnTx/>
              <a:uFillTx/>
              <a:latin typeface="Avenir Next LT Pro Light"/>
              <a:ea typeface="+mn-ea"/>
              <a:cs typeface="+mn-cs"/>
            </a:endParaRPr>
          </a:p>
        </p:txBody>
      </p:sp>
      <p:sp>
        <p:nvSpPr>
          <p:cNvPr id="19" name="TextBox 18">
            <a:extLst>
              <a:ext uri="{FF2B5EF4-FFF2-40B4-BE49-F238E27FC236}">
                <a16:creationId xmlns:a16="http://schemas.microsoft.com/office/drawing/2014/main" id="{1E7EBC41-4C53-0D1E-24C1-49F7AECCB682}"/>
              </a:ext>
            </a:extLst>
          </p:cNvPr>
          <p:cNvSpPr txBox="1"/>
          <p:nvPr/>
        </p:nvSpPr>
        <p:spPr>
          <a:xfrm>
            <a:off x="5737298" y="4028910"/>
            <a:ext cx="5975089" cy="16312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venir Next LT Pro Light"/>
                <a:ea typeface="+mn-ea"/>
                <a:cs typeface="+mn-cs"/>
              </a:rPr>
              <a:t>Perception of emotions can be verbal or non-verbal, but can also include artefacts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prstClr val="black"/>
              </a:solidFill>
              <a:effectLst/>
              <a:uLnTx/>
              <a:uFillTx/>
              <a:latin typeface="Avenir Next LT Pro Light"/>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venir Next LT Pro Light"/>
                <a:ea typeface="+mn-ea"/>
                <a:cs typeface="+mn-cs"/>
              </a:rPr>
              <a:t>Body language, facial expressions, tone of an email</a:t>
            </a:r>
            <a:endParaRPr kumimoji="0" lang="en-US" sz="2000" b="0" i="0" u="none" strike="noStrike" kern="1200" cap="none" spc="0" normalizeH="0" baseline="0" noProof="0" dirty="0">
              <a:ln>
                <a:noFill/>
              </a:ln>
              <a:solidFill>
                <a:prstClr val="black"/>
              </a:solidFill>
              <a:effectLst/>
              <a:uLnTx/>
              <a:uFillTx/>
              <a:latin typeface="Avenir Next LT Pro Light"/>
              <a:ea typeface="+mn-ea"/>
              <a:cs typeface="+mn-cs"/>
            </a:endParaRPr>
          </a:p>
        </p:txBody>
      </p:sp>
      <p:sp>
        <p:nvSpPr>
          <p:cNvPr id="20" name="Rectangle 19" descr="Angry Face with Solid Fill">
            <a:extLst>
              <a:ext uri="{FF2B5EF4-FFF2-40B4-BE49-F238E27FC236}">
                <a16:creationId xmlns:a16="http://schemas.microsoft.com/office/drawing/2014/main" id="{684A0806-7426-064F-A7B0-A2CCBB735E18}"/>
              </a:ext>
            </a:extLst>
          </p:cNvPr>
          <p:cNvSpPr/>
          <p:nvPr/>
        </p:nvSpPr>
        <p:spPr>
          <a:xfrm>
            <a:off x="4619272" y="3903743"/>
            <a:ext cx="958828" cy="958828"/>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Light"/>
              <a:ea typeface="+mn-ea"/>
              <a:cs typeface="+mn-cs"/>
            </a:endParaRPr>
          </a:p>
        </p:txBody>
      </p:sp>
    </p:spTree>
    <p:extLst>
      <p:ext uri="{BB962C8B-B14F-4D97-AF65-F5344CB8AC3E}">
        <p14:creationId xmlns:p14="http://schemas.microsoft.com/office/powerpoint/2010/main" val="1840472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130534" y="5869910"/>
            <a:ext cx="7765104" cy="403412"/>
          </a:xfrm>
          <a:solidFill>
            <a:srgbClr val="6CD5DD"/>
          </a:solidFill>
        </p:spPr>
        <p:txBody>
          <a:bodyPr>
            <a:normAutofit/>
          </a:bodyPr>
          <a:lstStyle/>
          <a:p>
            <a:r>
              <a:rPr lang="en-GB" sz="2000" dirty="0"/>
              <a:t>Mayer, Salovey and Caruso (2004)</a:t>
            </a:r>
            <a:endParaRPr lang="en-GB" dirty="0"/>
          </a:p>
        </p:txBody>
      </p:sp>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3">
                <a:shade val="45000"/>
                <a:satMod val="135000"/>
              </a:schemeClr>
              <a:prstClr val="white"/>
            </a:duotone>
            <a:extLst>
              <a:ext uri="{28A0092B-C50C-407E-A947-70E740481C1C}">
                <a14:useLocalDpi xmlns:a14="http://schemas.microsoft.com/office/drawing/2010/main"/>
              </a:ext>
            </a:extLst>
          </a:blip>
          <a:stretch>
            <a:fillRect/>
          </a:stretch>
        </p:blipFill>
        <p:spPr>
          <a:xfrm rot="7594565">
            <a:off x="-1273894" y="-1552199"/>
            <a:ext cx="4980239" cy="4980234"/>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167085" y="410235"/>
            <a:ext cx="2781433"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venir Next LT Pro"/>
                <a:ea typeface="+mn-ea"/>
                <a:cs typeface="+mn-cs"/>
              </a:rPr>
              <a:t>Ability Model</a:t>
            </a:r>
          </a:p>
        </p:txBody>
      </p:sp>
      <p:sp>
        <p:nvSpPr>
          <p:cNvPr id="8" name="Content Placeholder 7">
            <a:extLst>
              <a:ext uri="{FF2B5EF4-FFF2-40B4-BE49-F238E27FC236}">
                <a16:creationId xmlns:a16="http://schemas.microsoft.com/office/drawing/2014/main" id="{DB5F1291-5969-4347-B2FB-15DA5549B1E4}"/>
              </a:ext>
            </a:extLst>
          </p:cNvPr>
          <p:cNvSpPr>
            <a:spLocks noGrp="1"/>
          </p:cNvSpPr>
          <p:nvPr>
            <p:ph idx="1"/>
          </p:nvPr>
        </p:nvSpPr>
        <p:spPr>
          <a:xfrm>
            <a:off x="3671668" y="410235"/>
            <a:ext cx="7941212" cy="5661381"/>
          </a:xfrm>
        </p:spPr>
        <p:txBody>
          <a:bodyPr/>
          <a:lstStyle/>
          <a:p>
            <a:pPr marL="0" indent="0" algn="ctr">
              <a:buNone/>
            </a:pPr>
            <a:r>
              <a:rPr lang="en-GB" sz="2800" b="1" dirty="0">
                <a:solidFill>
                  <a:schemeClr val="tx2"/>
                </a:solidFill>
              </a:rPr>
              <a:t>Branch 2: Facilitating Emotions</a:t>
            </a:r>
          </a:p>
          <a:p>
            <a:pPr marL="0" indent="0" algn="ctr">
              <a:buNone/>
            </a:pPr>
            <a:endParaRPr lang="en-GB" b="1" dirty="0">
              <a:solidFill>
                <a:schemeClr val="tx2"/>
              </a:solidFill>
            </a:endParaRPr>
          </a:p>
          <a:p>
            <a:r>
              <a:rPr lang="en-GB" dirty="0">
                <a:solidFill>
                  <a:schemeClr val="tx2"/>
                </a:solidFill>
              </a:rPr>
              <a:t>Using emotions to promote thinking and cognitive activity</a:t>
            </a:r>
          </a:p>
          <a:p>
            <a:r>
              <a:rPr lang="en-GB" dirty="0">
                <a:solidFill>
                  <a:schemeClr val="tx2"/>
                </a:solidFill>
              </a:rPr>
              <a:t>Recognising the influence that emotions can exercise on behaviour, and how certain moods may be more helpful in certain situations</a:t>
            </a:r>
          </a:p>
          <a:p>
            <a:endParaRPr lang="en-GB" dirty="0">
              <a:solidFill>
                <a:schemeClr val="tx2"/>
              </a:solidFill>
            </a:endParaRPr>
          </a:p>
          <a:p>
            <a:pPr marL="457200" lvl="1" indent="0">
              <a:buNone/>
            </a:pPr>
            <a:endParaRPr lang="en-GB" dirty="0">
              <a:solidFill>
                <a:schemeClr val="tx2"/>
              </a:solidFill>
            </a:endParaRPr>
          </a:p>
        </p:txBody>
      </p:sp>
      <p:graphicFrame>
        <p:nvGraphicFramePr>
          <p:cNvPr id="3" name="Diagram 2">
            <a:extLst>
              <a:ext uri="{FF2B5EF4-FFF2-40B4-BE49-F238E27FC236}">
                <a16:creationId xmlns:a16="http://schemas.microsoft.com/office/drawing/2014/main" id="{C923C890-22AD-D486-92E3-D2766D391FC7}"/>
              </a:ext>
            </a:extLst>
          </p:cNvPr>
          <p:cNvGraphicFramePr/>
          <p:nvPr/>
        </p:nvGraphicFramePr>
        <p:xfrm>
          <a:off x="415364" y="2719270"/>
          <a:ext cx="11361271" cy="35540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99083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130534" y="5869910"/>
            <a:ext cx="7765104" cy="403412"/>
          </a:xfrm>
          <a:solidFill>
            <a:srgbClr val="6CD5DD"/>
          </a:solidFill>
        </p:spPr>
        <p:txBody>
          <a:bodyPr>
            <a:normAutofit/>
          </a:bodyPr>
          <a:lstStyle/>
          <a:p>
            <a:r>
              <a:rPr lang="en-GB" sz="2000" dirty="0"/>
              <a:t>Mayer, Salovey and Caruso (2004)</a:t>
            </a:r>
            <a:endParaRPr lang="en-GB" dirty="0"/>
          </a:p>
        </p:txBody>
      </p:sp>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3">
                <a:shade val="45000"/>
                <a:satMod val="135000"/>
              </a:schemeClr>
              <a:prstClr val="white"/>
            </a:duotone>
            <a:extLst>
              <a:ext uri="{28A0092B-C50C-407E-A947-70E740481C1C}">
                <a14:useLocalDpi xmlns:a14="http://schemas.microsoft.com/office/drawing/2010/main"/>
              </a:ext>
            </a:extLst>
          </a:blip>
          <a:stretch>
            <a:fillRect/>
          </a:stretch>
        </p:blipFill>
        <p:spPr>
          <a:xfrm rot="7594565">
            <a:off x="-1273894" y="-1552199"/>
            <a:ext cx="4980239" cy="4980234"/>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167085" y="410235"/>
            <a:ext cx="2781433"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venir Next LT Pro"/>
                <a:ea typeface="+mn-ea"/>
                <a:cs typeface="+mn-cs"/>
              </a:rPr>
              <a:t>Ability Model</a:t>
            </a:r>
          </a:p>
        </p:txBody>
      </p:sp>
      <p:sp>
        <p:nvSpPr>
          <p:cNvPr id="8" name="Content Placeholder 7">
            <a:extLst>
              <a:ext uri="{FF2B5EF4-FFF2-40B4-BE49-F238E27FC236}">
                <a16:creationId xmlns:a16="http://schemas.microsoft.com/office/drawing/2014/main" id="{DB5F1291-5969-4347-B2FB-15DA5549B1E4}"/>
              </a:ext>
            </a:extLst>
          </p:cNvPr>
          <p:cNvSpPr>
            <a:spLocks noGrp="1"/>
          </p:cNvSpPr>
          <p:nvPr>
            <p:ph idx="1"/>
          </p:nvPr>
        </p:nvSpPr>
        <p:spPr>
          <a:xfrm>
            <a:off x="3671668" y="410235"/>
            <a:ext cx="7941212" cy="5661381"/>
          </a:xfrm>
        </p:spPr>
        <p:txBody>
          <a:bodyPr/>
          <a:lstStyle/>
          <a:p>
            <a:pPr marL="0" indent="0" algn="ctr">
              <a:buNone/>
            </a:pPr>
            <a:r>
              <a:rPr lang="en-GB" sz="2800" b="1" dirty="0">
                <a:solidFill>
                  <a:schemeClr val="tx2"/>
                </a:solidFill>
              </a:rPr>
              <a:t>Branch 3: Understanding Emotions</a:t>
            </a:r>
          </a:p>
          <a:p>
            <a:pPr marL="0" indent="0" algn="ctr">
              <a:buNone/>
            </a:pPr>
            <a:endParaRPr lang="en-GB" b="1" dirty="0">
              <a:solidFill>
                <a:schemeClr val="tx2"/>
              </a:solidFill>
            </a:endParaRPr>
          </a:p>
          <a:p>
            <a:r>
              <a:rPr lang="en-GB" dirty="0">
                <a:solidFill>
                  <a:schemeClr val="tx2"/>
                </a:solidFill>
              </a:rPr>
              <a:t>Emotions can carry a wide variety of meanings</a:t>
            </a:r>
          </a:p>
          <a:p>
            <a:endParaRPr lang="en-GB" dirty="0">
              <a:solidFill>
                <a:schemeClr val="tx2"/>
              </a:solidFill>
            </a:endParaRPr>
          </a:p>
          <a:p>
            <a:pPr lvl="1"/>
            <a:r>
              <a:rPr lang="en-GB" dirty="0">
                <a:solidFill>
                  <a:schemeClr val="tx2"/>
                </a:solidFill>
              </a:rPr>
              <a:t>Can we discern between subtle differences in emotional states?</a:t>
            </a:r>
          </a:p>
          <a:p>
            <a:pPr lvl="2"/>
            <a:r>
              <a:rPr lang="en-GB" dirty="0">
                <a:solidFill>
                  <a:schemeClr val="tx2"/>
                </a:solidFill>
              </a:rPr>
              <a:t>E.g., the difference between hate and dislike?</a:t>
            </a:r>
          </a:p>
          <a:p>
            <a:pPr lvl="2"/>
            <a:endParaRPr lang="en-GB" dirty="0">
              <a:solidFill>
                <a:schemeClr val="tx2"/>
              </a:solidFill>
            </a:endParaRPr>
          </a:p>
          <a:p>
            <a:pPr lvl="1"/>
            <a:r>
              <a:rPr lang="en-GB" dirty="0">
                <a:solidFill>
                  <a:schemeClr val="tx2"/>
                </a:solidFill>
              </a:rPr>
              <a:t>Can we understand that emotions can be made up of multiple components? – contempt = disgust and anger?</a:t>
            </a:r>
          </a:p>
          <a:p>
            <a:pPr lvl="2"/>
            <a:r>
              <a:rPr lang="en-GB" dirty="0">
                <a:solidFill>
                  <a:schemeClr val="tx2"/>
                </a:solidFill>
              </a:rPr>
              <a:t>And associated behaviours</a:t>
            </a:r>
          </a:p>
        </p:txBody>
      </p:sp>
    </p:spTree>
    <p:extLst>
      <p:ext uri="{BB962C8B-B14F-4D97-AF65-F5344CB8AC3E}">
        <p14:creationId xmlns:p14="http://schemas.microsoft.com/office/powerpoint/2010/main" val="15280491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130534" y="5869910"/>
            <a:ext cx="7765104" cy="403412"/>
          </a:xfrm>
          <a:solidFill>
            <a:srgbClr val="6CD5DD"/>
          </a:solidFill>
        </p:spPr>
        <p:txBody>
          <a:bodyPr>
            <a:normAutofit/>
          </a:bodyPr>
          <a:lstStyle/>
          <a:p>
            <a:r>
              <a:rPr lang="en-GB" sz="2000" dirty="0"/>
              <a:t>Mayer, Salovey and Caruso (2004)</a:t>
            </a:r>
            <a:endParaRPr lang="en-GB" dirty="0"/>
          </a:p>
        </p:txBody>
      </p:sp>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3">
                <a:shade val="45000"/>
                <a:satMod val="135000"/>
              </a:schemeClr>
              <a:prstClr val="white"/>
            </a:duotone>
            <a:extLst>
              <a:ext uri="{28A0092B-C50C-407E-A947-70E740481C1C}">
                <a14:useLocalDpi xmlns:a14="http://schemas.microsoft.com/office/drawing/2010/main"/>
              </a:ext>
            </a:extLst>
          </a:blip>
          <a:stretch>
            <a:fillRect/>
          </a:stretch>
        </p:blipFill>
        <p:spPr>
          <a:xfrm rot="7594565">
            <a:off x="-1273894" y="-1552199"/>
            <a:ext cx="4980239" cy="4980234"/>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167085" y="410235"/>
            <a:ext cx="2781433"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venir Next LT Pro"/>
                <a:ea typeface="+mn-ea"/>
                <a:cs typeface="+mn-cs"/>
              </a:rPr>
              <a:t>Ability Model</a:t>
            </a:r>
          </a:p>
        </p:txBody>
      </p:sp>
      <p:sp>
        <p:nvSpPr>
          <p:cNvPr id="8" name="Content Placeholder 7">
            <a:extLst>
              <a:ext uri="{FF2B5EF4-FFF2-40B4-BE49-F238E27FC236}">
                <a16:creationId xmlns:a16="http://schemas.microsoft.com/office/drawing/2014/main" id="{DB5F1291-5969-4347-B2FB-15DA5549B1E4}"/>
              </a:ext>
            </a:extLst>
          </p:cNvPr>
          <p:cNvSpPr>
            <a:spLocks noGrp="1"/>
          </p:cNvSpPr>
          <p:nvPr>
            <p:ph idx="1"/>
          </p:nvPr>
        </p:nvSpPr>
        <p:spPr>
          <a:xfrm>
            <a:off x="3671668" y="410235"/>
            <a:ext cx="7941212" cy="5661381"/>
          </a:xfrm>
        </p:spPr>
        <p:txBody>
          <a:bodyPr/>
          <a:lstStyle/>
          <a:p>
            <a:pPr marL="0" indent="0" algn="ctr">
              <a:buNone/>
            </a:pPr>
            <a:r>
              <a:rPr lang="en-GB" sz="2800" b="1" dirty="0">
                <a:solidFill>
                  <a:schemeClr val="tx2"/>
                </a:solidFill>
              </a:rPr>
              <a:t>Branch 4: Managing Emotions</a:t>
            </a:r>
          </a:p>
          <a:p>
            <a:pPr marL="0" indent="0" algn="ctr">
              <a:buNone/>
            </a:pPr>
            <a:endParaRPr lang="en-GB" b="1" dirty="0">
              <a:solidFill>
                <a:schemeClr val="tx2"/>
              </a:solidFill>
            </a:endParaRPr>
          </a:p>
          <a:p>
            <a:r>
              <a:rPr lang="en-GB" dirty="0">
                <a:solidFill>
                  <a:schemeClr val="tx2"/>
                </a:solidFill>
              </a:rPr>
              <a:t>Highest level of EI</a:t>
            </a:r>
          </a:p>
          <a:p>
            <a:pPr lvl="1"/>
            <a:r>
              <a:rPr lang="en-GB" dirty="0">
                <a:solidFill>
                  <a:schemeClr val="tx2"/>
                </a:solidFill>
              </a:rPr>
              <a:t>Appropriateness of emotions; consider if emotions drive behaviour</a:t>
            </a:r>
          </a:p>
          <a:p>
            <a:endParaRPr lang="en-GB" dirty="0">
              <a:solidFill>
                <a:schemeClr val="tx2"/>
              </a:solidFill>
            </a:endParaRPr>
          </a:p>
          <a:p>
            <a:pPr lvl="1"/>
            <a:r>
              <a:rPr lang="en-GB" dirty="0">
                <a:solidFill>
                  <a:schemeClr val="tx2"/>
                </a:solidFill>
              </a:rPr>
              <a:t>Can we use emotions to grow?</a:t>
            </a:r>
          </a:p>
          <a:p>
            <a:pPr lvl="1"/>
            <a:endParaRPr lang="en-GB" dirty="0">
              <a:solidFill>
                <a:schemeClr val="tx2"/>
              </a:solidFill>
            </a:endParaRPr>
          </a:p>
          <a:p>
            <a:pPr lvl="1"/>
            <a:r>
              <a:rPr lang="en-GB" dirty="0">
                <a:solidFill>
                  <a:schemeClr val="tx2"/>
                </a:solidFill>
              </a:rPr>
              <a:t>Can we be open to the lessons we can learn from emotions?</a:t>
            </a:r>
          </a:p>
          <a:p>
            <a:pPr lvl="1"/>
            <a:endParaRPr lang="en-GB" dirty="0">
              <a:solidFill>
                <a:schemeClr val="tx2"/>
              </a:solidFill>
            </a:endParaRPr>
          </a:p>
          <a:p>
            <a:pPr lvl="1"/>
            <a:r>
              <a:rPr lang="en-GB" dirty="0">
                <a:solidFill>
                  <a:schemeClr val="tx2"/>
                </a:solidFill>
              </a:rPr>
              <a:t>Are we aware of when and how emotions influence us (for better or worse)?</a:t>
            </a:r>
          </a:p>
        </p:txBody>
      </p:sp>
    </p:spTree>
    <p:extLst>
      <p:ext uri="{BB962C8B-B14F-4D97-AF65-F5344CB8AC3E}">
        <p14:creationId xmlns:p14="http://schemas.microsoft.com/office/powerpoint/2010/main" val="26174724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3">
                <a:shade val="45000"/>
                <a:satMod val="135000"/>
              </a:schemeClr>
              <a:prstClr val="white"/>
            </a:duotone>
            <a:extLst>
              <a:ext uri="{28A0092B-C50C-407E-A947-70E740481C1C}">
                <a14:useLocalDpi xmlns:a14="http://schemas.microsoft.com/office/drawing/2010/main"/>
              </a:ext>
            </a:extLst>
          </a:blip>
          <a:stretch>
            <a:fillRect/>
          </a:stretch>
        </p:blipFill>
        <p:spPr>
          <a:xfrm rot="7594565">
            <a:off x="1018004" y="1868279"/>
            <a:ext cx="2745293" cy="2745291"/>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999933" y="2763870"/>
            <a:ext cx="2781433"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Avenir Next LT Pro"/>
                <a:ea typeface="+mn-ea"/>
                <a:cs typeface="+mn-cs"/>
              </a:rPr>
              <a:t>Ability </a:t>
            </a:r>
            <a:br>
              <a:rPr kumimoji="0" lang="en-GB" sz="2800" b="1" i="0" u="none" strike="noStrike" kern="1200" cap="none" spc="0" normalizeH="0" baseline="0" noProof="0" dirty="0">
                <a:ln>
                  <a:noFill/>
                </a:ln>
                <a:solidFill>
                  <a:prstClr val="white"/>
                </a:solidFill>
                <a:effectLst/>
                <a:uLnTx/>
                <a:uFillTx/>
                <a:latin typeface="Avenir Next LT Pro"/>
                <a:ea typeface="+mn-ea"/>
                <a:cs typeface="+mn-cs"/>
              </a:rPr>
            </a:br>
            <a:r>
              <a:rPr kumimoji="0" lang="en-GB" sz="2800" b="1" i="0" u="none" strike="noStrike" kern="1200" cap="none" spc="0" normalizeH="0" baseline="0" noProof="0" dirty="0">
                <a:ln>
                  <a:noFill/>
                </a:ln>
                <a:solidFill>
                  <a:prstClr val="white"/>
                </a:solidFill>
                <a:effectLst/>
                <a:uLnTx/>
                <a:uFillTx/>
                <a:latin typeface="Avenir Next LT Pro"/>
                <a:ea typeface="+mn-ea"/>
                <a:cs typeface="+mn-cs"/>
              </a:rPr>
              <a:t>Model</a:t>
            </a:r>
          </a:p>
        </p:txBody>
      </p:sp>
      <p:sp>
        <p:nvSpPr>
          <p:cNvPr id="8" name="Content Placeholder 7">
            <a:extLst>
              <a:ext uri="{FF2B5EF4-FFF2-40B4-BE49-F238E27FC236}">
                <a16:creationId xmlns:a16="http://schemas.microsoft.com/office/drawing/2014/main" id="{DB5F1291-5969-4347-B2FB-15DA5549B1E4}"/>
              </a:ext>
            </a:extLst>
          </p:cNvPr>
          <p:cNvSpPr>
            <a:spLocks noGrp="1"/>
          </p:cNvSpPr>
          <p:nvPr>
            <p:ph idx="1"/>
          </p:nvPr>
        </p:nvSpPr>
        <p:spPr>
          <a:xfrm>
            <a:off x="3910474" y="2568478"/>
            <a:ext cx="7941212" cy="1721043"/>
          </a:xfrm>
        </p:spPr>
        <p:txBody>
          <a:bodyPr>
            <a:normAutofit/>
          </a:bodyPr>
          <a:lstStyle/>
          <a:p>
            <a:pPr marL="0" indent="0" algn="ctr">
              <a:buNone/>
            </a:pPr>
            <a:r>
              <a:rPr lang="en-GB" sz="2800" b="1" dirty="0">
                <a:solidFill>
                  <a:schemeClr val="tx2"/>
                </a:solidFill>
              </a:rPr>
              <a:t>EI as an ability is widely assessed using the Mayer-Salovey-Caruso Emotional Intelligence Test V2 (MSCEIT 2.0). </a:t>
            </a:r>
          </a:p>
          <a:p>
            <a:pPr marL="0" indent="0" algn="ctr">
              <a:buNone/>
            </a:pPr>
            <a:endParaRPr lang="en-GB" sz="2800" b="1" dirty="0">
              <a:solidFill>
                <a:schemeClr val="tx2"/>
              </a:solidFill>
            </a:endParaRPr>
          </a:p>
          <a:p>
            <a:endParaRPr lang="en-GB" sz="2400" dirty="0">
              <a:solidFill>
                <a:schemeClr val="tx2"/>
              </a:solidFill>
            </a:endParaRPr>
          </a:p>
          <a:p>
            <a:pPr marL="0" indent="0" algn="ctr">
              <a:buNone/>
            </a:pPr>
            <a:endParaRPr lang="en-GB" sz="2800" dirty="0">
              <a:solidFill>
                <a:schemeClr val="tx2"/>
              </a:solidFill>
            </a:endParaRPr>
          </a:p>
        </p:txBody>
      </p:sp>
    </p:spTree>
    <p:extLst>
      <p:ext uri="{BB962C8B-B14F-4D97-AF65-F5344CB8AC3E}">
        <p14:creationId xmlns:p14="http://schemas.microsoft.com/office/powerpoint/2010/main" val="24823501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3">
                <a:shade val="45000"/>
                <a:satMod val="135000"/>
              </a:schemeClr>
              <a:prstClr val="white"/>
            </a:duotone>
            <a:extLst>
              <a:ext uri="{28A0092B-C50C-407E-A947-70E740481C1C}">
                <a14:useLocalDpi xmlns:a14="http://schemas.microsoft.com/office/drawing/2010/main"/>
              </a:ext>
            </a:extLst>
          </a:blip>
          <a:stretch>
            <a:fillRect/>
          </a:stretch>
        </p:blipFill>
        <p:spPr>
          <a:xfrm rot="7594565">
            <a:off x="1018004" y="1868279"/>
            <a:ext cx="2745293" cy="2745291"/>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999933" y="2763870"/>
            <a:ext cx="2781433"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Avenir Next LT Pro"/>
                <a:ea typeface="+mn-ea"/>
                <a:cs typeface="+mn-cs"/>
              </a:rPr>
              <a:t>Ability </a:t>
            </a:r>
            <a:br>
              <a:rPr kumimoji="0" lang="en-GB" sz="2800" b="1" i="0" u="none" strike="noStrike" kern="1200" cap="none" spc="0" normalizeH="0" baseline="0" noProof="0" dirty="0">
                <a:ln>
                  <a:noFill/>
                </a:ln>
                <a:solidFill>
                  <a:prstClr val="white"/>
                </a:solidFill>
                <a:effectLst/>
                <a:uLnTx/>
                <a:uFillTx/>
                <a:latin typeface="Avenir Next LT Pro"/>
                <a:ea typeface="+mn-ea"/>
                <a:cs typeface="+mn-cs"/>
              </a:rPr>
            </a:br>
            <a:r>
              <a:rPr kumimoji="0" lang="en-GB" sz="2800" b="1" i="0" u="none" strike="noStrike" kern="1200" cap="none" spc="0" normalizeH="0" baseline="0" noProof="0" dirty="0">
                <a:ln>
                  <a:noFill/>
                </a:ln>
                <a:solidFill>
                  <a:prstClr val="white"/>
                </a:solidFill>
                <a:effectLst/>
                <a:uLnTx/>
                <a:uFillTx/>
                <a:latin typeface="Avenir Next LT Pro"/>
                <a:ea typeface="+mn-ea"/>
                <a:cs typeface="+mn-cs"/>
              </a:rPr>
              <a:t>Model</a:t>
            </a:r>
          </a:p>
        </p:txBody>
      </p:sp>
      <p:sp>
        <p:nvSpPr>
          <p:cNvPr id="8" name="Content Placeholder 7">
            <a:extLst>
              <a:ext uri="{FF2B5EF4-FFF2-40B4-BE49-F238E27FC236}">
                <a16:creationId xmlns:a16="http://schemas.microsoft.com/office/drawing/2014/main" id="{DB5F1291-5969-4347-B2FB-15DA5549B1E4}"/>
              </a:ext>
            </a:extLst>
          </p:cNvPr>
          <p:cNvSpPr>
            <a:spLocks noGrp="1"/>
          </p:cNvSpPr>
          <p:nvPr>
            <p:ph idx="1"/>
          </p:nvPr>
        </p:nvSpPr>
        <p:spPr>
          <a:xfrm>
            <a:off x="3781366" y="1021976"/>
            <a:ext cx="7941212" cy="5002305"/>
          </a:xfrm>
        </p:spPr>
        <p:txBody>
          <a:bodyPr>
            <a:normAutofit/>
          </a:bodyPr>
          <a:lstStyle/>
          <a:p>
            <a:r>
              <a:rPr lang="en-GB" sz="2400" dirty="0">
                <a:solidFill>
                  <a:schemeClr val="tx2"/>
                </a:solidFill>
              </a:rPr>
              <a:t>Individual responses are compared with expert responses</a:t>
            </a:r>
          </a:p>
          <a:p>
            <a:pPr lvl="1"/>
            <a:r>
              <a:rPr lang="en-GB" dirty="0">
                <a:solidFill>
                  <a:schemeClr val="tx2"/>
                </a:solidFill>
              </a:rPr>
              <a:t>Comprised of 141 items divided into 8 tasks that measure the four branches of EI</a:t>
            </a:r>
          </a:p>
          <a:p>
            <a:pPr lvl="1"/>
            <a:endParaRPr lang="en-GB" dirty="0">
              <a:solidFill>
                <a:schemeClr val="tx2"/>
              </a:solidFill>
            </a:endParaRPr>
          </a:p>
          <a:p>
            <a:r>
              <a:rPr lang="en-GB" sz="2400" dirty="0">
                <a:solidFill>
                  <a:schemeClr val="tx2"/>
                </a:solidFill>
              </a:rPr>
              <a:t>Different components are assessed using different methods</a:t>
            </a:r>
          </a:p>
          <a:p>
            <a:pPr lvl="1"/>
            <a:r>
              <a:rPr lang="en-GB" dirty="0">
                <a:solidFill>
                  <a:schemeClr val="tx2"/>
                </a:solidFill>
              </a:rPr>
              <a:t>Face pictures with scales used to identify emotions</a:t>
            </a:r>
          </a:p>
          <a:p>
            <a:pPr lvl="1"/>
            <a:r>
              <a:rPr lang="en-GB" dirty="0">
                <a:solidFill>
                  <a:schemeClr val="tx2"/>
                </a:solidFill>
              </a:rPr>
              <a:t>Social situations with questions about what emotion would be appropriate</a:t>
            </a:r>
          </a:p>
          <a:p>
            <a:pPr lvl="1"/>
            <a:endParaRPr lang="en-GB" sz="2400" dirty="0">
              <a:solidFill>
                <a:schemeClr val="tx2"/>
              </a:solidFill>
            </a:endParaRPr>
          </a:p>
          <a:p>
            <a:pPr marL="0" indent="0" algn="ctr">
              <a:buNone/>
            </a:pPr>
            <a:endParaRPr lang="en-GB" sz="2800" dirty="0">
              <a:solidFill>
                <a:schemeClr val="tx2"/>
              </a:solidFill>
            </a:endParaRPr>
          </a:p>
        </p:txBody>
      </p:sp>
    </p:spTree>
    <p:extLst>
      <p:ext uri="{BB962C8B-B14F-4D97-AF65-F5344CB8AC3E}">
        <p14:creationId xmlns:p14="http://schemas.microsoft.com/office/powerpoint/2010/main" val="32025053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3A9BF65B-C6E7-48EA-BC9D-38664E922E42}"/>
              </a:ext>
            </a:extLst>
          </p:cNvPr>
          <p:cNvSpPr txBox="1"/>
          <p:nvPr/>
        </p:nvSpPr>
        <p:spPr>
          <a:xfrm>
            <a:off x="251012" y="359403"/>
            <a:ext cx="5844988"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srgbClr val="17406D"/>
                </a:solidFill>
                <a:effectLst/>
                <a:uLnTx/>
                <a:uFillTx/>
                <a:latin typeface="Avenir Next LT Pro Light"/>
                <a:ea typeface="+mn-ea"/>
                <a:cs typeface="+mn-cs"/>
              </a:rPr>
              <a:t>Example of Branch 1 question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17406D"/>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7406D"/>
                </a:solidFill>
                <a:effectLst/>
                <a:uLnTx/>
                <a:uFillTx/>
                <a:latin typeface="Avenir Next LT Pro Light"/>
                <a:ea typeface="+mn-ea"/>
                <a:cs typeface="+mn-cs"/>
              </a:rPr>
              <a:t>Indicate the emotions expressed by this face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7406D"/>
                </a:solidFill>
                <a:effectLst/>
                <a:uLnTx/>
                <a:uFillTx/>
                <a:latin typeface="Avenir Next LT Pro Light"/>
                <a:ea typeface="+mn-ea"/>
                <a:cs typeface="+mn-cs"/>
              </a:rPr>
              <a:t>[1 = strongly disagree – 5 = strongly agree]</a:t>
            </a:r>
          </a:p>
        </p:txBody>
      </p:sp>
      <p:pic>
        <p:nvPicPr>
          <p:cNvPr id="11" name="Picture 10">
            <a:extLst>
              <a:ext uri="{FF2B5EF4-FFF2-40B4-BE49-F238E27FC236}">
                <a16:creationId xmlns:a16="http://schemas.microsoft.com/office/drawing/2014/main" id="{72A7FEF8-CD38-4A60-B6E3-205725813943}"/>
              </a:ext>
            </a:extLst>
          </p:cNvPr>
          <p:cNvPicPr>
            <a:picLocks noChangeAspect="1"/>
          </p:cNvPicPr>
          <p:nvPr/>
        </p:nvPicPr>
        <p:blipFill>
          <a:blip r:embed="rId3"/>
          <a:stretch>
            <a:fillRect/>
          </a:stretch>
        </p:blipFill>
        <p:spPr>
          <a:xfrm>
            <a:off x="840013" y="1750108"/>
            <a:ext cx="3359834" cy="2245074"/>
          </a:xfrm>
          <a:prstGeom prst="rect">
            <a:avLst/>
          </a:prstGeom>
        </p:spPr>
      </p:pic>
      <p:graphicFrame>
        <p:nvGraphicFramePr>
          <p:cNvPr id="12" name="Table 12">
            <a:extLst>
              <a:ext uri="{FF2B5EF4-FFF2-40B4-BE49-F238E27FC236}">
                <a16:creationId xmlns:a16="http://schemas.microsoft.com/office/drawing/2014/main" id="{608EB6D1-8BAB-4A77-B09D-EBE8FBB10DED}"/>
              </a:ext>
            </a:extLst>
          </p:cNvPr>
          <p:cNvGraphicFramePr>
            <a:graphicFrameLocks noGrp="1"/>
          </p:cNvGraphicFramePr>
          <p:nvPr/>
        </p:nvGraphicFramePr>
        <p:xfrm>
          <a:off x="268295" y="4323478"/>
          <a:ext cx="4503270" cy="1097280"/>
        </p:xfrm>
        <a:graphic>
          <a:graphicData uri="http://schemas.openxmlformats.org/drawingml/2006/table">
            <a:tbl>
              <a:tblPr firstRow="1" bandRow="1">
                <a:tableStyleId>{2D5ABB26-0587-4C30-8999-92F81FD0307C}</a:tableStyleId>
              </a:tblPr>
              <a:tblGrid>
                <a:gridCol w="1292810">
                  <a:extLst>
                    <a:ext uri="{9D8B030D-6E8A-4147-A177-3AD203B41FA5}">
                      <a16:colId xmlns:a16="http://schemas.microsoft.com/office/drawing/2014/main" val="3694047479"/>
                    </a:ext>
                  </a:extLst>
                </a:gridCol>
                <a:gridCol w="642092">
                  <a:extLst>
                    <a:ext uri="{9D8B030D-6E8A-4147-A177-3AD203B41FA5}">
                      <a16:colId xmlns:a16="http://schemas.microsoft.com/office/drawing/2014/main" val="2977719198"/>
                    </a:ext>
                  </a:extLst>
                </a:gridCol>
                <a:gridCol w="642092">
                  <a:extLst>
                    <a:ext uri="{9D8B030D-6E8A-4147-A177-3AD203B41FA5}">
                      <a16:colId xmlns:a16="http://schemas.microsoft.com/office/drawing/2014/main" val="2736924557"/>
                    </a:ext>
                  </a:extLst>
                </a:gridCol>
                <a:gridCol w="642092">
                  <a:extLst>
                    <a:ext uri="{9D8B030D-6E8A-4147-A177-3AD203B41FA5}">
                      <a16:colId xmlns:a16="http://schemas.microsoft.com/office/drawing/2014/main" val="3614569439"/>
                    </a:ext>
                  </a:extLst>
                </a:gridCol>
                <a:gridCol w="642092">
                  <a:extLst>
                    <a:ext uri="{9D8B030D-6E8A-4147-A177-3AD203B41FA5}">
                      <a16:colId xmlns:a16="http://schemas.microsoft.com/office/drawing/2014/main" val="3738637027"/>
                    </a:ext>
                  </a:extLst>
                </a:gridCol>
                <a:gridCol w="642092">
                  <a:extLst>
                    <a:ext uri="{9D8B030D-6E8A-4147-A177-3AD203B41FA5}">
                      <a16:colId xmlns:a16="http://schemas.microsoft.com/office/drawing/2014/main" val="3625650618"/>
                    </a:ext>
                  </a:extLst>
                </a:gridCol>
              </a:tblGrid>
              <a:tr h="343481">
                <a:tc>
                  <a:txBody>
                    <a:bodyPr/>
                    <a:lstStyle/>
                    <a:p>
                      <a:r>
                        <a:rPr lang="en-GB" b="1" dirty="0"/>
                        <a:t>Happiness</a:t>
                      </a:r>
                    </a:p>
                  </a:txBody>
                  <a:tcPr>
                    <a:lnL w="12700" cap="flat" cmpd="sng" algn="ctr">
                      <a:solidFill>
                        <a:schemeClr val="tx1"/>
                      </a:solidFill>
                      <a:prstDash val="solid"/>
                      <a:round/>
                      <a:headEnd type="none" w="med" len="med"/>
                      <a:tailEnd type="none" w="med" len="med"/>
                    </a:lnL>
                  </a:tcPr>
                </a:tc>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extLst>
                  <a:ext uri="{0D108BD9-81ED-4DB2-BD59-A6C34878D82A}">
                    <a16:rowId xmlns:a16="http://schemas.microsoft.com/office/drawing/2014/main" val="3296130355"/>
                  </a:ext>
                </a:extLst>
              </a:tr>
              <a:tr h="343481">
                <a:tc>
                  <a:txBody>
                    <a:bodyPr/>
                    <a:lstStyle/>
                    <a:p>
                      <a:r>
                        <a:rPr lang="en-GB" b="1" dirty="0"/>
                        <a:t>Anger</a:t>
                      </a:r>
                    </a:p>
                  </a:txBody>
                  <a:tcPr>
                    <a:lnL w="12700" cap="flat" cmpd="sng" algn="ctr">
                      <a:solidFill>
                        <a:schemeClr val="tx1"/>
                      </a:solidFill>
                      <a:prstDash val="solid"/>
                      <a:round/>
                      <a:headEnd type="none" w="med" len="med"/>
                      <a:tailEnd type="none" w="med" len="med"/>
                    </a:lnL>
                  </a:tcPr>
                </a:tc>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extLst>
                  <a:ext uri="{0D108BD9-81ED-4DB2-BD59-A6C34878D82A}">
                    <a16:rowId xmlns:a16="http://schemas.microsoft.com/office/drawing/2014/main" val="802568526"/>
                  </a:ext>
                </a:extLst>
              </a:tr>
              <a:tr h="343481">
                <a:tc>
                  <a:txBody>
                    <a:bodyPr/>
                    <a:lstStyle/>
                    <a:p>
                      <a:r>
                        <a:rPr lang="en-GB" b="1" dirty="0"/>
                        <a:t>Fear</a:t>
                      </a:r>
                    </a:p>
                  </a:txBody>
                  <a:tcPr>
                    <a:lnL w="12700" cap="flat" cmpd="sng" algn="ctr">
                      <a:solidFill>
                        <a:schemeClr val="tx1"/>
                      </a:solidFill>
                      <a:prstDash val="solid"/>
                      <a:round/>
                      <a:headEnd type="none" w="med" len="med"/>
                      <a:tailEnd type="none" w="med" len="med"/>
                    </a:lnL>
                  </a:tcPr>
                </a:tc>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extLst>
                  <a:ext uri="{0D108BD9-81ED-4DB2-BD59-A6C34878D82A}">
                    <a16:rowId xmlns:a16="http://schemas.microsoft.com/office/drawing/2014/main" val="3958227234"/>
                  </a:ext>
                </a:extLst>
              </a:tr>
            </a:tbl>
          </a:graphicData>
        </a:graphic>
      </p:graphicFrame>
      <p:sp>
        <p:nvSpPr>
          <p:cNvPr id="13" name="TextBox 12">
            <a:extLst>
              <a:ext uri="{FF2B5EF4-FFF2-40B4-BE49-F238E27FC236}">
                <a16:creationId xmlns:a16="http://schemas.microsoft.com/office/drawing/2014/main" id="{8FFFB759-F2D1-460A-91EA-9A29EFEB9D1D}"/>
              </a:ext>
            </a:extLst>
          </p:cNvPr>
          <p:cNvSpPr txBox="1"/>
          <p:nvPr/>
        </p:nvSpPr>
        <p:spPr>
          <a:xfrm>
            <a:off x="5640823" y="359403"/>
            <a:ext cx="5844988" cy="36933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srgbClr val="17406D"/>
                </a:solidFill>
                <a:effectLst/>
                <a:uLnTx/>
                <a:uFillTx/>
                <a:latin typeface="Avenir Next LT Pro Light"/>
                <a:ea typeface="+mn-ea"/>
                <a:cs typeface="+mn-cs"/>
              </a:rPr>
              <a:t>Example of Branch 3 question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17406D"/>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7406D"/>
                </a:solidFill>
                <a:effectLst/>
                <a:uLnTx/>
                <a:uFillTx/>
                <a:latin typeface="Avenir Next LT Pro Light"/>
                <a:ea typeface="+mn-ea"/>
                <a:cs typeface="+mn-cs"/>
              </a:rPr>
              <a:t>Sarah felt worried and became stressed when she thought about how many performance reviews she had to conduct for her supervisees. When Sarah’s manager emailed her to assign her ten more, she felt….. (select the best choice)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17406D"/>
              </a:solidFill>
              <a:effectLst/>
              <a:uLnTx/>
              <a:uFillTx/>
              <a:latin typeface="Avenir Next LT Pro Light"/>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AutoNum type="alphaLcParenR"/>
              <a:tabLst/>
              <a:defRPr/>
            </a:pPr>
            <a:r>
              <a:rPr kumimoji="0" lang="en-GB" sz="1800" b="0" i="0" u="none" strike="noStrike" kern="1200" cap="none" spc="0" normalizeH="0" baseline="0" noProof="0" dirty="0">
                <a:ln>
                  <a:noFill/>
                </a:ln>
                <a:solidFill>
                  <a:srgbClr val="17406D"/>
                </a:solidFill>
                <a:effectLst/>
                <a:uLnTx/>
                <a:uFillTx/>
                <a:latin typeface="Avenir Next LT Pro Light"/>
                <a:ea typeface="+mn-ea"/>
                <a:cs typeface="+mn-cs"/>
              </a:rPr>
              <a:t>Overwhelmed</a:t>
            </a:r>
          </a:p>
          <a:p>
            <a:pPr marL="342900" marR="0" lvl="0" indent="-342900" algn="l" defTabSz="914400" rtl="0" eaLnBrk="1" fontAlgn="auto" latinLnBrk="0" hangingPunct="1">
              <a:lnSpc>
                <a:spcPct val="100000"/>
              </a:lnSpc>
              <a:spcBef>
                <a:spcPts val="0"/>
              </a:spcBef>
              <a:spcAft>
                <a:spcPts val="0"/>
              </a:spcAft>
              <a:buClrTx/>
              <a:buSzTx/>
              <a:buFontTx/>
              <a:buAutoNum type="alphaLcParenR"/>
              <a:tabLst/>
              <a:defRPr/>
            </a:pPr>
            <a:r>
              <a:rPr kumimoji="0" lang="en-GB" sz="1800" b="0" i="0" u="none" strike="noStrike" kern="1200" cap="none" spc="0" normalizeH="0" baseline="0" noProof="0" dirty="0">
                <a:ln>
                  <a:noFill/>
                </a:ln>
                <a:solidFill>
                  <a:srgbClr val="17406D"/>
                </a:solidFill>
                <a:effectLst/>
                <a:uLnTx/>
                <a:uFillTx/>
                <a:latin typeface="Avenir Next LT Pro Light"/>
                <a:ea typeface="+mn-ea"/>
                <a:cs typeface="+mn-cs"/>
              </a:rPr>
              <a:t>Depressed</a:t>
            </a:r>
          </a:p>
          <a:p>
            <a:pPr marL="342900" marR="0" lvl="0" indent="-342900" algn="l" defTabSz="914400" rtl="0" eaLnBrk="1" fontAlgn="auto" latinLnBrk="0" hangingPunct="1">
              <a:lnSpc>
                <a:spcPct val="100000"/>
              </a:lnSpc>
              <a:spcBef>
                <a:spcPts val="0"/>
              </a:spcBef>
              <a:spcAft>
                <a:spcPts val="0"/>
              </a:spcAft>
              <a:buClrTx/>
              <a:buSzTx/>
              <a:buFontTx/>
              <a:buAutoNum type="alphaLcParenR"/>
              <a:tabLst/>
              <a:defRPr/>
            </a:pPr>
            <a:r>
              <a:rPr kumimoji="0" lang="en-GB" sz="1800" b="0" i="0" u="none" strike="noStrike" kern="1200" cap="none" spc="0" normalizeH="0" baseline="0" noProof="0" dirty="0">
                <a:ln>
                  <a:noFill/>
                </a:ln>
                <a:solidFill>
                  <a:srgbClr val="17406D"/>
                </a:solidFill>
                <a:effectLst/>
                <a:uLnTx/>
                <a:uFillTx/>
                <a:latin typeface="Avenir Next LT Pro Light"/>
                <a:ea typeface="+mn-ea"/>
                <a:cs typeface="+mn-cs"/>
              </a:rPr>
              <a:t>Humiliated</a:t>
            </a:r>
          </a:p>
          <a:p>
            <a:pPr marL="342900" marR="0" lvl="0" indent="-342900" algn="l" defTabSz="914400" rtl="0" eaLnBrk="1" fontAlgn="auto" latinLnBrk="0" hangingPunct="1">
              <a:lnSpc>
                <a:spcPct val="100000"/>
              </a:lnSpc>
              <a:spcBef>
                <a:spcPts val="0"/>
              </a:spcBef>
              <a:spcAft>
                <a:spcPts val="0"/>
              </a:spcAft>
              <a:buClrTx/>
              <a:buSzTx/>
              <a:buFontTx/>
              <a:buAutoNum type="alphaLcParenR"/>
              <a:tabLst/>
              <a:defRPr/>
            </a:pPr>
            <a:r>
              <a:rPr kumimoji="0" lang="en-GB" sz="1800" b="0" i="0" u="none" strike="noStrike" kern="1200" cap="none" spc="0" normalizeH="0" baseline="0" noProof="0" dirty="0">
                <a:ln>
                  <a:noFill/>
                </a:ln>
                <a:solidFill>
                  <a:srgbClr val="17406D"/>
                </a:solidFill>
                <a:effectLst/>
                <a:uLnTx/>
                <a:uFillTx/>
                <a:latin typeface="Avenir Next LT Pro Light"/>
                <a:ea typeface="+mn-ea"/>
                <a:cs typeface="+mn-cs"/>
              </a:rPr>
              <a:t>Embarrassed</a:t>
            </a:r>
          </a:p>
          <a:p>
            <a:pPr marL="342900" marR="0" lvl="0" indent="-342900" algn="l" defTabSz="914400" rtl="0" eaLnBrk="1" fontAlgn="auto" latinLnBrk="0" hangingPunct="1">
              <a:lnSpc>
                <a:spcPct val="100000"/>
              </a:lnSpc>
              <a:spcBef>
                <a:spcPts val="0"/>
              </a:spcBef>
              <a:spcAft>
                <a:spcPts val="0"/>
              </a:spcAft>
              <a:buClrTx/>
              <a:buSzTx/>
              <a:buFontTx/>
              <a:buAutoNum type="alphaLcParenR"/>
              <a:tabLst/>
              <a:defRPr/>
            </a:pPr>
            <a:r>
              <a:rPr kumimoji="0" lang="en-GB" sz="1800" b="0" i="0" u="none" strike="noStrike" kern="1200" cap="none" spc="0" normalizeH="0" baseline="0" noProof="0" dirty="0">
                <a:ln>
                  <a:noFill/>
                </a:ln>
                <a:solidFill>
                  <a:srgbClr val="17406D"/>
                </a:solidFill>
                <a:effectLst/>
                <a:uLnTx/>
                <a:uFillTx/>
                <a:latin typeface="Avenir Next LT Pro Light"/>
                <a:ea typeface="+mn-ea"/>
                <a:cs typeface="+mn-cs"/>
              </a:rPr>
              <a:t>Calm </a:t>
            </a:r>
          </a:p>
        </p:txBody>
      </p:sp>
      <p:sp>
        <p:nvSpPr>
          <p:cNvPr id="14" name="Rectangle: Rounded Corners 13">
            <a:extLst>
              <a:ext uri="{FF2B5EF4-FFF2-40B4-BE49-F238E27FC236}">
                <a16:creationId xmlns:a16="http://schemas.microsoft.com/office/drawing/2014/main" id="{8BB36DDA-33F2-4B1F-9CFE-28FDB160652A}"/>
              </a:ext>
            </a:extLst>
          </p:cNvPr>
          <p:cNvSpPr/>
          <p:nvPr/>
        </p:nvSpPr>
        <p:spPr>
          <a:xfrm>
            <a:off x="8371490" y="4323478"/>
            <a:ext cx="3358055" cy="1509763"/>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7406D"/>
                </a:solidFill>
                <a:effectLst/>
                <a:uLnTx/>
                <a:uFillTx/>
                <a:latin typeface="ff1"/>
                <a:ea typeface="+mn-ea"/>
                <a:cs typeface="+mn-cs"/>
              </a:rPr>
              <a:t>Reliability of MSCEIT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17406D"/>
              </a:solidFill>
              <a:effectLst/>
              <a:uLnTx/>
              <a:uFillTx/>
              <a:latin typeface="ff1"/>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7406D"/>
                </a:solidFill>
                <a:effectLst/>
                <a:uLnTx/>
                <a:uFillTx/>
                <a:latin typeface="ff1"/>
                <a:ea typeface="+mn-ea"/>
                <a:cs typeface="+mn-cs"/>
              </a:rPr>
              <a:t>High for all subscales (min </a:t>
            </a:r>
            <a:r>
              <a:rPr kumimoji="0" lang="en-GB" sz="1800" b="0" i="1" u="none" strike="noStrike" kern="1200" cap="none" spc="0" normalizeH="0" baseline="0" noProof="0" dirty="0">
                <a:ln>
                  <a:noFill/>
                </a:ln>
                <a:solidFill>
                  <a:srgbClr val="17406D"/>
                </a:solidFill>
                <a:effectLst/>
                <a:uLnTx/>
                <a:uFillTx/>
                <a:latin typeface="ff1"/>
                <a:ea typeface="+mn-ea"/>
                <a:cs typeface="+mn-cs"/>
              </a:rPr>
              <a:t>r</a:t>
            </a:r>
            <a:r>
              <a:rPr kumimoji="0" lang="en-GB" sz="1800" b="0" i="0" u="none" strike="noStrike" kern="1200" cap="none" spc="0" normalizeH="0" baseline="0" noProof="0" dirty="0">
                <a:ln>
                  <a:noFill/>
                </a:ln>
                <a:solidFill>
                  <a:srgbClr val="17406D"/>
                </a:solidFill>
                <a:effectLst/>
                <a:uLnTx/>
                <a:uFillTx/>
                <a:latin typeface="ff1"/>
                <a:ea typeface="+mn-ea"/>
                <a:cs typeface="+mn-cs"/>
              </a:rPr>
              <a:t> = 0.76) and high for overall reliability (</a:t>
            </a:r>
            <a:r>
              <a:rPr kumimoji="0" lang="en-GB" sz="1800" b="0" i="1" u="none" strike="noStrike" kern="1200" cap="none" spc="0" normalizeH="0" baseline="0" noProof="0" dirty="0">
                <a:ln>
                  <a:noFill/>
                </a:ln>
                <a:solidFill>
                  <a:srgbClr val="17406D"/>
                </a:solidFill>
                <a:effectLst/>
                <a:uLnTx/>
                <a:uFillTx/>
                <a:latin typeface="ff1"/>
                <a:ea typeface="+mn-ea"/>
                <a:cs typeface="+mn-cs"/>
              </a:rPr>
              <a:t>r</a:t>
            </a:r>
            <a:r>
              <a:rPr kumimoji="0" lang="en-GB" sz="1800" b="0" i="0" u="none" strike="noStrike" kern="1200" cap="none" spc="0" normalizeH="0" baseline="0" noProof="0" dirty="0">
                <a:ln>
                  <a:noFill/>
                </a:ln>
                <a:solidFill>
                  <a:srgbClr val="17406D"/>
                </a:solidFill>
                <a:effectLst/>
                <a:uLnTx/>
                <a:uFillTx/>
                <a:latin typeface="ff1"/>
                <a:ea typeface="+mn-ea"/>
                <a:cs typeface="+mn-cs"/>
              </a:rPr>
              <a:t> = 0.93)</a:t>
            </a:r>
            <a:endParaRPr kumimoji="0" lang="en-GB" sz="1800" b="0" i="0" u="none" strike="noStrike" kern="1200" cap="none" spc="0" normalizeH="0" baseline="0" noProof="0" dirty="0">
              <a:ln>
                <a:noFill/>
              </a:ln>
              <a:solidFill>
                <a:srgbClr val="17406D"/>
              </a:solidFill>
              <a:effectLst/>
              <a:uLnTx/>
              <a:uFillTx/>
              <a:latin typeface="Avenir Next LT Pro Light"/>
              <a:ea typeface="+mn-ea"/>
              <a:cs typeface="+mn-cs"/>
            </a:endParaRPr>
          </a:p>
        </p:txBody>
      </p:sp>
    </p:spTree>
    <p:extLst>
      <p:ext uri="{BB962C8B-B14F-4D97-AF65-F5344CB8AC3E}">
        <p14:creationId xmlns:p14="http://schemas.microsoft.com/office/powerpoint/2010/main" val="624231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some paint&#10;&#10;Description automatically generated with low confidence">
            <a:extLst>
              <a:ext uri="{FF2B5EF4-FFF2-40B4-BE49-F238E27FC236}">
                <a16:creationId xmlns:a16="http://schemas.microsoft.com/office/drawing/2014/main" id="{C50F3188-F56B-4FC8-85EC-2B9B7FD60C82}"/>
              </a:ext>
            </a:extLst>
          </p:cNvPr>
          <p:cNvPicPr>
            <a:picLocks noChangeAspect="1"/>
          </p:cNvPicPr>
          <p:nvPr/>
        </p:nvPicPr>
        <p:blipFill rotWithShape="1">
          <a:blip r:embed="rId2">
            <a:alphaModFix amt="27000"/>
          </a:blip>
          <a:srcRect t="29470" r="1" b="24408"/>
          <a:stretch/>
        </p:blipFill>
        <p:spPr>
          <a:xfrm>
            <a:off x="20" y="-1"/>
            <a:ext cx="12191980" cy="6857571"/>
          </a:xfrm>
          <a:prstGeom prst="rect">
            <a:avLst/>
          </a:prstGeom>
        </p:spPr>
      </p:pic>
      <p:sp>
        <p:nvSpPr>
          <p:cNvPr id="2" name="Title 1">
            <a:extLst>
              <a:ext uri="{FF2B5EF4-FFF2-40B4-BE49-F238E27FC236}">
                <a16:creationId xmlns:a16="http://schemas.microsoft.com/office/drawing/2014/main" id="{9B9735E0-1AFE-41AA-8F34-444815030E28}"/>
              </a:ext>
            </a:extLst>
          </p:cNvPr>
          <p:cNvSpPr>
            <a:spLocks noGrp="1"/>
          </p:cNvSpPr>
          <p:nvPr>
            <p:ph type="title"/>
          </p:nvPr>
        </p:nvSpPr>
        <p:spPr>
          <a:xfrm>
            <a:off x="2209799" y="2252753"/>
            <a:ext cx="7772400" cy="1047027"/>
          </a:xfrm>
          <a:solidFill>
            <a:srgbClr val="B0E4E1"/>
          </a:solidFill>
        </p:spPr>
        <p:txBody>
          <a:bodyPr vert="horz" lIns="0" tIns="0" rIns="0" bIns="0" rtlCol="0" anchor="b">
            <a:normAutofit/>
          </a:bodyPr>
          <a:lstStyle/>
          <a:p>
            <a:pPr algn="ctr"/>
            <a:r>
              <a:rPr lang="en-US" sz="6000" dirty="0">
                <a:solidFill>
                  <a:schemeClr val="accent3">
                    <a:lumMod val="75000"/>
                  </a:schemeClr>
                </a:solidFill>
              </a:rPr>
              <a:t>TRAIT Model</a:t>
            </a:r>
          </a:p>
        </p:txBody>
      </p:sp>
      <p:sp>
        <p:nvSpPr>
          <p:cNvPr id="3" name="Text Placeholder 2">
            <a:extLst>
              <a:ext uri="{FF2B5EF4-FFF2-40B4-BE49-F238E27FC236}">
                <a16:creationId xmlns:a16="http://schemas.microsoft.com/office/drawing/2014/main" id="{2BA97B88-2DE2-488D-88C3-32D644FC6BF3}"/>
              </a:ext>
            </a:extLst>
          </p:cNvPr>
          <p:cNvSpPr>
            <a:spLocks noGrp="1"/>
          </p:cNvSpPr>
          <p:nvPr>
            <p:ph type="body" idx="1"/>
          </p:nvPr>
        </p:nvSpPr>
        <p:spPr>
          <a:xfrm>
            <a:off x="2950190" y="4231205"/>
            <a:ext cx="6291618" cy="902856"/>
          </a:xfrm>
          <a:solidFill>
            <a:srgbClr val="B0E4E1"/>
          </a:solidFill>
        </p:spPr>
        <p:txBody>
          <a:bodyPr vert="horz" lIns="0" tIns="0" rIns="0" bIns="0" rtlCol="0" anchor="t">
            <a:normAutofit/>
          </a:bodyPr>
          <a:lstStyle/>
          <a:p>
            <a:pPr algn="ctr">
              <a:lnSpc>
                <a:spcPct val="150000"/>
              </a:lnSpc>
            </a:pPr>
            <a:r>
              <a:rPr lang="en-US" b="1" dirty="0" err="1">
                <a:solidFill>
                  <a:schemeClr val="accent3">
                    <a:lumMod val="75000"/>
                  </a:schemeClr>
                </a:solidFill>
              </a:rPr>
              <a:t>Petrides</a:t>
            </a:r>
            <a:r>
              <a:rPr lang="en-US" b="1" dirty="0">
                <a:solidFill>
                  <a:schemeClr val="accent3">
                    <a:lumMod val="75000"/>
                  </a:schemeClr>
                </a:solidFill>
              </a:rPr>
              <a:t> (2001)</a:t>
            </a:r>
          </a:p>
        </p:txBody>
      </p:sp>
    </p:spTree>
    <p:extLst>
      <p:ext uri="{BB962C8B-B14F-4D97-AF65-F5344CB8AC3E}">
        <p14:creationId xmlns:p14="http://schemas.microsoft.com/office/powerpoint/2010/main" val="23975984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5882515" cy="760028"/>
          </a:xfrm>
          <a:solidFill>
            <a:srgbClr val="6CD5DD"/>
          </a:solidFill>
        </p:spPr>
        <p:txBody>
          <a:bodyPr>
            <a:normAutofit fontScale="90000"/>
          </a:bodyPr>
          <a:lstStyle/>
          <a:p>
            <a:r>
              <a:rPr lang="en-GB" dirty="0">
                <a:solidFill>
                  <a:schemeClr val="tx2"/>
                </a:solidFill>
              </a:rPr>
              <a:t>Trait Model</a:t>
            </a:r>
            <a:br>
              <a:rPr lang="en-GB" dirty="0">
                <a:solidFill>
                  <a:schemeClr val="tx2"/>
                </a:solidFill>
              </a:rPr>
            </a:br>
            <a:r>
              <a:rPr lang="en-GB" sz="2000" dirty="0" err="1">
                <a:solidFill>
                  <a:schemeClr val="tx2"/>
                </a:solidFill>
              </a:rPr>
              <a:t>Petrides</a:t>
            </a:r>
            <a:endParaRPr lang="en-GB" dirty="0">
              <a:solidFill>
                <a:schemeClr val="tx2"/>
              </a:solidFill>
            </a:endParaRP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p:txBody>
          <a:bodyPr>
            <a:normAutofit/>
          </a:bodyPr>
          <a:lstStyle/>
          <a:p>
            <a:pPr marL="380990" indent="-380990">
              <a:buFont typeface="Arial" panose="020B0604020202020204" pitchFamily="34" charset="0"/>
              <a:buChar char="•"/>
            </a:pPr>
            <a:r>
              <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Model breaks from the idea that EI is based upon abilities</a:t>
            </a:r>
            <a:endParaRPr lang="en-GB" i="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838190" lvl="1" indent="-380990"/>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Argues that we have emotional self-perceptions and traits that form part of our personality</a:t>
            </a:r>
          </a:p>
          <a:p>
            <a:pPr marL="838190" lvl="1" indent="-380990"/>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Self-identified rather than scientifically measured..</a:t>
            </a:r>
          </a:p>
          <a:p>
            <a:pPr marL="838190" lvl="1" indent="-380990"/>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Could include assertiveness, self-esteem, happiness, </a:t>
            </a:r>
            <a:r>
              <a:rPr lang="en-US" sz="2400" i="1"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etc</a:t>
            </a:r>
            <a:endPar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p:txBody>
      </p:sp>
    </p:spTree>
    <p:extLst>
      <p:ext uri="{BB962C8B-B14F-4D97-AF65-F5344CB8AC3E}">
        <p14:creationId xmlns:p14="http://schemas.microsoft.com/office/powerpoint/2010/main" val="37430148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5882515" cy="760028"/>
          </a:xfrm>
          <a:solidFill>
            <a:srgbClr val="6CD5DD"/>
          </a:solidFill>
        </p:spPr>
        <p:txBody>
          <a:bodyPr>
            <a:normAutofit fontScale="90000"/>
          </a:bodyPr>
          <a:lstStyle/>
          <a:p>
            <a:r>
              <a:rPr lang="en-GB" dirty="0">
                <a:solidFill>
                  <a:schemeClr val="tx2"/>
                </a:solidFill>
              </a:rPr>
              <a:t>Trait Model</a:t>
            </a:r>
            <a:br>
              <a:rPr lang="en-GB" dirty="0">
                <a:solidFill>
                  <a:schemeClr val="tx2"/>
                </a:solidFill>
              </a:rPr>
            </a:br>
            <a:r>
              <a:rPr lang="en-GB" sz="2000" dirty="0" err="1">
                <a:solidFill>
                  <a:schemeClr val="tx2"/>
                </a:solidFill>
              </a:rPr>
              <a:t>Petrides</a:t>
            </a:r>
            <a:endParaRPr lang="en-GB" dirty="0">
              <a:solidFill>
                <a:schemeClr val="tx2"/>
              </a:solidFill>
            </a:endParaRP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p:txBody>
          <a:bodyPr>
            <a:normAutofit/>
          </a:bodyPr>
          <a:lstStyle/>
          <a:p>
            <a:pPr marL="380990" indent="-380990">
              <a:buFont typeface="Arial" panose="020B0604020202020204" pitchFamily="34" charset="0"/>
              <a:buChar char="•"/>
            </a:pPr>
            <a:r>
              <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EI based upon innate abilities</a:t>
            </a:r>
          </a:p>
          <a:p>
            <a:pPr marL="838190" lvl="1" indent="-380990"/>
            <a:r>
              <a:rPr lang="en-GB"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Rather than abilities, skills or competences, trait emotional intelligence concerns individuals’ perceptions of their own emotional world (</a:t>
            </a:r>
            <a:r>
              <a:rPr lang="en-GB" i="1"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Petrides</a:t>
            </a:r>
            <a:r>
              <a:rPr lang="en-GB"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 &amp; Furnham 2001).</a:t>
            </a:r>
          </a:p>
          <a:p>
            <a:pPr marL="380990" indent="-380990">
              <a:buFont typeface="Arial" panose="020B0604020202020204" pitchFamily="34" charset="0"/>
              <a:buChar char="•"/>
            </a:pPr>
            <a:endPar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buFont typeface="Arial" panose="020B0604020202020204" pitchFamily="34" charset="0"/>
              <a:buChar char="•"/>
            </a:pPr>
            <a:r>
              <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These perceptions can be assessed via a self-report (self-assessment) questionnaire called the </a:t>
            </a:r>
            <a:r>
              <a:rPr lang="en-GB" sz="24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Trait Emotional Intelligence Questionnaire (</a:t>
            </a:r>
            <a:r>
              <a:rPr lang="en-GB" sz="2400" b="1"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TEIQue</a:t>
            </a:r>
            <a:r>
              <a:rPr lang="en-GB" sz="24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 </a:t>
            </a:r>
            <a:r>
              <a:rPr lang="en-GB" sz="2400" b="1"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Petrides</a:t>
            </a:r>
            <a:r>
              <a:rPr lang="en-GB" sz="24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 &amp; Furnham).</a:t>
            </a:r>
          </a:p>
          <a:p>
            <a:pPr marL="380990" indent="-380990">
              <a:buFont typeface="Arial" panose="020B0604020202020204" pitchFamily="34" charset="0"/>
              <a:buChar char="•"/>
            </a:pPr>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p:txBody>
      </p:sp>
    </p:spTree>
    <p:extLst>
      <p:ext uri="{BB962C8B-B14F-4D97-AF65-F5344CB8AC3E}">
        <p14:creationId xmlns:p14="http://schemas.microsoft.com/office/powerpoint/2010/main" val="23357724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4">
                <a:shade val="45000"/>
                <a:satMod val="135000"/>
              </a:schemeClr>
              <a:prstClr val="white"/>
            </a:duotone>
            <a:extLst>
              <a:ext uri="{28A0092B-C50C-407E-A947-70E740481C1C}">
                <a14:useLocalDpi xmlns:a14="http://schemas.microsoft.com/office/drawing/2010/main"/>
              </a:ext>
            </a:extLst>
          </a:blip>
          <a:stretch>
            <a:fillRect/>
          </a:stretch>
        </p:blipFill>
        <p:spPr>
          <a:xfrm rot="7594565">
            <a:off x="-1273894" y="-1552199"/>
            <a:ext cx="4980239" cy="4980234"/>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167085" y="410235"/>
            <a:ext cx="2781433"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venir Next LT Pro"/>
                <a:ea typeface="+mn-ea"/>
                <a:cs typeface="+mn-cs"/>
              </a:rPr>
              <a:t>Trait Model</a:t>
            </a:r>
          </a:p>
        </p:txBody>
      </p:sp>
      <p:sp>
        <p:nvSpPr>
          <p:cNvPr id="8" name="Content Placeholder 7">
            <a:extLst>
              <a:ext uri="{FF2B5EF4-FFF2-40B4-BE49-F238E27FC236}">
                <a16:creationId xmlns:a16="http://schemas.microsoft.com/office/drawing/2014/main" id="{DB5F1291-5969-4347-B2FB-15DA5549B1E4}"/>
              </a:ext>
            </a:extLst>
          </p:cNvPr>
          <p:cNvSpPr>
            <a:spLocks noGrp="1"/>
          </p:cNvSpPr>
          <p:nvPr>
            <p:ph idx="1"/>
          </p:nvPr>
        </p:nvSpPr>
        <p:spPr>
          <a:xfrm>
            <a:off x="3671668" y="410235"/>
            <a:ext cx="7941212" cy="5661381"/>
          </a:xfrm>
        </p:spPr>
        <p:txBody>
          <a:bodyPr/>
          <a:lstStyle/>
          <a:p>
            <a:pPr marL="0" indent="0" algn="ctr">
              <a:buNone/>
            </a:pPr>
            <a:r>
              <a:rPr lang="en-GB" sz="2800" b="1" dirty="0" err="1">
                <a:solidFill>
                  <a:schemeClr val="tx2"/>
                </a:solidFill>
              </a:rPr>
              <a:t>TEIQue</a:t>
            </a:r>
            <a:endParaRPr lang="en-GB" sz="2800" b="1" dirty="0">
              <a:solidFill>
                <a:schemeClr val="tx2"/>
              </a:solidFill>
            </a:endParaRPr>
          </a:p>
          <a:p>
            <a:r>
              <a:rPr lang="en-GB" sz="2400" dirty="0">
                <a:solidFill>
                  <a:schemeClr val="tx2"/>
                </a:solidFill>
              </a:rPr>
              <a:t>Comprehensive coverage of emotion-related aspects of personality</a:t>
            </a:r>
          </a:p>
          <a:p>
            <a:r>
              <a:rPr lang="en-GB" sz="2400" dirty="0">
                <a:solidFill>
                  <a:schemeClr val="tx2"/>
                </a:solidFill>
              </a:rPr>
              <a:t>Trait EI measures help us to answer questions such as:</a:t>
            </a:r>
          </a:p>
          <a:p>
            <a:pPr lvl="1"/>
            <a:r>
              <a:rPr lang="en-GB" sz="2400" i="1" dirty="0">
                <a:solidFill>
                  <a:schemeClr val="tx2"/>
                </a:solidFill>
              </a:rPr>
              <a:t>How do we react under pressure?</a:t>
            </a:r>
          </a:p>
          <a:p>
            <a:pPr lvl="1"/>
            <a:r>
              <a:rPr lang="en-GB" sz="2400" i="1" dirty="0">
                <a:solidFill>
                  <a:schemeClr val="tx2"/>
                </a:solidFill>
              </a:rPr>
              <a:t>How well do we understand our own emotions?</a:t>
            </a:r>
          </a:p>
          <a:p>
            <a:pPr lvl="1"/>
            <a:r>
              <a:rPr lang="en-GB" sz="2400" i="1" dirty="0">
                <a:solidFill>
                  <a:schemeClr val="tx2"/>
                </a:solidFill>
              </a:rPr>
              <a:t>Can we control our impulses under stress?</a:t>
            </a:r>
          </a:p>
          <a:p>
            <a:pPr lvl="1"/>
            <a:r>
              <a:rPr lang="en-GB" sz="2400" i="1" dirty="0">
                <a:solidFill>
                  <a:schemeClr val="tx2"/>
                </a:solidFill>
              </a:rPr>
              <a:t>How adaptable are we?</a:t>
            </a:r>
          </a:p>
          <a:p>
            <a:pPr lvl="1"/>
            <a:r>
              <a:rPr lang="en-GB" sz="2400" i="1" dirty="0">
                <a:solidFill>
                  <a:schemeClr val="tx2"/>
                </a:solidFill>
              </a:rPr>
              <a:t>Can we cope with sudden emotional demands?</a:t>
            </a:r>
          </a:p>
          <a:p>
            <a:pPr lvl="1"/>
            <a:r>
              <a:rPr lang="en-GB" sz="2400" i="1" dirty="0">
                <a:solidFill>
                  <a:schemeClr val="tx2"/>
                </a:solidFill>
              </a:rPr>
              <a:t>Are we aware of our strengths and limitations?</a:t>
            </a:r>
            <a:endParaRPr lang="en-GB" sz="2400" dirty="0">
              <a:solidFill>
                <a:schemeClr val="tx2"/>
              </a:solidFill>
            </a:endParaRPr>
          </a:p>
        </p:txBody>
      </p:sp>
    </p:spTree>
    <p:extLst>
      <p:ext uri="{BB962C8B-B14F-4D97-AF65-F5344CB8AC3E}">
        <p14:creationId xmlns:p14="http://schemas.microsoft.com/office/powerpoint/2010/main" val="24881999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4">
                <a:shade val="45000"/>
                <a:satMod val="135000"/>
              </a:schemeClr>
              <a:prstClr val="white"/>
            </a:duotone>
            <a:extLst>
              <a:ext uri="{28A0092B-C50C-407E-A947-70E740481C1C}">
                <a14:useLocalDpi xmlns:a14="http://schemas.microsoft.com/office/drawing/2010/main"/>
              </a:ext>
            </a:extLst>
          </a:blip>
          <a:stretch>
            <a:fillRect/>
          </a:stretch>
        </p:blipFill>
        <p:spPr>
          <a:xfrm rot="7594565">
            <a:off x="-1273894" y="-1552199"/>
            <a:ext cx="4980239" cy="4980234"/>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167085" y="410235"/>
            <a:ext cx="2781433"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venir Next LT Pro"/>
                <a:ea typeface="+mn-ea"/>
                <a:cs typeface="+mn-cs"/>
              </a:rPr>
              <a:t>Trait Model</a:t>
            </a:r>
          </a:p>
        </p:txBody>
      </p:sp>
      <p:sp>
        <p:nvSpPr>
          <p:cNvPr id="8" name="Content Placeholder 7">
            <a:extLst>
              <a:ext uri="{FF2B5EF4-FFF2-40B4-BE49-F238E27FC236}">
                <a16:creationId xmlns:a16="http://schemas.microsoft.com/office/drawing/2014/main" id="{DB5F1291-5969-4347-B2FB-15DA5549B1E4}"/>
              </a:ext>
            </a:extLst>
          </p:cNvPr>
          <p:cNvSpPr>
            <a:spLocks noGrp="1"/>
          </p:cNvSpPr>
          <p:nvPr>
            <p:ph idx="1"/>
          </p:nvPr>
        </p:nvSpPr>
        <p:spPr>
          <a:xfrm>
            <a:off x="3671668" y="410235"/>
            <a:ext cx="7941212" cy="5661381"/>
          </a:xfrm>
        </p:spPr>
        <p:txBody>
          <a:bodyPr/>
          <a:lstStyle/>
          <a:p>
            <a:pPr marL="0" indent="0" algn="ctr">
              <a:buNone/>
            </a:pPr>
            <a:r>
              <a:rPr lang="en-GB" sz="2800" b="1" dirty="0" err="1">
                <a:solidFill>
                  <a:schemeClr val="tx2"/>
                </a:solidFill>
              </a:rPr>
              <a:t>TEIQue</a:t>
            </a:r>
            <a:endParaRPr lang="en-GB" sz="2800" b="1" dirty="0">
              <a:solidFill>
                <a:schemeClr val="tx2"/>
              </a:solidFill>
            </a:endParaRPr>
          </a:p>
        </p:txBody>
      </p:sp>
      <p:sp>
        <p:nvSpPr>
          <p:cNvPr id="3" name="Rectangle: Rounded Corners 2">
            <a:extLst>
              <a:ext uri="{FF2B5EF4-FFF2-40B4-BE49-F238E27FC236}">
                <a16:creationId xmlns:a16="http://schemas.microsoft.com/office/drawing/2014/main" id="{A8126A07-DC24-48D7-984A-A2FD0ADAF6EF}"/>
              </a:ext>
            </a:extLst>
          </p:cNvPr>
          <p:cNvSpPr/>
          <p:nvPr/>
        </p:nvSpPr>
        <p:spPr>
          <a:xfrm>
            <a:off x="4431779" y="1502410"/>
            <a:ext cx="2363160" cy="662151"/>
          </a:xfrm>
          <a:prstGeom prst="roundRect">
            <a:avLst/>
          </a:prstGeom>
          <a:solidFill>
            <a:schemeClr val="accent4">
              <a:lumMod val="75000"/>
            </a:schemeClr>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venir Next LT Pro Light"/>
                <a:ea typeface="+mn-ea"/>
                <a:cs typeface="+mn-cs"/>
              </a:rPr>
              <a:t>Well-being</a:t>
            </a:r>
          </a:p>
        </p:txBody>
      </p:sp>
      <p:sp>
        <p:nvSpPr>
          <p:cNvPr id="7" name="Rectangle: Rounded Corners 6">
            <a:extLst>
              <a:ext uri="{FF2B5EF4-FFF2-40B4-BE49-F238E27FC236}">
                <a16:creationId xmlns:a16="http://schemas.microsoft.com/office/drawing/2014/main" id="{0DE21297-6E37-406E-BE7A-A20F6806F7DC}"/>
              </a:ext>
            </a:extLst>
          </p:cNvPr>
          <p:cNvSpPr/>
          <p:nvPr/>
        </p:nvSpPr>
        <p:spPr>
          <a:xfrm>
            <a:off x="9077352" y="1502410"/>
            <a:ext cx="2363160" cy="662151"/>
          </a:xfrm>
          <a:prstGeom prst="roundRect">
            <a:avLst/>
          </a:prstGeom>
          <a:solidFill>
            <a:schemeClr val="accent3">
              <a:lumMod val="75000"/>
            </a:schemeClr>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venir Next LT Pro Light"/>
                <a:ea typeface="+mn-ea"/>
                <a:cs typeface="+mn-cs"/>
              </a:rPr>
              <a:t>Self-Control</a:t>
            </a:r>
          </a:p>
        </p:txBody>
      </p:sp>
      <p:sp>
        <p:nvSpPr>
          <p:cNvPr id="9" name="Rectangle: Rounded Corners 8">
            <a:extLst>
              <a:ext uri="{FF2B5EF4-FFF2-40B4-BE49-F238E27FC236}">
                <a16:creationId xmlns:a16="http://schemas.microsoft.com/office/drawing/2014/main" id="{FAEBC65F-0990-4180-BE73-82A389234A7C}"/>
              </a:ext>
            </a:extLst>
          </p:cNvPr>
          <p:cNvSpPr/>
          <p:nvPr/>
        </p:nvSpPr>
        <p:spPr>
          <a:xfrm>
            <a:off x="4431779" y="3759334"/>
            <a:ext cx="2363160" cy="662151"/>
          </a:xfrm>
          <a:prstGeom prst="roundRect">
            <a:avLst/>
          </a:prstGeom>
          <a:solidFill>
            <a:schemeClr val="accent2">
              <a:lumMod val="75000"/>
            </a:schemeClr>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venir Next LT Pro Light"/>
                <a:ea typeface="+mn-ea"/>
                <a:cs typeface="+mn-cs"/>
              </a:rPr>
              <a:t>Emotionality</a:t>
            </a:r>
          </a:p>
        </p:txBody>
      </p:sp>
      <p:sp>
        <p:nvSpPr>
          <p:cNvPr id="10" name="Rectangle: Rounded Corners 9">
            <a:extLst>
              <a:ext uri="{FF2B5EF4-FFF2-40B4-BE49-F238E27FC236}">
                <a16:creationId xmlns:a16="http://schemas.microsoft.com/office/drawing/2014/main" id="{AE7817B8-E002-4D96-89C2-47BA78C3ED6A}"/>
              </a:ext>
            </a:extLst>
          </p:cNvPr>
          <p:cNvSpPr/>
          <p:nvPr/>
        </p:nvSpPr>
        <p:spPr>
          <a:xfrm>
            <a:off x="9077352" y="3759333"/>
            <a:ext cx="2363160" cy="662151"/>
          </a:xfrm>
          <a:prstGeom prst="roundRect">
            <a:avLst/>
          </a:prstGeom>
          <a:solidFill>
            <a:srgbClr val="D0EFE6"/>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17406D"/>
                </a:solidFill>
                <a:effectLst/>
                <a:uLnTx/>
                <a:uFillTx/>
                <a:latin typeface="Avenir Next LT Pro Light"/>
                <a:ea typeface="+mn-ea"/>
                <a:cs typeface="+mn-cs"/>
              </a:rPr>
              <a:t>Sociability</a:t>
            </a:r>
          </a:p>
        </p:txBody>
      </p:sp>
      <p:sp>
        <p:nvSpPr>
          <p:cNvPr id="6" name="TextBox 5">
            <a:extLst>
              <a:ext uri="{FF2B5EF4-FFF2-40B4-BE49-F238E27FC236}">
                <a16:creationId xmlns:a16="http://schemas.microsoft.com/office/drawing/2014/main" id="{2F472BD7-BF00-4319-AB61-8FBD78A8F2A7}"/>
              </a:ext>
            </a:extLst>
          </p:cNvPr>
          <p:cNvSpPr txBox="1"/>
          <p:nvPr/>
        </p:nvSpPr>
        <p:spPr>
          <a:xfrm>
            <a:off x="3950832" y="2345233"/>
            <a:ext cx="332505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7406D"/>
                </a:solidFill>
                <a:effectLst/>
                <a:uLnTx/>
                <a:uFillTx/>
                <a:latin typeface="Avenir Next LT Pro Light"/>
                <a:ea typeface="+mn-ea"/>
                <a:cs typeface="+mn-cs"/>
              </a:rPr>
              <a:t>Represented by happiness, optimism, and self-esteem</a:t>
            </a:r>
          </a:p>
        </p:txBody>
      </p:sp>
      <p:sp>
        <p:nvSpPr>
          <p:cNvPr id="11" name="TextBox 10">
            <a:extLst>
              <a:ext uri="{FF2B5EF4-FFF2-40B4-BE49-F238E27FC236}">
                <a16:creationId xmlns:a16="http://schemas.microsoft.com/office/drawing/2014/main" id="{0DBCC153-4A73-4202-8ACD-B792F8DDDAA7}"/>
              </a:ext>
            </a:extLst>
          </p:cNvPr>
          <p:cNvSpPr txBox="1"/>
          <p:nvPr/>
        </p:nvSpPr>
        <p:spPr>
          <a:xfrm>
            <a:off x="8566990" y="2345233"/>
            <a:ext cx="3325054"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7406D"/>
                </a:solidFill>
                <a:effectLst/>
                <a:uLnTx/>
                <a:uFillTx/>
                <a:latin typeface="Avenir Next LT Pro Light"/>
                <a:ea typeface="+mn-ea"/>
                <a:cs typeface="+mn-cs"/>
              </a:rPr>
              <a:t>Represented by emotional regulation, impulse control, and stress management</a:t>
            </a:r>
          </a:p>
        </p:txBody>
      </p:sp>
      <p:sp>
        <p:nvSpPr>
          <p:cNvPr id="12" name="TextBox 11">
            <a:extLst>
              <a:ext uri="{FF2B5EF4-FFF2-40B4-BE49-F238E27FC236}">
                <a16:creationId xmlns:a16="http://schemas.microsoft.com/office/drawing/2014/main" id="{C4BB4E44-6200-4675-AFD3-BAB727298321}"/>
              </a:ext>
            </a:extLst>
          </p:cNvPr>
          <p:cNvSpPr txBox="1"/>
          <p:nvPr/>
        </p:nvSpPr>
        <p:spPr>
          <a:xfrm>
            <a:off x="3950832" y="4602157"/>
            <a:ext cx="3325054"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7406D"/>
                </a:solidFill>
                <a:effectLst/>
                <a:uLnTx/>
                <a:uFillTx/>
                <a:latin typeface="Avenir Next LT Pro Light"/>
                <a:ea typeface="+mn-ea"/>
                <a:cs typeface="+mn-cs"/>
              </a:rPr>
              <a:t>Represented by empathy, emotion perception, emotion expression, and relationships</a:t>
            </a:r>
          </a:p>
        </p:txBody>
      </p:sp>
      <p:sp>
        <p:nvSpPr>
          <p:cNvPr id="13" name="TextBox 12">
            <a:extLst>
              <a:ext uri="{FF2B5EF4-FFF2-40B4-BE49-F238E27FC236}">
                <a16:creationId xmlns:a16="http://schemas.microsoft.com/office/drawing/2014/main" id="{BA17ADDE-9759-4B1F-8FC5-0350EC6467AC}"/>
              </a:ext>
            </a:extLst>
          </p:cNvPr>
          <p:cNvSpPr txBox="1"/>
          <p:nvPr/>
        </p:nvSpPr>
        <p:spPr>
          <a:xfrm>
            <a:off x="8596405" y="4579251"/>
            <a:ext cx="3325054"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7406D"/>
                </a:solidFill>
                <a:effectLst/>
                <a:uLnTx/>
                <a:uFillTx/>
                <a:latin typeface="Avenir Next LT Pro Light"/>
                <a:ea typeface="+mn-ea"/>
                <a:cs typeface="+mn-cs"/>
              </a:rPr>
              <a:t>Represented by emotional management, assertiveness, and social awareness</a:t>
            </a:r>
          </a:p>
        </p:txBody>
      </p:sp>
      <p:sp>
        <p:nvSpPr>
          <p:cNvPr id="14" name="Rectangle: Rounded Corners 13">
            <a:extLst>
              <a:ext uri="{FF2B5EF4-FFF2-40B4-BE49-F238E27FC236}">
                <a16:creationId xmlns:a16="http://schemas.microsoft.com/office/drawing/2014/main" id="{2E214973-9956-4AC9-A601-1DC865DDEEFC}"/>
              </a:ext>
            </a:extLst>
          </p:cNvPr>
          <p:cNvSpPr/>
          <p:nvPr/>
        </p:nvSpPr>
        <p:spPr>
          <a:xfrm>
            <a:off x="674105" y="3591393"/>
            <a:ext cx="2363160" cy="662151"/>
          </a:xfrm>
          <a:prstGeom prst="roundRect">
            <a:avLst/>
          </a:prstGeom>
          <a:solidFill>
            <a:srgbClr val="4CC19E"/>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venir Next LT Pro Light"/>
                <a:ea typeface="+mn-ea"/>
                <a:cs typeface="+mn-cs"/>
              </a:rPr>
              <a:t>Adaptability </a:t>
            </a:r>
          </a:p>
        </p:txBody>
      </p:sp>
      <p:sp>
        <p:nvSpPr>
          <p:cNvPr id="15" name="Rectangle: Rounded Corners 14">
            <a:extLst>
              <a:ext uri="{FF2B5EF4-FFF2-40B4-BE49-F238E27FC236}">
                <a16:creationId xmlns:a16="http://schemas.microsoft.com/office/drawing/2014/main" id="{F9723E52-CFB1-47F3-A2E7-6573E2103194}"/>
              </a:ext>
            </a:extLst>
          </p:cNvPr>
          <p:cNvSpPr/>
          <p:nvPr/>
        </p:nvSpPr>
        <p:spPr>
          <a:xfrm>
            <a:off x="674105" y="4709840"/>
            <a:ext cx="2363160" cy="662151"/>
          </a:xfrm>
          <a:prstGeom prst="roundRect">
            <a:avLst/>
          </a:prstGeom>
          <a:solidFill>
            <a:srgbClr val="4CC19E"/>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Avenir Next LT Pro Light"/>
                <a:ea typeface="+mn-ea"/>
                <a:cs typeface="+mn-cs"/>
              </a:rPr>
              <a:t>Self-motivation</a:t>
            </a:r>
          </a:p>
        </p:txBody>
      </p:sp>
    </p:spTree>
    <p:extLst>
      <p:ext uri="{BB962C8B-B14F-4D97-AF65-F5344CB8AC3E}">
        <p14:creationId xmlns:p14="http://schemas.microsoft.com/office/powerpoint/2010/main" val="23804486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4">
                <a:shade val="45000"/>
                <a:satMod val="135000"/>
              </a:schemeClr>
              <a:prstClr val="white"/>
            </a:duotone>
            <a:extLst>
              <a:ext uri="{28A0092B-C50C-407E-A947-70E740481C1C}">
                <a14:useLocalDpi xmlns:a14="http://schemas.microsoft.com/office/drawing/2010/main"/>
              </a:ext>
            </a:extLst>
          </a:blip>
          <a:stretch>
            <a:fillRect/>
          </a:stretch>
        </p:blipFill>
        <p:spPr>
          <a:xfrm rot="7594565">
            <a:off x="-1273894" y="-1552199"/>
            <a:ext cx="4980239" cy="4980234"/>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167085" y="410235"/>
            <a:ext cx="2781433"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venir Next LT Pro"/>
                <a:ea typeface="+mn-ea"/>
                <a:cs typeface="+mn-cs"/>
              </a:rPr>
              <a:t>Trait Model</a:t>
            </a:r>
          </a:p>
        </p:txBody>
      </p:sp>
      <p:sp>
        <p:nvSpPr>
          <p:cNvPr id="8" name="Content Placeholder 7">
            <a:extLst>
              <a:ext uri="{FF2B5EF4-FFF2-40B4-BE49-F238E27FC236}">
                <a16:creationId xmlns:a16="http://schemas.microsoft.com/office/drawing/2014/main" id="{DB5F1291-5969-4347-B2FB-15DA5549B1E4}"/>
              </a:ext>
            </a:extLst>
          </p:cNvPr>
          <p:cNvSpPr>
            <a:spLocks noGrp="1"/>
          </p:cNvSpPr>
          <p:nvPr>
            <p:ph idx="1"/>
          </p:nvPr>
        </p:nvSpPr>
        <p:spPr>
          <a:xfrm>
            <a:off x="3671668" y="410235"/>
            <a:ext cx="7941212" cy="5661381"/>
          </a:xfrm>
        </p:spPr>
        <p:txBody>
          <a:bodyPr/>
          <a:lstStyle/>
          <a:p>
            <a:pPr marL="0" indent="0" algn="ctr">
              <a:buNone/>
            </a:pPr>
            <a:r>
              <a:rPr lang="en-GB" sz="2800" b="1" dirty="0">
                <a:solidFill>
                  <a:schemeClr val="tx2"/>
                </a:solidFill>
              </a:rPr>
              <a:t>Assessing Trait EI</a:t>
            </a:r>
          </a:p>
          <a:p>
            <a:pPr marL="0" indent="0" algn="ctr">
              <a:buNone/>
            </a:pPr>
            <a:endParaRPr lang="en-GB" sz="2800" b="1" dirty="0">
              <a:solidFill>
                <a:schemeClr val="tx2"/>
              </a:solidFill>
            </a:endParaRPr>
          </a:p>
          <a:p>
            <a:r>
              <a:rPr lang="en-GB" sz="2400" dirty="0">
                <a:solidFill>
                  <a:schemeClr val="tx2"/>
                </a:solidFill>
              </a:rPr>
              <a:t>Trait EI contends that there are no ‘right or wrong’ responses to questions asked</a:t>
            </a:r>
          </a:p>
          <a:p>
            <a:endParaRPr lang="en-GB" sz="2400" dirty="0">
              <a:solidFill>
                <a:schemeClr val="tx2"/>
              </a:solidFill>
            </a:endParaRPr>
          </a:p>
          <a:p>
            <a:r>
              <a:rPr lang="en-GB" sz="2400" dirty="0">
                <a:solidFill>
                  <a:schemeClr val="tx2"/>
                </a:solidFill>
              </a:rPr>
              <a:t>Possible that mood and life events, for example, can alter our perceptions and therefore EI across lifespan</a:t>
            </a:r>
          </a:p>
          <a:p>
            <a:endParaRPr lang="en-GB" sz="2400" dirty="0">
              <a:solidFill>
                <a:schemeClr val="tx2"/>
              </a:solidFill>
            </a:endParaRPr>
          </a:p>
          <a:p>
            <a:r>
              <a:rPr lang="en-GB" sz="2400" dirty="0">
                <a:solidFill>
                  <a:schemeClr val="tx2"/>
                </a:solidFill>
              </a:rPr>
              <a:t>Recognition of traits is important </a:t>
            </a:r>
          </a:p>
          <a:p>
            <a:pPr lvl="1"/>
            <a:r>
              <a:rPr lang="en-GB" sz="2400" i="1" dirty="0">
                <a:solidFill>
                  <a:schemeClr val="tx2"/>
                </a:solidFill>
              </a:rPr>
              <a:t>Behaviour and relationships</a:t>
            </a:r>
          </a:p>
        </p:txBody>
      </p:sp>
      <p:sp>
        <p:nvSpPr>
          <p:cNvPr id="6" name="Rectangle: Rounded Corners 5">
            <a:extLst>
              <a:ext uri="{FF2B5EF4-FFF2-40B4-BE49-F238E27FC236}">
                <a16:creationId xmlns:a16="http://schemas.microsoft.com/office/drawing/2014/main" id="{0F73C1C1-2836-486A-BCAD-5FCFE940E272}"/>
              </a:ext>
            </a:extLst>
          </p:cNvPr>
          <p:cNvSpPr/>
          <p:nvPr/>
        </p:nvSpPr>
        <p:spPr>
          <a:xfrm>
            <a:off x="340871" y="3569549"/>
            <a:ext cx="2781433" cy="2509207"/>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7406D"/>
                </a:solidFill>
                <a:effectLst/>
                <a:uLnTx/>
                <a:uFillTx/>
                <a:latin typeface="ff1"/>
                <a:ea typeface="+mn-ea"/>
                <a:cs typeface="+mn-cs"/>
              </a:rPr>
              <a:t>Reliability </a:t>
            </a:r>
            <a:r>
              <a:rPr kumimoji="0" lang="en-GB" sz="1800" b="0" i="0" u="none" strike="noStrike" kern="1200" cap="none" spc="0" normalizeH="0" baseline="0" noProof="0" dirty="0" err="1">
                <a:ln>
                  <a:noFill/>
                </a:ln>
                <a:solidFill>
                  <a:srgbClr val="17406D"/>
                </a:solidFill>
                <a:effectLst/>
                <a:uLnTx/>
                <a:uFillTx/>
                <a:latin typeface="ff1"/>
                <a:ea typeface="+mn-ea"/>
                <a:cs typeface="+mn-cs"/>
              </a:rPr>
              <a:t>TEIQue</a:t>
            </a:r>
            <a:endParaRPr kumimoji="0" lang="en-GB" sz="1800" b="0" i="0" u="none" strike="noStrike" kern="1200" cap="none" spc="0" normalizeH="0" baseline="0" noProof="0" dirty="0">
              <a:ln>
                <a:noFill/>
              </a:ln>
              <a:solidFill>
                <a:srgbClr val="17406D"/>
              </a:solidFill>
              <a:effectLst/>
              <a:uLnTx/>
              <a:uFillTx/>
              <a:latin typeface="ff1"/>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17406D"/>
              </a:solidFill>
              <a:effectLst/>
              <a:uLnTx/>
              <a:uFillTx/>
              <a:latin typeface="ff1"/>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7406D"/>
                </a:solidFill>
                <a:effectLst/>
                <a:uLnTx/>
                <a:uFillTx/>
                <a:latin typeface="ff1"/>
                <a:ea typeface="+mn-ea"/>
                <a:cs typeface="+mn-cs"/>
              </a:rPr>
              <a:t>Generally between .75 and .90 overall (2009 – 2021); </a:t>
            </a:r>
            <a:br>
              <a:rPr kumimoji="0" lang="en-GB" sz="1800" b="0" i="0" u="none" strike="noStrike" kern="1200" cap="none" spc="0" normalizeH="0" baseline="0" noProof="0" dirty="0">
                <a:ln>
                  <a:noFill/>
                </a:ln>
                <a:solidFill>
                  <a:srgbClr val="17406D"/>
                </a:solidFill>
                <a:effectLst/>
                <a:uLnTx/>
                <a:uFillTx/>
                <a:latin typeface="ff1"/>
                <a:ea typeface="+mn-ea"/>
                <a:cs typeface="+mn-cs"/>
              </a:rPr>
            </a:br>
            <a:r>
              <a:rPr kumimoji="0" lang="en-GB" sz="1800" b="0" i="0" u="none" strike="noStrike" kern="1200" cap="none" spc="0" normalizeH="0" baseline="0" noProof="0" dirty="0">
                <a:ln>
                  <a:noFill/>
                </a:ln>
                <a:solidFill>
                  <a:srgbClr val="17406D"/>
                </a:solidFill>
                <a:effectLst/>
                <a:uLnTx/>
                <a:uFillTx/>
                <a:latin typeface="ff1"/>
                <a:ea typeface="+mn-ea"/>
                <a:cs typeface="+mn-cs"/>
              </a:rPr>
              <a:t>some inconsistencies in sub-scale reliabilities </a:t>
            </a:r>
            <a:endParaRPr kumimoji="0" lang="en-GB" sz="1800" b="0" i="0" u="none" strike="noStrike" kern="1200" cap="none" spc="0" normalizeH="0" baseline="0" noProof="0" dirty="0">
              <a:ln>
                <a:noFill/>
              </a:ln>
              <a:solidFill>
                <a:srgbClr val="17406D"/>
              </a:solidFill>
              <a:effectLst/>
              <a:uLnTx/>
              <a:uFillTx/>
              <a:latin typeface="Avenir Next LT Pro Light"/>
              <a:ea typeface="+mn-ea"/>
              <a:cs typeface="+mn-cs"/>
            </a:endParaRPr>
          </a:p>
        </p:txBody>
      </p:sp>
    </p:spTree>
    <p:extLst>
      <p:ext uri="{BB962C8B-B14F-4D97-AF65-F5344CB8AC3E}">
        <p14:creationId xmlns:p14="http://schemas.microsoft.com/office/powerpoint/2010/main" val="352032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some paint&#10;&#10;Description automatically generated with low confidence">
            <a:extLst>
              <a:ext uri="{FF2B5EF4-FFF2-40B4-BE49-F238E27FC236}">
                <a16:creationId xmlns:a16="http://schemas.microsoft.com/office/drawing/2014/main" id="{C50F3188-F56B-4FC8-85EC-2B9B7FD60C82}"/>
              </a:ext>
            </a:extLst>
          </p:cNvPr>
          <p:cNvPicPr>
            <a:picLocks noChangeAspect="1"/>
          </p:cNvPicPr>
          <p:nvPr/>
        </p:nvPicPr>
        <p:blipFill rotWithShape="1">
          <a:blip r:embed="rId2">
            <a:alphaModFix amt="27000"/>
          </a:blip>
          <a:srcRect t="29470" r="1" b="24408"/>
          <a:stretch/>
        </p:blipFill>
        <p:spPr>
          <a:xfrm>
            <a:off x="20" y="-1"/>
            <a:ext cx="12191980" cy="6857571"/>
          </a:xfrm>
          <a:prstGeom prst="rect">
            <a:avLst/>
          </a:prstGeom>
        </p:spPr>
      </p:pic>
      <p:sp>
        <p:nvSpPr>
          <p:cNvPr id="2" name="Title 1">
            <a:extLst>
              <a:ext uri="{FF2B5EF4-FFF2-40B4-BE49-F238E27FC236}">
                <a16:creationId xmlns:a16="http://schemas.microsoft.com/office/drawing/2014/main" id="{9B9735E0-1AFE-41AA-8F34-444815030E28}"/>
              </a:ext>
            </a:extLst>
          </p:cNvPr>
          <p:cNvSpPr>
            <a:spLocks noGrp="1"/>
          </p:cNvSpPr>
          <p:nvPr>
            <p:ph type="title"/>
          </p:nvPr>
        </p:nvSpPr>
        <p:spPr>
          <a:xfrm>
            <a:off x="2209799" y="2252753"/>
            <a:ext cx="7772400" cy="1047027"/>
          </a:xfrm>
          <a:solidFill>
            <a:srgbClr val="B0E4E1"/>
          </a:solidFill>
        </p:spPr>
        <p:txBody>
          <a:bodyPr vert="horz" lIns="0" tIns="0" rIns="0" bIns="0" rtlCol="0" anchor="b">
            <a:normAutofit/>
          </a:bodyPr>
          <a:lstStyle/>
          <a:p>
            <a:pPr algn="ctr"/>
            <a:r>
              <a:rPr lang="en-US" sz="6000" dirty="0">
                <a:solidFill>
                  <a:schemeClr val="accent3">
                    <a:lumMod val="75000"/>
                  </a:schemeClr>
                </a:solidFill>
              </a:rPr>
              <a:t>Mixed Models</a:t>
            </a:r>
          </a:p>
        </p:txBody>
      </p:sp>
      <p:sp>
        <p:nvSpPr>
          <p:cNvPr id="3" name="Text Placeholder 2">
            <a:extLst>
              <a:ext uri="{FF2B5EF4-FFF2-40B4-BE49-F238E27FC236}">
                <a16:creationId xmlns:a16="http://schemas.microsoft.com/office/drawing/2014/main" id="{2BA97B88-2DE2-488D-88C3-32D644FC6BF3}"/>
              </a:ext>
            </a:extLst>
          </p:cNvPr>
          <p:cNvSpPr>
            <a:spLocks noGrp="1"/>
          </p:cNvSpPr>
          <p:nvPr>
            <p:ph type="body" idx="1"/>
          </p:nvPr>
        </p:nvSpPr>
        <p:spPr>
          <a:xfrm>
            <a:off x="2950190" y="4231205"/>
            <a:ext cx="6291618" cy="902856"/>
          </a:xfrm>
          <a:solidFill>
            <a:srgbClr val="B0E4E1"/>
          </a:solidFill>
        </p:spPr>
        <p:txBody>
          <a:bodyPr vert="horz" lIns="0" tIns="0" rIns="0" bIns="0" rtlCol="0" anchor="t">
            <a:normAutofit/>
          </a:bodyPr>
          <a:lstStyle/>
          <a:p>
            <a:pPr algn="ctr">
              <a:lnSpc>
                <a:spcPct val="150000"/>
              </a:lnSpc>
            </a:pPr>
            <a:r>
              <a:rPr lang="en-US" b="1" dirty="0">
                <a:solidFill>
                  <a:schemeClr val="accent3">
                    <a:lumMod val="75000"/>
                  </a:schemeClr>
                </a:solidFill>
              </a:rPr>
              <a:t>Goleman(1995; 2002)</a:t>
            </a:r>
          </a:p>
          <a:p>
            <a:pPr algn="ctr">
              <a:lnSpc>
                <a:spcPct val="150000"/>
              </a:lnSpc>
            </a:pPr>
            <a:r>
              <a:rPr lang="en-US" b="1" dirty="0">
                <a:solidFill>
                  <a:schemeClr val="accent3">
                    <a:lumMod val="75000"/>
                  </a:schemeClr>
                </a:solidFill>
              </a:rPr>
              <a:t>Bar-On(1997; 2005)</a:t>
            </a:r>
          </a:p>
        </p:txBody>
      </p:sp>
    </p:spTree>
    <p:extLst>
      <p:ext uri="{BB962C8B-B14F-4D97-AF65-F5344CB8AC3E}">
        <p14:creationId xmlns:p14="http://schemas.microsoft.com/office/powerpoint/2010/main" val="4758451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5882515" cy="760028"/>
          </a:xfrm>
          <a:solidFill>
            <a:srgbClr val="6CD5DD"/>
          </a:solidFill>
        </p:spPr>
        <p:txBody>
          <a:bodyPr>
            <a:normAutofit fontScale="90000"/>
          </a:bodyPr>
          <a:lstStyle/>
          <a:p>
            <a:r>
              <a:rPr lang="en-GB" dirty="0">
                <a:solidFill>
                  <a:schemeClr val="tx2"/>
                </a:solidFill>
              </a:rPr>
              <a:t>Mixed Models</a:t>
            </a:r>
            <a:br>
              <a:rPr lang="en-GB" dirty="0">
                <a:solidFill>
                  <a:schemeClr val="tx2"/>
                </a:solidFill>
              </a:rPr>
            </a:br>
            <a:r>
              <a:rPr lang="en-GB" sz="2000" dirty="0">
                <a:solidFill>
                  <a:schemeClr val="tx2"/>
                </a:solidFill>
              </a:rPr>
              <a:t>Goleman</a:t>
            </a:r>
            <a:endParaRPr lang="en-GB" dirty="0">
              <a:solidFill>
                <a:schemeClr val="tx2"/>
              </a:solidFill>
            </a:endParaRP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p:txBody>
          <a:bodyPr>
            <a:normAutofit lnSpcReduction="10000"/>
          </a:bodyPr>
          <a:lstStyle/>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EI is a combination of several different emotional intelligence qualities</a:t>
            </a:r>
          </a:p>
          <a:p>
            <a:pPr marL="838190" lvl="1" indent="-380990"/>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Skills (empathy)</a:t>
            </a:r>
          </a:p>
          <a:p>
            <a:pPr marL="838190" lvl="1" indent="-380990"/>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Traits (optimism)</a:t>
            </a:r>
          </a:p>
          <a:p>
            <a:pPr marL="838190" lvl="1" indent="-380990"/>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Other qualities; ability to read facial expressions, inspiring others</a:t>
            </a:r>
          </a:p>
          <a:p>
            <a:pPr marL="838190" lvl="1" indent="-380990"/>
            <a:endPar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Exploration of psychological basis for understanding emotion</a:t>
            </a:r>
          </a:p>
          <a:p>
            <a:pPr marL="380990" indent="-380990"/>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Focus on the amygdala</a:t>
            </a:r>
          </a:p>
          <a:p>
            <a:pPr marL="838190" lvl="1" indent="-380990"/>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Fight or flight responses; threat or challenge</a:t>
            </a:r>
          </a:p>
        </p:txBody>
      </p:sp>
    </p:spTree>
    <p:extLst>
      <p:ext uri="{BB962C8B-B14F-4D97-AF65-F5344CB8AC3E}">
        <p14:creationId xmlns:p14="http://schemas.microsoft.com/office/powerpoint/2010/main" val="10726705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rot="7594565">
            <a:off x="-1273894" y="-1552199"/>
            <a:ext cx="4980239" cy="4980234"/>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167085" y="410235"/>
            <a:ext cx="2781433"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venir Next LT Pro"/>
                <a:ea typeface="+mn-ea"/>
                <a:cs typeface="+mn-cs"/>
              </a:rPr>
              <a:t>Mixed Model</a:t>
            </a:r>
          </a:p>
        </p:txBody>
      </p:sp>
      <p:sp>
        <p:nvSpPr>
          <p:cNvPr id="8" name="Content Placeholder 7">
            <a:extLst>
              <a:ext uri="{FF2B5EF4-FFF2-40B4-BE49-F238E27FC236}">
                <a16:creationId xmlns:a16="http://schemas.microsoft.com/office/drawing/2014/main" id="{DB5F1291-5969-4347-B2FB-15DA5549B1E4}"/>
              </a:ext>
            </a:extLst>
          </p:cNvPr>
          <p:cNvSpPr>
            <a:spLocks noGrp="1"/>
          </p:cNvSpPr>
          <p:nvPr>
            <p:ph idx="1"/>
          </p:nvPr>
        </p:nvSpPr>
        <p:spPr>
          <a:xfrm>
            <a:off x="3671668" y="410235"/>
            <a:ext cx="7941212" cy="5661381"/>
          </a:xfrm>
        </p:spPr>
        <p:txBody>
          <a:bodyPr/>
          <a:lstStyle/>
          <a:p>
            <a:pPr marL="0" indent="0" algn="ctr">
              <a:buNone/>
            </a:pPr>
            <a:r>
              <a:rPr lang="en-GB" sz="2800" b="1" dirty="0">
                <a:solidFill>
                  <a:schemeClr val="tx2"/>
                </a:solidFill>
              </a:rPr>
              <a:t>Goleman (1995)</a:t>
            </a:r>
          </a:p>
          <a:p>
            <a:pPr marL="0" indent="0" algn="ctr">
              <a:buNone/>
            </a:pPr>
            <a:endParaRPr lang="en-GB" sz="2800" b="1" dirty="0">
              <a:solidFill>
                <a:schemeClr val="tx2"/>
              </a:solidFill>
            </a:endParaRPr>
          </a:p>
          <a:p>
            <a:r>
              <a:rPr lang="en-GB" sz="2400" dirty="0">
                <a:solidFill>
                  <a:schemeClr val="tx2"/>
                </a:solidFill>
              </a:rPr>
              <a:t>Developed a Four Aspect Mixed Model that draws upon </a:t>
            </a:r>
            <a:r>
              <a:rPr lang="en-GB" sz="2400" b="1" dirty="0">
                <a:solidFill>
                  <a:schemeClr val="tx2"/>
                </a:solidFill>
              </a:rPr>
              <a:t>both ability and trait EI</a:t>
            </a:r>
            <a:endParaRPr lang="en-GB" sz="2400" b="1" i="1" dirty="0">
              <a:solidFill>
                <a:schemeClr val="tx2"/>
              </a:solidFill>
            </a:endParaRPr>
          </a:p>
        </p:txBody>
      </p:sp>
      <p:graphicFrame>
        <p:nvGraphicFramePr>
          <p:cNvPr id="6" name="Diagram 5">
            <a:extLst>
              <a:ext uri="{FF2B5EF4-FFF2-40B4-BE49-F238E27FC236}">
                <a16:creationId xmlns:a16="http://schemas.microsoft.com/office/drawing/2014/main" id="{6769FEE5-27E0-48B9-8835-0B6B8AEF26F1}"/>
              </a:ext>
            </a:extLst>
          </p:cNvPr>
          <p:cNvGraphicFramePr/>
          <p:nvPr/>
        </p:nvGraphicFramePr>
        <p:xfrm>
          <a:off x="5724045" y="2303692"/>
          <a:ext cx="5888835" cy="37679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682856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rot="7594565">
            <a:off x="-1273894" y="-1552199"/>
            <a:ext cx="4980239" cy="4980234"/>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167085" y="410235"/>
            <a:ext cx="2781433"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venir Next LT Pro"/>
                <a:ea typeface="+mn-ea"/>
                <a:cs typeface="+mn-cs"/>
              </a:rPr>
              <a:t>Mixed Model</a:t>
            </a:r>
          </a:p>
        </p:txBody>
      </p:sp>
      <p:graphicFrame>
        <p:nvGraphicFramePr>
          <p:cNvPr id="2" name="Table 2">
            <a:extLst>
              <a:ext uri="{FF2B5EF4-FFF2-40B4-BE49-F238E27FC236}">
                <a16:creationId xmlns:a16="http://schemas.microsoft.com/office/drawing/2014/main" id="{4A82A269-C6B1-45C7-B411-6CAB95313ECC}"/>
              </a:ext>
            </a:extLst>
          </p:cNvPr>
          <p:cNvGraphicFramePr>
            <a:graphicFrameLocks noGrp="1"/>
          </p:cNvGraphicFramePr>
          <p:nvPr>
            <p:ph idx="1"/>
          </p:nvPr>
        </p:nvGraphicFramePr>
        <p:xfrm>
          <a:off x="1568668" y="3443498"/>
          <a:ext cx="9054664" cy="2377793"/>
        </p:xfrm>
        <a:graphic>
          <a:graphicData uri="http://schemas.openxmlformats.org/drawingml/2006/table">
            <a:tbl>
              <a:tblPr firstRow="1" bandRow="1">
                <a:tableStyleId>{2D5ABB26-0587-4C30-8999-92F81FD0307C}</a:tableStyleId>
              </a:tblPr>
              <a:tblGrid>
                <a:gridCol w="2008090">
                  <a:extLst>
                    <a:ext uri="{9D8B030D-6E8A-4147-A177-3AD203B41FA5}">
                      <a16:colId xmlns:a16="http://schemas.microsoft.com/office/drawing/2014/main" val="1703264620"/>
                    </a:ext>
                  </a:extLst>
                </a:gridCol>
                <a:gridCol w="3523287">
                  <a:extLst>
                    <a:ext uri="{9D8B030D-6E8A-4147-A177-3AD203B41FA5}">
                      <a16:colId xmlns:a16="http://schemas.microsoft.com/office/drawing/2014/main" val="2443021352"/>
                    </a:ext>
                  </a:extLst>
                </a:gridCol>
                <a:gridCol w="3523287">
                  <a:extLst>
                    <a:ext uri="{9D8B030D-6E8A-4147-A177-3AD203B41FA5}">
                      <a16:colId xmlns:a16="http://schemas.microsoft.com/office/drawing/2014/main" val="1509673495"/>
                    </a:ext>
                  </a:extLst>
                </a:gridCol>
              </a:tblGrid>
              <a:tr h="548993">
                <a:tc>
                  <a:txBody>
                    <a:bodyPr/>
                    <a:lstStyle/>
                    <a:p>
                      <a:endParaRPr lang="en-GB">
                        <a:solidFill>
                          <a:schemeClr val="tx2"/>
                        </a:solidFill>
                      </a:endParaRPr>
                    </a:p>
                  </a:txBody>
                  <a:tcPr/>
                </a:tc>
                <a:tc>
                  <a:txBody>
                    <a:bodyPr/>
                    <a:lstStyle/>
                    <a:p>
                      <a:pPr algn="ctr"/>
                      <a:r>
                        <a:rPr lang="en-GB" sz="2000" b="1" dirty="0">
                          <a:solidFill>
                            <a:schemeClr val="tx2"/>
                          </a:solidFill>
                        </a:rPr>
                        <a:t>Personal Competencies</a:t>
                      </a:r>
                    </a:p>
                  </a:txBody>
                  <a:tcPr anchor="ctr">
                    <a:lnR w="12700" cap="flat" cmpd="sng" algn="ctr">
                      <a:solidFill>
                        <a:schemeClr val="accent2">
                          <a:lumMod val="60000"/>
                          <a:lumOff val="40000"/>
                        </a:schemeClr>
                      </a:solidFill>
                      <a:prstDash val="solid"/>
                      <a:round/>
                      <a:headEnd type="none" w="med" len="med"/>
                      <a:tailEnd type="none" w="med" len="med"/>
                    </a:lnR>
                    <a:lnB w="12700" cap="flat" cmpd="sng" algn="ctr">
                      <a:solidFill>
                        <a:schemeClr val="accent2">
                          <a:lumMod val="60000"/>
                          <a:lumOff val="40000"/>
                        </a:schemeClr>
                      </a:solidFill>
                      <a:prstDash val="solid"/>
                      <a:round/>
                      <a:headEnd type="none" w="med" len="med"/>
                      <a:tailEnd type="none" w="med" len="med"/>
                    </a:lnB>
                  </a:tcPr>
                </a:tc>
                <a:tc>
                  <a:txBody>
                    <a:bodyPr/>
                    <a:lstStyle/>
                    <a:p>
                      <a:pPr algn="ctr"/>
                      <a:r>
                        <a:rPr lang="en-GB" sz="2000" b="1" dirty="0">
                          <a:solidFill>
                            <a:schemeClr val="tx2"/>
                          </a:solidFill>
                        </a:rPr>
                        <a:t>Social Competencies</a:t>
                      </a:r>
                    </a:p>
                  </a:txBody>
                  <a:tcPr anchor="ctr">
                    <a:lnL w="12700" cap="flat" cmpd="sng" algn="ctr">
                      <a:solidFill>
                        <a:schemeClr val="accent2">
                          <a:lumMod val="60000"/>
                          <a:lumOff val="40000"/>
                        </a:schemeClr>
                      </a:solidFill>
                      <a:prstDash val="solid"/>
                      <a:round/>
                      <a:headEnd type="none" w="med" len="med"/>
                      <a:tailEnd type="none" w="med" len="med"/>
                    </a:lnL>
                    <a:lnB w="12700" cap="flat" cmpd="sng" algn="ctr">
                      <a:solidFill>
                        <a:schemeClr val="accent2">
                          <a:lumMod val="60000"/>
                          <a:lumOff val="40000"/>
                        </a:schemeClr>
                      </a:solidFill>
                      <a:prstDash val="solid"/>
                      <a:round/>
                      <a:headEnd type="none" w="med" len="med"/>
                      <a:tailEnd type="none" w="med" len="med"/>
                    </a:lnB>
                  </a:tcPr>
                </a:tc>
                <a:extLst>
                  <a:ext uri="{0D108BD9-81ED-4DB2-BD59-A6C34878D82A}">
                    <a16:rowId xmlns:a16="http://schemas.microsoft.com/office/drawing/2014/main" val="2129379170"/>
                  </a:ext>
                </a:extLst>
              </a:tr>
              <a:tr h="697762">
                <a:tc>
                  <a:txBody>
                    <a:bodyPr/>
                    <a:lstStyle/>
                    <a:p>
                      <a:pPr algn="ctr"/>
                      <a:r>
                        <a:rPr lang="en-GB" sz="2000" b="1" dirty="0">
                          <a:solidFill>
                            <a:schemeClr val="tx2"/>
                          </a:solidFill>
                        </a:rPr>
                        <a:t>Recognition</a:t>
                      </a:r>
                    </a:p>
                  </a:txBody>
                  <a:tcPr anchor="ctr">
                    <a:lnR w="12700" cap="flat" cmpd="sng" algn="ctr">
                      <a:solidFill>
                        <a:schemeClr val="accent2">
                          <a:lumMod val="60000"/>
                          <a:lumOff val="40000"/>
                        </a:schemeClr>
                      </a:solidFill>
                      <a:prstDash val="solid"/>
                      <a:round/>
                      <a:headEnd type="none" w="med" len="med"/>
                      <a:tailEnd type="none" w="med" len="med"/>
                    </a:lnR>
                    <a:lnB w="12700" cap="flat" cmpd="sng" algn="ctr">
                      <a:solidFill>
                        <a:schemeClr val="accent2">
                          <a:lumMod val="60000"/>
                          <a:lumOff val="40000"/>
                        </a:schemeClr>
                      </a:solidFill>
                      <a:prstDash val="solid"/>
                      <a:round/>
                      <a:headEnd type="none" w="med" len="med"/>
                      <a:tailEnd type="none" w="med" len="med"/>
                    </a:lnB>
                  </a:tcPr>
                </a:tc>
                <a:tc>
                  <a:txBody>
                    <a:bodyPr/>
                    <a:lstStyle/>
                    <a:p>
                      <a:r>
                        <a:rPr lang="en-GB" dirty="0">
                          <a:solidFill>
                            <a:schemeClr val="tx2"/>
                          </a:solidFill>
                        </a:rPr>
                        <a:t>Self-awareness:</a:t>
                      </a:r>
                    </a:p>
                    <a:p>
                      <a:pPr marL="285750" indent="-285750">
                        <a:buFont typeface="Arial" panose="020B0604020202020204" pitchFamily="34" charset="0"/>
                        <a:buChar char="•"/>
                      </a:pPr>
                      <a:r>
                        <a:rPr lang="en-GB" dirty="0">
                          <a:solidFill>
                            <a:schemeClr val="tx2"/>
                          </a:solidFill>
                        </a:rPr>
                        <a:t>Self-confidence</a:t>
                      </a:r>
                    </a:p>
                    <a:p>
                      <a:pPr marL="285750" indent="-285750">
                        <a:buFont typeface="Arial" panose="020B0604020202020204" pitchFamily="34" charset="0"/>
                        <a:buChar char="•"/>
                      </a:pPr>
                      <a:r>
                        <a:rPr lang="en-GB" dirty="0">
                          <a:solidFill>
                            <a:schemeClr val="tx2"/>
                          </a:solidFill>
                        </a:rPr>
                        <a:t>Emotional awareness</a:t>
                      </a:r>
                    </a:p>
                  </a:txBody>
                  <a:tcP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tcPr>
                </a:tc>
                <a:tc>
                  <a:txBody>
                    <a:bodyPr/>
                    <a:lstStyle/>
                    <a:p>
                      <a:r>
                        <a:rPr lang="en-GB" dirty="0">
                          <a:solidFill>
                            <a:schemeClr val="tx2"/>
                          </a:solidFill>
                        </a:rPr>
                        <a:t>Social awareness</a:t>
                      </a:r>
                    </a:p>
                    <a:p>
                      <a:pPr marL="285750" indent="-285750">
                        <a:buFont typeface="Arial" panose="020B0604020202020204" pitchFamily="34" charset="0"/>
                        <a:buChar char="•"/>
                      </a:pPr>
                      <a:r>
                        <a:rPr lang="en-GB" dirty="0">
                          <a:solidFill>
                            <a:schemeClr val="tx2"/>
                          </a:solidFill>
                        </a:rPr>
                        <a:t>Empathy</a:t>
                      </a:r>
                    </a:p>
                    <a:p>
                      <a:pPr marL="285750" indent="-285750">
                        <a:buFont typeface="Arial" panose="020B0604020202020204" pitchFamily="34" charset="0"/>
                        <a:buChar char="•"/>
                      </a:pPr>
                      <a:r>
                        <a:rPr lang="en-GB" dirty="0">
                          <a:solidFill>
                            <a:schemeClr val="tx2"/>
                          </a:solidFill>
                        </a:rPr>
                        <a:t>Political awareness</a:t>
                      </a:r>
                    </a:p>
                  </a:txBody>
                  <a:tcP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tcPr>
                </a:tc>
                <a:extLst>
                  <a:ext uri="{0D108BD9-81ED-4DB2-BD59-A6C34878D82A}">
                    <a16:rowId xmlns:a16="http://schemas.microsoft.com/office/drawing/2014/main" val="3266690376"/>
                  </a:ext>
                </a:extLst>
              </a:tr>
              <a:tr h="507571">
                <a:tc>
                  <a:txBody>
                    <a:bodyPr/>
                    <a:lstStyle/>
                    <a:p>
                      <a:pPr algn="ctr"/>
                      <a:r>
                        <a:rPr lang="en-GB" sz="2000" b="1" dirty="0">
                          <a:solidFill>
                            <a:schemeClr val="tx2"/>
                          </a:solidFill>
                        </a:rPr>
                        <a:t>Regulation</a:t>
                      </a:r>
                    </a:p>
                  </a:txBody>
                  <a:tcPr anchor="ctr">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tcPr>
                </a:tc>
                <a:tc>
                  <a:txBody>
                    <a:bodyPr/>
                    <a:lstStyle/>
                    <a:p>
                      <a:r>
                        <a:rPr lang="en-GB" dirty="0">
                          <a:solidFill>
                            <a:schemeClr val="tx2"/>
                          </a:solidFill>
                        </a:rPr>
                        <a:t>Self-regulation</a:t>
                      </a:r>
                    </a:p>
                    <a:p>
                      <a:pPr marL="285750" indent="-285750">
                        <a:buFont typeface="Arial" panose="020B0604020202020204" pitchFamily="34" charset="0"/>
                        <a:buChar char="•"/>
                      </a:pPr>
                      <a:r>
                        <a:rPr lang="en-GB" dirty="0">
                          <a:solidFill>
                            <a:schemeClr val="tx2"/>
                          </a:solidFill>
                        </a:rPr>
                        <a:t>Self-control</a:t>
                      </a:r>
                    </a:p>
                    <a:p>
                      <a:pPr marL="285750" indent="-285750">
                        <a:buFont typeface="Arial" panose="020B0604020202020204" pitchFamily="34" charset="0"/>
                        <a:buChar char="•"/>
                      </a:pPr>
                      <a:r>
                        <a:rPr lang="en-GB" dirty="0">
                          <a:solidFill>
                            <a:schemeClr val="tx2"/>
                          </a:solidFill>
                        </a:rPr>
                        <a:t>Trustworthiness </a:t>
                      </a:r>
                    </a:p>
                  </a:txBody>
                  <a:tcP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tcPr>
                </a:tc>
                <a:tc>
                  <a:txBody>
                    <a:bodyPr/>
                    <a:lstStyle/>
                    <a:p>
                      <a:r>
                        <a:rPr lang="en-GB" dirty="0">
                          <a:solidFill>
                            <a:schemeClr val="tx2"/>
                          </a:solidFill>
                        </a:rPr>
                        <a:t>Social skills</a:t>
                      </a:r>
                    </a:p>
                    <a:p>
                      <a:pPr marL="285750" indent="-285750">
                        <a:buFont typeface="Arial" panose="020B0604020202020204" pitchFamily="34" charset="0"/>
                        <a:buChar char="•"/>
                      </a:pPr>
                      <a:r>
                        <a:rPr lang="en-GB" dirty="0">
                          <a:solidFill>
                            <a:schemeClr val="tx2"/>
                          </a:solidFill>
                        </a:rPr>
                        <a:t>Leadership</a:t>
                      </a:r>
                    </a:p>
                    <a:p>
                      <a:pPr marL="285750" indent="-285750">
                        <a:buFont typeface="Arial" panose="020B0604020202020204" pitchFamily="34" charset="0"/>
                        <a:buChar char="•"/>
                      </a:pPr>
                      <a:r>
                        <a:rPr lang="en-GB" dirty="0">
                          <a:solidFill>
                            <a:schemeClr val="tx2"/>
                          </a:solidFill>
                        </a:rPr>
                        <a:t>Teamwork </a:t>
                      </a:r>
                    </a:p>
                  </a:txBody>
                  <a:tcPr>
                    <a:lnL w="12700" cap="flat" cmpd="sng" algn="ctr">
                      <a:solidFill>
                        <a:schemeClr val="accent2">
                          <a:lumMod val="60000"/>
                          <a:lumOff val="40000"/>
                        </a:schemeClr>
                      </a:solidFill>
                      <a:prstDash val="solid"/>
                      <a:round/>
                      <a:headEnd type="none" w="med" len="med"/>
                      <a:tailEnd type="none" w="med" len="med"/>
                    </a:lnL>
                    <a:lnR w="12700" cap="flat" cmpd="sng" algn="ctr">
                      <a:solidFill>
                        <a:schemeClr val="accent2">
                          <a:lumMod val="60000"/>
                          <a:lumOff val="40000"/>
                        </a:schemeClr>
                      </a:solidFill>
                      <a:prstDash val="solid"/>
                      <a:round/>
                      <a:headEnd type="none" w="med" len="med"/>
                      <a:tailEnd type="none" w="med" len="med"/>
                    </a:lnR>
                    <a:lnT w="12700" cap="flat" cmpd="sng" algn="ctr">
                      <a:solidFill>
                        <a:schemeClr val="accent2">
                          <a:lumMod val="60000"/>
                          <a:lumOff val="40000"/>
                        </a:schemeClr>
                      </a:solidFill>
                      <a:prstDash val="solid"/>
                      <a:round/>
                      <a:headEnd type="none" w="med" len="med"/>
                      <a:tailEnd type="none" w="med" len="med"/>
                    </a:lnT>
                    <a:lnB w="12700" cap="flat" cmpd="sng" algn="ctr">
                      <a:solidFill>
                        <a:schemeClr val="accent2">
                          <a:lumMod val="60000"/>
                          <a:lumOff val="40000"/>
                        </a:schemeClr>
                      </a:solidFill>
                      <a:prstDash val="solid"/>
                      <a:round/>
                      <a:headEnd type="none" w="med" len="med"/>
                      <a:tailEnd type="none" w="med" len="med"/>
                    </a:lnB>
                  </a:tcPr>
                </a:tc>
                <a:extLst>
                  <a:ext uri="{0D108BD9-81ED-4DB2-BD59-A6C34878D82A}">
                    <a16:rowId xmlns:a16="http://schemas.microsoft.com/office/drawing/2014/main" val="338858438"/>
                  </a:ext>
                </a:extLst>
              </a:tr>
            </a:tbl>
          </a:graphicData>
        </a:graphic>
      </p:graphicFrame>
      <p:graphicFrame>
        <p:nvGraphicFramePr>
          <p:cNvPr id="7" name="Diagram 6">
            <a:extLst>
              <a:ext uri="{FF2B5EF4-FFF2-40B4-BE49-F238E27FC236}">
                <a16:creationId xmlns:a16="http://schemas.microsoft.com/office/drawing/2014/main" id="{51A7589D-441D-4520-AE35-AAF1FB764FE5}"/>
              </a:ext>
            </a:extLst>
          </p:cNvPr>
          <p:cNvGraphicFramePr/>
          <p:nvPr/>
        </p:nvGraphicFramePr>
        <p:xfrm>
          <a:off x="7134218" y="304412"/>
          <a:ext cx="5279059" cy="24996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11" name="Straight Arrow Connector 10">
            <a:extLst>
              <a:ext uri="{FF2B5EF4-FFF2-40B4-BE49-F238E27FC236}">
                <a16:creationId xmlns:a16="http://schemas.microsoft.com/office/drawing/2014/main" id="{1B9F2BC4-B764-479B-86B5-7C50676C8E97}"/>
              </a:ext>
            </a:extLst>
          </p:cNvPr>
          <p:cNvCxnSpPr>
            <a:cxnSpLocks/>
          </p:cNvCxnSpPr>
          <p:nvPr/>
        </p:nvCxnSpPr>
        <p:spPr>
          <a:xfrm flipH="1">
            <a:off x="7283669" y="2319723"/>
            <a:ext cx="1252133" cy="9279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Rectangle: Rounded Corners 14">
            <a:extLst>
              <a:ext uri="{FF2B5EF4-FFF2-40B4-BE49-F238E27FC236}">
                <a16:creationId xmlns:a16="http://schemas.microsoft.com/office/drawing/2014/main" id="{968DF13D-78BD-4100-BF3F-F9F46BD1F3B4}"/>
              </a:ext>
            </a:extLst>
          </p:cNvPr>
          <p:cNvSpPr/>
          <p:nvPr/>
        </p:nvSpPr>
        <p:spPr>
          <a:xfrm>
            <a:off x="4050758" y="924341"/>
            <a:ext cx="2664372" cy="1119351"/>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white"/>
                </a:solidFill>
                <a:effectLst/>
                <a:uLnTx/>
                <a:uFillTx/>
                <a:latin typeface="Avenir Next LT Pro Light"/>
                <a:ea typeface="+mn-ea"/>
                <a:cs typeface="+mn-cs"/>
              </a:rPr>
              <a:t>Emotional and Social Competence Inventory (ESCI)</a:t>
            </a:r>
            <a:endParaRPr kumimoji="0" lang="en-GB" sz="1800" b="1" i="0" u="none" strike="noStrike" kern="1200" cap="none" spc="0" normalizeH="0" baseline="0" noProof="0" dirty="0">
              <a:ln>
                <a:noFill/>
              </a:ln>
              <a:solidFill>
                <a:prstClr val="white"/>
              </a:solidFill>
              <a:effectLst/>
              <a:uLnTx/>
              <a:uFillTx/>
              <a:latin typeface="Avenir Next LT Pro Light"/>
              <a:ea typeface="+mn-ea"/>
              <a:cs typeface="+mn-cs"/>
            </a:endParaRPr>
          </a:p>
        </p:txBody>
      </p:sp>
    </p:spTree>
    <p:extLst>
      <p:ext uri="{BB962C8B-B14F-4D97-AF65-F5344CB8AC3E}">
        <p14:creationId xmlns:p14="http://schemas.microsoft.com/office/powerpoint/2010/main" val="2788914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D39D7AFB-9C6C-264B-92D3-64662BCA5F74}"/>
              </a:ext>
            </a:extLst>
          </p:cNvPr>
          <p:cNvSpPr>
            <a:spLocks noChangeArrowheads="1"/>
          </p:cNvSpPr>
          <p:nvPr/>
        </p:nvSpPr>
        <p:spPr bwMode="auto">
          <a:xfrm>
            <a:off x="-976259" y="-408608"/>
            <a:ext cx="7072260" cy="7049848"/>
          </a:xfrm>
          <a:custGeom>
            <a:avLst/>
            <a:gdLst>
              <a:gd name="T0" fmla="*/ 18399 w 19740"/>
              <a:gd name="T1" fmla="*/ 6795 h 7409"/>
              <a:gd name="T2" fmla="*/ 18269 w 19740"/>
              <a:gd name="T3" fmla="*/ 6603 h 7409"/>
              <a:gd name="T4" fmla="*/ 18076 w 19740"/>
              <a:gd name="T5" fmla="*/ 6462 h 7409"/>
              <a:gd name="T6" fmla="*/ 19599 w 19740"/>
              <a:gd name="T7" fmla="*/ 6125 h 7409"/>
              <a:gd name="T8" fmla="*/ 18383 w 19740"/>
              <a:gd name="T9" fmla="*/ 6140 h 7409"/>
              <a:gd name="T10" fmla="*/ 19308 w 19740"/>
              <a:gd name="T11" fmla="*/ 5901 h 7409"/>
              <a:gd name="T12" fmla="*/ 18742 w 19740"/>
              <a:gd name="T13" fmla="*/ 5839 h 7409"/>
              <a:gd name="T14" fmla="*/ 18175 w 19740"/>
              <a:gd name="T15" fmla="*/ 5756 h 7409"/>
              <a:gd name="T16" fmla="*/ 16861 w 19740"/>
              <a:gd name="T17" fmla="*/ 5631 h 7409"/>
              <a:gd name="T18" fmla="*/ 18206 w 19740"/>
              <a:gd name="T19" fmla="*/ 5439 h 7409"/>
              <a:gd name="T20" fmla="*/ 17515 w 19740"/>
              <a:gd name="T21" fmla="*/ 5340 h 7409"/>
              <a:gd name="T22" fmla="*/ 18300 w 19740"/>
              <a:gd name="T23" fmla="*/ 5039 h 7409"/>
              <a:gd name="T24" fmla="*/ 18991 w 19740"/>
              <a:gd name="T25" fmla="*/ 4748 h 7409"/>
              <a:gd name="T26" fmla="*/ 17500 w 19740"/>
              <a:gd name="T27" fmla="*/ 4623 h 7409"/>
              <a:gd name="T28" fmla="*/ 16892 w 19740"/>
              <a:gd name="T29" fmla="*/ 4493 h 7409"/>
              <a:gd name="T30" fmla="*/ 18591 w 19740"/>
              <a:gd name="T31" fmla="*/ 4187 h 7409"/>
              <a:gd name="T32" fmla="*/ 18799 w 19740"/>
              <a:gd name="T33" fmla="*/ 3948 h 7409"/>
              <a:gd name="T34" fmla="*/ 17344 w 19740"/>
              <a:gd name="T35" fmla="*/ 3823 h 7409"/>
              <a:gd name="T36" fmla="*/ 18575 w 19740"/>
              <a:gd name="T37" fmla="*/ 3549 h 7409"/>
              <a:gd name="T38" fmla="*/ 17375 w 19740"/>
              <a:gd name="T39" fmla="*/ 3549 h 7409"/>
              <a:gd name="T40" fmla="*/ 15915 w 19740"/>
              <a:gd name="T41" fmla="*/ 3341 h 7409"/>
              <a:gd name="T42" fmla="*/ 16315 w 19740"/>
              <a:gd name="T43" fmla="*/ 3102 h 7409"/>
              <a:gd name="T44" fmla="*/ 15998 w 19740"/>
              <a:gd name="T45" fmla="*/ 2910 h 7409"/>
              <a:gd name="T46" fmla="*/ 15972 w 19740"/>
              <a:gd name="T47" fmla="*/ 2795 h 7409"/>
              <a:gd name="T48" fmla="*/ 15452 w 19740"/>
              <a:gd name="T49" fmla="*/ 2639 h 7409"/>
              <a:gd name="T50" fmla="*/ 10412 w 19740"/>
              <a:gd name="T51" fmla="*/ 431 h 7409"/>
              <a:gd name="T52" fmla="*/ 9582 w 19740"/>
              <a:gd name="T53" fmla="*/ 255 h 7409"/>
              <a:gd name="T54" fmla="*/ 9103 w 19740"/>
              <a:gd name="T55" fmla="*/ 447 h 7409"/>
              <a:gd name="T56" fmla="*/ 14429 w 19740"/>
              <a:gd name="T57" fmla="*/ 3149 h 7409"/>
              <a:gd name="T58" fmla="*/ 8158 w 19740"/>
              <a:gd name="T59" fmla="*/ 270 h 7409"/>
              <a:gd name="T60" fmla="*/ 8095 w 19740"/>
              <a:gd name="T61" fmla="*/ 556 h 7409"/>
              <a:gd name="T62" fmla="*/ 8667 w 19740"/>
              <a:gd name="T63" fmla="*/ 992 h 7409"/>
              <a:gd name="T64" fmla="*/ 6957 w 19740"/>
              <a:gd name="T65" fmla="*/ 748 h 7409"/>
              <a:gd name="T66" fmla="*/ 8459 w 19740"/>
              <a:gd name="T67" fmla="*/ 1247 h 7409"/>
              <a:gd name="T68" fmla="*/ 8766 w 19740"/>
              <a:gd name="T69" fmla="*/ 1502 h 7409"/>
              <a:gd name="T70" fmla="*/ 9467 w 19740"/>
              <a:gd name="T71" fmla="*/ 1933 h 7409"/>
              <a:gd name="T72" fmla="*/ 7404 w 19740"/>
              <a:gd name="T73" fmla="*/ 1439 h 7409"/>
              <a:gd name="T74" fmla="*/ 6781 w 19740"/>
              <a:gd name="T75" fmla="*/ 1408 h 7409"/>
              <a:gd name="T76" fmla="*/ 7565 w 19740"/>
              <a:gd name="T77" fmla="*/ 1855 h 7409"/>
              <a:gd name="T78" fmla="*/ 6350 w 19740"/>
              <a:gd name="T79" fmla="*/ 1886 h 7409"/>
              <a:gd name="T80" fmla="*/ 7295 w 19740"/>
              <a:gd name="T81" fmla="*/ 2255 h 7409"/>
              <a:gd name="T82" fmla="*/ 6251 w 19740"/>
              <a:gd name="T83" fmla="*/ 2224 h 7409"/>
              <a:gd name="T84" fmla="*/ 9327 w 19740"/>
              <a:gd name="T85" fmla="*/ 3263 h 7409"/>
              <a:gd name="T86" fmla="*/ 1694 w 19740"/>
              <a:gd name="T87" fmla="*/ 2624 h 7409"/>
              <a:gd name="T88" fmla="*/ 4588 w 19740"/>
              <a:gd name="T89" fmla="*/ 2416 h 7409"/>
              <a:gd name="T90" fmla="*/ 7659 w 19740"/>
              <a:gd name="T91" fmla="*/ 2972 h 7409"/>
              <a:gd name="T92" fmla="*/ 478 w 19740"/>
              <a:gd name="T93" fmla="*/ 3372 h 7409"/>
              <a:gd name="T94" fmla="*/ 441 w 19740"/>
              <a:gd name="T95" fmla="*/ 3776 h 7409"/>
              <a:gd name="T96" fmla="*/ 171 w 19740"/>
              <a:gd name="T97" fmla="*/ 4270 h 7409"/>
              <a:gd name="T98" fmla="*/ 5149 w 19740"/>
              <a:gd name="T99" fmla="*/ 4093 h 7409"/>
              <a:gd name="T100" fmla="*/ 7342 w 19740"/>
              <a:gd name="T101" fmla="*/ 4332 h 7409"/>
              <a:gd name="T102" fmla="*/ 9181 w 19740"/>
              <a:gd name="T103" fmla="*/ 5023 h 7409"/>
              <a:gd name="T104" fmla="*/ 13358 w 19740"/>
              <a:gd name="T105" fmla="*/ 7086 h 7409"/>
              <a:gd name="T106" fmla="*/ 15198 w 19740"/>
              <a:gd name="T107" fmla="*/ 7263 h 7409"/>
              <a:gd name="T108" fmla="*/ 14429 w 19740"/>
              <a:gd name="T109" fmla="*/ 7133 h 7409"/>
              <a:gd name="T110" fmla="*/ 18175 w 19740"/>
              <a:gd name="T111" fmla="*/ 7117 h 7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9740" h="7409">
                <a:moveTo>
                  <a:pt x="19693" y="6795"/>
                </a:moveTo>
                <a:lnTo>
                  <a:pt x="19693" y="6795"/>
                </a:lnTo>
                <a:cubicBezTo>
                  <a:pt x="19672" y="6779"/>
                  <a:pt x="19168" y="6878"/>
                  <a:pt x="19422" y="6795"/>
                </a:cubicBezTo>
                <a:cubicBezTo>
                  <a:pt x="19568" y="6748"/>
                  <a:pt x="19194" y="6779"/>
                  <a:pt x="19100" y="6779"/>
                </a:cubicBezTo>
                <a:cubicBezTo>
                  <a:pt x="19053" y="6785"/>
                  <a:pt x="18986" y="6795"/>
                  <a:pt x="18991" y="6764"/>
                </a:cubicBezTo>
                <a:cubicBezTo>
                  <a:pt x="18986" y="6785"/>
                  <a:pt x="19084" y="6727"/>
                  <a:pt x="19100" y="6732"/>
                </a:cubicBezTo>
                <a:cubicBezTo>
                  <a:pt x="19022" y="6712"/>
                  <a:pt x="18887" y="6743"/>
                  <a:pt x="18799" y="6748"/>
                </a:cubicBezTo>
                <a:cubicBezTo>
                  <a:pt x="18700" y="6759"/>
                  <a:pt x="18529" y="6816"/>
                  <a:pt x="18399" y="6795"/>
                </a:cubicBezTo>
                <a:cubicBezTo>
                  <a:pt x="18310" y="6785"/>
                  <a:pt x="18549" y="6759"/>
                  <a:pt x="18591" y="6748"/>
                </a:cubicBezTo>
                <a:cubicBezTo>
                  <a:pt x="18627" y="6743"/>
                  <a:pt x="18762" y="6727"/>
                  <a:pt x="18560" y="6732"/>
                </a:cubicBezTo>
                <a:cubicBezTo>
                  <a:pt x="18331" y="6743"/>
                  <a:pt x="18316" y="6759"/>
                  <a:pt x="18160" y="6748"/>
                </a:cubicBezTo>
                <a:cubicBezTo>
                  <a:pt x="18149" y="6748"/>
                  <a:pt x="17588" y="6759"/>
                  <a:pt x="17915" y="6732"/>
                </a:cubicBezTo>
                <a:cubicBezTo>
                  <a:pt x="18097" y="6717"/>
                  <a:pt x="18570" y="6681"/>
                  <a:pt x="18783" y="6639"/>
                </a:cubicBezTo>
                <a:cubicBezTo>
                  <a:pt x="18840" y="6623"/>
                  <a:pt x="18929" y="6629"/>
                  <a:pt x="18799" y="6623"/>
                </a:cubicBezTo>
                <a:cubicBezTo>
                  <a:pt x="18710" y="6613"/>
                  <a:pt x="18523" y="6629"/>
                  <a:pt x="18430" y="6623"/>
                </a:cubicBezTo>
                <a:cubicBezTo>
                  <a:pt x="18388" y="6618"/>
                  <a:pt x="18009" y="6644"/>
                  <a:pt x="18269" y="6603"/>
                </a:cubicBezTo>
                <a:cubicBezTo>
                  <a:pt x="18279" y="6603"/>
                  <a:pt x="18357" y="6603"/>
                  <a:pt x="18316" y="6587"/>
                </a:cubicBezTo>
                <a:cubicBezTo>
                  <a:pt x="18180" y="6545"/>
                  <a:pt x="18045" y="6649"/>
                  <a:pt x="17936" y="6603"/>
                </a:cubicBezTo>
                <a:cubicBezTo>
                  <a:pt x="17936" y="6623"/>
                  <a:pt x="17910" y="6613"/>
                  <a:pt x="17936" y="6603"/>
                </a:cubicBezTo>
                <a:cubicBezTo>
                  <a:pt x="18414" y="6535"/>
                  <a:pt x="19027" y="6483"/>
                  <a:pt x="19568" y="6395"/>
                </a:cubicBezTo>
                <a:cubicBezTo>
                  <a:pt x="19568" y="6395"/>
                  <a:pt x="19687" y="6369"/>
                  <a:pt x="19677" y="6364"/>
                </a:cubicBezTo>
                <a:cubicBezTo>
                  <a:pt x="19640" y="6332"/>
                  <a:pt x="19459" y="6405"/>
                  <a:pt x="19500" y="6348"/>
                </a:cubicBezTo>
                <a:cubicBezTo>
                  <a:pt x="19131" y="6348"/>
                  <a:pt x="18674" y="6457"/>
                  <a:pt x="18238" y="6478"/>
                </a:cubicBezTo>
                <a:cubicBezTo>
                  <a:pt x="18227" y="6478"/>
                  <a:pt x="18066" y="6483"/>
                  <a:pt x="18076" y="6462"/>
                </a:cubicBezTo>
                <a:cubicBezTo>
                  <a:pt x="18087" y="6447"/>
                  <a:pt x="18555" y="6421"/>
                  <a:pt x="18607" y="6416"/>
                </a:cubicBezTo>
                <a:cubicBezTo>
                  <a:pt x="18747" y="6395"/>
                  <a:pt x="18970" y="6379"/>
                  <a:pt x="19100" y="6348"/>
                </a:cubicBezTo>
                <a:cubicBezTo>
                  <a:pt x="19121" y="6343"/>
                  <a:pt x="19152" y="6312"/>
                  <a:pt x="19199" y="6301"/>
                </a:cubicBezTo>
                <a:cubicBezTo>
                  <a:pt x="19272" y="6281"/>
                  <a:pt x="19417" y="6281"/>
                  <a:pt x="19531" y="6254"/>
                </a:cubicBezTo>
                <a:cubicBezTo>
                  <a:pt x="19693" y="6218"/>
                  <a:pt x="19557" y="6254"/>
                  <a:pt x="19453" y="6223"/>
                </a:cubicBezTo>
                <a:cubicBezTo>
                  <a:pt x="19402" y="6203"/>
                  <a:pt x="19511" y="6197"/>
                  <a:pt x="19422" y="6187"/>
                </a:cubicBezTo>
                <a:cubicBezTo>
                  <a:pt x="19427" y="6192"/>
                  <a:pt x="19256" y="6229"/>
                  <a:pt x="19277" y="6187"/>
                </a:cubicBezTo>
                <a:cubicBezTo>
                  <a:pt x="19282" y="6182"/>
                  <a:pt x="19589" y="6166"/>
                  <a:pt x="19599" y="6125"/>
                </a:cubicBezTo>
                <a:cubicBezTo>
                  <a:pt x="19599" y="6125"/>
                  <a:pt x="19526" y="6125"/>
                  <a:pt x="19516" y="6125"/>
                </a:cubicBezTo>
                <a:cubicBezTo>
                  <a:pt x="19480" y="6114"/>
                  <a:pt x="19542" y="6099"/>
                  <a:pt x="19485" y="6094"/>
                </a:cubicBezTo>
                <a:cubicBezTo>
                  <a:pt x="19370" y="6078"/>
                  <a:pt x="19136" y="6114"/>
                  <a:pt x="18991" y="6125"/>
                </a:cubicBezTo>
                <a:cubicBezTo>
                  <a:pt x="18726" y="6145"/>
                  <a:pt x="18544" y="6197"/>
                  <a:pt x="18284" y="6208"/>
                </a:cubicBezTo>
                <a:cubicBezTo>
                  <a:pt x="18051" y="6208"/>
                  <a:pt x="18549" y="6145"/>
                  <a:pt x="18591" y="6140"/>
                </a:cubicBezTo>
                <a:cubicBezTo>
                  <a:pt x="18710" y="6130"/>
                  <a:pt x="18768" y="6135"/>
                  <a:pt x="18960" y="6094"/>
                </a:cubicBezTo>
                <a:cubicBezTo>
                  <a:pt x="18871" y="6078"/>
                  <a:pt x="18778" y="6114"/>
                  <a:pt x="18669" y="6125"/>
                </a:cubicBezTo>
                <a:cubicBezTo>
                  <a:pt x="18570" y="6135"/>
                  <a:pt x="18419" y="6166"/>
                  <a:pt x="18383" y="6140"/>
                </a:cubicBezTo>
                <a:cubicBezTo>
                  <a:pt x="18393" y="6145"/>
                  <a:pt x="18419" y="6094"/>
                  <a:pt x="18414" y="6094"/>
                </a:cubicBezTo>
                <a:cubicBezTo>
                  <a:pt x="18305" y="6083"/>
                  <a:pt x="18373" y="6119"/>
                  <a:pt x="18316" y="6125"/>
                </a:cubicBezTo>
                <a:cubicBezTo>
                  <a:pt x="18227" y="6135"/>
                  <a:pt x="17915" y="6130"/>
                  <a:pt x="17822" y="6140"/>
                </a:cubicBezTo>
                <a:cubicBezTo>
                  <a:pt x="17728" y="6151"/>
                  <a:pt x="17552" y="6151"/>
                  <a:pt x="17760" y="6125"/>
                </a:cubicBezTo>
                <a:cubicBezTo>
                  <a:pt x="17832" y="6119"/>
                  <a:pt x="17941" y="6109"/>
                  <a:pt x="18030" y="6094"/>
                </a:cubicBezTo>
                <a:cubicBezTo>
                  <a:pt x="18045" y="6088"/>
                  <a:pt x="18035" y="6067"/>
                  <a:pt x="18061" y="6062"/>
                </a:cubicBezTo>
                <a:cubicBezTo>
                  <a:pt x="18253" y="6005"/>
                  <a:pt x="18430" y="6036"/>
                  <a:pt x="18752" y="5995"/>
                </a:cubicBezTo>
                <a:cubicBezTo>
                  <a:pt x="18882" y="5979"/>
                  <a:pt x="19183" y="5927"/>
                  <a:pt x="19308" y="5901"/>
                </a:cubicBezTo>
                <a:cubicBezTo>
                  <a:pt x="19485" y="5865"/>
                  <a:pt x="19220" y="5907"/>
                  <a:pt x="19069" y="5901"/>
                </a:cubicBezTo>
                <a:cubicBezTo>
                  <a:pt x="19012" y="5901"/>
                  <a:pt x="18908" y="5870"/>
                  <a:pt x="18845" y="5870"/>
                </a:cubicBezTo>
                <a:cubicBezTo>
                  <a:pt x="18716" y="5870"/>
                  <a:pt x="18560" y="5927"/>
                  <a:pt x="18399" y="5917"/>
                </a:cubicBezTo>
                <a:cubicBezTo>
                  <a:pt x="18258" y="5907"/>
                  <a:pt x="18477" y="5891"/>
                  <a:pt x="18508" y="5886"/>
                </a:cubicBezTo>
                <a:cubicBezTo>
                  <a:pt x="18560" y="5880"/>
                  <a:pt x="18601" y="5901"/>
                  <a:pt x="18653" y="5870"/>
                </a:cubicBezTo>
                <a:cubicBezTo>
                  <a:pt x="18570" y="5886"/>
                  <a:pt x="18632" y="5818"/>
                  <a:pt x="18653" y="5870"/>
                </a:cubicBezTo>
                <a:cubicBezTo>
                  <a:pt x="18716" y="5880"/>
                  <a:pt x="18773" y="5860"/>
                  <a:pt x="18783" y="5854"/>
                </a:cubicBezTo>
                <a:cubicBezTo>
                  <a:pt x="18788" y="5849"/>
                  <a:pt x="18762" y="5844"/>
                  <a:pt x="18742" y="5839"/>
                </a:cubicBezTo>
                <a:cubicBezTo>
                  <a:pt x="18716" y="5844"/>
                  <a:pt x="18700" y="5844"/>
                  <a:pt x="18700" y="5839"/>
                </a:cubicBezTo>
                <a:cubicBezTo>
                  <a:pt x="18705" y="5834"/>
                  <a:pt x="18721" y="5834"/>
                  <a:pt x="18742" y="5839"/>
                </a:cubicBezTo>
                <a:cubicBezTo>
                  <a:pt x="18830" y="5834"/>
                  <a:pt x="19027" y="5792"/>
                  <a:pt x="19007" y="5771"/>
                </a:cubicBezTo>
                <a:cubicBezTo>
                  <a:pt x="19012" y="5782"/>
                  <a:pt x="18747" y="5782"/>
                  <a:pt x="18669" y="5787"/>
                </a:cubicBezTo>
                <a:cubicBezTo>
                  <a:pt x="18560" y="5797"/>
                  <a:pt x="18388" y="5849"/>
                  <a:pt x="18238" y="5839"/>
                </a:cubicBezTo>
                <a:cubicBezTo>
                  <a:pt x="18108" y="5829"/>
                  <a:pt x="18341" y="5808"/>
                  <a:pt x="18367" y="5808"/>
                </a:cubicBezTo>
                <a:cubicBezTo>
                  <a:pt x="18404" y="5803"/>
                  <a:pt x="18440" y="5823"/>
                  <a:pt x="18477" y="5787"/>
                </a:cubicBezTo>
                <a:cubicBezTo>
                  <a:pt x="18419" y="5803"/>
                  <a:pt x="17957" y="5818"/>
                  <a:pt x="18175" y="5756"/>
                </a:cubicBezTo>
                <a:cubicBezTo>
                  <a:pt x="18217" y="5745"/>
                  <a:pt x="18326" y="5709"/>
                  <a:pt x="18367" y="5693"/>
                </a:cubicBezTo>
                <a:cubicBezTo>
                  <a:pt x="18362" y="5693"/>
                  <a:pt x="18388" y="5657"/>
                  <a:pt x="18414" y="5657"/>
                </a:cubicBezTo>
                <a:cubicBezTo>
                  <a:pt x="18305" y="5631"/>
                  <a:pt x="17702" y="5709"/>
                  <a:pt x="17567" y="5709"/>
                </a:cubicBezTo>
                <a:cubicBezTo>
                  <a:pt x="17391" y="5709"/>
                  <a:pt x="17193" y="5678"/>
                  <a:pt x="17006" y="5693"/>
                </a:cubicBezTo>
                <a:cubicBezTo>
                  <a:pt x="16975" y="5693"/>
                  <a:pt x="16699" y="5683"/>
                  <a:pt x="16674" y="5678"/>
                </a:cubicBezTo>
                <a:cubicBezTo>
                  <a:pt x="16694" y="5683"/>
                  <a:pt x="16871" y="5673"/>
                  <a:pt x="16829" y="5662"/>
                </a:cubicBezTo>
                <a:cubicBezTo>
                  <a:pt x="16855" y="5673"/>
                  <a:pt x="16362" y="5647"/>
                  <a:pt x="16367" y="5647"/>
                </a:cubicBezTo>
                <a:cubicBezTo>
                  <a:pt x="16388" y="5626"/>
                  <a:pt x="16840" y="5631"/>
                  <a:pt x="16861" y="5631"/>
                </a:cubicBezTo>
                <a:cubicBezTo>
                  <a:pt x="16980" y="5621"/>
                  <a:pt x="17016" y="5636"/>
                  <a:pt x="17152" y="5631"/>
                </a:cubicBezTo>
                <a:cubicBezTo>
                  <a:pt x="17474" y="5616"/>
                  <a:pt x="16970" y="5616"/>
                  <a:pt x="16861" y="5616"/>
                </a:cubicBezTo>
                <a:cubicBezTo>
                  <a:pt x="16834" y="5616"/>
                  <a:pt x="16601" y="5605"/>
                  <a:pt x="16606" y="5595"/>
                </a:cubicBezTo>
                <a:cubicBezTo>
                  <a:pt x="16627" y="5574"/>
                  <a:pt x="17053" y="5589"/>
                  <a:pt x="17136" y="5579"/>
                </a:cubicBezTo>
                <a:cubicBezTo>
                  <a:pt x="17167" y="5579"/>
                  <a:pt x="17188" y="5558"/>
                  <a:pt x="17229" y="5548"/>
                </a:cubicBezTo>
                <a:cubicBezTo>
                  <a:pt x="17453" y="5517"/>
                  <a:pt x="17832" y="5522"/>
                  <a:pt x="18076" y="5501"/>
                </a:cubicBezTo>
                <a:cubicBezTo>
                  <a:pt x="18274" y="5486"/>
                  <a:pt x="17910" y="5506"/>
                  <a:pt x="17936" y="5454"/>
                </a:cubicBezTo>
                <a:cubicBezTo>
                  <a:pt x="17936" y="5449"/>
                  <a:pt x="18201" y="5439"/>
                  <a:pt x="18206" y="5439"/>
                </a:cubicBezTo>
                <a:cubicBezTo>
                  <a:pt x="18362" y="5423"/>
                  <a:pt x="18555" y="5397"/>
                  <a:pt x="18716" y="5371"/>
                </a:cubicBezTo>
                <a:cubicBezTo>
                  <a:pt x="18804" y="5361"/>
                  <a:pt x="18955" y="5376"/>
                  <a:pt x="18923" y="5309"/>
                </a:cubicBezTo>
                <a:cubicBezTo>
                  <a:pt x="18903" y="5262"/>
                  <a:pt x="18378" y="5335"/>
                  <a:pt x="18284" y="5340"/>
                </a:cubicBezTo>
                <a:cubicBezTo>
                  <a:pt x="18160" y="5351"/>
                  <a:pt x="17910" y="5371"/>
                  <a:pt x="17837" y="5371"/>
                </a:cubicBezTo>
                <a:cubicBezTo>
                  <a:pt x="17775" y="5376"/>
                  <a:pt x="17583" y="5397"/>
                  <a:pt x="17505" y="5387"/>
                </a:cubicBezTo>
                <a:cubicBezTo>
                  <a:pt x="17494" y="5387"/>
                  <a:pt x="17479" y="5387"/>
                  <a:pt x="17469" y="5371"/>
                </a:cubicBezTo>
                <a:cubicBezTo>
                  <a:pt x="17474" y="5382"/>
                  <a:pt x="17489" y="5382"/>
                  <a:pt x="17505" y="5387"/>
                </a:cubicBezTo>
                <a:cubicBezTo>
                  <a:pt x="17536" y="5382"/>
                  <a:pt x="17557" y="5330"/>
                  <a:pt x="17515" y="5340"/>
                </a:cubicBezTo>
                <a:cubicBezTo>
                  <a:pt x="17687" y="5293"/>
                  <a:pt x="17770" y="5340"/>
                  <a:pt x="17900" y="5309"/>
                </a:cubicBezTo>
                <a:cubicBezTo>
                  <a:pt x="18149" y="5247"/>
                  <a:pt x="18544" y="5210"/>
                  <a:pt x="18830" y="5148"/>
                </a:cubicBezTo>
                <a:cubicBezTo>
                  <a:pt x="18996" y="5111"/>
                  <a:pt x="18658" y="5138"/>
                  <a:pt x="18591" y="5132"/>
                </a:cubicBezTo>
                <a:cubicBezTo>
                  <a:pt x="18544" y="5127"/>
                  <a:pt x="18451" y="5132"/>
                  <a:pt x="18383" y="5132"/>
                </a:cubicBezTo>
                <a:cubicBezTo>
                  <a:pt x="18378" y="5132"/>
                  <a:pt x="18175" y="5096"/>
                  <a:pt x="18175" y="5101"/>
                </a:cubicBezTo>
                <a:cubicBezTo>
                  <a:pt x="18180" y="5080"/>
                  <a:pt x="18679" y="5028"/>
                  <a:pt x="18752" y="5023"/>
                </a:cubicBezTo>
                <a:cubicBezTo>
                  <a:pt x="18736" y="5023"/>
                  <a:pt x="18851" y="5034"/>
                  <a:pt x="18845" y="5008"/>
                </a:cubicBezTo>
                <a:cubicBezTo>
                  <a:pt x="18747" y="4976"/>
                  <a:pt x="18430" y="5075"/>
                  <a:pt x="18300" y="5039"/>
                </a:cubicBezTo>
                <a:cubicBezTo>
                  <a:pt x="18264" y="5023"/>
                  <a:pt x="18331" y="5008"/>
                  <a:pt x="18269" y="5008"/>
                </a:cubicBezTo>
                <a:cubicBezTo>
                  <a:pt x="18222" y="5002"/>
                  <a:pt x="18030" y="5023"/>
                  <a:pt x="18045" y="5008"/>
                </a:cubicBezTo>
                <a:cubicBezTo>
                  <a:pt x="18082" y="4961"/>
                  <a:pt x="18607" y="5002"/>
                  <a:pt x="18669" y="4924"/>
                </a:cubicBezTo>
                <a:cubicBezTo>
                  <a:pt x="18658" y="4935"/>
                  <a:pt x="18373" y="4940"/>
                  <a:pt x="18607" y="4909"/>
                </a:cubicBezTo>
                <a:cubicBezTo>
                  <a:pt x="18664" y="4904"/>
                  <a:pt x="18965" y="4873"/>
                  <a:pt x="18783" y="4847"/>
                </a:cubicBezTo>
                <a:cubicBezTo>
                  <a:pt x="18617" y="4821"/>
                  <a:pt x="18913" y="4784"/>
                  <a:pt x="18975" y="4779"/>
                </a:cubicBezTo>
                <a:cubicBezTo>
                  <a:pt x="18934" y="4784"/>
                  <a:pt x="19053" y="4805"/>
                  <a:pt x="19069" y="4779"/>
                </a:cubicBezTo>
                <a:cubicBezTo>
                  <a:pt x="19095" y="4748"/>
                  <a:pt x="18939" y="4732"/>
                  <a:pt x="18991" y="4748"/>
                </a:cubicBezTo>
                <a:cubicBezTo>
                  <a:pt x="18949" y="4732"/>
                  <a:pt x="18960" y="4722"/>
                  <a:pt x="18923" y="4717"/>
                </a:cubicBezTo>
                <a:cubicBezTo>
                  <a:pt x="18898" y="4717"/>
                  <a:pt x="18435" y="4784"/>
                  <a:pt x="18731" y="4732"/>
                </a:cubicBezTo>
                <a:cubicBezTo>
                  <a:pt x="18944" y="4696"/>
                  <a:pt x="18617" y="4722"/>
                  <a:pt x="18622" y="4670"/>
                </a:cubicBezTo>
                <a:cubicBezTo>
                  <a:pt x="18622" y="4686"/>
                  <a:pt x="18700" y="4649"/>
                  <a:pt x="18669" y="4639"/>
                </a:cubicBezTo>
                <a:cubicBezTo>
                  <a:pt x="18664" y="4633"/>
                  <a:pt x="18617" y="4675"/>
                  <a:pt x="18523" y="4639"/>
                </a:cubicBezTo>
                <a:cubicBezTo>
                  <a:pt x="18492" y="4623"/>
                  <a:pt x="18497" y="4592"/>
                  <a:pt x="18461" y="4587"/>
                </a:cubicBezTo>
                <a:cubicBezTo>
                  <a:pt x="18367" y="4576"/>
                  <a:pt x="18300" y="4623"/>
                  <a:pt x="18175" y="4623"/>
                </a:cubicBezTo>
                <a:cubicBezTo>
                  <a:pt x="17962" y="4623"/>
                  <a:pt x="17734" y="4613"/>
                  <a:pt x="17500" y="4623"/>
                </a:cubicBezTo>
                <a:cubicBezTo>
                  <a:pt x="16928" y="4644"/>
                  <a:pt x="16455" y="4623"/>
                  <a:pt x="15982" y="4608"/>
                </a:cubicBezTo>
                <a:cubicBezTo>
                  <a:pt x="15972" y="4602"/>
                  <a:pt x="15806" y="4602"/>
                  <a:pt x="15837" y="4571"/>
                </a:cubicBezTo>
                <a:cubicBezTo>
                  <a:pt x="15852" y="4556"/>
                  <a:pt x="15946" y="4587"/>
                  <a:pt x="15998" y="4587"/>
                </a:cubicBezTo>
                <a:cubicBezTo>
                  <a:pt x="16164" y="4597"/>
                  <a:pt x="16616" y="4602"/>
                  <a:pt x="16767" y="4608"/>
                </a:cubicBezTo>
                <a:cubicBezTo>
                  <a:pt x="16944" y="4608"/>
                  <a:pt x="17396" y="4618"/>
                  <a:pt x="17552" y="4571"/>
                </a:cubicBezTo>
                <a:cubicBezTo>
                  <a:pt x="17500" y="4582"/>
                  <a:pt x="17547" y="4488"/>
                  <a:pt x="17598" y="4509"/>
                </a:cubicBezTo>
                <a:cubicBezTo>
                  <a:pt x="17474" y="4462"/>
                  <a:pt x="17354" y="4509"/>
                  <a:pt x="17229" y="4509"/>
                </a:cubicBezTo>
                <a:cubicBezTo>
                  <a:pt x="17219" y="4509"/>
                  <a:pt x="16892" y="4493"/>
                  <a:pt x="16892" y="4493"/>
                </a:cubicBezTo>
                <a:cubicBezTo>
                  <a:pt x="16923" y="4462"/>
                  <a:pt x="17131" y="4493"/>
                  <a:pt x="17152" y="4493"/>
                </a:cubicBezTo>
                <a:cubicBezTo>
                  <a:pt x="17344" y="4493"/>
                  <a:pt x="17411" y="4467"/>
                  <a:pt x="17536" y="4446"/>
                </a:cubicBezTo>
                <a:cubicBezTo>
                  <a:pt x="17863" y="4384"/>
                  <a:pt x="18378" y="4410"/>
                  <a:pt x="18752" y="4332"/>
                </a:cubicBezTo>
                <a:cubicBezTo>
                  <a:pt x="18809" y="4322"/>
                  <a:pt x="18845" y="4301"/>
                  <a:pt x="18960" y="4285"/>
                </a:cubicBezTo>
                <a:cubicBezTo>
                  <a:pt x="19111" y="4265"/>
                  <a:pt x="18887" y="4249"/>
                  <a:pt x="18799" y="4254"/>
                </a:cubicBezTo>
                <a:cubicBezTo>
                  <a:pt x="18513" y="4270"/>
                  <a:pt x="18347" y="4296"/>
                  <a:pt x="18030" y="4301"/>
                </a:cubicBezTo>
                <a:cubicBezTo>
                  <a:pt x="17863" y="4301"/>
                  <a:pt x="18097" y="4265"/>
                  <a:pt x="18175" y="4254"/>
                </a:cubicBezTo>
                <a:cubicBezTo>
                  <a:pt x="18341" y="4223"/>
                  <a:pt x="18393" y="4223"/>
                  <a:pt x="18591" y="4187"/>
                </a:cubicBezTo>
                <a:cubicBezTo>
                  <a:pt x="18658" y="4176"/>
                  <a:pt x="18762" y="4140"/>
                  <a:pt x="18768" y="4140"/>
                </a:cubicBezTo>
                <a:cubicBezTo>
                  <a:pt x="18747" y="4119"/>
                  <a:pt x="18555" y="4171"/>
                  <a:pt x="18523" y="4171"/>
                </a:cubicBezTo>
                <a:cubicBezTo>
                  <a:pt x="18149" y="4213"/>
                  <a:pt x="17853" y="4145"/>
                  <a:pt x="17453" y="4155"/>
                </a:cubicBezTo>
                <a:cubicBezTo>
                  <a:pt x="17297" y="4161"/>
                  <a:pt x="17115" y="4150"/>
                  <a:pt x="16928" y="4140"/>
                </a:cubicBezTo>
                <a:cubicBezTo>
                  <a:pt x="16850" y="4140"/>
                  <a:pt x="16533" y="4135"/>
                  <a:pt x="16544" y="4124"/>
                </a:cubicBezTo>
                <a:cubicBezTo>
                  <a:pt x="16575" y="4093"/>
                  <a:pt x="17136" y="4135"/>
                  <a:pt x="17214" y="4124"/>
                </a:cubicBezTo>
                <a:cubicBezTo>
                  <a:pt x="17640" y="4083"/>
                  <a:pt x="18149" y="4072"/>
                  <a:pt x="18591" y="4015"/>
                </a:cubicBezTo>
                <a:cubicBezTo>
                  <a:pt x="18684" y="4000"/>
                  <a:pt x="19012" y="3948"/>
                  <a:pt x="18799" y="3948"/>
                </a:cubicBezTo>
                <a:cubicBezTo>
                  <a:pt x="18788" y="3948"/>
                  <a:pt x="18726" y="3958"/>
                  <a:pt x="18716" y="3948"/>
                </a:cubicBezTo>
                <a:cubicBezTo>
                  <a:pt x="18726" y="3958"/>
                  <a:pt x="18757" y="3906"/>
                  <a:pt x="18752" y="3901"/>
                </a:cubicBezTo>
                <a:cubicBezTo>
                  <a:pt x="18736" y="3906"/>
                  <a:pt x="18300" y="3922"/>
                  <a:pt x="18544" y="3901"/>
                </a:cubicBezTo>
                <a:cubicBezTo>
                  <a:pt x="18601" y="3896"/>
                  <a:pt x="18747" y="3880"/>
                  <a:pt x="18799" y="3854"/>
                </a:cubicBezTo>
                <a:cubicBezTo>
                  <a:pt x="18960" y="3771"/>
                  <a:pt x="18419" y="3859"/>
                  <a:pt x="18269" y="3870"/>
                </a:cubicBezTo>
                <a:cubicBezTo>
                  <a:pt x="17827" y="3896"/>
                  <a:pt x="17416" y="3896"/>
                  <a:pt x="16928" y="3870"/>
                </a:cubicBezTo>
                <a:cubicBezTo>
                  <a:pt x="16840" y="3865"/>
                  <a:pt x="16653" y="3839"/>
                  <a:pt x="16653" y="3839"/>
                </a:cubicBezTo>
                <a:cubicBezTo>
                  <a:pt x="16658" y="3828"/>
                  <a:pt x="17224" y="3828"/>
                  <a:pt x="17344" y="3823"/>
                </a:cubicBezTo>
                <a:cubicBezTo>
                  <a:pt x="17707" y="3802"/>
                  <a:pt x="17760" y="3818"/>
                  <a:pt x="17931" y="3792"/>
                </a:cubicBezTo>
                <a:cubicBezTo>
                  <a:pt x="17915" y="3792"/>
                  <a:pt x="18238" y="3740"/>
                  <a:pt x="18222" y="3724"/>
                </a:cubicBezTo>
                <a:cubicBezTo>
                  <a:pt x="18175" y="3694"/>
                  <a:pt x="18066" y="3750"/>
                  <a:pt x="18014" y="3724"/>
                </a:cubicBezTo>
                <a:cubicBezTo>
                  <a:pt x="17931" y="3776"/>
                  <a:pt x="17858" y="3704"/>
                  <a:pt x="18014" y="3724"/>
                </a:cubicBezTo>
                <a:cubicBezTo>
                  <a:pt x="18170" y="3673"/>
                  <a:pt x="18456" y="3714"/>
                  <a:pt x="18591" y="3663"/>
                </a:cubicBezTo>
                <a:cubicBezTo>
                  <a:pt x="18617" y="3653"/>
                  <a:pt x="18586" y="3637"/>
                  <a:pt x="18622" y="3632"/>
                </a:cubicBezTo>
                <a:cubicBezTo>
                  <a:pt x="18674" y="3616"/>
                  <a:pt x="18794" y="3601"/>
                  <a:pt x="18783" y="3601"/>
                </a:cubicBezTo>
                <a:cubicBezTo>
                  <a:pt x="18788" y="3601"/>
                  <a:pt x="18357" y="3595"/>
                  <a:pt x="18575" y="3549"/>
                </a:cubicBezTo>
                <a:cubicBezTo>
                  <a:pt x="18627" y="3538"/>
                  <a:pt x="18799" y="3559"/>
                  <a:pt x="18783" y="3502"/>
                </a:cubicBezTo>
                <a:cubicBezTo>
                  <a:pt x="18773" y="3471"/>
                  <a:pt x="18409" y="3528"/>
                  <a:pt x="18300" y="3533"/>
                </a:cubicBezTo>
                <a:cubicBezTo>
                  <a:pt x="18061" y="3549"/>
                  <a:pt x="17895" y="3538"/>
                  <a:pt x="17630" y="3549"/>
                </a:cubicBezTo>
                <a:cubicBezTo>
                  <a:pt x="17572" y="3554"/>
                  <a:pt x="17469" y="3554"/>
                  <a:pt x="17375" y="3549"/>
                </a:cubicBezTo>
                <a:cubicBezTo>
                  <a:pt x="17344" y="3554"/>
                  <a:pt x="17313" y="3549"/>
                  <a:pt x="17276" y="3549"/>
                </a:cubicBezTo>
                <a:cubicBezTo>
                  <a:pt x="17198" y="3549"/>
                  <a:pt x="17136" y="3549"/>
                  <a:pt x="17136" y="3549"/>
                </a:cubicBezTo>
                <a:cubicBezTo>
                  <a:pt x="17146" y="3538"/>
                  <a:pt x="17209" y="3543"/>
                  <a:pt x="17276" y="3549"/>
                </a:cubicBezTo>
                <a:cubicBezTo>
                  <a:pt x="17307" y="3549"/>
                  <a:pt x="17339" y="3549"/>
                  <a:pt x="17375" y="3549"/>
                </a:cubicBezTo>
                <a:lnTo>
                  <a:pt x="17375" y="3549"/>
                </a:lnTo>
                <a:cubicBezTo>
                  <a:pt x="17526" y="3543"/>
                  <a:pt x="17998" y="3502"/>
                  <a:pt x="18238" y="3486"/>
                </a:cubicBezTo>
                <a:cubicBezTo>
                  <a:pt x="18388" y="3476"/>
                  <a:pt x="18362" y="3491"/>
                  <a:pt x="18430" y="3455"/>
                </a:cubicBezTo>
                <a:cubicBezTo>
                  <a:pt x="18544" y="3388"/>
                  <a:pt x="18253" y="3450"/>
                  <a:pt x="18160" y="3455"/>
                </a:cubicBezTo>
                <a:cubicBezTo>
                  <a:pt x="17754" y="3471"/>
                  <a:pt x="17219" y="3445"/>
                  <a:pt x="16861" y="3424"/>
                </a:cubicBezTo>
                <a:cubicBezTo>
                  <a:pt x="16559" y="3403"/>
                  <a:pt x="16393" y="3393"/>
                  <a:pt x="16014" y="3372"/>
                </a:cubicBezTo>
                <a:cubicBezTo>
                  <a:pt x="15863" y="3367"/>
                  <a:pt x="15400" y="3382"/>
                  <a:pt x="15551" y="3325"/>
                </a:cubicBezTo>
                <a:cubicBezTo>
                  <a:pt x="15624" y="3299"/>
                  <a:pt x="15847" y="3341"/>
                  <a:pt x="15915" y="3341"/>
                </a:cubicBezTo>
                <a:cubicBezTo>
                  <a:pt x="15967" y="3341"/>
                  <a:pt x="16310" y="3336"/>
                  <a:pt x="16060" y="3294"/>
                </a:cubicBezTo>
                <a:cubicBezTo>
                  <a:pt x="15795" y="3247"/>
                  <a:pt x="16320" y="3273"/>
                  <a:pt x="16315" y="3263"/>
                </a:cubicBezTo>
                <a:cubicBezTo>
                  <a:pt x="16305" y="3242"/>
                  <a:pt x="15962" y="3232"/>
                  <a:pt x="15899" y="3232"/>
                </a:cubicBezTo>
                <a:cubicBezTo>
                  <a:pt x="15733" y="3221"/>
                  <a:pt x="15556" y="3190"/>
                  <a:pt x="15406" y="3164"/>
                </a:cubicBezTo>
                <a:cubicBezTo>
                  <a:pt x="15270" y="3143"/>
                  <a:pt x="15504" y="3133"/>
                  <a:pt x="15536" y="3133"/>
                </a:cubicBezTo>
                <a:cubicBezTo>
                  <a:pt x="15707" y="3133"/>
                  <a:pt x="16071" y="3180"/>
                  <a:pt x="16143" y="3164"/>
                </a:cubicBezTo>
                <a:cubicBezTo>
                  <a:pt x="16154" y="3164"/>
                  <a:pt x="16123" y="3117"/>
                  <a:pt x="16159" y="3102"/>
                </a:cubicBezTo>
                <a:cubicBezTo>
                  <a:pt x="16201" y="3081"/>
                  <a:pt x="16242" y="3112"/>
                  <a:pt x="16315" y="3102"/>
                </a:cubicBezTo>
                <a:cubicBezTo>
                  <a:pt x="16356" y="3097"/>
                  <a:pt x="16393" y="3065"/>
                  <a:pt x="16445" y="3055"/>
                </a:cubicBezTo>
                <a:cubicBezTo>
                  <a:pt x="16533" y="3034"/>
                  <a:pt x="16647" y="3034"/>
                  <a:pt x="16684" y="3024"/>
                </a:cubicBezTo>
                <a:cubicBezTo>
                  <a:pt x="16746" y="3003"/>
                  <a:pt x="16621" y="3003"/>
                  <a:pt x="16715" y="2993"/>
                </a:cubicBezTo>
                <a:cubicBezTo>
                  <a:pt x="16933" y="2962"/>
                  <a:pt x="17105" y="2993"/>
                  <a:pt x="17307" y="2993"/>
                </a:cubicBezTo>
                <a:cubicBezTo>
                  <a:pt x="17520" y="2993"/>
                  <a:pt x="17136" y="2972"/>
                  <a:pt x="17068" y="2972"/>
                </a:cubicBezTo>
                <a:cubicBezTo>
                  <a:pt x="16928" y="2972"/>
                  <a:pt x="16767" y="2962"/>
                  <a:pt x="16653" y="2956"/>
                </a:cubicBezTo>
                <a:cubicBezTo>
                  <a:pt x="16663" y="2956"/>
                  <a:pt x="16398" y="2977"/>
                  <a:pt x="16383" y="2941"/>
                </a:cubicBezTo>
                <a:cubicBezTo>
                  <a:pt x="16367" y="2904"/>
                  <a:pt x="16071" y="2925"/>
                  <a:pt x="15998" y="2910"/>
                </a:cubicBezTo>
                <a:cubicBezTo>
                  <a:pt x="16008" y="2915"/>
                  <a:pt x="15920" y="2863"/>
                  <a:pt x="15915" y="2863"/>
                </a:cubicBezTo>
                <a:cubicBezTo>
                  <a:pt x="15936" y="2842"/>
                  <a:pt x="16149" y="2873"/>
                  <a:pt x="16206" y="2878"/>
                </a:cubicBezTo>
                <a:cubicBezTo>
                  <a:pt x="16637" y="2899"/>
                  <a:pt x="16918" y="2894"/>
                  <a:pt x="17167" y="2894"/>
                </a:cubicBezTo>
                <a:cubicBezTo>
                  <a:pt x="17339" y="2894"/>
                  <a:pt x="17614" y="2894"/>
                  <a:pt x="17770" y="2873"/>
                </a:cubicBezTo>
                <a:cubicBezTo>
                  <a:pt x="17692" y="2878"/>
                  <a:pt x="17827" y="2811"/>
                  <a:pt x="17869" y="2832"/>
                </a:cubicBezTo>
                <a:cubicBezTo>
                  <a:pt x="17853" y="2821"/>
                  <a:pt x="17780" y="2816"/>
                  <a:pt x="17760" y="2816"/>
                </a:cubicBezTo>
                <a:cubicBezTo>
                  <a:pt x="17489" y="2811"/>
                  <a:pt x="16871" y="2853"/>
                  <a:pt x="16445" y="2832"/>
                </a:cubicBezTo>
                <a:cubicBezTo>
                  <a:pt x="16315" y="2826"/>
                  <a:pt x="16097" y="2837"/>
                  <a:pt x="15972" y="2795"/>
                </a:cubicBezTo>
                <a:cubicBezTo>
                  <a:pt x="15967" y="2795"/>
                  <a:pt x="15951" y="2790"/>
                  <a:pt x="15936" y="2780"/>
                </a:cubicBezTo>
                <a:cubicBezTo>
                  <a:pt x="15946" y="2790"/>
                  <a:pt x="15956" y="2790"/>
                  <a:pt x="15972" y="2795"/>
                </a:cubicBezTo>
                <a:cubicBezTo>
                  <a:pt x="15988" y="2795"/>
                  <a:pt x="15956" y="2764"/>
                  <a:pt x="15930" y="2749"/>
                </a:cubicBezTo>
                <a:cubicBezTo>
                  <a:pt x="15915" y="2754"/>
                  <a:pt x="15899" y="2754"/>
                  <a:pt x="15899" y="2749"/>
                </a:cubicBezTo>
                <a:cubicBezTo>
                  <a:pt x="15904" y="2738"/>
                  <a:pt x="15915" y="2743"/>
                  <a:pt x="15930" y="2749"/>
                </a:cubicBezTo>
                <a:cubicBezTo>
                  <a:pt x="15951" y="2749"/>
                  <a:pt x="15977" y="2738"/>
                  <a:pt x="15967" y="2733"/>
                </a:cubicBezTo>
                <a:cubicBezTo>
                  <a:pt x="15920" y="2712"/>
                  <a:pt x="15863" y="2728"/>
                  <a:pt x="15806" y="2717"/>
                </a:cubicBezTo>
                <a:cubicBezTo>
                  <a:pt x="15697" y="2697"/>
                  <a:pt x="15567" y="2655"/>
                  <a:pt x="15452" y="2639"/>
                </a:cubicBezTo>
                <a:cubicBezTo>
                  <a:pt x="15270" y="2613"/>
                  <a:pt x="15063" y="2593"/>
                  <a:pt x="14860" y="2556"/>
                </a:cubicBezTo>
                <a:cubicBezTo>
                  <a:pt x="14735" y="2535"/>
                  <a:pt x="14860" y="2520"/>
                  <a:pt x="14876" y="2525"/>
                </a:cubicBezTo>
                <a:cubicBezTo>
                  <a:pt x="14860" y="2520"/>
                  <a:pt x="14782" y="2499"/>
                  <a:pt x="14766" y="2494"/>
                </a:cubicBezTo>
                <a:cubicBezTo>
                  <a:pt x="14507" y="2442"/>
                  <a:pt x="14257" y="2437"/>
                  <a:pt x="14029" y="2380"/>
                </a:cubicBezTo>
                <a:cubicBezTo>
                  <a:pt x="13919" y="2359"/>
                  <a:pt x="13800" y="2317"/>
                  <a:pt x="13691" y="2286"/>
                </a:cubicBezTo>
                <a:cubicBezTo>
                  <a:pt x="13488" y="2229"/>
                  <a:pt x="13322" y="2156"/>
                  <a:pt x="13135" y="2078"/>
                </a:cubicBezTo>
                <a:cubicBezTo>
                  <a:pt x="12272" y="1715"/>
                  <a:pt x="11607" y="1174"/>
                  <a:pt x="10828" y="686"/>
                </a:cubicBezTo>
                <a:cubicBezTo>
                  <a:pt x="10698" y="603"/>
                  <a:pt x="10557" y="514"/>
                  <a:pt x="10412" y="431"/>
                </a:cubicBezTo>
                <a:cubicBezTo>
                  <a:pt x="10272" y="348"/>
                  <a:pt x="10116" y="239"/>
                  <a:pt x="9981" y="192"/>
                </a:cubicBezTo>
                <a:cubicBezTo>
                  <a:pt x="9939" y="177"/>
                  <a:pt x="9893" y="187"/>
                  <a:pt x="9852" y="177"/>
                </a:cubicBezTo>
                <a:cubicBezTo>
                  <a:pt x="9815" y="161"/>
                  <a:pt x="9779" y="125"/>
                  <a:pt x="9743" y="109"/>
                </a:cubicBezTo>
                <a:cubicBezTo>
                  <a:pt x="9680" y="88"/>
                  <a:pt x="9608" y="88"/>
                  <a:pt x="9535" y="62"/>
                </a:cubicBezTo>
                <a:cubicBezTo>
                  <a:pt x="9467" y="42"/>
                  <a:pt x="9420" y="0"/>
                  <a:pt x="9343" y="0"/>
                </a:cubicBezTo>
                <a:cubicBezTo>
                  <a:pt x="9374" y="47"/>
                  <a:pt x="9556" y="68"/>
                  <a:pt x="9519" y="109"/>
                </a:cubicBezTo>
                <a:cubicBezTo>
                  <a:pt x="9509" y="120"/>
                  <a:pt x="9420" y="114"/>
                  <a:pt x="9420" y="109"/>
                </a:cubicBezTo>
                <a:cubicBezTo>
                  <a:pt x="9431" y="130"/>
                  <a:pt x="9634" y="234"/>
                  <a:pt x="9582" y="255"/>
                </a:cubicBezTo>
                <a:cubicBezTo>
                  <a:pt x="9587" y="249"/>
                  <a:pt x="9098" y="57"/>
                  <a:pt x="9343" y="192"/>
                </a:cubicBezTo>
                <a:cubicBezTo>
                  <a:pt x="9410" y="229"/>
                  <a:pt x="9504" y="244"/>
                  <a:pt x="9566" y="301"/>
                </a:cubicBezTo>
                <a:cubicBezTo>
                  <a:pt x="9634" y="286"/>
                  <a:pt x="9571" y="348"/>
                  <a:pt x="9566" y="301"/>
                </a:cubicBezTo>
                <a:cubicBezTo>
                  <a:pt x="9322" y="265"/>
                  <a:pt x="9156" y="161"/>
                  <a:pt x="8927" y="109"/>
                </a:cubicBezTo>
                <a:cubicBezTo>
                  <a:pt x="8771" y="130"/>
                  <a:pt x="9046" y="223"/>
                  <a:pt x="9103" y="255"/>
                </a:cubicBezTo>
                <a:cubicBezTo>
                  <a:pt x="9301" y="359"/>
                  <a:pt x="9561" y="572"/>
                  <a:pt x="9727" y="639"/>
                </a:cubicBezTo>
                <a:cubicBezTo>
                  <a:pt x="9795" y="623"/>
                  <a:pt x="9727" y="686"/>
                  <a:pt x="9727" y="639"/>
                </a:cubicBezTo>
                <a:cubicBezTo>
                  <a:pt x="9561" y="660"/>
                  <a:pt x="9317" y="509"/>
                  <a:pt x="9103" y="447"/>
                </a:cubicBezTo>
                <a:cubicBezTo>
                  <a:pt x="8968" y="405"/>
                  <a:pt x="9156" y="504"/>
                  <a:pt x="9197" y="525"/>
                </a:cubicBezTo>
                <a:cubicBezTo>
                  <a:pt x="9545" y="696"/>
                  <a:pt x="9924" y="852"/>
                  <a:pt x="10251" y="1039"/>
                </a:cubicBezTo>
                <a:cubicBezTo>
                  <a:pt x="11326" y="1647"/>
                  <a:pt x="12127" y="2426"/>
                  <a:pt x="13389" y="2863"/>
                </a:cubicBezTo>
                <a:cubicBezTo>
                  <a:pt x="13545" y="2915"/>
                  <a:pt x="13696" y="2930"/>
                  <a:pt x="13727" y="2972"/>
                </a:cubicBezTo>
                <a:cubicBezTo>
                  <a:pt x="13722" y="2967"/>
                  <a:pt x="13686" y="2982"/>
                  <a:pt x="13675" y="2972"/>
                </a:cubicBezTo>
                <a:cubicBezTo>
                  <a:pt x="13883" y="3045"/>
                  <a:pt x="14138" y="3071"/>
                  <a:pt x="14351" y="3133"/>
                </a:cubicBezTo>
                <a:cubicBezTo>
                  <a:pt x="14372" y="3143"/>
                  <a:pt x="14434" y="3117"/>
                  <a:pt x="14429" y="3149"/>
                </a:cubicBezTo>
                <a:cubicBezTo>
                  <a:pt x="14564" y="3133"/>
                  <a:pt x="14496" y="3200"/>
                  <a:pt x="14429" y="3149"/>
                </a:cubicBezTo>
                <a:cubicBezTo>
                  <a:pt x="14408" y="3143"/>
                  <a:pt x="14346" y="3169"/>
                  <a:pt x="14351" y="3133"/>
                </a:cubicBezTo>
                <a:cubicBezTo>
                  <a:pt x="14153" y="3128"/>
                  <a:pt x="13810" y="3029"/>
                  <a:pt x="13597" y="2972"/>
                </a:cubicBezTo>
                <a:cubicBezTo>
                  <a:pt x="13545" y="2962"/>
                  <a:pt x="13358" y="2910"/>
                  <a:pt x="13358" y="2910"/>
                </a:cubicBezTo>
                <a:cubicBezTo>
                  <a:pt x="13369" y="2904"/>
                  <a:pt x="13379" y="2899"/>
                  <a:pt x="13389" y="2899"/>
                </a:cubicBezTo>
                <a:cubicBezTo>
                  <a:pt x="12922" y="2769"/>
                  <a:pt x="12480" y="2546"/>
                  <a:pt x="12090" y="2302"/>
                </a:cubicBezTo>
                <a:cubicBezTo>
                  <a:pt x="11306" y="1813"/>
                  <a:pt x="10531" y="1190"/>
                  <a:pt x="9613" y="800"/>
                </a:cubicBezTo>
                <a:cubicBezTo>
                  <a:pt x="9270" y="650"/>
                  <a:pt x="8922" y="530"/>
                  <a:pt x="8527" y="400"/>
                </a:cubicBezTo>
                <a:cubicBezTo>
                  <a:pt x="8402" y="359"/>
                  <a:pt x="8277" y="291"/>
                  <a:pt x="8158" y="270"/>
                </a:cubicBezTo>
                <a:cubicBezTo>
                  <a:pt x="7877" y="213"/>
                  <a:pt x="8283" y="405"/>
                  <a:pt x="8350" y="431"/>
                </a:cubicBezTo>
                <a:cubicBezTo>
                  <a:pt x="8438" y="463"/>
                  <a:pt x="8537" y="494"/>
                  <a:pt x="8636" y="540"/>
                </a:cubicBezTo>
                <a:cubicBezTo>
                  <a:pt x="8740" y="592"/>
                  <a:pt x="8516" y="520"/>
                  <a:pt x="8444" y="494"/>
                </a:cubicBezTo>
                <a:cubicBezTo>
                  <a:pt x="8371" y="468"/>
                  <a:pt x="8308" y="452"/>
                  <a:pt x="8236" y="431"/>
                </a:cubicBezTo>
                <a:cubicBezTo>
                  <a:pt x="8116" y="390"/>
                  <a:pt x="7612" y="244"/>
                  <a:pt x="7888" y="400"/>
                </a:cubicBezTo>
                <a:cubicBezTo>
                  <a:pt x="8080" y="504"/>
                  <a:pt x="8308" y="514"/>
                  <a:pt x="8527" y="608"/>
                </a:cubicBezTo>
                <a:cubicBezTo>
                  <a:pt x="8631" y="650"/>
                  <a:pt x="8433" y="634"/>
                  <a:pt x="8366" y="623"/>
                </a:cubicBezTo>
                <a:cubicBezTo>
                  <a:pt x="8288" y="608"/>
                  <a:pt x="8205" y="551"/>
                  <a:pt x="8095" y="556"/>
                </a:cubicBezTo>
                <a:cubicBezTo>
                  <a:pt x="8070" y="525"/>
                  <a:pt x="8033" y="546"/>
                  <a:pt x="8038" y="556"/>
                </a:cubicBezTo>
                <a:cubicBezTo>
                  <a:pt x="7732" y="540"/>
                  <a:pt x="7306" y="452"/>
                  <a:pt x="6926" y="416"/>
                </a:cubicBezTo>
                <a:cubicBezTo>
                  <a:pt x="6822" y="405"/>
                  <a:pt x="7004" y="457"/>
                  <a:pt x="7020" y="463"/>
                </a:cubicBezTo>
                <a:cubicBezTo>
                  <a:pt x="7238" y="509"/>
                  <a:pt x="7711" y="613"/>
                  <a:pt x="7919" y="670"/>
                </a:cubicBezTo>
                <a:cubicBezTo>
                  <a:pt x="8340" y="779"/>
                  <a:pt x="8641" y="878"/>
                  <a:pt x="8828" y="1008"/>
                </a:cubicBezTo>
                <a:cubicBezTo>
                  <a:pt x="8812" y="998"/>
                  <a:pt x="8776" y="1013"/>
                  <a:pt x="8781" y="1024"/>
                </a:cubicBezTo>
                <a:cubicBezTo>
                  <a:pt x="8797" y="1034"/>
                  <a:pt x="8968" y="1070"/>
                  <a:pt x="8896" y="1086"/>
                </a:cubicBezTo>
                <a:cubicBezTo>
                  <a:pt x="8854" y="1091"/>
                  <a:pt x="8698" y="998"/>
                  <a:pt x="8667" y="992"/>
                </a:cubicBezTo>
                <a:cubicBezTo>
                  <a:pt x="8615" y="977"/>
                  <a:pt x="8568" y="998"/>
                  <a:pt x="8527" y="992"/>
                </a:cubicBezTo>
                <a:cubicBezTo>
                  <a:pt x="8438" y="977"/>
                  <a:pt x="8371" y="909"/>
                  <a:pt x="8251" y="909"/>
                </a:cubicBezTo>
                <a:cubicBezTo>
                  <a:pt x="8350" y="961"/>
                  <a:pt x="8444" y="1018"/>
                  <a:pt x="8542" y="1070"/>
                </a:cubicBezTo>
                <a:cubicBezTo>
                  <a:pt x="8563" y="1070"/>
                  <a:pt x="8553" y="1091"/>
                  <a:pt x="8542" y="1070"/>
                </a:cubicBezTo>
                <a:cubicBezTo>
                  <a:pt x="8345" y="1029"/>
                  <a:pt x="8194" y="935"/>
                  <a:pt x="7981" y="909"/>
                </a:cubicBezTo>
                <a:cubicBezTo>
                  <a:pt x="8194" y="972"/>
                  <a:pt x="8392" y="1055"/>
                  <a:pt x="8589" y="1148"/>
                </a:cubicBezTo>
                <a:cubicBezTo>
                  <a:pt x="8667" y="1190"/>
                  <a:pt x="8433" y="1112"/>
                  <a:pt x="8397" y="1101"/>
                </a:cubicBezTo>
                <a:cubicBezTo>
                  <a:pt x="7939" y="946"/>
                  <a:pt x="7513" y="831"/>
                  <a:pt x="6957" y="748"/>
                </a:cubicBezTo>
                <a:cubicBezTo>
                  <a:pt x="6724" y="717"/>
                  <a:pt x="7046" y="790"/>
                  <a:pt x="7103" y="800"/>
                </a:cubicBezTo>
                <a:cubicBezTo>
                  <a:pt x="7326" y="842"/>
                  <a:pt x="7519" y="878"/>
                  <a:pt x="7758" y="941"/>
                </a:cubicBezTo>
                <a:cubicBezTo>
                  <a:pt x="7908" y="982"/>
                  <a:pt x="7534" y="941"/>
                  <a:pt x="7534" y="941"/>
                </a:cubicBezTo>
                <a:cubicBezTo>
                  <a:pt x="7534" y="961"/>
                  <a:pt x="7945" y="1065"/>
                  <a:pt x="7966" y="1070"/>
                </a:cubicBezTo>
                <a:cubicBezTo>
                  <a:pt x="8147" y="1122"/>
                  <a:pt x="8230" y="1143"/>
                  <a:pt x="8366" y="1216"/>
                </a:cubicBezTo>
                <a:cubicBezTo>
                  <a:pt x="8386" y="1216"/>
                  <a:pt x="8412" y="1211"/>
                  <a:pt x="8412" y="1231"/>
                </a:cubicBezTo>
                <a:cubicBezTo>
                  <a:pt x="8433" y="1231"/>
                  <a:pt x="8459" y="1226"/>
                  <a:pt x="8459" y="1247"/>
                </a:cubicBezTo>
                <a:cubicBezTo>
                  <a:pt x="8527" y="1231"/>
                  <a:pt x="8464" y="1294"/>
                  <a:pt x="8459" y="1247"/>
                </a:cubicBezTo>
                <a:cubicBezTo>
                  <a:pt x="8444" y="1242"/>
                  <a:pt x="8418" y="1247"/>
                  <a:pt x="8412" y="1231"/>
                </a:cubicBezTo>
                <a:cubicBezTo>
                  <a:pt x="8397" y="1226"/>
                  <a:pt x="8366" y="1231"/>
                  <a:pt x="8366" y="1216"/>
                </a:cubicBezTo>
                <a:cubicBezTo>
                  <a:pt x="8241" y="1205"/>
                  <a:pt x="7945" y="1070"/>
                  <a:pt x="7758" y="1070"/>
                </a:cubicBezTo>
                <a:cubicBezTo>
                  <a:pt x="7669" y="1070"/>
                  <a:pt x="7711" y="1117"/>
                  <a:pt x="7820" y="1117"/>
                </a:cubicBezTo>
                <a:cubicBezTo>
                  <a:pt x="7825" y="1070"/>
                  <a:pt x="7888" y="1133"/>
                  <a:pt x="7820" y="1117"/>
                </a:cubicBezTo>
                <a:cubicBezTo>
                  <a:pt x="8111" y="1231"/>
                  <a:pt x="8407" y="1330"/>
                  <a:pt x="8667" y="1470"/>
                </a:cubicBezTo>
                <a:cubicBezTo>
                  <a:pt x="8688" y="1470"/>
                  <a:pt x="8714" y="1465"/>
                  <a:pt x="8719" y="1486"/>
                </a:cubicBezTo>
                <a:cubicBezTo>
                  <a:pt x="8735" y="1491"/>
                  <a:pt x="8761" y="1481"/>
                  <a:pt x="8766" y="1502"/>
                </a:cubicBezTo>
                <a:cubicBezTo>
                  <a:pt x="8787" y="1502"/>
                  <a:pt x="8776" y="1528"/>
                  <a:pt x="8766" y="1502"/>
                </a:cubicBezTo>
                <a:cubicBezTo>
                  <a:pt x="8745" y="1502"/>
                  <a:pt x="8719" y="1507"/>
                  <a:pt x="8719" y="1486"/>
                </a:cubicBezTo>
                <a:cubicBezTo>
                  <a:pt x="8698" y="1486"/>
                  <a:pt x="8672" y="1491"/>
                  <a:pt x="8667" y="1470"/>
                </a:cubicBezTo>
                <a:cubicBezTo>
                  <a:pt x="8101" y="1289"/>
                  <a:pt x="7529" y="1107"/>
                  <a:pt x="6859" y="1024"/>
                </a:cubicBezTo>
                <a:cubicBezTo>
                  <a:pt x="6911" y="1044"/>
                  <a:pt x="7176" y="1091"/>
                  <a:pt x="7295" y="1117"/>
                </a:cubicBezTo>
                <a:cubicBezTo>
                  <a:pt x="7404" y="1143"/>
                  <a:pt x="7259" y="1148"/>
                  <a:pt x="7259" y="1148"/>
                </a:cubicBezTo>
                <a:cubicBezTo>
                  <a:pt x="7295" y="1164"/>
                  <a:pt x="7373" y="1169"/>
                  <a:pt x="7420" y="1185"/>
                </a:cubicBezTo>
                <a:cubicBezTo>
                  <a:pt x="8163" y="1382"/>
                  <a:pt x="8828" y="1616"/>
                  <a:pt x="9467" y="1933"/>
                </a:cubicBezTo>
                <a:cubicBezTo>
                  <a:pt x="10002" y="2198"/>
                  <a:pt x="10391" y="2458"/>
                  <a:pt x="10875" y="2780"/>
                </a:cubicBezTo>
                <a:cubicBezTo>
                  <a:pt x="10947" y="2832"/>
                  <a:pt x="11155" y="2956"/>
                  <a:pt x="11259" y="3055"/>
                </a:cubicBezTo>
                <a:cubicBezTo>
                  <a:pt x="11275" y="3065"/>
                  <a:pt x="11306" y="3076"/>
                  <a:pt x="11275" y="3086"/>
                </a:cubicBezTo>
                <a:cubicBezTo>
                  <a:pt x="11223" y="3102"/>
                  <a:pt x="10885" y="2842"/>
                  <a:pt x="10812" y="2800"/>
                </a:cubicBezTo>
                <a:cubicBezTo>
                  <a:pt x="10355" y="2510"/>
                  <a:pt x="9955" y="2234"/>
                  <a:pt x="9389" y="2000"/>
                </a:cubicBezTo>
                <a:cubicBezTo>
                  <a:pt x="9062" y="1860"/>
                  <a:pt x="8688" y="1699"/>
                  <a:pt x="8319" y="1579"/>
                </a:cubicBezTo>
                <a:cubicBezTo>
                  <a:pt x="7820" y="1429"/>
                  <a:pt x="7404" y="1304"/>
                  <a:pt x="6812" y="1294"/>
                </a:cubicBezTo>
                <a:cubicBezTo>
                  <a:pt x="7004" y="1346"/>
                  <a:pt x="7233" y="1361"/>
                  <a:pt x="7404" y="1439"/>
                </a:cubicBezTo>
                <a:cubicBezTo>
                  <a:pt x="7467" y="1439"/>
                  <a:pt x="7513" y="1444"/>
                  <a:pt x="7550" y="1470"/>
                </a:cubicBezTo>
                <a:cubicBezTo>
                  <a:pt x="7633" y="1455"/>
                  <a:pt x="7571" y="1517"/>
                  <a:pt x="7550" y="1470"/>
                </a:cubicBezTo>
                <a:cubicBezTo>
                  <a:pt x="7488" y="1470"/>
                  <a:pt x="7441" y="1465"/>
                  <a:pt x="7404" y="1439"/>
                </a:cubicBezTo>
                <a:cubicBezTo>
                  <a:pt x="7326" y="1439"/>
                  <a:pt x="7046" y="1356"/>
                  <a:pt x="6911" y="1356"/>
                </a:cubicBezTo>
                <a:cubicBezTo>
                  <a:pt x="6760" y="1356"/>
                  <a:pt x="6937" y="1377"/>
                  <a:pt x="6973" y="1408"/>
                </a:cubicBezTo>
                <a:cubicBezTo>
                  <a:pt x="7077" y="1387"/>
                  <a:pt x="7009" y="1455"/>
                  <a:pt x="6973" y="1408"/>
                </a:cubicBezTo>
                <a:cubicBezTo>
                  <a:pt x="6833" y="1392"/>
                  <a:pt x="6786" y="1372"/>
                  <a:pt x="6687" y="1392"/>
                </a:cubicBezTo>
                <a:cubicBezTo>
                  <a:pt x="6692" y="1387"/>
                  <a:pt x="6786" y="1387"/>
                  <a:pt x="6781" y="1408"/>
                </a:cubicBezTo>
                <a:cubicBezTo>
                  <a:pt x="6770" y="1439"/>
                  <a:pt x="6428" y="1408"/>
                  <a:pt x="6620" y="1470"/>
                </a:cubicBezTo>
                <a:cubicBezTo>
                  <a:pt x="6744" y="1507"/>
                  <a:pt x="6942" y="1517"/>
                  <a:pt x="7067" y="1548"/>
                </a:cubicBezTo>
                <a:cubicBezTo>
                  <a:pt x="7170" y="1574"/>
                  <a:pt x="7316" y="1637"/>
                  <a:pt x="7467" y="1678"/>
                </a:cubicBezTo>
                <a:cubicBezTo>
                  <a:pt x="7524" y="1694"/>
                  <a:pt x="7643" y="1715"/>
                  <a:pt x="7711" y="1741"/>
                </a:cubicBezTo>
                <a:cubicBezTo>
                  <a:pt x="7898" y="1813"/>
                  <a:pt x="7586" y="1725"/>
                  <a:pt x="7503" y="1709"/>
                </a:cubicBezTo>
                <a:cubicBezTo>
                  <a:pt x="7290" y="1668"/>
                  <a:pt x="7212" y="1668"/>
                  <a:pt x="6989" y="1647"/>
                </a:cubicBezTo>
                <a:cubicBezTo>
                  <a:pt x="6900" y="1637"/>
                  <a:pt x="6682" y="1621"/>
                  <a:pt x="6859" y="1678"/>
                </a:cubicBezTo>
                <a:cubicBezTo>
                  <a:pt x="7093" y="1751"/>
                  <a:pt x="7326" y="1761"/>
                  <a:pt x="7565" y="1855"/>
                </a:cubicBezTo>
                <a:cubicBezTo>
                  <a:pt x="7711" y="1912"/>
                  <a:pt x="7389" y="1834"/>
                  <a:pt x="7243" y="1808"/>
                </a:cubicBezTo>
                <a:cubicBezTo>
                  <a:pt x="7160" y="1787"/>
                  <a:pt x="6687" y="1735"/>
                  <a:pt x="6942" y="1808"/>
                </a:cubicBezTo>
                <a:cubicBezTo>
                  <a:pt x="6994" y="1824"/>
                  <a:pt x="7207" y="1860"/>
                  <a:pt x="7197" y="1870"/>
                </a:cubicBezTo>
                <a:cubicBezTo>
                  <a:pt x="7170" y="1897"/>
                  <a:pt x="7004" y="1855"/>
                  <a:pt x="6989" y="1855"/>
                </a:cubicBezTo>
                <a:cubicBezTo>
                  <a:pt x="6656" y="1808"/>
                  <a:pt x="6355" y="1782"/>
                  <a:pt x="5996" y="1756"/>
                </a:cubicBezTo>
                <a:cubicBezTo>
                  <a:pt x="5877" y="1751"/>
                  <a:pt x="5804" y="1735"/>
                  <a:pt x="5710" y="1741"/>
                </a:cubicBezTo>
                <a:cubicBezTo>
                  <a:pt x="5705" y="1741"/>
                  <a:pt x="5643" y="1761"/>
                  <a:pt x="5643" y="1772"/>
                </a:cubicBezTo>
                <a:cubicBezTo>
                  <a:pt x="5653" y="1793"/>
                  <a:pt x="6308" y="1876"/>
                  <a:pt x="6350" y="1886"/>
                </a:cubicBezTo>
                <a:cubicBezTo>
                  <a:pt x="6687" y="1959"/>
                  <a:pt x="6708" y="1954"/>
                  <a:pt x="7020" y="2016"/>
                </a:cubicBezTo>
                <a:cubicBezTo>
                  <a:pt x="7508" y="2109"/>
                  <a:pt x="7836" y="2208"/>
                  <a:pt x="8267" y="2364"/>
                </a:cubicBezTo>
                <a:cubicBezTo>
                  <a:pt x="8334" y="2348"/>
                  <a:pt x="8272" y="2416"/>
                  <a:pt x="8267" y="2364"/>
                </a:cubicBezTo>
                <a:cubicBezTo>
                  <a:pt x="7784" y="2239"/>
                  <a:pt x="7342" y="2078"/>
                  <a:pt x="6781" y="2032"/>
                </a:cubicBezTo>
                <a:cubicBezTo>
                  <a:pt x="6729" y="1980"/>
                  <a:pt x="6661" y="2047"/>
                  <a:pt x="6781" y="2032"/>
                </a:cubicBezTo>
                <a:cubicBezTo>
                  <a:pt x="6791" y="2037"/>
                  <a:pt x="7145" y="2130"/>
                  <a:pt x="7150" y="2125"/>
                </a:cubicBezTo>
                <a:cubicBezTo>
                  <a:pt x="7139" y="2135"/>
                  <a:pt x="6672" y="2078"/>
                  <a:pt x="6942" y="2172"/>
                </a:cubicBezTo>
                <a:cubicBezTo>
                  <a:pt x="7035" y="2208"/>
                  <a:pt x="7165" y="2229"/>
                  <a:pt x="7295" y="2255"/>
                </a:cubicBezTo>
                <a:cubicBezTo>
                  <a:pt x="7446" y="2286"/>
                  <a:pt x="7404" y="2281"/>
                  <a:pt x="7488" y="2302"/>
                </a:cubicBezTo>
                <a:cubicBezTo>
                  <a:pt x="7649" y="2348"/>
                  <a:pt x="7295" y="2276"/>
                  <a:pt x="7280" y="2271"/>
                </a:cubicBezTo>
                <a:cubicBezTo>
                  <a:pt x="7041" y="2224"/>
                  <a:pt x="6781" y="2177"/>
                  <a:pt x="6495" y="2156"/>
                </a:cubicBezTo>
                <a:cubicBezTo>
                  <a:pt x="7124" y="2302"/>
                  <a:pt x="7851" y="2442"/>
                  <a:pt x="8459" y="2671"/>
                </a:cubicBezTo>
                <a:cubicBezTo>
                  <a:pt x="8605" y="2722"/>
                  <a:pt x="8761" y="2769"/>
                  <a:pt x="8875" y="2863"/>
                </a:cubicBezTo>
                <a:cubicBezTo>
                  <a:pt x="8942" y="2847"/>
                  <a:pt x="8880" y="2910"/>
                  <a:pt x="8875" y="2863"/>
                </a:cubicBezTo>
                <a:cubicBezTo>
                  <a:pt x="8308" y="2650"/>
                  <a:pt x="7669" y="2432"/>
                  <a:pt x="6973" y="2317"/>
                </a:cubicBezTo>
                <a:cubicBezTo>
                  <a:pt x="6734" y="2281"/>
                  <a:pt x="6479" y="2234"/>
                  <a:pt x="6251" y="2224"/>
                </a:cubicBezTo>
                <a:cubicBezTo>
                  <a:pt x="6230" y="2219"/>
                  <a:pt x="6116" y="2208"/>
                  <a:pt x="6095" y="2234"/>
                </a:cubicBezTo>
                <a:cubicBezTo>
                  <a:pt x="6121" y="2219"/>
                  <a:pt x="6287" y="2265"/>
                  <a:pt x="6277" y="2271"/>
                </a:cubicBezTo>
                <a:cubicBezTo>
                  <a:pt x="6370" y="2281"/>
                  <a:pt x="6474" y="2286"/>
                  <a:pt x="6588" y="2317"/>
                </a:cubicBezTo>
                <a:cubicBezTo>
                  <a:pt x="6687" y="2343"/>
                  <a:pt x="6760" y="2390"/>
                  <a:pt x="6557" y="2364"/>
                </a:cubicBezTo>
                <a:cubicBezTo>
                  <a:pt x="6266" y="2328"/>
                  <a:pt x="6713" y="2400"/>
                  <a:pt x="6859" y="2432"/>
                </a:cubicBezTo>
                <a:cubicBezTo>
                  <a:pt x="7768" y="2608"/>
                  <a:pt x="8584" y="2894"/>
                  <a:pt x="9296" y="3247"/>
                </a:cubicBezTo>
                <a:cubicBezTo>
                  <a:pt x="9306" y="3247"/>
                  <a:pt x="9327" y="3247"/>
                  <a:pt x="9327" y="3263"/>
                </a:cubicBezTo>
                <a:cubicBezTo>
                  <a:pt x="9394" y="3247"/>
                  <a:pt x="9327" y="3310"/>
                  <a:pt x="9327" y="3263"/>
                </a:cubicBezTo>
                <a:cubicBezTo>
                  <a:pt x="9311" y="3258"/>
                  <a:pt x="9296" y="3263"/>
                  <a:pt x="9296" y="3247"/>
                </a:cubicBezTo>
                <a:cubicBezTo>
                  <a:pt x="8215" y="2769"/>
                  <a:pt x="6921" y="2400"/>
                  <a:pt x="5565" y="2317"/>
                </a:cubicBezTo>
                <a:cubicBezTo>
                  <a:pt x="5217" y="2297"/>
                  <a:pt x="4811" y="2260"/>
                  <a:pt x="4411" y="2286"/>
                </a:cubicBezTo>
                <a:cubicBezTo>
                  <a:pt x="4193" y="2302"/>
                  <a:pt x="4520" y="2291"/>
                  <a:pt x="4655" y="2302"/>
                </a:cubicBezTo>
                <a:cubicBezTo>
                  <a:pt x="4785" y="2317"/>
                  <a:pt x="5139" y="2317"/>
                  <a:pt x="5310" y="2348"/>
                </a:cubicBezTo>
                <a:cubicBezTo>
                  <a:pt x="5430" y="2375"/>
                  <a:pt x="5123" y="2364"/>
                  <a:pt x="5035" y="2364"/>
                </a:cubicBezTo>
                <a:cubicBezTo>
                  <a:pt x="4323" y="2369"/>
                  <a:pt x="3434" y="2426"/>
                  <a:pt x="2655" y="2478"/>
                </a:cubicBezTo>
                <a:cubicBezTo>
                  <a:pt x="2411" y="2494"/>
                  <a:pt x="2005" y="2556"/>
                  <a:pt x="1694" y="2624"/>
                </a:cubicBezTo>
                <a:cubicBezTo>
                  <a:pt x="1481" y="2665"/>
                  <a:pt x="1278" y="2728"/>
                  <a:pt x="1252" y="2738"/>
                </a:cubicBezTo>
                <a:cubicBezTo>
                  <a:pt x="1252" y="2738"/>
                  <a:pt x="1257" y="2733"/>
                  <a:pt x="1262" y="2733"/>
                </a:cubicBezTo>
                <a:cubicBezTo>
                  <a:pt x="1247" y="2738"/>
                  <a:pt x="1247" y="2738"/>
                  <a:pt x="1252" y="2738"/>
                </a:cubicBezTo>
                <a:cubicBezTo>
                  <a:pt x="1148" y="2769"/>
                  <a:pt x="1044" y="2790"/>
                  <a:pt x="940" y="2832"/>
                </a:cubicBezTo>
                <a:cubicBezTo>
                  <a:pt x="706" y="2925"/>
                  <a:pt x="1138" y="2800"/>
                  <a:pt x="1195" y="2780"/>
                </a:cubicBezTo>
                <a:cubicBezTo>
                  <a:pt x="1662" y="2650"/>
                  <a:pt x="2109" y="2546"/>
                  <a:pt x="2717" y="2494"/>
                </a:cubicBezTo>
                <a:cubicBezTo>
                  <a:pt x="3008" y="2468"/>
                  <a:pt x="3320" y="2463"/>
                  <a:pt x="3663" y="2447"/>
                </a:cubicBezTo>
                <a:cubicBezTo>
                  <a:pt x="3970" y="2432"/>
                  <a:pt x="4333" y="2380"/>
                  <a:pt x="4588" y="2416"/>
                </a:cubicBezTo>
                <a:cubicBezTo>
                  <a:pt x="4785" y="2442"/>
                  <a:pt x="4526" y="2447"/>
                  <a:pt x="4411" y="2447"/>
                </a:cubicBezTo>
                <a:cubicBezTo>
                  <a:pt x="4136" y="2447"/>
                  <a:pt x="3814" y="2452"/>
                  <a:pt x="3549" y="2494"/>
                </a:cubicBezTo>
                <a:cubicBezTo>
                  <a:pt x="3377" y="2520"/>
                  <a:pt x="3757" y="2499"/>
                  <a:pt x="3819" y="2494"/>
                </a:cubicBezTo>
                <a:cubicBezTo>
                  <a:pt x="4110" y="2484"/>
                  <a:pt x="4401" y="2484"/>
                  <a:pt x="4671" y="2494"/>
                </a:cubicBezTo>
                <a:cubicBezTo>
                  <a:pt x="5586" y="2535"/>
                  <a:pt x="6438" y="2686"/>
                  <a:pt x="7285" y="2878"/>
                </a:cubicBezTo>
                <a:cubicBezTo>
                  <a:pt x="7373" y="2899"/>
                  <a:pt x="7461" y="2920"/>
                  <a:pt x="7550" y="2941"/>
                </a:cubicBezTo>
                <a:cubicBezTo>
                  <a:pt x="7597" y="2941"/>
                  <a:pt x="7638" y="2951"/>
                  <a:pt x="7659" y="2972"/>
                </a:cubicBezTo>
                <a:cubicBezTo>
                  <a:pt x="7747" y="2956"/>
                  <a:pt x="7680" y="3024"/>
                  <a:pt x="7659" y="2972"/>
                </a:cubicBezTo>
                <a:cubicBezTo>
                  <a:pt x="7612" y="2977"/>
                  <a:pt x="7571" y="2967"/>
                  <a:pt x="7550" y="2941"/>
                </a:cubicBezTo>
                <a:cubicBezTo>
                  <a:pt x="7461" y="2920"/>
                  <a:pt x="7373" y="2899"/>
                  <a:pt x="7285" y="2878"/>
                </a:cubicBezTo>
                <a:cubicBezTo>
                  <a:pt x="6043" y="2608"/>
                  <a:pt x="4359" y="2546"/>
                  <a:pt x="2894" y="2655"/>
                </a:cubicBezTo>
                <a:cubicBezTo>
                  <a:pt x="2328" y="2697"/>
                  <a:pt x="1574" y="2790"/>
                  <a:pt x="1070" y="2956"/>
                </a:cubicBezTo>
                <a:cubicBezTo>
                  <a:pt x="821" y="3039"/>
                  <a:pt x="592" y="3117"/>
                  <a:pt x="556" y="3263"/>
                </a:cubicBezTo>
                <a:cubicBezTo>
                  <a:pt x="566" y="3232"/>
                  <a:pt x="561" y="3330"/>
                  <a:pt x="556" y="3325"/>
                </a:cubicBezTo>
                <a:cubicBezTo>
                  <a:pt x="571" y="3341"/>
                  <a:pt x="686" y="3310"/>
                  <a:pt x="670" y="3341"/>
                </a:cubicBezTo>
                <a:cubicBezTo>
                  <a:pt x="634" y="3398"/>
                  <a:pt x="504" y="3330"/>
                  <a:pt x="478" y="3372"/>
                </a:cubicBezTo>
                <a:cubicBezTo>
                  <a:pt x="431" y="3440"/>
                  <a:pt x="571" y="3455"/>
                  <a:pt x="602" y="3455"/>
                </a:cubicBezTo>
                <a:cubicBezTo>
                  <a:pt x="628" y="3455"/>
                  <a:pt x="841" y="3388"/>
                  <a:pt x="670" y="3455"/>
                </a:cubicBezTo>
                <a:cubicBezTo>
                  <a:pt x="660" y="3455"/>
                  <a:pt x="628" y="3486"/>
                  <a:pt x="618" y="3486"/>
                </a:cubicBezTo>
                <a:cubicBezTo>
                  <a:pt x="561" y="3502"/>
                  <a:pt x="467" y="3460"/>
                  <a:pt x="478" y="3580"/>
                </a:cubicBezTo>
                <a:cubicBezTo>
                  <a:pt x="478" y="3616"/>
                  <a:pt x="519" y="3611"/>
                  <a:pt x="509" y="3663"/>
                </a:cubicBezTo>
                <a:cubicBezTo>
                  <a:pt x="509" y="3668"/>
                  <a:pt x="447" y="3658"/>
                  <a:pt x="447" y="3663"/>
                </a:cubicBezTo>
                <a:cubicBezTo>
                  <a:pt x="426" y="3704"/>
                  <a:pt x="473" y="3673"/>
                  <a:pt x="478" y="3719"/>
                </a:cubicBezTo>
                <a:cubicBezTo>
                  <a:pt x="473" y="3704"/>
                  <a:pt x="426" y="3781"/>
                  <a:pt x="441" y="3776"/>
                </a:cubicBezTo>
                <a:cubicBezTo>
                  <a:pt x="374" y="3839"/>
                  <a:pt x="265" y="3823"/>
                  <a:pt x="270" y="3901"/>
                </a:cubicBezTo>
                <a:cubicBezTo>
                  <a:pt x="270" y="3948"/>
                  <a:pt x="379" y="3880"/>
                  <a:pt x="395" y="3948"/>
                </a:cubicBezTo>
                <a:cubicBezTo>
                  <a:pt x="400" y="3963"/>
                  <a:pt x="93" y="4078"/>
                  <a:pt x="285" y="4124"/>
                </a:cubicBezTo>
                <a:cubicBezTo>
                  <a:pt x="327" y="4135"/>
                  <a:pt x="358" y="4135"/>
                  <a:pt x="363" y="4135"/>
                </a:cubicBezTo>
                <a:cubicBezTo>
                  <a:pt x="358" y="4135"/>
                  <a:pt x="337" y="4140"/>
                  <a:pt x="301" y="4155"/>
                </a:cubicBezTo>
                <a:cubicBezTo>
                  <a:pt x="301" y="4155"/>
                  <a:pt x="249" y="4202"/>
                  <a:pt x="254" y="4208"/>
                </a:cubicBezTo>
                <a:cubicBezTo>
                  <a:pt x="265" y="4218"/>
                  <a:pt x="504" y="4130"/>
                  <a:pt x="379" y="4187"/>
                </a:cubicBezTo>
                <a:cubicBezTo>
                  <a:pt x="405" y="4176"/>
                  <a:pt x="166" y="4291"/>
                  <a:pt x="171" y="4270"/>
                </a:cubicBezTo>
                <a:cubicBezTo>
                  <a:pt x="145" y="4343"/>
                  <a:pt x="306" y="4322"/>
                  <a:pt x="301" y="4363"/>
                </a:cubicBezTo>
                <a:cubicBezTo>
                  <a:pt x="301" y="4363"/>
                  <a:pt x="0" y="4441"/>
                  <a:pt x="156" y="4462"/>
                </a:cubicBezTo>
                <a:cubicBezTo>
                  <a:pt x="228" y="4473"/>
                  <a:pt x="280" y="4530"/>
                  <a:pt x="332" y="4540"/>
                </a:cubicBezTo>
                <a:cubicBezTo>
                  <a:pt x="379" y="4550"/>
                  <a:pt x="431" y="4519"/>
                  <a:pt x="447" y="4524"/>
                </a:cubicBezTo>
                <a:cubicBezTo>
                  <a:pt x="493" y="4550"/>
                  <a:pt x="415" y="4592"/>
                  <a:pt x="509" y="4608"/>
                </a:cubicBezTo>
                <a:cubicBezTo>
                  <a:pt x="592" y="4618"/>
                  <a:pt x="769" y="4514"/>
                  <a:pt x="1003" y="4431"/>
                </a:cubicBezTo>
                <a:cubicBezTo>
                  <a:pt x="1792" y="4140"/>
                  <a:pt x="2806" y="4130"/>
                  <a:pt x="3788" y="4046"/>
                </a:cubicBezTo>
                <a:cubicBezTo>
                  <a:pt x="4250" y="4005"/>
                  <a:pt x="4707" y="4078"/>
                  <a:pt x="5149" y="4093"/>
                </a:cubicBezTo>
                <a:cubicBezTo>
                  <a:pt x="5414" y="4104"/>
                  <a:pt x="5669" y="4104"/>
                  <a:pt x="5918" y="4124"/>
                </a:cubicBezTo>
                <a:cubicBezTo>
                  <a:pt x="6287" y="4161"/>
                  <a:pt x="6635" y="4254"/>
                  <a:pt x="6989" y="4265"/>
                </a:cubicBezTo>
                <a:cubicBezTo>
                  <a:pt x="6978" y="4254"/>
                  <a:pt x="7020" y="4239"/>
                  <a:pt x="7051" y="4270"/>
                </a:cubicBezTo>
                <a:cubicBezTo>
                  <a:pt x="7186" y="4280"/>
                  <a:pt x="7004" y="4301"/>
                  <a:pt x="7134" y="4285"/>
                </a:cubicBezTo>
                <a:cubicBezTo>
                  <a:pt x="7269" y="4270"/>
                  <a:pt x="7072" y="4332"/>
                  <a:pt x="7212" y="4317"/>
                </a:cubicBezTo>
                <a:cubicBezTo>
                  <a:pt x="7233" y="4270"/>
                  <a:pt x="7300" y="4332"/>
                  <a:pt x="7212" y="4317"/>
                </a:cubicBezTo>
                <a:cubicBezTo>
                  <a:pt x="7243" y="4343"/>
                  <a:pt x="7290" y="4348"/>
                  <a:pt x="7342" y="4348"/>
                </a:cubicBezTo>
                <a:cubicBezTo>
                  <a:pt x="7342" y="4343"/>
                  <a:pt x="7342" y="4337"/>
                  <a:pt x="7342" y="4332"/>
                </a:cubicBezTo>
                <a:cubicBezTo>
                  <a:pt x="7259" y="4353"/>
                  <a:pt x="7321" y="4285"/>
                  <a:pt x="7342" y="4332"/>
                </a:cubicBezTo>
                <a:cubicBezTo>
                  <a:pt x="7363" y="4337"/>
                  <a:pt x="7399" y="4327"/>
                  <a:pt x="7404" y="4348"/>
                </a:cubicBezTo>
                <a:cubicBezTo>
                  <a:pt x="7425" y="4353"/>
                  <a:pt x="7446" y="4358"/>
                  <a:pt x="7461" y="4363"/>
                </a:cubicBezTo>
                <a:cubicBezTo>
                  <a:pt x="7446" y="4363"/>
                  <a:pt x="7415" y="4374"/>
                  <a:pt x="7420" y="4379"/>
                </a:cubicBezTo>
                <a:cubicBezTo>
                  <a:pt x="7430" y="4389"/>
                  <a:pt x="7477" y="4374"/>
                  <a:pt x="7467" y="4363"/>
                </a:cubicBezTo>
                <a:lnTo>
                  <a:pt x="7467" y="4363"/>
                </a:lnTo>
                <a:cubicBezTo>
                  <a:pt x="7919" y="4473"/>
                  <a:pt x="8371" y="4639"/>
                  <a:pt x="8781" y="4815"/>
                </a:cubicBezTo>
                <a:cubicBezTo>
                  <a:pt x="8916" y="4873"/>
                  <a:pt x="9041" y="4971"/>
                  <a:pt x="9181" y="5023"/>
                </a:cubicBezTo>
                <a:cubicBezTo>
                  <a:pt x="9291" y="5060"/>
                  <a:pt x="9400" y="5060"/>
                  <a:pt x="9504" y="5101"/>
                </a:cubicBezTo>
                <a:cubicBezTo>
                  <a:pt x="9670" y="5169"/>
                  <a:pt x="9836" y="5298"/>
                  <a:pt x="10012" y="5408"/>
                </a:cubicBezTo>
                <a:cubicBezTo>
                  <a:pt x="10506" y="5704"/>
                  <a:pt x="10968" y="6057"/>
                  <a:pt x="11451" y="6364"/>
                </a:cubicBezTo>
                <a:cubicBezTo>
                  <a:pt x="11997" y="6712"/>
                  <a:pt x="12631" y="7013"/>
                  <a:pt x="13421" y="7195"/>
                </a:cubicBezTo>
                <a:cubicBezTo>
                  <a:pt x="13545" y="7226"/>
                  <a:pt x="13873" y="7283"/>
                  <a:pt x="13712" y="7231"/>
                </a:cubicBezTo>
                <a:cubicBezTo>
                  <a:pt x="13166" y="7044"/>
                  <a:pt x="12672" y="6946"/>
                  <a:pt x="12205" y="6701"/>
                </a:cubicBezTo>
                <a:cubicBezTo>
                  <a:pt x="12158" y="6675"/>
                  <a:pt x="11924" y="6530"/>
                  <a:pt x="12127" y="6623"/>
                </a:cubicBezTo>
                <a:cubicBezTo>
                  <a:pt x="12470" y="6779"/>
                  <a:pt x="12937" y="6972"/>
                  <a:pt x="13358" y="7086"/>
                </a:cubicBezTo>
                <a:cubicBezTo>
                  <a:pt x="13597" y="7148"/>
                  <a:pt x="13868" y="7200"/>
                  <a:pt x="14112" y="7247"/>
                </a:cubicBezTo>
                <a:cubicBezTo>
                  <a:pt x="14741" y="7361"/>
                  <a:pt x="15291" y="7356"/>
                  <a:pt x="16014" y="7387"/>
                </a:cubicBezTo>
                <a:cubicBezTo>
                  <a:pt x="16419" y="7408"/>
                  <a:pt x="17281" y="7408"/>
                  <a:pt x="17645" y="7387"/>
                </a:cubicBezTo>
                <a:cubicBezTo>
                  <a:pt x="17640" y="7387"/>
                  <a:pt x="17983" y="7398"/>
                  <a:pt x="17983" y="7356"/>
                </a:cubicBezTo>
                <a:cubicBezTo>
                  <a:pt x="17983" y="7346"/>
                  <a:pt x="17718" y="7309"/>
                  <a:pt x="17692" y="7309"/>
                </a:cubicBezTo>
                <a:cubicBezTo>
                  <a:pt x="17661" y="7309"/>
                  <a:pt x="17635" y="7340"/>
                  <a:pt x="17614" y="7340"/>
                </a:cubicBezTo>
                <a:cubicBezTo>
                  <a:pt x="17494" y="7351"/>
                  <a:pt x="17333" y="7330"/>
                  <a:pt x="17183" y="7325"/>
                </a:cubicBezTo>
                <a:cubicBezTo>
                  <a:pt x="16564" y="7299"/>
                  <a:pt x="15858" y="7314"/>
                  <a:pt x="15198" y="7263"/>
                </a:cubicBezTo>
                <a:cubicBezTo>
                  <a:pt x="14969" y="7242"/>
                  <a:pt x="14668" y="7169"/>
                  <a:pt x="14429" y="7133"/>
                </a:cubicBezTo>
                <a:cubicBezTo>
                  <a:pt x="14403" y="7122"/>
                  <a:pt x="14335" y="7153"/>
                  <a:pt x="14335" y="7117"/>
                </a:cubicBezTo>
                <a:cubicBezTo>
                  <a:pt x="14304" y="7107"/>
                  <a:pt x="14242" y="7138"/>
                  <a:pt x="14236" y="7101"/>
                </a:cubicBezTo>
                <a:cubicBezTo>
                  <a:pt x="14210" y="7091"/>
                  <a:pt x="14143" y="7122"/>
                  <a:pt x="14143" y="7086"/>
                </a:cubicBezTo>
                <a:cubicBezTo>
                  <a:pt x="14039" y="7101"/>
                  <a:pt x="14106" y="7034"/>
                  <a:pt x="14143" y="7086"/>
                </a:cubicBezTo>
                <a:cubicBezTo>
                  <a:pt x="14169" y="7096"/>
                  <a:pt x="14236" y="7065"/>
                  <a:pt x="14236" y="7101"/>
                </a:cubicBezTo>
                <a:cubicBezTo>
                  <a:pt x="14268" y="7112"/>
                  <a:pt x="14330" y="7081"/>
                  <a:pt x="14335" y="7117"/>
                </a:cubicBezTo>
                <a:cubicBezTo>
                  <a:pt x="14361" y="7127"/>
                  <a:pt x="14429" y="7096"/>
                  <a:pt x="14429" y="7133"/>
                </a:cubicBezTo>
                <a:cubicBezTo>
                  <a:pt x="14470" y="7117"/>
                  <a:pt x="14637" y="7164"/>
                  <a:pt x="14668" y="7164"/>
                </a:cubicBezTo>
                <a:cubicBezTo>
                  <a:pt x="14829" y="7179"/>
                  <a:pt x="14564" y="7122"/>
                  <a:pt x="14413" y="7101"/>
                </a:cubicBezTo>
                <a:cubicBezTo>
                  <a:pt x="14257" y="7075"/>
                  <a:pt x="14169" y="7060"/>
                  <a:pt x="14060" y="7055"/>
                </a:cubicBezTo>
                <a:cubicBezTo>
                  <a:pt x="14008" y="7101"/>
                  <a:pt x="13940" y="7034"/>
                  <a:pt x="14060" y="7055"/>
                </a:cubicBezTo>
                <a:cubicBezTo>
                  <a:pt x="13862" y="6997"/>
                  <a:pt x="14304" y="7055"/>
                  <a:pt x="14429" y="7070"/>
                </a:cubicBezTo>
                <a:cubicBezTo>
                  <a:pt x="14631" y="7096"/>
                  <a:pt x="14824" y="7143"/>
                  <a:pt x="15037" y="7148"/>
                </a:cubicBezTo>
                <a:cubicBezTo>
                  <a:pt x="15260" y="7159"/>
                  <a:pt x="15395" y="7138"/>
                  <a:pt x="15645" y="7148"/>
                </a:cubicBezTo>
                <a:cubicBezTo>
                  <a:pt x="16492" y="7190"/>
                  <a:pt x="17500" y="7210"/>
                  <a:pt x="18175" y="7117"/>
                </a:cubicBezTo>
                <a:cubicBezTo>
                  <a:pt x="18399" y="7086"/>
                  <a:pt x="18617" y="7034"/>
                  <a:pt x="18830" y="7003"/>
                </a:cubicBezTo>
                <a:cubicBezTo>
                  <a:pt x="19074" y="6972"/>
                  <a:pt x="19313" y="6966"/>
                  <a:pt x="19500" y="6909"/>
                </a:cubicBezTo>
                <a:cubicBezTo>
                  <a:pt x="19511" y="6904"/>
                  <a:pt x="19547" y="6868"/>
                  <a:pt x="19599" y="6847"/>
                </a:cubicBezTo>
                <a:cubicBezTo>
                  <a:pt x="19573" y="6857"/>
                  <a:pt x="19739" y="6847"/>
                  <a:pt x="19693" y="6795"/>
                </a:cubicBezTo>
              </a:path>
            </a:pathLst>
          </a:custGeom>
          <a:solidFill>
            <a:schemeClr val="bg1">
              <a:lumMod val="95000"/>
            </a:schemeClr>
          </a:solidFill>
          <a:ln>
            <a:noFill/>
          </a:ln>
          <a:effec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675" b="0" i="0" u="none" strike="noStrike" kern="1200" cap="none" spc="0" normalizeH="0" baseline="0" noProof="0">
              <a:ln>
                <a:noFill/>
              </a:ln>
              <a:solidFill>
                <a:prstClr val="black"/>
              </a:solidFill>
              <a:effectLst/>
              <a:uLnTx/>
              <a:uFillTx/>
              <a:latin typeface="Avenir Next LT Pro Light"/>
              <a:ea typeface="+mn-ea"/>
              <a:cs typeface="+mn-cs"/>
            </a:endParaRPr>
          </a:p>
        </p:txBody>
      </p:sp>
      <p:sp>
        <p:nvSpPr>
          <p:cNvPr id="36" name="TextBox 35"/>
          <p:cNvSpPr txBox="1"/>
          <p:nvPr/>
        </p:nvSpPr>
        <p:spPr>
          <a:xfrm>
            <a:off x="6187593" y="2305615"/>
            <a:ext cx="5065986" cy="267765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17406D"/>
                </a:solidFill>
                <a:effectLst/>
                <a:uLnTx/>
                <a:uFillTx/>
                <a:latin typeface="Avenir Next LT Pro Light"/>
                <a:ea typeface="+mn-ea"/>
                <a:cs typeface="+mn-cs"/>
              </a:rPr>
              <a:t>In essence, Goleman believes that we are born with a general level of EI that determines the extent to which we can develop any competencies</a:t>
            </a:r>
            <a:endParaRPr kumimoji="0" lang="en-GB" sz="2800" b="1" i="1" u="none" strike="noStrike" kern="1200" cap="none" spc="0" normalizeH="0" baseline="0" noProof="0" dirty="0">
              <a:ln>
                <a:noFill/>
              </a:ln>
              <a:solidFill>
                <a:srgbClr val="17406D"/>
              </a:solidFill>
              <a:effectLst/>
              <a:uLnTx/>
              <a:uFillTx/>
              <a:latin typeface="Avenir Next LT Pro Light"/>
              <a:ea typeface="+mn-ea"/>
              <a:cs typeface="+mn-cs"/>
            </a:endParaRPr>
          </a:p>
        </p:txBody>
      </p:sp>
      <p:pic>
        <p:nvPicPr>
          <p:cNvPr id="10" name="Picture Placeholder 9"/>
          <p:cNvPicPr>
            <a:picLocks noGrp="1" noChangeAspect="1"/>
          </p:cNvPicPr>
          <p:nvPr>
            <p:ph type="pic" sz="quarter" idx="26"/>
          </p:nvPr>
        </p:nvPicPr>
        <p:blipFill>
          <a:blip r:embed="rId3">
            <a:extLst>
              <a:ext uri="{28A0092B-C50C-407E-A947-70E740481C1C}">
                <a14:useLocalDpi xmlns:a14="http://schemas.microsoft.com/office/drawing/2010/main" val="0"/>
              </a:ext>
            </a:extLst>
          </a:blip>
          <a:srcRect t="8675" b="8675"/>
          <a:stretch>
            <a:fillRect/>
          </a:stretch>
        </p:blipFill>
        <p:spPr/>
      </p:pic>
    </p:spTree>
    <p:extLst>
      <p:ext uri="{BB962C8B-B14F-4D97-AF65-F5344CB8AC3E}">
        <p14:creationId xmlns:p14="http://schemas.microsoft.com/office/powerpoint/2010/main" val="168203271"/>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5882515" cy="760028"/>
          </a:xfrm>
          <a:solidFill>
            <a:srgbClr val="6CD5DD"/>
          </a:solidFill>
        </p:spPr>
        <p:txBody>
          <a:bodyPr>
            <a:normAutofit fontScale="90000"/>
          </a:bodyPr>
          <a:lstStyle/>
          <a:p>
            <a:r>
              <a:rPr lang="en-GB" dirty="0">
                <a:solidFill>
                  <a:schemeClr val="tx2"/>
                </a:solidFill>
              </a:rPr>
              <a:t>Mixed Models</a:t>
            </a:r>
            <a:br>
              <a:rPr lang="en-GB" dirty="0">
                <a:solidFill>
                  <a:schemeClr val="tx2"/>
                </a:solidFill>
              </a:rPr>
            </a:br>
            <a:r>
              <a:rPr lang="en-GB" sz="2000" dirty="0">
                <a:solidFill>
                  <a:schemeClr val="tx2"/>
                </a:solidFill>
              </a:rPr>
              <a:t>Bar-On</a:t>
            </a:r>
            <a:endParaRPr lang="en-GB" dirty="0">
              <a:solidFill>
                <a:schemeClr val="tx2"/>
              </a:solidFill>
            </a:endParaRP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p:txBody>
          <a:bodyPr>
            <a:normAutofit/>
          </a:bodyPr>
          <a:lstStyle/>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Bar-On was interested in the role of emotions in social intelligence</a:t>
            </a:r>
          </a:p>
          <a:p>
            <a:pPr marL="838190" lvl="1" indent="-380990"/>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Emotions must have an adaptive value – understanding and expressing fear helps to protect others in the group</a:t>
            </a:r>
          </a:p>
          <a:p>
            <a:pPr marL="838190" lvl="1" indent="-380990"/>
            <a:endPar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Suggests that EI is comprised of 15 inter-related emotional and social competencies</a:t>
            </a:r>
          </a:p>
          <a:p>
            <a:pPr marL="838190" lvl="1" indent="-380990"/>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Measure = Bar-On Emotional Quotient Inventory (EQ-</a:t>
            </a:r>
            <a:r>
              <a:rPr lang="en-US" sz="2400" i="1"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i</a:t>
            </a:r>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a:t>
            </a:r>
          </a:p>
        </p:txBody>
      </p:sp>
    </p:spTree>
    <p:extLst>
      <p:ext uri="{BB962C8B-B14F-4D97-AF65-F5344CB8AC3E}">
        <p14:creationId xmlns:p14="http://schemas.microsoft.com/office/powerpoint/2010/main" val="7560439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rot="7594565">
            <a:off x="-1273894" y="-1552199"/>
            <a:ext cx="4980239" cy="4980234"/>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167085" y="410235"/>
            <a:ext cx="2781433"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venir Next LT Pro"/>
                <a:ea typeface="+mn-ea"/>
                <a:cs typeface="+mn-cs"/>
              </a:rPr>
              <a:t>Mixed Model</a:t>
            </a:r>
          </a:p>
        </p:txBody>
      </p:sp>
      <p:sp>
        <p:nvSpPr>
          <p:cNvPr id="8" name="Content Placeholder 7">
            <a:extLst>
              <a:ext uri="{FF2B5EF4-FFF2-40B4-BE49-F238E27FC236}">
                <a16:creationId xmlns:a16="http://schemas.microsoft.com/office/drawing/2014/main" id="{DB5F1291-5969-4347-B2FB-15DA5549B1E4}"/>
              </a:ext>
            </a:extLst>
          </p:cNvPr>
          <p:cNvSpPr>
            <a:spLocks noGrp="1"/>
          </p:cNvSpPr>
          <p:nvPr>
            <p:ph idx="1"/>
          </p:nvPr>
        </p:nvSpPr>
        <p:spPr>
          <a:xfrm>
            <a:off x="3671668" y="410235"/>
            <a:ext cx="7941212" cy="5661381"/>
          </a:xfrm>
        </p:spPr>
        <p:txBody>
          <a:bodyPr/>
          <a:lstStyle/>
          <a:p>
            <a:pPr marL="0" indent="0" algn="ctr">
              <a:buNone/>
            </a:pPr>
            <a:r>
              <a:rPr lang="en-GB" sz="2800" b="1" dirty="0">
                <a:solidFill>
                  <a:schemeClr val="tx2"/>
                </a:solidFill>
              </a:rPr>
              <a:t>Bar-On (1997)</a:t>
            </a:r>
          </a:p>
          <a:p>
            <a:r>
              <a:rPr lang="en-GB" sz="2800" dirty="0">
                <a:solidFill>
                  <a:schemeClr val="tx2"/>
                </a:solidFill>
              </a:rPr>
              <a:t>Five main factors:</a:t>
            </a:r>
          </a:p>
          <a:p>
            <a:pPr lvl="1"/>
            <a:r>
              <a:rPr lang="en-GB" sz="2400" i="1" dirty="0">
                <a:solidFill>
                  <a:schemeClr val="tx2"/>
                </a:solidFill>
              </a:rPr>
              <a:t>Intrapersonal, Interpersonal, Stress Management, Adaptability, and General Mood</a:t>
            </a:r>
            <a:br>
              <a:rPr lang="en-GB" sz="2400" i="1" dirty="0">
                <a:solidFill>
                  <a:schemeClr val="tx2"/>
                </a:solidFill>
              </a:rPr>
            </a:br>
            <a:endParaRPr lang="en-GB" sz="2400" i="1" dirty="0">
              <a:solidFill>
                <a:schemeClr val="tx2"/>
              </a:solidFill>
            </a:endParaRPr>
          </a:p>
          <a:p>
            <a:r>
              <a:rPr lang="en-GB" sz="2800" dirty="0">
                <a:solidFill>
                  <a:schemeClr val="tx2"/>
                </a:solidFill>
              </a:rPr>
              <a:t>133 items; results scored on 5-point Likert Scale (‘very seldom or not true of me’ [1] to ‘very often true of me or true of me [5])</a:t>
            </a:r>
          </a:p>
          <a:p>
            <a:pPr lvl="1"/>
            <a:r>
              <a:rPr lang="en-GB" sz="2400" i="1" dirty="0">
                <a:solidFill>
                  <a:schemeClr val="tx2"/>
                </a:solidFill>
              </a:rPr>
              <a:t>Computed into EQ score on each of the five factors and each of the 15 sub-factors</a:t>
            </a:r>
          </a:p>
        </p:txBody>
      </p:sp>
    </p:spTree>
    <p:extLst>
      <p:ext uri="{BB962C8B-B14F-4D97-AF65-F5344CB8AC3E}">
        <p14:creationId xmlns:p14="http://schemas.microsoft.com/office/powerpoint/2010/main" val="3201969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D22566-D00D-4191-83FE-7ADF1C9012D6}"/>
              </a:ext>
            </a:extLst>
          </p:cNvPr>
          <p:cNvPicPr>
            <a:picLocks noChangeAspect="1"/>
          </p:cNvPicPr>
          <p:nvPr/>
        </p:nvPicPr>
        <p:blipFill>
          <a:blip r:embed="rId3" cstate="screen">
            <a:duotone>
              <a:schemeClr val="accent2">
                <a:shade val="45000"/>
                <a:satMod val="135000"/>
              </a:schemeClr>
              <a:prstClr val="white"/>
            </a:duotone>
            <a:extLst>
              <a:ext uri="{28A0092B-C50C-407E-A947-70E740481C1C}">
                <a14:useLocalDpi xmlns:a14="http://schemas.microsoft.com/office/drawing/2010/main"/>
              </a:ext>
            </a:extLst>
          </a:blip>
          <a:stretch>
            <a:fillRect/>
          </a:stretch>
        </p:blipFill>
        <p:spPr>
          <a:xfrm rot="7594565">
            <a:off x="-1273894" y="-1552199"/>
            <a:ext cx="4980239" cy="4980234"/>
          </a:xfrm>
          <a:prstGeom prst="rect">
            <a:avLst/>
          </a:prstGeom>
        </p:spPr>
      </p:pic>
      <p:sp>
        <p:nvSpPr>
          <p:cNvPr id="5" name="TextBox 4">
            <a:extLst>
              <a:ext uri="{FF2B5EF4-FFF2-40B4-BE49-F238E27FC236}">
                <a16:creationId xmlns:a16="http://schemas.microsoft.com/office/drawing/2014/main" id="{0D9C59CF-2E9C-467E-ADAD-9E70C9D7B026}"/>
              </a:ext>
            </a:extLst>
          </p:cNvPr>
          <p:cNvSpPr txBox="1"/>
          <p:nvPr/>
        </p:nvSpPr>
        <p:spPr>
          <a:xfrm>
            <a:off x="167085" y="410235"/>
            <a:ext cx="2781433"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Avenir Next LT Pro"/>
                <a:ea typeface="+mn-ea"/>
                <a:cs typeface="+mn-cs"/>
              </a:rPr>
              <a:t>Mixed Model</a:t>
            </a:r>
          </a:p>
        </p:txBody>
      </p:sp>
      <p:sp>
        <p:nvSpPr>
          <p:cNvPr id="3" name="Content Placeholder 2">
            <a:extLst>
              <a:ext uri="{FF2B5EF4-FFF2-40B4-BE49-F238E27FC236}">
                <a16:creationId xmlns:a16="http://schemas.microsoft.com/office/drawing/2014/main" id="{02D6CAC7-BF0C-4580-AFF9-545C7FF0A50E}"/>
              </a:ext>
            </a:extLst>
          </p:cNvPr>
          <p:cNvSpPr>
            <a:spLocks noGrp="1"/>
          </p:cNvSpPr>
          <p:nvPr>
            <p:ph idx="1"/>
          </p:nvPr>
        </p:nvSpPr>
        <p:spPr>
          <a:xfrm>
            <a:off x="283779" y="3368259"/>
            <a:ext cx="3328192" cy="3959352"/>
          </a:xfrm>
        </p:spPr>
        <p:txBody>
          <a:bodyPr/>
          <a:lstStyle/>
          <a:p>
            <a:pPr marL="0" indent="0" algn="ctr">
              <a:buNone/>
            </a:pPr>
            <a:r>
              <a:rPr lang="en-GB" b="1" dirty="0">
                <a:solidFill>
                  <a:schemeClr val="tx2"/>
                </a:solidFill>
              </a:rPr>
              <a:t>Intrapersonal</a:t>
            </a:r>
          </a:p>
          <a:p>
            <a:r>
              <a:rPr lang="en-GB" dirty="0">
                <a:solidFill>
                  <a:schemeClr val="tx2"/>
                </a:solidFill>
              </a:rPr>
              <a:t>Self-regard</a:t>
            </a:r>
          </a:p>
          <a:p>
            <a:r>
              <a:rPr lang="en-GB" dirty="0">
                <a:solidFill>
                  <a:schemeClr val="tx2"/>
                </a:solidFill>
              </a:rPr>
              <a:t>Emotional self-awareness</a:t>
            </a:r>
          </a:p>
          <a:p>
            <a:r>
              <a:rPr lang="en-GB" dirty="0">
                <a:solidFill>
                  <a:schemeClr val="tx2"/>
                </a:solidFill>
              </a:rPr>
              <a:t>Assertiveness</a:t>
            </a:r>
          </a:p>
          <a:p>
            <a:r>
              <a:rPr lang="en-GB" dirty="0">
                <a:solidFill>
                  <a:schemeClr val="tx2"/>
                </a:solidFill>
              </a:rPr>
              <a:t>Independence</a:t>
            </a:r>
          </a:p>
          <a:p>
            <a:r>
              <a:rPr lang="en-GB" dirty="0">
                <a:solidFill>
                  <a:schemeClr val="tx2"/>
                </a:solidFill>
              </a:rPr>
              <a:t>Self-actualisation </a:t>
            </a:r>
          </a:p>
        </p:txBody>
      </p:sp>
      <p:sp>
        <p:nvSpPr>
          <p:cNvPr id="7" name="Content Placeholder 2">
            <a:extLst>
              <a:ext uri="{FF2B5EF4-FFF2-40B4-BE49-F238E27FC236}">
                <a16:creationId xmlns:a16="http://schemas.microsoft.com/office/drawing/2014/main" id="{5312993C-CFCE-4BFA-A658-58328562DF0F}"/>
              </a:ext>
            </a:extLst>
          </p:cNvPr>
          <p:cNvSpPr txBox="1">
            <a:spLocks/>
          </p:cNvSpPr>
          <p:nvPr/>
        </p:nvSpPr>
        <p:spPr>
          <a:xfrm>
            <a:off x="4698566" y="1162347"/>
            <a:ext cx="3328192" cy="3959352"/>
          </a:xfrm>
          <a:prstGeom prst="rect">
            <a:avLst/>
          </a:prstGeom>
        </p:spPr>
        <p:txBody>
          <a:bodyPr vert="horz" lIns="0" tIns="0" rIns="0" bIns="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rgbClr val="17406D"/>
                </a:solidFill>
                <a:effectLst/>
                <a:uLnTx/>
                <a:uFillTx/>
                <a:latin typeface="Avenir Next LT Pro Light"/>
                <a:ea typeface="+mn-ea"/>
                <a:cs typeface="+mn-cs"/>
              </a:rPr>
              <a:t>Interpersonal</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17406D"/>
                </a:solidFill>
                <a:effectLst/>
                <a:uLnTx/>
                <a:uFillTx/>
                <a:latin typeface="Avenir Next LT Pro Light"/>
                <a:ea typeface="+mn-ea"/>
                <a:cs typeface="+mn-cs"/>
              </a:rPr>
              <a:t>Empathy </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17406D"/>
                </a:solidFill>
                <a:effectLst/>
                <a:uLnTx/>
                <a:uFillTx/>
                <a:latin typeface="Avenir Next LT Pro Light"/>
                <a:ea typeface="+mn-ea"/>
                <a:cs typeface="+mn-cs"/>
              </a:rPr>
              <a:t>Social responsibility</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17406D"/>
                </a:solidFill>
                <a:effectLst/>
                <a:uLnTx/>
                <a:uFillTx/>
                <a:latin typeface="Avenir Next LT Pro Light"/>
                <a:ea typeface="+mn-ea"/>
                <a:cs typeface="+mn-cs"/>
              </a:rPr>
              <a:t>Interpersonal relationship</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srgbClr val="17406D"/>
              </a:solidFill>
              <a:effectLst/>
              <a:uLnTx/>
              <a:uFillTx/>
              <a:latin typeface="Avenir Next LT Pro Light"/>
              <a:ea typeface="+mn-ea"/>
              <a:cs typeface="+mn-cs"/>
            </a:endParaRPr>
          </a:p>
          <a:p>
            <a:pPr marL="0" marR="0" lvl="0" indent="0" algn="ctr"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rgbClr val="17406D"/>
                </a:solidFill>
                <a:effectLst/>
                <a:uLnTx/>
                <a:uFillTx/>
                <a:latin typeface="Avenir Next LT Pro Light"/>
                <a:ea typeface="+mn-ea"/>
                <a:cs typeface="+mn-cs"/>
              </a:rPr>
              <a:t>Stress Management</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17406D"/>
                </a:solidFill>
                <a:effectLst/>
                <a:uLnTx/>
                <a:uFillTx/>
                <a:latin typeface="Avenir Next LT Pro Light"/>
                <a:ea typeface="+mn-ea"/>
                <a:cs typeface="+mn-cs"/>
              </a:rPr>
              <a:t>Stress tolerance</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17406D"/>
                </a:solidFill>
                <a:effectLst/>
                <a:uLnTx/>
                <a:uFillTx/>
                <a:latin typeface="Avenir Next LT Pro Light"/>
                <a:ea typeface="+mn-ea"/>
                <a:cs typeface="+mn-cs"/>
              </a:rPr>
              <a:t>Impulse control</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srgbClr val="17406D"/>
              </a:solidFill>
              <a:effectLst/>
              <a:uLnTx/>
              <a:uFillTx/>
              <a:latin typeface="Avenir Next LT Pro Light"/>
              <a:ea typeface="+mn-ea"/>
              <a:cs typeface="+mn-cs"/>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srgbClr val="17406D"/>
              </a:solidFill>
              <a:effectLst/>
              <a:uLnTx/>
              <a:uFillTx/>
              <a:latin typeface="Avenir Next LT Pro Light"/>
              <a:ea typeface="+mn-ea"/>
              <a:cs typeface="+mn-cs"/>
            </a:endParaRPr>
          </a:p>
        </p:txBody>
      </p:sp>
      <p:sp>
        <p:nvSpPr>
          <p:cNvPr id="9" name="Content Placeholder 2">
            <a:extLst>
              <a:ext uri="{FF2B5EF4-FFF2-40B4-BE49-F238E27FC236}">
                <a16:creationId xmlns:a16="http://schemas.microsoft.com/office/drawing/2014/main" id="{FB4985F1-FD6F-4BD3-B7F1-CD775648E5D8}"/>
              </a:ext>
            </a:extLst>
          </p:cNvPr>
          <p:cNvSpPr txBox="1">
            <a:spLocks/>
          </p:cNvSpPr>
          <p:nvPr/>
        </p:nvSpPr>
        <p:spPr>
          <a:xfrm>
            <a:off x="8337507" y="1162347"/>
            <a:ext cx="3328192" cy="3959352"/>
          </a:xfrm>
          <a:prstGeom prst="rect">
            <a:avLst/>
          </a:prstGeom>
        </p:spPr>
        <p:txBody>
          <a:bodyPr vert="horz" lIns="0" tIns="0" rIns="0" bIns="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rgbClr val="17406D"/>
                </a:solidFill>
                <a:effectLst/>
                <a:uLnTx/>
                <a:uFillTx/>
                <a:latin typeface="Avenir Next LT Pro Light"/>
                <a:ea typeface="+mn-ea"/>
                <a:cs typeface="+mn-cs"/>
              </a:rPr>
              <a:t>Adaptability </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17406D"/>
                </a:solidFill>
                <a:effectLst/>
                <a:uLnTx/>
                <a:uFillTx/>
                <a:latin typeface="Avenir Next LT Pro Light"/>
                <a:ea typeface="+mn-ea"/>
                <a:cs typeface="+mn-cs"/>
              </a:rPr>
              <a:t>Reality-testing</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17406D"/>
                </a:solidFill>
                <a:effectLst/>
                <a:uLnTx/>
                <a:uFillTx/>
                <a:latin typeface="Avenir Next LT Pro Light"/>
                <a:ea typeface="+mn-ea"/>
                <a:cs typeface="+mn-cs"/>
              </a:rPr>
              <a:t>Flexibility </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17406D"/>
                </a:solidFill>
                <a:effectLst/>
                <a:uLnTx/>
                <a:uFillTx/>
                <a:latin typeface="Avenir Next LT Pro Light"/>
                <a:ea typeface="+mn-ea"/>
                <a:cs typeface="+mn-cs"/>
              </a:rPr>
              <a:t>Problem-solving </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srgbClr val="17406D"/>
              </a:solidFill>
              <a:effectLst/>
              <a:uLnTx/>
              <a:uFillTx/>
              <a:latin typeface="Avenir Next LT Pro Light"/>
              <a:ea typeface="+mn-ea"/>
              <a:cs typeface="+mn-cs"/>
            </a:endParaRPr>
          </a:p>
          <a:p>
            <a:pPr marL="0" marR="0" lvl="0" indent="0" algn="ctr"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rgbClr val="17406D"/>
                </a:solidFill>
                <a:effectLst/>
                <a:uLnTx/>
                <a:uFillTx/>
                <a:latin typeface="Avenir Next LT Pro Light"/>
                <a:ea typeface="+mn-ea"/>
                <a:cs typeface="+mn-cs"/>
              </a:rPr>
              <a:t>General Mood</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17406D"/>
                </a:solidFill>
                <a:effectLst/>
                <a:uLnTx/>
                <a:uFillTx/>
                <a:latin typeface="Avenir Next LT Pro Light"/>
                <a:ea typeface="+mn-ea"/>
                <a:cs typeface="+mn-cs"/>
              </a:rPr>
              <a:t>Optimism </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17406D"/>
                </a:solidFill>
                <a:effectLst/>
                <a:uLnTx/>
                <a:uFillTx/>
                <a:latin typeface="Avenir Next LT Pro Light"/>
                <a:ea typeface="+mn-ea"/>
                <a:cs typeface="+mn-cs"/>
              </a:rPr>
              <a:t>Happiness </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srgbClr val="17406D"/>
              </a:solidFill>
              <a:effectLst/>
              <a:uLnTx/>
              <a:uFillTx/>
              <a:latin typeface="Avenir Next LT Pro Light"/>
              <a:ea typeface="+mn-ea"/>
              <a:cs typeface="+mn-cs"/>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srgbClr val="17406D"/>
              </a:solidFill>
              <a:effectLst/>
              <a:uLnTx/>
              <a:uFillTx/>
              <a:latin typeface="Avenir Next LT Pro Light"/>
              <a:ea typeface="+mn-ea"/>
              <a:cs typeface="+mn-cs"/>
            </a:endParaRPr>
          </a:p>
        </p:txBody>
      </p:sp>
    </p:spTree>
    <p:extLst>
      <p:ext uri="{BB962C8B-B14F-4D97-AF65-F5344CB8AC3E}">
        <p14:creationId xmlns:p14="http://schemas.microsoft.com/office/powerpoint/2010/main" val="170143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5882515" cy="760028"/>
          </a:xfrm>
          <a:solidFill>
            <a:srgbClr val="6CD5DD"/>
          </a:solidFill>
        </p:spPr>
        <p:txBody>
          <a:bodyPr>
            <a:normAutofit fontScale="90000"/>
          </a:bodyPr>
          <a:lstStyle/>
          <a:p>
            <a:r>
              <a:rPr lang="en-GB" dirty="0">
                <a:solidFill>
                  <a:schemeClr val="tx2"/>
                </a:solidFill>
              </a:rPr>
              <a:t>Mixed Models</a:t>
            </a:r>
            <a:br>
              <a:rPr lang="en-GB" dirty="0">
                <a:solidFill>
                  <a:schemeClr val="tx2"/>
                </a:solidFill>
              </a:rPr>
            </a:br>
            <a:r>
              <a:rPr lang="en-GB" sz="2000" dirty="0">
                <a:solidFill>
                  <a:schemeClr val="tx2"/>
                </a:solidFill>
              </a:rPr>
              <a:t>Summary</a:t>
            </a:r>
            <a:endParaRPr lang="en-GB" dirty="0">
              <a:solidFill>
                <a:schemeClr val="tx2"/>
              </a:solidFill>
            </a:endParaRP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p:txBody>
          <a:bodyPr>
            <a:normAutofit/>
          </a:bodyPr>
          <a:lstStyle/>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Want to explore which characteristics an emotionally intelligence person possesses</a:t>
            </a:r>
          </a:p>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Seems to incorporate characteristics from other domains</a:t>
            </a:r>
          </a:p>
          <a:p>
            <a:pPr marL="838190" lvl="1" indent="-380990"/>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Personality</a:t>
            </a:r>
          </a:p>
          <a:p>
            <a:pPr marL="380990" indent="-380990"/>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EI assessed through EQ-</a:t>
            </a:r>
            <a:r>
              <a:rPr lang="en-US" sz="2400"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i</a:t>
            </a: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a:t>
            </a:r>
          </a:p>
          <a:p>
            <a:pPr marL="838190" lvl="1" indent="-380990"/>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Can predict quality of life and leadership</a:t>
            </a:r>
          </a:p>
          <a:p>
            <a:pPr marL="838190" lvl="1" indent="-380990"/>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Negatively predictive of depression and alexithymia</a:t>
            </a:r>
          </a:p>
        </p:txBody>
      </p:sp>
    </p:spTree>
    <p:extLst>
      <p:ext uri="{BB962C8B-B14F-4D97-AF65-F5344CB8AC3E}">
        <p14:creationId xmlns:p14="http://schemas.microsoft.com/office/powerpoint/2010/main" val="23174111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7693695" cy="760028"/>
          </a:xfrm>
          <a:solidFill>
            <a:srgbClr val="6CD5DD"/>
          </a:solidFill>
        </p:spPr>
        <p:txBody>
          <a:bodyPr>
            <a:normAutofit fontScale="90000"/>
          </a:bodyPr>
          <a:lstStyle/>
          <a:p>
            <a:r>
              <a:rPr lang="en-GB" dirty="0">
                <a:solidFill>
                  <a:schemeClr val="tx2"/>
                </a:solidFill>
              </a:rPr>
              <a:t>Emotional Intelligence</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p:txBody>
          <a:bodyPr>
            <a:normAutofit lnSpcReduction="10000"/>
          </a:bodyPr>
          <a:lstStyle/>
          <a:p>
            <a:pPr marL="0" indent="0">
              <a:buNone/>
            </a:pPr>
            <a:r>
              <a:rPr lang="en-US" sz="28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Ability EI </a:t>
            </a:r>
            <a:br>
              <a:rPr lang="en-US" sz="24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br>
            <a:endParaRPr lang="en-US" sz="2400" b="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Argued to be related to cognitive ability, but not major personality traits (O’Connor &amp; Little, 2003)</a:t>
            </a:r>
          </a:p>
          <a:p>
            <a:pPr marL="380990" indent="-380990">
              <a:buFont typeface="Arial" panose="020B0604020202020204" pitchFamily="34" charset="0"/>
              <a:buChar char="•"/>
            </a:pPr>
            <a:r>
              <a:rPr lang="en-US" sz="2400"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Ciarrochi</a:t>
            </a: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 Chan and </a:t>
            </a:r>
            <a:r>
              <a:rPr lang="en-US" sz="2400"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Caputi</a:t>
            </a: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 (2000) – Ability EI is not related to IQ, but is related to some personality traits (empathy and life satisfaction)</a:t>
            </a:r>
          </a:p>
          <a:p>
            <a:pPr marL="380990" indent="-380990">
              <a:buFont typeface="Arial" panose="020B0604020202020204" pitchFamily="34" charset="0"/>
              <a:buChar char="•"/>
            </a:pP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Low A-EI linked to alcohol and illegal drug use in students, deviant behaviour and poorer relationship quality (Brackett et al., 2004)</a:t>
            </a:r>
          </a:p>
          <a:p>
            <a:pPr marL="380990" indent="-380990">
              <a:buFont typeface="Arial" panose="020B0604020202020204" pitchFamily="34" charset="0"/>
              <a:buChar char="•"/>
            </a:pPr>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p:txBody>
      </p:sp>
    </p:spTree>
    <p:extLst>
      <p:ext uri="{BB962C8B-B14F-4D97-AF65-F5344CB8AC3E}">
        <p14:creationId xmlns:p14="http://schemas.microsoft.com/office/powerpoint/2010/main" val="8848097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7693695" cy="760028"/>
          </a:xfrm>
          <a:solidFill>
            <a:srgbClr val="6CD5DD"/>
          </a:solidFill>
        </p:spPr>
        <p:txBody>
          <a:bodyPr>
            <a:normAutofit fontScale="90000"/>
          </a:bodyPr>
          <a:lstStyle/>
          <a:p>
            <a:r>
              <a:rPr lang="en-GB" dirty="0">
                <a:solidFill>
                  <a:schemeClr val="tx2"/>
                </a:solidFill>
              </a:rPr>
              <a:t>Emotional Intelligence</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p:txBody>
          <a:bodyPr>
            <a:normAutofit/>
          </a:bodyPr>
          <a:lstStyle/>
          <a:p>
            <a:pPr marL="0" indent="0">
              <a:buNone/>
            </a:pPr>
            <a:r>
              <a:rPr lang="en-US" sz="28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Trait EI </a:t>
            </a:r>
          </a:p>
          <a:p>
            <a:pPr marL="0" indent="0">
              <a:buNone/>
            </a:pPr>
            <a:endParaRPr lang="en-US" sz="1400" b="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380990" indent="-380990"/>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Small/moderate associations with cognitive ability</a:t>
            </a:r>
          </a:p>
          <a:p>
            <a:pPr marL="380990" indent="-380990">
              <a:buFont typeface="Arial" panose="020B0604020202020204" pitchFamily="34" charset="0"/>
              <a:buChar char="•"/>
            </a:pPr>
            <a:r>
              <a:rPr lang="en-US" sz="2400"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Saklofske</a:t>
            </a: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 Austin and </a:t>
            </a:r>
            <a:r>
              <a:rPr lang="en-US" sz="2400"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Minski</a:t>
            </a: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 (2003):</a:t>
            </a:r>
          </a:p>
          <a:p>
            <a:pPr marL="838190" lvl="1" indent="-380990"/>
            <a:r>
              <a:rPr lang="en-US" sz="2400" i="1" dirty="0">
                <a:solidFill>
                  <a:schemeClr val="tx2"/>
                </a:solidFill>
                <a:latin typeface="Lato Light" panose="020F0502020204030203" pitchFamily="34" charset="0"/>
                <a:ea typeface="Lato Light" panose="020F0502020204030203" pitchFamily="34" charset="0"/>
                <a:cs typeface="Lato Light" panose="020F0502020204030203" pitchFamily="34" charset="0"/>
              </a:rPr>
              <a:t>Positive relationship with extraversion, negative with neuroticism</a:t>
            </a:r>
          </a:p>
          <a:p>
            <a:pPr marL="1295390" lvl="2" indent="-380990"/>
            <a:r>
              <a:rPr lang="en-US" sz="2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Is this EI or just an assessment of personality in another way?</a:t>
            </a:r>
          </a:p>
          <a:p>
            <a:pPr marL="380990" indent="-380990"/>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T-EI related to prosocial and antisocial tendencies, leadership, optimism and happiness (</a:t>
            </a:r>
            <a:r>
              <a:rPr lang="en-US" sz="2400"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Petrides</a:t>
            </a:r>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 2011)</a:t>
            </a:r>
          </a:p>
        </p:txBody>
      </p:sp>
    </p:spTree>
    <p:extLst>
      <p:ext uri="{BB962C8B-B14F-4D97-AF65-F5344CB8AC3E}">
        <p14:creationId xmlns:p14="http://schemas.microsoft.com/office/powerpoint/2010/main" val="25878031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7693695" cy="760028"/>
          </a:xfrm>
          <a:solidFill>
            <a:srgbClr val="6CD5DD"/>
          </a:solidFill>
        </p:spPr>
        <p:txBody>
          <a:bodyPr>
            <a:normAutofit/>
          </a:bodyPr>
          <a:lstStyle/>
          <a:p>
            <a:r>
              <a:rPr lang="en-GB" dirty="0">
                <a:solidFill>
                  <a:schemeClr val="tx2"/>
                </a:solidFill>
              </a:rPr>
              <a:t>Job Performance</a:t>
            </a:r>
          </a:p>
        </p:txBody>
      </p:sp>
      <p:sp>
        <p:nvSpPr>
          <p:cNvPr id="25" name="TextBox 24">
            <a:extLst>
              <a:ext uri="{FF2B5EF4-FFF2-40B4-BE49-F238E27FC236}">
                <a16:creationId xmlns:a16="http://schemas.microsoft.com/office/drawing/2014/main" id="{00636891-655D-493D-924C-4F9B79AC77B7}"/>
              </a:ext>
            </a:extLst>
          </p:cNvPr>
          <p:cNvSpPr txBox="1"/>
          <p:nvPr/>
        </p:nvSpPr>
        <p:spPr>
          <a:xfrm>
            <a:off x="598967" y="2305615"/>
            <a:ext cx="10510993" cy="267765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7406D"/>
                </a:solidFill>
                <a:effectLst/>
                <a:uLnTx/>
                <a:uFillTx/>
                <a:latin typeface="Avenir Next LT Pro Light"/>
                <a:ea typeface="+mn-ea"/>
                <a:cs typeface="+mn-cs"/>
              </a:rPr>
              <a:t>Afolabi et al. (2010); Ali et al. (2012)</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17406D"/>
                </a:solidFill>
                <a:effectLst/>
                <a:uLnTx/>
                <a:uFillTx/>
                <a:latin typeface="Avenir Next LT Pro Light"/>
                <a:ea typeface="+mn-ea"/>
                <a:cs typeface="+mn-cs"/>
              </a:rPr>
              <a:t>EI positively predicts job performance in police officers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17406D"/>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17406D"/>
                </a:solidFill>
                <a:effectLst/>
                <a:uLnTx/>
                <a:uFillTx/>
                <a:latin typeface="Avenir Next LT Pro Light"/>
                <a:ea typeface="+mn-ea"/>
                <a:cs typeface="+mn-cs"/>
              </a:rPr>
              <a:t>Barreiro and </a:t>
            </a:r>
            <a:r>
              <a:rPr kumimoji="0" lang="en-GB" sz="2800" b="1" i="0" u="none" strike="noStrike" kern="1200" cap="none" spc="0" normalizeH="0" baseline="0" noProof="0" dirty="0" err="1">
                <a:ln>
                  <a:noFill/>
                </a:ln>
                <a:solidFill>
                  <a:srgbClr val="17406D"/>
                </a:solidFill>
                <a:effectLst/>
                <a:uLnTx/>
                <a:uFillTx/>
                <a:latin typeface="Avenir Next LT Pro Light"/>
                <a:ea typeface="+mn-ea"/>
                <a:cs typeface="+mn-cs"/>
              </a:rPr>
              <a:t>Treglown</a:t>
            </a:r>
            <a:r>
              <a:rPr kumimoji="0" lang="en-GB" sz="2800" b="1" i="0" u="none" strike="noStrike" kern="1200" cap="none" spc="0" normalizeH="0" baseline="0" noProof="0" dirty="0">
                <a:ln>
                  <a:noFill/>
                </a:ln>
                <a:solidFill>
                  <a:srgbClr val="17406D"/>
                </a:solidFill>
                <a:effectLst/>
                <a:uLnTx/>
                <a:uFillTx/>
                <a:latin typeface="Avenir Next LT Pro Light"/>
                <a:ea typeface="+mn-ea"/>
                <a:cs typeface="+mn-cs"/>
              </a:rPr>
              <a:t> (2020)</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17406D"/>
                </a:solidFill>
                <a:effectLst/>
                <a:uLnTx/>
                <a:uFillTx/>
                <a:latin typeface="Avenir Next LT Pro Light"/>
                <a:ea typeface="+mn-ea"/>
                <a:cs typeface="+mn-cs"/>
              </a:rPr>
              <a:t>EI positively affects employee engagement, which in turn impacts job performance</a:t>
            </a:r>
          </a:p>
        </p:txBody>
      </p:sp>
    </p:spTree>
    <p:extLst>
      <p:ext uri="{BB962C8B-B14F-4D97-AF65-F5344CB8AC3E}">
        <p14:creationId xmlns:p14="http://schemas.microsoft.com/office/powerpoint/2010/main" val="16179425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some paint&#10;&#10;Description automatically generated with low confidence">
            <a:extLst>
              <a:ext uri="{FF2B5EF4-FFF2-40B4-BE49-F238E27FC236}">
                <a16:creationId xmlns:a16="http://schemas.microsoft.com/office/drawing/2014/main" id="{C50F3188-F56B-4FC8-85EC-2B9B7FD60C82}"/>
              </a:ext>
            </a:extLst>
          </p:cNvPr>
          <p:cNvPicPr>
            <a:picLocks noChangeAspect="1"/>
          </p:cNvPicPr>
          <p:nvPr/>
        </p:nvPicPr>
        <p:blipFill rotWithShape="1">
          <a:blip r:embed="rId2">
            <a:alphaModFix amt="27000"/>
          </a:blip>
          <a:srcRect t="29470" r="1" b="24408"/>
          <a:stretch/>
        </p:blipFill>
        <p:spPr>
          <a:xfrm>
            <a:off x="20" y="-1"/>
            <a:ext cx="12191980" cy="6857571"/>
          </a:xfrm>
          <a:prstGeom prst="rect">
            <a:avLst/>
          </a:prstGeom>
        </p:spPr>
      </p:pic>
      <p:sp>
        <p:nvSpPr>
          <p:cNvPr id="2" name="Title 1">
            <a:extLst>
              <a:ext uri="{FF2B5EF4-FFF2-40B4-BE49-F238E27FC236}">
                <a16:creationId xmlns:a16="http://schemas.microsoft.com/office/drawing/2014/main" id="{9B9735E0-1AFE-41AA-8F34-444815030E28}"/>
              </a:ext>
            </a:extLst>
          </p:cNvPr>
          <p:cNvSpPr>
            <a:spLocks noGrp="1"/>
          </p:cNvSpPr>
          <p:nvPr>
            <p:ph type="title"/>
          </p:nvPr>
        </p:nvSpPr>
        <p:spPr>
          <a:xfrm>
            <a:off x="2209799" y="2252753"/>
            <a:ext cx="7772400" cy="1953917"/>
          </a:xfrm>
          <a:solidFill>
            <a:srgbClr val="B0E4E1"/>
          </a:solidFill>
        </p:spPr>
        <p:txBody>
          <a:bodyPr vert="horz" lIns="0" tIns="0" rIns="0" bIns="0" rtlCol="0" anchor="b">
            <a:normAutofit/>
          </a:bodyPr>
          <a:lstStyle/>
          <a:p>
            <a:pPr algn="ctr"/>
            <a:r>
              <a:rPr lang="en-US" sz="6000" dirty="0">
                <a:solidFill>
                  <a:schemeClr val="accent3">
                    <a:lumMod val="75000"/>
                  </a:schemeClr>
                </a:solidFill>
              </a:rPr>
              <a:t>Is EI always good?</a:t>
            </a:r>
          </a:p>
        </p:txBody>
      </p:sp>
    </p:spTree>
    <p:extLst>
      <p:ext uri="{BB962C8B-B14F-4D97-AF65-F5344CB8AC3E}">
        <p14:creationId xmlns:p14="http://schemas.microsoft.com/office/powerpoint/2010/main" val="26221131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7693695" cy="760028"/>
          </a:xfrm>
          <a:solidFill>
            <a:srgbClr val="6CD5DD"/>
          </a:solidFill>
        </p:spPr>
        <p:txBody>
          <a:bodyPr>
            <a:normAutofit/>
          </a:bodyPr>
          <a:lstStyle/>
          <a:p>
            <a:r>
              <a:rPr lang="en-GB" dirty="0">
                <a:solidFill>
                  <a:schemeClr val="tx2"/>
                </a:solidFill>
              </a:rPr>
              <a:t>Is EI Always good?</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a:xfrm>
            <a:off x="656774" y="2112264"/>
            <a:ext cx="11230426" cy="3959352"/>
          </a:xfrm>
        </p:spPr>
        <p:txBody>
          <a:bodyPr>
            <a:normAutofit lnSpcReduction="10000"/>
          </a:bodyPr>
          <a:lstStyle/>
          <a:p>
            <a:r>
              <a:rPr lang="en-US" sz="3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We rarely consider the negative aspects of EI</a:t>
            </a:r>
          </a:p>
          <a:p>
            <a:endParaRPr lang="en-US" sz="32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457200" lvl="1" indent="0">
              <a:buNone/>
            </a:pPr>
            <a:r>
              <a:rPr lang="en-US" sz="2800" b="1"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Bariso</a:t>
            </a:r>
            <a:r>
              <a:rPr lang="en-US" sz="28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 (2018)</a:t>
            </a:r>
          </a:p>
          <a:p>
            <a:pPr marL="457200" lvl="1" indent="0">
              <a:buNone/>
            </a:pPr>
            <a:endParaRPr lang="en-US" sz="2800" b="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lvl="1"/>
            <a:r>
              <a:rPr lang="en-US" sz="28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EI is not inherently virtuous … it is a tool</a:t>
            </a:r>
          </a:p>
          <a:p>
            <a:pPr lvl="1"/>
            <a:r>
              <a:rPr lang="en-US" sz="28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EI has a dark side – using one’s knowledge of emotions to strategically achieve self-serving goals</a:t>
            </a:r>
          </a:p>
          <a:p>
            <a:pPr lvl="1"/>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457200" lvl="1" indent="0">
              <a:buNone/>
            </a:pPr>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p:txBody>
      </p:sp>
    </p:spTree>
    <p:extLst>
      <p:ext uri="{BB962C8B-B14F-4D97-AF65-F5344CB8AC3E}">
        <p14:creationId xmlns:p14="http://schemas.microsoft.com/office/powerpoint/2010/main" val="29596857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7693695" cy="760028"/>
          </a:xfrm>
          <a:solidFill>
            <a:srgbClr val="6CD5DD"/>
          </a:solidFill>
        </p:spPr>
        <p:txBody>
          <a:bodyPr>
            <a:normAutofit/>
          </a:bodyPr>
          <a:lstStyle/>
          <a:p>
            <a:r>
              <a:rPr lang="en-GB" dirty="0">
                <a:solidFill>
                  <a:schemeClr val="tx2"/>
                </a:solidFill>
              </a:rPr>
              <a:t>Is EI Always good?</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a:xfrm>
            <a:off x="656774" y="2112264"/>
            <a:ext cx="11230426" cy="3959352"/>
          </a:xfrm>
        </p:spPr>
        <p:txBody>
          <a:bodyPr>
            <a:normAutofit/>
          </a:bodyPr>
          <a:lstStyle/>
          <a:p>
            <a:pPr marL="0" indent="0">
              <a:buNone/>
            </a:pPr>
            <a:r>
              <a:rPr lang="en-GB" sz="28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Back, </a:t>
            </a:r>
            <a:r>
              <a:rPr lang="en-GB" sz="2800" b="1"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Schmukle</a:t>
            </a:r>
            <a:r>
              <a:rPr lang="en-GB" sz="28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 and </a:t>
            </a:r>
            <a:r>
              <a:rPr lang="en-GB" sz="2800" b="1"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Egloff</a:t>
            </a:r>
            <a:r>
              <a:rPr lang="en-GB" sz="28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 (2010):</a:t>
            </a:r>
          </a:p>
          <a:p>
            <a:pPr marL="457200" lvl="1" indent="0">
              <a:buNone/>
            </a:pPr>
            <a:endParaRPr lang="en-GB" sz="28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lvl="1"/>
            <a:r>
              <a:rPr lang="en-GB" sz="2800" dirty="0">
                <a:solidFill>
                  <a:schemeClr val="tx2"/>
                </a:solidFill>
                <a:latin typeface="Lato Light" panose="020F0502020204030203" pitchFamily="34" charset="0"/>
                <a:ea typeface="Lato Light" panose="020F0502020204030203" pitchFamily="34" charset="0"/>
                <a:cs typeface="Lato Light" panose="020F0502020204030203" pitchFamily="34" charset="0"/>
              </a:rPr>
              <a:t>The demonstration of narcissistic traits makes a good first impression</a:t>
            </a:r>
          </a:p>
          <a:p>
            <a:pPr lvl="1"/>
            <a:r>
              <a:rPr lang="en-GB" sz="2800" dirty="0">
                <a:solidFill>
                  <a:schemeClr val="tx2"/>
                </a:solidFill>
                <a:latin typeface="Lato Light" panose="020F0502020204030203" pitchFamily="34" charset="0"/>
                <a:ea typeface="Lato Light" panose="020F0502020204030203" pitchFamily="34" charset="0"/>
                <a:cs typeface="Lato Light" panose="020F0502020204030203" pitchFamily="34" charset="0"/>
              </a:rPr>
              <a:t>Use of humour, charming facial impressions</a:t>
            </a:r>
          </a:p>
          <a:p>
            <a:pPr lvl="1"/>
            <a:r>
              <a:rPr lang="en-GB" sz="2800" dirty="0">
                <a:solidFill>
                  <a:schemeClr val="tx2"/>
                </a:solidFill>
                <a:latin typeface="Lato Light" panose="020F0502020204030203" pitchFamily="34" charset="0"/>
                <a:ea typeface="Lato Light" panose="020F0502020204030203" pitchFamily="34" charset="0"/>
                <a:cs typeface="Lato Light" panose="020F0502020204030203" pitchFamily="34" charset="0"/>
              </a:rPr>
              <a:t>People with their own interests at heart are more talented at gaining others’ support – at least at first.</a:t>
            </a:r>
          </a:p>
          <a:p>
            <a:pPr marL="457200" lvl="1" indent="0">
              <a:buNone/>
            </a:pPr>
            <a:endParaRPr lang="en-US" sz="28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p:txBody>
      </p:sp>
    </p:spTree>
    <p:extLst>
      <p:ext uri="{BB962C8B-B14F-4D97-AF65-F5344CB8AC3E}">
        <p14:creationId xmlns:p14="http://schemas.microsoft.com/office/powerpoint/2010/main" val="9204940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7693695" cy="760028"/>
          </a:xfrm>
          <a:solidFill>
            <a:srgbClr val="6CD5DD"/>
          </a:solidFill>
        </p:spPr>
        <p:txBody>
          <a:bodyPr>
            <a:normAutofit/>
          </a:bodyPr>
          <a:lstStyle/>
          <a:p>
            <a:r>
              <a:rPr lang="en-GB" dirty="0">
                <a:solidFill>
                  <a:schemeClr val="tx2"/>
                </a:solidFill>
              </a:rPr>
              <a:t>Is EI Always good?</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a:xfrm>
            <a:off x="656774" y="2112264"/>
            <a:ext cx="11230426" cy="3959352"/>
          </a:xfrm>
        </p:spPr>
        <p:txBody>
          <a:bodyPr>
            <a:normAutofit/>
          </a:bodyPr>
          <a:lstStyle/>
          <a:p>
            <a:pPr marL="0" indent="0">
              <a:buNone/>
            </a:pPr>
            <a:r>
              <a:rPr lang="en-US" sz="28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Konrath et al. (2011)</a:t>
            </a:r>
          </a:p>
          <a:p>
            <a:pPr marL="457200" lvl="1" indent="0">
              <a:buNone/>
            </a:pPr>
            <a:endParaRPr lang="en-US" sz="2800" b="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lvl="1"/>
            <a:r>
              <a:rPr lang="en-US" sz="2800" dirty="0">
                <a:solidFill>
                  <a:schemeClr val="tx2"/>
                </a:solidFill>
                <a:latin typeface="Lato Light" panose="020F0502020204030203" pitchFamily="34" charset="0"/>
                <a:ea typeface="Lato Light" panose="020F0502020204030203" pitchFamily="34" charset="0"/>
                <a:cs typeface="Lato Light" panose="020F0502020204030203" pitchFamily="34" charset="0"/>
              </a:rPr>
              <a:t>People who </a:t>
            </a:r>
            <a:r>
              <a:rPr lang="en-GB" sz="28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exploit others for personal gain are also good at reading those people's emotions… especially negative ones</a:t>
            </a:r>
          </a:p>
          <a:p>
            <a:pPr lvl="1"/>
            <a:r>
              <a:rPr lang="en-GB" sz="2800" dirty="0">
                <a:solidFill>
                  <a:schemeClr val="tx2"/>
                </a:solidFill>
                <a:latin typeface="Lato Light" panose="020F0502020204030203" pitchFamily="34" charset="0"/>
                <a:ea typeface="Lato Light" panose="020F0502020204030203" pitchFamily="34" charset="0"/>
                <a:cs typeface="Lato Light" panose="020F0502020204030203" pitchFamily="34" charset="0"/>
              </a:rPr>
              <a:t>Taps into the motivation to manipulate others</a:t>
            </a:r>
          </a:p>
          <a:p>
            <a:pPr lvl="1"/>
            <a:endParaRPr lang="en-US" sz="28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p:txBody>
      </p:sp>
    </p:spTree>
    <p:extLst>
      <p:ext uri="{BB962C8B-B14F-4D97-AF65-F5344CB8AC3E}">
        <p14:creationId xmlns:p14="http://schemas.microsoft.com/office/powerpoint/2010/main" val="10307643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7693695" cy="760028"/>
          </a:xfrm>
          <a:solidFill>
            <a:srgbClr val="6CD5DD"/>
          </a:solidFill>
        </p:spPr>
        <p:txBody>
          <a:bodyPr>
            <a:normAutofit/>
          </a:bodyPr>
          <a:lstStyle/>
          <a:p>
            <a:r>
              <a:rPr lang="en-GB" dirty="0">
                <a:solidFill>
                  <a:schemeClr val="tx2"/>
                </a:solidFill>
              </a:rPr>
              <a:t>Is EI Always good?</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a:xfrm>
            <a:off x="656774" y="2112264"/>
            <a:ext cx="11230426" cy="3959352"/>
          </a:xfrm>
        </p:spPr>
        <p:txBody>
          <a:bodyPr>
            <a:normAutofit/>
          </a:bodyPr>
          <a:lstStyle/>
          <a:p>
            <a:pPr marL="0" indent="0">
              <a:buNone/>
            </a:pPr>
            <a:r>
              <a:rPr lang="en-GB" sz="3200" b="1"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Coté</a:t>
            </a:r>
            <a:r>
              <a:rPr lang="en-GB" sz="32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 et al. (2011):</a:t>
            </a:r>
          </a:p>
          <a:p>
            <a:r>
              <a:rPr lang="en-GB" sz="2800" dirty="0">
                <a:solidFill>
                  <a:schemeClr val="tx2"/>
                </a:solidFill>
                <a:latin typeface="Lato Light" panose="020F0502020204030203" pitchFamily="34" charset="0"/>
                <a:ea typeface="Lato Light" panose="020F0502020204030203" pitchFamily="34" charset="0"/>
                <a:cs typeface="Lato Light" panose="020F0502020204030203" pitchFamily="34" charset="0"/>
              </a:rPr>
              <a:t>Jekyll and Hyde of EI</a:t>
            </a:r>
          </a:p>
          <a:p>
            <a:pPr lvl="1"/>
            <a:r>
              <a:rPr lang="en-GB" sz="2800" dirty="0">
                <a:solidFill>
                  <a:schemeClr val="tx2"/>
                </a:solidFill>
                <a:latin typeface="Lato Light" panose="020F0502020204030203" pitchFamily="34" charset="0"/>
                <a:ea typeface="Lato Light" panose="020F0502020204030203" pitchFamily="34" charset="0"/>
                <a:cs typeface="Lato Light" panose="020F0502020204030203" pitchFamily="34" charset="0"/>
              </a:rPr>
              <a:t>Machiavellianism + high emotion-regulation = more likely to engage in deviant actions</a:t>
            </a:r>
          </a:p>
          <a:p>
            <a:pPr lvl="2"/>
            <a:r>
              <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E.g., publicly embarrassing someone at work</a:t>
            </a:r>
            <a:endPar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p:txBody>
      </p:sp>
    </p:spTree>
    <p:extLst>
      <p:ext uri="{BB962C8B-B14F-4D97-AF65-F5344CB8AC3E}">
        <p14:creationId xmlns:p14="http://schemas.microsoft.com/office/powerpoint/2010/main" val="30005833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8796493" cy="760028"/>
          </a:xfrm>
          <a:solidFill>
            <a:srgbClr val="6CD5DD"/>
          </a:solidFill>
        </p:spPr>
        <p:txBody>
          <a:bodyPr>
            <a:normAutofit/>
          </a:bodyPr>
          <a:lstStyle/>
          <a:p>
            <a:r>
              <a:rPr lang="en-GB" dirty="0">
                <a:solidFill>
                  <a:schemeClr val="tx2"/>
                </a:solidFill>
              </a:rPr>
              <a:t>Predictive validity of EI</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a:xfrm>
            <a:off x="656774" y="2112264"/>
            <a:ext cx="11230426" cy="3959352"/>
          </a:xfrm>
        </p:spPr>
        <p:txBody>
          <a:bodyPr>
            <a:normAutofit fontScale="85000" lnSpcReduction="10000"/>
          </a:bodyPr>
          <a:lstStyle/>
          <a:p>
            <a:pPr marL="0" indent="0">
              <a:buNone/>
            </a:pPr>
            <a:r>
              <a:rPr lang="en-GB" sz="32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Van Rooy and </a:t>
            </a:r>
            <a:r>
              <a:rPr lang="en-GB" sz="3200" b="1"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Viswesvaran</a:t>
            </a:r>
            <a:r>
              <a:rPr lang="en-GB" sz="32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 (2004): Meta-analysis</a:t>
            </a:r>
            <a:endParaRPr lang="en-GB" sz="32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r>
              <a:rPr lang="en-GB" sz="3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There is evidence to suggest that EI does predict job performance</a:t>
            </a:r>
          </a:p>
          <a:p>
            <a:r>
              <a:rPr lang="en-GB" sz="3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But – IQ is a better predictor of job and academic performance than EI</a:t>
            </a:r>
            <a:endParaRPr lang="en-GB" sz="3200" b="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0" indent="0">
              <a:buNone/>
            </a:pPr>
            <a:endParaRPr lang="en-GB" sz="3200" b="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0" indent="0">
              <a:buNone/>
            </a:pPr>
            <a:r>
              <a:rPr lang="en-GB" sz="3200" b="1"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Emmerling</a:t>
            </a:r>
            <a:r>
              <a:rPr lang="en-GB" sz="32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 and Goleman (2003):</a:t>
            </a:r>
          </a:p>
          <a:p>
            <a:r>
              <a:rPr lang="en-GB" sz="3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EI implicated in those who go on to be top performers in a job role</a:t>
            </a:r>
          </a:p>
          <a:p>
            <a:r>
              <a:rPr lang="en-GB" sz="3200" dirty="0">
                <a:solidFill>
                  <a:schemeClr val="tx2"/>
                </a:solidFill>
                <a:latin typeface="Lato Light" panose="020F0502020204030203" pitchFamily="34" charset="0"/>
                <a:ea typeface="Lato Light" panose="020F0502020204030203" pitchFamily="34" charset="0"/>
                <a:cs typeface="Lato Light" panose="020F0502020204030203" pitchFamily="34" charset="0"/>
              </a:rPr>
              <a:t>Important in decisions re : promotion?</a:t>
            </a:r>
          </a:p>
        </p:txBody>
      </p:sp>
    </p:spTree>
    <p:extLst>
      <p:ext uri="{BB962C8B-B14F-4D97-AF65-F5344CB8AC3E}">
        <p14:creationId xmlns:p14="http://schemas.microsoft.com/office/powerpoint/2010/main" val="22500398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8796493" cy="760028"/>
          </a:xfrm>
          <a:solidFill>
            <a:srgbClr val="6CD5DD"/>
          </a:solidFill>
        </p:spPr>
        <p:txBody>
          <a:bodyPr>
            <a:normAutofit/>
          </a:bodyPr>
          <a:lstStyle/>
          <a:p>
            <a:r>
              <a:rPr lang="en-GB" dirty="0">
                <a:solidFill>
                  <a:schemeClr val="tx2"/>
                </a:solidFill>
              </a:rPr>
              <a:t>Predictive validity of EI</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a:xfrm>
            <a:off x="656774" y="2112264"/>
            <a:ext cx="11230426" cy="3959352"/>
          </a:xfrm>
        </p:spPr>
        <p:txBody>
          <a:bodyPr>
            <a:normAutofit fontScale="92500" lnSpcReduction="20000"/>
          </a:bodyPr>
          <a:lstStyle/>
          <a:p>
            <a:pPr marL="0" indent="0">
              <a:buNone/>
            </a:pPr>
            <a:r>
              <a:rPr lang="en-GB" sz="30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Coté and Miners (2006):</a:t>
            </a:r>
          </a:p>
          <a:p>
            <a:r>
              <a:rPr lang="en-GB" sz="2800" dirty="0">
                <a:solidFill>
                  <a:schemeClr val="tx2"/>
                </a:solidFill>
                <a:latin typeface="Lato Light" panose="020F0502020204030203" pitchFamily="34" charset="0"/>
                <a:ea typeface="Lato Light" panose="020F0502020204030203" pitchFamily="34" charset="0"/>
                <a:cs typeface="Lato Light" panose="020F0502020204030203" pitchFamily="34" charset="0"/>
              </a:rPr>
              <a:t>CA moderates the relationship between EI and task performance</a:t>
            </a:r>
          </a:p>
          <a:p>
            <a:r>
              <a:rPr lang="en-GB" sz="2800" dirty="0">
                <a:solidFill>
                  <a:schemeClr val="tx2"/>
                </a:solidFill>
                <a:latin typeface="Lato Light" panose="020F0502020204030203" pitchFamily="34" charset="0"/>
                <a:ea typeface="Lato Light" panose="020F0502020204030203" pitchFamily="34" charset="0"/>
                <a:cs typeface="Lato Light" panose="020F0502020204030203" pitchFamily="34" charset="0"/>
              </a:rPr>
              <a:t>The association between EI and task performance becomes more positive as CA decreases</a:t>
            </a:r>
          </a:p>
          <a:p>
            <a:endParaRPr lang="en-GB" sz="2800"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0" indent="0">
              <a:buNone/>
            </a:pPr>
            <a:r>
              <a:rPr lang="en-GB" sz="30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Schutte et al. (2022):</a:t>
            </a:r>
          </a:p>
          <a:p>
            <a:r>
              <a:rPr lang="en-GB" sz="2800" dirty="0">
                <a:solidFill>
                  <a:schemeClr val="tx2"/>
                </a:solidFill>
                <a:latin typeface="Lato Light" panose="020F0502020204030203" pitchFamily="34" charset="0"/>
                <a:ea typeface="Lato Light" panose="020F0502020204030203" pitchFamily="34" charset="0"/>
                <a:cs typeface="Lato Light" panose="020F0502020204030203" pitchFamily="34" charset="0"/>
              </a:rPr>
              <a:t>Specific EI components are implicated in emotionally demanding roles (e.g., empathy or self-regulation in nursing)</a:t>
            </a:r>
          </a:p>
        </p:txBody>
      </p:sp>
    </p:spTree>
    <p:extLst>
      <p:ext uri="{BB962C8B-B14F-4D97-AF65-F5344CB8AC3E}">
        <p14:creationId xmlns:p14="http://schemas.microsoft.com/office/powerpoint/2010/main" val="31309554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8796493" cy="760028"/>
          </a:xfrm>
          <a:solidFill>
            <a:srgbClr val="6CD5DD"/>
          </a:solidFill>
        </p:spPr>
        <p:txBody>
          <a:bodyPr>
            <a:normAutofit/>
          </a:bodyPr>
          <a:lstStyle/>
          <a:p>
            <a:r>
              <a:rPr lang="en-GB" dirty="0">
                <a:solidFill>
                  <a:schemeClr val="tx2"/>
                </a:solidFill>
              </a:rPr>
              <a:t>Predictive validity of EI</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a:xfrm>
            <a:off x="656774" y="2112263"/>
            <a:ext cx="3465283" cy="3390683"/>
          </a:xfrm>
        </p:spPr>
        <p:txBody>
          <a:bodyPr>
            <a:normAutofit/>
          </a:bodyPr>
          <a:lstStyle/>
          <a:p>
            <a:pPr marL="0" indent="0">
              <a:buNone/>
            </a:pPr>
            <a:r>
              <a:rPr lang="en-GB" sz="3200" b="1" dirty="0" err="1">
                <a:solidFill>
                  <a:schemeClr val="tx2"/>
                </a:solidFill>
                <a:latin typeface="Lato Light" panose="020F0502020204030203" pitchFamily="34" charset="0"/>
                <a:ea typeface="Lato Light" panose="020F0502020204030203" pitchFamily="34" charset="0"/>
                <a:cs typeface="Lato Light" panose="020F0502020204030203" pitchFamily="34" charset="0"/>
              </a:rPr>
              <a:t>Nyguyen</a:t>
            </a:r>
            <a:r>
              <a:rPr lang="en-GB" sz="3200" b="1" dirty="0">
                <a:solidFill>
                  <a:schemeClr val="tx2"/>
                </a:solidFill>
                <a:latin typeface="Lato Light" panose="020F0502020204030203" pitchFamily="34" charset="0"/>
                <a:ea typeface="Lato Light" panose="020F0502020204030203" pitchFamily="34" charset="0"/>
                <a:cs typeface="Lato Light" panose="020F0502020204030203" pitchFamily="34" charset="0"/>
              </a:rPr>
              <a:t> et al. (2019): EI as a ‘cascade model’</a:t>
            </a:r>
          </a:p>
          <a:p>
            <a:pPr marL="0" indent="0">
              <a:buNone/>
            </a:pPr>
            <a:r>
              <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Step-by-step influence of EI on performance</a:t>
            </a:r>
          </a:p>
          <a:p>
            <a:pPr marL="0" indent="0">
              <a:buNone/>
            </a:pPr>
            <a:endParaRPr lang="en-GB" sz="3200" b="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a:p>
            <a:pPr marL="0" indent="0">
              <a:buNone/>
            </a:pPr>
            <a:endParaRPr lang="en-GB" sz="3200" b="1"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p:txBody>
      </p:sp>
      <p:sp>
        <p:nvSpPr>
          <p:cNvPr id="4" name="Rectangle: Rounded Corners 3">
            <a:extLst>
              <a:ext uri="{FF2B5EF4-FFF2-40B4-BE49-F238E27FC236}">
                <a16:creationId xmlns:a16="http://schemas.microsoft.com/office/drawing/2014/main" id="{0C22CC71-CAB3-BFCF-332D-4B7C24F06F69}"/>
              </a:ext>
            </a:extLst>
          </p:cNvPr>
          <p:cNvSpPr/>
          <p:nvPr/>
        </p:nvSpPr>
        <p:spPr>
          <a:xfrm>
            <a:off x="4575631" y="2199693"/>
            <a:ext cx="2162629" cy="760028"/>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GB" dirty="0"/>
              <a:t>Emotion perception</a:t>
            </a:r>
          </a:p>
        </p:txBody>
      </p:sp>
      <p:sp>
        <p:nvSpPr>
          <p:cNvPr id="5" name="Rectangle: Rounded Corners 4">
            <a:extLst>
              <a:ext uri="{FF2B5EF4-FFF2-40B4-BE49-F238E27FC236}">
                <a16:creationId xmlns:a16="http://schemas.microsoft.com/office/drawing/2014/main" id="{EFF63C0B-1707-DCA2-2076-6E219DA8A40A}"/>
              </a:ext>
            </a:extLst>
          </p:cNvPr>
          <p:cNvSpPr/>
          <p:nvPr/>
        </p:nvSpPr>
        <p:spPr>
          <a:xfrm>
            <a:off x="4575630" y="3807604"/>
            <a:ext cx="2162629" cy="1146630"/>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dirty="0"/>
              <a:t>Emotion understanding and regulation</a:t>
            </a:r>
          </a:p>
        </p:txBody>
      </p:sp>
      <p:sp>
        <p:nvSpPr>
          <p:cNvPr id="6" name="Rectangle: Rounded Corners 5">
            <a:extLst>
              <a:ext uri="{FF2B5EF4-FFF2-40B4-BE49-F238E27FC236}">
                <a16:creationId xmlns:a16="http://schemas.microsoft.com/office/drawing/2014/main" id="{2176288A-FE70-C25A-12B3-F45147254B89}"/>
              </a:ext>
            </a:extLst>
          </p:cNvPr>
          <p:cNvSpPr/>
          <p:nvPr/>
        </p:nvSpPr>
        <p:spPr>
          <a:xfrm>
            <a:off x="9394368" y="3807604"/>
            <a:ext cx="2162629" cy="114663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Job performance</a:t>
            </a:r>
          </a:p>
        </p:txBody>
      </p:sp>
      <p:sp>
        <p:nvSpPr>
          <p:cNvPr id="7" name="TextBox 6">
            <a:extLst>
              <a:ext uri="{FF2B5EF4-FFF2-40B4-BE49-F238E27FC236}">
                <a16:creationId xmlns:a16="http://schemas.microsoft.com/office/drawing/2014/main" id="{401CA52A-ACFE-CD0A-6919-002B32EA6210}"/>
              </a:ext>
            </a:extLst>
          </p:cNvPr>
          <p:cNvSpPr txBox="1"/>
          <p:nvPr/>
        </p:nvSpPr>
        <p:spPr>
          <a:xfrm>
            <a:off x="9394368" y="3023989"/>
            <a:ext cx="2119086" cy="646331"/>
          </a:xfrm>
          <a:prstGeom prst="rect">
            <a:avLst/>
          </a:prstGeom>
          <a:noFill/>
        </p:spPr>
        <p:txBody>
          <a:bodyPr wrap="square" rtlCol="0">
            <a:spAutoFit/>
          </a:bodyPr>
          <a:lstStyle/>
          <a:p>
            <a:pPr algn="ctr"/>
            <a:r>
              <a:rPr lang="en-GB" dirty="0"/>
              <a:t>High interpersonal skills</a:t>
            </a:r>
          </a:p>
        </p:txBody>
      </p:sp>
      <p:sp>
        <p:nvSpPr>
          <p:cNvPr id="8" name="Rectangle: Rounded Corners 7">
            <a:extLst>
              <a:ext uri="{FF2B5EF4-FFF2-40B4-BE49-F238E27FC236}">
                <a16:creationId xmlns:a16="http://schemas.microsoft.com/office/drawing/2014/main" id="{F662E697-EAEB-1744-FCD0-25E993C069A8}"/>
              </a:ext>
            </a:extLst>
          </p:cNvPr>
          <p:cNvSpPr/>
          <p:nvPr/>
        </p:nvSpPr>
        <p:spPr>
          <a:xfrm>
            <a:off x="6210299" y="5532194"/>
            <a:ext cx="3712028" cy="568670"/>
          </a:xfrm>
          <a:prstGeom prst="round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GB" b="1" dirty="0">
                <a:solidFill>
                  <a:schemeClr val="tx2">
                    <a:lumMod val="50000"/>
                  </a:schemeClr>
                </a:solidFill>
              </a:rPr>
              <a:t>Cognitive ability</a:t>
            </a:r>
          </a:p>
        </p:txBody>
      </p:sp>
      <p:cxnSp>
        <p:nvCxnSpPr>
          <p:cNvPr id="10" name="Straight Arrow Connector 9">
            <a:extLst>
              <a:ext uri="{FF2B5EF4-FFF2-40B4-BE49-F238E27FC236}">
                <a16:creationId xmlns:a16="http://schemas.microsoft.com/office/drawing/2014/main" id="{060C04EB-83B4-B8C4-6410-C868098B8CA6}"/>
              </a:ext>
            </a:extLst>
          </p:cNvPr>
          <p:cNvCxnSpPr>
            <a:stCxn id="4" idx="2"/>
            <a:endCxn id="5" idx="0"/>
          </p:cNvCxnSpPr>
          <p:nvPr/>
        </p:nvCxnSpPr>
        <p:spPr>
          <a:xfrm flipH="1">
            <a:off x="5656945" y="2959721"/>
            <a:ext cx="1" cy="84788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D58138E7-9456-CA38-EE98-F53892B60D85}"/>
              </a:ext>
            </a:extLst>
          </p:cNvPr>
          <p:cNvCxnSpPr>
            <a:cxnSpLocks/>
            <a:stCxn id="5" idx="3"/>
            <a:endCxn id="6" idx="1"/>
          </p:cNvCxnSpPr>
          <p:nvPr/>
        </p:nvCxnSpPr>
        <p:spPr>
          <a:xfrm>
            <a:off x="6738259" y="4380919"/>
            <a:ext cx="265610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8F2C2D0D-FE74-E820-1811-8E073E50E25B}"/>
              </a:ext>
            </a:extLst>
          </p:cNvPr>
          <p:cNvCxnSpPr>
            <a:cxnSpLocks/>
            <a:stCxn id="8" idx="0"/>
          </p:cNvCxnSpPr>
          <p:nvPr/>
        </p:nvCxnSpPr>
        <p:spPr>
          <a:xfrm flipV="1">
            <a:off x="8066313" y="4648710"/>
            <a:ext cx="0" cy="883484"/>
          </a:xfrm>
          <a:prstGeom prst="straightConnector1">
            <a:avLst/>
          </a:prstGeom>
          <a:ln w="38100">
            <a:prstDash val="sys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33547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E0E7-C958-4536-B85C-F41AC70E2CC6}"/>
              </a:ext>
            </a:extLst>
          </p:cNvPr>
          <p:cNvSpPr>
            <a:spLocks noGrp="1"/>
          </p:cNvSpPr>
          <p:nvPr>
            <p:ph type="title"/>
          </p:nvPr>
        </p:nvSpPr>
        <p:spPr>
          <a:xfrm>
            <a:off x="598967" y="786384"/>
            <a:ext cx="7693695" cy="760028"/>
          </a:xfrm>
          <a:solidFill>
            <a:srgbClr val="6CD5DD"/>
          </a:solidFill>
        </p:spPr>
        <p:txBody>
          <a:bodyPr>
            <a:normAutofit/>
          </a:bodyPr>
          <a:lstStyle/>
          <a:p>
            <a:r>
              <a:rPr lang="en-GB" dirty="0">
                <a:solidFill>
                  <a:schemeClr val="tx2"/>
                </a:solidFill>
              </a:rPr>
              <a:t>Summary</a:t>
            </a:r>
          </a:p>
        </p:txBody>
      </p:sp>
      <p:sp>
        <p:nvSpPr>
          <p:cNvPr id="3" name="Content Placeholder 2">
            <a:extLst>
              <a:ext uri="{FF2B5EF4-FFF2-40B4-BE49-F238E27FC236}">
                <a16:creationId xmlns:a16="http://schemas.microsoft.com/office/drawing/2014/main" id="{485C3B03-0416-429E-B47D-80A2672A0874}"/>
              </a:ext>
            </a:extLst>
          </p:cNvPr>
          <p:cNvSpPr>
            <a:spLocks noGrp="1"/>
          </p:cNvSpPr>
          <p:nvPr>
            <p:ph idx="1"/>
          </p:nvPr>
        </p:nvSpPr>
        <p:spPr>
          <a:xfrm>
            <a:off x="656774" y="2112264"/>
            <a:ext cx="11230426" cy="3959352"/>
          </a:xfrm>
        </p:spPr>
        <p:txBody>
          <a:bodyPr>
            <a:normAutofit/>
          </a:bodyPr>
          <a:lstStyle/>
          <a:p>
            <a:r>
              <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EI related to identifying and understanding own and others emotions</a:t>
            </a:r>
          </a:p>
          <a:p>
            <a:r>
              <a:rPr lang="en-GB"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Three main theoretical models</a:t>
            </a:r>
          </a:p>
          <a:p>
            <a:pPr lvl="1"/>
            <a:r>
              <a:rPr lang="en-GB" dirty="0">
                <a:solidFill>
                  <a:schemeClr val="tx2"/>
                </a:solidFill>
                <a:latin typeface="Lato Light" panose="020F0502020204030203" pitchFamily="34" charset="0"/>
                <a:ea typeface="Lato Light" panose="020F0502020204030203" pitchFamily="34" charset="0"/>
                <a:cs typeface="Lato Light" panose="020F0502020204030203" pitchFamily="34" charset="0"/>
              </a:rPr>
              <a:t>Ability, Trait and Mixed models</a:t>
            </a:r>
          </a:p>
          <a:p>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EI has a dark side – tool to manipulate emotions of other people</a:t>
            </a:r>
          </a:p>
          <a:p>
            <a:r>
              <a:rPr lang="en-US" sz="2400" dirty="0">
                <a:solidFill>
                  <a:schemeClr val="tx2"/>
                </a:solidFill>
                <a:latin typeface="Lato Light" panose="020F0502020204030203" pitchFamily="34" charset="0"/>
                <a:ea typeface="Lato Light" panose="020F0502020204030203" pitchFamily="34" charset="0"/>
                <a:cs typeface="Lato Light" panose="020F0502020204030203" pitchFamily="34" charset="0"/>
              </a:rPr>
              <a:t>Predictive validity is moderate - </a:t>
            </a:r>
          </a:p>
          <a:p>
            <a:endParaRPr lang="en-US" dirty="0">
              <a:solidFill>
                <a:schemeClr val="tx2"/>
              </a:solidFill>
              <a:latin typeface="Lato Light" panose="020F0502020204030203" pitchFamily="34" charset="0"/>
              <a:ea typeface="Lato Light" panose="020F0502020204030203" pitchFamily="34" charset="0"/>
              <a:cs typeface="Lato Light" panose="020F0502020204030203" pitchFamily="34" charset="0"/>
            </a:endParaRPr>
          </a:p>
        </p:txBody>
      </p:sp>
    </p:spTree>
    <p:extLst>
      <p:ext uri="{BB962C8B-B14F-4D97-AF65-F5344CB8AC3E}">
        <p14:creationId xmlns:p14="http://schemas.microsoft.com/office/powerpoint/2010/main" val="4226637785"/>
      </p:ext>
    </p:extLst>
  </p:cSld>
  <p:clrMapOvr>
    <a:masterClrMapping/>
  </p:clrMapOvr>
</p:sld>
</file>

<file path=ppt/theme/theme1.xml><?xml version="1.0" encoding="utf-8"?>
<a:theme xmlns:a="http://schemas.openxmlformats.org/drawingml/2006/main" name="GradientRiseVTI">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4887</Words>
  <Application>Microsoft Office PowerPoint</Application>
  <PresentationFormat>Widescreen</PresentationFormat>
  <Paragraphs>478</Paragraphs>
  <Slides>47</Slides>
  <Notes>38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47</vt:i4>
      </vt:variant>
    </vt:vector>
  </HeadingPairs>
  <TitlesOfParts>
    <vt:vector size="59" baseType="lpstr">
      <vt:lpstr>Europa</vt:lpstr>
      <vt:lpstr>ff1</vt:lpstr>
      <vt:lpstr>TimesNewRoman</vt:lpstr>
      <vt:lpstr>Aptos</vt:lpstr>
      <vt:lpstr>Arial</vt:lpstr>
      <vt:lpstr>Avenir Next LT Pro</vt:lpstr>
      <vt:lpstr>Avenir Next LT Pro Light</vt:lpstr>
      <vt:lpstr>Calibri</vt:lpstr>
      <vt:lpstr>Calibri Light</vt:lpstr>
      <vt:lpstr>Courier New</vt:lpstr>
      <vt:lpstr>Lato Light</vt:lpstr>
      <vt:lpstr>GradientRiseVTI</vt:lpstr>
      <vt:lpstr>Emotional Intelligence</vt:lpstr>
      <vt:lpstr>Lecture outline</vt:lpstr>
      <vt:lpstr>Emotional Intelligence</vt:lpstr>
      <vt:lpstr>Emotional Intelligence</vt:lpstr>
      <vt:lpstr>Emotional Intelligence</vt:lpstr>
      <vt:lpstr>Emotional Intelligence</vt:lpstr>
      <vt:lpstr>PowerPoint Presentation</vt:lpstr>
      <vt:lpstr>PowerPoint Presentation</vt:lpstr>
      <vt:lpstr>PowerPoint Presentation</vt:lpstr>
      <vt:lpstr>Emotional Intelligence</vt:lpstr>
      <vt:lpstr>Ability Model</vt:lpstr>
      <vt:lpstr>Ability Model Mayer, Salovey and Caruso</vt:lpstr>
      <vt:lpstr>Mayer, Salovey and Caruso (2004)</vt:lpstr>
      <vt:lpstr>Mayer, Salovey and Caruso (2004)</vt:lpstr>
      <vt:lpstr>Mayer, Salovey and Caruso (2004)</vt:lpstr>
      <vt:lpstr>Mayer, Salovey and Caruso (2004)</vt:lpstr>
      <vt:lpstr>Mayer, Salovey and Caruso (2004)</vt:lpstr>
      <vt:lpstr>PowerPoint Presentation</vt:lpstr>
      <vt:lpstr>PowerPoint Presentation</vt:lpstr>
      <vt:lpstr>PowerPoint Presentation</vt:lpstr>
      <vt:lpstr>TRAIT Model</vt:lpstr>
      <vt:lpstr>Trait Model Petrides</vt:lpstr>
      <vt:lpstr>Trait Model Petrides</vt:lpstr>
      <vt:lpstr>PowerPoint Presentation</vt:lpstr>
      <vt:lpstr>PowerPoint Presentation</vt:lpstr>
      <vt:lpstr>PowerPoint Presentation</vt:lpstr>
      <vt:lpstr>Mixed Models</vt:lpstr>
      <vt:lpstr>Mixed Models Goleman</vt:lpstr>
      <vt:lpstr>PowerPoint Presentation</vt:lpstr>
      <vt:lpstr>PowerPoint Presentation</vt:lpstr>
      <vt:lpstr>PowerPoint Presentation</vt:lpstr>
      <vt:lpstr>Mixed Models Bar-On</vt:lpstr>
      <vt:lpstr>PowerPoint Presentation</vt:lpstr>
      <vt:lpstr>PowerPoint Presentation</vt:lpstr>
      <vt:lpstr>Mixed Models Summary</vt:lpstr>
      <vt:lpstr>Emotional Intelligence</vt:lpstr>
      <vt:lpstr>Emotional Intelligence</vt:lpstr>
      <vt:lpstr>Job Performance</vt:lpstr>
      <vt:lpstr>Is EI always good?</vt:lpstr>
      <vt:lpstr>Is EI Always good?</vt:lpstr>
      <vt:lpstr>Is EI Always good?</vt:lpstr>
      <vt:lpstr>Is EI Always good?</vt:lpstr>
      <vt:lpstr>Is EI Always good?</vt:lpstr>
      <vt:lpstr>Predictive validity of EI</vt:lpstr>
      <vt:lpstr>Predictive validity of EI</vt:lpstr>
      <vt:lpstr>Predictive validity of EI</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Stacey Coleman</dc:creator>
  <cp:lastModifiedBy>Stacey Coleman</cp:lastModifiedBy>
  <cp:revision>1</cp:revision>
  <dcterms:created xsi:type="dcterms:W3CDTF">2024-11-13T20:41:58Z</dcterms:created>
  <dcterms:modified xsi:type="dcterms:W3CDTF">2024-11-14T08:52:13Z</dcterms:modified>
</cp:coreProperties>
</file>