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962" r:id="rId1"/>
  </p:sldMasterIdLst>
  <p:notesMasterIdLst>
    <p:notesMasterId r:id="rId25"/>
  </p:notesMasterIdLst>
  <p:sldIdLst>
    <p:sldId id="258" r:id="rId2"/>
    <p:sldId id="307" r:id="rId3"/>
    <p:sldId id="289" r:id="rId4"/>
    <p:sldId id="310" r:id="rId5"/>
    <p:sldId id="290" r:id="rId6"/>
    <p:sldId id="263" r:id="rId7"/>
    <p:sldId id="264" r:id="rId8"/>
    <p:sldId id="300" r:id="rId9"/>
    <p:sldId id="280" r:id="rId10"/>
    <p:sldId id="301" r:id="rId11"/>
    <p:sldId id="297" r:id="rId12"/>
    <p:sldId id="293" r:id="rId13"/>
    <p:sldId id="302" r:id="rId14"/>
    <p:sldId id="303" r:id="rId15"/>
    <p:sldId id="304" r:id="rId16"/>
    <p:sldId id="295" r:id="rId17"/>
    <p:sldId id="306" r:id="rId18"/>
    <p:sldId id="292" r:id="rId19"/>
    <p:sldId id="309" r:id="rId20"/>
    <p:sldId id="286" r:id="rId21"/>
    <p:sldId id="299" r:id="rId22"/>
    <p:sldId id="298" r:id="rId23"/>
    <p:sldId id="308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asan Mangov" initials="HM" lastIdx="2" clrIdx="0">
    <p:extLst>
      <p:ext uri="{19B8F6BF-5375-455C-9EA6-DF929625EA0E}">
        <p15:presenceInfo xmlns:p15="http://schemas.microsoft.com/office/powerpoint/2012/main" userId="0866fcc8c2ba8ad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E400"/>
    <a:srgbClr val="F4EE00"/>
    <a:srgbClr val="F2EC00"/>
    <a:srgbClr val="E2DD00"/>
    <a:srgbClr val="FFFF00"/>
    <a:srgbClr val="CCCC00"/>
    <a:srgbClr val="0DB8ED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322" autoAdjust="0"/>
    <p:restoredTop sz="70363" autoAdjust="0"/>
  </p:normalViewPr>
  <p:slideViewPr>
    <p:cSldViewPr snapToGrid="0">
      <p:cViewPr varScale="1">
        <p:scale>
          <a:sx n="72" d="100"/>
          <a:sy n="72" d="100"/>
        </p:scale>
        <p:origin x="480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3-20T10:25:46.970" idx="1">
    <p:pos x="7944" y="-501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9CDC6-3A85-482D-BE0A-56511FA43B8A}" type="datetimeFigureOut">
              <a:rPr lang="en-GB" smtClean="0"/>
              <a:t>30/03/2019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EC0F0-C9DD-46F6-877C-8A731E2E3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9703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Plovdiv is a is a perfect place for City brakes as it holds so many culture </a:t>
            </a:r>
            <a:r>
              <a:rPr lang="en-GB" dirty="0" err="1"/>
              <a:t>atractions</a:t>
            </a:r>
            <a:r>
              <a:rPr lang="en-GB" dirty="0"/>
              <a:t> </a:t>
            </a:r>
            <a:r>
              <a:rPr lang="en-GB" dirty="0" err="1"/>
              <a:t>throught</a:t>
            </a:r>
            <a:r>
              <a:rPr lang="en-GB" dirty="0"/>
              <a:t> the year. For example you come to a Verdi’s Festival and enjoy and </a:t>
            </a:r>
            <a:r>
              <a:rPr lang="en-GB" dirty="0" err="1"/>
              <a:t>outdore</a:t>
            </a:r>
            <a:r>
              <a:rPr lang="en-GB" dirty="0"/>
              <a:t> spectacles of Aida or </a:t>
            </a:r>
            <a:r>
              <a:rPr lang="en-GB" dirty="0" err="1"/>
              <a:t>Traviatta</a:t>
            </a:r>
            <a:r>
              <a:rPr lang="en-GB" dirty="0"/>
              <a:t>, taking place at the Odeon .</a:t>
            </a:r>
          </a:p>
          <a:p>
            <a:endParaRPr lang="en-GB" dirty="0"/>
          </a:p>
          <a:p>
            <a:r>
              <a:rPr lang="en-GB" dirty="0"/>
              <a:t>You may visit Plovdiv for the Nights of the Museums Festival in May at the core of the city  where locals and tourists </a:t>
            </a:r>
            <a:r>
              <a:rPr lang="en-GB" dirty="0" err="1"/>
              <a:t>brousing</a:t>
            </a:r>
            <a:r>
              <a:rPr lang="en-GB" dirty="0"/>
              <a:t>  through the late spring nights…  to attend to art galleries, museums, folk group presentations, bands sessions, digital art  shows and many more  free of charge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BEC0F0-C9DD-46F6-877C-8A731E2E371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804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10387963" y="5038579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720726" y="776289"/>
            <a:ext cx="10750549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720726" y="2250280"/>
            <a:ext cx="10750549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828800" y="6012657"/>
            <a:ext cx="77216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8A87A34-81AB-432B-8DAE-1953F412C126}" type="datetimeFigureOut">
              <a:rPr lang="en-US" smtClean="0"/>
              <a:t>3/30/2019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828800" y="5650705"/>
            <a:ext cx="77216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189663" y="5752308"/>
            <a:ext cx="67056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388608" y="6480048"/>
            <a:ext cx="2844800" cy="301752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3/30/2019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" y="6480970"/>
            <a:ext cx="5680075" cy="3008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9379" y="7035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10387963" y="93786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4176" y="6477000"/>
            <a:ext cx="2844800" cy="30480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3/30/2019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92501" y="6480970"/>
            <a:ext cx="5680075" cy="3008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68075" y="809625"/>
            <a:ext cx="670560" cy="300831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8625059" y="9381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271465"/>
            <a:ext cx="9652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1633536"/>
            <a:ext cx="51816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3/30/2019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0075" cy="30175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0931" y="290732"/>
            <a:ext cx="14224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0008" y="290732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820008" y="3427124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696307" y="290732"/>
            <a:ext cx="9144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696307" y="3427124"/>
            <a:ext cx="9144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0736" cy="301752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3/30/2019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1472" cy="30175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119360" y="6483096"/>
            <a:ext cx="670560" cy="301752"/>
          </a:xfrm>
        </p:spPr>
        <p:txBody>
          <a:bodyPr/>
          <a:lstStyle>
            <a:lvl1pPr algn="ctr">
              <a:defRPr/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3/30/2019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3/30/2019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09600" y="6481891"/>
            <a:ext cx="5680075" cy="3008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608" y="367664"/>
            <a:ext cx="12192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514475" y="367664"/>
            <a:ext cx="32512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868333" y="320040"/>
            <a:ext cx="7034784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71968" y="6556248"/>
            <a:ext cx="2844800" cy="301752"/>
          </a:xfrm>
        </p:spPr>
        <p:txBody>
          <a:bodyPr/>
          <a:lstStyle>
            <a:lvl1pPr>
              <a:defRPr sz="900"/>
            </a:lvl1pPr>
          </a:lstStyle>
          <a:p>
            <a:fld id="{48A87A34-81AB-432B-8DAE-1953F412C126}" type="datetimeFigureOut">
              <a:rPr lang="en-US" smtClean="0"/>
              <a:t>3/30/2019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14475" y="6556248"/>
            <a:ext cx="6857493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214101" y="6556248"/>
            <a:ext cx="670560" cy="301752"/>
          </a:xfrm>
        </p:spPr>
        <p:txBody>
          <a:bodyPr/>
          <a:lstStyle>
            <a:lvl1pPr>
              <a:defRPr sz="900"/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608" y="150896"/>
            <a:ext cx="12192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17649" y="373966"/>
            <a:ext cx="9777984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0" y="5867400"/>
            <a:ext cx="9777984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44256" y="6556248"/>
            <a:ext cx="2804160" cy="301752"/>
          </a:xfrm>
        </p:spPr>
        <p:txBody>
          <a:bodyPr/>
          <a:lstStyle>
            <a:lvl1pPr>
              <a:defRPr sz="900"/>
            </a:lvl1pPr>
          </a:lstStyle>
          <a:p>
            <a:fld id="{48A87A34-81AB-432B-8DAE-1953F412C126}" type="datetimeFigureOut">
              <a:rPr lang="en-US" smtClean="0"/>
              <a:pPr/>
              <a:t>3/30/2019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60576" y="6557169"/>
            <a:ext cx="6597429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956256" y="6556248"/>
            <a:ext cx="487680" cy="301752"/>
          </a:xfrm>
        </p:spPr>
        <p:txBody>
          <a:bodyPr/>
          <a:lstStyle>
            <a:lvl1pPr algn="ctr">
              <a:defRPr sz="900"/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381000"/>
            <a:ext cx="2540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81000"/>
            <a:ext cx="83312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9379" y="14069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8625059" y="4948410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1882808"/>
            <a:ext cx="109728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388608" y="6480969"/>
            <a:ext cx="28448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3/30/2019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481891"/>
            <a:ext cx="5680075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119360" y="6480969"/>
            <a:ext cx="67056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</p:sldLayoutIdLst>
  <p:transition spd="slow">
    <p:push dir="u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7.png"/><Relationship Id="rId4" Type="http://schemas.openxmlformats.org/officeDocument/2006/relationships/hyperlink" Target="https://www.remix3d.com/details/G009SV2JFSB3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jpeg"/><Relationship Id="rId4" Type="http://schemas.openxmlformats.org/officeDocument/2006/relationships/image" Target="../media/image36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Content Placeholder 19" descr="A large red brick building&#10;&#10;Description automatically generated">
            <a:extLst>
              <a:ext uri="{FF2B5EF4-FFF2-40B4-BE49-F238E27FC236}">
                <a16:creationId xmlns:a16="http://schemas.microsoft.com/office/drawing/2014/main" id="{75BCBEFF-D56F-4C1E-A427-80536A272A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66205" y="0"/>
            <a:ext cx="13201155" cy="6858000"/>
          </a:xfr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0B75D8F9-8C10-4005-9238-AC0112882A25}"/>
              </a:ext>
            </a:extLst>
          </p:cNvPr>
          <p:cNvSpPr txBox="1"/>
          <p:nvPr/>
        </p:nvSpPr>
        <p:spPr>
          <a:xfrm>
            <a:off x="1748861" y="159856"/>
            <a:ext cx="6762751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ANCIENT HOTEL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* * * </a:t>
            </a:r>
          </a:p>
          <a:p>
            <a:r>
              <a:rPr lang="en-US" sz="4800" b="1" dirty="0">
                <a:latin typeface="Lucida Calligraphy" panose="03010101010101010101" pitchFamily="66" charset="0"/>
                <a:cs typeface="Arial" panose="020B0604020202020204" pitchFamily="34" charset="0"/>
              </a:rPr>
              <a:t>Philippopolis </a:t>
            </a:r>
          </a:p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US" sz="2400" b="1" dirty="0">
                <a:latin typeface="Lucida Calligraphy" panose="03010101010101010101" pitchFamily="66" charset="0"/>
                <a:cs typeface="Arial" panose="020B0604020202020204" pitchFamily="34" charset="0"/>
              </a:rPr>
              <a:t>Old City of Plovdiv</a:t>
            </a:r>
          </a:p>
        </p:txBody>
      </p:sp>
    </p:spTree>
    <p:extLst>
      <p:ext uri="{BB962C8B-B14F-4D97-AF65-F5344CB8AC3E}">
        <p14:creationId xmlns:p14="http://schemas.microsoft.com/office/powerpoint/2010/main" val="803523040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B4F7E-A4F1-477E-99A7-1FBFEE1CE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3CAFB-4E5C-4396-BC0E-B4090E225C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3C54D0-E27D-4882-A51F-965AAB9A28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" y="0"/>
            <a:ext cx="122257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574216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oe1">
            <a:hlinkClick r:id="" action="ppaction://media"/>
            <a:extLst>
              <a:ext uri="{FF2B5EF4-FFF2-40B4-BE49-F238E27FC236}">
                <a16:creationId xmlns:a16="http://schemas.microsoft.com/office/drawing/2014/main" id="{626A1A9F-5E4D-4AAB-AC14-CFBA2D7A53F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25547396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25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"/>
            <a:ext cx="12192000" cy="6968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0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6619742" y="1622738"/>
            <a:ext cx="540913" cy="515155"/>
          </a:xfrm>
          <a:prstGeom prst="ellipse">
            <a:avLst/>
          </a:prstGeom>
          <a:noFill/>
          <a:ln>
            <a:solidFill>
              <a:schemeClr val="accent2"/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bg-BG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958A2F-7F55-425F-B234-7890463ACB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159887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77C69B-CFCC-47A6-9EC8-722C28978D45}"/>
              </a:ext>
            </a:extLst>
          </p:cNvPr>
          <p:cNvSpPr txBox="1"/>
          <p:nvPr/>
        </p:nvSpPr>
        <p:spPr>
          <a:xfrm>
            <a:off x="974037" y="1828800"/>
            <a:ext cx="99987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  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432304" y="25125"/>
            <a:ext cx="9144000" cy="1015663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en-US" sz="6000" b="1" i="1" dirty="0"/>
              <a:t>Why our hotel? </a:t>
            </a:r>
            <a:endParaRPr lang="bg-BG" sz="6000" b="1" i="1" dirty="0"/>
          </a:p>
        </p:txBody>
      </p:sp>
      <p:sp>
        <p:nvSpPr>
          <p:cNvPr id="5" name="TextBox 4"/>
          <p:cNvSpPr txBox="1"/>
          <p:nvPr/>
        </p:nvSpPr>
        <p:spPr>
          <a:xfrm>
            <a:off x="548640" y="1427390"/>
            <a:ext cx="1102766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/>
              <a:t>Our hotel is situated in the heart of the old town of Plovdiv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/>
              <a:t>Our incredible history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/>
              <a:t>Established as professionals in the years as we trying to satisfy every guest in an individual way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/>
              <a:t>We offer compatible prices, discounts and loyal customers rewards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/>
              <a:t> Excursions and transfers</a:t>
            </a:r>
            <a:br>
              <a:rPr lang="en-US" sz="3200" dirty="0"/>
            </a:br>
            <a:endParaRPr lang="bg-BG" sz="3200" dirty="0"/>
          </a:p>
        </p:txBody>
      </p:sp>
      <mc:AlternateContent xmlns:mc="http://schemas.openxmlformats.org/markup-compatibility/2006" xmlns:am3d="http://schemas.microsoft.com/office/drawing/2017/model3d">
        <mc:Choice Requires="am3d">
          <p:graphicFrame>
            <p:nvGraphicFramePr>
              <p:cNvPr id="4" name="3D Model 3" descr="Simples Hotel">
                <a:extLst>
                  <a:ext uri="{FF2B5EF4-FFF2-40B4-BE49-F238E27FC236}">
                    <a16:creationId xmlns:a16="http://schemas.microsoft.com/office/drawing/2014/main" id="{25F12AD5-D01D-4363-A53C-0A55474E436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057019880"/>
                  </p:ext>
                </p:extLst>
              </p:nvPr>
            </p:nvGraphicFramePr>
            <p:xfrm>
              <a:off x="8700735" y="2474739"/>
              <a:ext cx="3362239" cy="4539512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3362239" cy="4539512"/>
                    </a:xfrm>
                    <a:prstGeom prst="rect">
                      <a:avLst/>
                    </a:prstGeom>
                  </am3d:spPr>
                  <am3d:camera>
                    <am3d:pos x="0" y="0" z="6344867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06372" d="1000000"/>
                    <am3d:preTrans dx="7612" dy="0" dz="-9115897"/>
                    <am3d:scale>
                      <am3d:sx n="1000000" d="1000000"/>
                      <am3d:sy n="1000000" d="1000000"/>
                      <am3d:sz n="1000000" d="1000000"/>
                    </am3d:scale>
                    <am3d:rot ax="-93138" ay="-1901174" az="48924"/>
                    <am3d:postTrans dx="0" dy="0" dz="0"/>
                  </am3d:trans>
                  <am3d:attrSrcUrl r:id="rId4"/>
                  <am3d:raster rName="Office3DRenderer" rVer="16.0.8326">
                    <am3d:blip r:embed="rId5"/>
                  </am3d:raster>
                  <am3d:objViewport viewportSz="541866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 xmlns="">
          <p:pic>
            <p:nvPicPr>
              <p:cNvPr id="4" name="3D Model 3" descr="Simples Hotel">
                <a:extLst>
                  <a:ext uri="{FF2B5EF4-FFF2-40B4-BE49-F238E27FC236}">
                    <a16:creationId xmlns="" xmlns:a16="http://schemas.microsoft.com/office/drawing/2014/main" xmlns:am3d="http://schemas.microsoft.com/office/drawing/2017/model3d" id="{25F12AD5-D01D-4363-A53C-0A55474E436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700737" y="2474739"/>
                <a:ext cx="3362239" cy="4539512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52176917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0" name="Rectangle 129">
            <a:extLst>
              <a:ext uri="{FF2B5EF4-FFF2-40B4-BE49-F238E27FC236}">
                <a16:creationId xmlns:a16="http://schemas.microsoft.com/office/drawing/2014/main" id="{D275908B-DB12-448E-BB28-EEF9109D4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2" name="Group 131">
            <a:extLst>
              <a:ext uri="{FF2B5EF4-FFF2-40B4-BE49-F238E27FC236}">
                <a16:creationId xmlns:a16="http://schemas.microsoft.com/office/drawing/2014/main" id="{06781405-5A6A-4C3A-BD95-B204EE040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4" y="0"/>
            <a:ext cx="12584115" cy="6853238"/>
            <a:chOff x="-417513" y="0"/>
            <a:chExt cx="12584114" cy="6853238"/>
          </a:xfrm>
        </p:grpSpPr>
        <p:sp>
          <p:nvSpPr>
            <p:cNvPr id="133" name="Freeform 5">
              <a:extLst>
                <a:ext uri="{FF2B5EF4-FFF2-40B4-BE49-F238E27FC236}">
                  <a16:creationId xmlns:a16="http://schemas.microsoft.com/office/drawing/2014/main" id="{677AB4B2-F02C-4DD7-80E3-6B9000773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6">
              <a:extLst>
                <a:ext uri="{FF2B5EF4-FFF2-40B4-BE49-F238E27FC236}">
                  <a16:creationId xmlns:a16="http://schemas.microsoft.com/office/drawing/2014/main" id="{DD1BCAFC-D239-4C93-950C-E3563B91D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7">
              <a:extLst>
                <a:ext uri="{FF2B5EF4-FFF2-40B4-BE49-F238E27FC236}">
                  <a16:creationId xmlns:a16="http://schemas.microsoft.com/office/drawing/2014/main" id="{D138769D-C64C-4316-9EFB-5087B17DFF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8">
              <a:extLst>
                <a:ext uri="{FF2B5EF4-FFF2-40B4-BE49-F238E27FC236}">
                  <a16:creationId xmlns:a16="http://schemas.microsoft.com/office/drawing/2014/main" id="{14D781CD-9207-40CF-AFB2-5F590A319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9">
              <a:extLst>
                <a:ext uri="{FF2B5EF4-FFF2-40B4-BE49-F238E27FC236}">
                  <a16:creationId xmlns:a16="http://schemas.microsoft.com/office/drawing/2014/main" id="{A4C20FA6-02F3-4B9E-BC2E-EF84B79C4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10">
              <a:extLst>
                <a:ext uri="{FF2B5EF4-FFF2-40B4-BE49-F238E27FC236}">
                  <a16:creationId xmlns:a16="http://schemas.microsoft.com/office/drawing/2014/main" id="{3E18794B-E4CC-4531-8318-C360F4DC1F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11">
              <a:extLst>
                <a:ext uri="{FF2B5EF4-FFF2-40B4-BE49-F238E27FC236}">
                  <a16:creationId xmlns:a16="http://schemas.microsoft.com/office/drawing/2014/main" id="{0C1A613A-560C-43FC-A8D2-14D4E22DA3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12">
              <a:extLst>
                <a:ext uri="{FF2B5EF4-FFF2-40B4-BE49-F238E27FC236}">
                  <a16:creationId xmlns:a16="http://schemas.microsoft.com/office/drawing/2014/main" id="{F1E49780-92DB-4284-A256-C52904AF00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13">
              <a:extLst>
                <a:ext uri="{FF2B5EF4-FFF2-40B4-BE49-F238E27FC236}">
                  <a16:creationId xmlns:a16="http://schemas.microsoft.com/office/drawing/2014/main" id="{A779B7B4-C3CF-41CD-9091-D5ECA112EF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14">
              <a:extLst>
                <a:ext uri="{FF2B5EF4-FFF2-40B4-BE49-F238E27FC236}">
                  <a16:creationId xmlns:a16="http://schemas.microsoft.com/office/drawing/2014/main" id="{47147151-E013-4967-90A8-784C1C442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15">
              <a:extLst>
                <a:ext uri="{FF2B5EF4-FFF2-40B4-BE49-F238E27FC236}">
                  <a16:creationId xmlns:a16="http://schemas.microsoft.com/office/drawing/2014/main" id="{963559EC-D5D8-4D5A-BD6B-A6833F3156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16">
              <a:extLst>
                <a:ext uri="{FF2B5EF4-FFF2-40B4-BE49-F238E27FC236}">
                  <a16:creationId xmlns:a16="http://schemas.microsoft.com/office/drawing/2014/main" id="{43D25C4B-B69A-4C31-BCD9-B49288BEB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17">
              <a:extLst>
                <a:ext uri="{FF2B5EF4-FFF2-40B4-BE49-F238E27FC236}">
                  <a16:creationId xmlns:a16="http://schemas.microsoft.com/office/drawing/2014/main" id="{547D2034-1660-46A9-8A88-81B47753E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18">
              <a:extLst>
                <a:ext uri="{FF2B5EF4-FFF2-40B4-BE49-F238E27FC236}">
                  <a16:creationId xmlns:a16="http://schemas.microsoft.com/office/drawing/2014/main" id="{4B70E7B6-CC9C-487F-B87F-AAC943687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19">
              <a:extLst>
                <a:ext uri="{FF2B5EF4-FFF2-40B4-BE49-F238E27FC236}">
                  <a16:creationId xmlns:a16="http://schemas.microsoft.com/office/drawing/2014/main" id="{344D0B3F-5CD6-4C74-9474-CE5B0DFF22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20">
              <a:extLst>
                <a:ext uri="{FF2B5EF4-FFF2-40B4-BE49-F238E27FC236}">
                  <a16:creationId xmlns:a16="http://schemas.microsoft.com/office/drawing/2014/main" id="{0ADBAD08-2FA6-4951-A635-1C248DAB3C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21">
              <a:extLst>
                <a:ext uri="{FF2B5EF4-FFF2-40B4-BE49-F238E27FC236}">
                  <a16:creationId xmlns:a16="http://schemas.microsoft.com/office/drawing/2014/main" id="{5CCE5554-F9A8-4EF1-B49D-ACA76AE8E9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22">
              <a:extLst>
                <a:ext uri="{FF2B5EF4-FFF2-40B4-BE49-F238E27FC236}">
                  <a16:creationId xmlns:a16="http://schemas.microsoft.com/office/drawing/2014/main" id="{2A306EB9-C3A7-4678-90B1-54547C46D4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23">
              <a:extLst>
                <a:ext uri="{FF2B5EF4-FFF2-40B4-BE49-F238E27FC236}">
                  <a16:creationId xmlns:a16="http://schemas.microsoft.com/office/drawing/2014/main" id="{CFD63CAB-BED9-4720-8600-9D19DB5B9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24">
              <a:extLst>
                <a:ext uri="{FF2B5EF4-FFF2-40B4-BE49-F238E27FC236}">
                  <a16:creationId xmlns:a16="http://schemas.microsoft.com/office/drawing/2014/main" id="{C4550DFD-117D-4AF9-9CDD-9F6F268C4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25">
              <a:extLst>
                <a:ext uri="{FF2B5EF4-FFF2-40B4-BE49-F238E27FC236}">
                  <a16:creationId xmlns:a16="http://schemas.microsoft.com/office/drawing/2014/main" id="{85874B45-D021-4E50-B5FE-8D3D84EE0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BFBC7C43-FB3B-49D2-91BB-09380715BFC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/>
          <a:stretch/>
        </p:blipFill>
        <p:spPr>
          <a:xfrm>
            <a:off x="21" y="227"/>
            <a:ext cx="12191675" cy="68580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grpSp>
        <p:nvGrpSpPr>
          <p:cNvPr id="155" name="Group 154">
            <a:extLst>
              <a:ext uri="{FF2B5EF4-FFF2-40B4-BE49-F238E27FC236}">
                <a16:creationId xmlns:a16="http://schemas.microsoft.com/office/drawing/2014/main" id="{B82325B8-6EBB-48D6-93D5-EBCB308B0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4158" y="1699589"/>
            <a:ext cx="3675191" cy="3470421"/>
            <a:chOff x="697168" y="1816768"/>
            <a:chExt cx="3675191" cy="3470421"/>
          </a:xfrm>
        </p:grpSpPr>
        <p:sp>
          <p:nvSpPr>
            <p:cNvPr id="156" name="Rectangle 155">
              <a:extLst>
                <a:ext uri="{FF2B5EF4-FFF2-40B4-BE49-F238E27FC236}">
                  <a16:creationId xmlns:a16="http://schemas.microsoft.com/office/drawing/2014/main" id="{ACE125ED-26E1-41DF-9BC1-78C8444FF7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168" y="1816768"/>
              <a:ext cx="3675191" cy="502920"/>
            </a:xfrm>
            <a:prstGeom prst="rect">
              <a:avLst/>
            </a:prstGeom>
            <a:solidFill>
              <a:schemeClr val="accent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7" name="Isosceles Triangle 22">
              <a:extLst>
                <a:ext uri="{FF2B5EF4-FFF2-40B4-BE49-F238E27FC236}">
                  <a16:creationId xmlns:a16="http://schemas.microsoft.com/office/drawing/2014/main" id="{C5322F88-4D81-46B3-909E-B81C35878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8" name="Rectangle 157">
              <a:extLst>
                <a:ext uri="{FF2B5EF4-FFF2-40B4-BE49-F238E27FC236}">
                  <a16:creationId xmlns:a16="http://schemas.microsoft.com/office/drawing/2014/main" id="{CC2B6A9F-6B65-4E20-B2D1-6B0F76F9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0" name="Rectangle 159">
            <a:extLst>
              <a:ext uri="{FF2B5EF4-FFF2-40B4-BE49-F238E27FC236}">
                <a16:creationId xmlns:a16="http://schemas.microsoft.com/office/drawing/2014/main" id="{97817EE6-E8A2-47DB-A2A5-B29A73AFC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9650" y="0"/>
            <a:ext cx="6102351" cy="6858000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80942B4-2C2B-4321-A587-02BA9F18F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1532" y="803186"/>
            <a:ext cx="4498789" cy="5248622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dirty="0">
                <a:solidFill>
                  <a:srgbClr val="FFFFFE"/>
                </a:solidFill>
              </a:rPr>
              <a:t>                  </a:t>
            </a:r>
          </a:p>
          <a:p>
            <a:pPr>
              <a:lnSpc>
                <a:spcPct val="120000"/>
              </a:lnSpc>
            </a:pPr>
            <a:r>
              <a:rPr lang="en-US" sz="4400" dirty="0">
                <a:solidFill>
                  <a:srgbClr val="FFFFFE"/>
                </a:solidFill>
              </a:rPr>
              <a:t>2 suits</a:t>
            </a:r>
            <a:r>
              <a:rPr lang="bg-BG" sz="4400" dirty="0">
                <a:solidFill>
                  <a:srgbClr val="FFFFFE"/>
                </a:solidFill>
              </a:rPr>
              <a:t>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bg-BG" sz="4400" dirty="0">
                <a:solidFill>
                  <a:srgbClr val="FFFFFE"/>
                </a:solidFill>
              </a:rPr>
              <a:t> </a:t>
            </a:r>
            <a:r>
              <a:rPr lang="en-US" sz="4400" dirty="0">
                <a:solidFill>
                  <a:srgbClr val="FFFFFE"/>
                </a:solidFill>
              </a:rPr>
              <a:t>   </a:t>
            </a:r>
            <a:r>
              <a:rPr lang="bg-BG" sz="2400" dirty="0">
                <a:solidFill>
                  <a:srgbClr val="FFFFFE"/>
                </a:solidFill>
              </a:rPr>
              <a:t>170</a:t>
            </a:r>
            <a:r>
              <a:rPr lang="bg-BG" sz="2400" b="0" dirty="0">
                <a:solidFill>
                  <a:schemeClr val="bg1"/>
                </a:solidFill>
              </a:rPr>
              <a:t> €</a:t>
            </a:r>
            <a:r>
              <a:rPr lang="bg-BG" sz="2400" dirty="0">
                <a:solidFill>
                  <a:schemeClr val="bg1"/>
                </a:solidFill>
              </a:rPr>
              <a:t> </a:t>
            </a:r>
            <a:endParaRPr lang="en-US" sz="2400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r>
              <a:rPr lang="en-US" sz="4400" dirty="0">
                <a:solidFill>
                  <a:srgbClr val="FFFFFE"/>
                </a:solidFill>
              </a:rPr>
              <a:t>1 Master suit</a:t>
            </a:r>
            <a:endParaRPr lang="bg-BG" sz="4400" dirty="0">
              <a:solidFill>
                <a:srgbClr val="FFFFFE"/>
              </a:solidFill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bg-BG" sz="4400" dirty="0">
                <a:solidFill>
                  <a:srgbClr val="FFFFFE"/>
                </a:solidFill>
              </a:rPr>
              <a:t> </a:t>
            </a:r>
            <a:r>
              <a:rPr lang="en-US" sz="4400" dirty="0">
                <a:solidFill>
                  <a:srgbClr val="FFFFFE"/>
                </a:solidFill>
              </a:rPr>
              <a:t>   </a:t>
            </a:r>
            <a:r>
              <a:rPr lang="bg-BG" sz="2400" dirty="0">
                <a:solidFill>
                  <a:srgbClr val="FFFFFE"/>
                </a:solidFill>
              </a:rPr>
              <a:t>194</a:t>
            </a:r>
            <a:r>
              <a:rPr lang="bg-BG" sz="2400" dirty="0"/>
              <a:t> €</a:t>
            </a:r>
            <a:r>
              <a:rPr lang="bg-BG" sz="2400" b="0" dirty="0">
                <a:solidFill>
                  <a:schemeClr val="bg1"/>
                </a:solidFill>
              </a:rPr>
              <a:t>€</a:t>
            </a:r>
            <a:endParaRPr lang="en-US" sz="2400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r>
              <a:rPr lang="en-US" sz="4400" dirty="0">
                <a:solidFill>
                  <a:srgbClr val="FFFFFE"/>
                </a:solidFill>
              </a:rPr>
              <a:t>4 Family rooms</a:t>
            </a:r>
            <a:r>
              <a:rPr lang="bg-BG" sz="4400" dirty="0">
                <a:solidFill>
                  <a:srgbClr val="FFFFFE"/>
                </a:solidFill>
              </a:rPr>
              <a:t>             </a:t>
            </a:r>
            <a:r>
              <a:rPr lang="en-US" sz="4400" dirty="0">
                <a:solidFill>
                  <a:srgbClr val="FFFFFE"/>
                </a:solidFill>
              </a:rPr>
              <a:t>         </a:t>
            </a:r>
            <a:r>
              <a:rPr lang="bg-BG" sz="2600" dirty="0">
                <a:solidFill>
                  <a:srgbClr val="FFFFFE"/>
                </a:solidFill>
              </a:rPr>
              <a:t>188</a:t>
            </a:r>
            <a:r>
              <a:rPr lang="bg-BG" sz="2800" dirty="0"/>
              <a:t> </a:t>
            </a:r>
            <a:r>
              <a:rPr lang="bg-BG" sz="2800" dirty="0">
                <a:solidFill>
                  <a:schemeClr val="bg1"/>
                </a:solidFill>
              </a:rPr>
              <a:t>€</a:t>
            </a:r>
            <a:r>
              <a:rPr lang="bg-BG" sz="2800" b="0" dirty="0">
                <a:solidFill>
                  <a:schemeClr val="bg1"/>
                </a:solidFill>
              </a:rPr>
              <a:t> </a:t>
            </a:r>
            <a:endParaRPr lang="en-US" sz="2600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r>
              <a:rPr lang="en-US" sz="4400" dirty="0">
                <a:solidFill>
                  <a:srgbClr val="FFFFFE"/>
                </a:solidFill>
              </a:rPr>
              <a:t>12 Double rooms</a:t>
            </a:r>
            <a:r>
              <a:rPr lang="bg-BG" sz="4400" dirty="0">
                <a:solidFill>
                  <a:srgbClr val="FFFFFE"/>
                </a:solidFill>
              </a:rPr>
              <a:t> </a:t>
            </a:r>
            <a:r>
              <a:rPr lang="bg-BG" sz="4400" dirty="0"/>
              <a:t>- </a:t>
            </a:r>
            <a:r>
              <a:rPr lang="bg-BG" sz="2400" dirty="0">
                <a:solidFill>
                  <a:srgbClr val="FFFFFE"/>
                </a:solidFill>
              </a:rPr>
              <a:t>125</a:t>
            </a:r>
            <a:r>
              <a:rPr lang="bg-BG" sz="2400" dirty="0"/>
              <a:t> </a:t>
            </a:r>
            <a:r>
              <a:rPr lang="bg-BG" sz="2400" dirty="0">
                <a:solidFill>
                  <a:schemeClr val="bg1"/>
                </a:solidFill>
              </a:rPr>
              <a:t>€</a:t>
            </a:r>
            <a:r>
              <a:rPr lang="bg-BG" sz="2400" b="0" dirty="0">
                <a:solidFill>
                  <a:schemeClr val="bg1"/>
                </a:solidFill>
              </a:rPr>
              <a:t> </a:t>
            </a:r>
            <a:endParaRPr lang="en-US" sz="24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endParaRPr lang="en-US" dirty="0">
              <a:solidFill>
                <a:srgbClr val="FFFFFE"/>
              </a:solidFill>
            </a:endParaRPr>
          </a:p>
          <a:p>
            <a:pPr>
              <a:lnSpc>
                <a:spcPct val="110000"/>
              </a:lnSpc>
            </a:pPr>
            <a:endParaRPr lang="en-US" dirty="0">
              <a:solidFill>
                <a:srgbClr val="FFFFFE"/>
              </a:solidFill>
            </a:endParaRPr>
          </a:p>
          <a:p>
            <a:pPr marL="285750">
              <a:lnSpc>
                <a:spcPct val="110000"/>
              </a:lnSpc>
            </a:pPr>
            <a:endParaRPr lang="en-US" dirty="0">
              <a:solidFill>
                <a:srgbClr val="FFFFFE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61937" y="5956618"/>
            <a:ext cx="7300359" cy="143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US" b="1"/>
          </a:p>
          <a:p>
            <a:pPr>
              <a:spcAft>
                <a:spcPts val="600"/>
              </a:spcAft>
            </a:pPr>
            <a:endParaRPr lang="en-US" b="1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endParaRPr lang="en-US" b="1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endParaRPr lang="bg-BG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971F0AA-9620-4E4A-89C1-2B6A8E052DA3}"/>
              </a:ext>
            </a:extLst>
          </p:cNvPr>
          <p:cNvSpPr/>
          <p:nvPr/>
        </p:nvSpPr>
        <p:spPr>
          <a:xfrm>
            <a:off x="1267620" y="2187440"/>
            <a:ext cx="3382960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E"/>
                </a:solidFill>
              </a:rPr>
              <a:t>Garden Restaurant </a:t>
            </a:r>
          </a:p>
          <a:p>
            <a:pPr marL="57150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E"/>
                </a:solidFill>
              </a:rPr>
              <a:t>Small Business  Lounge for 12 people</a:t>
            </a:r>
          </a:p>
          <a:p>
            <a:pPr marL="57150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E"/>
                </a:solidFill>
              </a:rPr>
              <a:t>All inclusive packages </a:t>
            </a:r>
          </a:p>
          <a:p>
            <a:pPr marL="57150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E"/>
                </a:solidFill>
              </a:rPr>
              <a:t>Discounts for many Landmarks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A707E4-9648-44C8-8EEA-627F7AF16B76}"/>
              </a:ext>
            </a:extLst>
          </p:cNvPr>
          <p:cNvSpPr/>
          <p:nvPr/>
        </p:nvSpPr>
        <p:spPr>
          <a:xfrm>
            <a:off x="1479648" y="1653820"/>
            <a:ext cx="2882392" cy="6340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10000"/>
              </a:lnSpc>
            </a:pPr>
            <a:r>
              <a:rPr lang="en-US" sz="3200" b="1" dirty="0">
                <a:solidFill>
                  <a:srgbClr val="FFFFFE"/>
                </a:solidFill>
              </a:rPr>
              <a:t>Our hotel offer: </a:t>
            </a:r>
          </a:p>
        </p:txBody>
      </p:sp>
    </p:spTree>
    <p:extLst>
      <p:ext uri="{BB962C8B-B14F-4D97-AF65-F5344CB8AC3E}">
        <p14:creationId xmlns:p14="http://schemas.microsoft.com/office/powerpoint/2010/main" val="2004051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"/>
          <a:stretch/>
        </p:blipFill>
        <p:spPr>
          <a:xfrm>
            <a:off x="5622234" y="10"/>
            <a:ext cx="6569769" cy="3750724"/>
          </a:xfrm>
          <a:custGeom>
            <a:avLst/>
            <a:gdLst>
              <a:gd name="connsiteX0" fmla="*/ 1738471 w 6569769"/>
              <a:gd name="connsiteY0" fmla="*/ 0 h 3750734"/>
              <a:gd name="connsiteX1" fmla="*/ 6569769 w 6569769"/>
              <a:gd name="connsiteY1" fmla="*/ 0 h 3750734"/>
              <a:gd name="connsiteX2" fmla="*/ 6569769 w 6569769"/>
              <a:gd name="connsiteY2" fmla="*/ 3750734 h 3750734"/>
              <a:gd name="connsiteX3" fmla="*/ 0 w 6569769"/>
              <a:gd name="connsiteY3" fmla="*/ 3750734 h 3750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  <a:solidFill>
            <a:srgbClr val="FFFFFF">
              <a:shade val="85000"/>
            </a:srgbClr>
          </a:solidFill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82011" y="3819314"/>
            <a:ext cx="8009991" cy="2970106"/>
          </a:xfrm>
          <a:custGeom>
            <a:avLst/>
            <a:gdLst>
              <a:gd name="connsiteX0" fmla="*/ 1376648 w 8009991"/>
              <a:gd name="connsiteY0" fmla="*/ 0 h 2970106"/>
              <a:gd name="connsiteX1" fmla="*/ 8009991 w 8009991"/>
              <a:gd name="connsiteY1" fmla="*/ 0 h 2970106"/>
              <a:gd name="connsiteX2" fmla="*/ 8009991 w 8009991"/>
              <a:gd name="connsiteY2" fmla="*/ 2970106 h 2970106"/>
              <a:gd name="connsiteX3" fmla="*/ 0 w 8009991"/>
              <a:gd name="connsiteY3" fmla="*/ 2970106 h 2970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  <a:solidFill>
            <a:srgbClr val="FFFFFF">
              <a:shade val="85000"/>
            </a:srgbClr>
          </a:solidFill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" y="10"/>
            <a:ext cx="7503091" cy="6857990"/>
          </a:xfrm>
          <a:custGeom>
            <a:avLst/>
            <a:gdLst>
              <a:gd name="connsiteX0" fmla="*/ 0 w 7503111"/>
              <a:gd name="connsiteY0" fmla="*/ 0 h 6858000"/>
              <a:gd name="connsiteX1" fmla="*/ 677334 w 7503111"/>
              <a:gd name="connsiteY1" fmla="*/ 0 h 6858000"/>
              <a:gd name="connsiteX2" fmla="*/ 1168036 w 7503111"/>
              <a:gd name="connsiteY2" fmla="*/ 0 h 6858000"/>
              <a:gd name="connsiteX3" fmla="*/ 1205499 w 7503111"/>
              <a:gd name="connsiteY3" fmla="*/ 0 h 6858000"/>
              <a:gd name="connsiteX4" fmla="*/ 1647632 w 7503111"/>
              <a:gd name="connsiteY4" fmla="*/ 0 h 6858000"/>
              <a:gd name="connsiteX5" fmla="*/ 7215401 w 7503111"/>
              <a:gd name="connsiteY5" fmla="*/ 0 h 6858000"/>
              <a:gd name="connsiteX6" fmla="*/ 4041567 w 7503111"/>
              <a:gd name="connsiteY6" fmla="*/ 6852993 h 6858000"/>
              <a:gd name="connsiteX7" fmla="*/ 7503111 w 7503111"/>
              <a:gd name="connsiteY7" fmla="*/ 6852993 h 6858000"/>
              <a:gd name="connsiteX8" fmla="*/ 7503111 w 7503111"/>
              <a:gd name="connsiteY8" fmla="*/ 6852994 h 6858000"/>
              <a:gd name="connsiteX9" fmla="*/ 1647632 w 7503111"/>
              <a:gd name="connsiteY9" fmla="*/ 6852994 h 6858000"/>
              <a:gd name="connsiteX10" fmla="*/ 1647632 w 7503111"/>
              <a:gd name="connsiteY10" fmla="*/ 6858000 h 6858000"/>
              <a:gd name="connsiteX11" fmla="*/ 0 w 750311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shade val="85000"/>
            </a:srgbClr>
          </a:solidFill>
        </p:spPr>
      </p:pic>
      <p:sp>
        <p:nvSpPr>
          <p:cNvPr id="6" name="TextBox 5"/>
          <p:cNvSpPr txBox="1"/>
          <p:nvPr/>
        </p:nvSpPr>
        <p:spPr>
          <a:xfrm>
            <a:off x="6443730" y="476766"/>
            <a:ext cx="5331855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US" sz="2800" b="1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818296491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01256" y="1"/>
            <a:ext cx="6180083" cy="3657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01257" y="3657600"/>
            <a:ext cx="6139737" cy="3200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Rectangle 8"/>
          <p:cNvSpPr/>
          <p:nvPr/>
        </p:nvSpPr>
        <p:spPr>
          <a:xfrm>
            <a:off x="819838" y="2272369"/>
            <a:ext cx="449317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prstClr val="black"/>
                </a:solidFill>
                <a:latin typeface="Brush Script MT" pitchFamily="66" charset="0"/>
              </a:rPr>
              <a:t> Up to 65 people + garden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prstClr val="black"/>
                </a:solidFill>
                <a:latin typeface="Brush Script MT" pitchFamily="66" charset="0"/>
              </a:rPr>
              <a:t>Authentic Folk Dance Nights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prstClr val="black"/>
                </a:solidFill>
                <a:latin typeface="Brush Script MT" pitchFamily="66" charset="0"/>
              </a:rPr>
              <a:t>Weddings Anniversaries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prstClr val="black"/>
                </a:solidFill>
                <a:latin typeface="Brush Script MT" pitchFamily="66" charset="0"/>
              </a:rPr>
              <a:t> Birthday parties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20263" y="85985"/>
            <a:ext cx="4524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latin typeface="Edwardian Script ITC" pitchFamily="66" charset="0"/>
              </a:rPr>
              <a:t>Restaurant Philipoppolis</a:t>
            </a:r>
            <a:endParaRPr lang="bg-BG" sz="4800" b="1" dirty="0"/>
          </a:p>
        </p:txBody>
      </p:sp>
    </p:spTree>
    <p:extLst>
      <p:ext uri="{BB962C8B-B14F-4D97-AF65-F5344CB8AC3E}">
        <p14:creationId xmlns:p14="http://schemas.microsoft.com/office/powerpoint/2010/main" val="20619682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" y="15767"/>
            <a:ext cx="5885793" cy="34211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85794" y="3310761"/>
            <a:ext cx="6306207" cy="35472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6309239" y="525996"/>
            <a:ext cx="5527475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>
                <a:solidFill>
                  <a:schemeClr val="bg1"/>
                </a:solidFill>
                <a:latin typeface="Edwardian Script ITC" pitchFamily="66" charset="0"/>
              </a:rPr>
              <a:t>Try our special selection</a:t>
            </a:r>
          </a:p>
          <a:p>
            <a:r>
              <a:rPr lang="en-US" sz="6600" dirty="0">
                <a:solidFill>
                  <a:schemeClr val="bg1"/>
                </a:solidFill>
                <a:latin typeface="Edwardian Script ITC" pitchFamily="66" charset="0"/>
              </a:rPr>
              <a:t> of wines…</a:t>
            </a:r>
            <a:endParaRPr lang="bg-BG" sz="6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" y="5106980"/>
            <a:ext cx="60066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Edwardian Script ITC" pitchFamily="66" charset="0"/>
              </a:rPr>
              <a:t>…And Bulgarian cuisine</a:t>
            </a:r>
            <a:endParaRPr lang="bg-BG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78491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935F676-5749-4EC6-A7AB-1CAB9C6AD203}"/>
              </a:ext>
            </a:extLst>
          </p:cNvPr>
          <p:cNvSpPr txBox="1"/>
          <p:nvPr/>
        </p:nvSpPr>
        <p:spPr>
          <a:xfrm>
            <a:off x="1255229" y="1143923"/>
            <a:ext cx="39093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Business Trips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653713-3506-4665-B6B5-E1EB33E13D79}"/>
              </a:ext>
            </a:extLst>
          </p:cNvPr>
          <p:cNvSpPr txBox="1"/>
          <p:nvPr/>
        </p:nvSpPr>
        <p:spPr>
          <a:xfrm>
            <a:off x="7472524" y="2989124"/>
            <a:ext cx="3909391" cy="2930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400" dirty="0"/>
              <a:t>We offer business spaces at International Fair Plovdiv on compatible prices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2592800"/>
            <a:ext cx="6419850" cy="43013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5559567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5706CCB1-1F5C-41A7-818F-D5A298698A68}"/>
              </a:ext>
            </a:extLst>
          </p:cNvPr>
          <p:cNvPicPr>
            <a:picLocks noGrp="1" noChangeAspect="1"/>
          </p:cNvPicPr>
          <p:nvPr>
            <p:ph sz="quarter" idx="4294967295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467100"/>
            <a:ext cx="5727700" cy="3390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5D25362-9C21-4DE5-8C88-8583A4E5B74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27701" y="3466836"/>
            <a:ext cx="6464300" cy="33911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734EB15-AC3E-46A2-9068-8D7C9987A8A3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27700" y="2"/>
            <a:ext cx="6464301" cy="34668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DE113CB-BC25-4E30-AE2B-9CF7ACD8743E}"/>
              </a:ext>
            </a:extLst>
          </p:cNvPr>
          <p:cNvSpPr txBox="1"/>
          <p:nvPr/>
        </p:nvSpPr>
        <p:spPr>
          <a:xfrm>
            <a:off x="5727699" y="1"/>
            <a:ext cx="2438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2">
                    <a:lumMod val="75000"/>
                  </a:schemeClr>
                </a:solidFill>
              </a:rPr>
              <a:t>Plovdiv Jazz Festival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12E7562-552B-476E-B9CC-06E8651774FB}"/>
              </a:ext>
            </a:extLst>
          </p:cNvPr>
          <p:cNvSpPr txBox="1"/>
          <p:nvPr/>
        </p:nvSpPr>
        <p:spPr>
          <a:xfrm>
            <a:off x="306178" y="107723"/>
            <a:ext cx="4797287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Entertainment</a:t>
            </a:r>
          </a:p>
          <a:p>
            <a:pPr algn="ctr"/>
            <a:endParaRPr lang="en-US" sz="20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Week of the Opera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Weekend Jazz Festival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Puldin Etno Fest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Fashion Week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Wide choice of nightclubs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Summer cinema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653815042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l="-1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83779" y="6053961"/>
            <a:ext cx="2049519" cy="42566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bg-BG"/>
          </a:p>
        </p:txBody>
      </p:sp>
      <p:sp>
        <p:nvSpPr>
          <p:cNvPr id="4" name="TextBox 3"/>
          <p:cNvSpPr txBox="1"/>
          <p:nvPr/>
        </p:nvSpPr>
        <p:spPr>
          <a:xfrm>
            <a:off x="3467539" y="189188"/>
            <a:ext cx="4130565" cy="523220"/>
          </a:xfrm>
          <a:prstGeom prst="rect">
            <a:avLst/>
          </a:prstGeom>
          <a:noFill/>
          <a:effectLst>
            <a:reflection blurRad="6350" stA="50000" endA="300" endPos="90000" dir="5400000" sy="-100000" algn="bl" rotWithShape="0"/>
          </a:effectLst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Discount for our guests!</a:t>
            </a:r>
            <a:endParaRPr lang="bg-BG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20482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33553C-6159-42A1-8746-3B6E9B3F429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3537998"/>
            <a:ext cx="5590572" cy="33200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7591FAE-4F0B-4849-878C-07C678856A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0571" y="3537996"/>
            <a:ext cx="6601428" cy="33200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3AB5157-CD89-454C-93B7-E0C73B47137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90570" y="0"/>
            <a:ext cx="6601428" cy="35379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47265E2-450A-4200-BEE7-64761D5793C1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" y="0"/>
            <a:ext cx="5590567" cy="35379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07189657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FF374C4-A583-4FE3-924E-E02DC5FF53C1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41524">
            <a:off x="5608538" y="615477"/>
            <a:ext cx="6095959" cy="31822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4668B09-97D3-4250-B7FD-089643CF2F81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96115">
            <a:off x="402806" y="3032834"/>
            <a:ext cx="6229351" cy="3178164"/>
          </a:xfrm>
          <a:prstGeom prst="rect">
            <a:avLst/>
          </a:prstGeom>
          <a:ln>
            <a:noFill/>
          </a:ln>
          <a:effectLst>
            <a:glow rad="127000">
              <a:schemeClr val="bg2">
                <a:lumMod val="90000"/>
              </a:schemeClr>
            </a:glow>
            <a:softEdge rad="112500"/>
          </a:effectLst>
        </p:spPr>
      </p:pic>
      <p:sp>
        <p:nvSpPr>
          <p:cNvPr id="4" name="TextBox 3"/>
          <p:cNvSpPr txBox="1"/>
          <p:nvPr/>
        </p:nvSpPr>
        <p:spPr>
          <a:xfrm rot="19831447">
            <a:off x="169287" y="908358"/>
            <a:ext cx="40078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>
                <a:latin typeface="Algerian" pitchFamily="82" charset="0"/>
              </a:rPr>
              <a:t>KAPANA</a:t>
            </a:r>
            <a:endParaRPr lang="bg-BG" sz="7200" dirty="0"/>
          </a:p>
        </p:txBody>
      </p:sp>
      <p:sp>
        <p:nvSpPr>
          <p:cNvPr id="5" name="TextBox 4"/>
          <p:cNvSpPr txBox="1"/>
          <p:nvPr/>
        </p:nvSpPr>
        <p:spPr>
          <a:xfrm rot="857938">
            <a:off x="7446421" y="4152902"/>
            <a:ext cx="36195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Algerian" pitchFamily="82" charset="0"/>
              </a:rPr>
              <a:t>The bohemian ART district of Plovdiv</a:t>
            </a:r>
            <a:endParaRPr lang="bg-BG" sz="4000" dirty="0"/>
          </a:p>
        </p:txBody>
      </p:sp>
    </p:spTree>
    <p:extLst>
      <p:ext uri="{BB962C8B-B14F-4D97-AF65-F5344CB8AC3E}">
        <p14:creationId xmlns:p14="http://schemas.microsoft.com/office/powerpoint/2010/main" val="32342652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FC7AFB6-80FC-409C-AC7A-2A8E0735D5DF}"/>
              </a:ext>
            </a:extLst>
          </p:cNvPr>
          <p:cNvSpPr txBox="1"/>
          <p:nvPr/>
        </p:nvSpPr>
        <p:spPr>
          <a:xfrm rot="20965417">
            <a:off x="4750395" y="1112235"/>
            <a:ext cx="26081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Bodoni MT Poster Compressed" panose="02070706080601050204" pitchFamily="18" charset="0"/>
              </a:rPr>
              <a:t>Ministry of Culture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B9590C4-9050-489A-8AB7-015A86D3FC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5000" y="3043026"/>
            <a:ext cx="3281849" cy="29622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6EED3DB-E16A-43FA-BBE3-7FF2FD5A22D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1264" y="620956"/>
            <a:ext cx="3572307" cy="466459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C1C252A-E80C-48FC-A37D-FD98C2A75F09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84568" y="2043152"/>
            <a:ext cx="2678957" cy="387822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63C10FD-AAFD-48C1-9C22-742C0F4A35BA}"/>
              </a:ext>
            </a:extLst>
          </p:cNvPr>
          <p:cNvSpPr txBox="1"/>
          <p:nvPr/>
        </p:nvSpPr>
        <p:spPr>
          <a:xfrm rot="21351611">
            <a:off x="421694" y="5358970"/>
            <a:ext cx="3902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Bodoni MT Poster Compressed" panose="02070706080601050204" pitchFamily="18" charset="0"/>
              </a:rPr>
              <a:t>Ministry of Tourism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547B863-BF8B-45A9-AD0C-A53C9C559687}"/>
              </a:ext>
            </a:extLst>
          </p:cNvPr>
          <p:cNvSpPr txBox="1"/>
          <p:nvPr/>
        </p:nvSpPr>
        <p:spPr>
          <a:xfrm rot="20640310">
            <a:off x="8298835" y="1887135"/>
            <a:ext cx="31377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Bodoni MT Poster Compressed" panose="02070706080601050204" pitchFamily="18" charset="0"/>
              </a:rPr>
              <a:t>Working hours  License</a:t>
            </a:r>
            <a:endParaRPr lang="en-GB" sz="3600" dirty="0">
              <a:latin typeface="Bodoni MT Poster Compressed" panose="0207070608060105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8259055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037E639-F951-4BE9-B236-4D76F73863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895" y="3600450"/>
            <a:ext cx="3854055" cy="30955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5213089-CAB8-4126-82C0-685B9E87111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33461" y="298179"/>
            <a:ext cx="3458539" cy="33022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8F6936C-139B-4435-BB5D-28199985269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05673" y="1949314"/>
            <a:ext cx="3490334" cy="38186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1234044-70AB-4091-A831-EECEAF6ABC6B}"/>
              </a:ext>
            </a:extLst>
          </p:cNvPr>
          <p:cNvSpPr txBox="1"/>
          <p:nvPr/>
        </p:nvSpPr>
        <p:spPr>
          <a:xfrm rot="21291650">
            <a:off x="520701" y="651268"/>
            <a:ext cx="79375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Our customers benefit from our premises policy</a:t>
            </a:r>
          </a:p>
        </p:txBody>
      </p:sp>
    </p:spTree>
    <p:extLst>
      <p:ext uri="{BB962C8B-B14F-4D97-AF65-F5344CB8AC3E}">
        <p14:creationId xmlns:p14="http://schemas.microsoft.com/office/powerpoint/2010/main" val="2113631939"/>
      </p:ext>
    </p:extLst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08021D9-7228-4260-99F0-071DBF5FABFC}"/>
              </a:ext>
            </a:extLst>
          </p:cNvPr>
          <p:cNvSpPr txBox="1"/>
          <p:nvPr/>
        </p:nvSpPr>
        <p:spPr>
          <a:xfrm>
            <a:off x="745998" y="-110812"/>
            <a:ext cx="20665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u="sng" dirty="0"/>
              <a:t>Strengths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89CBA7-720A-4259-8D03-D9291684E9D3}"/>
              </a:ext>
            </a:extLst>
          </p:cNvPr>
          <p:cNvSpPr txBox="1"/>
          <p:nvPr/>
        </p:nvSpPr>
        <p:spPr>
          <a:xfrm>
            <a:off x="309976" y="582757"/>
            <a:ext cx="3771901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Our hotel strengths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We are one of the few hotels with Historical and Architecture importance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Professional team members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Strategy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Our staff is training regularly and updating for the latest innovations in business industry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1B38B8-3105-44F6-B936-20C684DFFE3C}"/>
              </a:ext>
            </a:extLst>
          </p:cNvPr>
          <p:cNvSpPr txBox="1"/>
          <p:nvPr/>
        </p:nvSpPr>
        <p:spPr>
          <a:xfrm>
            <a:off x="7059789" y="48662"/>
            <a:ext cx="26406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u="sng" dirty="0"/>
              <a:t>Weaknesses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2330C0-D0B0-4000-A930-E2775D104910}"/>
              </a:ext>
            </a:extLst>
          </p:cNvPr>
          <p:cNvSpPr txBox="1"/>
          <p:nvPr/>
        </p:nvSpPr>
        <p:spPr>
          <a:xfrm>
            <a:off x="6609125" y="886897"/>
            <a:ext cx="484029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Restrict from the law to change the </a:t>
            </a:r>
          </a:p>
          <a:p>
            <a:pPr algn="just"/>
            <a:r>
              <a:rPr lang="en-US" dirty="0"/>
              <a:t>exterior of the building due to its historical value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Parking missing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We don’t offer spa facilities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7AD44B-CCB2-4279-BD36-1AC9F3874CAD}"/>
              </a:ext>
            </a:extLst>
          </p:cNvPr>
          <p:cNvSpPr txBox="1"/>
          <p:nvPr/>
        </p:nvSpPr>
        <p:spPr>
          <a:xfrm>
            <a:off x="515211" y="3248181"/>
            <a:ext cx="28305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u="sng" dirty="0"/>
              <a:t>Opportunities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B48021-5AF2-4B3E-BCA2-70F0B3C3A639}"/>
              </a:ext>
            </a:extLst>
          </p:cNvPr>
          <p:cNvSpPr txBox="1"/>
          <p:nvPr/>
        </p:nvSpPr>
        <p:spPr>
          <a:xfrm>
            <a:off x="55978" y="4073602"/>
            <a:ext cx="40259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We are building our network of customers to satisfy worldwide interests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Creating good relationships with national and foreign students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Our next step is to establish relationship with far east </a:t>
            </a:r>
            <a:r>
              <a:rPr lang="en-US" dirty="0" err="1"/>
              <a:t>potentiall</a:t>
            </a:r>
            <a:r>
              <a:rPr lang="en-US" dirty="0"/>
              <a:t> customers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69C934-950F-4ADF-90FD-12FDEB24EE13}"/>
              </a:ext>
            </a:extLst>
          </p:cNvPr>
          <p:cNvSpPr txBox="1"/>
          <p:nvPr/>
        </p:nvSpPr>
        <p:spPr>
          <a:xfrm>
            <a:off x="7738717" y="3291012"/>
            <a:ext cx="16530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u="sng" dirty="0"/>
              <a:t>Threats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037F49F-F286-428B-B188-0AC4284034C1}"/>
              </a:ext>
            </a:extLst>
          </p:cNvPr>
          <p:cNvSpPr txBox="1"/>
          <p:nvPr/>
        </p:nvSpPr>
        <p:spPr>
          <a:xfrm>
            <a:off x="6377747" y="4192583"/>
            <a:ext cx="556975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Main threats are our local competitors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lack of sufficiently skilled personnel</a:t>
            </a:r>
          </a:p>
          <a:p>
            <a:r>
              <a:rPr lang="en-US" dirty="0"/>
              <a:t>     jeopardises the quality of our hotel services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Terrorism and political unrest</a:t>
            </a:r>
          </a:p>
          <a:p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Loyalty</a:t>
            </a:r>
          </a:p>
          <a:p>
            <a:r>
              <a:rPr lang="en-US" dirty="0"/>
              <a:t>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A9A496A-BB54-462E-84C4-F746A9B2DC0B}"/>
              </a:ext>
            </a:extLst>
          </p:cNvPr>
          <p:cNvCxnSpPr>
            <a:cxnSpLocks/>
          </p:cNvCxnSpPr>
          <p:nvPr/>
        </p:nvCxnSpPr>
        <p:spPr>
          <a:xfrm>
            <a:off x="5971208" y="132920"/>
            <a:ext cx="0" cy="66921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F099C94-DEEA-43C8-94DC-E0D6838999FC}"/>
              </a:ext>
            </a:extLst>
          </p:cNvPr>
          <p:cNvCxnSpPr/>
          <p:nvPr/>
        </p:nvCxnSpPr>
        <p:spPr>
          <a:xfrm>
            <a:off x="110539" y="3052105"/>
            <a:ext cx="11970923" cy="1016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41692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  <p:bldP spid="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bg2">
                <a:shade val="48000"/>
                <a:satMod val="230000"/>
              </a:schemeClr>
            </a:gs>
            <a:gs pos="60000">
              <a:schemeClr val="bg2">
                <a:shade val="92000"/>
                <a:satMod val="230000"/>
              </a:schemeClr>
            </a:gs>
            <a:gs pos="100000">
              <a:schemeClr val="bg2">
                <a:tint val="85000"/>
                <a:satMod val="4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81700" y="96109"/>
            <a:ext cx="76390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latin typeface="+mj-lt"/>
              </a:rPr>
              <a:t>Macro environment</a:t>
            </a:r>
            <a:endParaRPr lang="bg-BG" sz="4400" dirty="0">
              <a:latin typeface="+mj-lt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0" y="-1"/>
            <a:ext cx="55435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latin typeface="+mj-lt"/>
              </a:rPr>
              <a:t>Micro environment</a:t>
            </a:r>
            <a:endParaRPr lang="bg-BG" sz="4400" dirty="0"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791200" y="1820823"/>
            <a:ext cx="66675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3600" dirty="0"/>
              <a:t>Analysis of demographic factors in the market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600" dirty="0"/>
              <a:t>Political and legal market policy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600" dirty="0"/>
              <a:t>Life and Culture</a:t>
            </a:r>
            <a:endParaRPr lang="bg-BG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1820823"/>
            <a:ext cx="805815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3600" dirty="0"/>
              <a:t>Customers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600" dirty="0"/>
              <a:t> Competitors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600" dirty="0"/>
              <a:t>Providers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3600" dirty="0"/>
              <a:t>Marketing </a:t>
            </a:r>
          </a:p>
          <a:p>
            <a:r>
              <a:rPr lang="en-US" sz="3600" dirty="0"/>
              <a:t>  mediators</a:t>
            </a:r>
            <a:endParaRPr lang="bg-BG" sz="3600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5772150" y="0"/>
            <a:ext cx="19050" cy="685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61778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bg-BG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33362"/>
            <a:ext cx="12192000" cy="7091362"/>
          </a:xfrm>
        </p:spPr>
      </p:pic>
      <p:sp>
        <p:nvSpPr>
          <p:cNvPr id="6" name="TextBox 5"/>
          <p:cNvSpPr txBox="1"/>
          <p:nvPr/>
        </p:nvSpPr>
        <p:spPr>
          <a:xfrm rot="20698178">
            <a:off x="6632869" y="2977980"/>
            <a:ext cx="27691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Mistral" pitchFamily="66" charset="0"/>
                <a:cs typeface="Arabic Typesetting" pitchFamily="66" charset="-78"/>
              </a:rPr>
              <a:t>WE ARE</a:t>
            </a:r>
          </a:p>
          <a:p>
            <a:r>
              <a:rPr lang="en-US" sz="3600" b="1" dirty="0">
                <a:latin typeface="Mistral" pitchFamily="66" charset="0"/>
                <a:cs typeface="Arabic Typesetting" pitchFamily="66" charset="-78"/>
              </a:rPr>
              <a:t> PET FRIENDLY!</a:t>
            </a:r>
            <a:endParaRPr lang="bg-BG" sz="3600" b="1" dirty="0">
              <a:latin typeface="Mistral" pitchFamily="66" charset="0"/>
              <a:cs typeface="Arabic Typesetting" pitchFamily="66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2456985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EAE4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3027" y="861540"/>
            <a:ext cx="2804473" cy="194677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2770" y="2196666"/>
            <a:ext cx="4964259" cy="333915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6617" y="4651005"/>
            <a:ext cx="4003992" cy="189522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327900"/>
            <a:ext cx="6067618" cy="43946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4515" y="3488519"/>
            <a:ext cx="6141915" cy="4094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338249"/>
      </p:ext>
    </p:extLst>
  </p:cSld>
  <p:clrMapOvr>
    <a:masterClrMapping/>
  </p:clrMapOvr>
  <p:transition spd="slow">
    <p:push dir="u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arge body of water with a city in the background&#10;&#10;Description automatically generated">
            <a:extLst>
              <a:ext uri="{FF2B5EF4-FFF2-40B4-BE49-F238E27FC236}">
                <a16:creationId xmlns:a16="http://schemas.microsoft.com/office/drawing/2014/main" id="{FBE752F8-3A4E-46EA-8C47-7A52CA55896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427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153656-D1CD-4ED1-8EE2-7719BFBF5D6F}"/>
              </a:ext>
            </a:extLst>
          </p:cNvPr>
          <p:cNvSpPr txBox="1"/>
          <p:nvPr/>
        </p:nvSpPr>
        <p:spPr>
          <a:xfrm>
            <a:off x="-875589" y="331304"/>
            <a:ext cx="5314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201C5B-5201-40F3-85DC-BA1F7B0702C0}"/>
              </a:ext>
            </a:extLst>
          </p:cNvPr>
          <p:cNvSpPr txBox="1"/>
          <p:nvPr/>
        </p:nvSpPr>
        <p:spPr>
          <a:xfrm>
            <a:off x="848139" y="854526"/>
            <a:ext cx="100584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Welcome to Ancient Hotel Philippopolis</a:t>
            </a:r>
          </a:p>
          <a:p>
            <a:r>
              <a:rPr lang="en-US" dirty="0"/>
              <a:t> </a:t>
            </a:r>
          </a:p>
          <a:p>
            <a:r>
              <a:rPr lang="en-US" dirty="0"/>
              <a:t>                                                                                                </a:t>
            </a:r>
            <a:r>
              <a:rPr lang="en-US" b="1" dirty="0"/>
              <a:t>Old City of Plovdiv</a:t>
            </a:r>
          </a:p>
        </p:txBody>
      </p:sp>
    </p:spTree>
    <p:extLst>
      <p:ext uri="{BB962C8B-B14F-4D97-AF65-F5344CB8AC3E}">
        <p14:creationId xmlns:p14="http://schemas.microsoft.com/office/powerpoint/2010/main" val="3020712432"/>
      </p:ext>
    </p:extLst>
  </p:cSld>
  <p:clrMapOvr>
    <a:masterClrMapping/>
  </p:clrMapOvr>
  <p:transition spd="slow">
    <p:push dir="u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8600" y="1733549"/>
            <a:ext cx="908685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Plovdiv 2019. (2019). </a:t>
            </a:r>
            <a:r>
              <a:rPr lang="en-GB" i="1" dirty="0"/>
              <a:t>CNN video promotes Plovdiv – European Capital of Culture 2019</a:t>
            </a:r>
            <a:r>
              <a:rPr lang="en-GB" dirty="0"/>
              <a:t>. [online] Available at: https://plovdiv2019.eu/en/news/197-cnn-video-promotes-plovdiv-european-capital-of-culture-2019 [Accessed 27 Mar. 2019].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Planet, L. (2019). </a:t>
            </a:r>
            <a:r>
              <a:rPr lang="en-US" i="1" dirty="0"/>
              <a:t>Plovdiv travel | Bulgaria - Lonely Planet</a:t>
            </a:r>
            <a:r>
              <a:rPr lang="en-US" dirty="0"/>
              <a:t>. [online] Lonely Planet. Available at: https://www.lonelyplanet.com/bulgaria/plovdiv-and-rodopi-mountains/plovdiv [Accessed 28 Mar. 2019].</a:t>
            </a: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The Telegraph. (2019). </a:t>
            </a:r>
            <a:r>
              <a:rPr lang="en-GB" i="1" dirty="0"/>
              <a:t>The world's 20 oldest cities</a:t>
            </a:r>
            <a:r>
              <a:rPr lang="en-GB" dirty="0"/>
              <a:t>. [online] Available at: https://www.telegraph.co.uk/travel/galleries/The-worlds-20-oldest-cities/1old-plovdiv/ [Accessed 27 Mar. 2019].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The Independent. (2019). </a:t>
            </a:r>
            <a:r>
              <a:rPr lang="en-GB" i="1" dirty="0"/>
              <a:t>Why Plovdiv is Bulgaria’s cultural capital</a:t>
            </a:r>
            <a:r>
              <a:rPr lang="en-GB" dirty="0"/>
              <a:t>. [online] Available at: https://www.independent.co.uk/travel/48-hours-in/plovdiv-bulgaria-what-to-do-best-restaurants-hotels-culture-holiday-weekend-break-a8472691.html [Accessed 27 Mar. 2019].</a:t>
            </a:r>
          </a:p>
          <a:p>
            <a:endParaRPr lang="bg-BG" dirty="0"/>
          </a:p>
        </p:txBody>
      </p:sp>
      <p:sp>
        <p:nvSpPr>
          <p:cNvPr id="3" name="TextBox 2"/>
          <p:cNvSpPr txBox="1"/>
          <p:nvPr/>
        </p:nvSpPr>
        <p:spPr>
          <a:xfrm>
            <a:off x="2952750" y="247650"/>
            <a:ext cx="72009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/>
              <a:t>References</a:t>
            </a:r>
            <a:endParaRPr lang="bg-BG" sz="5400" dirty="0"/>
          </a:p>
        </p:txBody>
      </p:sp>
    </p:spTree>
    <p:extLst>
      <p:ext uri="{BB962C8B-B14F-4D97-AF65-F5344CB8AC3E}">
        <p14:creationId xmlns:p14="http://schemas.microsoft.com/office/powerpoint/2010/main" val="1828549646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Custom 1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FFB279"/>
      </a:accent1>
      <a:accent2>
        <a:srgbClr val="D85C00"/>
      </a:accent2>
      <a:accent3>
        <a:srgbClr val="F68D7B"/>
      </a:accent3>
      <a:accent4>
        <a:srgbClr val="D85C00"/>
      </a:accent4>
      <a:accent5>
        <a:srgbClr val="FF8021"/>
      </a:accent5>
      <a:accent6>
        <a:srgbClr val="F14124"/>
      </a:accent6>
      <a:hlink>
        <a:srgbClr val="FF8021"/>
      </a:hlink>
      <a:folHlink>
        <a:srgbClr val="C3260C"/>
      </a:folHlink>
    </a:clrScheme>
    <a:fontScheme name="Ver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363</TotalTime>
  <Words>451</Words>
  <Application>Microsoft Office PowerPoint</Application>
  <PresentationFormat>Widescreen</PresentationFormat>
  <Paragraphs>105</Paragraphs>
  <Slides>23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5" baseType="lpstr">
      <vt:lpstr>Algerian</vt:lpstr>
      <vt:lpstr>Arial</vt:lpstr>
      <vt:lpstr>Bodoni MT Poster Compressed</vt:lpstr>
      <vt:lpstr>Brush Script MT</vt:lpstr>
      <vt:lpstr>Calibri</vt:lpstr>
      <vt:lpstr>Century Gothic</vt:lpstr>
      <vt:lpstr>Edwardian Script ITC</vt:lpstr>
      <vt:lpstr>Lucida Calligraphy</vt:lpstr>
      <vt:lpstr>Mistral</vt:lpstr>
      <vt:lpstr>Verdana</vt:lpstr>
      <vt:lpstr>Wingdings 2</vt:lpstr>
      <vt:lpstr>Verve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Philippopolis Plovdiv</dc:title>
  <dc:creator>Rumen Grozdanov</dc:creator>
  <cp:lastModifiedBy>Hasan Mangov</cp:lastModifiedBy>
  <cp:revision>37</cp:revision>
  <dcterms:created xsi:type="dcterms:W3CDTF">2019-03-29T10:37:05Z</dcterms:created>
  <dcterms:modified xsi:type="dcterms:W3CDTF">2019-03-30T09:48:45Z</dcterms:modified>
</cp:coreProperties>
</file>