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8" r:id="rId3"/>
    <p:sldId id="257" r:id="rId4"/>
    <p:sldId id="269" r:id="rId5"/>
    <p:sldId id="258" r:id="rId6"/>
    <p:sldId id="259" r:id="rId7"/>
    <p:sldId id="260" r:id="rId8"/>
    <p:sldId id="270" r:id="rId9"/>
    <p:sldId id="263" r:id="rId10"/>
    <p:sldId id="271" r:id="rId11"/>
    <p:sldId id="272" r:id="rId12"/>
    <p:sldId id="273" r:id="rId13"/>
    <p:sldId id="274" r:id="rId14"/>
    <p:sldId id="275" r:id="rId15"/>
    <p:sldId id="276" r:id="rId16"/>
    <p:sldId id="264" r:id="rId17"/>
    <p:sldId id="277" r:id="rId18"/>
    <p:sldId id="278" r:id="rId19"/>
    <p:sldId id="279" r:id="rId20"/>
    <p:sldId id="265" r:id="rId21"/>
    <p:sldId id="280" r:id="rId22"/>
    <p:sldId id="281" r:id="rId23"/>
    <p:sldId id="282" r:id="rId24"/>
    <p:sldId id="266" r:id="rId25"/>
    <p:sldId id="283" r:id="rId26"/>
    <p:sldId id="267"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7" autoAdjust="0"/>
    <p:restoredTop sz="94660"/>
  </p:normalViewPr>
  <p:slideViewPr>
    <p:cSldViewPr snapToGrid="0">
      <p:cViewPr>
        <p:scale>
          <a:sx n="50" d="100"/>
          <a:sy n="50" d="100"/>
        </p:scale>
        <p:origin x="1374" y="5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5/7/2018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5/7/2018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5/7/2018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5/7/2018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5/7/2018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5/7/2018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5/7/2018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5/7/2018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5/7/2018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5/7/2018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5/7/2018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5/7/2018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5/7/2018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5/7/2018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5/7/2018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5/7/2018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5/7/2018</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5/7/2018</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8.jpg"/><Relationship Id="rId5" Type="http://schemas.openxmlformats.org/officeDocument/2006/relationships/image" Target="../media/image7.jpg"/><Relationship Id="rId4" Type="http://schemas.openxmlformats.org/officeDocument/2006/relationships/image" Target="../media/image6.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http://www.google.co.uk/url?sa=i&amp;rct=j&amp;q=&amp;esrc=s&amp;source=images&amp;cd=&amp;cad=rja&amp;uact=8&amp;ved=2ahUKEwjvqauw-fXaAhVMaxQKHRdmB2UQjRx6BAgBEAU&amp;url=http%3A%2F%2Fmetro.co.uk%2F2016%2F07%2F28%2Frio-olympics-10000m-can-great-britains-mo-farah-defend-his-crown-6034616%2F&amp;psig=AOvVaw1SwOSrolWf9yhHELrdMCwr&amp;ust=1525862829553308"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4900" y="2567352"/>
            <a:ext cx="7586498" cy="1707111"/>
          </a:xfrm>
        </p:spPr>
        <p:txBody>
          <a:bodyPr/>
          <a:lstStyle/>
          <a:p>
            <a:r>
              <a:rPr lang="en-GB" sz="4000" dirty="0" smtClean="0"/>
              <a:t>Attitudes towards Quorn; the influence of Mo Farah</a:t>
            </a:r>
            <a:endParaRPr lang="en-GB" sz="4000" dirty="0"/>
          </a:p>
        </p:txBody>
      </p:sp>
      <p:sp>
        <p:nvSpPr>
          <p:cNvPr id="3" name="Subtitle 2"/>
          <p:cNvSpPr>
            <a:spLocks noGrp="1"/>
          </p:cNvSpPr>
          <p:nvPr>
            <p:ph type="subTitle" idx="1"/>
          </p:nvPr>
        </p:nvSpPr>
        <p:spPr>
          <a:xfrm>
            <a:off x="5223804" y="5960496"/>
            <a:ext cx="6968196" cy="825269"/>
          </a:xfrm>
        </p:spPr>
        <p:txBody>
          <a:bodyPr/>
          <a:lstStyle/>
          <a:p>
            <a:r>
              <a:rPr lang="en-GB" dirty="0"/>
              <a:t>https://www.youtube.com/watch?v=RQiPe4hGhs4</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44818" y="2658706"/>
            <a:ext cx="2963863" cy="1551088"/>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713"/>
            <a:ext cx="4466981" cy="2510639"/>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06752" y="0"/>
            <a:ext cx="4466981" cy="2594037"/>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66981" y="-16184"/>
            <a:ext cx="3239771" cy="2589808"/>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110154" y="4236790"/>
            <a:ext cx="3742006" cy="2621210"/>
          </a:xfrm>
          <a:prstGeom prst="rect">
            <a:avLst/>
          </a:prstGeom>
        </p:spPr>
      </p:pic>
    </p:spTree>
    <p:extLst>
      <p:ext uri="{BB962C8B-B14F-4D97-AF65-F5344CB8AC3E}">
        <p14:creationId xmlns:p14="http://schemas.microsoft.com/office/powerpoint/2010/main" val="20080686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a:t>
            </a:r>
            <a:endParaRPr lang="en-GB" dirty="0"/>
          </a:p>
        </p:txBody>
      </p:sp>
      <p:sp>
        <p:nvSpPr>
          <p:cNvPr id="3" name="Content Placeholder 2"/>
          <p:cNvSpPr>
            <a:spLocks noGrp="1"/>
          </p:cNvSpPr>
          <p:nvPr>
            <p:ph idx="1"/>
          </p:nvPr>
        </p:nvSpPr>
        <p:spPr>
          <a:xfrm>
            <a:off x="140677" y="2124222"/>
            <a:ext cx="11760591" cy="4487593"/>
          </a:xfrm>
        </p:spPr>
        <p:txBody>
          <a:bodyPr>
            <a:normAutofit fontScale="92500" lnSpcReduction="20000"/>
          </a:bodyPr>
          <a:lstStyle/>
          <a:p>
            <a:pPr marL="0" indent="0">
              <a:buNone/>
            </a:pPr>
            <a:r>
              <a:rPr lang="en-GB" sz="2500" dirty="0" smtClean="0"/>
              <a:t>We live in an age where there is a huge emphasis on eating healthy, staying active and protecting the environment. With veganism on the rise consumers are always looking for a healthier alternative that will benefit their own body and the environment whilst being ethically sound. Therefore making Quorn an ideal product for that market.</a:t>
            </a:r>
          </a:p>
          <a:p>
            <a:pPr marL="0" indent="0">
              <a:buNone/>
            </a:pPr>
            <a:endParaRPr lang="en-GB" sz="2500" dirty="0"/>
          </a:p>
          <a:p>
            <a:pPr marL="0" indent="0">
              <a:buNone/>
            </a:pPr>
            <a:r>
              <a:rPr lang="en-GB" sz="2500" dirty="0" smtClean="0"/>
              <a:t>A quote from Kevin Brennan, the CEO of Quorn, </a:t>
            </a:r>
            <a:r>
              <a:rPr lang="en-GB" sz="2500" dirty="0"/>
              <a:t>states that </a:t>
            </a:r>
            <a:r>
              <a:rPr lang="en-GB" sz="2500" dirty="0" smtClean="0"/>
              <a:t>“We have a simple message here at Quorn, to provide people with delicious and exciting food that will be beneficial to them and the planet. The environmental, ethical and health benefits of Quorn puts corporate responsibility at the heart of everything we do.</a:t>
            </a:r>
          </a:p>
          <a:p>
            <a:pPr marL="0" indent="0">
              <a:buNone/>
            </a:pPr>
            <a:endParaRPr lang="en-GB" sz="2500" dirty="0" smtClean="0"/>
          </a:p>
          <a:p>
            <a:pPr marL="0" indent="0">
              <a:buNone/>
            </a:pPr>
            <a:r>
              <a:rPr lang="en-GB" sz="2500" dirty="0" smtClean="0"/>
              <a:t>McCracken (1986) states that when using celebrity endorsements the meaning of the person must transfer to the product they are endorsing. The use of Mo Farah in the television advert for Quorn gives the brand a larger market by appealing to athletes suggesting that if you eat Quorn you are able to eat and train like Mo. </a:t>
            </a:r>
          </a:p>
          <a:p>
            <a:pPr marL="0" indent="0">
              <a:buNone/>
            </a:pPr>
            <a:endParaRPr lang="en-GB" dirty="0" smtClean="0"/>
          </a:p>
          <a:p>
            <a:pPr marL="0" indent="0">
              <a:buNone/>
            </a:pPr>
            <a:endParaRPr lang="en-GB" dirty="0" smtClean="0"/>
          </a:p>
        </p:txBody>
      </p:sp>
    </p:spTree>
    <p:extLst>
      <p:ext uri="{BB962C8B-B14F-4D97-AF65-F5344CB8AC3E}">
        <p14:creationId xmlns:p14="http://schemas.microsoft.com/office/powerpoint/2010/main" val="2898245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a:t>
            </a:r>
            <a:endParaRPr lang="en-GB" dirty="0"/>
          </a:p>
        </p:txBody>
      </p:sp>
      <p:sp>
        <p:nvSpPr>
          <p:cNvPr id="3" name="Content Placeholder 2"/>
          <p:cNvSpPr>
            <a:spLocks noGrp="1"/>
          </p:cNvSpPr>
          <p:nvPr>
            <p:ph idx="1"/>
          </p:nvPr>
        </p:nvSpPr>
        <p:spPr>
          <a:xfrm>
            <a:off x="680321" y="2053884"/>
            <a:ext cx="10967728" cy="4600134"/>
          </a:xfrm>
        </p:spPr>
        <p:txBody>
          <a:bodyPr/>
          <a:lstStyle/>
          <a:p>
            <a:pPr marL="0" indent="0" algn="ctr">
              <a:buNone/>
            </a:pPr>
            <a:r>
              <a:rPr lang="en-GB" sz="3200" dirty="0" smtClean="0"/>
              <a:t>Who is Mo Farah? </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3902" y="2936845"/>
            <a:ext cx="5404938" cy="3717172"/>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72664" y="2936845"/>
            <a:ext cx="4557933" cy="3717172"/>
          </a:xfrm>
          <a:prstGeom prst="rect">
            <a:avLst/>
          </a:prstGeom>
        </p:spPr>
      </p:pic>
    </p:spTree>
    <p:extLst>
      <p:ext uri="{BB962C8B-B14F-4D97-AF65-F5344CB8AC3E}">
        <p14:creationId xmlns:p14="http://schemas.microsoft.com/office/powerpoint/2010/main" val="1690882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arn(inVertical)">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983545"/>
            <a:ext cx="10424160" cy="4874455"/>
          </a:xfrm>
        </p:spPr>
      </p:pic>
    </p:spTree>
    <p:extLst>
      <p:ext uri="{BB962C8B-B14F-4D97-AF65-F5344CB8AC3E}">
        <p14:creationId xmlns:p14="http://schemas.microsoft.com/office/powerpoint/2010/main" val="1149868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Literature Review</a:t>
            </a:r>
            <a:endParaRPr lang="en-GB" dirty="0"/>
          </a:p>
        </p:txBody>
      </p:sp>
      <p:sp>
        <p:nvSpPr>
          <p:cNvPr id="3" name="Content Placeholder 2"/>
          <p:cNvSpPr>
            <a:spLocks noGrp="1"/>
          </p:cNvSpPr>
          <p:nvPr>
            <p:ph idx="1"/>
          </p:nvPr>
        </p:nvSpPr>
        <p:spPr>
          <a:xfrm>
            <a:off x="113651" y="2066415"/>
            <a:ext cx="11116727" cy="4630597"/>
          </a:xfrm>
        </p:spPr>
        <p:txBody>
          <a:bodyPr/>
          <a:lstStyle/>
          <a:p>
            <a:r>
              <a:rPr lang="en-GB" dirty="0" smtClean="0"/>
              <a:t>Rubin et al (1985) suggest that para-social relationships mirror our real life social encounters and relationships as well as reflecting our attachment styles. </a:t>
            </a:r>
          </a:p>
          <a:p>
            <a:r>
              <a:rPr lang="en-GB" dirty="0" err="1" smtClean="0"/>
              <a:t>Perse</a:t>
            </a:r>
            <a:r>
              <a:rPr lang="en-GB" dirty="0" smtClean="0"/>
              <a:t> &amp; Rubin (1989) state that for a para-social relationship to develop there are three vital components; Voluntary, companionship and attractiveness. </a:t>
            </a:r>
          </a:p>
          <a:p>
            <a:r>
              <a:rPr lang="en-GB" dirty="0" smtClean="0"/>
              <a:t>When it comes to celebrity endorsements, </a:t>
            </a:r>
            <a:r>
              <a:rPr lang="en-GB" dirty="0" err="1" smtClean="0"/>
              <a:t>McCraken</a:t>
            </a:r>
            <a:r>
              <a:rPr lang="en-GB" dirty="0" smtClean="0"/>
              <a:t> (1986) says that they work by meaning transfer, therefore stating that the personality belonging to the individual is reflected </a:t>
            </a:r>
            <a:r>
              <a:rPr lang="en-GB" dirty="0" smtClean="0"/>
              <a:t>and brought out in the product they endorse. </a:t>
            </a:r>
          </a:p>
          <a:p>
            <a:r>
              <a:rPr lang="en-GB" dirty="0" err="1" smtClean="0"/>
              <a:t>Til</a:t>
            </a:r>
            <a:r>
              <a:rPr lang="en-GB" dirty="0" smtClean="0"/>
              <a:t> et al (2000) discovered that celebrities are the most effective when there is a similarity in them and the chosen product.</a:t>
            </a:r>
            <a:endParaRPr lang="en-GB" dirty="0"/>
          </a:p>
        </p:txBody>
      </p:sp>
    </p:spTree>
    <p:extLst>
      <p:ext uri="{BB962C8B-B14F-4D97-AF65-F5344CB8AC3E}">
        <p14:creationId xmlns:p14="http://schemas.microsoft.com/office/powerpoint/2010/main" val="2138216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Rationale and Hypotheses</a:t>
            </a:r>
            <a:endParaRPr lang="en-GB" dirty="0"/>
          </a:p>
        </p:txBody>
      </p:sp>
      <p:sp>
        <p:nvSpPr>
          <p:cNvPr id="3" name="Content Placeholder 2"/>
          <p:cNvSpPr>
            <a:spLocks noGrp="1"/>
          </p:cNvSpPr>
          <p:nvPr>
            <p:ph idx="1"/>
          </p:nvPr>
        </p:nvSpPr>
        <p:spPr>
          <a:xfrm>
            <a:off x="334851" y="2112135"/>
            <a:ext cx="9959331" cy="4513748"/>
          </a:xfrm>
        </p:spPr>
        <p:txBody>
          <a:bodyPr/>
          <a:lstStyle/>
          <a:p>
            <a:pPr marL="0" indent="0">
              <a:buNone/>
            </a:pPr>
            <a:r>
              <a:rPr lang="en-GB" dirty="0" smtClean="0"/>
              <a:t>The rationale for this study was to test whether the use of Mo Farah and his successful athletic status promoting Quorn products would impact a group of triathletes to buy Quorn products that would “improve their training regime”. </a:t>
            </a:r>
          </a:p>
          <a:p>
            <a:r>
              <a:rPr lang="en-GB" dirty="0" smtClean="0"/>
              <a:t>There were three proposed hypothesis for this study: </a:t>
            </a:r>
          </a:p>
          <a:p>
            <a:pPr marL="457200" indent="-457200">
              <a:buFont typeface="+mj-lt"/>
              <a:buAutoNum type="arabicPeriod"/>
            </a:pPr>
            <a:r>
              <a:rPr lang="en-GB" dirty="0" smtClean="0"/>
              <a:t>Men will be more inclined to buy Quorn products to improve their training regime. </a:t>
            </a:r>
          </a:p>
          <a:p>
            <a:pPr marL="457200" indent="-457200">
              <a:buFont typeface="+mj-lt"/>
              <a:buAutoNum type="arabicPeriod"/>
            </a:pPr>
            <a:r>
              <a:rPr lang="en-GB" dirty="0" smtClean="0"/>
              <a:t>Participants will agree that their awareness of Quorn products have increased due to the use of Mo Farah on television adverts. </a:t>
            </a:r>
            <a:endParaRPr lang="en-GB" dirty="0" smtClean="0"/>
          </a:p>
          <a:p>
            <a:pPr marL="457200" indent="-457200">
              <a:buFont typeface="+mj-lt"/>
              <a:buAutoNum type="arabicPeriod"/>
            </a:pPr>
            <a:r>
              <a:rPr lang="en-GB" dirty="0" smtClean="0"/>
              <a:t>The use of Mo Farah on Quorn products will help participants to remember the brand when out shopping.</a:t>
            </a:r>
          </a:p>
          <a:p>
            <a:pPr marL="457200" indent="-457200">
              <a:buFont typeface="+mj-lt"/>
              <a:buAutoNum type="arabicPeriod"/>
            </a:pPr>
            <a:endParaRPr lang="en-GB" dirty="0" smtClean="0"/>
          </a:p>
          <a:p>
            <a:pPr marL="457200" indent="-457200">
              <a:buFont typeface="+mj-lt"/>
              <a:buAutoNum type="arabicPeriod"/>
            </a:pPr>
            <a:endParaRPr lang="en-GB" dirty="0" smtClean="0"/>
          </a:p>
          <a:p>
            <a:pPr marL="457200" indent="-457200">
              <a:buFont typeface="+mj-lt"/>
              <a:buAutoNum type="arabicPeriod"/>
            </a:pPr>
            <a:endParaRPr lang="en-GB" dirty="0" smtClean="0"/>
          </a:p>
          <a:p>
            <a:pPr marL="457200" indent="-457200">
              <a:buFont typeface="+mj-lt"/>
              <a:buAutoNum type="arabicPeriod"/>
            </a:pPr>
            <a:endParaRPr lang="en-GB" dirty="0" smtClean="0"/>
          </a:p>
          <a:p>
            <a:pPr marL="0" indent="0">
              <a:buNone/>
            </a:pPr>
            <a:endParaRPr lang="en-GB" dirty="0"/>
          </a:p>
        </p:txBody>
      </p:sp>
    </p:spTree>
    <p:extLst>
      <p:ext uri="{BB962C8B-B14F-4D97-AF65-F5344CB8AC3E}">
        <p14:creationId xmlns:p14="http://schemas.microsoft.com/office/powerpoint/2010/main" val="1383046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par>
                                <p:cTn id="39" presetID="26" presetClass="entr" presetSubtype="0" fill="hold" nodeType="withEffect">
                                  <p:stCondLst>
                                    <p:cond delay="0"/>
                                  </p:stCondLst>
                                  <p:childTnLst>
                                    <p:set>
                                      <p:cBhvr>
                                        <p:cTn id="40" dur="1" fill="hold">
                                          <p:stCondLst>
                                            <p:cond delay="0"/>
                                          </p:stCondLst>
                                        </p:cTn>
                                        <p:tgtEl>
                                          <p:spTgt spid="3">
                                            <p:txEl>
                                              <p:pRg st="2" end="2"/>
                                            </p:txEl>
                                          </p:spTgt>
                                        </p:tgtEl>
                                        <p:attrNameLst>
                                          <p:attrName>style.visibility</p:attrName>
                                        </p:attrNameLst>
                                      </p:cBhvr>
                                      <p:to>
                                        <p:strVal val="visible"/>
                                      </p:to>
                                    </p:set>
                                    <p:animEffect transition="in" filter="wipe(down)">
                                      <p:cBhvr>
                                        <p:cTn id="41" dur="580">
                                          <p:stCondLst>
                                            <p:cond delay="0"/>
                                          </p:stCondLst>
                                        </p:cTn>
                                        <p:tgtEl>
                                          <p:spTgt spid="3">
                                            <p:txEl>
                                              <p:pRg st="2" end="2"/>
                                            </p:txEl>
                                          </p:spTgt>
                                        </p:tgtEl>
                                      </p:cBhvr>
                                    </p:animEffect>
                                    <p:anim calcmode="lin" valueType="num">
                                      <p:cBhvr>
                                        <p:cTn id="42"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3"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4"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5"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6"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7" dur="26">
                                          <p:stCondLst>
                                            <p:cond delay="650"/>
                                          </p:stCondLst>
                                        </p:cTn>
                                        <p:tgtEl>
                                          <p:spTgt spid="3">
                                            <p:txEl>
                                              <p:pRg st="2" end="2"/>
                                            </p:txEl>
                                          </p:spTgt>
                                        </p:tgtEl>
                                      </p:cBhvr>
                                      <p:to x="100000" y="60000"/>
                                    </p:animScale>
                                    <p:animScale>
                                      <p:cBhvr>
                                        <p:cTn id="48" dur="166" decel="50000">
                                          <p:stCondLst>
                                            <p:cond delay="676"/>
                                          </p:stCondLst>
                                        </p:cTn>
                                        <p:tgtEl>
                                          <p:spTgt spid="3">
                                            <p:txEl>
                                              <p:pRg st="2" end="2"/>
                                            </p:txEl>
                                          </p:spTgt>
                                        </p:tgtEl>
                                      </p:cBhvr>
                                      <p:to x="100000" y="100000"/>
                                    </p:animScale>
                                    <p:animScale>
                                      <p:cBhvr>
                                        <p:cTn id="49" dur="26">
                                          <p:stCondLst>
                                            <p:cond delay="1312"/>
                                          </p:stCondLst>
                                        </p:cTn>
                                        <p:tgtEl>
                                          <p:spTgt spid="3">
                                            <p:txEl>
                                              <p:pRg st="2" end="2"/>
                                            </p:txEl>
                                          </p:spTgt>
                                        </p:tgtEl>
                                      </p:cBhvr>
                                      <p:to x="100000" y="80000"/>
                                    </p:animScale>
                                    <p:animScale>
                                      <p:cBhvr>
                                        <p:cTn id="50" dur="166" decel="50000">
                                          <p:stCondLst>
                                            <p:cond delay="1338"/>
                                          </p:stCondLst>
                                        </p:cTn>
                                        <p:tgtEl>
                                          <p:spTgt spid="3">
                                            <p:txEl>
                                              <p:pRg st="2" end="2"/>
                                            </p:txEl>
                                          </p:spTgt>
                                        </p:tgtEl>
                                      </p:cBhvr>
                                      <p:to x="100000" y="100000"/>
                                    </p:animScale>
                                    <p:animScale>
                                      <p:cBhvr>
                                        <p:cTn id="51" dur="26">
                                          <p:stCondLst>
                                            <p:cond delay="1642"/>
                                          </p:stCondLst>
                                        </p:cTn>
                                        <p:tgtEl>
                                          <p:spTgt spid="3">
                                            <p:txEl>
                                              <p:pRg st="2" end="2"/>
                                            </p:txEl>
                                          </p:spTgt>
                                        </p:tgtEl>
                                      </p:cBhvr>
                                      <p:to x="100000" y="90000"/>
                                    </p:animScale>
                                    <p:animScale>
                                      <p:cBhvr>
                                        <p:cTn id="52" dur="166" decel="50000">
                                          <p:stCondLst>
                                            <p:cond delay="1668"/>
                                          </p:stCondLst>
                                        </p:cTn>
                                        <p:tgtEl>
                                          <p:spTgt spid="3">
                                            <p:txEl>
                                              <p:pRg st="2" end="2"/>
                                            </p:txEl>
                                          </p:spTgt>
                                        </p:tgtEl>
                                      </p:cBhvr>
                                      <p:to x="100000" y="100000"/>
                                    </p:animScale>
                                    <p:animScale>
                                      <p:cBhvr>
                                        <p:cTn id="53" dur="26">
                                          <p:stCondLst>
                                            <p:cond delay="1808"/>
                                          </p:stCondLst>
                                        </p:cTn>
                                        <p:tgtEl>
                                          <p:spTgt spid="3">
                                            <p:txEl>
                                              <p:pRg st="2" end="2"/>
                                            </p:txEl>
                                          </p:spTgt>
                                        </p:tgtEl>
                                      </p:cBhvr>
                                      <p:to x="100000" y="95000"/>
                                    </p:animScale>
                                    <p:animScale>
                                      <p:cBhvr>
                                        <p:cTn id="54" dur="166" decel="50000">
                                          <p:stCondLst>
                                            <p:cond delay="1834"/>
                                          </p:stCondLst>
                                        </p:cTn>
                                        <p:tgtEl>
                                          <p:spTgt spid="3">
                                            <p:txEl>
                                              <p:pRg st="2" end="2"/>
                                            </p:txEl>
                                          </p:spTgt>
                                        </p:tgtEl>
                                      </p:cBhvr>
                                      <p:to x="100000" y="100000"/>
                                    </p:animScale>
                                  </p:childTnLst>
                                </p:cTn>
                              </p:par>
                              <p:par>
                                <p:cTn id="55" presetID="26" presetClass="entr" presetSubtype="0" fill="hold" nodeType="withEffect">
                                  <p:stCondLst>
                                    <p:cond delay="0"/>
                                  </p:stCondLst>
                                  <p:childTnLst>
                                    <p:set>
                                      <p:cBhvr>
                                        <p:cTn id="56" dur="1" fill="hold">
                                          <p:stCondLst>
                                            <p:cond delay="0"/>
                                          </p:stCondLst>
                                        </p:cTn>
                                        <p:tgtEl>
                                          <p:spTgt spid="3">
                                            <p:txEl>
                                              <p:pRg st="3" end="3"/>
                                            </p:txEl>
                                          </p:spTgt>
                                        </p:tgtEl>
                                        <p:attrNameLst>
                                          <p:attrName>style.visibility</p:attrName>
                                        </p:attrNameLst>
                                      </p:cBhvr>
                                      <p:to>
                                        <p:strVal val="visible"/>
                                      </p:to>
                                    </p:set>
                                    <p:animEffect transition="in" filter="wipe(down)">
                                      <p:cBhvr>
                                        <p:cTn id="57" dur="580">
                                          <p:stCondLst>
                                            <p:cond delay="0"/>
                                          </p:stCondLst>
                                        </p:cTn>
                                        <p:tgtEl>
                                          <p:spTgt spid="3">
                                            <p:txEl>
                                              <p:pRg st="3" end="3"/>
                                            </p:txEl>
                                          </p:spTgt>
                                        </p:tgtEl>
                                      </p:cBhvr>
                                    </p:animEffect>
                                    <p:anim calcmode="lin" valueType="num">
                                      <p:cBhvr>
                                        <p:cTn id="58"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3" dur="26">
                                          <p:stCondLst>
                                            <p:cond delay="650"/>
                                          </p:stCondLst>
                                        </p:cTn>
                                        <p:tgtEl>
                                          <p:spTgt spid="3">
                                            <p:txEl>
                                              <p:pRg st="3" end="3"/>
                                            </p:txEl>
                                          </p:spTgt>
                                        </p:tgtEl>
                                      </p:cBhvr>
                                      <p:to x="100000" y="60000"/>
                                    </p:animScale>
                                    <p:animScale>
                                      <p:cBhvr>
                                        <p:cTn id="64" dur="166" decel="50000">
                                          <p:stCondLst>
                                            <p:cond delay="676"/>
                                          </p:stCondLst>
                                        </p:cTn>
                                        <p:tgtEl>
                                          <p:spTgt spid="3">
                                            <p:txEl>
                                              <p:pRg st="3" end="3"/>
                                            </p:txEl>
                                          </p:spTgt>
                                        </p:tgtEl>
                                      </p:cBhvr>
                                      <p:to x="100000" y="100000"/>
                                    </p:animScale>
                                    <p:animScale>
                                      <p:cBhvr>
                                        <p:cTn id="65" dur="26">
                                          <p:stCondLst>
                                            <p:cond delay="1312"/>
                                          </p:stCondLst>
                                        </p:cTn>
                                        <p:tgtEl>
                                          <p:spTgt spid="3">
                                            <p:txEl>
                                              <p:pRg st="3" end="3"/>
                                            </p:txEl>
                                          </p:spTgt>
                                        </p:tgtEl>
                                      </p:cBhvr>
                                      <p:to x="100000" y="80000"/>
                                    </p:animScale>
                                    <p:animScale>
                                      <p:cBhvr>
                                        <p:cTn id="66" dur="166" decel="50000">
                                          <p:stCondLst>
                                            <p:cond delay="1338"/>
                                          </p:stCondLst>
                                        </p:cTn>
                                        <p:tgtEl>
                                          <p:spTgt spid="3">
                                            <p:txEl>
                                              <p:pRg st="3" end="3"/>
                                            </p:txEl>
                                          </p:spTgt>
                                        </p:tgtEl>
                                      </p:cBhvr>
                                      <p:to x="100000" y="100000"/>
                                    </p:animScale>
                                    <p:animScale>
                                      <p:cBhvr>
                                        <p:cTn id="67" dur="26">
                                          <p:stCondLst>
                                            <p:cond delay="1642"/>
                                          </p:stCondLst>
                                        </p:cTn>
                                        <p:tgtEl>
                                          <p:spTgt spid="3">
                                            <p:txEl>
                                              <p:pRg st="3" end="3"/>
                                            </p:txEl>
                                          </p:spTgt>
                                        </p:tgtEl>
                                      </p:cBhvr>
                                      <p:to x="100000" y="90000"/>
                                    </p:animScale>
                                    <p:animScale>
                                      <p:cBhvr>
                                        <p:cTn id="68" dur="166" decel="50000">
                                          <p:stCondLst>
                                            <p:cond delay="1668"/>
                                          </p:stCondLst>
                                        </p:cTn>
                                        <p:tgtEl>
                                          <p:spTgt spid="3">
                                            <p:txEl>
                                              <p:pRg st="3" end="3"/>
                                            </p:txEl>
                                          </p:spTgt>
                                        </p:tgtEl>
                                      </p:cBhvr>
                                      <p:to x="100000" y="100000"/>
                                    </p:animScale>
                                    <p:animScale>
                                      <p:cBhvr>
                                        <p:cTn id="69" dur="26">
                                          <p:stCondLst>
                                            <p:cond delay="1808"/>
                                          </p:stCondLst>
                                        </p:cTn>
                                        <p:tgtEl>
                                          <p:spTgt spid="3">
                                            <p:txEl>
                                              <p:pRg st="3" end="3"/>
                                            </p:txEl>
                                          </p:spTgt>
                                        </p:tgtEl>
                                      </p:cBhvr>
                                      <p:to x="100000" y="95000"/>
                                    </p:animScale>
                                    <p:animScale>
                                      <p:cBhvr>
                                        <p:cTn id="70" dur="166" decel="50000">
                                          <p:stCondLst>
                                            <p:cond delay="1834"/>
                                          </p:stCondLst>
                                        </p:cTn>
                                        <p:tgtEl>
                                          <p:spTgt spid="3">
                                            <p:txEl>
                                              <p:pRg st="3" end="3"/>
                                            </p:txEl>
                                          </p:spTgt>
                                        </p:tgtEl>
                                      </p:cBhvr>
                                      <p:to x="100000" y="100000"/>
                                    </p:animScale>
                                  </p:childTnLst>
                                </p:cTn>
                              </p:par>
                              <p:par>
                                <p:cTn id="71" presetID="26" presetClass="entr" presetSubtype="0" fill="hold" nodeType="withEffect">
                                  <p:stCondLst>
                                    <p:cond delay="0"/>
                                  </p:stCondLst>
                                  <p:childTnLst>
                                    <p:set>
                                      <p:cBhvr>
                                        <p:cTn id="72" dur="1" fill="hold">
                                          <p:stCondLst>
                                            <p:cond delay="0"/>
                                          </p:stCondLst>
                                        </p:cTn>
                                        <p:tgtEl>
                                          <p:spTgt spid="3">
                                            <p:txEl>
                                              <p:pRg st="4" end="4"/>
                                            </p:txEl>
                                          </p:spTgt>
                                        </p:tgtEl>
                                        <p:attrNameLst>
                                          <p:attrName>style.visibility</p:attrName>
                                        </p:attrNameLst>
                                      </p:cBhvr>
                                      <p:to>
                                        <p:strVal val="visible"/>
                                      </p:to>
                                    </p:set>
                                    <p:animEffect transition="in" filter="wipe(down)">
                                      <p:cBhvr>
                                        <p:cTn id="73" dur="580">
                                          <p:stCondLst>
                                            <p:cond delay="0"/>
                                          </p:stCondLst>
                                        </p:cTn>
                                        <p:tgtEl>
                                          <p:spTgt spid="3">
                                            <p:txEl>
                                              <p:pRg st="4" end="4"/>
                                            </p:txEl>
                                          </p:spTgt>
                                        </p:tgtEl>
                                      </p:cBhvr>
                                    </p:animEffect>
                                    <p:anim calcmode="lin" valueType="num">
                                      <p:cBhvr>
                                        <p:cTn id="74"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75"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76"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77"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78"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79" dur="26">
                                          <p:stCondLst>
                                            <p:cond delay="650"/>
                                          </p:stCondLst>
                                        </p:cTn>
                                        <p:tgtEl>
                                          <p:spTgt spid="3">
                                            <p:txEl>
                                              <p:pRg st="4" end="4"/>
                                            </p:txEl>
                                          </p:spTgt>
                                        </p:tgtEl>
                                      </p:cBhvr>
                                      <p:to x="100000" y="60000"/>
                                    </p:animScale>
                                    <p:animScale>
                                      <p:cBhvr>
                                        <p:cTn id="80" dur="166" decel="50000">
                                          <p:stCondLst>
                                            <p:cond delay="676"/>
                                          </p:stCondLst>
                                        </p:cTn>
                                        <p:tgtEl>
                                          <p:spTgt spid="3">
                                            <p:txEl>
                                              <p:pRg st="4" end="4"/>
                                            </p:txEl>
                                          </p:spTgt>
                                        </p:tgtEl>
                                      </p:cBhvr>
                                      <p:to x="100000" y="100000"/>
                                    </p:animScale>
                                    <p:animScale>
                                      <p:cBhvr>
                                        <p:cTn id="81" dur="26">
                                          <p:stCondLst>
                                            <p:cond delay="1312"/>
                                          </p:stCondLst>
                                        </p:cTn>
                                        <p:tgtEl>
                                          <p:spTgt spid="3">
                                            <p:txEl>
                                              <p:pRg st="4" end="4"/>
                                            </p:txEl>
                                          </p:spTgt>
                                        </p:tgtEl>
                                      </p:cBhvr>
                                      <p:to x="100000" y="80000"/>
                                    </p:animScale>
                                    <p:animScale>
                                      <p:cBhvr>
                                        <p:cTn id="82" dur="166" decel="50000">
                                          <p:stCondLst>
                                            <p:cond delay="1338"/>
                                          </p:stCondLst>
                                        </p:cTn>
                                        <p:tgtEl>
                                          <p:spTgt spid="3">
                                            <p:txEl>
                                              <p:pRg st="4" end="4"/>
                                            </p:txEl>
                                          </p:spTgt>
                                        </p:tgtEl>
                                      </p:cBhvr>
                                      <p:to x="100000" y="100000"/>
                                    </p:animScale>
                                    <p:animScale>
                                      <p:cBhvr>
                                        <p:cTn id="83" dur="26">
                                          <p:stCondLst>
                                            <p:cond delay="1642"/>
                                          </p:stCondLst>
                                        </p:cTn>
                                        <p:tgtEl>
                                          <p:spTgt spid="3">
                                            <p:txEl>
                                              <p:pRg st="4" end="4"/>
                                            </p:txEl>
                                          </p:spTgt>
                                        </p:tgtEl>
                                      </p:cBhvr>
                                      <p:to x="100000" y="90000"/>
                                    </p:animScale>
                                    <p:animScale>
                                      <p:cBhvr>
                                        <p:cTn id="84" dur="166" decel="50000">
                                          <p:stCondLst>
                                            <p:cond delay="1668"/>
                                          </p:stCondLst>
                                        </p:cTn>
                                        <p:tgtEl>
                                          <p:spTgt spid="3">
                                            <p:txEl>
                                              <p:pRg st="4" end="4"/>
                                            </p:txEl>
                                          </p:spTgt>
                                        </p:tgtEl>
                                      </p:cBhvr>
                                      <p:to x="100000" y="100000"/>
                                    </p:animScale>
                                    <p:animScale>
                                      <p:cBhvr>
                                        <p:cTn id="85" dur="26">
                                          <p:stCondLst>
                                            <p:cond delay="1808"/>
                                          </p:stCondLst>
                                        </p:cTn>
                                        <p:tgtEl>
                                          <p:spTgt spid="3">
                                            <p:txEl>
                                              <p:pRg st="4" end="4"/>
                                            </p:txEl>
                                          </p:spTgt>
                                        </p:tgtEl>
                                      </p:cBhvr>
                                      <p:to x="100000" y="95000"/>
                                    </p:animScale>
                                    <p:animScale>
                                      <p:cBhvr>
                                        <p:cTn id="86"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a:t>
            </a:r>
            <a:endParaRPr lang="en-GB" dirty="0"/>
          </a:p>
        </p:txBody>
      </p:sp>
      <p:sp>
        <p:nvSpPr>
          <p:cNvPr id="3" name="Content Placeholder 2"/>
          <p:cNvSpPr>
            <a:spLocks noGrp="1"/>
          </p:cNvSpPr>
          <p:nvPr>
            <p:ph idx="1"/>
          </p:nvPr>
        </p:nvSpPr>
        <p:spPr>
          <a:xfrm>
            <a:off x="281354" y="2180492"/>
            <a:ext cx="10185009" cy="4445391"/>
          </a:xfrm>
        </p:spPr>
        <p:txBody>
          <a:bodyPr/>
          <a:lstStyle/>
          <a:p>
            <a:r>
              <a:rPr lang="en-GB" dirty="0" smtClean="0"/>
              <a:t>A questionnaire was used to collect responses for this study, the questions were </a:t>
            </a:r>
            <a:r>
              <a:rPr lang="en-GB" dirty="0" smtClean="0"/>
              <a:t>based on the celebrity endorsement paper by McCormick (2016). </a:t>
            </a:r>
          </a:p>
          <a:p>
            <a:r>
              <a:rPr lang="en-GB" dirty="0" smtClean="0"/>
              <a:t>A Likert scale was discovered to be the most appropriate scoring system for answering questions, these ranged from 1= Strongly Disagree, 2= Disagree, 3= Neutral, 4= Agree, 5= Strongly Agree. </a:t>
            </a:r>
          </a:p>
          <a:p>
            <a:r>
              <a:rPr lang="en-GB" dirty="0" smtClean="0"/>
              <a:t>The questionnaire was completed by a group of triathletes from a club in South Wales, all provided consent to take part in the study and were told they had the right to withdraw the information they had given at any stage.</a:t>
            </a:r>
          </a:p>
          <a:p>
            <a:r>
              <a:rPr lang="en-GB" dirty="0" smtClean="0"/>
              <a:t>There were a total of 37 participants; 21 male and 16 female. </a:t>
            </a:r>
          </a:p>
          <a:p>
            <a:endParaRPr lang="en-GB" dirty="0" smtClean="0"/>
          </a:p>
          <a:p>
            <a:endParaRPr lang="en-GB" dirty="0"/>
          </a:p>
        </p:txBody>
      </p:sp>
    </p:spTree>
    <p:extLst>
      <p:ext uri="{BB962C8B-B14F-4D97-AF65-F5344CB8AC3E}">
        <p14:creationId xmlns:p14="http://schemas.microsoft.com/office/powerpoint/2010/main" val="2384025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a:t>
            </a:r>
            <a:endParaRPr lang="en-GB" dirty="0"/>
          </a:p>
        </p:txBody>
      </p:sp>
      <p:pic>
        <p:nvPicPr>
          <p:cNvPr id="4" name="Content Placeholder 3"/>
          <p:cNvPicPr>
            <a:picLocks noGrp="1" noChangeAspect="1"/>
          </p:cNvPicPr>
          <p:nvPr>
            <p:ph idx="1"/>
          </p:nvPr>
        </p:nvPicPr>
        <p:blipFill rotWithShape="1">
          <a:blip r:embed="rId2"/>
          <a:srcRect l="22944" t="32792" r="31125" b="13265"/>
          <a:stretch/>
        </p:blipFill>
        <p:spPr>
          <a:xfrm>
            <a:off x="2124221" y="2382823"/>
            <a:ext cx="6330462" cy="4179923"/>
          </a:xfrm>
          <a:prstGeom prst="rect">
            <a:avLst/>
          </a:prstGeom>
        </p:spPr>
      </p:pic>
    </p:spTree>
    <p:extLst>
      <p:ext uri="{BB962C8B-B14F-4D97-AF65-F5344CB8AC3E}">
        <p14:creationId xmlns:p14="http://schemas.microsoft.com/office/powerpoint/2010/main" val="3991027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a:t>
            </a:r>
            <a:endParaRPr lang="en-GB" dirty="0"/>
          </a:p>
        </p:txBody>
      </p:sp>
      <p:pic>
        <p:nvPicPr>
          <p:cNvPr id="4" name="Content Placeholder 3"/>
          <p:cNvPicPr>
            <a:picLocks noGrp="1" noChangeAspect="1"/>
          </p:cNvPicPr>
          <p:nvPr>
            <p:ph idx="1"/>
          </p:nvPr>
        </p:nvPicPr>
        <p:blipFill rotWithShape="1">
          <a:blip r:embed="rId2"/>
          <a:srcRect l="24251" t="33849" r="23930" b="19997"/>
          <a:stretch/>
        </p:blipFill>
        <p:spPr>
          <a:xfrm>
            <a:off x="576775" y="2316273"/>
            <a:ext cx="9158068" cy="4347186"/>
          </a:xfrm>
          <a:prstGeom prst="rect">
            <a:avLst/>
          </a:prstGeom>
        </p:spPr>
      </p:pic>
    </p:spTree>
    <p:extLst>
      <p:ext uri="{BB962C8B-B14F-4D97-AF65-F5344CB8AC3E}">
        <p14:creationId xmlns:p14="http://schemas.microsoft.com/office/powerpoint/2010/main" val="359227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 </a:t>
            </a:r>
            <a:endParaRPr lang="en-GB" dirty="0"/>
          </a:p>
        </p:txBody>
      </p:sp>
      <p:pic>
        <p:nvPicPr>
          <p:cNvPr id="4" name="Content Placeholder 3"/>
          <p:cNvPicPr>
            <a:picLocks noGrp="1" noChangeAspect="1"/>
          </p:cNvPicPr>
          <p:nvPr>
            <p:ph idx="1"/>
          </p:nvPr>
        </p:nvPicPr>
        <p:blipFill rotWithShape="1">
          <a:blip r:embed="rId2"/>
          <a:srcRect l="24807" t="35324" r="24311" b="21243"/>
          <a:stretch/>
        </p:blipFill>
        <p:spPr>
          <a:xfrm>
            <a:off x="680321" y="2194560"/>
            <a:ext cx="9059594" cy="4347911"/>
          </a:xfrm>
          <a:prstGeom prst="rect">
            <a:avLst/>
          </a:prstGeom>
        </p:spPr>
      </p:pic>
    </p:spTree>
    <p:extLst>
      <p:ext uri="{BB962C8B-B14F-4D97-AF65-F5344CB8AC3E}">
        <p14:creationId xmlns:p14="http://schemas.microsoft.com/office/powerpoint/2010/main" val="2510680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 </a:t>
            </a:r>
            <a:endParaRPr lang="en-GB" dirty="0"/>
          </a:p>
        </p:txBody>
      </p:sp>
      <p:pic>
        <p:nvPicPr>
          <p:cNvPr id="4" name="Content Placeholder 3"/>
          <p:cNvPicPr>
            <a:picLocks noGrp="1" noChangeAspect="1"/>
          </p:cNvPicPr>
          <p:nvPr>
            <p:ph idx="1"/>
          </p:nvPr>
        </p:nvPicPr>
        <p:blipFill rotWithShape="1">
          <a:blip r:embed="rId2"/>
          <a:srcRect l="25078" t="32819" r="24849" b="23715"/>
          <a:stretch/>
        </p:blipFill>
        <p:spPr>
          <a:xfrm>
            <a:off x="272358" y="2096087"/>
            <a:ext cx="9420282" cy="4597548"/>
          </a:xfrm>
          <a:prstGeom prst="rect">
            <a:avLst/>
          </a:prstGeom>
        </p:spPr>
      </p:pic>
    </p:spTree>
    <p:extLst>
      <p:ext uri="{BB962C8B-B14F-4D97-AF65-F5344CB8AC3E}">
        <p14:creationId xmlns:p14="http://schemas.microsoft.com/office/powerpoint/2010/main" val="2813286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 </a:t>
            </a:r>
            <a:endParaRPr lang="en-GB" dirty="0"/>
          </a:p>
        </p:txBody>
      </p:sp>
      <p:pic>
        <p:nvPicPr>
          <p:cNvPr id="4" name="Content Placeholder 3"/>
          <p:cNvPicPr>
            <a:picLocks noGrp="1" noChangeAspect="1"/>
          </p:cNvPicPr>
          <p:nvPr>
            <p:ph idx="1"/>
          </p:nvPr>
        </p:nvPicPr>
        <p:blipFill rotWithShape="1">
          <a:blip r:embed="rId2"/>
          <a:srcRect l="24482" t="35137" r="25410" b="17565"/>
          <a:stretch/>
        </p:blipFill>
        <p:spPr>
          <a:xfrm>
            <a:off x="307031" y="2062222"/>
            <a:ext cx="9158941" cy="4655621"/>
          </a:xfrm>
          <a:prstGeom prst="rect">
            <a:avLst/>
          </a:prstGeom>
        </p:spPr>
      </p:pic>
    </p:spTree>
    <p:extLst>
      <p:ext uri="{BB962C8B-B14F-4D97-AF65-F5344CB8AC3E}">
        <p14:creationId xmlns:p14="http://schemas.microsoft.com/office/powerpoint/2010/main" val="3216511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 </a:t>
            </a:r>
            <a:endParaRPr lang="en-GB" dirty="0"/>
          </a:p>
        </p:txBody>
      </p:sp>
      <p:pic>
        <p:nvPicPr>
          <p:cNvPr id="4" name="Content Placeholder 3"/>
          <p:cNvPicPr>
            <a:picLocks noGrp="1" noChangeAspect="1"/>
          </p:cNvPicPr>
          <p:nvPr>
            <p:ph idx="1"/>
          </p:nvPr>
        </p:nvPicPr>
        <p:blipFill rotWithShape="1">
          <a:blip r:embed="rId2"/>
          <a:srcRect l="24043" t="28102" r="17499" b="26164"/>
          <a:stretch/>
        </p:blipFill>
        <p:spPr>
          <a:xfrm>
            <a:off x="187833" y="2098661"/>
            <a:ext cx="10278694" cy="4521080"/>
          </a:xfrm>
          <a:prstGeom prst="rect">
            <a:avLst/>
          </a:prstGeom>
        </p:spPr>
      </p:pic>
    </p:spTree>
    <p:extLst>
      <p:ext uri="{BB962C8B-B14F-4D97-AF65-F5344CB8AC3E}">
        <p14:creationId xmlns:p14="http://schemas.microsoft.com/office/powerpoint/2010/main" val="2475360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 </a:t>
            </a:r>
            <a:endParaRPr lang="en-GB" dirty="0"/>
          </a:p>
        </p:txBody>
      </p:sp>
      <p:pic>
        <p:nvPicPr>
          <p:cNvPr id="4" name="Content Placeholder 3"/>
          <p:cNvPicPr>
            <a:picLocks noGrp="1" noChangeAspect="1"/>
          </p:cNvPicPr>
          <p:nvPr>
            <p:ph idx="1"/>
          </p:nvPr>
        </p:nvPicPr>
        <p:blipFill rotWithShape="1">
          <a:blip r:embed="rId2"/>
          <a:srcRect l="24263" t="27319" r="19916" b="29292"/>
          <a:stretch/>
        </p:blipFill>
        <p:spPr>
          <a:xfrm>
            <a:off x="337624" y="2266873"/>
            <a:ext cx="9956557" cy="4351094"/>
          </a:xfrm>
          <a:prstGeom prst="rect">
            <a:avLst/>
          </a:prstGeom>
        </p:spPr>
      </p:pic>
    </p:spTree>
    <p:extLst>
      <p:ext uri="{BB962C8B-B14F-4D97-AF65-F5344CB8AC3E}">
        <p14:creationId xmlns:p14="http://schemas.microsoft.com/office/powerpoint/2010/main" val="287116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a:t>
            </a:r>
            <a:endParaRPr lang="en-GB" dirty="0"/>
          </a:p>
        </p:txBody>
      </p:sp>
      <p:pic>
        <p:nvPicPr>
          <p:cNvPr id="4" name="Content Placeholder 3"/>
          <p:cNvPicPr>
            <a:picLocks noGrp="1" noChangeAspect="1"/>
          </p:cNvPicPr>
          <p:nvPr>
            <p:ph idx="1"/>
          </p:nvPr>
        </p:nvPicPr>
        <p:blipFill rotWithShape="1">
          <a:blip r:embed="rId2"/>
          <a:srcRect l="24921" t="32401" r="18598" b="26164"/>
          <a:stretch/>
        </p:blipFill>
        <p:spPr>
          <a:xfrm>
            <a:off x="161282" y="2113916"/>
            <a:ext cx="10487344" cy="4492946"/>
          </a:xfrm>
          <a:prstGeom prst="rect">
            <a:avLst/>
          </a:prstGeom>
        </p:spPr>
      </p:pic>
    </p:spTree>
    <p:extLst>
      <p:ext uri="{BB962C8B-B14F-4D97-AF65-F5344CB8AC3E}">
        <p14:creationId xmlns:p14="http://schemas.microsoft.com/office/powerpoint/2010/main" val="3062402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 </a:t>
            </a:r>
            <a:endParaRPr lang="en-GB" dirty="0"/>
          </a:p>
        </p:txBody>
      </p:sp>
      <p:pic>
        <p:nvPicPr>
          <p:cNvPr id="4" name="Content Placeholder 3"/>
          <p:cNvPicPr>
            <a:picLocks noGrp="1" noChangeAspect="1"/>
          </p:cNvPicPr>
          <p:nvPr>
            <p:ph idx="1"/>
          </p:nvPr>
        </p:nvPicPr>
        <p:blipFill rotWithShape="1">
          <a:blip r:embed="rId2"/>
          <a:srcRect l="24482" t="33573" r="24531" b="24601"/>
          <a:stretch/>
        </p:blipFill>
        <p:spPr>
          <a:xfrm>
            <a:off x="143452" y="2078649"/>
            <a:ext cx="10150729" cy="4681593"/>
          </a:xfrm>
          <a:prstGeom prst="rect">
            <a:avLst/>
          </a:prstGeom>
        </p:spPr>
      </p:pic>
    </p:spTree>
    <p:extLst>
      <p:ext uri="{BB962C8B-B14F-4D97-AF65-F5344CB8AC3E}">
        <p14:creationId xmlns:p14="http://schemas.microsoft.com/office/powerpoint/2010/main" val="2732931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 </a:t>
            </a:r>
            <a:endParaRPr lang="en-GB" dirty="0"/>
          </a:p>
        </p:txBody>
      </p:sp>
      <p:pic>
        <p:nvPicPr>
          <p:cNvPr id="4" name="Content Placeholder 3"/>
          <p:cNvPicPr>
            <a:picLocks noGrp="1" noChangeAspect="1"/>
          </p:cNvPicPr>
          <p:nvPr>
            <p:ph idx="1"/>
          </p:nvPr>
        </p:nvPicPr>
        <p:blipFill rotWithShape="1">
          <a:blip r:embed="rId2"/>
          <a:srcRect l="24482" t="35919" r="22554" b="19910"/>
          <a:stretch/>
        </p:blipFill>
        <p:spPr>
          <a:xfrm>
            <a:off x="138893" y="2066959"/>
            <a:ext cx="10035417" cy="4705402"/>
          </a:xfrm>
          <a:prstGeom prst="rect">
            <a:avLst/>
          </a:prstGeom>
        </p:spPr>
      </p:pic>
    </p:spTree>
    <p:extLst>
      <p:ext uri="{BB962C8B-B14F-4D97-AF65-F5344CB8AC3E}">
        <p14:creationId xmlns:p14="http://schemas.microsoft.com/office/powerpoint/2010/main" val="2356700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 </a:t>
            </a:r>
            <a:endParaRPr lang="en-GB" dirty="0"/>
          </a:p>
        </p:txBody>
      </p:sp>
      <p:pic>
        <p:nvPicPr>
          <p:cNvPr id="4" name="Content Placeholder 3"/>
          <p:cNvPicPr>
            <a:picLocks noGrp="1" noChangeAspect="1"/>
          </p:cNvPicPr>
          <p:nvPr>
            <p:ph idx="1"/>
          </p:nvPr>
        </p:nvPicPr>
        <p:blipFill rotWithShape="1">
          <a:blip r:embed="rId2"/>
          <a:srcRect l="24482" t="29665" r="24752" b="25382"/>
          <a:stretch/>
        </p:blipFill>
        <p:spPr>
          <a:xfrm>
            <a:off x="137704" y="2050513"/>
            <a:ext cx="9920696" cy="4714469"/>
          </a:xfrm>
          <a:prstGeom prst="rect">
            <a:avLst/>
          </a:prstGeom>
        </p:spPr>
      </p:pic>
    </p:spTree>
    <p:extLst>
      <p:ext uri="{BB962C8B-B14F-4D97-AF65-F5344CB8AC3E}">
        <p14:creationId xmlns:p14="http://schemas.microsoft.com/office/powerpoint/2010/main" val="4158748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a:t>
            </a:r>
            <a:endParaRPr lang="en-GB" dirty="0"/>
          </a:p>
        </p:txBody>
      </p:sp>
      <p:pic>
        <p:nvPicPr>
          <p:cNvPr id="4" name="Content Placeholder 3"/>
          <p:cNvPicPr>
            <a:picLocks noGrp="1" noChangeAspect="1"/>
          </p:cNvPicPr>
          <p:nvPr>
            <p:ph idx="1"/>
          </p:nvPr>
        </p:nvPicPr>
        <p:blipFill rotWithShape="1">
          <a:blip r:embed="rId2"/>
          <a:srcRect l="24262" t="32400" r="23873" b="19520"/>
          <a:stretch/>
        </p:blipFill>
        <p:spPr>
          <a:xfrm>
            <a:off x="135326" y="2044569"/>
            <a:ext cx="9562466" cy="4728765"/>
          </a:xfrm>
          <a:prstGeom prst="rect">
            <a:avLst/>
          </a:prstGeom>
        </p:spPr>
      </p:pic>
    </p:spTree>
    <p:extLst>
      <p:ext uri="{BB962C8B-B14F-4D97-AF65-F5344CB8AC3E}">
        <p14:creationId xmlns:p14="http://schemas.microsoft.com/office/powerpoint/2010/main" val="1327802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a:xfrm>
            <a:off x="152400" y="2038350"/>
            <a:ext cx="10141783" cy="4522871"/>
          </a:xfrm>
        </p:spPr>
        <p:txBody>
          <a:bodyPr/>
          <a:lstStyle/>
          <a:p>
            <a:pPr marL="0" indent="0">
              <a:buNone/>
            </a:pPr>
            <a:r>
              <a:rPr lang="en-GB" dirty="0" smtClean="0"/>
              <a:t>The results of this questionnaire have shown that Mo Farah’s personality and achievements as an athlete make him the ideal celebrity to endorse and promote Quorn products. </a:t>
            </a:r>
          </a:p>
          <a:p>
            <a:pPr marL="0" indent="0">
              <a:buNone/>
            </a:pPr>
            <a:r>
              <a:rPr lang="en-GB" dirty="0" smtClean="0"/>
              <a:t>The results did support the hypothesis that men will be more inclined to buy Quorn products to improve their training regime as 7/10 males stated that they strongly agree with the statement that “The use of Mo Farah in television adverts makes me more likely to buy Quorn products”. </a:t>
            </a:r>
          </a:p>
          <a:p>
            <a:pPr marL="0" indent="0">
              <a:buNone/>
            </a:pPr>
            <a:r>
              <a:rPr lang="en-GB" dirty="0" smtClean="0"/>
              <a:t>The results also supported the hypothesis that participants will agree their awareness of Quorn products have increased due to the use of Mo Farah in television adverts. </a:t>
            </a:r>
          </a:p>
          <a:p>
            <a:pPr marL="0" indent="0">
              <a:buNone/>
            </a:pPr>
            <a:endParaRPr lang="en-GB" dirty="0"/>
          </a:p>
        </p:txBody>
      </p:sp>
    </p:spTree>
    <p:extLst>
      <p:ext uri="{BB962C8B-B14F-4D97-AF65-F5344CB8AC3E}">
        <p14:creationId xmlns:p14="http://schemas.microsoft.com/office/powerpoint/2010/main" val="1649665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a:xfrm>
            <a:off x="0" y="2073275"/>
            <a:ext cx="10306049" cy="4286250"/>
          </a:xfrm>
        </p:spPr>
        <p:txBody>
          <a:bodyPr/>
          <a:lstStyle/>
          <a:p>
            <a:pPr marL="0" indent="0">
              <a:buNone/>
            </a:pPr>
            <a:r>
              <a:rPr lang="en-GB" dirty="0" smtClean="0"/>
              <a:t>The third hypothesis was that the use of Mo Farah advertising Quorn products will help participants remember the brand when out shopping. It showed that 56% strongly agreed with statement highlighting that there is a strong correlation between Mo Farah and Quorn products. </a:t>
            </a:r>
          </a:p>
          <a:p>
            <a:pPr marL="0" indent="0">
              <a:buNone/>
            </a:pPr>
            <a:endParaRPr lang="en-GB"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52624" y="3454365"/>
            <a:ext cx="5594349" cy="3144269"/>
          </a:xfrm>
          <a:prstGeom prst="rect">
            <a:avLst/>
          </a:prstGeom>
        </p:spPr>
      </p:pic>
    </p:spTree>
    <p:extLst>
      <p:ext uri="{BB962C8B-B14F-4D97-AF65-F5344CB8AC3E}">
        <p14:creationId xmlns:p14="http://schemas.microsoft.com/office/powerpoint/2010/main" val="1304268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Limitations and Implications</a:t>
            </a:r>
            <a:endParaRPr lang="en-GB" dirty="0"/>
          </a:p>
        </p:txBody>
      </p:sp>
      <p:sp>
        <p:nvSpPr>
          <p:cNvPr id="3" name="Content Placeholder 2"/>
          <p:cNvSpPr>
            <a:spLocks noGrp="1"/>
          </p:cNvSpPr>
          <p:nvPr>
            <p:ph idx="1"/>
          </p:nvPr>
        </p:nvSpPr>
        <p:spPr>
          <a:xfrm>
            <a:off x="133350" y="2095500"/>
            <a:ext cx="10382249" cy="4419600"/>
          </a:xfrm>
        </p:spPr>
        <p:txBody>
          <a:bodyPr/>
          <a:lstStyle/>
          <a:p>
            <a:pPr marL="0" indent="0">
              <a:buNone/>
            </a:pPr>
            <a:r>
              <a:rPr lang="en-GB" dirty="0" smtClean="0"/>
              <a:t>There were various limitations to this study; </a:t>
            </a:r>
          </a:p>
          <a:p>
            <a:r>
              <a:rPr lang="en-GB" dirty="0" smtClean="0"/>
              <a:t>Sample size </a:t>
            </a:r>
          </a:p>
          <a:p>
            <a:r>
              <a:rPr lang="en-GB" dirty="0" smtClean="0"/>
              <a:t>More male participants than female participants </a:t>
            </a:r>
          </a:p>
          <a:p>
            <a:r>
              <a:rPr lang="en-GB" dirty="0" smtClean="0"/>
              <a:t>Targeted triathletes </a:t>
            </a:r>
          </a:p>
          <a:p>
            <a:r>
              <a:rPr lang="en-GB" dirty="0" smtClean="0"/>
              <a:t>Bias to men </a:t>
            </a:r>
          </a:p>
          <a:p>
            <a:r>
              <a:rPr lang="en-GB" dirty="0" smtClean="0"/>
              <a:t>Quorn products are a meat alternative </a:t>
            </a:r>
          </a:p>
          <a:p>
            <a:pPr marL="0" indent="0">
              <a:buNone/>
            </a:pPr>
            <a:endParaRPr lang="en-GB" dirty="0" smtClean="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05500" y="3397567"/>
            <a:ext cx="6286500" cy="3300413"/>
          </a:xfrm>
          <a:prstGeom prst="rect">
            <a:avLst/>
          </a:prstGeom>
        </p:spPr>
      </p:pic>
    </p:spTree>
    <p:extLst>
      <p:ext uri="{BB962C8B-B14F-4D97-AF65-F5344CB8AC3E}">
        <p14:creationId xmlns:p14="http://schemas.microsoft.com/office/powerpoint/2010/main" val="1780542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wipe(down)">
                                      <p:cBhvr>
                                        <p:cTn id="3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Limitations and Implications</a:t>
            </a:r>
            <a:endParaRPr lang="en-GB" dirty="0"/>
          </a:p>
        </p:txBody>
      </p:sp>
      <p:sp>
        <p:nvSpPr>
          <p:cNvPr id="3" name="Content Placeholder 2"/>
          <p:cNvSpPr>
            <a:spLocks noGrp="1"/>
          </p:cNvSpPr>
          <p:nvPr>
            <p:ph idx="1"/>
          </p:nvPr>
        </p:nvSpPr>
        <p:spPr>
          <a:xfrm>
            <a:off x="190500" y="2038350"/>
            <a:ext cx="10306049" cy="4819650"/>
          </a:xfrm>
        </p:spPr>
        <p:txBody>
          <a:bodyPr>
            <a:normAutofit lnSpcReduction="10000"/>
          </a:bodyPr>
          <a:lstStyle/>
          <a:p>
            <a:pPr marL="0" indent="0">
              <a:buNone/>
            </a:pPr>
            <a:r>
              <a:rPr lang="en-GB" dirty="0" smtClean="0"/>
              <a:t>Future research should consider to use; </a:t>
            </a:r>
          </a:p>
          <a:p>
            <a:r>
              <a:rPr lang="en-GB" dirty="0" smtClean="0"/>
              <a:t>Larger sample size</a:t>
            </a:r>
          </a:p>
          <a:p>
            <a:r>
              <a:rPr lang="en-GB" dirty="0" smtClean="0"/>
              <a:t>Equal number of male and female participants </a:t>
            </a:r>
          </a:p>
          <a:p>
            <a:r>
              <a:rPr lang="en-GB" dirty="0" smtClean="0"/>
              <a:t>Show Quorn advert using another celebrity that advertises Quorn rather than just Mo Farah</a:t>
            </a:r>
          </a:p>
          <a:p>
            <a:endParaRPr lang="en-GB" dirty="0"/>
          </a:p>
          <a:p>
            <a:endParaRPr lang="en-GB" dirty="0" smtClean="0"/>
          </a:p>
          <a:p>
            <a:endParaRPr lang="en-GB" dirty="0"/>
          </a:p>
          <a:p>
            <a:endParaRPr lang="en-GB" dirty="0" smtClean="0"/>
          </a:p>
          <a:p>
            <a:pPr marL="0" indent="0">
              <a:buNone/>
            </a:pPr>
            <a:endParaRPr lang="en-GB" dirty="0" smtClean="0"/>
          </a:p>
          <a:p>
            <a:r>
              <a:rPr lang="en-GB" dirty="0" smtClean="0"/>
              <a:t>Apply questionnaire to everyone and not just target one group of people </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6250" y="4038599"/>
            <a:ext cx="3352800" cy="188595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2999" y="4038599"/>
            <a:ext cx="3390901" cy="1907382"/>
          </a:xfrm>
          <a:prstGeom prst="rect">
            <a:avLst/>
          </a:prstGeom>
        </p:spPr>
      </p:pic>
    </p:spTree>
    <p:extLst>
      <p:ext uri="{BB962C8B-B14F-4D97-AF65-F5344CB8AC3E}">
        <p14:creationId xmlns:p14="http://schemas.microsoft.com/office/powerpoint/2010/main" val="3502932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6"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wipe(down)">
                                      <p:cBhvr>
                                        <p:cTn id="27" dur="580">
                                          <p:stCondLst>
                                            <p:cond delay="0"/>
                                          </p:stCondLst>
                                        </p:cTn>
                                        <p:tgtEl>
                                          <p:spTgt spid="4"/>
                                        </p:tgtEl>
                                      </p:cBhvr>
                                    </p:animEffect>
                                    <p:anim calcmode="lin" valueType="num">
                                      <p:cBhvr>
                                        <p:cTn id="2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2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3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3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3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33" dur="26">
                                          <p:stCondLst>
                                            <p:cond delay="650"/>
                                          </p:stCondLst>
                                        </p:cTn>
                                        <p:tgtEl>
                                          <p:spTgt spid="4"/>
                                        </p:tgtEl>
                                      </p:cBhvr>
                                      <p:to x="100000" y="60000"/>
                                    </p:animScale>
                                    <p:animScale>
                                      <p:cBhvr>
                                        <p:cTn id="34" dur="166" decel="50000">
                                          <p:stCondLst>
                                            <p:cond delay="676"/>
                                          </p:stCondLst>
                                        </p:cTn>
                                        <p:tgtEl>
                                          <p:spTgt spid="4"/>
                                        </p:tgtEl>
                                      </p:cBhvr>
                                      <p:to x="100000" y="100000"/>
                                    </p:animScale>
                                    <p:animScale>
                                      <p:cBhvr>
                                        <p:cTn id="35" dur="26">
                                          <p:stCondLst>
                                            <p:cond delay="1312"/>
                                          </p:stCondLst>
                                        </p:cTn>
                                        <p:tgtEl>
                                          <p:spTgt spid="4"/>
                                        </p:tgtEl>
                                      </p:cBhvr>
                                      <p:to x="100000" y="80000"/>
                                    </p:animScale>
                                    <p:animScale>
                                      <p:cBhvr>
                                        <p:cTn id="36" dur="166" decel="50000">
                                          <p:stCondLst>
                                            <p:cond delay="1338"/>
                                          </p:stCondLst>
                                        </p:cTn>
                                        <p:tgtEl>
                                          <p:spTgt spid="4"/>
                                        </p:tgtEl>
                                      </p:cBhvr>
                                      <p:to x="100000" y="100000"/>
                                    </p:animScale>
                                    <p:animScale>
                                      <p:cBhvr>
                                        <p:cTn id="37" dur="26">
                                          <p:stCondLst>
                                            <p:cond delay="1642"/>
                                          </p:stCondLst>
                                        </p:cTn>
                                        <p:tgtEl>
                                          <p:spTgt spid="4"/>
                                        </p:tgtEl>
                                      </p:cBhvr>
                                      <p:to x="100000" y="90000"/>
                                    </p:animScale>
                                    <p:animScale>
                                      <p:cBhvr>
                                        <p:cTn id="38" dur="166" decel="50000">
                                          <p:stCondLst>
                                            <p:cond delay="1668"/>
                                          </p:stCondLst>
                                        </p:cTn>
                                        <p:tgtEl>
                                          <p:spTgt spid="4"/>
                                        </p:tgtEl>
                                      </p:cBhvr>
                                      <p:to x="100000" y="100000"/>
                                    </p:animScale>
                                    <p:animScale>
                                      <p:cBhvr>
                                        <p:cTn id="39" dur="26">
                                          <p:stCondLst>
                                            <p:cond delay="1808"/>
                                          </p:stCondLst>
                                        </p:cTn>
                                        <p:tgtEl>
                                          <p:spTgt spid="4"/>
                                        </p:tgtEl>
                                      </p:cBhvr>
                                      <p:to x="100000" y="95000"/>
                                    </p:animScale>
                                    <p:animScale>
                                      <p:cBhvr>
                                        <p:cTn id="40" dur="166" decel="50000">
                                          <p:stCondLst>
                                            <p:cond delay="1834"/>
                                          </p:stCondLst>
                                        </p:cTn>
                                        <p:tgtEl>
                                          <p:spTgt spid="4"/>
                                        </p:tgtEl>
                                      </p:cBhvr>
                                      <p:to x="100000" y="100000"/>
                                    </p:animScale>
                                  </p:childTnLst>
                                </p:cTn>
                              </p:par>
                            </p:childTnLst>
                          </p:cTn>
                        </p:par>
                      </p:childTnLst>
                    </p:cTn>
                  </p:par>
                  <p:par>
                    <p:cTn id="41" fill="hold">
                      <p:stCondLst>
                        <p:cond delay="indefinite"/>
                      </p:stCondLst>
                      <p:childTnLst>
                        <p:par>
                          <p:cTn id="42" fill="hold">
                            <p:stCondLst>
                              <p:cond delay="0"/>
                            </p:stCondLst>
                            <p:childTnLst>
                              <p:par>
                                <p:cTn id="43" presetID="26" presetClass="entr" presetSubtype="0" fill="hold" nodeType="clickEffect">
                                  <p:stCondLst>
                                    <p:cond delay="0"/>
                                  </p:stCondLst>
                                  <p:childTnLst>
                                    <p:set>
                                      <p:cBhvr>
                                        <p:cTn id="44" dur="1" fill="hold">
                                          <p:stCondLst>
                                            <p:cond delay="0"/>
                                          </p:stCondLst>
                                        </p:cTn>
                                        <p:tgtEl>
                                          <p:spTgt spid="5"/>
                                        </p:tgtEl>
                                        <p:attrNameLst>
                                          <p:attrName>style.visibility</p:attrName>
                                        </p:attrNameLst>
                                      </p:cBhvr>
                                      <p:to>
                                        <p:strVal val="visible"/>
                                      </p:to>
                                    </p:set>
                                    <p:animEffect transition="in" filter="wipe(down)">
                                      <p:cBhvr>
                                        <p:cTn id="45" dur="580">
                                          <p:stCondLst>
                                            <p:cond delay="0"/>
                                          </p:stCondLst>
                                        </p:cTn>
                                        <p:tgtEl>
                                          <p:spTgt spid="5"/>
                                        </p:tgtEl>
                                      </p:cBhvr>
                                    </p:animEffect>
                                    <p:anim calcmode="lin" valueType="num">
                                      <p:cBhvr>
                                        <p:cTn id="46"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47"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48"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49"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50"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51" dur="26">
                                          <p:stCondLst>
                                            <p:cond delay="650"/>
                                          </p:stCondLst>
                                        </p:cTn>
                                        <p:tgtEl>
                                          <p:spTgt spid="5"/>
                                        </p:tgtEl>
                                      </p:cBhvr>
                                      <p:to x="100000" y="60000"/>
                                    </p:animScale>
                                    <p:animScale>
                                      <p:cBhvr>
                                        <p:cTn id="52" dur="166" decel="50000">
                                          <p:stCondLst>
                                            <p:cond delay="676"/>
                                          </p:stCondLst>
                                        </p:cTn>
                                        <p:tgtEl>
                                          <p:spTgt spid="5"/>
                                        </p:tgtEl>
                                      </p:cBhvr>
                                      <p:to x="100000" y="100000"/>
                                    </p:animScale>
                                    <p:animScale>
                                      <p:cBhvr>
                                        <p:cTn id="53" dur="26">
                                          <p:stCondLst>
                                            <p:cond delay="1312"/>
                                          </p:stCondLst>
                                        </p:cTn>
                                        <p:tgtEl>
                                          <p:spTgt spid="5"/>
                                        </p:tgtEl>
                                      </p:cBhvr>
                                      <p:to x="100000" y="80000"/>
                                    </p:animScale>
                                    <p:animScale>
                                      <p:cBhvr>
                                        <p:cTn id="54" dur="166" decel="50000">
                                          <p:stCondLst>
                                            <p:cond delay="1338"/>
                                          </p:stCondLst>
                                        </p:cTn>
                                        <p:tgtEl>
                                          <p:spTgt spid="5"/>
                                        </p:tgtEl>
                                      </p:cBhvr>
                                      <p:to x="100000" y="100000"/>
                                    </p:animScale>
                                    <p:animScale>
                                      <p:cBhvr>
                                        <p:cTn id="55" dur="26">
                                          <p:stCondLst>
                                            <p:cond delay="1642"/>
                                          </p:stCondLst>
                                        </p:cTn>
                                        <p:tgtEl>
                                          <p:spTgt spid="5"/>
                                        </p:tgtEl>
                                      </p:cBhvr>
                                      <p:to x="100000" y="90000"/>
                                    </p:animScale>
                                    <p:animScale>
                                      <p:cBhvr>
                                        <p:cTn id="56" dur="166" decel="50000">
                                          <p:stCondLst>
                                            <p:cond delay="1668"/>
                                          </p:stCondLst>
                                        </p:cTn>
                                        <p:tgtEl>
                                          <p:spTgt spid="5"/>
                                        </p:tgtEl>
                                      </p:cBhvr>
                                      <p:to x="100000" y="100000"/>
                                    </p:animScale>
                                    <p:animScale>
                                      <p:cBhvr>
                                        <p:cTn id="57" dur="26">
                                          <p:stCondLst>
                                            <p:cond delay="1808"/>
                                          </p:stCondLst>
                                        </p:cTn>
                                        <p:tgtEl>
                                          <p:spTgt spid="5"/>
                                        </p:tgtEl>
                                      </p:cBhvr>
                                      <p:to x="100000" y="95000"/>
                                    </p:animScale>
                                    <p:animScale>
                                      <p:cBhvr>
                                        <p:cTn id="58" dur="166" decel="50000">
                                          <p:stCondLst>
                                            <p:cond delay="1834"/>
                                          </p:stCondLst>
                                        </p:cTn>
                                        <p:tgtEl>
                                          <p:spTgt spid="5"/>
                                        </p:tgtEl>
                                      </p:cBhvr>
                                      <p:to x="100000" y="100000"/>
                                    </p:animScale>
                                  </p:childTnLst>
                                </p:cTn>
                              </p:par>
                            </p:childTnLst>
                          </p:cTn>
                        </p:par>
                      </p:childTnLst>
                    </p:cTn>
                  </p:par>
                  <p:par>
                    <p:cTn id="59" fill="hold">
                      <p:stCondLst>
                        <p:cond delay="indefinite"/>
                      </p:stCondLst>
                      <p:childTnLst>
                        <p:par>
                          <p:cTn id="60" fill="hold">
                            <p:stCondLst>
                              <p:cond delay="0"/>
                            </p:stCondLst>
                            <p:childTnLst>
                              <p:par>
                                <p:cTn id="61" presetID="6" presetClass="entr" presetSubtype="16" fill="hold" nodeType="clickEffect">
                                  <p:stCondLst>
                                    <p:cond delay="0"/>
                                  </p:stCondLst>
                                  <p:childTnLst>
                                    <p:set>
                                      <p:cBhvr>
                                        <p:cTn id="62" dur="1" fill="hold">
                                          <p:stCondLst>
                                            <p:cond delay="0"/>
                                          </p:stCondLst>
                                        </p:cTn>
                                        <p:tgtEl>
                                          <p:spTgt spid="3">
                                            <p:txEl>
                                              <p:pRg st="9" end="9"/>
                                            </p:txEl>
                                          </p:spTgt>
                                        </p:tgtEl>
                                        <p:attrNameLst>
                                          <p:attrName>style.visibility</p:attrName>
                                        </p:attrNameLst>
                                      </p:cBhvr>
                                      <p:to>
                                        <p:strVal val="visible"/>
                                      </p:to>
                                    </p:set>
                                    <p:animEffect transition="in" filter="circle(in)">
                                      <p:cBhvr>
                                        <p:cTn id="63"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a:t>
            </a:r>
            <a:endParaRPr lang="en-GB" dirty="0"/>
          </a:p>
        </p:txBody>
      </p:sp>
      <p:sp>
        <p:nvSpPr>
          <p:cNvPr id="3" name="Content Placeholder 2"/>
          <p:cNvSpPr>
            <a:spLocks noGrp="1"/>
          </p:cNvSpPr>
          <p:nvPr>
            <p:ph idx="1"/>
          </p:nvPr>
        </p:nvSpPr>
        <p:spPr>
          <a:xfrm>
            <a:off x="152400" y="2095500"/>
            <a:ext cx="11029949" cy="4362450"/>
          </a:xfrm>
        </p:spPr>
        <p:txBody>
          <a:bodyPr>
            <a:normAutofit lnSpcReduction="10000"/>
          </a:bodyPr>
          <a:lstStyle/>
          <a:p>
            <a:pPr marL="0" indent="0">
              <a:buNone/>
            </a:pPr>
            <a:r>
              <a:rPr lang="en-GB" dirty="0" smtClean="0"/>
              <a:t>Mo Farah’s success as an athlete has demonstrated that he is the appropriate choice to advertise Quorn products as he is trustworthy, likeable and popular. </a:t>
            </a:r>
          </a:p>
          <a:p>
            <a:pPr marL="0" indent="0">
              <a:buNone/>
            </a:pPr>
            <a:r>
              <a:rPr lang="en-GB" dirty="0" smtClean="0"/>
              <a:t>The questionnaire addressed key statements into attitudes towards Quorn and the influence of Mo Farah on Quorn products. The results highlighted that overall he has a positive influence on consumers, encouraging them to buying healthy alternatives to meat that are low in saturated fat but high in protein. </a:t>
            </a:r>
          </a:p>
          <a:p>
            <a:pPr marL="0" indent="0">
              <a:buNone/>
            </a:pPr>
            <a:r>
              <a:rPr lang="en-GB" dirty="0"/>
              <a:t>This study supports the work of </a:t>
            </a:r>
            <a:r>
              <a:rPr lang="en-GB" dirty="0" err="1"/>
              <a:t>McCraken</a:t>
            </a:r>
            <a:r>
              <a:rPr lang="en-GB" dirty="0"/>
              <a:t> (2000) as this celebrity endorsement has worked by meaning transfer. Mo Farah’s personality is reflected in the product and brought out in Quorn products. </a:t>
            </a:r>
            <a:endParaRPr lang="en-GB" dirty="0" smtClean="0"/>
          </a:p>
          <a:p>
            <a:pPr marL="0" indent="0">
              <a:buNone/>
            </a:pPr>
            <a:r>
              <a:rPr lang="en-GB" dirty="0" smtClean="0"/>
              <a:t>Whilst Mo Farah is no longer promoting Quorn products the use of other gold medal winning Olympic athletes are carrying on the message, </a:t>
            </a:r>
            <a:r>
              <a:rPr lang="en-GB" dirty="0"/>
              <a:t>but still </a:t>
            </a:r>
            <a:r>
              <a:rPr lang="en-GB" dirty="0" smtClean="0"/>
              <a:t>when </a:t>
            </a:r>
            <a:r>
              <a:rPr lang="en-GB" dirty="0"/>
              <a:t>people hear the word Quorn Mo Farah springs to mind. </a:t>
            </a: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00933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3">
                                            <p:txEl>
                                              <p:pRg st="0" end="0"/>
                                            </p:txEl>
                                          </p:spTgt>
                                        </p:tgtEl>
                                        <p:attrNameLst>
                                          <p:attrName>r</p:attrName>
                                        </p:attrNameLst>
                                      </p:cBhvr>
                                    </p:animRot>
                                    <p:animRot by="-240000">
                                      <p:cBhvr>
                                        <p:cTn id="7" dur="200" fill="hold">
                                          <p:stCondLst>
                                            <p:cond delay="200"/>
                                          </p:stCondLst>
                                        </p:cTn>
                                        <p:tgtEl>
                                          <p:spTgt spid="3">
                                            <p:txEl>
                                              <p:pRg st="0" end="0"/>
                                            </p:txEl>
                                          </p:spTgt>
                                        </p:tgtEl>
                                        <p:attrNameLst>
                                          <p:attrName>r</p:attrName>
                                        </p:attrNameLst>
                                      </p:cBhvr>
                                    </p:animRot>
                                    <p:animRot by="240000">
                                      <p:cBhvr>
                                        <p:cTn id="8" dur="200" fill="hold">
                                          <p:stCondLst>
                                            <p:cond delay="400"/>
                                          </p:stCondLst>
                                        </p:cTn>
                                        <p:tgtEl>
                                          <p:spTgt spid="3">
                                            <p:txEl>
                                              <p:pRg st="0" end="0"/>
                                            </p:txEl>
                                          </p:spTgt>
                                        </p:tgtEl>
                                        <p:attrNameLst>
                                          <p:attrName>r</p:attrName>
                                        </p:attrNameLst>
                                      </p:cBhvr>
                                    </p:animRot>
                                    <p:animRot by="-240000">
                                      <p:cBhvr>
                                        <p:cTn id="9" dur="200" fill="hold">
                                          <p:stCondLst>
                                            <p:cond delay="600"/>
                                          </p:stCondLst>
                                        </p:cTn>
                                        <p:tgtEl>
                                          <p:spTgt spid="3">
                                            <p:txEl>
                                              <p:pRg st="0" end="0"/>
                                            </p:txEl>
                                          </p:spTgt>
                                        </p:tgtEl>
                                        <p:attrNameLst>
                                          <p:attrName>r</p:attrName>
                                        </p:attrNameLst>
                                      </p:cBhvr>
                                    </p:animRot>
                                    <p:animRot by="120000">
                                      <p:cBhvr>
                                        <p:cTn id="10" dur="200" fill="hold">
                                          <p:stCondLst>
                                            <p:cond delay="800"/>
                                          </p:stCondLst>
                                        </p:cTn>
                                        <p:tgtEl>
                                          <p:spTgt spid="3">
                                            <p:txEl>
                                              <p:pRg st="0" end="0"/>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32" presetClass="emph" presetSubtype="0" fill="hold" nodeType="clickEffect">
                                  <p:stCondLst>
                                    <p:cond delay="0"/>
                                  </p:stCondLst>
                                  <p:childTnLst>
                                    <p:animRot by="120000">
                                      <p:cBhvr>
                                        <p:cTn id="14" dur="100" fill="hold">
                                          <p:stCondLst>
                                            <p:cond delay="0"/>
                                          </p:stCondLst>
                                        </p:cTn>
                                        <p:tgtEl>
                                          <p:spTgt spid="3">
                                            <p:txEl>
                                              <p:pRg st="1" end="1"/>
                                            </p:txEl>
                                          </p:spTgt>
                                        </p:tgtEl>
                                        <p:attrNameLst>
                                          <p:attrName>r</p:attrName>
                                        </p:attrNameLst>
                                      </p:cBhvr>
                                    </p:animRot>
                                    <p:animRot by="-240000">
                                      <p:cBhvr>
                                        <p:cTn id="15" dur="200" fill="hold">
                                          <p:stCondLst>
                                            <p:cond delay="200"/>
                                          </p:stCondLst>
                                        </p:cTn>
                                        <p:tgtEl>
                                          <p:spTgt spid="3">
                                            <p:txEl>
                                              <p:pRg st="1" end="1"/>
                                            </p:txEl>
                                          </p:spTgt>
                                        </p:tgtEl>
                                        <p:attrNameLst>
                                          <p:attrName>r</p:attrName>
                                        </p:attrNameLst>
                                      </p:cBhvr>
                                    </p:animRot>
                                    <p:animRot by="240000">
                                      <p:cBhvr>
                                        <p:cTn id="16" dur="200" fill="hold">
                                          <p:stCondLst>
                                            <p:cond delay="400"/>
                                          </p:stCondLst>
                                        </p:cTn>
                                        <p:tgtEl>
                                          <p:spTgt spid="3">
                                            <p:txEl>
                                              <p:pRg st="1" end="1"/>
                                            </p:txEl>
                                          </p:spTgt>
                                        </p:tgtEl>
                                        <p:attrNameLst>
                                          <p:attrName>r</p:attrName>
                                        </p:attrNameLst>
                                      </p:cBhvr>
                                    </p:animRot>
                                    <p:animRot by="-240000">
                                      <p:cBhvr>
                                        <p:cTn id="17" dur="200" fill="hold">
                                          <p:stCondLst>
                                            <p:cond delay="600"/>
                                          </p:stCondLst>
                                        </p:cTn>
                                        <p:tgtEl>
                                          <p:spTgt spid="3">
                                            <p:txEl>
                                              <p:pRg st="1" end="1"/>
                                            </p:txEl>
                                          </p:spTgt>
                                        </p:tgtEl>
                                        <p:attrNameLst>
                                          <p:attrName>r</p:attrName>
                                        </p:attrNameLst>
                                      </p:cBhvr>
                                    </p:animRot>
                                    <p:animRot by="120000">
                                      <p:cBhvr>
                                        <p:cTn id="18" dur="200" fill="hold">
                                          <p:stCondLst>
                                            <p:cond delay="800"/>
                                          </p:stCondLst>
                                        </p:cTn>
                                        <p:tgtEl>
                                          <p:spTgt spid="3">
                                            <p:txEl>
                                              <p:pRg st="1" end="1"/>
                                            </p:txEl>
                                          </p:spTgt>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32" presetClass="emph" presetSubtype="0" fill="hold" nodeType="clickEffect">
                                  <p:stCondLst>
                                    <p:cond delay="0"/>
                                  </p:stCondLst>
                                  <p:childTnLst>
                                    <p:animRot by="120000">
                                      <p:cBhvr>
                                        <p:cTn id="22" dur="100" fill="hold">
                                          <p:stCondLst>
                                            <p:cond delay="0"/>
                                          </p:stCondLst>
                                        </p:cTn>
                                        <p:tgtEl>
                                          <p:spTgt spid="3">
                                            <p:txEl>
                                              <p:pRg st="2" end="2"/>
                                            </p:txEl>
                                          </p:spTgt>
                                        </p:tgtEl>
                                        <p:attrNameLst>
                                          <p:attrName>r</p:attrName>
                                        </p:attrNameLst>
                                      </p:cBhvr>
                                    </p:animRot>
                                    <p:animRot by="-240000">
                                      <p:cBhvr>
                                        <p:cTn id="23" dur="200" fill="hold">
                                          <p:stCondLst>
                                            <p:cond delay="200"/>
                                          </p:stCondLst>
                                        </p:cTn>
                                        <p:tgtEl>
                                          <p:spTgt spid="3">
                                            <p:txEl>
                                              <p:pRg st="2" end="2"/>
                                            </p:txEl>
                                          </p:spTgt>
                                        </p:tgtEl>
                                        <p:attrNameLst>
                                          <p:attrName>r</p:attrName>
                                        </p:attrNameLst>
                                      </p:cBhvr>
                                    </p:animRot>
                                    <p:animRot by="240000">
                                      <p:cBhvr>
                                        <p:cTn id="24" dur="200" fill="hold">
                                          <p:stCondLst>
                                            <p:cond delay="400"/>
                                          </p:stCondLst>
                                        </p:cTn>
                                        <p:tgtEl>
                                          <p:spTgt spid="3">
                                            <p:txEl>
                                              <p:pRg st="2" end="2"/>
                                            </p:txEl>
                                          </p:spTgt>
                                        </p:tgtEl>
                                        <p:attrNameLst>
                                          <p:attrName>r</p:attrName>
                                        </p:attrNameLst>
                                      </p:cBhvr>
                                    </p:animRot>
                                    <p:animRot by="-240000">
                                      <p:cBhvr>
                                        <p:cTn id="25" dur="200" fill="hold">
                                          <p:stCondLst>
                                            <p:cond delay="600"/>
                                          </p:stCondLst>
                                        </p:cTn>
                                        <p:tgtEl>
                                          <p:spTgt spid="3">
                                            <p:txEl>
                                              <p:pRg st="2" end="2"/>
                                            </p:txEl>
                                          </p:spTgt>
                                        </p:tgtEl>
                                        <p:attrNameLst>
                                          <p:attrName>r</p:attrName>
                                        </p:attrNameLst>
                                      </p:cBhvr>
                                    </p:animRot>
                                    <p:animRot by="120000">
                                      <p:cBhvr>
                                        <p:cTn id="26" dur="200" fill="hold">
                                          <p:stCondLst>
                                            <p:cond delay="800"/>
                                          </p:stCondLst>
                                        </p:cTn>
                                        <p:tgtEl>
                                          <p:spTgt spid="3">
                                            <p:txEl>
                                              <p:pRg st="2" end="2"/>
                                            </p:txEl>
                                          </p:spTgt>
                                        </p:tgtEl>
                                        <p:attrNameLst>
                                          <p:attrName>r</p:attrName>
                                        </p:attrNameLst>
                                      </p:cBhvr>
                                    </p:animRot>
                                  </p:childTnLst>
                                </p:cTn>
                              </p:par>
                            </p:childTnLst>
                          </p:cTn>
                        </p:par>
                      </p:childTnLst>
                    </p:cTn>
                  </p:par>
                  <p:par>
                    <p:cTn id="27" fill="hold">
                      <p:stCondLst>
                        <p:cond delay="indefinite"/>
                      </p:stCondLst>
                      <p:childTnLst>
                        <p:par>
                          <p:cTn id="28" fill="hold">
                            <p:stCondLst>
                              <p:cond delay="0"/>
                            </p:stCondLst>
                            <p:childTnLst>
                              <p:par>
                                <p:cTn id="29" presetID="32" presetClass="emph" presetSubtype="0" fill="hold" nodeType="clickEffect">
                                  <p:stCondLst>
                                    <p:cond delay="0"/>
                                  </p:stCondLst>
                                  <p:childTnLst>
                                    <p:animRot by="120000">
                                      <p:cBhvr>
                                        <p:cTn id="30" dur="100" fill="hold">
                                          <p:stCondLst>
                                            <p:cond delay="0"/>
                                          </p:stCondLst>
                                        </p:cTn>
                                        <p:tgtEl>
                                          <p:spTgt spid="3">
                                            <p:txEl>
                                              <p:pRg st="3" end="3"/>
                                            </p:txEl>
                                          </p:spTgt>
                                        </p:tgtEl>
                                        <p:attrNameLst>
                                          <p:attrName>r</p:attrName>
                                        </p:attrNameLst>
                                      </p:cBhvr>
                                    </p:animRot>
                                    <p:animRot by="-240000">
                                      <p:cBhvr>
                                        <p:cTn id="31" dur="200" fill="hold">
                                          <p:stCondLst>
                                            <p:cond delay="200"/>
                                          </p:stCondLst>
                                        </p:cTn>
                                        <p:tgtEl>
                                          <p:spTgt spid="3">
                                            <p:txEl>
                                              <p:pRg st="3" end="3"/>
                                            </p:txEl>
                                          </p:spTgt>
                                        </p:tgtEl>
                                        <p:attrNameLst>
                                          <p:attrName>r</p:attrName>
                                        </p:attrNameLst>
                                      </p:cBhvr>
                                    </p:animRot>
                                    <p:animRot by="240000">
                                      <p:cBhvr>
                                        <p:cTn id="32" dur="200" fill="hold">
                                          <p:stCondLst>
                                            <p:cond delay="400"/>
                                          </p:stCondLst>
                                        </p:cTn>
                                        <p:tgtEl>
                                          <p:spTgt spid="3">
                                            <p:txEl>
                                              <p:pRg st="3" end="3"/>
                                            </p:txEl>
                                          </p:spTgt>
                                        </p:tgtEl>
                                        <p:attrNameLst>
                                          <p:attrName>r</p:attrName>
                                        </p:attrNameLst>
                                      </p:cBhvr>
                                    </p:animRot>
                                    <p:animRot by="-240000">
                                      <p:cBhvr>
                                        <p:cTn id="33" dur="200" fill="hold">
                                          <p:stCondLst>
                                            <p:cond delay="600"/>
                                          </p:stCondLst>
                                        </p:cTn>
                                        <p:tgtEl>
                                          <p:spTgt spid="3">
                                            <p:txEl>
                                              <p:pRg st="3" end="3"/>
                                            </p:txEl>
                                          </p:spTgt>
                                        </p:tgtEl>
                                        <p:attrNameLst>
                                          <p:attrName>r</p:attrName>
                                        </p:attrNameLst>
                                      </p:cBhvr>
                                    </p:animRot>
                                    <p:animRot by="120000">
                                      <p:cBhvr>
                                        <p:cTn id="34" dur="200" fill="hold">
                                          <p:stCondLst>
                                            <p:cond delay="800"/>
                                          </p:stCondLst>
                                        </p:cTn>
                                        <p:tgtEl>
                                          <p:spTgt spid="3">
                                            <p:txEl>
                                              <p:pRg st="3" end="3"/>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THANK YOU FOR LISTENING </a:t>
            </a:r>
            <a:endParaRPr lang="en-GB" dirty="0"/>
          </a:p>
        </p:txBody>
      </p:sp>
      <p:pic>
        <p:nvPicPr>
          <p:cNvPr id="2050" name="Picture 2" descr="Image result for mO fARAH">
            <a:hlinkClick r:id="rId2"/>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161798" y="1972946"/>
            <a:ext cx="6650906" cy="4885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664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p:cTn id="7" dur="1000" fill="hold"/>
                                        <p:tgtEl>
                                          <p:spTgt spid="2050"/>
                                        </p:tgtEl>
                                        <p:attrNameLst>
                                          <p:attrName>ppt_w</p:attrName>
                                        </p:attrNameLst>
                                      </p:cBhvr>
                                      <p:tavLst>
                                        <p:tav tm="0">
                                          <p:val>
                                            <p:fltVal val="0"/>
                                          </p:val>
                                        </p:tav>
                                        <p:tav tm="100000">
                                          <p:val>
                                            <p:strVal val="#ppt_w"/>
                                          </p:val>
                                        </p:tav>
                                      </p:tavLst>
                                    </p:anim>
                                    <p:anim calcmode="lin" valueType="num">
                                      <p:cBhvr>
                                        <p:cTn id="8" dur="1000" fill="hold"/>
                                        <p:tgtEl>
                                          <p:spTgt spid="2050"/>
                                        </p:tgtEl>
                                        <p:attrNameLst>
                                          <p:attrName>ppt_h</p:attrName>
                                        </p:attrNameLst>
                                      </p:cBhvr>
                                      <p:tavLst>
                                        <p:tav tm="0">
                                          <p:val>
                                            <p:fltVal val="0"/>
                                          </p:val>
                                        </p:tav>
                                        <p:tav tm="100000">
                                          <p:val>
                                            <p:strVal val="#ppt_h"/>
                                          </p:val>
                                        </p:tav>
                                      </p:tavLst>
                                    </p:anim>
                                    <p:anim calcmode="lin" valueType="num">
                                      <p:cBhvr>
                                        <p:cTn id="9" dur="1000" fill="hold"/>
                                        <p:tgtEl>
                                          <p:spTgt spid="2050"/>
                                        </p:tgtEl>
                                        <p:attrNameLst>
                                          <p:attrName>style.rotation</p:attrName>
                                        </p:attrNameLst>
                                      </p:cBhvr>
                                      <p:tavLst>
                                        <p:tav tm="0">
                                          <p:val>
                                            <p:fltVal val="90"/>
                                          </p:val>
                                        </p:tav>
                                        <p:tav tm="100000">
                                          <p:val>
                                            <p:fltVal val="0"/>
                                          </p:val>
                                        </p:tav>
                                      </p:tavLst>
                                    </p:anim>
                                    <p:animEffect transition="in" filter="fade">
                                      <p:cBhvr>
                                        <p:cTn id="10" dur="1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a:xfrm>
            <a:off x="133351" y="2336872"/>
            <a:ext cx="10160832" cy="4292527"/>
          </a:xfrm>
        </p:spPr>
        <p:txBody>
          <a:bodyPr>
            <a:normAutofit fontScale="92500" lnSpcReduction="20000"/>
          </a:bodyPr>
          <a:lstStyle/>
          <a:p>
            <a:r>
              <a:rPr lang="en-GB" dirty="0" smtClean="0"/>
              <a:t>McCormick, K. (2016) Celebrity endorsement: influence of a product-endorser match on </a:t>
            </a:r>
            <a:r>
              <a:rPr lang="en-GB" dirty="0" err="1" smtClean="0"/>
              <a:t>melenials</a:t>
            </a:r>
            <a:r>
              <a:rPr lang="en-GB" dirty="0" smtClean="0"/>
              <a:t> attitudes and purchase intentions. </a:t>
            </a:r>
            <a:r>
              <a:rPr lang="en-GB" i="1" dirty="0" smtClean="0"/>
              <a:t>Journal of Retailing and Consumer Services</a:t>
            </a:r>
            <a:r>
              <a:rPr lang="en-GB" dirty="0" smtClean="0"/>
              <a:t>. (32) 39-45. </a:t>
            </a:r>
          </a:p>
          <a:p>
            <a:r>
              <a:rPr lang="en-GB" dirty="0" err="1" smtClean="0"/>
              <a:t>McCraken,G</a:t>
            </a:r>
            <a:r>
              <a:rPr lang="en-GB" dirty="0" smtClean="0"/>
              <a:t>.(1989). Who is the celebrity endorser? Cultural foundations of the endorsement process. </a:t>
            </a:r>
            <a:r>
              <a:rPr lang="en-GB" i="1" dirty="0" smtClean="0"/>
              <a:t>Journal of Consumer Research.</a:t>
            </a:r>
            <a:r>
              <a:rPr lang="en-GB" dirty="0" smtClean="0"/>
              <a:t>(16) 310-321. </a:t>
            </a:r>
            <a:endParaRPr lang="en-GB" dirty="0"/>
          </a:p>
          <a:p>
            <a:r>
              <a:rPr lang="en-GB" dirty="0" err="1" smtClean="0"/>
              <a:t>Perse</a:t>
            </a:r>
            <a:r>
              <a:rPr lang="en-GB" dirty="0" smtClean="0"/>
              <a:t>, E.M., &amp; Rubin, R.B.(1989) Attribution in para-social relationships. </a:t>
            </a:r>
            <a:r>
              <a:rPr lang="en-GB" i="1" dirty="0" smtClean="0"/>
              <a:t>SAGE Journals. </a:t>
            </a:r>
            <a:r>
              <a:rPr lang="en-GB" dirty="0" smtClean="0"/>
              <a:t>(16) 59-71.</a:t>
            </a:r>
          </a:p>
          <a:p>
            <a:r>
              <a:rPr lang="en-GB" dirty="0" smtClean="0"/>
              <a:t>Rubin, A.M., </a:t>
            </a:r>
            <a:r>
              <a:rPr lang="en-GB" dirty="0" err="1" smtClean="0"/>
              <a:t>Perse</a:t>
            </a:r>
            <a:r>
              <a:rPr lang="en-GB" dirty="0" smtClean="0"/>
              <a:t>, E.M. &amp; Powell, R.A. (1985). </a:t>
            </a:r>
            <a:r>
              <a:rPr lang="en-GB" dirty="0" err="1" smtClean="0"/>
              <a:t>Lonlieness</a:t>
            </a:r>
            <a:r>
              <a:rPr lang="en-GB" dirty="0" smtClean="0"/>
              <a:t>, para-social interactions and local television news viewing. </a:t>
            </a:r>
            <a:r>
              <a:rPr lang="en-GB" i="1" dirty="0" smtClean="0"/>
              <a:t>Human Communications Research. </a:t>
            </a:r>
            <a:r>
              <a:rPr lang="en-GB" dirty="0" smtClean="0"/>
              <a:t>(12) 155-180.</a:t>
            </a:r>
            <a:endParaRPr lang="en-GB" dirty="0" smtClean="0"/>
          </a:p>
          <a:p>
            <a:r>
              <a:rPr lang="en-GB" dirty="0" err="1" smtClean="0"/>
              <a:t>Til</a:t>
            </a:r>
            <a:r>
              <a:rPr lang="en-GB" dirty="0" smtClean="0"/>
              <a:t>, B.D. &amp; </a:t>
            </a:r>
            <a:r>
              <a:rPr lang="en-GB" dirty="0" err="1" smtClean="0"/>
              <a:t>Busler</a:t>
            </a:r>
            <a:r>
              <a:rPr lang="en-GB" dirty="0" smtClean="0"/>
              <a:t>, M. (2000). The match-up hypothesis: physical attractiveness, expertise and the role of fit on brand attitude, purchase intent and brand beliefs. </a:t>
            </a:r>
            <a:r>
              <a:rPr lang="en-GB" i="1" dirty="0" smtClean="0"/>
              <a:t>Journal of Advertising. </a:t>
            </a:r>
            <a:r>
              <a:rPr lang="en-GB" dirty="0" smtClean="0"/>
              <a:t>(29) 1-15. </a:t>
            </a:r>
          </a:p>
          <a:p>
            <a:r>
              <a:rPr lang="en-GB" dirty="0"/>
              <a:t>https://www.quorn.co.uk/</a:t>
            </a:r>
            <a:endParaRPr lang="en-GB" dirty="0"/>
          </a:p>
        </p:txBody>
      </p:sp>
    </p:spTree>
    <p:extLst>
      <p:ext uri="{BB962C8B-B14F-4D97-AF65-F5344CB8AC3E}">
        <p14:creationId xmlns:p14="http://schemas.microsoft.com/office/powerpoint/2010/main" val="3843934913"/>
      </p:ext>
    </p:extLst>
  </p:cSld>
  <p:clrMapOvr>
    <a:masterClrMapping/>
  </p:clrMapOvr>
  <p:timing>
    <p:tnLst>
      <p:par>
        <p:cTn id="1" dur="indefinite" restart="never" nodeType="tmRoot"/>
      </p:par>
    </p:tnLst>
  </p:timing>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TM04033917[[fn=Berlin]]</Template>
  <TotalTime>1807</TotalTime>
  <Words>1122</Words>
  <Application>Microsoft Office PowerPoint</Application>
  <PresentationFormat>Widescreen</PresentationFormat>
  <Paragraphs>79</Paragraphs>
  <Slides>26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26</vt:i4>
      </vt:variant>
    </vt:vector>
  </HeadingPairs>
  <TitlesOfParts>
    <vt:vector size="29" baseType="lpstr">
      <vt:lpstr>Arial</vt:lpstr>
      <vt:lpstr>Trebuchet MS</vt:lpstr>
      <vt:lpstr>Berlin</vt:lpstr>
      <vt:lpstr>Attitudes towards Quorn; the influence of Mo Farah</vt:lpstr>
      <vt:lpstr>Introduction </vt:lpstr>
      <vt:lpstr>Introduction </vt:lpstr>
      <vt:lpstr>Introduction </vt:lpstr>
      <vt:lpstr>Literature Review</vt:lpstr>
      <vt:lpstr>Rationale and Hypotheses</vt:lpstr>
      <vt:lpstr>Methodology</vt:lpstr>
      <vt:lpstr>Results</vt:lpstr>
      <vt:lpstr>Results</vt:lpstr>
      <vt:lpstr>Results </vt:lpstr>
      <vt:lpstr>Results </vt:lpstr>
      <vt:lpstr>Results </vt:lpstr>
      <vt:lpstr>Results </vt:lpstr>
      <vt:lpstr>Results </vt:lpstr>
      <vt:lpstr>Results</vt:lpstr>
      <vt:lpstr>Results </vt:lpstr>
      <vt:lpstr>Results </vt:lpstr>
      <vt:lpstr>Results </vt:lpstr>
      <vt:lpstr>Results</vt:lpstr>
      <vt:lpstr>Discussion</vt:lpstr>
      <vt:lpstr>Discussion</vt:lpstr>
      <vt:lpstr>Discussion: Limitations and Implications</vt:lpstr>
      <vt:lpstr>Discussion; Limitations and Implications</vt:lpstr>
      <vt:lpstr>Conclusion </vt:lpstr>
      <vt:lpstr>THANK YOU FOR LISTENING </vt:lpstr>
      <vt:lpstr>References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Attitudes towards Quorn; the influence of Mo Farah on male and female tri-athletes</dc:title>
  <dc:creator>Cathryn Williams</dc:creator>
  <cp:lastModifiedBy>Cathryn Williams</cp:lastModifiedBy>
  <cp:revision>43</cp:revision>
  <dcterms:created xsi:type="dcterms:W3CDTF">2018-04-30T20:03:22Z</dcterms:created>
  <dcterms:modified xsi:type="dcterms:W3CDTF">2018-05-08T11:41:03Z</dcterms:modified>
</cp:coreProperties>
</file>