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9"/>
  </p:notesMasterIdLst>
  <p:sldIdLst>
    <p:sldId id="256" r:id="rId2"/>
    <p:sldId id="281" r:id="rId3"/>
    <p:sldId id="282" r:id="rId4"/>
    <p:sldId id="284" r:id="rId5"/>
    <p:sldId id="283" r:id="rId6"/>
    <p:sldId id="285" r:id="rId7"/>
    <p:sldId id="286" r:id="rId8"/>
    <p:sldId id="287" r:id="rId9"/>
    <p:sldId id="288" r:id="rId10"/>
    <p:sldId id="289" r:id="rId11"/>
    <p:sldId id="290" r:id="rId12"/>
    <p:sldId id="291" r:id="rId13"/>
    <p:sldId id="292" r:id="rId14"/>
    <p:sldId id="293" r:id="rId15"/>
    <p:sldId id="295" r:id="rId16"/>
    <p:sldId id="297" r:id="rId17"/>
    <p:sldId id="296" r:id="rId18"/>
    <p:sldId id="294" r:id="rId19"/>
    <p:sldId id="298" r:id="rId20"/>
    <p:sldId id="299" r:id="rId21"/>
    <p:sldId id="300" r:id="rId22"/>
    <p:sldId id="301" r:id="rId23"/>
    <p:sldId id="302" r:id="rId24"/>
    <p:sldId id="303" r:id="rId25"/>
    <p:sldId id="304" r:id="rId26"/>
    <p:sldId id="305" r:id="rId27"/>
    <p:sldId id="28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5/9/2026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co.org.uk/for-organisations/guide-to-the-general-data-protection-regulation-gdpr/" TargetMode="External"/><Relationship Id="rId2" Type="http://schemas.openxmlformats.org/officeDocument/2006/relationships/hyperlink" Target="https://www.eugdpr.or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a:xfrm>
            <a:off x="457200" y="3899938"/>
            <a:ext cx="7211144" cy="1752600"/>
          </a:xfrm>
        </p:spPr>
        <p:txBody>
          <a:bodyPr>
            <a:normAutofit fontScale="92500" lnSpcReduction="10000"/>
          </a:bodyPr>
          <a:lstStyle/>
          <a:p>
            <a:r>
              <a:rPr lang="en-GB" dirty="0"/>
              <a:t>ACCA6026</a:t>
            </a:r>
          </a:p>
          <a:p>
            <a:r>
              <a:rPr lang="en-GB" dirty="0"/>
              <a:t>Data Warehousing – </a:t>
            </a:r>
            <a:r>
              <a:rPr lang="en-GB"/>
              <a:t>Lecture 6</a:t>
            </a:r>
            <a:endParaRPr lang="en-GB" dirty="0"/>
          </a:p>
          <a:p>
            <a:r>
              <a:rPr lang="en-GB" dirty="0"/>
              <a:t>The General Data Protection Regulation</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GDPR</a:t>
            </a:r>
          </a:p>
        </p:txBody>
      </p:sp>
      <p:sp>
        <p:nvSpPr>
          <p:cNvPr id="3" name="Content Placeholder 2"/>
          <p:cNvSpPr>
            <a:spLocks noGrp="1"/>
          </p:cNvSpPr>
          <p:nvPr>
            <p:ph idx="1"/>
          </p:nvPr>
        </p:nvSpPr>
        <p:spPr/>
        <p:txBody>
          <a:bodyPr/>
          <a:lstStyle/>
          <a:p>
            <a:r>
              <a:rPr lang="en-GB" dirty="0"/>
              <a:t>The General Data Protection Regulation (GDPR) replaces the Data Protection Directive 95/46/EC and has the following objectives[1], [2]:</a:t>
            </a:r>
          </a:p>
          <a:p>
            <a:pPr lvl="1"/>
            <a:r>
              <a:rPr lang="en-GB" dirty="0"/>
              <a:t>To harmonise data privacy laws across Europe</a:t>
            </a:r>
          </a:p>
          <a:p>
            <a:pPr lvl="1"/>
            <a:r>
              <a:rPr lang="en-GB" dirty="0"/>
              <a:t>To protect and empower all EU citizens data privacy</a:t>
            </a:r>
          </a:p>
          <a:p>
            <a:pPr lvl="1"/>
            <a:r>
              <a:rPr lang="en-GB" dirty="0"/>
              <a:t>To reshape the way organisations across the region approach data privacy</a:t>
            </a:r>
          </a:p>
          <a:p>
            <a:endParaRPr lang="en-GB" dirty="0"/>
          </a:p>
          <a:p>
            <a:r>
              <a:rPr lang="en-GB" dirty="0"/>
              <a:t>It comes into law on 25 May 2018 and will therefore be part of UK law post-Brexit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5" name="TextBox 4"/>
          <p:cNvSpPr txBox="1"/>
          <p:nvPr/>
        </p:nvSpPr>
        <p:spPr>
          <a:xfrm>
            <a:off x="141139" y="6027003"/>
            <a:ext cx="8861721" cy="830997"/>
          </a:xfrm>
          <a:prstGeom prst="rect">
            <a:avLst/>
          </a:prstGeom>
          <a:noFill/>
        </p:spPr>
        <p:txBody>
          <a:bodyPr wrap="none" rtlCol="0">
            <a:spAutoFit/>
          </a:bodyPr>
          <a:lstStyle/>
          <a:p>
            <a:r>
              <a:rPr lang="en-GB" sz="1600" dirty="0"/>
              <a:t>[1] </a:t>
            </a:r>
            <a:r>
              <a:rPr lang="en-GB" sz="1600" dirty="0">
                <a:hlinkClick r:id="rId2"/>
              </a:rPr>
              <a:t>https://www.eugdpr.org/</a:t>
            </a:r>
            <a:endParaRPr lang="en-GB" sz="1600" dirty="0"/>
          </a:p>
          <a:p>
            <a:r>
              <a:rPr lang="en-GB" sz="1600" dirty="0"/>
              <a:t>[2] </a:t>
            </a:r>
            <a:r>
              <a:rPr lang="en-GB" sz="1600" dirty="0">
                <a:hlinkClick r:id="rId3"/>
              </a:rPr>
              <a:t>https://ico.org.uk/for-organisations/guide-to-the-general-data-protection-regulation-gdpr/</a:t>
            </a:r>
            <a:endParaRPr lang="en-GB" sz="1600" dirty="0"/>
          </a:p>
          <a:p>
            <a:r>
              <a:rPr lang="en-GB" sz="1600" dirty="0"/>
              <a:t>Accessed 30/11/2017</a:t>
            </a:r>
          </a:p>
        </p:txBody>
      </p:sp>
    </p:spTree>
    <p:extLst>
      <p:ext uri="{BB962C8B-B14F-4D97-AF65-F5344CB8AC3E}">
        <p14:creationId xmlns:p14="http://schemas.microsoft.com/office/powerpoint/2010/main" val="3738202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The GDPR applies to ‘controllers’ </a:t>
            </a:r>
            <a:r>
              <a:rPr lang="en-GB" b="1" dirty="0"/>
              <a:t>and</a:t>
            </a:r>
            <a:r>
              <a:rPr lang="en-GB" dirty="0"/>
              <a:t> ‘processors’. </a:t>
            </a:r>
          </a:p>
          <a:p>
            <a:pPr lvl="1"/>
            <a:r>
              <a:rPr lang="en-GB" dirty="0"/>
              <a:t>A controller determines the purposes and means of processing personal data.</a:t>
            </a:r>
          </a:p>
          <a:p>
            <a:pPr lvl="1"/>
            <a:r>
              <a:rPr lang="en-GB" dirty="0"/>
              <a:t>A processor is responsible for processing personal data on behalf of a controller.</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2926461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If you are a processor, the GDPR places specific legal obligations on you; for example, you are required to maintain records of personal data and processing activities. </a:t>
            </a:r>
          </a:p>
          <a:p>
            <a:pPr lvl="1"/>
            <a:r>
              <a:rPr lang="en-GB" dirty="0"/>
              <a:t>You will have legal liability if you are responsible for a breach.</a:t>
            </a:r>
          </a:p>
          <a:p>
            <a:endParaRPr lang="en-GB" dirty="0"/>
          </a:p>
          <a:p>
            <a:r>
              <a:rPr lang="en-GB" dirty="0"/>
              <a:t>However, if you are a controller, you are not relieved of your obligations where a processor is involved – the GDPR places further obligations on you to ensure your contracts with processors comply with the GDPR.</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2225709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it applies to</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The GDPR applies to processing carried out by organisations operating within the EU. It also applies to organisations outside the EU that offer goods or services to individuals in the EU.</a:t>
            </a:r>
          </a:p>
          <a:p>
            <a:endParaRPr lang="en-GB" dirty="0"/>
          </a:p>
          <a:p>
            <a:r>
              <a:rPr lang="en-GB" dirty="0"/>
              <a:t>The GDPR does not apply to certain activities including processing covered by the Law Enforcement Directive, processing for national security purposes and processing carried out by individuals purely for personal/household activities.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048308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br>
              <a:rPr lang="en-GB" dirty="0"/>
            </a:br>
            <a:endParaRPr lang="en-GB" dirty="0"/>
          </a:p>
          <a:p>
            <a:pPr lvl="1"/>
            <a:r>
              <a:rPr lang="en-GB" dirty="0"/>
              <a:t>The GDPR applies to ‘personal data’ meaning any information relating to an identifiable person who can be directly or indirectly identified in particular by reference to an identifier.</a:t>
            </a:r>
          </a:p>
          <a:p>
            <a:pPr lvl="1"/>
            <a:endParaRPr lang="en-GB" dirty="0"/>
          </a:p>
          <a:p>
            <a:pPr lvl="1"/>
            <a:r>
              <a:rPr lang="en-GB" dirty="0"/>
              <a:t>This definition provides for a wide range of personal identifiers to constitute personal data, including name, identification number, location data or online identifier, reflecting changes in technology and the way organisations collect information about people.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716571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br>
              <a:rPr lang="en-GB" dirty="0"/>
            </a:br>
            <a:endParaRPr lang="en-GB" dirty="0"/>
          </a:p>
          <a:p>
            <a:pPr lvl="1"/>
            <a:r>
              <a:rPr lang="en-GB" dirty="0"/>
              <a:t>The GDPR applies to both automated personal data and to manual filing systems where personal data are accessible according to specific criteria. This could include chronologically ordered sets of manual records containing personal data.</a:t>
            </a:r>
          </a:p>
          <a:p>
            <a:pPr lvl="1"/>
            <a:endParaRPr lang="en-GB" dirty="0"/>
          </a:p>
          <a:p>
            <a:pPr lvl="1"/>
            <a:r>
              <a:rPr lang="en-GB" dirty="0"/>
              <a:t>Personal data that has been </a:t>
            </a:r>
            <a:r>
              <a:rPr lang="en-GB" dirty="0" err="1"/>
              <a:t>pseudonymised</a:t>
            </a:r>
            <a:r>
              <a:rPr lang="en-GB" dirty="0"/>
              <a:t> – </a:t>
            </a:r>
            <a:r>
              <a:rPr lang="en-GB" dirty="0" err="1"/>
              <a:t>eg</a:t>
            </a:r>
            <a:r>
              <a:rPr lang="en-GB" dirty="0"/>
              <a:t> key-coded – can fall within the scope of the GDPR depending on how difficult it is to attribute the pseudonym to a particular individual.</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373018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information does it apply to?</a:t>
            </a:r>
          </a:p>
        </p:txBody>
      </p:sp>
      <p:sp>
        <p:nvSpPr>
          <p:cNvPr id="3" name="Content Placeholder 2"/>
          <p:cNvSpPr>
            <a:spLocks noGrp="1"/>
          </p:cNvSpPr>
          <p:nvPr>
            <p:ph idx="1"/>
          </p:nvPr>
        </p:nvSpPr>
        <p:spPr/>
        <p:txBody>
          <a:bodyPr/>
          <a:lstStyle/>
          <a:p>
            <a:r>
              <a:rPr lang="en-GB" b="1" dirty="0"/>
              <a:t>Sensitive personal data</a:t>
            </a:r>
          </a:p>
          <a:p>
            <a:endParaRPr lang="en-GB" b="1" dirty="0"/>
          </a:p>
          <a:p>
            <a:pPr lvl="1"/>
            <a:r>
              <a:rPr lang="en-GB" dirty="0"/>
              <a:t>The GDPR refers to sensitive personal data as “special categories of personal data” (Article 9).</a:t>
            </a:r>
          </a:p>
          <a:p>
            <a:pPr lvl="1"/>
            <a:endParaRPr lang="en-GB" dirty="0"/>
          </a:p>
          <a:p>
            <a:pPr lvl="1"/>
            <a:r>
              <a:rPr lang="en-GB" dirty="0"/>
              <a:t>The special categories specifically include genetic data, and biometric data where processed to uniquely identify an individual.</a:t>
            </a:r>
          </a:p>
          <a:p>
            <a:pPr lvl="1"/>
            <a:endParaRPr lang="en-GB" dirty="0"/>
          </a:p>
          <a:p>
            <a:pPr lvl="1"/>
            <a:r>
              <a:rPr lang="en-GB" dirty="0"/>
              <a:t>Personal data relating to criminal convictions and offences are not included, but similar extra safeguards apply to its processing (Article 10).</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1712602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p:txBody>
          <a:bodyPr>
            <a:normAutofit fontScale="92500"/>
          </a:bodyPr>
          <a:lstStyle/>
          <a:p>
            <a:r>
              <a:rPr lang="en-GB" dirty="0"/>
              <a:t>Article 5 of the GDPR requires that personal data shall be:</a:t>
            </a:r>
          </a:p>
          <a:p>
            <a:pPr lvl="1"/>
            <a:r>
              <a:rPr lang="en-GB" dirty="0"/>
              <a:t>“a) processed lawfully, fairly and in a transparent manner in relation to individuals;</a:t>
            </a:r>
          </a:p>
          <a:p>
            <a:pPr lvl="1"/>
            <a:endParaRPr lang="en-GB" dirty="0"/>
          </a:p>
          <a:p>
            <a:pPr lvl="1"/>
            <a:r>
              <a:rPr lang="en-GB" dirty="0"/>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a:t>
            </a:r>
          </a:p>
          <a:p>
            <a:pPr lvl="1"/>
            <a:endParaRPr lang="en-GB" dirty="0"/>
          </a:p>
          <a:p>
            <a:pPr lvl="1"/>
            <a:r>
              <a:rPr lang="en-GB" dirty="0"/>
              <a:t>c) adequate, relevant and limited to what is necessary in relation to the purposes for which they are processed;</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1462552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a:xfrm>
            <a:off x="457200" y="980728"/>
            <a:ext cx="8229600" cy="5877272"/>
          </a:xfrm>
        </p:spPr>
        <p:txBody>
          <a:bodyPr>
            <a:normAutofit fontScale="92500" lnSpcReduction="20000"/>
          </a:bodyPr>
          <a:lstStyle/>
          <a:p>
            <a:r>
              <a:rPr lang="en-GB" dirty="0"/>
              <a:t>Article 5 of the GDPR requires that personal data shall be:</a:t>
            </a:r>
          </a:p>
          <a:p>
            <a:pPr lvl="1"/>
            <a:r>
              <a:rPr lang="en-GB" dirty="0"/>
              <a:t>d) accurate and, where necessary, kept up to date; every reasonable step must be taken to ensure that personal data that are inaccurate, having regard to the purposes for which they are processed, are erased or rectified without delay;</a:t>
            </a:r>
          </a:p>
          <a:p>
            <a:pPr lvl="1"/>
            <a:endParaRPr lang="en-GB" dirty="0"/>
          </a:p>
          <a:p>
            <a:pPr lvl="1"/>
            <a:r>
              <a:rPr lang="en-GB" dirty="0"/>
              <a:t>e) kept in a form which permits identification of data subjects for no longer than is necessary for the purposes for which the personal data are processed; personal data may be stored for longer periods insofar as the personal data will be processed solely for archiving purposes in the public interest, scientific or historical research purposes or statistical purposes subject to implementation of the appropriate technical and organisational measures required by the GDPR in order to safeguard the rights and freedoms of individuals; and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4291071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a:t>
            </a:r>
          </a:p>
        </p:txBody>
      </p:sp>
      <p:sp>
        <p:nvSpPr>
          <p:cNvPr id="3" name="Content Placeholder 2"/>
          <p:cNvSpPr>
            <a:spLocks noGrp="1"/>
          </p:cNvSpPr>
          <p:nvPr>
            <p:ph idx="1"/>
          </p:nvPr>
        </p:nvSpPr>
        <p:spPr/>
        <p:txBody>
          <a:bodyPr>
            <a:normAutofit/>
          </a:bodyPr>
          <a:lstStyle/>
          <a:p>
            <a:r>
              <a:rPr lang="en-GB" dirty="0"/>
              <a:t>Article 5 of the GDPR requires that personal data shall be:</a:t>
            </a:r>
          </a:p>
          <a:p>
            <a:pPr lvl="1"/>
            <a:r>
              <a:rPr lang="en-GB" dirty="0"/>
              <a:t>f) processed in a manner that ensures appropriate security of the personal data, including protection against unauthorised or unlawful processing and against accidental loss, destruction or damage, using appropriate technical or organisational measures.”</a:t>
            </a:r>
          </a:p>
          <a:p>
            <a:pPr lvl="1"/>
            <a:endParaRPr lang="en-GB" dirty="0"/>
          </a:p>
          <a:p>
            <a:r>
              <a:rPr lang="en-GB" dirty="0"/>
              <a:t>Article 5(2) requires that:</a:t>
            </a:r>
          </a:p>
          <a:p>
            <a:pPr lvl="1"/>
            <a:r>
              <a:rPr lang="en-GB" dirty="0"/>
              <a:t>“the controller shall be responsible for, and be able to demonstrate, compliance with the principles.”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2426956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 bases for processing</a:t>
            </a:r>
          </a:p>
        </p:txBody>
      </p:sp>
      <p:sp>
        <p:nvSpPr>
          <p:cNvPr id="3" name="Content Placeholder 2"/>
          <p:cNvSpPr>
            <a:spLocks noGrp="1"/>
          </p:cNvSpPr>
          <p:nvPr>
            <p:ph idx="1"/>
          </p:nvPr>
        </p:nvSpPr>
        <p:spPr>
          <a:xfrm>
            <a:off x="457200" y="980728"/>
            <a:ext cx="8229600" cy="5877272"/>
          </a:xfrm>
        </p:spPr>
        <p:txBody>
          <a:bodyPr>
            <a:normAutofit/>
          </a:bodyPr>
          <a:lstStyle/>
          <a:p>
            <a:r>
              <a:rPr lang="en-GB" dirty="0"/>
              <a:t>For processing to be lawful under the GDPR, you need to identify a lawful basis before you can process personal data.</a:t>
            </a:r>
          </a:p>
          <a:p>
            <a:endParaRPr lang="en-GB" dirty="0"/>
          </a:p>
          <a:p>
            <a:r>
              <a:rPr lang="en-GB" dirty="0"/>
              <a:t>It is important that you determine your lawful basis for processing personal data and document this.</a:t>
            </a:r>
          </a:p>
          <a:p>
            <a:endParaRPr lang="en-GB" dirty="0"/>
          </a:p>
          <a:p>
            <a:r>
              <a:rPr lang="en-GB" dirty="0"/>
              <a:t>Your lawful basis for processing has an effect on individuals’ rights. For example, if you rely on someone’s consent to process their data, they will generally have stronger rights, for example to have their data deleted.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646465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Lawfulness of processing conditions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6(1)(a) – Consent of the data subject</a:t>
            </a:r>
          </a:p>
          <a:p>
            <a:endParaRPr lang="en-GB" dirty="0"/>
          </a:p>
          <a:p>
            <a:r>
              <a:rPr lang="en-GB" dirty="0"/>
              <a:t>6(1)(b) –  Processing is necessary for the performance of a contract with the data subject or to take steps to enter into a contract</a:t>
            </a:r>
          </a:p>
          <a:p>
            <a:endParaRPr lang="en-GB" dirty="0"/>
          </a:p>
          <a:p>
            <a:r>
              <a:rPr lang="en-GB" dirty="0"/>
              <a:t>6(1)(c) – Processing is necessary for compliance with a legal obligation</a:t>
            </a:r>
          </a:p>
          <a:p>
            <a:endParaRPr lang="en-GB" dirty="0"/>
          </a:p>
          <a:p>
            <a:r>
              <a:rPr lang="en-GB" dirty="0"/>
              <a:t>6(1)(d) – Processing is necessary to protect the vital interests of a data subject or another person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3631013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Lawfulness of processing conditions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6(1)(e) –  Processing is necessary for the performance of a task carried out in the public interest or in the exercise of official authority vested in the controller.</a:t>
            </a:r>
          </a:p>
          <a:p>
            <a:endParaRPr lang="en-GB" dirty="0"/>
          </a:p>
          <a:p>
            <a:r>
              <a:rPr lang="en-GB" dirty="0"/>
              <a:t>6(1)(f ) – Necessary for the purposes of legitimate interests pursued by the controller or a third party, except where such interests are overridden by the interests, rights or freedoms of the data subject.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473096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p:txBody>
          <a:bodyPr>
            <a:normAutofit/>
          </a:bodyPr>
          <a:lstStyle/>
          <a:p>
            <a:r>
              <a:rPr lang="en-GB" dirty="0"/>
              <a:t>The GDPR sets a high standard for consent.</a:t>
            </a:r>
          </a:p>
          <a:p>
            <a:r>
              <a:rPr lang="en-GB" dirty="0"/>
              <a:t>Doing consent well should put individuals in control, build customer trust and engagement, and enhance your reputation.</a:t>
            </a:r>
          </a:p>
          <a:p>
            <a:r>
              <a:rPr lang="en-GB" dirty="0"/>
              <a:t>Check your consent practices and your existing consents. Refresh consents if they don’t meet the GDPR standard.</a:t>
            </a:r>
          </a:p>
          <a:p>
            <a:r>
              <a:rPr lang="en-GB" dirty="0"/>
              <a:t>Consent means offering individuals genuine choice and control.</a:t>
            </a:r>
          </a:p>
          <a:p>
            <a:r>
              <a:rPr lang="en-GB" dirty="0"/>
              <a:t>Consent requires a positive opt-in. Don’t use pre-ticked boxes or any other method of consent by default.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3914638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p:txBody>
          <a:bodyPr>
            <a:normAutofit/>
          </a:bodyPr>
          <a:lstStyle/>
          <a:p>
            <a:r>
              <a:rPr lang="en-GB" dirty="0"/>
              <a:t>Explicit consent requires a very clear and specific statement of consent.</a:t>
            </a:r>
          </a:p>
          <a:p>
            <a:r>
              <a:rPr lang="en-GB" dirty="0"/>
              <a:t>Keep your consent requests separate from other terms and conditions.</a:t>
            </a:r>
          </a:p>
          <a:p>
            <a:r>
              <a:rPr lang="en-GB" dirty="0"/>
              <a:t>Keep your consent requests separate from other terms and conditions.</a:t>
            </a:r>
          </a:p>
          <a:p>
            <a:r>
              <a:rPr lang="en-GB" dirty="0"/>
              <a:t>Be specific and granular. Vague or blanket consent is not enough.</a:t>
            </a:r>
          </a:p>
          <a:p>
            <a:r>
              <a:rPr lang="en-GB" dirty="0"/>
              <a:t>Be clear and concise.</a:t>
            </a:r>
          </a:p>
          <a:p>
            <a:r>
              <a:rPr lang="en-GB" dirty="0"/>
              <a:t>Name any third party controllers who will rely on the consent.</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718884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Consent</a:t>
            </a:r>
          </a:p>
        </p:txBody>
      </p:sp>
      <p:sp>
        <p:nvSpPr>
          <p:cNvPr id="3" name="Content Placeholder 2"/>
          <p:cNvSpPr>
            <a:spLocks noGrp="1"/>
          </p:cNvSpPr>
          <p:nvPr>
            <p:ph idx="1"/>
          </p:nvPr>
        </p:nvSpPr>
        <p:spPr>
          <a:xfrm>
            <a:off x="457200" y="980728"/>
            <a:ext cx="8229600" cy="5832648"/>
          </a:xfrm>
        </p:spPr>
        <p:txBody>
          <a:bodyPr>
            <a:normAutofit/>
          </a:bodyPr>
          <a:lstStyle/>
          <a:p>
            <a:r>
              <a:rPr lang="en-GB" dirty="0"/>
              <a:t>Make it easy for people to withdraw consent and tell them how.</a:t>
            </a:r>
          </a:p>
          <a:p>
            <a:r>
              <a:rPr lang="en-GB" dirty="0"/>
              <a:t>Keep evidence of consent – who, when, how, and what you told people.</a:t>
            </a:r>
          </a:p>
          <a:p>
            <a:r>
              <a:rPr lang="en-GB" dirty="0"/>
              <a:t>Keep consent under review, and refresh it if anything changes.</a:t>
            </a:r>
          </a:p>
          <a:p>
            <a:r>
              <a:rPr lang="en-GB" dirty="0"/>
              <a:t>Avoid making consent a precondition of a service.</a:t>
            </a:r>
          </a:p>
          <a:p>
            <a:r>
              <a:rPr lang="en-GB" dirty="0"/>
              <a:t>Public authorities and employers will find using consent difficult.</a:t>
            </a:r>
          </a:p>
          <a:p>
            <a:r>
              <a:rPr lang="en-GB" dirty="0"/>
              <a:t>Remember – you don’t always need consent. If consent is too difficult, look at whether another lawful basis is more appropriate.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140471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The GDPR provides the following rights for individuals:</a:t>
            </a:r>
          </a:p>
          <a:p>
            <a:pPr lvl="1"/>
            <a:r>
              <a:rPr lang="en-GB" dirty="0"/>
              <a:t>The right to be informed</a:t>
            </a:r>
          </a:p>
          <a:p>
            <a:pPr lvl="1"/>
            <a:r>
              <a:rPr lang="en-GB" dirty="0"/>
              <a:t>The right of access</a:t>
            </a:r>
          </a:p>
          <a:p>
            <a:pPr lvl="1"/>
            <a:r>
              <a:rPr lang="en-GB" dirty="0"/>
              <a:t>The right to rectification</a:t>
            </a:r>
          </a:p>
          <a:p>
            <a:pPr lvl="1"/>
            <a:r>
              <a:rPr lang="en-GB" dirty="0"/>
              <a:t>The right to erase</a:t>
            </a:r>
          </a:p>
          <a:p>
            <a:pPr lvl="1"/>
            <a:r>
              <a:rPr lang="en-GB" dirty="0"/>
              <a:t>The right to restrict processing</a:t>
            </a:r>
          </a:p>
          <a:p>
            <a:pPr lvl="1"/>
            <a:r>
              <a:rPr lang="en-GB" dirty="0"/>
              <a:t>The right to data portability</a:t>
            </a:r>
          </a:p>
          <a:p>
            <a:pPr lvl="1"/>
            <a:r>
              <a:rPr lang="en-GB" dirty="0"/>
              <a:t>The right to object</a:t>
            </a:r>
          </a:p>
          <a:p>
            <a:pPr lvl="1"/>
            <a:r>
              <a:rPr lang="en-GB" dirty="0"/>
              <a:t>Rights in relation to automated decision making and profiling.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9201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The right to be informed:</a:t>
            </a:r>
          </a:p>
          <a:p>
            <a:pPr lvl="1"/>
            <a:r>
              <a:rPr lang="en-GB" dirty="0"/>
              <a:t>This encompasses your obligation to provide ‘fair processing information’, typically through a privacy notice.</a:t>
            </a:r>
          </a:p>
          <a:p>
            <a:pPr lvl="1"/>
            <a:r>
              <a:rPr lang="en-GB" dirty="0"/>
              <a:t>It emphasises the need for transparency over how you use personal data.</a:t>
            </a:r>
          </a:p>
          <a:p>
            <a:endParaRPr lang="en-GB" dirty="0"/>
          </a:p>
          <a:p>
            <a:r>
              <a:rPr lang="en-GB" dirty="0"/>
              <a:t>Right of access</a:t>
            </a:r>
          </a:p>
          <a:p>
            <a:pPr lvl="1"/>
            <a:r>
              <a:rPr lang="en-GB" dirty="0"/>
              <a:t>Individuals have the right to access their personal data and supplementary information.</a:t>
            </a:r>
          </a:p>
          <a:p>
            <a:pPr lvl="1"/>
            <a:r>
              <a:rPr lang="en-GB" dirty="0"/>
              <a:t>The right of access allows individuals to be aware of and verify the lawfulness of the processing.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717165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 to rectification</a:t>
            </a:r>
          </a:p>
          <a:p>
            <a:pPr lvl="1"/>
            <a:r>
              <a:rPr lang="en-GB" dirty="0"/>
              <a:t>The GDPR gives individuals the right to have personal data rectified.</a:t>
            </a:r>
          </a:p>
          <a:p>
            <a:pPr lvl="1"/>
            <a:r>
              <a:rPr lang="en-GB" dirty="0"/>
              <a:t>Personal data can be rectified if it is inaccurate or incomplete.</a:t>
            </a:r>
          </a:p>
          <a:p>
            <a:endParaRPr lang="en-GB" dirty="0"/>
          </a:p>
          <a:p>
            <a:r>
              <a:rPr lang="en-GB" dirty="0"/>
              <a:t>Right to erasure</a:t>
            </a:r>
          </a:p>
          <a:p>
            <a:pPr lvl="1"/>
            <a:r>
              <a:rPr lang="en-GB" dirty="0"/>
              <a:t>The right to erasure is also known as ‘the right to be forgotten’.</a:t>
            </a:r>
          </a:p>
          <a:p>
            <a:pPr lvl="1"/>
            <a:r>
              <a:rPr lang="en-GB" dirty="0"/>
              <a:t>The broad principle underpinning this right is to enable an individual to request the deletion or removal of personal data where there is no compelling reason for its continued processing.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2303152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 to restrict processing</a:t>
            </a:r>
          </a:p>
          <a:p>
            <a:pPr lvl="1"/>
            <a:r>
              <a:rPr lang="en-GB" dirty="0"/>
              <a:t>Individuals have a right to ‘block’ or suppress processing of personal data.</a:t>
            </a:r>
          </a:p>
          <a:p>
            <a:pPr lvl="1"/>
            <a:r>
              <a:rPr lang="en-GB" dirty="0"/>
              <a:t>When processing is restricted, you are permitted to store the personal data, but not further process it.</a:t>
            </a:r>
          </a:p>
          <a:p>
            <a:pPr lvl="1"/>
            <a:r>
              <a:rPr lang="en-GB" dirty="0"/>
              <a:t>You can retain just enough information about the individual to ensure that the restriction is respected in future.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2406208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normAutofit fontScale="92500" lnSpcReduction="10000"/>
          </a:bodyPr>
          <a:lstStyle/>
          <a:p>
            <a:r>
              <a:rPr lang="en-GB" dirty="0"/>
              <a:t>Right to data portability</a:t>
            </a:r>
          </a:p>
          <a:p>
            <a:pPr lvl="1"/>
            <a:r>
              <a:rPr lang="en-GB" dirty="0"/>
              <a:t>The right to data portability allows individuals to obtain and reuse their personal data for their own purposes across different services.</a:t>
            </a:r>
          </a:p>
          <a:p>
            <a:pPr lvl="1"/>
            <a:r>
              <a:rPr lang="en-GB" dirty="0"/>
              <a:t>It allows them to move, copy or transfer personal data easily from one IT environment to another in a safe and secure way, without hindrance to usability.</a:t>
            </a:r>
          </a:p>
          <a:p>
            <a:pPr lvl="1"/>
            <a:r>
              <a:rPr lang="en-GB" dirty="0"/>
              <a:t>Some organisations in the UK already offer data portability through the </a:t>
            </a:r>
            <a:r>
              <a:rPr lang="en-GB" dirty="0" err="1"/>
              <a:t>midata</a:t>
            </a:r>
            <a:r>
              <a:rPr lang="en-GB" dirty="0"/>
              <a:t> and similar initiatives which allow individuals to view, access and use their personal consumption and transaction data in a way that is portable and safe.</a:t>
            </a:r>
          </a:p>
          <a:p>
            <a:pPr lvl="1"/>
            <a:r>
              <a:rPr lang="en-GB" dirty="0"/>
              <a:t>It enables consumers to take advantage of applications and services which can use this data to find them a better deal, or help them understand their spending habits.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a:p>
        </p:txBody>
      </p:sp>
    </p:spTree>
    <p:extLst>
      <p:ext uri="{BB962C8B-B14F-4D97-AF65-F5344CB8AC3E}">
        <p14:creationId xmlns:p14="http://schemas.microsoft.com/office/powerpoint/2010/main" val="663393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Individuals have the right to object to</a:t>
            </a:r>
          </a:p>
          <a:p>
            <a:pPr lvl="1"/>
            <a:r>
              <a:rPr lang="en-GB" dirty="0"/>
              <a:t>processing based on legitimate interests or the performance of a task in the public interest/exercise of official authority (including profiling);</a:t>
            </a:r>
          </a:p>
          <a:p>
            <a:pPr lvl="1"/>
            <a:r>
              <a:rPr lang="en-GB" dirty="0"/>
              <a:t>direct marketing (including profiling); and</a:t>
            </a:r>
          </a:p>
          <a:p>
            <a:pPr lvl="1"/>
            <a:r>
              <a:rPr lang="en-GB" dirty="0"/>
              <a:t>processing for purposes of scientific/historical research and statistics.</a:t>
            </a:r>
          </a:p>
          <a:p>
            <a:endParaRPr lang="en-GB" dirty="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extLst>
      <p:ext uri="{BB962C8B-B14F-4D97-AF65-F5344CB8AC3E}">
        <p14:creationId xmlns:p14="http://schemas.microsoft.com/office/powerpoint/2010/main" val="1711584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Individual Rights</a:t>
            </a:r>
          </a:p>
        </p:txBody>
      </p:sp>
      <p:sp>
        <p:nvSpPr>
          <p:cNvPr id="3" name="Content Placeholder 2"/>
          <p:cNvSpPr>
            <a:spLocks noGrp="1"/>
          </p:cNvSpPr>
          <p:nvPr>
            <p:ph idx="1"/>
          </p:nvPr>
        </p:nvSpPr>
        <p:spPr/>
        <p:txBody>
          <a:bodyPr/>
          <a:lstStyle/>
          <a:p>
            <a:r>
              <a:rPr lang="en-GB" dirty="0"/>
              <a:t>Rights related to automated decision making (including profiling)</a:t>
            </a:r>
          </a:p>
          <a:p>
            <a:pPr lvl="1"/>
            <a:r>
              <a:rPr lang="en-GB" dirty="0"/>
              <a:t>The GDPR provides safeguards for individuals against the risk that a potentially damaging decision is taken without human intervention.</a:t>
            </a:r>
          </a:p>
          <a:p>
            <a:pPr lvl="1"/>
            <a:r>
              <a:rPr lang="en-GB" dirty="0"/>
              <a:t>Identify whether any of your processing operations constitute automated decision making and consider whether you need to update your procedures to deal with the requirements of the GDPR.</a:t>
            </a:r>
          </a:p>
          <a:p>
            <a:r>
              <a:rPr lang="en-GB" dirty="0"/>
              <a:t>Note that this does not apply in cases of entering into or performing contracts, is authorised by law or based on explicit consent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2135385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p>
        </p:txBody>
      </p:sp>
      <p:sp>
        <p:nvSpPr>
          <p:cNvPr id="3" name="Content Placeholder 2"/>
          <p:cNvSpPr>
            <a:spLocks noGrp="1"/>
          </p:cNvSpPr>
          <p:nvPr>
            <p:ph idx="1"/>
          </p:nvPr>
        </p:nvSpPr>
        <p:spPr/>
        <p:txBody>
          <a:bodyPr>
            <a:normAutofit/>
          </a:bodyPr>
          <a:lstStyle/>
          <a:p>
            <a:r>
              <a:rPr lang="en-GB" dirty="0"/>
              <a:t>You must:</a:t>
            </a:r>
          </a:p>
          <a:p>
            <a:pPr lvl="1"/>
            <a:r>
              <a:rPr lang="en-GB" dirty="0"/>
              <a:t>implement appropriate technical and organisational measures that ensure and demonstrate that you comply. This may include internal data protection policies such as staff training, internal audits of processing activities, and reviews of internal HR policies;</a:t>
            </a:r>
          </a:p>
          <a:p>
            <a:pPr lvl="1"/>
            <a:r>
              <a:rPr lang="en-GB" dirty="0"/>
              <a:t>maintain relevant documentation on processing activities;</a:t>
            </a:r>
          </a:p>
          <a:p>
            <a:pPr lvl="1"/>
            <a:r>
              <a:rPr lang="en-GB" dirty="0"/>
              <a:t>where appropriate, appoint a data protection officer;</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extLst>
      <p:ext uri="{BB962C8B-B14F-4D97-AF65-F5344CB8AC3E}">
        <p14:creationId xmlns:p14="http://schemas.microsoft.com/office/powerpoint/2010/main" val="2445135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p>
        </p:txBody>
      </p:sp>
      <p:sp>
        <p:nvSpPr>
          <p:cNvPr id="3" name="Content Placeholder 2"/>
          <p:cNvSpPr>
            <a:spLocks noGrp="1"/>
          </p:cNvSpPr>
          <p:nvPr>
            <p:ph idx="1"/>
          </p:nvPr>
        </p:nvSpPr>
        <p:spPr/>
        <p:txBody>
          <a:bodyPr>
            <a:normAutofit fontScale="92500"/>
          </a:bodyPr>
          <a:lstStyle/>
          <a:p>
            <a:r>
              <a:rPr lang="en-GB" dirty="0"/>
              <a:t>You must:</a:t>
            </a:r>
          </a:p>
          <a:p>
            <a:pPr lvl="1"/>
            <a:r>
              <a:rPr lang="en-GB" dirty="0"/>
              <a:t>implement measures that meet the principles of data protection by design and data protection by default. Measures could include:</a:t>
            </a:r>
          </a:p>
          <a:p>
            <a:pPr lvl="2"/>
            <a:r>
              <a:rPr lang="en-GB" dirty="0"/>
              <a:t>data minimisation;</a:t>
            </a:r>
          </a:p>
          <a:p>
            <a:pPr lvl="2"/>
            <a:r>
              <a:rPr lang="en-GB" dirty="0" err="1"/>
              <a:t>pseudonymisation</a:t>
            </a:r>
            <a:r>
              <a:rPr lang="en-GB" dirty="0"/>
              <a:t>;</a:t>
            </a:r>
          </a:p>
          <a:p>
            <a:pPr lvl="2"/>
            <a:r>
              <a:rPr lang="en-GB" dirty="0"/>
              <a:t>transparency;</a:t>
            </a:r>
          </a:p>
          <a:p>
            <a:pPr lvl="2"/>
            <a:r>
              <a:rPr lang="en-GB" dirty="0"/>
              <a:t>allowing individuals to monitor processing; and</a:t>
            </a:r>
          </a:p>
          <a:p>
            <a:pPr lvl="2"/>
            <a:r>
              <a:rPr lang="en-GB" dirty="0"/>
              <a:t>creating and improving security features on an ongoing basis.</a:t>
            </a:r>
          </a:p>
          <a:p>
            <a:pPr lvl="1"/>
            <a:r>
              <a:rPr lang="en-GB" dirty="0"/>
              <a:t>use data protection impact assessments where appropriate.</a:t>
            </a:r>
          </a:p>
          <a:p>
            <a:r>
              <a:rPr lang="en-GB" dirty="0"/>
              <a:t>You can also:</a:t>
            </a:r>
          </a:p>
          <a:p>
            <a:pPr lvl="1"/>
            <a:r>
              <a:rPr lang="en-GB" dirty="0"/>
              <a:t>adhere to approved codes of conduct and/or certification schemes. </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26</a:t>
            </a:fld>
            <a:endParaRPr lang="en-GB"/>
          </a:p>
        </p:txBody>
      </p:sp>
    </p:spTree>
    <p:extLst>
      <p:ext uri="{BB962C8B-B14F-4D97-AF65-F5344CB8AC3E}">
        <p14:creationId xmlns:p14="http://schemas.microsoft.com/office/powerpoint/2010/main" val="4052578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539" y="2852936"/>
            <a:ext cx="8229600" cy="576064"/>
          </a:xfrm>
        </p:spPr>
        <p:txBody>
          <a:bodyPr>
            <a:normAutofit fontScale="90000"/>
          </a:bodyPr>
          <a:lstStyle/>
          <a:p>
            <a:pPr algn="ctr"/>
            <a:r>
              <a:rPr lang="en-GB" dirty="0"/>
              <a:t>Questions &amp; Answers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27</a:t>
            </a:fld>
            <a:endParaRPr lang="en-GB"/>
          </a:p>
        </p:txBody>
      </p:sp>
    </p:spTree>
    <p:extLst>
      <p:ext uri="{BB962C8B-B14F-4D97-AF65-F5344CB8AC3E}">
        <p14:creationId xmlns:p14="http://schemas.microsoft.com/office/powerpoint/2010/main" val="3098068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2031</Words>
  <Application>Microsoft Office PowerPoint</Application>
  <PresentationFormat>On-screen Show (4:3)</PresentationFormat>
  <Paragraphs>193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Cambria</vt:lpstr>
      <vt:lpstr>Georgia</vt:lpstr>
      <vt:lpstr>Wingdings 2</vt:lpstr>
      <vt:lpstr>Nik2013</vt:lpstr>
      <vt:lpstr>Data Warehousing &amp; Data Mining</vt:lpstr>
      <vt:lpstr>The GDPR</vt:lpstr>
      <vt:lpstr>Who it applies to</vt:lpstr>
      <vt:lpstr>Who it applies to</vt:lpstr>
      <vt:lpstr>Who it applies to</vt:lpstr>
      <vt:lpstr>What information does it apply to?</vt:lpstr>
      <vt:lpstr>What information does it apply to?</vt:lpstr>
      <vt:lpstr>What information does it apply to?</vt:lpstr>
      <vt:lpstr>Principles</vt:lpstr>
      <vt:lpstr>Principles</vt:lpstr>
      <vt:lpstr>Principles</vt:lpstr>
      <vt:lpstr>Lawful bases for processing</vt:lpstr>
      <vt:lpstr>Lawfulness of processing conditions</vt:lpstr>
      <vt:lpstr>Lawfulness of processing conditions</vt:lpstr>
      <vt:lpstr>Consent</vt:lpstr>
      <vt:lpstr>Consent</vt:lpstr>
      <vt:lpstr>Consent</vt:lpstr>
      <vt:lpstr>Individual Rights</vt:lpstr>
      <vt:lpstr>Individual Rights</vt:lpstr>
      <vt:lpstr>Individual Rights</vt:lpstr>
      <vt:lpstr>Individual Rights</vt:lpstr>
      <vt:lpstr>Individual Rights</vt:lpstr>
      <vt:lpstr>Individual Rights</vt:lpstr>
      <vt:lpstr>Individual Rights</vt:lpstr>
      <vt:lpstr>Accountability</vt:lpstr>
      <vt:lpstr>Accountability</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Mobolanle Bello</cp:lastModifiedBy>
  <cp:revision>334</cp:revision>
  <dcterms:created xsi:type="dcterms:W3CDTF">2011-09-13T10:27:46Z</dcterms:created>
  <dcterms:modified xsi:type="dcterms:W3CDTF">2026-05-09T18:55:25Z</dcterms:modified>
</cp:coreProperties>
</file>