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bookmarkIdSeed="2">
  <p:sldMasterIdLst>
    <p:sldMasterId id="2147483649" r:id="rId1"/>
  </p:sldMasterIdLst>
  <p:notesMasterIdLst>
    <p:notesMasterId r:id="rId34"/>
  </p:notesMasterIdLst>
  <p:handoutMasterIdLst>
    <p:handoutMasterId r:id="rId35"/>
  </p:handoutMasterIdLst>
  <p:sldIdLst>
    <p:sldId id="314" r:id="rId2"/>
    <p:sldId id="1208" r:id="rId3"/>
    <p:sldId id="1209" r:id="rId4"/>
    <p:sldId id="1119" r:id="rId5"/>
    <p:sldId id="1203" r:id="rId6"/>
    <p:sldId id="994" r:id="rId7"/>
    <p:sldId id="1062" r:id="rId8"/>
    <p:sldId id="1003" r:id="rId9"/>
    <p:sldId id="948" r:id="rId10"/>
    <p:sldId id="1210" r:id="rId11"/>
    <p:sldId id="1026" r:id="rId12"/>
    <p:sldId id="1025" r:id="rId13"/>
    <p:sldId id="1061" r:id="rId14"/>
    <p:sldId id="1095" r:id="rId15"/>
    <p:sldId id="998" r:id="rId16"/>
    <p:sldId id="1024" r:id="rId17"/>
    <p:sldId id="1092" r:id="rId18"/>
    <p:sldId id="1023" r:id="rId19"/>
    <p:sldId id="996" r:id="rId20"/>
    <p:sldId id="1006" r:id="rId21"/>
    <p:sldId id="997" r:id="rId22"/>
    <p:sldId id="999" r:id="rId23"/>
    <p:sldId id="1106" r:id="rId24"/>
    <p:sldId id="1202" r:id="rId25"/>
    <p:sldId id="1005" r:id="rId26"/>
    <p:sldId id="1053" r:id="rId27"/>
    <p:sldId id="1082" r:id="rId28"/>
    <p:sldId id="1029" r:id="rId29"/>
    <p:sldId id="1032" r:id="rId30"/>
    <p:sldId id="1035" r:id="rId31"/>
    <p:sldId id="1201" r:id="rId32"/>
    <p:sldId id="1069" r:id="rId33"/>
  </p:sldIdLst>
  <p:sldSz cx="9144000" cy="6858000" type="screen4x3"/>
  <p:notesSz cx="7302500" cy="9588500"/>
  <p:defaultTextStyle>
    <a:defPPr>
      <a:defRPr lang="en-US"/>
    </a:defPPr>
    <a:lvl1pPr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p:defaultTextStyle>
  <p:extLst>
    <p:ext uri="{521415D9-36F7-43E2-AB2F-B90AF26B5E84}">
      <p14:sectionLst xmlns:p14="http://schemas.microsoft.com/office/powerpoint/2010/main">
        <p14:section name="Default Section" id="{A40789CF-04C3-4F9F-B261-665585167B4D}">
          <p14:sldIdLst>
            <p14:sldId id="314"/>
            <p14:sldId id="1208"/>
            <p14:sldId id="1209"/>
            <p14:sldId id="1119"/>
            <p14:sldId id="1203"/>
            <p14:sldId id="994"/>
            <p14:sldId id="1062"/>
            <p14:sldId id="1003"/>
            <p14:sldId id="948"/>
            <p14:sldId id="1210"/>
            <p14:sldId id="1026"/>
            <p14:sldId id="1025"/>
            <p14:sldId id="1061"/>
            <p14:sldId id="1095"/>
            <p14:sldId id="998"/>
            <p14:sldId id="1024"/>
            <p14:sldId id="1092"/>
            <p14:sldId id="1023"/>
            <p14:sldId id="996"/>
            <p14:sldId id="1006"/>
            <p14:sldId id="997"/>
            <p14:sldId id="999"/>
            <p14:sldId id="1106"/>
            <p14:sldId id="1202"/>
            <p14:sldId id="1005"/>
            <p14:sldId id="1053"/>
            <p14:sldId id="1082"/>
            <p14:sldId id="1029"/>
            <p14:sldId id="1032"/>
            <p14:sldId id="1035"/>
            <p14:sldId id="1201"/>
            <p14:sldId id="1069"/>
          </p14:sldIdLst>
        </p14:section>
        <p14:section name="Untitled Section" id="{F0775640-F074-4B4C-9F63-5684BD74D745}">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20">
          <p15:clr>
            <a:srgbClr val="A4A3A4"/>
          </p15:clr>
        </p15:guide>
        <p15:guide id="2" pos="230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3399FF"/>
    <a:srgbClr val="00487E"/>
    <a:srgbClr val="00589A"/>
    <a:srgbClr val="0067B4"/>
    <a:srgbClr val="0075CC"/>
    <a:srgbClr val="CCFF99"/>
    <a:srgbClr val="008080"/>
    <a:srgbClr val="0099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8" autoAdjust="0"/>
    <p:restoredTop sz="96433" autoAdjust="0"/>
  </p:normalViewPr>
  <p:slideViewPr>
    <p:cSldViewPr snapToGrid="0">
      <p:cViewPr varScale="1">
        <p:scale>
          <a:sx n="105" d="100"/>
          <a:sy n="105" d="100"/>
        </p:scale>
        <p:origin x="528" y="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26490"/>
    </p:cViewPr>
  </p:sorterViewPr>
  <p:notesViewPr>
    <p:cSldViewPr snapToGrid="0">
      <p:cViewPr varScale="1">
        <p:scale>
          <a:sx n="74" d="100"/>
          <a:sy n="74" d="100"/>
        </p:scale>
        <p:origin x="1893" y="45"/>
      </p:cViewPr>
      <p:guideLst>
        <p:guide orient="horz" pos="3020"/>
        <p:guide pos="230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2" name="Rectangle 2"/>
          <p:cNvSpPr>
            <a:spLocks noGrp="1" noChangeArrowheads="1"/>
          </p:cNvSpPr>
          <p:nvPr>
            <p:ph type="hdr" sz="quarter"/>
          </p:nvPr>
        </p:nvSpPr>
        <p:spPr bwMode="auto">
          <a:xfrm>
            <a:off x="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l">
              <a:defRPr sz="1200" smtClean="0"/>
            </a:lvl1pPr>
          </a:lstStyle>
          <a:p>
            <a:pPr>
              <a:defRPr/>
            </a:pPr>
            <a:endParaRPr lang="en-US" altLang="en-US"/>
          </a:p>
        </p:txBody>
      </p:sp>
      <p:sp>
        <p:nvSpPr>
          <p:cNvPr id="46083" name="Rectangle 3"/>
          <p:cNvSpPr>
            <a:spLocks noGrp="1" noChangeArrowheads="1"/>
          </p:cNvSpPr>
          <p:nvPr>
            <p:ph type="dt" sz="quarter" idx="1"/>
          </p:nvPr>
        </p:nvSpPr>
        <p:spPr bwMode="auto">
          <a:xfrm>
            <a:off x="411480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r">
              <a:defRPr sz="1200" smtClean="0"/>
            </a:lvl1pPr>
          </a:lstStyle>
          <a:p>
            <a:pPr>
              <a:defRPr/>
            </a:pPr>
            <a:endParaRPr lang="en-US" altLang="en-US"/>
          </a:p>
        </p:txBody>
      </p:sp>
      <p:sp>
        <p:nvSpPr>
          <p:cNvPr id="46084" name="Rectangle 4"/>
          <p:cNvSpPr>
            <a:spLocks noGrp="1" noChangeArrowheads="1"/>
          </p:cNvSpPr>
          <p:nvPr>
            <p:ph type="ftr" sz="quarter" idx="2"/>
          </p:nvPr>
        </p:nvSpPr>
        <p:spPr bwMode="auto">
          <a:xfrm>
            <a:off x="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l">
              <a:defRPr sz="1200" smtClean="0"/>
            </a:lvl1pPr>
          </a:lstStyle>
          <a:p>
            <a:pPr>
              <a:defRPr/>
            </a:pPr>
            <a:endParaRPr lang="en-US" altLang="en-US"/>
          </a:p>
        </p:txBody>
      </p:sp>
      <p:sp>
        <p:nvSpPr>
          <p:cNvPr id="46085" name="Rectangle 5"/>
          <p:cNvSpPr>
            <a:spLocks noGrp="1" noChangeArrowheads="1"/>
          </p:cNvSpPr>
          <p:nvPr>
            <p:ph type="sldNum" sz="quarter" idx="3"/>
          </p:nvPr>
        </p:nvSpPr>
        <p:spPr bwMode="auto">
          <a:xfrm>
            <a:off x="411480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r">
              <a:defRPr sz="1200" smtClean="0"/>
            </a:lvl1pPr>
          </a:lstStyle>
          <a:p>
            <a:pPr>
              <a:defRPr/>
            </a:pPr>
            <a:fld id="{085AE3E6-3B06-4DEE-8B65-79A38B662D6E}" type="slidenum">
              <a:rPr lang="en-US" altLang="en-US"/>
              <a:pPr>
                <a:defRPr/>
              </a:pPr>
              <a:t>‹#›</a:t>
            </a:fld>
            <a:endParaRPr lang="en-US" altLang="en-US"/>
          </a:p>
        </p:txBody>
      </p:sp>
    </p:spTree>
    <p:extLst>
      <p:ext uri="{BB962C8B-B14F-4D97-AF65-F5344CB8AC3E}">
        <p14:creationId xmlns:p14="http://schemas.microsoft.com/office/powerpoint/2010/main" val="40646287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47" name="Rectangle 3"/>
          <p:cNvSpPr>
            <a:spLocks noGrp="1" noChangeArrowheads="1"/>
          </p:cNvSpPr>
          <p:nvPr>
            <p:ph type="dt" idx="1"/>
          </p:nvPr>
        </p:nvSpPr>
        <p:spPr bwMode="auto">
          <a:xfrm>
            <a:off x="4138613" y="0"/>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r" defTabSz="965200">
              <a:defRPr sz="1300" smtClean="0">
                <a:latin typeface="Times New Roman" panose="02020603050405020304" pitchFamily="18" charset="0"/>
              </a:defRPr>
            </a:lvl1pPr>
          </a:lstStyle>
          <a:p>
            <a:pPr>
              <a:defRPr/>
            </a:pPr>
            <a:endParaRPr lang="en-US" altLang="en-US"/>
          </a:p>
        </p:txBody>
      </p:sp>
      <p:sp>
        <p:nvSpPr>
          <p:cNvPr id="3076" name="Rectangle 4"/>
          <p:cNvSpPr>
            <a:spLocks noGrp="1" noRot="1" noChangeAspect="1" noChangeArrowheads="1" noTextEdit="1"/>
          </p:cNvSpPr>
          <p:nvPr>
            <p:ph type="sldImg" idx="2"/>
          </p:nvPr>
        </p:nvSpPr>
        <p:spPr bwMode="auto">
          <a:xfrm>
            <a:off x="1254125" y="719138"/>
            <a:ext cx="4794250" cy="3595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6149" name="Rectangle 5"/>
          <p:cNvSpPr>
            <a:spLocks noGrp="1" noChangeArrowheads="1"/>
          </p:cNvSpPr>
          <p:nvPr>
            <p:ph type="body" sz="quarter" idx="3"/>
          </p:nvPr>
        </p:nvSpPr>
        <p:spPr bwMode="auto">
          <a:xfrm>
            <a:off x="973138" y="4554538"/>
            <a:ext cx="5356225" cy="43148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6150" name="Rectangle 6"/>
          <p:cNvSpPr>
            <a:spLocks noGrp="1" noChangeArrowheads="1"/>
          </p:cNvSpPr>
          <p:nvPr>
            <p:ph type="ftr" sz="quarter" idx="4"/>
          </p:nvPr>
        </p:nvSpPr>
        <p:spPr bwMode="auto">
          <a:xfrm>
            <a:off x="0" y="9109075"/>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51" name="Rectangle 7"/>
          <p:cNvSpPr>
            <a:spLocks noGrp="1" noChangeArrowheads="1"/>
          </p:cNvSpPr>
          <p:nvPr>
            <p:ph type="sldNum" sz="quarter" idx="5"/>
          </p:nvPr>
        </p:nvSpPr>
        <p:spPr bwMode="auto">
          <a:xfrm>
            <a:off x="4138613" y="9109075"/>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r" defTabSz="965200">
              <a:defRPr sz="1300" smtClean="0">
                <a:latin typeface="Times New Roman" panose="02020603050405020304" pitchFamily="18" charset="0"/>
              </a:defRPr>
            </a:lvl1pPr>
          </a:lstStyle>
          <a:p>
            <a:pPr>
              <a:defRPr/>
            </a:pPr>
            <a:fld id="{91D68F69-EA38-4BF2-AACB-9A80CFE5F833}" type="slidenum">
              <a:rPr lang="en-US" altLang="en-US"/>
              <a:pPr>
                <a:defRPr/>
              </a:pPr>
              <a:t>‹#›</a:t>
            </a:fld>
            <a:endParaRPr lang="en-US" altLang="en-US"/>
          </a:p>
        </p:txBody>
      </p:sp>
    </p:spTree>
    <p:extLst>
      <p:ext uri="{BB962C8B-B14F-4D97-AF65-F5344CB8AC3E}">
        <p14:creationId xmlns:p14="http://schemas.microsoft.com/office/powerpoint/2010/main" val="170480367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white">
          <a:xfrm>
            <a:off x="0" y="0"/>
            <a:ext cx="9144000" cy="2540000"/>
          </a:xfrm>
          <a:prstGeom prst="rect">
            <a:avLst/>
          </a:prstGeom>
          <a:gradFill rotWithShape="0">
            <a:gsLst>
              <a:gs pos="0">
                <a:schemeClr val="hlink"/>
              </a:gs>
              <a:gs pos="100000">
                <a:schemeClr val="bg2"/>
              </a:gs>
            </a:gsLst>
            <a:lin ang="540000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5" name="Rectangle 3"/>
          <p:cNvSpPr>
            <a:spLocks noChangeArrowheads="1"/>
          </p:cNvSpPr>
          <p:nvPr/>
        </p:nvSpPr>
        <p:spPr bwMode="white">
          <a:xfrm>
            <a:off x="0" y="2540000"/>
            <a:ext cx="9144000" cy="4318000"/>
          </a:xfrm>
          <a:prstGeom prst="rect">
            <a:avLst/>
          </a:prstGeom>
          <a:gradFill rotWithShape="0">
            <a:gsLst>
              <a:gs pos="0">
                <a:schemeClr val="bg2"/>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6" name="Rectangle 4"/>
          <p:cNvSpPr>
            <a:spLocks noChangeArrowheads="1"/>
          </p:cNvSpPr>
          <p:nvPr/>
        </p:nvSpPr>
        <p:spPr bwMode="ltGray">
          <a:xfrm flipV="1">
            <a:off x="0" y="2595563"/>
            <a:ext cx="6816725" cy="254000"/>
          </a:xfrm>
          <a:prstGeom prst="rect">
            <a:avLst/>
          </a:prstGeom>
          <a:gradFill rotWithShape="0">
            <a:gsLst>
              <a:gs pos="0">
                <a:schemeClr val="hlink"/>
              </a:gs>
              <a:gs pos="100000">
                <a:schemeClr val="bg2"/>
              </a:gs>
            </a:gsLst>
            <a:lin ang="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33797" name="Rectangle 5"/>
          <p:cNvSpPr>
            <a:spLocks noGrp="1" noChangeArrowheads="1"/>
          </p:cNvSpPr>
          <p:nvPr>
            <p:ph type="ctrTitle"/>
          </p:nvPr>
        </p:nvSpPr>
        <p:spPr>
          <a:xfrm>
            <a:off x="1179513" y="182563"/>
            <a:ext cx="7772400" cy="706437"/>
          </a:xfrm>
          <a:extLst>
            <a:ext uri="{AF507438-7753-43E0-B8FC-AC1667EBCBE1}">
              <a14:hiddenEffects xmlns:a14="http://schemas.microsoft.com/office/drawing/2010/main">
                <a:effectLst>
                  <a:outerShdw dist="35921" dir="2700000" algn="ctr" rotWithShape="0">
                    <a:schemeClr val="tx1"/>
                  </a:outerShdw>
                </a:effectLst>
              </a14:hiddenEffects>
            </a:ext>
          </a:extLst>
        </p:spPr>
        <p:txBody>
          <a:bodyPr/>
          <a:lstStyle>
            <a:lvl1pPr>
              <a:defRPr sz="2000" b="0">
                <a:latin typeface="Helvetica-Narrow" pitchFamily="34" charset="0"/>
              </a:defRPr>
            </a:lvl1pPr>
          </a:lstStyle>
          <a:p>
            <a:pPr lvl="0"/>
            <a:r>
              <a:rPr lang="en-US" altLang="en-US" noProof="0"/>
              <a:t>Click to edit Master title style</a:t>
            </a:r>
          </a:p>
        </p:txBody>
      </p:sp>
      <p:sp>
        <p:nvSpPr>
          <p:cNvPr id="33798" name="Rectangle 6"/>
          <p:cNvSpPr>
            <a:spLocks noGrp="1" noChangeArrowheads="1"/>
          </p:cNvSpPr>
          <p:nvPr>
            <p:ph type="subTitle" idx="1"/>
          </p:nvPr>
        </p:nvSpPr>
        <p:spPr>
          <a:xfrm>
            <a:off x="1371600" y="3886200"/>
            <a:ext cx="6400800" cy="1752600"/>
          </a:xfrm>
        </p:spPr>
        <p:txBody>
          <a:bodyPr/>
          <a:lstStyle>
            <a:lvl1pPr marL="0" indent="0">
              <a:buFont typeface="Monotype Sorts" pitchFamily="2" charset="2"/>
              <a:buNone/>
              <a:defRPr/>
            </a:lvl1pPr>
          </a:lstStyle>
          <a:p>
            <a:pPr lvl="0"/>
            <a:r>
              <a:rPr lang="en-US" altLang="en-US" noProof="0"/>
              <a:t>Click to edit Master subtitle style</a:t>
            </a:r>
          </a:p>
        </p:txBody>
      </p:sp>
      <p:sp>
        <p:nvSpPr>
          <p:cNvPr id="7" name="Rectangle 7"/>
          <p:cNvSpPr>
            <a:spLocks noGrp="1" noChangeArrowheads="1"/>
          </p:cNvSpPr>
          <p:nvPr>
            <p:ph type="dt" sz="half" idx="10"/>
          </p:nvPr>
        </p:nvSpPr>
        <p:spPr bwMode="auto">
          <a:xfrm>
            <a:off x="6858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l">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8" name="Rectangle 8"/>
          <p:cNvSpPr>
            <a:spLocks noGrp="1" noChangeArrowheads="1"/>
          </p:cNvSpPr>
          <p:nvPr>
            <p:ph type="ftr" sz="quarter" idx="11"/>
          </p:nvPr>
        </p:nvSpPr>
        <p:spPr>
          <a:xfrm>
            <a:off x="3124200" y="6248400"/>
            <a:ext cx="2895600" cy="457200"/>
          </a:xfrm>
        </p:spPr>
        <p:txBody>
          <a:bodyPr/>
          <a:lstStyle>
            <a:lvl1pPr algn="ctr">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9" name="Rectangle 9"/>
          <p:cNvSpPr>
            <a:spLocks noGrp="1" noChangeArrowheads="1"/>
          </p:cNvSpPr>
          <p:nvPr>
            <p:ph type="sldNum" sz="quarter" idx="12"/>
          </p:nvPr>
        </p:nvSpPr>
        <p:spPr bwMode="auto">
          <a:xfrm>
            <a:off x="65532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r">
              <a:spcBef>
                <a:spcPct val="50000"/>
              </a:spcBef>
              <a:defRPr sz="1400" smtClean="0">
                <a:solidFill>
                  <a:srgbClr val="660066"/>
                </a:solidFill>
                <a:latin typeface="Impact" panose="020B0806030902050204" pitchFamily="34" charset="0"/>
              </a:defRPr>
            </a:lvl1pPr>
          </a:lstStyle>
          <a:p>
            <a:pPr>
              <a:defRPr/>
            </a:pPr>
            <a:fld id="{23E998F6-3482-401C-B7FE-C90059762FA7}" type="slidenum">
              <a:rPr lang="en-US" altLang="en-US"/>
              <a:pPr>
                <a:defRPr/>
              </a:pPr>
              <a:t>‹#›</a:t>
            </a:fld>
            <a:endParaRPr lang="en-US" altLang="en-US"/>
          </a:p>
        </p:txBody>
      </p:sp>
    </p:spTree>
    <p:extLst>
      <p:ext uri="{BB962C8B-B14F-4D97-AF65-F5344CB8AC3E}">
        <p14:creationId xmlns:p14="http://schemas.microsoft.com/office/powerpoint/2010/main" val="301544405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dirty="0"/>
              <a:t>WEB</a:t>
            </a:r>
          </a:p>
        </p:txBody>
      </p:sp>
    </p:spTree>
    <p:extLst>
      <p:ext uri="{BB962C8B-B14F-4D97-AF65-F5344CB8AC3E}">
        <p14:creationId xmlns:p14="http://schemas.microsoft.com/office/powerpoint/2010/main" val="2259016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8277852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1047750" y="1724025"/>
            <a:ext cx="3438525"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38675" y="1724025"/>
            <a:ext cx="3438525"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966181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1293133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605257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4222065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8146412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593714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357622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72275" y="0"/>
            <a:ext cx="2171700" cy="58388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257175" y="0"/>
            <a:ext cx="6362700" cy="58388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3115371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ChangeArrowheads="1"/>
          </p:cNvSpPr>
          <p:nvPr/>
        </p:nvSpPr>
        <p:spPr bwMode="auto">
          <a:xfrm>
            <a:off x="0" y="0"/>
            <a:ext cx="9144000" cy="6858000"/>
          </a:xfrm>
          <a:prstGeom prst="rect">
            <a:avLst/>
          </a:prstGeom>
          <a:gradFill rotWithShape="0">
            <a:gsLst>
              <a:gs pos="0">
                <a:srgbClr val="99CCFF"/>
              </a:gs>
              <a:gs pos="100000">
                <a:schemeClr val="bg2"/>
              </a:gs>
            </a:gsLst>
            <a:lin ang="540000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1027" name="Rectangle 3"/>
          <p:cNvSpPr>
            <a:spLocks noGrp="1" noChangeArrowheads="1"/>
          </p:cNvSpPr>
          <p:nvPr>
            <p:ph type="title"/>
          </p:nvPr>
        </p:nvSpPr>
        <p:spPr bwMode="auto">
          <a:xfrm>
            <a:off x="257175" y="0"/>
            <a:ext cx="8686800" cy="844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8" name="Rectangle 69"/>
          <p:cNvSpPr>
            <a:spLocks noChangeArrowheads="1"/>
          </p:cNvSpPr>
          <p:nvPr/>
        </p:nvSpPr>
        <p:spPr bwMode="auto">
          <a:xfrm>
            <a:off x="7934325" y="6537325"/>
            <a:ext cx="1209675"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r>
              <a:rPr lang="en-US" altLang="en-US" sz="1000"/>
              <a:t>Mike Dacey</a:t>
            </a:r>
            <a:endParaRPr lang="en-US" altLang="en-US" sz="1400">
              <a:latin typeface="Times New Roman" panose="02020603050405020304" pitchFamily="18" charset="0"/>
            </a:endParaRPr>
          </a:p>
        </p:txBody>
      </p:sp>
      <p:sp>
        <p:nvSpPr>
          <p:cNvPr id="1029" name="Text Box 70"/>
          <p:cNvSpPr txBox="1">
            <a:spLocks noChangeArrowheads="1"/>
          </p:cNvSpPr>
          <p:nvPr/>
        </p:nvSpPr>
        <p:spPr bwMode="auto">
          <a:xfrm>
            <a:off x="4268788" y="6546850"/>
            <a:ext cx="339725" cy="2444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spcBef>
                <a:spcPct val="50000"/>
              </a:spcBef>
            </a:pPr>
            <a:fld id="{A8AD1263-4F9C-453B-B47E-27E02C13953D}" type="slidenum">
              <a:rPr lang="en-US" altLang="en-US" sz="1000"/>
              <a:pPr>
                <a:spcBef>
                  <a:spcPct val="50000"/>
                </a:spcBef>
              </a:pPr>
              <a:t>‹#›</a:t>
            </a:fld>
            <a:endParaRPr lang="en-US" altLang="en-US" sz="1000"/>
          </a:p>
        </p:txBody>
      </p:sp>
      <p:sp>
        <p:nvSpPr>
          <p:cNvPr id="32923" name="Rectangle 155"/>
          <p:cNvSpPr>
            <a:spLocks noGrp="1" noChangeArrowheads="1"/>
          </p:cNvSpPr>
          <p:nvPr>
            <p:ph type="ftr" sz="quarter" idx="3"/>
          </p:nvPr>
        </p:nvSpPr>
        <p:spPr bwMode="auto">
          <a:xfrm>
            <a:off x="79375" y="6537325"/>
            <a:ext cx="28956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000" smtClean="0"/>
            </a:lvl1pPr>
          </a:lstStyle>
          <a:p>
            <a:pPr>
              <a:defRPr/>
            </a:pPr>
            <a:r>
              <a:rPr lang="en-US" altLang="en-US" dirty="0"/>
              <a:t>WEB</a:t>
            </a:r>
          </a:p>
        </p:txBody>
      </p:sp>
      <p:sp>
        <p:nvSpPr>
          <p:cNvPr id="1031" name="Freeform 233"/>
          <p:cNvSpPr>
            <a:spLocks/>
          </p:cNvSpPr>
          <p:nvPr/>
        </p:nvSpPr>
        <p:spPr bwMode="auto">
          <a:xfrm>
            <a:off x="930275" y="1852613"/>
            <a:ext cx="34925" cy="17462"/>
          </a:xfrm>
          <a:custGeom>
            <a:avLst/>
            <a:gdLst>
              <a:gd name="T0" fmla="*/ 9284 w 79"/>
              <a:gd name="T1" fmla="*/ 14451 h 29"/>
              <a:gd name="T2" fmla="*/ 11494 w 79"/>
              <a:gd name="T3" fmla="*/ 15053 h 29"/>
              <a:gd name="T4" fmla="*/ 15031 w 79"/>
              <a:gd name="T5" fmla="*/ 15656 h 29"/>
              <a:gd name="T6" fmla="*/ 18568 w 79"/>
              <a:gd name="T7" fmla="*/ 16258 h 29"/>
              <a:gd name="T8" fmla="*/ 22547 w 79"/>
              <a:gd name="T9" fmla="*/ 16860 h 29"/>
              <a:gd name="T10" fmla="*/ 26083 w 79"/>
              <a:gd name="T11" fmla="*/ 17462 h 29"/>
              <a:gd name="T12" fmla="*/ 30062 w 79"/>
              <a:gd name="T13" fmla="*/ 17462 h 29"/>
              <a:gd name="T14" fmla="*/ 31830 w 79"/>
              <a:gd name="T15" fmla="*/ 17462 h 29"/>
              <a:gd name="T16" fmla="*/ 33599 w 79"/>
              <a:gd name="T17" fmla="*/ 16258 h 29"/>
              <a:gd name="T18" fmla="*/ 34483 w 79"/>
              <a:gd name="T19" fmla="*/ 13849 h 29"/>
              <a:gd name="T20" fmla="*/ 34925 w 79"/>
              <a:gd name="T21" fmla="*/ 11441 h 29"/>
              <a:gd name="T22" fmla="*/ 34925 w 79"/>
              <a:gd name="T23" fmla="*/ 9634 h 29"/>
              <a:gd name="T24" fmla="*/ 34925 w 79"/>
              <a:gd name="T25" fmla="*/ 9032 h 29"/>
              <a:gd name="T26" fmla="*/ 32715 w 79"/>
              <a:gd name="T27" fmla="*/ 7828 h 29"/>
              <a:gd name="T28" fmla="*/ 28736 w 79"/>
              <a:gd name="T29" fmla="*/ 6624 h 29"/>
              <a:gd name="T30" fmla="*/ 24315 w 79"/>
              <a:gd name="T31" fmla="*/ 5419 h 29"/>
              <a:gd name="T32" fmla="*/ 20778 w 79"/>
              <a:gd name="T33" fmla="*/ 3613 h 29"/>
              <a:gd name="T34" fmla="*/ 17684 w 79"/>
              <a:gd name="T35" fmla="*/ 1806 h 29"/>
              <a:gd name="T36" fmla="*/ 13705 w 79"/>
              <a:gd name="T37" fmla="*/ 602 h 29"/>
              <a:gd name="T38" fmla="*/ 9284 w 79"/>
              <a:gd name="T39" fmla="*/ 0 h 29"/>
              <a:gd name="T40" fmla="*/ 6631 w 79"/>
              <a:gd name="T41" fmla="*/ 1204 h 29"/>
              <a:gd name="T42" fmla="*/ 3979 w 79"/>
              <a:gd name="T43" fmla="*/ 4817 h 29"/>
              <a:gd name="T44" fmla="*/ 1326 w 79"/>
              <a:gd name="T45" fmla="*/ 7828 h 29"/>
              <a:gd name="T46" fmla="*/ 0 w 79"/>
              <a:gd name="T47" fmla="*/ 10838 h 29"/>
              <a:gd name="T48" fmla="*/ 442 w 79"/>
              <a:gd name="T49" fmla="*/ 12645 h 29"/>
              <a:gd name="T50" fmla="*/ 2210 w 79"/>
              <a:gd name="T51" fmla="*/ 13849 h 29"/>
              <a:gd name="T52" fmla="*/ 4863 w 79"/>
              <a:gd name="T53" fmla="*/ 13849 h 29"/>
              <a:gd name="T54" fmla="*/ 7516 w 79"/>
              <a:gd name="T55" fmla="*/ 14451 h 29"/>
              <a:gd name="T56" fmla="*/ 9284 w 79"/>
              <a:gd name="T57" fmla="*/ 14451 h 29"/>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79" h="29">
                <a:moveTo>
                  <a:pt x="21" y="24"/>
                </a:moveTo>
                <a:lnTo>
                  <a:pt x="26" y="25"/>
                </a:lnTo>
                <a:lnTo>
                  <a:pt x="34" y="26"/>
                </a:lnTo>
                <a:lnTo>
                  <a:pt x="42" y="27"/>
                </a:lnTo>
                <a:lnTo>
                  <a:pt x="51" y="28"/>
                </a:lnTo>
                <a:lnTo>
                  <a:pt x="59" y="29"/>
                </a:lnTo>
                <a:lnTo>
                  <a:pt x="68" y="29"/>
                </a:lnTo>
                <a:lnTo>
                  <a:pt x="72" y="29"/>
                </a:lnTo>
                <a:lnTo>
                  <a:pt x="76" y="27"/>
                </a:lnTo>
                <a:lnTo>
                  <a:pt x="78" y="23"/>
                </a:lnTo>
                <a:lnTo>
                  <a:pt x="79" y="19"/>
                </a:lnTo>
                <a:lnTo>
                  <a:pt x="79" y="16"/>
                </a:lnTo>
                <a:lnTo>
                  <a:pt x="79" y="15"/>
                </a:lnTo>
                <a:lnTo>
                  <a:pt x="74" y="13"/>
                </a:lnTo>
                <a:lnTo>
                  <a:pt x="65" y="11"/>
                </a:lnTo>
                <a:lnTo>
                  <a:pt x="55" y="9"/>
                </a:lnTo>
                <a:lnTo>
                  <a:pt x="47" y="6"/>
                </a:ln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close/>
              </a:path>
            </a:pathLst>
          </a:custGeom>
          <a:solidFill>
            <a:srgbClr val="284C7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2" name="Freeform 234"/>
          <p:cNvSpPr>
            <a:spLocks/>
          </p:cNvSpPr>
          <p:nvPr/>
        </p:nvSpPr>
        <p:spPr bwMode="auto">
          <a:xfrm>
            <a:off x="930275" y="1852613"/>
            <a:ext cx="28575" cy="17462"/>
          </a:xfrm>
          <a:custGeom>
            <a:avLst/>
            <a:gdLst>
              <a:gd name="T0" fmla="*/ 20985 w 64"/>
              <a:gd name="T1" fmla="*/ 3880 h 27"/>
              <a:gd name="T2" fmla="*/ 17859 w 64"/>
              <a:gd name="T3" fmla="*/ 1940 h 27"/>
              <a:gd name="T4" fmla="*/ 13841 w 64"/>
              <a:gd name="T5" fmla="*/ 647 h 27"/>
              <a:gd name="T6" fmla="*/ 9376 w 64"/>
              <a:gd name="T7" fmla="*/ 0 h 27"/>
              <a:gd name="T8" fmla="*/ 6697 w 64"/>
              <a:gd name="T9" fmla="*/ 1293 h 27"/>
              <a:gd name="T10" fmla="*/ 4018 w 64"/>
              <a:gd name="T11" fmla="*/ 5174 h 27"/>
              <a:gd name="T12" fmla="*/ 1339 w 64"/>
              <a:gd name="T13" fmla="*/ 8408 h 27"/>
              <a:gd name="T14" fmla="*/ 0 w 64"/>
              <a:gd name="T15" fmla="*/ 11641 h 27"/>
              <a:gd name="T16" fmla="*/ 446 w 64"/>
              <a:gd name="T17" fmla="*/ 13582 h 27"/>
              <a:gd name="T18" fmla="*/ 2232 w 64"/>
              <a:gd name="T19" fmla="*/ 14875 h 27"/>
              <a:gd name="T20" fmla="*/ 4911 w 64"/>
              <a:gd name="T21" fmla="*/ 14875 h 27"/>
              <a:gd name="T22" fmla="*/ 7590 w 64"/>
              <a:gd name="T23" fmla="*/ 15522 h 27"/>
              <a:gd name="T24" fmla="*/ 9376 w 64"/>
              <a:gd name="T25" fmla="*/ 15522 h 27"/>
              <a:gd name="T26" fmla="*/ 11609 w 64"/>
              <a:gd name="T27" fmla="*/ 16169 h 27"/>
              <a:gd name="T28" fmla="*/ 14288 w 64"/>
              <a:gd name="T29" fmla="*/ 16815 h 27"/>
              <a:gd name="T30" fmla="*/ 17413 w 64"/>
              <a:gd name="T31" fmla="*/ 16815 h 27"/>
              <a:gd name="T32" fmla="*/ 20538 w 64"/>
              <a:gd name="T33" fmla="*/ 17462 h 27"/>
              <a:gd name="T34" fmla="*/ 22771 w 64"/>
              <a:gd name="T35" fmla="*/ 17462 h 27"/>
              <a:gd name="T36" fmla="*/ 25450 w 64"/>
              <a:gd name="T37" fmla="*/ 16815 h 27"/>
              <a:gd name="T38" fmla="*/ 27682 w 64"/>
              <a:gd name="T39" fmla="*/ 16815 h 27"/>
              <a:gd name="T40" fmla="*/ 28575 w 64"/>
              <a:gd name="T41" fmla="*/ 15522 h 27"/>
              <a:gd name="T42" fmla="*/ 28575 w 64"/>
              <a:gd name="T43" fmla="*/ 13582 h 27"/>
              <a:gd name="T44" fmla="*/ 28129 w 64"/>
              <a:gd name="T45" fmla="*/ 10995 h 27"/>
              <a:gd name="T46" fmla="*/ 25450 w 64"/>
              <a:gd name="T47" fmla="*/ 7114 h 27"/>
              <a:gd name="T48" fmla="*/ 20985 w 64"/>
              <a:gd name="T49" fmla="*/ 3880 h 2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64" h="27">
                <a:moveTo>
                  <a:pt x="47" y="6"/>
                </a:move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lnTo>
                  <a:pt x="26" y="25"/>
                </a:lnTo>
                <a:lnTo>
                  <a:pt x="32" y="26"/>
                </a:lnTo>
                <a:lnTo>
                  <a:pt x="39" y="26"/>
                </a:lnTo>
                <a:lnTo>
                  <a:pt x="46" y="27"/>
                </a:lnTo>
                <a:lnTo>
                  <a:pt x="51" y="27"/>
                </a:lnTo>
                <a:lnTo>
                  <a:pt x="57" y="26"/>
                </a:lnTo>
                <a:lnTo>
                  <a:pt x="62" y="26"/>
                </a:lnTo>
                <a:lnTo>
                  <a:pt x="64" y="24"/>
                </a:lnTo>
                <a:lnTo>
                  <a:pt x="64" y="21"/>
                </a:lnTo>
                <a:lnTo>
                  <a:pt x="63" y="17"/>
                </a:lnTo>
                <a:lnTo>
                  <a:pt x="57" y="11"/>
                </a:lnTo>
                <a:lnTo>
                  <a:pt x="47" y="6"/>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3" name="Freeform 235"/>
          <p:cNvSpPr>
            <a:spLocks/>
          </p:cNvSpPr>
          <p:nvPr/>
        </p:nvSpPr>
        <p:spPr bwMode="auto">
          <a:xfrm>
            <a:off x="1485900" y="1817688"/>
            <a:ext cx="44450" cy="30162"/>
          </a:xfrm>
          <a:custGeom>
            <a:avLst/>
            <a:gdLst>
              <a:gd name="T0" fmla="*/ 35387 w 103"/>
              <a:gd name="T1" fmla="*/ 29593 h 53"/>
              <a:gd name="T2" fmla="*/ 34093 w 103"/>
              <a:gd name="T3" fmla="*/ 30162 h 53"/>
              <a:gd name="T4" fmla="*/ 31503 w 103"/>
              <a:gd name="T5" fmla="*/ 29593 h 53"/>
              <a:gd name="T6" fmla="*/ 27619 w 103"/>
              <a:gd name="T7" fmla="*/ 29024 h 53"/>
              <a:gd name="T8" fmla="*/ 22872 w 103"/>
              <a:gd name="T9" fmla="*/ 28455 h 53"/>
              <a:gd name="T10" fmla="*/ 18557 w 103"/>
              <a:gd name="T11" fmla="*/ 27317 h 53"/>
              <a:gd name="T12" fmla="*/ 14673 w 103"/>
              <a:gd name="T13" fmla="*/ 25609 h 53"/>
              <a:gd name="T14" fmla="*/ 11652 w 103"/>
              <a:gd name="T15" fmla="*/ 24471 h 53"/>
              <a:gd name="T16" fmla="*/ 9494 w 103"/>
              <a:gd name="T17" fmla="*/ 23333 h 53"/>
              <a:gd name="T18" fmla="*/ 7768 w 103"/>
              <a:gd name="T19" fmla="*/ 21626 h 53"/>
              <a:gd name="T20" fmla="*/ 6042 w 103"/>
              <a:gd name="T21" fmla="*/ 20487 h 53"/>
              <a:gd name="T22" fmla="*/ 3452 w 103"/>
              <a:gd name="T23" fmla="*/ 20487 h 53"/>
              <a:gd name="T24" fmla="*/ 0 w 103"/>
              <a:gd name="T25" fmla="*/ 20487 h 53"/>
              <a:gd name="T26" fmla="*/ 2158 w 103"/>
              <a:gd name="T27" fmla="*/ 19349 h 53"/>
              <a:gd name="T28" fmla="*/ 4316 w 103"/>
              <a:gd name="T29" fmla="*/ 17642 h 53"/>
              <a:gd name="T30" fmla="*/ 5610 w 103"/>
              <a:gd name="T31" fmla="*/ 15935 h 53"/>
              <a:gd name="T32" fmla="*/ 7768 w 103"/>
              <a:gd name="T33" fmla="*/ 13089 h 53"/>
              <a:gd name="T34" fmla="*/ 9494 w 103"/>
              <a:gd name="T35" fmla="*/ 10813 h 53"/>
              <a:gd name="T36" fmla="*/ 12083 w 103"/>
              <a:gd name="T37" fmla="*/ 7967 h 53"/>
              <a:gd name="T38" fmla="*/ 14241 w 103"/>
              <a:gd name="T39" fmla="*/ 5691 h 53"/>
              <a:gd name="T40" fmla="*/ 16399 w 103"/>
              <a:gd name="T41" fmla="*/ 2845 h 53"/>
              <a:gd name="T42" fmla="*/ 18988 w 103"/>
              <a:gd name="T43" fmla="*/ 569 h 53"/>
              <a:gd name="T44" fmla="*/ 22009 w 103"/>
              <a:gd name="T45" fmla="*/ 0 h 53"/>
              <a:gd name="T46" fmla="*/ 24599 w 103"/>
              <a:gd name="T47" fmla="*/ 0 h 53"/>
              <a:gd name="T48" fmla="*/ 27619 w 103"/>
              <a:gd name="T49" fmla="*/ 1707 h 53"/>
              <a:gd name="T50" fmla="*/ 30209 w 103"/>
              <a:gd name="T51" fmla="*/ 2845 h 53"/>
              <a:gd name="T52" fmla="*/ 32367 w 103"/>
              <a:gd name="T53" fmla="*/ 3984 h 53"/>
              <a:gd name="T54" fmla="*/ 34956 w 103"/>
              <a:gd name="T55" fmla="*/ 6260 h 53"/>
              <a:gd name="T56" fmla="*/ 37114 w 103"/>
              <a:gd name="T57" fmla="*/ 7967 h 53"/>
              <a:gd name="T58" fmla="*/ 40134 w 103"/>
              <a:gd name="T59" fmla="*/ 11382 h 53"/>
              <a:gd name="T60" fmla="*/ 42724 w 103"/>
              <a:gd name="T61" fmla="*/ 14796 h 53"/>
              <a:gd name="T62" fmla="*/ 44450 w 103"/>
              <a:gd name="T63" fmla="*/ 17073 h 53"/>
              <a:gd name="T64" fmla="*/ 42292 w 103"/>
              <a:gd name="T65" fmla="*/ 17642 h 53"/>
              <a:gd name="T66" fmla="*/ 38840 w 103"/>
              <a:gd name="T67" fmla="*/ 18780 h 53"/>
              <a:gd name="T68" fmla="*/ 36682 w 103"/>
              <a:gd name="T69" fmla="*/ 19918 h 53"/>
              <a:gd name="T70" fmla="*/ 35387 w 103"/>
              <a:gd name="T71" fmla="*/ 23902 h 53"/>
              <a:gd name="T72" fmla="*/ 35387 w 103"/>
              <a:gd name="T73" fmla="*/ 29593 h 5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103" h="53">
                <a:moveTo>
                  <a:pt x="82" y="52"/>
                </a:moveTo>
                <a:lnTo>
                  <a:pt x="79" y="53"/>
                </a:lnTo>
                <a:lnTo>
                  <a:pt x="73" y="52"/>
                </a:lnTo>
                <a:lnTo>
                  <a:pt x="64" y="51"/>
                </a:lnTo>
                <a:lnTo>
                  <a:pt x="53" y="50"/>
                </a:lnTo>
                <a:lnTo>
                  <a:pt x="43" y="48"/>
                </a:lnTo>
                <a:lnTo>
                  <a:pt x="34" y="45"/>
                </a:lnTo>
                <a:lnTo>
                  <a:pt x="27" y="43"/>
                </a:lnTo>
                <a:lnTo>
                  <a:pt x="22" y="41"/>
                </a:lnTo>
                <a:lnTo>
                  <a:pt x="18" y="38"/>
                </a:lnTo>
                <a:lnTo>
                  <a:pt x="14" y="36"/>
                </a:lnTo>
                <a:lnTo>
                  <a:pt x="8" y="36"/>
                </a:lnTo>
                <a:lnTo>
                  <a:pt x="0" y="36"/>
                </a:lnTo>
                <a:lnTo>
                  <a:pt x="5" y="34"/>
                </a:lnTo>
                <a:lnTo>
                  <a:pt x="10" y="31"/>
                </a:lnTo>
                <a:lnTo>
                  <a:pt x="13" y="28"/>
                </a:lnTo>
                <a:lnTo>
                  <a:pt x="18" y="23"/>
                </a:lnTo>
                <a:lnTo>
                  <a:pt x="22" y="19"/>
                </a:lnTo>
                <a:lnTo>
                  <a:pt x="28" y="14"/>
                </a:lnTo>
                <a:lnTo>
                  <a:pt x="33" y="10"/>
                </a:lnTo>
                <a:lnTo>
                  <a:pt x="38" y="5"/>
                </a:lnTo>
                <a:lnTo>
                  <a:pt x="44" y="1"/>
                </a:lnTo>
                <a:lnTo>
                  <a:pt x="51" y="0"/>
                </a:lnTo>
                <a:lnTo>
                  <a:pt x="57" y="0"/>
                </a:lnTo>
                <a:lnTo>
                  <a:pt x="64" y="3"/>
                </a:lnTo>
                <a:lnTo>
                  <a:pt x="70" y="5"/>
                </a:lnTo>
                <a:lnTo>
                  <a:pt x="75" y="7"/>
                </a:lnTo>
                <a:lnTo>
                  <a:pt x="81" y="11"/>
                </a:lnTo>
                <a:lnTo>
                  <a:pt x="86" y="14"/>
                </a:lnTo>
                <a:lnTo>
                  <a:pt x="93" y="20"/>
                </a:lnTo>
                <a:lnTo>
                  <a:pt x="99" y="26"/>
                </a:lnTo>
                <a:lnTo>
                  <a:pt x="103" y="30"/>
                </a:lnTo>
                <a:lnTo>
                  <a:pt x="98" y="31"/>
                </a:lnTo>
                <a:lnTo>
                  <a:pt x="90" y="33"/>
                </a:lnTo>
                <a:lnTo>
                  <a:pt x="85" y="35"/>
                </a:lnTo>
                <a:lnTo>
                  <a:pt x="82" y="42"/>
                </a:lnTo>
                <a:lnTo>
                  <a:pt x="82" y="52"/>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4" name="Rectangle 312"/>
          <p:cNvSpPr>
            <a:spLocks noGrp="1" noChangeArrowheads="1"/>
          </p:cNvSpPr>
          <p:nvPr>
            <p:ph type="body" idx="1"/>
          </p:nvPr>
        </p:nvSpPr>
        <p:spPr bwMode="auto">
          <a:xfrm>
            <a:off x="1047750" y="1724025"/>
            <a:ext cx="702945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Tree>
  </p:cSld>
  <p:clrMap bg1="lt1" tx1="dk1" bg2="lt2" tx2="dk2" accent1="accent1" accent2="accent2" accent3="accent3" accent4="accent4" accent5="accent5" accent6="accent6" hlink="hlink" folHlink="folHlink"/>
  <p:sldLayoutIdLst>
    <p:sldLayoutId id="2147483672"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ctr" rtl="0" eaLnBrk="0" fontAlgn="base" hangingPunct="0">
        <a:spcBef>
          <a:spcPct val="0"/>
        </a:spcBef>
        <a:spcAft>
          <a:spcPct val="0"/>
        </a:spcAft>
        <a:defRPr kumimoji="1" sz="3200" b="1" kern="1200">
          <a:solidFill>
            <a:schemeClr val="tx2"/>
          </a:solidFill>
          <a:latin typeface="+mj-lt"/>
          <a:ea typeface="+mj-ea"/>
          <a:cs typeface="+mj-cs"/>
        </a:defRPr>
      </a:lvl1pPr>
      <a:lvl2pPr algn="ctr" rtl="0" eaLnBrk="0" fontAlgn="base" hangingPunct="0">
        <a:spcBef>
          <a:spcPct val="0"/>
        </a:spcBef>
        <a:spcAft>
          <a:spcPct val="0"/>
        </a:spcAft>
        <a:defRPr kumimoji="1" sz="3200" b="1">
          <a:solidFill>
            <a:schemeClr val="tx2"/>
          </a:solidFill>
          <a:latin typeface="Helvetica" panose="020B0604020202020204" pitchFamily="34" charset="0"/>
        </a:defRPr>
      </a:lvl2pPr>
      <a:lvl3pPr algn="ctr" rtl="0" eaLnBrk="0" fontAlgn="base" hangingPunct="0">
        <a:spcBef>
          <a:spcPct val="0"/>
        </a:spcBef>
        <a:spcAft>
          <a:spcPct val="0"/>
        </a:spcAft>
        <a:defRPr kumimoji="1" sz="3200" b="1">
          <a:solidFill>
            <a:schemeClr val="tx2"/>
          </a:solidFill>
          <a:latin typeface="Helvetica" panose="020B0604020202020204" pitchFamily="34" charset="0"/>
        </a:defRPr>
      </a:lvl3pPr>
      <a:lvl4pPr algn="ctr" rtl="0" eaLnBrk="0" fontAlgn="base" hangingPunct="0">
        <a:spcBef>
          <a:spcPct val="0"/>
        </a:spcBef>
        <a:spcAft>
          <a:spcPct val="0"/>
        </a:spcAft>
        <a:defRPr kumimoji="1" sz="3200" b="1">
          <a:solidFill>
            <a:schemeClr val="tx2"/>
          </a:solidFill>
          <a:latin typeface="Helvetica" panose="020B0604020202020204" pitchFamily="34" charset="0"/>
        </a:defRPr>
      </a:lvl4pPr>
      <a:lvl5pPr algn="ctr" rtl="0" eaLnBrk="0" fontAlgn="base" hangingPunct="0">
        <a:spcBef>
          <a:spcPct val="0"/>
        </a:spcBef>
        <a:spcAft>
          <a:spcPct val="0"/>
        </a:spcAft>
        <a:defRPr kumimoji="1" sz="3200" b="1">
          <a:solidFill>
            <a:schemeClr val="tx2"/>
          </a:solidFill>
          <a:latin typeface="Helvetica" panose="020B0604020202020204" pitchFamily="34" charset="0"/>
        </a:defRPr>
      </a:lvl5pPr>
      <a:lvl6pPr marL="457200" algn="ctr" rtl="0" eaLnBrk="0" fontAlgn="base" hangingPunct="0">
        <a:spcBef>
          <a:spcPct val="0"/>
        </a:spcBef>
        <a:spcAft>
          <a:spcPct val="0"/>
        </a:spcAft>
        <a:defRPr kumimoji="1" sz="3200" b="1">
          <a:solidFill>
            <a:schemeClr val="tx2"/>
          </a:solidFill>
          <a:latin typeface="Helvetica" panose="020B0604020202020204" pitchFamily="34" charset="0"/>
        </a:defRPr>
      </a:lvl6pPr>
      <a:lvl7pPr marL="914400" algn="ctr" rtl="0" eaLnBrk="0" fontAlgn="base" hangingPunct="0">
        <a:spcBef>
          <a:spcPct val="0"/>
        </a:spcBef>
        <a:spcAft>
          <a:spcPct val="0"/>
        </a:spcAft>
        <a:defRPr kumimoji="1" sz="3200" b="1">
          <a:solidFill>
            <a:schemeClr val="tx2"/>
          </a:solidFill>
          <a:latin typeface="Helvetica" panose="020B0604020202020204" pitchFamily="34" charset="0"/>
        </a:defRPr>
      </a:lvl7pPr>
      <a:lvl8pPr marL="1371600" algn="ctr" rtl="0" eaLnBrk="0" fontAlgn="base" hangingPunct="0">
        <a:spcBef>
          <a:spcPct val="0"/>
        </a:spcBef>
        <a:spcAft>
          <a:spcPct val="0"/>
        </a:spcAft>
        <a:defRPr kumimoji="1" sz="3200" b="1">
          <a:solidFill>
            <a:schemeClr val="tx2"/>
          </a:solidFill>
          <a:latin typeface="Helvetica" panose="020B0604020202020204" pitchFamily="34" charset="0"/>
        </a:defRPr>
      </a:lvl8pPr>
      <a:lvl9pPr marL="1828800" algn="ctr" rtl="0" eaLnBrk="0" fontAlgn="base" hangingPunct="0">
        <a:spcBef>
          <a:spcPct val="0"/>
        </a:spcBef>
        <a:spcAft>
          <a:spcPct val="0"/>
        </a:spcAft>
        <a:defRPr kumimoji="1" sz="3200" b="1">
          <a:solidFill>
            <a:schemeClr val="tx2"/>
          </a:solidFill>
          <a:latin typeface="Helvetica" panose="020B0604020202020204" pitchFamily="34" charset="0"/>
        </a:defRPr>
      </a:lvl9pPr>
    </p:titleStyle>
    <p:body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sv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3"/>
          <p:cNvSpPr>
            <a:spLocks noGrp="1"/>
          </p:cNvSpPr>
          <p:nvPr>
            <p:ph type="ftr" sz="quarter" idx="10"/>
          </p:nvPr>
        </p:nvSpPr>
        <p:spPr>
          <a:noFill/>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r>
              <a:rPr lang="en-US" altLang="en-US" dirty="0"/>
              <a:t>WEB</a:t>
            </a:r>
          </a:p>
        </p:txBody>
      </p:sp>
      <p:sp>
        <p:nvSpPr>
          <p:cNvPr id="5123" name="Rectangle 2"/>
          <p:cNvSpPr>
            <a:spLocks noGrp="1" noChangeArrowheads="1"/>
          </p:cNvSpPr>
          <p:nvPr>
            <p:ph type="title"/>
          </p:nvPr>
        </p:nvSpPr>
        <p:spPr>
          <a:xfrm>
            <a:off x="266700" y="688975"/>
            <a:ext cx="8686800" cy="844550"/>
          </a:xfrm>
        </p:spPr>
        <p:txBody>
          <a:bodyPr/>
          <a:lstStyle/>
          <a:p>
            <a:r>
              <a:rPr lang="en-US" altLang="en-US" sz="4000" dirty="0"/>
              <a:t>Azure Introduction</a:t>
            </a:r>
          </a:p>
        </p:txBody>
      </p:sp>
      <p:sp>
        <p:nvSpPr>
          <p:cNvPr id="5124" name="Rectangle 3"/>
          <p:cNvSpPr>
            <a:spLocks noGrp="1" noChangeArrowheads="1"/>
          </p:cNvSpPr>
          <p:nvPr>
            <p:ph type="body" idx="1"/>
          </p:nvPr>
        </p:nvSpPr>
        <p:spPr>
          <a:xfrm>
            <a:off x="1036638" y="2103438"/>
            <a:ext cx="7029450" cy="4114800"/>
          </a:xfrm>
        </p:spPr>
        <p:txBody>
          <a:bodyPr/>
          <a:lstStyle/>
          <a:p>
            <a:pPr>
              <a:buFont typeface="Monotype Sorts" pitchFamily="2" charset="2"/>
              <a:buNone/>
            </a:pPr>
            <a:r>
              <a:rPr lang="en-US" altLang="en-US" sz="3200" dirty="0"/>
              <a:t>Lecturer: Michael Dacey</a:t>
            </a:r>
          </a:p>
          <a:p>
            <a:pPr>
              <a:buFont typeface="Monotype Sorts" pitchFamily="2" charset="2"/>
              <a:buNone/>
            </a:pPr>
            <a:endParaRPr lang="en-US" altLang="en-US" sz="3200" dirty="0"/>
          </a:p>
          <a:p>
            <a:pPr>
              <a:buFont typeface="Monotype Sorts" pitchFamily="2" charset="2"/>
              <a:buNone/>
            </a:pPr>
            <a:r>
              <a:rPr lang="en-US" altLang="en-US" sz="3200" dirty="0"/>
              <a:t>E-mail: michael.dacey@uwtsd.ac.uk</a:t>
            </a:r>
          </a:p>
          <a:p>
            <a:pPr>
              <a:buFont typeface="Monotype Sorts" pitchFamily="2" charset="2"/>
              <a:buNone/>
            </a:pPr>
            <a:endParaRPr lang="en-US" altLang="en-US" sz="3200" dirty="0"/>
          </a:p>
        </p:txBody>
      </p:sp>
      <p:sp>
        <p:nvSpPr>
          <p:cNvPr id="2" name="TextBox 1">
            <a:extLst>
              <a:ext uri="{FF2B5EF4-FFF2-40B4-BE49-F238E27FC236}">
                <a16:creationId xmlns:a16="http://schemas.microsoft.com/office/drawing/2014/main" id="{798AAB8C-A8F9-4706-8063-4A03F950040D}"/>
              </a:ext>
            </a:extLst>
          </p:cNvPr>
          <p:cNvSpPr txBox="1"/>
          <p:nvPr/>
        </p:nvSpPr>
        <p:spPr>
          <a:xfrm>
            <a:off x="752887" y="5641075"/>
            <a:ext cx="7596951" cy="369332"/>
          </a:xfrm>
          <a:prstGeom prst="rect">
            <a:avLst/>
          </a:prstGeom>
          <a:noFill/>
        </p:spPr>
        <p:txBody>
          <a:bodyPr wrap="none" rtlCol="0">
            <a:spAutoFit/>
          </a:bodyPr>
          <a:lstStyle/>
          <a:p>
            <a:r>
              <a:rPr lang="en-GB" dirty="0"/>
              <a:t>https://docs.microsoft.com/en-us/learn/certifications/azure-fundamentals/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511DD-367F-4D76-B4A0-7B433085BD74}"/>
              </a:ext>
            </a:extLst>
          </p:cNvPr>
          <p:cNvSpPr>
            <a:spLocks noGrp="1"/>
          </p:cNvSpPr>
          <p:nvPr>
            <p:ph type="title"/>
          </p:nvPr>
        </p:nvSpPr>
        <p:spPr>
          <a:xfrm>
            <a:off x="257175" y="0"/>
            <a:ext cx="8686800" cy="735858"/>
          </a:xfrm>
        </p:spPr>
        <p:txBody>
          <a:bodyPr/>
          <a:lstStyle/>
          <a:p>
            <a:r>
              <a:rPr lang="en-GB" dirty="0"/>
              <a:t>Azure Account</a:t>
            </a:r>
          </a:p>
        </p:txBody>
      </p:sp>
      <p:sp>
        <p:nvSpPr>
          <p:cNvPr id="3" name="Content Placeholder 2">
            <a:extLst>
              <a:ext uri="{FF2B5EF4-FFF2-40B4-BE49-F238E27FC236}">
                <a16:creationId xmlns:a16="http://schemas.microsoft.com/office/drawing/2014/main" id="{852EA59F-22AB-4A50-AB70-5CC0B28CF985}"/>
              </a:ext>
            </a:extLst>
          </p:cNvPr>
          <p:cNvSpPr>
            <a:spLocks noGrp="1"/>
          </p:cNvSpPr>
          <p:nvPr>
            <p:ph idx="1"/>
          </p:nvPr>
        </p:nvSpPr>
        <p:spPr/>
        <p:txBody>
          <a:bodyPr/>
          <a:lstStyle/>
          <a:p>
            <a:endParaRPr lang="en-GB"/>
          </a:p>
        </p:txBody>
      </p:sp>
      <p:sp>
        <p:nvSpPr>
          <p:cNvPr id="4" name="Footer Placeholder 3">
            <a:extLst>
              <a:ext uri="{FF2B5EF4-FFF2-40B4-BE49-F238E27FC236}">
                <a16:creationId xmlns:a16="http://schemas.microsoft.com/office/drawing/2014/main" id="{3CFA2993-C0A8-47C8-8F60-A2E61CB22133}"/>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F7FA7C69-82C3-46C3-9135-84AB8370D8F2}"/>
              </a:ext>
            </a:extLst>
          </p:cNvPr>
          <p:cNvSpPr txBox="1"/>
          <p:nvPr/>
        </p:nvSpPr>
        <p:spPr>
          <a:xfrm>
            <a:off x="2301260" y="6218551"/>
            <a:ext cx="5775940" cy="369332"/>
          </a:xfrm>
          <a:prstGeom prst="rect">
            <a:avLst/>
          </a:prstGeom>
          <a:noFill/>
        </p:spPr>
        <p:txBody>
          <a:bodyPr wrap="none" rtlCol="0">
            <a:spAutoFit/>
          </a:bodyPr>
          <a:lstStyle/>
          <a:p>
            <a:r>
              <a:rPr lang="en-GB" dirty="0"/>
              <a:t>https://azure.microsoft.com/en-us/free/students/starter/</a:t>
            </a:r>
          </a:p>
        </p:txBody>
      </p:sp>
      <p:pic>
        <p:nvPicPr>
          <p:cNvPr id="7" name="Picture 6">
            <a:extLst>
              <a:ext uri="{FF2B5EF4-FFF2-40B4-BE49-F238E27FC236}">
                <a16:creationId xmlns:a16="http://schemas.microsoft.com/office/drawing/2014/main" id="{23717414-A904-4302-94E7-66D77D0C66E6}"/>
              </a:ext>
            </a:extLst>
          </p:cNvPr>
          <p:cNvPicPr>
            <a:picLocks noChangeAspect="1"/>
          </p:cNvPicPr>
          <p:nvPr/>
        </p:nvPicPr>
        <p:blipFill>
          <a:blip r:embed="rId2"/>
          <a:stretch>
            <a:fillRect/>
          </a:stretch>
        </p:blipFill>
        <p:spPr>
          <a:xfrm>
            <a:off x="625331" y="735858"/>
            <a:ext cx="7320269" cy="5516016"/>
          </a:xfrm>
          <a:prstGeom prst="rect">
            <a:avLst/>
          </a:prstGeom>
        </p:spPr>
      </p:pic>
      <p:pic>
        <p:nvPicPr>
          <p:cNvPr id="8" name="Picture 7">
            <a:extLst>
              <a:ext uri="{FF2B5EF4-FFF2-40B4-BE49-F238E27FC236}">
                <a16:creationId xmlns:a16="http://schemas.microsoft.com/office/drawing/2014/main" id="{F1B2DBC2-7049-4979-9DD2-D8280A2EA158}"/>
              </a:ext>
            </a:extLst>
          </p:cNvPr>
          <p:cNvPicPr>
            <a:picLocks noChangeAspect="1"/>
          </p:cNvPicPr>
          <p:nvPr/>
        </p:nvPicPr>
        <p:blipFill>
          <a:blip r:embed="rId3"/>
          <a:stretch>
            <a:fillRect/>
          </a:stretch>
        </p:blipFill>
        <p:spPr>
          <a:xfrm>
            <a:off x="4802075" y="4005983"/>
            <a:ext cx="2963382" cy="2054538"/>
          </a:xfrm>
          <a:prstGeom prst="rect">
            <a:avLst/>
          </a:prstGeom>
          <a:ln>
            <a:solidFill>
              <a:srgbClr val="FF0000"/>
            </a:solidFill>
          </a:ln>
        </p:spPr>
      </p:pic>
    </p:spTree>
    <p:extLst>
      <p:ext uri="{BB962C8B-B14F-4D97-AF65-F5344CB8AC3E}">
        <p14:creationId xmlns:p14="http://schemas.microsoft.com/office/powerpoint/2010/main" val="3612666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82DE7-6DB1-100E-C7FA-7E7D03FD7D4B}"/>
              </a:ext>
            </a:extLst>
          </p:cNvPr>
          <p:cNvSpPr>
            <a:spLocks noGrp="1"/>
          </p:cNvSpPr>
          <p:nvPr>
            <p:ph type="title"/>
          </p:nvPr>
        </p:nvSpPr>
        <p:spPr>
          <a:xfrm>
            <a:off x="79375" y="-1"/>
            <a:ext cx="8985250" cy="6537326"/>
          </a:xfrm>
        </p:spPr>
        <p:txBody>
          <a:bodyPr/>
          <a:lstStyle/>
          <a:p>
            <a:r>
              <a:rPr lang="en-GB" dirty="0"/>
              <a:t>Reminder</a:t>
            </a:r>
          </a:p>
        </p:txBody>
      </p:sp>
      <p:sp>
        <p:nvSpPr>
          <p:cNvPr id="4" name="Footer Placeholder 3">
            <a:extLst>
              <a:ext uri="{FF2B5EF4-FFF2-40B4-BE49-F238E27FC236}">
                <a16:creationId xmlns:a16="http://schemas.microsoft.com/office/drawing/2014/main" id="{33A4CBA8-EE4C-447F-BB1C-DFB45E78761E}"/>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40012705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5F469-0021-4C5B-9978-9552A7CB13D6}"/>
              </a:ext>
            </a:extLst>
          </p:cNvPr>
          <p:cNvSpPr>
            <a:spLocks noGrp="1"/>
          </p:cNvSpPr>
          <p:nvPr>
            <p:ph type="title"/>
          </p:nvPr>
        </p:nvSpPr>
        <p:spPr/>
        <p:txBody>
          <a:bodyPr/>
          <a:lstStyle/>
          <a:p>
            <a:r>
              <a:rPr lang="en-GB" dirty="0"/>
              <a:t>Azure Resource Management (ARM)</a:t>
            </a:r>
          </a:p>
        </p:txBody>
      </p:sp>
      <p:sp>
        <p:nvSpPr>
          <p:cNvPr id="3" name="Content Placeholder 2">
            <a:extLst>
              <a:ext uri="{FF2B5EF4-FFF2-40B4-BE49-F238E27FC236}">
                <a16:creationId xmlns:a16="http://schemas.microsoft.com/office/drawing/2014/main" id="{FC49FBD8-DC4A-4C04-9626-E833096E8082}"/>
              </a:ext>
            </a:extLst>
          </p:cNvPr>
          <p:cNvSpPr>
            <a:spLocks noGrp="1"/>
          </p:cNvSpPr>
          <p:nvPr>
            <p:ph idx="1"/>
          </p:nvPr>
        </p:nvSpPr>
        <p:spPr>
          <a:xfrm>
            <a:off x="1047750" y="896202"/>
            <a:ext cx="7029450" cy="1806055"/>
          </a:xfrm>
        </p:spPr>
        <p:txBody>
          <a:bodyPr/>
          <a:lstStyle/>
          <a:p>
            <a:r>
              <a:rPr lang="en-GB" dirty="0"/>
              <a:t>Azure Resource Manager is the deployment and management service for Azure. </a:t>
            </a:r>
          </a:p>
          <a:p>
            <a:r>
              <a:rPr lang="en-GB" dirty="0"/>
              <a:t>It provides a management layer that enables you to create, update, and delete resources in your Azure account.</a:t>
            </a:r>
          </a:p>
        </p:txBody>
      </p:sp>
      <p:sp>
        <p:nvSpPr>
          <p:cNvPr id="4" name="Footer Placeholder 3">
            <a:extLst>
              <a:ext uri="{FF2B5EF4-FFF2-40B4-BE49-F238E27FC236}">
                <a16:creationId xmlns:a16="http://schemas.microsoft.com/office/drawing/2014/main" id="{EE672CEF-1E4E-4EBF-8475-30F4EF83F3D6}"/>
              </a:ext>
            </a:extLst>
          </p:cNvPr>
          <p:cNvSpPr>
            <a:spLocks noGrp="1"/>
          </p:cNvSpPr>
          <p:nvPr>
            <p:ph type="ftr" sz="quarter" idx="10"/>
          </p:nvPr>
        </p:nvSpPr>
        <p:spPr/>
        <p:txBody>
          <a:bodyPr/>
          <a:lstStyle/>
          <a:p>
            <a:pPr>
              <a:defRPr/>
            </a:pPr>
            <a:r>
              <a:rPr lang="en-US" altLang="en-US"/>
              <a:t>WEB</a:t>
            </a:r>
            <a:endParaRPr lang="en-US" altLang="en-US" dirty="0"/>
          </a:p>
        </p:txBody>
      </p:sp>
      <p:pic>
        <p:nvPicPr>
          <p:cNvPr id="6" name="Picture 5" descr="Diagram&#10;&#10;Description automatically generated">
            <a:extLst>
              <a:ext uri="{FF2B5EF4-FFF2-40B4-BE49-F238E27FC236}">
                <a16:creationId xmlns:a16="http://schemas.microsoft.com/office/drawing/2014/main" id="{55A85EAC-4C88-4F0B-BC77-97A06469340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75" y="2764807"/>
            <a:ext cx="5996498" cy="3156051"/>
          </a:xfrm>
          <a:prstGeom prst="rect">
            <a:avLst/>
          </a:prstGeom>
        </p:spPr>
      </p:pic>
      <p:sp>
        <p:nvSpPr>
          <p:cNvPr id="7" name="TextBox 6">
            <a:extLst>
              <a:ext uri="{FF2B5EF4-FFF2-40B4-BE49-F238E27FC236}">
                <a16:creationId xmlns:a16="http://schemas.microsoft.com/office/drawing/2014/main" id="{E7A81D34-FF44-4E2F-BB0F-46D168DEBE73}"/>
              </a:ext>
            </a:extLst>
          </p:cNvPr>
          <p:cNvSpPr txBox="1"/>
          <p:nvPr/>
        </p:nvSpPr>
        <p:spPr>
          <a:xfrm>
            <a:off x="6109647" y="2702258"/>
            <a:ext cx="2979761" cy="3539430"/>
          </a:xfrm>
          <a:prstGeom prst="rect">
            <a:avLst/>
          </a:prstGeom>
          <a:noFill/>
        </p:spPr>
        <p:txBody>
          <a:bodyPr wrap="square" rtlCol="0">
            <a:spAutoFit/>
          </a:bodyPr>
          <a:lstStyle/>
          <a:p>
            <a:r>
              <a:rPr lang="en-GB" sz="1600" dirty="0"/>
              <a:t>When a user sends a request from any of the Azure tools, APIs, or SDKs, the Azure Resource Manager receives the request. It authenticates and authorizes the request. Resource Manager sends the request to the Azure service, which takes the requested action. Because all requests are handled through the same API, you see consistent results and capabilities in all the different tools.</a:t>
            </a:r>
          </a:p>
        </p:txBody>
      </p:sp>
      <p:sp>
        <p:nvSpPr>
          <p:cNvPr id="5" name="TextBox 4">
            <a:extLst>
              <a:ext uri="{FF2B5EF4-FFF2-40B4-BE49-F238E27FC236}">
                <a16:creationId xmlns:a16="http://schemas.microsoft.com/office/drawing/2014/main" id="{58540334-5F18-4246-A06F-86CBFA3F884D}"/>
              </a:ext>
            </a:extLst>
          </p:cNvPr>
          <p:cNvSpPr txBox="1"/>
          <p:nvPr/>
        </p:nvSpPr>
        <p:spPr>
          <a:xfrm>
            <a:off x="163774" y="6044425"/>
            <a:ext cx="5057859" cy="369332"/>
          </a:xfrm>
          <a:prstGeom prst="rect">
            <a:avLst/>
          </a:prstGeom>
          <a:noFill/>
        </p:spPr>
        <p:txBody>
          <a:bodyPr wrap="none" rtlCol="0">
            <a:spAutoFit/>
          </a:bodyPr>
          <a:lstStyle/>
          <a:p>
            <a:r>
              <a:rPr lang="en-GB" dirty="0"/>
              <a:t>Each resource has a unique Azure Resource ID</a:t>
            </a:r>
          </a:p>
        </p:txBody>
      </p:sp>
    </p:spTree>
    <p:extLst>
      <p:ext uri="{BB962C8B-B14F-4D97-AF65-F5344CB8AC3E}">
        <p14:creationId xmlns:p14="http://schemas.microsoft.com/office/powerpoint/2010/main" val="25742036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2B832-3C23-48F5-8C63-CAF6BEA3DBE7}"/>
              </a:ext>
            </a:extLst>
          </p:cNvPr>
          <p:cNvSpPr>
            <a:spLocks noGrp="1"/>
          </p:cNvSpPr>
          <p:nvPr>
            <p:ph type="title"/>
          </p:nvPr>
        </p:nvSpPr>
        <p:spPr>
          <a:xfrm>
            <a:off x="257175" y="0"/>
            <a:ext cx="8686800" cy="541514"/>
          </a:xfrm>
        </p:spPr>
        <p:txBody>
          <a:bodyPr/>
          <a:lstStyle/>
          <a:p>
            <a:r>
              <a:rPr lang="en-GB" dirty="0"/>
              <a:t>Azure Resource Groups</a:t>
            </a:r>
          </a:p>
        </p:txBody>
      </p:sp>
      <p:sp>
        <p:nvSpPr>
          <p:cNvPr id="3" name="Content Placeholder 2">
            <a:extLst>
              <a:ext uri="{FF2B5EF4-FFF2-40B4-BE49-F238E27FC236}">
                <a16:creationId xmlns:a16="http://schemas.microsoft.com/office/drawing/2014/main" id="{A1B06EC4-2D0B-4ED2-A76D-07D091EFD580}"/>
              </a:ext>
            </a:extLst>
          </p:cNvPr>
          <p:cNvSpPr>
            <a:spLocks noGrp="1"/>
          </p:cNvSpPr>
          <p:nvPr>
            <p:ph idx="1"/>
          </p:nvPr>
        </p:nvSpPr>
        <p:spPr>
          <a:xfrm>
            <a:off x="1047750" y="541514"/>
            <a:ext cx="7029450" cy="1955893"/>
          </a:xfrm>
        </p:spPr>
        <p:txBody>
          <a:bodyPr/>
          <a:lstStyle/>
          <a:p>
            <a:r>
              <a:rPr lang="en-GB" dirty="0"/>
              <a:t>An Azure Resource Group collects a set of resources together and to specify where they are created</a:t>
            </a:r>
          </a:p>
          <a:p>
            <a:pPr lvl="1"/>
            <a:r>
              <a:rPr lang="en-GB" dirty="0"/>
              <a:t>Resource groups are also a scope for applying role-based access control (RBAC) permissions</a:t>
            </a:r>
          </a:p>
          <a:p>
            <a:r>
              <a:rPr lang="en-GB" dirty="0">
                <a:solidFill>
                  <a:srgbClr val="FF0000"/>
                </a:solidFill>
              </a:rPr>
              <a:t>It also makes it easier to tidy up after ourselves since deleting the resource groups also deletes the contents</a:t>
            </a:r>
          </a:p>
          <a:p>
            <a:r>
              <a:rPr lang="en-GB" dirty="0"/>
              <a:t>You create VMs within a resource group</a:t>
            </a:r>
          </a:p>
          <a:p>
            <a:endParaRPr lang="en-GB" dirty="0"/>
          </a:p>
          <a:p>
            <a:pPr marL="0" indent="0">
              <a:buNone/>
            </a:pPr>
            <a:endParaRPr lang="en-GB" dirty="0"/>
          </a:p>
          <a:p>
            <a:endParaRPr lang="en-GB" dirty="0"/>
          </a:p>
        </p:txBody>
      </p:sp>
      <p:sp>
        <p:nvSpPr>
          <p:cNvPr id="4" name="Footer Placeholder 3">
            <a:extLst>
              <a:ext uri="{FF2B5EF4-FFF2-40B4-BE49-F238E27FC236}">
                <a16:creationId xmlns:a16="http://schemas.microsoft.com/office/drawing/2014/main" id="{AB023F76-D7C9-4F53-B53A-4954BFAA4958}"/>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AD2E6BFB-AD74-4217-910D-397EFEB1876B}"/>
              </a:ext>
            </a:extLst>
          </p:cNvPr>
          <p:cNvSpPr txBox="1"/>
          <p:nvPr/>
        </p:nvSpPr>
        <p:spPr>
          <a:xfrm>
            <a:off x="512247" y="3134803"/>
            <a:ext cx="8176656" cy="3416320"/>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group create --name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accent1">
                    <a:lumMod val="50000"/>
                  </a:schemeClr>
                </a:solidFill>
              </a:rPr>
              <a:t> --location </a:t>
            </a:r>
            <a:r>
              <a:rPr lang="en-GB" dirty="0" err="1">
                <a:solidFill>
                  <a:srgbClr val="FFC000"/>
                </a:solidFill>
              </a:rPr>
              <a:t>ukwest</a:t>
            </a:r>
            <a:endParaRPr lang="en-GB" dirty="0">
              <a:solidFill>
                <a:srgbClr val="FFC000"/>
              </a:solidFill>
            </a:endParaRPr>
          </a:p>
          <a:p>
            <a:r>
              <a:rPr lang="en-GB" dirty="0">
                <a:solidFill>
                  <a:schemeClr val="bg1"/>
                </a:solidFill>
              </a:rPr>
              <a:t>{</a:t>
            </a:r>
          </a:p>
          <a:p>
            <a:r>
              <a:rPr lang="en-GB" dirty="0">
                <a:solidFill>
                  <a:schemeClr val="bg1"/>
                </a:solidFill>
              </a:rPr>
              <a:t>  "id": "/subscriptions/bd…………...7/</a:t>
            </a:r>
            <a:r>
              <a:rPr lang="en-GB" dirty="0" err="1">
                <a:solidFill>
                  <a:schemeClr val="bg1"/>
                </a:solidFill>
              </a:rPr>
              <a:t>resourceGroups</a:t>
            </a:r>
            <a:r>
              <a:rPr lang="en-GB" dirty="0">
                <a:solidFill>
                  <a:schemeClr val="bg1"/>
                </a:solidFill>
              </a:rPr>
              <a:t>/</a:t>
            </a:r>
            <a:r>
              <a:rPr lang="en-GB" dirty="0" err="1">
                <a:solidFill>
                  <a:schemeClr val="bg1"/>
                </a:solidFill>
              </a:rPr>
              <a:t>myvm</a:t>
            </a:r>
            <a:r>
              <a:rPr lang="en-GB" dirty="0">
                <a:solidFill>
                  <a:schemeClr val="bg1"/>
                </a:solidFill>
              </a:rPr>
              <a:t>-resource-</a:t>
            </a:r>
            <a:r>
              <a:rPr lang="en-GB" dirty="0" err="1">
                <a:solidFill>
                  <a:schemeClr val="bg1"/>
                </a:solidFill>
              </a:rPr>
              <a:t>gp</a:t>
            </a:r>
            <a:r>
              <a:rPr lang="en-GB" dirty="0">
                <a:solidFill>
                  <a:schemeClr val="bg1"/>
                </a:solidFill>
              </a:rPr>
              <a:t>",</a:t>
            </a:r>
          </a:p>
          <a:p>
            <a:r>
              <a:rPr lang="en-GB" dirty="0">
                <a:solidFill>
                  <a:schemeClr val="bg1"/>
                </a:solidFill>
              </a:rPr>
              <a:t>  "location": "</a:t>
            </a:r>
            <a:r>
              <a:rPr lang="en-GB" dirty="0" err="1">
                <a:solidFill>
                  <a:schemeClr val="bg1"/>
                </a:solidFill>
              </a:rPr>
              <a:t>ukwest</a:t>
            </a:r>
            <a:r>
              <a:rPr lang="en-GB" dirty="0">
                <a:solidFill>
                  <a:schemeClr val="bg1"/>
                </a:solidFill>
              </a:rPr>
              <a:t>",</a:t>
            </a:r>
          </a:p>
          <a:p>
            <a:r>
              <a:rPr lang="en-GB" dirty="0">
                <a:solidFill>
                  <a:schemeClr val="bg1"/>
                </a:solidFill>
              </a:rPr>
              <a:t>  "</a:t>
            </a:r>
            <a:r>
              <a:rPr lang="en-GB" dirty="0" err="1">
                <a:solidFill>
                  <a:schemeClr val="bg1"/>
                </a:solidFill>
              </a:rPr>
              <a:t>managedBy</a:t>
            </a:r>
            <a:r>
              <a:rPr lang="en-GB" dirty="0">
                <a:solidFill>
                  <a:schemeClr val="bg1"/>
                </a:solidFill>
              </a:rPr>
              <a:t>": null,</a:t>
            </a:r>
          </a:p>
          <a:p>
            <a:r>
              <a:rPr lang="en-GB" dirty="0">
                <a:solidFill>
                  <a:schemeClr val="bg1"/>
                </a:solidFill>
              </a:rPr>
              <a:t>  "name": "</a:t>
            </a:r>
            <a:r>
              <a:rPr lang="en-GB" dirty="0" err="1">
                <a:solidFill>
                  <a:schemeClr val="bg1"/>
                </a:solidFill>
              </a:rPr>
              <a:t>myvm</a:t>
            </a:r>
            <a:r>
              <a:rPr lang="en-GB" dirty="0">
                <a:solidFill>
                  <a:schemeClr val="bg1"/>
                </a:solidFill>
              </a:rPr>
              <a:t>-resource-</a:t>
            </a:r>
            <a:r>
              <a:rPr lang="en-GB" dirty="0" err="1">
                <a:solidFill>
                  <a:schemeClr val="bg1"/>
                </a:solidFill>
              </a:rPr>
              <a:t>gp</a:t>
            </a:r>
            <a:r>
              <a:rPr lang="en-GB" dirty="0">
                <a:solidFill>
                  <a:schemeClr val="bg1"/>
                </a:solidFill>
              </a:rPr>
              <a:t>",</a:t>
            </a:r>
          </a:p>
          <a:p>
            <a:r>
              <a:rPr lang="en-GB" dirty="0">
                <a:solidFill>
                  <a:schemeClr val="bg1"/>
                </a:solidFill>
              </a:rPr>
              <a:t>  "properties": {</a:t>
            </a:r>
          </a:p>
          <a:p>
            <a:r>
              <a:rPr lang="en-GB" dirty="0">
                <a:solidFill>
                  <a:schemeClr val="bg1"/>
                </a:solidFill>
              </a:rPr>
              <a:t>    "</a:t>
            </a:r>
            <a:r>
              <a:rPr lang="en-GB" dirty="0" err="1">
                <a:solidFill>
                  <a:schemeClr val="bg1"/>
                </a:solidFill>
              </a:rPr>
              <a:t>provisioningState</a:t>
            </a:r>
            <a:r>
              <a:rPr lang="en-GB" dirty="0">
                <a:solidFill>
                  <a:schemeClr val="bg1"/>
                </a:solidFill>
              </a:rPr>
              <a:t>": "Succeeded"</a:t>
            </a:r>
          </a:p>
          <a:p>
            <a:r>
              <a:rPr lang="en-GB" dirty="0">
                <a:solidFill>
                  <a:schemeClr val="bg1"/>
                </a:solidFill>
              </a:rPr>
              <a:t>  },</a:t>
            </a:r>
          </a:p>
          <a:p>
            <a:r>
              <a:rPr lang="en-GB" dirty="0">
                <a:solidFill>
                  <a:schemeClr val="bg1"/>
                </a:solidFill>
              </a:rPr>
              <a:t>  "tags": null,</a:t>
            </a:r>
          </a:p>
          <a:p>
            <a:r>
              <a:rPr lang="en-GB" dirty="0">
                <a:solidFill>
                  <a:schemeClr val="bg1"/>
                </a:solidFill>
              </a:rPr>
              <a:t>  "type": "</a:t>
            </a:r>
            <a:r>
              <a:rPr lang="en-GB" dirty="0" err="1">
                <a:solidFill>
                  <a:schemeClr val="bg1"/>
                </a:solidFill>
              </a:rPr>
              <a:t>Microsoft.Resources</a:t>
            </a:r>
            <a:r>
              <a:rPr lang="en-GB" dirty="0">
                <a:solidFill>
                  <a:schemeClr val="bg1"/>
                </a:solidFill>
              </a:rPr>
              <a:t>/</a:t>
            </a:r>
            <a:r>
              <a:rPr lang="en-GB" dirty="0" err="1">
                <a:solidFill>
                  <a:schemeClr val="bg1"/>
                </a:solidFill>
              </a:rPr>
              <a:t>resourceGroups</a:t>
            </a:r>
            <a:r>
              <a:rPr lang="en-GB" dirty="0">
                <a:solidFill>
                  <a:schemeClr val="bg1"/>
                </a:solidFill>
              </a:rPr>
              <a:t>"</a:t>
            </a:r>
          </a:p>
          <a:p>
            <a:r>
              <a:rPr lang="en-GB" dirty="0">
                <a:solidFill>
                  <a:schemeClr val="bg1"/>
                </a:solidFill>
              </a:rPr>
              <a:t>}</a:t>
            </a:r>
          </a:p>
        </p:txBody>
      </p:sp>
      <p:sp>
        <p:nvSpPr>
          <p:cNvPr id="6" name="TextBox 5">
            <a:extLst>
              <a:ext uri="{FF2B5EF4-FFF2-40B4-BE49-F238E27FC236}">
                <a16:creationId xmlns:a16="http://schemas.microsoft.com/office/drawing/2014/main" id="{34F32207-6029-4931-91EF-8325EDFB2E6B}"/>
              </a:ext>
            </a:extLst>
          </p:cNvPr>
          <p:cNvSpPr txBox="1"/>
          <p:nvPr/>
        </p:nvSpPr>
        <p:spPr>
          <a:xfrm>
            <a:off x="5835444" y="4709438"/>
            <a:ext cx="2499123" cy="923330"/>
          </a:xfrm>
          <a:prstGeom prst="rect">
            <a:avLst/>
          </a:prstGeom>
          <a:noFill/>
        </p:spPr>
        <p:txBody>
          <a:bodyPr wrap="square" rtlCol="0">
            <a:spAutoFit/>
          </a:bodyPr>
          <a:lstStyle/>
          <a:p>
            <a:r>
              <a:rPr lang="en-GB" dirty="0">
                <a:solidFill>
                  <a:srgbClr val="FF0000"/>
                </a:solidFill>
              </a:rPr>
              <a:t>Use a new unused resource group name of your choice</a:t>
            </a:r>
          </a:p>
        </p:txBody>
      </p:sp>
      <p:cxnSp>
        <p:nvCxnSpPr>
          <p:cNvPr id="8" name="Straight Arrow Connector 7">
            <a:extLst>
              <a:ext uri="{FF2B5EF4-FFF2-40B4-BE49-F238E27FC236}">
                <a16:creationId xmlns:a16="http://schemas.microsoft.com/office/drawing/2014/main" id="{2BAC546A-74C2-4144-9993-73D18D46278A}"/>
              </a:ext>
            </a:extLst>
          </p:cNvPr>
          <p:cNvCxnSpPr/>
          <p:nvPr/>
        </p:nvCxnSpPr>
        <p:spPr bwMode="auto">
          <a:xfrm flipH="1" flipV="1">
            <a:off x="5078361" y="3480406"/>
            <a:ext cx="1882878" cy="1047135"/>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7" name="TextBox 6">
            <a:extLst>
              <a:ext uri="{FF2B5EF4-FFF2-40B4-BE49-F238E27FC236}">
                <a16:creationId xmlns:a16="http://schemas.microsoft.com/office/drawing/2014/main" id="{B1BC452C-AC81-44FC-99B2-8AEFC678F23E}"/>
              </a:ext>
            </a:extLst>
          </p:cNvPr>
          <p:cNvSpPr txBox="1"/>
          <p:nvPr/>
        </p:nvSpPr>
        <p:spPr>
          <a:xfrm>
            <a:off x="455097" y="2811637"/>
            <a:ext cx="2685351" cy="646331"/>
          </a:xfrm>
          <a:prstGeom prst="rect">
            <a:avLst/>
          </a:prstGeom>
          <a:noFill/>
        </p:spPr>
        <p:txBody>
          <a:bodyPr wrap="none" rtlCol="0">
            <a:spAutoFit/>
          </a:bodyPr>
          <a:lstStyle/>
          <a:p>
            <a:r>
              <a:rPr lang="en-GB" dirty="0"/>
              <a:t>Create a resource group</a:t>
            </a:r>
          </a:p>
          <a:p>
            <a:endParaRPr lang="en-GB" dirty="0"/>
          </a:p>
        </p:txBody>
      </p:sp>
      <p:sp>
        <p:nvSpPr>
          <p:cNvPr id="10" name="TextBox 9">
            <a:extLst>
              <a:ext uri="{FF2B5EF4-FFF2-40B4-BE49-F238E27FC236}">
                <a16:creationId xmlns:a16="http://schemas.microsoft.com/office/drawing/2014/main" id="{01E78348-4EB5-4F6A-9920-9562C973E8A9}"/>
              </a:ext>
            </a:extLst>
          </p:cNvPr>
          <p:cNvSpPr txBox="1"/>
          <p:nvPr/>
        </p:nvSpPr>
        <p:spPr>
          <a:xfrm>
            <a:off x="2754871" y="3918353"/>
            <a:ext cx="1574470" cy="338554"/>
          </a:xfrm>
          <a:prstGeom prst="rect">
            <a:avLst/>
          </a:prstGeom>
          <a:noFill/>
        </p:spPr>
        <p:txBody>
          <a:bodyPr wrap="none" rtlCol="0">
            <a:spAutoFit/>
          </a:bodyPr>
          <a:lstStyle/>
          <a:p>
            <a:r>
              <a:rPr lang="en-GB" sz="1600" i="1" dirty="0">
                <a:solidFill>
                  <a:srgbClr val="FF0000"/>
                </a:solidFill>
              </a:rPr>
              <a:t>Subscription ID</a:t>
            </a:r>
          </a:p>
        </p:txBody>
      </p:sp>
      <p:sp>
        <p:nvSpPr>
          <p:cNvPr id="11" name="Rectangle 10">
            <a:extLst>
              <a:ext uri="{FF2B5EF4-FFF2-40B4-BE49-F238E27FC236}">
                <a16:creationId xmlns:a16="http://schemas.microsoft.com/office/drawing/2014/main" id="{2D004516-038B-4746-9FF3-85E36A2FFF27}"/>
              </a:ext>
            </a:extLst>
          </p:cNvPr>
          <p:cNvSpPr/>
          <p:nvPr/>
        </p:nvSpPr>
        <p:spPr bwMode="auto">
          <a:xfrm>
            <a:off x="2697707" y="3772231"/>
            <a:ext cx="1533099" cy="208369"/>
          </a:xfrm>
          <a:prstGeom prst="rect">
            <a:avLst/>
          </a:prstGeom>
          <a:noFill/>
          <a:ln w="2857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2" name="TextBox 11">
            <a:extLst>
              <a:ext uri="{FF2B5EF4-FFF2-40B4-BE49-F238E27FC236}">
                <a16:creationId xmlns:a16="http://schemas.microsoft.com/office/drawing/2014/main" id="{55940F37-5CDB-486C-A46B-096FABD5220D}"/>
              </a:ext>
            </a:extLst>
          </p:cNvPr>
          <p:cNvSpPr txBox="1"/>
          <p:nvPr/>
        </p:nvSpPr>
        <p:spPr>
          <a:xfrm>
            <a:off x="2222880" y="6507411"/>
            <a:ext cx="5506636" cy="369332"/>
          </a:xfrm>
          <a:prstGeom prst="rect">
            <a:avLst/>
          </a:prstGeom>
          <a:noFill/>
        </p:spPr>
        <p:txBody>
          <a:bodyPr wrap="none" rtlCol="0">
            <a:spAutoFit/>
          </a:bodyPr>
          <a:lstStyle/>
          <a:p>
            <a:r>
              <a:rPr lang="en-GB" dirty="0"/>
              <a:t>Make a note of the subscription id this may be useful</a:t>
            </a:r>
          </a:p>
        </p:txBody>
      </p:sp>
      <p:sp>
        <p:nvSpPr>
          <p:cNvPr id="13" name="TextBox 12">
            <a:extLst>
              <a:ext uri="{FF2B5EF4-FFF2-40B4-BE49-F238E27FC236}">
                <a16:creationId xmlns:a16="http://schemas.microsoft.com/office/drawing/2014/main" id="{D8EF9AAF-A27F-4B67-9F56-2BA0F8A5CFAE}"/>
              </a:ext>
            </a:extLst>
          </p:cNvPr>
          <p:cNvSpPr txBox="1"/>
          <p:nvPr/>
        </p:nvSpPr>
        <p:spPr>
          <a:xfrm rot="16200000">
            <a:off x="-792523" y="3487171"/>
            <a:ext cx="1954381" cy="369332"/>
          </a:xfrm>
          <a:prstGeom prst="rect">
            <a:avLst/>
          </a:prstGeom>
          <a:noFill/>
        </p:spPr>
        <p:txBody>
          <a:bodyPr wrap="none" rtlCol="0">
            <a:spAutoFit/>
          </a:bodyPr>
          <a:lstStyle/>
          <a:p>
            <a:r>
              <a:rPr lang="en-GB" i="1" dirty="0"/>
              <a:t>ARM resource ID</a:t>
            </a:r>
          </a:p>
        </p:txBody>
      </p:sp>
      <p:sp>
        <p:nvSpPr>
          <p:cNvPr id="14" name="Arrow: Right 13">
            <a:extLst>
              <a:ext uri="{FF2B5EF4-FFF2-40B4-BE49-F238E27FC236}">
                <a16:creationId xmlns:a16="http://schemas.microsoft.com/office/drawing/2014/main" id="{21CE9FAB-0FD9-4DFF-9738-9F07699A93BE}"/>
              </a:ext>
            </a:extLst>
          </p:cNvPr>
          <p:cNvSpPr/>
          <p:nvPr/>
        </p:nvSpPr>
        <p:spPr bwMode="auto">
          <a:xfrm>
            <a:off x="356561" y="3671837"/>
            <a:ext cx="289989" cy="391306"/>
          </a:xfrm>
          <a:prstGeom prst="rightArrow">
            <a:avLst/>
          </a:prstGeom>
          <a:solidFill>
            <a:srgbClr val="FF0000"/>
          </a:solidFill>
          <a:ln w="952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26048464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FE087-D1AB-4F69-B315-93CB4E573243}"/>
              </a:ext>
            </a:extLst>
          </p:cNvPr>
          <p:cNvSpPr>
            <a:spLocks noGrp="1"/>
          </p:cNvSpPr>
          <p:nvPr>
            <p:ph type="title"/>
          </p:nvPr>
        </p:nvSpPr>
        <p:spPr/>
        <p:txBody>
          <a:bodyPr/>
          <a:lstStyle/>
          <a:p>
            <a:r>
              <a:rPr lang="en-GB" dirty="0"/>
              <a:t>List Your Resource Groups</a:t>
            </a:r>
          </a:p>
        </p:txBody>
      </p:sp>
      <p:sp>
        <p:nvSpPr>
          <p:cNvPr id="3" name="Content Placeholder 2">
            <a:extLst>
              <a:ext uri="{FF2B5EF4-FFF2-40B4-BE49-F238E27FC236}">
                <a16:creationId xmlns:a16="http://schemas.microsoft.com/office/drawing/2014/main" id="{634E7FFB-1108-4A7D-9CB4-1E972AFB9A67}"/>
              </a:ext>
            </a:extLst>
          </p:cNvPr>
          <p:cNvSpPr>
            <a:spLocks noGrp="1"/>
          </p:cNvSpPr>
          <p:nvPr>
            <p:ph idx="1"/>
          </p:nvPr>
        </p:nvSpPr>
        <p:spPr/>
        <p:txBody>
          <a:bodyPr/>
          <a:lstStyle/>
          <a:p>
            <a:endParaRPr lang="en-GB"/>
          </a:p>
        </p:txBody>
      </p:sp>
      <p:sp>
        <p:nvSpPr>
          <p:cNvPr id="4" name="Footer Placeholder 3">
            <a:extLst>
              <a:ext uri="{FF2B5EF4-FFF2-40B4-BE49-F238E27FC236}">
                <a16:creationId xmlns:a16="http://schemas.microsoft.com/office/drawing/2014/main" id="{A3DB3BFF-F4C7-48FA-B814-651D0803FAAB}"/>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603678F8-DCA9-4598-9F1B-67D5D6D89388}"/>
              </a:ext>
            </a:extLst>
          </p:cNvPr>
          <p:cNvSpPr txBox="1"/>
          <p:nvPr/>
        </p:nvSpPr>
        <p:spPr>
          <a:xfrm>
            <a:off x="339133" y="1105468"/>
            <a:ext cx="8522884" cy="4524315"/>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group list</a:t>
            </a:r>
          </a:p>
          <a:p>
            <a:r>
              <a:rPr lang="en-GB" dirty="0">
                <a:solidFill>
                  <a:schemeClr val="bg1"/>
                </a:solidFill>
              </a:rPr>
              <a:t>[</a:t>
            </a:r>
          </a:p>
          <a:p>
            <a:r>
              <a:rPr lang="en-GB" dirty="0">
                <a:solidFill>
                  <a:schemeClr val="bg1"/>
                </a:solidFill>
              </a:rPr>
              <a:t>  ……….</a:t>
            </a:r>
          </a:p>
          <a:p>
            <a:r>
              <a:rPr lang="en-GB" dirty="0">
                <a:solidFill>
                  <a:schemeClr val="bg1"/>
                </a:solidFill>
              </a:rPr>
              <a:t>  {</a:t>
            </a:r>
          </a:p>
          <a:p>
            <a:r>
              <a:rPr lang="en-GB" dirty="0">
                <a:solidFill>
                  <a:schemeClr val="bg1"/>
                </a:solidFill>
              </a:rPr>
              <a:t>    "id": "/subscriptions/bd…….7/</a:t>
            </a:r>
            <a:r>
              <a:rPr lang="en-GB" dirty="0" err="1">
                <a:solidFill>
                  <a:schemeClr val="bg1"/>
                </a:solidFill>
              </a:rPr>
              <a:t>resourceGroups</a:t>
            </a:r>
            <a:r>
              <a:rPr lang="en-GB" dirty="0">
                <a:solidFill>
                  <a:schemeClr val="bg1"/>
                </a:solidFill>
              </a:rPr>
              <a:t>/</a:t>
            </a:r>
            <a:r>
              <a:rPr lang="en-GB" dirty="0" err="1">
                <a:solidFill>
                  <a:schemeClr val="bg1"/>
                </a:solidFill>
              </a:rPr>
              <a:t>myvm</a:t>
            </a:r>
            <a:r>
              <a:rPr lang="en-GB" dirty="0">
                <a:solidFill>
                  <a:schemeClr val="bg1"/>
                </a:solidFill>
              </a:rPr>
              <a:t>-resource-</a:t>
            </a:r>
            <a:r>
              <a:rPr lang="en-GB" dirty="0" err="1">
                <a:solidFill>
                  <a:schemeClr val="bg1"/>
                </a:solidFill>
              </a:rPr>
              <a:t>gp</a:t>
            </a:r>
            <a:r>
              <a:rPr lang="en-GB" dirty="0">
                <a:solidFill>
                  <a:schemeClr val="bg1"/>
                </a:solidFill>
              </a:rPr>
              <a:t>",</a:t>
            </a:r>
          </a:p>
          <a:p>
            <a:r>
              <a:rPr lang="en-GB" dirty="0">
                <a:solidFill>
                  <a:schemeClr val="bg1"/>
                </a:solidFill>
              </a:rPr>
              <a:t>    "location": "</a:t>
            </a:r>
            <a:r>
              <a:rPr lang="en-GB" dirty="0" err="1">
                <a:solidFill>
                  <a:schemeClr val="bg1"/>
                </a:solidFill>
              </a:rPr>
              <a:t>ukwest</a:t>
            </a:r>
            <a:r>
              <a:rPr lang="en-GB" dirty="0">
                <a:solidFill>
                  <a:schemeClr val="bg1"/>
                </a:solidFill>
              </a:rPr>
              <a:t>",</a:t>
            </a:r>
          </a:p>
          <a:p>
            <a:r>
              <a:rPr lang="en-GB" dirty="0">
                <a:solidFill>
                  <a:schemeClr val="bg1"/>
                </a:solidFill>
              </a:rPr>
              <a:t>    "</a:t>
            </a:r>
            <a:r>
              <a:rPr lang="en-GB" dirty="0" err="1">
                <a:solidFill>
                  <a:schemeClr val="bg1"/>
                </a:solidFill>
              </a:rPr>
              <a:t>managedBy</a:t>
            </a:r>
            <a:r>
              <a:rPr lang="en-GB" dirty="0">
                <a:solidFill>
                  <a:schemeClr val="bg1"/>
                </a:solidFill>
              </a:rPr>
              <a:t>": null,</a:t>
            </a:r>
          </a:p>
          <a:p>
            <a:r>
              <a:rPr lang="en-GB" dirty="0">
                <a:solidFill>
                  <a:schemeClr val="bg1"/>
                </a:solidFill>
              </a:rPr>
              <a:t>    "name":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chemeClr val="bg1"/>
                </a:solidFill>
              </a:rPr>
              <a:t>",</a:t>
            </a:r>
          </a:p>
          <a:p>
            <a:r>
              <a:rPr lang="en-GB" dirty="0">
                <a:solidFill>
                  <a:schemeClr val="bg1"/>
                </a:solidFill>
              </a:rPr>
              <a:t>    "properties": {</a:t>
            </a:r>
          </a:p>
          <a:p>
            <a:r>
              <a:rPr lang="en-GB" dirty="0">
                <a:solidFill>
                  <a:schemeClr val="bg1"/>
                </a:solidFill>
              </a:rPr>
              <a:t>      "</a:t>
            </a:r>
            <a:r>
              <a:rPr lang="en-GB" dirty="0" err="1">
                <a:solidFill>
                  <a:schemeClr val="bg1"/>
                </a:solidFill>
              </a:rPr>
              <a:t>provisioningState</a:t>
            </a:r>
            <a:r>
              <a:rPr lang="en-GB" dirty="0">
                <a:solidFill>
                  <a:schemeClr val="bg1"/>
                </a:solidFill>
              </a:rPr>
              <a:t>": "Succeeded"</a:t>
            </a:r>
          </a:p>
          <a:p>
            <a:r>
              <a:rPr lang="en-GB" dirty="0">
                <a:solidFill>
                  <a:schemeClr val="bg1"/>
                </a:solidFill>
              </a:rPr>
              <a:t>    },</a:t>
            </a:r>
          </a:p>
          <a:p>
            <a:r>
              <a:rPr lang="en-GB" dirty="0">
                <a:solidFill>
                  <a:schemeClr val="bg1"/>
                </a:solidFill>
              </a:rPr>
              <a:t>    "tags": null,</a:t>
            </a:r>
          </a:p>
          <a:p>
            <a:r>
              <a:rPr lang="en-GB" dirty="0">
                <a:solidFill>
                  <a:schemeClr val="bg1"/>
                </a:solidFill>
              </a:rPr>
              <a:t>    "type": "</a:t>
            </a:r>
            <a:r>
              <a:rPr lang="en-GB" dirty="0" err="1">
                <a:solidFill>
                  <a:schemeClr val="bg1"/>
                </a:solidFill>
              </a:rPr>
              <a:t>Microsoft.Resources</a:t>
            </a:r>
            <a:r>
              <a:rPr lang="en-GB" dirty="0">
                <a:solidFill>
                  <a:schemeClr val="bg1"/>
                </a:solidFill>
              </a:rPr>
              <a:t>/</a:t>
            </a:r>
            <a:r>
              <a:rPr lang="en-GB" dirty="0" err="1">
                <a:solidFill>
                  <a:schemeClr val="bg1"/>
                </a:solidFill>
              </a:rPr>
              <a:t>resourceGroups</a:t>
            </a:r>
            <a:r>
              <a:rPr lang="en-GB" dirty="0">
                <a:solidFill>
                  <a:schemeClr val="bg1"/>
                </a:solidFill>
              </a:rPr>
              <a:t>"</a:t>
            </a:r>
          </a:p>
          <a:p>
            <a:r>
              <a:rPr lang="en-GB" dirty="0">
                <a:solidFill>
                  <a:schemeClr val="bg1"/>
                </a:solidFill>
              </a:rPr>
              <a:t>  },</a:t>
            </a:r>
          </a:p>
          <a:p>
            <a:r>
              <a:rPr lang="en-GB" dirty="0">
                <a:solidFill>
                  <a:schemeClr val="bg1"/>
                </a:solidFill>
              </a:rPr>
              <a:t>  ………</a:t>
            </a:r>
          </a:p>
          <a:p>
            <a:r>
              <a:rPr lang="en-GB" dirty="0">
                <a:solidFill>
                  <a:schemeClr val="bg1"/>
                </a:solidFill>
              </a:rPr>
              <a:t>]</a:t>
            </a:r>
          </a:p>
        </p:txBody>
      </p:sp>
    </p:spTree>
    <p:extLst>
      <p:ext uri="{BB962C8B-B14F-4D97-AF65-F5344CB8AC3E}">
        <p14:creationId xmlns:p14="http://schemas.microsoft.com/office/powerpoint/2010/main" val="385282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CDFBE-11B6-4047-86A1-A94FC526743B}"/>
              </a:ext>
            </a:extLst>
          </p:cNvPr>
          <p:cNvSpPr>
            <a:spLocks noGrp="1"/>
          </p:cNvSpPr>
          <p:nvPr>
            <p:ph type="title"/>
          </p:nvPr>
        </p:nvSpPr>
        <p:spPr/>
        <p:txBody>
          <a:bodyPr/>
          <a:lstStyle/>
          <a:p>
            <a:r>
              <a:rPr lang="en-GB" dirty="0"/>
              <a:t>Delete Resource Group</a:t>
            </a:r>
          </a:p>
        </p:txBody>
      </p:sp>
      <p:sp>
        <p:nvSpPr>
          <p:cNvPr id="3" name="Content Placeholder 2">
            <a:extLst>
              <a:ext uri="{FF2B5EF4-FFF2-40B4-BE49-F238E27FC236}">
                <a16:creationId xmlns:a16="http://schemas.microsoft.com/office/drawing/2014/main" id="{26A1421F-CBBE-4236-BD91-4A910760DFB5}"/>
              </a:ext>
            </a:extLst>
          </p:cNvPr>
          <p:cNvSpPr>
            <a:spLocks noGrp="1"/>
          </p:cNvSpPr>
          <p:nvPr>
            <p:ph idx="1"/>
          </p:nvPr>
        </p:nvSpPr>
        <p:spPr/>
        <p:txBody>
          <a:bodyPr/>
          <a:lstStyle/>
          <a:p>
            <a:r>
              <a:rPr lang="en-GB" dirty="0"/>
              <a:t>Deleting a resource group also deletes the resources it contains…this is a good way to clean up when experimenting in the cloud </a:t>
            </a:r>
          </a:p>
          <a:p>
            <a:endParaRPr lang="en-GB" dirty="0"/>
          </a:p>
          <a:p>
            <a:endParaRPr lang="en-GB" dirty="0"/>
          </a:p>
          <a:p>
            <a:endParaRPr lang="en-GB" dirty="0"/>
          </a:p>
          <a:p>
            <a:endParaRPr lang="en-GB" dirty="0"/>
          </a:p>
          <a:p>
            <a:r>
              <a:rPr lang="en-GB" dirty="0"/>
              <a:t>The above command will give a prompt to which you have to answer yes to authorise the delete process. Since we know what we are doing, we can just specify </a:t>
            </a:r>
            <a:r>
              <a:rPr lang="en-GB" i="1" dirty="0"/>
              <a:t>--yes (-y)</a:t>
            </a:r>
          </a:p>
        </p:txBody>
      </p:sp>
      <p:sp>
        <p:nvSpPr>
          <p:cNvPr id="4" name="Footer Placeholder 3">
            <a:extLst>
              <a:ext uri="{FF2B5EF4-FFF2-40B4-BE49-F238E27FC236}">
                <a16:creationId xmlns:a16="http://schemas.microsoft.com/office/drawing/2014/main" id="{FEE328F3-3743-4D9E-A891-33E72C198F3D}"/>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C6199422-11E9-4A0B-82DC-A8DED4EAE45B}"/>
              </a:ext>
            </a:extLst>
          </p:cNvPr>
          <p:cNvSpPr txBox="1"/>
          <p:nvPr/>
        </p:nvSpPr>
        <p:spPr>
          <a:xfrm>
            <a:off x="1380841" y="3216365"/>
            <a:ext cx="5734192" cy="369332"/>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group delete --name </a:t>
            </a:r>
            <a:r>
              <a:rPr lang="en-GB" dirty="0" err="1">
                <a:solidFill>
                  <a:srgbClr val="FFC000"/>
                </a:solidFill>
              </a:rPr>
              <a:t>myvm</a:t>
            </a:r>
            <a:r>
              <a:rPr lang="en-GB" dirty="0">
                <a:solidFill>
                  <a:srgbClr val="FFC000"/>
                </a:solidFill>
              </a:rPr>
              <a:t>-resource-</a:t>
            </a:r>
            <a:r>
              <a:rPr lang="en-GB" dirty="0" err="1">
                <a:solidFill>
                  <a:srgbClr val="FFC000"/>
                </a:solidFill>
              </a:rPr>
              <a:t>gp</a:t>
            </a:r>
            <a:endParaRPr lang="en-GB" dirty="0">
              <a:solidFill>
                <a:srgbClr val="FFC000"/>
              </a:solidFill>
            </a:endParaRPr>
          </a:p>
        </p:txBody>
      </p:sp>
      <p:sp>
        <p:nvSpPr>
          <p:cNvPr id="6" name="TextBox 5">
            <a:extLst>
              <a:ext uri="{FF2B5EF4-FFF2-40B4-BE49-F238E27FC236}">
                <a16:creationId xmlns:a16="http://schemas.microsoft.com/office/drawing/2014/main" id="{4CB06CC9-8C29-4C0E-B516-ACFE0D60DF97}"/>
              </a:ext>
            </a:extLst>
          </p:cNvPr>
          <p:cNvSpPr txBox="1"/>
          <p:nvPr/>
        </p:nvSpPr>
        <p:spPr>
          <a:xfrm>
            <a:off x="1380841" y="5286842"/>
            <a:ext cx="5734192" cy="369332"/>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group delete --name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rgbClr val="FFC000"/>
                </a:solidFill>
              </a:rPr>
              <a:t> </a:t>
            </a:r>
            <a:r>
              <a:rPr lang="en-GB" dirty="0">
                <a:solidFill>
                  <a:schemeClr val="accent1">
                    <a:lumMod val="50000"/>
                  </a:schemeClr>
                </a:solidFill>
              </a:rPr>
              <a:t>--yes</a:t>
            </a:r>
          </a:p>
        </p:txBody>
      </p:sp>
    </p:spTree>
    <p:extLst>
      <p:ext uri="{BB962C8B-B14F-4D97-AF65-F5344CB8AC3E}">
        <p14:creationId xmlns:p14="http://schemas.microsoft.com/office/powerpoint/2010/main" val="30159659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655C1-C0B4-458A-BF93-602C02276318}"/>
              </a:ext>
            </a:extLst>
          </p:cNvPr>
          <p:cNvSpPr>
            <a:spLocks noGrp="1"/>
          </p:cNvSpPr>
          <p:nvPr>
            <p:ph type="title"/>
          </p:nvPr>
        </p:nvSpPr>
        <p:spPr/>
        <p:txBody>
          <a:bodyPr/>
          <a:lstStyle/>
          <a:p>
            <a:r>
              <a:rPr lang="en-GB" dirty="0"/>
              <a:t>Setup the Account Defaults</a:t>
            </a:r>
            <a:br>
              <a:rPr lang="en-GB" dirty="0"/>
            </a:br>
            <a:r>
              <a:rPr lang="en-GB" dirty="0"/>
              <a:t>(If you have already done this!!)</a:t>
            </a:r>
          </a:p>
        </p:txBody>
      </p:sp>
      <p:sp>
        <p:nvSpPr>
          <p:cNvPr id="3" name="Content Placeholder 2">
            <a:extLst>
              <a:ext uri="{FF2B5EF4-FFF2-40B4-BE49-F238E27FC236}">
                <a16:creationId xmlns:a16="http://schemas.microsoft.com/office/drawing/2014/main" id="{1D8A16F1-A637-4F58-83F3-5B9AA2EB3EE1}"/>
              </a:ext>
            </a:extLst>
          </p:cNvPr>
          <p:cNvSpPr>
            <a:spLocks noGrp="1"/>
          </p:cNvSpPr>
          <p:nvPr>
            <p:ph idx="1"/>
          </p:nvPr>
        </p:nvSpPr>
        <p:spPr>
          <a:xfrm>
            <a:off x="1047750" y="1214434"/>
            <a:ext cx="7029450" cy="4114800"/>
          </a:xfrm>
        </p:spPr>
        <p:txBody>
          <a:bodyPr/>
          <a:lstStyle/>
          <a:p>
            <a:r>
              <a:rPr lang="en-GB" dirty="0"/>
              <a:t>You can setup the </a:t>
            </a:r>
            <a:r>
              <a:rPr lang="en-GB" b="1" dirty="0"/>
              <a:t>default</a:t>
            </a:r>
            <a:r>
              <a:rPr lang="en-GB" dirty="0"/>
              <a:t> subscription like this:</a:t>
            </a:r>
          </a:p>
          <a:p>
            <a:endParaRPr lang="en-GB" dirty="0"/>
          </a:p>
          <a:p>
            <a:endParaRPr lang="en-GB" dirty="0"/>
          </a:p>
          <a:p>
            <a:endParaRPr lang="en-GB" dirty="0"/>
          </a:p>
          <a:p>
            <a:endParaRPr lang="en-GB" dirty="0"/>
          </a:p>
          <a:p>
            <a:r>
              <a:rPr lang="en-GB" dirty="0"/>
              <a:t>This is useful, since some commands need to know this information and the alternative would be to provided on the command line like this:</a:t>
            </a:r>
          </a:p>
          <a:p>
            <a:endParaRPr lang="en-GB" dirty="0"/>
          </a:p>
          <a:p>
            <a:endParaRPr lang="en-GB" dirty="0"/>
          </a:p>
          <a:p>
            <a:r>
              <a:rPr lang="en-GB" dirty="0"/>
              <a:t>Likewise, you can set the location like this so you do not have to provided when a command would normally require it:</a:t>
            </a:r>
          </a:p>
          <a:p>
            <a:pPr marL="0" indent="0">
              <a:buNone/>
            </a:pPr>
            <a:endParaRPr lang="en-GB" dirty="0"/>
          </a:p>
        </p:txBody>
      </p:sp>
      <p:sp>
        <p:nvSpPr>
          <p:cNvPr id="4" name="Footer Placeholder 3">
            <a:extLst>
              <a:ext uri="{FF2B5EF4-FFF2-40B4-BE49-F238E27FC236}">
                <a16:creationId xmlns:a16="http://schemas.microsoft.com/office/drawing/2014/main" id="{96355240-B70F-46CB-AC03-1CA9B9284F54}"/>
              </a:ext>
            </a:extLst>
          </p:cNvPr>
          <p:cNvSpPr>
            <a:spLocks noGrp="1"/>
          </p:cNvSpPr>
          <p:nvPr>
            <p:ph type="ftr" sz="quarter" idx="10"/>
          </p:nvPr>
        </p:nvSpPr>
        <p:spPr/>
        <p:txBody>
          <a:bodyPr/>
          <a:lstStyle/>
          <a:p>
            <a:pPr>
              <a:defRPr/>
            </a:pPr>
            <a:r>
              <a:rPr lang="en-US" altLang="en-US"/>
              <a:t>WEB</a:t>
            </a:r>
            <a:endParaRPr lang="en-US" altLang="en-US" dirty="0"/>
          </a:p>
        </p:txBody>
      </p:sp>
      <p:grpSp>
        <p:nvGrpSpPr>
          <p:cNvPr id="5" name="Group 4">
            <a:extLst>
              <a:ext uri="{FF2B5EF4-FFF2-40B4-BE49-F238E27FC236}">
                <a16:creationId xmlns:a16="http://schemas.microsoft.com/office/drawing/2014/main" id="{C035A794-FD3B-4709-B465-828C9B700A03}"/>
              </a:ext>
            </a:extLst>
          </p:cNvPr>
          <p:cNvGrpSpPr/>
          <p:nvPr/>
        </p:nvGrpSpPr>
        <p:grpSpPr>
          <a:xfrm>
            <a:off x="1617715" y="2417500"/>
            <a:ext cx="5010547" cy="627996"/>
            <a:chOff x="583224" y="2246736"/>
            <a:chExt cx="5010547" cy="627996"/>
          </a:xfrm>
        </p:grpSpPr>
        <p:sp>
          <p:nvSpPr>
            <p:cNvPr id="6" name="TextBox 5">
              <a:extLst>
                <a:ext uri="{FF2B5EF4-FFF2-40B4-BE49-F238E27FC236}">
                  <a16:creationId xmlns:a16="http://schemas.microsoft.com/office/drawing/2014/main" id="{3C6C7290-94BF-4518-980D-C5ED231EEE8C}"/>
                </a:ext>
              </a:extLst>
            </p:cNvPr>
            <p:cNvSpPr txBox="1"/>
            <p:nvPr/>
          </p:nvSpPr>
          <p:spPr>
            <a:xfrm>
              <a:off x="583224" y="2505400"/>
              <a:ext cx="5010547" cy="369332"/>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account set --subscription </a:t>
              </a:r>
              <a:r>
                <a:rPr lang="en-GB" i="1" dirty="0">
                  <a:solidFill>
                    <a:srgbClr val="FFC000"/>
                  </a:solidFill>
                </a:rPr>
                <a:t>bd……..7</a:t>
              </a:r>
              <a:r>
                <a:rPr lang="en-GB" dirty="0">
                  <a:solidFill>
                    <a:schemeClr val="bg1"/>
                  </a:solidFill>
                </a:rPr>
                <a:t> </a:t>
              </a:r>
            </a:p>
          </p:txBody>
        </p:sp>
        <p:sp>
          <p:nvSpPr>
            <p:cNvPr id="7" name="TextBox 6">
              <a:extLst>
                <a:ext uri="{FF2B5EF4-FFF2-40B4-BE49-F238E27FC236}">
                  <a16:creationId xmlns:a16="http://schemas.microsoft.com/office/drawing/2014/main" id="{1ABFB638-CE5D-41FC-A00A-3EEDE1EC0228}"/>
                </a:ext>
              </a:extLst>
            </p:cNvPr>
            <p:cNvSpPr txBox="1"/>
            <p:nvPr/>
          </p:nvSpPr>
          <p:spPr>
            <a:xfrm>
              <a:off x="3931282" y="2246736"/>
              <a:ext cx="1369286" cy="307777"/>
            </a:xfrm>
            <a:prstGeom prst="rect">
              <a:avLst/>
            </a:prstGeom>
            <a:noFill/>
          </p:spPr>
          <p:txBody>
            <a:bodyPr wrap="none" rtlCol="0">
              <a:spAutoFit/>
            </a:bodyPr>
            <a:lstStyle/>
            <a:p>
              <a:r>
                <a:rPr lang="en-GB" sz="1400" i="1" dirty="0">
                  <a:solidFill>
                    <a:srgbClr val="FF0000"/>
                  </a:solidFill>
                </a:rPr>
                <a:t>Subscription Id</a:t>
              </a:r>
            </a:p>
          </p:txBody>
        </p:sp>
      </p:grpSp>
      <p:sp>
        <p:nvSpPr>
          <p:cNvPr id="10" name="TextBox 9">
            <a:extLst>
              <a:ext uri="{FF2B5EF4-FFF2-40B4-BE49-F238E27FC236}">
                <a16:creationId xmlns:a16="http://schemas.microsoft.com/office/drawing/2014/main" id="{B4E55175-07C1-4944-8CBF-C3A9261F32BE}"/>
              </a:ext>
            </a:extLst>
          </p:cNvPr>
          <p:cNvSpPr txBox="1"/>
          <p:nvPr/>
        </p:nvSpPr>
        <p:spPr>
          <a:xfrm>
            <a:off x="1240441" y="4238422"/>
            <a:ext cx="6898174" cy="369332"/>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list-sizes --location </a:t>
            </a:r>
            <a:r>
              <a:rPr lang="en-GB" dirty="0" err="1">
                <a:solidFill>
                  <a:schemeClr val="accent1">
                    <a:lumMod val="50000"/>
                  </a:schemeClr>
                </a:solidFill>
              </a:rPr>
              <a:t>ukwest</a:t>
            </a:r>
            <a:r>
              <a:rPr lang="en-GB" dirty="0">
                <a:solidFill>
                  <a:schemeClr val="accent1">
                    <a:lumMod val="50000"/>
                  </a:schemeClr>
                </a:solidFill>
              </a:rPr>
              <a:t> </a:t>
            </a:r>
            <a:r>
              <a:rPr lang="en-GB" b="1" dirty="0">
                <a:solidFill>
                  <a:schemeClr val="accent1">
                    <a:lumMod val="50000"/>
                  </a:schemeClr>
                </a:solidFill>
              </a:rPr>
              <a:t>--subscription </a:t>
            </a:r>
            <a:r>
              <a:rPr lang="en-GB" i="1" dirty="0">
                <a:solidFill>
                  <a:srgbClr val="FFC000"/>
                </a:solidFill>
              </a:rPr>
              <a:t>bd……..7</a:t>
            </a:r>
            <a:r>
              <a:rPr lang="en-GB" dirty="0">
                <a:solidFill>
                  <a:schemeClr val="bg1"/>
                </a:solidFill>
              </a:rPr>
              <a:t> </a:t>
            </a:r>
            <a:endParaRPr lang="en-GB" dirty="0">
              <a:solidFill>
                <a:srgbClr val="FFC000"/>
              </a:solidFill>
            </a:endParaRPr>
          </a:p>
        </p:txBody>
      </p:sp>
      <p:sp>
        <p:nvSpPr>
          <p:cNvPr id="9" name="TextBox 8">
            <a:extLst>
              <a:ext uri="{FF2B5EF4-FFF2-40B4-BE49-F238E27FC236}">
                <a16:creationId xmlns:a16="http://schemas.microsoft.com/office/drawing/2014/main" id="{42C5EE76-C372-4AA1-A933-615BAED9C3FF}"/>
              </a:ext>
            </a:extLst>
          </p:cNvPr>
          <p:cNvSpPr txBox="1"/>
          <p:nvPr/>
        </p:nvSpPr>
        <p:spPr>
          <a:xfrm>
            <a:off x="1763144" y="5863994"/>
            <a:ext cx="5010547" cy="369332"/>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configure --defaults location=</a:t>
            </a:r>
            <a:r>
              <a:rPr lang="en-GB" dirty="0" err="1">
                <a:solidFill>
                  <a:srgbClr val="FFC000"/>
                </a:solidFill>
              </a:rPr>
              <a:t>ukwest</a:t>
            </a:r>
            <a:endParaRPr lang="en-GB" dirty="0">
              <a:solidFill>
                <a:schemeClr val="bg1"/>
              </a:solidFill>
            </a:endParaRPr>
          </a:p>
        </p:txBody>
      </p:sp>
      <p:sp>
        <p:nvSpPr>
          <p:cNvPr id="8" name="TextBox 7">
            <a:extLst>
              <a:ext uri="{FF2B5EF4-FFF2-40B4-BE49-F238E27FC236}">
                <a16:creationId xmlns:a16="http://schemas.microsoft.com/office/drawing/2014/main" id="{75264FF3-3B7E-38D3-CBE4-5B6F7AC7E60E}"/>
              </a:ext>
            </a:extLst>
          </p:cNvPr>
          <p:cNvSpPr txBox="1"/>
          <p:nvPr/>
        </p:nvSpPr>
        <p:spPr>
          <a:xfrm>
            <a:off x="1209734" y="1653062"/>
            <a:ext cx="6898173" cy="646331"/>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account subscription list --query "[].{</a:t>
            </a:r>
            <a:r>
              <a:rPr lang="en-GB" dirty="0" err="1">
                <a:solidFill>
                  <a:schemeClr val="accent1">
                    <a:lumMod val="50000"/>
                  </a:schemeClr>
                </a:solidFill>
              </a:rPr>
              <a:t>Name:displayName</a:t>
            </a:r>
            <a:r>
              <a:rPr lang="en-GB" dirty="0">
                <a:solidFill>
                  <a:schemeClr val="accent1">
                    <a:lumMod val="50000"/>
                  </a:schemeClr>
                </a:solidFill>
              </a:rPr>
              <a:t>, </a:t>
            </a:r>
            <a:r>
              <a:rPr lang="en-GB" dirty="0" err="1">
                <a:solidFill>
                  <a:schemeClr val="accent1">
                    <a:lumMod val="50000"/>
                  </a:schemeClr>
                </a:solidFill>
              </a:rPr>
              <a:t>Id:subscriptionId</a:t>
            </a:r>
            <a:r>
              <a:rPr lang="en-GB" dirty="0">
                <a:solidFill>
                  <a:schemeClr val="accent1">
                    <a:lumMod val="50000"/>
                  </a:schemeClr>
                </a:solidFill>
              </a:rPr>
              <a:t>}" --output table </a:t>
            </a:r>
          </a:p>
        </p:txBody>
      </p:sp>
    </p:spTree>
    <p:extLst>
      <p:ext uri="{BB962C8B-B14F-4D97-AF65-F5344CB8AC3E}">
        <p14:creationId xmlns:p14="http://schemas.microsoft.com/office/powerpoint/2010/main" val="31634093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76A20-EE04-49AC-930B-758FDFBDCCCE}"/>
              </a:ext>
            </a:extLst>
          </p:cNvPr>
          <p:cNvSpPr>
            <a:spLocks noGrp="1"/>
          </p:cNvSpPr>
          <p:nvPr>
            <p:ph type="title"/>
          </p:nvPr>
        </p:nvSpPr>
        <p:spPr/>
        <p:txBody>
          <a:bodyPr/>
          <a:lstStyle/>
          <a:p>
            <a:r>
              <a:rPr lang="en-GB" dirty="0"/>
              <a:t>Always Remember to Clean Up</a:t>
            </a:r>
          </a:p>
        </p:txBody>
      </p:sp>
      <p:sp>
        <p:nvSpPr>
          <p:cNvPr id="3" name="Content Placeholder 2">
            <a:extLst>
              <a:ext uri="{FF2B5EF4-FFF2-40B4-BE49-F238E27FC236}">
                <a16:creationId xmlns:a16="http://schemas.microsoft.com/office/drawing/2014/main" id="{A9950101-BF08-471C-AE04-CB21A1E5C860}"/>
              </a:ext>
            </a:extLst>
          </p:cNvPr>
          <p:cNvSpPr>
            <a:spLocks noGrp="1"/>
          </p:cNvSpPr>
          <p:nvPr>
            <p:ph idx="1"/>
          </p:nvPr>
        </p:nvSpPr>
        <p:spPr>
          <a:xfrm>
            <a:off x="1047750" y="1120877"/>
            <a:ext cx="7029450" cy="4717948"/>
          </a:xfrm>
        </p:spPr>
        <p:txBody>
          <a:bodyPr/>
          <a:lstStyle/>
          <a:p>
            <a:r>
              <a:rPr lang="en-GB" dirty="0"/>
              <a:t>Delete the resource group</a:t>
            </a:r>
            <a:br>
              <a:rPr lang="en-GB" dirty="0"/>
            </a:br>
            <a:r>
              <a:rPr lang="en-GB" b="1" dirty="0"/>
              <a:t>This will delete all of the resources we created</a:t>
            </a:r>
            <a:endParaRPr lang="en-GB" dirty="0"/>
          </a:p>
          <a:p>
            <a:endParaRPr lang="en-GB" dirty="0"/>
          </a:p>
          <a:p>
            <a:endParaRPr lang="en-GB" dirty="0"/>
          </a:p>
          <a:p>
            <a:endParaRPr lang="en-GB" dirty="0"/>
          </a:p>
          <a:p>
            <a:endParaRPr lang="en-GB" dirty="0"/>
          </a:p>
          <a:p>
            <a:r>
              <a:rPr lang="en-GB" dirty="0"/>
              <a:t>In the Azure Web Portal you can do the same thing this way!!</a:t>
            </a:r>
          </a:p>
          <a:p>
            <a:pPr marL="457200" indent="-457200">
              <a:buFont typeface="+mj-lt"/>
              <a:buAutoNum type="arabicPeriod"/>
            </a:pPr>
            <a:r>
              <a:rPr lang="en-GB" dirty="0"/>
              <a:t>In Azure Portal, select Resource groups on the left.</a:t>
            </a:r>
          </a:p>
          <a:p>
            <a:pPr marL="457200" indent="-457200">
              <a:buFont typeface="+mj-lt"/>
              <a:buAutoNum type="arabicPeriod"/>
            </a:pPr>
            <a:r>
              <a:rPr lang="en-GB" dirty="0"/>
              <a:t>Find the your resource group and select it.</a:t>
            </a:r>
          </a:p>
          <a:p>
            <a:pPr marL="457200" indent="-457200">
              <a:buFont typeface="+mj-lt"/>
              <a:buAutoNum type="arabicPeriod"/>
            </a:pPr>
            <a:r>
              <a:rPr lang="en-GB" dirty="0"/>
              <a:t>In the Overview tab of the resource group, select Delete resource group.</a:t>
            </a:r>
          </a:p>
          <a:p>
            <a:pPr marL="457200" indent="-457200">
              <a:buFont typeface="+mj-lt"/>
              <a:buAutoNum type="arabicPeriod"/>
            </a:pPr>
            <a:r>
              <a:rPr lang="en-GB" dirty="0"/>
              <a:t>This opens a new dialog box. Type the name of the resource group again and select Delete. </a:t>
            </a:r>
            <a:endParaRPr lang="en-GB" b="1" dirty="0"/>
          </a:p>
          <a:p>
            <a:pPr marL="457200" indent="-457200">
              <a:buFont typeface="+mj-lt"/>
              <a:buAutoNum type="arabicPeriod"/>
            </a:pPr>
            <a:endParaRPr lang="en-GB" b="1" dirty="0"/>
          </a:p>
        </p:txBody>
      </p:sp>
      <p:sp>
        <p:nvSpPr>
          <p:cNvPr id="4" name="Footer Placeholder 3">
            <a:extLst>
              <a:ext uri="{FF2B5EF4-FFF2-40B4-BE49-F238E27FC236}">
                <a16:creationId xmlns:a16="http://schemas.microsoft.com/office/drawing/2014/main" id="{8A135067-1F2B-430A-9373-AA8865AEF321}"/>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E0A55F7E-92F5-4281-9E15-3BC4C80E9763}"/>
              </a:ext>
            </a:extLst>
          </p:cNvPr>
          <p:cNvSpPr txBox="1"/>
          <p:nvPr/>
        </p:nvSpPr>
        <p:spPr>
          <a:xfrm>
            <a:off x="1527175" y="1965836"/>
            <a:ext cx="5734192" cy="1200329"/>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group delete --name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rgbClr val="FFC000"/>
                </a:solidFill>
              </a:rPr>
              <a:t> </a:t>
            </a:r>
            <a:r>
              <a:rPr lang="en-GB" dirty="0">
                <a:solidFill>
                  <a:schemeClr val="accent1">
                    <a:lumMod val="50000"/>
                  </a:schemeClr>
                </a:solidFill>
              </a:rPr>
              <a:t>--yes</a:t>
            </a:r>
            <a:endParaRPr lang="en-GB" dirty="0">
              <a:solidFill>
                <a:srgbClr val="FFC000"/>
              </a:solidFill>
            </a:endParaRPr>
          </a:p>
          <a:p>
            <a:endParaRPr lang="en-GB" dirty="0">
              <a:solidFill>
                <a:srgbClr val="FFC000"/>
              </a:solidFill>
            </a:endParaRPr>
          </a:p>
          <a:p>
            <a:r>
              <a:rPr lang="en-GB" u="sng" dirty="0">
                <a:solidFill>
                  <a:schemeClr val="bg1"/>
                </a:solidFill>
              </a:rPr>
              <a:t>SHORTHAND</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group delete -n </a:t>
            </a:r>
            <a:r>
              <a:rPr lang="en-GB" dirty="0" err="1">
                <a:solidFill>
                  <a:srgbClr val="FFC000"/>
                </a:solidFill>
              </a:rPr>
              <a:t>myvm</a:t>
            </a:r>
            <a:r>
              <a:rPr lang="en-GB" dirty="0">
                <a:solidFill>
                  <a:srgbClr val="FFC000"/>
                </a:solidFill>
              </a:rPr>
              <a:t>-resource-</a:t>
            </a:r>
            <a:r>
              <a:rPr lang="en-GB" dirty="0" err="1">
                <a:solidFill>
                  <a:srgbClr val="FFC000"/>
                </a:solidFill>
              </a:rPr>
              <a:t>gp</a:t>
            </a:r>
            <a:r>
              <a:rPr lang="en-GB" dirty="0">
                <a:solidFill>
                  <a:srgbClr val="FFC000"/>
                </a:solidFill>
              </a:rPr>
              <a:t> </a:t>
            </a:r>
            <a:r>
              <a:rPr lang="en-GB" dirty="0">
                <a:solidFill>
                  <a:schemeClr val="accent1">
                    <a:lumMod val="50000"/>
                  </a:schemeClr>
                </a:solidFill>
              </a:rPr>
              <a:t>-y</a:t>
            </a:r>
            <a:endParaRPr lang="en-GB" dirty="0">
              <a:solidFill>
                <a:schemeClr val="bg1"/>
              </a:solidFill>
            </a:endParaRPr>
          </a:p>
        </p:txBody>
      </p:sp>
    </p:spTree>
    <p:extLst>
      <p:ext uri="{BB962C8B-B14F-4D97-AF65-F5344CB8AC3E}">
        <p14:creationId xmlns:p14="http://schemas.microsoft.com/office/powerpoint/2010/main" val="12172847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82DE7-6DB1-100E-C7FA-7E7D03FD7D4B}"/>
              </a:ext>
            </a:extLst>
          </p:cNvPr>
          <p:cNvSpPr>
            <a:spLocks noGrp="1"/>
          </p:cNvSpPr>
          <p:nvPr>
            <p:ph type="title"/>
          </p:nvPr>
        </p:nvSpPr>
        <p:spPr>
          <a:xfrm>
            <a:off x="79375" y="-1"/>
            <a:ext cx="8985250" cy="6537326"/>
          </a:xfrm>
        </p:spPr>
        <p:txBody>
          <a:bodyPr/>
          <a:lstStyle/>
          <a:p>
            <a:r>
              <a:rPr lang="en-GB" dirty="0"/>
              <a:t>Azure Basics</a:t>
            </a:r>
          </a:p>
        </p:txBody>
      </p:sp>
      <p:sp>
        <p:nvSpPr>
          <p:cNvPr id="4" name="Footer Placeholder 3">
            <a:extLst>
              <a:ext uri="{FF2B5EF4-FFF2-40B4-BE49-F238E27FC236}">
                <a16:creationId xmlns:a16="http://schemas.microsoft.com/office/drawing/2014/main" id="{33A4CBA8-EE4C-447F-BB1C-DFB45E78761E}"/>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14824400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BF962-B257-4C53-B247-9A5F378B17EA}"/>
              </a:ext>
            </a:extLst>
          </p:cNvPr>
          <p:cNvSpPr>
            <a:spLocks noGrp="1"/>
          </p:cNvSpPr>
          <p:nvPr>
            <p:ph type="title"/>
          </p:nvPr>
        </p:nvSpPr>
        <p:spPr/>
        <p:txBody>
          <a:bodyPr/>
          <a:lstStyle/>
          <a:p>
            <a:r>
              <a:rPr lang="en-GB" dirty="0"/>
              <a:t>Azure Overview</a:t>
            </a:r>
          </a:p>
        </p:txBody>
      </p:sp>
      <p:pic>
        <p:nvPicPr>
          <p:cNvPr id="8" name="Content Placeholder 7" descr="Chart, box and whisker chart&#10;&#10;Description automatically generated">
            <a:extLst>
              <a:ext uri="{FF2B5EF4-FFF2-40B4-BE49-F238E27FC236}">
                <a16:creationId xmlns:a16="http://schemas.microsoft.com/office/drawing/2014/main" id="{A652395F-6085-4371-BFAD-1FFC8A522C2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247144" y="1011194"/>
            <a:ext cx="3768532" cy="2988621"/>
          </a:xfrm>
        </p:spPr>
      </p:pic>
      <p:sp>
        <p:nvSpPr>
          <p:cNvPr id="4" name="Footer Placeholder 3">
            <a:extLst>
              <a:ext uri="{FF2B5EF4-FFF2-40B4-BE49-F238E27FC236}">
                <a16:creationId xmlns:a16="http://schemas.microsoft.com/office/drawing/2014/main" id="{97CB36F3-0F9A-4F1D-84A8-362D51AF1BC3}"/>
              </a:ext>
            </a:extLst>
          </p:cNvPr>
          <p:cNvSpPr>
            <a:spLocks noGrp="1"/>
          </p:cNvSpPr>
          <p:nvPr>
            <p:ph type="ftr" sz="quarter" idx="10"/>
          </p:nvPr>
        </p:nvSpPr>
        <p:spPr/>
        <p:txBody>
          <a:bodyPr/>
          <a:lstStyle/>
          <a:p>
            <a:pPr>
              <a:defRPr/>
            </a:pPr>
            <a:r>
              <a:rPr lang="en-US" altLang="en-US"/>
              <a:t>WEB</a:t>
            </a:r>
            <a:endParaRPr lang="en-US" altLang="en-US" dirty="0"/>
          </a:p>
        </p:txBody>
      </p:sp>
      <p:sp>
        <p:nvSpPr>
          <p:cNvPr id="9" name="Content Placeholder 2">
            <a:extLst>
              <a:ext uri="{FF2B5EF4-FFF2-40B4-BE49-F238E27FC236}">
                <a16:creationId xmlns:a16="http://schemas.microsoft.com/office/drawing/2014/main" id="{7832A327-8982-4525-9D43-014A194A267D}"/>
              </a:ext>
            </a:extLst>
          </p:cNvPr>
          <p:cNvSpPr txBox="1">
            <a:spLocks/>
          </p:cNvSpPr>
          <p:nvPr/>
        </p:nvSpPr>
        <p:spPr bwMode="auto">
          <a:xfrm>
            <a:off x="179962" y="953311"/>
            <a:ext cx="4820055" cy="48855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v"/>
            </a:pPr>
            <a:r>
              <a:rPr lang="en-GB" dirty="0"/>
              <a:t>Resources: instances of services that you create such as VMs</a:t>
            </a:r>
          </a:p>
          <a:p>
            <a:pPr>
              <a:buFont typeface="Wingdings" panose="05000000000000000000" pitchFamily="2" charset="2"/>
              <a:buChar char="v"/>
            </a:pPr>
            <a:r>
              <a:rPr lang="en-GB" dirty="0"/>
              <a:t>Resource groups: a logical container into which Azure resources like VMs, databases, and storage accounts are deployed and managed.</a:t>
            </a:r>
          </a:p>
          <a:p>
            <a:pPr>
              <a:buFont typeface="Wingdings" panose="05000000000000000000" pitchFamily="2" charset="2"/>
              <a:buChar char="v"/>
            </a:pPr>
            <a:r>
              <a:rPr lang="en-GB" dirty="0"/>
              <a:t>Subscriptions: groups together user accounts and the resources that have been created by those user accounts..</a:t>
            </a:r>
          </a:p>
          <a:p>
            <a:pPr>
              <a:buFont typeface="Wingdings" panose="05000000000000000000" pitchFamily="2" charset="2"/>
              <a:buChar char="v"/>
            </a:pPr>
            <a:r>
              <a:rPr lang="en-GB" dirty="0"/>
              <a:t>Management groups: help you manage access, policy, and compliance for multiple subscriptions. All subscriptions in a management group automatically inherit the conditions applied to the management group.</a:t>
            </a:r>
          </a:p>
        </p:txBody>
      </p:sp>
    </p:spTree>
    <p:extLst>
      <p:ext uri="{BB962C8B-B14F-4D97-AF65-F5344CB8AC3E}">
        <p14:creationId xmlns:p14="http://schemas.microsoft.com/office/powerpoint/2010/main" val="7439693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A254A-E77C-4DC6-A419-A83EB1A42AF6}"/>
              </a:ext>
            </a:extLst>
          </p:cNvPr>
          <p:cNvSpPr>
            <a:spLocks noGrp="1"/>
          </p:cNvSpPr>
          <p:nvPr>
            <p:ph type="title"/>
          </p:nvPr>
        </p:nvSpPr>
        <p:spPr/>
        <p:txBody>
          <a:bodyPr/>
          <a:lstStyle/>
          <a:p>
            <a:r>
              <a:rPr lang="en-GB" dirty="0"/>
              <a:t>Further Reading: Azure Subscriptions</a:t>
            </a:r>
          </a:p>
        </p:txBody>
      </p:sp>
      <p:sp>
        <p:nvSpPr>
          <p:cNvPr id="3" name="Content Placeholder 2">
            <a:extLst>
              <a:ext uri="{FF2B5EF4-FFF2-40B4-BE49-F238E27FC236}">
                <a16:creationId xmlns:a16="http://schemas.microsoft.com/office/drawing/2014/main" id="{923C9E23-FB6D-42A8-BDD5-D97939701200}"/>
              </a:ext>
            </a:extLst>
          </p:cNvPr>
          <p:cNvSpPr>
            <a:spLocks noGrp="1"/>
          </p:cNvSpPr>
          <p:nvPr>
            <p:ph idx="1"/>
          </p:nvPr>
        </p:nvSpPr>
        <p:spPr>
          <a:xfrm>
            <a:off x="348018" y="755176"/>
            <a:ext cx="8686800" cy="5083649"/>
          </a:xfrm>
        </p:spPr>
        <p:txBody>
          <a:bodyPr/>
          <a:lstStyle/>
          <a:p>
            <a:r>
              <a:rPr lang="en-GB" dirty="0"/>
              <a:t>Using Azure requires an Azure subscription. A subscription provides you with authenticated and authorized access to Azure products and services. It also allows you to provision resources. </a:t>
            </a:r>
          </a:p>
          <a:p>
            <a:pPr lvl="1"/>
            <a:r>
              <a:rPr lang="en-GB" dirty="0"/>
              <a:t>For each subscription, there are limits or quotas on the amount of resources that you can create and use. </a:t>
            </a:r>
          </a:p>
          <a:p>
            <a:pPr lvl="1"/>
            <a:r>
              <a:rPr lang="en-GB" dirty="0"/>
              <a:t>Organizations can use subscriptions to manage costs and the resources that are created by users, teams, or projects</a:t>
            </a:r>
          </a:p>
          <a:p>
            <a:r>
              <a:rPr lang="en-GB" dirty="0"/>
              <a:t>An Azure subscription is a logical unit of Azure services that links to an Azure account, which is an identity in Azure Active Directory (Azure AD) or in a directory that Azure AD trusts.</a:t>
            </a:r>
          </a:p>
          <a:p>
            <a:r>
              <a:rPr lang="en-GB" dirty="0"/>
              <a:t>An account can have one subscription or multiple subscriptions. There are two types of subscription boundaries that you can use:</a:t>
            </a:r>
          </a:p>
          <a:p>
            <a:pPr lvl="1"/>
            <a:r>
              <a:rPr lang="en-GB" b="1" dirty="0"/>
              <a:t>Billing boundary</a:t>
            </a:r>
            <a:r>
              <a:rPr lang="en-GB" dirty="0"/>
              <a:t>: determines how an Azure account is billed for using Azure e.g. create subscriptions to manage and track costs based on your needs</a:t>
            </a:r>
          </a:p>
          <a:p>
            <a:pPr lvl="1"/>
            <a:r>
              <a:rPr lang="en-GB" b="1" dirty="0"/>
              <a:t>Access control boundary</a:t>
            </a:r>
            <a:r>
              <a:rPr lang="en-GB" dirty="0"/>
              <a:t>: Azure applies access-management policies at the subscription level, and you can create separate subscriptions to reflect different organizational structure e.g. create subscriptions to set up separate environments for development and testing, security</a:t>
            </a:r>
          </a:p>
        </p:txBody>
      </p:sp>
      <p:sp>
        <p:nvSpPr>
          <p:cNvPr id="4" name="Footer Placeholder 3">
            <a:extLst>
              <a:ext uri="{FF2B5EF4-FFF2-40B4-BE49-F238E27FC236}">
                <a16:creationId xmlns:a16="http://schemas.microsoft.com/office/drawing/2014/main" id="{A63920EA-DB63-4625-87DD-DBA5A2DAD05F}"/>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9555135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BB5F3-42A5-4D5F-B38D-0DF6594BBEBB}"/>
              </a:ext>
            </a:extLst>
          </p:cNvPr>
          <p:cNvSpPr>
            <a:spLocks noGrp="1"/>
          </p:cNvSpPr>
          <p:nvPr>
            <p:ph type="title"/>
          </p:nvPr>
        </p:nvSpPr>
        <p:spPr/>
        <p:txBody>
          <a:bodyPr/>
          <a:lstStyle/>
          <a:p>
            <a:r>
              <a:rPr lang="en-GB" dirty="0"/>
              <a:t>Further Reading: Listing Subscriptions</a:t>
            </a:r>
          </a:p>
        </p:txBody>
      </p:sp>
      <p:sp>
        <p:nvSpPr>
          <p:cNvPr id="3" name="Content Placeholder 2">
            <a:extLst>
              <a:ext uri="{FF2B5EF4-FFF2-40B4-BE49-F238E27FC236}">
                <a16:creationId xmlns:a16="http://schemas.microsoft.com/office/drawing/2014/main" id="{E5E955AF-4DEF-4C28-A675-48EC86D14CB4}"/>
              </a:ext>
            </a:extLst>
          </p:cNvPr>
          <p:cNvSpPr>
            <a:spLocks noGrp="1"/>
          </p:cNvSpPr>
          <p:nvPr>
            <p:ph idx="1"/>
          </p:nvPr>
        </p:nvSpPr>
        <p:spPr/>
        <p:txBody>
          <a:bodyPr/>
          <a:lstStyle/>
          <a:p>
            <a:r>
              <a:rPr lang="en-GB" dirty="0"/>
              <a:t>Some commands require the subscription Id</a:t>
            </a:r>
          </a:p>
        </p:txBody>
      </p:sp>
      <p:sp>
        <p:nvSpPr>
          <p:cNvPr id="4" name="Footer Placeholder 3">
            <a:extLst>
              <a:ext uri="{FF2B5EF4-FFF2-40B4-BE49-F238E27FC236}">
                <a16:creationId xmlns:a16="http://schemas.microsoft.com/office/drawing/2014/main" id="{E2D54982-38D7-4A1E-B451-20148F278EB7}"/>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2E3ABFF3-7B90-4E2A-A41D-3E3D8A05B36B}"/>
              </a:ext>
            </a:extLst>
          </p:cNvPr>
          <p:cNvSpPr txBox="1"/>
          <p:nvPr/>
        </p:nvSpPr>
        <p:spPr>
          <a:xfrm>
            <a:off x="575937" y="2812526"/>
            <a:ext cx="8176656" cy="2308324"/>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account subscription list --query "[].{</a:t>
            </a:r>
            <a:r>
              <a:rPr lang="en-GB" dirty="0" err="1">
                <a:solidFill>
                  <a:schemeClr val="accent1">
                    <a:lumMod val="50000"/>
                  </a:schemeClr>
                </a:solidFill>
              </a:rPr>
              <a:t>Name:displayName</a:t>
            </a:r>
            <a:r>
              <a:rPr lang="en-GB" dirty="0">
                <a:solidFill>
                  <a:schemeClr val="accent1">
                    <a:lumMod val="50000"/>
                  </a:schemeClr>
                </a:solidFill>
              </a:rPr>
              <a:t>, </a:t>
            </a:r>
            <a:r>
              <a:rPr lang="en-GB" dirty="0" err="1">
                <a:solidFill>
                  <a:schemeClr val="accent1">
                    <a:lumMod val="50000"/>
                  </a:schemeClr>
                </a:solidFill>
              </a:rPr>
              <a:t>Id:subscriptionId</a:t>
            </a:r>
            <a:r>
              <a:rPr lang="en-GB" dirty="0">
                <a:solidFill>
                  <a:schemeClr val="accent1">
                    <a:lumMod val="50000"/>
                  </a:schemeClr>
                </a:solidFill>
              </a:rPr>
              <a:t>}" --output table</a:t>
            </a:r>
            <a:endParaRPr lang="en-GB" dirty="0">
              <a:solidFill>
                <a:schemeClr val="bg1"/>
              </a:solidFill>
              <a:sym typeface="Wingdings" panose="05000000000000000000" pitchFamily="2" charset="2"/>
            </a:endParaRPr>
          </a:p>
          <a:p>
            <a:r>
              <a:rPr lang="en-GB" sz="1600" dirty="0">
                <a:solidFill>
                  <a:srgbClr val="00B0F0"/>
                </a:solidFill>
              </a:rPr>
              <a:t>Command group 'account subscription' is experimental and under development. Reference and support levels: https://aka.ms/CLI_refstatus</a:t>
            </a:r>
          </a:p>
          <a:p>
            <a:r>
              <a:rPr lang="en-GB" dirty="0">
                <a:solidFill>
                  <a:schemeClr val="bg1"/>
                </a:solidFill>
              </a:rPr>
              <a:t>Name                             Id</a:t>
            </a:r>
          </a:p>
          <a:p>
            <a:r>
              <a:rPr lang="en-GB" dirty="0">
                <a:solidFill>
                  <a:schemeClr val="bg1"/>
                </a:solidFill>
              </a:rPr>
              <a:t>----------------------------     ------------------------------------</a:t>
            </a:r>
          </a:p>
          <a:p>
            <a:r>
              <a:rPr lang="en-GB" dirty="0" err="1">
                <a:solidFill>
                  <a:schemeClr val="bg1"/>
                </a:solidFill>
              </a:rPr>
              <a:t>SoAC</a:t>
            </a:r>
            <a:r>
              <a:rPr lang="en-GB" dirty="0">
                <a:solidFill>
                  <a:schemeClr val="bg1"/>
                </a:solidFill>
              </a:rPr>
              <a:t>                             bd…….…….7</a:t>
            </a:r>
          </a:p>
          <a:p>
            <a:endParaRPr lang="en-GB" dirty="0">
              <a:solidFill>
                <a:schemeClr val="bg1"/>
              </a:solidFill>
            </a:endParaRPr>
          </a:p>
        </p:txBody>
      </p:sp>
      <p:sp>
        <p:nvSpPr>
          <p:cNvPr id="6" name="TextBox 5">
            <a:extLst>
              <a:ext uri="{FF2B5EF4-FFF2-40B4-BE49-F238E27FC236}">
                <a16:creationId xmlns:a16="http://schemas.microsoft.com/office/drawing/2014/main" id="{981B897B-99F3-414E-B6F8-5462BDC682CF}"/>
              </a:ext>
            </a:extLst>
          </p:cNvPr>
          <p:cNvSpPr txBox="1"/>
          <p:nvPr/>
        </p:nvSpPr>
        <p:spPr>
          <a:xfrm>
            <a:off x="3096065" y="4655333"/>
            <a:ext cx="1574470" cy="338554"/>
          </a:xfrm>
          <a:prstGeom prst="rect">
            <a:avLst/>
          </a:prstGeom>
          <a:noFill/>
        </p:spPr>
        <p:txBody>
          <a:bodyPr wrap="none" rtlCol="0">
            <a:spAutoFit/>
          </a:bodyPr>
          <a:lstStyle/>
          <a:p>
            <a:r>
              <a:rPr lang="en-GB" sz="1600" i="1" dirty="0">
                <a:solidFill>
                  <a:srgbClr val="FF0000"/>
                </a:solidFill>
              </a:rPr>
              <a:t>Subscription ID</a:t>
            </a:r>
          </a:p>
        </p:txBody>
      </p:sp>
      <p:sp>
        <p:nvSpPr>
          <p:cNvPr id="7" name="Rectangle 6">
            <a:extLst>
              <a:ext uri="{FF2B5EF4-FFF2-40B4-BE49-F238E27FC236}">
                <a16:creationId xmlns:a16="http://schemas.microsoft.com/office/drawing/2014/main" id="{F4175BAF-19FC-453A-AA0B-0657723CB3A2}"/>
              </a:ext>
            </a:extLst>
          </p:cNvPr>
          <p:cNvSpPr/>
          <p:nvPr/>
        </p:nvSpPr>
        <p:spPr bwMode="auto">
          <a:xfrm>
            <a:off x="3038901" y="4449169"/>
            <a:ext cx="1533099" cy="268411"/>
          </a:xfrm>
          <a:prstGeom prst="rect">
            <a:avLst/>
          </a:prstGeom>
          <a:noFill/>
          <a:ln w="2857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23474198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7C828-C3B0-4E86-BDAF-ED39A33BB0D4}"/>
              </a:ext>
            </a:extLst>
          </p:cNvPr>
          <p:cNvSpPr>
            <a:spLocks noGrp="1"/>
          </p:cNvSpPr>
          <p:nvPr>
            <p:ph type="title"/>
          </p:nvPr>
        </p:nvSpPr>
        <p:spPr/>
        <p:txBody>
          <a:bodyPr/>
          <a:lstStyle/>
          <a:p>
            <a:r>
              <a:rPr lang="en-GB" dirty="0"/>
              <a:t>Azure Regions</a:t>
            </a:r>
          </a:p>
        </p:txBody>
      </p:sp>
      <p:sp>
        <p:nvSpPr>
          <p:cNvPr id="3" name="Content Placeholder 2">
            <a:extLst>
              <a:ext uri="{FF2B5EF4-FFF2-40B4-BE49-F238E27FC236}">
                <a16:creationId xmlns:a16="http://schemas.microsoft.com/office/drawing/2014/main" id="{455DAD5A-D05F-4409-BEB9-D6177B2BBC5F}"/>
              </a:ext>
            </a:extLst>
          </p:cNvPr>
          <p:cNvSpPr>
            <a:spLocks noGrp="1"/>
          </p:cNvSpPr>
          <p:nvPr>
            <p:ph idx="1"/>
          </p:nvPr>
        </p:nvSpPr>
        <p:spPr>
          <a:xfrm>
            <a:off x="1047750" y="1072811"/>
            <a:ext cx="7029450" cy="1481610"/>
          </a:xfrm>
        </p:spPr>
        <p:txBody>
          <a:bodyPr/>
          <a:lstStyle/>
          <a:p>
            <a:r>
              <a:rPr lang="en-GB" dirty="0"/>
              <a:t>You choose with location(Azure Region) that you want to use which is typically the closest to your customer base in order to provide the best performance</a:t>
            </a:r>
          </a:p>
          <a:p>
            <a:pPr lvl="1"/>
            <a:r>
              <a:rPr lang="en-GB" dirty="0"/>
              <a:t>For us this is “</a:t>
            </a:r>
            <a:r>
              <a:rPr lang="en-GB" dirty="0" err="1"/>
              <a:t>ukwest</a:t>
            </a:r>
            <a:r>
              <a:rPr lang="en-GB" dirty="0"/>
              <a:t>” which is Cardiff</a:t>
            </a:r>
          </a:p>
          <a:p>
            <a:endParaRPr lang="en-GB" dirty="0"/>
          </a:p>
        </p:txBody>
      </p:sp>
      <p:sp>
        <p:nvSpPr>
          <p:cNvPr id="4" name="Footer Placeholder 3">
            <a:extLst>
              <a:ext uri="{FF2B5EF4-FFF2-40B4-BE49-F238E27FC236}">
                <a16:creationId xmlns:a16="http://schemas.microsoft.com/office/drawing/2014/main" id="{F9A60A02-E457-43C3-BD03-FDF158EEFE07}"/>
              </a:ext>
            </a:extLst>
          </p:cNvPr>
          <p:cNvSpPr>
            <a:spLocks noGrp="1"/>
          </p:cNvSpPr>
          <p:nvPr>
            <p:ph type="ftr" sz="quarter" idx="10"/>
          </p:nvPr>
        </p:nvSpPr>
        <p:spPr/>
        <p:txBody>
          <a:bodyPr/>
          <a:lstStyle/>
          <a:p>
            <a:pPr>
              <a:defRPr/>
            </a:pPr>
            <a:r>
              <a:rPr lang="en-US" altLang="en-US"/>
              <a:t>WEB</a:t>
            </a:r>
            <a:endParaRPr lang="en-US" altLang="en-US" dirty="0"/>
          </a:p>
        </p:txBody>
      </p:sp>
      <p:pic>
        <p:nvPicPr>
          <p:cNvPr id="6" name="Picture 5" descr="Map&#10;&#10;Description automatically generated with medium confidence">
            <a:extLst>
              <a:ext uri="{FF2B5EF4-FFF2-40B4-BE49-F238E27FC236}">
                <a16:creationId xmlns:a16="http://schemas.microsoft.com/office/drawing/2014/main" id="{612C0B4F-0852-42F1-9BFF-D675036683F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35849" y="3368531"/>
            <a:ext cx="6734874" cy="3017224"/>
          </a:xfrm>
          <a:prstGeom prst="rect">
            <a:avLst/>
          </a:prstGeom>
        </p:spPr>
      </p:pic>
      <p:sp>
        <p:nvSpPr>
          <p:cNvPr id="7" name="Callout: Line 6">
            <a:extLst>
              <a:ext uri="{FF2B5EF4-FFF2-40B4-BE49-F238E27FC236}">
                <a16:creationId xmlns:a16="http://schemas.microsoft.com/office/drawing/2014/main" id="{66A85402-2326-49F3-9F9C-19A562645B22}"/>
              </a:ext>
            </a:extLst>
          </p:cNvPr>
          <p:cNvSpPr/>
          <p:nvPr/>
        </p:nvSpPr>
        <p:spPr bwMode="auto">
          <a:xfrm>
            <a:off x="4503286" y="3519119"/>
            <a:ext cx="896702" cy="343636"/>
          </a:xfrm>
          <a:prstGeom prst="borderCallout1">
            <a:avLst>
              <a:gd name="adj1" fmla="val 18750"/>
              <a:gd name="adj2" fmla="val -8333"/>
              <a:gd name="adj3" fmla="val 153409"/>
              <a:gd name="adj4" fmla="val -44697"/>
            </a:avLst>
          </a:prstGeom>
          <a:solidFill>
            <a:schemeClr val="bg1"/>
          </a:solidFill>
          <a:ln w="952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a:ln>
                  <a:noFill/>
                </a:ln>
                <a:solidFill>
                  <a:schemeClr val="tx1"/>
                </a:solidFill>
                <a:effectLst/>
                <a:latin typeface="Helvetica" panose="020B0604020202020204" pitchFamily="34" charset="0"/>
              </a:rPr>
              <a:t>ukwest</a:t>
            </a:r>
            <a:endParaRPr kumimoji="0" lang="en-GB" sz="1800" b="0" i="0" u="none" strike="noStrike" cap="none" normalizeH="0" baseline="0" dirty="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31930529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Map&#10;&#10;Description automatically generated">
            <a:extLst>
              <a:ext uri="{FF2B5EF4-FFF2-40B4-BE49-F238E27FC236}">
                <a16:creationId xmlns:a16="http://schemas.microsoft.com/office/drawing/2014/main" id="{0ACE420B-F315-45B9-BE2A-D32A095F98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044773"/>
            <a:ext cx="9144000" cy="4768453"/>
          </a:xfrm>
          <a:prstGeom prst="rect">
            <a:avLst/>
          </a:prstGeom>
        </p:spPr>
      </p:pic>
      <p:sp>
        <p:nvSpPr>
          <p:cNvPr id="2" name="Title 1">
            <a:extLst>
              <a:ext uri="{FF2B5EF4-FFF2-40B4-BE49-F238E27FC236}">
                <a16:creationId xmlns:a16="http://schemas.microsoft.com/office/drawing/2014/main" id="{B6034521-0D95-4E8F-822F-208EEAC1A08B}"/>
              </a:ext>
            </a:extLst>
          </p:cNvPr>
          <p:cNvSpPr>
            <a:spLocks noGrp="1"/>
          </p:cNvSpPr>
          <p:nvPr>
            <p:ph type="title"/>
          </p:nvPr>
        </p:nvSpPr>
        <p:spPr/>
        <p:txBody>
          <a:bodyPr/>
          <a:lstStyle/>
          <a:p>
            <a:r>
              <a:rPr lang="en-GB" dirty="0"/>
              <a:t>List locations (Regions)</a:t>
            </a:r>
          </a:p>
        </p:txBody>
      </p:sp>
      <p:sp>
        <p:nvSpPr>
          <p:cNvPr id="3" name="Content Placeholder 2">
            <a:extLst>
              <a:ext uri="{FF2B5EF4-FFF2-40B4-BE49-F238E27FC236}">
                <a16:creationId xmlns:a16="http://schemas.microsoft.com/office/drawing/2014/main" id="{536F5804-BAA0-415A-9602-490697D2977B}"/>
              </a:ext>
            </a:extLst>
          </p:cNvPr>
          <p:cNvSpPr>
            <a:spLocks noGrp="1"/>
          </p:cNvSpPr>
          <p:nvPr>
            <p:ph idx="1"/>
          </p:nvPr>
        </p:nvSpPr>
        <p:spPr>
          <a:xfrm>
            <a:off x="1011356" y="844550"/>
            <a:ext cx="7029450" cy="802865"/>
          </a:xfrm>
          <a:solidFill>
            <a:schemeClr val="bg1"/>
          </a:solidFill>
          <a:ln>
            <a:solidFill>
              <a:schemeClr val="tx1"/>
            </a:solidFill>
          </a:ln>
        </p:spPr>
        <p:txBody>
          <a:bodyPr/>
          <a:lstStyle/>
          <a:p>
            <a:r>
              <a:rPr lang="en-GB" dirty="0"/>
              <a:t>List available locations</a:t>
            </a:r>
          </a:p>
          <a:p>
            <a:r>
              <a:rPr lang="en-GB" dirty="0"/>
              <a:t>The one we want is “</a:t>
            </a:r>
            <a:r>
              <a:rPr lang="en-GB" dirty="0" err="1"/>
              <a:t>ukwest</a:t>
            </a:r>
            <a:r>
              <a:rPr lang="en-GB" dirty="0"/>
              <a:t>” which is based in Cardiff</a:t>
            </a:r>
          </a:p>
        </p:txBody>
      </p:sp>
      <p:sp>
        <p:nvSpPr>
          <p:cNvPr id="4" name="Footer Placeholder 3">
            <a:extLst>
              <a:ext uri="{FF2B5EF4-FFF2-40B4-BE49-F238E27FC236}">
                <a16:creationId xmlns:a16="http://schemas.microsoft.com/office/drawing/2014/main" id="{F7754848-6691-4927-BB39-40EE1B3C9C29}"/>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4E81FEB4-D4B4-4F19-BA9E-2E943AFDD5C8}"/>
              </a:ext>
            </a:extLst>
          </p:cNvPr>
          <p:cNvSpPr txBox="1"/>
          <p:nvPr/>
        </p:nvSpPr>
        <p:spPr>
          <a:xfrm>
            <a:off x="625979" y="3663236"/>
            <a:ext cx="8176656" cy="2031325"/>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account list-locations</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account list-locations –query [].name   </a:t>
            </a:r>
            <a:r>
              <a:rPr lang="en-GB" dirty="0">
                <a:solidFill>
                  <a:schemeClr val="bg1"/>
                </a:solidFill>
                <a:sym typeface="Wingdings" panose="05000000000000000000" pitchFamily="2" charset="2"/>
              </a:rPr>
              <a:t> just the names</a:t>
            </a:r>
          </a:p>
          <a:p>
            <a:r>
              <a:rPr lang="en-GB" dirty="0">
                <a:solidFill>
                  <a:schemeClr val="bg1"/>
                </a:solidFill>
              </a:rPr>
              <a:t>[</a:t>
            </a:r>
          </a:p>
          <a:p>
            <a:r>
              <a:rPr lang="en-GB" dirty="0">
                <a:solidFill>
                  <a:schemeClr val="bg1"/>
                </a:solidFill>
              </a:rPr>
              <a:t> ….</a:t>
            </a:r>
          </a:p>
          <a:p>
            <a:r>
              <a:rPr lang="en-GB" dirty="0">
                <a:solidFill>
                  <a:schemeClr val="bg1"/>
                </a:solidFill>
              </a:rPr>
              <a:t>"</a:t>
            </a:r>
            <a:r>
              <a:rPr lang="en-GB" dirty="0" err="1">
                <a:solidFill>
                  <a:schemeClr val="bg1"/>
                </a:solidFill>
              </a:rPr>
              <a:t>ukwest</a:t>
            </a:r>
            <a:r>
              <a:rPr lang="en-GB" dirty="0">
                <a:solidFill>
                  <a:schemeClr val="bg1"/>
                </a:solidFill>
              </a:rPr>
              <a:t>",</a:t>
            </a:r>
          </a:p>
          <a:p>
            <a:r>
              <a:rPr lang="en-GB" dirty="0">
                <a:solidFill>
                  <a:schemeClr val="bg1"/>
                </a:solidFill>
              </a:rPr>
              <a:t> ….</a:t>
            </a:r>
          </a:p>
          <a:p>
            <a:r>
              <a:rPr lang="en-GB" dirty="0">
                <a:solidFill>
                  <a:schemeClr val="bg1"/>
                </a:solidFill>
              </a:rPr>
              <a:t>]</a:t>
            </a:r>
          </a:p>
        </p:txBody>
      </p:sp>
      <p:sp>
        <p:nvSpPr>
          <p:cNvPr id="8" name="Content Placeholder 2">
            <a:extLst>
              <a:ext uri="{FF2B5EF4-FFF2-40B4-BE49-F238E27FC236}">
                <a16:creationId xmlns:a16="http://schemas.microsoft.com/office/drawing/2014/main" id="{2572EDD8-AD2F-40CB-AE11-9492591E2217}"/>
              </a:ext>
            </a:extLst>
          </p:cNvPr>
          <p:cNvSpPr txBox="1">
            <a:spLocks/>
          </p:cNvSpPr>
          <p:nvPr/>
        </p:nvSpPr>
        <p:spPr bwMode="auto">
          <a:xfrm>
            <a:off x="2621679" y="4607378"/>
            <a:ext cx="6404039" cy="2031325"/>
          </a:xfrm>
          <a:prstGeom prst="rect">
            <a:avLst/>
          </a:prstGeom>
          <a:solidFill>
            <a:schemeClr val="bg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Choose suitable region based on:</a:t>
            </a:r>
          </a:p>
          <a:p>
            <a:pPr lvl="1">
              <a:buFont typeface="Wingdings" panose="05000000000000000000" pitchFamily="2" charset="2"/>
              <a:buChar char="v"/>
            </a:pPr>
            <a:r>
              <a:rPr lang="en-GB" dirty="0"/>
              <a:t>Compliance and data residency: keep private data located in a specific geographical region</a:t>
            </a:r>
          </a:p>
          <a:p>
            <a:pPr lvl="1">
              <a:buFont typeface="Wingdings" panose="05000000000000000000" pitchFamily="2" charset="2"/>
              <a:buChar char="v"/>
            </a:pPr>
            <a:r>
              <a:rPr lang="en-GB" dirty="0"/>
              <a:t>Service availability and performance: keep resources closer to where they are used</a:t>
            </a:r>
          </a:p>
          <a:p>
            <a:pPr lvl="1">
              <a:buFont typeface="Wingdings" panose="05000000000000000000" pitchFamily="2" charset="2"/>
              <a:buChar char="v"/>
            </a:pPr>
            <a:r>
              <a:rPr lang="en-GB" dirty="0"/>
              <a:t>Pricing: resources can be cheaper in different regions</a:t>
            </a:r>
          </a:p>
          <a:p>
            <a:pPr marL="457200" lvl="1" indent="0">
              <a:buNone/>
            </a:pPr>
            <a:endParaRPr lang="en-GB" dirty="0"/>
          </a:p>
        </p:txBody>
      </p:sp>
    </p:spTree>
    <p:extLst>
      <p:ext uri="{BB962C8B-B14F-4D97-AF65-F5344CB8AC3E}">
        <p14:creationId xmlns:p14="http://schemas.microsoft.com/office/powerpoint/2010/main" val="36532893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D6068-04D2-4CF5-97B5-50E8CC187FFE}"/>
              </a:ext>
            </a:extLst>
          </p:cNvPr>
          <p:cNvSpPr>
            <a:spLocks noGrp="1"/>
          </p:cNvSpPr>
          <p:nvPr>
            <p:ph type="title"/>
          </p:nvPr>
        </p:nvSpPr>
        <p:spPr/>
        <p:txBody>
          <a:bodyPr/>
          <a:lstStyle/>
          <a:p>
            <a:r>
              <a:rPr lang="en-GB" dirty="0"/>
              <a:t>Region Pairs</a:t>
            </a:r>
          </a:p>
        </p:txBody>
      </p:sp>
      <p:sp>
        <p:nvSpPr>
          <p:cNvPr id="3" name="Content Placeholder 2">
            <a:extLst>
              <a:ext uri="{FF2B5EF4-FFF2-40B4-BE49-F238E27FC236}">
                <a16:creationId xmlns:a16="http://schemas.microsoft.com/office/drawing/2014/main" id="{A6F647F5-8EAC-4EC5-84D6-3C72DC9A5158}"/>
              </a:ext>
            </a:extLst>
          </p:cNvPr>
          <p:cNvSpPr>
            <a:spLocks noGrp="1"/>
          </p:cNvSpPr>
          <p:nvPr>
            <p:ph idx="1"/>
          </p:nvPr>
        </p:nvSpPr>
        <p:spPr>
          <a:xfrm>
            <a:off x="238125" y="974042"/>
            <a:ext cx="8667750" cy="1457873"/>
          </a:xfrm>
        </p:spPr>
        <p:txBody>
          <a:bodyPr/>
          <a:lstStyle/>
          <a:p>
            <a:r>
              <a:rPr lang="en-GB" dirty="0"/>
              <a:t>Each Azure region is always paired with another region within the same geography (such as US, Europe, or Asia) at least 300 miles away to prevent a regional natural disaster taking down both regions</a:t>
            </a:r>
          </a:p>
        </p:txBody>
      </p:sp>
      <p:sp>
        <p:nvSpPr>
          <p:cNvPr id="4" name="Footer Placeholder 3">
            <a:extLst>
              <a:ext uri="{FF2B5EF4-FFF2-40B4-BE49-F238E27FC236}">
                <a16:creationId xmlns:a16="http://schemas.microsoft.com/office/drawing/2014/main" id="{410D3E9C-D058-4381-A4D9-51B428609884}"/>
              </a:ext>
            </a:extLst>
          </p:cNvPr>
          <p:cNvSpPr>
            <a:spLocks noGrp="1"/>
          </p:cNvSpPr>
          <p:nvPr>
            <p:ph type="ftr" sz="quarter" idx="10"/>
          </p:nvPr>
        </p:nvSpPr>
        <p:spPr/>
        <p:txBody>
          <a:bodyPr/>
          <a:lstStyle/>
          <a:p>
            <a:pPr>
              <a:defRPr/>
            </a:pPr>
            <a:r>
              <a:rPr lang="en-US" altLang="en-US"/>
              <a:t>WEB</a:t>
            </a:r>
            <a:endParaRPr lang="en-US" altLang="en-US" dirty="0"/>
          </a:p>
        </p:txBody>
      </p:sp>
      <p:pic>
        <p:nvPicPr>
          <p:cNvPr id="5" name="Picture 4">
            <a:extLst>
              <a:ext uri="{FF2B5EF4-FFF2-40B4-BE49-F238E27FC236}">
                <a16:creationId xmlns:a16="http://schemas.microsoft.com/office/drawing/2014/main" id="{0E439CEB-078B-4D1E-A9C0-1B45CBA1206A}"/>
              </a:ext>
            </a:extLst>
          </p:cNvPr>
          <p:cNvPicPr>
            <a:picLocks noChangeAspect="1"/>
          </p:cNvPicPr>
          <p:nvPr/>
        </p:nvPicPr>
        <p:blipFill>
          <a:blip r:embed="rId2"/>
          <a:stretch>
            <a:fillRect/>
          </a:stretch>
        </p:blipFill>
        <p:spPr>
          <a:xfrm>
            <a:off x="219075" y="2106387"/>
            <a:ext cx="8686800" cy="2723755"/>
          </a:xfrm>
          <a:prstGeom prst="rect">
            <a:avLst/>
          </a:prstGeom>
        </p:spPr>
      </p:pic>
      <p:pic>
        <p:nvPicPr>
          <p:cNvPr id="6" name="Picture 5">
            <a:extLst>
              <a:ext uri="{FF2B5EF4-FFF2-40B4-BE49-F238E27FC236}">
                <a16:creationId xmlns:a16="http://schemas.microsoft.com/office/drawing/2014/main" id="{3D1610C2-A099-48B3-B8C4-D2C4948B29F7}"/>
              </a:ext>
            </a:extLst>
          </p:cNvPr>
          <p:cNvPicPr>
            <a:picLocks noChangeAspect="1"/>
          </p:cNvPicPr>
          <p:nvPr/>
        </p:nvPicPr>
        <p:blipFill>
          <a:blip r:embed="rId3"/>
          <a:stretch>
            <a:fillRect/>
          </a:stretch>
        </p:blipFill>
        <p:spPr>
          <a:xfrm>
            <a:off x="6031149" y="3677530"/>
            <a:ext cx="3076778" cy="3076778"/>
          </a:xfrm>
          <a:prstGeom prst="rect">
            <a:avLst/>
          </a:prstGeom>
        </p:spPr>
      </p:pic>
      <p:sp>
        <p:nvSpPr>
          <p:cNvPr id="7" name="TextBox 6">
            <a:extLst>
              <a:ext uri="{FF2B5EF4-FFF2-40B4-BE49-F238E27FC236}">
                <a16:creationId xmlns:a16="http://schemas.microsoft.com/office/drawing/2014/main" id="{2BA4D68F-5E49-46DE-AEE9-A987CD6AFD15}"/>
              </a:ext>
            </a:extLst>
          </p:cNvPr>
          <p:cNvSpPr txBox="1"/>
          <p:nvPr/>
        </p:nvSpPr>
        <p:spPr>
          <a:xfrm>
            <a:off x="2824941" y="5137655"/>
            <a:ext cx="3076777" cy="923330"/>
          </a:xfrm>
          <a:prstGeom prst="rect">
            <a:avLst/>
          </a:prstGeom>
          <a:noFill/>
        </p:spPr>
        <p:txBody>
          <a:bodyPr wrap="square" rtlCol="0">
            <a:spAutoFit/>
          </a:bodyPr>
          <a:lstStyle/>
          <a:p>
            <a:r>
              <a:rPr lang="en-GB" dirty="0"/>
              <a:t>Each region is itself divided into multiple Availability Zones (see later notes)</a:t>
            </a:r>
          </a:p>
        </p:txBody>
      </p:sp>
    </p:spTree>
    <p:extLst>
      <p:ext uri="{BB962C8B-B14F-4D97-AF65-F5344CB8AC3E}">
        <p14:creationId xmlns:p14="http://schemas.microsoft.com/office/powerpoint/2010/main" val="16606148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FFDE3C-CCEA-49E7-B61D-5BB5C980F362}"/>
              </a:ext>
            </a:extLst>
          </p:cNvPr>
          <p:cNvSpPr>
            <a:spLocks noGrp="1"/>
          </p:cNvSpPr>
          <p:nvPr>
            <p:ph type="title"/>
          </p:nvPr>
        </p:nvSpPr>
        <p:spPr/>
        <p:txBody>
          <a:bodyPr/>
          <a:lstStyle/>
          <a:p>
            <a:r>
              <a:rPr lang="en-GB" dirty="0"/>
              <a:t>Availability Zone (AZ)</a:t>
            </a:r>
          </a:p>
        </p:txBody>
      </p:sp>
      <p:sp>
        <p:nvSpPr>
          <p:cNvPr id="3" name="Content Placeholder 2">
            <a:extLst>
              <a:ext uri="{FF2B5EF4-FFF2-40B4-BE49-F238E27FC236}">
                <a16:creationId xmlns:a16="http://schemas.microsoft.com/office/drawing/2014/main" id="{CC448C3A-2738-4040-A9B5-E381B4EFFD6E}"/>
              </a:ext>
            </a:extLst>
          </p:cNvPr>
          <p:cNvSpPr>
            <a:spLocks noGrp="1"/>
          </p:cNvSpPr>
          <p:nvPr>
            <p:ph idx="1"/>
          </p:nvPr>
        </p:nvSpPr>
        <p:spPr>
          <a:xfrm>
            <a:off x="76692" y="1303800"/>
            <a:ext cx="5079232" cy="3911384"/>
          </a:xfrm>
        </p:spPr>
        <p:txBody>
          <a:bodyPr/>
          <a:lstStyle/>
          <a:p>
            <a:r>
              <a:rPr lang="en-GB" b="1" dirty="0"/>
              <a:t>Availability Zones: </a:t>
            </a:r>
            <a:r>
              <a:rPr lang="en-GB" dirty="0"/>
              <a:t>each region is divided into multiple zones and each zone consists of one or more </a:t>
            </a:r>
            <a:r>
              <a:rPr lang="en-GB" b="1" u="sng" dirty="0"/>
              <a:t>datacentres</a:t>
            </a:r>
            <a:r>
              <a:rPr lang="en-GB" dirty="0"/>
              <a:t> located at different physical locations. </a:t>
            </a:r>
          </a:p>
          <a:p>
            <a:r>
              <a:rPr lang="en-GB" dirty="0"/>
              <a:t>An availability zone provides an </a:t>
            </a:r>
            <a:r>
              <a:rPr lang="en-GB" i="1" dirty="0"/>
              <a:t>isolation boundary</a:t>
            </a:r>
            <a:r>
              <a:rPr lang="en-GB" dirty="0"/>
              <a:t> meaning a failure in one zone will never cause a failure in another zone</a:t>
            </a:r>
          </a:p>
          <a:p>
            <a:r>
              <a:rPr lang="en-GB" dirty="0"/>
              <a:t>A VM copied across 2 or more Availability zones will be available for at least 99.99% of the time</a:t>
            </a:r>
          </a:p>
          <a:p>
            <a:endParaRPr lang="en-GB" b="1" dirty="0"/>
          </a:p>
          <a:p>
            <a:endParaRPr lang="en-GB" dirty="0"/>
          </a:p>
        </p:txBody>
      </p:sp>
      <p:sp>
        <p:nvSpPr>
          <p:cNvPr id="4" name="Footer Placeholder 3">
            <a:extLst>
              <a:ext uri="{FF2B5EF4-FFF2-40B4-BE49-F238E27FC236}">
                <a16:creationId xmlns:a16="http://schemas.microsoft.com/office/drawing/2014/main" id="{BC030BC9-4E9C-47AE-9B23-5C62B2CACF57}"/>
              </a:ext>
            </a:extLst>
          </p:cNvPr>
          <p:cNvSpPr>
            <a:spLocks noGrp="1"/>
          </p:cNvSpPr>
          <p:nvPr>
            <p:ph type="ftr" sz="quarter" idx="10"/>
          </p:nvPr>
        </p:nvSpPr>
        <p:spPr/>
        <p:txBody>
          <a:bodyPr/>
          <a:lstStyle/>
          <a:p>
            <a:pPr>
              <a:defRPr/>
            </a:pPr>
            <a:r>
              <a:rPr lang="en-US" altLang="en-US"/>
              <a:t>WEB</a:t>
            </a:r>
            <a:endParaRPr lang="en-US" altLang="en-US" dirty="0"/>
          </a:p>
        </p:txBody>
      </p:sp>
      <p:pic>
        <p:nvPicPr>
          <p:cNvPr id="6" name="Picture 5" descr="Diagram&#10;&#10;Description automatically generated">
            <a:extLst>
              <a:ext uri="{FF2B5EF4-FFF2-40B4-BE49-F238E27FC236}">
                <a16:creationId xmlns:a16="http://schemas.microsoft.com/office/drawing/2014/main" id="{2D414BC7-01F3-4D12-BE6B-279C5CD5DE9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55923" y="1303799"/>
            <a:ext cx="3911385" cy="3911385"/>
          </a:xfrm>
          <a:prstGeom prst="rect">
            <a:avLst/>
          </a:prstGeom>
        </p:spPr>
      </p:pic>
      <p:sp>
        <p:nvSpPr>
          <p:cNvPr id="9" name="TextBox 8">
            <a:extLst>
              <a:ext uri="{FF2B5EF4-FFF2-40B4-BE49-F238E27FC236}">
                <a16:creationId xmlns:a16="http://schemas.microsoft.com/office/drawing/2014/main" id="{583291A9-AC5E-4D6D-9B27-DBEC790847A1}"/>
              </a:ext>
            </a:extLst>
          </p:cNvPr>
          <p:cNvSpPr txBox="1"/>
          <p:nvPr/>
        </p:nvSpPr>
        <p:spPr>
          <a:xfrm>
            <a:off x="2347734" y="5890994"/>
            <a:ext cx="5168398" cy="646331"/>
          </a:xfrm>
          <a:prstGeom prst="rect">
            <a:avLst/>
          </a:prstGeom>
          <a:solidFill>
            <a:schemeClr val="bg1"/>
          </a:solidFill>
          <a:ln>
            <a:solidFill>
              <a:schemeClr val="tx1"/>
            </a:solidFill>
          </a:ln>
        </p:spPr>
        <p:txBody>
          <a:bodyPr wrap="square" rtlCol="0">
            <a:spAutoFit/>
          </a:bodyPr>
          <a:lstStyle/>
          <a:p>
            <a:r>
              <a:rPr lang="en-GB" dirty="0"/>
              <a:t>Note: you cannot change a VMs availability zone once the VM is created</a:t>
            </a:r>
          </a:p>
        </p:txBody>
      </p:sp>
      <p:pic>
        <p:nvPicPr>
          <p:cNvPr id="11" name="Graphic 10" descr="Warning with solid fill">
            <a:extLst>
              <a:ext uri="{FF2B5EF4-FFF2-40B4-BE49-F238E27FC236}">
                <a16:creationId xmlns:a16="http://schemas.microsoft.com/office/drawing/2014/main" id="{E0FA748E-1235-44EA-9EA7-4C283F595CB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890734" y="5757161"/>
            <a:ext cx="456999" cy="456999"/>
          </a:xfrm>
          <a:prstGeom prst="rect">
            <a:avLst/>
          </a:prstGeom>
        </p:spPr>
      </p:pic>
      <p:sp>
        <p:nvSpPr>
          <p:cNvPr id="12" name="TextBox 11">
            <a:extLst>
              <a:ext uri="{FF2B5EF4-FFF2-40B4-BE49-F238E27FC236}">
                <a16:creationId xmlns:a16="http://schemas.microsoft.com/office/drawing/2014/main" id="{988F082C-05A6-46EB-884A-C6E3213502D4}"/>
              </a:ext>
            </a:extLst>
          </p:cNvPr>
          <p:cNvSpPr txBox="1"/>
          <p:nvPr/>
        </p:nvSpPr>
        <p:spPr>
          <a:xfrm>
            <a:off x="7433190" y="1309698"/>
            <a:ext cx="742511" cy="307777"/>
          </a:xfrm>
          <a:prstGeom prst="rect">
            <a:avLst/>
          </a:prstGeom>
          <a:noFill/>
        </p:spPr>
        <p:txBody>
          <a:bodyPr wrap="none" rtlCol="0">
            <a:spAutoFit/>
          </a:bodyPr>
          <a:lstStyle/>
          <a:p>
            <a:r>
              <a:rPr lang="en-GB" sz="1400" dirty="0">
                <a:solidFill>
                  <a:srgbClr val="000000"/>
                </a:solidFill>
              </a:rPr>
              <a:t>“</a:t>
            </a:r>
            <a:r>
              <a:rPr lang="en-GB" sz="1100" dirty="0" err="1">
                <a:solidFill>
                  <a:srgbClr val="000000"/>
                </a:solidFill>
              </a:rPr>
              <a:t>ukwest</a:t>
            </a:r>
            <a:r>
              <a:rPr lang="en-GB" sz="1400" dirty="0">
                <a:solidFill>
                  <a:srgbClr val="000000"/>
                </a:solidFill>
              </a:rPr>
              <a:t>”</a:t>
            </a:r>
          </a:p>
        </p:txBody>
      </p:sp>
      <p:sp>
        <p:nvSpPr>
          <p:cNvPr id="13" name="TextBox 12">
            <a:extLst>
              <a:ext uri="{FF2B5EF4-FFF2-40B4-BE49-F238E27FC236}">
                <a16:creationId xmlns:a16="http://schemas.microsoft.com/office/drawing/2014/main" id="{57959F59-AAFD-4A63-A2E0-4807EAA470E3}"/>
              </a:ext>
            </a:extLst>
          </p:cNvPr>
          <p:cNvSpPr txBox="1"/>
          <p:nvPr/>
        </p:nvSpPr>
        <p:spPr>
          <a:xfrm>
            <a:off x="5274024" y="4005663"/>
            <a:ext cx="1020588" cy="523220"/>
          </a:xfrm>
          <a:prstGeom prst="rect">
            <a:avLst/>
          </a:prstGeom>
          <a:noFill/>
        </p:spPr>
        <p:txBody>
          <a:bodyPr wrap="square" rtlCol="0">
            <a:spAutoFit/>
          </a:bodyPr>
          <a:lstStyle/>
          <a:p>
            <a:r>
              <a:rPr lang="en-GB" sz="1400" dirty="0"/>
              <a:t>Servers and racks</a:t>
            </a:r>
          </a:p>
        </p:txBody>
      </p:sp>
      <p:cxnSp>
        <p:nvCxnSpPr>
          <p:cNvPr id="15" name="Straight Arrow Connector 14">
            <a:extLst>
              <a:ext uri="{FF2B5EF4-FFF2-40B4-BE49-F238E27FC236}">
                <a16:creationId xmlns:a16="http://schemas.microsoft.com/office/drawing/2014/main" id="{69C53C6F-27B5-4639-8CBF-D407D2B1D15D}"/>
              </a:ext>
            </a:extLst>
          </p:cNvPr>
          <p:cNvCxnSpPr/>
          <p:nvPr/>
        </p:nvCxnSpPr>
        <p:spPr bwMode="auto">
          <a:xfrm>
            <a:off x="6164826" y="4247535"/>
            <a:ext cx="601734" cy="0"/>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6309627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7724B-5D2B-4C68-A435-30EC29DE623F}"/>
              </a:ext>
            </a:extLst>
          </p:cNvPr>
          <p:cNvSpPr>
            <a:spLocks noGrp="1"/>
          </p:cNvSpPr>
          <p:nvPr>
            <p:ph type="title"/>
          </p:nvPr>
        </p:nvSpPr>
        <p:spPr/>
        <p:txBody>
          <a:bodyPr/>
          <a:lstStyle/>
          <a:p>
            <a:r>
              <a:rPr lang="en-GB" dirty="0"/>
              <a:t>Further Reading: Availability Zones</a:t>
            </a:r>
          </a:p>
        </p:txBody>
      </p:sp>
      <p:sp>
        <p:nvSpPr>
          <p:cNvPr id="3" name="Content Placeholder 2">
            <a:extLst>
              <a:ext uri="{FF2B5EF4-FFF2-40B4-BE49-F238E27FC236}">
                <a16:creationId xmlns:a16="http://schemas.microsoft.com/office/drawing/2014/main" id="{86B05522-4660-44B2-B85B-A3AA5A7B9647}"/>
              </a:ext>
            </a:extLst>
          </p:cNvPr>
          <p:cNvSpPr>
            <a:spLocks noGrp="1"/>
          </p:cNvSpPr>
          <p:nvPr>
            <p:ph idx="1"/>
          </p:nvPr>
        </p:nvSpPr>
        <p:spPr>
          <a:xfrm>
            <a:off x="1047750" y="1091821"/>
            <a:ext cx="7029450" cy="4747004"/>
          </a:xfrm>
        </p:spPr>
        <p:txBody>
          <a:bodyPr/>
          <a:lstStyle/>
          <a:p>
            <a:r>
              <a:rPr lang="en-GB" dirty="0"/>
              <a:t>You can use availability zones to run mission-critical applications and build high-availability into your application architecture by co-locating your compute, storage, networking, and data resources within a zone and replicating it in other zones. </a:t>
            </a:r>
          </a:p>
          <a:p>
            <a:pPr lvl="1"/>
            <a:r>
              <a:rPr lang="en-GB" dirty="0"/>
              <a:t>Keep in mind that there could be a cost to duplicating your services and transferring data between zones.</a:t>
            </a:r>
          </a:p>
          <a:p>
            <a:r>
              <a:rPr lang="en-GB" dirty="0"/>
              <a:t>Availability zones are primarily for VMs, managed disks, load balancers, and SQL databases. Azure services that support availability zones fall into two categories:</a:t>
            </a:r>
          </a:p>
          <a:p>
            <a:pPr lvl="1"/>
            <a:r>
              <a:rPr lang="en-GB" b="1" dirty="0"/>
              <a:t>Zonal services</a:t>
            </a:r>
            <a:r>
              <a:rPr lang="en-GB" dirty="0"/>
              <a:t>: You pin the resource to a specific zone (for example, VMs, managed disks, IP addresses).</a:t>
            </a:r>
          </a:p>
          <a:p>
            <a:pPr lvl="1"/>
            <a:r>
              <a:rPr lang="en-GB" b="1" dirty="0"/>
              <a:t>Zone-redundant services</a:t>
            </a:r>
            <a:r>
              <a:rPr lang="en-GB" dirty="0"/>
              <a:t>: The platform replicates automatically across zones (for example, zone-redundant storage, SQL Database).</a:t>
            </a:r>
          </a:p>
          <a:p>
            <a:endParaRPr lang="en-GB" dirty="0"/>
          </a:p>
        </p:txBody>
      </p:sp>
      <p:sp>
        <p:nvSpPr>
          <p:cNvPr id="4" name="Footer Placeholder 3">
            <a:extLst>
              <a:ext uri="{FF2B5EF4-FFF2-40B4-BE49-F238E27FC236}">
                <a16:creationId xmlns:a16="http://schemas.microsoft.com/office/drawing/2014/main" id="{FCC4123D-04F8-4F4D-B703-B94CA12952D6}"/>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3686949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9C801-6CDC-413A-AD03-B7312D99F534}"/>
              </a:ext>
            </a:extLst>
          </p:cNvPr>
          <p:cNvSpPr>
            <a:spLocks noGrp="1"/>
          </p:cNvSpPr>
          <p:nvPr>
            <p:ph type="title"/>
          </p:nvPr>
        </p:nvSpPr>
        <p:spPr/>
        <p:txBody>
          <a:bodyPr/>
          <a:lstStyle/>
          <a:p>
            <a:r>
              <a:rPr lang="en-GB" dirty="0"/>
              <a:t>Virtual Machine Creation</a:t>
            </a:r>
          </a:p>
        </p:txBody>
      </p:sp>
      <p:sp>
        <p:nvSpPr>
          <p:cNvPr id="3" name="Content Placeholder 2">
            <a:extLst>
              <a:ext uri="{FF2B5EF4-FFF2-40B4-BE49-F238E27FC236}">
                <a16:creationId xmlns:a16="http://schemas.microsoft.com/office/drawing/2014/main" id="{639DA4B1-8333-4835-8E3E-F7D009B2E6B3}"/>
              </a:ext>
            </a:extLst>
          </p:cNvPr>
          <p:cNvSpPr>
            <a:spLocks noGrp="1"/>
          </p:cNvSpPr>
          <p:nvPr>
            <p:ph idx="1"/>
          </p:nvPr>
        </p:nvSpPr>
        <p:spPr>
          <a:xfrm>
            <a:off x="1047750" y="1087272"/>
            <a:ext cx="7029450" cy="2042615"/>
          </a:xfrm>
        </p:spPr>
        <p:txBody>
          <a:bodyPr/>
          <a:lstStyle/>
          <a:p>
            <a:r>
              <a:rPr lang="en-GB" dirty="0"/>
              <a:t>You can create virtual machines using:</a:t>
            </a:r>
          </a:p>
          <a:p>
            <a:pPr lvl="1"/>
            <a:r>
              <a:rPr lang="en-GB" dirty="0"/>
              <a:t>The Azure Web Portal and completing the appropriate forms</a:t>
            </a:r>
          </a:p>
          <a:p>
            <a:pPr lvl="1"/>
            <a:r>
              <a:rPr lang="en-GB" dirty="0"/>
              <a:t>The Bash command line … probably a bit long winded, but some “</a:t>
            </a:r>
            <a:r>
              <a:rPr lang="en-GB" dirty="0" err="1"/>
              <a:t>vm</a:t>
            </a:r>
            <a:r>
              <a:rPr lang="en-GB" dirty="0"/>
              <a:t>” commands might be useful to know</a:t>
            </a:r>
          </a:p>
          <a:p>
            <a:pPr lvl="1"/>
            <a:r>
              <a:rPr lang="en-GB" dirty="0"/>
              <a:t>PowerShell….nice to know if you are going to write scripts for management</a:t>
            </a:r>
          </a:p>
        </p:txBody>
      </p:sp>
      <p:sp>
        <p:nvSpPr>
          <p:cNvPr id="4" name="Footer Placeholder 3">
            <a:extLst>
              <a:ext uri="{FF2B5EF4-FFF2-40B4-BE49-F238E27FC236}">
                <a16:creationId xmlns:a16="http://schemas.microsoft.com/office/drawing/2014/main" id="{FCC29D09-98D3-45CA-831D-88013548D72F}"/>
              </a:ext>
            </a:extLst>
          </p:cNvPr>
          <p:cNvSpPr>
            <a:spLocks noGrp="1"/>
          </p:cNvSpPr>
          <p:nvPr>
            <p:ph type="ftr" sz="quarter" idx="10"/>
          </p:nvPr>
        </p:nvSpPr>
        <p:spPr/>
        <p:txBody>
          <a:bodyPr/>
          <a:lstStyle/>
          <a:p>
            <a:pPr>
              <a:defRPr/>
            </a:pPr>
            <a:r>
              <a:rPr lang="en-US" altLang="en-US"/>
              <a:t>WEB</a:t>
            </a:r>
            <a:endParaRPr lang="en-US" altLang="en-US" dirty="0"/>
          </a:p>
        </p:txBody>
      </p:sp>
      <p:pic>
        <p:nvPicPr>
          <p:cNvPr id="6" name="Picture 5">
            <a:extLst>
              <a:ext uri="{FF2B5EF4-FFF2-40B4-BE49-F238E27FC236}">
                <a16:creationId xmlns:a16="http://schemas.microsoft.com/office/drawing/2014/main" id="{5C35E133-B56B-4D86-A9DB-242CE77934FB}"/>
              </a:ext>
            </a:extLst>
          </p:cNvPr>
          <p:cNvPicPr>
            <a:picLocks noChangeAspect="1"/>
          </p:cNvPicPr>
          <p:nvPr/>
        </p:nvPicPr>
        <p:blipFill>
          <a:blip r:embed="rId2"/>
          <a:stretch>
            <a:fillRect/>
          </a:stretch>
        </p:blipFill>
        <p:spPr>
          <a:xfrm>
            <a:off x="3037604" y="3383405"/>
            <a:ext cx="5657850" cy="3086100"/>
          </a:xfrm>
          <a:prstGeom prst="rect">
            <a:avLst/>
          </a:prstGeom>
        </p:spPr>
      </p:pic>
      <p:sp>
        <p:nvSpPr>
          <p:cNvPr id="5" name="TextBox 4">
            <a:extLst>
              <a:ext uri="{FF2B5EF4-FFF2-40B4-BE49-F238E27FC236}">
                <a16:creationId xmlns:a16="http://schemas.microsoft.com/office/drawing/2014/main" id="{90B433A8-1ED3-4642-B9D7-FD329B6B87A7}"/>
              </a:ext>
            </a:extLst>
          </p:cNvPr>
          <p:cNvSpPr txBox="1"/>
          <p:nvPr/>
        </p:nvSpPr>
        <p:spPr>
          <a:xfrm>
            <a:off x="429496" y="3580893"/>
            <a:ext cx="2110853" cy="1477328"/>
          </a:xfrm>
          <a:prstGeom prst="rect">
            <a:avLst/>
          </a:prstGeom>
          <a:noFill/>
        </p:spPr>
        <p:txBody>
          <a:bodyPr wrap="square" rtlCol="0">
            <a:spAutoFit/>
          </a:bodyPr>
          <a:lstStyle/>
          <a:p>
            <a:r>
              <a:rPr lang="en-GB" dirty="0"/>
              <a:t>All these methods use the ARM and become REST calls to the same API</a:t>
            </a:r>
          </a:p>
        </p:txBody>
      </p:sp>
    </p:spTree>
    <p:extLst>
      <p:ext uri="{BB962C8B-B14F-4D97-AF65-F5344CB8AC3E}">
        <p14:creationId xmlns:p14="http://schemas.microsoft.com/office/powerpoint/2010/main" val="10877691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44A61-F566-44D8-8AA5-0120C1A392B8}"/>
              </a:ext>
            </a:extLst>
          </p:cNvPr>
          <p:cNvSpPr>
            <a:spLocks noGrp="1"/>
          </p:cNvSpPr>
          <p:nvPr>
            <p:ph type="title"/>
          </p:nvPr>
        </p:nvSpPr>
        <p:spPr/>
        <p:txBody>
          <a:bodyPr/>
          <a:lstStyle/>
          <a:p>
            <a:r>
              <a:rPr lang="en-GB" dirty="0"/>
              <a:t>Images</a:t>
            </a:r>
          </a:p>
        </p:txBody>
      </p:sp>
      <p:sp>
        <p:nvSpPr>
          <p:cNvPr id="3" name="Content Placeholder 2">
            <a:extLst>
              <a:ext uri="{FF2B5EF4-FFF2-40B4-BE49-F238E27FC236}">
                <a16:creationId xmlns:a16="http://schemas.microsoft.com/office/drawing/2014/main" id="{8CC6BC77-ABCB-445D-A262-A5BBE3048B8D}"/>
              </a:ext>
            </a:extLst>
          </p:cNvPr>
          <p:cNvSpPr>
            <a:spLocks noGrp="1"/>
          </p:cNvSpPr>
          <p:nvPr>
            <p:ph idx="1"/>
          </p:nvPr>
        </p:nvSpPr>
        <p:spPr>
          <a:xfrm>
            <a:off x="1047750" y="1464860"/>
            <a:ext cx="7029450" cy="3161217"/>
          </a:xfrm>
        </p:spPr>
        <p:txBody>
          <a:bodyPr/>
          <a:lstStyle/>
          <a:p>
            <a:r>
              <a:rPr lang="en-GB" dirty="0"/>
              <a:t>An image is a template that's used to create a VM. These templates include an OS and often other software, such as development tools or web hosting environments.</a:t>
            </a:r>
          </a:p>
          <a:p>
            <a:pPr lvl="1"/>
            <a:r>
              <a:rPr lang="en-GB" dirty="0"/>
              <a:t>Anything that a computer can have installed can be included in an image</a:t>
            </a:r>
          </a:p>
          <a:p>
            <a:pPr lvl="1"/>
            <a:r>
              <a:rPr lang="en-GB" dirty="0"/>
              <a:t>Images are available for both Linux and Windows (64bit)</a:t>
            </a:r>
          </a:p>
          <a:p>
            <a:r>
              <a:rPr lang="en-GB" dirty="0"/>
              <a:t>Azure provides a number of pre-built images these can be found in the “marketplace” or you can build your own images!!</a:t>
            </a:r>
          </a:p>
          <a:p>
            <a:r>
              <a:rPr lang="en-GB" dirty="0"/>
              <a:t>Choose the image you need when you create the VM</a:t>
            </a:r>
          </a:p>
          <a:p>
            <a:pPr lvl="1"/>
            <a:endParaRPr lang="en-GB" dirty="0"/>
          </a:p>
        </p:txBody>
      </p:sp>
      <p:sp>
        <p:nvSpPr>
          <p:cNvPr id="4" name="Footer Placeholder 3">
            <a:extLst>
              <a:ext uri="{FF2B5EF4-FFF2-40B4-BE49-F238E27FC236}">
                <a16:creationId xmlns:a16="http://schemas.microsoft.com/office/drawing/2014/main" id="{FE47F483-244F-47A6-B684-931F8FBBB77A}"/>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6601369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297AB-CB03-4FD8-8363-AA3851D4F221}"/>
              </a:ext>
            </a:extLst>
          </p:cNvPr>
          <p:cNvSpPr>
            <a:spLocks noGrp="1"/>
          </p:cNvSpPr>
          <p:nvPr>
            <p:ph type="title"/>
          </p:nvPr>
        </p:nvSpPr>
        <p:spPr/>
        <p:txBody>
          <a:bodyPr/>
          <a:lstStyle/>
          <a:p>
            <a:r>
              <a:rPr lang="en-GB" dirty="0"/>
              <a:t>Things you need to know!</a:t>
            </a:r>
          </a:p>
        </p:txBody>
      </p:sp>
      <p:sp>
        <p:nvSpPr>
          <p:cNvPr id="3" name="Content Placeholder 2">
            <a:extLst>
              <a:ext uri="{FF2B5EF4-FFF2-40B4-BE49-F238E27FC236}">
                <a16:creationId xmlns:a16="http://schemas.microsoft.com/office/drawing/2014/main" id="{B42ED821-CBB2-4D25-9BE2-AE3075BF4DCB}"/>
              </a:ext>
            </a:extLst>
          </p:cNvPr>
          <p:cNvSpPr>
            <a:spLocks noGrp="1"/>
          </p:cNvSpPr>
          <p:nvPr>
            <p:ph idx="1"/>
          </p:nvPr>
        </p:nvSpPr>
        <p:spPr/>
        <p:txBody>
          <a:bodyPr/>
          <a:lstStyle/>
          <a:p>
            <a:r>
              <a:rPr lang="en-GB" dirty="0"/>
              <a:t>The names you want to give to your application resources</a:t>
            </a:r>
          </a:p>
          <a:p>
            <a:r>
              <a:rPr lang="en-GB" dirty="0"/>
              <a:t>The location (geographical region) where the resources should be stored</a:t>
            </a:r>
          </a:p>
          <a:p>
            <a:r>
              <a:rPr lang="en-GB" dirty="0"/>
              <a:t>The size of the VMs you need (see VM sizes)</a:t>
            </a:r>
          </a:p>
          <a:p>
            <a:r>
              <a:rPr lang="en-GB" dirty="0"/>
              <a:t>The maximum number of VMs that you can created (see VM Limit)</a:t>
            </a:r>
          </a:p>
          <a:p>
            <a:r>
              <a:rPr lang="en-GB" dirty="0"/>
              <a:t>The images (containing the OS) that will run in the VMs</a:t>
            </a:r>
          </a:p>
          <a:p>
            <a:pPr lvl="1"/>
            <a:r>
              <a:rPr lang="en-GB" dirty="0"/>
              <a:t>Also, telling Azure if the image is Linux or Windows allows Azure to help manage it</a:t>
            </a:r>
          </a:p>
          <a:p>
            <a:r>
              <a:rPr lang="en-GB" dirty="0"/>
              <a:t>How to configure the VM</a:t>
            </a:r>
          </a:p>
          <a:p>
            <a:r>
              <a:rPr lang="en-GB" dirty="0"/>
              <a:t>The related resources that the VM needs, such as any data disks required.</a:t>
            </a:r>
          </a:p>
          <a:p>
            <a:endParaRPr lang="en-GB" dirty="0"/>
          </a:p>
        </p:txBody>
      </p:sp>
      <p:sp>
        <p:nvSpPr>
          <p:cNvPr id="4" name="Footer Placeholder 3">
            <a:extLst>
              <a:ext uri="{FF2B5EF4-FFF2-40B4-BE49-F238E27FC236}">
                <a16:creationId xmlns:a16="http://schemas.microsoft.com/office/drawing/2014/main" id="{8C7F7EAF-583C-48BD-A4F2-37BD1896E2A8}"/>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1786391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0FF8C5-0B18-4039-A022-39B7BBAB2EDB}"/>
              </a:ext>
            </a:extLst>
          </p:cNvPr>
          <p:cNvSpPr>
            <a:spLocks noGrp="1"/>
          </p:cNvSpPr>
          <p:nvPr>
            <p:ph type="title"/>
          </p:nvPr>
        </p:nvSpPr>
        <p:spPr/>
        <p:txBody>
          <a:bodyPr/>
          <a:lstStyle/>
          <a:p>
            <a:r>
              <a:rPr lang="en-GB" dirty="0"/>
              <a:t>Compute Costs</a:t>
            </a:r>
          </a:p>
        </p:txBody>
      </p:sp>
      <p:sp>
        <p:nvSpPr>
          <p:cNvPr id="3" name="Content Placeholder 2">
            <a:extLst>
              <a:ext uri="{FF2B5EF4-FFF2-40B4-BE49-F238E27FC236}">
                <a16:creationId xmlns:a16="http://schemas.microsoft.com/office/drawing/2014/main" id="{9023590A-E2A8-4882-B13A-A8DA902A6836}"/>
              </a:ext>
            </a:extLst>
          </p:cNvPr>
          <p:cNvSpPr>
            <a:spLocks noGrp="1"/>
          </p:cNvSpPr>
          <p:nvPr>
            <p:ph idx="1"/>
          </p:nvPr>
        </p:nvSpPr>
        <p:spPr>
          <a:xfrm>
            <a:off x="1047750" y="1146412"/>
            <a:ext cx="7029450" cy="4692413"/>
          </a:xfrm>
        </p:spPr>
        <p:txBody>
          <a:bodyPr/>
          <a:lstStyle/>
          <a:p>
            <a:r>
              <a:rPr lang="en-GB" b="1" dirty="0"/>
              <a:t>Pay as you go</a:t>
            </a:r>
            <a:r>
              <a:rPr lang="en-GB" dirty="0"/>
              <a:t>: Azure charges an hourly price based on the VM’s size and operating system. </a:t>
            </a:r>
          </a:p>
          <a:p>
            <a:pPr lvl="1"/>
            <a:r>
              <a:rPr lang="en-GB" dirty="0"/>
              <a:t>For partial hours, Azure charges only for the minutes used. </a:t>
            </a:r>
          </a:p>
          <a:p>
            <a:r>
              <a:rPr lang="en-GB" b="1" dirty="0"/>
              <a:t>Year plan</a:t>
            </a:r>
            <a:r>
              <a:rPr lang="en-GB" dirty="0"/>
              <a:t>: pay upfront for the VM so that it is available 24/7. Considerable cost savings </a:t>
            </a:r>
            <a:r>
              <a:rPr lang="en-GB" b="1" dirty="0"/>
              <a:t>IF</a:t>
            </a:r>
            <a:r>
              <a:rPr lang="en-GB" dirty="0"/>
              <a:t> you know that you need it to be available throughout the entire year…..do the maths, but you pay for about 8-9 months usage</a:t>
            </a:r>
          </a:p>
          <a:p>
            <a:pPr lvl="1"/>
            <a:r>
              <a:rPr lang="en-GB" dirty="0"/>
              <a:t>1 year reserved (approx. 32% discount)</a:t>
            </a:r>
          </a:p>
          <a:p>
            <a:pPr lvl="1"/>
            <a:r>
              <a:rPr lang="en-GB" dirty="0"/>
              <a:t>3 year reserved (approx. 57% discount)</a:t>
            </a:r>
          </a:p>
          <a:p>
            <a:r>
              <a:rPr lang="en-GB" b="1" dirty="0"/>
              <a:t>Spot VMs</a:t>
            </a:r>
            <a:r>
              <a:rPr lang="en-GB" dirty="0"/>
              <a:t>: for interruptible workloads buy unused Azure compute capacity…monitor the price history and eviction rate to see if this works for you (90% cheaper than pay-as-you-go). Set maximum price you will pay.</a:t>
            </a:r>
          </a:p>
          <a:p>
            <a:endParaRPr lang="en-GB" b="1" dirty="0"/>
          </a:p>
          <a:p>
            <a:r>
              <a:rPr lang="en-GB" sz="2400" b="1" dirty="0">
                <a:solidFill>
                  <a:srgbClr val="FF0000"/>
                </a:solidFill>
              </a:rPr>
              <a:t>Storage is priced and charged separately.</a:t>
            </a:r>
          </a:p>
        </p:txBody>
      </p:sp>
      <p:sp>
        <p:nvSpPr>
          <p:cNvPr id="4" name="Footer Placeholder 3">
            <a:extLst>
              <a:ext uri="{FF2B5EF4-FFF2-40B4-BE49-F238E27FC236}">
                <a16:creationId xmlns:a16="http://schemas.microsoft.com/office/drawing/2014/main" id="{5D1C2339-86CC-46EC-8EBD-0775CEBA815B}"/>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7258364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58911-F593-4E50-B718-12158D42DC1C}"/>
              </a:ext>
            </a:extLst>
          </p:cNvPr>
          <p:cNvSpPr>
            <a:spLocks noGrp="1"/>
          </p:cNvSpPr>
          <p:nvPr>
            <p:ph type="title"/>
          </p:nvPr>
        </p:nvSpPr>
        <p:spPr/>
        <p:txBody>
          <a:bodyPr/>
          <a:lstStyle/>
          <a:p>
            <a:r>
              <a:rPr lang="en-GB" dirty="0"/>
              <a:t>Availability</a:t>
            </a:r>
          </a:p>
        </p:txBody>
      </p:sp>
      <p:sp>
        <p:nvSpPr>
          <p:cNvPr id="3" name="Content Placeholder 2">
            <a:extLst>
              <a:ext uri="{FF2B5EF4-FFF2-40B4-BE49-F238E27FC236}">
                <a16:creationId xmlns:a16="http://schemas.microsoft.com/office/drawing/2014/main" id="{59973408-0B6B-40AD-BB65-05978ECF6D9E}"/>
              </a:ext>
            </a:extLst>
          </p:cNvPr>
          <p:cNvSpPr>
            <a:spLocks noGrp="1"/>
          </p:cNvSpPr>
          <p:nvPr>
            <p:ph idx="1"/>
          </p:nvPr>
        </p:nvSpPr>
        <p:spPr>
          <a:xfrm>
            <a:off x="1047750" y="1064525"/>
            <a:ext cx="7029450" cy="4774300"/>
          </a:xfrm>
        </p:spPr>
        <p:txBody>
          <a:bodyPr/>
          <a:lstStyle/>
          <a:p>
            <a:r>
              <a:rPr lang="en-GB" dirty="0"/>
              <a:t>The guarantee that you will have Virtual Machine Connectivity i.e. access to the VM</a:t>
            </a:r>
          </a:p>
          <a:p>
            <a:endParaRPr lang="en-GB" dirty="0"/>
          </a:p>
          <a:p>
            <a:r>
              <a:rPr lang="en-GB" dirty="0"/>
              <a:t>For example, the </a:t>
            </a:r>
            <a:r>
              <a:rPr lang="en-GB" b="1" dirty="0"/>
              <a:t>Service Level Agreement (SLA)</a:t>
            </a:r>
            <a:r>
              <a:rPr lang="en-GB" dirty="0"/>
              <a:t> may state that you will have “</a:t>
            </a:r>
            <a:r>
              <a:rPr lang="en-GB" i="1" dirty="0"/>
              <a:t>Virtual Machine Connectivity to at least one instance at least 99.95% of the time.”</a:t>
            </a:r>
          </a:p>
          <a:p>
            <a:endParaRPr lang="en-GB" dirty="0"/>
          </a:p>
          <a:p>
            <a:r>
              <a:rPr lang="en-GB" dirty="0"/>
              <a:t>Azure guarantees 99.5% or 99.9% connectivity for VMs using SSDs and 95% when using HDDs</a:t>
            </a:r>
          </a:p>
          <a:p>
            <a:pPr lvl="1"/>
            <a:r>
              <a:rPr lang="en-GB" dirty="0"/>
              <a:t>See the Service Level Agreement (SLA)</a:t>
            </a:r>
          </a:p>
          <a:p>
            <a:endParaRPr lang="en-GB" i="1" dirty="0"/>
          </a:p>
        </p:txBody>
      </p:sp>
      <p:sp>
        <p:nvSpPr>
          <p:cNvPr id="4" name="Footer Placeholder 3">
            <a:extLst>
              <a:ext uri="{FF2B5EF4-FFF2-40B4-BE49-F238E27FC236}">
                <a16:creationId xmlns:a16="http://schemas.microsoft.com/office/drawing/2014/main" id="{82062A8B-0CA8-48A5-B2AD-691A7493EF9A}"/>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4B7D4E84-A2B7-4191-BAA4-1177D77234B5}"/>
              </a:ext>
            </a:extLst>
          </p:cNvPr>
          <p:cNvSpPr txBox="1"/>
          <p:nvPr/>
        </p:nvSpPr>
        <p:spPr>
          <a:xfrm>
            <a:off x="1370461" y="4793268"/>
            <a:ext cx="5929828" cy="1200329"/>
          </a:xfrm>
          <a:prstGeom prst="rect">
            <a:avLst/>
          </a:prstGeom>
          <a:solidFill>
            <a:schemeClr val="bg1"/>
          </a:solidFill>
          <a:ln>
            <a:solidFill>
              <a:schemeClr val="tx1"/>
            </a:solidFill>
          </a:ln>
        </p:spPr>
        <p:txBody>
          <a:bodyPr wrap="none" rtlCol="0">
            <a:spAutoFit/>
          </a:bodyPr>
          <a:lstStyle/>
          <a:p>
            <a:r>
              <a:rPr lang="en-GB" b="1" u="sng" dirty="0"/>
              <a:t>Availability</a:t>
            </a:r>
          </a:p>
          <a:p>
            <a:pPr marL="285750" indent="-285750">
              <a:buFont typeface="Wingdings" panose="05000000000000000000" pitchFamily="2" charset="2"/>
              <a:buChar char="v"/>
            </a:pPr>
            <a:r>
              <a:rPr lang="en-GB" dirty="0"/>
              <a:t>99.9% = Single VM (with Premium SSD or Ultra Disk)</a:t>
            </a:r>
          </a:p>
          <a:p>
            <a:pPr marL="285750" indent="-285750">
              <a:buFont typeface="Wingdings" panose="05000000000000000000" pitchFamily="2" charset="2"/>
              <a:buChar char="v"/>
            </a:pPr>
            <a:r>
              <a:rPr lang="en-GB" dirty="0"/>
              <a:t>99.95% = VM in Availability Set</a:t>
            </a:r>
          </a:p>
          <a:p>
            <a:pPr marL="285750" indent="-285750">
              <a:buFont typeface="Wingdings" panose="05000000000000000000" pitchFamily="2" charset="2"/>
              <a:buChar char="v"/>
            </a:pPr>
            <a:r>
              <a:rPr lang="en-GB" dirty="0"/>
              <a:t>99.99% = VM using Availability Zones</a:t>
            </a:r>
          </a:p>
        </p:txBody>
      </p:sp>
    </p:spTree>
    <p:extLst>
      <p:ext uri="{BB962C8B-B14F-4D97-AF65-F5344CB8AC3E}">
        <p14:creationId xmlns:p14="http://schemas.microsoft.com/office/powerpoint/2010/main" val="36006937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5DB52-2816-4D08-8F2A-F356365D1B8B}"/>
              </a:ext>
            </a:extLst>
          </p:cNvPr>
          <p:cNvSpPr>
            <a:spLocks noGrp="1"/>
          </p:cNvSpPr>
          <p:nvPr>
            <p:ph type="title"/>
          </p:nvPr>
        </p:nvSpPr>
        <p:spPr/>
        <p:txBody>
          <a:bodyPr/>
          <a:lstStyle/>
          <a:p>
            <a:r>
              <a:rPr lang="en-GB" dirty="0"/>
              <a:t>VM Size</a:t>
            </a:r>
          </a:p>
        </p:txBody>
      </p:sp>
      <p:sp>
        <p:nvSpPr>
          <p:cNvPr id="3" name="Content Placeholder 2">
            <a:extLst>
              <a:ext uri="{FF2B5EF4-FFF2-40B4-BE49-F238E27FC236}">
                <a16:creationId xmlns:a16="http://schemas.microsoft.com/office/drawing/2014/main" id="{4529FF0D-50BC-4F65-9E5F-86F29A82AEC2}"/>
              </a:ext>
            </a:extLst>
          </p:cNvPr>
          <p:cNvSpPr>
            <a:spLocks noGrp="1"/>
          </p:cNvSpPr>
          <p:nvPr>
            <p:ph idx="1"/>
          </p:nvPr>
        </p:nvSpPr>
        <p:spPr>
          <a:xfrm>
            <a:off x="1047750" y="1028131"/>
            <a:ext cx="7029450" cy="1719385"/>
          </a:xfrm>
        </p:spPr>
        <p:txBody>
          <a:bodyPr/>
          <a:lstStyle/>
          <a:p>
            <a:r>
              <a:rPr lang="en-GB" dirty="0"/>
              <a:t>The VM size that you choose then determines factors such as processing power, number vCPU cores, memory, and storage capacity</a:t>
            </a:r>
          </a:p>
          <a:p>
            <a:endParaRPr lang="en-GB" dirty="0"/>
          </a:p>
          <a:p>
            <a:r>
              <a:rPr lang="en-GB" dirty="0"/>
              <a:t>Larger VMs cost more money!!</a:t>
            </a:r>
          </a:p>
          <a:p>
            <a:endParaRPr lang="en-GB" dirty="0"/>
          </a:p>
        </p:txBody>
      </p:sp>
      <p:sp>
        <p:nvSpPr>
          <p:cNvPr id="4" name="Footer Placeholder 3">
            <a:extLst>
              <a:ext uri="{FF2B5EF4-FFF2-40B4-BE49-F238E27FC236}">
                <a16:creationId xmlns:a16="http://schemas.microsoft.com/office/drawing/2014/main" id="{4DF4C0C6-394A-4AB0-A115-63DCA07A766D}"/>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AB29E24E-B684-44B3-A293-3F82E1508B7B}"/>
              </a:ext>
            </a:extLst>
          </p:cNvPr>
          <p:cNvSpPr txBox="1"/>
          <p:nvPr/>
        </p:nvSpPr>
        <p:spPr>
          <a:xfrm>
            <a:off x="247078" y="4740139"/>
            <a:ext cx="6758740" cy="1477328"/>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list-sizes --location </a:t>
            </a:r>
            <a:r>
              <a:rPr lang="en-GB" dirty="0" err="1">
                <a:solidFill>
                  <a:schemeClr val="accent1">
                    <a:lumMod val="50000"/>
                  </a:schemeClr>
                </a:solidFill>
              </a:rPr>
              <a:t>ukwest</a:t>
            </a:r>
            <a:r>
              <a:rPr lang="en-GB" dirty="0">
                <a:solidFill>
                  <a:schemeClr val="accent1">
                    <a:lumMod val="50000"/>
                  </a:schemeClr>
                </a:solidFill>
              </a:rPr>
              <a:t> --output table | more     </a:t>
            </a:r>
            <a:endParaRPr lang="en-GB" dirty="0">
              <a:solidFill>
                <a:srgbClr val="FF0000"/>
              </a:solidFill>
              <a:sym typeface="Wingdings" panose="05000000000000000000" pitchFamily="2" charset="2"/>
            </a:endParaRPr>
          </a:p>
          <a:p>
            <a:endParaRPr lang="en-GB" dirty="0">
              <a:solidFill>
                <a:schemeClr val="bg1"/>
              </a:solidFill>
            </a:endParaRPr>
          </a:p>
          <a:p>
            <a:endParaRPr lang="en-GB" u="sng" dirty="0">
              <a:solidFill>
                <a:schemeClr val="bg1"/>
              </a:solidFill>
            </a:endParaRPr>
          </a:p>
          <a:p>
            <a:r>
              <a:rPr lang="en-GB" u="sng" dirty="0">
                <a:solidFill>
                  <a:schemeClr val="bg1"/>
                </a:solidFill>
              </a:rPr>
              <a:t>ALTERNATIVE (not using default subscription id)</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list-sizes --location </a:t>
            </a:r>
            <a:r>
              <a:rPr lang="en-GB" dirty="0" err="1">
                <a:solidFill>
                  <a:schemeClr val="accent1">
                    <a:lumMod val="50000"/>
                  </a:schemeClr>
                </a:solidFill>
              </a:rPr>
              <a:t>ukwest</a:t>
            </a:r>
            <a:r>
              <a:rPr lang="en-GB" dirty="0">
                <a:solidFill>
                  <a:schemeClr val="accent1">
                    <a:lumMod val="50000"/>
                  </a:schemeClr>
                </a:solidFill>
              </a:rPr>
              <a:t> --subscription </a:t>
            </a:r>
            <a:r>
              <a:rPr lang="en-GB" i="1" dirty="0">
                <a:solidFill>
                  <a:srgbClr val="FFC000"/>
                </a:solidFill>
              </a:rPr>
              <a:t>bd32……..617</a:t>
            </a:r>
            <a:r>
              <a:rPr lang="en-GB" dirty="0">
                <a:solidFill>
                  <a:schemeClr val="bg1"/>
                </a:solidFill>
              </a:rPr>
              <a:t> </a:t>
            </a:r>
            <a:endParaRPr lang="en-GB" dirty="0">
              <a:solidFill>
                <a:srgbClr val="FFC000"/>
              </a:solidFill>
            </a:endParaRPr>
          </a:p>
        </p:txBody>
      </p:sp>
      <p:sp>
        <p:nvSpPr>
          <p:cNvPr id="6" name="TextBox 5">
            <a:extLst>
              <a:ext uri="{FF2B5EF4-FFF2-40B4-BE49-F238E27FC236}">
                <a16:creationId xmlns:a16="http://schemas.microsoft.com/office/drawing/2014/main" id="{A33939E4-CE10-421E-BD54-D891777086EA}"/>
              </a:ext>
            </a:extLst>
          </p:cNvPr>
          <p:cNvSpPr txBox="1"/>
          <p:nvPr/>
        </p:nvSpPr>
        <p:spPr>
          <a:xfrm>
            <a:off x="1103675" y="2917483"/>
            <a:ext cx="4223502" cy="646331"/>
          </a:xfrm>
          <a:prstGeom prst="rect">
            <a:avLst/>
          </a:prstGeom>
          <a:noFill/>
        </p:spPr>
        <p:txBody>
          <a:bodyPr wrap="square" rtlCol="0">
            <a:spAutoFit/>
          </a:bodyPr>
          <a:lstStyle/>
          <a:p>
            <a:r>
              <a:rPr lang="en-GB" dirty="0"/>
              <a:t>https://docs.microsoft.com/en-us/azure/virtual-machines/sizes</a:t>
            </a:r>
          </a:p>
        </p:txBody>
      </p:sp>
      <p:pic>
        <p:nvPicPr>
          <p:cNvPr id="10" name="Picture 9">
            <a:extLst>
              <a:ext uri="{FF2B5EF4-FFF2-40B4-BE49-F238E27FC236}">
                <a16:creationId xmlns:a16="http://schemas.microsoft.com/office/drawing/2014/main" id="{E91863DA-35C1-4C64-8DE5-6A8AAE76E99F}"/>
              </a:ext>
            </a:extLst>
          </p:cNvPr>
          <p:cNvPicPr>
            <a:picLocks noChangeAspect="1"/>
          </p:cNvPicPr>
          <p:nvPr/>
        </p:nvPicPr>
        <p:blipFill>
          <a:blip r:embed="rId2"/>
          <a:stretch>
            <a:fillRect/>
          </a:stretch>
        </p:blipFill>
        <p:spPr>
          <a:xfrm>
            <a:off x="6449292" y="2760702"/>
            <a:ext cx="2167151" cy="1469394"/>
          </a:xfrm>
          <a:prstGeom prst="rect">
            <a:avLst/>
          </a:prstGeom>
        </p:spPr>
      </p:pic>
      <p:cxnSp>
        <p:nvCxnSpPr>
          <p:cNvPr id="11" name="Connector: Elbow 10">
            <a:extLst>
              <a:ext uri="{FF2B5EF4-FFF2-40B4-BE49-F238E27FC236}">
                <a16:creationId xmlns:a16="http://schemas.microsoft.com/office/drawing/2014/main" id="{8E8FFB57-520D-4F23-9B03-F0297B243967}"/>
              </a:ext>
            </a:extLst>
          </p:cNvPr>
          <p:cNvCxnSpPr>
            <a:stCxn id="10" idx="1"/>
          </p:cNvCxnSpPr>
          <p:nvPr/>
        </p:nvCxnSpPr>
        <p:spPr bwMode="auto">
          <a:xfrm rot="10800000" flipV="1">
            <a:off x="5389318" y="3495399"/>
            <a:ext cx="1059975" cy="1271104"/>
          </a:xfrm>
          <a:prstGeom prst="bentConnector2">
            <a:avLst/>
          </a:prstGeom>
          <a:solidFill>
            <a:schemeClr val="accent1"/>
          </a:solidFill>
          <a:ln w="57150"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2" name="TextBox 11">
            <a:extLst>
              <a:ext uri="{FF2B5EF4-FFF2-40B4-BE49-F238E27FC236}">
                <a16:creationId xmlns:a16="http://schemas.microsoft.com/office/drawing/2014/main" id="{DBE3141E-EDB9-4EFA-8D09-3A74DE4AAFEC}"/>
              </a:ext>
            </a:extLst>
          </p:cNvPr>
          <p:cNvSpPr txBox="1"/>
          <p:nvPr/>
        </p:nvSpPr>
        <p:spPr>
          <a:xfrm rot="10800000">
            <a:off x="4943221" y="3631410"/>
            <a:ext cx="461665" cy="977191"/>
          </a:xfrm>
          <a:prstGeom prst="rect">
            <a:avLst/>
          </a:prstGeom>
          <a:noFill/>
        </p:spPr>
        <p:txBody>
          <a:bodyPr vert="eaVert" wrap="none" rtlCol="0">
            <a:spAutoFit/>
          </a:bodyPr>
          <a:lstStyle/>
          <a:p>
            <a:r>
              <a:rPr lang="en-GB" dirty="0">
                <a:solidFill>
                  <a:srgbClr val="FF0000"/>
                </a:solidFill>
              </a:rPr>
              <a:t>Pipe key</a:t>
            </a:r>
          </a:p>
        </p:txBody>
      </p:sp>
      <p:sp>
        <p:nvSpPr>
          <p:cNvPr id="13" name="TextBox 12">
            <a:extLst>
              <a:ext uri="{FF2B5EF4-FFF2-40B4-BE49-F238E27FC236}">
                <a16:creationId xmlns:a16="http://schemas.microsoft.com/office/drawing/2014/main" id="{F3F6D882-3F11-4DEC-AD1A-06451BA30542}"/>
              </a:ext>
            </a:extLst>
          </p:cNvPr>
          <p:cNvSpPr txBox="1"/>
          <p:nvPr/>
        </p:nvSpPr>
        <p:spPr>
          <a:xfrm>
            <a:off x="5473777" y="4243282"/>
            <a:ext cx="3575713" cy="523220"/>
          </a:xfrm>
          <a:prstGeom prst="rect">
            <a:avLst/>
          </a:prstGeom>
          <a:noFill/>
        </p:spPr>
        <p:txBody>
          <a:bodyPr wrap="square" rtlCol="0">
            <a:spAutoFit/>
          </a:bodyPr>
          <a:lstStyle/>
          <a:p>
            <a:r>
              <a:rPr lang="en-GB" sz="1400" i="1" dirty="0"/>
              <a:t>Pipe to the “more” command just allows us to page through the results</a:t>
            </a:r>
          </a:p>
        </p:txBody>
      </p:sp>
    </p:spTree>
    <p:extLst>
      <p:ext uri="{BB962C8B-B14F-4D97-AF65-F5344CB8AC3E}">
        <p14:creationId xmlns:p14="http://schemas.microsoft.com/office/powerpoint/2010/main" val="33597026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ABEB4-FD44-48F4-8543-30A6911DF7CB}"/>
              </a:ext>
            </a:extLst>
          </p:cNvPr>
          <p:cNvSpPr>
            <a:spLocks noGrp="1"/>
          </p:cNvSpPr>
          <p:nvPr>
            <p:ph type="title"/>
          </p:nvPr>
        </p:nvSpPr>
        <p:spPr/>
        <p:txBody>
          <a:bodyPr/>
          <a:lstStyle/>
          <a:p>
            <a:r>
              <a:rPr lang="en-GB" dirty="0"/>
              <a:t>VM Limit</a:t>
            </a:r>
          </a:p>
        </p:txBody>
      </p:sp>
      <p:sp>
        <p:nvSpPr>
          <p:cNvPr id="3" name="Content Placeholder 2">
            <a:extLst>
              <a:ext uri="{FF2B5EF4-FFF2-40B4-BE49-F238E27FC236}">
                <a16:creationId xmlns:a16="http://schemas.microsoft.com/office/drawing/2014/main" id="{AB9FEDFB-CBFA-4DF0-93D7-A2343CFF5DC0}"/>
              </a:ext>
            </a:extLst>
          </p:cNvPr>
          <p:cNvSpPr>
            <a:spLocks noGrp="1"/>
          </p:cNvSpPr>
          <p:nvPr>
            <p:ph idx="1"/>
          </p:nvPr>
        </p:nvSpPr>
        <p:spPr/>
        <p:txBody>
          <a:bodyPr/>
          <a:lstStyle/>
          <a:p>
            <a:r>
              <a:rPr lang="en-GB" dirty="0"/>
              <a:t>Your subscription has default quota limits in place that could impact the deployment of many VMs for your project.</a:t>
            </a:r>
          </a:p>
          <a:p>
            <a:pPr lvl="1"/>
            <a:r>
              <a:rPr lang="en-GB" dirty="0"/>
              <a:t>Actually the limit is in virtual cores, so the more cores a VM uses the less available to run other VMs</a:t>
            </a:r>
          </a:p>
          <a:p>
            <a:endParaRPr lang="en-GB" dirty="0"/>
          </a:p>
          <a:p>
            <a:r>
              <a:rPr lang="en-GB" dirty="0"/>
              <a:t>You can apply to increase this limit!!</a:t>
            </a:r>
          </a:p>
        </p:txBody>
      </p:sp>
      <p:sp>
        <p:nvSpPr>
          <p:cNvPr id="4" name="Footer Placeholder 3">
            <a:extLst>
              <a:ext uri="{FF2B5EF4-FFF2-40B4-BE49-F238E27FC236}">
                <a16:creationId xmlns:a16="http://schemas.microsoft.com/office/drawing/2014/main" id="{FBDB6C4C-2879-426F-AEFD-192A9FF8B64D}"/>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6794962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3AA0B-E077-49B8-8BEE-0E67614B8F48}"/>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55EA88EB-24C1-4F58-ABF3-5F2F462178A0}"/>
              </a:ext>
            </a:extLst>
          </p:cNvPr>
          <p:cNvSpPr>
            <a:spLocks noGrp="1"/>
          </p:cNvSpPr>
          <p:nvPr>
            <p:ph idx="1"/>
          </p:nvPr>
        </p:nvSpPr>
        <p:spPr/>
        <p:txBody>
          <a:bodyPr/>
          <a:lstStyle/>
          <a:p>
            <a:r>
              <a:rPr lang="en-GB" dirty="0"/>
              <a:t>Check out the sizes of VMs available and note the costs</a:t>
            </a:r>
          </a:p>
          <a:p>
            <a:r>
              <a:rPr lang="en-GB" dirty="0"/>
              <a:t>Use the CLI and https://azure.microsoft.com/en-gb/pricing/calculator/</a:t>
            </a:r>
          </a:p>
        </p:txBody>
      </p:sp>
      <p:sp>
        <p:nvSpPr>
          <p:cNvPr id="4" name="Footer Placeholder 3">
            <a:extLst>
              <a:ext uri="{FF2B5EF4-FFF2-40B4-BE49-F238E27FC236}">
                <a16:creationId xmlns:a16="http://schemas.microsoft.com/office/drawing/2014/main" id="{BD9B5089-5792-4A6D-BD35-C58D27E0381A}"/>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73F62A1F-7D0F-E19F-AAAB-CBAC4A1CDDBC}"/>
              </a:ext>
            </a:extLst>
          </p:cNvPr>
          <p:cNvSpPr txBox="1"/>
          <p:nvPr/>
        </p:nvSpPr>
        <p:spPr>
          <a:xfrm>
            <a:off x="571388" y="3331140"/>
            <a:ext cx="8176656" cy="646331"/>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account list-locations –query [].name  </a:t>
            </a:r>
          </a:p>
          <a:p>
            <a:r>
              <a:rPr lang="en-GB" dirty="0">
                <a:solidFill>
                  <a:schemeClr val="bg1"/>
                </a:solidFill>
              </a:rPr>
              <a:t>$ </a:t>
            </a:r>
            <a:r>
              <a:rPr lang="en-GB" dirty="0" err="1">
                <a:solidFill>
                  <a:schemeClr val="accent1">
                    <a:lumMod val="50000"/>
                  </a:schemeClr>
                </a:solidFill>
              </a:rPr>
              <a:t>az</a:t>
            </a:r>
            <a:r>
              <a:rPr lang="en-GB" dirty="0">
                <a:solidFill>
                  <a:schemeClr val="accent1">
                    <a:lumMod val="50000"/>
                  </a:schemeClr>
                </a:solidFill>
              </a:rPr>
              <a:t> </a:t>
            </a:r>
            <a:r>
              <a:rPr lang="en-GB" dirty="0" err="1">
                <a:solidFill>
                  <a:schemeClr val="accent1">
                    <a:lumMod val="50000"/>
                  </a:schemeClr>
                </a:solidFill>
              </a:rPr>
              <a:t>vm</a:t>
            </a:r>
            <a:r>
              <a:rPr lang="en-GB" dirty="0">
                <a:solidFill>
                  <a:schemeClr val="accent1">
                    <a:lumMod val="50000"/>
                  </a:schemeClr>
                </a:solidFill>
              </a:rPr>
              <a:t> list-sizes --location </a:t>
            </a:r>
            <a:r>
              <a:rPr lang="en-GB" dirty="0" err="1">
                <a:solidFill>
                  <a:schemeClr val="accent1">
                    <a:lumMod val="50000"/>
                  </a:schemeClr>
                </a:solidFill>
              </a:rPr>
              <a:t>ukwest</a:t>
            </a:r>
            <a:r>
              <a:rPr lang="en-GB" dirty="0">
                <a:solidFill>
                  <a:schemeClr val="accent1">
                    <a:lumMod val="50000"/>
                  </a:schemeClr>
                </a:solidFill>
              </a:rPr>
              <a:t> --output table | more</a:t>
            </a:r>
            <a:endParaRPr lang="en-GB" dirty="0">
              <a:solidFill>
                <a:schemeClr val="bg1"/>
              </a:solidFill>
              <a:sym typeface="Wingdings" panose="05000000000000000000" pitchFamily="2" charset="2"/>
            </a:endParaRPr>
          </a:p>
        </p:txBody>
      </p:sp>
    </p:spTree>
    <p:extLst>
      <p:ext uri="{BB962C8B-B14F-4D97-AF65-F5344CB8AC3E}">
        <p14:creationId xmlns:p14="http://schemas.microsoft.com/office/powerpoint/2010/main" val="21545092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851BB-BBB0-4595-98A6-810925A5FF2B}"/>
              </a:ext>
            </a:extLst>
          </p:cNvPr>
          <p:cNvSpPr>
            <a:spLocks noGrp="1"/>
          </p:cNvSpPr>
          <p:nvPr>
            <p:ph type="title"/>
          </p:nvPr>
        </p:nvSpPr>
        <p:spPr/>
        <p:txBody>
          <a:bodyPr/>
          <a:lstStyle/>
          <a:p>
            <a:r>
              <a:rPr lang="en-GB" dirty="0"/>
              <a:t>NOTE</a:t>
            </a:r>
          </a:p>
        </p:txBody>
      </p:sp>
      <p:sp>
        <p:nvSpPr>
          <p:cNvPr id="3" name="Content Placeholder 2">
            <a:extLst>
              <a:ext uri="{FF2B5EF4-FFF2-40B4-BE49-F238E27FC236}">
                <a16:creationId xmlns:a16="http://schemas.microsoft.com/office/drawing/2014/main" id="{50B6E278-4DBA-48ED-A650-689804BBC573}"/>
              </a:ext>
            </a:extLst>
          </p:cNvPr>
          <p:cNvSpPr>
            <a:spLocks noGrp="1"/>
          </p:cNvSpPr>
          <p:nvPr>
            <p:ph idx="1"/>
          </p:nvPr>
        </p:nvSpPr>
        <p:spPr/>
        <p:txBody>
          <a:bodyPr/>
          <a:lstStyle/>
          <a:p>
            <a:r>
              <a:rPr lang="en-GB" dirty="0"/>
              <a:t>It is very easy to create VMs</a:t>
            </a:r>
          </a:p>
          <a:p>
            <a:r>
              <a:rPr lang="en-GB" dirty="0"/>
              <a:t>It is very easy to create large expensive powerful VMs</a:t>
            </a:r>
          </a:p>
          <a:p>
            <a:r>
              <a:rPr lang="en-GB" dirty="0"/>
              <a:t>It is very easy to run up costs!!</a:t>
            </a:r>
          </a:p>
          <a:p>
            <a:endParaRPr lang="en-GB" dirty="0"/>
          </a:p>
          <a:p>
            <a:endParaRPr lang="en-GB" dirty="0"/>
          </a:p>
          <a:p>
            <a:r>
              <a:rPr lang="en-GB" dirty="0"/>
              <a:t>Always monitor the usage</a:t>
            </a:r>
          </a:p>
          <a:p>
            <a:r>
              <a:rPr lang="en-GB" dirty="0"/>
              <a:t>Always choose the cheapest option that works</a:t>
            </a:r>
          </a:p>
          <a:p>
            <a:r>
              <a:rPr lang="en-GB" dirty="0"/>
              <a:t>Use autoscaling so Azure can increase and decrease the resources required to match the load….but set limits.</a:t>
            </a:r>
          </a:p>
        </p:txBody>
      </p:sp>
      <p:sp>
        <p:nvSpPr>
          <p:cNvPr id="4" name="Footer Placeholder 3">
            <a:extLst>
              <a:ext uri="{FF2B5EF4-FFF2-40B4-BE49-F238E27FC236}">
                <a16:creationId xmlns:a16="http://schemas.microsoft.com/office/drawing/2014/main" id="{77C13381-B618-4FE4-8743-EC1FABB28C64}"/>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1374679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AEE86-9C11-4EE2-BC8B-EB18E296E8E5}"/>
              </a:ext>
            </a:extLst>
          </p:cNvPr>
          <p:cNvSpPr>
            <a:spLocks noGrp="1"/>
          </p:cNvSpPr>
          <p:nvPr>
            <p:ph type="title"/>
          </p:nvPr>
        </p:nvSpPr>
        <p:spPr/>
        <p:txBody>
          <a:bodyPr/>
          <a:lstStyle/>
          <a:p>
            <a:r>
              <a:rPr lang="en-GB" dirty="0"/>
              <a:t>Virtual Networks (</a:t>
            </a:r>
            <a:r>
              <a:rPr lang="en-GB" dirty="0" err="1"/>
              <a:t>vNet</a:t>
            </a:r>
            <a:r>
              <a:rPr lang="en-GB" dirty="0"/>
              <a:t>)</a:t>
            </a:r>
          </a:p>
        </p:txBody>
      </p:sp>
      <p:sp>
        <p:nvSpPr>
          <p:cNvPr id="3" name="Content Placeholder 2">
            <a:extLst>
              <a:ext uri="{FF2B5EF4-FFF2-40B4-BE49-F238E27FC236}">
                <a16:creationId xmlns:a16="http://schemas.microsoft.com/office/drawing/2014/main" id="{C3D5EA15-6372-4F95-AFF5-0A29665ED822}"/>
              </a:ext>
            </a:extLst>
          </p:cNvPr>
          <p:cNvSpPr>
            <a:spLocks noGrp="1"/>
          </p:cNvSpPr>
          <p:nvPr>
            <p:ph idx="1"/>
          </p:nvPr>
        </p:nvSpPr>
        <p:spPr>
          <a:xfrm>
            <a:off x="696036" y="1162806"/>
            <a:ext cx="7078639" cy="2124453"/>
          </a:xfrm>
        </p:spPr>
        <p:txBody>
          <a:bodyPr/>
          <a:lstStyle/>
          <a:p>
            <a:r>
              <a:rPr lang="en-GB" dirty="0"/>
              <a:t>A virtual network mimics a physical network that you would build to connect computers together</a:t>
            </a:r>
          </a:p>
          <a:p>
            <a:r>
              <a:rPr lang="en-GB" dirty="0"/>
              <a:t>Each VM has to be connected to a </a:t>
            </a:r>
            <a:r>
              <a:rPr lang="en-GB" dirty="0" err="1"/>
              <a:t>vNet</a:t>
            </a:r>
            <a:endParaRPr lang="en-GB" dirty="0"/>
          </a:p>
          <a:p>
            <a:r>
              <a:rPr lang="en-GB" dirty="0"/>
              <a:t>For the Operating System to use this </a:t>
            </a:r>
            <a:r>
              <a:rPr lang="en-GB" dirty="0" err="1"/>
              <a:t>vNet</a:t>
            </a:r>
            <a:r>
              <a:rPr lang="en-GB" dirty="0"/>
              <a:t>, the VM needs a Network Interface Connection (NIC) which mimics an Ethernet card/chip in your computer</a:t>
            </a:r>
          </a:p>
        </p:txBody>
      </p:sp>
      <p:sp>
        <p:nvSpPr>
          <p:cNvPr id="4" name="Footer Placeholder 3">
            <a:extLst>
              <a:ext uri="{FF2B5EF4-FFF2-40B4-BE49-F238E27FC236}">
                <a16:creationId xmlns:a16="http://schemas.microsoft.com/office/drawing/2014/main" id="{78920696-678B-413B-B3F3-F755D79E357C}"/>
              </a:ext>
            </a:extLst>
          </p:cNvPr>
          <p:cNvSpPr>
            <a:spLocks noGrp="1"/>
          </p:cNvSpPr>
          <p:nvPr>
            <p:ph type="ftr" sz="quarter" idx="10"/>
          </p:nvPr>
        </p:nvSpPr>
        <p:spPr/>
        <p:txBody>
          <a:bodyPr/>
          <a:lstStyle/>
          <a:p>
            <a:pPr>
              <a:defRPr/>
            </a:pPr>
            <a:r>
              <a:rPr lang="en-US" altLang="en-US"/>
              <a:t>WEB</a:t>
            </a:r>
            <a:endParaRPr lang="en-US" altLang="en-US" dirty="0"/>
          </a:p>
        </p:txBody>
      </p:sp>
      <p:sp>
        <p:nvSpPr>
          <p:cNvPr id="7" name="Rectangle 6">
            <a:extLst>
              <a:ext uri="{FF2B5EF4-FFF2-40B4-BE49-F238E27FC236}">
                <a16:creationId xmlns:a16="http://schemas.microsoft.com/office/drawing/2014/main" id="{B57478F6-E6D6-45CC-A060-23DCCB185345}"/>
              </a:ext>
            </a:extLst>
          </p:cNvPr>
          <p:cNvSpPr/>
          <p:nvPr/>
        </p:nvSpPr>
        <p:spPr bwMode="auto">
          <a:xfrm>
            <a:off x="2282555" y="3751571"/>
            <a:ext cx="1534269" cy="1593704"/>
          </a:xfrm>
          <a:prstGeom prst="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VM</a:t>
            </a:r>
          </a:p>
        </p:txBody>
      </p:sp>
      <p:sp>
        <p:nvSpPr>
          <p:cNvPr id="8" name="Rectangle 7">
            <a:extLst>
              <a:ext uri="{FF2B5EF4-FFF2-40B4-BE49-F238E27FC236}">
                <a16:creationId xmlns:a16="http://schemas.microsoft.com/office/drawing/2014/main" id="{74136641-0B0F-470D-A1F1-0B63B4190F67}"/>
              </a:ext>
            </a:extLst>
          </p:cNvPr>
          <p:cNvSpPr/>
          <p:nvPr/>
        </p:nvSpPr>
        <p:spPr bwMode="auto">
          <a:xfrm>
            <a:off x="2492405" y="4793831"/>
            <a:ext cx="1114567" cy="318256"/>
          </a:xfrm>
          <a:prstGeom prst="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NIC</a:t>
            </a:r>
          </a:p>
        </p:txBody>
      </p:sp>
      <p:sp>
        <p:nvSpPr>
          <p:cNvPr id="9" name="Rectangle 8">
            <a:extLst>
              <a:ext uri="{FF2B5EF4-FFF2-40B4-BE49-F238E27FC236}">
                <a16:creationId xmlns:a16="http://schemas.microsoft.com/office/drawing/2014/main" id="{7DC060B0-4607-4641-8ED8-06265A3543AF}"/>
              </a:ext>
            </a:extLst>
          </p:cNvPr>
          <p:cNvSpPr/>
          <p:nvPr/>
        </p:nvSpPr>
        <p:spPr bwMode="auto">
          <a:xfrm>
            <a:off x="4509414" y="3751571"/>
            <a:ext cx="1534269" cy="1593704"/>
          </a:xfrm>
          <a:prstGeom prst="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VM</a:t>
            </a:r>
          </a:p>
        </p:txBody>
      </p:sp>
      <p:sp>
        <p:nvSpPr>
          <p:cNvPr id="10" name="Rectangle 9">
            <a:extLst>
              <a:ext uri="{FF2B5EF4-FFF2-40B4-BE49-F238E27FC236}">
                <a16:creationId xmlns:a16="http://schemas.microsoft.com/office/drawing/2014/main" id="{34FC673D-648B-4069-A627-B0FCA7427590}"/>
              </a:ext>
            </a:extLst>
          </p:cNvPr>
          <p:cNvSpPr/>
          <p:nvPr/>
        </p:nvSpPr>
        <p:spPr bwMode="auto">
          <a:xfrm>
            <a:off x="4719264" y="4793831"/>
            <a:ext cx="1114567" cy="318256"/>
          </a:xfrm>
          <a:prstGeom prst="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NIC</a:t>
            </a:r>
          </a:p>
        </p:txBody>
      </p:sp>
      <p:cxnSp>
        <p:nvCxnSpPr>
          <p:cNvPr id="11" name="Straight Connector 10">
            <a:extLst>
              <a:ext uri="{FF2B5EF4-FFF2-40B4-BE49-F238E27FC236}">
                <a16:creationId xmlns:a16="http://schemas.microsoft.com/office/drawing/2014/main" id="{1AD7FD4B-1A27-4AA1-AAAB-EA9817082702}"/>
              </a:ext>
            </a:extLst>
          </p:cNvPr>
          <p:cNvCxnSpPr>
            <a:cxnSpLocks/>
            <a:stCxn id="8" idx="2"/>
          </p:cNvCxnSpPr>
          <p:nvPr/>
        </p:nvCxnSpPr>
        <p:spPr bwMode="auto">
          <a:xfrm>
            <a:off x="3049689" y="5112087"/>
            <a:ext cx="8509" cy="680702"/>
          </a:xfrm>
          <a:prstGeom prst="line">
            <a:avLst/>
          </a:prstGeom>
          <a:solidFill>
            <a:schemeClr val="accent1"/>
          </a:solidFill>
          <a:ln w="1143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 name="Straight Connector 11">
            <a:extLst>
              <a:ext uri="{FF2B5EF4-FFF2-40B4-BE49-F238E27FC236}">
                <a16:creationId xmlns:a16="http://schemas.microsoft.com/office/drawing/2014/main" id="{AD55C046-AA38-4761-BE38-03E4CF0700A1}"/>
              </a:ext>
            </a:extLst>
          </p:cNvPr>
          <p:cNvCxnSpPr>
            <a:cxnSpLocks/>
            <a:stCxn id="10" idx="2"/>
          </p:cNvCxnSpPr>
          <p:nvPr/>
        </p:nvCxnSpPr>
        <p:spPr bwMode="auto">
          <a:xfrm>
            <a:off x="5276548" y="5112087"/>
            <a:ext cx="13573" cy="697500"/>
          </a:xfrm>
          <a:prstGeom prst="line">
            <a:avLst/>
          </a:prstGeom>
          <a:solidFill>
            <a:schemeClr val="accent1"/>
          </a:solidFill>
          <a:ln w="1143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3" name="Rectangle 12">
            <a:extLst>
              <a:ext uri="{FF2B5EF4-FFF2-40B4-BE49-F238E27FC236}">
                <a16:creationId xmlns:a16="http://schemas.microsoft.com/office/drawing/2014/main" id="{268BDE4D-033A-45FC-B37C-DDC88BC0985E}"/>
              </a:ext>
            </a:extLst>
          </p:cNvPr>
          <p:cNvSpPr/>
          <p:nvPr/>
        </p:nvSpPr>
        <p:spPr bwMode="auto">
          <a:xfrm>
            <a:off x="2329075" y="5809587"/>
            <a:ext cx="3714608" cy="431892"/>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a:ln>
                  <a:noFill/>
                </a:ln>
                <a:solidFill>
                  <a:schemeClr val="bg1"/>
                </a:solidFill>
                <a:effectLst/>
                <a:latin typeface="Helvetica" panose="020B0604020202020204" pitchFamily="34" charset="0"/>
              </a:rPr>
              <a:t>vNet</a:t>
            </a:r>
            <a:endParaRPr kumimoji="0" lang="en-GB" sz="1800" b="0" i="0" u="none" strike="noStrike" cap="none" normalizeH="0" baseline="0" dirty="0">
              <a:ln>
                <a:noFill/>
              </a:ln>
              <a:solidFill>
                <a:schemeClr val="bg1"/>
              </a:solidFill>
              <a:effectLst/>
              <a:latin typeface="Helvetica" panose="020B0604020202020204" pitchFamily="34" charset="0"/>
            </a:endParaRPr>
          </a:p>
        </p:txBody>
      </p:sp>
      <p:sp>
        <p:nvSpPr>
          <p:cNvPr id="14" name="TextBox 13">
            <a:extLst>
              <a:ext uri="{FF2B5EF4-FFF2-40B4-BE49-F238E27FC236}">
                <a16:creationId xmlns:a16="http://schemas.microsoft.com/office/drawing/2014/main" id="{E81DC4A8-064B-420A-B7B6-60838CD18140}"/>
              </a:ext>
            </a:extLst>
          </p:cNvPr>
          <p:cNvSpPr txBox="1"/>
          <p:nvPr/>
        </p:nvSpPr>
        <p:spPr>
          <a:xfrm>
            <a:off x="3115571" y="5405754"/>
            <a:ext cx="1184940" cy="369332"/>
          </a:xfrm>
          <a:prstGeom prst="rect">
            <a:avLst/>
          </a:prstGeom>
          <a:noFill/>
        </p:spPr>
        <p:txBody>
          <a:bodyPr wrap="none" rtlCol="0">
            <a:spAutoFit/>
          </a:bodyPr>
          <a:lstStyle/>
          <a:p>
            <a:r>
              <a:rPr lang="en-GB" i="1" dirty="0"/>
              <a:t>Private IP</a:t>
            </a:r>
          </a:p>
        </p:txBody>
      </p:sp>
      <p:sp>
        <p:nvSpPr>
          <p:cNvPr id="15" name="TextBox 14">
            <a:extLst>
              <a:ext uri="{FF2B5EF4-FFF2-40B4-BE49-F238E27FC236}">
                <a16:creationId xmlns:a16="http://schemas.microsoft.com/office/drawing/2014/main" id="{A9FAF8CD-8BE5-4CB4-9A20-3DA50797ED16}"/>
              </a:ext>
            </a:extLst>
          </p:cNvPr>
          <p:cNvSpPr txBox="1"/>
          <p:nvPr/>
        </p:nvSpPr>
        <p:spPr>
          <a:xfrm>
            <a:off x="5360329" y="5404277"/>
            <a:ext cx="1184940" cy="369332"/>
          </a:xfrm>
          <a:prstGeom prst="rect">
            <a:avLst/>
          </a:prstGeom>
          <a:noFill/>
        </p:spPr>
        <p:txBody>
          <a:bodyPr wrap="none" rtlCol="0">
            <a:spAutoFit/>
          </a:bodyPr>
          <a:lstStyle/>
          <a:p>
            <a:r>
              <a:rPr lang="en-GB" i="1" dirty="0"/>
              <a:t>Private IP</a:t>
            </a:r>
          </a:p>
        </p:txBody>
      </p:sp>
    </p:spTree>
    <p:extLst>
      <p:ext uri="{BB962C8B-B14F-4D97-AF65-F5344CB8AC3E}">
        <p14:creationId xmlns:p14="http://schemas.microsoft.com/office/powerpoint/2010/main" val="168103683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8CAFF-A753-4186-AB9B-5BD678AD59B5}"/>
              </a:ext>
            </a:extLst>
          </p:cNvPr>
          <p:cNvSpPr>
            <a:spLocks noGrp="1"/>
          </p:cNvSpPr>
          <p:nvPr>
            <p:ph type="title"/>
          </p:nvPr>
        </p:nvSpPr>
        <p:spPr>
          <a:xfrm>
            <a:off x="257175" y="0"/>
            <a:ext cx="8686800" cy="747252"/>
          </a:xfrm>
        </p:spPr>
        <p:txBody>
          <a:bodyPr/>
          <a:lstStyle/>
          <a:p>
            <a:r>
              <a:rPr lang="en-GB" dirty="0"/>
              <a:t>Subnet</a:t>
            </a:r>
          </a:p>
        </p:txBody>
      </p:sp>
      <p:sp>
        <p:nvSpPr>
          <p:cNvPr id="3" name="Content Placeholder 2">
            <a:extLst>
              <a:ext uri="{FF2B5EF4-FFF2-40B4-BE49-F238E27FC236}">
                <a16:creationId xmlns:a16="http://schemas.microsoft.com/office/drawing/2014/main" id="{C808E401-07B9-45E6-9689-3D56138C472C}"/>
              </a:ext>
            </a:extLst>
          </p:cNvPr>
          <p:cNvSpPr>
            <a:spLocks noGrp="1"/>
          </p:cNvSpPr>
          <p:nvPr>
            <p:ph idx="1"/>
          </p:nvPr>
        </p:nvSpPr>
        <p:spPr>
          <a:xfrm>
            <a:off x="873456" y="1078172"/>
            <a:ext cx="7519917" cy="5184975"/>
          </a:xfrm>
        </p:spPr>
        <p:txBody>
          <a:bodyPr/>
          <a:lstStyle/>
          <a:p>
            <a:r>
              <a:rPr lang="en-GB" dirty="0"/>
              <a:t>A subnet is a range of IP addresses in the virtual network</a:t>
            </a:r>
          </a:p>
          <a:p>
            <a:pPr lvl="1"/>
            <a:r>
              <a:rPr lang="en-GB" dirty="0"/>
              <a:t>These are treated as a private virtual network IP address space. </a:t>
            </a:r>
          </a:p>
          <a:p>
            <a:pPr lvl="1"/>
            <a:r>
              <a:rPr lang="en-GB" dirty="0"/>
              <a:t>Make sure the address range does not overlap with any other subnet</a:t>
            </a:r>
          </a:p>
          <a:p>
            <a:r>
              <a:rPr lang="en-GB" dirty="0"/>
              <a:t>You can divide a virtual network into multiple subnets</a:t>
            </a:r>
          </a:p>
          <a:p>
            <a:pPr lvl="1"/>
            <a:r>
              <a:rPr lang="en-GB" dirty="0"/>
              <a:t>Subnets help you to manage a large number of VMs across an organisations and also help to keep traffic local when VMs are talking to each other i.e. traffic between VMs in the same subnet are kept within the subnet. </a:t>
            </a:r>
            <a:r>
              <a:rPr lang="en-GB" dirty="0">
                <a:solidFill>
                  <a:srgbClr val="FF0000"/>
                </a:solidFill>
              </a:rPr>
              <a:t>In essence, represents a set of VMs</a:t>
            </a:r>
            <a:r>
              <a:rPr lang="en-GB" dirty="0"/>
              <a:t>.</a:t>
            </a:r>
          </a:p>
          <a:p>
            <a:endParaRPr lang="en-GB" dirty="0"/>
          </a:p>
        </p:txBody>
      </p:sp>
      <p:sp>
        <p:nvSpPr>
          <p:cNvPr id="4" name="Footer Placeholder 3">
            <a:extLst>
              <a:ext uri="{FF2B5EF4-FFF2-40B4-BE49-F238E27FC236}">
                <a16:creationId xmlns:a16="http://schemas.microsoft.com/office/drawing/2014/main" id="{C656C682-9135-48FF-9EE7-3E0D081D9C4D}"/>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39018769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3050F-0277-4628-B33B-56260EADEE48}"/>
              </a:ext>
            </a:extLst>
          </p:cNvPr>
          <p:cNvSpPr>
            <a:spLocks noGrp="1"/>
          </p:cNvSpPr>
          <p:nvPr>
            <p:ph type="title"/>
          </p:nvPr>
        </p:nvSpPr>
        <p:spPr/>
        <p:txBody>
          <a:bodyPr/>
          <a:lstStyle/>
          <a:p>
            <a:r>
              <a:rPr lang="en-GB" dirty="0" err="1"/>
              <a:t>vNet</a:t>
            </a:r>
            <a:r>
              <a:rPr lang="en-GB" dirty="0"/>
              <a:t> and Subnets</a:t>
            </a:r>
          </a:p>
        </p:txBody>
      </p:sp>
      <p:sp>
        <p:nvSpPr>
          <p:cNvPr id="4" name="Footer Placeholder 3">
            <a:extLst>
              <a:ext uri="{FF2B5EF4-FFF2-40B4-BE49-F238E27FC236}">
                <a16:creationId xmlns:a16="http://schemas.microsoft.com/office/drawing/2014/main" id="{CBE0B1E8-5C38-4B09-A327-BB699C5C3B61}"/>
              </a:ext>
            </a:extLst>
          </p:cNvPr>
          <p:cNvSpPr>
            <a:spLocks noGrp="1"/>
          </p:cNvSpPr>
          <p:nvPr>
            <p:ph type="ftr" sz="quarter" idx="10"/>
          </p:nvPr>
        </p:nvSpPr>
        <p:spPr/>
        <p:txBody>
          <a:bodyPr/>
          <a:lstStyle/>
          <a:p>
            <a:pPr>
              <a:defRPr/>
            </a:pPr>
            <a:r>
              <a:rPr lang="en-US" altLang="en-US"/>
              <a:t>WEB</a:t>
            </a:r>
            <a:endParaRPr lang="en-US" altLang="en-US" dirty="0"/>
          </a:p>
        </p:txBody>
      </p:sp>
      <p:sp>
        <p:nvSpPr>
          <p:cNvPr id="5" name="Rectangle 4">
            <a:extLst>
              <a:ext uri="{FF2B5EF4-FFF2-40B4-BE49-F238E27FC236}">
                <a16:creationId xmlns:a16="http://schemas.microsoft.com/office/drawing/2014/main" id="{990F6433-8787-42E5-8A8A-A37153CAA368}"/>
              </a:ext>
            </a:extLst>
          </p:cNvPr>
          <p:cNvSpPr/>
          <p:nvPr/>
        </p:nvSpPr>
        <p:spPr bwMode="auto">
          <a:xfrm>
            <a:off x="5071022" y="1085476"/>
            <a:ext cx="1534269" cy="1593704"/>
          </a:xfrm>
          <a:prstGeom prst="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VM</a:t>
            </a:r>
          </a:p>
        </p:txBody>
      </p:sp>
      <p:sp>
        <p:nvSpPr>
          <p:cNvPr id="6" name="Rectangle 5">
            <a:extLst>
              <a:ext uri="{FF2B5EF4-FFF2-40B4-BE49-F238E27FC236}">
                <a16:creationId xmlns:a16="http://schemas.microsoft.com/office/drawing/2014/main" id="{85757614-FE7D-4549-AE88-55FC73B9B2C0}"/>
              </a:ext>
            </a:extLst>
          </p:cNvPr>
          <p:cNvSpPr/>
          <p:nvPr/>
        </p:nvSpPr>
        <p:spPr bwMode="auto">
          <a:xfrm>
            <a:off x="5280872" y="1549788"/>
            <a:ext cx="1114567" cy="896204"/>
          </a:xfrm>
          <a:prstGeom prst="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NIC</a:t>
            </a:r>
          </a:p>
        </p:txBody>
      </p:sp>
      <p:sp>
        <p:nvSpPr>
          <p:cNvPr id="10" name="TextBox 9">
            <a:extLst>
              <a:ext uri="{FF2B5EF4-FFF2-40B4-BE49-F238E27FC236}">
                <a16:creationId xmlns:a16="http://schemas.microsoft.com/office/drawing/2014/main" id="{0D084444-DD5C-4C23-9E6A-5919DF88AC96}"/>
              </a:ext>
            </a:extLst>
          </p:cNvPr>
          <p:cNvSpPr txBox="1"/>
          <p:nvPr/>
        </p:nvSpPr>
        <p:spPr>
          <a:xfrm>
            <a:off x="4216466" y="1388021"/>
            <a:ext cx="1012956" cy="646331"/>
          </a:xfrm>
          <a:prstGeom prst="rect">
            <a:avLst/>
          </a:prstGeom>
          <a:noFill/>
        </p:spPr>
        <p:txBody>
          <a:bodyPr wrap="square" rtlCol="0">
            <a:spAutoFit/>
          </a:bodyPr>
          <a:lstStyle/>
          <a:p>
            <a:r>
              <a:rPr lang="en-GB" i="1" dirty="0"/>
              <a:t>Private IP3</a:t>
            </a:r>
          </a:p>
        </p:txBody>
      </p:sp>
      <p:sp>
        <p:nvSpPr>
          <p:cNvPr id="11" name="Rectangle 10">
            <a:extLst>
              <a:ext uri="{FF2B5EF4-FFF2-40B4-BE49-F238E27FC236}">
                <a16:creationId xmlns:a16="http://schemas.microsoft.com/office/drawing/2014/main" id="{DD60B583-AC4B-4B92-83E0-8BDCD8DBF802}"/>
              </a:ext>
            </a:extLst>
          </p:cNvPr>
          <p:cNvSpPr/>
          <p:nvPr/>
        </p:nvSpPr>
        <p:spPr bwMode="auto">
          <a:xfrm>
            <a:off x="1224116" y="1324818"/>
            <a:ext cx="1891003" cy="2423446"/>
          </a:xfrm>
          <a:prstGeom prst="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VM</a:t>
            </a:r>
          </a:p>
        </p:txBody>
      </p:sp>
      <p:sp>
        <p:nvSpPr>
          <p:cNvPr id="12" name="Rectangle 11">
            <a:extLst>
              <a:ext uri="{FF2B5EF4-FFF2-40B4-BE49-F238E27FC236}">
                <a16:creationId xmlns:a16="http://schemas.microsoft.com/office/drawing/2014/main" id="{1ABD9B34-3EB8-4470-B85F-6CA10F662E71}"/>
              </a:ext>
            </a:extLst>
          </p:cNvPr>
          <p:cNvSpPr/>
          <p:nvPr/>
        </p:nvSpPr>
        <p:spPr bwMode="auto">
          <a:xfrm>
            <a:off x="1837510" y="1471091"/>
            <a:ext cx="1114567" cy="896204"/>
          </a:xfrm>
          <a:prstGeom prst="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NIC</a:t>
            </a:r>
          </a:p>
        </p:txBody>
      </p:sp>
      <p:sp>
        <p:nvSpPr>
          <p:cNvPr id="14" name="TextBox 13">
            <a:extLst>
              <a:ext uri="{FF2B5EF4-FFF2-40B4-BE49-F238E27FC236}">
                <a16:creationId xmlns:a16="http://schemas.microsoft.com/office/drawing/2014/main" id="{D2D1650A-5611-41D8-A12C-1E4EADD8ED5C}"/>
              </a:ext>
            </a:extLst>
          </p:cNvPr>
          <p:cNvSpPr txBox="1"/>
          <p:nvPr/>
        </p:nvSpPr>
        <p:spPr>
          <a:xfrm>
            <a:off x="3108438" y="1310334"/>
            <a:ext cx="958206" cy="646331"/>
          </a:xfrm>
          <a:prstGeom prst="rect">
            <a:avLst/>
          </a:prstGeom>
          <a:noFill/>
        </p:spPr>
        <p:txBody>
          <a:bodyPr wrap="square" rtlCol="0">
            <a:spAutoFit/>
          </a:bodyPr>
          <a:lstStyle/>
          <a:p>
            <a:r>
              <a:rPr lang="en-GB" i="1" dirty="0"/>
              <a:t>Private IP1</a:t>
            </a:r>
          </a:p>
        </p:txBody>
      </p:sp>
      <p:sp>
        <p:nvSpPr>
          <p:cNvPr id="15" name="Rectangle 14">
            <a:extLst>
              <a:ext uri="{FF2B5EF4-FFF2-40B4-BE49-F238E27FC236}">
                <a16:creationId xmlns:a16="http://schemas.microsoft.com/office/drawing/2014/main" id="{B118C9B9-8D8E-4D6F-A8BC-8CA89216C04C}"/>
              </a:ext>
            </a:extLst>
          </p:cNvPr>
          <p:cNvSpPr/>
          <p:nvPr/>
        </p:nvSpPr>
        <p:spPr bwMode="auto">
          <a:xfrm>
            <a:off x="1837510" y="2737407"/>
            <a:ext cx="1114567" cy="896204"/>
          </a:xfrm>
          <a:prstGeom prst="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NIC</a:t>
            </a:r>
          </a:p>
        </p:txBody>
      </p:sp>
      <p:sp>
        <p:nvSpPr>
          <p:cNvPr id="16" name="TextBox 15">
            <a:extLst>
              <a:ext uri="{FF2B5EF4-FFF2-40B4-BE49-F238E27FC236}">
                <a16:creationId xmlns:a16="http://schemas.microsoft.com/office/drawing/2014/main" id="{54CE50FA-EA50-435C-99DD-0E5D4749A349}"/>
              </a:ext>
            </a:extLst>
          </p:cNvPr>
          <p:cNvSpPr txBox="1"/>
          <p:nvPr/>
        </p:nvSpPr>
        <p:spPr>
          <a:xfrm>
            <a:off x="3108438" y="3180285"/>
            <a:ext cx="984294" cy="646331"/>
          </a:xfrm>
          <a:prstGeom prst="rect">
            <a:avLst/>
          </a:prstGeom>
          <a:noFill/>
        </p:spPr>
        <p:txBody>
          <a:bodyPr wrap="square" rtlCol="0">
            <a:spAutoFit/>
          </a:bodyPr>
          <a:lstStyle/>
          <a:p>
            <a:r>
              <a:rPr lang="en-GB" i="1" dirty="0"/>
              <a:t>Private IP2</a:t>
            </a:r>
          </a:p>
        </p:txBody>
      </p:sp>
      <p:sp>
        <p:nvSpPr>
          <p:cNvPr id="17" name="Rectangle 16">
            <a:extLst>
              <a:ext uri="{FF2B5EF4-FFF2-40B4-BE49-F238E27FC236}">
                <a16:creationId xmlns:a16="http://schemas.microsoft.com/office/drawing/2014/main" id="{0D27492D-DE14-4360-81F8-314A0C3D8676}"/>
              </a:ext>
            </a:extLst>
          </p:cNvPr>
          <p:cNvSpPr/>
          <p:nvPr/>
        </p:nvSpPr>
        <p:spPr bwMode="auto">
          <a:xfrm>
            <a:off x="5280872" y="4210697"/>
            <a:ext cx="1534269" cy="1593704"/>
          </a:xfrm>
          <a:prstGeom prst="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VM</a:t>
            </a:r>
          </a:p>
        </p:txBody>
      </p:sp>
      <p:sp>
        <p:nvSpPr>
          <p:cNvPr id="18" name="Rectangle 17">
            <a:extLst>
              <a:ext uri="{FF2B5EF4-FFF2-40B4-BE49-F238E27FC236}">
                <a16:creationId xmlns:a16="http://schemas.microsoft.com/office/drawing/2014/main" id="{DE0E6164-B58F-461D-AE6E-3E09E13B7B6C}"/>
              </a:ext>
            </a:extLst>
          </p:cNvPr>
          <p:cNvSpPr/>
          <p:nvPr/>
        </p:nvSpPr>
        <p:spPr bwMode="auto">
          <a:xfrm>
            <a:off x="5490722" y="4675009"/>
            <a:ext cx="1114567" cy="896204"/>
          </a:xfrm>
          <a:prstGeom prst="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NIC</a:t>
            </a:r>
          </a:p>
        </p:txBody>
      </p:sp>
      <p:sp>
        <p:nvSpPr>
          <p:cNvPr id="19" name="TextBox 18">
            <a:extLst>
              <a:ext uri="{FF2B5EF4-FFF2-40B4-BE49-F238E27FC236}">
                <a16:creationId xmlns:a16="http://schemas.microsoft.com/office/drawing/2014/main" id="{F4C69FEB-614A-49F6-B002-01134B8A68D7}"/>
              </a:ext>
            </a:extLst>
          </p:cNvPr>
          <p:cNvSpPr txBox="1"/>
          <p:nvPr/>
        </p:nvSpPr>
        <p:spPr>
          <a:xfrm>
            <a:off x="4353115" y="4464251"/>
            <a:ext cx="972191" cy="646331"/>
          </a:xfrm>
          <a:prstGeom prst="rect">
            <a:avLst/>
          </a:prstGeom>
          <a:noFill/>
        </p:spPr>
        <p:txBody>
          <a:bodyPr wrap="square" rtlCol="0">
            <a:spAutoFit/>
          </a:bodyPr>
          <a:lstStyle/>
          <a:p>
            <a:r>
              <a:rPr lang="en-GB" i="1" dirty="0"/>
              <a:t>Private IP4</a:t>
            </a:r>
          </a:p>
        </p:txBody>
      </p:sp>
      <p:sp>
        <p:nvSpPr>
          <p:cNvPr id="20" name="Rectangle 19">
            <a:extLst>
              <a:ext uri="{FF2B5EF4-FFF2-40B4-BE49-F238E27FC236}">
                <a16:creationId xmlns:a16="http://schemas.microsoft.com/office/drawing/2014/main" id="{64A8CFA2-EE1D-4C03-96DC-8AD1773F4B75}"/>
              </a:ext>
            </a:extLst>
          </p:cNvPr>
          <p:cNvSpPr/>
          <p:nvPr/>
        </p:nvSpPr>
        <p:spPr bwMode="auto">
          <a:xfrm>
            <a:off x="1843994" y="4720012"/>
            <a:ext cx="1534269" cy="1593704"/>
          </a:xfrm>
          <a:prstGeom prst="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VM</a:t>
            </a:r>
          </a:p>
        </p:txBody>
      </p:sp>
      <p:sp>
        <p:nvSpPr>
          <p:cNvPr id="21" name="Rectangle 20">
            <a:extLst>
              <a:ext uri="{FF2B5EF4-FFF2-40B4-BE49-F238E27FC236}">
                <a16:creationId xmlns:a16="http://schemas.microsoft.com/office/drawing/2014/main" id="{106708C3-B1ED-43E8-9955-5ED659A3B3A9}"/>
              </a:ext>
            </a:extLst>
          </p:cNvPr>
          <p:cNvSpPr/>
          <p:nvPr/>
        </p:nvSpPr>
        <p:spPr bwMode="auto">
          <a:xfrm>
            <a:off x="2053844" y="5184324"/>
            <a:ext cx="1114567" cy="896204"/>
          </a:xfrm>
          <a:prstGeom prst="rect">
            <a:avLst/>
          </a:prstGeom>
          <a:solidFill>
            <a:schemeClr val="bg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NIC</a:t>
            </a:r>
          </a:p>
        </p:txBody>
      </p:sp>
      <p:sp>
        <p:nvSpPr>
          <p:cNvPr id="22" name="TextBox 21">
            <a:extLst>
              <a:ext uri="{FF2B5EF4-FFF2-40B4-BE49-F238E27FC236}">
                <a16:creationId xmlns:a16="http://schemas.microsoft.com/office/drawing/2014/main" id="{0C0ED3CD-A965-4885-A89E-389D751EE6BD}"/>
              </a:ext>
            </a:extLst>
          </p:cNvPr>
          <p:cNvSpPr txBox="1"/>
          <p:nvPr/>
        </p:nvSpPr>
        <p:spPr>
          <a:xfrm>
            <a:off x="3214470" y="5043177"/>
            <a:ext cx="1183079" cy="646331"/>
          </a:xfrm>
          <a:prstGeom prst="rect">
            <a:avLst/>
          </a:prstGeom>
          <a:noFill/>
        </p:spPr>
        <p:txBody>
          <a:bodyPr wrap="square" rtlCol="0">
            <a:spAutoFit/>
          </a:bodyPr>
          <a:lstStyle/>
          <a:p>
            <a:r>
              <a:rPr lang="en-GB" i="1" dirty="0"/>
              <a:t>Private IP5</a:t>
            </a:r>
          </a:p>
        </p:txBody>
      </p:sp>
      <p:sp>
        <p:nvSpPr>
          <p:cNvPr id="23" name="Freeform: Shape 22">
            <a:extLst>
              <a:ext uri="{FF2B5EF4-FFF2-40B4-BE49-F238E27FC236}">
                <a16:creationId xmlns:a16="http://schemas.microsoft.com/office/drawing/2014/main" id="{AE18EAB2-B1A9-49AA-9C98-1FFD4D38F72A}"/>
              </a:ext>
            </a:extLst>
          </p:cNvPr>
          <p:cNvSpPr/>
          <p:nvPr/>
        </p:nvSpPr>
        <p:spPr bwMode="auto">
          <a:xfrm>
            <a:off x="1715355" y="688258"/>
            <a:ext cx="5968571" cy="2703871"/>
          </a:xfrm>
          <a:custGeom>
            <a:avLst/>
            <a:gdLst>
              <a:gd name="connsiteX0" fmla="*/ 177355 w 5968571"/>
              <a:gd name="connsiteY0" fmla="*/ 555523 h 2703871"/>
              <a:gd name="connsiteX1" fmla="*/ 177355 w 5968571"/>
              <a:gd name="connsiteY1" fmla="*/ 555523 h 2703871"/>
              <a:gd name="connsiteX2" fmla="*/ 103613 w 5968571"/>
              <a:gd name="connsiteY2" fmla="*/ 570271 h 2703871"/>
              <a:gd name="connsiteX3" fmla="*/ 79032 w 5968571"/>
              <a:gd name="connsiteY3" fmla="*/ 594852 h 2703871"/>
              <a:gd name="connsiteX4" fmla="*/ 44619 w 5968571"/>
              <a:gd name="connsiteY4" fmla="*/ 634181 h 2703871"/>
              <a:gd name="connsiteX5" fmla="*/ 34787 w 5968571"/>
              <a:gd name="connsiteY5" fmla="*/ 663677 h 2703871"/>
              <a:gd name="connsiteX6" fmla="*/ 29871 w 5968571"/>
              <a:gd name="connsiteY6" fmla="*/ 683342 h 2703871"/>
              <a:gd name="connsiteX7" fmla="*/ 20039 w 5968571"/>
              <a:gd name="connsiteY7" fmla="*/ 1243781 h 2703871"/>
              <a:gd name="connsiteX8" fmla="*/ 15122 w 5968571"/>
              <a:gd name="connsiteY8" fmla="*/ 1489587 h 2703871"/>
              <a:gd name="connsiteX9" fmla="*/ 24955 w 5968571"/>
              <a:gd name="connsiteY9" fmla="*/ 1794387 h 2703871"/>
              <a:gd name="connsiteX10" fmla="*/ 216684 w 5968571"/>
              <a:gd name="connsiteY10" fmla="*/ 1784555 h 2703871"/>
              <a:gd name="connsiteX11" fmla="*/ 256013 w 5968571"/>
              <a:gd name="connsiteY11" fmla="*/ 1779639 h 2703871"/>
              <a:gd name="connsiteX12" fmla="*/ 344503 w 5968571"/>
              <a:gd name="connsiteY12" fmla="*/ 1755058 h 2703871"/>
              <a:gd name="connsiteX13" fmla="*/ 388748 w 5968571"/>
              <a:gd name="connsiteY13" fmla="*/ 1745226 h 2703871"/>
              <a:gd name="connsiteX14" fmla="*/ 477239 w 5968571"/>
              <a:gd name="connsiteY14" fmla="*/ 1735394 h 2703871"/>
              <a:gd name="connsiteX15" fmla="*/ 550980 w 5968571"/>
              <a:gd name="connsiteY15" fmla="*/ 1725561 h 2703871"/>
              <a:gd name="connsiteX16" fmla="*/ 1037677 w 5968571"/>
              <a:gd name="connsiteY16" fmla="*/ 1720645 h 2703871"/>
              <a:gd name="connsiteX17" fmla="*/ 1101587 w 5968571"/>
              <a:gd name="connsiteY17" fmla="*/ 1710813 h 2703871"/>
              <a:gd name="connsiteX18" fmla="*/ 1249071 w 5968571"/>
              <a:gd name="connsiteY18" fmla="*/ 1696065 h 2703871"/>
              <a:gd name="connsiteX19" fmla="*/ 1809510 w 5968571"/>
              <a:gd name="connsiteY19" fmla="*/ 1710813 h 2703871"/>
              <a:gd name="connsiteX20" fmla="*/ 1868503 w 5968571"/>
              <a:gd name="connsiteY20" fmla="*/ 1735394 h 2703871"/>
              <a:gd name="connsiteX21" fmla="*/ 2065148 w 5968571"/>
              <a:gd name="connsiteY21" fmla="*/ 1784555 h 2703871"/>
              <a:gd name="connsiteX22" fmla="*/ 2143806 w 5968571"/>
              <a:gd name="connsiteY22" fmla="*/ 1814052 h 2703871"/>
              <a:gd name="connsiteX23" fmla="*/ 2281458 w 5968571"/>
              <a:gd name="connsiteY23" fmla="*/ 1868129 h 2703871"/>
              <a:gd name="connsiteX24" fmla="*/ 2433858 w 5968571"/>
              <a:gd name="connsiteY24" fmla="*/ 1927123 h 2703871"/>
              <a:gd name="connsiteX25" fmla="*/ 2571510 w 5968571"/>
              <a:gd name="connsiteY25" fmla="*/ 1976284 h 2703871"/>
              <a:gd name="connsiteX26" fmla="*/ 2743574 w 5968571"/>
              <a:gd name="connsiteY26" fmla="*/ 2040194 h 2703871"/>
              <a:gd name="connsiteX27" fmla="*/ 2905806 w 5968571"/>
              <a:gd name="connsiteY27" fmla="*/ 2094271 h 2703871"/>
              <a:gd name="connsiteX28" fmla="*/ 3225355 w 5968571"/>
              <a:gd name="connsiteY28" fmla="*/ 2222090 h 2703871"/>
              <a:gd name="connsiteX29" fmla="*/ 3392503 w 5968571"/>
              <a:gd name="connsiteY29" fmla="*/ 2271252 h 2703871"/>
              <a:gd name="connsiteX30" fmla="*/ 3530155 w 5968571"/>
              <a:gd name="connsiteY30" fmla="*/ 2305665 h 2703871"/>
              <a:gd name="connsiteX31" fmla="*/ 3653058 w 5968571"/>
              <a:gd name="connsiteY31" fmla="*/ 2354826 h 2703871"/>
              <a:gd name="connsiteX32" fmla="*/ 3775961 w 5968571"/>
              <a:gd name="connsiteY32" fmla="*/ 2389239 h 2703871"/>
              <a:gd name="connsiteX33" fmla="*/ 3869368 w 5968571"/>
              <a:gd name="connsiteY33" fmla="*/ 2418736 h 2703871"/>
              <a:gd name="connsiteX34" fmla="*/ 4105342 w 5968571"/>
              <a:gd name="connsiteY34" fmla="*/ 2482645 h 2703871"/>
              <a:gd name="connsiteX35" fmla="*/ 4129922 w 5968571"/>
              <a:gd name="connsiteY35" fmla="*/ 2487561 h 2703871"/>
              <a:gd name="connsiteX36" fmla="*/ 4242993 w 5968571"/>
              <a:gd name="connsiteY36" fmla="*/ 2531807 h 2703871"/>
              <a:gd name="connsiteX37" fmla="*/ 4419974 w 5968571"/>
              <a:gd name="connsiteY37" fmla="*/ 2566219 h 2703871"/>
              <a:gd name="connsiteX38" fmla="*/ 4533045 w 5968571"/>
              <a:gd name="connsiteY38" fmla="*/ 2600632 h 2703871"/>
              <a:gd name="connsiteX39" fmla="*/ 4631368 w 5968571"/>
              <a:gd name="connsiteY39" fmla="*/ 2635045 h 2703871"/>
              <a:gd name="connsiteX40" fmla="*/ 5009910 w 5968571"/>
              <a:gd name="connsiteY40" fmla="*/ 2698955 h 2703871"/>
              <a:gd name="connsiteX41" fmla="*/ 5113148 w 5968571"/>
              <a:gd name="connsiteY41" fmla="*/ 2703871 h 2703871"/>
              <a:gd name="connsiteX42" fmla="*/ 5540851 w 5968571"/>
              <a:gd name="connsiteY42" fmla="*/ 2659626 h 2703871"/>
              <a:gd name="connsiteX43" fmla="*/ 5658839 w 5968571"/>
              <a:gd name="connsiteY43" fmla="*/ 2620297 h 2703871"/>
              <a:gd name="connsiteX44" fmla="*/ 5762077 w 5968571"/>
              <a:gd name="connsiteY44" fmla="*/ 2566219 h 2703871"/>
              <a:gd name="connsiteX45" fmla="*/ 5835819 w 5968571"/>
              <a:gd name="connsiteY45" fmla="*/ 2492477 h 2703871"/>
              <a:gd name="connsiteX46" fmla="*/ 5924310 w 5968571"/>
              <a:gd name="connsiteY46" fmla="*/ 2315497 h 2703871"/>
              <a:gd name="connsiteX47" fmla="*/ 5953806 w 5968571"/>
              <a:gd name="connsiteY47" fmla="*/ 2212258 h 2703871"/>
              <a:gd name="connsiteX48" fmla="*/ 5968555 w 5968571"/>
              <a:gd name="connsiteY48" fmla="*/ 2000865 h 2703871"/>
              <a:gd name="connsiteX49" fmla="*/ 5924310 w 5968571"/>
              <a:gd name="connsiteY49" fmla="*/ 1322439 h 2703871"/>
              <a:gd name="connsiteX50" fmla="*/ 5850568 w 5968571"/>
              <a:gd name="connsiteY50" fmla="*/ 1032387 h 2703871"/>
              <a:gd name="connsiteX51" fmla="*/ 5816155 w 5968571"/>
              <a:gd name="connsiteY51" fmla="*/ 968477 h 2703871"/>
              <a:gd name="connsiteX52" fmla="*/ 5703084 w 5968571"/>
              <a:gd name="connsiteY52" fmla="*/ 816077 h 2703871"/>
              <a:gd name="connsiteX53" fmla="*/ 5644090 w 5968571"/>
              <a:gd name="connsiteY53" fmla="*/ 717755 h 2703871"/>
              <a:gd name="connsiteX54" fmla="*/ 5472026 w 5968571"/>
              <a:gd name="connsiteY54" fmla="*/ 545690 h 2703871"/>
              <a:gd name="connsiteX55" fmla="*/ 5304877 w 5968571"/>
              <a:gd name="connsiteY55" fmla="*/ 378542 h 2703871"/>
              <a:gd name="connsiteX56" fmla="*/ 5004993 w 5968571"/>
              <a:gd name="connsiteY56" fmla="*/ 176981 h 2703871"/>
              <a:gd name="connsiteX57" fmla="*/ 4793600 w 5968571"/>
              <a:gd name="connsiteY57" fmla="*/ 58994 h 2703871"/>
              <a:gd name="connsiteX58" fmla="*/ 4552710 w 5968571"/>
              <a:gd name="connsiteY58" fmla="*/ 0 h 2703871"/>
              <a:gd name="connsiteX59" fmla="*/ 4095510 w 5968571"/>
              <a:gd name="connsiteY59" fmla="*/ 29497 h 2703871"/>
              <a:gd name="connsiteX60" fmla="*/ 3982439 w 5968571"/>
              <a:gd name="connsiteY60" fmla="*/ 88490 h 2703871"/>
              <a:gd name="connsiteX61" fmla="*/ 3879200 w 5968571"/>
              <a:gd name="connsiteY61" fmla="*/ 132736 h 2703871"/>
              <a:gd name="connsiteX62" fmla="*/ 3712051 w 5968571"/>
              <a:gd name="connsiteY62" fmla="*/ 176981 h 2703871"/>
              <a:gd name="connsiteX63" fmla="*/ 3426916 w 5968571"/>
              <a:gd name="connsiteY63" fmla="*/ 265471 h 2703871"/>
              <a:gd name="connsiteX64" fmla="*/ 3308929 w 5968571"/>
              <a:gd name="connsiteY64" fmla="*/ 285136 h 2703871"/>
              <a:gd name="connsiteX65" fmla="*/ 1303148 w 5968571"/>
              <a:gd name="connsiteY65" fmla="*/ 275303 h 2703871"/>
              <a:gd name="connsiteX66" fmla="*/ 639471 w 5968571"/>
              <a:gd name="connsiteY66" fmla="*/ 280219 h 2703871"/>
              <a:gd name="connsiteX67" fmla="*/ 550980 w 5968571"/>
              <a:gd name="connsiteY67" fmla="*/ 309716 h 2703871"/>
              <a:gd name="connsiteX68" fmla="*/ 496903 w 5968571"/>
              <a:gd name="connsiteY68" fmla="*/ 324465 h 2703871"/>
              <a:gd name="connsiteX69" fmla="*/ 403497 w 5968571"/>
              <a:gd name="connsiteY69" fmla="*/ 358877 h 2703871"/>
              <a:gd name="connsiteX70" fmla="*/ 374000 w 5968571"/>
              <a:gd name="connsiteY70" fmla="*/ 388374 h 2703871"/>
              <a:gd name="connsiteX71" fmla="*/ 354335 w 5968571"/>
              <a:gd name="connsiteY71" fmla="*/ 417871 h 2703871"/>
              <a:gd name="connsiteX72" fmla="*/ 319922 w 5968571"/>
              <a:gd name="connsiteY72" fmla="*/ 437536 h 2703871"/>
              <a:gd name="connsiteX73" fmla="*/ 295342 w 5968571"/>
              <a:gd name="connsiteY73" fmla="*/ 462116 h 2703871"/>
              <a:gd name="connsiteX74" fmla="*/ 270761 w 5968571"/>
              <a:gd name="connsiteY74" fmla="*/ 476865 h 2703871"/>
              <a:gd name="connsiteX75" fmla="*/ 256013 w 5968571"/>
              <a:gd name="connsiteY75" fmla="*/ 491613 h 2703871"/>
              <a:gd name="connsiteX76" fmla="*/ 201935 w 5968571"/>
              <a:gd name="connsiteY76" fmla="*/ 521110 h 2703871"/>
              <a:gd name="connsiteX77" fmla="*/ 177355 w 5968571"/>
              <a:gd name="connsiteY77" fmla="*/ 555523 h 2703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Lst>
            <a:rect l="l" t="t" r="r" b="b"/>
            <a:pathLst>
              <a:path w="5968571" h="2703871">
                <a:moveTo>
                  <a:pt x="177355" y="555523"/>
                </a:moveTo>
                <a:lnTo>
                  <a:pt x="177355" y="555523"/>
                </a:lnTo>
                <a:cubicBezTo>
                  <a:pt x="152774" y="560439"/>
                  <a:pt x="126888" y="560961"/>
                  <a:pt x="103613" y="570271"/>
                </a:cubicBezTo>
                <a:cubicBezTo>
                  <a:pt x="92854" y="574575"/>
                  <a:pt x="86730" y="586191"/>
                  <a:pt x="79032" y="594852"/>
                </a:cubicBezTo>
                <a:cubicBezTo>
                  <a:pt x="24870" y="655784"/>
                  <a:pt x="108378" y="570422"/>
                  <a:pt x="44619" y="634181"/>
                </a:cubicBezTo>
                <a:cubicBezTo>
                  <a:pt x="41342" y="644013"/>
                  <a:pt x="37765" y="653750"/>
                  <a:pt x="34787" y="663677"/>
                </a:cubicBezTo>
                <a:cubicBezTo>
                  <a:pt x="32846" y="670149"/>
                  <a:pt x="30043" y="676587"/>
                  <a:pt x="29871" y="683342"/>
                </a:cubicBezTo>
                <a:cubicBezTo>
                  <a:pt x="25122" y="870123"/>
                  <a:pt x="23456" y="1056971"/>
                  <a:pt x="20039" y="1243781"/>
                </a:cubicBezTo>
                <a:cubicBezTo>
                  <a:pt x="18540" y="1325719"/>
                  <a:pt x="16761" y="1407652"/>
                  <a:pt x="15122" y="1489587"/>
                </a:cubicBezTo>
                <a:cubicBezTo>
                  <a:pt x="18400" y="1591187"/>
                  <a:pt x="-26710" y="1706843"/>
                  <a:pt x="24955" y="1794387"/>
                </a:cubicBezTo>
                <a:cubicBezTo>
                  <a:pt x="49968" y="1836771"/>
                  <a:pt x="160005" y="1793275"/>
                  <a:pt x="216684" y="1784555"/>
                </a:cubicBezTo>
                <a:cubicBezTo>
                  <a:pt x="229742" y="1782546"/>
                  <a:pt x="242903" y="1781278"/>
                  <a:pt x="256013" y="1779639"/>
                </a:cubicBezTo>
                <a:cubicBezTo>
                  <a:pt x="319684" y="1758414"/>
                  <a:pt x="280133" y="1769912"/>
                  <a:pt x="344503" y="1755058"/>
                </a:cubicBezTo>
                <a:cubicBezTo>
                  <a:pt x="367480" y="1749756"/>
                  <a:pt x="363471" y="1749439"/>
                  <a:pt x="388748" y="1745226"/>
                </a:cubicBezTo>
                <a:cubicBezTo>
                  <a:pt x="436837" y="1737211"/>
                  <a:pt x="418249" y="1742201"/>
                  <a:pt x="477239" y="1735394"/>
                </a:cubicBezTo>
                <a:cubicBezTo>
                  <a:pt x="501873" y="1732551"/>
                  <a:pt x="526191" y="1726213"/>
                  <a:pt x="550980" y="1725561"/>
                </a:cubicBezTo>
                <a:cubicBezTo>
                  <a:pt x="713164" y="1721293"/>
                  <a:pt x="875445" y="1722284"/>
                  <a:pt x="1037677" y="1720645"/>
                </a:cubicBezTo>
                <a:cubicBezTo>
                  <a:pt x="1058980" y="1717368"/>
                  <a:pt x="1080158" y="1713130"/>
                  <a:pt x="1101587" y="1710813"/>
                </a:cubicBezTo>
                <a:cubicBezTo>
                  <a:pt x="1283628" y="1691133"/>
                  <a:pt x="1166976" y="1709747"/>
                  <a:pt x="1249071" y="1696065"/>
                </a:cubicBezTo>
                <a:cubicBezTo>
                  <a:pt x="1435884" y="1700981"/>
                  <a:pt x="1623008" y="1698972"/>
                  <a:pt x="1809510" y="1710813"/>
                </a:cubicBezTo>
                <a:cubicBezTo>
                  <a:pt x="1830770" y="1712163"/>
                  <a:pt x="1848357" y="1728469"/>
                  <a:pt x="1868503" y="1735394"/>
                </a:cubicBezTo>
                <a:cubicBezTo>
                  <a:pt x="1959163" y="1766558"/>
                  <a:pt x="1972028" y="1765931"/>
                  <a:pt x="2065148" y="1784555"/>
                </a:cubicBezTo>
                <a:cubicBezTo>
                  <a:pt x="2129890" y="1816925"/>
                  <a:pt x="2053079" y="1780626"/>
                  <a:pt x="2143806" y="1814052"/>
                </a:cubicBezTo>
                <a:cubicBezTo>
                  <a:pt x="2190064" y="1831095"/>
                  <a:pt x="2235527" y="1850224"/>
                  <a:pt x="2281458" y="1868129"/>
                </a:cubicBezTo>
                <a:lnTo>
                  <a:pt x="2433858" y="1927123"/>
                </a:lnTo>
                <a:cubicBezTo>
                  <a:pt x="2484104" y="1946264"/>
                  <a:pt x="2518512" y="1956758"/>
                  <a:pt x="2571510" y="1976284"/>
                </a:cubicBezTo>
                <a:cubicBezTo>
                  <a:pt x="2660468" y="2009058"/>
                  <a:pt x="2664575" y="2013301"/>
                  <a:pt x="2743574" y="2040194"/>
                </a:cubicBezTo>
                <a:cubicBezTo>
                  <a:pt x="2797535" y="2058564"/>
                  <a:pt x="2854151" y="2070165"/>
                  <a:pt x="2905806" y="2094271"/>
                </a:cubicBezTo>
                <a:cubicBezTo>
                  <a:pt x="3075768" y="2173587"/>
                  <a:pt x="3038256" y="2162435"/>
                  <a:pt x="3225355" y="2222090"/>
                </a:cubicBezTo>
                <a:cubicBezTo>
                  <a:pt x="3280687" y="2239732"/>
                  <a:pt x="3336494" y="2255895"/>
                  <a:pt x="3392503" y="2271252"/>
                </a:cubicBezTo>
                <a:cubicBezTo>
                  <a:pt x="3438116" y="2283759"/>
                  <a:pt x="3485119" y="2291219"/>
                  <a:pt x="3530155" y="2305665"/>
                </a:cubicBezTo>
                <a:cubicBezTo>
                  <a:pt x="3572170" y="2319141"/>
                  <a:pt x="3611283" y="2340623"/>
                  <a:pt x="3653058" y="2354826"/>
                </a:cubicBezTo>
                <a:cubicBezTo>
                  <a:pt x="3693337" y="2368521"/>
                  <a:pt x="3735161" y="2377184"/>
                  <a:pt x="3775961" y="2389239"/>
                </a:cubicBezTo>
                <a:cubicBezTo>
                  <a:pt x="3807274" y="2398491"/>
                  <a:pt x="3837955" y="2409828"/>
                  <a:pt x="3869368" y="2418736"/>
                </a:cubicBezTo>
                <a:cubicBezTo>
                  <a:pt x="3947768" y="2440969"/>
                  <a:pt x="4025433" y="2466663"/>
                  <a:pt x="4105342" y="2482645"/>
                </a:cubicBezTo>
                <a:cubicBezTo>
                  <a:pt x="4113535" y="2484284"/>
                  <a:pt x="4122053" y="2484751"/>
                  <a:pt x="4129922" y="2487561"/>
                </a:cubicBezTo>
                <a:cubicBezTo>
                  <a:pt x="4168037" y="2501174"/>
                  <a:pt x="4204508" y="2519277"/>
                  <a:pt x="4242993" y="2531807"/>
                </a:cubicBezTo>
                <a:cubicBezTo>
                  <a:pt x="4320238" y="2556956"/>
                  <a:pt x="4344330" y="2556764"/>
                  <a:pt x="4419974" y="2566219"/>
                </a:cubicBezTo>
                <a:cubicBezTo>
                  <a:pt x="4502332" y="2607399"/>
                  <a:pt x="4409686" y="2565387"/>
                  <a:pt x="4533045" y="2600632"/>
                </a:cubicBezTo>
                <a:cubicBezTo>
                  <a:pt x="4566433" y="2610171"/>
                  <a:pt x="4597599" y="2626959"/>
                  <a:pt x="4631368" y="2635045"/>
                </a:cubicBezTo>
                <a:cubicBezTo>
                  <a:pt x="4759169" y="2665646"/>
                  <a:pt x="4880584" y="2687949"/>
                  <a:pt x="5009910" y="2698955"/>
                </a:cubicBezTo>
                <a:cubicBezTo>
                  <a:pt x="5044238" y="2701876"/>
                  <a:pt x="5078735" y="2702232"/>
                  <a:pt x="5113148" y="2703871"/>
                </a:cubicBezTo>
                <a:cubicBezTo>
                  <a:pt x="5255716" y="2689123"/>
                  <a:pt x="5399174" y="2681324"/>
                  <a:pt x="5540851" y="2659626"/>
                </a:cubicBezTo>
                <a:cubicBezTo>
                  <a:pt x="5581830" y="2653350"/>
                  <a:pt x="5620647" y="2636423"/>
                  <a:pt x="5658839" y="2620297"/>
                </a:cubicBezTo>
                <a:cubicBezTo>
                  <a:pt x="5694628" y="2605186"/>
                  <a:pt x="5734607" y="2593689"/>
                  <a:pt x="5762077" y="2566219"/>
                </a:cubicBezTo>
                <a:cubicBezTo>
                  <a:pt x="5786658" y="2541638"/>
                  <a:pt x="5814703" y="2520091"/>
                  <a:pt x="5835819" y="2492477"/>
                </a:cubicBezTo>
                <a:cubicBezTo>
                  <a:pt x="5869437" y="2448515"/>
                  <a:pt x="5905972" y="2369100"/>
                  <a:pt x="5924310" y="2315497"/>
                </a:cubicBezTo>
                <a:cubicBezTo>
                  <a:pt x="5935895" y="2281634"/>
                  <a:pt x="5943974" y="2246671"/>
                  <a:pt x="5953806" y="2212258"/>
                </a:cubicBezTo>
                <a:cubicBezTo>
                  <a:pt x="5958722" y="2141794"/>
                  <a:pt x="5969042" y="2071499"/>
                  <a:pt x="5968555" y="2000865"/>
                </a:cubicBezTo>
                <a:cubicBezTo>
                  <a:pt x="5966295" y="1673185"/>
                  <a:pt x="5964873" y="1582046"/>
                  <a:pt x="5924310" y="1322439"/>
                </a:cubicBezTo>
                <a:cubicBezTo>
                  <a:pt x="5911490" y="1240393"/>
                  <a:pt x="5889823" y="1105290"/>
                  <a:pt x="5850568" y="1032387"/>
                </a:cubicBezTo>
                <a:cubicBezTo>
                  <a:pt x="5839097" y="1011084"/>
                  <a:pt x="5829785" y="988468"/>
                  <a:pt x="5816155" y="968477"/>
                </a:cubicBezTo>
                <a:cubicBezTo>
                  <a:pt x="5780521" y="916214"/>
                  <a:pt x="5735629" y="870318"/>
                  <a:pt x="5703084" y="816077"/>
                </a:cubicBezTo>
                <a:cubicBezTo>
                  <a:pt x="5683419" y="783303"/>
                  <a:pt x="5666732" y="748548"/>
                  <a:pt x="5644090" y="717755"/>
                </a:cubicBezTo>
                <a:cubicBezTo>
                  <a:pt x="5612815" y="675221"/>
                  <a:pt x="5496887" y="570551"/>
                  <a:pt x="5472026" y="545690"/>
                </a:cubicBezTo>
                <a:cubicBezTo>
                  <a:pt x="5408543" y="482207"/>
                  <a:pt x="5378923" y="436881"/>
                  <a:pt x="5304877" y="378542"/>
                </a:cubicBezTo>
                <a:cubicBezTo>
                  <a:pt x="4948017" y="97381"/>
                  <a:pt x="5193048" y="290804"/>
                  <a:pt x="5004993" y="176981"/>
                </a:cubicBezTo>
                <a:cubicBezTo>
                  <a:pt x="4900047" y="113461"/>
                  <a:pt x="4902423" y="97860"/>
                  <a:pt x="4793600" y="58994"/>
                </a:cubicBezTo>
                <a:cubicBezTo>
                  <a:pt x="4736746" y="38689"/>
                  <a:pt x="4606663" y="11990"/>
                  <a:pt x="4552710" y="0"/>
                </a:cubicBezTo>
                <a:cubicBezTo>
                  <a:pt x="4400310" y="9832"/>
                  <a:pt x="4246421" y="6080"/>
                  <a:pt x="4095510" y="29497"/>
                </a:cubicBezTo>
                <a:cubicBezTo>
                  <a:pt x="4053501" y="36016"/>
                  <a:pt x="4020805" y="70179"/>
                  <a:pt x="3982439" y="88490"/>
                </a:cubicBezTo>
                <a:cubicBezTo>
                  <a:pt x="3948650" y="104617"/>
                  <a:pt x="3914459" y="120143"/>
                  <a:pt x="3879200" y="132736"/>
                </a:cubicBezTo>
                <a:cubicBezTo>
                  <a:pt x="3726699" y="187201"/>
                  <a:pt x="3828085" y="142600"/>
                  <a:pt x="3712051" y="176981"/>
                </a:cubicBezTo>
                <a:cubicBezTo>
                  <a:pt x="3584039" y="214911"/>
                  <a:pt x="3630734" y="231500"/>
                  <a:pt x="3426916" y="265471"/>
                </a:cubicBezTo>
                <a:lnTo>
                  <a:pt x="3308929" y="285136"/>
                </a:lnTo>
                <a:lnTo>
                  <a:pt x="1303148" y="275303"/>
                </a:lnTo>
                <a:lnTo>
                  <a:pt x="639471" y="280219"/>
                </a:lnTo>
                <a:cubicBezTo>
                  <a:pt x="600594" y="281029"/>
                  <a:pt x="586466" y="297296"/>
                  <a:pt x="550980" y="309716"/>
                </a:cubicBezTo>
                <a:cubicBezTo>
                  <a:pt x="533345" y="315888"/>
                  <a:pt x="514628" y="318557"/>
                  <a:pt x="496903" y="324465"/>
                </a:cubicBezTo>
                <a:cubicBezTo>
                  <a:pt x="465425" y="334958"/>
                  <a:pt x="403497" y="358877"/>
                  <a:pt x="403497" y="358877"/>
                </a:cubicBezTo>
                <a:cubicBezTo>
                  <a:pt x="393665" y="368709"/>
                  <a:pt x="382902" y="377692"/>
                  <a:pt x="374000" y="388374"/>
                </a:cubicBezTo>
                <a:cubicBezTo>
                  <a:pt x="366435" y="397452"/>
                  <a:pt x="363079" y="409922"/>
                  <a:pt x="354335" y="417871"/>
                </a:cubicBezTo>
                <a:cubicBezTo>
                  <a:pt x="344559" y="426758"/>
                  <a:pt x="330491" y="429609"/>
                  <a:pt x="319922" y="437536"/>
                </a:cubicBezTo>
                <a:cubicBezTo>
                  <a:pt x="310652" y="444488"/>
                  <a:pt x="304390" y="454878"/>
                  <a:pt x="295342" y="462116"/>
                </a:cubicBezTo>
                <a:cubicBezTo>
                  <a:pt x="287880" y="468085"/>
                  <a:pt x="278405" y="471132"/>
                  <a:pt x="270761" y="476865"/>
                </a:cubicBezTo>
                <a:cubicBezTo>
                  <a:pt x="265199" y="481036"/>
                  <a:pt x="261501" y="487345"/>
                  <a:pt x="256013" y="491613"/>
                </a:cubicBezTo>
                <a:cubicBezTo>
                  <a:pt x="222857" y="517400"/>
                  <a:pt x="234736" y="505971"/>
                  <a:pt x="201935" y="521110"/>
                </a:cubicBezTo>
                <a:cubicBezTo>
                  <a:pt x="188627" y="527252"/>
                  <a:pt x="181452" y="549787"/>
                  <a:pt x="177355" y="555523"/>
                </a:cubicBezTo>
                <a:close/>
              </a:path>
            </a:pathLst>
          </a:custGeom>
          <a:noFill/>
          <a:ln w="28575" cap="flat" cmpd="sng" algn="ctr">
            <a:solidFill>
              <a:schemeClr val="tx1"/>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24" name="Freeform: Shape 23">
            <a:extLst>
              <a:ext uri="{FF2B5EF4-FFF2-40B4-BE49-F238E27FC236}">
                <a16:creationId xmlns:a16="http://schemas.microsoft.com/office/drawing/2014/main" id="{35CF5BCB-B96D-4D0D-9E11-D18161BC3661}"/>
              </a:ext>
            </a:extLst>
          </p:cNvPr>
          <p:cNvSpPr/>
          <p:nvPr/>
        </p:nvSpPr>
        <p:spPr bwMode="auto">
          <a:xfrm>
            <a:off x="1573161" y="2610465"/>
            <a:ext cx="6111527" cy="4173793"/>
          </a:xfrm>
          <a:custGeom>
            <a:avLst/>
            <a:gdLst>
              <a:gd name="connsiteX0" fmla="*/ 142568 w 6111527"/>
              <a:gd name="connsiteY0" fmla="*/ 34412 h 4173793"/>
              <a:gd name="connsiteX1" fmla="*/ 142568 w 6111527"/>
              <a:gd name="connsiteY1" fmla="*/ 34412 h 4173793"/>
              <a:gd name="connsiteX2" fmla="*/ 250723 w 6111527"/>
              <a:gd name="connsiteY2" fmla="*/ 29496 h 4173793"/>
              <a:gd name="connsiteX3" fmla="*/ 786581 w 6111527"/>
              <a:gd name="connsiteY3" fmla="*/ 19664 h 4173793"/>
              <a:gd name="connsiteX4" fmla="*/ 879987 w 6111527"/>
              <a:gd name="connsiteY4" fmla="*/ 9832 h 4173793"/>
              <a:gd name="connsiteX5" fmla="*/ 919316 w 6111527"/>
              <a:gd name="connsiteY5" fmla="*/ 0 h 4173793"/>
              <a:gd name="connsiteX6" fmla="*/ 1440426 w 6111527"/>
              <a:gd name="connsiteY6" fmla="*/ 9832 h 4173793"/>
              <a:gd name="connsiteX7" fmla="*/ 1509252 w 6111527"/>
              <a:gd name="connsiteY7" fmla="*/ 14748 h 4173793"/>
              <a:gd name="connsiteX8" fmla="*/ 1563329 w 6111527"/>
              <a:gd name="connsiteY8" fmla="*/ 24580 h 4173793"/>
              <a:gd name="connsiteX9" fmla="*/ 1838633 w 6111527"/>
              <a:gd name="connsiteY9" fmla="*/ 29496 h 4173793"/>
              <a:gd name="connsiteX10" fmla="*/ 1882878 w 6111527"/>
              <a:gd name="connsiteY10" fmla="*/ 68825 h 4173793"/>
              <a:gd name="connsiteX11" fmla="*/ 1946787 w 6111527"/>
              <a:gd name="connsiteY11" fmla="*/ 122903 h 4173793"/>
              <a:gd name="connsiteX12" fmla="*/ 2005781 w 6111527"/>
              <a:gd name="connsiteY12" fmla="*/ 201561 h 4173793"/>
              <a:gd name="connsiteX13" fmla="*/ 2030362 w 6111527"/>
              <a:gd name="connsiteY13" fmla="*/ 221225 h 4173793"/>
              <a:gd name="connsiteX14" fmla="*/ 2113936 w 6111527"/>
              <a:gd name="connsiteY14" fmla="*/ 275303 h 4173793"/>
              <a:gd name="connsiteX15" fmla="*/ 2143433 w 6111527"/>
              <a:gd name="connsiteY15" fmla="*/ 285135 h 4173793"/>
              <a:gd name="connsiteX16" fmla="*/ 2241755 w 6111527"/>
              <a:gd name="connsiteY16" fmla="*/ 304800 h 4173793"/>
              <a:gd name="connsiteX17" fmla="*/ 2286000 w 6111527"/>
              <a:gd name="connsiteY17" fmla="*/ 324464 h 4173793"/>
              <a:gd name="connsiteX18" fmla="*/ 2344994 w 6111527"/>
              <a:gd name="connsiteY18" fmla="*/ 329380 h 4173793"/>
              <a:gd name="connsiteX19" fmla="*/ 2389239 w 6111527"/>
              <a:gd name="connsiteY19" fmla="*/ 339212 h 4173793"/>
              <a:gd name="connsiteX20" fmla="*/ 2512142 w 6111527"/>
              <a:gd name="connsiteY20" fmla="*/ 373625 h 4173793"/>
              <a:gd name="connsiteX21" fmla="*/ 2566220 w 6111527"/>
              <a:gd name="connsiteY21" fmla="*/ 383458 h 4173793"/>
              <a:gd name="connsiteX22" fmla="*/ 2610465 w 6111527"/>
              <a:gd name="connsiteY22" fmla="*/ 398206 h 4173793"/>
              <a:gd name="connsiteX23" fmla="*/ 2639962 w 6111527"/>
              <a:gd name="connsiteY23" fmla="*/ 403122 h 4173793"/>
              <a:gd name="connsiteX24" fmla="*/ 2664542 w 6111527"/>
              <a:gd name="connsiteY24" fmla="*/ 408038 h 4173793"/>
              <a:gd name="connsiteX25" fmla="*/ 2753033 w 6111527"/>
              <a:gd name="connsiteY25" fmla="*/ 442451 h 4173793"/>
              <a:gd name="connsiteX26" fmla="*/ 2802194 w 6111527"/>
              <a:gd name="connsiteY26" fmla="*/ 462116 h 4173793"/>
              <a:gd name="connsiteX27" fmla="*/ 2880852 w 6111527"/>
              <a:gd name="connsiteY27" fmla="*/ 506361 h 4173793"/>
              <a:gd name="connsiteX28" fmla="*/ 2925097 w 6111527"/>
              <a:gd name="connsiteY28" fmla="*/ 535858 h 4173793"/>
              <a:gd name="connsiteX29" fmla="*/ 2944762 w 6111527"/>
              <a:gd name="connsiteY29" fmla="*/ 545690 h 4173793"/>
              <a:gd name="connsiteX30" fmla="*/ 3077497 w 6111527"/>
              <a:gd name="connsiteY30" fmla="*/ 629264 h 4173793"/>
              <a:gd name="connsiteX31" fmla="*/ 3151239 w 6111527"/>
              <a:gd name="connsiteY31" fmla="*/ 663677 h 4173793"/>
              <a:gd name="connsiteX32" fmla="*/ 3283974 w 6111527"/>
              <a:gd name="connsiteY32" fmla="*/ 717754 h 4173793"/>
              <a:gd name="connsiteX33" fmla="*/ 3397045 w 6111527"/>
              <a:gd name="connsiteY33" fmla="*/ 796412 h 4173793"/>
              <a:gd name="connsiteX34" fmla="*/ 3515033 w 6111527"/>
              <a:gd name="connsiteY34" fmla="*/ 845574 h 4173793"/>
              <a:gd name="connsiteX35" fmla="*/ 3746091 w 6111527"/>
              <a:gd name="connsiteY35" fmla="*/ 963561 h 4173793"/>
              <a:gd name="connsiteX36" fmla="*/ 3864078 w 6111527"/>
              <a:gd name="connsiteY36" fmla="*/ 1007806 h 4173793"/>
              <a:gd name="connsiteX37" fmla="*/ 3918155 w 6111527"/>
              <a:gd name="connsiteY37" fmla="*/ 1032387 h 4173793"/>
              <a:gd name="connsiteX38" fmla="*/ 4173794 w 6111527"/>
              <a:gd name="connsiteY38" fmla="*/ 1120877 h 4173793"/>
              <a:gd name="connsiteX39" fmla="*/ 4296697 w 6111527"/>
              <a:gd name="connsiteY39" fmla="*/ 1160206 h 4173793"/>
              <a:gd name="connsiteX40" fmla="*/ 4409768 w 6111527"/>
              <a:gd name="connsiteY40" fmla="*/ 1204451 h 4173793"/>
              <a:gd name="connsiteX41" fmla="*/ 4552336 w 6111527"/>
              <a:gd name="connsiteY41" fmla="*/ 1273277 h 4173793"/>
              <a:gd name="connsiteX42" fmla="*/ 4847304 w 6111527"/>
              <a:gd name="connsiteY42" fmla="*/ 1376516 h 4173793"/>
              <a:gd name="connsiteX43" fmla="*/ 5304504 w 6111527"/>
              <a:gd name="connsiteY43" fmla="*/ 1563329 h 4173793"/>
              <a:gd name="connsiteX44" fmla="*/ 5746955 w 6111527"/>
              <a:gd name="connsiteY44" fmla="*/ 1853380 h 4173793"/>
              <a:gd name="connsiteX45" fmla="*/ 5860026 w 6111527"/>
              <a:gd name="connsiteY45" fmla="*/ 1936954 h 4173793"/>
              <a:gd name="connsiteX46" fmla="*/ 5982929 w 6111527"/>
              <a:gd name="connsiteY46" fmla="*/ 2054941 h 4173793"/>
              <a:gd name="connsiteX47" fmla="*/ 6041923 w 6111527"/>
              <a:gd name="connsiteY47" fmla="*/ 2241754 h 4173793"/>
              <a:gd name="connsiteX48" fmla="*/ 6051755 w 6111527"/>
              <a:gd name="connsiteY48" fmla="*/ 2335161 h 4173793"/>
              <a:gd name="connsiteX49" fmla="*/ 6056671 w 6111527"/>
              <a:gd name="connsiteY49" fmla="*/ 2531806 h 4173793"/>
              <a:gd name="connsiteX50" fmla="*/ 6071420 w 6111527"/>
              <a:gd name="connsiteY50" fmla="*/ 2880851 h 4173793"/>
              <a:gd name="connsiteX51" fmla="*/ 6081252 w 6111527"/>
              <a:gd name="connsiteY51" fmla="*/ 3052916 h 4173793"/>
              <a:gd name="connsiteX52" fmla="*/ 6110749 w 6111527"/>
              <a:gd name="connsiteY52" fmla="*/ 3352800 h 4173793"/>
              <a:gd name="connsiteX53" fmla="*/ 6091084 w 6111527"/>
              <a:gd name="connsiteY53" fmla="*/ 3544529 h 4173793"/>
              <a:gd name="connsiteX54" fmla="*/ 6002594 w 6111527"/>
              <a:gd name="connsiteY54" fmla="*/ 3628103 h 4173793"/>
              <a:gd name="connsiteX55" fmla="*/ 5727291 w 6111527"/>
              <a:gd name="connsiteY55" fmla="*/ 3755922 h 4173793"/>
              <a:gd name="connsiteX56" fmla="*/ 5550310 w 6111527"/>
              <a:gd name="connsiteY56" fmla="*/ 3770670 h 4173793"/>
              <a:gd name="connsiteX57" fmla="*/ 4513007 w 6111527"/>
              <a:gd name="connsiteY57" fmla="*/ 3701845 h 4173793"/>
              <a:gd name="connsiteX58" fmla="*/ 4286865 w 6111527"/>
              <a:gd name="connsiteY58" fmla="*/ 3637935 h 4173793"/>
              <a:gd name="connsiteX59" fmla="*/ 3893574 w 6111527"/>
              <a:gd name="connsiteY59" fmla="*/ 3534696 h 4173793"/>
              <a:gd name="connsiteX60" fmla="*/ 3692013 w 6111527"/>
              <a:gd name="connsiteY60" fmla="*/ 3446206 h 4173793"/>
              <a:gd name="connsiteX61" fmla="*/ 3416710 w 6111527"/>
              <a:gd name="connsiteY61" fmla="*/ 3406877 h 4173793"/>
              <a:gd name="connsiteX62" fmla="*/ 2989007 w 6111527"/>
              <a:gd name="connsiteY62" fmla="*/ 3451122 h 4173793"/>
              <a:gd name="connsiteX63" fmla="*/ 2930013 w 6111527"/>
              <a:gd name="connsiteY63" fmla="*/ 3475703 h 4173793"/>
              <a:gd name="connsiteX64" fmla="*/ 2807110 w 6111527"/>
              <a:gd name="connsiteY64" fmla="*/ 3559277 h 4173793"/>
              <a:gd name="connsiteX65" fmla="*/ 2713704 w 6111527"/>
              <a:gd name="connsiteY65" fmla="*/ 3618270 h 4173793"/>
              <a:gd name="connsiteX66" fmla="*/ 2649794 w 6111527"/>
              <a:gd name="connsiteY66" fmla="*/ 3692012 h 4173793"/>
              <a:gd name="connsiteX67" fmla="*/ 2585884 w 6111527"/>
              <a:gd name="connsiteY67" fmla="*/ 3741174 h 4173793"/>
              <a:gd name="connsiteX68" fmla="*/ 2566220 w 6111527"/>
              <a:gd name="connsiteY68" fmla="*/ 3770670 h 4173793"/>
              <a:gd name="connsiteX69" fmla="*/ 2536723 w 6111527"/>
              <a:gd name="connsiteY69" fmla="*/ 3795251 h 4173793"/>
              <a:gd name="connsiteX70" fmla="*/ 2521974 w 6111527"/>
              <a:gd name="connsiteY70" fmla="*/ 3819832 h 4173793"/>
              <a:gd name="connsiteX71" fmla="*/ 2507226 w 6111527"/>
              <a:gd name="connsiteY71" fmla="*/ 3849329 h 4173793"/>
              <a:gd name="connsiteX72" fmla="*/ 2502310 w 6111527"/>
              <a:gd name="connsiteY72" fmla="*/ 3868993 h 4173793"/>
              <a:gd name="connsiteX73" fmla="*/ 2492478 w 6111527"/>
              <a:gd name="connsiteY73" fmla="*/ 3903406 h 4173793"/>
              <a:gd name="connsiteX74" fmla="*/ 2482645 w 6111527"/>
              <a:gd name="connsiteY74" fmla="*/ 3942735 h 4173793"/>
              <a:gd name="connsiteX75" fmla="*/ 2462981 w 6111527"/>
              <a:gd name="connsiteY75" fmla="*/ 4006645 h 4173793"/>
              <a:gd name="connsiteX76" fmla="*/ 2453149 w 6111527"/>
              <a:gd name="connsiteY76" fmla="*/ 4026309 h 4173793"/>
              <a:gd name="connsiteX77" fmla="*/ 2438400 w 6111527"/>
              <a:gd name="connsiteY77" fmla="*/ 4075470 h 4173793"/>
              <a:gd name="connsiteX78" fmla="*/ 2408904 w 6111527"/>
              <a:gd name="connsiteY78" fmla="*/ 4109883 h 4173793"/>
              <a:gd name="connsiteX79" fmla="*/ 2399071 w 6111527"/>
              <a:gd name="connsiteY79" fmla="*/ 4124632 h 4173793"/>
              <a:gd name="connsiteX80" fmla="*/ 2384323 w 6111527"/>
              <a:gd name="connsiteY80" fmla="*/ 4144296 h 4173793"/>
              <a:gd name="connsiteX81" fmla="*/ 2374491 w 6111527"/>
              <a:gd name="connsiteY81" fmla="*/ 4159045 h 4173793"/>
              <a:gd name="connsiteX82" fmla="*/ 2359742 w 6111527"/>
              <a:gd name="connsiteY82" fmla="*/ 4163961 h 4173793"/>
              <a:gd name="connsiteX83" fmla="*/ 2340078 w 6111527"/>
              <a:gd name="connsiteY83" fmla="*/ 4173793 h 4173793"/>
              <a:gd name="connsiteX84" fmla="*/ 2069691 w 6111527"/>
              <a:gd name="connsiteY84" fmla="*/ 4168877 h 4173793"/>
              <a:gd name="connsiteX85" fmla="*/ 2010697 w 6111527"/>
              <a:gd name="connsiteY85" fmla="*/ 4159045 h 4173793"/>
              <a:gd name="connsiteX86" fmla="*/ 963562 w 6111527"/>
              <a:gd name="connsiteY86" fmla="*/ 4163961 h 4173793"/>
              <a:gd name="connsiteX87" fmla="*/ 914400 w 6111527"/>
              <a:gd name="connsiteY87" fmla="*/ 4173793 h 4173793"/>
              <a:gd name="connsiteX88" fmla="*/ 678426 w 6111527"/>
              <a:gd name="connsiteY88" fmla="*/ 4154129 h 4173793"/>
              <a:gd name="connsiteX89" fmla="*/ 634181 w 6111527"/>
              <a:gd name="connsiteY89" fmla="*/ 4139380 h 4173793"/>
              <a:gd name="connsiteX90" fmla="*/ 530942 w 6111527"/>
              <a:gd name="connsiteY90" fmla="*/ 4114800 h 4173793"/>
              <a:gd name="connsiteX91" fmla="*/ 353962 w 6111527"/>
              <a:gd name="connsiteY91" fmla="*/ 4036141 h 4173793"/>
              <a:gd name="connsiteX92" fmla="*/ 255639 w 6111527"/>
              <a:gd name="connsiteY92" fmla="*/ 3972232 h 4173793"/>
              <a:gd name="connsiteX93" fmla="*/ 231058 w 6111527"/>
              <a:gd name="connsiteY93" fmla="*/ 3952567 h 4173793"/>
              <a:gd name="connsiteX94" fmla="*/ 172065 w 6111527"/>
              <a:gd name="connsiteY94" fmla="*/ 3923070 h 4173793"/>
              <a:gd name="connsiteX95" fmla="*/ 157316 w 6111527"/>
              <a:gd name="connsiteY95" fmla="*/ 3893574 h 4173793"/>
              <a:gd name="connsiteX96" fmla="*/ 127820 w 6111527"/>
              <a:gd name="connsiteY96" fmla="*/ 3854245 h 4173793"/>
              <a:gd name="connsiteX97" fmla="*/ 49162 w 6111527"/>
              <a:gd name="connsiteY97" fmla="*/ 3569109 h 4173793"/>
              <a:gd name="connsiteX98" fmla="*/ 39329 w 6111527"/>
              <a:gd name="connsiteY98" fmla="*/ 3500283 h 4173793"/>
              <a:gd name="connsiteX99" fmla="*/ 0 w 6111527"/>
              <a:gd name="connsiteY99" fmla="*/ 3338051 h 4173793"/>
              <a:gd name="connsiteX100" fmla="*/ 19665 w 6111527"/>
              <a:gd name="connsiteY100" fmla="*/ 1750141 h 4173793"/>
              <a:gd name="connsiteX101" fmla="*/ 34413 w 6111527"/>
              <a:gd name="connsiteY101" fmla="*/ 1401096 h 4173793"/>
              <a:gd name="connsiteX102" fmla="*/ 73742 w 6111527"/>
              <a:gd name="connsiteY102" fmla="*/ 909483 h 4173793"/>
              <a:gd name="connsiteX103" fmla="*/ 73742 w 6111527"/>
              <a:gd name="connsiteY103" fmla="*/ 648929 h 4173793"/>
              <a:gd name="connsiteX104" fmla="*/ 58994 w 6111527"/>
              <a:gd name="connsiteY104" fmla="*/ 609600 h 4173793"/>
              <a:gd name="connsiteX105" fmla="*/ 39329 w 6111527"/>
              <a:gd name="connsiteY105" fmla="*/ 540774 h 4173793"/>
              <a:gd name="connsiteX106" fmla="*/ 19665 w 6111527"/>
              <a:gd name="connsiteY106" fmla="*/ 476864 h 4173793"/>
              <a:gd name="connsiteX107" fmla="*/ 9833 w 6111527"/>
              <a:gd name="connsiteY107" fmla="*/ 294967 h 4173793"/>
              <a:gd name="connsiteX108" fmla="*/ 44245 w 6111527"/>
              <a:gd name="connsiteY108" fmla="*/ 54077 h 4173793"/>
              <a:gd name="connsiteX109" fmla="*/ 54078 w 6111527"/>
              <a:gd name="connsiteY109" fmla="*/ 44245 h 4173793"/>
              <a:gd name="connsiteX110" fmla="*/ 88491 w 6111527"/>
              <a:gd name="connsiteY110" fmla="*/ 24580 h 4173793"/>
              <a:gd name="connsiteX111" fmla="*/ 132736 w 6111527"/>
              <a:gd name="connsiteY111" fmla="*/ 34412 h 4173793"/>
              <a:gd name="connsiteX112" fmla="*/ 142568 w 6111527"/>
              <a:gd name="connsiteY112" fmla="*/ 34412 h 4173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111527" h="4173793">
                <a:moveTo>
                  <a:pt x="142568" y="34412"/>
                </a:moveTo>
                <a:lnTo>
                  <a:pt x="142568" y="34412"/>
                </a:lnTo>
                <a:cubicBezTo>
                  <a:pt x="178620" y="32773"/>
                  <a:pt x="214639" y="30108"/>
                  <a:pt x="250723" y="29496"/>
                </a:cubicBezTo>
                <a:lnTo>
                  <a:pt x="786581" y="19664"/>
                </a:lnTo>
                <a:cubicBezTo>
                  <a:pt x="862321" y="4517"/>
                  <a:pt x="724088" y="31091"/>
                  <a:pt x="879987" y="9832"/>
                </a:cubicBezTo>
                <a:cubicBezTo>
                  <a:pt x="893376" y="8006"/>
                  <a:pt x="906206" y="3277"/>
                  <a:pt x="919316" y="0"/>
                </a:cubicBezTo>
                <a:lnTo>
                  <a:pt x="1440426" y="9832"/>
                </a:lnTo>
                <a:cubicBezTo>
                  <a:pt x="1463419" y="10407"/>
                  <a:pt x="1486415" y="12008"/>
                  <a:pt x="1509252" y="14748"/>
                </a:cubicBezTo>
                <a:cubicBezTo>
                  <a:pt x="1527443" y="16931"/>
                  <a:pt x="1545026" y="23760"/>
                  <a:pt x="1563329" y="24580"/>
                </a:cubicBezTo>
                <a:cubicBezTo>
                  <a:pt x="1655020" y="28685"/>
                  <a:pt x="1746865" y="27857"/>
                  <a:pt x="1838633" y="29496"/>
                </a:cubicBezTo>
                <a:cubicBezTo>
                  <a:pt x="1853381" y="42606"/>
                  <a:pt x="1867470" y="56498"/>
                  <a:pt x="1882878" y="68825"/>
                </a:cubicBezTo>
                <a:cubicBezTo>
                  <a:pt x="1922488" y="100514"/>
                  <a:pt x="1908663" y="75981"/>
                  <a:pt x="1946787" y="122903"/>
                </a:cubicBezTo>
                <a:cubicBezTo>
                  <a:pt x="1994082" y="181112"/>
                  <a:pt x="1956721" y="152502"/>
                  <a:pt x="2005781" y="201561"/>
                </a:cubicBezTo>
                <a:cubicBezTo>
                  <a:pt x="2013201" y="208980"/>
                  <a:pt x="2021900" y="215020"/>
                  <a:pt x="2030362" y="221225"/>
                </a:cubicBezTo>
                <a:cubicBezTo>
                  <a:pt x="2051292" y="236573"/>
                  <a:pt x="2087951" y="263310"/>
                  <a:pt x="2113936" y="275303"/>
                </a:cubicBezTo>
                <a:cubicBezTo>
                  <a:pt x="2123346" y="279646"/>
                  <a:pt x="2133527" y="282087"/>
                  <a:pt x="2143433" y="285135"/>
                </a:cubicBezTo>
                <a:cubicBezTo>
                  <a:pt x="2190694" y="299677"/>
                  <a:pt x="2180284" y="295342"/>
                  <a:pt x="2241755" y="304800"/>
                </a:cubicBezTo>
                <a:cubicBezTo>
                  <a:pt x="2256503" y="311355"/>
                  <a:pt x="2270300" y="320726"/>
                  <a:pt x="2286000" y="324464"/>
                </a:cubicBezTo>
                <a:cubicBezTo>
                  <a:pt x="2305196" y="329034"/>
                  <a:pt x="2325459" y="326589"/>
                  <a:pt x="2344994" y="329380"/>
                </a:cubicBezTo>
                <a:cubicBezTo>
                  <a:pt x="2359950" y="331517"/>
                  <a:pt x="2374682" y="335168"/>
                  <a:pt x="2389239" y="339212"/>
                </a:cubicBezTo>
                <a:cubicBezTo>
                  <a:pt x="2502063" y="370553"/>
                  <a:pt x="2343753" y="336205"/>
                  <a:pt x="2512142" y="373625"/>
                </a:cubicBezTo>
                <a:cubicBezTo>
                  <a:pt x="2530027" y="377600"/>
                  <a:pt x="2548445" y="379014"/>
                  <a:pt x="2566220" y="383458"/>
                </a:cubicBezTo>
                <a:cubicBezTo>
                  <a:pt x="2581302" y="387229"/>
                  <a:pt x="2595444" y="394200"/>
                  <a:pt x="2610465" y="398206"/>
                </a:cubicBezTo>
                <a:cubicBezTo>
                  <a:pt x="2620096" y="400774"/>
                  <a:pt x="2630155" y="401339"/>
                  <a:pt x="2639962" y="403122"/>
                </a:cubicBezTo>
                <a:cubicBezTo>
                  <a:pt x="2648183" y="404617"/>
                  <a:pt x="2656349" y="406399"/>
                  <a:pt x="2664542" y="408038"/>
                </a:cubicBezTo>
                <a:lnTo>
                  <a:pt x="2753033" y="442451"/>
                </a:lnTo>
                <a:cubicBezTo>
                  <a:pt x="2769460" y="448905"/>
                  <a:pt x="2786811" y="453463"/>
                  <a:pt x="2802194" y="462116"/>
                </a:cubicBezTo>
                <a:cubicBezTo>
                  <a:pt x="2828413" y="476864"/>
                  <a:pt x="2855822" y="489674"/>
                  <a:pt x="2880852" y="506361"/>
                </a:cubicBezTo>
                <a:cubicBezTo>
                  <a:pt x="2895600" y="516193"/>
                  <a:pt x="2910001" y="526568"/>
                  <a:pt x="2925097" y="535858"/>
                </a:cubicBezTo>
                <a:cubicBezTo>
                  <a:pt x="2931339" y="539699"/>
                  <a:pt x="2938664" y="541625"/>
                  <a:pt x="2944762" y="545690"/>
                </a:cubicBezTo>
                <a:cubicBezTo>
                  <a:pt x="3013745" y="591678"/>
                  <a:pt x="2967994" y="578162"/>
                  <a:pt x="3077497" y="629264"/>
                </a:cubicBezTo>
                <a:cubicBezTo>
                  <a:pt x="3102078" y="640735"/>
                  <a:pt x="3126307" y="652992"/>
                  <a:pt x="3151239" y="663677"/>
                </a:cubicBezTo>
                <a:cubicBezTo>
                  <a:pt x="3195152" y="682497"/>
                  <a:pt x="3241936" y="695053"/>
                  <a:pt x="3283974" y="717754"/>
                </a:cubicBezTo>
                <a:cubicBezTo>
                  <a:pt x="3324373" y="739570"/>
                  <a:pt x="3356869" y="774187"/>
                  <a:pt x="3397045" y="796412"/>
                </a:cubicBezTo>
                <a:cubicBezTo>
                  <a:pt x="3434327" y="817036"/>
                  <a:pt x="3476605" y="827172"/>
                  <a:pt x="3515033" y="845574"/>
                </a:cubicBezTo>
                <a:cubicBezTo>
                  <a:pt x="3593031" y="882925"/>
                  <a:pt x="3665117" y="933196"/>
                  <a:pt x="3746091" y="963561"/>
                </a:cubicBezTo>
                <a:cubicBezTo>
                  <a:pt x="3785420" y="978309"/>
                  <a:pt x="3825079" y="992206"/>
                  <a:pt x="3864078" y="1007806"/>
                </a:cubicBezTo>
                <a:cubicBezTo>
                  <a:pt x="3882462" y="1015160"/>
                  <a:pt x="3899555" y="1025597"/>
                  <a:pt x="3918155" y="1032387"/>
                </a:cubicBezTo>
                <a:cubicBezTo>
                  <a:pt x="4002860" y="1063311"/>
                  <a:pt x="4088359" y="1092029"/>
                  <a:pt x="4173794" y="1120877"/>
                </a:cubicBezTo>
                <a:cubicBezTo>
                  <a:pt x="4214548" y="1134638"/>
                  <a:pt x="4256640" y="1144532"/>
                  <a:pt x="4296697" y="1160206"/>
                </a:cubicBezTo>
                <a:cubicBezTo>
                  <a:pt x="4334387" y="1174954"/>
                  <a:pt x="4372754" y="1188079"/>
                  <a:pt x="4409768" y="1204451"/>
                </a:cubicBezTo>
                <a:cubicBezTo>
                  <a:pt x="4458029" y="1225797"/>
                  <a:pt x="4503226" y="1253964"/>
                  <a:pt x="4552336" y="1273277"/>
                </a:cubicBezTo>
                <a:cubicBezTo>
                  <a:pt x="4649280" y="1311401"/>
                  <a:pt x="4750872" y="1337114"/>
                  <a:pt x="4847304" y="1376516"/>
                </a:cubicBezTo>
                <a:cubicBezTo>
                  <a:pt x="4999704" y="1438787"/>
                  <a:pt x="5164627" y="1476509"/>
                  <a:pt x="5304504" y="1563329"/>
                </a:cubicBezTo>
                <a:cubicBezTo>
                  <a:pt x="5458430" y="1658869"/>
                  <a:pt x="5596550" y="1742211"/>
                  <a:pt x="5746955" y="1853380"/>
                </a:cubicBezTo>
                <a:cubicBezTo>
                  <a:pt x="5784645" y="1881238"/>
                  <a:pt x="5824389" y="1906514"/>
                  <a:pt x="5860026" y="1936954"/>
                </a:cubicBezTo>
                <a:cubicBezTo>
                  <a:pt x="5903208" y="1973838"/>
                  <a:pt x="5982929" y="2054941"/>
                  <a:pt x="5982929" y="2054941"/>
                </a:cubicBezTo>
                <a:cubicBezTo>
                  <a:pt x="6004562" y="2115513"/>
                  <a:pt x="6028818" y="2179141"/>
                  <a:pt x="6041923" y="2241754"/>
                </a:cubicBezTo>
                <a:cubicBezTo>
                  <a:pt x="6048337" y="2272398"/>
                  <a:pt x="6048478" y="2304025"/>
                  <a:pt x="6051755" y="2335161"/>
                </a:cubicBezTo>
                <a:cubicBezTo>
                  <a:pt x="6053394" y="2400709"/>
                  <a:pt x="6055291" y="2466252"/>
                  <a:pt x="6056671" y="2531806"/>
                </a:cubicBezTo>
                <a:cubicBezTo>
                  <a:pt x="6063092" y="2836808"/>
                  <a:pt x="6050105" y="2710343"/>
                  <a:pt x="6071420" y="2880851"/>
                </a:cubicBezTo>
                <a:cubicBezTo>
                  <a:pt x="6074697" y="2938206"/>
                  <a:pt x="6076481" y="2995666"/>
                  <a:pt x="6081252" y="3052916"/>
                </a:cubicBezTo>
                <a:cubicBezTo>
                  <a:pt x="6089593" y="3153013"/>
                  <a:pt x="6108741" y="3252376"/>
                  <a:pt x="6110749" y="3352800"/>
                </a:cubicBezTo>
                <a:cubicBezTo>
                  <a:pt x="6112034" y="3417032"/>
                  <a:pt x="6114575" y="3484733"/>
                  <a:pt x="6091084" y="3544529"/>
                </a:cubicBezTo>
                <a:cubicBezTo>
                  <a:pt x="6076249" y="3582292"/>
                  <a:pt x="6035900" y="3604934"/>
                  <a:pt x="6002594" y="3628103"/>
                </a:cubicBezTo>
                <a:cubicBezTo>
                  <a:pt x="5953964" y="3661932"/>
                  <a:pt x="5787928" y="3742658"/>
                  <a:pt x="5727291" y="3755922"/>
                </a:cubicBezTo>
                <a:cubicBezTo>
                  <a:pt x="5669460" y="3768572"/>
                  <a:pt x="5609304" y="3765754"/>
                  <a:pt x="5550310" y="3770670"/>
                </a:cubicBezTo>
                <a:cubicBezTo>
                  <a:pt x="5157549" y="3757578"/>
                  <a:pt x="4873111" y="3775885"/>
                  <a:pt x="4513007" y="3701845"/>
                </a:cubicBezTo>
                <a:cubicBezTo>
                  <a:pt x="4436279" y="3686069"/>
                  <a:pt x="4362539" y="3658173"/>
                  <a:pt x="4286865" y="3637935"/>
                </a:cubicBezTo>
                <a:cubicBezTo>
                  <a:pt x="4212175" y="3617960"/>
                  <a:pt x="3966302" y="3560734"/>
                  <a:pt x="3893574" y="3534696"/>
                </a:cubicBezTo>
                <a:cubicBezTo>
                  <a:pt x="3824491" y="3509963"/>
                  <a:pt x="3764444" y="3457952"/>
                  <a:pt x="3692013" y="3446206"/>
                </a:cubicBezTo>
                <a:cubicBezTo>
                  <a:pt x="3479212" y="3411698"/>
                  <a:pt x="3571203" y="3423139"/>
                  <a:pt x="3416710" y="3406877"/>
                </a:cubicBezTo>
                <a:cubicBezTo>
                  <a:pt x="3248863" y="3417367"/>
                  <a:pt x="3149787" y="3416444"/>
                  <a:pt x="2989007" y="3451122"/>
                </a:cubicBezTo>
                <a:cubicBezTo>
                  <a:pt x="2968182" y="3455614"/>
                  <a:pt x="2949067" y="3466176"/>
                  <a:pt x="2930013" y="3475703"/>
                </a:cubicBezTo>
                <a:cubicBezTo>
                  <a:pt x="2854085" y="3513667"/>
                  <a:pt x="2881649" y="3508032"/>
                  <a:pt x="2807110" y="3559277"/>
                </a:cubicBezTo>
                <a:cubicBezTo>
                  <a:pt x="2776764" y="3580139"/>
                  <a:pt x="2743589" y="3596753"/>
                  <a:pt x="2713704" y="3618270"/>
                </a:cubicBezTo>
                <a:cubicBezTo>
                  <a:pt x="2676335" y="3645176"/>
                  <a:pt x="2685570" y="3658025"/>
                  <a:pt x="2649794" y="3692012"/>
                </a:cubicBezTo>
                <a:cubicBezTo>
                  <a:pt x="2630308" y="3710524"/>
                  <a:pt x="2605456" y="3722753"/>
                  <a:pt x="2585884" y="3741174"/>
                </a:cubicBezTo>
                <a:cubicBezTo>
                  <a:pt x="2577279" y="3749273"/>
                  <a:pt x="2574169" y="3761926"/>
                  <a:pt x="2566220" y="3770670"/>
                </a:cubicBezTo>
                <a:cubicBezTo>
                  <a:pt x="2557611" y="3780140"/>
                  <a:pt x="2545285" y="3785738"/>
                  <a:pt x="2536723" y="3795251"/>
                </a:cubicBezTo>
                <a:cubicBezTo>
                  <a:pt x="2530331" y="3802353"/>
                  <a:pt x="2526550" y="3811443"/>
                  <a:pt x="2521974" y="3819832"/>
                </a:cubicBezTo>
                <a:cubicBezTo>
                  <a:pt x="2516710" y="3829483"/>
                  <a:pt x="2511309" y="3839122"/>
                  <a:pt x="2507226" y="3849329"/>
                </a:cubicBezTo>
                <a:cubicBezTo>
                  <a:pt x="2504717" y="3855602"/>
                  <a:pt x="2504088" y="3862475"/>
                  <a:pt x="2502310" y="3868993"/>
                </a:cubicBezTo>
                <a:cubicBezTo>
                  <a:pt x="2499171" y="3880503"/>
                  <a:pt x="2495552" y="3891879"/>
                  <a:pt x="2492478" y="3903406"/>
                </a:cubicBezTo>
                <a:cubicBezTo>
                  <a:pt x="2488996" y="3916463"/>
                  <a:pt x="2486127" y="3929678"/>
                  <a:pt x="2482645" y="3942735"/>
                </a:cubicBezTo>
                <a:cubicBezTo>
                  <a:pt x="2478765" y="3957284"/>
                  <a:pt x="2468941" y="3991745"/>
                  <a:pt x="2462981" y="4006645"/>
                </a:cubicBezTo>
                <a:cubicBezTo>
                  <a:pt x="2460259" y="4013449"/>
                  <a:pt x="2455614" y="4019408"/>
                  <a:pt x="2453149" y="4026309"/>
                </a:cubicBezTo>
                <a:cubicBezTo>
                  <a:pt x="2447395" y="4042421"/>
                  <a:pt x="2446405" y="4060350"/>
                  <a:pt x="2438400" y="4075470"/>
                </a:cubicBezTo>
                <a:cubicBezTo>
                  <a:pt x="2431331" y="4088822"/>
                  <a:pt x="2418342" y="4098086"/>
                  <a:pt x="2408904" y="4109883"/>
                </a:cubicBezTo>
                <a:cubicBezTo>
                  <a:pt x="2405213" y="4114497"/>
                  <a:pt x="2402505" y="4119824"/>
                  <a:pt x="2399071" y="4124632"/>
                </a:cubicBezTo>
                <a:cubicBezTo>
                  <a:pt x="2394309" y="4131299"/>
                  <a:pt x="2389085" y="4137629"/>
                  <a:pt x="2384323" y="4144296"/>
                </a:cubicBezTo>
                <a:cubicBezTo>
                  <a:pt x="2380889" y="4149104"/>
                  <a:pt x="2379105" y="4155354"/>
                  <a:pt x="2374491" y="4159045"/>
                </a:cubicBezTo>
                <a:cubicBezTo>
                  <a:pt x="2370444" y="4162282"/>
                  <a:pt x="2364505" y="4161920"/>
                  <a:pt x="2359742" y="4163961"/>
                </a:cubicBezTo>
                <a:cubicBezTo>
                  <a:pt x="2353006" y="4166848"/>
                  <a:pt x="2346633" y="4170516"/>
                  <a:pt x="2340078" y="4173793"/>
                </a:cubicBezTo>
                <a:cubicBezTo>
                  <a:pt x="2249949" y="4172154"/>
                  <a:pt x="2159745" y="4172909"/>
                  <a:pt x="2069691" y="4168877"/>
                </a:cubicBezTo>
                <a:cubicBezTo>
                  <a:pt x="2049775" y="4167985"/>
                  <a:pt x="2030633" y="4159134"/>
                  <a:pt x="2010697" y="4159045"/>
                </a:cubicBezTo>
                <a:lnTo>
                  <a:pt x="963562" y="4163961"/>
                </a:lnTo>
                <a:cubicBezTo>
                  <a:pt x="947175" y="4167238"/>
                  <a:pt x="931112" y="4173793"/>
                  <a:pt x="914400" y="4173793"/>
                </a:cubicBezTo>
                <a:cubicBezTo>
                  <a:pt x="860382" y="4173793"/>
                  <a:pt x="748140" y="4171558"/>
                  <a:pt x="678426" y="4154129"/>
                </a:cubicBezTo>
                <a:cubicBezTo>
                  <a:pt x="663344" y="4150358"/>
                  <a:pt x="649202" y="4143386"/>
                  <a:pt x="634181" y="4139380"/>
                </a:cubicBezTo>
                <a:cubicBezTo>
                  <a:pt x="600001" y="4130265"/>
                  <a:pt x="564579" y="4125752"/>
                  <a:pt x="530942" y="4114800"/>
                </a:cubicBezTo>
                <a:cubicBezTo>
                  <a:pt x="462199" y="4092419"/>
                  <a:pt x="416041" y="4067181"/>
                  <a:pt x="353962" y="4036141"/>
                </a:cubicBezTo>
                <a:cubicBezTo>
                  <a:pt x="312666" y="3984524"/>
                  <a:pt x="352951" y="4027839"/>
                  <a:pt x="255639" y="3972232"/>
                </a:cubicBezTo>
                <a:cubicBezTo>
                  <a:pt x="246528" y="3967026"/>
                  <a:pt x="240102" y="3957887"/>
                  <a:pt x="231058" y="3952567"/>
                </a:cubicBezTo>
                <a:cubicBezTo>
                  <a:pt x="212108" y="3941420"/>
                  <a:pt x="191729" y="3932902"/>
                  <a:pt x="172065" y="3923070"/>
                </a:cubicBezTo>
                <a:cubicBezTo>
                  <a:pt x="167149" y="3913238"/>
                  <a:pt x="163260" y="3902821"/>
                  <a:pt x="157316" y="3893574"/>
                </a:cubicBezTo>
                <a:cubicBezTo>
                  <a:pt x="148455" y="3879790"/>
                  <a:pt x="133777" y="3869511"/>
                  <a:pt x="127820" y="3854245"/>
                </a:cubicBezTo>
                <a:cubicBezTo>
                  <a:pt x="103546" y="3792043"/>
                  <a:pt x="64178" y="3642312"/>
                  <a:pt x="49162" y="3569109"/>
                </a:cubicBezTo>
                <a:cubicBezTo>
                  <a:pt x="44505" y="3546407"/>
                  <a:pt x="43475" y="3523084"/>
                  <a:pt x="39329" y="3500283"/>
                </a:cubicBezTo>
                <a:cubicBezTo>
                  <a:pt x="23965" y="3415781"/>
                  <a:pt x="21496" y="3413284"/>
                  <a:pt x="0" y="3338051"/>
                </a:cubicBezTo>
                <a:cubicBezTo>
                  <a:pt x="6555" y="2808748"/>
                  <a:pt x="10262" y="2279401"/>
                  <a:pt x="19665" y="1750141"/>
                </a:cubicBezTo>
                <a:cubicBezTo>
                  <a:pt x="21734" y="1633707"/>
                  <a:pt x="28984" y="1517422"/>
                  <a:pt x="34413" y="1401096"/>
                </a:cubicBezTo>
                <a:cubicBezTo>
                  <a:pt x="53625" y="989415"/>
                  <a:pt x="30426" y="1136900"/>
                  <a:pt x="73742" y="909483"/>
                </a:cubicBezTo>
                <a:cubicBezTo>
                  <a:pt x="82360" y="806060"/>
                  <a:pt x="85538" y="793431"/>
                  <a:pt x="73742" y="648929"/>
                </a:cubicBezTo>
                <a:cubicBezTo>
                  <a:pt x="72603" y="634974"/>
                  <a:pt x="63239" y="622942"/>
                  <a:pt x="58994" y="609600"/>
                </a:cubicBezTo>
                <a:cubicBezTo>
                  <a:pt x="51760" y="586863"/>
                  <a:pt x="46107" y="563651"/>
                  <a:pt x="39329" y="540774"/>
                </a:cubicBezTo>
                <a:cubicBezTo>
                  <a:pt x="32997" y="519403"/>
                  <a:pt x="19665" y="476864"/>
                  <a:pt x="19665" y="476864"/>
                </a:cubicBezTo>
                <a:cubicBezTo>
                  <a:pt x="16388" y="416232"/>
                  <a:pt x="10653" y="355682"/>
                  <a:pt x="9833" y="294967"/>
                </a:cubicBezTo>
                <a:cubicBezTo>
                  <a:pt x="9271" y="253395"/>
                  <a:pt x="-10175" y="108492"/>
                  <a:pt x="44245" y="54077"/>
                </a:cubicBezTo>
                <a:cubicBezTo>
                  <a:pt x="47523" y="50800"/>
                  <a:pt x="50221" y="46816"/>
                  <a:pt x="54078" y="44245"/>
                </a:cubicBezTo>
                <a:cubicBezTo>
                  <a:pt x="65071" y="36916"/>
                  <a:pt x="77020" y="31135"/>
                  <a:pt x="88491" y="24580"/>
                </a:cubicBezTo>
                <a:cubicBezTo>
                  <a:pt x="106399" y="30549"/>
                  <a:pt x="110240" y="32682"/>
                  <a:pt x="132736" y="34412"/>
                </a:cubicBezTo>
                <a:cubicBezTo>
                  <a:pt x="144173" y="35292"/>
                  <a:pt x="140929" y="34412"/>
                  <a:pt x="142568" y="34412"/>
                </a:cubicBezTo>
                <a:close/>
              </a:path>
            </a:pathLst>
          </a:custGeom>
          <a:noFill/>
          <a:ln w="28575" cap="flat" cmpd="sng" algn="ctr">
            <a:solidFill>
              <a:schemeClr val="tx1"/>
            </a:solidFill>
            <a:prstDash val="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25" name="TextBox 24">
            <a:extLst>
              <a:ext uri="{FF2B5EF4-FFF2-40B4-BE49-F238E27FC236}">
                <a16:creationId xmlns:a16="http://schemas.microsoft.com/office/drawing/2014/main" id="{E23A200F-A3FF-4A89-9CA4-8975CF68139E}"/>
              </a:ext>
            </a:extLst>
          </p:cNvPr>
          <p:cNvSpPr txBox="1"/>
          <p:nvPr/>
        </p:nvSpPr>
        <p:spPr>
          <a:xfrm>
            <a:off x="7427068" y="1203355"/>
            <a:ext cx="1107996" cy="369332"/>
          </a:xfrm>
          <a:prstGeom prst="rect">
            <a:avLst/>
          </a:prstGeom>
          <a:noFill/>
        </p:spPr>
        <p:txBody>
          <a:bodyPr wrap="none" rtlCol="0">
            <a:spAutoFit/>
          </a:bodyPr>
          <a:lstStyle/>
          <a:p>
            <a:r>
              <a:rPr lang="en-GB" dirty="0"/>
              <a:t>Subnet 1</a:t>
            </a:r>
          </a:p>
        </p:txBody>
      </p:sp>
      <p:sp>
        <p:nvSpPr>
          <p:cNvPr id="26" name="TextBox 25">
            <a:extLst>
              <a:ext uri="{FF2B5EF4-FFF2-40B4-BE49-F238E27FC236}">
                <a16:creationId xmlns:a16="http://schemas.microsoft.com/office/drawing/2014/main" id="{4FE34F81-DD32-4098-84DA-EB3A21025F74}"/>
              </a:ext>
            </a:extLst>
          </p:cNvPr>
          <p:cNvSpPr txBox="1"/>
          <p:nvPr/>
        </p:nvSpPr>
        <p:spPr>
          <a:xfrm>
            <a:off x="7565464" y="4212370"/>
            <a:ext cx="1107996" cy="369332"/>
          </a:xfrm>
          <a:prstGeom prst="rect">
            <a:avLst/>
          </a:prstGeom>
          <a:noFill/>
        </p:spPr>
        <p:txBody>
          <a:bodyPr wrap="none" rtlCol="0">
            <a:spAutoFit/>
          </a:bodyPr>
          <a:lstStyle/>
          <a:p>
            <a:r>
              <a:rPr lang="en-GB" dirty="0"/>
              <a:t>Subnet 2</a:t>
            </a:r>
          </a:p>
        </p:txBody>
      </p:sp>
      <p:cxnSp>
        <p:nvCxnSpPr>
          <p:cNvPr id="28" name="Straight Connector 27">
            <a:extLst>
              <a:ext uri="{FF2B5EF4-FFF2-40B4-BE49-F238E27FC236}">
                <a16:creationId xmlns:a16="http://schemas.microsoft.com/office/drawing/2014/main" id="{F8A25C76-D730-4AF2-B8F4-1368C223F6FC}"/>
              </a:ext>
            </a:extLst>
          </p:cNvPr>
          <p:cNvCxnSpPr>
            <a:stCxn id="12" idx="3"/>
          </p:cNvCxnSpPr>
          <p:nvPr/>
        </p:nvCxnSpPr>
        <p:spPr bwMode="auto">
          <a:xfrm>
            <a:off x="2952077" y="1919193"/>
            <a:ext cx="1123394" cy="0"/>
          </a:xfrm>
          <a:prstGeom prst="line">
            <a:avLst/>
          </a:prstGeom>
          <a:solidFill>
            <a:schemeClr val="accent1"/>
          </a:solidFill>
          <a:ln w="381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0" name="Straight Connector 29">
            <a:extLst>
              <a:ext uri="{FF2B5EF4-FFF2-40B4-BE49-F238E27FC236}">
                <a16:creationId xmlns:a16="http://schemas.microsoft.com/office/drawing/2014/main" id="{0DB83E71-A1BD-4C9D-8E5A-F80C4960694C}"/>
              </a:ext>
            </a:extLst>
          </p:cNvPr>
          <p:cNvCxnSpPr>
            <a:stCxn id="6" idx="1"/>
          </p:cNvCxnSpPr>
          <p:nvPr/>
        </p:nvCxnSpPr>
        <p:spPr bwMode="auto">
          <a:xfrm flipH="1">
            <a:off x="4262284" y="1997890"/>
            <a:ext cx="1018588" cy="0"/>
          </a:xfrm>
          <a:prstGeom prst="line">
            <a:avLst/>
          </a:prstGeom>
          <a:solidFill>
            <a:schemeClr val="accent1"/>
          </a:solidFill>
          <a:ln w="381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2" name="Straight Connector 31">
            <a:extLst>
              <a:ext uri="{FF2B5EF4-FFF2-40B4-BE49-F238E27FC236}">
                <a16:creationId xmlns:a16="http://schemas.microsoft.com/office/drawing/2014/main" id="{4030D95E-036E-4D46-AA9A-6052F378D074}"/>
              </a:ext>
            </a:extLst>
          </p:cNvPr>
          <p:cNvCxnSpPr/>
          <p:nvPr/>
        </p:nvCxnSpPr>
        <p:spPr bwMode="auto">
          <a:xfrm>
            <a:off x="4183626" y="844550"/>
            <a:ext cx="0" cy="5714311"/>
          </a:xfrm>
          <a:prstGeom prst="line">
            <a:avLst/>
          </a:prstGeom>
          <a:solidFill>
            <a:schemeClr val="accent1"/>
          </a:solidFill>
          <a:ln w="2032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3" name="Straight Connector 32">
            <a:extLst>
              <a:ext uri="{FF2B5EF4-FFF2-40B4-BE49-F238E27FC236}">
                <a16:creationId xmlns:a16="http://schemas.microsoft.com/office/drawing/2014/main" id="{E749D4D2-128C-45F4-9A3A-161BA11354C7}"/>
              </a:ext>
            </a:extLst>
          </p:cNvPr>
          <p:cNvCxnSpPr>
            <a:stCxn id="15" idx="3"/>
          </p:cNvCxnSpPr>
          <p:nvPr/>
        </p:nvCxnSpPr>
        <p:spPr bwMode="auto">
          <a:xfrm flipV="1">
            <a:off x="2952077" y="3180285"/>
            <a:ext cx="1173058" cy="5224"/>
          </a:xfrm>
          <a:prstGeom prst="line">
            <a:avLst/>
          </a:prstGeom>
          <a:solidFill>
            <a:schemeClr val="accent1"/>
          </a:solidFill>
          <a:ln w="381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6" name="Straight Connector 35">
            <a:extLst>
              <a:ext uri="{FF2B5EF4-FFF2-40B4-BE49-F238E27FC236}">
                <a16:creationId xmlns:a16="http://schemas.microsoft.com/office/drawing/2014/main" id="{051EB779-FFE0-462A-AAF8-AB8D00329492}"/>
              </a:ext>
            </a:extLst>
          </p:cNvPr>
          <p:cNvCxnSpPr>
            <a:endCxn id="18" idx="1"/>
          </p:cNvCxnSpPr>
          <p:nvPr/>
        </p:nvCxnSpPr>
        <p:spPr bwMode="auto">
          <a:xfrm>
            <a:off x="4229686" y="5110582"/>
            <a:ext cx="1261036" cy="12529"/>
          </a:xfrm>
          <a:prstGeom prst="line">
            <a:avLst/>
          </a:prstGeom>
          <a:solidFill>
            <a:schemeClr val="accent1"/>
          </a:solidFill>
          <a:ln w="381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9" name="Straight Connector 38">
            <a:extLst>
              <a:ext uri="{FF2B5EF4-FFF2-40B4-BE49-F238E27FC236}">
                <a16:creationId xmlns:a16="http://schemas.microsoft.com/office/drawing/2014/main" id="{4C659249-9140-4B48-9735-F706CE023043}"/>
              </a:ext>
            </a:extLst>
          </p:cNvPr>
          <p:cNvCxnSpPr>
            <a:stCxn id="21" idx="3"/>
          </p:cNvCxnSpPr>
          <p:nvPr/>
        </p:nvCxnSpPr>
        <p:spPr bwMode="auto">
          <a:xfrm>
            <a:off x="3168411" y="5632426"/>
            <a:ext cx="913839" cy="0"/>
          </a:xfrm>
          <a:prstGeom prst="line">
            <a:avLst/>
          </a:prstGeom>
          <a:solidFill>
            <a:schemeClr val="accent1"/>
          </a:solidFill>
          <a:ln w="381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2" name="Flowchart: Summing Junction 41">
            <a:extLst>
              <a:ext uri="{FF2B5EF4-FFF2-40B4-BE49-F238E27FC236}">
                <a16:creationId xmlns:a16="http://schemas.microsoft.com/office/drawing/2014/main" id="{40CBE57C-0910-4697-9921-A41B781976E0}"/>
              </a:ext>
            </a:extLst>
          </p:cNvPr>
          <p:cNvSpPr/>
          <p:nvPr/>
        </p:nvSpPr>
        <p:spPr bwMode="auto">
          <a:xfrm>
            <a:off x="7840287" y="2852060"/>
            <a:ext cx="892841" cy="896204"/>
          </a:xfrm>
          <a:prstGeom prst="flowChartSummingJunction">
            <a:avLst/>
          </a:prstGeom>
          <a:noFill/>
          <a:ln w="476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43" name="TextBox 42">
            <a:extLst>
              <a:ext uri="{FF2B5EF4-FFF2-40B4-BE49-F238E27FC236}">
                <a16:creationId xmlns:a16="http://schemas.microsoft.com/office/drawing/2014/main" id="{05FA418A-1C77-4D7D-9EDC-CE9C1B9727FF}"/>
              </a:ext>
            </a:extLst>
          </p:cNvPr>
          <p:cNvSpPr txBox="1"/>
          <p:nvPr/>
        </p:nvSpPr>
        <p:spPr>
          <a:xfrm>
            <a:off x="7981066" y="2444426"/>
            <a:ext cx="877163" cy="369332"/>
          </a:xfrm>
          <a:prstGeom prst="rect">
            <a:avLst/>
          </a:prstGeom>
          <a:noFill/>
        </p:spPr>
        <p:txBody>
          <a:bodyPr wrap="none" rtlCol="0">
            <a:spAutoFit/>
          </a:bodyPr>
          <a:lstStyle/>
          <a:p>
            <a:r>
              <a:rPr lang="en-GB" dirty="0"/>
              <a:t>Router</a:t>
            </a:r>
          </a:p>
        </p:txBody>
      </p:sp>
      <p:sp>
        <p:nvSpPr>
          <p:cNvPr id="44" name="Arrow: Left-Right 43">
            <a:extLst>
              <a:ext uri="{FF2B5EF4-FFF2-40B4-BE49-F238E27FC236}">
                <a16:creationId xmlns:a16="http://schemas.microsoft.com/office/drawing/2014/main" id="{5FB53827-9708-499D-AACB-3EBE617CBBAD}"/>
              </a:ext>
            </a:extLst>
          </p:cNvPr>
          <p:cNvSpPr/>
          <p:nvPr/>
        </p:nvSpPr>
        <p:spPr bwMode="auto">
          <a:xfrm>
            <a:off x="7276583" y="3005762"/>
            <a:ext cx="577761" cy="349045"/>
          </a:xfrm>
          <a:prstGeom prst="leftRightArrow">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45" name="Arrow: Left-Right 44">
            <a:extLst>
              <a:ext uri="{FF2B5EF4-FFF2-40B4-BE49-F238E27FC236}">
                <a16:creationId xmlns:a16="http://schemas.microsoft.com/office/drawing/2014/main" id="{EA0ACCD4-E698-407A-8C89-BD62A1C0EAF2}"/>
              </a:ext>
            </a:extLst>
          </p:cNvPr>
          <p:cNvSpPr/>
          <p:nvPr/>
        </p:nvSpPr>
        <p:spPr bwMode="auto">
          <a:xfrm rot="18754966">
            <a:off x="6969913" y="3780644"/>
            <a:ext cx="1115696" cy="349045"/>
          </a:xfrm>
          <a:prstGeom prst="leftRightArrow">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46" name="TextBox 45">
            <a:extLst>
              <a:ext uri="{FF2B5EF4-FFF2-40B4-BE49-F238E27FC236}">
                <a16:creationId xmlns:a16="http://schemas.microsoft.com/office/drawing/2014/main" id="{216FC0A5-2046-4356-B760-AE920479D709}"/>
              </a:ext>
            </a:extLst>
          </p:cNvPr>
          <p:cNvSpPr txBox="1"/>
          <p:nvPr/>
        </p:nvSpPr>
        <p:spPr>
          <a:xfrm rot="16200000">
            <a:off x="-14615" y="2044129"/>
            <a:ext cx="1752110" cy="646331"/>
          </a:xfrm>
          <a:prstGeom prst="rect">
            <a:avLst/>
          </a:prstGeom>
          <a:noFill/>
        </p:spPr>
        <p:txBody>
          <a:bodyPr wrap="square" rtlCol="0">
            <a:spAutoFit/>
          </a:bodyPr>
          <a:lstStyle/>
          <a:p>
            <a:r>
              <a:rPr lang="en-GB" dirty="0"/>
              <a:t>VM connect to two subnets</a:t>
            </a:r>
          </a:p>
        </p:txBody>
      </p:sp>
      <p:sp>
        <p:nvSpPr>
          <p:cNvPr id="47" name="TextBox 46">
            <a:extLst>
              <a:ext uri="{FF2B5EF4-FFF2-40B4-BE49-F238E27FC236}">
                <a16:creationId xmlns:a16="http://schemas.microsoft.com/office/drawing/2014/main" id="{89F2D3A2-98AE-4EB1-B8D8-ACC87EE73053}"/>
              </a:ext>
            </a:extLst>
          </p:cNvPr>
          <p:cNvSpPr txBox="1"/>
          <p:nvPr/>
        </p:nvSpPr>
        <p:spPr>
          <a:xfrm rot="16200000">
            <a:off x="3854049" y="3895503"/>
            <a:ext cx="659155" cy="369332"/>
          </a:xfrm>
          <a:prstGeom prst="rect">
            <a:avLst/>
          </a:prstGeom>
          <a:noFill/>
        </p:spPr>
        <p:txBody>
          <a:bodyPr wrap="none" rtlCol="0">
            <a:spAutoFit/>
          </a:bodyPr>
          <a:lstStyle/>
          <a:p>
            <a:r>
              <a:rPr lang="en-GB" dirty="0" err="1">
                <a:solidFill>
                  <a:schemeClr val="bg1"/>
                </a:solidFill>
              </a:rPr>
              <a:t>vNet</a:t>
            </a:r>
            <a:endParaRPr lang="en-GB" dirty="0">
              <a:solidFill>
                <a:schemeClr val="bg1"/>
              </a:solidFill>
            </a:endParaRPr>
          </a:p>
        </p:txBody>
      </p:sp>
    </p:spTree>
    <p:extLst>
      <p:ext uri="{BB962C8B-B14F-4D97-AF65-F5344CB8AC3E}">
        <p14:creationId xmlns:p14="http://schemas.microsoft.com/office/powerpoint/2010/main" val="24116655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D1AE9-5C5D-4C21-AAAE-3C7C91D01034}"/>
              </a:ext>
            </a:extLst>
          </p:cNvPr>
          <p:cNvSpPr>
            <a:spLocks noGrp="1"/>
          </p:cNvSpPr>
          <p:nvPr>
            <p:ph type="title"/>
          </p:nvPr>
        </p:nvSpPr>
        <p:spPr/>
        <p:txBody>
          <a:bodyPr/>
          <a:lstStyle/>
          <a:p>
            <a:r>
              <a:rPr lang="en-GB" dirty="0"/>
              <a:t>Public vs Private IP Addresses</a:t>
            </a:r>
          </a:p>
        </p:txBody>
      </p:sp>
      <p:sp>
        <p:nvSpPr>
          <p:cNvPr id="3" name="Content Placeholder 2">
            <a:extLst>
              <a:ext uri="{FF2B5EF4-FFF2-40B4-BE49-F238E27FC236}">
                <a16:creationId xmlns:a16="http://schemas.microsoft.com/office/drawing/2014/main" id="{9CAEFBB2-60CB-4C54-9D5C-5E3D6EE51D14}"/>
              </a:ext>
            </a:extLst>
          </p:cNvPr>
          <p:cNvSpPr>
            <a:spLocks noGrp="1"/>
          </p:cNvSpPr>
          <p:nvPr>
            <p:ph idx="1"/>
          </p:nvPr>
        </p:nvSpPr>
        <p:spPr>
          <a:xfrm>
            <a:off x="172872" y="945260"/>
            <a:ext cx="6378053" cy="3342579"/>
          </a:xfrm>
        </p:spPr>
        <p:txBody>
          <a:bodyPr/>
          <a:lstStyle/>
          <a:p>
            <a:r>
              <a:rPr lang="en-GB" b="1" dirty="0"/>
              <a:t>Public IP addresses</a:t>
            </a:r>
            <a:r>
              <a:rPr lang="en-GB" dirty="0"/>
              <a:t> - Used to communicate inbound and outbound with the Internet and other Azure resources </a:t>
            </a:r>
            <a:r>
              <a:rPr lang="en-GB" u="sng" dirty="0"/>
              <a:t>not connected to a virtual network</a:t>
            </a:r>
            <a:r>
              <a:rPr lang="en-GB" dirty="0"/>
              <a:t>. </a:t>
            </a:r>
          </a:p>
          <a:p>
            <a:pPr lvl="1">
              <a:buFont typeface="Wingdings" panose="05000000000000000000" pitchFamily="2" charset="2"/>
              <a:buChar char="v"/>
            </a:pPr>
            <a:r>
              <a:rPr lang="en-GB" dirty="0">
                <a:solidFill>
                  <a:srgbClr val="FF0000"/>
                </a:solidFill>
              </a:rPr>
              <a:t>There is a nominal charge for public IPs</a:t>
            </a:r>
          </a:p>
          <a:p>
            <a:r>
              <a:rPr lang="en-GB" b="1" dirty="0"/>
              <a:t>Private IP addresses</a:t>
            </a:r>
            <a:r>
              <a:rPr lang="en-GB" dirty="0"/>
              <a:t> - Used for communication within a virtual network and your on-premises network. </a:t>
            </a:r>
          </a:p>
          <a:p>
            <a:endParaRPr lang="en-GB" dirty="0"/>
          </a:p>
          <a:p>
            <a:r>
              <a:rPr lang="en-GB" dirty="0"/>
              <a:t>A VM can have both (actually by default a public and private IP address are created for each VM)</a:t>
            </a:r>
          </a:p>
        </p:txBody>
      </p:sp>
      <p:sp>
        <p:nvSpPr>
          <p:cNvPr id="4" name="Footer Placeholder 3">
            <a:extLst>
              <a:ext uri="{FF2B5EF4-FFF2-40B4-BE49-F238E27FC236}">
                <a16:creationId xmlns:a16="http://schemas.microsoft.com/office/drawing/2014/main" id="{76558B55-5C48-4196-9091-87EF1D438F55}"/>
              </a:ext>
            </a:extLst>
          </p:cNvPr>
          <p:cNvSpPr>
            <a:spLocks noGrp="1"/>
          </p:cNvSpPr>
          <p:nvPr>
            <p:ph type="ftr" sz="quarter" idx="10"/>
          </p:nvPr>
        </p:nvSpPr>
        <p:spPr/>
        <p:txBody>
          <a:bodyPr/>
          <a:lstStyle/>
          <a:p>
            <a:pPr>
              <a:defRPr/>
            </a:pPr>
            <a:r>
              <a:rPr lang="en-US" altLang="en-US"/>
              <a:t>WEB</a:t>
            </a:r>
            <a:endParaRPr lang="en-US" altLang="en-US" dirty="0"/>
          </a:p>
        </p:txBody>
      </p:sp>
      <p:sp>
        <p:nvSpPr>
          <p:cNvPr id="30" name="TextBox 29">
            <a:extLst>
              <a:ext uri="{FF2B5EF4-FFF2-40B4-BE49-F238E27FC236}">
                <a16:creationId xmlns:a16="http://schemas.microsoft.com/office/drawing/2014/main" id="{30D93603-EEF1-4093-9952-F9754AB702E6}"/>
              </a:ext>
            </a:extLst>
          </p:cNvPr>
          <p:cNvSpPr txBox="1"/>
          <p:nvPr/>
        </p:nvSpPr>
        <p:spPr>
          <a:xfrm flipH="1">
            <a:off x="6596416" y="945260"/>
            <a:ext cx="2429443" cy="3139321"/>
          </a:xfrm>
          <a:prstGeom prst="rect">
            <a:avLst/>
          </a:prstGeom>
          <a:solidFill>
            <a:schemeClr val="bg1"/>
          </a:solidFill>
          <a:ln>
            <a:solidFill>
              <a:srgbClr val="FF0000"/>
            </a:solidFill>
          </a:ln>
        </p:spPr>
        <p:txBody>
          <a:bodyPr wrap="square" rtlCol="0">
            <a:spAutoFit/>
          </a:bodyPr>
          <a:lstStyle/>
          <a:p>
            <a:r>
              <a:rPr lang="en-GB" dirty="0"/>
              <a:t>Note: </a:t>
            </a:r>
          </a:p>
          <a:p>
            <a:r>
              <a:rPr lang="en-GB" dirty="0"/>
              <a:t>The VM, NIC and Public IP are all separate Azure resources that can be  “linked” but exist independently of each other. For example, you can delete a VM but the NIC will still exist.</a:t>
            </a:r>
          </a:p>
        </p:txBody>
      </p:sp>
      <p:grpSp>
        <p:nvGrpSpPr>
          <p:cNvPr id="42" name="Group 41">
            <a:extLst>
              <a:ext uri="{FF2B5EF4-FFF2-40B4-BE49-F238E27FC236}">
                <a16:creationId xmlns:a16="http://schemas.microsoft.com/office/drawing/2014/main" id="{987BF3AD-9290-411F-AC95-34B072768B2F}"/>
              </a:ext>
            </a:extLst>
          </p:cNvPr>
          <p:cNvGrpSpPr/>
          <p:nvPr/>
        </p:nvGrpSpPr>
        <p:grpSpPr>
          <a:xfrm>
            <a:off x="587817" y="4408336"/>
            <a:ext cx="5598205" cy="2302838"/>
            <a:chOff x="1037230" y="4466452"/>
            <a:chExt cx="5598205" cy="2302838"/>
          </a:xfrm>
        </p:grpSpPr>
        <p:sp>
          <p:nvSpPr>
            <p:cNvPr id="41" name="Rectangle 40">
              <a:extLst>
                <a:ext uri="{FF2B5EF4-FFF2-40B4-BE49-F238E27FC236}">
                  <a16:creationId xmlns:a16="http://schemas.microsoft.com/office/drawing/2014/main" id="{DE106F0D-292C-49AB-B363-676319A34D1E}"/>
                </a:ext>
              </a:extLst>
            </p:cNvPr>
            <p:cNvSpPr/>
            <p:nvPr/>
          </p:nvSpPr>
          <p:spPr bwMode="auto">
            <a:xfrm>
              <a:off x="1037230" y="4466452"/>
              <a:ext cx="5598205" cy="2302838"/>
            </a:xfrm>
            <a:prstGeom prst="rect">
              <a:avLst/>
            </a:prstGeom>
            <a:solidFill>
              <a:schemeClr val="bg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pic>
          <p:nvPicPr>
            <p:cNvPr id="6" name="Graphic 5" descr="Monitor with solid fill">
              <a:extLst>
                <a:ext uri="{FF2B5EF4-FFF2-40B4-BE49-F238E27FC236}">
                  <a16:creationId xmlns:a16="http://schemas.microsoft.com/office/drawing/2014/main" id="{F916CA38-6A04-4F2C-B021-AFF5D28C1F0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683829" y="5079948"/>
              <a:ext cx="622353" cy="622353"/>
            </a:xfrm>
            <a:prstGeom prst="rect">
              <a:avLst/>
            </a:prstGeom>
          </p:spPr>
        </p:pic>
        <p:pic>
          <p:nvPicPr>
            <p:cNvPr id="7" name="Graphic 6" descr="Monitor with solid fill">
              <a:extLst>
                <a:ext uri="{FF2B5EF4-FFF2-40B4-BE49-F238E27FC236}">
                  <a16:creationId xmlns:a16="http://schemas.microsoft.com/office/drawing/2014/main" id="{686552B4-A6C7-4527-85D8-E5EFAF4532F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032731" y="5079947"/>
              <a:ext cx="622353" cy="622353"/>
            </a:xfrm>
            <a:prstGeom prst="rect">
              <a:avLst/>
            </a:prstGeom>
          </p:spPr>
        </p:pic>
        <p:cxnSp>
          <p:nvCxnSpPr>
            <p:cNvPr id="9" name="Straight Connector 8">
              <a:extLst>
                <a:ext uri="{FF2B5EF4-FFF2-40B4-BE49-F238E27FC236}">
                  <a16:creationId xmlns:a16="http://schemas.microsoft.com/office/drawing/2014/main" id="{217B6B20-7FE9-4438-9FF1-AA313975A972}"/>
                </a:ext>
              </a:extLst>
            </p:cNvPr>
            <p:cNvCxnSpPr/>
            <p:nvPr/>
          </p:nvCxnSpPr>
          <p:spPr bwMode="auto">
            <a:xfrm>
              <a:off x="2133600" y="6528791"/>
              <a:ext cx="4107517" cy="0"/>
            </a:xfrm>
            <a:prstGeom prst="line">
              <a:avLst/>
            </a:prstGeom>
            <a:solidFill>
              <a:schemeClr val="accent1"/>
            </a:solidFill>
            <a:ln w="762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1" name="Straight Connector 10">
              <a:extLst>
                <a:ext uri="{FF2B5EF4-FFF2-40B4-BE49-F238E27FC236}">
                  <a16:creationId xmlns:a16="http://schemas.microsoft.com/office/drawing/2014/main" id="{F96CBB08-1E6F-4F1A-998B-E4702420F526}"/>
                </a:ext>
              </a:extLst>
            </p:cNvPr>
            <p:cNvCxnSpPr>
              <a:stCxn id="6" idx="2"/>
            </p:cNvCxnSpPr>
            <p:nvPr/>
          </p:nvCxnSpPr>
          <p:spPr bwMode="auto">
            <a:xfrm>
              <a:off x="3995006" y="5702301"/>
              <a:ext cx="0" cy="826490"/>
            </a:xfrm>
            <a:prstGeom prst="line">
              <a:avLst/>
            </a:prstGeom>
            <a:solidFill>
              <a:schemeClr val="accent1"/>
            </a:solidFill>
            <a:ln w="381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 name="Straight Connector 12">
              <a:extLst>
                <a:ext uri="{FF2B5EF4-FFF2-40B4-BE49-F238E27FC236}">
                  <a16:creationId xmlns:a16="http://schemas.microsoft.com/office/drawing/2014/main" id="{344C9A0C-B4FA-42F4-849C-1645CEE93C6E}"/>
                </a:ext>
              </a:extLst>
            </p:cNvPr>
            <p:cNvCxnSpPr>
              <a:stCxn id="7" idx="2"/>
            </p:cNvCxnSpPr>
            <p:nvPr/>
          </p:nvCxnSpPr>
          <p:spPr bwMode="auto">
            <a:xfrm>
              <a:off x="5343908" y="5702300"/>
              <a:ext cx="0" cy="877448"/>
            </a:xfrm>
            <a:prstGeom prst="line">
              <a:avLst/>
            </a:prstGeom>
            <a:solidFill>
              <a:schemeClr val="accent1"/>
            </a:solidFill>
            <a:ln w="381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4" name="Cloud 13">
              <a:extLst>
                <a:ext uri="{FF2B5EF4-FFF2-40B4-BE49-F238E27FC236}">
                  <a16:creationId xmlns:a16="http://schemas.microsoft.com/office/drawing/2014/main" id="{A70D57ED-809D-413F-9948-4AF720BB5414}"/>
                </a:ext>
              </a:extLst>
            </p:cNvPr>
            <p:cNvSpPr/>
            <p:nvPr/>
          </p:nvSpPr>
          <p:spPr bwMode="auto">
            <a:xfrm>
              <a:off x="1096371" y="4813110"/>
              <a:ext cx="1246496" cy="823415"/>
            </a:xfrm>
            <a:prstGeom prst="cloud">
              <a:avLst/>
            </a:prstGeom>
            <a:solidFill>
              <a:schemeClr val="bg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Internet</a:t>
              </a:r>
            </a:p>
          </p:txBody>
        </p:sp>
        <p:cxnSp>
          <p:nvCxnSpPr>
            <p:cNvPr id="16" name="Connector: Elbow 15">
              <a:extLst>
                <a:ext uri="{FF2B5EF4-FFF2-40B4-BE49-F238E27FC236}">
                  <a16:creationId xmlns:a16="http://schemas.microsoft.com/office/drawing/2014/main" id="{500F0346-A70E-4C90-92B4-CF216CD7AEDF}"/>
                </a:ext>
              </a:extLst>
            </p:cNvPr>
            <p:cNvCxnSpPr>
              <a:stCxn id="31" idx="1"/>
              <a:endCxn id="14" idx="0"/>
            </p:cNvCxnSpPr>
            <p:nvPr/>
          </p:nvCxnSpPr>
          <p:spPr bwMode="auto">
            <a:xfrm rot="10800000">
              <a:off x="2341829" y="5224819"/>
              <a:ext cx="1395697" cy="597979"/>
            </a:xfrm>
            <a:prstGeom prst="bentConnector3">
              <a:avLst>
                <a:gd name="adj1" fmla="val 24250"/>
              </a:avLst>
            </a:prstGeom>
            <a:solidFill>
              <a:schemeClr val="accent1"/>
            </a:solidFill>
            <a:ln w="38100" cap="flat" cmpd="sng" algn="ctr">
              <a:solidFill>
                <a:schemeClr val="tx1"/>
              </a:solidFill>
              <a:prstDash val="solid"/>
              <a:round/>
              <a:headEnd type="arrow"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8" name="Connector: Elbow 17">
              <a:extLst>
                <a:ext uri="{FF2B5EF4-FFF2-40B4-BE49-F238E27FC236}">
                  <a16:creationId xmlns:a16="http://schemas.microsoft.com/office/drawing/2014/main" id="{B59F026C-0195-4C44-A936-BE8523218D63}"/>
                </a:ext>
              </a:extLst>
            </p:cNvPr>
            <p:cNvCxnSpPr>
              <a:stCxn id="32" idx="1"/>
            </p:cNvCxnSpPr>
            <p:nvPr/>
          </p:nvCxnSpPr>
          <p:spPr bwMode="auto">
            <a:xfrm rot="10800000">
              <a:off x="2238233" y="4958690"/>
              <a:ext cx="2848194" cy="871159"/>
            </a:xfrm>
            <a:prstGeom prst="bentConnector3">
              <a:avLst>
                <a:gd name="adj1" fmla="val 13743"/>
              </a:avLst>
            </a:prstGeom>
            <a:solidFill>
              <a:schemeClr val="accent1"/>
            </a:solidFill>
            <a:ln w="38100" cap="flat" cmpd="sng" algn="ctr">
              <a:solidFill>
                <a:schemeClr val="tx1"/>
              </a:solidFill>
              <a:prstDash val="solid"/>
              <a:round/>
              <a:headEnd type="arrow"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0" name="Oval 19">
              <a:extLst>
                <a:ext uri="{FF2B5EF4-FFF2-40B4-BE49-F238E27FC236}">
                  <a16:creationId xmlns:a16="http://schemas.microsoft.com/office/drawing/2014/main" id="{A7CB3B30-362C-4466-8AD6-ACC8E457D4D9}"/>
                </a:ext>
              </a:extLst>
            </p:cNvPr>
            <p:cNvSpPr/>
            <p:nvPr/>
          </p:nvSpPr>
          <p:spPr bwMode="auto">
            <a:xfrm>
              <a:off x="3133918" y="4839364"/>
              <a:ext cx="238646" cy="238646"/>
            </a:xfrm>
            <a:prstGeom prst="ellipse">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21" name="Oval 20">
              <a:extLst>
                <a:ext uri="{FF2B5EF4-FFF2-40B4-BE49-F238E27FC236}">
                  <a16:creationId xmlns:a16="http://schemas.microsoft.com/office/drawing/2014/main" id="{454DFA1E-CD96-46C1-AB94-D92E57B9CFB0}"/>
                </a:ext>
              </a:extLst>
            </p:cNvPr>
            <p:cNvSpPr/>
            <p:nvPr/>
          </p:nvSpPr>
          <p:spPr bwMode="auto">
            <a:xfrm>
              <a:off x="2637151" y="5105494"/>
              <a:ext cx="238646" cy="238646"/>
            </a:xfrm>
            <a:prstGeom prst="ellipse">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22" name="Oval 21">
              <a:extLst>
                <a:ext uri="{FF2B5EF4-FFF2-40B4-BE49-F238E27FC236}">
                  <a16:creationId xmlns:a16="http://schemas.microsoft.com/office/drawing/2014/main" id="{6B91C01F-C084-454E-B934-7113110F9091}"/>
                </a:ext>
              </a:extLst>
            </p:cNvPr>
            <p:cNvSpPr/>
            <p:nvPr/>
          </p:nvSpPr>
          <p:spPr bwMode="auto">
            <a:xfrm>
              <a:off x="3883711" y="6102590"/>
              <a:ext cx="238646" cy="238646"/>
            </a:xfrm>
            <a:prstGeom prst="ellipse">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25" name="Oval 24">
              <a:extLst>
                <a:ext uri="{FF2B5EF4-FFF2-40B4-BE49-F238E27FC236}">
                  <a16:creationId xmlns:a16="http://schemas.microsoft.com/office/drawing/2014/main" id="{50708BA6-1D61-4FE6-A7D1-8CFB92151CD5}"/>
                </a:ext>
              </a:extLst>
            </p:cNvPr>
            <p:cNvSpPr/>
            <p:nvPr/>
          </p:nvSpPr>
          <p:spPr bwMode="auto">
            <a:xfrm>
              <a:off x="5224584" y="6102590"/>
              <a:ext cx="238646" cy="238646"/>
            </a:xfrm>
            <a:prstGeom prst="ellipse">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26" name="TextBox 25">
              <a:extLst>
                <a:ext uri="{FF2B5EF4-FFF2-40B4-BE49-F238E27FC236}">
                  <a16:creationId xmlns:a16="http://schemas.microsoft.com/office/drawing/2014/main" id="{A4EB52C8-B8D6-40F6-AE46-010CE2C8CA10}"/>
                </a:ext>
              </a:extLst>
            </p:cNvPr>
            <p:cNvSpPr txBox="1"/>
            <p:nvPr/>
          </p:nvSpPr>
          <p:spPr>
            <a:xfrm>
              <a:off x="3211010" y="4521633"/>
              <a:ext cx="1095172" cy="369332"/>
            </a:xfrm>
            <a:prstGeom prst="rect">
              <a:avLst/>
            </a:prstGeom>
            <a:noFill/>
          </p:spPr>
          <p:txBody>
            <a:bodyPr wrap="none" rtlCol="0">
              <a:spAutoFit/>
            </a:bodyPr>
            <a:lstStyle/>
            <a:p>
              <a:r>
                <a:rPr lang="en-GB" dirty="0"/>
                <a:t>Public IP</a:t>
              </a:r>
            </a:p>
          </p:txBody>
        </p:sp>
        <p:sp>
          <p:nvSpPr>
            <p:cNvPr id="27" name="TextBox 26">
              <a:extLst>
                <a:ext uri="{FF2B5EF4-FFF2-40B4-BE49-F238E27FC236}">
                  <a16:creationId xmlns:a16="http://schemas.microsoft.com/office/drawing/2014/main" id="{AD43C652-548C-4336-BBA7-1BA5470DA763}"/>
                </a:ext>
              </a:extLst>
            </p:cNvPr>
            <p:cNvSpPr txBox="1"/>
            <p:nvPr/>
          </p:nvSpPr>
          <p:spPr>
            <a:xfrm>
              <a:off x="2285420" y="5347733"/>
              <a:ext cx="1095172" cy="369332"/>
            </a:xfrm>
            <a:prstGeom prst="rect">
              <a:avLst/>
            </a:prstGeom>
            <a:noFill/>
          </p:spPr>
          <p:txBody>
            <a:bodyPr wrap="none" rtlCol="0">
              <a:spAutoFit/>
            </a:bodyPr>
            <a:lstStyle/>
            <a:p>
              <a:r>
                <a:rPr lang="en-GB" dirty="0"/>
                <a:t>Public IP</a:t>
              </a:r>
            </a:p>
          </p:txBody>
        </p:sp>
        <p:sp>
          <p:nvSpPr>
            <p:cNvPr id="28" name="TextBox 27">
              <a:extLst>
                <a:ext uri="{FF2B5EF4-FFF2-40B4-BE49-F238E27FC236}">
                  <a16:creationId xmlns:a16="http://schemas.microsoft.com/office/drawing/2014/main" id="{F5716D44-CDBB-403D-BE02-79AABAF3B9F2}"/>
                </a:ext>
              </a:extLst>
            </p:cNvPr>
            <p:cNvSpPr txBox="1"/>
            <p:nvPr/>
          </p:nvSpPr>
          <p:spPr>
            <a:xfrm>
              <a:off x="2788539" y="6026907"/>
              <a:ext cx="1184940" cy="369332"/>
            </a:xfrm>
            <a:prstGeom prst="rect">
              <a:avLst/>
            </a:prstGeom>
            <a:noFill/>
          </p:spPr>
          <p:txBody>
            <a:bodyPr wrap="none" rtlCol="0">
              <a:spAutoFit/>
            </a:bodyPr>
            <a:lstStyle/>
            <a:p>
              <a:r>
                <a:rPr lang="en-GB" dirty="0"/>
                <a:t>Private IP</a:t>
              </a:r>
            </a:p>
          </p:txBody>
        </p:sp>
        <p:sp>
          <p:nvSpPr>
            <p:cNvPr id="29" name="TextBox 28">
              <a:extLst>
                <a:ext uri="{FF2B5EF4-FFF2-40B4-BE49-F238E27FC236}">
                  <a16:creationId xmlns:a16="http://schemas.microsoft.com/office/drawing/2014/main" id="{7AD074C2-AB40-4C13-BD79-509A6B09E5A5}"/>
                </a:ext>
              </a:extLst>
            </p:cNvPr>
            <p:cNvSpPr txBox="1"/>
            <p:nvPr/>
          </p:nvSpPr>
          <p:spPr>
            <a:xfrm>
              <a:off x="5450495" y="6033296"/>
              <a:ext cx="1184940" cy="369332"/>
            </a:xfrm>
            <a:prstGeom prst="rect">
              <a:avLst/>
            </a:prstGeom>
            <a:noFill/>
          </p:spPr>
          <p:txBody>
            <a:bodyPr wrap="none" rtlCol="0">
              <a:spAutoFit/>
            </a:bodyPr>
            <a:lstStyle/>
            <a:p>
              <a:r>
                <a:rPr lang="en-GB" dirty="0"/>
                <a:t>Private IP</a:t>
              </a:r>
            </a:p>
          </p:txBody>
        </p:sp>
        <p:sp>
          <p:nvSpPr>
            <p:cNvPr id="31" name="Rectangle 30">
              <a:extLst>
                <a:ext uri="{FF2B5EF4-FFF2-40B4-BE49-F238E27FC236}">
                  <a16:creationId xmlns:a16="http://schemas.microsoft.com/office/drawing/2014/main" id="{1BCEE8C5-BB70-4694-B3ED-04FE0B15D22F}"/>
                </a:ext>
              </a:extLst>
            </p:cNvPr>
            <p:cNvSpPr/>
            <p:nvPr/>
          </p:nvSpPr>
          <p:spPr bwMode="auto">
            <a:xfrm>
              <a:off x="3737525" y="5676962"/>
              <a:ext cx="568657" cy="291669"/>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bg1"/>
                  </a:solidFill>
                  <a:effectLst/>
                  <a:latin typeface="Helvetica" panose="020B0604020202020204" pitchFamily="34" charset="0"/>
                </a:rPr>
                <a:t>NIC</a:t>
              </a:r>
            </a:p>
          </p:txBody>
        </p:sp>
        <p:sp>
          <p:nvSpPr>
            <p:cNvPr id="32" name="Rectangle 31">
              <a:extLst>
                <a:ext uri="{FF2B5EF4-FFF2-40B4-BE49-F238E27FC236}">
                  <a16:creationId xmlns:a16="http://schemas.microsoft.com/office/drawing/2014/main" id="{8611855B-77C2-47F1-BD98-9F51588A7BDC}"/>
                </a:ext>
              </a:extLst>
            </p:cNvPr>
            <p:cNvSpPr/>
            <p:nvPr/>
          </p:nvSpPr>
          <p:spPr bwMode="auto">
            <a:xfrm>
              <a:off x="5086427" y="5684013"/>
              <a:ext cx="568657" cy="291669"/>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bg1"/>
                  </a:solidFill>
                  <a:effectLst/>
                  <a:latin typeface="Helvetica" panose="020B0604020202020204" pitchFamily="34" charset="0"/>
                </a:rPr>
                <a:t>NIC</a:t>
              </a:r>
            </a:p>
          </p:txBody>
        </p:sp>
        <p:sp>
          <p:nvSpPr>
            <p:cNvPr id="40" name="TextBox 39">
              <a:extLst>
                <a:ext uri="{FF2B5EF4-FFF2-40B4-BE49-F238E27FC236}">
                  <a16:creationId xmlns:a16="http://schemas.microsoft.com/office/drawing/2014/main" id="{48338491-48B4-4E8C-BBFF-D9FFB43BCA17}"/>
                </a:ext>
              </a:extLst>
            </p:cNvPr>
            <p:cNvSpPr txBox="1"/>
            <p:nvPr/>
          </p:nvSpPr>
          <p:spPr>
            <a:xfrm>
              <a:off x="2049918" y="6165850"/>
              <a:ext cx="659155" cy="369332"/>
            </a:xfrm>
            <a:prstGeom prst="rect">
              <a:avLst/>
            </a:prstGeom>
            <a:noFill/>
          </p:spPr>
          <p:txBody>
            <a:bodyPr wrap="none" rtlCol="0">
              <a:spAutoFit/>
            </a:bodyPr>
            <a:lstStyle/>
            <a:p>
              <a:r>
                <a:rPr lang="en-GB" dirty="0" err="1"/>
                <a:t>vNet</a:t>
              </a:r>
              <a:endParaRPr lang="en-GB" dirty="0"/>
            </a:p>
          </p:txBody>
        </p:sp>
      </p:grpSp>
    </p:spTree>
    <p:extLst>
      <p:ext uri="{BB962C8B-B14F-4D97-AF65-F5344CB8AC3E}">
        <p14:creationId xmlns:p14="http://schemas.microsoft.com/office/powerpoint/2010/main" val="302272667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1FF0E-8C2F-4342-B6D3-0AB2CA52A0AE}"/>
              </a:ext>
            </a:extLst>
          </p:cNvPr>
          <p:cNvSpPr>
            <a:spLocks noGrp="1"/>
          </p:cNvSpPr>
          <p:nvPr>
            <p:ph type="title"/>
          </p:nvPr>
        </p:nvSpPr>
        <p:spPr/>
        <p:txBody>
          <a:bodyPr/>
          <a:lstStyle/>
          <a:p>
            <a:r>
              <a:rPr lang="en-GB" dirty="0"/>
              <a:t>Network Security Groups</a:t>
            </a:r>
          </a:p>
        </p:txBody>
      </p:sp>
      <p:sp>
        <p:nvSpPr>
          <p:cNvPr id="3" name="Content Placeholder 2">
            <a:extLst>
              <a:ext uri="{FF2B5EF4-FFF2-40B4-BE49-F238E27FC236}">
                <a16:creationId xmlns:a16="http://schemas.microsoft.com/office/drawing/2014/main" id="{180A3D4E-017B-423E-A819-09F432734673}"/>
              </a:ext>
            </a:extLst>
          </p:cNvPr>
          <p:cNvSpPr>
            <a:spLocks noGrp="1"/>
          </p:cNvSpPr>
          <p:nvPr>
            <p:ph idx="1"/>
          </p:nvPr>
        </p:nvSpPr>
        <p:spPr>
          <a:xfrm>
            <a:off x="1047750" y="1610435"/>
            <a:ext cx="7029450" cy="4228389"/>
          </a:xfrm>
        </p:spPr>
        <p:txBody>
          <a:bodyPr/>
          <a:lstStyle/>
          <a:p>
            <a:r>
              <a:rPr lang="en-GB" dirty="0"/>
              <a:t>Group contains list of related rules that are all applied to a NIC or subnet together</a:t>
            </a:r>
          </a:p>
          <a:p>
            <a:pPr lvl="1"/>
            <a:r>
              <a:rPr lang="en-GB" dirty="0"/>
              <a:t>Apply to NIC to control access to/from a specific VM</a:t>
            </a:r>
          </a:p>
          <a:p>
            <a:pPr lvl="1"/>
            <a:r>
              <a:rPr lang="en-GB" dirty="0"/>
              <a:t>Apply to subnet to control access to/from a number VMs on the same subnet </a:t>
            </a:r>
          </a:p>
          <a:p>
            <a:endParaRPr lang="en-GB" dirty="0"/>
          </a:p>
          <a:p>
            <a:r>
              <a:rPr lang="en-GB" dirty="0"/>
              <a:t>Network Security Group Rule</a:t>
            </a:r>
          </a:p>
          <a:p>
            <a:pPr lvl="1"/>
            <a:r>
              <a:rPr lang="en-GB" dirty="0"/>
              <a:t>Defines the input/output traffic that should be allowed or denied</a:t>
            </a:r>
          </a:p>
          <a:p>
            <a:pPr lvl="1"/>
            <a:endParaRPr lang="en-GB" dirty="0"/>
          </a:p>
        </p:txBody>
      </p:sp>
      <p:sp>
        <p:nvSpPr>
          <p:cNvPr id="4" name="Footer Placeholder 3">
            <a:extLst>
              <a:ext uri="{FF2B5EF4-FFF2-40B4-BE49-F238E27FC236}">
                <a16:creationId xmlns:a16="http://schemas.microsoft.com/office/drawing/2014/main" id="{C659D6A2-F924-4886-9B20-EABC06C6E400}"/>
              </a:ext>
            </a:extLst>
          </p:cNvPr>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194692741"/>
      </p:ext>
    </p:extLst>
  </p:cSld>
  <p:clrMapOvr>
    <a:masterClrMapping/>
  </p:clrMapOvr>
</p:sld>
</file>

<file path=ppt/theme/theme1.xml><?xml version="1.0" encoding="utf-8"?>
<a:theme xmlns:a="http://schemas.openxmlformats.org/drawingml/2006/main" name="os-slides">
  <a:themeElements>
    <a:clrScheme name="">
      <a:dk1>
        <a:srgbClr val="660066"/>
      </a:dk1>
      <a:lt1>
        <a:srgbClr val="FFFFFF"/>
      </a:lt1>
      <a:dk2>
        <a:srgbClr val="006600"/>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fontScheme name="os-slides">
      <a:majorFont>
        <a:latin typeface="Helvetica"/>
        <a:ea typeface=""/>
        <a:cs typeface=""/>
      </a:majorFont>
      <a:minorFont>
        <a:latin typeface="Helvetic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lnDef>
  </a:objectDefaults>
  <a:extraClrSchemeLst>
    <a:extraClrScheme>
      <a:clrScheme name="os-slides 1">
        <a:dk1>
          <a:srgbClr val="000000"/>
        </a:dk1>
        <a:lt1>
          <a:srgbClr val="FFFFFF"/>
        </a:lt1>
        <a:dk2>
          <a:srgbClr val="6600CC"/>
        </a:dk2>
        <a:lt2>
          <a:srgbClr val="CCECFF"/>
        </a:lt2>
        <a:accent1>
          <a:srgbClr val="00FFCC"/>
        </a:accent1>
        <a:accent2>
          <a:srgbClr val="9933FF"/>
        </a:accent2>
        <a:accent3>
          <a:srgbClr val="B8AAE2"/>
        </a:accent3>
        <a:accent4>
          <a:srgbClr val="DADADA"/>
        </a:accent4>
        <a:accent5>
          <a:srgbClr val="AAFFE2"/>
        </a:accent5>
        <a:accent6>
          <a:srgbClr val="8A2DE7"/>
        </a:accent6>
        <a:hlink>
          <a:srgbClr val="660066"/>
        </a:hlink>
        <a:folHlink>
          <a:srgbClr val="006699"/>
        </a:folHlink>
      </a:clrScheme>
      <a:clrMap bg1="dk2" tx1="lt1" bg2="dk1" tx2="lt2" accent1="accent1" accent2="accent2" accent3="accent3" accent4="accent4" accent5="accent5" accent6="accent6" hlink="hlink" folHlink="folHlink"/>
    </a:extraClrScheme>
    <a:extraClrScheme>
      <a:clrScheme name="os-slides 2">
        <a:dk1>
          <a:srgbClr val="660066"/>
        </a:dk1>
        <a:lt1>
          <a:srgbClr val="FFFFFF"/>
        </a:lt1>
        <a:dk2>
          <a:srgbClr val="FF00FF"/>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clrMap bg1="lt1" tx1="dk1" bg2="lt2" tx2="dk2" accent1="accent1" accent2="accent2" accent3="accent3" accent4="accent4" accent5="accent5" accent6="accent6" hlink="hlink" folHlink="folHlink"/>
    </a:extraClrScheme>
    <a:extraClrScheme>
      <a:clrScheme name="os-slides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s-slides 4">
        <a:dk1>
          <a:srgbClr val="000000"/>
        </a:dk1>
        <a:lt1>
          <a:srgbClr val="FFFFFF"/>
        </a:lt1>
        <a:dk2>
          <a:srgbClr val="CC0099"/>
        </a:dk2>
        <a:lt2>
          <a:srgbClr val="FFCCFF"/>
        </a:lt2>
        <a:accent1>
          <a:srgbClr val="00FF00"/>
        </a:accent1>
        <a:accent2>
          <a:srgbClr val="9933FF"/>
        </a:accent2>
        <a:accent3>
          <a:srgbClr val="E2AACA"/>
        </a:accent3>
        <a:accent4>
          <a:srgbClr val="DADADA"/>
        </a:accent4>
        <a:accent5>
          <a:srgbClr val="AAFFAA"/>
        </a:accent5>
        <a:accent6>
          <a:srgbClr val="8A2DE7"/>
        </a:accent6>
        <a:hlink>
          <a:srgbClr val="660066"/>
        </a:hlink>
        <a:folHlink>
          <a:srgbClr val="00660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
    <a:dk1>
      <a:srgbClr val="003300"/>
    </a:dk1>
    <a:lt1>
      <a:srgbClr val="FFFFFF"/>
    </a:lt1>
    <a:dk2>
      <a:srgbClr val="0000FF"/>
    </a:dk2>
    <a:lt2>
      <a:srgbClr val="FFCC99"/>
    </a:lt2>
    <a:accent1>
      <a:srgbClr val="99FF99"/>
    </a:accent1>
    <a:accent2>
      <a:srgbClr val="CC66FF"/>
    </a:accent2>
    <a:accent3>
      <a:srgbClr val="FFFFFF"/>
    </a:accent3>
    <a:accent4>
      <a:srgbClr val="002A00"/>
    </a:accent4>
    <a:accent5>
      <a:srgbClr val="CAFFCA"/>
    </a:accent5>
    <a:accent6>
      <a:srgbClr val="B95CE7"/>
    </a:accent6>
    <a:hlink>
      <a:srgbClr val="FF99CC"/>
    </a:hlink>
    <a:folHlink>
      <a:srgbClr val="006600"/>
    </a:folHlink>
  </a:clrScheme>
</a:themeOverride>
</file>

<file path=docProps/app.xml><?xml version="1.0" encoding="utf-8"?>
<Properties xmlns="http://schemas.openxmlformats.org/officeDocument/2006/extended-properties" xmlns:vt="http://schemas.openxmlformats.org/officeDocument/2006/docPropsVTypes">
  <Template>C:\apps\Microsoft Office\Templates\Presentations\os-slides.pot</Template>
  <TotalTime>74959</TotalTime>
  <Words>2685</Words>
  <Application>Microsoft Office PowerPoint</Application>
  <PresentationFormat>On-screen Show (4:3)</PresentationFormat>
  <Paragraphs>312</Paragraphs>
  <Slides>32</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32</vt:i4>
      </vt:variant>
    </vt:vector>
  </HeadingPairs>
  <TitlesOfParts>
    <vt:vector size="40" baseType="lpstr">
      <vt:lpstr>Helvetica-Narrow</vt:lpstr>
      <vt:lpstr>Monotype Sorts</vt:lpstr>
      <vt:lpstr>Arial</vt:lpstr>
      <vt:lpstr>Helvetica</vt:lpstr>
      <vt:lpstr>Impact</vt:lpstr>
      <vt:lpstr>Times New Roman</vt:lpstr>
      <vt:lpstr>Wingdings</vt:lpstr>
      <vt:lpstr>os-slides</vt:lpstr>
      <vt:lpstr>Azure Introduction</vt:lpstr>
      <vt:lpstr>Azure Account</vt:lpstr>
      <vt:lpstr>Reminder</vt:lpstr>
      <vt:lpstr>Azure Resource Management (ARM)</vt:lpstr>
      <vt:lpstr>Azure Resource Groups</vt:lpstr>
      <vt:lpstr>List Your Resource Groups</vt:lpstr>
      <vt:lpstr>Delete Resource Group</vt:lpstr>
      <vt:lpstr>Setup the Account Defaults (If you have already done this!!)</vt:lpstr>
      <vt:lpstr>Always Remember to Clean Up</vt:lpstr>
      <vt:lpstr>Azure Basics</vt:lpstr>
      <vt:lpstr>Azure Overview</vt:lpstr>
      <vt:lpstr>Further Reading: Azure Subscriptions</vt:lpstr>
      <vt:lpstr>Further Reading: Listing Subscriptions</vt:lpstr>
      <vt:lpstr>Azure Regions</vt:lpstr>
      <vt:lpstr>List locations (Regions)</vt:lpstr>
      <vt:lpstr>Region Pairs</vt:lpstr>
      <vt:lpstr>Availability Zone (AZ)</vt:lpstr>
      <vt:lpstr>Further Reading: Availability Zones</vt:lpstr>
      <vt:lpstr>Virtual Machine Creation</vt:lpstr>
      <vt:lpstr>Images</vt:lpstr>
      <vt:lpstr>Things you need to know!</vt:lpstr>
      <vt:lpstr>Compute Costs</vt:lpstr>
      <vt:lpstr>Availability</vt:lpstr>
      <vt:lpstr>VM Size</vt:lpstr>
      <vt:lpstr>VM Limit</vt:lpstr>
      <vt:lpstr>Exercise</vt:lpstr>
      <vt:lpstr>NOTE</vt:lpstr>
      <vt:lpstr>Virtual Networks (vNet)</vt:lpstr>
      <vt:lpstr>Subnet</vt:lpstr>
      <vt:lpstr>vNet and Subnets</vt:lpstr>
      <vt:lpstr>Public vs Private IP Addresses</vt:lpstr>
      <vt:lpstr>Network Security Groups</vt:lpstr>
    </vt:vector>
  </TitlesOfParts>
  <Company>SIHE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WAN Introduction</dc:title>
  <dc:creator>Michael Dacey</dc:creator>
  <cp:lastModifiedBy>Michael Dacey</cp:lastModifiedBy>
  <cp:revision>2288</cp:revision>
  <cp:lastPrinted>2001-06-14T13:58:17Z</cp:lastPrinted>
  <dcterms:created xsi:type="dcterms:W3CDTF">1999-06-25T18:38:26Z</dcterms:created>
  <dcterms:modified xsi:type="dcterms:W3CDTF">2022-10-06T14:03:59Z</dcterms:modified>
</cp:coreProperties>
</file>