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1" r:id="rId1"/>
  </p:sldMasterIdLst>
  <p:notesMasterIdLst>
    <p:notesMasterId r:id="rId124"/>
  </p:notesMasterIdLst>
  <p:sldIdLst>
    <p:sldId id="256" r:id="rId2"/>
    <p:sldId id="304" r:id="rId3"/>
    <p:sldId id="305" r:id="rId4"/>
    <p:sldId id="306" r:id="rId5"/>
    <p:sldId id="307" r:id="rId6"/>
    <p:sldId id="308" r:id="rId7"/>
    <p:sldId id="309" r:id="rId8"/>
    <p:sldId id="310" r:id="rId9"/>
    <p:sldId id="311" r:id="rId10"/>
    <p:sldId id="312" r:id="rId11"/>
    <p:sldId id="313" r:id="rId12"/>
    <p:sldId id="314" r:id="rId13"/>
    <p:sldId id="315" r:id="rId14"/>
    <p:sldId id="316" r:id="rId15"/>
    <p:sldId id="317" r:id="rId16"/>
    <p:sldId id="318" r:id="rId17"/>
    <p:sldId id="319" r:id="rId18"/>
    <p:sldId id="320" r:id="rId19"/>
    <p:sldId id="321" r:id="rId20"/>
    <p:sldId id="322" r:id="rId21"/>
    <p:sldId id="323" r:id="rId22"/>
    <p:sldId id="324" r:id="rId23"/>
    <p:sldId id="325" r:id="rId24"/>
    <p:sldId id="326" r:id="rId25"/>
    <p:sldId id="327" r:id="rId26"/>
    <p:sldId id="328" r:id="rId27"/>
    <p:sldId id="329" r:id="rId28"/>
    <p:sldId id="330" r:id="rId29"/>
    <p:sldId id="331" r:id="rId30"/>
    <p:sldId id="332" r:id="rId31"/>
    <p:sldId id="333" r:id="rId32"/>
    <p:sldId id="334" r:id="rId33"/>
    <p:sldId id="335" r:id="rId34"/>
    <p:sldId id="336" r:id="rId35"/>
    <p:sldId id="337" r:id="rId36"/>
    <p:sldId id="338" r:id="rId37"/>
    <p:sldId id="339" r:id="rId38"/>
    <p:sldId id="340" r:id="rId39"/>
    <p:sldId id="341" r:id="rId40"/>
    <p:sldId id="342" r:id="rId41"/>
    <p:sldId id="343" r:id="rId42"/>
    <p:sldId id="344" r:id="rId43"/>
    <p:sldId id="345" r:id="rId44"/>
    <p:sldId id="346" r:id="rId45"/>
    <p:sldId id="347" r:id="rId46"/>
    <p:sldId id="420" r:id="rId47"/>
    <p:sldId id="348" r:id="rId48"/>
    <p:sldId id="349" r:id="rId49"/>
    <p:sldId id="350" r:id="rId50"/>
    <p:sldId id="351" r:id="rId51"/>
    <p:sldId id="352" r:id="rId52"/>
    <p:sldId id="353" r:id="rId53"/>
    <p:sldId id="354" r:id="rId54"/>
    <p:sldId id="355" r:id="rId55"/>
    <p:sldId id="421" r:id="rId56"/>
    <p:sldId id="424" r:id="rId57"/>
    <p:sldId id="423" r:id="rId58"/>
    <p:sldId id="422" r:id="rId59"/>
    <p:sldId id="356" r:id="rId60"/>
    <p:sldId id="357" r:id="rId61"/>
    <p:sldId id="358" r:id="rId62"/>
    <p:sldId id="359" r:id="rId63"/>
    <p:sldId id="360" r:id="rId64"/>
    <p:sldId id="361" r:id="rId65"/>
    <p:sldId id="362" r:id="rId66"/>
    <p:sldId id="363" r:id="rId67"/>
    <p:sldId id="364" r:id="rId68"/>
    <p:sldId id="365" r:id="rId69"/>
    <p:sldId id="366" r:id="rId70"/>
    <p:sldId id="367" r:id="rId71"/>
    <p:sldId id="368" r:id="rId72"/>
    <p:sldId id="369" r:id="rId73"/>
    <p:sldId id="370" r:id="rId74"/>
    <p:sldId id="371" r:id="rId75"/>
    <p:sldId id="372" r:id="rId76"/>
    <p:sldId id="373" r:id="rId77"/>
    <p:sldId id="374" r:id="rId78"/>
    <p:sldId id="375" r:id="rId79"/>
    <p:sldId id="376" r:id="rId80"/>
    <p:sldId id="377" r:id="rId81"/>
    <p:sldId id="378" r:id="rId82"/>
    <p:sldId id="379" r:id="rId83"/>
    <p:sldId id="380" r:id="rId84"/>
    <p:sldId id="381" r:id="rId85"/>
    <p:sldId id="382" r:id="rId86"/>
    <p:sldId id="383" r:id="rId87"/>
    <p:sldId id="384" r:id="rId88"/>
    <p:sldId id="385" r:id="rId89"/>
    <p:sldId id="386" r:id="rId90"/>
    <p:sldId id="387" r:id="rId91"/>
    <p:sldId id="388" r:id="rId92"/>
    <p:sldId id="389" r:id="rId93"/>
    <p:sldId id="390" r:id="rId94"/>
    <p:sldId id="391" r:id="rId95"/>
    <p:sldId id="392" r:id="rId96"/>
    <p:sldId id="393" r:id="rId97"/>
    <p:sldId id="394" r:id="rId98"/>
    <p:sldId id="395" r:id="rId99"/>
    <p:sldId id="396" r:id="rId100"/>
    <p:sldId id="397" r:id="rId101"/>
    <p:sldId id="398" r:id="rId102"/>
    <p:sldId id="399" r:id="rId103"/>
    <p:sldId id="400" r:id="rId104"/>
    <p:sldId id="401" r:id="rId105"/>
    <p:sldId id="402" r:id="rId106"/>
    <p:sldId id="403" r:id="rId107"/>
    <p:sldId id="404" r:id="rId108"/>
    <p:sldId id="405" r:id="rId109"/>
    <p:sldId id="406" r:id="rId110"/>
    <p:sldId id="407" r:id="rId111"/>
    <p:sldId id="408" r:id="rId112"/>
    <p:sldId id="409" r:id="rId113"/>
    <p:sldId id="410" r:id="rId114"/>
    <p:sldId id="411" r:id="rId115"/>
    <p:sldId id="412" r:id="rId116"/>
    <p:sldId id="413" r:id="rId117"/>
    <p:sldId id="414" r:id="rId118"/>
    <p:sldId id="415" r:id="rId119"/>
    <p:sldId id="416" r:id="rId120"/>
    <p:sldId id="417" r:id="rId121"/>
    <p:sldId id="418" r:id="rId122"/>
    <p:sldId id="419" r:id="rId1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01"/>
  </p:normalViewPr>
  <p:slideViewPr>
    <p:cSldViewPr snapToGrid="0" snapToObjects="1">
      <p:cViewPr varScale="1">
        <p:scale>
          <a:sx n="100" d="100"/>
          <a:sy n="100"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F77E73-569E-5046-A855-6D4AD3C80E67}" type="datetimeFigureOut">
              <a:rPr lang="en-US" smtClean="0"/>
              <a:t>2/12/2020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647349-124B-CD4B-862A-47E3B128FB46}" type="slidenum">
              <a:rPr lang="en-US" smtClean="0"/>
              <a:t>‹#›</a:t>
            </a:fld>
            <a:endParaRPr lang="en-US"/>
          </a:p>
        </p:txBody>
      </p:sp>
    </p:spTree>
    <p:extLst>
      <p:ext uri="{BB962C8B-B14F-4D97-AF65-F5344CB8AC3E}">
        <p14:creationId xmlns:p14="http://schemas.microsoft.com/office/powerpoint/2010/main" val="2773359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p:spPr>
        <p:txBody>
          <a:bodyPr/>
          <a:lstStyle/>
          <a:p>
            <a:r>
              <a:rPr lang="en-GB" altLang="en-US" smtClean="0"/>
              <a:t>World’s largest manufacturing companies</a:t>
            </a:r>
          </a:p>
        </p:txBody>
      </p:sp>
      <p:sp>
        <p:nvSpPr>
          <p:cNvPr id="64516" name="Slide Number Placeholder 3"/>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DE9C03D-3776-4D02-8123-87F6F1074727}" type="slidenum">
              <a:rPr lang="en-US" altLang="en-US" sz="1200" smtClean="0"/>
              <a:pPr/>
              <a:t>54</a:t>
            </a:fld>
            <a:endParaRPr lang="en-US" altLang="en-US" sz="1200" smtClean="0"/>
          </a:p>
        </p:txBody>
      </p:sp>
    </p:spTree>
    <p:extLst>
      <p:ext uri="{BB962C8B-B14F-4D97-AF65-F5344CB8AC3E}">
        <p14:creationId xmlns:p14="http://schemas.microsoft.com/office/powerpoint/2010/main" val="3340967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114D352-5989-461C-B0E4-F10964DDEF5B}" type="slidenum">
              <a:rPr lang="en-US" altLang="en-US" sz="1200" smtClean="0"/>
              <a:pPr/>
              <a:t>59</a:t>
            </a:fld>
            <a:endParaRPr lang="en-US" altLang="en-US" sz="1200" smtClean="0"/>
          </a:p>
        </p:txBody>
      </p:sp>
      <p:sp>
        <p:nvSpPr>
          <p:cNvPr id="66563" name="Rectangle 2"/>
          <p:cNvSpPr>
            <a:spLocks noRot="1" noChangeArrowheads="1" noTextEdit="1"/>
          </p:cNvSpPr>
          <p:nvPr>
            <p:ph type="sldImg"/>
          </p:nvPr>
        </p:nvSpPr>
        <p:spPr>
          <a:ln/>
        </p:spPr>
      </p:sp>
      <p:sp>
        <p:nvSpPr>
          <p:cNvPr id="66564" name="Rectangle 3"/>
          <p:cNvSpPr>
            <a:spLocks noGrp="1" noChangeArrowheads="1"/>
          </p:cNvSpPr>
          <p:nvPr>
            <p:ph type="body" idx="1"/>
          </p:nvPr>
        </p:nvSpPr>
        <p:spPr>
          <a:noFill/>
        </p:spPr>
        <p:txBody>
          <a:bodyPr/>
          <a:lstStyle/>
          <a:p>
            <a:endParaRPr lang="en-US" altLang="en-US" smtClean="0"/>
          </a:p>
        </p:txBody>
      </p:sp>
    </p:spTree>
    <p:extLst>
      <p:ext uri="{BB962C8B-B14F-4D97-AF65-F5344CB8AC3E}">
        <p14:creationId xmlns:p14="http://schemas.microsoft.com/office/powerpoint/2010/main" val="2448380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p:spPr>
        <p:txBody>
          <a:bodyPr/>
          <a:lstStyle/>
          <a:p>
            <a:endParaRPr lang="en-GB" altLang="en-US" smtClean="0"/>
          </a:p>
        </p:txBody>
      </p:sp>
      <p:sp>
        <p:nvSpPr>
          <p:cNvPr id="68612" name="Slide Number Placeholder 3"/>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500116E-B5C1-4B7C-B837-71B30E45E6D9}" type="slidenum">
              <a:rPr lang="en-US" altLang="en-US" sz="1200" smtClean="0"/>
              <a:pPr/>
              <a:t>60</a:t>
            </a:fld>
            <a:endParaRPr lang="en-US" altLang="en-US" sz="1200" smtClean="0"/>
          </a:p>
        </p:txBody>
      </p:sp>
    </p:spTree>
    <p:extLst>
      <p:ext uri="{BB962C8B-B14F-4D97-AF65-F5344CB8AC3E}">
        <p14:creationId xmlns:p14="http://schemas.microsoft.com/office/powerpoint/2010/main" val="1752050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5A09641-C6D3-4602-BB1C-36839F792831}" type="slidenum">
              <a:rPr lang="en-US" altLang="en-US" sz="1200" smtClean="0"/>
              <a:pPr/>
              <a:t>61</a:t>
            </a:fld>
            <a:endParaRPr lang="en-US" altLang="en-US" sz="1200" smtClean="0"/>
          </a:p>
        </p:txBody>
      </p:sp>
      <p:sp>
        <p:nvSpPr>
          <p:cNvPr id="70659" name="Rectangle 2"/>
          <p:cNvSpPr>
            <a:spLocks noRot="1" noChangeArrowheads="1" noTextEdit="1"/>
          </p:cNvSpPr>
          <p:nvPr>
            <p:ph type="sldImg"/>
          </p:nvPr>
        </p:nvSpPr>
        <p:spPr>
          <a:ln/>
        </p:spPr>
      </p:sp>
      <p:sp>
        <p:nvSpPr>
          <p:cNvPr id="70660" name="Rectangle 3"/>
          <p:cNvSpPr>
            <a:spLocks noGrp="1" noChangeArrowheads="1"/>
          </p:cNvSpPr>
          <p:nvPr>
            <p:ph type="body" idx="1"/>
          </p:nvPr>
        </p:nvSpPr>
        <p:spPr>
          <a:noFill/>
        </p:spPr>
        <p:txBody>
          <a:bodyPr/>
          <a:lstStyle/>
          <a:p>
            <a:r>
              <a:rPr lang="en-US" altLang="en-US" smtClean="0"/>
              <a:t>http://www.hfmgv.org/exhibits/showroom/1908/model.t.html</a:t>
            </a:r>
          </a:p>
        </p:txBody>
      </p:sp>
    </p:spTree>
    <p:extLst>
      <p:ext uri="{BB962C8B-B14F-4D97-AF65-F5344CB8AC3E}">
        <p14:creationId xmlns:p14="http://schemas.microsoft.com/office/powerpoint/2010/main" val="3638156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9C54BD3-2426-4CE4-AA64-131E10402B7D}" type="slidenum">
              <a:rPr lang="en-US" altLang="en-US" sz="1200" smtClean="0"/>
              <a:pPr/>
              <a:t>62</a:t>
            </a:fld>
            <a:endParaRPr lang="en-US" altLang="en-US" sz="1200" smtClean="0"/>
          </a:p>
        </p:txBody>
      </p:sp>
      <p:sp>
        <p:nvSpPr>
          <p:cNvPr id="72707" name="Rectangle 2"/>
          <p:cNvSpPr>
            <a:spLocks noRot="1" noChangeArrowheads="1" noTextEdit="1"/>
          </p:cNvSpPr>
          <p:nvPr>
            <p:ph type="sldImg"/>
          </p:nvPr>
        </p:nvSpPr>
        <p:spPr>
          <a:ln/>
        </p:spPr>
      </p:sp>
      <p:sp>
        <p:nvSpPr>
          <p:cNvPr id="72708" name="Rectangle 3"/>
          <p:cNvSpPr>
            <a:spLocks noGrp="1" noChangeArrowheads="1"/>
          </p:cNvSpPr>
          <p:nvPr>
            <p:ph type="body" idx="1"/>
          </p:nvPr>
        </p:nvSpPr>
        <p:spPr>
          <a:noFill/>
        </p:spPr>
        <p:txBody>
          <a:bodyPr/>
          <a:lstStyle/>
          <a:p>
            <a:r>
              <a:rPr lang="en-US" altLang="en-US" smtClean="0"/>
              <a:t>http://tickintsofcentralohio.org/images/Historical/FORD_ADVERTISEMENT1.JPG</a:t>
            </a:r>
          </a:p>
        </p:txBody>
      </p:sp>
    </p:spTree>
    <p:extLst>
      <p:ext uri="{BB962C8B-B14F-4D97-AF65-F5344CB8AC3E}">
        <p14:creationId xmlns:p14="http://schemas.microsoft.com/office/powerpoint/2010/main" val="4004498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2B50D7B-78AD-460C-B431-231E74113FC0}" type="slidenum">
              <a:rPr lang="en-US" altLang="en-US" sz="1200" smtClean="0"/>
              <a:pPr/>
              <a:t>63</a:t>
            </a:fld>
            <a:endParaRPr lang="en-US" altLang="en-US" sz="1200" smtClean="0"/>
          </a:p>
        </p:txBody>
      </p:sp>
      <p:sp>
        <p:nvSpPr>
          <p:cNvPr id="74755" name="Rectangle 2"/>
          <p:cNvSpPr>
            <a:spLocks noRot="1" noChangeArrowheads="1" noTextEdit="1"/>
          </p:cNvSpPr>
          <p:nvPr>
            <p:ph type="sldImg"/>
          </p:nvPr>
        </p:nvSpPr>
        <p:spPr>
          <a:ln/>
        </p:spPr>
      </p:sp>
      <p:sp>
        <p:nvSpPr>
          <p:cNvPr id="74756" name="Rectangle 3"/>
          <p:cNvSpPr>
            <a:spLocks noGrp="1" noChangeArrowheads="1"/>
          </p:cNvSpPr>
          <p:nvPr>
            <p:ph type="body" idx="1"/>
          </p:nvPr>
        </p:nvSpPr>
        <p:spPr>
          <a:noFill/>
        </p:spPr>
        <p:txBody>
          <a:bodyPr/>
          <a:lstStyle/>
          <a:p>
            <a:r>
              <a:rPr lang="en-US" altLang="en-US" smtClean="0"/>
              <a:t>http://tickintsofcentralohio.org/images/Historical/1.JPG</a:t>
            </a:r>
          </a:p>
          <a:p>
            <a:endParaRPr lang="en-US" altLang="en-US" smtClean="0"/>
          </a:p>
        </p:txBody>
      </p:sp>
    </p:spTree>
    <p:extLst>
      <p:ext uri="{BB962C8B-B14F-4D97-AF65-F5344CB8AC3E}">
        <p14:creationId xmlns:p14="http://schemas.microsoft.com/office/powerpoint/2010/main" val="12515369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1F328FC-FCAF-4F02-96B2-130C0390374A}" type="slidenum">
              <a:rPr lang="en-US" altLang="en-US" sz="1200" smtClean="0"/>
              <a:pPr/>
              <a:t>64</a:t>
            </a:fld>
            <a:endParaRPr lang="en-US" altLang="en-US" sz="1200" smtClean="0"/>
          </a:p>
        </p:txBody>
      </p:sp>
      <p:sp>
        <p:nvSpPr>
          <p:cNvPr id="76803" name="Rectangle 2"/>
          <p:cNvSpPr>
            <a:spLocks noRot="1" noChangeArrowheads="1" noTextEdit="1"/>
          </p:cNvSpPr>
          <p:nvPr>
            <p:ph type="sldImg"/>
          </p:nvPr>
        </p:nvSpPr>
        <p:spPr>
          <a:ln/>
        </p:spPr>
      </p:sp>
      <p:sp>
        <p:nvSpPr>
          <p:cNvPr id="76804" name="Rectangle 3"/>
          <p:cNvSpPr>
            <a:spLocks noGrp="1" noChangeArrowheads="1"/>
          </p:cNvSpPr>
          <p:nvPr>
            <p:ph type="body" idx="1"/>
          </p:nvPr>
        </p:nvSpPr>
        <p:spPr>
          <a:noFill/>
        </p:spPr>
        <p:txBody>
          <a:bodyPr/>
          <a:lstStyle/>
          <a:p>
            <a:endParaRPr lang="en-US" altLang="en-US" smtClean="0"/>
          </a:p>
        </p:txBody>
      </p:sp>
    </p:spTree>
    <p:extLst>
      <p:ext uri="{BB962C8B-B14F-4D97-AF65-F5344CB8AC3E}">
        <p14:creationId xmlns:p14="http://schemas.microsoft.com/office/powerpoint/2010/main" val="1774092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1B601F0-64D9-4108-8C63-45E2E67D00D0}" type="slidenum">
              <a:rPr lang="en-US" altLang="en-US" sz="1200" smtClean="0"/>
              <a:pPr/>
              <a:t>65</a:t>
            </a:fld>
            <a:endParaRPr lang="en-US" altLang="en-US" sz="1200" smtClean="0"/>
          </a:p>
        </p:txBody>
      </p:sp>
      <p:sp>
        <p:nvSpPr>
          <p:cNvPr id="78851" name="Rectangle 2"/>
          <p:cNvSpPr>
            <a:spLocks noRot="1" noChangeArrowheads="1" noTextEdit="1"/>
          </p:cNvSpPr>
          <p:nvPr>
            <p:ph type="sldImg"/>
          </p:nvPr>
        </p:nvSpPr>
        <p:spPr>
          <a:ln/>
        </p:spPr>
      </p:sp>
      <p:sp>
        <p:nvSpPr>
          <p:cNvPr id="78852" name="Rectangle 3"/>
          <p:cNvSpPr>
            <a:spLocks noGrp="1" noChangeArrowheads="1"/>
          </p:cNvSpPr>
          <p:nvPr>
            <p:ph type="body" idx="1"/>
          </p:nvPr>
        </p:nvSpPr>
        <p:spPr>
          <a:noFill/>
        </p:spPr>
        <p:txBody>
          <a:bodyPr/>
          <a:lstStyle/>
          <a:p>
            <a:r>
              <a:rPr lang="en-US" altLang="en-US" smtClean="0"/>
              <a:t>http://www.eyewitnesstohistory.com/ford.htm</a:t>
            </a:r>
          </a:p>
          <a:p>
            <a:r>
              <a:rPr lang="en-US" altLang="en-US" smtClean="0"/>
              <a:t>Pittsburgh 1912</a:t>
            </a:r>
          </a:p>
        </p:txBody>
      </p:sp>
    </p:spTree>
    <p:extLst>
      <p:ext uri="{BB962C8B-B14F-4D97-AF65-F5344CB8AC3E}">
        <p14:creationId xmlns:p14="http://schemas.microsoft.com/office/powerpoint/2010/main" val="3336725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2847525-4243-4580-B8A0-E6BDCD712B9A}" type="slidenum">
              <a:rPr lang="en-US" altLang="en-US" sz="1200" smtClean="0"/>
              <a:pPr/>
              <a:t>66</a:t>
            </a:fld>
            <a:endParaRPr lang="en-US" altLang="en-US" sz="1200" smtClean="0"/>
          </a:p>
        </p:txBody>
      </p:sp>
      <p:sp>
        <p:nvSpPr>
          <p:cNvPr id="80899" name="Rectangle 2"/>
          <p:cNvSpPr>
            <a:spLocks noRot="1" noChangeArrowheads="1" noTextEdit="1"/>
          </p:cNvSpPr>
          <p:nvPr>
            <p:ph type="sldImg"/>
          </p:nvPr>
        </p:nvSpPr>
        <p:spPr>
          <a:ln/>
        </p:spPr>
      </p:sp>
      <p:sp>
        <p:nvSpPr>
          <p:cNvPr id="80900" name="Rectangle 3"/>
          <p:cNvSpPr>
            <a:spLocks noGrp="1" noChangeArrowheads="1"/>
          </p:cNvSpPr>
          <p:nvPr>
            <p:ph type="body" idx="1"/>
          </p:nvPr>
        </p:nvSpPr>
        <p:spPr>
          <a:noFill/>
        </p:spPr>
        <p:txBody>
          <a:bodyPr/>
          <a:lstStyle/>
          <a:p>
            <a:r>
              <a:rPr lang="en-US" altLang="en-US" smtClean="0"/>
              <a:t>http://memory.loc.gov/cgi-bin/query/I?detr:1:./temp/~ammem_7hF4::displayType=1:m856sd=det:m856sf=4a27966:@@@det</a:t>
            </a:r>
          </a:p>
          <a:p>
            <a:endParaRPr lang="en-US" altLang="en-US" smtClean="0"/>
          </a:p>
        </p:txBody>
      </p:sp>
    </p:spTree>
    <p:extLst>
      <p:ext uri="{BB962C8B-B14F-4D97-AF65-F5344CB8AC3E}">
        <p14:creationId xmlns:p14="http://schemas.microsoft.com/office/powerpoint/2010/main" val="3352646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237D862-07B9-4625-A9D9-C3936C040E65}" type="slidenum">
              <a:rPr lang="en-US" altLang="en-US" sz="1200" smtClean="0"/>
              <a:pPr/>
              <a:t>67</a:t>
            </a:fld>
            <a:endParaRPr lang="en-US" altLang="en-US" sz="1200" smtClean="0"/>
          </a:p>
        </p:txBody>
      </p:sp>
      <p:sp>
        <p:nvSpPr>
          <p:cNvPr id="82947" name="Rectangle 2"/>
          <p:cNvSpPr>
            <a:spLocks noRot="1" noChangeArrowheads="1" noTextEdit="1"/>
          </p:cNvSpPr>
          <p:nvPr>
            <p:ph type="sldImg"/>
          </p:nvPr>
        </p:nvSpPr>
        <p:spPr>
          <a:ln/>
        </p:spPr>
      </p:sp>
      <p:sp>
        <p:nvSpPr>
          <p:cNvPr id="82948" name="Rectangle 3"/>
          <p:cNvSpPr>
            <a:spLocks noGrp="1" noChangeArrowheads="1"/>
          </p:cNvSpPr>
          <p:nvPr>
            <p:ph type="body" idx="1"/>
          </p:nvPr>
        </p:nvSpPr>
        <p:spPr>
          <a:noFill/>
        </p:spPr>
        <p:txBody>
          <a:bodyPr/>
          <a:lstStyle/>
          <a:p>
            <a:endParaRPr lang="en-US" altLang="en-US" smtClean="0"/>
          </a:p>
        </p:txBody>
      </p:sp>
    </p:spTree>
    <p:extLst>
      <p:ext uri="{BB962C8B-B14F-4D97-AF65-F5344CB8AC3E}">
        <p14:creationId xmlns:p14="http://schemas.microsoft.com/office/powerpoint/2010/main" val="36121850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0EA930F-4665-4825-BA61-13345C3691BF}" type="slidenum">
              <a:rPr lang="en-US" altLang="en-US" sz="1200" smtClean="0"/>
              <a:pPr/>
              <a:t>68</a:t>
            </a:fld>
            <a:endParaRPr lang="en-US" altLang="en-US" sz="1200" smtClean="0"/>
          </a:p>
        </p:txBody>
      </p:sp>
      <p:sp>
        <p:nvSpPr>
          <p:cNvPr id="84995" name="Rectangle 2"/>
          <p:cNvSpPr>
            <a:spLocks noRot="1" noChangeArrowheads="1" noTextEdit="1"/>
          </p:cNvSpPr>
          <p:nvPr>
            <p:ph type="sldImg"/>
          </p:nvPr>
        </p:nvSpPr>
        <p:spPr>
          <a:ln/>
        </p:spPr>
      </p:sp>
      <p:sp>
        <p:nvSpPr>
          <p:cNvPr id="84996" name="Rectangle 3"/>
          <p:cNvSpPr>
            <a:spLocks noGrp="1" noChangeArrowheads="1"/>
          </p:cNvSpPr>
          <p:nvPr>
            <p:ph type="body" idx="1"/>
          </p:nvPr>
        </p:nvSpPr>
        <p:spPr>
          <a:noFill/>
        </p:spPr>
        <p:txBody>
          <a:bodyPr/>
          <a:lstStyle/>
          <a:p>
            <a:r>
              <a:rPr lang="en-US" altLang="en-US" smtClean="0"/>
              <a:t>http://tickintsofcentralohio.org/images/Historical/CHASSIS_ON_WAY_TO_FINAL_ASSEMBLY_CA._1925.JPG</a:t>
            </a:r>
          </a:p>
        </p:txBody>
      </p:sp>
    </p:spTree>
    <p:extLst>
      <p:ext uri="{BB962C8B-B14F-4D97-AF65-F5344CB8AC3E}">
        <p14:creationId xmlns:p14="http://schemas.microsoft.com/office/powerpoint/2010/main" val="3275156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A433817-D7D3-4519-91A5-C851B4D24D8A}" type="slidenum">
              <a:rPr lang="en-US" altLang="en-US" sz="1200" smtClean="0"/>
              <a:pPr/>
              <a:t>69</a:t>
            </a:fld>
            <a:endParaRPr lang="en-US" altLang="en-US" sz="1200" smtClean="0"/>
          </a:p>
        </p:txBody>
      </p:sp>
      <p:sp>
        <p:nvSpPr>
          <p:cNvPr id="87043" name="Rectangle 2"/>
          <p:cNvSpPr>
            <a:spLocks noRot="1" noChangeArrowheads="1" noTextEdit="1"/>
          </p:cNvSpPr>
          <p:nvPr>
            <p:ph type="sldImg"/>
          </p:nvPr>
        </p:nvSpPr>
        <p:spPr>
          <a:ln/>
        </p:spPr>
      </p:sp>
      <p:sp>
        <p:nvSpPr>
          <p:cNvPr id="87044" name="Rectangle 3"/>
          <p:cNvSpPr>
            <a:spLocks noGrp="1" noChangeArrowheads="1"/>
          </p:cNvSpPr>
          <p:nvPr>
            <p:ph type="body" idx="1"/>
          </p:nvPr>
        </p:nvSpPr>
        <p:spPr>
          <a:noFill/>
        </p:spPr>
        <p:txBody>
          <a:bodyPr/>
          <a:lstStyle/>
          <a:p>
            <a:r>
              <a:rPr lang="en-US" altLang="en-US" smtClean="0"/>
              <a:t>http://tickintsofcentralohio.org/images/Historical/JOINING%20ENGINES%20TO%20FRAMES,%20HIGHLAND%20PARK,%201914.JPG</a:t>
            </a:r>
          </a:p>
        </p:txBody>
      </p:sp>
    </p:spTree>
    <p:extLst>
      <p:ext uri="{BB962C8B-B14F-4D97-AF65-F5344CB8AC3E}">
        <p14:creationId xmlns:p14="http://schemas.microsoft.com/office/powerpoint/2010/main" val="2915380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3989972-0C72-4627-93F6-ACBADEAD8CF2}" type="slidenum">
              <a:rPr lang="en-US" altLang="en-US" sz="1200" smtClean="0"/>
              <a:pPr/>
              <a:t>70</a:t>
            </a:fld>
            <a:endParaRPr lang="en-US" altLang="en-US" sz="1200" smtClean="0"/>
          </a:p>
        </p:txBody>
      </p:sp>
      <p:sp>
        <p:nvSpPr>
          <p:cNvPr id="89091" name="Rectangle 2"/>
          <p:cNvSpPr>
            <a:spLocks noRot="1" noChangeArrowheads="1" noTextEdit="1"/>
          </p:cNvSpPr>
          <p:nvPr>
            <p:ph type="sldImg"/>
          </p:nvPr>
        </p:nvSpPr>
        <p:spPr>
          <a:ln/>
        </p:spPr>
      </p:sp>
      <p:sp>
        <p:nvSpPr>
          <p:cNvPr id="89092" name="Rectangle 3"/>
          <p:cNvSpPr>
            <a:spLocks noGrp="1" noChangeArrowheads="1"/>
          </p:cNvSpPr>
          <p:nvPr>
            <p:ph type="body" idx="1"/>
          </p:nvPr>
        </p:nvSpPr>
        <p:spPr>
          <a:noFill/>
        </p:spPr>
        <p:txBody>
          <a:bodyPr/>
          <a:lstStyle/>
          <a:p>
            <a:r>
              <a:rPr lang="en-US" altLang="en-US" smtClean="0"/>
              <a:t>http://tickintsofcentralohio.org/images/Historical/EDFORD.jpg</a:t>
            </a:r>
          </a:p>
        </p:txBody>
      </p:sp>
    </p:spTree>
    <p:extLst>
      <p:ext uri="{BB962C8B-B14F-4D97-AF65-F5344CB8AC3E}">
        <p14:creationId xmlns:p14="http://schemas.microsoft.com/office/powerpoint/2010/main" val="651066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1138" name="Rectangle 14"/>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342227C-D5E6-4C31-A7D0-24F24605E2B9}" type="slidenum">
              <a:rPr lang="en-US" altLang="en-US" sz="1200" smtClean="0"/>
              <a:pPr/>
              <a:t>71</a:t>
            </a:fld>
            <a:endParaRPr lang="en-US" altLang="en-US" sz="1200" smtClean="0"/>
          </a:p>
        </p:txBody>
      </p:sp>
      <p:sp>
        <p:nvSpPr>
          <p:cNvPr id="91139" name="Text Box 1"/>
          <p:cNvSpPr txBox="1">
            <a:spLocks noChangeArrowheads="1"/>
          </p:cNvSpPr>
          <p:nvPr/>
        </p:nvSpPr>
        <p:spPr bwMode="auto">
          <a:xfrm>
            <a:off x="1138238" y="763588"/>
            <a:ext cx="5486400" cy="3762375"/>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GB" altLang="en-US"/>
          </a:p>
        </p:txBody>
      </p:sp>
      <p:sp>
        <p:nvSpPr>
          <p:cNvPr id="91140" name="Rectangle 2"/>
          <p:cNvSpPr>
            <a:spLocks noChangeArrowheads="1"/>
          </p:cNvSpPr>
          <p:nvPr>
            <p:ph type="body"/>
          </p:nvPr>
        </p:nvSpPr>
        <p:spPr>
          <a:xfrm>
            <a:off x="776288" y="4776788"/>
            <a:ext cx="6205537" cy="45132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mtClean="0"/>
          </a:p>
        </p:txBody>
      </p:sp>
    </p:spTree>
    <p:extLst>
      <p:ext uri="{BB962C8B-B14F-4D97-AF65-F5344CB8AC3E}">
        <p14:creationId xmlns:p14="http://schemas.microsoft.com/office/powerpoint/2010/main" val="22421385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3186" name="Rectangle 14"/>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1F860BC-E00C-44C5-87AA-6AA4D1B9470E}" type="slidenum">
              <a:rPr lang="en-US" altLang="en-US" sz="1200" smtClean="0"/>
              <a:pPr/>
              <a:t>72</a:t>
            </a:fld>
            <a:endParaRPr lang="en-US" altLang="en-US" sz="1200" smtClean="0"/>
          </a:p>
        </p:txBody>
      </p:sp>
      <p:sp>
        <p:nvSpPr>
          <p:cNvPr id="93187" name="Text Box 1"/>
          <p:cNvSpPr txBox="1">
            <a:spLocks noChangeArrowheads="1"/>
          </p:cNvSpPr>
          <p:nvPr/>
        </p:nvSpPr>
        <p:spPr bwMode="auto">
          <a:xfrm>
            <a:off x="1138238" y="763588"/>
            <a:ext cx="5486400" cy="3762375"/>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GB" altLang="en-US"/>
          </a:p>
        </p:txBody>
      </p:sp>
      <p:sp>
        <p:nvSpPr>
          <p:cNvPr id="93188" name="Rectangle 2"/>
          <p:cNvSpPr>
            <a:spLocks noChangeArrowheads="1"/>
          </p:cNvSpPr>
          <p:nvPr>
            <p:ph type="body"/>
          </p:nvPr>
        </p:nvSpPr>
        <p:spPr>
          <a:xfrm>
            <a:off x="776288" y="4776788"/>
            <a:ext cx="6205537" cy="45132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mtClean="0"/>
          </a:p>
        </p:txBody>
      </p:sp>
    </p:spTree>
    <p:extLst>
      <p:ext uri="{BB962C8B-B14F-4D97-AF65-F5344CB8AC3E}">
        <p14:creationId xmlns:p14="http://schemas.microsoft.com/office/powerpoint/2010/main" val="10351880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5234" name="Rectangle 14"/>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E2D6E6D-EF7C-468A-9C88-7566E69DEF49}" type="slidenum">
              <a:rPr lang="en-US" altLang="en-US" sz="1200" smtClean="0"/>
              <a:pPr/>
              <a:t>73</a:t>
            </a:fld>
            <a:endParaRPr lang="en-US" altLang="en-US" sz="1200" smtClean="0"/>
          </a:p>
        </p:txBody>
      </p:sp>
      <p:sp>
        <p:nvSpPr>
          <p:cNvPr id="95235" name="Text Box 1"/>
          <p:cNvSpPr txBox="1">
            <a:spLocks noChangeArrowheads="1"/>
          </p:cNvSpPr>
          <p:nvPr/>
        </p:nvSpPr>
        <p:spPr bwMode="auto">
          <a:xfrm>
            <a:off x="1138238" y="763588"/>
            <a:ext cx="5489575" cy="3765550"/>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GB" altLang="en-US"/>
          </a:p>
        </p:txBody>
      </p:sp>
      <p:sp>
        <p:nvSpPr>
          <p:cNvPr id="95236" name="Rectangle 2"/>
          <p:cNvSpPr>
            <a:spLocks noChangeArrowheads="1"/>
          </p:cNvSpPr>
          <p:nvPr>
            <p:ph type="body"/>
          </p:nvPr>
        </p:nvSpPr>
        <p:spPr>
          <a:xfrm>
            <a:off x="776288" y="4776788"/>
            <a:ext cx="6205537" cy="45132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mtClean="0"/>
          </a:p>
        </p:txBody>
      </p:sp>
    </p:spTree>
    <p:extLst>
      <p:ext uri="{BB962C8B-B14F-4D97-AF65-F5344CB8AC3E}">
        <p14:creationId xmlns:p14="http://schemas.microsoft.com/office/powerpoint/2010/main" val="33083633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7282" name="Rectangle 14"/>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4F6AD82-FB15-4971-A306-B2DEBE581A86}" type="slidenum">
              <a:rPr lang="en-US" altLang="en-US" sz="1200" smtClean="0"/>
              <a:pPr/>
              <a:t>74</a:t>
            </a:fld>
            <a:endParaRPr lang="en-US" altLang="en-US" sz="1200" smtClean="0"/>
          </a:p>
        </p:txBody>
      </p:sp>
      <p:sp>
        <p:nvSpPr>
          <p:cNvPr id="97283" name="Text Box 1"/>
          <p:cNvSpPr txBox="1">
            <a:spLocks noChangeArrowheads="1"/>
          </p:cNvSpPr>
          <p:nvPr/>
        </p:nvSpPr>
        <p:spPr bwMode="auto">
          <a:xfrm>
            <a:off x="1138238" y="763588"/>
            <a:ext cx="5486400" cy="3762375"/>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GB" altLang="en-US"/>
          </a:p>
        </p:txBody>
      </p:sp>
      <p:sp>
        <p:nvSpPr>
          <p:cNvPr id="97284" name="Rectangle 2"/>
          <p:cNvSpPr>
            <a:spLocks noChangeArrowheads="1"/>
          </p:cNvSpPr>
          <p:nvPr>
            <p:ph type="body"/>
          </p:nvPr>
        </p:nvSpPr>
        <p:spPr>
          <a:xfrm>
            <a:off x="776288" y="4776788"/>
            <a:ext cx="6205537" cy="45132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mtClean="0"/>
          </a:p>
        </p:txBody>
      </p:sp>
    </p:spTree>
    <p:extLst>
      <p:ext uri="{BB962C8B-B14F-4D97-AF65-F5344CB8AC3E}">
        <p14:creationId xmlns:p14="http://schemas.microsoft.com/office/powerpoint/2010/main" val="5912646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9330" name="Rectangle 14"/>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A034F24-11FF-493A-B681-0A6A8022BF64}" type="slidenum">
              <a:rPr lang="en-US" altLang="en-US" sz="1200" smtClean="0"/>
              <a:pPr/>
              <a:t>75</a:t>
            </a:fld>
            <a:endParaRPr lang="en-US" altLang="en-US" sz="1200" smtClean="0"/>
          </a:p>
        </p:txBody>
      </p:sp>
      <p:sp>
        <p:nvSpPr>
          <p:cNvPr id="99331" name="Text Box 1"/>
          <p:cNvSpPr txBox="1">
            <a:spLocks noChangeArrowheads="1"/>
          </p:cNvSpPr>
          <p:nvPr/>
        </p:nvSpPr>
        <p:spPr bwMode="auto">
          <a:xfrm>
            <a:off x="1138238" y="763588"/>
            <a:ext cx="5486400" cy="3762375"/>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GB" altLang="en-US"/>
          </a:p>
        </p:txBody>
      </p:sp>
      <p:sp>
        <p:nvSpPr>
          <p:cNvPr id="99332" name="Rectangle 2"/>
          <p:cNvSpPr>
            <a:spLocks noChangeArrowheads="1"/>
          </p:cNvSpPr>
          <p:nvPr>
            <p:ph type="body"/>
          </p:nvPr>
        </p:nvSpPr>
        <p:spPr>
          <a:xfrm>
            <a:off x="776288" y="4776788"/>
            <a:ext cx="6205537" cy="45132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mtClean="0"/>
          </a:p>
        </p:txBody>
      </p:sp>
    </p:spTree>
    <p:extLst>
      <p:ext uri="{BB962C8B-B14F-4D97-AF65-F5344CB8AC3E}">
        <p14:creationId xmlns:p14="http://schemas.microsoft.com/office/powerpoint/2010/main" val="5440539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1378" name="Rectangle 14"/>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AF464D5-7191-41F9-9057-747E93534A57}" type="slidenum">
              <a:rPr lang="en-US" altLang="en-US" sz="1200" smtClean="0"/>
              <a:pPr/>
              <a:t>76</a:t>
            </a:fld>
            <a:endParaRPr lang="en-US" altLang="en-US" sz="1200" smtClean="0"/>
          </a:p>
        </p:txBody>
      </p:sp>
      <p:sp>
        <p:nvSpPr>
          <p:cNvPr id="101379" name="Text Box 1"/>
          <p:cNvSpPr txBox="1">
            <a:spLocks noChangeArrowheads="1"/>
          </p:cNvSpPr>
          <p:nvPr/>
        </p:nvSpPr>
        <p:spPr bwMode="auto">
          <a:xfrm>
            <a:off x="1138238" y="763588"/>
            <a:ext cx="5492750" cy="3768725"/>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GB" altLang="en-US"/>
          </a:p>
        </p:txBody>
      </p:sp>
      <p:sp>
        <p:nvSpPr>
          <p:cNvPr id="101380" name="Rectangle 2"/>
          <p:cNvSpPr>
            <a:spLocks noChangeArrowheads="1"/>
          </p:cNvSpPr>
          <p:nvPr>
            <p:ph type="body"/>
          </p:nvPr>
        </p:nvSpPr>
        <p:spPr>
          <a:xfrm>
            <a:off x="776288" y="4776788"/>
            <a:ext cx="6205537" cy="45132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mtClean="0"/>
          </a:p>
        </p:txBody>
      </p:sp>
    </p:spTree>
    <p:extLst>
      <p:ext uri="{BB962C8B-B14F-4D97-AF65-F5344CB8AC3E}">
        <p14:creationId xmlns:p14="http://schemas.microsoft.com/office/powerpoint/2010/main" val="26002928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4450" name="Rectangle 14"/>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33AD473-E702-4103-882F-FD6BC29303BB}" type="slidenum">
              <a:rPr lang="en-US" altLang="en-US" sz="1200" smtClean="0"/>
              <a:pPr/>
              <a:t>78</a:t>
            </a:fld>
            <a:endParaRPr lang="en-US" altLang="en-US" sz="1200" smtClean="0"/>
          </a:p>
        </p:txBody>
      </p:sp>
      <p:sp>
        <p:nvSpPr>
          <p:cNvPr id="104451" name="Rectangle 1"/>
          <p:cNvSpPr>
            <a:spLocks noChangeArrowheads="1" noTextEdit="1"/>
          </p:cNvSpPr>
          <p:nvPr>
            <p:ph type="sldImg"/>
          </p:nvPr>
        </p:nvSpPr>
        <p:spPr>
          <a:xfrm>
            <a:off x="539750" y="763588"/>
            <a:ext cx="6680200" cy="3759200"/>
          </a:xfrm>
          <a:solidFill>
            <a:srgbClr val="FFFFFF"/>
          </a:solidFill>
          <a:ln/>
        </p:spPr>
      </p:sp>
      <p:sp>
        <p:nvSpPr>
          <p:cNvPr id="104452" name="Rectangle 2"/>
          <p:cNvSpPr>
            <a:spLocks noChangeArrowheads="1"/>
          </p:cNvSpPr>
          <p:nvPr>
            <p:ph type="body" idx="1"/>
          </p:nvPr>
        </p:nvSpPr>
        <p:spPr>
          <a:xfrm>
            <a:off x="776288" y="4776788"/>
            <a:ext cx="6205537" cy="45132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mtClean="0"/>
          </a:p>
        </p:txBody>
      </p:sp>
    </p:spTree>
    <p:extLst>
      <p:ext uri="{BB962C8B-B14F-4D97-AF65-F5344CB8AC3E}">
        <p14:creationId xmlns:p14="http://schemas.microsoft.com/office/powerpoint/2010/main" val="22602422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21FA847-76C5-412F-B69E-0C659DF1C32A}" type="slidenum">
              <a:rPr lang="en-US" altLang="en-US" sz="1200" smtClean="0"/>
              <a:pPr/>
              <a:t>119</a:t>
            </a:fld>
            <a:endParaRPr lang="en-US" altLang="en-US" sz="1200" smtClean="0"/>
          </a:p>
        </p:txBody>
      </p:sp>
      <p:sp>
        <p:nvSpPr>
          <p:cNvPr id="147459" name="Rectangle 2"/>
          <p:cNvSpPr>
            <a:spLocks noRot="1" noChangeArrowheads="1" noTextEdit="1"/>
          </p:cNvSpPr>
          <p:nvPr>
            <p:ph type="sldImg"/>
          </p:nvPr>
        </p:nvSpPr>
        <p:spPr>
          <a:ln/>
        </p:spPr>
      </p:sp>
      <p:sp>
        <p:nvSpPr>
          <p:cNvPr id="147460" name="Rectangle 3"/>
          <p:cNvSpPr>
            <a:spLocks noGrp="1" noChangeArrowheads="1"/>
          </p:cNvSpPr>
          <p:nvPr>
            <p:ph type="body" idx="1"/>
          </p:nvPr>
        </p:nvSpPr>
        <p:spPr>
          <a:noFill/>
        </p:spPr>
        <p:txBody>
          <a:bodyPr/>
          <a:lstStyle/>
          <a:p>
            <a:endParaRPr lang="en-US" altLang="en-US" smtClean="0"/>
          </a:p>
        </p:txBody>
      </p:sp>
    </p:spTree>
    <p:extLst>
      <p:ext uri="{BB962C8B-B14F-4D97-AF65-F5344CB8AC3E}">
        <p14:creationId xmlns:p14="http://schemas.microsoft.com/office/powerpoint/2010/main" val="1952311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 xmlns:a16="http://schemas.microsoft.com/office/drawing/2014/main" id="{9925CCF1-92C0-4AF3-BFAF-4921631915AB}"/>
              </a:ext>
            </a:extLst>
          </p:cNvPr>
          <p:cNvSpPr>
            <a:spLocks noGrp="1"/>
          </p:cNvSpPr>
          <p:nvPr>
            <p:ph type="dt" sz="half" idx="10"/>
          </p:nvPr>
        </p:nvSpPr>
        <p:spPr/>
        <p:txBody>
          <a:bodyPr/>
          <a:lstStyle/>
          <a:p>
            <a:fld id="{22A28EDE-A54F-284E-B447-FBD1AD898283}" type="datetime1">
              <a:rPr lang="en-GB" smtClean="0"/>
              <a:t>12/02/2020</a:t>
            </a:fld>
            <a:endParaRPr lang="en-US" dirty="0"/>
          </a:p>
        </p:txBody>
      </p:sp>
      <p:sp>
        <p:nvSpPr>
          <p:cNvPr id="5" name="Footer Placeholder 4">
            <a:extLst>
              <a:ext uri="{FF2B5EF4-FFF2-40B4-BE49-F238E27FC236}">
                <a16:creationId xmlns=""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7112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354D8B55-9EA8-4B81-8E84-9B93B0A27559}"/>
              </a:ext>
            </a:extLst>
          </p:cNvPr>
          <p:cNvSpPr>
            <a:spLocks noGrp="1"/>
          </p:cNvSpPr>
          <p:nvPr>
            <p:ph type="dt" sz="half" idx="10"/>
          </p:nvPr>
        </p:nvSpPr>
        <p:spPr/>
        <p:txBody>
          <a:bodyPr/>
          <a:lstStyle/>
          <a:p>
            <a:fld id="{D47FD664-BCB7-0448-887E-6D281B32CA27}" type="datetime1">
              <a:rPr lang="en-GB" smtClean="0"/>
              <a:t>12/02/2020</a:t>
            </a:fld>
            <a:endParaRPr lang="en-US" dirty="0"/>
          </a:p>
        </p:txBody>
      </p:sp>
      <p:sp>
        <p:nvSpPr>
          <p:cNvPr id="8" name="Footer Placeholder 7">
            <a:extLst>
              <a:ext uri="{FF2B5EF4-FFF2-40B4-BE49-F238E27FC236}">
                <a16:creationId xmlns=""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6356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 xmlns:a16="http://schemas.microsoft.com/office/drawing/2014/main" id="{AAF2E137-EC28-48F8-9198-1F02539029B6}"/>
              </a:ext>
            </a:extLst>
          </p:cNvPr>
          <p:cNvSpPr>
            <a:spLocks noGrp="1"/>
          </p:cNvSpPr>
          <p:nvPr>
            <p:ph type="dt" sz="half" idx="10"/>
          </p:nvPr>
        </p:nvSpPr>
        <p:spPr/>
        <p:txBody>
          <a:bodyPr/>
          <a:lstStyle/>
          <a:p>
            <a:fld id="{F01A89C8-E9BA-FC4E-AF94-C308EE13847C}" type="datetime1">
              <a:rPr lang="en-GB" smtClean="0"/>
              <a:t>12/02/2020</a:t>
            </a:fld>
            <a:endParaRPr lang="en-US" dirty="0"/>
          </a:p>
        </p:txBody>
      </p:sp>
      <p:sp>
        <p:nvSpPr>
          <p:cNvPr id="8" name="Footer Placeholder 7">
            <a:extLst>
              <a:ext uri="{FF2B5EF4-FFF2-40B4-BE49-F238E27FC236}">
                <a16:creationId xmlns=""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4222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 xmlns:a16="http://schemas.microsoft.com/office/drawing/2014/main" id="{5782D47D-B0DC-4C40-BCC6-BBBA32584A38}"/>
              </a:ext>
            </a:extLst>
          </p:cNvPr>
          <p:cNvSpPr>
            <a:spLocks noGrp="1"/>
          </p:cNvSpPr>
          <p:nvPr>
            <p:ph type="dt" sz="half" idx="10"/>
          </p:nvPr>
        </p:nvSpPr>
        <p:spPr/>
        <p:txBody>
          <a:bodyPr/>
          <a:lstStyle/>
          <a:p>
            <a:fld id="{E3432D1F-9727-4848-B46D-ED680038A3F5}" type="datetime1">
              <a:rPr lang="en-GB" smtClean="0"/>
              <a:t>12/02/2020</a:t>
            </a:fld>
            <a:endParaRPr lang="en-US" dirty="0"/>
          </a:p>
        </p:txBody>
      </p:sp>
      <p:sp>
        <p:nvSpPr>
          <p:cNvPr id="9" name="Footer Placeholder 8">
            <a:extLst>
              <a:ext uri="{FF2B5EF4-FFF2-40B4-BE49-F238E27FC236}">
                <a16:creationId xmlns=""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2839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 xmlns:a16="http://schemas.microsoft.com/office/drawing/2014/main" id="{8AF8A515-AA94-45D1-9223-5C2272618D85}"/>
              </a:ext>
            </a:extLst>
          </p:cNvPr>
          <p:cNvSpPr>
            <a:spLocks noGrp="1"/>
          </p:cNvSpPr>
          <p:nvPr>
            <p:ph type="dt" sz="half" idx="10"/>
          </p:nvPr>
        </p:nvSpPr>
        <p:spPr/>
        <p:txBody>
          <a:bodyPr/>
          <a:lstStyle/>
          <a:p>
            <a:fld id="{F7B5C0AF-4967-3747-8CB7-F18368D77F9F}" type="datetime1">
              <a:rPr lang="en-GB" smtClean="0"/>
              <a:t>12/02/2020</a:t>
            </a:fld>
            <a:endParaRPr lang="en-US" dirty="0"/>
          </a:p>
        </p:txBody>
      </p:sp>
      <p:sp>
        <p:nvSpPr>
          <p:cNvPr id="11" name="Footer Placeholder 10">
            <a:extLst>
              <a:ext uri="{FF2B5EF4-FFF2-40B4-BE49-F238E27FC236}">
                <a16:creationId xmlns=""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7810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 xmlns:a16="http://schemas.microsoft.com/office/drawing/2014/main" id="{7392073F-158F-44A3-8913-917AFFC1BC20}"/>
              </a:ext>
            </a:extLst>
          </p:cNvPr>
          <p:cNvSpPr>
            <a:spLocks noGrp="1"/>
          </p:cNvSpPr>
          <p:nvPr>
            <p:ph type="dt" sz="half" idx="10"/>
          </p:nvPr>
        </p:nvSpPr>
        <p:spPr/>
        <p:txBody>
          <a:bodyPr/>
          <a:lstStyle/>
          <a:p>
            <a:fld id="{A752C600-E094-F446-8A87-6D48506073C4}" type="datetime1">
              <a:rPr lang="en-GB" smtClean="0"/>
              <a:t>12/02/2020</a:t>
            </a:fld>
            <a:endParaRPr lang="en-US" dirty="0"/>
          </a:p>
        </p:txBody>
      </p:sp>
      <p:sp>
        <p:nvSpPr>
          <p:cNvPr id="7" name="Footer Placeholder 6">
            <a:extLst>
              <a:ext uri="{FF2B5EF4-FFF2-40B4-BE49-F238E27FC236}">
                <a16:creationId xmlns=""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3157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 xmlns:a16="http://schemas.microsoft.com/office/drawing/2014/main" id="{94E9223F-721F-47BF-9FD5-0F8D12FF0DE1}"/>
              </a:ext>
            </a:extLst>
          </p:cNvPr>
          <p:cNvSpPr>
            <a:spLocks noGrp="1"/>
          </p:cNvSpPr>
          <p:nvPr>
            <p:ph type="dt" sz="half" idx="10"/>
          </p:nvPr>
        </p:nvSpPr>
        <p:spPr/>
        <p:txBody>
          <a:bodyPr/>
          <a:lstStyle/>
          <a:p>
            <a:fld id="{84C7FB5B-5B60-434E-9CAD-4429801F49E6}" type="datetime1">
              <a:rPr lang="en-GB" smtClean="0"/>
              <a:t>12/02/2020</a:t>
            </a:fld>
            <a:endParaRPr lang="en-US" dirty="0"/>
          </a:p>
        </p:txBody>
      </p:sp>
      <p:sp>
        <p:nvSpPr>
          <p:cNvPr id="3" name="Footer Placeholder 2">
            <a:extLst>
              <a:ext uri="{FF2B5EF4-FFF2-40B4-BE49-F238E27FC236}">
                <a16:creationId xmlns=""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9549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ED6EB815-79B1-2E4C-9142-7A8E1ED5361B}" type="datetime1">
              <a:rPr lang="en-GB" smtClean="0"/>
              <a:t>12/02/2020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01532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CDBB51C2-655B-4641-8B8C-F04B7E6A3BF1}" type="datetime1">
              <a:rPr lang="en-GB" smtClean="0"/>
              <a:t>12/02/2020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73445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7D5506EE-1026-4F35-9ACC-BD05BE0F9B36}"/>
              </a:ext>
            </a:extLst>
          </p:cNvPr>
          <p:cNvSpPr>
            <a:spLocks noGrp="1"/>
          </p:cNvSpPr>
          <p:nvPr>
            <p:ph type="dt" sz="half" idx="10"/>
          </p:nvPr>
        </p:nvSpPr>
        <p:spPr/>
        <p:txBody>
          <a:bodyPr/>
          <a:lstStyle/>
          <a:p>
            <a:fld id="{167876D2-8BD3-8845-905A-B9DDCD4BE6B9}" type="datetime1">
              <a:rPr lang="en-GB" smtClean="0"/>
              <a:t>12/02/2020</a:t>
            </a:fld>
            <a:endParaRPr lang="en-US" dirty="0"/>
          </a:p>
        </p:txBody>
      </p:sp>
      <p:sp>
        <p:nvSpPr>
          <p:cNvPr id="8" name="Footer Placeholder 7">
            <a:extLst>
              <a:ext uri="{FF2B5EF4-FFF2-40B4-BE49-F238E27FC236}">
                <a16:creationId xmlns=""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4968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AF33D6B0-F070-45C4-A472-19F432BE3932}"/>
              </a:ext>
            </a:extLst>
          </p:cNvPr>
          <p:cNvSpPr>
            <a:spLocks noGrp="1"/>
          </p:cNvSpPr>
          <p:nvPr>
            <p:ph type="dt" sz="half" idx="10"/>
          </p:nvPr>
        </p:nvSpPr>
        <p:spPr/>
        <p:txBody>
          <a:bodyPr/>
          <a:lstStyle/>
          <a:p>
            <a:fld id="{BEB8A120-2525-2144-BDED-82DA102867F8}" type="datetime1">
              <a:rPr lang="en-GB" smtClean="0"/>
              <a:t>12/02/2020</a:t>
            </a:fld>
            <a:endParaRPr lang="en-US" dirty="0"/>
          </a:p>
        </p:txBody>
      </p:sp>
      <p:sp>
        <p:nvSpPr>
          <p:cNvPr id="8" name="Footer Placeholder 7">
            <a:extLst>
              <a:ext uri="{FF2B5EF4-FFF2-40B4-BE49-F238E27FC236}">
                <a16:creationId xmlns=""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5770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5764167F-2782-7C45-BE88-695466D6E7C8}" type="datetime1">
              <a:rPr lang="en-GB" smtClean="0"/>
              <a:t>12/02/2020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722878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30" r:id="rId6"/>
    <p:sldLayoutId id="2147483725" r:id="rId7"/>
    <p:sldLayoutId id="2147483726" r:id="rId8"/>
    <p:sldLayoutId id="2147483727" r:id="rId9"/>
    <p:sldLayoutId id="2147483729" r:id="rId10"/>
    <p:sldLayoutId id="2147483728" r:id="rId11"/>
  </p:sldLayoutIdLst>
  <p:hf sldNum="0" hdr="0" ftr="0" dt="0"/>
  <p:txStyles>
    <p:titleStyle>
      <a:lvl1pPr algn="l" defTabSz="914400" rtl="0" eaLnBrk="1" latinLnBrk="0" hangingPunct="1">
        <a:lnSpc>
          <a:spcPct val="80000"/>
        </a:lnSpc>
        <a:spcBef>
          <a:spcPct val="0"/>
        </a:spcBef>
        <a:buNone/>
        <a:defRPr sz="5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hyperlink" Target="http://www.hfmgv.org/exhibits/showroom/1908/tbig.jpg"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6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a:extLst>
              <a:ext uri="{FF2B5EF4-FFF2-40B4-BE49-F238E27FC236}">
                <a16:creationId xmlns="" xmlns:a16="http://schemas.microsoft.com/office/drawing/2014/main" id="{69337CF0-3DD7-4334-83BD-CB2A9222B3F4}"/>
              </a:ext>
            </a:extLst>
          </p:cNvPr>
          <p:cNvPicPr>
            <a:picLocks noChangeAspect="1"/>
          </p:cNvPicPr>
          <p:nvPr/>
        </p:nvPicPr>
        <p:blipFill rotWithShape="1">
          <a:blip r:embed="rId2"/>
          <a:srcRect t="6391" b="9340"/>
          <a:stretch/>
        </p:blipFill>
        <p:spPr>
          <a:xfrm>
            <a:off x="-1" y="10"/>
            <a:ext cx="12191999" cy="6857990"/>
          </a:xfrm>
          <a:prstGeom prst="rect">
            <a:avLst/>
          </a:prstGeom>
        </p:spPr>
      </p:pic>
      <p:sp>
        <p:nvSpPr>
          <p:cNvPr id="27" name="Rectangle 21">
            <a:extLst>
              <a:ext uri="{FF2B5EF4-FFF2-40B4-BE49-F238E27FC236}">
                <a16:creationId xmlns="" xmlns:a16="http://schemas.microsoft.com/office/drawing/2014/main" id="{7319A1DD-F557-4EC6-8A8C-F7617B4CD6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3118982"/>
            <a:ext cx="7537704" cy="2462668"/>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8EBD0C54-4258-8540-B4F3-B5786B11078B}"/>
              </a:ext>
            </a:extLst>
          </p:cNvPr>
          <p:cNvSpPr>
            <a:spLocks noGrp="1"/>
          </p:cNvSpPr>
          <p:nvPr>
            <p:ph type="ctrTitle"/>
          </p:nvPr>
        </p:nvSpPr>
        <p:spPr>
          <a:xfrm>
            <a:off x="735791" y="3331444"/>
            <a:ext cx="6470692" cy="1229306"/>
          </a:xfrm>
        </p:spPr>
        <p:txBody>
          <a:bodyPr>
            <a:normAutofit fontScale="90000"/>
          </a:bodyPr>
          <a:lstStyle/>
          <a:p>
            <a:r>
              <a:rPr lang="en-GB" sz="3800" dirty="0">
                <a:solidFill>
                  <a:schemeClr val="tx1"/>
                </a:solidFill>
              </a:rPr>
              <a:t>Critical Perspectives on </a:t>
            </a:r>
            <a:r>
              <a:rPr lang="en-GB" sz="3800" dirty="0" smtClean="0">
                <a:solidFill>
                  <a:schemeClr val="tx1"/>
                </a:solidFill>
              </a:rPr>
              <a:t>Management</a:t>
            </a:r>
            <a:br>
              <a:rPr lang="en-GB" sz="3800" dirty="0" smtClean="0">
                <a:solidFill>
                  <a:schemeClr val="tx1"/>
                </a:solidFill>
              </a:rPr>
            </a:br>
            <a:r>
              <a:rPr lang="en-GB" sz="3800" dirty="0" smtClean="0">
                <a:solidFill>
                  <a:schemeClr val="tx1"/>
                </a:solidFill>
              </a:rPr>
              <a:t>Henry </a:t>
            </a:r>
            <a:r>
              <a:rPr lang="en-GB" sz="3800" dirty="0">
                <a:solidFill>
                  <a:schemeClr val="tx1"/>
                </a:solidFill>
              </a:rPr>
              <a:t>Ford, the Model T and the Five Dollar Day</a:t>
            </a:r>
            <a:endParaRPr lang="en-GB" sz="3800" dirty="0">
              <a:solidFill>
                <a:schemeClr val="tx1"/>
              </a:solidFill>
            </a:endParaRPr>
          </a:p>
        </p:txBody>
      </p:sp>
      <p:sp>
        <p:nvSpPr>
          <p:cNvPr id="3" name="Subtitle 2">
            <a:extLst>
              <a:ext uri="{FF2B5EF4-FFF2-40B4-BE49-F238E27FC236}">
                <a16:creationId xmlns="" xmlns:a16="http://schemas.microsoft.com/office/drawing/2014/main" id="{3FBEB669-AE41-1746-B470-80505841E38A}"/>
              </a:ext>
            </a:extLst>
          </p:cNvPr>
          <p:cNvSpPr>
            <a:spLocks noGrp="1"/>
          </p:cNvSpPr>
          <p:nvPr>
            <p:ph type="subTitle" idx="1"/>
          </p:nvPr>
        </p:nvSpPr>
        <p:spPr>
          <a:xfrm>
            <a:off x="735791" y="4735799"/>
            <a:ext cx="6470693" cy="605256"/>
          </a:xfrm>
        </p:spPr>
        <p:txBody>
          <a:bodyPr>
            <a:normAutofit/>
          </a:bodyPr>
          <a:lstStyle/>
          <a:p>
            <a:r>
              <a:rPr lang="en-US"/>
              <a:t>Dr caroline jawad 2020</a:t>
            </a:r>
          </a:p>
          <a:p>
            <a:endParaRPr lang="en-US"/>
          </a:p>
        </p:txBody>
      </p:sp>
      <p:cxnSp>
        <p:nvCxnSpPr>
          <p:cNvPr id="28" name="Straight Connector 23">
            <a:extLst>
              <a:ext uri="{FF2B5EF4-FFF2-40B4-BE49-F238E27FC236}">
                <a16:creationId xmlns="" xmlns:a16="http://schemas.microsoft.com/office/drawing/2014/main" id="{D28A9C89-B313-458F-9C85-515930A51A93}"/>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772429" y="4641183"/>
            <a:ext cx="63093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 xmlns:a16="http://schemas.microsoft.com/office/drawing/2014/main" id="{C390A367-0330-4E03-9D5F-40308A7975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701742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Question </a:t>
            </a:r>
            <a:endParaRPr lang="en-GB" dirty="0"/>
          </a:p>
        </p:txBody>
      </p:sp>
      <p:sp>
        <p:nvSpPr>
          <p:cNvPr id="3" name="Content Placeholder 2"/>
          <p:cNvSpPr>
            <a:spLocks noGrp="1"/>
          </p:cNvSpPr>
          <p:nvPr>
            <p:ph idx="1"/>
          </p:nvPr>
        </p:nvSpPr>
        <p:spPr/>
        <p:txBody>
          <a:bodyPr/>
          <a:lstStyle/>
          <a:p>
            <a:r>
              <a:rPr lang="en-GB" dirty="0" smtClean="0"/>
              <a:t>What do you remember about Taylorism ?</a:t>
            </a:r>
            <a:endParaRPr lang="en-GB" dirty="0"/>
          </a:p>
        </p:txBody>
      </p:sp>
    </p:spTree>
    <p:extLst>
      <p:ext uri="{BB962C8B-B14F-4D97-AF65-F5344CB8AC3E}">
        <p14:creationId xmlns:p14="http://schemas.microsoft.com/office/powerpoint/2010/main" val="3288995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Key points of </a:t>
            </a:r>
            <a:r>
              <a:rPr lang="en-GB" dirty="0"/>
              <a:t>T</a:t>
            </a:r>
            <a:r>
              <a:rPr lang="en-GB" dirty="0" smtClean="0"/>
              <a:t>aylorism</a:t>
            </a:r>
            <a:endParaRPr lang="en-GB" dirty="0"/>
          </a:p>
        </p:txBody>
      </p:sp>
      <p:sp>
        <p:nvSpPr>
          <p:cNvPr id="3" name="Content Placeholder 2"/>
          <p:cNvSpPr>
            <a:spLocks noGrp="1"/>
          </p:cNvSpPr>
          <p:nvPr>
            <p:ph idx="1"/>
          </p:nvPr>
        </p:nvSpPr>
        <p:spPr/>
        <p:txBody>
          <a:bodyPr rtlCol="0">
            <a:normAutofit lnSpcReduction="10000"/>
          </a:bodyPr>
          <a:lstStyle/>
          <a:p>
            <a:pPr marL="0" indent="0">
              <a:spcAft>
                <a:spcPts val="0"/>
              </a:spcAft>
              <a:buNone/>
              <a:defRPr/>
            </a:pPr>
            <a:r>
              <a:rPr lang="en-GB" b="1" dirty="0">
                <a:solidFill>
                  <a:srgbClr val="FF0000"/>
                </a:solidFill>
              </a:rPr>
              <a:t>At the core of scientific management lie four principles:</a:t>
            </a:r>
          </a:p>
          <a:p>
            <a:pPr>
              <a:spcAft>
                <a:spcPts val="0"/>
              </a:spcAft>
              <a:buFont typeface="Arial" panose="020B0604020202020204" pitchFamily="34" charset="0"/>
              <a:buChar char="•"/>
              <a:defRPr/>
            </a:pPr>
            <a:r>
              <a:rPr lang="en-GB" dirty="0" smtClean="0"/>
              <a:t>Replace </a:t>
            </a:r>
            <a:r>
              <a:rPr lang="en-GB" dirty="0"/>
              <a:t>rule-of-thumb methods of doing work with ones based on scientific study of the tasks to be carried out.</a:t>
            </a:r>
          </a:p>
          <a:p>
            <a:pPr>
              <a:spcAft>
                <a:spcPts val="0"/>
              </a:spcAft>
              <a:buFont typeface="Arial" panose="020B0604020202020204" pitchFamily="34" charset="0"/>
              <a:buChar char="•"/>
              <a:defRPr/>
            </a:pPr>
            <a:r>
              <a:rPr lang="en-GB" dirty="0" smtClean="0"/>
              <a:t>Select </a:t>
            </a:r>
            <a:r>
              <a:rPr lang="en-GB" dirty="0"/>
              <a:t>and train individuals for specific tasks.</a:t>
            </a:r>
          </a:p>
          <a:p>
            <a:pPr>
              <a:spcAft>
                <a:spcPts val="0"/>
              </a:spcAft>
              <a:buFont typeface="Arial" panose="020B0604020202020204" pitchFamily="34" charset="0"/>
              <a:buChar char="•"/>
              <a:defRPr/>
            </a:pPr>
            <a:r>
              <a:rPr lang="en-GB" dirty="0" smtClean="0"/>
              <a:t>Give </a:t>
            </a:r>
            <a:r>
              <a:rPr lang="en-GB" dirty="0"/>
              <a:t>individuals clear instructions on what they have to do, then supervise them while they do it.</a:t>
            </a:r>
          </a:p>
          <a:p>
            <a:pPr>
              <a:spcAft>
                <a:spcPts val="0"/>
              </a:spcAft>
              <a:buFont typeface="Arial" panose="020B0604020202020204" pitchFamily="34" charset="0"/>
              <a:buChar char="•"/>
              <a:defRPr/>
            </a:pPr>
            <a:r>
              <a:rPr lang="en-GB" dirty="0" smtClean="0"/>
              <a:t>Divide </a:t>
            </a:r>
            <a:r>
              <a:rPr lang="en-GB" dirty="0"/>
              <a:t>work between managers and workers, so that the managers plan “scientifically” what is to be done, and the workers then do it.</a:t>
            </a:r>
          </a:p>
          <a:p>
            <a:pPr>
              <a:spcAft>
                <a:spcPts val="0"/>
              </a:spcAft>
              <a:defRPr/>
            </a:pPr>
            <a:endParaRPr lang="en-GB" dirty="0"/>
          </a:p>
        </p:txBody>
      </p:sp>
    </p:spTree>
    <p:extLst>
      <p:ext uri="{BB962C8B-B14F-4D97-AF65-F5344CB8AC3E}">
        <p14:creationId xmlns:p14="http://schemas.microsoft.com/office/powerpoint/2010/main" val="883136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TAYLORISM</a:t>
            </a:r>
            <a:endParaRPr lang="en-GB" dirty="0"/>
          </a:p>
        </p:txBody>
      </p:sp>
      <p:sp>
        <p:nvSpPr>
          <p:cNvPr id="13315" name="Content Placeholder 2"/>
          <p:cNvSpPr>
            <a:spLocks noGrp="1"/>
          </p:cNvSpPr>
          <p:nvPr>
            <p:ph idx="1"/>
          </p:nvPr>
        </p:nvSpPr>
        <p:spPr/>
        <p:txBody>
          <a:bodyPr/>
          <a:lstStyle/>
          <a:p>
            <a:pPr eaLnBrk="1" hangingPunct="1"/>
            <a:r>
              <a:rPr lang="en-GB" altLang="en-US" smtClean="0"/>
              <a:t>The theory was centred on systematic study of people, behaviour and tasks. </a:t>
            </a:r>
          </a:p>
          <a:p>
            <a:pPr eaLnBrk="1" hangingPunct="1"/>
            <a:r>
              <a:rPr lang="en-GB" altLang="en-US" smtClean="0"/>
              <a:t>The core of Taylor’s theory was that they followed the technique of breaking the work process into sub-tasks or least possible units with an intention to regulate the most efficient method for accomplishing a particular task.</a:t>
            </a:r>
          </a:p>
        </p:txBody>
      </p:sp>
    </p:spTree>
    <p:extLst>
      <p:ext uri="{BB962C8B-B14F-4D97-AF65-F5344CB8AC3E}">
        <p14:creationId xmlns:p14="http://schemas.microsoft.com/office/powerpoint/2010/main" val="2263514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dirty="0" smtClean="0"/>
              <a:t>FUNCTION OF TAYLORISM</a:t>
            </a:r>
            <a:endParaRPr lang="en-GB" dirty="0"/>
          </a:p>
        </p:txBody>
      </p:sp>
      <p:sp>
        <p:nvSpPr>
          <p:cNvPr id="14339" name="Content Placeholder 2"/>
          <p:cNvSpPr>
            <a:spLocks noGrp="1"/>
          </p:cNvSpPr>
          <p:nvPr>
            <p:ph idx="1"/>
          </p:nvPr>
        </p:nvSpPr>
        <p:spPr/>
        <p:txBody>
          <a:bodyPr/>
          <a:lstStyle/>
          <a:p>
            <a:pPr eaLnBrk="1" hangingPunct="1"/>
            <a:r>
              <a:rPr lang="en-GB" altLang="en-US" smtClean="0"/>
              <a:t>Though the scientific theory of management provided tools for workers to enhance their output and efficiency, employees did only menial work which led to criticism of the classical theory of management for developing an assembly-line atmosphere. </a:t>
            </a:r>
          </a:p>
          <a:p>
            <a:pPr eaLnBrk="1" hangingPunct="1"/>
            <a:r>
              <a:rPr lang="en-GB" altLang="en-US" smtClean="0"/>
              <a:t>With this as a reason, the theory was fallen out of favour by various companies but is still considered as a valuable tool in many companies for its principles. </a:t>
            </a:r>
          </a:p>
          <a:p>
            <a:pPr eaLnBrk="1" hangingPunct="1"/>
            <a:r>
              <a:rPr lang="en-GB" altLang="en-US" smtClean="0"/>
              <a:t>A good example where techniques of classical and SMT can be applied is where repetitive tasks are achieved …. Amazon.</a:t>
            </a:r>
          </a:p>
        </p:txBody>
      </p:sp>
    </p:spTree>
    <p:extLst>
      <p:ext uri="{BB962C8B-B14F-4D97-AF65-F5344CB8AC3E}">
        <p14:creationId xmlns:p14="http://schemas.microsoft.com/office/powerpoint/2010/main" val="909652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PRINCIPLES OF TAYLORISM</a:t>
            </a:r>
            <a:endParaRPr lang="en-GB" dirty="0"/>
          </a:p>
        </p:txBody>
      </p:sp>
      <p:sp>
        <p:nvSpPr>
          <p:cNvPr id="3" name="Content Placeholder 2"/>
          <p:cNvSpPr>
            <a:spLocks noGrp="1"/>
          </p:cNvSpPr>
          <p:nvPr>
            <p:ph idx="1"/>
          </p:nvPr>
        </p:nvSpPr>
        <p:spPr/>
        <p:txBody>
          <a:bodyPr rtlCol="0">
            <a:normAutofit lnSpcReduction="10000"/>
          </a:bodyPr>
          <a:lstStyle/>
          <a:p>
            <a:pPr>
              <a:spcAft>
                <a:spcPts val="0"/>
              </a:spcAft>
              <a:defRPr/>
            </a:pPr>
            <a:r>
              <a:rPr lang="en-GB" dirty="0"/>
              <a:t>Employees must be </a:t>
            </a:r>
            <a:r>
              <a:rPr lang="en-GB" dirty="0" smtClean="0"/>
              <a:t>employed </a:t>
            </a:r>
            <a:r>
              <a:rPr lang="en-GB" dirty="0"/>
              <a:t>based on their skills and abilities related to </a:t>
            </a:r>
            <a:r>
              <a:rPr lang="en-GB" dirty="0" smtClean="0"/>
              <a:t>job.</a:t>
            </a:r>
            <a:endParaRPr lang="en-GB" dirty="0"/>
          </a:p>
          <a:p>
            <a:pPr>
              <a:spcAft>
                <a:spcPts val="0"/>
              </a:spcAft>
              <a:defRPr/>
            </a:pPr>
            <a:r>
              <a:rPr lang="en-GB" dirty="0"/>
              <a:t>Incentives and wages provided to employees should be based on encouraging them and enhancing their output.</a:t>
            </a:r>
          </a:p>
          <a:p>
            <a:pPr>
              <a:spcAft>
                <a:spcPts val="0"/>
              </a:spcAft>
              <a:defRPr/>
            </a:pPr>
            <a:r>
              <a:rPr lang="en-GB" dirty="0"/>
              <a:t>The leadership within the </a:t>
            </a:r>
            <a:r>
              <a:rPr lang="en-GB" dirty="0" smtClean="0"/>
              <a:t>organisation </a:t>
            </a:r>
            <a:r>
              <a:rPr lang="en-GB" dirty="0"/>
              <a:t>should be one that develops a standard method for doing certain job with the assistance of </a:t>
            </a:r>
            <a:r>
              <a:rPr lang="en-GB" dirty="0" smtClean="0"/>
              <a:t>science/SMT.</a:t>
            </a:r>
            <a:endParaRPr lang="en-GB" dirty="0"/>
          </a:p>
          <a:p>
            <a:pPr>
              <a:spcAft>
                <a:spcPts val="0"/>
              </a:spcAft>
              <a:defRPr/>
            </a:pPr>
            <a:r>
              <a:rPr lang="en-GB" dirty="0"/>
              <a:t>There should be attention on eradicating interruptions while planning work.</a:t>
            </a:r>
          </a:p>
          <a:p>
            <a:pPr>
              <a:spcAft>
                <a:spcPts val="0"/>
              </a:spcAft>
              <a:defRPr/>
            </a:pPr>
            <a:r>
              <a:rPr lang="en-GB" dirty="0"/>
              <a:t>Rule of thumb work methods are replaced with other methods which are based on </a:t>
            </a:r>
            <a:r>
              <a:rPr lang="en-GB" dirty="0" smtClean="0"/>
              <a:t>science/scientific </a:t>
            </a:r>
            <a:r>
              <a:rPr lang="en-GB" dirty="0"/>
              <a:t>study of tasks.</a:t>
            </a:r>
          </a:p>
          <a:p>
            <a:pPr>
              <a:spcAft>
                <a:spcPts val="0"/>
              </a:spcAft>
              <a:defRPr/>
            </a:pPr>
            <a:endParaRPr lang="en-GB" dirty="0"/>
          </a:p>
        </p:txBody>
      </p:sp>
    </p:spTree>
    <p:extLst>
      <p:ext uri="{BB962C8B-B14F-4D97-AF65-F5344CB8AC3E}">
        <p14:creationId xmlns:p14="http://schemas.microsoft.com/office/powerpoint/2010/main" val="2170736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dirty="0" smtClean="0"/>
              <a:t>Are the following ADVANTAGES or disadvantages OF TAYLORISM?</a:t>
            </a:r>
            <a:endParaRPr lang="en-GB" dirty="0"/>
          </a:p>
        </p:txBody>
      </p:sp>
    </p:spTree>
    <p:extLst>
      <p:ext uri="{BB962C8B-B14F-4D97-AF65-F5344CB8AC3E}">
        <p14:creationId xmlns:p14="http://schemas.microsoft.com/office/powerpoint/2010/main" val="1183246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smtClean="0"/>
              <a:t>ENHANCED PRODUCTION</a:t>
            </a:r>
            <a:endParaRPr lang="en-GB" dirty="0"/>
          </a:p>
        </p:txBody>
      </p:sp>
      <p:sp>
        <p:nvSpPr>
          <p:cNvPr id="17411" name="Content Placeholder 3"/>
          <p:cNvSpPr>
            <a:spLocks noGrp="1"/>
          </p:cNvSpPr>
          <p:nvPr>
            <p:ph idx="1"/>
          </p:nvPr>
        </p:nvSpPr>
        <p:spPr/>
        <p:txBody>
          <a:bodyPr/>
          <a:lstStyle/>
          <a:p>
            <a:pPr eaLnBrk="1" hangingPunct="1"/>
            <a:r>
              <a:rPr lang="en-GB" altLang="en-US" dirty="0" smtClean="0"/>
              <a:t>SMT is responsible for enhanced production as it concentrates on steady improvements in business operations. </a:t>
            </a:r>
          </a:p>
          <a:p>
            <a:pPr eaLnBrk="1" hangingPunct="1"/>
            <a:r>
              <a:rPr lang="en-GB" altLang="en-US" dirty="0" smtClean="0"/>
              <a:t>There is fruitful cooperation between managers and workers and so greater team work is achieved. </a:t>
            </a:r>
          </a:p>
          <a:p>
            <a:pPr eaLnBrk="1" hangingPunct="1"/>
            <a:r>
              <a:rPr lang="en-GB" altLang="en-US" dirty="0" smtClean="0"/>
              <a:t>The </a:t>
            </a:r>
            <a:r>
              <a:rPr lang="en-GB" altLang="en-US" dirty="0" smtClean="0"/>
              <a:t>relationship </a:t>
            </a:r>
            <a:r>
              <a:rPr lang="en-GB" altLang="en-US" dirty="0" smtClean="0"/>
              <a:t>between the management and workers assists in production in the organisation.</a:t>
            </a:r>
          </a:p>
        </p:txBody>
      </p:sp>
    </p:spTree>
    <p:extLst>
      <p:ext uri="{BB962C8B-B14F-4D97-AF65-F5344CB8AC3E}">
        <p14:creationId xmlns:p14="http://schemas.microsoft.com/office/powerpoint/2010/main" val="3166433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ABILITY TO CONTROL</a:t>
            </a:r>
            <a:endParaRPr lang="en-GB" dirty="0"/>
          </a:p>
        </p:txBody>
      </p:sp>
      <p:sp>
        <p:nvSpPr>
          <p:cNvPr id="18435" name="Content Placeholder 2"/>
          <p:cNvSpPr>
            <a:spLocks noGrp="1"/>
          </p:cNvSpPr>
          <p:nvPr>
            <p:ph idx="1"/>
          </p:nvPr>
        </p:nvSpPr>
        <p:spPr/>
        <p:txBody>
          <a:bodyPr/>
          <a:lstStyle/>
          <a:p>
            <a:pPr eaLnBrk="1" hangingPunct="1"/>
            <a:r>
              <a:rPr lang="en-GB" altLang="en-US" smtClean="0"/>
              <a:t>Scientific management allows managers to have good control over production. </a:t>
            </a:r>
          </a:p>
          <a:p>
            <a:pPr eaLnBrk="1" hangingPunct="1"/>
            <a:r>
              <a:rPr lang="en-GB" altLang="en-US" smtClean="0"/>
              <a:t>Employees become specialists in their field as they do the same task repeatedly; this makes it easy for the manager to have control over employees.</a:t>
            </a:r>
          </a:p>
        </p:txBody>
      </p:sp>
    </p:spTree>
    <p:extLst>
      <p:ext uri="{BB962C8B-B14F-4D97-AF65-F5344CB8AC3E}">
        <p14:creationId xmlns:p14="http://schemas.microsoft.com/office/powerpoint/2010/main" val="59409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DECREASES INACCURACY</a:t>
            </a:r>
            <a:endParaRPr lang="en-GB" dirty="0"/>
          </a:p>
        </p:txBody>
      </p:sp>
      <p:sp>
        <p:nvSpPr>
          <p:cNvPr id="19459" name="Content Placeholder 2"/>
          <p:cNvSpPr>
            <a:spLocks noGrp="1"/>
          </p:cNvSpPr>
          <p:nvPr>
            <p:ph idx="1"/>
          </p:nvPr>
        </p:nvSpPr>
        <p:spPr/>
        <p:txBody>
          <a:bodyPr/>
          <a:lstStyle/>
          <a:p>
            <a:pPr eaLnBrk="1" hangingPunct="1"/>
            <a:r>
              <a:rPr lang="en-GB" altLang="en-US" smtClean="0"/>
              <a:t>Inaccuracy is decreased as the theory is based on experiment and observation for context-specific solutions. </a:t>
            </a:r>
          </a:p>
          <a:p>
            <a:pPr eaLnBrk="1" hangingPunct="1"/>
            <a:r>
              <a:rPr lang="en-GB" altLang="en-US" smtClean="0"/>
              <a:t>With better </a:t>
            </a:r>
            <a:r>
              <a:rPr lang="en-GB" altLang="en-US" i="1" smtClean="0"/>
              <a:t>planning and decision making</a:t>
            </a:r>
            <a:r>
              <a:rPr lang="en-GB" altLang="en-US" smtClean="0"/>
              <a:t>, accuracy is achieved.</a:t>
            </a:r>
          </a:p>
        </p:txBody>
      </p:sp>
    </p:spTree>
    <p:extLst>
      <p:ext uri="{BB962C8B-B14F-4D97-AF65-F5344CB8AC3E}">
        <p14:creationId xmlns:p14="http://schemas.microsoft.com/office/powerpoint/2010/main" val="4189479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DECREASED AUTOCRACY</a:t>
            </a:r>
            <a:endParaRPr lang="en-GB" dirty="0"/>
          </a:p>
        </p:txBody>
      </p:sp>
      <p:sp>
        <p:nvSpPr>
          <p:cNvPr id="20483" name="Content Placeholder 2"/>
          <p:cNvSpPr>
            <a:spLocks noGrp="1"/>
          </p:cNvSpPr>
          <p:nvPr>
            <p:ph idx="1"/>
          </p:nvPr>
        </p:nvSpPr>
        <p:spPr/>
        <p:txBody>
          <a:bodyPr/>
          <a:lstStyle/>
          <a:p>
            <a:pPr eaLnBrk="1" hangingPunct="1"/>
            <a:r>
              <a:rPr lang="en-GB" altLang="en-US" smtClean="0"/>
              <a:t>The theory stimulates the management to adopt a positive relationship with leadership. </a:t>
            </a:r>
          </a:p>
          <a:p>
            <a:pPr eaLnBrk="1" hangingPunct="1"/>
            <a:r>
              <a:rPr lang="en-GB" altLang="en-US" smtClean="0"/>
              <a:t>Cooperation amongst employees and managers enhances democracy in workplace. </a:t>
            </a:r>
          </a:p>
          <a:p>
            <a:pPr eaLnBrk="1" hangingPunct="1"/>
            <a:r>
              <a:rPr lang="en-GB" altLang="en-US" smtClean="0"/>
              <a:t>Hence there is decreased autocracy by following SMT.</a:t>
            </a:r>
          </a:p>
          <a:p>
            <a:pPr eaLnBrk="1" hangingPunct="1"/>
            <a:r>
              <a:rPr lang="en-GB" altLang="en-US" b="1" i="1" smtClean="0">
                <a:solidFill>
                  <a:srgbClr val="7030A0"/>
                </a:solidFill>
              </a:rPr>
              <a:t>Let’s fire all the managers - organisations are dominated by the inertia created by supervisional hierarchies and that nobody bothers asking why a certain number of workers seemingly require a layer of bosses to watch over what they do.</a:t>
            </a:r>
          </a:p>
        </p:txBody>
      </p:sp>
    </p:spTree>
    <p:extLst>
      <p:ext uri="{BB962C8B-B14F-4D97-AF65-F5344CB8AC3E}">
        <p14:creationId xmlns:p14="http://schemas.microsoft.com/office/powerpoint/2010/main" val="3154080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Organisational democracy</a:t>
            </a:r>
            <a:endParaRPr lang="en-GB" dirty="0"/>
          </a:p>
        </p:txBody>
      </p:sp>
      <p:sp>
        <p:nvSpPr>
          <p:cNvPr id="21507" name="Content Placeholder 2"/>
          <p:cNvSpPr>
            <a:spLocks noGrp="1"/>
          </p:cNvSpPr>
          <p:nvPr>
            <p:ph idx="1"/>
          </p:nvPr>
        </p:nvSpPr>
        <p:spPr/>
        <p:txBody>
          <a:bodyPr>
            <a:normAutofit/>
          </a:bodyPr>
          <a:lstStyle/>
          <a:p>
            <a:pPr eaLnBrk="1" hangingPunct="1"/>
            <a:r>
              <a:rPr lang="en-GB" altLang="en-US" smtClean="0"/>
              <a:t>Aims for is a significant degree of worker participation in many decisions, linked to mechanisms to allow for delegation and empowerment. </a:t>
            </a:r>
          </a:p>
          <a:p>
            <a:pPr eaLnBrk="1" hangingPunct="1"/>
            <a:r>
              <a:rPr lang="en-GB" altLang="en-US" smtClean="0"/>
              <a:t>Company’s decision-making capacity is increased, and many workers are given greater autonomy, is not the same as sacking the managers, but it does reduce their power and minimises the importance of hierarchy in the company. </a:t>
            </a:r>
          </a:p>
          <a:p>
            <a:pPr eaLnBrk="1" hangingPunct="1"/>
            <a:r>
              <a:rPr lang="en-GB" altLang="en-US" smtClean="0"/>
              <a:t>Amazon ? Other examples.</a:t>
            </a:r>
            <a:br>
              <a:rPr lang="en-GB" altLang="en-US" smtClean="0"/>
            </a:br>
            <a:r>
              <a:rPr lang="en-GB" altLang="en-US" smtClean="0"/>
              <a:t/>
            </a:r>
            <a:br>
              <a:rPr lang="en-GB" altLang="en-US" smtClean="0"/>
            </a:br>
            <a:endParaRPr lang="en-GB" altLang="en-US" smtClean="0"/>
          </a:p>
        </p:txBody>
      </p:sp>
    </p:spTree>
    <p:extLst>
      <p:ext uri="{BB962C8B-B14F-4D97-AF65-F5344CB8AC3E}">
        <p14:creationId xmlns:p14="http://schemas.microsoft.com/office/powerpoint/2010/main" val="1424273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COST OF PRODUCTION IS REDUCED</a:t>
            </a:r>
            <a:endParaRPr lang="en-GB" dirty="0"/>
          </a:p>
        </p:txBody>
      </p:sp>
      <p:sp>
        <p:nvSpPr>
          <p:cNvPr id="22531" name="Content Placeholder 2"/>
          <p:cNvSpPr>
            <a:spLocks noGrp="1"/>
          </p:cNvSpPr>
          <p:nvPr>
            <p:ph idx="1"/>
          </p:nvPr>
        </p:nvSpPr>
        <p:spPr/>
        <p:txBody>
          <a:bodyPr/>
          <a:lstStyle/>
          <a:p>
            <a:pPr eaLnBrk="1" hangingPunct="1"/>
            <a:r>
              <a:rPr lang="en-GB" altLang="en-US" smtClean="0"/>
              <a:t>The mechanisation and latest use of technology in production of goods enhances productivity. </a:t>
            </a:r>
          </a:p>
          <a:p>
            <a:pPr eaLnBrk="1" hangingPunct="1"/>
            <a:r>
              <a:rPr lang="en-GB" altLang="en-US" smtClean="0"/>
              <a:t>Since there is enhanced large scale </a:t>
            </a:r>
            <a:r>
              <a:rPr lang="en-GB" altLang="en-US" i="1" smtClean="0"/>
              <a:t>production</a:t>
            </a:r>
            <a:r>
              <a:rPr lang="en-GB" altLang="en-US" smtClean="0"/>
              <a:t>, there is a decrease in per unit cost of production.</a:t>
            </a:r>
          </a:p>
        </p:txBody>
      </p:sp>
    </p:spTree>
    <p:extLst>
      <p:ext uri="{BB962C8B-B14F-4D97-AF65-F5344CB8AC3E}">
        <p14:creationId xmlns:p14="http://schemas.microsoft.com/office/powerpoint/2010/main" val="3761346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PAY SYSTEM</a:t>
            </a:r>
            <a:endParaRPr lang="en-GB" dirty="0"/>
          </a:p>
        </p:txBody>
      </p:sp>
      <p:sp>
        <p:nvSpPr>
          <p:cNvPr id="23555" name="Content Placeholder 2"/>
          <p:cNvSpPr>
            <a:spLocks noGrp="1"/>
          </p:cNvSpPr>
          <p:nvPr>
            <p:ph idx="1"/>
          </p:nvPr>
        </p:nvSpPr>
        <p:spPr/>
        <p:txBody>
          <a:bodyPr/>
          <a:lstStyle/>
          <a:p>
            <a:pPr eaLnBrk="1" hangingPunct="1"/>
            <a:r>
              <a:rPr lang="en-GB" altLang="en-US" smtClean="0"/>
              <a:t>With the theory, piecework pay system is followed – Amazon points ?</a:t>
            </a:r>
          </a:p>
          <a:p>
            <a:pPr eaLnBrk="1" hangingPunct="1"/>
            <a:r>
              <a:rPr lang="en-GB" altLang="en-US" smtClean="0"/>
              <a:t>SMT - incentive is considered in order to enhance productivity and provide high wages for employees. </a:t>
            </a:r>
          </a:p>
          <a:p>
            <a:pPr eaLnBrk="1" hangingPunct="1"/>
            <a:r>
              <a:rPr lang="en-GB" altLang="en-US" smtClean="0"/>
              <a:t>With a higher productivity, there is an increase in wages for employees. </a:t>
            </a:r>
          </a:p>
          <a:p>
            <a:pPr eaLnBrk="1" hangingPunct="1"/>
            <a:r>
              <a:rPr lang="en-GB" altLang="en-US" smtClean="0"/>
              <a:t>The differential incentive plan provides higher wages to efficient workers. By this way the standard of living of the employees are made better.</a:t>
            </a:r>
          </a:p>
        </p:txBody>
      </p:sp>
    </p:spTree>
    <p:extLst>
      <p:ext uri="{BB962C8B-B14F-4D97-AF65-F5344CB8AC3E}">
        <p14:creationId xmlns:p14="http://schemas.microsoft.com/office/powerpoint/2010/main" val="7487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QUICK DECISION MAKING</a:t>
            </a:r>
            <a:endParaRPr lang="en-GB" dirty="0"/>
          </a:p>
        </p:txBody>
      </p:sp>
      <p:sp>
        <p:nvSpPr>
          <p:cNvPr id="24579" name="Content Placeholder 2"/>
          <p:cNvSpPr>
            <a:spLocks noGrp="1"/>
          </p:cNvSpPr>
          <p:nvPr>
            <p:ph idx="1"/>
          </p:nvPr>
        </p:nvSpPr>
        <p:spPr/>
        <p:txBody>
          <a:bodyPr/>
          <a:lstStyle/>
          <a:p>
            <a:pPr eaLnBrk="1" hangingPunct="1"/>
            <a:r>
              <a:rPr lang="en-GB" altLang="en-US" smtClean="0"/>
              <a:t>Planning ahead of time and prompt decision making are few good aspects of SMT.</a:t>
            </a:r>
          </a:p>
        </p:txBody>
      </p:sp>
    </p:spTree>
    <p:extLst>
      <p:ext uri="{BB962C8B-B14F-4D97-AF65-F5344CB8AC3E}">
        <p14:creationId xmlns:p14="http://schemas.microsoft.com/office/powerpoint/2010/main" val="1517446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BENEFIT TO CUSTOMERS</a:t>
            </a:r>
            <a:endParaRPr lang="en-GB" dirty="0"/>
          </a:p>
        </p:txBody>
      </p:sp>
      <p:sp>
        <p:nvSpPr>
          <p:cNvPr id="25603" name="Content Placeholder 2"/>
          <p:cNvSpPr>
            <a:spLocks noGrp="1"/>
          </p:cNvSpPr>
          <p:nvPr>
            <p:ph idx="1"/>
          </p:nvPr>
        </p:nvSpPr>
        <p:spPr/>
        <p:txBody>
          <a:bodyPr/>
          <a:lstStyle/>
          <a:p>
            <a:pPr eaLnBrk="1" hangingPunct="1"/>
            <a:r>
              <a:rPr lang="en-GB" altLang="en-US" smtClean="0"/>
              <a:t>With the help of SMT there are triple benefits for the consumers. </a:t>
            </a:r>
          </a:p>
          <a:p>
            <a:pPr lvl="1" eaLnBrk="1" hangingPunct="1"/>
            <a:r>
              <a:rPr lang="en-GB" altLang="en-US" smtClean="0"/>
              <a:t>Consumers pay less </a:t>
            </a:r>
          </a:p>
          <a:p>
            <a:pPr lvl="1" eaLnBrk="1" hangingPunct="1"/>
            <a:r>
              <a:rPr lang="en-GB" altLang="en-US" smtClean="0"/>
              <a:t>Better quality products</a:t>
            </a:r>
          </a:p>
          <a:p>
            <a:pPr lvl="1" eaLnBrk="1" hangingPunct="1"/>
            <a:r>
              <a:rPr lang="en-GB" altLang="en-US" smtClean="0"/>
              <a:t>Better living standards</a:t>
            </a:r>
          </a:p>
        </p:txBody>
      </p:sp>
    </p:spTree>
    <p:extLst>
      <p:ext uri="{BB962C8B-B14F-4D97-AF65-F5344CB8AC3E}">
        <p14:creationId xmlns:p14="http://schemas.microsoft.com/office/powerpoint/2010/main" val="29627623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INCREASED EFFICIENCY</a:t>
            </a:r>
            <a:endParaRPr lang="en-GB" dirty="0"/>
          </a:p>
        </p:txBody>
      </p:sp>
      <p:sp>
        <p:nvSpPr>
          <p:cNvPr id="26627" name="Content Placeholder 2"/>
          <p:cNvSpPr>
            <a:spLocks noGrp="1"/>
          </p:cNvSpPr>
          <p:nvPr>
            <p:ph idx="1"/>
          </p:nvPr>
        </p:nvSpPr>
        <p:spPr/>
        <p:txBody>
          <a:bodyPr/>
          <a:lstStyle/>
          <a:p>
            <a:pPr eaLnBrk="1" hangingPunct="1"/>
            <a:r>
              <a:rPr lang="en-GB" altLang="en-US" smtClean="0"/>
              <a:t>Employees adopt working methods and control via management methodology developed for the purpose of training, selecting and supervising employees in a close manner. </a:t>
            </a:r>
          </a:p>
          <a:p>
            <a:pPr eaLnBrk="1" hangingPunct="1"/>
            <a:r>
              <a:rPr lang="en-GB" altLang="en-US" smtClean="0"/>
              <a:t>Since scientific selection and training methods are followed, it leads to a workforce which is best and enhances efficiency.</a:t>
            </a:r>
          </a:p>
          <a:p>
            <a:pPr eaLnBrk="1" hangingPunct="1"/>
            <a:r>
              <a:rPr lang="en-GB" altLang="en-US" smtClean="0"/>
              <a:t>Efficiency is also increased with standardisation of techniques, tools, equipment and materials. The workers are also benefitted with development and scientific training as they are able to enhance their competency and knowledge.</a:t>
            </a:r>
          </a:p>
        </p:txBody>
      </p:sp>
    </p:spTree>
    <p:extLst>
      <p:ext uri="{BB962C8B-B14F-4D97-AF65-F5344CB8AC3E}">
        <p14:creationId xmlns:p14="http://schemas.microsoft.com/office/powerpoint/2010/main" val="2884660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BEST USE OF RESOURCES AND DEVELOPMENT</a:t>
            </a:r>
            <a:endParaRPr lang="en-GB" dirty="0"/>
          </a:p>
        </p:txBody>
      </p:sp>
      <p:sp>
        <p:nvSpPr>
          <p:cNvPr id="27651" name="Content Placeholder 2"/>
          <p:cNvSpPr>
            <a:spLocks noGrp="1"/>
          </p:cNvSpPr>
          <p:nvPr>
            <p:ph idx="1"/>
          </p:nvPr>
        </p:nvSpPr>
        <p:spPr/>
        <p:txBody>
          <a:bodyPr/>
          <a:lstStyle/>
          <a:p>
            <a:pPr eaLnBrk="1" hangingPunct="1"/>
            <a:r>
              <a:rPr lang="en-GB" altLang="en-US" smtClean="0"/>
              <a:t>With the scientific techniques followed, there is better utilisation of resources this in turn leads to increased productivity. </a:t>
            </a:r>
          </a:p>
          <a:p>
            <a:pPr eaLnBrk="1" hangingPunct="1"/>
            <a:r>
              <a:rPr lang="en-GB" altLang="en-US" smtClean="0"/>
              <a:t>Wastage and inefficiency of all means are eradicated with the theory. </a:t>
            </a:r>
          </a:p>
          <a:p>
            <a:pPr eaLnBrk="1" hangingPunct="1"/>
            <a:r>
              <a:rPr lang="en-GB" altLang="en-US" smtClean="0"/>
              <a:t>Also with the help of scientific investigation it leads to technological development. </a:t>
            </a:r>
          </a:p>
        </p:txBody>
      </p:sp>
    </p:spTree>
    <p:extLst>
      <p:ext uri="{BB962C8B-B14F-4D97-AF65-F5344CB8AC3E}">
        <p14:creationId xmlns:p14="http://schemas.microsoft.com/office/powerpoint/2010/main" val="3383797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BENEFICIAL TO THE NATION</a:t>
            </a:r>
            <a:endParaRPr lang="en-GB" dirty="0"/>
          </a:p>
        </p:txBody>
      </p:sp>
      <p:sp>
        <p:nvSpPr>
          <p:cNvPr id="28675" name="Content Placeholder 2"/>
          <p:cNvSpPr>
            <a:spLocks noGrp="1"/>
          </p:cNvSpPr>
          <p:nvPr>
            <p:ph idx="1"/>
          </p:nvPr>
        </p:nvSpPr>
        <p:spPr/>
        <p:txBody>
          <a:bodyPr/>
          <a:lstStyle/>
          <a:p>
            <a:pPr eaLnBrk="1" hangingPunct="1"/>
            <a:r>
              <a:rPr lang="en-GB" altLang="en-US" smtClean="0"/>
              <a:t>With the help of SMT there is enhanced beneficial aspects for the country. </a:t>
            </a:r>
          </a:p>
          <a:p>
            <a:pPr eaLnBrk="1" hangingPunct="1"/>
            <a:r>
              <a:rPr lang="en-GB" altLang="en-US" smtClean="0"/>
              <a:t>Some of them are increased production and less costs of production, industrial harmony and peace, every phase of society meets high standard of living, national income is enhanced.</a:t>
            </a:r>
          </a:p>
          <a:p>
            <a:pPr eaLnBrk="1" hangingPunct="1"/>
            <a:r>
              <a:rPr lang="en-GB" altLang="en-US" smtClean="0"/>
              <a:t>The role of SMT plays a crucial part in developing the country.</a:t>
            </a:r>
          </a:p>
        </p:txBody>
      </p:sp>
    </p:spTree>
    <p:extLst>
      <p:ext uri="{BB962C8B-B14F-4D97-AF65-F5344CB8AC3E}">
        <p14:creationId xmlns:p14="http://schemas.microsoft.com/office/powerpoint/2010/main" val="474205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LESS PRODUCTION TIME</a:t>
            </a:r>
            <a:endParaRPr lang="en-GB" dirty="0"/>
          </a:p>
        </p:txBody>
      </p:sp>
      <p:sp>
        <p:nvSpPr>
          <p:cNvPr id="29699" name="Content Placeholder 2"/>
          <p:cNvSpPr>
            <a:spLocks noGrp="1"/>
          </p:cNvSpPr>
          <p:nvPr>
            <p:ph idx="1"/>
          </p:nvPr>
        </p:nvSpPr>
        <p:spPr/>
        <p:txBody>
          <a:bodyPr/>
          <a:lstStyle/>
          <a:p>
            <a:pPr eaLnBrk="1" hangingPunct="1"/>
            <a:r>
              <a:rPr lang="en-GB" altLang="en-US" smtClean="0"/>
              <a:t>Work in less time is achieved with SMT. </a:t>
            </a:r>
          </a:p>
          <a:p>
            <a:pPr eaLnBrk="1" hangingPunct="1"/>
            <a:r>
              <a:rPr lang="en-GB" altLang="en-US" smtClean="0"/>
              <a:t>Production operations are pre-established and lead to less production delays.</a:t>
            </a:r>
          </a:p>
        </p:txBody>
      </p:sp>
    </p:spTree>
    <p:extLst>
      <p:ext uri="{BB962C8B-B14F-4D97-AF65-F5344CB8AC3E}">
        <p14:creationId xmlns:p14="http://schemas.microsoft.com/office/powerpoint/2010/main" val="3147073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WORKER INSTRUCTIONS</a:t>
            </a:r>
            <a:endParaRPr lang="en-GB" dirty="0"/>
          </a:p>
        </p:txBody>
      </p:sp>
      <p:sp>
        <p:nvSpPr>
          <p:cNvPr id="30723" name="Content Placeholder 2"/>
          <p:cNvSpPr>
            <a:spLocks noGrp="1"/>
          </p:cNvSpPr>
          <p:nvPr>
            <p:ph idx="1"/>
          </p:nvPr>
        </p:nvSpPr>
        <p:spPr/>
        <p:txBody>
          <a:bodyPr/>
          <a:lstStyle/>
          <a:p>
            <a:pPr eaLnBrk="1" hangingPunct="1"/>
            <a:r>
              <a:rPr lang="en-GB" altLang="en-US" smtClean="0"/>
              <a:t>With the assistance of this theory, work is carried out in a systematic manner according to pre-determined plans. </a:t>
            </a:r>
          </a:p>
          <a:p>
            <a:pPr eaLnBrk="1" hangingPunct="1"/>
            <a:r>
              <a:rPr lang="en-GB" altLang="en-US" smtClean="0"/>
              <a:t>Complete guidance and instructions are provided to workers in order to carry on with work as planned in advance.</a:t>
            </a:r>
          </a:p>
        </p:txBody>
      </p:sp>
    </p:spTree>
    <p:extLst>
      <p:ext uri="{BB962C8B-B14F-4D97-AF65-F5344CB8AC3E}">
        <p14:creationId xmlns:p14="http://schemas.microsoft.com/office/powerpoint/2010/main" val="14227214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GOOD WORKING CONDITIONS</a:t>
            </a:r>
            <a:endParaRPr lang="en-GB" dirty="0"/>
          </a:p>
        </p:txBody>
      </p:sp>
      <p:sp>
        <p:nvSpPr>
          <p:cNvPr id="31747" name="Content Placeholder 2"/>
          <p:cNvSpPr>
            <a:spLocks noGrp="1"/>
          </p:cNvSpPr>
          <p:nvPr>
            <p:ph idx="1"/>
          </p:nvPr>
        </p:nvSpPr>
        <p:spPr/>
        <p:txBody>
          <a:bodyPr/>
          <a:lstStyle/>
          <a:p>
            <a:pPr eaLnBrk="1" hangingPunct="1"/>
            <a:r>
              <a:rPr lang="en-GB" altLang="en-US" smtClean="0"/>
              <a:t>A proper atmosphere for working and conditions are developed with SMT. </a:t>
            </a:r>
          </a:p>
          <a:p>
            <a:pPr eaLnBrk="1" hangingPunct="1"/>
            <a:r>
              <a:rPr lang="en-GB" altLang="en-US" smtClean="0"/>
              <a:t>Proper working schedules are followed with ventilation; adequate lighting, rest pauses, with proper safety, and other facilities are provided to patients.</a:t>
            </a:r>
          </a:p>
        </p:txBody>
      </p:sp>
    </p:spTree>
    <p:extLst>
      <p:ext uri="{BB962C8B-B14F-4D97-AF65-F5344CB8AC3E}">
        <p14:creationId xmlns:p14="http://schemas.microsoft.com/office/powerpoint/2010/main" val="2998634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OWNERS INVESTED AND BENEFITED</a:t>
            </a:r>
            <a:endParaRPr lang="en-GB" dirty="0"/>
          </a:p>
        </p:txBody>
      </p:sp>
      <p:sp>
        <p:nvSpPr>
          <p:cNvPr id="32771" name="Content Placeholder 2"/>
          <p:cNvSpPr>
            <a:spLocks noGrp="1"/>
          </p:cNvSpPr>
          <p:nvPr>
            <p:ph idx="1"/>
          </p:nvPr>
        </p:nvSpPr>
        <p:spPr/>
        <p:txBody>
          <a:bodyPr/>
          <a:lstStyle/>
          <a:p>
            <a:pPr eaLnBrk="1" hangingPunct="1"/>
            <a:r>
              <a:rPr lang="en-GB" altLang="en-US" smtClean="0"/>
              <a:t>Large scale production and enhanced productivity moves forward for enhanced turn overs and more profit for investors. </a:t>
            </a:r>
          </a:p>
          <a:p>
            <a:pPr eaLnBrk="1" hangingPunct="1"/>
            <a:r>
              <a:rPr lang="en-GB" altLang="en-US" smtClean="0"/>
              <a:t>High profits can be reaped therefore there is a sound financial base.</a:t>
            </a:r>
          </a:p>
        </p:txBody>
      </p:sp>
    </p:spTree>
    <p:extLst>
      <p:ext uri="{BB962C8B-B14F-4D97-AF65-F5344CB8AC3E}">
        <p14:creationId xmlns:p14="http://schemas.microsoft.com/office/powerpoint/2010/main" val="1076114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AVOIDS LABOUR AND MANAGEMENT DISPUTES</a:t>
            </a:r>
            <a:endParaRPr lang="en-GB" dirty="0"/>
          </a:p>
        </p:txBody>
      </p:sp>
      <p:sp>
        <p:nvSpPr>
          <p:cNvPr id="33795" name="Content Placeholder 2"/>
          <p:cNvSpPr>
            <a:spLocks noGrp="1"/>
          </p:cNvSpPr>
          <p:nvPr>
            <p:ph idx="1"/>
          </p:nvPr>
        </p:nvSpPr>
        <p:spPr/>
        <p:txBody>
          <a:bodyPr/>
          <a:lstStyle/>
          <a:p>
            <a:pPr eaLnBrk="1" hangingPunct="1"/>
            <a:r>
              <a:rPr lang="en-GB" altLang="en-US" smtClean="0"/>
              <a:t>Since there is a healthy relationship and cooperation between management and employees, there is a cordial and harmonious relationship with one another.</a:t>
            </a:r>
          </a:p>
          <a:p>
            <a:pPr eaLnBrk="1" hangingPunct="1"/>
            <a:r>
              <a:rPr lang="en-GB" altLang="en-US" smtClean="0"/>
              <a:t>Industrial disputes are reduced and peace in an industry is achieved. </a:t>
            </a:r>
          </a:p>
          <a:p>
            <a:pPr eaLnBrk="1" hangingPunct="1"/>
            <a:r>
              <a:rPr lang="en-GB" altLang="en-US" smtClean="0"/>
              <a:t>Mental revolution is a concept evolved by Taylor for development of mutual trust, understanding, and confidence between management and labour.</a:t>
            </a:r>
          </a:p>
        </p:txBody>
      </p:sp>
    </p:spTree>
    <p:extLst>
      <p:ext uri="{BB962C8B-B14F-4D97-AF65-F5344CB8AC3E}">
        <p14:creationId xmlns:p14="http://schemas.microsoft.com/office/powerpoint/2010/main" val="31215483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REQUIRES HUGE CAPITAL</a:t>
            </a:r>
            <a:endParaRPr lang="en-GB" dirty="0"/>
          </a:p>
        </p:txBody>
      </p:sp>
      <p:sp>
        <p:nvSpPr>
          <p:cNvPr id="34819" name="Content Placeholder 2"/>
          <p:cNvSpPr>
            <a:spLocks noGrp="1"/>
          </p:cNvSpPr>
          <p:nvPr>
            <p:ph idx="1"/>
          </p:nvPr>
        </p:nvSpPr>
        <p:spPr/>
        <p:txBody>
          <a:bodyPr/>
          <a:lstStyle/>
          <a:p>
            <a:pPr eaLnBrk="1" hangingPunct="1"/>
            <a:r>
              <a:rPr lang="en-GB" altLang="en-US" smtClean="0"/>
              <a:t>The theory requires an investment of huge capital and is considered as a costly system. </a:t>
            </a:r>
          </a:p>
          <a:p>
            <a:pPr eaLnBrk="1" hangingPunct="1"/>
            <a:r>
              <a:rPr lang="en-GB" altLang="en-US" smtClean="0"/>
              <a:t>The establishment of work study, planning department, training of workers and standardisation requires more money.</a:t>
            </a:r>
          </a:p>
          <a:p>
            <a:pPr eaLnBrk="1" hangingPunct="1"/>
            <a:endParaRPr lang="en-GB" altLang="en-US" smtClean="0"/>
          </a:p>
        </p:txBody>
      </p:sp>
    </p:spTree>
    <p:extLst>
      <p:ext uri="{BB962C8B-B14F-4D97-AF65-F5344CB8AC3E}">
        <p14:creationId xmlns:p14="http://schemas.microsoft.com/office/powerpoint/2010/main" val="2052953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MANAGEMENT TAKES CONTROL</a:t>
            </a:r>
            <a:endParaRPr lang="en-GB" dirty="0"/>
          </a:p>
        </p:txBody>
      </p:sp>
      <p:sp>
        <p:nvSpPr>
          <p:cNvPr id="35843" name="Content Placeholder 2"/>
          <p:cNvSpPr>
            <a:spLocks noGrp="1"/>
          </p:cNvSpPr>
          <p:nvPr>
            <p:ph idx="1"/>
          </p:nvPr>
        </p:nvSpPr>
        <p:spPr/>
        <p:txBody>
          <a:bodyPr/>
          <a:lstStyle/>
          <a:p>
            <a:pPr eaLnBrk="1" hangingPunct="1"/>
            <a:r>
              <a:rPr lang="en-GB" altLang="en-US" dirty="0" smtClean="0"/>
              <a:t>The management takes complete responsibility related to control and planning of work place activities. </a:t>
            </a:r>
          </a:p>
          <a:p>
            <a:pPr eaLnBrk="1" hangingPunct="1"/>
            <a:r>
              <a:rPr lang="en-GB" altLang="en-US" dirty="0" smtClean="0"/>
              <a:t>Since the managers take up control of the employees, they lack creativity, another reason of this is that since they repeat the same task, their </a:t>
            </a:r>
            <a:r>
              <a:rPr lang="en-GB" altLang="en-US" dirty="0" smtClean="0"/>
              <a:t>task is </a:t>
            </a:r>
            <a:r>
              <a:rPr lang="en-GB" altLang="en-US" dirty="0" smtClean="0"/>
              <a:t>meaningless, monotonous, and tedious which reduces employee motivation.</a:t>
            </a:r>
          </a:p>
          <a:p>
            <a:pPr eaLnBrk="1" hangingPunct="1"/>
            <a:endParaRPr lang="en-GB" altLang="en-US" dirty="0" smtClean="0"/>
          </a:p>
        </p:txBody>
      </p:sp>
    </p:spTree>
    <p:extLst>
      <p:ext uri="{BB962C8B-B14F-4D97-AF65-F5344CB8AC3E}">
        <p14:creationId xmlns:p14="http://schemas.microsoft.com/office/powerpoint/2010/main" val="1259272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PLANNING REDUCES PRODUCTIVITY</a:t>
            </a:r>
            <a:endParaRPr lang="en-GB" dirty="0"/>
          </a:p>
        </p:txBody>
      </p:sp>
      <p:sp>
        <p:nvSpPr>
          <p:cNvPr id="36867" name="Content Placeholder 2"/>
          <p:cNvSpPr>
            <a:spLocks noGrp="1"/>
          </p:cNvSpPr>
          <p:nvPr>
            <p:ph idx="1"/>
          </p:nvPr>
        </p:nvSpPr>
        <p:spPr/>
        <p:txBody>
          <a:bodyPr/>
          <a:lstStyle/>
          <a:p>
            <a:pPr eaLnBrk="1" hangingPunct="1"/>
            <a:r>
              <a:rPr lang="en-GB" altLang="en-US" smtClean="0"/>
              <a:t>Though the capability to plan ahead is an advantage, the downside of planning is that it makes work inflexible and ridid and may lead to carelessness and dissatisfaction. </a:t>
            </a:r>
          </a:p>
          <a:p>
            <a:pPr eaLnBrk="1" hangingPunct="1"/>
            <a:r>
              <a:rPr lang="en-GB" altLang="en-US" i="1" smtClean="0"/>
              <a:t>This is directed to less productivity.</a:t>
            </a:r>
          </a:p>
          <a:p>
            <a:pPr eaLnBrk="1" hangingPunct="1"/>
            <a:r>
              <a:rPr lang="en-GB" altLang="en-US" smtClean="0"/>
              <a:t>Or is it ?</a:t>
            </a:r>
          </a:p>
        </p:txBody>
      </p:sp>
    </p:spTree>
    <p:extLst>
      <p:ext uri="{BB962C8B-B14F-4D97-AF65-F5344CB8AC3E}">
        <p14:creationId xmlns:p14="http://schemas.microsoft.com/office/powerpoint/2010/main" val="28866501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DEMOTIVATING APPROACH</a:t>
            </a:r>
            <a:endParaRPr lang="en-GB" dirty="0"/>
          </a:p>
        </p:txBody>
      </p:sp>
      <p:sp>
        <p:nvSpPr>
          <p:cNvPr id="37891" name="Content Placeholder 2"/>
          <p:cNvSpPr>
            <a:spLocks noGrp="1"/>
          </p:cNvSpPr>
          <p:nvPr>
            <p:ph idx="1"/>
          </p:nvPr>
        </p:nvSpPr>
        <p:spPr/>
        <p:txBody>
          <a:bodyPr/>
          <a:lstStyle/>
          <a:p>
            <a:pPr eaLnBrk="1" hangingPunct="1"/>
            <a:r>
              <a:rPr lang="en-GB" altLang="en-US" smtClean="0"/>
              <a:t>With the application of SMT, the employees are focused on how well they perform their job and their statistics and results are produced along with a time frame. </a:t>
            </a:r>
          </a:p>
          <a:p>
            <a:pPr eaLnBrk="1" hangingPunct="1"/>
            <a:r>
              <a:rPr lang="en-GB" altLang="en-US" smtClean="0"/>
              <a:t>With this result, the employees may feel underestimated and also feel alienated which may direct them to absenteeism.</a:t>
            </a:r>
          </a:p>
        </p:txBody>
      </p:sp>
    </p:spTree>
    <p:extLst>
      <p:ext uri="{BB962C8B-B14F-4D97-AF65-F5344CB8AC3E}">
        <p14:creationId xmlns:p14="http://schemas.microsoft.com/office/powerpoint/2010/main" val="32745273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OVERLY BUREAUCRATIC</a:t>
            </a:r>
            <a:endParaRPr lang="en-GB" dirty="0"/>
          </a:p>
        </p:txBody>
      </p:sp>
      <p:sp>
        <p:nvSpPr>
          <p:cNvPr id="38915" name="Content Placeholder 2"/>
          <p:cNvSpPr>
            <a:spLocks noGrp="1"/>
          </p:cNvSpPr>
          <p:nvPr>
            <p:ph idx="1"/>
          </p:nvPr>
        </p:nvSpPr>
        <p:spPr/>
        <p:txBody>
          <a:bodyPr/>
          <a:lstStyle/>
          <a:p>
            <a:pPr eaLnBrk="1" hangingPunct="1"/>
            <a:r>
              <a:rPr lang="en-GB" altLang="en-US" smtClean="0"/>
              <a:t>Over bureaucratic activity may be a major disadvantage in any organisation. </a:t>
            </a:r>
          </a:p>
          <a:p>
            <a:pPr eaLnBrk="1" hangingPunct="1"/>
            <a:r>
              <a:rPr lang="en-GB" altLang="en-US" smtClean="0"/>
              <a:t>A bureaucratic and strict organisation may make the employees feel dissatisfied and this may lead to high staff turnover rates and may affect productivity. </a:t>
            </a:r>
          </a:p>
          <a:p>
            <a:pPr eaLnBrk="1" hangingPunct="1"/>
            <a:r>
              <a:rPr lang="en-GB" altLang="en-US" smtClean="0"/>
              <a:t>New employees must be trained in order to adapt to new changes in the sector which leads to wastage of productivity time.</a:t>
            </a:r>
          </a:p>
        </p:txBody>
      </p:sp>
    </p:spTree>
    <p:extLst>
      <p:ext uri="{BB962C8B-B14F-4D97-AF65-F5344CB8AC3E}">
        <p14:creationId xmlns:p14="http://schemas.microsoft.com/office/powerpoint/2010/main" val="17065143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MECHANISTIC</a:t>
            </a:r>
            <a:endParaRPr lang="en-GB" dirty="0"/>
          </a:p>
        </p:txBody>
      </p:sp>
      <p:sp>
        <p:nvSpPr>
          <p:cNvPr id="39939" name="Content Placeholder 2"/>
          <p:cNvSpPr>
            <a:spLocks noGrp="1"/>
          </p:cNvSpPr>
          <p:nvPr>
            <p:ph idx="1"/>
          </p:nvPr>
        </p:nvSpPr>
        <p:spPr/>
        <p:txBody>
          <a:bodyPr/>
          <a:lstStyle/>
          <a:p>
            <a:pPr eaLnBrk="1" hangingPunct="1"/>
            <a:r>
              <a:rPr lang="en-GB" altLang="en-US" smtClean="0"/>
              <a:t>The theory follows a specific approach for organisations and the employers gain control over the workers. </a:t>
            </a:r>
          </a:p>
          <a:p>
            <a:pPr eaLnBrk="1" hangingPunct="1"/>
            <a:r>
              <a:rPr lang="en-GB" altLang="en-US" smtClean="0"/>
              <a:t>This activity makes work mechanistic and treats the workers like machines. </a:t>
            </a:r>
          </a:p>
          <a:p>
            <a:pPr eaLnBrk="1" hangingPunct="1"/>
            <a:r>
              <a:rPr lang="en-GB" altLang="en-US" smtClean="0"/>
              <a:t>The theory focuses on efficiency, where workers were viewed as robots to speed up work. The workers lose skill level and autonomy work level; they are not beneficial for creative or state of the art working conditions.</a:t>
            </a:r>
          </a:p>
        </p:txBody>
      </p:sp>
    </p:spTree>
    <p:extLst>
      <p:ext uri="{BB962C8B-B14F-4D97-AF65-F5344CB8AC3E}">
        <p14:creationId xmlns:p14="http://schemas.microsoft.com/office/powerpoint/2010/main" val="3107286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NOT SUITABLE FOR TEAMS</a:t>
            </a:r>
            <a:endParaRPr lang="en-GB" dirty="0"/>
          </a:p>
        </p:txBody>
      </p:sp>
      <p:sp>
        <p:nvSpPr>
          <p:cNvPr id="40963" name="Content Placeholder 2"/>
          <p:cNvSpPr>
            <a:spLocks noGrp="1"/>
          </p:cNvSpPr>
          <p:nvPr>
            <p:ph idx="1"/>
          </p:nvPr>
        </p:nvSpPr>
        <p:spPr/>
        <p:txBody>
          <a:bodyPr>
            <a:normAutofit fontScale="92500"/>
          </a:bodyPr>
          <a:lstStyle/>
          <a:p>
            <a:pPr eaLnBrk="1" hangingPunct="1"/>
            <a:r>
              <a:rPr lang="en-GB" altLang="en-US" smtClean="0"/>
              <a:t>SMT does not work fruitful for teams and groups as they have the capability to abuse and exploit human beings which may lead to conflicts.</a:t>
            </a:r>
          </a:p>
          <a:p>
            <a:pPr eaLnBrk="1" hangingPunct="1"/>
            <a:r>
              <a:rPr lang="en-GB" altLang="en-US" smtClean="0"/>
              <a:t>There is no scope for individual preference with this theory. </a:t>
            </a:r>
          </a:p>
          <a:p>
            <a:pPr eaLnBrk="1" hangingPunct="1"/>
            <a:r>
              <a:rPr lang="en-GB" altLang="en-US" smtClean="0"/>
              <a:t>Functional foremanship was followed by Taylor, where the workers were required to report to eight bosses. </a:t>
            </a:r>
          </a:p>
          <a:p>
            <a:pPr eaLnBrk="1" hangingPunct="1"/>
            <a:r>
              <a:rPr lang="en-GB" altLang="en-US" smtClean="0"/>
              <a:t>By this way, the unity of command was broken, where the worker needs to report to just one boss. </a:t>
            </a:r>
          </a:p>
          <a:p>
            <a:pPr eaLnBrk="1" hangingPunct="1"/>
            <a:r>
              <a:rPr lang="en-GB" altLang="en-US" smtClean="0"/>
              <a:t>When there is no unity of command, there is confusion and disorder in the organisation.</a:t>
            </a:r>
          </a:p>
        </p:txBody>
      </p:sp>
    </p:spTree>
    <p:extLst>
      <p:ext uri="{BB962C8B-B14F-4D97-AF65-F5344CB8AC3E}">
        <p14:creationId xmlns:p14="http://schemas.microsoft.com/office/powerpoint/2010/main" val="66687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WORK DIVISION</a:t>
            </a:r>
            <a:endParaRPr lang="en-GB" dirty="0"/>
          </a:p>
        </p:txBody>
      </p:sp>
      <p:sp>
        <p:nvSpPr>
          <p:cNvPr id="41987" name="Content Placeholder 2"/>
          <p:cNvSpPr>
            <a:spLocks noGrp="1"/>
          </p:cNvSpPr>
          <p:nvPr>
            <p:ph idx="1"/>
          </p:nvPr>
        </p:nvSpPr>
        <p:spPr/>
        <p:txBody>
          <a:bodyPr/>
          <a:lstStyle/>
          <a:p>
            <a:pPr eaLnBrk="1" hangingPunct="1"/>
            <a:r>
              <a:rPr lang="en-GB" altLang="en-US" smtClean="0"/>
              <a:t>By applying SMT there is a separation of work such as in planning any function and executing them. </a:t>
            </a:r>
          </a:p>
          <a:p>
            <a:pPr eaLnBrk="1" hangingPunct="1"/>
            <a:r>
              <a:rPr lang="en-GB" altLang="en-US" smtClean="0"/>
              <a:t>Since management takes complete responsibility, there is a reduction in workers role into rigid and adherence procedures where, employees have no idea.</a:t>
            </a:r>
          </a:p>
        </p:txBody>
      </p:sp>
    </p:spTree>
    <p:extLst>
      <p:ext uri="{BB962C8B-B14F-4D97-AF65-F5344CB8AC3E}">
        <p14:creationId xmlns:p14="http://schemas.microsoft.com/office/powerpoint/2010/main" val="29935815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AVOIDS BARGAINING</a:t>
            </a:r>
            <a:endParaRPr lang="en-GB" dirty="0"/>
          </a:p>
        </p:txBody>
      </p:sp>
      <p:sp>
        <p:nvSpPr>
          <p:cNvPr id="43011" name="Content Placeholder 2"/>
          <p:cNvSpPr>
            <a:spLocks noGrp="1"/>
          </p:cNvSpPr>
          <p:nvPr>
            <p:ph idx="1"/>
          </p:nvPr>
        </p:nvSpPr>
        <p:spPr/>
        <p:txBody>
          <a:bodyPr/>
          <a:lstStyle/>
          <a:p>
            <a:pPr eaLnBrk="1" hangingPunct="1"/>
            <a:r>
              <a:rPr lang="en-GB" altLang="en-US" smtClean="0"/>
              <a:t>Since the scientific approach follows piece work pay system, there is not chance for any realistic bargaining regarding the wage rates, as the tasks are timed, measured and rated scientifically.</a:t>
            </a:r>
          </a:p>
        </p:txBody>
      </p:sp>
    </p:spTree>
    <p:extLst>
      <p:ext uri="{BB962C8B-B14F-4D97-AF65-F5344CB8AC3E}">
        <p14:creationId xmlns:p14="http://schemas.microsoft.com/office/powerpoint/2010/main" val="27496483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LOSS</a:t>
            </a:r>
            <a:endParaRPr lang="en-GB" dirty="0"/>
          </a:p>
        </p:txBody>
      </p:sp>
      <p:sp>
        <p:nvSpPr>
          <p:cNvPr id="44035" name="Content Placeholder 2"/>
          <p:cNvSpPr>
            <a:spLocks noGrp="1"/>
          </p:cNvSpPr>
          <p:nvPr>
            <p:ph idx="1"/>
          </p:nvPr>
        </p:nvSpPr>
        <p:spPr/>
        <p:txBody>
          <a:bodyPr/>
          <a:lstStyle/>
          <a:p>
            <a:pPr eaLnBrk="1" hangingPunct="1"/>
            <a:r>
              <a:rPr lang="en-GB" altLang="en-US" smtClean="0"/>
              <a:t>There are more chances for financial loss as there are more changes that take place within the organisation.</a:t>
            </a:r>
          </a:p>
        </p:txBody>
      </p:sp>
    </p:spTree>
    <p:extLst>
      <p:ext uri="{BB962C8B-B14F-4D97-AF65-F5344CB8AC3E}">
        <p14:creationId xmlns:p14="http://schemas.microsoft.com/office/powerpoint/2010/main" val="5025910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UNEMPLOYMENT</a:t>
            </a:r>
            <a:endParaRPr lang="en-GB" dirty="0"/>
          </a:p>
        </p:txBody>
      </p:sp>
      <p:sp>
        <p:nvSpPr>
          <p:cNvPr id="45059" name="Content Placeholder 2"/>
          <p:cNvSpPr>
            <a:spLocks noGrp="1"/>
          </p:cNvSpPr>
          <p:nvPr>
            <p:ph idx="1"/>
          </p:nvPr>
        </p:nvSpPr>
        <p:spPr/>
        <p:txBody>
          <a:bodyPr/>
          <a:lstStyle/>
          <a:p>
            <a:pPr eaLnBrk="1" hangingPunct="1"/>
            <a:r>
              <a:rPr lang="en-GB" altLang="en-US" smtClean="0"/>
              <a:t>With the application of this theory, men are replaced by machines which in turn lead to unemployment. </a:t>
            </a:r>
          </a:p>
          <a:p>
            <a:pPr eaLnBrk="1" hangingPunct="1"/>
            <a:r>
              <a:rPr lang="en-GB" altLang="en-US" smtClean="0"/>
              <a:t>By this way, fewer employees are required and many are chucked out from work.</a:t>
            </a:r>
          </a:p>
        </p:txBody>
      </p:sp>
    </p:spTree>
    <p:extLst>
      <p:ext uri="{BB962C8B-B14F-4D97-AF65-F5344CB8AC3E}">
        <p14:creationId xmlns:p14="http://schemas.microsoft.com/office/powerpoint/2010/main" val="29662536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ADVERSE EFFECTS</a:t>
            </a:r>
            <a:endParaRPr lang="en-GB" dirty="0"/>
          </a:p>
        </p:txBody>
      </p:sp>
      <p:sp>
        <p:nvSpPr>
          <p:cNvPr id="46083" name="Content Placeholder 2"/>
          <p:cNvSpPr>
            <a:spLocks noGrp="1"/>
          </p:cNvSpPr>
          <p:nvPr>
            <p:ph idx="1"/>
          </p:nvPr>
        </p:nvSpPr>
        <p:spPr/>
        <p:txBody>
          <a:bodyPr/>
          <a:lstStyle/>
          <a:p>
            <a:pPr eaLnBrk="1" hangingPunct="1"/>
            <a:r>
              <a:rPr lang="en-GB" altLang="en-US" smtClean="0"/>
              <a:t>The SMT pushes workers to rush to complete their work and complete work within stipulated time. </a:t>
            </a:r>
          </a:p>
          <a:p>
            <a:pPr eaLnBrk="1" hangingPunct="1"/>
            <a:r>
              <a:rPr lang="en-GB" altLang="en-US" smtClean="0"/>
              <a:t>It is likely that there is adverse effect on the health of the workers.</a:t>
            </a:r>
          </a:p>
        </p:txBody>
      </p:sp>
    </p:spTree>
    <p:extLst>
      <p:ext uri="{BB962C8B-B14F-4D97-AF65-F5344CB8AC3E}">
        <p14:creationId xmlns:p14="http://schemas.microsoft.com/office/powerpoint/2010/main" val="930868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STRESS</a:t>
            </a:r>
            <a:endParaRPr lang="en-GB" dirty="0"/>
          </a:p>
        </p:txBody>
      </p:sp>
      <p:sp>
        <p:nvSpPr>
          <p:cNvPr id="47107" name="Content Placeholder 2"/>
          <p:cNvSpPr>
            <a:spLocks noGrp="1"/>
          </p:cNvSpPr>
          <p:nvPr>
            <p:ph idx="1"/>
          </p:nvPr>
        </p:nvSpPr>
        <p:spPr/>
        <p:txBody>
          <a:bodyPr/>
          <a:lstStyle/>
          <a:p>
            <a:pPr eaLnBrk="1" hangingPunct="1"/>
            <a:r>
              <a:rPr lang="en-GB" altLang="en-US" smtClean="0"/>
              <a:t>With managerial decisions, there is strictness and stress for managers as they need to take responsibility for having complete control over workplace. </a:t>
            </a:r>
          </a:p>
          <a:p>
            <a:pPr eaLnBrk="1" hangingPunct="1"/>
            <a:r>
              <a:rPr lang="en-GB" altLang="en-US" smtClean="0"/>
              <a:t>By this way, there is pressure influenced in the work place for the workers too. </a:t>
            </a:r>
          </a:p>
          <a:p>
            <a:pPr eaLnBrk="1" hangingPunct="1"/>
            <a:r>
              <a:rPr lang="en-GB" altLang="en-US" smtClean="0"/>
              <a:t>Productivity and profitability was given importance which lead to exploitation of employees and they associated in trade unions. </a:t>
            </a:r>
          </a:p>
          <a:p>
            <a:pPr eaLnBrk="1" hangingPunct="1"/>
            <a:r>
              <a:rPr lang="en-GB" altLang="en-US" smtClean="0"/>
              <a:t>This led to the mistrust amongst employees and management.</a:t>
            </a:r>
          </a:p>
        </p:txBody>
      </p:sp>
    </p:spTree>
    <p:extLst>
      <p:ext uri="{BB962C8B-B14F-4D97-AF65-F5344CB8AC3E}">
        <p14:creationId xmlns:p14="http://schemas.microsoft.com/office/powerpoint/2010/main" val="36957149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WRONG ASSUMPTIONS</a:t>
            </a:r>
            <a:endParaRPr lang="en-GB" dirty="0"/>
          </a:p>
        </p:txBody>
      </p:sp>
      <p:sp>
        <p:nvSpPr>
          <p:cNvPr id="48131" name="Content Placeholder 2"/>
          <p:cNvSpPr>
            <a:spLocks noGrp="1"/>
          </p:cNvSpPr>
          <p:nvPr>
            <p:ph idx="1"/>
          </p:nvPr>
        </p:nvSpPr>
        <p:spPr/>
        <p:txBody>
          <a:bodyPr/>
          <a:lstStyle/>
          <a:p>
            <a:pPr eaLnBrk="1" hangingPunct="1"/>
            <a:r>
              <a:rPr lang="en-GB" altLang="en-US" smtClean="0"/>
              <a:t>According to Taylor’s theory of motivation, employees do not naturally enjoy work and they require close observation and control. </a:t>
            </a:r>
          </a:p>
          <a:p>
            <a:pPr eaLnBrk="1" hangingPunct="1"/>
            <a:r>
              <a:rPr lang="en-GB" altLang="en-US" smtClean="0"/>
              <a:t>Taylor’s assumed that workers focused and was motivated by means of financial gains. </a:t>
            </a:r>
          </a:p>
          <a:p>
            <a:pPr eaLnBrk="1" hangingPunct="1"/>
            <a:r>
              <a:rPr lang="en-GB" altLang="en-US" smtClean="0"/>
              <a:t>But the real truth is that the employees are not motivated by just finance aspects but by non-finance incentives such as social needs and more.</a:t>
            </a:r>
          </a:p>
        </p:txBody>
      </p:sp>
    </p:spTree>
    <p:extLst>
      <p:ext uri="{BB962C8B-B14F-4D97-AF65-F5344CB8AC3E}">
        <p14:creationId xmlns:p14="http://schemas.microsoft.com/office/powerpoint/2010/main" val="11684925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Follows narrow application</a:t>
            </a:r>
            <a:endParaRPr lang="en-GB" dirty="0"/>
          </a:p>
        </p:txBody>
      </p:sp>
      <p:sp>
        <p:nvSpPr>
          <p:cNvPr id="49155" name="Content Placeholder 2"/>
          <p:cNvSpPr>
            <a:spLocks noGrp="1"/>
          </p:cNvSpPr>
          <p:nvPr>
            <p:ph idx="1"/>
          </p:nvPr>
        </p:nvSpPr>
        <p:spPr/>
        <p:txBody>
          <a:bodyPr/>
          <a:lstStyle/>
          <a:p>
            <a:pPr eaLnBrk="1" hangingPunct="1"/>
            <a:r>
              <a:rPr lang="en-GB" altLang="en-US" smtClean="0"/>
              <a:t>The SMT focuses on a narrow application. </a:t>
            </a:r>
          </a:p>
          <a:p>
            <a:pPr eaLnBrk="1" hangingPunct="1"/>
            <a:r>
              <a:rPr lang="en-GB" altLang="en-US" smtClean="0"/>
              <a:t>They are applied only at times when there is quantitative measuring of the employees. </a:t>
            </a:r>
          </a:p>
          <a:p>
            <a:pPr eaLnBrk="1" hangingPunct="1"/>
            <a:r>
              <a:rPr lang="en-GB" altLang="en-US" smtClean="0"/>
              <a:t>The theory is applied only for certain workplaces/factories where the performance is measured in a quantitative manner.</a:t>
            </a:r>
          </a:p>
          <a:p>
            <a:pPr eaLnBrk="1" hangingPunct="1"/>
            <a:r>
              <a:rPr lang="en-GB" altLang="en-US" smtClean="0"/>
              <a:t>The theory is not adopted in all sectors where performance is not measured in a quantitative manner.</a:t>
            </a:r>
          </a:p>
        </p:txBody>
      </p:sp>
    </p:spTree>
    <p:extLst>
      <p:ext uri="{BB962C8B-B14F-4D97-AF65-F5344CB8AC3E}">
        <p14:creationId xmlns:p14="http://schemas.microsoft.com/office/powerpoint/2010/main" val="18119798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Time consuming</a:t>
            </a:r>
            <a:endParaRPr lang="en-GB" dirty="0"/>
          </a:p>
        </p:txBody>
      </p:sp>
      <p:sp>
        <p:nvSpPr>
          <p:cNvPr id="50179" name="Content Placeholder 2"/>
          <p:cNvSpPr>
            <a:spLocks noGrp="1"/>
          </p:cNvSpPr>
          <p:nvPr>
            <p:ph idx="1"/>
          </p:nvPr>
        </p:nvSpPr>
        <p:spPr/>
        <p:txBody>
          <a:bodyPr/>
          <a:lstStyle/>
          <a:p>
            <a:pPr eaLnBrk="1" hangingPunct="1"/>
            <a:r>
              <a:rPr lang="en-GB" altLang="en-US" smtClean="0"/>
              <a:t>The SMT is considered time consuming as it requires complete reorganising and mental revision of the organisation.</a:t>
            </a:r>
          </a:p>
          <a:p>
            <a:pPr eaLnBrk="1" hangingPunct="1"/>
            <a:r>
              <a:rPr lang="en-GB" altLang="en-US" smtClean="0"/>
              <a:t>SMT needs more time for standardisation, study and specialisation, or else at time of overhauling, the workers suffer.</a:t>
            </a:r>
          </a:p>
        </p:txBody>
      </p:sp>
    </p:spTree>
    <p:extLst>
      <p:ext uri="{BB962C8B-B14F-4D97-AF65-F5344CB8AC3E}">
        <p14:creationId xmlns:p14="http://schemas.microsoft.com/office/powerpoint/2010/main" val="19546315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defRPr/>
            </a:pPr>
            <a:r>
              <a:rPr lang="en-GB" dirty="0" smtClean="0"/>
              <a:t>And now</a:t>
            </a:r>
            <a:endParaRPr lang="en-GB" dirty="0"/>
          </a:p>
        </p:txBody>
      </p:sp>
    </p:spTree>
    <p:extLst>
      <p:ext uri="{BB962C8B-B14F-4D97-AF65-F5344CB8AC3E}">
        <p14:creationId xmlns:p14="http://schemas.microsoft.com/office/powerpoint/2010/main" val="40581724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p:cNvSpPr>
            <a:spLocks noGrp="1"/>
          </p:cNvSpPr>
          <p:nvPr>
            <p:ph type="title"/>
          </p:nvPr>
        </p:nvSpPr>
        <p:spPr/>
        <p:txBody>
          <a:bodyPr/>
          <a:lstStyle/>
          <a:p>
            <a:pPr>
              <a:defRPr/>
            </a:pPr>
            <a:r>
              <a:rPr lang="en-GB" altLang="en-US" smtClean="0">
                <a:solidFill>
                  <a:schemeClr val="tx1">
                    <a:lumMod val="75000"/>
                    <a:lumOff val="25000"/>
                  </a:schemeClr>
                </a:solidFill>
              </a:rPr>
              <a:t>Fordism</a:t>
            </a:r>
          </a:p>
        </p:txBody>
      </p:sp>
      <p:sp>
        <p:nvSpPr>
          <p:cNvPr id="52227" name="Content Placeholder 4"/>
          <p:cNvSpPr>
            <a:spLocks noGrp="1"/>
          </p:cNvSpPr>
          <p:nvPr>
            <p:ph idx="1"/>
          </p:nvPr>
        </p:nvSpPr>
        <p:spPr/>
        <p:txBody>
          <a:bodyPr/>
          <a:lstStyle/>
          <a:p>
            <a:pPr eaLnBrk="1" hangingPunct="1"/>
            <a:r>
              <a:rPr lang="en-GB" altLang="en-US" smtClean="0"/>
              <a:t>Symbol of the transformation from an agricultural to an industrial, mass production, mass consumption economy. </a:t>
            </a:r>
          </a:p>
          <a:p>
            <a:pPr eaLnBrk="1" hangingPunct="1"/>
            <a:r>
              <a:rPr lang="en-GB" altLang="en-US" smtClean="0"/>
              <a:t>Symbol of the transformation from an agricultural to an industrial, mass production, </a:t>
            </a:r>
            <a:r>
              <a:rPr lang="en-GB" altLang="en-US" b="1" smtClean="0">
                <a:solidFill>
                  <a:srgbClr val="7030A0"/>
                </a:solidFill>
              </a:rPr>
              <a:t>mass consumption economy.</a:t>
            </a:r>
            <a:r>
              <a:rPr lang="en-GB" altLang="en-US" smtClean="0"/>
              <a:t> </a:t>
            </a:r>
          </a:p>
          <a:p>
            <a:pPr eaLnBrk="1" hangingPunct="1"/>
            <a:endParaRPr lang="en-GB" altLang="en-US" smtClean="0"/>
          </a:p>
        </p:txBody>
      </p:sp>
    </p:spTree>
    <p:extLst>
      <p:ext uri="{BB962C8B-B14F-4D97-AF65-F5344CB8AC3E}">
        <p14:creationId xmlns:p14="http://schemas.microsoft.com/office/powerpoint/2010/main" val="31768446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53251" name="Content Placeholder 2"/>
          <p:cNvSpPr>
            <a:spLocks noGrp="1"/>
          </p:cNvSpPr>
          <p:nvPr>
            <p:ph idx="1"/>
          </p:nvPr>
        </p:nvSpPr>
        <p:spPr/>
        <p:txBody>
          <a:bodyPr/>
          <a:lstStyle/>
          <a:p>
            <a:pPr eaLnBrk="1" hangingPunct="1"/>
            <a:r>
              <a:rPr lang="en-GB" altLang="en-US" smtClean="0"/>
              <a:t>Ford was the creative force behind the growth to preeminence of the automobile industry, still the world's largest manufacturing activity.</a:t>
            </a:r>
          </a:p>
          <a:p>
            <a:pPr eaLnBrk="1" hangingPunct="1"/>
            <a:r>
              <a:rPr lang="en-GB" altLang="en-US" smtClean="0"/>
              <a:t> As Womack, Jones, and Roos (1990: 11) explain: "</a:t>
            </a:r>
            <a:r>
              <a:rPr lang="en-GB" altLang="en-US" b="1" smtClean="0">
                <a:solidFill>
                  <a:srgbClr val="7030A0"/>
                </a:solidFill>
              </a:rPr>
              <a:t>Twice</a:t>
            </a:r>
            <a:r>
              <a:rPr lang="en-GB" altLang="en-US" smtClean="0"/>
              <a:t> in this century [the auto industry] has changed our most fundamental ideas about how we make things. And how we make things dictates not only how we work but what we buy, how we think, and the way we live."</a:t>
            </a:r>
          </a:p>
          <a:p>
            <a:pPr eaLnBrk="1" hangingPunct="1"/>
            <a:endParaRPr lang="en-GB" altLang="en-US" smtClean="0"/>
          </a:p>
        </p:txBody>
      </p:sp>
    </p:spTree>
    <p:extLst>
      <p:ext uri="{BB962C8B-B14F-4D97-AF65-F5344CB8AC3E}">
        <p14:creationId xmlns:p14="http://schemas.microsoft.com/office/powerpoint/2010/main" val="42910345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3"/>
          <p:cNvPicPr>
            <a:picLocks noChangeAspect="1"/>
          </p:cNvPicPr>
          <p:nvPr/>
        </p:nvPicPr>
        <p:blipFill>
          <a:blip r:embed="rId2">
            <a:extLst>
              <a:ext uri="{28A0092B-C50C-407E-A947-70E740481C1C}">
                <a14:useLocalDpi xmlns:a14="http://schemas.microsoft.com/office/drawing/2010/main" val="0"/>
              </a:ext>
            </a:extLst>
          </a:blip>
          <a:srcRect l="11665" t="8759" r="45834"/>
          <a:stretch>
            <a:fillRect/>
          </a:stretch>
        </p:blipFill>
        <p:spPr bwMode="auto">
          <a:xfrm>
            <a:off x="1971675" y="0"/>
            <a:ext cx="7772400" cy="952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55508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1"/>
          <p:cNvPicPr>
            <a:picLocks noChangeAspect="1"/>
          </p:cNvPicPr>
          <p:nvPr/>
        </p:nvPicPr>
        <p:blipFill>
          <a:blip r:embed="rId2">
            <a:extLst>
              <a:ext uri="{28A0092B-C50C-407E-A947-70E740481C1C}">
                <a14:useLocalDpi xmlns:a14="http://schemas.microsoft.com/office/drawing/2010/main" val="0"/>
              </a:ext>
            </a:extLst>
          </a:blip>
          <a:srcRect l="48334" t="10370" r="5000" b="742"/>
          <a:stretch>
            <a:fillRect/>
          </a:stretch>
        </p:blipFill>
        <p:spPr bwMode="auto">
          <a:xfrm>
            <a:off x="1495426" y="152400"/>
            <a:ext cx="9415463" cy="655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04178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4297" t="14779" r="19844"/>
          <a:stretch/>
        </p:blipFill>
        <p:spPr>
          <a:xfrm>
            <a:off x="2057400" y="-112466"/>
            <a:ext cx="7334251" cy="6970466"/>
          </a:xfrm>
          <a:prstGeom prst="rect">
            <a:avLst/>
          </a:prstGeom>
        </p:spPr>
      </p:pic>
    </p:spTree>
    <p:extLst>
      <p:ext uri="{BB962C8B-B14F-4D97-AF65-F5344CB8AC3E}">
        <p14:creationId xmlns:p14="http://schemas.microsoft.com/office/powerpoint/2010/main" val="5327239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1"/>
          <p:cNvSpPr>
            <a:spLocks noChangeArrowheads="1"/>
          </p:cNvSpPr>
          <p:nvPr/>
        </p:nvSpPr>
        <p:spPr bwMode="auto">
          <a:xfrm>
            <a:off x="3810000" y="3013075"/>
            <a:ext cx="45720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0"/>
              </a:spcBef>
              <a:buFontTx/>
              <a:buNone/>
            </a:pPr>
            <a:r>
              <a:rPr lang="en-GB" altLang="en-US" sz="2400">
                <a:latin typeface="Times New Roman" panose="02020603050405020304" pitchFamily="18" charset="0"/>
              </a:rPr>
              <a:t>https://en.wikipedia.org/wiki/List_of_largest_companies_by_revenue</a:t>
            </a:r>
          </a:p>
        </p:txBody>
      </p:sp>
    </p:spTree>
    <p:extLst>
      <p:ext uri="{BB962C8B-B14F-4D97-AF65-F5344CB8AC3E}">
        <p14:creationId xmlns:p14="http://schemas.microsoft.com/office/powerpoint/2010/main" val="31132524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1143000"/>
            <a:ext cx="68580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27973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62200" y="939800"/>
            <a:ext cx="7505700" cy="500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54740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981075"/>
            <a:ext cx="6096000"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82176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854075"/>
            <a:ext cx="9144000" cy="514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12656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65247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1119189"/>
            <a:ext cx="7620000" cy="46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134006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1"/>
          <p:cNvPicPr>
            <a:picLocks noChangeAspect="1"/>
          </p:cNvPicPr>
          <p:nvPr/>
        </p:nvPicPr>
        <p:blipFill>
          <a:blip r:embed="rId3">
            <a:extLst>
              <a:ext uri="{28A0092B-C50C-407E-A947-70E740481C1C}">
                <a14:useLocalDpi xmlns:a14="http://schemas.microsoft.com/office/drawing/2010/main" val="0"/>
              </a:ext>
            </a:extLst>
          </a:blip>
          <a:srcRect l="10417" t="9630" r="41666" b="5185"/>
          <a:stretch>
            <a:fillRect/>
          </a:stretch>
        </p:blipFill>
        <p:spPr bwMode="auto">
          <a:xfrm>
            <a:off x="1600200" y="76200"/>
            <a:ext cx="8763000" cy="876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39104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3281" t="20525" r="29219" b="20274"/>
          <a:stretch/>
        </p:blipFill>
        <p:spPr>
          <a:xfrm>
            <a:off x="2390776" y="-499212"/>
            <a:ext cx="7081534" cy="7492516"/>
          </a:xfrm>
          <a:prstGeom prst="rect">
            <a:avLst/>
          </a:prstGeom>
        </p:spPr>
      </p:pic>
    </p:spTree>
    <p:extLst>
      <p:ext uri="{BB962C8B-B14F-4D97-AF65-F5344CB8AC3E}">
        <p14:creationId xmlns:p14="http://schemas.microsoft.com/office/powerpoint/2010/main" val="20580130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45352" y="0"/>
            <a:ext cx="6101296" cy="6858000"/>
          </a:xfrm>
          <a:prstGeom prst="rect">
            <a:avLst/>
          </a:prstGeom>
        </p:spPr>
      </p:pic>
    </p:spTree>
    <p:extLst>
      <p:ext uri="{BB962C8B-B14F-4D97-AF65-F5344CB8AC3E}">
        <p14:creationId xmlns:p14="http://schemas.microsoft.com/office/powerpoint/2010/main" val="34150689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5800" y="480441"/>
            <a:ext cx="10401300" cy="5668709"/>
          </a:xfrm>
          <a:prstGeom prst="rect">
            <a:avLst/>
          </a:prstGeom>
        </p:spPr>
      </p:pic>
    </p:spTree>
    <p:extLst>
      <p:ext uri="{BB962C8B-B14F-4D97-AF65-F5344CB8AC3E}">
        <p14:creationId xmlns:p14="http://schemas.microsoft.com/office/powerpoint/2010/main" val="17624741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90674" y="422719"/>
            <a:ext cx="8772525" cy="5853667"/>
          </a:xfrm>
          <a:prstGeom prst="rect">
            <a:avLst/>
          </a:prstGeom>
        </p:spPr>
      </p:pic>
    </p:spTree>
    <p:extLst>
      <p:ext uri="{BB962C8B-B14F-4D97-AF65-F5344CB8AC3E}">
        <p14:creationId xmlns:p14="http://schemas.microsoft.com/office/powerpoint/2010/main" val="202091844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pPr>
              <a:defRPr/>
            </a:pPr>
            <a:r>
              <a:rPr lang="en-US" altLang="en-US" smtClean="0">
                <a:solidFill>
                  <a:schemeClr val="tx1">
                    <a:lumMod val="75000"/>
                    <a:lumOff val="25000"/>
                  </a:schemeClr>
                </a:solidFill>
              </a:rPr>
              <a:t>Fordism: The Five Dollar Day and the Model T Ford</a:t>
            </a:r>
          </a:p>
        </p:txBody>
      </p:sp>
      <p:sp>
        <p:nvSpPr>
          <p:cNvPr id="65539" name="Rectangle 3"/>
          <p:cNvSpPr>
            <a:spLocks noGrp="1" noChangeArrowheads="1"/>
          </p:cNvSpPr>
          <p:nvPr>
            <p:ph idx="1"/>
          </p:nvPr>
        </p:nvSpPr>
        <p:spPr/>
        <p:txBody>
          <a:bodyPr/>
          <a:lstStyle/>
          <a:p>
            <a:pPr eaLnBrk="1" hangingPunct="1"/>
            <a:r>
              <a:rPr lang="en-US" altLang="en-US" smtClean="0"/>
              <a:t>Henry Ford developed the Model T Ford, “the motorcar for the great multitude” around 1908</a:t>
            </a:r>
          </a:p>
          <a:p>
            <a:pPr eaLnBrk="1" hangingPunct="1"/>
            <a:r>
              <a:rPr lang="en-US" altLang="en-US" smtClean="0"/>
              <a:t>Standard Design, High Quality, Simple to operate</a:t>
            </a:r>
          </a:p>
          <a:p>
            <a:pPr eaLnBrk="1" hangingPunct="1"/>
            <a:r>
              <a:rPr lang="en-US" altLang="en-US" smtClean="0"/>
              <a:t>By 1916, Ford controlled half of world auto production</a:t>
            </a:r>
          </a:p>
          <a:p>
            <a:pPr eaLnBrk="1" hangingPunct="1"/>
            <a:r>
              <a:rPr lang="en-US" altLang="en-US" smtClean="0"/>
              <a:t>Demand required high volume production   </a:t>
            </a:r>
          </a:p>
        </p:txBody>
      </p:sp>
    </p:spTree>
    <p:extLst>
      <p:ext uri="{BB962C8B-B14F-4D97-AF65-F5344CB8AC3E}">
        <p14:creationId xmlns:p14="http://schemas.microsoft.com/office/powerpoint/2010/main" val="425668269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3">
            <a:extLst>
              <a:ext uri="{28A0092B-C50C-407E-A947-70E740481C1C}">
                <a14:useLocalDpi xmlns:a14="http://schemas.microsoft.com/office/drawing/2010/main" val="0"/>
              </a:ext>
            </a:extLst>
          </a:blip>
          <a:srcRect l="12500" t="14844" r="30624" b="14844"/>
          <a:stretch>
            <a:fillRect/>
          </a:stretch>
        </p:blipFill>
        <p:spPr bwMode="auto">
          <a:xfrm>
            <a:off x="2133600" y="-228600"/>
            <a:ext cx="83058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414021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type="title"/>
          </p:nvPr>
        </p:nvSpPr>
        <p:spPr/>
        <p:txBody>
          <a:bodyPr>
            <a:normAutofit/>
          </a:bodyPr>
          <a:lstStyle/>
          <a:p>
            <a:pPr>
              <a:defRPr/>
            </a:pPr>
            <a:r>
              <a:rPr lang="en-US" altLang="en-US" smtClean="0">
                <a:solidFill>
                  <a:schemeClr val="tx1">
                    <a:lumMod val="75000"/>
                    <a:lumOff val="25000"/>
                  </a:schemeClr>
                </a:solidFill>
              </a:rPr>
              <a:t>The Model T:  Motorcar for the Great Multitude</a:t>
            </a:r>
          </a:p>
        </p:txBody>
      </p:sp>
      <p:pic>
        <p:nvPicPr>
          <p:cNvPr id="69635" name="Picture 6" descr="Image of the Model T">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0" y="2057400"/>
            <a:ext cx="6019800" cy="410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501824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3" name="Picture 6" descr="FORD_ADVERTISEMENT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400" y="1"/>
            <a:ext cx="5207000" cy="665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555329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1" name="Picture 6" descr="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1" y="1"/>
            <a:ext cx="5383213" cy="684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194187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defRPr/>
            </a:pPr>
            <a:r>
              <a:rPr lang="en-US" altLang="en-US" smtClean="0">
                <a:solidFill>
                  <a:schemeClr val="tx1">
                    <a:lumMod val="75000"/>
                    <a:lumOff val="25000"/>
                  </a:schemeClr>
                </a:solidFill>
              </a:rPr>
              <a:t>Production Principles</a:t>
            </a:r>
          </a:p>
        </p:txBody>
      </p:sp>
      <p:sp>
        <p:nvSpPr>
          <p:cNvPr id="75779" name="Rectangle 3"/>
          <p:cNvSpPr>
            <a:spLocks noGrp="1" noChangeArrowheads="1"/>
          </p:cNvSpPr>
          <p:nvPr>
            <p:ph idx="1"/>
          </p:nvPr>
        </p:nvSpPr>
        <p:spPr/>
        <p:txBody>
          <a:bodyPr/>
          <a:lstStyle/>
          <a:p>
            <a:pPr eaLnBrk="1" hangingPunct="1"/>
            <a:r>
              <a:rPr lang="en-US" altLang="en-US" smtClean="0"/>
              <a:t>Used Frederick Taylor’s Method of Scientific Management</a:t>
            </a:r>
          </a:p>
          <a:p>
            <a:pPr eaLnBrk="1" hangingPunct="1"/>
            <a:r>
              <a:rPr lang="en-US" altLang="en-US" smtClean="0"/>
              <a:t>The factory was designed as an integrated system</a:t>
            </a:r>
          </a:p>
          <a:p>
            <a:pPr eaLnBrk="1" hangingPunct="1"/>
            <a:r>
              <a:rPr lang="en-US" altLang="en-US" smtClean="0"/>
              <a:t>Work was standardized</a:t>
            </a:r>
          </a:p>
          <a:p>
            <a:pPr eaLnBrk="1" hangingPunct="1"/>
            <a:r>
              <a:rPr lang="en-US" altLang="en-US" smtClean="0"/>
              <a:t>Moving assembly line was copied from meatpacking industry (which is a ‘disassembly line’)</a:t>
            </a:r>
          </a:p>
          <a:p>
            <a:pPr eaLnBrk="1" hangingPunct="1"/>
            <a:r>
              <a:rPr lang="en-US" altLang="en-US" smtClean="0"/>
              <a:t>The ‘autoworker’ was created</a:t>
            </a:r>
          </a:p>
        </p:txBody>
      </p:sp>
    </p:spTree>
    <p:extLst>
      <p:ext uri="{BB962C8B-B14F-4D97-AF65-F5344CB8AC3E}">
        <p14:creationId xmlns:p14="http://schemas.microsoft.com/office/powerpoint/2010/main" val="66791183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Grp="1" noChangeArrowheads="1"/>
          </p:cNvSpPr>
          <p:nvPr>
            <p:ph type="title"/>
          </p:nvPr>
        </p:nvSpPr>
        <p:spPr/>
        <p:txBody>
          <a:bodyPr/>
          <a:lstStyle/>
          <a:p>
            <a:pPr>
              <a:defRPr/>
            </a:pPr>
            <a:r>
              <a:rPr lang="en-US" altLang="en-US" smtClean="0">
                <a:solidFill>
                  <a:schemeClr val="tx1">
                    <a:lumMod val="75000"/>
                    <a:lumOff val="25000"/>
                  </a:schemeClr>
                </a:solidFill>
              </a:rPr>
              <a:t>Assembling Cars before Ford</a:t>
            </a:r>
          </a:p>
        </p:txBody>
      </p:sp>
      <p:pic>
        <p:nvPicPr>
          <p:cNvPr id="77827" name="Picture 6" descr="ford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400" y="2057400"/>
            <a:ext cx="6096000" cy="473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9407776"/>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title"/>
          </p:nvPr>
        </p:nvSpPr>
        <p:spPr/>
        <p:txBody>
          <a:bodyPr/>
          <a:lstStyle/>
          <a:p>
            <a:pPr>
              <a:defRPr/>
            </a:pPr>
            <a:r>
              <a:rPr lang="en-US" altLang="en-US" smtClean="0">
                <a:solidFill>
                  <a:schemeClr val="tx1">
                    <a:lumMod val="75000"/>
                    <a:lumOff val="25000"/>
                  </a:schemeClr>
                </a:solidFill>
              </a:rPr>
              <a:t>Ford’s Assembly Line: 1910</a:t>
            </a:r>
          </a:p>
        </p:txBody>
      </p:sp>
      <p:pic>
        <p:nvPicPr>
          <p:cNvPr id="79875" name="Picture 6" descr="Image, Source: digital file from intermediary roll fil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1905000"/>
            <a:ext cx="6705600" cy="450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0540755"/>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p:txBody>
          <a:bodyPr/>
          <a:lstStyle/>
          <a:p>
            <a:pPr>
              <a:defRPr/>
            </a:pPr>
            <a:r>
              <a:rPr lang="en-US" altLang="en-US" smtClean="0">
                <a:solidFill>
                  <a:schemeClr val="tx1">
                    <a:lumMod val="75000"/>
                    <a:lumOff val="25000"/>
                  </a:schemeClr>
                </a:solidFill>
              </a:rPr>
              <a:t>Ford’s Assembly Line</a:t>
            </a:r>
          </a:p>
        </p:txBody>
      </p:sp>
      <p:pic>
        <p:nvPicPr>
          <p:cNvPr id="81923" name="Picture 6" descr="ford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2057401"/>
            <a:ext cx="7391400"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330202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p:cNvSpPr>
            <a:spLocks noGrp="1" noChangeArrowheads="1"/>
          </p:cNvSpPr>
          <p:nvPr>
            <p:ph type="title"/>
          </p:nvPr>
        </p:nvSpPr>
        <p:spPr/>
        <p:txBody>
          <a:bodyPr/>
          <a:lstStyle/>
          <a:p>
            <a:pPr>
              <a:defRPr/>
            </a:pPr>
            <a:r>
              <a:rPr lang="en-US" altLang="en-US" smtClean="0">
                <a:solidFill>
                  <a:schemeClr val="tx1">
                    <a:lumMod val="75000"/>
                    <a:lumOff val="25000"/>
                  </a:schemeClr>
                </a:solidFill>
              </a:rPr>
              <a:t>Assembly Line</a:t>
            </a:r>
          </a:p>
        </p:txBody>
      </p:sp>
      <p:pic>
        <p:nvPicPr>
          <p:cNvPr id="83971" name="Picture 6" descr="CHASSIS_ON_WAY_TO_FINAL_ASSEMBLY_C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1905000"/>
            <a:ext cx="6858000" cy="465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385125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4"/>
          <p:cNvSpPr>
            <a:spLocks noGrp="1" noChangeArrowheads="1"/>
          </p:cNvSpPr>
          <p:nvPr>
            <p:ph type="title"/>
          </p:nvPr>
        </p:nvSpPr>
        <p:spPr/>
        <p:txBody>
          <a:bodyPr>
            <a:normAutofit/>
          </a:bodyPr>
          <a:lstStyle/>
          <a:p>
            <a:pPr>
              <a:defRPr/>
            </a:pPr>
            <a:r>
              <a:rPr lang="en-US" altLang="en-US" dirty="0" smtClean="0">
                <a:solidFill>
                  <a:schemeClr val="tx1">
                    <a:lumMod val="75000"/>
                    <a:lumOff val="25000"/>
                  </a:schemeClr>
                </a:solidFill>
              </a:rPr>
              <a:t>Assembly </a:t>
            </a:r>
            <a:r>
              <a:rPr lang="en-US" altLang="en-US" dirty="0" smtClean="0">
                <a:solidFill>
                  <a:schemeClr val="tx1">
                    <a:lumMod val="75000"/>
                    <a:lumOff val="25000"/>
                  </a:schemeClr>
                </a:solidFill>
              </a:rPr>
              <a:t>Line: Joining </a:t>
            </a:r>
            <a:r>
              <a:rPr lang="en-US" altLang="en-US" dirty="0" smtClean="0">
                <a:solidFill>
                  <a:schemeClr val="tx1">
                    <a:lumMod val="75000"/>
                    <a:lumOff val="25000"/>
                  </a:schemeClr>
                </a:solidFill>
              </a:rPr>
              <a:t>Engines to Frames, 1914, Highland Park</a:t>
            </a:r>
          </a:p>
        </p:txBody>
      </p:sp>
      <p:pic>
        <p:nvPicPr>
          <p:cNvPr id="86020" name="Picture 6" descr="JOINING%20ENGINES%20TO%20FRAMES,%20HIGHLAND%20PARK,%2019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0594" y="1914525"/>
            <a:ext cx="3978107"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424666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Grp="1" noChangeArrowheads="1"/>
          </p:cNvSpPr>
          <p:nvPr>
            <p:ph type="title"/>
          </p:nvPr>
        </p:nvSpPr>
        <p:spPr/>
        <p:txBody>
          <a:bodyPr/>
          <a:lstStyle/>
          <a:p>
            <a:pPr>
              <a:defRPr/>
            </a:pPr>
            <a:r>
              <a:rPr lang="en-US" altLang="en-US" smtClean="0">
                <a:solidFill>
                  <a:schemeClr val="tx1">
                    <a:lumMod val="75000"/>
                    <a:lumOff val="25000"/>
                  </a:schemeClr>
                </a:solidFill>
              </a:rPr>
              <a:t>The Workforce</a:t>
            </a:r>
          </a:p>
        </p:txBody>
      </p:sp>
      <p:pic>
        <p:nvPicPr>
          <p:cNvPr id="88067" name="Picture 6" descr="EDFO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2057400"/>
            <a:ext cx="6934200" cy="434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453285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p:cNvSpPr>
            <a:spLocks noGrp="1" noChangeArrowheads="1"/>
          </p:cNvSpPr>
          <p:nvPr>
            <p:ph type="title"/>
          </p:nvPr>
        </p:nvSpPr>
        <p:spPr>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b">
            <a:normAutofit/>
          </a:bodyPr>
          <a:lstStyle/>
          <a:p>
            <a:pPr>
              <a:tabLst>
                <a:tab pos="0" algn="l"/>
                <a:tab pos="414726" algn="l"/>
                <a:tab pos="828013" algn="l"/>
                <a:tab pos="1244178" algn="l"/>
                <a:tab pos="1658904" algn="l"/>
                <a:tab pos="2073631" algn="l"/>
                <a:tab pos="2486917" algn="l"/>
                <a:tab pos="2903083" algn="l"/>
                <a:tab pos="3317809" algn="l"/>
                <a:tab pos="3732535" algn="l"/>
                <a:tab pos="4145822" algn="l"/>
                <a:tab pos="4561987" algn="l"/>
                <a:tab pos="4976713" algn="l"/>
                <a:tab pos="5388560" algn="l"/>
                <a:tab pos="5804726" algn="l"/>
                <a:tab pos="6220892" algn="l"/>
                <a:tab pos="6635618" algn="l"/>
                <a:tab pos="7047464" algn="l"/>
                <a:tab pos="7462190" algn="l"/>
                <a:tab pos="7879796" algn="l"/>
                <a:tab pos="8294522" algn="l"/>
              </a:tabLst>
              <a:defRPr/>
            </a:pPr>
            <a:r>
              <a:rPr lang="en-US" altLang="en-US" sz="5715" b="1" dirty="0"/>
              <a:t>HENRY FORD'S LIFE</a:t>
            </a:r>
          </a:p>
        </p:txBody>
      </p:sp>
      <p:sp>
        <p:nvSpPr>
          <p:cNvPr id="13314" name="Rectangle 2"/>
          <p:cNvSpPr>
            <a:spLocks noGrp="1" noChangeArrowheads="1"/>
          </p:cNvSpPr>
          <p:nvPr>
            <p:ph sz="half" idx="1"/>
          </p:nvPr>
        </p:nvSpPr>
        <p:spPr>
          <a:extLst>
            <a:ext uri="{91240B29-F687-4F45-9708-019B960494DF}">
              <a14:hiddenLine xmlns:a14="http://schemas.microsoft.com/office/drawing/2010/main" w="9525">
                <a:solidFill>
                  <a:srgbClr val="000000"/>
                </a:solidFill>
                <a:round/>
                <a:headEnd/>
                <a:tailEnd/>
              </a14:hiddenLine>
            </a:ext>
          </a:extLst>
        </p:spPr>
        <p:txBody>
          <a:bodyPr vert="horz" lIns="0" tIns="25466" rIns="0" bIns="0" rtlCol="0">
            <a:normAutofit fontScale="62500" lnSpcReduction="20000"/>
          </a:bodyPr>
          <a:lstStyle/>
          <a:p>
            <a:pPr marL="0" indent="0">
              <a:spcAft>
                <a:spcPts val="0"/>
              </a:spcAft>
              <a:tabLst>
                <a:tab pos="0" algn="l"/>
                <a:tab pos="102242" algn="l"/>
                <a:tab pos="516968" algn="l"/>
                <a:tab pos="931694" algn="l"/>
                <a:tab pos="1346420" algn="l"/>
                <a:tab pos="1758266" algn="l"/>
                <a:tab pos="2175873" algn="l"/>
                <a:tab pos="2590599" algn="l"/>
                <a:tab pos="3005325" algn="l"/>
                <a:tab pos="3417171" algn="l"/>
                <a:tab pos="3834777" algn="l"/>
                <a:tab pos="4249503" algn="l"/>
                <a:tab pos="4664229" algn="l"/>
                <a:tab pos="5076075" algn="l"/>
                <a:tab pos="5493682" algn="l"/>
                <a:tab pos="5908408" algn="l"/>
                <a:tab pos="6320254" algn="l"/>
                <a:tab pos="6734980" algn="l"/>
                <a:tab pos="7152586" algn="l"/>
                <a:tab pos="7567312" algn="l"/>
                <a:tab pos="7979158" algn="l"/>
              </a:tabLst>
              <a:defRPr/>
            </a:pPr>
            <a:r>
              <a:rPr lang="en-US" altLang="en-US" sz="2993" dirty="0"/>
              <a:t>Born July 30 1863 in Wayne county, Michigan</a:t>
            </a:r>
          </a:p>
          <a:p>
            <a:pPr marL="0" indent="0">
              <a:spcAft>
                <a:spcPts val="0"/>
              </a:spcAft>
              <a:tabLst>
                <a:tab pos="0" algn="l"/>
                <a:tab pos="102242" algn="l"/>
                <a:tab pos="516968" algn="l"/>
                <a:tab pos="931694" algn="l"/>
                <a:tab pos="1346420" algn="l"/>
                <a:tab pos="1758266" algn="l"/>
                <a:tab pos="2175873" algn="l"/>
                <a:tab pos="2590599" algn="l"/>
                <a:tab pos="3005325" algn="l"/>
                <a:tab pos="3417171" algn="l"/>
                <a:tab pos="3834777" algn="l"/>
                <a:tab pos="4249503" algn="l"/>
                <a:tab pos="4664229" algn="l"/>
                <a:tab pos="5076075" algn="l"/>
                <a:tab pos="5493682" algn="l"/>
                <a:tab pos="5908408" algn="l"/>
                <a:tab pos="6320254" algn="l"/>
                <a:tab pos="6734980" algn="l"/>
                <a:tab pos="7152586" algn="l"/>
                <a:tab pos="7567312" algn="l"/>
                <a:tab pos="7979158" algn="l"/>
              </a:tabLst>
              <a:defRPr/>
            </a:pPr>
            <a:r>
              <a:rPr lang="en-US" altLang="en-US" sz="2993" dirty="0"/>
              <a:t>Son of Irish immigrants, William and Mary Ford</a:t>
            </a:r>
          </a:p>
          <a:p>
            <a:pPr marL="0" indent="0">
              <a:spcAft>
                <a:spcPts val="0"/>
              </a:spcAft>
              <a:tabLst>
                <a:tab pos="0" algn="l"/>
                <a:tab pos="102242" algn="l"/>
                <a:tab pos="516968" algn="l"/>
                <a:tab pos="931694" algn="l"/>
                <a:tab pos="1346420" algn="l"/>
                <a:tab pos="1758266" algn="l"/>
                <a:tab pos="2175873" algn="l"/>
                <a:tab pos="2590599" algn="l"/>
                <a:tab pos="3005325" algn="l"/>
                <a:tab pos="3417171" algn="l"/>
                <a:tab pos="3834777" algn="l"/>
                <a:tab pos="4249503" algn="l"/>
                <a:tab pos="4664229" algn="l"/>
                <a:tab pos="5076075" algn="l"/>
                <a:tab pos="5493682" algn="l"/>
                <a:tab pos="5908408" algn="l"/>
                <a:tab pos="6320254" algn="l"/>
                <a:tab pos="6734980" algn="l"/>
                <a:tab pos="7152586" algn="l"/>
                <a:tab pos="7567312" algn="l"/>
                <a:tab pos="7979158" algn="l"/>
              </a:tabLst>
              <a:defRPr/>
            </a:pPr>
            <a:r>
              <a:rPr lang="en-US" altLang="en-US" sz="2993" dirty="0"/>
              <a:t>Married in 1888 Clara Bryant </a:t>
            </a:r>
          </a:p>
          <a:p>
            <a:pPr marL="0" indent="0">
              <a:spcAft>
                <a:spcPts val="0"/>
              </a:spcAft>
              <a:tabLst>
                <a:tab pos="0" algn="l"/>
                <a:tab pos="102242" algn="l"/>
                <a:tab pos="516968" algn="l"/>
                <a:tab pos="931694" algn="l"/>
                <a:tab pos="1346420" algn="l"/>
                <a:tab pos="1758266" algn="l"/>
                <a:tab pos="2175873" algn="l"/>
                <a:tab pos="2590599" algn="l"/>
                <a:tab pos="3005325" algn="l"/>
                <a:tab pos="3417171" algn="l"/>
                <a:tab pos="3834777" algn="l"/>
                <a:tab pos="4249503" algn="l"/>
                <a:tab pos="4664229" algn="l"/>
                <a:tab pos="5076075" algn="l"/>
                <a:tab pos="5493682" algn="l"/>
                <a:tab pos="5908408" algn="l"/>
                <a:tab pos="6320254" algn="l"/>
                <a:tab pos="6734980" algn="l"/>
                <a:tab pos="7152586" algn="l"/>
                <a:tab pos="7567312" algn="l"/>
                <a:tab pos="7979158" algn="l"/>
              </a:tabLst>
              <a:defRPr/>
            </a:pPr>
            <a:r>
              <a:rPr lang="en-US" altLang="en-US" sz="2993" dirty="0"/>
              <a:t>Disliked school; went to Detroit at 16 to look for   	  work</a:t>
            </a:r>
          </a:p>
          <a:p>
            <a:pPr marL="0" indent="0">
              <a:spcAft>
                <a:spcPts val="0"/>
              </a:spcAft>
              <a:tabLst>
                <a:tab pos="0" algn="l"/>
                <a:tab pos="102242" algn="l"/>
                <a:tab pos="516968" algn="l"/>
                <a:tab pos="931694" algn="l"/>
                <a:tab pos="1346420" algn="l"/>
                <a:tab pos="1758266" algn="l"/>
                <a:tab pos="2175873" algn="l"/>
                <a:tab pos="2590599" algn="l"/>
                <a:tab pos="3005325" algn="l"/>
                <a:tab pos="3417171" algn="l"/>
                <a:tab pos="3834777" algn="l"/>
                <a:tab pos="4249503" algn="l"/>
                <a:tab pos="4664229" algn="l"/>
                <a:tab pos="5076075" algn="l"/>
                <a:tab pos="5493682" algn="l"/>
                <a:tab pos="5908408" algn="l"/>
                <a:tab pos="6320254" algn="l"/>
                <a:tab pos="6734980" algn="l"/>
                <a:tab pos="7152586" algn="l"/>
                <a:tab pos="7567312" algn="l"/>
                <a:tab pos="7979158" algn="l"/>
              </a:tabLst>
              <a:defRPr/>
            </a:pPr>
            <a:r>
              <a:rPr lang="en-US" altLang="en-US" sz="2993" dirty="0"/>
              <a:t>Employed as apprentice in machine shop</a:t>
            </a:r>
          </a:p>
          <a:p>
            <a:pPr marL="0" indent="0">
              <a:spcAft>
                <a:spcPts val="0"/>
              </a:spcAft>
              <a:tabLst>
                <a:tab pos="0" algn="l"/>
                <a:tab pos="102242" algn="l"/>
                <a:tab pos="516968" algn="l"/>
                <a:tab pos="931694" algn="l"/>
                <a:tab pos="1346420" algn="l"/>
                <a:tab pos="1758266" algn="l"/>
                <a:tab pos="2175873" algn="l"/>
                <a:tab pos="2590599" algn="l"/>
                <a:tab pos="3005325" algn="l"/>
                <a:tab pos="3417171" algn="l"/>
                <a:tab pos="3834777" algn="l"/>
                <a:tab pos="4249503" algn="l"/>
                <a:tab pos="4664229" algn="l"/>
                <a:tab pos="5076075" algn="l"/>
                <a:tab pos="5493682" algn="l"/>
                <a:tab pos="5908408" algn="l"/>
                <a:tab pos="6320254" algn="l"/>
                <a:tab pos="6734980" algn="l"/>
                <a:tab pos="7152586" algn="l"/>
                <a:tab pos="7567312" algn="l"/>
                <a:tab pos="7979158" algn="l"/>
              </a:tabLst>
              <a:defRPr/>
            </a:pPr>
            <a:r>
              <a:rPr lang="en-US" altLang="en-US" sz="2993" dirty="0"/>
              <a:t>Learned about internal combustion of engines</a:t>
            </a:r>
          </a:p>
          <a:p>
            <a:pPr marL="0" indent="0">
              <a:spcAft>
                <a:spcPts val="0"/>
              </a:spcAft>
              <a:tabLst>
                <a:tab pos="0" algn="l"/>
                <a:tab pos="102242" algn="l"/>
                <a:tab pos="516968" algn="l"/>
                <a:tab pos="931694" algn="l"/>
                <a:tab pos="1346420" algn="l"/>
                <a:tab pos="1758266" algn="l"/>
                <a:tab pos="2175873" algn="l"/>
                <a:tab pos="2590599" algn="l"/>
                <a:tab pos="3005325" algn="l"/>
                <a:tab pos="3417171" algn="l"/>
                <a:tab pos="3834777" algn="l"/>
                <a:tab pos="4249503" algn="l"/>
                <a:tab pos="4664229" algn="l"/>
                <a:tab pos="5076075" algn="l"/>
                <a:tab pos="5493682" algn="l"/>
                <a:tab pos="5908408" algn="l"/>
                <a:tab pos="6320254" algn="l"/>
                <a:tab pos="6734980" algn="l"/>
                <a:tab pos="7152586" algn="l"/>
                <a:tab pos="7567312" algn="l"/>
                <a:tab pos="7979158" algn="l"/>
              </a:tabLst>
              <a:defRPr/>
            </a:pPr>
            <a:r>
              <a:rPr lang="en-US" altLang="en-US" sz="2993" dirty="0"/>
              <a:t>Died April 7 1947</a:t>
            </a:r>
          </a:p>
          <a:p>
            <a:pPr marL="0" indent="0">
              <a:spcAft>
                <a:spcPts val="0"/>
              </a:spcAft>
              <a:buFontTx/>
              <a:buChar char=" "/>
              <a:tabLst>
                <a:tab pos="0" algn="l"/>
                <a:tab pos="102242" algn="l"/>
                <a:tab pos="516968" algn="l"/>
                <a:tab pos="931694" algn="l"/>
                <a:tab pos="1346420" algn="l"/>
                <a:tab pos="1758266" algn="l"/>
                <a:tab pos="2175873" algn="l"/>
                <a:tab pos="2590599" algn="l"/>
                <a:tab pos="3005325" algn="l"/>
                <a:tab pos="3417171" algn="l"/>
                <a:tab pos="3834777" algn="l"/>
                <a:tab pos="4249503" algn="l"/>
                <a:tab pos="4664229" algn="l"/>
                <a:tab pos="5076075" algn="l"/>
                <a:tab pos="5493682" algn="l"/>
                <a:tab pos="5908408" algn="l"/>
                <a:tab pos="6320254" algn="l"/>
                <a:tab pos="6734980" algn="l"/>
                <a:tab pos="7152586" algn="l"/>
                <a:tab pos="7567312" algn="l"/>
                <a:tab pos="7979158" algn="l"/>
              </a:tabLst>
              <a:defRPr/>
            </a:pPr>
            <a:endParaRPr lang="en-US" altLang="en-US" sz="2993" dirty="0">
              <a:solidFill>
                <a:srgbClr val="000080"/>
              </a:solidFill>
            </a:endParaRPr>
          </a:p>
        </p:txBody>
      </p:sp>
      <p:pic>
        <p:nvPicPr>
          <p:cNvPr id="90116"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104671" y="2659805"/>
            <a:ext cx="2091109" cy="2670279"/>
          </a:xfrm>
        </p:spPr>
      </p:pic>
    </p:spTree>
    <p:extLst>
      <p:ext uri="{BB962C8B-B14F-4D97-AF65-F5344CB8AC3E}">
        <p14:creationId xmlns:p14="http://schemas.microsoft.com/office/powerpoint/2010/main" val="54300625"/>
      </p:ext>
    </p:extLst>
  </p:cSld>
  <p:clrMapOvr>
    <a:masterClrMapping/>
  </p:clrMapOvr>
  <p:transition spd="med"/>
  <p:timing>
    <p:tnLst>
      <p:par>
        <p:cTn id="1" dur="indefinite"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9" presetClass="entr" fill="hold" nodeType="clickEffect">
                                  <p:stCondLst>
                                    <p:cond delay="0"/>
                                  </p:stCondLst>
                                  <p:childTnLst>
                                    <p:set>
                                      <p:cBhvr additive="repl">
                                        <p:cTn id="6" dur="1" fill="hold">
                                          <p:stCondLst>
                                            <p:cond delay="0"/>
                                          </p:stCondLst>
                                        </p:cTn>
                                        <p:tgtEl>
                                          <p:spTgt spid="13313"/>
                                        </p:tgtEl>
                                        <p:attrNameLst>
                                          <p:attrName>style.visibility</p:attrName>
                                        </p:attrNameLst>
                                      </p:cBhvr>
                                      <p:to>
                                        <p:strVal val="visible"/>
                                      </p:to>
                                    </p:set>
                                    <p:anim calcmode="lin" valueType="num">
                                      <p:cBhvr additive="repl">
                                        <p:cTn id="7" dur="1000" fill="hold"/>
                                        <p:tgtEl>
                                          <p:spTgt spid="13313"/>
                                        </p:tgtEl>
                                        <p:attrNameLst>
                                          <p:attrName>ppt_x</p:attrName>
                                        </p:attrNameLst>
                                      </p:cBhvr>
                                      <p:tavLst>
                                        <p:tav tm="100000">
                                          <p:val>
                                            <p:strVal val="#ppt_x-.2"/>
                                          </p:val>
                                        </p:tav>
                                        <p:tav>
                                          <p:val>
                                            <p:strVal val="#ppt_x"/>
                                          </p:val>
                                        </p:tav>
                                      </p:tavLst>
                                    </p:anim>
                                    <p:anim calcmode="lin" valueType="num">
                                      <p:cBhvr additive="repl">
                                        <p:cTn id="8" dur="1000" fill="hold"/>
                                        <p:tgtEl>
                                          <p:spTgt spid="13313"/>
                                        </p:tgtEl>
                                        <p:attrNameLst>
                                          <p:attrName>ppt_y</p:attrName>
                                        </p:attrNameLst>
                                      </p:cBhvr>
                                      <p:tavLst>
                                        <p:tav tm="100000">
                                          <p:val>
                                            <p:strVal val="#ppt_y"/>
                                          </p:val>
                                        </p:tav>
                                        <p:tav>
                                          <p:val>
                                            <p:strVal val="#ppt_y"/>
                                          </p:val>
                                        </p:tav>
                                      </p:tavLst>
                                    </p:anim>
                                    <p:animEffect transition="in" filter="wipe(right)">
                                      <p:cBhvr additive="repl">
                                        <p:cTn id="9" dur="1000"/>
                                        <p:tgtEl>
                                          <p:spTgt spid="13313"/>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29" presetClass="entr" fill="hold" nodeType="clickEffect">
                                  <p:stCondLst>
                                    <p:cond delay="0"/>
                                  </p:stCondLst>
                                  <p:childTnLst>
                                    <p:set>
                                      <p:cBhvr additive="repl">
                                        <p:cTn id="13" dur="1" fill="hold">
                                          <p:stCondLst>
                                            <p:cond delay="0"/>
                                          </p:stCondLst>
                                        </p:cTn>
                                        <p:tgtEl>
                                          <p:spTgt spid="13314">
                                            <p:txEl>
                                              <p:pRg st="0" end="0"/>
                                            </p:txEl>
                                          </p:spTgt>
                                        </p:tgtEl>
                                        <p:attrNameLst>
                                          <p:attrName>style.visibility</p:attrName>
                                        </p:attrNameLst>
                                      </p:cBhvr>
                                      <p:to>
                                        <p:strVal val="visible"/>
                                      </p:to>
                                    </p:set>
                                    <p:anim calcmode="lin" valueType="num">
                                      <p:cBhvr additive="repl">
                                        <p:cTn id="14" dur="1000" fill="hold"/>
                                        <p:tgtEl>
                                          <p:spTgt spid="13314">
                                            <p:txEl>
                                              <p:pRg st="0" end="0"/>
                                            </p:txEl>
                                          </p:spTgt>
                                        </p:tgtEl>
                                        <p:attrNameLst>
                                          <p:attrName>ppt_x</p:attrName>
                                        </p:attrNameLst>
                                      </p:cBhvr>
                                      <p:tavLst>
                                        <p:tav tm="100000">
                                          <p:val>
                                            <p:strVal val="#ppt_x-.2"/>
                                          </p:val>
                                        </p:tav>
                                        <p:tav>
                                          <p:val>
                                            <p:strVal val="#ppt_x"/>
                                          </p:val>
                                        </p:tav>
                                      </p:tavLst>
                                    </p:anim>
                                    <p:anim calcmode="lin" valueType="num">
                                      <p:cBhvr additive="repl">
                                        <p:cTn id="15" dur="1000" fill="hold"/>
                                        <p:tgtEl>
                                          <p:spTgt spid="13314">
                                            <p:txEl>
                                              <p:pRg st="0" end="0"/>
                                            </p:txEl>
                                          </p:spTgt>
                                        </p:tgtEl>
                                        <p:attrNameLst>
                                          <p:attrName>ppt_y</p:attrName>
                                        </p:attrNameLst>
                                      </p:cBhvr>
                                      <p:tavLst>
                                        <p:tav tm="100000">
                                          <p:val>
                                            <p:strVal val="#ppt_y"/>
                                          </p:val>
                                        </p:tav>
                                        <p:tav>
                                          <p:val>
                                            <p:strVal val="#ppt_y"/>
                                          </p:val>
                                        </p:tav>
                                      </p:tavLst>
                                    </p:anim>
                                    <p:animEffect transition="in" filter="wipe(right)">
                                      <p:cBhvr additive="repl">
                                        <p:cTn id="16" dur="1000"/>
                                        <p:tgtEl>
                                          <p:spTgt spid="13314">
                                            <p:txEl>
                                              <p:pRg st="0" end="0"/>
                                            </p:txEl>
                                          </p:spTgt>
                                        </p:tgtEl>
                                      </p:cBhvr>
                                    </p:animEffect>
                                  </p:childTnLst>
                                </p:cTn>
                              </p:par>
                            </p:childTnLst>
                          </p:cTn>
                        </p:par>
                        <p:par>
                          <p:cTn id="17" fill="hold" nodeType="afterGroup">
                            <p:stCondLst>
                              <p:cond delay="1000"/>
                            </p:stCondLst>
                            <p:childTnLst>
                              <p:par>
                                <p:cTn id="18" presetID="29" presetClass="entr" fill="hold" nodeType="afterEffect">
                                  <p:stCondLst>
                                    <p:cond delay="0"/>
                                  </p:stCondLst>
                                  <p:childTnLst>
                                    <p:set>
                                      <p:cBhvr additive="repl">
                                        <p:cTn id="19" dur="1" fill="hold">
                                          <p:stCondLst>
                                            <p:cond delay="0"/>
                                          </p:stCondLst>
                                        </p:cTn>
                                        <p:tgtEl>
                                          <p:spTgt spid="13314">
                                            <p:txEl>
                                              <p:pRg st="1" end="1"/>
                                            </p:txEl>
                                          </p:spTgt>
                                        </p:tgtEl>
                                        <p:attrNameLst>
                                          <p:attrName>style.visibility</p:attrName>
                                        </p:attrNameLst>
                                      </p:cBhvr>
                                      <p:to>
                                        <p:strVal val="visible"/>
                                      </p:to>
                                    </p:set>
                                    <p:anim calcmode="lin" valueType="num">
                                      <p:cBhvr additive="repl">
                                        <p:cTn id="20" dur="1000" fill="hold"/>
                                        <p:tgtEl>
                                          <p:spTgt spid="13314">
                                            <p:txEl>
                                              <p:pRg st="1" end="1"/>
                                            </p:txEl>
                                          </p:spTgt>
                                        </p:tgtEl>
                                        <p:attrNameLst>
                                          <p:attrName>ppt_x</p:attrName>
                                        </p:attrNameLst>
                                      </p:cBhvr>
                                      <p:tavLst>
                                        <p:tav tm="100000">
                                          <p:val>
                                            <p:strVal val="#ppt_x-.2"/>
                                          </p:val>
                                        </p:tav>
                                        <p:tav>
                                          <p:val>
                                            <p:strVal val="#ppt_x"/>
                                          </p:val>
                                        </p:tav>
                                      </p:tavLst>
                                    </p:anim>
                                    <p:anim calcmode="lin" valueType="num">
                                      <p:cBhvr additive="repl">
                                        <p:cTn id="21" dur="1000" fill="hold"/>
                                        <p:tgtEl>
                                          <p:spTgt spid="13314">
                                            <p:txEl>
                                              <p:pRg st="1" end="1"/>
                                            </p:txEl>
                                          </p:spTgt>
                                        </p:tgtEl>
                                        <p:attrNameLst>
                                          <p:attrName>ppt_y</p:attrName>
                                        </p:attrNameLst>
                                      </p:cBhvr>
                                      <p:tavLst>
                                        <p:tav tm="100000">
                                          <p:val>
                                            <p:strVal val="#ppt_y"/>
                                          </p:val>
                                        </p:tav>
                                        <p:tav>
                                          <p:val>
                                            <p:strVal val="#ppt_y"/>
                                          </p:val>
                                        </p:tav>
                                      </p:tavLst>
                                    </p:anim>
                                    <p:animEffect transition="in" filter="wipe(right)">
                                      <p:cBhvr additive="repl">
                                        <p:cTn id="22" dur="1000"/>
                                        <p:tgtEl>
                                          <p:spTgt spid="13314">
                                            <p:txEl>
                                              <p:pRg st="1" end="1"/>
                                            </p:txEl>
                                          </p:spTgt>
                                        </p:tgtEl>
                                      </p:cBhvr>
                                    </p:animEffect>
                                  </p:childTnLst>
                                </p:cTn>
                              </p:par>
                            </p:childTnLst>
                          </p:cTn>
                        </p:par>
                        <p:par>
                          <p:cTn id="23" fill="hold" nodeType="afterGroup">
                            <p:stCondLst>
                              <p:cond delay="2000"/>
                            </p:stCondLst>
                            <p:childTnLst>
                              <p:par>
                                <p:cTn id="24" presetID="29" presetClass="entr" fill="hold" nodeType="afterEffect">
                                  <p:stCondLst>
                                    <p:cond delay="0"/>
                                  </p:stCondLst>
                                  <p:childTnLst>
                                    <p:set>
                                      <p:cBhvr additive="repl">
                                        <p:cTn id="25" dur="1" fill="hold">
                                          <p:stCondLst>
                                            <p:cond delay="0"/>
                                          </p:stCondLst>
                                        </p:cTn>
                                        <p:tgtEl>
                                          <p:spTgt spid="13314">
                                            <p:txEl>
                                              <p:pRg st="2" end="2"/>
                                            </p:txEl>
                                          </p:spTgt>
                                        </p:tgtEl>
                                        <p:attrNameLst>
                                          <p:attrName>style.visibility</p:attrName>
                                        </p:attrNameLst>
                                      </p:cBhvr>
                                      <p:to>
                                        <p:strVal val="visible"/>
                                      </p:to>
                                    </p:set>
                                    <p:anim calcmode="lin" valueType="num">
                                      <p:cBhvr additive="repl">
                                        <p:cTn id="26" dur="1000" fill="hold"/>
                                        <p:tgtEl>
                                          <p:spTgt spid="13314">
                                            <p:txEl>
                                              <p:pRg st="2" end="2"/>
                                            </p:txEl>
                                          </p:spTgt>
                                        </p:tgtEl>
                                        <p:attrNameLst>
                                          <p:attrName>ppt_x</p:attrName>
                                        </p:attrNameLst>
                                      </p:cBhvr>
                                      <p:tavLst>
                                        <p:tav tm="100000">
                                          <p:val>
                                            <p:strVal val="#ppt_x-.2"/>
                                          </p:val>
                                        </p:tav>
                                        <p:tav>
                                          <p:val>
                                            <p:strVal val="#ppt_x"/>
                                          </p:val>
                                        </p:tav>
                                      </p:tavLst>
                                    </p:anim>
                                    <p:anim calcmode="lin" valueType="num">
                                      <p:cBhvr additive="repl">
                                        <p:cTn id="27" dur="1000" fill="hold"/>
                                        <p:tgtEl>
                                          <p:spTgt spid="13314">
                                            <p:txEl>
                                              <p:pRg st="2" end="2"/>
                                            </p:txEl>
                                          </p:spTgt>
                                        </p:tgtEl>
                                        <p:attrNameLst>
                                          <p:attrName>ppt_y</p:attrName>
                                        </p:attrNameLst>
                                      </p:cBhvr>
                                      <p:tavLst>
                                        <p:tav tm="100000">
                                          <p:val>
                                            <p:strVal val="#ppt_y"/>
                                          </p:val>
                                        </p:tav>
                                        <p:tav>
                                          <p:val>
                                            <p:strVal val="#ppt_y"/>
                                          </p:val>
                                        </p:tav>
                                      </p:tavLst>
                                    </p:anim>
                                    <p:animEffect transition="in" filter="wipe(right)">
                                      <p:cBhvr additive="repl">
                                        <p:cTn id="28" dur="1000"/>
                                        <p:tgtEl>
                                          <p:spTgt spid="13314">
                                            <p:txEl>
                                              <p:pRg st="2" end="2"/>
                                            </p:txEl>
                                          </p:spTgt>
                                        </p:tgtEl>
                                      </p:cBhvr>
                                    </p:animEffect>
                                  </p:childTnLst>
                                </p:cTn>
                              </p:par>
                            </p:childTnLst>
                          </p:cTn>
                        </p:par>
                        <p:par>
                          <p:cTn id="29" fill="hold" nodeType="afterGroup">
                            <p:stCondLst>
                              <p:cond delay="3000"/>
                            </p:stCondLst>
                            <p:childTnLst>
                              <p:par>
                                <p:cTn id="30" presetID="29" presetClass="entr" fill="hold" nodeType="afterEffect">
                                  <p:stCondLst>
                                    <p:cond delay="0"/>
                                  </p:stCondLst>
                                  <p:childTnLst>
                                    <p:set>
                                      <p:cBhvr additive="repl">
                                        <p:cTn id="31" dur="1" fill="hold">
                                          <p:stCondLst>
                                            <p:cond delay="0"/>
                                          </p:stCondLst>
                                        </p:cTn>
                                        <p:tgtEl>
                                          <p:spTgt spid="13314">
                                            <p:txEl>
                                              <p:pRg st="3" end="3"/>
                                            </p:txEl>
                                          </p:spTgt>
                                        </p:tgtEl>
                                        <p:attrNameLst>
                                          <p:attrName>style.visibility</p:attrName>
                                        </p:attrNameLst>
                                      </p:cBhvr>
                                      <p:to>
                                        <p:strVal val="visible"/>
                                      </p:to>
                                    </p:set>
                                    <p:anim calcmode="lin" valueType="num">
                                      <p:cBhvr additive="repl">
                                        <p:cTn id="32" dur="1000" fill="hold"/>
                                        <p:tgtEl>
                                          <p:spTgt spid="13314">
                                            <p:txEl>
                                              <p:pRg st="3" end="3"/>
                                            </p:txEl>
                                          </p:spTgt>
                                        </p:tgtEl>
                                        <p:attrNameLst>
                                          <p:attrName>ppt_x</p:attrName>
                                        </p:attrNameLst>
                                      </p:cBhvr>
                                      <p:tavLst>
                                        <p:tav tm="100000">
                                          <p:val>
                                            <p:strVal val="#ppt_x-.2"/>
                                          </p:val>
                                        </p:tav>
                                        <p:tav>
                                          <p:val>
                                            <p:strVal val="#ppt_x"/>
                                          </p:val>
                                        </p:tav>
                                      </p:tavLst>
                                    </p:anim>
                                    <p:anim calcmode="lin" valueType="num">
                                      <p:cBhvr additive="repl">
                                        <p:cTn id="33" dur="1000" fill="hold"/>
                                        <p:tgtEl>
                                          <p:spTgt spid="13314">
                                            <p:txEl>
                                              <p:pRg st="3" end="3"/>
                                            </p:txEl>
                                          </p:spTgt>
                                        </p:tgtEl>
                                        <p:attrNameLst>
                                          <p:attrName>ppt_y</p:attrName>
                                        </p:attrNameLst>
                                      </p:cBhvr>
                                      <p:tavLst>
                                        <p:tav tm="100000">
                                          <p:val>
                                            <p:strVal val="#ppt_y"/>
                                          </p:val>
                                        </p:tav>
                                        <p:tav>
                                          <p:val>
                                            <p:strVal val="#ppt_y"/>
                                          </p:val>
                                        </p:tav>
                                      </p:tavLst>
                                    </p:anim>
                                    <p:animEffect transition="in" filter="wipe(right)">
                                      <p:cBhvr additive="repl">
                                        <p:cTn id="34" dur="1000"/>
                                        <p:tgtEl>
                                          <p:spTgt spid="13314">
                                            <p:txEl>
                                              <p:pRg st="3" end="3"/>
                                            </p:txEl>
                                          </p:spTgt>
                                        </p:tgtEl>
                                      </p:cBhvr>
                                    </p:animEffect>
                                  </p:childTnLst>
                                </p:cTn>
                              </p:par>
                            </p:childTnLst>
                          </p:cTn>
                        </p:par>
                        <p:par>
                          <p:cTn id="35" fill="hold" nodeType="afterGroup">
                            <p:stCondLst>
                              <p:cond delay="4000"/>
                            </p:stCondLst>
                            <p:childTnLst>
                              <p:par>
                                <p:cTn id="36" presetID="29" presetClass="entr" fill="hold" nodeType="afterEffect">
                                  <p:stCondLst>
                                    <p:cond delay="0"/>
                                  </p:stCondLst>
                                  <p:childTnLst>
                                    <p:set>
                                      <p:cBhvr additive="repl">
                                        <p:cTn id="37" dur="1" fill="hold">
                                          <p:stCondLst>
                                            <p:cond delay="0"/>
                                          </p:stCondLst>
                                        </p:cTn>
                                        <p:tgtEl>
                                          <p:spTgt spid="13314">
                                            <p:txEl>
                                              <p:pRg st="4" end="4"/>
                                            </p:txEl>
                                          </p:spTgt>
                                        </p:tgtEl>
                                        <p:attrNameLst>
                                          <p:attrName>style.visibility</p:attrName>
                                        </p:attrNameLst>
                                      </p:cBhvr>
                                      <p:to>
                                        <p:strVal val="visible"/>
                                      </p:to>
                                    </p:set>
                                    <p:anim calcmode="lin" valueType="num">
                                      <p:cBhvr additive="repl">
                                        <p:cTn id="38" dur="1000" fill="hold"/>
                                        <p:tgtEl>
                                          <p:spTgt spid="13314">
                                            <p:txEl>
                                              <p:pRg st="4" end="4"/>
                                            </p:txEl>
                                          </p:spTgt>
                                        </p:tgtEl>
                                        <p:attrNameLst>
                                          <p:attrName>ppt_x</p:attrName>
                                        </p:attrNameLst>
                                      </p:cBhvr>
                                      <p:tavLst>
                                        <p:tav tm="100000">
                                          <p:val>
                                            <p:strVal val="#ppt_x-.2"/>
                                          </p:val>
                                        </p:tav>
                                        <p:tav>
                                          <p:val>
                                            <p:strVal val="#ppt_x"/>
                                          </p:val>
                                        </p:tav>
                                      </p:tavLst>
                                    </p:anim>
                                    <p:anim calcmode="lin" valueType="num">
                                      <p:cBhvr additive="repl">
                                        <p:cTn id="39" dur="1000" fill="hold"/>
                                        <p:tgtEl>
                                          <p:spTgt spid="13314">
                                            <p:txEl>
                                              <p:pRg st="4" end="4"/>
                                            </p:txEl>
                                          </p:spTgt>
                                        </p:tgtEl>
                                        <p:attrNameLst>
                                          <p:attrName>ppt_y</p:attrName>
                                        </p:attrNameLst>
                                      </p:cBhvr>
                                      <p:tavLst>
                                        <p:tav tm="100000">
                                          <p:val>
                                            <p:strVal val="#ppt_y"/>
                                          </p:val>
                                        </p:tav>
                                        <p:tav>
                                          <p:val>
                                            <p:strVal val="#ppt_y"/>
                                          </p:val>
                                        </p:tav>
                                      </p:tavLst>
                                    </p:anim>
                                    <p:animEffect transition="in" filter="wipe(right)">
                                      <p:cBhvr additive="repl">
                                        <p:cTn id="40" dur="1000"/>
                                        <p:tgtEl>
                                          <p:spTgt spid="13314">
                                            <p:txEl>
                                              <p:pRg st="4" end="4"/>
                                            </p:txEl>
                                          </p:spTgt>
                                        </p:tgtEl>
                                      </p:cBhvr>
                                    </p:animEffect>
                                  </p:childTnLst>
                                </p:cTn>
                              </p:par>
                            </p:childTnLst>
                          </p:cTn>
                        </p:par>
                        <p:par>
                          <p:cTn id="41" fill="hold" nodeType="afterGroup">
                            <p:stCondLst>
                              <p:cond delay="5000"/>
                            </p:stCondLst>
                            <p:childTnLst>
                              <p:par>
                                <p:cTn id="42" presetID="29" presetClass="entr" fill="hold" nodeType="afterEffect">
                                  <p:stCondLst>
                                    <p:cond delay="0"/>
                                  </p:stCondLst>
                                  <p:childTnLst>
                                    <p:set>
                                      <p:cBhvr additive="repl">
                                        <p:cTn id="43" dur="1" fill="hold">
                                          <p:stCondLst>
                                            <p:cond delay="0"/>
                                          </p:stCondLst>
                                        </p:cTn>
                                        <p:tgtEl>
                                          <p:spTgt spid="13314">
                                            <p:txEl>
                                              <p:pRg st="5" end="5"/>
                                            </p:txEl>
                                          </p:spTgt>
                                        </p:tgtEl>
                                        <p:attrNameLst>
                                          <p:attrName>style.visibility</p:attrName>
                                        </p:attrNameLst>
                                      </p:cBhvr>
                                      <p:to>
                                        <p:strVal val="visible"/>
                                      </p:to>
                                    </p:set>
                                    <p:anim calcmode="lin" valueType="num">
                                      <p:cBhvr additive="repl">
                                        <p:cTn id="44" dur="1000" fill="hold"/>
                                        <p:tgtEl>
                                          <p:spTgt spid="13314">
                                            <p:txEl>
                                              <p:pRg st="5" end="5"/>
                                            </p:txEl>
                                          </p:spTgt>
                                        </p:tgtEl>
                                        <p:attrNameLst>
                                          <p:attrName>ppt_x</p:attrName>
                                        </p:attrNameLst>
                                      </p:cBhvr>
                                      <p:tavLst>
                                        <p:tav tm="100000">
                                          <p:val>
                                            <p:strVal val="#ppt_x-.2"/>
                                          </p:val>
                                        </p:tav>
                                        <p:tav>
                                          <p:val>
                                            <p:strVal val="#ppt_x"/>
                                          </p:val>
                                        </p:tav>
                                      </p:tavLst>
                                    </p:anim>
                                    <p:anim calcmode="lin" valueType="num">
                                      <p:cBhvr additive="repl">
                                        <p:cTn id="45" dur="1000" fill="hold"/>
                                        <p:tgtEl>
                                          <p:spTgt spid="13314">
                                            <p:txEl>
                                              <p:pRg st="5" end="5"/>
                                            </p:txEl>
                                          </p:spTgt>
                                        </p:tgtEl>
                                        <p:attrNameLst>
                                          <p:attrName>ppt_y</p:attrName>
                                        </p:attrNameLst>
                                      </p:cBhvr>
                                      <p:tavLst>
                                        <p:tav tm="100000">
                                          <p:val>
                                            <p:strVal val="#ppt_y"/>
                                          </p:val>
                                        </p:tav>
                                        <p:tav>
                                          <p:val>
                                            <p:strVal val="#ppt_y"/>
                                          </p:val>
                                        </p:tav>
                                      </p:tavLst>
                                    </p:anim>
                                    <p:animEffect transition="in" filter="wipe(right)">
                                      <p:cBhvr additive="repl">
                                        <p:cTn id="46" dur="1000"/>
                                        <p:tgtEl>
                                          <p:spTgt spid="13314">
                                            <p:txEl>
                                              <p:pRg st="5" end="5"/>
                                            </p:txEl>
                                          </p:spTgt>
                                        </p:tgtEl>
                                      </p:cBhvr>
                                    </p:animEffect>
                                  </p:childTnLst>
                                </p:cTn>
                              </p:par>
                            </p:childTnLst>
                          </p:cTn>
                        </p:par>
                        <p:par>
                          <p:cTn id="47" fill="hold" nodeType="afterGroup">
                            <p:stCondLst>
                              <p:cond delay="6000"/>
                            </p:stCondLst>
                            <p:childTnLst>
                              <p:par>
                                <p:cTn id="48" presetID="29" presetClass="entr" fill="hold" nodeType="afterEffect">
                                  <p:stCondLst>
                                    <p:cond delay="0"/>
                                  </p:stCondLst>
                                  <p:childTnLst>
                                    <p:set>
                                      <p:cBhvr additive="repl">
                                        <p:cTn id="49" dur="1" fill="hold">
                                          <p:stCondLst>
                                            <p:cond delay="0"/>
                                          </p:stCondLst>
                                        </p:cTn>
                                        <p:tgtEl>
                                          <p:spTgt spid="13314">
                                            <p:txEl>
                                              <p:pRg st="6" end="6"/>
                                            </p:txEl>
                                          </p:spTgt>
                                        </p:tgtEl>
                                        <p:attrNameLst>
                                          <p:attrName>style.visibility</p:attrName>
                                        </p:attrNameLst>
                                      </p:cBhvr>
                                      <p:to>
                                        <p:strVal val="visible"/>
                                      </p:to>
                                    </p:set>
                                    <p:anim calcmode="lin" valueType="num">
                                      <p:cBhvr additive="repl">
                                        <p:cTn id="50" dur="1000" fill="hold"/>
                                        <p:tgtEl>
                                          <p:spTgt spid="13314">
                                            <p:txEl>
                                              <p:pRg st="6" end="6"/>
                                            </p:txEl>
                                          </p:spTgt>
                                        </p:tgtEl>
                                        <p:attrNameLst>
                                          <p:attrName>ppt_x</p:attrName>
                                        </p:attrNameLst>
                                      </p:cBhvr>
                                      <p:tavLst>
                                        <p:tav tm="100000">
                                          <p:val>
                                            <p:strVal val="#ppt_x-.2"/>
                                          </p:val>
                                        </p:tav>
                                        <p:tav>
                                          <p:val>
                                            <p:strVal val="#ppt_x"/>
                                          </p:val>
                                        </p:tav>
                                      </p:tavLst>
                                    </p:anim>
                                    <p:anim calcmode="lin" valueType="num">
                                      <p:cBhvr additive="repl">
                                        <p:cTn id="51" dur="1000" fill="hold"/>
                                        <p:tgtEl>
                                          <p:spTgt spid="13314">
                                            <p:txEl>
                                              <p:pRg st="6" end="6"/>
                                            </p:txEl>
                                          </p:spTgt>
                                        </p:tgtEl>
                                        <p:attrNameLst>
                                          <p:attrName>ppt_y</p:attrName>
                                        </p:attrNameLst>
                                      </p:cBhvr>
                                      <p:tavLst>
                                        <p:tav tm="100000">
                                          <p:val>
                                            <p:strVal val="#ppt_y"/>
                                          </p:val>
                                        </p:tav>
                                        <p:tav>
                                          <p:val>
                                            <p:strVal val="#ppt_y"/>
                                          </p:val>
                                        </p:tav>
                                      </p:tavLst>
                                    </p:anim>
                                    <p:animEffect transition="in" filter="wipe(right)">
                                      <p:cBhvr additive="repl">
                                        <p:cTn id="52" dur="1000"/>
                                        <p:tgtEl>
                                          <p:spTgt spid="1331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b">
            <a:normAutofit/>
          </a:bodyPr>
          <a:lstStyle/>
          <a:p>
            <a:pPr>
              <a:tabLst>
                <a:tab pos="0" algn="l"/>
                <a:tab pos="414726" algn="l"/>
                <a:tab pos="828013" algn="l"/>
                <a:tab pos="1244178" algn="l"/>
                <a:tab pos="1658904" algn="l"/>
                <a:tab pos="2073631" algn="l"/>
                <a:tab pos="2486917" algn="l"/>
                <a:tab pos="2903083" algn="l"/>
                <a:tab pos="3317809" algn="l"/>
                <a:tab pos="3732535" algn="l"/>
                <a:tab pos="4145822" algn="l"/>
                <a:tab pos="4561987" algn="l"/>
                <a:tab pos="4976713" algn="l"/>
                <a:tab pos="5388560" algn="l"/>
                <a:tab pos="5804726" algn="l"/>
                <a:tab pos="6220892" algn="l"/>
                <a:tab pos="6635618" algn="l"/>
                <a:tab pos="7047464" algn="l"/>
                <a:tab pos="7462190" algn="l"/>
                <a:tab pos="7879796" algn="l"/>
                <a:tab pos="8294522" algn="l"/>
                <a:tab pos="8533566" algn="l"/>
                <a:tab pos="9190216" algn="l"/>
                <a:tab pos="9849745" algn="l"/>
                <a:tab pos="10503515" algn="l"/>
                <a:tab pos="11160165" algn="l"/>
              </a:tabLst>
              <a:defRPr/>
            </a:pPr>
            <a:r>
              <a:rPr lang="en-US" altLang="en-US" sz="5170" dirty="0"/>
              <a:t>HENRY FORD</a:t>
            </a:r>
            <a:r>
              <a:rPr lang="en-US" altLang="en-US" sz="3356" dirty="0"/>
              <a:t> AND </a:t>
            </a:r>
            <a:br>
              <a:rPr lang="en-US" altLang="en-US" sz="3356" dirty="0"/>
            </a:br>
            <a:r>
              <a:rPr lang="en-US" altLang="en-US" sz="5170" dirty="0"/>
              <a:t>HIS AUTOMOBILES</a:t>
            </a:r>
          </a:p>
        </p:txBody>
      </p:sp>
      <p:sp>
        <p:nvSpPr>
          <p:cNvPr id="14339" name="Rectangle 3"/>
          <p:cNvSpPr>
            <a:spLocks noGrp="1" noChangeArrowheads="1"/>
          </p:cNvSpPr>
          <p:nvPr>
            <p:ph idx="1"/>
          </p:nvPr>
        </p:nvSpPr>
        <p:spPr>
          <a:extLst>
            <a:ext uri="{91240B29-F687-4F45-9708-019B960494DF}">
              <a14:hiddenLine xmlns:a14="http://schemas.microsoft.com/office/drawing/2010/main" w="9525">
                <a:solidFill>
                  <a:srgbClr val="000000"/>
                </a:solidFill>
                <a:round/>
                <a:headEnd/>
                <a:tailEnd/>
              </a14:hiddenLine>
            </a:ext>
          </a:extLst>
        </p:spPr>
        <p:txBody>
          <a:bodyPr vert="horz" lIns="0" tIns="25466" rIns="0" bIns="0" rtlCol="0">
            <a:normAutofit/>
          </a:bodyPr>
          <a:lstStyle/>
          <a:p>
            <a:pPr marL="617538" indent="-617538">
              <a:tabLst>
                <a:tab pos="617538" algn="l"/>
                <a:tab pos="719138" algn="l"/>
                <a:tab pos="1133475" algn="l"/>
                <a:tab pos="1549400" algn="l"/>
                <a:tab pos="1963738" algn="l"/>
                <a:tab pos="2378075" algn="l"/>
                <a:tab pos="2792413" algn="l"/>
                <a:tab pos="3208338" algn="l"/>
                <a:tab pos="3619500" algn="l"/>
                <a:tab pos="4037013" algn="l"/>
                <a:tab pos="4451350" algn="l"/>
                <a:tab pos="4865688" algn="l"/>
                <a:tab pos="5278438" algn="l"/>
                <a:tab pos="5694363" algn="l"/>
                <a:tab pos="6110288" algn="l"/>
                <a:tab pos="6524625" algn="l"/>
                <a:tab pos="6937375" algn="l"/>
                <a:tab pos="7353300" algn="l"/>
                <a:tab pos="7769225" algn="l"/>
                <a:tab pos="8181975" algn="l"/>
                <a:tab pos="8596313" algn="l"/>
              </a:tabLst>
            </a:pPr>
            <a:r>
              <a:rPr lang="en-US" altLang="en-US" sz="2800"/>
              <a:t>First car built in 1896 (Quadricycle)</a:t>
            </a:r>
          </a:p>
          <a:p>
            <a:pPr marL="617538" indent="-617538">
              <a:tabLst>
                <a:tab pos="617538" algn="l"/>
                <a:tab pos="719138" algn="l"/>
                <a:tab pos="1133475" algn="l"/>
                <a:tab pos="1549400" algn="l"/>
                <a:tab pos="1963738" algn="l"/>
                <a:tab pos="2378075" algn="l"/>
                <a:tab pos="2792413" algn="l"/>
                <a:tab pos="3208338" algn="l"/>
                <a:tab pos="3619500" algn="l"/>
                <a:tab pos="4037013" algn="l"/>
                <a:tab pos="4451350" algn="l"/>
                <a:tab pos="4865688" algn="l"/>
                <a:tab pos="5278438" algn="l"/>
                <a:tab pos="5694363" algn="l"/>
                <a:tab pos="6110288" algn="l"/>
                <a:tab pos="6524625" algn="l"/>
                <a:tab pos="6937375" algn="l"/>
                <a:tab pos="7353300" algn="l"/>
                <a:tab pos="7769225" algn="l"/>
                <a:tab pos="8181975" algn="l"/>
                <a:tab pos="8596313" algn="l"/>
              </a:tabLst>
            </a:pPr>
            <a:r>
              <a:rPr lang="en-US" altLang="en-US" sz="2800"/>
              <a:t>Driven by two-cylinder, four-cycle motor. </a:t>
            </a:r>
          </a:p>
          <a:p>
            <a:pPr marL="617538" indent="-617538">
              <a:tabLst>
                <a:tab pos="617538" algn="l"/>
                <a:tab pos="719138" algn="l"/>
                <a:tab pos="1133475" algn="l"/>
                <a:tab pos="1549400" algn="l"/>
                <a:tab pos="1963738" algn="l"/>
                <a:tab pos="2378075" algn="l"/>
                <a:tab pos="2792413" algn="l"/>
                <a:tab pos="3208338" algn="l"/>
                <a:tab pos="3619500" algn="l"/>
                <a:tab pos="4037013" algn="l"/>
                <a:tab pos="4451350" algn="l"/>
                <a:tab pos="4865688" algn="l"/>
                <a:tab pos="5278438" algn="l"/>
                <a:tab pos="5694363" algn="l"/>
                <a:tab pos="6110288" algn="l"/>
                <a:tab pos="6524625" algn="l"/>
                <a:tab pos="6937375" algn="l"/>
                <a:tab pos="7353300" algn="l"/>
                <a:tab pos="7769225" algn="l"/>
                <a:tab pos="8181975" algn="l"/>
                <a:tab pos="8596313" algn="l"/>
              </a:tabLst>
            </a:pPr>
            <a:r>
              <a:rPr lang="en-US" altLang="en-US" sz="2800"/>
              <a:t>Mounted on bicycle wheels; no reverse gear or brakes</a:t>
            </a:r>
          </a:p>
          <a:p>
            <a:pPr marL="617538" indent="-617538">
              <a:tabLst>
                <a:tab pos="617538" algn="l"/>
                <a:tab pos="719138" algn="l"/>
                <a:tab pos="1133475" algn="l"/>
                <a:tab pos="1549400" algn="l"/>
                <a:tab pos="1963738" algn="l"/>
                <a:tab pos="2378075" algn="l"/>
                <a:tab pos="2792413" algn="l"/>
                <a:tab pos="3208338" algn="l"/>
                <a:tab pos="3619500" algn="l"/>
                <a:tab pos="4037013" algn="l"/>
                <a:tab pos="4451350" algn="l"/>
                <a:tab pos="4865688" algn="l"/>
                <a:tab pos="5278438" algn="l"/>
                <a:tab pos="5694363" algn="l"/>
                <a:tab pos="6110288" algn="l"/>
                <a:tab pos="6524625" algn="l"/>
                <a:tab pos="6937375" algn="l"/>
                <a:tab pos="7353300" algn="l"/>
                <a:tab pos="7769225" algn="l"/>
                <a:tab pos="8181975" algn="l"/>
                <a:tab pos="8596313" algn="l"/>
              </a:tabLst>
            </a:pPr>
            <a:r>
              <a:rPr lang="en-US" altLang="en-US" sz="2800"/>
              <a:t>Started Ford Motor Company in 1903</a:t>
            </a:r>
          </a:p>
          <a:p>
            <a:pPr marL="617538" indent="-617538">
              <a:tabLst>
                <a:tab pos="617538" algn="l"/>
                <a:tab pos="719138" algn="l"/>
                <a:tab pos="1133475" algn="l"/>
                <a:tab pos="1549400" algn="l"/>
                <a:tab pos="1963738" algn="l"/>
                <a:tab pos="2378075" algn="l"/>
                <a:tab pos="2792413" algn="l"/>
                <a:tab pos="3208338" algn="l"/>
                <a:tab pos="3619500" algn="l"/>
                <a:tab pos="4037013" algn="l"/>
                <a:tab pos="4451350" algn="l"/>
                <a:tab pos="4865688" algn="l"/>
                <a:tab pos="5278438" algn="l"/>
                <a:tab pos="5694363" algn="l"/>
                <a:tab pos="6110288" algn="l"/>
                <a:tab pos="6524625" algn="l"/>
                <a:tab pos="6937375" algn="l"/>
                <a:tab pos="7353300" algn="l"/>
                <a:tab pos="7769225" algn="l"/>
                <a:tab pos="8181975" algn="l"/>
                <a:tab pos="8596313" algn="l"/>
              </a:tabLst>
            </a:pPr>
            <a:r>
              <a:rPr lang="en-US" altLang="en-US" sz="2800"/>
              <a:t>Released successful Model T car in 1908</a:t>
            </a:r>
          </a:p>
          <a:p>
            <a:pPr marL="617538" indent="-617538">
              <a:tabLst>
                <a:tab pos="617538" algn="l"/>
                <a:tab pos="719138" algn="l"/>
                <a:tab pos="1133475" algn="l"/>
                <a:tab pos="1549400" algn="l"/>
                <a:tab pos="1963738" algn="l"/>
                <a:tab pos="2378075" algn="l"/>
                <a:tab pos="2792413" algn="l"/>
                <a:tab pos="3208338" algn="l"/>
                <a:tab pos="3619500" algn="l"/>
                <a:tab pos="4037013" algn="l"/>
                <a:tab pos="4451350" algn="l"/>
                <a:tab pos="4865688" algn="l"/>
                <a:tab pos="5278438" algn="l"/>
                <a:tab pos="5694363" algn="l"/>
                <a:tab pos="6110288" algn="l"/>
                <a:tab pos="6524625" algn="l"/>
                <a:tab pos="6937375" algn="l"/>
                <a:tab pos="7353300" algn="l"/>
                <a:tab pos="7769225" algn="l"/>
                <a:tab pos="8181975" algn="l"/>
                <a:tab pos="8596313" algn="l"/>
              </a:tabLst>
            </a:pPr>
            <a:r>
              <a:rPr lang="en-US" altLang="en-US" sz="2800"/>
              <a:t>Total production 15 million</a:t>
            </a:r>
          </a:p>
        </p:txBody>
      </p:sp>
    </p:spTree>
    <p:extLst>
      <p:ext uri="{BB962C8B-B14F-4D97-AF65-F5344CB8AC3E}">
        <p14:creationId xmlns:p14="http://schemas.microsoft.com/office/powerpoint/2010/main" val="3496850894"/>
      </p:ext>
    </p:extLst>
  </p:cSld>
  <p:clrMapOvr>
    <a:masterClrMapping/>
  </p:clrMapOvr>
  <p:transition spd="med"/>
  <p:timing>
    <p:tnLst>
      <p:par>
        <p:cTn id="1" dur="indefinite"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9" presetClass="entr" fill="hold" nodeType="clickEffect">
                                  <p:stCondLst>
                                    <p:cond delay="0"/>
                                  </p:stCondLst>
                                  <p:childTnLst>
                                    <p:set>
                                      <p:cBhvr additive="repl">
                                        <p:cTn id="6" dur="1" fill="hold">
                                          <p:stCondLst>
                                            <p:cond delay="0"/>
                                          </p:stCondLst>
                                        </p:cTn>
                                        <p:tgtEl>
                                          <p:spTgt spid="14338"/>
                                        </p:tgtEl>
                                        <p:attrNameLst>
                                          <p:attrName>style.visibility</p:attrName>
                                        </p:attrNameLst>
                                      </p:cBhvr>
                                      <p:to>
                                        <p:strVal val="visible"/>
                                      </p:to>
                                    </p:set>
                                    <p:anim calcmode="lin" valueType="num">
                                      <p:cBhvr additive="repl">
                                        <p:cTn id="7" dur="1000" fill="hold"/>
                                        <p:tgtEl>
                                          <p:spTgt spid="14338"/>
                                        </p:tgtEl>
                                        <p:attrNameLst>
                                          <p:attrName>ppt_x</p:attrName>
                                        </p:attrNameLst>
                                      </p:cBhvr>
                                      <p:tavLst>
                                        <p:tav tm="100000">
                                          <p:val>
                                            <p:strVal val="#ppt_x-.2"/>
                                          </p:val>
                                        </p:tav>
                                        <p:tav>
                                          <p:val>
                                            <p:strVal val="#ppt_x"/>
                                          </p:val>
                                        </p:tav>
                                      </p:tavLst>
                                    </p:anim>
                                    <p:anim calcmode="lin" valueType="num">
                                      <p:cBhvr additive="repl">
                                        <p:cTn id="8" dur="1000" fill="hold"/>
                                        <p:tgtEl>
                                          <p:spTgt spid="14338"/>
                                        </p:tgtEl>
                                        <p:attrNameLst>
                                          <p:attrName>ppt_y</p:attrName>
                                        </p:attrNameLst>
                                      </p:cBhvr>
                                      <p:tavLst>
                                        <p:tav tm="100000">
                                          <p:val>
                                            <p:strVal val="#ppt_y"/>
                                          </p:val>
                                        </p:tav>
                                        <p:tav>
                                          <p:val>
                                            <p:strVal val="#ppt_y"/>
                                          </p:val>
                                        </p:tav>
                                      </p:tavLst>
                                    </p:anim>
                                    <p:animEffect transition="in" filter="wipe(right)">
                                      <p:cBhvr additive="repl">
                                        <p:cTn id="9" dur="1000"/>
                                        <p:tgtEl>
                                          <p:spTgt spid="14338"/>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29" presetClass="entr" fill="hold" nodeType="clickEffect">
                                  <p:stCondLst>
                                    <p:cond delay="0"/>
                                  </p:stCondLst>
                                  <p:childTnLst>
                                    <p:set>
                                      <p:cBhvr additive="repl">
                                        <p:cTn id="13" dur="1" fill="hold">
                                          <p:stCondLst>
                                            <p:cond delay="0"/>
                                          </p:stCondLst>
                                        </p:cTn>
                                        <p:tgtEl>
                                          <p:spTgt spid="14339">
                                            <p:txEl>
                                              <p:pRg st="0" end="0"/>
                                            </p:txEl>
                                          </p:spTgt>
                                        </p:tgtEl>
                                        <p:attrNameLst>
                                          <p:attrName>style.visibility</p:attrName>
                                        </p:attrNameLst>
                                      </p:cBhvr>
                                      <p:to>
                                        <p:strVal val="visible"/>
                                      </p:to>
                                    </p:set>
                                    <p:anim calcmode="lin" valueType="num">
                                      <p:cBhvr additive="repl">
                                        <p:cTn id="14" dur="1000" fill="hold"/>
                                        <p:tgtEl>
                                          <p:spTgt spid="14339">
                                            <p:txEl>
                                              <p:pRg st="0" end="0"/>
                                            </p:txEl>
                                          </p:spTgt>
                                        </p:tgtEl>
                                        <p:attrNameLst>
                                          <p:attrName>ppt_x</p:attrName>
                                        </p:attrNameLst>
                                      </p:cBhvr>
                                      <p:tavLst>
                                        <p:tav tm="100000">
                                          <p:val>
                                            <p:strVal val="#ppt_x-.2"/>
                                          </p:val>
                                        </p:tav>
                                        <p:tav>
                                          <p:val>
                                            <p:strVal val="#ppt_x"/>
                                          </p:val>
                                        </p:tav>
                                      </p:tavLst>
                                    </p:anim>
                                    <p:anim calcmode="lin" valueType="num">
                                      <p:cBhvr additive="repl">
                                        <p:cTn id="15" dur="1000" fill="hold"/>
                                        <p:tgtEl>
                                          <p:spTgt spid="14339">
                                            <p:txEl>
                                              <p:pRg st="0" end="0"/>
                                            </p:txEl>
                                          </p:spTgt>
                                        </p:tgtEl>
                                        <p:attrNameLst>
                                          <p:attrName>ppt_y</p:attrName>
                                        </p:attrNameLst>
                                      </p:cBhvr>
                                      <p:tavLst>
                                        <p:tav tm="100000">
                                          <p:val>
                                            <p:strVal val="#ppt_y"/>
                                          </p:val>
                                        </p:tav>
                                        <p:tav>
                                          <p:val>
                                            <p:strVal val="#ppt_y"/>
                                          </p:val>
                                        </p:tav>
                                      </p:tavLst>
                                    </p:anim>
                                    <p:animEffect transition="in" filter="wipe(right)">
                                      <p:cBhvr additive="repl">
                                        <p:cTn id="16" dur="1000"/>
                                        <p:tgtEl>
                                          <p:spTgt spid="14339">
                                            <p:txEl>
                                              <p:pRg st="0" end="0"/>
                                            </p:txEl>
                                          </p:spTgt>
                                        </p:tgtEl>
                                      </p:cBhvr>
                                    </p:animEffect>
                                  </p:childTnLst>
                                </p:cTn>
                              </p:par>
                            </p:childTnLst>
                          </p:cTn>
                        </p:par>
                        <p:par>
                          <p:cTn id="17" fill="hold" nodeType="afterGroup">
                            <p:stCondLst>
                              <p:cond delay="1000"/>
                            </p:stCondLst>
                            <p:childTnLst>
                              <p:par>
                                <p:cTn id="18" presetID="29" presetClass="entr" fill="hold" nodeType="afterEffect">
                                  <p:stCondLst>
                                    <p:cond delay="0"/>
                                  </p:stCondLst>
                                  <p:childTnLst>
                                    <p:set>
                                      <p:cBhvr additive="repl">
                                        <p:cTn id="19" dur="1" fill="hold">
                                          <p:stCondLst>
                                            <p:cond delay="0"/>
                                          </p:stCondLst>
                                        </p:cTn>
                                        <p:tgtEl>
                                          <p:spTgt spid="14339">
                                            <p:txEl>
                                              <p:pRg st="1" end="1"/>
                                            </p:txEl>
                                          </p:spTgt>
                                        </p:tgtEl>
                                        <p:attrNameLst>
                                          <p:attrName>style.visibility</p:attrName>
                                        </p:attrNameLst>
                                      </p:cBhvr>
                                      <p:to>
                                        <p:strVal val="visible"/>
                                      </p:to>
                                    </p:set>
                                    <p:anim calcmode="lin" valueType="num">
                                      <p:cBhvr additive="repl">
                                        <p:cTn id="20" dur="1000" fill="hold"/>
                                        <p:tgtEl>
                                          <p:spTgt spid="14339">
                                            <p:txEl>
                                              <p:pRg st="1" end="1"/>
                                            </p:txEl>
                                          </p:spTgt>
                                        </p:tgtEl>
                                        <p:attrNameLst>
                                          <p:attrName>ppt_x</p:attrName>
                                        </p:attrNameLst>
                                      </p:cBhvr>
                                      <p:tavLst>
                                        <p:tav tm="100000">
                                          <p:val>
                                            <p:strVal val="#ppt_x-.2"/>
                                          </p:val>
                                        </p:tav>
                                        <p:tav>
                                          <p:val>
                                            <p:strVal val="#ppt_x"/>
                                          </p:val>
                                        </p:tav>
                                      </p:tavLst>
                                    </p:anim>
                                    <p:anim calcmode="lin" valueType="num">
                                      <p:cBhvr additive="repl">
                                        <p:cTn id="21" dur="1000" fill="hold"/>
                                        <p:tgtEl>
                                          <p:spTgt spid="14339">
                                            <p:txEl>
                                              <p:pRg st="1" end="1"/>
                                            </p:txEl>
                                          </p:spTgt>
                                        </p:tgtEl>
                                        <p:attrNameLst>
                                          <p:attrName>ppt_y</p:attrName>
                                        </p:attrNameLst>
                                      </p:cBhvr>
                                      <p:tavLst>
                                        <p:tav tm="100000">
                                          <p:val>
                                            <p:strVal val="#ppt_y"/>
                                          </p:val>
                                        </p:tav>
                                        <p:tav>
                                          <p:val>
                                            <p:strVal val="#ppt_y"/>
                                          </p:val>
                                        </p:tav>
                                      </p:tavLst>
                                    </p:anim>
                                    <p:animEffect transition="in" filter="wipe(right)">
                                      <p:cBhvr additive="repl">
                                        <p:cTn id="22" dur="1000"/>
                                        <p:tgtEl>
                                          <p:spTgt spid="14339">
                                            <p:txEl>
                                              <p:pRg st="1" end="1"/>
                                            </p:txEl>
                                          </p:spTgt>
                                        </p:tgtEl>
                                      </p:cBhvr>
                                    </p:animEffect>
                                  </p:childTnLst>
                                </p:cTn>
                              </p:par>
                            </p:childTnLst>
                          </p:cTn>
                        </p:par>
                        <p:par>
                          <p:cTn id="23" fill="hold" nodeType="afterGroup">
                            <p:stCondLst>
                              <p:cond delay="2000"/>
                            </p:stCondLst>
                            <p:childTnLst>
                              <p:par>
                                <p:cTn id="24" presetID="29" presetClass="entr" fill="hold" nodeType="afterEffect">
                                  <p:stCondLst>
                                    <p:cond delay="0"/>
                                  </p:stCondLst>
                                  <p:childTnLst>
                                    <p:set>
                                      <p:cBhvr additive="repl">
                                        <p:cTn id="25" dur="1" fill="hold">
                                          <p:stCondLst>
                                            <p:cond delay="0"/>
                                          </p:stCondLst>
                                        </p:cTn>
                                        <p:tgtEl>
                                          <p:spTgt spid="14339">
                                            <p:txEl>
                                              <p:pRg st="2" end="2"/>
                                            </p:txEl>
                                          </p:spTgt>
                                        </p:tgtEl>
                                        <p:attrNameLst>
                                          <p:attrName>style.visibility</p:attrName>
                                        </p:attrNameLst>
                                      </p:cBhvr>
                                      <p:to>
                                        <p:strVal val="visible"/>
                                      </p:to>
                                    </p:set>
                                    <p:anim calcmode="lin" valueType="num">
                                      <p:cBhvr additive="repl">
                                        <p:cTn id="26" dur="1000" fill="hold"/>
                                        <p:tgtEl>
                                          <p:spTgt spid="14339">
                                            <p:txEl>
                                              <p:pRg st="2" end="2"/>
                                            </p:txEl>
                                          </p:spTgt>
                                        </p:tgtEl>
                                        <p:attrNameLst>
                                          <p:attrName>ppt_x</p:attrName>
                                        </p:attrNameLst>
                                      </p:cBhvr>
                                      <p:tavLst>
                                        <p:tav tm="100000">
                                          <p:val>
                                            <p:strVal val="#ppt_x-.2"/>
                                          </p:val>
                                        </p:tav>
                                        <p:tav>
                                          <p:val>
                                            <p:strVal val="#ppt_x"/>
                                          </p:val>
                                        </p:tav>
                                      </p:tavLst>
                                    </p:anim>
                                    <p:anim calcmode="lin" valueType="num">
                                      <p:cBhvr additive="repl">
                                        <p:cTn id="27" dur="1000" fill="hold"/>
                                        <p:tgtEl>
                                          <p:spTgt spid="14339">
                                            <p:txEl>
                                              <p:pRg st="2" end="2"/>
                                            </p:txEl>
                                          </p:spTgt>
                                        </p:tgtEl>
                                        <p:attrNameLst>
                                          <p:attrName>ppt_y</p:attrName>
                                        </p:attrNameLst>
                                      </p:cBhvr>
                                      <p:tavLst>
                                        <p:tav tm="100000">
                                          <p:val>
                                            <p:strVal val="#ppt_y"/>
                                          </p:val>
                                        </p:tav>
                                        <p:tav>
                                          <p:val>
                                            <p:strVal val="#ppt_y"/>
                                          </p:val>
                                        </p:tav>
                                      </p:tavLst>
                                    </p:anim>
                                    <p:animEffect transition="in" filter="wipe(right)">
                                      <p:cBhvr additive="repl">
                                        <p:cTn id="28" dur="1000"/>
                                        <p:tgtEl>
                                          <p:spTgt spid="14339">
                                            <p:txEl>
                                              <p:pRg st="2" end="2"/>
                                            </p:txEl>
                                          </p:spTgt>
                                        </p:tgtEl>
                                      </p:cBhvr>
                                    </p:animEffect>
                                  </p:childTnLst>
                                </p:cTn>
                              </p:par>
                            </p:childTnLst>
                          </p:cTn>
                        </p:par>
                        <p:par>
                          <p:cTn id="29" fill="hold" nodeType="afterGroup">
                            <p:stCondLst>
                              <p:cond delay="3000"/>
                            </p:stCondLst>
                            <p:childTnLst>
                              <p:par>
                                <p:cTn id="30" presetID="29" presetClass="entr" fill="hold" nodeType="afterEffect">
                                  <p:stCondLst>
                                    <p:cond delay="0"/>
                                  </p:stCondLst>
                                  <p:childTnLst>
                                    <p:set>
                                      <p:cBhvr additive="repl">
                                        <p:cTn id="31" dur="1" fill="hold">
                                          <p:stCondLst>
                                            <p:cond delay="0"/>
                                          </p:stCondLst>
                                        </p:cTn>
                                        <p:tgtEl>
                                          <p:spTgt spid="14339">
                                            <p:txEl>
                                              <p:pRg st="3" end="3"/>
                                            </p:txEl>
                                          </p:spTgt>
                                        </p:tgtEl>
                                        <p:attrNameLst>
                                          <p:attrName>style.visibility</p:attrName>
                                        </p:attrNameLst>
                                      </p:cBhvr>
                                      <p:to>
                                        <p:strVal val="visible"/>
                                      </p:to>
                                    </p:set>
                                    <p:anim calcmode="lin" valueType="num">
                                      <p:cBhvr additive="repl">
                                        <p:cTn id="32" dur="1000" fill="hold"/>
                                        <p:tgtEl>
                                          <p:spTgt spid="14339">
                                            <p:txEl>
                                              <p:pRg st="3" end="3"/>
                                            </p:txEl>
                                          </p:spTgt>
                                        </p:tgtEl>
                                        <p:attrNameLst>
                                          <p:attrName>ppt_x</p:attrName>
                                        </p:attrNameLst>
                                      </p:cBhvr>
                                      <p:tavLst>
                                        <p:tav tm="100000">
                                          <p:val>
                                            <p:strVal val="#ppt_x-.2"/>
                                          </p:val>
                                        </p:tav>
                                        <p:tav>
                                          <p:val>
                                            <p:strVal val="#ppt_x"/>
                                          </p:val>
                                        </p:tav>
                                      </p:tavLst>
                                    </p:anim>
                                    <p:anim calcmode="lin" valueType="num">
                                      <p:cBhvr additive="repl">
                                        <p:cTn id="33" dur="1000" fill="hold"/>
                                        <p:tgtEl>
                                          <p:spTgt spid="14339">
                                            <p:txEl>
                                              <p:pRg st="3" end="3"/>
                                            </p:txEl>
                                          </p:spTgt>
                                        </p:tgtEl>
                                        <p:attrNameLst>
                                          <p:attrName>ppt_y</p:attrName>
                                        </p:attrNameLst>
                                      </p:cBhvr>
                                      <p:tavLst>
                                        <p:tav tm="100000">
                                          <p:val>
                                            <p:strVal val="#ppt_y"/>
                                          </p:val>
                                        </p:tav>
                                        <p:tav>
                                          <p:val>
                                            <p:strVal val="#ppt_y"/>
                                          </p:val>
                                        </p:tav>
                                      </p:tavLst>
                                    </p:anim>
                                    <p:animEffect transition="in" filter="wipe(right)">
                                      <p:cBhvr additive="repl">
                                        <p:cTn id="34" dur="1000"/>
                                        <p:tgtEl>
                                          <p:spTgt spid="14339">
                                            <p:txEl>
                                              <p:pRg st="3" end="3"/>
                                            </p:txEl>
                                          </p:spTgt>
                                        </p:tgtEl>
                                      </p:cBhvr>
                                    </p:animEffect>
                                  </p:childTnLst>
                                </p:cTn>
                              </p:par>
                            </p:childTnLst>
                          </p:cTn>
                        </p:par>
                        <p:par>
                          <p:cTn id="35" fill="hold" nodeType="afterGroup">
                            <p:stCondLst>
                              <p:cond delay="4000"/>
                            </p:stCondLst>
                            <p:childTnLst>
                              <p:par>
                                <p:cTn id="36" presetID="29" presetClass="entr" fill="hold" nodeType="afterEffect">
                                  <p:stCondLst>
                                    <p:cond delay="0"/>
                                  </p:stCondLst>
                                  <p:childTnLst>
                                    <p:set>
                                      <p:cBhvr additive="repl">
                                        <p:cTn id="37" dur="1" fill="hold">
                                          <p:stCondLst>
                                            <p:cond delay="0"/>
                                          </p:stCondLst>
                                        </p:cTn>
                                        <p:tgtEl>
                                          <p:spTgt spid="14339">
                                            <p:txEl>
                                              <p:pRg st="4" end="4"/>
                                            </p:txEl>
                                          </p:spTgt>
                                        </p:tgtEl>
                                        <p:attrNameLst>
                                          <p:attrName>style.visibility</p:attrName>
                                        </p:attrNameLst>
                                      </p:cBhvr>
                                      <p:to>
                                        <p:strVal val="visible"/>
                                      </p:to>
                                    </p:set>
                                    <p:anim calcmode="lin" valueType="num">
                                      <p:cBhvr additive="repl">
                                        <p:cTn id="38" dur="1000" fill="hold"/>
                                        <p:tgtEl>
                                          <p:spTgt spid="14339">
                                            <p:txEl>
                                              <p:pRg st="4" end="4"/>
                                            </p:txEl>
                                          </p:spTgt>
                                        </p:tgtEl>
                                        <p:attrNameLst>
                                          <p:attrName>ppt_x</p:attrName>
                                        </p:attrNameLst>
                                      </p:cBhvr>
                                      <p:tavLst>
                                        <p:tav tm="100000">
                                          <p:val>
                                            <p:strVal val="#ppt_x-.2"/>
                                          </p:val>
                                        </p:tav>
                                        <p:tav>
                                          <p:val>
                                            <p:strVal val="#ppt_x"/>
                                          </p:val>
                                        </p:tav>
                                      </p:tavLst>
                                    </p:anim>
                                    <p:anim calcmode="lin" valueType="num">
                                      <p:cBhvr additive="repl">
                                        <p:cTn id="39" dur="1000" fill="hold"/>
                                        <p:tgtEl>
                                          <p:spTgt spid="14339">
                                            <p:txEl>
                                              <p:pRg st="4" end="4"/>
                                            </p:txEl>
                                          </p:spTgt>
                                        </p:tgtEl>
                                        <p:attrNameLst>
                                          <p:attrName>ppt_y</p:attrName>
                                        </p:attrNameLst>
                                      </p:cBhvr>
                                      <p:tavLst>
                                        <p:tav tm="100000">
                                          <p:val>
                                            <p:strVal val="#ppt_y"/>
                                          </p:val>
                                        </p:tav>
                                        <p:tav>
                                          <p:val>
                                            <p:strVal val="#ppt_y"/>
                                          </p:val>
                                        </p:tav>
                                      </p:tavLst>
                                    </p:anim>
                                    <p:animEffect transition="in" filter="wipe(right)">
                                      <p:cBhvr additive="repl">
                                        <p:cTn id="40" dur="1000"/>
                                        <p:tgtEl>
                                          <p:spTgt spid="14339">
                                            <p:txEl>
                                              <p:pRg st="4" end="4"/>
                                            </p:txEl>
                                          </p:spTgt>
                                        </p:tgtEl>
                                      </p:cBhvr>
                                    </p:animEffect>
                                  </p:childTnLst>
                                </p:cTn>
                              </p:par>
                            </p:childTnLst>
                          </p:cTn>
                        </p:par>
                        <p:par>
                          <p:cTn id="41" fill="hold" nodeType="afterGroup">
                            <p:stCondLst>
                              <p:cond delay="5000"/>
                            </p:stCondLst>
                            <p:childTnLst>
                              <p:par>
                                <p:cTn id="42" presetID="29" presetClass="entr" fill="hold" nodeType="afterEffect">
                                  <p:stCondLst>
                                    <p:cond delay="0"/>
                                  </p:stCondLst>
                                  <p:childTnLst>
                                    <p:set>
                                      <p:cBhvr additive="repl">
                                        <p:cTn id="43" dur="1" fill="hold">
                                          <p:stCondLst>
                                            <p:cond delay="0"/>
                                          </p:stCondLst>
                                        </p:cTn>
                                        <p:tgtEl>
                                          <p:spTgt spid="14339">
                                            <p:txEl>
                                              <p:pRg st="5" end="5"/>
                                            </p:txEl>
                                          </p:spTgt>
                                        </p:tgtEl>
                                        <p:attrNameLst>
                                          <p:attrName>style.visibility</p:attrName>
                                        </p:attrNameLst>
                                      </p:cBhvr>
                                      <p:to>
                                        <p:strVal val="visible"/>
                                      </p:to>
                                    </p:set>
                                    <p:anim calcmode="lin" valueType="num">
                                      <p:cBhvr additive="repl">
                                        <p:cTn id="44" dur="1000" fill="hold"/>
                                        <p:tgtEl>
                                          <p:spTgt spid="14339">
                                            <p:txEl>
                                              <p:pRg st="5" end="5"/>
                                            </p:txEl>
                                          </p:spTgt>
                                        </p:tgtEl>
                                        <p:attrNameLst>
                                          <p:attrName>ppt_x</p:attrName>
                                        </p:attrNameLst>
                                      </p:cBhvr>
                                      <p:tavLst>
                                        <p:tav tm="100000">
                                          <p:val>
                                            <p:strVal val="#ppt_x-.2"/>
                                          </p:val>
                                        </p:tav>
                                        <p:tav>
                                          <p:val>
                                            <p:strVal val="#ppt_x"/>
                                          </p:val>
                                        </p:tav>
                                      </p:tavLst>
                                    </p:anim>
                                    <p:anim calcmode="lin" valueType="num">
                                      <p:cBhvr additive="repl">
                                        <p:cTn id="45" dur="1000" fill="hold"/>
                                        <p:tgtEl>
                                          <p:spTgt spid="14339">
                                            <p:txEl>
                                              <p:pRg st="5" end="5"/>
                                            </p:txEl>
                                          </p:spTgt>
                                        </p:tgtEl>
                                        <p:attrNameLst>
                                          <p:attrName>ppt_y</p:attrName>
                                        </p:attrNameLst>
                                      </p:cBhvr>
                                      <p:tavLst>
                                        <p:tav tm="100000">
                                          <p:val>
                                            <p:strVal val="#ppt_y"/>
                                          </p:val>
                                        </p:tav>
                                        <p:tav>
                                          <p:val>
                                            <p:strVal val="#ppt_y"/>
                                          </p:val>
                                        </p:tav>
                                      </p:tavLst>
                                    </p:anim>
                                    <p:animEffect transition="in" filter="wipe(right)">
                                      <p:cBhvr additive="repl">
                                        <p:cTn id="46" dur="1000"/>
                                        <p:tgtEl>
                                          <p:spTgt spid="143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p:cNvPicPr>
            <a:picLocks noChangeAspect="1" noChangeArrowheads="1"/>
          </p:cNvPicPr>
          <p:nvPr/>
        </p:nvPicPr>
        <p:blipFill>
          <a:blip r:embed="rId3">
            <a:lum bright="70000" contrast="-70000"/>
            <a:grayscl/>
            <a:extLst>
              <a:ext uri="{28A0092B-C50C-407E-A947-70E740481C1C}">
                <a14:useLocalDpi xmlns:a14="http://schemas.microsoft.com/office/drawing/2010/main" val="0"/>
              </a:ext>
            </a:extLst>
          </a:blip>
          <a:srcRect/>
          <a:stretch>
            <a:fillRect/>
          </a:stretch>
        </p:blipFill>
        <p:spPr bwMode="auto">
          <a:xfrm>
            <a:off x="3400425" y="1285875"/>
            <a:ext cx="3505200" cy="4826000"/>
          </a:xfrm>
          <a:prstGeom prst="rect">
            <a:avLst/>
          </a:prstGeom>
          <a:noFill/>
          <a:ln>
            <a:noFill/>
          </a:ln>
          <a:effectLst/>
          <a:extLst>
            <a:ext uri="{909E8E84-426E-40DD-AFC4-6F175D3DCCD1}">
              <a14:hiddenFill xmlns:a14="http://schemas.microsoft.com/office/drawing/2010/main">
                <a:blipFill dpi="0" rotWithShape="0">
                  <a:blip>
                    <a:lum bright="70000" contrast="-70000"/>
                    <a:grayscl/>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86" name="Rectangle 2"/>
          <p:cNvSpPr>
            <a:spLocks noGrp="1" noChangeArrowheads="1"/>
          </p:cNvSpPr>
          <p:nvPr>
            <p:ph type="title"/>
          </p:nvPr>
        </p:nvSpPr>
        <p:spPr>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b">
            <a:normAutofit/>
          </a:bodyPr>
          <a:lstStyle/>
          <a:p>
            <a:pPr>
              <a:tabLst>
                <a:tab pos="0" algn="l"/>
                <a:tab pos="414726" algn="l"/>
                <a:tab pos="828013" algn="l"/>
                <a:tab pos="1244178" algn="l"/>
                <a:tab pos="1658904" algn="l"/>
                <a:tab pos="2073631" algn="l"/>
                <a:tab pos="2486917" algn="l"/>
                <a:tab pos="2903083" algn="l"/>
                <a:tab pos="3317809" algn="l"/>
                <a:tab pos="3732535" algn="l"/>
                <a:tab pos="4145822" algn="l"/>
                <a:tab pos="4561987" algn="l"/>
                <a:tab pos="4976713" algn="l"/>
                <a:tab pos="5388560" algn="l"/>
                <a:tab pos="5804726" algn="l"/>
                <a:tab pos="6220892" algn="l"/>
                <a:tab pos="6635618" algn="l"/>
                <a:tab pos="7047464" algn="l"/>
                <a:tab pos="7462190" algn="l"/>
                <a:tab pos="7879796" algn="l"/>
                <a:tab pos="8294522" algn="l"/>
              </a:tabLst>
              <a:defRPr/>
            </a:pPr>
            <a:r>
              <a:rPr lang="en-US" altLang="en-US" sz="4445" b="1" dirty="0"/>
              <a:t>SO WHAT IS FORDISM?</a:t>
            </a:r>
          </a:p>
        </p:txBody>
      </p:sp>
      <p:sp>
        <p:nvSpPr>
          <p:cNvPr id="16388" name="Rectangle 4"/>
          <p:cNvSpPr>
            <a:spLocks noGrp="1" noChangeArrowheads="1"/>
          </p:cNvSpPr>
          <p:nvPr>
            <p:ph sz="half" idx="1"/>
          </p:nvPr>
        </p:nvSpPr>
        <p:spPr>
          <a:extLst>
            <a:ext uri="{91240B29-F687-4F45-9708-019B960494DF}">
              <a14:hiddenLine xmlns:a14="http://schemas.microsoft.com/office/drawing/2010/main" w="9525">
                <a:solidFill>
                  <a:srgbClr val="000000"/>
                </a:solidFill>
                <a:round/>
                <a:headEnd/>
                <a:tailEnd/>
              </a14:hiddenLine>
            </a:ext>
          </a:extLst>
        </p:spPr>
        <p:txBody>
          <a:bodyPr vert="horz" lIns="0" tIns="25466" rIns="0" bIns="0" rtlCol="0">
            <a:normAutofit fontScale="92500"/>
          </a:bodyPr>
          <a:lstStyle/>
          <a:p>
            <a:pPr marL="614890" indent="-614890">
              <a:spcBef>
                <a:spcPts val="0"/>
              </a:spcBef>
              <a:spcAft>
                <a:spcPts val="0"/>
              </a:spcAft>
              <a:tabLst>
                <a:tab pos="614890" algn="l"/>
                <a:tab pos="717131" algn="l"/>
                <a:tab pos="1131857" algn="l"/>
                <a:tab pos="1546583" algn="l"/>
                <a:tab pos="1959869" algn="l"/>
                <a:tab pos="2376035" algn="l"/>
                <a:tab pos="2790761" algn="l"/>
                <a:tab pos="3205487" algn="l"/>
                <a:tab pos="3618774" algn="l"/>
                <a:tab pos="4034940" algn="l"/>
                <a:tab pos="4449666" algn="l"/>
                <a:tab pos="4861512" algn="l"/>
                <a:tab pos="5277678" algn="l"/>
                <a:tab pos="5693844" algn="l"/>
                <a:tab pos="6108570" algn="l"/>
                <a:tab pos="6520416" algn="l"/>
                <a:tab pos="6936583" algn="l"/>
                <a:tab pos="7352749" algn="l"/>
                <a:tab pos="7767475" algn="l"/>
                <a:tab pos="8179321" algn="l"/>
                <a:tab pos="8594047" algn="l"/>
              </a:tabLst>
              <a:defRPr/>
            </a:pPr>
            <a:r>
              <a:rPr lang="en-US" altLang="en-US" sz="3200" dirty="0"/>
              <a:t>Coined by Antonio Gramsci</a:t>
            </a:r>
          </a:p>
          <a:p>
            <a:pPr marL="614890" indent="-614890">
              <a:spcBef>
                <a:spcPts val="0"/>
              </a:spcBef>
              <a:spcAft>
                <a:spcPts val="0"/>
              </a:spcAft>
              <a:tabLst>
                <a:tab pos="614890" algn="l"/>
                <a:tab pos="717131" algn="l"/>
                <a:tab pos="1131857" algn="l"/>
                <a:tab pos="1546583" algn="l"/>
                <a:tab pos="1959869" algn="l"/>
                <a:tab pos="2376035" algn="l"/>
                <a:tab pos="2790761" algn="l"/>
                <a:tab pos="3205487" algn="l"/>
                <a:tab pos="3618774" algn="l"/>
                <a:tab pos="4034940" algn="l"/>
                <a:tab pos="4449666" algn="l"/>
                <a:tab pos="4861512" algn="l"/>
                <a:tab pos="5277678" algn="l"/>
                <a:tab pos="5693844" algn="l"/>
                <a:tab pos="6108570" algn="l"/>
                <a:tab pos="6520416" algn="l"/>
                <a:tab pos="6936583" algn="l"/>
                <a:tab pos="7352749" algn="l"/>
                <a:tab pos="7767475" algn="l"/>
                <a:tab pos="8179321" algn="l"/>
                <a:tab pos="8594047" algn="l"/>
              </a:tabLst>
              <a:defRPr/>
            </a:pPr>
            <a:r>
              <a:rPr lang="en-US" altLang="en-US" sz="3200" dirty="0"/>
              <a:t>Economic philosophy that  prosperity and high corporate profits could be achieved through paying the workers high wages</a:t>
            </a:r>
          </a:p>
          <a:p>
            <a:pPr marL="614890" indent="-614890">
              <a:spcAft>
                <a:spcPts val="0"/>
              </a:spcAft>
              <a:buFontTx/>
              <a:buChar char=""/>
              <a:tabLst>
                <a:tab pos="614890" algn="l"/>
                <a:tab pos="717131" algn="l"/>
                <a:tab pos="1131857" algn="l"/>
                <a:tab pos="1546583" algn="l"/>
                <a:tab pos="1959869" algn="l"/>
                <a:tab pos="2376035" algn="l"/>
                <a:tab pos="2790761" algn="l"/>
                <a:tab pos="3205487" algn="l"/>
                <a:tab pos="3618774" algn="l"/>
                <a:tab pos="4034940" algn="l"/>
                <a:tab pos="4449666" algn="l"/>
                <a:tab pos="4861512" algn="l"/>
                <a:tab pos="5277678" algn="l"/>
                <a:tab pos="5693844" algn="l"/>
                <a:tab pos="6108570" algn="l"/>
                <a:tab pos="6520416" algn="l"/>
                <a:tab pos="6936583" algn="l"/>
                <a:tab pos="7352749" algn="l"/>
                <a:tab pos="7767475" algn="l"/>
                <a:tab pos="8179321" algn="l"/>
                <a:tab pos="8594047" algn="l"/>
              </a:tabLst>
              <a:defRPr/>
            </a:pPr>
            <a:endParaRPr lang="en-US" altLang="en-US" sz="3628" dirty="0">
              <a:solidFill>
                <a:srgbClr val="000099"/>
              </a:solidFill>
            </a:endParaRPr>
          </a:p>
        </p:txBody>
      </p:sp>
      <p:pic>
        <p:nvPicPr>
          <p:cNvPr id="94213" name="Content Placeholder 2"/>
          <p:cNvPicPr>
            <a:picLocks noGrp="1" noChangeAspect="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6921501" y="2193925"/>
            <a:ext cx="2809875" cy="4051300"/>
          </a:xfrm>
        </p:spPr>
      </p:pic>
    </p:spTree>
    <p:extLst>
      <p:ext uri="{BB962C8B-B14F-4D97-AF65-F5344CB8AC3E}">
        <p14:creationId xmlns:p14="http://schemas.microsoft.com/office/powerpoint/2010/main" val="1048940923"/>
      </p:ext>
    </p:extLst>
  </p:cSld>
  <p:clrMapOvr>
    <a:masterClrMapping/>
  </p:clrMapOvr>
  <p:transition spd="med"/>
  <p:timing>
    <p:tnLst>
      <p:par>
        <p:cTn id="1" dur="indefinite"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9" presetClass="entr" fill="hold" nodeType="clickEffect">
                                  <p:stCondLst>
                                    <p:cond delay="0"/>
                                  </p:stCondLst>
                                  <p:childTnLst>
                                    <p:set>
                                      <p:cBhvr additive="repl">
                                        <p:cTn id="6" dur="1" fill="hold">
                                          <p:stCondLst>
                                            <p:cond delay="0"/>
                                          </p:stCondLst>
                                        </p:cTn>
                                        <p:tgtEl>
                                          <p:spTgt spid="16386"/>
                                        </p:tgtEl>
                                        <p:attrNameLst>
                                          <p:attrName>style.visibility</p:attrName>
                                        </p:attrNameLst>
                                      </p:cBhvr>
                                      <p:to>
                                        <p:strVal val="visible"/>
                                      </p:to>
                                    </p:set>
                                    <p:anim calcmode="lin" valueType="num">
                                      <p:cBhvr additive="repl">
                                        <p:cTn id="7" dur="1000" fill="hold"/>
                                        <p:tgtEl>
                                          <p:spTgt spid="16386"/>
                                        </p:tgtEl>
                                        <p:attrNameLst>
                                          <p:attrName>ppt_x</p:attrName>
                                        </p:attrNameLst>
                                      </p:cBhvr>
                                      <p:tavLst>
                                        <p:tav tm="100000">
                                          <p:val>
                                            <p:strVal val="#ppt_x-.2"/>
                                          </p:val>
                                        </p:tav>
                                        <p:tav>
                                          <p:val>
                                            <p:strVal val="#ppt_x"/>
                                          </p:val>
                                        </p:tav>
                                      </p:tavLst>
                                    </p:anim>
                                    <p:anim calcmode="lin" valueType="num">
                                      <p:cBhvr additive="repl">
                                        <p:cTn id="8" dur="1000" fill="hold"/>
                                        <p:tgtEl>
                                          <p:spTgt spid="16386"/>
                                        </p:tgtEl>
                                        <p:attrNameLst>
                                          <p:attrName>ppt_y</p:attrName>
                                        </p:attrNameLst>
                                      </p:cBhvr>
                                      <p:tavLst>
                                        <p:tav tm="100000">
                                          <p:val>
                                            <p:strVal val="#ppt_y"/>
                                          </p:val>
                                        </p:tav>
                                        <p:tav>
                                          <p:val>
                                            <p:strVal val="#ppt_y"/>
                                          </p:val>
                                        </p:tav>
                                      </p:tavLst>
                                    </p:anim>
                                    <p:animEffect transition="in" filter="wipe(right)">
                                      <p:cBhvr additive="repl">
                                        <p:cTn id="9" dur="1000"/>
                                        <p:tgtEl>
                                          <p:spTgt spid="16386"/>
                                        </p:tgtEl>
                                      </p:cBhvr>
                                    </p:animEffect>
                                  </p:childTnLst>
                                </p:cTn>
                              </p:par>
                            </p:childTnLst>
                          </p:cTn>
                        </p:par>
                        <p:par>
                          <p:cTn id="10" fill="hold" nodeType="afterGroup">
                            <p:stCondLst>
                              <p:cond delay="1000"/>
                            </p:stCondLst>
                            <p:childTnLst>
                              <p:par>
                                <p:cTn id="11" presetID="9" presetClass="entr" fill="hold" nodeType="afterEffect">
                                  <p:stCondLst>
                                    <p:cond delay="0"/>
                                  </p:stCondLst>
                                  <p:childTnLst>
                                    <p:set>
                                      <p:cBhvr additive="repl">
                                        <p:cTn id="12" dur="1" fill="hold">
                                          <p:stCondLst>
                                            <p:cond delay="0"/>
                                          </p:stCondLst>
                                        </p:cTn>
                                        <p:tgtEl>
                                          <p:spTgt spid="16385"/>
                                        </p:tgtEl>
                                        <p:attrNameLst>
                                          <p:attrName>style.visibility</p:attrName>
                                        </p:attrNameLst>
                                      </p:cBhvr>
                                      <p:to>
                                        <p:strVal val="visible"/>
                                      </p:to>
                                    </p:set>
                                    <p:animEffect transition="in" filter="dissolve">
                                      <p:cBhvr additive="repl">
                                        <p:cTn id="13" dur="500"/>
                                        <p:tgtEl>
                                          <p:spTgt spid="1638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9" presetClass="entr" fill="hold" nodeType="clickEffect">
                                  <p:stCondLst>
                                    <p:cond delay="0"/>
                                  </p:stCondLst>
                                  <p:childTnLst>
                                    <p:set>
                                      <p:cBhvr additive="repl">
                                        <p:cTn id="17" dur="1" fill="hold">
                                          <p:stCondLst>
                                            <p:cond delay="0"/>
                                          </p:stCondLst>
                                        </p:cTn>
                                        <p:tgtEl>
                                          <p:spTgt spid="16388">
                                            <p:txEl>
                                              <p:pRg st="0" end="0"/>
                                            </p:txEl>
                                          </p:spTgt>
                                        </p:tgtEl>
                                        <p:attrNameLst>
                                          <p:attrName>style.visibility</p:attrName>
                                        </p:attrNameLst>
                                      </p:cBhvr>
                                      <p:to>
                                        <p:strVal val="visible"/>
                                      </p:to>
                                    </p:set>
                                    <p:anim calcmode="lin" valueType="num">
                                      <p:cBhvr additive="repl">
                                        <p:cTn id="18" dur="1000" fill="hold"/>
                                        <p:tgtEl>
                                          <p:spTgt spid="16388">
                                            <p:txEl>
                                              <p:pRg st="0" end="0"/>
                                            </p:txEl>
                                          </p:spTgt>
                                        </p:tgtEl>
                                        <p:attrNameLst>
                                          <p:attrName>ppt_x</p:attrName>
                                        </p:attrNameLst>
                                      </p:cBhvr>
                                      <p:tavLst>
                                        <p:tav tm="100000">
                                          <p:val>
                                            <p:strVal val="#ppt_x-.2"/>
                                          </p:val>
                                        </p:tav>
                                        <p:tav>
                                          <p:val>
                                            <p:strVal val="#ppt_x"/>
                                          </p:val>
                                        </p:tav>
                                      </p:tavLst>
                                    </p:anim>
                                    <p:anim calcmode="lin" valueType="num">
                                      <p:cBhvr additive="repl">
                                        <p:cTn id="19" dur="1000" fill="hold"/>
                                        <p:tgtEl>
                                          <p:spTgt spid="16388">
                                            <p:txEl>
                                              <p:pRg st="0" end="0"/>
                                            </p:txEl>
                                          </p:spTgt>
                                        </p:tgtEl>
                                        <p:attrNameLst>
                                          <p:attrName>ppt_y</p:attrName>
                                        </p:attrNameLst>
                                      </p:cBhvr>
                                      <p:tavLst>
                                        <p:tav tm="100000">
                                          <p:val>
                                            <p:strVal val="#ppt_y"/>
                                          </p:val>
                                        </p:tav>
                                        <p:tav>
                                          <p:val>
                                            <p:strVal val="#ppt_y"/>
                                          </p:val>
                                        </p:tav>
                                      </p:tavLst>
                                    </p:anim>
                                    <p:animEffect transition="in" filter="wipe(right)">
                                      <p:cBhvr additive="repl">
                                        <p:cTn id="20" dur="1000"/>
                                        <p:tgtEl>
                                          <p:spTgt spid="16388">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9" presetClass="entr" fill="hold" nodeType="clickEffect">
                                  <p:stCondLst>
                                    <p:cond delay="0"/>
                                  </p:stCondLst>
                                  <p:childTnLst>
                                    <p:set>
                                      <p:cBhvr additive="repl">
                                        <p:cTn id="24" dur="1" fill="hold">
                                          <p:stCondLst>
                                            <p:cond delay="0"/>
                                          </p:stCondLst>
                                        </p:cTn>
                                        <p:tgtEl>
                                          <p:spTgt spid="16388">
                                            <p:txEl>
                                              <p:pRg st="1" end="1"/>
                                            </p:txEl>
                                          </p:spTgt>
                                        </p:tgtEl>
                                        <p:attrNameLst>
                                          <p:attrName>style.visibility</p:attrName>
                                        </p:attrNameLst>
                                      </p:cBhvr>
                                      <p:to>
                                        <p:strVal val="visible"/>
                                      </p:to>
                                    </p:set>
                                    <p:anim calcmode="lin" valueType="num">
                                      <p:cBhvr additive="repl">
                                        <p:cTn id="25" dur="1000" fill="hold"/>
                                        <p:tgtEl>
                                          <p:spTgt spid="16388">
                                            <p:txEl>
                                              <p:pRg st="1" end="1"/>
                                            </p:txEl>
                                          </p:spTgt>
                                        </p:tgtEl>
                                        <p:attrNameLst>
                                          <p:attrName>ppt_x</p:attrName>
                                        </p:attrNameLst>
                                      </p:cBhvr>
                                      <p:tavLst>
                                        <p:tav tm="100000">
                                          <p:val>
                                            <p:strVal val="#ppt_x-.2"/>
                                          </p:val>
                                        </p:tav>
                                        <p:tav>
                                          <p:val>
                                            <p:strVal val="#ppt_x"/>
                                          </p:val>
                                        </p:tav>
                                      </p:tavLst>
                                    </p:anim>
                                    <p:anim calcmode="lin" valueType="num">
                                      <p:cBhvr additive="repl">
                                        <p:cTn id="26" dur="1000" fill="hold"/>
                                        <p:tgtEl>
                                          <p:spTgt spid="16388">
                                            <p:txEl>
                                              <p:pRg st="1" end="1"/>
                                            </p:txEl>
                                          </p:spTgt>
                                        </p:tgtEl>
                                        <p:attrNameLst>
                                          <p:attrName>ppt_y</p:attrName>
                                        </p:attrNameLst>
                                      </p:cBhvr>
                                      <p:tavLst>
                                        <p:tav tm="100000">
                                          <p:val>
                                            <p:strVal val="#ppt_y"/>
                                          </p:val>
                                        </p:tav>
                                        <p:tav>
                                          <p:val>
                                            <p:strVal val="#ppt_y"/>
                                          </p:val>
                                        </p:tav>
                                      </p:tavLst>
                                    </p:anim>
                                    <p:animEffect transition="in" filter="wipe(right)">
                                      <p:cBhvr additive="repl">
                                        <p:cTn id="27" dur="1000"/>
                                        <p:tgtEl>
                                          <p:spTgt spid="1638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b">
            <a:normAutofit/>
          </a:bodyPr>
          <a:lstStyle/>
          <a:p>
            <a:pPr>
              <a:tabLst>
                <a:tab pos="0" algn="l"/>
                <a:tab pos="414726" algn="l"/>
                <a:tab pos="828013" algn="l"/>
                <a:tab pos="1244178" algn="l"/>
                <a:tab pos="1658904" algn="l"/>
                <a:tab pos="2073631" algn="l"/>
                <a:tab pos="2486917" algn="l"/>
                <a:tab pos="2903083" algn="l"/>
                <a:tab pos="3317809" algn="l"/>
                <a:tab pos="3732535" algn="l"/>
                <a:tab pos="4145822" algn="l"/>
                <a:tab pos="4561987" algn="l"/>
                <a:tab pos="4976713" algn="l"/>
                <a:tab pos="5388560" algn="l"/>
                <a:tab pos="5804726" algn="l"/>
                <a:tab pos="6220892" algn="l"/>
                <a:tab pos="6635618" algn="l"/>
                <a:tab pos="7047464" algn="l"/>
                <a:tab pos="7462190" algn="l"/>
                <a:tab pos="7879796" algn="l"/>
                <a:tab pos="8294522" algn="l"/>
              </a:tabLst>
              <a:defRPr/>
            </a:pPr>
            <a:r>
              <a:rPr lang="en-US" altLang="en-US" sz="4445" b="1" dirty="0"/>
              <a:t>FORDISM???</a:t>
            </a:r>
          </a:p>
        </p:txBody>
      </p:sp>
      <p:sp>
        <p:nvSpPr>
          <p:cNvPr id="17411" name="Rectangle 3"/>
          <p:cNvSpPr>
            <a:spLocks noGrp="1" noChangeArrowheads="1"/>
          </p:cNvSpPr>
          <p:nvPr>
            <p:ph idx="1"/>
          </p:nvPr>
        </p:nvSpPr>
        <p:spPr>
          <a:extLst>
            <a:ext uri="{91240B29-F687-4F45-9708-019B960494DF}">
              <a14:hiddenLine xmlns:a14="http://schemas.microsoft.com/office/drawing/2010/main" w="9525">
                <a:solidFill>
                  <a:srgbClr val="000000"/>
                </a:solidFill>
                <a:round/>
                <a:headEnd/>
                <a:tailEnd/>
              </a14:hiddenLine>
            </a:ext>
          </a:extLst>
        </p:spPr>
        <p:txBody>
          <a:bodyPr vert="horz" lIns="0" tIns="25466" rIns="0" bIns="0" rtlCol="0">
            <a:normAutofit/>
          </a:bodyPr>
          <a:lstStyle/>
          <a:p>
            <a:pPr marL="0" indent="0">
              <a:spcAft>
                <a:spcPts val="0"/>
              </a:spcAft>
              <a:buNone/>
              <a:tabLst>
                <a:tab pos="781050" algn="l"/>
                <a:tab pos="884238" algn="l"/>
                <a:tab pos="1300163" algn="l"/>
                <a:tab pos="1711325" algn="l"/>
                <a:tab pos="2128838" algn="l"/>
                <a:tab pos="2543175" algn="l"/>
                <a:tab pos="2959100" algn="l"/>
                <a:tab pos="3370263" algn="l"/>
                <a:tab pos="3787775" algn="l"/>
                <a:tab pos="4202113" algn="l"/>
                <a:tab pos="4618038" algn="l"/>
                <a:tab pos="5029200" algn="l"/>
                <a:tab pos="5446713" algn="l"/>
                <a:tab pos="5861050" algn="l"/>
                <a:tab pos="6273800" algn="l"/>
                <a:tab pos="6688138" algn="l"/>
                <a:tab pos="7105650" algn="l"/>
                <a:tab pos="7519988" algn="l"/>
                <a:tab pos="7932738" algn="l"/>
                <a:tab pos="8347075" algn="l"/>
                <a:tab pos="8764588" algn="l"/>
              </a:tabLst>
              <a:defRPr/>
            </a:pPr>
            <a:r>
              <a:rPr lang="en-US" altLang="en-US" sz="3000" b="1" dirty="0"/>
              <a:t>3 Things are meant by it.</a:t>
            </a:r>
          </a:p>
          <a:p>
            <a:pPr>
              <a:spcAft>
                <a:spcPts val="0"/>
              </a:spcAft>
              <a:buClr>
                <a:srgbClr val="000080"/>
              </a:buClr>
              <a:tabLst>
                <a:tab pos="781050" algn="l"/>
                <a:tab pos="884238" algn="l"/>
                <a:tab pos="1300163" algn="l"/>
                <a:tab pos="1711325" algn="l"/>
                <a:tab pos="2128838" algn="l"/>
                <a:tab pos="2543175" algn="l"/>
                <a:tab pos="2959100" algn="l"/>
                <a:tab pos="3370263" algn="l"/>
                <a:tab pos="3787775" algn="l"/>
                <a:tab pos="4202113" algn="l"/>
                <a:tab pos="4618038" algn="l"/>
                <a:tab pos="5029200" algn="l"/>
                <a:tab pos="5446713" algn="l"/>
                <a:tab pos="5861050" algn="l"/>
                <a:tab pos="6273800" algn="l"/>
                <a:tab pos="6688138" algn="l"/>
                <a:tab pos="7105650" algn="l"/>
                <a:tab pos="7519988" algn="l"/>
                <a:tab pos="7932738" algn="l"/>
                <a:tab pos="8347075" algn="l"/>
                <a:tab pos="8764588" algn="l"/>
              </a:tabLst>
              <a:defRPr/>
            </a:pPr>
            <a:r>
              <a:rPr lang="en-US" altLang="en-US" sz="2800" dirty="0"/>
              <a:t>Way of </a:t>
            </a:r>
            <a:r>
              <a:rPr lang="en-GB" altLang="en-US" sz="2800" dirty="0"/>
              <a:t>organising</a:t>
            </a:r>
            <a:r>
              <a:rPr lang="en-US" altLang="en-US" sz="2800" dirty="0"/>
              <a:t> working process based on concept of assembly line within single production unit. Thus mass production carried out.</a:t>
            </a:r>
          </a:p>
          <a:p>
            <a:pPr>
              <a:spcAft>
                <a:spcPts val="0"/>
              </a:spcAft>
              <a:buClr>
                <a:srgbClr val="000080"/>
              </a:buClr>
              <a:tabLst>
                <a:tab pos="781050" algn="l"/>
                <a:tab pos="884238" algn="l"/>
                <a:tab pos="1300163" algn="l"/>
                <a:tab pos="1711325" algn="l"/>
                <a:tab pos="2128838" algn="l"/>
                <a:tab pos="2543175" algn="l"/>
                <a:tab pos="2959100" algn="l"/>
                <a:tab pos="3370263" algn="l"/>
                <a:tab pos="3787775" algn="l"/>
                <a:tab pos="4202113" algn="l"/>
                <a:tab pos="4618038" algn="l"/>
                <a:tab pos="5029200" algn="l"/>
                <a:tab pos="5446713" algn="l"/>
                <a:tab pos="5861050" algn="l"/>
                <a:tab pos="6273800" algn="l"/>
                <a:tab pos="6688138" algn="l"/>
                <a:tab pos="7105650" algn="l"/>
                <a:tab pos="7519988" algn="l"/>
                <a:tab pos="7932738" algn="l"/>
                <a:tab pos="8347075" algn="l"/>
                <a:tab pos="8764588" algn="l"/>
              </a:tabLst>
              <a:defRPr/>
            </a:pPr>
            <a:r>
              <a:rPr lang="en-US" altLang="en-US" sz="2800" dirty="0"/>
              <a:t>Economic model based not only on mass production but also on mass consumption. Assumed a growing capacity for consumption by growing sectors of the population. </a:t>
            </a:r>
          </a:p>
        </p:txBody>
      </p:sp>
    </p:spTree>
    <p:extLst>
      <p:ext uri="{BB962C8B-B14F-4D97-AF65-F5344CB8AC3E}">
        <p14:creationId xmlns:p14="http://schemas.microsoft.com/office/powerpoint/2010/main" val="688339763"/>
      </p:ext>
    </p:extLst>
  </p:cSld>
  <p:clrMapOvr>
    <a:masterClrMapping/>
  </p:clrMapOvr>
  <p:transition spd="med"/>
  <p:timing>
    <p:tnLst>
      <p:par>
        <p:cTn id="1" dur="indefinite"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9" presetClass="entr" fill="hold" nodeType="clickEffect">
                                  <p:stCondLst>
                                    <p:cond delay="0"/>
                                  </p:stCondLst>
                                  <p:childTnLst>
                                    <p:set>
                                      <p:cBhvr additive="repl">
                                        <p:cTn id="6" dur="1" fill="hold">
                                          <p:stCondLst>
                                            <p:cond delay="0"/>
                                          </p:stCondLst>
                                        </p:cTn>
                                        <p:tgtEl>
                                          <p:spTgt spid="17410"/>
                                        </p:tgtEl>
                                        <p:attrNameLst>
                                          <p:attrName>style.visibility</p:attrName>
                                        </p:attrNameLst>
                                      </p:cBhvr>
                                      <p:to>
                                        <p:strVal val="visible"/>
                                      </p:to>
                                    </p:set>
                                    <p:anim calcmode="lin" valueType="num">
                                      <p:cBhvr additive="repl">
                                        <p:cTn id="7" dur="1000" fill="hold"/>
                                        <p:tgtEl>
                                          <p:spTgt spid="17410"/>
                                        </p:tgtEl>
                                        <p:attrNameLst>
                                          <p:attrName>ppt_x</p:attrName>
                                        </p:attrNameLst>
                                      </p:cBhvr>
                                      <p:tavLst>
                                        <p:tav tm="100000">
                                          <p:val>
                                            <p:strVal val="#ppt_x-.2"/>
                                          </p:val>
                                        </p:tav>
                                        <p:tav>
                                          <p:val>
                                            <p:strVal val="#ppt_x"/>
                                          </p:val>
                                        </p:tav>
                                      </p:tavLst>
                                    </p:anim>
                                    <p:anim calcmode="lin" valueType="num">
                                      <p:cBhvr additive="repl">
                                        <p:cTn id="8" dur="1000" fill="hold"/>
                                        <p:tgtEl>
                                          <p:spTgt spid="17410"/>
                                        </p:tgtEl>
                                        <p:attrNameLst>
                                          <p:attrName>ppt_y</p:attrName>
                                        </p:attrNameLst>
                                      </p:cBhvr>
                                      <p:tavLst>
                                        <p:tav tm="100000">
                                          <p:val>
                                            <p:strVal val="#ppt_y"/>
                                          </p:val>
                                        </p:tav>
                                        <p:tav>
                                          <p:val>
                                            <p:strVal val="#ppt_y"/>
                                          </p:val>
                                        </p:tav>
                                      </p:tavLst>
                                    </p:anim>
                                    <p:animEffect transition="in" filter="wipe(right)">
                                      <p:cBhvr additive="repl">
                                        <p:cTn id="9" dur="1000"/>
                                        <p:tgtEl>
                                          <p:spTgt spid="17410"/>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29" presetClass="entr" fill="hold" nodeType="clickEffect">
                                  <p:stCondLst>
                                    <p:cond delay="0"/>
                                  </p:stCondLst>
                                  <p:childTnLst>
                                    <p:set>
                                      <p:cBhvr additive="repl">
                                        <p:cTn id="13" dur="1" fill="hold">
                                          <p:stCondLst>
                                            <p:cond delay="0"/>
                                          </p:stCondLst>
                                        </p:cTn>
                                        <p:tgtEl>
                                          <p:spTgt spid="17411">
                                            <p:txEl>
                                              <p:pRg st="0" end="0"/>
                                            </p:txEl>
                                          </p:spTgt>
                                        </p:tgtEl>
                                        <p:attrNameLst>
                                          <p:attrName>style.visibility</p:attrName>
                                        </p:attrNameLst>
                                      </p:cBhvr>
                                      <p:to>
                                        <p:strVal val="visible"/>
                                      </p:to>
                                    </p:set>
                                    <p:anim calcmode="lin" valueType="num">
                                      <p:cBhvr additive="repl">
                                        <p:cTn id="14" dur="1000" fill="hold"/>
                                        <p:tgtEl>
                                          <p:spTgt spid="17411">
                                            <p:txEl>
                                              <p:pRg st="0" end="0"/>
                                            </p:txEl>
                                          </p:spTgt>
                                        </p:tgtEl>
                                        <p:attrNameLst>
                                          <p:attrName>ppt_x</p:attrName>
                                        </p:attrNameLst>
                                      </p:cBhvr>
                                      <p:tavLst>
                                        <p:tav tm="100000">
                                          <p:val>
                                            <p:strVal val="#ppt_x-.2"/>
                                          </p:val>
                                        </p:tav>
                                        <p:tav>
                                          <p:val>
                                            <p:strVal val="#ppt_x"/>
                                          </p:val>
                                        </p:tav>
                                      </p:tavLst>
                                    </p:anim>
                                    <p:anim calcmode="lin" valueType="num">
                                      <p:cBhvr additive="repl">
                                        <p:cTn id="15" dur="1000" fill="hold"/>
                                        <p:tgtEl>
                                          <p:spTgt spid="17411">
                                            <p:txEl>
                                              <p:pRg st="0" end="0"/>
                                            </p:txEl>
                                          </p:spTgt>
                                        </p:tgtEl>
                                        <p:attrNameLst>
                                          <p:attrName>ppt_y</p:attrName>
                                        </p:attrNameLst>
                                      </p:cBhvr>
                                      <p:tavLst>
                                        <p:tav tm="100000">
                                          <p:val>
                                            <p:strVal val="#ppt_y"/>
                                          </p:val>
                                        </p:tav>
                                        <p:tav>
                                          <p:val>
                                            <p:strVal val="#ppt_y"/>
                                          </p:val>
                                        </p:tav>
                                      </p:tavLst>
                                    </p:anim>
                                    <p:animEffect transition="in" filter="wipe(right)">
                                      <p:cBhvr additive="repl">
                                        <p:cTn id="16" dur="1000"/>
                                        <p:tgtEl>
                                          <p:spTgt spid="17411">
                                            <p:txEl>
                                              <p:pRg st="0" end="0"/>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9" presetClass="entr" fill="hold" nodeType="clickEffect">
                                  <p:stCondLst>
                                    <p:cond delay="0"/>
                                  </p:stCondLst>
                                  <p:childTnLst>
                                    <p:set>
                                      <p:cBhvr additive="repl">
                                        <p:cTn id="20" dur="1" fill="hold">
                                          <p:stCondLst>
                                            <p:cond delay="0"/>
                                          </p:stCondLst>
                                        </p:cTn>
                                        <p:tgtEl>
                                          <p:spTgt spid="17411">
                                            <p:txEl>
                                              <p:pRg st="1" end="1"/>
                                            </p:txEl>
                                          </p:spTgt>
                                        </p:tgtEl>
                                        <p:attrNameLst>
                                          <p:attrName>style.visibility</p:attrName>
                                        </p:attrNameLst>
                                      </p:cBhvr>
                                      <p:to>
                                        <p:strVal val="visible"/>
                                      </p:to>
                                    </p:set>
                                    <p:anim calcmode="lin" valueType="num">
                                      <p:cBhvr additive="repl">
                                        <p:cTn id="21" dur="1000" fill="hold"/>
                                        <p:tgtEl>
                                          <p:spTgt spid="17411">
                                            <p:txEl>
                                              <p:pRg st="1" end="1"/>
                                            </p:txEl>
                                          </p:spTgt>
                                        </p:tgtEl>
                                        <p:attrNameLst>
                                          <p:attrName>ppt_x</p:attrName>
                                        </p:attrNameLst>
                                      </p:cBhvr>
                                      <p:tavLst>
                                        <p:tav tm="100000">
                                          <p:val>
                                            <p:strVal val="#ppt_x-.2"/>
                                          </p:val>
                                        </p:tav>
                                        <p:tav>
                                          <p:val>
                                            <p:strVal val="#ppt_x"/>
                                          </p:val>
                                        </p:tav>
                                      </p:tavLst>
                                    </p:anim>
                                    <p:anim calcmode="lin" valueType="num">
                                      <p:cBhvr additive="repl">
                                        <p:cTn id="22" dur="1000" fill="hold"/>
                                        <p:tgtEl>
                                          <p:spTgt spid="17411">
                                            <p:txEl>
                                              <p:pRg st="1" end="1"/>
                                            </p:txEl>
                                          </p:spTgt>
                                        </p:tgtEl>
                                        <p:attrNameLst>
                                          <p:attrName>ppt_y</p:attrName>
                                        </p:attrNameLst>
                                      </p:cBhvr>
                                      <p:tavLst>
                                        <p:tav tm="100000">
                                          <p:val>
                                            <p:strVal val="#ppt_y"/>
                                          </p:val>
                                        </p:tav>
                                        <p:tav>
                                          <p:val>
                                            <p:strVal val="#ppt_y"/>
                                          </p:val>
                                        </p:tav>
                                      </p:tavLst>
                                    </p:anim>
                                    <p:animEffect transition="in" filter="wipe(right)">
                                      <p:cBhvr additive="repl">
                                        <p:cTn id="23" dur="1000"/>
                                        <p:tgtEl>
                                          <p:spTgt spid="17411">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29" presetClass="entr" fill="hold" nodeType="clickEffect">
                                  <p:stCondLst>
                                    <p:cond delay="0"/>
                                  </p:stCondLst>
                                  <p:childTnLst>
                                    <p:set>
                                      <p:cBhvr additive="repl">
                                        <p:cTn id="27" dur="1" fill="hold">
                                          <p:stCondLst>
                                            <p:cond delay="0"/>
                                          </p:stCondLst>
                                        </p:cTn>
                                        <p:tgtEl>
                                          <p:spTgt spid="17411">
                                            <p:txEl>
                                              <p:pRg st="2" end="2"/>
                                            </p:txEl>
                                          </p:spTgt>
                                        </p:tgtEl>
                                        <p:attrNameLst>
                                          <p:attrName>style.visibility</p:attrName>
                                        </p:attrNameLst>
                                      </p:cBhvr>
                                      <p:to>
                                        <p:strVal val="visible"/>
                                      </p:to>
                                    </p:set>
                                    <p:anim calcmode="lin" valueType="num">
                                      <p:cBhvr additive="repl">
                                        <p:cTn id="28" dur="1000" fill="hold"/>
                                        <p:tgtEl>
                                          <p:spTgt spid="17411">
                                            <p:txEl>
                                              <p:pRg st="2" end="2"/>
                                            </p:txEl>
                                          </p:spTgt>
                                        </p:tgtEl>
                                        <p:attrNameLst>
                                          <p:attrName>ppt_x</p:attrName>
                                        </p:attrNameLst>
                                      </p:cBhvr>
                                      <p:tavLst>
                                        <p:tav tm="100000">
                                          <p:val>
                                            <p:strVal val="#ppt_x-.2"/>
                                          </p:val>
                                        </p:tav>
                                        <p:tav>
                                          <p:val>
                                            <p:strVal val="#ppt_x"/>
                                          </p:val>
                                        </p:tav>
                                      </p:tavLst>
                                    </p:anim>
                                    <p:anim calcmode="lin" valueType="num">
                                      <p:cBhvr additive="repl">
                                        <p:cTn id="29" dur="1000" fill="hold"/>
                                        <p:tgtEl>
                                          <p:spTgt spid="17411">
                                            <p:txEl>
                                              <p:pRg st="2" end="2"/>
                                            </p:txEl>
                                          </p:spTgt>
                                        </p:tgtEl>
                                        <p:attrNameLst>
                                          <p:attrName>ppt_y</p:attrName>
                                        </p:attrNameLst>
                                      </p:cBhvr>
                                      <p:tavLst>
                                        <p:tav tm="100000">
                                          <p:val>
                                            <p:strVal val="#ppt_y"/>
                                          </p:val>
                                        </p:tav>
                                        <p:tav>
                                          <p:val>
                                            <p:strVal val="#ppt_y"/>
                                          </p:val>
                                        </p:tav>
                                      </p:tavLst>
                                    </p:anim>
                                    <p:animEffect transition="in" filter="wipe(right)">
                                      <p:cBhvr additive="repl">
                                        <p:cTn id="30" dur="1000"/>
                                        <p:tgtEl>
                                          <p:spTgt spid="1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1"/>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8159751" y="4354514"/>
            <a:ext cx="2073275" cy="2073275"/>
          </a:xfrm>
          <a:prstGeom prst="rect">
            <a:avLst/>
          </a:prstGeom>
          <a:noFill/>
          <a:ln>
            <a:noFill/>
          </a:ln>
          <a:effectLst/>
          <a:extLst>
            <a:ext uri="{909E8E84-426E-40DD-AFC4-6F175D3DCCD1}">
              <a14:hiddenFill xmlns:a14="http://schemas.microsoft.com/office/drawing/2010/main">
                <a:blipFill dpi="0" rotWithShape="0">
                  <a:blip>
                    <a:lum bright="70000" contrast="-7000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8435" name="Rectangle 3"/>
          <p:cNvSpPr>
            <a:spLocks noGrp="1" noChangeArrowheads="1"/>
          </p:cNvSpPr>
          <p:nvPr>
            <p:ph type="title"/>
          </p:nvPr>
        </p:nvSpPr>
        <p:spPr>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b">
            <a:normAutofit/>
          </a:bodyPr>
          <a:lstStyle/>
          <a:p>
            <a:pPr>
              <a:tabLst>
                <a:tab pos="0" algn="l"/>
                <a:tab pos="414338" algn="l"/>
                <a:tab pos="827088" algn="l"/>
                <a:tab pos="1243013" algn="l"/>
                <a:tab pos="1657350" algn="l"/>
                <a:tab pos="2073275" algn="l"/>
                <a:tab pos="2486025" algn="l"/>
                <a:tab pos="2901950" algn="l"/>
                <a:tab pos="3316288" algn="l"/>
                <a:tab pos="3732213" algn="l"/>
                <a:tab pos="4144963" algn="l"/>
                <a:tab pos="4560888" algn="l"/>
                <a:tab pos="4975225" algn="l"/>
                <a:tab pos="5387975" algn="l"/>
                <a:tab pos="5803900" algn="l"/>
                <a:tab pos="6219825" algn="l"/>
                <a:tab pos="6634163" algn="l"/>
                <a:tab pos="7046913" algn="l"/>
                <a:tab pos="7461250" algn="l"/>
                <a:tab pos="7878763" algn="l"/>
                <a:tab pos="8293100" algn="l"/>
              </a:tabLst>
              <a:defRPr/>
            </a:pPr>
            <a:r>
              <a:rPr lang="en-US" altLang="en-US" b="1" dirty="0" smtClean="0"/>
              <a:t>FORDISM??</a:t>
            </a:r>
          </a:p>
        </p:txBody>
      </p:sp>
      <p:sp>
        <p:nvSpPr>
          <p:cNvPr id="18436" name="Rectangle 4"/>
          <p:cNvSpPr>
            <a:spLocks noGrp="1" noChangeArrowheads="1"/>
          </p:cNvSpPr>
          <p:nvPr>
            <p:ph idx="1"/>
          </p:nvPr>
        </p:nvSpPr>
        <p:spPr>
          <a:extLst>
            <a:ext uri="{91240B29-F687-4F45-9708-019B960494DF}">
              <a14:hiddenLine xmlns:a14="http://schemas.microsoft.com/office/drawing/2010/main" w="9525">
                <a:solidFill>
                  <a:srgbClr val="000000"/>
                </a:solidFill>
                <a:round/>
                <a:headEnd/>
                <a:tailEnd/>
              </a14:hiddenLine>
            </a:ext>
          </a:extLst>
        </p:spPr>
        <p:txBody>
          <a:bodyPr vert="horz" lIns="0" tIns="25466" rIns="0" bIns="0" rtlCol="0">
            <a:normAutofit/>
          </a:bodyPr>
          <a:lstStyle/>
          <a:p>
            <a:pPr marL="768245" indent="-457200">
              <a:spcAft>
                <a:spcPts val="0"/>
              </a:spcAft>
              <a:buClr>
                <a:srgbClr val="000080"/>
              </a:buClr>
              <a:tabLst>
                <a:tab pos="862573" algn="l"/>
                <a:tab pos="964814" algn="l"/>
                <a:tab pos="1379540" algn="l"/>
                <a:tab pos="1794266" algn="l"/>
                <a:tab pos="2207553" algn="l"/>
                <a:tab pos="2623719" algn="l"/>
                <a:tab pos="3038445" algn="l"/>
                <a:tab pos="3453171" algn="l"/>
                <a:tab pos="3866458" algn="l"/>
                <a:tab pos="4282623" algn="l"/>
                <a:tab pos="4697349" algn="l"/>
                <a:tab pos="5109195" algn="l"/>
                <a:tab pos="5525362" algn="l"/>
                <a:tab pos="5941528" algn="l"/>
                <a:tab pos="6356254" algn="l"/>
                <a:tab pos="6768100" algn="l"/>
                <a:tab pos="7184266" algn="l"/>
                <a:tab pos="7600432" algn="l"/>
                <a:tab pos="8015158" algn="l"/>
                <a:tab pos="8427004" algn="l"/>
                <a:tab pos="8843171" algn="l"/>
              </a:tabLst>
              <a:defRPr/>
            </a:pPr>
            <a:r>
              <a:rPr lang="en-US" altLang="en-US" sz="2812" dirty="0"/>
              <a:t>Implies a social and political system. </a:t>
            </a:r>
          </a:p>
          <a:p>
            <a:pPr marL="768245" indent="-457200">
              <a:spcAft>
                <a:spcPts val="0"/>
              </a:spcAft>
              <a:buClr>
                <a:schemeClr val="bg1"/>
              </a:buClr>
              <a:tabLst>
                <a:tab pos="862573" algn="l"/>
                <a:tab pos="964814" algn="l"/>
                <a:tab pos="1379540" algn="l"/>
                <a:tab pos="1794266" algn="l"/>
                <a:tab pos="2207553" algn="l"/>
                <a:tab pos="2623719" algn="l"/>
                <a:tab pos="3038445" algn="l"/>
                <a:tab pos="3453171" algn="l"/>
                <a:tab pos="3866458" algn="l"/>
                <a:tab pos="4282623" algn="l"/>
                <a:tab pos="4697349" algn="l"/>
                <a:tab pos="5109195" algn="l"/>
                <a:tab pos="5525362" algn="l"/>
                <a:tab pos="5941528" algn="l"/>
                <a:tab pos="6356254" algn="l"/>
                <a:tab pos="6768100" algn="l"/>
                <a:tab pos="7184266" algn="l"/>
                <a:tab pos="7600432" algn="l"/>
                <a:tab pos="8015158" algn="l"/>
                <a:tab pos="8427004" algn="l"/>
                <a:tab pos="8843171" algn="l"/>
              </a:tabLst>
              <a:defRPr/>
            </a:pPr>
            <a:r>
              <a:rPr lang="en-US" altLang="en-US" sz="2812" dirty="0"/>
              <a:t>Public authorities supposed to make </a:t>
            </a:r>
            <a:r>
              <a:rPr lang="en-US" altLang="en-US" sz="2812" dirty="0" err="1"/>
              <a:t>labour</a:t>
            </a:r>
            <a:r>
              <a:rPr lang="en-US" altLang="en-US" sz="2812" dirty="0"/>
              <a:t> available, channel wealth towards various social classes that were going to consume. </a:t>
            </a:r>
          </a:p>
          <a:p>
            <a:pPr marL="768245" indent="-457200">
              <a:spcAft>
                <a:spcPts val="0"/>
              </a:spcAft>
              <a:buClr>
                <a:schemeClr val="bg1"/>
              </a:buClr>
              <a:tabLst>
                <a:tab pos="862573" algn="l"/>
                <a:tab pos="964814" algn="l"/>
                <a:tab pos="1379540" algn="l"/>
                <a:tab pos="1794266" algn="l"/>
                <a:tab pos="2207553" algn="l"/>
                <a:tab pos="2623719" algn="l"/>
                <a:tab pos="3038445" algn="l"/>
                <a:tab pos="3453171" algn="l"/>
                <a:tab pos="3866458" algn="l"/>
                <a:tab pos="4282623" algn="l"/>
                <a:tab pos="4697349" algn="l"/>
                <a:tab pos="5109195" algn="l"/>
                <a:tab pos="5525362" algn="l"/>
                <a:tab pos="5941528" algn="l"/>
                <a:tab pos="6356254" algn="l"/>
                <a:tab pos="6768100" algn="l"/>
                <a:tab pos="7184266" algn="l"/>
                <a:tab pos="7600432" algn="l"/>
                <a:tab pos="8015158" algn="l"/>
                <a:tab pos="8427004" algn="l"/>
                <a:tab pos="8843171" algn="l"/>
              </a:tabLst>
              <a:defRPr/>
            </a:pPr>
            <a:r>
              <a:rPr lang="en-US" altLang="en-US" sz="2812" dirty="0"/>
              <a:t>Also enhanced efficiency of </a:t>
            </a:r>
            <a:r>
              <a:rPr lang="en-US" altLang="en-US" sz="2812" dirty="0" err="1"/>
              <a:t>labour</a:t>
            </a:r>
            <a:r>
              <a:rPr lang="en-US" altLang="en-US" sz="2812" dirty="0"/>
              <a:t> force by providing welfare services such as housing, health care and social protection</a:t>
            </a:r>
            <a:r>
              <a:rPr lang="en-US" altLang="en-US" sz="2812" dirty="0">
                <a:solidFill>
                  <a:srgbClr val="000099"/>
                </a:solidFill>
              </a:rPr>
              <a:t>. </a:t>
            </a:r>
          </a:p>
        </p:txBody>
      </p:sp>
    </p:spTree>
    <p:extLst>
      <p:ext uri="{BB962C8B-B14F-4D97-AF65-F5344CB8AC3E}">
        <p14:creationId xmlns:p14="http://schemas.microsoft.com/office/powerpoint/2010/main" val="1013536242"/>
      </p:ext>
    </p:extLst>
  </p:cSld>
  <p:clrMapOvr>
    <a:masterClrMapping/>
  </p:clrMapOvr>
  <p:transition spd="med"/>
  <p:timing>
    <p:tnLst>
      <p:par>
        <p:cTn id="1" dur="indefinite"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9" presetClass="entr" fill="hold" nodeType="clickEffect">
                                  <p:stCondLst>
                                    <p:cond delay="0"/>
                                  </p:stCondLst>
                                  <p:childTnLst>
                                    <p:set>
                                      <p:cBhvr additive="repl">
                                        <p:cTn id="6" dur="1" fill="hold">
                                          <p:stCondLst>
                                            <p:cond delay="0"/>
                                          </p:stCondLst>
                                        </p:cTn>
                                        <p:tgtEl>
                                          <p:spTgt spid="18435"/>
                                        </p:tgtEl>
                                        <p:attrNameLst>
                                          <p:attrName>style.visibility</p:attrName>
                                        </p:attrNameLst>
                                      </p:cBhvr>
                                      <p:to>
                                        <p:strVal val="visible"/>
                                      </p:to>
                                    </p:set>
                                    <p:anim calcmode="lin" valueType="num">
                                      <p:cBhvr additive="repl">
                                        <p:cTn id="7" dur="1000" fill="hold"/>
                                        <p:tgtEl>
                                          <p:spTgt spid="18435"/>
                                        </p:tgtEl>
                                        <p:attrNameLst>
                                          <p:attrName>ppt_x</p:attrName>
                                        </p:attrNameLst>
                                      </p:cBhvr>
                                      <p:tavLst>
                                        <p:tav tm="100000">
                                          <p:val>
                                            <p:strVal val="#ppt_x-.2"/>
                                          </p:val>
                                        </p:tav>
                                        <p:tav>
                                          <p:val>
                                            <p:strVal val="#ppt_x"/>
                                          </p:val>
                                        </p:tav>
                                      </p:tavLst>
                                    </p:anim>
                                    <p:anim calcmode="lin" valueType="num">
                                      <p:cBhvr additive="repl">
                                        <p:cTn id="8" dur="1000" fill="hold"/>
                                        <p:tgtEl>
                                          <p:spTgt spid="18435"/>
                                        </p:tgtEl>
                                        <p:attrNameLst>
                                          <p:attrName>ppt_y</p:attrName>
                                        </p:attrNameLst>
                                      </p:cBhvr>
                                      <p:tavLst>
                                        <p:tav tm="100000">
                                          <p:val>
                                            <p:strVal val="#ppt_y"/>
                                          </p:val>
                                        </p:tav>
                                        <p:tav>
                                          <p:val>
                                            <p:strVal val="#ppt_y"/>
                                          </p:val>
                                        </p:tav>
                                      </p:tavLst>
                                    </p:anim>
                                    <p:animEffect transition="in" filter="wipe(right)">
                                      <p:cBhvr additive="repl">
                                        <p:cTn id="9" dur="1000"/>
                                        <p:tgtEl>
                                          <p:spTgt spid="18435"/>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29" presetClass="entr" fill="hold" nodeType="clickEffect">
                                  <p:stCondLst>
                                    <p:cond delay="0"/>
                                  </p:stCondLst>
                                  <p:childTnLst>
                                    <p:set>
                                      <p:cBhvr additive="repl">
                                        <p:cTn id="13" dur="1" fill="hold">
                                          <p:stCondLst>
                                            <p:cond delay="0"/>
                                          </p:stCondLst>
                                        </p:cTn>
                                        <p:tgtEl>
                                          <p:spTgt spid="18436">
                                            <p:txEl>
                                              <p:pRg st="0" end="0"/>
                                            </p:txEl>
                                          </p:spTgt>
                                        </p:tgtEl>
                                        <p:attrNameLst>
                                          <p:attrName>style.visibility</p:attrName>
                                        </p:attrNameLst>
                                      </p:cBhvr>
                                      <p:to>
                                        <p:strVal val="visible"/>
                                      </p:to>
                                    </p:set>
                                    <p:anim calcmode="lin" valueType="num">
                                      <p:cBhvr additive="repl">
                                        <p:cTn id="14" dur="1000" fill="hold"/>
                                        <p:tgtEl>
                                          <p:spTgt spid="18436">
                                            <p:txEl>
                                              <p:pRg st="0" end="0"/>
                                            </p:txEl>
                                          </p:spTgt>
                                        </p:tgtEl>
                                        <p:attrNameLst>
                                          <p:attrName>ppt_x</p:attrName>
                                        </p:attrNameLst>
                                      </p:cBhvr>
                                      <p:tavLst>
                                        <p:tav tm="100000">
                                          <p:val>
                                            <p:strVal val="#ppt_x-.2"/>
                                          </p:val>
                                        </p:tav>
                                        <p:tav>
                                          <p:val>
                                            <p:strVal val="#ppt_x"/>
                                          </p:val>
                                        </p:tav>
                                      </p:tavLst>
                                    </p:anim>
                                    <p:anim calcmode="lin" valueType="num">
                                      <p:cBhvr additive="repl">
                                        <p:cTn id="15" dur="1000" fill="hold"/>
                                        <p:tgtEl>
                                          <p:spTgt spid="18436">
                                            <p:txEl>
                                              <p:pRg st="0" end="0"/>
                                            </p:txEl>
                                          </p:spTgt>
                                        </p:tgtEl>
                                        <p:attrNameLst>
                                          <p:attrName>ppt_y</p:attrName>
                                        </p:attrNameLst>
                                      </p:cBhvr>
                                      <p:tavLst>
                                        <p:tav tm="100000">
                                          <p:val>
                                            <p:strVal val="#ppt_y"/>
                                          </p:val>
                                        </p:tav>
                                        <p:tav>
                                          <p:val>
                                            <p:strVal val="#ppt_y"/>
                                          </p:val>
                                        </p:tav>
                                      </p:tavLst>
                                    </p:anim>
                                    <p:animEffect transition="in" filter="wipe(right)">
                                      <p:cBhvr additive="repl">
                                        <p:cTn id="16" dur="1000"/>
                                        <p:tgtEl>
                                          <p:spTgt spid="18436">
                                            <p:txEl>
                                              <p:pRg st="0" end="0"/>
                                            </p:txEl>
                                          </p:spTgt>
                                        </p:tgtEl>
                                      </p:cBhvr>
                                    </p:animEffect>
                                  </p:childTnLst>
                                </p:cTn>
                              </p:par>
                            </p:childTnLst>
                          </p:cTn>
                        </p:par>
                        <p:par>
                          <p:cTn id="17" fill="hold" nodeType="afterGroup">
                            <p:stCondLst>
                              <p:cond delay="1000"/>
                            </p:stCondLst>
                            <p:childTnLst>
                              <p:par>
                                <p:cTn id="18" presetID="29" presetClass="entr" fill="hold" nodeType="afterEffect">
                                  <p:stCondLst>
                                    <p:cond delay="0"/>
                                  </p:stCondLst>
                                  <p:childTnLst>
                                    <p:set>
                                      <p:cBhvr additive="repl">
                                        <p:cTn id="19" dur="1" fill="hold">
                                          <p:stCondLst>
                                            <p:cond delay="0"/>
                                          </p:stCondLst>
                                        </p:cTn>
                                        <p:tgtEl>
                                          <p:spTgt spid="18436">
                                            <p:txEl>
                                              <p:pRg st="1" end="1"/>
                                            </p:txEl>
                                          </p:spTgt>
                                        </p:tgtEl>
                                        <p:attrNameLst>
                                          <p:attrName>style.visibility</p:attrName>
                                        </p:attrNameLst>
                                      </p:cBhvr>
                                      <p:to>
                                        <p:strVal val="visible"/>
                                      </p:to>
                                    </p:set>
                                    <p:anim calcmode="lin" valueType="num">
                                      <p:cBhvr additive="repl">
                                        <p:cTn id="20" dur="1000" fill="hold"/>
                                        <p:tgtEl>
                                          <p:spTgt spid="18436">
                                            <p:txEl>
                                              <p:pRg st="1" end="1"/>
                                            </p:txEl>
                                          </p:spTgt>
                                        </p:tgtEl>
                                        <p:attrNameLst>
                                          <p:attrName>ppt_x</p:attrName>
                                        </p:attrNameLst>
                                      </p:cBhvr>
                                      <p:tavLst>
                                        <p:tav tm="100000">
                                          <p:val>
                                            <p:strVal val="#ppt_x-.2"/>
                                          </p:val>
                                        </p:tav>
                                        <p:tav>
                                          <p:val>
                                            <p:strVal val="#ppt_x"/>
                                          </p:val>
                                        </p:tav>
                                      </p:tavLst>
                                    </p:anim>
                                    <p:anim calcmode="lin" valueType="num">
                                      <p:cBhvr additive="repl">
                                        <p:cTn id="21" dur="1000" fill="hold"/>
                                        <p:tgtEl>
                                          <p:spTgt spid="18436">
                                            <p:txEl>
                                              <p:pRg st="1" end="1"/>
                                            </p:txEl>
                                          </p:spTgt>
                                        </p:tgtEl>
                                        <p:attrNameLst>
                                          <p:attrName>ppt_y</p:attrName>
                                        </p:attrNameLst>
                                      </p:cBhvr>
                                      <p:tavLst>
                                        <p:tav tm="100000">
                                          <p:val>
                                            <p:strVal val="#ppt_y"/>
                                          </p:val>
                                        </p:tav>
                                        <p:tav>
                                          <p:val>
                                            <p:strVal val="#ppt_y"/>
                                          </p:val>
                                        </p:tav>
                                      </p:tavLst>
                                    </p:anim>
                                    <p:animEffect transition="in" filter="wipe(right)">
                                      <p:cBhvr additive="repl">
                                        <p:cTn id="22" dur="1000"/>
                                        <p:tgtEl>
                                          <p:spTgt spid="18436">
                                            <p:txEl>
                                              <p:pRg st="1" end="1"/>
                                            </p:txEl>
                                          </p:spTgt>
                                        </p:tgtEl>
                                      </p:cBhvr>
                                    </p:animEffect>
                                  </p:childTnLst>
                                </p:cTn>
                              </p:par>
                            </p:childTnLst>
                          </p:cTn>
                        </p:par>
                        <p:par>
                          <p:cTn id="23" fill="hold" nodeType="afterGroup">
                            <p:stCondLst>
                              <p:cond delay="2000"/>
                            </p:stCondLst>
                            <p:childTnLst>
                              <p:par>
                                <p:cTn id="24" presetID="29" presetClass="entr" fill="hold" nodeType="afterEffect">
                                  <p:stCondLst>
                                    <p:cond delay="0"/>
                                  </p:stCondLst>
                                  <p:childTnLst>
                                    <p:set>
                                      <p:cBhvr additive="repl">
                                        <p:cTn id="25" dur="1" fill="hold">
                                          <p:stCondLst>
                                            <p:cond delay="0"/>
                                          </p:stCondLst>
                                        </p:cTn>
                                        <p:tgtEl>
                                          <p:spTgt spid="18436">
                                            <p:txEl>
                                              <p:pRg st="2" end="2"/>
                                            </p:txEl>
                                          </p:spTgt>
                                        </p:tgtEl>
                                        <p:attrNameLst>
                                          <p:attrName>style.visibility</p:attrName>
                                        </p:attrNameLst>
                                      </p:cBhvr>
                                      <p:to>
                                        <p:strVal val="visible"/>
                                      </p:to>
                                    </p:set>
                                    <p:anim calcmode="lin" valueType="num">
                                      <p:cBhvr additive="repl">
                                        <p:cTn id="26" dur="1000" fill="hold"/>
                                        <p:tgtEl>
                                          <p:spTgt spid="18436">
                                            <p:txEl>
                                              <p:pRg st="2" end="2"/>
                                            </p:txEl>
                                          </p:spTgt>
                                        </p:tgtEl>
                                        <p:attrNameLst>
                                          <p:attrName>ppt_x</p:attrName>
                                        </p:attrNameLst>
                                      </p:cBhvr>
                                      <p:tavLst>
                                        <p:tav tm="100000">
                                          <p:val>
                                            <p:strVal val="#ppt_x-.2"/>
                                          </p:val>
                                        </p:tav>
                                        <p:tav>
                                          <p:val>
                                            <p:strVal val="#ppt_x"/>
                                          </p:val>
                                        </p:tav>
                                      </p:tavLst>
                                    </p:anim>
                                    <p:anim calcmode="lin" valueType="num">
                                      <p:cBhvr additive="repl">
                                        <p:cTn id="27" dur="1000" fill="hold"/>
                                        <p:tgtEl>
                                          <p:spTgt spid="18436">
                                            <p:txEl>
                                              <p:pRg st="2" end="2"/>
                                            </p:txEl>
                                          </p:spTgt>
                                        </p:tgtEl>
                                        <p:attrNameLst>
                                          <p:attrName>ppt_y</p:attrName>
                                        </p:attrNameLst>
                                      </p:cBhvr>
                                      <p:tavLst>
                                        <p:tav tm="100000">
                                          <p:val>
                                            <p:strVal val="#ppt_y"/>
                                          </p:val>
                                        </p:tav>
                                        <p:tav>
                                          <p:val>
                                            <p:strVal val="#ppt_y"/>
                                          </p:val>
                                        </p:tav>
                                      </p:tavLst>
                                    </p:anim>
                                    <p:animEffect transition="in" filter="wipe(right)">
                                      <p:cBhvr additive="repl">
                                        <p:cTn id="28" dur="1000"/>
                                        <p:tgtEl>
                                          <p:spTgt spid="1843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b">
            <a:normAutofit/>
          </a:bodyPr>
          <a:lstStyle/>
          <a:p>
            <a:pPr>
              <a:tabLst>
                <a:tab pos="0" algn="l"/>
                <a:tab pos="414726" algn="l"/>
                <a:tab pos="828013" algn="l"/>
                <a:tab pos="1244178" algn="l"/>
                <a:tab pos="1658904" algn="l"/>
                <a:tab pos="2073631" algn="l"/>
                <a:tab pos="2486917" algn="l"/>
                <a:tab pos="2903083" algn="l"/>
                <a:tab pos="3317809" algn="l"/>
                <a:tab pos="3732535" algn="l"/>
                <a:tab pos="4145822" algn="l"/>
                <a:tab pos="4561987" algn="l"/>
                <a:tab pos="4976713" algn="l"/>
                <a:tab pos="5388560" algn="l"/>
                <a:tab pos="5804726" algn="l"/>
                <a:tab pos="6220892" algn="l"/>
                <a:tab pos="6635618" algn="l"/>
                <a:tab pos="7047464" algn="l"/>
                <a:tab pos="7462190" algn="l"/>
                <a:tab pos="7879796" algn="l"/>
                <a:tab pos="8294522" algn="l"/>
                <a:tab pos="8533566" algn="l"/>
              </a:tabLst>
              <a:defRPr/>
            </a:pPr>
            <a:r>
              <a:rPr lang="en-US" altLang="en-US" sz="4626" b="1" dirty="0"/>
              <a:t>HOW DID FORDISM </a:t>
            </a:r>
            <a:br>
              <a:rPr lang="en-US" altLang="en-US" sz="4626" b="1" dirty="0"/>
            </a:br>
            <a:r>
              <a:rPr lang="en-US" altLang="en-US" sz="4626" b="1" dirty="0"/>
              <a:t>COME ABOUT?</a:t>
            </a:r>
          </a:p>
        </p:txBody>
      </p:sp>
      <p:sp>
        <p:nvSpPr>
          <p:cNvPr id="19459" name="Rectangle 3"/>
          <p:cNvSpPr>
            <a:spLocks noGrp="1" noChangeArrowheads="1"/>
          </p:cNvSpPr>
          <p:nvPr>
            <p:ph idx="1"/>
          </p:nvPr>
        </p:nvSpPr>
        <p:spPr>
          <a:extLst>
            <a:ext uri="{91240B29-F687-4F45-9708-019B960494DF}">
              <a14:hiddenLine xmlns:a14="http://schemas.microsoft.com/office/drawing/2010/main" w="9525">
                <a:solidFill>
                  <a:srgbClr val="000000"/>
                </a:solidFill>
                <a:round/>
                <a:headEnd/>
                <a:tailEnd/>
              </a14:hiddenLine>
            </a:ext>
          </a:extLst>
        </p:spPr>
        <p:txBody>
          <a:bodyPr vert="horz" lIns="0" tIns="25466" rIns="0" bIns="0" rtlCol="0">
            <a:normAutofit/>
          </a:bodyPr>
          <a:lstStyle/>
          <a:p>
            <a:pPr marL="681038" indent="-360363">
              <a:tabLst>
                <a:tab pos="681038" algn="l"/>
                <a:tab pos="781050" algn="l"/>
                <a:tab pos="1196975" algn="l"/>
                <a:tab pos="1611313" algn="l"/>
                <a:tab pos="2027238" algn="l"/>
                <a:tab pos="2439988" algn="l"/>
                <a:tab pos="2855913" algn="l"/>
                <a:tab pos="3270250" algn="l"/>
                <a:tab pos="3686175" algn="l"/>
                <a:tab pos="4098925" algn="l"/>
                <a:tab pos="4514850" algn="l"/>
                <a:tab pos="4929188" algn="l"/>
                <a:tab pos="5341938" algn="l"/>
                <a:tab pos="5756275" algn="l"/>
                <a:tab pos="6173788" algn="l"/>
                <a:tab pos="6588125" algn="l"/>
                <a:tab pos="7000875" algn="l"/>
                <a:tab pos="7415213" algn="l"/>
                <a:tab pos="7832725" algn="l"/>
                <a:tab pos="8247063" algn="l"/>
                <a:tab pos="8659813" algn="l"/>
              </a:tabLst>
            </a:pPr>
            <a:r>
              <a:rPr lang="en-US" altLang="en-US" smtClean="0"/>
              <a:t>Established around 1913/14, when Henry Ford introduced assembly line at his factory</a:t>
            </a:r>
          </a:p>
          <a:p>
            <a:pPr marL="681038" indent="-360363">
              <a:tabLst>
                <a:tab pos="681038" algn="l"/>
                <a:tab pos="781050" algn="l"/>
                <a:tab pos="1196975" algn="l"/>
                <a:tab pos="1611313" algn="l"/>
                <a:tab pos="2027238" algn="l"/>
                <a:tab pos="2439988" algn="l"/>
                <a:tab pos="2855913" algn="l"/>
                <a:tab pos="3270250" algn="l"/>
                <a:tab pos="3686175" algn="l"/>
                <a:tab pos="4098925" algn="l"/>
                <a:tab pos="4514850" algn="l"/>
                <a:tab pos="4929188" algn="l"/>
                <a:tab pos="5341938" algn="l"/>
                <a:tab pos="5756275" algn="l"/>
                <a:tab pos="6173788" algn="l"/>
                <a:tab pos="6588125" algn="l"/>
                <a:tab pos="7000875" algn="l"/>
                <a:tab pos="7415213" algn="l"/>
                <a:tab pos="7832725" algn="l"/>
                <a:tab pos="8247063" algn="l"/>
                <a:tab pos="8659813" algn="l"/>
              </a:tabLst>
            </a:pPr>
            <a:r>
              <a:rPr lang="en-US" altLang="en-US" smtClean="0"/>
              <a:t>During which, he introduced $5/day pay</a:t>
            </a:r>
          </a:p>
          <a:p>
            <a:pPr marL="681038" indent="-360363">
              <a:tabLst>
                <a:tab pos="681038" algn="l"/>
                <a:tab pos="781050" algn="l"/>
                <a:tab pos="1196975" algn="l"/>
                <a:tab pos="1611313" algn="l"/>
                <a:tab pos="2027238" algn="l"/>
                <a:tab pos="2439988" algn="l"/>
                <a:tab pos="2855913" algn="l"/>
                <a:tab pos="3270250" algn="l"/>
                <a:tab pos="3686175" algn="l"/>
                <a:tab pos="4098925" algn="l"/>
                <a:tab pos="4514850" algn="l"/>
                <a:tab pos="4929188" algn="l"/>
                <a:tab pos="5341938" algn="l"/>
                <a:tab pos="5756275" algn="l"/>
                <a:tab pos="6173788" algn="l"/>
                <a:tab pos="6588125" algn="l"/>
                <a:tab pos="7000875" algn="l"/>
                <a:tab pos="7415213" algn="l"/>
                <a:tab pos="7832725" algn="l"/>
                <a:tab pos="8247063" algn="l"/>
                <a:tab pos="8659813" algn="l"/>
              </a:tabLst>
            </a:pPr>
            <a:r>
              <a:rPr lang="en-US" altLang="en-US" smtClean="0"/>
              <a:t>And also introduced 8 hour work day</a:t>
            </a:r>
          </a:p>
        </p:txBody>
      </p:sp>
    </p:spTree>
    <p:extLst>
      <p:ext uri="{BB962C8B-B14F-4D97-AF65-F5344CB8AC3E}">
        <p14:creationId xmlns:p14="http://schemas.microsoft.com/office/powerpoint/2010/main" val="2934378546"/>
      </p:ext>
    </p:extLst>
  </p:cSld>
  <p:clrMapOvr>
    <a:masterClrMapping/>
  </p:clrMapOvr>
  <p:transition spd="med"/>
  <p:timing>
    <p:tnLst>
      <p:par>
        <p:cTn id="1" dur="indefinite"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9" presetClass="entr" fill="hold" nodeType="clickEffect">
                                  <p:stCondLst>
                                    <p:cond delay="0"/>
                                  </p:stCondLst>
                                  <p:childTnLst>
                                    <p:set>
                                      <p:cBhvr additive="repl">
                                        <p:cTn id="6" dur="1" fill="hold">
                                          <p:stCondLst>
                                            <p:cond delay="0"/>
                                          </p:stCondLst>
                                        </p:cTn>
                                        <p:tgtEl>
                                          <p:spTgt spid="19458"/>
                                        </p:tgtEl>
                                        <p:attrNameLst>
                                          <p:attrName>style.visibility</p:attrName>
                                        </p:attrNameLst>
                                      </p:cBhvr>
                                      <p:to>
                                        <p:strVal val="visible"/>
                                      </p:to>
                                    </p:set>
                                    <p:anim calcmode="lin" valueType="num">
                                      <p:cBhvr additive="repl">
                                        <p:cTn id="7" dur="1000" fill="hold"/>
                                        <p:tgtEl>
                                          <p:spTgt spid="19458"/>
                                        </p:tgtEl>
                                        <p:attrNameLst>
                                          <p:attrName>ppt_x</p:attrName>
                                        </p:attrNameLst>
                                      </p:cBhvr>
                                      <p:tavLst>
                                        <p:tav tm="100000">
                                          <p:val>
                                            <p:strVal val="#ppt_x-.2"/>
                                          </p:val>
                                        </p:tav>
                                        <p:tav>
                                          <p:val>
                                            <p:strVal val="#ppt_x"/>
                                          </p:val>
                                        </p:tav>
                                      </p:tavLst>
                                    </p:anim>
                                    <p:anim calcmode="lin" valueType="num">
                                      <p:cBhvr additive="repl">
                                        <p:cTn id="8" dur="1000" fill="hold"/>
                                        <p:tgtEl>
                                          <p:spTgt spid="19458"/>
                                        </p:tgtEl>
                                        <p:attrNameLst>
                                          <p:attrName>ppt_y</p:attrName>
                                        </p:attrNameLst>
                                      </p:cBhvr>
                                      <p:tavLst>
                                        <p:tav tm="100000">
                                          <p:val>
                                            <p:strVal val="#ppt_y"/>
                                          </p:val>
                                        </p:tav>
                                        <p:tav>
                                          <p:val>
                                            <p:strVal val="#ppt_y"/>
                                          </p:val>
                                        </p:tav>
                                      </p:tavLst>
                                    </p:anim>
                                    <p:animEffect transition="in" filter="wipe(right)">
                                      <p:cBhvr additive="repl">
                                        <p:cTn id="9" dur="1000"/>
                                        <p:tgtEl>
                                          <p:spTgt spid="19458"/>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29" presetClass="entr" fill="hold" nodeType="clickEffect">
                                  <p:stCondLst>
                                    <p:cond delay="0"/>
                                  </p:stCondLst>
                                  <p:childTnLst>
                                    <p:set>
                                      <p:cBhvr additive="repl">
                                        <p:cTn id="13" dur="1" fill="hold">
                                          <p:stCondLst>
                                            <p:cond delay="0"/>
                                          </p:stCondLst>
                                        </p:cTn>
                                        <p:tgtEl>
                                          <p:spTgt spid="19459">
                                            <p:txEl>
                                              <p:pRg st="0" end="0"/>
                                            </p:txEl>
                                          </p:spTgt>
                                        </p:tgtEl>
                                        <p:attrNameLst>
                                          <p:attrName>style.visibility</p:attrName>
                                        </p:attrNameLst>
                                      </p:cBhvr>
                                      <p:to>
                                        <p:strVal val="visible"/>
                                      </p:to>
                                    </p:set>
                                    <p:anim calcmode="lin" valueType="num">
                                      <p:cBhvr additive="repl">
                                        <p:cTn id="14" dur="1000" fill="hold"/>
                                        <p:tgtEl>
                                          <p:spTgt spid="19459">
                                            <p:txEl>
                                              <p:pRg st="0" end="0"/>
                                            </p:txEl>
                                          </p:spTgt>
                                        </p:tgtEl>
                                        <p:attrNameLst>
                                          <p:attrName>ppt_x</p:attrName>
                                        </p:attrNameLst>
                                      </p:cBhvr>
                                      <p:tavLst>
                                        <p:tav tm="100000">
                                          <p:val>
                                            <p:strVal val="#ppt_x-.2"/>
                                          </p:val>
                                        </p:tav>
                                        <p:tav>
                                          <p:val>
                                            <p:strVal val="#ppt_x"/>
                                          </p:val>
                                        </p:tav>
                                      </p:tavLst>
                                    </p:anim>
                                    <p:anim calcmode="lin" valueType="num">
                                      <p:cBhvr additive="repl">
                                        <p:cTn id="15" dur="1000" fill="hold"/>
                                        <p:tgtEl>
                                          <p:spTgt spid="19459">
                                            <p:txEl>
                                              <p:pRg st="0" end="0"/>
                                            </p:txEl>
                                          </p:spTgt>
                                        </p:tgtEl>
                                        <p:attrNameLst>
                                          <p:attrName>ppt_y</p:attrName>
                                        </p:attrNameLst>
                                      </p:cBhvr>
                                      <p:tavLst>
                                        <p:tav tm="100000">
                                          <p:val>
                                            <p:strVal val="#ppt_y"/>
                                          </p:val>
                                        </p:tav>
                                        <p:tav>
                                          <p:val>
                                            <p:strVal val="#ppt_y"/>
                                          </p:val>
                                        </p:tav>
                                      </p:tavLst>
                                    </p:anim>
                                    <p:animEffect transition="in" filter="wipe(right)">
                                      <p:cBhvr additive="repl">
                                        <p:cTn id="16" dur="1000"/>
                                        <p:tgtEl>
                                          <p:spTgt spid="19459">
                                            <p:txEl>
                                              <p:pRg st="0" end="0"/>
                                            </p:txEl>
                                          </p:spTgt>
                                        </p:tgtEl>
                                      </p:cBhvr>
                                    </p:animEffect>
                                  </p:childTnLst>
                                </p:cTn>
                              </p:par>
                            </p:childTnLst>
                          </p:cTn>
                        </p:par>
                        <p:par>
                          <p:cTn id="17" fill="hold" nodeType="afterGroup">
                            <p:stCondLst>
                              <p:cond delay="1000"/>
                            </p:stCondLst>
                            <p:childTnLst>
                              <p:par>
                                <p:cTn id="18" presetID="29" presetClass="entr" fill="hold" nodeType="afterEffect">
                                  <p:stCondLst>
                                    <p:cond delay="0"/>
                                  </p:stCondLst>
                                  <p:childTnLst>
                                    <p:set>
                                      <p:cBhvr additive="repl">
                                        <p:cTn id="19" dur="1" fill="hold">
                                          <p:stCondLst>
                                            <p:cond delay="0"/>
                                          </p:stCondLst>
                                        </p:cTn>
                                        <p:tgtEl>
                                          <p:spTgt spid="19459">
                                            <p:txEl>
                                              <p:pRg st="1" end="1"/>
                                            </p:txEl>
                                          </p:spTgt>
                                        </p:tgtEl>
                                        <p:attrNameLst>
                                          <p:attrName>style.visibility</p:attrName>
                                        </p:attrNameLst>
                                      </p:cBhvr>
                                      <p:to>
                                        <p:strVal val="visible"/>
                                      </p:to>
                                    </p:set>
                                    <p:anim calcmode="lin" valueType="num">
                                      <p:cBhvr additive="repl">
                                        <p:cTn id="20" dur="1000" fill="hold"/>
                                        <p:tgtEl>
                                          <p:spTgt spid="19459">
                                            <p:txEl>
                                              <p:pRg st="1" end="1"/>
                                            </p:txEl>
                                          </p:spTgt>
                                        </p:tgtEl>
                                        <p:attrNameLst>
                                          <p:attrName>ppt_x</p:attrName>
                                        </p:attrNameLst>
                                      </p:cBhvr>
                                      <p:tavLst>
                                        <p:tav tm="100000">
                                          <p:val>
                                            <p:strVal val="#ppt_x-.2"/>
                                          </p:val>
                                        </p:tav>
                                        <p:tav>
                                          <p:val>
                                            <p:strVal val="#ppt_x"/>
                                          </p:val>
                                        </p:tav>
                                      </p:tavLst>
                                    </p:anim>
                                    <p:anim calcmode="lin" valueType="num">
                                      <p:cBhvr additive="repl">
                                        <p:cTn id="21" dur="1000" fill="hold"/>
                                        <p:tgtEl>
                                          <p:spTgt spid="19459">
                                            <p:txEl>
                                              <p:pRg st="1" end="1"/>
                                            </p:txEl>
                                          </p:spTgt>
                                        </p:tgtEl>
                                        <p:attrNameLst>
                                          <p:attrName>ppt_y</p:attrName>
                                        </p:attrNameLst>
                                      </p:cBhvr>
                                      <p:tavLst>
                                        <p:tav tm="100000">
                                          <p:val>
                                            <p:strVal val="#ppt_y"/>
                                          </p:val>
                                        </p:tav>
                                        <p:tav>
                                          <p:val>
                                            <p:strVal val="#ppt_y"/>
                                          </p:val>
                                        </p:tav>
                                      </p:tavLst>
                                    </p:anim>
                                    <p:animEffect transition="in" filter="wipe(right)">
                                      <p:cBhvr additive="repl">
                                        <p:cTn id="22" dur="1000"/>
                                        <p:tgtEl>
                                          <p:spTgt spid="19459">
                                            <p:txEl>
                                              <p:pRg st="1" end="1"/>
                                            </p:txEl>
                                          </p:spTgt>
                                        </p:tgtEl>
                                      </p:cBhvr>
                                    </p:animEffect>
                                  </p:childTnLst>
                                </p:cTn>
                              </p:par>
                            </p:childTnLst>
                          </p:cTn>
                        </p:par>
                        <p:par>
                          <p:cTn id="23" fill="hold" nodeType="afterGroup">
                            <p:stCondLst>
                              <p:cond delay="2000"/>
                            </p:stCondLst>
                            <p:childTnLst>
                              <p:par>
                                <p:cTn id="24" presetID="29" presetClass="entr" fill="hold" nodeType="afterEffect">
                                  <p:stCondLst>
                                    <p:cond delay="0"/>
                                  </p:stCondLst>
                                  <p:childTnLst>
                                    <p:set>
                                      <p:cBhvr additive="repl">
                                        <p:cTn id="25" dur="1" fill="hold">
                                          <p:stCondLst>
                                            <p:cond delay="0"/>
                                          </p:stCondLst>
                                        </p:cTn>
                                        <p:tgtEl>
                                          <p:spTgt spid="19459">
                                            <p:txEl>
                                              <p:pRg st="2" end="2"/>
                                            </p:txEl>
                                          </p:spTgt>
                                        </p:tgtEl>
                                        <p:attrNameLst>
                                          <p:attrName>style.visibility</p:attrName>
                                        </p:attrNameLst>
                                      </p:cBhvr>
                                      <p:to>
                                        <p:strVal val="visible"/>
                                      </p:to>
                                    </p:set>
                                    <p:anim calcmode="lin" valueType="num">
                                      <p:cBhvr additive="repl">
                                        <p:cTn id="26" dur="1000" fill="hold"/>
                                        <p:tgtEl>
                                          <p:spTgt spid="19459">
                                            <p:txEl>
                                              <p:pRg st="2" end="2"/>
                                            </p:txEl>
                                          </p:spTgt>
                                        </p:tgtEl>
                                        <p:attrNameLst>
                                          <p:attrName>ppt_x</p:attrName>
                                        </p:attrNameLst>
                                      </p:cBhvr>
                                      <p:tavLst>
                                        <p:tav tm="100000">
                                          <p:val>
                                            <p:strVal val="#ppt_x-.2"/>
                                          </p:val>
                                        </p:tav>
                                        <p:tav>
                                          <p:val>
                                            <p:strVal val="#ppt_x"/>
                                          </p:val>
                                        </p:tav>
                                      </p:tavLst>
                                    </p:anim>
                                    <p:anim calcmode="lin" valueType="num">
                                      <p:cBhvr additive="repl">
                                        <p:cTn id="27" dur="1000" fill="hold"/>
                                        <p:tgtEl>
                                          <p:spTgt spid="19459">
                                            <p:txEl>
                                              <p:pRg st="2" end="2"/>
                                            </p:txEl>
                                          </p:spTgt>
                                        </p:tgtEl>
                                        <p:attrNameLst>
                                          <p:attrName>ppt_y</p:attrName>
                                        </p:attrNameLst>
                                      </p:cBhvr>
                                      <p:tavLst>
                                        <p:tav tm="100000">
                                          <p:val>
                                            <p:strVal val="#ppt_y"/>
                                          </p:val>
                                        </p:tav>
                                        <p:tav>
                                          <p:val>
                                            <p:strVal val="#ppt_y"/>
                                          </p:val>
                                        </p:tav>
                                      </p:tavLst>
                                    </p:anim>
                                    <p:animEffect transition="in" filter="wipe(right)">
                                      <p:cBhvr additive="repl">
                                        <p:cTn id="28" dur="10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How did it spread?</a:t>
            </a:r>
            <a:endParaRPr lang="en-GB" dirty="0"/>
          </a:p>
        </p:txBody>
      </p:sp>
      <p:sp>
        <p:nvSpPr>
          <p:cNvPr id="3" name="Content Placeholder 2"/>
          <p:cNvSpPr>
            <a:spLocks noGrp="1"/>
          </p:cNvSpPr>
          <p:nvPr>
            <p:ph idx="1"/>
          </p:nvPr>
        </p:nvSpPr>
        <p:spPr/>
        <p:txBody>
          <a:bodyPr rtlCol="0">
            <a:normAutofit fontScale="92500" lnSpcReduction="20000"/>
          </a:bodyPr>
          <a:lstStyle/>
          <a:p>
            <a:pPr>
              <a:spcAft>
                <a:spcPts val="1293"/>
              </a:spcAft>
              <a:buFont typeface="Times New Roman" panose="02020603050405020304" pitchFamily="18" charset="0"/>
              <a:buChar char="•"/>
              <a:defRPr/>
            </a:pPr>
            <a:r>
              <a:rPr lang="en-US" altLang="en-US" sz="2903" dirty="0"/>
              <a:t>The practice of Fordism began in the United States</a:t>
            </a:r>
          </a:p>
          <a:p>
            <a:pPr>
              <a:spcAft>
                <a:spcPts val="1293"/>
              </a:spcAft>
              <a:buFont typeface="Times New Roman" panose="02020603050405020304" pitchFamily="18" charset="0"/>
              <a:buChar char="•"/>
              <a:defRPr/>
            </a:pPr>
            <a:r>
              <a:rPr lang="en-US" altLang="en-US" sz="2903" dirty="0"/>
              <a:t>When the US pulled herself out of the Great Depression, hope of the theory revived</a:t>
            </a:r>
          </a:p>
          <a:p>
            <a:pPr>
              <a:spcAft>
                <a:spcPts val="1293"/>
              </a:spcAft>
              <a:buFont typeface="Times New Roman" panose="02020603050405020304" pitchFamily="18" charset="0"/>
              <a:buChar char="•"/>
              <a:defRPr/>
            </a:pPr>
            <a:r>
              <a:rPr lang="en-US" altLang="en-US" sz="2903" dirty="0"/>
              <a:t>Europe adopted it after the Depression</a:t>
            </a:r>
          </a:p>
          <a:p>
            <a:pPr>
              <a:spcAft>
                <a:spcPts val="1293"/>
              </a:spcAft>
              <a:buFont typeface="Times New Roman" panose="02020603050405020304" pitchFamily="18" charset="0"/>
              <a:buChar char="•"/>
              <a:defRPr/>
            </a:pPr>
            <a:r>
              <a:rPr lang="en-US" altLang="en-US" sz="2903" dirty="0"/>
              <a:t>Marxists also adopted </a:t>
            </a:r>
            <a:r>
              <a:rPr lang="en-US" altLang="en-US" sz="2903" dirty="0" err="1"/>
              <a:t>fordism</a:t>
            </a:r>
            <a:endParaRPr lang="en-US" altLang="en-US" sz="2903" dirty="0"/>
          </a:p>
          <a:p>
            <a:pPr lvl="1">
              <a:spcAft>
                <a:spcPts val="1293"/>
              </a:spcAft>
              <a:buSzPct val="50000"/>
              <a:buFont typeface="Wingdings" panose="05000000000000000000" pitchFamily="2" charset="2"/>
              <a:buChar char="Ø"/>
              <a:defRPr/>
            </a:pPr>
            <a:r>
              <a:rPr lang="en-US" altLang="en-US" sz="2903" dirty="0"/>
              <a:t>Used it as a term for a “form of production”</a:t>
            </a:r>
          </a:p>
          <a:p>
            <a:pPr>
              <a:spcAft>
                <a:spcPts val="0"/>
              </a:spcAft>
              <a:defRPr/>
            </a:pPr>
            <a:endParaRPr lang="en-GB" dirty="0"/>
          </a:p>
        </p:txBody>
      </p:sp>
    </p:spTree>
    <p:extLst>
      <p:ext uri="{BB962C8B-B14F-4D97-AF65-F5344CB8AC3E}">
        <p14:creationId xmlns:p14="http://schemas.microsoft.com/office/powerpoint/2010/main" val="241236098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1"/>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4160838" y="3132138"/>
            <a:ext cx="5815012" cy="3027362"/>
          </a:xfrm>
          <a:prstGeom prst="rect">
            <a:avLst/>
          </a:prstGeom>
          <a:noFill/>
          <a:ln>
            <a:noFill/>
          </a:ln>
          <a:effectLst/>
          <a:extLst>
            <a:ext uri="{909E8E84-426E-40DD-AFC4-6F175D3DCCD1}">
              <a14:hiddenFill xmlns:a14="http://schemas.microsoft.com/office/drawing/2010/main">
                <a:blipFill dpi="0" rotWithShape="0">
                  <a:blip>
                    <a:lum bright="70000" contrast="-7000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1506" name="Rectangle 2"/>
          <p:cNvSpPr>
            <a:spLocks noGrp="1" noChangeArrowheads="1"/>
          </p:cNvSpPr>
          <p:nvPr>
            <p:ph type="title"/>
          </p:nvPr>
        </p:nvSpPr>
        <p:spPr>
          <a:extLst>
            <a:ext uri="{91240B29-F687-4F45-9708-019B960494DF}">
              <a14:hiddenLine xmlns:a14="http://schemas.microsoft.com/office/drawing/2010/main" w="9525">
                <a:solidFill>
                  <a:srgbClr val="000000"/>
                </a:solidFill>
                <a:round/>
                <a:headEnd/>
                <a:tailEnd/>
              </a14:hiddenLine>
            </a:ext>
          </a:extLst>
        </p:spPr>
        <p:txBody>
          <a:bodyPr vert="horz" lIns="0" tIns="0" rIns="0" bIns="0" rtlCol="0" anchor="b">
            <a:normAutofit/>
          </a:bodyPr>
          <a:lstStyle/>
          <a:p>
            <a:pPr>
              <a:tabLst>
                <a:tab pos="0" algn="l"/>
                <a:tab pos="414726" algn="l"/>
                <a:tab pos="828013" algn="l"/>
                <a:tab pos="1244178" algn="l"/>
                <a:tab pos="1658904" algn="l"/>
                <a:tab pos="2073631" algn="l"/>
                <a:tab pos="2486917" algn="l"/>
                <a:tab pos="2903083" algn="l"/>
                <a:tab pos="3317809" algn="l"/>
                <a:tab pos="3732535" algn="l"/>
                <a:tab pos="4145822" algn="l"/>
                <a:tab pos="4561987" algn="l"/>
                <a:tab pos="4976713" algn="l"/>
                <a:tab pos="5388560" algn="l"/>
                <a:tab pos="5804726" algn="l"/>
                <a:tab pos="6220892" algn="l"/>
                <a:tab pos="6635618" algn="l"/>
                <a:tab pos="7047464" algn="l"/>
                <a:tab pos="7462190" algn="l"/>
                <a:tab pos="7879796" algn="l"/>
                <a:tab pos="8294522" algn="l"/>
              </a:tabLst>
              <a:defRPr/>
            </a:pPr>
            <a:r>
              <a:rPr lang="en-US" altLang="en-US" sz="4445" b="1" dirty="0"/>
              <a:t>EFFECTS OF FORDISM</a:t>
            </a:r>
          </a:p>
        </p:txBody>
      </p:sp>
      <p:sp>
        <p:nvSpPr>
          <p:cNvPr id="21507" name="Rectangle 3"/>
          <p:cNvSpPr>
            <a:spLocks noGrp="1" noChangeArrowheads="1"/>
          </p:cNvSpPr>
          <p:nvPr>
            <p:ph idx="1"/>
          </p:nvPr>
        </p:nvSpPr>
        <p:spPr>
          <a:extLst>
            <a:ext uri="{91240B29-F687-4F45-9708-019B960494DF}">
              <a14:hiddenLine xmlns:a14="http://schemas.microsoft.com/office/drawing/2010/main" w="9525">
                <a:solidFill>
                  <a:srgbClr val="000000"/>
                </a:solidFill>
                <a:round/>
                <a:headEnd/>
                <a:tailEnd/>
              </a14:hiddenLine>
            </a:ext>
          </a:extLst>
        </p:spPr>
        <p:txBody>
          <a:bodyPr vert="horz" lIns="0" tIns="25466" rIns="0" bIns="0" rtlCol="0">
            <a:normAutofit/>
          </a:bodyPr>
          <a:lstStyle/>
          <a:p>
            <a:pPr marL="309605" indent="-309605">
              <a:lnSpc>
                <a:spcPct val="83000"/>
              </a:lnSpc>
              <a:spcAft>
                <a:spcPts val="0"/>
              </a:spcAft>
              <a:tabLst>
                <a:tab pos="309605" algn="l"/>
                <a:tab pos="410407" algn="l"/>
                <a:tab pos="826572" algn="l"/>
                <a:tab pos="1241298" algn="l"/>
                <a:tab pos="1656024" algn="l"/>
                <a:tab pos="2069311" algn="l"/>
                <a:tab pos="2485477" algn="l"/>
                <a:tab pos="2900203" algn="l"/>
                <a:tab pos="3314929" algn="l"/>
                <a:tab pos="3726775" algn="l"/>
                <a:tab pos="4144381" algn="l"/>
                <a:tab pos="4559107" algn="l"/>
                <a:tab pos="4973833" algn="l"/>
                <a:tab pos="5385679" algn="l"/>
                <a:tab pos="5803286" algn="l"/>
                <a:tab pos="6218012" algn="l"/>
                <a:tab pos="6629858" algn="l"/>
                <a:tab pos="7044584" algn="l"/>
                <a:tab pos="7462190" algn="l"/>
                <a:tab pos="7876916" algn="l"/>
                <a:tab pos="8288762" algn="l"/>
              </a:tabLst>
              <a:defRPr/>
            </a:pPr>
            <a:r>
              <a:rPr lang="en-US" altLang="en-US" sz="2812" dirty="0"/>
              <a:t>Little workplaces in rural regions unable to win competition of the larger factories in cities. </a:t>
            </a:r>
          </a:p>
          <a:p>
            <a:pPr marL="309605" indent="-309605">
              <a:lnSpc>
                <a:spcPct val="83000"/>
              </a:lnSpc>
              <a:spcAft>
                <a:spcPts val="0"/>
              </a:spcAft>
              <a:tabLst>
                <a:tab pos="309605" algn="l"/>
                <a:tab pos="410407" algn="l"/>
                <a:tab pos="826572" algn="l"/>
                <a:tab pos="1241298" algn="l"/>
                <a:tab pos="1656024" algn="l"/>
                <a:tab pos="2069311" algn="l"/>
                <a:tab pos="2485477" algn="l"/>
                <a:tab pos="2900203" algn="l"/>
                <a:tab pos="3314929" algn="l"/>
                <a:tab pos="3726775" algn="l"/>
                <a:tab pos="4144381" algn="l"/>
                <a:tab pos="4559107" algn="l"/>
                <a:tab pos="4973833" algn="l"/>
                <a:tab pos="5385679" algn="l"/>
                <a:tab pos="5803286" algn="l"/>
                <a:tab pos="6218012" algn="l"/>
                <a:tab pos="6629858" algn="l"/>
                <a:tab pos="7044584" algn="l"/>
                <a:tab pos="7462190" algn="l"/>
                <a:tab pos="7876916" algn="l"/>
                <a:tab pos="8288762" algn="l"/>
              </a:tabLst>
              <a:defRPr/>
            </a:pPr>
            <a:r>
              <a:rPr lang="en-US" altLang="en-US" sz="2812" dirty="0"/>
              <a:t>Cities grew very fast; mass migration</a:t>
            </a:r>
          </a:p>
          <a:p>
            <a:pPr marL="309605" indent="-309605">
              <a:lnSpc>
                <a:spcPct val="83000"/>
              </a:lnSpc>
              <a:spcAft>
                <a:spcPts val="0"/>
              </a:spcAft>
              <a:tabLst>
                <a:tab pos="309605" algn="l"/>
                <a:tab pos="410407" algn="l"/>
                <a:tab pos="826572" algn="l"/>
                <a:tab pos="1241298" algn="l"/>
                <a:tab pos="1656024" algn="l"/>
                <a:tab pos="2069311" algn="l"/>
                <a:tab pos="2485477" algn="l"/>
                <a:tab pos="2900203" algn="l"/>
                <a:tab pos="3314929" algn="l"/>
                <a:tab pos="3726775" algn="l"/>
                <a:tab pos="4144381" algn="l"/>
                <a:tab pos="4559107" algn="l"/>
                <a:tab pos="4973833" algn="l"/>
                <a:tab pos="5385679" algn="l"/>
                <a:tab pos="5803286" algn="l"/>
                <a:tab pos="6218012" algn="l"/>
                <a:tab pos="6629858" algn="l"/>
                <a:tab pos="7044584" algn="l"/>
                <a:tab pos="7462190" algn="l"/>
                <a:tab pos="7876916" algn="l"/>
                <a:tab pos="8288762" algn="l"/>
              </a:tabLst>
              <a:defRPr/>
            </a:pPr>
            <a:r>
              <a:rPr lang="en-US" altLang="en-US" sz="2812" dirty="0"/>
              <a:t>Companies choose to build factories in cities because most of the people are there.</a:t>
            </a:r>
          </a:p>
          <a:p>
            <a:pPr marL="309605" indent="-309605">
              <a:lnSpc>
                <a:spcPct val="83000"/>
              </a:lnSpc>
              <a:spcAft>
                <a:spcPts val="0"/>
              </a:spcAft>
              <a:tabLst>
                <a:tab pos="309605" algn="l"/>
                <a:tab pos="410407" algn="l"/>
                <a:tab pos="826572" algn="l"/>
                <a:tab pos="1241298" algn="l"/>
                <a:tab pos="1656024" algn="l"/>
                <a:tab pos="2069311" algn="l"/>
                <a:tab pos="2485477" algn="l"/>
                <a:tab pos="2900203" algn="l"/>
                <a:tab pos="3314929" algn="l"/>
                <a:tab pos="3726775" algn="l"/>
                <a:tab pos="4144381" algn="l"/>
                <a:tab pos="4559107" algn="l"/>
                <a:tab pos="4973833" algn="l"/>
                <a:tab pos="5385679" algn="l"/>
                <a:tab pos="5803286" algn="l"/>
                <a:tab pos="6218012" algn="l"/>
                <a:tab pos="6629858" algn="l"/>
                <a:tab pos="7044584" algn="l"/>
                <a:tab pos="7462190" algn="l"/>
                <a:tab pos="7876916" algn="l"/>
                <a:tab pos="8288762" algn="l"/>
              </a:tabLst>
              <a:defRPr/>
            </a:pPr>
            <a:r>
              <a:rPr lang="en-US" altLang="en-US" sz="2812" dirty="0"/>
              <a:t>City dependent of companies; they served employment.</a:t>
            </a:r>
          </a:p>
          <a:p>
            <a:pPr marL="309605" indent="-309605">
              <a:lnSpc>
                <a:spcPct val="83000"/>
              </a:lnSpc>
              <a:spcAft>
                <a:spcPts val="0"/>
              </a:spcAft>
              <a:tabLst>
                <a:tab pos="309605" algn="l"/>
                <a:tab pos="410407" algn="l"/>
                <a:tab pos="826572" algn="l"/>
                <a:tab pos="1241298" algn="l"/>
                <a:tab pos="1656024" algn="l"/>
                <a:tab pos="2069311" algn="l"/>
                <a:tab pos="2485477" algn="l"/>
                <a:tab pos="2900203" algn="l"/>
                <a:tab pos="3314929" algn="l"/>
                <a:tab pos="3726775" algn="l"/>
                <a:tab pos="4144381" algn="l"/>
                <a:tab pos="4559107" algn="l"/>
                <a:tab pos="4973833" algn="l"/>
                <a:tab pos="5385679" algn="l"/>
                <a:tab pos="5803286" algn="l"/>
                <a:tab pos="6218012" algn="l"/>
                <a:tab pos="6629858" algn="l"/>
                <a:tab pos="7044584" algn="l"/>
                <a:tab pos="7462190" algn="l"/>
                <a:tab pos="7876916" algn="l"/>
                <a:tab pos="8288762" algn="l"/>
              </a:tabLst>
              <a:defRPr/>
            </a:pPr>
            <a:r>
              <a:rPr lang="en-US" altLang="en-US" sz="2812" dirty="0"/>
              <a:t>In and around the cities arose great complexes of industry. </a:t>
            </a:r>
          </a:p>
          <a:p>
            <a:pPr marL="309605" indent="-309605">
              <a:lnSpc>
                <a:spcPct val="83000"/>
              </a:lnSpc>
              <a:spcAft>
                <a:spcPts val="0"/>
              </a:spcAft>
              <a:tabLst>
                <a:tab pos="309605" algn="l"/>
                <a:tab pos="410407" algn="l"/>
                <a:tab pos="826572" algn="l"/>
                <a:tab pos="1241298" algn="l"/>
                <a:tab pos="1656024" algn="l"/>
                <a:tab pos="2069311" algn="l"/>
                <a:tab pos="2485477" algn="l"/>
                <a:tab pos="2900203" algn="l"/>
                <a:tab pos="3314929" algn="l"/>
                <a:tab pos="3726775" algn="l"/>
                <a:tab pos="4144381" algn="l"/>
                <a:tab pos="4559107" algn="l"/>
                <a:tab pos="4973833" algn="l"/>
                <a:tab pos="5385679" algn="l"/>
                <a:tab pos="5803286" algn="l"/>
                <a:tab pos="6218012" algn="l"/>
                <a:tab pos="6629858" algn="l"/>
                <a:tab pos="7044584" algn="l"/>
                <a:tab pos="7462190" algn="l"/>
                <a:tab pos="7876916" algn="l"/>
                <a:tab pos="8288762" algn="l"/>
              </a:tabLst>
              <a:defRPr/>
            </a:pPr>
            <a:endParaRPr lang="en-US" altLang="en-US" sz="2812" dirty="0">
              <a:solidFill>
                <a:srgbClr val="000099"/>
              </a:solidFill>
            </a:endParaRPr>
          </a:p>
        </p:txBody>
      </p:sp>
    </p:spTree>
    <p:extLst>
      <p:ext uri="{BB962C8B-B14F-4D97-AF65-F5344CB8AC3E}">
        <p14:creationId xmlns:p14="http://schemas.microsoft.com/office/powerpoint/2010/main" val="2024815052"/>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9" presetClass="entr" fill="hold" nodeType="clickEffect">
                                  <p:stCondLst>
                                    <p:cond delay="0"/>
                                  </p:stCondLst>
                                  <p:childTnLst>
                                    <p:set>
                                      <p:cBhvr additive="repl">
                                        <p:cTn id="6" dur="1" fill="hold">
                                          <p:stCondLst>
                                            <p:cond delay="0"/>
                                          </p:stCondLst>
                                        </p:cTn>
                                        <p:tgtEl>
                                          <p:spTgt spid="21506"/>
                                        </p:tgtEl>
                                        <p:attrNameLst>
                                          <p:attrName>style.visibility</p:attrName>
                                        </p:attrNameLst>
                                      </p:cBhvr>
                                      <p:to>
                                        <p:strVal val="visible"/>
                                      </p:to>
                                    </p:set>
                                    <p:anim calcmode="lin" valueType="num">
                                      <p:cBhvr additive="repl">
                                        <p:cTn id="7" dur="1000" fill="hold"/>
                                        <p:tgtEl>
                                          <p:spTgt spid="21506"/>
                                        </p:tgtEl>
                                        <p:attrNameLst>
                                          <p:attrName>ppt_x</p:attrName>
                                        </p:attrNameLst>
                                      </p:cBhvr>
                                      <p:tavLst>
                                        <p:tav tm="100000">
                                          <p:val>
                                            <p:strVal val="#ppt_x-.2"/>
                                          </p:val>
                                        </p:tav>
                                        <p:tav>
                                          <p:val>
                                            <p:strVal val="#ppt_x"/>
                                          </p:val>
                                        </p:tav>
                                      </p:tavLst>
                                    </p:anim>
                                    <p:anim calcmode="lin" valueType="num">
                                      <p:cBhvr additive="repl">
                                        <p:cTn id="8" dur="1000" fill="hold"/>
                                        <p:tgtEl>
                                          <p:spTgt spid="21506"/>
                                        </p:tgtEl>
                                        <p:attrNameLst>
                                          <p:attrName>ppt_y</p:attrName>
                                        </p:attrNameLst>
                                      </p:cBhvr>
                                      <p:tavLst>
                                        <p:tav tm="100000">
                                          <p:val>
                                            <p:strVal val="#ppt_y"/>
                                          </p:val>
                                        </p:tav>
                                        <p:tav>
                                          <p:val>
                                            <p:strVal val="#ppt_y"/>
                                          </p:val>
                                        </p:tav>
                                      </p:tavLst>
                                    </p:anim>
                                    <p:animEffect transition="in" filter="wipe(right)">
                                      <p:cBhvr additive="repl">
                                        <p:cTn id="9" dur="1000"/>
                                        <p:tgtEl>
                                          <p:spTgt spid="21506"/>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29" presetClass="entr" fill="hold" nodeType="clickEffect">
                                  <p:stCondLst>
                                    <p:cond delay="0"/>
                                  </p:stCondLst>
                                  <p:childTnLst>
                                    <p:set>
                                      <p:cBhvr additive="repl">
                                        <p:cTn id="13" dur="1" fill="hold">
                                          <p:stCondLst>
                                            <p:cond delay="0"/>
                                          </p:stCondLst>
                                        </p:cTn>
                                        <p:tgtEl>
                                          <p:spTgt spid="21507">
                                            <p:txEl>
                                              <p:pRg st="0" end="0"/>
                                            </p:txEl>
                                          </p:spTgt>
                                        </p:tgtEl>
                                        <p:attrNameLst>
                                          <p:attrName>style.visibility</p:attrName>
                                        </p:attrNameLst>
                                      </p:cBhvr>
                                      <p:to>
                                        <p:strVal val="visible"/>
                                      </p:to>
                                    </p:set>
                                    <p:anim calcmode="lin" valueType="num">
                                      <p:cBhvr additive="repl">
                                        <p:cTn id="14" dur="1000" fill="hold"/>
                                        <p:tgtEl>
                                          <p:spTgt spid="21507">
                                            <p:txEl>
                                              <p:pRg st="0" end="0"/>
                                            </p:txEl>
                                          </p:spTgt>
                                        </p:tgtEl>
                                        <p:attrNameLst>
                                          <p:attrName>ppt_x</p:attrName>
                                        </p:attrNameLst>
                                      </p:cBhvr>
                                      <p:tavLst>
                                        <p:tav tm="100000">
                                          <p:val>
                                            <p:strVal val="#ppt_x-.2"/>
                                          </p:val>
                                        </p:tav>
                                        <p:tav>
                                          <p:val>
                                            <p:strVal val="#ppt_x"/>
                                          </p:val>
                                        </p:tav>
                                      </p:tavLst>
                                    </p:anim>
                                    <p:anim calcmode="lin" valueType="num">
                                      <p:cBhvr additive="repl">
                                        <p:cTn id="15" dur="1000" fill="hold"/>
                                        <p:tgtEl>
                                          <p:spTgt spid="21507">
                                            <p:txEl>
                                              <p:pRg st="0" end="0"/>
                                            </p:txEl>
                                          </p:spTgt>
                                        </p:tgtEl>
                                        <p:attrNameLst>
                                          <p:attrName>ppt_y</p:attrName>
                                        </p:attrNameLst>
                                      </p:cBhvr>
                                      <p:tavLst>
                                        <p:tav tm="100000">
                                          <p:val>
                                            <p:strVal val="#ppt_y"/>
                                          </p:val>
                                        </p:tav>
                                        <p:tav>
                                          <p:val>
                                            <p:strVal val="#ppt_y"/>
                                          </p:val>
                                        </p:tav>
                                      </p:tavLst>
                                    </p:anim>
                                    <p:animEffect transition="in" filter="wipe(right)">
                                      <p:cBhvr additive="repl">
                                        <p:cTn id="16" dur="1000"/>
                                        <p:tgtEl>
                                          <p:spTgt spid="21507">
                                            <p:txEl>
                                              <p:pRg st="0" end="0"/>
                                            </p:txEl>
                                          </p:spTgt>
                                        </p:tgtEl>
                                      </p:cBhvr>
                                    </p:animEffect>
                                  </p:childTnLst>
                                </p:cTn>
                              </p:par>
                            </p:childTnLst>
                          </p:cTn>
                        </p:par>
                        <p:par>
                          <p:cTn id="17" fill="hold" nodeType="afterGroup">
                            <p:stCondLst>
                              <p:cond delay="1000"/>
                            </p:stCondLst>
                            <p:childTnLst>
                              <p:par>
                                <p:cTn id="18" presetID="29" presetClass="entr" fill="hold" nodeType="afterEffect">
                                  <p:stCondLst>
                                    <p:cond delay="0"/>
                                  </p:stCondLst>
                                  <p:childTnLst>
                                    <p:set>
                                      <p:cBhvr additive="repl">
                                        <p:cTn id="19" dur="1" fill="hold">
                                          <p:stCondLst>
                                            <p:cond delay="0"/>
                                          </p:stCondLst>
                                        </p:cTn>
                                        <p:tgtEl>
                                          <p:spTgt spid="21507">
                                            <p:txEl>
                                              <p:pRg st="1" end="1"/>
                                            </p:txEl>
                                          </p:spTgt>
                                        </p:tgtEl>
                                        <p:attrNameLst>
                                          <p:attrName>style.visibility</p:attrName>
                                        </p:attrNameLst>
                                      </p:cBhvr>
                                      <p:to>
                                        <p:strVal val="visible"/>
                                      </p:to>
                                    </p:set>
                                    <p:anim calcmode="lin" valueType="num">
                                      <p:cBhvr additive="repl">
                                        <p:cTn id="20" dur="1000" fill="hold"/>
                                        <p:tgtEl>
                                          <p:spTgt spid="21507">
                                            <p:txEl>
                                              <p:pRg st="1" end="1"/>
                                            </p:txEl>
                                          </p:spTgt>
                                        </p:tgtEl>
                                        <p:attrNameLst>
                                          <p:attrName>ppt_x</p:attrName>
                                        </p:attrNameLst>
                                      </p:cBhvr>
                                      <p:tavLst>
                                        <p:tav tm="100000">
                                          <p:val>
                                            <p:strVal val="#ppt_x-.2"/>
                                          </p:val>
                                        </p:tav>
                                        <p:tav>
                                          <p:val>
                                            <p:strVal val="#ppt_x"/>
                                          </p:val>
                                        </p:tav>
                                      </p:tavLst>
                                    </p:anim>
                                    <p:anim calcmode="lin" valueType="num">
                                      <p:cBhvr additive="repl">
                                        <p:cTn id="21" dur="1000" fill="hold"/>
                                        <p:tgtEl>
                                          <p:spTgt spid="21507">
                                            <p:txEl>
                                              <p:pRg st="1" end="1"/>
                                            </p:txEl>
                                          </p:spTgt>
                                        </p:tgtEl>
                                        <p:attrNameLst>
                                          <p:attrName>ppt_y</p:attrName>
                                        </p:attrNameLst>
                                      </p:cBhvr>
                                      <p:tavLst>
                                        <p:tav tm="100000">
                                          <p:val>
                                            <p:strVal val="#ppt_y"/>
                                          </p:val>
                                        </p:tav>
                                        <p:tav>
                                          <p:val>
                                            <p:strVal val="#ppt_y"/>
                                          </p:val>
                                        </p:tav>
                                      </p:tavLst>
                                    </p:anim>
                                    <p:animEffect transition="in" filter="wipe(right)">
                                      <p:cBhvr additive="repl">
                                        <p:cTn id="22" dur="1000"/>
                                        <p:tgtEl>
                                          <p:spTgt spid="21507">
                                            <p:txEl>
                                              <p:pRg st="1" end="1"/>
                                            </p:txEl>
                                          </p:spTgt>
                                        </p:tgtEl>
                                      </p:cBhvr>
                                    </p:animEffect>
                                  </p:childTnLst>
                                </p:cTn>
                              </p:par>
                            </p:childTnLst>
                          </p:cTn>
                        </p:par>
                        <p:par>
                          <p:cTn id="23" fill="hold" nodeType="afterGroup">
                            <p:stCondLst>
                              <p:cond delay="2000"/>
                            </p:stCondLst>
                            <p:childTnLst>
                              <p:par>
                                <p:cTn id="24" presetID="29" presetClass="entr" fill="hold" nodeType="afterEffect">
                                  <p:stCondLst>
                                    <p:cond delay="0"/>
                                  </p:stCondLst>
                                  <p:childTnLst>
                                    <p:set>
                                      <p:cBhvr additive="repl">
                                        <p:cTn id="25" dur="1" fill="hold">
                                          <p:stCondLst>
                                            <p:cond delay="0"/>
                                          </p:stCondLst>
                                        </p:cTn>
                                        <p:tgtEl>
                                          <p:spTgt spid="21507">
                                            <p:txEl>
                                              <p:pRg st="2" end="2"/>
                                            </p:txEl>
                                          </p:spTgt>
                                        </p:tgtEl>
                                        <p:attrNameLst>
                                          <p:attrName>style.visibility</p:attrName>
                                        </p:attrNameLst>
                                      </p:cBhvr>
                                      <p:to>
                                        <p:strVal val="visible"/>
                                      </p:to>
                                    </p:set>
                                    <p:anim calcmode="lin" valueType="num">
                                      <p:cBhvr additive="repl">
                                        <p:cTn id="26" dur="1000" fill="hold"/>
                                        <p:tgtEl>
                                          <p:spTgt spid="21507">
                                            <p:txEl>
                                              <p:pRg st="2" end="2"/>
                                            </p:txEl>
                                          </p:spTgt>
                                        </p:tgtEl>
                                        <p:attrNameLst>
                                          <p:attrName>ppt_x</p:attrName>
                                        </p:attrNameLst>
                                      </p:cBhvr>
                                      <p:tavLst>
                                        <p:tav tm="100000">
                                          <p:val>
                                            <p:strVal val="#ppt_x-.2"/>
                                          </p:val>
                                        </p:tav>
                                        <p:tav>
                                          <p:val>
                                            <p:strVal val="#ppt_x"/>
                                          </p:val>
                                        </p:tav>
                                      </p:tavLst>
                                    </p:anim>
                                    <p:anim calcmode="lin" valueType="num">
                                      <p:cBhvr additive="repl">
                                        <p:cTn id="27" dur="1000" fill="hold"/>
                                        <p:tgtEl>
                                          <p:spTgt spid="21507">
                                            <p:txEl>
                                              <p:pRg st="2" end="2"/>
                                            </p:txEl>
                                          </p:spTgt>
                                        </p:tgtEl>
                                        <p:attrNameLst>
                                          <p:attrName>ppt_y</p:attrName>
                                        </p:attrNameLst>
                                      </p:cBhvr>
                                      <p:tavLst>
                                        <p:tav tm="100000">
                                          <p:val>
                                            <p:strVal val="#ppt_y"/>
                                          </p:val>
                                        </p:tav>
                                        <p:tav>
                                          <p:val>
                                            <p:strVal val="#ppt_y"/>
                                          </p:val>
                                        </p:tav>
                                      </p:tavLst>
                                    </p:anim>
                                    <p:animEffect transition="in" filter="wipe(right)">
                                      <p:cBhvr additive="repl">
                                        <p:cTn id="28" dur="1000"/>
                                        <p:tgtEl>
                                          <p:spTgt spid="21507">
                                            <p:txEl>
                                              <p:pRg st="2" end="2"/>
                                            </p:txEl>
                                          </p:spTgt>
                                        </p:tgtEl>
                                      </p:cBhvr>
                                    </p:animEffect>
                                  </p:childTnLst>
                                </p:cTn>
                              </p:par>
                            </p:childTnLst>
                          </p:cTn>
                        </p:par>
                        <p:par>
                          <p:cTn id="29" fill="hold" nodeType="afterGroup">
                            <p:stCondLst>
                              <p:cond delay="3000"/>
                            </p:stCondLst>
                            <p:childTnLst>
                              <p:par>
                                <p:cTn id="30" presetID="29" presetClass="entr" fill="hold" nodeType="afterEffect">
                                  <p:stCondLst>
                                    <p:cond delay="0"/>
                                  </p:stCondLst>
                                  <p:childTnLst>
                                    <p:set>
                                      <p:cBhvr additive="repl">
                                        <p:cTn id="31" dur="1" fill="hold">
                                          <p:stCondLst>
                                            <p:cond delay="0"/>
                                          </p:stCondLst>
                                        </p:cTn>
                                        <p:tgtEl>
                                          <p:spTgt spid="21507">
                                            <p:txEl>
                                              <p:pRg st="3" end="3"/>
                                            </p:txEl>
                                          </p:spTgt>
                                        </p:tgtEl>
                                        <p:attrNameLst>
                                          <p:attrName>style.visibility</p:attrName>
                                        </p:attrNameLst>
                                      </p:cBhvr>
                                      <p:to>
                                        <p:strVal val="visible"/>
                                      </p:to>
                                    </p:set>
                                    <p:anim calcmode="lin" valueType="num">
                                      <p:cBhvr additive="repl">
                                        <p:cTn id="32" dur="1000" fill="hold"/>
                                        <p:tgtEl>
                                          <p:spTgt spid="21507">
                                            <p:txEl>
                                              <p:pRg st="3" end="3"/>
                                            </p:txEl>
                                          </p:spTgt>
                                        </p:tgtEl>
                                        <p:attrNameLst>
                                          <p:attrName>ppt_x</p:attrName>
                                        </p:attrNameLst>
                                      </p:cBhvr>
                                      <p:tavLst>
                                        <p:tav tm="100000">
                                          <p:val>
                                            <p:strVal val="#ppt_x-.2"/>
                                          </p:val>
                                        </p:tav>
                                        <p:tav>
                                          <p:val>
                                            <p:strVal val="#ppt_x"/>
                                          </p:val>
                                        </p:tav>
                                      </p:tavLst>
                                    </p:anim>
                                    <p:anim calcmode="lin" valueType="num">
                                      <p:cBhvr additive="repl">
                                        <p:cTn id="33" dur="1000" fill="hold"/>
                                        <p:tgtEl>
                                          <p:spTgt spid="21507">
                                            <p:txEl>
                                              <p:pRg st="3" end="3"/>
                                            </p:txEl>
                                          </p:spTgt>
                                        </p:tgtEl>
                                        <p:attrNameLst>
                                          <p:attrName>ppt_y</p:attrName>
                                        </p:attrNameLst>
                                      </p:cBhvr>
                                      <p:tavLst>
                                        <p:tav tm="100000">
                                          <p:val>
                                            <p:strVal val="#ppt_y"/>
                                          </p:val>
                                        </p:tav>
                                        <p:tav>
                                          <p:val>
                                            <p:strVal val="#ppt_y"/>
                                          </p:val>
                                        </p:tav>
                                      </p:tavLst>
                                    </p:anim>
                                    <p:animEffect transition="in" filter="wipe(right)">
                                      <p:cBhvr additive="repl">
                                        <p:cTn id="34" dur="1000"/>
                                        <p:tgtEl>
                                          <p:spTgt spid="21507">
                                            <p:txEl>
                                              <p:pRg st="3" end="3"/>
                                            </p:txEl>
                                          </p:spTgt>
                                        </p:tgtEl>
                                      </p:cBhvr>
                                    </p:animEffect>
                                  </p:childTnLst>
                                </p:cTn>
                              </p:par>
                            </p:childTnLst>
                          </p:cTn>
                        </p:par>
                        <p:par>
                          <p:cTn id="35" fill="hold" nodeType="afterGroup">
                            <p:stCondLst>
                              <p:cond delay="4000"/>
                            </p:stCondLst>
                            <p:childTnLst>
                              <p:par>
                                <p:cTn id="36" presetID="29" presetClass="entr" fill="hold" nodeType="afterEffect">
                                  <p:stCondLst>
                                    <p:cond delay="0"/>
                                  </p:stCondLst>
                                  <p:childTnLst>
                                    <p:set>
                                      <p:cBhvr additive="repl">
                                        <p:cTn id="37" dur="1" fill="hold">
                                          <p:stCondLst>
                                            <p:cond delay="0"/>
                                          </p:stCondLst>
                                        </p:cTn>
                                        <p:tgtEl>
                                          <p:spTgt spid="21507">
                                            <p:txEl>
                                              <p:pRg st="4" end="4"/>
                                            </p:txEl>
                                          </p:spTgt>
                                        </p:tgtEl>
                                        <p:attrNameLst>
                                          <p:attrName>style.visibility</p:attrName>
                                        </p:attrNameLst>
                                      </p:cBhvr>
                                      <p:to>
                                        <p:strVal val="visible"/>
                                      </p:to>
                                    </p:set>
                                    <p:anim calcmode="lin" valueType="num">
                                      <p:cBhvr additive="repl">
                                        <p:cTn id="38" dur="1000" fill="hold"/>
                                        <p:tgtEl>
                                          <p:spTgt spid="21507">
                                            <p:txEl>
                                              <p:pRg st="4" end="4"/>
                                            </p:txEl>
                                          </p:spTgt>
                                        </p:tgtEl>
                                        <p:attrNameLst>
                                          <p:attrName>ppt_x</p:attrName>
                                        </p:attrNameLst>
                                      </p:cBhvr>
                                      <p:tavLst>
                                        <p:tav tm="100000">
                                          <p:val>
                                            <p:strVal val="#ppt_x-.2"/>
                                          </p:val>
                                        </p:tav>
                                        <p:tav>
                                          <p:val>
                                            <p:strVal val="#ppt_x"/>
                                          </p:val>
                                        </p:tav>
                                      </p:tavLst>
                                    </p:anim>
                                    <p:anim calcmode="lin" valueType="num">
                                      <p:cBhvr additive="repl">
                                        <p:cTn id="39" dur="1000" fill="hold"/>
                                        <p:tgtEl>
                                          <p:spTgt spid="21507">
                                            <p:txEl>
                                              <p:pRg st="4" end="4"/>
                                            </p:txEl>
                                          </p:spTgt>
                                        </p:tgtEl>
                                        <p:attrNameLst>
                                          <p:attrName>ppt_y</p:attrName>
                                        </p:attrNameLst>
                                      </p:cBhvr>
                                      <p:tavLst>
                                        <p:tav tm="100000">
                                          <p:val>
                                            <p:strVal val="#ppt_y"/>
                                          </p:val>
                                        </p:tav>
                                        <p:tav>
                                          <p:val>
                                            <p:strVal val="#ppt_y"/>
                                          </p:val>
                                        </p:tav>
                                      </p:tavLst>
                                    </p:anim>
                                    <p:animEffect transition="in" filter="wipe(right)">
                                      <p:cBhvr additive="repl">
                                        <p:cTn id="40" dur="1000"/>
                                        <p:tgtEl>
                                          <p:spTgt spid="215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2"/>
          <p:cNvSpPr>
            <a:spLocks noGrp="1"/>
          </p:cNvSpPr>
          <p:nvPr>
            <p:ph type="title"/>
          </p:nvPr>
        </p:nvSpPr>
        <p:spPr/>
        <p:txBody>
          <a:bodyPr/>
          <a:lstStyle/>
          <a:p>
            <a:pPr>
              <a:defRPr/>
            </a:pPr>
            <a:r>
              <a:rPr lang="en-GB" altLang="en-US" smtClean="0">
                <a:solidFill>
                  <a:schemeClr val="tx1">
                    <a:lumMod val="75000"/>
                    <a:lumOff val="25000"/>
                  </a:schemeClr>
                </a:solidFill>
              </a:rPr>
              <a:t>Craft to mass production</a:t>
            </a:r>
          </a:p>
        </p:txBody>
      </p:sp>
      <p:sp>
        <p:nvSpPr>
          <p:cNvPr id="57347" name="Content Placeholder 3"/>
          <p:cNvSpPr>
            <a:spLocks noGrp="1"/>
          </p:cNvSpPr>
          <p:nvPr>
            <p:ph idx="1"/>
          </p:nvPr>
        </p:nvSpPr>
        <p:spPr/>
        <p:txBody>
          <a:bodyPr rtlCol="0">
            <a:normAutofit/>
          </a:bodyPr>
          <a:lstStyle/>
          <a:p>
            <a:pPr>
              <a:spcAft>
                <a:spcPts val="0"/>
              </a:spcAft>
              <a:defRPr/>
            </a:pPr>
            <a:r>
              <a:rPr lang="en-GB" altLang="en-US" sz="2800" dirty="0"/>
              <a:t>Helped to create the market as we know it, based on economies of scale and scope, and gave rise to giant organisations built upon functional specialisation and minute divisions of labour</a:t>
            </a:r>
          </a:p>
          <a:p>
            <a:pPr>
              <a:spcAft>
                <a:spcPts val="0"/>
              </a:spcAft>
              <a:defRPr/>
            </a:pPr>
            <a:r>
              <a:rPr lang="en-GB" altLang="en-US" sz="2800" dirty="0"/>
              <a:t>Economies of scale were produced by spreading fixed expenses, especially investments in plant and equipment and the organisation of production lines, over larger volumes of output, thereby reducing unit costs. </a:t>
            </a:r>
          </a:p>
        </p:txBody>
      </p:sp>
    </p:spTree>
    <p:extLst>
      <p:ext uri="{BB962C8B-B14F-4D97-AF65-F5344CB8AC3E}">
        <p14:creationId xmlns:p14="http://schemas.microsoft.com/office/powerpoint/2010/main" val="373683747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51203" name="Content Placeholder 2"/>
          <p:cNvSpPr>
            <a:spLocks noGrp="1"/>
          </p:cNvSpPr>
          <p:nvPr>
            <p:ph idx="1"/>
          </p:nvPr>
        </p:nvSpPr>
        <p:spPr>
          <a:xfrm>
            <a:off x="1828800" y="1981200"/>
            <a:ext cx="8534400" cy="4114800"/>
          </a:xfrm>
        </p:spPr>
        <p:txBody>
          <a:bodyPr rtlCol="0">
            <a:normAutofit fontScale="92500" lnSpcReduction="10000"/>
          </a:bodyPr>
          <a:lstStyle/>
          <a:p>
            <a:pPr>
              <a:spcAft>
                <a:spcPts val="0"/>
              </a:spcAft>
              <a:defRPr/>
            </a:pPr>
            <a:r>
              <a:rPr lang="en-GB" altLang="en-US" sz="2800"/>
              <a:t>Economies of scope were produced by exploiting the division of labour -- sequentially combining specialized functional units, especially overheads such as reporting, accounting, personnel, purchasing, or quality assurance, in ways so that it was less costly to produce several products than a single specialized one. </a:t>
            </a:r>
          </a:p>
          <a:p>
            <a:pPr>
              <a:spcAft>
                <a:spcPts val="0"/>
              </a:spcAft>
              <a:defRPr/>
            </a:pPr>
            <a:r>
              <a:rPr lang="en-GB" altLang="en-US" sz="2800"/>
              <a:t>It also engendered a variety of public policies, and governance mechanisms intended to mitigate the failures of the market, and to reform modern industrial arrangements and practices (Polanyi, 1944).</a:t>
            </a:r>
          </a:p>
          <a:p>
            <a:pPr>
              <a:spcAft>
                <a:spcPts val="0"/>
              </a:spcAft>
              <a:defRPr/>
            </a:pPr>
            <a:endParaRPr lang="en-GB" altLang="en-US" sz="2800"/>
          </a:p>
        </p:txBody>
      </p:sp>
    </p:spTree>
    <p:extLst>
      <p:ext uri="{BB962C8B-B14F-4D97-AF65-F5344CB8AC3E}">
        <p14:creationId xmlns:p14="http://schemas.microsoft.com/office/powerpoint/2010/main" val="182740117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GB" altLang="en-US" smtClean="0">
                <a:solidFill>
                  <a:schemeClr val="tx1">
                    <a:lumMod val="75000"/>
                    <a:lumOff val="25000"/>
                  </a:schemeClr>
                </a:solidFill>
              </a:rPr>
              <a:t>Standardisation</a:t>
            </a:r>
          </a:p>
        </p:txBody>
      </p:sp>
      <p:sp>
        <p:nvSpPr>
          <p:cNvPr id="107523" name="Content Placeholder 2"/>
          <p:cNvSpPr>
            <a:spLocks noGrp="1"/>
          </p:cNvSpPr>
          <p:nvPr>
            <p:ph idx="1"/>
          </p:nvPr>
        </p:nvSpPr>
        <p:spPr/>
        <p:txBody>
          <a:bodyPr/>
          <a:lstStyle/>
          <a:p>
            <a:pPr eaLnBrk="1" hangingPunct="1"/>
            <a:r>
              <a:rPr lang="en-GB" altLang="en-US" smtClean="0"/>
              <a:t>Ford's main contributions to mass production/consumption were in the realm of process engineering. The the hallmark of his system was standardisation -- standardized components, standardized manufacturing processes, and a simple, easy to manufacture (and repair) standard product. </a:t>
            </a:r>
          </a:p>
          <a:p>
            <a:pPr eaLnBrk="1" hangingPunct="1"/>
            <a:endParaRPr lang="en-GB" altLang="en-US" smtClean="0"/>
          </a:p>
        </p:txBody>
      </p:sp>
    </p:spTree>
    <p:extLst>
      <p:ext uri="{BB962C8B-B14F-4D97-AF65-F5344CB8AC3E}">
        <p14:creationId xmlns:p14="http://schemas.microsoft.com/office/powerpoint/2010/main" val="133758179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08547" name="Content Placeholder 2"/>
          <p:cNvSpPr>
            <a:spLocks noGrp="1"/>
          </p:cNvSpPr>
          <p:nvPr>
            <p:ph idx="1"/>
          </p:nvPr>
        </p:nvSpPr>
        <p:spPr/>
        <p:txBody>
          <a:bodyPr/>
          <a:lstStyle/>
          <a:p>
            <a:pPr eaLnBrk="1" hangingPunct="1"/>
            <a:r>
              <a:rPr lang="en-GB" altLang="en-US" smtClean="0"/>
              <a:t>Standardisation required nearly perfect interchangeability of parts. To achieve interchangeability, Ford exploited advances in machine tools and gauging systems. These innovations made possible the moving, or continuous, assembly line, in which each assembler performed a single, repetitive task. </a:t>
            </a:r>
          </a:p>
        </p:txBody>
      </p:sp>
    </p:spTree>
    <p:extLst>
      <p:ext uri="{BB962C8B-B14F-4D97-AF65-F5344CB8AC3E}">
        <p14:creationId xmlns:p14="http://schemas.microsoft.com/office/powerpoint/2010/main" val="129871565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54275" name="Content Placeholder 2"/>
          <p:cNvSpPr>
            <a:spLocks noGrp="1"/>
          </p:cNvSpPr>
          <p:nvPr>
            <p:ph idx="1"/>
          </p:nvPr>
        </p:nvSpPr>
        <p:spPr/>
        <p:txBody>
          <a:bodyPr rtlCol="0">
            <a:normAutofit fontScale="92500" lnSpcReduction="10000"/>
          </a:bodyPr>
          <a:lstStyle/>
          <a:p>
            <a:pPr>
              <a:spcAft>
                <a:spcPts val="0"/>
              </a:spcAft>
              <a:defRPr/>
            </a:pPr>
            <a:r>
              <a:rPr lang="en-GB" altLang="en-US" sz="2800"/>
              <a:t>Machines that were previously arrayed about a central power source could now be placed on the assembly line, thereby dramatically increasing throughput (David, 1990). </a:t>
            </a:r>
          </a:p>
          <a:p>
            <a:pPr>
              <a:spcAft>
                <a:spcPts val="0"/>
              </a:spcAft>
              <a:defRPr/>
            </a:pPr>
            <a:r>
              <a:rPr lang="en-GB" altLang="en-US" sz="2800"/>
              <a:t>The moving assembly line increased labour productivity tenfold and price cuts - from $780 in 1910 to $360 in 1914 (Hounshell, 1984; Abernathy, 1978)). </a:t>
            </a:r>
          </a:p>
          <a:p>
            <a:pPr>
              <a:spcAft>
                <a:spcPts val="0"/>
              </a:spcAft>
              <a:defRPr/>
            </a:pPr>
            <a:r>
              <a:rPr lang="en-GB" altLang="en-US" sz="2800"/>
              <a:t>Fordize: "to standardize a product and manufacture it by mass means at a price so low that the common man can afford to buy it."</a:t>
            </a:r>
          </a:p>
        </p:txBody>
      </p:sp>
    </p:spTree>
    <p:extLst>
      <p:ext uri="{BB962C8B-B14F-4D97-AF65-F5344CB8AC3E}">
        <p14:creationId xmlns:p14="http://schemas.microsoft.com/office/powerpoint/2010/main" val="327585433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a:defRPr/>
            </a:pPr>
            <a:r>
              <a:rPr lang="en-GB" altLang="en-US" smtClean="0">
                <a:solidFill>
                  <a:schemeClr val="tx1">
                    <a:lumMod val="75000"/>
                    <a:lumOff val="25000"/>
                  </a:schemeClr>
                </a:solidFill>
              </a:rPr>
              <a:t>Vertical Integration</a:t>
            </a:r>
          </a:p>
        </p:txBody>
      </p:sp>
      <p:sp>
        <p:nvSpPr>
          <p:cNvPr id="62467" name="Content Placeholder 2"/>
          <p:cNvSpPr>
            <a:spLocks noGrp="1"/>
          </p:cNvSpPr>
          <p:nvPr>
            <p:ph idx="1"/>
          </p:nvPr>
        </p:nvSpPr>
        <p:spPr/>
        <p:txBody>
          <a:bodyPr rtlCol="0">
            <a:normAutofit/>
          </a:bodyPr>
          <a:lstStyle/>
          <a:p>
            <a:pPr>
              <a:spcAft>
                <a:spcPts val="0"/>
              </a:spcAft>
              <a:defRPr/>
            </a:pPr>
            <a:r>
              <a:rPr lang="en-GB" altLang="en-US" sz="2800"/>
              <a:t>Ford ultimately made everything he needed for his cars from the raw materials on up. Ford vertically integrated for two reasons. First, he had perfected mass production techniques and could achieve substantial economies by doing everything himself. </a:t>
            </a:r>
          </a:p>
          <a:p>
            <a:pPr>
              <a:spcAft>
                <a:spcPts val="0"/>
              </a:spcAft>
              <a:defRPr/>
            </a:pPr>
            <a:r>
              <a:rPr lang="en-GB" altLang="en-US" sz="2800"/>
              <a:t>Second, direct supervision could more efficiently coordinate the flow of raw materials and components through the production process than arms-length relationships (Chandler 1977). </a:t>
            </a:r>
          </a:p>
        </p:txBody>
      </p:sp>
    </p:spTree>
    <p:extLst>
      <p:ext uri="{BB962C8B-B14F-4D97-AF65-F5344CB8AC3E}">
        <p14:creationId xmlns:p14="http://schemas.microsoft.com/office/powerpoint/2010/main" val="402371467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3" name="Content Placeholder 2"/>
          <p:cNvSpPr>
            <a:spLocks noGrp="1"/>
          </p:cNvSpPr>
          <p:nvPr>
            <p:ph idx="1"/>
          </p:nvPr>
        </p:nvSpPr>
        <p:spPr/>
        <p:txBody>
          <a:bodyPr rtlCol="0">
            <a:normAutofit/>
          </a:bodyPr>
          <a:lstStyle/>
          <a:p>
            <a:pPr>
              <a:spcAft>
                <a:spcPts val="0"/>
              </a:spcAft>
              <a:defRPr/>
            </a:pPr>
            <a:r>
              <a:rPr lang="en-GB" dirty="0" smtClean="0">
                <a:solidFill>
                  <a:schemeClr val="tx1">
                    <a:lumMod val="75000"/>
                    <a:lumOff val="25000"/>
                  </a:schemeClr>
                </a:solidFill>
              </a:rPr>
              <a:t>Of course, total vertical integration required the organisation of huge numbers of activities and employees. Workers, staff specialists, and middle managers had to be recruited, sorted out, and fitted into a hierarchical scheme.</a:t>
            </a:r>
          </a:p>
          <a:p>
            <a:pPr marL="0" indent="0">
              <a:spcAft>
                <a:spcPts val="0"/>
              </a:spcAft>
              <a:buNone/>
              <a:defRPr/>
            </a:pPr>
            <a:endParaRPr lang="en-GB" dirty="0">
              <a:solidFill>
                <a:schemeClr val="tx1">
                  <a:lumMod val="75000"/>
                  <a:lumOff val="25000"/>
                </a:schemeClr>
              </a:solidFill>
            </a:endParaRPr>
          </a:p>
        </p:txBody>
      </p:sp>
    </p:spTree>
    <p:extLst>
      <p:ext uri="{BB962C8B-B14F-4D97-AF65-F5344CB8AC3E}">
        <p14:creationId xmlns:p14="http://schemas.microsoft.com/office/powerpoint/2010/main" val="228870356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lstStyle/>
          <a:p>
            <a:pPr>
              <a:defRPr/>
            </a:pPr>
            <a:r>
              <a:rPr lang="en-GB" altLang="en-US" smtClean="0">
                <a:solidFill>
                  <a:schemeClr val="tx1">
                    <a:lumMod val="75000"/>
                    <a:lumOff val="25000"/>
                  </a:schemeClr>
                </a:solidFill>
              </a:rPr>
              <a:t>Bureaucracy</a:t>
            </a:r>
          </a:p>
        </p:txBody>
      </p:sp>
      <p:sp>
        <p:nvSpPr>
          <p:cNvPr id="112643" name="Content Placeholder 2"/>
          <p:cNvSpPr>
            <a:spLocks noGrp="1"/>
          </p:cNvSpPr>
          <p:nvPr>
            <p:ph idx="1"/>
          </p:nvPr>
        </p:nvSpPr>
        <p:spPr/>
        <p:txBody>
          <a:bodyPr/>
          <a:lstStyle/>
          <a:p>
            <a:pPr eaLnBrk="1" hangingPunct="1"/>
            <a:r>
              <a:rPr lang="en-GB" altLang="en-US" smtClean="0"/>
              <a:t>The model for Ford's administrative system was Bureaucracy including detailed centralized materials requirements and logistical planning, control by rules, standard operating procedures, and the merit principle, functional administrative design, decomposition of tasks to their simplest components, and sequential processing. </a:t>
            </a:r>
          </a:p>
        </p:txBody>
      </p:sp>
    </p:spTree>
    <p:extLst>
      <p:ext uri="{BB962C8B-B14F-4D97-AF65-F5344CB8AC3E}">
        <p14:creationId xmlns:p14="http://schemas.microsoft.com/office/powerpoint/2010/main" val="155152526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13667" name="Content Placeholder 2"/>
          <p:cNvSpPr>
            <a:spLocks noGrp="1"/>
          </p:cNvSpPr>
          <p:nvPr>
            <p:ph idx="1"/>
          </p:nvPr>
        </p:nvSpPr>
        <p:spPr/>
        <p:txBody>
          <a:bodyPr/>
          <a:lstStyle/>
          <a:p>
            <a:pPr eaLnBrk="1" hangingPunct="1"/>
            <a:r>
              <a:rPr lang="en-GB" altLang="en-US" smtClean="0"/>
              <a:t>Bureaucracy was copied by forward looking contemporary organisations and in a majority of cases these organisations out performed the market.</a:t>
            </a:r>
          </a:p>
          <a:p>
            <a:pPr eaLnBrk="1" hangingPunct="1"/>
            <a:endParaRPr lang="en-GB" altLang="en-US" smtClean="0"/>
          </a:p>
        </p:txBody>
      </p:sp>
    </p:spTree>
    <p:extLst>
      <p:ext uri="{BB962C8B-B14F-4D97-AF65-F5344CB8AC3E}">
        <p14:creationId xmlns:p14="http://schemas.microsoft.com/office/powerpoint/2010/main" val="249908336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14691" name="Content Placeholder 2"/>
          <p:cNvSpPr>
            <a:spLocks noGrp="1"/>
          </p:cNvSpPr>
          <p:nvPr>
            <p:ph idx="1"/>
          </p:nvPr>
        </p:nvSpPr>
        <p:spPr/>
        <p:txBody>
          <a:bodyPr/>
          <a:lstStyle/>
          <a:p>
            <a:pPr eaLnBrk="1" hangingPunct="1"/>
            <a:r>
              <a:rPr lang="en-GB" altLang="en-US" smtClean="0"/>
              <a:t>Bureaucracy could make large, complex organisations efficient</a:t>
            </a:r>
          </a:p>
          <a:p>
            <a:pPr eaLnBrk="1" hangingPunct="1"/>
            <a:r>
              <a:rPr lang="en-GB" altLang="en-US" smtClean="0"/>
              <a:t>Only very large organisations afford to devote substantial amounts of resources to gathering and processing quantities of data for top management to use to coordinate activities and allocate resources. Hence, for a long time it seemed that bigger organisations were necessarily better. </a:t>
            </a:r>
          </a:p>
        </p:txBody>
      </p:sp>
    </p:spTree>
    <p:extLst>
      <p:ext uri="{BB962C8B-B14F-4D97-AF65-F5344CB8AC3E}">
        <p14:creationId xmlns:p14="http://schemas.microsoft.com/office/powerpoint/2010/main" val="235320470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15715" name="Content Placeholder 2"/>
          <p:cNvSpPr>
            <a:spLocks noGrp="1"/>
          </p:cNvSpPr>
          <p:nvPr>
            <p:ph idx="1"/>
          </p:nvPr>
        </p:nvSpPr>
        <p:spPr/>
        <p:txBody>
          <a:bodyPr/>
          <a:lstStyle/>
          <a:p>
            <a:pPr eaLnBrk="1" hangingPunct="1"/>
            <a:r>
              <a:rPr lang="en-GB" altLang="en-US" smtClean="0"/>
              <a:t>The planning and control system used by Germany during World War I, was identical to Ford's administrative system. </a:t>
            </a:r>
          </a:p>
          <a:p>
            <a:pPr eaLnBrk="1" hangingPunct="1"/>
            <a:r>
              <a:rPr lang="en-GB" altLang="en-US" smtClean="0"/>
              <a:t>Lenin explicitly joined the two elements of Ford's system in his definition of socialism: "Soviets plus Prussian railway administration plus American industrial organisation" (Hughes, 1989:474).</a:t>
            </a:r>
          </a:p>
          <a:p>
            <a:pPr eaLnBrk="1" hangingPunct="1"/>
            <a:endParaRPr lang="en-GB" altLang="en-US" smtClean="0"/>
          </a:p>
        </p:txBody>
      </p:sp>
    </p:spTree>
    <p:extLst>
      <p:ext uri="{BB962C8B-B14F-4D97-AF65-F5344CB8AC3E}">
        <p14:creationId xmlns:p14="http://schemas.microsoft.com/office/powerpoint/2010/main" val="196336777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pPr>
              <a:defRPr/>
            </a:pPr>
            <a:r>
              <a:rPr lang="en-GB" altLang="en-US" smtClean="0">
                <a:solidFill>
                  <a:schemeClr val="tx1">
                    <a:lumMod val="75000"/>
                    <a:lumOff val="25000"/>
                  </a:schemeClr>
                </a:solidFill>
              </a:rPr>
              <a:t>Went out of fashion</a:t>
            </a:r>
          </a:p>
        </p:txBody>
      </p:sp>
      <p:sp>
        <p:nvSpPr>
          <p:cNvPr id="116739" name="Content Placeholder 2"/>
          <p:cNvSpPr>
            <a:spLocks noGrp="1"/>
          </p:cNvSpPr>
          <p:nvPr>
            <p:ph idx="1"/>
          </p:nvPr>
        </p:nvSpPr>
        <p:spPr/>
        <p:txBody>
          <a:bodyPr/>
          <a:lstStyle/>
          <a:p>
            <a:pPr eaLnBrk="1" hangingPunct="1"/>
            <a:r>
              <a:rPr lang="en-GB" altLang="en-US" smtClean="0"/>
              <a:t>By the 1930s, Ford's standardized product and his direct planning and control system had been rendered obsolete by innovations in marketing and organisation at General Motors. </a:t>
            </a:r>
          </a:p>
          <a:p>
            <a:pPr eaLnBrk="1" hangingPunct="1"/>
            <a:r>
              <a:rPr lang="en-GB" altLang="en-US" smtClean="0"/>
              <a:t>Sloan took over GM in the early 1920s, and repositioned the car companies to create a five-model product range from Chevrolet to Cadillac and established a radically decentralized administrative control structure.</a:t>
            </a:r>
          </a:p>
        </p:txBody>
      </p:sp>
    </p:spTree>
    <p:extLst>
      <p:ext uri="{BB962C8B-B14F-4D97-AF65-F5344CB8AC3E}">
        <p14:creationId xmlns:p14="http://schemas.microsoft.com/office/powerpoint/2010/main" val="406483084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pPr>
              <a:defRPr/>
            </a:pPr>
            <a:r>
              <a:rPr lang="en-GB" altLang="en-US" smtClean="0">
                <a:solidFill>
                  <a:schemeClr val="tx1">
                    <a:lumMod val="75000"/>
                    <a:lumOff val="25000"/>
                  </a:schemeClr>
                </a:solidFill>
              </a:rPr>
              <a:t>But</a:t>
            </a:r>
          </a:p>
        </p:txBody>
      </p:sp>
      <p:sp>
        <p:nvSpPr>
          <p:cNvPr id="69635" name="Content Placeholder 2"/>
          <p:cNvSpPr>
            <a:spLocks noGrp="1"/>
          </p:cNvSpPr>
          <p:nvPr>
            <p:ph idx="1"/>
          </p:nvPr>
        </p:nvSpPr>
        <p:spPr/>
        <p:txBody>
          <a:bodyPr rtlCol="0">
            <a:normAutofit/>
          </a:bodyPr>
          <a:lstStyle/>
          <a:p>
            <a:pPr>
              <a:spcAft>
                <a:spcPts val="0"/>
              </a:spcAft>
              <a:defRPr/>
            </a:pPr>
            <a:r>
              <a:rPr lang="en-GB" altLang="en-US" sz="2800"/>
              <a:t>Within each of its operating divisions, however, GM, was organized and operated like Ford -- or any other mass-production manufacturer. In this system, assemblers were as interchangeable as parts. The mass-production system rested on the presumption that activities should be simplified to the nth degree and controlled from above, engineering and administrative functions delegated to staff specialists, and the exercise of judgment passed up the managerial ranks.</a:t>
            </a:r>
          </a:p>
        </p:txBody>
      </p:sp>
    </p:spTree>
    <p:extLst>
      <p:ext uri="{BB962C8B-B14F-4D97-AF65-F5344CB8AC3E}">
        <p14:creationId xmlns:p14="http://schemas.microsoft.com/office/powerpoint/2010/main" val="332720610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18787" name="Content Placeholder 2"/>
          <p:cNvSpPr>
            <a:spLocks noGrp="1"/>
          </p:cNvSpPr>
          <p:nvPr>
            <p:ph idx="1"/>
          </p:nvPr>
        </p:nvSpPr>
        <p:spPr/>
        <p:txBody>
          <a:bodyPr/>
          <a:lstStyle/>
          <a:p>
            <a:pPr eaLnBrk="1" hangingPunct="1"/>
            <a:r>
              <a:rPr lang="en-GB" altLang="en-US" smtClean="0"/>
              <a:t>Under mass production, not only were parts interchangeable, so too were assemblers. According to Womack, Jones, and Roos (1990: 31), the mass-production system carried the division of labour to its ultimate extreme: "[T]he assembler ... had only one task -- to put two nuts on two bolts or perhaps to attach one wheel to each car. </a:t>
            </a:r>
          </a:p>
        </p:txBody>
      </p:sp>
    </p:spTree>
    <p:extLst>
      <p:ext uri="{BB962C8B-B14F-4D97-AF65-F5344CB8AC3E}">
        <p14:creationId xmlns:p14="http://schemas.microsoft.com/office/powerpoint/2010/main" val="5196070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19811" name="Content Placeholder 2"/>
          <p:cNvSpPr>
            <a:spLocks noGrp="1"/>
          </p:cNvSpPr>
          <p:nvPr>
            <p:ph idx="1"/>
          </p:nvPr>
        </p:nvSpPr>
        <p:spPr/>
        <p:txBody>
          <a:bodyPr/>
          <a:lstStyle/>
          <a:p>
            <a:pPr eaLnBrk="1" hangingPunct="1"/>
            <a:r>
              <a:rPr lang="en-GB" altLang="en-US" smtClean="0"/>
              <a:t>He didn't order parts, procure his tools, repair his equipment, inspect for quality, or even understand what workers on either side of him were doing. ... Special repairmen re-paired tools. Housekeepers periodically cleaned the work area. Special inspectors checked quality, and defective work, once discovered, was rectified in a rework area after the end of the line. ... </a:t>
            </a:r>
          </a:p>
          <a:p>
            <a:pPr eaLnBrk="1" hangingPunct="1"/>
            <a:endParaRPr lang="en-GB" altLang="en-US" smtClean="0"/>
          </a:p>
        </p:txBody>
      </p:sp>
    </p:spTree>
    <p:extLst>
      <p:ext uri="{BB962C8B-B14F-4D97-AF65-F5344CB8AC3E}">
        <p14:creationId xmlns:p14="http://schemas.microsoft.com/office/powerpoint/2010/main" val="12144532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20835" name="Content Placeholder 2"/>
          <p:cNvSpPr>
            <a:spLocks noGrp="1"/>
          </p:cNvSpPr>
          <p:nvPr>
            <p:ph idx="1"/>
          </p:nvPr>
        </p:nvSpPr>
        <p:spPr/>
        <p:txBody>
          <a:bodyPr/>
          <a:lstStyle/>
          <a:p>
            <a:pPr eaLnBrk="1" hangingPunct="1"/>
            <a:r>
              <a:rPr lang="en-GB" altLang="en-US" smtClean="0"/>
              <a:t>The role of the assembly worker had the lowest status in the factory. In some ... plants, management actually told assembly workers that they were needed only because automation could not replace them yet." </a:t>
            </a:r>
          </a:p>
          <a:p>
            <a:pPr eaLnBrk="1" hangingPunct="1"/>
            <a:r>
              <a:rPr lang="en-GB" altLang="en-US" smtClean="0"/>
              <a:t>This system many middle managers and staff specialists, whose job it was to gather and process quantities of data for top management to use to coordinate activities, allocate resources, and set strategy.</a:t>
            </a:r>
          </a:p>
        </p:txBody>
      </p:sp>
    </p:spTree>
    <p:extLst>
      <p:ext uri="{BB962C8B-B14F-4D97-AF65-F5344CB8AC3E}">
        <p14:creationId xmlns:p14="http://schemas.microsoft.com/office/powerpoint/2010/main" val="312089763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21859" name="Content Placeholder 2"/>
          <p:cNvSpPr>
            <a:spLocks noGrp="1"/>
          </p:cNvSpPr>
          <p:nvPr>
            <p:ph idx="1"/>
          </p:nvPr>
        </p:nvSpPr>
        <p:spPr/>
        <p:txBody>
          <a:bodyPr/>
          <a:lstStyle/>
          <a:p>
            <a:pPr eaLnBrk="1" hangingPunct="1"/>
            <a:r>
              <a:rPr lang="en-GB" altLang="en-US" smtClean="0"/>
              <a:t>Assembly line work is unpleasant in a mass production environment. It is physically demanding, requires high levels of concentration, and can be excruciatingly boring. As a consequence, Ford experienced very high labour turnover, 380 percent in 1913. </a:t>
            </a:r>
          </a:p>
        </p:txBody>
      </p:sp>
    </p:spTree>
    <p:extLst>
      <p:ext uri="{BB962C8B-B14F-4D97-AF65-F5344CB8AC3E}">
        <p14:creationId xmlns:p14="http://schemas.microsoft.com/office/powerpoint/2010/main" val="274882967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22883" name="Content Placeholder 2"/>
          <p:cNvSpPr>
            <a:spLocks noGrp="1"/>
          </p:cNvSpPr>
          <p:nvPr>
            <p:ph idx="1"/>
          </p:nvPr>
        </p:nvSpPr>
        <p:spPr/>
        <p:txBody>
          <a:bodyPr/>
          <a:lstStyle/>
          <a:p>
            <a:pPr eaLnBrk="1" hangingPunct="1"/>
            <a:r>
              <a:rPr lang="en-GB" altLang="en-US" smtClean="0"/>
              <a:t>(Even today, double-digit absenteeism is common in mass-production assembly plants, necessitating a buffer stock of utility workers, who fill in for the assemblers that fail to show up at the start of each shift). </a:t>
            </a:r>
          </a:p>
          <a:p>
            <a:pPr eaLnBrk="1" hangingPunct="1"/>
            <a:r>
              <a:rPr lang="en-GB" altLang="en-US" smtClean="0"/>
              <a:t>Ford believed "</a:t>
            </a:r>
            <a:r>
              <a:rPr lang="en-GB" altLang="en-US" b="1" smtClean="0"/>
              <a:t>men work for only two reasons: one is for wages, and one is for fear of losing their jobs</a:t>
            </a:r>
            <a:r>
              <a:rPr lang="en-GB" altLang="en-US" smtClean="0"/>
              <a:t>," dealt with labour turnover by doubling pay to $5 a day</a:t>
            </a:r>
          </a:p>
        </p:txBody>
      </p:sp>
    </p:spTree>
    <p:extLst>
      <p:ext uri="{BB962C8B-B14F-4D97-AF65-F5344CB8AC3E}">
        <p14:creationId xmlns:p14="http://schemas.microsoft.com/office/powerpoint/2010/main" val="389009316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23907" name="Content Placeholder 2"/>
          <p:cNvSpPr>
            <a:spLocks noGrp="1"/>
          </p:cNvSpPr>
          <p:nvPr>
            <p:ph idx="1"/>
          </p:nvPr>
        </p:nvSpPr>
        <p:spPr/>
        <p:txBody>
          <a:bodyPr/>
          <a:lstStyle/>
          <a:p>
            <a:pPr eaLnBrk="1" hangingPunct="1"/>
            <a:r>
              <a:rPr lang="en-GB" altLang="en-US" smtClean="0"/>
              <a:t>Other manufacturer's emulated Ford's wage policies along with his production methods; and that eventually all employers were forced to bring wages into line with those offered unskilled labour in manufacturing. In other words: premium pay for putting up with what Gramsci described as mass production's "monotonous, degrading, and life draining work process."</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292084444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24931" name="Content Placeholder 2"/>
          <p:cNvSpPr>
            <a:spLocks noGrp="1"/>
          </p:cNvSpPr>
          <p:nvPr>
            <p:ph idx="1"/>
          </p:nvPr>
        </p:nvSpPr>
        <p:spPr/>
        <p:txBody>
          <a:bodyPr/>
          <a:lstStyle/>
          <a:p>
            <a:pPr eaLnBrk="1" hangingPunct="1"/>
            <a:r>
              <a:rPr lang="en-GB" altLang="en-US" smtClean="0"/>
              <a:t>Regardless of the means, unskilled assembly workers eventually reaped substantial gains from increased industrial productivity -- a forty percent reduction in working hours and a twenty-five-fold increase in wages. </a:t>
            </a:r>
          </a:p>
        </p:txBody>
      </p:sp>
    </p:spTree>
    <p:extLst>
      <p:ext uri="{BB962C8B-B14F-4D97-AF65-F5344CB8AC3E}">
        <p14:creationId xmlns:p14="http://schemas.microsoft.com/office/powerpoint/2010/main" val="289019013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25955" name="Content Placeholder 2"/>
          <p:cNvSpPr>
            <a:spLocks noGrp="1"/>
          </p:cNvSpPr>
          <p:nvPr>
            <p:ph idx="1"/>
          </p:nvPr>
        </p:nvSpPr>
        <p:spPr/>
        <p:txBody>
          <a:bodyPr/>
          <a:lstStyle/>
          <a:p>
            <a:pPr eaLnBrk="1" hangingPunct="1"/>
            <a:r>
              <a:rPr lang="en-GB" altLang="en-US" smtClean="0"/>
              <a:t>Unions enforced artificial scarcity to win supracompetitive wages for their members -- sometimes on their own, sometimes in cooperation with other unions, and sometimes in collusion with specific firms. In the social-market economies of Northern Europe, workers did even better. </a:t>
            </a:r>
          </a:p>
        </p:txBody>
      </p:sp>
    </p:spTree>
    <p:extLst>
      <p:ext uri="{BB962C8B-B14F-4D97-AF65-F5344CB8AC3E}">
        <p14:creationId xmlns:p14="http://schemas.microsoft.com/office/powerpoint/2010/main" val="261115799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26979" name="Content Placeholder 2"/>
          <p:cNvSpPr>
            <a:spLocks noGrp="1"/>
          </p:cNvSpPr>
          <p:nvPr>
            <p:ph idx="1"/>
          </p:nvPr>
        </p:nvSpPr>
        <p:spPr/>
        <p:txBody>
          <a:bodyPr/>
          <a:lstStyle/>
          <a:p>
            <a:pPr eaLnBrk="1" hangingPunct="1"/>
            <a:r>
              <a:rPr lang="en-GB" altLang="en-US" smtClean="0"/>
              <a:t>However, the ability of unskilled manufacturing employees to gain and hold supracompetitive wages ultimately depended upon their political power. By the 1950s, the rise of mass production had made them the largest single group in every developed country. </a:t>
            </a:r>
          </a:p>
        </p:txBody>
      </p:sp>
    </p:spTree>
    <p:extLst>
      <p:ext uri="{BB962C8B-B14F-4D97-AF65-F5344CB8AC3E}">
        <p14:creationId xmlns:p14="http://schemas.microsoft.com/office/powerpoint/2010/main" val="112663437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28003" name="Content Placeholder 2"/>
          <p:cNvSpPr>
            <a:spLocks noGrp="1"/>
          </p:cNvSpPr>
          <p:nvPr>
            <p:ph idx="1"/>
          </p:nvPr>
        </p:nvSpPr>
        <p:spPr/>
        <p:txBody>
          <a:bodyPr/>
          <a:lstStyle/>
          <a:p>
            <a:pPr eaLnBrk="1" hangingPunct="1"/>
            <a:r>
              <a:rPr lang="en-GB" altLang="en-US" smtClean="0"/>
              <a:t>Already organized by their employers, they were easily mobilized on behalf of their own interests. In every developed country, labour unions emerged as the best-organized and often the most powerful political force. Their preferences were reflected not only in labour laws, but in public policy generally.</a:t>
            </a:r>
          </a:p>
          <a:p>
            <a:pPr eaLnBrk="1" hangingPunct="1"/>
            <a:endParaRPr lang="en-GB" altLang="en-US" smtClean="0"/>
          </a:p>
        </p:txBody>
      </p:sp>
    </p:spTree>
    <p:extLst>
      <p:ext uri="{BB962C8B-B14F-4D97-AF65-F5344CB8AC3E}">
        <p14:creationId xmlns:p14="http://schemas.microsoft.com/office/powerpoint/2010/main" val="406742099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29027" name="Content Placeholder 2"/>
          <p:cNvSpPr>
            <a:spLocks noGrp="1"/>
          </p:cNvSpPr>
          <p:nvPr>
            <p:ph idx="1"/>
          </p:nvPr>
        </p:nvSpPr>
        <p:spPr/>
        <p:txBody>
          <a:bodyPr/>
          <a:lstStyle/>
          <a:p>
            <a:pPr eaLnBrk="1" hangingPunct="1"/>
            <a:r>
              <a:rPr lang="en-GB" altLang="en-US" smtClean="0"/>
              <a:t>They were the architects and chief supporters of the postwar Keynesian welfare state, with its goals of full employment, social security, and income parity. Indeed, some refer to the welfare state as the Fordist state (see Albo, Langille, and Panitch, 1993)</a:t>
            </a:r>
          </a:p>
        </p:txBody>
      </p:sp>
    </p:spTree>
    <p:extLst>
      <p:ext uri="{BB962C8B-B14F-4D97-AF65-F5344CB8AC3E}">
        <p14:creationId xmlns:p14="http://schemas.microsoft.com/office/powerpoint/2010/main" val="167595200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30051" name="Content Placeholder 2"/>
          <p:cNvSpPr>
            <a:spLocks noGrp="1"/>
          </p:cNvSpPr>
          <p:nvPr>
            <p:ph idx="1"/>
          </p:nvPr>
        </p:nvSpPr>
        <p:spPr/>
        <p:txBody>
          <a:bodyPr/>
          <a:lstStyle/>
          <a:p>
            <a:pPr eaLnBrk="1" hangingPunct="1"/>
            <a:r>
              <a:rPr lang="en-GB" altLang="en-US" smtClean="0"/>
              <a:t>Despite gains to unskilled industrial workers, Ford's mass-production system always had critics. Surprisingly, one of the first was Frederick Taylor, who coined the term Fordism. Taylor directed his criticism at the deskilling of assembly line workers, likening Ford's assemblers to trained gorillas. </a:t>
            </a:r>
          </a:p>
        </p:txBody>
      </p:sp>
    </p:spTree>
    <p:extLst>
      <p:ext uri="{BB962C8B-B14F-4D97-AF65-F5344CB8AC3E}">
        <p14:creationId xmlns:p14="http://schemas.microsoft.com/office/powerpoint/2010/main" val="290362806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31075" name="Content Placeholder 2"/>
          <p:cNvSpPr>
            <a:spLocks noGrp="1"/>
          </p:cNvSpPr>
          <p:nvPr>
            <p:ph idx="1"/>
          </p:nvPr>
        </p:nvSpPr>
        <p:spPr/>
        <p:txBody>
          <a:bodyPr/>
          <a:lstStyle/>
          <a:p>
            <a:pPr eaLnBrk="1" hangingPunct="1"/>
            <a:r>
              <a:rPr lang="en-GB" altLang="en-US" smtClean="0"/>
              <a:t>Gramsci, wrote that "Taylor expresses the real purpose of American society -- replacing in the worker the old psycho-physical nexus of qualified professional work, which demanded active participation, intelligence, fantasy, and initiative, with automatic and mechanical attitudes. This is not a new thing, it is rather the most recent, the most intense, the most brutal phase of a long process that began with industrialism itself. </a:t>
            </a:r>
          </a:p>
        </p:txBody>
      </p:sp>
    </p:spTree>
    <p:extLst>
      <p:ext uri="{BB962C8B-B14F-4D97-AF65-F5344CB8AC3E}">
        <p14:creationId xmlns:p14="http://schemas.microsoft.com/office/powerpoint/2010/main" val="314952390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32099" name="Content Placeholder 2"/>
          <p:cNvSpPr>
            <a:spLocks noGrp="1"/>
          </p:cNvSpPr>
          <p:nvPr>
            <p:ph idx="1"/>
          </p:nvPr>
        </p:nvSpPr>
        <p:spPr/>
        <p:txBody>
          <a:bodyPr/>
          <a:lstStyle/>
          <a:p>
            <a:pPr eaLnBrk="1" hangingPunct="1"/>
            <a:r>
              <a:rPr lang="en-GB" altLang="en-US" smtClean="0"/>
              <a:t>This phase will itself be superseded by the creation of a new psycho-physical nexus, both different from its predecessors and superior. As a consequence, a part of the old working class will be eliminated from the world of work, and perhaps from the world."</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10472014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33123" name="Content Placeholder 2"/>
          <p:cNvSpPr>
            <a:spLocks noGrp="1"/>
          </p:cNvSpPr>
          <p:nvPr>
            <p:ph idx="1"/>
          </p:nvPr>
        </p:nvSpPr>
        <p:spPr/>
        <p:txBody>
          <a:bodyPr/>
          <a:lstStyle/>
          <a:p>
            <a:pPr eaLnBrk="1" hangingPunct="1"/>
            <a:r>
              <a:rPr lang="en-GB" altLang="en-US" smtClean="0"/>
              <a:t>Flexible production, the second of the 20th century's great transformations in the organisation of work, was, like mass production, brought to our attention by a revolution in the automobile industry. In this revolution, mass production and its champion, mighty General Motors, was utterly routed by the Toyota Production System.</a:t>
            </a:r>
          </a:p>
        </p:txBody>
      </p:sp>
    </p:spTree>
    <p:extLst>
      <p:ext uri="{BB962C8B-B14F-4D97-AF65-F5344CB8AC3E}">
        <p14:creationId xmlns:p14="http://schemas.microsoft.com/office/powerpoint/2010/main" val="326825891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p:txBody>
          <a:bodyPr/>
          <a:lstStyle/>
          <a:p>
            <a:pPr>
              <a:defRPr/>
            </a:pPr>
            <a:r>
              <a:rPr lang="en-GB" altLang="en-US" smtClean="0">
                <a:solidFill>
                  <a:schemeClr val="tx1">
                    <a:lumMod val="75000"/>
                    <a:lumOff val="25000"/>
                  </a:schemeClr>
                </a:solidFill>
              </a:rPr>
              <a:t>Flexible Production</a:t>
            </a:r>
          </a:p>
        </p:txBody>
      </p:sp>
      <p:sp>
        <p:nvSpPr>
          <p:cNvPr id="78851" name="Content Placeholder 2"/>
          <p:cNvSpPr>
            <a:spLocks noGrp="1"/>
          </p:cNvSpPr>
          <p:nvPr>
            <p:ph idx="1"/>
          </p:nvPr>
        </p:nvSpPr>
        <p:spPr/>
        <p:txBody>
          <a:bodyPr rtlCol="0">
            <a:normAutofit lnSpcReduction="10000"/>
          </a:bodyPr>
          <a:lstStyle/>
          <a:p>
            <a:pPr>
              <a:spcAft>
                <a:spcPts val="0"/>
              </a:spcAft>
              <a:defRPr/>
            </a:pPr>
            <a:r>
              <a:rPr lang="en-GB" altLang="en-US" sz="2800"/>
              <a:t>Flexible production rests on the presumption that a competitive edge cannot be gained by treating workers like machines and that nobody in the manufacturing process, but the assembly worker, adds value, that the assembly worker can perform most functions better than specialists (lean manufacturing), and that every step of the fabrication process should be done perfectly (TQM), thus reducing the need for buffer stocks (JIT) and producing a higher quality end-product (Piore and Sabel, 1985).</a:t>
            </a:r>
          </a:p>
        </p:txBody>
      </p:sp>
    </p:spTree>
    <p:extLst>
      <p:ext uri="{BB962C8B-B14F-4D97-AF65-F5344CB8AC3E}">
        <p14:creationId xmlns:p14="http://schemas.microsoft.com/office/powerpoint/2010/main" val="14576535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87043" name="Content Placeholder 2"/>
          <p:cNvSpPr>
            <a:spLocks noGrp="1"/>
          </p:cNvSpPr>
          <p:nvPr>
            <p:ph idx="1"/>
          </p:nvPr>
        </p:nvSpPr>
        <p:spPr/>
        <p:txBody>
          <a:bodyPr rtlCol="0">
            <a:normAutofit/>
          </a:bodyPr>
          <a:lstStyle/>
          <a:p>
            <a:pPr>
              <a:spcAft>
                <a:spcPts val="0"/>
              </a:spcAft>
              <a:defRPr/>
            </a:pPr>
            <a:r>
              <a:rPr lang="en-GB" altLang="en-US" sz="2800"/>
              <a:t>Like Fordism, this second transformation extends well beyond process engineering. It is transforming not only how we make things, but also how we live and what we consume. It reflects the declining importance of both scale and scope and is driven by reductions in communications, logistics, and information processing costs -- reductions stimulated if not caused by the introduction of computers and by our increasing ability to use them. </a:t>
            </a:r>
          </a:p>
        </p:txBody>
      </p:sp>
    </p:spTree>
    <p:extLst>
      <p:ext uri="{BB962C8B-B14F-4D97-AF65-F5344CB8AC3E}">
        <p14:creationId xmlns:p14="http://schemas.microsoft.com/office/powerpoint/2010/main" val="120271958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80899" name="Content Placeholder 2"/>
          <p:cNvSpPr>
            <a:spLocks noGrp="1"/>
          </p:cNvSpPr>
          <p:nvPr>
            <p:ph idx="1"/>
          </p:nvPr>
        </p:nvSpPr>
        <p:spPr/>
        <p:txBody>
          <a:bodyPr rtlCol="0">
            <a:normAutofit fontScale="92500"/>
          </a:bodyPr>
          <a:lstStyle/>
          <a:p>
            <a:pPr>
              <a:spcAft>
                <a:spcPts val="0"/>
              </a:spcAft>
              <a:defRPr/>
            </a:pPr>
            <a:r>
              <a:rPr lang="en-GB" altLang="en-US" sz="2800" dirty="0"/>
              <a:t>Today, an organisation that can afford a computer workstation and software (about $20,000) can have first-class functional overhead systems.</a:t>
            </a:r>
          </a:p>
          <a:p>
            <a:pPr>
              <a:spcAft>
                <a:spcPts val="0"/>
              </a:spcAft>
              <a:defRPr/>
            </a:pPr>
            <a:r>
              <a:rPr lang="en-GB" altLang="en-US" sz="2800" dirty="0"/>
              <a:t> Not long ago these systems were available only to giants. Moreover, computerized product design and manufacture permits organisations to produce customized services at mass-production prices. As a result, even large companies are mimicking their smaller competitors: shrinking head offices, removing layers of bureaucracy, and concentrating on core businesses.</a:t>
            </a:r>
          </a:p>
        </p:txBody>
      </p:sp>
    </p:spTree>
    <p:extLst>
      <p:ext uri="{BB962C8B-B14F-4D97-AF65-F5344CB8AC3E}">
        <p14:creationId xmlns:p14="http://schemas.microsoft.com/office/powerpoint/2010/main" val="223450223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37219" name="Content Placeholder 2"/>
          <p:cNvSpPr>
            <a:spLocks noGrp="1"/>
          </p:cNvSpPr>
          <p:nvPr>
            <p:ph idx="1"/>
          </p:nvPr>
        </p:nvSpPr>
        <p:spPr/>
        <p:txBody>
          <a:bodyPr>
            <a:normAutofit/>
          </a:bodyPr>
          <a:lstStyle/>
          <a:p>
            <a:pPr eaLnBrk="1" hangingPunct="1"/>
            <a:r>
              <a:rPr lang="en-GB" altLang="en-US" sz="2800"/>
              <a:t>Although these firms work to tighter schedules and parts quality standards than Ford or GM in their heyday, they have not integrated their suppliers into a single, large bureaucracy. </a:t>
            </a:r>
          </a:p>
          <a:p>
            <a:pPr eaLnBrk="1" hangingPunct="1"/>
            <a:r>
              <a:rPr lang="en-GB" altLang="en-US" sz="2800"/>
              <a:t>Nike is an extreme example of this -- it does not fabricate or move anything. It markets products -- including their development and design. It contracts everything else out. Its suppliers do not so much sell products as production services. </a:t>
            </a:r>
          </a:p>
        </p:txBody>
      </p:sp>
    </p:spTree>
    <p:extLst>
      <p:ext uri="{BB962C8B-B14F-4D97-AF65-F5344CB8AC3E}">
        <p14:creationId xmlns:p14="http://schemas.microsoft.com/office/powerpoint/2010/main" val="275303359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38243" name="Content Placeholder 2"/>
          <p:cNvSpPr>
            <a:spLocks noGrp="1"/>
          </p:cNvSpPr>
          <p:nvPr>
            <p:ph idx="1"/>
          </p:nvPr>
        </p:nvSpPr>
        <p:spPr/>
        <p:txBody>
          <a:bodyPr/>
          <a:lstStyle/>
          <a:p>
            <a:pPr eaLnBrk="1" hangingPunct="1"/>
            <a:r>
              <a:rPr lang="en-GB" altLang="en-US" smtClean="0"/>
              <a:t>Toyota is another example. </a:t>
            </a:r>
          </a:p>
          <a:p>
            <a:pPr eaLnBrk="1" hangingPunct="1"/>
            <a:r>
              <a:rPr lang="en-GB" altLang="en-US" smtClean="0"/>
              <a:t>Taking intermediate as well as final products into account, it makes one tenth as many different goods as GM. </a:t>
            </a:r>
          </a:p>
          <a:p>
            <a:pPr eaLnBrk="1" hangingPunct="1"/>
            <a:r>
              <a:rPr lang="en-GB" altLang="en-US" smtClean="0"/>
              <a:t>Consequently, along with reduced economies of scale and scope, average firm size has been falling for the last twenty years.</a:t>
            </a:r>
          </a:p>
        </p:txBody>
      </p:sp>
    </p:spTree>
    <p:extLst>
      <p:ext uri="{BB962C8B-B14F-4D97-AF65-F5344CB8AC3E}">
        <p14:creationId xmlns:p14="http://schemas.microsoft.com/office/powerpoint/2010/main" val="67620699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39267" name="Content Placeholder 2"/>
          <p:cNvSpPr>
            <a:spLocks noGrp="1"/>
          </p:cNvSpPr>
          <p:nvPr>
            <p:ph idx="1"/>
          </p:nvPr>
        </p:nvSpPr>
        <p:spPr>
          <a:xfrm>
            <a:off x="1905000" y="1981200"/>
            <a:ext cx="8077200" cy="4114800"/>
          </a:xfrm>
        </p:spPr>
        <p:txBody>
          <a:bodyPr/>
          <a:lstStyle/>
          <a:p>
            <a:pPr eaLnBrk="1" hangingPunct="1"/>
            <a:r>
              <a:rPr lang="en-GB" altLang="en-US" smtClean="0"/>
              <a:t>Information technology has also given rise to new modes of internal organisation, which emphasize multidisciplinary teams, whose members work together from the start of a job to its completion, in part because modern information systems and expert systems make it efficient to push the exercise of judgment down into the organisation, to the teams that do an organisation's work. </a:t>
            </a:r>
          </a:p>
        </p:txBody>
      </p:sp>
    </p:spTree>
    <p:extLst>
      <p:ext uri="{BB962C8B-B14F-4D97-AF65-F5344CB8AC3E}">
        <p14:creationId xmlns:p14="http://schemas.microsoft.com/office/powerpoint/2010/main" val="10549428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40291" name="Content Placeholder 2"/>
          <p:cNvSpPr>
            <a:spLocks noGrp="1"/>
          </p:cNvSpPr>
          <p:nvPr>
            <p:ph idx="1"/>
          </p:nvPr>
        </p:nvSpPr>
        <p:spPr/>
        <p:txBody>
          <a:bodyPr/>
          <a:lstStyle/>
          <a:p>
            <a:pPr eaLnBrk="1" hangingPunct="1"/>
            <a:r>
              <a:rPr lang="en-GB" altLang="en-US" smtClean="0"/>
              <a:t>As Shoshana Zuboff explains in The Age of the Smart Machine (1988), efficient operations in the modern workplace call for a more equal distribution of knowledge, authority, and responsibility. This means "dismantling the very same managerial hierarchy that once brought greatness."</a:t>
            </a:r>
          </a:p>
          <a:p>
            <a:pPr eaLnBrk="1" hangingPunct="1"/>
            <a:endParaRPr lang="en-GB" altLang="en-US" smtClean="0"/>
          </a:p>
        </p:txBody>
      </p:sp>
    </p:spTree>
    <p:extLst>
      <p:ext uri="{BB962C8B-B14F-4D97-AF65-F5344CB8AC3E}">
        <p14:creationId xmlns:p14="http://schemas.microsoft.com/office/powerpoint/2010/main" val="97541385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p:cNvSpPr>
            <a:spLocks noGrp="1"/>
          </p:cNvSpPr>
          <p:nvPr>
            <p:ph type="title"/>
          </p:nvPr>
        </p:nvSpPr>
        <p:spPr/>
        <p:txBody>
          <a:bodyPr/>
          <a:lstStyle/>
          <a:p>
            <a:pPr>
              <a:defRPr/>
            </a:pPr>
            <a:r>
              <a:rPr lang="en-GB" altLang="en-US" smtClean="0">
                <a:solidFill>
                  <a:schemeClr val="tx1">
                    <a:lumMod val="75000"/>
                    <a:lumOff val="25000"/>
                  </a:schemeClr>
                </a:solidFill>
              </a:rPr>
              <a:t>Flexible Production again</a:t>
            </a:r>
          </a:p>
        </p:txBody>
      </p:sp>
      <p:sp>
        <p:nvSpPr>
          <p:cNvPr id="141315" name="Content Placeholder 2"/>
          <p:cNvSpPr>
            <a:spLocks noGrp="1"/>
          </p:cNvSpPr>
          <p:nvPr>
            <p:ph idx="1"/>
          </p:nvPr>
        </p:nvSpPr>
        <p:spPr/>
        <p:txBody>
          <a:bodyPr/>
          <a:lstStyle/>
          <a:p>
            <a:pPr eaLnBrk="1" hangingPunct="1"/>
            <a:r>
              <a:rPr lang="en-GB" altLang="en-US" smtClean="0"/>
              <a:t>Reduced the demand for unskilled labour. Flexible production requires numerate and literate workers, capable of a high degree of self-direction. As a consequence, the number of unskilled industrial workers in the developed world has been falling for nearly thirty years. </a:t>
            </a:r>
          </a:p>
        </p:txBody>
      </p:sp>
    </p:spTree>
    <p:extLst>
      <p:ext uri="{BB962C8B-B14F-4D97-AF65-F5344CB8AC3E}">
        <p14:creationId xmlns:p14="http://schemas.microsoft.com/office/powerpoint/2010/main" val="362467061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42339" name="Content Placeholder 2"/>
          <p:cNvSpPr>
            <a:spLocks noGrp="1"/>
          </p:cNvSpPr>
          <p:nvPr>
            <p:ph idx="1"/>
          </p:nvPr>
        </p:nvSpPr>
        <p:spPr/>
        <p:txBody>
          <a:bodyPr/>
          <a:lstStyle/>
          <a:p>
            <a:pPr eaLnBrk="1" hangingPunct="1"/>
            <a:r>
              <a:rPr lang="en-GB" altLang="en-US" smtClean="0"/>
              <a:t>Decreased numbers have been reflected in political decline, as unskilled labour lost its leading role in the union movement and union influence in general has waned, and also in falling relative or, in some cases, real wages. Increasingly, workers are forced to chose between full employment (the US choice) and job security (Western Europe's).</a:t>
            </a:r>
          </a:p>
          <a:p>
            <a:pPr eaLnBrk="1" hangingPunct="1"/>
            <a:endParaRPr lang="en-GB" altLang="en-US" smtClean="0"/>
          </a:p>
        </p:txBody>
      </p:sp>
    </p:spTree>
    <p:extLst>
      <p:ext uri="{BB962C8B-B14F-4D97-AF65-F5344CB8AC3E}">
        <p14:creationId xmlns:p14="http://schemas.microsoft.com/office/powerpoint/2010/main" val="340117740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143363" name="Content Placeholder 2"/>
          <p:cNvSpPr>
            <a:spLocks noGrp="1"/>
          </p:cNvSpPr>
          <p:nvPr>
            <p:ph idx="1"/>
          </p:nvPr>
        </p:nvSpPr>
        <p:spPr/>
        <p:txBody>
          <a:bodyPr/>
          <a:lstStyle/>
          <a:p>
            <a:pPr eaLnBrk="1" hangingPunct="1"/>
            <a:r>
              <a:rPr lang="en-GB" altLang="en-US" smtClean="0"/>
              <a:t>Moreover, mass production's decline has been accompanied by a decline in mass consumption. Instead of standardized products designed and manufactured for the lowest common denominator, final products reflect the full array of preferences and pocketbooks. This too has probably exacerbated the trend to further real income inequality.</a:t>
            </a:r>
          </a:p>
          <a:p>
            <a:pPr eaLnBrk="1" hangingPunct="1"/>
            <a:endParaRPr lang="en-GB" altLang="en-US" smtClean="0"/>
          </a:p>
        </p:txBody>
      </p:sp>
    </p:spTree>
    <p:extLst>
      <p:ext uri="{BB962C8B-B14F-4D97-AF65-F5344CB8AC3E}">
        <p14:creationId xmlns:p14="http://schemas.microsoft.com/office/powerpoint/2010/main" val="197961680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normAutofit/>
          </a:bodyPr>
          <a:lstStyle/>
          <a:p>
            <a:pPr>
              <a:defRPr/>
            </a:pPr>
            <a:r>
              <a:rPr lang="en-US" altLang="en-US" smtClean="0">
                <a:solidFill>
                  <a:schemeClr val="tx1">
                    <a:lumMod val="75000"/>
                    <a:lumOff val="25000"/>
                  </a:schemeClr>
                </a:solidFill>
              </a:rPr>
              <a:t>Problems with the Human Element of Production</a:t>
            </a:r>
          </a:p>
        </p:txBody>
      </p:sp>
      <p:sp>
        <p:nvSpPr>
          <p:cNvPr id="144387" name="Rectangle 3"/>
          <p:cNvSpPr>
            <a:spLocks noGrp="1" noChangeArrowheads="1"/>
          </p:cNvSpPr>
          <p:nvPr>
            <p:ph idx="1"/>
          </p:nvPr>
        </p:nvSpPr>
        <p:spPr/>
        <p:txBody>
          <a:bodyPr/>
          <a:lstStyle/>
          <a:p>
            <a:pPr eaLnBrk="1" hangingPunct="1"/>
            <a:r>
              <a:rPr lang="en-US" altLang="en-US" smtClean="0"/>
              <a:t>Taylor’s methods claimed higher rates of efficiency than Ford achieved.</a:t>
            </a:r>
          </a:p>
          <a:p>
            <a:pPr eaLnBrk="1" hangingPunct="1"/>
            <a:r>
              <a:rPr lang="en-US" altLang="en-US" smtClean="0"/>
              <a:t>Ford discovered his “labour problems.”</a:t>
            </a:r>
          </a:p>
          <a:p>
            <a:pPr lvl="1" eaLnBrk="1" hangingPunct="1"/>
            <a:r>
              <a:rPr lang="en-US" altLang="en-US" smtClean="0"/>
              <a:t>absenteeism:  10% a day</a:t>
            </a:r>
          </a:p>
          <a:p>
            <a:pPr lvl="1" eaLnBrk="1" hangingPunct="1"/>
            <a:r>
              <a:rPr lang="en-US" altLang="en-US" smtClean="0"/>
              <a:t>high quit rate (300% turnover in 1913)</a:t>
            </a:r>
          </a:p>
          <a:p>
            <a:pPr lvl="1" eaLnBrk="1" hangingPunct="1"/>
            <a:r>
              <a:rPr lang="en-US" altLang="en-US" smtClean="0"/>
              <a:t>soldiering and output restriction</a:t>
            </a:r>
          </a:p>
          <a:p>
            <a:pPr lvl="1" eaLnBrk="1" hangingPunct="1"/>
            <a:r>
              <a:rPr lang="en-US" altLang="en-US" smtClean="0"/>
              <a:t>unionism</a:t>
            </a:r>
          </a:p>
          <a:p>
            <a:pPr lvl="1" eaLnBrk="1" hangingPunct="1"/>
            <a:r>
              <a:rPr lang="en-US" altLang="en-US" smtClean="0"/>
              <a:t>immigrant culture</a:t>
            </a:r>
          </a:p>
          <a:p>
            <a:pPr eaLnBrk="1" hangingPunct="1"/>
            <a:endParaRPr lang="en-US" altLang="en-US" smtClean="0"/>
          </a:p>
        </p:txBody>
      </p:sp>
    </p:spTree>
    <p:extLst>
      <p:ext uri="{BB962C8B-B14F-4D97-AF65-F5344CB8AC3E}">
        <p14:creationId xmlns:p14="http://schemas.microsoft.com/office/powerpoint/2010/main" val="533307161"/>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pPr>
              <a:defRPr/>
            </a:pPr>
            <a:r>
              <a:rPr lang="en-US" altLang="en-US" smtClean="0">
                <a:solidFill>
                  <a:schemeClr val="tx1">
                    <a:lumMod val="75000"/>
                    <a:lumOff val="25000"/>
                  </a:schemeClr>
                </a:solidFill>
              </a:rPr>
              <a:t>First Attempts at Labour Reform</a:t>
            </a:r>
          </a:p>
        </p:txBody>
      </p:sp>
      <p:sp>
        <p:nvSpPr>
          <p:cNvPr id="145411" name="Rectangle 3"/>
          <p:cNvSpPr>
            <a:spLocks noGrp="1" noChangeArrowheads="1"/>
          </p:cNvSpPr>
          <p:nvPr>
            <p:ph idx="1"/>
          </p:nvPr>
        </p:nvSpPr>
        <p:spPr/>
        <p:txBody>
          <a:bodyPr/>
          <a:lstStyle/>
          <a:p>
            <a:pPr eaLnBrk="1" hangingPunct="1"/>
            <a:r>
              <a:rPr lang="en-US" altLang="en-US" smtClean="0"/>
              <a:t>Creates an employment office</a:t>
            </a:r>
          </a:p>
          <a:p>
            <a:pPr eaLnBrk="1" hangingPunct="1"/>
            <a:r>
              <a:rPr lang="en-US" altLang="en-US" smtClean="0"/>
              <a:t>Develops a wage classification system</a:t>
            </a:r>
          </a:p>
          <a:p>
            <a:pPr eaLnBrk="1" hangingPunct="1"/>
            <a:r>
              <a:rPr lang="en-US" altLang="en-US" smtClean="0"/>
              <a:t>Institutes a savings and loan system for workers</a:t>
            </a:r>
          </a:p>
          <a:p>
            <a:pPr eaLnBrk="1" hangingPunct="1"/>
            <a:endParaRPr lang="en-US" altLang="en-US" smtClean="0"/>
          </a:p>
          <a:p>
            <a:pPr eaLnBrk="1" hangingPunct="1"/>
            <a:r>
              <a:rPr lang="en-US" altLang="en-US" smtClean="0"/>
              <a:t>These reforms don’t achieve necessary improvements.   So the alternative…...</a:t>
            </a:r>
          </a:p>
        </p:txBody>
      </p:sp>
    </p:spTree>
    <p:extLst>
      <p:ext uri="{BB962C8B-B14F-4D97-AF65-F5344CB8AC3E}">
        <p14:creationId xmlns:p14="http://schemas.microsoft.com/office/powerpoint/2010/main" val="1204535383"/>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pPr>
              <a:defRPr/>
            </a:pPr>
            <a:r>
              <a:rPr lang="en-US" altLang="en-US" smtClean="0">
                <a:solidFill>
                  <a:schemeClr val="tx1">
                    <a:lumMod val="75000"/>
                    <a:lumOff val="25000"/>
                  </a:schemeClr>
                </a:solidFill>
              </a:rPr>
              <a:t>Five Dollar Day: 1914</a:t>
            </a:r>
          </a:p>
        </p:txBody>
      </p:sp>
      <p:sp>
        <p:nvSpPr>
          <p:cNvPr id="98307" name="Rectangle 3"/>
          <p:cNvSpPr>
            <a:spLocks noGrp="1" noChangeArrowheads="1"/>
          </p:cNvSpPr>
          <p:nvPr>
            <p:ph idx="1"/>
          </p:nvPr>
        </p:nvSpPr>
        <p:spPr/>
        <p:txBody>
          <a:bodyPr rtlCol="0">
            <a:normAutofit fontScale="92500" lnSpcReduction="10000"/>
          </a:bodyPr>
          <a:lstStyle/>
          <a:p>
            <a:pPr>
              <a:spcAft>
                <a:spcPts val="0"/>
              </a:spcAft>
              <a:defRPr/>
            </a:pPr>
            <a:r>
              <a:rPr lang="en-US" altLang="en-US" sz="2800"/>
              <a:t>Prevailing auto worker wage was $2.40 /day</a:t>
            </a:r>
          </a:p>
          <a:p>
            <a:pPr>
              <a:spcAft>
                <a:spcPts val="0"/>
              </a:spcAft>
              <a:defRPr/>
            </a:pPr>
            <a:r>
              <a:rPr lang="en-US" altLang="en-US" sz="2800"/>
              <a:t>Ford promises $5.00/day if one ‘qualified.’</a:t>
            </a:r>
          </a:p>
          <a:p>
            <a:pPr>
              <a:spcAft>
                <a:spcPts val="0"/>
              </a:spcAft>
              <a:defRPr/>
            </a:pPr>
            <a:r>
              <a:rPr lang="en-US" altLang="en-US" sz="2800"/>
              <a:t>How did one qualify? Through an investigation of one’s home life by the “Sociological Department.”</a:t>
            </a:r>
          </a:p>
          <a:p>
            <a:pPr lvl="1">
              <a:spcAft>
                <a:spcPts val="0"/>
              </a:spcAft>
              <a:defRPr/>
            </a:pPr>
            <a:r>
              <a:rPr lang="en-US" altLang="en-US" sz="2400"/>
              <a:t>Marriage proved</a:t>
            </a:r>
          </a:p>
          <a:p>
            <a:pPr lvl="1">
              <a:spcAft>
                <a:spcPts val="0"/>
              </a:spcAft>
              <a:defRPr/>
            </a:pPr>
            <a:r>
              <a:rPr lang="en-US" altLang="en-US" sz="2400"/>
              <a:t>“Good home conditions”</a:t>
            </a:r>
          </a:p>
          <a:p>
            <a:pPr lvl="1">
              <a:spcAft>
                <a:spcPts val="0"/>
              </a:spcAft>
              <a:defRPr/>
            </a:pPr>
            <a:r>
              <a:rPr lang="en-US" altLang="en-US" sz="2400"/>
              <a:t>Good personal habits</a:t>
            </a:r>
          </a:p>
          <a:p>
            <a:pPr lvl="1">
              <a:spcAft>
                <a:spcPts val="0"/>
              </a:spcAft>
              <a:defRPr/>
            </a:pPr>
            <a:r>
              <a:rPr lang="en-US" altLang="en-US" sz="2400"/>
              <a:t>Demonstrated thrift</a:t>
            </a:r>
            <a:r>
              <a:rPr lang="en-US" altLang="en-US" smtClean="0"/>
              <a:t> </a:t>
            </a:r>
          </a:p>
          <a:p>
            <a:pPr lvl="1">
              <a:spcAft>
                <a:spcPts val="0"/>
              </a:spcAft>
              <a:defRPr/>
            </a:pPr>
            <a:r>
              <a:rPr lang="en-US" altLang="en-US" sz="2400"/>
              <a:t>If single, must be age 22, for ‘profits’</a:t>
            </a:r>
            <a:r>
              <a:rPr lang="en-US" altLang="en-US" smtClean="0"/>
              <a:t> </a:t>
            </a:r>
          </a:p>
        </p:txBody>
      </p:sp>
    </p:spTree>
    <p:extLst>
      <p:ext uri="{BB962C8B-B14F-4D97-AF65-F5344CB8AC3E}">
        <p14:creationId xmlns:p14="http://schemas.microsoft.com/office/powerpoint/2010/main" val="3033917325"/>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normAutofit/>
          </a:bodyPr>
          <a:lstStyle/>
          <a:p>
            <a:pPr>
              <a:defRPr/>
            </a:pPr>
            <a:r>
              <a:rPr lang="en-US" altLang="en-US" smtClean="0">
                <a:solidFill>
                  <a:schemeClr val="tx1">
                    <a:lumMod val="75000"/>
                    <a:lumOff val="25000"/>
                  </a:schemeClr>
                </a:solidFill>
              </a:rPr>
              <a:t>Questions:  paternalism .vs individual liberty</a:t>
            </a:r>
          </a:p>
        </p:txBody>
      </p:sp>
      <p:sp>
        <p:nvSpPr>
          <p:cNvPr id="148483" name="Rectangle 3"/>
          <p:cNvSpPr>
            <a:spLocks noGrp="1" noChangeArrowheads="1"/>
          </p:cNvSpPr>
          <p:nvPr>
            <p:ph idx="1"/>
          </p:nvPr>
        </p:nvSpPr>
        <p:spPr/>
        <p:txBody>
          <a:bodyPr/>
          <a:lstStyle/>
          <a:p>
            <a:pPr eaLnBrk="1" hangingPunct="1"/>
            <a:r>
              <a:rPr lang="en-US" altLang="en-US" smtClean="0"/>
              <a:t>Can one’s employer enforce living arrangements off the job?</a:t>
            </a:r>
          </a:p>
          <a:p>
            <a:pPr eaLnBrk="1" hangingPunct="1"/>
            <a:r>
              <a:rPr lang="en-US" altLang="en-US" smtClean="0"/>
              <a:t>Can one’s employer demand alteration of religious practices?</a:t>
            </a:r>
          </a:p>
          <a:p>
            <a:pPr eaLnBrk="1" hangingPunct="1"/>
            <a:r>
              <a:rPr lang="en-US" altLang="en-US" smtClean="0"/>
              <a:t>Can one’s employer demand particular family arrangements of workers?</a:t>
            </a:r>
          </a:p>
          <a:p>
            <a:pPr eaLnBrk="1" hangingPunct="1"/>
            <a:endParaRPr lang="en-US" altLang="en-US" smtClean="0"/>
          </a:p>
        </p:txBody>
      </p:sp>
    </p:spTree>
    <p:extLst>
      <p:ext uri="{BB962C8B-B14F-4D97-AF65-F5344CB8AC3E}">
        <p14:creationId xmlns:p14="http://schemas.microsoft.com/office/powerpoint/2010/main" val="2116566734"/>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p:cNvSpPr>
            <a:spLocks noGrp="1"/>
          </p:cNvSpPr>
          <p:nvPr>
            <p:ph type="title"/>
          </p:nvPr>
        </p:nvSpPr>
        <p:spPr/>
        <p:txBody>
          <a:bodyPr/>
          <a:lstStyle/>
          <a:p>
            <a:pPr>
              <a:defRPr/>
            </a:pPr>
            <a:r>
              <a:rPr lang="en-GB" altLang="en-US" smtClean="0">
                <a:solidFill>
                  <a:schemeClr val="tx1">
                    <a:lumMod val="75000"/>
                    <a:lumOff val="25000"/>
                  </a:schemeClr>
                </a:solidFill>
              </a:rPr>
              <a:t>Bibliography</a:t>
            </a:r>
          </a:p>
        </p:txBody>
      </p:sp>
      <p:sp>
        <p:nvSpPr>
          <p:cNvPr id="94211" name="Content Placeholder 2"/>
          <p:cNvSpPr>
            <a:spLocks noGrp="1"/>
          </p:cNvSpPr>
          <p:nvPr>
            <p:ph idx="1"/>
          </p:nvPr>
        </p:nvSpPr>
        <p:spPr/>
        <p:txBody>
          <a:bodyPr rtlCol="0">
            <a:normAutofit fontScale="85000" lnSpcReduction="20000"/>
          </a:bodyPr>
          <a:lstStyle/>
          <a:p>
            <a:pPr>
              <a:spcAft>
                <a:spcPts val="0"/>
              </a:spcAft>
              <a:defRPr/>
            </a:pPr>
            <a:r>
              <a:rPr lang="en-GB" altLang="en-US" sz="1200"/>
              <a:t>Bernathy, William (1978) The Productivity Dilemma: Roadblock to Innovation in the Automobile Industry. Baltimore: Johns Hopkins University Press.</a:t>
            </a:r>
          </a:p>
          <a:p>
            <a:pPr>
              <a:spcAft>
                <a:spcPts val="0"/>
              </a:spcAft>
              <a:defRPr/>
            </a:pPr>
            <a:endParaRPr lang="en-GB" altLang="en-US" sz="1200"/>
          </a:p>
          <a:p>
            <a:pPr>
              <a:spcAft>
                <a:spcPts val="0"/>
              </a:spcAft>
              <a:defRPr/>
            </a:pPr>
            <a:r>
              <a:rPr lang="en-GB" altLang="en-US" sz="1200"/>
              <a:t>Aglietta, Michal. (1976) A Theory of Capitalist Regulation: The US Experience. London, New Left Books, 1979. Translated from the French by David Fernbach.</a:t>
            </a:r>
          </a:p>
          <a:p>
            <a:pPr>
              <a:spcAft>
                <a:spcPts val="0"/>
              </a:spcAft>
              <a:defRPr/>
            </a:pPr>
            <a:endParaRPr lang="en-GB" altLang="en-US" sz="1200"/>
          </a:p>
          <a:p>
            <a:pPr>
              <a:spcAft>
                <a:spcPts val="0"/>
              </a:spcAft>
              <a:defRPr/>
            </a:pPr>
            <a:r>
              <a:rPr lang="en-GB" altLang="en-US" sz="1200"/>
              <a:t>Albo, Gregory, David Langille, and Leo Panitch. (1993) (Editors) A Different Kind of State? Toronto: Oxford University Press.</a:t>
            </a:r>
          </a:p>
          <a:p>
            <a:pPr>
              <a:spcAft>
                <a:spcPts val="0"/>
              </a:spcAft>
              <a:defRPr/>
            </a:pPr>
            <a:endParaRPr lang="en-GB" altLang="en-US" sz="1200"/>
          </a:p>
          <a:p>
            <a:pPr>
              <a:spcAft>
                <a:spcPts val="0"/>
              </a:spcAft>
              <a:defRPr/>
            </a:pPr>
            <a:r>
              <a:rPr lang="en-GB" altLang="en-US" sz="1200"/>
              <a:t>Chandler, Alfred Dupont. (1977) The Visible Hand: The Managerial Revolution in American Business. Cambridge, MA: Belknap.</a:t>
            </a:r>
          </a:p>
          <a:p>
            <a:pPr>
              <a:spcAft>
                <a:spcPts val="0"/>
              </a:spcAft>
              <a:defRPr/>
            </a:pPr>
            <a:endParaRPr lang="en-GB" altLang="en-US" sz="1200"/>
          </a:p>
          <a:p>
            <a:pPr>
              <a:spcAft>
                <a:spcPts val="0"/>
              </a:spcAft>
              <a:defRPr/>
            </a:pPr>
            <a:r>
              <a:rPr lang="en-GB" altLang="en-US" sz="1200"/>
              <a:t>David, Paul (1990) "The Dynamo and the Computer: An Historical Perspective on the Modern Productivity Paradox," American Economic Review. vol. 80, no. 2, May , pp. 355-61.</a:t>
            </a:r>
          </a:p>
          <a:p>
            <a:pPr>
              <a:spcAft>
                <a:spcPts val="0"/>
              </a:spcAft>
              <a:defRPr/>
            </a:pPr>
            <a:endParaRPr lang="en-GB" altLang="en-US" sz="1200"/>
          </a:p>
          <a:p>
            <a:pPr>
              <a:spcAft>
                <a:spcPts val="0"/>
              </a:spcAft>
              <a:defRPr/>
            </a:pPr>
            <a:r>
              <a:rPr lang="en-GB" altLang="en-US" sz="1200"/>
              <a:t>Hounshell, David (1984) From The American System to Mass Production, 1880-1932. Baltimore: Johns Hopkins University Press.</a:t>
            </a:r>
          </a:p>
          <a:p>
            <a:pPr>
              <a:spcAft>
                <a:spcPts val="0"/>
              </a:spcAft>
              <a:defRPr/>
            </a:pPr>
            <a:endParaRPr lang="en-GB" altLang="en-US" sz="1200"/>
          </a:p>
          <a:p>
            <a:pPr>
              <a:spcAft>
                <a:spcPts val="0"/>
              </a:spcAft>
              <a:defRPr/>
            </a:pPr>
            <a:r>
              <a:rPr lang="en-GB" altLang="en-US" sz="1200"/>
              <a:t>Mansfield, Edwin. (1992) "Flexible Manufacturing Systems: Economic Effects in Japan, United States, and Western Europe", Japan and the World Economy, vol 2, pp. 1-16.</a:t>
            </a:r>
          </a:p>
          <a:p>
            <a:pPr>
              <a:spcAft>
                <a:spcPts val="0"/>
              </a:spcAft>
              <a:defRPr/>
            </a:pPr>
            <a:endParaRPr lang="en-GB" altLang="en-US" smtClean="0">
              <a:solidFill>
                <a:schemeClr val="tx1">
                  <a:lumMod val="75000"/>
                  <a:lumOff val="25000"/>
                </a:schemeClr>
              </a:solidFill>
            </a:endParaRPr>
          </a:p>
          <a:p>
            <a:pPr>
              <a:spcAft>
                <a:spcPts val="0"/>
              </a:spcAft>
              <a:defRPr/>
            </a:pPr>
            <a:endParaRPr lang="en-GB" altLang="en-US" smtClean="0">
              <a:solidFill>
                <a:schemeClr val="tx1">
                  <a:lumMod val="75000"/>
                  <a:lumOff val="25000"/>
                </a:schemeClr>
              </a:solidFill>
            </a:endParaRPr>
          </a:p>
        </p:txBody>
      </p:sp>
    </p:spTree>
    <p:extLst>
      <p:ext uri="{BB962C8B-B14F-4D97-AF65-F5344CB8AC3E}">
        <p14:creationId xmlns:p14="http://schemas.microsoft.com/office/powerpoint/2010/main" val="353016146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p:cNvSpPr>
            <a:spLocks noGrp="1"/>
          </p:cNvSpPr>
          <p:nvPr>
            <p:ph type="title"/>
          </p:nvPr>
        </p:nvSpPr>
        <p:spPr/>
        <p:txBody>
          <a:bodyPr/>
          <a:lstStyle/>
          <a:p>
            <a:pPr>
              <a:defRPr/>
            </a:pPr>
            <a:r>
              <a:rPr lang="en-GB" altLang="en-US" smtClean="0">
                <a:solidFill>
                  <a:schemeClr val="tx1">
                    <a:lumMod val="75000"/>
                    <a:lumOff val="25000"/>
                  </a:schemeClr>
                </a:solidFill>
              </a:rPr>
              <a:t>Continued</a:t>
            </a:r>
          </a:p>
        </p:txBody>
      </p:sp>
      <p:sp>
        <p:nvSpPr>
          <p:cNvPr id="3" name="Content Placeholder 2"/>
          <p:cNvSpPr>
            <a:spLocks noGrp="1"/>
          </p:cNvSpPr>
          <p:nvPr>
            <p:ph idx="1"/>
          </p:nvPr>
        </p:nvSpPr>
        <p:spPr/>
        <p:txBody>
          <a:bodyPr rtlCol="0">
            <a:normAutofit fontScale="92500" lnSpcReduction="20000"/>
          </a:bodyPr>
          <a:lstStyle/>
          <a:p>
            <a:pPr marL="0" indent="0">
              <a:spcAft>
                <a:spcPts val="0"/>
              </a:spcAft>
              <a:buNone/>
              <a:defRPr/>
            </a:pPr>
            <a:endParaRPr lang="en-GB" sz="1000" dirty="0"/>
          </a:p>
          <a:p>
            <a:pPr>
              <a:spcAft>
                <a:spcPts val="0"/>
              </a:spcAft>
              <a:defRPr/>
            </a:pPr>
            <a:r>
              <a:rPr lang="en-GB" sz="1000" dirty="0"/>
              <a:t>McDermott, John. (1992) "History in the Present: Contemporary Debates about Capitalism", Science &amp; Society, </a:t>
            </a:r>
            <a:r>
              <a:rPr lang="en-GB" sz="1000" dirty="0" err="1"/>
              <a:t>vol</a:t>
            </a:r>
            <a:r>
              <a:rPr lang="en-GB" sz="1000" dirty="0"/>
              <a:t> 56, no 3, pp. 291-323.</a:t>
            </a:r>
          </a:p>
          <a:p>
            <a:pPr>
              <a:spcAft>
                <a:spcPts val="0"/>
              </a:spcAft>
              <a:defRPr/>
            </a:pPr>
            <a:endParaRPr lang="en-GB" sz="1000" dirty="0"/>
          </a:p>
          <a:p>
            <a:pPr>
              <a:spcAft>
                <a:spcPts val="0"/>
              </a:spcAft>
              <a:defRPr/>
            </a:pPr>
            <a:r>
              <a:rPr lang="en-GB" sz="1000" dirty="0" err="1"/>
              <a:t>Piore</a:t>
            </a:r>
            <a:r>
              <a:rPr lang="en-GB" sz="1000" dirty="0"/>
              <a:t>, M.J. and Charles F. </a:t>
            </a:r>
            <a:r>
              <a:rPr lang="en-GB" sz="1000" dirty="0" err="1"/>
              <a:t>Sabel</a:t>
            </a:r>
            <a:r>
              <a:rPr lang="en-GB" sz="1000" dirty="0"/>
              <a:t>. (1985) Das </a:t>
            </a:r>
            <a:r>
              <a:rPr lang="en-GB" sz="1000" dirty="0" err="1"/>
              <a:t>Ende</a:t>
            </a:r>
            <a:r>
              <a:rPr lang="en-GB" sz="1000" dirty="0"/>
              <a:t> der </a:t>
            </a:r>
            <a:r>
              <a:rPr lang="en-GB" sz="1000" dirty="0" err="1"/>
              <a:t>Massenproduction</a:t>
            </a:r>
            <a:r>
              <a:rPr lang="en-GB" sz="1000" dirty="0"/>
              <a:t>. Berlin: </a:t>
            </a:r>
            <a:r>
              <a:rPr lang="en-GB" sz="1000" dirty="0" err="1"/>
              <a:t>Wagenbach</a:t>
            </a:r>
            <a:r>
              <a:rPr lang="en-GB" sz="1000" dirty="0"/>
              <a:t>.</a:t>
            </a:r>
          </a:p>
          <a:p>
            <a:pPr>
              <a:spcAft>
                <a:spcPts val="0"/>
              </a:spcAft>
              <a:defRPr/>
            </a:pPr>
            <a:endParaRPr lang="en-GB" sz="1000" dirty="0"/>
          </a:p>
          <a:p>
            <a:pPr>
              <a:spcAft>
                <a:spcPts val="0"/>
              </a:spcAft>
              <a:defRPr/>
            </a:pPr>
            <a:r>
              <a:rPr lang="en-GB" sz="1000" dirty="0"/>
              <a:t>Polanyi, Karl. (1944) The Great Transformation. Boston: Beacon Press, 1985.</a:t>
            </a:r>
          </a:p>
          <a:p>
            <a:pPr>
              <a:spcAft>
                <a:spcPts val="0"/>
              </a:spcAft>
              <a:defRPr/>
            </a:pPr>
            <a:endParaRPr lang="en-GB" sz="1000" dirty="0"/>
          </a:p>
          <a:p>
            <a:pPr>
              <a:spcAft>
                <a:spcPts val="0"/>
              </a:spcAft>
              <a:defRPr/>
            </a:pPr>
            <a:r>
              <a:rPr lang="en-GB" sz="1000" dirty="0"/>
              <a:t>Reschenthaler, G.B. and Fred Thompson. (1996) "The Information Revolution and the New Public Management", Journal of Public Administration Research and Theory, </a:t>
            </a:r>
            <a:r>
              <a:rPr lang="en-GB" sz="1000" dirty="0" err="1"/>
              <a:t>vol</a:t>
            </a:r>
            <a:r>
              <a:rPr lang="en-GB" sz="1000" dirty="0"/>
              <a:t> 6, no 1, pp. 125-144.</a:t>
            </a:r>
          </a:p>
          <a:p>
            <a:pPr>
              <a:spcAft>
                <a:spcPts val="0"/>
              </a:spcAft>
              <a:defRPr/>
            </a:pPr>
            <a:endParaRPr lang="en-GB" sz="1000" dirty="0"/>
          </a:p>
          <a:p>
            <a:pPr>
              <a:spcAft>
                <a:spcPts val="0"/>
              </a:spcAft>
              <a:defRPr/>
            </a:pPr>
            <a:r>
              <a:rPr lang="en-GB" sz="1000" dirty="0" err="1"/>
              <a:t>Scharpf</a:t>
            </a:r>
            <a:r>
              <a:rPr lang="en-GB" sz="1000" dirty="0"/>
              <a:t>, Fritz Wilhelm; translated by Ruth Crowley and Fred Thompson. (1991) Crisis and Choice in European Social Democracy. Ithaca, NY: Cornell University Press.</a:t>
            </a:r>
          </a:p>
          <a:p>
            <a:pPr>
              <a:spcAft>
                <a:spcPts val="0"/>
              </a:spcAft>
              <a:defRPr/>
            </a:pPr>
            <a:endParaRPr lang="en-GB" sz="1000" dirty="0"/>
          </a:p>
          <a:p>
            <a:pPr>
              <a:spcAft>
                <a:spcPts val="0"/>
              </a:spcAft>
              <a:defRPr/>
            </a:pPr>
            <a:r>
              <a:rPr lang="en-GB" sz="1000" dirty="0" err="1"/>
              <a:t>Tylecote</a:t>
            </a:r>
            <a:r>
              <a:rPr lang="en-GB" sz="1000" dirty="0"/>
              <a:t>, Andrew. (1995) "Technological and Economic Long Waves and their Implications for Employment", New Technology, Work and Employment, </a:t>
            </a:r>
            <a:r>
              <a:rPr lang="en-GB" sz="1000" dirty="0" err="1"/>
              <a:t>vol</a:t>
            </a:r>
            <a:r>
              <a:rPr lang="en-GB" sz="1000" dirty="0"/>
              <a:t> 10, no 1, pp. 3-18.</a:t>
            </a:r>
          </a:p>
          <a:p>
            <a:pPr>
              <a:spcAft>
                <a:spcPts val="0"/>
              </a:spcAft>
              <a:defRPr/>
            </a:pPr>
            <a:r>
              <a:rPr lang="en-GB" sz="1000" dirty="0"/>
              <a:t>Womack, James P., Daniel T. Jones, and Daniel </a:t>
            </a:r>
            <a:r>
              <a:rPr lang="en-GB" sz="1000" dirty="0" err="1"/>
              <a:t>Roos</a:t>
            </a:r>
            <a:r>
              <a:rPr lang="en-GB" sz="1000" dirty="0"/>
              <a:t>. (1990) The Machine that Changed the World. New York: Rawson Associates</a:t>
            </a:r>
            <a:r>
              <a:rPr lang="en-GB" dirty="0" smtClean="0">
                <a:solidFill>
                  <a:schemeClr val="tx1">
                    <a:lumMod val="75000"/>
                    <a:lumOff val="25000"/>
                  </a:schemeClr>
                </a:solidFill>
              </a:rPr>
              <a:t>.</a:t>
            </a:r>
            <a:endParaRPr lang="en-GB" dirty="0">
              <a:solidFill>
                <a:schemeClr val="tx1">
                  <a:lumMod val="75000"/>
                  <a:lumOff val="25000"/>
                </a:schemeClr>
              </a:solidFill>
            </a:endParaRPr>
          </a:p>
        </p:txBody>
      </p:sp>
    </p:spTree>
    <p:extLst>
      <p:ext uri="{BB962C8B-B14F-4D97-AF65-F5344CB8AC3E}">
        <p14:creationId xmlns:p14="http://schemas.microsoft.com/office/powerpoint/2010/main" val="2342537094"/>
      </p:ext>
    </p:extLst>
  </p:cSld>
  <p:clrMapOvr>
    <a:masterClrMapping/>
  </p:clrMapOvr>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3E3823"/>
      </a:dk2>
      <a:lt2>
        <a:srgbClr val="E2E6E8"/>
      </a:lt2>
      <a:accent1>
        <a:srgbClr val="E4712C"/>
      </a:accent1>
      <a:accent2>
        <a:srgbClr val="C09D18"/>
      </a:accent2>
      <a:accent3>
        <a:srgbClr val="91AE22"/>
      </a:accent3>
      <a:accent4>
        <a:srgbClr val="53B717"/>
      </a:accent4>
      <a:accent5>
        <a:srgbClr val="24BB2B"/>
      </a:accent5>
      <a:accent6>
        <a:srgbClr val="17BA62"/>
      </a:accent6>
      <a:hlink>
        <a:srgbClr val="3D89B7"/>
      </a:hlink>
      <a:folHlink>
        <a:srgbClr val="828282"/>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1537</TotalTime>
  <Words>5476</Words>
  <Application>Microsoft Office PowerPoint</Application>
  <PresentationFormat>Widescreen</PresentationFormat>
  <Paragraphs>387</Paragraphs>
  <Slides>122</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122</vt:i4>
      </vt:variant>
    </vt:vector>
  </HeadingPairs>
  <TitlesOfParts>
    <vt:vector size="128" baseType="lpstr">
      <vt:lpstr>Arial</vt:lpstr>
      <vt:lpstr>Calibri</vt:lpstr>
      <vt:lpstr>Times New Roman</vt:lpstr>
      <vt:lpstr>Tw Cen MT</vt:lpstr>
      <vt:lpstr>Wingdings</vt:lpstr>
      <vt:lpstr>RetrospectVTI</vt:lpstr>
      <vt:lpstr>Critical Perspectives on Management Henry Ford, the Model T and the Five Dollar Day</vt:lpstr>
      <vt:lpstr>Question </vt:lpstr>
      <vt:lpstr>Key points of Taylorism</vt:lpstr>
      <vt:lpstr>TAYLORISM</vt:lpstr>
      <vt:lpstr>FUNCTION OF TAYLORISM</vt:lpstr>
      <vt:lpstr>PRINCIPLES OF TAYLORISM</vt:lpstr>
      <vt:lpstr>Are the following ADVANTAGES or disadvantages OF TAYLORISM?</vt:lpstr>
      <vt:lpstr>ENHANCED PRODUCTION</vt:lpstr>
      <vt:lpstr>ABILITY TO CONTROL</vt:lpstr>
      <vt:lpstr>DECREASES INACCURACY</vt:lpstr>
      <vt:lpstr>DECREASED AUTOCRACY</vt:lpstr>
      <vt:lpstr>Organisational democracy</vt:lpstr>
      <vt:lpstr>COST OF PRODUCTION IS REDUCED</vt:lpstr>
      <vt:lpstr>PAY SYSTEM</vt:lpstr>
      <vt:lpstr>QUICK DECISION MAKING</vt:lpstr>
      <vt:lpstr>BENEFIT TO CUSTOMERS</vt:lpstr>
      <vt:lpstr>INCREASED EFFICIENCY</vt:lpstr>
      <vt:lpstr>BEST USE OF RESOURCES AND DEVELOPMENT</vt:lpstr>
      <vt:lpstr>BENEFICIAL TO THE NATION</vt:lpstr>
      <vt:lpstr>LESS PRODUCTION TIME</vt:lpstr>
      <vt:lpstr>WORKER INSTRUCTIONS</vt:lpstr>
      <vt:lpstr>GOOD WORKING CONDITIONS</vt:lpstr>
      <vt:lpstr>OWNERS INVESTED AND BENEFITED</vt:lpstr>
      <vt:lpstr>AVOIDS LABOUR AND MANAGEMENT DISPUTES</vt:lpstr>
      <vt:lpstr>REQUIRES HUGE CAPITAL</vt:lpstr>
      <vt:lpstr>MANAGEMENT TAKES CONTROL</vt:lpstr>
      <vt:lpstr>PLANNING REDUCES PRODUCTIVITY</vt:lpstr>
      <vt:lpstr>DEMOTIVATING APPROACH</vt:lpstr>
      <vt:lpstr>OVERLY BUREAUCRATIC</vt:lpstr>
      <vt:lpstr>MECHANISTIC</vt:lpstr>
      <vt:lpstr>NOT SUITABLE FOR TEAMS</vt:lpstr>
      <vt:lpstr>WORK DIVISION</vt:lpstr>
      <vt:lpstr>AVOIDS BARGAINING</vt:lpstr>
      <vt:lpstr>LOSS</vt:lpstr>
      <vt:lpstr>UNEMPLOYMENT</vt:lpstr>
      <vt:lpstr>ADVERSE EFFECTS</vt:lpstr>
      <vt:lpstr>STRESS</vt:lpstr>
      <vt:lpstr>WRONG ASSUMPTIONS</vt:lpstr>
      <vt:lpstr>Follows narrow application</vt:lpstr>
      <vt:lpstr>Time consuming</vt:lpstr>
      <vt:lpstr>And now</vt:lpstr>
      <vt:lpstr>Fordism</vt:lpstr>
      <vt:lpstr>Continued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Fordism: The Five Dollar Day and the Model T Ford</vt:lpstr>
      <vt:lpstr>PowerPoint Presentation</vt:lpstr>
      <vt:lpstr>The Model T:  Motorcar for the Great Multitude</vt:lpstr>
      <vt:lpstr>PowerPoint Presentation</vt:lpstr>
      <vt:lpstr>PowerPoint Presentation</vt:lpstr>
      <vt:lpstr>Production Principles</vt:lpstr>
      <vt:lpstr>Assembling Cars before Ford</vt:lpstr>
      <vt:lpstr>Ford’s Assembly Line: 1910</vt:lpstr>
      <vt:lpstr>Ford’s Assembly Line</vt:lpstr>
      <vt:lpstr>Assembly Line</vt:lpstr>
      <vt:lpstr>Assembly Line: Joining Engines to Frames, 1914, Highland Park</vt:lpstr>
      <vt:lpstr>The Workforce</vt:lpstr>
      <vt:lpstr>HENRY FORD'S LIFE</vt:lpstr>
      <vt:lpstr>HENRY FORD AND  HIS AUTOMOBILES</vt:lpstr>
      <vt:lpstr>SO WHAT IS FORDISM?</vt:lpstr>
      <vt:lpstr>FORDISM???</vt:lpstr>
      <vt:lpstr>FORDISM??</vt:lpstr>
      <vt:lpstr>HOW DID FORDISM  COME ABOUT?</vt:lpstr>
      <vt:lpstr>How did it spread?</vt:lpstr>
      <vt:lpstr>EFFECTS OF FORDISM</vt:lpstr>
      <vt:lpstr>Craft to mass production</vt:lpstr>
      <vt:lpstr>Continued</vt:lpstr>
      <vt:lpstr>Standardisation</vt:lpstr>
      <vt:lpstr>Continued</vt:lpstr>
      <vt:lpstr>Continued</vt:lpstr>
      <vt:lpstr>Vertical Integration</vt:lpstr>
      <vt:lpstr>Continued</vt:lpstr>
      <vt:lpstr>Bureaucracy</vt:lpstr>
      <vt:lpstr>Continued</vt:lpstr>
      <vt:lpstr>Continued</vt:lpstr>
      <vt:lpstr>Continued</vt:lpstr>
      <vt:lpstr>Went out of fashion</vt:lpstr>
      <vt:lpstr>But</vt:lpstr>
      <vt:lpstr>Continued</vt:lpstr>
      <vt:lpstr>Continued</vt:lpstr>
      <vt:lpstr>Continued</vt:lpstr>
      <vt:lpstr>Continued</vt:lpstr>
      <vt:lpstr>Continued</vt:lpstr>
      <vt:lpstr>Continued</vt:lpstr>
      <vt:lpstr>Continued</vt:lpstr>
      <vt:lpstr>Continued</vt:lpstr>
      <vt:lpstr>Continued</vt:lpstr>
      <vt:lpstr>Continued</vt:lpstr>
      <vt:lpstr>Continued</vt:lpstr>
      <vt:lpstr>Continued</vt:lpstr>
      <vt:lpstr>Continued</vt:lpstr>
      <vt:lpstr>Continued</vt:lpstr>
      <vt:lpstr>Continued</vt:lpstr>
      <vt:lpstr>Flexible Production</vt:lpstr>
      <vt:lpstr>Continued</vt:lpstr>
      <vt:lpstr>Continued</vt:lpstr>
      <vt:lpstr>Continued</vt:lpstr>
      <vt:lpstr>Continued</vt:lpstr>
      <vt:lpstr>Continued</vt:lpstr>
      <vt:lpstr>Continued</vt:lpstr>
      <vt:lpstr>Flexible Production again</vt:lpstr>
      <vt:lpstr>Continued</vt:lpstr>
      <vt:lpstr>Continued</vt:lpstr>
      <vt:lpstr>Problems with the Human Element of Production</vt:lpstr>
      <vt:lpstr>First Attempts at Labour Reform</vt:lpstr>
      <vt:lpstr>Five Dollar Day: 1914</vt:lpstr>
      <vt:lpstr>Questions:  paternalism .vs individual liberty</vt:lpstr>
      <vt:lpstr>Bibliography</vt:lpstr>
      <vt:lpstr>Continued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Data Analysis using NVivo</dc:title>
  <dc:creator>caroline jawad</dc:creator>
  <cp:lastModifiedBy>Administrator</cp:lastModifiedBy>
  <cp:revision>3</cp:revision>
  <dcterms:created xsi:type="dcterms:W3CDTF">2020-02-08T18:15:20Z</dcterms:created>
  <dcterms:modified xsi:type="dcterms:W3CDTF">2020-02-12T15:12:45Z</dcterms:modified>
</cp:coreProperties>
</file>