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1"/>
  </p:notesMasterIdLst>
  <p:handoutMasterIdLst>
    <p:handoutMasterId r:id="rId32"/>
  </p:handoutMasterIdLst>
  <p:sldIdLst>
    <p:sldId id="652" r:id="rId3"/>
    <p:sldId id="329" r:id="rId4"/>
    <p:sldId id="653" r:id="rId5"/>
    <p:sldId id="654" r:id="rId6"/>
    <p:sldId id="656" r:id="rId7"/>
    <p:sldId id="655" r:id="rId8"/>
    <p:sldId id="330" r:id="rId9"/>
    <p:sldId id="657" r:id="rId10"/>
    <p:sldId id="658" r:id="rId11"/>
    <p:sldId id="659" r:id="rId12"/>
    <p:sldId id="660" r:id="rId13"/>
    <p:sldId id="661" r:id="rId14"/>
    <p:sldId id="662" r:id="rId15"/>
    <p:sldId id="663" r:id="rId16"/>
    <p:sldId id="664" r:id="rId17"/>
    <p:sldId id="333" r:id="rId18"/>
    <p:sldId id="342" r:id="rId19"/>
    <p:sldId id="343" r:id="rId20"/>
    <p:sldId id="336" r:id="rId21"/>
    <p:sldId id="344" r:id="rId22"/>
    <p:sldId id="337" r:id="rId23"/>
    <p:sldId id="338" r:id="rId24"/>
    <p:sldId id="339" r:id="rId25"/>
    <p:sldId id="270" r:id="rId26"/>
    <p:sldId id="271" r:id="rId27"/>
    <p:sldId id="665" r:id="rId28"/>
    <p:sldId id="345" r:id="rId29"/>
    <p:sldId id="346"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p:scale>
          <a:sx n="64" d="100"/>
          <a:sy n="64" d="100"/>
        </p:scale>
        <p:origin x="1244"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24/07/2024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24/07/2024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24/07/2024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24/07/2024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24/07/2024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361951" y="978409"/>
            <a:ext cx="7880243" cy="2531555"/>
          </a:xfrm>
          <a:prstGeom prst="rect">
            <a:avLst/>
          </a:prstGeom>
        </p:spPr>
        <p:txBody>
          <a:bodyPr anchor="b"/>
          <a:lstStyle>
            <a:lvl1pPr algn="l">
              <a:defRPr sz="495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361951" y="3602038"/>
            <a:ext cx="7880243" cy="2277554"/>
          </a:xfrm>
        </p:spPr>
        <p:txBody>
          <a:bodyPr/>
          <a:lstStyle>
            <a:lvl1pPr marL="0" indent="0" algn="l">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361951" y="489855"/>
            <a:ext cx="8360303"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39518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361950" y="978408"/>
            <a:ext cx="7975854"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358192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360756" y="3922233"/>
            <a:ext cx="8360303"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361950" y="978410"/>
            <a:ext cx="7886700" cy="2716769"/>
          </a:xfrm>
          <a:prstGeom prst="rect">
            <a:avLst/>
          </a:prstGeom>
        </p:spPr>
        <p:txBody>
          <a:bodyPr anchor="b"/>
          <a:lstStyle>
            <a:lvl1pPr>
              <a:defRPr sz="45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361950" y="4171446"/>
            <a:ext cx="7886700" cy="1918205"/>
          </a:xfrm>
        </p:spPr>
        <p:txBody>
          <a:bodyPr>
            <a:normAutofit/>
          </a:bodyPr>
          <a:lstStyle>
            <a:lvl1pPr marL="0" indent="0">
              <a:buNone/>
              <a:defRPr lang="en-US" sz="1800" i="1" kern="1200" dirty="0" smtClean="0">
                <a:solidFill>
                  <a:schemeClr val="tx1"/>
                </a:solidFill>
                <a:latin typeface="+mn-lt"/>
                <a:ea typeface="+mn-ea"/>
                <a:cs typeface="+mn-cs"/>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marL="0" lvl="0" indent="0" algn="l" defTabSz="685800" rtl="0" eaLnBrk="1" latinLnBrk="0" hangingPunct="1">
              <a:lnSpc>
                <a:spcPct val="110000"/>
              </a:lnSpc>
              <a:spcBef>
                <a:spcPts val="75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360756" y="3922232"/>
            <a:ext cx="8360303"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361951" y="6368138"/>
            <a:ext cx="8360303"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360756" y="6368138"/>
            <a:ext cx="8360303"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629108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360756" y="483577"/>
            <a:ext cx="8360303"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361950" y="978409"/>
            <a:ext cx="8360303"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361951" y="3103132"/>
            <a:ext cx="4063913"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4658341" y="3103132"/>
            <a:ext cx="4063913"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361951" y="2918401"/>
            <a:ext cx="8360303"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361951" y="489855"/>
            <a:ext cx="8360303"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555025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363474" y="978407"/>
            <a:ext cx="835877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363474" y="2500921"/>
            <a:ext cx="4009667" cy="823912"/>
          </a:xfrm>
        </p:spPr>
        <p:txBody>
          <a:bodyPr anchor="b">
            <a:normAutofit/>
          </a:bodyPr>
          <a:lstStyle>
            <a:lvl1pPr marL="0" indent="0">
              <a:buNone/>
              <a:defRPr lang="en-US" sz="1800" b="0" i="1" kern="1200" dirty="0" smtClean="0">
                <a:solidFill>
                  <a:schemeClr val="tx1"/>
                </a:solidFill>
                <a:latin typeface="+mn-lt"/>
                <a:ea typeface="+mn-ea"/>
                <a:cs typeface="+mn-cs"/>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marL="0" lvl="0" indent="0" algn="l" defTabSz="685800" rtl="0" eaLnBrk="1" latinLnBrk="0" hangingPunct="1">
              <a:lnSpc>
                <a:spcPct val="110000"/>
              </a:lnSpc>
              <a:spcBef>
                <a:spcPts val="75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363474" y="3429000"/>
            <a:ext cx="4009667"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4692841" y="2500921"/>
            <a:ext cx="4029413" cy="823912"/>
          </a:xfrm>
        </p:spPr>
        <p:txBody>
          <a:bodyPr anchor="b"/>
          <a:lstStyle>
            <a:lvl1pPr marL="0" indent="0">
              <a:buNone/>
              <a:defRPr lang="en-US" sz="1800" b="0" i="1" kern="1200" smtClean="0">
                <a:solidFill>
                  <a:schemeClr val="tx1"/>
                </a:solidFill>
                <a:latin typeface="+mn-lt"/>
                <a:ea typeface="+mn-ea"/>
                <a:cs typeface="+mn-cs"/>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4692841" y="3429000"/>
            <a:ext cx="4029413"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363474" y="6419089"/>
            <a:ext cx="30861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8242193" y="-7190"/>
            <a:ext cx="48006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961751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360756" y="3933312"/>
            <a:ext cx="8360303"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361950" y="978409"/>
            <a:ext cx="7975854"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361951" y="3933311"/>
            <a:ext cx="8360303"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360756" y="6368138"/>
            <a:ext cx="8360303"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02039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5572947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363474" y="978408"/>
            <a:ext cx="3215545" cy="2450592"/>
          </a:xfrm>
          <a:prstGeom prst="rect">
            <a:avLst/>
          </a:prstGeom>
        </p:spPr>
        <p:txBody>
          <a:bodyPr anchor="b"/>
          <a:lstStyle>
            <a:lvl1pPr>
              <a:defRPr lang="en-US" sz="405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3887390" y="987426"/>
            <a:ext cx="4834863"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363474" y="3645074"/>
            <a:ext cx="3215545" cy="2223914"/>
          </a:xfrm>
        </p:spPr>
        <p:txBody>
          <a:bodyPr/>
          <a:lstStyle>
            <a:lvl1pPr marL="0" indent="0">
              <a:buNone/>
              <a:defRPr lang="en-US" sz="1800" i="1" kern="1200" dirty="0" smtClean="0">
                <a:solidFill>
                  <a:schemeClr val="tx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6209226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363474" y="978408"/>
            <a:ext cx="3215545" cy="2450593"/>
          </a:xfrm>
          <a:prstGeom prst="rect">
            <a:avLst/>
          </a:prstGeom>
        </p:spPr>
        <p:txBody>
          <a:bodyPr anchor="b"/>
          <a:lstStyle>
            <a:lvl1pPr>
              <a:defRPr lang="en-US" sz="405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3887391" y="987426"/>
            <a:ext cx="4834862"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363474" y="3645074"/>
            <a:ext cx="3215545" cy="2223914"/>
          </a:xfrm>
        </p:spPr>
        <p:txBody>
          <a:bodyPr/>
          <a:lstStyle>
            <a:lvl1pPr marL="0" indent="0">
              <a:buNone/>
              <a:defRPr lang="en-US" sz="1800" i="1" kern="1200" smtClean="0">
                <a:solidFill>
                  <a:schemeClr val="tx1"/>
                </a:solidFill>
                <a:latin typeface="+mn-lt"/>
                <a:ea typeface="+mn-ea"/>
                <a:cs typeface="+mn-cs"/>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1060249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361951" y="483577"/>
            <a:ext cx="8360303"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361951" y="978409"/>
            <a:ext cx="7880243"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363145" y="3103132"/>
            <a:ext cx="7880243"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361951" y="2918401"/>
            <a:ext cx="8360303"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361951" y="489855"/>
            <a:ext cx="8360303"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324119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6031283" y="978409"/>
            <a:ext cx="221091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363474" y="978409"/>
            <a:ext cx="5442340"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7/24/2024</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00855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361951" y="978409"/>
            <a:ext cx="7880243"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361951" y="3306871"/>
            <a:ext cx="7880243"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363474" y="100585"/>
            <a:ext cx="2057400" cy="365125"/>
          </a:xfrm>
          <a:prstGeom prst="rect">
            <a:avLst/>
          </a:prstGeom>
        </p:spPr>
        <p:txBody>
          <a:bodyPr vert="horz" lIns="91440" tIns="45720" rIns="91440" bIns="45720" rtlCol="0" anchor="ctr"/>
          <a:lstStyle>
            <a:lvl1pPr algn="l">
              <a:defRPr sz="675">
                <a:solidFill>
                  <a:schemeClr val="tx1"/>
                </a:solidFill>
              </a:defRPr>
            </a:lvl1pPr>
          </a:lstStyle>
          <a:p>
            <a:fld id="{81B8F32D-D8B6-4B9E-9CBF-DCAC30B7B93D}" type="datetimeFigureOut">
              <a:rPr lang="en-US" smtClean="0"/>
              <a:pPr/>
              <a:t>7/24/2024</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363474" y="6419089"/>
            <a:ext cx="3086100" cy="365125"/>
          </a:xfrm>
          <a:prstGeom prst="rect">
            <a:avLst/>
          </a:prstGeom>
        </p:spPr>
        <p:txBody>
          <a:bodyPr vert="horz" lIns="91440" tIns="45720" rIns="91440" bIns="45720" rtlCol="0" anchor="ctr"/>
          <a:lstStyle>
            <a:lvl1pPr algn="l">
              <a:defRPr sz="675">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8242193" y="100585"/>
            <a:ext cx="480060" cy="365125"/>
          </a:xfrm>
          <a:prstGeom prst="rect">
            <a:avLst/>
          </a:prstGeom>
        </p:spPr>
        <p:txBody>
          <a:bodyPr vert="horz" lIns="91440" tIns="45720" rIns="91440" bIns="45720" rtlCol="0" anchor="ctr"/>
          <a:lstStyle>
            <a:lvl1pPr algn="r">
              <a:defRPr sz="675">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361951" y="489855"/>
            <a:ext cx="8360303"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361951" y="6368138"/>
            <a:ext cx="8360303"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983055251"/>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685800" rtl="0" eaLnBrk="1" latinLnBrk="0" hangingPunct="1">
        <a:lnSpc>
          <a:spcPct val="100000"/>
        </a:lnSpc>
        <a:spcBef>
          <a:spcPct val="0"/>
        </a:spcBef>
        <a:buNone/>
        <a:defRPr sz="4950" kern="1200">
          <a:solidFill>
            <a:schemeClr val="tx1"/>
          </a:solidFill>
          <a:latin typeface="+mj-lt"/>
          <a:ea typeface="+mj-ea"/>
          <a:cs typeface="+mj-cs"/>
        </a:defRPr>
      </a:lvl1pPr>
    </p:titleStyle>
    <p:bodyStyle>
      <a:lvl1pPr marL="0" indent="0" algn="l" defTabSz="685800" rtl="0" eaLnBrk="1" latinLnBrk="0" hangingPunct="1">
        <a:lnSpc>
          <a:spcPct val="100000"/>
        </a:lnSpc>
        <a:spcBef>
          <a:spcPts val="750"/>
        </a:spcBef>
        <a:buFont typeface="Arial" panose="020B0604020202020204" pitchFamily="34" charset="0"/>
        <a:buNone/>
        <a:defRPr sz="1800" kern="1200">
          <a:solidFill>
            <a:schemeClr val="tx1"/>
          </a:solidFill>
          <a:latin typeface="+mn-lt"/>
          <a:ea typeface="+mn-ea"/>
          <a:cs typeface="+mn-cs"/>
        </a:defRPr>
      </a:lvl1pPr>
      <a:lvl2pPr marL="514350" indent="-171450" algn="l" defTabSz="685800" rtl="0" eaLnBrk="1" latinLnBrk="0" hangingPunct="1">
        <a:lnSpc>
          <a:spcPct val="100000"/>
        </a:lnSpc>
        <a:spcBef>
          <a:spcPts val="375"/>
        </a:spcBef>
        <a:buFont typeface="Arial" panose="020B0604020202020204" pitchFamily="34" charset="0"/>
        <a:buChar char="•"/>
        <a:defRPr sz="1500" kern="1200">
          <a:solidFill>
            <a:schemeClr val="tx1"/>
          </a:solidFill>
          <a:latin typeface="+mn-lt"/>
          <a:ea typeface="+mn-ea"/>
          <a:cs typeface="+mn-cs"/>
        </a:defRPr>
      </a:lvl2pPr>
      <a:lvl3pPr marL="685800" indent="0" algn="l" defTabSz="685800" rtl="0" eaLnBrk="1" latinLnBrk="0" hangingPunct="1">
        <a:lnSpc>
          <a:spcPct val="100000"/>
        </a:lnSpc>
        <a:spcBef>
          <a:spcPts val="375"/>
        </a:spcBef>
        <a:buFont typeface="Arial" panose="020B0604020202020204" pitchFamily="34" charset="0"/>
        <a:buNone/>
        <a:defRPr sz="1500" kern="1200">
          <a:solidFill>
            <a:schemeClr val="tx1"/>
          </a:solidFill>
          <a:latin typeface="+mn-lt"/>
          <a:ea typeface="+mn-ea"/>
          <a:cs typeface="+mn-cs"/>
        </a:defRPr>
      </a:lvl3pPr>
      <a:lvl4pPr marL="1200150" indent="-171450" algn="l" defTabSz="685800" rtl="0" eaLnBrk="1" latinLnBrk="0" hangingPunct="1">
        <a:lnSpc>
          <a:spcPct val="100000"/>
        </a:lnSpc>
        <a:spcBef>
          <a:spcPts val="375"/>
        </a:spcBef>
        <a:buFont typeface="Arial" panose="020B0604020202020204" pitchFamily="34" charset="0"/>
        <a:buChar char="•"/>
        <a:defRPr sz="1350" kern="1200">
          <a:solidFill>
            <a:schemeClr val="tx1"/>
          </a:solidFill>
          <a:latin typeface="+mn-lt"/>
          <a:ea typeface="+mn-ea"/>
          <a:cs typeface="+mn-cs"/>
        </a:defRPr>
      </a:lvl4pPr>
      <a:lvl5pPr marL="1371600" indent="0" algn="l" defTabSz="685800" rtl="0" eaLnBrk="1" latinLnBrk="0" hangingPunct="1">
        <a:lnSpc>
          <a:spcPct val="10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coggle.i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library.leeds.ac.uk/info/14011/writing/106/academic_writing/4" TargetMode="External"/><Relationship Id="rId2" Type="http://schemas.openxmlformats.org/officeDocument/2006/relationships/hyperlink" Target="https://www.rlf.org.uk/resources/direct-quotation-paraphrasing-referencing/"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services.unimelb.edu.au/__data/assets/pdf_file/0005/706946/Incorporating_Sources_100113_S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547664" y="3140968"/>
            <a:ext cx="6453336" cy="1872208"/>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2400" b="1" dirty="0">
                <a:solidFill>
                  <a:srgbClr val="FFFF00"/>
                </a:solidFill>
                <a:effectLst>
                  <a:outerShdw blurRad="38100" dist="38100" dir="2700000" algn="tl">
                    <a:srgbClr val="000000">
                      <a:alpha val="43137"/>
                    </a:srgbClr>
                  </a:outerShdw>
                </a:effectLst>
              </a:rPr>
              <a:t>Planning your Writing and Incorporating sources</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24/07/2024</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26AA923-3AA1-4397-B716-81FBA6BF21C9}"/>
              </a:ext>
            </a:extLst>
          </p:cNvPr>
          <p:cNvSpPr>
            <a:spLocks noGrp="1"/>
          </p:cNvSpPr>
          <p:nvPr>
            <p:ph type="title"/>
          </p:nvPr>
        </p:nvSpPr>
        <p:spPr>
          <a:xfrm>
            <a:off x="395536" y="20016"/>
            <a:ext cx="8229600" cy="1143000"/>
          </a:xfrm>
        </p:spPr>
        <p:txBody>
          <a:bodyPr/>
          <a:lstStyle/>
          <a:p>
            <a:r>
              <a:rPr lang="en-GB" altLang="en-US" sz="3200" b="1" dirty="0"/>
              <a:t>Aims </a:t>
            </a:r>
          </a:p>
        </p:txBody>
      </p:sp>
      <p:sp>
        <p:nvSpPr>
          <p:cNvPr id="5123" name="Content Placeholder 2">
            <a:extLst>
              <a:ext uri="{FF2B5EF4-FFF2-40B4-BE49-F238E27FC236}">
                <a16:creationId xmlns:a16="http://schemas.microsoft.com/office/drawing/2014/main" id="{7027CB63-495F-4002-B4FE-47CB3E00F6E0}"/>
              </a:ext>
            </a:extLst>
          </p:cNvPr>
          <p:cNvSpPr>
            <a:spLocks noGrp="1"/>
          </p:cNvSpPr>
          <p:nvPr>
            <p:ph idx="1"/>
          </p:nvPr>
        </p:nvSpPr>
        <p:spPr>
          <a:xfrm>
            <a:off x="230627" y="1484784"/>
            <a:ext cx="8892480" cy="3672408"/>
          </a:xfrm>
        </p:spPr>
        <p:txBody>
          <a:bodyPr/>
          <a:lstStyle/>
          <a:p>
            <a:r>
              <a:rPr lang="en-GB" altLang="en-US" sz="2400" dirty="0"/>
              <a:t>To revise the importance of using academic sources in your writing</a:t>
            </a:r>
          </a:p>
          <a:p>
            <a:endParaRPr lang="en-GB" altLang="en-US" sz="2400" dirty="0"/>
          </a:p>
          <a:p>
            <a:r>
              <a:rPr lang="en-GB" altLang="en-US" sz="2400" dirty="0"/>
              <a:t>To revise the ways you can incorporate sources in your writing</a:t>
            </a:r>
          </a:p>
          <a:p>
            <a:endParaRPr lang="en-GB" altLang="en-US" sz="2400" dirty="0"/>
          </a:p>
          <a:p>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4C24F1-2D2E-EA67-2769-51E1EE952596}"/>
              </a:ext>
            </a:extLst>
          </p:cNvPr>
          <p:cNvSpPr>
            <a:spLocks noGrp="1"/>
          </p:cNvSpPr>
          <p:nvPr>
            <p:ph idx="1"/>
          </p:nvPr>
        </p:nvSpPr>
        <p:spPr>
          <a:xfrm>
            <a:off x="395536" y="836712"/>
            <a:ext cx="8424936" cy="4248472"/>
          </a:xfrm>
        </p:spPr>
        <p:txBody>
          <a:bodyPr/>
          <a:lstStyle/>
          <a:p>
            <a:endParaRPr lang="en-GB" dirty="0"/>
          </a:p>
          <a:p>
            <a:pPr marL="0" indent="0">
              <a:buNone/>
            </a:pPr>
            <a:endParaRPr lang="en-GB" dirty="0"/>
          </a:p>
          <a:p>
            <a:pPr marL="0" indent="0">
              <a:buNone/>
            </a:pPr>
            <a:r>
              <a:rPr lang="en-GB" dirty="0"/>
              <a:t>	“</a:t>
            </a:r>
            <a:r>
              <a:rPr lang="en-GB" b="1" dirty="0"/>
              <a:t>If you fail to plan, you plan to fail” 				</a:t>
            </a:r>
            <a:r>
              <a:rPr lang="en-GB" dirty="0"/>
              <a:t>(proverb)</a:t>
            </a:r>
          </a:p>
        </p:txBody>
      </p:sp>
      <p:sp>
        <p:nvSpPr>
          <p:cNvPr id="4" name="Date Placeholder 3">
            <a:extLst>
              <a:ext uri="{FF2B5EF4-FFF2-40B4-BE49-F238E27FC236}">
                <a16:creationId xmlns:a16="http://schemas.microsoft.com/office/drawing/2014/main" id="{189C0A99-EC0E-37B3-6269-F38EAC14EF20}"/>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2EE91FA8-48AA-D1EA-6F8D-B695D18CDB7A}"/>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462274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2E414-E3D3-009C-D960-9B76FE693BD4}"/>
              </a:ext>
            </a:extLst>
          </p:cNvPr>
          <p:cNvSpPr>
            <a:spLocks noGrp="1"/>
          </p:cNvSpPr>
          <p:nvPr>
            <p:ph type="title"/>
          </p:nvPr>
        </p:nvSpPr>
        <p:spPr>
          <a:xfrm>
            <a:off x="457200" y="245763"/>
            <a:ext cx="8229600" cy="1143000"/>
          </a:xfrm>
        </p:spPr>
        <p:txBody>
          <a:bodyPr/>
          <a:lstStyle/>
          <a:p>
            <a:r>
              <a:rPr lang="en-GB" dirty="0"/>
              <a:t>Step 1: Start with a plan </a:t>
            </a:r>
          </a:p>
        </p:txBody>
      </p:sp>
      <p:sp>
        <p:nvSpPr>
          <p:cNvPr id="3" name="Content Placeholder 2">
            <a:extLst>
              <a:ext uri="{FF2B5EF4-FFF2-40B4-BE49-F238E27FC236}">
                <a16:creationId xmlns:a16="http://schemas.microsoft.com/office/drawing/2014/main" id="{150C6817-B78D-D404-77B5-BF94F1C1BC20}"/>
              </a:ext>
            </a:extLst>
          </p:cNvPr>
          <p:cNvSpPr>
            <a:spLocks noGrp="1"/>
          </p:cNvSpPr>
          <p:nvPr>
            <p:ph idx="1"/>
          </p:nvPr>
        </p:nvSpPr>
        <p:spPr>
          <a:xfrm>
            <a:off x="457200" y="1386262"/>
            <a:ext cx="8229600" cy="3917032"/>
          </a:xfrm>
        </p:spPr>
        <p:txBody>
          <a:bodyPr/>
          <a:lstStyle/>
          <a:p>
            <a:pPr algn="just"/>
            <a:r>
              <a:rPr lang="en-GB" sz="2800" dirty="0">
                <a:latin typeface="Arial" panose="020B0604020202020204" pitchFamily="34" charset="0"/>
                <a:cs typeface="Arial" panose="020B0604020202020204" pitchFamily="34" charset="0"/>
              </a:rPr>
              <a:t>Brainstorming helps you to generate writing that has a clear focus. </a:t>
            </a:r>
          </a:p>
          <a:p>
            <a:pPr algn="just"/>
            <a:r>
              <a:rPr lang="en-GB" sz="2800" dirty="0">
                <a:latin typeface="Arial" panose="020B0604020202020204" pitchFamily="34" charset="0"/>
                <a:cs typeface="Arial" panose="020B0604020202020204" pitchFamily="34" charset="0"/>
              </a:rPr>
              <a:t>Mind maps are useful for generating new ideas and making connections between them. e.g., </a:t>
            </a:r>
            <a:r>
              <a:rPr lang="en-GB" sz="2800" dirty="0">
                <a:latin typeface="Arial" panose="020B0604020202020204" pitchFamily="34" charset="0"/>
                <a:cs typeface="Arial" panose="020B0604020202020204" pitchFamily="34" charset="0"/>
                <a:hlinkClick r:id="rId2"/>
              </a:rPr>
              <a:t>https://coggle.it/</a:t>
            </a:r>
            <a:r>
              <a:rPr lang="en-GB" sz="2800" dirty="0">
                <a:latin typeface="Arial" panose="020B0604020202020204" pitchFamily="34" charset="0"/>
                <a:cs typeface="Arial" panose="020B0604020202020204" pitchFamily="34" charset="0"/>
              </a:rPr>
              <a:t> </a:t>
            </a:r>
          </a:p>
          <a:p>
            <a:pPr algn="just"/>
            <a:r>
              <a:rPr lang="en-GB" sz="2800" dirty="0">
                <a:latin typeface="Arial" panose="020B0604020202020204" pitchFamily="34" charset="0"/>
                <a:cs typeface="Arial" panose="020B0604020202020204" pitchFamily="34" charset="0"/>
              </a:rPr>
              <a:t>You can generate mind maps by placing the topic in the centre and then drawing branches to show contributing arguments about the topic. </a:t>
            </a:r>
          </a:p>
        </p:txBody>
      </p:sp>
      <p:sp>
        <p:nvSpPr>
          <p:cNvPr id="4" name="Date Placeholder 3">
            <a:extLst>
              <a:ext uri="{FF2B5EF4-FFF2-40B4-BE49-F238E27FC236}">
                <a16:creationId xmlns:a16="http://schemas.microsoft.com/office/drawing/2014/main" id="{358FD526-7B8D-DBF4-72E9-B1E220A1EDC9}"/>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BFF26CCE-838B-44B4-8A49-B6B060D3DC4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045884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0162B29-2BC0-0854-C969-9C933B0C3FD9}"/>
              </a:ext>
            </a:extLst>
          </p:cNvPr>
          <p:cNvPicPr>
            <a:picLocks noGrp="1" noChangeAspect="1"/>
          </p:cNvPicPr>
          <p:nvPr>
            <p:ph idx="1"/>
          </p:nvPr>
        </p:nvPicPr>
        <p:blipFill>
          <a:blip r:embed="rId2"/>
          <a:stretch>
            <a:fillRect/>
          </a:stretch>
        </p:blipFill>
        <p:spPr>
          <a:xfrm>
            <a:off x="1383075" y="136525"/>
            <a:ext cx="6357278" cy="5435473"/>
          </a:xfrm>
          <a:prstGeom prst="rect">
            <a:avLst/>
          </a:prstGeom>
        </p:spPr>
      </p:pic>
      <p:sp>
        <p:nvSpPr>
          <p:cNvPr id="4" name="Date Placeholder 3">
            <a:extLst>
              <a:ext uri="{FF2B5EF4-FFF2-40B4-BE49-F238E27FC236}">
                <a16:creationId xmlns:a16="http://schemas.microsoft.com/office/drawing/2014/main" id="{F6B6E983-1302-AF85-1C63-7952593B61A7}"/>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3A7C968F-AB22-6A34-0B7A-692D2937531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397575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76461-C6D9-BE83-8F45-EC3697F261B1}"/>
              </a:ext>
            </a:extLst>
          </p:cNvPr>
          <p:cNvSpPr>
            <a:spLocks noGrp="1"/>
          </p:cNvSpPr>
          <p:nvPr>
            <p:ph type="title"/>
          </p:nvPr>
        </p:nvSpPr>
        <p:spPr>
          <a:xfrm>
            <a:off x="338036" y="158397"/>
            <a:ext cx="8229600" cy="1143000"/>
          </a:xfrm>
        </p:spPr>
        <p:txBody>
          <a:bodyPr/>
          <a:lstStyle/>
          <a:p>
            <a:r>
              <a:rPr lang="en-GB" dirty="0"/>
              <a:t>Practice </a:t>
            </a:r>
          </a:p>
        </p:txBody>
      </p:sp>
      <p:sp>
        <p:nvSpPr>
          <p:cNvPr id="3" name="Content Placeholder 2">
            <a:extLst>
              <a:ext uri="{FF2B5EF4-FFF2-40B4-BE49-F238E27FC236}">
                <a16:creationId xmlns:a16="http://schemas.microsoft.com/office/drawing/2014/main" id="{E1BF17FB-CA25-9F07-838D-1C0648D993EA}"/>
              </a:ext>
            </a:extLst>
          </p:cNvPr>
          <p:cNvSpPr>
            <a:spLocks noGrp="1"/>
          </p:cNvSpPr>
          <p:nvPr>
            <p:ph idx="1"/>
          </p:nvPr>
        </p:nvSpPr>
        <p:spPr>
          <a:xfrm>
            <a:off x="374257" y="1196752"/>
            <a:ext cx="8579296" cy="4320480"/>
          </a:xfrm>
        </p:spPr>
        <p:txBody>
          <a:bodyPr/>
          <a:lstStyle/>
          <a:p>
            <a:pPr marL="0" indent="0" algn="just">
              <a:buNone/>
            </a:pPr>
            <a:r>
              <a:rPr lang="en-GB" dirty="0">
                <a:latin typeface="Arial" panose="020B0604020202020204" pitchFamily="34" charset="0"/>
                <a:cs typeface="Arial" panose="020B0604020202020204" pitchFamily="34" charset="0"/>
              </a:rPr>
              <a:t>“All higher education students will benefit from access to learning devices” Discuss </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Draw a mind map that would include at least three arguments and a thesis statement. </a:t>
            </a:r>
          </a:p>
          <a:p>
            <a:pPr algn="just"/>
            <a:r>
              <a:rPr lang="en-GB" dirty="0">
                <a:latin typeface="Arial" panose="020B0604020202020204" pitchFamily="34" charset="0"/>
                <a:cs typeface="Arial" panose="020B0604020202020204" pitchFamily="34" charset="0"/>
              </a:rPr>
              <a:t>Try to complete this in 5 minutes – focus on the bigger picture and not the details. </a:t>
            </a:r>
          </a:p>
          <a:p>
            <a:pPr marL="0" indent="0">
              <a:buNone/>
            </a:pPr>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642CDE81-48C5-81F0-F60C-6FB15E160D71}"/>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E17A3AF9-8C64-FB10-38DC-BFEB23EE698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8712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F65F500-DBA6-452A-BF4D-2A71275E1DC4}"/>
              </a:ext>
            </a:extLst>
          </p:cNvPr>
          <p:cNvSpPr>
            <a:spLocks noGrp="1"/>
          </p:cNvSpPr>
          <p:nvPr>
            <p:ph type="title"/>
          </p:nvPr>
        </p:nvSpPr>
        <p:spPr/>
        <p:txBody>
          <a:bodyPr/>
          <a:lstStyle/>
          <a:p>
            <a:r>
              <a:rPr lang="en-GB" altLang="en-US" sz="3200" b="1" dirty="0"/>
              <a:t>What?</a:t>
            </a:r>
          </a:p>
        </p:txBody>
      </p:sp>
      <p:sp>
        <p:nvSpPr>
          <p:cNvPr id="3" name="Content Placeholder 2">
            <a:extLst>
              <a:ext uri="{FF2B5EF4-FFF2-40B4-BE49-F238E27FC236}">
                <a16:creationId xmlns:a16="http://schemas.microsoft.com/office/drawing/2014/main" id="{B868D523-6E1C-414B-B9E9-9D441F5FE542}"/>
              </a:ext>
            </a:extLst>
          </p:cNvPr>
          <p:cNvSpPr>
            <a:spLocks noGrp="1"/>
          </p:cNvSpPr>
          <p:nvPr>
            <p:ph idx="1"/>
          </p:nvPr>
        </p:nvSpPr>
        <p:spPr>
          <a:xfrm>
            <a:off x="427597" y="1340768"/>
            <a:ext cx="8229600" cy="3917032"/>
          </a:xfrm>
        </p:spPr>
        <p:txBody>
          <a:bodyPr/>
          <a:lstStyle/>
          <a:p>
            <a:pPr marL="0" indent="0">
              <a:buNone/>
            </a:pPr>
            <a:endParaRPr lang="en-GB" altLang="en-US" sz="2800" dirty="0"/>
          </a:p>
          <a:p>
            <a:r>
              <a:rPr lang="en-GB" altLang="en-US" sz="2800" dirty="0"/>
              <a:t>Academic books</a:t>
            </a:r>
          </a:p>
          <a:p>
            <a:r>
              <a:rPr lang="en-GB" altLang="en-US" sz="2800" dirty="0"/>
              <a:t>Journal Articles </a:t>
            </a:r>
          </a:p>
          <a:p>
            <a:r>
              <a:rPr lang="en-GB" altLang="en-US" sz="2800" dirty="0"/>
              <a:t>Academic/business articles </a:t>
            </a:r>
          </a:p>
          <a:p>
            <a:r>
              <a:rPr lang="en-GB" altLang="en-US" sz="2800" dirty="0"/>
              <a:t>Conference proceedings</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532F2-30D3-FFA8-E694-BAA1EDC719ED}"/>
              </a:ext>
            </a:extLst>
          </p:cNvPr>
          <p:cNvSpPr>
            <a:spLocks noGrp="1"/>
          </p:cNvSpPr>
          <p:nvPr>
            <p:ph type="title"/>
          </p:nvPr>
        </p:nvSpPr>
        <p:spPr/>
        <p:txBody>
          <a:bodyPr/>
          <a:lstStyle/>
          <a:p>
            <a:r>
              <a:rPr lang="en-GB" dirty="0"/>
              <a:t>Step 2: Finding the proper sources </a:t>
            </a:r>
          </a:p>
        </p:txBody>
      </p:sp>
      <p:sp>
        <p:nvSpPr>
          <p:cNvPr id="3" name="Content Placeholder 2">
            <a:extLst>
              <a:ext uri="{FF2B5EF4-FFF2-40B4-BE49-F238E27FC236}">
                <a16:creationId xmlns:a16="http://schemas.microsoft.com/office/drawing/2014/main" id="{C7D51C67-813F-9722-1F3B-81875A02DB7E}"/>
              </a:ext>
            </a:extLst>
          </p:cNvPr>
          <p:cNvSpPr>
            <a:spLocks noGrp="1"/>
          </p:cNvSpPr>
          <p:nvPr>
            <p:ph idx="1"/>
          </p:nvPr>
        </p:nvSpPr>
        <p:spPr/>
        <p:txBody>
          <a:bodyPr/>
          <a:lstStyle/>
          <a:p>
            <a:pPr algn="just"/>
            <a:r>
              <a:rPr lang="en-GB" sz="2800" dirty="0">
                <a:latin typeface="Arial" panose="020B0604020202020204" pitchFamily="34" charset="0"/>
                <a:cs typeface="Arial" panose="020B0604020202020204" pitchFamily="34" charset="0"/>
              </a:rPr>
              <a:t>Not all information is equally suitable for use in academic writing. </a:t>
            </a:r>
          </a:p>
          <a:p>
            <a:pPr algn="just"/>
            <a:r>
              <a:rPr lang="en-GB" sz="2800" dirty="0">
                <a:latin typeface="Arial" panose="020B0604020202020204" pitchFamily="34" charset="0"/>
                <a:cs typeface="Arial" panose="020B0604020202020204" pitchFamily="34" charset="0"/>
              </a:rPr>
              <a:t>There are three general categories: </a:t>
            </a:r>
          </a:p>
          <a:p>
            <a:pPr marL="0" indent="0" algn="just">
              <a:buNone/>
            </a:pPr>
            <a:endParaRPr lang="en-GB" sz="2800" dirty="0">
              <a:latin typeface="Arial" panose="020B0604020202020204" pitchFamily="34" charset="0"/>
              <a:cs typeface="Arial" panose="020B0604020202020204" pitchFamily="34" charset="0"/>
            </a:endParaRPr>
          </a:p>
          <a:p>
            <a:pPr algn="just"/>
            <a:r>
              <a:rPr lang="en-GB" sz="2800" b="1" dirty="0">
                <a:latin typeface="Arial" panose="020B0604020202020204" pitchFamily="34" charset="0"/>
                <a:cs typeface="Arial" panose="020B0604020202020204" pitchFamily="34" charset="0"/>
              </a:rPr>
              <a:t>Scholarly information</a:t>
            </a:r>
          </a:p>
          <a:p>
            <a:pPr algn="just"/>
            <a:r>
              <a:rPr lang="en-GB" sz="2800" b="1" dirty="0">
                <a:latin typeface="Arial" panose="020B0604020202020204" pitchFamily="34" charset="0"/>
                <a:cs typeface="Arial" panose="020B0604020202020204" pitchFamily="34" charset="0"/>
              </a:rPr>
              <a:t>Professional information </a:t>
            </a:r>
          </a:p>
          <a:p>
            <a:pPr algn="just"/>
            <a:r>
              <a:rPr lang="en-GB" sz="2800" b="1" dirty="0">
                <a:latin typeface="Arial" panose="020B0604020202020204" pitchFamily="34" charset="0"/>
                <a:cs typeface="Arial" panose="020B0604020202020204" pitchFamily="34" charset="0"/>
              </a:rPr>
              <a:t>Popular information </a:t>
            </a:r>
            <a:endParaRPr lang="en-GB" sz="2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C6450A8-07AD-8E9C-FC18-41E7A2810500}"/>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2DB2AE5B-9673-A899-711A-7C6E317265C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517043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C9B85-4BEA-879D-782A-293F998F668A}"/>
              </a:ext>
            </a:extLst>
          </p:cNvPr>
          <p:cNvSpPr>
            <a:spLocks noGrp="1"/>
          </p:cNvSpPr>
          <p:nvPr>
            <p:ph type="title"/>
          </p:nvPr>
        </p:nvSpPr>
        <p:spPr/>
        <p:txBody>
          <a:bodyPr/>
          <a:lstStyle/>
          <a:p>
            <a:r>
              <a:rPr lang="en-GB" b="1" dirty="0"/>
              <a:t>Scholarly information </a:t>
            </a:r>
          </a:p>
        </p:txBody>
      </p:sp>
      <p:sp>
        <p:nvSpPr>
          <p:cNvPr id="3" name="Content Placeholder 2">
            <a:extLst>
              <a:ext uri="{FF2B5EF4-FFF2-40B4-BE49-F238E27FC236}">
                <a16:creationId xmlns:a16="http://schemas.microsoft.com/office/drawing/2014/main" id="{1B09283F-80FD-FB66-571D-FD540C5A8E53}"/>
              </a:ext>
            </a:extLst>
          </p:cNvPr>
          <p:cNvSpPr>
            <a:spLocks noGrp="1"/>
          </p:cNvSpPr>
          <p:nvPr>
            <p:ph idx="1"/>
          </p:nvPr>
        </p:nvSpPr>
        <p:spPr>
          <a:xfrm>
            <a:off x="250825" y="1484784"/>
            <a:ext cx="8506172" cy="4104456"/>
          </a:xfrm>
        </p:spPr>
        <p:txBody>
          <a:bodyPr/>
          <a:lstStyle/>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Information written by academics. It is well-referenced, evidence based, and peer-reviewed.</a:t>
            </a:r>
          </a:p>
          <a:p>
            <a:pPr marL="0" marR="0" lvl="0" indent="0" algn="just" defTabSz="914400" rtl="0" eaLnBrk="0" fontAlgn="base" latinLnBrk="0" hangingPunct="0">
              <a:lnSpc>
                <a:spcPct val="100000"/>
              </a:lnSpc>
              <a:spcBef>
                <a:spcPct val="20000"/>
              </a:spcBef>
              <a:spcAft>
                <a:spcPct val="0"/>
              </a:spcAft>
              <a:buClrTx/>
              <a:buSz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does peer-reviewed mean?</a:t>
            </a:r>
            <a:endParaRPr lang="en-GB" sz="2800" dirty="0">
              <a:solidFill>
                <a:prstClr val="black"/>
              </a:solidFill>
              <a:latin typeface="Arial" panose="020B0604020202020204" pitchFamily="34" charset="0"/>
              <a:cs typeface="Arial" panose="020B0604020202020204" pitchFamily="34" charset="0"/>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800" dirty="0">
                <a:solidFill>
                  <a:prstClr val="black"/>
                </a:solidFill>
                <a:latin typeface="Arial" panose="020B0604020202020204" pitchFamily="34" charset="0"/>
                <a:cs typeface="Arial" panose="020B0604020202020204" pitchFamily="34" charset="0"/>
              </a:rPr>
              <a:t>This is the best kind of information to use in academic writing. </a:t>
            </a: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2800" dirty="0">
                <a:solidFill>
                  <a:prstClr val="black"/>
                </a:solidFill>
                <a:latin typeface="Arial" panose="020B0604020202020204" pitchFamily="34" charset="0"/>
                <a:cs typeface="Arial" panose="020B0604020202020204" pitchFamily="34" charset="0"/>
              </a:rPr>
              <a:t>For example, </a:t>
            </a:r>
            <a:r>
              <a:rPr lang="en-GB" sz="2800" dirty="0" err="1">
                <a:solidFill>
                  <a:prstClr val="black"/>
                </a:solidFill>
                <a:latin typeface="Arial" panose="020B0604020202020204" pitchFamily="34" charset="0"/>
                <a:cs typeface="Arial" panose="020B0604020202020204" pitchFamily="34" charset="0"/>
              </a:rPr>
              <a:t>Jstore</a:t>
            </a:r>
            <a:r>
              <a:rPr lang="en-GB" sz="2800" dirty="0">
                <a:solidFill>
                  <a:prstClr val="black"/>
                </a:solidFill>
                <a:latin typeface="Arial" panose="020B0604020202020204" pitchFamily="34" charset="0"/>
                <a:cs typeface="Arial" panose="020B0604020202020204" pitchFamily="34" charset="0"/>
              </a:rPr>
              <a:t> is a good source (https://www.jstor.org/)</a:t>
            </a: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3B9E48B6-4DBF-D494-1B96-379BA07A9991}"/>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B47AFB30-F2C4-D8C7-5476-2894CD12CF4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241581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FAC7-15AD-B3E6-8F5A-0CBE174A26CA}"/>
              </a:ext>
            </a:extLst>
          </p:cNvPr>
          <p:cNvSpPr>
            <a:spLocks noGrp="1"/>
          </p:cNvSpPr>
          <p:nvPr>
            <p:ph type="title"/>
          </p:nvPr>
        </p:nvSpPr>
        <p:spPr/>
        <p:txBody>
          <a:bodyPr/>
          <a:lstStyle/>
          <a:p>
            <a:r>
              <a:rPr lang="en-GB" b="1" dirty="0"/>
              <a:t>Professional information </a:t>
            </a:r>
          </a:p>
        </p:txBody>
      </p:sp>
      <p:sp>
        <p:nvSpPr>
          <p:cNvPr id="3" name="Content Placeholder 2">
            <a:extLst>
              <a:ext uri="{FF2B5EF4-FFF2-40B4-BE49-F238E27FC236}">
                <a16:creationId xmlns:a16="http://schemas.microsoft.com/office/drawing/2014/main" id="{5D1BA3EB-FC32-61E2-6949-E723D99B457F}"/>
              </a:ext>
            </a:extLst>
          </p:cNvPr>
          <p:cNvSpPr>
            <a:spLocks noGrp="1"/>
          </p:cNvSpPr>
          <p:nvPr>
            <p:ph idx="1"/>
          </p:nvPr>
        </p:nvSpPr>
        <p:spPr>
          <a:xfrm>
            <a:off x="450565" y="1401112"/>
            <a:ext cx="8229600" cy="3917032"/>
          </a:xfrm>
        </p:spPr>
        <p:txBody>
          <a:bodyPr/>
          <a:lstStyle/>
          <a:p>
            <a:pPr algn="just"/>
            <a:r>
              <a:rPr lang="en-GB" sz="2800" dirty="0">
                <a:latin typeface="Arial" panose="020B0604020202020204" pitchFamily="34" charset="0"/>
                <a:cs typeface="Arial" panose="020B0604020202020204" pitchFamily="34" charset="0"/>
              </a:rPr>
              <a:t>Professional information is written by practitioners who apply their expert knowledge to a topic and is often found in publications from government bodies, in official websites, conference proceedings. </a:t>
            </a:r>
          </a:p>
          <a:p>
            <a:pPr algn="just"/>
            <a:endParaRPr lang="en-GB" sz="2800" dirty="0">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It is suitable for academic writing </a:t>
            </a:r>
          </a:p>
        </p:txBody>
      </p:sp>
      <p:sp>
        <p:nvSpPr>
          <p:cNvPr id="4" name="Date Placeholder 3">
            <a:extLst>
              <a:ext uri="{FF2B5EF4-FFF2-40B4-BE49-F238E27FC236}">
                <a16:creationId xmlns:a16="http://schemas.microsoft.com/office/drawing/2014/main" id="{5079F11B-59F7-E7A4-F223-FD0BB510D8ED}"/>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300D1426-26C0-8D2A-D155-6F2FBAEBBD9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563936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CE2CB-EFFD-55DE-651D-BEDC35D0FFC4}"/>
              </a:ext>
            </a:extLst>
          </p:cNvPr>
          <p:cNvSpPr>
            <a:spLocks noGrp="1"/>
          </p:cNvSpPr>
          <p:nvPr>
            <p:ph type="title"/>
          </p:nvPr>
        </p:nvSpPr>
        <p:spPr/>
        <p:txBody>
          <a:bodyPr/>
          <a:lstStyle/>
          <a:p>
            <a:r>
              <a:rPr lang="en-GB" b="1" dirty="0"/>
              <a:t>Popular information </a:t>
            </a:r>
          </a:p>
        </p:txBody>
      </p:sp>
      <p:sp>
        <p:nvSpPr>
          <p:cNvPr id="3" name="Content Placeholder 2">
            <a:extLst>
              <a:ext uri="{FF2B5EF4-FFF2-40B4-BE49-F238E27FC236}">
                <a16:creationId xmlns:a16="http://schemas.microsoft.com/office/drawing/2014/main" id="{87941A34-E902-9742-28D2-C0937D8D0626}"/>
              </a:ext>
            </a:extLst>
          </p:cNvPr>
          <p:cNvSpPr>
            <a:spLocks noGrp="1"/>
          </p:cNvSpPr>
          <p:nvPr>
            <p:ph idx="1"/>
          </p:nvPr>
        </p:nvSpPr>
        <p:spPr>
          <a:xfrm>
            <a:off x="250825" y="1268760"/>
            <a:ext cx="8229600" cy="3917032"/>
          </a:xfrm>
        </p:spPr>
        <p:txBody>
          <a:bodyPr/>
          <a:lstStyle/>
          <a:p>
            <a:r>
              <a:rPr lang="en-GB" dirty="0"/>
              <a:t>Information designed for the general public. </a:t>
            </a:r>
          </a:p>
          <a:p>
            <a:endParaRPr lang="en-GB" dirty="0"/>
          </a:p>
          <a:p>
            <a:r>
              <a:rPr lang="en-GB" dirty="0"/>
              <a:t>Social information (social media posts). </a:t>
            </a:r>
          </a:p>
          <a:p>
            <a:endParaRPr lang="en-GB" dirty="0"/>
          </a:p>
          <a:p>
            <a:r>
              <a:rPr lang="en-GB" dirty="0"/>
              <a:t>Blogs</a:t>
            </a:r>
          </a:p>
        </p:txBody>
      </p:sp>
      <p:sp>
        <p:nvSpPr>
          <p:cNvPr id="4" name="Date Placeholder 3">
            <a:extLst>
              <a:ext uri="{FF2B5EF4-FFF2-40B4-BE49-F238E27FC236}">
                <a16:creationId xmlns:a16="http://schemas.microsoft.com/office/drawing/2014/main" id="{AC38BDFE-40A5-E870-AC7C-1AE90673924C}"/>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C8BD08E4-7134-4C9B-1E88-53668D77A19F}"/>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710483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41451-77AD-AFA1-F44B-35111BEDAE35}"/>
              </a:ext>
            </a:extLst>
          </p:cNvPr>
          <p:cNvSpPr>
            <a:spLocks noGrp="1"/>
          </p:cNvSpPr>
          <p:nvPr>
            <p:ph type="title"/>
          </p:nvPr>
        </p:nvSpPr>
        <p:spPr/>
        <p:txBody>
          <a:bodyPr/>
          <a:lstStyle/>
          <a:p>
            <a:r>
              <a:rPr lang="en-GB" dirty="0"/>
              <a:t>Let’s carry out a search on google scholar </a:t>
            </a:r>
          </a:p>
        </p:txBody>
      </p:sp>
      <p:sp>
        <p:nvSpPr>
          <p:cNvPr id="3" name="Content Placeholder 2">
            <a:extLst>
              <a:ext uri="{FF2B5EF4-FFF2-40B4-BE49-F238E27FC236}">
                <a16:creationId xmlns:a16="http://schemas.microsoft.com/office/drawing/2014/main" id="{C2CF58E1-CBE9-79FE-5BD8-A9D9A5FABAD7}"/>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Go on google scholar and carry out the following search: </a:t>
            </a:r>
          </a:p>
          <a:p>
            <a:pPr marL="0" indent="0">
              <a:buNone/>
            </a:pPr>
            <a:r>
              <a:rPr lang="en-GB" sz="2800" dirty="0">
                <a:latin typeface="Arial" panose="020B0604020202020204" pitchFamily="34" charset="0"/>
                <a:cs typeface="Arial" panose="020B0604020202020204" pitchFamily="34" charset="0"/>
              </a:rPr>
              <a:t>	</a:t>
            </a:r>
          </a:p>
          <a:p>
            <a:pPr marL="0" indent="0">
              <a:buNone/>
            </a:pPr>
            <a:r>
              <a:rPr lang="en-GB" sz="2800" dirty="0">
                <a:latin typeface="Arial" panose="020B0604020202020204" pitchFamily="34" charset="0"/>
                <a:cs typeface="Arial" panose="020B0604020202020204" pitchFamily="34" charset="0"/>
              </a:rPr>
              <a:t>	“Importance of teamwork for business”</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Look at the first article – is this appropriate for academic writing? Why?</a:t>
            </a:r>
          </a:p>
        </p:txBody>
      </p:sp>
      <p:sp>
        <p:nvSpPr>
          <p:cNvPr id="4" name="Date Placeholder 3">
            <a:extLst>
              <a:ext uri="{FF2B5EF4-FFF2-40B4-BE49-F238E27FC236}">
                <a16:creationId xmlns:a16="http://schemas.microsoft.com/office/drawing/2014/main" id="{8BAE8749-19E5-FBBF-C337-4C82872D2D5E}"/>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F10B5D86-3F43-49B8-4F9F-AA2D932EE854}"/>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14245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8560848-2918-C7F2-540E-A8898C2281B3}"/>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17A163D4-DEE0-92C4-586C-C81D6E61F890}"/>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6" name="Content Placeholder 5">
            <a:extLst>
              <a:ext uri="{FF2B5EF4-FFF2-40B4-BE49-F238E27FC236}">
                <a16:creationId xmlns:a16="http://schemas.microsoft.com/office/drawing/2014/main" id="{9DCDECB3-6AAD-1BA2-380E-775AB4D26AA6}"/>
              </a:ext>
            </a:extLst>
          </p:cNvPr>
          <p:cNvPicPr>
            <a:picLocks noGrp="1" noChangeAspect="1"/>
          </p:cNvPicPr>
          <p:nvPr>
            <p:ph idx="1"/>
          </p:nvPr>
        </p:nvPicPr>
        <p:blipFill>
          <a:blip r:embed="rId2"/>
          <a:stretch>
            <a:fillRect/>
          </a:stretch>
        </p:blipFill>
        <p:spPr>
          <a:xfrm>
            <a:off x="0" y="404664"/>
            <a:ext cx="8748464" cy="5245286"/>
          </a:xfrm>
        </p:spPr>
      </p:pic>
    </p:spTree>
    <p:extLst>
      <p:ext uri="{BB962C8B-B14F-4D97-AF65-F5344CB8AC3E}">
        <p14:creationId xmlns:p14="http://schemas.microsoft.com/office/powerpoint/2010/main" val="2396072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B7AFC-6651-1039-A03E-AD63CD839592}"/>
              </a:ext>
            </a:extLst>
          </p:cNvPr>
          <p:cNvSpPr>
            <a:spLocks noGrp="1"/>
          </p:cNvSpPr>
          <p:nvPr>
            <p:ph type="title"/>
          </p:nvPr>
        </p:nvSpPr>
        <p:spPr/>
        <p:txBody>
          <a:bodyPr/>
          <a:lstStyle/>
          <a:p>
            <a:r>
              <a:rPr lang="en-GB" dirty="0"/>
              <a:t>Now is your time to find sources </a:t>
            </a:r>
          </a:p>
        </p:txBody>
      </p:sp>
      <p:sp>
        <p:nvSpPr>
          <p:cNvPr id="3" name="Content Placeholder 2">
            <a:extLst>
              <a:ext uri="{FF2B5EF4-FFF2-40B4-BE49-F238E27FC236}">
                <a16:creationId xmlns:a16="http://schemas.microsoft.com/office/drawing/2014/main" id="{D9FA31CA-68FE-FC20-2577-53DA6E475887}"/>
              </a:ext>
            </a:extLst>
          </p:cNvPr>
          <p:cNvSpPr>
            <a:spLocks noGrp="1"/>
          </p:cNvSpPr>
          <p:nvPr>
            <p:ph idx="1"/>
          </p:nvPr>
        </p:nvSpPr>
        <p:spPr>
          <a:xfrm>
            <a:off x="179512" y="1417022"/>
            <a:ext cx="8733656" cy="4244225"/>
          </a:xfrm>
        </p:spPr>
        <p:txBody>
          <a:bodyPr/>
          <a:lstStyle/>
          <a:p>
            <a:r>
              <a:rPr lang="en-GB" dirty="0">
                <a:latin typeface="Arial" panose="020B0604020202020204" pitchFamily="34" charset="0"/>
                <a:cs typeface="Arial" panose="020B0604020202020204" pitchFamily="34" charset="0"/>
              </a:rPr>
              <a:t>Find four suitable sources for the following topic: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“Discuss the importance of teamwork and time-management for professional and academic success”.</a:t>
            </a:r>
          </a:p>
          <a:p>
            <a:pPr marL="0" indent="0">
              <a:buNone/>
            </a:pPr>
            <a:r>
              <a:rPr lang="en-GB" dirty="0">
                <a:latin typeface="Arial" panose="020B0604020202020204" pitchFamily="34" charset="0"/>
                <a:cs typeface="Arial" panose="020B0604020202020204" pitchFamily="34" charset="0"/>
              </a:rPr>
              <a:t>			Discuss </a:t>
            </a:r>
          </a:p>
          <a:p>
            <a:pPr marL="0" indent="0">
              <a:buNone/>
            </a:pPr>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63A4DFB-F2CF-7B1D-1D61-1E34A4DF48C2}"/>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B80AEADE-A164-7E43-C95F-B33CCA2B7357}"/>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233238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DF2E8-3731-D624-E14F-B2FBBF119953}"/>
              </a:ext>
            </a:extLst>
          </p:cNvPr>
          <p:cNvSpPr>
            <a:spLocks noGrp="1"/>
          </p:cNvSpPr>
          <p:nvPr>
            <p:ph type="title"/>
          </p:nvPr>
        </p:nvSpPr>
        <p:spPr/>
        <p:txBody>
          <a:bodyPr/>
          <a:lstStyle/>
          <a:p>
            <a:r>
              <a:rPr lang="en-GB" dirty="0"/>
              <a:t>CRAAP checklist of sources </a:t>
            </a:r>
          </a:p>
        </p:txBody>
      </p:sp>
      <p:sp>
        <p:nvSpPr>
          <p:cNvPr id="3" name="Content Placeholder 2">
            <a:extLst>
              <a:ext uri="{FF2B5EF4-FFF2-40B4-BE49-F238E27FC236}">
                <a16:creationId xmlns:a16="http://schemas.microsoft.com/office/drawing/2014/main" id="{8C3AD70C-CE6F-EB1B-0847-B507B1D171E2}"/>
              </a:ext>
            </a:extLst>
          </p:cNvPr>
          <p:cNvSpPr>
            <a:spLocks noGrp="1"/>
          </p:cNvSpPr>
          <p:nvPr>
            <p:ph idx="1"/>
          </p:nvPr>
        </p:nvSpPr>
        <p:spPr>
          <a:xfrm>
            <a:off x="279667" y="1395886"/>
            <a:ext cx="8229600" cy="4337369"/>
          </a:xfrm>
        </p:spPr>
        <p:txBody>
          <a:bodyPr/>
          <a:lstStyle/>
          <a:p>
            <a:r>
              <a:rPr lang="en-GB" sz="2400" b="1" dirty="0">
                <a:latin typeface="Arial" panose="020B0604020202020204" pitchFamily="34" charset="0"/>
                <a:cs typeface="Arial" panose="020B0604020202020204" pitchFamily="34" charset="0"/>
              </a:rPr>
              <a:t>Currency</a:t>
            </a:r>
            <a:r>
              <a:rPr lang="en-GB" sz="2400" dirty="0">
                <a:latin typeface="Arial" panose="020B0604020202020204" pitchFamily="34" charset="0"/>
                <a:cs typeface="Arial" panose="020B0604020202020204" pitchFamily="34" charset="0"/>
              </a:rPr>
              <a:t>  - the timeliness of information </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Relevance</a:t>
            </a:r>
            <a:r>
              <a:rPr lang="en-GB" sz="2400" dirty="0">
                <a:latin typeface="Arial" panose="020B0604020202020204" pitchFamily="34" charset="0"/>
                <a:cs typeface="Arial" panose="020B0604020202020204" pitchFamily="34" charset="0"/>
              </a:rPr>
              <a:t> – How the info fits your needs </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Authority</a:t>
            </a:r>
            <a:r>
              <a:rPr lang="en-GB" sz="2400" dirty="0">
                <a:latin typeface="Arial" panose="020B0604020202020204" pitchFamily="34" charset="0"/>
                <a:cs typeface="Arial" panose="020B0604020202020204" pitchFamily="34" charset="0"/>
              </a:rPr>
              <a:t> – The source of the information </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Accuracy</a:t>
            </a:r>
            <a:r>
              <a:rPr lang="en-GB" sz="2400" dirty="0">
                <a:latin typeface="Arial" panose="020B0604020202020204" pitchFamily="34" charset="0"/>
                <a:cs typeface="Arial" panose="020B0604020202020204" pitchFamily="34" charset="0"/>
              </a:rPr>
              <a:t> – Reliability and correctness of information </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Purpose</a:t>
            </a:r>
            <a:r>
              <a:rPr lang="en-GB" sz="2400" dirty="0">
                <a:latin typeface="Arial" panose="020B0604020202020204" pitchFamily="34" charset="0"/>
                <a:cs typeface="Arial" panose="020B0604020202020204" pitchFamily="34" charset="0"/>
              </a:rPr>
              <a:t> – The reason this information exists </a:t>
            </a:r>
          </a:p>
        </p:txBody>
      </p:sp>
      <p:sp>
        <p:nvSpPr>
          <p:cNvPr id="4" name="Date Placeholder 3">
            <a:extLst>
              <a:ext uri="{FF2B5EF4-FFF2-40B4-BE49-F238E27FC236}">
                <a16:creationId xmlns:a16="http://schemas.microsoft.com/office/drawing/2014/main" id="{7820C702-FF59-AC86-9EFF-1FC81D85752B}"/>
              </a:ext>
            </a:extLst>
          </p:cNvPr>
          <p:cNvSpPr>
            <a:spLocks noGrp="1"/>
          </p:cNvSpPr>
          <p:nvPr>
            <p:ph type="dt" sz="half" idx="10"/>
          </p:nvPr>
        </p:nvSpPr>
        <p:spPr/>
        <p:txBody>
          <a:bodyPr/>
          <a:lstStyle/>
          <a:p>
            <a:pPr>
              <a:defRPr/>
            </a:pPr>
            <a:fld id="{2303D31F-598B-47EE-BA37-93F097A3D676}" type="datetime1">
              <a:rPr lang="en-GB" altLang="en-US" smtClean="0"/>
              <a:pPr>
                <a:defRPr/>
              </a:pPr>
              <a:t>24/07/2024</a:t>
            </a:fld>
            <a:endParaRPr lang="en-GB" altLang="en-US"/>
          </a:p>
        </p:txBody>
      </p:sp>
      <p:sp>
        <p:nvSpPr>
          <p:cNvPr id="5" name="Slide Number Placeholder 4">
            <a:extLst>
              <a:ext uri="{FF2B5EF4-FFF2-40B4-BE49-F238E27FC236}">
                <a16:creationId xmlns:a16="http://schemas.microsoft.com/office/drawing/2014/main" id="{F224B399-9D19-4021-DC10-EAAF2157CD88}"/>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893530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GB" altLang="en-US" sz="3200" b="1" dirty="0"/>
              <a:t>How?</a:t>
            </a: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altLang="en-US" sz="2400" dirty="0"/>
              <a:t>There are several methods that you can use to incorporate other people's work into your own written work. These are:</a:t>
            </a:r>
          </a:p>
          <a:p>
            <a:endParaRPr lang="en-US" altLang="en-US" sz="1100" dirty="0"/>
          </a:p>
          <a:p>
            <a:r>
              <a:rPr lang="en-US" altLang="en-US" sz="2400" b="1" dirty="0"/>
              <a:t>quoting directly </a:t>
            </a:r>
          </a:p>
          <a:p>
            <a:r>
              <a:rPr lang="en-US" altLang="en-US" sz="2400" b="1" dirty="0"/>
              <a:t>paraphrasing</a:t>
            </a:r>
          </a:p>
          <a:p>
            <a:r>
              <a:rPr lang="en-US" altLang="en-US" sz="2400" b="1" dirty="0" err="1"/>
              <a:t>summarising</a:t>
            </a:r>
            <a:endParaRPr lang="en-US" altLang="en-US" sz="2400" b="1" dirty="0"/>
          </a:p>
          <a:p>
            <a:r>
              <a:rPr lang="en-US" altLang="en-US" sz="2400" b="1" dirty="0" err="1"/>
              <a:t>synthesising</a:t>
            </a:r>
            <a:endParaRPr lang="en-US" altLang="en-US" sz="2400" b="1" dirty="0"/>
          </a:p>
          <a:p>
            <a:endParaRPr lang="en-US" altLang="en-US" sz="1400" dirty="0"/>
          </a:p>
          <a:p>
            <a:pPr marL="0" indent="0">
              <a:buNone/>
            </a:pPr>
            <a:r>
              <a:rPr lang="en-US" altLang="en-US" sz="2400" dirty="0"/>
              <a:t>You are likely to use a combination of these throughout your writing, depending on the purpose that you are trying to achieve.</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r>
              <a:rPr lang="en-US" sz="2400" dirty="0"/>
              <a:t>Quoting is where you copy an author's text word for word, place quotation marks around the words and add a citation at the end of the quote. </a:t>
            </a:r>
          </a:p>
          <a:p>
            <a:endParaRPr lang="en-US" sz="2400" dirty="0"/>
          </a:p>
          <a:p>
            <a:pPr marL="0" indent="0">
              <a:buNone/>
            </a:pPr>
            <a:r>
              <a:rPr lang="en-US" sz="2400" b="1" dirty="0"/>
              <a:t>Example: </a:t>
            </a:r>
          </a:p>
          <a:p>
            <a:pPr marL="0" indent="0">
              <a:buNone/>
            </a:pPr>
            <a:r>
              <a:rPr lang="en-US" sz="2400" dirty="0">
                <a:solidFill>
                  <a:srgbClr val="0070C0"/>
                </a:solidFill>
              </a:rPr>
              <a:t>In his guide </a:t>
            </a:r>
            <a:r>
              <a:rPr lang="en-US" sz="2400" i="1" dirty="0">
                <a:solidFill>
                  <a:srgbClr val="0070C0"/>
                </a:solidFill>
              </a:rPr>
              <a:t>Writing at University: Some Handy Hints</a:t>
            </a:r>
            <a:r>
              <a:rPr lang="en-US" sz="2400" dirty="0">
                <a:solidFill>
                  <a:srgbClr val="0070C0"/>
                </a:solidFill>
              </a:rPr>
              <a:t> David Kennedy notes that, “In academic writing you must always indicate when you are using someone else’s ideas. If you don’t then you may find yourself accused of plagiarism.” (Kennedy, 2003, p.12)</a:t>
            </a:r>
          </a:p>
          <a:p>
            <a:endParaRPr lang="en-US" sz="2800" dirty="0"/>
          </a:p>
        </p:txBody>
      </p:sp>
    </p:spTree>
    <p:extLst>
      <p:ext uri="{BB962C8B-B14F-4D97-AF65-F5344CB8AC3E}">
        <p14:creationId xmlns:p14="http://schemas.microsoft.com/office/powerpoint/2010/main" val="151461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when quoting directly include:</a:t>
            </a:r>
          </a:p>
          <a:p>
            <a:pPr marL="0" indent="0">
              <a:buNone/>
            </a:pPr>
            <a:endParaRPr lang="en-US" sz="2400" dirty="0"/>
          </a:p>
          <a:p>
            <a:r>
              <a:rPr lang="en-US" sz="2400" dirty="0"/>
              <a:t>Using too many quotes throughout your work – this might indicate your inability to understand the original </a:t>
            </a:r>
          </a:p>
          <a:p>
            <a:r>
              <a:rPr lang="en-US" sz="2400" dirty="0"/>
              <a:t>Incorporating a quote without explaining the significance to your own argument or point you are trying to make.</a:t>
            </a:r>
            <a:endParaRPr lang="en-US" sz="2800" dirty="0"/>
          </a:p>
        </p:txBody>
      </p:sp>
    </p:spTree>
    <p:extLst>
      <p:ext uri="{BB962C8B-B14F-4D97-AF65-F5344CB8AC3E}">
        <p14:creationId xmlns:p14="http://schemas.microsoft.com/office/powerpoint/2010/main" val="5394229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Paraphrasing is using your own words to express someone else’s ideas. When paraphrasing, make sure that you:</a:t>
            </a:r>
          </a:p>
          <a:p>
            <a:r>
              <a:rPr lang="en-US" sz="2400" dirty="0"/>
              <a:t>identify a relevant theme or point, depending on your purpose</a:t>
            </a:r>
          </a:p>
          <a:p>
            <a:r>
              <a:rPr lang="en-US" sz="2400" dirty="0"/>
              <a:t>write the point in your own words</a:t>
            </a:r>
          </a:p>
          <a:p>
            <a:r>
              <a:rPr lang="en-US" sz="2400" dirty="0"/>
              <a:t>focus on the meaning of an idea or argument</a:t>
            </a:r>
          </a:p>
          <a:p>
            <a:r>
              <a:rPr lang="en-US" sz="2400" dirty="0"/>
              <a:t>include an in-text reference to the original author</a:t>
            </a:r>
            <a:endParaRPr lang="en-US" sz="2800" dirty="0"/>
          </a:p>
        </p:txBody>
      </p:sp>
    </p:spTree>
    <p:extLst>
      <p:ext uri="{BB962C8B-B14F-4D97-AF65-F5344CB8AC3E}">
        <p14:creationId xmlns:p14="http://schemas.microsoft.com/office/powerpoint/2010/main" val="17011456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800" b="1" dirty="0"/>
              <a:t>Example:</a:t>
            </a:r>
          </a:p>
          <a:p>
            <a:pPr marL="0" indent="0">
              <a:buNone/>
            </a:pPr>
            <a:endParaRPr lang="en-US" sz="2800" dirty="0"/>
          </a:p>
          <a:p>
            <a:pPr marL="0" indent="0">
              <a:buNone/>
            </a:pPr>
            <a:r>
              <a:rPr lang="en-US" sz="2400" dirty="0">
                <a:solidFill>
                  <a:srgbClr val="0070C0"/>
                </a:solidFill>
              </a:rPr>
              <a:t>Among the many guides to writing at university, one of the clearest accounts of how to reference sources and avoid plagiarism is that of Kennedy (2003) who gives examples of different ways of referencing.</a:t>
            </a:r>
            <a:endParaRPr lang="en-US" sz="2000" dirty="0">
              <a:solidFill>
                <a:srgbClr val="0070C0"/>
              </a:solidFill>
            </a:endParaRPr>
          </a:p>
        </p:txBody>
      </p:sp>
    </p:spTree>
    <p:extLst>
      <p:ext uri="{BB962C8B-B14F-4D97-AF65-F5344CB8AC3E}">
        <p14:creationId xmlns:p14="http://schemas.microsoft.com/office/powerpoint/2010/main" val="22610873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with paraphrasing include:</a:t>
            </a:r>
          </a:p>
          <a:p>
            <a:r>
              <a:rPr lang="en-US" sz="2400" dirty="0"/>
              <a:t>describing an author's idea/argument but not explaining the significance to your own argument, or the point that you are trying to make</a:t>
            </a:r>
          </a:p>
          <a:p>
            <a:r>
              <a:rPr lang="en-US" sz="2400" dirty="0"/>
              <a:t>using the same structure as the original or too many </a:t>
            </a:r>
          </a:p>
          <a:p>
            <a:pPr marL="0" indent="0">
              <a:buNone/>
            </a:pPr>
            <a:r>
              <a:rPr lang="en-US" sz="2400" dirty="0"/>
              <a:t>of the original author's words</a:t>
            </a:r>
          </a:p>
          <a:p>
            <a:r>
              <a:rPr lang="en-US" sz="2400" dirty="0"/>
              <a:t>not differentiating between the author's point and your own viewpoint</a:t>
            </a:r>
          </a:p>
          <a:p>
            <a:r>
              <a:rPr lang="en-US" sz="2400" dirty="0"/>
              <a:t>providing too much detail.</a:t>
            </a:r>
          </a:p>
          <a:p>
            <a:endParaRPr lang="en-US" sz="2800" dirty="0"/>
          </a:p>
        </p:txBody>
      </p:sp>
    </p:spTree>
    <p:extLst>
      <p:ext uri="{BB962C8B-B14F-4D97-AF65-F5344CB8AC3E}">
        <p14:creationId xmlns:p14="http://schemas.microsoft.com/office/powerpoint/2010/main" val="229118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summarise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err="1"/>
              <a:t>Summarising</a:t>
            </a:r>
            <a:r>
              <a:rPr lang="en-US" sz="2400" dirty="0"/>
              <a:t> is providing a condensed version of someone else’s key points. When </a:t>
            </a:r>
            <a:r>
              <a:rPr lang="en-US" sz="2400" dirty="0" err="1"/>
              <a:t>summarising</a:t>
            </a:r>
            <a:r>
              <a:rPr lang="en-US" sz="2400" dirty="0"/>
              <a:t> other people’s work, make sure that you:</a:t>
            </a:r>
          </a:p>
          <a:p>
            <a:r>
              <a:rPr lang="en-US" sz="2400" dirty="0"/>
              <a:t>identify the relevant points of the idea or argument, depending on your assignment task</a:t>
            </a:r>
          </a:p>
          <a:p>
            <a:r>
              <a:rPr lang="en-US" sz="2400" dirty="0"/>
              <a:t>write a shortened version, in your own words, to show your understanding</a:t>
            </a:r>
          </a:p>
          <a:p>
            <a:r>
              <a:rPr lang="en-US" sz="2400" dirty="0"/>
              <a:t>include an in-text citation and reference to the original author.</a:t>
            </a:r>
          </a:p>
          <a:p>
            <a:endParaRPr lang="en-US" sz="2800" dirty="0"/>
          </a:p>
        </p:txBody>
      </p:sp>
    </p:spTree>
    <p:extLst>
      <p:ext uri="{BB962C8B-B14F-4D97-AF65-F5344CB8AC3E}">
        <p14:creationId xmlns:p14="http://schemas.microsoft.com/office/powerpoint/2010/main" val="196252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summarise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with </a:t>
            </a:r>
            <a:r>
              <a:rPr lang="en-US" sz="2400" dirty="0" err="1"/>
              <a:t>summarising</a:t>
            </a:r>
            <a:r>
              <a:rPr lang="en-US" sz="2400" dirty="0"/>
              <a:t> include:</a:t>
            </a:r>
          </a:p>
          <a:p>
            <a:r>
              <a:rPr lang="en-US" sz="2400" dirty="0"/>
              <a:t>describing an author's idea/argument but not explaining the significance to your own argument or point you are trying to make</a:t>
            </a:r>
          </a:p>
          <a:p>
            <a:r>
              <a:rPr lang="en-US" sz="2400" dirty="0"/>
              <a:t>providing too much detail such as examples, anecdotes, unnecessary background information rather than being selective and applying the information to the question you are trying to answer.</a:t>
            </a:r>
          </a:p>
          <a:p>
            <a:endParaRPr lang="en-US" sz="2800" dirty="0"/>
          </a:p>
        </p:txBody>
      </p:sp>
    </p:spTree>
    <p:extLst>
      <p:ext uri="{BB962C8B-B14F-4D97-AF65-F5344CB8AC3E}">
        <p14:creationId xmlns:p14="http://schemas.microsoft.com/office/powerpoint/2010/main" val="78853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FEBBB-A4A2-3C2D-FE4C-731FCC7680A2}"/>
              </a:ext>
            </a:extLst>
          </p:cNvPr>
          <p:cNvSpPr>
            <a:spLocks noGrp="1"/>
          </p:cNvSpPr>
          <p:nvPr>
            <p:ph type="title"/>
          </p:nvPr>
        </p:nvSpPr>
        <p:spPr>
          <a:xfrm>
            <a:off x="323528" y="614014"/>
            <a:ext cx="7975854" cy="828294"/>
          </a:xfrm>
        </p:spPr>
        <p:txBody>
          <a:bodyPr/>
          <a:lstStyle/>
          <a:p>
            <a:r>
              <a:rPr lang="en-GB" dirty="0"/>
              <a:t>Synthesis </a:t>
            </a:r>
          </a:p>
        </p:txBody>
      </p:sp>
      <p:sp>
        <p:nvSpPr>
          <p:cNvPr id="3" name="Content Placeholder 2">
            <a:extLst>
              <a:ext uri="{FF2B5EF4-FFF2-40B4-BE49-F238E27FC236}">
                <a16:creationId xmlns:a16="http://schemas.microsoft.com/office/drawing/2014/main" id="{732FC2BE-7CDA-E871-76B9-DDC3F0322746}"/>
              </a:ext>
            </a:extLst>
          </p:cNvPr>
          <p:cNvSpPr>
            <a:spLocks noGrp="1"/>
          </p:cNvSpPr>
          <p:nvPr>
            <p:ph idx="1"/>
          </p:nvPr>
        </p:nvSpPr>
        <p:spPr>
          <a:xfrm>
            <a:off x="426901" y="2114550"/>
            <a:ext cx="8290199" cy="3301142"/>
          </a:xfrm>
        </p:spPr>
        <p:txBody>
          <a:bodyPr>
            <a:normAutofit lnSpcReduction="10000"/>
          </a:bodyPr>
          <a:lstStyle/>
          <a:p>
            <a:pPr marR="135255" fontAlgn="base">
              <a:lnSpc>
                <a:spcPct val="90000"/>
              </a:lnSpc>
              <a:defRPr/>
            </a:pPr>
            <a:r>
              <a:rPr lang="en-GB" sz="2100" b="1" dirty="0">
                <a:solidFill>
                  <a:srgbClr val="000000"/>
                </a:solidFill>
                <a:latin typeface="Calibri" panose="020F0502020204030204" pitchFamily="34" charset="0"/>
                <a:ea typeface="Calibri" panose="020F0502020204030204" pitchFamily="34" charset="0"/>
                <a:cs typeface="Arial" panose="020B0604020202020204" pitchFamily="34" charset="0"/>
              </a:rPr>
              <a:t>Synthesis</a:t>
            </a: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 is when writers combine information from sources and show the reader the connections between them. Writers use synthesis to:</a:t>
            </a:r>
          </a:p>
          <a:p>
            <a:pPr marR="135255" fontAlgn="base">
              <a:lnSpc>
                <a:spcPct val="90000"/>
              </a:lnSpc>
              <a:defRPr/>
            </a:pP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 </a:t>
            </a:r>
          </a:p>
          <a:p>
            <a:pPr marL="385763" marR="135255" indent="-385763" fontAlgn="base">
              <a:lnSpc>
                <a:spcPct val="90000"/>
              </a:lnSpc>
              <a:buFont typeface="+mj-lt"/>
              <a:buAutoNum type="alphaLcParenR"/>
              <a:defRPr/>
            </a:pP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show academic support for their claims by combining supporting evidence.</a:t>
            </a:r>
          </a:p>
          <a:p>
            <a:pPr marL="385763" marR="135255" indent="-385763" fontAlgn="base">
              <a:lnSpc>
                <a:spcPct val="90000"/>
              </a:lnSpc>
              <a:buFont typeface="+mj-lt"/>
              <a:buAutoNum type="alphaLcParenR"/>
              <a:defRPr/>
            </a:pP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discuss and evaluate claims by comparing arguments across sources.</a:t>
            </a:r>
          </a:p>
          <a:p>
            <a:pPr marR="135255" fontAlgn="base">
              <a:lnSpc>
                <a:spcPct val="90000"/>
              </a:lnSpc>
              <a:defRPr/>
            </a:pP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 </a:t>
            </a:r>
          </a:p>
          <a:p>
            <a:pPr marR="135255" fontAlgn="base">
              <a:lnSpc>
                <a:spcPct val="90000"/>
              </a:lnSpc>
              <a:defRPr/>
            </a:pP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Remember, in academic writing it is rarely enough to summarise what other writers have said. You must </a:t>
            </a:r>
            <a:r>
              <a:rPr lang="en-GB" sz="2100" b="1" dirty="0">
                <a:solidFill>
                  <a:srgbClr val="000000"/>
                </a:solidFill>
                <a:latin typeface="Calibri" panose="020F0502020204030204" pitchFamily="34" charset="0"/>
                <a:ea typeface="Calibri" panose="020F0502020204030204" pitchFamily="34" charset="0"/>
                <a:cs typeface="Arial" panose="020B0604020202020204" pitchFamily="34" charset="0"/>
              </a:rPr>
              <a:t>select and combine information </a:t>
            </a: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to develop your own argument.  </a:t>
            </a:r>
          </a:p>
          <a:p>
            <a:pPr marL="257175" indent="-257175">
              <a:buFont typeface="Arial" panose="020B0604020202020204" pitchFamily="34" charset="0"/>
              <a:buChar char="•"/>
            </a:pPr>
            <a:endParaRPr lang="en-GB" dirty="0"/>
          </a:p>
        </p:txBody>
      </p:sp>
    </p:spTree>
    <p:extLst>
      <p:ext uri="{BB962C8B-B14F-4D97-AF65-F5344CB8AC3E}">
        <p14:creationId xmlns:p14="http://schemas.microsoft.com/office/powerpoint/2010/main" val="1802198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0AE40-2CBD-425B-A06A-F9C1C87E1756}"/>
              </a:ext>
            </a:extLst>
          </p:cNvPr>
          <p:cNvSpPr>
            <a:spLocks noGrp="1"/>
          </p:cNvSpPr>
          <p:nvPr>
            <p:ph type="title"/>
          </p:nvPr>
        </p:nvSpPr>
        <p:spPr>
          <a:xfrm>
            <a:off x="378785" y="1052736"/>
            <a:ext cx="8073390" cy="774954"/>
          </a:xfrm>
        </p:spPr>
        <p:txBody>
          <a:bodyPr/>
          <a:lstStyle/>
          <a:p>
            <a:r>
              <a:rPr lang="en-GB" sz="3300" dirty="0"/>
              <a:t>Ways to show connection between sources </a:t>
            </a:r>
          </a:p>
        </p:txBody>
      </p:sp>
      <p:sp>
        <p:nvSpPr>
          <p:cNvPr id="3" name="Content Placeholder 2">
            <a:extLst>
              <a:ext uri="{FF2B5EF4-FFF2-40B4-BE49-F238E27FC236}">
                <a16:creationId xmlns:a16="http://schemas.microsoft.com/office/drawing/2014/main" id="{5AA9F5B9-D244-6958-BB13-1F780DFD9CAF}"/>
              </a:ext>
            </a:extLst>
          </p:cNvPr>
          <p:cNvSpPr>
            <a:spLocks noGrp="1"/>
          </p:cNvSpPr>
          <p:nvPr>
            <p:ph idx="1"/>
          </p:nvPr>
        </p:nvSpPr>
        <p:spPr>
          <a:xfrm>
            <a:off x="361950" y="2297430"/>
            <a:ext cx="8271510" cy="3375660"/>
          </a:xfrm>
        </p:spPr>
        <p:txBody>
          <a:bodyPr>
            <a:normAutofit fontScale="92500" lnSpcReduction="10000"/>
          </a:bodyPr>
          <a:lstStyle/>
          <a:p>
            <a:pPr marR="135255" fontAlgn="base">
              <a:lnSpc>
                <a:spcPct val="90000"/>
              </a:lnSpc>
              <a:defRPr/>
            </a:pPr>
            <a:r>
              <a:rPr lang="en-GB" sz="2100" b="1" dirty="0">
                <a:solidFill>
                  <a:srgbClr val="000000"/>
                </a:solidFill>
                <a:latin typeface="Calibri" panose="020F0502020204030204" pitchFamily="34" charset="0"/>
                <a:ea typeface="Calibri" panose="020F0502020204030204" pitchFamily="34" charset="0"/>
                <a:cs typeface="Arial" panose="020B0604020202020204" pitchFamily="34" charset="0"/>
              </a:rPr>
              <a:t>1. Using language which shows similarity or agreement: </a:t>
            </a:r>
            <a:endPar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marR="135255" fontAlgn="base">
              <a:lnSpc>
                <a:spcPct val="90000"/>
              </a:lnSpc>
              <a:defRPr/>
            </a:pP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a:t>
            </a:r>
            <a:r>
              <a:rPr lang="en-GB" sz="2100" b="1" dirty="0">
                <a:solidFill>
                  <a:srgbClr val="FF0000"/>
                </a:solidFill>
                <a:latin typeface="Calibri" panose="020F0502020204030204" pitchFamily="34" charset="0"/>
                <a:ea typeface="Calibri" panose="020F0502020204030204" pitchFamily="34" charset="0"/>
                <a:cs typeface="Arial" panose="020B0604020202020204" pitchFamily="34" charset="0"/>
              </a:rPr>
              <a:t>This claim is broadly supported by</a:t>
            </a:r>
            <a:r>
              <a:rPr lang="en-GB" sz="2100" dirty="0">
                <a:solidFill>
                  <a:srgbClr val="FF0000"/>
                </a:solidFill>
                <a:latin typeface="Calibri" panose="020F0502020204030204" pitchFamily="34" charset="0"/>
                <a:ea typeface="Calibri" panose="020F0502020204030204" pitchFamily="34" charset="0"/>
                <a:cs typeface="Arial" panose="020B0604020202020204" pitchFamily="34" charset="0"/>
              </a:rPr>
              <a:t> </a:t>
            </a:r>
            <a:r>
              <a:rPr lang="en-GB" sz="2100" b="1" dirty="0">
                <a:solidFill>
                  <a:srgbClr val="FF0000"/>
                </a:solidFill>
                <a:latin typeface="Calibri" panose="020F0502020204030204" pitchFamily="34" charset="0"/>
                <a:ea typeface="Calibri" panose="020F0502020204030204" pitchFamily="34" charset="0"/>
                <a:cs typeface="Arial" panose="020B0604020202020204" pitchFamily="34" charset="0"/>
              </a:rPr>
              <a:t>Baker (2016, p.6),</a:t>
            </a:r>
            <a:r>
              <a:rPr lang="en-GB" sz="2100" dirty="0">
                <a:solidFill>
                  <a:srgbClr val="FF0000"/>
                </a:solidFill>
                <a:latin typeface="Calibri" panose="020F0502020204030204" pitchFamily="34" charset="0"/>
                <a:ea typeface="Calibri" panose="020F0502020204030204" pitchFamily="34" charset="0"/>
                <a:cs typeface="Arial" panose="020B0604020202020204" pitchFamily="34" charset="0"/>
              </a:rPr>
              <a:t> </a:t>
            </a: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who describes the need for an economic model powered by sustainable development.”</a:t>
            </a:r>
          </a:p>
          <a:p>
            <a:pPr marR="135255" fontAlgn="base">
              <a:lnSpc>
                <a:spcPct val="90000"/>
              </a:lnSpc>
              <a:defRPr/>
            </a:pPr>
            <a:endParaRPr lang="en-GB" sz="2100" b="1"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marR="135255" fontAlgn="base">
              <a:lnSpc>
                <a:spcPct val="90000"/>
              </a:lnSpc>
              <a:defRPr/>
            </a:pPr>
            <a:r>
              <a:rPr lang="en-GB" sz="2100" b="1" dirty="0">
                <a:solidFill>
                  <a:srgbClr val="000000"/>
                </a:solidFill>
                <a:latin typeface="Calibri" panose="020F0502020204030204" pitchFamily="34" charset="0"/>
                <a:ea typeface="Calibri" panose="020F0502020204030204" pitchFamily="34" charset="0"/>
                <a:cs typeface="Arial" panose="020B0604020202020204" pitchFamily="34" charset="0"/>
              </a:rPr>
              <a:t>2. Using language which shows contrast or disagreement:</a:t>
            </a:r>
            <a:endPar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marR="135255" fontAlgn="base">
              <a:lnSpc>
                <a:spcPct val="90000"/>
              </a:lnSpc>
              <a:defRPr/>
            </a:pP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a:t>
            </a:r>
            <a:r>
              <a:rPr lang="en-GB" sz="2100" b="1" dirty="0">
                <a:solidFill>
                  <a:srgbClr val="FF0000"/>
                </a:solidFill>
                <a:latin typeface="Calibri" panose="020F0502020204030204" pitchFamily="34" charset="0"/>
                <a:ea typeface="Calibri" panose="020F0502020204030204" pitchFamily="34" charset="0"/>
                <a:cs typeface="Arial" panose="020B0604020202020204" pitchFamily="34" charset="0"/>
              </a:rPr>
              <a:t>Fioramonti et al. (2022, p.2), however, criticise</a:t>
            </a:r>
            <a:r>
              <a:rPr lang="en-GB" sz="2100" dirty="0">
                <a:solidFill>
                  <a:srgbClr val="FF0000"/>
                </a:solidFill>
                <a:latin typeface="Calibri" panose="020F0502020204030204" pitchFamily="34" charset="0"/>
                <a:ea typeface="Calibri" panose="020F0502020204030204" pitchFamily="34" charset="0"/>
                <a:cs typeface="Arial" panose="020B0604020202020204" pitchFamily="34" charset="0"/>
              </a:rPr>
              <a:t> </a:t>
            </a: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degrowth advocates for using the uninspiring language of “contraction, parsimony and deprivation.”</a:t>
            </a:r>
          </a:p>
          <a:p>
            <a:pPr marR="135255" fontAlgn="base">
              <a:lnSpc>
                <a:spcPct val="90000"/>
              </a:lnSpc>
              <a:defRPr/>
            </a:pPr>
            <a:endParaRPr lang="en-GB" sz="2100" b="1"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marR="135255" fontAlgn="base">
              <a:lnSpc>
                <a:spcPct val="90000"/>
              </a:lnSpc>
              <a:defRPr/>
            </a:pPr>
            <a:r>
              <a:rPr lang="en-GB" sz="2100" b="1" dirty="0">
                <a:solidFill>
                  <a:srgbClr val="000000"/>
                </a:solidFill>
                <a:latin typeface="Calibri" panose="020F0502020204030204" pitchFamily="34" charset="0"/>
                <a:ea typeface="Calibri" panose="020F0502020204030204" pitchFamily="34" charset="0"/>
                <a:cs typeface="Arial" panose="020B0604020202020204" pitchFamily="34" charset="0"/>
              </a:rPr>
              <a:t>3. Combining citations from multiple sources:</a:t>
            </a:r>
            <a:endPar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endParaRPr>
          </a:p>
          <a:p>
            <a:pPr marR="135255" fontAlgn="base">
              <a:lnSpc>
                <a:spcPct val="90000"/>
              </a:lnSpc>
              <a:defRPr/>
            </a:pP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“There is an undeniable relationship between economic growth and environmental damage </a:t>
            </a:r>
            <a:r>
              <a:rPr lang="en-GB" sz="2100" b="1" dirty="0">
                <a:solidFill>
                  <a:srgbClr val="FF0000"/>
                </a:solidFill>
                <a:latin typeface="Calibri" panose="020F0502020204030204" pitchFamily="34" charset="0"/>
                <a:ea typeface="Calibri" panose="020F0502020204030204" pitchFamily="34" charset="0"/>
                <a:cs typeface="Arial" panose="020B0604020202020204" pitchFamily="34" charset="0"/>
              </a:rPr>
              <a:t>(Baker, 2016; Fioramonti et al., 2022; Kallis, 2017)</a:t>
            </a:r>
            <a:r>
              <a:rPr lang="en-GB" sz="2100" dirty="0">
                <a:solidFill>
                  <a:srgbClr val="000000"/>
                </a:solidFill>
                <a:latin typeface="Calibri" panose="020F0502020204030204" pitchFamily="34" charset="0"/>
                <a:ea typeface="Calibri" panose="020F050202020403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20274986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C9FA4-BFD6-5BE7-42F8-3A1F460A1FE5}"/>
              </a:ext>
            </a:extLst>
          </p:cNvPr>
          <p:cNvSpPr>
            <a:spLocks noGrp="1"/>
          </p:cNvSpPr>
          <p:nvPr>
            <p:ph type="title"/>
          </p:nvPr>
        </p:nvSpPr>
        <p:spPr>
          <a:xfrm>
            <a:off x="395536" y="692696"/>
            <a:ext cx="8352928" cy="1368152"/>
          </a:xfrm>
        </p:spPr>
        <p:txBody>
          <a:bodyPr/>
          <a:lstStyle/>
          <a:p>
            <a:r>
              <a:rPr lang="en-GB" b="1" dirty="0"/>
              <a:t>Writing Exercise – Forum post </a:t>
            </a:r>
          </a:p>
        </p:txBody>
      </p:sp>
      <p:sp>
        <p:nvSpPr>
          <p:cNvPr id="3" name="Content Placeholder 2">
            <a:extLst>
              <a:ext uri="{FF2B5EF4-FFF2-40B4-BE49-F238E27FC236}">
                <a16:creationId xmlns:a16="http://schemas.microsoft.com/office/drawing/2014/main" id="{DD174F4F-6C14-8719-2A56-74CCF4129AC6}"/>
              </a:ext>
            </a:extLst>
          </p:cNvPr>
          <p:cNvSpPr>
            <a:spLocks noGrp="1"/>
          </p:cNvSpPr>
          <p:nvPr>
            <p:ph idx="1"/>
          </p:nvPr>
        </p:nvSpPr>
        <p:spPr>
          <a:xfrm>
            <a:off x="584073" y="2060848"/>
            <a:ext cx="7880243" cy="3945513"/>
          </a:xfrm>
        </p:spPr>
        <p:txBody>
          <a:bodyPr>
            <a:normAutofit/>
          </a:bodyPr>
          <a:lstStyle/>
          <a:p>
            <a:r>
              <a:rPr lang="en-GB" sz="2800" dirty="0"/>
              <a:t>Write one paragraph about the “</a:t>
            </a:r>
            <a:r>
              <a:rPr lang="en-GB" sz="2800" b="1" dirty="0"/>
              <a:t>importance of time-management for students”</a:t>
            </a:r>
            <a:r>
              <a:rPr lang="en-GB" sz="2800" dirty="0"/>
              <a:t> and post it on the Forum. It is important to follow the </a:t>
            </a:r>
            <a:r>
              <a:rPr lang="en-GB" sz="2800" b="1" dirty="0"/>
              <a:t>TEEL</a:t>
            </a:r>
            <a:r>
              <a:rPr lang="en-GB" sz="2800" dirty="0"/>
              <a:t> structure and use two sources to support your arguments. </a:t>
            </a:r>
          </a:p>
          <a:p>
            <a:endParaRPr lang="en-GB" sz="2800" dirty="0"/>
          </a:p>
          <a:p>
            <a:r>
              <a:rPr lang="en-GB" sz="2800" dirty="0"/>
              <a:t>You have 30 minutes to complete this exercise </a:t>
            </a:r>
          </a:p>
        </p:txBody>
      </p:sp>
    </p:spTree>
    <p:extLst>
      <p:ext uri="{BB962C8B-B14F-4D97-AF65-F5344CB8AC3E}">
        <p14:creationId xmlns:p14="http://schemas.microsoft.com/office/powerpoint/2010/main" val="2840175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References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altLang="en-US" sz="2200" dirty="0"/>
              <a:t>Royal Literary Fund (2020) ‘Quotes and references’. </a:t>
            </a:r>
            <a:r>
              <a:rPr lang="en-US" altLang="en-US" sz="2200" dirty="0">
                <a:hlinkClick r:id="rId2"/>
              </a:rPr>
              <a:t>https://www.rlf.org.uk/resources/direct-quotation-paraphrasing-referencing/</a:t>
            </a:r>
            <a:r>
              <a:rPr lang="en-US" altLang="en-US" sz="2200" dirty="0"/>
              <a:t> (accessed 1.11.2020)</a:t>
            </a:r>
          </a:p>
          <a:p>
            <a:r>
              <a:rPr lang="en-US" altLang="en-US" sz="2200" dirty="0"/>
              <a:t>University of Leeds (2020) ‘Academic writing: How to incorporate evidence’ </a:t>
            </a:r>
            <a:r>
              <a:rPr lang="en-US" altLang="en-US" sz="2200" dirty="0">
                <a:hlinkClick r:id="rId3"/>
              </a:rPr>
              <a:t>https://library.leeds.ac.uk/info/14011/writing/106/academic_writing/4</a:t>
            </a:r>
            <a:r>
              <a:rPr lang="en-US" altLang="en-US" sz="2200" dirty="0"/>
              <a:t> (accessed 1.11.2020)</a:t>
            </a:r>
          </a:p>
          <a:p>
            <a:endParaRPr lang="en-GB" altLang="en-US" sz="2200" dirty="0"/>
          </a:p>
        </p:txBody>
      </p:sp>
    </p:spTree>
    <p:extLst>
      <p:ext uri="{BB962C8B-B14F-4D97-AF65-F5344CB8AC3E}">
        <p14:creationId xmlns:p14="http://schemas.microsoft.com/office/powerpoint/2010/main" val="2322296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Useful resources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sz="2400" dirty="0"/>
              <a:t>University of Melbourne (n.d.) ‘Incorporating sources in academic writing’ </a:t>
            </a:r>
            <a:r>
              <a:rPr lang="en-US" altLang="en-US" sz="2200" dirty="0">
                <a:hlinkClick r:id="rId2"/>
              </a:rPr>
              <a:t>https://services.unimelb.edu.au/__data/assets/pdf_file/0005/706946/Incorporating_Sources_100113_ST.pdf</a:t>
            </a:r>
            <a:endParaRPr lang="en-US" altLang="en-US" sz="2200" dirty="0"/>
          </a:p>
          <a:p>
            <a:endParaRPr lang="en-GB" altLang="en-US" sz="2200" dirty="0"/>
          </a:p>
        </p:txBody>
      </p:sp>
    </p:spTree>
    <p:extLst>
      <p:ext uri="{BB962C8B-B14F-4D97-AF65-F5344CB8AC3E}">
        <p14:creationId xmlns:p14="http://schemas.microsoft.com/office/powerpoint/2010/main" val="797681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156</TotalTime>
  <Words>1328</Words>
  <Application>Microsoft Office PowerPoint</Application>
  <PresentationFormat>On-screen Show (4:3)</PresentationFormat>
  <Paragraphs>164</Paragraphs>
  <Slides>28</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Arial</vt:lpstr>
      <vt:lpstr>Calibri</vt:lpstr>
      <vt:lpstr>Myriad Pro</vt:lpstr>
      <vt:lpstr>Seaford</vt:lpstr>
      <vt:lpstr>Verdana</vt:lpstr>
      <vt:lpstr>20140311PresentationUWTSDTemplate</vt:lpstr>
      <vt:lpstr>LevelVTI</vt:lpstr>
      <vt:lpstr> Academic Skills (ACS)  </vt:lpstr>
      <vt:lpstr>Aims </vt:lpstr>
      <vt:lpstr>PowerPoint Presentation</vt:lpstr>
      <vt:lpstr>Step 1: Start with a plan </vt:lpstr>
      <vt:lpstr>PowerPoint Presentation</vt:lpstr>
      <vt:lpstr>Practice </vt:lpstr>
      <vt:lpstr>What?</vt:lpstr>
      <vt:lpstr>Step 2: Finding the proper sources </vt:lpstr>
      <vt:lpstr>Scholarly information </vt:lpstr>
      <vt:lpstr>Professional information </vt:lpstr>
      <vt:lpstr>Popular information </vt:lpstr>
      <vt:lpstr>Let’s carry out a search on google scholar </vt:lpstr>
      <vt:lpstr>PowerPoint Presentation</vt:lpstr>
      <vt:lpstr>Now is your time to find sources </vt:lpstr>
      <vt:lpstr>CRAAP checklist of sources </vt:lpstr>
      <vt:lpstr>How?</vt:lpstr>
      <vt:lpstr>How to quote directly from others’ work</vt:lpstr>
      <vt:lpstr>How to quote directly from others’ work</vt:lpstr>
      <vt:lpstr>How to paraphrase others’ work</vt:lpstr>
      <vt:lpstr>How to paraphrase others’ work</vt:lpstr>
      <vt:lpstr>How to paraphrase others’ work</vt:lpstr>
      <vt:lpstr>How to summarise others’ work</vt:lpstr>
      <vt:lpstr>How to summarise others’ work</vt:lpstr>
      <vt:lpstr>Synthesis </vt:lpstr>
      <vt:lpstr>Ways to show connection between sources </vt:lpstr>
      <vt:lpstr>Writing Exercise – Forum post </vt:lpstr>
      <vt:lpstr>References</vt:lpstr>
      <vt:lpstr>Useful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lizeta demetriou</cp:lastModifiedBy>
  <cp:revision>73</cp:revision>
  <cp:lastPrinted>2018-07-09T15:27:01Z</cp:lastPrinted>
  <dcterms:created xsi:type="dcterms:W3CDTF">2002-10-07T19:43:58Z</dcterms:created>
  <dcterms:modified xsi:type="dcterms:W3CDTF">2024-07-24T21:14:16Z</dcterms:modified>
</cp:coreProperties>
</file>