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1" r:id="rId9"/>
    <p:sldId id="279" r:id="rId10"/>
    <p:sldId id="280" r:id="rId11"/>
    <p:sldId id="311" r:id="rId12"/>
    <p:sldId id="284" r:id="rId13"/>
    <p:sldId id="262" r:id="rId14"/>
    <p:sldId id="308" r:id="rId15"/>
    <p:sldId id="309" r:id="rId16"/>
    <p:sldId id="260" r:id="rId17"/>
    <p:sldId id="310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72545" autoAdjust="0"/>
  </p:normalViewPr>
  <p:slideViewPr>
    <p:cSldViewPr snapToGrid="0">
      <p:cViewPr varScale="1">
        <p:scale>
          <a:sx n="59" d="100"/>
          <a:sy n="59" d="100"/>
        </p:scale>
        <p:origin x="78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E80DFC-CC5F-450F-B496-56F595594AFF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2E05B6-CF9B-4845-AF3F-52563EDCC5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09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https://www-citethemrightonline-com.ezproxy.uwtsd.ac.uk/category-list?docid=CTRHarvard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40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701B73FF-862C-4E01-AACA-1479588BAB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89D183AC-680D-4D8F-A6FA-D3AA5F31DD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6C3DD4F0-A4AA-4F2A-89ED-B534570719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6329E50-9A2E-461C-8580-6CE7F17A213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7698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3926CAF7-8675-44D9-A02B-F67925F1CB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88457C7-CB6E-464F-8B0F-AF2C8D533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E775A317-4B90-4AC2-BC69-96E8BC6B3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61AD73-05AB-41C3-A112-6C804F00DC3A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0909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Surname, Initial. (Year of publication) 'Title of article', </a:t>
            </a:r>
            <a:r>
              <a:rPr lang="en-GB" b="0" i="1" dirty="0">
                <a:solidFill>
                  <a:srgbClr val="333333"/>
                </a:solidFill>
                <a:effectLst/>
                <a:latin typeface="avenir-regular-class"/>
              </a:rPr>
              <a:t>Title of Journal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, Issue information, Page reference.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74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9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32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– essay mills, collusion, passing off work copied from books as your own, no references.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906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</a:t>
            </a:r>
            <a:r>
              <a:rPr lang="en-GB" dirty="0" err="1"/>
              <a:t>pubmed</a:t>
            </a:r>
            <a:r>
              <a:rPr lang="en-GB" dirty="0"/>
              <a:t> and </a:t>
            </a:r>
            <a:r>
              <a:rPr lang="en-GB" dirty="0" err="1"/>
              <a:t>marketline</a:t>
            </a:r>
            <a:r>
              <a:rPr lang="en-GB" dirty="0"/>
              <a:t> are accessible via the UWTSD library</a:t>
            </a:r>
          </a:p>
          <a:p>
            <a:endParaRPr lang="en-GB" dirty="0"/>
          </a:p>
          <a:p>
            <a:r>
              <a:rPr lang="en-GB" dirty="0"/>
              <a:t>There are also the ‘Getting started’ guides on the UWTSD Library - https://www.uwtsd.ac.uk/library/student-essentials/getting-started-guides/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777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https://www.uwtsd.ac.uk/library/student-essentials/book-an-appointment/</a:t>
            </a:r>
          </a:p>
          <a:p>
            <a:endParaRPr lang="en-GB" dirty="0"/>
          </a:p>
          <a:p>
            <a:r>
              <a:rPr lang="en-GB" dirty="0"/>
              <a:t>https://outlook.office365.com/owa/calendar/AcademicServices121@uowtsd.onmicrosoft.com/bookings/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2E05B6-CF9B-4845-AF3F-52563EDCC58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823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192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6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0093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169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55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37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46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5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0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340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55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B242609-94E5-454A-9E51-C63859967522}" type="datetimeFigureOut">
              <a:rPr lang="en-GB" smtClean="0"/>
              <a:t>25/02/2023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287B891-AC96-4ABA-A791-327CB0207F3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55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category-list?docid=CTRHarvar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https://pubmed.ncbi.nlm.nih.gov/" TargetMode="External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hyperlink" Target="https://www.ons.gov.uk/" TargetMode="External"/><Relationship Id="rId5" Type="http://schemas.openxmlformats.org/officeDocument/2006/relationships/hyperlink" Target="https://scholar.google.co.uk/" TargetMode="External"/><Relationship Id="rId10" Type="http://schemas.openxmlformats.org/officeDocument/2006/relationships/image" Target="../media/image14.png"/><Relationship Id="rId4" Type="http://schemas.openxmlformats.org/officeDocument/2006/relationships/image" Target="../media/image11.png"/><Relationship Id="rId9" Type="http://schemas.openxmlformats.org/officeDocument/2006/relationships/hyperlink" Target="https://advantage-marketline-com.ezproxy.uwtsd.ac.uk/HomePag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outlook.office365.com/owa/calendar/AcademicServices121@uowtsd.onmicrosoft.com/booking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85811-2F70-4C96-911D-75AAB95CB6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Basic Referencing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04D55E-B2A2-4968-AB31-178AE04FC5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 – Birmingham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02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CFCA6-AF3A-4948-AB15-5FDDD52D2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FE1DF-371B-431E-B6EF-27C152C52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Introduce Harvard referencing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Introduce the terms: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‘citation’,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‘paraphrase’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‘plagiarism 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Signpost to useful resources available at UWTSD </a:t>
            </a:r>
          </a:p>
        </p:txBody>
      </p:sp>
    </p:spTree>
    <p:extLst>
      <p:ext uri="{BB962C8B-B14F-4D97-AF65-F5344CB8AC3E}">
        <p14:creationId xmlns:p14="http://schemas.microsoft.com/office/powerpoint/2010/main" val="71112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EB0D3-C692-4F44-AA01-58956F3BA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‘referencing’?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7FC58-317E-4BE7-8508-6F7322907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1183713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higher education we require you to use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support and develop your points, you will need to include 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reference where you have found the information and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your reference list.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6480F-034B-4F7B-A0A0-672258874C70}"/>
              </a:ext>
            </a:extLst>
          </p:cNvPr>
          <p:cNvGrpSpPr/>
          <p:nvPr/>
        </p:nvGrpSpPr>
        <p:grpSpPr>
          <a:xfrm>
            <a:off x="585177" y="3028890"/>
            <a:ext cx="4233313" cy="3192843"/>
            <a:chOff x="585177" y="3028890"/>
            <a:chExt cx="4233313" cy="3192843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726EE28-4408-40E5-87CB-B2BC42866579}"/>
                </a:ext>
              </a:extLst>
            </p:cNvPr>
            <p:cNvSpPr txBox="1"/>
            <p:nvPr/>
          </p:nvSpPr>
          <p:spPr>
            <a:xfrm>
              <a:off x="1097280" y="3028890"/>
              <a:ext cx="3721210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But what does this mean? </a:t>
              </a:r>
              <a:endParaRPr lang="en-GB" sz="2400" dirty="0"/>
            </a:p>
          </p:txBody>
        </p:sp>
        <p:pic>
          <p:nvPicPr>
            <p:cNvPr id="7" name="Picture 6" descr="Business woman raising shoulders">
              <a:extLst>
                <a:ext uri="{FF2B5EF4-FFF2-40B4-BE49-F238E27FC236}">
                  <a16:creationId xmlns:a16="http://schemas.microsoft.com/office/drawing/2014/main" id="{2D64FBE8-2D16-44FD-8012-EBC238B26E0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186933" y="3490554"/>
              <a:ext cx="1310460" cy="2632165"/>
            </a:xfrm>
            <a:prstGeom prst="rect">
              <a:avLst/>
            </a:prstGeom>
          </p:spPr>
        </p:pic>
        <p:pic>
          <p:nvPicPr>
            <p:cNvPr id="9" name="Picture 8" descr="Businesswoman hand on head">
              <a:extLst>
                <a:ext uri="{FF2B5EF4-FFF2-40B4-BE49-F238E27FC236}">
                  <a16:creationId xmlns:a16="http://schemas.microsoft.com/office/drawing/2014/main" id="{A086FB03-8083-4505-8279-7515C80B2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125490" y="3472664"/>
              <a:ext cx="832395" cy="2731179"/>
            </a:xfrm>
            <a:prstGeom prst="rect">
              <a:avLst/>
            </a:prstGeom>
          </p:spPr>
        </p:pic>
        <p:pic>
          <p:nvPicPr>
            <p:cNvPr id="11" name="Picture 10" descr="Young businessman hand on head">
              <a:extLst>
                <a:ext uri="{FF2B5EF4-FFF2-40B4-BE49-F238E27FC236}">
                  <a16:creationId xmlns:a16="http://schemas.microsoft.com/office/drawing/2014/main" id="{30C14322-39A0-4ADE-A824-F68900CE276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5177" y="3490554"/>
              <a:ext cx="1148663" cy="2731179"/>
            </a:xfrm>
            <a:prstGeom prst="rect">
              <a:avLst/>
            </a:prstGeom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4027C9B8-E01C-437E-A500-3D566C57535D}"/>
              </a:ext>
            </a:extLst>
          </p:cNvPr>
          <p:cNvSpPr txBox="1"/>
          <p:nvPr/>
        </p:nvSpPr>
        <p:spPr>
          <a:xfrm>
            <a:off x="6126480" y="3429000"/>
            <a:ext cx="52438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Harvard referencing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refers to a style of referencing that we use here at the IICL, UWTSD. </a:t>
            </a:r>
          </a:p>
        </p:txBody>
      </p:sp>
    </p:spTree>
    <p:extLst>
      <p:ext uri="{BB962C8B-B14F-4D97-AF65-F5344CB8AC3E}">
        <p14:creationId xmlns:p14="http://schemas.microsoft.com/office/powerpoint/2010/main" val="363317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B6484-4293-4FBF-8DAE-3DABD928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need to reference?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8390E-E4E3-4018-BEE7-354595BD5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690732"/>
          </a:xfrm>
        </p:spPr>
        <p:txBody>
          <a:bodyPr/>
          <a:lstStyle/>
          <a:p>
            <a:r>
              <a:rPr lang="en-GB" dirty="0"/>
              <a:t>There are no restrictions of what literature you can read and reference but as lecturers we usually expect you to use: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477843F-068C-4331-B6B5-678E4CACE541}"/>
              </a:ext>
            </a:extLst>
          </p:cNvPr>
          <p:cNvGrpSpPr/>
          <p:nvPr/>
        </p:nvGrpSpPr>
        <p:grpSpPr>
          <a:xfrm>
            <a:off x="-2756178" y="2038560"/>
            <a:ext cx="12870001" cy="4706054"/>
            <a:chOff x="-2756178" y="2038560"/>
            <a:chExt cx="12870001" cy="4706054"/>
          </a:xfrm>
        </p:grpSpPr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C3909279-E8BE-4899-BA98-F7BE5D99C8E0}"/>
                </a:ext>
              </a:extLst>
            </p:cNvPr>
            <p:cNvSpPr/>
            <p:nvPr/>
          </p:nvSpPr>
          <p:spPr>
            <a:xfrm>
              <a:off x="-2756178" y="2038560"/>
              <a:ext cx="4706054" cy="4706054"/>
            </a:xfrm>
            <a:prstGeom prst="blockArc">
              <a:avLst>
                <a:gd name="adj1" fmla="val 18900000"/>
                <a:gd name="adj2" fmla="val 2700000"/>
                <a:gd name="adj3" fmla="val 459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3BDCE4A-C78C-497C-8C69-B1744F8F9030}"/>
                </a:ext>
              </a:extLst>
            </p:cNvPr>
            <p:cNvSpPr/>
            <p:nvPr/>
          </p:nvSpPr>
          <p:spPr>
            <a:xfrm>
              <a:off x="1679627" y="2994189"/>
              <a:ext cx="8434196" cy="698698"/>
            </a:xfrm>
            <a:custGeom>
              <a:avLst/>
              <a:gdLst>
                <a:gd name="connsiteX0" fmla="*/ 0 w 8434196"/>
                <a:gd name="connsiteY0" fmla="*/ 0 h 698698"/>
                <a:gd name="connsiteX1" fmla="*/ 8434196 w 8434196"/>
                <a:gd name="connsiteY1" fmla="*/ 0 h 698698"/>
                <a:gd name="connsiteX2" fmla="*/ 8434196 w 8434196"/>
                <a:gd name="connsiteY2" fmla="*/ 698698 h 698698"/>
                <a:gd name="connsiteX3" fmla="*/ 0 w 8434196"/>
                <a:gd name="connsiteY3" fmla="*/ 698698 h 698698"/>
                <a:gd name="connsiteX4" fmla="*/ 0 w 8434196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4196" h="698698">
                  <a:moveTo>
                    <a:pt x="0" y="0"/>
                  </a:moveTo>
                  <a:lnTo>
                    <a:pt x="8434196" y="0"/>
                  </a:lnTo>
                  <a:lnTo>
                    <a:pt x="8434196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Journal Articles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E016344-468F-42ED-AE19-72D7F2C7C3D8}"/>
                </a:ext>
              </a:extLst>
            </p:cNvPr>
            <p:cNvSpPr/>
            <p:nvPr/>
          </p:nvSpPr>
          <p:spPr>
            <a:xfrm>
              <a:off x="1242940" y="2906851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D64E9D2-2944-48C3-A689-9B3F99AC070B}"/>
              </a:ext>
            </a:extLst>
          </p:cNvPr>
          <p:cNvGrpSpPr/>
          <p:nvPr/>
        </p:nvGrpSpPr>
        <p:grpSpPr>
          <a:xfrm>
            <a:off x="1496917" y="3954899"/>
            <a:ext cx="8616906" cy="873373"/>
            <a:chOff x="1496917" y="3954899"/>
            <a:chExt cx="8616906" cy="873373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F8F1D81-D251-4B71-9F02-EFD88DFA4B4A}"/>
                </a:ext>
              </a:extLst>
            </p:cNvPr>
            <p:cNvSpPr/>
            <p:nvPr/>
          </p:nvSpPr>
          <p:spPr>
            <a:xfrm>
              <a:off x="1933603" y="4042237"/>
              <a:ext cx="8180220" cy="698698"/>
            </a:xfrm>
            <a:custGeom>
              <a:avLst/>
              <a:gdLst>
                <a:gd name="connsiteX0" fmla="*/ 0 w 8180220"/>
                <a:gd name="connsiteY0" fmla="*/ 0 h 698698"/>
                <a:gd name="connsiteX1" fmla="*/ 8180220 w 8180220"/>
                <a:gd name="connsiteY1" fmla="*/ 0 h 698698"/>
                <a:gd name="connsiteX2" fmla="*/ 8180220 w 8180220"/>
                <a:gd name="connsiteY2" fmla="*/ 698698 h 698698"/>
                <a:gd name="connsiteX3" fmla="*/ 0 w 8180220"/>
                <a:gd name="connsiteY3" fmla="*/ 698698 h 698698"/>
                <a:gd name="connsiteX4" fmla="*/ 0 w 8180220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80220" h="698698">
                  <a:moveTo>
                    <a:pt x="0" y="0"/>
                  </a:moveTo>
                  <a:lnTo>
                    <a:pt x="8180220" y="0"/>
                  </a:lnTo>
                  <a:lnTo>
                    <a:pt x="8180220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Academic textbooks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A325596-82CD-41AC-969C-BA301CE87C60}"/>
                </a:ext>
              </a:extLst>
            </p:cNvPr>
            <p:cNvSpPr/>
            <p:nvPr/>
          </p:nvSpPr>
          <p:spPr>
            <a:xfrm>
              <a:off x="1496917" y="3954899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2FD74F-E925-4C43-A36D-6F37689E923F}"/>
              </a:ext>
            </a:extLst>
          </p:cNvPr>
          <p:cNvGrpSpPr/>
          <p:nvPr/>
        </p:nvGrpSpPr>
        <p:grpSpPr>
          <a:xfrm>
            <a:off x="1242940" y="5002947"/>
            <a:ext cx="8870883" cy="873373"/>
            <a:chOff x="1242940" y="5002947"/>
            <a:chExt cx="8870883" cy="873373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FFF0B07-94F0-4A41-90E7-BFD4E65E04DC}"/>
                </a:ext>
              </a:extLst>
            </p:cNvPr>
            <p:cNvSpPr/>
            <p:nvPr/>
          </p:nvSpPr>
          <p:spPr>
            <a:xfrm>
              <a:off x="1679627" y="5090285"/>
              <a:ext cx="8434196" cy="698698"/>
            </a:xfrm>
            <a:custGeom>
              <a:avLst/>
              <a:gdLst>
                <a:gd name="connsiteX0" fmla="*/ 0 w 8434196"/>
                <a:gd name="connsiteY0" fmla="*/ 0 h 698698"/>
                <a:gd name="connsiteX1" fmla="*/ 8434196 w 8434196"/>
                <a:gd name="connsiteY1" fmla="*/ 0 h 698698"/>
                <a:gd name="connsiteX2" fmla="*/ 8434196 w 8434196"/>
                <a:gd name="connsiteY2" fmla="*/ 698698 h 698698"/>
                <a:gd name="connsiteX3" fmla="*/ 0 w 8434196"/>
                <a:gd name="connsiteY3" fmla="*/ 698698 h 698698"/>
                <a:gd name="connsiteX4" fmla="*/ 0 w 8434196"/>
                <a:gd name="connsiteY4" fmla="*/ 0 h 69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34196" h="698698">
                  <a:moveTo>
                    <a:pt x="0" y="0"/>
                  </a:moveTo>
                  <a:lnTo>
                    <a:pt x="8434196" y="0"/>
                  </a:lnTo>
                  <a:lnTo>
                    <a:pt x="8434196" y="698698"/>
                  </a:lnTo>
                  <a:lnTo>
                    <a:pt x="0" y="69869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54592" tIns="91440" rIns="91440" bIns="91440" numCol="1" spcCol="1270" anchor="ctr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/>
                <a:t>Specialist organisation websites 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D52F762-3B45-44FA-9A25-220CA19FC8C5}"/>
                </a:ext>
              </a:extLst>
            </p:cNvPr>
            <p:cNvSpPr/>
            <p:nvPr/>
          </p:nvSpPr>
          <p:spPr>
            <a:xfrm>
              <a:off x="1242940" y="5002947"/>
              <a:ext cx="873373" cy="873373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300471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12B1-03DA-4823-B9F3-4A4B7D752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 them right – website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7A9DF-A6BD-4869-A9A1-7F5DFEF97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418" y="1845733"/>
            <a:ext cx="10719262" cy="1210269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pays for access to the Cite Them Right website, this site will provide guidance and examples for referencing information. </a:t>
            </a: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C218D559-62F1-4DCE-B7CC-74C6868F2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956" y="3429000"/>
            <a:ext cx="5465104" cy="19907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C17CD64-9D8C-433A-9CC8-C0504BFA8D82}"/>
              </a:ext>
            </a:extLst>
          </p:cNvPr>
          <p:cNvSpPr txBox="1"/>
          <p:nvPr/>
        </p:nvSpPr>
        <p:spPr>
          <a:xfrm>
            <a:off x="436418" y="5792723"/>
            <a:ext cx="8417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Visit the website via this link or by searching ‘Cite them right’ on the UWTSD library. </a:t>
            </a:r>
          </a:p>
        </p:txBody>
      </p:sp>
      <p:pic>
        <p:nvPicPr>
          <p:cNvPr id="16" name="Picture 15" descr="Scatter chart, qr code&#10;&#10;Description automatically generated">
            <a:extLst>
              <a:ext uri="{FF2B5EF4-FFF2-40B4-BE49-F238E27FC236}">
                <a16:creationId xmlns:a16="http://schemas.microsoft.com/office/drawing/2014/main" id="{30B2D978-BEBB-4900-A1A1-61F6B0B293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314" y="2472580"/>
            <a:ext cx="3352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776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3BBAF0-D8FD-4E4C-97AE-0706D2621A05}"/>
              </a:ext>
            </a:extLst>
          </p:cNvPr>
          <p:cNvSpPr/>
          <p:nvPr/>
        </p:nvSpPr>
        <p:spPr>
          <a:xfrm>
            <a:off x="8203298" y="2133462"/>
            <a:ext cx="3240360" cy="36575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034" name="Title 1">
            <a:extLst>
              <a:ext uri="{FF2B5EF4-FFF2-40B4-BE49-F238E27FC236}">
                <a16:creationId xmlns:a16="http://schemas.microsoft.com/office/drawing/2014/main" id="{FD08F5B6-2849-49C9-B3FA-1A5C4827B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Reference List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EC43221A-2E54-4E3E-8FE6-B475957E5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2142" y="2302025"/>
            <a:ext cx="2962672" cy="3074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need to include a reference list at the end of every assignment which details all of the sources you have used in the body of your text.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7A3A40-0F1E-408E-AD71-4D61884F638E}"/>
              </a:ext>
            </a:extLst>
          </p:cNvPr>
          <p:cNvSpPr txBox="1"/>
          <p:nvPr/>
        </p:nvSpPr>
        <p:spPr>
          <a:xfrm>
            <a:off x="574306" y="5498623"/>
            <a:ext cx="4546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is an example from a student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FBB544-9461-405F-8E69-0EF3E6852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58" y="2133462"/>
            <a:ext cx="6658864" cy="324320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AE5E6D2D-39E6-4942-8E73-88246F789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598" y="659500"/>
            <a:ext cx="8818562" cy="760469"/>
          </a:xfrm>
        </p:spPr>
        <p:txBody>
          <a:bodyPr>
            <a:normAutofit/>
          </a:bodyPr>
          <a:lstStyle/>
          <a:p>
            <a:r>
              <a:rPr lang="en-GB" altLang="en-US" sz="31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a Book (one author</a:t>
            </a:r>
            <a:r>
              <a:rPr lang="en-GB" altLang="en-US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CE985EE7-992C-4936-BA4E-9C2FFCF15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6074" y="2440071"/>
            <a:ext cx="8135126" cy="18899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sz="3000" dirty="0"/>
              <a:t>Bell, J. (2010) </a:t>
            </a:r>
            <a:r>
              <a:rPr lang="en-GB" altLang="en-US" sz="3000" i="1" dirty="0"/>
              <a:t>Doing your research project. 5</a:t>
            </a:r>
            <a:r>
              <a:rPr lang="en-GB" altLang="en-US" sz="3000" i="1" baseline="30000" dirty="0"/>
              <a:t>th</a:t>
            </a:r>
            <a:r>
              <a:rPr lang="en-GB" altLang="en-US" sz="3000" i="1" dirty="0"/>
              <a:t> ed. </a:t>
            </a:r>
            <a:r>
              <a:rPr lang="en-GB" altLang="en-US" sz="3000" dirty="0"/>
              <a:t>Maidenhead: Open University Press</a:t>
            </a:r>
          </a:p>
          <a:p>
            <a:pPr marL="0" indent="0">
              <a:buNone/>
            </a:pPr>
            <a:endParaRPr lang="en-GB" alt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4832BDA-ABD3-4A43-88BB-41F3D19CF65F}"/>
              </a:ext>
            </a:extLst>
          </p:cNvPr>
          <p:cNvCxnSpPr>
            <a:cxnSpLocks/>
          </p:cNvCxnSpPr>
          <p:nvPr/>
        </p:nvCxnSpPr>
        <p:spPr>
          <a:xfrm>
            <a:off x="2959510" y="2265105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6">
            <a:extLst>
              <a:ext uri="{FF2B5EF4-FFF2-40B4-BE49-F238E27FC236}">
                <a16:creationId xmlns:a16="http://schemas.microsoft.com/office/drawing/2014/main" id="{1201BD41-DE5E-4E1C-844E-25138E9CCE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598" y="1712491"/>
            <a:ext cx="215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Surname/ comma</a:t>
            </a:r>
          </a:p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Initial/full stop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A0438CD-34B9-4758-A6F9-C645A3851AB4}"/>
              </a:ext>
            </a:extLst>
          </p:cNvPr>
          <p:cNvCxnSpPr>
            <a:cxnSpLocks/>
          </p:cNvCxnSpPr>
          <p:nvPr/>
        </p:nvCxnSpPr>
        <p:spPr>
          <a:xfrm>
            <a:off x="4040598" y="2731481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7" name="TextBox 9">
            <a:extLst>
              <a:ext uri="{FF2B5EF4-FFF2-40B4-BE49-F238E27FC236}">
                <a16:creationId xmlns:a16="http://schemas.microsoft.com/office/drawing/2014/main" id="{A799ACBA-2D8D-46AB-9654-52AAA81988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9022" y="2085368"/>
            <a:ext cx="19446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Year of Publication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108EC2C-C906-4C3F-BA23-B3BB392B9449}"/>
              </a:ext>
            </a:extLst>
          </p:cNvPr>
          <p:cNvCxnSpPr>
            <a:cxnSpLocks/>
          </p:cNvCxnSpPr>
          <p:nvPr/>
        </p:nvCxnSpPr>
        <p:spPr>
          <a:xfrm>
            <a:off x="6662382" y="2408425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9" name="TextBox 12">
            <a:extLst>
              <a:ext uri="{FF2B5EF4-FFF2-40B4-BE49-F238E27FC236}">
                <a16:creationId xmlns:a16="http://schemas.microsoft.com/office/drawing/2014/main" id="{7F0AF64F-C296-4ADF-B3E3-7409ABDC2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182" y="2197215"/>
            <a:ext cx="43195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Title in italics (with edition if applicable)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D557E7A-98B2-494B-89EB-6A7EDBCF6671}"/>
              </a:ext>
            </a:extLst>
          </p:cNvPr>
          <p:cNvCxnSpPr>
            <a:cxnSpLocks/>
          </p:cNvCxnSpPr>
          <p:nvPr/>
        </p:nvCxnSpPr>
        <p:spPr>
          <a:xfrm flipV="1">
            <a:off x="2420865" y="4316334"/>
            <a:ext cx="1" cy="4645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1" name="TextBox 15">
            <a:extLst>
              <a:ext uri="{FF2B5EF4-FFF2-40B4-BE49-F238E27FC236}">
                <a16:creationId xmlns:a16="http://schemas.microsoft.com/office/drawing/2014/main" id="{B1F57FE2-696D-424A-B8B3-86B46DB35A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8520" y="4852075"/>
            <a:ext cx="2171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Place of publication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24EC808-5D1C-4D0D-8BB2-6C5A234C504E}"/>
              </a:ext>
            </a:extLst>
          </p:cNvPr>
          <p:cNvCxnSpPr>
            <a:cxnSpLocks/>
          </p:cNvCxnSpPr>
          <p:nvPr/>
        </p:nvCxnSpPr>
        <p:spPr>
          <a:xfrm flipV="1">
            <a:off x="7374042" y="4255787"/>
            <a:ext cx="0" cy="52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3" name="TextBox 18">
            <a:extLst>
              <a:ext uri="{FF2B5EF4-FFF2-40B4-BE49-F238E27FC236}">
                <a16:creationId xmlns:a16="http://schemas.microsoft.com/office/drawing/2014/main" id="{E93EFCF0-E32C-4070-ABE5-B3B9D1853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63657" y="4780933"/>
            <a:ext cx="32654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Publisher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62678606-D460-4849-9473-306D26D3A405}"/>
              </a:ext>
            </a:extLst>
          </p:cNvPr>
          <p:cNvCxnSpPr>
            <a:cxnSpLocks/>
          </p:cNvCxnSpPr>
          <p:nvPr/>
        </p:nvCxnSpPr>
        <p:spPr>
          <a:xfrm flipH="1" flipV="1">
            <a:off x="4155537" y="4243718"/>
            <a:ext cx="1" cy="4509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95" name="TextBox 21">
            <a:extLst>
              <a:ext uri="{FF2B5EF4-FFF2-40B4-BE49-F238E27FC236}">
                <a16:creationId xmlns:a16="http://schemas.microsoft.com/office/drawing/2014/main" id="{0D5E7882-D7AA-4626-96EA-7A7F004078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5614" y="4693649"/>
            <a:ext cx="1295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colon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6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6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5" grpId="0"/>
      <p:bldP spid="46087" grpId="0"/>
      <p:bldP spid="46089" grpId="0"/>
      <p:bldP spid="46093" grpId="0"/>
      <p:bldP spid="460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1854-31DA-484A-8C27-06D8B0303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Journal article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7D3B0E-0929-468E-8852-109AC1F3BAD3}"/>
              </a:ext>
            </a:extLst>
          </p:cNvPr>
          <p:cNvSpPr txBox="1">
            <a:spLocks/>
          </p:cNvSpPr>
          <p:nvPr/>
        </p:nvSpPr>
        <p:spPr>
          <a:xfrm>
            <a:off x="1310302" y="2424472"/>
            <a:ext cx="10576898" cy="1889934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endParaRPr lang="en-GB" altLang="en-US" dirty="0"/>
          </a:p>
          <a:p>
            <a:pPr marL="0" indent="0">
              <a:buFont typeface="Calibri" panose="020F0502020204030204" pitchFamily="34" charset="0"/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dirty="0"/>
              <a:t>Norrie, C., and Hammond, J. (2012) 'Doing it differently? A review of literature on teaching reflective practice across health and social care professions', </a:t>
            </a:r>
            <a:r>
              <a:rPr lang="en-GB" i="1" dirty="0"/>
              <a:t>Reflective Practice</a:t>
            </a:r>
            <a:r>
              <a:rPr lang="en-GB" dirty="0"/>
              <a:t>, 13(4), pp. 565–578.</a:t>
            </a:r>
            <a:endParaRPr lang="en-GB" alt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EC8E579-6CDF-45ED-9800-7AC2A929A228}"/>
              </a:ext>
            </a:extLst>
          </p:cNvPr>
          <p:cNvCxnSpPr>
            <a:cxnSpLocks/>
          </p:cNvCxnSpPr>
          <p:nvPr/>
        </p:nvCxnSpPr>
        <p:spPr>
          <a:xfrm>
            <a:off x="1571581" y="2483834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6">
            <a:extLst>
              <a:ext uri="{FF2B5EF4-FFF2-40B4-BE49-F238E27FC236}">
                <a16:creationId xmlns:a16="http://schemas.microsoft.com/office/drawing/2014/main" id="{48305A2A-72BB-4903-8AE6-1ABEE8222F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570" y="1957945"/>
            <a:ext cx="215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Surname/ comma</a:t>
            </a:r>
          </a:p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Initial/full stop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B5FBBEE-F310-407A-B920-DD32DE086E13}"/>
              </a:ext>
            </a:extLst>
          </p:cNvPr>
          <p:cNvCxnSpPr>
            <a:cxnSpLocks/>
          </p:cNvCxnSpPr>
          <p:nvPr/>
        </p:nvCxnSpPr>
        <p:spPr>
          <a:xfrm>
            <a:off x="4631366" y="2731480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9">
            <a:extLst>
              <a:ext uri="{FF2B5EF4-FFF2-40B4-BE49-F238E27FC236}">
                <a16:creationId xmlns:a16="http://schemas.microsoft.com/office/drawing/2014/main" id="{C5B62122-A188-4A9F-BD9C-0A0E18067F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9231" y="2099488"/>
            <a:ext cx="19446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Year of Publication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5CC24E9-A579-4990-A8EE-AF298085E7B9}"/>
              </a:ext>
            </a:extLst>
          </p:cNvPr>
          <p:cNvCxnSpPr>
            <a:cxnSpLocks/>
          </p:cNvCxnSpPr>
          <p:nvPr/>
        </p:nvCxnSpPr>
        <p:spPr>
          <a:xfrm>
            <a:off x="6662382" y="2408425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12">
            <a:extLst>
              <a:ext uri="{FF2B5EF4-FFF2-40B4-BE49-F238E27FC236}">
                <a16:creationId xmlns:a16="http://schemas.microsoft.com/office/drawing/2014/main" id="{DAD189A0-86AF-4148-AE5E-98BBD08C22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2100" y="2121503"/>
            <a:ext cx="194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dirty="0">
                <a:solidFill>
                  <a:srgbClr val="333333"/>
                </a:solidFill>
                <a:cs typeface="Arial" panose="020B0604020202020204" pitchFamily="34" charset="0"/>
              </a:rPr>
              <a:t>'Title of article',</a:t>
            </a:r>
            <a:endParaRPr lang="en-GB" altLang="en-US" dirty="0">
              <a:solidFill>
                <a:schemeClr val="accent3">
                  <a:lumMod val="75000"/>
                </a:schemeClr>
              </a:solidFill>
              <a:cs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6166004-33DA-435E-A167-D547E07E8633}"/>
              </a:ext>
            </a:extLst>
          </p:cNvPr>
          <p:cNvCxnSpPr>
            <a:cxnSpLocks/>
          </p:cNvCxnSpPr>
          <p:nvPr/>
        </p:nvCxnSpPr>
        <p:spPr>
          <a:xfrm flipV="1">
            <a:off x="7686787" y="3919612"/>
            <a:ext cx="0" cy="1341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5">
            <a:extLst>
              <a:ext uri="{FF2B5EF4-FFF2-40B4-BE49-F238E27FC236}">
                <a16:creationId xmlns:a16="http://schemas.microsoft.com/office/drawing/2014/main" id="{6CE4A4D1-C23C-4985-83EB-27EF3E45D1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8209" y="5312057"/>
            <a:ext cx="21717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chemeClr val="accent3">
                    <a:lumMod val="75000"/>
                  </a:schemeClr>
                </a:solidFill>
              </a:rPr>
              <a:t>Title of Journal </a:t>
            </a:r>
            <a:r>
              <a:rPr lang="en-GB" altLang="en-US" i="1" dirty="0">
                <a:solidFill>
                  <a:schemeClr val="accent3">
                    <a:lumMod val="75000"/>
                  </a:schemeClr>
                </a:solidFill>
              </a:rPr>
              <a:t>in italics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0B3EBFF-E073-433B-BF58-BECFA45C39AD}"/>
              </a:ext>
            </a:extLst>
          </p:cNvPr>
          <p:cNvCxnSpPr>
            <a:cxnSpLocks/>
          </p:cNvCxnSpPr>
          <p:nvPr/>
        </p:nvCxnSpPr>
        <p:spPr>
          <a:xfrm flipH="1" flipV="1">
            <a:off x="10283409" y="3968262"/>
            <a:ext cx="503672" cy="3580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8">
            <a:extLst>
              <a:ext uri="{FF2B5EF4-FFF2-40B4-BE49-F238E27FC236}">
                <a16:creationId xmlns:a16="http://schemas.microsoft.com/office/drawing/2014/main" id="{CE23AC94-15D1-4E10-A1F0-558701072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8709" y="4696251"/>
            <a:ext cx="32654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dirty="0">
                <a:solidFill>
                  <a:srgbClr val="333333"/>
                </a:solidFill>
                <a:cs typeface="Arial" panose="020B0604020202020204" pitchFamily="34" charset="0"/>
              </a:rPr>
              <a:t>Issue information, </a:t>
            </a:r>
            <a:endParaRPr lang="en-GB" altLang="en-US" dirty="0">
              <a:solidFill>
                <a:schemeClr val="accent3">
                  <a:lumMod val="75000"/>
                </a:schemeClr>
              </a:solidFill>
              <a:cs typeface="Arial" panose="020B0604020202020204" pitchFamily="34" charset="0"/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C77DB72-C205-4EF8-9153-B41DDBDBD163}"/>
              </a:ext>
            </a:extLst>
          </p:cNvPr>
          <p:cNvCxnSpPr>
            <a:cxnSpLocks/>
          </p:cNvCxnSpPr>
          <p:nvPr/>
        </p:nvCxnSpPr>
        <p:spPr>
          <a:xfrm flipV="1">
            <a:off x="8833360" y="3918126"/>
            <a:ext cx="1" cy="7781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AFD612E8-04D3-4E4B-A58B-11B47EE483CE}"/>
              </a:ext>
            </a:extLst>
          </p:cNvPr>
          <p:cNvSpPr txBox="1"/>
          <p:nvPr/>
        </p:nvSpPr>
        <p:spPr>
          <a:xfrm>
            <a:off x="10756091" y="4264182"/>
            <a:ext cx="15297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Page reference</a:t>
            </a:r>
            <a:r>
              <a:rPr lang="en-GB" b="0" i="0" dirty="0">
                <a:solidFill>
                  <a:srgbClr val="333333"/>
                </a:solidFill>
                <a:effectLst/>
                <a:latin typeface="avenir-regular-class"/>
              </a:rPr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838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1363427" y="2926799"/>
            <a:ext cx="9036495" cy="1547230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838200" lvl="1" indent="-381000">
              <a:lnSpc>
                <a:spcPct val="90000"/>
              </a:lnSpc>
              <a:spcBef>
                <a:spcPct val="50000"/>
              </a:spcBef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 (2004) is a keen advocate of learning styles.</a:t>
            </a:r>
          </a:p>
          <a:p>
            <a:pPr marL="838200" lvl="1" indent="-381000">
              <a:lnSpc>
                <a:spcPct val="90000"/>
              </a:lnSpc>
              <a:spcBef>
                <a:spcPct val="50000"/>
              </a:spcBef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styles are critical to reaching learners (Brown, 2004).</a:t>
            </a:r>
          </a:p>
        </p:txBody>
      </p:sp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2495550" y="404814"/>
            <a:ext cx="7124700" cy="9239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Paraphrasing – include a citation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843FF9-7262-4383-8D34-739F3CC1E70C}"/>
              </a:ext>
            </a:extLst>
          </p:cNvPr>
          <p:cNvSpPr/>
          <p:nvPr/>
        </p:nvSpPr>
        <p:spPr>
          <a:xfrm>
            <a:off x="1612235" y="1815455"/>
            <a:ext cx="8350832" cy="923924"/>
          </a:xfrm>
          <a:prstGeom prst="rect">
            <a:avLst/>
          </a:prstGeom>
          <a:solidFill>
            <a:schemeClr val="accent1">
              <a:alpha val="3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19100" indent="-419100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</a:rPr>
              <a:t>Putting something into your own words </a:t>
            </a:r>
          </a:p>
          <a:p>
            <a:pPr marL="419100" indent="-419100">
              <a:lnSpc>
                <a:spcPct val="90000"/>
              </a:lnSpc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</a:rPr>
              <a:t>Author surname(s) and year of publication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751114" y="4701342"/>
            <a:ext cx="9897617" cy="1338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19100" indent="-419100">
              <a:spcBef>
                <a:spcPct val="50000"/>
              </a:spcBef>
              <a:buFont typeface="Wingdings 2" charset="2"/>
              <a:buChar char=""/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that the brackets depend upon whether the emphasis is on the author (a) or the information (b)</a:t>
            </a:r>
          </a:p>
          <a:p>
            <a:pPr marL="419100" indent="-419100">
              <a:spcBef>
                <a:spcPct val="50000"/>
              </a:spcBef>
              <a:buFont typeface="Wingdings 2" charset="2"/>
              <a:buChar char=""/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that in (b) the full stop comes after the citation – the citation is always part of the sentence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B99CB-06D0-4451-B885-4B95461FC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dirty="0"/>
              <a:t>Direct quotes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3C7F74-48D3-489D-8409-77DE8F2B9D3A}"/>
              </a:ext>
            </a:extLst>
          </p:cNvPr>
          <p:cNvSpPr/>
          <p:nvPr/>
        </p:nvSpPr>
        <p:spPr>
          <a:xfrm>
            <a:off x="422075" y="2074318"/>
            <a:ext cx="7317668" cy="72008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Brown (2004, p.72) argues that “ascertaining learning styles is essential to facilitate learning”.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9DE4C5-19B2-48E1-B71F-5F10C1B78D8A}"/>
              </a:ext>
            </a:extLst>
          </p:cNvPr>
          <p:cNvSpPr txBox="1"/>
          <p:nvPr/>
        </p:nvSpPr>
        <p:spPr>
          <a:xfrm>
            <a:off x="208190" y="1037159"/>
            <a:ext cx="68130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 eaLnBrk="1" hangingPunct="1">
              <a:buNone/>
              <a:defRPr/>
            </a:pPr>
            <a:r>
              <a:rPr lang="en-GB" altLang="en-US" sz="1800" b="1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Short</a:t>
            </a:r>
            <a:r>
              <a:rPr lang="en-GB" altLang="en-US" sz="18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direct quotations </a:t>
            </a:r>
            <a:r>
              <a:rPr lang="en-GB" altLang="en-US" sz="1800" b="1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(up to fifteen words) </a:t>
            </a:r>
            <a:r>
              <a:rPr lang="en-GB" altLang="en-US" sz="1800" dirty="0">
                <a:solidFill>
                  <a:schemeClr val="tx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 be put  in the body of your text, demarcated with quotation marks “”.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A80B6C-7B65-412E-AA39-53ED8CDC6D0B}"/>
              </a:ext>
            </a:extLst>
          </p:cNvPr>
          <p:cNvSpPr txBox="1"/>
          <p:nvPr/>
        </p:nvSpPr>
        <p:spPr>
          <a:xfrm>
            <a:off x="614362" y="3168682"/>
            <a:ext cx="890519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eaLnBrk="1" hangingPunct="1">
              <a:buNone/>
              <a:defRPr/>
            </a:pPr>
            <a:r>
              <a:rPr lang="en-GB" altLang="en-US" b="1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quotations should be entered as a separate paragraph:</a:t>
            </a:r>
          </a:p>
          <a:p>
            <a:pPr marL="0" lvl="0" indent="0" eaLnBrk="1" hangingPunct="1">
              <a:buNone/>
              <a:defRPr/>
            </a:pPr>
            <a:endParaRPr lang="en-GB" altLang="en-US" dirty="0">
              <a:solidFill>
                <a:prstClr val="black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hangingPunct="1">
              <a:buNone/>
              <a:defRPr/>
            </a:pPr>
            <a:r>
              <a:rPr lang="en-GB" altLang="en-US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	</a:t>
            </a:r>
            <a:r>
              <a:rPr lang="en-GB" altLang="en-US" sz="180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children develop at their own speed. There are genetic and           	environmental factors  which will affect this and these need to be      	considered in some depth. (Sharman, 2004, p.12) </a:t>
            </a:r>
          </a:p>
          <a:p>
            <a:pPr marL="0" lvl="0" indent="0" eaLnBrk="1" hangingPunct="1">
              <a:buNone/>
              <a:defRPr/>
            </a:pPr>
            <a:r>
              <a:rPr lang="en-GB" altLang="en-US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indented right and left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has a line space above and below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Tab key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>
                <a:solidFill>
                  <a:prstClr val="black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quotation marks not required</a:t>
            </a:r>
          </a:p>
        </p:txBody>
      </p:sp>
      <p:pic>
        <p:nvPicPr>
          <p:cNvPr id="8" name="Picture 7" descr="Businessman writing on notepad">
            <a:extLst>
              <a:ext uri="{FF2B5EF4-FFF2-40B4-BE49-F238E27FC236}">
                <a16:creationId xmlns:a16="http://schemas.microsoft.com/office/drawing/2014/main" id="{8FB1353E-2C50-46EA-A618-DAC51A8512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1818" y="2229007"/>
            <a:ext cx="1255380" cy="4063601"/>
          </a:xfrm>
          <a:prstGeom prst="rect">
            <a:avLst/>
          </a:prstGeom>
        </p:spPr>
      </p:pic>
      <p:pic>
        <p:nvPicPr>
          <p:cNvPr id="21" name="Picture 20" descr="Young girl writing notepad">
            <a:extLst>
              <a:ext uri="{FF2B5EF4-FFF2-40B4-BE49-F238E27FC236}">
                <a16:creationId xmlns:a16="http://schemas.microsoft.com/office/drawing/2014/main" id="{1FFF052B-D057-4628-A35C-69ACC2033D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1001" y="2355144"/>
            <a:ext cx="1255380" cy="3827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19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042" y="351927"/>
            <a:ext cx="9541431" cy="570597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8000" b="1" dirty="0"/>
              <a:t>What is Plagiarism?</a:t>
            </a:r>
          </a:p>
        </p:txBody>
      </p:sp>
    </p:spTree>
    <p:extLst>
      <p:ext uri="{BB962C8B-B14F-4D97-AF65-F5344CB8AC3E}">
        <p14:creationId xmlns:p14="http://schemas.microsoft.com/office/powerpoint/2010/main" val="469417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5">
            <a:extLst>
              <a:ext uri="{FF2B5EF4-FFF2-40B4-BE49-F238E27FC236}">
                <a16:creationId xmlns:a16="http://schemas.microsoft.com/office/drawing/2014/main" id="{1B327046-3BB3-4478-8E20-122A32C83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43873" y="615950"/>
            <a:ext cx="2890417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27654" name="Text Box 6">
            <a:extLst>
              <a:ext uri="{FF2B5EF4-FFF2-40B4-BE49-F238E27FC236}">
                <a16:creationId xmlns:a16="http://schemas.microsoft.com/office/drawing/2014/main" id="{27EFA00A-D9E8-4F83-BD0F-B3FABC56F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1303" y="1491099"/>
            <a:ext cx="4464050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Clr>
                <a:schemeClr val="accent2"/>
              </a:buClr>
              <a:buFontTx/>
              <a:buNone/>
              <a:defRPr/>
            </a:pPr>
            <a:r>
              <a:rPr lang="en-GB" altLang="en-US" sz="2800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What is it and why is it an academic offence?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2800" dirty="0">
              <a:latin typeface="Comic Sans MS" panose="030F0702030302020204" pitchFamily="66" charset="0"/>
            </a:endParaRPr>
          </a:p>
        </p:txBody>
      </p:sp>
      <p:sp>
        <p:nvSpPr>
          <p:cNvPr id="27655" name="Text Box 7">
            <a:extLst>
              <a:ext uri="{FF2B5EF4-FFF2-40B4-BE49-F238E27FC236}">
                <a16:creationId xmlns:a16="http://schemas.microsoft.com/office/drawing/2014/main" id="{873E572E-E8FE-498E-A791-16EA87C5A2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159" y="2884995"/>
            <a:ext cx="10985728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2400" b="1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Plagiarism, is the deliberate or </a:t>
            </a:r>
            <a:r>
              <a:rPr lang="en-GB" altLang="en-US" sz="2400" b="1" u="sng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inadvertent</a:t>
            </a:r>
            <a:r>
              <a:rPr lang="en-GB" altLang="en-US" sz="2400" b="1" dirty="0">
                <a:solidFill>
                  <a:schemeClr val="accent3">
                    <a:lumMod val="75000"/>
                  </a:schemeClr>
                </a:solidFill>
                <a:cs typeface="Arial" panose="020B0604020202020204" pitchFamily="34" charset="0"/>
              </a:rPr>
              <a:t> theft of intellectual property.</a:t>
            </a:r>
          </a:p>
        </p:txBody>
      </p:sp>
      <p:sp>
        <p:nvSpPr>
          <p:cNvPr id="22533" name="AutoShape 9">
            <a:extLst>
              <a:ext uri="{FF2B5EF4-FFF2-40B4-BE49-F238E27FC236}">
                <a16:creationId xmlns:a16="http://schemas.microsoft.com/office/drawing/2014/main" id="{383ECFDC-4E6D-4913-B3C0-67028BA1A7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3547419"/>
            <a:ext cx="7716838" cy="2318396"/>
          </a:xfrm>
          <a:prstGeom prst="wedgeEllipseCallout">
            <a:avLst>
              <a:gd name="adj1" fmla="val -43750"/>
              <a:gd name="adj2" fmla="val 70000"/>
            </a:avLst>
          </a:prstGeom>
          <a:solidFill>
            <a:srgbClr val="76F0D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400">
                <a:solidFill>
                  <a:srgbClr val="262626"/>
                </a:solidFill>
                <a:latin typeface="Garamond" panose="02020404030301010803" pitchFamily="18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2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Char char="•"/>
              <a:defRPr sz="1400">
                <a:solidFill>
                  <a:srgbClr val="262626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7658" name="Text Box 10">
            <a:extLst>
              <a:ext uri="{FF2B5EF4-FFF2-40B4-BE49-F238E27FC236}">
                <a16:creationId xmlns:a16="http://schemas.microsoft.com/office/drawing/2014/main" id="{C5835B34-4ACF-4496-AFFB-15C681862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1171" y="3846167"/>
            <a:ext cx="6075363" cy="198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dirty="0">
                <a:solidFill>
                  <a:schemeClr val="accent3">
                    <a:lumMod val="75000"/>
                  </a:schemeClr>
                </a:solidFill>
                <a:latin typeface="+mn-lt"/>
              </a:rPr>
              <a:t>Note the use of the word “inadvertent” – it is your responsibility to ensure that you understand what constitutes the academic offence of plagiarism.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dirty="0">
              <a:latin typeface="Comic Sans MS" panose="030F0702030302020204" pitchFamily="66" charset="0"/>
            </a:endParaRPr>
          </a:p>
        </p:txBody>
      </p:sp>
      <p:pic>
        <p:nvPicPr>
          <p:cNvPr id="22535" name="Picture 11">
            <a:extLst>
              <a:ext uri="{FF2B5EF4-FFF2-40B4-BE49-F238E27FC236}">
                <a16:creationId xmlns:a16="http://schemas.microsoft.com/office/drawing/2014/main" id="{87006D2C-CC48-4DDF-9903-77ACBF138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9" y="615951"/>
            <a:ext cx="1906587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27654" grpId="0"/>
      <p:bldP spid="27655" grpId="0" animBg="1"/>
      <p:bldP spid="22533" grpId="0" animBg="1"/>
      <p:bldP spid="2765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7B58-48BF-485E-B38F-08FC04F6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you find relevant literature?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5DB96-12D3-45C7-ABA3-1E4920A9B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3609802" cy="849758"/>
          </a:xfrm>
        </p:spPr>
        <p:txBody>
          <a:bodyPr/>
          <a:lstStyle/>
          <a:p>
            <a:r>
              <a:rPr lang="en-GB" dirty="0"/>
              <a:t>The UWTSD Library is a great place to start. 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63186F99-B039-4571-B7F0-CA0AD348F4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280" y="2585657"/>
            <a:ext cx="3855027" cy="1432453"/>
          </a:xfrm>
          <a:prstGeom prst="rect">
            <a:avLst/>
          </a:prstGeom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FE1C7A7E-B0B7-4E2D-8AD6-9BD92CA55C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8022" y="2585657"/>
            <a:ext cx="4219117" cy="1432453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AFEE6DC-DBA2-4028-8E8F-AF192DF5A488}"/>
              </a:ext>
            </a:extLst>
          </p:cNvPr>
          <p:cNvSpPr txBox="1">
            <a:spLocks/>
          </p:cNvSpPr>
          <p:nvPr/>
        </p:nvSpPr>
        <p:spPr>
          <a:xfrm>
            <a:off x="6725689" y="1859204"/>
            <a:ext cx="3609802" cy="849758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Google </a:t>
            </a:r>
            <a:r>
              <a:rPr lang="en-GB" b="1" dirty="0"/>
              <a:t>SCHOLAR </a:t>
            </a:r>
            <a:r>
              <a:rPr lang="en-GB" dirty="0"/>
              <a:t>is another good tool – but </a:t>
            </a:r>
            <a:r>
              <a:rPr lang="en-GB" b="1" dirty="0"/>
              <a:t>avoid</a:t>
            </a:r>
            <a:r>
              <a:rPr lang="en-GB" dirty="0"/>
              <a:t> using standard Google.com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95C4EB-CFA1-4051-BA07-BCFD5AE134D4}"/>
              </a:ext>
            </a:extLst>
          </p:cNvPr>
          <p:cNvSpPr txBox="1"/>
          <p:nvPr/>
        </p:nvSpPr>
        <p:spPr>
          <a:xfrm>
            <a:off x="7239695" y="4010999"/>
            <a:ext cx="2878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https://scholar.google.co.uk/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BA2DF0-D7F0-4F90-A684-A96315945B9B}"/>
              </a:ext>
            </a:extLst>
          </p:cNvPr>
          <p:cNvSpPr txBox="1"/>
          <p:nvPr/>
        </p:nvSpPr>
        <p:spPr>
          <a:xfrm>
            <a:off x="1548244" y="4112430"/>
            <a:ext cx="37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https://www.uwtsd.ac.uk/library/</a:t>
            </a:r>
          </a:p>
        </p:txBody>
      </p:sp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F32098ED-2023-4790-ABB5-5B4D6D0858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139" y="5070562"/>
            <a:ext cx="3227243" cy="86540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92A30F3-D784-4364-B85D-D538D7AE3598}"/>
              </a:ext>
            </a:extLst>
          </p:cNvPr>
          <p:cNvSpPr txBox="1"/>
          <p:nvPr/>
        </p:nvSpPr>
        <p:spPr>
          <a:xfrm>
            <a:off x="451139" y="5935968"/>
            <a:ext cx="3709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https://pubmed.ncbi.nlm.nih.gov/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25AD89-B8F9-4B4F-8151-3C53CCB3FB7D}"/>
              </a:ext>
            </a:extLst>
          </p:cNvPr>
          <p:cNvSpPr txBox="1"/>
          <p:nvPr/>
        </p:nvSpPr>
        <p:spPr>
          <a:xfrm>
            <a:off x="4232046" y="5935968"/>
            <a:ext cx="370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https://advantage-marketline-com.ezproxy.uwtsd.ac.uk/HomePage</a:t>
            </a:r>
          </a:p>
        </p:txBody>
      </p:sp>
      <p:pic>
        <p:nvPicPr>
          <p:cNvPr id="18" name="Picture 17">
            <a:hlinkClick r:id="rId9"/>
            <a:extLst>
              <a:ext uri="{FF2B5EF4-FFF2-40B4-BE49-F238E27FC236}">
                <a16:creationId xmlns:a16="http://schemas.microsoft.com/office/drawing/2014/main" id="{A2D10517-1CAB-4E22-BA34-F460F88C404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72458"/>
          <a:stretch/>
        </p:blipFill>
        <p:spPr>
          <a:xfrm>
            <a:off x="4952307" y="5046065"/>
            <a:ext cx="1773406" cy="914400"/>
          </a:xfrm>
          <a:prstGeom prst="rect">
            <a:avLst/>
          </a:prstGeom>
        </p:spPr>
      </p:pic>
      <p:pic>
        <p:nvPicPr>
          <p:cNvPr id="20" name="Picture 19">
            <a:hlinkClick r:id="rId11"/>
            <a:extLst>
              <a:ext uri="{FF2B5EF4-FFF2-40B4-BE49-F238E27FC236}">
                <a16:creationId xmlns:a16="http://schemas.microsoft.com/office/drawing/2014/main" id="{E25E8494-6C42-4BBA-BC73-08AC586E7A8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79105" y="5046065"/>
            <a:ext cx="3076575" cy="8096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93A227E-984C-4E20-9891-C59C9446E1B5}"/>
              </a:ext>
            </a:extLst>
          </p:cNvPr>
          <p:cNvSpPr txBox="1"/>
          <p:nvPr/>
        </p:nvSpPr>
        <p:spPr>
          <a:xfrm>
            <a:off x="8678835" y="5960465"/>
            <a:ext cx="2782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https://www.ons.gov.uk/</a:t>
            </a:r>
          </a:p>
        </p:txBody>
      </p:sp>
    </p:spTree>
    <p:extLst>
      <p:ext uri="{BB962C8B-B14F-4D97-AF65-F5344CB8AC3E}">
        <p14:creationId xmlns:p14="http://schemas.microsoft.com/office/powerpoint/2010/main" val="285047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1" grpId="0"/>
      <p:bldP spid="12" grpId="0"/>
      <p:bldP spid="15" grpId="0"/>
      <p:bldP spid="16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D24A1D-9626-425C-8E10-61FA59DA52D8}"/>
              </a:ext>
            </a:extLst>
          </p:cNvPr>
          <p:cNvSpPr txBox="1"/>
          <p:nvPr/>
        </p:nvSpPr>
        <p:spPr>
          <a:xfrm>
            <a:off x="2939143" y="767442"/>
            <a:ext cx="57476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Booking a one-to-one with an Academic Liaison Librarian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E34A2C4F-315A-4140-80C5-85559AA8E1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66"/>
          <a:stretch/>
        </p:blipFill>
        <p:spPr>
          <a:xfrm>
            <a:off x="110003" y="2397721"/>
            <a:ext cx="8067515" cy="3125453"/>
          </a:xfrm>
          <a:prstGeom prst="rect">
            <a:avLst/>
          </a:prstGeom>
        </p:spPr>
      </p:pic>
      <p:pic>
        <p:nvPicPr>
          <p:cNvPr id="6" name="Picture 5" descr="Qr code&#10;&#10;Description automatically generated">
            <a:extLst>
              <a:ext uri="{FF2B5EF4-FFF2-40B4-BE49-F238E27FC236}">
                <a16:creationId xmlns:a16="http://schemas.microsoft.com/office/drawing/2014/main" id="{62484DB5-5E53-45F4-954D-254EE0FDA2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6643" y="1967771"/>
            <a:ext cx="3985354" cy="398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981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7B005-8361-45E5-B14C-30951271F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AEB32-27E6-42B3-865F-E4BA14C4B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Introduced Harvard referencing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Introduced the terms: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‘citation’,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‘paraphrase’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‘plagiarism 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Signposted to useful resources available at UWTSD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184954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1075814-791D-4791-B3A4-FD2E7EFED8ED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9cd839b-d2f7-4d79-867e-33235b171cd7"/>
    <ds:schemaRef ds:uri="ebe861c4-9752-476b-95bf-faec8d80e167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A02412A-F191-467C-B6C0-019F0822896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D5CF4A-456F-46AB-A6E2-F68CCB8351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370</TotalTime>
  <Words>897</Words>
  <Application>Microsoft Office PowerPoint</Application>
  <PresentationFormat>Widescreen</PresentationFormat>
  <Paragraphs>107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avenir-regular-class</vt:lpstr>
      <vt:lpstr>Calibri</vt:lpstr>
      <vt:lpstr>Calibri Light</vt:lpstr>
      <vt:lpstr>Comic Sans MS</vt:lpstr>
      <vt:lpstr>Times New Roman</vt:lpstr>
      <vt:lpstr>Wingdings 2</vt:lpstr>
      <vt:lpstr>Retrospect</vt:lpstr>
      <vt:lpstr>Basic Referencing </vt:lpstr>
      <vt:lpstr>In this session: </vt:lpstr>
      <vt:lpstr>What do we mean by ‘referencing’?</vt:lpstr>
      <vt:lpstr>What do I need to reference? </vt:lpstr>
      <vt:lpstr>Cite them right – website </vt:lpstr>
      <vt:lpstr>The Reference List</vt:lpstr>
      <vt:lpstr>Referencing a Book (one author)</vt:lpstr>
      <vt:lpstr>Referencing a Journal article</vt:lpstr>
      <vt:lpstr>Paraphrasing – include a citation</vt:lpstr>
      <vt:lpstr>Direct quotes</vt:lpstr>
      <vt:lpstr>PowerPoint Presentation</vt:lpstr>
      <vt:lpstr>PowerPoint Presentation</vt:lpstr>
      <vt:lpstr>Where can you find relevant literature?</vt:lpstr>
      <vt:lpstr>PowerPoint Presentation</vt:lpstr>
      <vt:lpstr>Summary: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Reviewing Literature</dc:title>
  <dc:creator>Rebecca Stewart</dc:creator>
  <cp:lastModifiedBy>Rebecca Stewart</cp:lastModifiedBy>
  <cp:revision>3</cp:revision>
  <dcterms:created xsi:type="dcterms:W3CDTF">2023-01-22T12:04:00Z</dcterms:created>
  <dcterms:modified xsi:type="dcterms:W3CDTF">2023-02-25T18:48:17Z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