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ppt/revisionInfo.xml" ContentType="application/vnd.ms-powerpoint.revisioninfo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7" r:id="rId1"/>
  </p:sldMasterIdLst>
  <p:sldIdLst>
    <p:sldId id="291" r:id="rId2"/>
    <p:sldId id="281" r:id="rId3"/>
    <p:sldId id="286" r:id="rId4"/>
    <p:sldId id="290" r:id="rId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3B94B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AFD98A6-27B6-40DD-A2C3-1ED223AB32D3}" v="43" dt="2023-04-22T14:31:24.39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73" d="100"/>
          <a:sy n="73" d="100"/>
        </p:scale>
        <p:origin x="618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23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017A22D-3A1C-4287-8F92-AD986EF1C115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1DEF4BCB-CB74-4394-9F42-806F35E981C0}">
      <dgm:prSet/>
      <dgm:spPr>
        <a:solidFill>
          <a:schemeClr val="accent1">
            <a:hueOff val="0"/>
            <a:satOff val="0"/>
            <a:lumOff val="0"/>
          </a:schemeClr>
        </a:solidFill>
        <a:ln>
          <a:solidFill>
            <a:schemeClr val="accent1"/>
          </a:solidFill>
        </a:ln>
      </dgm:spPr>
      <dgm:t>
        <a:bodyPr/>
        <a:lstStyle/>
        <a:p>
          <a:pPr algn="ctr" rtl="0"/>
          <a:r>
            <a:rPr lang="en-US" dirty="0" smtClean="0">
              <a:latin typeface="Arial" panose="020B0604020202020204" pitchFamily="34" charset="0"/>
              <a:cs typeface="Arial" panose="020B0604020202020204" pitchFamily="34" charset="0"/>
            </a:rPr>
            <a:t>Introduction</a:t>
          </a:r>
          <a:endParaRPr lang="en-GB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272882C-B532-4A26-9781-4B3B3CFC050C}" type="parTrans" cxnId="{BFE52DBD-0E3E-4ABA-86F9-045E1F1C2181}">
      <dgm:prSet/>
      <dgm:spPr/>
      <dgm:t>
        <a:bodyPr/>
        <a:lstStyle/>
        <a:p>
          <a:endParaRPr lang="en-US"/>
        </a:p>
      </dgm:t>
    </dgm:pt>
    <dgm:pt modelId="{8954DDA8-12E4-4C14-A693-80A38CB2A1CE}" type="sibTrans" cxnId="{BFE52DBD-0E3E-4ABA-86F9-045E1F1C2181}">
      <dgm:prSet/>
      <dgm:spPr/>
      <dgm:t>
        <a:bodyPr/>
        <a:lstStyle/>
        <a:p>
          <a:endParaRPr lang="en-US"/>
        </a:p>
      </dgm:t>
    </dgm:pt>
    <dgm:pt modelId="{7D5A4DEC-315F-40F5-9170-9CD25FD19EEA}" type="pres">
      <dgm:prSet presAssocID="{6017A22D-3A1C-4287-8F92-AD986EF1C115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480A2F79-5773-495C-BAC9-47332829E6C9}" type="pres">
      <dgm:prSet presAssocID="{1DEF4BCB-CB74-4394-9F42-806F35E981C0}" presName="parentText" presStyleLbl="node1" presStyleIdx="0" presStyleCnt="1">
        <dgm:presLayoutVars>
          <dgm:chMax val="0"/>
          <dgm:bulletEnabled val="1"/>
        </dgm:presLayoutVars>
      </dgm:prSet>
      <dgm:spPr>
        <a:prstGeom prst="round2DiagRect">
          <a:avLst/>
        </a:prstGeom>
      </dgm:spPr>
      <dgm:t>
        <a:bodyPr/>
        <a:lstStyle/>
        <a:p>
          <a:endParaRPr lang="en-US"/>
        </a:p>
      </dgm:t>
    </dgm:pt>
  </dgm:ptLst>
  <dgm:cxnLst>
    <dgm:cxn modelId="{BFE52DBD-0E3E-4ABA-86F9-045E1F1C2181}" srcId="{6017A22D-3A1C-4287-8F92-AD986EF1C115}" destId="{1DEF4BCB-CB74-4394-9F42-806F35E981C0}" srcOrd="0" destOrd="0" parTransId="{6272882C-B532-4A26-9781-4B3B3CFC050C}" sibTransId="{8954DDA8-12E4-4C14-A693-80A38CB2A1CE}"/>
    <dgm:cxn modelId="{E38E31C7-8E20-4B8F-AB90-C800F86DD305}" type="presOf" srcId="{1DEF4BCB-CB74-4394-9F42-806F35E981C0}" destId="{480A2F79-5773-495C-BAC9-47332829E6C9}" srcOrd="0" destOrd="0" presId="urn:microsoft.com/office/officeart/2005/8/layout/vList2"/>
    <dgm:cxn modelId="{949C0665-9B8E-4AF5-A127-4BF5B5D50AD1}" type="presOf" srcId="{6017A22D-3A1C-4287-8F92-AD986EF1C115}" destId="{7D5A4DEC-315F-40F5-9170-9CD25FD19EEA}" srcOrd="0" destOrd="0" presId="urn:microsoft.com/office/officeart/2005/8/layout/vList2"/>
    <dgm:cxn modelId="{B60F5F1E-FD44-4726-8ED6-E526BDD82210}" type="presParOf" srcId="{7D5A4DEC-315F-40F5-9170-9CD25FD19EEA}" destId="{480A2F79-5773-495C-BAC9-47332829E6C9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6EF0BCE-229A-4B67-8B33-B212B13707A8}" type="doc">
      <dgm:prSet loTypeId="urn:microsoft.com/office/officeart/2005/8/layout/h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EDAFA3F8-4F97-42C5-9166-308D03B9D4DA}">
      <dgm:prSet phldrT="[Text]" custT="1"/>
      <dgm:spPr/>
      <dgm:t>
        <a:bodyPr/>
        <a:lstStyle/>
        <a:p>
          <a:r>
            <a:rPr lang="en-US" sz="2400" dirty="0" err="1" smtClean="0">
              <a:latin typeface="Arial" panose="020B0604020202020204" pitchFamily="34" charset="0"/>
              <a:cs typeface="Arial" panose="020B0604020202020204" pitchFamily="34" charset="0"/>
            </a:rPr>
            <a:t>Analysing</a:t>
          </a:r>
          <a:r>
            <a:rPr lang="en-US" sz="2400" dirty="0" smtClean="0">
              <a:latin typeface="Arial" panose="020B0604020202020204" pitchFamily="34" charset="0"/>
              <a:cs typeface="Arial" panose="020B0604020202020204" pitchFamily="34" charset="0"/>
            </a:rPr>
            <a:t> marketing performance is a major benefit of digital marketing. Traditional media provides less reliable marketing campaign performance data (Kumar et al, 20`6).</a:t>
          </a:r>
          <a:endParaRPr lang="en-US" sz="2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D1BB89B-9DC0-470C-9229-930949B48A2C}" type="parTrans" cxnId="{907E09FF-9850-450B-9517-B9CA980C909B}">
      <dgm:prSet/>
      <dgm:spPr/>
      <dgm:t>
        <a:bodyPr/>
        <a:lstStyle/>
        <a:p>
          <a:endParaRPr lang="en-US"/>
        </a:p>
      </dgm:t>
    </dgm:pt>
    <dgm:pt modelId="{29F6A60C-6DB9-4901-823A-ABD68C4972E6}" type="sibTrans" cxnId="{907E09FF-9850-450B-9517-B9CA980C909B}">
      <dgm:prSet/>
      <dgm:spPr/>
      <dgm:t>
        <a:bodyPr/>
        <a:lstStyle/>
        <a:p>
          <a:endParaRPr lang="en-US"/>
        </a:p>
      </dgm:t>
    </dgm:pt>
    <dgm:pt modelId="{B777B800-E56F-4E8D-9589-1EF0B209BA02}">
      <dgm:prSet phldrT="[Text]" custT="1"/>
      <dgm:spPr/>
      <dgm:t>
        <a:bodyPr/>
        <a:lstStyle/>
        <a:p>
          <a:r>
            <a:rPr lang="en-US" sz="2000" b="1" dirty="0" smtClean="0">
              <a:latin typeface="Arial" panose="020B0604020202020204" pitchFamily="34" charset="0"/>
              <a:cs typeface="Arial" panose="020B0604020202020204" pitchFamily="34" charset="0"/>
            </a:rPr>
            <a:t>Benefit </a:t>
          </a:r>
          <a:r>
            <a:rPr lang="en-US" sz="2000" b="1" dirty="0" smtClean="0">
              <a:latin typeface="Arial" panose="020B0604020202020204" pitchFamily="34" charset="0"/>
              <a:cs typeface="Arial" panose="020B0604020202020204" pitchFamily="34" charset="0"/>
            </a:rPr>
            <a:t>and </a:t>
          </a:r>
          <a:r>
            <a:rPr lang="en-US" sz="2000" b="1" dirty="0" smtClean="0">
              <a:latin typeface="Arial" panose="020B0604020202020204" pitchFamily="34" charset="0"/>
              <a:cs typeface="Arial" panose="020B0604020202020204" pitchFamily="34" charset="0"/>
            </a:rPr>
            <a:t>disadvantage </a:t>
          </a:r>
          <a:r>
            <a:rPr lang="en-US" sz="2000" b="1" dirty="0" smtClean="0">
              <a:latin typeface="Arial" panose="020B0604020202020204" pitchFamily="34" charset="0"/>
              <a:cs typeface="Arial" panose="020B0604020202020204" pitchFamily="34" charset="0"/>
            </a:rPr>
            <a:t>of using social media</a:t>
          </a:r>
          <a:endParaRPr lang="en-US" sz="2000" b="1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85EC7EB-7F26-4B32-ADEC-45EBD0A7683D}" type="sibTrans" cxnId="{F918093A-1EE4-4F2A-BD45-26FCE62E74E0}">
      <dgm:prSet/>
      <dgm:spPr/>
      <dgm:t>
        <a:bodyPr/>
        <a:lstStyle/>
        <a:p>
          <a:endParaRPr lang="en-US"/>
        </a:p>
      </dgm:t>
    </dgm:pt>
    <dgm:pt modelId="{CCF38E8A-752B-489E-936C-1ED3054877D7}" type="parTrans" cxnId="{F918093A-1EE4-4F2A-BD45-26FCE62E74E0}">
      <dgm:prSet/>
      <dgm:spPr/>
      <dgm:t>
        <a:bodyPr/>
        <a:lstStyle/>
        <a:p>
          <a:endParaRPr lang="en-US"/>
        </a:p>
      </dgm:t>
    </dgm:pt>
    <dgm:pt modelId="{BDB3419D-45FF-425A-B7F7-91F31DD3BB06}">
      <dgm:prSet phldrT="[Text]" custT="1"/>
      <dgm:spPr/>
      <dgm:t>
        <a:bodyPr/>
        <a:lstStyle/>
        <a:p>
          <a:r>
            <a:rPr lang="en-US" sz="2400" dirty="0" smtClean="0">
              <a:latin typeface="Arial" panose="020B0604020202020204" pitchFamily="34" charset="0"/>
              <a:cs typeface="Arial" panose="020B0604020202020204" pitchFamily="34" charset="0"/>
            </a:rPr>
            <a:t>According to Grewal and Levy (2013), social media is a crucial tool for all </a:t>
          </a:r>
          <a:r>
            <a:rPr lang="en-US" sz="2400" dirty="0" err="1" smtClean="0">
              <a:latin typeface="Arial" panose="020B0604020202020204" pitchFamily="34" charset="0"/>
              <a:cs typeface="Arial" panose="020B0604020202020204" pitchFamily="34" charset="0"/>
            </a:rPr>
            <a:t>organisations</a:t>
          </a:r>
          <a:r>
            <a:rPr lang="en-US" sz="2400" dirty="0" smtClean="0">
              <a:latin typeface="Arial" panose="020B0604020202020204" pitchFamily="34" charset="0"/>
              <a:cs typeface="Arial" panose="020B0604020202020204" pitchFamily="34" charset="0"/>
            </a:rPr>
            <a:t> because it enables them to interact with, learn from, and connect with their consumers in a way that was previously impossible.</a:t>
          </a:r>
          <a:endParaRPr lang="en-US" sz="2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456796D-3D20-41A8-A86C-E026FE47C2A3}" type="sibTrans" cxnId="{92C68C45-D0D2-40DA-8E2B-9A2CAC7B1D55}">
      <dgm:prSet/>
      <dgm:spPr/>
      <dgm:t>
        <a:bodyPr/>
        <a:lstStyle/>
        <a:p>
          <a:endParaRPr lang="en-US"/>
        </a:p>
      </dgm:t>
    </dgm:pt>
    <dgm:pt modelId="{72F4FF8D-3386-4830-8CEF-E810FC44DC52}" type="parTrans" cxnId="{92C68C45-D0D2-40DA-8E2B-9A2CAC7B1D55}">
      <dgm:prSet/>
      <dgm:spPr/>
      <dgm:t>
        <a:bodyPr/>
        <a:lstStyle/>
        <a:p>
          <a:endParaRPr lang="en-US"/>
        </a:p>
      </dgm:t>
    </dgm:pt>
    <dgm:pt modelId="{ACDE8C5E-2250-445C-9185-29DCEB10ABA7}">
      <dgm:prSet phldrT="[Text]" custT="1"/>
      <dgm:spPr/>
      <dgm:t>
        <a:bodyPr/>
        <a:lstStyle/>
        <a:p>
          <a:r>
            <a:rPr lang="en-US" sz="2400" dirty="0" smtClean="0">
              <a:latin typeface="Arial" panose="020B0604020202020204" pitchFamily="34" charset="0"/>
              <a:cs typeface="Arial" panose="020B0604020202020204" pitchFamily="34" charset="0"/>
            </a:rPr>
            <a:t>A negative story, angry customer review, or improper social media post by an employee may become viral and be hard to stop (</a:t>
          </a:r>
          <a:r>
            <a:rPr lang="en-US" sz="2400" dirty="0" err="1" smtClean="0">
              <a:latin typeface="Arial" panose="020B0604020202020204" pitchFamily="34" charset="0"/>
              <a:cs typeface="Arial" panose="020B0604020202020204" pitchFamily="34" charset="0"/>
            </a:rPr>
            <a:t>Einwiller</a:t>
          </a:r>
          <a:r>
            <a:rPr lang="en-US" sz="2400" dirty="0" smtClean="0">
              <a:latin typeface="Arial" panose="020B0604020202020204" pitchFamily="34" charset="0"/>
              <a:cs typeface="Arial" panose="020B0604020202020204" pitchFamily="34" charset="0"/>
            </a:rPr>
            <a:t> &amp; </a:t>
          </a:r>
          <a:r>
            <a:rPr lang="en-US" sz="2400" dirty="0" err="1" smtClean="0">
              <a:latin typeface="Arial" panose="020B0604020202020204" pitchFamily="34" charset="0"/>
              <a:cs typeface="Arial" panose="020B0604020202020204" pitchFamily="34" charset="0"/>
            </a:rPr>
            <a:t>Steilen</a:t>
          </a:r>
          <a:r>
            <a:rPr lang="en-US" sz="2400" dirty="0" smtClean="0">
              <a:latin typeface="Arial" panose="020B0604020202020204" pitchFamily="34" charset="0"/>
              <a:cs typeface="Arial" panose="020B0604020202020204" pitchFamily="34" charset="0"/>
            </a:rPr>
            <a:t>, 2015).</a:t>
          </a:r>
          <a:endParaRPr lang="en-US" sz="2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5F2FA15-7CF3-4A70-AB99-4EC6A4E186C5}" type="sibTrans" cxnId="{B8C3FF6B-AD56-41CB-AA23-A109E1DE7B7A}">
      <dgm:prSet/>
      <dgm:spPr/>
      <dgm:t>
        <a:bodyPr/>
        <a:lstStyle/>
        <a:p>
          <a:endParaRPr lang="en-US"/>
        </a:p>
      </dgm:t>
    </dgm:pt>
    <dgm:pt modelId="{3762130E-E1CA-42F2-94A0-E20E785B7599}" type="parTrans" cxnId="{B8C3FF6B-AD56-41CB-AA23-A109E1DE7B7A}">
      <dgm:prSet/>
      <dgm:spPr/>
      <dgm:t>
        <a:bodyPr/>
        <a:lstStyle/>
        <a:p>
          <a:endParaRPr lang="en-US"/>
        </a:p>
      </dgm:t>
    </dgm:pt>
    <dgm:pt modelId="{0C10CF63-9611-46D4-B12E-1880821A84AB}">
      <dgm:prSet phldrT="[Text]" custT="1"/>
      <dgm:spPr/>
      <dgm:t>
        <a:bodyPr/>
        <a:lstStyle/>
        <a:p>
          <a:endParaRPr lang="en-US" sz="2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09042B7-7131-441B-A09B-304894B675A2}" type="sibTrans" cxnId="{7C89CB29-147D-408B-BE02-DDBC62420713}">
      <dgm:prSet/>
      <dgm:spPr/>
      <dgm:t>
        <a:bodyPr/>
        <a:lstStyle/>
        <a:p>
          <a:endParaRPr lang="en-US"/>
        </a:p>
      </dgm:t>
    </dgm:pt>
    <dgm:pt modelId="{A2893A98-9BEC-45BD-BF6E-061308485A6A}" type="parTrans" cxnId="{7C89CB29-147D-408B-BE02-DDBC62420713}">
      <dgm:prSet/>
      <dgm:spPr/>
      <dgm:t>
        <a:bodyPr/>
        <a:lstStyle/>
        <a:p>
          <a:endParaRPr lang="en-US"/>
        </a:p>
      </dgm:t>
    </dgm:pt>
    <dgm:pt modelId="{A49C7E9B-19D7-459B-9C55-B7C1668EF201}">
      <dgm:prSet phldrT="[Text]" custT="1"/>
      <dgm:spPr/>
      <dgm:t>
        <a:bodyPr/>
        <a:lstStyle/>
        <a:p>
          <a:r>
            <a:rPr lang="en-GB" sz="2000" b="1" dirty="0" smtClean="0">
              <a:latin typeface="Arial" panose="020B0604020202020204" pitchFamily="34" charset="0"/>
              <a:cs typeface="Arial" panose="020B0604020202020204" pitchFamily="34" charset="0"/>
            </a:rPr>
            <a:t>Benefit </a:t>
          </a:r>
          <a:r>
            <a:rPr lang="en-GB" sz="2000" b="1" dirty="0" smtClean="0">
              <a:latin typeface="Arial" panose="020B0604020202020204" pitchFamily="34" charset="0"/>
              <a:cs typeface="Arial" panose="020B0604020202020204" pitchFamily="34" charset="0"/>
            </a:rPr>
            <a:t>and disadvantage of </a:t>
          </a:r>
          <a:r>
            <a:rPr lang="en-GB" sz="2000" b="1" dirty="0" smtClean="0">
              <a:latin typeface="Arial" panose="020B0604020202020204" pitchFamily="34" charset="0"/>
              <a:cs typeface="Arial" panose="020B0604020202020204" pitchFamily="34" charset="0"/>
            </a:rPr>
            <a:t>using digital marketing</a:t>
          </a:r>
          <a:endParaRPr lang="en-US" sz="2000" b="1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B3994FF-7979-4908-8F47-81AEF1769A9B}" type="sibTrans" cxnId="{643A6DD1-6E06-4E79-9453-58BC9F51A1C0}">
      <dgm:prSet/>
      <dgm:spPr/>
      <dgm:t>
        <a:bodyPr/>
        <a:lstStyle/>
        <a:p>
          <a:endParaRPr lang="en-US"/>
        </a:p>
      </dgm:t>
    </dgm:pt>
    <dgm:pt modelId="{21D260C1-E6B1-425E-9E67-461D396186E6}" type="parTrans" cxnId="{643A6DD1-6E06-4E79-9453-58BC9F51A1C0}">
      <dgm:prSet/>
      <dgm:spPr/>
      <dgm:t>
        <a:bodyPr/>
        <a:lstStyle/>
        <a:p>
          <a:endParaRPr lang="en-US"/>
        </a:p>
      </dgm:t>
    </dgm:pt>
    <dgm:pt modelId="{F1801FC3-3723-4122-9497-C8554A2766C9}">
      <dgm:prSet phldrT="[Text]" custT="1"/>
      <dgm:spPr/>
      <dgm:t>
        <a:bodyPr/>
        <a:lstStyle/>
        <a:p>
          <a:endParaRPr lang="en-US" sz="2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AD5CF1F-EECF-4526-BB9F-8BD78BBABEAA}" type="parTrans" cxnId="{0A0F96B8-F9F7-431D-91D3-369BCCE16EED}">
      <dgm:prSet/>
      <dgm:spPr/>
      <dgm:t>
        <a:bodyPr/>
        <a:lstStyle/>
        <a:p>
          <a:endParaRPr lang="en-US"/>
        </a:p>
      </dgm:t>
    </dgm:pt>
    <dgm:pt modelId="{2A3BF707-EA61-4E56-AC8F-DD9D564FD191}" type="sibTrans" cxnId="{0A0F96B8-F9F7-431D-91D3-369BCCE16EED}">
      <dgm:prSet/>
      <dgm:spPr/>
      <dgm:t>
        <a:bodyPr/>
        <a:lstStyle/>
        <a:p>
          <a:endParaRPr lang="en-US"/>
        </a:p>
      </dgm:t>
    </dgm:pt>
    <dgm:pt modelId="{ECDBC464-6288-49C8-9FDA-1A7AD20667E4}">
      <dgm:prSet phldrT="[Text]" custT="1"/>
      <dgm:spPr/>
      <dgm:t>
        <a:bodyPr/>
        <a:lstStyle/>
        <a:p>
          <a:endParaRPr lang="en-US" sz="2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3F1C9A6-FC0C-47A2-A801-E3625C21E603}" type="parTrans" cxnId="{B2C554AF-AE41-4687-B1DD-F5C4B4081BD7}">
      <dgm:prSet/>
      <dgm:spPr/>
      <dgm:t>
        <a:bodyPr/>
        <a:lstStyle/>
        <a:p>
          <a:endParaRPr lang="en-US"/>
        </a:p>
      </dgm:t>
    </dgm:pt>
    <dgm:pt modelId="{8939C264-5CEE-4F74-9FDB-F2F91CBEC028}" type="sibTrans" cxnId="{B2C554AF-AE41-4687-B1DD-F5C4B4081BD7}">
      <dgm:prSet/>
      <dgm:spPr/>
      <dgm:t>
        <a:bodyPr/>
        <a:lstStyle/>
        <a:p>
          <a:endParaRPr lang="en-US"/>
        </a:p>
      </dgm:t>
    </dgm:pt>
    <dgm:pt modelId="{5405C8BD-D522-4EC7-B0DB-B72175231A35}">
      <dgm:prSet phldrT="[Text]" custT="1"/>
      <dgm:spPr/>
      <dgm:t>
        <a:bodyPr/>
        <a:lstStyle/>
        <a:p>
          <a:endParaRPr lang="en-US" sz="2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CA11152-B9F3-47F2-AECF-73205D8B9FA2}" type="parTrans" cxnId="{E08E5059-1D2D-4E8C-AE91-C206C097BCA9}">
      <dgm:prSet/>
      <dgm:spPr/>
    </dgm:pt>
    <dgm:pt modelId="{9AA56D25-0D00-4D86-BA20-9E28E2A09EF6}" type="sibTrans" cxnId="{E08E5059-1D2D-4E8C-AE91-C206C097BCA9}">
      <dgm:prSet/>
      <dgm:spPr/>
    </dgm:pt>
    <dgm:pt modelId="{9ECE2DF9-D6BB-476A-87AA-599FEA0131EF}">
      <dgm:prSet phldrT="[Text]" custT="1"/>
      <dgm:spPr/>
      <dgm:t>
        <a:bodyPr/>
        <a:lstStyle/>
        <a:p>
          <a:endParaRPr lang="en-US" sz="2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0846E0B-EDC4-45BE-A1D3-47689D55AE8F}" type="parTrans" cxnId="{3A88D6DA-6423-47DC-9022-05C2A2F1BE11}">
      <dgm:prSet/>
      <dgm:spPr/>
    </dgm:pt>
    <dgm:pt modelId="{A0EAE39F-D1FB-4269-9797-56FC4409AB10}" type="sibTrans" cxnId="{3A88D6DA-6423-47DC-9022-05C2A2F1BE11}">
      <dgm:prSet/>
      <dgm:spPr/>
    </dgm:pt>
    <dgm:pt modelId="{764D52AA-E5B0-422C-AA94-B1C46A0AA272}">
      <dgm:prSet phldrT="[Text]" custT="1"/>
      <dgm:spPr/>
      <dgm:t>
        <a:bodyPr/>
        <a:lstStyle/>
        <a:p>
          <a:r>
            <a:rPr lang="en-US" sz="2400" dirty="0" smtClean="0">
              <a:latin typeface="Arial" panose="020B0604020202020204" pitchFamily="34" charset="0"/>
              <a:cs typeface="Arial" panose="020B0604020202020204" pitchFamily="34" charset="0"/>
            </a:rPr>
            <a:t>Consumers have privacy concerns when it comes to digital marketing because of data breaches, unclear data usage rules, and online tracking (</a:t>
          </a:r>
          <a:r>
            <a:rPr lang="en-US" sz="2400" dirty="0" err="1" smtClean="0">
              <a:latin typeface="Arial" panose="020B0604020202020204" pitchFamily="34" charset="0"/>
              <a:cs typeface="Arial" panose="020B0604020202020204" pitchFamily="34" charset="0"/>
            </a:rPr>
            <a:t>Pollach</a:t>
          </a:r>
          <a:r>
            <a:rPr lang="en-US" sz="2400" dirty="0" smtClean="0">
              <a:latin typeface="Arial" panose="020B0604020202020204" pitchFamily="34" charset="0"/>
              <a:cs typeface="Arial" panose="020B0604020202020204" pitchFamily="34" charset="0"/>
            </a:rPr>
            <a:t>, 2005).</a:t>
          </a:r>
          <a:endParaRPr lang="en-US" sz="2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E9A9A86-195C-4486-A17B-7AFE6E1F0415}" type="parTrans" cxnId="{5933A5C3-D8BE-43B8-BE71-E1ABE5D8EF77}">
      <dgm:prSet/>
      <dgm:spPr/>
    </dgm:pt>
    <dgm:pt modelId="{AA90263A-6C2F-4637-9DF3-B7CF5D512B08}" type="sibTrans" cxnId="{5933A5C3-D8BE-43B8-BE71-E1ABE5D8EF77}">
      <dgm:prSet/>
      <dgm:spPr/>
    </dgm:pt>
    <dgm:pt modelId="{E00F73FB-3A41-4B91-AE56-4758B99DE232}">
      <dgm:prSet phldrT="[Text]" custT="1"/>
      <dgm:spPr/>
      <dgm:t>
        <a:bodyPr/>
        <a:lstStyle/>
        <a:p>
          <a:endParaRPr lang="en-US" sz="2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DC02A1F-A94E-4C5F-9622-B466B8155F8D}" type="parTrans" cxnId="{62C19968-414F-49F7-9F43-F7EDAF75431C}">
      <dgm:prSet/>
      <dgm:spPr/>
    </dgm:pt>
    <dgm:pt modelId="{85C87192-F84A-4364-8872-0D2B6AA2EBC7}" type="sibTrans" cxnId="{62C19968-414F-49F7-9F43-F7EDAF75431C}">
      <dgm:prSet/>
      <dgm:spPr/>
    </dgm:pt>
    <dgm:pt modelId="{D38BB2F1-B2FD-4E10-A1E1-0E8E5ADB1E25}" type="pres">
      <dgm:prSet presAssocID="{E6EF0BCE-229A-4B67-8B33-B212B13707A8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A98A7F3B-BEFC-411A-881B-5BDC6FBDBA94}" type="pres">
      <dgm:prSet presAssocID="{B777B800-E56F-4E8D-9589-1EF0B209BA02}" presName="composite" presStyleCnt="0"/>
      <dgm:spPr/>
    </dgm:pt>
    <dgm:pt modelId="{B0EBFDDE-6188-426B-8E80-86F8842AB2E5}" type="pres">
      <dgm:prSet presAssocID="{B777B800-E56F-4E8D-9589-1EF0B209BA02}" presName="parTx" presStyleLbl="alignNode1" presStyleIdx="0" presStyleCnt="2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44E7E992-4353-4C12-999F-8841CF7DAD7F}" type="pres">
      <dgm:prSet presAssocID="{B777B800-E56F-4E8D-9589-1EF0B209BA02}" presName="desTx" presStyleLbl="alignAccFollowNode1" presStyleIdx="0" presStyleCnt="2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8CD962D4-D30B-4703-BE55-8AF7EEB04CE2}" type="pres">
      <dgm:prSet presAssocID="{A85EC7EB-7F26-4B32-ADEC-45EBD0A7683D}" presName="space" presStyleCnt="0"/>
      <dgm:spPr/>
    </dgm:pt>
    <dgm:pt modelId="{70F8BBAA-5B4B-4A60-9327-75A7AED86150}" type="pres">
      <dgm:prSet presAssocID="{A49C7E9B-19D7-459B-9C55-B7C1668EF201}" presName="composite" presStyleCnt="0"/>
      <dgm:spPr/>
    </dgm:pt>
    <dgm:pt modelId="{A17B1425-EEF0-49A9-8458-CF1D42E7F36E}" type="pres">
      <dgm:prSet presAssocID="{A49C7E9B-19D7-459B-9C55-B7C1668EF201}" presName="parTx" presStyleLbl="alignNode1" presStyleIdx="1" presStyleCnt="2" custLinFactNeighborY="-5717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2F86AC5B-7E90-401F-8F13-992A33EC2FEC}" type="pres">
      <dgm:prSet presAssocID="{A49C7E9B-19D7-459B-9C55-B7C1668EF201}" presName="desTx" presStyleLbl="alignAccFollowNode1" presStyleIdx="1" presStyleCnt="2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62C19968-414F-49F7-9F43-F7EDAF75431C}" srcId="{A49C7E9B-19D7-459B-9C55-B7C1668EF201}" destId="{E00F73FB-3A41-4B91-AE56-4758B99DE232}" srcOrd="2" destOrd="0" parTransId="{EDC02A1F-A94E-4C5F-9622-B466B8155F8D}" sibTransId="{85C87192-F84A-4364-8872-0D2B6AA2EBC7}"/>
    <dgm:cxn modelId="{1ADE5BC0-6714-4837-A49E-805D96FEFDD4}" type="presOf" srcId="{F1801FC3-3723-4122-9497-C8554A2766C9}" destId="{44E7E992-4353-4C12-999F-8841CF7DAD7F}" srcOrd="0" destOrd="0" presId="urn:microsoft.com/office/officeart/2005/8/layout/hList1"/>
    <dgm:cxn modelId="{5933A5C3-D8BE-43B8-BE71-E1ABE5D8EF77}" srcId="{A49C7E9B-19D7-459B-9C55-B7C1668EF201}" destId="{764D52AA-E5B0-422C-AA94-B1C46A0AA272}" srcOrd="3" destOrd="0" parTransId="{AE9A9A86-195C-4486-A17B-7AFE6E1F0415}" sibTransId="{AA90263A-6C2F-4637-9DF3-B7CF5D512B08}"/>
    <dgm:cxn modelId="{8B5674B9-9B8D-4340-9258-06C228206E32}" type="presOf" srcId="{5405C8BD-D522-4EC7-B0DB-B72175231A35}" destId="{44E7E992-4353-4C12-999F-8841CF7DAD7F}" srcOrd="0" destOrd="2" presId="urn:microsoft.com/office/officeart/2005/8/layout/hList1"/>
    <dgm:cxn modelId="{3F184374-6926-400A-AC38-9FD98C7FDB25}" type="presOf" srcId="{9ECE2DF9-D6BB-476A-87AA-599FEA0131EF}" destId="{2F86AC5B-7E90-401F-8F13-992A33EC2FEC}" srcOrd="0" destOrd="4" presId="urn:microsoft.com/office/officeart/2005/8/layout/hList1"/>
    <dgm:cxn modelId="{5606C724-D7BD-430B-AD07-02480E466869}" type="presOf" srcId="{A49C7E9B-19D7-459B-9C55-B7C1668EF201}" destId="{A17B1425-EEF0-49A9-8458-CF1D42E7F36E}" srcOrd="0" destOrd="0" presId="urn:microsoft.com/office/officeart/2005/8/layout/hList1"/>
    <dgm:cxn modelId="{7C89CB29-147D-408B-BE02-DDBC62420713}" srcId="{B777B800-E56F-4E8D-9589-1EF0B209BA02}" destId="{0C10CF63-9611-46D4-B12E-1880821A84AB}" srcOrd="4" destOrd="0" parTransId="{A2893A98-9BEC-45BD-BF6E-061308485A6A}" sibTransId="{A09042B7-7131-441B-A09B-304894B675A2}"/>
    <dgm:cxn modelId="{CDA625CC-A4D5-4C92-8550-9CED5E4CD7A0}" type="presOf" srcId="{EDAFA3F8-4F97-42C5-9166-308D03B9D4DA}" destId="{2F86AC5B-7E90-401F-8F13-992A33EC2FEC}" srcOrd="0" destOrd="1" presId="urn:microsoft.com/office/officeart/2005/8/layout/hList1"/>
    <dgm:cxn modelId="{92C68C45-D0D2-40DA-8E2B-9A2CAC7B1D55}" srcId="{B777B800-E56F-4E8D-9589-1EF0B209BA02}" destId="{BDB3419D-45FF-425A-B7F7-91F31DD3BB06}" srcOrd="1" destOrd="0" parTransId="{72F4FF8D-3386-4830-8CEF-E810FC44DC52}" sibTransId="{0456796D-3D20-41A8-A86C-E026FE47C2A3}"/>
    <dgm:cxn modelId="{B2C554AF-AE41-4687-B1DD-F5C4B4081BD7}" srcId="{A49C7E9B-19D7-459B-9C55-B7C1668EF201}" destId="{ECDBC464-6288-49C8-9FDA-1A7AD20667E4}" srcOrd="0" destOrd="0" parTransId="{B3F1C9A6-FC0C-47A2-A801-E3625C21E603}" sibTransId="{8939C264-5CEE-4F74-9FDB-F2F91CBEC028}"/>
    <dgm:cxn modelId="{4A98D987-1025-47A1-B094-6F203DA3A922}" type="presOf" srcId="{764D52AA-E5B0-422C-AA94-B1C46A0AA272}" destId="{2F86AC5B-7E90-401F-8F13-992A33EC2FEC}" srcOrd="0" destOrd="3" presId="urn:microsoft.com/office/officeart/2005/8/layout/hList1"/>
    <dgm:cxn modelId="{C6E5B668-82C7-41EC-9089-019ACD940EAA}" type="presOf" srcId="{E00F73FB-3A41-4B91-AE56-4758B99DE232}" destId="{2F86AC5B-7E90-401F-8F13-992A33EC2FEC}" srcOrd="0" destOrd="2" presId="urn:microsoft.com/office/officeart/2005/8/layout/hList1"/>
    <dgm:cxn modelId="{907E09FF-9850-450B-9517-B9CA980C909B}" srcId="{A49C7E9B-19D7-459B-9C55-B7C1668EF201}" destId="{EDAFA3F8-4F97-42C5-9166-308D03B9D4DA}" srcOrd="1" destOrd="0" parTransId="{7D1BB89B-9DC0-470C-9229-930949B48A2C}" sibTransId="{29F6A60C-6DB9-4901-823A-ABD68C4972E6}"/>
    <dgm:cxn modelId="{DE63B62E-2ABC-4FD1-8572-22B30CEB1746}" type="presOf" srcId="{B777B800-E56F-4E8D-9589-1EF0B209BA02}" destId="{B0EBFDDE-6188-426B-8E80-86F8842AB2E5}" srcOrd="0" destOrd="0" presId="urn:microsoft.com/office/officeart/2005/8/layout/hList1"/>
    <dgm:cxn modelId="{B8C3FF6B-AD56-41CB-AA23-A109E1DE7B7A}" srcId="{B777B800-E56F-4E8D-9589-1EF0B209BA02}" destId="{ACDE8C5E-2250-445C-9185-29DCEB10ABA7}" srcOrd="3" destOrd="0" parTransId="{3762130E-E1CA-42F2-94A0-E20E785B7599}" sibTransId="{25F2FA15-7CF3-4A70-AB99-4EC6A4E186C5}"/>
    <dgm:cxn modelId="{69D02D79-9455-4847-8F85-0720683B2F78}" type="presOf" srcId="{E6EF0BCE-229A-4B67-8B33-B212B13707A8}" destId="{D38BB2F1-B2FD-4E10-A1E1-0E8E5ADB1E25}" srcOrd="0" destOrd="0" presId="urn:microsoft.com/office/officeart/2005/8/layout/hList1"/>
    <dgm:cxn modelId="{643A6DD1-6E06-4E79-9453-58BC9F51A1C0}" srcId="{E6EF0BCE-229A-4B67-8B33-B212B13707A8}" destId="{A49C7E9B-19D7-459B-9C55-B7C1668EF201}" srcOrd="1" destOrd="0" parTransId="{21D260C1-E6B1-425E-9E67-461D396186E6}" sibTransId="{0B3994FF-7979-4908-8F47-81AEF1769A9B}"/>
    <dgm:cxn modelId="{F5E2319D-936E-4913-AC91-DBADDB33614E}" type="presOf" srcId="{0C10CF63-9611-46D4-B12E-1880821A84AB}" destId="{44E7E992-4353-4C12-999F-8841CF7DAD7F}" srcOrd="0" destOrd="4" presId="urn:microsoft.com/office/officeart/2005/8/layout/hList1"/>
    <dgm:cxn modelId="{0A0F96B8-F9F7-431D-91D3-369BCCE16EED}" srcId="{B777B800-E56F-4E8D-9589-1EF0B209BA02}" destId="{F1801FC3-3723-4122-9497-C8554A2766C9}" srcOrd="0" destOrd="0" parTransId="{EAD5CF1F-EECF-4526-BB9F-8BD78BBABEAA}" sibTransId="{2A3BF707-EA61-4E56-AC8F-DD9D564FD191}"/>
    <dgm:cxn modelId="{F918093A-1EE4-4F2A-BD45-26FCE62E74E0}" srcId="{E6EF0BCE-229A-4B67-8B33-B212B13707A8}" destId="{B777B800-E56F-4E8D-9589-1EF0B209BA02}" srcOrd="0" destOrd="0" parTransId="{CCF38E8A-752B-489E-936C-1ED3054877D7}" sibTransId="{A85EC7EB-7F26-4B32-ADEC-45EBD0A7683D}"/>
    <dgm:cxn modelId="{1F8511D8-C8C7-4D42-9188-11B41AF52B5D}" type="presOf" srcId="{ACDE8C5E-2250-445C-9185-29DCEB10ABA7}" destId="{44E7E992-4353-4C12-999F-8841CF7DAD7F}" srcOrd="0" destOrd="3" presId="urn:microsoft.com/office/officeart/2005/8/layout/hList1"/>
    <dgm:cxn modelId="{9C3C93B2-0765-43BE-90BB-7AFE11968A74}" type="presOf" srcId="{BDB3419D-45FF-425A-B7F7-91F31DD3BB06}" destId="{44E7E992-4353-4C12-999F-8841CF7DAD7F}" srcOrd="0" destOrd="1" presId="urn:microsoft.com/office/officeart/2005/8/layout/hList1"/>
    <dgm:cxn modelId="{E08E5059-1D2D-4E8C-AE91-C206C097BCA9}" srcId="{B777B800-E56F-4E8D-9589-1EF0B209BA02}" destId="{5405C8BD-D522-4EC7-B0DB-B72175231A35}" srcOrd="2" destOrd="0" parTransId="{DCA11152-B9F3-47F2-AECF-73205D8B9FA2}" sibTransId="{9AA56D25-0D00-4D86-BA20-9E28E2A09EF6}"/>
    <dgm:cxn modelId="{7FD7E056-0614-48C9-9CE9-609516386611}" type="presOf" srcId="{ECDBC464-6288-49C8-9FDA-1A7AD20667E4}" destId="{2F86AC5B-7E90-401F-8F13-992A33EC2FEC}" srcOrd="0" destOrd="0" presId="urn:microsoft.com/office/officeart/2005/8/layout/hList1"/>
    <dgm:cxn modelId="{3A88D6DA-6423-47DC-9022-05C2A2F1BE11}" srcId="{A49C7E9B-19D7-459B-9C55-B7C1668EF201}" destId="{9ECE2DF9-D6BB-476A-87AA-599FEA0131EF}" srcOrd="4" destOrd="0" parTransId="{C0846E0B-EDC4-45BE-A1D3-47689D55AE8F}" sibTransId="{A0EAE39F-D1FB-4269-9797-56FC4409AB10}"/>
    <dgm:cxn modelId="{794242B3-DE3C-41FB-9093-4E8E14E42159}" type="presParOf" srcId="{D38BB2F1-B2FD-4E10-A1E1-0E8E5ADB1E25}" destId="{A98A7F3B-BEFC-411A-881B-5BDC6FBDBA94}" srcOrd="0" destOrd="0" presId="urn:microsoft.com/office/officeart/2005/8/layout/hList1"/>
    <dgm:cxn modelId="{C2000A2E-405A-48E9-BCF8-887E0C3EE518}" type="presParOf" srcId="{A98A7F3B-BEFC-411A-881B-5BDC6FBDBA94}" destId="{B0EBFDDE-6188-426B-8E80-86F8842AB2E5}" srcOrd="0" destOrd="0" presId="urn:microsoft.com/office/officeart/2005/8/layout/hList1"/>
    <dgm:cxn modelId="{06AB2CB8-FC64-4B17-A6CA-E9CCF84AC4BA}" type="presParOf" srcId="{A98A7F3B-BEFC-411A-881B-5BDC6FBDBA94}" destId="{44E7E992-4353-4C12-999F-8841CF7DAD7F}" srcOrd="1" destOrd="0" presId="urn:microsoft.com/office/officeart/2005/8/layout/hList1"/>
    <dgm:cxn modelId="{A070CB2D-4969-48CA-A2CD-54CBC14798D3}" type="presParOf" srcId="{D38BB2F1-B2FD-4E10-A1E1-0E8E5ADB1E25}" destId="{8CD962D4-D30B-4703-BE55-8AF7EEB04CE2}" srcOrd="1" destOrd="0" presId="urn:microsoft.com/office/officeart/2005/8/layout/hList1"/>
    <dgm:cxn modelId="{49EF840F-A6F7-4FB2-A927-836BCD57AC0E}" type="presParOf" srcId="{D38BB2F1-B2FD-4E10-A1E1-0E8E5ADB1E25}" destId="{70F8BBAA-5B4B-4A60-9327-75A7AED86150}" srcOrd="2" destOrd="0" presId="urn:microsoft.com/office/officeart/2005/8/layout/hList1"/>
    <dgm:cxn modelId="{83C61394-B8A7-473E-B422-12765612CF9E}" type="presParOf" srcId="{70F8BBAA-5B4B-4A60-9327-75A7AED86150}" destId="{A17B1425-EEF0-49A9-8458-CF1D42E7F36E}" srcOrd="0" destOrd="0" presId="urn:microsoft.com/office/officeart/2005/8/layout/hList1"/>
    <dgm:cxn modelId="{6D451F7B-F0E8-4535-BAF7-FAA9C3355672}" type="presParOf" srcId="{70F8BBAA-5B4B-4A60-9327-75A7AED86150}" destId="{2F86AC5B-7E90-401F-8F13-992A33EC2FEC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6017A22D-3A1C-4287-8F92-AD986EF1C115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1DEF4BCB-CB74-4394-9F42-806F35E981C0}">
      <dgm:prSet/>
      <dgm:spPr>
        <a:solidFill>
          <a:schemeClr val="accent1">
            <a:hueOff val="0"/>
            <a:satOff val="0"/>
            <a:lumOff val="0"/>
          </a:schemeClr>
        </a:solidFill>
      </dgm:spPr>
      <dgm:t>
        <a:bodyPr/>
        <a:lstStyle/>
        <a:p>
          <a:pPr algn="ctr" rtl="0"/>
          <a:r>
            <a:rPr lang="en-US" dirty="0" smtClean="0">
              <a:latin typeface="Arial" panose="020B0604020202020204" pitchFamily="34" charset="0"/>
              <a:cs typeface="Arial" panose="020B0604020202020204" pitchFamily="34" charset="0"/>
            </a:rPr>
            <a:t>References</a:t>
          </a:r>
          <a:endParaRPr lang="en-GB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272882C-B532-4A26-9781-4B3B3CFC050C}" type="parTrans" cxnId="{BFE52DBD-0E3E-4ABA-86F9-045E1F1C2181}">
      <dgm:prSet/>
      <dgm:spPr/>
      <dgm:t>
        <a:bodyPr/>
        <a:lstStyle/>
        <a:p>
          <a:endParaRPr lang="en-US"/>
        </a:p>
      </dgm:t>
    </dgm:pt>
    <dgm:pt modelId="{8954DDA8-12E4-4C14-A693-80A38CB2A1CE}" type="sibTrans" cxnId="{BFE52DBD-0E3E-4ABA-86F9-045E1F1C2181}">
      <dgm:prSet/>
      <dgm:spPr/>
      <dgm:t>
        <a:bodyPr/>
        <a:lstStyle/>
        <a:p>
          <a:endParaRPr lang="en-US"/>
        </a:p>
      </dgm:t>
    </dgm:pt>
    <dgm:pt modelId="{7D5A4DEC-315F-40F5-9170-9CD25FD19EEA}" type="pres">
      <dgm:prSet presAssocID="{6017A22D-3A1C-4287-8F92-AD986EF1C115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480A2F79-5773-495C-BAC9-47332829E6C9}" type="pres">
      <dgm:prSet presAssocID="{1DEF4BCB-CB74-4394-9F42-806F35E981C0}" presName="parentText" presStyleLbl="node1" presStyleIdx="0" presStyleCnt="1">
        <dgm:presLayoutVars>
          <dgm:chMax val="0"/>
          <dgm:bulletEnabled val="1"/>
        </dgm:presLayoutVars>
      </dgm:prSet>
      <dgm:spPr>
        <a:prstGeom prst="round2DiagRect">
          <a:avLst/>
        </a:prstGeom>
      </dgm:spPr>
      <dgm:t>
        <a:bodyPr/>
        <a:lstStyle/>
        <a:p>
          <a:endParaRPr lang="en-US"/>
        </a:p>
      </dgm:t>
    </dgm:pt>
  </dgm:ptLst>
  <dgm:cxnLst>
    <dgm:cxn modelId="{BFE52DBD-0E3E-4ABA-86F9-045E1F1C2181}" srcId="{6017A22D-3A1C-4287-8F92-AD986EF1C115}" destId="{1DEF4BCB-CB74-4394-9F42-806F35E981C0}" srcOrd="0" destOrd="0" parTransId="{6272882C-B532-4A26-9781-4B3B3CFC050C}" sibTransId="{8954DDA8-12E4-4C14-A693-80A38CB2A1CE}"/>
    <dgm:cxn modelId="{E38E31C7-8E20-4B8F-AB90-C800F86DD305}" type="presOf" srcId="{1DEF4BCB-CB74-4394-9F42-806F35E981C0}" destId="{480A2F79-5773-495C-BAC9-47332829E6C9}" srcOrd="0" destOrd="0" presId="urn:microsoft.com/office/officeart/2005/8/layout/vList2"/>
    <dgm:cxn modelId="{949C0665-9B8E-4AF5-A127-4BF5B5D50AD1}" type="presOf" srcId="{6017A22D-3A1C-4287-8F92-AD986EF1C115}" destId="{7D5A4DEC-315F-40F5-9170-9CD25FD19EEA}" srcOrd="0" destOrd="0" presId="urn:microsoft.com/office/officeart/2005/8/layout/vList2"/>
    <dgm:cxn modelId="{B60F5F1E-FD44-4726-8ED6-E526BDD82210}" type="presParOf" srcId="{7D5A4DEC-315F-40F5-9170-9CD25FD19EEA}" destId="{480A2F79-5773-495C-BAC9-47332829E6C9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80A2F79-5773-495C-BAC9-47332829E6C9}">
      <dsp:nvSpPr>
        <dsp:cNvPr id="0" name=""/>
        <dsp:cNvSpPr/>
      </dsp:nvSpPr>
      <dsp:spPr>
        <a:xfrm>
          <a:off x="0" y="4787"/>
          <a:ext cx="10168127" cy="1170000"/>
        </a:xfrm>
        <a:prstGeom prst="round2DiagRect">
          <a:avLst/>
        </a:prstGeom>
        <a:solidFill>
          <a:schemeClr val="accent1">
            <a:hueOff val="0"/>
            <a:satOff val="0"/>
            <a:lumOff val="0"/>
          </a:schemeClr>
        </a:solidFill>
        <a:ln w="12700" cap="flat" cmpd="sng" algn="ctr">
          <a:solidFill>
            <a:schemeClr val="accent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0" tIns="190500" rIns="190500" bIns="190500" numCol="1" spcCol="1270" anchor="ctr" anchorCtr="0">
          <a:noAutofit/>
        </a:bodyPr>
        <a:lstStyle/>
        <a:p>
          <a:pPr lvl="0" algn="ctr" defTabSz="22225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5000" kern="1200" dirty="0" smtClean="0">
              <a:latin typeface="Arial" panose="020B0604020202020204" pitchFamily="34" charset="0"/>
              <a:cs typeface="Arial" panose="020B0604020202020204" pitchFamily="34" charset="0"/>
            </a:rPr>
            <a:t>Introduction</a:t>
          </a:r>
          <a:endParaRPr lang="en-GB" sz="5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7115" y="61902"/>
        <a:ext cx="10053897" cy="105577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0EBFDDE-6188-426B-8E80-86F8842AB2E5}">
      <dsp:nvSpPr>
        <dsp:cNvPr id="0" name=""/>
        <dsp:cNvSpPr/>
      </dsp:nvSpPr>
      <dsp:spPr>
        <a:xfrm>
          <a:off x="55" y="13163"/>
          <a:ext cx="5290800" cy="141120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2240" tIns="81280" rIns="142240" bIns="8128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000" b="1" kern="1200" dirty="0" smtClean="0">
              <a:latin typeface="Arial" panose="020B0604020202020204" pitchFamily="34" charset="0"/>
              <a:cs typeface="Arial" panose="020B0604020202020204" pitchFamily="34" charset="0"/>
            </a:rPr>
            <a:t>Benefit </a:t>
          </a:r>
          <a:r>
            <a:rPr lang="en-US" sz="2000" b="1" kern="1200" dirty="0" smtClean="0">
              <a:latin typeface="Arial" panose="020B0604020202020204" pitchFamily="34" charset="0"/>
              <a:cs typeface="Arial" panose="020B0604020202020204" pitchFamily="34" charset="0"/>
            </a:rPr>
            <a:t>and </a:t>
          </a:r>
          <a:r>
            <a:rPr lang="en-US" sz="2000" b="1" kern="1200" dirty="0" smtClean="0">
              <a:latin typeface="Arial" panose="020B0604020202020204" pitchFamily="34" charset="0"/>
              <a:cs typeface="Arial" panose="020B0604020202020204" pitchFamily="34" charset="0"/>
            </a:rPr>
            <a:t>disadvantage </a:t>
          </a:r>
          <a:r>
            <a:rPr lang="en-US" sz="2000" b="1" kern="1200" dirty="0" smtClean="0">
              <a:latin typeface="Arial" panose="020B0604020202020204" pitchFamily="34" charset="0"/>
              <a:cs typeface="Arial" panose="020B0604020202020204" pitchFamily="34" charset="0"/>
            </a:rPr>
            <a:t>of using social media</a:t>
          </a:r>
          <a:endParaRPr lang="en-US" sz="2000" b="1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5" y="13163"/>
        <a:ext cx="5290800" cy="1411200"/>
      </dsp:txXfrm>
    </dsp:sp>
    <dsp:sp modelId="{44E7E992-4353-4C12-999F-8841CF7DAD7F}">
      <dsp:nvSpPr>
        <dsp:cNvPr id="0" name=""/>
        <dsp:cNvSpPr/>
      </dsp:nvSpPr>
      <dsp:spPr>
        <a:xfrm>
          <a:off x="55" y="1424363"/>
          <a:ext cx="5290800" cy="5111190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42240" bIns="160020" numCol="1" spcCol="1270" anchor="t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en-US" sz="20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2400" kern="1200" dirty="0" smtClean="0">
              <a:latin typeface="Arial" panose="020B0604020202020204" pitchFamily="34" charset="0"/>
              <a:cs typeface="Arial" panose="020B0604020202020204" pitchFamily="34" charset="0"/>
            </a:rPr>
            <a:t>According to Grewal and Levy (2013), social media is a crucial tool for all </a:t>
          </a:r>
          <a:r>
            <a:rPr lang="en-US" sz="2400" kern="1200" dirty="0" err="1" smtClean="0">
              <a:latin typeface="Arial" panose="020B0604020202020204" pitchFamily="34" charset="0"/>
              <a:cs typeface="Arial" panose="020B0604020202020204" pitchFamily="34" charset="0"/>
            </a:rPr>
            <a:t>organisations</a:t>
          </a:r>
          <a:r>
            <a:rPr lang="en-US" sz="2400" kern="1200" dirty="0" smtClean="0">
              <a:latin typeface="Arial" panose="020B0604020202020204" pitchFamily="34" charset="0"/>
              <a:cs typeface="Arial" panose="020B0604020202020204" pitchFamily="34" charset="0"/>
            </a:rPr>
            <a:t> because it enables them to interact with, learn from, and connect with their consumers in a way that was previously impossible.</a:t>
          </a:r>
          <a:endParaRPr lang="en-US" sz="24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en-US" sz="24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2400" kern="1200" dirty="0" smtClean="0">
              <a:latin typeface="Arial" panose="020B0604020202020204" pitchFamily="34" charset="0"/>
              <a:cs typeface="Arial" panose="020B0604020202020204" pitchFamily="34" charset="0"/>
            </a:rPr>
            <a:t>A negative story, angry customer review, or improper social media post by an employee may become viral and be hard to stop (</a:t>
          </a:r>
          <a:r>
            <a:rPr lang="en-US" sz="2400" kern="1200" dirty="0" err="1" smtClean="0">
              <a:latin typeface="Arial" panose="020B0604020202020204" pitchFamily="34" charset="0"/>
              <a:cs typeface="Arial" panose="020B0604020202020204" pitchFamily="34" charset="0"/>
            </a:rPr>
            <a:t>Einwiller</a:t>
          </a:r>
          <a:r>
            <a:rPr lang="en-US" sz="2400" kern="1200" dirty="0" smtClean="0">
              <a:latin typeface="Arial" panose="020B0604020202020204" pitchFamily="34" charset="0"/>
              <a:cs typeface="Arial" panose="020B0604020202020204" pitchFamily="34" charset="0"/>
            </a:rPr>
            <a:t> &amp; </a:t>
          </a:r>
          <a:r>
            <a:rPr lang="en-US" sz="2400" kern="1200" dirty="0" err="1" smtClean="0">
              <a:latin typeface="Arial" panose="020B0604020202020204" pitchFamily="34" charset="0"/>
              <a:cs typeface="Arial" panose="020B0604020202020204" pitchFamily="34" charset="0"/>
            </a:rPr>
            <a:t>Steilen</a:t>
          </a:r>
          <a:r>
            <a:rPr lang="en-US" sz="2400" kern="1200" dirty="0" smtClean="0">
              <a:latin typeface="Arial" panose="020B0604020202020204" pitchFamily="34" charset="0"/>
              <a:cs typeface="Arial" panose="020B0604020202020204" pitchFamily="34" charset="0"/>
            </a:rPr>
            <a:t>, 2015).</a:t>
          </a:r>
          <a:endParaRPr lang="en-US" sz="24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en-US" sz="2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5" y="1424363"/>
        <a:ext cx="5290800" cy="5111190"/>
      </dsp:txXfrm>
    </dsp:sp>
    <dsp:sp modelId="{A17B1425-EEF0-49A9-8458-CF1D42E7F36E}">
      <dsp:nvSpPr>
        <dsp:cNvPr id="0" name=""/>
        <dsp:cNvSpPr/>
      </dsp:nvSpPr>
      <dsp:spPr>
        <a:xfrm>
          <a:off x="6031567" y="0"/>
          <a:ext cx="5290800" cy="141120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2240" tIns="81280" rIns="142240" bIns="8128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b="1" kern="1200" dirty="0" smtClean="0">
              <a:latin typeface="Arial" panose="020B0604020202020204" pitchFamily="34" charset="0"/>
              <a:cs typeface="Arial" panose="020B0604020202020204" pitchFamily="34" charset="0"/>
            </a:rPr>
            <a:t>Benefit </a:t>
          </a:r>
          <a:r>
            <a:rPr lang="en-GB" sz="2000" b="1" kern="1200" dirty="0" smtClean="0">
              <a:latin typeface="Arial" panose="020B0604020202020204" pitchFamily="34" charset="0"/>
              <a:cs typeface="Arial" panose="020B0604020202020204" pitchFamily="34" charset="0"/>
            </a:rPr>
            <a:t>and disadvantage of </a:t>
          </a:r>
          <a:r>
            <a:rPr lang="en-GB" sz="2000" b="1" kern="1200" dirty="0" smtClean="0">
              <a:latin typeface="Arial" panose="020B0604020202020204" pitchFamily="34" charset="0"/>
              <a:cs typeface="Arial" panose="020B0604020202020204" pitchFamily="34" charset="0"/>
            </a:rPr>
            <a:t>using digital marketing</a:t>
          </a:r>
          <a:endParaRPr lang="en-US" sz="2000" b="1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6031567" y="0"/>
        <a:ext cx="5290800" cy="1411200"/>
      </dsp:txXfrm>
    </dsp:sp>
    <dsp:sp modelId="{2F86AC5B-7E90-401F-8F13-992A33EC2FEC}">
      <dsp:nvSpPr>
        <dsp:cNvPr id="0" name=""/>
        <dsp:cNvSpPr/>
      </dsp:nvSpPr>
      <dsp:spPr>
        <a:xfrm>
          <a:off x="6031567" y="1424363"/>
          <a:ext cx="5290800" cy="5111190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42240" bIns="160020" numCol="1" spcCol="1270" anchor="t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en-US" sz="20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2400" kern="1200" dirty="0" err="1" smtClean="0">
              <a:latin typeface="Arial" panose="020B0604020202020204" pitchFamily="34" charset="0"/>
              <a:cs typeface="Arial" panose="020B0604020202020204" pitchFamily="34" charset="0"/>
            </a:rPr>
            <a:t>Analysing</a:t>
          </a:r>
          <a:r>
            <a:rPr lang="en-US" sz="2400" kern="1200" dirty="0" smtClean="0">
              <a:latin typeface="Arial" panose="020B0604020202020204" pitchFamily="34" charset="0"/>
              <a:cs typeface="Arial" panose="020B0604020202020204" pitchFamily="34" charset="0"/>
            </a:rPr>
            <a:t> marketing performance is a major benefit of digital marketing. Traditional media provides less reliable marketing campaign performance data (Kumar et al, 20`6).</a:t>
          </a:r>
          <a:endParaRPr lang="en-US" sz="24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en-US" sz="24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2400" kern="1200" dirty="0" smtClean="0">
              <a:latin typeface="Arial" panose="020B0604020202020204" pitchFamily="34" charset="0"/>
              <a:cs typeface="Arial" panose="020B0604020202020204" pitchFamily="34" charset="0"/>
            </a:rPr>
            <a:t>Consumers have privacy concerns when it comes to digital marketing because of data breaches, unclear data usage rules, and online tracking (</a:t>
          </a:r>
          <a:r>
            <a:rPr lang="en-US" sz="2400" kern="1200" dirty="0" err="1" smtClean="0">
              <a:latin typeface="Arial" panose="020B0604020202020204" pitchFamily="34" charset="0"/>
              <a:cs typeface="Arial" panose="020B0604020202020204" pitchFamily="34" charset="0"/>
            </a:rPr>
            <a:t>Pollach</a:t>
          </a:r>
          <a:r>
            <a:rPr lang="en-US" sz="2400" kern="1200" dirty="0" smtClean="0">
              <a:latin typeface="Arial" panose="020B0604020202020204" pitchFamily="34" charset="0"/>
              <a:cs typeface="Arial" panose="020B0604020202020204" pitchFamily="34" charset="0"/>
            </a:rPr>
            <a:t>, 2005).</a:t>
          </a:r>
          <a:endParaRPr lang="en-US" sz="24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en-US" sz="2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6031567" y="1424363"/>
        <a:ext cx="5290800" cy="511119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80A2F79-5773-495C-BAC9-47332829E6C9}">
      <dsp:nvSpPr>
        <dsp:cNvPr id="0" name=""/>
        <dsp:cNvSpPr/>
      </dsp:nvSpPr>
      <dsp:spPr>
        <a:xfrm>
          <a:off x="0" y="4787"/>
          <a:ext cx="10168127" cy="1170000"/>
        </a:xfrm>
        <a:prstGeom prst="round2DiagRect">
          <a:avLst/>
        </a:prstGeom>
        <a:solidFill>
          <a:schemeClr val="accent1">
            <a:hueOff val="0"/>
            <a:satOff val="0"/>
            <a:lum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0" tIns="190500" rIns="190500" bIns="190500" numCol="1" spcCol="1270" anchor="ctr" anchorCtr="0">
          <a:noAutofit/>
        </a:bodyPr>
        <a:lstStyle/>
        <a:p>
          <a:pPr lvl="0" algn="ctr" defTabSz="22225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5000" kern="1200" dirty="0" smtClean="0">
              <a:latin typeface="Arial" panose="020B0604020202020204" pitchFamily="34" charset="0"/>
              <a:cs typeface="Arial" panose="020B0604020202020204" pitchFamily="34" charset="0"/>
            </a:rPr>
            <a:t>References</a:t>
          </a:r>
          <a:endParaRPr lang="en-GB" sz="5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7115" y="61902"/>
        <a:ext cx="10053897" cy="105577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1" name="Rectangle 10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15" name="Rectangle 14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4" name="Group 3"/>
          <p:cNvGrpSpPr/>
          <p:nvPr/>
        </p:nvGrpSpPr>
        <p:grpSpPr>
          <a:xfrm>
            <a:off x="5250180" y="1267730"/>
            <a:ext cx="1691640" cy="645295"/>
            <a:chOff x="5318306" y="1386268"/>
            <a:chExt cx="1567331" cy="645295"/>
          </a:xfrm>
        </p:grpSpPr>
        <p:cxnSp>
          <p:nvCxnSpPr>
            <p:cNvPr id="17" name="Straight Connector 16"/>
            <p:cNvCxnSpPr/>
            <p:nvPr/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61708" y="2091263"/>
            <a:ext cx="9068586" cy="2590800"/>
          </a:xfrm>
        </p:spPr>
        <p:txBody>
          <a:bodyPr tIns="45720" bIns="45720" anchor="ctr">
            <a:noAutofit/>
          </a:bodyPr>
          <a:lstStyle>
            <a:lvl1pPr algn="ctr">
              <a:lnSpc>
                <a:spcPct val="83000"/>
              </a:lnSpc>
              <a:defRPr lang="en-US" sz="7200" b="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62100" y="4682062"/>
            <a:ext cx="9070848" cy="457201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1600" spc="80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0"/>
          </p:nvPr>
        </p:nvSpPr>
        <p:spPr>
          <a:xfrm>
            <a:off x="5318760" y="1341255"/>
            <a:ext cx="1554480" cy="527213"/>
          </a:xfrm>
        </p:spPr>
        <p:txBody>
          <a:bodyPr/>
          <a:lstStyle>
            <a:lvl1pPr algn="ctr">
              <a:defRPr sz="1300" spc="0" baseline="0">
                <a:solidFill>
                  <a:schemeClr val="tx1"/>
                </a:solidFill>
                <a:latin typeface="+mn-lt"/>
              </a:defRPr>
            </a:lvl1pPr>
          </a:lstStyle>
          <a:p>
            <a:fld id="{02AC24A9-CCB6-4F8D-B8DB-C2F3692CFA5A}" type="datetimeFigureOut">
              <a:rPr lang="en-US" smtClean="0"/>
              <a:t>12/9/2023</a:t>
            </a:fld>
            <a:endParaRPr lang="en-US" dirty="0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1"/>
          </p:nvPr>
        </p:nvSpPr>
        <p:spPr>
          <a:xfrm>
            <a:off x="1453896" y="5211060"/>
            <a:ext cx="5905500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2"/>
          </p:nvPr>
        </p:nvSpPr>
        <p:spPr>
          <a:xfrm>
            <a:off x="8606919" y="5212080"/>
            <a:ext cx="2111881" cy="228600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B2DC25EE-239B-4C5F-AAD1-255A7D5F1EE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8370987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12/9/2023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51975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2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3" name="Rectangle 22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24" name="Rectangle 23"/>
          <p:cNvSpPr/>
          <p:nvPr/>
        </p:nvSpPr>
        <p:spPr>
          <a:xfrm>
            <a:off x="1447800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30" name="Rectangle 29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31" name="Group 30"/>
          <p:cNvGrpSpPr/>
          <p:nvPr/>
        </p:nvGrpSpPr>
        <p:grpSpPr>
          <a:xfrm>
            <a:off x="5250180" y="1267730"/>
            <a:ext cx="1691640" cy="645295"/>
            <a:chOff x="5318306" y="1386268"/>
            <a:chExt cx="1567331" cy="645295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63623" y="2094309"/>
            <a:ext cx="9070848" cy="2587752"/>
          </a:xfrm>
        </p:spPr>
        <p:txBody>
          <a:bodyPr anchor="ctr">
            <a:noAutofit/>
          </a:bodyPr>
          <a:lstStyle>
            <a:lvl1pPr algn="ctr">
              <a:lnSpc>
                <a:spcPct val="83000"/>
              </a:lnSpc>
              <a:defRPr lang="en-US" sz="720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63624" y="4682062"/>
            <a:ext cx="9070848" cy="45720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>
                <a:solidFill>
                  <a:schemeClr val="tx1"/>
                </a:solidFill>
                <a:effectLst/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321808" y="1344502"/>
            <a:ext cx="1554480" cy="530352"/>
          </a:xfrm>
        </p:spPr>
        <p:txBody>
          <a:bodyPr/>
          <a:lstStyle>
            <a:lvl1pPr algn="ctr">
              <a:defRPr lang="en-US" sz="1300" kern="1200" spc="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</a:lstStyle>
          <a:p>
            <a:fld id="{02AC24A9-CCB6-4F8D-B8DB-C2F3692CFA5A}" type="datetimeFigureOut">
              <a:rPr lang="en-US" smtClean="0"/>
              <a:t>12/9/2023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453553" y="5211060"/>
            <a:ext cx="5907024" cy="228600"/>
          </a:xfrm>
        </p:spPr>
        <p:txBody>
          <a:bodyPr/>
          <a:lstStyle>
            <a:lvl1pPr algn="l"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04504" y="5211060"/>
            <a:ext cx="2112264" cy="228600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178168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6800" y="2103120"/>
            <a:ext cx="475488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70320" y="2103120"/>
            <a:ext cx="475488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12/9/2023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08897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074334"/>
            <a:ext cx="4754880" cy="640080"/>
          </a:xfrm>
        </p:spPr>
        <p:txBody>
          <a:bodyPr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1900" b="0">
                <a:solidFill>
                  <a:schemeClr val="tx2"/>
                </a:solidFill>
                <a:latin typeface="+mn-lt"/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55898"/>
            <a:ext cx="4754880" cy="3200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73368" y="2074334"/>
            <a:ext cx="4754880" cy="640080"/>
          </a:xfrm>
        </p:spPr>
        <p:txBody>
          <a:bodyPr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1900" b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73368" y="2756581"/>
            <a:ext cx="4754880" cy="3200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12/9/2023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162383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12/9/2023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85739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12/9/2023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77724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/>
        </p:nvSpPr>
        <p:spPr>
          <a:xfrm>
            <a:off x="245529" y="237744"/>
            <a:ext cx="8531352" cy="6382512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/>
          <p:cNvSpPr/>
          <p:nvPr/>
        </p:nvSpPr>
        <p:spPr>
          <a:xfrm>
            <a:off x="9020386" y="237744"/>
            <a:ext cx="2926080" cy="638251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96400" y="607392"/>
            <a:ext cx="2430780" cy="164592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800" b="0" kern="1200" cap="none" spc="0" baseline="0" dirty="0">
                <a:solidFill>
                  <a:srgbClr val="FFFFFF"/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609600"/>
            <a:ext cx="7772400" cy="53340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296400" y="2286000"/>
            <a:ext cx="2430780" cy="3505200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800"/>
              </a:spcBef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12/9/2023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algn="r">
              <a:defRPr/>
            </a:lvl1pPr>
          </a:lstStyle>
          <a:p>
            <a:endParaRPr lang="en-US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>
          <a:xfrm>
            <a:off x="10393677" y="6223002"/>
            <a:ext cx="1463040" cy="274320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9157546" y="374904"/>
            <a:ext cx="2651760" cy="6108192"/>
          </a:xfrm>
          <a:prstGeom prst="rect">
            <a:avLst/>
          </a:prstGeom>
          <a:noFill/>
          <a:ln w="63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57428768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/>
          <p:cNvSpPr/>
          <p:nvPr/>
        </p:nvSpPr>
        <p:spPr>
          <a:xfrm>
            <a:off x="9020386" y="237744"/>
            <a:ext cx="2926080" cy="638251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96400" y="603504"/>
            <a:ext cx="2432304" cy="1645920"/>
          </a:xfrm>
        </p:spPr>
        <p:txBody>
          <a:bodyPr anchor="b">
            <a:noAutofit/>
          </a:bodyPr>
          <a:lstStyle>
            <a:lvl1pPr algn="l">
              <a:defRPr sz="2800" b="0">
                <a:solidFill>
                  <a:srgbClr val="FFFFFF"/>
                </a:solidFill>
                <a:latin typeface="+mj-lt"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28599" y="237744"/>
            <a:ext cx="8531352" cy="6382512"/>
          </a:xfr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296400" y="2286000"/>
            <a:ext cx="2432304" cy="3502152"/>
          </a:xfrm>
        </p:spPr>
        <p:txBody>
          <a:bodyPr>
            <a:normAutofit/>
          </a:bodyPr>
          <a:lstStyle>
            <a:lvl1pPr marL="0" indent="0" algn="l">
              <a:lnSpc>
                <a:spcPct val="110000"/>
              </a:lnSpc>
              <a:spcBef>
                <a:spcPts val="800"/>
              </a:spcBef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12700" dist="635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fld id="{02AC24A9-CCB6-4F8D-B8DB-C2F3692CFA5A}" type="datetimeFigureOut">
              <a:rPr lang="en-US" smtClean="0"/>
              <a:t>12/9/2023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marL="0" algn="r" defTabSz="914400" rtl="0" eaLnBrk="1" latinLnBrk="0" hangingPunct="1">
              <a:defRPr lang="en-US" sz="1000" kern="1200" dirty="0">
                <a:solidFill>
                  <a:srgbClr val="FFFFFF"/>
                </a:solidFill>
                <a:effectLst>
                  <a:outerShdw blurRad="12700" dist="6350" dir="2700000" algn="tl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396728" y="6227064"/>
            <a:ext cx="1463040" cy="274320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9157546" y="374904"/>
            <a:ext cx="2651760" cy="6108192"/>
          </a:xfrm>
          <a:prstGeom prst="rect">
            <a:avLst/>
          </a:prstGeom>
          <a:noFill/>
          <a:ln w="63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418664434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12/9/2023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3476969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1600" y="762000"/>
            <a:ext cx="2362200" cy="52578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762000"/>
            <a:ext cx="8077200" cy="5257800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12/9/2023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57969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2"/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103120"/>
            <a:ext cx="10058400" cy="39319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74320" y="6307672"/>
            <a:ext cx="2743200" cy="27432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02AC24A9-CCB6-4F8D-B8DB-C2F3692CFA5A}" type="datetimeFigureOut">
              <a:rPr lang="en-US" smtClean="0"/>
              <a:t>12/9/2023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89960" y="6307672"/>
            <a:ext cx="5212080" cy="27432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469880" y="6307672"/>
            <a:ext cx="1463040" cy="27432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02287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8" r:id="rId1"/>
    <p:sldLayoutId id="2147483739" r:id="rId2"/>
    <p:sldLayoutId id="2147483740" r:id="rId3"/>
    <p:sldLayoutId id="2147483741" r:id="rId4"/>
    <p:sldLayoutId id="2147483742" r:id="rId5"/>
    <p:sldLayoutId id="2147483743" r:id="rId6"/>
    <p:sldLayoutId id="2147483744" r:id="rId7"/>
    <p:sldLayoutId id="2147483745" r:id="rId8"/>
    <p:sldLayoutId id="2147483746" r:id="rId9"/>
    <p:sldLayoutId id="2147483747" r:id="rId10"/>
    <p:sldLayoutId id="2147483748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US" sz="4800" kern="1200" cap="none" spc="0" baseline="0" dirty="0"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n-ea"/>
          <a:cs typeface="+mn-cs"/>
        </a:defRPr>
      </a:lvl1pPr>
    </p:titleStyle>
    <p:bodyStyle>
      <a:lvl1pPr marL="182880" indent="-182880" algn="l" defTabSz="914400" rtl="0" eaLnBrk="1" latinLnBrk="0" hangingPunct="1">
        <a:lnSpc>
          <a:spcPct val="100000"/>
        </a:lnSpc>
        <a:spcBef>
          <a:spcPts val="900"/>
        </a:spcBef>
        <a:spcAft>
          <a:spcPts val="0"/>
        </a:spcAft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3.JP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z="4400" dirty="0" smtClean="0">
                <a:latin typeface="Arial" panose="020B0604020202020204" pitchFamily="34" charset="0"/>
                <a:cs typeface="Arial" panose="020B0604020202020204" pitchFamily="34" charset="0"/>
              </a:rPr>
              <a:t>Building a sustainable marketing relationship (BMSW5007)</a:t>
            </a:r>
            <a:endParaRPr lang="en-GB" sz="4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>
          <a:xfrm>
            <a:off x="1559446" y="4349931"/>
            <a:ext cx="9070848" cy="979715"/>
          </a:xfrm>
        </p:spPr>
        <p:txBody>
          <a:bodyPr>
            <a:noAutofit/>
          </a:bodyPr>
          <a:lstStyle/>
          <a:p>
            <a:endParaRPr lang="en-US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Ricardo </a:t>
            </a:r>
            <a:r>
              <a:rPr lang="en-US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Buryansky</a:t>
            </a:r>
            <a:r>
              <a:rPr 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(2213160)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5392699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97656908"/>
              </p:ext>
            </p:extLst>
          </p:nvPr>
        </p:nvGraphicFramePr>
        <p:xfrm>
          <a:off x="1115568" y="548640"/>
          <a:ext cx="10168128" cy="11795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685800" y="2478024"/>
            <a:ext cx="6224452" cy="419986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Hi, My name is Ricardo, In this presentation </a:t>
            </a:r>
            <a:r>
              <a:rPr 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I will</a:t>
            </a:r>
            <a:r>
              <a:rPr 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explore digital 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m</a:t>
            </a:r>
            <a:r>
              <a:rPr 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arketing for the 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T</a:t>
            </a:r>
            <a:r>
              <a:rPr 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esco.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" Digital marketing integrates digital technologies to create a targeted, measurable, and integrated communication that helps to get and keep people while building stronger relationships with </a:t>
            </a:r>
            <a:r>
              <a:rPr 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them." 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(Kannan &amp; Li, 2017)</a:t>
            </a:r>
          </a:p>
          <a:p>
            <a:pPr marL="0" indent="0">
              <a:buNone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73771" y="2600461"/>
            <a:ext cx="3209925" cy="33813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746843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Content Placeholder 1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375681191"/>
              </p:ext>
            </p:extLst>
          </p:nvPr>
        </p:nvGraphicFramePr>
        <p:xfrm>
          <a:off x="376517" y="134470"/>
          <a:ext cx="11322423" cy="654871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22361406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148704102"/>
              </p:ext>
            </p:extLst>
          </p:nvPr>
        </p:nvGraphicFramePr>
        <p:xfrm>
          <a:off x="1115568" y="548640"/>
          <a:ext cx="10168128" cy="11795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Kannan, P.K. and Li, H. </a:t>
            </a:r>
            <a:r>
              <a:rPr lang="en-US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(2017) ‘Digital 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marketing: A framework, review and research </a:t>
            </a:r>
            <a:r>
              <a:rPr lang="en-US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agenda’, </a:t>
            </a:r>
            <a:r>
              <a:rPr lang="en-US" sz="1800" i="1" dirty="0">
                <a:latin typeface="Arial" panose="020B0604020202020204" pitchFamily="34" charset="0"/>
                <a:cs typeface="Arial" panose="020B0604020202020204" pitchFamily="34" charset="0"/>
              </a:rPr>
              <a:t>International Journal of Research in Marketing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, 34(1), 2017, pp. 22-45</a:t>
            </a:r>
            <a:r>
              <a:rPr lang="en-US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Grewal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, D. and Levy, M. (2013), </a:t>
            </a:r>
            <a:r>
              <a:rPr lang="en-US" sz="1800" i="1" dirty="0">
                <a:latin typeface="Arial" panose="020B0604020202020204" pitchFamily="34" charset="0"/>
                <a:cs typeface="Arial" panose="020B0604020202020204" pitchFamily="34" charset="0"/>
              </a:rPr>
              <a:t>Marketing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, McGraw-Hill Publishing, New York, NY</a:t>
            </a:r>
            <a:r>
              <a:rPr lang="en-US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US" sz="1800" dirty="0" err="1">
                <a:latin typeface="Arial" panose="020B0604020202020204" pitchFamily="34" charset="0"/>
                <a:cs typeface="Arial" panose="020B0604020202020204" pitchFamily="34" charset="0"/>
              </a:rPr>
              <a:t>Einwiller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, S. A., &amp; </a:t>
            </a:r>
            <a:r>
              <a:rPr lang="en-US" sz="1800" dirty="0" err="1">
                <a:latin typeface="Arial" panose="020B0604020202020204" pitchFamily="34" charset="0"/>
                <a:cs typeface="Arial" panose="020B0604020202020204" pitchFamily="34" charset="0"/>
              </a:rPr>
              <a:t>Steilen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, S. (2015). </a:t>
            </a:r>
            <a:r>
              <a:rPr lang="en-US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‘Handling 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complaints on social network sites–An analysis of complaints and complaint responses on Facebook and Twitter pages of large US </a:t>
            </a:r>
            <a:r>
              <a:rPr lang="en-US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companies’, </a:t>
            </a:r>
            <a:r>
              <a:rPr lang="en-US" sz="1800" i="1" dirty="0" smtClean="0">
                <a:latin typeface="Arial" panose="020B0604020202020204" pitchFamily="34" charset="0"/>
                <a:cs typeface="Arial" panose="020B0604020202020204" pitchFamily="34" charset="0"/>
              </a:rPr>
              <a:t>Public </a:t>
            </a:r>
            <a:r>
              <a:rPr lang="en-US" sz="1800" i="1" dirty="0">
                <a:latin typeface="Arial" panose="020B0604020202020204" pitchFamily="34" charset="0"/>
                <a:cs typeface="Arial" panose="020B0604020202020204" pitchFamily="34" charset="0"/>
              </a:rPr>
              <a:t>Relations Review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, 41(2), 195-204</a:t>
            </a:r>
            <a:r>
              <a:rPr lang="en-US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Kumar, A., </a:t>
            </a:r>
            <a:r>
              <a:rPr lang="en-US" sz="1800" dirty="0" err="1">
                <a:latin typeface="Arial" panose="020B0604020202020204" pitchFamily="34" charset="0"/>
                <a:cs typeface="Arial" panose="020B0604020202020204" pitchFamily="34" charset="0"/>
              </a:rPr>
              <a:t>Bezawada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, R., </a:t>
            </a:r>
            <a:r>
              <a:rPr lang="en-US" sz="1800" dirty="0" err="1">
                <a:latin typeface="Arial" panose="020B0604020202020204" pitchFamily="34" charset="0"/>
                <a:cs typeface="Arial" panose="020B0604020202020204" pitchFamily="34" charset="0"/>
              </a:rPr>
              <a:t>Rishika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, R., </a:t>
            </a:r>
            <a:r>
              <a:rPr lang="en-US" sz="1800" dirty="0" err="1">
                <a:latin typeface="Arial" panose="020B0604020202020204" pitchFamily="34" charset="0"/>
                <a:cs typeface="Arial" panose="020B0604020202020204" pitchFamily="34" charset="0"/>
              </a:rPr>
              <a:t>Janakiraman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, R. &amp; Kannan, P. K. (2016</a:t>
            </a:r>
            <a:r>
              <a:rPr lang="en-US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) ‘From 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Social to Sale: The Effects of Firm-Generated Content in Social Media on Customer </a:t>
            </a:r>
            <a:r>
              <a:rPr lang="en-US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Behavior’, </a:t>
            </a:r>
            <a:r>
              <a:rPr lang="en-US" sz="1800" i="1" dirty="0">
                <a:latin typeface="Arial" panose="020B0604020202020204" pitchFamily="34" charset="0"/>
                <a:cs typeface="Arial" panose="020B0604020202020204" pitchFamily="34" charset="0"/>
              </a:rPr>
              <a:t>Journal of Marketing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, 80(1), 7–25</a:t>
            </a:r>
            <a:r>
              <a:rPr lang="en-US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US" sz="1800" dirty="0" err="1">
                <a:latin typeface="Arial" panose="020B0604020202020204" pitchFamily="34" charset="0"/>
                <a:cs typeface="Arial" panose="020B0604020202020204" pitchFamily="34" charset="0"/>
              </a:rPr>
              <a:t>Pollach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, I. (2005</a:t>
            </a:r>
            <a:r>
              <a:rPr lang="en-US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) ‘Corporate 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self-presentation on the WWW: Strategies for enhancing usability, credibility and </a:t>
            </a:r>
            <a:r>
              <a:rPr lang="en-US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utility’, </a:t>
            </a:r>
            <a:r>
              <a:rPr lang="en-US" sz="1800" i="1" dirty="0">
                <a:latin typeface="Arial" panose="020B0604020202020204" pitchFamily="34" charset="0"/>
                <a:cs typeface="Arial" panose="020B0604020202020204" pitchFamily="34" charset="0"/>
              </a:rPr>
              <a:t>Corporate Communications: An International Journal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, 10(4), 285-301.</a:t>
            </a:r>
            <a:endParaRPr lang="en-US" sz="18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1400" dirty="0"/>
          </a:p>
          <a:p>
            <a:endParaRPr lang="en-GB" sz="1400" dirty="0"/>
          </a:p>
          <a:p>
            <a:endParaRPr lang="en-US" sz="1400" i="1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836204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avon">
  <a:themeElements>
    <a:clrScheme name="Savon">
      <a:dk1>
        <a:sysClr val="windowText" lastClr="000000"/>
      </a:dk1>
      <a:lt1>
        <a:sysClr val="window" lastClr="FFFFFF"/>
      </a:lt1>
      <a:dk2>
        <a:srgbClr val="1485A4"/>
      </a:dk2>
      <a:lt2>
        <a:srgbClr val="E3DED1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F49100"/>
      </a:hlink>
      <a:folHlink>
        <a:srgbClr val="739D9B"/>
      </a:folHlink>
    </a:clrScheme>
    <a:fontScheme name="Savon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avo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5000"/>
                <a:lumMod val="105000"/>
              </a:schemeClr>
            </a:gs>
            <a:gs pos="100000">
              <a:schemeClr val="phClr">
                <a:tint val="65000"/>
                <a:satMod val="100000"/>
                <a:lumMod val="10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0000"/>
                <a:lumMod val="100000"/>
              </a:schemeClr>
            </a:gs>
            <a:gs pos="50000">
              <a:schemeClr val="phClr">
                <a:shade val="99000"/>
                <a:satMod val="105000"/>
                <a:lumMod val="100000"/>
              </a:schemeClr>
            </a:gs>
            <a:gs pos="100000">
              <a:schemeClr val="phClr">
                <a:shade val="98000"/>
                <a:satMod val="105000"/>
                <a:lumMod val="100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12700" dir="5400000" algn="ctr" rotWithShape="0">
              <a:srgbClr val="000000">
                <a:alpha val="63000"/>
              </a:srgbClr>
            </a:outerShdw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4200000"/>
            </a:lightRig>
          </a:scene3d>
          <a:sp3d prstMaterial="flat">
            <a:bevelT w="50800" h="63500" prst="ribl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shade val="92000"/>
                <a:satMod val="160000"/>
              </a:schemeClr>
            </a:gs>
            <a:gs pos="77000">
              <a:schemeClr val="phClr">
                <a:tint val="100000"/>
                <a:shade val="73000"/>
                <a:satMod val="155000"/>
              </a:schemeClr>
            </a:gs>
            <a:gs pos="100000">
              <a:schemeClr val="phClr">
                <a:tint val="100000"/>
                <a:shade val="67000"/>
                <a:satMod val="145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2000"/>
                <a:satMod val="115000"/>
              </a:schemeClr>
            </a:duotone>
          </a:blip>
          <a:tile tx="0" ty="0" sx="60000" sy="6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avon" id="{1306E473-ED32-493B-A2D0-240A757EDD34}" vid="{C20BADFE-D095-436F-9677-9264042809F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TM03457510[[fn=Savon]]</Template>
  <TotalTime>1478</TotalTime>
  <Words>404</Words>
  <Application>Microsoft Office PowerPoint</Application>
  <PresentationFormat>Widescreen</PresentationFormat>
  <Paragraphs>21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8" baseType="lpstr">
      <vt:lpstr>Arial</vt:lpstr>
      <vt:lpstr>Century Gothic</vt:lpstr>
      <vt:lpstr>Garamond</vt:lpstr>
      <vt:lpstr>Savon</vt:lpstr>
      <vt:lpstr>Building a sustainable marketing relationship (BMSW5007)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Globalization strategy for Cairn energy India</dc:title>
  <dc:creator>HP</dc:creator>
  <cp:lastModifiedBy>HP</cp:lastModifiedBy>
  <cp:revision>119</cp:revision>
  <dcterms:created xsi:type="dcterms:W3CDTF">2023-04-21T12:26:02Z</dcterms:created>
  <dcterms:modified xsi:type="dcterms:W3CDTF">2023-12-09T09:02:28Z</dcterms:modified>
</cp:coreProperties>
</file>